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8.xml" ContentType="application/vnd.openxmlformats-officedocument.presentationml.notesSlide+xml"/>
  <Override PartName="/ppt/tags/tag4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3.xml" ContentType="application/vnd.openxmlformats-officedocument.presentationml.notesSlide+xml"/>
  <Override PartName="/ppt/tags/tag64.xml" ContentType="application/vnd.openxmlformats-officedocument.presentationml.tags+xml"/>
  <Override PartName="/ppt/notesSlides/notesSlide44.xml" ContentType="application/vnd.openxmlformats-officedocument.presentationml.notesSlide+xml"/>
  <Override PartName="/ppt/tags/tag65.xml" ContentType="application/vnd.openxmlformats-officedocument.presentationml.tags+xml"/>
  <Override PartName="/ppt/notesSlides/notesSlide45.xml" ContentType="application/vnd.openxmlformats-officedocument.presentationml.notesSlide+xml"/>
  <Override PartName="/ppt/tags/tag66.xml" ContentType="application/vnd.openxmlformats-officedocument.presentationml.tags+xml"/>
  <Override PartName="/ppt/notesSlides/notesSlide46.xml" ContentType="application/vnd.openxmlformats-officedocument.presentationml.notesSlide+xml"/>
  <Override PartName="/ppt/tags/tag67.xml" ContentType="application/vnd.openxmlformats-officedocument.presentationml.tags+xml"/>
  <Override PartName="/ppt/notesSlides/notesSlide47.xml" ContentType="application/vnd.openxmlformats-officedocument.presentationml.notesSlide+xml"/>
  <Override PartName="/ppt/tags/tag68.xml" ContentType="application/vnd.openxmlformats-officedocument.presentationml.tags+xml"/>
  <Override PartName="/ppt/notesSlides/notesSlide48.xml" ContentType="application/vnd.openxmlformats-officedocument.presentationml.notesSlide+xml"/>
  <Override PartName="/ppt/tags/tag69.xml" ContentType="application/vnd.openxmlformats-officedocument.presentationml.tags+xml"/>
  <Override PartName="/ppt/notesSlides/notesSlide4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50.xml" ContentType="application/vnd.openxmlformats-officedocument.presentationml.notesSlide+xml"/>
  <Override PartName="/ppt/tags/tag75.xml" ContentType="application/vnd.openxmlformats-officedocument.presentationml.tags+xml"/>
  <Override PartName="/ppt/notesSlides/notesSlide5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2.xml" ContentType="application/vnd.openxmlformats-officedocument.presentationml.notesSlide+xml"/>
  <Override PartName="/ppt/tags/tag79.xml" ContentType="application/vnd.openxmlformats-officedocument.presentationml.tags+xml"/>
  <Override PartName="/ppt/notesSlides/notesSlide53.xml" ContentType="application/vnd.openxmlformats-officedocument.presentationml.notesSlide+xml"/>
  <Override PartName="/ppt/tags/tag80.xml" ContentType="application/vnd.openxmlformats-officedocument.presentationml.tags+xml"/>
  <Override PartName="/ppt/notesSlides/notesSlide54.xml" ContentType="application/vnd.openxmlformats-officedocument.presentationml.notesSlide+xml"/>
  <Override PartName="/ppt/tags/tag81.xml" ContentType="application/vnd.openxmlformats-officedocument.presentationml.tags+xml"/>
  <Override PartName="/ppt/notesSlides/notesSlide55.xml" ContentType="application/vnd.openxmlformats-officedocument.presentationml.notesSlide+xml"/>
  <Override PartName="/ppt/tags/tag82.xml" ContentType="application/vnd.openxmlformats-officedocument.presentationml.tags+xml"/>
  <Override PartName="/ppt/notesSlides/notesSlide5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7.xml" ContentType="application/vnd.openxmlformats-officedocument.presentationml.notesSlide+xml"/>
  <Override PartName="/ppt/tags/tag85.xml" ContentType="application/vnd.openxmlformats-officedocument.presentationml.tags+xml"/>
  <Override PartName="/ppt/notesSlides/notesSlide58.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5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94.xml" ContentType="application/vnd.openxmlformats-officedocument.presentationml.tags+xml"/>
  <Override PartName="/ppt/notesSlides/notesSlide62.xml" ContentType="application/vnd.openxmlformats-officedocument.presentationml.notesSlide+xml"/>
  <Override PartName="/ppt/tags/tag95.xml" ContentType="application/vnd.openxmlformats-officedocument.presentationml.tags+xml"/>
  <Override PartName="/ppt/notesSlides/notesSlide63.xml" ContentType="application/vnd.openxmlformats-officedocument.presentationml.notesSlide+xml"/>
  <Override PartName="/ppt/tags/tag96.xml" ContentType="application/vnd.openxmlformats-officedocument.presentationml.tags+xml"/>
  <Override PartName="/ppt/notesSlides/notesSlide6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6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6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67.xml" ContentType="application/vnd.openxmlformats-officedocument.presentationml.notesSlide+xml"/>
  <Override PartName="/ppt/tags/tag117.xml" ContentType="application/vnd.openxmlformats-officedocument.presentationml.tags+xml"/>
  <Override PartName="/ppt/notesSlides/notesSlide6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69.xml" ContentType="application/vnd.openxmlformats-officedocument.presentationml.notesSlide+xml"/>
  <Override PartName="/ppt/tags/tag120.xml" ContentType="application/vnd.openxmlformats-officedocument.presentationml.tags+xml"/>
  <Override PartName="/ppt/notesSlides/notesSlide70.xml" ContentType="application/vnd.openxmlformats-officedocument.presentationml.notesSlide+xml"/>
  <Override PartName="/ppt/tags/tag121.xml" ContentType="application/vnd.openxmlformats-officedocument.presentationml.tags+xml"/>
  <Override PartName="/ppt/notesSlides/notesSlide71.xml" ContentType="application/vnd.openxmlformats-officedocument.presentationml.notesSlide+xml"/>
  <Override PartName="/ppt/tags/tag122.xml" ContentType="application/vnd.openxmlformats-officedocument.presentationml.tags+xml"/>
  <Override PartName="/ppt/notesSlides/notesSlide72.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77.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78.xml" ContentType="application/vnd.openxmlformats-officedocument.presentationml.notesSlide+xml"/>
  <Override PartName="/ppt/tags/tag148.xml" ContentType="application/vnd.openxmlformats-officedocument.presentationml.tags+xml"/>
  <Override PartName="/ppt/notesSlides/notesSlide79.xml" ContentType="application/vnd.openxmlformats-officedocument.presentationml.notesSlide+xml"/>
  <Override PartName="/ppt/tags/tag149.xml" ContentType="application/vnd.openxmlformats-officedocument.presentationml.tags+xml"/>
  <Override PartName="/ppt/notesSlides/notesSlide80.xml" ContentType="application/vnd.openxmlformats-officedocument.presentationml.notesSlide+xml"/>
  <Override PartName="/ppt/tags/tag150.xml" ContentType="application/vnd.openxmlformats-officedocument.presentationml.tags+xml"/>
  <Override PartName="/ppt/notesSlides/notesSlide81.xml" ContentType="application/vnd.openxmlformats-officedocument.presentationml.notesSlide+xml"/>
  <Override PartName="/ppt/tags/tag151.xml" ContentType="application/vnd.openxmlformats-officedocument.presentationml.tags+xml"/>
  <Override PartName="/ppt/notesSlides/notesSlide82.xml" ContentType="application/vnd.openxmlformats-officedocument.presentationml.notesSlide+xml"/>
  <Override PartName="/ppt/tags/tag152.xml" ContentType="application/vnd.openxmlformats-officedocument.presentationml.tags+xml"/>
  <Override PartName="/ppt/notesSlides/notesSlide83.xml" ContentType="application/vnd.openxmlformats-officedocument.presentationml.notesSlide+xml"/>
  <Override PartName="/ppt/tags/tag153.xml" ContentType="application/vnd.openxmlformats-officedocument.presentationml.tags+xml"/>
  <Override PartName="/ppt/notesSlides/notesSlide84.xml" ContentType="application/vnd.openxmlformats-officedocument.presentationml.notesSlide+xml"/>
  <Override PartName="/ppt/tags/tag154.xml" ContentType="application/vnd.openxmlformats-officedocument.presentationml.tags+xml"/>
  <Override PartName="/ppt/notesSlides/notesSlide85.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9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91.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92.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3.xml" ContentType="application/vnd.openxmlformats-officedocument.presentationml.tags+xml"/>
  <Override PartName="/ppt/tags/tag184.xml" ContentType="application/vnd.openxmlformats-officedocument.presentationml.tags+xml"/>
  <Override PartName="/ppt/notesSlides/notesSlide93.xml" ContentType="application/vnd.openxmlformats-officedocument.presentationml.notesSlide+xml"/>
  <Override PartName="/ppt/tags/tag185.xml" ContentType="application/vnd.openxmlformats-officedocument.presentationml.tags+xml"/>
  <Override PartName="/ppt/notesSlides/notesSlide94.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2"/>
  </p:notesMasterIdLst>
  <p:handoutMasterIdLst>
    <p:handoutMasterId r:id="rId253"/>
  </p:handoutMasterIdLst>
  <p:sldIdLst>
    <p:sldId id="1545" r:id="rId2"/>
    <p:sldId id="1549" r:id="rId3"/>
    <p:sldId id="1481" r:id="rId4"/>
    <p:sldId id="1483" r:id="rId5"/>
    <p:sldId id="1531" r:id="rId6"/>
    <p:sldId id="1532" r:id="rId7"/>
    <p:sldId id="1533" r:id="rId8"/>
    <p:sldId id="1534" r:id="rId9"/>
    <p:sldId id="1487" r:id="rId10"/>
    <p:sldId id="1603" r:id="rId11"/>
    <p:sldId id="1489" r:id="rId12"/>
    <p:sldId id="1604" r:id="rId13"/>
    <p:sldId id="1607" r:id="rId14"/>
    <p:sldId id="1606" r:id="rId15"/>
    <p:sldId id="1605" r:id="rId16"/>
    <p:sldId id="1486" r:id="rId17"/>
    <p:sldId id="1547" r:id="rId18"/>
    <p:sldId id="1490" r:id="rId19"/>
    <p:sldId id="1491" r:id="rId20"/>
    <p:sldId id="1492" r:id="rId21"/>
    <p:sldId id="1493" r:id="rId22"/>
    <p:sldId id="1494" r:id="rId23"/>
    <p:sldId id="1495" r:id="rId24"/>
    <p:sldId id="1496" r:id="rId25"/>
    <p:sldId id="1497" r:id="rId26"/>
    <p:sldId id="1498" r:id="rId27"/>
    <p:sldId id="1499" r:id="rId28"/>
    <p:sldId id="1550" r:id="rId29"/>
    <p:sldId id="1548" r:id="rId30"/>
    <p:sldId id="1509" r:id="rId31"/>
    <p:sldId id="1510" r:id="rId32"/>
    <p:sldId id="1511" r:id="rId33"/>
    <p:sldId id="1551" r:id="rId34"/>
    <p:sldId id="1512" r:id="rId35"/>
    <p:sldId id="1514" r:id="rId36"/>
    <p:sldId id="1552" r:id="rId37"/>
    <p:sldId id="1553" r:id="rId38"/>
    <p:sldId id="1554" r:id="rId39"/>
    <p:sldId id="1517" r:id="rId40"/>
    <p:sldId id="1555" r:id="rId41"/>
    <p:sldId id="1518" r:id="rId42"/>
    <p:sldId id="1519" r:id="rId43"/>
    <p:sldId id="1520" r:id="rId44"/>
    <p:sldId id="1521" r:id="rId45"/>
    <p:sldId id="1522" r:id="rId46"/>
    <p:sldId id="1523" r:id="rId47"/>
    <p:sldId id="1524" r:id="rId48"/>
    <p:sldId id="1525" r:id="rId49"/>
    <p:sldId id="1556" r:id="rId50"/>
    <p:sldId id="1537" r:id="rId51"/>
    <p:sldId id="268" r:id="rId52"/>
    <p:sldId id="1608" r:id="rId53"/>
    <p:sldId id="1609" r:id="rId54"/>
    <p:sldId id="961" r:id="rId55"/>
    <p:sldId id="1614" r:id="rId56"/>
    <p:sldId id="1613" r:id="rId57"/>
    <p:sldId id="1612" r:id="rId58"/>
    <p:sldId id="1611" r:id="rId59"/>
    <p:sldId id="950" r:id="rId60"/>
    <p:sldId id="1032" r:id="rId61"/>
    <p:sldId id="1033" r:id="rId62"/>
    <p:sldId id="1034" r:id="rId63"/>
    <p:sldId id="1035" r:id="rId64"/>
    <p:sldId id="1036" r:id="rId65"/>
    <p:sldId id="1037" r:id="rId66"/>
    <p:sldId id="1538" r:id="rId67"/>
    <p:sldId id="964" r:id="rId68"/>
    <p:sldId id="954" r:id="rId69"/>
    <p:sldId id="1560" r:id="rId70"/>
    <p:sldId id="1559" r:id="rId71"/>
    <p:sldId id="1558" r:id="rId72"/>
    <p:sldId id="1557" r:id="rId73"/>
    <p:sldId id="955" r:id="rId74"/>
    <p:sldId id="1224" r:id="rId75"/>
    <p:sldId id="1561" r:id="rId76"/>
    <p:sldId id="957" r:id="rId77"/>
    <p:sldId id="974" r:id="rId78"/>
    <p:sldId id="1562" r:id="rId79"/>
    <p:sldId id="1563" r:id="rId80"/>
    <p:sldId id="1564" r:id="rId81"/>
    <p:sldId id="965" r:id="rId82"/>
    <p:sldId id="1265" r:id="rId83"/>
    <p:sldId id="976" r:id="rId84"/>
    <p:sldId id="1565" r:id="rId85"/>
    <p:sldId id="1566" r:id="rId86"/>
    <p:sldId id="1567" r:id="rId87"/>
    <p:sldId id="1568" r:id="rId88"/>
    <p:sldId id="1569" r:id="rId89"/>
    <p:sldId id="1570" r:id="rId90"/>
    <p:sldId id="1572" r:id="rId91"/>
    <p:sldId id="1571" r:id="rId92"/>
    <p:sldId id="1573" r:id="rId93"/>
    <p:sldId id="1575" r:id="rId94"/>
    <p:sldId id="1616" r:id="rId95"/>
    <p:sldId id="1615" r:id="rId96"/>
    <p:sldId id="1576" r:id="rId97"/>
    <p:sldId id="1577" r:id="rId98"/>
    <p:sldId id="1578" r:id="rId99"/>
    <p:sldId id="1579" r:id="rId100"/>
    <p:sldId id="1580" r:id="rId101"/>
    <p:sldId id="1539" r:id="rId102"/>
    <p:sldId id="1046" r:id="rId103"/>
    <p:sldId id="1047" r:id="rId104"/>
    <p:sldId id="1048" r:id="rId105"/>
    <p:sldId id="1049" r:id="rId106"/>
    <p:sldId id="1581" r:id="rId107"/>
    <p:sldId id="966" r:id="rId108"/>
    <p:sldId id="1250" r:id="rId109"/>
    <p:sldId id="967" r:id="rId110"/>
    <p:sldId id="1582" r:id="rId111"/>
    <p:sldId id="1583" r:id="rId112"/>
    <p:sldId id="978" r:id="rId113"/>
    <p:sldId id="979" r:id="rId114"/>
    <p:sldId id="1056" r:id="rId115"/>
    <p:sldId id="1057" r:id="rId116"/>
    <p:sldId id="1058" r:id="rId117"/>
    <p:sldId id="1059" r:id="rId118"/>
    <p:sldId id="1584" r:id="rId119"/>
    <p:sldId id="970" r:id="rId120"/>
    <p:sldId id="1252" r:id="rId121"/>
    <p:sldId id="1617" r:id="rId122"/>
    <p:sldId id="1543" r:id="rId123"/>
    <p:sldId id="1226" r:id="rId124"/>
    <p:sldId id="1618" r:id="rId125"/>
    <p:sldId id="1619" r:id="rId126"/>
    <p:sldId id="1620" r:id="rId127"/>
    <p:sldId id="1227" r:id="rId128"/>
    <p:sldId id="1585" r:id="rId129"/>
    <p:sldId id="1621" r:id="rId130"/>
    <p:sldId id="1255" r:id="rId131"/>
    <p:sldId id="1586" r:id="rId132"/>
    <p:sldId id="1622" r:id="rId133"/>
    <p:sldId id="1064" r:id="rId134"/>
    <p:sldId id="1065" r:id="rId135"/>
    <p:sldId id="1068" r:id="rId136"/>
    <p:sldId id="1069" r:id="rId137"/>
    <p:sldId id="1544" r:id="rId138"/>
    <p:sldId id="980" r:id="rId139"/>
    <p:sldId id="972" r:id="rId140"/>
    <p:sldId id="1228" r:id="rId141"/>
    <p:sldId id="1229" r:id="rId142"/>
    <p:sldId id="1623" r:id="rId143"/>
    <p:sldId id="1074" r:id="rId144"/>
    <p:sldId id="1075" r:id="rId145"/>
    <p:sldId id="1076" r:id="rId146"/>
    <p:sldId id="1077" r:id="rId147"/>
    <p:sldId id="1592" r:id="rId148"/>
    <p:sldId id="973" r:id="rId149"/>
    <p:sldId id="1475" r:id="rId150"/>
    <p:sldId id="1587" r:id="rId151"/>
    <p:sldId id="1624" r:id="rId152"/>
    <p:sldId id="1257" r:id="rId153"/>
    <p:sldId id="1625" r:id="rId154"/>
    <p:sldId id="1588" r:id="rId155"/>
    <p:sldId id="958" r:id="rId156"/>
    <p:sldId id="1258" r:id="rId157"/>
    <p:sldId id="1626" r:id="rId158"/>
    <p:sldId id="1589" r:id="rId159"/>
    <p:sldId id="1591" r:id="rId160"/>
    <p:sldId id="1590" r:id="rId161"/>
    <p:sldId id="948" r:id="rId162"/>
    <p:sldId id="1086" r:id="rId163"/>
    <p:sldId id="1087" r:id="rId164"/>
    <p:sldId id="1593" r:id="rId165"/>
    <p:sldId id="1260" r:id="rId166"/>
    <p:sldId id="1233" r:id="rId167"/>
    <p:sldId id="1259" r:id="rId168"/>
    <p:sldId id="1594" r:id="rId169"/>
    <p:sldId id="1627" r:id="rId170"/>
    <p:sldId id="1595" r:id="rId171"/>
    <p:sldId id="1261" r:id="rId172"/>
    <p:sldId id="1628" r:id="rId173"/>
    <p:sldId id="1596" r:id="rId174"/>
    <p:sldId id="1597" r:id="rId175"/>
    <p:sldId id="1090" r:id="rId176"/>
    <p:sldId id="1091" r:id="rId177"/>
    <p:sldId id="1094" r:id="rId178"/>
    <p:sldId id="1095" r:id="rId179"/>
    <p:sldId id="1096" r:id="rId180"/>
    <p:sldId id="1097" r:id="rId181"/>
    <p:sldId id="1598" r:id="rId182"/>
    <p:sldId id="987" r:id="rId183"/>
    <p:sldId id="1234" r:id="rId184"/>
    <p:sldId id="1235" r:id="rId185"/>
    <p:sldId id="1236" r:id="rId186"/>
    <p:sldId id="1098" r:id="rId187"/>
    <p:sldId id="1099" r:id="rId188"/>
    <p:sldId id="1599" r:id="rId189"/>
    <p:sldId id="1001" r:id="rId190"/>
    <p:sldId id="1262" r:id="rId191"/>
    <p:sldId id="1238" r:id="rId192"/>
    <p:sldId id="1263" r:id="rId193"/>
    <p:sldId id="1264" r:id="rId194"/>
    <p:sldId id="994" r:id="rId195"/>
    <p:sldId id="1003" r:id="rId196"/>
    <p:sldId id="1100" r:id="rId197"/>
    <p:sldId id="1101" r:id="rId198"/>
    <p:sldId id="1102" r:id="rId199"/>
    <p:sldId id="1103" r:id="rId200"/>
    <p:sldId id="1600" r:id="rId201"/>
    <p:sldId id="1601" r:id="rId202"/>
    <p:sldId id="996" r:id="rId203"/>
    <p:sldId id="1477" r:id="rId204"/>
    <p:sldId id="1242" r:id="rId205"/>
    <p:sldId id="1478" r:id="rId206"/>
    <p:sldId id="1629" r:id="rId207"/>
    <p:sldId id="1006" r:id="rId208"/>
    <p:sldId id="1104" r:id="rId209"/>
    <p:sldId id="1105" r:id="rId210"/>
    <p:sldId id="1106" r:id="rId211"/>
    <p:sldId id="1107" r:id="rId212"/>
    <p:sldId id="1108" r:id="rId213"/>
    <p:sldId id="1109" r:id="rId214"/>
    <p:sldId id="1602" r:id="rId215"/>
    <p:sldId id="1015" r:id="rId216"/>
    <p:sldId id="1245" r:id="rId217"/>
    <p:sldId id="1631" r:id="rId218"/>
    <p:sldId id="1008" r:id="rId219"/>
    <p:sldId id="1009" r:id="rId220"/>
    <p:sldId id="1112" r:id="rId221"/>
    <p:sldId id="1113" r:id="rId222"/>
    <p:sldId id="1630" r:id="rId223"/>
    <p:sldId id="1011" r:id="rId224"/>
    <p:sldId id="1450" r:id="rId225"/>
    <p:sldId id="1449" r:id="rId226"/>
    <p:sldId id="1014" r:id="rId227"/>
    <p:sldId id="1451" r:id="rId228"/>
    <p:sldId id="1017" r:id="rId229"/>
    <p:sldId id="1452" r:id="rId230"/>
    <p:sldId id="1453" r:id="rId231"/>
    <p:sldId id="1018" r:id="rId232"/>
    <p:sldId id="1116" r:id="rId233"/>
    <p:sldId id="1117" r:id="rId234"/>
    <p:sldId id="1118" r:id="rId235"/>
    <p:sldId id="1119" r:id="rId236"/>
    <p:sldId id="1120" r:id="rId237"/>
    <p:sldId id="1121" r:id="rId238"/>
    <p:sldId id="1632" r:id="rId239"/>
    <p:sldId id="1005" r:id="rId240"/>
    <p:sldId id="1021" r:id="rId241"/>
    <p:sldId id="1022" r:id="rId242"/>
    <p:sldId id="1479" r:id="rId243"/>
    <p:sldId id="1480" r:id="rId244"/>
    <p:sldId id="1460" r:id="rId245"/>
    <p:sldId id="1130" r:id="rId246"/>
    <p:sldId id="1131" r:id="rId247"/>
    <p:sldId id="1134" r:id="rId248"/>
    <p:sldId id="1135" r:id="rId249"/>
    <p:sldId id="1136" r:id="rId250"/>
    <p:sldId id="1137" r:id="rId25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6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1"/>
    <p:restoredTop sz="56942" autoAdjust="0"/>
  </p:normalViewPr>
  <p:slideViewPr>
    <p:cSldViewPr snapToGrid="0" snapToObjects="1">
      <p:cViewPr varScale="1">
        <p:scale>
          <a:sx n="60" d="100"/>
          <a:sy n="60" d="100"/>
        </p:scale>
        <p:origin x="2408" y="168"/>
      </p:cViewPr>
      <p:guideLst>
        <p:guide orient="horz" pos="2160"/>
        <p:guide pos="3865"/>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commentAuthors" Target="commentAuthor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FA2F940-4FE4-4B6C-B9A2-AFC144674896}" type="doc">
      <dgm:prSet loTypeId="urn:microsoft.com/office/officeart/2005/8/layout/default#2" loCatId="list" qsTypeId="urn:microsoft.com/office/officeart/2005/8/quickstyle/simple2#3" qsCatId="simple" csTypeId="urn:microsoft.com/office/officeart/2005/8/colors/accent1_1#3" csCatId="accent1" phldr="1"/>
      <dgm:spPr/>
      <dgm:t>
        <a:bodyPr/>
        <a:lstStyle/>
        <a:p>
          <a:endParaRPr lang="zh-CN" altLang="en-US"/>
        </a:p>
      </dgm:t>
    </dgm:pt>
    <dgm:pt modelId="{A94F0D59-F810-44E1-8950-FF2F21EA9397}">
      <dgm:prSet phldrT="[文本]" custT="1"/>
      <dgm:spPr/>
      <dgm:t>
        <a:bodyPr/>
        <a:lstStyle/>
        <a:p>
          <a:r>
            <a:rPr lang="zh-CN" altLang="en-US" sz="2400" dirty="0">
              <a:latin typeface="Microsoft YaHei" charset="-122"/>
              <a:ea typeface="Microsoft YaHei" charset="-122"/>
              <a:cs typeface="Microsoft YaHei" charset="-122"/>
            </a:rPr>
            <a:t>隧道技术</a:t>
          </a:r>
        </a:p>
      </dgm:t>
    </dgm:pt>
    <dgm:pt modelId="{1D8107D9-19A6-4E5F-B9CE-955D2E4EE4E6}" type="parTrans" cxnId="{4F06C4F9-464A-4166-BB3D-40AD3A69C1DA}">
      <dgm:prSet/>
      <dgm:spPr/>
      <dgm:t>
        <a:bodyPr/>
        <a:lstStyle/>
        <a:p>
          <a:endParaRPr lang="zh-CN" altLang="en-US" sz="2400">
            <a:latin typeface="Microsoft YaHei" charset="-122"/>
            <a:ea typeface="Microsoft YaHei" charset="-122"/>
            <a:cs typeface="Microsoft YaHei" charset="-122"/>
          </a:endParaRPr>
        </a:p>
      </dgm:t>
    </dgm:pt>
    <dgm:pt modelId="{19B880C6-D620-4D42-9841-3DC05288F6D2}" type="sibTrans" cxnId="{4F06C4F9-464A-4166-BB3D-40AD3A69C1DA}">
      <dgm:prSet/>
      <dgm:spPr/>
      <dgm:t>
        <a:bodyPr/>
        <a:lstStyle/>
        <a:p>
          <a:endParaRPr lang="zh-CN" altLang="en-US" sz="2400">
            <a:latin typeface="Microsoft YaHei" charset="-122"/>
            <a:ea typeface="Microsoft YaHei" charset="-122"/>
            <a:cs typeface="Microsoft YaHei" charset="-122"/>
          </a:endParaRPr>
        </a:p>
      </dgm:t>
    </dgm:pt>
    <dgm:pt modelId="{62A25F77-3BC6-4BE2-B814-F5B54E67B511}">
      <dgm:prSet phldrT="[文本]" custT="1"/>
      <dgm:spPr/>
      <dgm:t>
        <a:bodyPr/>
        <a:lstStyle/>
        <a:p>
          <a:r>
            <a:rPr lang="zh-CN" altLang="en-US" sz="2400" dirty="0">
              <a:latin typeface="Microsoft YaHei" charset="-122"/>
              <a:ea typeface="Microsoft YaHei" charset="-122"/>
              <a:cs typeface="Microsoft YaHei" charset="-122"/>
            </a:rPr>
            <a:t>数据加密</a:t>
          </a:r>
        </a:p>
      </dgm:t>
    </dgm:pt>
    <dgm:pt modelId="{DC062440-6337-4714-93A6-F635D4349865}" type="parTrans" cxnId="{AF7B3D4A-4B25-480E-84AB-44B55C4FA068}">
      <dgm:prSet/>
      <dgm:spPr/>
      <dgm:t>
        <a:bodyPr/>
        <a:lstStyle/>
        <a:p>
          <a:endParaRPr lang="zh-CN" altLang="en-US" sz="2400">
            <a:latin typeface="Microsoft YaHei" charset="-122"/>
            <a:ea typeface="Microsoft YaHei" charset="-122"/>
            <a:cs typeface="Microsoft YaHei" charset="-122"/>
          </a:endParaRPr>
        </a:p>
      </dgm:t>
    </dgm:pt>
    <dgm:pt modelId="{D7643863-BA3F-40A0-AF9B-F91F4D8CA7D8}" type="sibTrans" cxnId="{AF7B3D4A-4B25-480E-84AB-44B55C4FA068}">
      <dgm:prSet/>
      <dgm:spPr/>
      <dgm:t>
        <a:bodyPr/>
        <a:lstStyle/>
        <a:p>
          <a:endParaRPr lang="zh-CN" altLang="en-US" sz="2400">
            <a:latin typeface="Microsoft YaHei" charset="-122"/>
            <a:ea typeface="Microsoft YaHei" charset="-122"/>
            <a:cs typeface="Microsoft YaHei" charset="-122"/>
          </a:endParaRPr>
        </a:p>
      </dgm:t>
    </dgm:pt>
    <dgm:pt modelId="{CD0F0EB5-B816-419F-B3E8-F357D6E103FC}">
      <dgm:prSet phldrT="[文本]" custT="1"/>
      <dgm:spPr/>
      <dgm:t>
        <a:bodyPr/>
        <a:lstStyle/>
        <a:p>
          <a:r>
            <a:rPr lang="zh-CN" altLang="en-US" sz="2400" dirty="0">
              <a:latin typeface="Microsoft YaHei" charset="-122"/>
              <a:ea typeface="Microsoft YaHei" charset="-122"/>
              <a:cs typeface="Microsoft YaHei" charset="-122"/>
            </a:rPr>
            <a:t>身份认证</a:t>
          </a:r>
        </a:p>
      </dgm:t>
    </dgm:pt>
    <dgm:pt modelId="{32F396E9-5D50-45EE-A24C-29F0543DAE87}" type="parTrans" cxnId="{EF32CEFC-B18A-4750-8D6E-DD59FD3117CC}">
      <dgm:prSet/>
      <dgm:spPr/>
      <dgm:t>
        <a:bodyPr/>
        <a:lstStyle/>
        <a:p>
          <a:endParaRPr lang="zh-CN" altLang="en-US" sz="2400">
            <a:latin typeface="Microsoft YaHei" charset="-122"/>
            <a:ea typeface="Microsoft YaHei" charset="-122"/>
            <a:cs typeface="Microsoft YaHei" charset="-122"/>
          </a:endParaRPr>
        </a:p>
      </dgm:t>
    </dgm:pt>
    <dgm:pt modelId="{6BCCA72F-E772-47F4-92FD-60BBC30C8AE8}" type="sibTrans" cxnId="{EF32CEFC-B18A-4750-8D6E-DD59FD3117CC}">
      <dgm:prSet/>
      <dgm:spPr/>
      <dgm:t>
        <a:bodyPr/>
        <a:lstStyle/>
        <a:p>
          <a:endParaRPr lang="zh-CN" altLang="en-US" sz="2400">
            <a:latin typeface="Microsoft YaHei" charset="-122"/>
            <a:ea typeface="Microsoft YaHei" charset="-122"/>
            <a:cs typeface="Microsoft YaHei" charset="-122"/>
          </a:endParaRPr>
        </a:p>
      </dgm:t>
    </dgm:pt>
    <dgm:pt modelId="{A2B4AD2D-43CD-4468-B5F7-42B0A1278909}">
      <dgm:prSet phldrT="[文本]" custT="1"/>
      <dgm:spPr/>
      <dgm:t>
        <a:bodyPr/>
        <a:lstStyle/>
        <a:p>
          <a:r>
            <a:rPr lang="zh-CN" altLang="en-US" sz="2400" dirty="0">
              <a:latin typeface="Microsoft YaHei" charset="-122"/>
              <a:ea typeface="Microsoft YaHei" charset="-122"/>
              <a:cs typeface="Microsoft YaHei" charset="-122"/>
            </a:rPr>
            <a:t>密钥管理</a:t>
          </a:r>
        </a:p>
      </dgm:t>
    </dgm:pt>
    <dgm:pt modelId="{8BEB2E66-69EA-4747-8117-33F0A392E025}" type="parTrans" cxnId="{90A231BB-9386-4D0D-874E-675A22726E73}">
      <dgm:prSet/>
      <dgm:spPr/>
      <dgm:t>
        <a:bodyPr/>
        <a:lstStyle/>
        <a:p>
          <a:endParaRPr lang="zh-CN" altLang="en-US" sz="2400">
            <a:latin typeface="Microsoft YaHei" charset="-122"/>
            <a:ea typeface="Microsoft YaHei" charset="-122"/>
            <a:cs typeface="Microsoft YaHei" charset="-122"/>
          </a:endParaRPr>
        </a:p>
      </dgm:t>
    </dgm:pt>
    <dgm:pt modelId="{ED327C70-88F1-4A4D-992E-4FF13C430BD8}" type="sibTrans" cxnId="{90A231BB-9386-4D0D-874E-675A22726E73}">
      <dgm:prSet/>
      <dgm:spPr/>
      <dgm:t>
        <a:bodyPr/>
        <a:lstStyle/>
        <a:p>
          <a:endParaRPr lang="zh-CN" altLang="en-US" sz="2400">
            <a:latin typeface="Microsoft YaHei" charset="-122"/>
            <a:ea typeface="Microsoft YaHei" charset="-122"/>
            <a:cs typeface="Microsoft YaHei" charset="-122"/>
          </a:endParaRPr>
        </a:p>
      </dgm:t>
    </dgm:pt>
    <dgm:pt modelId="{A0FCC11A-0883-41BF-83E3-D91902590D79}">
      <dgm:prSet phldrT="[文本]" custT="1"/>
      <dgm:spPr/>
      <dgm:t>
        <a:bodyPr/>
        <a:lstStyle/>
        <a:p>
          <a:r>
            <a:rPr lang="zh-CN" altLang="en-US" sz="2400" dirty="0">
              <a:latin typeface="Microsoft YaHei" charset="-122"/>
              <a:ea typeface="Microsoft YaHei" charset="-122"/>
              <a:cs typeface="Microsoft YaHei" charset="-122"/>
            </a:rPr>
            <a:t>访问控制</a:t>
          </a:r>
          <a:endParaRPr lang="en-US" altLang="zh-CN" sz="2400" dirty="0">
            <a:latin typeface="Microsoft YaHei" charset="-122"/>
            <a:ea typeface="Microsoft YaHei" charset="-122"/>
            <a:cs typeface="Microsoft YaHei" charset="-122"/>
          </a:endParaRPr>
        </a:p>
      </dgm:t>
    </dgm:pt>
    <dgm:pt modelId="{7B53AFD0-88B0-471E-ABB6-F8170197DE0B}" type="parTrans" cxnId="{41C550AF-93BE-4508-B31B-CED7AFEE8245}">
      <dgm:prSet/>
      <dgm:spPr/>
      <dgm:t>
        <a:bodyPr/>
        <a:lstStyle/>
        <a:p>
          <a:endParaRPr lang="zh-CN" altLang="en-US" sz="2400">
            <a:latin typeface="Microsoft YaHei" charset="-122"/>
            <a:ea typeface="Microsoft YaHei" charset="-122"/>
            <a:cs typeface="Microsoft YaHei" charset="-122"/>
          </a:endParaRPr>
        </a:p>
      </dgm:t>
    </dgm:pt>
    <dgm:pt modelId="{CBF64C67-7CBC-494B-A5FD-F40C9465EDA7}" type="sibTrans" cxnId="{41C550AF-93BE-4508-B31B-CED7AFEE8245}">
      <dgm:prSet/>
      <dgm:spPr/>
      <dgm:t>
        <a:bodyPr/>
        <a:lstStyle/>
        <a:p>
          <a:endParaRPr lang="zh-CN" altLang="en-US" sz="2400">
            <a:latin typeface="Microsoft YaHei" charset="-122"/>
            <a:ea typeface="Microsoft YaHei" charset="-122"/>
            <a:cs typeface="Microsoft YaHei" charset="-122"/>
          </a:endParaRPr>
        </a:p>
      </dgm:t>
    </dgm:pt>
    <dgm:pt modelId="{9AADEB70-CE5C-4F67-92DE-B3286818C0A0}">
      <dgm:prSet phldrT="[文本]" custT="1"/>
      <dgm:spPr/>
      <dgm:t>
        <a:bodyPr/>
        <a:lstStyle/>
        <a:p>
          <a:r>
            <a:rPr lang="zh-CN" altLang="en-US" sz="2400" dirty="0">
              <a:latin typeface="Microsoft YaHei" charset="-122"/>
              <a:ea typeface="Microsoft YaHei" charset="-122"/>
              <a:cs typeface="Microsoft YaHei" charset="-122"/>
            </a:rPr>
            <a:t>网络管理</a:t>
          </a:r>
          <a:endParaRPr lang="en-US" altLang="zh-CN" sz="2400" dirty="0">
            <a:latin typeface="Microsoft YaHei" charset="-122"/>
            <a:ea typeface="Microsoft YaHei" charset="-122"/>
            <a:cs typeface="Microsoft YaHei" charset="-122"/>
          </a:endParaRPr>
        </a:p>
      </dgm:t>
    </dgm:pt>
    <dgm:pt modelId="{21458F4B-BA07-42B0-B86C-BD49DB1ED38B}" type="parTrans" cxnId="{0242E9F9-D640-43F6-BD6C-6C7806E13951}">
      <dgm:prSet/>
      <dgm:spPr/>
      <dgm:t>
        <a:bodyPr/>
        <a:lstStyle/>
        <a:p>
          <a:endParaRPr lang="zh-CN" altLang="en-US" sz="2400">
            <a:latin typeface="Microsoft YaHei" charset="-122"/>
            <a:ea typeface="Microsoft YaHei" charset="-122"/>
            <a:cs typeface="Microsoft YaHei" charset="-122"/>
          </a:endParaRPr>
        </a:p>
      </dgm:t>
    </dgm:pt>
    <dgm:pt modelId="{7D500D56-ECA1-4CBF-96F4-7B34D740F95D}" type="sibTrans" cxnId="{0242E9F9-D640-43F6-BD6C-6C7806E13951}">
      <dgm:prSet/>
      <dgm:spPr/>
      <dgm:t>
        <a:bodyPr/>
        <a:lstStyle/>
        <a:p>
          <a:endParaRPr lang="zh-CN" altLang="en-US" sz="2400">
            <a:latin typeface="Microsoft YaHei" charset="-122"/>
            <a:ea typeface="Microsoft YaHei" charset="-122"/>
            <a:cs typeface="Microsoft YaHei" charset="-122"/>
          </a:endParaRPr>
        </a:p>
      </dgm:t>
    </dgm:pt>
    <dgm:pt modelId="{FDBEB73F-3BE6-439A-B7EF-DC90B94042C8}" type="pres">
      <dgm:prSet presAssocID="{1FA2F940-4FE4-4B6C-B9A2-AFC144674896}" presName="diagram" presStyleCnt="0">
        <dgm:presLayoutVars>
          <dgm:dir/>
          <dgm:resizeHandles val="exact"/>
        </dgm:presLayoutVars>
      </dgm:prSet>
      <dgm:spPr/>
    </dgm:pt>
    <dgm:pt modelId="{66235AB8-3E52-44F3-BA80-E77EF8F599DA}" type="pres">
      <dgm:prSet presAssocID="{A94F0D59-F810-44E1-8950-FF2F21EA9397}" presName="node" presStyleLbl="node1" presStyleIdx="0" presStyleCnt="6">
        <dgm:presLayoutVars>
          <dgm:bulletEnabled val="1"/>
        </dgm:presLayoutVars>
      </dgm:prSet>
      <dgm:spPr/>
    </dgm:pt>
    <dgm:pt modelId="{57F50F3A-9C4A-4F5F-B4DA-02339BD6287E}" type="pres">
      <dgm:prSet presAssocID="{19B880C6-D620-4D42-9841-3DC05288F6D2}" presName="sibTrans" presStyleCnt="0"/>
      <dgm:spPr/>
    </dgm:pt>
    <dgm:pt modelId="{BAC8861C-8762-497A-B295-C8D5A171DF8A}" type="pres">
      <dgm:prSet presAssocID="{62A25F77-3BC6-4BE2-B814-F5B54E67B511}" presName="node" presStyleLbl="node1" presStyleIdx="1" presStyleCnt="6">
        <dgm:presLayoutVars>
          <dgm:bulletEnabled val="1"/>
        </dgm:presLayoutVars>
      </dgm:prSet>
      <dgm:spPr/>
    </dgm:pt>
    <dgm:pt modelId="{C21EA234-AE0C-42FB-967B-FAFC454AA64A}" type="pres">
      <dgm:prSet presAssocID="{D7643863-BA3F-40A0-AF9B-F91F4D8CA7D8}" presName="sibTrans" presStyleCnt="0"/>
      <dgm:spPr/>
    </dgm:pt>
    <dgm:pt modelId="{587244CE-E944-4384-8723-139907ADEC60}" type="pres">
      <dgm:prSet presAssocID="{CD0F0EB5-B816-419F-B3E8-F357D6E103FC}" presName="node" presStyleLbl="node1" presStyleIdx="2" presStyleCnt="6">
        <dgm:presLayoutVars>
          <dgm:bulletEnabled val="1"/>
        </dgm:presLayoutVars>
      </dgm:prSet>
      <dgm:spPr/>
    </dgm:pt>
    <dgm:pt modelId="{EF35228E-8F5A-4195-805E-BF2DD199FA3E}" type="pres">
      <dgm:prSet presAssocID="{6BCCA72F-E772-47F4-92FD-60BBC30C8AE8}" presName="sibTrans" presStyleCnt="0"/>
      <dgm:spPr/>
    </dgm:pt>
    <dgm:pt modelId="{9CCE0401-23A4-48D0-B9F2-45E29E7B7943}" type="pres">
      <dgm:prSet presAssocID="{A2B4AD2D-43CD-4468-B5F7-42B0A1278909}" presName="node" presStyleLbl="node1" presStyleIdx="3" presStyleCnt="6">
        <dgm:presLayoutVars>
          <dgm:bulletEnabled val="1"/>
        </dgm:presLayoutVars>
      </dgm:prSet>
      <dgm:spPr/>
    </dgm:pt>
    <dgm:pt modelId="{CAE57DB2-B0D3-41BC-8549-5E03AE8A67C0}" type="pres">
      <dgm:prSet presAssocID="{ED327C70-88F1-4A4D-992E-4FF13C430BD8}" presName="sibTrans" presStyleCnt="0"/>
      <dgm:spPr/>
    </dgm:pt>
    <dgm:pt modelId="{EC13AA50-FA07-4A3E-A1ED-443B1DED248A}" type="pres">
      <dgm:prSet presAssocID="{A0FCC11A-0883-41BF-83E3-D91902590D79}" presName="node" presStyleLbl="node1" presStyleIdx="4" presStyleCnt="6">
        <dgm:presLayoutVars>
          <dgm:bulletEnabled val="1"/>
        </dgm:presLayoutVars>
      </dgm:prSet>
      <dgm:spPr/>
    </dgm:pt>
    <dgm:pt modelId="{EA192049-4858-47AD-808F-B04100ADF8DC}" type="pres">
      <dgm:prSet presAssocID="{CBF64C67-7CBC-494B-A5FD-F40C9465EDA7}" presName="sibTrans" presStyleCnt="0"/>
      <dgm:spPr/>
    </dgm:pt>
    <dgm:pt modelId="{F1448483-7F2F-4F85-BAEA-AB78ACDAC2AD}" type="pres">
      <dgm:prSet presAssocID="{9AADEB70-CE5C-4F67-92DE-B3286818C0A0}" presName="node" presStyleLbl="node1" presStyleIdx="5" presStyleCnt="6">
        <dgm:presLayoutVars>
          <dgm:bulletEnabled val="1"/>
        </dgm:presLayoutVars>
      </dgm:prSet>
      <dgm:spPr/>
    </dgm:pt>
  </dgm:ptLst>
  <dgm:cxnLst>
    <dgm:cxn modelId="{F120A210-6FC9-486F-BEA7-A6070AF496B4}" type="presOf" srcId="{9AADEB70-CE5C-4F67-92DE-B3286818C0A0}" destId="{F1448483-7F2F-4F85-BAEA-AB78ACDAC2AD}" srcOrd="0" destOrd="0" presId="urn:microsoft.com/office/officeart/2005/8/layout/default#2"/>
    <dgm:cxn modelId="{80AC9014-E576-4174-B2AB-9D0348D54D92}" type="presOf" srcId="{1FA2F940-4FE4-4B6C-B9A2-AFC144674896}" destId="{FDBEB73F-3BE6-439A-B7EF-DC90B94042C8}" srcOrd="0" destOrd="0" presId="urn:microsoft.com/office/officeart/2005/8/layout/default#2"/>
    <dgm:cxn modelId="{5EE38627-D828-490B-9EB8-77AD6E19C57D}" type="presOf" srcId="{A2B4AD2D-43CD-4468-B5F7-42B0A1278909}" destId="{9CCE0401-23A4-48D0-B9F2-45E29E7B7943}" srcOrd="0" destOrd="0" presId="urn:microsoft.com/office/officeart/2005/8/layout/default#2"/>
    <dgm:cxn modelId="{AF7B3D4A-4B25-480E-84AB-44B55C4FA068}" srcId="{1FA2F940-4FE4-4B6C-B9A2-AFC144674896}" destId="{62A25F77-3BC6-4BE2-B814-F5B54E67B511}" srcOrd="1" destOrd="0" parTransId="{DC062440-6337-4714-93A6-F635D4349865}" sibTransId="{D7643863-BA3F-40A0-AF9B-F91F4D8CA7D8}"/>
    <dgm:cxn modelId="{799DDA6B-CDE3-4659-B5FC-1DAA96B7B8E6}" type="presOf" srcId="{A0FCC11A-0883-41BF-83E3-D91902590D79}" destId="{EC13AA50-FA07-4A3E-A1ED-443B1DED248A}" srcOrd="0" destOrd="0" presId="urn:microsoft.com/office/officeart/2005/8/layout/default#2"/>
    <dgm:cxn modelId="{95B64CA8-FCEB-4290-B62C-C5CA00F66C08}" type="presOf" srcId="{62A25F77-3BC6-4BE2-B814-F5B54E67B511}" destId="{BAC8861C-8762-497A-B295-C8D5A171DF8A}" srcOrd="0" destOrd="0" presId="urn:microsoft.com/office/officeart/2005/8/layout/default#2"/>
    <dgm:cxn modelId="{5C3D85AE-3DFD-4B25-BE1B-A34390E3684F}" type="presOf" srcId="{CD0F0EB5-B816-419F-B3E8-F357D6E103FC}" destId="{587244CE-E944-4384-8723-139907ADEC60}" srcOrd="0" destOrd="0" presId="urn:microsoft.com/office/officeart/2005/8/layout/default#2"/>
    <dgm:cxn modelId="{41C550AF-93BE-4508-B31B-CED7AFEE8245}" srcId="{1FA2F940-4FE4-4B6C-B9A2-AFC144674896}" destId="{A0FCC11A-0883-41BF-83E3-D91902590D79}" srcOrd="4" destOrd="0" parTransId="{7B53AFD0-88B0-471E-ABB6-F8170197DE0B}" sibTransId="{CBF64C67-7CBC-494B-A5FD-F40C9465EDA7}"/>
    <dgm:cxn modelId="{32BD78AF-702C-4573-B612-CABBCD4BCE71}" type="presOf" srcId="{A94F0D59-F810-44E1-8950-FF2F21EA9397}" destId="{66235AB8-3E52-44F3-BA80-E77EF8F599DA}" srcOrd="0" destOrd="0" presId="urn:microsoft.com/office/officeart/2005/8/layout/default#2"/>
    <dgm:cxn modelId="{90A231BB-9386-4D0D-874E-675A22726E73}" srcId="{1FA2F940-4FE4-4B6C-B9A2-AFC144674896}" destId="{A2B4AD2D-43CD-4468-B5F7-42B0A1278909}" srcOrd="3" destOrd="0" parTransId="{8BEB2E66-69EA-4747-8117-33F0A392E025}" sibTransId="{ED327C70-88F1-4A4D-992E-4FF13C430BD8}"/>
    <dgm:cxn modelId="{4F06C4F9-464A-4166-BB3D-40AD3A69C1DA}" srcId="{1FA2F940-4FE4-4B6C-B9A2-AFC144674896}" destId="{A94F0D59-F810-44E1-8950-FF2F21EA9397}" srcOrd="0" destOrd="0" parTransId="{1D8107D9-19A6-4E5F-B9CE-955D2E4EE4E6}" sibTransId="{19B880C6-D620-4D42-9841-3DC05288F6D2}"/>
    <dgm:cxn modelId="{0242E9F9-D640-43F6-BD6C-6C7806E13951}" srcId="{1FA2F940-4FE4-4B6C-B9A2-AFC144674896}" destId="{9AADEB70-CE5C-4F67-92DE-B3286818C0A0}" srcOrd="5" destOrd="0" parTransId="{21458F4B-BA07-42B0-B86C-BD49DB1ED38B}" sibTransId="{7D500D56-ECA1-4CBF-96F4-7B34D740F95D}"/>
    <dgm:cxn modelId="{EF32CEFC-B18A-4750-8D6E-DD59FD3117CC}" srcId="{1FA2F940-4FE4-4B6C-B9A2-AFC144674896}" destId="{CD0F0EB5-B816-419F-B3E8-F357D6E103FC}" srcOrd="2" destOrd="0" parTransId="{32F396E9-5D50-45EE-A24C-29F0543DAE87}" sibTransId="{6BCCA72F-E772-47F4-92FD-60BBC30C8AE8}"/>
    <dgm:cxn modelId="{9082CC78-D6BF-4301-B23C-60602F4A8A5B}" type="presParOf" srcId="{FDBEB73F-3BE6-439A-B7EF-DC90B94042C8}" destId="{66235AB8-3E52-44F3-BA80-E77EF8F599DA}" srcOrd="0" destOrd="0" presId="urn:microsoft.com/office/officeart/2005/8/layout/default#2"/>
    <dgm:cxn modelId="{E5C33B8F-A5B0-4439-AF92-96DB32865C00}" type="presParOf" srcId="{FDBEB73F-3BE6-439A-B7EF-DC90B94042C8}" destId="{57F50F3A-9C4A-4F5F-B4DA-02339BD6287E}" srcOrd="1" destOrd="0" presId="urn:microsoft.com/office/officeart/2005/8/layout/default#2"/>
    <dgm:cxn modelId="{D8917E67-8360-47AB-9A6F-F2C7FA73C7C9}" type="presParOf" srcId="{FDBEB73F-3BE6-439A-B7EF-DC90B94042C8}" destId="{BAC8861C-8762-497A-B295-C8D5A171DF8A}" srcOrd="2" destOrd="0" presId="urn:microsoft.com/office/officeart/2005/8/layout/default#2"/>
    <dgm:cxn modelId="{E945367F-2B08-4714-9F34-C2FD4F8E1C08}" type="presParOf" srcId="{FDBEB73F-3BE6-439A-B7EF-DC90B94042C8}" destId="{C21EA234-AE0C-42FB-967B-FAFC454AA64A}" srcOrd="3" destOrd="0" presId="urn:microsoft.com/office/officeart/2005/8/layout/default#2"/>
    <dgm:cxn modelId="{1E853EA6-6E99-446A-979B-4F4193FD16EE}" type="presParOf" srcId="{FDBEB73F-3BE6-439A-B7EF-DC90B94042C8}" destId="{587244CE-E944-4384-8723-139907ADEC60}" srcOrd="4" destOrd="0" presId="urn:microsoft.com/office/officeart/2005/8/layout/default#2"/>
    <dgm:cxn modelId="{3AE497BF-A21D-4E29-BD18-5309ED18E0C9}" type="presParOf" srcId="{FDBEB73F-3BE6-439A-B7EF-DC90B94042C8}" destId="{EF35228E-8F5A-4195-805E-BF2DD199FA3E}" srcOrd="5" destOrd="0" presId="urn:microsoft.com/office/officeart/2005/8/layout/default#2"/>
    <dgm:cxn modelId="{7156F0F8-BDB6-4057-8FB0-6E87171F9B73}" type="presParOf" srcId="{FDBEB73F-3BE6-439A-B7EF-DC90B94042C8}" destId="{9CCE0401-23A4-48D0-B9F2-45E29E7B7943}" srcOrd="6" destOrd="0" presId="urn:microsoft.com/office/officeart/2005/8/layout/default#2"/>
    <dgm:cxn modelId="{5EB33D83-1677-4356-AC79-02CD9CC6840F}" type="presParOf" srcId="{FDBEB73F-3BE6-439A-B7EF-DC90B94042C8}" destId="{CAE57DB2-B0D3-41BC-8549-5E03AE8A67C0}" srcOrd="7" destOrd="0" presId="urn:microsoft.com/office/officeart/2005/8/layout/default#2"/>
    <dgm:cxn modelId="{0F3B6CD4-E318-4130-8C75-B616234AF497}" type="presParOf" srcId="{FDBEB73F-3BE6-439A-B7EF-DC90B94042C8}" destId="{EC13AA50-FA07-4A3E-A1ED-443B1DED248A}" srcOrd="8" destOrd="0" presId="urn:microsoft.com/office/officeart/2005/8/layout/default#2"/>
    <dgm:cxn modelId="{67F574E0-0C61-4E19-B57E-AE8FC4E6F276}" type="presParOf" srcId="{FDBEB73F-3BE6-439A-B7EF-DC90B94042C8}" destId="{EA192049-4858-47AD-808F-B04100ADF8DC}" srcOrd="9" destOrd="0" presId="urn:microsoft.com/office/officeart/2005/8/layout/default#2"/>
    <dgm:cxn modelId="{C5E6D45F-51E2-4620-8452-7545E73DD023}" type="presParOf" srcId="{FDBEB73F-3BE6-439A-B7EF-DC90B94042C8}" destId="{F1448483-7F2F-4F85-BAEA-AB78ACDAC2AD}"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35AB8-3E52-44F3-BA80-E77EF8F599DA}">
      <dsp:nvSpPr>
        <dsp:cNvPr id="0" name=""/>
        <dsp:cNvSpPr/>
      </dsp:nvSpPr>
      <dsp:spPr>
        <a:xfrm>
          <a:off x="798360" y="2350"/>
          <a:ext cx="2035501" cy="122130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charset="-122"/>
              <a:ea typeface="Microsoft YaHei" charset="-122"/>
              <a:cs typeface="Microsoft YaHei" charset="-122"/>
            </a:rPr>
            <a:t>隧道技术</a:t>
          </a:r>
        </a:p>
      </dsp:txBody>
      <dsp:txXfrm>
        <a:off x="798360" y="2350"/>
        <a:ext cx="2035501" cy="1221301"/>
      </dsp:txXfrm>
    </dsp:sp>
    <dsp:sp modelId="{BAC8861C-8762-497A-B295-C8D5A171DF8A}">
      <dsp:nvSpPr>
        <dsp:cNvPr id="0" name=""/>
        <dsp:cNvSpPr/>
      </dsp:nvSpPr>
      <dsp:spPr>
        <a:xfrm>
          <a:off x="3037412" y="2350"/>
          <a:ext cx="2035501" cy="122130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charset="-122"/>
              <a:ea typeface="Microsoft YaHei" charset="-122"/>
              <a:cs typeface="Microsoft YaHei" charset="-122"/>
            </a:rPr>
            <a:t>数据加密</a:t>
          </a:r>
        </a:p>
      </dsp:txBody>
      <dsp:txXfrm>
        <a:off x="3037412" y="2350"/>
        <a:ext cx="2035501" cy="1221301"/>
      </dsp:txXfrm>
    </dsp:sp>
    <dsp:sp modelId="{587244CE-E944-4384-8723-139907ADEC60}">
      <dsp:nvSpPr>
        <dsp:cNvPr id="0" name=""/>
        <dsp:cNvSpPr/>
      </dsp:nvSpPr>
      <dsp:spPr>
        <a:xfrm>
          <a:off x="5276464" y="2350"/>
          <a:ext cx="2035501" cy="122130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charset="-122"/>
              <a:ea typeface="Microsoft YaHei" charset="-122"/>
              <a:cs typeface="Microsoft YaHei" charset="-122"/>
            </a:rPr>
            <a:t>身份认证</a:t>
          </a:r>
        </a:p>
      </dsp:txBody>
      <dsp:txXfrm>
        <a:off x="5276464" y="2350"/>
        <a:ext cx="2035501" cy="1221301"/>
      </dsp:txXfrm>
    </dsp:sp>
    <dsp:sp modelId="{9CCE0401-23A4-48D0-B9F2-45E29E7B7943}">
      <dsp:nvSpPr>
        <dsp:cNvPr id="0" name=""/>
        <dsp:cNvSpPr/>
      </dsp:nvSpPr>
      <dsp:spPr>
        <a:xfrm>
          <a:off x="798360" y="1427202"/>
          <a:ext cx="2035501" cy="122130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charset="-122"/>
              <a:ea typeface="Microsoft YaHei" charset="-122"/>
              <a:cs typeface="Microsoft YaHei" charset="-122"/>
            </a:rPr>
            <a:t>密钥管理</a:t>
          </a:r>
        </a:p>
      </dsp:txBody>
      <dsp:txXfrm>
        <a:off x="798360" y="1427202"/>
        <a:ext cx="2035501" cy="1221301"/>
      </dsp:txXfrm>
    </dsp:sp>
    <dsp:sp modelId="{EC13AA50-FA07-4A3E-A1ED-443B1DED248A}">
      <dsp:nvSpPr>
        <dsp:cNvPr id="0" name=""/>
        <dsp:cNvSpPr/>
      </dsp:nvSpPr>
      <dsp:spPr>
        <a:xfrm>
          <a:off x="3037412" y="1427202"/>
          <a:ext cx="2035501" cy="122130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charset="-122"/>
              <a:ea typeface="Microsoft YaHei" charset="-122"/>
              <a:cs typeface="Microsoft YaHei" charset="-122"/>
            </a:rPr>
            <a:t>访问控制</a:t>
          </a:r>
          <a:endParaRPr lang="en-US" altLang="zh-CN" sz="2400" kern="1200" dirty="0">
            <a:latin typeface="Microsoft YaHei" charset="-122"/>
            <a:ea typeface="Microsoft YaHei" charset="-122"/>
            <a:cs typeface="Microsoft YaHei" charset="-122"/>
          </a:endParaRPr>
        </a:p>
      </dsp:txBody>
      <dsp:txXfrm>
        <a:off x="3037412" y="1427202"/>
        <a:ext cx="2035501" cy="1221301"/>
      </dsp:txXfrm>
    </dsp:sp>
    <dsp:sp modelId="{F1448483-7F2F-4F85-BAEA-AB78ACDAC2AD}">
      <dsp:nvSpPr>
        <dsp:cNvPr id="0" name=""/>
        <dsp:cNvSpPr/>
      </dsp:nvSpPr>
      <dsp:spPr>
        <a:xfrm>
          <a:off x="5276464" y="1427202"/>
          <a:ext cx="2035501" cy="122130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charset="-122"/>
              <a:ea typeface="Microsoft YaHei" charset="-122"/>
              <a:cs typeface="Microsoft YaHei" charset="-122"/>
            </a:rPr>
            <a:t>网络管理</a:t>
          </a:r>
          <a:endParaRPr lang="en-US" altLang="zh-CN" sz="2400" kern="1200" dirty="0">
            <a:latin typeface="Microsoft YaHei" charset="-122"/>
            <a:ea typeface="Microsoft YaHei" charset="-122"/>
            <a:cs typeface="Microsoft YaHei" charset="-122"/>
          </a:endParaRPr>
        </a:p>
      </dsp:txBody>
      <dsp:txXfrm>
        <a:off x="5276464" y="1427202"/>
        <a:ext cx="2035501" cy="12213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2020/8/29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74705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6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497832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99399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br>
              <a:rPr lang="zh-CN" altLang="en-US" dirty="0"/>
            </a:br>
            <a:endParaRPr lang="zh-CN" altLang="en-US" dirty="0"/>
          </a:p>
        </p:txBody>
      </p:sp>
    </p:spTree>
    <p:extLst>
      <p:ext uri="{BB962C8B-B14F-4D97-AF65-F5344CB8AC3E}">
        <p14:creationId xmlns:p14="http://schemas.microsoft.com/office/powerpoint/2010/main" val="352401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GSM</a:t>
            </a:r>
            <a:r>
              <a:rPr lang="zh-CN" altLang="en-US" dirty="0"/>
              <a:t>：全球移动通信系统</a:t>
            </a:r>
          </a:p>
          <a:p>
            <a:r>
              <a:rPr lang="en-US" altLang="zh-CN" dirty="0">
                <a:solidFill>
                  <a:srgbClr val="C00000"/>
                </a:solidFill>
                <a:latin typeface="黑体" panose="02010609060101010101" pitchFamily="49" charset="-122"/>
                <a:ea typeface="黑体" panose="02010609060101010101" pitchFamily="49" charset="-122"/>
                <a:sym typeface="+mn-ea"/>
              </a:rPr>
              <a:t>EDGE</a:t>
            </a:r>
            <a:r>
              <a:rPr lang="zh-CN" altLang="en-US" dirty="0"/>
              <a:t>：增强型数据速率GSM演进技术。EDGE是一种从GSM到3G的过渡技术。</a:t>
            </a:r>
            <a:br>
              <a:rPr lang="zh-CN" altLang="en-US" dirty="0"/>
            </a:br>
            <a:endParaRPr lang="zh-CN" altLang="en-US" dirty="0"/>
          </a:p>
        </p:txBody>
      </p:sp>
    </p:spTree>
    <p:extLst>
      <p:ext uri="{BB962C8B-B14F-4D97-AF65-F5344CB8AC3E}">
        <p14:creationId xmlns:p14="http://schemas.microsoft.com/office/powerpoint/2010/main" val="749469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C00000"/>
                </a:solidFill>
                <a:latin typeface="Microsoft YaHei" charset="-122"/>
                <a:ea typeface="Microsoft YaHei" charset="-122"/>
                <a:cs typeface="Microsoft YaHei" charset="-122"/>
              </a:rPr>
              <a:t>GSM</a:t>
            </a:r>
            <a:r>
              <a:rPr lang="zh-CN" altLang="en-US" sz="1200" dirty="0">
                <a:solidFill>
                  <a:srgbClr val="C00000"/>
                </a:solidFill>
                <a:latin typeface="Microsoft YaHei" charset="-122"/>
                <a:ea typeface="Microsoft YaHei" charset="-122"/>
                <a:cs typeface="Microsoft YaHei" charset="-122"/>
              </a:rPr>
              <a:t>全球移动通信系统</a:t>
            </a:r>
            <a:r>
              <a:rPr lang="en-US" altLang="zh-CN" sz="1200" dirty="0">
                <a:solidFill>
                  <a:srgbClr val="C00000"/>
                </a:solidFill>
                <a:latin typeface="Microsoft YaHei" charset="-122"/>
                <a:ea typeface="Microsoft YaHei" charset="-122"/>
                <a:cs typeface="Microsoft YaHei" charset="-122"/>
              </a:rPr>
              <a:t>.</a:t>
            </a:r>
          </a:p>
          <a:p>
            <a:r>
              <a:rPr kumimoji="1" lang="zh-CN" altLang="en-US" sz="1200" dirty="0">
                <a:solidFill>
                  <a:srgbClr val="C00000"/>
                </a:solidFill>
                <a:latin typeface="Microsoft YaHei" charset="-122"/>
                <a:ea typeface="Microsoft YaHei" charset="-122"/>
                <a:cs typeface="Microsoft YaHei" charset="-122"/>
              </a:rPr>
              <a:t>承载业务：传递消息。</a:t>
            </a:r>
            <a:endParaRPr kumimoji="1" lang="en-US" altLang="zh-CN" sz="1200" dirty="0">
              <a:solidFill>
                <a:srgbClr val="C00000"/>
              </a:solidFill>
              <a:latin typeface="Microsoft YaHei" charset="-122"/>
              <a:ea typeface="Microsoft YaHei" charset="-122"/>
              <a:cs typeface="Microsoft YaHei" charset="-122"/>
            </a:endParaRPr>
          </a:p>
          <a:p>
            <a:r>
              <a:rPr kumimoji="1" lang="zh-CN" altLang="en-US" sz="1200" dirty="0">
                <a:solidFill>
                  <a:srgbClr val="C00000"/>
                </a:solidFill>
                <a:latin typeface="Microsoft YaHei" charset="-122"/>
                <a:ea typeface="Microsoft YaHei" charset="-122"/>
                <a:cs typeface="Microsoft YaHei" charset="-122"/>
              </a:rPr>
              <a:t>电信业务：电话服务。短信等等</a:t>
            </a:r>
            <a:r>
              <a:rPr kumimoji="1" lang="en-US" altLang="zh-CN" sz="1200" dirty="0">
                <a:solidFill>
                  <a:srgbClr val="C00000"/>
                </a:solidFill>
                <a:latin typeface="Microsoft YaHei" charset="-122"/>
                <a:ea typeface="Microsoft YaHei" charset="-122"/>
                <a:cs typeface="Microsoft YaHei" charset="-122"/>
              </a:rPr>
              <a:t>~</a:t>
            </a:r>
          </a:p>
          <a:p>
            <a:r>
              <a:rPr lang="zh-CN" altLang="en-US" sz="1200" dirty="0">
                <a:solidFill>
                  <a:srgbClr val="C00000"/>
                </a:solidFill>
                <a:latin typeface="Microsoft YaHei" charset="-122"/>
                <a:ea typeface="Microsoft YaHei" charset="-122"/>
                <a:cs typeface="Microsoft YaHei" charset="-122"/>
              </a:rPr>
              <a:t>附加业务：号码识别、呼叫转移等等。</a:t>
            </a:r>
            <a:endParaRPr lang="en-US" altLang="zh-CN" sz="1200" dirty="0">
              <a:solidFill>
                <a:srgbClr val="C00000"/>
              </a:solidFill>
              <a:latin typeface="Microsoft YaHei" charset="-122"/>
              <a:ea typeface="Microsoft YaHei" charset="-122"/>
              <a:cs typeface="Microsoft YaHei" charset="-122"/>
            </a:endParaRPr>
          </a:p>
          <a:p>
            <a:r>
              <a:rPr kumimoji="1" lang="zh-CN" altLang="en-US" sz="1200" dirty="0">
                <a:solidFill>
                  <a:srgbClr val="C00000"/>
                </a:solidFill>
                <a:latin typeface="Microsoft YaHei" charset="-122"/>
                <a:ea typeface="Microsoft YaHei" charset="-122"/>
                <a:cs typeface="Microsoft YaHei" charset="-122"/>
              </a:rPr>
              <a:t>频分和时分</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69952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Microsoft YaHei" charset="-122"/>
                <a:ea typeface="Microsoft YaHei" charset="-122"/>
                <a:cs typeface="Microsoft YaHei" charset="-122"/>
              </a:rPr>
              <a:t>制定标准，招标一样，选择合适的定制标准。</a:t>
            </a:r>
            <a:endParaRPr lang="en-US" altLang="zh-CN" sz="1200" b="0" dirty="0">
              <a:latin typeface="Microsoft YaHei" charset="-122"/>
              <a:ea typeface="Microsoft YaHei" charset="-122"/>
              <a:cs typeface="Microsoft YaHei" charset="-122"/>
            </a:endParaRPr>
          </a:p>
          <a:p>
            <a:r>
              <a:rPr lang="en-US" altLang="zh-CN" sz="1200" b="0" dirty="0">
                <a:latin typeface="Microsoft YaHei" charset="-122"/>
                <a:ea typeface="Microsoft YaHei" charset="-122"/>
                <a:cs typeface="Microsoft YaHei" charset="-122"/>
              </a:rPr>
              <a:t>WCDMA</a:t>
            </a:r>
            <a:r>
              <a:rPr lang="zh-CN" altLang="en-US" sz="1200" b="0" dirty="0">
                <a:latin typeface="Microsoft YaHei" charset="-122"/>
                <a:ea typeface="Microsoft YaHei" charset="-122"/>
                <a:cs typeface="Microsoft YaHei" charset="-122"/>
              </a:rPr>
              <a:t>：欧洲。优势明显。</a:t>
            </a:r>
            <a:endParaRPr lang="en-US" altLang="zh-CN" sz="1200" b="0" dirty="0">
              <a:latin typeface="Microsoft YaHei" charset="-122"/>
              <a:ea typeface="Microsoft YaHei" charset="-122"/>
              <a:cs typeface="Microsoft YaHei" charset="-122"/>
            </a:endParaRPr>
          </a:p>
          <a:p>
            <a:r>
              <a:rPr lang="en-US" altLang="zh-CN" sz="1200" b="0" dirty="0">
                <a:latin typeface="Microsoft YaHei" charset="-122"/>
                <a:ea typeface="Microsoft YaHei" charset="-122"/>
                <a:cs typeface="Microsoft YaHei" charset="-122"/>
              </a:rPr>
              <a:t>CDMA2000</a:t>
            </a:r>
            <a:r>
              <a:rPr lang="zh-CN" altLang="en-US" sz="1200" b="0" dirty="0">
                <a:latin typeface="Microsoft YaHei" charset="-122"/>
                <a:ea typeface="Microsoft YaHei" charset="-122"/>
                <a:cs typeface="Microsoft YaHei" charset="-122"/>
              </a:rPr>
              <a:t>：美国的。美国不想让欧洲领先。</a:t>
            </a:r>
            <a:endParaRPr lang="en-US" altLang="zh-CN" sz="1200" b="0" dirty="0">
              <a:latin typeface="Microsoft YaHei" charset="-122"/>
              <a:ea typeface="Microsoft YaHei" charset="-122"/>
              <a:cs typeface="Microsoft YaHei" charset="-122"/>
            </a:endParaRPr>
          </a:p>
          <a:p>
            <a:r>
              <a:rPr lang="en-US" altLang="zh-CN" sz="1200" b="0" dirty="0">
                <a:latin typeface="Microsoft YaHei" charset="-122"/>
                <a:ea typeface="Microsoft YaHei" charset="-122"/>
                <a:cs typeface="Microsoft YaHei" charset="-122"/>
              </a:rPr>
              <a:t>TD-SCDMA</a:t>
            </a:r>
            <a:r>
              <a:rPr lang="zh-CN" altLang="en-US" sz="1200" b="0" dirty="0">
                <a:latin typeface="Microsoft YaHei" charset="-122"/>
                <a:ea typeface="Microsoft YaHei" charset="-122"/>
                <a:cs typeface="Microsoft YaHei" charset="-122"/>
              </a:rPr>
              <a:t>：中国的（德国西门子，卖给了中国的大唐通信。）。来东方的神秘力量，美国代表团和中国代表团，我们搞合作吧。中国第一次冲进决赛呀，就答应了。</a:t>
            </a:r>
            <a:endParaRPr lang="en-US" altLang="zh-CN" sz="1200" b="0" dirty="0">
              <a:latin typeface="Microsoft YaHei" charset="-122"/>
              <a:ea typeface="Microsoft YaHei" charset="-122"/>
              <a:cs typeface="Microsoft YaHei" charset="-122"/>
            </a:endParaRPr>
          </a:p>
          <a:p>
            <a:endParaRPr lang="en-US" altLang="zh-CN" sz="1200" b="0" dirty="0">
              <a:latin typeface="Microsoft YaHei" charset="-122"/>
              <a:ea typeface="Microsoft YaHei" charset="-122"/>
              <a:cs typeface="Microsoft YaHei" charset="-122"/>
            </a:endParaRPr>
          </a:p>
          <a:p>
            <a:r>
              <a:rPr lang="en-US" altLang="zh-CN" sz="1200" dirty="0">
                <a:latin typeface="Microsoft YaHei" charset="-122"/>
                <a:ea typeface="Microsoft YaHei" charset="-122"/>
                <a:cs typeface="Microsoft YaHei" charset="-122"/>
              </a:rPr>
              <a:t>CDMA</a:t>
            </a:r>
            <a:r>
              <a:rPr lang="zh-CN" altLang="en-US" sz="1200" dirty="0">
                <a:latin typeface="Microsoft YaHei" charset="-122"/>
                <a:ea typeface="Microsoft YaHei" charset="-122"/>
                <a:cs typeface="Microsoft YaHei" charset="-122"/>
              </a:rPr>
              <a:t>：码分多路复用。</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860395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Microsoft YaHei" charset="-122"/>
                <a:ea typeface="Microsoft YaHei" charset="-122"/>
                <a:cs typeface="Microsoft YaHei" charset="-122"/>
              </a:rPr>
              <a:t>3GPP</a:t>
            </a:r>
            <a:r>
              <a:rPr lang="zh-CN" altLang="en-US" sz="1200" dirty="0">
                <a:latin typeface="Microsoft YaHei" charset="-122"/>
                <a:ea typeface="Microsoft YaHei" charset="-122"/>
                <a:cs typeface="Microsoft YaHei" charset="-122"/>
              </a:rPr>
              <a:t>组织在</a:t>
            </a:r>
            <a:r>
              <a:rPr lang="en-US" altLang="zh-CN" sz="1200" dirty="0">
                <a:latin typeface="Microsoft YaHei" charset="-122"/>
                <a:ea typeface="Microsoft YaHei" charset="-122"/>
                <a:cs typeface="Microsoft YaHei" charset="-122"/>
              </a:rPr>
              <a:t>2004</a:t>
            </a:r>
            <a:r>
              <a:rPr lang="zh-CN" altLang="en-US" sz="1200" dirty="0">
                <a:latin typeface="Microsoft YaHei" charset="-122"/>
                <a:ea typeface="Microsoft YaHei" charset="-122"/>
                <a:cs typeface="Microsoft YaHei" charset="-122"/>
              </a:rPr>
              <a:t>年开始长期演进</a:t>
            </a:r>
            <a:r>
              <a:rPr lang="en-US" altLang="zh-CN" sz="1200" dirty="0">
                <a:latin typeface="Microsoft YaHei" charset="-122"/>
                <a:ea typeface="Microsoft YaHei" charset="-122"/>
                <a:cs typeface="Microsoft YaHei" charset="-122"/>
              </a:rPr>
              <a:t>(</a:t>
            </a:r>
            <a:r>
              <a:rPr lang="en-US" altLang="zh-CN" sz="1100" dirty="0">
                <a:latin typeface="Microsoft YaHei" charset="-122"/>
                <a:ea typeface="Microsoft YaHei" charset="-122"/>
                <a:cs typeface="Microsoft YaHei" charset="-122"/>
              </a:rPr>
              <a:t>Long Term </a:t>
            </a:r>
            <a:r>
              <a:rPr lang="en-US" altLang="zh-CN" sz="1100" dirty="0" err="1">
                <a:latin typeface="Microsoft YaHei" charset="-122"/>
                <a:ea typeface="Microsoft YaHei" charset="-122"/>
                <a:cs typeface="Microsoft YaHei" charset="-122"/>
              </a:rPr>
              <a:t>Evolution,LTE</a:t>
            </a:r>
            <a:r>
              <a:rPr lang="en-US" altLang="zh-CN" sz="1200" dirty="0">
                <a:latin typeface="Microsoft YaHei" charset="-122"/>
                <a:ea typeface="Microsoft YaHei" charset="-122"/>
                <a:cs typeface="Microsoft YaHei" charset="-122"/>
              </a:rPr>
              <a:t>)</a:t>
            </a:r>
            <a:r>
              <a:rPr lang="zh-CN" altLang="en-US" sz="1200" dirty="0">
                <a:latin typeface="Microsoft YaHei" charset="-122"/>
                <a:ea typeface="Microsoft YaHei" charset="-122"/>
                <a:cs typeface="Microsoft YaHei" charset="-122"/>
              </a:rPr>
              <a:t>标准化项目。</a:t>
            </a:r>
          </a:p>
          <a:p>
            <a:pPr>
              <a:lnSpc>
                <a:spcPct val="150000"/>
              </a:lnSpc>
            </a:pPr>
            <a:r>
              <a:rPr lang="en-US" altLang="zh-CN" sz="1200" dirty="0">
                <a:latin typeface="Microsoft YaHei" charset="-122"/>
                <a:ea typeface="Microsoft YaHei" charset="-122"/>
                <a:cs typeface="Microsoft YaHei" charset="-122"/>
                <a:sym typeface="+mn-ea"/>
              </a:rPr>
              <a:t>                          </a:t>
            </a:r>
            <a:r>
              <a:rPr lang="zh-CN" altLang="en-US" sz="1200" dirty="0">
                <a:latin typeface="Microsoft YaHei" charset="-122"/>
                <a:ea typeface="Microsoft YaHei" charset="-122"/>
                <a:cs typeface="Microsoft YaHei" charset="-122"/>
                <a:sym typeface="+mn-ea"/>
              </a:rPr>
              <a:t> 在</a:t>
            </a:r>
            <a:r>
              <a:rPr lang="en-US" altLang="zh-CN" sz="1200" dirty="0">
                <a:latin typeface="Microsoft YaHei" charset="-122"/>
                <a:ea typeface="Microsoft YaHei" charset="-122"/>
                <a:cs typeface="Microsoft YaHei" charset="-122"/>
                <a:sym typeface="+mn-ea"/>
              </a:rPr>
              <a:t>2008</a:t>
            </a:r>
            <a:r>
              <a:rPr lang="zh-CN" altLang="en-US" sz="1200" dirty="0">
                <a:latin typeface="Microsoft YaHei" charset="-122"/>
                <a:ea typeface="Microsoft YaHei" charset="-122"/>
                <a:cs typeface="Microsoft YaHei" charset="-122"/>
                <a:sym typeface="+mn-ea"/>
              </a:rPr>
              <a:t>年</a:t>
            </a:r>
            <a:r>
              <a:rPr lang="en-US" altLang="zh-CN" sz="1200" dirty="0">
                <a:latin typeface="Microsoft YaHei" charset="-122"/>
                <a:ea typeface="Microsoft YaHei" charset="-122"/>
                <a:cs typeface="Microsoft YaHei" charset="-122"/>
                <a:sym typeface="+mn-ea"/>
              </a:rPr>
              <a:t>9</a:t>
            </a:r>
            <a:r>
              <a:rPr lang="zh-CN" altLang="en-US" sz="1200" dirty="0">
                <a:latin typeface="Microsoft YaHei" charset="-122"/>
                <a:ea typeface="Microsoft YaHei" charset="-122"/>
                <a:cs typeface="Microsoft YaHei" charset="-122"/>
                <a:sym typeface="+mn-ea"/>
              </a:rPr>
              <a:t>月开启</a:t>
            </a:r>
            <a:r>
              <a:rPr lang="en-US" altLang="zh-CN" sz="1200" dirty="0">
                <a:latin typeface="Microsoft YaHei" charset="-122"/>
                <a:ea typeface="Microsoft YaHei" charset="-122"/>
                <a:cs typeface="Microsoft YaHei" charset="-122"/>
                <a:sym typeface="+mn-ea"/>
              </a:rPr>
              <a:t>LTE-Advanced</a:t>
            </a:r>
            <a:r>
              <a:rPr lang="zh-CN" altLang="en-US" sz="1200" dirty="0">
                <a:latin typeface="Microsoft YaHei" charset="-122"/>
                <a:ea typeface="Microsoft YaHei" charset="-122"/>
                <a:cs typeface="Microsoft YaHei" charset="-122"/>
                <a:sym typeface="+mn-ea"/>
              </a:rPr>
              <a:t>项目。</a:t>
            </a:r>
            <a:endParaRPr lang="en-US" altLang="zh-CN" sz="1200" dirty="0">
              <a:latin typeface="Microsoft YaHei" charset="-122"/>
              <a:ea typeface="Microsoft YaHei" charset="-122"/>
              <a:cs typeface="Microsoft YaHei" charset="-122"/>
            </a:endParaRP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763248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1G</a:t>
            </a:r>
            <a:r>
              <a:rPr kumimoji="1" lang="zh-CN" altLang="en-US" dirty="0"/>
              <a:t>的电影，</a:t>
            </a:r>
            <a:r>
              <a:rPr kumimoji="1" lang="en-US" altLang="zh-CN" dirty="0"/>
              <a:t>3</a:t>
            </a:r>
            <a:r>
              <a:rPr kumimoji="1" lang="zh-CN" altLang="en-US" dirty="0"/>
              <a:t>秒可以下完。</a:t>
            </a:r>
            <a:endParaRPr kumimoji="1" lang="en-US" altLang="zh-CN" dirty="0"/>
          </a:p>
          <a:p>
            <a:r>
              <a:rPr kumimoji="1" lang="zh-CN" altLang="en-US" dirty="0"/>
              <a:t>四大设备制造商呢：华为（技术领先，体系完善，芯片也有了。），中兴、爱立信、诺基亚。</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8533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移动网络一定是无线网络</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28</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1657719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黑体" panose="02010609060101010101" pitchFamily="49" charset="-122"/>
              <a:ea typeface="黑体" panose="02010609060101010101" pitchFamily="49" charset="-122"/>
              <a:sym typeface="+mn-ea"/>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090964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Microsoft YaHei" charset="-122"/>
                <a:ea typeface="Microsoft YaHei" charset="-122"/>
                <a:cs typeface="Microsoft YaHei" charset="-122"/>
                <a:sym typeface="+mn-ea"/>
              </a:rPr>
              <a:t>代理发现：不管移动结点到了那里，都要知道谁才是代理。找到代理，让代理对我进行管理。</a:t>
            </a:r>
            <a:endParaRPr lang="en-US" altLang="zh-CN" sz="1200" dirty="0">
              <a:solidFill>
                <a:srgbClr val="C00000"/>
              </a:solidFill>
              <a:latin typeface="Microsoft YaHei" charset="-122"/>
              <a:ea typeface="Microsoft YaHei" charset="-122"/>
              <a:cs typeface="Microsoft YaHei" charset="-122"/>
              <a:sym typeface="+mn-ea"/>
            </a:endParaRPr>
          </a:p>
          <a:p>
            <a:r>
              <a:rPr lang="zh-CN" altLang="en-US" sz="1200" dirty="0">
                <a:solidFill>
                  <a:srgbClr val="C00000"/>
                </a:solidFill>
                <a:latin typeface="Microsoft YaHei" charset="-122"/>
                <a:ea typeface="Microsoft YaHei" charset="-122"/>
                <a:cs typeface="Microsoft YaHei" charset="-122"/>
                <a:sym typeface="+mn-ea"/>
              </a:rPr>
              <a:t>向归属代理注册：移动用户向外部代理注册一个</a:t>
            </a:r>
            <a:r>
              <a:rPr lang="en-US" altLang="zh-CN" sz="1200" dirty="0">
                <a:solidFill>
                  <a:srgbClr val="C00000"/>
                </a:solidFill>
                <a:latin typeface="Microsoft YaHei" charset="-122"/>
                <a:ea typeface="Microsoft YaHei" charset="-122"/>
                <a:cs typeface="Microsoft YaHei" charset="-122"/>
                <a:sym typeface="+mn-ea"/>
              </a:rPr>
              <a:t>IP</a:t>
            </a:r>
            <a:r>
              <a:rPr lang="zh-CN" altLang="en-US" sz="1200" dirty="0">
                <a:solidFill>
                  <a:srgbClr val="C00000"/>
                </a:solidFill>
                <a:latin typeface="Microsoft YaHei" charset="-122"/>
                <a:ea typeface="Microsoft YaHei" charset="-122"/>
                <a:cs typeface="Microsoft YaHei" charset="-122"/>
                <a:sym typeface="+mn-ea"/>
              </a:rPr>
              <a:t>地址后，外部代理需要向归属代理注册一下，告诉一下归属地址。</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11069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移动网络一定是无线网络</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2</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184727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代理通告：被动的。代理大声喊叫，我是代理。</a:t>
            </a:r>
            <a:endParaRPr kumimoji="1" lang="en-US" altLang="zh-CN" dirty="0"/>
          </a:p>
          <a:p>
            <a:r>
              <a:rPr kumimoji="1" lang="zh-CN" altLang="en-US" dirty="0"/>
              <a:t>代理请求：主动。移动结点说谁是代理？</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95801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ICMP</a:t>
            </a:r>
            <a:r>
              <a:rPr kumimoji="1" lang="zh-CN" altLang="en-US" dirty="0"/>
              <a:t>：</a:t>
            </a:r>
            <a:r>
              <a:rPr lang="zh-CN" altLang="en-US" sz="1200" b="0" i="0" u="none" strike="noStrike" kern="1200" dirty="0">
                <a:solidFill>
                  <a:schemeClr val="tx1"/>
                </a:solidFill>
                <a:effectLst/>
                <a:latin typeface="+mn-lt"/>
                <a:ea typeface="+mn-ea"/>
                <a:cs typeface="+mn-cs"/>
              </a:rPr>
              <a:t>互联网控制报文协议</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70297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Microsoft YaHei" charset="-122"/>
                <a:ea typeface="Microsoft YaHei" charset="-122"/>
                <a:cs typeface="Microsoft YaHei" charset="-122"/>
                <a:sym typeface="+mn-ea"/>
              </a:rPr>
              <a:t>代理发现：不管移动结点到了那里，都要知道谁才是代理。找到代理，让代理对我进行管理。</a:t>
            </a:r>
            <a:endParaRPr lang="en-US" altLang="zh-CN" sz="1200" dirty="0">
              <a:solidFill>
                <a:srgbClr val="C00000"/>
              </a:solidFill>
              <a:latin typeface="Microsoft YaHei" charset="-122"/>
              <a:ea typeface="Microsoft YaHei" charset="-122"/>
              <a:cs typeface="Microsoft YaHei" charset="-122"/>
              <a:sym typeface="+mn-ea"/>
            </a:endParaRPr>
          </a:p>
          <a:p>
            <a:r>
              <a:rPr lang="zh-CN" altLang="en-US" sz="1200" dirty="0">
                <a:solidFill>
                  <a:srgbClr val="C00000"/>
                </a:solidFill>
                <a:latin typeface="Microsoft YaHei" charset="-122"/>
                <a:ea typeface="Microsoft YaHei" charset="-122"/>
                <a:cs typeface="Microsoft YaHei" charset="-122"/>
                <a:sym typeface="+mn-ea"/>
              </a:rPr>
              <a:t>向归属代理注册：移动用户向外部代理注册一个</a:t>
            </a:r>
            <a:r>
              <a:rPr lang="en-US" altLang="zh-CN" sz="1200" dirty="0">
                <a:solidFill>
                  <a:srgbClr val="C00000"/>
                </a:solidFill>
                <a:latin typeface="Microsoft YaHei" charset="-122"/>
                <a:ea typeface="Microsoft YaHei" charset="-122"/>
                <a:cs typeface="Microsoft YaHei" charset="-122"/>
                <a:sym typeface="+mn-ea"/>
              </a:rPr>
              <a:t>IP</a:t>
            </a:r>
            <a:r>
              <a:rPr lang="zh-CN" altLang="en-US" sz="1200" dirty="0">
                <a:solidFill>
                  <a:srgbClr val="C00000"/>
                </a:solidFill>
                <a:latin typeface="Microsoft YaHei" charset="-122"/>
                <a:ea typeface="Microsoft YaHei" charset="-122"/>
                <a:cs typeface="Microsoft YaHei" charset="-122"/>
                <a:sym typeface="+mn-ea"/>
              </a:rPr>
              <a:t>地址后，外部代理需要向归属代理注册一下，告诉一下归属地址。</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496666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37</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644122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黑体" panose="02010609060101010101" pitchFamily="49" charset="-122"/>
              <a:ea typeface="黑体" panose="02010609060101010101" pitchFamily="49" charset="-122"/>
              <a:sym typeface="+mn-ea"/>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350492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基本被淘汰了</a:t>
            </a:r>
          </a:p>
        </p:txBody>
      </p:sp>
    </p:spTree>
    <p:extLst>
      <p:ext uri="{BB962C8B-B14F-4D97-AF65-F5344CB8AC3E}">
        <p14:creationId xmlns:p14="http://schemas.microsoft.com/office/powerpoint/2010/main" val="1264169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icrosoft YaHei" charset="-122"/>
                <a:ea typeface="Microsoft YaHei" charset="-122"/>
                <a:cs typeface="Microsoft YaHei" charset="-122"/>
              </a:rPr>
              <a:t>可以达到</a:t>
            </a:r>
            <a:r>
              <a:rPr lang="en-US" altLang="zh-CN" sz="1200" dirty="0">
                <a:latin typeface="Microsoft YaHei" charset="-122"/>
                <a:ea typeface="Microsoft YaHei" charset="-122"/>
                <a:cs typeface="Microsoft YaHei" charset="-122"/>
              </a:rPr>
              <a:t>50km </a:t>
            </a:r>
            <a:r>
              <a:rPr lang="zh-CN" altLang="en-US" sz="1200" dirty="0">
                <a:latin typeface="Microsoft YaHei" charset="-122"/>
                <a:ea typeface="Microsoft YaHei" charset="-122"/>
                <a:cs typeface="Microsoft YaHei" charset="-122"/>
              </a:rPr>
              <a:t>；最高可达</a:t>
            </a:r>
            <a:r>
              <a:rPr lang="en-US" altLang="zh-CN" sz="1200" dirty="0">
                <a:latin typeface="Microsoft YaHei" charset="-122"/>
                <a:ea typeface="Microsoft YaHei" charset="-122"/>
                <a:cs typeface="Microsoft YaHei" charset="-122"/>
              </a:rPr>
              <a:t>300Mbit/s </a:t>
            </a:r>
            <a:r>
              <a:rPr lang="zh-CN" altLang="en-US" sz="1200" dirty="0">
                <a:latin typeface="Microsoft YaHei" charset="-122"/>
                <a:ea typeface="Microsoft YaHei" charset="-122"/>
                <a:cs typeface="Microsoft YaHei" charset="-122"/>
              </a:rPr>
              <a:t>。</a:t>
            </a:r>
            <a:endParaRPr lang="en-US" altLang="zh-CN" sz="1200" dirty="0">
              <a:latin typeface="Microsoft YaHei" charset="-122"/>
              <a:ea typeface="Microsoft YaHei" charset="-122"/>
              <a:cs typeface="Microsoft YaHei" charset="-122"/>
            </a:endParaRPr>
          </a:p>
          <a:p>
            <a:endParaRPr lang="zh-CN" altLang="en-US" dirty="0"/>
          </a:p>
        </p:txBody>
      </p:sp>
    </p:spTree>
    <p:extLst>
      <p:ext uri="{BB962C8B-B14F-4D97-AF65-F5344CB8AC3E}">
        <p14:creationId xmlns:p14="http://schemas.microsoft.com/office/powerpoint/2010/main" val="1114649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智能家居中应用；</a:t>
            </a:r>
            <a:r>
              <a:rPr lang="zh-CN" altLang="en-US" sz="1200" b="1" i="0" kern="1200" dirty="0">
                <a:solidFill>
                  <a:schemeClr val="tx1"/>
                </a:solidFill>
                <a:effectLst/>
                <a:latin typeface="+mn-lt"/>
                <a:ea typeface="+mn-ea"/>
                <a:cs typeface="+mn-cs"/>
              </a:rPr>
              <a:t>仓储物流；</a:t>
            </a:r>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低工作周期：从休眠进入工作状态需要的时间短。</a:t>
            </a:r>
            <a:r>
              <a:rPr lang="en-US" altLang="zh-CN" sz="1200" b="1" i="0" kern="1200" dirty="0">
                <a:solidFill>
                  <a:schemeClr val="tx1"/>
                </a:solidFill>
                <a:effectLst/>
                <a:latin typeface="+mn-lt"/>
                <a:ea typeface="+mn-ea"/>
                <a:cs typeface="+mn-cs"/>
              </a:rPr>
              <a:t>15ms</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44025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49</a:t>
            </a:fld>
            <a:endParaRPr lang="zh-CN" altLang="en-US"/>
          </a:p>
        </p:txBody>
      </p:sp>
    </p:spTree>
    <p:extLst>
      <p:ext uri="{BB962C8B-B14F-4D97-AF65-F5344CB8AC3E}">
        <p14:creationId xmlns:p14="http://schemas.microsoft.com/office/powerpoint/2010/main" val="1631117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50</a:t>
            </a:fld>
            <a:endParaRPr lang="en-US" altLang="zh-CN">
              <a:solidFill>
                <a:prstClr val="black"/>
              </a:solidFill>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当一台无线主机位于一个</a:t>
            </a:r>
            <a:r>
              <a:rPr lang="en-US" altLang="zh-CN" dirty="0">
                <a:latin typeface="黑体" panose="02010609060101010101" pitchFamily="49" charset="-122"/>
                <a:ea typeface="黑体" panose="02010609060101010101" pitchFamily="49" charset="-122"/>
                <a:sym typeface="+mn-ea"/>
              </a:rPr>
              <a:t>IEEE 802.11</a:t>
            </a:r>
            <a:r>
              <a:rPr lang="zh-CN" altLang="en-US" dirty="0">
                <a:latin typeface="黑体" panose="02010609060101010101" pitchFamily="49" charset="-122"/>
                <a:ea typeface="黑体" panose="02010609060101010101" pitchFamily="49" charset="-122"/>
                <a:sym typeface="+mn-ea"/>
              </a:rPr>
              <a:t>接入点附近时，可以通过接入</a:t>
            </a:r>
            <a:r>
              <a:rPr lang="en-US" altLang="zh-CN" dirty="0">
                <a:latin typeface="黑体" panose="02010609060101010101" pitchFamily="49" charset="-122"/>
                <a:ea typeface="黑体" panose="02010609060101010101" pitchFamily="49" charset="-122"/>
                <a:sym typeface="+mn-ea"/>
              </a:rPr>
              <a:t>IEEE 802.11</a:t>
            </a:r>
            <a:r>
              <a:rPr lang="zh-CN" altLang="en-US" dirty="0">
                <a:latin typeface="黑体" panose="02010609060101010101" pitchFamily="49" charset="-122"/>
                <a:ea typeface="黑体" panose="02010609060101010101" pitchFamily="49" charset="-122"/>
                <a:sym typeface="+mn-ea"/>
              </a:rPr>
              <a:t>网络从而与互联网进行交互。</a:t>
            </a:r>
          </a:p>
          <a:p>
            <a:r>
              <a:rPr lang="zh-CN" altLang="en-US" dirty="0">
                <a:latin typeface="黑体" panose="02010609060101010101" pitchFamily="49" charset="-122"/>
                <a:ea typeface="黑体" panose="02010609060101010101" pitchFamily="49" charset="-122"/>
                <a:sym typeface="+mn-ea"/>
              </a:rPr>
              <a:t>这是建立在无线主机附近有</a:t>
            </a:r>
            <a:r>
              <a:rPr lang="en-US" altLang="zh-CN" dirty="0">
                <a:latin typeface="黑体" panose="02010609060101010101" pitchFamily="49" charset="-122"/>
                <a:ea typeface="黑体" panose="02010609060101010101" pitchFamily="49" charset="-122"/>
                <a:sym typeface="+mn-ea"/>
              </a:rPr>
              <a:t>IEEE 802.11</a:t>
            </a:r>
            <a:r>
              <a:rPr lang="zh-CN" altLang="en-US" dirty="0">
                <a:latin typeface="黑体" panose="02010609060101010101" pitchFamily="49" charset="-122"/>
                <a:ea typeface="黑体" panose="02010609060101010101" pitchFamily="49" charset="-122"/>
                <a:sym typeface="+mn-ea"/>
              </a:rPr>
              <a:t>网络的基础上的。</a:t>
            </a:r>
          </a:p>
          <a:p>
            <a:r>
              <a:rPr lang="zh-CN" altLang="en-US" dirty="0">
                <a:latin typeface="黑体" panose="02010609060101010101" pitchFamily="49" charset="-122"/>
                <a:ea typeface="黑体" panose="02010609060101010101" pitchFamily="49" charset="-122"/>
                <a:sym typeface="+mn-ea"/>
              </a:rPr>
              <a:t>然而大多数的</a:t>
            </a:r>
            <a:r>
              <a:rPr lang="en-US" altLang="zh-CN" dirty="0">
                <a:latin typeface="黑体" panose="02010609060101010101" pitchFamily="49" charset="-122"/>
                <a:ea typeface="黑体" panose="02010609060101010101" pitchFamily="49" charset="-122"/>
                <a:sym typeface="+mn-ea"/>
              </a:rPr>
              <a:t>IEEE 802.11</a:t>
            </a:r>
            <a:r>
              <a:rPr lang="zh-CN" altLang="en-US" dirty="0">
                <a:latin typeface="黑体" panose="02010609060101010101" pitchFamily="49" charset="-122"/>
                <a:ea typeface="黑体" panose="02010609060101010101" pitchFamily="49" charset="-122"/>
                <a:sym typeface="+mn-ea"/>
              </a:rPr>
              <a:t>网络只是小规模范围覆盖。</a:t>
            </a:r>
          </a:p>
          <a:p>
            <a:r>
              <a:rPr lang="zh-CN" altLang="en-US" dirty="0">
                <a:latin typeface="黑体" panose="02010609060101010101" pitchFamily="49" charset="-122"/>
                <a:ea typeface="黑体" panose="02010609060101010101" pitchFamily="49" charset="-122"/>
                <a:sym typeface="+mn-ea"/>
              </a:rPr>
              <a:t>因此想要任何时间、任何地点都能接入到互联网，仅靠</a:t>
            </a:r>
            <a:r>
              <a:rPr lang="en-US" altLang="zh-CN" dirty="0">
                <a:latin typeface="黑体" panose="02010609060101010101" pitchFamily="49" charset="-122"/>
                <a:ea typeface="黑体" panose="02010609060101010101" pitchFamily="49" charset="-122"/>
                <a:sym typeface="+mn-ea"/>
              </a:rPr>
              <a:t>IEEE 802.11</a:t>
            </a:r>
            <a:r>
              <a:rPr lang="zh-CN" altLang="en-US" dirty="0">
                <a:latin typeface="黑体" panose="02010609060101010101" pitchFamily="49" charset="-122"/>
                <a:ea typeface="黑体" panose="02010609060101010101" pitchFamily="49" charset="-122"/>
                <a:sym typeface="+mn-ea"/>
              </a:rPr>
              <a:t>无线局域网技术是不行的。</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87021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2043010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53</a:t>
            </a:fld>
            <a:endParaRPr lang="zh-CN" altLang="en-US"/>
          </a:p>
        </p:txBody>
      </p:sp>
    </p:spTree>
    <p:extLst>
      <p:ext uri="{BB962C8B-B14F-4D97-AF65-F5344CB8AC3E}">
        <p14:creationId xmlns:p14="http://schemas.microsoft.com/office/powerpoint/2010/main" val="405656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黑体" panose="02010600040101010101" charset="-122"/>
                <a:ea typeface="华文黑体" panose="02010600040101010101" charset="-122"/>
              </a:rPr>
              <a:t>身份认证：相应的攻击方式就是</a:t>
            </a:r>
            <a:r>
              <a:rPr lang="en-US" altLang="zh-CN" sz="1200" dirty="0">
                <a:latin typeface="华文黑体" panose="02010600040101010101" charset="-122"/>
                <a:ea typeface="华文黑体" panose="02010600040101010101" charset="-122"/>
              </a:rPr>
              <a:t>IP</a:t>
            </a:r>
            <a:r>
              <a:rPr lang="zh-CN" altLang="en-US" sz="1200" dirty="0">
                <a:latin typeface="华文黑体" panose="02010600040101010101" charset="-122"/>
                <a:ea typeface="华文黑体" panose="02010600040101010101" charset="-122"/>
              </a:rPr>
              <a:t>欺骗。</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54</a:t>
            </a:fld>
            <a:endParaRPr lang="zh-CN" altLang="en-US"/>
          </a:p>
        </p:txBody>
      </p:sp>
    </p:spTree>
    <p:extLst>
      <p:ext uri="{BB962C8B-B14F-4D97-AF65-F5344CB8AC3E}">
        <p14:creationId xmlns:p14="http://schemas.microsoft.com/office/powerpoint/2010/main" val="1432791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黑体" panose="02010600040101010101" charset="-122"/>
                <a:ea typeface="华文黑体" panose="02010600040101010101" charset="-122"/>
              </a:rPr>
              <a:t>身份认证：相应的攻击方式就是</a:t>
            </a:r>
            <a:r>
              <a:rPr lang="en-US" altLang="zh-CN" sz="1200" dirty="0">
                <a:latin typeface="华文黑体" panose="02010600040101010101" charset="-122"/>
                <a:ea typeface="华文黑体" panose="02010600040101010101" charset="-122"/>
              </a:rPr>
              <a:t>IP</a:t>
            </a:r>
            <a:r>
              <a:rPr lang="zh-CN" altLang="en-US" sz="1200" dirty="0">
                <a:latin typeface="华文黑体" panose="02010600040101010101" charset="-122"/>
                <a:ea typeface="华文黑体" panose="02010600040101010101" charset="-122"/>
              </a:rPr>
              <a:t>欺骗。</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55</a:t>
            </a:fld>
            <a:endParaRPr lang="zh-CN" altLang="en-US"/>
          </a:p>
        </p:txBody>
      </p:sp>
    </p:spTree>
    <p:extLst>
      <p:ext uri="{BB962C8B-B14F-4D97-AF65-F5344CB8AC3E}">
        <p14:creationId xmlns:p14="http://schemas.microsoft.com/office/powerpoint/2010/main" val="2956924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黑体" panose="02010600040101010101" charset="-122"/>
                <a:ea typeface="华文黑体" panose="02010600040101010101" charset="-122"/>
              </a:rPr>
              <a:t>身份认证：相应的攻击方式就是</a:t>
            </a:r>
            <a:r>
              <a:rPr lang="en-US" altLang="zh-CN" sz="1200" dirty="0">
                <a:latin typeface="华文黑体" panose="02010600040101010101" charset="-122"/>
                <a:ea typeface="华文黑体" panose="02010600040101010101" charset="-122"/>
              </a:rPr>
              <a:t>IP</a:t>
            </a:r>
            <a:r>
              <a:rPr lang="zh-CN" altLang="en-US" sz="1200" dirty="0">
                <a:latin typeface="华文黑体" panose="02010600040101010101" charset="-122"/>
                <a:ea typeface="华文黑体" panose="02010600040101010101" charset="-122"/>
              </a:rPr>
              <a:t>欺骗。</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56</a:t>
            </a:fld>
            <a:endParaRPr lang="zh-CN" altLang="en-US"/>
          </a:p>
        </p:txBody>
      </p:sp>
    </p:spTree>
    <p:extLst>
      <p:ext uri="{BB962C8B-B14F-4D97-AF65-F5344CB8AC3E}">
        <p14:creationId xmlns:p14="http://schemas.microsoft.com/office/powerpoint/2010/main" val="437105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黑体" panose="02010600040101010101" charset="-122"/>
                <a:ea typeface="华文黑体" panose="02010600040101010101" charset="-122"/>
              </a:rPr>
              <a:t>身份认证：相应的攻击方式就是</a:t>
            </a:r>
            <a:r>
              <a:rPr lang="en-US" altLang="zh-CN" sz="1200" dirty="0">
                <a:latin typeface="华文黑体" panose="02010600040101010101" charset="-122"/>
                <a:ea typeface="华文黑体" panose="02010600040101010101" charset="-122"/>
              </a:rPr>
              <a:t>IP</a:t>
            </a:r>
            <a:r>
              <a:rPr lang="zh-CN" altLang="en-US" sz="1200" dirty="0">
                <a:latin typeface="华文黑体" panose="02010600040101010101" charset="-122"/>
                <a:ea typeface="华文黑体" panose="02010600040101010101" charset="-122"/>
              </a:rPr>
              <a:t>欺骗。</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57</a:t>
            </a:fld>
            <a:endParaRPr lang="zh-CN" altLang="en-US"/>
          </a:p>
        </p:txBody>
      </p:sp>
    </p:spTree>
    <p:extLst>
      <p:ext uri="{BB962C8B-B14F-4D97-AF65-F5344CB8AC3E}">
        <p14:creationId xmlns:p14="http://schemas.microsoft.com/office/powerpoint/2010/main" val="369449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黑体" panose="02010600040101010101" charset="-122"/>
                <a:ea typeface="华文黑体" panose="02010600040101010101" charset="-122"/>
              </a:rPr>
              <a:t>身份认证：相应的攻击方式就是</a:t>
            </a:r>
            <a:r>
              <a:rPr lang="en-US" altLang="zh-CN" sz="1200" dirty="0">
                <a:latin typeface="华文黑体" panose="02010600040101010101" charset="-122"/>
                <a:ea typeface="华文黑体" panose="02010600040101010101" charset="-122"/>
              </a:rPr>
              <a:t>IP</a:t>
            </a:r>
            <a:r>
              <a:rPr lang="zh-CN" altLang="en-US" sz="1200" dirty="0">
                <a:latin typeface="华文黑体" panose="02010600040101010101" charset="-122"/>
                <a:ea typeface="华文黑体" panose="02010600040101010101" charset="-122"/>
              </a:rPr>
              <a:t>欺骗。</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1871137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DOS</a:t>
            </a:r>
            <a:r>
              <a:rPr lang="zh-CN" altLang="en-US" sz="1200" b="0" i="0" u="none" strike="noStrike" kern="1200" dirty="0">
                <a:solidFill>
                  <a:schemeClr val="tx1"/>
                </a:solidFill>
                <a:effectLst/>
                <a:latin typeface="+mn-lt"/>
                <a:ea typeface="+mn-ea"/>
                <a:cs typeface="+mn-cs"/>
              </a:rPr>
              <a:t>不是那个小黑框。</a:t>
            </a:r>
            <a:r>
              <a:rPr lang="en-US" altLang="zh-CN" sz="1200" b="0" i="0" u="none" strike="noStrike" kern="1200" dirty="0">
                <a:solidFill>
                  <a:schemeClr val="tx1"/>
                </a:solidFill>
                <a:effectLst/>
                <a:latin typeface="+mn-lt"/>
                <a:ea typeface="+mn-ea"/>
                <a:cs typeface="+mn-cs"/>
              </a:rPr>
              <a:t>Denial of Service</a:t>
            </a:r>
            <a:r>
              <a:rPr lang="zh-CN" altLang="en-US" sz="1200" b="0" i="0" u="none" strike="noStrike" kern="1200" dirty="0">
                <a:solidFill>
                  <a:schemeClr val="tx1"/>
                </a:solidFill>
                <a:effectLst/>
                <a:latin typeface="+mn-lt"/>
                <a:ea typeface="+mn-ea"/>
                <a:cs typeface="+mn-cs"/>
              </a:rPr>
              <a:t>。</a:t>
            </a:r>
            <a:r>
              <a:rPr kumimoji="1" lang="zh-CN" altLang="en-US" sz="1200" b="0" i="0" u="none" strike="noStrike" kern="1200" dirty="0">
                <a:solidFill>
                  <a:schemeClr val="tx1"/>
                </a:solidFill>
                <a:effectLst/>
                <a:latin typeface="+mn-lt"/>
                <a:ea typeface="+mn-ea"/>
                <a:cs typeface="+mn-cs"/>
              </a:rPr>
              <a:t>坏蛋泛洪一个分组，占了带宽，让主机无法再服务别人。</a:t>
            </a:r>
            <a:r>
              <a:rPr lang="zh-CN" altLang="en-US" sz="1200" dirty="0">
                <a:latin typeface="华文黑体" panose="02010600040101010101" charset="-122"/>
                <a:ea typeface="华文黑体" panose="02010600040101010101" charset="-122"/>
                <a:sym typeface="+mn-ea"/>
              </a:rPr>
              <a:t>分布式拒绝服务</a:t>
            </a:r>
            <a:r>
              <a:rPr lang="en-US" altLang="zh-CN" sz="1200" dirty="0">
                <a:latin typeface="华文黑体" panose="02010600040101010101" charset="-122"/>
                <a:ea typeface="华文黑体" panose="02010600040101010101" charset="-122"/>
                <a:sym typeface="+mn-ea"/>
              </a:rPr>
              <a:t>DDoS</a:t>
            </a:r>
            <a:r>
              <a:rPr lang="zh-CN" altLang="en-US" sz="1200" dirty="0">
                <a:latin typeface="华文黑体" panose="02010600040101010101" charset="-122"/>
                <a:ea typeface="华文黑体" panose="02010600040101010101" charset="-122"/>
                <a:sym typeface="+mn-ea"/>
              </a:rPr>
              <a:t>：用很多源主机对服务器进行攻击。</a:t>
            </a:r>
            <a:endParaRPr lang="en-US" altLang="zh-CN" sz="1200" dirty="0">
              <a:latin typeface="华文黑体" panose="02010600040101010101" charset="-122"/>
              <a:ea typeface="华文黑体" panose="02010600040101010101" charset="-122"/>
              <a:sym typeface="+mn-ea"/>
            </a:endParaRPr>
          </a:p>
          <a:p>
            <a:endParaRPr lang="en-US" altLang="zh-CN" sz="1200" b="0" i="0" u="none" strike="noStrike" kern="1200" dirty="0">
              <a:solidFill>
                <a:schemeClr val="tx1"/>
              </a:solidFill>
              <a:effectLst/>
              <a:latin typeface="华文黑体" panose="02010600040101010101" charset="-122"/>
              <a:ea typeface="华文黑体" panose="02010600040101010101" charset="-122"/>
              <a:cs typeface="+mn-cs"/>
              <a:sym typeface="+mn-ea"/>
            </a:endParaRPr>
          </a:p>
          <a:p>
            <a:r>
              <a:rPr lang="zh-CN" altLang="en-US" sz="1200" b="0" i="0" u="none" strike="noStrike" kern="1200" dirty="0">
                <a:solidFill>
                  <a:schemeClr val="tx1"/>
                </a:solidFill>
                <a:effectLst/>
                <a:latin typeface="华文黑体" panose="02010600040101010101" charset="-122"/>
                <a:ea typeface="华文黑体" panose="02010600040101010101" charset="-122"/>
                <a:cs typeface="+mn-cs"/>
                <a:sym typeface="+mn-ea"/>
              </a:rPr>
              <a:t>映射：在攻击之前，先去探探路，可以检测出来漏洞在哪里。检测提供的服务漏洞在哪里，分析服务，分析应用的漏洞在哪里。</a:t>
            </a:r>
            <a:endParaRPr lang="en-US" altLang="zh-CN" sz="1200" b="0" i="0" u="none" strike="noStrike" kern="1200" dirty="0">
              <a:solidFill>
                <a:schemeClr val="tx1"/>
              </a:solidFill>
              <a:effectLst/>
              <a:latin typeface="华文黑体" panose="02010600040101010101" charset="-122"/>
              <a:ea typeface="华文黑体" panose="02010600040101010101" charset="-122"/>
              <a:cs typeface="+mn-cs"/>
              <a:sym typeface="+mn-ea"/>
            </a:endParaRPr>
          </a:p>
          <a:p>
            <a:r>
              <a:rPr lang="zh-CN" altLang="en-US" sz="1200" b="0" i="0" u="none" strike="noStrike" kern="1200" dirty="0">
                <a:solidFill>
                  <a:schemeClr val="tx1"/>
                </a:solidFill>
                <a:effectLst/>
                <a:latin typeface="+mn-lt"/>
                <a:ea typeface="+mn-ea"/>
                <a:cs typeface="+mn-cs"/>
              </a:rPr>
              <a:t>你住的房子（电脑系统）有 </a:t>
            </a:r>
            <a:r>
              <a:rPr lang="en-US" altLang="zh-CN" sz="1200" b="0" i="0" u="none" strike="noStrike" kern="1200" dirty="0">
                <a:solidFill>
                  <a:schemeClr val="tx1"/>
                </a:solidFill>
                <a:effectLst/>
                <a:latin typeface="+mn-lt"/>
                <a:ea typeface="+mn-ea"/>
                <a:cs typeface="+mn-cs"/>
              </a:rPr>
              <a:t>65535 </a:t>
            </a:r>
            <a:r>
              <a:rPr lang="zh-CN" altLang="en-US" sz="1200" b="0" i="0" u="none" strike="noStrike" kern="1200" dirty="0">
                <a:solidFill>
                  <a:schemeClr val="tx1"/>
                </a:solidFill>
                <a:effectLst/>
                <a:latin typeface="+mn-lt"/>
                <a:ea typeface="+mn-ea"/>
                <a:cs typeface="+mn-cs"/>
              </a:rPr>
              <a:t>扇门（端口），每扇门分别对应一种服务。在门是关闭的情况下，房子里的人可以自己打开门走出去，但是外面的人（黑客）进不去。</a:t>
            </a:r>
            <a:br>
              <a:rPr lang="zh-CN" altLang="en-US" dirty="0"/>
            </a:br>
            <a:r>
              <a:rPr lang="zh-CN" altLang="en-US" sz="1200" b="0" i="0" u="none" strike="noStrike" kern="1200" dirty="0">
                <a:solidFill>
                  <a:schemeClr val="tx1"/>
                </a:solidFill>
                <a:effectLst/>
                <a:latin typeface="+mn-lt"/>
                <a:ea typeface="+mn-ea"/>
                <a:cs typeface="+mn-cs"/>
              </a:rPr>
              <a:t>黑客想主动走进去必须要满足两个条件：</a:t>
            </a:r>
            <a:br>
              <a:rPr lang="zh-CN" altLang="en-US" dirty="0"/>
            </a:b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、找到那扇开着的门，试 </a:t>
            </a:r>
            <a:r>
              <a:rPr lang="en-US" altLang="zh-CN" sz="1200" b="0" i="0" u="none" strike="noStrike" kern="1200" dirty="0">
                <a:solidFill>
                  <a:schemeClr val="tx1"/>
                </a:solidFill>
                <a:effectLst/>
                <a:latin typeface="+mn-lt"/>
                <a:ea typeface="+mn-ea"/>
                <a:cs typeface="+mn-cs"/>
              </a:rPr>
              <a:t>65535 </a:t>
            </a:r>
            <a:r>
              <a:rPr lang="zh-CN" altLang="en-US" sz="1200" b="0" i="0" u="none" strike="noStrike" kern="1200" dirty="0">
                <a:solidFill>
                  <a:schemeClr val="tx1"/>
                </a:solidFill>
                <a:effectLst/>
                <a:latin typeface="+mn-lt"/>
                <a:ea typeface="+mn-ea"/>
                <a:cs typeface="+mn-cs"/>
              </a:rPr>
              <a:t>次就行了。</a:t>
            </a:r>
            <a:br>
              <a:rPr lang="zh-CN" altLang="en-US" dirty="0"/>
            </a:b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、知道那扇门提供什么服务。例如你去一扇提供外卖服务的门问：嘿，这里可以看电影吗？ 就算门是开着的人家也不会让你进去。</a:t>
            </a:r>
            <a:br>
              <a:rPr lang="zh-CN" altLang="en-US" dirty="0"/>
            </a:br>
            <a:r>
              <a:rPr lang="zh-CN" altLang="en-US" sz="1200" b="0" i="0" u="none" strike="noStrike" kern="1200" dirty="0">
                <a:solidFill>
                  <a:schemeClr val="tx1"/>
                </a:solidFill>
                <a:effectLst/>
                <a:latin typeface="+mn-lt"/>
                <a:ea typeface="+mn-ea"/>
                <a:cs typeface="+mn-cs"/>
              </a:rPr>
              <a:t>端口扫描就是一扇一扇门去试，看门是不是开着，看提供什么服务，猜对了就能进去做坏事了。</a:t>
            </a:r>
            <a:endParaRPr lang="en-US" altLang="zh-CN" sz="1200" b="0" i="0" u="none" strike="noStrike" kern="1200" dirty="0">
              <a:solidFill>
                <a:schemeClr val="tx1"/>
              </a:solidFill>
              <a:effectLst/>
              <a:latin typeface="华文黑体" panose="02010600040101010101" charset="-122"/>
              <a:ea typeface="华文黑体" panose="02010600040101010101" charset="-122"/>
              <a:cs typeface="+mn-cs"/>
              <a:sym typeface="+mn-ea"/>
            </a:endParaRPr>
          </a:p>
          <a:p>
            <a:endParaRPr lang="en-US" altLang="zh-CN" sz="1200" b="0" i="0" u="none" strike="noStrike" kern="1200" dirty="0">
              <a:solidFill>
                <a:schemeClr val="tx1"/>
              </a:solidFill>
              <a:effectLst/>
              <a:latin typeface="华文黑体" panose="02010600040101010101" charset="-122"/>
              <a:ea typeface="华文黑体" panose="02010600040101010101" charset="-122"/>
              <a:cs typeface="+mn-cs"/>
              <a:sym typeface="+mn-ea"/>
            </a:endParaRPr>
          </a:p>
          <a:p>
            <a:r>
              <a:rPr lang="zh-CN" altLang="en-US" sz="1200" b="0" i="0" u="none" strike="noStrike" kern="1200" dirty="0">
                <a:solidFill>
                  <a:schemeClr val="tx1"/>
                </a:solidFill>
                <a:effectLst/>
                <a:latin typeface="华文黑体" panose="02010600040101010101" charset="-122"/>
                <a:ea typeface="华文黑体" panose="02010600040101010101" charset="-122"/>
                <a:cs typeface="+mn-cs"/>
                <a:sym typeface="+mn-ea"/>
              </a:rPr>
              <a:t>嗅探：经常出现在广播网络中。结点可以感受到主线上的信号。一般目的地址不是给我的，我就不要了。通过程序，修改网卡的模式，修改为混杂模式，那么这样，即便不是我的，我也可以接收了。</a:t>
            </a:r>
            <a:r>
              <a:rPr lang="en-US" altLang="zh-CN" sz="1200" dirty="0">
                <a:latin typeface="华文黑体" panose="02010600040101010101" charset="-122"/>
                <a:ea typeface="华文黑体" panose="02010600040101010101" charset="-122"/>
                <a:sym typeface="+mn-ea"/>
              </a:rPr>
              <a:t>Wireshark</a:t>
            </a:r>
            <a:r>
              <a:rPr lang="zh-CN" altLang="en-US" sz="1200" dirty="0">
                <a:latin typeface="华文黑体" panose="02010600040101010101" charset="-122"/>
                <a:ea typeface="华文黑体" panose="02010600040101010101" charset="-122"/>
                <a:sym typeface="+mn-ea"/>
              </a:rPr>
              <a:t>抓包的工具。</a:t>
            </a:r>
            <a:endParaRPr lang="en-US" altLang="zh-CN" sz="1200" dirty="0">
              <a:latin typeface="华文黑体" panose="02010600040101010101" charset="-122"/>
              <a:ea typeface="华文黑体" panose="02010600040101010101" charset="-122"/>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华文黑体" panose="02010600040101010101" charset="-122"/>
                <a:ea typeface="华文黑体" panose="02010600040101010101" charset="-122"/>
                <a:sym typeface="+mn-ea"/>
              </a:rPr>
              <a:t>P</a:t>
            </a:r>
            <a:r>
              <a:rPr lang="zh-CN" altLang="en-US" sz="1200" dirty="0">
                <a:latin typeface="华文黑体" panose="02010600040101010101" charset="-122"/>
                <a:ea typeface="华文黑体" panose="02010600040101010101" charset="-122"/>
                <a:sym typeface="+mn-ea"/>
              </a:rPr>
              <a:t>欺骗</a:t>
            </a:r>
            <a:r>
              <a:rPr lang="en-US" altLang="zh-CN" sz="1200" dirty="0">
                <a:latin typeface="华文黑体" panose="02010600040101010101" charset="-122"/>
                <a:ea typeface="华文黑体" panose="02010600040101010101" charset="-122"/>
                <a:sym typeface="+mn-ea"/>
              </a:rPr>
              <a:t>:</a:t>
            </a:r>
            <a:r>
              <a:rPr lang="zh-CN" altLang="en-US" sz="1200" dirty="0">
                <a:latin typeface="华文黑体" panose="02010600040101010101" charset="-122"/>
                <a:ea typeface="华文黑体" panose="02010600040101010101" charset="-122"/>
                <a:sym typeface="+mn-ea"/>
              </a:rPr>
              <a:t>例如说公司内部网络，不想让别人访问，就会限制</a:t>
            </a:r>
            <a:r>
              <a:rPr lang="en-US" altLang="zh-CN" sz="1200" dirty="0" err="1">
                <a:latin typeface="华文黑体" panose="02010600040101010101" charset="-122"/>
                <a:ea typeface="华文黑体" panose="02010600040101010101" charset="-122"/>
                <a:sym typeface="+mn-ea"/>
              </a:rPr>
              <a:t>Ip</a:t>
            </a:r>
            <a:r>
              <a:rPr lang="zh-CN" altLang="en-US" sz="1200" dirty="0">
                <a:latin typeface="华文黑体" panose="02010600040101010101" charset="-122"/>
                <a:ea typeface="华文黑体" panose="02010600040101010101" charset="-122"/>
                <a:sym typeface="+mn-ea"/>
              </a:rPr>
              <a:t>地址。不使用自己的</a:t>
            </a:r>
            <a:r>
              <a:rPr lang="en-US" altLang="zh-CN" sz="1200" dirty="0" err="1">
                <a:latin typeface="华文黑体" panose="02010600040101010101" charset="-122"/>
                <a:ea typeface="华文黑体" panose="02010600040101010101" charset="-122"/>
                <a:sym typeface="+mn-ea"/>
              </a:rPr>
              <a:t>Ip</a:t>
            </a:r>
            <a:r>
              <a:rPr lang="zh-CN" altLang="en-US" sz="1200" dirty="0">
                <a:latin typeface="华文黑体" panose="02010600040101010101" charset="-122"/>
                <a:ea typeface="华文黑体" panose="02010600040101010101" charset="-122"/>
                <a:sym typeface="+mn-ea"/>
              </a:rPr>
              <a:t>地址。在</a:t>
            </a:r>
            <a:r>
              <a:rPr lang="en-US" altLang="zh-CN" sz="1200" dirty="0" err="1">
                <a:latin typeface="华文黑体" panose="02010600040101010101" charset="-122"/>
                <a:ea typeface="华文黑体" panose="02010600040101010101" charset="-122"/>
                <a:sym typeface="+mn-ea"/>
              </a:rPr>
              <a:t>Ip</a:t>
            </a:r>
            <a:r>
              <a:rPr lang="zh-CN" altLang="en-US" sz="1200" dirty="0">
                <a:latin typeface="华文黑体" panose="02010600040101010101" charset="-122"/>
                <a:ea typeface="华文黑体" panose="02010600040101010101" charset="-122"/>
                <a:sym typeface="+mn-ea"/>
              </a:rPr>
              <a:t>数据报中添加一个假的</a:t>
            </a:r>
            <a:r>
              <a:rPr lang="en-US" altLang="zh-CN" sz="1200" dirty="0" err="1">
                <a:latin typeface="华文黑体" panose="02010600040101010101" charset="-122"/>
                <a:ea typeface="华文黑体" panose="02010600040101010101" charset="-122"/>
                <a:sym typeface="+mn-ea"/>
              </a:rPr>
              <a:t>Ip</a:t>
            </a:r>
            <a:r>
              <a:rPr lang="zh-CN" altLang="en-US" sz="1200" dirty="0">
                <a:latin typeface="华文黑体" panose="02010600040101010101" charset="-122"/>
                <a:ea typeface="华文黑体" panose="02010600040101010101" charset="-122"/>
                <a:sym typeface="+mn-ea"/>
              </a:rPr>
              <a:t>地址。</a:t>
            </a:r>
            <a:endParaRPr lang="en-US" altLang="zh-CN" sz="1200" b="0" i="0" u="none" strike="noStrike" kern="1200" dirty="0">
              <a:solidFill>
                <a:schemeClr val="tx1"/>
              </a:solidFill>
              <a:effectLst/>
              <a:latin typeface="华文黑体" panose="02010600040101010101" charset="-122"/>
              <a:ea typeface="华文黑体" panose="02010600040101010101" charset="-122"/>
              <a:cs typeface="+mn-cs"/>
              <a:sym typeface="+mn-ea"/>
            </a:endParaRPr>
          </a:p>
          <a:p>
            <a:endParaRPr lang="en-US" altLang="zh-CN" sz="1200" b="0" i="0" u="none" strike="noStrike"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1477339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66</a:t>
            </a:fld>
            <a:endParaRPr lang="en-US" altLang="zh-CN">
              <a:solidFill>
                <a:prstClr val="black"/>
              </a:solidFill>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FDMA</a:t>
            </a:r>
            <a:r>
              <a:rPr kumimoji="1" lang="zh-CN" altLang="en-US" dirty="0"/>
              <a:t>频分</a:t>
            </a:r>
            <a:endParaRPr kumimoji="1" lang="en-US" altLang="zh-CN" dirty="0"/>
          </a:p>
          <a:p>
            <a:r>
              <a:rPr lang="en-US" altLang="zh-CN" sz="1200" dirty="0">
                <a:solidFill>
                  <a:srgbClr val="C00000"/>
                </a:solidFill>
                <a:latin typeface="Microsoft YaHei" charset="-122"/>
                <a:ea typeface="Microsoft YaHei" charset="-122"/>
                <a:cs typeface="Microsoft YaHei" charset="-122"/>
              </a:rPr>
              <a:t>TDMA</a:t>
            </a:r>
            <a:r>
              <a:rPr lang="zh-CN" altLang="en-US" sz="1200" dirty="0">
                <a:solidFill>
                  <a:srgbClr val="C00000"/>
                </a:solidFill>
                <a:latin typeface="Microsoft YaHei" charset="-122"/>
                <a:ea typeface="Microsoft YaHei" charset="-122"/>
                <a:cs typeface="Microsoft YaHei" charset="-122"/>
              </a:rPr>
              <a:t>时分</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7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miyue</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73</a:t>
            </a:fld>
            <a:endParaRPr lang="zh-CN" altLang="en-US"/>
          </a:p>
        </p:txBody>
      </p:sp>
    </p:spTree>
    <p:extLst>
      <p:ext uri="{BB962C8B-B14F-4D97-AF65-F5344CB8AC3E}">
        <p14:creationId xmlns:p14="http://schemas.microsoft.com/office/powerpoint/2010/main" val="3549282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75</a:t>
            </a:fld>
            <a:endParaRPr lang="zh-CN" altLang="en-US"/>
          </a:p>
        </p:txBody>
      </p:sp>
    </p:spTree>
    <p:extLst>
      <p:ext uri="{BB962C8B-B14F-4D97-AF65-F5344CB8AC3E}">
        <p14:creationId xmlns:p14="http://schemas.microsoft.com/office/powerpoint/2010/main" val="589316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miyue</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106</a:t>
            </a:fld>
            <a:endParaRPr lang="zh-CN" altLang="en-US"/>
          </a:p>
        </p:txBody>
      </p:sp>
    </p:spTree>
    <p:extLst>
      <p:ext uri="{BB962C8B-B14F-4D97-AF65-F5344CB8AC3E}">
        <p14:creationId xmlns:p14="http://schemas.microsoft.com/office/powerpoint/2010/main" val="1106067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Miyue</a:t>
            </a:r>
            <a:r>
              <a:rPr kumimoji="1" lang="zh-CN" altLang="en-US" dirty="0"/>
              <a:t> </a:t>
            </a:r>
            <a:endParaRPr kumimoji="1" lang="en-US" altLang="zh-CN" dirty="0"/>
          </a:p>
          <a:p>
            <a:r>
              <a:rPr kumimoji="1" lang="zh-CN" altLang="en-US" dirty="0"/>
              <a:t>电脑锁屏密码和开屏密码</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107</a:t>
            </a:fld>
            <a:endParaRPr lang="zh-CN" altLang="en-US"/>
          </a:p>
        </p:txBody>
      </p:sp>
    </p:spTree>
    <p:extLst>
      <p:ext uri="{BB962C8B-B14F-4D97-AF65-F5344CB8AC3E}">
        <p14:creationId xmlns:p14="http://schemas.microsoft.com/office/powerpoint/2010/main" val="38576388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分组密码：将明文数据分组，每组用密钥加密。</a:t>
            </a:r>
            <a:endParaRPr kumimoji="1" lang="en-US" altLang="zh-CN" dirty="0"/>
          </a:p>
          <a:p>
            <a:r>
              <a:rPr kumimoji="1" lang="zh-CN" altLang="en-US" dirty="0"/>
              <a:t>流密码：明文用一系列密钥加密。</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108</a:t>
            </a:fld>
            <a:endParaRPr lang="zh-CN" altLang="en-US"/>
          </a:p>
        </p:txBody>
      </p:sp>
    </p:spTree>
    <p:extLst>
      <p:ext uri="{BB962C8B-B14F-4D97-AF65-F5344CB8AC3E}">
        <p14:creationId xmlns:p14="http://schemas.microsoft.com/office/powerpoint/2010/main" val="17127115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已经不安全了，因为计算机算的太快了。</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109</a:t>
            </a:fld>
            <a:endParaRPr lang="zh-CN" altLang="en-US"/>
          </a:p>
        </p:txBody>
      </p:sp>
    </p:spTree>
    <p:extLst>
      <p:ext uri="{BB962C8B-B14F-4D97-AF65-F5344CB8AC3E}">
        <p14:creationId xmlns:p14="http://schemas.microsoft.com/office/powerpoint/2010/main" val="1876656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已经不安全了，因为计算机算的太快了。</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110</a:t>
            </a:fld>
            <a:endParaRPr lang="zh-CN" altLang="en-US"/>
          </a:p>
        </p:txBody>
      </p:sp>
    </p:spTree>
    <p:extLst>
      <p:ext uri="{BB962C8B-B14F-4D97-AF65-F5344CB8AC3E}">
        <p14:creationId xmlns:p14="http://schemas.microsoft.com/office/powerpoint/2010/main" val="14442679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黑体" panose="02010600040101010101" charset="-122"/>
                <a:ea typeface="华文黑体" panose="02010600040101010101" charset="-122"/>
              </a:rPr>
              <a:t>轮密钥加：数据和密钥进行异或运算。</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111</a:t>
            </a:fld>
            <a:endParaRPr lang="zh-CN" altLang="en-US"/>
          </a:p>
        </p:txBody>
      </p:sp>
    </p:spTree>
    <p:extLst>
      <p:ext uri="{BB962C8B-B14F-4D97-AF65-F5344CB8AC3E}">
        <p14:creationId xmlns:p14="http://schemas.microsoft.com/office/powerpoint/2010/main" val="190128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黑体" panose="02010600040101010101" charset="-122"/>
                <a:ea typeface="华文黑体" panose="02010600040101010101" charset="-122"/>
              </a:rPr>
              <a:t>抗线性攻击：通过分析明文和密文的关系，进行破解。</a:t>
            </a:r>
            <a:endParaRPr lang="en-US" altLang="zh-CN" sz="1200" dirty="0">
              <a:latin typeface="华文黑体" panose="02010600040101010101" charset="-122"/>
              <a:ea typeface="华文黑体" panose="02010600040101010101" charset="-122"/>
            </a:endParaRPr>
          </a:p>
          <a:p>
            <a:r>
              <a:rPr lang="zh-CN" altLang="en-US" sz="1200" dirty="0">
                <a:latin typeface="华文黑体" panose="02010600040101010101" charset="-122"/>
                <a:ea typeface="华文黑体" panose="02010600040101010101" charset="-122"/>
              </a:rPr>
              <a:t>抗差分攻击：分析不同的密文和明文的关系，进行破解。</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112</a:t>
            </a:fld>
            <a:endParaRPr lang="zh-CN" altLang="en-US"/>
          </a:p>
        </p:txBody>
      </p:sp>
    </p:spTree>
    <p:extLst>
      <p:ext uri="{BB962C8B-B14F-4D97-AF65-F5344CB8AC3E}">
        <p14:creationId xmlns:p14="http://schemas.microsoft.com/office/powerpoint/2010/main" val="22692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FDMA</a:t>
            </a:r>
            <a:r>
              <a:rPr kumimoji="1" lang="zh-CN" altLang="en-US" dirty="0"/>
              <a:t>频分</a:t>
            </a:r>
            <a:endParaRPr kumimoji="1" lang="en-US" altLang="zh-CN" dirty="0"/>
          </a:p>
          <a:p>
            <a:r>
              <a:rPr lang="en-US" altLang="zh-CN" sz="1200" dirty="0">
                <a:solidFill>
                  <a:srgbClr val="C00000"/>
                </a:solidFill>
                <a:latin typeface="Microsoft YaHei" charset="-122"/>
                <a:ea typeface="Microsoft YaHei" charset="-122"/>
                <a:cs typeface="Microsoft YaHei" charset="-122"/>
              </a:rPr>
              <a:t>TDMA</a:t>
            </a:r>
            <a:r>
              <a:rPr lang="zh-CN" altLang="en-US" sz="1200" dirty="0">
                <a:solidFill>
                  <a:srgbClr val="C00000"/>
                </a:solidFill>
                <a:latin typeface="Microsoft YaHei" charset="-122"/>
                <a:ea typeface="Microsoft YaHei" charset="-122"/>
                <a:cs typeface="Microsoft YaHei" charset="-122"/>
              </a:rPr>
              <a:t>时分</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7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118</a:t>
            </a:fld>
            <a:endParaRPr lang="zh-CN" altLang="en-US"/>
          </a:p>
        </p:txBody>
      </p:sp>
    </p:spTree>
    <p:extLst>
      <p:ext uri="{BB962C8B-B14F-4D97-AF65-F5344CB8AC3E}">
        <p14:creationId xmlns:p14="http://schemas.microsoft.com/office/powerpoint/2010/main" val="1265357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itchFamily="34" charset="-122"/>
                <a:ea typeface="微软雅黑" pitchFamily="34" charset="-122"/>
                <a:sym typeface="+mn-ea"/>
              </a:rPr>
              <a:t>密码分析者直接窃取密钥，那么对称密钥加密算法就没有价值！</a:t>
            </a: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119</a:t>
            </a:fld>
            <a:endParaRPr lang="zh-CN" altLang="en-US"/>
          </a:p>
        </p:txBody>
      </p:sp>
    </p:spTree>
    <p:extLst>
      <p:ext uri="{BB962C8B-B14F-4D97-AF65-F5344CB8AC3E}">
        <p14:creationId xmlns:p14="http://schemas.microsoft.com/office/powerpoint/2010/main" val="12681280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迪菲</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海尔曼</a:t>
            </a:r>
            <a:endParaRPr lang="en-US" altLang="zh-CN" dirty="0"/>
          </a:p>
          <a:p>
            <a:endParaRPr lang="en-US" altLang="zh-CN" dirty="0"/>
          </a:p>
          <a:p>
            <a:endParaRPr lang="en-US" altLang="zh-CN" dirty="0"/>
          </a:p>
          <a:p>
            <a:r>
              <a:rPr lang="zh-CN" altLang="en-US" dirty="0"/>
              <a:t>素数：例如</a:t>
            </a:r>
            <a:r>
              <a:rPr lang="en-US" altLang="zh-CN" dirty="0"/>
              <a:t>1</a:t>
            </a:r>
            <a:r>
              <a:rPr lang="zh-CN" altLang="en-US" dirty="0"/>
              <a:t>、</a:t>
            </a:r>
            <a:r>
              <a:rPr lang="en-US" altLang="zh-CN" dirty="0"/>
              <a:t>3</a:t>
            </a:r>
          </a:p>
          <a:p>
            <a:r>
              <a:rPr lang="zh-CN" altLang="en-US" dirty="0"/>
              <a:t>合数：例如</a:t>
            </a:r>
            <a:r>
              <a:rPr lang="en-US" altLang="zh-CN" dirty="0"/>
              <a:t>4</a:t>
            </a:r>
            <a:r>
              <a:rPr lang="zh-CN" altLang="en-US" dirty="0"/>
              <a:t>、</a:t>
            </a:r>
            <a:r>
              <a:rPr lang="en-US" altLang="zh-CN" dirty="0"/>
              <a:t>9</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122</a:t>
            </a:fld>
            <a:endParaRPr lang="zh-CN" altLang="en-US"/>
          </a:p>
        </p:txBody>
      </p:sp>
    </p:spTree>
    <p:extLst>
      <p:ext uri="{BB962C8B-B14F-4D97-AF65-F5344CB8AC3E}">
        <p14:creationId xmlns:p14="http://schemas.microsoft.com/office/powerpoint/2010/main" val="24268208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公钥用</a:t>
            </a:r>
            <a:r>
              <a:rPr kumimoji="1" lang="en-US" altLang="zh-CN" dirty="0"/>
              <a:t>+</a:t>
            </a:r>
            <a:r>
              <a:rPr kumimoji="1" lang="zh-CN" altLang="en-US" dirty="0"/>
              <a:t>表示</a:t>
            </a:r>
            <a:endParaRPr kumimoji="1" lang="en-US" altLang="zh-CN" dirty="0"/>
          </a:p>
          <a:p>
            <a:r>
              <a:rPr kumimoji="1" lang="zh-CN" altLang="en-US" dirty="0"/>
              <a:t>私钥用</a:t>
            </a:r>
            <a:r>
              <a:rPr kumimoji="1" lang="en-US" altLang="zh-CN" dirty="0"/>
              <a:t>-</a:t>
            </a:r>
            <a:r>
              <a:rPr kumimoji="1" lang="zh-CN" altLang="en-US" dirty="0"/>
              <a:t>表示</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123</a:t>
            </a:fld>
            <a:endParaRPr lang="zh-CN" altLang="en-US"/>
          </a:p>
        </p:txBody>
      </p:sp>
    </p:spTree>
    <p:extLst>
      <p:ext uri="{BB962C8B-B14F-4D97-AF65-F5344CB8AC3E}">
        <p14:creationId xmlns:p14="http://schemas.microsoft.com/office/powerpoint/2010/main" val="8999631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公钥用</a:t>
            </a:r>
            <a:r>
              <a:rPr kumimoji="1" lang="en-US" altLang="zh-CN" dirty="0"/>
              <a:t>+</a:t>
            </a:r>
            <a:r>
              <a:rPr kumimoji="1" lang="zh-CN" altLang="en-US" dirty="0"/>
              <a:t>表示</a:t>
            </a:r>
            <a:endParaRPr kumimoji="1" lang="en-US" altLang="zh-CN" dirty="0"/>
          </a:p>
          <a:p>
            <a:r>
              <a:rPr kumimoji="1" lang="zh-CN" altLang="en-US" dirty="0"/>
              <a:t>私钥用</a:t>
            </a:r>
            <a:r>
              <a:rPr kumimoji="1" lang="en-US" altLang="zh-CN" dirty="0"/>
              <a:t>-</a:t>
            </a:r>
            <a:r>
              <a:rPr kumimoji="1" lang="zh-CN" altLang="en-US" dirty="0"/>
              <a:t>表示</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124</a:t>
            </a:fld>
            <a:endParaRPr lang="zh-CN" altLang="en-US"/>
          </a:p>
        </p:txBody>
      </p:sp>
    </p:spTree>
    <p:extLst>
      <p:ext uri="{BB962C8B-B14F-4D97-AF65-F5344CB8AC3E}">
        <p14:creationId xmlns:p14="http://schemas.microsoft.com/office/powerpoint/2010/main" val="31414224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公钥用</a:t>
            </a:r>
            <a:r>
              <a:rPr kumimoji="1" lang="en-US" altLang="zh-CN" dirty="0"/>
              <a:t>+</a:t>
            </a:r>
            <a:r>
              <a:rPr kumimoji="1" lang="zh-CN" altLang="en-US" dirty="0"/>
              <a:t>表示</a:t>
            </a:r>
            <a:endParaRPr kumimoji="1" lang="en-US" altLang="zh-CN" dirty="0"/>
          </a:p>
          <a:p>
            <a:r>
              <a:rPr kumimoji="1" lang="zh-CN" altLang="en-US" dirty="0"/>
              <a:t>私钥用</a:t>
            </a:r>
            <a:r>
              <a:rPr kumimoji="1" lang="en-US" altLang="zh-CN" dirty="0"/>
              <a:t>-</a:t>
            </a:r>
            <a:r>
              <a:rPr kumimoji="1" lang="zh-CN" altLang="en-US" dirty="0"/>
              <a:t>表示</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125</a:t>
            </a:fld>
            <a:endParaRPr lang="zh-CN" altLang="en-US"/>
          </a:p>
        </p:txBody>
      </p:sp>
    </p:spTree>
    <p:extLst>
      <p:ext uri="{BB962C8B-B14F-4D97-AF65-F5344CB8AC3E}">
        <p14:creationId xmlns:p14="http://schemas.microsoft.com/office/powerpoint/2010/main" val="16643364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公钥用</a:t>
            </a:r>
            <a:r>
              <a:rPr kumimoji="1" lang="en-US" altLang="zh-CN" dirty="0"/>
              <a:t>+</a:t>
            </a:r>
            <a:r>
              <a:rPr kumimoji="1" lang="zh-CN" altLang="en-US" dirty="0"/>
              <a:t>表示</a:t>
            </a:r>
            <a:endParaRPr kumimoji="1" lang="en-US" altLang="zh-CN" dirty="0"/>
          </a:p>
          <a:p>
            <a:r>
              <a:rPr kumimoji="1" lang="zh-CN" altLang="en-US" dirty="0"/>
              <a:t>私钥用</a:t>
            </a:r>
            <a:r>
              <a:rPr kumimoji="1" lang="en-US" altLang="zh-CN" dirty="0"/>
              <a:t>-</a:t>
            </a:r>
            <a:r>
              <a:rPr kumimoji="1" lang="zh-CN" altLang="en-US" dirty="0"/>
              <a:t>表示</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126</a:t>
            </a:fld>
            <a:endParaRPr lang="zh-CN" altLang="en-US"/>
          </a:p>
        </p:txBody>
      </p:sp>
    </p:spTree>
    <p:extLst>
      <p:ext uri="{BB962C8B-B14F-4D97-AF65-F5344CB8AC3E}">
        <p14:creationId xmlns:p14="http://schemas.microsoft.com/office/powerpoint/2010/main" val="37029424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公钥用</a:t>
            </a:r>
            <a:r>
              <a:rPr kumimoji="1" lang="en-US" altLang="zh-CN" dirty="0"/>
              <a:t>+</a:t>
            </a:r>
            <a:r>
              <a:rPr kumimoji="1" lang="zh-CN" altLang="en-US" dirty="0"/>
              <a:t>表示</a:t>
            </a:r>
            <a:endParaRPr kumimoji="1" lang="en-US" altLang="zh-CN" dirty="0"/>
          </a:p>
          <a:p>
            <a:r>
              <a:rPr kumimoji="1" lang="zh-CN" altLang="en-US" dirty="0"/>
              <a:t>私钥用</a:t>
            </a:r>
            <a:r>
              <a:rPr kumimoji="1" lang="en-US" altLang="zh-CN" dirty="0"/>
              <a:t>-</a:t>
            </a:r>
            <a:r>
              <a:rPr kumimoji="1" lang="zh-CN" altLang="en-US" dirty="0"/>
              <a:t>表示</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128</a:t>
            </a:fld>
            <a:endParaRPr lang="zh-CN" altLang="en-US"/>
          </a:p>
        </p:txBody>
      </p:sp>
    </p:spTree>
    <p:extLst>
      <p:ext uri="{BB962C8B-B14F-4D97-AF65-F5344CB8AC3E}">
        <p14:creationId xmlns:p14="http://schemas.microsoft.com/office/powerpoint/2010/main" val="19594175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公钥用</a:t>
            </a:r>
            <a:r>
              <a:rPr kumimoji="1" lang="en-US" altLang="zh-CN" dirty="0"/>
              <a:t>+</a:t>
            </a:r>
            <a:r>
              <a:rPr kumimoji="1" lang="zh-CN" altLang="en-US" dirty="0"/>
              <a:t>表示</a:t>
            </a:r>
            <a:endParaRPr kumimoji="1" lang="en-US" altLang="zh-CN" dirty="0"/>
          </a:p>
          <a:p>
            <a:r>
              <a:rPr kumimoji="1" lang="zh-CN" altLang="en-US" dirty="0"/>
              <a:t>私钥用</a:t>
            </a:r>
            <a:r>
              <a:rPr kumimoji="1" lang="en-US" altLang="zh-CN" dirty="0"/>
              <a:t>-</a:t>
            </a:r>
            <a:r>
              <a:rPr kumimoji="1" lang="zh-CN" altLang="en-US" dirty="0"/>
              <a:t>表示</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129</a:t>
            </a:fld>
            <a:endParaRPr lang="zh-CN" altLang="en-US"/>
          </a:p>
        </p:txBody>
      </p:sp>
    </p:spTree>
    <p:extLst>
      <p:ext uri="{BB962C8B-B14F-4D97-AF65-F5344CB8AC3E}">
        <p14:creationId xmlns:p14="http://schemas.microsoft.com/office/powerpoint/2010/main" val="30992966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134</a:t>
            </a:fld>
            <a:endParaRPr lang="zh-CN" altLang="en-US"/>
          </a:p>
        </p:txBody>
      </p:sp>
    </p:spTree>
    <p:extLst>
      <p:ext uri="{BB962C8B-B14F-4D97-AF65-F5344CB8AC3E}">
        <p14:creationId xmlns:p14="http://schemas.microsoft.com/office/powerpoint/2010/main" val="213931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icrosoft YaHei" charset="-122"/>
                <a:ea typeface="Microsoft YaHei" charset="-122"/>
                <a:cs typeface="Microsoft YaHei" charset="-122"/>
              </a:rPr>
              <a:t>执行寻呼：知道移动用户具体在哪个小区里面。</a:t>
            </a:r>
            <a:endParaRPr lang="en-US" altLang="zh-CN" sz="1200" dirty="0">
              <a:latin typeface="Microsoft YaHei" charset="-122"/>
              <a:ea typeface="Microsoft YaHei" charset="-122"/>
              <a:cs typeface="Microsoft YaHei" charset="-122"/>
            </a:endParaRPr>
          </a:p>
          <a:p>
            <a:r>
              <a:rPr lang="zh-CN" altLang="en-US" sz="1200" dirty="0">
                <a:latin typeface="Microsoft YaHei" charset="-122"/>
                <a:ea typeface="Microsoft YaHei" charset="-122"/>
                <a:cs typeface="Microsoft YaHei" charset="-122"/>
              </a:rPr>
              <a:t>执行移动用户的切换：移动用户加入或者退出小区。</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7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137</a:t>
            </a:fld>
            <a:endParaRPr lang="en-US" altLang="zh-CN">
              <a:solidFill>
                <a:prstClr val="black"/>
              </a:solidFill>
              <a:latin typeface="Calibri" panose="020F050202020403020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138</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沙溢函数</a:t>
            </a: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140</a:t>
            </a:fld>
            <a:endParaRPr lang="zh-CN" altLang="en-US"/>
          </a:p>
        </p:txBody>
      </p:sp>
    </p:spTree>
    <p:extLst>
      <p:ext uri="{BB962C8B-B14F-4D97-AF65-F5344CB8AC3E}">
        <p14:creationId xmlns:p14="http://schemas.microsoft.com/office/powerpoint/2010/main" val="21055476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3</a:t>
            </a:r>
            <a:r>
              <a:rPr lang="zh-CN" altLang="en-US" dirty="0"/>
              <a:t>、不管报文长度有多长，经过散列函数后都是一样的长度。</a:t>
            </a:r>
            <a:endParaRPr lang="en-US" altLang="zh-CN" dirty="0"/>
          </a:p>
          <a:p>
            <a:endParaRPr lang="en-US" altLang="zh-CN" dirty="0"/>
          </a:p>
          <a:p>
            <a:r>
              <a:rPr lang="zh-CN" altLang="en-US" dirty="0"/>
              <a:t>单向性：散列值持有者无法根据散列值逆推出报文；</a:t>
            </a:r>
            <a:endParaRPr lang="en-US" altLang="zh-CN" dirty="0"/>
          </a:p>
          <a:p>
            <a:endParaRPr lang="zh-CN" altLang="en-US" dirty="0"/>
          </a:p>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沙溢函数</a:t>
            </a: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142</a:t>
            </a:fld>
            <a:endParaRPr lang="zh-CN" altLang="en-US"/>
          </a:p>
        </p:txBody>
      </p:sp>
    </p:spTree>
    <p:extLst>
      <p:ext uri="{BB962C8B-B14F-4D97-AF65-F5344CB8AC3E}">
        <p14:creationId xmlns:p14="http://schemas.microsoft.com/office/powerpoint/2010/main" val="32794834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147</a:t>
            </a:fld>
            <a:endParaRPr lang="zh-CN" altLang="en-US"/>
          </a:p>
        </p:txBody>
      </p:sp>
    </p:spTree>
    <p:extLst>
      <p:ext uri="{BB962C8B-B14F-4D97-AF65-F5344CB8AC3E}">
        <p14:creationId xmlns:p14="http://schemas.microsoft.com/office/powerpoint/2010/main" val="13735961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有点，报文没有被篡改。</a:t>
            </a:r>
            <a:endParaRPr kumimoji="1" lang="en-US" altLang="zh-CN" dirty="0"/>
          </a:p>
          <a:p>
            <a:r>
              <a:rPr kumimoji="1" lang="zh-CN" altLang="en-US" dirty="0"/>
              <a:t>但是还有缺点。</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155</a:t>
            </a:fld>
            <a:endParaRPr lang="zh-CN" altLang="en-US"/>
          </a:p>
        </p:txBody>
      </p:sp>
    </p:spTree>
    <p:extLst>
      <p:ext uri="{BB962C8B-B14F-4D97-AF65-F5344CB8AC3E}">
        <p14:creationId xmlns:p14="http://schemas.microsoft.com/office/powerpoint/2010/main" val="12786693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164</a:t>
            </a:fld>
            <a:endParaRPr lang="zh-CN" altLang="en-US"/>
          </a:p>
        </p:txBody>
      </p:sp>
    </p:spTree>
    <p:extLst>
      <p:ext uri="{BB962C8B-B14F-4D97-AF65-F5344CB8AC3E}">
        <p14:creationId xmlns:p14="http://schemas.microsoft.com/office/powerpoint/2010/main" val="20342452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微软雅黑" pitchFamily="34" charset="-122"/>
                <a:ea typeface="微软雅黑" pitchFamily="34" charset="-122"/>
              </a:rPr>
              <a:t>问题一：发送方不承认自己发送过某一报文。</a:t>
            </a:r>
          </a:p>
          <a:p>
            <a:pPr>
              <a:lnSpc>
                <a:spcPct val="150000"/>
              </a:lnSpc>
            </a:pPr>
            <a:r>
              <a:rPr lang="zh-CN" altLang="en-US" sz="1200" dirty="0">
                <a:latin typeface="微软雅黑" pitchFamily="34" charset="-122"/>
                <a:ea typeface="微软雅黑" pitchFamily="34" charset="-122"/>
              </a:rPr>
              <a:t>问题二：接收方自己伪造一份报文，并声称来自发送方。</a:t>
            </a:r>
          </a:p>
          <a:p>
            <a:pPr>
              <a:lnSpc>
                <a:spcPct val="150000"/>
              </a:lnSpc>
            </a:pPr>
            <a:r>
              <a:rPr lang="zh-CN" altLang="en-US" sz="1200" dirty="0">
                <a:latin typeface="微软雅黑" pitchFamily="34" charset="-122"/>
                <a:ea typeface="微软雅黑" pitchFamily="34" charset="-122"/>
              </a:rPr>
              <a:t>问题三：某个用户冒充另一个用户接收和发送报文。</a:t>
            </a:r>
          </a:p>
          <a:p>
            <a:pPr>
              <a:lnSpc>
                <a:spcPct val="150000"/>
              </a:lnSpc>
            </a:pPr>
            <a:r>
              <a:rPr lang="zh-CN" altLang="en-US" sz="1200" dirty="0">
                <a:latin typeface="微软雅黑" pitchFamily="34" charset="-122"/>
                <a:ea typeface="微软雅黑" pitchFamily="34" charset="-122"/>
              </a:rPr>
              <a:t>问题四：接收方对收到的信息进行篡改。</a:t>
            </a: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165</a:t>
            </a:fld>
            <a:endParaRPr lang="zh-CN" altLang="en-US"/>
          </a:p>
        </p:txBody>
      </p:sp>
    </p:spTree>
    <p:extLst>
      <p:ext uri="{BB962C8B-B14F-4D97-AF65-F5344CB8AC3E}">
        <p14:creationId xmlns:p14="http://schemas.microsoft.com/office/powerpoint/2010/main" val="3710120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167</a:t>
            </a:fld>
            <a:endParaRPr lang="zh-CN" altLang="en-US"/>
          </a:p>
        </p:txBody>
      </p:sp>
    </p:spTree>
    <p:extLst>
      <p:ext uri="{BB962C8B-B14F-4D97-AF65-F5344CB8AC3E}">
        <p14:creationId xmlns:p14="http://schemas.microsoft.com/office/powerpoint/2010/main" val="70809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FDMA</a:t>
            </a:r>
            <a:r>
              <a:rPr kumimoji="1" lang="zh-CN" altLang="en-US" dirty="0"/>
              <a:t>频分</a:t>
            </a:r>
            <a:endParaRPr kumimoji="1" lang="en-US" altLang="zh-CN" dirty="0"/>
          </a:p>
          <a:p>
            <a:r>
              <a:rPr lang="en-US" altLang="zh-CN" sz="1200" dirty="0">
                <a:solidFill>
                  <a:srgbClr val="C00000"/>
                </a:solidFill>
                <a:latin typeface="Microsoft YaHei" charset="-122"/>
                <a:ea typeface="Microsoft YaHei" charset="-122"/>
                <a:cs typeface="Microsoft YaHei" charset="-122"/>
              </a:rPr>
              <a:t>TDMA</a:t>
            </a:r>
            <a:r>
              <a:rPr lang="zh-CN" altLang="en-US" sz="1200" dirty="0">
                <a:solidFill>
                  <a:srgbClr val="C00000"/>
                </a:solidFill>
                <a:latin typeface="Microsoft YaHei" charset="-122"/>
                <a:ea typeface="Microsoft YaHei" charset="-122"/>
                <a:cs typeface="Microsoft YaHei" charset="-122"/>
              </a:rPr>
              <a:t>时分</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7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168</a:t>
            </a:fld>
            <a:endParaRPr lang="zh-CN" altLang="en-US"/>
          </a:p>
        </p:txBody>
      </p:sp>
    </p:spTree>
    <p:extLst>
      <p:ext uri="{BB962C8B-B14F-4D97-AF65-F5344CB8AC3E}">
        <p14:creationId xmlns:p14="http://schemas.microsoft.com/office/powerpoint/2010/main" val="1080442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169</a:t>
            </a:fld>
            <a:endParaRPr lang="zh-CN" altLang="en-US"/>
          </a:p>
        </p:txBody>
      </p:sp>
    </p:spTree>
    <p:extLst>
      <p:ext uri="{BB962C8B-B14F-4D97-AF65-F5344CB8AC3E}">
        <p14:creationId xmlns:p14="http://schemas.microsoft.com/office/powerpoint/2010/main" val="12706365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170</a:t>
            </a:fld>
            <a:endParaRPr lang="zh-CN" altLang="en-US"/>
          </a:p>
        </p:txBody>
      </p:sp>
    </p:spTree>
    <p:extLst>
      <p:ext uri="{BB962C8B-B14F-4D97-AF65-F5344CB8AC3E}">
        <p14:creationId xmlns:p14="http://schemas.microsoft.com/office/powerpoint/2010/main" val="21379709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181</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1164866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你好我是</a:t>
            </a:r>
            <a:r>
              <a:rPr kumimoji="1" lang="en-US" altLang="zh-CN" dirty="0"/>
              <a:t>A</a:t>
            </a:r>
            <a:r>
              <a:rPr kumimoji="1" lang="zh-CN" altLang="en-US" dirty="0"/>
              <a:t>。</a:t>
            </a:r>
            <a:r>
              <a:rPr kumimoji="1" lang="en-US" altLang="zh-CN" dirty="0"/>
              <a:t>A</a:t>
            </a:r>
            <a:r>
              <a:rPr kumimoji="1" lang="zh-CN" altLang="en-US" dirty="0"/>
              <a:t>的口令。</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183</a:t>
            </a:fld>
            <a:endParaRPr lang="zh-CN" altLang="en-US"/>
          </a:p>
        </p:txBody>
      </p:sp>
    </p:spTree>
    <p:extLst>
      <p:ext uri="{BB962C8B-B14F-4D97-AF65-F5344CB8AC3E}">
        <p14:creationId xmlns:p14="http://schemas.microsoft.com/office/powerpoint/2010/main" val="204809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188</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898735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使用共享密钥的时候，如何安全的获得公开的密钥</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191</a:t>
            </a:fld>
            <a:endParaRPr lang="zh-CN" altLang="en-US"/>
          </a:p>
        </p:txBody>
      </p:sp>
    </p:spTree>
    <p:extLst>
      <p:ext uri="{BB962C8B-B14F-4D97-AF65-F5344CB8AC3E}">
        <p14:creationId xmlns:p14="http://schemas.microsoft.com/office/powerpoint/2010/main" val="4732585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200</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17186986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201</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2858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FDMA</a:t>
            </a:r>
            <a:r>
              <a:rPr kumimoji="1" lang="zh-CN" altLang="en-US" dirty="0"/>
              <a:t>频分</a:t>
            </a:r>
            <a:endParaRPr kumimoji="1" lang="en-US" altLang="zh-CN" dirty="0"/>
          </a:p>
          <a:p>
            <a:r>
              <a:rPr lang="en-US" altLang="zh-CN" sz="1200" dirty="0">
                <a:solidFill>
                  <a:srgbClr val="C00000"/>
                </a:solidFill>
                <a:latin typeface="Microsoft YaHei" charset="-122"/>
                <a:ea typeface="Microsoft YaHei" charset="-122"/>
                <a:cs typeface="Microsoft YaHei" charset="-122"/>
              </a:rPr>
              <a:t>TDMA</a:t>
            </a:r>
            <a:r>
              <a:rPr lang="zh-CN" altLang="en-US" sz="1200" dirty="0">
                <a:solidFill>
                  <a:srgbClr val="C00000"/>
                </a:solidFill>
                <a:latin typeface="Microsoft YaHei" charset="-122"/>
                <a:ea typeface="Microsoft YaHei" charset="-122"/>
                <a:cs typeface="Microsoft YaHei" charset="-122"/>
              </a:rPr>
              <a:t>时分</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7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还没进来的时候用防火墙可以</a:t>
            </a:r>
            <a:endParaRPr kumimoji="1" lang="en-US" altLang="zh-CN" dirty="0"/>
          </a:p>
          <a:p>
            <a:r>
              <a:rPr kumimoji="1" lang="zh-CN" altLang="en-US" dirty="0"/>
              <a:t>进来之后，就不行了</a:t>
            </a:r>
            <a:endParaRPr kumimoji="1" lang="en-US" altLang="zh-CN" dirty="0"/>
          </a:p>
          <a:p>
            <a:r>
              <a:rPr kumimoji="1" lang="zh-CN" altLang="en-US" dirty="0"/>
              <a:t>所有的流量都要经过防火墙，防火墙再做取舍就行</a:t>
            </a:r>
            <a:endParaRPr kumimoji="1" lang="en-US" altLang="zh-CN" dirty="0"/>
          </a:p>
          <a:p>
            <a:r>
              <a:rPr kumimoji="1" lang="zh-CN" altLang="en-US" dirty="0"/>
              <a:t>（中国特别厉害的防火墙，长城</a:t>
            </a:r>
            <a:r>
              <a:rPr kumimoji="1" lang="en-US" altLang="zh-CN" dirty="0"/>
              <a:t>~</a:t>
            </a:r>
            <a:r>
              <a:rPr kumimoji="1" lang="zh-CN" altLang="en-US" dirty="0"/>
              <a:t>）</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202</a:t>
            </a:fld>
            <a:endParaRPr lang="zh-CN" altLang="en-US"/>
          </a:p>
        </p:txBody>
      </p:sp>
    </p:spTree>
    <p:extLst>
      <p:ext uri="{BB962C8B-B14F-4D97-AF65-F5344CB8AC3E}">
        <p14:creationId xmlns:p14="http://schemas.microsoft.com/office/powerpoint/2010/main" val="12825788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状态指的就是</a:t>
            </a:r>
            <a:r>
              <a:rPr kumimoji="1" lang="en-US" altLang="zh-CN" dirty="0"/>
              <a:t>TCP</a:t>
            </a:r>
            <a:r>
              <a:rPr kumimoji="1" lang="zh-CN" altLang="en-US" dirty="0"/>
              <a:t>连接的保持</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203</a:t>
            </a:fld>
            <a:endParaRPr lang="zh-CN" altLang="en-US"/>
          </a:p>
        </p:txBody>
      </p:sp>
    </p:spTree>
    <p:extLst>
      <p:ext uri="{BB962C8B-B14F-4D97-AF65-F5344CB8AC3E}">
        <p14:creationId xmlns:p14="http://schemas.microsoft.com/office/powerpoint/2010/main" val="11106577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状态指的就是</a:t>
            </a:r>
            <a:r>
              <a:rPr kumimoji="1" lang="en-US" altLang="zh-CN" dirty="0"/>
              <a:t>TCP</a:t>
            </a:r>
            <a:r>
              <a:rPr kumimoji="1" lang="zh-CN" altLang="en-US" dirty="0"/>
              <a:t>连接的保持</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204</a:t>
            </a:fld>
            <a:endParaRPr lang="zh-CN" altLang="en-US"/>
          </a:p>
        </p:txBody>
      </p:sp>
    </p:spTree>
    <p:extLst>
      <p:ext uri="{BB962C8B-B14F-4D97-AF65-F5344CB8AC3E}">
        <p14:creationId xmlns:p14="http://schemas.microsoft.com/office/powerpoint/2010/main" val="9342079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状态指的就是</a:t>
            </a:r>
            <a:r>
              <a:rPr kumimoji="1" lang="en-US" altLang="zh-CN" dirty="0"/>
              <a:t>TCP</a:t>
            </a:r>
            <a:r>
              <a:rPr kumimoji="1" lang="zh-CN" altLang="en-US" dirty="0"/>
              <a:t>连接的保持</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205</a:t>
            </a:fld>
            <a:endParaRPr lang="zh-CN" altLang="en-US"/>
          </a:p>
        </p:txBody>
      </p:sp>
    </p:spTree>
    <p:extLst>
      <p:ext uri="{BB962C8B-B14F-4D97-AF65-F5344CB8AC3E}">
        <p14:creationId xmlns:p14="http://schemas.microsoft.com/office/powerpoint/2010/main" val="6148714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状态指的就是</a:t>
            </a:r>
            <a:r>
              <a:rPr kumimoji="1" lang="en-US" altLang="zh-CN" dirty="0"/>
              <a:t>TCP</a:t>
            </a:r>
            <a:r>
              <a:rPr kumimoji="1" lang="zh-CN" altLang="en-US" dirty="0"/>
              <a:t>连接的保持</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206</a:t>
            </a:fld>
            <a:endParaRPr lang="zh-CN" altLang="en-US"/>
          </a:p>
        </p:txBody>
      </p:sp>
    </p:spTree>
    <p:extLst>
      <p:ext uri="{BB962C8B-B14F-4D97-AF65-F5344CB8AC3E}">
        <p14:creationId xmlns:p14="http://schemas.microsoft.com/office/powerpoint/2010/main" val="35676846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icrosoft YaHei" charset="-122"/>
                <a:ea typeface="Microsoft YaHei" charset="-122"/>
                <a:cs typeface="Microsoft YaHei" charset="-122"/>
                <a:sym typeface="+mn-ea"/>
              </a:rPr>
              <a:t>IDS</a:t>
            </a:r>
            <a:r>
              <a:rPr lang="zh-CN" altLang="en-US" sz="1200" dirty="0">
                <a:latin typeface="Microsoft YaHei" charset="-122"/>
                <a:ea typeface="Microsoft YaHei" charset="-122"/>
                <a:cs typeface="Microsoft YaHei" charset="-122"/>
                <a:sym typeface="+mn-ea"/>
              </a:rPr>
              <a:t>能够检测多种攻击，例如：网络映射、端口扫描、</a:t>
            </a:r>
            <a:r>
              <a:rPr lang="en-US" altLang="zh-CN" sz="1200" dirty="0">
                <a:latin typeface="Microsoft YaHei" charset="-122"/>
                <a:ea typeface="Microsoft YaHei" charset="-122"/>
                <a:cs typeface="Microsoft YaHei" charset="-122"/>
                <a:sym typeface="+mn-ea"/>
              </a:rPr>
              <a:t>TCP</a:t>
            </a:r>
            <a:r>
              <a:rPr lang="zh-CN" altLang="en-US" sz="1200" dirty="0">
                <a:latin typeface="Microsoft YaHei" charset="-122"/>
                <a:ea typeface="Microsoft YaHei" charset="-122"/>
                <a:cs typeface="Microsoft YaHei" charset="-122"/>
                <a:sym typeface="+mn-ea"/>
              </a:rPr>
              <a:t>栈扫描、</a:t>
            </a:r>
            <a:r>
              <a:rPr lang="en-US" altLang="zh-CN" sz="1200" dirty="0" err="1">
                <a:latin typeface="Microsoft YaHei" charset="-122"/>
                <a:ea typeface="Microsoft YaHei" charset="-122"/>
                <a:cs typeface="Microsoft YaHei" charset="-122"/>
                <a:sym typeface="+mn-ea"/>
              </a:rPr>
              <a:t>DoS</a:t>
            </a:r>
            <a:r>
              <a:rPr lang="zh-CN" altLang="en-US" sz="1200" dirty="0">
                <a:latin typeface="Microsoft YaHei" charset="-122"/>
                <a:ea typeface="Microsoft YaHei" charset="-122"/>
                <a:cs typeface="Microsoft YaHei" charset="-122"/>
                <a:sym typeface="+mn-ea"/>
              </a:rPr>
              <a:t>拒绝服务攻击。</a:t>
            </a:r>
            <a:endParaRPr lang="zh-CN" altLang="en-US" sz="1200" dirty="0">
              <a:latin typeface="Microsoft YaHei" charset="-122"/>
              <a:ea typeface="Microsoft YaHei" charset="-122"/>
              <a:cs typeface="Microsoft YaHei" charset="-122"/>
            </a:endParaRP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207</a:t>
            </a:fld>
            <a:endParaRPr lang="zh-CN" altLang="en-US"/>
          </a:p>
        </p:txBody>
      </p:sp>
    </p:spTree>
    <p:extLst>
      <p:ext uri="{BB962C8B-B14F-4D97-AF65-F5344CB8AC3E}">
        <p14:creationId xmlns:p14="http://schemas.microsoft.com/office/powerpoint/2010/main" val="21343482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214</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14472960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215</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216</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217</a:t>
            </a:fld>
            <a:endParaRPr lang="zh-CN" altLang="en-US"/>
          </a:p>
        </p:txBody>
      </p:sp>
    </p:spTree>
    <p:extLst>
      <p:ext uri="{BB962C8B-B14F-4D97-AF65-F5344CB8AC3E}">
        <p14:creationId xmlns:p14="http://schemas.microsoft.com/office/powerpoint/2010/main" val="183082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6254981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222</a:t>
            </a:fld>
            <a:endParaRPr lang="zh-CN" altLang="en-US"/>
          </a:p>
        </p:txBody>
      </p:sp>
    </p:spTree>
    <p:extLst>
      <p:ext uri="{BB962C8B-B14F-4D97-AF65-F5344CB8AC3E}">
        <p14:creationId xmlns:p14="http://schemas.microsoft.com/office/powerpoint/2010/main" val="1655748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出现问题了</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230</a:t>
            </a:fld>
            <a:endParaRPr lang="zh-CN" altLang="en-US"/>
          </a:p>
        </p:txBody>
      </p:sp>
    </p:spTree>
    <p:extLst>
      <p:ext uri="{BB962C8B-B14F-4D97-AF65-F5344CB8AC3E}">
        <p14:creationId xmlns:p14="http://schemas.microsoft.com/office/powerpoint/2010/main" val="7293979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238</a:t>
            </a:fld>
            <a:endParaRPr lang="zh-CN" altLang="en-US"/>
          </a:p>
        </p:txBody>
      </p:sp>
    </p:spTree>
    <p:extLst>
      <p:ext uri="{BB962C8B-B14F-4D97-AF65-F5344CB8AC3E}">
        <p14:creationId xmlns:p14="http://schemas.microsoft.com/office/powerpoint/2010/main" val="23094694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用于为</a:t>
            </a:r>
            <a:r>
              <a:rPr lang="en-US" altLang="zh-CN" sz="1200" b="0" i="0" u="none" strike="noStrike" kern="1200" dirty="0">
                <a:solidFill>
                  <a:schemeClr val="tx1"/>
                </a:solidFill>
                <a:effectLst/>
                <a:latin typeface="+mn-lt"/>
                <a:ea typeface="+mn-ea"/>
                <a:cs typeface="+mn-cs"/>
              </a:rPr>
              <a:t>IP</a:t>
            </a:r>
            <a:r>
              <a:rPr lang="zh-CN" altLang="en-US" sz="1200" b="0" i="0" u="none" strike="noStrike" kern="1200" dirty="0">
                <a:solidFill>
                  <a:schemeClr val="tx1"/>
                </a:solidFill>
                <a:effectLst/>
                <a:latin typeface="+mn-lt"/>
                <a:ea typeface="+mn-ea"/>
                <a:cs typeface="+mn-cs"/>
              </a:rPr>
              <a:t>提供保密性和抗重播服务，包括数据包内容的保密性和有限的流量保密性。</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242</a:t>
            </a:fld>
            <a:endParaRPr lang="zh-CN" altLang="en-US"/>
          </a:p>
        </p:txBody>
      </p:sp>
    </p:spTree>
    <p:extLst>
      <p:ext uri="{BB962C8B-B14F-4D97-AF65-F5344CB8AC3E}">
        <p14:creationId xmlns:p14="http://schemas.microsoft.com/office/powerpoint/2010/main" val="36525275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243</a:t>
            </a:fld>
            <a:endParaRPr lang="zh-CN" altLang="en-US"/>
          </a:p>
        </p:txBody>
      </p:sp>
    </p:spTree>
    <p:extLst>
      <p:ext uri="{BB962C8B-B14F-4D97-AF65-F5344CB8AC3E}">
        <p14:creationId xmlns:p14="http://schemas.microsoft.com/office/powerpoint/2010/main" val="11115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76.xml"/><Relationship Id="rId4" Type="http://schemas.openxmlformats.org/officeDocument/2006/relationships/image" Target="../media/image6.png"/></Relationships>
</file>

<file path=ppt/slides/_rels/slide1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3.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1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4.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1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5.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1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6.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1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7.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1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8.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1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1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1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1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7.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9.xml"/></Relationships>
</file>

<file path=ppt/slides/_rels/slide1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10.xml"/></Relationships>
</file>

<file path=ppt/slides/_rels/slide1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11.xml"/></Relationships>
</file>

<file path=ppt/slides/_rels/slide1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3.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5.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117.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8.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119.xml"/><Relationship Id="rId4" Type="http://schemas.openxmlformats.org/officeDocument/2006/relationships/image" Target="../media/image6.pn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120.xml"/><Relationship Id="rId4" Type="http://schemas.openxmlformats.org/officeDocument/2006/relationships/image" Target="../media/image5.png"/></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12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122.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3.xml"/></Relationships>
</file>

<file path=ppt/slides/_rels/slide1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24.xml"/></Relationships>
</file>

<file path=ppt/slides/_rels/slide1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25.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6.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7.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8.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9.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0.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2.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133.xml"/></Relationships>
</file>

<file path=ppt/slides/_rels/slide18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4.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5.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13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tags" Target="../tags/tag138.xml"/><Relationship Id="rId4" Type="http://schemas.openxmlformats.org/officeDocument/2006/relationships/image" Target="../media/image18.jpeg"/></Relationships>
</file>

<file path=ppt/slides/_rels/slide19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tags" Target="../tags/tag139.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1.xml"/></Relationships>
</file>

<file path=ppt/slides/_rels/slide19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tags" Target="../tags/tag142.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3.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4.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5.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tags" Target="../tags/tag148.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tags" Target="../tags/tag149.xml"/><Relationship Id="rId4" Type="http://schemas.openxmlformats.org/officeDocument/2006/relationships/image" Target="../media/image21.jpeg"/></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tags" Target="../tags/tag150.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151.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152.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153.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5.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7.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8.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9.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0.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tags" Target="../tags/tag161.xml"/></Relationships>
</file>

<file path=ppt/slides/_rels/slide2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2.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4.xml"/></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6.xml"/></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7.xml"/></Relationships>
</file>

<file path=ppt/slides/_rels/slide2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8.xml"/></Relationships>
</file>

<file path=ppt/slides/_rels/slide2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9.xml"/></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0.xml"/></Relationships>
</file>

<file path=ppt/slides/_rels/slide2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71.xml"/></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tags" Target="../tags/tag173.xml"/><Relationship Id="rId4" Type="http://schemas.openxmlformats.org/officeDocument/2006/relationships/image" Target="../media/image23.png"/></Relationships>
</file>

<file path=ppt/slides/_rels/slide2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74.xml"/></Relationships>
</file>

<file path=ppt/slides/_rels/slide2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5.xml"/></Relationships>
</file>

<file path=ppt/slides/_rels/slide2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6.xml"/></Relationships>
</file>

<file path=ppt/slides/_rels/slide2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7.xml"/></Relationships>
</file>

<file path=ppt/slides/_rels/slide2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8.xml"/></Relationships>
</file>

<file path=ppt/slides/_rels/slide2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9.xml"/></Relationships>
</file>

<file path=ppt/slides/_rels/slide2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18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3.xml"/></Relationships>
</file>

<file path=ppt/slides/_rels/slide24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ags" Target="../tags/tag184.xml"/></Relationships>
</file>

<file path=ppt/slides/_rels/slide24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185.xml"/></Relationships>
</file>

<file path=ppt/slides/_rels/slide2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6.xml"/></Relationships>
</file>

<file path=ppt/slides/_rels/slide2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7.xml"/></Relationships>
</file>

<file path=ppt/slides/_rels/slide2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8.xml"/></Relationships>
</file>

<file path=ppt/slides/_rels/slide2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9.xml"/></Relationships>
</file>

<file path=ppt/slides/_rels/slide2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0.xml"/></Relationships>
</file>

<file path=ppt/slides/_rels/slide2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65655" y="3183877"/>
            <a:ext cx="2420620" cy="581057"/>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计算机网络原理</a:t>
            </a:r>
          </a:p>
        </p:txBody>
      </p:sp>
      <p:sp>
        <p:nvSpPr>
          <p:cNvPr id="7" name="文本框 6"/>
          <p:cNvSpPr txBox="1"/>
          <p:nvPr/>
        </p:nvSpPr>
        <p:spPr>
          <a:xfrm>
            <a:off x="5073014" y="1244883"/>
            <a:ext cx="4771073" cy="4524315"/>
          </a:xfrm>
          <a:prstGeom prst="rect">
            <a:avLst/>
          </a:prstGeom>
          <a:noFill/>
        </p:spPr>
        <p:txBody>
          <a:bodyPr wrap="square" rtlCol="0">
            <a:spAutoFit/>
          </a:bodyPr>
          <a:lstStyle/>
          <a:p>
            <a:pPr>
              <a:lnSpc>
                <a:spcPct val="150000"/>
              </a:lnSpc>
            </a:pPr>
            <a:r>
              <a:rPr lang="zh-CN" altLang="en-US" sz="2400" dirty="0">
                <a:solidFill>
                  <a:schemeClr val="tx1"/>
                </a:solidFill>
                <a:latin typeface="Microsoft YaHei" charset="-122"/>
                <a:ea typeface="Microsoft YaHei" charset="-122"/>
                <a:cs typeface="Microsoft YaHei" charset="-122"/>
              </a:rPr>
              <a:t>第一章 计算机网络概述</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第二章 网络应用</a:t>
            </a:r>
          </a:p>
          <a:p>
            <a:pPr>
              <a:lnSpc>
                <a:spcPct val="150000"/>
              </a:lnSpc>
            </a:pPr>
            <a:r>
              <a:rPr lang="zh-CN" altLang="en-US" sz="2400" dirty="0">
                <a:latin typeface="Microsoft YaHei" charset="-122"/>
                <a:ea typeface="Microsoft YaHei" charset="-122"/>
                <a:cs typeface="Microsoft YaHei" charset="-122"/>
              </a:rPr>
              <a:t>第三章 传输层</a:t>
            </a:r>
          </a:p>
          <a:p>
            <a:pPr>
              <a:lnSpc>
                <a:spcPct val="150000"/>
              </a:lnSpc>
            </a:pPr>
            <a:r>
              <a:rPr lang="zh-CN" altLang="en-US" sz="2400" dirty="0">
                <a:latin typeface="Microsoft YaHei" charset="-122"/>
                <a:ea typeface="Microsoft YaHei" charset="-122"/>
                <a:cs typeface="Microsoft YaHei" charset="-122"/>
              </a:rPr>
              <a:t>第四章 网络层</a:t>
            </a:r>
          </a:p>
          <a:p>
            <a:pPr>
              <a:lnSpc>
                <a:spcPct val="150000"/>
              </a:lnSpc>
            </a:pPr>
            <a:r>
              <a:rPr lang="zh-CN" altLang="en-US" sz="2400" dirty="0">
                <a:latin typeface="Microsoft YaHei" charset="-122"/>
                <a:ea typeface="Microsoft YaHei" charset="-122"/>
                <a:cs typeface="Microsoft YaHei" charset="-122"/>
              </a:rPr>
              <a:t>第五章 数据链路层与局域网</a:t>
            </a:r>
          </a:p>
          <a:p>
            <a:pPr>
              <a:lnSpc>
                <a:spcPct val="150000"/>
              </a:lnSpc>
            </a:pPr>
            <a:r>
              <a:rPr lang="zh-CN" altLang="en-US" sz="2400" dirty="0">
                <a:latin typeface="Microsoft YaHei" charset="-122"/>
                <a:ea typeface="Microsoft YaHei" charset="-122"/>
                <a:cs typeface="Microsoft YaHei" charset="-122"/>
              </a:rPr>
              <a:t>第六章 物理层</a:t>
            </a:r>
          </a:p>
          <a:p>
            <a:pPr>
              <a:lnSpc>
                <a:spcPct val="150000"/>
              </a:lnSpc>
            </a:pPr>
            <a:r>
              <a:rPr lang="zh-CN" altLang="en-US" sz="2400" dirty="0">
                <a:solidFill>
                  <a:srgbClr val="FF0000"/>
                </a:solidFill>
                <a:latin typeface="Microsoft YaHei" charset="-122"/>
                <a:ea typeface="Microsoft YaHei" charset="-122"/>
                <a:cs typeface="Microsoft YaHei" charset="-122"/>
              </a:rPr>
              <a:t>第七章 无线与移动网络</a:t>
            </a:r>
          </a:p>
          <a:p>
            <a:pPr>
              <a:lnSpc>
                <a:spcPct val="150000"/>
              </a:lnSpc>
            </a:pPr>
            <a:r>
              <a:rPr lang="zh-CN" altLang="en-US" sz="2400" dirty="0">
                <a:latin typeface="Microsoft YaHei" charset="-122"/>
                <a:ea typeface="Microsoft YaHei" charset="-122"/>
                <a:cs typeface="Microsoft YaHei" charset="-122"/>
              </a:rPr>
              <a:t>第八章 网络安全基础</a:t>
            </a:r>
          </a:p>
        </p:txBody>
      </p:sp>
      <p:sp>
        <p:nvSpPr>
          <p:cNvPr id="2" name="左大括号 1"/>
          <p:cNvSpPr/>
          <p:nvPr/>
        </p:nvSpPr>
        <p:spPr>
          <a:xfrm>
            <a:off x="4486275" y="1363599"/>
            <a:ext cx="429576" cy="42868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35626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5583" y="1609344"/>
            <a:ext cx="11694187"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一、间接路由选择方法管理移动性。</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、归属网络维护一个</a:t>
            </a:r>
            <a:r>
              <a:rPr lang="zh-CN" altLang="en-US" sz="2400" dirty="0">
                <a:solidFill>
                  <a:srgbClr val="FF0000"/>
                </a:solidFill>
                <a:latin typeface="Microsoft YaHei" charset="-122"/>
                <a:ea typeface="Microsoft YaHei" charset="-122"/>
                <a:cs typeface="Microsoft YaHei" charset="-122"/>
              </a:rPr>
              <a:t>归属位置注册器</a:t>
            </a:r>
            <a:r>
              <a:rPr lang="en-US" altLang="zh-CN" sz="2400" dirty="0">
                <a:latin typeface="Microsoft YaHei" charset="-122"/>
                <a:ea typeface="Microsoft YaHei" charset="-122"/>
                <a:cs typeface="Microsoft YaHei" charset="-122"/>
              </a:rPr>
              <a:t>(Home Location Register</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HLR)</a:t>
            </a:r>
            <a:r>
              <a:rPr lang="zh-CN" altLang="en-US" sz="2400" dirty="0">
                <a:latin typeface="Microsoft YaHei" charset="-122"/>
                <a:ea typeface="Microsoft YaHei" charset="-122"/>
                <a:cs typeface="Microsoft YaHei" charset="-122"/>
              </a:rPr>
              <a:t>的数据库：    </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每个用户的永久蜂窝电话号码，用户个人信息，用户当前的位置信息。</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sym typeface="+mn-ea"/>
              </a:rPr>
              <a:t>被访网络维护一个</a:t>
            </a:r>
            <a:r>
              <a:rPr lang="zh-CN" altLang="en-US" sz="2400" dirty="0">
                <a:solidFill>
                  <a:srgbClr val="FF0000"/>
                </a:solidFill>
                <a:latin typeface="Microsoft YaHei" charset="-122"/>
                <a:ea typeface="Microsoft YaHei" charset="-122"/>
                <a:cs typeface="Microsoft YaHei" charset="-122"/>
                <a:sym typeface="+mn-ea"/>
              </a:rPr>
              <a:t>访问位置注册器</a:t>
            </a:r>
            <a:r>
              <a:rPr lang="en-US" altLang="zh-CN" sz="2400" dirty="0">
                <a:latin typeface="Microsoft YaHei" charset="-122"/>
                <a:ea typeface="Microsoft YaHei" charset="-122"/>
                <a:cs typeface="Microsoft YaHei" charset="-122"/>
                <a:sym typeface="+mn-ea"/>
              </a:rPr>
              <a:t>(Visitor Location Register</a:t>
            </a:r>
            <a:r>
              <a:rPr lang="zh-CN" altLang="en-US" sz="2400" dirty="0">
                <a:latin typeface="Microsoft YaHei" charset="-122"/>
                <a:ea typeface="Microsoft YaHei" charset="-122"/>
                <a:cs typeface="Microsoft YaHei" charset="-122"/>
                <a:sym typeface="+mn-ea"/>
              </a:rPr>
              <a:t> </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 </a:t>
            </a:r>
            <a:r>
              <a:rPr lang="en-US" altLang="zh-CN" sz="2400" dirty="0">
                <a:latin typeface="Microsoft YaHei" charset="-122"/>
                <a:ea typeface="Microsoft YaHei" charset="-122"/>
                <a:cs typeface="Microsoft YaHei" charset="-122"/>
                <a:sym typeface="+mn-ea"/>
              </a:rPr>
              <a:t>VLR)</a:t>
            </a:r>
            <a:r>
              <a:rPr lang="zh-CN" altLang="en-US" sz="2400" dirty="0">
                <a:latin typeface="Microsoft YaHei" charset="-122"/>
                <a:ea typeface="Microsoft YaHei" charset="-122"/>
                <a:cs typeface="Microsoft YaHei" charset="-122"/>
                <a:sym typeface="+mn-ea"/>
              </a:rPr>
              <a:t>的数据库：</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       </a:t>
            </a:r>
            <a:r>
              <a:rPr lang="zh-CN" altLang="en-US" sz="2400" dirty="0">
                <a:latin typeface="Microsoft YaHei" charset="-122"/>
                <a:ea typeface="Microsoft YaHei" charset="-122"/>
                <a:cs typeface="Microsoft YaHei" charset="-122"/>
                <a:sym typeface="+mn-ea"/>
              </a:rPr>
              <a:t>为每一位当前在其服务网络的移动用户提供一个表项。</a:t>
            </a:r>
          </a:p>
        </p:txBody>
      </p:sp>
      <p:sp>
        <p:nvSpPr>
          <p:cNvPr id="5" name="文本框 2"/>
          <p:cNvSpPr txBox="1"/>
          <p:nvPr>
            <p:custDataLst>
              <p:tags r:id="rId1"/>
            </p:custDataLst>
          </p:nvPr>
        </p:nvSpPr>
        <p:spPr>
          <a:xfrm>
            <a:off x="265584" y="328989"/>
            <a:ext cx="482892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7.4.2</a:t>
            </a:r>
            <a:r>
              <a:rPr lang="zh-CN" altLang="en-US" sz="2400" b="0" dirty="0">
                <a:solidFill>
                  <a:schemeClr val="tx1"/>
                </a:solidFill>
                <a:latin typeface="Microsoft YaHei" charset="-122"/>
                <a:ea typeface="Microsoft YaHei" charset="-122"/>
                <a:cs typeface="Microsoft YaHei" charset="-122"/>
                <a:sym typeface="+mn-ea"/>
              </a:rPr>
              <a:t> 蜂窝网络中的移动性管理</a:t>
            </a:r>
          </a:p>
        </p:txBody>
      </p:sp>
      <p:sp>
        <p:nvSpPr>
          <p:cNvPr id="6"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7" name="左大括号 6"/>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蜂窝网络中的移动性管理</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移动通信</a:t>
            </a:r>
            <a:r>
              <a:rPr lang="en-US" altLang="zh-CN" sz="1400" dirty="0">
                <a:latin typeface="微软雅黑" pitchFamily="34" charset="-122"/>
                <a:ea typeface="微软雅黑" pitchFamily="34" charset="-122"/>
              </a:rPr>
              <a:t>2G/3G/4G/5G</a:t>
            </a:r>
            <a:r>
              <a:rPr lang="zh-CN" altLang="en-US" sz="1400" dirty="0">
                <a:latin typeface="微软雅黑" pitchFamily="34" charset="-122"/>
                <a:ea typeface="微软雅黑" pitchFamily="34" charset="-122"/>
              </a:rPr>
              <a:t>网络</a:t>
            </a:r>
          </a:p>
        </p:txBody>
      </p:sp>
    </p:spTree>
    <p:extLst>
      <p:ext uri="{BB962C8B-B14F-4D97-AF65-F5344CB8AC3E}">
        <p14:creationId xmlns:p14="http://schemas.microsoft.com/office/powerpoint/2010/main" val="3647087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第四步：输出密文。按照数字顺序，按照列输出字母。</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密文：</a:t>
            </a:r>
            <a:r>
              <a:rPr lang="en-US" altLang="zh-CN" sz="2400" dirty="0" err="1">
                <a:latin typeface="Microsoft YaHei" charset="-122"/>
                <a:ea typeface="Microsoft YaHei" charset="-122"/>
                <a:cs typeface="Microsoft YaHei" charset="-122"/>
              </a:rPr>
              <a:t>bvu</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iex</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ooo</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bly</a:t>
            </a:r>
            <a:endParaRPr lang="zh-CN" altLang="en-US" sz="2400" dirty="0">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3122519"/>
              </p:ext>
            </p:extLst>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b="1" dirty="0">
                          <a:latin typeface="Microsoft YaHei" charset="-122"/>
                          <a:ea typeface="Microsoft YaHei" charset="-122"/>
                          <a:cs typeface="Microsoft YaHei" charset="-122"/>
                        </a:rPr>
                        <a:t>4</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3</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2</a:t>
                      </a: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
        <p:nvSpPr>
          <p:cNvPr id="4" name="圆角矩形 3"/>
          <p:cNvSpPr/>
          <p:nvPr/>
        </p:nvSpPr>
        <p:spPr>
          <a:xfrm>
            <a:off x="3983376" y="3577672"/>
            <a:ext cx="580148" cy="2282105"/>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1061343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926" y="1544650"/>
            <a:ext cx="10373080" cy="3416320"/>
          </a:xfrm>
          <a:prstGeom prst="rect">
            <a:avLst/>
          </a:prstGeom>
          <a:noFill/>
        </p:spPr>
        <p:txBody>
          <a:bodyPr wrap="square" rtlCol="0">
            <a:spAutoFit/>
          </a:bodyPr>
          <a:lstStyle/>
          <a:p>
            <a:pPr>
              <a:lnSpc>
                <a:spcPct val="150000"/>
              </a:lnSpc>
            </a:pPr>
            <a:r>
              <a:rPr lang="zh-CN" altLang="en-US" sz="2400" b="1" dirty="0">
                <a:latin typeface="Microsoft YaHei" charset="-122"/>
                <a:ea typeface="Microsoft YaHei" charset="-122"/>
                <a:cs typeface="Microsoft YaHei" charset="-122"/>
                <a:sym typeface="+mn-ea"/>
              </a:rPr>
              <a:t>列置换密码</a:t>
            </a:r>
            <a:r>
              <a:rPr lang="zh-CN" altLang="en-US" sz="2400" b="1" dirty="0">
                <a:latin typeface="Microsoft YaHei" charset="-122"/>
                <a:ea typeface="Microsoft YaHei" charset="-122"/>
                <a:cs typeface="Microsoft YaHei" charset="-122"/>
              </a:rPr>
              <a:t>加密过程：</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第一步：确定密钥长度（几个字母），并且确定密钥字母在字母表中的先后顺序，用数字表示。</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第二步：将明文按密钥长度分组，每组一行。</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第三步：输出顺序确定。看密钥字母顺序，和排列好后的表格对应。</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第四步：输出密文。按照数字顺序，按照列输出字母。</a:t>
            </a:r>
          </a:p>
        </p:txBody>
      </p:sp>
    </p:spTree>
    <p:extLst>
      <p:ext uri="{BB962C8B-B14F-4D97-AF65-F5344CB8AC3E}">
        <p14:creationId xmlns:p14="http://schemas.microsoft.com/office/powerpoint/2010/main" val="40851204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、根据密码体制的特点以及出现的先后时间将密码方式的分类中不包括（    ）。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对称密钥算法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传统密码算法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分组密码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公开密钥算法</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、根据密码体制的特点以及出现的先后时间将密码方式的分类中不包括（    </a:t>
            </a:r>
            <a:r>
              <a:rPr lang="en-US" altLang="zh-CN" sz="2400" b="0" dirty="0">
                <a:solidFill>
                  <a:srgbClr val="FF0000"/>
                </a:solidFill>
                <a:latin typeface="Microsoft YaHei" charset="-122"/>
                <a:ea typeface="Microsoft YaHei" charset="-122"/>
                <a:cs typeface="Microsoft YaHei" charset="-122"/>
              </a:rPr>
              <a:t>C</a:t>
            </a:r>
            <a:r>
              <a:rPr lang="en-US" altLang="zh-CN" sz="2400" b="0" dirty="0">
                <a:solidFill>
                  <a:schemeClr val="tx1"/>
                </a:solidFill>
                <a:latin typeface="Microsoft YaHei" charset="-122"/>
                <a:ea typeface="Microsoft YaHei" charset="-122"/>
                <a:cs typeface="Microsoft YaHei" charset="-122"/>
              </a:rPr>
              <a:t>  </a:t>
            </a:r>
            <a:r>
              <a:rPr lang="zh-CN" altLang="en-US" sz="2400" b="0" dirty="0">
                <a:solidFill>
                  <a:schemeClr val="tx1"/>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对称密钥算法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传统密码算法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分组密码</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公开密钥算法</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、在下列传统加密方式中，（   ）改变了明文的结构，不改变明文的内容。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列置换密码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移位密码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乘数密码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恺撒密码</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、在下列传统加密方式中，（  </a:t>
            </a:r>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  ）改变了明文的结构，不改变明文的内容。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rgbClr val="FF0000"/>
                </a:solidFill>
                <a:latin typeface="Microsoft YaHei" charset="-122"/>
                <a:ea typeface="Microsoft YaHei" charset="-122"/>
                <a:cs typeface="Microsoft YaHei" charset="-122"/>
              </a:rPr>
              <a:t>列置换密码</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移位密码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乘数密码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恺撒密码</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677527" y="1935674"/>
            <a:ext cx="4531055" cy="2308324"/>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通信加密模型</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传统加密方式</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对称密钥加密</a:t>
            </a:r>
            <a:endParaRPr lang="en-US" altLang="zh-CN" sz="2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非对称</a:t>
            </a:r>
            <a:r>
              <a:rPr lang="en-US" altLang="zh-CN" sz="2400" dirty="0">
                <a:latin typeface="微软雅黑" pitchFamily="34" charset="-122"/>
                <a:ea typeface="微软雅黑" pitchFamily="34" charset="-122"/>
                <a:cs typeface="Microsoft YaHei" charset="-122"/>
                <a:sym typeface="+mn-ea"/>
              </a:rPr>
              <a:t>/</a:t>
            </a:r>
            <a:r>
              <a:rPr lang="zh-CN" altLang="en-US" sz="2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4168197" y="2035903"/>
            <a:ext cx="538790" cy="22080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2709812" y="2909117"/>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数据加密</a:t>
            </a:r>
          </a:p>
        </p:txBody>
      </p:sp>
    </p:spTree>
    <p:extLst>
      <p:ext uri="{BB962C8B-B14F-4D97-AF65-F5344CB8AC3E}">
        <p14:creationId xmlns:p14="http://schemas.microsoft.com/office/powerpoint/2010/main" val="8989500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273331" y="579210"/>
            <a:ext cx="323731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8.2.2</a:t>
            </a:r>
            <a:r>
              <a:rPr lang="zh-CN" altLang="en-US" sz="2400" b="0" dirty="0">
                <a:solidFill>
                  <a:schemeClr val="tx1"/>
                </a:solidFill>
                <a:latin typeface="Microsoft YaHei" charset="-122"/>
                <a:ea typeface="Microsoft YaHei" charset="-122"/>
                <a:cs typeface="Microsoft YaHei" charset="-122"/>
                <a:sym typeface="+mn-ea"/>
              </a:rPr>
              <a:t> 对称密钥加密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6" name="文本框 15"/>
          <p:cNvSpPr txBox="1"/>
          <p:nvPr/>
        </p:nvSpPr>
        <p:spPr>
          <a:xfrm>
            <a:off x="273331" y="1727382"/>
            <a:ext cx="11170424" cy="224305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现代密码学：</a:t>
            </a:r>
            <a:r>
              <a:rPr lang="zh-CN" altLang="en-US" sz="2400" b="1" dirty="0">
                <a:latin typeface="Microsoft YaHei" charset="-122"/>
                <a:ea typeface="Microsoft YaHei" charset="-122"/>
                <a:cs typeface="Microsoft YaHei" charset="-122"/>
              </a:rPr>
              <a:t>对称</a:t>
            </a:r>
            <a:r>
              <a:rPr lang="zh-CN" altLang="en-US" sz="2400" dirty="0">
                <a:latin typeface="Microsoft YaHei" charset="-122"/>
                <a:ea typeface="Microsoft YaHei" charset="-122"/>
                <a:cs typeface="Microsoft YaHei" charset="-122"/>
              </a:rPr>
              <a:t>密钥加密和</a:t>
            </a:r>
            <a:r>
              <a:rPr lang="zh-CN" altLang="en-US" sz="2400" b="1" dirty="0">
                <a:latin typeface="Microsoft YaHei" charset="-122"/>
                <a:ea typeface="Microsoft YaHei" charset="-122"/>
                <a:cs typeface="Microsoft YaHei" charset="-122"/>
              </a:rPr>
              <a:t>非对称</a:t>
            </a:r>
            <a:r>
              <a:rPr lang="zh-CN" altLang="en-US" sz="2400" dirty="0">
                <a:latin typeface="Microsoft YaHei" charset="-122"/>
                <a:ea typeface="Microsoft YaHei" charset="-122"/>
                <a:cs typeface="Microsoft YaHei" charset="-122"/>
              </a:rPr>
              <a:t>密钥加密。</a:t>
            </a:r>
          </a:p>
          <a:p>
            <a:pPr>
              <a:lnSpc>
                <a:spcPct val="150000"/>
              </a:lnSpc>
            </a:pPr>
            <a:r>
              <a:rPr lang="zh-CN" altLang="en-US" sz="2400" dirty="0">
                <a:solidFill>
                  <a:schemeClr val="tx1"/>
                </a:solidFill>
                <a:latin typeface="Microsoft YaHei" charset="-122"/>
                <a:ea typeface="Microsoft YaHei" charset="-122"/>
                <a:cs typeface="Microsoft YaHei" charset="-122"/>
                <a:sym typeface="+mn-ea"/>
              </a:rPr>
              <a:t>       </a:t>
            </a:r>
            <a:r>
              <a:rPr lang="zh-CN" altLang="en-US" sz="2400" b="1" dirty="0">
                <a:solidFill>
                  <a:schemeClr val="tx1"/>
                </a:solidFill>
                <a:latin typeface="Microsoft YaHei" charset="-122"/>
                <a:ea typeface="Microsoft YaHei" charset="-122"/>
                <a:cs typeface="Microsoft YaHei" charset="-122"/>
                <a:sym typeface="+mn-ea"/>
              </a:rPr>
              <a:t>对称</a:t>
            </a:r>
            <a:r>
              <a:rPr lang="zh-CN" altLang="en-US" sz="2400" dirty="0">
                <a:solidFill>
                  <a:schemeClr val="tx1"/>
                </a:solidFill>
                <a:latin typeface="Microsoft YaHei" charset="-122"/>
                <a:ea typeface="Microsoft YaHei" charset="-122"/>
                <a:cs typeface="Microsoft YaHei" charset="-122"/>
                <a:sym typeface="+mn-ea"/>
              </a:rPr>
              <a:t>密钥</a:t>
            </a:r>
            <a:r>
              <a:rPr lang="zh-CN" altLang="en-US" sz="2400" dirty="0">
                <a:latin typeface="Microsoft YaHei" charset="-122"/>
                <a:ea typeface="Microsoft YaHei" charset="-122"/>
                <a:cs typeface="Microsoft YaHei" charset="-122"/>
                <a:sym typeface="+mn-ea"/>
              </a:rPr>
              <a:t>加密</a:t>
            </a:r>
            <a:r>
              <a:rPr lang="zh-CN" altLang="en-US" sz="2400" dirty="0">
                <a:solidFill>
                  <a:schemeClr val="tx1"/>
                </a:solidFill>
                <a:latin typeface="Microsoft YaHei" charset="-122"/>
                <a:ea typeface="Microsoft YaHei" charset="-122"/>
                <a:cs typeface="Microsoft YaHei" charset="-122"/>
                <a:sym typeface="+mn-ea"/>
              </a:rPr>
              <a:t>：加密密钥和解密密钥是</a:t>
            </a:r>
            <a:r>
              <a:rPr lang="zh-CN" altLang="en-US" sz="2400" dirty="0">
                <a:solidFill>
                  <a:srgbClr val="C00000"/>
                </a:solidFill>
                <a:latin typeface="Microsoft YaHei" charset="-122"/>
                <a:ea typeface="Microsoft YaHei" charset="-122"/>
                <a:cs typeface="Microsoft YaHei" charset="-122"/>
                <a:sym typeface="+mn-ea"/>
              </a:rPr>
              <a:t>相同</a:t>
            </a:r>
            <a:r>
              <a:rPr lang="zh-CN" altLang="en-US" sz="2400" dirty="0">
                <a:solidFill>
                  <a:schemeClr val="tx1"/>
                </a:solidFill>
                <a:latin typeface="Microsoft YaHei" charset="-122"/>
                <a:ea typeface="Microsoft YaHei" charset="-122"/>
                <a:cs typeface="Microsoft YaHei" charset="-122"/>
                <a:sym typeface="+mn-ea"/>
              </a:rPr>
              <a:t>的。</a:t>
            </a:r>
          </a:p>
          <a:p>
            <a:pPr>
              <a:lnSpc>
                <a:spcPct val="150000"/>
              </a:lnSpc>
            </a:pPr>
            <a:endParaRPr lang="zh-CN" altLang="en-US" sz="2400" dirty="0">
              <a:solidFill>
                <a:schemeClr val="tx1"/>
              </a:solidFill>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a:t>
            </a:r>
            <a:r>
              <a:rPr lang="zh-CN" altLang="en-US" sz="2400" b="1" dirty="0">
                <a:latin typeface="Microsoft YaHei" charset="-122"/>
                <a:ea typeface="Microsoft YaHei" charset="-122"/>
                <a:cs typeface="Microsoft YaHei" charset="-122"/>
                <a:sym typeface="+mn-ea"/>
              </a:rPr>
              <a:t>非对称</a:t>
            </a:r>
            <a:r>
              <a:rPr lang="zh-CN" altLang="en-US" sz="2400" dirty="0">
                <a:latin typeface="Microsoft YaHei" charset="-122"/>
                <a:ea typeface="Microsoft YaHei" charset="-122"/>
                <a:cs typeface="Microsoft YaHei" charset="-122"/>
                <a:sym typeface="+mn-ea"/>
              </a:rPr>
              <a:t>密钥加密（公开密钥加密）：加密密钥和解密密钥是</a:t>
            </a:r>
            <a:r>
              <a:rPr lang="zh-CN" altLang="en-US" sz="2400" dirty="0">
                <a:solidFill>
                  <a:srgbClr val="C00000"/>
                </a:solidFill>
                <a:latin typeface="Microsoft YaHei" charset="-122"/>
                <a:ea typeface="Microsoft YaHei" charset="-122"/>
                <a:cs typeface="Microsoft YaHei" charset="-122"/>
                <a:sym typeface="+mn-ea"/>
              </a:rPr>
              <a:t>不同</a:t>
            </a:r>
            <a:r>
              <a:rPr lang="zh-CN" altLang="en-US" sz="2400" dirty="0">
                <a:latin typeface="Microsoft YaHei" charset="-122"/>
                <a:ea typeface="Microsoft YaHei" charset="-122"/>
                <a:cs typeface="Microsoft YaHei" charset="-122"/>
                <a:sym typeface="+mn-ea"/>
              </a:rPr>
              <a:t>的。</a:t>
            </a:r>
            <a:endParaRPr lang="zh-CN" altLang="en-US" sz="2400" dirty="0">
              <a:solidFill>
                <a:schemeClr val="tx1"/>
              </a:solidFill>
              <a:latin typeface="Microsoft YaHei" charset="-122"/>
              <a:ea typeface="Microsoft YaHei" charset="-122"/>
              <a:cs typeface="Microsoft YaHei" charset="-122"/>
              <a:sym typeface="+mn-ea"/>
            </a:endParaRPr>
          </a:p>
        </p:txBody>
      </p:sp>
      <p:sp>
        <p:nvSpPr>
          <p:cNvPr id="5" name="左大括号 4"/>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6"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7"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对称密钥加密</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988289" y="2227266"/>
            <a:ext cx="6953692" cy="2716291"/>
            <a:chOff x="1733107" y="2227266"/>
            <a:chExt cx="6953692" cy="2716291"/>
          </a:xfrm>
        </p:grpSpPr>
        <p:sp>
          <p:nvSpPr>
            <p:cNvPr id="5" name="TextBox 4"/>
            <p:cNvSpPr txBox="1"/>
            <p:nvPr/>
          </p:nvSpPr>
          <p:spPr>
            <a:xfrm>
              <a:off x="1733107" y="3744201"/>
              <a:ext cx="2594344" cy="460375"/>
            </a:xfrm>
            <a:prstGeom prst="rect">
              <a:avLst/>
            </a:prstGeom>
            <a:noFill/>
          </p:spPr>
          <p:txBody>
            <a:bodyPr wrap="square" rtlCol="0">
              <a:spAutoFit/>
            </a:bodyPr>
            <a:lstStyle/>
            <a:p>
              <a:r>
                <a:rPr lang="zh-CN" altLang="en-US" sz="2400" dirty="0">
                  <a:latin typeface="微软雅黑" pitchFamily="34" charset="-122"/>
                  <a:ea typeface="微软雅黑" pitchFamily="34" charset="-122"/>
                </a:rPr>
                <a:t>对称密钥加密</a:t>
              </a:r>
            </a:p>
          </p:txBody>
        </p:sp>
        <p:sp>
          <p:nvSpPr>
            <p:cNvPr id="6" name="TextBox 5"/>
            <p:cNvSpPr txBox="1"/>
            <p:nvPr/>
          </p:nvSpPr>
          <p:spPr>
            <a:xfrm>
              <a:off x="4029739" y="3005537"/>
              <a:ext cx="3965943" cy="1938020"/>
            </a:xfrm>
            <a:prstGeom prst="rect">
              <a:avLst/>
            </a:prstGeom>
            <a:noFill/>
          </p:spPr>
          <p:txBody>
            <a:bodyPr wrap="square" rtlCol="0">
              <a:spAutoFit/>
            </a:bodyPr>
            <a:lstStyle/>
            <a:p>
              <a:r>
                <a:rPr lang="zh-CN" altLang="en-US" sz="2400" dirty="0">
                  <a:solidFill>
                    <a:srgbClr val="C00000"/>
                  </a:solidFill>
                  <a:latin typeface="微软雅黑" pitchFamily="34" charset="-122"/>
                  <a:ea typeface="微软雅黑" pitchFamily="34" charset="-122"/>
                </a:rPr>
                <a:t>分组密码（块密码）</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流密码（序列密码）</a:t>
              </a:r>
            </a:p>
          </p:txBody>
        </p:sp>
        <p:sp>
          <p:nvSpPr>
            <p:cNvPr id="7" name="TextBox 6"/>
            <p:cNvSpPr txBox="1"/>
            <p:nvPr/>
          </p:nvSpPr>
          <p:spPr>
            <a:xfrm>
              <a:off x="7263378" y="2227266"/>
              <a:ext cx="1423421" cy="1938992"/>
            </a:xfrm>
            <a:prstGeom prst="rect">
              <a:avLst/>
            </a:prstGeom>
            <a:noFill/>
          </p:spPr>
          <p:txBody>
            <a:bodyPr wrap="square" rtlCol="0">
              <a:spAutoFit/>
            </a:bodyPr>
            <a:lstStyle/>
            <a:p>
              <a:r>
                <a:rPr lang="en-US" altLang="zh-CN" sz="2400" dirty="0">
                  <a:latin typeface="微软雅黑" pitchFamily="34" charset="-122"/>
                  <a:ea typeface="微软雅黑" pitchFamily="34" charset="-122"/>
                </a:rPr>
                <a:t>DES</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AES</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IDEA</a:t>
              </a:r>
              <a:endParaRPr lang="zh-CN" altLang="en-US" sz="2400" dirty="0">
                <a:latin typeface="微软雅黑" pitchFamily="34" charset="-122"/>
                <a:ea typeface="微软雅黑" pitchFamily="34" charset="-122"/>
              </a:endParaRPr>
            </a:p>
          </p:txBody>
        </p:sp>
        <p:sp>
          <p:nvSpPr>
            <p:cNvPr id="8" name="左大括号 7"/>
            <p:cNvSpPr/>
            <p:nvPr/>
          </p:nvSpPr>
          <p:spPr>
            <a:xfrm>
              <a:off x="3696332" y="3196762"/>
              <a:ext cx="333407" cy="155654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9" name="左大括号 8"/>
            <p:cNvSpPr/>
            <p:nvPr/>
          </p:nvSpPr>
          <p:spPr>
            <a:xfrm>
              <a:off x="6967869" y="2418491"/>
              <a:ext cx="295509" cy="155654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grpSp>
      <p:sp>
        <p:nvSpPr>
          <p:cNvPr id="11" name="文本框 2"/>
          <p:cNvSpPr txBox="1"/>
          <p:nvPr>
            <p:custDataLst>
              <p:tags r:id="rId1"/>
            </p:custDataLst>
          </p:nvPr>
        </p:nvSpPr>
        <p:spPr>
          <a:xfrm>
            <a:off x="273331" y="579210"/>
            <a:ext cx="323731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8.2.2</a:t>
            </a:r>
            <a:r>
              <a:rPr lang="zh-CN" altLang="en-US" sz="2400" b="0" dirty="0">
                <a:solidFill>
                  <a:schemeClr val="tx1"/>
                </a:solidFill>
                <a:latin typeface="Microsoft YaHei" charset="-122"/>
                <a:ea typeface="Microsoft YaHei" charset="-122"/>
                <a:cs typeface="Microsoft YaHei" charset="-122"/>
                <a:sym typeface="+mn-ea"/>
              </a:rPr>
              <a:t> 对称密钥加密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2" name="左大括号 11"/>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3"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14"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对称密钥加密</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331" y="1531949"/>
            <a:ext cx="10329545" cy="1200329"/>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a:t>
            </a:r>
            <a:r>
              <a:rPr lang="en-US" altLang="zh-CN" sz="2400" dirty="0">
                <a:latin typeface="微软雅黑" pitchFamily="34" charset="-122"/>
                <a:ea typeface="微软雅黑" pitchFamily="34" charset="-122"/>
              </a:rPr>
              <a:t>DES</a:t>
            </a:r>
            <a:r>
              <a:rPr lang="zh-CN" altLang="en-US" sz="2400" dirty="0">
                <a:latin typeface="微软雅黑" pitchFamily="34" charset="-122"/>
                <a:ea typeface="微软雅黑" pitchFamily="34" charset="-122"/>
              </a:rPr>
              <a:t>加密算法</a:t>
            </a:r>
            <a:r>
              <a:rPr lang="en-US" altLang="zh-CN" sz="2400" dirty="0">
                <a:latin typeface="微软雅黑" pitchFamily="34" charset="-122"/>
                <a:ea typeface="微软雅黑" pitchFamily="34" charset="-122"/>
              </a:rPr>
              <a:t>(Data Encryption Standard)</a:t>
            </a:r>
            <a:endParaRPr lang="zh-CN" altLang="en-US"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、加密：明文分为</a:t>
            </a:r>
            <a:r>
              <a:rPr lang="en-US" altLang="zh-CN" sz="2400" dirty="0">
                <a:latin typeface="微软雅黑" pitchFamily="34" charset="-122"/>
                <a:ea typeface="微软雅黑" pitchFamily="34" charset="-122"/>
              </a:rPr>
              <a:t>64</a:t>
            </a:r>
            <a:r>
              <a:rPr lang="zh-CN" altLang="en-US" sz="2400" dirty="0">
                <a:latin typeface="微软雅黑" pitchFamily="34" charset="-122"/>
                <a:ea typeface="微软雅黑" pitchFamily="34" charset="-122"/>
              </a:rPr>
              <a:t>位分组，使用</a:t>
            </a:r>
            <a:r>
              <a:rPr lang="en-US" altLang="zh-CN" sz="2400" dirty="0">
                <a:solidFill>
                  <a:srgbClr val="C00000"/>
                </a:solidFill>
                <a:latin typeface="微软雅黑" pitchFamily="34" charset="-122"/>
                <a:ea typeface="微软雅黑" pitchFamily="34" charset="-122"/>
              </a:rPr>
              <a:t>56</a:t>
            </a:r>
            <a:r>
              <a:rPr lang="zh-CN" altLang="en-US" sz="2400" dirty="0">
                <a:solidFill>
                  <a:srgbClr val="C00000"/>
                </a:solidFill>
                <a:latin typeface="微软雅黑" pitchFamily="34" charset="-122"/>
                <a:ea typeface="微软雅黑" pitchFamily="34" charset="-122"/>
              </a:rPr>
              <a:t>位的密钥</a:t>
            </a:r>
            <a:r>
              <a:rPr lang="zh-CN" altLang="en-US" sz="2400" dirty="0">
                <a:latin typeface="微软雅黑" pitchFamily="34" charset="-122"/>
                <a:ea typeface="微软雅黑" pitchFamily="34" charset="-122"/>
              </a:rPr>
              <a:t>，进行</a:t>
            </a:r>
            <a:r>
              <a:rPr lang="en-US" altLang="zh-CN" sz="2400" dirty="0">
                <a:latin typeface="微软雅黑" pitchFamily="34" charset="-122"/>
                <a:ea typeface="微软雅黑" pitchFamily="34" charset="-122"/>
              </a:rPr>
              <a:t>16</a:t>
            </a:r>
            <a:r>
              <a:rPr lang="zh-CN" altLang="en-US" sz="2400" dirty="0">
                <a:latin typeface="微软雅黑" pitchFamily="34" charset="-122"/>
                <a:ea typeface="微软雅黑" pitchFamily="34" charset="-122"/>
              </a:rPr>
              <a:t>轮加密。</a:t>
            </a:r>
          </a:p>
        </p:txBody>
      </p:sp>
      <p:sp>
        <p:nvSpPr>
          <p:cNvPr id="6" name="文本框 2"/>
          <p:cNvSpPr txBox="1"/>
          <p:nvPr>
            <p:custDataLst>
              <p:tags r:id="rId1"/>
            </p:custDataLst>
          </p:nvPr>
        </p:nvSpPr>
        <p:spPr>
          <a:xfrm>
            <a:off x="273331" y="579210"/>
            <a:ext cx="323731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8.2.2</a:t>
            </a:r>
            <a:r>
              <a:rPr lang="zh-CN" altLang="en-US" sz="2400" b="0" dirty="0">
                <a:solidFill>
                  <a:schemeClr val="tx1"/>
                </a:solidFill>
                <a:latin typeface="Microsoft YaHei" charset="-122"/>
                <a:ea typeface="Microsoft YaHei" charset="-122"/>
                <a:cs typeface="Microsoft YaHei" charset="-122"/>
                <a:sym typeface="+mn-ea"/>
              </a:rPr>
              <a:t> 对称密钥加密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对称密钥加密</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六边形 16"/>
          <p:cNvSpPr/>
          <p:nvPr/>
        </p:nvSpPr>
        <p:spPr>
          <a:xfrm>
            <a:off x="4921723" y="83693"/>
            <a:ext cx="3373887" cy="191927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6" name="文本框 2"/>
          <p:cNvSpPr txBox="1"/>
          <p:nvPr>
            <p:custDataLst>
              <p:tags r:id="rId1"/>
            </p:custDataLst>
          </p:nvPr>
        </p:nvSpPr>
        <p:spPr>
          <a:xfrm>
            <a:off x="265584" y="328989"/>
            <a:ext cx="482892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7.4.2</a:t>
            </a:r>
            <a:r>
              <a:rPr lang="zh-CN" altLang="en-US" sz="2400" b="0" dirty="0">
                <a:solidFill>
                  <a:schemeClr val="tx1"/>
                </a:solidFill>
                <a:latin typeface="Microsoft YaHei" charset="-122"/>
                <a:ea typeface="Microsoft YaHei" charset="-122"/>
                <a:cs typeface="Microsoft YaHei" charset="-122"/>
                <a:sym typeface="+mn-ea"/>
              </a:rPr>
              <a:t> 蜂窝网络中的移动性管理</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55" y="485624"/>
            <a:ext cx="1108046" cy="1108046"/>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251" y="4967874"/>
            <a:ext cx="1108046" cy="1108046"/>
          </a:xfrm>
          <a:prstGeom prst="rect">
            <a:avLst/>
          </a:prstGeom>
        </p:spPr>
      </p:pic>
      <p:sp>
        <p:nvSpPr>
          <p:cNvPr id="2" name="矩形 1"/>
          <p:cNvSpPr/>
          <p:nvPr/>
        </p:nvSpPr>
        <p:spPr>
          <a:xfrm>
            <a:off x="10161946" y="5273793"/>
            <a:ext cx="87716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通信者</a:t>
            </a:r>
            <a:endParaRPr lang="zh-CN" altLang="en-US" dirty="0"/>
          </a:p>
        </p:txBody>
      </p:sp>
      <p:sp>
        <p:nvSpPr>
          <p:cNvPr id="14" name="矩形 13"/>
          <p:cNvSpPr/>
          <p:nvPr/>
        </p:nvSpPr>
        <p:spPr>
          <a:xfrm>
            <a:off x="7143292" y="834174"/>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移动用户</a:t>
            </a:r>
            <a:endParaRPr lang="zh-CN" altLang="en-US" dirty="0"/>
          </a:p>
        </p:txBody>
      </p:sp>
      <p:sp>
        <p:nvSpPr>
          <p:cNvPr id="15" name="六边形 14"/>
          <p:cNvSpPr/>
          <p:nvPr/>
        </p:nvSpPr>
        <p:spPr>
          <a:xfrm>
            <a:off x="1585914" y="5141577"/>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6" name="矩形 15"/>
          <p:cNvSpPr/>
          <p:nvPr/>
        </p:nvSpPr>
        <p:spPr>
          <a:xfrm>
            <a:off x="477918" y="5735458"/>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归属网络</a:t>
            </a:r>
            <a:endParaRPr lang="zh-CN" altLang="en-US" dirty="0"/>
          </a:p>
        </p:txBody>
      </p:sp>
      <p:sp>
        <p:nvSpPr>
          <p:cNvPr id="18" name="矩形 17"/>
          <p:cNvSpPr/>
          <p:nvPr/>
        </p:nvSpPr>
        <p:spPr>
          <a:xfrm>
            <a:off x="3694187" y="98156"/>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被访网络</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709" y="5333069"/>
            <a:ext cx="837097" cy="837097"/>
          </a:xfrm>
          <a:prstGeom prst="rect">
            <a:avLst/>
          </a:prstGeom>
        </p:spPr>
      </p:pic>
      <p:sp>
        <p:nvSpPr>
          <p:cNvPr id="3" name="矩形 2"/>
          <p:cNvSpPr/>
          <p:nvPr/>
        </p:nvSpPr>
        <p:spPr>
          <a:xfrm>
            <a:off x="3112034" y="6215575"/>
            <a:ext cx="2031325" cy="369332"/>
          </a:xfrm>
          <a:prstGeom prst="rect">
            <a:avLst/>
          </a:prstGeom>
        </p:spPr>
        <p:txBody>
          <a:bodyPr wrap="none">
            <a:spAutoFit/>
          </a:bodyPr>
          <a:lstStyle/>
          <a:p>
            <a:r>
              <a:rPr lang="zh-CN" altLang="en-US">
                <a:latin typeface="Microsoft YaHei" charset="-122"/>
                <a:ea typeface="Microsoft YaHei" charset="-122"/>
                <a:cs typeface="Microsoft YaHei" charset="-122"/>
              </a:rPr>
              <a:t>归属移动交换中心</a:t>
            </a:r>
            <a:endParaRPr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7216" y="1408784"/>
            <a:ext cx="837097" cy="837097"/>
          </a:xfrm>
          <a:prstGeom prst="rect">
            <a:avLst/>
          </a:prstGeom>
        </p:spPr>
      </p:pic>
      <p:sp>
        <p:nvSpPr>
          <p:cNvPr id="21" name="矩形 20"/>
          <p:cNvSpPr/>
          <p:nvPr/>
        </p:nvSpPr>
        <p:spPr>
          <a:xfrm>
            <a:off x="7788541" y="2291290"/>
            <a:ext cx="2031325"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被访移动交换中心</a:t>
            </a:r>
            <a:endParaRPr lang="zh-CN" altLang="en-US" dirty="0"/>
          </a:p>
        </p:txBody>
      </p:sp>
    </p:spTree>
    <p:extLst>
      <p:ext uri="{BB962C8B-B14F-4D97-AF65-F5344CB8AC3E}">
        <p14:creationId xmlns:p14="http://schemas.microsoft.com/office/powerpoint/2010/main" val="2626160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331" y="1531949"/>
            <a:ext cx="10329545"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a:t>
            </a:r>
            <a:r>
              <a:rPr lang="en-US" altLang="zh-CN" sz="2400" dirty="0">
                <a:latin typeface="微软雅黑" pitchFamily="34" charset="-122"/>
                <a:ea typeface="微软雅黑" pitchFamily="34" charset="-122"/>
              </a:rPr>
              <a:t>DES</a:t>
            </a:r>
            <a:r>
              <a:rPr lang="zh-CN" altLang="en-US" sz="2400" dirty="0">
                <a:latin typeface="微软雅黑" pitchFamily="34" charset="-122"/>
                <a:ea typeface="微软雅黑" pitchFamily="34" charset="-122"/>
              </a:rPr>
              <a:t>加密算法</a:t>
            </a:r>
            <a:r>
              <a:rPr lang="en-US" altLang="zh-CN" sz="2400" dirty="0">
                <a:latin typeface="微软雅黑" pitchFamily="34" charset="-122"/>
                <a:ea typeface="微软雅黑" pitchFamily="34" charset="-122"/>
              </a:rPr>
              <a:t>(Data Encryption Standard)</a:t>
            </a:r>
            <a:endParaRPr lang="zh-CN" altLang="en-US"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、加密：明文分为</a:t>
            </a:r>
            <a:r>
              <a:rPr lang="en-US" altLang="zh-CN" sz="2400" dirty="0">
                <a:latin typeface="微软雅黑" pitchFamily="34" charset="-122"/>
                <a:ea typeface="微软雅黑" pitchFamily="34" charset="-122"/>
              </a:rPr>
              <a:t>64</a:t>
            </a:r>
            <a:r>
              <a:rPr lang="zh-CN" altLang="en-US" sz="2400" dirty="0">
                <a:latin typeface="微软雅黑" pitchFamily="34" charset="-122"/>
                <a:ea typeface="微软雅黑" pitchFamily="34" charset="-122"/>
              </a:rPr>
              <a:t>位分组，使用</a:t>
            </a:r>
            <a:r>
              <a:rPr lang="en-US" altLang="zh-CN" sz="2400" dirty="0">
                <a:solidFill>
                  <a:srgbClr val="C00000"/>
                </a:solidFill>
                <a:latin typeface="微软雅黑" pitchFamily="34" charset="-122"/>
                <a:ea typeface="微软雅黑" pitchFamily="34" charset="-122"/>
              </a:rPr>
              <a:t>56</a:t>
            </a:r>
            <a:r>
              <a:rPr lang="zh-CN" altLang="en-US" sz="2400" dirty="0">
                <a:solidFill>
                  <a:srgbClr val="C00000"/>
                </a:solidFill>
                <a:latin typeface="微软雅黑" pitchFamily="34" charset="-122"/>
                <a:ea typeface="微软雅黑" pitchFamily="34" charset="-122"/>
              </a:rPr>
              <a:t>位的密钥</a:t>
            </a:r>
            <a:r>
              <a:rPr lang="zh-CN" altLang="en-US" sz="2400" dirty="0">
                <a:latin typeface="微软雅黑" pitchFamily="34" charset="-122"/>
                <a:ea typeface="微软雅黑" pitchFamily="34" charset="-122"/>
              </a:rPr>
              <a:t>，进行</a:t>
            </a:r>
            <a:r>
              <a:rPr lang="en-US" altLang="zh-CN" sz="2400" dirty="0">
                <a:latin typeface="微软雅黑" pitchFamily="34" charset="-122"/>
                <a:ea typeface="微软雅黑" pitchFamily="34" charset="-122"/>
              </a:rPr>
              <a:t>16</a:t>
            </a:r>
            <a:r>
              <a:rPr lang="zh-CN" altLang="en-US" sz="2400" dirty="0">
                <a:latin typeface="微软雅黑" pitchFamily="34" charset="-122"/>
                <a:ea typeface="微软雅黑" pitchFamily="34" charset="-122"/>
              </a:rPr>
              <a:t>轮加密。</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、三重</a:t>
            </a:r>
            <a:r>
              <a:rPr lang="en-US" altLang="zh-CN" sz="2400" dirty="0">
                <a:latin typeface="微软雅黑" pitchFamily="34" charset="-122"/>
                <a:ea typeface="微软雅黑" pitchFamily="34" charset="-122"/>
              </a:rPr>
              <a:t>DES</a:t>
            </a:r>
            <a:r>
              <a:rPr lang="zh-CN" altLang="en-US" sz="2400" dirty="0">
                <a:latin typeface="微软雅黑" pitchFamily="34" charset="-122"/>
                <a:ea typeface="微软雅黑" pitchFamily="34" charset="-122"/>
              </a:rPr>
              <a:t>：使用两个密钥，执行三次</a:t>
            </a:r>
            <a:r>
              <a:rPr lang="en-US" altLang="zh-CN" sz="2400" dirty="0">
                <a:latin typeface="微软雅黑" pitchFamily="34" charset="-122"/>
                <a:ea typeface="微软雅黑" pitchFamily="34" charset="-122"/>
              </a:rPr>
              <a:t>DES</a:t>
            </a:r>
            <a:r>
              <a:rPr lang="zh-CN" altLang="en-US" sz="2400" dirty="0">
                <a:latin typeface="微软雅黑" pitchFamily="34" charset="-122"/>
                <a:ea typeface="微软雅黑" pitchFamily="34" charset="-122"/>
              </a:rPr>
              <a:t>算法，密钥长度达到</a:t>
            </a:r>
            <a:r>
              <a:rPr lang="en-US" altLang="zh-CN" sz="2400" dirty="0">
                <a:solidFill>
                  <a:srgbClr val="C00000"/>
                </a:solidFill>
                <a:latin typeface="微软雅黑" pitchFamily="34" charset="-122"/>
                <a:ea typeface="微软雅黑" pitchFamily="34" charset="-122"/>
              </a:rPr>
              <a:t>112</a:t>
            </a:r>
            <a:r>
              <a:rPr lang="zh-CN" altLang="en-US" sz="2400" dirty="0">
                <a:solidFill>
                  <a:srgbClr val="C00000"/>
                </a:solidFill>
                <a:latin typeface="微软雅黑" pitchFamily="34" charset="-122"/>
                <a:ea typeface="微软雅黑" pitchFamily="34" charset="-122"/>
              </a:rPr>
              <a:t>位</a:t>
            </a:r>
            <a:r>
              <a:rPr lang="zh-CN" altLang="en-US" sz="2400" dirty="0">
                <a:latin typeface="微软雅黑" pitchFamily="34" charset="-122"/>
                <a:ea typeface="微软雅黑" pitchFamily="34" charset="-122"/>
              </a:rPr>
              <a:t>。</a:t>
            </a:r>
          </a:p>
        </p:txBody>
      </p:sp>
      <p:sp>
        <p:nvSpPr>
          <p:cNvPr id="6" name="文本框 2"/>
          <p:cNvSpPr txBox="1"/>
          <p:nvPr>
            <p:custDataLst>
              <p:tags r:id="rId1"/>
            </p:custDataLst>
          </p:nvPr>
        </p:nvSpPr>
        <p:spPr>
          <a:xfrm>
            <a:off x="273331" y="579210"/>
            <a:ext cx="323731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8.2.2</a:t>
            </a:r>
            <a:r>
              <a:rPr lang="zh-CN" altLang="en-US" sz="2400" b="0" dirty="0">
                <a:solidFill>
                  <a:schemeClr val="tx1"/>
                </a:solidFill>
                <a:latin typeface="Microsoft YaHei" charset="-122"/>
                <a:ea typeface="Microsoft YaHei" charset="-122"/>
                <a:cs typeface="Microsoft YaHei" charset="-122"/>
                <a:sym typeface="+mn-ea"/>
              </a:rPr>
              <a:t> 对称密钥加密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对称密钥加密</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extLst>
      <p:ext uri="{BB962C8B-B14F-4D97-AF65-F5344CB8AC3E}">
        <p14:creationId xmlns:p14="http://schemas.microsoft.com/office/powerpoint/2010/main" val="6766448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331" y="1531949"/>
            <a:ext cx="10329545" cy="1200329"/>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二、</a:t>
            </a:r>
            <a:r>
              <a:rPr lang="en-US" altLang="zh-CN" sz="2400" dirty="0">
                <a:latin typeface="微软雅黑" pitchFamily="34" charset="-122"/>
                <a:ea typeface="微软雅黑" pitchFamily="34" charset="-122"/>
              </a:rPr>
              <a:t>AES</a:t>
            </a:r>
            <a:r>
              <a:rPr lang="zh-CN" altLang="en-US" sz="2400" dirty="0">
                <a:latin typeface="微软雅黑" pitchFamily="34" charset="-122"/>
                <a:ea typeface="微软雅黑" pitchFamily="34" charset="-122"/>
              </a:rPr>
              <a:t>加密算法</a:t>
            </a:r>
            <a:r>
              <a:rPr lang="en-US" altLang="zh-CN" sz="2400" dirty="0">
                <a:latin typeface="微软雅黑" pitchFamily="34" charset="-122"/>
                <a:ea typeface="微软雅黑" pitchFamily="34" charset="-122"/>
              </a:rPr>
              <a:t>(Advanced Encryption Standard)</a:t>
            </a: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、密钥长度：</a:t>
            </a:r>
            <a:r>
              <a:rPr lang="en-US" altLang="zh-CN" sz="2400" dirty="0">
                <a:solidFill>
                  <a:srgbClr val="C00000"/>
                </a:solidFill>
                <a:latin typeface="微软雅黑" pitchFamily="34" charset="-122"/>
                <a:ea typeface="微软雅黑" pitchFamily="34" charset="-122"/>
              </a:rPr>
              <a:t>128/192/256</a:t>
            </a:r>
            <a:r>
              <a:rPr lang="zh-CN" altLang="en-US" sz="2400" dirty="0">
                <a:solidFill>
                  <a:srgbClr val="C00000"/>
                </a:solidFill>
                <a:latin typeface="微软雅黑" pitchFamily="34" charset="-122"/>
                <a:ea typeface="微软雅黑" pitchFamily="34" charset="-122"/>
              </a:rPr>
              <a:t>位</a:t>
            </a:r>
          </a:p>
        </p:txBody>
      </p:sp>
      <p:sp>
        <p:nvSpPr>
          <p:cNvPr id="6" name="文本框 2"/>
          <p:cNvSpPr txBox="1"/>
          <p:nvPr>
            <p:custDataLst>
              <p:tags r:id="rId1"/>
            </p:custDataLst>
          </p:nvPr>
        </p:nvSpPr>
        <p:spPr>
          <a:xfrm>
            <a:off x="273331" y="579210"/>
            <a:ext cx="323731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8.2.2</a:t>
            </a:r>
            <a:r>
              <a:rPr lang="zh-CN" altLang="en-US" sz="2400" b="0" dirty="0">
                <a:solidFill>
                  <a:schemeClr val="tx1"/>
                </a:solidFill>
                <a:latin typeface="Microsoft YaHei" charset="-122"/>
                <a:ea typeface="Microsoft YaHei" charset="-122"/>
                <a:cs typeface="Microsoft YaHei" charset="-122"/>
                <a:sym typeface="+mn-ea"/>
              </a:rPr>
              <a:t> 对称密钥加密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对称密钥加密</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extLst>
      <p:ext uri="{BB962C8B-B14F-4D97-AF65-F5344CB8AC3E}">
        <p14:creationId xmlns:p14="http://schemas.microsoft.com/office/powerpoint/2010/main" val="19510816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331" y="1531949"/>
            <a:ext cx="10002190" cy="3416320"/>
          </a:xfrm>
          <a:prstGeom prst="rect">
            <a:avLst/>
          </a:prstGeom>
          <a:noFill/>
        </p:spPr>
        <p:txBody>
          <a:bodyPr wrap="square" rtlCol="0">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AES</a:t>
            </a:r>
            <a:r>
              <a:rPr lang="zh-CN" altLang="en-US" sz="2400" dirty="0">
                <a:latin typeface="微软雅黑" pitchFamily="34" charset="-122"/>
                <a:ea typeface="微软雅黑" pitchFamily="34" charset="-122"/>
              </a:rPr>
              <a:t>加密算法的特点：</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）分组长度和密钥长度均</a:t>
            </a:r>
            <a:r>
              <a:rPr lang="zh-CN" altLang="en-US" sz="2400" dirty="0">
                <a:solidFill>
                  <a:srgbClr val="C00000"/>
                </a:solidFill>
                <a:latin typeface="微软雅黑" pitchFamily="34" charset="-122"/>
                <a:ea typeface="微软雅黑" pitchFamily="34" charset="-122"/>
              </a:rPr>
              <a:t>可变</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）循环次数允许在一定范围内根据安全要求</a:t>
            </a:r>
            <a:r>
              <a:rPr lang="zh-CN" altLang="en-US" sz="2400" dirty="0">
                <a:solidFill>
                  <a:srgbClr val="C00000"/>
                </a:solidFill>
                <a:latin typeface="微软雅黑" pitchFamily="34" charset="-122"/>
                <a:ea typeface="微软雅黑" pitchFamily="34" charset="-122"/>
              </a:rPr>
              <a:t>进行修正</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）安全、效率、易用、灵活</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）抗线性攻击和抗差分攻击的能力大大增强</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）如果</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秒暴力破解</a:t>
            </a:r>
            <a:r>
              <a:rPr lang="en-US" altLang="zh-CN" sz="2400" dirty="0">
                <a:latin typeface="微软雅黑" pitchFamily="34" charset="-122"/>
                <a:ea typeface="微软雅黑" pitchFamily="34" charset="-122"/>
              </a:rPr>
              <a:t>DES</a:t>
            </a:r>
            <a:r>
              <a:rPr lang="zh-CN" altLang="en-US" sz="2400" dirty="0">
                <a:latin typeface="微软雅黑" pitchFamily="34" charset="-122"/>
                <a:ea typeface="微软雅黑" pitchFamily="34" charset="-122"/>
              </a:rPr>
              <a:t>，则需要</a:t>
            </a:r>
            <a:r>
              <a:rPr lang="en-US" altLang="zh-CN" sz="2400" dirty="0">
                <a:latin typeface="微软雅黑" pitchFamily="34" charset="-122"/>
                <a:ea typeface="微软雅黑" pitchFamily="34" charset="-122"/>
              </a:rPr>
              <a:t>149</a:t>
            </a:r>
            <a:r>
              <a:rPr lang="zh-CN" altLang="en-US" sz="2400" dirty="0">
                <a:latin typeface="微软雅黑" pitchFamily="34" charset="-122"/>
                <a:ea typeface="微软雅黑" pitchFamily="34" charset="-122"/>
              </a:rPr>
              <a:t>万亿年破解</a:t>
            </a:r>
            <a:r>
              <a:rPr lang="en-US" altLang="zh-CN" sz="2400" dirty="0">
                <a:latin typeface="微软雅黑" pitchFamily="34" charset="-122"/>
                <a:ea typeface="微软雅黑" pitchFamily="34" charset="-122"/>
              </a:rPr>
              <a:t>AES</a:t>
            </a:r>
            <a:endParaRPr lang="zh-CN" altLang="en-US" sz="2400" dirty="0">
              <a:latin typeface="微软雅黑" pitchFamily="34" charset="-122"/>
              <a:ea typeface="微软雅黑" pitchFamily="34" charset="-122"/>
            </a:endParaRPr>
          </a:p>
        </p:txBody>
      </p:sp>
      <p:sp>
        <p:nvSpPr>
          <p:cNvPr id="6" name="文本框 2"/>
          <p:cNvSpPr txBox="1"/>
          <p:nvPr>
            <p:custDataLst>
              <p:tags r:id="rId1"/>
            </p:custDataLst>
          </p:nvPr>
        </p:nvSpPr>
        <p:spPr>
          <a:xfrm>
            <a:off x="273331" y="579210"/>
            <a:ext cx="323731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8.2.2</a:t>
            </a:r>
            <a:r>
              <a:rPr lang="zh-CN" altLang="en-US" sz="2400" b="0" dirty="0">
                <a:solidFill>
                  <a:schemeClr val="tx1"/>
                </a:solidFill>
                <a:latin typeface="Microsoft YaHei" charset="-122"/>
                <a:ea typeface="Microsoft YaHei" charset="-122"/>
                <a:cs typeface="Microsoft YaHei" charset="-122"/>
                <a:sym typeface="+mn-ea"/>
              </a:rPr>
              <a:t> 对称密钥加密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对称密钥加密</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331" y="1531949"/>
            <a:ext cx="10002190" cy="1200329"/>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a:t>
            </a:r>
            <a:r>
              <a:rPr lang="en-US" altLang="zh-CN" sz="2400" dirty="0">
                <a:latin typeface="微软雅黑" pitchFamily="34" charset="-122"/>
                <a:ea typeface="微软雅黑" pitchFamily="34" charset="-122"/>
              </a:rPr>
              <a:t>IDEA</a:t>
            </a:r>
            <a:r>
              <a:rPr lang="zh-CN" altLang="en-US" sz="2400" dirty="0">
                <a:latin typeface="微软雅黑" pitchFamily="34" charset="-122"/>
                <a:ea typeface="微软雅黑" pitchFamily="34" charset="-122"/>
              </a:rPr>
              <a:t>加密算法</a:t>
            </a:r>
            <a:r>
              <a:rPr lang="en-US" altLang="zh-CN" sz="2400" dirty="0">
                <a:latin typeface="微软雅黑" pitchFamily="34" charset="-122"/>
                <a:ea typeface="微软雅黑" pitchFamily="34" charset="-122"/>
              </a:rPr>
              <a:t>(International Data Encryption Algorithm)</a:t>
            </a: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、密钥长度：</a:t>
            </a:r>
            <a:r>
              <a:rPr lang="en-US" altLang="zh-CN" sz="2400" dirty="0">
                <a:latin typeface="微软雅黑" pitchFamily="34" charset="-122"/>
                <a:ea typeface="微软雅黑" pitchFamily="34" charset="-122"/>
              </a:rPr>
              <a:t>128</a:t>
            </a:r>
            <a:r>
              <a:rPr lang="zh-CN" altLang="en-US" sz="2400" dirty="0">
                <a:latin typeface="微软雅黑" pitchFamily="34" charset="-122"/>
                <a:ea typeface="微软雅黑" pitchFamily="34" charset="-122"/>
              </a:rPr>
              <a:t>位。</a:t>
            </a:r>
          </a:p>
        </p:txBody>
      </p:sp>
      <p:sp>
        <p:nvSpPr>
          <p:cNvPr id="6" name="文本框 2"/>
          <p:cNvSpPr txBox="1"/>
          <p:nvPr>
            <p:custDataLst>
              <p:tags r:id="rId1"/>
            </p:custDataLst>
          </p:nvPr>
        </p:nvSpPr>
        <p:spPr>
          <a:xfrm>
            <a:off x="273331" y="579210"/>
            <a:ext cx="323731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8.2.2</a:t>
            </a:r>
            <a:r>
              <a:rPr lang="zh-CN" altLang="en-US" sz="2400" b="0" dirty="0">
                <a:solidFill>
                  <a:schemeClr val="tx1"/>
                </a:solidFill>
                <a:latin typeface="Microsoft YaHei" charset="-122"/>
                <a:ea typeface="Microsoft YaHei" charset="-122"/>
                <a:cs typeface="Microsoft YaHei" charset="-122"/>
                <a:sym typeface="+mn-ea"/>
              </a:rPr>
              <a:t> 对称密钥加密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对称密钥加密</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、如果发送方使用的加密密钥和接收方使用的解密密钥不相同，从其中一个密钥难以推出另一个密钥，这样的系统称为（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公开密钥加密系统</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单密钥加密系统</a:t>
            </a:r>
            <a:endParaRPr lang="en-US" altLang="zh-CN" sz="2400" b="0" dirty="0">
              <a:solidFill>
                <a:schemeClr val="tx1"/>
              </a:solidFill>
              <a:latin typeface="Microsoft YaHei" charset="-122"/>
              <a:ea typeface="Microsoft YaHei" charset="-122"/>
              <a:cs typeface="Microsoft YaHei" charset="-122"/>
            </a:endParaRP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对称加密系统</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常规加密系统</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、如果发送方使用的加密密钥和接收方使用的解密密钥不相同，从其中一个密钥难以推出另一个密钥，这样的系统称为（  </a:t>
            </a:r>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   ）。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rgbClr val="FF0000"/>
                </a:solidFill>
                <a:latin typeface="Microsoft YaHei" charset="-122"/>
                <a:ea typeface="Microsoft YaHei" charset="-122"/>
                <a:cs typeface="Microsoft YaHei" charset="-122"/>
              </a:rPr>
              <a:t>公开密钥加密系统</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单密钥加密系统</a:t>
            </a:r>
            <a:endParaRPr lang="en-US" altLang="zh-CN" sz="2400" b="0" dirty="0">
              <a:solidFill>
                <a:schemeClr val="tx1"/>
              </a:solidFill>
              <a:latin typeface="Microsoft YaHei" charset="-122"/>
              <a:ea typeface="Microsoft YaHei" charset="-122"/>
              <a:cs typeface="Microsoft YaHei" charset="-122"/>
            </a:endParaRP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对称加密系统</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常规加密系统</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、认为</a:t>
            </a:r>
            <a:r>
              <a:rPr lang="en-US" altLang="zh-CN" sz="2400" b="0" dirty="0">
                <a:solidFill>
                  <a:schemeClr val="tx1"/>
                </a:solidFill>
                <a:latin typeface="Microsoft YaHei" charset="-122"/>
                <a:ea typeface="Microsoft YaHei" charset="-122"/>
                <a:cs typeface="Microsoft YaHei" charset="-122"/>
              </a:rPr>
              <a:t>DES</a:t>
            </a:r>
            <a:r>
              <a:rPr lang="zh-CN" altLang="en-US" sz="2400" b="0" dirty="0">
                <a:solidFill>
                  <a:schemeClr val="tx1"/>
                </a:solidFill>
                <a:latin typeface="Microsoft YaHei" charset="-122"/>
                <a:ea typeface="Microsoft YaHei" charset="-122"/>
                <a:cs typeface="Microsoft YaHei" charset="-122"/>
              </a:rPr>
              <a:t>算法已经过时的原因是（     ）。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加密算法的思想已经过时</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加密速度太慢</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密钥发布方法不再适应开放式网络环境的要求</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密钥长度太短，利用高性能计算机可在短时间内蛮力攻击破解</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、认为</a:t>
            </a:r>
            <a:r>
              <a:rPr lang="en-US" altLang="zh-CN" sz="2400" b="0" dirty="0">
                <a:solidFill>
                  <a:schemeClr val="tx1"/>
                </a:solidFill>
                <a:latin typeface="Microsoft YaHei" charset="-122"/>
                <a:ea typeface="Microsoft YaHei" charset="-122"/>
                <a:cs typeface="Microsoft YaHei" charset="-122"/>
              </a:rPr>
              <a:t>DES</a:t>
            </a:r>
            <a:r>
              <a:rPr lang="zh-CN" altLang="en-US" sz="2400" b="0" dirty="0">
                <a:solidFill>
                  <a:schemeClr val="tx1"/>
                </a:solidFill>
                <a:latin typeface="Microsoft YaHei" charset="-122"/>
                <a:ea typeface="Microsoft YaHei" charset="-122"/>
                <a:cs typeface="Microsoft YaHei" charset="-122"/>
              </a:rPr>
              <a:t>算法已经过时的原因是（  </a:t>
            </a:r>
            <a:r>
              <a:rPr lang="en-US" altLang="zh-CN" sz="2400" b="0" dirty="0">
                <a:solidFill>
                  <a:srgbClr val="FF0000"/>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加密算法的思想已经过时</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加密速度太慢</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密钥发布方法不再适应开放式网络环境的要求</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D:</a:t>
            </a:r>
            <a:r>
              <a:rPr lang="zh-CN" altLang="en-US" sz="2400" b="0" dirty="0">
                <a:solidFill>
                  <a:srgbClr val="FF0000"/>
                </a:solidFill>
                <a:latin typeface="Microsoft YaHei" charset="-122"/>
                <a:ea typeface="Microsoft YaHei" charset="-122"/>
                <a:cs typeface="Microsoft YaHei" charset="-122"/>
              </a:rPr>
              <a:t>密钥长度太短，利用高性能计算机可在短时间内蛮力攻击破解</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677527" y="1935674"/>
            <a:ext cx="4531055" cy="2308324"/>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通信加密模型</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传统加密方式</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对称密钥加密</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非对称</a:t>
            </a:r>
            <a:r>
              <a:rPr lang="en-US" altLang="zh-CN" sz="2400" dirty="0">
                <a:solidFill>
                  <a:srgbClr val="FF0000"/>
                </a:solidFill>
                <a:latin typeface="微软雅黑" pitchFamily="34" charset="-122"/>
                <a:ea typeface="微软雅黑" pitchFamily="34" charset="-122"/>
                <a:cs typeface="Microsoft YaHei" charset="-122"/>
                <a:sym typeface="+mn-ea"/>
              </a:rPr>
              <a:t>/</a:t>
            </a:r>
            <a:r>
              <a:rPr lang="zh-CN" altLang="en-US" sz="2400" dirty="0">
                <a:solidFill>
                  <a:srgbClr val="FF0000"/>
                </a:solidFill>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4168197" y="2035903"/>
            <a:ext cx="538790" cy="22080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2709812" y="2909117"/>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数据加密</a:t>
            </a:r>
          </a:p>
        </p:txBody>
      </p:sp>
    </p:spTree>
    <p:extLst>
      <p:ext uri="{BB962C8B-B14F-4D97-AF65-F5344CB8AC3E}">
        <p14:creationId xmlns:p14="http://schemas.microsoft.com/office/powerpoint/2010/main" val="6561905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3331" y="1727382"/>
            <a:ext cx="10975916" cy="224305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现代密码学：</a:t>
            </a:r>
            <a:r>
              <a:rPr lang="zh-CN" altLang="en-US" sz="2400" b="1" dirty="0">
                <a:latin typeface="Microsoft YaHei" charset="-122"/>
                <a:ea typeface="Microsoft YaHei" charset="-122"/>
                <a:cs typeface="Microsoft YaHei" charset="-122"/>
              </a:rPr>
              <a:t>对称</a:t>
            </a:r>
            <a:r>
              <a:rPr lang="zh-CN" altLang="en-US" sz="2400" dirty="0">
                <a:latin typeface="Microsoft YaHei" charset="-122"/>
                <a:ea typeface="Microsoft YaHei" charset="-122"/>
                <a:cs typeface="Microsoft YaHei" charset="-122"/>
              </a:rPr>
              <a:t>密钥加密和</a:t>
            </a:r>
            <a:r>
              <a:rPr lang="zh-CN" altLang="en-US" sz="2400" b="1" dirty="0">
                <a:latin typeface="Microsoft YaHei" charset="-122"/>
                <a:ea typeface="Microsoft YaHei" charset="-122"/>
                <a:cs typeface="Microsoft YaHei" charset="-122"/>
              </a:rPr>
              <a:t>非对称</a:t>
            </a:r>
            <a:r>
              <a:rPr lang="zh-CN" altLang="en-US" sz="2400" dirty="0">
                <a:latin typeface="Microsoft YaHei" charset="-122"/>
                <a:ea typeface="Microsoft YaHei" charset="-122"/>
                <a:cs typeface="Microsoft YaHei" charset="-122"/>
              </a:rPr>
              <a:t>密钥加密。</a:t>
            </a:r>
          </a:p>
          <a:p>
            <a:pPr>
              <a:lnSpc>
                <a:spcPct val="150000"/>
              </a:lnSpc>
            </a:pPr>
            <a:r>
              <a:rPr lang="zh-CN" altLang="en-US" sz="2400" dirty="0">
                <a:solidFill>
                  <a:schemeClr val="tx1"/>
                </a:solidFill>
                <a:latin typeface="Microsoft YaHei" charset="-122"/>
                <a:ea typeface="Microsoft YaHei" charset="-122"/>
                <a:cs typeface="Microsoft YaHei" charset="-122"/>
                <a:sym typeface="+mn-ea"/>
              </a:rPr>
              <a:t>       </a:t>
            </a:r>
            <a:r>
              <a:rPr lang="zh-CN" altLang="en-US" sz="2400" b="1" dirty="0">
                <a:solidFill>
                  <a:schemeClr val="tx1"/>
                </a:solidFill>
                <a:latin typeface="Microsoft YaHei" charset="-122"/>
                <a:ea typeface="Microsoft YaHei" charset="-122"/>
                <a:cs typeface="Microsoft YaHei" charset="-122"/>
                <a:sym typeface="+mn-ea"/>
              </a:rPr>
              <a:t>对称</a:t>
            </a:r>
            <a:r>
              <a:rPr lang="zh-CN" altLang="en-US" sz="2400" dirty="0">
                <a:solidFill>
                  <a:schemeClr val="tx1"/>
                </a:solidFill>
                <a:latin typeface="Microsoft YaHei" charset="-122"/>
                <a:ea typeface="Microsoft YaHei" charset="-122"/>
                <a:cs typeface="Microsoft YaHei" charset="-122"/>
                <a:sym typeface="+mn-ea"/>
              </a:rPr>
              <a:t>密钥</a:t>
            </a:r>
            <a:r>
              <a:rPr lang="zh-CN" altLang="en-US" sz="2400" dirty="0">
                <a:latin typeface="Microsoft YaHei" charset="-122"/>
                <a:ea typeface="Microsoft YaHei" charset="-122"/>
                <a:cs typeface="Microsoft YaHei" charset="-122"/>
                <a:sym typeface="+mn-ea"/>
              </a:rPr>
              <a:t>加密</a:t>
            </a:r>
            <a:r>
              <a:rPr lang="zh-CN" altLang="en-US" sz="2400" dirty="0">
                <a:solidFill>
                  <a:schemeClr val="tx1"/>
                </a:solidFill>
                <a:latin typeface="Microsoft YaHei" charset="-122"/>
                <a:ea typeface="Microsoft YaHei" charset="-122"/>
                <a:cs typeface="Microsoft YaHei" charset="-122"/>
                <a:sym typeface="+mn-ea"/>
              </a:rPr>
              <a:t>：加密密钥和解密密钥是</a:t>
            </a:r>
            <a:r>
              <a:rPr lang="zh-CN" altLang="en-US" sz="2400" dirty="0">
                <a:solidFill>
                  <a:srgbClr val="C00000"/>
                </a:solidFill>
                <a:latin typeface="Microsoft YaHei" charset="-122"/>
                <a:ea typeface="Microsoft YaHei" charset="-122"/>
                <a:cs typeface="Microsoft YaHei" charset="-122"/>
                <a:sym typeface="+mn-ea"/>
              </a:rPr>
              <a:t>相同</a:t>
            </a:r>
            <a:r>
              <a:rPr lang="zh-CN" altLang="en-US" sz="2400" dirty="0">
                <a:solidFill>
                  <a:schemeClr val="tx1"/>
                </a:solidFill>
                <a:latin typeface="Microsoft YaHei" charset="-122"/>
                <a:ea typeface="Microsoft YaHei" charset="-122"/>
                <a:cs typeface="Microsoft YaHei" charset="-122"/>
                <a:sym typeface="+mn-ea"/>
              </a:rPr>
              <a:t>的。</a:t>
            </a:r>
          </a:p>
          <a:p>
            <a:pPr>
              <a:lnSpc>
                <a:spcPct val="150000"/>
              </a:lnSpc>
            </a:pPr>
            <a:endParaRPr lang="zh-CN" altLang="en-US" sz="2400" dirty="0">
              <a:solidFill>
                <a:schemeClr val="tx1"/>
              </a:solidFill>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a:t>
            </a:r>
            <a:r>
              <a:rPr lang="zh-CN" altLang="en-US" sz="2400" b="1" dirty="0">
                <a:latin typeface="Microsoft YaHei" charset="-122"/>
                <a:ea typeface="Microsoft YaHei" charset="-122"/>
                <a:cs typeface="Microsoft YaHei" charset="-122"/>
                <a:sym typeface="+mn-ea"/>
              </a:rPr>
              <a:t>非对称</a:t>
            </a:r>
            <a:r>
              <a:rPr lang="zh-CN" altLang="en-US" sz="2400" dirty="0">
                <a:latin typeface="Microsoft YaHei" charset="-122"/>
                <a:ea typeface="Microsoft YaHei" charset="-122"/>
                <a:cs typeface="Microsoft YaHei" charset="-122"/>
                <a:sym typeface="+mn-ea"/>
              </a:rPr>
              <a:t>密钥加密（公开密钥加密）：加密密钥和解密密钥是</a:t>
            </a:r>
            <a:r>
              <a:rPr lang="zh-CN" altLang="en-US" sz="2400" dirty="0">
                <a:solidFill>
                  <a:srgbClr val="C00000"/>
                </a:solidFill>
                <a:latin typeface="Microsoft YaHei" charset="-122"/>
                <a:ea typeface="Microsoft YaHei" charset="-122"/>
                <a:cs typeface="Microsoft YaHei" charset="-122"/>
                <a:sym typeface="+mn-ea"/>
              </a:rPr>
              <a:t>不同</a:t>
            </a:r>
            <a:r>
              <a:rPr lang="zh-CN" altLang="en-US" sz="2400" dirty="0">
                <a:latin typeface="Microsoft YaHei" charset="-122"/>
                <a:ea typeface="Microsoft YaHei" charset="-122"/>
                <a:cs typeface="Microsoft YaHei" charset="-122"/>
                <a:sym typeface="+mn-ea"/>
              </a:rPr>
              <a:t>的。</a:t>
            </a:r>
            <a:endParaRPr lang="zh-CN" altLang="en-US" sz="2400" dirty="0">
              <a:solidFill>
                <a:schemeClr val="tx1"/>
              </a:solidFill>
              <a:latin typeface="Microsoft YaHei" charset="-122"/>
              <a:ea typeface="Microsoft YaHei" charset="-122"/>
              <a:cs typeface="Microsoft YaHei" charset="-122"/>
              <a:sym typeface="+mn-ea"/>
            </a:endParaRPr>
          </a:p>
        </p:txBody>
      </p:sp>
      <p:sp>
        <p:nvSpPr>
          <p:cNvPr id="6"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六边形 16"/>
          <p:cNvSpPr/>
          <p:nvPr/>
        </p:nvSpPr>
        <p:spPr>
          <a:xfrm>
            <a:off x="4921723" y="83693"/>
            <a:ext cx="3373887" cy="191927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6" name="文本框 2"/>
          <p:cNvSpPr txBox="1"/>
          <p:nvPr>
            <p:custDataLst>
              <p:tags r:id="rId1"/>
            </p:custDataLst>
          </p:nvPr>
        </p:nvSpPr>
        <p:spPr>
          <a:xfrm>
            <a:off x="265584" y="328989"/>
            <a:ext cx="482892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7.4.2</a:t>
            </a:r>
            <a:r>
              <a:rPr lang="zh-CN" altLang="en-US" sz="2400" b="0" dirty="0">
                <a:solidFill>
                  <a:schemeClr val="tx1"/>
                </a:solidFill>
                <a:latin typeface="Microsoft YaHei" charset="-122"/>
                <a:ea typeface="Microsoft YaHei" charset="-122"/>
                <a:cs typeface="Microsoft YaHei" charset="-122"/>
                <a:sym typeface="+mn-ea"/>
              </a:rPr>
              <a:t> 蜂窝网络中的移动性管理</a:t>
            </a:r>
          </a:p>
        </p:txBody>
      </p:sp>
      <p:sp>
        <p:nvSpPr>
          <p:cNvPr id="10" name="文本框 9"/>
          <p:cNvSpPr txBox="1"/>
          <p:nvPr/>
        </p:nvSpPr>
        <p:spPr>
          <a:xfrm>
            <a:off x="265584" y="1609344"/>
            <a:ext cx="11258760" cy="113505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二、通信过程。</a:t>
            </a:r>
            <a:endParaRPr lang="en-US" altLang="zh-CN" sz="2400" dirty="0">
              <a:latin typeface="Microsoft YaHei" charset="-122"/>
              <a:ea typeface="Microsoft YaHei" charset="-122"/>
              <a:cs typeface="Microsoft YaHei" charset="-122"/>
            </a:endParaRPr>
          </a:p>
          <a:p>
            <a:pPr>
              <a:lnSpc>
                <a:spcPct val="150000"/>
              </a:lnSpc>
            </a:pPr>
            <a:endParaRPr lang="zh-CN" altLang="en-US" sz="2400"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55" y="485624"/>
            <a:ext cx="1108046" cy="1108046"/>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251" y="4967874"/>
            <a:ext cx="1108046" cy="1108046"/>
          </a:xfrm>
          <a:prstGeom prst="rect">
            <a:avLst/>
          </a:prstGeom>
        </p:spPr>
      </p:pic>
      <p:sp>
        <p:nvSpPr>
          <p:cNvPr id="2" name="矩形 1"/>
          <p:cNvSpPr/>
          <p:nvPr/>
        </p:nvSpPr>
        <p:spPr>
          <a:xfrm>
            <a:off x="10161946" y="5273793"/>
            <a:ext cx="87716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通信者</a:t>
            </a:r>
            <a:endParaRPr lang="zh-CN" altLang="en-US" dirty="0"/>
          </a:p>
        </p:txBody>
      </p:sp>
      <p:sp>
        <p:nvSpPr>
          <p:cNvPr id="14" name="矩形 13"/>
          <p:cNvSpPr/>
          <p:nvPr/>
        </p:nvSpPr>
        <p:spPr>
          <a:xfrm>
            <a:off x="7143292" y="834174"/>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移动用户</a:t>
            </a:r>
            <a:endParaRPr lang="zh-CN" altLang="en-US" dirty="0"/>
          </a:p>
        </p:txBody>
      </p:sp>
      <p:sp>
        <p:nvSpPr>
          <p:cNvPr id="15" name="六边形 14"/>
          <p:cNvSpPr/>
          <p:nvPr/>
        </p:nvSpPr>
        <p:spPr>
          <a:xfrm>
            <a:off x="1585914" y="5141577"/>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6" name="矩形 15"/>
          <p:cNvSpPr/>
          <p:nvPr/>
        </p:nvSpPr>
        <p:spPr>
          <a:xfrm>
            <a:off x="477918" y="5735458"/>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归属网络</a:t>
            </a:r>
            <a:endParaRPr lang="zh-CN" altLang="en-US" dirty="0"/>
          </a:p>
        </p:txBody>
      </p:sp>
      <p:sp>
        <p:nvSpPr>
          <p:cNvPr id="18" name="矩形 17"/>
          <p:cNvSpPr/>
          <p:nvPr/>
        </p:nvSpPr>
        <p:spPr>
          <a:xfrm>
            <a:off x="3694187" y="98156"/>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被访网络</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709" y="5333069"/>
            <a:ext cx="837097" cy="837097"/>
          </a:xfrm>
          <a:prstGeom prst="rect">
            <a:avLst/>
          </a:prstGeom>
        </p:spPr>
      </p:pic>
      <p:sp>
        <p:nvSpPr>
          <p:cNvPr id="3" name="矩形 2"/>
          <p:cNvSpPr/>
          <p:nvPr/>
        </p:nvSpPr>
        <p:spPr>
          <a:xfrm>
            <a:off x="3112034" y="6215575"/>
            <a:ext cx="2031325" cy="369332"/>
          </a:xfrm>
          <a:prstGeom prst="rect">
            <a:avLst/>
          </a:prstGeom>
        </p:spPr>
        <p:txBody>
          <a:bodyPr wrap="none">
            <a:spAutoFit/>
          </a:bodyPr>
          <a:lstStyle/>
          <a:p>
            <a:r>
              <a:rPr lang="zh-CN" altLang="en-US">
                <a:latin typeface="Microsoft YaHei" charset="-122"/>
                <a:ea typeface="Microsoft YaHei" charset="-122"/>
                <a:cs typeface="Microsoft YaHei" charset="-122"/>
              </a:rPr>
              <a:t>归属移动交换中心</a:t>
            </a:r>
            <a:endParaRPr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7216" y="1408784"/>
            <a:ext cx="837097" cy="837097"/>
          </a:xfrm>
          <a:prstGeom prst="rect">
            <a:avLst/>
          </a:prstGeom>
        </p:spPr>
      </p:pic>
      <p:sp>
        <p:nvSpPr>
          <p:cNvPr id="21" name="矩形 20"/>
          <p:cNvSpPr/>
          <p:nvPr/>
        </p:nvSpPr>
        <p:spPr>
          <a:xfrm>
            <a:off x="7788541" y="2291290"/>
            <a:ext cx="2031325"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被访移动交换中心</a:t>
            </a:r>
            <a:endParaRPr lang="zh-CN" altLang="en-US" dirty="0"/>
          </a:p>
        </p:txBody>
      </p:sp>
    </p:spTree>
    <p:extLst>
      <p:ext uri="{BB962C8B-B14F-4D97-AF65-F5344CB8AC3E}">
        <p14:creationId xmlns:p14="http://schemas.microsoft.com/office/powerpoint/2010/main" val="21955559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p:txBody>
      </p:sp>
      <p:sp>
        <p:nvSpPr>
          <p:cNvPr id="5"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2" name="矩形 1"/>
          <p:cNvSpPr/>
          <p:nvPr/>
        </p:nvSpPr>
        <p:spPr>
          <a:xfrm>
            <a:off x="843643" y="2385449"/>
            <a:ext cx="5459186" cy="1754326"/>
          </a:xfrm>
          <a:prstGeom prst="rect">
            <a:avLst/>
          </a:prstGeom>
        </p:spPr>
        <p:txBody>
          <a:bodyPr wrap="square">
            <a:spAutoFit/>
          </a:bodyPr>
          <a:lstStyle/>
          <a:p>
            <a:pPr>
              <a:lnSpc>
                <a:spcPct val="150000"/>
              </a:lnSpc>
            </a:pPr>
            <a:r>
              <a:rPr lang="en-US" altLang="zh-CN" sz="2400" dirty="0">
                <a:latin typeface="微软雅黑" pitchFamily="34" charset="-122"/>
                <a:ea typeface="微软雅黑" pitchFamily="34" charset="-122"/>
              </a:rPr>
              <a:t> 1</a:t>
            </a:r>
            <a:r>
              <a:rPr lang="zh-CN" altLang="en-US" sz="2400" dirty="0">
                <a:latin typeface="微软雅黑" pitchFamily="34" charset="-122"/>
                <a:ea typeface="微软雅黑" pitchFamily="34" charset="-122"/>
              </a:rPr>
              <a:t>、通信双方都有两个密钥：</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公钥：任何人都可以得到</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私钥：只有自己知道</a:t>
            </a:r>
            <a:endParaRPr lang="zh-CN" altLang="en-US" sz="2400"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337" y="4734008"/>
            <a:ext cx="1221852" cy="122185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7194" y="4734008"/>
            <a:ext cx="1221852" cy="1221852"/>
          </a:xfrm>
          <a:prstGeom prst="rect">
            <a:avLst/>
          </a:prstGeom>
        </p:spPr>
      </p:pic>
      <p:sp>
        <p:nvSpPr>
          <p:cNvPr id="16" name="矩形 15"/>
          <p:cNvSpPr/>
          <p:nvPr/>
        </p:nvSpPr>
        <p:spPr>
          <a:xfrm>
            <a:off x="4291286" y="4495288"/>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7" name="矩形 16"/>
          <p:cNvSpPr/>
          <p:nvPr/>
        </p:nvSpPr>
        <p:spPr>
          <a:xfrm>
            <a:off x="4291286" y="5566410"/>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18" name="矩形 17"/>
          <p:cNvSpPr/>
          <p:nvPr/>
        </p:nvSpPr>
        <p:spPr>
          <a:xfrm>
            <a:off x="10172602" y="4626295"/>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10172602" y="5697417"/>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p:txBody>
      </p:sp>
      <p:sp>
        <p:nvSpPr>
          <p:cNvPr id="5"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2" name="矩形 1"/>
          <p:cNvSpPr/>
          <p:nvPr/>
        </p:nvSpPr>
        <p:spPr>
          <a:xfrm>
            <a:off x="843643" y="2385449"/>
            <a:ext cx="5459186" cy="1754326"/>
          </a:xfrm>
          <a:prstGeom prst="rect">
            <a:avLst/>
          </a:prstGeom>
        </p:spPr>
        <p:txBody>
          <a:bodyPr wrap="square">
            <a:spAutoFit/>
          </a:bodyPr>
          <a:lstStyle/>
          <a:p>
            <a:pPr>
              <a:lnSpc>
                <a:spcPct val="150000"/>
              </a:lnSpc>
            </a:pPr>
            <a:r>
              <a:rPr lang="en-US" altLang="zh-CN" sz="2400" dirty="0">
                <a:latin typeface="微软雅黑" pitchFamily="34" charset="-122"/>
                <a:ea typeface="微软雅黑" pitchFamily="34" charset="-122"/>
              </a:rPr>
              <a:t> 1</a:t>
            </a:r>
            <a:r>
              <a:rPr lang="zh-CN" altLang="en-US" sz="2400" dirty="0">
                <a:latin typeface="微软雅黑" pitchFamily="34" charset="-122"/>
                <a:ea typeface="微软雅黑" pitchFamily="34" charset="-122"/>
              </a:rPr>
              <a:t>、通信双方都有两个密钥：</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公钥：任何人都可以得到</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私钥：只有自己知道</a:t>
            </a:r>
            <a:endParaRPr lang="zh-CN" altLang="en-US" sz="2400"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337" y="4734008"/>
            <a:ext cx="1221852" cy="122185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7194" y="4734008"/>
            <a:ext cx="1221852" cy="1221852"/>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404" y="5547854"/>
            <a:ext cx="816011" cy="816011"/>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8403" y="4271949"/>
            <a:ext cx="816011" cy="816011"/>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3260" y="4276028"/>
            <a:ext cx="915959" cy="915959"/>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39303" y="5543785"/>
            <a:ext cx="915959" cy="915959"/>
          </a:xfrm>
          <a:prstGeom prst="rect">
            <a:avLst/>
          </a:prstGeom>
        </p:spPr>
      </p:pic>
      <p:sp>
        <p:nvSpPr>
          <p:cNvPr id="16" name="矩形 15"/>
          <p:cNvSpPr/>
          <p:nvPr/>
        </p:nvSpPr>
        <p:spPr>
          <a:xfrm>
            <a:off x="4291286" y="4495288"/>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7" name="矩形 16"/>
          <p:cNvSpPr/>
          <p:nvPr/>
        </p:nvSpPr>
        <p:spPr>
          <a:xfrm>
            <a:off x="4291286" y="5566410"/>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18" name="矩形 17"/>
          <p:cNvSpPr/>
          <p:nvPr/>
        </p:nvSpPr>
        <p:spPr>
          <a:xfrm>
            <a:off x="10172602" y="4626295"/>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10172602" y="5697417"/>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Tree>
    <p:extLst>
      <p:ext uri="{BB962C8B-B14F-4D97-AF65-F5344CB8AC3E}">
        <p14:creationId xmlns:p14="http://schemas.microsoft.com/office/powerpoint/2010/main" val="19469609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9" name="文本框 8"/>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p:txBody>
      </p:sp>
      <p:sp>
        <p:nvSpPr>
          <p:cNvPr id="10" name="矩形 9"/>
          <p:cNvSpPr/>
          <p:nvPr/>
        </p:nvSpPr>
        <p:spPr>
          <a:xfrm>
            <a:off x="843643" y="2385449"/>
            <a:ext cx="10291362" cy="2308324"/>
          </a:xfrm>
          <a:prstGeom prst="rect">
            <a:avLst/>
          </a:prstGeom>
        </p:spPr>
        <p:txBody>
          <a:bodyPr wrap="square">
            <a:spAutoFit/>
          </a:bodyPr>
          <a:lstStyle/>
          <a:p>
            <a:pPr>
              <a:lnSpc>
                <a:spcPct val="150000"/>
              </a:lnSpc>
            </a:pPr>
            <a:r>
              <a:rPr lang="en-US" altLang="zh-CN" sz="2400" dirty="0">
                <a:latin typeface="微软雅黑" pitchFamily="34" charset="-122"/>
                <a:ea typeface="微软雅黑" pitchFamily="34" charset="-122"/>
              </a:rPr>
              <a:t> 2</a:t>
            </a:r>
            <a:r>
              <a:rPr lang="zh-CN" altLang="en-US" sz="2400" dirty="0">
                <a:latin typeface="微软雅黑" pitchFamily="34" charset="-122"/>
                <a:ea typeface="微软雅黑" pitchFamily="34" charset="-122"/>
              </a:rPr>
              <a:t>、典型的公开密钥加密算法：</a:t>
            </a:r>
            <a:r>
              <a:rPr lang="en-US" altLang="zh-CN" sz="2400" dirty="0" err="1">
                <a:latin typeface="微软雅黑" pitchFamily="34" charset="-122"/>
                <a:ea typeface="微软雅黑" pitchFamily="34" charset="-122"/>
              </a:rPr>
              <a:t>Diffie</a:t>
            </a:r>
            <a:r>
              <a:rPr lang="en-US" altLang="zh-CN" sz="2400" dirty="0">
                <a:latin typeface="微软雅黑" pitchFamily="34" charset="-122"/>
                <a:ea typeface="微软雅黑" pitchFamily="34" charset="-122"/>
              </a:rPr>
              <a:t>-Hellman</a:t>
            </a:r>
            <a:r>
              <a:rPr lang="zh-CN" altLang="en-US" sz="2400" dirty="0">
                <a:latin typeface="微软雅黑" pitchFamily="34" charset="-122"/>
                <a:ea typeface="微软雅黑" pitchFamily="34" charset="-122"/>
              </a:rPr>
              <a:t>算法和</a:t>
            </a:r>
            <a:r>
              <a:rPr lang="en-US" altLang="zh-CN" sz="2400" dirty="0">
                <a:latin typeface="微软雅黑" pitchFamily="34" charset="-122"/>
                <a:ea typeface="微软雅黑" pitchFamily="34" charset="-122"/>
              </a:rPr>
              <a:t>RSA</a:t>
            </a:r>
            <a:r>
              <a:rPr lang="zh-CN" altLang="en-US" sz="2400" dirty="0">
                <a:latin typeface="微软雅黑" pitchFamily="34" charset="-122"/>
                <a:ea typeface="微软雅黑" pitchFamily="34" charset="-122"/>
              </a:rPr>
              <a:t>算法。</a:t>
            </a:r>
          </a:p>
          <a:p>
            <a:pPr>
              <a:lnSpc>
                <a:spcPct val="150000"/>
              </a:lnSpc>
            </a:pPr>
            <a:r>
              <a:rPr lang="en-US" altLang="zh-CN" sz="2400" dirty="0">
                <a:latin typeface="微软雅黑" pitchFamily="34" charset="-122"/>
                <a:ea typeface="微软雅黑" pitchFamily="34" charset="-122"/>
              </a:rPr>
              <a:t> 3</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Diffie</a:t>
            </a:r>
            <a:r>
              <a:rPr lang="en-US" altLang="zh-CN" sz="2400" dirty="0">
                <a:latin typeface="微软雅黑" pitchFamily="34" charset="-122"/>
                <a:ea typeface="微软雅黑" pitchFamily="34" charset="-122"/>
              </a:rPr>
              <a:t>-Hellman</a:t>
            </a:r>
            <a:r>
              <a:rPr lang="zh-CN" altLang="en-US" sz="2400" dirty="0">
                <a:latin typeface="微软雅黑" pitchFamily="34" charset="-122"/>
                <a:ea typeface="微软雅黑" pitchFamily="34" charset="-122"/>
              </a:rPr>
              <a:t>算法：基于数学中</a:t>
            </a:r>
            <a:r>
              <a:rPr lang="zh-CN" altLang="en-US" sz="2400" dirty="0">
                <a:solidFill>
                  <a:srgbClr val="FF0000"/>
                </a:solidFill>
                <a:latin typeface="微软雅黑" pitchFamily="34" charset="-122"/>
                <a:ea typeface="微软雅黑" pitchFamily="34" charset="-122"/>
              </a:rPr>
              <a:t>素数原根</a:t>
            </a:r>
            <a:r>
              <a:rPr lang="zh-CN" altLang="en-US" sz="2400" dirty="0">
                <a:latin typeface="微软雅黑" pitchFamily="34" charset="-122"/>
                <a:ea typeface="微软雅黑" pitchFamily="34" charset="-122"/>
              </a:rPr>
              <a:t>理论。</a:t>
            </a: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RSA</a:t>
            </a:r>
            <a:r>
              <a:rPr lang="zh-CN" altLang="en-US" sz="2400" dirty="0">
                <a:latin typeface="微软雅黑" pitchFamily="34" charset="-122"/>
                <a:ea typeface="微软雅黑" pitchFamily="34" charset="-122"/>
              </a:rPr>
              <a:t>算法：基于数论设计，安全性建立在</a:t>
            </a:r>
            <a:r>
              <a:rPr lang="zh-CN" altLang="en-US" sz="2400" dirty="0">
                <a:solidFill>
                  <a:srgbClr val="FF0000"/>
                </a:solidFill>
                <a:latin typeface="微软雅黑" pitchFamily="34" charset="-122"/>
                <a:ea typeface="微软雅黑" pitchFamily="34" charset="-122"/>
              </a:rPr>
              <a:t>大数分解</a:t>
            </a:r>
            <a:r>
              <a:rPr lang="zh-CN" altLang="en-US" sz="2400" dirty="0">
                <a:latin typeface="微软雅黑" pitchFamily="34" charset="-122"/>
                <a:ea typeface="微软雅黑" pitchFamily="34" charset="-122"/>
              </a:rPr>
              <a:t>的难度上。</a:t>
            </a:r>
          </a:p>
          <a:p>
            <a:pPr>
              <a:lnSpc>
                <a:spcPct val="150000"/>
              </a:lnSpc>
            </a:pPr>
            <a:r>
              <a:rPr lang="zh-CN" altLang="en-US" sz="2400" dirty="0">
                <a:latin typeface="微软雅黑" pitchFamily="34" charset="-122"/>
                <a:ea typeface="微软雅黑" pitchFamily="34" charset="-122"/>
              </a:rPr>
              <a:t>                      应用比较广泛，安全性高。</a:t>
            </a:r>
            <a:endParaRPr lang="zh-CN" altLang="en-US" sz="2400" dirty="0"/>
          </a:p>
        </p:txBody>
      </p:sp>
    </p:spTree>
    <p:extLst>
      <p:ext uri="{BB962C8B-B14F-4D97-AF65-F5344CB8AC3E}">
        <p14:creationId xmlns:p14="http://schemas.microsoft.com/office/powerpoint/2010/main" val="304542525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49" y="3268885"/>
            <a:ext cx="1221852" cy="122185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006" y="3268885"/>
            <a:ext cx="1221852" cy="1221852"/>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114" y="4615108"/>
            <a:ext cx="816011" cy="8160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5143" y="4615108"/>
            <a:ext cx="816011" cy="816011"/>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0026" y="4693959"/>
            <a:ext cx="915959" cy="915959"/>
          </a:xfrm>
          <a:prstGeom prst="rect">
            <a:avLst/>
          </a:prstGeom>
        </p:spPr>
      </p:pic>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4443" y="4693959"/>
            <a:ext cx="915959" cy="915959"/>
          </a:xfrm>
          <a:prstGeom prst="rect">
            <a:avLst/>
          </a:prstGeom>
        </p:spPr>
      </p:pic>
      <p:sp>
        <p:nvSpPr>
          <p:cNvPr id="18" name="矩形 17"/>
          <p:cNvSpPr/>
          <p:nvPr/>
        </p:nvSpPr>
        <p:spPr>
          <a:xfrm>
            <a:off x="1235143"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2419205"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20" name="矩形 19"/>
          <p:cNvSpPr/>
          <p:nvPr/>
        </p:nvSpPr>
        <p:spPr>
          <a:xfrm>
            <a:off x="7390026"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21" name="矩形 20"/>
          <p:cNvSpPr/>
          <p:nvPr/>
        </p:nvSpPr>
        <p:spPr>
          <a:xfrm>
            <a:off x="8884443"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49" y="3268885"/>
            <a:ext cx="1221852" cy="122185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006" y="3268885"/>
            <a:ext cx="1221852" cy="1221852"/>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114" y="4615108"/>
            <a:ext cx="816011" cy="8160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5143" y="4615108"/>
            <a:ext cx="816011" cy="816011"/>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0026" y="4693959"/>
            <a:ext cx="915959" cy="915959"/>
          </a:xfrm>
          <a:prstGeom prst="rect">
            <a:avLst/>
          </a:prstGeom>
        </p:spPr>
      </p:pic>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4443" y="4693959"/>
            <a:ext cx="915959" cy="915959"/>
          </a:xfrm>
          <a:prstGeom prst="rect">
            <a:avLst/>
          </a:prstGeom>
        </p:spPr>
      </p:pic>
      <p:sp>
        <p:nvSpPr>
          <p:cNvPr id="18" name="矩形 17"/>
          <p:cNvSpPr/>
          <p:nvPr/>
        </p:nvSpPr>
        <p:spPr>
          <a:xfrm>
            <a:off x="1235143"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2419205"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20" name="矩形 19"/>
          <p:cNvSpPr/>
          <p:nvPr/>
        </p:nvSpPr>
        <p:spPr>
          <a:xfrm>
            <a:off x="7390026"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21" name="矩形 20"/>
          <p:cNvSpPr/>
          <p:nvPr/>
        </p:nvSpPr>
        <p:spPr>
          <a:xfrm>
            <a:off x="8884443"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cxnSp>
        <p:nvCxnSpPr>
          <p:cNvPr id="5" name="直线箭头连接符 4">
            <a:extLst>
              <a:ext uri="{FF2B5EF4-FFF2-40B4-BE49-F238E27FC236}">
                <a16:creationId xmlns:a16="http://schemas.microsoft.com/office/drawing/2014/main" id="{9D09A564-BE13-B44C-BE7F-544A4BA187CB}"/>
              </a:ext>
            </a:extLst>
          </p:cNvPr>
          <p:cNvCxnSpPr/>
          <p:nvPr/>
        </p:nvCxnSpPr>
        <p:spPr>
          <a:xfrm>
            <a:off x="3310796" y="3429000"/>
            <a:ext cx="453721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descr="图片包含 标志, 户外, 停止, 读&#10;&#10;描述已自动生成">
            <a:extLst>
              <a:ext uri="{FF2B5EF4-FFF2-40B4-BE49-F238E27FC236}">
                <a16:creationId xmlns:a16="http://schemas.microsoft.com/office/drawing/2014/main" id="{27FE568A-BD65-2443-BED7-4ED0E1B3BA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36795" y="2385449"/>
            <a:ext cx="885212" cy="885212"/>
          </a:xfrm>
          <a:prstGeom prst="rect">
            <a:avLst/>
          </a:prstGeom>
        </p:spPr>
      </p:pic>
    </p:spTree>
    <p:extLst>
      <p:ext uri="{BB962C8B-B14F-4D97-AF65-F5344CB8AC3E}">
        <p14:creationId xmlns:p14="http://schemas.microsoft.com/office/powerpoint/2010/main" val="20848193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49" y="3268885"/>
            <a:ext cx="1221852" cy="122185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006" y="3268885"/>
            <a:ext cx="1221852" cy="1221852"/>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114" y="4615108"/>
            <a:ext cx="816011" cy="8160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5143" y="4615108"/>
            <a:ext cx="816011" cy="816011"/>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0026" y="4693959"/>
            <a:ext cx="915959" cy="915959"/>
          </a:xfrm>
          <a:prstGeom prst="rect">
            <a:avLst/>
          </a:prstGeom>
        </p:spPr>
      </p:pic>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4443" y="4693959"/>
            <a:ext cx="915959" cy="915959"/>
          </a:xfrm>
          <a:prstGeom prst="rect">
            <a:avLst/>
          </a:prstGeom>
        </p:spPr>
      </p:pic>
      <p:sp>
        <p:nvSpPr>
          <p:cNvPr id="18" name="矩形 17"/>
          <p:cNvSpPr/>
          <p:nvPr/>
        </p:nvSpPr>
        <p:spPr>
          <a:xfrm>
            <a:off x="1235143"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2419205"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20" name="矩形 19"/>
          <p:cNvSpPr/>
          <p:nvPr/>
        </p:nvSpPr>
        <p:spPr>
          <a:xfrm>
            <a:off x="7390026"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21" name="矩形 20"/>
          <p:cNvSpPr/>
          <p:nvPr/>
        </p:nvSpPr>
        <p:spPr>
          <a:xfrm>
            <a:off x="8884443"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cxnSp>
        <p:nvCxnSpPr>
          <p:cNvPr id="5" name="直线箭头连接符 4">
            <a:extLst>
              <a:ext uri="{FF2B5EF4-FFF2-40B4-BE49-F238E27FC236}">
                <a16:creationId xmlns:a16="http://schemas.microsoft.com/office/drawing/2014/main" id="{9D09A564-BE13-B44C-BE7F-544A4BA187CB}"/>
              </a:ext>
            </a:extLst>
          </p:cNvPr>
          <p:cNvCxnSpPr/>
          <p:nvPr/>
        </p:nvCxnSpPr>
        <p:spPr>
          <a:xfrm>
            <a:off x="3310796" y="3429000"/>
            <a:ext cx="453721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descr="图片包含 标志, 户外, 停止, 读&#10;&#10;描述已自动生成">
            <a:extLst>
              <a:ext uri="{FF2B5EF4-FFF2-40B4-BE49-F238E27FC236}">
                <a16:creationId xmlns:a16="http://schemas.microsoft.com/office/drawing/2014/main" id="{27FE568A-BD65-2443-BED7-4ED0E1B3BA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36795" y="2385449"/>
            <a:ext cx="885212" cy="885212"/>
          </a:xfrm>
          <a:prstGeom prst="rect">
            <a:avLst/>
          </a:prstGeom>
        </p:spPr>
      </p:pic>
      <p:pic>
        <p:nvPicPr>
          <p:cNvPr id="23" name="图片 22">
            <a:extLst>
              <a:ext uri="{FF2B5EF4-FFF2-40B4-BE49-F238E27FC236}">
                <a16:creationId xmlns:a16="http://schemas.microsoft.com/office/drawing/2014/main" id="{73752196-C755-8948-A223-D16AF8CFD5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9047" y="2280596"/>
            <a:ext cx="915959" cy="915959"/>
          </a:xfrm>
          <a:prstGeom prst="rect">
            <a:avLst/>
          </a:prstGeom>
        </p:spPr>
      </p:pic>
    </p:spTree>
    <p:extLst>
      <p:ext uri="{BB962C8B-B14F-4D97-AF65-F5344CB8AC3E}">
        <p14:creationId xmlns:p14="http://schemas.microsoft.com/office/powerpoint/2010/main" val="12169557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49" y="3268885"/>
            <a:ext cx="1221852" cy="122185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006" y="3268885"/>
            <a:ext cx="1221852" cy="1221852"/>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114" y="4615108"/>
            <a:ext cx="816011" cy="8160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5143" y="4615108"/>
            <a:ext cx="816011" cy="816011"/>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0026" y="4693959"/>
            <a:ext cx="915959" cy="915959"/>
          </a:xfrm>
          <a:prstGeom prst="rect">
            <a:avLst/>
          </a:prstGeom>
        </p:spPr>
      </p:pic>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4443" y="4693959"/>
            <a:ext cx="915959" cy="915959"/>
          </a:xfrm>
          <a:prstGeom prst="rect">
            <a:avLst/>
          </a:prstGeom>
        </p:spPr>
      </p:pic>
      <p:sp>
        <p:nvSpPr>
          <p:cNvPr id="18" name="矩形 17"/>
          <p:cNvSpPr/>
          <p:nvPr/>
        </p:nvSpPr>
        <p:spPr>
          <a:xfrm>
            <a:off x="1235143"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2419205"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20" name="矩形 19"/>
          <p:cNvSpPr/>
          <p:nvPr/>
        </p:nvSpPr>
        <p:spPr>
          <a:xfrm>
            <a:off x="7390026"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21" name="矩形 20"/>
          <p:cNvSpPr/>
          <p:nvPr/>
        </p:nvSpPr>
        <p:spPr>
          <a:xfrm>
            <a:off x="8884443"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cxnSp>
        <p:nvCxnSpPr>
          <p:cNvPr id="5" name="直线箭头连接符 4">
            <a:extLst>
              <a:ext uri="{FF2B5EF4-FFF2-40B4-BE49-F238E27FC236}">
                <a16:creationId xmlns:a16="http://schemas.microsoft.com/office/drawing/2014/main" id="{9D09A564-BE13-B44C-BE7F-544A4BA187CB}"/>
              </a:ext>
            </a:extLst>
          </p:cNvPr>
          <p:cNvCxnSpPr/>
          <p:nvPr/>
        </p:nvCxnSpPr>
        <p:spPr>
          <a:xfrm>
            <a:off x="3310796" y="3429000"/>
            <a:ext cx="453721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descr="图片包含 标志, 户外, 停止, 读&#10;&#10;描述已自动生成">
            <a:extLst>
              <a:ext uri="{FF2B5EF4-FFF2-40B4-BE49-F238E27FC236}">
                <a16:creationId xmlns:a16="http://schemas.microsoft.com/office/drawing/2014/main" id="{27FE568A-BD65-2443-BED7-4ED0E1B3BA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73425" y="2665501"/>
            <a:ext cx="885212" cy="885212"/>
          </a:xfrm>
          <a:prstGeom prst="rect">
            <a:avLst/>
          </a:prstGeom>
        </p:spPr>
      </p:pic>
      <p:pic>
        <p:nvPicPr>
          <p:cNvPr id="23" name="图片 22">
            <a:extLst>
              <a:ext uri="{FF2B5EF4-FFF2-40B4-BE49-F238E27FC236}">
                <a16:creationId xmlns:a16="http://schemas.microsoft.com/office/drawing/2014/main" id="{73752196-C755-8948-A223-D16AF8CFD5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5677" y="2560648"/>
            <a:ext cx="915959" cy="915959"/>
          </a:xfrm>
          <a:prstGeom prst="rect">
            <a:avLst/>
          </a:prstGeom>
        </p:spPr>
      </p:pic>
      <p:pic>
        <p:nvPicPr>
          <p:cNvPr id="24" name="图片 23">
            <a:extLst>
              <a:ext uri="{FF2B5EF4-FFF2-40B4-BE49-F238E27FC236}">
                <a16:creationId xmlns:a16="http://schemas.microsoft.com/office/drawing/2014/main" id="{765112E6-76B5-6941-BF92-2B2666E1A8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77025" y="2597701"/>
            <a:ext cx="915959" cy="915959"/>
          </a:xfrm>
          <a:prstGeom prst="rect">
            <a:avLst/>
          </a:prstGeom>
        </p:spPr>
      </p:pic>
    </p:spTree>
    <p:extLst>
      <p:ext uri="{BB962C8B-B14F-4D97-AF65-F5344CB8AC3E}">
        <p14:creationId xmlns:p14="http://schemas.microsoft.com/office/powerpoint/2010/main" val="32432943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73330" y="2454776"/>
            <a:ext cx="8559800" cy="1754326"/>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给</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写信：</a:t>
            </a: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用</a:t>
            </a:r>
            <a:r>
              <a:rPr lang="en-US" altLang="zh-CN" sz="2400" dirty="0">
                <a:solidFill>
                  <a:srgbClr val="C00000"/>
                </a:solidFill>
                <a:latin typeface="Microsoft YaHei" charset="-122"/>
                <a:ea typeface="Microsoft YaHei" charset="-122"/>
                <a:cs typeface="Microsoft YaHei" charset="-122"/>
              </a:rPr>
              <a:t>Bob</a:t>
            </a:r>
            <a:r>
              <a:rPr lang="zh-CN" altLang="en-US" sz="2400" dirty="0">
                <a:solidFill>
                  <a:srgbClr val="C00000"/>
                </a:solidFill>
                <a:latin typeface="Microsoft YaHei" charset="-122"/>
                <a:ea typeface="Microsoft YaHei" charset="-122"/>
                <a:cs typeface="Microsoft YaHei" charset="-122"/>
              </a:rPr>
              <a:t>的公钥</a:t>
            </a:r>
            <a:r>
              <a:rPr lang="zh-CN" altLang="en-US" sz="2400" dirty="0">
                <a:latin typeface="Microsoft YaHei" charset="-122"/>
                <a:ea typeface="Microsoft YaHei" charset="-122"/>
                <a:cs typeface="Microsoft YaHei" charset="-122"/>
              </a:rPr>
              <a:t>加密明文，发送。</a:t>
            </a: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收到密文后，用自己的</a:t>
            </a:r>
            <a:r>
              <a:rPr lang="zh-CN" altLang="en-US" sz="2400" dirty="0">
                <a:solidFill>
                  <a:srgbClr val="C00000"/>
                </a:solidFill>
                <a:latin typeface="Microsoft YaHei" charset="-122"/>
                <a:ea typeface="Microsoft YaHei" charset="-122"/>
                <a:cs typeface="Microsoft YaHei" charset="-122"/>
              </a:rPr>
              <a:t>私钥解密</a:t>
            </a:r>
            <a:r>
              <a:rPr lang="zh-CN" altLang="en-US" sz="2400" dirty="0">
                <a:latin typeface="Microsoft YaHei" charset="-122"/>
                <a:ea typeface="Microsoft YaHei" charset="-122"/>
                <a:cs typeface="Microsoft YaHei" charset="-122"/>
              </a:rPr>
              <a:t>得到明文。</a:t>
            </a:r>
          </a:p>
        </p:txBody>
      </p:sp>
      <p:sp>
        <p:nvSpPr>
          <p:cNvPr id="5"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9" name="文本框 8"/>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49" y="3268885"/>
            <a:ext cx="1221852" cy="122185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006" y="3268885"/>
            <a:ext cx="1221852" cy="1221852"/>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114" y="4615108"/>
            <a:ext cx="816011" cy="8160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5143" y="4615108"/>
            <a:ext cx="816011" cy="816011"/>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0026" y="4693959"/>
            <a:ext cx="915959" cy="915959"/>
          </a:xfrm>
          <a:prstGeom prst="rect">
            <a:avLst/>
          </a:prstGeom>
        </p:spPr>
      </p:pic>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4443" y="4693959"/>
            <a:ext cx="915959" cy="915959"/>
          </a:xfrm>
          <a:prstGeom prst="rect">
            <a:avLst/>
          </a:prstGeom>
        </p:spPr>
      </p:pic>
      <p:sp>
        <p:nvSpPr>
          <p:cNvPr id="18" name="矩形 17"/>
          <p:cNvSpPr/>
          <p:nvPr/>
        </p:nvSpPr>
        <p:spPr>
          <a:xfrm>
            <a:off x="1235143"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2419205"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20" name="矩形 19"/>
          <p:cNvSpPr/>
          <p:nvPr/>
        </p:nvSpPr>
        <p:spPr>
          <a:xfrm>
            <a:off x="7390026"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21" name="矩形 20"/>
          <p:cNvSpPr/>
          <p:nvPr/>
        </p:nvSpPr>
        <p:spPr>
          <a:xfrm>
            <a:off x="8884443"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cxnSp>
        <p:nvCxnSpPr>
          <p:cNvPr id="22" name="直线箭头连接符 21">
            <a:extLst>
              <a:ext uri="{FF2B5EF4-FFF2-40B4-BE49-F238E27FC236}">
                <a16:creationId xmlns:a16="http://schemas.microsoft.com/office/drawing/2014/main" id="{A406BF37-3D6D-E045-8F7D-140A989144B0}"/>
              </a:ext>
            </a:extLst>
          </p:cNvPr>
          <p:cNvCxnSpPr/>
          <p:nvPr/>
        </p:nvCxnSpPr>
        <p:spPr>
          <a:xfrm>
            <a:off x="3310796" y="3429000"/>
            <a:ext cx="453721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descr="图片包含 标志, 户外, 停止, 读&#10;&#10;描述已自动生成">
            <a:extLst>
              <a:ext uri="{FF2B5EF4-FFF2-40B4-BE49-F238E27FC236}">
                <a16:creationId xmlns:a16="http://schemas.microsoft.com/office/drawing/2014/main" id="{7213C097-66B9-9E40-93A5-AE3CDB1C43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36795" y="2385449"/>
            <a:ext cx="885212" cy="885212"/>
          </a:xfrm>
          <a:prstGeom prst="rect">
            <a:avLst/>
          </a:prstGeom>
        </p:spPr>
      </p:pic>
      <p:pic>
        <p:nvPicPr>
          <p:cNvPr id="25" name="图片 24">
            <a:extLst>
              <a:ext uri="{FF2B5EF4-FFF2-40B4-BE49-F238E27FC236}">
                <a16:creationId xmlns:a16="http://schemas.microsoft.com/office/drawing/2014/main" id="{6CA2C50E-525B-6940-AA62-0BC85B7339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9047" y="2336619"/>
            <a:ext cx="915959" cy="915959"/>
          </a:xfrm>
          <a:prstGeom prst="rect">
            <a:avLst/>
          </a:prstGeom>
        </p:spPr>
      </p:pic>
    </p:spTree>
    <p:extLst>
      <p:ext uri="{BB962C8B-B14F-4D97-AF65-F5344CB8AC3E}">
        <p14:creationId xmlns:p14="http://schemas.microsoft.com/office/powerpoint/2010/main" val="2209086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49" y="3268885"/>
            <a:ext cx="1221852" cy="122185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006" y="3268885"/>
            <a:ext cx="1221852" cy="1221852"/>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114" y="4615108"/>
            <a:ext cx="816011" cy="8160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5143" y="4615108"/>
            <a:ext cx="816011" cy="816011"/>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0026" y="4693959"/>
            <a:ext cx="915959" cy="915959"/>
          </a:xfrm>
          <a:prstGeom prst="rect">
            <a:avLst/>
          </a:prstGeom>
        </p:spPr>
      </p:pic>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4443" y="4693959"/>
            <a:ext cx="915959" cy="915959"/>
          </a:xfrm>
          <a:prstGeom prst="rect">
            <a:avLst/>
          </a:prstGeom>
        </p:spPr>
      </p:pic>
      <p:sp>
        <p:nvSpPr>
          <p:cNvPr id="18" name="矩形 17"/>
          <p:cNvSpPr/>
          <p:nvPr/>
        </p:nvSpPr>
        <p:spPr>
          <a:xfrm>
            <a:off x="1235143"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9" name="矩形 18"/>
          <p:cNvSpPr/>
          <p:nvPr/>
        </p:nvSpPr>
        <p:spPr>
          <a:xfrm>
            <a:off x="2419205" y="5581342"/>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sp>
        <p:nvSpPr>
          <p:cNvPr id="20" name="矩形 19"/>
          <p:cNvSpPr/>
          <p:nvPr/>
        </p:nvSpPr>
        <p:spPr>
          <a:xfrm>
            <a:off x="7390026"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21" name="矩形 20"/>
          <p:cNvSpPr/>
          <p:nvPr/>
        </p:nvSpPr>
        <p:spPr>
          <a:xfrm>
            <a:off x="8884443" y="5826621"/>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p:cxnSp>
        <p:nvCxnSpPr>
          <p:cNvPr id="22" name="直线箭头连接符 21">
            <a:extLst>
              <a:ext uri="{FF2B5EF4-FFF2-40B4-BE49-F238E27FC236}">
                <a16:creationId xmlns:a16="http://schemas.microsoft.com/office/drawing/2014/main" id="{A406BF37-3D6D-E045-8F7D-140A989144B0}"/>
              </a:ext>
            </a:extLst>
          </p:cNvPr>
          <p:cNvCxnSpPr/>
          <p:nvPr/>
        </p:nvCxnSpPr>
        <p:spPr>
          <a:xfrm>
            <a:off x="3310796" y="3429000"/>
            <a:ext cx="453721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图片 23" descr="图片包含 标志, 户外, 停止, 读&#10;&#10;描述已自动生成">
            <a:extLst>
              <a:ext uri="{FF2B5EF4-FFF2-40B4-BE49-F238E27FC236}">
                <a16:creationId xmlns:a16="http://schemas.microsoft.com/office/drawing/2014/main" id="{717A7F65-C139-3C4A-97D5-DAF43D5EE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18985" y="2520523"/>
            <a:ext cx="885212" cy="885212"/>
          </a:xfrm>
          <a:prstGeom prst="rect">
            <a:avLst/>
          </a:prstGeom>
        </p:spPr>
      </p:pic>
      <p:pic>
        <p:nvPicPr>
          <p:cNvPr id="26" name="图片 25">
            <a:extLst>
              <a:ext uri="{FF2B5EF4-FFF2-40B4-BE49-F238E27FC236}">
                <a16:creationId xmlns:a16="http://schemas.microsoft.com/office/drawing/2014/main" id="{59A378E4-DA83-A84A-BF8F-09F347504C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01237" y="2471693"/>
            <a:ext cx="915959" cy="915959"/>
          </a:xfrm>
          <a:prstGeom prst="rect">
            <a:avLst/>
          </a:prstGeom>
        </p:spPr>
      </p:pic>
      <p:pic>
        <p:nvPicPr>
          <p:cNvPr id="27" name="图片 26">
            <a:extLst>
              <a:ext uri="{FF2B5EF4-FFF2-40B4-BE49-F238E27FC236}">
                <a16:creationId xmlns:a16="http://schemas.microsoft.com/office/drawing/2014/main" id="{85F27B5F-277A-2143-B825-9A6A1C41CB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77025" y="2420852"/>
            <a:ext cx="915959" cy="915959"/>
          </a:xfrm>
          <a:prstGeom prst="rect">
            <a:avLst/>
          </a:prstGeom>
        </p:spPr>
      </p:pic>
    </p:spTree>
    <p:extLst>
      <p:ext uri="{BB962C8B-B14F-4D97-AF65-F5344CB8AC3E}">
        <p14:creationId xmlns:p14="http://schemas.microsoft.com/office/powerpoint/2010/main" val="160811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六边形 16"/>
          <p:cNvSpPr/>
          <p:nvPr/>
        </p:nvSpPr>
        <p:spPr>
          <a:xfrm>
            <a:off x="4921723" y="83693"/>
            <a:ext cx="3373887" cy="191927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6" name="文本框 2"/>
          <p:cNvSpPr txBox="1"/>
          <p:nvPr>
            <p:custDataLst>
              <p:tags r:id="rId1"/>
            </p:custDataLst>
          </p:nvPr>
        </p:nvSpPr>
        <p:spPr>
          <a:xfrm>
            <a:off x="265584" y="328989"/>
            <a:ext cx="482892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7.4.2</a:t>
            </a:r>
            <a:r>
              <a:rPr lang="zh-CN" altLang="en-US" sz="2400" b="0" dirty="0">
                <a:solidFill>
                  <a:schemeClr val="tx1"/>
                </a:solidFill>
                <a:latin typeface="Microsoft YaHei" charset="-122"/>
                <a:ea typeface="Microsoft YaHei" charset="-122"/>
                <a:cs typeface="Microsoft YaHei" charset="-122"/>
                <a:sym typeface="+mn-ea"/>
              </a:rPr>
              <a:t> 蜂窝网络中的移动性管理</a:t>
            </a:r>
          </a:p>
        </p:txBody>
      </p:sp>
      <p:sp>
        <p:nvSpPr>
          <p:cNvPr id="10" name="文本框 9"/>
          <p:cNvSpPr txBox="1"/>
          <p:nvPr/>
        </p:nvSpPr>
        <p:spPr>
          <a:xfrm>
            <a:off x="265584" y="1609344"/>
            <a:ext cx="11258760" cy="168905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二、通信过程。</a:t>
            </a:r>
            <a:endParaRPr lang="en-US" altLang="zh-CN" sz="2400" dirty="0">
              <a:latin typeface="Microsoft YaHei" charset="-122"/>
              <a:ea typeface="Microsoft YaHei" charset="-122"/>
              <a:cs typeface="Microsoft YaHei" charset="-122"/>
            </a:endParaRPr>
          </a:p>
          <a:p>
            <a:pPr lvl="0">
              <a:lnSpc>
                <a:spcPct val="150000"/>
              </a:lnSpc>
            </a:pPr>
            <a:r>
              <a:rPr lang="zh-CN" altLang="en-US" sz="2400" dirty="0">
                <a:latin typeface="Microsoft YaHei" charset="-122"/>
                <a:ea typeface="Microsoft YaHei" charset="-122"/>
                <a:cs typeface="Microsoft YaHei" charset="-122"/>
              </a:rPr>
              <a:t>第一步：通信者拨打移动用户的电话号码。</a:t>
            </a:r>
            <a:endParaRPr lang="en-US" altLang="zh-CN" sz="2400" dirty="0">
              <a:latin typeface="Microsoft YaHei" charset="-122"/>
              <a:ea typeface="Microsoft YaHei" charset="-122"/>
              <a:cs typeface="Microsoft YaHei" charset="-122"/>
            </a:endParaRPr>
          </a:p>
          <a:p>
            <a:pPr>
              <a:lnSpc>
                <a:spcPct val="150000"/>
              </a:lnSpc>
            </a:pPr>
            <a:endParaRPr lang="zh-CN" altLang="en-US" sz="2400"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55" y="485624"/>
            <a:ext cx="1108046" cy="1108046"/>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251" y="4967874"/>
            <a:ext cx="1108046" cy="1108046"/>
          </a:xfrm>
          <a:prstGeom prst="rect">
            <a:avLst/>
          </a:prstGeom>
        </p:spPr>
      </p:pic>
      <p:sp>
        <p:nvSpPr>
          <p:cNvPr id="2" name="矩形 1"/>
          <p:cNvSpPr/>
          <p:nvPr/>
        </p:nvSpPr>
        <p:spPr>
          <a:xfrm>
            <a:off x="10161946" y="5273793"/>
            <a:ext cx="87716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通信者</a:t>
            </a:r>
            <a:endParaRPr lang="zh-CN" altLang="en-US" dirty="0"/>
          </a:p>
        </p:txBody>
      </p:sp>
      <p:sp>
        <p:nvSpPr>
          <p:cNvPr id="14" name="矩形 13"/>
          <p:cNvSpPr/>
          <p:nvPr/>
        </p:nvSpPr>
        <p:spPr>
          <a:xfrm>
            <a:off x="7143292" y="834174"/>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移动用户</a:t>
            </a:r>
            <a:endParaRPr lang="zh-CN" altLang="en-US" dirty="0"/>
          </a:p>
        </p:txBody>
      </p:sp>
      <p:sp>
        <p:nvSpPr>
          <p:cNvPr id="15" name="六边形 14"/>
          <p:cNvSpPr/>
          <p:nvPr/>
        </p:nvSpPr>
        <p:spPr>
          <a:xfrm>
            <a:off x="1585914" y="5141577"/>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6" name="矩形 15"/>
          <p:cNvSpPr/>
          <p:nvPr/>
        </p:nvSpPr>
        <p:spPr>
          <a:xfrm>
            <a:off x="477918" y="5735458"/>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归属网络</a:t>
            </a:r>
            <a:endParaRPr lang="zh-CN" altLang="en-US" dirty="0"/>
          </a:p>
        </p:txBody>
      </p:sp>
      <p:sp>
        <p:nvSpPr>
          <p:cNvPr id="18" name="矩形 17"/>
          <p:cNvSpPr/>
          <p:nvPr/>
        </p:nvSpPr>
        <p:spPr>
          <a:xfrm>
            <a:off x="3694187" y="98156"/>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被访网络</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709" y="5333069"/>
            <a:ext cx="837097" cy="837097"/>
          </a:xfrm>
          <a:prstGeom prst="rect">
            <a:avLst/>
          </a:prstGeom>
        </p:spPr>
      </p:pic>
      <p:sp>
        <p:nvSpPr>
          <p:cNvPr id="3" name="矩形 2"/>
          <p:cNvSpPr/>
          <p:nvPr/>
        </p:nvSpPr>
        <p:spPr>
          <a:xfrm>
            <a:off x="3112034" y="6215575"/>
            <a:ext cx="2031325" cy="369332"/>
          </a:xfrm>
          <a:prstGeom prst="rect">
            <a:avLst/>
          </a:prstGeom>
        </p:spPr>
        <p:txBody>
          <a:bodyPr wrap="none">
            <a:spAutoFit/>
          </a:bodyPr>
          <a:lstStyle/>
          <a:p>
            <a:r>
              <a:rPr lang="zh-CN" altLang="en-US">
                <a:latin typeface="Microsoft YaHei" charset="-122"/>
                <a:ea typeface="Microsoft YaHei" charset="-122"/>
                <a:cs typeface="Microsoft YaHei" charset="-122"/>
              </a:rPr>
              <a:t>归属移动交换中心</a:t>
            </a:r>
            <a:endParaRPr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7216" y="1408784"/>
            <a:ext cx="837097" cy="837097"/>
          </a:xfrm>
          <a:prstGeom prst="rect">
            <a:avLst/>
          </a:prstGeom>
        </p:spPr>
      </p:pic>
      <p:sp>
        <p:nvSpPr>
          <p:cNvPr id="21" name="矩形 20"/>
          <p:cNvSpPr/>
          <p:nvPr/>
        </p:nvSpPr>
        <p:spPr>
          <a:xfrm>
            <a:off x="7788541" y="2291290"/>
            <a:ext cx="2031325"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被访移动交换中心</a:t>
            </a:r>
            <a:endParaRPr lang="zh-CN" altLang="en-US" dirty="0"/>
          </a:p>
        </p:txBody>
      </p:sp>
    </p:spTree>
    <p:extLst>
      <p:ext uri="{BB962C8B-B14F-4D97-AF65-F5344CB8AC3E}">
        <p14:creationId xmlns:p14="http://schemas.microsoft.com/office/powerpoint/2010/main" val="32052923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3330" y="2454776"/>
            <a:ext cx="8559800" cy="1200329"/>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给</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写信：</a:t>
            </a:r>
          </a:p>
          <a:p>
            <a:pPr>
              <a:lnSpc>
                <a:spcPct val="150000"/>
              </a:lnSpc>
            </a:pPr>
            <a:r>
              <a:rPr lang="zh-CN" altLang="en-US" sz="2400" dirty="0">
                <a:latin typeface="Microsoft YaHei" charset="-122"/>
                <a:ea typeface="Microsoft YaHei" charset="-122"/>
                <a:cs typeface="Microsoft YaHei" charset="-122"/>
              </a:rPr>
              <a:t>        假设加密用私钥，解密用公钥可以吗？</a:t>
            </a:r>
          </a:p>
        </p:txBody>
      </p:sp>
      <p:sp>
        <p:nvSpPr>
          <p:cNvPr id="6" name="文本框 5"/>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3330" y="2454776"/>
            <a:ext cx="8559800" cy="1754326"/>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给</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写信：</a:t>
            </a:r>
          </a:p>
          <a:p>
            <a:pPr>
              <a:lnSpc>
                <a:spcPct val="150000"/>
              </a:lnSpc>
            </a:pPr>
            <a:r>
              <a:rPr lang="zh-CN" altLang="en-US" sz="2400" dirty="0">
                <a:latin typeface="Microsoft YaHei" charset="-122"/>
                <a:ea typeface="Microsoft YaHei" charset="-122"/>
                <a:cs typeface="Microsoft YaHei" charset="-122"/>
              </a:rPr>
              <a:t>        假设加密用私钥，解密用公钥可以吗？</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zh-CN" altLang="en-US" sz="2400" b="1" dirty="0">
                <a:latin typeface="Microsoft YaHei" charset="-122"/>
                <a:ea typeface="Microsoft YaHei" charset="-122"/>
                <a:cs typeface="Microsoft YaHei" charset="-122"/>
              </a:rPr>
              <a:t>没问题！完全可以！</a:t>
            </a:r>
          </a:p>
        </p:txBody>
      </p:sp>
      <p:sp>
        <p:nvSpPr>
          <p:cNvPr id="6" name="文本框 5"/>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477" y="1666593"/>
            <a:ext cx="1221852" cy="122185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8497" y="3091667"/>
            <a:ext cx="915959" cy="915959"/>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2914" y="3091667"/>
            <a:ext cx="915959" cy="915959"/>
          </a:xfrm>
          <a:prstGeom prst="rect">
            <a:avLst/>
          </a:prstGeom>
        </p:spPr>
      </p:pic>
      <p:sp>
        <p:nvSpPr>
          <p:cNvPr id="15" name="矩形 14"/>
          <p:cNvSpPr/>
          <p:nvPr/>
        </p:nvSpPr>
        <p:spPr>
          <a:xfrm>
            <a:off x="8978497" y="4224329"/>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6" name="矩形 15"/>
          <p:cNvSpPr/>
          <p:nvPr/>
        </p:nvSpPr>
        <p:spPr>
          <a:xfrm>
            <a:off x="10472914" y="4224329"/>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mc:AlternateContent xmlns:mc="http://schemas.openxmlformats.org/markup-compatibility/2006" xmlns:a14="http://schemas.microsoft.com/office/drawing/2010/main">
        <mc:Choice Requires="a14">
          <p:sp>
            <p:nvSpPr>
              <p:cNvPr id="4" name="文本框 3"/>
              <p:cNvSpPr txBox="1"/>
              <p:nvPr/>
            </p:nvSpPr>
            <p:spPr>
              <a:xfrm>
                <a:off x="8516554" y="4824905"/>
                <a:ext cx="172266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4000" i="1" smtClean="0">
                              <a:latin typeface="Cambria Math" panose="02040503050406030204" pitchFamily="18" charset="0"/>
                            </a:rPr>
                          </m:ctrlPr>
                        </m:sSubSupPr>
                        <m:e>
                          <m:r>
                            <a:rPr kumimoji="1" lang="en-US" altLang="zh-CN" sz="4000" b="0" i="1" smtClean="0">
                              <a:latin typeface="Cambria Math" charset="0"/>
                            </a:rPr>
                            <m:t>𝐾</m:t>
                          </m:r>
                        </m:e>
                        <m:sub>
                          <m:r>
                            <a:rPr kumimoji="1" lang="en-US" altLang="zh-CN" sz="4000" b="0" i="1" smtClean="0">
                              <a:latin typeface="Cambria Math" charset="0"/>
                            </a:rPr>
                            <m:t>𝐵</m:t>
                          </m:r>
                        </m:sub>
                        <m:sup>
                          <m:r>
                            <a:rPr kumimoji="1" lang="en-US" altLang="zh-CN" sz="4000" b="0" i="1" smtClean="0">
                              <a:latin typeface="Cambria Math" charset="0"/>
                            </a:rPr>
                            <m:t>+</m:t>
                          </m:r>
                        </m:sup>
                      </m:sSubSup>
                    </m:oMath>
                  </m:oMathPara>
                </a14:m>
                <a:endParaRPr kumimoji="1"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8516554" y="4824905"/>
                <a:ext cx="1722665" cy="615553"/>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0124157" y="4824905"/>
                <a:ext cx="172266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4000" i="1" smtClean="0">
                              <a:latin typeface="Cambria Math" panose="02040503050406030204" pitchFamily="18" charset="0"/>
                            </a:rPr>
                          </m:ctrlPr>
                        </m:sSubSupPr>
                        <m:e>
                          <m:r>
                            <a:rPr kumimoji="1" lang="en-US" altLang="zh-CN" sz="4000" b="0" i="1" smtClean="0">
                              <a:latin typeface="Cambria Math" charset="0"/>
                            </a:rPr>
                            <m:t>𝐾</m:t>
                          </m:r>
                        </m:e>
                        <m:sub>
                          <m:r>
                            <a:rPr kumimoji="1" lang="en-US" altLang="zh-CN" sz="4000" b="0" i="1" smtClean="0">
                              <a:latin typeface="Cambria Math" charset="0"/>
                            </a:rPr>
                            <m:t>𝐵</m:t>
                          </m:r>
                        </m:sub>
                        <m:sup>
                          <m:r>
                            <a:rPr kumimoji="1" lang="en-US" altLang="zh-CN" sz="4000" b="0" i="1" smtClean="0">
                              <a:latin typeface="Cambria Math" charset="0"/>
                            </a:rPr>
                            <m:t>−</m:t>
                          </m:r>
                        </m:sup>
                      </m:sSubSup>
                    </m:oMath>
                  </m:oMathPara>
                </a14:m>
                <a:endParaRPr kumimoji="1" lang="zh-CN" altLang="en-US" sz="40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0124157" y="4824905"/>
                <a:ext cx="1722665" cy="615553"/>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36616" y="4655789"/>
                <a:ext cx="6503027" cy="615553"/>
              </a:xfrm>
              <a:prstGeom prst="rect">
                <a:avLst/>
              </a:prstGeom>
              <a:noFill/>
            </p:spPr>
            <p:txBody>
              <a:bodyPr wrap="square" lIns="0" tIns="0" rIns="0" bIns="0" rtlCol="0">
                <a:spAutoFit/>
              </a:bodyPr>
              <a:lstStyle/>
              <a:p>
                <a14:m>
                  <m:oMath xmlns:m="http://schemas.openxmlformats.org/officeDocument/2006/math">
                    <m:sSubSup>
                      <m:sSubSupPr>
                        <m:ctrlPr>
                          <a:rPr kumimoji="1" lang="en-US" altLang="zh-CN" sz="4000" i="1" smtClean="0">
                            <a:latin typeface="Cambria Math" panose="02040503050406030204" pitchFamily="18" charset="0"/>
                          </a:rPr>
                        </m:ctrlPr>
                      </m:sSubSupPr>
                      <m:e>
                        <m:sSubSup>
                          <m:sSubSupPr>
                            <m:ctrlPr>
                              <a:rPr kumimoji="1" lang="en-US" altLang="zh-CN" sz="4000" i="1">
                                <a:latin typeface="Cambria Math" panose="02040503050406030204" pitchFamily="18" charset="0"/>
                              </a:rPr>
                            </m:ctrlPr>
                          </m:sSubSupPr>
                          <m:e>
                            <m:r>
                              <a:rPr kumimoji="1" lang="en-US" altLang="zh-CN" sz="4000" i="1">
                                <a:latin typeface="Cambria Math" charset="0"/>
                              </a:rPr>
                              <m:t>𝐾</m:t>
                            </m:r>
                          </m:e>
                          <m:sub>
                            <m:r>
                              <a:rPr kumimoji="1" lang="en-US" altLang="zh-CN" sz="4000" i="1">
                                <a:latin typeface="Cambria Math" charset="0"/>
                              </a:rPr>
                              <m:t>𝐵</m:t>
                            </m:r>
                          </m:sub>
                          <m:sup>
                            <m:r>
                              <a:rPr kumimoji="1" lang="en-US" altLang="zh-CN" sz="4000" i="1">
                                <a:latin typeface="Cambria Math" charset="0"/>
                              </a:rPr>
                              <m:t>−</m:t>
                            </m:r>
                          </m:sup>
                        </m:sSubSup>
                        <m:r>
                          <a:rPr kumimoji="1" lang="en-US" altLang="zh-CN" sz="4000" b="0" i="1" smtClean="0">
                            <a:latin typeface="Cambria Math" charset="0"/>
                          </a:rPr>
                          <m:t>(</m:t>
                        </m:r>
                        <m:r>
                          <a:rPr kumimoji="1" lang="en-US" altLang="zh-CN" sz="4000" b="0" i="1" smtClean="0">
                            <a:latin typeface="Cambria Math" charset="0"/>
                          </a:rPr>
                          <m:t>𝐾</m:t>
                        </m:r>
                      </m:e>
                      <m:sub>
                        <m:r>
                          <a:rPr kumimoji="1" lang="en-US" altLang="zh-CN" sz="4000" b="0" i="1" smtClean="0">
                            <a:latin typeface="Cambria Math" charset="0"/>
                          </a:rPr>
                          <m:t>𝐵</m:t>
                        </m:r>
                      </m:sub>
                      <m:sup>
                        <m:r>
                          <a:rPr kumimoji="1" lang="en-US" altLang="zh-CN" sz="4000" b="0" i="1" smtClean="0">
                            <a:latin typeface="Cambria Math" charset="0"/>
                          </a:rPr>
                          <m:t>+</m:t>
                        </m:r>
                      </m:sup>
                    </m:sSubSup>
                    <m:r>
                      <a:rPr kumimoji="1" lang="en-US" altLang="zh-CN" sz="4000" b="0" i="1" smtClean="0">
                        <a:latin typeface="Cambria Math" charset="0"/>
                      </a:rPr>
                      <m:t>(</m:t>
                    </m:r>
                    <m:r>
                      <m:rPr>
                        <m:sty m:val="p"/>
                      </m:rPr>
                      <a:rPr kumimoji="1" lang="en-US" altLang="zh-CN" sz="4000" i="1">
                        <a:latin typeface="Cambria Math" charset="0"/>
                      </a:rPr>
                      <m:t>m</m:t>
                    </m:r>
                    <m:r>
                      <a:rPr kumimoji="1" lang="en-US" altLang="zh-CN" sz="4000" b="0" i="1" smtClean="0">
                        <a:latin typeface="Cambria Math" charset="0"/>
                      </a:rPr>
                      <m:t>))</m:t>
                    </m:r>
                  </m:oMath>
                </a14:m>
                <a:r>
                  <a:rPr kumimoji="1" lang="en-US" altLang="zh-CN" sz="4000" dirty="0"/>
                  <a:t>=m= </a:t>
                </a:r>
                <a14:m>
                  <m:oMath xmlns:m="http://schemas.openxmlformats.org/officeDocument/2006/math">
                    <m:sSubSup>
                      <m:sSubSupPr>
                        <m:ctrlPr>
                          <a:rPr kumimoji="1" lang="en-US" altLang="zh-CN" sz="4000" i="1">
                            <a:latin typeface="Cambria Math" panose="02040503050406030204" pitchFamily="18" charset="0"/>
                          </a:rPr>
                        </m:ctrlPr>
                      </m:sSubSupPr>
                      <m:e>
                        <m:sSubSup>
                          <m:sSubSupPr>
                            <m:ctrlPr>
                              <a:rPr kumimoji="1" lang="en-US" altLang="zh-CN" sz="4000" i="1">
                                <a:latin typeface="Cambria Math" panose="02040503050406030204" pitchFamily="18" charset="0"/>
                              </a:rPr>
                            </m:ctrlPr>
                          </m:sSubSupPr>
                          <m:e>
                            <m:r>
                              <a:rPr kumimoji="1" lang="en-US" altLang="zh-CN" sz="4000" i="1">
                                <a:latin typeface="Cambria Math" charset="0"/>
                              </a:rPr>
                              <m:t>𝐾</m:t>
                            </m:r>
                          </m:e>
                          <m:sub>
                            <m:r>
                              <a:rPr kumimoji="1" lang="en-US" altLang="zh-CN" sz="4000" i="1">
                                <a:latin typeface="Cambria Math" charset="0"/>
                              </a:rPr>
                              <m:t>𝐵</m:t>
                            </m:r>
                          </m:sub>
                          <m:sup>
                            <m:r>
                              <a:rPr kumimoji="1" lang="en-US" altLang="zh-CN" sz="4000" b="0" i="1" smtClean="0">
                                <a:latin typeface="Cambria Math" charset="0"/>
                              </a:rPr>
                              <m:t>+</m:t>
                            </m:r>
                          </m:sup>
                        </m:sSubSup>
                        <m:r>
                          <a:rPr kumimoji="1" lang="en-US" altLang="zh-CN" sz="4000" i="1">
                            <a:latin typeface="Cambria Math" charset="0"/>
                          </a:rPr>
                          <m:t>(</m:t>
                        </m:r>
                        <m:r>
                          <a:rPr kumimoji="1" lang="en-US" altLang="zh-CN" sz="4000" i="1">
                            <a:latin typeface="Cambria Math" charset="0"/>
                          </a:rPr>
                          <m:t>𝐾</m:t>
                        </m:r>
                      </m:e>
                      <m:sub>
                        <m:r>
                          <a:rPr kumimoji="1" lang="en-US" altLang="zh-CN" sz="4000" i="1">
                            <a:latin typeface="Cambria Math" charset="0"/>
                          </a:rPr>
                          <m:t>𝐵</m:t>
                        </m:r>
                      </m:sub>
                      <m:sup>
                        <m:r>
                          <a:rPr kumimoji="1" lang="en-US" altLang="zh-CN" sz="4000" b="0" i="1" smtClean="0">
                            <a:latin typeface="Cambria Math" charset="0"/>
                          </a:rPr>
                          <m:t>−</m:t>
                        </m:r>
                      </m:sup>
                    </m:sSubSup>
                    <m:r>
                      <a:rPr kumimoji="1" lang="en-US" altLang="zh-CN" sz="4000" i="1">
                        <a:latin typeface="Cambria Math" charset="0"/>
                      </a:rPr>
                      <m:t>(</m:t>
                    </m:r>
                    <m:r>
                      <m:rPr>
                        <m:sty m:val="p"/>
                      </m:rPr>
                      <a:rPr kumimoji="1" lang="en-US" altLang="zh-CN" sz="4000" i="1">
                        <a:latin typeface="Cambria Math" charset="0"/>
                      </a:rPr>
                      <m:t>m</m:t>
                    </m:r>
                    <m:r>
                      <a:rPr kumimoji="1" lang="en-US" altLang="zh-CN" sz="4000" i="1">
                        <a:latin typeface="Cambria Math" charset="0"/>
                      </a:rPr>
                      <m:t>))</m:t>
                    </m:r>
                  </m:oMath>
                </a14:m>
                <a:endParaRPr kumimoji="1" lang="zh-CN" altLang="en-US" sz="4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36616" y="4655789"/>
                <a:ext cx="6503027" cy="615553"/>
              </a:xfrm>
              <a:prstGeom prst="rect">
                <a:avLst/>
              </a:prstGeom>
              <a:blipFill rotWithShape="0">
                <a:blip r:embed="rId8"/>
                <a:stretch>
                  <a:fillRect t="-25743" b="-48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4811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3330" y="2454776"/>
            <a:ext cx="8559800" cy="1754326"/>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给</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写信：</a:t>
            </a:r>
          </a:p>
          <a:p>
            <a:pPr>
              <a:lnSpc>
                <a:spcPct val="150000"/>
              </a:lnSpc>
            </a:pPr>
            <a:r>
              <a:rPr lang="zh-CN" altLang="en-US" sz="2400" dirty="0">
                <a:latin typeface="Microsoft YaHei" charset="-122"/>
                <a:ea typeface="Microsoft YaHei" charset="-122"/>
                <a:cs typeface="Microsoft YaHei" charset="-122"/>
              </a:rPr>
              <a:t>        假设加密用私钥，解密用公钥可以吗？</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zh-CN" altLang="en-US" sz="2400" b="1" dirty="0">
                <a:latin typeface="Microsoft YaHei" charset="-122"/>
                <a:ea typeface="Microsoft YaHei" charset="-122"/>
                <a:cs typeface="Microsoft YaHei" charset="-122"/>
              </a:rPr>
              <a:t>没问题！完全可以！</a:t>
            </a:r>
          </a:p>
        </p:txBody>
      </p:sp>
      <p:sp>
        <p:nvSpPr>
          <p:cNvPr id="6" name="文本框 5"/>
          <p:cNvSpPr txBox="1"/>
          <p:nvPr>
            <p:custDataLst>
              <p:tags r:id="rId1"/>
            </p:custDataLst>
          </p:nvPr>
        </p:nvSpPr>
        <p:spPr>
          <a:xfrm>
            <a:off x="273330" y="579210"/>
            <a:ext cx="46415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8.2.3</a:t>
            </a:r>
            <a:r>
              <a:rPr lang="zh-CN" altLang="en-US" sz="2400" b="0" dirty="0">
                <a:solidFill>
                  <a:schemeClr val="tx1"/>
                </a:solidFill>
                <a:latin typeface="Microsoft YaHei" charset="-122"/>
                <a:ea typeface="Microsoft YaHei" charset="-122"/>
                <a:cs typeface="Microsoft YaHei" charset="-122"/>
                <a:sym typeface="+mn-ea"/>
              </a:rPr>
              <a:t> 非对称</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公开密钥加密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非对称</a:t>
            </a:r>
            <a:r>
              <a:rPr lang="en-US" altLang="zh-CN" sz="1400" dirty="0">
                <a:solidFill>
                  <a:srgbClr val="FF0000"/>
                </a:solidFill>
                <a:latin typeface="微软雅黑" pitchFamily="34" charset="-122"/>
                <a:ea typeface="微软雅黑" pitchFamily="34" charset="-122"/>
                <a:cs typeface="Microsoft YaHei" charset="-122"/>
                <a:sym typeface="+mn-ea"/>
              </a:rPr>
              <a:t>/</a:t>
            </a:r>
            <a:r>
              <a:rPr lang="zh-CN" altLang="en-US" sz="1400" dirty="0">
                <a:solidFill>
                  <a:srgbClr val="FF0000"/>
                </a:solidFill>
                <a:latin typeface="微软雅黑" pitchFamily="34" charset="-122"/>
                <a:ea typeface="微软雅黑" pitchFamily="34" charset="-122"/>
                <a:cs typeface="Microsoft YaHei" charset="-122"/>
                <a:sym typeface="+mn-ea"/>
              </a:rPr>
              <a:t>公开密钥加密</a:t>
            </a:r>
          </a:p>
        </p:txBody>
      </p:sp>
      <p:sp>
        <p:nvSpPr>
          <p:cNvPr id="10" name="文本框 9"/>
          <p:cNvSpPr txBox="1"/>
          <p:nvPr/>
        </p:nvSpPr>
        <p:spPr>
          <a:xfrm>
            <a:off x="273330" y="1531949"/>
            <a:ext cx="10861675" cy="646331"/>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一、非对称密钥加密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加密过程。</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477" y="1666593"/>
            <a:ext cx="1221852" cy="122185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8497" y="3091667"/>
            <a:ext cx="915959" cy="915959"/>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2914" y="3091667"/>
            <a:ext cx="915959" cy="915959"/>
          </a:xfrm>
          <a:prstGeom prst="rect">
            <a:avLst/>
          </a:prstGeom>
        </p:spPr>
      </p:pic>
      <p:sp>
        <p:nvSpPr>
          <p:cNvPr id="15" name="矩形 14"/>
          <p:cNvSpPr/>
          <p:nvPr/>
        </p:nvSpPr>
        <p:spPr>
          <a:xfrm>
            <a:off x="8978497" y="4224329"/>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公钥</a:t>
            </a:r>
            <a:endParaRPr lang="zh-CN" altLang="en-US" sz="2400" dirty="0"/>
          </a:p>
        </p:txBody>
      </p:sp>
      <p:sp>
        <p:nvSpPr>
          <p:cNvPr id="16" name="矩形 15"/>
          <p:cNvSpPr/>
          <p:nvPr/>
        </p:nvSpPr>
        <p:spPr>
          <a:xfrm>
            <a:off x="10472914" y="4224329"/>
            <a:ext cx="891591" cy="461665"/>
          </a:xfrm>
          <a:prstGeom prst="rect">
            <a:avLst/>
          </a:prstGeom>
        </p:spPr>
        <p:txBody>
          <a:bodyPr wrap="none">
            <a:spAutoFit/>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私钥</a:t>
            </a:r>
            <a:endParaRPr lang="zh-CN" altLang="en-US" sz="2400" dirty="0"/>
          </a:p>
        </p:txBody>
      </p:sp>
      <mc:AlternateContent xmlns:mc="http://schemas.openxmlformats.org/markup-compatibility/2006" xmlns:a14="http://schemas.microsoft.com/office/drawing/2010/main">
        <mc:Choice Requires="a14">
          <p:sp>
            <p:nvSpPr>
              <p:cNvPr id="4" name="文本框 3"/>
              <p:cNvSpPr txBox="1"/>
              <p:nvPr/>
            </p:nvSpPr>
            <p:spPr>
              <a:xfrm>
                <a:off x="8516554" y="4824905"/>
                <a:ext cx="172266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4000" i="1" smtClean="0">
                              <a:latin typeface="Cambria Math" panose="02040503050406030204" pitchFamily="18" charset="0"/>
                            </a:rPr>
                          </m:ctrlPr>
                        </m:sSubSupPr>
                        <m:e>
                          <m:r>
                            <a:rPr kumimoji="1" lang="en-US" altLang="zh-CN" sz="4000" b="0" i="1" smtClean="0">
                              <a:latin typeface="Cambria Math" charset="0"/>
                            </a:rPr>
                            <m:t>𝐾</m:t>
                          </m:r>
                        </m:e>
                        <m:sub>
                          <m:r>
                            <a:rPr kumimoji="1" lang="en-US" altLang="zh-CN" sz="4000" b="0" i="1" smtClean="0">
                              <a:latin typeface="Cambria Math" charset="0"/>
                            </a:rPr>
                            <m:t>𝐵</m:t>
                          </m:r>
                        </m:sub>
                        <m:sup>
                          <m:r>
                            <a:rPr kumimoji="1" lang="en-US" altLang="zh-CN" sz="4000" b="0" i="1" smtClean="0">
                              <a:latin typeface="Cambria Math" charset="0"/>
                            </a:rPr>
                            <m:t>+</m:t>
                          </m:r>
                        </m:sup>
                      </m:sSubSup>
                    </m:oMath>
                  </m:oMathPara>
                </a14:m>
                <a:endParaRPr kumimoji="1"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8516554" y="4824905"/>
                <a:ext cx="1722665" cy="615553"/>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0124157" y="4824905"/>
                <a:ext cx="172266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4000" i="1" smtClean="0">
                              <a:latin typeface="Cambria Math" panose="02040503050406030204" pitchFamily="18" charset="0"/>
                            </a:rPr>
                          </m:ctrlPr>
                        </m:sSubSupPr>
                        <m:e>
                          <m:r>
                            <a:rPr kumimoji="1" lang="en-US" altLang="zh-CN" sz="4000" b="0" i="1" smtClean="0">
                              <a:latin typeface="Cambria Math" charset="0"/>
                            </a:rPr>
                            <m:t>𝐾</m:t>
                          </m:r>
                        </m:e>
                        <m:sub>
                          <m:r>
                            <a:rPr kumimoji="1" lang="en-US" altLang="zh-CN" sz="4000" b="0" i="1" smtClean="0">
                              <a:latin typeface="Cambria Math" charset="0"/>
                            </a:rPr>
                            <m:t>𝐵</m:t>
                          </m:r>
                        </m:sub>
                        <m:sup>
                          <m:r>
                            <a:rPr kumimoji="1" lang="en-US" altLang="zh-CN" sz="4000" b="0" i="1" smtClean="0">
                              <a:latin typeface="Cambria Math" charset="0"/>
                            </a:rPr>
                            <m:t>−</m:t>
                          </m:r>
                        </m:sup>
                      </m:sSubSup>
                    </m:oMath>
                  </m:oMathPara>
                </a14:m>
                <a:endParaRPr kumimoji="1" lang="zh-CN" altLang="en-US" sz="40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0124157" y="4824905"/>
                <a:ext cx="1722665" cy="615553"/>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36616" y="4655789"/>
                <a:ext cx="6503027" cy="615553"/>
              </a:xfrm>
              <a:prstGeom prst="rect">
                <a:avLst/>
              </a:prstGeom>
              <a:noFill/>
            </p:spPr>
            <p:txBody>
              <a:bodyPr wrap="square" lIns="0" tIns="0" rIns="0" bIns="0" rtlCol="0">
                <a:spAutoFit/>
              </a:bodyPr>
              <a:lstStyle/>
              <a:p>
                <a14:m>
                  <m:oMath xmlns:m="http://schemas.openxmlformats.org/officeDocument/2006/math">
                    <m:sSubSup>
                      <m:sSubSupPr>
                        <m:ctrlPr>
                          <a:rPr kumimoji="1" lang="en-US" altLang="zh-CN" sz="4000" i="1" smtClean="0">
                            <a:latin typeface="Cambria Math" panose="02040503050406030204" pitchFamily="18" charset="0"/>
                          </a:rPr>
                        </m:ctrlPr>
                      </m:sSubSupPr>
                      <m:e>
                        <m:sSubSup>
                          <m:sSubSupPr>
                            <m:ctrlPr>
                              <a:rPr kumimoji="1" lang="en-US" altLang="zh-CN" sz="4000" i="1">
                                <a:latin typeface="Cambria Math" panose="02040503050406030204" pitchFamily="18" charset="0"/>
                              </a:rPr>
                            </m:ctrlPr>
                          </m:sSubSupPr>
                          <m:e>
                            <m:r>
                              <a:rPr kumimoji="1" lang="en-US" altLang="zh-CN" sz="4000" i="1">
                                <a:latin typeface="Cambria Math" charset="0"/>
                              </a:rPr>
                              <m:t>𝐾</m:t>
                            </m:r>
                          </m:e>
                          <m:sub>
                            <m:r>
                              <a:rPr kumimoji="1" lang="en-US" altLang="zh-CN" sz="4000" i="1">
                                <a:latin typeface="Cambria Math" charset="0"/>
                              </a:rPr>
                              <m:t>𝐵</m:t>
                            </m:r>
                          </m:sub>
                          <m:sup>
                            <m:r>
                              <a:rPr kumimoji="1" lang="en-US" altLang="zh-CN" sz="4000" i="1">
                                <a:latin typeface="Cambria Math" charset="0"/>
                              </a:rPr>
                              <m:t>−</m:t>
                            </m:r>
                          </m:sup>
                        </m:sSubSup>
                        <m:r>
                          <a:rPr kumimoji="1" lang="en-US" altLang="zh-CN" sz="4000" b="0" i="1" smtClean="0">
                            <a:latin typeface="Cambria Math" charset="0"/>
                          </a:rPr>
                          <m:t>(</m:t>
                        </m:r>
                        <m:r>
                          <a:rPr kumimoji="1" lang="en-US" altLang="zh-CN" sz="4000" b="0" i="1" smtClean="0">
                            <a:latin typeface="Cambria Math" charset="0"/>
                          </a:rPr>
                          <m:t>𝐾</m:t>
                        </m:r>
                      </m:e>
                      <m:sub>
                        <m:r>
                          <a:rPr kumimoji="1" lang="en-US" altLang="zh-CN" sz="4000" b="0" i="1" smtClean="0">
                            <a:latin typeface="Cambria Math" charset="0"/>
                          </a:rPr>
                          <m:t>𝐵</m:t>
                        </m:r>
                      </m:sub>
                      <m:sup>
                        <m:r>
                          <a:rPr kumimoji="1" lang="en-US" altLang="zh-CN" sz="4000" b="0" i="1" smtClean="0">
                            <a:latin typeface="Cambria Math" charset="0"/>
                          </a:rPr>
                          <m:t>+</m:t>
                        </m:r>
                      </m:sup>
                    </m:sSubSup>
                    <m:r>
                      <a:rPr kumimoji="1" lang="en-US" altLang="zh-CN" sz="4000" b="0" i="1" smtClean="0">
                        <a:latin typeface="Cambria Math" charset="0"/>
                      </a:rPr>
                      <m:t>(</m:t>
                    </m:r>
                    <m:r>
                      <m:rPr>
                        <m:sty m:val="p"/>
                      </m:rPr>
                      <a:rPr kumimoji="1" lang="en-US" altLang="zh-CN" sz="4000" i="1">
                        <a:latin typeface="Cambria Math" charset="0"/>
                      </a:rPr>
                      <m:t>m</m:t>
                    </m:r>
                    <m:r>
                      <a:rPr kumimoji="1" lang="en-US" altLang="zh-CN" sz="4000" b="0" i="1" smtClean="0">
                        <a:latin typeface="Cambria Math" charset="0"/>
                      </a:rPr>
                      <m:t>))</m:t>
                    </m:r>
                  </m:oMath>
                </a14:m>
                <a:r>
                  <a:rPr kumimoji="1" lang="en-US" altLang="zh-CN" sz="4000" dirty="0"/>
                  <a:t>=m= </a:t>
                </a:r>
                <a14:m>
                  <m:oMath xmlns:m="http://schemas.openxmlformats.org/officeDocument/2006/math">
                    <m:sSubSup>
                      <m:sSubSupPr>
                        <m:ctrlPr>
                          <a:rPr kumimoji="1" lang="en-US" altLang="zh-CN" sz="4000" i="1">
                            <a:latin typeface="Cambria Math" panose="02040503050406030204" pitchFamily="18" charset="0"/>
                          </a:rPr>
                        </m:ctrlPr>
                      </m:sSubSupPr>
                      <m:e>
                        <m:sSubSup>
                          <m:sSubSupPr>
                            <m:ctrlPr>
                              <a:rPr kumimoji="1" lang="en-US" altLang="zh-CN" sz="4000" i="1">
                                <a:latin typeface="Cambria Math" panose="02040503050406030204" pitchFamily="18" charset="0"/>
                              </a:rPr>
                            </m:ctrlPr>
                          </m:sSubSupPr>
                          <m:e>
                            <m:r>
                              <a:rPr kumimoji="1" lang="en-US" altLang="zh-CN" sz="4000" i="1">
                                <a:latin typeface="Cambria Math" charset="0"/>
                              </a:rPr>
                              <m:t>𝐾</m:t>
                            </m:r>
                          </m:e>
                          <m:sub>
                            <m:r>
                              <a:rPr kumimoji="1" lang="en-US" altLang="zh-CN" sz="4000" i="1">
                                <a:latin typeface="Cambria Math" charset="0"/>
                              </a:rPr>
                              <m:t>𝐵</m:t>
                            </m:r>
                          </m:sub>
                          <m:sup>
                            <m:r>
                              <a:rPr kumimoji="1" lang="en-US" altLang="zh-CN" sz="4000" b="0" i="1" smtClean="0">
                                <a:latin typeface="Cambria Math" charset="0"/>
                              </a:rPr>
                              <m:t>+</m:t>
                            </m:r>
                          </m:sup>
                        </m:sSubSup>
                        <m:r>
                          <a:rPr kumimoji="1" lang="en-US" altLang="zh-CN" sz="4000" i="1">
                            <a:latin typeface="Cambria Math" charset="0"/>
                          </a:rPr>
                          <m:t>(</m:t>
                        </m:r>
                        <m:r>
                          <a:rPr kumimoji="1" lang="en-US" altLang="zh-CN" sz="4000" i="1">
                            <a:latin typeface="Cambria Math" charset="0"/>
                          </a:rPr>
                          <m:t>𝐾</m:t>
                        </m:r>
                      </m:e>
                      <m:sub>
                        <m:r>
                          <a:rPr kumimoji="1" lang="en-US" altLang="zh-CN" sz="4000" i="1">
                            <a:latin typeface="Cambria Math" charset="0"/>
                          </a:rPr>
                          <m:t>𝐵</m:t>
                        </m:r>
                      </m:sub>
                      <m:sup>
                        <m:r>
                          <a:rPr kumimoji="1" lang="en-US" altLang="zh-CN" sz="4000" b="0" i="1" smtClean="0">
                            <a:latin typeface="Cambria Math" charset="0"/>
                          </a:rPr>
                          <m:t>−</m:t>
                        </m:r>
                      </m:sup>
                    </m:sSubSup>
                    <m:r>
                      <a:rPr kumimoji="1" lang="en-US" altLang="zh-CN" sz="4000" i="1">
                        <a:latin typeface="Cambria Math" charset="0"/>
                      </a:rPr>
                      <m:t>(</m:t>
                    </m:r>
                    <m:r>
                      <m:rPr>
                        <m:sty m:val="p"/>
                      </m:rPr>
                      <a:rPr kumimoji="1" lang="en-US" altLang="zh-CN" sz="4000" i="1">
                        <a:latin typeface="Cambria Math" charset="0"/>
                      </a:rPr>
                      <m:t>m</m:t>
                    </m:r>
                    <m:r>
                      <a:rPr kumimoji="1" lang="en-US" altLang="zh-CN" sz="4000" i="1">
                        <a:latin typeface="Cambria Math" charset="0"/>
                      </a:rPr>
                      <m:t>))</m:t>
                    </m:r>
                  </m:oMath>
                </a14:m>
                <a:endParaRPr kumimoji="1" lang="zh-CN" altLang="en-US" sz="4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36616" y="4655789"/>
                <a:ext cx="6503027" cy="615553"/>
              </a:xfrm>
              <a:prstGeom prst="rect">
                <a:avLst/>
              </a:prstGeom>
              <a:blipFill rotWithShape="0">
                <a:blip r:embed="rId8"/>
                <a:stretch>
                  <a:fillRect t="-25743" b="-48515"/>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6FDDDCC2-59B1-E240-B1F5-8A5DC5A85806}"/>
              </a:ext>
            </a:extLst>
          </p:cNvPr>
          <p:cNvSpPr/>
          <p:nvPr/>
        </p:nvSpPr>
        <p:spPr>
          <a:xfrm>
            <a:off x="-1041991" y="0"/>
            <a:ext cx="14566605" cy="7102549"/>
          </a:xfrm>
          <a:prstGeom prst="rect">
            <a:avLst/>
          </a:prstGeom>
          <a:solidFill>
            <a:schemeClr val="dk1">
              <a:alpha val="72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5F1F923D-FB6B-DC43-8674-728973B5885F}"/>
              </a:ext>
            </a:extLst>
          </p:cNvPr>
          <p:cNvSpPr txBox="1"/>
          <p:nvPr/>
        </p:nvSpPr>
        <p:spPr>
          <a:xfrm>
            <a:off x="2861962" y="2786899"/>
            <a:ext cx="6549626" cy="923330"/>
          </a:xfrm>
          <a:prstGeom prst="rect">
            <a:avLst/>
          </a:prstGeom>
          <a:noFill/>
        </p:spPr>
        <p:txBody>
          <a:bodyPr wrap="square" rtlCol="0">
            <a:spAutoFit/>
          </a:bodyPr>
          <a:lstStyle/>
          <a:p>
            <a:r>
              <a:rPr kumimoji="1" lang="zh-CN" altLang="en-US" sz="5400" dirty="0">
                <a:solidFill>
                  <a:schemeClr val="bg1"/>
                </a:solidFill>
                <a:latin typeface="Microsoft YaHei" panose="020B0503020204020204" pitchFamily="34" charset="-122"/>
                <a:ea typeface="Microsoft YaHei" panose="020B0503020204020204" pitchFamily="34" charset="-122"/>
              </a:rPr>
              <a:t>多少有点大材小用！</a:t>
            </a:r>
          </a:p>
        </p:txBody>
      </p:sp>
    </p:spTree>
    <p:extLst>
      <p:ext uri="{BB962C8B-B14F-4D97-AF65-F5344CB8AC3E}">
        <p14:creationId xmlns:p14="http://schemas.microsoft.com/office/powerpoint/2010/main" val="337404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、下列加密算法中，不属于对称密钥加密算法的是（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A:DES</a:t>
            </a:r>
            <a:r>
              <a:rPr lang="zh-CN" altLang="en-US" sz="2400" b="0" dirty="0">
                <a:solidFill>
                  <a:schemeClr val="tx1"/>
                </a:solidFill>
                <a:latin typeface="Microsoft YaHei" charset="-122"/>
                <a:ea typeface="Microsoft YaHei" charset="-122"/>
                <a:cs typeface="Microsoft YaHei" charset="-122"/>
              </a:rPr>
              <a:t>加密算法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B:AES</a:t>
            </a:r>
            <a:r>
              <a:rPr lang="zh-CN" altLang="en-US" sz="2400" b="0" dirty="0">
                <a:solidFill>
                  <a:schemeClr val="tx1"/>
                </a:solidFill>
                <a:latin typeface="Microsoft YaHei" charset="-122"/>
                <a:ea typeface="Microsoft YaHei" charset="-122"/>
                <a:cs typeface="Microsoft YaHei" charset="-122"/>
              </a:rPr>
              <a:t>加密算法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C:RSA</a:t>
            </a:r>
            <a:r>
              <a:rPr lang="zh-CN" altLang="en-US" sz="2400" b="0" dirty="0">
                <a:solidFill>
                  <a:schemeClr val="tx1"/>
                </a:solidFill>
                <a:latin typeface="Microsoft YaHei" charset="-122"/>
                <a:ea typeface="Microsoft YaHei" charset="-122"/>
                <a:cs typeface="Microsoft YaHei" charset="-122"/>
              </a:rPr>
              <a:t>加密算法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D:IDEA</a:t>
            </a:r>
            <a:r>
              <a:rPr lang="zh-CN" altLang="en-US" sz="2400" b="0" dirty="0">
                <a:solidFill>
                  <a:schemeClr val="tx1"/>
                </a:solidFill>
                <a:latin typeface="Microsoft YaHei" charset="-122"/>
                <a:ea typeface="Microsoft YaHei" charset="-122"/>
                <a:cs typeface="Microsoft YaHei" charset="-122"/>
              </a:rPr>
              <a:t>加密算法</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、下列加密算法中，不属于对称密钥加密算法的是（  </a:t>
            </a: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A:DES</a:t>
            </a:r>
            <a:r>
              <a:rPr lang="zh-CN" altLang="en-US" sz="2400" b="0" dirty="0">
                <a:solidFill>
                  <a:schemeClr val="tx1"/>
                </a:solidFill>
                <a:latin typeface="Microsoft YaHei" charset="-122"/>
                <a:ea typeface="Microsoft YaHei" charset="-122"/>
                <a:cs typeface="Microsoft YaHei" charset="-122"/>
              </a:rPr>
              <a:t>加密算法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B:AES</a:t>
            </a:r>
            <a:r>
              <a:rPr lang="zh-CN" altLang="en-US" sz="2400" b="0" dirty="0">
                <a:solidFill>
                  <a:schemeClr val="tx1"/>
                </a:solidFill>
                <a:latin typeface="Microsoft YaHei" charset="-122"/>
                <a:ea typeface="Microsoft YaHei" charset="-122"/>
                <a:cs typeface="Microsoft YaHei" charset="-122"/>
              </a:rPr>
              <a:t>加密算法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C:RSA</a:t>
            </a:r>
            <a:r>
              <a:rPr lang="zh-CN" altLang="en-US" sz="2400" b="0" dirty="0">
                <a:solidFill>
                  <a:srgbClr val="FF0000"/>
                </a:solidFill>
                <a:latin typeface="Microsoft YaHei" charset="-122"/>
                <a:ea typeface="Microsoft YaHei" charset="-122"/>
                <a:cs typeface="Microsoft YaHei" charset="-122"/>
              </a:rPr>
              <a:t>加密算法     非对称密钥算法</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D:IDEA</a:t>
            </a:r>
            <a:r>
              <a:rPr lang="zh-CN" altLang="en-US" sz="2400" b="0" dirty="0">
                <a:solidFill>
                  <a:schemeClr val="tx1"/>
                </a:solidFill>
                <a:latin typeface="Microsoft YaHei" charset="-122"/>
                <a:ea typeface="Microsoft YaHei" charset="-122"/>
                <a:cs typeface="Microsoft YaHei" charset="-122"/>
              </a:rPr>
              <a:t>加密算法</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RSA</a:t>
            </a:r>
            <a:r>
              <a:rPr lang="zh-CN" altLang="en-US" sz="2400" b="0" dirty="0">
                <a:solidFill>
                  <a:schemeClr val="tx1"/>
                </a:solidFill>
                <a:latin typeface="Microsoft YaHei" charset="-122"/>
                <a:ea typeface="Microsoft YaHei" charset="-122"/>
                <a:cs typeface="Microsoft YaHei" charset="-122"/>
              </a:rPr>
              <a:t>算法的安全性是建立在（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自动机求逆的困难性上</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大数分解的困难性上</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求离散对数的困难性上</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求解背包算法的困难性上</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RSA</a:t>
            </a:r>
            <a:r>
              <a:rPr lang="zh-CN" altLang="en-US" sz="2400" b="0" dirty="0">
                <a:solidFill>
                  <a:schemeClr val="tx1"/>
                </a:solidFill>
                <a:latin typeface="Microsoft YaHei" charset="-122"/>
                <a:ea typeface="Microsoft YaHei" charset="-122"/>
                <a:cs typeface="Microsoft YaHei" charset="-122"/>
              </a:rPr>
              <a:t>算法的安全性是建立在（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rgbClr val="FF0000"/>
                </a:solidFill>
                <a:latin typeface="Microsoft YaHei" charset="-122"/>
                <a:ea typeface="Microsoft YaHei" charset="-122"/>
                <a:cs typeface="Microsoft YaHei" charset="-122"/>
              </a:rPr>
              <a:t> </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自动机求逆的困难性上</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rgbClr val="FF0000"/>
                </a:solidFill>
                <a:latin typeface="Microsoft YaHei" charset="-122"/>
                <a:ea typeface="Microsoft YaHei" charset="-122"/>
                <a:cs typeface="Microsoft YaHei" charset="-122"/>
              </a:rPr>
              <a:t>大数分解的困难性上</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求离散对数的困难性上</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求解背包算法的困难性上</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1279"/>
            <a:ext cx="4531055" cy="3970318"/>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网络安全概述</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数据加密</a:t>
            </a:r>
          </a:p>
          <a:p>
            <a:pPr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消息完整性与数字签名</a:t>
            </a:r>
          </a:p>
          <a:p>
            <a:pPr algn="just">
              <a:lnSpc>
                <a:spcPct val="150000"/>
              </a:lnSpc>
            </a:pPr>
            <a:r>
              <a:rPr lang="zh-CN" altLang="en-US" sz="2400" dirty="0">
                <a:latin typeface="微软雅黑" pitchFamily="34" charset="-122"/>
                <a:ea typeface="微软雅黑" pitchFamily="34" charset="-122"/>
                <a:cs typeface="Microsoft YaHei" charset="-122"/>
                <a:sym typeface="+mn-ea"/>
              </a:rPr>
              <a:t>身份认证</a:t>
            </a:r>
          </a:p>
          <a:p>
            <a:pPr algn="just">
              <a:lnSpc>
                <a:spcPct val="150000"/>
              </a:lnSpc>
            </a:pPr>
            <a:r>
              <a:rPr lang="zh-CN" altLang="en-US" sz="2400" dirty="0">
                <a:latin typeface="微软雅黑" pitchFamily="34" charset="-122"/>
                <a:ea typeface="微软雅黑" pitchFamily="34" charset="-122"/>
                <a:cs typeface="Microsoft YaHei" charset="-122"/>
                <a:sym typeface="+mn-ea"/>
              </a:rPr>
              <a:t>密钥分发中心与证书认证</a:t>
            </a:r>
          </a:p>
          <a:p>
            <a:pPr algn="just">
              <a:lnSpc>
                <a:spcPct val="150000"/>
              </a:lnSpc>
            </a:pPr>
            <a:r>
              <a:rPr lang="zh-CN" altLang="en-US" sz="2400" dirty="0">
                <a:latin typeface="微软雅黑" pitchFamily="34" charset="-122"/>
                <a:ea typeface="微软雅黑" pitchFamily="34" charset="-122"/>
                <a:cs typeface="Microsoft YaHei" charset="-122"/>
                <a:sym typeface="+mn-ea"/>
              </a:rPr>
              <a:t>防火墙与入侵检测系统</a:t>
            </a:r>
          </a:p>
          <a:p>
            <a:pPr algn="just">
              <a:lnSpc>
                <a:spcPct val="150000"/>
              </a:lnSpc>
            </a:pPr>
            <a:r>
              <a:rPr lang="zh-CN" altLang="en-US" sz="2400" dirty="0">
                <a:latin typeface="微软雅黑" pitchFamily="34" charset="-122"/>
                <a:ea typeface="微软雅黑" pitchFamily="34" charset="-122"/>
                <a:cs typeface="Microsoft YaHei" charset="-122"/>
                <a:sym typeface="+mn-ea"/>
              </a:rPr>
              <a:t>网络安全协议</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583140" y="3005961"/>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网络安全基础</a:t>
            </a:r>
          </a:p>
        </p:txBody>
      </p:sp>
    </p:spTree>
    <p:custDataLst>
      <p:tags r:id="rId1"/>
    </p:custDataLst>
    <p:extLst>
      <p:ext uri="{BB962C8B-B14F-4D97-AF65-F5344CB8AC3E}">
        <p14:creationId xmlns:p14="http://schemas.microsoft.com/office/powerpoint/2010/main" val="19999857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766724" y="2352276"/>
            <a:ext cx="4531055" cy="1754326"/>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消息完整性检测方法</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报文认证</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数字签名</a:t>
            </a:r>
          </a:p>
        </p:txBody>
      </p:sp>
      <p:sp>
        <p:nvSpPr>
          <p:cNvPr id="6" name="左大括号 5"/>
          <p:cNvSpPr/>
          <p:nvPr/>
        </p:nvSpPr>
        <p:spPr>
          <a:xfrm>
            <a:off x="4234892" y="2453754"/>
            <a:ext cx="446290" cy="16048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2487003" y="2656001"/>
            <a:ext cx="1747889" cy="1200329"/>
          </a:xfrm>
          <a:prstGeom prst="rect">
            <a:avLst/>
          </a:prstGeom>
          <a:noFill/>
        </p:spPr>
        <p:txBody>
          <a:bodyPr wrap="square" rtlCol="0">
            <a:spAutoFit/>
          </a:bodyPr>
          <a:lstStyle/>
          <a:p>
            <a:pPr algn="just">
              <a:lnSpc>
                <a:spcPct val="150000"/>
              </a:lnSpc>
            </a:pPr>
            <a:r>
              <a:rPr lang="zh-CN" altLang="en-US" sz="2400" dirty="0">
                <a:latin typeface="微软雅黑" pitchFamily="34" charset="-122"/>
                <a:ea typeface="微软雅黑" pitchFamily="34" charset="-122"/>
              </a:rPr>
              <a:t>消息完整性</a:t>
            </a:r>
            <a:endParaRPr lang="en-US" altLang="zh-CN" sz="2400" dirty="0">
              <a:latin typeface="微软雅黑" pitchFamily="34" charset="-122"/>
              <a:ea typeface="微软雅黑" pitchFamily="34" charset="-122"/>
            </a:endParaRPr>
          </a:p>
          <a:p>
            <a:pPr algn="just">
              <a:lnSpc>
                <a:spcPct val="150000"/>
              </a:lnSpc>
            </a:pPr>
            <a:r>
              <a:rPr lang="zh-CN" altLang="en-US" sz="2400" dirty="0">
                <a:latin typeface="微软雅黑" pitchFamily="34" charset="-122"/>
                <a:ea typeface="微软雅黑" pitchFamily="34" charset="-122"/>
              </a:rPr>
              <a:t>与数字签名</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6907" y="1507251"/>
            <a:ext cx="10537825" cy="3416320"/>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cs typeface="Microsoft YaHei" charset="-122"/>
              </a:rPr>
              <a:t>一、消息完整性（报文认证）的目标</a:t>
            </a:r>
          </a:p>
          <a:p>
            <a:pPr>
              <a:lnSpc>
                <a:spcPct val="150000"/>
              </a:lnSpc>
            </a:pPr>
            <a:r>
              <a:rPr lang="zh-CN" altLang="en-US" sz="2400" dirty="0">
                <a:latin typeface="微软雅黑" pitchFamily="34" charset="-122"/>
                <a:ea typeface="微软雅黑" pitchFamily="34" charset="-122"/>
                <a:cs typeface="Microsoft YaHei" charset="-122"/>
              </a:rPr>
              <a:t>       </a:t>
            </a:r>
            <a:r>
              <a:rPr lang="en-US" altLang="zh-CN" sz="2400" dirty="0">
                <a:latin typeface="微软雅黑" pitchFamily="34" charset="-122"/>
                <a:ea typeface="微软雅黑" pitchFamily="34" charset="-122"/>
                <a:cs typeface="Microsoft YaHei" charset="-122"/>
              </a:rPr>
              <a:t>1</a:t>
            </a:r>
            <a:r>
              <a:rPr lang="zh-CN" altLang="en-US" sz="2400" dirty="0">
                <a:latin typeface="微软雅黑" pitchFamily="34" charset="-122"/>
                <a:ea typeface="微软雅黑" pitchFamily="34" charset="-122"/>
                <a:cs typeface="Microsoft YaHei" charset="-122"/>
              </a:rPr>
              <a:t>、证明报文确实来自声称的发送方；</a:t>
            </a:r>
          </a:p>
          <a:p>
            <a:pPr>
              <a:lnSpc>
                <a:spcPct val="150000"/>
              </a:lnSpc>
            </a:pPr>
            <a:r>
              <a:rPr lang="en-US" altLang="zh-CN" sz="2400" dirty="0">
                <a:latin typeface="微软雅黑" pitchFamily="34" charset="-122"/>
                <a:ea typeface="微软雅黑" pitchFamily="34" charset="-122"/>
                <a:cs typeface="Microsoft YaHei" charset="-122"/>
              </a:rPr>
              <a:t>       2</a:t>
            </a:r>
            <a:r>
              <a:rPr lang="zh-CN" altLang="en-US" sz="2400" dirty="0">
                <a:latin typeface="微软雅黑" pitchFamily="34" charset="-122"/>
                <a:ea typeface="微软雅黑" pitchFamily="34" charset="-122"/>
                <a:cs typeface="Microsoft YaHei" charset="-122"/>
              </a:rPr>
              <a:t>、验证报文在传输过程中没有被篡改；</a:t>
            </a:r>
          </a:p>
          <a:p>
            <a:pPr>
              <a:lnSpc>
                <a:spcPct val="150000"/>
              </a:lnSpc>
            </a:pPr>
            <a:r>
              <a:rPr lang="en-US" altLang="zh-CN" sz="2400" dirty="0">
                <a:latin typeface="微软雅黑" pitchFamily="34" charset="-122"/>
                <a:ea typeface="微软雅黑" pitchFamily="34" charset="-122"/>
                <a:cs typeface="Microsoft YaHei" charset="-122"/>
              </a:rPr>
              <a:t>       3</a:t>
            </a:r>
            <a:r>
              <a:rPr lang="zh-CN" altLang="en-US" sz="2400" dirty="0">
                <a:latin typeface="微软雅黑" pitchFamily="34" charset="-122"/>
                <a:ea typeface="微软雅黑" pitchFamily="34" charset="-122"/>
                <a:cs typeface="Microsoft YaHei" charset="-122"/>
              </a:rPr>
              <a:t>、预防报文的</a:t>
            </a:r>
            <a:r>
              <a:rPr lang="zh-CN" altLang="en-US" sz="2400" dirty="0">
                <a:solidFill>
                  <a:srgbClr val="C00000"/>
                </a:solidFill>
                <a:latin typeface="微软雅黑" pitchFamily="34" charset="-122"/>
                <a:ea typeface="微软雅黑" pitchFamily="34" charset="-122"/>
                <a:cs typeface="Microsoft YaHei" charset="-122"/>
              </a:rPr>
              <a:t>时间、顺序</a:t>
            </a:r>
            <a:r>
              <a:rPr lang="zh-CN" altLang="en-US" sz="2400" dirty="0">
                <a:latin typeface="微软雅黑" pitchFamily="34" charset="-122"/>
                <a:ea typeface="微软雅黑" pitchFamily="34" charset="-122"/>
                <a:cs typeface="Microsoft YaHei" charset="-122"/>
              </a:rPr>
              <a:t>被篡改；</a:t>
            </a:r>
          </a:p>
          <a:p>
            <a:pPr>
              <a:lnSpc>
                <a:spcPct val="150000"/>
              </a:lnSpc>
            </a:pPr>
            <a:r>
              <a:rPr lang="en-US" altLang="zh-CN" sz="2400" dirty="0">
                <a:latin typeface="微软雅黑" pitchFamily="34" charset="-122"/>
                <a:ea typeface="微软雅黑" pitchFamily="34" charset="-122"/>
                <a:cs typeface="Microsoft YaHei" charset="-122"/>
              </a:rPr>
              <a:t>       4</a:t>
            </a:r>
            <a:r>
              <a:rPr lang="zh-CN" altLang="en-US" sz="2400" dirty="0">
                <a:latin typeface="微软雅黑" pitchFamily="34" charset="-122"/>
                <a:ea typeface="微软雅黑" pitchFamily="34" charset="-122"/>
                <a:cs typeface="Microsoft YaHei" charset="-122"/>
              </a:rPr>
              <a:t>、预防报文</a:t>
            </a:r>
            <a:r>
              <a:rPr lang="zh-CN" altLang="en-US" sz="2400" dirty="0">
                <a:solidFill>
                  <a:srgbClr val="C00000"/>
                </a:solidFill>
                <a:latin typeface="微软雅黑" pitchFamily="34" charset="-122"/>
                <a:ea typeface="微软雅黑" pitchFamily="34" charset="-122"/>
                <a:cs typeface="Microsoft YaHei" charset="-122"/>
              </a:rPr>
              <a:t>持有期</a:t>
            </a:r>
            <a:r>
              <a:rPr lang="zh-CN" altLang="en-US" sz="2400" dirty="0">
                <a:latin typeface="微软雅黑" pitchFamily="34" charset="-122"/>
                <a:ea typeface="微软雅黑" pitchFamily="34" charset="-122"/>
                <a:cs typeface="Microsoft YaHei" charset="-122"/>
              </a:rPr>
              <a:t>被篡改；</a:t>
            </a:r>
          </a:p>
          <a:p>
            <a:pPr>
              <a:lnSpc>
                <a:spcPct val="150000"/>
              </a:lnSpc>
            </a:pPr>
            <a:r>
              <a:rPr lang="en-US" altLang="zh-CN" sz="2400" dirty="0">
                <a:latin typeface="微软雅黑" pitchFamily="34" charset="-122"/>
                <a:ea typeface="微软雅黑" pitchFamily="34" charset="-122"/>
                <a:cs typeface="Microsoft YaHei" charset="-122"/>
              </a:rPr>
              <a:t>       5</a:t>
            </a:r>
            <a:r>
              <a:rPr lang="zh-CN" altLang="en-US" sz="2400" dirty="0">
                <a:latin typeface="微软雅黑" pitchFamily="34" charset="-122"/>
                <a:ea typeface="微软雅黑" pitchFamily="34" charset="-122"/>
                <a:cs typeface="Microsoft YaHei" charset="-122"/>
              </a:rPr>
              <a:t>、预防</a:t>
            </a:r>
            <a:r>
              <a:rPr lang="zh-CN" altLang="en-US" sz="2400" dirty="0">
                <a:solidFill>
                  <a:srgbClr val="C00000"/>
                </a:solidFill>
                <a:latin typeface="微软雅黑" pitchFamily="34" charset="-122"/>
                <a:ea typeface="微软雅黑" pitchFamily="34" charset="-122"/>
                <a:cs typeface="Microsoft YaHei" charset="-122"/>
              </a:rPr>
              <a:t>抵赖</a:t>
            </a:r>
            <a:r>
              <a:rPr lang="zh-CN" altLang="en-US" sz="2400" dirty="0">
                <a:latin typeface="微软雅黑" pitchFamily="34" charset="-122"/>
                <a:ea typeface="微软雅黑" pitchFamily="34" charset="-122"/>
                <a:cs typeface="Microsoft YaHei" charset="-122"/>
              </a:rPr>
              <a:t>。</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935" y="4761458"/>
            <a:ext cx="1221852" cy="1221852"/>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106" y="4761458"/>
            <a:ext cx="1221852" cy="12218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六边形 16"/>
          <p:cNvSpPr/>
          <p:nvPr/>
        </p:nvSpPr>
        <p:spPr>
          <a:xfrm>
            <a:off x="4921723" y="83693"/>
            <a:ext cx="3373887" cy="191927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6" name="文本框 2"/>
          <p:cNvSpPr txBox="1"/>
          <p:nvPr>
            <p:custDataLst>
              <p:tags r:id="rId1"/>
            </p:custDataLst>
          </p:nvPr>
        </p:nvSpPr>
        <p:spPr>
          <a:xfrm>
            <a:off x="265584" y="328989"/>
            <a:ext cx="482892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7.4.2</a:t>
            </a:r>
            <a:r>
              <a:rPr lang="zh-CN" altLang="en-US" sz="2400" b="0" dirty="0">
                <a:solidFill>
                  <a:schemeClr val="tx1"/>
                </a:solidFill>
                <a:latin typeface="Microsoft YaHei" charset="-122"/>
                <a:ea typeface="Microsoft YaHei" charset="-122"/>
                <a:cs typeface="Microsoft YaHei" charset="-122"/>
                <a:sym typeface="+mn-ea"/>
              </a:rPr>
              <a:t> 蜂窝网络中的移动性管理</a:t>
            </a:r>
          </a:p>
        </p:txBody>
      </p:sp>
      <p:sp>
        <p:nvSpPr>
          <p:cNvPr id="10" name="文本框 9"/>
          <p:cNvSpPr txBox="1"/>
          <p:nvPr/>
        </p:nvSpPr>
        <p:spPr>
          <a:xfrm>
            <a:off x="265584" y="1609344"/>
            <a:ext cx="11258760" cy="2797048"/>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二、通信过程。</a:t>
            </a:r>
            <a:endParaRPr lang="en-US" altLang="zh-CN" sz="2400" dirty="0">
              <a:latin typeface="Microsoft YaHei" charset="-122"/>
              <a:ea typeface="Microsoft YaHei" charset="-122"/>
              <a:cs typeface="Microsoft YaHei" charset="-122"/>
            </a:endParaRPr>
          </a:p>
          <a:p>
            <a:pPr lvl="0">
              <a:lnSpc>
                <a:spcPct val="150000"/>
              </a:lnSpc>
            </a:pPr>
            <a:r>
              <a:rPr lang="zh-CN" altLang="en-US" sz="2400" dirty="0">
                <a:latin typeface="Microsoft YaHei" charset="-122"/>
                <a:ea typeface="Microsoft YaHei" charset="-122"/>
                <a:cs typeface="Microsoft YaHei" charset="-122"/>
              </a:rPr>
              <a:t>第一步：通信者拨打移动用户的电话号码。</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第二步：归属移动交换中心收到该呼叫，查询归属位置注册器来确定移动用户的位置。确定移动用户的漫游号码。</a:t>
            </a:r>
          </a:p>
          <a:p>
            <a:pPr>
              <a:lnSpc>
                <a:spcPct val="150000"/>
              </a:lnSpc>
            </a:pPr>
            <a:endParaRPr lang="zh-CN" altLang="en-US" sz="2400"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55" y="485624"/>
            <a:ext cx="1108046" cy="1108046"/>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251" y="4967874"/>
            <a:ext cx="1108046" cy="1108046"/>
          </a:xfrm>
          <a:prstGeom prst="rect">
            <a:avLst/>
          </a:prstGeom>
        </p:spPr>
      </p:pic>
      <p:sp>
        <p:nvSpPr>
          <p:cNvPr id="2" name="矩形 1"/>
          <p:cNvSpPr/>
          <p:nvPr/>
        </p:nvSpPr>
        <p:spPr>
          <a:xfrm>
            <a:off x="10161946" y="5273793"/>
            <a:ext cx="87716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通信者</a:t>
            </a:r>
            <a:endParaRPr lang="zh-CN" altLang="en-US" dirty="0"/>
          </a:p>
        </p:txBody>
      </p:sp>
      <p:sp>
        <p:nvSpPr>
          <p:cNvPr id="14" name="矩形 13"/>
          <p:cNvSpPr/>
          <p:nvPr/>
        </p:nvSpPr>
        <p:spPr>
          <a:xfrm>
            <a:off x="7143292" y="834174"/>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移动用户</a:t>
            </a:r>
            <a:endParaRPr lang="zh-CN" altLang="en-US" dirty="0"/>
          </a:p>
        </p:txBody>
      </p:sp>
      <p:sp>
        <p:nvSpPr>
          <p:cNvPr id="15" name="六边形 14"/>
          <p:cNvSpPr/>
          <p:nvPr/>
        </p:nvSpPr>
        <p:spPr>
          <a:xfrm>
            <a:off x="1585914" y="5141577"/>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6" name="矩形 15"/>
          <p:cNvSpPr/>
          <p:nvPr/>
        </p:nvSpPr>
        <p:spPr>
          <a:xfrm>
            <a:off x="477918" y="5735458"/>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归属网络</a:t>
            </a:r>
            <a:endParaRPr lang="zh-CN" altLang="en-US" dirty="0"/>
          </a:p>
        </p:txBody>
      </p:sp>
      <p:sp>
        <p:nvSpPr>
          <p:cNvPr id="18" name="矩形 17"/>
          <p:cNvSpPr/>
          <p:nvPr/>
        </p:nvSpPr>
        <p:spPr>
          <a:xfrm>
            <a:off x="3694187" y="98156"/>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被访网络</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709" y="5333069"/>
            <a:ext cx="837097" cy="837097"/>
          </a:xfrm>
          <a:prstGeom prst="rect">
            <a:avLst/>
          </a:prstGeom>
        </p:spPr>
      </p:pic>
      <p:sp>
        <p:nvSpPr>
          <p:cNvPr id="3" name="矩形 2"/>
          <p:cNvSpPr/>
          <p:nvPr/>
        </p:nvSpPr>
        <p:spPr>
          <a:xfrm>
            <a:off x="3112034" y="6215575"/>
            <a:ext cx="2031325" cy="369332"/>
          </a:xfrm>
          <a:prstGeom prst="rect">
            <a:avLst/>
          </a:prstGeom>
        </p:spPr>
        <p:txBody>
          <a:bodyPr wrap="none">
            <a:spAutoFit/>
          </a:bodyPr>
          <a:lstStyle/>
          <a:p>
            <a:r>
              <a:rPr lang="zh-CN" altLang="en-US">
                <a:latin typeface="Microsoft YaHei" charset="-122"/>
                <a:ea typeface="Microsoft YaHei" charset="-122"/>
                <a:cs typeface="Microsoft YaHei" charset="-122"/>
              </a:rPr>
              <a:t>归属移动交换中心</a:t>
            </a:r>
            <a:endParaRPr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7216" y="1408784"/>
            <a:ext cx="837097" cy="837097"/>
          </a:xfrm>
          <a:prstGeom prst="rect">
            <a:avLst/>
          </a:prstGeom>
        </p:spPr>
      </p:pic>
      <p:sp>
        <p:nvSpPr>
          <p:cNvPr id="21" name="矩形 20"/>
          <p:cNvSpPr/>
          <p:nvPr/>
        </p:nvSpPr>
        <p:spPr>
          <a:xfrm>
            <a:off x="7788541" y="2291290"/>
            <a:ext cx="2031325"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被访移动交换中心</a:t>
            </a:r>
            <a:endParaRPr lang="zh-CN" altLang="en-US" dirty="0"/>
          </a:p>
        </p:txBody>
      </p:sp>
    </p:spTree>
    <p:extLst>
      <p:ext uri="{BB962C8B-B14F-4D97-AF65-F5344CB8AC3E}">
        <p14:creationId xmlns:p14="http://schemas.microsoft.com/office/powerpoint/2010/main" val="5232242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6907" y="1507251"/>
            <a:ext cx="1025525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一、散列函数。</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、典型的散列函数</a:t>
            </a:r>
          </a:p>
          <a:p>
            <a:pPr>
              <a:lnSpc>
                <a:spcPct val="150000"/>
              </a:lnSpc>
            </a:pPr>
            <a:r>
              <a:rPr lang="zh-CN" altLang="en-US" sz="2400" dirty="0">
                <a:latin typeface="Microsoft YaHei" charset="-122"/>
                <a:ea typeface="Microsoft YaHei" charset="-122"/>
                <a:cs typeface="Microsoft YaHei" charset="-122"/>
              </a:rPr>
              <a:t>      第一种：</a:t>
            </a:r>
            <a:r>
              <a:rPr lang="en-US" altLang="zh-CN" sz="2400" dirty="0">
                <a:latin typeface="Microsoft YaHei" charset="-122"/>
                <a:ea typeface="Microsoft YaHei" charset="-122"/>
                <a:cs typeface="Microsoft YaHei" charset="-122"/>
              </a:rPr>
              <a:t>MD5(Message-Digest Algorithm 5)</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128</a:t>
            </a:r>
            <a:r>
              <a:rPr lang="zh-CN" altLang="en-US" sz="2400" dirty="0">
                <a:latin typeface="Microsoft YaHei" charset="-122"/>
                <a:ea typeface="Microsoft YaHei" charset="-122"/>
                <a:cs typeface="Microsoft YaHei" charset="-122"/>
              </a:rPr>
              <a:t>位散列值。</a:t>
            </a:r>
          </a:p>
          <a:p>
            <a:pPr>
              <a:lnSpc>
                <a:spcPct val="150000"/>
              </a:lnSpc>
            </a:pPr>
            <a:r>
              <a:rPr lang="zh-CN" altLang="en-US" sz="2400" dirty="0">
                <a:latin typeface="Microsoft YaHei" charset="-122"/>
                <a:ea typeface="Microsoft YaHei" charset="-122"/>
                <a:cs typeface="Microsoft YaHei" charset="-122"/>
              </a:rPr>
              <a:t>      第二种：</a:t>
            </a:r>
            <a:r>
              <a:rPr lang="en-US" altLang="zh-CN" sz="2400" dirty="0">
                <a:latin typeface="Microsoft YaHei" charset="-122"/>
                <a:ea typeface="Microsoft YaHei" charset="-122"/>
                <a:cs typeface="Microsoft YaHei" charset="-122"/>
              </a:rPr>
              <a:t>SHA-1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160</a:t>
            </a:r>
            <a:r>
              <a:rPr lang="zh-CN" altLang="en-US" sz="2400" dirty="0">
                <a:latin typeface="Microsoft YaHei" charset="-122"/>
                <a:ea typeface="Microsoft YaHei" charset="-122"/>
                <a:cs typeface="Microsoft YaHei" charset="-122"/>
              </a:rPr>
              <a:t>位散列值</a:t>
            </a:r>
          </a:p>
        </p:txBody>
      </p:sp>
      <p:sp>
        <p:nvSpPr>
          <p:cNvPr id="6" name="文本框 2"/>
          <p:cNvSpPr txBox="1"/>
          <p:nvPr>
            <p:custDataLst>
              <p:tags r:id="rId1"/>
            </p:custDataLst>
          </p:nvPr>
        </p:nvSpPr>
        <p:spPr>
          <a:xfrm>
            <a:off x="336907" y="554512"/>
            <a:ext cx="49930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8.3.1</a:t>
            </a:r>
            <a:r>
              <a:rPr lang="zh-CN" altLang="en-US" sz="2400" b="0" dirty="0">
                <a:solidFill>
                  <a:schemeClr val="tx1"/>
                </a:solidFill>
                <a:latin typeface="Microsoft YaHei" charset="-122"/>
                <a:ea typeface="Microsoft YaHei" charset="-122"/>
                <a:cs typeface="Microsoft YaHei" charset="-122"/>
                <a:sym typeface="+mn-ea"/>
              </a:rPr>
              <a:t> 消息完整性检测方法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消息完整性检测方法</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6906" y="1507251"/>
            <a:ext cx="10358307" cy="3970318"/>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二、散列函数的特性：</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、散列函数算法公开</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、快速计算</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、对任意长度报文进行散列产生定长输出</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、对于任意报文无法预知其散列值</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5</a:t>
            </a:r>
            <a:r>
              <a:rPr lang="zh-CN" altLang="en-US" sz="2400" b="1" dirty="0">
                <a:latin typeface="Microsoft YaHei" charset="-122"/>
                <a:ea typeface="Microsoft YaHei" charset="-122"/>
                <a:cs typeface="Microsoft YaHei" charset="-122"/>
              </a:rPr>
              <a:t>、不同报文不产生相同的散列值</a:t>
            </a: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6</a:t>
            </a:r>
            <a:r>
              <a:rPr lang="zh-CN" altLang="en-US" sz="2400" b="1" dirty="0">
                <a:latin typeface="Microsoft YaHei" charset="-122"/>
                <a:ea typeface="Microsoft YaHei" charset="-122"/>
                <a:cs typeface="Microsoft YaHei" charset="-122"/>
              </a:rPr>
              <a:t>、单向性</a:t>
            </a:r>
          </a:p>
        </p:txBody>
      </p:sp>
      <p:sp>
        <p:nvSpPr>
          <p:cNvPr id="6"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消息完整性检测方法</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7" name="左大括号 6"/>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9" name="文本框 2"/>
          <p:cNvSpPr txBox="1"/>
          <p:nvPr>
            <p:custDataLst>
              <p:tags r:id="rId1"/>
            </p:custDataLst>
          </p:nvPr>
        </p:nvSpPr>
        <p:spPr>
          <a:xfrm>
            <a:off x="336907" y="554512"/>
            <a:ext cx="49930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8.3.1</a:t>
            </a:r>
            <a:r>
              <a:rPr lang="zh-CN" altLang="en-US" sz="2400" b="0" dirty="0">
                <a:solidFill>
                  <a:schemeClr val="tx1"/>
                </a:solidFill>
                <a:latin typeface="Microsoft YaHei" charset="-122"/>
                <a:ea typeface="Microsoft YaHei" charset="-122"/>
                <a:cs typeface="Microsoft YaHei" charset="-122"/>
                <a:sym typeface="+mn-ea"/>
              </a:rPr>
              <a:t> 消息完整性检测方法 </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6907" y="1507251"/>
            <a:ext cx="10255250" cy="581057"/>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三、消息完整性检测方法：用散列函数，对报文</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进行散列化。</a:t>
            </a:r>
            <a:endParaRPr lang="en-US" altLang="zh-CN" sz="2400" dirty="0">
              <a:latin typeface="Microsoft YaHei" charset="-122"/>
              <a:ea typeface="Microsoft YaHei" charset="-122"/>
              <a:cs typeface="Microsoft YaHei" charset="-122"/>
            </a:endParaRPr>
          </a:p>
        </p:txBody>
      </p:sp>
      <p:sp>
        <p:nvSpPr>
          <p:cNvPr id="6" name="文本框 2"/>
          <p:cNvSpPr txBox="1"/>
          <p:nvPr>
            <p:custDataLst>
              <p:tags r:id="rId1"/>
            </p:custDataLst>
          </p:nvPr>
        </p:nvSpPr>
        <p:spPr>
          <a:xfrm>
            <a:off x="336907" y="554512"/>
            <a:ext cx="49930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8.3.1</a:t>
            </a:r>
            <a:r>
              <a:rPr lang="zh-CN" altLang="en-US" sz="2400" b="0" dirty="0">
                <a:solidFill>
                  <a:schemeClr val="tx1"/>
                </a:solidFill>
                <a:latin typeface="Microsoft YaHei" charset="-122"/>
                <a:ea typeface="Microsoft YaHei" charset="-122"/>
                <a:cs typeface="Microsoft YaHei" charset="-122"/>
                <a:sym typeface="+mn-ea"/>
              </a:rPr>
              <a:t> 消息完整性检测方法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消息完整性检测方法</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Tree>
    <p:extLst>
      <p:ext uri="{BB962C8B-B14F-4D97-AF65-F5344CB8AC3E}">
        <p14:creationId xmlns:p14="http://schemas.microsoft.com/office/powerpoint/2010/main" val="343030077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MD5</a:t>
            </a:r>
            <a:r>
              <a:rPr lang="zh-CN" altLang="en-US" sz="2400" b="0" dirty="0">
                <a:solidFill>
                  <a:schemeClr val="tx1"/>
                </a:solidFill>
                <a:latin typeface="Microsoft YaHei" charset="-122"/>
                <a:ea typeface="Microsoft YaHei" charset="-122"/>
                <a:cs typeface="Microsoft YaHei" charset="-122"/>
              </a:rPr>
              <a:t>对报文散列后，得到（    ）位的散列值。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A:112</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B:128</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C:168</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D:160</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MD5</a:t>
            </a:r>
            <a:r>
              <a:rPr lang="zh-CN" altLang="en-US" sz="2400" b="0" dirty="0">
                <a:solidFill>
                  <a:schemeClr val="tx1"/>
                </a:solidFill>
                <a:latin typeface="Microsoft YaHei" charset="-122"/>
                <a:ea typeface="Microsoft YaHei" charset="-122"/>
                <a:cs typeface="Microsoft YaHei" charset="-122"/>
              </a:rPr>
              <a:t>对报文散列后，得到（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  ）位的散列值。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A:112</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B:128</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C:168</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D:160</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、为了实现消息完整性检测，需要用到密码散列函数，下列不是密码散列函数应具备的特性的是（    ）。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单向性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一般的散列函数算法都不公开</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抗弱碰撞性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抗强碰撞性</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、为了实现消息完整性检测，需要用到密码散列函数，下列不是密码散列函数应具备的特性的是（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  ）。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单向性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rgbClr val="FF0000"/>
                </a:solidFill>
                <a:latin typeface="Microsoft YaHei" charset="-122"/>
                <a:ea typeface="Microsoft YaHei" charset="-122"/>
                <a:cs typeface="Microsoft YaHei" charset="-122"/>
              </a:rPr>
              <a:t>一般的散列函数算法都不公开</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抗弱碰撞性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抗强碰撞性</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766724" y="2352276"/>
            <a:ext cx="4531055" cy="1754326"/>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消息完整性检测方法</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报文认证</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数字签名</a:t>
            </a:r>
          </a:p>
        </p:txBody>
      </p:sp>
      <p:sp>
        <p:nvSpPr>
          <p:cNvPr id="6" name="左大括号 5"/>
          <p:cNvSpPr/>
          <p:nvPr/>
        </p:nvSpPr>
        <p:spPr>
          <a:xfrm>
            <a:off x="4234892" y="2453754"/>
            <a:ext cx="446290" cy="16048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2487003" y="2656001"/>
            <a:ext cx="1747889" cy="1200329"/>
          </a:xfrm>
          <a:prstGeom prst="rect">
            <a:avLst/>
          </a:prstGeom>
          <a:noFill/>
        </p:spPr>
        <p:txBody>
          <a:bodyPr wrap="square" rtlCol="0">
            <a:spAutoFit/>
          </a:bodyPr>
          <a:lstStyle/>
          <a:p>
            <a:pPr algn="just">
              <a:lnSpc>
                <a:spcPct val="150000"/>
              </a:lnSpc>
            </a:pPr>
            <a:r>
              <a:rPr lang="zh-CN" altLang="en-US" sz="2400" dirty="0">
                <a:latin typeface="微软雅黑" pitchFamily="34" charset="-122"/>
                <a:ea typeface="微软雅黑" pitchFamily="34" charset="-122"/>
              </a:rPr>
              <a:t>消息完整性</a:t>
            </a:r>
            <a:endParaRPr lang="en-US" altLang="zh-CN" sz="2400" dirty="0">
              <a:latin typeface="微软雅黑" pitchFamily="34" charset="-122"/>
              <a:ea typeface="微软雅黑" pitchFamily="34" charset="-122"/>
            </a:endParaRPr>
          </a:p>
          <a:p>
            <a:pPr algn="just">
              <a:lnSpc>
                <a:spcPct val="150000"/>
              </a:lnSpc>
            </a:pPr>
            <a:r>
              <a:rPr lang="zh-CN" altLang="en-US" sz="2400" dirty="0">
                <a:latin typeface="微软雅黑" pitchFamily="34" charset="-122"/>
                <a:ea typeface="微软雅黑" pitchFamily="34" charset="-122"/>
              </a:rPr>
              <a:t>与数字签名</a:t>
            </a:r>
          </a:p>
        </p:txBody>
      </p:sp>
    </p:spTree>
    <p:extLst>
      <p:ext uri="{BB962C8B-B14F-4D97-AF65-F5344CB8AC3E}">
        <p14:creationId xmlns:p14="http://schemas.microsoft.com/office/powerpoint/2010/main" val="7530490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238930" y="1341665"/>
            <a:ext cx="10975975" cy="113505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一、报文认证：消息的接收者能够检验收到的消息是否是真实的方法。</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报文认证要完成</a:t>
            </a:r>
            <a:r>
              <a:rPr lang="zh-CN" altLang="en-US" sz="2400" dirty="0">
                <a:solidFill>
                  <a:srgbClr val="FF0000"/>
                </a:solidFill>
                <a:latin typeface="微软雅黑" pitchFamily="34" charset="-122"/>
                <a:ea typeface="微软雅黑" pitchFamily="34" charset="-122"/>
              </a:rPr>
              <a:t>消息源的认证</a:t>
            </a:r>
            <a:r>
              <a:rPr lang="zh-CN" altLang="en-US" sz="2400" dirty="0">
                <a:latin typeface="微软雅黑" pitchFamily="34" charset="-122"/>
                <a:ea typeface="微软雅黑" pitchFamily="34" charset="-122"/>
              </a:rPr>
              <a:t>和</a:t>
            </a:r>
            <a:r>
              <a:rPr lang="zh-CN" altLang="en-US" sz="2400" dirty="0">
                <a:solidFill>
                  <a:srgbClr val="FF0000"/>
                </a:solidFill>
                <a:latin typeface="微软雅黑" pitchFamily="34" charset="-122"/>
                <a:ea typeface="微软雅黑" pitchFamily="34" charset="-122"/>
              </a:rPr>
              <a:t>消息的认证</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sp>
        <p:nvSpPr>
          <p:cNvPr id="5" name="矩形 4"/>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6"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7" name="左大括号 6"/>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8930" y="1368062"/>
            <a:ext cx="11370684" cy="1200329"/>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二、报文认证术语</a:t>
            </a:r>
            <a:endParaRPr lang="en-US" altLang="zh-CN" sz="2400" dirty="0">
              <a:latin typeface="Microsoft YaHei" charset="-122"/>
              <a:ea typeface="Microsoft YaHei" charset="-122"/>
              <a:cs typeface="Microsoft YaHei" charset="-122"/>
            </a:endParaRPr>
          </a:p>
          <a:p>
            <a:pPr>
              <a:lnSpc>
                <a:spcPct val="150000"/>
              </a:lnSpc>
            </a:pPr>
            <a:r>
              <a:rPr lang="zh-CN" altLang="en-US" sz="2400" dirty="0">
                <a:solidFill>
                  <a:srgbClr val="C00000"/>
                </a:solidFill>
                <a:latin typeface="Microsoft YaHei" charset="-122"/>
                <a:ea typeface="Microsoft YaHei" charset="-122"/>
                <a:cs typeface="Microsoft YaHei" charset="-122"/>
              </a:rPr>
              <a:t>报文摘要：</a:t>
            </a:r>
            <a:r>
              <a:rPr lang="zh-CN" altLang="en-US" sz="2400" dirty="0">
                <a:latin typeface="Microsoft YaHei" charset="-122"/>
                <a:ea typeface="Microsoft YaHei" charset="-122"/>
                <a:cs typeface="Microsoft YaHei" charset="-122"/>
              </a:rPr>
              <a:t>对报文</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应用散列函数</a:t>
            </a:r>
            <a:r>
              <a:rPr lang="en-US" altLang="zh-CN" sz="2400" dirty="0">
                <a:latin typeface="Microsoft YaHei" charset="-122"/>
                <a:ea typeface="Microsoft YaHei" charset="-122"/>
                <a:cs typeface="Microsoft YaHei" charset="-122"/>
              </a:rPr>
              <a:t>H</a:t>
            </a:r>
            <a:r>
              <a:rPr lang="zh-CN" altLang="en-US" sz="2400" dirty="0">
                <a:latin typeface="Microsoft YaHei" charset="-122"/>
                <a:ea typeface="Microsoft YaHei" charset="-122"/>
                <a:cs typeface="Microsoft YaHei" charset="-122"/>
              </a:rPr>
              <a:t>，得到固定长度的散列码。</a:t>
            </a:r>
          </a:p>
        </p:txBody>
      </p:sp>
      <p:grpSp>
        <p:nvGrpSpPr>
          <p:cNvPr id="17" name="组合 16"/>
          <p:cNvGrpSpPr/>
          <p:nvPr/>
        </p:nvGrpSpPr>
        <p:grpSpPr>
          <a:xfrm>
            <a:off x="2126576" y="3410000"/>
            <a:ext cx="7513676" cy="1953857"/>
            <a:chOff x="2126511" y="3195081"/>
            <a:chExt cx="7513676" cy="1953857"/>
          </a:xfrm>
        </p:grpSpPr>
        <p:sp>
          <p:nvSpPr>
            <p:cNvPr id="18" name="矩形 17"/>
            <p:cNvSpPr/>
            <p:nvPr/>
          </p:nvSpPr>
          <p:spPr>
            <a:xfrm>
              <a:off x="2126511" y="3195083"/>
              <a:ext cx="1711842" cy="7336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报文</a:t>
              </a:r>
              <a:r>
                <a:rPr lang="en-US" altLang="zh-CN" sz="2000" dirty="0">
                  <a:solidFill>
                    <a:schemeClr val="tx1"/>
                  </a:solidFill>
                </a:rPr>
                <a:t>m</a:t>
              </a:r>
              <a:endParaRPr lang="zh-CN" altLang="en-US" sz="2000" dirty="0">
                <a:solidFill>
                  <a:schemeClr val="tx1"/>
                </a:solidFill>
              </a:endParaRPr>
            </a:p>
          </p:txBody>
        </p:sp>
        <p:sp>
          <p:nvSpPr>
            <p:cNvPr id="19" name="矩形 18"/>
            <p:cNvSpPr/>
            <p:nvPr/>
          </p:nvSpPr>
          <p:spPr>
            <a:xfrm>
              <a:off x="4688958" y="3195081"/>
              <a:ext cx="2388782" cy="7336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H:</a:t>
              </a:r>
              <a:r>
                <a:rPr lang="zh-CN" altLang="en-US" sz="2000" dirty="0">
                  <a:solidFill>
                    <a:schemeClr val="tx1"/>
                  </a:solidFill>
                </a:rPr>
                <a:t>散列函数</a:t>
              </a:r>
            </a:p>
          </p:txBody>
        </p:sp>
        <p:sp>
          <p:nvSpPr>
            <p:cNvPr id="20" name="矩形 19"/>
            <p:cNvSpPr/>
            <p:nvPr/>
          </p:nvSpPr>
          <p:spPr>
            <a:xfrm>
              <a:off x="7928345" y="3195082"/>
              <a:ext cx="1711842" cy="7336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H(m)</a:t>
              </a:r>
              <a:endParaRPr lang="zh-CN" altLang="en-US" sz="2000" dirty="0">
                <a:solidFill>
                  <a:schemeClr val="tx1"/>
                </a:solidFill>
              </a:endParaRPr>
            </a:p>
          </p:txBody>
        </p:sp>
        <p:cxnSp>
          <p:nvCxnSpPr>
            <p:cNvPr id="21" name="直接箭头连接符 20"/>
            <p:cNvCxnSpPr>
              <a:stCxn id="18" idx="3"/>
            </p:cNvCxnSpPr>
            <p:nvPr/>
          </p:nvCxnSpPr>
          <p:spPr>
            <a:xfrm flipV="1">
              <a:off x="3838353" y="3561905"/>
              <a:ext cx="850605" cy="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7077740" y="3561902"/>
              <a:ext cx="850605" cy="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10"/>
            <p:cNvSpPr txBox="1"/>
            <p:nvPr/>
          </p:nvSpPr>
          <p:spPr>
            <a:xfrm>
              <a:off x="5323368" y="4748828"/>
              <a:ext cx="2604977" cy="400110"/>
            </a:xfrm>
            <a:prstGeom prst="rect">
              <a:avLst/>
            </a:prstGeom>
            <a:noFill/>
          </p:spPr>
          <p:txBody>
            <a:bodyPr wrap="square" rtlCol="0">
              <a:spAutoFit/>
            </a:bodyPr>
            <a:lstStyle/>
            <a:p>
              <a:r>
                <a:rPr lang="zh-CN" altLang="en-US" sz="2000" dirty="0"/>
                <a:t>密码散列函数</a:t>
              </a:r>
            </a:p>
          </p:txBody>
        </p:sp>
      </p:grpSp>
      <p:sp>
        <p:nvSpPr>
          <p:cNvPr id="12" name="矩形 11"/>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13"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14" name="左大括号 13"/>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5"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6"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5323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六边形 16"/>
          <p:cNvSpPr/>
          <p:nvPr/>
        </p:nvSpPr>
        <p:spPr>
          <a:xfrm>
            <a:off x="4921723" y="83693"/>
            <a:ext cx="3373887" cy="191927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6" name="文本框 2"/>
          <p:cNvSpPr txBox="1"/>
          <p:nvPr>
            <p:custDataLst>
              <p:tags r:id="rId1"/>
            </p:custDataLst>
          </p:nvPr>
        </p:nvSpPr>
        <p:spPr>
          <a:xfrm>
            <a:off x="265584" y="328989"/>
            <a:ext cx="482892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7.4.2</a:t>
            </a:r>
            <a:r>
              <a:rPr lang="zh-CN" altLang="en-US" sz="2400" b="0" dirty="0">
                <a:solidFill>
                  <a:schemeClr val="tx1"/>
                </a:solidFill>
                <a:latin typeface="Microsoft YaHei" charset="-122"/>
                <a:ea typeface="Microsoft YaHei" charset="-122"/>
                <a:cs typeface="Microsoft YaHei" charset="-122"/>
                <a:sym typeface="+mn-ea"/>
              </a:rPr>
              <a:t> 蜂窝网络中的移动性管理</a:t>
            </a:r>
          </a:p>
        </p:txBody>
      </p:sp>
      <p:sp>
        <p:nvSpPr>
          <p:cNvPr id="10" name="文本框 9"/>
          <p:cNvSpPr txBox="1"/>
          <p:nvPr/>
        </p:nvSpPr>
        <p:spPr>
          <a:xfrm>
            <a:off x="265584" y="1609344"/>
            <a:ext cx="11258760" cy="3970318"/>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二、通信过程。</a:t>
            </a:r>
            <a:endParaRPr lang="en-US" altLang="zh-CN" sz="2400" dirty="0">
              <a:latin typeface="Microsoft YaHei" charset="-122"/>
              <a:ea typeface="Microsoft YaHei" charset="-122"/>
              <a:cs typeface="Microsoft YaHei" charset="-122"/>
            </a:endParaRPr>
          </a:p>
          <a:p>
            <a:pPr lvl="0">
              <a:lnSpc>
                <a:spcPct val="150000"/>
              </a:lnSpc>
            </a:pPr>
            <a:r>
              <a:rPr lang="zh-CN" altLang="en-US" sz="2400" dirty="0">
                <a:latin typeface="Microsoft YaHei" charset="-122"/>
                <a:ea typeface="Microsoft YaHei" charset="-122"/>
                <a:cs typeface="Microsoft YaHei" charset="-122"/>
              </a:rPr>
              <a:t>第一步：通信者拨打移动用户的电话号码。</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第二步：归属移动交换中心收到该呼叫，查询归属位置注册器来确定移动用户的位置。确定移动用户的漫游号码。</a:t>
            </a:r>
          </a:p>
          <a:p>
            <a:pPr lvl="0">
              <a:lnSpc>
                <a:spcPct val="150000"/>
              </a:lnSpc>
            </a:pPr>
            <a:r>
              <a:rPr lang="zh-CN" altLang="en-US" sz="2400" dirty="0">
                <a:latin typeface="Microsoft YaHei" charset="-122"/>
                <a:ea typeface="Microsoft YaHei" charset="-122"/>
                <a:cs typeface="Microsoft YaHei" charset="-122"/>
              </a:rPr>
              <a:t>第三步：漫游号码确定后，归属移动交换中心通过网络呼叫被访网络的移动交换中心，被访网络的移动交换中心呼叫移动用户</a:t>
            </a:r>
          </a:p>
          <a:p>
            <a:pPr>
              <a:lnSpc>
                <a:spcPct val="150000"/>
              </a:lnSpc>
            </a:pPr>
            <a:endParaRPr lang="zh-CN" altLang="en-US" sz="2400"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55" y="485624"/>
            <a:ext cx="1108046" cy="1108046"/>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251" y="4967874"/>
            <a:ext cx="1108046" cy="1108046"/>
          </a:xfrm>
          <a:prstGeom prst="rect">
            <a:avLst/>
          </a:prstGeom>
        </p:spPr>
      </p:pic>
      <p:sp>
        <p:nvSpPr>
          <p:cNvPr id="2" name="矩形 1"/>
          <p:cNvSpPr/>
          <p:nvPr/>
        </p:nvSpPr>
        <p:spPr>
          <a:xfrm>
            <a:off x="10161946" y="5273793"/>
            <a:ext cx="87716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通信者</a:t>
            </a:r>
            <a:endParaRPr lang="zh-CN" altLang="en-US" dirty="0"/>
          </a:p>
        </p:txBody>
      </p:sp>
      <p:sp>
        <p:nvSpPr>
          <p:cNvPr id="14" name="矩形 13"/>
          <p:cNvSpPr/>
          <p:nvPr/>
        </p:nvSpPr>
        <p:spPr>
          <a:xfrm>
            <a:off x="7143292" y="834174"/>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移动用户</a:t>
            </a:r>
            <a:endParaRPr lang="zh-CN" altLang="en-US" dirty="0"/>
          </a:p>
        </p:txBody>
      </p:sp>
      <p:sp>
        <p:nvSpPr>
          <p:cNvPr id="15" name="六边形 14"/>
          <p:cNvSpPr/>
          <p:nvPr/>
        </p:nvSpPr>
        <p:spPr>
          <a:xfrm>
            <a:off x="1585914" y="5141577"/>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6" name="矩形 15"/>
          <p:cNvSpPr/>
          <p:nvPr/>
        </p:nvSpPr>
        <p:spPr>
          <a:xfrm>
            <a:off x="477918" y="5735458"/>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归属网络</a:t>
            </a:r>
            <a:endParaRPr lang="zh-CN" altLang="en-US" dirty="0"/>
          </a:p>
        </p:txBody>
      </p:sp>
      <p:sp>
        <p:nvSpPr>
          <p:cNvPr id="18" name="矩形 17"/>
          <p:cNvSpPr/>
          <p:nvPr/>
        </p:nvSpPr>
        <p:spPr>
          <a:xfrm>
            <a:off x="3694187" y="98156"/>
            <a:ext cx="1107996"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被访网络</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709" y="5333069"/>
            <a:ext cx="837097" cy="837097"/>
          </a:xfrm>
          <a:prstGeom prst="rect">
            <a:avLst/>
          </a:prstGeom>
        </p:spPr>
      </p:pic>
      <p:sp>
        <p:nvSpPr>
          <p:cNvPr id="3" name="矩形 2"/>
          <p:cNvSpPr/>
          <p:nvPr/>
        </p:nvSpPr>
        <p:spPr>
          <a:xfrm>
            <a:off x="3112034" y="6215575"/>
            <a:ext cx="2031325" cy="369332"/>
          </a:xfrm>
          <a:prstGeom prst="rect">
            <a:avLst/>
          </a:prstGeom>
        </p:spPr>
        <p:txBody>
          <a:bodyPr wrap="none">
            <a:spAutoFit/>
          </a:bodyPr>
          <a:lstStyle/>
          <a:p>
            <a:r>
              <a:rPr lang="zh-CN" altLang="en-US">
                <a:latin typeface="Microsoft YaHei" charset="-122"/>
                <a:ea typeface="Microsoft YaHei" charset="-122"/>
                <a:cs typeface="Microsoft YaHei" charset="-122"/>
              </a:rPr>
              <a:t>归属移动交换中心</a:t>
            </a:r>
            <a:endParaRPr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7216" y="1408784"/>
            <a:ext cx="837097" cy="837097"/>
          </a:xfrm>
          <a:prstGeom prst="rect">
            <a:avLst/>
          </a:prstGeom>
        </p:spPr>
      </p:pic>
      <p:sp>
        <p:nvSpPr>
          <p:cNvPr id="21" name="矩形 20"/>
          <p:cNvSpPr/>
          <p:nvPr/>
        </p:nvSpPr>
        <p:spPr>
          <a:xfrm>
            <a:off x="7788541" y="2291290"/>
            <a:ext cx="2031325" cy="369332"/>
          </a:xfrm>
          <a:prstGeom prst="rect">
            <a:avLst/>
          </a:prstGeom>
        </p:spPr>
        <p:txBody>
          <a:bodyPr wrap="none">
            <a:spAutoFit/>
          </a:bodyPr>
          <a:lstStyle/>
          <a:p>
            <a:r>
              <a:rPr lang="zh-CN" altLang="en-US" dirty="0">
                <a:latin typeface="Microsoft YaHei" charset="-122"/>
                <a:ea typeface="Microsoft YaHei" charset="-122"/>
                <a:cs typeface="Microsoft YaHei" charset="-122"/>
              </a:rPr>
              <a:t>被访移动交换中心</a:t>
            </a:r>
            <a:endParaRPr lang="zh-CN" altLang="en-US" dirty="0"/>
          </a:p>
        </p:txBody>
      </p:sp>
    </p:spTree>
    <p:extLst>
      <p:ext uri="{BB962C8B-B14F-4D97-AF65-F5344CB8AC3E}">
        <p14:creationId xmlns:p14="http://schemas.microsoft.com/office/powerpoint/2010/main" val="29513089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929" y="1479192"/>
            <a:ext cx="11631941" cy="113505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三、报文认证的方式一：简单报文验证</a:t>
            </a: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、发送方对报文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应用散列函数，得到固定长度的散列码，获得报文摘要</a:t>
            </a:r>
            <a:r>
              <a:rPr lang="en-US" altLang="zh-CN" sz="2400" dirty="0">
                <a:solidFill>
                  <a:srgbClr val="C00000"/>
                </a:solidFill>
                <a:latin typeface="微软雅黑" pitchFamily="34" charset="-122"/>
                <a:ea typeface="微软雅黑" pitchFamily="34" charset="-122"/>
              </a:rPr>
              <a:t>h</a:t>
            </a:r>
            <a:endParaRPr lang="en-US" altLang="zh-CN" sz="2400" dirty="0">
              <a:latin typeface="微软雅黑" pitchFamily="34" charset="-122"/>
              <a:ea typeface="微软雅黑" pitchFamily="34" charset="-122"/>
            </a:endParaRPr>
          </a:p>
        </p:txBody>
      </p:sp>
      <p:sp>
        <p:nvSpPr>
          <p:cNvPr id="6" name="矩形 5"/>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90257" y="3604356"/>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1" name="矩形 10"/>
          <p:cNvSpPr/>
          <p:nvPr/>
        </p:nvSpPr>
        <p:spPr>
          <a:xfrm>
            <a:off x="6708041" y="3604356"/>
            <a:ext cx="176648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报文摘要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681" y="3990206"/>
            <a:ext cx="1221852" cy="1221852"/>
          </a:xfrm>
          <a:prstGeom prst="rect">
            <a:avLst/>
          </a:prstGeom>
        </p:spPr>
      </p:pic>
      <p:cxnSp>
        <p:nvCxnSpPr>
          <p:cNvPr id="4" name="直线箭头连接符 3"/>
          <p:cNvCxnSpPr>
            <a:stCxn id="2" idx="3"/>
            <a:endCxn id="11" idx="1"/>
          </p:cNvCxnSpPr>
          <p:nvPr/>
        </p:nvCxnSpPr>
        <p:spPr>
          <a:xfrm>
            <a:off x="5290457" y="3990207"/>
            <a:ext cx="14175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17556" y="3525221"/>
            <a:ext cx="963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散列化</a:t>
            </a:r>
          </a:p>
        </p:txBody>
      </p:sp>
    </p:spTree>
    <p:extLst>
      <p:ext uri="{BB962C8B-B14F-4D97-AF65-F5344CB8AC3E}">
        <p14:creationId xmlns:p14="http://schemas.microsoft.com/office/powerpoint/2010/main" val="2541079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929" y="1479192"/>
            <a:ext cx="11631941"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三、报文认证的方式一：简单报文验证</a:t>
            </a: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、发送方对报文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应用散列函数，得到固定长度的散列码，获得报文摘要</a:t>
            </a:r>
            <a:r>
              <a:rPr lang="en-US" altLang="zh-CN" sz="2400" dirty="0">
                <a:solidFill>
                  <a:srgbClr val="C00000"/>
                </a:solidFill>
                <a:latin typeface="微软雅黑" pitchFamily="34" charset="-122"/>
                <a:ea typeface="微软雅黑" pitchFamily="34" charset="-122"/>
              </a:rPr>
              <a:t>h</a:t>
            </a:r>
            <a:r>
              <a:rPr lang="zh-CN" altLang="en-US" sz="2400" dirty="0">
                <a:latin typeface="微软雅黑" pitchFamily="34" charset="-122"/>
                <a:ea typeface="微软雅黑" pitchFamily="34" charset="-122"/>
              </a:rPr>
              <a:t>，将扩展报文</a:t>
            </a:r>
            <a:r>
              <a:rPr lang="en-US" altLang="zh-CN" sz="2400" dirty="0">
                <a:solidFill>
                  <a:srgbClr val="C00000"/>
                </a:solidFill>
                <a:latin typeface="微软雅黑" pitchFamily="34" charset="-122"/>
                <a:ea typeface="微软雅黑" pitchFamily="34" charset="-122"/>
              </a:rPr>
              <a:t>(</a:t>
            </a:r>
            <a:r>
              <a:rPr lang="en-US" altLang="zh-CN" sz="2400" dirty="0" err="1">
                <a:solidFill>
                  <a:srgbClr val="C00000"/>
                </a:solidFill>
                <a:latin typeface="微软雅黑" pitchFamily="34" charset="-122"/>
                <a:ea typeface="微软雅黑" pitchFamily="34" charset="-122"/>
                <a:sym typeface="+mn-ea"/>
              </a:rPr>
              <a:t>m,h</a:t>
            </a:r>
            <a:r>
              <a:rPr lang="en-US" altLang="zh-CN" sz="2400" dirty="0">
                <a:solidFill>
                  <a:srgbClr val="C00000"/>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发送给接收方。</a:t>
            </a:r>
            <a:endParaRPr lang="en-US" altLang="zh-CN" sz="2400" dirty="0">
              <a:latin typeface="微软雅黑" pitchFamily="34" charset="-122"/>
              <a:ea typeface="微软雅黑" pitchFamily="34" charset="-122"/>
            </a:endParaRPr>
          </a:p>
        </p:txBody>
      </p:sp>
      <p:sp>
        <p:nvSpPr>
          <p:cNvPr id="6" name="矩形 5"/>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90257" y="3604356"/>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1" name="矩形 10"/>
          <p:cNvSpPr/>
          <p:nvPr/>
        </p:nvSpPr>
        <p:spPr>
          <a:xfrm>
            <a:off x="6708041" y="3604356"/>
            <a:ext cx="176648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报文摘要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sp>
        <p:nvSpPr>
          <p:cNvPr id="12" name="矩形 11"/>
          <p:cNvSpPr/>
          <p:nvPr/>
        </p:nvSpPr>
        <p:spPr>
          <a:xfrm>
            <a:off x="4497020" y="5095698"/>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3" name="矩形 12"/>
          <p:cNvSpPr/>
          <p:nvPr/>
        </p:nvSpPr>
        <p:spPr>
          <a:xfrm>
            <a:off x="6097220" y="5095697"/>
            <a:ext cx="176648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报文摘要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681" y="3990206"/>
            <a:ext cx="1221852" cy="1221852"/>
          </a:xfrm>
          <a:prstGeom prst="rect">
            <a:avLst/>
          </a:prstGeom>
        </p:spPr>
      </p:pic>
      <p:cxnSp>
        <p:nvCxnSpPr>
          <p:cNvPr id="4" name="直线箭头连接符 3"/>
          <p:cNvCxnSpPr>
            <a:stCxn id="2" idx="3"/>
            <a:endCxn id="11" idx="1"/>
          </p:cNvCxnSpPr>
          <p:nvPr/>
        </p:nvCxnSpPr>
        <p:spPr>
          <a:xfrm>
            <a:off x="5290457" y="3990207"/>
            <a:ext cx="14175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17556" y="3525221"/>
            <a:ext cx="963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散列化</a:t>
            </a:r>
          </a:p>
        </p:txBody>
      </p:sp>
    </p:spTree>
    <p:extLst>
      <p:ext uri="{BB962C8B-B14F-4D97-AF65-F5344CB8AC3E}">
        <p14:creationId xmlns:p14="http://schemas.microsoft.com/office/powerpoint/2010/main" val="319423656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929" y="1479192"/>
            <a:ext cx="11631941"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三、报文认证的方式一：简单报文验证</a:t>
            </a: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、接收方收到扩展报文后，提取出报文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和报文摘要</a:t>
            </a:r>
            <a:r>
              <a:rPr lang="en-US" altLang="zh-CN" sz="2400" dirty="0">
                <a:latin typeface="微软雅黑" pitchFamily="34" charset="-122"/>
                <a:ea typeface="微软雅黑" pitchFamily="34" charset="-122"/>
              </a:rPr>
              <a:t>h</a:t>
            </a:r>
            <a:r>
              <a:rPr lang="zh-CN" altLang="en-US" sz="2400" dirty="0">
                <a:solidFill>
                  <a:schemeClr val="bg1"/>
                </a:solidFill>
                <a:latin typeface="微软雅黑" pitchFamily="34" charset="-122"/>
                <a:ea typeface="微软雅黑" pitchFamily="34" charset="-122"/>
              </a:rPr>
              <a:t>，同样对报文</a:t>
            </a:r>
            <a:r>
              <a:rPr lang="en-US" altLang="zh-CN" sz="2400" dirty="0">
                <a:solidFill>
                  <a:schemeClr val="bg1"/>
                </a:solidFill>
                <a:latin typeface="微软雅黑" pitchFamily="34" charset="-122"/>
                <a:ea typeface="微软雅黑" pitchFamily="34" charset="-122"/>
              </a:rPr>
              <a:t>m</a:t>
            </a:r>
            <a:r>
              <a:rPr lang="zh-CN" altLang="en-US" sz="2400" dirty="0">
                <a:solidFill>
                  <a:schemeClr val="bg1"/>
                </a:solidFill>
                <a:latin typeface="微软雅黑" pitchFamily="34" charset="-122"/>
                <a:ea typeface="微软雅黑" pitchFamily="34" charset="-122"/>
              </a:rPr>
              <a:t>应用散列函数</a:t>
            </a:r>
            <a:r>
              <a:rPr lang="en-US" altLang="zh-CN" sz="2400" dirty="0">
                <a:solidFill>
                  <a:schemeClr val="bg1"/>
                </a:solidFill>
                <a:latin typeface="微软雅黑" pitchFamily="34" charset="-122"/>
                <a:ea typeface="微软雅黑" pitchFamily="34" charset="-122"/>
              </a:rPr>
              <a:t>H</a:t>
            </a:r>
            <a:r>
              <a:rPr lang="zh-CN" altLang="en-US" sz="2400" dirty="0">
                <a:solidFill>
                  <a:schemeClr val="bg1"/>
                </a:solidFill>
                <a:latin typeface="微软雅黑" pitchFamily="34" charset="-122"/>
                <a:ea typeface="微软雅黑" pitchFamily="34" charset="-122"/>
              </a:rPr>
              <a:t>获得新的报文摘要</a:t>
            </a:r>
            <a:r>
              <a:rPr lang="en-US" altLang="zh-CN" sz="2400" dirty="0">
                <a:solidFill>
                  <a:schemeClr val="bg1"/>
                </a:solidFill>
                <a:latin typeface="微软雅黑" pitchFamily="34" charset="-122"/>
                <a:ea typeface="微软雅黑" pitchFamily="34" charset="-122"/>
                <a:sym typeface="+mn-ea"/>
              </a:rPr>
              <a:t>H(m)</a:t>
            </a:r>
            <a:r>
              <a:rPr lang="zh-CN" altLang="en-US" sz="2400" dirty="0">
                <a:solidFill>
                  <a:schemeClr val="bg1"/>
                </a:solidFill>
                <a:latin typeface="微软雅黑" pitchFamily="34" charset="-122"/>
                <a:ea typeface="微软雅黑" pitchFamily="34" charset="-122"/>
                <a:sym typeface="+mn-ea"/>
              </a:rPr>
              <a:t>，将</a:t>
            </a:r>
            <a:r>
              <a:rPr lang="en-US" altLang="zh-CN" sz="2400" dirty="0">
                <a:solidFill>
                  <a:schemeClr val="bg1"/>
                </a:solidFill>
                <a:latin typeface="微软雅黑" pitchFamily="34" charset="-122"/>
                <a:ea typeface="微软雅黑" pitchFamily="34" charset="-122"/>
                <a:sym typeface="+mn-ea"/>
              </a:rPr>
              <a:t>H(m)</a:t>
            </a:r>
            <a:r>
              <a:rPr lang="zh-CN" altLang="en-US" sz="2400" dirty="0">
                <a:solidFill>
                  <a:schemeClr val="bg1"/>
                </a:solidFill>
                <a:latin typeface="微软雅黑" pitchFamily="34" charset="-122"/>
                <a:ea typeface="微软雅黑" pitchFamily="34" charset="-122"/>
                <a:sym typeface="+mn-ea"/>
              </a:rPr>
              <a:t>和</a:t>
            </a:r>
            <a:r>
              <a:rPr lang="en-US" altLang="zh-CN" sz="2400" dirty="0">
                <a:solidFill>
                  <a:schemeClr val="bg1"/>
                </a:solidFill>
                <a:latin typeface="微软雅黑" pitchFamily="34" charset="-122"/>
                <a:ea typeface="微软雅黑" pitchFamily="34" charset="-122"/>
                <a:sym typeface="+mn-ea"/>
              </a:rPr>
              <a:t>h</a:t>
            </a:r>
            <a:r>
              <a:rPr lang="zh-CN" altLang="en-US" sz="2400" dirty="0">
                <a:solidFill>
                  <a:schemeClr val="bg1"/>
                </a:solidFill>
                <a:latin typeface="微软雅黑" pitchFamily="34" charset="-122"/>
                <a:ea typeface="微软雅黑" pitchFamily="34" charset="-122"/>
                <a:sym typeface="+mn-ea"/>
              </a:rPr>
              <a:t>比较。</a:t>
            </a:r>
            <a:endParaRPr lang="en-US" altLang="zh-CN" sz="2400" dirty="0">
              <a:solidFill>
                <a:schemeClr val="bg1"/>
              </a:solidFill>
              <a:latin typeface="微软雅黑" pitchFamily="34" charset="-122"/>
              <a:ea typeface="微软雅黑" pitchFamily="34" charset="-122"/>
              <a:sym typeface="+mn-ea"/>
            </a:endParaRPr>
          </a:p>
        </p:txBody>
      </p:sp>
      <p:sp>
        <p:nvSpPr>
          <p:cNvPr id="6" name="矩形 5"/>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1" name="矩形 10"/>
          <p:cNvSpPr/>
          <p:nvPr/>
        </p:nvSpPr>
        <p:spPr>
          <a:xfrm>
            <a:off x="3354021" y="3916916"/>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2" name="矩形 11"/>
          <p:cNvSpPr/>
          <p:nvPr/>
        </p:nvSpPr>
        <p:spPr>
          <a:xfrm>
            <a:off x="5852292" y="3916916"/>
            <a:ext cx="176648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报文摘要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758" y="4523233"/>
            <a:ext cx="1221852" cy="1221852"/>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929" y="1479192"/>
            <a:ext cx="11631941"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三、报文认证的方式一：简单报文验证</a:t>
            </a: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、接收方收到扩展报文后，提取出报文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和报文摘要</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，同样对报文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应用散列函数</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获得</a:t>
            </a:r>
            <a:r>
              <a:rPr lang="zh-CN" altLang="en-US" sz="2400" dirty="0">
                <a:solidFill>
                  <a:srgbClr val="C00000"/>
                </a:solidFill>
                <a:latin typeface="微软雅黑" pitchFamily="34" charset="-122"/>
                <a:ea typeface="微软雅黑" pitchFamily="34" charset="-122"/>
              </a:rPr>
              <a:t>新的报文摘要</a:t>
            </a:r>
            <a:r>
              <a:rPr lang="en-US" altLang="zh-CN" sz="2400" dirty="0">
                <a:solidFill>
                  <a:srgbClr val="C00000"/>
                </a:solidFill>
                <a:latin typeface="微软雅黑" pitchFamily="34" charset="-122"/>
                <a:ea typeface="微软雅黑" pitchFamily="34" charset="-122"/>
                <a:sym typeface="+mn-ea"/>
              </a:rPr>
              <a:t>H(m)</a:t>
            </a:r>
            <a:r>
              <a:rPr lang="zh-CN" altLang="en-US" sz="2400" dirty="0">
                <a:latin typeface="微软雅黑" pitchFamily="34" charset="-122"/>
                <a:ea typeface="微软雅黑" pitchFamily="34" charset="-122"/>
                <a:sym typeface="+mn-ea"/>
              </a:rPr>
              <a:t>，将</a:t>
            </a:r>
            <a:r>
              <a:rPr lang="en-US" altLang="zh-CN" sz="2400" dirty="0">
                <a:solidFill>
                  <a:srgbClr val="C00000"/>
                </a:solidFill>
                <a:latin typeface="微软雅黑" pitchFamily="34" charset="-122"/>
                <a:ea typeface="微软雅黑" pitchFamily="34" charset="-122"/>
                <a:sym typeface="+mn-ea"/>
              </a:rPr>
              <a:t>H(m)</a:t>
            </a:r>
            <a:r>
              <a:rPr lang="zh-CN" altLang="en-US" sz="2400" dirty="0">
                <a:solidFill>
                  <a:srgbClr val="C00000"/>
                </a:solidFill>
                <a:latin typeface="微软雅黑" pitchFamily="34" charset="-122"/>
                <a:ea typeface="微软雅黑" pitchFamily="34" charset="-122"/>
                <a:sym typeface="+mn-ea"/>
              </a:rPr>
              <a:t>和</a:t>
            </a:r>
            <a:r>
              <a:rPr lang="en-US" altLang="zh-CN" sz="2400" dirty="0">
                <a:solidFill>
                  <a:srgbClr val="C00000"/>
                </a:solidFill>
                <a:latin typeface="微软雅黑" pitchFamily="34" charset="-122"/>
                <a:ea typeface="微软雅黑" pitchFamily="34" charset="-122"/>
                <a:sym typeface="+mn-ea"/>
              </a:rPr>
              <a:t>h</a:t>
            </a:r>
            <a:r>
              <a:rPr lang="zh-CN" altLang="en-US" sz="2400" dirty="0">
                <a:latin typeface="微软雅黑" pitchFamily="34" charset="-122"/>
                <a:ea typeface="微软雅黑" pitchFamily="34" charset="-122"/>
                <a:sym typeface="+mn-ea"/>
              </a:rPr>
              <a:t>比较。</a:t>
            </a:r>
            <a:endParaRPr lang="en-US" altLang="zh-CN" sz="2400" dirty="0">
              <a:latin typeface="微软雅黑" pitchFamily="34" charset="-122"/>
              <a:ea typeface="微软雅黑" pitchFamily="34" charset="-122"/>
              <a:sym typeface="+mn-ea"/>
            </a:endParaRPr>
          </a:p>
        </p:txBody>
      </p:sp>
      <p:sp>
        <p:nvSpPr>
          <p:cNvPr id="6" name="矩形 5"/>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1" name="矩形 10"/>
          <p:cNvSpPr/>
          <p:nvPr/>
        </p:nvSpPr>
        <p:spPr>
          <a:xfrm>
            <a:off x="3354021" y="3916916"/>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2" name="矩形 11"/>
          <p:cNvSpPr/>
          <p:nvPr/>
        </p:nvSpPr>
        <p:spPr>
          <a:xfrm>
            <a:off x="5852292" y="3916916"/>
            <a:ext cx="176648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报文摘要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758" y="4523233"/>
            <a:ext cx="1221852" cy="1221852"/>
          </a:xfrm>
          <a:prstGeom prst="rect">
            <a:avLst/>
          </a:prstGeom>
        </p:spPr>
      </p:pic>
      <p:sp>
        <p:nvSpPr>
          <p:cNvPr id="15" name="文本框 14"/>
          <p:cNvSpPr txBox="1"/>
          <p:nvPr/>
        </p:nvSpPr>
        <p:spPr>
          <a:xfrm>
            <a:off x="2434729" y="5016796"/>
            <a:ext cx="963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散列化</a:t>
            </a:r>
          </a:p>
        </p:txBody>
      </p:sp>
      <p:sp>
        <p:nvSpPr>
          <p:cNvPr id="16" name="矩形 15"/>
          <p:cNvSpPr/>
          <p:nvPr/>
        </p:nvSpPr>
        <p:spPr>
          <a:xfrm>
            <a:off x="2885490" y="5745085"/>
            <a:ext cx="2537262"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新报</a:t>
            </a:r>
            <a:r>
              <a:rPr kumimoji="1" lang="zh-CN" altLang="en-US" sz="2400" dirty="0">
                <a:latin typeface="Microsoft YaHei" charset="-122"/>
                <a:ea typeface="Microsoft YaHei" charset="-122"/>
                <a:cs typeface="Microsoft YaHei" charset="-122"/>
              </a:rPr>
              <a:t>文摘</a:t>
            </a:r>
            <a:r>
              <a:rPr kumimoji="1" lang="zh-CN" altLang="en-US" sz="2400">
                <a:latin typeface="Microsoft YaHei" charset="-122"/>
                <a:ea typeface="Microsoft YaHei" charset="-122"/>
                <a:cs typeface="Microsoft YaHei" charset="-122"/>
              </a:rPr>
              <a:t>要</a:t>
            </a:r>
            <a:r>
              <a:rPr kumimoji="1" lang="en-US" altLang="zh-CN" sz="2400" dirty="0">
                <a:latin typeface="Microsoft YaHei" charset="-122"/>
                <a:ea typeface="Microsoft YaHei" charset="-122"/>
                <a:cs typeface="Microsoft YaHei" charset="-122"/>
              </a:rPr>
              <a:t>H(m)</a:t>
            </a:r>
          </a:p>
        </p:txBody>
      </p:sp>
      <p:cxnSp>
        <p:nvCxnSpPr>
          <p:cNvPr id="17" name="直线箭头连接符 16"/>
          <p:cNvCxnSpPr>
            <a:stCxn id="11" idx="2"/>
            <a:endCxn id="16" idx="0"/>
          </p:cNvCxnSpPr>
          <p:nvPr/>
        </p:nvCxnSpPr>
        <p:spPr>
          <a:xfrm>
            <a:off x="4154121" y="4688617"/>
            <a:ext cx="0" cy="1056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1884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929" y="1479192"/>
            <a:ext cx="11631941" cy="113505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三、报文认证的方式一：简单报文验证</a:t>
            </a:r>
          </a:p>
          <a:p>
            <a:pPr>
              <a:lnSpc>
                <a:spcPct val="150000"/>
              </a:lnSpc>
            </a:pPr>
            <a:r>
              <a:rPr lang="en-US" altLang="zh-CN" sz="2400" dirty="0">
                <a:latin typeface="微软雅黑" pitchFamily="34" charset="-122"/>
                <a:ea typeface="微软雅黑" pitchFamily="34" charset="-122"/>
                <a:sym typeface="+mn-ea"/>
              </a:rPr>
              <a:t>3</a:t>
            </a:r>
            <a:r>
              <a:rPr lang="zh-CN" altLang="en-US" sz="2400" dirty="0">
                <a:latin typeface="微软雅黑" pitchFamily="34" charset="-122"/>
                <a:ea typeface="微软雅黑" pitchFamily="34" charset="-122"/>
                <a:sym typeface="+mn-ea"/>
              </a:rPr>
              <a:t>、若相同，报文认证成功。否则报文认证失败。</a:t>
            </a:r>
          </a:p>
        </p:txBody>
      </p:sp>
      <p:sp>
        <p:nvSpPr>
          <p:cNvPr id="6" name="矩形 5"/>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81434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1" name="TextBox 4"/>
          <p:cNvSpPr txBox="1"/>
          <p:nvPr/>
        </p:nvSpPr>
        <p:spPr>
          <a:xfrm>
            <a:off x="238929" y="1479192"/>
            <a:ext cx="11631941" cy="113505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三、报文认证的方式一：简单报文验证</a:t>
            </a:r>
          </a:p>
          <a:p>
            <a:pPr>
              <a:lnSpc>
                <a:spcPct val="150000"/>
              </a:lnSpc>
            </a:pPr>
            <a:r>
              <a:rPr lang="zh-CN" altLang="en-US" sz="2400" dirty="0">
                <a:latin typeface="微软雅黑" pitchFamily="34" charset="-122"/>
                <a:ea typeface="微软雅黑" pitchFamily="34" charset="-122"/>
                <a:sym typeface="+mn-ea"/>
              </a:rPr>
              <a:t>       不足：无法达到对</a:t>
            </a:r>
            <a:r>
              <a:rPr lang="zh-CN" altLang="en-US" sz="2400" dirty="0">
                <a:solidFill>
                  <a:srgbClr val="FF0000"/>
                </a:solidFill>
                <a:latin typeface="微软雅黑" pitchFamily="34" charset="-122"/>
                <a:ea typeface="微软雅黑" pitchFamily="34" charset="-122"/>
                <a:sym typeface="+mn-ea"/>
              </a:rPr>
              <a:t>消息源</a:t>
            </a:r>
            <a:r>
              <a:rPr lang="zh-CN" altLang="en-US" sz="2400" dirty="0">
                <a:latin typeface="微软雅黑" pitchFamily="34" charset="-122"/>
                <a:ea typeface="微软雅黑" pitchFamily="34" charset="-122"/>
                <a:sym typeface="+mn-ea"/>
              </a:rPr>
              <a:t>认证。</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8930" y="1479192"/>
            <a:ext cx="11762570" cy="581057"/>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三、报文认证的方式二：报文认证码</a:t>
            </a:r>
            <a:r>
              <a:rPr lang="en-US" altLang="zh-CN" sz="2400" dirty="0">
                <a:latin typeface="微软雅黑" pitchFamily="34" charset="-122"/>
                <a:ea typeface="微软雅黑" pitchFamily="34" charset="-122"/>
              </a:rPr>
              <a:t>MAC</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Message Authentication Code</a:t>
            </a:r>
            <a:r>
              <a:rPr lang="zh-CN" altLang="en-US" sz="2400" dirty="0">
                <a:latin typeface="微软雅黑" pitchFamily="34" charset="-122"/>
                <a:ea typeface="微软雅黑" pitchFamily="34" charset="-122"/>
              </a:rPr>
              <a:t>）</a:t>
            </a:r>
          </a:p>
        </p:txBody>
      </p:sp>
      <p:sp>
        <p:nvSpPr>
          <p:cNvPr id="7" name="矩形 6"/>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8930" y="1479192"/>
            <a:ext cx="11762570"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三、报文认证的方式二：报文认证码</a:t>
            </a:r>
            <a:r>
              <a:rPr lang="en-US" altLang="zh-CN" sz="2400" dirty="0">
                <a:latin typeface="微软雅黑" pitchFamily="34" charset="-122"/>
                <a:ea typeface="微软雅黑" pitchFamily="34" charset="-122"/>
              </a:rPr>
              <a:t>MAC</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Message Authentication Code</a:t>
            </a:r>
            <a:r>
              <a:rPr lang="zh-CN" altLang="en-US" sz="2400" dirty="0">
                <a:latin typeface="微软雅黑" pitchFamily="34" charset="-122"/>
                <a:ea typeface="微软雅黑" pitchFamily="34" charset="-122"/>
              </a:rPr>
              <a:t>）</a:t>
            </a: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、发送方和接收方共享一个认证密钥</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，发送方对报文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和认证密钥</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应用散列函数</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得到报文认证码</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，将扩展报文</a:t>
            </a:r>
            <a:r>
              <a:rPr lang="en-US" altLang="zh-CN" sz="2400" dirty="0">
                <a:solidFill>
                  <a:srgbClr val="C00000"/>
                </a:solidFill>
                <a:latin typeface="微软雅黑" pitchFamily="34" charset="-122"/>
                <a:ea typeface="微软雅黑" pitchFamily="34" charset="-122"/>
              </a:rPr>
              <a:t>(</a:t>
            </a:r>
            <a:r>
              <a:rPr lang="en-US" altLang="zh-CN" sz="2400" dirty="0" err="1">
                <a:solidFill>
                  <a:srgbClr val="C00000"/>
                </a:solidFill>
                <a:latin typeface="微软雅黑" pitchFamily="34" charset="-122"/>
                <a:ea typeface="微软雅黑" pitchFamily="34" charset="-122"/>
              </a:rPr>
              <a:t>m,</a:t>
            </a:r>
            <a:r>
              <a:rPr lang="en-US" altLang="zh-CN" sz="2400" dirty="0" err="1">
                <a:solidFill>
                  <a:srgbClr val="C00000"/>
                </a:solidFill>
                <a:latin typeface="微软雅黑" pitchFamily="34" charset="-122"/>
                <a:ea typeface="微软雅黑" pitchFamily="34" charset="-122"/>
                <a:sym typeface="+mn-ea"/>
              </a:rPr>
              <a:t>h</a:t>
            </a:r>
            <a:r>
              <a:rPr lang="en-US" altLang="zh-CN" sz="2400" dirty="0">
                <a:solidFill>
                  <a:srgbClr val="C00000"/>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发送给接收方。</a:t>
            </a:r>
          </a:p>
        </p:txBody>
      </p:sp>
      <p:sp>
        <p:nvSpPr>
          <p:cNvPr id="7" name="矩形 6"/>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2" name="矩形 11"/>
          <p:cNvSpPr/>
          <p:nvPr/>
        </p:nvSpPr>
        <p:spPr>
          <a:xfrm>
            <a:off x="5052191" y="3549776"/>
            <a:ext cx="209005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密钥</a:t>
            </a:r>
            <a:r>
              <a:rPr kumimoji="1" lang="en-US" altLang="zh-CN" sz="2400" dirty="0">
                <a:latin typeface="Microsoft YaHei" charset="-122"/>
                <a:ea typeface="Microsoft YaHei" charset="-122"/>
                <a:cs typeface="Microsoft YaHei" charset="-122"/>
              </a:rPr>
              <a:t>s</a:t>
            </a:r>
            <a:endParaRPr kumimoji="1" lang="zh-CN" altLang="en-US" sz="2400" dirty="0">
              <a:latin typeface="Microsoft YaHei" charset="-122"/>
              <a:ea typeface="Microsoft YaHei" charset="-122"/>
              <a:cs typeface="Microsoft YaHei" charset="-122"/>
            </a:endParaRPr>
          </a:p>
        </p:txBody>
      </p:sp>
      <p:sp>
        <p:nvSpPr>
          <p:cNvPr id="13" name="矩形 12"/>
          <p:cNvSpPr/>
          <p:nvPr/>
        </p:nvSpPr>
        <p:spPr>
          <a:xfrm>
            <a:off x="8559832" y="3549776"/>
            <a:ext cx="2158373"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报文认证码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sp>
        <p:nvSpPr>
          <p:cNvPr id="14" name="矩形 13"/>
          <p:cNvSpPr/>
          <p:nvPr/>
        </p:nvSpPr>
        <p:spPr>
          <a:xfrm>
            <a:off x="4497020" y="5095698"/>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5" name="矩形 14"/>
          <p:cNvSpPr/>
          <p:nvPr/>
        </p:nvSpPr>
        <p:spPr>
          <a:xfrm>
            <a:off x="6097220" y="5095697"/>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报文认证码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33" y="4746895"/>
            <a:ext cx="1221852" cy="1221852"/>
          </a:xfrm>
          <a:prstGeom prst="rect">
            <a:avLst/>
          </a:prstGeom>
        </p:spPr>
      </p:pic>
      <p:cxnSp>
        <p:nvCxnSpPr>
          <p:cNvPr id="17" name="直线箭头连接符 16"/>
          <p:cNvCxnSpPr>
            <a:stCxn id="12" idx="3"/>
          </p:cNvCxnSpPr>
          <p:nvPr/>
        </p:nvCxnSpPr>
        <p:spPr>
          <a:xfrm>
            <a:off x="7142248" y="3935627"/>
            <a:ext cx="14175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69347" y="3470641"/>
            <a:ext cx="963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散列化</a:t>
            </a:r>
          </a:p>
        </p:txBody>
      </p:sp>
      <p:sp>
        <p:nvSpPr>
          <p:cNvPr id="19" name="矩形 18"/>
          <p:cNvSpPr/>
          <p:nvPr/>
        </p:nvSpPr>
        <p:spPr>
          <a:xfrm>
            <a:off x="2962134" y="3549776"/>
            <a:ext cx="209005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8995048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8930" y="1479192"/>
            <a:ext cx="11762570"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三、报文认证的方式二：报文认证码</a:t>
            </a:r>
            <a:r>
              <a:rPr lang="en-US" altLang="zh-CN" sz="2400" dirty="0">
                <a:latin typeface="微软雅黑" pitchFamily="34" charset="-122"/>
                <a:ea typeface="微软雅黑" pitchFamily="34" charset="-122"/>
              </a:rPr>
              <a:t>MAC</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Message Authentication Code</a:t>
            </a:r>
            <a:r>
              <a:rPr lang="zh-CN" altLang="en-US" sz="2400" dirty="0">
                <a:latin typeface="微软雅黑" pitchFamily="34" charset="-122"/>
                <a:ea typeface="微软雅黑" pitchFamily="34" charset="-122"/>
              </a:rPr>
              <a:t>）</a:t>
            </a: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、接收方收到扩展报文后，提取出报文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和报文认证码</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，对报文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和认证密钥</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应用散列函数</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获得</a:t>
            </a:r>
            <a:r>
              <a:rPr lang="zh-CN" altLang="en-US" sz="2400" dirty="0">
                <a:solidFill>
                  <a:srgbClr val="C00000"/>
                </a:solidFill>
                <a:latin typeface="微软雅黑" pitchFamily="34" charset="-122"/>
                <a:ea typeface="微软雅黑" pitchFamily="34" charset="-122"/>
              </a:rPr>
              <a:t>新的报文认证码</a:t>
            </a:r>
            <a:r>
              <a:rPr lang="en-US" altLang="zh-CN" sz="2400" dirty="0">
                <a:solidFill>
                  <a:srgbClr val="C00000"/>
                </a:solidFill>
                <a:latin typeface="微软雅黑" pitchFamily="34" charset="-122"/>
                <a:ea typeface="微软雅黑" pitchFamily="34" charset="-122"/>
                <a:sym typeface="+mn-ea"/>
              </a:rPr>
              <a:t>H(m+s)</a:t>
            </a:r>
            <a:r>
              <a:rPr lang="zh-CN" altLang="en-US" sz="2400" dirty="0">
                <a:latin typeface="微软雅黑" pitchFamily="34" charset="-122"/>
                <a:ea typeface="微软雅黑" pitchFamily="34" charset="-122"/>
                <a:sym typeface="+mn-ea"/>
              </a:rPr>
              <a:t>，将</a:t>
            </a:r>
            <a:r>
              <a:rPr lang="en-US" altLang="zh-CN" sz="2400" dirty="0">
                <a:solidFill>
                  <a:srgbClr val="C00000"/>
                </a:solidFill>
                <a:latin typeface="微软雅黑" pitchFamily="34" charset="-122"/>
                <a:ea typeface="微软雅黑" pitchFamily="34" charset="-122"/>
                <a:sym typeface="+mn-ea"/>
              </a:rPr>
              <a:t>H(m+s)</a:t>
            </a:r>
            <a:r>
              <a:rPr lang="zh-CN" altLang="en-US" sz="2400" dirty="0">
                <a:solidFill>
                  <a:srgbClr val="C00000"/>
                </a:solidFill>
                <a:latin typeface="微软雅黑" pitchFamily="34" charset="-122"/>
                <a:ea typeface="微软雅黑" pitchFamily="34" charset="-122"/>
                <a:sym typeface="+mn-ea"/>
              </a:rPr>
              <a:t>与</a:t>
            </a:r>
            <a:r>
              <a:rPr lang="en-US" altLang="zh-CN" sz="2400" dirty="0">
                <a:solidFill>
                  <a:srgbClr val="C00000"/>
                </a:solidFill>
                <a:latin typeface="微软雅黑" pitchFamily="34" charset="-122"/>
                <a:ea typeface="微软雅黑" pitchFamily="34" charset="-122"/>
                <a:sym typeface="+mn-ea"/>
              </a:rPr>
              <a:t>h</a:t>
            </a:r>
            <a:r>
              <a:rPr lang="zh-CN" altLang="en-US" sz="2400" dirty="0">
                <a:latin typeface="微软雅黑" pitchFamily="34" charset="-122"/>
                <a:ea typeface="微软雅黑" pitchFamily="34" charset="-122"/>
                <a:sym typeface="+mn-ea"/>
              </a:rPr>
              <a:t>比较。</a:t>
            </a:r>
            <a:endParaRPr lang="en-US" altLang="zh-CN" sz="2400" dirty="0">
              <a:latin typeface="微软雅黑" pitchFamily="34" charset="-122"/>
              <a:ea typeface="微软雅黑" pitchFamily="34" charset="-122"/>
              <a:sym typeface="+mn-ea"/>
            </a:endParaRPr>
          </a:p>
        </p:txBody>
      </p:sp>
      <p:sp>
        <p:nvSpPr>
          <p:cNvPr id="7" name="矩形 6"/>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2" name="矩形 11"/>
          <p:cNvSpPr/>
          <p:nvPr/>
        </p:nvSpPr>
        <p:spPr>
          <a:xfrm>
            <a:off x="3125420" y="3492525"/>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3" name="矩形 12"/>
          <p:cNvSpPr/>
          <p:nvPr/>
        </p:nvSpPr>
        <p:spPr>
          <a:xfrm>
            <a:off x="5623692" y="3492525"/>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报文认证码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758" y="4523233"/>
            <a:ext cx="1221852" cy="1221852"/>
          </a:xfrm>
          <a:prstGeom prst="rect">
            <a:avLst/>
          </a:prstGeom>
        </p:spPr>
      </p:pic>
    </p:spTree>
    <p:extLst>
      <p:ext uri="{BB962C8B-B14F-4D97-AF65-F5344CB8AC3E}">
        <p14:creationId xmlns:p14="http://schemas.microsoft.com/office/powerpoint/2010/main" val="3624373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8930" y="1479192"/>
            <a:ext cx="11762570"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三、报文认证的方式二：报文认证码</a:t>
            </a:r>
            <a:r>
              <a:rPr lang="en-US" altLang="zh-CN" sz="2400" dirty="0">
                <a:latin typeface="微软雅黑" pitchFamily="34" charset="-122"/>
                <a:ea typeface="微软雅黑" pitchFamily="34" charset="-122"/>
              </a:rPr>
              <a:t>MAC</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Message Authentication Code</a:t>
            </a:r>
            <a:r>
              <a:rPr lang="zh-CN" altLang="en-US" sz="2400" dirty="0">
                <a:latin typeface="微软雅黑" pitchFamily="34" charset="-122"/>
                <a:ea typeface="微软雅黑" pitchFamily="34" charset="-122"/>
              </a:rPr>
              <a:t>）</a:t>
            </a: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、接收方收到扩展报文后，提取出报文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和报文认证码</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，对报文</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和认证密钥</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应用散列函数</a:t>
            </a:r>
            <a:r>
              <a:rPr lang="en-US" altLang="zh-CN" sz="2400" dirty="0">
                <a:latin typeface="微软雅黑" pitchFamily="34" charset="-122"/>
                <a:ea typeface="微软雅黑" pitchFamily="34" charset="-122"/>
              </a:rPr>
              <a:t>H</a:t>
            </a:r>
            <a:r>
              <a:rPr lang="zh-CN" altLang="en-US" sz="2400" dirty="0">
                <a:latin typeface="微软雅黑" pitchFamily="34" charset="-122"/>
                <a:ea typeface="微软雅黑" pitchFamily="34" charset="-122"/>
              </a:rPr>
              <a:t>获得</a:t>
            </a:r>
            <a:r>
              <a:rPr lang="zh-CN" altLang="en-US" sz="2400" dirty="0">
                <a:solidFill>
                  <a:srgbClr val="C00000"/>
                </a:solidFill>
                <a:latin typeface="微软雅黑" pitchFamily="34" charset="-122"/>
                <a:ea typeface="微软雅黑" pitchFamily="34" charset="-122"/>
              </a:rPr>
              <a:t>新的报文认证码</a:t>
            </a:r>
            <a:r>
              <a:rPr lang="en-US" altLang="zh-CN" sz="2400" dirty="0">
                <a:solidFill>
                  <a:srgbClr val="C00000"/>
                </a:solidFill>
                <a:latin typeface="微软雅黑" pitchFamily="34" charset="-122"/>
                <a:ea typeface="微软雅黑" pitchFamily="34" charset="-122"/>
                <a:sym typeface="+mn-ea"/>
              </a:rPr>
              <a:t>H(m+s)</a:t>
            </a:r>
            <a:r>
              <a:rPr lang="zh-CN" altLang="en-US" sz="2400" dirty="0">
                <a:latin typeface="微软雅黑" pitchFamily="34" charset="-122"/>
                <a:ea typeface="微软雅黑" pitchFamily="34" charset="-122"/>
                <a:sym typeface="+mn-ea"/>
              </a:rPr>
              <a:t>，将</a:t>
            </a:r>
            <a:r>
              <a:rPr lang="en-US" altLang="zh-CN" sz="2400" dirty="0">
                <a:solidFill>
                  <a:srgbClr val="C00000"/>
                </a:solidFill>
                <a:latin typeface="微软雅黑" pitchFamily="34" charset="-122"/>
                <a:ea typeface="微软雅黑" pitchFamily="34" charset="-122"/>
                <a:sym typeface="+mn-ea"/>
              </a:rPr>
              <a:t>H(m+s)</a:t>
            </a:r>
            <a:r>
              <a:rPr lang="zh-CN" altLang="en-US" sz="2400" dirty="0">
                <a:solidFill>
                  <a:srgbClr val="C00000"/>
                </a:solidFill>
                <a:latin typeface="微软雅黑" pitchFamily="34" charset="-122"/>
                <a:ea typeface="微软雅黑" pitchFamily="34" charset="-122"/>
                <a:sym typeface="+mn-ea"/>
              </a:rPr>
              <a:t>与</a:t>
            </a:r>
            <a:r>
              <a:rPr lang="en-US" altLang="zh-CN" sz="2400" dirty="0">
                <a:solidFill>
                  <a:srgbClr val="C00000"/>
                </a:solidFill>
                <a:latin typeface="微软雅黑" pitchFamily="34" charset="-122"/>
                <a:ea typeface="微软雅黑" pitchFamily="34" charset="-122"/>
                <a:sym typeface="+mn-ea"/>
              </a:rPr>
              <a:t>h</a:t>
            </a:r>
            <a:r>
              <a:rPr lang="zh-CN" altLang="en-US" sz="2400" dirty="0">
                <a:latin typeface="微软雅黑" pitchFamily="34" charset="-122"/>
                <a:ea typeface="微软雅黑" pitchFamily="34" charset="-122"/>
                <a:sym typeface="+mn-ea"/>
              </a:rPr>
              <a:t>比较。</a:t>
            </a:r>
            <a:endParaRPr lang="en-US" altLang="zh-CN" sz="2400" dirty="0">
              <a:latin typeface="微软雅黑" pitchFamily="34" charset="-122"/>
              <a:ea typeface="微软雅黑" pitchFamily="34" charset="-122"/>
              <a:sym typeface="+mn-ea"/>
            </a:endParaRPr>
          </a:p>
        </p:txBody>
      </p:sp>
      <p:sp>
        <p:nvSpPr>
          <p:cNvPr id="7" name="矩形 6"/>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2" name="矩形 11"/>
          <p:cNvSpPr/>
          <p:nvPr/>
        </p:nvSpPr>
        <p:spPr>
          <a:xfrm>
            <a:off x="3125420" y="3492525"/>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3" name="矩形 12"/>
          <p:cNvSpPr/>
          <p:nvPr/>
        </p:nvSpPr>
        <p:spPr>
          <a:xfrm>
            <a:off x="5623692" y="3492525"/>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报文认证码</a:t>
            </a:r>
            <a:r>
              <a:rPr kumimoji="1" lang="en-US" altLang="zh-CN" sz="2400" dirty="0">
                <a:latin typeface="Microsoft YaHei" charset="-122"/>
                <a:ea typeface="Microsoft YaHei" charset="-122"/>
                <a:cs typeface="Microsoft YaHei" charset="-122"/>
              </a:rPr>
              <a:t>h</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758" y="4523233"/>
            <a:ext cx="1221852" cy="1221852"/>
          </a:xfrm>
          <a:prstGeom prst="rect">
            <a:avLst/>
          </a:prstGeom>
        </p:spPr>
      </p:pic>
      <p:sp>
        <p:nvSpPr>
          <p:cNvPr id="15" name="矩形 14"/>
          <p:cNvSpPr/>
          <p:nvPr/>
        </p:nvSpPr>
        <p:spPr>
          <a:xfrm>
            <a:off x="1035363" y="3488266"/>
            <a:ext cx="209005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密钥</a:t>
            </a:r>
            <a:r>
              <a:rPr kumimoji="1" lang="en-US" altLang="zh-CN" sz="2400" dirty="0">
                <a:latin typeface="Microsoft YaHei" charset="-122"/>
                <a:ea typeface="Microsoft YaHei" charset="-122"/>
                <a:cs typeface="Microsoft YaHei" charset="-122"/>
              </a:rPr>
              <a:t>s</a:t>
            </a:r>
            <a:endParaRPr kumimoji="1" lang="zh-CN" altLang="en-US" sz="2400" dirty="0">
              <a:latin typeface="Microsoft YaHei" charset="-122"/>
              <a:ea typeface="Microsoft YaHei" charset="-122"/>
              <a:cs typeface="Microsoft YaHei" charset="-122"/>
            </a:endParaRPr>
          </a:p>
        </p:txBody>
      </p:sp>
      <p:sp>
        <p:nvSpPr>
          <p:cNvPr id="16" name="文本框 15"/>
          <p:cNvSpPr txBox="1"/>
          <p:nvPr/>
        </p:nvSpPr>
        <p:spPr>
          <a:xfrm>
            <a:off x="1406028" y="4616545"/>
            <a:ext cx="963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散列化</a:t>
            </a:r>
          </a:p>
        </p:txBody>
      </p:sp>
      <p:sp>
        <p:nvSpPr>
          <p:cNvPr id="17" name="矩形 16"/>
          <p:cNvSpPr/>
          <p:nvPr/>
        </p:nvSpPr>
        <p:spPr>
          <a:xfrm>
            <a:off x="1856788" y="5344834"/>
            <a:ext cx="322139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新报文认证码</a:t>
            </a:r>
            <a:r>
              <a:rPr kumimoji="1" lang="en-US" altLang="zh-CN" sz="2400" dirty="0">
                <a:latin typeface="Microsoft YaHei" charset="-122"/>
                <a:ea typeface="Microsoft YaHei" charset="-122"/>
                <a:cs typeface="Microsoft YaHei" charset="-122"/>
              </a:rPr>
              <a:t>H(</a:t>
            </a:r>
            <a:r>
              <a:rPr kumimoji="1" lang="en-US" altLang="zh-CN" sz="2400" dirty="0" err="1">
                <a:latin typeface="Microsoft YaHei" charset="-122"/>
                <a:ea typeface="Microsoft YaHei" charset="-122"/>
                <a:cs typeface="Microsoft YaHei" charset="-122"/>
              </a:rPr>
              <a:t>m+s</a:t>
            </a:r>
            <a:r>
              <a:rPr kumimoji="1" lang="en-US" altLang="zh-CN" sz="2400" dirty="0">
                <a:latin typeface="Microsoft YaHei" charset="-122"/>
                <a:ea typeface="Microsoft YaHei" charset="-122"/>
                <a:cs typeface="Microsoft YaHei" charset="-122"/>
              </a:rPr>
              <a:t>)</a:t>
            </a:r>
          </a:p>
        </p:txBody>
      </p:sp>
      <p:cxnSp>
        <p:nvCxnSpPr>
          <p:cNvPr id="18" name="直线箭头连接符 17"/>
          <p:cNvCxnSpPr/>
          <p:nvPr/>
        </p:nvCxnSpPr>
        <p:spPr>
          <a:xfrm>
            <a:off x="3125420" y="4288366"/>
            <a:ext cx="0" cy="1056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48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5584" y="1609344"/>
            <a:ext cx="11616690" cy="587340"/>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cs typeface="Microsoft YaHei" charset="-122"/>
                <a:sym typeface="+mn-ea"/>
              </a:rPr>
              <a:t>一、第一代蜂窝移动通信</a:t>
            </a:r>
            <a:r>
              <a:rPr lang="en-US" altLang="zh-CN" sz="2400" dirty="0">
                <a:latin typeface="微软雅黑" pitchFamily="34" charset="-122"/>
                <a:ea typeface="微软雅黑" pitchFamily="34" charset="-122"/>
                <a:cs typeface="Microsoft YaHei" charset="-122"/>
                <a:sym typeface="+mn-ea"/>
              </a:rPr>
              <a:t>(1G</a:t>
            </a:r>
            <a:r>
              <a:rPr lang="zh-CN" altLang="en-US" sz="2400" dirty="0">
                <a:latin typeface="微软雅黑" pitchFamily="34" charset="-122"/>
                <a:ea typeface="微软雅黑" pitchFamily="34" charset="-122"/>
                <a:cs typeface="Microsoft YaHei" charset="-122"/>
                <a:sym typeface="+mn-ea"/>
              </a:rPr>
              <a:t>，</a:t>
            </a:r>
            <a:r>
              <a:rPr lang="en-US" altLang="zh-CN" sz="2400" dirty="0">
                <a:latin typeface="微软雅黑" pitchFamily="34" charset="-122"/>
                <a:ea typeface="微软雅黑" pitchFamily="34" charset="-122"/>
                <a:cs typeface="Microsoft YaHei" charset="-122"/>
                <a:sym typeface="+mn-ea"/>
              </a:rPr>
              <a:t> generation)</a:t>
            </a:r>
            <a:r>
              <a:rPr lang="zh-CN" altLang="en-US" sz="2400" dirty="0">
                <a:latin typeface="微软雅黑" pitchFamily="34" charset="-122"/>
                <a:ea typeface="微软雅黑" pitchFamily="34" charset="-122"/>
                <a:cs typeface="Microsoft YaHei" charset="-122"/>
                <a:sym typeface="+mn-ea"/>
              </a:rPr>
              <a:t>：淘汰</a:t>
            </a:r>
            <a:endParaRPr lang="en-US" altLang="zh-CN" sz="2400" dirty="0">
              <a:latin typeface="微软雅黑" pitchFamily="34" charset="-122"/>
              <a:ea typeface="微软雅黑" pitchFamily="34" charset="-122"/>
              <a:cs typeface="Microsoft YaHei" charset="-122"/>
              <a:sym typeface="+mn-ea"/>
            </a:endParaRPr>
          </a:p>
        </p:txBody>
      </p:sp>
      <p:sp>
        <p:nvSpPr>
          <p:cNvPr id="5"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6" name="左大括号 5"/>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7"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移动通信</a:t>
            </a:r>
            <a:r>
              <a:rPr lang="en-US" altLang="zh-CN" sz="1400" dirty="0">
                <a:solidFill>
                  <a:srgbClr val="FF0000"/>
                </a:solidFill>
                <a:latin typeface="微软雅黑" pitchFamily="34" charset="-122"/>
                <a:ea typeface="微软雅黑" pitchFamily="34" charset="-122"/>
              </a:rPr>
              <a:t>2G/3G/4G/5G</a:t>
            </a:r>
            <a:r>
              <a:rPr lang="zh-CN" altLang="en-US" sz="1400" dirty="0">
                <a:solidFill>
                  <a:srgbClr val="FF0000"/>
                </a:solidFill>
                <a:latin typeface="微软雅黑" pitchFamily="34" charset="-122"/>
                <a:ea typeface="微软雅黑" pitchFamily="34" charset="-122"/>
              </a:rPr>
              <a:t>网络</a:t>
            </a:r>
          </a:p>
        </p:txBody>
      </p:sp>
      <p:sp>
        <p:nvSpPr>
          <p:cNvPr id="8" name="文本框 2"/>
          <p:cNvSpPr txBox="1"/>
          <p:nvPr>
            <p:custDataLst>
              <p:tags r:id="rId1"/>
            </p:custDataLst>
          </p:nvPr>
        </p:nvSpPr>
        <p:spPr>
          <a:xfrm>
            <a:off x="265584" y="328989"/>
            <a:ext cx="556915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7.4.3</a:t>
            </a:r>
            <a:r>
              <a:rPr lang="zh-CN" altLang="en-US" sz="2400" b="0" dirty="0">
                <a:solidFill>
                  <a:schemeClr val="tx1"/>
                </a:solidFill>
                <a:latin typeface="Microsoft YaHei" charset="-122"/>
                <a:ea typeface="Microsoft YaHei" charset="-122"/>
                <a:cs typeface="Microsoft YaHei" charset="-122"/>
                <a:sym typeface="+mn-ea"/>
              </a:rPr>
              <a:t> 移动通信</a:t>
            </a:r>
            <a:r>
              <a:rPr lang="en-US" altLang="zh-CN" sz="2400" b="0" dirty="0">
                <a:solidFill>
                  <a:schemeClr val="tx1"/>
                </a:solidFill>
                <a:latin typeface="Microsoft YaHei" charset="-122"/>
                <a:ea typeface="Microsoft YaHei" charset="-122"/>
                <a:cs typeface="Microsoft YaHei" charset="-122"/>
                <a:sym typeface="+mn-ea"/>
              </a:rPr>
              <a:t>2G/3G/4G/5G</a:t>
            </a:r>
            <a:r>
              <a:rPr lang="zh-CN" altLang="en-US" sz="2400" b="0" dirty="0">
                <a:solidFill>
                  <a:schemeClr val="tx1"/>
                </a:solidFill>
                <a:latin typeface="Microsoft YaHei" charset="-122"/>
                <a:ea typeface="Microsoft YaHei" charset="-122"/>
                <a:cs typeface="Microsoft YaHei" charset="-122"/>
                <a:sym typeface="+mn-ea"/>
              </a:rPr>
              <a:t>网络</a:t>
            </a:r>
          </a:p>
        </p:txBody>
      </p:sp>
    </p:spTree>
    <p:extLst>
      <p:ext uri="{BB962C8B-B14F-4D97-AF65-F5344CB8AC3E}">
        <p14:creationId xmlns:p14="http://schemas.microsoft.com/office/powerpoint/2010/main" val="41333733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8930" y="1479192"/>
            <a:ext cx="11762570" cy="113505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三、报文认证的方式二：报文认证码</a:t>
            </a:r>
            <a:r>
              <a:rPr lang="en-US" altLang="zh-CN" sz="2400" dirty="0">
                <a:latin typeface="微软雅黑" pitchFamily="34" charset="-122"/>
                <a:ea typeface="微软雅黑" pitchFamily="34" charset="-122"/>
              </a:rPr>
              <a:t>MAC</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Message Authentication Code</a:t>
            </a:r>
            <a:r>
              <a:rPr lang="zh-CN" altLang="en-US" sz="2400" dirty="0">
                <a:latin typeface="微软雅黑" pitchFamily="34" charset="-122"/>
                <a:ea typeface="微软雅黑" pitchFamily="34" charset="-122"/>
              </a:rPr>
              <a:t>）</a:t>
            </a:r>
          </a:p>
          <a:p>
            <a:pPr>
              <a:lnSpc>
                <a:spcPct val="150000"/>
              </a:lnSpc>
            </a:pPr>
            <a:r>
              <a:rPr lang="en-US" altLang="zh-CN" sz="2400" dirty="0">
                <a:latin typeface="微软雅黑" pitchFamily="34" charset="-122"/>
                <a:ea typeface="微软雅黑" pitchFamily="34" charset="-122"/>
                <a:sym typeface="+mn-ea"/>
              </a:rPr>
              <a:t>3</a:t>
            </a:r>
            <a:r>
              <a:rPr lang="zh-CN" altLang="en-US" sz="2400" dirty="0">
                <a:latin typeface="微软雅黑" pitchFamily="34" charset="-122"/>
                <a:ea typeface="微软雅黑" pitchFamily="34" charset="-122"/>
                <a:sym typeface="+mn-ea"/>
              </a:rPr>
              <a:t>、若相等，则报文认证成功。否则失败。</a:t>
            </a:r>
          </a:p>
        </p:txBody>
      </p:sp>
      <p:sp>
        <p:nvSpPr>
          <p:cNvPr id="7" name="矩形 6"/>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662761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8929" y="1501191"/>
            <a:ext cx="11584475" cy="113505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三、报文认证的方式二：报文认证码</a:t>
            </a:r>
            <a:r>
              <a:rPr lang="en-US" altLang="zh-CN" sz="2400" dirty="0">
                <a:latin typeface="微软雅黑" pitchFamily="34" charset="-122"/>
                <a:ea typeface="微软雅黑" pitchFamily="34" charset="-122"/>
              </a:rPr>
              <a:t>MAC</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Message Authentication Code</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cs typeface="Microsoft YaHei" charset="-122"/>
              </a:rPr>
              <a:t>         不足：无法保证消息在</a:t>
            </a:r>
            <a:r>
              <a:rPr lang="zh-CN" altLang="en-US" sz="2400" dirty="0">
                <a:solidFill>
                  <a:srgbClr val="C00000"/>
                </a:solidFill>
                <a:latin typeface="微软雅黑" pitchFamily="34" charset="-122"/>
                <a:ea typeface="微软雅黑" pitchFamily="34" charset="-122"/>
                <a:cs typeface="Microsoft YaHei" charset="-122"/>
              </a:rPr>
              <a:t>接收方没有被篡改</a:t>
            </a:r>
            <a:r>
              <a:rPr lang="zh-CN" altLang="en-US" sz="2400" dirty="0">
                <a:latin typeface="微软雅黑" pitchFamily="34" charset="-122"/>
                <a:ea typeface="微软雅黑" pitchFamily="34" charset="-122"/>
                <a:cs typeface="Microsoft YaHei" charset="-122"/>
              </a:rPr>
              <a:t>。</a:t>
            </a:r>
          </a:p>
        </p:txBody>
      </p:sp>
      <p:sp>
        <p:nvSpPr>
          <p:cNvPr id="7" name="矩形 6"/>
          <p:cNvSpPr/>
          <p:nvPr/>
        </p:nvSpPr>
        <p:spPr>
          <a:xfrm>
            <a:off x="0" y="227455"/>
            <a:ext cx="157767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8.3.2.0</a:t>
            </a:r>
            <a:r>
              <a:rPr lang="zh-CN" altLang="en-US" sz="1200" dirty="0">
                <a:solidFill>
                  <a:schemeClr val="bg1">
                    <a:lumMod val="75000"/>
                  </a:schemeClr>
                </a:solidFill>
                <a:latin typeface="Helvetica Neue For Number" charset="0"/>
              </a:rPr>
              <a:t>零、报文认证</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报文认证</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238930" y="526453"/>
            <a:ext cx="26774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8.3.2</a:t>
            </a:r>
            <a:r>
              <a:rPr lang="zh-CN" altLang="en-US" sz="2400" b="0" dirty="0">
                <a:solidFill>
                  <a:schemeClr val="tx1"/>
                </a:solidFill>
                <a:latin typeface="Microsoft YaHei" charset="-122"/>
                <a:ea typeface="Microsoft YaHei" charset="-122"/>
                <a:cs typeface="Microsoft YaHei" charset="-122"/>
                <a:sym typeface="+mn-ea"/>
              </a:rPr>
              <a:t> 报文认证 </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     ）是使消息的接收者能够检验收到的消息是否是真实的认证方法。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传输加密</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数字指纹</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报文认证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访问控制</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825449"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   </a:t>
            </a: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  ）是使消息的接收者能够检验收到的消息是否是真实的认证方法。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传输加密</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数字指纹</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报文认证</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访问控制</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766724" y="2352276"/>
            <a:ext cx="4531055" cy="1754326"/>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消息完整性检测方法</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报文认证</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数字签名</a:t>
            </a:r>
          </a:p>
        </p:txBody>
      </p:sp>
      <p:sp>
        <p:nvSpPr>
          <p:cNvPr id="6" name="左大括号 5"/>
          <p:cNvSpPr/>
          <p:nvPr/>
        </p:nvSpPr>
        <p:spPr>
          <a:xfrm>
            <a:off x="4234892" y="2453754"/>
            <a:ext cx="446290" cy="16048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2487003" y="2656001"/>
            <a:ext cx="1747889" cy="1200329"/>
          </a:xfrm>
          <a:prstGeom prst="rect">
            <a:avLst/>
          </a:prstGeom>
          <a:noFill/>
        </p:spPr>
        <p:txBody>
          <a:bodyPr wrap="square" rtlCol="0">
            <a:spAutoFit/>
          </a:bodyPr>
          <a:lstStyle/>
          <a:p>
            <a:pPr algn="just">
              <a:lnSpc>
                <a:spcPct val="150000"/>
              </a:lnSpc>
            </a:pPr>
            <a:r>
              <a:rPr lang="zh-CN" altLang="en-US" sz="2400" dirty="0">
                <a:latin typeface="微软雅黑" pitchFamily="34" charset="-122"/>
                <a:ea typeface="微软雅黑" pitchFamily="34" charset="-122"/>
              </a:rPr>
              <a:t>消息完整性</a:t>
            </a:r>
            <a:endParaRPr lang="en-US" altLang="zh-CN" sz="2400" dirty="0">
              <a:latin typeface="微软雅黑" pitchFamily="34" charset="-122"/>
              <a:ea typeface="微软雅黑" pitchFamily="34" charset="-122"/>
            </a:endParaRPr>
          </a:p>
          <a:p>
            <a:pPr algn="just">
              <a:lnSpc>
                <a:spcPct val="150000"/>
              </a:lnSpc>
            </a:pPr>
            <a:r>
              <a:rPr lang="zh-CN" altLang="en-US" sz="2400" dirty="0">
                <a:latin typeface="微软雅黑" pitchFamily="34" charset="-122"/>
                <a:ea typeface="微软雅黑" pitchFamily="34" charset="-122"/>
              </a:rPr>
              <a:t>与数字签名</a:t>
            </a:r>
          </a:p>
        </p:txBody>
      </p:sp>
    </p:spTree>
    <p:extLst>
      <p:ext uri="{BB962C8B-B14F-4D97-AF65-F5344CB8AC3E}">
        <p14:creationId xmlns:p14="http://schemas.microsoft.com/office/powerpoint/2010/main" val="179131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8421" y="1479192"/>
            <a:ext cx="11260808" cy="1753235"/>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一、数字签名：在公开密码体制中，一个主体使用自己的</a:t>
            </a:r>
            <a:r>
              <a:rPr lang="zh-CN" altLang="en-US" sz="2400" dirty="0">
                <a:solidFill>
                  <a:srgbClr val="C00000"/>
                </a:solidFill>
                <a:latin typeface="微软雅黑" pitchFamily="34" charset="-122"/>
                <a:ea typeface="微软雅黑" pitchFamily="34" charset="-122"/>
              </a:rPr>
              <a:t>私钥加密</a:t>
            </a:r>
            <a:r>
              <a:rPr lang="zh-CN" altLang="en-US" sz="2400" dirty="0">
                <a:latin typeface="微软雅黑" pitchFamily="34" charset="-122"/>
                <a:ea typeface="微软雅黑" pitchFamily="34" charset="-122"/>
              </a:rPr>
              <a:t>消息，得到的密文。密文可以使用该主体的</a:t>
            </a:r>
            <a:r>
              <a:rPr lang="zh-CN" altLang="en-US" sz="2400" dirty="0">
                <a:solidFill>
                  <a:srgbClr val="C00000"/>
                </a:solidFill>
                <a:latin typeface="微软雅黑" pitchFamily="34" charset="-122"/>
                <a:ea typeface="微软雅黑" pitchFamily="34" charset="-122"/>
              </a:rPr>
              <a:t>公钥解密</a:t>
            </a:r>
            <a:r>
              <a:rPr lang="zh-CN" altLang="en-US" sz="2400" dirty="0">
                <a:latin typeface="微软雅黑" pitchFamily="34" charset="-122"/>
                <a:ea typeface="微软雅黑" pitchFamily="34" charset="-122"/>
              </a:rPr>
              <a:t>，恢复成原来的消息。如此生成的“密文”对该消息提供</a:t>
            </a:r>
            <a:r>
              <a:rPr lang="zh-CN" altLang="en-US" sz="2400" dirty="0">
                <a:solidFill>
                  <a:srgbClr val="C00000"/>
                </a:solidFill>
                <a:latin typeface="微软雅黑" pitchFamily="34" charset="-122"/>
                <a:ea typeface="微软雅黑" pitchFamily="34" charset="-122"/>
              </a:rPr>
              <a:t>认证服务</a:t>
            </a:r>
            <a:r>
              <a:rPr lang="zh-CN" altLang="en-US" sz="2400" dirty="0">
                <a:latin typeface="微软雅黑" pitchFamily="34" charset="-122"/>
                <a:ea typeface="微软雅黑" pitchFamily="34" charset="-122"/>
              </a:rPr>
              <a:t>。</a:t>
            </a:r>
          </a:p>
        </p:txBody>
      </p:sp>
      <p:sp>
        <p:nvSpPr>
          <p:cNvPr id="6"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7" name="矩形 6"/>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8422" y="1479192"/>
            <a:ext cx="10002190" cy="2861310"/>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二、数字签名应满足：</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、接收方能够确认发送方的签名，但</a:t>
            </a:r>
            <a:r>
              <a:rPr lang="zh-CN" altLang="en-US" sz="2400" dirty="0">
                <a:solidFill>
                  <a:srgbClr val="C00000"/>
                </a:solidFill>
                <a:latin typeface="微软雅黑" pitchFamily="34" charset="-122"/>
                <a:ea typeface="微软雅黑" pitchFamily="34" charset="-122"/>
              </a:rPr>
              <a:t>不能伪造。</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、发送方发出签名的消息给接收方后，就</a:t>
            </a:r>
            <a:r>
              <a:rPr lang="zh-CN" altLang="en-US" sz="2400" dirty="0">
                <a:solidFill>
                  <a:srgbClr val="C00000"/>
                </a:solidFill>
                <a:latin typeface="微软雅黑" pitchFamily="34" charset="-122"/>
                <a:ea typeface="微软雅黑" pitchFamily="34" charset="-122"/>
              </a:rPr>
              <a:t>不能再否认</a:t>
            </a:r>
            <a:r>
              <a:rPr lang="zh-CN" altLang="en-US" sz="2400" dirty="0">
                <a:latin typeface="微软雅黑" pitchFamily="34" charset="-122"/>
                <a:ea typeface="微软雅黑" pitchFamily="34" charset="-122"/>
              </a:rPr>
              <a:t>他所签发的消息。</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、接收方对已收到的签名消息</a:t>
            </a:r>
            <a:r>
              <a:rPr lang="zh-CN" altLang="en-US" sz="2400" dirty="0">
                <a:solidFill>
                  <a:srgbClr val="C00000"/>
                </a:solidFill>
                <a:latin typeface="微软雅黑" pitchFamily="34" charset="-122"/>
                <a:ea typeface="微软雅黑" pitchFamily="34" charset="-122"/>
              </a:rPr>
              <a:t>不能否认</a:t>
            </a:r>
            <a:r>
              <a:rPr lang="zh-CN" altLang="en-US" sz="2400" dirty="0">
                <a:latin typeface="微软雅黑" pitchFamily="34" charset="-122"/>
                <a:ea typeface="微软雅黑" pitchFamily="34" charset="-122"/>
              </a:rPr>
              <a:t>，有收报认证。</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、第三者可以确认收发双方之间的消息传送，但</a:t>
            </a:r>
            <a:r>
              <a:rPr lang="zh-CN" altLang="en-US" sz="2400" dirty="0">
                <a:solidFill>
                  <a:srgbClr val="C00000"/>
                </a:solidFill>
                <a:latin typeface="微软雅黑" pitchFamily="34" charset="-122"/>
                <a:ea typeface="微软雅黑" pitchFamily="34" charset="-122"/>
              </a:rPr>
              <a:t>不能伪造</a:t>
            </a:r>
            <a:r>
              <a:rPr lang="zh-CN" altLang="en-US" sz="2400" dirty="0">
                <a:latin typeface="微软雅黑" pitchFamily="34" charset="-122"/>
                <a:ea typeface="微软雅黑" pitchFamily="34" charset="-122"/>
              </a:rPr>
              <a:t>这一过程。</a:t>
            </a:r>
          </a:p>
        </p:txBody>
      </p:sp>
      <p:sp>
        <p:nvSpPr>
          <p:cNvPr id="6"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7" name="矩形 6"/>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8422" y="1633806"/>
            <a:ext cx="6247935" cy="521425"/>
          </a:xfrm>
          <a:prstGeom prst="rect">
            <a:avLst/>
          </a:prstGeom>
          <a:noFill/>
        </p:spPr>
        <p:txBody>
          <a:bodyPr wrap="square" rtlCol="0">
            <a:spAutoFit/>
          </a:bodyPr>
          <a:lstStyle/>
          <a:p>
            <a:pPr>
              <a:lnSpc>
                <a:spcPts val="3700"/>
              </a:lnSpc>
            </a:pPr>
            <a:r>
              <a:rPr lang="zh-CN" altLang="en-US" sz="2400" dirty="0">
                <a:latin typeface="Microsoft YaHei" charset="-122"/>
                <a:ea typeface="Microsoft YaHei" charset="-122"/>
                <a:cs typeface="Microsoft YaHei" charset="-122"/>
              </a:rPr>
              <a:t>三、数字签名的方式一：简单数字签名</a:t>
            </a:r>
            <a:endParaRPr lang="en-US" altLang="zh-CN" sz="2400" dirty="0">
              <a:latin typeface="Microsoft YaHei" charset="-122"/>
              <a:ea typeface="Microsoft YaHei" charset="-122"/>
              <a:cs typeface="Microsoft YaHei" charset="-122"/>
            </a:endParaRPr>
          </a:p>
        </p:txBody>
      </p:sp>
      <p:sp>
        <p:nvSpPr>
          <p:cNvPr id="6" name="文本框 5"/>
          <p:cNvSpPr txBox="1"/>
          <p:nvPr/>
        </p:nvSpPr>
        <p:spPr>
          <a:xfrm>
            <a:off x="528422" y="2355242"/>
            <a:ext cx="11015902" cy="1135054"/>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利用自己的私钥对报文</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加密，创建</a:t>
            </a:r>
            <a:r>
              <a:rPr lang="zh-CN" altLang="en-US" sz="2400" dirty="0">
                <a:solidFill>
                  <a:srgbClr val="C00000"/>
                </a:solidFill>
                <a:latin typeface="Microsoft YaHei" charset="-122"/>
                <a:ea typeface="Microsoft YaHei" charset="-122"/>
                <a:cs typeface="Microsoft YaHei" charset="-122"/>
              </a:rPr>
              <a:t>签名报文</a:t>
            </a:r>
            <a:r>
              <a:rPr lang="zh-CN" altLang="en-US" sz="2400" dirty="0">
                <a:latin typeface="Microsoft YaHei" charset="-122"/>
                <a:ea typeface="Microsoft YaHei" charset="-122"/>
                <a:cs typeface="Microsoft YaHei" charset="-122"/>
              </a:rPr>
              <a:t>。将扩展报文</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报文，签名报文</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发送给</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a:t>
            </a:r>
          </a:p>
        </p:txBody>
      </p:sp>
      <p:sp>
        <p:nvSpPr>
          <p:cNvPr id="7" name="矩形 6"/>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12" name="矩形 11"/>
          <p:cNvSpPr/>
          <p:nvPr/>
        </p:nvSpPr>
        <p:spPr>
          <a:xfrm>
            <a:off x="3631606" y="4071014"/>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3" name="矩形 12"/>
          <p:cNvSpPr/>
          <p:nvPr/>
        </p:nvSpPr>
        <p:spPr>
          <a:xfrm>
            <a:off x="7031556" y="4071013"/>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签名报文</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532" y="3878375"/>
            <a:ext cx="1221852" cy="1221852"/>
          </a:xfrm>
          <a:prstGeom prst="rect">
            <a:avLst/>
          </a:prstGeom>
        </p:spPr>
      </p:pic>
      <p:cxnSp>
        <p:nvCxnSpPr>
          <p:cNvPr id="15" name="直线箭头连接符 14"/>
          <p:cNvCxnSpPr>
            <a:stCxn id="12" idx="3"/>
            <a:endCxn id="13" idx="1"/>
          </p:cNvCxnSpPr>
          <p:nvPr/>
        </p:nvCxnSpPr>
        <p:spPr>
          <a:xfrm flipV="1">
            <a:off x="5231806" y="4456864"/>
            <a:ext cx="17997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440897" y="3947889"/>
            <a:ext cx="1381568"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私钥加密</a:t>
            </a:r>
            <a:endParaRPr kumimoji="1" lang="zh-CN" altLang="en-US" sz="2000" dirty="0">
              <a:latin typeface="Microsoft YaHei" charset="-122"/>
              <a:ea typeface="Microsoft YaHei" charset="-122"/>
              <a:cs typeface="Microsoft YaHei" charset="-122"/>
            </a:endParaRPr>
          </a:p>
        </p:txBody>
      </p:sp>
      <p:sp>
        <p:nvSpPr>
          <p:cNvPr id="18" name="矩形 17"/>
          <p:cNvSpPr/>
          <p:nvPr/>
        </p:nvSpPr>
        <p:spPr>
          <a:xfrm>
            <a:off x="4436173" y="5460555"/>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9" name="矩形 18"/>
          <p:cNvSpPr/>
          <p:nvPr/>
        </p:nvSpPr>
        <p:spPr>
          <a:xfrm>
            <a:off x="6036373" y="5456089"/>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签名报文</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8422" y="2355242"/>
            <a:ext cx="11015902" cy="1135054"/>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收到扩展报文。利用</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的</a:t>
            </a:r>
            <a:r>
              <a:rPr lang="zh-CN" altLang="en-US" sz="2400" dirty="0">
                <a:solidFill>
                  <a:schemeClr val="bg1"/>
                </a:solidFill>
                <a:latin typeface="Microsoft YaHei" charset="-122"/>
                <a:ea typeface="Microsoft YaHei" charset="-122"/>
                <a:cs typeface="Microsoft YaHei" charset="-122"/>
              </a:rPr>
              <a:t>公钥</a:t>
            </a:r>
            <a:r>
              <a:rPr lang="zh-CN" altLang="en-US" sz="2400" dirty="0">
                <a:solidFill>
                  <a:srgbClr val="C00000"/>
                </a:solidFill>
                <a:latin typeface="Microsoft YaHei" charset="-122"/>
                <a:ea typeface="Microsoft YaHei" charset="-122"/>
                <a:cs typeface="Microsoft YaHei" charset="-122"/>
              </a:rPr>
              <a:t>解密签名报文</a:t>
            </a:r>
            <a:r>
              <a:rPr lang="zh-CN" altLang="en-US" sz="2400" dirty="0">
                <a:latin typeface="Microsoft YaHei" charset="-122"/>
                <a:ea typeface="Microsoft YaHei" charset="-122"/>
                <a:cs typeface="Microsoft YaHei" charset="-122"/>
              </a:rPr>
              <a:t>，并检验解密后的签名报文和报文</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是否一致。</a:t>
            </a:r>
          </a:p>
        </p:txBody>
      </p:sp>
      <p:sp>
        <p:nvSpPr>
          <p:cNvPr id="7" name="矩形 6"/>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12" name="矩形 11"/>
          <p:cNvSpPr/>
          <p:nvPr/>
        </p:nvSpPr>
        <p:spPr>
          <a:xfrm>
            <a:off x="2999258" y="3827698"/>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3" name="矩形 12"/>
          <p:cNvSpPr/>
          <p:nvPr/>
        </p:nvSpPr>
        <p:spPr>
          <a:xfrm>
            <a:off x="5530186" y="3827698"/>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签名报文</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0462" y="3827698"/>
            <a:ext cx="1221852" cy="1221852"/>
          </a:xfrm>
          <a:prstGeom prst="rect">
            <a:avLst/>
          </a:prstGeom>
        </p:spPr>
      </p:pic>
      <p:sp>
        <p:nvSpPr>
          <p:cNvPr id="15" name="文本框 14"/>
          <p:cNvSpPr txBox="1"/>
          <p:nvPr/>
        </p:nvSpPr>
        <p:spPr>
          <a:xfrm>
            <a:off x="6690614" y="4936801"/>
            <a:ext cx="1310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公钥解密</a:t>
            </a:r>
          </a:p>
        </p:txBody>
      </p:sp>
      <p:cxnSp>
        <p:nvCxnSpPr>
          <p:cNvPr id="16" name="直线箭头连接符 15"/>
          <p:cNvCxnSpPr/>
          <p:nvPr/>
        </p:nvCxnSpPr>
        <p:spPr>
          <a:xfrm>
            <a:off x="6570748" y="4608622"/>
            <a:ext cx="0" cy="1056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67309" y="5660053"/>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解密后的报</a:t>
            </a:r>
            <a:r>
              <a:rPr kumimoji="1" lang="zh-CN" altLang="en-US" sz="2400" dirty="0">
                <a:latin typeface="Microsoft YaHei" charset="-122"/>
                <a:ea typeface="Microsoft YaHei" charset="-122"/>
                <a:cs typeface="Microsoft YaHei" charset="-122"/>
              </a:rPr>
              <a:t>文</a:t>
            </a:r>
          </a:p>
        </p:txBody>
      </p:sp>
      <p:sp>
        <p:nvSpPr>
          <p:cNvPr id="18" name="TextBox 4">
            <a:extLst>
              <a:ext uri="{FF2B5EF4-FFF2-40B4-BE49-F238E27FC236}">
                <a16:creationId xmlns:a16="http://schemas.microsoft.com/office/drawing/2014/main" id="{93A93771-BA4C-2141-991C-AC455178C68D}"/>
              </a:ext>
            </a:extLst>
          </p:cNvPr>
          <p:cNvSpPr txBox="1"/>
          <p:nvPr/>
        </p:nvSpPr>
        <p:spPr>
          <a:xfrm>
            <a:off x="528422" y="1633806"/>
            <a:ext cx="6247935" cy="521425"/>
          </a:xfrm>
          <a:prstGeom prst="rect">
            <a:avLst/>
          </a:prstGeom>
          <a:noFill/>
        </p:spPr>
        <p:txBody>
          <a:bodyPr wrap="square" rtlCol="0">
            <a:spAutoFit/>
          </a:bodyPr>
          <a:lstStyle/>
          <a:p>
            <a:pPr>
              <a:lnSpc>
                <a:spcPts val="3700"/>
              </a:lnSpc>
            </a:pPr>
            <a:r>
              <a:rPr lang="zh-CN" altLang="en-US" sz="2400" dirty="0">
                <a:latin typeface="Microsoft YaHei" charset="-122"/>
                <a:ea typeface="Microsoft YaHei" charset="-122"/>
                <a:cs typeface="Microsoft YaHei" charset="-122"/>
              </a:rPr>
              <a:t>三、数字签名的方式一：简单数字签名</a:t>
            </a:r>
            <a:endParaRPr lang="en-US" altLang="zh-CN"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550181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8422" y="2355242"/>
            <a:ext cx="11015902" cy="1135054"/>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收到扩展报文。利用</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的</a:t>
            </a:r>
            <a:r>
              <a:rPr lang="zh-CN" altLang="en-US" sz="2400" dirty="0">
                <a:solidFill>
                  <a:srgbClr val="C00000"/>
                </a:solidFill>
                <a:latin typeface="Microsoft YaHei" charset="-122"/>
                <a:ea typeface="Microsoft YaHei" charset="-122"/>
                <a:cs typeface="Microsoft YaHei" charset="-122"/>
              </a:rPr>
              <a:t>公钥解密签名报文</a:t>
            </a:r>
            <a:r>
              <a:rPr lang="zh-CN" altLang="en-US" sz="2400" dirty="0">
                <a:latin typeface="Microsoft YaHei" charset="-122"/>
                <a:ea typeface="Microsoft YaHei" charset="-122"/>
                <a:cs typeface="Microsoft YaHei" charset="-122"/>
              </a:rPr>
              <a:t>，并检验解密后的签名报文和报文</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是否一致。</a:t>
            </a:r>
          </a:p>
        </p:txBody>
      </p:sp>
      <p:sp>
        <p:nvSpPr>
          <p:cNvPr id="7" name="矩形 6"/>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12" name="矩形 11"/>
          <p:cNvSpPr/>
          <p:nvPr/>
        </p:nvSpPr>
        <p:spPr>
          <a:xfrm>
            <a:off x="2999258" y="3827698"/>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3" name="矩形 12"/>
          <p:cNvSpPr/>
          <p:nvPr/>
        </p:nvSpPr>
        <p:spPr>
          <a:xfrm>
            <a:off x="5530186" y="3827698"/>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签名报文</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0462" y="3827698"/>
            <a:ext cx="1221852" cy="1221852"/>
          </a:xfrm>
          <a:prstGeom prst="rect">
            <a:avLst/>
          </a:prstGeom>
        </p:spPr>
      </p:pic>
      <p:sp>
        <p:nvSpPr>
          <p:cNvPr id="15" name="文本框 14"/>
          <p:cNvSpPr txBox="1"/>
          <p:nvPr/>
        </p:nvSpPr>
        <p:spPr>
          <a:xfrm>
            <a:off x="6690614" y="4936801"/>
            <a:ext cx="1310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公钥解密</a:t>
            </a:r>
          </a:p>
        </p:txBody>
      </p:sp>
      <p:cxnSp>
        <p:nvCxnSpPr>
          <p:cNvPr id="16" name="直线箭头连接符 15"/>
          <p:cNvCxnSpPr/>
          <p:nvPr/>
        </p:nvCxnSpPr>
        <p:spPr>
          <a:xfrm>
            <a:off x="6570748" y="4608622"/>
            <a:ext cx="0" cy="1056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67309" y="5660053"/>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解密后的报</a:t>
            </a:r>
            <a:r>
              <a:rPr kumimoji="1" lang="zh-CN" altLang="en-US" sz="2400" dirty="0">
                <a:latin typeface="Microsoft YaHei" charset="-122"/>
                <a:ea typeface="Microsoft YaHei" charset="-122"/>
                <a:cs typeface="Microsoft YaHei" charset="-122"/>
              </a:rPr>
              <a:t>文</a:t>
            </a:r>
          </a:p>
        </p:txBody>
      </p:sp>
      <p:sp>
        <p:nvSpPr>
          <p:cNvPr id="18" name="TextBox 4">
            <a:extLst>
              <a:ext uri="{FF2B5EF4-FFF2-40B4-BE49-F238E27FC236}">
                <a16:creationId xmlns:a16="http://schemas.microsoft.com/office/drawing/2014/main" id="{93A93771-BA4C-2141-991C-AC455178C68D}"/>
              </a:ext>
            </a:extLst>
          </p:cNvPr>
          <p:cNvSpPr txBox="1"/>
          <p:nvPr/>
        </p:nvSpPr>
        <p:spPr>
          <a:xfrm>
            <a:off x="528422" y="1633806"/>
            <a:ext cx="6247935" cy="521425"/>
          </a:xfrm>
          <a:prstGeom prst="rect">
            <a:avLst/>
          </a:prstGeom>
          <a:noFill/>
        </p:spPr>
        <p:txBody>
          <a:bodyPr wrap="square" rtlCol="0">
            <a:spAutoFit/>
          </a:bodyPr>
          <a:lstStyle/>
          <a:p>
            <a:pPr>
              <a:lnSpc>
                <a:spcPts val="3700"/>
              </a:lnSpc>
            </a:pPr>
            <a:r>
              <a:rPr lang="zh-CN" altLang="en-US" sz="2400" dirty="0">
                <a:latin typeface="Microsoft YaHei" charset="-122"/>
                <a:ea typeface="Microsoft YaHei" charset="-122"/>
                <a:cs typeface="Microsoft YaHei" charset="-122"/>
              </a:rPr>
              <a:t>三、数字签名的方式一：简单数字签名</a:t>
            </a:r>
            <a:endParaRPr lang="en-US" altLang="zh-CN"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3579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5584" y="1631674"/>
            <a:ext cx="11616690"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cs typeface="Microsoft YaHei" charset="-122"/>
                <a:sym typeface="+mn-ea"/>
              </a:rPr>
              <a:t>二、第二代蜂窝移动通信</a:t>
            </a:r>
            <a:r>
              <a:rPr lang="en-US" altLang="zh-CN" sz="2400" dirty="0">
                <a:latin typeface="微软雅黑" pitchFamily="34" charset="-122"/>
                <a:ea typeface="微软雅黑" pitchFamily="34" charset="-122"/>
                <a:cs typeface="Microsoft YaHei" charset="-122"/>
                <a:sym typeface="+mn-ea"/>
              </a:rPr>
              <a:t>(2G)</a:t>
            </a:r>
            <a:r>
              <a:rPr lang="zh-CN" altLang="en-US" sz="2400" dirty="0">
                <a:latin typeface="微软雅黑" pitchFamily="34" charset="-122"/>
                <a:ea typeface="微软雅黑" pitchFamily="34" charset="-122"/>
                <a:cs typeface="Microsoft YaHei" charset="-122"/>
                <a:sym typeface="+mn-ea"/>
              </a:rPr>
              <a:t>：</a:t>
            </a:r>
            <a:endParaRPr lang="en-US" altLang="zh-CN" sz="2400" dirty="0">
              <a:latin typeface="微软雅黑" pitchFamily="34" charset="-122"/>
              <a:ea typeface="微软雅黑" pitchFamily="34" charset="-122"/>
              <a:cs typeface="Microsoft YaHei" charset="-122"/>
              <a:sym typeface="+mn-ea"/>
            </a:endParaRPr>
          </a:p>
          <a:p>
            <a:pPr>
              <a:lnSpc>
                <a:spcPct val="150000"/>
              </a:lnSpc>
            </a:pPr>
            <a:r>
              <a:rPr lang="zh-CN" altLang="en-US" sz="2400" dirty="0">
                <a:solidFill>
                  <a:schemeClr val="tx1"/>
                </a:solidFill>
                <a:latin typeface="微软雅黑" pitchFamily="34" charset="-122"/>
                <a:ea typeface="微软雅黑" pitchFamily="34" charset="-122"/>
                <a:cs typeface="Microsoft YaHei" charset="-122"/>
                <a:sym typeface="+mn-ea"/>
              </a:rPr>
              <a:t>      全球移动通信</a:t>
            </a:r>
            <a:r>
              <a:rPr lang="en-US" altLang="zh-CN" sz="2400" dirty="0">
                <a:latin typeface="微软雅黑" pitchFamily="34" charset="-122"/>
                <a:ea typeface="微软雅黑" pitchFamily="34" charset="-122"/>
                <a:cs typeface="Microsoft YaHei" charset="-122"/>
                <a:sym typeface="+mn-ea"/>
              </a:rPr>
              <a:t>(</a:t>
            </a:r>
            <a:r>
              <a:rPr lang="en-US" altLang="zh-CN" sz="2000" dirty="0">
                <a:solidFill>
                  <a:schemeClr val="tx1"/>
                </a:solidFill>
                <a:latin typeface="微软雅黑" pitchFamily="34" charset="-122"/>
                <a:ea typeface="微软雅黑" pitchFamily="34" charset="-122"/>
                <a:cs typeface="Microsoft YaHei" charset="-122"/>
                <a:sym typeface="+mn-ea"/>
              </a:rPr>
              <a:t>Global System for Mobile Communication</a:t>
            </a:r>
            <a:r>
              <a:rPr lang="zh-CN" altLang="en-US" sz="2000" dirty="0">
                <a:solidFill>
                  <a:schemeClr val="tx1"/>
                </a:solidFill>
                <a:latin typeface="微软雅黑" pitchFamily="34" charset="-122"/>
                <a:ea typeface="微软雅黑" pitchFamily="34" charset="-122"/>
                <a:cs typeface="Microsoft YaHei" charset="-122"/>
                <a:sym typeface="+mn-ea"/>
              </a:rPr>
              <a:t>，</a:t>
            </a:r>
            <a:r>
              <a:rPr lang="en-US" altLang="zh-CN" sz="2000" dirty="0">
                <a:latin typeface="微软雅黑" pitchFamily="34" charset="-122"/>
                <a:ea typeface="微软雅黑" pitchFamily="34" charset="-122"/>
                <a:cs typeface="Microsoft YaHei" charset="-122"/>
                <a:sym typeface="+mn-ea"/>
              </a:rPr>
              <a:t>GSM</a:t>
            </a:r>
            <a:r>
              <a:rPr lang="en-US" altLang="zh-CN" sz="2400" dirty="0">
                <a:latin typeface="微软雅黑" pitchFamily="34" charset="-122"/>
                <a:ea typeface="微软雅黑" pitchFamily="34" charset="-122"/>
                <a:cs typeface="Microsoft YaHei" charset="-122"/>
                <a:sym typeface="+mn-ea"/>
              </a:rPr>
              <a:t>)</a:t>
            </a:r>
            <a:r>
              <a:rPr lang="zh-CN" altLang="en-US" sz="2400" dirty="0">
                <a:solidFill>
                  <a:schemeClr val="tx1"/>
                </a:solidFill>
                <a:latin typeface="微软雅黑" pitchFamily="34" charset="-122"/>
                <a:ea typeface="微软雅黑" pitchFamily="34" charset="-122"/>
                <a:cs typeface="Microsoft YaHei" charset="-122"/>
                <a:sym typeface="+mn-ea"/>
              </a:rPr>
              <a:t>系统</a:t>
            </a:r>
          </a:p>
          <a:p>
            <a:pPr>
              <a:lnSpc>
                <a:spcPct val="150000"/>
              </a:lnSpc>
            </a:pPr>
            <a:r>
              <a:rPr lang="zh-CN" altLang="en-US" sz="2400" dirty="0">
                <a:solidFill>
                  <a:schemeClr val="tx1"/>
                </a:solidFill>
                <a:latin typeface="微软雅黑" pitchFamily="34" charset="-122"/>
                <a:ea typeface="微软雅黑" pitchFamily="34" charset="-122"/>
                <a:cs typeface="Microsoft YaHei" charset="-122"/>
                <a:sym typeface="+mn-ea"/>
              </a:rPr>
              <a:t>      短信服务</a:t>
            </a:r>
          </a:p>
          <a:p>
            <a:pPr>
              <a:lnSpc>
                <a:spcPct val="150000"/>
              </a:lnSpc>
            </a:pPr>
            <a:r>
              <a:rPr lang="zh-CN" altLang="en-US" sz="2400" dirty="0">
                <a:solidFill>
                  <a:schemeClr val="tx1"/>
                </a:solidFill>
                <a:latin typeface="微软雅黑" pitchFamily="34" charset="-122"/>
                <a:ea typeface="微软雅黑" pitchFamily="34" charset="-122"/>
                <a:cs typeface="Microsoft YaHei" charset="-122"/>
                <a:sym typeface="+mn-ea"/>
              </a:rPr>
              <a:t>      </a:t>
            </a:r>
            <a:r>
              <a:rPr lang="en-US" altLang="zh-CN" sz="2400" dirty="0">
                <a:latin typeface="微软雅黑" pitchFamily="34" charset="-122"/>
                <a:ea typeface="微软雅黑" pitchFamily="34" charset="-122"/>
                <a:cs typeface="Microsoft YaHei" charset="-122"/>
                <a:sym typeface="+mn-ea"/>
              </a:rPr>
              <a:t>通用</a:t>
            </a:r>
            <a:r>
              <a:rPr lang="zh-CN" altLang="en-US" sz="2400" dirty="0">
                <a:latin typeface="微软雅黑" pitchFamily="34" charset="-122"/>
                <a:ea typeface="微软雅黑" pitchFamily="34" charset="-122"/>
                <a:cs typeface="Microsoft YaHei" charset="-122"/>
                <a:sym typeface="+mn-ea"/>
              </a:rPr>
              <a:t>无线</a:t>
            </a:r>
            <a:r>
              <a:rPr lang="en-US" altLang="zh-CN" sz="2400" dirty="0">
                <a:latin typeface="微软雅黑" pitchFamily="34" charset="-122"/>
                <a:ea typeface="微软雅黑" pitchFamily="34" charset="-122"/>
                <a:cs typeface="Microsoft YaHei" charset="-122"/>
                <a:sym typeface="+mn-ea"/>
              </a:rPr>
              <a:t>分组</a:t>
            </a:r>
            <a:r>
              <a:rPr lang="zh-CN" altLang="en-US" sz="2400" dirty="0">
                <a:latin typeface="微软雅黑" pitchFamily="34" charset="-122"/>
                <a:ea typeface="微软雅黑" pitchFamily="34" charset="-122"/>
                <a:cs typeface="Microsoft YaHei" charset="-122"/>
                <a:sym typeface="+mn-ea"/>
              </a:rPr>
              <a:t>业务</a:t>
            </a:r>
            <a:r>
              <a:rPr lang="en-US" altLang="zh-CN" sz="2400" dirty="0">
                <a:solidFill>
                  <a:schemeClr val="tx1"/>
                </a:solidFill>
                <a:latin typeface="微软雅黑" pitchFamily="34" charset="-122"/>
                <a:ea typeface="微软雅黑" pitchFamily="34" charset="-122"/>
                <a:cs typeface="Microsoft YaHei" charset="-122"/>
                <a:sym typeface="+mn-ea"/>
              </a:rPr>
              <a:t>(</a:t>
            </a:r>
            <a:r>
              <a:rPr lang="en-US" altLang="zh-CN" sz="2000" dirty="0">
                <a:solidFill>
                  <a:schemeClr val="tx1"/>
                </a:solidFill>
                <a:latin typeface="微软雅黑" pitchFamily="34" charset="-122"/>
                <a:ea typeface="微软雅黑" pitchFamily="34" charset="-122"/>
                <a:cs typeface="Microsoft YaHei" charset="-122"/>
                <a:sym typeface="+mn-ea"/>
              </a:rPr>
              <a:t>General Packet Radio Service , </a:t>
            </a:r>
            <a:r>
              <a:rPr lang="en-US" altLang="zh-CN" sz="2000" dirty="0">
                <a:latin typeface="微软雅黑" pitchFamily="34" charset="-122"/>
                <a:ea typeface="微软雅黑" pitchFamily="34" charset="-122"/>
                <a:cs typeface="Microsoft YaHei" charset="-122"/>
                <a:sym typeface="+mn-ea"/>
              </a:rPr>
              <a:t>GPRS</a:t>
            </a:r>
            <a:r>
              <a:rPr lang="en-US" altLang="zh-CN" sz="2400" dirty="0">
                <a:latin typeface="微软雅黑" pitchFamily="34" charset="-122"/>
                <a:ea typeface="微软雅黑" pitchFamily="34" charset="-122"/>
                <a:cs typeface="Microsoft YaHei" charset="-122"/>
                <a:sym typeface="+mn-ea"/>
              </a:rPr>
              <a:t>)</a:t>
            </a:r>
            <a:r>
              <a:rPr lang="zh-CN" altLang="en-US" sz="2400" dirty="0">
                <a:solidFill>
                  <a:schemeClr val="tx1"/>
                </a:solidFill>
                <a:latin typeface="微软雅黑" pitchFamily="34" charset="-122"/>
                <a:ea typeface="微软雅黑" pitchFamily="34" charset="-122"/>
                <a:cs typeface="Microsoft YaHei" charset="-122"/>
                <a:sym typeface="+mn-ea"/>
              </a:rPr>
              <a:t> </a:t>
            </a:r>
            <a:endParaRPr lang="en-US" altLang="zh-CN" sz="2400" dirty="0">
              <a:solidFill>
                <a:schemeClr val="tx1"/>
              </a:solidFill>
              <a:latin typeface="微软雅黑" pitchFamily="34" charset="-122"/>
              <a:ea typeface="微软雅黑" pitchFamily="34" charset="-122"/>
              <a:cs typeface="Microsoft YaHei" charset="-122"/>
              <a:sym typeface="+mn-ea"/>
            </a:endParaRPr>
          </a:p>
          <a:p>
            <a:pPr>
              <a:lnSpc>
                <a:spcPct val="150000"/>
              </a:lnSpc>
            </a:pPr>
            <a:r>
              <a:rPr lang="zh-CN" altLang="en-US" sz="2400" dirty="0">
                <a:latin typeface="微软雅黑" pitchFamily="34" charset="-122"/>
                <a:ea typeface="微软雅黑" pitchFamily="34" charset="-122"/>
                <a:cs typeface="Microsoft YaHei" charset="-122"/>
                <a:sym typeface="+mn-ea"/>
              </a:rPr>
              <a:t>      </a:t>
            </a:r>
            <a:r>
              <a:rPr lang="en-US" altLang="zh-CN" sz="2400" dirty="0">
                <a:latin typeface="微软雅黑" pitchFamily="34" charset="-122"/>
                <a:ea typeface="微软雅黑" pitchFamily="34" charset="-122"/>
                <a:cs typeface="Microsoft YaHei" charset="-122"/>
                <a:sym typeface="+mn-ea"/>
              </a:rPr>
              <a:t>增强数据速率</a:t>
            </a:r>
            <a:r>
              <a:rPr lang="zh-CN" altLang="en-US" sz="2400" dirty="0">
                <a:latin typeface="微软雅黑" pitchFamily="34" charset="-122"/>
                <a:ea typeface="微软雅黑" pitchFamily="34" charset="-122"/>
                <a:cs typeface="Microsoft YaHei" charset="-122"/>
                <a:sym typeface="+mn-ea"/>
              </a:rPr>
              <a:t>的 </a:t>
            </a:r>
            <a:r>
              <a:rPr lang="en-US" altLang="zh-CN" sz="2400" dirty="0">
                <a:latin typeface="微软雅黑" pitchFamily="34" charset="-122"/>
                <a:ea typeface="微软雅黑" pitchFamily="34" charset="-122"/>
                <a:cs typeface="Microsoft YaHei" charset="-122"/>
                <a:sym typeface="+mn-ea"/>
              </a:rPr>
              <a:t>GSM</a:t>
            </a:r>
            <a:r>
              <a:rPr lang="zh-CN" altLang="en-US" sz="2400" dirty="0">
                <a:latin typeface="微软雅黑" pitchFamily="34" charset="-122"/>
                <a:ea typeface="微软雅黑" pitchFamily="34" charset="-122"/>
                <a:cs typeface="Microsoft YaHei" charset="-122"/>
                <a:sym typeface="+mn-ea"/>
              </a:rPr>
              <a:t> </a:t>
            </a:r>
            <a:r>
              <a:rPr lang="en-US" altLang="zh-CN" sz="2400" dirty="0">
                <a:latin typeface="微软雅黑" pitchFamily="34" charset="-122"/>
                <a:ea typeface="微软雅黑" pitchFamily="34" charset="-122"/>
                <a:cs typeface="Microsoft YaHei" charset="-122"/>
                <a:sym typeface="+mn-ea"/>
              </a:rPr>
              <a:t>演进技</a:t>
            </a:r>
            <a:r>
              <a:rPr lang="zh-CN" altLang="en-US" sz="2400" dirty="0">
                <a:latin typeface="微软雅黑" pitchFamily="34" charset="-122"/>
                <a:ea typeface="微软雅黑" pitchFamily="34" charset="-122"/>
                <a:cs typeface="Microsoft YaHei" charset="-122"/>
                <a:sym typeface="+mn-ea"/>
              </a:rPr>
              <a:t>术</a:t>
            </a:r>
            <a:r>
              <a:rPr lang="en-US" altLang="zh-CN" sz="2400" dirty="0">
                <a:solidFill>
                  <a:schemeClr val="tx1"/>
                </a:solidFill>
                <a:latin typeface="微软雅黑" pitchFamily="34" charset="-122"/>
                <a:ea typeface="微软雅黑" pitchFamily="34" charset="-122"/>
                <a:cs typeface="Microsoft YaHei" charset="-122"/>
                <a:sym typeface="+mn-ea"/>
              </a:rPr>
              <a:t> (</a:t>
            </a:r>
            <a:r>
              <a:rPr lang="en-US" altLang="zh-CN" sz="2000" dirty="0">
                <a:solidFill>
                  <a:schemeClr val="tx1"/>
                </a:solidFill>
                <a:latin typeface="微软雅黑" pitchFamily="34" charset="-122"/>
                <a:ea typeface="微软雅黑" pitchFamily="34" charset="-122"/>
                <a:cs typeface="Microsoft YaHei" charset="-122"/>
                <a:sym typeface="+mn-ea"/>
              </a:rPr>
              <a:t>Enhanced Data Rate for GSM Evolution ,</a:t>
            </a:r>
            <a:r>
              <a:rPr lang="zh-CN" altLang="en-US" sz="2000" dirty="0">
                <a:solidFill>
                  <a:schemeClr val="tx1"/>
                </a:solidFill>
                <a:latin typeface="微软雅黑" pitchFamily="34" charset="-122"/>
                <a:ea typeface="微软雅黑" pitchFamily="34" charset="-122"/>
                <a:cs typeface="Microsoft YaHei" charset="-122"/>
                <a:sym typeface="+mn-ea"/>
              </a:rPr>
              <a:t> </a:t>
            </a:r>
            <a:r>
              <a:rPr lang="en-US" altLang="zh-CN" sz="2000" dirty="0">
                <a:latin typeface="微软雅黑" pitchFamily="34" charset="-122"/>
                <a:ea typeface="微软雅黑" pitchFamily="34" charset="-122"/>
                <a:cs typeface="Microsoft YaHei" charset="-122"/>
                <a:sym typeface="+mn-ea"/>
              </a:rPr>
              <a:t>EDGE</a:t>
            </a:r>
            <a:r>
              <a:rPr lang="en-US" altLang="zh-CN" sz="2400" dirty="0">
                <a:latin typeface="微软雅黑" pitchFamily="34" charset="-122"/>
                <a:ea typeface="微软雅黑" pitchFamily="34" charset="-122"/>
                <a:cs typeface="Microsoft YaHei" charset="-122"/>
                <a:sym typeface="+mn-ea"/>
              </a:rPr>
              <a:t>)</a:t>
            </a:r>
          </a:p>
        </p:txBody>
      </p:sp>
      <p:sp>
        <p:nvSpPr>
          <p:cNvPr id="5"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6" name="左大括号 5"/>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7"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移动通信</a:t>
            </a:r>
            <a:r>
              <a:rPr lang="en-US" altLang="zh-CN" sz="1400" dirty="0">
                <a:solidFill>
                  <a:srgbClr val="FF0000"/>
                </a:solidFill>
                <a:latin typeface="微软雅黑" pitchFamily="34" charset="-122"/>
                <a:ea typeface="微软雅黑" pitchFamily="34" charset="-122"/>
              </a:rPr>
              <a:t>2G/3G/4G/5G</a:t>
            </a:r>
            <a:r>
              <a:rPr lang="zh-CN" altLang="en-US" sz="1400" dirty="0">
                <a:solidFill>
                  <a:srgbClr val="FF0000"/>
                </a:solidFill>
                <a:latin typeface="微软雅黑" pitchFamily="34" charset="-122"/>
                <a:ea typeface="微软雅黑" pitchFamily="34" charset="-122"/>
              </a:rPr>
              <a:t>网络</a:t>
            </a:r>
          </a:p>
        </p:txBody>
      </p:sp>
      <p:sp>
        <p:nvSpPr>
          <p:cNvPr id="8" name="文本框 2"/>
          <p:cNvSpPr txBox="1"/>
          <p:nvPr>
            <p:custDataLst>
              <p:tags r:id="rId1"/>
            </p:custDataLst>
          </p:nvPr>
        </p:nvSpPr>
        <p:spPr>
          <a:xfrm>
            <a:off x="265584" y="328989"/>
            <a:ext cx="556915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7.4.3</a:t>
            </a:r>
            <a:r>
              <a:rPr lang="zh-CN" altLang="en-US" sz="2400" b="0" dirty="0">
                <a:solidFill>
                  <a:schemeClr val="tx1"/>
                </a:solidFill>
                <a:latin typeface="Microsoft YaHei" charset="-122"/>
                <a:ea typeface="Microsoft YaHei" charset="-122"/>
                <a:cs typeface="Microsoft YaHei" charset="-122"/>
                <a:sym typeface="+mn-ea"/>
              </a:rPr>
              <a:t> 移动通信</a:t>
            </a:r>
            <a:r>
              <a:rPr lang="en-US" altLang="zh-CN" sz="2400" b="0" dirty="0">
                <a:solidFill>
                  <a:schemeClr val="tx1"/>
                </a:solidFill>
                <a:latin typeface="Microsoft YaHei" charset="-122"/>
                <a:ea typeface="Microsoft YaHei" charset="-122"/>
                <a:cs typeface="Microsoft YaHei" charset="-122"/>
                <a:sym typeface="+mn-ea"/>
              </a:rPr>
              <a:t>2G/3G/4G/5G</a:t>
            </a:r>
            <a:r>
              <a:rPr lang="zh-CN" altLang="en-US" sz="2400" b="0" dirty="0">
                <a:solidFill>
                  <a:schemeClr val="tx1"/>
                </a:solidFill>
                <a:latin typeface="Microsoft YaHei" charset="-122"/>
                <a:ea typeface="Microsoft YaHei" charset="-122"/>
                <a:cs typeface="Microsoft YaHei" charset="-122"/>
                <a:sym typeface="+mn-ea"/>
              </a:rPr>
              <a:t>网络</a:t>
            </a:r>
          </a:p>
        </p:txBody>
      </p:sp>
    </p:spTree>
    <p:extLst>
      <p:ext uri="{BB962C8B-B14F-4D97-AF65-F5344CB8AC3E}">
        <p14:creationId xmlns:p14="http://schemas.microsoft.com/office/powerpoint/2010/main" val="1997720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8422" y="2355242"/>
            <a:ext cx="11015902" cy="581057"/>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、若一致，则签名</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的一定是</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的私钥。</a:t>
            </a:r>
          </a:p>
        </p:txBody>
      </p:sp>
      <p:sp>
        <p:nvSpPr>
          <p:cNvPr id="7" name="矩形 6"/>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8"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9" name="左大括号 8"/>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10"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1"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12" name="TextBox 4">
            <a:extLst>
              <a:ext uri="{FF2B5EF4-FFF2-40B4-BE49-F238E27FC236}">
                <a16:creationId xmlns:a16="http://schemas.microsoft.com/office/drawing/2014/main" id="{988E17DA-18C1-E945-A667-9E4BC35295CB}"/>
              </a:ext>
            </a:extLst>
          </p:cNvPr>
          <p:cNvSpPr txBox="1"/>
          <p:nvPr/>
        </p:nvSpPr>
        <p:spPr>
          <a:xfrm>
            <a:off x="528422" y="1633806"/>
            <a:ext cx="6247935" cy="521425"/>
          </a:xfrm>
          <a:prstGeom prst="rect">
            <a:avLst/>
          </a:prstGeom>
          <a:noFill/>
        </p:spPr>
        <p:txBody>
          <a:bodyPr wrap="square" rtlCol="0">
            <a:spAutoFit/>
          </a:bodyPr>
          <a:lstStyle/>
          <a:p>
            <a:pPr>
              <a:lnSpc>
                <a:spcPts val="3700"/>
              </a:lnSpc>
            </a:pPr>
            <a:r>
              <a:rPr lang="zh-CN" altLang="en-US" sz="2400" dirty="0">
                <a:latin typeface="Microsoft YaHei" charset="-122"/>
                <a:ea typeface="Microsoft YaHei" charset="-122"/>
                <a:cs typeface="Microsoft YaHei" charset="-122"/>
              </a:rPr>
              <a:t>三、数字签名的方式一：简单数字签名</a:t>
            </a:r>
            <a:endParaRPr lang="en-US" altLang="zh-CN"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613875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8561" y="1479192"/>
            <a:ext cx="11468253" cy="581057"/>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四、数字签名的方式二：签名报文摘要</a:t>
            </a:r>
          </a:p>
        </p:txBody>
      </p:sp>
      <p:sp>
        <p:nvSpPr>
          <p:cNvPr id="6" name="矩形 5"/>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8561" y="1479192"/>
            <a:ext cx="11468253"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四、数字签名的方式二：签名报文摘要</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对报文</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应用散列函数</a:t>
            </a:r>
            <a:r>
              <a:rPr lang="en-US" altLang="zh-CN" sz="2400" dirty="0">
                <a:latin typeface="Microsoft YaHei" charset="-122"/>
                <a:ea typeface="Microsoft YaHei" charset="-122"/>
                <a:cs typeface="Microsoft YaHei" charset="-122"/>
              </a:rPr>
              <a:t>H</a:t>
            </a:r>
            <a:r>
              <a:rPr lang="zh-CN" altLang="en-US" sz="2400" dirty="0">
                <a:latin typeface="Microsoft YaHei" charset="-122"/>
                <a:ea typeface="Microsoft YaHei" charset="-122"/>
                <a:cs typeface="Microsoft YaHei" charset="-122"/>
              </a:rPr>
              <a:t>生成</a:t>
            </a:r>
            <a:r>
              <a:rPr lang="zh-CN" altLang="en-US" sz="2400" dirty="0">
                <a:solidFill>
                  <a:srgbClr val="C00000"/>
                </a:solidFill>
                <a:latin typeface="Microsoft YaHei" charset="-122"/>
                <a:ea typeface="Microsoft YaHei" charset="-122"/>
                <a:cs typeface="Microsoft YaHei" charset="-122"/>
              </a:rPr>
              <a:t>报文摘要</a:t>
            </a:r>
            <a:r>
              <a:rPr lang="en-US" altLang="zh-CN" sz="2400" dirty="0">
                <a:solidFill>
                  <a:srgbClr val="C00000"/>
                </a:solidFill>
                <a:latin typeface="Microsoft YaHei" charset="-122"/>
                <a:ea typeface="Microsoft YaHei" charset="-122"/>
                <a:cs typeface="Microsoft YaHei" charset="-122"/>
              </a:rPr>
              <a:t>H(m)</a:t>
            </a:r>
            <a:r>
              <a:rPr lang="zh-CN" altLang="en-US" sz="2400" dirty="0">
                <a:latin typeface="Microsoft YaHei" charset="-122"/>
                <a:ea typeface="Microsoft YaHei" charset="-122"/>
                <a:cs typeface="Microsoft YaHei" charset="-122"/>
              </a:rPr>
              <a:t>，然后</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通过其私钥对报文摘要进行加密生成</a:t>
            </a:r>
            <a:r>
              <a:rPr lang="zh-CN" altLang="en-US" sz="2400" dirty="0">
                <a:solidFill>
                  <a:srgbClr val="C00000"/>
                </a:solidFill>
                <a:latin typeface="Microsoft YaHei" charset="-122"/>
                <a:ea typeface="Microsoft YaHei" charset="-122"/>
                <a:cs typeface="Microsoft YaHei" charset="-122"/>
              </a:rPr>
              <a:t>加密的报文摘要</a:t>
            </a:r>
            <a:r>
              <a:rPr lang="zh-CN" altLang="en-US" sz="2400" dirty="0">
                <a:latin typeface="Microsoft YaHei" charset="-122"/>
                <a:ea typeface="Microsoft YaHei" charset="-122"/>
                <a:cs typeface="Microsoft YaHei" charset="-122"/>
              </a:rPr>
              <a:t>，将</a:t>
            </a:r>
            <a:r>
              <a:rPr lang="zh-CN" altLang="en-US" sz="2400" dirty="0">
                <a:solidFill>
                  <a:srgbClr val="C00000"/>
                </a:solidFill>
                <a:latin typeface="Microsoft YaHei" charset="-122"/>
                <a:ea typeface="Microsoft YaHei" charset="-122"/>
                <a:cs typeface="Microsoft YaHei" charset="-122"/>
              </a:rPr>
              <a:t>扩展报文</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报文，加密的报文摘要</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发送给</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a:t>
            </a:r>
          </a:p>
        </p:txBody>
      </p:sp>
      <p:sp>
        <p:nvSpPr>
          <p:cNvPr id="6" name="矩形 5"/>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11" name="矩形 10"/>
          <p:cNvSpPr/>
          <p:nvPr/>
        </p:nvSpPr>
        <p:spPr>
          <a:xfrm>
            <a:off x="2454799" y="3800406"/>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2" name="矩形 11"/>
          <p:cNvSpPr/>
          <p:nvPr/>
        </p:nvSpPr>
        <p:spPr>
          <a:xfrm>
            <a:off x="5854749" y="3800405"/>
            <a:ext cx="2050737"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报文摘要</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25" y="3607767"/>
            <a:ext cx="1221852" cy="1221852"/>
          </a:xfrm>
          <a:prstGeom prst="rect">
            <a:avLst/>
          </a:prstGeom>
        </p:spPr>
      </p:pic>
      <p:cxnSp>
        <p:nvCxnSpPr>
          <p:cNvPr id="14" name="直线箭头连接符 13"/>
          <p:cNvCxnSpPr/>
          <p:nvPr/>
        </p:nvCxnSpPr>
        <p:spPr>
          <a:xfrm flipV="1">
            <a:off x="4054999" y="4186256"/>
            <a:ext cx="17997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264090" y="3677281"/>
            <a:ext cx="1381568" cy="400110"/>
          </a:xfrm>
          <a:prstGeom prst="rect">
            <a:avLst/>
          </a:prstGeom>
          <a:noFill/>
        </p:spPr>
        <p:txBody>
          <a:bodyPr wrap="square" rtlCol="0">
            <a:spAutoFit/>
          </a:bodyPr>
          <a:lstStyle/>
          <a:p>
            <a:r>
              <a:rPr kumimoji="1" lang="zh-CN" altLang="en-US" sz="2000" dirty="0">
                <a:latin typeface="Microsoft YaHei" charset="-122"/>
                <a:ea typeface="Microsoft YaHei" charset="-122"/>
                <a:cs typeface="Microsoft YaHei" charset="-122"/>
              </a:rPr>
              <a:t>散列化</a:t>
            </a:r>
          </a:p>
        </p:txBody>
      </p:sp>
      <p:sp>
        <p:nvSpPr>
          <p:cNvPr id="16" name="矩形 15"/>
          <p:cNvSpPr/>
          <p:nvPr/>
        </p:nvSpPr>
        <p:spPr>
          <a:xfrm>
            <a:off x="3259366" y="5189947"/>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7" name="矩形 16"/>
          <p:cNvSpPr/>
          <p:nvPr/>
        </p:nvSpPr>
        <p:spPr>
          <a:xfrm>
            <a:off x="4859566" y="5185481"/>
            <a:ext cx="2586263"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加密的</a:t>
            </a:r>
            <a:r>
              <a:rPr kumimoji="1" lang="zh-CN" altLang="en-US" sz="2400">
                <a:latin typeface="Microsoft YaHei" charset="-122"/>
                <a:ea typeface="Microsoft YaHei" charset="-122"/>
                <a:cs typeface="Microsoft YaHei" charset="-122"/>
              </a:rPr>
              <a:t>报文摘要</a:t>
            </a:r>
            <a:endParaRPr kumimoji="1" lang="zh-CN" altLang="en-US" sz="2400" dirty="0">
              <a:latin typeface="Microsoft YaHei" charset="-122"/>
              <a:ea typeface="Microsoft YaHei" charset="-122"/>
              <a:cs typeface="Microsoft YaHei" charset="-122"/>
            </a:endParaRPr>
          </a:p>
        </p:txBody>
      </p:sp>
      <p:cxnSp>
        <p:nvCxnSpPr>
          <p:cNvPr id="18" name="直线箭头连接符 17"/>
          <p:cNvCxnSpPr/>
          <p:nvPr/>
        </p:nvCxnSpPr>
        <p:spPr>
          <a:xfrm flipV="1">
            <a:off x="7905486" y="4193002"/>
            <a:ext cx="17997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14577" y="3684027"/>
            <a:ext cx="1381568" cy="400110"/>
          </a:xfrm>
          <a:prstGeom prst="rect">
            <a:avLst/>
          </a:prstGeom>
          <a:noFill/>
        </p:spPr>
        <p:txBody>
          <a:bodyPr wrap="square" rtlCol="0">
            <a:spAutoFit/>
          </a:bodyPr>
          <a:lstStyle/>
          <a:p>
            <a:r>
              <a:rPr kumimoji="1" lang="zh-CN" altLang="en-US" sz="2000" dirty="0">
                <a:latin typeface="Microsoft YaHei" charset="-122"/>
                <a:ea typeface="Microsoft YaHei" charset="-122"/>
                <a:cs typeface="Microsoft YaHei" charset="-122"/>
              </a:rPr>
              <a:t>私钥加密</a:t>
            </a:r>
          </a:p>
        </p:txBody>
      </p:sp>
      <p:sp>
        <p:nvSpPr>
          <p:cNvPr id="20" name="矩形 19"/>
          <p:cNvSpPr/>
          <p:nvPr/>
        </p:nvSpPr>
        <p:spPr>
          <a:xfrm>
            <a:off x="9690194" y="3698286"/>
            <a:ext cx="237662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加密的报文摘要</a:t>
            </a:r>
          </a:p>
        </p:txBody>
      </p:sp>
    </p:spTree>
    <p:extLst>
      <p:ext uri="{BB962C8B-B14F-4D97-AF65-F5344CB8AC3E}">
        <p14:creationId xmlns:p14="http://schemas.microsoft.com/office/powerpoint/2010/main" val="417096715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8561" y="1479192"/>
            <a:ext cx="11468253"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四、数字签名的方式二：签名报文摘要</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收到报文</a:t>
            </a:r>
            <a:r>
              <a:rPr lang="en-US" altLang="zh-CN" sz="2400" dirty="0">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以及加密的报文摘要。</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利用</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的</a:t>
            </a:r>
            <a:r>
              <a:rPr lang="zh-CN" altLang="en-US" sz="2400" dirty="0">
                <a:solidFill>
                  <a:srgbClr val="C00000"/>
                </a:solidFill>
                <a:latin typeface="Microsoft YaHei" charset="-122"/>
                <a:ea typeface="Microsoft YaHei" charset="-122"/>
                <a:cs typeface="Microsoft YaHei" charset="-122"/>
                <a:sym typeface="+mn-ea"/>
              </a:rPr>
              <a:t>公钥解密</a:t>
            </a:r>
            <a:r>
              <a:rPr lang="zh-CN" altLang="en-US" sz="2400" dirty="0">
                <a:latin typeface="Microsoft YaHei" charset="-122"/>
                <a:ea typeface="Microsoft YaHei" charset="-122"/>
                <a:cs typeface="Microsoft YaHei" charset="-122"/>
                <a:sym typeface="+mn-ea"/>
              </a:rPr>
              <a:t>加密的报文摘要，并对</a:t>
            </a:r>
            <a:r>
              <a:rPr lang="en-US" altLang="zh-CN" sz="2400" dirty="0">
                <a:latin typeface="Microsoft YaHei" charset="-122"/>
                <a:ea typeface="Microsoft YaHei" charset="-122"/>
                <a:cs typeface="Microsoft YaHei" charset="-122"/>
                <a:sym typeface="+mn-ea"/>
              </a:rPr>
              <a:t>m</a:t>
            </a:r>
            <a:r>
              <a:rPr lang="zh-CN" altLang="en-US" sz="2400" dirty="0">
                <a:latin typeface="Microsoft YaHei" charset="-122"/>
                <a:ea typeface="Microsoft YaHei" charset="-122"/>
                <a:cs typeface="Microsoft YaHei" charset="-122"/>
                <a:sym typeface="+mn-ea"/>
              </a:rPr>
              <a:t>应用散列函数生成</a:t>
            </a:r>
            <a:r>
              <a:rPr lang="zh-CN" altLang="en-US" sz="2400" dirty="0">
                <a:solidFill>
                  <a:srgbClr val="C00000"/>
                </a:solidFill>
                <a:latin typeface="Microsoft YaHei" charset="-122"/>
                <a:ea typeface="Microsoft YaHei" charset="-122"/>
                <a:cs typeface="Microsoft YaHei" charset="-122"/>
                <a:sym typeface="+mn-ea"/>
              </a:rPr>
              <a:t>新的报文摘要</a:t>
            </a:r>
            <a:r>
              <a:rPr lang="zh-CN" altLang="en-US" sz="2400" dirty="0">
                <a:latin typeface="Microsoft YaHei" charset="-122"/>
                <a:ea typeface="Microsoft YaHei" charset="-122"/>
                <a:cs typeface="Microsoft YaHei" charset="-122"/>
                <a:sym typeface="+mn-ea"/>
              </a:rPr>
              <a:t>。</a:t>
            </a:r>
            <a:endParaRPr lang="en-US" altLang="zh-CN" sz="2400" dirty="0">
              <a:latin typeface="Microsoft YaHei" charset="-122"/>
              <a:ea typeface="Microsoft YaHei" charset="-122"/>
              <a:cs typeface="Microsoft YaHei" charset="-122"/>
              <a:sym typeface="+mn-ea"/>
            </a:endParaRPr>
          </a:p>
        </p:txBody>
      </p:sp>
      <p:sp>
        <p:nvSpPr>
          <p:cNvPr id="6" name="矩形 5"/>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
        <p:nvSpPr>
          <p:cNvPr id="11" name="矩形 10"/>
          <p:cNvSpPr/>
          <p:nvPr/>
        </p:nvSpPr>
        <p:spPr>
          <a:xfrm>
            <a:off x="2930964" y="3604356"/>
            <a:ext cx="1600200"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a:latin typeface="Microsoft YaHei" charset="-122"/>
                <a:ea typeface="Microsoft YaHei" charset="-122"/>
                <a:cs typeface="Microsoft YaHei" charset="-122"/>
              </a:rPr>
              <a:t>报文</a:t>
            </a:r>
            <a:r>
              <a:rPr kumimoji="1" lang="en-US" altLang="zh-CN" sz="2400" dirty="0">
                <a:latin typeface="Microsoft YaHei" charset="-122"/>
                <a:ea typeface="Microsoft YaHei" charset="-122"/>
                <a:cs typeface="Microsoft YaHei" charset="-122"/>
              </a:rPr>
              <a:t>m</a:t>
            </a:r>
            <a:endParaRPr kumimoji="1" lang="zh-CN" altLang="en-US" sz="2400" dirty="0">
              <a:latin typeface="Microsoft YaHei" charset="-122"/>
              <a:ea typeface="Microsoft YaHei" charset="-122"/>
              <a:cs typeface="Microsoft YaHei" charset="-122"/>
            </a:endParaRPr>
          </a:p>
        </p:txBody>
      </p:sp>
      <p:sp>
        <p:nvSpPr>
          <p:cNvPr id="12" name="矩形 11"/>
          <p:cNvSpPr/>
          <p:nvPr/>
        </p:nvSpPr>
        <p:spPr>
          <a:xfrm>
            <a:off x="5055509" y="3604356"/>
            <a:ext cx="2586263"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加密的</a:t>
            </a:r>
            <a:r>
              <a:rPr kumimoji="1" lang="zh-CN" altLang="en-US" sz="2400">
                <a:latin typeface="Microsoft YaHei" charset="-122"/>
                <a:ea typeface="Microsoft YaHei" charset="-122"/>
                <a:cs typeface="Microsoft YaHei" charset="-122"/>
              </a:rPr>
              <a:t>报文摘要</a:t>
            </a:r>
            <a:endParaRPr kumimoji="1" lang="zh-CN" altLang="en-US" sz="2400" dirty="0">
              <a:latin typeface="Microsoft YaHei" charset="-122"/>
              <a:ea typeface="Microsoft YaHei" charset="-122"/>
              <a:cs typeface="Microsoft YaHei"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0462" y="3827698"/>
            <a:ext cx="1221852" cy="1221852"/>
          </a:xfrm>
          <a:prstGeom prst="rect">
            <a:avLst/>
          </a:prstGeom>
        </p:spPr>
      </p:pic>
      <p:sp>
        <p:nvSpPr>
          <p:cNvPr id="14" name="文本框 13"/>
          <p:cNvSpPr txBox="1"/>
          <p:nvPr/>
        </p:nvSpPr>
        <p:spPr>
          <a:xfrm>
            <a:off x="6331386" y="4704236"/>
            <a:ext cx="1310386" cy="400110"/>
          </a:xfrm>
          <a:prstGeom prst="rect">
            <a:avLst/>
          </a:prstGeom>
          <a:noFill/>
        </p:spPr>
        <p:txBody>
          <a:bodyPr wrap="square" rtlCol="0">
            <a:spAutoFit/>
          </a:bodyPr>
          <a:lstStyle/>
          <a:p>
            <a:r>
              <a:rPr kumimoji="1" lang="zh-CN" altLang="en-US" sz="2000">
                <a:latin typeface="Microsoft YaHei" charset="-122"/>
                <a:ea typeface="Microsoft YaHei" charset="-122"/>
                <a:cs typeface="Microsoft YaHei" charset="-122"/>
              </a:rPr>
              <a:t>公钥解密</a:t>
            </a:r>
          </a:p>
        </p:txBody>
      </p:sp>
      <p:cxnSp>
        <p:nvCxnSpPr>
          <p:cNvPr id="15" name="直线箭头连接符 14"/>
          <p:cNvCxnSpPr/>
          <p:nvPr/>
        </p:nvCxnSpPr>
        <p:spPr>
          <a:xfrm>
            <a:off x="6211520" y="4376057"/>
            <a:ext cx="0" cy="1056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055509" y="5432525"/>
            <a:ext cx="2586263"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报文摘要</a:t>
            </a:r>
          </a:p>
        </p:txBody>
      </p:sp>
      <p:sp>
        <p:nvSpPr>
          <p:cNvPr id="17" name="文本框 16"/>
          <p:cNvSpPr txBox="1"/>
          <p:nvPr/>
        </p:nvSpPr>
        <p:spPr>
          <a:xfrm>
            <a:off x="3661664" y="4742613"/>
            <a:ext cx="1310386" cy="400110"/>
          </a:xfrm>
          <a:prstGeom prst="rect">
            <a:avLst/>
          </a:prstGeom>
          <a:noFill/>
        </p:spPr>
        <p:txBody>
          <a:bodyPr wrap="square" rtlCol="0">
            <a:spAutoFit/>
          </a:bodyPr>
          <a:lstStyle/>
          <a:p>
            <a:r>
              <a:rPr kumimoji="1" lang="zh-CN" altLang="en-US" sz="2000" dirty="0">
                <a:latin typeface="Microsoft YaHei" charset="-122"/>
                <a:ea typeface="Microsoft YaHei" charset="-122"/>
                <a:cs typeface="Microsoft YaHei" charset="-122"/>
              </a:rPr>
              <a:t>散列化</a:t>
            </a:r>
          </a:p>
        </p:txBody>
      </p:sp>
      <p:cxnSp>
        <p:nvCxnSpPr>
          <p:cNvPr id="18" name="直线箭头连接符 17"/>
          <p:cNvCxnSpPr/>
          <p:nvPr/>
        </p:nvCxnSpPr>
        <p:spPr>
          <a:xfrm>
            <a:off x="3541798" y="4414434"/>
            <a:ext cx="0" cy="1056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220686" y="5451607"/>
            <a:ext cx="2310478" cy="771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新的</a:t>
            </a:r>
            <a:r>
              <a:rPr kumimoji="1" lang="zh-CN" altLang="en-US" sz="2400">
                <a:latin typeface="Microsoft YaHei" charset="-122"/>
                <a:ea typeface="Microsoft YaHei" charset="-122"/>
                <a:cs typeface="Microsoft YaHei" charset="-122"/>
              </a:rPr>
              <a:t>报文摘要</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724493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8561" y="1479192"/>
            <a:ext cx="11468253" cy="113505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四、数字签名的方式二：签名报文摘要</a:t>
            </a: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、如果两者一致，则签名报文</a:t>
            </a:r>
            <a:r>
              <a:rPr lang="en-US" altLang="zh-CN" sz="2400" dirty="0">
                <a:latin typeface="Microsoft YaHei" charset="-122"/>
                <a:ea typeface="Microsoft YaHei" charset="-122"/>
                <a:cs typeface="Microsoft YaHei" charset="-122"/>
                <a:sym typeface="+mn-ea"/>
              </a:rPr>
              <a:t>m</a:t>
            </a:r>
            <a:r>
              <a:rPr lang="zh-CN" altLang="en-US" sz="2400" dirty="0">
                <a:latin typeface="Microsoft YaHei" charset="-122"/>
                <a:ea typeface="Microsoft YaHei" charset="-122"/>
                <a:cs typeface="Microsoft YaHei" charset="-122"/>
                <a:sym typeface="+mn-ea"/>
              </a:rPr>
              <a:t>的一定是</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的私钥。</a:t>
            </a:r>
          </a:p>
        </p:txBody>
      </p:sp>
      <p:sp>
        <p:nvSpPr>
          <p:cNvPr id="6" name="矩形 5"/>
          <p:cNvSpPr/>
          <p:nvPr/>
        </p:nvSpPr>
        <p:spPr>
          <a:xfrm>
            <a:off x="0" y="94840"/>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8.3.3.0</a:t>
            </a:r>
            <a:r>
              <a:rPr lang="zh-CN" altLang="en-US" sz="1200" dirty="0">
                <a:solidFill>
                  <a:schemeClr val="bg1">
                    <a:lumMod val="75000"/>
                  </a:schemeClr>
                </a:solidFill>
                <a:latin typeface="Helvetica Neue For Number" charset="0"/>
              </a:rPr>
              <a:t>数字签名</a:t>
            </a:r>
            <a:endParaRPr lang="zh-CN" altLang="en-US" sz="1200" dirty="0">
              <a:solidFill>
                <a:schemeClr val="bg1">
                  <a:lumMod val="75000"/>
                </a:schemeClr>
              </a:solidFill>
            </a:endParaRPr>
          </a:p>
        </p:txBody>
      </p:sp>
      <p:sp>
        <p:nvSpPr>
          <p:cNvPr id="7" name="TextBox 1"/>
          <p:cNvSpPr txBox="1"/>
          <p:nvPr/>
        </p:nvSpPr>
        <p:spPr>
          <a:xfrm>
            <a:off x="10421100" y="46525"/>
            <a:ext cx="1930170"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消息完整性检测方法</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报文认证</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数字签名</a:t>
            </a:r>
          </a:p>
        </p:txBody>
      </p:sp>
      <p:sp>
        <p:nvSpPr>
          <p:cNvPr id="8" name="左大括号 7"/>
          <p:cNvSpPr/>
          <p:nvPr/>
        </p:nvSpPr>
        <p:spPr>
          <a:xfrm>
            <a:off x="10198211" y="155615"/>
            <a:ext cx="222889" cy="9028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82293" y="264159"/>
            <a:ext cx="1115918" cy="738664"/>
          </a:xfrm>
          <a:prstGeom prst="rect">
            <a:avLst/>
          </a:prstGeom>
          <a:noFill/>
        </p:spPr>
        <p:txBody>
          <a:bodyPr wrap="square" rtlCol="0">
            <a:spAutoFit/>
          </a:bodyPr>
          <a:lstStyle/>
          <a:p>
            <a:pPr algn="just">
              <a:lnSpc>
                <a:spcPct val="150000"/>
              </a:lnSpc>
            </a:pPr>
            <a:r>
              <a:rPr lang="zh-CN" altLang="en-US" sz="1400" dirty="0">
                <a:latin typeface="微软雅黑" pitchFamily="34" charset="-122"/>
                <a:ea typeface="微软雅黑" pitchFamily="34" charset="-122"/>
              </a:rPr>
              <a:t>消息完整性</a:t>
            </a:r>
            <a:endParaRPr lang="en-US" altLang="zh-CN" sz="1400" dirty="0">
              <a:latin typeface="微软雅黑" pitchFamily="34" charset="-122"/>
              <a:ea typeface="微软雅黑" pitchFamily="34" charset="-122"/>
            </a:endParaRPr>
          </a:p>
          <a:p>
            <a:pPr algn="just">
              <a:lnSpc>
                <a:spcPct val="150000"/>
              </a:lnSpc>
            </a:pPr>
            <a:r>
              <a:rPr lang="zh-CN" altLang="en-US" sz="1400" dirty="0">
                <a:latin typeface="微软雅黑" pitchFamily="34" charset="-122"/>
                <a:ea typeface="微软雅黑" pitchFamily="34" charset="-122"/>
              </a:rPr>
              <a:t>与数字签名</a:t>
            </a:r>
          </a:p>
        </p:txBody>
      </p:sp>
      <p:sp>
        <p:nvSpPr>
          <p:cNvPr id="10" name="文本框 2"/>
          <p:cNvSpPr txBox="1"/>
          <p:nvPr>
            <p:custDataLst>
              <p:tags r:id="rId1"/>
            </p:custDataLst>
          </p:nvPr>
        </p:nvSpPr>
        <p:spPr>
          <a:xfrm>
            <a:off x="528422" y="526453"/>
            <a:ext cx="27264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Microsoft YaHei" charset="-122"/>
                <a:ea typeface="Microsoft YaHei" charset="-122"/>
                <a:cs typeface="Microsoft YaHei" charset="-122"/>
                <a:sym typeface="+mn-ea"/>
              </a:rPr>
              <a:t>8.3.3</a:t>
            </a:r>
            <a:r>
              <a:rPr lang="zh-CN" altLang="en-US" sz="2800" b="0" dirty="0">
                <a:solidFill>
                  <a:schemeClr val="tx1"/>
                </a:solidFill>
                <a:latin typeface="Microsoft YaHei" charset="-122"/>
                <a:ea typeface="Microsoft YaHei" charset="-122"/>
                <a:cs typeface="Microsoft YaHei" charset="-122"/>
                <a:sym typeface="+mn-ea"/>
              </a:rPr>
              <a:t> 数字签名</a:t>
            </a:r>
            <a:endParaRPr lang="en-US" altLang="zh-CN" sz="28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0953237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、下列关于数字签名应满足的要求中不正确的是（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接收方能够确认或证实发送方的签名，但不能伪造</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发送方发出签名的消息给接收方后，就不能再否认他所签发的消息。</a:t>
            </a:r>
            <a:endParaRPr lang="en-US" altLang="zh-CN" sz="2400" b="0" dirty="0">
              <a:solidFill>
                <a:schemeClr val="tx1"/>
              </a:solidFill>
              <a:latin typeface="Microsoft YaHei" charset="-122"/>
              <a:ea typeface="Microsoft YaHei" charset="-122"/>
              <a:cs typeface="Microsoft YaHei" charset="-122"/>
            </a:endParaRPr>
          </a:p>
          <a:p>
            <a:r>
              <a:rPr lang="zh-CN" altLang="en-US" sz="2400" b="0" dirty="0">
                <a:solidFill>
                  <a:schemeClr val="tx1"/>
                </a:solidFill>
                <a:latin typeface="Microsoft YaHei" charset="-122"/>
                <a:ea typeface="Microsoft YaHei" charset="-122"/>
                <a:cs typeface="Microsoft YaHei" charset="-122"/>
              </a:rPr>
              <a:t> </a:t>
            </a: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接收方对已收到的签名消息不能否认，即有收报认证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第三者无法确认收发双方之间的消息传送</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、下列关于数字签名应满足的要求中不正确的是（  </a:t>
            </a:r>
            <a:r>
              <a:rPr lang="en-US" altLang="zh-CN" sz="2400" b="0" dirty="0">
                <a:solidFill>
                  <a:srgbClr val="FF0000"/>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选择题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接收方能够确认或证实发送方的签名，但不能伪造</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发送方发出签名的消息给接收方后，就不能再否认他所签发的消息。</a:t>
            </a:r>
            <a:endParaRPr lang="en-US" altLang="zh-CN" sz="2400" b="0" dirty="0">
              <a:solidFill>
                <a:schemeClr val="tx1"/>
              </a:solidFill>
              <a:latin typeface="Microsoft YaHei" charset="-122"/>
              <a:ea typeface="Microsoft YaHei" charset="-122"/>
              <a:cs typeface="Microsoft YaHei" charset="-122"/>
            </a:endParaRPr>
          </a:p>
          <a:p>
            <a:r>
              <a:rPr lang="zh-CN" altLang="en-US" sz="2400" b="0" dirty="0">
                <a:solidFill>
                  <a:schemeClr val="tx1"/>
                </a:solidFill>
                <a:latin typeface="Microsoft YaHei" charset="-122"/>
                <a:ea typeface="Microsoft YaHei" charset="-122"/>
                <a:cs typeface="Microsoft YaHei" charset="-122"/>
              </a:rPr>
              <a:t> </a:t>
            </a: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接收方对已收到的签名消息不能否认，即有收报认证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D:</a:t>
            </a:r>
            <a:r>
              <a:rPr lang="zh-CN" altLang="en-US" sz="2400" b="0" dirty="0">
                <a:solidFill>
                  <a:srgbClr val="FF0000"/>
                </a:solidFill>
                <a:latin typeface="Microsoft YaHei" charset="-122"/>
                <a:ea typeface="Microsoft YaHei" charset="-122"/>
                <a:cs typeface="Microsoft YaHei" charset="-122"/>
              </a:rPr>
              <a:t>第三者无法确认收发双方之间的消息传送</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、在签名报文摘要的工作流程中，用发送者的私钥对（  ）进行加密，与原报文一起传送给接收者。  </a:t>
            </a:r>
            <a:r>
              <a:rPr lang="zh-CN" altLang="en-US" sz="2400" b="0" dirty="0">
                <a:solidFill>
                  <a:srgbClr val="FF0000"/>
                </a:solidFill>
                <a:latin typeface="Microsoft YaHei" charset="-122"/>
                <a:ea typeface="Microsoft YaHei" charset="-122"/>
                <a:cs typeface="Microsoft YaHei" charset="-122"/>
              </a:rPr>
              <a:t>选择题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报文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报文摘要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扩展报文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散列函数</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、在签名报文摘要的工作流程中，用发送者的私钥对（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  ）进行加密，与原报文一起传送给接收者。  </a:t>
            </a:r>
            <a:r>
              <a:rPr lang="zh-CN" altLang="en-US" sz="2400" b="0" dirty="0">
                <a:solidFill>
                  <a:srgbClr val="FF0000"/>
                </a:solidFill>
                <a:latin typeface="Microsoft YaHei" charset="-122"/>
                <a:ea typeface="Microsoft YaHei" charset="-122"/>
                <a:cs typeface="Microsoft YaHei" charset="-122"/>
              </a:rPr>
              <a:t>选择题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报文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rgbClr val="FF0000"/>
                </a:solidFill>
                <a:latin typeface="Microsoft YaHei" charset="-122"/>
                <a:ea typeface="Microsoft YaHei" charset="-122"/>
                <a:cs typeface="Microsoft YaHei" charset="-122"/>
              </a:rPr>
              <a:t>报文摘要</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扩展报文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散列函数</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、简单数字签名技术是将报文用（   ）加密，与原报文一起传送给接收者。  </a:t>
            </a:r>
            <a:r>
              <a:rPr lang="zh-CN" altLang="en-US" sz="2400" b="0" dirty="0">
                <a:solidFill>
                  <a:srgbClr val="FF0000"/>
                </a:solidFill>
                <a:latin typeface="Microsoft YaHei" charset="-122"/>
                <a:ea typeface="Microsoft YaHei" charset="-122"/>
                <a:cs typeface="Microsoft YaHei" charset="-122"/>
              </a:rPr>
              <a:t>选择题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发送者的私钥</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发送者的公钥</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接收者的私钥</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接收者的公钥</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7" name="左大括号 6"/>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移动通信</a:t>
            </a:r>
            <a:r>
              <a:rPr lang="en-US" altLang="zh-CN" sz="1400" dirty="0">
                <a:solidFill>
                  <a:srgbClr val="FF0000"/>
                </a:solidFill>
                <a:latin typeface="微软雅黑" pitchFamily="34" charset="-122"/>
                <a:ea typeface="微软雅黑" pitchFamily="34" charset="-122"/>
              </a:rPr>
              <a:t>2G/3G/4G/5G</a:t>
            </a:r>
            <a:r>
              <a:rPr lang="zh-CN" altLang="en-US" sz="1400" dirty="0">
                <a:solidFill>
                  <a:srgbClr val="FF0000"/>
                </a:solidFill>
                <a:latin typeface="微软雅黑" pitchFamily="34" charset="-122"/>
                <a:ea typeface="微软雅黑" pitchFamily="34" charset="-122"/>
              </a:rPr>
              <a:t>网络</a:t>
            </a:r>
          </a:p>
        </p:txBody>
      </p:sp>
      <p:sp>
        <p:nvSpPr>
          <p:cNvPr id="9" name="文本框 2"/>
          <p:cNvSpPr txBox="1"/>
          <p:nvPr>
            <p:custDataLst>
              <p:tags r:id="rId1"/>
            </p:custDataLst>
          </p:nvPr>
        </p:nvSpPr>
        <p:spPr>
          <a:xfrm>
            <a:off x="265584" y="328989"/>
            <a:ext cx="556915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7.4.3</a:t>
            </a:r>
            <a:r>
              <a:rPr lang="zh-CN" altLang="en-US" sz="2400" b="0" dirty="0">
                <a:solidFill>
                  <a:schemeClr val="tx1"/>
                </a:solidFill>
                <a:latin typeface="Microsoft YaHei" charset="-122"/>
                <a:ea typeface="Microsoft YaHei" charset="-122"/>
                <a:cs typeface="Microsoft YaHei" charset="-122"/>
                <a:sym typeface="+mn-ea"/>
              </a:rPr>
              <a:t> 移动通信</a:t>
            </a:r>
            <a:r>
              <a:rPr lang="en-US" altLang="zh-CN" sz="2400" b="0" dirty="0">
                <a:solidFill>
                  <a:schemeClr val="tx1"/>
                </a:solidFill>
                <a:latin typeface="Microsoft YaHei" charset="-122"/>
                <a:ea typeface="Microsoft YaHei" charset="-122"/>
                <a:cs typeface="Microsoft YaHei" charset="-122"/>
                <a:sym typeface="+mn-ea"/>
              </a:rPr>
              <a:t>2G/3G/4G/5G</a:t>
            </a:r>
            <a:r>
              <a:rPr lang="zh-CN" altLang="en-US" sz="2400" b="0" dirty="0">
                <a:solidFill>
                  <a:schemeClr val="tx1"/>
                </a:solidFill>
                <a:latin typeface="Microsoft YaHei" charset="-122"/>
                <a:ea typeface="Microsoft YaHei" charset="-122"/>
                <a:cs typeface="Microsoft YaHei" charset="-122"/>
                <a:sym typeface="+mn-ea"/>
              </a:rPr>
              <a:t>网络</a:t>
            </a:r>
          </a:p>
        </p:txBody>
      </p:sp>
      <p:sp>
        <p:nvSpPr>
          <p:cNvPr id="10" name="文本框 9"/>
          <p:cNvSpPr txBox="1"/>
          <p:nvPr/>
        </p:nvSpPr>
        <p:spPr>
          <a:xfrm>
            <a:off x="265584" y="1631674"/>
            <a:ext cx="11616690" cy="230832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cs typeface="Microsoft YaHei" charset="-122"/>
                <a:sym typeface="+mn-ea"/>
              </a:rPr>
              <a:t>二、第二代蜂窝移动通信</a:t>
            </a:r>
            <a:r>
              <a:rPr lang="en-US" altLang="zh-CN" sz="2400" dirty="0">
                <a:latin typeface="微软雅黑" pitchFamily="34" charset="-122"/>
                <a:ea typeface="微软雅黑" pitchFamily="34" charset="-122"/>
                <a:cs typeface="Microsoft YaHei" charset="-122"/>
                <a:sym typeface="+mn-ea"/>
              </a:rPr>
              <a:t>(2G)</a:t>
            </a:r>
            <a:r>
              <a:rPr lang="zh-CN" altLang="en-US" sz="2400" dirty="0">
                <a:latin typeface="微软雅黑" pitchFamily="34" charset="-122"/>
                <a:ea typeface="微软雅黑" pitchFamily="34" charset="-122"/>
                <a:cs typeface="Microsoft YaHei" charset="-122"/>
                <a:sym typeface="+mn-ea"/>
              </a:rPr>
              <a:t>：</a:t>
            </a:r>
            <a:endParaRPr lang="en-US" altLang="zh-CN" sz="2400" dirty="0">
              <a:latin typeface="微软雅黑" pitchFamily="34" charset="-122"/>
              <a:ea typeface="微软雅黑" pitchFamily="34"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solidFill>
                  <a:srgbClr val="C00000"/>
                </a:solidFill>
                <a:latin typeface="Microsoft YaHei" charset="-122"/>
                <a:ea typeface="Microsoft YaHei" charset="-122"/>
                <a:cs typeface="Microsoft YaHei" charset="-122"/>
              </a:rPr>
              <a:t>GSM</a:t>
            </a:r>
            <a:r>
              <a:rPr lang="zh-CN" altLang="en-US" sz="2400" dirty="0">
                <a:solidFill>
                  <a:srgbClr val="C00000"/>
                </a:solidFill>
                <a:latin typeface="Microsoft YaHei" charset="-122"/>
                <a:ea typeface="Microsoft YaHei" charset="-122"/>
                <a:cs typeface="Microsoft YaHei" charset="-122"/>
              </a:rPr>
              <a:t>系统</a:t>
            </a:r>
            <a:r>
              <a:rPr lang="zh-CN" altLang="en-US" sz="2400" dirty="0">
                <a:latin typeface="Microsoft YaHei" charset="-122"/>
                <a:ea typeface="Microsoft YaHei" charset="-122"/>
                <a:cs typeface="Microsoft YaHei" charset="-122"/>
              </a:rPr>
              <a:t>是第二代移动电话系统的开端。</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GSM</a:t>
            </a:r>
            <a:r>
              <a:rPr lang="zh-CN" altLang="en-US" sz="2400" dirty="0">
                <a:latin typeface="Microsoft YaHei" charset="-122"/>
                <a:ea typeface="Microsoft YaHei" charset="-122"/>
                <a:cs typeface="Microsoft YaHei" charset="-122"/>
              </a:rPr>
              <a:t>业务可以分为</a:t>
            </a:r>
            <a:r>
              <a:rPr lang="zh-CN" altLang="en-US" sz="2400" dirty="0">
                <a:solidFill>
                  <a:srgbClr val="C00000"/>
                </a:solidFill>
                <a:latin typeface="Microsoft YaHei" charset="-122"/>
                <a:ea typeface="Microsoft YaHei" charset="-122"/>
                <a:cs typeface="Microsoft YaHei" charset="-122"/>
              </a:rPr>
              <a:t>承载业务、电信业务、附加业务</a:t>
            </a:r>
            <a:r>
              <a:rPr lang="zh-CN" altLang="en-US" sz="2400" dirty="0">
                <a:latin typeface="Microsoft YaHei" charset="-122"/>
                <a:ea typeface="Microsoft YaHei" charset="-122"/>
                <a:cs typeface="Microsoft YaHei" charset="-122"/>
              </a:rPr>
              <a:t>三大类。</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GSM</a:t>
            </a:r>
            <a:r>
              <a:rPr lang="zh-CN" altLang="en-US" sz="2400" dirty="0">
                <a:latin typeface="Microsoft YaHei" charset="-122"/>
                <a:ea typeface="Microsoft YaHei" charset="-122"/>
                <a:cs typeface="Microsoft YaHei" charset="-122"/>
              </a:rPr>
              <a:t>系统采用的是</a:t>
            </a:r>
            <a:r>
              <a:rPr lang="en-US" altLang="zh-CN" sz="2400" dirty="0">
                <a:solidFill>
                  <a:srgbClr val="C00000"/>
                </a:solidFill>
                <a:latin typeface="Microsoft YaHei" charset="-122"/>
                <a:ea typeface="Microsoft YaHei" charset="-122"/>
                <a:cs typeface="Microsoft YaHei" charset="-122"/>
              </a:rPr>
              <a:t>FDMA</a:t>
            </a:r>
            <a:r>
              <a:rPr lang="zh-CN" altLang="en-US" sz="2400" dirty="0">
                <a:solidFill>
                  <a:srgbClr val="C00000"/>
                </a:solidFill>
                <a:latin typeface="Microsoft YaHei" charset="-122"/>
                <a:ea typeface="Microsoft YaHei" charset="-122"/>
                <a:cs typeface="Microsoft YaHei" charset="-122"/>
              </a:rPr>
              <a:t>和</a:t>
            </a:r>
            <a:r>
              <a:rPr lang="en-US" altLang="zh-CN" sz="2400" dirty="0">
                <a:solidFill>
                  <a:srgbClr val="C00000"/>
                </a:solidFill>
                <a:latin typeface="Microsoft YaHei" charset="-122"/>
                <a:ea typeface="Microsoft YaHei" charset="-122"/>
                <a:cs typeface="Microsoft YaHei" charset="-122"/>
              </a:rPr>
              <a:t>TDMA</a:t>
            </a:r>
            <a:r>
              <a:rPr lang="zh-CN" altLang="en-US" sz="2400" dirty="0">
                <a:latin typeface="Microsoft YaHei" charset="-122"/>
                <a:ea typeface="Microsoft YaHei" charset="-122"/>
                <a:cs typeface="Microsoft YaHei" charset="-122"/>
              </a:rPr>
              <a:t>混合接入的方式。</a:t>
            </a:r>
            <a:endParaRPr lang="en-US" altLang="zh-CN"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1312612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、简单数字签名技术是将报文用（   </a:t>
            </a:r>
            <a:r>
              <a:rPr lang="en-US" altLang="zh-CN" sz="2400" b="0" dirty="0">
                <a:solidFill>
                  <a:srgbClr val="FF0000"/>
                </a:solidFill>
                <a:latin typeface="Microsoft YaHei" charset="-122"/>
                <a:ea typeface="Microsoft YaHei" charset="-122"/>
                <a:cs typeface="Microsoft YaHei" charset="-122"/>
              </a:rPr>
              <a:t>A </a:t>
            </a:r>
            <a:r>
              <a:rPr lang="zh-CN" altLang="en-US" sz="2400" b="0" dirty="0">
                <a:solidFill>
                  <a:schemeClr val="tx1"/>
                </a:solidFill>
                <a:latin typeface="Microsoft YaHei" charset="-122"/>
                <a:ea typeface="Microsoft YaHei" charset="-122"/>
                <a:cs typeface="Microsoft YaHei" charset="-122"/>
              </a:rPr>
              <a:t> ）加密，与原报文一起传送给接收者。  </a:t>
            </a:r>
            <a:r>
              <a:rPr lang="zh-CN" altLang="en-US" sz="2400" b="0" dirty="0">
                <a:solidFill>
                  <a:srgbClr val="FF0000"/>
                </a:solidFill>
                <a:latin typeface="Microsoft YaHei" charset="-122"/>
                <a:ea typeface="Microsoft YaHei" charset="-122"/>
                <a:cs typeface="Microsoft YaHei" charset="-122"/>
              </a:rPr>
              <a:t>选择题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rgbClr val="FF0000"/>
                </a:solidFill>
                <a:latin typeface="Microsoft YaHei" charset="-122"/>
                <a:ea typeface="Microsoft YaHei" charset="-122"/>
                <a:cs typeface="Microsoft YaHei" charset="-122"/>
              </a:rPr>
              <a:t>发送者的私钥</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发送者的公钥</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接收者的私钥</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接收者的公钥</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1279"/>
            <a:ext cx="4531055" cy="3970318"/>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网络安全概述</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数据加密</a:t>
            </a:r>
          </a:p>
          <a:p>
            <a:pPr algn="just">
              <a:lnSpc>
                <a:spcPct val="150000"/>
              </a:lnSpc>
            </a:pPr>
            <a:r>
              <a:rPr lang="zh-CN" altLang="en-US" sz="2400" dirty="0">
                <a:latin typeface="微软雅黑" pitchFamily="34" charset="-122"/>
                <a:ea typeface="微软雅黑" pitchFamily="34" charset="-122"/>
                <a:cs typeface="Microsoft YaHei" charset="-122"/>
                <a:sym typeface="+mn-ea"/>
              </a:rPr>
              <a:t>消息完整性与数字签名</a:t>
            </a:r>
          </a:p>
          <a:p>
            <a:pPr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身份认证</a:t>
            </a:r>
          </a:p>
          <a:p>
            <a:pPr algn="just">
              <a:lnSpc>
                <a:spcPct val="150000"/>
              </a:lnSpc>
            </a:pPr>
            <a:r>
              <a:rPr lang="zh-CN" altLang="en-US" sz="2400" dirty="0">
                <a:latin typeface="微软雅黑" pitchFamily="34" charset="-122"/>
                <a:ea typeface="微软雅黑" pitchFamily="34" charset="-122"/>
                <a:cs typeface="Microsoft YaHei" charset="-122"/>
                <a:sym typeface="+mn-ea"/>
              </a:rPr>
              <a:t>密钥分发中心与证书认证</a:t>
            </a:r>
          </a:p>
          <a:p>
            <a:pPr algn="just">
              <a:lnSpc>
                <a:spcPct val="150000"/>
              </a:lnSpc>
            </a:pPr>
            <a:r>
              <a:rPr lang="zh-CN" altLang="en-US" sz="2400" dirty="0">
                <a:latin typeface="微软雅黑" pitchFamily="34" charset="-122"/>
                <a:ea typeface="微软雅黑" pitchFamily="34" charset="-122"/>
                <a:cs typeface="Microsoft YaHei" charset="-122"/>
                <a:sym typeface="+mn-ea"/>
              </a:rPr>
              <a:t>防火墙与入侵检测系统</a:t>
            </a:r>
          </a:p>
          <a:p>
            <a:pPr algn="just">
              <a:lnSpc>
                <a:spcPct val="150000"/>
              </a:lnSpc>
            </a:pPr>
            <a:r>
              <a:rPr lang="zh-CN" altLang="en-US" sz="2400" dirty="0">
                <a:latin typeface="微软雅黑" pitchFamily="34" charset="-122"/>
                <a:ea typeface="微软雅黑" pitchFamily="34" charset="-122"/>
                <a:cs typeface="Microsoft YaHei" charset="-122"/>
                <a:sym typeface="+mn-ea"/>
              </a:rPr>
              <a:t>网络安全协议</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583140" y="3005961"/>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网络安全基础</a:t>
            </a:r>
          </a:p>
        </p:txBody>
      </p:sp>
    </p:spTree>
    <p:custDataLst>
      <p:tags r:id="rId1"/>
    </p:custDataLst>
    <p:extLst>
      <p:ext uri="{BB962C8B-B14F-4D97-AF65-F5344CB8AC3E}">
        <p14:creationId xmlns:p14="http://schemas.microsoft.com/office/powerpoint/2010/main" val="140135765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timgsa.baidu.com/timg?image&amp;quality=80&amp;size=b9999_10000&amp;sec=1531133903815&amp;di=aad723dee326a2dbec10529f67b7a67d&amp;imgtype=0&amp;src=http%3A%2F%2Fwww.sd.chinanews.com.cn%2F2%2F2016%2F0923%2FU421P935T2D25331F10DT201609231148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096" y="2137919"/>
            <a:ext cx="4388437" cy="329531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timgsa.baidu.com/timg?image&amp;quality=80&amp;size=b9999_10000&amp;sec=1531133795269&amp;di=e0862df0fe2b05e10a937514b583114e&amp;imgtype=0&amp;src=http%3A%2F%2Fimg.zcool.cn%2Fcommunity%2F01e0e755440a600000019ae9cd5366.jpg%40900w_1l_2o_100sh.jpg"/>
          <p:cNvPicPr>
            <a:picLocks noChangeAspect="1" noChangeArrowheads="1"/>
          </p:cNvPicPr>
          <p:nvPr/>
        </p:nvPicPr>
        <p:blipFill rotWithShape="1">
          <a:blip r:embed="rId3">
            <a:extLst>
              <a:ext uri="{28A0092B-C50C-407E-A947-70E740481C1C}">
                <a14:useLocalDpi xmlns:a14="http://schemas.microsoft.com/office/drawing/2010/main" val="0"/>
              </a:ext>
            </a:extLst>
          </a:blip>
          <a:srcRect l="14681" r="21318"/>
          <a:stretch>
            <a:fillRect/>
          </a:stretch>
        </p:blipFill>
        <p:spPr bwMode="auto">
          <a:xfrm>
            <a:off x="5901070" y="1975828"/>
            <a:ext cx="5486400" cy="361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276" y="1729921"/>
            <a:ext cx="11372850" cy="175323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身份认证：身份鉴别。一个实体经过计算机网络向另一个实体证明其身份的过程。</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、基于共享对称密钥的身份认证；</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、基于公开密钥的身份认证；</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294309" y="630517"/>
            <a:ext cx="6122820" cy="682396"/>
          </a:xfrm>
          <a:prstGeom prst="rect">
            <a:avLst/>
          </a:prstGeom>
          <a:noFill/>
        </p:spPr>
        <p:txBody>
          <a:bodyPr wrap="square" lIns="111090" tIns="55545" rIns="111090" bIns="55545" rtlCol="0">
            <a:spAutoFit/>
          </a:bodyPr>
          <a:lstStyle/>
          <a:p>
            <a:pPr>
              <a:lnSpc>
                <a:spcPct val="150000"/>
              </a:lnSpc>
            </a:pPr>
            <a:r>
              <a:rPr lang="en-US" altLang="zh-CN" sz="2800" dirty="0">
                <a:latin typeface="Microsoft YaHei" charset="-122"/>
                <a:ea typeface="Microsoft YaHei" charset="-122"/>
                <a:cs typeface="Microsoft YaHei" charset="-122"/>
                <a:sym typeface="+mn-ea"/>
              </a:rPr>
              <a:t>8.4.1</a:t>
            </a:r>
            <a:r>
              <a:rPr lang="zh-CN" altLang="en-US" sz="2800" dirty="0">
                <a:latin typeface="Microsoft YaHei" charset="-122"/>
                <a:ea typeface="Microsoft YaHei" charset="-122"/>
                <a:cs typeface="Microsoft YaHei" charset="-122"/>
                <a:sym typeface="+mn-ea"/>
              </a:rPr>
              <a:t> 基于共享对称密钥的身份认证</a:t>
            </a:r>
          </a:p>
        </p:txBody>
      </p:sp>
      <p:sp>
        <p:nvSpPr>
          <p:cNvPr id="4" name="文本框 3"/>
          <p:cNvSpPr txBox="1"/>
          <p:nvPr/>
        </p:nvSpPr>
        <p:spPr>
          <a:xfrm>
            <a:off x="735330" y="1622425"/>
            <a:ext cx="9702800" cy="2862322"/>
          </a:xfrm>
          <a:prstGeom prst="rect">
            <a:avLst/>
          </a:prstGeom>
          <a:noFill/>
        </p:spPr>
        <p:txBody>
          <a:bodyPr wrap="square" rtlCol="0" anchor="t">
            <a:spAutoFit/>
          </a:bodyPr>
          <a:lstStyle/>
          <a:p>
            <a:pPr>
              <a:lnSpc>
                <a:spcPct val="150000"/>
              </a:lnSpc>
            </a:pPr>
            <a:r>
              <a:rPr lang="en-US" altLang="zh-CN" sz="2400" dirty="0">
                <a:latin typeface="Microsoft YaHei" charset="-122"/>
                <a:ea typeface="Microsoft YaHei" charset="-122"/>
                <a:cs typeface="Microsoft YaHei" charset="-122"/>
                <a:sym typeface="+mn-ea"/>
              </a:rPr>
              <a:t>1</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向</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发送报文</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我是</a:t>
            </a:r>
            <a:r>
              <a:rPr lang="en-US" altLang="zh-CN" sz="2400" dirty="0">
                <a:latin typeface="Microsoft YaHei" charset="-122"/>
                <a:ea typeface="Microsoft YaHei" charset="-122"/>
                <a:cs typeface="Microsoft YaHei" charset="-122"/>
                <a:sym typeface="+mn-ea"/>
              </a:rPr>
              <a:t>Alice”</a:t>
            </a: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选择一个</a:t>
            </a:r>
            <a:r>
              <a:rPr lang="zh-CN" altLang="en-US" sz="2400" dirty="0">
                <a:solidFill>
                  <a:srgbClr val="C00000"/>
                </a:solidFill>
                <a:latin typeface="Microsoft YaHei" charset="-122"/>
                <a:ea typeface="Microsoft YaHei" charset="-122"/>
                <a:cs typeface="Microsoft YaHei" charset="-122"/>
                <a:sym typeface="+mn-ea"/>
              </a:rPr>
              <a:t>一次性随机数</a:t>
            </a:r>
            <a:r>
              <a:rPr lang="en-US" altLang="zh-CN" sz="2400" dirty="0">
                <a:solidFill>
                  <a:srgbClr val="C00000"/>
                </a:solidFill>
                <a:latin typeface="Microsoft YaHei" charset="-122"/>
                <a:ea typeface="Microsoft YaHei" charset="-122"/>
                <a:cs typeface="Microsoft YaHei" charset="-122"/>
                <a:sym typeface="+mn-ea"/>
              </a:rPr>
              <a:t>R</a:t>
            </a:r>
            <a:r>
              <a:rPr lang="zh-CN" altLang="en-US" sz="2400" dirty="0">
                <a:latin typeface="Microsoft YaHei" charset="-122"/>
                <a:ea typeface="Microsoft YaHei" charset="-122"/>
                <a:cs typeface="Microsoft YaHei" charset="-122"/>
                <a:sym typeface="+mn-ea"/>
              </a:rPr>
              <a:t>，然后把这个值发送给</a:t>
            </a:r>
            <a:r>
              <a:rPr lang="en-US" altLang="zh-CN" sz="2400" dirty="0">
                <a:latin typeface="Microsoft YaHei" charset="-122"/>
                <a:ea typeface="Microsoft YaHei" charset="-122"/>
                <a:cs typeface="Microsoft YaHei" charset="-122"/>
                <a:sym typeface="+mn-ea"/>
              </a:rPr>
              <a:t>Alice</a:t>
            </a: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使用她与</a:t>
            </a:r>
            <a:r>
              <a:rPr lang="en-US" altLang="zh-CN" sz="2400" dirty="0">
                <a:latin typeface="Microsoft YaHei" charset="-122"/>
                <a:ea typeface="Microsoft YaHei" charset="-122"/>
                <a:cs typeface="Microsoft YaHei" charset="-122"/>
                <a:sym typeface="+mn-ea"/>
              </a:rPr>
              <a:t>Bob</a:t>
            </a:r>
            <a:r>
              <a:rPr lang="zh-CN" altLang="en-US" sz="2400" dirty="0">
                <a:solidFill>
                  <a:srgbClr val="C00000"/>
                </a:solidFill>
                <a:latin typeface="Microsoft YaHei" charset="-122"/>
                <a:ea typeface="Microsoft YaHei" charset="-122"/>
                <a:cs typeface="Microsoft YaHei" charset="-122"/>
                <a:sym typeface="+mn-ea"/>
              </a:rPr>
              <a:t>共享的对称秘密密钥</a:t>
            </a:r>
            <a:r>
              <a:rPr lang="zh-CN" altLang="en-US" sz="2400" dirty="0">
                <a:solidFill>
                  <a:schemeClr val="tx1"/>
                </a:solidFill>
                <a:latin typeface="Microsoft YaHei" charset="-122"/>
                <a:ea typeface="Microsoft YaHei" charset="-122"/>
                <a:cs typeface="Microsoft YaHei" charset="-122"/>
                <a:sym typeface="+mn-ea"/>
              </a:rPr>
              <a:t>加密这个一次性随机数，然后把加密的一次性随机数发回给</a:t>
            </a:r>
            <a:r>
              <a:rPr lang="en-US" altLang="zh-CN" sz="2400" dirty="0">
                <a:solidFill>
                  <a:schemeClr val="tx1"/>
                </a:solidFill>
                <a:latin typeface="Microsoft YaHei" charset="-122"/>
                <a:ea typeface="Microsoft YaHei" charset="-122"/>
                <a:cs typeface="Microsoft YaHei" charset="-122"/>
                <a:sym typeface="+mn-ea"/>
              </a:rPr>
              <a:t>Bob</a:t>
            </a:r>
            <a:r>
              <a:rPr lang="zh-CN" altLang="en-US" sz="2400" dirty="0">
                <a:solidFill>
                  <a:schemeClr val="tx1"/>
                </a:solidFill>
                <a:latin typeface="Microsoft YaHei" charset="-122"/>
                <a:ea typeface="Microsoft YaHei" charset="-122"/>
                <a:cs typeface="Microsoft YaHei" charset="-122"/>
                <a:sym typeface="+mn-ea"/>
              </a:rPr>
              <a:t>。</a:t>
            </a:r>
          </a:p>
          <a:p>
            <a:pPr>
              <a:lnSpc>
                <a:spcPct val="150000"/>
              </a:lnSpc>
            </a:pPr>
            <a:r>
              <a:rPr lang="en-US" altLang="zh-CN" sz="2400" dirty="0">
                <a:solidFill>
                  <a:schemeClr val="tx1"/>
                </a:solidFill>
                <a:latin typeface="Microsoft YaHei" charset="-122"/>
                <a:ea typeface="Microsoft YaHei" charset="-122"/>
                <a:cs typeface="Microsoft YaHei" charset="-122"/>
                <a:sym typeface="+mn-ea"/>
              </a:rPr>
              <a:t>4</a:t>
            </a:r>
            <a:r>
              <a:rPr lang="zh-CN" altLang="en-US" sz="2400" dirty="0">
                <a:solidFill>
                  <a:schemeClr val="tx1"/>
                </a:solidFill>
                <a:latin typeface="Microsoft YaHei" charset="-122"/>
                <a:ea typeface="Microsoft YaHei" charset="-122"/>
                <a:cs typeface="Microsoft YaHei" charset="-122"/>
                <a:sym typeface="+mn-ea"/>
              </a:rPr>
              <a:t>、</a:t>
            </a:r>
            <a:r>
              <a:rPr lang="en-US" altLang="zh-CN" sz="2400" dirty="0">
                <a:solidFill>
                  <a:schemeClr val="tx1"/>
                </a:solidFill>
                <a:latin typeface="Microsoft YaHei" charset="-122"/>
                <a:ea typeface="Microsoft YaHei" charset="-122"/>
                <a:cs typeface="Microsoft YaHei" charset="-122"/>
                <a:sym typeface="+mn-ea"/>
              </a:rPr>
              <a:t>Bob</a:t>
            </a:r>
            <a:r>
              <a:rPr lang="zh-CN" altLang="en-US" sz="2400" dirty="0">
                <a:solidFill>
                  <a:schemeClr val="tx1"/>
                </a:solidFill>
                <a:latin typeface="Microsoft YaHei" charset="-122"/>
                <a:ea typeface="Microsoft YaHei" charset="-122"/>
                <a:cs typeface="Microsoft YaHei" charset="-122"/>
                <a:sym typeface="+mn-ea"/>
              </a:rPr>
              <a:t>解密收到的报文。</a:t>
            </a:r>
          </a:p>
        </p:txBody>
      </p:sp>
      <p:sp>
        <p:nvSpPr>
          <p:cNvPr id="6" name="线形标注 1 5"/>
          <p:cNvSpPr/>
          <p:nvPr/>
        </p:nvSpPr>
        <p:spPr>
          <a:xfrm>
            <a:off x="8775446" y="971715"/>
            <a:ext cx="2469515" cy="1024890"/>
          </a:xfrm>
          <a:prstGeom prst="borderCallout1">
            <a:avLst>
              <a:gd name="adj1" fmla="val 18750"/>
              <a:gd name="adj2" fmla="val -8333"/>
              <a:gd name="adj3" fmla="val 148636"/>
              <a:gd name="adj4" fmla="val -14639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a:latin typeface="华文黑体" panose="02010600040101010101" charset="-122"/>
                <a:ea typeface="华文黑体" panose="02010600040101010101" charset="-122"/>
              </a:rPr>
              <a:t>避免重放攻击</a:t>
            </a: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4728" t="44962" r="18992" b="2015"/>
          <a:stretch>
            <a:fillRect/>
          </a:stretch>
        </p:blipFill>
        <p:spPr>
          <a:xfrm>
            <a:off x="7606156" y="3732088"/>
            <a:ext cx="3972108" cy="2806737"/>
          </a:xfrm>
          <a:prstGeom prst="rect">
            <a:avLst/>
          </a:prstGeom>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24230" y="1706880"/>
            <a:ext cx="10394950" cy="3416320"/>
          </a:xfrm>
          <a:prstGeom prst="rect">
            <a:avLst/>
          </a:prstGeom>
          <a:noFill/>
        </p:spPr>
        <p:txBody>
          <a:bodyPr wrap="square" rtlCol="0" anchor="t">
            <a:spAutoFit/>
          </a:bodyPr>
          <a:lstStyle/>
          <a:p>
            <a:pPr>
              <a:lnSpc>
                <a:spcPct val="150000"/>
              </a:lnSpc>
            </a:pPr>
            <a:r>
              <a:rPr lang="en-US" altLang="zh-CN" sz="2400" dirty="0">
                <a:latin typeface="Microsoft YaHei" charset="-122"/>
                <a:ea typeface="Microsoft YaHei" charset="-122"/>
                <a:cs typeface="Microsoft YaHei" charset="-122"/>
                <a:sym typeface="+mn-ea"/>
              </a:rPr>
              <a:t>1</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向</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发送报文</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我是</a:t>
            </a:r>
            <a:r>
              <a:rPr lang="en-US" altLang="zh-CN" sz="2400" dirty="0">
                <a:latin typeface="Microsoft YaHei" charset="-122"/>
                <a:ea typeface="Microsoft YaHei" charset="-122"/>
                <a:cs typeface="Microsoft YaHei" charset="-122"/>
                <a:sym typeface="+mn-ea"/>
              </a:rPr>
              <a:t>Alice”</a:t>
            </a: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选择一个</a:t>
            </a:r>
            <a:r>
              <a:rPr lang="zh-CN" altLang="en-US" sz="2400" dirty="0">
                <a:solidFill>
                  <a:srgbClr val="C00000"/>
                </a:solidFill>
                <a:latin typeface="Microsoft YaHei" charset="-122"/>
                <a:ea typeface="Microsoft YaHei" charset="-122"/>
                <a:cs typeface="Microsoft YaHei" charset="-122"/>
                <a:sym typeface="+mn-ea"/>
              </a:rPr>
              <a:t>一次性随机数</a:t>
            </a:r>
            <a:r>
              <a:rPr lang="en-US" altLang="zh-CN" sz="2400" dirty="0">
                <a:solidFill>
                  <a:srgbClr val="C00000"/>
                </a:solidFill>
                <a:latin typeface="Microsoft YaHei" charset="-122"/>
                <a:ea typeface="Microsoft YaHei" charset="-122"/>
                <a:cs typeface="Microsoft YaHei" charset="-122"/>
                <a:sym typeface="+mn-ea"/>
              </a:rPr>
              <a:t>R</a:t>
            </a:r>
            <a:r>
              <a:rPr lang="zh-CN" altLang="en-US" sz="2400" dirty="0">
                <a:latin typeface="Microsoft YaHei" charset="-122"/>
                <a:ea typeface="Microsoft YaHei" charset="-122"/>
                <a:cs typeface="Microsoft YaHei" charset="-122"/>
                <a:sym typeface="+mn-ea"/>
              </a:rPr>
              <a:t>，然后把这个值发送给</a:t>
            </a:r>
            <a:r>
              <a:rPr lang="en-US" altLang="zh-CN" sz="2400" dirty="0">
                <a:latin typeface="Microsoft YaHei" charset="-122"/>
                <a:ea typeface="Microsoft YaHei" charset="-122"/>
                <a:cs typeface="Microsoft YaHei" charset="-122"/>
                <a:sym typeface="+mn-ea"/>
              </a:rPr>
              <a:t>Alice</a:t>
            </a: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使用她的私钥来加密</a:t>
            </a:r>
            <a:r>
              <a:rPr lang="en-US" altLang="zh-CN" sz="2400" dirty="0">
                <a:latin typeface="Microsoft YaHei" charset="-122"/>
                <a:ea typeface="Microsoft YaHei" charset="-122"/>
                <a:cs typeface="Microsoft YaHei" charset="-122"/>
                <a:sym typeface="+mn-ea"/>
              </a:rPr>
              <a:t>R</a:t>
            </a:r>
            <a:r>
              <a:rPr lang="zh-CN" altLang="en-US" sz="2400" dirty="0">
                <a:latin typeface="Microsoft YaHei" charset="-122"/>
                <a:ea typeface="Microsoft YaHei" charset="-122"/>
                <a:cs typeface="Microsoft YaHei" charset="-122"/>
                <a:sym typeface="+mn-ea"/>
              </a:rPr>
              <a:t>，然后把加密的一次性随机数发回给</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a:t>
            </a:r>
            <a:endParaRPr lang="zh-CN" altLang="en-US" sz="2400" dirty="0">
              <a:solidFill>
                <a:schemeClr val="tx1"/>
              </a:solidFill>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4</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向</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索要她的公钥。</a:t>
            </a:r>
          </a:p>
          <a:p>
            <a:pPr>
              <a:lnSpc>
                <a:spcPct val="150000"/>
              </a:lnSpc>
            </a:pPr>
            <a:r>
              <a:rPr lang="en-US" altLang="zh-CN" sz="2400" dirty="0">
                <a:latin typeface="Microsoft YaHei" charset="-122"/>
                <a:ea typeface="Microsoft YaHei" charset="-122"/>
                <a:cs typeface="Microsoft YaHei" charset="-122"/>
                <a:sym typeface="+mn-ea"/>
              </a:rPr>
              <a:t>5</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向</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发送自己的公钥。</a:t>
            </a:r>
          </a:p>
          <a:p>
            <a:pPr>
              <a:lnSpc>
                <a:spcPct val="150000"/>
              </a:lnSpc>
            </a:pPr>
            <a:r>
              <a:rPr lang="en-US" altLang="zh-CN" sz="2400" dirty="0">
                <a:latin typeface="Microsoft YaHei" charset="-122"/>
                <a:ea typeface="Microsoft YaHei" charset="-122"/>
                <a:cs typeface="Microsoft YaHei" charset="-122"/>
                <a:sym typeface="+mn-ea"/>
              </a:rPr>
              <a:t>6</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利用</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的公钥解密收到的报文。</a:t>
            </a: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22752" t="30827" r="13178"/>
          <a:stretch>
            <a:fillRect/>
          </a:stretch>
        </p:blipFill>
        <p:spPr>
          <a:xfrm>
            <a:off x="8446392" y="3837215"/>
            <a:ext cx="3500680" cy="2834640"/>
          </a:xfrm>
          <a:prstGeom prst="rect">
            <a:avLst/>
          </a:prstGeom>
        </p:spPr>
      </p:pic>
      <p:sp>
        <p:nvSpPr>
          <p:cNvPr id="6" name="文本框 6"/>
          <p:cNvSpPr txBox="1"/>
          <p:nvPr/>
        </p:nvSpPr>
        <p:spPr>
          <a:xfrm>
            <a:off x="294309" y="630517"/>
            <a:ext cx="6122820" cy="682396"/>
          </a:xfrm>
          <a:prstGeom prst="rect">
            <a:avLst/>
          </a:prstGeom>
          <a:noFill/>
        </p:spPr>
        <p:txBody>
          <a:bodyPr wrap="square" lIns="111090" tIns="55545" rIns="111090" bIns="55545" rtlCol="0">
            <a:spAutoFit/>
          </a:bodyPr>
          <a:lstStyle/>
          <a:p>
            <a:pPr>
              <a:lnSpc>
                <a:spcPct val="150000"/>
              </a:lnSpc>
            </a:pPr>
            <a:r>
              <a:rPr lang="en-US" altLang="zh-CN" sz="2800" dirty="0">
                <a:latin typeface="Microsoft YaHei" charset="-122"/>
                <a:ea typeface="Microsoft YaHei" charset="-122"/>
                <a:cs typeface="Microsoft YaHei" charset="-122"/>
                <a:sym typeface="+mn-ea"/>
              </a:rPr>
              <a:t>8.4.1</a:t>
            </a:r>
            <a:r>
              <a:rPr lang="zh-CN" altLang="en-US" sz="2800" dirty="0">
                <a:latin typeface="Microsoft YaHei" charset="-122"/>
                <a:ea typeface="Microsoft YaHei" charset="-122"/>
                <a:cs typeface="Microsoft YaHei" charset="-122"/>
                <a:sym typeface="+mn-ea"/>
              </a:rPr>
              <a:t>   基于公开密钥的身份认证</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、在身份认证过程中，为了预防重放攻击，比较有效地解决方式是引入（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加密口令</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公钥加密技术</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一次性随机数</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数字签名</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、在身份认证过程中，为了预防重放攻击，比较有效地解决方式是引入（       </a:t>
            </a:r>
            <a:r>
              <a:rPr lang="en-US" altLang="zh-CN" sz="2400" b="0" dirty="0">
                <a:solidFill>
                  <a:srgbClr val="FF0000"/>
                </a:solidFill>
                <a:latin typeface="黑体" panose="02010609060101010101" pitchFamily="49" charset="-122"/>
                <a:ea typeface="黑体" panose="02010609060101010101" pitchFamily="49" charset="-122"/>
              </a:rPr>
              <a:t>C</a:t>
            </a:r>
            <a:r>
              <a:rPr lang="en-US" altLang="zh-CN" sz="2400" b="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加密口令</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公钥加密技术</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一次性随机数</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数字签名</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1279"/>
            <a:ext cx="4531055" cy="3970318"/>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网络安全概述</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数据加密</a:t>
            </a:r>
          </a:p>
          <a:p>
            <a:pPr algn="just">
              <a:lnSpc>
                <a:spcPct val="150000"/>
              </a:lnSpc>
            </a:pPr>
            <a:r>
              <a:rPr lang="zh-CN" altLang="en-US" sz="2400" dirty="0">
                <a:latin typeface="微软雅黑" pitchFamily="34" charset="-122"/>
                <a:ea typeface="微软雅黑" pitchFamily="34" charset="-122"/>
                <a:cs typeface="Microsoft YaHei" charset="-122"/>
                <a:sym typeface="+mn-ea"/>
              </a:rPr>
              <a:t>消息完整性与数字签名</a:t>
            </a:r>
          </a:p>
          <a:p>
            <a:pPr algn="just">
              <a:lnSpc>
                <a:spcPct val="150000"/>
              </a:lnSpc>
            </a:pPr>
            <a:r>
              <a:rPr lang="zh-CN" altLang="en-US" sz="2400" dirty="0">
                <a:latin typeface="微软雅黑" pitchFamily="34" charset="-122"/>
                <a:ea typeface="微软雅黑" pitchFamily="34" charset="-122"/>
                <a:cs typeface="Microsoft YaHei" charset="-122"/>
                <a:sym typeface="+mn-ea"/>
              </a:rPr>
              <a:t>身份认证</a:t>
            </a:r>
          </a:p>
          <a:p>
            <a:pPr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密钥分发中心与证书认证</a:t>
            </a:r>
          </a:p>
          <a:p>
            <a:pPr algn="just">
              <a:lnSpc>
                <a:spcPct val="150000"/>
              </a:lnSpc>
            </a:pPr>
            <a:r>
              <a:rPr lang="zh-CN" altLang="en-US" sz="2400" dirty="0">
                <a:latin typeface="微软雅黑" pitchFamily="34" charset="-122"/>
                <a:ea typeface="微软雅黑" pitchFamily="34" charset="-122"/>
                <a:cs typeface="Microsoft YaHei" charset="-122"/>
                <a:sym typeface="+mn-ea"/>
              </a:rPr>
              <a:t>防火墙与入侵检测系统</a:t>
            </a:r>
          </a:p>
          <a:p>
            <a:pPr algn="just">
              <a:lnSpc>
                <a:spcPct val="150000"/>
              </a:lnSpc>
            </a:pPr>
            <a:r>
              <a:rPr lang="zh-CN" altLang="en-US" sz="2400" dirty="0">
                <a:latin typeface="微软雅黑" pitchFamily="34" charset="-122"/>
                <a:ea typeface="微软雅黑" pitchFamily="34" charset="-122"/>
                <a:cs typeface="Microsoft YaHei" charset="-122"/>
                <a:sym typeface="+mn-ea"/>
              </a:rPr>
              <a:t>网络安全协议</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615797" y="3242968"/>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网络安全基础</a:t>
            </a:r>
          </a:p>
        </p:txBody>
      </p:sp>
    </p:spTree>
    <p:custDataLst>
      <p:tags r:id="rId1"/>
    </p:custDataLst>
    <p:extLst>
      <p:ext uri="{BB962C8B-B14F-4D97-AF65-F5344CB8AC3E}">
        <p14:creationId xmlns:p14="http://schemas.microsoft.com/office/powerpoint/2010/main" val="46918842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1567937" y="3078730"/>
            <a:ext cx="4375663" cy="481507"/>
          </a:xfrm>
          <a:prstGeom prst="rect">
            <a:avLst/>
          </a:prstGeom>
          <a:noFill/>
        </p:spPr>
        <p:txBody>
          <a:bodyPr wrap="square" lIns="111090" tIns="55545" rIns="111090" bIns="55545" rtlCol="0">
            <a:spAutoFit/>
          </a:bodyPr>
          <a:lstStyle/>
          <a:p>
            <a:pPr lvl="0">
              <a:lnSpc>
                <a:spcPct val="100000"/>
              </a:lnSpc>
              <a:buNone/>
            </a:pPr>
            <a:r>
              <a:rPr lang="zh-CN" altLang="en-US" sz="2400">
                <a:latin typeface="Microsoft YaHei" charset="-122"/>
                <a:ea typeface="Microsoft YaHei" charset="-122"/>
                <a:cs typeface="Microsoft YaHei" charset="-122"/>
                <a:sym typeface="+mn-ea"/>
              </a:rPr>
              <a:t>密钥</a:t>
            </a:r>
            <a:r>
              <a:rPr lang="zh-CN" altLang="en-US" sz="2400" dirty="0">
                <a:latin typeface="Microsoft YaHei" charset="-122"/>
                <a:ea typeface="Microsoft YaHei" charset="-122"/>
                <a:cs typeface="Microsoft YaHei" charset="-122"/>
                <a:sym typeface="+mn-ea"/>
              </a:rPr>
              <a:t>分发中心与证书认证机构</a:t>
            </a:r>
          </a:p>
        </p:txBody>
      </p:sp>
      <p:sp>
        <p:nvSpPr>
          <p:cNvPr id="5" name="左大括号 4"/>
          <p:cNvSpPr/>
          <p:nvPr/>
        </p:nvSpPr>
        <p:spPr>
          <a:xfrm>
            <a:off x="5656997" y="1578948"/>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6" name="TextBox 1"/>
          <p:cNvSpPr txBox="1"/>
          <p:nvPr/>
        </p:nvSpPr>
        <p:spPr>
          <a:xfrm>
            <a:off x="6230203" y="1334324"/>
            <a:ext cx="4531055" cy="3970318"/>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密钥分发中心</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证书认证机构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5584" y="1609344"/>
            <a:ext cx="1173773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三、第三代移动通信系统</a:t>
            </a:r>
            <a:r>
              <a:rPr lang="en-US" altLang="zh-CN" sz="2400" dirty="0">
                <a:latin typeface="Microsoft YaHei" charset="-122"/>
                <a:ea typeface="Microsoft YaHei" charset="-122"/>
                <a:cs typeface="Microsoft YaHei" charset="-122"/>
              </a:rPr>
              <a:t>(3G)</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、国际电信联盟</a:t>
            </a:r>
            <a:r>
              <a:rPr lang="en-US" altLang="zh-CN" sz="2400" dirty="0">
                <a:latin typeface="Microsoft YaHei" charset="-122"/>
                <a:ea typeface="Microsoft YaHei" charset="-122"/>
                <a:cs typeface="Microsoft YaHei" charset="-122"/>
              </a:rPr>
              <a:t>(ITU)</a:t>
            </a:r>
            <a:r>
              <a:rPr lang="zh-CN" altLang="en-US" sz="2400" dirty="0">
                <a:latin typeface="Microsoft YaHei" charset="-122"/>
                <a:ea typeface="Microsoft YaHei" charset="-122"/>
                <a:cs typeface="Microsoft YaHei" charset="-122"/>
              </a:rPr>
              <a:t>提出并研究。</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WCDMA</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CDMA2000</a:t>
            </a:r>
            <a:r>
              <a:rPr lang="zh-CN" altLang="en-US" sz="2400" dirty="0">
                <a:latin typeface="Microsoft YaHei" charset="-122"/>
                <a:ea typeface="Microsoft YaHei" charset="-122"/>
                <a:cs typeface="Microsoft YaHei" charset="-122"/>
              </a:rPr>
              <a:t>、</a:t>
            </a:r>
            <a:r>
              <a:rPr lang="en-US" altLang="zh-CN" sz="2400" b="1" dirty="0">
                <a:latin typeface="Microsoft YaHei" charset="-122"/>
                <a:ea typeface="Microsoft YaHei" charset="-122"/>
                <a:cs typeface="Microsoft YaHei" charset="-122"/>
              </a:rPr>
              <a:t>TD-SCDMA</a:t>
            </a:r>
            <a:r>
              <a:rPr lang="zh-CN" altLang="en-US" sz="2400" dirty="0">
                <a:latin typeface="Microsoft YaHei" charset="-122"/>
                <a:ea typeface="Microsoft YaHei" charset="-122"/>
                <a:cs typeface="Microsoft YaHei" charset="-122"/>
              </a:rPr>
              <a:t>三大技术标准。</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3G</a:t>
            </a:r>
            <a:r>
              <a:rPr lang="zh-CN" altLang="en-US" sz="2400" dirty="0">
                <a:latin typeface="Microsoft YaHei" charset="-122"/>
                <a:ea typeface="Microsoft YaHei" charset="-122"/>
                <a:cs typeface="Microsoft YaHei" charset="-122"/>
              </a:rPr>
              <a:t>采用</a:t>
            </a:r>
            <a:r>
              <a:rPr lang="en-US" altLang="zh-CN" sz="2400" dirty="0">
                <a:latin typeface="Microsoft YaHei" charset="-122"/>
                <a:ea typeface="Microsoft YaHei" charset="-122"/>
                <a:cs typeface="Microsoft YaHei" charset="-122"/>
              </a:rPr>
              <a:t>CDMA</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、关键技术：无线传输技术</a:t>
            </a:r>
            <a:endParaRPr lang="en-US" altLang="zh-CN" sz="2400" dirty="0">
              <a:latin typeface="Microsoft YaHei" charset="-122"/>
              <a:ea typeface="Microsoft YaHei" charset="-122"/>
              <a:cs typeface="Microsoft YaHei" charset="-122"/>
            </a:endParaRPr>
          </a:p>
        </p:txBody>
      </p:sp>
      <p:sp>
        <p:nvSpPr>
          <p:cNvPr id="6"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7" name="左大括号 6"/>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移动通信</a:t>
            </a:r>
            <a:r>
              <a:rPr lang="en-US" altLang="zh-CN" sz="1400" dirty="0">
                <a:solidFill>
                  <a:srgbClr val="FF0000"/>
                </a:solidFill>
                <a:latin typeface="微软雅黑" pitchFamily="34" charset="-122"/>
                <a:ea typeface="微软雅黑" pitchFamily="34" charset="-122"/>
              </a:rPr>
              <a:t>2G/3G/4G/5G</a:t>
            </a:r>
            <a:r>
              <a:rPr lang="zh-CN" altLang="en-US" sz="1400" dirty="0">
                <a:solidFill>
                  <a:srgbClr val="FF0000"/>
                </a:solidFill>
                <a:latin typeface="微软雅黑" pitchFamily="34" charset="-122"/>
                <a:ea typeface="微软雅黑" pitchFamily="34" charset="-122"/>
              </a:rPr>
              <a:t>网络</a:t>
            </a:r>
          </a:p>
        </p:txBody>
      </p:sp>
      <p:sp>
        <p:nvSpPr>
          <p:cNvPr id="9" name="文本框 2"/>
          <p:cNvSpPr txBox="1"/>
          <p:nvPr>
            <p:custDataLst>
              <p:tags r:id="rId1"/>
            </p:custDataLst>
          </p:nvPr>
        </p:nvSpPr>
        <p:spPr>
          <a:xfrm>
            <a:off x="265584" y="328989"/>
            <a:ext cx="556915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7.4.3</a:t>
            </a:r>
            <a:r>
              <a:rPr lang="zh-CN" altLang="en-US" sz="2400" b="0" dirty="0">
                <a:solidFill>
                  <a:schemeClr val="tx1"/>
                </a:solidFill>
                <a:latin typeface="Microsoft YaHei" charset="-122"/>
                <a:ea typeface="Microsoft YaHei" charset="-122"/>
                <a:cs typeface="Microsoft YaHei" charset="-122"/>
                <a:sym typeface="+mn-ea"/>
              </a:rPr>
              <a:t> 移动通信</a:t>
            </a:r>
            <a:r>
              <a:rPr lang="en-US" altLang="zh-CN" sz="2400" b="0" dirty="0">
                <a:solidFill>
                  <a:schemeClr val="tx1"/>
                </a:solidFill>
                <a:latin typeface="Microsoft YaHei" charset="-122"/>
                <a:ea typeface="Microsoft YaHei" charset="-122"/>
                <a:cs typeface="Microsoft YaHei" charset="-122"/>
                <a:sym typeface="+mn-ea"/>
              </a:rPr>
              <a:t>2G/3G/4G/5G</a:t>
            </a:r>
            <a:r>
              <a:rPr lang="zh-CN" altLang="en-US" sz="2400" b="0" dirty="0">
                <a:solidFill>
                  <a:schemeClr val="tx1"/>
                </a:solidFill>
                <a:latin typeface="Microsoft YaHei" charset="-122"/>
                <a:ea typeface="Microsoft YaHei" charset="-122"/>
                <a:cs typeface="Microsoft YaHei" charset="-122"/>
                <a:sym typeface="+mn-ea"/>
              </a:rPr>
              <a:t>网络</a:t>
            </a:r>
          </a:p>
        </p:txBody>
      </p:sp>
    </p:spTree>
    <p:extLst>
      <p:ext uri="{BB962C8B-B14F-4D97-AF65-F5344CB8AC3E}">
        <p14:creationId xmlns:p14="http://schemas.microsoft.com/office/powerpoint/2010/main" val="47120650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689574" y="644525"/>
            <a:ext cx="31639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8.5.1</a:t>
            </a:r>
            <a:r>
              <a:rPr lang="zh-CN" altLang="en-US" sz="2400" b="0" dirty="0">
                <a:solidFill>
                  <a:schemeClr val="tx1"/>
                </a:solidFill>
                <a:latin typeface="Microsoft YaHei" charset="-122"/>
                <a:ea typeface="Microsoft YaHei" charset="-122"/>
                <a:cs typeface="Microsoft YaHei" charset="-122"/>
                <a:sym typeface="+mn-ea"/>
              </a:rPr>
              <a:t> 密钥分发中心</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5" name="文本框 4"/>
          <p:cNvSpPr txBox="1"/>
          <p:nvPr/>
        </p:nvSpPr>
        <p:spPr>
          <a:xfrm>
            <a:off x="689574" y="1800225"/>
            <a:ext cx="11197626" cy="1200329"/>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a:t>
            </a:r>
            <a:r>
              <a:rPr lang="zh-CN" altLang="en-US" sz="2400" dirty="0">
                <a:solidFill>
                  <a:srgbClr val="C00000"/>
                </a:solidFill>
                <a:latin typeface="Microsoft YaHei" charset="-122"/>
                <a:ea typeface="Microsoft YaHei" charset="-122"/>
                <a:cs typeface="Microsoft YaHei" charset="-122"/>
              </a:rPr>
              <a:t>对称密钥</a:t>
            </a:r>
            <a:r>
              <a:rPr lang="zh-CN" altLang="en-US" sz="2400" dirty="0">
                <a:latin typeface="Microsoft YaHei" charset="-122"/>
                <a:ea typeface="Microsoft YaHei" charset="-122"/>
                <a:cs typeface="Microsoft YaHei" charset="-122"/>
              </a:rPr>
              <a:t>分发的典型解决方案：通信各方建立一个大家都信赖的密钥分发中心</a:t>
            </a:r>
            <a:r>
              <a:rPr lang="en-US" altLang="zh-CN" sz="2400" dirty="0">
                <a:latin typeface="Microsoft YaHei" charset="-122"/>
                <a:ea typeface="Microsoft YaHei" charset="-122"/>
                <a:cs typeface="Microsoft YaHei" charset="-122"/>
                <a:sym typeface="+mn-ea"/>
              </a:rPr>
              <a:t>(Key Distribution Center</a:t>
            </a:r>
            <a:r>
              <a:rPr lang="zh-CN" altLang="en-US" sz="2400" dirty="0">
                <a:latin typeface="Microsoft YaHei" charset="-122"/>
                <a:ea typeface="Microsoft YaHei" charset="-122"/>
                <a:cs typeface="Microsoft YaHei" charset="-122"/>
                <a:sym typeface="+mn-ea"/>
              </a:rPr>
              <a:t> </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 </a:t>
            </a:r>
            <a:r>
              <a:rPr lang="en-US" altLang="zh-CN" sz="2400" dirty="0">
                <a:latin typeface="Microsoft YaHei" charset="-122"/>
                <a:ea typeface="Microsoft YaHei" charset="-122"/>
                <a:cs typeface="Microsoft YaHei" charset="-122"/>
                <a:sym typeface="+mn-ea"/>
              </a:rPr>
              <a:t>KDC)</a:t>
            </a:r>
            <a:r>
              <a:rPr lang="zh-CN" altLang="en-US" sz="2400" dirty="0">
                <a:latin typeface="Microsoft YaHei" charset="-122"/>
                <a:ea typeface="Microsoft YaHei" charset="-122"/>
                <a:cs typeface="Microsoft YaHei" charset="-122"/>
                <a:sym typeface="+mn-ea"/>
              </a:rPr>
              <a:t>，解决对称密钥安全可靠的分发。</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11860" y="2404110"/>
            <a:ext cx="10368280" cy="341503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方式一：</a:t>
            </a:r>
            <a:r>
              <a:rPr lang="zh-CN" altLang="en-US" sz="2400" dirty="0">
                <a:solidFill>
                  <a:srgbClr val="C00000"/>
                </a:solidFill>
                <a:latin typeface="Microsoft YaHei" charset="-122"/>
                <a:ea typeface="Microsoft YaHei" charset="-122"/>
                <a:cs typeface="Microsoft YaHei" charset="-122"/>
              </a:rPr>
              <a:t>通信发起方生成会话密钥</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和</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进行保密通信。</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随机选择一个</a:t>
            </a:r>
            <a:r>
              <a:rPr lang="zh-CN" altLang="en-US" sz="2400" dirty="0">
                <a:solidFill>
                  <a:srgbClr val="C00000"/>
                </a:solidFill>
                <a:latin typeface="Microsoft YaHei" charset="-122"/>
                <a:ea typeface="Microsoft YaHei" charset="-122"/>
                <a:cs typeface="Microsoft YaHei" charset="-122"/>
              </a:rPr>
              <a:t>会话秘钥</a:t>
            </a:r>
            <a:r>
              <a:rPr lang="zh-CN" altLang="en-US" sz="2400" dirty="0">
                <a:latin typeface="Microsoft YaHei" charset="-122"/>
                <a:ea typeface="Microsoft YaHei" charset="-122"/>
                <a:cs typeface="Microsoft YaHei" charset="-122"/>
              </a:rPr>
              <a:t>。用</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和</a:t>
            </a:r>
            <a:r>
              <a:rPr lang="en-US" altLang="zh-CN" sz="2400" dirty="0">
                <a:latin typeface="Microsoft YaHei" charset="-122"/>
                <a:ea typeface="Microsoft YaHei" charset="-122"/>
                <a:cs typeface="Microsoft YaHei" charset="-122"/>
                <a:sym typeface="+mn-ea"/>
              </a:rPr>
              <a:t>KDC</a:t>
            </a:r>
            <a:r>
              <a:rPr lang="zh-CN" altLang="en-US" sz="2400" dirty="0">
                <a:latin typeface="Microsoft YaHei" charset="-122"/>
                <a:ea typeface="Microsoft YaHei" charset="-122"/>
                <a:cs typeface="Microsoft YaHei" charset="-122"/>
                <a:sym typeface="+mn-ea"/>
              </a:rPr>
              <a:t>之间长期的</a:t>
            </a:r>
            <a:r>
              <a:rPr lang="zh-CN" altLang="en-US" sz="2400" dirty="0">
                <a:solidFill>
                  <a:srgbClr val="C00000"/>
                </a:solidFill>
                <a:latin typeface="Microsoft YaHei" charset="-122"/>
                <a:ea typeface="Microsoft YaHei" charset="-122"/>
                <a:cs typeface="Microsoft YaHei" charset="-122"/>
                <a:sym typeface="+mn-ea"/>
              </a:rPr>
              <a:t>共享密钥</a:t>
            </a:r>
            <a:r>
              <a:rPr lang="zh-CN" altLang="en-US" sz="2400" dirty="0">
                <a:latin typeface="Microsoft YaHei" charset="-122"/>
                <a:ea typeface="Microsoft YaHei" charset="-122"/>
                <a:cs typeface="Microsoft YaHei" charset="-122"/>
                <a:sym typeface="+mn-ea"/>
              </a:rPr>
              <a:t>加密会话秘钥，发送给</a:t>
            </a:r>
            <a:r>
              <a:rPr lang="en-US" altLang="zh-CN" sz="2400" dirty="0">
                <a:latin typeface="Microsoft YaHei" charset="-122"/>
                <a:ea typeface="Microsoft YaHei" charset="-122"/>
                <a:cs typeface="Microsoft YaHei" charset="-122"/>
                <a:sym typeface="+mn-ea"/>
              </a:rPr>
              <a:t>KDC</a:t>
            </a:r>
            <a:r>
              <a:rPr lang="zh-CN" altLang="en-US" sz="2400" dirty="0">
                <a:latin typeface="Microsoft YaHei" charset="-122"/>
                <a:ea typeface="Microsoft YaHei" charset="-122"/>
                <a:cs typeface="Microsoft YaHei" charset="-122"/>
                <a:sym typeface="+mn-ea"/>
              </a:rPr>
              <a:t>。</a:t>
            </a: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KDC</a:t>
            </a:r>
            <a:r>
              <a:rPr lang="zh-CN" altLang="en-US" sz="2400" dirty="0">
                <a:latin typeface="Microsoft YaHei" charset="-122"/>
                <a:ea typeface="Microsoft YaHei" charset="-122"/>
                <a:cs typeface="Microsoft YaHei" charset="-122"/>
                <a:sym typeface="+mn-ea"/>
              </a:rPr>
              <a:t>得到后，解密获得会话密钥，以及所希望通信方</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KDC</a:t>
            </a:r>
            <a:r>
              <a:rPr lang="zh-CN" altLang="en-US" sz="2400" dirty="0">
                <a:latin typeface="Microsoft YaHei" charset="-122"/>
                <a:ea typeface="Microsoft YaHei" charset="-122"/>
                <a:cs typeface="Microsoft YaHei" charset="-122"/>
                <a:sym typeface="+mn-ea"/>
              </a:rPr>
              <a:t>利用其和</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的长期</a:t>
            </a:r>
            <a:r>
              <a:rPr lang="zh-CN" altLang="en-US" sz="2400" dirty="0">
                <a:solidFill>
                  <a:srgbClr val="C00000"/>
                </a:solidFill>
                <a:latin typeface="Microsoft YaHei" charset="-122"/>
                <a:ea typeface="Microsoft YaHei" charset="-122"/>
                <a:cs typeface="Microsoft YaHei" charset="-122"/>
                <a:sym typeface="+mn-ea"/>
              </a:rPr>
              <a:t>共享密钥</a:t>
            </a:r>
            <a:r>
              <a:rPr lang="zh-CN" altLang="en-US" sz="2400" dirty="0">
                <a:latin typeface="Microsoft YaHei" charset="-122"/>
                <a:ea typeface="Microsoft YaHei" charset="-122"/>
                <a:cs typeface="Microsoft YaHei" charset="-122"/>
                <a:sym typeface="+mn-ea"/>
              </a:rPr>
              <a:t>加密密钥，发送给</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解密，获得</a:t>
            </a:r>
            <a:r>
              <a:rPr lang="zh-CN" altLang="en-US" sz="2400" dirty="0">
                <a:solidFill>
                  <a:srgbClr val="C00000"/>
                </a:solidFill>
                <a:latin typeface="Microsoft YaHei" charset="-122"/>
                <a:ea typeface="Microsoft YaHei" charset="-122"/>
                <a:cs typeface="Microsoft YaHei" charset="-122"/>
                <a:sym typeface="+mn-ea"/>
              </a:rPr>
              <a:t>会话秘钥</a:t>
            </a:r>
            <a:r>
              <a:rPr lang="zh-CN" altLang="en-US" sz="2400" dirty="0">
                <a:latin typeface="Microsoft YaHei" charset="-122"/>
                <a:ea typeface="Microsoft YaHei" charset="-122"/>
                <a:cs typeface="Microsoft YaHei" charset="-122"/>
                <a:sym typeface="+mn-ea"/>
              </a:rPr>
              <a:t>，并且得知期望和自己通信的是</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a:t>
            </a:r>
          </a:p>
        </p:txBody>
      </p: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13217" t="38761" r="5387" b="4495"/>
          <a:stretch>
            <a:fillRect/>
          </a:stretch>
        </p:blipFill>
        <p:spPr>
          <a:xfrm>
            <a:off x="7084592" y="81534"/>
            <a:ext cx="5107408" cy="2670444"/>
          </a:xfrm>
          <a:prstGeom prst="rect">
            <a:avLst/>
          </a:prstGeom>
        </p:spPr>
      </p:pic>
      <p:sp>
        <p:nvSpPr>
          <p:cNvPr id="6" name="文本框 2"/>
          <p:cNvSpPr txBox="1"/>
          <p:nvPr>
            <p:custDataLst>
              <p:tags r:id="rId1"/>
            </p:custDataLst>
          </p:nvPr>
        </p:nvSpPr>
        <p:spPr>
          <a:xfrm>
            <a:off x="689574" y="644525"/>
            <a:ext cx="31639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8.5.1</a:t>
            </a:r>
            <a:r>
              <a:rPr lang="zh-CN" altLang="en-US" sz="2400" b="0" dirty="0">
                <a:solidFill>
                  <a:schemeClr val="tx1"/>
                </a:solidFill>
                <a:latin typeface="Microsoft YaHei" charset="-122"/>
                <a:ea typeface="Microsoft YaHei" charset="-122"/>
                <a:cs typeface="Microsoft YaHei" charset="-122"/>
                <a:sym typeface="+mn-ea"/>
              </a:rPr>
              <a:t> 密钥分发中心</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35180" y="2644311"/>
            <a:ext cx="10368280" cy="286131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方式二：</a:t>
            </a:r>
            <a:r>
              <a:rPr lang="en-US" altLang="zh-CN" sz="2400" dirty="0">
                <a:solidFill>
                  <a:srgbClr val="C00000"/>
                </a:solidFill>
                <a:latin typeface="Microsoft YaHei" charset="-122"/>
                <a:ea typeface="Microsoft YaHei" charset="-122"/>
                <a:cs typeface="Microsoft YaHei" charset="-122"/>
              </a:rPr>
              <a:t>KDC</a:t>
            </a:r>
            <a:r>
              <a:rPr lang="zh-CN" altLang="en-US" sz="2400" dirty="0">
                <a:solidFill>
                  <a:srgbClr val="C00000"/>
                </a:solidFill>
                <a:latin typeface="Microsoft YaHei" charset="-122"/>
                <a:ea typeface="Microsoft YaHei" charset="-122"/>
                <a:cs typeface="Microsoft YaHei" charset="-122"/>
              </a:rPr>
              <a:t>为</a:t>
            </a:r>
            <a:r>
              <a:rPr lang="en-US" altLang="zh-CN" sz="2400" dirty="0">
                <a:solidFill>
                  <a:srgbClr val="C00000"/>
                </a:solidFill>
                <a:latin typeface="Microsoft YaHei" charset="-122"/>
                <a:ea typeface="Microsoft YaHei" charset="-122"/>
                <a:cs typeface="Microsoft YaHei" charset="-122"/>
                <a:sym typeface="+mn-ea"/>
              </a:rPr>
              <a:t>Alice</a:t>
            </a:r>
            <a:r>
              <a:rPr lang="zh-CN" altLang="en-US" sz="2400" dirty="0">
                <a:solidFill>
                  <a:srgbClr val="C00000"/>
                </a:solidFill>
                <a:latin typeface="Microsoft YaHei" charset="-122"/>
                <a:ea typeface="Microsoft YaHei" charset="-122"/>
                <a:cs typeface="Microsoft YaHei" charset="-122"/>
                <a:sym typeface="+mn-ea"/>
              </a:rPr>
              <a:t>、</a:t>
            </a:r>
            <a:r>
              <a:rPr lang="en-US" altLang="zh-CN" sz="2400" dirty="0">
                <a:solidFill>
                  <a:srgbClr val="C00000"/>
                </a:solidFill>
                <a:latin typeface="Microsoft YaHei" charset="-122"/>
                <a:ea typeface="Microsoft YaHei" charset="-122"/>
                <a:cs typeface="Microsoft YaHei" charset="-122"/>
                <a:sym typeface="+mn-ea"/>
              </a:rPr>
              <a:t>Bob</a:t>
            </a:r>
            <a:r>
              <a:rPr lang="zh-CN" altLang="en-US" sz="2400" dirty="0">
                <a:solidFill>
                  <a:srgbClr val="C00000"/>
                </a:solidFill>
                <a:latin typeface="Microsoft YaHei" charset="-122"/>
                <a:ea typeface="Microsoft YaHei" charset="-122"/>
                <a:cs typeface="Microsoft YaHei" charset="-122"/>
                <a:sym typeface="+mn-ea"/>
              </a:rPr>
              <a:t>生成通信的会话秘钥</a:t>
            </a:r>
            <a:endParaRPr lang="zh-CN" altLang="en-US" sz="2400" dirty="0">
              <a:solidFill>
                <a:srgbClr val="C00000"/>
              </a:solidFill>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在希望和</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通信时，首先向</a:t>
            </a:r>
            <a:r>
              <a:rPr lang="en-US" altLang="zh-CN" sz="2400" dirty="0">
                <a:latin typeface="Microsoft YaHei" charset="-122"/>
                <a:ea typeface="Microsoft YaHei" charset="-122"/>
                <a:cs typeface="Microsoft YaHei" charset="-122"/>
              </a:rPr>
              <a:t>KDC</a:t>
            </a:r>
            <a:r>
              <a:rPr lang="zh-CN" altLang="en-US" sz="2400" dirty="0">
                <a:latin typeface="Microsoft YaHei" charset="-122"/>
                <a:ea typeface="Microsoft YaHei" charset="-122"/>
                <a:cs typeface="Microsoft YaHei" charset="-122"/>
              </a:rPr>
              <a:t>发送请求消息。</a:t>
            </a: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KDC</a:t>
            </a:r>
            <a:r>
              <a:rPr lang="zh-CN" altLang="en-US" sz="2400" dirty="0">
                <a:latin typeface="Microsoft YaHei" charset="-122"/>
                <a:ea typeface="Microsoft YaHei" charset="-122"/>
                <a:cs typeface="Microsoft YaHei" charset="-122"/>
                <a:sym typeface="+mn-ea"/>
              </a:rPr>
              <a:t>收到请求消息后，随机选择一个</a:t>
            </a:r>
            <a:r>
              <a:rPr lang="zh-CN" altLang="en-US" sz="2400" dirty="0">
                <a:solidFill>
                  <a:srgbClr val="C00000"/>
                </a:solidFill>
                <a:latin typeface="Microsoft YaHei" charset="-122"/>
                <a:ea typeface="Microsoft YaHei" charset="-122"/>
                <a:cs typeface="Microsoft YaHei" charset="-122"/>
                <a:sym typeface="+mn-ea"/>
              </a:rPr>
              <a:t>会话秘钥</a:t>
            </a:r>
            <a:r>
              <a:rPr lang="zh-CN" altLang="en-US" sz="2400" dirty="0">
                <a:latin typeface="Microsoft YaHei" charset="-122"/>
                <a:ea typeface="Microsoft YaHei" charset="-122"/>
                <a:cs typeface="Microsoft YaHei" charset="-122"/>
                <a:sym typeface="+mn-ea"/>
              </a:rPr>
              <a:t>，并将会话秘钥分别用和</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的长期共享密钥加密，再分别发送给</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Alice</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Bob</a:t>
            </a:r>
            <a:r>
              <a:rPr lang="zh-CN" altLang="en-US" sz="2400" dirty="0">
                <a:latin typeface="Microsoft YaHei" charset="-122"/>
                <a:ea typeface="Microsoft YaHei" charset="-122"/>
                <a:cs typeface="Microsoft YaHei" charset="-122"/>
                <a:sym typeface="+mn-ea"/>
              </a:rPr>
              <a:t>收到</a:t>
            </a:r>
            <a:r>
              <a:rPr lang="en-US" altLang="zh-CN" sz="2400" dirty="0">
                <a:latin typeface="Microsoft YaHei" charset="-122"/>
                <a:ea typeface="Microsoft YaHei" charset="-122"/>
                <a:cs typeface="Microsoft YaHei" charset="-122"/>
                <a:sym typeface="+mn-ea"/>
              </a:rPr>
              <a:t>KDC</a:t>
            </a:r>
            <a:r>
              <a:rPr lang="zh-CN" altLang="en-US" sz="2400" dirty="0">
                <a:latin typeface="Microsoft YaHei" charset="-122"/>
                <a:ea typeface="Microsoft YaHei" charset="-122"/>
                <a:cs typeface="Microsoft YaHei" charset="-122"/>
                <a:sym typeface="+mn-ea"/>
              </a:rPr>
              <a:t>的密文后，分别解密，获得会话秘钥。</a:t>
            </a:r>
          </a:p>
        </p:txBody>
      </p:sp>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11124" t="37984" r="8993" b="3721"/>
          <a:stretch>
            <a:fillRect/>
          </a:stretch>
        </p:blipFill>
        <p:spPr>
          <a:xfrm>
            <a:off x="7548479" y="7197"/>
            <a:ext cx="4631468" cy="2534836"/>
          </a:xfrm>
          <a:prstGeom prst="rect">
            <a:avLst/>
          </a:prstGeom>
        </p:spPr>
      </p:pic>
      <p:sp>
        <p:nvSpPr>
          <p:cNvPr id="6" name="文本框 2"/>
          <p:cNvSpPr txBox="1"/>
          <p:nvPr>
            <p:custDataLst>
              <p:tags r:id="rId1"/>
            </p:custDataLst>
          </p:nvPr>
        </p:nvSpPr>
        <p:spPr>
          <a:xfrm>
            <a:off x="689574" y="644525"/>
            <a:ext cx="31639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8.5.1</a:t>
            </a:r>
            <a:r>
              <a:rPr lang="zh-CN" altLang="en-US" sz="2400" b="0" dirty="0">
                <a:solidFill>
                  <a:schemeClr val="tx1"/>
                </a:solidFill>
                <a:latin typeface="Microsoft YaHei" charset="-122"/>
                <a:ea typeface="Microsoft YaHei" charset="-122"/>
                <a:cs typeface="Microsoft YaHei" charset="-122"/>
                <a:sym typeface="+mn-ea"/>
              </a:rPr>
              <a:t> 密钥分发中心</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p:cNvSpPr txBox="1"/>
          <p:nvPr/>
        </p:nvSpPr>
        <p:spPr>
          <a:xfrm>
            <a:off x="689574" y="1872706"/>
            <a:ext cx="10789412"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要使公钥密码有效，需要证实你拥有的公钥，实际上就是要与你通信的实体的公钥。</a:t>
            </a:r>
          </a:p>
          <a:p>
            <a:pPr>
              <a:lnSpc>
                <a:spcPct val="150000"/>
              </a:lnSpc>
            </a:pPr>
            <a:r>
              <a:rPr lang="zh-CN" altLang="en-US" sz="2400" dirty="0">
                <a:latin typeface="Microsoft YaHei" charset="-122"/>
                <a:ea typeface="Microsoft YaHei" charset="-122"/>
                <a:cs typeface="Microsoft YaHei" charset="-122"/>
              </a:rPr>
              <a:t>将公钥与特定的实体绑定，通常由</a:t>
            </a:r>
            <a:r>
              <a:rPr lang="zh-CN" altLang="en-US" sz="2400" dirty="0">
                <a:latin typeface="Microsoft YaHei" charset="-122"/>
                <a:ea typeface="Microsoft YaHei" charset="-122"/>
                <a:cs typeface="Microsoft YaHei" charset="-122"/>
                <a:sym typeface="+mn-ea"/>
              </a:rPr>
              <a:t>认证中心（</a:t>
            </a:r>
            <a:r>
              <a:rPr lang="en-US" altLang="zh-CN" sz="2400" dirty="0">
                <a:latin typeface="Microsoft YaHei" charset="-122"/>
                <a:ea typeface="Microsoft YaHei" charset="-122"/>
                <a:cs typeface="Microsoft YaHei" charset="-122"/>
                <a:sym typeface="+mn-ea"/>
              </a:rPr>
              <a:t>Certification Authority,CA</a:t>
            </a:r>
            <a:r>
              <a:rPr lang="zh-CN" altLang="en-US" sz="2400" dirty="0">
                <a:latin typeface="Microsoft YaHei" charset="-122"/>
                <a:ea typeface="Microsoft YaHei" charset="-122"/>
                <a:cs typeface="Microsoft YaHei" charset="-122"/>
                <a:sym typeface="+mn-ea"/>
              </a:rPr>
              <a:t>）完成。</a:t>
            </a:r>
          </a:p>
        </p:txBody>
      </p:sp>
      <p:sp>
        <p:nvSpPr>
          <p:cNvPr id="5" name="文本框 2"/>
          <p:cNvSpPr txBox="1"/>
          <p:nvPr>
            <p:custDataLst>
              <p:tags r:id="rId1"/>
            </p:custDataLst>
          </p:nvPr>
        </p:nvSpPr>
        <p:spPr>
          <a:xfrm>
            <a:off x="689574" y="644525"/>
            <a:ext cx="31639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8.5.1</a:t>
            </a:r>
            <a:r>
              <a:rPr lang="zh-CN" altLang="en-US" sz="2400" b="0" dirty="0">
                <a:solidFill>
                  <a:schemeClr val="tx1"/>
                </a:solidFill>
                <a:latin typeface="Microsoft YaHei" charset="-122"/>
                <a:ea typeface="Microsoft YaHei" charset="-122"/>
                <a:cs typeface="Microsoft YaHei" charset="-122"/>
                <a:sym typeface="+mn-ea"/>
              </a:rPr>
              <a:t> 证书认证机构</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115" y="2166668"/>
            <a:ext cx="10002190" cy="341503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认证中心（</a:t>
            </a:r>
            <a:r>
              <a:rPr lang="en-US" altLang="zh-CN" sz="2400" dirty="0">
                <a:latin typeface="Microsoft YaHei" charset="-122"/>
                <a:ea typeface="Microsoft YaHei" charset="-122"/>
                <a:cs typeface="Microsoft YaHei" charset="-122"/>
              </a:rPr>
              <a:t>Certification Authority,CA</a:t>
            </a:r>
            <a:r>
              <a:rPr lang="zh-CN" altLang="en-US" sz="2400" dirty="0">
                <a:latin typeface="Microsoft YaHei" charset="-122"/>
                <a:ea typeface="Microsoft YaHei" charset="-122"/>
                <a:cs typeface="Microsoft YaHei" charset="-122"/>
              </a:rPr>
              <a:t>）的作用：</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CA</a:t>
            </a:r>
            <a:r>
              <a:rPr lang="zh-CN" altLang="en-US" sz="2400" dirty="0">
                <a:latin typeface="Microsoft YaHei" charset="-122"/>
                <a:ea typeface="Microsoft YaHei" charset="-122"/>
                <a:cs typeface="Microsoft YaHei" charset="-122"/>
              </a:rPr>
              <a:t>可以证实一个实体的真实身份。</a:t>
            </a: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）一旦</a:t>
            </a:r>
            <a:r>
              <a:rPr lang="en-US" altLang="zh-CN" sz="2400" dirty="0">
                <a:latin typeface="Microsoft YaHei" charset="-122"/>
                <a:ea typeface="Microsoft YaHei" charset="-122"/>
                <a:cs typeface="Microsoft YaHei" charset="-122"/>
                <a:sym typeface="+mn-ea"/>
              </a:rPr>
              <a:t>CA</a:t>
            </a:r>
            <a:r>
              <a:rPr lang="zh-CN" altLang="en-US" sz="2400" dirty="0">
                <a:latin typeface="Microsoft YaHei" charset="-122"/>
                <a:ea typeface="Microsoft YaHei" charset="-122"/>
                <a:cs typeface="Microsoft YaHei" charset="-122"/>
                <a:sym typeface="+mn-ea"/>
              </a:rPr>
              <a:t>验证了某个实体的身份，</a:t>
            </a:r>
            <a:r>
              <a:rPr lang="en-US" altLang="zh-CN" sz="2400" dirty="0">
                <a:latin typeface="Microsoft YaHei" charset="-122"/>
                <a:ea typeface="Microsoft YaHei" charset="-122"/>
                <a:cs typeface="Microsoft YaHei" charset="-122"/>
                <a:sym typeface="+mn-ea"/>
              </a:rPr>
              <a:t>CA</a:t>
            </a:r>
            <a:r>
              <a:rPr lang="zh-CN" altLang="en-US" sz="2400" dirty="0">
                <a:latin typeface="Microsoft YaHei" charset="-122"/>
                <a:ea typeface="Microsoft YaHei" charset="-122"/>
                <a:cs typeface="Microsoft YaHei" charset="-122"/>
                <a:sym typeface="+mn-ea"/>
              </a:rPr>
              <a:t>会生成一个把其身份和实体的公钥绑定起来的证书，其中包含该实体的</a:t>
            </a:r>
            <a:r>
              <a:rPr lang="zh-CN" altLang="en-US" sz="2400" dirty="0">
                <a:solidFill>
                  <a:srgbClr val="C00000"/>
                </a:solidFill>
                <a:latin typeface="Microsoft YaHei" charset="-122"/>
                <a:ea typeface="Microsoft YaHei" charset="-122"/>
                <a:cs typeface="Microsoft YaHei" charset="-122"/>
                <a:sym typeface="+mn-ea"/>
              </a:rPr>
              <a:t>公钥</a:t>
            </a:r>
            <a:r>
              <a:rPr lang="zh-CN" altLang="en-US" sz="2400" dirty="0">
                <a:latin typeface="Microsoft YaHei" charset="-122"/>
                <a:ea typeface="Microsoft YaHei" charset="-122"/>
                <a:cs typeface="Microsoft YaHei" charset="-122"/>
                <a:sym typeface="+mn-ea"/>
              </a:rPr>
              <a:t>及其全局唯一的身份识别信息等，并由</a:t>
            </a:r>
            <a:r>
              <a:rPr lang="en-US" altLang="zh-CN" sz="2400" dirty="0">
                <a:latin typeface="Microsoft YaHei" charset="-122"/>
                <a:ea typeface="Microsoft YaHei" charset="-122"/>
                <a:cs typeface="Microsoft YaHei" charset="-122"/>
                <a:sym typeface="+mn-ea"/>
              </a:rPr>
              <a:t>CA</a:t>
            </a:r>
            <a:r>
              <a:rPr lang="zh-CN" altLang="en-US" sz="2400" dirty="0">
                <a:latin typeface="Microsoft YaHei" charset="-122"/>
                <a:ea typeface="Microsoft YaHei" charset="-122"/>
                <a:cs typeface="Microsoft YaHei" charset="-122"/>
                <a:sym typeface="+mn-ea"/>
              </a:rPr>
              <a:t>对证书进行数字签名。</a:t>
            </a:r>
            <a:endParaRPr lang="en-US" altLang="zh-CN" sz="2400" dirty="0">
              <a:latin typeface="Microsoft YaHei" charset="-122"/>
              <a:ea typeface="Microsoft YaHei" charset="-122"/>
              <a:cs typeface="Microsoft YaHei" charset="-122"/>
            </a:endParaRPr>
          </a:p>
          <a:p>
            <a:pPr>
              <a:lnSpc>
                <a:spcPct val="150000"/>
              </a:lnSpc>
            </a:pPr>
            <a:endParaRPr lang="en-US" altLang="zh-CN" sz="2400" dirty="0">
              <a:latin typeface="Microsoft YaHei" charset="-122"/>
              <a:ea typeface="Microsoft YaHei" charset="-122"/>
              <a:cs typeface="Microsoft YaHei" charset="-122"/>
            </a:endParaRPr>
          </a:p>
        </p:txBody>
      </p:sp>
      <p:sp>
        <p:nvSpPr>
          <p:cNvPr id="6" name="文本框 2"/>
          <p:cNvSpPr txBox="1"/>
          <p:nvPr>
            <p:custDataLst>
              <p:tags r:id="rId1"/>
            </p:custDataLst>
          </p:nvPr>
        </p:nvSpPr>
        <p:spPr>
          <a:xfrm>
            <a:off x="689574" y="644525"/>
            <a:ext cx="31639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8.5.1</a:t>
            </a:r>
            <a:r>
              <a:rPr lang="zh-CN" altLang="en-US" sz="2400" b="0" dirty="0">
                <a:solidFill>
                  <a:schemeClr val="tx1"/>
                </a:solidFill>
                <a:latin typeface="Microsoft YaHei" charset="-122"/>
                <a:ea typeface="Microsoft YaHei" charset="-122"/>
                <a:cs typeface="Microsoft YaHei" charset="-122"/>
                <a:sym typeface="+mn-ea"/>
              </a:rPr>
              <a:t> 证书认证机构</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17636" t="39070" r="12154"/>
          <a:stretch>
            <a:fillRect/>
          </a:stretch>
        </p:blipFill>
        <p:spPr>
          <a:xfrm>
            <a:off x="3085913" y="2254102"/>
            <a:ext cx="6419996" cy="4178595"/>
          </a:xfrm>
          <a:prstGeom prst="rect">
            <a:avLst/>
          </a:prstGeom>
        </p:spPr>
      </p:pic>
      <p:sp>
        <p:nvSpPr>
          <p:cNvPr id="5" name="文本框 2"/>
          <p:cNvSpPr txBox="1"/>
          <p:nvPr>
            <p:custDataLst>
              <p:tags r:id="rId1"/>
            </p:custDataLst>
          </p:nvPr>
        </p:nvSpPr>
        <p:spPr>
          <a:xfrm>
            <a:off x="689574" y="644525"/>
            <a:ext cx="316396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8.5.1</a:t>
            </a:r>
            <a:r>
              <a:rPr lang="zh-CN" altLang="en-US" sz="2400" b="0" dirty="0">
                <a:solidFill>
                  <a:schemeClr val="tx1"/>
                </a:solidFill>
                <a:latin typeface="Microsoft YaHei" charset="-122"/>
                <a:ea typeface="Microsoft YaHei" charset="-122"/>
                <a:cs typeface="Microsoft YaHei" charset="-122"/>
                <a:sym typeface="+mn-ea"/>
              </a:rPr>
              <a:t> 证书认证机构</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、将公钥与特定实体绑定，通常是由（    ）完成的。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A:KDC</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B:CA</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C:ACL</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D:IDS</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、将公钥与特定实体绑定，通常是由（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）完成的。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A:KDC</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B:CA</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C:ACL</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D:IDS</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、对称密钥分发的典型解决方案是建立（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A:RSA</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B:SHA-1</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C:KDC</a:t>
            </a:r>
            <a:br>
              <a:rPr lang="en-US" altLang="zh-CN" sz="2400" b="0" dirty="0">
                <a:solidFill>
                  <a:schemeClr val="tx1"/>
                </a:solidFill>
                <a:latin typeface="黑体" panose="02010609060101010101" pitchFamily="49" charset="-122"/>
                <a:ea typeface="黑体" panose="02010609060101010101" pitchFamily="49" charset="-122"/>
              </a:rPr>
            </a:b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D:CA</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、对称密钥分发的典型解决方案是建立（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A:RSA</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B:SHA-1</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C:KDC</a:t>
            </a:r>
            <a:br>
              <a:rPr lang="en-US" altLang="zh-CN" sz="2400" b="0" dirty="0">
                <a:solidFill>
                  <a:schemeClr val="tx1"/>
                </a:solidFill>
                <a:latin typeface="黑体" panose="02010609060101010101" pitchFamily="49" charset="-122"/>
                <a:ea typeface="黑体" panose="02010609060101010101" pitchFamily="49" charset="-122"/>
              </a:rPr>
            </a:b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D:CA</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121408" y="3462546"/>
            <a:ext cx="2478207" cy="461665"/>
          </a:xfrm>
          <a:prstGeom prst="rect">
            <a:avLst/>
          </a:prstGeom>
          <a:noFill/>
        </p:spPr>
        <p:txBody>
          <a:bodyPr wrap="square" rtlCol="0">
            <a:spAutoFit/>
          </a:bodyPr>
          <a:lstStyle/>
          <a:p>
            <a:r>
              <a:rPr kumimoji="1" lang="zh-CN" altLang="en-US" sz="2400">
                <a:latin typeface="Microsoft YaHei" charset="-122"/>
                <a:ea typeface="Microsoft YaHei" charset="-122"/>
                <a:cs typeface="Microsoft YaHei" charset="-122"/>
              </a:rPr>
              <a:t>无线与移动网络</a:t>
            </a:r>
          </a:p>
        </p:txBody>
      </p:sp>
      <p:sp>
        <p:nvSpPr>
          <p:cNvPr id="28" name="左大括号 27"/>
          <p:cNvSpPr/>
          <p:nvPr/>
        </p:nvSpPr>
        <p:spPr>
          <a:xfrm>
            <a:off x="4854633" y="2030832"/>
            <a:ext cx="548640" cy="332509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9" name="文本框 28"/>
          <p:cNvSpPr txBox="1"/>
          <p:nvPr/>
        </p:nvSpPr>
        <p:spPr>
          <a:xfrm>
            <a:off x="5658291" y="2004877"/>
            <a:ext cx="4017724" cy="3416320"/>
          </a:xfrm>
          <a:prstGeom prst="rect">
            <a:avLst/>
          </a:prstGeom>
          <a:noFill/>
        </p:spPr>
        <p:txBody>
          <a:bodyPr wrap="square" rtlCol="0">
            <a:spAutoFit/>
          </a:bodyPr>
          <a:lstStyle/>
          <a:p>
            <a:pPr>
              <a:lnSpc>
                <a:spcPct val="150000"/>
              </a:lnSpc>
            </a:pPr>
            <a:r>
              <a:rPr kumimoji="1" lang="zh-CN" altLang="en-US" sz="2400" dirty="0">
                <a:latin typeface="Microsoft YaHei" charset="-122"/>
                <a:ea typeface="Microsoft YaHei" charset="-122"/>
                <a:cs typeface="Microsoft YaHei" charset="-122"/>
              </a:rPr>
              <a:t>无线网络</a:t>
            </a:r>
            <a:endParaRPr kumimoji="1" lang="en-US" altLang="zh-CN" sz="2400" dirty="0">
              <a:latin typeface="Microsoft YaHei" charset="-122"/>
              <a:ea typeface="Microsoft YaHei" charset="-122"/>
              <a:cs typeface="Microsoft YaHei" charset="-122"/>
            </a:endParaRPr>
          </a:p>
          <a:p>
            <a:pPr>
              <a:lnSpc>
                <a:spcPct val="150000"/>
              </a:lnSpc>
            </a:pPr>
            <a:r>
              <a:rPr kumimoji="1" lang="zh-CN" altLang="en-US" sz="2400" dirty="0">
                <a:latin typeface="Microsoft YaHei" charset="-122"/>
                <a:ea typeface="Microsoft YaHei" charset="-122"/>
                <a:cs typeface="Microsoft YaHei" charset="-122"/>
              </a:rPr>
              <a:t>移动网络</a:t>
            </a:r>
          </a:p>
          <a:p>
            <a:pPr>
              <a:lnSpc>
                <a:spcPct val="150000"/>
              </a:lnSpc>
            </a:pPr>
            <a:r>
              <a:rPr kumimoji="1" lang="zh-CN" altLang="en-US" sz="2400" dirty="0">
                <a:latin typeface="Microsoft YaHei" charset="-122"/>
                <a:ea typeface="Microsoft YaHei" charset="-122"/>
                <a:cs typeface="Microsoft YaHei" charset="-122"/>
              </a:rPr>
              <a:t>无线局域网 </a:t>
            </a:r>
            <a:r>
              <a:rPr kumimoji="1" lang="en-US" altLang="zh-CN" sz="2400" dirty="0">
                <a:latin typeface="Microsoft YaHei" charset="-122"/>
                <a:ea typeface="Microsoft YaHei" charset="-122"/>
                <a:cs typeface="Microsoft YaHei" charset="-122"/>
              </a:rPr>
              <a:t>IEEE 802.11</a:t>
            </a:r>
          </a:p>
          <a:p>
            <a:pPr>
              <a:lnSpc>
                <a:spcPct val="150000"/>
              </a:lnSpc>
            </a:pPr>
            <a:r>
              <a:rPr kumimoji="1" lang="zh-CN" altLang="en-US" sz="2400" dirty="0">
                <a:solidFill>
                  <a:srgbClr val="FF0000"/>
                </a:solidFill>
                <a:latin typeface="Microsoft YaHei" charset="-122"/>
                <a:ea typeface="Microsoft YaHei" charset="-122"/>
                <a:cs typeface="Microsoft YaHei" charset="-122"/>
              </a:rPr>
              <a:t>蜂窝网络</a:t>
            </a:r>
          </a:p>
          <a:p>
            <a:pPr>
              <a:lnSpc>
                <a:spcPct val="150000"/>
              </a:lnSpc>
            </a:pPr>
            <a:r>
              <a:rPr kumimoji="1" lang="zh-CN" altLang="en-US" sz="2400" dirty="0">
                <a:latin typeface="Microsoft YaHei" charset="-122"/>
                <a:ea typeface="Microsoft YaHei" charset="-122"/>
                <a:cs typeface="Microsoft YaHei" charset="-122"/>
              </a:rPr>
              <a:t>移动</a:t>
            </a:r>
            <a:r>
              <a:rPr kumimoji="1" lang="en-US" altLang="zh-CN" sz="2400" dirty="0">
                <a:latin typeface="Microsoft YaHei" charset="-122"/>
                <a:ea typeface="Microsoft YaHei" charset="-122"/>
                <a:cs typeface="Microsoft YaHei" charset="-122"/>
              </a:rPr>
              <a:t>IP</a:t>
            </a:r>
            <a:r>
              <a:rPr kumimoji="1" lang="zh-CN" altLang="en-US" sz="2400" dirty="0">
                <a:latin typeface="Microsoft YaHei" charset="-122"/>
                <a:ea typeface="Microsoft YaHei" charset="-122"/>
                <a:cs typeface="Microsoft YaHei" charset="-122"/>
              </a:rPr>
              <a:t>网络</a:t>
            </a:r>
          </a:p>
          <a:p>
            <a:pPr>
              <a:lnSpc>
                <a:spcPct val="150000"/>
              </a:lnSpc>
            </a:pPr>
            <a:r>
              <a:rPr kumimoji="1" lang="zh-CN" altLang="en-US" sz="2400" dirty="0">
                <a:latin typeface="Microsoft YaHei" charset="-122"/>
                <a:ea typeface="Microsoft YaHei" charset="-122"/>
                <a:cs typeface="Microsoft YaHei" charset="-122"/>
              </a:rPr>
              <a:t>其他典型无线网络简介</a:t>
            </a:r>
          </a:p>
        </p:txBody>
      </p:sp>
    </p:spTree>
    <p:custDataLst>
      <p:tags r:id="rId1"/>
    </p:custDataLst>
    <p:extLst>
      <p:ext uri="{BB962C8B-B14F-4D97-AF65-F5344CB8AC3E}">
        <p14:creationId xmlns:p14="http://schemas.microsoft.com/office/powerpoint/2010/main" val="64252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5584" y="1609344"/>
            <a:ext cx="11365231" cy="168905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三、</a:t>
            </a:r>
            <a:r>
              <a:rPr lang="en-US" altLang="zh-CN" sz="2400" dirty="0">
                <a:latin typeface="Microsoft YaHei" charset="-122"/>
                <a:ea typeface="Microsoft YaHei" charset="-122"/>
                <a:cs typeface="Microsoft YaHei" charset="-122"/>
              </a:rPr>
              <a:t>4G/LTE</a:t>
            </a:r>
          </a:p>
          <a:p>
            <a:pPr>
              <a:lnSpc>
                <a:spcPct val="150000"/>
              </a:lnSpc>
            </a:pPr>
            <a:r>
              <a:rPr lang="en-US" altLang="zh-CN" sz="2400" dirty="0">
                <a:latin typeface="Microsoft YaHei" charset="-122"/>
                <a:ea typeface="Microsoft YaHei" charset="-122"/>
                <a:cs typeface="Microsoft YaHei" charset="-122"/>
              </a:rPr>
              <a:t>      1</a:t>
            </a:r>
            <a:r>
              <a:rPr lang="zh-CN" altLang="en-US" sz="2400" dirty="0">
                <a:latin typeface="Microsoft YaHei" charset="-122"/>
                <a:ea typeface="Microsoft YaHei" charset="-122"/>
                <a:cs typeface="Microsoft YaHei" charset="-122"/>
              </a:rPr>
              <a:t>、长期演进</a:t>
            </a:r>
            <a:r>
              <a:rPr lang="en-US" altLang="zh-CN" sz="24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Long Term Evolution,LTE</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标准化项目</a:t>
            </a: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4G</a:t>
            </a:r>
            <a:r>
              <a:rPr lang="zh-CN" altLang="en-US" sz="2400" dirty="0">
                <a:latin typeface="Microsoft YaHei" charset="-122"/>
                <a:ea typeface="Microsoft YaHei" charset="-122"/>
                <a:cs typeface="Microsoft YaHei" charset="-122"/>
              </a:rPr>
              <a:t>特点：高速率传输，智能化，业务多样化，无缝接入，后向兼容，经济</a:t>
            </a:r>
            <a:endParaRPr lang="en-US" altLang="zh-CN" sz="2400" dirty="0">
              <a:latin typeface="Microsoft YaHei" charset="-122"/>
              <a:ea typeface="Microsoft YaHei" charset="-122"/>
              <a:cs typeface="Microsoft YaHei" charset="-122"/>
            </a:endParaRPr>
          </a:p>
        </p:txBody>
      </p:sp>
      <p:sp>
        <p:nvSpPr>
          <p:cNvPr id="6"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7" name="左大括号 6"/>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移动通信</a:t>
            </a:r>
            <a:r>
              <a:rPr lang="en-US" altLang="zh-CN" sz="1400" dirty="0">
                <a:solidFill>
                  <a:srgbClr val="FF0000"/>
                </a:solidFill>
                <a:latin typeface="微软雅黑" pitchFamily="34" charset="-122"/>
                <a:ea typeface="微软雅黑" pitchFamily="34" charset="-122"/>
              </a:rPr>
              <a:t>2G/3G/4G/5G</a:t>
            </a:r>
            <a:r>
              <a:rPr lang="zh-CN" altLang="en-US" sz="1400" dirty="0">
                <a:solidFill>
                  <a:srgbClr val="FF0000"/>
                </a:solidFill>
                <a:latin typeface="微软雅黑" pitchFamily="34" charset="-122"/>
                <a:ea typeface="微软雅黑" pitchFamily="34" charset="-122"/>
              </a:rPr>
              <a:t>网络</a:t>
            </a:r>
          </a:p>
        </p:txBody>
      </p:sp>
      <p:sp>
        <p:nvSpPr>
          <p:cNvPr id="9" name="文本框 2"/>
          <p:cNvSpPr txBox="1"/>
          <p:nvPr>
            <p:custDataLst>
              <p:tags r:id="rId1"/>
            </p:custDataLst>
          </p:nvPr>
        </p:nvSpPr>
        <p:spPr>
          <a:xfrm>
            <a:off x="265584" y="328989"/>
            <a:ext cx="556915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7.4.3</a:t>
            </a:r>
            <a:r>
              <a:rPr lang="zh-CN" altLang="en-US" sz="2400" b="0" dirty="0">
                <a:solidFill>
                  <a:schemeClr val="tx1"/>
                </a:solidFill>
                <a:latin typeface="Microsoft YaHei" charset="-122"/>
                <a:ea typeface="Microsoft YaHei" charset="-122"/>
                <a:cs typeface="Microsoft YaHei" charset="-122"/>
                <a:sym typeface="+mn-ea"/>
              </a:rPr>
              <a:t> 移动通信</a:t>
            </a:r>
            <a:r>
              <a:rPr lang="en-US" altLang="zh-CN" sz="2400" b="0" dirty="0">
                <a:solidFill>
                  <a:schemeClr val="tx1"/>
                </a:solidFill>
                <a:latin typeface="Microsoft YaHei" charset="-122"/>
                <a:ea typeface="Microsoft YaHei" charset="-122"/>
                <a:cs typeface="Microsoft YaHei" charset="-122"/>
                <a:sym typeface="+mn-ea"/>
              </a:rPr>
              <a:t>2G/3G/4G/5G</a:t>
            </a:r>
            <a:r>
              <a:rPr lang="zh-CN" altLang="en-US" sz="2400" b="0" dirty="0">
                <a:solidFill>
                  <a:schemeClr val="tx1"/>
                </a:solidFill>
                <a:latin typeface="Microsoft YaHei" charset="-122"/>
                <a:ea typeface="Microsoft YaHei" charset="-122"/>
                <a:cs typeface="Microsoft YaHei" charset="-122"/>
                <a:sym typeface="+mn-ea"/>
              </a:rPr>
              <a:t>网络</a:t>
            </a:r>
          </a:p>
        </p:txBody>
      </p:sp>
    </p:spTree>
    <p:extLst>
      <p:ext uri="{BB962C8B-B14F-4D97-AF65-F5344CB8AC3E}">
        <p14:creationId xmlns:p14="http://schemas.microsoft.com/office/powerpoint/2010/main" val="41707286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1279"/>
            <a:ext cx="4531055" cy="3970318"/>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网络安全概述</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数据加密</a:t>
            </a:r>
          </a:p>
          <a:p>
            <a:pPr algn="just">
              <a:lnSpc>
                <a:spcPct val="150000"/>
              </a:lnSpc>
            </a:pPr>
            <a:r>
              <a:rPr lang="zh-CN" altLang="en-US" sz="2400" dirty="0">
                <a:latin typeface="微软雅黑" pitchFamily="34" charset="-122"/>
                <a:ea typeface="微软雅黑" pitchFamily="34" charset="-122"/>
                <a:cs typeface="Microsoft YaHei" charset="-122"/>
                <a:sym typeface="+mn-ea"/>
              </a:rPr>
              <a:t>消息完整性与数字签名</a:t>
            </a:r>
          </a:p>
          <a:p>
            <a:pPr algn="just">
              <a:lnSpc>
                <a:spcPct val="150000"/>
              </a:lnSpc>
            </a:pPr>
            <a:r>
              <a:rPr lang="zh-CN" altLang="en-US" sz="2400" dirty="0">
                <a:latin typeface="微软雅黑" pitchFamily="34" charset="-122"/>
                <a:ea typeface="微软雅黑" pitchFamily="34" charset="-122"/>
                <a:cs typeface="Microsoft YaHei" charset="-122"/>
                <a:sym typeface="+mn-ea"/>
              </a:rPr>
              <a:t>身份认证</a:t>
            </a:r>
          </a:p>
          <a:p>
            <a:pPr algn="just">
              <a:lnSpc>
                <a:spcPct val="150000"/>
              </a:lnSpc>
            </a:pPr>
            <a:r>
              <a:rPr lang="zh-CN" altLang="en-US" sz="2400" dirty="0">
                <a:latin typeface="微软雅黑" pitchFamily="34" charset="-122"/>
                <a:ea typeface="微软雅黑" pitchFamily="34" charset="-122"/>
                <a:cs typeface="Microsoft YaHei" charset="-122"/>
                <a:sym typeface="+mn-ea"/>
              </a:rPr>
              <a:t>密钥分发中心与证书认证</a:t>
            </a:r>
          </a:p>
          <a:p>
            <a:pPr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防火墙与入侵检测系统</a:t>
            </a:r>
          </a:p>
          <a:p>
            <a:pPr algn="just">
              <a:lnSpc>
                <a:spcPct val="150000"/>
              </a:lnSpc>
            </a:pPr>
            <a:r>
              <a:rPr lang="zh-CN" altLang="en-US" sz="2400" dirty="0">
                <a:latin typeface="微软雅黑" pitchFamily="34" charset="-122"/>
                <a:ea typeface="微软雅黑" pitchFamily="34" charset="-122"/>
                <a:cs typeface="Microsoft YaHei" charset="-122"/>
                <a:sym typeface="+mn-ea"/>
              </a:rPr>
              <a:t>网络安全协议</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615797" y="3242968"/>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网络安全基础</a:t>
            </a:r>
          </a:p>
        </p:txBody>
      </p:sp>
    </p:spTree>
    <p:custDataLst>
      <p:tags r:id="rId1"/>
    </p:custDataLst>
    <p:extLst>
      <p:ext uri="{BB962C8B-B14F-4D97-AF65-F5344CB8AC3E}">
        <p14:creationId xmlns:p14="http://schemas.microsoft.com/office/powerpoint/2010/main" val="14103606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4579" y="1904140"/>
            <a:ext cx="4531055" cy="2862322"/>
          </a:xfrm>
          <a:prstGeom prst="rect">
            <a:avLst/>
          </a:prstGeom>
          <a:noFill/>
        </p:spPr>
        <p:txBody>
          <a:bodyPr wrap="square" rtlCol="0">
            <a:spAutoFit/>
          </a:bodyPr>
          <a:lstStyle/>
          <a:p>
            <a:pPr algn="just">
              <a:lnSpc>
                <a:spcPct val="150000"/>
              </a:lnSpc>
            </a:pPr>
            <a:r>
              <a:rPr lang="zh-CN" altLang="en-US" sz="2400" dirty="0">
                <a:latin typeface="微软雅黑" pitchFamily="34" charset="-122"/>
                <a:ea typeface="微软雅黑" pitchFamily="34" charset="-122"/>
                <a:cs typeface="Microsoft YaHei" charset="-122"/>
                <a:sym typeface="+mn-ea"/>
              </a:rPr>
              <a:t>防火墙基本概念</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防火墙分类</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入侵监测系统</a:t>
            </a:r>
            <a:r>
              <a:rPr lang="en-US" altLang="zh-CN" sz="2400" dirty="0">
                <a:latin typeface="微软雅黑" pitchFamily="34" charset="-122"/>
                <a:ea typeface="微软雅黑" pitchFamily="34" charset="-122"/>
                <a:cs typeface="Microsoft YaHei" charset="-122"/>
                <a:sym typeface="+mn-ea"/>
              </a:rPr>
              <a:t>IDS</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730990" y="2919802"/>
            <a:ext cx="2376986" cy="830997"/>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防火墙与</a:t>
            </a:r>
            <a:endParaRPr lang="en-US" altLang="zh-CN" sz="2400" dirty="0">
              <a:latin typeface="微软雅黑" pitchFamily="34" charset="-122"/>
              <a:ea typeface="微软雅黑" pitchFamily="34" charset="-122"/>
            </a:endParaRPr>
          </a:p>
          <a:p>
            <a:pPr algn="just"/>
            <a:r>
              <a:rPr lang="zh-CN" altLang="en-US" sz="2400" dirty="0">
                <a:latin typeface="微软雅黑" pitchFamily="34" charset="-122"/>
                <a:ea typeface="微软雅黑" pitchFamily="34" charset="-122"/>
              </a:rPr>
              <a:t>入侵检测系统</a:t>
            </a:r>
          </a:p>
        </p:txBody>
      </p:sp>
    </p:spTree>
    <p:custDataLst>
      <p:tags r:id="rId1"/>
    </p:custDataLst>
    <p:extLst>
      <p:ext uri="{BB962C8B-B14F-4D97-AF65-F5344CB8AC3E}">
        <p14:creationId xmlns:p14="http://schemas.microsoft.com/office/powerpoint/2010/main" val="12828443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490148" y="70669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8.6.1</a:t>
            </a:r>
            <a:r>
              <a:rPr lang="zh-CN" altLang="en-US" sz="2800" b="0" dirty="0">
                <a:solidFill>
                  <a:schemeClr val="tx1"/>
                </a:solidFill>
                <a:latin typeface="黑体" panose="02010609060101010101" pitchFamily="49" charset="-122"/>
                <a:ea typeface="黑体" panose="02010609060101010101" pitchFamily="49" charset="-122"/>
                <a:sym typeface="+mn-ea"/>
              </a:rPr>
              <a:t> 防火墙基本概念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2005330"/>
            <a:ext cx="10876280" cy="1200329"/>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a:t>
            </a:r>
            <a:r>
              <a:rPr lang="zh-CN" altLang="en-US" sz="2400" dirty="0">
                <a:solidFill>
                  <a:srgbClr val="C00000"/>
                </a:solidFill>
                <a:latin typeface="Microsoft YaHei" charset="-122"/>
                <a:ea typeface="Microsoft YaHei" charset="-122"/>
                <a:cs typeface="Microsoft YaHei" charset="-122"/>
              </a:rPr>
              <a:t>防火墙</a:t>
            </a:r>
            <a:r>
              <a:rPr lang="zh-CN" altLang="en-US" sz="2400" dirty="0">
                <a:latin typeface="Microsoft YaHei" charset="-122"/>
                <a:ea typeface="Microsoft YaHei" charset="-122"/>
                <a:cs typeface="Microsoft YaHei" charset="-122"/>
              </a:rPr>
              <a:t>是能够隔离组织内部网络与公共互联网，允许某些分组通过，而阻止其他分组进入或离开内部网络的</a:t>
            </a:r>
            <a:r>
              <a:rPr lang="zh-CN" altLang="en-US" sz="2400" dirty="0">
                <a:solidFill>
                  <a:srgbClr val="C00000"/>
                </a:solidFill>
                <a:latin typeface="Microsoft YaHei" charset="-122"/>
                <a:ea typeface="Microsoft YaHei" charset="-122"/>
                <a:cs typeface="Microsoft YaHei" charset="-122"/>
              </a:rPr>
              <a:t>软件</a:t>
            </a:r>
            <a:r>
              <a:rPr lang="zh-CN" altLang="en-US" sz="2400" dirty="0">
                <a:latin typeface="Microsoft YaHei" charset="-122"/>
                <a:ea typeface="Microsoft YaHei" charset="-122"/>
                <a:cs typeface="Microsoft YaHei" charset="-122"/>
              </a:rPr>
              <a:t>、</a:t>
            </a:r>
            <a:r>
              <a:rPr lang="zh-CN" altLang="en-US" sz="2400" dirty="0">
                <a:solidFill>
                  <a:srgbClr val="C00000"/>
                </a:solidFill>
                <a:latin typeface="Microsoft YaHei" charset="-122"/>
                <a:ea typeface="Microsoft YaHei" charset="-122"/>
                <a:cs typeface="Microsoft YaHei" charset="-122"/>
              </a:rPr>
              <a:t>硬件</a:t>
            </a:r>
            <a:r>
              <a:rPr lang="zh-CN" altLang="en-US" sz="2400" dirty="0">
                <a:latin typeface="Microsoft YaHei" charset="-122"/>
                <a:ea typeface="Microsoft YaHei" charset="-122"/>
                <a:cs typeface="Microsoft YaHei" charset="-122"/>
              </a:rPr>
              <a:t>或者</a:t>
            </a:r>
            <a:r>
              <a:rPr lang="zh-CN" altLang="en-US" sz="2400" dirty="0">
                <a:solidFill>
                  <a:srgbClr val="C00000"/>
                </a:solidFill>
                <a:latin typeface="Microsoft YaHei" charset="-122"/>
                <a:ea typeface="Microsoft YaHei" charset="-122"/>
                <a:cs typeface="Microsoft YaHei" charset="-122"/>
              </a:rPr>
              <a:t>软件硬件结合</a:t>
            </a:r>
            <a:r>
              <a:rPr lang="zh-CN" altLang="en-US" sz="2400" dirty="0">
                <a:latin typeface="Microsoft YaHei" charset="-122"/>
                <a:ea typeface="Microsoft YaHei" charset="-122"/>
                <a:cs typeface="Microsoft YaHei" charset="-122"/>
              </a:rPr>
              <a:t>的一种设施。</a:t>
            </a:r>
            <a:endParaRPr lang="en-US" altLang="zh-CN" sz="2400" dirty="0">
              <a:latin typeface="Microsoft YaHei" charset="-122"/>
              <a:ea typeface="Microsoft YaHei" charset="-122"/>
              <a:cs typeface="Microsoft YaHei" charset="-122"/>
            </a:endParaRPr>
          </a:p>
        </p:txBody>
      </p:sp>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l="15775" t="24651" r="4109" b="1861"/>
          <a:stretch>
            <a:fillRect/>
          </a:stretch>
        </p:blipFill>
        <p:spPr>
          <a:xfrm>
            <a:off x="7550150" y="3551555"/>
            <a:ext cx="3878580" cy="2668270"/>
          </a:xfrm>
          <a:prstGeom prst="rect">
            <a:avLst/>
          </a:prstGeom>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5180" y="1872363"/>
            <a:ext cx="11316612" cy="3970318"/>
          </a:xfrm>
          <a:prstGeom prst="rect">
            <a:avLst/>
          </a:prstGeom>
          <a:noFill/>
        </p:spPr>
        <p:txBody>
          <a:bodyPr wrap="square" rtlCol="0" anchor="t">
            <a:spAutoFit/>
          </a:bodyPr>
          <a:lstStyle/>
          <a:p>
            <a:pPr>
              <a:lnSpc>
                <a:spcPct val="150000"/>
              </a:lnSpc>
            </a:pPr>
            <a:r>
              <a:rPr lang="zh-CN" altLang="en-US" sz="2400" dirty="0">
                <a:solidFill>
                  <a:schemeClr val="tx1"/>
                </a:solidFill>
                <a:latin typeface="Microsoft YaHei" charset="-122"/>
                <a:ea typeface="Microsoft YaHei" charset="-122"/>
                <a:cs typeface="Microsoft YaHei" charset="-122"/>
                <a:sym typeface="+mn-ea"/>
              </a:rPr>
              <a:t>二、防火墙的分类</a:t>
            </a:r>
          </a:p>
          <a:p>
            <a:pPr>
              <a:lnSpc>
                <a:spcPct val="150000"/>
              </a:lnSpc>
            </a:pPr>
            <a:r>
              <a:rPr lang="en-US" altLang="zh-CN" sz="2400" dirty="0">
                <a:solidFill>
                  <a:schemeClr val="tx1"/>
                </a:solidFill>
                <a:latin typeface="Microsoft YaHei" charset="-122"/>
                <a:ea typeface="Microsoft YaHei" charset="-122"/>
                <a:cs typeface="Microsoft YaHei" charset="-122"/>
                <a:sym typeface="+mn-ea"/>
              </a:rPr>
              <a:t>1</a:t>
            </a:r>
            <a:r>
              <a:rPr lang="zh-CN" altLang="en-US" sz="2400" dirty="0">
                <a:solidFill>
                  <a:schemeClr val="tx1"/>
                </a:solidFill>
                <a:latin typeface="Microsoft YaHei" charset="-122"/>
                <a:ea typeface="Microsoft YaHei" charset="-122"/>
                <a:cs typeface="Microsoft YaHei" charset="-122"/>
                <a:sym typeface="+mn-ea"/>
              </a:rPr>
              <a:t>、无状态分组过滤器</a:t>
            </a:r>
            <a:endParaRPr lang="en-US" altLang="zh-CN" sz="2400" dirty="0">
              <a:solidFill>
                <a:schemeClr val="tx1"/>
              </a:solidFill>
              <a:latin typeface="Microsoft YaHei" charset="-122"/>
              <a:ea typeface="Microsoft YaHei" charset="-122"/>
              <a:cs typeface="Microsoft YaHei" charset="-122"/>
              <a:sym typeface="+mn-ea"/>
            </a:endParaRPr>
          </a:p>
          <a:p>
            <a:pPr>
              <a:lnSpc>
                <a:spcPct val="150000"/>
              </a:lnSpc>
            </a:pPr>
            <a:r>
              <a:rPr lang="zh-CN" altLang="en-US" sz="2400" dirty="0">
                <a:solidFill>
                  <a:schemeClr val="bg1"/>
                </a:solidFill>
                <a:latin typeface="Microsoft YaHei" charset="-122"/>
                <a:ea typeface="Microsoft YaHei" charset="-122"/>
                <a:cs typeface="Microsoft YaHei" charset="-122"/>
                <a:sym typeface="+mn-ea"/>
              </a:rPr>
              <a:t>典型部署在内部网络和网络边缘路由器上的防火墙。路由器逐个检查数据报，根据访问控制表</a:t>
            </a:r>
            <a:r>
              <a:rPr lang="en-US" altLang="zh-CN" sz="2400" dirty="0">
                <a:solidFill>
                  <a:schemeClr val="bg1"/>
                </a:solidFill>
                <a:latin typeface="Microsoft YaHei" charset="-122"/>
                <a:ea typeface="Microsoft YaHei" charset="-122"/>
                <a:cs typeface="Microsoft YaHei" charset="-122"/>
                <a:sym typeface="+mn-ea"/>
              </a:rPr>
              <a:t>(Access Control </a:t>
            </a:r>
            <a:r>
              <a:rPr lang="en-US" altLang="zh-CN" sz="2400" dirty="0" err="1">
                <a:solidFill>
                  <a:schemeClr val="bg1"/>
                </a:solidFill>
                <a:latin typeface="Microsoft YaHei" charset="-122"/>
                <a:ea typeface="Microsoft YaHei" charset="-122"/>
                <a:cs typeface="Microsoft YaHei" charset="-122"/>
                <a:sym typeface="+mn-ea"/>
              </a:rPr>
              <a:t>Lists,ACL</a:t>
            </a:r>
            <a:r>
              <a:rPr lang="en-US" altLang="zh-CN" sz="2400" dirty="0">
                <a:solidFill>
                  <a:schemeClr val="bg1"/>
                </a:solidFill>
                <a:latin typeface="Microsoft YaHei" charset="-122"/>
                <a:ea typeface="Microsoft YaHei" charset="-122"/>
                <a:cs typeface="Microsoft YaHei" charset="-122"/>
                <a:sym typeface="+mn-ea"/>
              </a:rPr>
              <a:t>)</a:t>
            </a:r>
            <a:r>
              <a:rPr lang="zh-CN" altLang="en-US" sz="2400" dirty="0">
                <a:solidFill>
                  <a:schemeClr val="bg1"/>
                </a:solidFill>
                <a:latin typeface="Microsoft YaHei" charset="-122"/>
                <a:ea typeface="Microsoft YaHei" charset="-122"/>
                <a:cs typeface="Microsoft YaHei" charset="-122"/>
                <a:sym typeface="+mn-ea"/>
              </a:rPr>
              <a:t>实现防火墙规则。</a:t>
            </a:r>
          </a:p>
          <a:p>
            <a:pPr>
              <a:lnSpc>
                <a:spcPct val="150000"/>
              </a:lnSpc>
            </a:pPr>
            <a:r>
              <a:rPr lang="en-US" altLang="zh-CN" sz="2400" dirty="0">
                <a:solidFill>
                  <a:schemeClr val="tx1"/>
                </a:solidFill>
                <a:latin typeface="Microsoft YaHei" charset="-122"/>
                <a:ea typeface="Microsoft YaHei" charset="-122"/>
                <a:cs typeface="Microsoft YaHei" charset="-122"/>
                <a:sym typeface="+mn-ea"/>
              </a:rPr>
              <a:t>2</a:t>
            </a:r>
            <a:r>
              <a:rPr lang="zh-CN" altLang="en-US" sz="2400" dirty="0">
                <a:solidFill>
                  <a:schemeClr val="tx1"/>
                </a:solidFill>
                <a:latin typeface="Microsoft YaHei" charset="-122"/>
                <a:ea typeface="Microsoft YaHei" charset="-122"/>
                <a:cs typeface="Microsoft YaHei" charset="-122"/>
                <a:sym typeface="+mn-ea"/>
              </a:rPr>
              <a:t>、有</a:t>
            </a:r>
            <a:r>
              <a:rPr lang="zh-CN" altLang="en-US" sz="2400" dirty="0">
                <a:latin typeface="Microsoft YaHei" charset="-122"/>
                <a:ea typeface="Microsoft YaHei" charset="-122"/>
                <a:cs typeface="Microsoft YaHei" charset="-122"/>
                <a:sym typeface="+mn-ea"/>
              </a:rPr>
              <a:t>状态分组过滤器</a:t>
            </a:r>
            <a:endParaRPr lang="en-US" altLang="zh-CN" sz="2400" dirty="0">
              <a:latin typeface="Microsoft YaHei" charset="-122"/>
              <a:ea typeface="Microsoft YaHei" charset="-122"/>
              <a:cs typeface="Microsoft YaHei" charset="-122"/>
              <a:sym typeface="+mn-ea"/>
            </a:endParaRPr>
          </a:p>
          <a:p>
            <a:pPr>
              <a:lnSpc>
                <a:spcPct val="150000"/>
              </a:lnSpc>
            </a:pPr>
            <a:endParaRPr lang="zh-CN" altLang="en-US" sz="2400" dirty="0">
              <a:latin typeface="Microsoft YaHei" charset="-122"/>
              <a:ea typeface="Microsoft YaHei" charset="-122"/>
              <a:cs typeface="Microsoft YaHei" charset="-122"/>
              <a:sym typeface="+mn-ea"/>
            </a:endParaRPr>
          </a:p>
          <a:p>
            <a:pPr>
              <a:lnSpc>
                <a:spcPct val="150000"/>
              </a:lnSpc>
            </a:pPr>
            <a:r>
              <a:rPr lang="en-US" altLang="zh-CN" sz="2400" dirty="0">
                <a:solidFill>
                  <a:schemeClr val="tx1"/>
                </a:solidFill>
                <a:latin typeface="Microsoft YaHei" charset="-122"/>
                <a:ea typeface="Microsoft YaHei" charset="-122"/>
                <a:cs typeface="Microsoft YaHei" charset="-122"/>
                <a:sym typeface="+mn-ea"/>
              </a:rPr>
              <a:t>3</a:t>
            </a:r>
            <a:r>
              <a:rPr lang="zh-CN" altLang="en-US" sz="2400" dirty="0">
                <a:solidFill>
                  <a:schemeClr val="tx1"/>
                </a:solidFill>
                <a:latin typeface="Microsoft YaHei" charset="-122"/>
                <a:ea typeface="Microsoft YaHei" charset="-122"/>
                <a:cs typeface="Microsoft YaHei" charset="-122"/>
                <a:sym typeface="+mn-ea"/>
              </a:rPr>
              <a:t>、应用网关</a:t>
            </a:r>
          </a:p>
        </p:txBody>
      </p:sp>
      <p:sp>
        <p:nvSpPr>
          <p:cNvPr id="6" name="文本框 2"/>
          <p:cNvSpPr txBox="1"/>
          <p:nvPr>
            <p:custDataLst>
              <p:tags r:id="rId1"/>
            </p:custDataLst>
          </p:nvPr>
        </p:nvSpPr>
        <p:spPr>
          <a:xfrm>
            <a:off x="490148" y="70669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a:solidFill>
                  <a:schemeClr val="tx1"/>
                </a:solidFill>
                <a:latin typeface="黑体" panose="02010609060101010101" pitchFamily="49" charset="-122"/>
                <a:ea typeface="黑体" panose="02010609060101010101" pitchFamily="49" charset="-122"/>
                <a:sym typeface="+mn-ea"/>
              </a:rPr>
              <a:t>8.6.2</a:t>
            </a:r>
            <a:r>
              <a:rPr lang="zh-CN" altLang="en-US" sz="2800" b="0" dirty="0">
                <a:solidFill>
                  <a:schemeClr val="tx1"/>
                </a:solidFill>
                <a:latin typeface="黑体" panose="02010609060101010101" pitchFamily="49" charset="-122"/>
                <a:ea typeface="黑体" panose="02010609060101010101" pitchFamily="49" charset="-122"/>
                <a:sym typeface="+mn-ea"/>
              </a:rPr>
              <a:t> 防火墙分类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4334540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5180" y="1872363"/>
            <a:ext cx="11316612" cy="4524315"/>
          </a:xfrm>
          <a:prstGeom prst="rect">
            <a:avLst/>
          </a:prstGeom>
          <a:noFill/>
        </p:spPr>
        <p:txBody>
          <a:bodyPr wrap="square" rtlCol="0" anchor="t">
            <a:spAutoFit/>
          </a:bodyPr>
          <a:lstStyle/>
          <a:p>
            <a:pPr>
              <a:lnSpc>
                <a:spcPct val="150000"/>
              </a:lnSpc>
            </a:pPr>
            <a:r>
              <a:rPr lang="zh-CN" altLang="en-US" sz="2400" dirty="0">
                <a:solidFill>
                  <a:schemeClr val="tx1"/>
                </a:solidFill>
                <a:latin typeface="Microsoft YaHei" charset="-122"/>
                <a:ea typeface="Microsoft YaHei" charset="-122"/>
                <a:cs typeface="Microsoft YaHei" charset="-122"/>
                <a:sym typeface="+mn-ea"/>
              </a:rPr>
              <a:t>二、防火墙的分类</a:t>
            </a:r>
          </a:p>
          <a:p>
            <a:pPr>
              <a:lnSpc>
                <a:spcPct val="150000"/>
              </a:lnSpc>
            </a:pPr>
            <a:r>
              <a:rPr lang="en-US" altLang="zh-CN" sz="2400" dirty="0">
                <a:solidFill>
                  <a:schemeClr val="tx1"/>
                </a:solidFill>
                <a:latin typeface="Microsoft YaHei" charset="-122"/>
                <a:ea typeface="Microsoft YaHei" charset="-122"/>
                <a:cs typeface="Microsoft YaHei" charset="-122"/>
                <a:sym typeface="+mn-ea"/>
              </a:rPr>
              <a:t>1</a:t>
            </a:r>
            <a:r>
              <a:rPr lang="zh-CN" altLang="en-US" sz="2400" dirty="0">
                <a:solidFill>
                  <a:schemeClr val="tx1"/>
                </a:solidFill>
                <a:latin typeface="Microsoft YaHei" charset="-122"/>
                <a:ea typeface="Microsoft YaHei" charset="-122"/>
                <a:cs typeface="Microsoft YaHei" charset="-122"/>
                <a:sym typeface="+mn-ea"/>
              </a:rPr>
              <a:t>、无状态分组过滤器</a:t>
            </a:r>
            <a:endParaRPr lang="en-US" altLang="zh-CN" sz="2400" dirty="0">
              <a:solidFill>
                <a:schemeClr val="tx1"/>
              </a:solidFill>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典型部署在</a:t>
            </a:r>
            <a:r>
              <a:rPr lang="zh-CN" altLang="en-US" sz="2400" dirty="0">
                <a:solidFill>
                  <a:srgbClr val="C00000"/>
                </a:solidFill>
                <a:latin typeface="Microsoft YaHei" charset="-122"/>
                <a:ea typeface="Microsoft YaHei" charset="-122"/>
                <a:cs typeface="Microsoft YaHei" charset="-122"/>
                <a:sym typeface="+mn-ea"/>
              </a:rPr>
              <a:t>内部网络和网络边缘路由器</a:t>
            </a:r>
            <a:r>
              <a:rPr lang="zh-CN" altLang="en-US" sz="2400" dirty="0">
                <a:latin typeface="Microsoft YaHei" charset="-122"/>
                <a:ea typeface="Microsoft YaHei" charset="-122"/>
                <a:cs typeface="Microsoft YaHei" charset="-122"/>
                <a:sym typeface="+mn-ea"/>
              </a:rPr>
              <a:t>上的防火墙。路由器逐个检查数据报，根据</a:t>
            </a:r>
            <a:r>
              <a:rPr lang="zh-CN" altLang="en-US" sz="2400" dirty="0">
                <a:solidFill>
                  <a:srgbClr val="C00000"/>
                </a:solidFill>
                <a:latin typeface="Microsoft YaHei" charset="-122"/>
                <a:ea typeface="Microsoft YaHei" charset="-122"/>
                <a:cs typeface="Microsoft YaHei" charset="-122"/>
                <a:sym typeface="+mn-ea"/>
              </a:rPr>
              <a:t>访问控制表</a:t>
            </a:r>
            <a:r>
              <a:rPr lang="en-US" altLang="zh-CN" sz="2400" dirty="0">
                <a:latin typeface="Microsoft YaHei" charset="-122"/>
                <a:ea typeface="Microsoft YaHei" charset="-122"/>
                <a:cs typeface="Microsoft YaHei" charset="-122"/>
                <a:sym typeface="+mn-ea"/>
              </a:rPr>
              <a:t>(Access Control Lists</a:t>
            </a:r>
            <a:r>
              <a:rPr lang="zh-CN" altLang="en-US" sz="2400" dirty="0">
                <a:latin typeface="Microsoft YaHei" charset="-122"/>
                <a:ea typeface="Microsoft YaHei" charset="-122"/>
                <a:cs typeface="Microsoft YaHei" charset="-122"/>
                <a:sym typeface="+mn-ea"/>
              </a:rPr>
              <a:t> </a:t>
            </a:r>
            <a:r>
              <a:rPr lang="en-US" altLang="zh-CN" sz="2400" dirty="0">
                <a:latin typeface="Microsoft YaHei" charset="-122"/>
                <a:ea typeface="Microsoft YaHei" charset="-122"/>
                <a:cs typeface="Microsoft YaHei" charset="-122"/>
                <a:sym typeface="+mn-ea"/>
              </a:rPr>
              <a:t>,ACL)</a:t>
            </a:r>
            <a:r>
              <a:rPr lang="zh-CN" altLang="en-US" sz="2400" dirty="0">
                <a:latin typeface="Microsoft YaHei" charset="-122"/>
                <a:ea typeface="Microsoft YaHei" charset="-122"/>
                <a:cs typeface="Microsoft YaHei" charset="-122"/>
                <a:sym typeface="+mn-ea"/>
              </a:rPr>
              <a:t>实现防火墙规则。</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、有状态分组过滤器</a:t>
            </a:r>
            <a:endParaRPr lang="en-US" altLang="zh-CN" sz="2400" dirty="0">
              <a:latin typeface="Microsoft YaHei" charset="-122"/>
              <a:ea typeface="Microsoft YaHei" charset="-122"/>
              <a:cs typeface="Microsoft YaHei" charset="-122"/>
              <a:sym typeface="+mn-ea"/>
            </a:endParaRPr>
          </a:p>
          <a:p>
            <a:pPr>
              <a:lnSpc>
                <a:spcPct val="150000"/>
              </a:lnSpc>
            </a:pPr>
            <a:endParaRPr lang="zh-CN" altLang="en-US"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、应用网关</a:t>
            </a:r>
          </a:p>
          <a:p>
            <a:pPr>
              <a:lnSpc>
                <a:spcPct val="150000"/>
              </a:lnSpc>
            </a:pPr>
            <a:endParaRPr lang="en-US" altLang="zh-CN" sz="2400" dirty="0">
              <a:latin typeface="Microsoft YaHei" charset="-122"/>
              <a:ea typeface="Microsoft YaHei" charset="-122"/>
              <a:cs typeface="Microsoft YaHei" charset="-122"/>
              <a:sym typeface="+mn-ea"/>
            </a:endParaRPr>
          </a:p>
        </p:txBody>
      </p:sp>
      <p:sp>
        <p:nvSpPr>
          <p:cNvPr id="7" name="文本框 2"/>
          <p:cNvSpPr txBox="1"/>
          <p:nvPr>
            <p:custDataLst>
              <p:tags r:id="rId1"/>
            </p:custDataLst>
          </p:nvPr>
        </p:nvSpPr>
        <p:spPr>
          <a:xfrm>
            <a:off x="490148" y="70669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a:solidFill>
                  <a:schemeClr val="tx1"/>
                </a:solidFill>
                <a:latin typeface="黑体" panose="02010609060101010101" pitchFamily="49" charset="-122"/>
                <a:ea typeface="黑体" panose="02010609060101010101" pitchFamily="49" charset="-122"/>
                <a:sym typeface="+mn-ea"/>
              </a:rPr>
              <a:t>8.6.2</a:t>
            </a:r>
            <a:r>
              <a:rPr lang="zh-CN" altLang="en-US" sz="2800" b="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sym typeface="+mn-ea"/>
              </a:rPr>
              <a:t>防火墙分类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5180" y="1872363"/>
            <a:ext cx="11316612" cy="4524315"/>
          </a:xfrm>
          <a:prstGeom prst="rect">
            <a:avLst/>
          </a:prstGeom>
          <a:noFill/>
        </p:spPr>
        <p:txBody>
          <a:bodyPr wrap="square" rtlCol="0" anchor="t">
            <a:spAutoFit/>
          </a:bodyPr>
          <a:lstStyle/>
          <a:p>
            <a:pPr>
              <a:lnSpc>
                <a:spcPct val="150000"/>
              </a:lnSpc>
            </a:pPr>
            <a:r>
              <a:rPr lang="zh-CN" altLang="en-US" sz="2400" dirty="0">
                <a:solidFill>
                  <a:schemeClr val="tx1"/>
                </a:solidFill>
                <a:latin typeface="Microsoft YaHei" charset="-122"/>
                <a:ea typeface="Microsoft YaHei" charset="-122"/>
                <a:cs typeface="Microsoft YaHei" charset="-122"/>
                <a:sym typeface="+mn-ea"/>
              </a:rPr>
              <a:t>二、防火墙的分类</a:t>
            </a:r>
          </a:p>
          <a:p>
            <a:pPr>
              <a:lnSpc>
                <a:spcPct val="150000"/>
              </a:lnSpc>
            </a:pPr>
            <a:r>
              <a:rPr lang="en-US" altLang="zh-CN" sz="2400" dirty="0">
                <a:solidFill>
                  <a:schemeClr val="tx1"/>
                </a:solidFill>
                <a:latin typeface="Microsoft YaHei" charset="-122"/>
                <a:ea typeface="Microsoft YaHei" charset="-122"/>
                <a:cs typeface="Microsoft YaHei" charset="-122"/>
                <a:sym typeface="+mn-ea"/>
              </a:rPr>
              <a:t>1</a:t>
            </a:r>
            <a:r>
              <a:rPr lang="zh-CN" altLang="en-US" sz="2400" dirty="0">
                <a:solidFill>
                  <a:schemeClr val="tx1"/>
                </a:solidFill>
                <a:latin typeface="Microsoft YaHei" charset="-122"/>
                <a:ea typeface="Microsoft YaHei" charset="-122"/>
                <a:cs typeface="Microsoft YaHei" charset="-122"/>
                <a:sym typeface="+mn-ea"/>
              </a:rPr>
              <a:t>、无状态分组过滤器</a:t>
            </a:r>
            <a:endParaRPr lang="en-US" altLang="zh-CN" sz="2400" dirty="0">
              <a:solidFill>
                <a:schemeClr val="tx1"/>
              </a:solidFill>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典型部署在</a:t>
            </a:r>
            <a:r>
              <a:rPr lang="zh-CN" altLang="en-US" sz="2400" dirty="0">
                <a:solidFill>
                  <a:srgbClr val="C00000"/>
                </a:solidFill>
                <a:latin typeface="Microsoft YaHei" charset="-122"/>
                <a:ea typeface="Microsoft YaHei" charset="-122"/>
                <a:cs typeface="Microsoft YaHei" charset="-122"/>
                <a:sym typeface="+mn-ea"/>
              </a:rPr>
              <a:t>内部网络和网络边缘路由器</a:t>
            </a:r>
            <a:r>
              <a:rPr lang="zh-CN" altLang="en-US" sz="2400" dirty="0">
                <a:latin typeface="Microsoft YaHei" charset="-122"/>
                <a:ea typeface="Microsoft YaHei" charset="-122"/>
                <a:cs typeface="Microsoft YaHei" charset="-122"/>
                <a:sym typeface="+mn-ea"/>
              </a:rPr>
              <a:t>上的防火墙。路由器逐个检查数据报，根据</a:t>
            </a:r>
            <a:r>
              <a:rPr lang="zh-CN" altLang="en-US" sz="2400" dirty="0">
                <a:solidFill>
                  <a:srgbClr val="C00000"/>
                </a:solidFill>
                <a:latin typeface="Microsoft YaHei" charset="-122"/>
                <a:ea typeface="Microsoft YaHei" charset="-122"/>
                <a:cs typeface="Microsoft YaHei" charset="-122"/>
                <a:sym typeface="+mn-ea"/>
              </a:rPr>
              <a:t>访问控制表</a:t>
            </a:r>
            <a:r>
              <a:rPr lang="en-US" altLang="zh-CN" sz="2400" dirty="0">
                <a:latin typeface="Microsoft YaHei" charset="-122"/>
                <a:ea typeface="Microsoft YaHei" charset="-122"/>
                <a:cs typeface="Microsoft YaHei" charset="-122"/>
                <a:sym typeface="+mn-ea"/>
              </a:rPr>
              <a:t>(Access Control Lists</a:t>
            </a:r>
            <a:r>
              <a:rPr lang="zh-CN" altLang="en-US" sz="2400" dirty="0">
                <a:latin typeface="Microsoft YaHei" charset="-122"/>
                <a:ea typeface="Microsoft YaHei" charset="-122"/>
                <a:cs typeface="Microsoft YaHei" charset="-122"/>
                <a:sym typeface="+mn-ea"/>
              </a:rPr>
              <a:t> </a:t>
            </a:r>
            <a:r>
              <a:rPr lang="en-US" altLang="zh-CN" sz="2400" dirty="0">
                <a:latin typeface="Microsoft YaHei" charset="-122"/>
                <a:ea typeface="Microsoft YaHei" charset="-122"/>
                <a:cs typeface="Microsoft YaHei" charset="-122"/>
                <a:sym typeface="+mn-ea"/>
              </a:rPr>
              <a:t>,ACL)</a:t>
            </a:r>
            <a:r>
              <a:rPr lang="zh-CN" altLang="en-US" sz="2400" dirty="0">
                <a:latin typeface="Microsoft YaHei" charset="-122"/>
                <a:ea typeface="Microsoft YaHei" charset="-122"/>
                <a:cs typeface="Microsoft YaHei" charset="-122"/>
                <a:sym typeface="+mn-ea"/>
              </a:rPr>
              <a:t>实现防火墙规则。</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、有状态分组过滤器</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跟踪每个</a:t>
            </a:r>
            <a:r>
              <a:rPr lang="en-US" altLang="zh-CN" sz="2400" dirty="0">
                <a:latin typeface="Microsoft YaHei" charset="-122"/>
                <a:ea typeface="Microsoft YaHei" charset="-122"/>
                <a:cs typeface="Microsoft YaHei" charset="-122"/>
                <a:sym typeface="+mn-ea"/>
              </a:rPr>
              <a:t>TCP</a:t>
            </a:r>
            <a:r>
              <a:rPr lang="zh-CN" altLang="en-US" sz="2400" dirty="0">
                <a:latin typeface="Microsoft YaHei" charset="-122"/>
                <a:ea typeface="Microsoft YaHei" charset="-122"/>
                <a:cs typeface="Microsoft YaHei" charset="-122"/>
                <a:sym typeface="+mn-ea"/>
              </a:rPr>
              <a:t>连接建立、拆除，根据状态确定是否允许分组通过。</a:t>
            </a: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、应用网关</a:t>
            </a:r>
          </a:p>
          <a:p>
            <a:pPr>
              <a:lnSpc>
                <a:spcPct val="150000"/>
              </a:lnSpc>
            </a:pPr>
            <a:r>
              <a:rPr lang="zh-CN" altLang="en-US" sz="2400" dirty="0">
                <a:solidFill>
                  <a:schemeClr val="bg1"/>
                </a:solidFill>
                <a:latin typeface="Microsoft YaHei" charset="-122"/>
                <a:ea typeface="Microsoft YaHei" charset="-122"/>
                <a:cs typeface="Microsoft YaHei" charset="-122"/>
                <a:sym typeface="+mn-ea"/>
              </a:rPr>
              <a:t>     应用网关实现授权用户通过网关访问外部网络的服务。</a:t>
            </a:r>
            <a:endParaRPr lang="en-US" altLang="zh-CN" sz="2400" dirty="0">
              <a:solidFill>
                <a:schemeClr val="bg1"/>
              </a:solidFill>
              <a:latin typeface="Microsoft YaHei" charset="-122"/>
              <a:ea typeface="Microsoft YaHei" charset="-122"/>
              <a:cs typeface="Microsoft YaHei" charset="-122"/>
              <a:sym typeface="+mn-ea"/>
            </a:endParaRPr>
          </a:p>
        </p:txBody>
      </p:sp>
      <p:sp>
        <p:nvSpPr>
          <p:cNvPr id="7" name="文本框 2"/>
          <p:cNvSpPr txBox="1"/>
          <p:nvPr>
            <p:custDataLst>
              <p:tags r:id="rId1"/>
            </p:custDataLst>
          </p:nvPr>
        </p:nvSpPr>
        <p:spPr>
          <a:xfrm>
            <a:off x="490148" y="70669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a:solidFill>
                  <a:schemeClr val="tx1"/>
                </a:solidFill>
                <a:latin typeface="黑体" panose="02010609060101010101" pitchFamily="49" charset="-122"/>
                <a:ea typeface="黑体" panose="02010609060101010101" pitchFamily="49" charset="-122"/>
                <a:sym typeface="+mn-ea"/>
              </a:rPr>
              <a:t>8.6.2</a:t>
            </a:r>
            <a:r>
              <a:rPr lang="zh-CN" altLang="en-US" sz="2800" b="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sym typeface="+mn-ea"/>
              </a:rPr>
              <a:t>防火墙分类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3568450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5180" y="1872363"/>
            <a:ext cx="11316612" cy="4524315"/>
          </a:xfrm>
          <a:prstGeom prst="rect">
            <a:avLst/>
          </a:prstGeom>
          <a:noFill/>
        </p:spPr>
        <p:txBody>
          <a:bodyPr wrap="square" rtlCol="0" anchor="t">
            <a:spAutoFit/>
          </a:bodyPr>
          <a:lstStyle/>
          <a:p>
            <a:pPr>
              <a:lnSpc>
                <a:spcPct val="150000"/>
              </a:lnSpc>
            </a:pPr>
            <a:r>
              <a:rPr lang="zh-CN" altLang="en-US" sz="2400" dirty="0">
                <a:solidFill>
                  <a:schemeClr val="tx1"/>
                </a:solidFill>
                <a:latin typeface="Microsoft YaHei" charset="-122"/>
                <a:ea typeface="Microsoft YaHei" charset="-122"/>
                <a:cs typeface="Microsoft YaHei" charset="-122"/>
                <a:sym typeface="+mn-ea"/>
              </a:rPr>
              <a:t>二、防火墙的分类</a:t>
            </a:r>
          </a:p>
          <a:p>
            <a:pPr>
              <a:lnSpc>
                <a:spcPct val="150000"/>
              </a:lnSpc>
            </a:pPr>
            <a:r>
              <a:rPr lang="en-US" altLang="zh-CN" sz="2400" dirty="0">
                <a:solidFill>
                  <a:schemeClr val="tx1"/>
                </a:solidFill>
                <a:latin typeface="Microsoft YaHei" charset="-122"/>
                <a:ea typeface="Microsoft YaHei" charset="-122"/>
                <a:cs typeface="Microsoft YaHei" charset="-122"/>
                <a:sym typeface="+mn-ea"/>
              </a:rPr>
              <a:t>1</a:t>
            </a:r>
            <a:r>
              <a:rPr lang="zh-CN" altLang="en-US" sz="2400" dirty="0">
                <a:solidFill>
                  <a:schemeClr val="tx1"/>
                </a:solidFill>
                <a:latin typeface="Microsoft YaHei" charset="-122"/>
                <a:ea typeface="Microsoft YaHei" charset="-122"/>
                <a:cs typeface="Microsoft YaHei" charset="-122"/>
                <a:sym typeface="+mn-ea"/>
              </a:rPr>
              <a:t>、无状态分组过滤器</a:t>
            </a:r>
            <a:endParaRPr lang="en-US" altLang="zh-CN" sz="2400" dirty="0">
              <a:solidFill>
                <a:schemeClr val="tx1"/>
              </a:solidFill>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典型部署在</a:t>
            </a:r>
            <a:r>
              <a:rPr lang="zh-CN" altLang="en-US" sz="2400" dirty="0">
                <a:solidFill>
                  <a:srgbClr val="C00000"/>
                </a:solidFill>
                <a:latin typeface="Microsoft YaHei" charset="-122"/>
                <a:ea typeface="Microsoft YaHei" charset="-122"/>
                <a:cs typeface="Microsoft YaHei" charset="-122"/>
                <a:sym typeface="+mn-ea"/>
              </a:rPr>
              <a:t>内部网络和网络边缘路由器</a:t>
            </a:r>
            <a:r>
              <a:rPr lang="zh-CN" altLang="en-US" sz="2400" dirty="0">
                <a:latin typeface="Microsoft YaHei" charset="-122"/>
                <a:ea typeface="Microsoft YaHei" charset="-122"/>
                <a:cs typeface="Microsoft YaHei" charset="-122"/>
                <a:sym typeface="+mn-ea"/>
              </a:rPr>
              <a:t>上的防火墙。路由器逐个检查数据报，根据</a:t>
            </a:r>
            <a:r>
              <a:rPr lang="zh-CN" altLang="en-US" sz="2400" dirty="0">
                <a:solidFill>
                  <a:srgbClr val="C00000"/>
                </a:solidFill>
                <a:latin typeface="Microsoft YaHei" charset="-122"/>
                <a:ea typeface="Microsoft YaHei" charset="-122"/>
                <a:cs typeface="Microsoft YaHei" charset="-122"/>
                <a:sym typeface="+mn-ea"/>
              </a:rPr>
              <a:t>访问控制表</a:t>
            </a:r>
            <a:r>
              <a:rPr lang="en-US" altLang="zh-CN" sz="2400" dirty="0">
                <a:latin typeface="Microsoft YaHei" charset="-122"/>
                <a:ea typeface="Microsoft YaHei" charset="-122"/>
                <a:cs typeface="Microsoft YaHei" charset="-122"/>
                <a:sym typeface="+mn-ea"/>
              </a:rPr>
              <a:t>(Access Control Lists</a:t>
            </a:r>
            <a:r>
              <a:rPr lang="zh-CN" altLang="en-US" sz="2400" dirty="0">
                <a:latin typeface="Microsoft YaHei" charset="-122"/>
                <a:ea typeface="Microsoft YaHei" charset="-122"/>
                <a:cs typeface="Microsoft YaHei" charset="-122"/>
                <a:sym typeface="+mn-ea"/>
              </a:rPr>
              <a:t> </a:t>
            </a:r>
            <a:r>
              <a:rPr lang="en-US" altLang="zh-CN" sz="2400" dirty="0">
                <a:latin typeface="Microsoft YaHei" charset="-122"/>
                <a:ea typeface="Microsoft YaHei" charset="-122"/>
                <a:cs typeface="Microsoft YaHei" charset="-122"/>
                <a:sym typeface="+mn-ea"/>
              </a:rPr>
              <a:t>,ACL)</a:t>
            </a:r>
            <a:r>
              <a:rPr lang="zh-CN" altLang="en-US" sz="2400" dirty="0">
                <a:latin typeface="Microsoft YaHei" charset="-122"/>
                <a:ea typeface="Microsoft YaHei" charset="-122"/>
                <a:cs typeface="Microsoft YaHei" charset="-122"/>
                <a:sym typeface="+mn-ea"/>
              </a:rPr>
              <a:t>实现防火墙规则。</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sym typeface="+mn-ea"/>
              </a:rPr>
              <a:t>2</a:t>
            </a:r>
            <a:r>
              <a:rPr lang="zh-CN" altLang="en-US" sz="2400" dirty="0">
                <a:latin typeface="Microsoft YaHei" charset="-122"/>
                <a:ea typeface="Microsoft YaHei" charset="-122"/>
                <a:cs typeface="Microsoft YaHei" charset="-122"/>
                <a:sym typeface="+mn-ea"/>
              </a:rPr>
              <a:t>、有状态分组过滤器</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跟踪每个</a:t>
            </a:r>
            <a:r>
              <a:rPr lang="en-US" altLang="zh-CN" sz="2400" dirty="0">
                <a:latin typeface="Microsoft YaHei" charset="-122"/>
                <a:ea typeface="Microsoft YaHei" charset="-122"/>
                <a:cs typeface="Microsoft YaHei" charset="-122"/>
                <a:sym typeface="+mn-ea"/>
              </a:rPr>
              <a:t>TCP</a:t>
            </a:r>
            <a:r>
              <a:rPr lang="zh-CN" altLang="en-US" sz="2400" dirty="0">
                <a:latin typeface="Microsoft YaHei" charset="-122"/>
                <a:ea typeface="Microsoft YaHei" charset="-122"/>
                <a:cs typeface="Microsoft YaHei" charset="-122"/>
                <a:sym typeface="+mn-ea"/>
              </a:rPr>
              <a:t>连接建立、拆除，根据状态确定是否允许分组通过。</a:t>
            </a:r>
          </a:p>
          <a:p>
            <a:pPr>
              <a:lnSpc>
                <a:spcPct val="150000"/>
              </a:lnSpc>
            </a:pPr>
            <a:r>
              <a:rPr lang="en-US" altLang="zh-CN" sz="2400" dirty="0">
                <a:latin typeface="Microsoft YaHei" charset="-122"/>
                <a:ea typeface="Microsoft YaHei" charset="-122"/>
                <a:cs typeface="Microsoft YaHei" charset="-122"/>
                <a:sym typeface="+mn-ea"/>
              </a:rPr>
              <a:t>3</a:t>
            </a:r>
            <a:r>
              <a:rPr lang="zh-CN" altLang="en-US" sz="2400" dirty="0">
                <a:latin typeface="Microsoft YaHei" charset="-122"/>
                <a:ea typeface="Microsoft YaHei" charset="-122"/>
                <a:cs typeface="Microsoft YaHei" charset="-122"/>
                <a:sym typeface="+mn-ea"/>
              </a:rPr>
              <a:t>、应用网关</a:t>
            </a:r>
          </a:p>
          <a:p>
            <a:pPr>
              <a:lnSpc>
                <a:spcPct val="150000"/>
              </a:lnSpc>
            </a:pPr>
            <a:r>
              <a:rPr lang="zh-CN" altLang="en-US" sz="2400" dirty="0">
                <a:latin typeface="Microsoft YaHei" charset="-122"/>
                <a:ea typeface="Microsoft YaHei" charset="-122"/>
                <a:cs typeface="Microsoft YaHei" charset="-122"/>
                <a:sym typeface="+mn-ea"/>
              </a:rPr>
              <a:t>     应用网关实现</a:t>
            </a:r>
            <a:r>
              <a:rPr lang="zh-CN" altLang="en-US" sz="2400" dirty="0">
                <a:solidFill>
                  <a:srgbClr val="FF0000"/>
                </a:solidFill>
                <a:latin typeface="Microsoft YaHei" charset="-122"/>
                <a:ea typeface="Microsoft YaHei" charset="-122"/>
                <a:cs typeface="Microsoft YaHei" charset="-122"/>
                <a:sym typeface="+mn-ea"/>
              </a:rPr>
              <a:t>授权</a:t>
            </a:r>
            <a:r>
              <a:rPr lang="zh-CN" altLang="en-US" sz="2400" dirty="0">
                <a:latin typeface="Microsoft YaHei" charset="-122"/>
                <a:ea typeface="Microsoft YaHei" charset="-122"/>
                <a:cs typeface="Microsoft YaHei" charset="-122"/>
                <a:sym typeface="+mn-ea"/>
              </a:rPr>
              <a:t>用户通过网关访问外部网络的服务。</a:t>
            </a:r>
            <a:endParaRPr lang="en-US" altLang="zh-CN" sz="2400" dirty="0">
              <a:latin typeface="Microsoft YaHei" charset="-122"/>
              <a:ea typeface="Microsoft YaHei" charset="-122"/>
              <a:cs typeface="Microsoft YaHei" charset="-122"/>
              <a:sym typeface="+mn-ea"/>
            </a:endParaRPr>
          </a:p>
        </p:txBody>
      </p:sp>
      <p:sp>
        <p:nvSpPr>
          <p:cNvPr id="7" name="文本框 2"/>
          <p:cNvSpPr txBox="1"/>
          <p:nvPr>
            <p:custDataLst>
              <p:tags r:id="rId1"/>
            </p:custDataLst>
          </p:nvPr>
        </p:nvSpPr>
        <p:spPr>
          <a:xfrm>
            <a:off x="490148" y="70669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a:solidFill>
                  <a:schemeClr val="tx1"/>
                </a:solidFill>
                <a:latin typeface="黑体" panose="02010609060101010101" pitchFamily="49" charset="-122"/>
                <a:ea typeface="黑体" panose="02010609060101010101" pitchFamily="49" charset="-122"/>
                <a:sym typeface="+mn-ea"/>
              </a:rPr>
              <a:t>8.6.2</a:t>
            </a:r>
            <a:r>
              <a:rPr lang="zh-CN" altLang="en-US" sz="2800" b="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sym typeface="+mn-ea"/>
              </a:rPr>
              <a:t>防火墙分类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5155320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085" y="2005378"/>
            <a:ext cx="10002190" cy="113505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一、入侵检测系统</a:t>
            </a:r>
            <a:r>
              <a:rPr lang="en-US" altLang="zh-CN" sz="2400" dirty="0">
                <a:latin typeface="Microsoft YaHei" charset="-122"/>
                <a:ea typeface="Microsoft YaHei" charset="-122"/>
                <a:cs typeface="Microsoft YaHei" charset="-122"/>
              </a:rPr>
              <a:t>(Intrusion Detection System,IDS)</a:t>
            </a:r>
            <a:r>
              <a:rPr lang="zh-CN" altLang="en-US" sz="2400" dirty="0">
                <a:latin typeface="Microsoft YaHei" charset="-122"/>
                <a:ea typeface="Microsoft YaHei" charset="-122"/>
                <a:cs typeface="Microsoft YaHei" charset="-122"/>
              </a:rPr>
              <a:t>是当观察到潜在的</a:t>
            </a:r>
            <a:r>
              <a:rPr lang="zh-CN" altLang="en-US" sz="2400" dirty="0">
                <a:solidFill>
                  <a:srgbClr val="FF0000"/>
                </a:solidFill>
                <a:latin typeface="Microsoft YaHei" charset="-122"/>
                <a:ea typeface="Microsoft YaHei" charset="-122"/>
                <a:cs typeface="Microsoft YaHei" charset="-122"/>
              </a:rPr>
              <a:t>恶意流量</a:t>
            </a:r>
            <a:r>
              <a:rPr lang="zh-CN" altLang="en-US" sz="2400" dirty="0">
                <a:latin typeface="Microsoft YaHei" charset="-122"/>
                <a:ea typeface="Microsoft YaHei" charset="-122"/>
                <a:cs typeface="Microsoft YaHei" charset="-122"/>
              </a:rPr>
              <a:t>时，能够产生警告的设备或系统。</a:t>
            </a:r>
          </a:p>
        </p:txBody>
      </p:sp>
      <p:sp>
        <p:nvSpPr>
          <p:cNvPr id="6" name="文本框 2"/>
          <p:cNvSpPr txBox="1"/>
          <p:nvPr>
            <p:custDataLst>
              <p:tags r:id="rId1"/>
            </p:custDataLst>
          </p:nvPr>
        </p:nvSpPr>
        <p:spPr>
          <a:xfrm>
            <a:off x="490148" y="70669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8.6.3</a:t>
            </a:r>
            <a:r>
              <a:rPr lang="zh-CN" altLang="en-US" sz="2800" b="0" dirty="0">
                <a:solidFill>
                  <a:schemeClr val="tx1"/>
                </a:solidFill>
                <a:latin typeface="黑体" panose="02010609060101010101" pitchFamily="49" charset="-122"/>
                <a:ea typeface="黑体" panose="02010609060101010101" pitchFamily="49" charset="-122"/>
                <a:sym typeface="+mn-ea"/>
              </a:rPr>
              <a:t> 入侵检测系统</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、在路由器中通常使用（   ）实现防火墙规则。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允许通过表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访问控制列表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连接记录表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拒绝通过表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、在路由器中通常使用（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）实现防火墙规则。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允许通过表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访问控制列表</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连接记录表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拒绝通过表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5584" y="1609344"/>
            <a:ext cx="11229730"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四、</a:t>
            </a:r>
            <a:r>
              <a:rPr lang="en-US" altLang="zh-CN" sz="2400" dirty="0">
                <a:latin typeface="Microsoft YaHei" charset="-122"/>
                <a:ea typeface="Microsoft YaHei" charset="-122"/>
                <a:cs typeface="Microsoft YaHei" charset="-122"/>
              </a:rPr>
              <a:t>5G</a:t>
            </a:r>
          </a:p>
          <a:p>
            <a:pPr>
              <a:lnSpc>
                <a:spcPct val="150000"/>
              </a:lnSpc>
            </a:pPr>
            <a:r>
              <a:rPr lang="en-US" altLang="zh-CN" sz="2400" dirty="0">
                <a:latin typeface="Microsoft YaHei" charset="-122"/>
                <a:ea typeface="Microsoft YaHei" charset="-122"/>
                <a:cs typeface="Microsoft YaHei" charset="-122"/>
              </a:rPr>
              <a:t>       5G</a:t>
            </a:r>
            <a:r>
              <a:rPr lang="zh-CN" altLang="en-US" sz="2400" dirty="0">
                <a:latin typeface="Microsoft YaHei" charset="-122"/>
                <a:ea typeface="Microsoft YaHei" charset="-122"/>
                <a:cs typeface="Microsoft YaHei" charset="-122"/>
              </a:rPr>
              <a:t>技术目的：构建网络社会。</a:t>
            </a:r>
            <a:endParaRPr lang="en-US" altLang="zh-CN" sz="2400" dirty="0">
              <a:latin typeface="Microsoft YaHei" charset="-122"/>
              <a:ea typeface="Microsoft YaHei" charset="-122"/>
              <a:cs typeface="Microsoft YaHei" charset="-122"/>
            </a:endParaRPr>
          </a:p>
          <a:p>
            <a:pPr>
              <a:lnSpc>
                <a:spcPct val="150000"/>
              </a:lnSpc>
            </a:pPr>
            <a:r>
              <a:rPr lang="en-US" altLang="zh-CN" sz="2400" dirty="0">
                <a:solidFill>
                  <a:srgbClr val="C00000"/>
                </a:solidFill>
                <a:latin typeface="Microsoft YaHei" charset="-122"/>
                <a:ea typeface="Microsoft YaHei" charset="-122"/>
                <a:cs typeface="Microsoft YaHei" charset="-122"/>
              </a:rPr>
              <a:t> </a:t>
            </a:r>
            <a:r>
              <a:rPr lang="zh-CN" altLang="en-US" sz="2400" dirty="0">
                <a:solidFill>
                  <a:srgbClr val="C00000"/>
                </a:solidFill>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5G</a:t>
            </a:r>
            <a:r>
              <a:rPr lang="zh-CN" altLang="en-US" sz="2400" dirty="0">
                <a:latin typeface="Microsoft YaHei" charset="-122"/>
                <a:ea typeface="Microsoft YaHei" charset="-122"/>
                <a:cs typeface="Microsoft YaHei" charset="-122"/>
              </a:rPr>
              <a:t>特点：超高速率传输，超高容量、超可靠性、随时随地可接入性。</a:t>
            </a:r>
            <a:endParaRPr lang="en-US" altLang="zh-CN" sz="2400" dirty="0">
              <a:latin typeface="Microsoft YaHei" charset="-122"/>
              <a:ea typeface="Microsoft YaHei" charset="-122"/>
              <a:cs typeface="Microsoft YaHei" charset="-122"/>
            </a:endParaRPr>
          </a:p>
        </p:txBody>
      </p:sp>
      <p:sp>
        <p:nvSpPr>
          <p:cNvPr id="6"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7" name="左大括号 6"/>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移动通信</a:t>
            </a:r>
            <a:r>
              <a:rPr lang="en-US" altLang="zh-CN" sz="1400" dirty="0">
                <a:solidFill>
                  <a:srgbClr val="FF0000"/>
                </a:solidFill>
                <a:latin typeface="微软雅黑" pitchFamily="34" charset="-122"/>
                <a:ea typeface="微软雅黑" pitchFamily="34" charset="-122"/>
              </a:rPr>
              <a:t>2G/3G/4G/5G</a:t>
            </a:r>
            <a:r>
              <a:rPr lang="zh-CN" altLang="en-US" sz="1400" dirty="0">
                <a:solidFill>
                  <a:srgbClr val="FF0000"/>
                </a:solidFill>
                <a:latin typeface="微软雅黑" pitchFamily="34" charset="-122"/>
                <a:ea typeface="微软雅黑" pitchFamily="34" charset="-122"/>
              </a:rPr>
              <a:t>网络</a:t>
            </a:r>
          </a:p>
        </p:txBody>
      </p:sp>
      <p:sp>
        <p:nvSpPr>
          <p:cNvPr id="9" name="文本框 2"/>
          <p:cNvSpPr txBox="1"/>
          <p:nvPr>
            <p:custDataLst>
              <p:tags r:id="rId1"/>
            </p:custDataLst>
          </p:nvPr>
        </p:nvSpPr>
        <p:spPr>
          <a:xfrm>
            <a:off x="265584" y="328989"/>
            <a:ext cx="556915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7.4.3</a:t>
            </a:r>
            <a:r>
              <a:rPr lang="zh-CN" altLang="en-US" sz="2400" b="0" dirty="0">
                <a:solidFill>
                  <a:schemeClr val="tx1"/>
                </a:solidFill>
                <a:latin typeface="Microsoft YaHei" charset="-122"/>
                <a:ea typeface="Microsoft YaHei" charset="-122"/>
                <a:cs typeface="Microsoft YaHei" charset="-122"/>
                <a:sym typeface="+mn-ea"/>
              </a:rPr>
              <a:t> 移动通信</a:t>
            </a:r>
            <a:r>
              <a:rPr lang="en-US" altLang="zh-CN" sz="2400" b="0" dirty="0">
                <a:solidFill>
                  <a:schemeClr val="tx1"/>
                </a:solidFill>
                <a:latin typeface="Microsoft YaHei" charset="-122"/>
                <a:ea typeface="Microsoft YaHei" charset="-122"/>
                <a:cs typeface="Microsoft YaHei" charset="-122"/>
                <a:sym typeface="+mn-ea"/>
              </a:rPr>
              <a:t>2G/3G/4G/5G</a:t>
            </a:r>
            <a:r>
              <a:rPr lang="zh-CN" altLang="en-US" sz="2400" b="0" dirty="0">
                <a:solidFill>
                  <a:schemeClr val="tx1"/>
                </a:solidFill>
                <a:latin typeface="Microsoft YaHei" charset="-122"/>
                <a:ea typeface="Microsoft YaHei" charset="-122"/>
                <a:cs typeface="Microsoft YaHei" charset="-122"/>
                <a:sym typeface="+mn-ea"/>
              </a:rPr>
              <a:t>网络</a:t>
            </a:r>
          </a:p>
        </p:txBody>
      </p:sp>
    </p:spTree>
    <p:extLst>
      <p:ext uri="{BB962C8B-B14F-4D97-AF65-F5344CB8AC3E}">
        <p14:creationId xmlns:p14="http://schemas.microsoft.com/office/powerpoint/2010/main" val="6712618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、防火墙的分类中不包括（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无状态分组过滤器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有状态分组过滤器</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应用网关</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D:IP</a:t>
            </a:r>
            <a:r>
              <a:rPr lang="zh-CN" altLang="en-US" sz="2400" b="0" dirty="0">
                <a:solidFill>
                  <a:schemeClr val="tx1"/>
                </a:solidFill>
                <a:latin typeface="黑体" panose="02010609060101010101" pitchFamily="49" charset="-122"/>
                <a:ea typeface="黑体" panose="02010609060101010101" pitchFamily="49" charset="-122"/>
              </a:rPr>
              <a:t>过滤</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、防火墙的分类中不包括（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无状态分组过滤器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有状态分组过滤器</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应用网关</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D:IP</a:t>
            </a:r>
            <a:r>
              <a:rPr lang="zh-CN" altLang="en-US" sz="2400" b="0" dirty="0">
                <a:solidFill>
                  <a:srgbClr val="FF0000"/>
                </a:solidFill>
                <a:latin typeface="黑体" panose="02010609060101010101" pitchFamily="49" charset="-122"/>
                <a:ea typeface="黑体" panose="02010609060101010101" pitchFamily="49" charset="-122"/>
              </a:rPr>
              <a:t>过滤</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、网关路由器逐个检查数据报进行分组过滤时，过滤时基于的参数不包括（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A:IP</a:t>
            </a:r>
            <a:r>
              <a:rPr lang="zh-CN" altLang="en-US" sz="2400" b="0" dirty="0">
                <a:solidFill>
                  <a:schemeClr val="tx1"/>
                </a:solidFill>
                <a:latin typeface="黑体" panose="02010609060101010101" pitchFamily="49" charset="-122"/>
                <a:ea typeface="黑体" panose="02010609060101010101" pitchFamily="49" charset="-122"/>
              </a:rPr>
              <a:t>数据报的源</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地址和目的</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B:TCP/UDP</a:t>
            </a:r>
            <a:r>
              <a:rPr lang="zh-CN" altLang="en-US" sz="2400" b="0" dirty="0">
                <a:solidFill>
                  <a:schemeClr val="tx1"/>
                </a:solidFill>
                <a:latin typeface="黑体" panose="02010609060101010101" pitchFamily="49" charset="-122"/>
                <a:ea typeface="黑体" panose="02010609060101010101" pitchFamily="49" charset="-122"/>
              </a:rPr>
              <a:t>报文段的源端口号和目的端口号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C:IP</a:t>
            </a:r>
            <a:r>
              <a:rPr lang="zh-CN" altLang="en-US" sz="2400" b="0" dirty="0">
                <a:solidFill>
                  <a:schemeClr val="tx1"/>
                </a:solidFill>
                <a:latin typeface="黑体" panose="02010609060101010101" pitchFamily="49" charset="-122"/>
                <a:ea typeface="黑体" panose="02010609060101010101" pitchFamily="49" charset="-122"/>
              </a:rPr>
              <a:t>数据报的协议类型</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D:TCP</a:t>
            </a:r>
            <a:r>
              <a:rPr lang="zh-CN" altLang="en-US" sz="2400" b="0" dirty="0">
                <a:solidFill>
                  <a:schemeClr val="tx1"/>
                </a:solidFill>
                <a:latin typeface="黑体" panose="02010609060101010101" pitchFamily="49" charset="-122"/>
                <a:ea typeface="黑体" panose="02010609060101010101" pitchFamily="49" charset="-122"/>
              </a:rPr>
              <a:t>报文段的</a:t>
            </a:r>
            <a:r>
              <a:rPr lang="en-US" altLang="zh-CN" sz="2400" b="0" dirty="0">
                <a:solidFill>
                  <a:schemeClr val="tx1"/>
                </a:solidFill>
                <a:latin typeface="黑体" panose="02010609060101010101" pitchFamily="49" charset="-122"/>
                <a:ea typeface="黑体" panose="02010609060101010101" pitchFamily="49" charset="-122"/>
              </a:rPr>
              <a:t>SYN</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ACK</a:t>
            </a:r>
            <a:r>
              <a:rPr lang="zh-CN" altLang="en-US" sz="2400" b="0" dirty="0">
                <a:solidFill>
                  <a:schemeClr val="tx1"/>
                </a:solidFill>
                <a:latin typeface="黑体" panose="02010609060101010101" pitchFamily="49" charset="-122"/>
                <a:ea typeface="黑体" panose="02010609060101010101" pitchFamily="49" charset="-122"/>
              </a:rPr>
              <a:t>标志位等</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、网关路由器逐个检查数据报进行分组过滤时，过滤时基于的参数不包括（     </a:t>
            </a:r>
            <a:r>
              <a:rPr lang="en-US" altLang="zh-CN" sz="2400" b="0" dirty="0">
                <a:solidFill>
                  <a:srgbClr val="FF0000"/>
                </a:solidFill>
                <a:latin typeface="黑体" panose="02010609060101010101" pitchFamily="49" charset="-122"/>
                <a:ea typeface="黑体" panose="02010609060101010101" pitchFamily="49" charset="-122"/>
              </a:rPr>
              <a:t>C</a:t>
            </a:r>
            <a:r>
              <a:rPr lang="en-US" altLang="zh-CN" sz="2400" b="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A:IP</a:t>
            </a:r>
            <a:r>
              <a:rPr lang="zh-CN" altLang="en-US" sz="2400" b="0" dirty="0">
                <a:solidFill>
                  <a:schemeClr val="tx1"/>
                </a:solidFill>
                <a:latin typeface="黑体" panose="02010609060101010101" pitchFamily="49" charset="-122"/>
                <a:ea typeface="黑体" panose="02010609060101010101" pitchFamily="49" charset="-122"/>
              </a:rPr>
              <a:t>数据报的源</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地址和目的</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B:TCP/UDP</a:t>
            </a:r>
            <a:r>
              <a:rPr lang="zh-CN" altLang="en-US" sz="2400" b="0" dirty="0">
                <a:solidFill>
                  <a:schemeClr val="tx1"/>
                </a:solidFill>
                <a:latin typeface="黑体" panose="02010609060101010101" pitchFamily="49" charset="-122"/>
                <a:ea typeface="黑体" panose="02010609060101010101" pitchFamily="49" charset="-122"/>
              </a:rPr>
              <a:t>报文段的源端口号和目的端口号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C:IP</a:t>
            </a:r>
            <a:r>
              <a:rPr lang="zh-CN" altLang="en-US" sz="2400" b="0" dirty="0">
                <a:solidFill>
                  <a:srgbClr val="FF0000"/>
                </a:solidFill>
                <a:latin typeface="黑体" panose="02010609060101010101" pitchFamily="49" charset="-122"/>
                <a:ea typeface="黑体" panose="02010609060101010101" pitchFamily="49" charset="-122"/>
              </a:rPr>
              <a:t>数据报的协议类型</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D:TCP</a:t>
            </a:r>
            <a:r>
              <a:rPr lang="zh-CN" altLang="en-US" sz="2400" b="0" dirty="0">
                <a:solidFill>
                  <a:schemeClr val="tx1"/>
                </a:solidFill>
                <a:latin typeface="黑体" panose="02010609060101010101" pitchFamily="49" charset="-122"/>
                <a:ea typeface="黑体" panose="02010609060101010101" pitchFamily="49" charset="-122"/>
              </a:rPr>
              <a:t>报文段的</a:t>
            </a:r>
            <a:r>
              <a:rPr lang="en-US" altLang="zh-CN" sz="2400" b="0" dirty="0">
                <a:solidFill>
                  <a:schemeClr val="tx1"/>
                </a:solidFill>
                <a:latin typeface="黑体" panose="02010609060101010101" pitchFamily="49" charset="-122"/>
                <a:ea typeface="黑体" panose="02010609060101010101" pitchFamily="49" charset="-122"/>
              </a:rPr>
              <a:t>SYN</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ACK</a:t>
            </a:r>
            <a:r>
              <a:rPr lang="zh-CN" altLang="en-US" sz="2400" b="0" dirty="0">
                <a:solidFill>
                  <a:schemeClr val="tx1"/>
                </a:solidFill>
                <a:latin typeface="黑体" panose="02010609060101010101" pitchFamily="49" charset="-122"/>
                <a:ea typeface="黑体" panose="02010609060101010101" pitchFamily="49" charset="-122"/>
              </a:rPr>
              <a:t>标志位等</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1279"/>
            <a:ext cx="4531055" cy="3970318"/>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网络安全概述</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数据加密</a:t>
            </a:r>
          </a:p>
          <a:p>
            <a:pPr algn="just">
              <a:lnSpc>
                <a:spcPct val="150000"/>
              </a:lnSpc>
            </a:pPr>
            <a:r>
              <a:rPr lang="zh-CN" altLang="en-US" sz="2400" dirty="0">
                <a:latin typeface="微软雅黑" pitchFamily="34" charset="-122"/>
                <a:ea typeface="微软雅黑" pitchFamily="34" charset="-122"/>
                <a:cs typeface="Microsoft YaHei" charset="-122"/>
                <a:sym typeface="+mn-ea"/>
              </a:rPr>
              <a:t>消息完整性与数字签名</a:t>
            </a:r>
          </a:p>
          <a:p>
            <a:pPr algn="just">
              <a:lnSpc>
                <a:spcPct val="150000"/>
              </a:lnSpc>
            </a:pPr>
            <a:r>
              <a:rPr lang="zh-CN" altLang="en-US" sz="2400" dirty="0">
                <a:latin typeface="微软雅黑" pitchFamily="34" charset="-122"/>
                <a:ea typeface="微软雅黑" pitchFamily="34" charset="-122"/>
                <a:cs typeface="Microsoft YaHei" charset="-122"/>
                <a:sym typeface="+mn-ea"/>
              </a:rPr>
              <a:t>身份认证</a:t>
            </a:r>
          </a:p>
          <a:p>
            <a:pPr algn="just">
              <a:lnSpc>
                <a:spcPct val="150000"/>
              </a:lnSpc>
            </a:pPr>
            <a:r>
              <a:rPr lang="zh-CN" altLang="en-US" sz="2400" dirty="0">
                <a:latin typeface="微软雅黑" pitchFamily="34" charset="-122"/>
                <a:ea typeface="微软雅黑" pitchFamily="34" charset="-122"/>
                <a:cs typeface="Microsoft YaHei" charset="-122"/>
                <a:sym typeface="+mn-ea"/>
              </a:rPr>
              <a:t>密钥分发中心与证书认证</a:t>
            </a:r>
          </a:p>
          <a:p>
            <a:pPr algn="just">
              <a:lnSpc>
                <a:spcPct val="150000"/>
              </a:lnSpc>
            </a:pPr>
            <a:r>
              <a:rPr lang="zh-CN" altLang="en-US" sz="2400" dirty="0">
                <a:latin typeface="微软雅黑" pitchFamily="34" charset="-122"/>
                <a:ea typeface="微软雅黑" pitchFamily="34" charset="-122"/>
                <a:cs typeface="Microsoft YaHei" charset="-122"/>
                <a:sym typeface="+mn-ea"/>
              </a:rPr>
              <a:t>防火墙与入侵检测系统</a:t>
            </a:r>
          </a:p>
          <a:p>
            <a:pPr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网络安全协议</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615797" y="3242968"/>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网络安全基础</a:t>
            </a:r>
          </a:p>
        </p:txBody>
      </p:sp>
    </p:spTree>
    <p:custDataLst>
      <p:tags r:id="rId1"/>
    </p:custDataLst>
    <p:extLst>
      <p:ext uri="{BB962C8B-B14F-4D97-AF65-F5344CB8AC3E}">
        <p14:creationId xmlns:p14="http://schemas.microsoft.com/office/powerpoint/2010/main" val="18888290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2495550"/>
            <a:ext cx="76866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sp>
        <p:nvSpPr>
          <p:cNvPr id="2" name="文本框 1"/>
          <p:cNvSpPr txBox="1"/>
          <p:nvPr/>
        </p:nvSpPr>
        <p:spPr>
          <a:xfrm>
            <a:off x="1205387" y="2448941"/>
            <a:ext cx="8734425" cy="230695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自顶向下介绍各层解决</a:t>
            </a:r>
            <a:r>
              <a:rPr lang="zh-CN" altLang="en-US" sz="2400" dirty="0">
                <a:solidFill>
                  <a:srgbClr val="C00000"/>
                </a:solidFill>
                <a:latin typeface="Microsoft YaHei" charset="-122"/>
                <a:ea typeface="Microsoft YaHei" charset="-122"/>
                <a:cs typeface="Microsoft YaHei" charset="-122"/>
              </a:rPr>
              <a:t>安全性的实例协议</a:t>
            </a:r>
          </a:p>
          <a:p>
            <a:pPr>
              <a:lnSpc>
                <a:spcPct val="150000"/>
              </a:lnSpc>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、安全电子邮件（应用层）</a:t>
            </a:r>
          </a:p>
          <a:p>
            <a:pPr>
              <a:lnSpc>
                <a:spcPct val="150000"/>
              </a:lnSpc>
            </a:pPr>
            <a:r>
              <a:rPr lang="en-US" altLang="zh-CN" sz="2400" dirty="0">
                <a:solidFill>
                  <a:schemeClr val="tx1"/>
                </a:solidFill>
                <a:latin typeface="Microsoft YaHei" charset="-122"/>
                <a:ea typeface="Microsoft YaHei" charset="-122"/>
                <a:cs typeface="Microsoft YaHei" charset="-122"/>
              </a:rPr>
              <a:t>2</a:t>
            </a:r>
            <a:r>
              <a:rPr lang="zh-CN" altLang="en-US" sz="2400" dirty="0">
                <a:solidFill>
                  <a:schemeClr val="tx1"/>
                </a:solidFill>
                <a:latin typeface="Microsoft YaHei" charset="-122"/>
                <a:ea typeface="Microsoft YaHei" charset="-122"/>
                <a:cs typeface="Microsoft YaHei" charset="-122"/>
              </a:rPr>
              <a:t>、安全套接字层</a:t>
            </a:r>
            <a:r>
              <a:rPr lang="en-US" altLang="zh-CN" sz="2400" dirty="0">
                <a:solidFill>
                  <a:schemeClr val="tx1"/>
                </a:solidFill>
                <a:latin typeface="Microsoft YaHei" charset="-122"/>
                <a:ea typeface="Microsoft YaHei" charset="-122"/>
                <a:cs typeface="Microsoft YaHei" charset="-122"/>
              </a:rPr>
              <a:t>SSL</a:t>
            </a:r>
            <a:r>
              <a:rPr lang="zh-CN" altLang="en-US" sz="2400" dirty="0">
                <a:solidFill>
                  <a:schemeClr val="tx1"/>
                </a:solidFill>
                <a:latin typeface="Microsoft YaHei" charset="-122"/>
                <a:ea typeface="Microsoft YaHei" charset="-122"/>
                <a:cs typeface="Microsoft YaHei" charset="-122"/>
              </a:rPr>
              <a:t>（传输层）</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en-US" altLang="zh-CN" sz="2400" dirty="0">
                <a:solidFill>
                  <a:schemeClr val="tx1"/>
                </a:solidFill>
                <a:latin typeface="Microsoft YaHei" charset="-122"/>
                <a:ea typeface="Microsoft YaHei" charset="-122"/>
                <a:cs typeface="Microsoft YaHei" charset="-122"/>
              </a:rPr>
              <a:t>3</a:t>
            </a:r>
            <a:r>
              <a:rPr lang="zh-CN" altLang="en-US" sz="2400" dirty="0">
                <a:solidFill>
                  <a:schemeClr val="tx1"/>
                </a:solidFill>
                <a:latin typeface="Microsoft YaHei" charset="-122"/>
                <a:ea typeface="Microsoft YaHei" charset="-122"/>
                <a:cs typeface="Microsoft YaHei" charset="-122"/>
              </a:rPr>
              <a:t>、虚拟专用网</a:t>
            </a:r>
            <a:r>
              <a:rPr lang="en-US" altLang="zh-CN" sz="2400" dirty="0">
                <a:solidFill>
                  <a:schemeClr val="tx1"/>
                </a:solidFill>
                <a:latin typeface="Microsoft YaHei" charset="-122"/>
                <a:ea typeface="Microsoft YaHei" charset="-122"/>
                <a:cs typeface="Microsoft YaHei" charset="-122"/>
              </a:rPr>
              <a:t>VPN</a:t>
            </a:r>
            <a:r>
              <a:rPr lang="zh-CN" altLang="en-US" sz="2400" dirty="0">
                <a:solidFill>
                  <a:schemeClr val="tx1"/>
                </a:solidFill>
                <a:latin typeface="Microsoft YaHei" charset="-122"/>
                <a:ea typeface="Microsoft YaHei" charset="-122"/>
                <a:cs typeface="Microsoft YaHei" charset="-122"/>
              </a:rPr>
              <a:t>和</a:t>
            </a:r>
            <a:r>
              <a:rPr lang="en-US" altLang="zh-CN" sz="2400" dirty="0">
                <a:solidFill>
                  <a:schemeClr val="tx1"/>
                </a:solidFill>
                <a:latin typeface="Microsoft YaHei" charset="-122"/>
                <a:ea typeface="Microsoft YaHei" charset="-122"/>
                <a:cs typeface="Microsoft YaHei" charset="-122"/>
              </a:rPr>
              <a:t>IP</a:t>
            </a:r>
            <a:r>
              <a:rPr lang="zh-CN" altLang="en-US" sz="2400" dirty="0">
                <a:solidFill>
                  <a:schemeClr val="tx1"/>
                </a:solidFill>
                <a:latin typeface="Microsoft YaHei" charset="-122"/>
                <a:ea typeface="Microsoft YaHei" charset="-122"/>
                <a:cs typeface="Microsoft YaHei" charset="-122"/>
              </a:rPr>
              <a:t>安全协议</a:t>
            </a:r>
            <a:r>
              <a:rPr lang="en-US" altLang="zh-CN" sz="2400" dirty="0" err="1">
                <a:solidFill>
                  <a:schemeClr val="tx1"/>
                </a:solidFill>
                <a:latin typeface="Microsoft YaHei" charset="-122"/>
                <a:ea typeface="Microsoft YaHei" charset="-122"/>
                <a:cs typeface="Microsoft YaHei" charset="-122"/>
              </a:rPr>
              <a:t>IPSec</a:t>
            </a:r>
            <a:r>
              <a:rPr lang="zh-CN" altLang="en-US" sz="2400" dirty="0">
                <a:solidFill>
                  <a:schemeClr val="tx1"/>
                </a:solidFill>
                <a:latin typeface="Microsoft YaHei" charset="-122"/>
                <a:ea typeface="Microsoft YaHei" charset="-122"/>
                <a:cs typeface="Microsoft YaHei" charset="-122"/>
              </a:rPr>
              <a:t>（网络层）</a:t>
            </a:r>
            <a:endParaRPr lang="en-US" altLang="zh-CN" sz="2400" dirty="0">
              <a:solidFill>
                <a:schemeClr val="tx1"/>
              </a:solidFill>
              <a:latin typeface="Microsoft YaHei" charset="-122"/>
              <a:ea typeface="Microsoft YaHei" charset="-122"/>
              <a:cs typeface="Microsoft YaHei" charset="-122"/>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sp>
        <p:nvSpPr>
          <p:cNvPr id="2" name="文本框 1"/>
          <p:cNvSpPr txBox="1"/>
          <p:nvPr/>
        </p:nvSpPr>
        <p:spPr>
          <a:xfrm>
            <a:off x="1205387" y="2448941"/>
            <a:ext cx="8734425" cy="230695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自顶向下介绍各层解决</a:t>
            </a:r>
            <a:r>
              <a:rPr lang="zh-CN" altLang="en-US" sz="2400" dirty="0">
                <a:solidFill>
                  <a:srgbClr val="C00000"/>
                </a:solidFill>
                <a:latin typeface="Microsoft YaHei" charset="-122"/>
                <a:ea typeface="Microsoft YaHei" charset="-122"/>
                <a:cs typeface="Microsoft YaHei" charset="-122"/>
              </a:rPr>
              <a:t>安全性的实例协议</a:t>
            </a:r>
          </a:p>
          <a:p>
            <a:pPr>
              <a:lnSpc>
                <a:spcPct val="150000"/>
              </a:lnSpc>
            </a:pPr>
            <a:r>
              <a:rPr lang="en-US" altLang="zh-CN" sz="2400" dirty="0">
                <a:solidFill>
                  <a:srgbClr val="C00000"/>
                </a:solidFill>
                <a:latin typeface="Microsoft YaHei" charset="-122"/>
                <a:ea typeface="Microsoft YaHei" charset="-122"/>
                <a:cs typeface="Microsoft YaHei" charset="-122"/>
              </a:rPr>
              <a:t>1</a:t>
            </a:r>
            <a:r>
              <a:rPr lang="zh-CN" altLang="en-US" sz="2400" dirty="0">
                <a:solidFill>
                  <a:srgbClr val="C00000"/>
                </a:solidFill>
                <a:latin typeface="Microsoft YaHei" charset="-122"/>
                <a:ea typeface="Microsoft YaHei" charset="-122"/>
                <a:cs typeface="Microsoft YaHei" charset="-122"/>
              </a:rPr>
              <a:t>、安全电子邮件（应用层）</a:t>
            </a:r>
          </a:p>
          <a:p>
            <a:pPr>
              <a:lnSpc>
                <a:spcPct val="150000"/>
              </a:lnSpc>
            </a:pPr>
            <a:r>
              <a:rPr lang="en-US" altLang="zh-CN" sz="2400" dirty="0">
                <a:solidFill>
                  <a:schemeClr val="tx1"/>
                </a:solidFill>
                <a:latin typeface="Microsoft YaHei" charset="-122"/>
                <a:ea typeface="Microsoft YaHei" charset="-122"/>
                <a:cs typeface="Microsoft YaHei" charset="-122"/>
              </a:rPr>
              <a:t>2</a:t>
            </a:r>
            <a:r>
              <a:rPr lang="zh-CN" altLang="en-US" sz="2400" dirty="0">
                <a:solidFill>
                  <a:schemeClr val="tx1"/>
                </a:solidFill>
                <a:latin typeface="Microsoft YaHei" charset="-122"/>
                <a:ea typeface="Microsoft YaHei" charset="-122"/>
                <a:cs typeface="Microsoft YaHei" charset="-122"/>
              </a:rPr>
              <a:t>、安全套接字层</a:t>
            </a:r>
            <a:r>
              <a:rPr lang="en-US" altLang="zh-CN" sz="2400" dirty="0">
                <a:solidFill>
                  <a:schemeClr val="tx1"/>
                </a:solidFill>
                <a:latin typeface="Microsoft YaHei" charset="-122"/>
                <a:ea typeface="Microsoft YaHei" charset="-122"/>
                <a:cs typeface="Microsoft YaHei" charset="-122"/>
              </a:rPr>
              <a:t>SSL</a:t>
            </a:r>
            <a:r>
              <a:rPr lang="zh-CN" altLang="en-US" sz="2400" dirty="0">
                <a:solidFill>
                  <a:schemeClr val="tx1"/>
                </a:solidFill>
                <a:latin typeface="Microsoft YaHei" charset="-122"/>
                <a:ea typeface="Microsoft YaHei" charset="-122"/>
                <a:cs typeface="Microsoft YaHei" charset="-122"/>
              </a:rPr>
              <a:t>（传输层）</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en-US" altLang="zh-CN" sz="2400" dirty="0">
                <a:solidFill>
                  <a:schemeClr val="tx1"/>
                </a:solidFill>
                <a:latin typeface="Microsoft YaHei" charset="-122"/>
                <a:ea typeface="Microsoft YaHei" charset="-122"/>
                <a:cs typeface="Microsoft YaHei" charset="-122"/>
              </a:rPr>
              <a:t>3</a:t>
            </a:r>
            <a:r>
              <a:rPr lang="zh-CN" altLang="en-US" sz="2400" dirty="0">
                <a:solidFill>
                  <a:schemeClr val="tx1"/>
                </a:solidFill>
                <a:latin typeface="Microsoft YaHei" charset="-122"/>
                <a:ea typeface="Microsoft YaHei" charset="-122"/>
                <a:cs typeface="Microsoft YaHei" charset="-122"/>
              </a:rPr>
              <a:t>、虚拟专用网</a:t>
            </a:r>
            <a:r>
              <a:rPr lang="en-US" altLang="zh-CN" sz="2400" dirty="0">
                <a:solidFill>
                  <a:schemeClr val="tx1"/>
                </a:solidFill>
                <a:latin typeface="Microsoft YaHei" charset="-122"/>
                <a:ea typeface="Microsoft YaHei" charset="-122"/>
                <a:cs typeface="Microsoft YaHei" charset="-122"/>
              </a:rPr>
              <a:t>VPN</a:t>
            </a:r>
            <a:r>
              <a:rPr lang="zh-CN" altLang="en-US" sz="2400" dirty="0">
                <a:solidFill>
                  <a:schemeClr val="tx1"/>
                </a:solidFill>
                <a:latin typeface="Microsoft YaHei" charset="-122"/>
                <a:ea typeface="Microsoft YaHei" charset="-122"/>
                <a:cs typeface="Microsoft YaHei" charset="-122"/>
              </a:rPr>
              <a:t>和</a:t>
            </a:r>
            <a:r>
              <a:rPr lang="en-US" altLang="zh-CN" sz="2400" dirty="0">
                <a:solidFill>
                  <a:schemeClr val="tx1"/>
                </a:solidFill>
                <a:latin typeface="Microsoft YaHei" charset="-122"/>
                <a:ea typeface="Microsoft YaHei" charset="-122"/>
                <a:cs typeface="Microsoft YaHei" charset="-122"/>
              </a:rPr>
              <a:t>IP</a:t>
            </a:r>
            <a:r>
              <a:rPr lang="zh-CN" altLang="en-US" sz="2400" dirty="0">
                <a:solidFill>
                  <a:schemeClr val="tx1"/>
                </a:solidFill>
                <a:latin typeface="Microsoft YaHei" charset="-122"/>
                <a:ea typeface="Microsoft YaHei" charset="-122"/>
                <a:cs typeface="Microsoft YaHei" charset="-122"/>
              </a:rPr>
              <a:t>安全协议</a:t>
            </a:r>
            <a:r>
              <a:rPr lang="en-US" altLang="zh-CN" sz="2400" dirty="0" err="1">
                <a:solidFill>
                  <a:schemeClr val="tx1"/>
                </a:solidFill>
                <a:latin typeface="Microsoft YaHei" charset="-122"/>
                <a:ea typeface="Microsoft YaHei" charset="-122"/>
                <a:cs typeface="Microsoft YaHei" charset="-122"/>
              </a:rPr>
              <a:t>IPSec</a:t>
            </a:r>
            <a:r>
              <a:rPr lang="zh-CN" altLang="en-US" sz="2400" dirty="0">
                <a:solidFill>
                  <a:schemeClr val="tx1"/>
                </a:solidFill>
                <a:latin typeface="Microsoft YaHei" charset="-122"/>
                <a:ea typeface="Microsoft YaHei" charset="-122"/>
                <a:cs typeface="Microsoft YaHei" charset="-122"/>
              </a:rPr>
              <a:t>（网络层）</a:t>
            </a:r>
            <a:endParaRPr lang="en-US" altLang="zh-CN" sz="240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32468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：安全电子邮件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21425"/>
          </a:xfrm>
          <a:prstGeom prst="rect">
            <a:avLst/>
          </a:prstGeom>
          <a:noFill/>
        </p:spPr>
        <p:txBody>
          <a:bodyPr wrap="square" rtlCol="0">
            <a:spAutoFit/>
          </a:bodyPr>
          <a:lstStyle/>
          <a:p>
            <a:pPr>
              <a:lnSpc>
                <a:spcPts val="3700"/>
              </a:lnSpc>
            </a:pPr>
            <a:r>
              <a:rPr lang="zh-CN" altLang="en-US" sz="2400" dirty="0">
                <a:latin typeface="Microsoft YaHei" charset="-122"/>
                <a:ea typeface="Microsoft YaHei" charset="-122"/>
                <a:cs typeface="Microsoft YaHei" charset="-122"/>
              </a:rPr>
              <a:t>一、电子邮件对网络安全的需求：</a:t>
            </a:r>
          </a:p>
        </p:txBody>
      </p:sp>
      <p:sp>
        <p:nvSpPr>
          <p:cNvPr id="7" name="文本框 6"/>
          <p:cNvSpPr txBox="1"/>
          <p:nvPr/>
        </p:nvSpPr>
        <p:spPr>
          <a:xfrm>
            <a:off x="1250315" y="2972435"/>
            <a:ext cx="6027420" cy="2306955"/>
          </a:xfrm>
          <a:prstGeom prst="rect">
            <a:avLst/>
          </a:prstGeom>
          <a:noFill/>
        </p:spPr>
        <p:txBody>
          <a:bodyPr wrap="square" rtlCol="0">
            <a:spAutoFit/>
          </a:bodyPr>
          <a:lstStyle/>
          <a:p>
            <a:pPr>
              <a:lnSpc>
                <a:spcPct val="150000"/>
              </a:lnSpc>
            </a:pPr>
            <a:r>
              <a:rPr lang="en-US" altLang="zh-CN" sz="240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、机密性</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、完整性</a:t>
            </a: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、身份认证性</a:t>
            </a:r>
          </a:p>
          <a:p>
            <a:pPr>
              <a:lnSpc>
                <a:spcPct val="150000"/>
              </a:lnSpc>
            </a:pPr>
            <a:r>
              <a:rPr lang="en-US" altLang="zh-CN" sz="2400" dirty="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、抗抵赖性</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：安全电子邮件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341632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sym typeface="+mn-ea"/>
              </a:rPr>
              <a:t>二、安全电子邮件标准：</a:t>
            </a:r>
            <a:r>
              <a:rPr lang="en-US" altLang="zh-CN" sz="2400" dirty="0">
                <a:latin typeface="Microsoft YaHei" charset="-122"/>
                <a:ea typeface="Microsoft YaHei" charset="-122"/>
                <a:cs typeface="Microsoft YaHei" charset="-122"/>
                <a:sym typeface="+mn-ea"/>
              </a:rPr>
              <a:t>PGP</a:t>
            </a:r>
            <a:r>
              <a:rPr lang="zh-CN" altLang="en-US" sz="2400" dirty="0">
                <a:latin typeface="Microsoft YaHei" charset="-122"/>
                <a:ea typeface="Microsoft YaHei" charset="-122"/>
                <a:cs typeface="Microsoft YaHei" charset="-122"/>
                <a:sym typeface="+mn-ea"/>
              </a:rPr>
              <a:t>标准</a:t>
            </a:r>
            <a:r>
              <a:rPr lang="en-US" altLang="zh-CN" sz="2400" dirty="0">
                <a:latin typeface="Microsoft YaHei" charset="-122"/>
                <a:ea typeface="Microsoft YaHei" charset="-122"/>
                <a:cs typeface="Microsoft YaHei" charset="-122"/>
                <a:sym typeface="+mn-ea"/>
              </a:rPr>
              <a:t>(Pretty Good Privacy)</a:t>
            </a:r>
          </a:p>
          <a:p>
            <a:pPr>
              <a:lnSpc>
                <a:spcPct val="150000"/>
              </a:lnSpc>
            </a:pPr>
            <a:r>
              <a:rPr lang="en-US" altLang="zh-CN" sz="2400" dirty="0">
                <a:latin typeface="Microsoft YaHei" charset="-122"/>
                <a:ea typeface="Microsoft YaHei" charset="-122"/>
                <a:cs typeface="Microsoft YaHei" charset="-122"/>
                <a:sym typeface="+mn-ea"/>
              </a:rPr>
              <a:t>1</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PGP</a:t>
            </a:r>
            <a:r>
              <a:rPr lang="zh-CN" altLang="en-US" sz="2400" dirty="0">
                <a:latin typeface="Microsoft YaHei" charset="-122"/>
                <a:ea typeface="Microsoft YaHei" charset="-122"/>
                <a:cs typeface="Microsoft YaHei" charset="-122"/>
                <a:sym typeface="+mn-ea"/>
              </a:rPr>
              <a:t>提供的服务：</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sym typeface="+mn-ea"/>
              </a:rPr>
              <a:t>邮件加密；报文完整性；数字签名；</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加密算法：公钥加密算法</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如</a:t>
            </a:r>
            <a:r>
              <a:rPr lang="en-US" altLang="zh-CN" sz="2400" dirty="0">
                <a:latin typeface="Microsoft YaHei" charset="-122"/>
                <a:ea typeface="Microsoft YaHei" charset="-122"/>
                <a:cs typeface="Microsoft YaHei" charset="-122"/>
                <a:sym typeface="+mn-ea"/>
              </a:rPr>
              <a:t>RSA)</a:t>
            </a:r>
            <a:r>
              <a:rPr lang="zh-CN" altLang="en-US" sz="2400" dirty="0">
                <a:latin typeface="Microsoft YaHei" charset="-122"/>
                <a:ea typeface="Microsoft YaHei" charset="-122"/>
                <a:cs typeface="Microsoft YaHei" charset="-122"/>
                <a:sym typeface="+mn-ea"/>
              </a:rPr>
              <a:t>、对称加密算法</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如</a:t>
            </a:r>
            <a:r>
              <a:rPr lang="en-US" altLang="zh-CN" sz="2400" dirty="0">
                <a:latin typeface="Microsoft YaHei" charset="-122"/>
                <a:ea typeface="Microsoft YaHei" charset="-122"/>
                <a:cs typeface="Microsoft YaHei" charset="-122"/>
                <a:sym typeface="+mn-ea"/>
              </a:rPr>
              <a:t>3DES)</a:t>
            </a:r>
            <a:r>
              <a:rPr lang="zh-CN" altLang="en-US" sz="2400" dirty="0">
                <a:latin typeface="Microsoft YaHei" charset="-122"/>
                <a:ea typeface="Microsoft YaHei" charset="-122"/>
                <a:cs typeface="Microsoft YaHei" charset="-122"/>
                <a:sym typeface="+mn-ea"/>
              </a:rPr>
              <a:t>、散列算法</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如</a:t>
            </a:r>
            <a:r>
              <a:rPr lang="en-US" altLang="zh-CN" sz="2400" dirty="0">
                <a:latin typeface="Microsoft YaHei" charset="-122"/>
                <a:ea typeface="Microsoft YaHei" charset="-122"/>
                <a:cs typeface="Microsoft YaHei" charset="-122"/>
                <a:sym typeface="+mn-ea"/>
              </a:rPr>
              <a:t>SHA-1) </a:t>
            </a:r>
          </a:p>
          <a:p>
            <a:pPr>
              <a:lnSpc>
                <a:spcPct val="150000"/>
              </a:lnSpc>
            </a:pPr>
            <a:endParaRPr lang="zh-CN" altLang="en-US" sz="2400" dirty="0">
              <a:latin typeface="Microsoft YaHei" charset="-122"/>
              <a:ea typeface="Microsoft YaHei" charset="-122"/>
              <a:cs typeface="Microsoft YaHei"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、下列关于</a:t>
            </a:r>
            <a:r>
              <a:rPr lang="en-US" altLang="zh-CN" sz="2400" b="0" dirty="0">
                <a:solidFill>
                  <a:schemeClr val="tx1"/>
                </a:solidFill>
                <a:latin typeface="Microsoft YaHei" charset="-122"/>
                <a:ea typeface="Microsoft YaHei" charset="-122"/>
                <a:cs typeface="Microsoft YaHei" charset="-122"/>
              </a:rPr>
              <a:t>2G/3G/4G/5G</a:t>
            </a:r>
            <a:r>
              <a:rPr lang="zh-CN" altLang="en-US" sz="2400" b="0" dirty="0">
                <a:solidFill>
                  <a:schemeClr val="tx1"/>
                </a:solidFill>
                <a:latin typeface="Microsoft YaHei" charset="-122"/>
                <a:ea typeface="Microsoft YaHei" charset="-122"/>
                <a:cs typeface="Microsoft YaHei" charset="-122"/>
              </a:rPr>
              <a:t>移动通信系统的特点说法错误的是（    ）。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A:2G</a:t>
            </a:r>
            <a:r>
              <a:rPr lang="zh-CN" altLang="en-US" sz="2400" b="0" dirty="0">
                <a:solidFill>
                  <a:schemeClr val="tx1"/>
                </a:solidFill>
                <a:latin typeface="Microsoft YaHei" charset="-122"/>
                <a:ea typeface="Microsoft YaHei" charset="-122"/>
                <a:cs typeface="Microsoft YaHei" charset="-122"/>
              </a:rPr>
              <a:t>除了基本的语音通信，还能提供短信服务</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B:3G</a:t>
            </a:r>
            <a:r>
              <a:rPr lang="zh-CN" altLang="en-US" sz="2400" b="0" dirty="0">
                <a:solidFill>
                  <a:schemeClr val="tx1"/>
                </a:solidFill>
                <a:latin typeface="Microsoft YaHei" charset="-122"/>
                <a:ea typeface="Microsoft YaHei" charset="-122"/>
                <a:cs typeface="Microsoft YaHei" charset="-122"/>
              </a:rPr>
              <a:t>中最关键的技术是多媒体技术</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C:4G</a:t>
            </a:r>
            <a:r>
              <a:rPr lang="zh-CN" altLang="en-US" sz="2400" b="0" dirty="0">
                <a:solidFill>
                  <a:schemeClr val="tx1"/>
                </a:solidFill>
                <a:latin typeface="Microsoft YaHei" charset="-122"/>
                <a:ea typeface="Microsoft YaHei" charset="-122"/>
                <a:cs typeface="Microsoft YaHei" charset="-122"/>
              </a:rPr>
              <a:t>技术具有高速率传输、业务多样化、经济等特性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D:5G</a:t>
            </a:r>
            <a:r>
              <a:rPr lang="zh-CN" altLang="en-US" sz="2400" b="0" dirty="0">
                <a:solidFill>
                  <a:schemeClr val="tx1"/>
                </a:solidFill>
                <a:latin typeface="Microsoft YaHei" charset="-122"/>
                <a:ea typeface="Microsoft YaHei" charset="-122"/>
                <a:cs typeface="Microsoft YaHei" charset="-122"/>
              </a:rPr>
              <a:t>技术的目的是构建网络社会</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8680589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、安全电子邮件标准是（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A:RSA</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B:PGP </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C:VPN</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、安全电子邮件标准是（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A:RSA</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B:PGP</a:t>
            </a:r>
            <a:r>
              <a:rPr lang="en-US" altLang="zh-CN" sz="2400" b="0" dirty="0">
                <a:solidFill>
                  <a:schemeClr val="tx1"/>
                </a:solidFill>
                <a:latin typeface="黑体" panose="02010609060101010101" pitchFamily="49" charset="-122"/>
                <a:ea typeface="黑体" panose="02010609060101010101" pitchFamily="49" charset="-122"/>
              </a:rPr>
              <a:t> </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C:VPN</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sp>
        <p:nvSpPr>
          <p:cNvPr id="2" name="文本框 1"/>
          <p:cNvSpPr txBox="1"/>
          <p:nvPr/>
        </p:nvSpPr>
        <p:spPr>
          <a:xfrm>
            <a:off x="1205387" y="2448941"/>
            <a:ext cx="8734425" cy="230695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自顶向下介绍各层解决</a:t>
            </a:r>
            <a:r>
              <a:rPr lang="zh-CN" altLang="en-US" sz="2400" dirty="0">
                <a:solidFill>
                  <a:srgbClr val="C00000"/>
                </a:solidFill>
                <a:latin typeface="Microsoft YaHei" charset="-122"/>
                <a:ea typeface="Microsoft YaHei" charset="-122"/>
                <a:cs typeface="Microsoft YaHei" charset="-122"/>
              </a:rPr>
              <a:t>安全性的实例协议</a:t>
            </a:r>
          </a:p>
          <a:p>
            <a:pPr>
              <a:lnSpc>
                <a:spcPct val="150000"/>
              </a:lnSpc>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、安全电子邮件（应用层）</a:t>
            </a:r>
          </a:p>
          <a:p>
            <a:pPr>
              <a:lnSpc>
                <a:spcPct val="150000"/>
              </a:lnSpc>
            </a:pPr>
            <a:r>
              <a:rPr lang="en-US" altLang="zh-CN" sz="2400" dirty="0">
                <a:solidFill>
                  <a:srgbClr val="C00000"/>
                </a:solidFill>
                <a:latin typeface="Microsoft YaHei" charset="-122"/>
                <a:ea typeface="Microsoft YaHei" charset="-122"/>
                <a:cs typeface="Microsoft YaHei" charset="-122"/>
              </a:rPr>
              <a:t>2</a:t>
            </a:r>
            <a:r>
              <a:rPr lang="zh-CN" altLang="en-US" sz="2400" dirty="0">
                <a:solidFill>
                  <a:srgbClr val="C00000"/>
                </a:solidFill>
                <a:latin typeface="Microsoft YaHei" charset="-122"/>
                <a:ea typeface="Microsoft YaHei" charset="-122"/>
                <a:cs typeface="Microsoft YaHei" charset="-122"/>
              </a:rPr>
              <a:t>、安全套接字层</a:t>
            </a:r>
            <a:r>
              <a:rPr lang="en-US" altLang="zh-CN" sz="2400" dirty="0">
                <a:solidFill>
                  <a:srgbClr val="C00000"/>
                </a:solidFill>
                <a:latin typeface="Microsoft YaHei" charset="-122"/>
                <a:ea typeface="Microsoft YaHei" charset="-122"/>
                <a:cs typeface="Microsoft YaHei" charset="-122"/>
              </a:rPr>
              <a:t>SSL</a:t>
            </a:r>
            <a:r>
              <a:rPr lang="zh-CN" altLang="en-US" sz="2400" dirty="0">
                <a:solidFill>
                  <a:srgbClr val="C00000"/>
                </a:solidFill>
                <a:latin typeface="Microsoft YaHei" charset="-122"/>
                <a:ea typeface="Microsoft YaHei" charset="-122"/>
                <a:cs typeface="Microsoft YaHei" charset="-122"/>
              </a:rPr>
              <a:t>（传输层）</a:t>
            </a:r>
            <a:endParaRPr lang="en-US" altLang="zh-CN" sz="2400" dirty="0">
              <a:solidFill>
                <a:srgbClr val="C00000"/>
              </a:solidFill>
              <a:latin typeface="Microsoft YaHei" charset="-122"/>
              <a:ea typeface="Microsoft YaHei" charset="-122"/>
              <a:cs typeface="Microsoft YaHei" charset="-122"/>
            </a:endParaRPr>
          </a:p>
          <a:p>
            <a:pPr>
              <a:lnSpc>
                <a:spcPct val="150000"/>
              </a:lnSpc>
            </a:pPr>
            <a:r>
              <a:rPr lang="en-US" altLang="zh-CN" sz="2400" dirty="0">
                <a:solidFill>
                  <a:schemeClr val="tx1"/>
                </a:solidFill>
                <a:latin typeface="Microsoft YaHei" charset="-122"/>
                <a:ea typeface="Microsoft YaHei" charset="-122"/>
                <a:cs typeface="Microsoft YaHei" charset="-122"/>
              </a:rPr>
              <a:t>3</a:t>
            </a:r>
            <a:r>
              <a:rPr lang="zh-CN" altLang="en-US" sz="2400" dirty="0">
                <a:solidFill>
                  <a:schemeClr val="tx1"/>
                </a:solidFill>
                <a:latin typeface="Microsoft YaHei" charset="-122"/>
                <a:ea typeface="Microsoft YaHei" charset="-122"/>
                <a:cs typeface="Microsoft YaHei" charset="-122"/>
              </a:rPr>
              <a:t>、虚拟专用网</a:t>
            </a:r>
            <a:r>
              <a:rPr lang="en-US" altLang="zh-CN" sz="2400" dirty="0">
                <a:solidFill>
                  <a:schemeClr val="tx1"/>
                </a:solidFill>
                <a:latin typeface="Microsoft YaHei" charset="-122"/>
                <a:ea typeface="Microsoft YaHei" charset="-122"/>
                <a:cs typeface="Microsoft YaHei" charset="-122"/>
              </a:rPr>
              <a:t>VPN</a:t>
            </a:r>
            <a:r>
              <a:rPr lang="zh-CN" altLang="en-US" sz="2400" dirty="0">
                <a:solidFill>
                  <a:schemeClr val="tx1"/>
                </a:solidFill>
                <a:latin typeface="Microsoft YaHei" charset="-122"/>
                <a:ea typeface="Microsoft YaHei" charset="-122"/>
                <a:cs typeface="Microsoft YaHei" charset="-122"/>
              </a:rPr>
              <a:t>和</a:t>
            </a:r>
            <a:r>
              <a:rPr lang="en-US" altLang="zh-CN" sz="2400" dirty="0">
                <a:solidFill>
                  <a:schemeClr val="tx1"/>
                </a:solidFill>
                <a:latin typeface="Microsoft YaHei" charset="-122"/>
                <a:ea typeface="Microsoft YaHei" charset="-122"/>
                <a:cs typeface="Microsoft YaHei" charset="-122"/>
              </a:rPr>
              <a:t>IP</a:t>
            </a:r>
            <a:r>
              <a:rPr lang="zh-CN" altLang="en-US" sz="2400" dirty="0">
                <a:solidFill>
                  <a:schemeClr val="tx1"/>
                </a:solidFill>
                <a:latin typeface="Microsoft YaHei" charset="-122"/>
                <a:ea typeface="Microsoft YaHei" charset="-122"/>
                <a:cs typeface="Microsoft YaHei" charset="-122"/>
              </a:rPr>
              <a:t>安全协议</a:t>
            </a:r>
            <a:r>
              <a:rPr lang="en-US" altLang="zh-CN" sz="2400" dirty="0" err="1">
                <a:solidFill>
                  <a:schemeClr val="tx1"/>
                </a:solidFill>
                <a:latin typeface="Microsoft YaHei" charset="-122"/>
                <a:ea typeface="Microsoft YaHei" charset="-122"/>
                <a:cs typeface="Microsoft YaHei" charset="-122"/>
              </a:rPr>
              <a:t>IPSec</a:t>
            </a:r>
            <a:r>
              <a:rPr lang="zh-CN" altLang="en-US" sz="2400" dirty="0">
                <a:solidFill>
                  <a:schemeClr val="tx1"/>
                </a:solidFill>
                <a:latin typeface="Microsoft YaHei" charset="-122"/>
                <a:ea typeface="Microsoft YaHei" charset="-122"/>
                <a:cs typeface="Microsoft YaHei" charset="-122"/>
              </a:rPr>
              <a:t>（网络层）</a:t>
            </a:r>
            <a:endParaRPr lang="en-US" altLang="zh-CN" sz="240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8629806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906780" y="2138045"/>
            <a:ext cx="9857740" cy="2306955"/>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、一般</a:t>
            </a:r>
            <a:r>
              <a:rPr lang="en-US" altLang="zh-CN" sz="2400" dirty="0">
                <a:latin typeface="Microsoft YaHei" charset="-122"/>
                <a:ea typeface="Microsoft YaHei" charset="-122"/>
                <a:cs typeface="Microsoft YaHei" charset="-122"/>
              </a:rPr>
              <a:t>Web</a:t>
            </a:r>
            <a:r>
              <a:rPr lang="zh-CN" altLang="en-US" sz="2400" dirty="0">
                <a:latin typeface="Microsoft YaHei" charset="-122"/>
                <a:ea typeface="Microsoft YaHei" charset="-122"/>
                <a:cs typeface="Microsoft YaHei" charset="-122"/>
              </a:rPr>
              <a:t>服务器越强大，包含安全漏洞的概率越高。</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Web</a:t>
            </a:r>
            <a:r>
              <a:rPr lang="zh-CN" altLang="en-US" sz="2400" dirty="0">
                <a:latin typeface="Microsoft YaHei" charset="-122"/>
                <a:ea typeface="Microsoft YaHei" charset="-122"/>
                <a:cs typeface="Microsoft YaHei" charset="-122"/>
              </a:rPr>
              <a:t>浏览器也会遇到各种各样的安全威胁。</a:t>
            </a: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、普通</a:t>
            </a:r>
            <a:r>
              <a:rPr lang="en-US" altLang="zh-CN" sz="2400" dirty="0">
                <a:latin typeface="Microsoft YaHei" charset="-122"/>
                <a:ea typeface="Microsoft YaHei" charset="-122"/>
                <a:cs typeface="Microsoft YaHei" charset="-122"/>
              </a:rPr>
              <a:t>Web</a:t>
            </a:r>
            <a:r>
              <a:rPr lang="zh-CN" altLang="en-US" sz="2400" dirty="0">
                <a:latin typeface="Microsoft YaHei" charset="-122"/>
                <a:ea typeface="Microsoft YaHei" charset="-122"/>
                <a:cs typeface="Microsoft YaHei" charset="-122"/>
              </a:rPr>
              <a:t>应用的应用层数据，在传输过程中都已明文形式传输，可能受到攻击。</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906780" y="2138045"/>
            <a:ext cx="10530205" cy="1689052"/>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、在电子商务背景下，提出</a:t>
            </a:r>
            <a:r>
              <a:rPr lang="en-US" altLang="zh-CN" sz="2400" dirty="0">
                <a:latin typeface="Microsoft YaHei" charset="-122"/>
                <a:ea typeface="Microsoft YaHei" charset="-122"/>
                <a:cs typeface="Microsoft YaHei" charset="-122"/>
              </a:rPr>
              <a:t>HTTP</a:t>
            </a:r>
            <a:r>
              <a:rPr lang="zh-CN" altLang="en-US" sz="2400" dirty="0">
                <a:latin typeface="Microsoft YaHei" charset="-122"/>
                <a:ea typeface="Microsoft YaHei" charset="-122"/>
                <a:cs typeface="Microsoft YaHei" charset="-122"/>
              </a:rPr>
              <a:t>安全电子商务交易协议；</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、在传输层之上构件一个安全层：</a:t>
            </a:r>
            <a:endParaRPr lang="en-US" altLang="zh-CN" sz="2400" dirty="0">
              <a:latin typeface="Microsoft YaHei" charset="-122"/>
              <a:ea typeface="Microsoft YaHei" charset="-122"/>
              <a:cs typeface="Microsoft YaHei" charset="-122"/>
            </a:endParaRPr>
          </a:p>
          <a:p>
            <a:pPr>
              <a:lnSpc>
                <a:spcPct val="150000"/>
              </a:lnSpc>
            </a:pPr>
            <a:r>
              <a:rPr lang="zh-CN" altLang="en-US" sz="2400" dirty="0">
                <a:solidFill>
                  <a:srgbClr val="C00000"/>
                </a:solidFill>
                <a:latin typeface="Microsoft YaHei" charset="-122"/>
                <a:ea typeface="Microsoft YaHei" charset="-122"/>
                <a:cs typeface="Microsoft YaHei" charset="-122"/>
              </a:rPr>
              <a:t>        安全套接字层</a:t>
            </a:r>
            <a:r>
              <a:rPr lang="en-US" altLang="zh-CN" sz="2400" dirty="0">
                <a:solidFill>
                  <a:srgbClr val="C00000"/>
                </a:solidFill>
                <a:latin typeface="Microsoft YaHei" charset="-122"/>
                <a:ea typeface="Microsoft YaHei" charset="-122"/>
                <a:cs typeface="Microsoft YaHei" charset="-122"/>
              </a:rPr>
              <a:t>(</a:t>
            </a:r>
            <a:r>
              <a:rPr lang="en-US" altLang="zh-CN" sz="2400" dirty="0">
                <a:solidFill>
                  <a:srgbClr val="C00000"/>
                </a:solidFill>
                <a:latin typeface="Microsoft YaHei" charset="-122"/>
                <a:ea typeface="Microsoft YaHei" charset="-122"/>
                <a:cs typeface="Microsoft YaHei" charset="-122"/>
                <a:sym typeface="+mn-ea"/>
              </a:rPr>
              <a:t>Secure Socket </a:t>
            </a:r>
            <a:r>
              <a:rPr lang="en-US" altLang="zh-CN" sz="2400" dirty="0" err="1">
                <a:solidFill>
                  <a:srgbClr val="C00000"/>
                </a:solidFill>
                <a:latin typeface="Microsoft YaHei" charset="-122"/>
                <a:ea typeface="Microsoft YaHei" charset="-122"/>
                <a:cs typeface="Microsoft YaHei" charset="-122"/>
                <a:sym typeface="+mn-ea"/>
              </a:rPr>
              <a:t>Layer,SSL</a:t>
            </a:r>
            <a:r>
              <a:rPr lang="en-US" altLang="zh-CN" sz="2400" dirty="0">
                <a:solidFill>
                  <a:srgbClr val="C00000"/>
                </a:solidFill>
                <a:latin typeface="Microsoft YaHei" charset="-122"/>
                <a:ea typeface="Microsoft YaHei" charset="-122"/>
                <a:cs typeface="Microsoft YaHei" charset="-122"/>
              </a:rPr>
              <a:t>)</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10551160" cy="113505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可以提供的服务</a:t>
            </a:r>
          </a:p>
          <a:p>
            <a:pPr>
              <a:lnSpc>
                <a:spcPct val="150000"/>
              </a:lnSpc>
            </a:pPr>
            <a:r>
              <a:rPr lang="zh-CN" altLang="en-US" sz="2400" dirty="0">
                <a:latin typeface="Microsoft YaHei" charset="-122"/>
                <a:ea typeface="Microsoft YaHei" charset="-122"/>
                <a:cs typeface="Microsoft YaHei" charset="-122"/>
              </a:rPr>
              <a:t>机密性、完整性、身份认证等安全服务。</a:t>
            </a:r>
            <a:endParaRPr lang="en-US" altLang="zh-CN" sz="2400" dirty="0">
              <a:latin typeface="Microsoft YaHei" charset="-122"/>
              <a:ea typeface="Microsoft YaHei" charset="-122"/>
              <a:cs typeface="Microsoft YaHei" charset="-122"/>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TextBox 5"/>
          <p:cNvSpPr txBox="1"/>
          <p:nvPr/>
        </p:nvSpPr>
        <p:spPr>
          <a:xfrm>
            <a:off x="953134" y="2132965"/>
            <a:ext cx="10367137" cy="175323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协议栈</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协议的总和</a:t>
            </a:r>
            <a:r>
              <a:rPr lang="en-US" altLang="zh-CN" sz="2400" dirty="0">
                <a:latin typeface="Microsoft YaHei" charset="-122"/>
                <a:ea typeface="Microsoft YaHei" charset="-122"/>
                <a:cs typeface="Microsoft YaHei" charset="-122"/>
              </a:rPr>
              <a:t>)</a:t>
            </a: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是介于</a:t>
            </a:r>
            <a:r>
              <a:rPr lang="en-US" altLang="zh-CN" sz="2400" dirty="0">
                <a:latin typeface="Microsoft YaHei" charset="-122"/>
                <a:ea typeface="Microsoft YaHei" charset="-122"/>
                <a:cs typeface="Microsoft YaHei" charset="-122"/>
              </a:rPr>
              <a:t>TCP</a:t>
            </a:r>
            <a:r>
              <a:rPr lang="zh-CN" altLang="en-US" sz="2400" dirty="0">
                <a:latin typeface="Microsoft YaHei" charset="-122"/>
                <a:ea typeface="Microsoft YaHei" charset="-122"/>
                <a:cs typeface="Microsoft YaHei" charset="-122"/>
              </a:rPr>
              <a:t>和</a:t>
            </a:r>
            <a:r>
              <a:rPr lang="en-US" altLang="zh-CN" sz="2400" dirty="0">
                <a:latin typeface="Microsoft YaHei" charset="-122"/>
                <a:ea typeface="Microsoft YaHei" charset="-122"/>
                <a:cs typeface="Microsoft YaHei" charset="-122"/>
              </a:rPr>
              <a:t>HTTP</a:t>
            </a:r>
            <a:r>
              <a:rPr lang="zh-CN" altLang="en-US" sz="2400" dirty="0">
                <a:latin typeface="Microsoft YaHei" charset="-122"/>
                <a:ea typeface="Microsoft YaHei" charset="-122"/>
                <a:cs typeface="Microsoft YaHei" charset="-122"/>
              </a:rPr>
              <a:t>等应用层协议之间的一个可选层，大多数应用层协议直接建立在</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协议之上，</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是两层协议。</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1128644058"/>
              </p:ext>
            </p:extLst>
          </p:nvPr>
        </p:nvGraphicFramePr>
        <p:xfrm>
          <a:off x="1829981" y="3239582"/>
          <a:ext cx="8915790" cy="2321326"/>
        </p:xfrm>
        <a:graphic>
          <a:graphicData uri="http://schemas.openxmlformats.org/drawingml/2006/table">
            <a:tbl>
              <a:tblPr firstRow="1" bandRow="1">
                <a:tableStyleId>{5940675A-B579-460E-94D1-54222C63F5DA}</a:tableStyleId>
              </a:tblPr>
              <a:tblGrid>
                <a:gridCol w="2971930">
                  <a:extLst>
                    <a:ext uri="{9D8B030D-6E8A-4147-A177-3AD203B41FA5}">
                      <a16:colId xmlns:a16="http://schemas.microsoft.com/office/drawing/2014/main" val="20000"/>
                    </a:ext>
                  </a:extLst>
                </a:gridCol>
                <a:gridCol w="2971930">
                  <a:extLst>
                    <a:ext uri="{9D8B030D-6E8A-4147-A177-3AD203B41FA5}">
                      <a16:colId xmlns:a16="http://schemas.microsoft.com/office/drawing/2014/main" val="20001"/>
                    </a:ext>
                  </a:extLst>
                </a:gridCol>
                <a:gridCol w="2971930">
                  <a:extLst>
                    <a:ext uri="{9D8B030D-6E8A-4147-A177-3AD203B41FA5}">
                      <a16:colId xmlns:a16="http://schemas.microsoft.com/office/drawing/2014/main" val="20002"/>
                    </a:ext>
                  </a:extLst>
                </a:gridCol>
              </a:tblGrid>
              <a:tr h="580390">
                <a:tc>
                  <a:txBody>
                    <a:bodyPr/>
                    <a:lstStyle/>
                    <a:p>
                      <a:pPr algn="ctr"/>
                      <a:r>
                        <a:rPr lang="en-US" altLang="zh-CN" sz="2000" dirty="0">
                          <a:solidFill>
                            <a:schemeClr val="tx1"/>
                          </a:solidFill>
                          <a:latin typeface="Microsoft YaHei" charset="-122"/>
                          <a:ea typeface="Microsoft YaHei" charset="-122"/>
                          <a:cs typeface="Microsoft YaHei" charset="-122"/>
                        </a:rPr>
                        <a:t>SSL</a:t>
                      </a:r>
                      <a:r>
                        <a:rPr lang="zh-CN" altLang="en-US" sz="2000" dirty="0">
                          <a:solidFill>
                            <a:schemeClr val="tx1"/>
                          </a:solidFill>
                          <a:latin typeface="Microsoft YaHei" charset="-122"/>
                          <a:ea typeface="Microsoft YaHei" charset="-122"/>
                          <a:cs typeface="Microsoft YaHei" charset="-122"/>
                        </a:rPr>
                        <a:t>握手协议</a:t>
                      </a: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SSL</a:t>
                      </a:r>
                      <a:r>
                        <a:rPr lang="zh-CN" altLang="en-US" sz="2000" dirty="0">
                          <a:solidFill>
                            <a:schemeClr val="tx1"/>
                          </a:solidFill>
                          <a:latin typeface="Microsoft YaHei" charset="-122"/>
                          <a:ea typeface="Microsoft YaHei" charset="-122"/>
                          <a:cs typeface="Microsoft YaHei" charset="-122"/>
                        </a:rPr>
                        <a:t>更改密码协议</a:t>
                      </a: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SSL</a:t>
                      </a:r>
                      <a:r>
                        <a:rPr lang="zh-CN" altLang="en-US" sz="2000" dirty="0">
                          <a:solidFill>
                            <a:schemeClr val="tx1"/>
                          </a:solidFill>
                          <a:latin typeface="Microsoft YaHei" charset="-122"/>
                          <a:ea typeface="Microsoft YaHei" charset="-122"/>
                          <a:cs typeface="Microsoft YaHei" charset="-122"/>
                        </a:rPr>
                        <a:t>警告协议</a:t>
                      </a:r>
                    </a:p>
                  </a:txBody>
                  <a:tcPr anchor="ctr"/>
                </a:tc>
                <a:extLst>
                  <a:ext uri="{0D108BD9-81ED-4DB2-BD59-A6C34878D82A}">
                    <a16:rowId xmlns:a16="http://schemas.microsoft.com/office/drawing/2014/main" val="10000"/>
                  </a:ext>
                </a:extLst>
              </a:tr>
              <a:tr h="580312">
                <a:tc gridSpan="3">
                  <a:txBody>
                    <a:bodyPr/>
                    <a:lstStyle/>
                    <a:p>
                      <a:pPr algn="ctr"/>
                      <a:r>
                        <a:rPr lang="en-US" altLang="zh-CN" sz="2000" dirty="0">
                          <a:solidFill>
                            <a:schemeClr val="tx1"/>
                          </a:solidFill>
                          <a:latin typeface="Microsoft YaHei" charset="-122"/>
                          <a:ea typeface="Microsoft YaHei" charset="-122"/>
                          <a:cs typeface="Microsoft YaHei" charset="-122"/>
                        </a:rPr>
                        <a:t>SSL</a:t>
                      </a:r>
                      <a:r>
                        <a:rPr lang="zh-CN" altLang="en-US" sz="2000" dirty="0">
                          <a:solidFill>
                            <a:schemeClr val="tx1"/>
                          </a:solidFill>
                          <a:latin typeface="Microsoft YaHei" charset="-122"/>
                          <a:ea typeface="Microsoft YaHei" charset="-122"/>
                          <a:cs typeface="Microsoft YaHei" charset="-122"/>
                        </a:rPr>
                        <a:t>记录协议</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1"/>
                  </a:ext>
                </a:extLst>
              </a:tr>
              <a:tr h="580312">
                <a:tc gridSpan="3">
                  <a:txBody>
                    <a:bodyPr/>
                    <a:lstStyle/>
                    <a:p>
                      <a:pPr algn="ctr"/>
                      <a:r>
                        <a:rPr lang="en-US" altLang="zh-CN" sz="2000" dirty="0">
                          <a:solidFill>
                            <a:schemeClr val="tx1"/>
                          </a:solidFill>
                          <a:latin typeface="Microsoft YaHei" charset="-122"/>
                          <a:ea typeface="Microsoft YaHei" charset="-122"/>
                          <a:cs typeface="Microsoft YaHei" charset="-122"/>
                        </a:rPr>
                        <a:t>TCP</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2"/>
                  </a:ext>
                </a:extLst>
              </a:tr>
              <a:tr h="580312">
                <a:tc gridSpan="3">
                  <a:txBody>
                    <a:bodyPr/>
                    <a:lstStyle/>
                    <a:p>
                      <a:pPr algn="ctr"/>
                      <a:r>
                        <a:rPr lang="en-US" altLang="zh-CN" sz="2000" dirty="0">
                          <a:solidFill>
                            <a:schemeClr val="tx1"/>
                          </a:solidFill>
                          <a:latin typeface="Microsoft YaHei" charset="-122"/>
                          <a:ea typeface="Microsoft YaHei" charset="-122"/>
                          <a:cs typeface="Microsoft YaHei" charset="-122"/>
                        </a:rPr>
                        <a:t>IP</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953135" y="2132965"/>
            <a:ext cx="6845935" cy="645160"/>
          </a:xfrm>
          <a:prstGeom prst="rect">
            <a:avLst/>
          </a:prstGeom>
          <a:noFill/>
        </p:spPr>
        <p:txBody>
          <a:bodyPr wrap="square" rtlCol="0">
            <a:spAutoFit/>
          </a:bodyPr>
          <a:lstStyle/>
          <a:p>
            <a:pPr>
              <a:lnSpc>
                <a:spcPct val="150000"/>
              </a:lnSpc>
            </a:pPr>
            <a:r>
              <a:rPr lang="zh-CN" altLang="en-US" sz="2400" dirty="0">
                <a:latin typeface="华文黑体" panose="02010600040101010101" charset="-122"/>
                <a:ea typeface="华文黑体" panose="02010600040101010101" charset="-122"/>
              </a:rPr>
              <a:t>二、</a:t>
            </a:r>
            <a:r>
              <a:rPr lang="en-US" altLang="zh-CN" sz="2400" dirty="0">
                <a:latin typeface="华文黑体" panose="02010600040101010101" charset="-122"/>
                <a:ea typeface="华文黑体" panose="02010600040101010101" charset="-122"/>
              </a:rPr>
              <a:t>SSL</a:t>
            </a:r>
            <a:r>
              <a:rPr lang="zh-CN" altLang="en-US" sz="2400" dirty="0">
                <a:latin typeface="华文黑体" panose="02010600040101010101" charset="-122"/>
                <a:ea typeface="华文黑体" panose="02010600040101010101" charset="-122"/>
              </a:rPr>
              <a:t>协议栈</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2308324"/>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握手协议：在握手过程中需要用到</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握手协议、</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更改密码规格协议、</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警告协议。 </a:t>
            </a:r>
          </a:p>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主要作用：协商密码组和建立密码组；服务器</a:t>
            </a:r>
            <a:r>
              <a:rPr lang="zh-CN" altLang="en-US" sz="2400" dirty="0">
                <a:latin typeface="Microsoft YaHei" charset="-122"/>
                <a:ea typeface="Microsoft YaHei" charset="-122"/>
                <a:cs typeface="Microsoft YaHei" charset="-122"/>
                <a:sym typeface="+mn-ea"/>
              </a:rPr>
              <a:t>认证与鉴别</a:t>
            </a:r>
            <a:r>
              <a:rPr lang="zh-CN" altLang="en-US" sz="2400" dirty="0">
                <a:latin typeface="Microsoft YaHei" charset="-122"/>
                <a:ea typeface="Microsoft YaHei" charset="-122"/>
                <a:cs typeface="Microsoft YaHei" charset="-122"/>
              </a:rPr>
              <a:t>和客户认证与鉴别</a:t>
            </a:r>
          </a:p>
        </p:txBody>
      </p:sp>
      <p:pic>
        <p:nvPicPr>
          <p:cNvPr id="2" name="图片 1"/>
          <p:cNvPicPr>
            <a:picLocks noChangeAspect="1"/>
          </p:cNvPicPr>
          <p:nvPr/>
        </p:nvPicPr>
        <p:blipFill>
          <a:blip r:embed="rId3"/>
          <a:stretch>
            <a:fillRect/>
          </a:stretch>
        </p:blipFill>
        <p:spPr>
          <a:xfrm>
            <a:off x="2973820" y="4549847"/>
            <a:ext cx="6324600" cy="1803400"/>
          </a:xfrm>
          <a:prstGeom prst="rect">
            <a:avLst/>
          </a:prstGeom>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21425"/>
          </a:xfrm>
          <a:prstGeom prst="rect">
            <a:avLst/>
          </a:prstGeom>
          <a:noFill/>
        </p:spPr>
        <p:txBody>
          <a:bodyPr wrap="square" rtlCol="0">
            <a:spAutoFit/>
          </a:bodyPr>
          <a:lstStyle/>
          <a:p>
            <a:pPr>
              <a:lnSpc>
                <a:spcPts val="37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更改密码协议：通信双方修改密码组，标志着加密策略的改变。</a:t>
            </a:r>
          </a:p>
        </p:txBody>
      </p:sp>
      <p:graphicFrame>
        <p:nvGraphicFramePr>
          <p:cNvPr id="6" name="表格 5"/>
          <p:cNvGraphicFramePr>
            <a:graphicFrameLocks noGrp="1"/>
          </p:cNvGraphicFramePr>
          <p:nvPr>
            <p:extLst>
              <p:ext uri="{D42A27DB-BD31-4B8C-83A1-F6EECF244321}">
                <p14:modId xmlns:p14="http://schemas.microsoft.com/office/powerpoint/2010/main" val="564834852"/>
              </p:ext>
            </p:extLst>
          </p:nvPr>
        </p:nvGraphicFramePr>
        <p:xfrm>
          <a:off x="1745766" y="3236605"/>
          <a:ext cx="9100290" cy="2363775"/>
        </p:xfrm>
        <a:graphic>
          <a:graphicData uri="http://schemas.openxmlformats.org/drawingml/2006/table">
            <a:tbl>
              <a:tblPr firstRow="1" bandRow="1">
                <a:tableStyleId>{5940675A-B579-460E-94D1-54222C63F5DA}</a:tableStyleId>
              </a:tblPr>
              <a:tblGrid>
                <a:gridCol w="3082263">
                  <a:extLst>
                    <a:ext uri="{9D8B030D-6E8A-4147-A177-3AD203B41FA5}">
                      <a16:colId xmlns:a16="http://schemas.microsoft.com/office/drawing/2014/main" val="20000"/>
                    </a:ext>
                  </a:extLst>
                </a:gridCol>
                <a:gridCol w="6018027">
                  <a:extLst>
                    <a:ext uri="{9D8B030D-6E8A-4147-A177-3AD203B41FA5}">
                      <a16:colId xmlns:a16="http://schemas.microsoft.com/office/drawing/2014/main" val="20001"/>
                    </a:ext>
                  </a:extLst>
                </a:gridCol>
              </a:tblGrid>
              <a:tr h="787925">
                <a:tc>
                  <a:txBody>
                    <a:bodyPr/>
                    <a:lstStyle/>
                    <a:p>
                      <a:pPr algn="ctr"/>
                      <a:r>
                        <a:rPr lang="zh-CN" altLang="en-US" sz="2000" dirty="0">
                          <a:solidFill>
                            <a:schemeClr val="tx1"/>
                          </a:solidFill>
                          <a:latin typeface="Microsoft YaHei" charset="-122"/>
                          <a:ea typeface="Microsoft YaHei" charset="-122"/>
                          <a:cs typeface="Microsoft YaHei" charset="-122"/>
                        </a:rPr>
                        <a:t>公开密钥加密算法</a:t>
                      </a: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SSL</a:t>
                      </a:r>
                      <a:r>
                        <a:rPr lang="zh-CN" altLang="en-US" sz="2000" dirty="0">
                          <a:solidFill>
                            <a:schemeClr val="tx1"/>
                          </a:solidFill>
                          <a:latin typeface="Microsoft YaHei" charset="-122"/>
                          <a:ea typeface="Microsoft YaHei" charset="-122"/>
                          <a:cs typeface="Microsoft YaHei" charset="-122"/>
                        </a:rPr>
                        <a:t>主要使用</a:t>
                      </a:r>
                      <a:r>
                        <a:rPr lang="en-US" altLang="zh-CN" sz="2000" dirty="0">
                          <a:solidFill>
                            <a:schemeClr val="tx1"/>
                          </a:solidFill>
                          <a:latin typeface="Microsoft YaHei" charset="-122"/>
                          <a:ea typeface="Microsoft YaHei" charset="-122"/>
                          <a:cs typeface="Microsoft YaHei" charset="-122"/>
                        </a:rPr>
                        <a:t>RSA</a:t>
                      </a:r>
                      <a:r>
                        <a:rPr lang="zh-CN" altLang="en-US" sz="2000" dirty="0">
                          <a:solidFill>
                            <a:schemeClr val="tx1"/>
                          </a:solidFill>
                          <a:latin typeface="Microsoft YaHei" charset="-122"/>
                          <a:ea typeface="Microsoft YaHei" charset="-122"/>
                          <a:cs typeface="Microsoft YaHei" charset="-122"/>
                        </a:rPr>
                        <a:t>，其他多种公钥加密算法也支持</a:t>
                      </a:r>
                    </a:p>
                  </a:txBody>
                  <a:tcPr anchor="ctr"/>
                </a:tc>
                <a:extLst>
                  <a:ext uri="{0D108BD9-81ED-4DB2-BD59-A6C34878D82A}">
                    <a16:rowId xmlns:a16="http://schemas.microsoft.com/office/drawing/2014/main" val="10000"/>
                  </a:ext>
                </a:extLst>
              </a:tr>
              <a:tr h="787925">
                <a:tc>
                  <a:txBody>
                    <a:bodyPr/>
                    <a:lstStyle/>
                    <a:p>
                      <a:pPr algn="ctr"/>
                      <a:r>
                        <a:rPr lang="zh-CN" altLang="en-US" sz="2000" dirty="0">
                          <a:solidFill>
                            <a:schemeClr val="tx1"/>
                          </a:solidFill>
                          <a:latin typeface="Microsoft YaHei" charset="-122"/>
                          <a:ea typeface="Microsoft YaHei" charset="-122"/>
                          <a:cs typeface="Microsoft YaHei" charset="-122"/>
                        </a:rPr>
                        <a:t>对称密钥加密算法</a:t>
                      </a: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SSL</a:t>
                      </a:r>
                      <a:r>
                        <a:rPr lang="zh-CN" altLang="en-US" sz="2000" dirty="0">
                          <a:solidFill>
                            <a:schemeClr val="tx1"/>
                          </a:solidFill>
                          <a:latin typeface="Microsoft YaHei" charset="-122"/>
                          <a:ea typeface="Microsoft YaHei" charset="-122"/>
                          <a:cs typeface="Microsoft YaHei" charset="-122"/>
                        </a:rPr>
                        <a:t>支持</a:t>
                      </a:r>
                      <a:r>
                        <a:rPr lang="en-US" altLang="zh-CN" sz="2000" dirty="0">
                          <a:solidFill>
                            <a:schemeClr val="tx1"/>
                          </a:solidFill>
                          <a:latin typeface="Microsoft YaHei" charset="-122"/>
                          <a:ea typeface="Microsoft YaHei" charset="-122"/>
                          <a:cs typeface="Microsoft YaHei" charset="-122"/>
                        </a:rPr>
                        <a:t>DES</a:t>
                      </a:r>
                      <a:r>
                        <a:rPr lang="zh-CN" altLang="en-US" sz="2000" dirty="0">
                          <a:solidFill>
                            <a:schemeClr val="tx1"/>
                          </a:solidFill>
                          <a:latin typeface="Microsoft YaHei" charset="-122"/>
                          <a:ea typeface="Microsoft YaHei" charset="-122"/>
                          <a:cs typeface="Microsoft YaHei" charset="-122"/>
                        </a:rPr>
                        <a:t>分组密码、</a:t>
                      </a:r>
                      <a:r>
                        <a:rPr lang="en-US" altLang="zh-CN" sz="2000" dirty="0">
                          <a:solidFill>
                            <a:schemeClr val="tx1"/>
                          </a:solidFill>
                          <a:latin typeface="Microsoft YaHei" charset="-122"/>
                          <a:ea typeface="Microsoft YaHei" charset="-122"/>
                          <a:cs typeface="Microsoft YaHei" charset="-122"/>
                        </a:rPr>
                        <a:t>3DES</a:t>
                      </a:r>
                      <a:r>
                        <a:rPr lang="zh-CN" altLang="en-US" sz="2000" dirty="0">
                          <a:solidFill>
                            <a:schemeClr val="tx1"/>
                          </a:solidFill>
                          <a:latin typeface="Microsoft YaHei" charset="-122"/>
                          <a:ea typeface="Microsoft YaHei" charset="-122"/>
                          <a:cs typeface="Microsoft YaHei" charset="-122"/>
                        </a:rPr>
                        <a:t>分组密码等</a:t>
                      </a:r>
                    </a:p>
                  </a:txBody>
                  <a:tcPr anchor="ctr"/>
                </a:tc>
                <a:extLst>
                  <a:ext uri="{0D108BD9-81ED-4DB2-BD59-A6C34878D82A}">
                    <a16:rowId xmlns:a16="http://schemas.microsoft.com/office/drawing/2014/main" val="10001"/>
                  </a:ext>
                </a:extLst>
              </a:tr>
              <a:tr h="787925">
                <a:tc>
                  <a:txBody>
                    <a:bodyPr/>
                    <a:lstStyle/>
                    <a:p>
                      <a:pPr algn="ctr"/>
                      <a:r>
                        <a:rPr lang="en-US" altLang="zh-CN" sz="2000" dirty="0">
                          <a:solidFill>
                            <a:schemeClr val="tx1"/>
                          </a:solidFill>
                          <a:latin typeface="Microsoft YaHei" charset="-122"/>
                          <a:ea typeface="Microsoft YaHei" charset="-122"/>
                          <a:cs typeface="Microsoft YaHei" charset="-122"/>
                        </a:rPr>
                        <a:t>MAC</a:t>
                      </a:r>
                      <a:r>
                        <a:rPr lang="zh-CN" altLang="en-US" sz="2000" dirty="0">
                          <a:solidFill>
                            <a:schemeClr val="tx1"/>
                          </a:solidFill>
                          <a:latin typeface="Microsoft YaHei" charset="-122"/>
                          <a:ea typeface="Microsoft YaHei" charset="-122"/>
                          <a:cs typeface="Microsoft YaHei" charset="-122"/>
                        </a:rPr>
                        <a:t>算法</a:t>
                      </a: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MD5</a:t>
                      </a:r>
                      <a:r>
                        <a:rPr lang="zh-CN" altLang="en-US" sz="2000" dirty="0">
                          <a:solidFill>
                            <a:schemeClr val="tx1"/>
                          </a:solidFill>
                          <a:latin typeface="Microsoft YaHei" charset="-122"/>
                          <a:ea typeface="Microsoft YaHei" charset="-122"/>
                          <a:cs typeface="Microsoft YaHei" charset="-122"/>
                        </a:rPr>
                        <a:t>或</a:t>
                      </a:r>
                      <a:r>
                        <a:rPr lang="en-US" altLang="zh-CN" sz="2000" dirty="0">
                          <a:solidFill>
                            <a:schemeClr val="tx1"/>
                          </a:solidFill>
                          <a:latin typeface="Microsoft YaHei" charset="-122"/>
                          <a:ea typeface="Microsoft YaHei" charset="-122"/>
                          <a:cs typeface="Microsoft YaHei" charset="-122"/>
                        </a:rPr>
                        <a:t>SHA-1</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、下列关于</a:t>
            </a:r>
            <a:r>
              <a:rPr lang="en-US" altLang="zh-CN" sz="2400" b="0" dirty="0">
                <a:solidFill>
                  <a:schemeClr val="tx1"/>
                </a:solidFill>
                <a:latin typeface="Microsoft YaHei" charset="-122"/>
                <a:ea typeface="Microsoft YaHei" charset="-122"/>
                <a:cs typeface="Microsoft YaHei" charset="-122"/>
              </a:rPr>
              <a:t>2G/3G/4G/5G</a:t>
            </a:r>
            <a:r>
              <a:rPr lang="zh-CN" altLang="en-US" sz="2400" b="0" dirty="0">
                <a:solidFill>
                  <a:schemeClr val="tx1"/>
                </a:solidFill>
                <a:latin typeface="Microsoft YaHei" charset="-122"/>
                <a:ea typeface="Microsoft YaHei" charset="-122"/>
                <a:cs typeface="Microsoft YaHei" charset="-122"/>
              </a:rPr>
              <a:t>移动通信系统的特点说法错误的是（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  ）。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A:2G</a:t>
            </a:r>
            <a:r>
              <a:rPr lang="zh-CN" altLang="en-US" sz="2400" b="0" dirty="0">
                <a:solidFill>
                  <a:schemeClr val="tx1"/>
                </a:solidFill>
                <a:latin typeface="Microsoft YaHei" charset="-122"/>
                <a:ea typeface="Microsoft YaHei" charset="-122"/>
                <a:cs typeface="Microsoft YaHei" charset="-122"/>
              </a:rPr>
              <a:t>除了基本的语音通信，还能提供短信服务</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B:3G</a:t>
            </a:r>
            <a:r>
              <a:rPr lang="zh-CN" altLang="en-US" sz="2400" b="0" dirty="0">
                <a:solidFill>
                  <a:srgbClr val="FF0000"/>
                </a:solidFill>
                <a:latin typeface="Microsoft YaHei" charset="-122"/>
                <a:ea typeface="Microsoft YaHei" charset="-122"/>
                <a:cs typeface="Microsoft YaHei" charset="-122"/>
              </a:rPr>
              <a:t>中最关键的技术是多媒体技术</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C:4G</a:t>
            </a:r>
            <a:r>
              <a:rPr lang="zh-CN" altLang="en-US" sz="2400" b="0" dirty="0">
                <a:solidFill>
                  <a:schemeClr val="tx1"/>
                </a:solidFill>
                <a:latin typeface="Microsoft YaHei" charset="-122"/>
                <a:ea typeface="Microsoft YaHei" charset="-122"/>
                <a:cs typeface="Microsoft YaHei" charset="-122"/>
              </a:rPr>
              <a:t>技术具有高速率传输、业务多样化、经济等特性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D:5G</a:t>
            </a:r>
            <a:r>
              <a:rPr lang="zh-CN" altLang="en-US" sz="2400" b="0" dirty="0">
                <a:solidFill>
                  <a:schemeClr val="tx1"/>
                </a:solidFill>
                <a:latin typeface="Microsoft YaHei" charset="-122"/>
                <a:ea typeface="Microsoft YaHei" charset="-122"/>
                <a:cs typeface="Microsoft YaHei" charset="-122"/>
              </a:rPr>
              <a:t>技术的目的是构建网络社会</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425149834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753235"/>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警告协议：</a:t>
            </a:r>
          </a:p>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为对等实体传递</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警告或终止当前连接。</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包含两个字段：警告级别和警告代码。</a:t>
            </a:r>
          </a:p>
        </p:txBody>
      </p:sp>
      <p:pic>
        <p:nvPicPr>
          <p:cNvPr id="11" name="图片 10"/>
          <p:cNvPicPr>
            <a:picLocks noChangeAspect="1"/>
          </p:cNvPicPr>
          <p:nvPr/>
        </p:nvPicPr>
        <p:blipFill>
          <a:blip r:embed="rId4"/>
          <a:stretch>
            <a:fillRect/>
          </a:stretch>
        </p:blipFill>
        <p:spPr>
          <a:xfrm>
            <a:off x="2973820" y="4549847"/>
            <a:ext cx="6324600" cy="1803400"/>
          </a:xfrm>
          <a:prstGeom prst="rect">
            <a:avLst/>
          </a:prstGeom>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：安全套接字层</a:t>
            </a:r>
            <a:r>
              <a:rPr lang="en-US" altLang="zh-CN" sz="2800" b="0" dirty="0">
                <a:solidFill>
                  <a:schemeClr val="tx1"/>
                </a:solidFill>
                <a:latin typeface="黑体" panose="02010609060101010101" pitchFamily="49" charset="-122"/>
                <a:ea typeface="黑体" panose="02010609060101010101" pitchFamily="49" charset="-122"/>
                <a:sym typeface="+mn-ea"/>
              </a:rPr>
              <a:t>SSL</a:t>
            </a:r>
          </a:p>
        </p:txBody>
      </p:sp>
      <p:sp>
        <p:nvSpPr>
          <p:cNvPr id="18" name="TextBox 4"/>
          <p:cNvSpPr txBox="1"/>
          <p:nvPr/>
        </p:nvSpPr>
        <p:spPr>
          <a:xfrm>
            <a:off x="1135025" y="2138093"/>
            <a:ext cx="10002190" cy="1135054"/>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SSL</a:t>
            </a:r>
            <a:r>
              <a:rPr lang="zh-CN" altLang="en-US" sz="2400" dirty="0">
                <a:latin typeface="Microsoft YaHei" charset="-122"/>
                <a:ea typeface="Microsoft YaHei" charset="-122"/>
                <a:cs typeface="Microsoft YaHei" charset="-122"/>
              </a:rPr>
              <a:t>记录协议：描述了信息交换过程中的消息格式，前面</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个协议需要记录协议进行封装与传输。</a:t>
            </a:r>
          </a:p>
        </p:txBody>
      </p:sp>
      <p:pic>
        <p:nvPicPr>
          <p:cNvPr id="9" name="图片 8"/>
          <p:cNvPicPr>
            <a:picLocks noChangeAspect="1"/>
          </p:cNvPicPr>
          <p:nvPr/>
        </p:nvPicPr>
        <p:blipFill>
          <a:blip r:embed="rId3"/>
          <a:stretch>
            <a:fillRect/>
          </a:stretch>
        </p:blipFill>
        <p:spPr>
          <a:xfrm>
            <a:off x="2973820" y="4549847"/>
            <a:ext cx="6324600" cy="1803400"/>
          </a:xfrm>
          <a:prstGeom prst="rect">
            <a:avLst/>
          </a:prstGeom>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协议栈中，（   ）用于在握手过程或者数据加密等出错或者发生异常时，为对等实体传递</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警告或者终止当前连接。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A:SSL</a:t>
            </a:r>
            <a:r>
              <a:rPr lang="zh-CN" altLang="en-US" sz="2400" b="0" dirty="0">
                <a:solidFill>
                  <a:schemeClr val="tx1"/>
                </a:solidFill>
                <a:latin typeface="黑体" panose="02010609060101010101" pitchFamily="49" charset="-122"/>
                <a:ea typeface="黑体" panose="02010609060101010101" pitchFamily="49" charset="-122"/>
              </a:rPr>
              <a:t>握手协议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B:SSL</a:t>
            </a:r>
            <a:r>
              <a:rPr lang="zh-CN" altLang="en-US" sz="2400" b="0" dirty="0">
                <a:solidFill>
                  <a:schemeClr val="tx1"/>
                </a:solidFill>
                <a:latin typeface="黑体" panose="02010609060101010101" pitchFamily="49" charset="-122"/>
                <a:ea typeface="黑体" panose="02010609060101010101" pitchFamily="49" charset="-122"/>
              </a:rPr>
              <a:t>更改密码协议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C:SSL</a:t>
            </a:r>
            <a:r>
              <a:rPr lang="zh-CN" altLang="en-US" sz="2400" b="0" dirty="0">
                <a:solidFill>
                  <a:schemeClr val="tx1"/>
                </a:solidFill>
                <a:latin typeface="黑体" panose="02010609060101010101" pitchFamily="49" charset="-122"/>
                <a:ea typeface="黑体" panose="02010609060101010101" pitchFamily="49" charset="-122"/>
              </a:rPr>
              <a:t>警告协议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r>
              <a:rPr lang="zh-CN" altLang="en-US" sz="2400" b="0" dirty="0">
                <a:solidFill>
                  <a:schemeClr val="tx1"/>
                </a:solidFill>
                <a:latin typeface="黑体" panose="02010609060101010101" pitchFamily="49" charset="-122"/>
                <a:ea typeface="黑体" panose="02010609060101010101" pitchFamily="49" charset="-122"/>
              </a:rPr>
              <a:t>记录协议</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协议栈中，（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）用于在握手过程或者数据加密等出错或者发生异常时，为对等实体传递</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警告或者终止当前连接。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A:SSL</a:t>
            </a:r>
            <a:r>
              <a:rPr lang="zh-CN" altLang="en-US" sz="2400" b="0" dirty="0">
                <a:solidFill>
                  <a:schemeClr val="tx1"/>
                </a:solidFill>
                <a:latin typeface="黑体" panose="02010609060101010101" pitchFamily="49" charset="-122"/>
                <a:ea typeface="黑体" panose="02010609060101010101" pitchFamily="49" charset="-122"/>
              </a:rPr>
              <a:t>握手协议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B:SSL</a:t>
            </a:r>
            <a:r>
              <a:rPr lang="zh-CN" altLang="en-US" sz="2400" b="0" dirty="0">
                <a:solidFill>
                  <a:schemeClr val="tx1"/>
                </a:solidFill>
                <a:latin typeface="黑体" panose="02010609060101010101" pitchFamily="49" charset="-122"/>
                <a:ea typeface="黑体" panose="02010609060101010101" pitchFamily="49" charset="-122"/>
              </a:rPr>
              <a:t>更改密码协议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C:SSL</a:t>
            </a:r>
            <a:r>
              <a:rPr lang="zh-CN" altLang="en-US" sz="2400" b="0" dirty="0">
                <a:solidFill>
                  <a:srgbClr val="FF0000"/>
                </a:solidFill>
                <a:latin typeface="黑体" panose="02010609060101010101" pitchFamily="49" charset="-122"/>
                <a:ea typeface="黑体" panose="02010609060101010101" pitchFamily="49" charset="-122"/>
              </a:rPr>
              <a:t>警告协议</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r>
              <a:rPr lang="zh-CN" altLang="en-US" sz="2400" b="0" dirty="0">
                <a:solidFill>
                  <a:schemeClr val="tx1"/>
                </a:solidFill>
                <a:latin typeface="黑体" panose="02010609060101010101" pitchFamily="49" charset="-122"/>
                <a:ea typeface="黑体" panose="02010609060101010101" pitchFamily="49" charset="-122"/>
              </a:rPr>
              <a:t>记录协议</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协议栈中，（    ）用于通信过程，通信双方修改密码组，标志着加密策略的改变。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A:SSL</a:t>
            </a:r>
            <a:r>
              <a:rPr lang="zh-CN" altLang="en-US" sz="2400" b="0" dirty="0">
                <a:solidFill>
                  <a:schemeClr val="tx1"/>
                </a:solidFill>
                <a:latin typeface="黑体" panose="02010609060101010101" pitchFamily="49" charset="-122"/>
                <a:ea typeface="黑体" panose="02010609060101010101" pitchFamily="49" charset="-122"/>
              </a:rPr>
              <a:t>握手协议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B:SSL</a:t>
            </a:r>
            <a:r>
              <a:rPr lang="zh-CN" altLang="en-US" sz="2400" b="0" dirty="0">
                <a:solidFill>
                  <a:schemeClr val="tx1"/>
                </a:solidFill>
                <a:latin typeface="黑体" panose="02010609060101010101" pitchFamily="49" charset="-122"/>
                <a:ea typeface="黑体" panose="02010609060101010101" pitchFamily="49" charset="-122"/>
              </a:rPr>
              <a:t>更改密码规格协议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C:SSL</a:t>
            </a:r>
            <a:r>
              <a:rPr lang="zh-CN" altLang="en-US" sz="2400" b="0" dirty="0">
                <a:solidFill>
                  <a:schemeClr val="tx1"/>
                </a:solidFill>
                <a:latin typeface="黑体" panose="02010609060101010101" pitchFamily="49" charset="-122"/>
                <a:ea typeface="黑体" panose="02010609060101010101" pitchFamily="49" charset="-122"/>
              </a:rPr>
              <a:t>警告协议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r>
              <a:rPr lang="zh-CN" altLang="en-US" sz="2400" b="0" dirty="0">
                <a:solidFill>
                  <a:schemeClr val="tx1"/>
                </a:solidFill>
                <a:latin typeface="黑体" panose="02010609060101010101" pitchFamily="49" charset="-122"/>
                <a:ea typeface="黑体" panose="02010609060101010101" pitchFamily="49" charset="-122"/>
              </a:rPr>
              <a:t>记录协议</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协议栈中，（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）用于通信过程，通信双方修改密码组，标志着加密策略的改变。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A:SSL</a:t>
            </a:r>
            <a:r>
              <a:rPr lang="zh-CN" altLang="en-US" sz="2400" b="0" dirty="0">
                <a:solidFill>
                  <a:schemeClr val="tx1"/>
                </a:solidFill>
                <a:latin typeface="黑体" panose="02010609060101010101" pitchFamily="49" charset="-122"/>
                <a:ea typeface="黑体" panose="02010609060101010101" pitchFamily="49" charset="-122"/>
              </a:rPr>
              <a:t>握手协议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B:SSL</a:t>
            </a:r>
            <a:r>
              <a:rPr lang="zh-CN" altLang="en-US" sz="2400" b="0" dirty="0">
                <a:solidFill>
                  <a:srgbClr val="FF0000"/>
                </a:solidFill>
                <a:latin typeface="黑体" panose="02010609060101010101" pitchFamily="49" charset="-122"/>
                <a:ea typeface="黑体" panose="02010609060101010101" pitchFamily="49" charset="-122"/>
              </a:rPr>
              <a:t>更改密码规格协议</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C:SSL</a:t>
            </a:r>
            <a:r>
              <a:rPr lang="zh-CN" altLang="en-US" sz="2400" b="0" dirty="0">
                <a:solidFill>
                  <a:schemeClr val="tx1"/>
                </a:solidFill>
                <a:latin typeface="黑体" panose="02010609060101010101" pitchFamily="49" charset="-122"/>
                <a:ea typeface="黑体" panose="02010609060101010101" pitchFamily="49" charset="-122"/>
              </a:rPr>
              <a:t>警告协议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r>
              <a:rPr lang="zh-CN" altLang="en-US" sz="2400" b="0" dirty="0">
                <a:solidFill>
                  <a:schemeClr val="tx1"/>
                </a:solidFill>
                <a:latin typeface="黑体" panose="02010609060101010101" pitchFamily="49" charset="-122"/>
                <a:ea typeface="黑体" panose="02010609060101010101" pitchFamily="49" charset="-122"/>
              </a:rPr>
              <a:t>记录协议</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协议栈中，（    ）主要是协商密码组和建立密钥。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A:SSL</a:t>
            </a:r>
            <a:r>
              <a:rPr lang="zh-CN" altLang="en-US" sz="2400" b="0" dirty="0">
                <a:solidFill>
                  <a:schemeClr val="tx1"/>
                </a:solidFill>
                <a:latin typeface="黑体" panose="02010609060101010101" pitchFamily="49" charset="-122"/>
                <a:ea typeface="黑体" panose="02010609060101010101" pitchFamily="49" charset="-122"/>
              </a:rPr>
              <a:t>握手协议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B:SSL</a:t>
            </a:r>
            <a:r>
              <a:rPr lang="zh-CN" altLang="en-US" sz="2400" b="0" dirty="0">
                <a:solidFill>
                  <a:schemeClr val="tx1"/>
                </a:solidFill>
                <a:latin typeface="黑体" panose="02010609060101010101" pitchFamily="49" charset="-122"/>
                <a:ea typeface="黑体" panose="02010609060101010101" pitchFamily="49" charset="-122"/>
              </a:rPr>
              <a:t>更改密码协议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C:SSL</a:t>
            </a:r>
            <a:r>
              <a:rPr lang="zh-CN" altLang="en-US" sz="2400" b="0" dirty="0">
                <a:solidFill>
                  <a:schemeClr val="tx1"/>
                </a:solidFill>
                <a:latin typeface="黑体" panose="02010609060101010101" pitchFamily="49" charset="-122"/>
                <a:ea typeface="黑体" panose="02010609060101010101" pitchFamily="49" charset="-122"/>
              </a:rPr>
              <a:t>警告协议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r>
              <a:rPr lang="zh-CN" altLang="en-US" sz="2400" b="0" dirty="0">
                <a:solidFill>
                  <a:schemeClr val="tx1"/>
                </a:solidFill>
                <a:latin typeface="黑体" panose="02010609060101010101" pitchFamily="49" charset="-122"/>
                <a:ea typeface="黑体" panose="02010609060101010101" pitchFamily="49" charset="-122"/>
              </a:rPr>
              <a:t>记录协议</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SSL</a:t>
            </a:r>
            <a:r>
              <a:rPr lang="zh-CN" altLang="en-US" sz="2400" b="0" dirty="0">
                <a:solidFill>
                  <a:schemeClr val="tx1"/>
                </a:solidFill>
                <a:latin typeface="黑体" panose="02010609060101010101" pitchFamily="49" charset="-122"/>
                <a:ea typeface="黑体" panose="02010609060101010101" pitchFamily="49" charset="-122"/>
              </a:rPr>
              <a:t>协议栈中，（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）主要是协商密码组和建立密钥。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A:SSL</a:t>
            </a:r>
            <a:r>
              <a:rPr lang="zh-CN" altLang="en-US" sz="2400" b="0" dirty="0">
                <a:solidFill>
                  <a:srgbClr val="FF0000"/>
                </a:solidFill>
                <a:latin typeface="黑体" panose="02010609060101010101" pitchFamily="49" charset="-122"/>
                <a:ea typeface="黑体" panose="02010609060101010101" pitchFamily="49" charset="-122"/>
              </a:rPr>
              <a:t>握手协议</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B:SSL</a:t>
            </a:r>
            <a:r>
              <a:rPr lang="zh-CN" altLang="en-US" sz="2400" b="0" dirty="0">
                <a:solidFill>
                  <a:schemeClr val="tx1"/>
                </a:solidFill>
                <a:latin typeface="黑体" panose="02010609060101010101" pitchFamily="49" charset="-122"/>
                <a:ea typeface="黑体" panose="02010609060101010101" pitchFamily="49" charset="-122"/>
              </a:rPr>
              <a:t>更改密码协议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C:SSL</a:t>
            </a:r>
            <a:r>
              <a:rPr lang="zh-CN" altLang="en-US" sz="2400" b="0" dirty="0">
                <a:solidFill>
                  <a:schemeClr val="tx1"/>
                </a:solidFill>
                <a:latin typeface="黑体" panose="02010609060101010101" pitchFamily="49" charset="-122"/>
                <a:ea typeface="黑体" panose="02010609060101010101" pitchFamily="49" charset="-122"/>
              </a:rPr>
              <a:t>警告协议</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D:SSL</a:t>
            </a:r>
            <a:r>
              <a:rPr lang="zh-CN" altLang="en-US" sz="2400" b="0" dirty="0">
                <a:solidFill>
                  <a:schemeClr val="tx1"/>
                </a:solidFill>
                <a:latin typeface="黑体" panose="02010609060101010101" pitchFamily="49" charset="-122"/>
                <a:ea typeface="黑体" panose="02010609060101010101" pitchFamily="49" charset="-122"/>
              </a:rPr>
              <a:t>记录协议</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sp>
        <p:nvSpPr>
          <p:cNvPr id="2" name="文本框 1"/>
          <p:cNvSpPr txBox="1"/>
          <p:nvPr/>
        </p:nvSpPr>
        <p:spPr>
          <a:xfrm>
            <a:off x="1205387" y="2448941"/>
            <a:ext cx="8734425" cy="230695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自顶向下介绍各层解决</a:t>
            </a:r>
            <a:r>
              <a:rPr lang="zh-CN" altLang="en-US" sz="2400" dirty="0">
                <a:solidFill>
                  <a:srgbClr val="C00000"/>
                </a:solidFill>
                <a:latin typeface="Microsoft YaHei" charset="-122"/>
                <a:ea typeface="Microsoft YaHei" charset="-122"/>
                <a:cs typeface="Microsoft YaHei" charset="-122"/>
              </a:rPr>
              <a:t>安全性的实例协议</a:t>
            </a:r>
          </a:p>
          <a:p>
            <a:pPr>
              <a:lnSpc>
                <a:spcPct val="150000"/>
              </a:lnSpc>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、安全电子邮件（应用层）</a:t>
            </a:r>
          </a:p>
          <a:p>
            <a:pPr>
              <a:lnSpc>
                <a:spcPct val="150000"/>
              </a:lnSpc>
            </a:pPr>
            <a:r>
              <a:rPr lang="en-US" altLang="zh-CN" sz="2400" dirty="0">
                <a:solidFill>
                  <a:schemeClr val="tx1"/>
                </a:solidFill>
                <a:latin typeface="Microsoft YaHei" charset="-122"/>
                <a:ea typeface="Microsoft YaHei" charset="-122"/>
                <a:cs typeface="Microsoft YaHei" charset="-122"/>
              </a:rPr>
              <a:t>2</a:t>
            </a:r>
            <a:r>
              <a:rPr lang="zh-CN" altLang="en-US" sz="2400" dirty="0">
                <a:solidFill>
                  <a:schemeClr val="tx1"/>
                </a:solidFill>
                <a:latin typeface="Microsoft YaHei" charset="-122"/>
                <a:ea typeface="Microsoft YaHei" charset="-122"/>
                <a:cs typeface="Microsoft YaHei" charset="-122"/>
              </a:rPr>
              <a:t>、安全套接字层</a:t>
            </a:r>
            <a:r>
              <a:rPr lang="en-US" altLang="zh-CN" sz="2400" dirty="0">
                <a:solidFill>
                  <a:schemeClr val="tx1"/>
                </a:solidFill>
                <a:latin typeface="Microsoft YaHei" charset="-122"/>
                <a:ea typeface="Microsoft YaHei" charset="-122"/>
                <a:cs typeface="Microsoft YaHei" charset="-122"/>
              </a:rPr>
              <a:t>SSL</a:t>
            </a:r>
            <a:r>
              <a:rPr lang="zh-CN" altLang="en-US" sz="2400" dirty="0">
                <a:solidFill>
                  <a:schemeClr val="tx1"/>
                </a:solidFill>
                <a:latin typeface="Microsoft YaHei" charset="-122"/>
                <a:ea typeface="Microsoft YaHei" charset="-122"/>
                <a:cs typeface="Microsoft YaHei" charset="-122"/>
              </a:rPr>
              <a:t>（传输层）</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en-US" altLang="zh-CN" sz="2400" dirty="0">
                <a:solidFill>
                  <a:srgbClr val="C00000"/>
                </a:solidFill>
                <a:latin typeface="Microsoft YaHei" charset="-122"/>
                <a:ea typeface="Microsoft YaHei" charset="-122"/>
                <a:cs typeface="Microsoft YaHei" charset="-122"/>
              </a:rPr>
              <a:t>3</a:t>
            </a:r>
            <a:r>
              <a:rPr lang="zh-CN" altLang="en-US" sz="2400" dirty="0">
                <a:solidFill>
                  <a:srgbClr val="C00000"/>
                </a:solidFill>
                <a:latin typeface="Microsoft YaHei" charset="-122"/>
                <a:ea typeface="Microsoft YaHei" charset="-122"/>
                <a:cs typeface="Microsoft YaHei" charset="-122"/>
              </a:rPr>
              <a:t>、虚拟专用网</a:t>
            </a:r>
            <a:r>
              <a:rPr lang="en-US" altLang="zh-CN" sz="2400" dirty="0">
                <a:solidFill>
                  <a:srgbClr val="C00000"/>
                </a:solidFill>
                <a:latin typeface="Microsoft YaHei" charset="-122"/>
                <a:ea typeface="Microsoft YaHei" charset="-122"/>
                <a:cs typeface="Microsoft YaHei" charset="-122"/>
              </a:rPr>
              <a:t>VPN</a:t>
            </a:r>
            <a:r>
              <a:rPr lang="zh-CN" altLang="en-US" sz="2400" dirty="0">
                <a:solidFill>
                  <a:srgbClr val="C00000"/>
                </a:solidFill>
                <a:latin typeface="Microsoft YaHei" charset="-122"/>
                <a:ea typeface="Microsoft YaHei" charset="-122"/>
                <a:cs typeface="Microsoft YaHei" charset="-122"/>
              </a:rPr>
              <a:t>和</a:t>
            </a:r>
            <a:r>
              <a:rPr lang="en-US" altLang="zh-CN" sz="2400" dirty="0">
                <a:solidFill>
                  <a:srgbClr val="C00000"/>
                </a:solidFill>
                <a:latin typeface="Microsoft YaHei" charset="-122"/>
                <a:ea typeface="Microsoft YaHei" charset="-122"/>
                <a:cs typeface="Microsoft YaHei" charset="-122"/>
              </a:rPr>
              <a:t>IP</a:t>
            </a:r>
            <a:r>
              <a:rPr lang="zh-CN" altLang="en-US" sz="2400" dirty="0">
                <a:solidFill>
                  <a:srgbClr val="C00000"/>
                </a:solidFill>
                <a:latin typeface="Microsoft YaHei" charset="-122"/>
                <a:ea typeface="Microsoft YaHei" charset="-122"/>
                <a:cs typeface="Microsoft YaHei" charset="-122"/>
              </a:rPr>
              <a:t>安全协议</a:t>
            </a:r>
            <a:r>
              <a:rPr lang="en-US" altLang="zh-CN" sz="2400" dirty="0" err="1">
                <a:solidFill>
                  <a:srgbClr val="C00000"/>
                </a:solidFill>
                <a:latin typeface="Microsoft YaHei" charset="-122"/>
                <a:ea typeface="Microsoft YaHei" charset="-122"/>
                <a:cs typeface="Microsoft YaHei" charset="-122"/>
              </a:rPr>
              <a:t>IPSec</a:t>
            </a:r>
            <a:r>
              <a:rPr lang="zh-CN" altLang="en-US" sz="2400" dirty="0">
                <a:solidFill>
                  <a:srgbClr val="C00000"/>
                </a:solidFill>
                <a:latin typeface="Microsoft YaHei" charset="-122"/>
                <a:ea typeface="Microsoft YaHei" charset="-122"/>
                <a:cs typeface="Microsoft YaHei" charset="-122"/>
              </a:rPr>
              <a:t>（网络层）</a:t>
            </a:r>
            <a:endParaRPr lang="en-US" altLang="zh-CN" sz="2400" dirty="0">
              <a:solidFill>
                <a:srgbClr val="C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8287094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：虚拟专用网</a:t>
            </a:r>
            <a:r>
              <a:rPr lang="en-US" altLang="zh-CN" sz="2800" b="0" dirty="0">
                <a:solidFill>
                  <a:schemeClr val="tx1"/>
                </a:solidFill>
                <a:latin typeface="黑体" panose="02010609060101010101" pitchFamily="49" charset="-122"/>
                <a:ea typeface="黑体" panose="02010609060101010101" pitchFamily="49" charset="-122"/>
                <a:sym typeface="+mn-ea"/>
              </a:rPr>
              <a:t>VPN</a:t>
            </a:r>
            <a:r>
              <a:rPr lang="zh-CN" altLang="en-US" sz="2800" b="0" dirty="0">
                <a:solidFill>
                  <a:schemeClr val="tx1"/>
                </a:solidFill>
                <a:latin typeface="黑体" panose="02010609060101010101" pitchFamily="49" charset="-122"/>
                <a:ea typeface="黑体" panose="02010609060101010101" pitchFamily="49" charset="-122"/>
                <a:sym typeface="+mn-ea"/>
              </a:rPr>
              <a:t>和</a:t>
            </a:r>
            <a:r>
              <a:rPr lang="en-US" altLang="zh-CN" sz="2800" b="0" dirty="0">
                <a:solidFill>
                  <a:schemeClr val="tx1"/>
                </a:solidFill>
                <a:latin typeface="黑体" panose="02010609060101010101" pitchFamily="49" charset="-122"/>
                <a:ea typeface="黑体" panose="02010609060101010101" pitchFamily="49" charset="-122"/>
                <a:sym typeface="+mn-ea"/>
              </a:rPr>
              <a:t>IP</a:t>
            </a:r>
            <a:r>
              <a:rPr lang="zh-CN" altLang="en-US" sz="2800" b="0" dirty="0">
                <a:solidFill>
                  <a:schemeClr val="tx1"/>
                </a:solidFill>
                <a:latin typeface="黑体" panose="02010609060101010101" pitchFamily="49" charset="-122"/>
                <a:ea typeface="黑体" panose="02010609060101010101" pitchFamily="49" charset="-122"/>
                <a:sym typeface="+mn-ea"/>
              </a:rPr>
              <a:t>安全协议</a:t>
            </a:r>
            <a:r>
              <a:rPr lang="en-US" altLang="zh-CN" sz="2800" b="0" dirty="0" err="1">
                <a:solidFill>
                  <a:schemeClr val="tx1"/>
                </a:solidFill>
                <a:latin typeface="黑体" panose="02010609060101010101" pitchFamily="49" charset="-122"/>
                <a:ea typeface="黑体" panose="02010609060101010101" pitchFamily="49" charset="-122"/>
                <a:sym typeface="+mn-ea"/>
              </a:rPr>
              <a:t>IPSec</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TextBox 4"/>
          <p:cNvSpPr txBox="1"/>
          <p:nvPr/>
        </p:nvSpPr>
        <p:spPr>
          <a:xfrm>
            <a:off x="735180" y="2156381"/>
            <a:ext cx="11298324" cy="3416320"/>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、虚拟专用网</a:t>
            </a:r>
            <a:r>
              <a:rPr lang="en-US" altLang="zh-CN" sz="2400" dirty="0">
                <a:latin typeface="Microsoft YaHei" charset="-122"/>
                <a:ea typeface="Microsoft YaHei" charset="-122"/>
                <a:cs typeface="Microsoft YaHei" charset="-122"/>
              </a:rPr>
              <a:t>VPN </a:t>
            </a:r>
          </a:p>
          <a:p>
            <a:pPr>
              <a:lnSpc>
                <a:spcPct val="150000"/>
              </a:lnSpc>
            </a:pPr>
            <a:r>
              <a:rPr lang="zh-CN" altLang="en-US" sz="2400" dirty="0">
                <a:latin typeface="Microsoft YaHei" charset="-122"/>
                <a:ea typeface="Microsoft YaHei" charset="-122"/>
                <a:cs typeface="Microsoft YaHei" charset="-122"/>
              </a:rPr>
              <a:t>建立在公共网络上的安全通道，是用户通过</a:t>
            </a:r>
            <a:r>
              <a:rPr lang="zh-CN" altLang="en-US" sz="2400" dirty="0">
                <a:solidFill>
                  <a:srgbClr val="FF0000"/>
                </a:solidFill>
                <a:latin typeface="Microsoft YaHei" charset="-122"/>
                <a:ea typeface="Microsoft YaHei" charset="-122"/>
                <a:cs typeface="Microsoft YaHei" charset="-122"/>
              </a:rPr>
              <a:t>公用网络</a:t>
            </a:r>
            <a:r>
              <a:rPr lang="zh-CN" altLang="en-US" sz="2400" dirty="0">
                <a:latin typeface="Microsoft YaHei" charset="-122"/>
                <a:ea typeface="Microsoft YaHei" charset="-122"/>
                <a:cs typeface="Microsoft YaHei" charset="-122"/>
              </a:rPr>
              <a:t>建立的临时的、安全的连接。 实现远程用户、分支机构、业务伙伴等与机构总部网络的安全连接，从而构建针对 特定组织机构的专用网络。虚拟专用网最重要的特点就是</a:t>
            </a:r>
            <a:r>
              <a:rPr lang="zh-CN" altLang="en-US" sz="2400" dirty="0">
                <a:solidFill>
                  <a:srgbClr val="FF0000"/>
                </a:solidFill>
                <a:latin typeface="Microsoft YaHei" charset="-122"/>
                <a:ea typeface="Microsoft YaHei" charset="-122"/>
                <a:cs typeface="Microsoft YaHei" charset="-122"/>
              </a:rPr>
              <a:t>虚拟</a:t>
            </a:r>
            <a:r>
              <a:rPr lang="zh-CN" altLang="en-US" sz="2400" dirty="0">
                <a:latin typeface="Microsoft YaHei" charset="-122"/>
                <a:ea typeface="Microsoft YaHei" charset="-122"/>
                <a:cs typeface="Microsoft YaHei" charset="-122"/>
              </a:rPr>
              <a:t>。 </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虚拟专用网一般指的是构建在</a:t>
            </a:r>
            <a:r>
              <a:rPr lang="en-US" altLang="zh-CN" sz="2400" dirty="0">
                <a:latin typeface="Microsoft YaHei" charset="-122"/>
                <a:ea typeface="Microsoft YaHei" charset="-122"/>
                <a:cs typeface="Microsoft YaHei" charset="-122"/>
              </a:rPr>
              <a:t>Internet</a:t>
            </a:r>
            <a:r>
              <a:rPr lang="zh-CN" altLang="en-US" sz="2400" dirty="0">
                <a:latin typeface="Microsoft YaHei" charset="-122"/>
                <a:ea typeface="Microsoft YaHei" charset="-122"/>
                <a:cs typeface="Microsoft YaHei" charset="-122"/>
              </a:rPr>
              <a:t>上能够自我管理的专用网络 </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关键技术：隧道技术，如</a:t>
            </a:r>
            <a:r>
              <a:rPr lang="en-US" altLang="zh-CN" sz="2400" dirty="0" err="1">
                <a:latin typeface="Microsoft YaHei" charset="-122"/>
                <a:ea typeface="Microsoft YaHei" charset="-122"/>
                <a:cs typeface="Microsoft YaHei" charset="-122"/>
              </a:rPr>
              <a:t>IPSec</a:t>
            </a:r>
            <a:r>
              <a:rPr lang="zh-CN" altLang="en-US" sz="2400" dirty="0">
                <a:latin typeface="Microsoft YaHei" charset="-122"/>
                <a:ea typeface="Microsoft YaHei" charset="-122"/>
                <a:cs typeface="Microsoft YaHei" charset="-12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、第二代蜂窝移动通信</a:t>
            </a:r>
            <a:r>
              <a:rPr lang="en-US" altLang="zh-CN" sz="2400" b="0" dirty="0">
                <a:solidFill>
                  <a:schemeClr val="tx1"/>
                </a:solidFill>
                <a:latin typeface="Microsoft YaHei" charset="-122"/>
                <a:ea typeface="Microsoft YaHei" charset="-122"/>
                <a:cs typeface="Microsoft YaHei" charset="-122"/>
              </a:rPr>
              <a:t>(2G)</a:t>
            </a:r>
            <a:r>
              <a:rPr lang="zh-CN" altLang="en-US" sz="2400" b="0" dirty="0">
                <a:solidFill>
                  <a:schemeClr val="tx1"/>
                </a:solidFill>
                <a:latin typeface="Microsoft YaHei" charset="-122"/>
                <a:ea typeface="Microsoft YaHei" charset="-122"/>
                <a:cs typeface="Microsoft YaHei" charset="-122"/>
              </a:rPr>
              <a:t>的代表性体制就是最流行的（  ）系统。  </a:t>
            </a:r>
          </a:p>
          <a:p>
            <a:r>
              <a:rPr lang="en-US" altLang="zh-CN" sz="2400" b="0" dirty="0">
                <a:solidFill>
                  <a:schemeClr val="tx1"/>
                </a:solidFill>
                <a:latin typeface="Microsoft YaHei" charset="-122"/>
                <a:ea typeface="Microsoft YaHei" charset="-122"/>
                <a:cs typeface="Microsoft YaHei" charset="-122"/>
              </a:rPr>
              <a:t>A:FDMA</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B:CDMA</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C:LTE</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D:GSM</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95398261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5025" y="2138093"/>
            <a:ext cx="10002190" cy="521425"/>
          </a:xfrm>
          <a:prstGeom prst="rect">
            <a:avLst/>
          </a:prstGeom>
          <a:noFill/>
        </p:spPr>
        <p:txBody>
          <a:bodyPr wrap="square" rtlCol="0">
            <a:spAutoFit/>
          </a:bodyPr>
          <a:lstStyle/>
          <a:p>
            <a:pPr>
              <a:lnSpc>
                <a:spcPts val="37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VPN</a:t>
            </a:r>
            <a:r>
              <a:rPr lang="zh-CN" altLang="en-US" sz="2400" dirty="0">
                <a:latin typeface="Microsoft YaHei" charset="-122"/>
                <a:ea typeface="Microsoft YaHei" charset="-122"/>
                <a:cs typeface="Microsoft YaHei" charset="-122"/>
              </a:rPr>
              <a:t>涉及的关键技术：</a:t>
            </a:r>
            <a:endParaRPr lang="en-US" altLang="zh-CN" sz="2400" dirty="0">
              <a:latin typeface="Microsoft YaHei" charset="-122"/>
              <a:ea typeface="Microsoft YaHei" charset="-122"/>
              <a:cs typeface="Microsoft YaHei" charset="-122"/>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：虚拟专用网</a:t>
            </a:r>
            <a:r>
              <a:rPr lang="en-US" altLang="zh-CN" sz="2800" b="0" dirty="0">
                <a:solidFill>
                  <a:schemeClr val="tx1"/>
                </a:solidFill>
                <a:latin typeface="黑体" panose="02010609060101010101" pitchFamily="49" charset="-122"/>
                <a:ea typeface="黑体" panose="02010609060101010101" pitchFamily="49" charset="-122"/>
                <a:sym typeface="+mn-ea"/>
              </a:rPr>
              <a:t>VPN</a:t>
            </a:r>
            <a:r>
              <a:rPr lang="zh-CN" altLang="en-US" sz="2800" b="0" dirty="0">
                <a:solidFill>
                  <a:schemeClr val="tx1"/>
                </a:solidFill>
                <a:latin typeface="黑体" panose="02010609060101010101" pitchFamily="49" charset="-122"/>
                <a:ea typeface="黑体" panose="02010609060101010101" pitchFamily="49" charset="-122"/>
                <a:sym typeface="+mn-ea"/>
              </a:rPr>
              <a:t>和</a:t>
            </a:r>
            <a:r>
              <a:rPr lang="en-US" altLang="zh-CN" sz="2800" b="0" dirty="0">
                <a:solidFill>
                  <a:schemeClr val="tx1"/>
                </a:solidFill>
                <a:latin typeface="黑体" panose="02010609060101010101" pitchFamily="49" charset="-122"/>
                <a:ea typeface="黑体" panose="02010609060101010101" pitchFamily="49" charset="-122"/>
                <a:sym typeface="+mn-ea"/>
              </a:rPr>
              <a:t>IP</a:t>
            </a:r>
            <a:r>
              <a:rPr lang="zh-CN" altLang="en-US" sz="2800" b="0" dirty="0">
                <a:solidFill>
                  <a:schemeClr val="tx1"/>
                </a:solidFill>
                <a:latin typeface="黑体" panose="02010609060101010101" pitchFamily="49" charset="-122"/>
                <a:ea typeface="黑体" panose="02010609060101010101" pitchFamily="49" charset="-122"/>
                <a:sym typeface="+mn-ea"/>
              </a:rPr>
              <a:t>安全协议</a:t>
            </a:r>
            <a:r>
              <a:rPr lang="en-US" altLang="zh-CN" sz="2800" b="0" dirty="0" err="1">
                <a:solidFill>
                  <a:schemeClr val="tx1"/>
                </a:solidFill>
                <a:latin typeface="黑体" panose="02010609060101010101" pitchFamily="49" charset="-122"/>
                <a:ea typeface="黑体" panose="02010609060101010101" pitchFamily="49" charset="-122"/>
                <a:sym typeface="+mn-ea"/>
              </a:rPr>
              <a:t>IPSec</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1789096823"/>
              </p:ext>
            </p:extLst>
          </p:nvPr>
        </p:nvGraphicFramePr>
        <p:xfrm>
          <a:off x="1735422" y="3763926"/>
          <a:ext cx="8110327" cy="2650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标注 6"/>
          <p:cNvSpPr/>
          <p:nvPr/>
        </p:nvSpPr>
        <p:spPr>
          <a:xfrm>
            <a:off x="4119848" y="2704916"/>
            <a:ext cx="1562987" cy="765544"/>
          </a:xfrm>
          <a:prstGeom prst="wedgeRectCallout">
            <a:avLst>
              <a:gd name="adj1" fmla="val -66411"/>
              <a:gd name="adj2" fmla="val 102084"/>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latin typeface="Microsoft YaHei" charset="-122"/>
                <a:ea typeface="Microsoft YaHei" charset="-122"/>
                <a:cs typeface="Microsoft YaHei" charset="-122"/>
              </a:rPr>
              <a:t>核心</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5024" y="2138093"/>
            <a:ext cx="10721618" cy="230695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二、隧道：通过</a:t>
            </a:r>
            <a:r>
              <a:rPr lang="en-US" altLang="zh-CN" sz="2400" dirty="0">
                <a:latin typeface="Microsoft YaHei" charset="-122"/>
                <a:ea typeface="Microsoft YaHei" charset="-122"/>
                <a:cs typeface="Microsoft YaHei" charset="-122"/>
              </a:rPr>
              <a:t>Internet</a:t>
            </a:r>
            <a:r>
              <a:rPr lang="zh-CN" altLang="en-US" sz="2400" dirty="0">
                <a:latin typeface="Microsoft YaHei" charset="-122"/>
                <a:ea typeface="Microsoft YaHei" charset="-122"/>
                <a:cs typeface="Microsoft YaHei" charset="-122"/>
              </a:rPr>
              <a:t>提供的点对点的数据传输的安全通道。</a:t>
            </a:r>
          </a:p>
          <a:p>
            <a:pPr>
              <a:lnSpc>
                <a:spcPct val="150000"/>
              </a:lnSpc>
            </a:pPr>
            <a:r>
              <a:rPr lang="zh-CN" altLang="en-US" sz="2400" dirty="0">
                <a:latin typeface="Microsoft YaHei" charset="-122"/>
                <a:ea typeface="Microsoft YaHei" charset="-122"/>
                <a:cs typeface="Microsoft YaHei" charset="-122"/>
              </a:rPr>
              <a:t>        通过数据加密保证安全。</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数据进入隧道时，由</a:t>
            </a:r>
            <a:r>
              <a:rPr lang="en-US" altLang="zh-CN" sz="2400" dirty="0">
                <a:latin typeface="Microsoft YaHei" charset="-122"/>
                <a:ea typeface="Microsoft YaHei" charset="-122"/>
                <a:cs typeface="Microsoft YaHei" charset="-122"/>
              </a:rPr>
              <a:t>VPN</a:t>
            </a:r>
            <a:r>
              <a:rPr lang="zh-CN" altLang="en-US" sz="2400" dirty="0">
                <a:latin typeface="Microsoft YaHei" charset="-122"/>
                <a:ea typeface="Microsoft YaHei" charset="-122"/>
                <a:cs typeface="Microsoft YaHei" charset="-122"/>
              </a:rPr>
              <a:t>封装成</a:t>
            </a:r>
            <a:r>
              <a:rPr lang="en-US" altLang="zh-CN" sz="2400" dirty="0">
                <a:latin typeface="Microsoft YaHei" charset="-122"/>
                <a:ea typeface="Microsoft YaHei" charset="-122"/>
                <a:cs typeface="Microsoft YaHei" charset="-122"/>
              </a:rPr>
              <a:t>IP</a:t>
            </a:r>
            <a:r>
              <a:rPr lang="zh-CN" altLang="en-US" sz="2400" dirty="0">
                <a:latin typeface="Microsoft YaHei" charset="-122"/>
                <a:ea typeface="Microsoft YaHei" charset="-122"/>
                <a:cs typeface="Microsoft YaHei" charset="-122"/>
              </a:rPr>
              <a:t>数据报，通过隧道在</a:t>
            </a:r>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上传输；     </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离开隧道后，进行解装，数据便不再受</a:t>
            </a:r>
            <a:r>
              <a:rPr lang="en-US" altLang="zh-CN" sz="2400" dirty="0">
                <a:latin typeface="Microsoft YaHei" charset="-122"/>
                <a:ea typeface="Microsoft YaHei" charset="-122"/>
                <a:cs typeface="Microsoft YaHei" charset="-122"/>
                <a:sym typeface="+mn-ea"/>
              </a:rPr>
              <a:t>VPN</a:t>
            </a:r>
            <a:r>
              <a:rPr lang="zh-CN" altLang="en-US" sz="2400" dirty="0">
                <a:latin typeface="Microsoft YaHei" charset="-122"/>
                <a:ea typeface="Microsoft YaHei" charset="-122"/>
                <a:cs typeface="Microsoft YaHei" charset="-122"/>
                <a:sym typeface="+mn-ea"/>
              </a:rPr>
              <a:t>保护。</a:t>
            </a: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：虚拟专用网</a:t>
            </a:r>
            <a:r>
              <a:rPr lang="en-US" altLang="zh-CN" sz="2800" b="0" dirty="0">
                <a:solidFill>
                  <a:schemeClr val="tx1"/>
                </a:solidFill>
                <a:latin typeface="黑体" panose="02010609060101010101" pitchFamily="49" charset="-122"/>
                <a:ea typeface="黑体" panose="02010609060101010101" pitchFamily="49" charset="-122"/>
                <a:sym typeface="+mn-ea"/>
              </a:rPr>
              <a:t>VPN</a:t>
            </a:r>
            <a:r>
              <a:rPr lang="zh-CN" altLang="en-US" sz="2800" b="0" dirty="0">
                <a:solidFill>
                  <a:schemeClr val="tx1"/>
                </a:solidFill>
                <a:latin typeface="黑体" panose="02010609060101010101" pitchFamily="49" charset="-122"/>
                <a:ea typeface="黑体" panose="02010609060101010101" pitchFamily="49" charset="-122"/>
                <a:sym typeface="+mn-ea"/>
              </a:rPr>
              <a:t>和</a:t>
            </a:r>
            <a:r>
              <a:rPr lang="en-US" altLang="zh-CN" sz="2800" b="0" dirty="0">
                <a:solidFill>
                  <a:schemeClr val="tx1"/>
                </a:solidFill>
                <a:latin typeface="黑体" panose="02010609060101010101" pitchFamily="49" charset="-122"/>
                <a:ea typeface="黑体" panose="02010609060101010101" pitchFamily="49" charset="-122"/>
                <a:sym typeface="+mn-ea"/>
              </a:rPr>
              <a:t>IP</a:t>
            </a:r>
            <a:r>
              <a:rPr lang="zh-CN" altLang="en-US" sz="2800" b="0" dirty="0">
                <a:solidFill>
                  <a:schemeClr val="tx1"/>
                </a:solidFill>
                <a:latin typeface="黑体" panose="02010609060101010101" pitchFamily="49" charset="-122"/>
                <a:ea typeface="黑体" panose="02010609060101010101" pitchFamily="49" charset="-122"/>
                <a:sym typeface="+mn-ea"/>
              </a:rPr>
              <a:t>安全协议</a:t>
            </a:r>
            <a:r>
              <a:rPr lang="en-US" altLang="zh-CN" sz="2800" b="0" dirty="0" err="1">
                <a:solidFill>
                  <a:schemeClr val="tx1"/>
                </a:solidFill>
                <a:latin typeface="黑体" panose="02010609060101010101" pitchFamily="49" charset="-122"/>
                <a:ea typeface="黑体" panose="02010609060101010101" pitchFamily="49" charset="-122"/>
                <a:sym typeface="+mn-ea"/>
              </a:rPr>
              <a:t>IPSec</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5180" y="1889548"/>
            <a:ext cx="11249991" cy="2797048"/>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三、</a:t>
            </a:r>
            <a:r>
              <a:rPr lang="en-US" altLang="zh-CN" sz="2400" dirty="0" err="1">
                <a:latin typeface="Microsoft YaHei" charset="-122"/>
                <a:ea typeface="Microsoft YaHei" charset="-122"/>
                <a:cs typeface="Microsoft YaHei" charset="-122"/>
              </a:rPr>
              <a:t>IPSec</a:t>
            </a:r>
            <a:r>
              <a:rPr lang="zh-CN" altLang="en-US" sz="2400" dirty="0">
                <a:latin typeface="Microsoft YaHei" charset="-122"/>
                <a:ea typeface="Microsoft YaHei" charset="-122"/>
                <a:cs typeface="Microsoft YaHei" charset="-122"/>
              </a:rPr>
              <a:t>体系简介 </a:t>
            </a:r>
          </a:p>
          <a:p>
            <a:pPr>
              <a:lnSpc>
                <a:spcPct val="150000"/>
              </a:lnSpc>
            </a:pPr>
            <a:r>
              <a:rPr lang="en-US" altLang="zh-CN" sz="2400" dirty="0" err="1">
                <a:latin typeface="Microsoft YaHei" charset="-122"/>
                <a:ea typeface="Microsoft YaHei" charset="-122"/>
                <a:cs typeface="Microsoft YaHei" charset="-122"/>
                <a:sym typeface="+mn-ea"/>
              </a:rPr>
              <a:t>IPSec</a:t>
            </a:r>
            <a:r>
              <a:rPr lang="zh-CN" altLang="en-US" sz="2400" dirty="0">
                <a:latin typeface="Microsoft YaHei" charset="-122"/>
                <a:ea typeface="Microsoft YaHei" charset="-122"/>
                <a:cs typeface="Microsoft YaHei" charset="-122"/>
                <a:sym typeface="+mn-ea"/>
              </a:rPr>
              <a:t>是网络层使用最广泛的安全协议，是一个安全体系。 </a:t>
            </a:r>
          </a:p>
          <a:p>
            <a:pPr>
              <a:lnSpc>
                <a:spcPct val="150000"/>
              </a:lnSpc>
            </a:pPr>
            <a:r>
              <a:rPr lang="zh-CN" altLang="en-US" sz="2400" dirty="0">
                <a:latin typeface="Microsoft YaHei" charset="-122"/>
                <a:ea typeface="Microsoft YaHei" charset="-122"/>
                <a:cs typeface="Microsoft YaHei" charset="-122"/>
                <a:sym typeface="+mn-ea"/>
              </a:rPr>
              <a:t>主要包括：</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a:t>
            </a:r>
            <a:r>
              <a:rPr lang="zh-CN" altLang="en-US" sz="2400" dirty="0">
                <a:solidFill>
                  <a:srgbClr val="FF0000"/>
                </a:solidFill>
                <a:latin typeface="Microsoft YaHei" charset="-122"/>
                <a:ea typeface="Microsoft YaHei" charset="-122"/>
                <a:cs typeface="Microsoft YaHei" charset="-122"/>
                <a:sym typeface="+mn-ea"/>
              </a:rPr>
              <a:t>封装安全载荷协议</a:t>
            </a:r>
            <a:r>
              <a:rPr lang="en-US" altLang="zh-CN" sz="2400" dirty="0">
                <a:solidFill>
                  <a:srgbClr val="FF0000"/>
                </a:solidFill>
                <a:latin typeface="Microsoft YaHei" charset="-122"/>
                <a:ea typeface="Microsoft YaHei" charset="-122"/>
                <a:cs typeface="Microsoft YaHei" charset="-122"/>
                <a:sym typeface="+mn-ea"/>
              </a:rPr>
              <a:t>( ESP)</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       </a:t>
            </a:r>
            <a:r>
              <a:rPr lang="zh-CN" altLang="en-US" sz="2400" dirty="0">
                <a:solidFill>
                  <a:srgbClr val="FF0000"/>
                </a:solidFill>
                <a:latin typeface="Microsoft YaHei" charset="-122"/>
                <a:ea typeface="Microsoft YaHei" charset="-122"/>
                <a:cs typeface="Microsoft YaHei" charset="-122"/>
                <a:sym typeface="+mn-ea"/>
              </a:rPr>
              <a:t>认证头</a:t>
            </a:r>
            <a:r>
              <a:rPr lang="en-US" altLang="zh-CN" sz="2400" dirty="0">
                <a:solidFill>
                  <a:srgbClr val="FF0000"/>
                </a:solidFill>
                <a:latin typeface="Microsoft YaHei" charset="-122"/>
                <a:ea typeface="Microsoft YaHei" charset="-122"/>
                <a:cs typeface="Microsoft YaHei" charset="-122"/>
                <a:sym typeface="+mn-ea"/>
              </a:rPr>
              <a:t>( AH)</a:t>
            </a:r>
            <a:r>
              <a:rPr lang="zh-CN" altLang="en-US" sz="2400" dirty="0">
                <a:solidFill>
                  <a:srgbClr val="FF0000"/>
                </a:solidFill>
                <a:latin typeface="Microsoft YaHei" charset="-122"/>
                <a:ea typeface="Microsoft YaHei" charset="-122"/>
                <a:cs typeface="Microsoft YaHei" charset="-122"/>
                <a:sym typeface="+mn-ea"/>
              </a:rPr>
              <a:t>协议</a:t>
            </a:r>
            <a:endParaRPr lang="en-US" altLang="zh-CN" sz="2400" dirty="0">
              <a:latin typeface="Microsoft YaHei" charset="-122"/>
              <a:ea typeface="Microsoft YaHei" charset="-122"/>
              <a:cs typeface="Microsoft YaHei"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：虚拟专用网</a:t>
            </a:r>
            <a:r>
              <a:rPr lang="en-US" altLang="zh-CN" sz="2800" b="0" dirty="0">
                <a:solidFill>
                  <a:schemeClr val="tx1"/>
                </a:solidFill>
                <a:latin typeface="黑体" panose="02010609060101010101" pitchFamily="49" charset="-122"/>
                <a:ea typeface="黑体" panose="02010609060101010101" pitchFamily="49" charset="-122"/>
                <a:sym typeface="+mn-ea"/>
              </a:rPr>
              <a:t>VPN</a:t>
            </a:r>
            <a:r>
              <a:rPr lang="zh-CN" altLang="en-US" sz="2800" b="0" dirty="0">
                <a:solidFill>
                  <a:schemeClr val="tx1"/>
                </a:solidFill>
                <a:latin typeface="黑体" panose="02010609060101010101" pitchFamily="49" charset="-122"/>
                <a:ea typeface="黑体" panose="02010609060101010101" pitchFamily="49" charset="-122"/>
                <a:sym typeface="+mn-ea"/>
              </a:rPr>
              <a:t>和</a:t>
            </a:r>
            <a:r>
              <a:rPr lang="en-US" altLang="zh-CN" sz="2800" b="0" dirty="0">
                <a:solidFill>
                  <a:schemeClr val="tx1"/>
                </a:solidFill>
                <a:latin typeface="黑体" panose="02010609060101010101" pitchFamily="49" charset="-122"/>
                <a:ea typeface="黑体" panose="02010609060101010101" pitchFamily="49" charset="-122"/>
                <a:sym typeface="+mn-ea"/>
              </a:rPr>
              <a:t>IP</a:t>
            </a:r>
            <a:r>
              <a:rPr lang="zh-CN" altLang="en-US" sz="2800" b="0" dirty="0">
                <a:solidFill>
                  <a:schemeClr val="tx1"/>
                </a:solidFill>
                <a:latin typeface="黑体" panose="02010609060101010101" pitchFamily="49" charset="-122"/>
                <a:ea typeface="黑体" panose="02010609060101010101" pitchFamily="49" charset="-122"/>
                <a:sym typeface="+mn-ea"/>
              </a:rPr>
              <a:t>安全协议</a:t>
            </a:r>
            <a:r>
              <a:rPr lang="en-US" altLang="zh-CN" sz="2800" b="0" dirty="0" err="1">
                <a:solidFill>
                  <a:schemeClr val="tx1"/>
                </a:solidFill>
                <a:latin typeface="黑体" panose="02010609060101010101" pitchFamily="49" charset="-122"/>
                <a:ea typeface="黑体" panose="02010609060101010101" pitchFamily="49" charset="-122"/>
                <a:sym typeface="+mn-ea"/>
              </a:rPr>
              <a:t>IPSec</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416370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5180" y="2005478"/>
            <a:ext cx="10988734"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四、</a:t>
            </a:r>
            <a:r>
              <a:rPr lang="en-US" altLang="zh-CN" sz="2400" dirty="0" err="1">
                <a:latin typeface="Microsoft YaHei" charset="-122"/>
                <a:ea typeface="Microsoft YaHei" charset="-122"/>
                <a:cs typeface="Microsoft YaHei" charset="-122"/>
              </a:rPr>
              <a:t>IPSec</a:t>
            </a:r>
            <a:r>
              <a:rPr lang="zh-CN" altLang="en-US" sz="2400" dirty="0">
                <a:latin typeface="Microsoft YaHei" charset="-122"/>
                <a:ea typeface="Microsoft YaHei" charset="-122"/>
                <a:cs typeface="Microsoft YaHei" charset="-122"/>
              </a:rPr>
              <a:t>传输模式：传输模式和隧道模式 </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、传输模式：主机模式。</a:t>
            </a:r>
            <a:r>
              <a:rPr lang="en-US" altLang="zh-CN" sz="2400" dirty="0" err="1">
                <a:latin typeface="Microsoft YaHei" charset="-122"/>
                <a:ea typeface="Microsoft YaHei" charset="-122"/>
                <a:cs typeface="Microsoft YaHei" charset="-122"/>
              </a:rPr>
              <a:t>IPSec</a:t>
            </a:r>
            <a:r>
              <a:rPr lang="zh-CN" altLang="en-US" sz="2400" dirty="0">
                <a:latin typeface="Microsoft YaHei" charset="-122"/>
                <a:ea typeface="Microsoft YaHei" charset="-122"/>
                <a:cs typeface="Microsoft YaHei" charset="-122"/>
              </a:rPr>
              <a:t>数据报的发送和接收都由端系统完成。 </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、隧道模式：将</a:t>
            </a:r>
            <a:r>
              <a:rPr lang="en-US" altLang="zh-CN" sz="2400" dirty="0" err="1">
                <a:latin typeface="Microsoft YaHei" charset="-122"/>
                <a:ea typeface="Microsoft YaHei" charset="-122"/>
                <a:cs typeface="Microsoft YaHei" charset="-122"/>
              </a:rPr>
              <a:t>IPSec</a:t>
            </a:r>
            <a:r>
              <a:rPr lang="zh-CN" altLang="en-US" sz="2400" dirty="0">
                <a:latin typeface="Microsoft YaHei" charset="-122"/>
                <a:ea typeface="Microsoft YaHei" charset="-122"/>
                <a:cs typeface="Microsoft YaHei" charset="-122"/>
              </a:rPr>
              <a:t>的功能部署在网络边缘的路由器上，路由器之间建立安全隧道，数据报在其中封装传输。 </a:t>
            </a: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：虚拟专用网</a:t>
            </a:r>
            <a:r>
              <a:rPr lang="en-US" altLang="zh-CN" sz="2800" b="0" dirty="0">
                <a:solidFill>
                  <a:schemeClr val="tx1"/>
                </a:solidFill>
                <a:latin typeface="黑体" panose="02010609060101010101" pitchFamily="49" charset="-122"/>
                <a:ea typeface="黑体" panose="02010609060101010101" pitchFamily="49" charset="-122"/>
                <a:sym typeface="+mn-ea"/>
              </a:rPr>
              <a:t>VPN</a:t>
            </a:r>
            <a:r>
              <a:rPr lang="zh-CN" altLang="en-US" sz="2800" b="0" dirty="0">
                <a:solidFill>
                  <a:schemeClr val="tx1"/>
                </a:solidFill>
                <a:latin typeface="黑体" panose="02010609060101010101" pitchFamily="49" charset="-122"/>
                <a:ea typeface="黑体" panose="02010609060101010101" pitchFamily="49" charset="-122"/>
                <a:sym typeface="+mn-ea"/>
              </a:rPr>
              <a:t>和</a:t>
            </a:r>
            <a:r>
              <a:rPr lang="en-US" altLang="zh-CN" sz="2800" b="0" dirty="0">
                <a:solidFill>
                  <a:schemeClr val="tx1"/>
                </a:solidFill>
                <a:latin typeface="黑体" panose="02010609060101010101" pitchFamily="49" charset="-122"/>
                <a:ea typeface="黑体" panose="02010609060101010101" pitchFamily="49" charset="-122"/>
                <a:sym typeface="+mn-ea"/>
              </a:rPr>
              <a:t>IP</a:t>
            </a:r>
            <a:r>
              <a:rPr lang="zh-CN" altLang="en-US" sz="2800" b="0" dirty="0">
                <a:solidFill>
                  <a:schemeClr val="tx1"/>
                </a:solidFill>
                <a:latin typeface="黑体" panose="02010609060101010101" pitchFamily="49" charset="-122"/>
                <a:ea typeface="黑体" panose="02010609060101010101" pitchFamily="49" charset="-122"/>
                <a:sym typeface="+mn-ea"/>
              </a:rPr>
              <a:t>安全协议</a:t>
            </a:r>
            <a:r>
              <a:rPr lang="en-US" altLang="zh-CN" sz="2800" b="0" dirty="0" err="1">
                <a:solidFill>
                  <a:schemeClr val="tx1"/>
                </a:solidFill>
                <a:latin typeface="黑体" panose="02010609060101010101" pitchFamily="49" charset="-122"/>
                <a:ea typeface="黑体" panose="02010609060101010101" pitchFamily="49" charset="-122"/>
                <a:sym typeface="+mn-ea"/>
              </a:rPr>
              <a:t>IPSec</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4887296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8.7 </a:t>
            </a:r>
            <a:r>
              <a:rPr lang="zh-CN" altLang="en-US" sz="2800" b="1" dirty="0">
                <a:latin typeface="黑体" panose="02010609060101010101" pitchFamily="49" charset="-122"/>
                <a:ea typeface="黑体" panose="02010609060101010101" pitchFamily="49" charset="-122"/>
                <a:sym typeface="+mn-ea"/>
              </a:rPr>
              <a:t>网络安全协议</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：虚拟专用网</a:t>
            </a:r>
            <a:r>
              <a:rPr lang="en-US" altLang="zh-CN" sz="2800" b="0" dirty="0">
                <a:solidFill>
                  <a:schemeClr val="tx1"/>
                </a:solidFill>
                <a:latin typeface="黑体" panose="02010609060101010101" pitchFamily="49" charset="-122"/>
                <a:ea typeface="黑体" panose="02010609060101010101" pitchFamily="49" charset="-122"/>
                <a:sym typeface="+mn-ea"/>
              </a:rPr>
              <a:t>VPN</a:t>
            </a:r>
            <a:r>
              <a:rPr lang="zh-CN" altLang="en-US" sz="2800" b="0" dirty="0">
                <a:solidFill>
                  <a:schemeClr val="tx1"/>
                </a:solidFill>
                <a:latin typeface="黑体" panose="02010609060101010101" pitchFamily="49" charset="-122"/>
                <a:ea typeface="黑体" panose="02010609060101010101" pitchFamily="49" charset="-122"/>
                <a:sym typeface="+mn-ea"/>
              </a:rPr>
              <a:t>和</a:t>
            </a:r>
            <a:r>
              <a:rPr lang="en-US" altLang="zh-CN" sz="2800" b="0" dirty="0">
                <a:solidFill>
                  <a:schemeClr val="tx1"/>
                </a:solidFill>
                <a:latin typeface="黑体" panose="02010609060101010101" pitchFamily="49" charset="-122"/>
                <a:ea typeface="黑体" panose="02010609060101010101" pitchFamily="49" charset="-122"/>
                <a:sym typeface="+mn-ea"/>
              </a:rPr>
              <a:t>IP</a:t>
            </a:r>
            <a:r>
              <a:rPr lang="zh-CN" altLang="en-US" sz="2800" b="0" dirty="0">
                <a:solidFill>
                  <a:schemeClr val="tx1"/>
                </a:solidFill>
                <a:latin typeface="黑体" panose="02010609060101010101" pitchFamily="49" charset="-122"/>
                <a:ea typeface="黑体" panose="02010609060101010101" pitchFamily="49" charset="-122"/>
                <a:sym typeface="+mn-ea"/>
              </a:rPr>
              <a:t>安全协议</a:t>
            </a:r>
            <a:r>
              <a:rPr lang="en-US" altLang="zh-CN" sz="2800" b="0" dirty="0" err="1">
                <a:solidFill>
                  <a:schemeClr val="tx1"/>
                </a:solidFill>
                <a:latin typeface="黑体" panose="02010609060101010101" pitchFamily="49" charset="-122"/>
                <a:ea typeface="黑体" panose="02010609060101010101" pitchFamily="49" charset="-122"/>
                <a:sym typeface="+mn-ea"/>
              </a:rPr>
              <a:t>IPSec</a:t>
            </a:r>
            <a:r>
              <a:rPr lang="zh-CN" altLang="en-US" sz="2800" b="0" dirty="0">
                <a:solidFill>
                  <a:schemeClr val="tx1"/>
                </a:solidFill>
                <a:latin typeface="黑体" panose="02010609060101010101" pitchFamily="49" charset="-122"/>
                <a:ea typeface="黑体" panose="02010609060101010101" pitchFamily="49" charset="-122"/>
                <a:sym typeface="+mn-ea"/>
              </a:rPr>
              <a:t> </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2"/>
          <p:cNvSpPr txBox="1"/>
          <p:nvPr/>
        </p:nvSpPr>
        <p:spPr>
          <a:xfrm>
            <a:off x="1135025" y="2138093"/>
            <a:ext cx="10002190" cy="286131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五、传输模式和协议组合</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、传输模式</a:t>
            </a:r>
            <a:r>
              <a:rPr lang="en-US" altLang="zh-CN" sz="2400" dirty="0">
                <a:latin typeface="Microsoft YaHei" charset="-122"/>
                <a:ea typeface="Microsoft YaHei" charset="-122"/>
                <a:cs typeface="Microsoft YaHei" charset="-122"/>
              </a:rPr>
              <a:t>AH</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、隧道模式</a:t>
            </a:r>
            <a:r>
              <a:rPr lang="en-US" altLang="zh-CN" sz="2400" dirty="0">
                <a:latin typeface="Microsoft YaHei" charset="-122"/>
                <a:ea typeface="Microsoft YaHei" charset="-122"/>
                <a:cs typeface="Microsoft YaHei" charset="-122"/>
              </a:rPr>
              <a:t>AH</a:t>
            </a: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、传输模式</a:t>
            </a:r>
            <a:r>
              <a:rPr lang="en-US" altLang="zh-CN" sz="2400" dirty="0">
                <a:latin typeface="Microsoft YaHei" charset="-122"/>
                <a:ea typeface="Microsoft YaHei" charset="-122"/>
                <a:cs typeface="Microsoft YaHei" charset="-122"/>
              </a:rPr>
              <a:t>ESP</a:t>
            </a:r>
          </a:p>
          <a:p>
            <a:pPr>
              <a:lnSpc>
                <a:spcPct val="150000"/>
              </a:lnSpc>
            </a:pPr>
            <a:r>
              <a:rPr lang="en-US" altLang="zh-CN" sz="2400" b="1" dirty="0">
                <a:latin typeface="Microsoft YaHei" charset="-122"/>
                <a:ea typeface="Microsoft YaHei" charset="-122"/>
                <a:cs typeface="Microsoft YaHei" charset="-122"/>
              </a:rPr>
              <a:t>4</a:t>
            </a:r>
            <a:r>
              <a:rPr lang="zh-CN" altLang="en-US" sz="2400" b="1" dirty="0">
                <a:latin typeface="Microsoft YaHei" charset="-122"/>
                <a:ea typeface="Microsoft YaHei" charset="-122"/>
                <a:cs typeface="Microsoft YaHei" charset="-122"/>
              </a:rPr>
              <a:t>、隧道模式</a:t>
            </a:r>
            <a:r>
              <a:rPr lang="en-US" altLang="zh-CN" sz="2400" b="1" dirty="0">
                <a:latin typeface="Microsoft YaHei" charset="-122"/>
                <a:ea typeface="Microsoft YaHei" charset="-122"/>
                <a:cs typeface="Microsoft YaHei" charset="-122"/>
              </a:rPr>
              <a:t>ESP</a:t>
            </a:r>
            <a:r>
              <a:rPr lang="zh-CN" altLang="en-US" sz="2400" b="1" dirty="0">
                <a:latin typeface="Microsoft YaHei" charset="-122"/>
                <a:ea typeface="Microsoft YaHei" charset="-122"/>
                <a:cs typeface="Microsoft YaHei" charset="-122"/>
              </a:rPr>
              <a:t>：最广泛和最重要的</a:t>
            </a:r>
            <a:r>
              <a:rPr lang="en-US" altLang="zh-CN" sz="2400" b="1" dirty="0">
                <a:latin typeface="Microsoft YaHei" charset="-122"/>
                <a:ea typeface="Microsoft YaHei" charset="-122"/>
                <a:cs typeface="Microsoft YaHei" charset="-122"/>
              </a:rPr>
              <a:t>IPSec</a:t>
            </a:r>
            <a:r>
              <a:rPr lang="zh-CN" altLang="en-US" sz="2400" b="1" dirty="0">
                <a:latin typeface="Microsoft YaHei" charset="-122"/>
                <a:ea typeface="Microsoft YaHei" charset="-122"/>
                <a:cs typeface="Microsoft YaHei" charset="-122"/>
              </a:rPr>
              <a:t>形式。</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、虚拟专用网一般指的是构建在</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上能够（    ）的专用网络。  </a:t>
            </a:r>
            <a:r>
              <a:rPr lang="zh-CN" altLang="en-US" sz="2400" b="0" dirty="0">
                <a:solidFill>
                  <a:srgbClr val="FF0000"/>
                </a:solidFill>
                <a:latin typeface="黑体" panose="02010609060101010101" pitchFamily="49" charset="-122"/>
                <a:ea typeface="黑体" panose="02010609060101010101" pitchFamily="49" charset="-122"/>
              </a:rPr>
              <a:t>填空题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、虚拟专用网一般指的是构建在</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上能够（</a:t>
            </a:r>
            <a:r>
              <a:rPr lang="zh-CN" altLang="en-US" sz="2400" b="0" dirty="0">
                <a:solidFill>
                  <a:srgbClr val="FF0000"/>
                </a:solidFill>
                <a:latin typeface="黑体" panose="02010609060101010101" pitchFamily="49" charset="-122"/>
                <a:ea typeface="黑体" panose="02010609060101010101" pitchFamily="49" charset="-122"/>
              </a:rPr>
              <a:t>自我管理</a:t>
            </a:r>
            <a:r>
              <a:rPr lang="zh-CN" altLang="en-US" sz="2400" b="0" dirty="0">
                <a:solidFill>
                  <a:schemeClr val="tx1"/>
                </a:solidFill>
                <a:latin typeface="黑体" panose="02010609060101010101" pitchFamily="49" charset="-122"/>
                <a:ea typeface="黑体" panose="02010609060101010101" pitchFamily="49" charset="-122"/>
              </a:rPr>
              <a:t>）的专用网络。  </a:t>
            </a:r>
            <a:r>
              <a:rPr lang="zh-CN" altLang="en-US" sz="2400" b="0" dirty="0">
                <a:solidFill>
                  <a:srgbClr val="FF0000"/>
                </a:solidFill>
                <a:latin typeface="黑体" panose="02010609060101010101" pitchFamily="49" charset="-122"/>
                <a:ea typeface="黑体" panose="02010609060101010101" pitchFamily="49" charset="-122"/>
              </a:rPr>
              <a:t>填空题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VPN</a:t>
            </a:r>
            <a:r>
              <a:rPr lang="zh-CN" altLang="en-US" sz="2400" b="0" dirty="0">
                <a:solidFill>
                  <a:schemeClr val="tx1"/>
                </a:solidFill>
                <a:latin typeface="黑体" panose="02010609060101010101" pitchFamily="49" charset="-122"/>
                <a:ea typeface="黑体" panose="02010609060101010101" pitchFamily="49" charset="-122"/>
              </a:rPr>
              <a:t>最重要的特点就是（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稳定</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专用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安全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VPN</a:t>
            </a:r>
            <a:r>
              <a:rPr lang="zh-CN" altLang="en-US" sz="2400" b="0" dirty="0">
                <a:solidFill>
                  <a:schemeClr val="tx1"/>
                </a:solidFill>
                <a:latin typeface="黑体" panose="02010609060101010101" pitchFamily="49" charset="-122"/>
                <a:ea typeface="黑体" panose="02010609060101010101" pitchFamily="49" charset="-122"/>
              </a:rPr>
              <a:t>最重要的特点就是（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稳定</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专用</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虚拟</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安全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VPN</a:t>
            </a:r>
            <a:r>
              <a:rPr lang="zh-CN" altLang="en-US" sz="2400" b="0" dirty="0">
                <a:solidFill>
                  <a:schemeClr val="tx1"/>
                </a:solidFill>
                <a:latin typeface="黑体" panose="02010609060101010101" pitchFamily="49" charset="-122"/>
                <a:ea typeface="黑体" panose="02010609060101010101" pitchFamily="49" charset="-122"/>
              </a:rPr>
              <a:t>的实现需要涉及的技术有很多，其中（   ）是相对核心的技术。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数据加密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身份认证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密钥管理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隧道技术</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、第二代蜂窝移动通信</a:t>
            </a:r>
            <a:r>
              <a:rPr lang="en-US" altLang="zh-CN" sz="2400" b="0" dirty="0">
                <a:solidFill>
                  <a:schemeClr val="tx1"/>
                </a:solidFill>
                <a:latin typeface="Microsoft YaHei" charset="-122"/>
                <a:ea typeface="Microsoft YaHei" charset="-122"/>
                <a:cs typeface="Microsoft YaHei" charset="-122"/>
              </a:rPr>
              <a:t>(2G)</a:t>
            </a:r>
            <a:r>
              <a:rPr lang="zh-CN" altLang="en-US" sz="2400" b="0" dirty="0">
                <a:solidFill>
                  <a:schemeClr val="tx1"/>
                </a:solidFill>
                <a:latin typeface="Microsoft YaHei" charset="-122"/>
                <a:ea typeface="Microsoft YaHei" charset="-122"/>
                <a:cs typeface="Microsoft YaHei" charset="-122"/>
              </a:rPr>
              <a:t>的代表性体制就是最流行的（  </a:t>
            </a:r>
            <a:r>
              <a:rPr lang="en-US" altLang="zh-CN" sz="2400" b="0" dirty="0">
                <a:solidFill>
                  <a:srgbClr val="FF0000"/>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  ）系统。</a:t>
            </a:r>
          </a:p>
          <a:p>
            <a:r>
              <a:rPr lang="en-US" altLang="zh-CN" sz="2400" b="0" dirty="0">
                <a:solidFill>
                  <a:schemeClr val="tx1"/>
                </a:solidFill>
                <a:latin typeface="Microsoft YaHei" charset="-122"/>
                <a:ea typeface="Microsoft YaHei" charset="-122"/>
                <a:cs typeface="Microsoft YaHei" charset="-122"/>
              </a:rPr>
              <a:t>A:FDMA</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B:CDMA</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C:LTE</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D:GSM</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42470664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VPN</a:t>
            </a:r>
            <a:r>
              <a:rPr lang="zh-CN" altLang="en-US" sz="2400" b="0" dirty="0">
                <a:solidFill>
                  <a:schemeClr val="tx1"/>
                </a:solidFill>
                <a:latin typeface="黑体" panose="02010609060101010101" pitchFamily="49" charset="-122"/>
                <a:ea typeface="黑体" panose="02010609060101010101" pitchFamily="49" charset="-122"/>
              </a:rPr>
              <a:t>的实现需要涉及的技术有很多，其中（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）是相对核心的技术。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数据加密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身份认证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密钥管理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隧道技术</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、蜂窝网络移动性管理采用的是（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直接路由选择方法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间接路由选择方法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静态路由选择方法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动态路由选择方法</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114238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、蜂窝网络移动性管理采用的是（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直接路由选择方法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rgbClr val="FF0000"/>
                </a:solidFill>
                <a:latin typeface="Microsoft YaHei" charset="-122"/>
                <a:ea typeface="Microsoft YaHei" charset="-122"/>
                <a:cs typeface="Microsoft YaHei" charset="-122"/>
              </a:rPr>
              <a:t>间接路由选择方法</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静态路由选择方法</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动态路由选择方法</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001567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121408" y="3462546"/>
            <a:ext cx="2478207" cy="461665"/>
          </a:xfrm>
          <a:prstGeom prst="rect">
            <a:avLst/>
          </a:prstGeom>
          <a:noFill/>
        </p:spPr>
        <p:txBody>
          <a:bodyPr wrap="square" rtlCol="0">
            <a:spAutoFit/>
          </a:bodyPr>
          <a:lstStyle/>
          <a:p>
            <a:r>
              <a:rPr kumimoji="1" lang="zh-CN" altLang="en-US" sz="2400">
                <a:latin typeface="Microsoft YaHei" charset="-122"/>
                <a:ea typeface="Microsoft YaHei" charset="-122"/>
                <a:cs typeface="Microsoft YaHei" charset="-122"/>
              </a:rPr>
              <a:t>无线与移动网络</a:t>
            </a:r>
          </a:p>
        </p:txBody>
      </p:sp>
      <p:sp>
        <p:nvSpPr>
          <p:cNvPr id="28" name="左大括号 27"/>
          <p:cNvSpPr/>
          <p:nvPr/>
        </p:nvSpPr>
        <p:spPr>
          <a:xfrm>
            <a:off x="4854633" y="2030832"/>
            <a:ext cx="548640" cy="332509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9" name="文本框 28"/>
          <p:cNvSpPr txBox="1"/>
          <p:nvPr/>
        </p:nvSpPr>
        <p:spPr>
          <a:xfrm>
            <a:off x="5658291" y="2004877"/>
            <a:ext cx="4017724" cy="3416320"/>
          </a:xfrm>
          <a:prstGeom prst="rect">
            <a:avLst/>
          </a:prstGeom>
          <a:noFill/>
        </p:spPr>
        <p:txBody>
          <a:bodyPr wrap="square" rtlCol="0">
            <a:spAutoFit/>
          </a:bodyPr>
          <a:lstStyle/>
          <a:p>
            <a:pPr>
              <a:lnSpc>
                <a:spcPct val="150000"/>
              </a:lnSpc>
            </a:pPr>
            <a:r>
              <a:rPr kumimoji="1" lang="zh-CN" altLang="en-US" sz="2400" dirty="0">
                <a:latin typeface="Microsoft YaHei" charset="-122"/>
                <a:ea typeface="Microsoft YaHei" charset="-122"/>
                <a:cs typeface="Microsoft YaHei" charset="-122"/>
              </a:rPr>
              <a:t>无线网络</a:t>
            </a:r>
            <a:endParaRPr kumimoji="1" lang="en-US" altLang="zh-CN" sz="2400" dirty="0">
              <a:latin typeface="Microsoft YaHei" charset="-122"/>
              <a:ea typeface="Microsoft YaHei" charset="-122"/>
              <a:cs typeface="Microsoft YaHei" charset="-122"/>
            </a:endParaRPr>
          </a:p>
          <a:p>
            <a:pPr>
              <a:lnSpc>
                <a:spcPct val="150000"/>
              </a:lnSpc>
            </a:pPr>
            <a:r>
              <a:rPr kumimoji="1" lang="zh-CN" altLang="en-US" sz="2400" dirty="0">
                <a:latin typeface="Microsoft YaHei" charset="-122"/>
                <a:ea typeface="Microsoft YaHei" charset="-122"/>
                <a:cs typeface="Microsoft YaHei" charset="-122"/>
              </a:rPr>
              <a:t>移动网络</a:t>
            </a:r>
          </a:p>
          <a:p>
            <a:pPr>
              <a:lnSpc>
                <a:spcPct val="150000"/>
              </a:lnSpc>
            </a:pPr>
            <a:r>
              <a:rPr kumimoji="1" lang="zh-CN" altLang="en-US" sz="2400" dirty="0">
                <a:latin typeface="Microsoft YaHei" charset="-122"/>
                <a:ea typeface="Microsoft YaHei" charset="-122"/>
                <a:cs typeface="Microsoft YaHei" charset="-122"/>
              </a:rPr>
              <a:t>无线局域网 </a:t>
            </a:r>
            <a:r>
              <a:rPr kumimoji="1" lang="en-US" altLang="zh-CN" sz="2400" dirty="0">
                <a:latin typeface="Microsoft YaHei" charset="-122"/>
                <a:ea typeface="Microsoft YaHei" charset="-122"/>
                <a:cs typeface="Microsoft YaHei" charset="-122"/>
              </a:rPr>
              <a:t>IEEE 802.11</a:t>
            </a:r>
          </a:p>
          <a:p>
            <a:pPr>
              <a:lnSpc>
                <a:spcPct val="150000"/>
              </a:lnSpc>
            </a:pPr>
            <a:r>
              <a:rPr kumimoji="1" lang="zh-CN" altLang="en-US" sz="2400" dirty="0">
                <a:latin typeface="Microsoft YaHei" charset="-122"/>
                <a:ea typeface="Microsoft YaHei" charset="-122"/>
                <a:cs typeface="Microsoft YaHei" charset="-122"/>
              </a:rPr>
              <a:t>蜂窝网络</a:t>
            </a:r>
          </a:p>
          <a:p>
            <a:pPr>
              <a:lnSpc>
                <a:spcPct val="150000"/>
              </a:lnSpc>
            </a:pPr>
            <a:r>
              <a:rPr kumimoji="1" lang="zh-CN" altLang="en-US" sz="2400" dirty="0">
                <a:solidFill>
                  <a:srgbClr val="FF0000"/>
                </a:solidFill>
                <a:latin typeface="Microsoft YaHei" charset="-122"/>
                <a:ea typeface="Microsoft YaHei" charset="-122"/>
                <a:cs typeface="Microsoft YaHei" charset="-122"/>
              </a:rPr>
              <a:t>移动</a:t>
            </a:r>
            <a:r>
              <a:rPr kumimoji="1" lang="en-US" altLang="zh-CN" sz="2400" dirty="0">
                <a:solidFill>
                  <a:srgbClr val="FF0000"/>
                </a:solidFill>
                <a:latin typeface="Microsoft YaHei" charset="-122"/>
                <a:ea typeface="Microsoft YaHei" charset="-122"/>
                <a:cs typeface="Microsoft YaHei" charset="-122"/>
              </a:rPr>
              <a:t>IP</a:t>
            </a:r>
            <a:r>
              <a:rPr kumimoji="1" lang="zh-CN" altLang="en-US" sz="2400" dirty="0">
                <a:solidFill>
                  <a:srgbClr val="FF0000"/>
                </a:solidFill>
                <a:latin typeface="Microsoft YaHei" charset="-122"/>
                <a:ea typeface="Microsoft YaHei" charset="-122"/>
                <a:cs typeface="Microsoft YaHei" charset="-122"/>
              </a:rPr>
              <a:t>网络</a:t>
            </a:r>
          </a:p>
          <a:p>
            <a:pPr>
              <a:lnSpc>
                <a:spcPct val="150000"/>
              </a:lnSpc>
            </a:pPr>
            <a:r>
              <a:rPr kumimoji="1" lang="zh-CN" altLang="en-US" sz="2400" dirty="0">
                <a:latin typeface="Microsoft YaHei" charset="-122"/>
                <a:ea typeface="Microsoft YaHei" charset="-122"/>
                <a:cs typeface="Microsoft YaHei" charset="-122"/>
              </a:rPr>
              <a:t>其他典型无线网络简介</a:t>
            </a:r>
          </a:p>
        </p:txBody>
      </p:sp>
    </p:spTree>
    <p:custDataLst>
      <p:tags r:id="rId1"/>
    </p:custDataLst>
    <p:extLst>
      <p:ext uri="{BB962C8B-B14F-4D97-AF65-F5344CB8AC3E}">
        <p14:creationId xmlns:p14="http://schemas.microsoft.com/office/powerpoint/2010/main" val="983952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7198" y="2743743"/>
            <a:ext cx="1683657"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移动</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网络</a:t>
            </a:r>
          </a:p>
        </p:txBody>
      </p:sp>
      <p:sp>
        <p:nvSpPr>
          <p:cNvPr id="3" name="左大括号 2"/>
          <p:cNvSpPr/>
          <p:nvPr/>
        </p:nvSpPr>
        <p:spPr>
          <a:xfrm>
            <a:off x="4560855" y="2103445"/>
            <a:ext cx="443626" cy="1742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9" name="TextBox 8"/>
          <p:cNvSpPr txBox="1"/>
          <p:nvPr/>
        </p:nvSpPr>
        <p:spPr>
          <a:xfrm>
            <a:off x="5004481" y="2051249"/>
            <a:ext cx="2405312"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代理发现</a:t>
            </a:r>
            <a:endParaRPr lang="en-US" altLang="zh-CN" sz="2400" dirty="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向归属代理注册</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49002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9251" y="2697579"/>
            <a:ext cx="1446663"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蜂窝网络</a:t>
            </a:r>
          </a:p>
        </p:txBody>
      </p:sp>
      <p:sp>
        <p:nvSpPr>
          <p:cNvPr id="3" name="左大括号 2"/>
          <p:cNvSpPr/>
          <p:nvPr/>
        </p:nvSpPr>
        <p:spPr>
          <a:xfrm>
            <a:off x="4099345" y="1625051"/>
            <a:ext cx="905136" cy="26067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9" name="TextBox 8"/>
          <p:cNvSpPr txBox="1"/>
          <p:nvPr/>
        </p:nvSpPr>
        <p:spPr>
          <a:xfrm>
            <a:off x="5127602" y="1543417"/>
            <a:ext cx="4737572"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蜂窝网络体系结构</a:t>
            </a:r>
            <a:endParaRPr lang="en-US" altLang="zh-CN" sz="2400" dirty="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蜂窝网络中的移动性管理</a:t>
            </a:r>
            <a:endParaRPr lang="en-US" altLang="zh-CN" sz="2400" dirty="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移动通信</a:t>
            </a:r>
            <a:r>
              <a:rPr lang="en-US" altLang="zh-CN" sz="2400" dirty="0">
                <a:latin typeface="微软雅黑" pitchFamily="34" charset="-122"/>
                <a:ea typeface="微软雅黑" pitchFamily="34" charset="-122"/>
              </a:rPr>
              <a:t>2G/3G/4G/5G</a:t>
            </a:r>
            <a:r>
              <a:rPr lang="zh-CN" altLang="en-US" sz="2400" dirty="0">
                <a:latin typeface="微软雅黑" pitchFamily="34" charset="-122"/>
                <a:ea typeface="微软雅黑" pitchFamily="34" charset="-122"/>
              </a:rPr>
              <a:t>网络</a:t>
            </a:r>
          </a:p>
        </p:txBody>
      </p:sp>
    </p:spTree>
    <p:extLst>
      <p:ext uri="{BB962C8B-B14F-4D97-AF65-F5344CB8AC3E}">
        <p14:creationId xmlns:p14="http://schemas.microsoft.com/office/powerpoint/2010/main" val="1831871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1008" y="1287634"/>
            <a:ext cx="11206611" cy="113505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sym typeface="+mn-ea"/>
              </a:rPr>
              <a:t>移动</a:t>
            </a:r>
            <a:r>
              <a:rPr lang="en-US" altLang="zh-CN" sz="2400" dirty="0">
                <a:latin typeface="Microsoft YaHei" charset="-122"/>
                <a:ea typeface="Microsoft YaHei" charset="-122"/>
                <a:cs typeface="Microsoft YaHei" charset="-122"/>
                <a:sym typeface="+mn-ea"/>
              </a:rPr>
              <a:t>IP(Mobile IP)</a:t>
            </a:r>
            <a:r>
              <a:rPr lang="zh-CN" altLang="en-US" sz="2400" dirty="0">
                <a:latin typeface="Microsoft YaHei" charset="-122"/>
                <a:ea typeface="Microsoft YaHei" charset="-122"/>
                <a:cs typeface="Microsoft YaHei" charset="-122"/>
                <a:sym typeface="+mn-ea"/>
              </a:rPr>
              <a:t>：国际互联网工程任务组（The Internet Engineering Task Force，IETF）开发，允许计算机移动到外地时，任然保持其原来的</a:t>
            </a:r>
            <a:r>
              <a:rPr lang="en-US" altLang="zh-CN" sz="2400" dirty="0">
                <a:latin typeface="Microsoft YaHei" charset="-122"/>
                <a:ea typeface="Microsoft YaHei" charset="-122"/>
                <a:cs typeface="Microsoft YaHei" charset="-122"/>
                <a:sym typeface="+mn-ea"/>
              </a:rPr>
              <a:t>IP</a:t>
            </a:r>
            <a:r>
              <a:rPr lang="zh-CN" altLang="en-US" sz="2400" dirty="0">
                <a:latin typeface="Microsoft YaHei" charset="-122"/>
                <a:ea typeface="Microsoft YaHei" charset="-122"/>
                <a:cs typeface="Microsoft YaHei" charset="-122"/>
                <a:sym typeface="+mn-ea"/>
              </a:rPr>
              <a:t>地址。</a:t>
            </a:r>
          </a:p>
        </p:txBody>
      </p:sp>
      <p:sp>
        <p:nvSpPr>
          <p:cNvPr id="3" name="TextBox 1"/>
          <p:cNvSpPr txBox="1"/>
          <p:nvPr/>
        </p:nvSpPr>
        <p:spPr>
          <a:xfrm>
            <a:off x="2993312" y="3338829"/>
            <a:ext cx="1683657"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移动</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网络</a:t>
            </a:r>
          </a:p>
        </p:txBody>
      </p:sp>
      <p:sp>
        <p:nvSpPr>
          <p:cNvPr id="4" name="左大括号 3"/>
          <p:cNvSpPr/>
          <p:nvPr/>
        </p:nvSpPr>
        <p:spPr>
          <a:xfrm>
            <a:off x="4676969" y="2698531"/>
            <a:ext cx="443626" cy="1742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5" name="TextBox 8"/>
          <p:cNvSpPr txBox="1"/>
          <p:nvPr/>
        </p:nvSpPr>
        <p:spPr>
          <a:xfrm>
            <a:off x="5120595" y="2646335"/>
            <a:ext cx="2405312"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代理发现</a:t>
            </a:r>
            <a:endParaRPr lang="en-US" altLang="zh-CN" sz="2400" dirty="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向归属代理注册</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888253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299751" y="372345"/>
            <a:ext cx="26756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7.5.1</a:t>
            </a:r>
            <a:r>
              <a:rPr lang="zh-CN" altLang="en-US" sz="2400" b="0" dirty="0">
                <a:solidFill>
                  <a:schemeClr val="tx1"/>
                </a:solidFill>
                <a:latin typeface="Microsoft YaHei" charset="-122"/>
                <a:ea typeface="Microsoft YaHei" charset="-122"/>
                <a:cs typeface="Microsoft YaHei" charset="-122"/>
                <a:sym typeface="+mn-ea"/>
              </a:rPr>
              <a:t> 代理发现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TextBox 6"/>
          <p:cNvSpPr txBox="1"/>
          <p:nvPr/>
        </p:nvSpPr>
        <p:spPr>
          <a:xfrm>
            <a:off x="299751" y="1325084"/>
            <a:ext cx="11718078" cy="1135054"/>
          </a:xfrm>
          <a:prstGeom prst="rect">
            <a:avLst/>
          </a:prstGeom>
          <a:noFill/>
        </p:spPr>
        <p:txBody>
          <a:bodyPr wrap="square" rtlCol="0">
            <a:spAutoFit/>
          </a:bodyPr>
          <a:lstStyle/>
          <a:p>
            <a:pPr>
              <a:lnSpc>
                <a:spcPct val="150000"/>
              </a:lnSpc>
            </a:pPr>
            <a:r>
              <a:rPr lang="zh-CN" altLang="en-US" sz="2400" dirty="0">
                <a:solidFill>
                  <a:srgbClr val="C00000"/>
                </a:solidFill>
                <a:latin typeface="Microsoft YaHei" charset="-122"/>
                <a:ea typeface="Microsoft YaHei" charset="-122"/>
                <a:cs typeface="Microsoft YaHei" charset="-122"/>
              </a:rPr>
              <a:t>一、代理发现：</a:t>
            </a:r>
            <a:r>
              <a:rPr lang="zh-CN" altLang="en-US" sz="2400" dirty="0">
                <a:latin typeface="Microsoft YaHei" charset="-122"/>
                <a:ea typeface="Microsoft YaHei" charset="-122"/>
                <a:cs typeface="Microsoft YaHei" charset="-122"/>
              </a:rPr>
              <a:t>当移动</a:t>
            </a:r>
            <a:r>
              <a:rPr lang="en-US" altLang="zh-CN" sz="2400" dirty="0">
                <a:latin typeface="Microsoft YaHei" charset="-122"/>
                <a:ea typeface="Microsoft YaHei" charset="-122"/>
                <a:cs typeface="Microsoft YaHei" charset="-122"/>
              </a:rPr>
              <a:t>IP</a:t>
            </a:r>
            <a:r>
              <a:rPr lang="zh-CN" altLang="en-US" sz="2400" dirty="0">
                <a:latin typeface="Microsoft YaHei" charset="-122"/>
                <a:ea typeface="Microsoft YaHei" charset="-122"/>
                <a:cs typeface="Microsoft YaHei" charset="-122"/>
              </a:rPr>
              <a:t>站点到达一个新网络时，移动站点都必须知道相应的外部代理或归属代理的身份。</a:t>
            </a:r>
          </a:p>
        </p:txBody>
      </p:sp>
      <p:sp>
        <p:nvSpPr>
          <p:cNvPr id="5" name="TextBox 1"/>
          <p:cNvSpPr txBox="1"/>
          <p:nvPr/>
        </p:nvSpPr>
        <p:spPr>
          <a:xfrm>
            <a:off x="9241462" y="571025"/>
            <a:ext cx="1683657"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移动</a:t>
            </a:r>
            <a:r>
              <a:rPr lang="en-US" altLang="zh-CN" sz="1400" dirty="0">
                <a:latin typeface="微软雅黑" pitchFamily="34" charset="-122"/>
                <a:ea typeface="微软雅黑" pitchFamily="34" charset="-122"/>
              </a:rPr>
              <a:t>IP</a:t>
            </a:r>
            <a:r>
              <a:rPr lang="zh-CN" altLang="en-US" sz="1400" dirty="0">
                <a:latin typeface="微软雅黑" pitchFamily="34" charset="-122"/>
                <a:ea typeface="微软雅黑" pitchFamily="34" charset="-122"/>
              </a:rPr>
              <a:t>网络</a:t>
            </a:r>
          </a:p>
        </p:txBody>
      </p:sp>
      <p:sp>
        <p:nvSpPr>
          <p:cNvPr id="6" name="左大括号 5"/>
          <p:cNvSpPr/>
          <p:nvPr/>
        </p:nvSpPr>
        <p:spPr>
          <a:xfrm>
            <a:off x="10272477" y="372345"/>
            <a:ext cx="381509" cy="6402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10653986" y="180623"/>
            <a:ext cx="2405312" cy="1061829"/>
          </a:xfrm>
          <a:prstGeom prst="rect">
            <a:avLst/>
          </a:prstGeom>
          <a:noFill/>
        </p:spPr>
        <p:txBody>
          <a:bodyPr wrap="square" rtlCol="0">
            <a:spAutoFit/>
          </a:bodyPr>
          <a:lstStyle/>
          <a:p>
            <a:pPr>
              <a:lnSpc>
                <a:spcPct val="150000"/>
              </a:lnSpc>
            </a:pPr>
            <a:r>
              <a:rPr lang="zh-CN" altLang="en-US" sz="1400" dirty="0">
                <a:solidFill>
                  <a:srgbClr val="FF0000"/>
                </a:solidFill>
                <a:latin typeface="微软雅黑" pitchFamily="34" charset="-122"/>
                <a:ea typeface="微软雅黑" pitchFamily="34" charset="-122"/>
              </a:rPr>
              <a:t>代理发现</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向归属代理注册</a:t>
            </a:r>
            <a:endParaRPr lang="en-US" altLang="zh-CN" sz="1400" dirty="0">
              <a:latin typeface="微软雅黑" pitchFamily="34" charset="-122"/>
              <a:ea typeface="微软雅黑" pitchFamily="34" charset="-122"/>
            </a:endParaRPr>
          </a:p>
        </p:txBody>
      </p:sp>
      <p:sp>
        <p:nvSpPr>
          <p:cNvPr id="9" name="TextBox 1"/>
          <p:cNvSpPr txBox="1"/>
          <p:nvPr/>
        </p:nvSpPr>
        <p:spPr>
          <a:xfrm>
            <a:off x="2848170" y="4084346"/>
            <a:ext cx="1683657"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移动</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网络</a:t>
            </a:r>
          </a:p>
        </p:txBody>
      </p:sp>
      <p:sp>
        <p:nvSpPr>
          <p:cNvPr id="10" name="左大括号 9"/>
          <p:cNvSpPr/>
          <p:nvPr/>
        </p:nvSpPr>
        <p:spPr>
          <a:xfrm>
            <a:off x="4531827" y="3444048"/>
            <a:ext cx="443626" cy="1742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11" name="TextBox 8"/>
          <p:cNvSpPr txBox="1"/>
          <p:nvPr/>
        </p:nvSpPr>
        <p:spPr>
          <a:xfrm>
            <a:off x="4975453" y="3391852"/>
            <a:ext cx="2405312" cy="1754326"/>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代理发现</a:t>
            </a:r>
            <a:endParaRPr lang="en-US" altLang="zh-CN" sz="2400" dirty="0">
              <a:solidFill>
                <a:srgbClr val="FF0000"/>
              </a:solidFill>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向归属代理注册</a:t>
            </a:r>
            <a:endParaRPr lang="en-US" altLang="zh-CN" sz="2400" dirty="0">
              <a:latin typeface="微软雅黑" pitchFamily="34" charset="-122"/>
              <a:ea typeface="微软雅黑" pitchFamily="34" charset="-122"/>
            </a:endParaRPr>
          </a:p>
        </p:txBody>
      </p:sp>
      <p:sp>
        <p:nvSpPr>
          <p:cNvPr id="12" name="左大括号 11"/>
          <p:cNvSpPr/>
          <p:nvPr/>
        </p:nvSpPr>
        <p:spPr>
          <a:xfrm>
            <a:off x="6408844" y="3145109"/>
            <a:ext cx="500532" cy="117006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2" name="矩形 1"/>
          <p:cNvSpPr/>
          <p:nvPr/>
        </p:nvSpPr>
        <p:spPr>
          <a:xfrm>
            <a:off x="6909376" y="2822897"/>
            <a:ext cx="1723549" cy="1754326"/>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代理通告</a:t>
            </a:r>
            <a:endParaRPr lang="en-US" altLang="zh-CN" sz="2400" dirty="0">
              <a:latin typeface="Microsoft YaHei" charset="-122"/>
              <a:ea typeface="Microsoft YaHei" charset="-122"/>
              <a:cs typeface="Microsoft YaHei" charset="-122"/>
            </a:endParaRPr>
          </a:p>
          <a:p>
            <a:pPr>
              <a:lnSpc>
                <a:spcPct val="150000"/>
              </a:lnSpc>
            </a:pP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代理请求。</a:t>
            </a:r>
          </a:p>
        </p:txBody>
      </p:sp>
    </p:spTree>
    <p:extLst>
      <p:ext uri="{BB962C8B-B14F-4D97-AF65-F5344CB8AC3E}">
        <p14:creationId xmlns:p14="http://schemas.microsoft.com/office/powerpoint/2010/main" val="194018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9751" y="1325084"/>
            <a:ext cx="10767542"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一、代理发现</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、代理通告：代理周期性的</a:t>
            </a:r>
            <a:r>
              <a:rPr lang="zh-CN" altLang="en-US" sz="2400" dirty="0">
                <a:solidFill>
                  <a:srgbClr val="FF0000"/>
                </a:solidFill>
                <a:latin typeface="Microsoft YaHei" charset="-122"/>
                <a:ea typeface="Microsoft YaHei" charset="-122"/>
                <a:cs typeface="Microsoft YaHei" charset="-122"/>
              </a:rPr>
              <a:t>广播</a:t>
            </a:r>
            <a:r>
              <a:rPr lang="zh-CN" altLang="en-US" sz="2400" dirty="0">
                <a:latin typeface="Microsoft YaHei" charset="-122"/>
                <a:ea typeface="Microsoft YaHei" charset="-122"/>
                <a:cs typeface="Microsoft YaHei" charset="-122"/>
              </a:rPr>
              <a:t>一个</a:t>
            </a:r>
            <a:r>
              <a:rPr lang="en-US" altLang="zh-CN" sz="2400" dirty="0">
                <a:latin typeface="Microsoft YaHei" charset="-122"/>
                <a:ea typeface="Microsoft YaHei" charset="-122"/>
                <a:cs typeface="Microsoft YaHei" charset="-122"/>
              </a:rPr>
              <a:t>ICMP</a:t>
            </a:r>
            <a:r>
              <a:rPr lang="zh-CN" altLang="en-US" sz="2400" dirty="0">
                <a:latin typeface="Microsoft YaHei" charset="-122"/>
                <a:ea typeface="Microsoft YaHei" charset="-122"/>
                <a:cs typeface="Microsoft YaHei" charset="-122"/>
              </a:rPr>
              <a:t>报文。</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、代理请求：移动结点广播一个</a:t>
            </a:r>
            <a:r>
              <a:rPr lang="en-US" altLang="zh-CN" sz="2400" dirty="0">
                <a:latin typeface="Microsoft YaHei" charset="-122"/>
                <a:ea typeface="Microsoft YaHei" charset="-122"/>
                <a:cs typeface="Microsoft YaHei" charset="-122"/>
              </a:rPr>
              <a:t>ICMP</a:t>
            </a:r>
            <a:r>
              <a:rPr lang="zh-CN" altLang="en-US" sz="2400" dirty="0">
                <a:latin typeface="Microsoft YaHei" charset="-122"/>
                <a:ea typeface="Microsoft YaHei" charset="-122"/>
                <a:cs typeface="Microsoft YaHei" charset="-122"/>
              </a:rPr>
              <a:t>报文。</a:t>
            </a:r>
          </a:p>
        </p:txBody>
      </p:sp>
      <p:sp>
        <p:nvSpPr>
          <p:cNvPr id="5" name="文本框 2"/>
          <p:cNvSpPr txBox="1"/>
          <p:nvPr>
            <p:custDataLst>
              <p:tags r:id="rId1"/>
            </p:custDataLst>
          </p:nvPr>
        </p:nvSpPr>
        <p:spPr>
          <a:xfrm>
            <a:off x="299751" y="372345"/>
            <a:ext cx="26756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7.5.1</a:t>
            </a:r>
            <a:r>
              <a:rPr lang="zh-CN" altLang="en-US" sz="2400" b="0" dirty="0">
                <a:solidFill>
                  <a:schemeClr val="tx1"/>
                </a:solidFill>
                <a:latin typeface="Microsoft YaHei" charset="-122"/>
                <a:ea typeface="Microsoft YaHei" charset="-122"/>
                <a:cs typeface="Microsoft YaHei" charset="-122"/>
                <a:sym typeface="+mn-ea"/>
              </a:rPr>
              <a:t> 代理发现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TextBox 1"/>
          <p:cNvSpPr txBox="1"/>
          <p:nvPr/>
        </p:nvSpPr>
        <p:spPr>
          <a:xfrm>
            <a:off x="9241462" y="571025"/>
            <a:ext cx="1683657"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移动</a:t>
            </a:r>
            <a:r>
              <a:rPr lang="en-US" altLang="zh-CN" sz="1400" dirty="0">
                <a:latin typeface="微软雅黑" pitchFamily="34" charset="-122"/>
                <a:ea typeface="微软雅黑" pitchFamily="34" charset="-122"/>
              </a:rPr>
              <a:t>IP</a:t>
            </a:r>
            <a:r>
              <a:rPr lang="zh-CN" altLang="en-US" sz="1400" dirty="0">
                <a:latin typeface="微软雅黑" pitchFamily="34" charset="-122"/>
                <a:ea typeface="微软雅黑" pitchFamily="34" charset="-122"/>
              </a:rPr>
              <a:t>网络</a:t>
            </a:r>
          </a:p>
        </p:txBody>
      </p:sp>
      <p:sp>
        <p:nvSpPr>
          <p:cNvPr id="8" name="左大括号 7"/>
          <p:cNvSpPr/>
          <p:nvPr/>
        </p:nvSpPr>
        <p:spPr>
          <a:xfrm>
            <a:off x="10272477" y="372345"/>
            <a:ext cx="381509" cy="6402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9" name="TextBox 8"/>
          <p:cNvSpPr txBox="1"/>
          <p:nvPr/>
        </p:nvSpPr>
        <p:spPr>
          <a:xfrm>
            <a:off x="10653986" y="180623"/>
            <a:ext cx="2405312" cy="1061829"/>
          </a:xfrm>
          <a:prstGeom prst="rect">
            <a:avLst/>
          </a:prstGeom>
          <a:noFill/>
        </p:spPr>
        <p:txBody>
          <a:bodyPr wrap="square" rtlCol="0">
            <a:spAutoFit/>
          </a:bodyPr>
          <a:lstStyle/>
          <a:p>
            <a:pPr>
              <a:lnSpc>
                <a:spcPct val="150000"/>
              </a:lnSpc>
            </a:pPr>
            <a:r>
              <a:rPr lang="zh-CN" altLang="en-US" sz="1400" dirty="0">
                <a:solidFill>
                  <a:srgbClr val="FF0000"/>
                </a:solidFill>
                <a:latin typeface="微软雅黑" pitchFamily="34" charset="-122"/>
                <a:ea typeface="微软雅黑" pitchFamily="34" charset="-122"/>
              </a:rPr>
              <a:t>代理发现</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向归属代理注册</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2679933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1008" y="1287634"/>
            <a:ext cx="11206611" cy="113505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sym typeface="+mn-ea"/>
              </a:rPr>
              <a:t>移动</a:t>
            </a:r>
            <a:r>
              <a:rPr lang="en-US" altLang="zh-CN" sz="2400" dirty="0">
                <a:latin typeface="Microsoft YaHei" charset="-122"/>
                <a:ea typeface="Microsoft YaHei" charset="-122"/>
                <a:cs typeface="Microsoft YaHei" charset="-122"/>
                <a:sym typeface="+mn-ea"/>
              </a:rPr>
              <a:t>IP(Mobile IP)</a:t>
            </a:r>
            <a:r>
              <a:rPr lang="zh-CN" altLang="en-US" sz="2400" dirty="0">
                <a:latin typeface="Microsoft YaHei" charset="-122"/>
                <a:ea typeface="Microsoft YaHei" charset="-122"/>
                <a:cs typeface="Microsoft YaHei" charset="-122"/>
                <a:sym typeface="+mn-ea"/>
              </a:rPr>
              <a:t>：国际互联网工程任务组（The Internet Engineering Task Force，IETF）开发，允许计算机移动到外地时，任然保持其原来的</a:t>
            </a:r>
            <a:r>
              <a:rPr lang="en-US" altLang="zh-CN" sz="2400" dirty="0">
                <a:latin typeface="Microsoft YaHei" charset="-122"/>
                <a:ea typeface="Microsoft YaHei" charset="-122"/>
                <a:cs typeface="Microsoft YaHei" charset="-122"/>
                <a:sym typeface="+mn-ea"/>
              </a:rPr>
              <a:t>IP</a:t>
            </a:r>
            <a:r>
              <a:rPr lang="zh-CN" altLang="en-US" sz="2400" dirty="0">
                <a:latin typeface="Microsoft YaHei" charset="-122"/>
                <a:ea typeface="Microsoft YaHei" charset="-122"/>
                <a:cs typeface="Microsoft YaHei" charset="-122"/>
                <a:sym typeface="+mn-ea"/>
              </a:rPr>
              <a:t>地址。</a:t>
            </a:r>
          </a:p>
        </p:txBody>
      </p:sp>
      <p:sp>
        <p:nvSpPr>
          <p:cNvPr id="3" name="TextBox 1"/>
          <p:cNvSpPr txBox="1"/>
          <p:nvPr/>
        </p:nvSpPr>
        <p:spPr>
          <a:xfrm>
            <a:off x="2993312" y="3338829"/>
            <a:ext cx="1683657"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移动</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网络</a:t>
            </a:r>
          </a:p>
        </p:txBody>
      </p:sp>
      <p:sp>
        <p:nvSpPr>
          <p:cNvPr id="4" name="左大括号 3"/>
          <p:cNvSpPr/>
          <p:nvPr/>
        </p:nvSpPr>
        <p:spPr>
          <a:xfrm>
            <a:off x="4676969" y="2698531"/>
            <a:ext cx="443626" cy="1742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5" name="TextBox 8"/>
          <p:cNvSpPr txBox="1"/>
          <p:nvPr/>
        </p:nvSpPr>
        <p:spPr>
          <a:xfrm>
            <a:off x="5120595" y="2646335"/>
            <a:ext cx="2405312" cy="1754326"/>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代理发现</a:t>
            </a:r>
            <a:endParaRPr lang="en-US" altLang="zh-CN" sz="2400" dirty="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向归属代理注册</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739001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5"/>
          <p:cNvSpPr txBox="1"/>
          <p:nvPr/>
        </p:nvSpPr>
        <p:spPr>
          <a:xfrm>
            <a:off x="299750" y="1325084"/>
            <a:ext cx="11384249" cy="3970318"/>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一、移动 </a:t>
            </a:r>
            <a:r>
              <a:rPr lang="en-US" altLang="zh-CN" sz="2400" dirty="0">
                <a:latin typeface="Microsoft YaHei" charset="-122"/>
                <a:ea typeface="Microsoft YaHei" charset="-122"/>
                <a:cs typeface="Microsoft YaHei" charset="-122"/>
              </a:rPr>
              <a:t>IP</a:t>
            </a:r>
            <a:r>
              <a:rPr lang="zh-CN" altLang="en-US" sz="2400" dirty="0">
                <a:latin typeface="Microsoft YaHei" charset="-122"/>
                <a:ea typeface="Microsoft YaHei" charset="-122"/>
                <a:cs typeface="Microsoft YaHei" charset="-122"/>
              </a:rPr>
              <a:t> 定义了</a:t>
            </a:r>
            <a:r>
              <a:rPr lang="zh-CN" altLang="en-US" sz="2400" dirty="0">
                <a:solidFill>
                  <a:srgbClr val="C00000"/>
                </a:solidFill>
                <a:latin typeface="Microsoft YaHei" charset="-122"/>
                <a:ea typeface="Microsoft YaHei" charset="-122"/>
                <a:cs typeface="Microsoft YaHei" charset="-122"/>
              </a:rPr>
              <a:t>外部代理</a:t>
            </a:r>
            <a:r>
              <a:rPr lang="zh-CN" altLang="en-US" sz="2400" dirty="0">
                <a:latin typeface="Microsoft YaHei" charset="-122"/>
                <a:ea typeface="Microsoft YaHei" charset="-122"/>
                <a:cs typeface="Microsoft YaHei" charset="-122"/>
              </a:rPr>
              <a:t>向一个移动结点的</a:t>
            </a:r>
            <a:r>
              <a:rPr lang="zh-CN" altLang="en-US" sz="2400" dirty="0">
                <a:solidFill>
                  <a:srgbClr val="C00000"/>
                </a:solidFill>
                <a:latin typeface="Microsoft YaHei" charset="-122"/>
                <a:ea typeface="Microsoft YaHei" charset="-122"/>
                <a:cs typeface="Microsoft YaHei" charset="-122"/>
              </a:rPr>
              <a:t>归属代理</a:t>
            </a:r>
            <a:r>
              <a:rPr lang="zh-CN" altLang="en-US" sz="2400" dirty="0">
                <a:latin typeface="Microsoft YaHei" charset="-122"/>
                <a:ea typeface="Microsoft YaHei" charset="-122"/>
                <a:cs typeface="Microsoft YaHei" charset="-122"/>
              </a:rPr>
              <a:t>注册或注销</a:t>
            </a:r>
            <a:r>
              <a:rPr lang="en-US" altLang="zh-CN" sz="2400" dirty="0">
                <a:latin typeface="Microsoft YaHei" charset="-122"/>
                <a:ea typeface="Microsoft YaHei" charset="-122"/>
                <a:cs typeface="Microsoft YaHei" charset="-122"/>
              </a:rPr>
              <a:t>COA</a:t>
            </a:r>
            <a:r>
              <a:rPr lang="zh-CN" altLang="en-US" sz="2400" dirty="0">
                <a:latin typeface="Microsoft YaHei" charset="-122"/>
                <a:ea typeface="Microsoft YaHei" charset="-122"/>
                <a:cs typeface="Microsoft YaHei" charset="-122"/>
              </a:rPr>
              <a:t>所使用的协议。</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步骤：</a:t>
            </a:r>
            <a:endParaRPr lang="en-US" altLang="zh-CN" sz="2400" dirty="0">
              <a:latin typeface="Microsoft YaHei" charset="-122"/>
              <a:ea typeface="Microsoft YaHei" charset="-122"/>
              <a:cs typeface="Microsoft YaHei" charset="-122"/>
            </a:endParaRPr>
          </a:p>
          <a:p>
            <a:pPr lvl="0">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、移动结点向外部代理发送一个移动</a:t>
            </a:r>
            <a:r>
              <a:rPr lang="en-US" altLang="zh-CN" sz="2400" dirty="0">
                <a:latin typeface="Microsoft YaHei" charset="-122"/>
                <a:ea typeface="Microsoft YaHei" charset="-122"/>
                <a:cs typeface="Microsoft YaHei" charset="-122"/>
              </a:rPr>
              <a:t>IP</a:t>
            </a:r>
            <a:r>
              <a:rPr lang="zh-CN" altLang="en-US" sz="2400" dirty="0">
                <a:latin typeface="Microsoft YaHei" charset="-122"/>
                <a:ea typeface="Microsoft YaHei" charset="-122"/>
                <a:cs typeface="Microsoft YaHei" charset="-122"/>
              </a:rPr>
              <a:t>注册报文。</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、外部代理收到注册报文并记录移动结点的永久</a:t>
            </a:r>
            <a:r>
              <a:rPr lang="en-US" altLang="zh-CN" sz="2400" dirty="0">
                <a:latin typeface="Microsoft YaHei" charset="-122"/>
                <a:ea typeface="Microsoft YaHei" charset="-122"/>
                <a:cs typeface="Microsoft YaHei" charset="-122"/>
              </a:rPr>
              <a:t>IP</a:t>
            </a:r>
            <a:r>
              <a:rPr lang="zh-CN" altLang="en-US" sz="2400" dirty="0">
                <a:latin typeface="Microsoft YaHei" charset="-122"/>
                <a:ea typeface="Microsoft YaHei" charset="-122"/>
                <a:cs typeface="Microsoft YaHei" charset="-122"/>
              </a:rPr>
              <a:t>地址，分配一个</a:t>
            </a:r>
            <a:r>
              <a:rPr lang="en-US" altLang="zh-CN" sz="2400" dirty="0">
                <a:latin typeface="Microsoft YaHei" charset="-122"/>
                <a:ea typeface="Microsoft YaHei" charset="-122"/>
                <a:cs typeface="Microsoft YaHei" charset="-122"/>
              </a:rPr>
              <a:t>COA</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、外部代理把注册请求发送给归属代理，</a:t>
            </a:r>
            <a:r>
              <a:rPr lang="zh-CN" altLang="en-US" sz="2400" dirty="0">
                <a:solidFill>
                  <a:srgbClr val="FF0000"/>
                </a:solidFill>
                <a:latin typeface="Microsoft YaHei" charset="-122"/>
                <a:ea typeface="Microsoft YaHei" charset="-122"/>
                <a:cs typeface="Microsoft YaHei" charset="-122"/>
              </a:rPr>
              <a:t>归属代理</a:t>
            </a:r>
            <a:r>
              <a:rPr lang="zh-CN" altLang="en-US" sz="2400" dirty="0">
                <a:latin typeface="Microsoft YaHei" charset="-122"/>
                <a:ea typeface="Microsoft YaHei" charset="-122"/>
                <a:cs typeface="Microsoft YaHei" charset="-122"/>
              </a:rPr>
              <a:t>检查真实性和正确性。</a:t>
            </a:r>
            <a:endParaRPr lang="en-US" altLang="zh-CN" sz="2400" dirty="0">
              <a:latin typeface="Microsoft YaHei" charset="-122"/>
              <a:ea typeface="Microsoft YaHei" charset="-122"/>
              <a:cs typeface="Microsoft YaHei" charset="-122"/>
            </a:endParaRPr>
          </a:p>
          <a:p>
            <a:pPr lvl="0">
              <a:lnSpc>
                <a:spcPct val="150000"/>
              </a:lnSpc>
            </a:pPr>
            <a:r>
              <a:rPr lang="en-US" altLang="zh-CN" sz="2400" dirty="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、外部代理接收注册应答。</a:t>
            </a:r>
          </a:p>
        </p:txBody>
      </p:sp>
      <p:sp>
        <p:nvSpPr>
          <p:cNvPr id="5" name="文本框 2"/>
          <p:cNvSpPr txBox="1"/>
          <p:nvPr>
            <p:custDataLst>
              <p:tags r:id="rId1"/>
            </p:custDataLst>
          </p:nvPr>
        </p:nvSpPr>
        <p:spPr>
          <a:xfrm>
            <a:off x="299751" y="372345"/>
            <a:ext cx="431579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7.5.2</a:t>
            </a:r>
            <a:r>
              <a:rPr lang="zh-CN" altLang="en-US" sz="2400" b="0" dirty="0">
                <a:solidFill>
                  <a:schemeClr val="tx1"/>
                </a:solidFill>
                <a:latin typeface="Microsoft YaHei" charset="-122"/>
                <a:ea typeface="Microsoft YaHei" charset="-122"/>
                <a:cs typeface="Microsoft YaHei" charset="-122"/>
                <a:sym typeface="+mn-ea"/>
              </a:rPr>
              <a:t> 向归属代理注册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TextBox 1"/>
          <p:cNvSpPr txBox="1"/>
          <p:nvPr/>
        </p:nvSpPr>
        <p:spPr>
          <a:xfrm>
            <a:off x="9241462" y="571025"/>
            <a:ext cx="1683657"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移动</a:t>
            </a:r>
            <a:r>
              <a:rPr lang="en-US" altLang="zh-CN" sz="1400" dirty="0">
                <a:latin typeface="微软雅黑" pitchFamily="34" charset="-122"/>
                <a:ea typeface="微软雅黑" pitchFamily="34" charset="-122"/>
              </a:rPr>
              <a:t>IP</a:t>
            </a:r>
            <a:r>
              <a:rPr lang="zh-CN" altLang="en-US" sz="1400" dirty="0">
                <a:latin typeface="微软雅黑" pitchFamily="34" charset="-122"/>
                <a:ea typeface="微软雅黑" pitchFamily="34" charset="-122"/>
              </a:rPr>
              <a:t>网络</a:t>
            </a:r>
          </a:p>
        </p:txBody>
      </p:sp>
      <p:sp>
        <p:nvSpPr>
          <p:cNvPr id="7" name="左大括号 6"/>
          <p:cNvSpPr/>
          <p:nvPr/>
        </p:nvSpPr>
        <p:spPr>
          <a:xfrm>
            <a:off x="10272477" y="372345"/>
            <a:ext cx="381509" cy="6402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10653986" y="180623"/>
            <a:ext cx="2405312" cy="1061829"/>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代理发现</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向归属代理注册</a:t>
            </a:r>
            <a:endParaRPr lang="en-US" altLang="zh-CN" sz="1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680636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377371" y="1849253"/>
            <a:ext cx="11422743" cy="2722748"/>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、下列关于通过外部代理向归属代理注册</a:t>
            </a:r>
            <a:r>
              <a:rPr lang="en-US" altLang="zh-CN" sz="2400" b="0" dirty="0">
                <a:solidFill>
                  <a:schemeClr val="tx1"/>
                </a:solidFill>
                <a:latin typeface="Microsoft YaHei" charset="-122"/>
                <a:ea typeface="Microsoft YaHei" charset="-122"/>
                <a:cs typeface="Microsoft YaHei" charset="-122"/>
              </a:rPr>
              <a:t>COA</a:t>
            </a:r>
            <a:r>
              <a:rPr lang="zh-CN" altLang="en-US" sz="2400" b="0" dirty="0">
                <a:solidFill>
                  <a:schemeClr val="tx1"/>
                </a:solidFill>
                <a:latin typeface="Microsoft YaHei" charset="-122"/>
                <a:ea typeface="Microsoft YaHei" charset="-122"/>
                <a:cs typeface="Microsoft YaHei" charset="-122"/>
              </a:rPr>
              <a:t>的步骤描述中错误的是（     ）。  </a:t>
            </a:r>
          </a:p>
          <a:p>
            <a:pPr>
              <a:lnSpc>
                <a:spcPct val="150000"/>
              </a:lnSpc>
            </a:pPr>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当收到一个外部代理通告后，移动结点立即向外部代理发送一个移动</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注册报文</a:t>
            </a:r>
          </a:p>
          <a:p>
            <a:pPr>
              <a:lnSpc>
                <a:spcPct val="150000"/>
              </a:lnSpc>
            </a:pPr>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外部代理收到注册报文并记录移动结点的永久</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a:t>
            </a:r>
          </a:p>
          <a:p>
            <a:pPr>
              <a:lnSpc>
                <a:spcPct val="150000"/>
              </a:lnSpc>
            </a:pPr>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外部代理接收注册请求并检查真实性和正确性</a:t>
            </a:r>
          </a:p>
          <a:p>
            <a:pPr>
              <a:lnSpc>
                <a:spcPct val="150000"/>
              </a:lnSpc>
            </a:pPr>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外部代理接收注册应答，然后将其转发给移动结点</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225619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377371" y="1849253"/>
            <a:ext cx="11422743" cy="2722748"/>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、下列关于通过外部代理向归属代理注册</a:t>
            </a:r>
            <a:r>
              <a:rPr lang="en-US" altLang="zh-CN" sz="2400" b="0" dirty="0">
                <a:solidFill>
                  <a:schemeClr val="tx1"/>
                </a:solidFill>
                <a:latin typeface="Microsoft YaHei" charset="-122"/>
                <a:ea typeface="Microsoft YaHei" charset="-122"/>
                <a:cs typeface="Microsoft YaHei" charset="-122"/>
              </a:rPr>
              <a:t>COA</a:t>
            </a:r>
            <a:r>
              <a:rPr lang="zh-CN" altLang="en-US" sz="2400" b="0" dirty="0">
                <a:solidFill>
                  <a:schemeClr val="tx1"/>
                </a:solidFill>
                <a:latin typeface="Microsoft YaHei" charset="-122"/>
                <a:ea typeface="Microsoft YaHei" charset="-122"/>
                <a:cs typeface="Microsoft YaHei" charset="-122"/>
              </a:rPr>
              <a:t>的步骤描述中错误的是（ </a:t>
            </a: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  ）。  </a:t>
            </a:r>
          </a:p>
          <a:p>
            <a:pPr>
              <a:lnSpc>
                <a:spcPct val="150000"/>
              </a:lnSpc>
            </a:pPr>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当收到一个外部代理通告后，移动结点立即向外部代理发送一个移动</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注册报文</a:t>
            </a:r>
          </a:p>
          <a:p>
            <a:pPr>
              <a:lnSpc>
                <a:spcPct val="150000"/>
              </a:lnSpc>
            </a:pPr>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外部代理收到注册报文并记录移动结点的永久</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a:t>
            </a:r>
          </a:p>
          <a:p>
            <a:pPr>
              <a:lnSpc>
                <a:spcPct val="150000"/>
              </a:lnSpc>
            </a:pP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外部代理接收注册请求并检查真实性和正确性</a:t>
            </a:r>
          </a:p>
          <a:p>
            <a:pPr>
              <a:lnSpc>
                <a:spcPct val="150000"/>
              </a:lnSpc>
            </a:pPr>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外部代理接收注册应答，然后将其转发给移动结点</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804721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121408" y="3462546"/>
            <a:ext cx="2478207" cy="461665"/>
          </a:xfrm>
          <a:prstGeom prst="rect">
            <a:avLst/>
          </a:prstGeom>
          <a:noFill/>
        </p:spPr>
        <p:txBody>
          <a:bodyPr wrap="square" rtlCol="0">
            <a:spAutoFit/>
          </a:bodyPr>
          <a:lstStyle/>
          <a:p>
            <a:r>
              <a:rPr kumimoji="1" lang="zh-CN" altLang="en-US" sz="2400">
                <a:latin typeface="Microsoft YaHei" charset="-122"/>
                <a:ea typeface="Microsoft YaHei" charset="-122"/>
                <a:cs typeface="Microsoft YaHei" charset="-122"/>
              </a:rPr>
              <a:t>无线与移动网络</a:t>
            </a:r>
          </a:p>
        </p:txBody>
      </p:sp>
      <p:sp>
        <p:nvSpPr>
          <p:cNvPr id="28" name="左大括号 27"/>
          <p:cNvSpPr/>
          <p:nvPr/>
        </p:nvSpPr>
        <p:spPr>
          <a:xfrm>
            <a:off x="4854633" y="2030832"/>
            <a:ext cx="548640" cy="332509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9" name="文本框 28"/>
          <p:cNvSpPr txBox="1"/>
          <p:nvPr/>
        </p:nvSpPr>
        <p:spPr>
          <a:xfrm>
            <a:off x="5658291" y="2004877"/>
            <a:ext cx="4017724" cy="3416320"/>
          </a:xfrm>
          <a:prstGeom prst="rect">
            <a:avLst/>
          </a:prstGeom>
          <a:noFill/>
        </p:spPr>
        <p:txBody>
          <a:bodyPr wrap="square" rtlCol="0">
            <a:spAutoFit/>
          </a:bodyPr>
          <a:lstStyle/>
          <a:p>
            <a:pPr>
              <a:lnSpc>
                <a:spcPct val="150000"/>
              </a:lnSpc>
            </a:pPr>
            <a:r>
              <a:rPr kumimoji="1" lang="zh-CN" altLang="en-US" sz="2400" dirty="0">
                <a:latin typeface="Microsoft YaHei" charset="-122"/>
                <a:ea typeface="Microsoft YaHei" charset="-122"/>
                <a:cs typeface="Microsoft YaHei" charset="-122"/>
              </a:rPr>
              <a:t>无线网络</a:t>
            </a:r>
            <a:endParaRPr kumimoji="1" lang="en-US" altLang="zh-CN" sz="2400" dirty="0">
              <a:latin typeface="Microsoft YaHei" charset="-122"/>
              <a:ea typeface="Microsoft YaHei" charset="-122"/>
              <a:cs typeface="Microsoft YaHei" charset="-122"/>
            </a:endParaRPr>
          </a:p>
          <a:p>
            <a:pPr>
              <a:lnSpc>
                <a:spcPct val="150000"/>
              </a:lnSpc>
            </a:pPr>
            <a:r>
              <a:rPr kumimoji="1" lang="zh-CN" altLang="en-US" sz="2400" dirty="0">
                <a:latin typeface="Microsoft YaHei" charset="-122"/>
                <a:ea typeface="Microsoft YaHei" charset="-122"/>
                <a:cs typeface="Microsoft YaHei" charset="-122"/>
              </a:rPr>
              <a:t>移动网络</a:t>
            </a:r>
          </a:p>
          <a:p>
            <a:pPr>
              <a:lnSpc>
                <a:spcPct val="150000"/>
              </a:lnSpc>
            </a:pPr>
            <a:r>
              <a:rPr kumimoji="1" lang="zh-CN" altLang="en-US" sz="2400" dirty="0">
                <a:latin typeface="Microsoft YaHei" charset="-122"/>
                <a:ea typeface="Microsoft YaHei" charset="-122"/>
                <a:cs typeface="Microsoft YaHei" charset="-122"/>
              </a:rPr>
              <a:t>无线局域网 </a:t>
            </a:r>
            <a:r>
              <a:rPr kumimoji="1" lang="en-US" altLang="zh-CN" sz="2400" dirty="0">
                <a:latin typeface="Microsoft YaHei" charset="-122"/>
                <a:ea typeface="Microsoft YaHei" charset="-122"/>
                <a:cs typeface="Microsoft YaHei" charset="-122"/>
              </a:rPr>
              <a:t>IEEE 802.11</a:t>
            </a:r>
          </a:p>
          <a:p>
            <a:pPr>
              <a:lnSpc>
                <a:spcPct val="150000"/>
              </a:lnSpc>
            </a:pPr>
            <a:r>
              <a:rPr kumimoji="1" lang="zh-CN" altLang="en-US" sz="2400" dirty="0">
                <a:latin typeface="Microsoft YaHei" charset="-122"/>
                <a:ea typeface="Microsoft YaHei" charset="-122"/>
                <a:cs typeface="Microsoft YaHei" charset="-122"/>
              </a:rPr>
              <a:t>蜂窝网络</a:t>
            </a:r>
          </a:p>
          <a:p>
            <a:pPr>
              <a:lnSpc>
                <a:spcPct val="150000"/>
              </a:lnSpc>
            </a:pPr>
            <a:r>
              <a:rPr kumimoji="1" lang="zh-CN" altLang="en-US" sz="2400" dirty="0">
                <a:latin typeface="Microsoft YaHei" charset="-122"/>
                <a:ea typeface="Microsoft YaHei" charset="-122"/>
                <a:cs typeface="Microsoft YaHei" charset="-122"/>
              </a:rPr>
              <a:t>移动</a:t>
            </a:r>
            <a:r>
              <a:rPr kumimoji="1" lang="en-US" altLang="zh-CN" sz="2400" dirty="0">
                <a:latin typeface="Microsoft YaHei" charset="-122"/>
                <a:ea typeface="Microsoft YaHei" charset="-122"/>
                <a:cs typeface="Microsoft YaHei" charset="-122"/>
              </a:rPr>
              <a:t>IP</a:t>
            </a:r>
            <a:r>
              <a:rPr kumimoji="1" lang="zh-CN" altLang="en-US" sz="2400" dirty="0">
                <a:latin typeface="Microsoft YaHei" charset="-122"/>
                <a:ea typeface="Microsoft YaHei" charset="-122"/>
                <a:cs typeface="Microsoft YaHei" charset="-122"/>
              </a:rPr>
              <a:t>网络</a:t>
            </a:r>
          </a:p>
          <a:p>
            <a:pPr>
              <a:lnSpc>
                <a:spcPct val="150000"/>
              </a:lnSpc>
            </a:pPr>
            <a:r>
              <a:rPr kumimoji="1" lang="zh-CN" altLang="en-US" sz="2400" dirty="0">
                <a:solidFill>
                  <a:srgbClr val="FF0000"/>
                </a:solidFill>
                <a:latin typeface="Microsoft YaHei" charset="-122"/>
                <a:ea typeface="Microsoft YaHei" charset="-122"/>
                <a:cs typeface="Microsoft YaHei" charset="-122"/>
              </a:rPr>
              <a:t>其他典型无线网络简介</a:t>
            </a:r>
          </a:p>
        </p:txBody>
      </p:sp>
    </p:spTree>
    <p:custDataLst>
      <p:tags r:id="rId1"/>
    </p:custDataLst>
    <p:extLst>
      <p:ext uri="{BB962C8B-B14F-4D97-AF65-F5344CB8AC3E}">
        <p14:creationId xmlns:p14="http://schemas.microsoft.com/office/powerpoint/2010/main" val="1861565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1657" y="2642143"/>
            <a:ext cx="3396343"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其他典型</a:t>
            </a:r>
            <a:r>
              <a:rPr lang="zh-CN" altLang="en-US" sz="2400">
                <a:latin typeface="微软雅黑" pitchFamily="34" charset="-122"/>
                <a:ea typeface="微软雅黑" pitchFamily="34" charset="-122"/>
              </a:rPr>
              <a:t>无线网络简介</a:t>
            </a:r>
            <a:endParaRPr lang="zh-CN" altLang="en-US" sz="2400" dirty="0">
              <a:latin typeface="微软雅黑" pitchFamily="34" charset="-122"/>
              <a:ea typeface="微软雅黑" pitchFamily="34" charset="-122"/>
            </a:endParaRPr>
          </a:p>
        </p:txBody>
      </p:sp>
      <p:sp>
        <p:nvSpPr>
          <p:cNvPr id="3" name="左大括号 2"/>
          <p:cNvSpPr/>
          <p:nvPr/>
        </p:nvSpPr>
        <p:spPr>
          <a:xfrm>
            <a:off x="5286569" y="2001845"/>
            <a:ext cx="443626" cy="1742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9" name="TextBox 8"/>
          <p:cNvSpPr txBox="1"/>
          <p:nvPr/>
        </p:nvSpPr>
        <p:spPr>
          <a:xfrm>
            <a:off x="5730195" y="1949649"/>
            <a:ext cx="2405312" cy="1754326"/>
          </a:xfrm>
          <a:prstGeom prst="rect">
            <a:avLst/>
          </a:prstGeom>
          <a:noFill/>
        </p:spPr>
        <p:txBody>
          <a:bodyPr wrap="square" rtlCol="0">
            <a:spAutoFit/>
          </a:bodyPr>
          <a:lstStyle/>
          <a:p>
            <a:pPr>
              <a:lnSpc>
                <a:spcPct val="150000"/>
              </a:lnSpc>
            </a:pPr>
            <a:r>
              <a:rPr lang="en-US" altLang="zh-CN" sz="2400" dirty="0" err="1">
                <a:latin typeface="微软雅黑" pitchFamily="34" charset="-122"/>
                <a:ea typeface="微软雅黑" pitchFamily="34" charset="-122"/>
              </a:rPr>
              <a:t>WiMax</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蓝牙</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ZigBee</a:t>
            </a:r>
          </a:p>
        </p:txBody>
      </p:sp>
    </p:spTree>
    <p:extLst>
      <p:ext uri="{BB962C8B-B14F-4D97-AF65-F5344CB8AC3E}">
        <p14:creationId xmlns:p14="http://schemas.microsoft.com/office/powerpoint/2010/main" val="423392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415866" y="445721"/>
            <a:ext cx="20660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7.6.1</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err="1">
                <a:solidFill>
                  <a:schemeClr val="tx1"/>
                </a:solidFill>
                <a:latin typeface="Microsoft YaHei" charset="-122"/>
                <a:ea typeface="Microsoft YaHei" charset="-122"/>
                <a:cs typeface="Microsoft YaHei" charset="-122"/>
                <a:sym typeface="+mn-ea"/>
              </a:rPr>
              <a:t>WiMax</a:t>
            </a:r>
            <a:r>
              <a:rPr lang="zh-CN" altLang="en-US" sz="2400" b="0" dirty="0">
                <a:solidFill>
                  <a:schemeClr val="tx1"/>
                </a:solidFill>
                <a:latin typeface="Microsoft YaHei" charset="-122"/>
                <a:ea typeface="Microsoft YaHei" charset="-122"/>
                <a:cs typeface="Microsoft YaHei" charset="-122"/>
                <a:sym typeface="+mn-ea"/>
              </a:rPr>
              <a:t> </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2050" name="Picture 2" descr="https://timgsa.baidu.com/timg?image&amp;quality=80&amp;size=b9999_10000&amp;sec=1530859800874&amp;di=a4305e86ca3f624f8934b7079919ee55&amp;imgtype=0&amp;src=http%3A%2F%2Fwww.tjca.gov.cn%2Fuploads%2Fallimg%2F150421%2F1-150421110G4G3.jpg"/>
          <p:cNvPicPr>
            <a:picLocks noChangeAspect="1" noChangeArrowheads="1"/>
          </p:cNvPicPr>
          <p:nvPr/>
        </p:nvPicPr>
        <p:blipFill rotWithShape="1">
          <a:blip r:embed="rId4">
            <a:extLst>
              <a:ext uri="{28A0092B-C50C-407E-A947-70E740481C1C}">
                <a14:useLocalDpi xmlns:a14="http://schemas.microsoft.com/office/drawing/2010/main" val="0"/>
              </a:ext>
            </a:extLst>
          </a:blip>
          <a:srcRect b="8230"/>
          <a:stretch>
            <a:fillRect/>
          </a:stretch>
        </p:blipFill>
        <p:spPr bwMode="auto">
          <a:xfrm>
            <a:off x="3955573" y="3495119"/>
            <a:ext cx="3606801" cy="29794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5866" y="1398460"/>
            <a:ext cx="11398763" cy="646331"/>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一、全球微波互联接入</a:t>
            </a:r>
            <a:r>
              <a:rPr lang="en-US" altLang="zh-CN" sz="2400" dirty="0">
                <a:latin typeface="Microsoft YaHei" charset="-122"/>
                <a:ea typeface="Microsoft YaHei" charset="-122"/>
                <a:cs typeface="Microsoft YaHei" charset="-122"/>
              </a:rPr>
              <a:t>(World Interoperability for Microwave Access</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WiMax</a:t>
            </a:r>
            <a:r>
              <a:rPr lang="en-US" altLang="zh-CN" sz="2400" dirty="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p:txBody>
      </p:sp>
      <p:sp>
        <p:nvSpPr>
          <p:cNvPr id="2" name="矩形 1"/>
          <p:cNvSpPr/>
          <p:nvPr/>
        </p:nvSpPr>
        <p:spPr>
          <a:xfrm>
            <a:off x="0" y="83317"/>
            <a:ext cx="1308371" cy="276999"/>
          </a:xfrm>
          <a:prstGeom prst="rect">
            <a:avLst/>
          </a:prstGeom>
        </p:spPr>
        <p:txBody>
          <a:bodyPr wrap="none">
            <a:spAutoFit/>
          </a:bodyPr>
          <a:lstStyle/>
          <a:p>
            <a:r>
              <a:rPr lang="en-US" altLang="zh-TW" sz="1200" dirty="0">
                <a:solidFill>
                  <a:schemeClr val="bg1">
                    <a:lumMod val="75000"/>
                  </a:schemeClr>
                </a:solidFill>
                <a:latin typeface="Helvetica Neue For Number" charset="0"/>
              </a:rPr>
              <a:t>7.6.1</a:t>
            </a:r>
            <a:r>
              <a:rPr lang="zh-TW" altLang="en-US" sz="1200" dirty="0">
                <a:solidFill>
                  <a:schemeClr val="bg1">
                    <a:lumMod val="75000"/>
                  </a:schemeClr>
                </a:solidFill>
                <a:latin typeface="Helvetica Neue For Number" charset="0"/>
              </a:rPr>
              <a:t>一、</a:t>
            </a:r>
            <a:r>
              <a:rPr lang="en-US" altLang="zh-TW" sz="1200" dirty="0" err="1">
                <a:solidFill>
                  <a:schemeClr val="bg1">
                    <a:lumMod val="75000"/>
                  </a:schemeClr>
                </a:solidFill>
                <a:latin typeface="Helvetica Neue For Number" charset="0"/>
              </a:rPr>
              <a:t>WiMax</a:t>
            </a:r>
            <a:endParaRPr lang="zh-CN" altLang="en-US" sz="1200" dirty="0">
              <a:solidFill>
                <a:schemeClr val="bg1">
                  <a:lumMod val="75000"/>
                </a:schemeClr>
              </a:solidFill>
            </a:endParaRPr>
          </a:p>
        </p:txBody>
      </p:sp>
      <p:sp>
        <p:nvSpPr>
          <p:cNvPr id="8" name="TextBox 1"/>
          <p:cNvSpPr txBox="1"/>
          <p:nvPr/>
        </p:nvSpPr>
        <p:spPr>
          <a:xfrm>
            <a:off x="8940800" y="447832"/>
            <a:ext cx="339634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其他典型</a:t>
            </a:r>
            <a:r>
              <a:rPr lang="zh-CN" altLang="en-US" sz="1400">
                <a:latin typeface="微软雅黑" pitchFamily="34" charset="-122"/>
                <a:ea typeface="微软雅黑" pitchFamily="34" charset="-122"/>
              </a:rPr>
              <a:t>无线网络简介</a:t>
            </a:r>
            <a:endParaRPr lang="zh-CN" altLang="en-US" sz="1400" dirty="0">
              <a:latin typeface="微软雅黑" pitchFamily="34" charset="-122"/>
              <a:ea typeface="微软雅黑" pitchFamily="34" charset="-122"/>
            </a:endParaRPr>
          </a:p>
        </p:txBody>
      </p:sp>
      <p:sp>
        <p:nvSpPr>
          <p:cNvPr id="9" name="左大括号 8"/>
          <p:cNvSpPr/>
          <p:nvPr/>
        </p:nvSpPr>
        <p:spPr>
          <a:xfrm>
            <a:off x="10853816" y="92343"/>
            <a:ext cx="280656" cy="10618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10" name="TextBox 8"/>
          <p:cNvSpPr txBox="1"/>
          <p:nvPr/>
        </p:nvSpPr>
        <p:spPr>
          <a:xfrm>
            <a:off x="11134472" y="23167"/>
            <a:ext cx="931862" cy="1061829"/>
          </a:xfrm>
          <a:prstGeom prst="rect">
            <a:avLst/>
          </a:prstGeom>
          <a:noFill/>
        </p:spPr>
        <p:txBody>
          <a:bodyPr wrap="square" rtlCol="0">
            <a:spAutoFit/>
          </a:bodyPr>
          <a:lstStyle/>
          <a:p>
            <a:pPr>
              <a:lnSpc>
                <a:spcPct val="150000"/>
              </a:lnSpc>
            </a:pPr>
            <a:r>
              <a:rPr lang="en-US" altLang="zh-CN" sz="1400" dirty="0" err="1">
                <a:solidFill>
                  <a:srgbClr val="FF0000"/>
                </a:solidFill>
                <a:latin typeface="微软雅黑" pitchFamily="34" charset="-122"/>
                <a:ea typeface="微软雅黑" pitchFamily="34" charset="-122"/>
              </a:rPr>
              <a:t>WiMax</a:t>
            </a:r>
            <a:endParaRPr lang="en-US" altLang="zh-CN" sz="1400" dirty="0">
              <a:solidFill>
                <a:srgbClr val="FF0000"/>
              </a:solidFill>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蓝牙</a:t>
            </a:r>
            <a:endParaRPr lang="en-US" altLang="zh-CN" sz="1400" dirty="0">
              <a:latin typeface="微软雅黑" pitchFamily="34" charset="-122"/>
              <a:ea typeface="微软雅黑" pitchFamily="34" charset="-122"/>
            </a:endParaRPr>
          </a:p>
          <a:p>
            <a:pPr>
              <a:lnSpc>
                <a:spcPct val="150000"/>
              </a:lnSpc>
            </a:pPr>
            <a:r>
              <a:rPr lang="en-US" altLang="zh-CN" sz="1400" dirty="0">
                <a:latin typeface="微软雅黑" pitchFamily="34" charset="-122"/>
                <a:ea typeface="微软雅黑" pitchFamily="34" charset="-122"/>
              </a:rPr>
              <a:t>ZigBee</a:t>
            </a:r>
          </a:p>
        </p:txBody>
      </p:sp>
      <p:sp>
        <p:nvSpPr>
          <p:cNvPr id="3" name="矩形 2"/>
          <p:cNvSpPr/>
          <p:nvPr/>
        </p:nvSpPr>
        <p:spPr>
          <a:xfrm>
            <a:off x="415866" y="2179811"/>
            <a:ext cx="6037230" cy="646331"/>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、又名</a:t>
            </a:r>
            <a:r>
              <a:rPr lang="en-US" altLang="zh-CN" sz="2400" dirty="0">
                <a:latin typeface="Microsoft YaHei" charset="-122"/>
                <a:ea typeface="Microsoft YaHei" charset="-122"/>
                <a:cs typeface="Microsoft YaHei" charset="-122"/>
              </a:rPr>
              <a:t>IEEE 802.16</a:t>
            </a:r>
            <a:r>
              <a:rPr lang="zh-CN" altLang="en-US" sz="2400" dirty="0">
                <a:latin typeface="Microsoft YaHei" charset="-122"/>
                <a:ea typeface="Microsoft YaHei" charset="-122"/>
                <a:cs typeface="Microsoft YaHei" charset="-122"/>
              </a:rPr>
              <a:t>标准，宽带无线标准。</a:t>
            </a:r>
          </a:p>
        </p:txBody>
      </p:sp>
    </p:spTree>
    <p:extLst>
      <p:ext uri="{BB962C8B-B14F-4D97-AF65-F5344CB8AC3E}">
        <p14:creationId xmlns:p14="http://schemas.microsoft.com/office/powerpoint/2010/main" val="6197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65585" y="328989"/>
            <a:ext cx="36893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7.4.1</a:t>
            </a:r>
            <a:r>
              <a:rPr lang="zh-CN" altLang="en-US" sz="2400" b="0" dirty="0">
                <a:solidFill>
                  <a:schemeClr val="tx1"/>
                </a:solidFill>
                <a:latin typeface="Microsoft YaHei" charset="-122"/>
                <a:ea typeface="Microsoft YaHei" charset="-122"/>
                <a:cs typeface="Microsoft YaHei" charset="-122"/>
                <a:sym typeface="+mn-ea"/>
              </a:rPr>
              <a:t> 蜂窝网络体系结构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9" name="左大括号 8"/>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10"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solidFill>
                  <a:srgbClr val="FF0000"/>
                </a:solidFill>
                <a:latin typeface="微软雅黑" pitchFamily="34" charset="-122"/>
                <a:ea typeface="微软雅黑" pitchFamily="34" charset="-122"/>
              </a:rPr>
              <a:t>蜂窝网络体系结构</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移动通信</a:t>
            </a:r>
            <a:r>
              <a:rPr lang="en-US" altLang="zh-CN" sz="1400" dirty="0">
                <a:latin typeface="微软雅黑" pitchFamily="34" charset="-122"/>
                <a:ea typeface="微软雅黑" pitchFamily="34" charset="-122"/>
              </a:rPr>
              <a:t>2G/3G/4G/5G</a:t>
            </a:r>
            <a:r>
              <a:rPr lang="zh-CN" altLang="en-US" sz="1400" dirty="0">
                <a:latin typeface="微软雅黑" pitchFamily="34" charset="-122"/>
                <a:ea typeface="微软雅黑" pitchFamily="34" charset="-122"/>
              </a:rPr>
              <a:t>网络</a:t>
            </a:r>
          </a:p>
        </p:txBody>
      </p:sp>
      <p:sp>
        <p:nvSpPr>
          <p:cNvPr id="11" name="六边形 10"/>
          <p:cNvSpPr/>
          <p:nvPr/>
        </p:nvSpPr>
        <p:spPr>
          <a:xfrm>
            <a:off x="2024539" y="3492513"/>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719" y="3566821"/>
            <a:ext cx="491182" cy="491182"/>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8128" y="4058003"/>
            <a:ext cx="491182" cy="491182"/>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0925" y="4214178"/>
            <a:ext cx="550160" cy="550160"/>
          </a:xfrm>
          <a:prstGeom prst="rect">
            <a:avLst/>
          </a:prstGeom>
        </p:spPr>
      </p:pic>
      <p:sp>
        <p:nvSpPr>
          <p:cNvPr id="12" name="文本框 11"/>
          <p:cNvSpPr txBox="1"/>
          <p:nvPr/>
        </p:nvSpPr>
        <p:spPr>
          <a:xfrm>
            <a:off x="265585" y="1609344"/>
            <a:ext cx="8496003" cy="646331"/>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  </a:t>
            </a:r>
            <a:r>
              <a:rPr lang="zh-CN" altLang="en-US" sz="2400" dirty="0">
                <a:solidFill>
                  <a:srgbClr val="C00000"/>
                </a:solidFill>
                <a:latin typeface="Microsoft YaHei" charset="-122"/>
                <a:ea typeface="Microsoft YaHei" charset="-122"/>
                <a:cs typeface="Microsoft YaHei" charset="-122"/>
              </a:rPr>
              <a:t>小区</a:t>
            </a:r>
            <a:r>
              <a:rPr lang="en-US" altLang="zh-CN" sz="2400" dirty="0">
                <a:solidFill>
                  <a:srgbClr val="C00000"/>
                </a:solidFill>
                <a:latin typeface="Microsoft YaHei" charset="-122"/>
                <a:ea typeface="Microsoft YaHei" charset="-122"/>
                <a:cs typeface="Microsoft YaHei" charset="-122"/>
              </a:rPr>
              <a:t>(Cell)</a:t>
            </a:r>
            <a:r>
              <a:rPr lang="zh-CN" altLang="en-US" sz="2400" dirty="0">
                <a:solidFill>
                  <a:srgbClr val="C00000"/>
                </a:solidFill>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蜂窝网覆盖的区域分成的六边形的区域。</a:t>
            </a:r>
            <a:endParaRPr lang="en-US" altLang="zh-CN" sz="2400" dirty="0">
              <a:latin typeface="Microsoft YaHei" charset="-122"/>
              <a:ea typeface="Microsoft YaHei" charset="-122"/>
              <a:cs typeface="Microsoft YaHei" charset="-122"/>
            </a:endParaRPr>
          </a:p>
        </p:txBody>
      </p:sp>
      <p:sp>
        <p:nvSpPr>
          <p:cNvPr id="44" name="六边形 43"/>
          <p:cNvSpPr/>
          <p:nvPr/>
        </p:nvSpPr>
        <p:spPr>
          <a:xfrm>
            <a:off x="3191841" y="4214178"/>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45" name="图片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1021" y="4288486"/>
            <a:ext cx="491182" cy="491182"/>
          </a:xfrm>
          <a:prstGeom prst="rect">
            <a:avLst/>
          </a:prstGeom>
        </p:spPr>
      </p:pic>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430" y="4779668"/>
            <a:ext cx="491182" cy="491182"/>
          </a:xfrm>
          <a:prstGeom prst="rect">
            <a:avLst/>
          </a:prstGeom>
        </p:spPr>
      </p:pic>
      <p:pic>
        <p:nvPicPr>
          <p:cNvPr id="47" name="图片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8227" y="4935843"/>
            <a:ext cx="550160" cy="550160"/>
          </a:xfrm>
          <a:prstGeom prst="rect">
            <a:avLst/>
          </a:prstGeom>
        </p:spPr>
      </p:pic>
      <p:sp>
        <p:nvSpPr>
          <p:cNvPr id="48" name="六边形 47"/>
          <p:cNvSpPr/>
          <p:nvPr/>
        </p:nvSpPr>
        <p:spPr>
          <a:xfrm>
            <a:off x="4359143" y="3492513"/>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8323" y="3566821"/>
            <a:ext cx="491182" cy="491182"/>
          </a:xfrm>
          <a:prstGeom prst="rect">
            <a:avLst/>
          </a:prstGeom>
        </p:spPr>
      </p:pic>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732" y="4058003"/>
            <a:ext cx="491182" cy="491182"/>
          </a:xfrm>
          <a:prstGeom prst="rect">
            <a:avLst/>
          </a:prstGeom>
        </p:spPr>
      </p:pic>
      <p:pic>
        <p:nvPicPr>
          <p:cNvPr id="51" name="图片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5529" y="4214178"/>
            <a:ext cx="550160" cy="550160"/>
          </a:xfrm>
          <a:prstGeom prst="rect">
            <a:avLst/>
          </a:prstGeom>
        </p:spPr>
      </p:pic>
      <p:sp>
        <p:nvSpPr>
          <p:cNvPr id="52" name="六边形 51"/>
          <p:cNvSpPr/>
          <p:nvPr/>
        </p:nvSpPr>
        <p:spPr>
          <a:xfrm>
            <a:off x="5526445" y="4214178"/>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53" name="图片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625" y="4288486"/>
            <a:ext cx="491182" cy="491182"/>
          </a:xfrm>
          <a:prstGeom prst="rect">
            <a:avLst/>
          </a:prstGeom>
        </p:spPr>
      </p:pic>
      <p:pic>
        <p:nvPicPr>
          <p:cNvPr id="54" name="图片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034" y="4779668"/>
            <a:ext cx="491182" cy="491182"/>
          </a:xfrm>
          <a:prstGeom prst="rect">
            <a:avLst/>
          </a:prstGeom>
        </p:spPr>
      </p:pic>
      <p:pic>
        <p:nvPicPr>
          <p:cNvPr id="55" name="图片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2831" y="4935843"/>
            <a:ext cx="550160" cy="550160"/>
          </a:xfrm>
          <a:prstGeom prst="rect">
            <a:avLst/>
          </a:prstGeom>
        </p:spPr>
      </p:pic>
      <p:sp>
        <p:nvSpPr>
          <p:cNvPr id="56" name="六边形 55"/>
          <p:cNvSpPr/>
          <p:nvPr/>
        </p:nvSpPr>
        <p:spPr>
          <a:xfrm>
            <a:off x="3191841" y="2751883"/>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1021" y="2826191"/>
            <a:ext cx="491182" cy="491182"/>
          </a:xfrm>
          <a:prstGeom prst="rect">
            <a:avLst/>
          </a:prstGeom>
        </p:spPr>
      </p:pic>
      <p:pic>
        <p:nvPicPr>
          <p:cNvPr id="58" name="图片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430" y="3317373"/>
            <a:ext cx="491182" cy="491182"/>
          </a:xfrm>
          <a:prstGeom prst="rect">
            <a:avLst/>
          </a:prstGeom>
        </p:spPr>
      </p:pic>
      <p:pic>
        <p:nvPicPr>
          <p:cNvPr id="59" name="图片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8227" y="3473548"/>
            <a:ext cx="550160" cy="550160"/>
          </a:xfrm>
          <a:prstGeom prst="rect">
            <a:avLst/>
          </a:prstGeom>
        </p:spPr>
      </p:pic>
      <p:sp>
        <p:nvSpPr>
          <p:cNvPr id="60" name="六边形 59"/>
          <p:cNvSpPr/>
          <p:nvPr/>
        </p:nvSpPr>
        <p:spPr>
          <a:xfrm>
            <a:off x="4373048" y="4943508"/>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61" name="图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228" y="5017816"/>
            <a:ext cx="491182" cy="491182"/>
          </a:xfrm>
          <a:prstGeom prst="rect">
            <a:avLst/>
          </a:prstGeom>
        </p:spPr>
      </p:pic>
      <p:pic>
        <p:nvPicPr>
          <p:cNvPr id="62" name="图片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6637" y="5508998"/>
            <a:ext cx="491182" cy="491182"/>
          </a:xfrm>
          <a:prstGeom prst="rect">
            <a:avLst/>
          </a:prstGeom>
        </p:spPr>
      </p:pic>
      <p:pic>
        <p:nvPicPr>
          <p:cNvPr id="63" name="图片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9434" y="5665173"/>
            <a:ext cx="550160" cy="550160"/>
          </a:xfrm>
          <a:prstGeom prst="rect">
            <a:avLst/>
          </a:prstGeom>
        </p:spPr>
      </p:pic>
    </p:spTree>
    <p:extLst>
      <p:ext uri="{BB962C8B-B14F-4D97-AF65-F5344CB8AC3E}">
        <p14:creationId xmlns:p14="http://schemas.microsoft.com/office/powerpoint/2010/main" val="4112521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415866" y="445721"/>
            <a:ext cx="20660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7.6.1</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err="1">
                <a:solidFill>
                  <a:schemeClr val="tx1"/>
                </a:solidFill>
                <a:latin typeface="Microsoft YaHei" charset="-122"/>
                <a:ea typeface="Microsoft YaHei" charset="-122"/>
                <a:cs typeface="Microsoft YaHei" charset="-122"/>
                <a:sym typeface="+mn-ea"/>
              </a:rPr>
              <a:t>WiMax</a:t>
            </a:r>
            <a:r>
              <a:rPr lang="zh-CN" altLang="en-US" sz="2400" b="0" dirty="0">
                <a:solidFill>
                  <a:schemeClr val="tx1"/>
                </a:solidFill>
                <a:latin typeface="Microsoft YaHei" charset="-122"/>
                <a:ea typeface="Microsoft YaHei" charset="-122"/>
                <a:cs typeface="Microsoft YaHei" charset="-122"/>
                <a:sym typeface="+mn-ea"/>
              </a:rPr>
              <a:t>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TextBox 5"/>
          <p:cNvSpPr txBox="1"/>
          <p:nvPr/>
        </p:nvSpPr>
        <p:spPr>
          <a:xfrm>
            <a:off x="415866" y="1398460"/>
            <a:ext cx="11398763" cy="646331"/>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err="1">
                <a:latin typeface="Microsoft YaHei" charset="-122"/>
                <a:ea typeface="Microsoft YaHei" charset="-122"/>
                <a:cs typeface="Microsoft YaHei" charset="-122"/>
              </a:rPr>
              <a:t>WiMax</a:t>
            </a:r>
            <a:endParaRPr lang="zh-CN" altLang="en-US" sz="2400" dirty="0">
              <a:latin typeface="Microsoft YaHei" charset="-122"/>
              <a:ea typeface="Microsoft YaHei" charset="-122"/>
              <a:cs typeface="Microsoft YaHei" charset="-122"/>
            </a:endParaRPr>
          </a:p>
        </p:txBody>
      </p:sp>
      <p:sp>
        <p:nvSpPr>
          <p:cNvPr id="7" name="矩形 6"/>
          <p:cNvSpPr/>
          <p:nvPr/>
        </p:nvSpPr>
        <p:spPr>
          <a:xfrm>
            <a:off x="415866" y="2091759"/>
            <a:ext cx="8524934" cy="2862322"/>
          </a:xfrm>
          <a:prstGeom prst="rect">
            <a:avLst/>
          </a:prstGeom>
        </p:spPr>
        <p:txBody>
          <a:bodyPr wrap="square">
            <a:spAutoFit/>
          </a:bodyPr>
          <a:lstStyle/>
          <a:p>
            <a:pPr>
              <a:lnSpc>
                <a:spcPct val="150000"/>
              </a:lnSpc>
            </a:pPr>
            <a:r>
              <a:rPr lang="en-US" altLang="zh-CN" sz="2400" dirty="0">
                <a:latin typeface="Microsoft YaHei" charset="-122"/>
                <a:ea typeface="Microsoft YaHei" charset="-122"/>
                <a:cs typeface="Microsoft YaHei" charset="-122"/>
              </a:rPr>
              <a:t>Wi</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Max</a:t>
            </a:r>
            <a:r>
              <a:rPr lang="zh-CN" altLang="en-US" sz="2400" dirty="0">
                <a:latin typeface="Microsoft YaHei" charset="-122"/>
                <a:ea typeface="Microsoft YaHei" charset="-122"/>
                <a:cs typeface="Microsoft YaHei" charset="-122"/>
              </a:rPr>
              <a:t>优势：更远的传输距离；更高速的宽带接入。</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Wi</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Max</a:t>
            </a:r>
            <a:r>
              <a:rPr lang="zh-CN" altLang="en-US" sz="2400" dirty="0">
                <a:latin typeface="Microsoft YaHei" charset="-122"/>
                <a:ea typeface="Microsoft YaHei" charset="-122"/>
                <a:cs typeface="Microsoft YaHei" charset="-122"/>
              </a:rPr>
              <a:t>劣势：</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不能支持用户在移动过程中无缝切换 </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产业基础薄弱</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和传统的蜂窝网络无法完全兼容 </a:t>
            </a:r>
          </a:p>
        </p:txBody>
      </p:sp>
      <p:sp>
        <p:nvSpPr>
          <p:cNvPr id="2" name="矩形 1"/>
          <p:cNvSpPr/>
          <p:nvPr/>
        </p:nvSpPr>
        <p:spPr>
          <a:xfrm>
            <a:off x="0" y="83317"/>
            <a:ext cx="1308371" cy="276999"/>
          </a:xfrm>
          <a:prstGeom prst="rect">
            <a:avLst/>
          </a:prstGeom>
        </p:spPr>
        <p:txBody>
          <a:bodyPr wrap="none">
            <a:spAutoFit/>
          </a:bodyPr>
          <a:lstStyle/>
          <a:p>
            <a:r>
              <a:rPr lang="en-US" altLang="zh-TW" sz="1200" dirty="0">
                <a:solidFill>
                  <a:schemeClr val="bg1">
                    <a:lumMod val="75000"/>
                  </a:schemeClr>
                </a:solidFill>
                <a:latin typeface="Helvetica Neue For Number" charset="0"/>
              </a:rPr>
              <a:t>7.6.1</a:t>
            </a:r>
            <a:r>
              <a:rPr lang="zh-TW" altLang="en-US" sz="1200" dirty="0">
                <a:solidFill>
                  <a:schemeClr val="bg1">
                    <a:lumMod val="75000"/>
                  </a:schemeClr>
                </a:solidFill>
                <a:latin typeface="Helvetica Neue For Number" charset="0"/>
              </a:rPr>
              <a:t>一、</a:t>
            </a:r>
            <a:r>
              <a:rPr lang="en-US" altLang="zh-TW" sz="1200" dirty="0" err="1">
                <a:solidFill>
                  <a:schemeClr val="bg1">
                    <a:lumMod val="75000"/>
                  </a:schemeClr>
                </a:solidFill>
                <a:latin typeface="Helvetica Neue For Number" charset="0"/>
              </a:rPr>
              <a:t>WiMax</a:t>
            </a:r>
            <a:endParaRPr lang="zh-CN" altLang="en-US" sz="1200" dirty="0">
              <a:solidFill>
                <a:schemeClr val="bg1">
                  <a:lumMod val="75000"/>
                </a:schemeClr>
              </a:solidFill>
            </a:endParaRPr>
          </a:p>
        </p:txBody>
      </p:sp>
      <p:sp>
        <p:nvSpPr>
          <p:cNvPr id="8" name="TextBox 1"/>
          <p:cNvSpPr txBox="1"/>
          <p:nvPr/>
        </p:nvSpPr>
        <p:spPr>
          <a:xfrm>
            <a:off x="8940800" y="447832"/>
            <a:ext cx="339634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其他典型</a:t>
            </a:r>
            <a:r>
              <a:rPr lang="zh-CN" altLang="en-US" sz="1400">
                <a:latin typeface="微软雅黑" pitchFamily="34" charset="-122"/>
                <a:ea typeface="微软雅黑" pitchFamily="34" charset="-122"/>
              </a:rPr>
              <a:t>无线网络简介</a:t>
            </a:r>
            <a:endParaRPr lang="zh-CN" altLang="en-US" sz="1400" dirty="0">
              <a:latin typeface="微软雅黑" pitchFamily="34" charset="-122"/>
              <a:ea typeface="微软雅黑" pitchFamily="34" charset="-122"/>
            </a:endParaRPr>
          </a:p>
        </p:txBody>
      </p:sp>
      <p:sp>
        <p:nvSpPr>
          <p:cNvPr id="9" name="左大括号 8"/>
          <p:cNvSpPr/>
          <p:nvPr/>
        </p:nvSpPr>
        <p:spPr>
          <a:xfrm>
            <a:off x="10853816" y="92343"/>
            <a:ext cx="280656" cy="10618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10" name="TextBox 8"/>
          <p:cNvSpPr txBox="1"/>
          <p:nvPr/>
        </p:nvSpPr>
        <p:spPr>
          <a:xfrm>
            <a:off x="11134472" y="23167"/>
            <a:ext cx="931862" cy="1061829"/>
          </a:xfrm>
          <a:prstGeom prst="rect">
            <a:avLst/>
          </a:prstGeom>
          <a:noFill/>
        </p:spPr>
        <p:txBody>
          <a:bodyPr wrap="square" rtlCol="0">
            <a:spAutoFit/>
          </a:bodyPr>
          <a:lstStyle/>
          <a:p>
            <a:pPr>
              <a:lnSpc>
                <a:spcPct val="150000"/>
              </a:lnSpc>
            </a:pPr>
            <a:r>
              <a:rPr lang="en-US" altLang="zh-CN" sz="1400" dirty="0" err="1">
                <a:solidFill>
                  <a:srgbClr val="FF0000"/>
                </a:solidFill>
                <a:latin typeface="微软雅黑" pitchFamily="34" charset="-122"/>
                <a:ea typeface="微软雅黑" pitchFamily="34" charset="-122"/>
              </a:rPr>
              <a:t>WiMax</a:t>
            </a:r>
            <a:endParaRPr lang="en-US" altLang="zh-CN" sz="1400" dirty="0">
              <a:solidFill>
                <a:srgbClr val="FF0000"/>
              </a:solidFill>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蓝牙</a:t>
            </a:r>
            <a:endParaRPr lang="en-US" altLang="zh-CN" sz="1400" dirty="0">
              <a:latin typeface="微软雅黑" pitchFamily="34" charset="-122"/>
              <a:ea typeface="微软雅黑" pitchFamily="34" charset="-122"/>
            </a:endParaRPr>
          </a:p>
          <a:p>
            <a:pPr>
              <a:lnSpc>
                <a:spcPct val="150000"/>
              </a:lnSpc>
            </a:pPr>
            <a:r>
              <a:rPr lang="en-US" altLang="zh-CN" sz="1400" dirty="0">
                <a:latin typeface="微软雅黑" pitchFamily="34" charset="-122"/>
                <a:ea typeface="微软雅黑" pitchFamily="34" charset="-122"/>
              </a:rPr>
              <a:t>ZigBee</a:t>
            </a:r>
          </a:p>
        </p:txBody>
      </p:sp>
    </p:spTree>
    <p:extLst>
      <p:ext uri="{BB962C8B-B14F-4D97-AF65-F5344CB8AC3E}">
        <p14:creationId xmlns:p14="http://schemas.microsoft.com/office/powerpoint/2010/main" val="469121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15866" y="1398460"/>
            <a:ext cx="11012302"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一、蓝牙</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IEEE 802.15.1</a:t>
            </a:r>
            <a:r>
              <a:rPr lang="zh-CN" altLang="en-US" sz="2400" dirty="0">
                <a:latin typeface="Microsoft YaHei" charset="-122"/>
                <a:ea typeface="Microsoft YaHei" charset="-122"/>
                <a:cs typeface="Microsoft YaHei" charset="-122"/>
              </a:rPr>
              <a:t>标准。</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无线个人区局域网</a:t>
            </a:r>
            <a:r>
              <a:rPr lang="en-US" altLang="zh-CN" sz="2000" dirty="0">
                <a:latin typeface="Microsoft YaHei" charset="-122"/>
                <a:ea typeface="Microsoft YaHei" charset="-122"/>
                <a:cs typeface="Microsoft YaHei" charset="-122"/>
              </a:rPr>
              <a:t>(Wireless Personal Area Network</a:t>
            </a:r>
            <a:r>
              <a:rPr lang="zh-CN" altLang="en-US" sz="2000" dirty="0">
                <a:latin typeface="Microsoft YaHei" charset="-122"/>
                <a:ea typeface="Microsoft YaHei" charset="-122"/>
                <a:cs typeface="Microsoft YaHei" charset="-122"/>
              </a:rPr>
              <a:t> </a:t>
            </a:r>
            <a:r>
              <a:rPr lang="en-US" altLang="zh-CN"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 </a:t>
            </a:r>
            <a:r>
              <a:rPr lang="en-US" altLang="zh-CN" sz="2000" dirty="0">
                <a:latin typeface="Microsoft YaHei" charset="-122"/>
                <a:ea typeface="Microsoft YaHei" charset="-122"/>
                <a:cs typeface="Microsoft YaHei" charset="-122"/>
              </a:rPr>
              <a:t>WPAN)</a:t>
            </a:r>
            <a:r>
              <a:rPr lang="zh-CN" altLang="en-US" sz="2400" dirty="0">
                <a:latin typeface="Microsoft YaHei" charset="-122"/>
                <a:ea typeface="Microsoft YaHei" charset="-122"/>
                <a:cs typeface="Microsoft YaHei" charset="-122"/>
              </a:rPr>
              <a:t>标准。</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、工作在全球通用的</a:t>
            </a:r>
            <a:r>
              <a:rPr lang="en-US" altLang="zh-CN" sz="2400" dirty="0">
                <a:latin typeface="Microsoft YaHei" charset="-122"/>
                <a:ea typeface="Microsoft YaHei" charset="-122"/>
                <a:cs typeface="Microsoft YaHei" charset="-122"/>
              </a:rPr>
              <a:t>2.4GHz</a:t>
            </a:r>
            <a:r>
              <a:rPr lang="zh-CN" altLang="en-US" sz="2400" dirty="0">
                <a:latin typeface="Microsoft YaHei" charset="-122"/>
                <a:ea typeface="Microsoft YaHei" charset="-122"/>
                <a:cs typeface="Microsoft YaHei" charset="-122"/>
              </a:rPr>
              <a:t>的频段。 </a:t>
            </a: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、特点：</a:t>
            </a:r>
            <a:r>
              <a:rPr lang="zh-CN" altLang="en-US" sz="2400" dirty="0">
                <a:solidFill>
                  <a:srgbClr val="C00000"/>
                </a:solidFill>
                <a:latin typeface="Microsoft YaHei" charset="-122"/>
                <a:ea typeface="Microsoft YaHei" charset="-122"/>
                <a:cs typeface="Microsoft YaHei" charset="-122"/>
              </a:rPr>
              <a:t>小</a:t>
            </a:r>
            <a:r>
              <a:rPr lang="zh-CN" altLang="en-US" sz="2400" dirty="0">
                <a:latin typeface="Microsoft YaHei" charset="-122"/>
                <a:ea typeface="Microsoft YaHei" charset="-122"/>
                <a:cs typeface="Microsoft YaHei" charset="-122"/>
              </a:rPr>
              <a:t>范围，</a:t>
            </a:r>
            <a:r>
              <a:rPr lang="zh-CN" altLang="en-US" sz="2400" dirty="0">
                <a:solidFill>
                  <a:srgbClr val="C00000"/>
                </a:solidFill>
                <a:latin typeface="Microsoft YaHei" charset="-122"/>
                <a:ea typeface="Microsoft YaHei" charset="-122"/>
                <a:cs typeface="Microsoft YaHei" charset="-122"/>
              </a:rPr>
              <a:t>低</a:t>
            </a:r>
            <a:r>
              <a:rPr lang="zh-CN" altLang="en-US" sz="2400" dirty="0">
                <a:latin typeface="Microsoft YaHei" charset="-122"/>
                <a:ea typeface="Microsoft YaHei" charset="-122"/>
                <a:cs typeface="Microsoft YaHei" charset="-122"/>
              </a:rPr>
              <a:t>功率、</a:t>
            </a:r>
            <a:r>
              <a:rPr lang="zh-CN" altLang="en-US" sz="2400" dirty="0">
                <a:solidFill>
                  <a:srgbClr val="C00000"/>
                </a:solidFill>
                <a:latin typeface="Microsoft YaHei" charset="-122"/>
                <a:ea typeface="Microsoft YaHei" charset="-122"/>
                <a:cs typeface="Microsoft YaHei" charset="-122"/>
              </a:rPr>
              <a:t>低</a:t>
            </a:r>
            <a:r>
              <a:rPr lang="zh-CN" altLang="en-US" sz="2400" dirty="0">
                <a:latin typeface="Microsoft YaHei" charset="-122"/>
                <a:ea typeface="Microsoft YaHei" charset="-122"/>
                <a:cs typeface="Microsoft YaHei" charset="-122"/>
              </a:rPr>
              <a:t>速率和</a:t>
            </a:r>
            <a:r>
              <a:rPr lang="zh-CN" altLang="en-US" sz="2400" dirty="0">
                <a:solidFill>
                  <a:srgbClr val="C00000"/>
                </a:solidFill>
                <a:latin typeface="Microsoft YaHei" charset="-122"/>
                <a:ea typeface="Microsoft YaHei" charset="-122"/>
                <a:cs typeface="Microsoft YaHei" charset="-122"/>
              </a:rPr>
              <a:t>低</a:t>
            </a:r>
            <a:r>
              <a:rPr lang="zh-CN" altLang="en-US" sz="2400" dirty="0">
                <a:latin typeface="Microsoft YaHei" charset="-122"/>
                <a:ea typeface="Microsoft YaHei" charset="-122"/>
                <a:cs typeface="Microsoft YaHei" charset="-122"/>
              </a:rPr>
              <a:t>成本运行。 （一小三低）</a:t>
            </a:r>
          </a:p>
        </p:txBody>
      </p:sp>
      <p:sp>
        <p:nvSpPr>
          <p:cNvPr id="2" name="矩形 1"/>
          <p:cNvSpPr/>
          <p:nvPr/>
        </p:nvSpPr>
        <p:spPr>
          <a:xfrm>
            <a:off x="0" y="65864"/>
            <a:ext cx="1141659" cy="276999"/>
          </a:xfrm>
          <a:prstGeom prst="rect">
            <a:avLst/>
          </a:prstGeom>
        </p:spPr>
        <p:txBody>
          <a:bodyPr wrap="none">
            <a:spAutoFit/>
          </a:bodyPr>
          <a:lstStyle/>
          <a:p>
            <a:r>
              <a:rPr lang="en-US" altLang="zh-CN" sz="1200">
                <a:solidFill>
                  <a:schemeClr val="bg1">
                    <a:lumMod val="75000"/>
                  </a:schemeClr>
                </a:solidFill>
                <a:latin typeface="Helvetica Neue For Number" charset="0"/>
              </a:rPr>
              <a:t>7.6.2</a:t>
            </a:r>
            <a:r>
              <a:rPr lang="zh-CN" altLang="en-US" sz="1200" dirty="0">
                <a:solidFill>
                  <a:schemeClr val="bg1">
                    <a:lumMod val="75000"/>
                  </a:schemeClr>
                </a:solidFill>
                <a:latin typeface="Helvetica Neue For Number" charset="0"/>
              </a:rPr>
              <a:t>二、蓝牙</a:t>
            </a:r>
            <a:endParaRPr lang="zh-CN" altLang="en-US" sz="1200" dirty="0">
              <a:solidFill>
                <a:schemeClr val="bg1">
                  <a:lumMod val="75000"/>
                </a:schemeClr>
              </a:solidFill>
            </a:endParaRPr>
          </a:p>
        </p:txBody>
      </p:sp>
      <p:sp>
        <p:nvSpPr>
          <p:cNvPr id="5" name="TextBox 1"/>
          <p:cNvSpPr txBox="1"/>
          <p:nvPr/>
        </p:nvSpPr>
        <p:spPr>
          <a:xfrm>
            <a:off x="8940800" y="447832"/>
            <a:ext cx="339634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其他典型</a:t>
            </a:r>
            <a:r>
              <a:rPr lang="zh-CN" altLang="en-US" sz="1400">
                <a:latin typeface="微软雅黑" pitchFamily="34" charset="-122"/>
                <a:ea typeface="微软雅黑" pitchFamily="34" charset="-122"/>
              </a:rPr>
              <a:t>无线网络简介</a:t>
            </a:r>
            <a:endParaRPr lang="zh-CN" altLang="en-US" sz="1400" dirty="0">
              <a:latin typeface="微软雅黑" pitchFamily="34" charset="-122"/>
              <a:ea typeface="微软雅黑" pitchFamily="34" charset="-122"/>
            </a:endParaRPr>
          </a:p>
        </p:txBody>
      </p:sp>
      <p:sp>
        <p:nvSpPr>
          <p:cNvPr id="6" name="左大括号 5"/>
          <p:cNvSpPr/>
          <p:nvPr/>
        </p:nvSpPr>
        <p:spPr>
          <a:xfrm>
            <a:off x="10853816" y="92343"/>
            <a:ext cx="280656" cy="10618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7" name="TextBox 8"/>
          <p:cNvSpPr txBox="1"/>
          <p:nvPr/>
        </p:nvSpPr>
        <p:spPr>
          <a:xfrm>
            <a:off x="11134472" y="23167"/>
            <a:ext cx="931862" cy="1061829"/>
          </a:xfrm>
          <a:prstGeom prst="rect">
            <a:avLst/>
          </a:prstGeom>
          <a:noFill/>
        </p:spPr>
        <p:txBody>
          <a:bodyPr wrap="square" rtlCol="0">
            <a:spAutoFit/>
          </a:bodyPr>
          <a:lstStyle/>
          <a:p>
            <a:pPr>
              <a:lnSpc>
                <a:spcPct val="150000"/>
              </a:lnSpc>
            </a:pPr>
            <a:r>
              <a:rPr lang="en-US" altLang="zh-CN" sz="1400" dirty="0" err="1">
                <a:latin typeface="微软雅黑" pitchFamily="34" charset="-122"/>
                <a:ea typeface="微软雅黑" pitchFamily="34" charset="-122"/>
              </a:rPr>
              <a:t>WiMax</a:t>
            </a: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蓝牙</a:t>
            </a:r>
            <a:endParaRPr lang="en-US" altLang="zh-CN" sz="1400" dirty="0">
              <a:solidFill>
                <a:srgbClr val="FF0000"/>
              </a:solidFill>
              <a:latin typeface="微软雅黑" pitchFamily="34" charset="-122"/>
              <a:ea typeface="微软雅黑" pitchFamily="34" charset="-122"/>
            </a:endParaRPr>
          </a:p>
          <a:p>
            <a:pPr>
              <a:lnSpc>
                <a:spcPct val="150000"/>
              </a:lnSpc>
            </a:pPr>
            <a:r>
              <a:rPr lang="en-US" altLang="zh-CN" sz="1400" dirty="0">
                <a:latin typeface="微软雅黑" pitchFamily="34" charset="-122"/>
                <a:ea typeface="微软雅黑" pitchFamily="34" charset="-122"/>
              </a:rPr>
              <a:t>ZigBee</a:t>
            </a:r>
          </a:p>
        </p:txBody>
      </p:sp>
      <p:sp>
        <p:nvSpPr>
          <p:cNvPr id="8" name="文本框 2"/>
          <p:cNvSpPr txBox="1"/>
          <p:nvPr>
            <p:custDataLst>
              <p:tags r:id="rId1"/>
            </p:custDataLst>
          </p:nvPr>
        </p:nvSpPr>
        <p:spPr>
          <a:xfrm>
            <a:off x="415866" y="445721"/>
            <a:ext cx="206607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7.6.2</a:t>
            </a:r>
            <a:r>
              <a:rPr lang="zh-CN" altLang="en-US" sz="2400" b="0" dirty="0">
                <a:solidFill>
                  <a:schemeClr val="tx1"/>
                </a:solidFill>
                <a:latin typeface="Microsoft YaHei" charset="-122"/>
                <a:ea typeface="Microsoft YaHei" charset="-122"/>
                <a:cs typeface="Microsoft YaHei" charset="-122"/>
                <a:sym typeface="+mn-ea"/>
              </a:rPr>
              <a:t> 蓝牙 </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867064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5866" y="1398460"/>
            <a:ext cx="1000219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三、</a:t>
            </a:r>
            <a:r>
              <a:rPr lang="en-US" altLang="zh-CN" sz="2400" dirty="0">
                <a:latin typeface="Microsoft YaHei" charset="-122"/>
                <a:ea typeface="Microsoft YaHei" charset="-122"/>
                <a:cs typeface="Microsoft YaHei" charset="-122"/>
              </a:rPr>
              <a:t>ZigBee</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 IEEE 802.15.4</a:t>
            </a:r>
            <a:r>
              <a:rPr lang="zh-CN" altLang="en-US" sz="2400" dirty="0">
                <a:latin typeface="Microsoft YaHei" charset="-122"/>
                <a:ea typeface="Microsoft YaHei" charset="-122"/>
                <a:cs typeface="Microsoft YaHei" charset="-122"/>
              </a:rPr>
              <a:t>标准</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、第二个个人区域网络标准。</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zh-CN" altLang="en-US" sz="2400" dirty="0">
                <a:solidFill>
                  <a:srgbClr val="C00000"/>
                </a:solidFill>
                <a:latin typeface="Microsoft YaHei" charset="-122"/>
                <a:ea typeface="Microsoft YaHei" charset="-122"/>
                <a:cs typeface="Microsoft YaHei" charset="-122"/>
              </a:rPr>
              <a:t>低</a:t>
            </a:r>
            <a:r>
              <a:rPr lang="zh-CN" altLang="en-US" sz="2400" dirty="0">
                <a:latin typeface="Microsoft YaHei" charset="-122"/>
                <a:ea typeface="Microsoft YaHei" charset="-122"/>
                <a:cs typeface="Microsoft YaHei" charset="-122"/>
              </a:rPr>
              <a:t>功率、</a:t>
            </a:r>
            <a:r>
              <a:rPr lang="zh-CN" altLang="en-US" sz="2400" dirty="0">
                <a:solidFill>
                  <a:srgbClr val="C00000"/>
                </a:solidFill>
                <a:latin typeface="Microsoft YaHei" charset="-122"/>
                <a:ea typeface="Microsoft YaHei" charset="-122"/>
                <a:cs typeface="Microsoft YaHei" charset="-122"/>
              </a:rPr>
              <a:t>低</a:t>
            </a:r>
            <a:r>
              <a:rPr lang="zh-CN" altLang="en-US" sz="2400" dirty="0">
                <a:latin typeface="Microsoft YaHei" charset="-122"/>
                <a:ea typeface="Microsoft YaHei" charset="-122"/>
                <a:cs typeface="Microsoft YaHei" charset="-122"/>
              </a:rPr>
              <a:t>数据速率、</a:t>
            </a:r>
            <a:r>
              <a:rPr lang="zh-CN" altLang="en-US" sz="2400" dirty="0">
                <a:solidFill>
                  <a:srgbClr val="C00000"/>
                </a:solidFill>
                <a:latin typeface="Microsoft YaHei" charset="-122"/>
                <a:ea typeface="Microsoft YaHei" charset="-122"/>
                <a:cs typeface="Microsoft YaHei" charset="-122"/>
              </a:rPr>
              <a:t>低</a:t>
            </a:r>
            <a:r>
              <a:rPr lang="zh-CN" altLang="en-US" sz="2400" dirty="0">
                <a:latin typeface="Microsoft YaHei" charset="-122"/>
                <a:ea typeface="Microsoft YaHei" charset="-122"/>
                <a:cs typeface="Microsoft YaHei" charset="-122"/>
              </a:rPr>
              <a:t>工作周期。</a:t>
            </a:r>
            <a:endParaRPr lang="en-US" altLang="zh-CN" sz="2400" dirty="0">
              <a:latin typeface="Microsoft YaHei" charset="-122"/>
              <a:ea typeface="Microsoft YaHei" charset="-122"/>
              <a:cs typeface="Microsoft YaHei" charset="-122"/>
            </a:endParaRPr>
          </a:p>
        </p:txBody>
      </p:sp>
      <p:sp>
        <p:nvSpPr>
          <p:cNvPr id="6" name="TextBox 1"/>
          <p:cNvSpPr txBox="1"/>
          <p:nvPr/>
        </p:nvSpPr>
        <p:spPr>
          <a:xfrm>
            <a:off x="8940800" y="447832"/>
            <a:ext cx="339634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其他典型</a:t>
            </a:r>
            <a:r>
              <a:rPr lang="zh-CN" altLang="en-US" sz="1400">
                <a:latin typeface="微软雅黑" pitchFamily="34" charset="-122"/>
                <a:ea typeface="微软雅黑" pitchFamily="34" charset="-122"/>
              </a:rPr>
              <a:t>无线网络简介</a:t>
            </a:r>
            <a:endParaRPr lang="zh-CN" altLang="en-US" sz="1400" dirty="0">
              <a:latin typeface="微软雅黑" pitchFamily="34" charset="-122"/>
              <a:ea typeface="微软雅黑" pitchFamily="34" charset="-122"/>
            </a:endParaRPr>
          </a:p>
        </p:txBody>
      </p:sp>
      <p:sp>
        <p:nvSpPr>
          <p:cNvPr id="7" name="左大括号 6"/>
          <p:cNvSpPr/>
          <p:nvPr/>
        </p:nvSpPr>
        <p:spPr>
          <a:xfrm>
            <a:off x="10853816" y="92343"/>
            <a:ext cx="280656" cy="10618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11134472" y="23167"/>
            <a:ext cx="931862" cy="1061829"/>
          </a:xfrm>
          <a:prstGeom prst="rect">
            <a:avLst/>
          </a:prstGeom>
          <a:noFill/>
        </p:spPr>
        <p:txBody>
          <a:bodyPr wrap="square" rtlCol="0">
            <a:spAutoFit/>
          </a:bodyPr>
          <a:lstStyle/>
          <a:p>
            <a:pPr>
              <a:lnSpc>
                <a:spcPct val="150000"/>
              </a:lnSpc>
            </a:pPr>
            <a:r>
              <a:rPr lang="en-US" altLang="zh-CN" sz="1400" dirty="0" err="1">
                <a:latin typeface="微软雅黑" pitchFamily="34" charset="-122"/>
                <a:ea typeface="微软雅黑" pitchFamily="34" charset="-122"/>
              </a:rPr>
              <a:t>WiMax</a:t>
            </a: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蓝牙</a:t>
            </a:r>
            <a:endParaRPr lang="en-US" altLang="zh-CN" sz="1400" dirty="0">
              <a:latin typeface="微软雅黑" pitchFamily="34" charset="-122"/>
              <a:ea typeface="微软雅黑" pitchFamily="34" charset="-122"/>
            </a:endParaRPr>
          </a:p>
          <a:p>
            <a:pPr>
              <a:lnSpc>
                <a:spcPct val="150000"/>
              </a:lnSpc>
            </a:pPr>
            <a:r>
              <a:rPr lang="en-US" altLang="zh-CN" sz="1400" dirty="0">
                <a:solidFill>
                  <a:srgbClr val="FF0000"/>
                </a:solidFill>
                <a:latin typeface="微软雅黑" pitchFamily="34" charset="-122"/>
                <a:ea typeface="微软雅黑" pitchFamily="34" charset="-122"/>
              </a:rPr>
              <a:t>ZigBee</a:t>
            </a:r>
          </a:p>
        </p:txBody>
      </p:sp>
      <p:sp>
        <p:nvSpPr>
          <p:cNvPr id="9" name="文本框 2"/>
          <p:cNvSpPr txBox="1"/>
          <p:nvPr>
            <p:custDataLst>
              <p:tags r:id="rId1"/>
            </p:custDataLst>
          </p:nvPr>
        </p:nvSpPr>
        <p:spPr>
          <a:xfrm>
            <a:off x="415866" y="445721"/>
            <a:ext cx="222573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7.6.2</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ZigBee </a:t>
            </a:r>
            <a:r>
              <a:rPr lang="zh-CN" altLang="en-US" sz="2400" b="0" dirty="0">
                <a:solidFill>
                  <a:schemeClr val="tx1"/>
                </a:solidFill>
                <a:latin typeface="Microsoft YaHei" charset="-122"/>
                <a:ea typeface="Microsoft YaHei" charset="-122"/>
                <a:cs typeface="Microsoft YaHei" charset="-122"/>
                <a:sym typeface="+mn-ea"/>
              </a:rPr>
              <a:t> </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470348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IEEE</a:t>
            </a:r>
            <a:r>
              <a:rPr lang="zh-CN" altLang="en-US" sz="2400" b="0" dirty="0">
                <a:solidFill>
                  <a:schemeClr val="tx1"/>
                </a:solidFill>
                <a:latin typeface="Microsoft YaHei" charset="-122"/>
                <a:ea typeface="Microsoft YaHei" charset="-122"/>
                <a:cs typeface="Microsoft YaHei" charset="-122"/>
              </a:rPr>
              <a:t>颁布的宽带无线协议是（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A:IEEE802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11a</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B:IEEE802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11b</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C:IEEE802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11b+</a:t>
            </a:r>
            <a:br>
              <a:rPr lang="en-US" altLang="zh-CN" sz="2400" b="0" dirty="0">
                <a:solidFill>
                  <a:schemeClr val="tx1"/>
                </a:solidFill>
                <a:latin typeface="Microsoft YaHei" charset="-122"/>
                <a:ea typeface="Microsoft YaHei" charset="-122"/>
                <a:cs typeface="Microsoft YaHei" charset="-122"/>
              </a:rPr>
            </a:br>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D:IEEE802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16</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298020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IEEE</a:t>
            </a:r>
            <a:r>
              <a:rPr lang="zh-CN" altLang="en-US" sz="2400" b="0" dirty="0">
                <a:solidFill>
                  <a:schemeClr val="tx1"/>
                </a:solidFill>
                <a:latin typeface="Microsoft YaHei" charset="-122"/>
                <a:ea typeface="Microsoft YaHei" charset="-122"/>
                <a:cs typeface="Microsoft YaHei" charset="-122"/>
              </a:rPr>
              <a:t>颁布的宽带无线协议是（  </a:t>
            </a:r>
            <a:r>
              <a:rPr lang="en-US" altLang="zh-CN" sz="2400" b="0" dirty="0">
                <a:solidFill>
                  <a:srgbClr val="FF0000"/>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A:IEEE802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11a</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B:IEEE802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11b</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C:IEEE802</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11b+</a:t>
            </a:r>
            <a:br>
              <a:rPr lang="en-US" altLang="zh-CN" sz="2400" b="0" dirty="0">
                <a:solidFill>
                  <a:schemeClr val="tx1"/>
                </a:solidFill>
                <a:latin typeface="Microsoft YaHei" charset="-122"/>
                <a:ea typeface="Microsoft YaHei" charset="-122"/>
                <a:cs typeface="Microsoft YaHei" charset="-122"/>
              </a:rPr>
            </a:br>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D:IEEE802</a:t>
            </a:r>
            <a:r>
              <a:rPr lang="zh-CN" altLang="en-US" sz="2400" b="0" dirty="0">
                <a:solidFill>
                  <a:srgbClr val="FF0000"/>
                </a:solidFill>
                <a:latin typeface="Microsoft YaHei" charset="-122"/>
                <a:ea typeface="Microsoft YaHei" charset="-122"/>
                <a:cs typeface="Microsoft YaHei" charset="-122"/>
              </a:rPr>
              <a:t>．</a:t>
            </a:r>
            <a:r>
              <a:rPr lang="en-US" altLang="zh-CN" sz="2400" b="0" dirty="0">
                <a:solidFill>
                  <a:srgbClr val="FF0000"/>
                </a:solidFill>
                <a:latin typeface="Microsoft YaHei" charset="-122"/>
                <a:ea typeface="Microsoft YaHei" charset="-122"/>
                <a:cs typeface="Microsoft YaHei" charset="-122"/>
              </a:rPr>
              <a:t>16</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085039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、下列关于</a:t>
            </a:r>
            <a:r>
              <a:rPr lang="en-US" altLang="zh-CN" sz="2400" b="0" dirty="0">
                <a:solidFill>
                  <a:schemeClr val="tx1"/>
                </a:solidFill>
                <a:latin typeface="Microsoft YaHei" charset="-122"/>
                <a:ea typeface="Microsoft YaHei" charset="-122"/>
                <a:cs typeface="Microsoft YaHei" charset="-122"/>
              </a:rPr>
              <a:t>ZigBee</a:t>
            </a:r>
            <a:r>
              <a:rPr lang="zh-CN" altLang="en-US" sz="2400" b="0" dirty="0">
                <a:solidFill>
                  <a:schemeClr val="tx1"/>
                </a:solidFill>
                <a:latin typeface="Microsoft YaHei" charset="-122"/>
                <a:ea typeface="Microsoft YaHei" charset="-122"/>
                <a:cs typeface="Microsoft YaHei" charset="-122"/>
              </a:rPr>
              <a:t>特点的说法中正确的是（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高功率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高数据速率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低工作周期</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高成本</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4035023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、下列关于</a:t>
            </a:r>
            <a:r>
              <a:rPr lang="en-US" altLang="zh-CN" sz="2400" b="0" dirty="0">
                <a:solidFill>
                  <a:schemeClr val="tx1"/>
                </a:solidFill>
                <a:latin typeface="Microsoft YaHei" charset="-122"/>
                <a:ea typeface="Microsoft YaHei" charset="-122"/>
                <a:cs typeface="Microsoft YaHei" charset="-122"/>
              </a:rPr>
              <a:t>ZigBee</a:t>
            </a:r>
            <a:r>
              <a:rPr lang="zh-CN" altLang="en-US" sz="2400" b="0" dirty="0">
                <a:solidFill>
                  <a:schemeClr val="tx1"/>
                </a:solidFill>
                <a:latin typeface="Microsoft YaHei" charset="-122"/>
                <a:ea typeface="Microsoft YaHei" charset="-122"/>
                <a:cs typeface="Microsoft YaHei" charset="-122"/>
              </a:rPr>
              <a:t>特点的说法中正确的是（  </a:t>
            </a: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高功率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高数据速率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低工作周期</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高成本</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843168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、与</a:t>
            </a:r>
            <a:r>
              <a:rPr lang="en-US" altLang="zh-CN" sz="2400" b="0" dirty="0">
                <a:solidFill>
                  <a:schemeClr val="tx1"/>
                </a:solidFill>
                <a:latin typeface="Microsoft YaHei" charset="-122"/>
                <a:ea typeface="Microsoft YaHei" charset="-122"/>
                <a:cs typeface="Microsoft YaHei" charset="-122"/>
              </a:rPr>
              <a:t>IEEE 802.11</a:t>
            </a:r>
            <a:r>
              <a:rPr lang="zh-CN" altLang="en-US" sz="2400" b="0" dirty="0">
                <a:solidFill>
                  <a:schemeClr val="tx1"/>
                </a:solidFill>
                <a:latin typeface="Microsoft YaHei" charset="-122"/>
                <a:ea typeface="Microsoft YaHei" charset="-122"/>
                <a:cs typeface="Microsoft YaHei" charset="-122"/>
              </a:rPr>
              <a:t>网络相比，下列关于蓝牙网络特点的说法中错误的是（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小范围</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高速率</a:t>
            </a:r>
            <a:endParaRPr lang="en-US" altLang="zh-CN" sz="2400" b="0" dirty="0">
              <a:solidFill>
                <a:schemeClr val="tx1"/>
              </a:solidFill>
              <a:latin typeface="Microsoft YaHei" charset="-122"/>
              <a:ea typeface="Microsoft YaHei" charset="-122"/>
              <a:cs typeface="Microsoft YaHei" charset="-122"/>
            </a:endParaRP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低功率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低成本</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891425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、与</a:t>
            </a:r>
            <a:r>
              <a:rPr lang="en-US" altLang="zh-CN" sz="2400" b="0" dirty="0">
                <a:solidFill>
                  <a:schemeClr val="tx1"/>
                </a:solidFill>
                <a:latin typeface="Microsoft YaHei" charset="-122"/>
                <a:ea typeface="Microsoft YaHei" charset="-122"/>
                <a:cs typeface="Microsoft YaHei" charset="-122"/>
              </a:rPr>
              <a:t>IEEE 802.11</a:t>
            </a:r>
            <a:r>
              <a:rPr lang="zh-CN" altLang="en-US" sz="2400" b="0" dirty="0">
                <a:solidFill>
                  <a:schemeClr val="tx1"/>
                </a:solidFill>
                <a:latin typeface="Microsoft YaHei" charset="-122"/>
                <a:ea typeface="Microsoft YaHei" charset="-122"/>
                <a:cs typeface="Microsoft YaHei" charset="-122"/>
              </a:rPr>
              <a:t>网络相比，下列关于蓝牙网络特点的说法中错误的是（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小范围</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rgbClr val="FF0000"/>
                </a:solidFill>
                <a:latin typeface="Microsoft YaHei" charset="-122"/>
                <a:ea typeface="Microsoft YaHei" charset="-122"/>
                <a:cs typeface="Microsoft YaHei" charset="-122"/>
              </a:rPr>
              <a:t>高速率</a:t>
            </a:r>
            <a:endParaRPr lang="en-US" altLang="zh-CN" sz="2400" b="0" dirty="0">
              <a:solidFill>
                <a:srgbClr val="FF0000"/>
              </a:solidFill>
              <a:latin typeface="Microsoft YaHei" charset="-122"/>
              <a:ea typeface="Microsoft YaHei" charset="-122"/>
              <a:cs typeface="Microsoft YaHei" charset="-122"/>
            </a:endParaRP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低功率</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低成本</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43623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65655" y="3183877"/>
            <a:ext cx="2420620" cy="581057"/>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计算机网络原理</a:t>
            </a:r>
          </a:p>
        </p:txBody>
      </p:sp>
      <p:sp>
        <p:nvSpPr>
          <p:cNvPr id="7" name="文本框 6"/>
          <p:cNvSpPr txBox="1"/>
          <p:nvPr/>
        </p:nvSpPr>
        <p:spPr>
          <a:xfrm>
            <a:off x="5073014" y="1244883"/>
            <a:ext cx="4771073" cy="4524315"/>
          </a:xfrm>
          <a:prstGeom prst="rect">
            <a:avLst/>
          </a:prstGeom>
          <a:noFill/>
        </p:spPr>
        <p:txBody>
          <a:bodyPr wrap="square" rtlCol="0">
            <a:spAutoFit/>
          </a:bodyPr>
          <a:lstStyle/>
          <a:p>
            <a:pPr>
              <a:lnSpc>
                <a:spcPct val="150000"/>
              </a:lnSpc>
            </a:pPr>
            <a:r>
              <a:rPr lang="zh-CN" altLang="en-US" sz="2400" dirty="0">
                <a:solidFill>
                  <a:schemeClr val="tx1"/>
                </a:solidFill>
                <a:latin typeface="Microsoft YaHei" charset="-122"/>
                <a:ea typeface="Microsoft YaHei" charset="-122"/>
                <a:cs typeface="Microsoft YaHei" charset="-122"/>
              </a:rPr>
              <a:t>第一章 计算机网络概述</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第二章 网络应用</a:t>
            </a:r>
          </a:p>
          <a:p>
            <a:pPr>
              <a:lnSpc>
                <a:spcPct val="150000"/>
              </a:lnSpc>
            </a:pPr>
            <a:r>
              <a:rPr lang="zh-CN" altLang="en-US" sz="2400" dirty="0">
                <a:latin typeface="Microsoft YaHei" charset="-122"/>
                <a:ea typeface="Microsoft YaHei" charset="-122"/>
                <a:cs typeface="Microsoft YaHei" charset="-122"/>
              </a:rPr>
              <a:t>第三章 传输层</a:t>
            </a:r>
          </a:p>
          <a:p>
            <a:pPr>
              <a:lnSpc>
                <a:spcPct val="150000"/>
              </a:lnSpc>
            </a:pPr>
            <a:r>
              <a:rPr lang="zh-CN" altLang="en-US" sz="2400" dirty="0">
                <a:latin typeface="Microsoft YaHei" charset="-122"/>
                <a:ea typeface="Microsoft YaHei" charset="-122"/>
                <a:cs typeface="Microsoft YaHei" charset="-122"/>
              </a:rPr>
              <a:t>第四章 网络层</a:t>
            </a:r>
          </a:p>
          <a:p>
            <a:pPr>
              <a:lnSpc>
                <a:spcPct val="150000"/>
              </a:lnSpc>
            </a:pPr>
            <a:r>
              <a:rPr lang="zh-CN" altLang="en-US" sz="2400" dirty="0">
                <a:latin typeface="Microsoft YaHei" charset="-122"/>
                <a:ea typeface="Microsoft YaHei" charset="-122"/>
                <a:cs typeface="Microsoft YaHei" charset="-122"/>
              </a:rPr>
              <a:t>第五章 数据链路层与局域网</a:t>
            </a:r>
          </a:p>
          <a:p>
            <a:pPr>
              <a:lnSpc>
                <a:spcPct val="150000"/>
              </a:lnSpc>
            </a:pPr>
            <a:r>
              <a:rPr lang="zh-CN" altLang="en-US" sz="2400" dirty="0">
                <a:latin typeface="Microsoft YaHei" charset="-122"/>
                <a:ea typeface="Microsoft YaHei" charset="-122"/>
                <a:cs typeface="Microsoft YaHei" charset="-122"/>
              </a:rPr>
              <a:t>第六章 物理层</a:t>
            </a:r>
          </a:p>
          <a:p>
            <a:pPr>
              <a:lnSpc>
                <a:spcPct val="150000"/>
              </a:lnSpc>
            </a:pPr>
            <a:r>
              <a:rPr lang="zh-CN" altLang="en-US" sz="2400" dirty="0">
                <a:latin typeface="Microsoft YaHei" charset="-122"/>
                <a:ea typeface="Microsoft YaHei" charset="-122"/>
                <a:cs typeface="Microsoft YaHei" charset="-122"/>
              </a:rPr>
              <a:t>第七章 无线与移动网络</a:t>
            </a:r>
          </a:p>
          <a:p>
            <a:pPr>
              <a:lnSpc>
                <a:spcPct val="150000"/>
              </a:lnSpc>
            </a:pPr>
            <a:r>
              <a:rPr lang="zh-CN" altLang="en-US" sz="2400" dirty="0">
                <a:solidFill>
                  <a:srgbClr val="FF0000"/>
                </a:solidFill>
                <a:latin typeface="Microsoft YaHei" charset="-122"/>
                <a:ea typeface="Microsoft YaHei" charset="-122"/>
                <a:cs typeface="Microsoft YaHei" charset="-122"/>
              </a:rPr>
              <a:t>第八章 网络安全基础</a:t>
            </a:r>
          </a:p>
        </p:txBody>
      </p:sp>
      <p:sp>
        <p:nvSpPr>
          <p:cNvPr id="2" name="左大括号 1"/>
          <p:cNvSpPr/>
          <p:nvPr/>
        </p:nvSpPr>
        <p:spPr>
          <a:xfrm>
            <a:off x="4486275" y="1363599"/>
            <a:ext cx="429576" cy="42868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62894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5584" y="1663125"/>
            <a:ext cx="11457023"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二、蜂窝网络体系结构</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、收发基站</a:t>
            </a:r>
            <a:r>
              <a:rPr lang="en-US" altLang="zh-CN" sz="2400" dirty="0">
                <a:latin typeface="Microsoft YaHei" charset="-122"/>
                <a:ea typeface="Microsoft YaHei" charset="-122"/>
                <a:cs typeface="Microsoft YaHei" charset="-122"/>
              </a:rPr>
              <a:t>(Base Transceiver Station</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BTS)</a:t>
            </a:r>
            <a:r>
              <a:rPr lang="zh-CN" altLang="en-US" sz="2400" dirty="0">
                <a:latin typeface="Microsoft YaHei" charset="-122"/>
                <a:ea typeface="Microsoft YaHei" charset="-122"/>
                <a:cs typeface="Microsoft YaHei" charset="-122"/>
              </a:rPr>
              <a:t>：负责小区内的移动站点</a:t>
            </a:r>
            <a:r>
              <a:rPr lang="zh-CN" altLang="en-US" sz="2400" dirty="0">
                <a:solidFill>
                  <a:srgbClr val="C00000"/>
                </a:solidFill>
                <a:latin typeface="Microsoft YaHei" charset="-122"/>
                <a:ea typeface="Microsoft YaHei" charset="-122"/>
                <a:cs typeface="Microsoft YaHei" charset="-122"/>
              </a:rPr>
              <a:t>发送或接收信号</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
        <p:nvSpPr>
          <p:cNvPr id="6" name="文本框 2"/>
          <p:cNvSpPr txBox="1"/>
          <p:nvPr>
            <p:custDataLst>
              <p:tags r:id="rId1"/>
            </p:custDataLst>
          </p:nvPr>
        </p:nvSpPr>
        <p:spPr>
          <a:xfrm>
            <a:off x="265585" y="328989"/>
            <a:ext cx="36893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7.4.1</a:t>
            </a:r>
            <a:r>
              <a:rPr lang="zh-CN" altLang="en-US" sz="2400" b="0" dirty="0">
                <a:solidFill>
                  <a:schemeClr val="tx1"/>
                </a:solidFill>
                <a:latin typeface="Microsoft YaHei" charset="-122"/>
                <a:ea typeface="Microsoft YaHei" charset="-122"/>
                <a:cs typeface="Microsoft YaHei" charset="-122"/>
                <a:sym typeface="+mn-ea"/>
              </a:rPr>
              <a:t> 蜂窝网络体系结构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8" name="左大括号 7"/>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9"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solidFill>
                  <a:srgbClr val="FF0000"/>
                </a:solidFill>
                <a:latin typeface="微软雅黑" pitchFamily="34" charset="-122"/>
                <a:ea typeface="微软雅黑" pitchFamily="34" charset="-122"/>
              </a:rPr>
              <a:t>蜂窝网络体系结构</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移动通信</a:t>
            </a:r>
            <a:r>
              <a:rPr lang="en-US" altLang="zh-CN" sz="1400" dirty="0">
                <a:latin typeface="微软雅黑" pitchFamily="34" charset="-122"/>
                <a:ea typeface="微软雅黑" pitchFamily="34" charset="-122"/>
              </a:rPr>
              <a:t>2G/3G/4G/5G</a:t>
            </a:r>
            <a:r>
              <a:rPr lang="zh-CN" altLang="en-US" sz="1400" dirty="0">
                <a:latin typeface="微软雅黑" pitchFamily="34" charset="-122"/>
                <a:ea typeface="微软雅黑" pitchFamily="34" charset="-122"/>
              </a:rPr>
              <a:t>网络</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4901" y="1371707"/>
            <a:ext cx="920019" cy="920019"/>
          </a:xfrm>
          <a:prstGeom prst="rect">
            <a:avLst/>
          </a:prstGeom>
        </p:spPr>
      </p:pic>
      <p:sp>
        <p:nvSpPr>
          <p:cNvPr id="19" name="六边形 18"/>
          <p:cNvSpPr/>
          <p:nvPr/>
        </p:nvSpPr>
        <p:spPr>
          <a:xfrm>
            <a:off x="4288768" y="3967440"/>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948" y="4041748"/>
            <a:ext cx="491182" cy="491182"/>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357" y="4532930"/>
            <a:ext cx="491182" cy="491182"/>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5154" y="4689105"/>
            <a:ext cx="550160" cy="550160"/>
          </a:xfrm>
          <a:prstGeom prst="rect">
            <a:avLst/>
          </a:prstGeom>
        </p:spPr>
      </p:pic>
    </p:spTree>
    <p:extLst>
      <p:ext uri="{BB962C8B-B14F-4D97-AF65-F5344CB8AC3E}">
        <p14:creationId xmlns:p14="http://schemas.microsoft.com/office/powerpoint/2010/main" val="1850416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1279"/>
            <a:ext cx="4531055" cy="3970318"/>
          </a:xfrm>
          <a:prstGeom prst="rect">
            <a:avLst/>
          </a:prstGeom>
          <a:noFill/>
        </p:spPr>
        <p:txBody>
          <a:bodyPr wrap="square" rtlCol="0">
            <a:spAutoFit/>
          </a:bodyPr>
          <a:lstStyle/>
          <a:p>
            <a:pPr lvl="0"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网络安全概述</a:t>
            </a:r>
            <a:endParaRPr lang="en-US" altLang="zh-CN" sz="2400" dirty="0">
              <a:solidFill>
                <a:srgbClr val="FF0000"/>
              </a:solidFill>
              <a:latin typeface="微软雅黑" pitchFamily="34" charset="-122"/>
              <a:ea typeface="微软雅黑" pitchFamily="34" charset="-122"/>
              <a:cs typeface="Microsoft YaHei" charset="-122"/>
              <a:sym typeface="+mn-ea"/>
            </a:endParaRPr>
          </a:p>
          <a:p>
            <a:pPr algn="just">
              <a:lnSpc>
                <a:spcPct val="150000"/>
              </a:lnSpc>
            </a:pPr>
            <a:r>
              <a:rPr lang="zh-CN" altLang="en-US" sz="2400" dirty="0">
                <a:latin typeface="微软雅黑" pitchFamily="34" charset="-122"/>
                <a:ea typeface="微软雅黑" pitchFamily="34" charset="-122"/>
                <a:cs typeface="Microsoft YaHei" charset="-122"/>
                <a:sym typeface="+mn-ea"/>
              </a:rPr>
              <a:t>数据加密</a:t>
            </a:r>
          </a:p>
          <a:p>
            <a:pPr algn="just">
              <a:lnSpc>
                <a:spcPct val="150000"/>
              </a:lnSpc>
            </a:pPr>
            <a:r>
              <a:rPr lang="zh-CN" altLang="en-US" sz="2400" dirty="0">
                <a:latin typeface="微软雅黑" pitchFamily="34" charset="-122"/>
                <a:ea typeface="微软雅黑" pitchFamily="34" charset="-122"/>
                <a:cs typeface="Microsoft YaHei" charset="-122"/>
                <a:sym typeface="+mn-ea"/>
              </a:rPr>
              <a:t>消息完整性与数字签名</a:t>
            </a:r>
          </a:p>
          <a:p>
            <a:pPr algn="just">
              <a:lnSpc>
                <a:spcPct val="150000"/>
              </a:lnSpc>
            </a:pPr>
            <a:r>
              <a:rPr lang="zh-CN" altLang="en-US" sz="2400" dirty="0">
                <a:latin typeface="微软雅黑" pitchFamily="34" charset="-122"/>
                <a:ea typeface="微软雅黑" pitchFamily="34" charset="-122"/>
                <a:cs typeface="Microsoft YaHei" charset="-122"/>
                <a:sym typeface="+mn-ea"/>
              </a:rPr>
              <a:t>身份认证</a:t>
            </a:r>
          </a:p>
          <a:p>
            <a:pPr algn="just">
              <a:lnSpc>
                <a:spcPct val="150000"/>
              </a:lnSpc>
            </a:pPr>
            <a:r>
              <a:rPr lang="zh-CN" altLang="en-US" sz="2400" dirty="0">
                <a:latin typeface="微软雅黑" pitchFamily="34" charset="-122"/>
                <a:ea typeface="微软雅黑" pitchFamily="34" charset="-122"/>
                <a:cs typeface="Microsoft YaHei" charset="-122"/>
                <a:sym typeface="+mn-ea"/>
              </a:rPr>
              <a:t>密钥分发中心与证书认证</a:t>
            </a:r>
          </a:p>
          <a:p>
            <a:pPr algn="just">
              <a:lnSpc>
                <a:spcPct val="150000"/>
              </a:lnSpc>
            </a:pPr>
            <a:r>
              <a:rPr lang="zh-CN" altLang="en-US" sz="2400" dirty="0">
                <a:latin typeface="微软雅黑" pitchFamily="34" charset="-122"/>
                <a:ea typeface="微软雅黑" pitchFamily="34" charset="-122"/>
                <a:cs typeface="Microsoft YaHei" charset="-122"/>
                <a:sym typeface="+mn-ea"/>
              </a:rPr>
              <a:t>防火墙与入侵检测系统</a:t>
            </a:r>
          </a:p>
          <a:p>
            <a:pPr algn="just">
              <a:lnSpc>
                <a:spcPct val="150000"/>
              </a:lnSpc>
            </a:pPr>
            <a:r>
              <a:rPr lang="zh-CN" altLang="en-US" sz="2400" dirty="0">
                <a:latin typeface="微软雅黑" pitchFamily="34" charset="-122"/>
                <a:ea typeface="微软雅黑" pitchFamily="34" charset="-122"/>
                <a:cs typeface="Microsoft YaHei" charset="-122"/>
                <a:sym typeface="+mn-ea"/>
              </a:rPr>
              <a:t>网络安全协议</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583140" y="3005961"/>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网络安全基础</a:t>
            </a:r>
          </a:p>
        </p:txBody>
      </p:sp>
    </p:spTree>
    <p:custDataLst>
      <p:tags r:id="rId1"/>
    </p:custDataLst>
    <p:extLst>
      <p:ext uri="{BB962C8B-B14F-4D97-AF65-F5344CB8AC3E}">
        <p14:creationId xmlns:p14="http://schemas.microsoft.com/office/powerpoint/2010/main" val="1133291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135211" y="2112887"/>
            <a:ext cx="2103272" cy="1754326"/>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基本概念</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网络安全威胁</a:t>
            </a:r>
          </a:p>
        </p:txBody>
      </p:sp>
      <p:sp>
        <p:nvSpPr>
          <p:cNvPr id="6" name="左大括号 5"/>
          <p:cNvSpPr/>
          <p:nvPr/>
        </p:nvSpPr>
        <p:spPr>
          <a:xfrm>
            <a:off x="5587783" y="2231083"/>
            <a:ext cx="547427" cy="15179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3484511" y="2759218"/>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网络安全概述</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386837" y="414343"/>
            <a:ext cx="2806306" cy="600898"/>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8.1.1 </a:t>
            </a:r>
            <a:r>
              <a:rPr lang="zh-CN" altLang="en-US" sz="2400" dirty="0">
                <a:latin typeface="Microsoft YaHei" charset="-122"/>
                <a:ea typeface="Microsoft YaHei" charset="-122"/>
                <a:cs typeface="Microsoft YaHei" charset="-122"/>
                <a:sym typeface="+mn-ea"/>
              </a:rPr>
              <a:t>基本概念</a:t>
            </a:r>
          </a:p>
        </p:txBody>
      </p:sp>
      <p:sp>
        <p:nvSpPr>
          <p:cNvPr id="3" name="矩形 2"/>
          <p:cNvSpPr/>
          <p:nvPr/>
        </p:nvSpPr>
        <p:spPr>
          <a:xfrm>
            <a:off x="2588101" y="2625015"/>
            <a:ext cx="1637413" cy="8506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发送方</a:t>
            </a:r>
          </a:p>
        </p:txBody>
      </p:sp>
      <p:sp>
        <p:nvSpPr>
          <p:cNvPr id="15" name="矩形 14"/>
          <p:cNvSpPr/>
          <p:nvPr/>
        </p:nvSpPr>
        <p:spPr>
          <a:xfrm>
            <a:off x="7387919" y="2633997"/>
            <a:ext cx="1637413" cy="8506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接送方</a:t>
            </a:r>
          </a:p>
        </p:txBody>
      </p:sp>
      <p:sp>
        <p:nvSpPr>
          <p:cNvPr id="5" name="右箭头 4"/>
          <p:cNvSpPr/>
          <p:nvPr/>
        </p:nvSpPr>
        <p:spPr>
          <a:xfrm>
            <a:off x="1259029" y="2753171"/>
            <a:ext cx="1307806" cy="6122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数据</a:t>
            </a:r>
          </a:p>
        </p:txBody>
      </p:sp>
      <p:sp>
        <p:nvSpPr>
          <p:cNvPr id="17" name="右箭头 16"/>
          <p:cNvSpPr/>
          <p:nvPr/>
        </p:nvSpPr>
        <p:spPr>
          <a:xfrm>
            <a:off x="9025332" y="2744189"/>
            <a:ext cx="1307806" cy="6122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数据</a:t>
            </a:r>
          </a:p>
        </p:txBody>
      </p:sp>
      <p:sp>
        <p:nvSpPr>
          <p:cNvPr id="18" name="右箭头 17"/>
          <p:cNvSpPr/>
          <p:nvPr/>
        </p:nvSpPr>
        <p:spPr>
          <a:xfrm>
            <a:off x="4225513" y="2744189"/>
            <a:ext cx="3141139" cy="6122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信道</a:t>
            </a:r>
          </a:p>
        </p:txBody>
      </p:sp>
      <p:cxnSp>
        <p:nvCxnSpPr>
          <p:cNvPr id="19" name="直接箭头连接符 18"/>
          <p:cNvCxnSpPr/>
          <p:nvPr/>
        </p:nvCxnSpPr>
        <p:spPr>
          <a:xfrm flipH="1">
            <a:off x="5874997" y="2140351"/>
            <a:ext cx="519559" cy="7230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74997" y="1771019"/>
            <a:ext cx="1359531" cy="400110"/>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数据报文</a:t>
            </a:r>
          </a:p>
        </p:txBody>
      </p:sp>
      <p:sp>
        <p:nvSpPr>
          <p:cNvPr id="21" name="TextBox 20"/>
          <p:cNvSpPr txBox="1"/>
          <p:nvPr/>
        </p:nvSpPr>
        <p:spPr>
          <a:xfrm>
            <a:off x="2486755" y="1951772"/>
            <a:ext cx="920052" cy="400110"/>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Alice</a:t>
            </a:r>
            <a:endParaRPr lang="zh-CN" altLang="en-US" sz="2000" dirty="0">
              <a:latin typeface="Microsoft YaHei" panose="020B0503020204020204" pitchFamily="34" charset="-122"/>
              <a:ea typeface="Microsoft YaHei" panose="020B0503020204020204" pitchFamily="34" charset="-122"/>
            </a:endParaRPr>
          </a:p>
        </p:txBody>
      </p:sp>
      <p:sp>
        <p:nvSpPr>
          <p:cNvPr id="23" name="TextBox 22"/>
          <p:cNvSpPr txBox="1"/>
          <p:nvPr/>
        </p:nvSpPr>
        <p:spPr>
          <a:xfrm>
            <a:off x="9029870" y="1895050"/>
            <a:ext cx="1359531" cy="400110"/>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Bob</a:t>
            </a:r>
            <a:endParaRPr lang="zh-CN" altLang="en-US" sz="2000" dirty="0">
              <a:latin typeface="Microsoft YaHei" panose="020B0503020204020204" pitchFamily="34" charset="-122"/>
              <a:ea typeface="Microsoft YaHei" panose="020B0503020204020204" pitchFamily="34" charset="-122"/>
            </a:endParaRPr>
          </a:p>
        </p:txBody>
      </p:sp>
      <p:sp>
        <p:nvSpPr>
          <p:cNvPr id="25"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基本概念</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网络安全威胁</a:t>
            </a:r>
          </a:p>
        </p:txBody>
      </p:sp>
      <p:sp>
        <p:nvSpPr>
          <p:cNvPr id="27" name="左大括号 26"/>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32"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pic>
        <p:nvPicPr>
          <p:cNvPr id="28" name="图片 27">
            <a:extLst>
              <a:ext uri="{FF2B5EF4-FFF2-40B4-BE49-F238E27FC236}">
                <a16:creationId xmlns:a16="http://schemas.microsoft.com/office/drawing/2014/main" id="{AD34B18F-45FC-7241-BF9C-F22E9BDD9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903" y="1403163"/>
            <a:ext cx="1221852" cy="1221852"/>
          </a:xfrm>
          <a:prstGeom prst="rect">
            <a:avLst/>
          </a:prstGeom>
        </p:spPr>
      </p:pic>
      <p:pic>
        <p:nvPicPr>
          <p:cNvPr id="33" name="图片 32">
            <a:extLst>
              <a:ext uri="{FF2B5EF4-FFF2-40B4-BE49-F238E27FC236}">
                <a16:creationId xmlns:a16="http://schemas.microsoft.com/office/drawing/2014/main" id="{8FDDBF40-DF91-F64D-83B0-1D97D9EA5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829" y="1340846"/>
            <a:ext cx="1221852" cy="1221852"/>
          </a:xfrm>
          <a:prstGeom prst="rect">
            <a:avLst/>
          </a:prstGeom>
        </p:spPr>
      </p:pic>
      <p:sp>
        <p:nvSpPr>
          <p:cNvPr id="35" name="TextBox 33">
            <a:extLst>
              <a:ext uri="{FF2B5EF4-FFF2-40B4-BE49-F238E27FC236}">
                <a16:creationId xmlns:a16="http://schemas.microsoft.com/office/drawing/2014/main" id="{30149FC4-7BC5-DE4E-AB6C-4752C81E79D5}"/>
              </a:ext>
            </a:extLst>
          </p:cNvPr>
          <p:cNvSpPr txBox="1"/>
          <p:nvPr/>
        </p:nvSpPr>
        <p:spPr>
          <a:xfrm>
            <a:off x="4601039" y="5586777"/>
            <a:ext cx="2702780" cy="461665"/>
          </a:xfrm>
          <a:prstGeom prst="rect">
            <a:avLst/>
          </a:prstGeom>
          <a:noFill/>
          <a:ln>
            <a:solidFill>
              <a:schemeClr val="tx1"/>
            </a:solidFill>
          </a:ln>
        </p:spPr>
        <p:txBody>
          <a:bodyPr wrap="square" rtlCol="0">
            <a:spAutoFit/>
          </a:bodyPr>
          <a:lstStyle/>
          <a:p>
            <a:r>
              <a:rPr lang="zh-CN" altLang="en-US" sz="2400" dirty="0">
                <a:latin typeface="Microsoft YaHei" panose="020B0503020204020204" pitchFamily="34" charset="-122"/>
                <a:ea typeface="Microsoft YaHei" panose="020B0503020204020204" pitchFamily="34" charset="-122"/>
              </a:rPr>
              <a:t>网络安全拟人模型</a:t>
            </a:r>
            <a:r>
              <a:rPr lang="en-US" altLang="zh-CN" sz="2400" dirty="0">
                <a:latin typeface="Microsoft YaHei" panose="020B0503020204020204" pitchFamily="34" charset="-122"/>
                <a:ea typeface="Microsoft YaHei" panose="020B0503020204020204" pitchFamily="34" charset="-122"/>
              </a:rPr>
              <a:t> </a:t>
            </a:r>
            <a:endParaRPr lang="zh-CN" altLang="en-US"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14187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386837" y="414343"/>
            <a:ext cx="2806306" cy="600898"/>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8.1.1 </a:t>
            </a:r>
            <a:r>
              <a:rPr lang="zh-CN" altLang="en-US" sz="2400" dirty="0">
                <a:latin typeface="Microsoft YaHei" charset="-122"/>
                <a:ea typeface="Microsoft YaHei" charset="-122"/>
                <a:cs typeface="Microsoft YaHei" charset="-122"/>
                <a:sym typeface="+mn-ea"/>
              </a:rPr>
              <a:t>基本概念</a:t>
            </a:r>
          </a:p>
        </p:txBody>
      </p:sp>
      <p:sp>
        <p:nvSpPr>
          <p:cNvPr id="3" name="矩形 2"/>
          <p:cNvSpPr/>
          <p:nvPr/>
        </p:nvSpPr>
        <p:spPr>
          <a:xfrm>
            <a:off x="2588101" y="2625015"/>
            <a:ext cx="1637413" cy="8506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发送方</a:t>
            </a:r>
          </a:p>
        </p:txBody>
      </p:sp>
      <p:sp>
        <p:nvSpPr>
          <p:cNvPr id="15" name="矩形 14"/>
          <p:cNvSpPr/>
          <p:nvPr/>
        </p:nvSpPr>
        <p:spPr>
          <a:xfrm>
            <a:off x="7387919" y="2633997"/>
            <a:ext cx="1637413" cy="8506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接送方</a:t>
            </a:r>
          </a:p>
        </p:txBody>
      </p:sp>
      <p:sp>
        <p:nvSpPr>
          <p:cNvPr id="5" name="右箭头 4"/>
          <p:cNvSpPr/>
          <p:nvPr/>
        </p:nvSpPr>
        <p:spPr>
          <a:xfrm>
            <a:off x="1259029" y="2753171"/>
            <a:ext cx="1307806" cy="6122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数据</a:t>
            </a:r>
          </a:p>
        </p:txBody>
      </p:sp>
      <p:sp>
        <p:nvSpPr>
          <p:cNvPr id="17" name="右箭头 16"/>
          <p:cNvSpPr/>
          <p:nvPr/>
        </p:nvSpPr>
        <p:spPr>
          <a:xfrm>
            <a:off x="9025332" y="2744189"/>
            <a:ext cx="1307806" cy="6122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数据</a:t>
            </a:r>
          </a:p>
        </p:txBody>
      </p:sp>
      <p:sp>
        <p:nvSpPr>
          <p:cNvPr id="18" name="右箭头 17"/>
          <p:cNvSpPr/>
          <p:nvPr/>
        </p:nvSpPr>
        <p:spPr>
          <a:xfrm>
            <a:off x="4225513" y="2744189"/>
            <a:ext cx="3141139" cy="6122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icrosoft YaHei" panose="020B0503020204020204" pitchFamily="34" charset="-122"/>
                <a:ea typeface="Microsoft YaHei" panose="020B0503020204020204" pitchFamily="34" charset="-122"/>
              </a:rPr>
              <a:t>信道</a:t>
            </a:r>
          </a:p>
        </p:txBody>
      </p:sp>
      <p:cxnSp>
        <p:nvCxnSpPr>
          <p:cNvPr id="19" name="直接箭头连接符 18"/>
          <p:cNvCxnSpPr/>
          <p:nvPr/>
        </p:nvCxnSpPr>
        <p:spPr>
          <a:xfrm flipH="1">
            <a:off x="5874997" y="2140351"/>
            <a:ext cx="519559" cy="7230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74997" y="1771019"/>
            <a:ext cx="1359531" cy="400110"/>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数据报文</a:t>
            </a:r>
          </a:p>
        </p:txBody>
      </p:sp>
      <p:sp>
        <p:nvSpPr>
          <p:cNvPr id="21" name="TextBox 20"/>
          <p:cNvSpPr txBox="1"/>
          <p:nvPr/>
        </p:nvSpPr>
        <p:spPr>
          <a:xfrm>
            <a:off x="2486755" y="1951772"/>
            <a:ext cx="920052" cy="400110"/>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Alice</a:t>
            </a:r>
            <a:endParaRPr lang="zh-CN" altLang="en-US" sz="2000" dirty="0">
              <a:latin typeface="Microsoft YaHei" panose="020B0503020204020204" pitchFamily="34" charset="-122"/>
              <a:ea typeface="Microsoft YaHei" panose="020B0503020204020204" pitchFamily="34" charset="-122"/>
            </a:endParaRPr>
          </a:p>
        </p:txBody>
      </p:sp>
      <p:sp>
        <p:nvSpPr>
          <p:cNvPr id="23" name="TextBox 22"/>
          <p:cNvSpPr txBox="1"/>
          <p:nvPr/>
        </p:nvSpPr>
        <p:spPr>
          <a:xfrm>
            <a:off x="9029870" y="1895050"/>
            <a:ext cx="1359531" cy="400110"/>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Bob</a:t>
            </a:r>
            <a:endParaRPr lang="zh-CN" altLang="en-US" sz="2000" dirty="0">
              <a:latin typeface="Microsoft YaHei" panose="020B0503020204020204" pitchFamily="34" charset="-122"/>
              <a:ea typeface="Microsoft YaHei" panose="020B0503020204020204" pitchFamily="34" charset="-122"/>
            </a:endParaRPr>
          </a:p>
        </p:txBody>
      </p:sp>
      <p:cxnSp>
        <p:nvCxnSpPr>
          <p:cNvPr id="24" name="直接箭头连接符 23"/>
          <p:cNvCxnSpPr/>
          <p:nvPr/>
        </p:nvCxnSpPr>
        <p:spPr>
          <a:xfrm flipH="1">
            <a:off x="6000097" y="3327814"/>
            <a:ext cx="1" cy="8252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5663400" y="3327815"/>
            <a:ext cx="0" cy="8252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92244" y="3555795"/>
            <a:ext cx="855203" cy="400110"/>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窃取</a:t>
            </a:r>
          </a:p>
        </p:txBody>
      </p:sp>
      <p:sp>
        <p:nvSpPr>
          <p:cNvPr id="30" name="TextBox 29"/>
          <p:cNvSpPr txBox="1"/>
          <p:nvPr/>
        </p:nvSpPr>
        <p:spPr>
          <a:xfrm>
            <a:off x="4925160" y="3555795"/>
            <a:ext cx="855203" cy="400110"/>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修改</a:t>
            </a:r>
          </a:p>
        </p:txBody>
      </p:sp>
      <p:sp>
        <p:nvSpPr>
          <p:cNvPr id="31" name="TextBox 30"/>
          <p:cNvSpPr txBox="1"/>
          <p:nvPr/>
        </p:nvSpPr>
        <p:spPr>
          <a:xfrm>
            <a:off x="5818099" y="4502388"/>
            <a:ext cx="1152914" cy="400110"/>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Trudy </a:t>
            </a:r>
            <a:endParaRPr lang="zh-CN" altLang="en-US" sz="2000" dirty="0">
              <a:latin typeface="Microsoft YaHei" panose="020B0503020204020204" pitchFamily="34" charset="-122"/>
              <a:ea typeface="Microsoft YaHei" panose="020B0503020204020204" pitchFamily="34" charset="-122"/>
            </a:endParaRPr>
          </a:p>
        </p:txBody>
      </p:sp>
      <p:pic>
        <p:nvPicPr>
          <p:cNvPr id="1028" name="Picture 4" descr="https://timgsa.baidu.com/timg?image&amp;quality=80&amp;size=b9999_10000&amp;sec=1530876845889&amp;di=c9a33463b170b2e014060bcc3cb5627e&amp;imgtype=0&amp;src=http%3A%2F%2Fpic29.photophoto.cn%2F20131202%2F001002358799274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401" r="10383" b="2135"/>
          <a:stretch>
            <a:fillRect/>
          </a:stretch>
        </p:blipFill>
        <p:spPr bwMode="auto">
          <a:xfrm>
            <a:off x="5286867" y="4318208"/>
            <a:ext cx="576258" cy="73769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601039" y="5586777"/>
            <a:ext cx="2702780" cy="461665"/>
          </a:xfrm>
          <a:prstGeom prst="rect">
            <a:avLst/>
          </a:prstGeom>
          <a:noFill/>
          <a:ln>
            <a:solidFill>
              <a:schemeClr val="tx1"/>
            </a:solidFill>
          </a:ln>
        </p:spPr>
        <p:txBody>
          <a:bodyPr wrap="square" rtlCol="0">
            <a:spAutoFit/>
          </a:bodyPr>
          <a:lstStyle/>
          <a:p>
            <a:r>
              <a:rPr lang="zh-CN" altLang="en-US" sz="2400" dirty="0">
                <a:latin typeface="Microsoft YaHei" panose="020B0503020204020204" pitchFamily="34" charset="-122"/>
                <a:ea typeface="Microsoft YaHei" panose="020B0503020204020204" pitchFamily="34" charset="-122"/>
              </a:rPr>
              <a:t>网络安全拟人模型</a:t>
            </a:r>
            <a:r>
              <a:rPr lang="en-US" altLang="zh-CN" sz="2400" dirty="0">
                <a:latin typeface="Microsoft YaHei" panose="020B0503020204020204" pitchFamily="34" charset="-122"/>
                <a:ea typeface="Microsoft YaHei" panose="020B0503020204020204" pitchFamily="34" charset="-122"/>
              </a:rPr>
              <a:t> </a:t>
            </a:r>
            <a:endParaRPr lang="zh-CN" altLang="en-US" sz="2400" dirty="0">
              <a:latin typeface="Microsoft YaHei" panose="020B0503020204020204" pitchFamily="34" charset="-122"/>
              <a:ea typeface="Microsoft YaHei" panose="020B0503020204020204" pitchFamily="34" charset="-122"/>
            </a:endParaRPr>
          </a:p>
        </p:txBody>
      </p:sp>
      <p:sp>
        <p:nvSpPr>
          <p:cNvPr id="25"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基本概念</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网络安全威胁</a:t>
            </a:r>
          </a:p>
        </p:txBody>
      </p:sp>
      <p:sp>
        <p:nvSpPr>
          <p:cNvPr id="27" name="左大括号 26"/>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32"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pic>
        <p:nvPicPr>
          <p:cNvPr id="28" name="图片 27">
            <a:extLst>
              <a:ext uri="{FF2B5EF4-FFF2-40B4-BE49-F238E27FC236}">
                <a16:creationId xmlns:a16="http://schemas.microsoft.com/office/drawing/2014/main" id="{AD34B18F-45FC-7241-BF9C-F22E9BDD9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903" y="1403163"/>
            <a:ext cx="1221852" cy="1221852"/>
          </a:xfrm>
          <a:prstGeom prst="rect">
            <a:avLst/>
          </a:prstGeom>
        </p:spPr>
      </p:pic>
      <p:pic>
        <p:nvPicPr>
          <p:cNvPr id="33" name="图片 32">
            <a:extLst>
              <a:ext uri="{FF2B5EF4-FFF2-40B4-BE49-F238E27FC236}">
                <a16:creationId xmlns:a16="http://schemas.microsoft.com/office/drawing/2014/main" id="{8FDDBF40-DF91-F64D-83B0-1D97D9EA5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829" y="1340846"/>
            <a:ext cx="1221852" cy="1221852"/>
          </a:xfrm>
          <a:prstGeom prst="rect">
            <a:avLst/>
          </a:prstGeom>
        </p:spPr>
      </p:pic>
    </p:spTree>
    <p:extLst>
      <p:ext uri="{BB962C8B-B14F-4D97-AF65-F5344CB8AC3E}">
        <p14:creationId xmlns:p14="http://schemas.microsoft.com/office/powerpoint/2010/main" val="1621879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836" y="1139723"/>
            <a:ext cx="10774649"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一、网络安全通信的</a:t>
            </a:r>
            <a:r>
              <a:rPr lang="zh-CN" altLang="en-US" sz="2400" dirty="0">
                <a:solidFill>
                  <a:srgbClr val="C00000"/>
                </a:solidFill>
                <a:latin typeface="微软雅黑" pitchFamily="34" charset="-122"/>
                <a:ea typeface="微软雅黑" pitchFamily="34" charset="-122"/>
              </a:rPr>
              <a:t>基本属性</a:t>
            </a:r>
            <a:r>
              <a:rPr lang="zh-CN" altLang="en-US" sz="2400" dirty="0">
                <a:latin typeface="微软雅黑" pitchFamily="34" charset="-122"/>
                <a:ea typeface="微软雅黑" pitchFamily="34" charset="-122"/>
              </a:rPr>
              <a:t>：</a:t>
            </a:r>
          </a:p>
          <a:p>
            <a:pPr>
              <a:lnSpc>
                <a:spcPct val="150000"/>
              </a:lnSpc>
            </a:pP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、机密性：</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、消息完整性</a:t>
            </a:r>
            <a:r>
              <a:rPr lang="zh-CN" altLang="en-US" sz="2400" b="1" dirty="0">
                <a:latin typeface="微软雅黑" pitchFamily="34" charset="-122"/>
                <a:ea typeface="微软雅黑" pitchFamily="34" charset="-122"/>
                <a:sym typeface="+mn-ea"/>
              </a:rPr>
              <a:t>：</a:t>
            </a:r>
            <a:r>
              <a:rPr lang="zh-CN" altLang="en-US" sz="2400" dirty="0">
                <a:latin typeface="微软雅黑" pitchFamily="34" charset="-122"/>
                <a:ea typeface="微软雅黑" pitchFamily="34" charset="-122"/>
                <a:sym typeface="+mn-ea"/>
              </a:rPr>
              <a:t> </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、可访问与可用性</a:t>
            </a:r>
            <a:r>
              <a:rPr lang="zh-CN" altLang="en-US" sz="2400" dirty="0">
                <a:latin typeface="微软雅黑" pitchFamily="34" charset="-122"/>
                <a:ea typeface="微软雅黑" pitchFamily="34" charset="-122"/>
                <a:sym typeface="+mn-ea"/>
              </a:rPr>
              <a:t>：</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、身份认证</a:t>
            </a:r>
            <a:r>
              <a:rPr lang="zh-CN" altLang="en-US" sz="2400" dirty="0">
                <a:latin typeface="微软雅黑" pitchFamily="34" charset="-122"/>
                <a:ea typeface="微软雅黑" pitchFamily="34" charset="-122"/>
                <a:sym typeface="+mn-ea"/>
              </a:rPr>
              <a:t>：</a:t>
            </a:r>
          </a:p>
        </p:txBody>
      </p:sp>
      <p:sp>
        <p:nvSpPr>
          <p:cNvPr id="6" name="文本框 6"/>
          <p:cNvSpPr txBox="1"/>
          <p:nvPr/>
        </p:nvSpPr>
        <p:spPr>
          <a:xfrm>
            <a:off x="386837" y="414343"/>
            <a:ext cx="2806306" cy="600898"/>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8.1.1 </a:t>
            </a:r>
            <a:r>
              <a:rPr lang="zh-CN" altLang="en-US" sz="2400" dirty="0">
                <a:latin typeface="Microsoft YaHei" charset="-122"/>
                <a:ea typeface="Microsoft YaHei" charset="-122"/>
                <a:cs typeface="Microsoft YaHei" charset="-122"/>
                <a:sym typeface="+mn-ea"/>
              </a:rPr>
              <a:t>基本概念</a:t>
            </a:r>
          </a:p>
        </p:txBody>
      </p:sp>
      <p:sp>
        <p:nvSpPr>
          <p:cNvPr id="7"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基本概念</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网络安全威胁</a:t>
            </a:r>
          </a:p>
        </p:txBody>
      </p:sp>
      <p:sp>
        <p:nvSpPr>
          <p:cNvPr id="8" name="左大括号 7"/>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579" y="4445890"/>
            <a:ext cx="1221852" cy="1221852"/>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351" y="4321408"/>
            <a:ext cx="1221852" cy="122185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836" y="1139723"/>
            <a:ext cx="10774649"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一、网络安全通信的</a:t>
            </a:r>
            <a:r>
              <a:rPr lang="zh-CN" altLang="en-US" sz="2400" dirty="0">
                <a:solidFill>
                  <a:srgbClr val="C00000"/>
                </a:solidFill>
                <a:latin typeface="微软雅黑" pitchFamily="34" charset="-122"/>
                <a:ea typeface="微软雅黑" pitchFamily="34" charset="-122"/>
              </a:rPr>
              <a:t>基本属性</a:t>
            </a:r>
            <a:r>
              <a:rPr lang="zh-CN" altLang="en-US" sz="2400" dirty="0">
                <a:latin typeface="微软雅黑" pitchFamily="34" charset="-122"/>
                <a:ea typeface="微软雅黑" pitchFamily="34" charset="-122"/>
              </a:rPr>
              <a:t>：</a:t>
            </a:r>
          </a:p>
          <a:p>
            <a:pPr>
              <a:lnSpc>
                <a:spcPct val="150000"/>
              </a:lnSpc>
            </a:pP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、机密性：</a:t>
            </a:r>
            <a:r>
              <a:rPr lang="zh-CN" altLang="en-US" sz="2400" dirty="0">
                <a:latin typeface="微软雅黑" pitchFamily="34" charset="-122"/>
                <a:ea typeface="微软雅黑" pitchFamily="34" charset="-122"/>
              </a:rPr>
              <a:t>只有发送方和接收方能理解报文内容。</a:t>
            </a:r>
          </a:p>
          <a:p>
            <a:pPr>
              <a:lnSpc>
                <a:spcPct val="150000"/>
              </a:lnSpc>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、消息完整性</a:t>
            </a:r>
            <a:r>
              <a:rPr lang="zh-CN" altLang="en-US" sz="2400" b="1" dirty="0">
                <a:latin typeface="微软雅黑" pitchFamily="34" charset="-122"/>
                <a:ea typeface="微软雅黑" pitchFamily="34" charset="-122"/>
                <a:sym typeface="+mn-ea"/>
              </a:rPr>
              <a:t>：</a:t>
            </a:r>
            <a:r>
              <a:rPr lang="zh-CN" altLang="en-US" sz="2400" dirty="0">
                <a:latin typeface="微软雅黑" pitchFamily="34" charset="-122"/>
                <a:ea typeface="微软雅黑" pitchFamily="34" charset="-122"/>
                <a:sym typeface="+mn-ea"/>
              </a:rPr>
              <a:t> </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、可访问与可用性</a:t>
            </a:r>
            <a:r>
              <a:rPr lang="zh-CN" altLang="en-US" sz="2400" dirty="0">
                <a:latin typeface="微软雅黑" pitchFamily="34" charset="-122"/>
                <a:ea typeface="微软雅黑" pitchFamily="34" charset="-122"/>
                <a:sym typeface="+mn-ea"/>
              </a:rPr>
              <a:t>：</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、身份认证</a:t>
            </a:r>
            <a:r>
              <a:rPr lang="zh-CN" altLang="en-US" sz="2400" dirty="0">
                <a:latin typeface="微软雅黑" pitchFamily="34" charset="-122"/>
                <a:ea typeface="微软雅黑" pitchFamily="34" charset="-122"/>
                <a:sym typeface="+mn-ea"/>
              </a:rPr>
              <a:t>：</a:t>
            </a:r>
          </a:p>
        </p:txBody>
      </p:sp>
      <p:sp>
        <p:nvSpPr>
          <p:cNvPr id="6" name="文本框 6"/>
          <p:cNvSpPr txBox="1"/>
          <p:nvPr/>
        </p:nvSpPr>
        <p:spPr>
          <a:xfrm>
            <a:off x="386837" y="414343"/>
            <a:ext cx="2806306" cy="600898"/>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8.1.1 </a:t>
            </a:r>
            <a:r>
              <a:rPr lang="zh-CN" altLang="en-US" sz="2400" dirty="0">
                <a:latin typeface="Microsoft YaHei" charset="-122"/>
                <a:ea typeface="Microsoft YaHei" charset="-122"/>
                <a:cs typeface="Microsoft YaHei" charset="-122"/>
                <a:sym typeface="+mn-ea"/>
              </a:rPr>
              <a:t>基本概念</a:t>
            </a:r>
          </a:p>
        </p:txBody>
      </p:sp>
      <p:sp>
        <p:nvSpPr>
          <p:cNvPr id="7"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基本概念</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网络安全威胁</a:t>
            </a:r>
          </a:p>
        </p:txBody>
      </p:sp>
      <p:sp>
        <p:nvSpPr>
          <p:cNvPr id="8" name="左大括号 7"/>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579" y="4445890"/>
            <a:ext cx="1221852" cy="1221852"/>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351" y="4321408"/>
            <a:ext cx="1221852" cy="1221852"/>
          </a:xfrm>
          <a:prstGeom prst="rect">
            <a:avLst/>
          </a:prstGeom>
        </p:spPr>
      </p:pic>
    </p:spTree>
    <p:extLst>
      <p:ext uri="{BB962C8B-B14F-4D97-AF65-F5344CB8AC3E}">
        <p14:creationId xmlns:p14="http://schemas.microsoft.com/office/powerpoint/2010/main" val="2418099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836" y="1139723"/>
            <a:ext cx="10774649"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一、网络安全通信的</a:t>
            </a:r>
            <a:r>
              <a:rPr lang="zh-CN" altLang="en-US" sz="2400" dirty="0">
                <a:solidFill>
                  <a:srgbClr val="C00000"/>
                </a:solidFill>
                <a:latin typeface="微软雅黑" pitchFamily="34" charset="-122"/>
                <a:ea typeface="微软雅黑" pitchFamily="34" charset="-122"/>
              </a:rPr>
              <a:t>基本属性</a:t>
            </a:r>
            <a:r>
              <a:rPr lang="zh-CN" altLang="en-US" sz="2400" dirty="0">
                <a:latin typeface="微软雅黑" pitchFamily="34" charset="-122"/>
                <a:ea typeface="微软雅黑" pitchFamily="34" charset="-122"/>
              </a:rPr>
              <a:t>：</a:t>
            </a:r>
          </a:p>
          <a:p>
            <a:pPr>
              <a:lnSpc>
                <a:spcPct val="150000"/>
              </a:lnSpc>
            </a:pP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、机密性：</a:t>
            </a:r>
            <a:r>
              <a:rPr lang="zh-CN" altLang="en-US" sz="2400" dirty="0">
                <a:latin typeface="微软雅黑" pitchFamily="34" charset="-122"/>
                <a:ea typeface="微软雅黑" pitchFamily="34" charset="-122"/>
              </a:rPr>
              <a:t>只有发送方和接收方能理解报文内容。</a:t>
            </a:r>
          </a:p>
          <a:p>
            <a:pPr>
              <a:lnSpc>
                <a:spcPct val="150000"/>
              </a:lnSpc>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、消息完整性</a:t>
            </a:r>
            <a:r>
              <a:rPr lang="zh-CN" altLang="en-US" sz="2400" b="1" dirty="0">
                <a:latin typeface="微软雅黑" pitchFamily="34" charset="-122"/>
                <a:ea typeface="微软雅黑" pitchFamily="34" charset="-122"/>
                <a:sym typeface="+mn-ea"/>
              </a:rPr>
              <a:t>：</a:t>
            </a:r>
            <a:r>
              <a:rPr lang="zh-CN" altLang="en-US" sz="2400" dirty="0">
                <a:latin typeface="微软雅黑" pitchFamily="34" charset="-122"/>
                <a:ea typeface="微软雅黑" pitchFamily="34" charset="-122"/>
                <a:sym typeface="+mn-ea"/>
              </a:rPr>
              <a:t>消息未被篡改，发生篡改一定会被检测到。 </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、可访问与可用性</a:t>
            </a:r>
            <a:r>
              <a:rPr lang="zh-CN" altLang="en-US" sz="2400" dirty="0">
                <a:latin typeface="微软雅黑" pitchFamily="34" charset="-122"/>
                <a:ea typeface="微软雅黑" pitchFamily="34" charset="-122"/>
                <a:sym typeface="+mn-ea"/>
              </a:rPr>
              <a:t>：</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、身份认证</a:t>
            </a:r>
            <a:r>
              <a:rPr lang="zh-CN" altLang="en-US" sz="2400" dirty="0">
                <a:latin typeface="微软雅黑" pitchFamily="34" charset="-122"/>
                <a:ea typeface="微软雅黑" pitchFamily="34" charset="-122"/>
                <a:sym typeface="+mn-ea"/>
              </a:rPr>
              <a:t>：</a:t>
            </a:r>
          </a:p>
        </p:txBody>
      </p:sp>
      <p:sp>
        <p:nvSpPr>
          <p:cNvPr id="6" name="文本框 6"/>
          <p:cNvSpPr txBox="1"/>
          <p:nvPr/>
        </p:nvSpPr>
        <p:spPr>
          <a:xfrm>
            <a:off x="386837" y="414343"/>
            <a:ext cx="2806306" cy="600898"/>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8.1.1 </a:t>
            </a:r>
            <a:r>
              <a:rPr lang="zh-CN" altLang="en-US" sz="2400" dirty="0">
                <a:latin typeface="Microsoft YaHei" charset="-122"/>
                <a:ea typeface="Microsoft YaHei" charset="-122"/>
                <a:cs typeface="Microsoft YaHei" charset="-122"/>
                <a:sym typeface="+mn-ea"/>
              </a:rPr>
              <a:t>基本概念</a:t>
            </a:r>
          </a:p>
        </p:txBody>
      </p:sp>
      <p:sp>
        <p:nvSpPr>
          <p:cNvPr id="7"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基本概念</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网络安全威胁</a:t>
            </a:r>
          </a:p>
        </p:txBody>
      </p:sp>
      <p:sp>
        <p:nvSpPr>
          <p:cNvPr id="8" name="左大括号 7"/>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579" y="4445890"/>
            <a:ext cx="1221852" cy="1221852"/>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351" y="4321408"/>
            <a:ext cx="1221852" cy="1221852"/>
          </a:xfrm>
          <a:prstGeom prst="rect">
            <a:avLst/>
          </a:prstGeom>
        </p:spPr>
      </p:pic>
    </p:spTree>
    <p:extLst>
      <p:ext uri="{BB962C8B-B14F-4D97-AF65-F5344CB8AC3E}">
        <p14:creationId xmlns:p14="http://schemas.microsoft.com/office/powerpoint/2010/main" val="3607952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836" y="1139723"/>
            <a:ext cx="10774649"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一、网络安全通信的</a:t>
            </a:r>
            <a:r>
              <a:rPr lang="zh-CN" altLang="en-US" sz="2400" dirty="0">
                <a:solidFill>
                  <a:srgbClr val="C00000"/>
                </a:solidFill>
                <a:latin typeface="微软雅黑" pitchFamily="34" charset="-122"/>
                <a:ea typeface="微软雅黑" pitchFamily="34" charset="-122"/>
              </a:rPr>
              <a:t>基本属性</a:t>
            </a:r>
            <a:r>
              <a:rPr lang="zh-CN" altLang="en-US" sz="2400" dirty="0">
                <a:latin typeface="微软雅黑" pitchFamily="34" charset="-122"/>
                <a:ea typeface="微软雅黑" pitchFamily="34" charset="-122"/>
              </a:rPr>
              <a:t>：</a:t>
            </a:r>
          </a:p>
          <a:p>
            <a:pPr>
              <a:lnSpc>
                <a:spcPct val="150000"/>
              </a:lnSpc>
            </a:pP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、机密性：</a:t>
            </a:r>
            <a:r>
              <a:rPr lang="zh-CN" altLang="en-US" sz="2400" dirty="0">
                <a:latin typeface="微软雅黑" pitchFamily="34" charset="-122"/>
                <a:ea typeface="微软雅黑" pitchFamily="34" charset="-122"/>
              </a:rPr>
              <a:t>只有发送方和接收方能理解报文内容。</a:t>
            </a:r>
          </a:p>
          <a:p>
            <a:pPr>
              <a:lnSpc>
                <a:spcPct val="150000"/>
              </a:lnSpc>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、消息完整性</a:t>
            </a:r>
            <a:r>
              <a:rPr lang="zh-CN" altLang="en-US" sz="2400" b="1" dirty="0">
                <a:latin typeface="微软雅黑" pitchFamily="34" charset="-122"/>
                <a:ea typeface="微软雅黑" pitchFamily="34" charset="-122"/>
                <a:sym typeface="+mn-ea"/>
              </a:rPr>
              <a:t>：</a:t>
            </a:r>
            <a:r>
              <a:rPr lang="zh-CN" altLang="en-US" sz="2400" dirty="0">
                <a:latin typeface="微软雅黑" pitchFamily="34" charset="-122"/>
                <a:ea typeface="微软雅黑" pitchFamily="34" charset="-122"/>
                <a:sym typeface="+mn-ea"/>
              </a:rPr>
              <a:t>消息未被篡改，发生篡改一定会被检测到。 </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、可访问与可用性</a:t>
            </a:r>
            <a:r>
              <a:rPr lang="zh-CN" altLang="en-US" sz="2400" dirty="0">
                <a:latin typeface="微软雅黑" pitchFamily="34" charset="-122"/>
                <a:ea typeface="微软雅黑" pitchFamily="34" charset="-122"/>
                <a:sym typeface="+mn-ea"/>
              </a:rPr>
              <a:t>：对授权用户提供有效服务。</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、身份认证</a:t>
            </a:r>
            <a:r>
              <a:rPr lang="zh-CN" altLang="en-US" sz="2400" dirty="0">
                <a:latin typeface="微软雅黑" pitchFamily="34" charset="-122"/>
                <a:ea typeface="微软雅黑" pitchFamily="34" charset="-122"/>
                <a:sym typeface="+mn-ea"/>
              </a:rPr>
              <a:t>：</a:t>
            </a:r>
          </a:p>
        </p:txBody>
      </p:sp>
      <p:sp>
        <p:nvSpPr>
          <p:cNvPr id="6" name="文本框 6"/>
          <p:cNvSpPr txBox="1"/>
          <p:nvPr/>
        </p:nvSpPr>
        <p:spPr>
          <a:xfrm>
            <a:off x="386837" y="414343"/>
            <a:ext cx="2806306" cy="600898"/>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8.1.1 </a:t>
            </a:r>
            <a:r>
              <a:rPr lang="zh-CN" altLang="en-US" sz="2400" dirty="0">
                <a:latin typeface="Microsoft YaHei" charset="-122"/>
                <a:ea typeface="Microsoft YaHei" charset="-122"/>
                <a:cs typeface="Microsoft YaHei" charset="-122"/>
                <a:sym typeface="+mn-ea"/>
              </a:rPr>
              <a:t>基本概念</a:t>
            </a:r>
          </a:p>
        </p:txBody>
      </p:sp>
      <p:sp>
        <p:nvSpPr>
          <p:cNvPr id="7"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基本概念</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网络安全威胁</a:t>
            </a:r>
          </a:p>
        </p:txBody>
      </p:sp>
      <p:sp>
        <p:nvSpPr>
          <p:cNvPr id="8" name="左大括号 7"/>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579" y="4445890"/>
            <a:ext cx="1221852" cy="1221852"/>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351" y="4321408"/>
            <a:ext cx="1221852" cy="1221852"/>
          </a:xfrm>
          <a:prstGeom prst="rect">
            <a:avLst/>
          </a:prstGeom>
        </p:spPr>
      </p:pic>
    </p:spTree>
    <p:extLst>
      <p:ext uri="{BB962C8B-B14F-4D97-AF65-F5344CB8AC3E}">
        <p14:creationId xmlns:p14="http://schemas.microsoft.com/office/powerpoint/2010/main" val="1829264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836" y="1139723"/>
            <a:ext cx="10774649"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一、网络安全通信的</a:t>
            </a:r>
            <a:r>
              <a:rPr lang="zh-CN" altLang="en-US" sz="2400" dirty="0">
                <a:solidFill>
                  <a:srgbClr val="C00000"/>
                </a:solidFill>
                <a:latin typeface="微软雅黑" pitchFamily="34" charset="-122"/>
                <a:ea typeface="微软雅黑" pitchFamily="34" charset="-122"/>
              </a:rPr>
              <a:t>基本属性</a:t>
            </a:r>
            <a:r>
              <a:rPr lang="zh-CN" altLang="en-US" sz="2400" dirty="0">
                <a:latin typeface="微软雅黑" pitchFamily="34" charset="-122"/>
                <a:ea typeface="微软雅黑" pitchFamily="34" charset="-122"/>
              </a:rPr>
              <a:t>：</a:t>
            </a:r>
          </a:p>
          <a:p>
            <a:pPr>
              <a:lnSpc>
                <a:spcPct val="150000"/>
              </a:lnSpc>
            </a:pP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、机密性：</a:t>
            </a:r>
            <a:r>
              <a:rPr lang="zh-CN" altLang="en-US" sz="2400" dirty="0">
                <a:latin typeface="微软雅黑" pitchFamily="34" charset="-122"/>
                <a:ea typeface="微软雅黑" pitchFamily="34" charset="-122"/>
              </a:rPr>
              <a:t>只有发送方和接收方能理解报文内容。</a:t>
            </a:r>
          </a:p>
          <a:p>
            <a:pPr>
              <a:lnSpc>
                <a:spcPct val="150000"/>
              </a:lnSpc>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、消息完整性</a:t>
            </a:r>
            <a:r>
              <a:rPr lang="zh-CN" altLang="en-US" sz="2400" b="1" dirty="0">
                <a:latin typeface="微软雅黑" pitchFamily="34" charset="-122"/>
                <a:ea typeface="微软雅黑" pitchFamily="34" charset="-122"/>
                <a:sym typeface="+mn-ea"/>
              </a:rPr>
              <a:t>：</a:t>
            </a:r>
            <a:r>
              <a:rPr lang="zh-CN" altLang="en-US" sz="2400" dirty="0">
                <a:latin typeface="微软雅黑" pitchFamily="34" charset="-122"/>
                <a:ea typeface="微软雅黑" pitchFamily="34" charset="-122"/>
                <a:sym typeface="+mn-ea"/>
              </a:rPr>
              <a:t>消息未被篡改，发生篡改一定会被检测到。 </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、可访问与可用性</a:t>
            </a:r>
            <a:r>
              <a:rPr lang="zh-CN" altLang="en-US" sz="2400" dirty="0">
                <a:latin typeface="微软雅黑" pitchFamily="34" charset="-122"/>
                <a:ea typeface="微软雅黑" pitchFamily="34" charset="-122"/>
                <a:sym typeface="+mn-ea"/>
              </a:rPr>
              <a:t>：对授权用户提供有效服务。</a:t>
            </a: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、身份认证</a:t>
            </a:r>
            <a:r>
              <a:rPr lang="zh-CN" altLang="en-US" sz="2400" dirty="0">
                <a:latin typeface="微软雅黑" pitchFamily="34" charset="-122"/>
                <a:ea typeface="微软雅黑" pitchFamily="34" charset="-122"/>
                <a:sym typeface="+mn-ea"/>
              </a:rPr>
              <a:t>：双方确认彼此的真实身份。</a:t>
            </a:r>
          </a:p>
        </p:txBody>
      </p:sp>
      <p:sp>
        <p:nvSpPr>
          <p:cNvPr id="6" name="文本框 6"/>
          <p:cNvSpPr txBox="1"/>
          <p:nvPr/>
        </p:nvSpPr>
        <p:spPr>
          <a:xfrm>
            <a:off x="386837" y="414343"/>
            <a:ext cx="2806306" cy="600898"/>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8.1.1 </a:t>
            </a:r>
            <a:r>
              <a:rPr lang="zh-CN" altLang="en-US" sz="2400" dirty="0">
                <a:latin typeface="Microsoft YaHei" charset="-122"/>
                <a:ea typeface="Microsoft YaHei" charset="-122"/>
                <a:cs typeface="Microsoft YaHei" charset="-122"/>
                <a:sym typeface="+mn-ea"/>
              </a:rPr>
              <a:t>基本概念</a:t>
            </a:r>
          </a:p>
        </p:txBody>
      </p:sp>
      <p:sp>
        <p:nvSpPr>
          <p:cNvPr id="7"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基本概念</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网络安全威胁</a:t>
            </a:r>
          </a:p>
        </p:txBody>
      </p:sp>
      <p:sp>
        <p:nvSpPr>
          <p:cNvPr id="8" name="左大括号 7"/>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579" y="4445890"/>
            <a:ext cx="1221852" cy="1221852"/>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351" y="4321408"/>
            <a:ext cx="1221852" cy="1221852"/>
          </a:xfrm>
          <a:prstGeom prst="rect">
            <a:avLst/>
          </a:prstGeom>
        </p:spPr>
      </p:pic>
    </p:spTree>
    <p:extLst>
      <p:ext uri="{BB962C8B-B14F-4D97-AF65-F5344CB8AC3E}">
        <p14:creationId xmlns:p14="http://schemas.microsoft.com/office/powerpoint/2010/main" val="34782648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836" y="1139723"/>
            <a:ext cx="10687564" cy="3416320"/>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二、典型的网络安全威胁：</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、报文传输：传输过程面临窃听、插入、假冒、劫持等安全威胁。</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sym typeface="+mn-ea"/>
              </a:rPr>
              <a:t>拒绝服务</a:t>
            </a:r>
            <a:r>
              <a:rPr lang="en-US" altLang="zh-CN" sz="2400" dirty="0">
                <a:latin typeface="Microsoft YaHei" charset="-122"/>
                <a:ea typeface="Microsoft YaHei" charset="-122"/>
                <a:cs typeface="Microsoft YaHei" charset="-122"/>
                <a:sym typeface="+mn-ea"/>
              </a:rPr>
              <a:t>DoS</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Denial of Service</a:t>
            </a:r>
            <a:r>
              <a:rPr lang="zh-CN" altLang="en-US" sz="2400" dirty="0">
                <a:latin typeface="Microsoft YaHei" charset="-122"/>
                <a:ea typeface="Microsoft YaHei" charset="-122"/>
                <a:cs typeface="Microsoft YaHei" charset="-122"/>
                <a:sym typeface="+mn-ea"/>
              </a:rPr>
              <a:t>） 、分布式拒绝服务</a:t>
            </a:r>
            <a:r>
              <a:rPr lang="en-US" altLang="zh-CN" sz="2400" dirty="0">
                <a:latin typeface="Microsoft YaHei" charset="-122"/>
                <a:ea typeface="Microsoft YaHei" charset="-122"/>
                <a:cs typeface="Microsoft YaHei" charset="-122"/>
                <a:sym typeface="+mn-ea"/>
              </a:rPr>
              <a:t>DDoS</a:t>
            </a:r>
            <a:r>
              <a:rPr lang="zh-CN" altLang="en-US" sz="2400" dirty="0">
                <a:latin typeface="Microsoft YaHei" charset="-122"/>
                <a:ea typeface="Microsoft YaHei" charset="-122"/>
                <a:cs typeface="Microsoft YaHei" charset="-122"/>
                <a:sym typeface="+mn-ea"/>
              </a:rPr>
              <a:t>。</a:t>
            </a: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sym typeface="+mn-ea"/>
              </a:rPr>
              <a:t>映射</a:t>
            </a:r>
            <a:r>
              <a:rPr lang="zh-CN" altLang="en-US" sz="2400" dirty="0">
                <a:latin typeface="Microsoft YaHei" charset="-122"/>
                <a:ea typeface="Microsoft YaHei" charset="-122"/>
                <a:cs typeface="Microsoft YaHei" charset="-122"/>
                <a:sym typeface="Wingdings"/>
              </a:rPr>
              <a:t>：</a:t>
            </a:r>
            <a:r>
              <a:rPr lang="zh-CN" altLang="en-US" sz="2400" dirty="0">
                <a:latin typeface="Microsoft YaHei" charset="-122"/>
                <a:ea typeface="Microsoft YaHei" charset="-122"/>
                <a:cs typeface="Microsoft YaHei" charset="-122"/>
                <a:sym typeface="+mn-ea"/>
              </a:rPr>
              <a:t>先探路，再攻击。</a:t>
            </a:r>
          </a:p>
          <a:p>
            <a:pPr>
              <a:lnSpc>
                <a:spcPct val="150000"/>
              </a:lnSpc>
            </a:pPr>
            <a:r>
              <a:rPr lang="en-US" altLang="zh-CN" sz="2400" dirty="0">
                <a:latin typeface="Microsoft YaHei" charset="-122"/>
                <a:ea typeface="Microsoft YaHei" charset="-122"/>
                <a:cs typeface="Microsoft YaHei" charset="-122"/>
                <a:sym typeface="+mn-ea"/>
              </a:rPr>
              <a:t>4</a:t>
            </a:r>
            <a:r>
              <a:rPr lang="zh-CN" altLang="en-US" sz="2400" dirty="0">
                <a:latin typeface="Microsoft YaHei" charset="-122"/>
                <a:ea typeface="Microsoft YaHei" charset="-122"/>
                <a:cs typeface="Microsoft YaHei" charset="-122"/>
                <a:sym typeface="+mn-ea"/>
              </a:rPr>
              <a:t>、分组“嗅探”：</a:t>
            </a:r>
            <a:r>
              <a:rPr lang="en-US" altLang="zh-CN" sz="2400" dirty="0">
                <a:latin typeface="Microsoft YaHei" charset="-122"/>
                <a:ea typeface="Microsoft YaHei" charset="-122"/>
                <a:cs typeface="Microsoft YaHei" charset="-122"/>
                <a:sym typeface="+mn-ea"/>
              </a:rPr>
              <a:t>Wireshark</a:t>
            </a:r>
            <a:r>
              <a:rPr lang="zh-CN" altLang="en-US" sz="2400" dirty="0">
                <a:latin typeface="Microsoft YaHei" charset="-122"/>
                <a:ea typeface="Microsoft YaHei" charset="-122"/>
                <a:cs typeface="Microsoft YaHei" charset="-122"/>
                <a:sym typeface="+mn-ea"/>
              </a:rPr>
              <a:t>是一个典型的分组嗅探软件。</a:t>
            </a:r>
          </a:p>
          <a:p>
            <a:pPr>
              <a:lnSpc>
                <a:spcPct val="150000"/>
              </a:lnSpc>
            </a:pPr>
            <a:r>
              <a:rPr lang="en-US" altLang="zh-CN" sz="2400" dirty="0">
                <a:latin typeface="Microsoft YaHei" charset="-122"/>
                <a:ea typeface="Microsoft YaHei" charset="-122"/>
                <a:cs typeface="Microsoft YaHei" charset="-122"/>
                <a:sym typeface="+mn-ea"/>
              </a:rPr>
              <a:t>5</a:t>
            </a:r>
            <a:r>
              <a:rPr lang="zh-CN" altLang="en-US" sz="2400" dirty="0">
                <a:latin typeface="Microsoft YaHei" charset="-122"/>
                <a:ea typeface="Microsoft YaHei" charset="-122"/>
                <a:cs typeface="Microsoft YaHei" charset="-122"/>
                <a:sym typeface="+mn-ea"/>
              </a:rPr>
              <a:t>、</a:t>
            </a:r>
            <a:r>
              <a:rPr lang="en-US" altLang="zh-CN" sz="2400" dirty="0">
                <a:latin typeface="Microsoft YaHei" charset="-122"/>
                <a:ea typeface="Microsoft YaHei" charset="-122"/>
                <a:cs typeface="Microsoft YaHei" charset="-122"/>
                <a:sym typeface="+mn-ea"/>
              </a:rPr>
              <a:t>IP</a:t>
            </a:r>
            <a:r>
              <a:rPr lang="zh-CN" altLang="en-US" sz="2400" dirty="0">
                <a:latin typeface="Microsoft YaHei" charset="-122"/>
                <a:ea typeface="Microsoft YaHei" charset="-122"/>
                <a:cs typeface="Microsoft YaHei" charset="-122"/>
                <a:sym typeface="+mn-ea"/>
              </a:rPr>
              <a:t>欺骗</a:t>
            </a:r>
            <a:endParaRPr lang="zh-CN" altLang="en-US" sz="2400" dirty="0">
              <a:latin typeface="Microsoft YaHei" charset="-122"/>
              <a:ea typeface="Microsoft YaHei" charset="-122"/>
              <a:cs typeface="Microsoft YaHei" charset="-122"/>
            </a:endParaRPr>
          </a:p>
        </p:txBody>
      </p:sp>
      <p:sp>
        <p:nvSpPr>
          <p:cNvPr id="6" name="文本框 6"/>
          <p:cNvSpPr txBox="1"/>
          <p:nvPr/>
        </p:nvSpPr>
        <p:spPr>
          <a:xfrm>
            <a:off x="386836" y="414343"/>
            <a:ext cx="3459449" cy="666173"/>
          </a:xfrm>
          <a:prstGeom prst="rect">
            <a:avLst/>
          </a:prstGeom>
          <a:noFill/>
        </p:spPr>
        <p:txBody>
          <a:bodyPr wrap="square" lIns="111090" tIns="55545" rIns="111090" bIns="55545" rtlCol="0">
            <a:spAutoFit/>
          </a:bodyPr>
          <a:lstStyle/>
          <a:p>
            <a:pPr lvl="0">
              <a:lnSpc>
                <a:spcPct val="150000"/>
              </a:lnSpc>
            </a:pPr>
            <a:r>
              <a:rPr lang="en-US" altLang="zh-CN" sz="2400" dirty="0">
                <a:latin typeface="Microsoft YaHei" charset="-122"/>
                <a:ea typeface="Microsoft YaHei" charset="-122"/>
                <a:cs typeface="Microsoft YaHei" charset="-122"/>
                <a:sym typeface="+mn-ea"/>
              </a:rPr>
              <a:t>8.1.2 </a:t>
            </a:r>
            <a:r>
              <a:rPr lang="zh-CN" altLang="en-US" sz="2400" dirty="0">
                <a:latin typeface="Microsoft YaHei" charset="-122"/>
                <a:ea typeface="Microsoft YaHei" charset="-122"/>
                <a:cs typeface="Microsoft YaHei" charset="-122"/>
                <a:sym typeface="+mn-ea"/>
              </a:rPr>
              <a:t>网络安全威胁</a:t>
            </a:r>
          </a:p>
        </p:txBody>
      </p:sp>
      <p:sp>
        <p:nvSpPr>
          <p:cNvPr id="7" name="TextBox 1"/>
          <p:cNvSpPr txBox="1"/>
          <p:nvPr/>
        </p:nvSpPr>
        <p:spPr>
          <a:xfrm>
            <a:off x="10886713" y="77894"/>
            <a:ext cx="1305287" cy="1061829"/>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基本概念</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网络安全威胁</a:t>
            </a:r>
          </a:p>
        </p:txBody>
      </p:sp>
      <p:sp>
        <p:nvSpPr>
          <p:cNvPr id="8" name="左大括号 7"/>
          <p:cNvSpPr/>
          <p:nvPr/>
        </p:nvSpPr>
        <p:spPr>
          <a:xfrm>
            <a:off x="10501027" y="245308"/>
            <a:ext cx="430314" cy="8710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312534" y="512583"/>
            <a:ext cx="1441518"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网络安全概述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65585" y="328989"/>
            <a:ext cx="36893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7.4.1</a:t>
            </a:r>
            <a:r>
              <a:rPr lang="zh-CN" altLang="en-US" sz="2400" b="0" dirty="0">
                <a:solidFill>
                  <a:schemeClr val="tx1"/>
                </a:solidFill>
                <a:latin typeface="Microsoft YaHei" charset="-122"/>
                <a:ea typeface="Microsoft YaHei" charset="-122"/>
                <a:cs typeface="Microsoft YaHei" charset="-122"/>
                <a:sym typeface="+mn-ea"/>
              </a:rPr>
              <a:t> 蜂窝网络体系结构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9" name="左大括号 8"/>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10"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solidFill>
                  <a:srgbClr val="FF0000"/>
                </a:solidFill>
                <a:latin typeface="微软雅黑" pitchFamily="34" charset="-122"/>
                <a:ea typeface="微软雅黑" pitchFamily="34" charset="-122"/>
              </a:rPr>
              <a:t>蜂窝网络体系结构</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移动通信</a:t>
            </a:r>
            <a:r>
              <a:rPr lang="en-US" altLang="zh-CN" sz="1400" dirty="0">
                <a:latin typeface="微软雅黑" pitchFamily="34" charset="-122"/>
                <a:ea typeface="微软雅黑" pitchFamily="34" charset="-122"/>
              </a:rPr>
              <a:t>2G/3G/4G/5G</a:t>
            </a:r>
            <a:r>
              <a:rPr lang="zh-CN" altLang="en-US" sz="1400" dirty="0">
                <a:latin typeface="微软雅黑" pitchFamily="34" charset="-122"/>
                <a:ea typeface="微软雅黑" pitchFamily="34" charset="-122"/>
              </a:rPr>
              <a:t>网络</a:t>
            </a:r>
          </a:p>
        </p:txBody>
      </p:sp>
      <p:sp>
        <p:nvSpPr>
          <p:cNvPr id="11" name="文本框 10"/>
          <p:cNvSpPr txBox="1"/>
          <p:nvPr/>
        </p:nvSpPr>
        <p:spPr>
          <a:xfrm>
            <a:off x="265584" y="1663125"/>
            <a:ext cx="11457023"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二、蜂窝网络体系结构</a:t>
            </a: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、基站控制器</a:t>
            </a:r>
            <a:r>
              <a:rPr lang="en-US" altLang="zh-CN" sz="2400" dirty="0">
                <a:latin typeface="Microsoft YaHei" charset="-122"/>
                <a:ea typeface="Microsoft YaHei" charset="-122"/>
                <a:cs typeface="Microsoft YaHei" charset="-122"/>
              </a:rPr>
              <a:t>(Base Station Controller</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BSC )</a:t>
            </a:r>
            <a:r>
              <a:rPr lang="zh-CN" altLang="en-US" sz="2400" dirty="0">
                <a:latin typeface="Microsoft YaHei" charset="-122"/>
                <a:ea typeface="Microsoft YaHei" charset="-122"/>
                <a:cs typeface="Microsoft YaHei" charset="-122"/>
              </a:rPr>
              <a:t>：服务于收发基站，为用户分配收发基站无线信道、执行寻呼， 执行移动用户的切换。 </a:t>
            </a:r>
          </a:p>
        </p:txBody>
      </p:sp>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4967" y="4054145"/>
            <a:ext cx="837097" cy="837097"/>
          </a:xfrm>
          <a:prstGeom prst="rect">
            <a:avLst/>
          </a:prstGeom>
        </p:spPr>
      </p:pic>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9905" y="1423715"/>
            <a:ext cx="837097" cy="837097"/>
          </a:xfrm>
          <a:prstGeom prst="rect">
            <a:avLst/>
          </a:prstGeom>
        </p:spPr>
      </p:pic>
      <p:sp>
        <p:nvSpPr>
          <p:cNvPr id="50" name="六边形 49"/>
          <p:cNvSpPr/>
          <p:nvPr/>
        </p:nvSpPr>
        <p:spPr>
          <a:xfrm>
            <a:off x="4336326" y="3471232"/>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51" name="图片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506" y="3545540"/>
            <a:ext cx="491182" cy="491182"/>
          </a:xfrm>
          <a:prstGeom prst="rect">
            <a:avLst/>
          </a:prstGeom>
        </p:spPr>
      </p:pic>
      <p:pic>
        <p:nvPicPr>
          <p:cNvPr id="52" name="图片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887" y="4022208"/>
            <a:ext cx="491182" cy="491182"/>
          </a:xfrm>
          <a:prstGeom prst="rect">
            <a:avLst/>
          </a:prstGeom>
        </p:spPr>
      </p:pic>
      <p:pic>
        <p:nvPicPr>
          <p:cNvPr id="53" name="图片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2712" y="4192897"/>
            <a:ext cx="550160" cy="550160"/>
          </a:xfrm>
          <a:prstGeom prst="rect">
            <a:avLst/>
          </a:prstGeom>
        </p:spPr>
      </p:pic>
      <p:sp>
        <p:nvSpPr>
          <p:cNvPr id="54" name="六边形 53"/>
          <p:cNvSpPr/>
          <p:nvPr/>
        </p:nvSpPr>
        <p:spPr>
          <a:xfrm>
            <a:off x="3159655" y="4206673"/>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55" name="图片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835" y="4280981"/>
            <a:ext cx="491182" cy="491182"/>
          </a:xfrm>
          <a:prstGeom prst="rect">
            <a:avLst/>
          </a:prstGeom>
        </p:spPr>
      </p:pic>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3244" y="4772163"/>
            <a:ext cx="491182" cy="491182"/>
          </a:xfrm>
          <a:prstGeom prst="rect">
            <a:avLst/>
          </a:prstGeom>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6041" y="4928338"/>
            <a:ext cx="550160" cy="550160"/>
          </a:xfrm>
          <a:prstGeom prst="rect">
            <a:avLst/>
          </a:prstGeom>
        </p:spPr>
      </p:pic>
      <p:sp>
        <p:nvSpPr>
          <p:cNvPr id="58" name="六边形 57"/>
          <p:cNvSpPr/>
          <p:nvPr/>
        </p:nvSpPr>
        <p:spPr>
          <a:xfrm>
            <a:off x="4344600" y="4928338"/>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59" name="图片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3780" y="5002646"/>
            <a:ext cx="491182" cy="491182"/>
          </a:xfrm>
          <a:prstGeom prst="rect">
            <a:avLst/>
          </a:prstGeom>
        </p:spPr>
      </p:pic>
      <p:pic>
        <p:nvPicPr>
          <p:cNvPr id="60" name="图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8189" y="5493828"/>
            <a:ext cx="491182" cy="491182"/>
          </a:xfrm>
          <a:prstGeom prst="rect">
            <a:avLst/>
          </a:prstGeom>
        </p:spPr>
      </p:pic>
      <p:pic>
        <p:nvPicPr>
          <p:cNvPr id="61" name="图片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0986" y="5650003"/>
            <a:ext cx="550160" cy="550160"/>
          </a:xfrm>
          <a:prstGeom prst="rect">
            <a:avLst/>
          </a:prstGeom>
        </p:spPr>
      </p:pic>
      <p:cxnSp>
        <p:nvCxnSpPr>
          <p:cNvPr id="43" name="直线连接符 42"/>
          <p:cNvCxnSpPr>
            <a:stCxn id="57" idx="0"/>
            <a:endCxn id="48" idx="1"/>
          </p:cNvCxnSpPr>
          <p:nvPr/>
        </p:nvCxnSpPr>
        <p:spPr>
          <a:xfrm flipV="1">
            <a:off x="4161121" y="4472694"/>
            <a:ext cx="2323846" cy="45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线连接符 2"/>
          <p:cNvCxnSpPr>
            <a:stCxn id="53" idx="0"/>
            <a:endCxn id="48" idx="0"/>
          </p:cNvCxnSpPr>
          <p:nvPr/>
        </p:nvCxnSpPr>
        <p:spPr>
          <a:xfrm flipV="1">
            <a:off x="5337792" y="4054145"/>
            <a:ext cx="1565724" cy="138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61" idx="0"/>
            <a:endCxn id="48" idx="2"/>
          </p:cNvCxnSpPr>
          <p:nvPr/>
        </p:nvCxnSpPr>
        <p:spPr>
          <a:xfrm flipV="1">
            <a:off x="5346066" y="4891242"/>
            <a:ext cx="1557450" cy="758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任意形状 78"/>
          <p:cNvSpPr/>
          <p:nvPr/>
        </p:nvSpPr>
        <p:spPr>
          <a:xfrm>
            <a:off x="2830286" y="3309257"/>
            <a:ext cx="4949371" cy="3425372"/>
          </a:xfrm>
          <a:custGeom>
            <a:avLst/>
            <a:gdLst>
              <a:gd name="connsiteX0" fmla="*/ 3193143 w 4949371"/>
              <a:gd name="connsiteY0" fmla="*/ 145143 h 3425372"/>
              <a:gd name="connsiteX1" fmla="*/ 3193143 w 4949371"/>
              <a:gd name="connsiteY1" fmla="*/ 145143 h 3425372"/>
              <a:gd name="connsiteX2" fmla="*/ 2830285 w 4949371"/>
              <a:gd name="connsiteY2" fmla="*/ 101600 h 3425372"/>
              <a:gd name="connsiteX3" fmla="*/ 2656114 w 4949371"/>
              <a:gd name="connsiteY3" fmla="*/ 58057 h 3425372"/>
              <a:gd name="connsiteX4" fmla="*/ 2554514 w 4949371"/>
              <a:gd name="connsiteY4" fmla="*/ 43543 h 3425372"/>
              <a:gd name="connsiteX5" fmla="*/ 2322285 w 4949371"/>
              <a:gd name="connsiteY5" fmla="*/ 14514 h 3425372"/>
              <a:gd name="connsiteX6" fmla="*/ 2235200 w 4949371"/>
              <a:gd name="connsiteY6" fmla="*/ 0 h 3425372"/>
              <a:gd name="connsiteX7" fmla="*/ 1465943 w 4949371"/>
              <a:gd name="connsiteY7" fmla="*/ 14514 h 3425372"/>
              <a:gd name="connsiteX8" fmla="*/ 1422400 w 4949371"/>
              <a:gd name="connsiteY8" fmla="*/ 29029 h 3425372"/>
              <a:gd name="connsiteX9" fmla="*/ 1364343 w 4949371"/>
              <a:gd name="connsiteY9" fmla="*/ 43543 h 3425372"/>
              <a:gd name="connsiteX10" fmla="*/ 1219200 w 4949371"/>
              <a:gd name="connsiteY10" fmla="*/ 72572 h 3425372"/>
              <a:gd name="connsiteX11" fmla="*/ 1161143 w 4949371"/>
              <a:gd name="connsiteY11" fmla="*/ 101600 h 3425372"/>
              <a:gd name="connsiteX12" fmla="*/ 1103085 w 4949371"/>
              <a:gd name="connsiteY12" fmla="*/ 116114 h 3425372"/>
              <a:gd name="connsiteX13" fmla="*/ 1059543 w 4949371"/>
              <a:gd name="connsiteY13" fmla="*/ 145143 h 3425372"/>
              <a:gd name="connsiteX14" fmla="*/ 1016000 w 4949371"/>
              <a:gd name="connsiteY14" fmla="*/ 159657 h 3425372"/>
              <a:gd name="connsiteX15" fmla="*/ 972457 w 4949371"/>
              <a:gd name="connsiteY15" fmla="*/ 203200 h 3425372"/>
              <a:gd name="connsiteX16" fmla="*/ 885371 w 4949371"/>
              <a:gd name="connsiteY16" fmla="*/ 261257 h 3425372"/>
              <a:gd name="connsiteX17" fmla="*/ 812800 w 4949371"/>
              <a:gd name="connsiteY17" fmla="*/ 333829 h 3425372"/>
              <a:gd name="connsiteX18" fmla="*/ 769257 w 4949371"/>
              <a:gd name="connsiteY18" fmla="*/ 391886 h 3425372"/>
              <a:gd name="connsiteX19" fmla="*/ 711200 w 4949371"/>
              <a:gd name="connsiteY19" fmla="*/ 449943 h 3425372"/>
              <a:gd name="connsiteX20" fmla="*/ 653143 w 4949371"/>
              <a:gd name="connsiteY20" fmla="*/ 537029 h 3425372"/>
              <a:gd name="connsiteX21" fmla="*/ 595085 w 4949371"/>
              <a:gd name="connsiteY21" fmla="*/ 609600 h 3425372"/>
              <a:gd name="connsiteX22" fmla="*/ 537028 w 4949371"/>
              <a:gd name="connsiteY22" fmla="*/ 711200 h 3425372"/>
              <a:gd name="connsiteX23" fmla="*/ 493485 w 4949371"/>
              <a:gd name="connsiteY23" fmla="*/ 769257 h 3425372"/>
              <a:gd name="connsiteX24" fmla="*/ 464457 w 4949371"/>
              <a:gd name="connsiteY24" fmla="*/ 827314 h 3425372"/>
              <a:gd name="connsiteX25" fmla="*/ 362857 w 4949371"/>
              <a:gd name="connsiteY25" fmla="*/ 972457 h 3425372"/>
              <a:gd name="connsiteX26" fmla="*/ 304800 w 4949371"/>
              <a:gd name="connsiteY26" fmla="*/ 1074057 h 3425372"/>
              <a:gd name="connsiteX27" fmla="*/ 217714 w 4949371"/>
              <a:gd name="connsiteY27" fmla="*/ 1204686 h 3425372"/>
              <a:gd name="connsiteX28" fmla="*/ 203200 w 4949371"/>
              <a:gd name="connsiteY28" fmla="*/ 1248229 h 3425372"/>
              <a:gd name="connsiteX29" fmla="*/ 116114 w 4949371"/>
              <a:gd name="connsiteY29" fmla="*/ 1407886 h 3425372"/>
              <a:gd name="connsiteX30" fmla="*/ 101600 w 4949371"/>
              <a:gd name="connsiteY30" fmla="*/ 1451429 h 3425372"/>
              <a:gd name="connsiteX31" fmla="*/ 72571 w 4949371"/>
              <a:gd name="connsiteY31" fmla="*/ 1582057 h 3425372"/>
              <a:gd name="connsiteX32" fmla="*/ 58057 w 4949371"/>
              <a:gd name="connsiteY32" fmla="*/ 1669143 h 3425372"/>
              <a:gd name="connsiteX33" fmla="*/ 43543 w 4949371"/>
              <a:gd name="connsiteY33" fmla="*/ 1727200 h 3425372"/>
              <a:gd name="connsiteX34" fmla="*/ 29028 w 4949371"/>
              <a:gd name="connsiteY34" fmla="*/ 1799772 h 3425372"/>
              <a:gd name="connsiteX35" fmla="*/ 0 w 4949371"/>
              <a:gd name="connsiteY35" fmla="*/ 1930400 h 3425372"/>
              <a:gd name="connsiteX36" fmla="*/ 14514 w 4949371"/>
              <a:gd name="connsiteY36" fmla="*/ 2220686 h 3425372"/>
              <a:gd name="connsiteX37" fmla="*/ 43543 w 4949371"/>
              <a:gd name="connsiteY37" fmla="*/ 2264229 h 3425372"/>
              <a:gd name="connsiteX38" fmla="*/ 58057 w 4949371"/>
              <a:gd name="connsiteY38" fmla="*/ 2322286 h 3425372"/>
              <a:gd name="connsiteX39" fmla="*/ 72571 w 4949371"/>
              <a:gd name="connsiteY39" fmla="*/ 2365829 h 3425372"/>
              <a:gd name="connsiteX40" fmla="*/ 130628 w 4949371"/>
              <a:gd name="connsiteY40" fmla="*/ 2467429 h 3425372"/>
              <a:gd name="connsiteX41" fmla="*/ 217714 w 4949371"/>
              <a:gd name="connsiteY41" fmla="*/ 2627086 h 3425372"/>
              <a:gd name="connsiteX42" fmla="*/ 261257 w 4949371"/>
              <a:gd name="connsiteY42" fmla="*/ 2670629 h 3425372"/>
              <a:gd name="connsiteX43" fmla="*/ 304800 w 4949371"/>
              <a:gd name="connsiteY43" fmla="*/ 2728686 h 3425372"/>
              <a:gd name="connsiteX44" fmla="*/ 391885 w 4949371"/>
              <a:gd name="connsiteY44" fmla="*/ 2815772 h 3425372"/>
              <a:gd name="connsiteX45" fmla="*/ 435428 w 4949371"/>
              <a:gd name="connsiteY45" fmla="*/ 2873829 h 3425372"/>
              <a:gd name="connsiteX46" fmla="*/ 493485 w 4949371"/>
              <a:gd name="connsiteY46" fmla="*/ 2917372 h 3425372"/>
              <a:gd name="connsiteX47" fmla="*/ 537028 w 4949371"/>
              <a:gd name="connsiteY47" fmla="*/ 2960914 h 3425372"/>
              <a:gd name="connsiteX48" fmla="*/ 566057 w 4949371"/>
              <a:gd name="connsiteY48" fmla="*/ 3004457 h 3425372"/>
              <a:gd name="connsiteX49" fmla="*/ 696685 w 4949371"/>
              <a:gd name="connsiteY49" fmla="*/ 3091543 h 3425372"/>
              <a:gd name="connsiteX50" fmla="*/ 769257 w 4949371"/>
              <a:gd name="connsiteY50" fmla="*/ 3149600 h 3425372"/>
              <a:gd name="connsiteX51" fmla="*/ 812800 w 4949371"/>
              <a:gd name="connsiteY51" fmla="*/ 3164114 h 3425372"/>
              <a:gd name="connsiteX52" fmla="*/ 885371 w 4949371"/>
              <a:gd name="connsiteY52" fmla="*/ 3207657 h 3425372"/>
              <a:gd name="connsiteX53" fmla="*/ 1016000 w 4949371"/>
              <a:gd name="connsiteY53" fmla="*/ 3265714 h 3425372"/>
              <a:gd name="connsiteX54" fmla="*/ 1074057 w 4949371"/>
              <a:gd name="connsiteY54" fmla="*/ 3294743 h 3425372"/>
              <a:gd name="connsiteX55" fmla="*/ 1190171 w 4949371"/>
              <a:gd name="connsiteY55" fmla="*/ 3323772 h 3425372"/>
              <a:gd name="connsiteX56" fmla="*/ 1262743 w 4949371"/>
              <a:gd name="connsiteY56" fmla="*/ 3352800 h 3425372"/>
              <a:gd name="connsiteX57" fmla="*/ 1349828 w 4949371"/>
              <a:gd name="connsiteY57" fmla="*/ 3367314 h 3425372"/>
              <a:gd name="connsiteX58" fmla="*/ 1422400 w 4949371"/>
              <a:gd name="connsiteY58" fmla="*/ 3381829 h 3425372"/>
              <a:gd name="connsiteX59" fmla="*/ 1553028 w 4949371"/>
              <a:gd name="connsiteY59" fmla="*/ 3396343 h 3425372"/>
              <a:gd name="connsiteX60" fmla="*/ 1625600 w 4949371"/>
              <a:gd name="connsiteY60" fmla="*/ 3410857 h 3425372"/>
              <a:gd name="connsiteX61" fmla="*/ 1973943 w 4949371"/>
              <a:gd name="connsiteY61" fmla="*/ 3425372 h 3425372"/>
              <a:gd name="connsiteX62" fmla="*/ 2859314 w 4949371"/>
              <a:gd name="connsiteY62" fmla="*/ 3410857 h 3425372"/>
              <a:gd name="connsiteX63" fmla="*/ 3004457 w 4949371"/>
              <a:gd name="connsiteY63" fmla="*/ 3381829 h 3425372"/>
              <a:gd name="connsiteX64" fmla="*/ 3077028 w 4949371"/>
              <a:gd name="connsiteY64" fmla="*/ 3367314 h 3425372"/>
              <a:gd name="connsiteX65" fmla="*/ 3135085 w 4949371"/>
              <a:gd name="connsiteY65" fmla="*/ 3352800 h 3425372"/>
              <a:gd name="connsiteX66" fmla="*/ 3251200 w 4949371"/>
              <a:gd name="connsiteY66" fmla="*/ 3338286 h 3425372"/>
              <a:gd name="connsiteX67" fmla="*/ 3367314 w 4949371"/>
              <a:gd name="connsiteY67" fmla="*/ 3309257 h 3425372"/>
              <a:gd name="connsiteX68" fmla="*/ 3410857 w 4949371"/>
              <a:gd name="connsiteY68" fmla="*/ 3294743 h 3425372"/>
              <a:gd name="connsiteX69" fmla="*/ 3526971 w 4949371"/>
              <a:gd name="connsiteY69" fmla="*/ 3251200 h 3425372"/>
              <a:gd name="connsiteX70" fmla="*/ 3599543 w 4949371"/>
              <a:gd name="connsiteY70" fmla="*/ 3236686 h 3425372"/>
              <a:gd name="connsiteX71" fmla="*/ 3773714 w 4949371"/>
              <a:gd name="connsiteY71" fmla="*/ 3164114 h 3425372"/>
              <a:gd name="connsiteX72" fmla="*/ 3817257 w 4949371"/>
              <a:gd name="connsiteY72" fmla="*/ 3135086 h 3425372"/>
              <a:gd name="connsiteX73" fmla="*/ 3947885 w 4949371"/>
              <a:gd name="connsiteY73" fmla="*/ 3062514 h 3425372"/>
              <a:gd name="connsiteX74" fmla="*/ 4049485 w 4949371"/>
              <a:gd name="connsiteY74" fmla="*/ 2975429 h 3425372"/>
              <a:gd name="connsiteX75" fmla="*/ 4093028 w 4949371"/>
              <a:gd name="connsiteY75" fmla="*/ 2946400 h 3425372"/>
              <a:gd name="connsiteX76" fmla="*/ 4165600 w 4949371"/>
              <a:gd name="connsiteY76" fmla="*/ 2873829 h 3425372"/>
              <a:gd name="connsiteX77" fmla="*/ 4281714 w 4949371"/>
              <a:gd name="connsiteY77" fmla="*/ 2786743 h 3425372"/>
              <a:gd name="connsiteX78" fmla="*/ 4310743 w 4949371"/>
              <a:gd name="connsiteY78" fmla="*/ 2743200 h 3425372"/>
              <a:gd name="connsiteX79" fmla="*/ 4354285 w 4949371"/>
              <a:gd name="connsiteY79" fmla="*/ 2714172 h 3425372"/>
              <a:gd name="connsiteX80" fmla="*/ 4412343 w 4949371"/>
              <a:gd name="connsiteY80" fmla="*/ 2656114 h 3425372"/>
              <a:gd name="connsiteX81" fmla="*/ 4499428 w 4949371"/>
              <a:gd name="connsiteY81" fmla="*/ 2540000 h 3425372"/>
              <a:gd name="connsiteX82" fmla="*/ 4542971 w 4949371"/>
              <a:gd name="connsiteY82" fmla="*/ 2481943 h 3425372"/>
              <a:gd name="connsiteX83" fmla="*/ 4601028 w 4949371"/>
              <a:gd name="connsiteY83" fmla="*/ 2380343 h 3425372"/>
              <a:gd name="connsiteX84" fmla="*/ 4659085 w 4949371"/>
              <a:gd name="connsiteY84" fmla="*/ 2264229 h 3425372"/>
              <a:gd name="connsiteX85" fmla="*/ 4717143 w 4949371"/>
              <a:gd name="connsiteY85" fmla="*/ 2148114 h 3425372"/>
              <a:gd name="connsiteX86" fmla="*/ 4760685 w 4949371"/>
              <a:gd name="connsiteY86" fmla="*/ 2061029 h 3425372"/>
              <a:gd name="connsiteX87" fmla="*/ 4789714 w 4949371"/>
              <a:gd name="connsiteY87" fmla="*/ 1959429 h 3425372"/>
              <a:gd name="connsiteX88" fmla="*/ 4804228 w 4949371"/>
              <a:gd name="connsiteY88" fmla="*/ 1901372 h 3425372"/>
              <a:gd name="connsiteX89" fmla="*/ 4818743 w 4949371"/>
              <a:gd name="connsiteY89" fmla="*/ 1857829 h 3425372"/>
              <a:gd name="connsiteX90" fmla="*/ 4847771 w 4949371"/>
              <a:gd name="connsiteY90" fmla="*/ 1727200 h 3425372"/>
              <a:gd name="connsiteX91" fmla="*/ 4862285 w 4949371"/>
              <a:gd name="connsiteY91" fmla="*/ 1669143 h 3425372"/>
              <a:gd name="connsiteX92" fmla="*/ 4876800 w 4949371"/>
              <a:gd name="connsiteY92" fmla="*/ 1625600 h 3425372"/>
              <a:gd name="connsiteX93" fmla="*/ 4891314 w 4949371"/>
              <a:gd name="connsiteY93" fmla="*/ 1553029 h 3425372"/>
              <a:gd name="connsiteX94" fmla="*/ 4905828 w 4949371"/>
              <a:gd name="connsiteY94" fmla="*/ 1509486 h 3425372"/>
              <a:gd name="connsiteX95" fmla="*/ 4920343 w 4949371"/>
              <a:gd name="connsiteY95" fmla="*/ 1422400 h 3425372"/>
              <a:gd name="connsiteX96" fmla="*/ 4949371 w 4949371"/>
              <a:gd name="connsiteY96" fmla="*/ 1248229 h 3425372"/>
              <a:gd name="connsiteX97" fmla="*/ 4934857 w 4949371"/>
              <a:gd name="connsiteY97" fmla="*/ 1001486 h 3425372"/>
              <a:gd name="connsiteX98" fmla="*/ 4876800 w 4949371"/>
              <a:gd name="connsiteY98" fmla="*/ 870857 h 3425372"/>
              <a:gd name="connsiteX99" fmla="*/ 4833257 w 4949371"/>
              <a:gd name="connsiteY99" fmla="*/ 783772 h 3425372"/>
              <a:gd name="connsiteX100" fmla="*/ 4775200 w 4949371"/>
              <a:gd name="connsiteY100" fmla="*/ 696686 h 3425372"/>
              <a:gd name="connsiteX101" fmla="*/ 4760685 w 4949371"/>
              <a:gd name="connsiteY101" fmla="*/ 653143 h 3425372"/>
              <a:gd name="connsiteX102" fmla="*/ 4688114 w 4949371"/>
              <a:gd name="connsiteY102" fmla="*/ 566057 h 3425372"/>
              <a:gd name="connsiteX103" fmla="*/ 4659085 w 4949371"/>
              <a:gd name="connsiteY103" fmla="*/ 508000 h 3425372"/>
              <a:gd name="connsiteX104" fmla="*/ 4542971 w 4949371"/>
              <a:gd name="connsiteY104" fmla="*/ 420914 h 3425372"/>
              <a:gd name="connsiteX105" fmla="*/ 4499428 w 4949371"/>
              <a:gd name="connsiteY105" fmla="*/ 406400 h 3425372"/>
              <a:gd name="connsiteX106" fmla="*/ 4455885 w 4949371"/>
              <a:gd name="connsiteY106" fmla="*/ 377372 h 3425372"/>
              <a:gd name="connsiteX107" fmla="*/ 4354285 w 4949371"/>
              <a:gd name="connsiteY107" fmla="*/ 333829 h 3425372"/>
              <a:gd name="connsiteX108" fmla="*/ 4238171 w 4949371"/>
              <a:gd name="connsiteY108" fmla="*/ 275772 h 3425372"/>
              <a:gd name="connsiteX109" fmla="*/ 4180114 w 4949371"/>
              <a:gd name="connsiteY109" fmla="*/ 232229 h 3425372"/>
              <a:gd name="connsiteX110" fmla="*/ 4136571 w 4949371"/>
              <a:gd name="connsiteY110" fmla="*/ 217714 h 3425372"/>
              <a:gd name="connsiteX111" fmla="*/ 4049485 w 4949371"/>
              <a:gd name="connsiteY111" fmla="*/ 174172 h 3425372"/>
              <a:gd name="connsiteX112" fmla="*/ 3556000 w 4949371"/>
              <a:gd name="connsiteY112" fmla="*/ 217714 h 3425372"/>
              <a:gd name="connsiteX113" fmla="*/ 3381828 w 4949371"/>
              <a:gd name="connsiteY113" fmla="*/ 203200 h 3425372"/>
              <a:gd name="connsiteX114" fmla="*/ 3338285 w 4949371"/>
              <a:gd name="connsiteY114" fmla="*/ 188686 h 3425372"/>
              <a:gd name="connsiteX115" fmla="*/ 3193143 w 4949371"/>
              <a:gd name="connsiteY115" fmla="*/ 145143 h 342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949371" h="3425372">
                <a:moveTo>
                  <a:pt x="3193143" y="145143"/>
                </a:moveTo>
                <a:lnTo>
                  <a:pt x="3193143" y="145143"/>
                </a:lnTo>
                <a:cubicBezTo>
                  <a:pt x="3154070" y="141030"/>
                  <a:pt x="2923865" y="122396"/>
                  <a:pt x="2830285" y="101600"/>
                </a:cubicBezTo>
                <a:cubicBezTo>
                  <a:pt x="2771866" y="88618"/>
                  <a:pt x="2715356" y="66520"/>
                  <a:pt x="2656114" y="58057"/>
                </a:cubicBezTo>
                <a:lnTo>
                  <a:pt x="2554514" y="43543"/>
                </a:lnTo>
                <a:cubicBezTo>
                  <a:pt x="2477157" y="33453"/>
                  <a:pt x="2399236" y="27339"/>
                  <a:pt x="2322285" y="14514"/>
                </a:cubicBezTo>
                <a:lnTo>
                  <a:pt x="2235200" y="0"/>
                </a:lnTo>
                <a:lnTo>
                  <a:pt x="1465943" y="14514"/>
                </a:lnTo>
                <a:cubicBezTo>
                  <a:pt x="1450653" y="15060"/>
                  <a:pt x="1437111" y="24826"/>
                  <a:pt x="1422400" y="29029"/>
                </a:cubicBezTo>
                <a:cubicBezTo>
                  <a:pt x="1403220" y="34509"/>
                  <a:pt x="1383848" y="39363"/>
                  <a:pt x="1364343" y="43543"/>
                </a:cubicBezTo>
                <a:cubicBezTo>
                  <a:pt x="1316099" y="53881"/>
                  <a:pt x="1219200" y="72572"/>
                  <a:pt x="1219200" y="72572"/>
                </a:cubicBezTo>
                <a:cubicBezTo>
                  <a:pt x="1199848" y="82248"/>
                  <a:pt x="1181402" y="94003"/>
                  <a:pt x="1161143" y="101600"/>
                </a:cubicBezTo>
                <a:cubicBezTo>
                  <a:pt x="1142465" y="108604"/>
                  <a:pt x="1121420" y="108256"/>
                  <a:pt x="1103085" y="116114"/>
                </a:cubicBezTo>
                <a:cubicBezTo>
                  <a:pt x="1087052" y="122985"/>
                  <a:pt x="1075145" y="137342"/>
                  <a:pt x="1059543" y="145143"/>
                </a:cubicBezTo>
                <a:cubicBezTo>
                  <a:pt x="1045859" y="151985"/>
                  <a:pt x="1030514" y="154819"/>
                  <a:pt x="1016000" y="159657"/>
                </a:cubicBezTo>
                <a:cubicBezTo>
                  <a:pt x="1001486" y="174171"/>
                  <a:pt x="988660" y="190598"/>
                  <a:pt x="972457" y="203200"/>
                </a:cubicBezTo>
                <a:cubicBezTo>
                  <a:pt x="944918" y="224619"/>
                  <a:pt x="885371" y="261257"/>
                  <a:pt x="885371" y="261257"/>
                </a:cubicBezTo>
                <a:cubicBezTo>
                  <a:pt x="807966" y="377367"/>
                  <a:pt x="909558" y="237071"/>
                  <a:pt x="812800" y="333829"/>
                </a:cubicBezTo>
                <a:cubicBezTo>
                  <a:pt x="795695" y="350934"/>
                  <a:pt x="785187" y="373681"/>
                  <a:pt x="769257" y="391886"/>
                </a:cubicBezTo>
                <a:cubicBezTo>
                  <a:pt x="751235" y="412483"/>
                  <a:pt x="728297" y="428572"/>
                  <a:pt x="711200" y="449943"/>
                </a:cubicBezTo>
                <a:cubicBezTo>
                  <a:pt x="689406" y="477186"/>
                  <a:pt x="674938" y="509786"/>
                  <a:pt x="653143" y="537029"/>
                </a:cubicBezTo>
                <a:cubicBezTo>
                  <a:pt x="633790" y="561219"/>
                  <a:pt x="613672" y="584817"/>
                  <a:pt x="595085" y="609600"/>
                </a:cubicBezTo>
                <a:cubicBezTo>
                  <a:pt x="535167" y="689491"/>
                  <a:pt x="597287" y="614787"/>
                  <a:pt x="537028" y="711200"/>
                </a:cubicBezTo>
                <a:cubicBezTo>
                  <a:pt x="524207" y="731713"/>
                  <a:pt x="506306" y="748744"/>
                  <a:pt x="493485" y="769257"/>
                </a:cubicBezTo>
                <a:cubicBezTo>
                  <a:pt x="482018" y="787605"/>
                  <a:pt x="475192" y="808528"/>
                  <a:pt x="464457" y="827314"/>
                </a:cubicBezTo>
                <a:cubicBezTo>
                  <a:pt x="435057" y="878764"/>
                  <a:pt x="392257" y="921007"/>
                  <a:pt x="362857" y="972457"/>
                </a:cubicBezTo>
                <a:cubicBezTo>
                  <a:pt x="314268" y="1057489"/>
                  <a:pt x="355310" y="1003342"/>
                  <a:pt x="304800" y="1074057"/>
                </a:cubicBezTo>
                <a:cubicBezTo>
                  <a:pt x="264282" y="1130782"/>
                  <a:pt x="250435" y="1139244"/>
                  <a:pt x="217714" y="1204686"/>
                </a:cubicBezTo>
                <a:cubicBezTo>
                  <a:pt x="210872" y="1218370"/>
                  <a:pt x="209531" y="1234301"/>
                  <a:pt x="203200" y="1248229"/>
                </a:cubicBezTo>
                <a:cubicBezTo>
                  <a:pt x="156159" y="1351720"/>
                  <a:pt x="161561" y="1339716"/>
                  <a:pt x="116114" y="1407886"/>
                </a:cubicBezTo>
                <a:cubicBezTo>
                  <a:pt x="111276" y="1422400"/>
                  <a:pt x="105803" y="1436718"/>
                  <a:pt x="101600" y="1451429"/>
                </a:cubicBezTo>
                <a:cubicBezTo>
                  <a:pt x="89949" y="1492207"/>
                  <a:pt x="80056" y="1540891"/>
                  <a:pt x="72571" y="1582057"/>
                </a:cubicBezTo>
                <a:cubicBezTo>
                  <a:pt x="67307" y="1611011"/>
                  <a:pt x="63828" y="1640285"/>
                  <a:pt x="58057" y="1669143"/>
                </a:cubicBezTo>
                <a:cubicBezTo>
                  <a:pt x="54145" y="1688704"/>
                  <a:pt x="47870" y="1707727"/>
                  <a:pt x="43543" y="1727200"/>
                </a:cubicBezTo>
                <a:cubicBezTo>
                  <a:pt x="38191" y="1751282"/>
                  <a:pt x="34380" y="1775690"/>
                  <a:pt x="29028" y="1799772"/>
                </a:cubicBezTo>
                <a:cubicBezTo>
                  <a:pt x="-11956" y="1984199"/>
                  <a:pt x="43762" y="1711585"/>
                  <a:pt x="0" y="1930400"/>
                </a:cubicBezTo>
                <a:cubicBezTo>
                  <a:pt x="4838" y="2027162"/>
                  <a:pt x="1983" y="2124617"/>
                  <a:pt x="14514" y="2220686"/>
                </a:cubicBezTo>
                <a:cubicBezTo>
                  <a:pt x="16770" y="2237984"/>
                  <a:pt x="36671" y="2248195"/>
                  <a:pt x="43543" y="2264229"/>
                </a:cubicBezTo>
                <a:cubicBezTo>
                  <a:pt x="51401" y="2282564"/>
                  <a:pt x="52577" y="2303106"/>
                  <a:pt x="58057" y="2322286"/>
                </a:cubicBezTo>
                <a:cubicBezTo>
                  <a:pt x="62260" y="2336997"/>
                  <a:pt x="66544" y="2351767"/>
                  <a:pt x="72571" y="2365829"/>
                </a:cubicBezTo>
                <a:cubicBezTo>
                  <a:pt x="118772" y="2473630"/>
                  <a:pt x="82044" y="2378357"/>
                  <a:pt x="130628" y="2467429"/>
                </a:cubicBezTo>
                <a:cubicBezTo>
                  <a:pt x="151503" y="2505701"/>
                  <a:pt x="182815" y="2585207"/>
                  <a:pt x="217714" y="2627086"/>
                </a:cubicBezTo>
                <a:cubicBezTo>
                  <a:pt x="230855" y="2642855"/>
                  <a:pt x="247899" y="2655044"/>
                  <a:pt x="261257" y="2670629"/>
                </a:cubicBezTo>
                <a:cubicBezTo>
                  <a:pt x="277000" y="2688996"/>
                  <a:pt x="288617" y="2710705"/>
                  <a:pt x="304800" y="2728686"/>
                </a:cubicBezTo>
                <a:cubicBezTo>
                  <a:pt x="332263" y="2759200"/>
                  <a:pt x="367253" y="2782930"/>
                  <a:pt x="391885" y="2815772"/>
                </a:cubicBezTo>
                <a:cubicBezTo>
                  <a:pt x="406399" y="2835124"/>
                  <a:pt x="418323" y="2856724"/>
                  <a:pt x="435428" y="2873829"/>
                </a:cubicBezTo>
                <a:cubicBezTo>
                  <a:pt x="452533" y="2890934"/>
                  <a:pt x="475118" y="2901629"/>
                  <a:pt x="493485" y="2917372"/>
                </a:cubicBezTo>
                <a:cubicBezTo>
                  <a:pt x="509070" y="2930730"/>
                  <a:pt x="523887" y="2945145"/>
                  <a:pt x="537028" y="2960914"/>
                </a:cubicBezTo>
                <a:cubicBezTo>
                  <a:pt x="548196" y="2974315"/>
                  <a:pt x="552556" y="2993411"/>
                  <a:pt x="566057" y="3004457"/>
                </a:cubicBezTo>
                <a:cubicBezTo>
                  <a:pt x="606560" y="3037596"/>
                  <a:pt x="655820" y="3058852"/>
                  <a:pt x="696685" y="3091543"/>
                </a:cubicBezTo>
                <a:cubicBezTo>
                  <a:pt x="720876" y="3110895"/>
                  <a:pt x="742987" y="3133181"/>
                  <a:pt x="769257" y="3149600"/>
                </a:cubicBezTo>
                <a:cubicBezTo>
                  <a:pt x="782231" y="3157709"/>
                  <a:pt x="799116" y="3157272"/>
                  <a:pt x="812800" y="3164114"/>
                </a:cubicBezTo>
                <a:cubicBezTo>
                  <a:pt x="838032" y="3176730"/>
                  <a:pt x="860605" y="3194148"/>
                  <a:pt x="885371" y="3207657"/>
                </a:cubicBezTo>
                <a:cubicBezTo>
                  <a:pt x="1075445" y="3311334"/>
                  <a:pt x="899569" y="3215815"/>
                  <a:pt x="1016000" y="3265714"/>
                </a:cubicBezTo>
                <a:cubicBezTo>
                  <a:pt x="1035887" y="3274237"/>
                  <a:pt x="1053531" y="3287901"/>
                  <a:pt x="1074057" y="3294743"/>
                </a:cubicBezTo>
                <a:cubicBezTo>
                  <a:pt x="1111906" y="3307359"/>
                  <a:pt x="1153128" y="3308955"/>
                  <a:pt x="1190171" y="3323772"/>
                </a:cubicBezTo>
                <a:cubicBezTo>
                  <a:pt x="1214362" y="3333448"/>
                  <a:pt x="1237607" y="3345945"/>
                  <a:pt x="1262743" y="3352800"/>
                </a:cubicBezTo>
                <a:cubicBezTo>
                  <a:pt x="1291135" y="3360543"/>
                  <a:pt x="1320874" y="3362050"/>
                  <a:pt x="1349828" y="3367314"/>
                </a:cubicBezTo>
                <a:cubicBezTo>
                  <a:pt x="1374100" y="3371727"/>
                  <a:pt x="1397978" y="3378340"/>
                  <a:pt x="1422400" y="3381829"/>
                </a:cubicBezTo>
                <a:cubicBezTo>
                  <a:pt x="1465770" y="3388025"/>
                  <a:pt x="1509658" y="3390147"/>
                  <a:pt x="1553028" y="3396343"/>
                </a:cubicBezTo>
                <a:cubicBezTo>
                  <a:pt x="1577450" y="3399832"/>
                  <a:pt x="1600989" y="3409160"/>
                  <a:pt x="1625600" y="3410857"/>
                </a:cubicBezTo>
                <a:cubicBezTo>
                  <a:pt x="1741540" y="3418853"/>
                  <a:pt x="1857829" y="3420534"/>
                  <a:pt x="1973943" y="3425372"/>
                </a:cubicBezTo>
                <a:cubicBezTo>
                  <a:pt x="2269067" y="3420534"/>
                  <a:pt x="2564414" y="3423318"/>
                  <a:pt x="2859314" y="3410857"/>
                </a:cubicBezTo>
                <a:cubicBezTo>
                  <a:pt x="2908609" y="3408774"/>
                  <a:pt x="2956076" y="3391505"/>
                  <a:pt x="3004457" y="3381829"/>
                </a:cubicBezTo>
                <a:cubicBezTo>
                  <a:pt x="3028647" y="3376991"/>
                  <a:pt x="3053095" y="3373297"/>
                  <a:pt x="3077028" y="3367314"/>
                </a:cubicBezTo>
                <a:cubicBezTo>
                  <a:pt x="3096380" y="3362476"/>
                  <a:pt x="3115408" y="3356079"/>
                  <a:pt x="3135085" y="3352800"/>
                </a:cubicBezTo>
                <a:cubicBezTo>
                  <a:pt x="3173560" y="3346388"/>
                  <a:pt x="3212495" y="3343124"/>
                  <a:pt x="3251200" y="3338286"/>
                </a:cubicBezTo>
                <a:cubicBezTo>
                  <a:pt x="3289905" y="3328610"/>
                  <a:pt x="3329465" y="3321873"/>
                  <a:pt x="3367314" y="3309257"/>
                </a:cubicBezTo>
                <a:cubicBezTo>
                  <a:pt x="3381828" y="3304419"/>
                  <a:pt x="3396532" y="3300115"/>
                  <a:pt x="3410857" y="3294743"/>
                </a:cubicBezTo>
                <a:cubicBezTo>
                  <a:pt x="3437503" y="3284751"/>
                  <a:pt x="3494021" y="3259437"/>
                  <a:pt x="3526971" y="3251200"/>
                </a:cubicBezTo>
                <a:cubicBezTo>
                  <a:pt x="3550904" y="3245217"/>
                  <a:pt x="3575352" y="3241524"/>
                  <a:pt x="3599543" y="3236686"/>
                </a:cubicBezTo>
                <a:cubicBezTo>
                  <a:pt x="3733499" y="3169708"/>
                  <a:pt x="3673676" y="3189125"/>
                  <a:pt x="3773714" y="3164114"/>
                </a:cubicBezTo>
                <a:cubicBezTo>
                  <a:pt x="3788228" y="3154438"/>
                  <a:pt x="3802111" y="3143741"/>
                  <a:pt x="3817257" y="3135086"/>
                </a:cubicBezTo>
                <a:cubicBezTo>
                  <a:pt x="3914092" y="3079752"/>
                  <a:pt x="3839099" y="3135037"/>
                  <a:pt x="3947885" y="3062514"/>
                </a:cubicBezTo>
                <a:cubicBezTo>
                  <a:pt x="4056606" y="2990034"/>
                  <a:pt x="3959783" y="3050182"/>
                  <a:pt x="4049485" y="2975429"/>
                </a:cubicBezTo>
                <a:cubicBezTo>
                  <a:pt x="4062886" y="2964261"/>
                  <a:pt x="4079900" y="2957887"/>
                  <a:pt x="4093028" y="2946400"/>
                </a:cubicBezTo>
                <a:cubicBezTo>
                  <a:pt x="4118774" y="2923872"/>
                  <a:pt x="4139484" y="2895927"/>
                  <a:pt x="4165600" y="2873829"/>
                </a:cubicBezTo>
                <a:cubicBezTo>
                  <a:pt x="4202533" y="2842578"/>
                  <a:pt x="4254877" y="2826998"/>
                  <a:pt x="4281714" y="2786743"/>
                </a:cubicBezTo>
                <a:cubicBezTo>
                  <a:pt x="4291390" y="2772229"/>
                  <a:pt x="4298408" y="2755535"/>
                  <a:pt x="4310743" y="2743200"/>
                </a:cubicBezTo>
                <a:cubicBezTo>
                  <a:pt x="4323078" y="2730865"/>
                  <a:pt x="4341041" y="2725524"/>
                  <a:pt x="4354285" y="2714172"/>
                </a:cubicBezTo>
                <a:cubicBezTo>
                  <a:pt x="4375065" y="2696361"/>
                  <a:pt x="4394160" y="2676570"/>
                  <a:pt x="4412343" y="2656114"/>
                </a:cubicBezTo>
                <a:cubicBezTo>
                  <a:pt x="4479805" y="2580219"/>
                  <a:pt x="4454056" y="2603521"/>
                  <a:pt x="4499428" y="2540000"/>
                </a:cubicBezTo>
                <a:cubicBezTo>
                  <a:pt x="4513488" y="2520315"/>
                  <a:pt x="4528457" y="2501295"/>
                  <a:pt x="4542971" y="2481943"/>
                </a:cubicBezTo>
                <a:cubicBezTo>
                  <a:pt x="4575014" y="2385812"/>
                  <a:pt x="4532685" y="2497503"/>
                  <a:pt x="4601028" y="2380343"/>
                </a:cubicBezTo>
                <a:cubicBezTo>
                  <a:pt x="4622832" y="2342965"/>
                  <a:pt x="4639733" y="2302934"/>
                  <a:pt x="4659085" y="2264229"/>
                </a:cubicBezTo>
                <a:lnTo>
                  <a:pt x="4717143" y="2148114"/>
                </a:lnTo>
                <a:cubicBezTo>
                  <a:pt x="4737173" y="2088023"/>
                  <a:pt x="4723171" y="2117302"/>
                  <a:pt x="4760685" y="2061029"/>
                </a:cubicBezTo>
                <a:cubicBezTo>
                  <a:pt x="4806074" y="1879481"/>
                  <a:pt x="4748059" y="2105226"/>
                  <a:pt x="4789714" y="1959429"/>
                </a:cubicBezTo>
                <a:cubicBezTo>
                  <a:pt x="4795194" y="1940249"/>
                  <a:pt x="4798748" y="1920552"/>
                  <a:pt x="4804228" y="1901372"/>
                </a:cubicBezTo>
                <a:cubicBezTo>
                  <a:pt x="4808431" y="1886661"/>
                  <a:pt x="4814540" y="1872540"/>
                  <a:pt x="4818743" y="1857829"/>
                </a:cubicBezTo>
                <a:cubicBezTo>
                  <a:pt x="4836440" y="1795891"/>
                  <a:pt x="4832808" y="1794533"/>
                  <a:pt x="4847771" y="1727200"/>
                </a:cubicBezTo>
                <a:cubicBezTo>
                  <a:pt x="4852098" y="1707727"/>
                  <a:pt x="4856805" y="1688323"/>
                  <a:pt x="4862285" y="1669143"/>
                </a:cubicBezTo>
                <a:cubicBezTo>
                  <a:pt x="4866488" y="1654432"/>
                  <a:pt x="4873089" y="1640443"/>
                  <a:pt x="4876800" y="1625600"/>
                </a:cubicBezTo>
                <a:cubicBezTo>
                  <a:pt x="4882783" y="1601667"/>
                  <a:pt x="4885331" y="1576962"/>
                  <a:pt x="4891314" y="1553029"/>
                </a:cubicBezTo>
                <a:cubicBezTo>
                  <a:pt x="4895025" y="1538186"/>
                  <a:pt x="4902509" y="1524421"/>
                  <a:pt x="4905828" y="1509486"/>
                </a:cubicBezTo>
                <a:cubicBezTo>
                  <a:pt x="4912212" y="1480758"/>
                  <a:pt x="4915078" y="1451354"/>
                  <a:pt x="4920343" y="1422400"/>
                </a:cubicBezTo>
                <a:cubicBezTo>
                  <a:pt x="4948637" y="1266784"/>
                  <a:pt x="4921562" y="1442893"/>
                  <a:pt x="4949371" y="1248229"/>
                </a:cubicBezTo>
                <a:cubicBezTo>
                  <a:pt x="4944533" y="1165981"/>
                  <a:pt x="4943055" y="1083467"/>
                  <a:pt x="4934857" y="1001486"/>
                </a:cubicBezTo>
                <a:cubicBezTo>
                  <a:pt x="4931693" y="969845"/>
                  <a:pt x="4881337" y="881065"/>
                  <a:pt x="4876800" y="870857"/>
                </a:cubicBezTo>
                <a:cubicBezTo>
                  <a:pt x="4836740" y="780722"/>
                  <a:pt x="4893608" y="874298"/>
                  <a:pt x="4833257" y="783772"/>
                </a:cubicBezTo>
                <a:cubicBezTo>
                  <a:pt x="4798747" y="680240"/>
                  <a:pt x="4847680" y="805405"/>
                  <a:pt x="4775200" y="696686"/>
                </a:cubicBezTo>
                <a:cubicBezTo>
                  <a:pt x="4766713" y="683956"/>
                  <a:pt x="4769172" y="665873"/>
                  <a:pt x="4760685" y="653143"/>
                </a:cubicBezTo>
                <a:cubicBezTo>
                  <a:pt x="4739725" y="621703"/>
                  <a:pt x="4709783" y="597013"/>
                  <a:pt x="4688114" y="566057"/>
                </a:cubicBezTo>
                <a:cubicBezTo>
                  <a:pt x="4675706" y="548332"/>
                  <a:pt x="4673333" y="524283"/>
                  <a:pt x="4659085" y="508000"/>
                </a:cubicBezTo>
                <a:cubicBezTo>
                  <a:pt x="4650778" y="498507"/>
                  <a:pt x="4568432" y="433645"/>
                  <a:pt x="4542971" y="420914"/>
                </a:cubicBezTo>
                <a:cubicBezTo>
                  <a:pt x="4529287" y="414072"/>
                  <a:pt x="4513112" y="413242"/>
                  <a:pt x="4499428" y="406400"/>
                </a:cubicBezTo>
                <a:cubicBezTo>
                  <a:pt x="4483826" y="398599"/>
                  <a:pt x="4471487" y="385173"/>
                  <a:pt x="4455885" y="377372"/>
                </a:cubicBezTo>
                <a:cubicBezTo>
                  <a:pt x="4422929" y="360894"/>
                  <a:pt x="4387674" y="349411"/>
                  <a:pt x="4354285" y="333829"/>
                </a:cubicBezTo>
                <a:cubicBezTo>
                  <a:pt x="4315072" y="315529"/>
                  <a:pt x="4272789" y="301736"/>
                  <a:pt x="4238171" y="275772"/>
                </a:cubicBezTo>
                <a:cubicBezTo>
                  <a:pt x="4218819" y="261258"/>
                  <a:pt x="4201117" y="244231"/>
                  <a:pt x="4180114" y="232229"/>
                </a:cubicBezTo>
                <a:cubicBezTo>
                  <a:pt x="4166830" y="224638"/>
                  <a:pt x="4150552" y="223928"/>
                  <a:pt x="4136571" y="217714"/>
                </a:cubicBezTo>
                <a:cubicBezTo>
                  <a:pt x="4106913" y="204533"/>
                  <a:pt x="4078514" y="188686"/>
                  <a:pt x="4049485" y="174172"/>
                </a:cubicBezTo>
                <a:cubicBezTo>
                  <a:pt x="3652689" y="207238"/>
                  <a:pt x="3817081" y="191606"/>
                  <a:pt x="3556000" y="217714"/>
                </a:cubicBezTo>
                <a:cubicBezTo>
                  <a:pt x="3497943" y="212876"/>
                  <a:pt x="3439576" y="210899"/>
                  <a:pt x="3381828" y="203200"/>
                </a:cubicBezTo>
                <a:cubicBezTo>
                  <a:pt x="3366663" y="201178"/>
                  <a:pt x="3353376" y="191201"/>
                  <a:pt x="3338285" y="188686"/>
                </a:cubicBezTo>
                <a:cubicBezTo>
                  <a:pt x="3295070" y="181484"/>
                  <a:pt x="3217333" y="152400"/>
                  <a:pt x="3193143" y="145143"/>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229564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、黑客利用</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地址进行欺骗攻击的方法是（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A:IP</a:t>
            </a:r>
            <a:r>
              <a:rPr lang="zh-CN" altLang="en-US" sz="2400" b="0" dirty="0">
                <a:solidFill>
                  <a:schemeClr val="tx1"/>
                </a:solidFill>
                <a:latin typeface="Microsoft YaHei" charset="-122"/>
                <a:ea typeface="Microsoft YaHei" charset="-122"/>
                <a:cs typeface="Microsoft YaHei" charset="-122"/>
              </a:rPr>
              <a:t>欺骗 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解密</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窃取口令</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发送病毒</a:t>
            </a:r>
            <a:r>
              <a:rPr lang="zh-CN" altLang="en-US" sz="2400" b="0" dirty="0">
                <a:latin typeface="Microsoft YaHei" charset="-122"/>
                <a:ea typeface="Microsoft YaHei" charset="-122"/>
                <a:cs typeface="Microsoft YaHei" charset="-122"/>
              </a:rPr>
              <a:t> </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、黑客利用</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地址进行欺骗攻击的方法是（   </a:t>
            </a:r>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rgbClr val="FF0000"/>
                </a:solidFill>
                <a:latin typeface="Microsoft YaHei" charset="-122"/>
                <a:ea typeface="Microsoft YaHei" charset="-122"/>
                <a:cs typeface="Microsoft YaHei" charset="-122"/>
              </a:rPr>
              <a:t>A:IP</a:t>
            </a:r>
            <a:r>
              <a:rPr lang="zh-CN" altLang="en-US" sz="2400" b="0" dirty="0">
                <a:solidFill>
                  <a:srgbClr val="FF0000"/>
                </a:solidFill>
                <a:latin typeface="Microsoft YaHei" charset="-122"/>
                <a:ea typeface="Microsoft YaHei" charset="-122"/>
                <a:cs typeface="Microsoft YaHei" charset="-122"/>
              </a:rPr>
              <a:t>欺骗</a:t>
            </a:r>
            <a:r>
              <a:rPr lang="zh-CN" altLang="en-US" sz="2400" b="0" dirty="0">
                <a:solidFill>
                  <a:schemeClr val="tx1"/>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解密</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窃取口令</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发送病毒</a:t>
            </a:r>
            <a:r>
              <a:rPr lang="zh-CN" altLang="en-US" sz="2400" b="0" dirty="0">
                <a:latin typeface="Microsoft YaHei" charset="-122"/>
                <a:ea typeface="Microsoft YaHei" charset="-122"/>
                <a:cs typeface="Microsoft YaHei" charset="-122"/>
              </a:rPr>
              <a:t> </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、下列不是网络安全通信所需要的基本属性的是（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机密性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消息完整性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时效性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身份认证</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、下列不是网络安全通信所需要的基本属性的是（    </a:t>
            </a: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机密性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消息完整性</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时效性</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身份认证</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、在网络安全威胁中，（   ）是指通过向接收方恶意泛洪分组，淹没接收方，导致带宽耗尽，资源耗尽等过载资源情况。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插入</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劫持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拒绝服务</a:t>
            </a:r>
            <a:r>
              <a:rPr lang="en-US" altLang="zh-CN" sz="2400" b="0" dirty="0" err="1">
                <a:solidFill>
                  <a:schemeClr val="tx1"/>
                </a:solidFill>
                <a:latin typeface="Microsoft YaHei" charset="-122"/>
                <a:ea typeface="Microsoft YaHei" charset="-122"/>
                <a:cs typeface="Microsoft YaHei" charset="-122"/>
              </a:rPr>
              <a:t>DoS</a:t>
            </a:r>
            <a:endParaRPr lang="en-US" altLang="zh-CN" sz="2400" b="0" dirty="0">
              <a:solidFill>
                <a:schemeClr val="tx1"/>
              </a:solidFill>
              <a:latin typeface="Microsoft YaHei" charset="-122"/>
              <a:ea typeface="Microsoft YaHei" charset="-122"/>
              <a:cs typeface="Microsoft YaHei" charset="-122"/>
            </a:endParaRP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映射</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、在网络安全威胁中，（  </a:t>
            </a: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 ）是指通过向接收方恶意泛洪分组，淹没接收方，导致带宽耗尽，资源耗尽等过载资源情况。 </a:t>
            </a: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插入</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劫持</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拒绝服务</a:t>
            </a:r>
            <a:r>
              <a:rPr lang="en-US" altLang="zh-CN" sz="2400" b="0" dirty="0" err="1">
                <a:solidFill>
                  <a:srgbClr val="FF0000"/>
                </a:solidFill>
                <a:latin typeface="Microsoft YaHei" charset="-122"/>
                <a:ea typeface="Microsoft YaHei" charset="-122"/>
                <a:cs typeface="Microsoft YaHei" charset="-122"/>
              </a:rPr>
              <a:t>DoS</a:t>
            </a:r>
            <a:endParaRPr lang="en-US" altLang="zh-CN" sz="2400" b="0" dirty="0">
              <a:solidFill>
                <a:srgbClr val="FF0000"/>
              </a:solidFill>
              <a:latin typeface="Microsoft YaHei" charset="-122"/>
              <a:ea typeface="Microsoft YaHei" charset="-122"/>
              <a:cs typeface="Microsoft YaHei" charset="-122"/>
            </a:endParaRP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映射</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1279"/>
            <a:ext cx="4531055" cy="3970318"/>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网络安全概述</a:t>
            </a:r>
            <a:endParaRPr lang="en-US" altLang="zh-CN" sz="2400" dirty="0">
              <a:latin typeface="微软雅黑" pitchFamily="34" charset="-122"/>
              <a:ea typeface="微软雅黑" pitchFamily="34" charset="-122"/>
              <a:cs typeface="Microsoft YaHei" charset="-122"/>
              <a:sym typeface="+mn-ea"/>
            </a:endParaRPr>
          </a:p>
          <a:p>
            <a:pPr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数据加密</a:t>
            </a:r>
          </a:p>
          <a:p>
            <a:pPr algn="just">
              <a:lnSpc>
                <a:spcPct val="150000"/>
              </a:lnSpc>
            </a:pPr>
            <a:r>
              <a:rPr lang="zh-CN" altLang="en-US" sz="2400" dirty="0">
                <a:latin typeface="微软雅黑" pitchFamily="34" charset="-122"/>
                <a:ea typeface="微软雅黑" pitchFamily="34" charset="-122"/>
                <a:cs typeface="Microsoft YaHei" charset="-122"/>
                <a:sym typeface="+mn-ea"/>
              </a:rPr>
              <a:t>消息完整性与数字签名</a:t>
            </a:r>
          </a:p>
          <a:p>
            <a:pPr algn="just">
              <a:lnSpc>
                <a:spcPct val="150000"/>
              </a:lnSpc>
            </a:pPr>
            <a:r>
              <a:rPr lang="zh-CN" altLang="en-US" sz="2400" dirty="0">
                <a:latin typeface="微软雅黑" pitchFamily="34" charset="-122"/>
                <a:ea typeface="微软雅黑" pitchFamily="34" charset="-122"/>
                <a:cs typeface="Microsoft YaHei" charset="-122"/>
                <a:sym typeface="+mn-ea"/>
              </a:rPr>
              <a:t>身份认证</a:t>
            </a:r>
          </a:p>
          <a:p>
            <a:pPr algn="just">
              <a:lnSpc>
                <a:spcPct val="150000"/>
              </a:lnSpc>
            </a:pPr>
            <a:r>
              <a:rPr lang="zh-CN" altLang="en-US" sz="2400" dirty="0">
                <a:latin typeface="微软雅黑" pitchFamily="34" charset="-122"/>
                <a:ea typeface="微软雅黑" pitchFamily="34" charset="-122"/>
                <a:cs typeface="Microsoft YaHei" charset="-122"/>
                <a:sym typeface="+mn-ea"/>
              </a:rPr>
              <a:t>密钥分发中心与证书认证</a:t>
            </a:r>
          </a:p>
          <a:p>
            <a:pPr algn="just">
              <a:lnSpc>
                <a:spcPct val="150000"/>
              </a:lnSpc>
            </a:pPr>
            <a:r>
              <a:rPr lang="zh-CN" altLang="en-US" sz="2400" dirty="0">
                <a:latin typeface="微软雅黑" pitchFamily="34" charset="-122"/>
                <a:ea typeface="微软雅黑" pitchFamily="34" charset="-122"/>
                <a:cs typeface="Microsoft YaHei" charset="-122"/>
                <a:sym typeface="+mn-ea"/>
              </a:rPr>
              <a:t>防火墙与入侵检测系统</a:t>
            </a:r>
          </a:p>
          <a:p>
            <a:pPr algn="just">
              <a:lnSpc>
                <a:spcPct val="150000"/>
              </a:lnSpc>
            </a:pPr>
            <a:r>
              <a:rPr lang="zh-CN" altLang="en-US" sz="2400" dirty="0">
                <a:latin typeface="微软雅黑" pitchFamily="34" charset="-122"/>
                <a:ea typeface="微软雅黑" pitchFamily="34" charset="-122"/>
                <a:cs typeface="Microsoft YaHei" charset="-122"/>
                <a:sym typeface="+mn-ea"/>
              </a:rPr>
              <a:t>网络安全协议</a:t>
            </a:r>
          </a:p>
        </p:txBody>
      </p:sp>
      <p:sp>
        <p:nvSpPr>
          <p:cNvPr id="3" name="左大括号 2"/>
          <p:cNvSpPr/>
          <p:nvPr/>
        </p:nvSpPr>
        <p:spPr>
          <a:xfrm>
            <a:off x="3821373" y="1733266"/>
            <a:ext cx="573206" cy="34810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31" name="TextBox 30"/>
          <p:cNvSpPr txBox="1"/>
          <p:nvPr/>
        </p:nvSpPr>
        <p:spPr>
          <a:xfrm>
            <a:off x="1583140" y="3005961"/>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网络安全基础</a:t>
            </a:r>
          </a:p>
        </p:txBody>
      </p:sp>
    </p:spTree>
    <p:custDataLst>
      <p:tags r:id="rId1"/>
    </p:custDataLst>
    <p:extLst>
      <p:ext uri="{BB962C8B-B14F-4D97-AF65-F5344CB8AC3E}">
        <p14:creationId xmlns:p14="http://schemas.microsoft.com/office/powerpoint/2010/main" val="1671734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677527" y="1935674"/>
            <a:ext cx="4531055" cy="2308324"/>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通信加</a:t>
            </a:r>
            <a:r>
              <a:rPr lang="zh-CN" altLang="en-US" sz="2400">
                <a:latin typeface="微软雅黑" pitchFamily="34" charset="-122"/>
                <a:ea typeface="微软雅黑" pitchFamily="34" charset="-122"/>
                <a:cs typeface="Microsoft YaHei" charset="-122"/>
                <a:sym typeface="+mn-ea"/>
              </a:rPr>
              <a:t>密模型</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传统加密方式</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对称密钥加密</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非对称</a:t>
            </a:r>
            <a:r>
              <a:rPr lang="en-US" altLang="zh-CN" sz="2400" dirty="0">
                <a:latin typeface="微软雅黑" pitchFamily="34" charset="-122"/>
                <a:ea typeface="微软雅黑" pitchFamily="34" charset="-122"/>
                <a:cs typeface="Microsoft YaHei" charset="-122"/>
                <a:sym typeface="+mn-ea"/>
              </a:rPr>
              <a:t>/</a:t>
            </a:r>
            <a:r>
              <a:rPr lang="zh-CN" altLang="en-US" sz="2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4168197" y="2035903"/>
            <a:ext cx="538790" cy="22080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2709812" y="2909117"/>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数据加密</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424937" y="629444"/>
            <a:ext cx="3314306" cy="481507"/>
          </a:xfrm>
          <a:prstGeom prst="rect">
            <a:avLst/>
          </a:prstGeom>
          <a:noFill/>
        </p:spPr>
        <p:txBody>
          <a:bodyPr wrap="square" lIns="111090" tIns="55545" rIns="111090" bIns="55545" rtlCol="0">
            <a:spAutoFit/>
          </a:bodyPr>
          <a:lstStyle/>
          <a:p>
            <a:r>
              <a:rPr lang="en-US" altLang="zh-CN" sz="2400">
                <a:latin typeface="Microsoft YaHei" charset="-122"/>
                <a:ea typeface="Microsoft YaHei" charset="-122"/>
                <a:cs typeface="Microsoft YaHei" charset="-122"/>
                <a:sym typeface="+mn-ea"/>
              </a:rPr>
              <a:t>8.2.0</a:t>
            </a:r>
            <a:r>
              <a:rPr lang="zh-CN" altLang="en-US" sz="2400" dirty="0">
                <a:latin typeface="Microsoft YaHei" charset="-122"/>
                <a:ea typeface="Microsoft YaHei" charset="-122"/>
                <a:cs typeface="Microsoft YaHei" charset="-122"/>
                <a:sym typeface="+mn-ea"/>
              </a:rPr>
              <a:t> 通信加密模型 </a:t>
            </a:r>
          </a:p>
        </p:txBody>
      </p:sp>
      <p:sp>
        <p:nvSpPr>
          <p:cNvPr id="5"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通信加密模型</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矩形 7"/>
          <p:cNvSpPr/>
          <p:nvPr/>
        </p:nvSpPr>
        <p:spPr>
          <a:xfrm>
            <a:off x="7505808" y="2765240"/>
            <a:ext cx="4392934"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ere</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L </a:t>
            </a:r>
            <a:r>
              <a:rPr lang="en-US" altLang="zh-CN" sz="2400" dirty="0" err="1">
                <a:latin typeface="Microsoft YaHei" charset="-122"/>
                <a:ea typeface="Microsoft YaHei" charset="-122"/>
                <a:cs typeface="Microsoft YaHei" charset="-122"/>
              </a:rPr>
              <a:t>oryh</a:t>
            </a:r>
            <a:r>
              <a:rPr lang="en-US" altLang="zh-CN"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brx</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Dolfh</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76" y="1324780"/>
            <a:ext cx="1221852" cy="1221852"/>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785" y="1135230"/>
            <a:ext cx="1221852" cy="1221852"/>
          </a:xfrm>
          <a:prstGeom prst="rect">
            <a:avLst/>
          </a:prstGeom>
        </p:spPr>
      </p:pic>
      <p:sp>
        <p:nvSpPr>
          <p:cNvPr id="2" name="矩形 1"/>
          <p:cNvSpPr/>
          <p:nvPr/>
        </p:nvSpPr>
        <p:spPr>
          <a:xfrm>
            <a:off x="669471" y="2765241"/>
            <a:ext cx="4042902"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I love you</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cxnSp>
        <p:nvCxnSpPr>
          <p:cNvPr id="17" name="直线箭头连接符 16"/>
          <p:cNvCxnSpPr/>
          <p:nvPr/>
        </p:nvCxnSpPr>
        <p:spPr>
          <a:xfrm>
            <a:off x="4410835" y="4532516"/>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rot="10800000">
            <a:off x="4410835" y="5106864"/>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424937" y="629444"/>
            <a:ext cx="3314306" cy="481507"/>
          </a:xfrm>
          <a:prstGeom prst="rect">
            <a:avLst/>
          </a:prstGeom>
          <a:noFill/>
        </p:spPr>
        <p:txBody>
          <a:bodyPr wrap="square" lIns="111090" tIns="55545" rIns="111090" bIns="55545" rtlCol="0">
            <a:spAutoFit/>
          </a:bodyPr>
          <a:lstStyle/>
          <a:p>
            <a:r>
              <a:rPr lang="en-US" altLang="zh-CN" sz="2400">
                <a:latin typeface="Microsoft YaHei" charset="-122"/>
                <a:ea typeface="Microsoft YaHei" charset="-122"/>
                <a:cs typeface="Microsoft YaHei" charset="-122"/>
                <a:sym typeface="+mn-ea"/>
              </a:rPr>
              <a:t>8.2.0</a:t>
            </a:r>
            <a:r>
              <a:rPr lang="zh-CN" altLang="en-US" sz="2400" dirty="0">
                <a:latin typeface="Microsoft YaHei" charset="-122"/>
                <a:ea typeface="Microsoft YaHei" charset="-122"/>
                <a:cs typeface="Microsoft YaHei" charset="-122"/>
                <a:sym typeface="+mn-ea"/>
              </a:rPr>
              <a:t> 通信加密模型 </a:t>
            </a:r>
          </a:p>
        </p:txBody>
      </p:sp>
      <p:sp>
        <p:nvSpPr>
          <p:cNvPr id="5"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通信加密模型</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矩形 7"/>
          <p:cNvSpPr/>
          <p:nvPr/>
        </p:nvSpPr>
        <p:spPr>
          <a:xfrm>
            <a:off x="7505808" y="2765240"/>
            <a:ext cx="4392934"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ere</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L </a:t>
            </a:r>
            <a:r>
              <a:rPr lang="en-US" altLang="zh-CN" sz="2400" dirty="0" err="1">
                <a:latin typeface="Microsoft YaHei" charset="-122"/>
                <a:ea typeface="Microsoft YaHei" charset="-122"/>
                <a:cs typeface="Microsoft YaHei" charset="-122"/>
              </a:rPr>
              <a:t>oryh</a:t>
            </a:r>
            <a:r>
              <a:rPr lang="en-US" altLang="zh-CN"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brx</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Dolfh</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76" y="1324780"/>
            <a:ext cx="1221852" cy="1221852"/>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785" y="1135230"/>
            <a:ext cx="1221852" cy="1221852"/>
          </a:xfrm>
          <a:prstGeom prst="rect">
            <a:avLst/>
          </a:prstGeom>
        </p:spPr>
      </p:pic>
      <p:sp>
        <p:nvSpPr>
          <p:cNvPr id="2" name="矩形 1"/>
          <p:cNvSpPr/>
          <p:nvPr/>
        </p:nvSpPr>
        <p:spPr>
          <a:xfrm>
            <a:off x="669471" y="2765241"/>
            <a:ext cx="4042902"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I love you</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
        <p:nvSpPr>
          <p:cNvPr id="11" name="矩形 10"/>
          <p:cNvSpPr/>
          <p:nvPr/>
        </p:nvSpPr>
        <p:spPr>
          <a:xfrm>
            <a:off x="1057032" y="4532517"/>
            <a:ext cx="3353803"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明文：未加密的消息。 </a:t>
            </a:r>
            <a:endParaRPr lang="en-US" altLang="zh-CN" sz="2400" dirty="0">
              <a:latin typeface="Microsoft YaHei" charset="-122"/>
              <a:ea typeface="Microsoft YaHei" charset="-122"/>
              <a:cs typeface="Microsoft YaHei" charset="-122"/>
            </a:endParaRPr>
          </a:p>
        </p:txBody>
      </p:sp>
      <p:cxnSp>
        <p:nvCxnSpPr>
          <p:cNvPr id="17" name="直线箭头连接符 16"/>
          <p:cNvCxnSpPr/>
          <p:nvPr/>
        </p:nvCxnSpPr>
        <p:spPr>
          <a:xfrm>
            <a:off x="4410835" y="4532516"/>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rot="10800000">
            <a:off x="4410835" y="5106864"/>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79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custDataLst>
              <p:tags r:id="rId1"/>
            </p:custDataLst>
          </p:nvPr>
        </p:nvSpPr>
        <p:spPr>
          <a:xfrm>
            <a:off x="265585" y="328989"/>
            <a:ext cx="36893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7.4.1</a:t>
            </a:r>
            <a:r>
              <a:rPr lang="zh-CN" altLang="en-US" sz="2400" b="0" dirty="0">
                <a:solidFill>
                  <a:schemeClr val="tx1"/>
                </a:solidFill>
                <a:latin typeface="Microsoft YaHei" charset="-122"/>
                <a:ea typeface="Microsoft YaHei" charset="-122"/>
                <a:cs typeface="Microsoft YaHei" charset="-122"/>
                <a:sym typeface="+mn-ea"/>
              </a:rPr>
              <a:t> 蜂窝网络体系结构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9" name="左大括号 8"/>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10"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solidFill>
                  <a:srgbClr val="FF0000"/>
                </a:solidFill>
                <a:latin typeface="微软雅黑" pitchFamily="34" charset="-122"/>
                <a:ea typeface="微软雅黑" pitchFamily="34" charset="-122"/>
              </a:rPr>
              <a:t>蜂窝网络体系结构</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移动通信</a:t>
            </a:r>
            <a:r>
              <a:rPr lang="en-US" altLang="zh-CN" sz="1400" dirty="0">
                <a:latin typeface="微软雅黑" pitchFamily="34" charset="-122"/>
                <a:ea typeface="微软雅黑" pitchFamily="34" charset="-122"/>
              </a:rPr>
              <a:t>2G/3G/4G/5G</a:t>
            </a:r>
            <a:r>
              <a:rPr lang="zh-CN" altLang="en-US" sz="1400" dirty="0">
                <a:latin typeface="微软雅黑" pitchFamily="34" charset="-122"/>
                <a:ea typeface="微软雅黑" pitchFamily="34" charset="-122"/>
              </a:rPr>
              <a:t>网络</a:t>
            </a:r>
          </a:p>
        </p:txBody>
      </p:sp>
      <p:sp>
        <p:nvSpPr>
          <p:cNvPr id="11" name="文本框 10"/>
          <p:cNvSpPr txBox="1"/>
          <p:nvPr/>
        </p:nvSpPr>
        <p:spPr>
          <a:xfrm>
            <a:off x="265584" y="1663125"/>
            <a:ext cx="11457023"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二、蜂窝网络体系结构</a:t>
            </a: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、移动交换中心</a:t>
            </a:r>
            <a:r>
              <a:rPr lang="en-US" altLang="zh-CN" sz="2400" dirty="0">
                <a:latin typeface="Microsoft YaHei" charset="-122"/>
                <a:ea typeface="Microsoft YaHei" charset="-122"/>
                <a:cs typeface="Microsoft YaHei" charset="-122"/>
              </a:rPr>
              <a:t>(Mobile Switching Center , MSC)</a:t>
            </a:r>
            <a:r>
              <a:rPr lang="zh-CN" altLang="en-US" sz="2400" dirty="0">
                <a:latin typeface="Microsoft YaHei" charset="-122"/>
                <a:ea typeface="Microsoft YaHei" charset="-122"/>
                <a:cs typeface="Microsoft YaHei" charset="-122"/>
              </a:rPr>
              <a:t>：在用户鉴别和账户管理以及呼叫建立和切换中起决定性作用。</a:t>
            </a: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265" y="4177516"/>
            <a:ext cx="837097" cy="837097"/>
          </a:xfrm>
          <a:prstGeom prst="rect">
            <a:avLst/>
          </a:prstGeom>
        </p:spPr>
      </p:pic>
      <p:sp>
        <p:nvSpPr>
          <p:cNvPr id="14" name="六边形 13"/>
          <p:cNvSpPr/>
          <p:nvPr/>
        </p:nvSpPr>
        <p:spPr>
          <a:xfrm>
            <a:off x="1771624" y="3594603"/>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0804" y="3668911"/>
            <a:ext cx="491182" cy="491182"/>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6185" y="4145579"/>
            <a:ext cx="491182" cy="491182"/>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8010" y="4316268"/>
            <a:ext cx="550160" cy="550160"/>
          </a:xfrm>
          <a:prstGeom prst="rect">
            <a:avLst/>
          </a:prstGeom>
        </p:spPr>
      </p:pic>
      <p:sp>
        <p:nvSpPr>
          <p:cNvPr id="18" name="六边形 17"/>
          <p:cNvSpPr/>
          <p:nvPr/>
        </p:nvSpPr>
        <p:spPr>
          <a:xfrm>
            <a:off x="594953" y="4330044"/>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133" y="4404352"/>
            <a:ext cx="491182" cy="491182"/>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542" y="4895534"/>
            <a:ext cx="491182" cy="491182"/>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1339" y="5051709"/>
            <a:ext cx="550160" cy="550160"/>
          </a:xfrm>
          <a:prstGeom prst="rect">
            <a:avLst/>
          </a:prstGeom>
        </p:spPr>
      </p:pic>
      <p:sp>
        <p:nvSpPr>
          <p:cNvPr id="22" name="六边形 21"/>
          <p:cNvSpPr/>
          <p:nvPr/>
        </p:nvSpPr>
        <p:spPr>
          <a:xfrm>
            <a:off x="1779898" y="5051709"/>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078" y="5126017"/>
            <a:ext cx="491182" cy="491182"/>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487" y="5617199"/>
            <a:ext cx="491182" cy="491182"/>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6284" y="5773374"/>
            <a:ext cx="550160" cy="550160"/>
          </a:xfrm>
          <a:prstGeom prst="rect">
            <a:avLst/>
          </a:prstGeom>
        </p:spPr>
      </p:pic>
      <p:cxnSp>
        <p:nvCxnSpPr>
          <p:cNvPr id="26" name="直线连接符 25"/>
          <p:cNvCxnSpPr/>
          <p:nvPr/>
        </p:nvCxnSpPr>
        <p:spPr>
          <a:xfrm flipV="1">
            <a:off x="1596419" y="4596065"/>
            <a:ext cx="2323846" cy="455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flipV="1">
            <a:off x="2773090" y="4177516"/>
            <a:ext cx="1565724" cy="138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V="1">
            <a:off x="2781364" y="5014613"/>
            <a:ext cx="1557450" cy="758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任意形状 28"/>
          <p:cNvSpPr/>
          <p:nvPr/>
        </p:nvSpPr>
        <p:spPr>
          <a:xfrm>
            <a:off x="265584" y="3432628"/>
            <a:ext cx="4949371" cy="3425372"/>
          </a:xfrm>
          <a:custGeom>
            <a:avLst/>
            <a:gdLst>
              <a:gd name="connsiteX0" fmla="*/ 3193143 w 4949371"/>
              <a:gd name="connsiteY0" fmla="*/ 145143 h 3425372"/>
              <a:gd name="connsiteX1" fmla="*/ 3193143 w 4949371"/>
              <a:gd name="connsiteY1" fmla="*/ 145143 h 3425372"/>
              <a:gd name="connsiteX2" fmla="*/ 2830285 w 4949371"/>
              <a:gd name="connsiteY2" fmla="*/ 101600 h 3425372"/>
              <a:gd name="connsiteX3" fmla="*/ 2656114 w 4949371"/>
              <a:gd name="connsiteY3" fmla="*/ 58057 h 3425372"/>
              <a:gd name="connsiteX4" fmla="*/ 2554514 w 4949371"/>
              <a:gd name="connsiteY4" fmla="*/ 43543 h 3425372"/>
              <a:gd name="connsiteX5" fmla="*/ 2322285 w 4949371"/>
              <a:gd name="connsiteY5" fmla="*/ 14514 h 3425372"/>
              <a:gd name="connsiteX6" fmla="*/ 2235200 w 4949371"/>
              <a:gd name="connsiteY6" fmla="*/ 0 h 3425372"/>
              <a:gd name="connsiteX7" fmla="*/ 1465943 w 4949371"/>
              <a:gd name="connsiteY7" fmla="*/ 14514 h 3425372"/>
              <a:gd name="connsiteX8" fmla="*/ 1422400 w 4949371"/>
              <a:gd name="connsiteY8" fmla="*/ 29029 h 3425372"/>
              <a:gd name="connsiteX9" fmla="*/ 1364343 w 4949371"/>
              <a:gd name="connsiteY9" fmla="*/ 43543 h 3425372"/>
              <a:gd name="connsiteX10" fmla="*/ 1219200 w 4949371"/>
              <a:gd name="connsiteY10" fmla="*/ 72572 h 3425372"/>
              <a:gd name="connsiteX11" fmla="*/ 1161143 w 4949371"/>
              <a:gd name="connsiteY11" fmla="*/ 101600 h 3425372"/>
              <a:gd name="connsiteX12" fmla="*/ 1103085 w 4949371"/>
              <a:gd name="connsiteY12" fmla="*/ 116114 h 3425372"/>
              <a:gd name="connsiteX13" fmla="*/ 1059543 w 4949371"/>
              <a:gd name="connsiteY13" fmla="*/ 145143 h 3425372"/>
              <a:gd name="connsiteX14" fmla="*/ 1016000 w 4949371"/>
              <a:gd name="connsiteY14" fmla="*/ 159657 h 3425372"/>
              <a:gd name="connsiteX15" fmla="*/ 972457 w 4949371"/>
              <a:gd name="connsiteY15" fmla="*/ 203200 h 3425372"/>
              <a:gd name="connsiteX16" fmla="*/ 885371 w 4949371"/>
              <a:gd name="connsiteY16" fmla="*/ 261257 h 3425372"/>
              <a:gd name="connsiteX17" fmla="*/ 812800 w 4949371"/>
              <a:gd name="connsiteY17" fmla="*/ 333829 h 3425372"/>
              <a:gd name="connsiteX18" fmla="*/ 769257 w 4949371"/>
              <a:gd name="connsiteY18" fmla="*/ 391886 h 3425372"/>
              <a:gd name="connsiteX19" fmla="*/ 711200 w 4949371"/>
              <a:gd name="connsiteY19" fmla="*/ 449943 h 3425372"/>
              <a:gd name="connsiteX20" fmla="*/ 653143 w 4949371"/>
              <a:gd name="connsiteY20" fmla="*/ 537029 h 3425372"/>
              <a:gd name="connsiteX21" fmla="*/ 595085 w 4949371"/>
              <a:gd name="connsiteY21" fmla="*/ 609600 h 3425372"/>
              <a:gd name="connsiteX22" fmla="*/ 537028 w 4949371"/>
              <a:gd name="connsiteY22" fmla="*/ 711200 h 3425372"/>
              <a:gd name="connsiteX23" fmla="*/ 493485 w 4949371"/>
              <a:gd name="connsiteY23" fmla="*/ 769257 h 3425372"/>
              <a:gd name="connsiteX24" fmla="*/ 464457 w 4949371"/>
              <a:gd name="connsiteY24" fmla="*/ 827314 h 3425372"/>
              <a:gd name="connsiteX25" fmla="*/ 362857 w 4949371"/>
              <a:gd name="connsiteY25" fmla="*/ 972457 h 3425372"/>
              <a:gd name="connsiteX26" fmla="*/ 304800 w 4949371"/>
              <a:gd name="connsiteY26" fmla="*/ 1074057 h 3425372"/>
              <a:gd name="connsiteX27" fmla="*/ 217714 w 4949371"/>
              <a:gd name="connsiteY27" fmla="*/ 1204686 h 3425372"/>
              <a:gd name="connsiteX28" fmla="*/ 203200 w 4949371"/>
              <a:gd name="connsiteY28" fmla="*/ 1248229 h 3425372"/>
              <a:gd name="connsiteX29" fmla="*/ 116114 w 4949371"/>
              <a:gd name="connsiteY29" fmla="*/ 1407886 h 3425372"/>
              <a:gd name="connsiteX30" fmla="*/ 101600 w 4949371"/>
              <a:gd name="connsiteY30" fmla="*/ 1451429 h 3425372"/>
              <a:gd name="connsiteX31" fmla="*/ 72571 w 4949371"/>
              <a:gd name="connsiteY31" fmla="*/ 1582057 h 3425372"/>
              <a:gd name="connsiteX32" fmla="*/ 58057 w 4949371"/>
              <a:gd name="connsiteY32" fmla="*/ 1669143 h 3425372"/>
              <a:gd name="connsiteX33" fmla="*/ 43543 w 4949371"/>
              <a:gd name="connsiteY33" fmla="*/ 1727200 h 3425372"/>
              <a:gd name="connsiteX34" fmla="*/ 29028 w 4949371"/>
              <a:gd name="connsiteY34" fmla="*/ 1799772 h 3425372"/>
              <a:gd name="connsiteX35" fmla="*/ 0 w 4949371"/>
              <a:gd name="connsiteY35" fmla="*/ 1930400 h 3425372"/>
              <a:gd name="connsiteX36" fmla="*/ 14514 w 4949371"/>
              <a:gd name="connsiteY36" fmla="*/ 2220686 h 3425372"/>
              <a:gd name="connsiteX37" fmla="*/ 43543 w 4949371"/>
              <a:gd name="connsiteY37" fmla="*/ 2264229 h 3425372"/>
              <a:gd name="connsiteX38" fmla="*/ 58057 w 4949371"/>
              <a:gd name="connsiteY38" fmla="*/ 2322286 h 3425372"/>
              <a:gd name="connsiteX39" fmla="*/ 72571 w 4949371"/>
              <a:gd name="connsiteY39" fmla="*/ 2365829 h 3425372"/>
              <a:gd name="connsiteX40" fmla="*/ 130628 w 4949371"/>
              <a:gd name="connsiteY40" fmla="*/ 2467429 h 3425372"/>
              <a:gd name="connsiteX41" fmla="*/ 217714 w 4949371"/>
              <a:gd name="connsiteY41" fmla="*/ 2627086 h 3425372"/>
              <a:gd name="connsiteX42" fmla="*/ 261257 w 4949371"/>
              <a:gd name="connsiteY42" fmla="*/ 2670629 h 3425372"/>
              <a:gd name="connsiteX43" fmla="*/ 304800 w 4949371"/>
              <a:gd name="connsiteY43" fmla="*/ 2728686 h 3425372"/>
              <a:gd name="connsiteX44" fmla="*/ 391885 w 4949371"/>
              <a:gd name="connsiteY44" fmla="*/ 2815772 h 3425372"/>
              <a:gd name="connsiteX45" fmla="*/ 435428 w 4949371"/>
              <a:gd name="connsiteY45" fmla="*/ 2873829 h 3425372"/>
              <a:gd name="connsiteX46" fmla="*/ 493485 w 4949371"/>
              <a:gd name="connsiteY46" fmla="*/ 2917372 h 3425372"/>
              <a:gd name="connsiteX47" fmla="*/ 537028 w 4949371"/>
              <a:gd name="connsiteY47" fmla="*/ 2960914 h 3425372"/>
              <a:gd name="connsiteX48" fmla="*/ 566057 w 4949371"/>
              <a:gd name="connsiteY48" fmla="*/ 3004457 h 3425372"/>
              <a:gd name="connsiteX49" fmla="*/ 696685 w 4949371"/>
              <a:gd name="connsiteY49" fmla="*/ 3091543 h 3425372"/>
              <a:gd name="connsiteX50" fmla="*/ 769257 w 4949371"/>
              <a:gd name="connsiteY50" fmla="*/ 3149600 h 3425372"/>
              <a:gd name="connsiteX51" fmla="*/ 812800 w 4949371"/>
              <a:gd name="connsiteY51" fmla="*/ 3164114 h 3425372"/>
              <a:gd name="connsiteX52" fmla="*/ 885371 w 4949371"/>
              <a:gd name="connsiteY52" fmla="*/ 3207657 h 3425372"/>
              <a:gd name="connsiteX53" fmla="*/ 1016000 w 4949371"/>
              <a:gd name="connsiteY53" fmla="*/ 3265714 h 3425372"/>
              <a:gd name="connsiteX54" fmla="*/ 1074057 w 4949371"/>
              <a:gd name="connsiteY54" fmla="*/ 3294743 h 3425372"/>
              <a:gd name="connsiteX55" fmla="*/ 1190171 w 4949371"/>
              <a:gd name="connsiteY55" fmla="*/ 3323772 h 3425372"/>
              <a:gd name="connsiteX56" fmla="*/ 1262743 w 4949371"/>
              <a:gd name="connsiteY56" fmla="*/ 3352800 h 3425372"/>
              <a:gd name="connsiteX57" fmla="*/ 1349828 w 4949371"/>
              <a:gd name="connsiteY57" fmla="*/ 3367314 h 3425372"/>
              <a:gd name="connsiteX58" fmla="*/ 1422400 w 4949371"/>
              <a:gd name="connsiteY58" fmla="*/ 3381829 h 3425372"/>
              <a:gd name="connsiteX59" fmla="*/ 1553028 w 4949371"/>
              <a:gd name="connsiteY59" fmla="*/ 3396343 h 3425372"/>
              <a:gd name="connsiteX60" fmla="*/ 1625600 w 4949371"/>
              <a:gd name="connsiteY60" fmla="*/ 3410857 h 3425372"/>
              <a:gd name="connsiteX61" fmla="*/ 1973943 w 4949371"/>
              <a:gd name="connsiteY61" fmla="*/ 3425372 h 3425372"/>
              <a:gd name="connsiteX62" fmla="*/ 2859314 w 4949371"/>
              <a:gd name="connsiteY62" fmla="*/ 3410857 h 3425372"/>
              <a:gd name="connsiteX63" fmla="*/ 3004457 w 4949371"/>
              <a:gd name="connsiteY63" fmla="*/ 3381829 h 3425372"/>
              <a:gd name="connsiteX64" fmla="*/ 3077028 w 4949371"/>
              <a:gd name="connsiteY64" fmla="*/ 3367314 h 3425372"/>
              <a:gd name="connsiteX65" fmla="*/ 3135085 w 4949371"/>
              <a:gd name="connsiteY65" fmla="*/ 3352800 h 3425372"/>
              <a:gd name="connsiteX66" fmla="*/ 3251200 w 4949371"/>
              <a:gd name="connsiteY66" fmla="*/ 3338286 h 3425372"/>
              <a:gd name="connsiteX67" fmla="*/ 3367314 w 4949371"/>
              <a:gd name="connsiteY67" fmla="*/ 3309257 h 3425372"/>
              <a:gd name="connsiteX68" fmla="*/ 3410857 w 4949371"/>
              <a:gd name="connsiteY68" fmla="*/ 3294743 h 3425372"/>
              <a:gd name="connsiteX69" fmla="*/ 3526971 w 4949371"/>
              <a:gd name="connsiteY69" fmla="*/ 3251200 h 3425372"/>
              <a:gd name="connsiteX70" fmla="*/ 3599543 w 4949371"/>
              <a:gd name="connsiteY70" fmla="*/ 3236686 h 3425372"/>
              <a:gd name="connsiteX71" fmla="*/ 3773714 w 4949371"/>
              <a:gd name="connsiteY71" fmla="*/ 3164114 h 3425372"/>
              <a:gd name="connsiteX72" fmla="*/ 3817257 w 4949371"/>
              <a:gd name="connsiteY72" fmla="*/ 3135086 h 3425372"/>
              <a:gd name="connsiteX73" fmla="*/ 3947885 w 4949371"/>
              <a:gd name="connsiteY73" fmla="*/ 3062514 h 3425372"/>
              <a:gd name="connsiteX74" fmla="*/ 4049485 w 4949371"/>
              <a:gd name="connsiteY74" fmla="*/ 2975429 h 3425372"/>
              <a:gd name="connsiteX75" fmla="*/ 4093028 w 4949371"/>
              <a:gd name="connsiteY75" fmla="*/ 2946400 h 3425372"/>
              <a:gd name="connsiteX76" fmla="*/ 4165600 w 4949371"/>
              <a:gd name="connsiteY76" fmla="*/ 2873829 h 3425372"/>
              <a:gd name="connsiteX77" fmla="*/ 4281714 w 4949371"/>
              <a:gd name="connsiteY77" fmla="*/ 2786743 h 3425372"/>
              <a:gd name="connsiteX78" fmla="*/ 4310743 w 4949371"/>
              <a:gd name="connsiteY78" fmla="*/ 2743200 h 3425372"/>
              <a:gd name="connsiteX79" fmla="*/ 4354285 w 4949371"/>
              <a:gd name="connsiteY79" fmla="*/ 2714172 h 3425372"/>
              <a:gd name="connsiteX80" fmla="*/ 4412343 w 4949371"/>
              <a:gd name="connsiteY80" fmla="*/ 2656114 h 3425372"/>
              <a:gd name="connsiteX81" fmla="*/ 4499428 w 4949371"/>
              <a:gd name="connsiteY81" fmla="*/ 2540000 h 3425372"/>
              <a:gd name="connsiteX82" fmla="*/ 4542971 w 4949371"/>
              <a:gd name="connsiteY82" fmla="*/ 2481943 h 3425372"/>
              <a:gd name="connsiteX83" fmla="*/ 4601028 w 4949371"/>
              <a:gd name="connsiteY83" fmla="*/ 2380343 h 3425372"/>
              <a:gd name="connsiteX84" fmla="*/ 4659085 w 4949371"/>
              <a:gd name="connsiteY84" fmla="*/ 2264229 h 3425372"/>
              <a:gd name="connsiteX85" fmla="*/ 4717143 w 4949371"/>
              <a:gd name="connsiteY85" fmla="*/ 2148114 h 3425372"/>
              <a:gd name="connsiteX86" fmla="*/ 4760685 w 4949371"/>
              <a:gd name="connsiteY86" fmla="*/ 2061029 h 3425372"/>
              <a:gd name="connsiteX87" fmla="*/ 4789714 w 4949371"/>
              <a:gd name="connsiteY87" fmla="*/ 1959429 h 3425372"/>
              <a:gd name="connsiteX88" fmla="*/ 4804228 w 4949371"/>
              <a:gd name="connsiteY88" fmla="*/ 1901372 h 3425372"/>
              <a:gd name="connsiteX89" fmla="*/ 4818743 w 4949371"/>
              <a:gd name="connsiteY89" fmla="*/ 1857829 h 3425372"/>
              <a:gd name="connsiteX90" fmla="*/ 4847771 w 4949371"/>
              <a:gd name="connsiteY90" fmla="*/ 1727200 h 3425372"/>
              <a:gd name="connsiteX91" fmla="*/ 4862285 w 4949371"/>
              <a:gd name="connsiteY91" fmla="*/ 1669143 h 3425372"/>
              <a:gd name="connsiteX92" fmla="*/ 4876800 w 4949371"/>
              <a:gd name="connsiteY92" fmla="*/ 1625600 h 3425372"/>
              <a:gd name="connsiteX93" fmla="*/ 4891314 w 4949371"/>
              <a:gd name="connsiteY93" fmla="*/ 1553029 h 3425372"/>
              <a:gd name="connsiteX94" fmla="*/ 4905828 w 4949371"/>
              <a:gd name="connsiteY94" fmla="*/ 1509486 h 3425372"/>
              <a:gd name="connsiteX95" fmla="*/ 4920343 w 4949371"/>
              <a:gd name="connsiteY95" fmla="*/ 1422400 h 3425372"/>
              <a:gd name="connsiteX96" fmla="*/ 4949371 w 4949371"/>
              <a:gd name="connsiteY96" fmla="*/ 1248229 h 3425372"/>
              <a:gd name="connsiteX97" fmla="*/ 4934857 w 4949371"/>
              <a:gd name="connsiteY97" fmla="*/ 1001486 h 3425372"/>
              <a:gd name="connsiteX98" fmla="*/ 4876800 w 4949371"/>
              <a:gd name="connsiteY98" fmla="*/ 870857 h 3425372"/>
              <a:gd name="connsiteX99" fmla="*/ 4833257 w 4949371"/>
              <a:gd name="connsiteY99" fmla="*/ 783772 h 3425372"/>
              <a:gd name="connsiteX100" fmla="*/ 4775200 w 4949371"/>
              <a:gd name="connsiteY100" fmla="*/ 696686 h 3425372"/>
              <a:gd name="connsiteX101" fmla="*/ 4760685 w 4949371"/>
              <a:gd name="connsiteY101" fmla="*/ 653143 h 3425372"/>
              <a:gd name="connsiteX102" fmla="*/ 4688114 w 4949371"/>
              <a:gd name="connsiteY102" fmla="*/ 566057 h 3425372"/>
              <a:gd name="connsiteX103" fmla="*/ 4659085 w 4949371"/>
              <a:gd name="connsiteY103" fmla="*/ 508000 h 3425372"/>
              <a:gd name="connsiteX104" fmla="*/ 4542971 w 4949371"/>
              <a:gd name="connsiteY104" fmla="*/ 420914 h 3425372"/>
              <a:gd name="connsiteX105" fmla="*/ 4499428 w 4949371"/>
              <a:gd name="connsiteY105" fmla="*/ 406400 h 3425372"/>
              <a:gd name="connsiteX106" fmla="*/ 4455885 w 4949371"/>
              <a:gd name="connsiteY106" fmla="*/ 377372 h 3425372"/>
              <a:gd name="connsiteX107" fmla="*/ 4354285 w 4949371"/>
              <a:gd name="connsiteY107" fmla="*/ 333829 h 3425372"/>
              <a:gd name="connsiteX108" fmla="*/ 4238171 w 4949371"/>
              <a:gd name="connsiteY108" fmla="*/ 275772 h 3425372"/>
              <a:gd name="connsiteX109" fmla="*/ 4180114 w 4949371"/>
              <a:gd name="connsiteY109" fmla="*/ 232229 h 3425372"/>
              <a:gd name="connsiteX110" fmla="*/ 4136571 w 4949371"/>
              <a:gd name="connsiteY110" fmla="*/ 217714 h 3425372"/>
              <a:gd name="connsiteX111" fmla="*/ 4049485 w 4949371"/>
              <a:gd name="connsiteY111" fmla="*/ 174172 h 3425372"/>
              <a:gd name="connsiteX112" fmla="*/ 3556000 w 4949371"/>
              <a:gd name="connsiteY112" fmla="*/ 217714 h 3425372"/>
              <a:gd name="connsiteX113" fmla="*/ 3381828 w 4949371"/>
              <a:gd name="connsiteY113" fmla="*/ 203200 h 3425372"/>
              <a:gd name="connsiteX114" fmla="*/ 3338285 w 4949371"/>
              <a:gd name="connsiteY114" fmla="*/ 188686 h 3425372"/>
              <a:gd name="connsiteX115" fmla="*/ 3193143 w 4949371"/>
              <a:gd name="connsiteY115" fmla="*/ 145143 h 342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949371" h="3425372">
                <a:moveTo>
                  <a:pt x="3193143" y="145143"/>
                </a:moveTo>
                <a:lnTo>
                  <a:pt x="3193143" y="145143"/>
                </a:lnTo>
                <a:cubicBezTo>
                  <a:pt x="3154070" y="141030"/>
                  <a:pt x="2923865" y="122396"/>
                  <a:pt x="2830285" y="101600"/>
                </a:cubicBezTo>
                <a:cubicBezTo>
                  <a:pt x="2771866" y="88618"/>
                  <a:pt x="2715356" y="66520"/>
                  <a:pt x="2656114" y="58057"/>
                </a:cubicBezTo>
                <a:lnTo>
                  <a:pt x="2554514" y="43543"/>
                </a:lnTo>
                <a:cubicBezTo>
                  <a:pt x="2477157" y="33453"/>
                  <a:pt x="2399236" y="27339"/>
                  <a:pt x="2322285" y="14514"/>
                </a:cubicBezTo>
                <a:lnTo>
                  <a:pt x="2235200" y="0"/>
                </a:lnTo>
                <a:lnTo>
                  <a:pt x="1465943" y="14514"/>
                </a:lnTo>
                <a:cubicBezTo>
                  <a:pt x="1450653" y="15060"/>
                  <a:pt x="1437111" y="24826"/>
                  <a:pt x="1422400" y="29029"/>
                </a:cubicBezTo>
                <a:cubicBezTo>
                  <a:pt x="1403220" y="34509"/>
                  <a:pt x="1383848" y="39363"/>
                  <a:pt x="1364343" y="43543"/>
                </a:cubicBezTo>
                <a:cubicBezTo>
                  <a:pt x="1316099" y="53881"/>
                  <a:pt x="1219200" y="72572"/>
                  <a:pt x="1219200" y="72572"/>
                </a:cubicBezTo>
                <a:cubicBezTo>
                  <a:pt x="1199848" y="82248"/>
                  <a:pt x="1181402" y="94003"/>
                  <a:pt x="1161143" y="101600"/>
                </a:cubicBezTo>
                <a:cubicBezTo>
                  <a:pt x="1142465" y="108604"/>
                  <a:pt x="1121420" y="108256"/>
                  <a:pt x="1103085" y="116114"/>
                </a:cubicBezTo>
                <a:cubicBezTo>
                  <a:pt x="1087052" y="122985"/>
                  <a:pt x="1075145" y="137342"/>
                  <a:pt x="1059543" y="145143"/>
                </a:cubicBezTo>
                <a:cubicBezTo>
                  <a:pt x="1045859" y="151985"/>
                  <a:pt x="1030514" y="154819"/>
                  <a:pt x="1016000" y="159657"/>
                </a:cubicBezTo>
                <a:cubicBezTo>
                  <a:pt x="1001486" y="174171"/>
                  <a:pt x="988660" y="190598"/>
                  <a:pt x="972457" y="203200"/>
                </a:cubicBezTo>
                <a:cubicBezTo>
                  <a:pt x="944918" y="224619"/>
                  <a:pt x="885371" y="261257"/>
                  <a:pt x="885371" y="261257"/>
                </a:cubicBezTo>
                <a:cubicBezTo>
                  <a:pt x="807966" y="377367"/>
                  <a:pt x="909558" y="237071"/>
                  <a:pt x="812800" y="333829"/>
                </a:cubicBezTo>
                <a:cubicBezTo>
                  <a:pt x="795695" y="350934"/>
                  <a:pt x="785187" y="373681"/>
                  <a:pt x="769257" y="391886"/>
                </a:cubicBezTo>
                <a:cubicBezTo>
                  <a:pt x="751235" y="412483"/>
                  <a:pt x="728297" y="428572"/>
                  <a:pt x="711200" y="449943"/>
                </a:cubicBezTo>
                <a:cubicBezTo>
                  <a:pt x="689406" y="477186"/>
                  <a:pt x="674938" y="509786"/>
                  <a:pt x="653143" y="537029"/>
                </a:cubicBezTo>
                <a:cubicBezTo>
                  <a:pt x="633790" y="561219"/>
                  <a:pt x="613672" y="584817"/>
                  <a:pt x="595085" y="609600"/>
                </a:cubicBezTo>
                <a:cubicBezTo>
                  <a:pt x="535167" y="689491"/>
                  <a:pt x="597287" y="614787"/>
                  <a:pt x="537028" y="711200"/>
                </a:cubicBezTo>
                <a:cubicBezTo>
                  <a:pt x="524207" y="731713"/>
                  <a:pt x="506306" y="748744"/>
                  <a:pt x="493485" y="769257"/>
                </a:cubicBezTo>
                <a:cubicBezTo>
                  <a:pt x="482018" y="787605"/>
                  <a:pt x="475192" y="808528"/>
                  <a:pt x="464457" y="827314"/>
                </a:cubicBezTo>
                <a:cubicBezTo>
                  <a:pt x="435057" y="878764"/>
                  <a:pt x="392257" y="921007"/>
                  <a:pt x="362857" y="972457"/>
                </a:cubicBezTo>
                <a:cubicBezTo>
                  <a:pt x="314268" y="1057489"/>
                  <a:pt x="355310" y="1003342"/>
                  <a:pt x="304800" y="1074057"/>
                </a:cubicBezTo>
                <a:cubicBezTo>
                  <a:pt x="264282" y="1130782"/>
                  <a:pt x="250435" y="1139244"/>
                  <a:pt x="217714" y="1204686"/>
                </a:cubicBezTo>
                <a:cubicBezTo>
                  <a:pt x="210872" y="1218370"/>
                  <a:pt x="209531" y="1234301"/>
                  <a:pt x="203200" y="1248229"/>
                </a:cubicBezTo>
                <a:cubicBezTo>
                  <a:pt x="156159" y="1351720"/>
                  <a:pt x="161561" y="1339716"/>
                  <a:pt x="116114" y="1407886"/>
                </a:cubicBezTo>
                <a:cubicBezTo>
                  <a:pt x="111276" y="1422400"/>
                  <a:pt x="105803" y="1436718"/>
                  <a:pt x="101600" y="1451429"/>
                </a:cubicBezTo>
                <a:cubicBezTo>
                  <a:pt x="89949" y="1492207"/>
                  <a:pt x="80056" y="1540891"/>
                  <a:pt x="72571" y="1582057"/>
                </a:cubicBezTo>
                <a:cubicBezTo>
                  <a:pt x="67307" y="1611011"/>
                  <a:pt x="63828" y="1640285"/>
                  <a:pt x="58057" y="1669143"/>
                </a:cubicBezTo>
                <a:cubicBezTo>
                  <a:pt x="54145" y="1688704"/>
                  <a:pt x="47870" y="1707727"/>
                  <a:pt x="43543" y="1727200"/>
                </a:cubicBezTo>
                <a:cubicBezTo>
                  <a:pt x="38191" y="1751282"/>
                  <a:pt x="34380" y="1775690"/>
                  <a:pt x="29028" y="1799772"/>
                </a:cubicBezTo>
                <a:cubicBezTo>
                  <a:pt x="-11956" y="1984199"/>
                  <a:pt x="43762" y="1711585"/>
                  <a:pt x="0" y="1930400"/>
                </a:cubicBezTo>
                <a:cubicBezTo>
                  <a:pt x="4838" y="2027162"/>
                  <a:pt x="1983" y="2124617"/>
                  <a:pt x="14514" y="2220686"/>
                </a:cubicBezTo>
                <a:cubicBezTo>
                  <a:pt x="16770" y="2237984"/>
                  <a:pt x="36671" y="2248195"/>
                  <a:pt x="43543" y="2264229"/>
                </a:cubicBezTo>
                <a:cubicBezTo>
                  <a:pt x="51401" y="2282564"/>
                  <a:pt x="52577" y="2303106"/>
                  <a:pt x="58057" y="2322286"/>
                </a:cubicBezTo>
                <a:cubicBezTo>
                  <a:pt x="62260" y="2336997"/>
                  <a:pt x="66544" y="2351767"/>
                  <a:pt x="72571" y="2365829"/>
                </a:cubicBezTo>
                <a:cubicBezTo>
                  <a:pt x="118772" y="2473630"/>
                  <a:pt x="82044" y="2378357"/>
                  <a:pt x="130628" y="2467429"/>
                </a:cubicBezTo>
                <a:cubicBezTo>
                  <a:pt x="151503" y="2505701"/>
                  <a:pt x="182815" y="2585207"/>
                  <a:pt x="217714" y="2627086"/>
                </a:cubicBezTo>
                <a:cubicBezTo>
                  <a:pt x="230855" y="2642855"/>
                  <a:pt x="247899" y="2655044"/>
                  <a:pt x="261257" y="2670629"/>
                </a:cubicBezTo>
                <a:cubicBezTo>
                  <a:pt x="277000" y="2688996"/>
                  <a:pt x="288617" y="2710705"/>
                  <a:pt x="304800" y="2728686"/>
                </a:cubicBezTo>
                <a:cubicBezTo>
                  <a:pt x="332263" y="2759200"/>
                  <a:pt x="367253" y="2782930"/>
                  <a:pt x="391885" y="2815772"/>
                </a:cubicBezTo>
                <a:cubicBezTo>
                  <a:pt x="406399" y="2835124"/>
                  <a:pt x="418323" y="2856724"/>
                  <a:pt x="435428" y="2873829"/>
                </a:cubicBezTo>
                <a:cubicBezTo>
                  <a:pt x="452533" y="2890934"/>
                  <a:pt x="475118" y="2901629"/>
                  <a:pt x="493485" y="2917372"/>
                </a:cubicBezTo>
                <a:cubicBezTo>
                  <a:pt x="509070" y="2930730"/>
                  <a:pt x="523887" y="2945145"/>
                  <a:pt x="537028" y="2960914"/>
                </a:cubicBezTo>
                <a:cubicBezTo>
                  <a:pt x="548196" y="2974315"/>
                  <a:pt x="552556" y="2993411"/>
                  <a:pt x="566057" y="3004457"/>
                </a:cubicBezTo>
                <a:cubicBezTo>
                  <a:pt x="606560" y="3037596"/>
                  <a:pt x="655820" y="3058852"/>
                  <a:pt x="696685" y="3091543"/>
                </a:cubicBezTo>
                <a:cubicBezTo>
                  <a:pt x="720876" y="3110895"/>
                  <a:pt x="742987" y="3133181"/>
                  <a:pt x="769257" y="3149600"/>
                </a:cubicBezTo>
                <a:cubicBezTo>
                  <a:pt x="782231" y="3157709"/>
                  <a:pt x="799116" y="3157272"/>
                  <a:pt x="812800" y="3164114"/>
                </a:cubicBezTo>
                <a:cubicBezTo>
                  <a:pt x="838032" y="3176730"/>
                  <a:pt x="860605" y="3194148"/>
                  <a:pt x="885371" y="3207657"/>
                </a:cubicBezTo>
                <a:cubicBezTo>
                  <a:pt x="1075445" y="3311334"/>
                  <a:pt x="899569" y="3215815"/>
                  <a:pt x="1016000" y="3265714"/>
                </a:cubicBezTo>
                <a:cubicBezTo>
                  <a:pt x="1035887" y="3274237"/>
                  <a:pt x="1053531" y="3287901"/>
                  <a:pt x="1074057" y="3294743"/>
                </a:cubicBezTo>
                <a:cubicBezTo>
                  <a:pt x="1111906" y="3307359"/>
                  <a:pt x="1153128" y="3308955"/>
                  <a:pt x="1190171" y="3323772"/>
                </a:cubicBezTo>
                <a:cubicBezTo>
                  <a:pt x="1214362" y="3333448"/>
                  <a:pt x="1237607" y="3345945"/>
                  <a:pt x="1262743" y="3352800"/>
                </a:cubicBezTo>
                <a:cubicBezTo>
                  <a:pt x="1291135" y="3360543"/>
                  <a:pt x="1320874" y="3362050"/>
                  <a:pt x="1349828" y="3367314"/>
                </a:cubicBezTo>
                <a:cubicBezTo>
                  <a:pt x="1374100" y="3371727"/>
                  <a:pt x="1397978" y="3378340"/>
                  <a:pt x="1422400" y="3381829"/>
                </a:cubicBezTo>
                <a:cubicBezTo>
                  <a:pt x="1465770" y="3388025"/>
                  <a:pt x="1509658" y="3390147"/>
                  <a:pt x="1553028" y="3396343"/>
                </a:cubicBezTo>
                <a:cubicBezTo>
                  <a:pt x="1577450" y="3399832"/>
                  <a:pt x="1600989" y="3409160"/>
                  <a:pt x="1625600" y="3410857"/>
                </a:cubicBezTo>
                <a:cubicBezTo>
                  <a:pt x="1741540" y="3418853"/>
                  <a:pt x="1857829" y="3420534"/>
                  <a:pt x="1973943" y="3425372"/>
                </a:cubicBezTo>
                <a:cubicBezTo>
                  <a:pt x="2269067" y="3420534"/>
                  <a:pt x="2564414" y="3423318"/>
                  <a:pt x="2859314" y="3410857"/>
                </a:cubicBezTo>
                <a:cubicBezTo>
                  <a:pt x="2908609" y="3408774"/>
                  <a:pt x="2956076" y="3391505"/>
                  <a:pt x="3004457" y="3381829"/>
                </a:cubicBezTo>
                <a:cubicBezTo>
                  <a:pt x="3028647" y="3376991"/>
                  <a:pt x="3053095" y="3373297"/>
                  <a:pt x="3077028" y="3367314"/>
                </a:cubicBezTo>
                <a:cubicBezTo>
                  <a:pt x="3096380" y="3362476"/>
                  <a:pt x="3115408" y="3356079"/>
                  <a:pt x="3135085" y="3352800"/>
                </a:cubicBezTo>
                <a:cubicBezTo>
                  <a:pt x="3173560" y="3346388"/>
                  <a:pt x="3212495" y="3343124"/>
                  <a:pt x="3251200" y="3338286"/>
                </a:cubicBezTo>
                <a:cubicBezTo>
                  <a:pt x="3289905" y="3328610"/>
                  <a:pt x="3329465" y="3321873"/>
                  <a:pt x="3367314" y="3309257"/>
                </a:cubicBezTo>
                <a:cubicBezTo>
                  <a:pt x="3381828" y="3304419"/>
                  <a:pt x="3396532" y="3300115"/>
                  <a:pt x="3410857" y="3294743"/>
                </a:cubicBezTo>
                <a:cubicBezTo>
                  <a:pt x="3437503" y="3284751"/>
                  <a:pt x="3494021" y="3259437"/>
                  <a:pt x="3526971" y="3251200"/>
                </a:cubicBezTo>
                <a:cubicBezTo>
                  <a:pt x="3550904" y="3245217"/>
                  <a:pt x="3575352" y="3241524"/>
                  <a:pt x="3599543" y="3236686"/>
                </a:cubicBezTo>
                <a:cubicBezTo>
                  <a:pt x="3733499" y="3169708"/>
                  <a:pt x="3673676" y="3189125"/>
                  <a:pt x="3773714" y="3164114"/>
                </a:cubicBezTo>
                <a:cubicBezTo>
                  <a:pt x="3788228" y="3154438"/>
                  <a:pt x="3802111" y="3143741"/>
                  <a:pt x="3817257" y="3135086"/>
                </a:cubicBezTo>
                <a:cubicBezTo>
                  <a:pt x="3914092" y="3079752"/>
                  <a:pt x="3839099" y="3135037"/>
                  <a:pt x="3947885" y="3062514"/>
                </a:cubicBezTo>
                <a:cubicBezTo>
                  <a:pt x="4056606" y="2990034"/>
                  <a:pt x="3959783" y="3050182"/>
                  <a:pt x="4049485" y="2975429"/>
                </a:cubicBezTo>
                <a:cubicBezTo>
                  <a:pt x="4062886" y="2964261"/>
                  <a:pt x="4079900" y="2957887"/>
                  <a:pt x="4093028" y="2946400"/>
                </a:cubicBezTo>
                <a:cubicBezTo>
                  <a:pt x="4118774" y="2923872"/>
                  <a:pt x="4139484" y="2895927"/>
                  <a:pt x="4165600" y="2873829"/>
                </a:cubicBezTo>
                <a:cubicBezTo>
                  <a:pt x="4202533" y="2842578"/>
                  <a:pt x="4254877" y="2826998"/>
                  <a:pt x="4281714" y="2786743"/>
                </a:cubicBezTo>
                <a:cubicBezTo>
                  <a:pt x="4291390" y="2772229"/>
                  <a:pt x="4298408" y="2755535"/>
                  <a:pt x="4310743" y="2743200"/>
                </a:cubicBezTo>
                <a:cubicBezTo>
                  <a:pt x="4323078" y="2730865"/>
                  <a:pt x="4341041" y="2725524"/>
                  <a:pt x="4354285" y="2714172"/>
                </a:cubicBezTo>
                <a:cubicBezTo>
                  <a:pt x="4375065" y="2696361"/>
                  <a:pt x="4394160" y="2676570"/>
                  <a:pt x="4412343" y="2656114"/>
                </a:cubicBezTo>
                <a:cubicBezTo>
                  <a:pt x="4479805" y="2580219"/>
                  <a:pt x="4454056" y="2603521"/>
                  <a:pt x="4499428" y="2540000"/>
                </a:cubicBezTo>
                <a:cubicBezTo>
                  <a:pt x="4513488" y="2520315"/>
                  <a:pt x="4528457" y="2501295"/>
                  <a:pt x="4542971" y="2481943"/>
                </a:cubicBezTo>
                <a:cubicBezTo>
                  <a:pt x="4575014" y="2385812"/>
                  <a:pt x="4532685" y="2497503"/>
                  <a:pt x="4601028" y="2380343"/>
                </a:cubicBezTo>
                <a:cubicBezTo>
                  <a:pt x="4622832" y="2342965"/>
                  <a:pt x="4639733" y="2302934"/>
                  <a:pt x="4659085" y="2264229"/>
                </a:cubicBezTo>
                <a:lnTo>
                  <a:pt x="4717143" y="2148114"/>
                </a:lnTo>
                <a:cubicBezTo>
                  <a:pt x="4737173" y="2088023"/>
                  <a:pt x="4723171" y="2117302"/>
                  <a:pt x="4760685" y="2061029"/>
                </a:cubicBezTo>
                <a:cubicBezTo>
                  <a:pt x="4806074" y="1879481"/>
                  <a:pt x="4748059" y="2105226"/>
                  <a:pt x="4789714" y="1959429"/>
                </a:cubicBezTo>
                <a:cubicBezTo>
                  <a:pt x="4795194" y="1940249"/>
                  <a:pt x="4798748" y="1920552"/>
                  <a:pt x="4804228" y="1901372"/>
                </a:cubicBezTo>
                <a:cubicBezTo>
                  <a:pt x="4808431" y="1886661"/>
                  <a:pt x="4814540" y="1872540"/>
                  <a:pt x="4818743" y="1857829"/>
                </a:cubicBezTo>
                <a:cubicBezTo>
                  <a:pt x="4836440" y="1795891"/>
                  <a:pt x="4832808" y="1794533"/>
                  <a:pt x="4847771" y="1727200"/>
                </a:cubicBezTo>
                <a:cubicBezTo>
                  <a:pt x="4852098" y="1707727"/>
                  <a:pt x="4856805" y="1688323"/>
                  <a:pt x="4862285" y="1669143"/>
                </a:cubicBezTo>
                <a:cubicBezTo>
                  <a:pt x="4866488" y="1654432"/>
                  <a:pt x="4873089" y="1640443"/>
                  <a:pt x="4876800" y="1625600"/>
                </a:cubicBezTo>
                <a:cubicBezTo>
                  <a:pt x="4882783" y="1601667"/>
                  <a:pt x="4885331" y="1576962"/>
                  <a:pt x="4891314" y="1553029"/>
                </a:cubicBezTo>
                <a:cubicBezTo>
                  <a:pt x="4895025" y="1538186"/>
                  <a:pt x="4902509" y="1524421"/>
                  <a:pt x="4905828" y="1509486"/>
                </a:cubicBezTo>
                <a:cubicBezTo>
                  <a:pt x="4912212" y="1480758"/>
                  <a:pt x="4915078" y="1451354"/>
                  <a:pt x="4920343" y="1422400"/>
                </a:cubicBezTo>
                <a:cubicBezTo>
                  <a:pt x="4948637" y="1266784"/>
                  <a:pt x="4921562" y="1442893"/>
                  <a:pt x="4949371" y="1248229"/>
                </a:cubicBezTo>
                <a:cubicBezTo>
                  <a:pt x="4944533" y="1165981"/>
                  <a:pt x="4943055" y="1083467"/>
                  <a:pt x="4934857" y="1001486"/>
                </a:cubicBezTo>
                <a:cubicBezTo>
                  <a:pt x="4931693" y="969845"/>
                  <a:pt x="4881337" y="881065"/>
                  <a:pt x="4876800" y="870857"/>
                </a:cubicBezTo>
                <a:cubicBezTo>
                  <a:pt x="4836740" y="780722"/>
                  <a:pt x="4893608" y="874298"/>
                  <a:pt x="4833257" y="783772"/>
                </a:cubicBezTo>
                <a:cubicBezTo>
                  <a:pt x="4798747" y="680240"/>
                  <a:pt x="4847680" y="805405"/>
                  <a:pt x="4775200" y="696686"/>
                </a:cubicBezTo>
                <a:cubicBezTo>
                  <a:pt x="4766713" y="683956"/>
                  <a:pt x="4769172" y="665873"/>
                  <a:pt x="4760685" y="653143"/>
                </a:cubicBezTo>
                <a:cubicBezTo>
                  <a:pt x="4739725" y="621703"/>
                  <a:pt x="4709783" y="597013"/>
                  <a:pt x="4688114" y="566057"/>
                </a:cubicBezTo>
                <a:cubicBezTo>
                  <a:pt x="4675706" y="548332"/>
                  <a:pt x="4673333" y="524283"/>
                  <a:pt x="4659085" y="508000"/>
                </a:cubicBezTo>
                <a:cubicBezTo>
                  <a:pt x="4650778" y="498507"/>
                  <a:pt x="4568432" y="433645"/>
                  <a:pt x="4542971" y="420914"/>
                </a:cubicBezTo>
                <a:cubicBezTo>
                  <a:pt x="4529287" y="414072"/>
                  <a:pt x="4513112" y="413242"/>
                  <a:pt x="4499428" y="406400"/>
                </a:cubicBezTo>
                <a:cubicBezTo>
                  <a:pt x="4483826" y="398599"/>
                  <a:pt x="4471487" y="385173"/>
                  <a:pt x="4455885" y="377372"/>
                </a:cubicBezTo>
                <a:cubicBezTo>
                  <a:pt x="4422929" y="360894"/>
                  <a:pt x="4387674" y="349411"/>
                  <a:pt x="4354285" y="333829"/>
                </a:cubicBezTo>
                <a:cubicBezTo>
                  <a:pt x="4315072" y="315529"/>
                  <a:pt x="4272789" y="301736"/>
                  <a:pt x="4238171" y="275772"/>
                </a:cubicBezTo>
                <a:cubicBezTo>
                  <a:pt x="4218819" y="261258"/>
                  <a:pt x="4201117" y="244231"/>
                  <a:pt x="4180114" y="232229"/>
                </a:cubicBezTo>
                <a:cubicBezTo>
                  <a:pt x="4166830" y="224638"/>
                  <a:pt x="4150552" y="223928"/>
                  <a:pt x="4136571" y="217714"/>
                </a:cubicBezTo>
                <a:cubicBezTo>
                  <a:pt x="4106913" y="204533"/>
                  <a:pt x="4078514" y="188686"/>
                  <a:pt x="4049485" y="174172"/>
                </a:cubicBezTo>
                <a:cubicBezTo>
                  <a:pt x="3652689" y="207238"/>
                  <a:pt x="3817081" y="191606"/>
                  <a:pt x="3556000" y="217714"/>
                </a:cubicBezTo>
                <a:cubicBezTo>
                  <a:pt x="3497943" y="212876"/>
                  <a:pt x="3439576" y="210899"/>
                  <a:pt x="3381828" y="203200"/>
                </a:cubicBezTo>
                <a:cubicBezTo>
                  <a:pt x="3366663" y="201178"/>
                  <a:pt x="3353376" y="191201"/>
                  <a:pt x="3338285" y="188686"/>
                </a:cubicBezTo>
                <a:cubicBezTo>
                  <a:pt x="3295070" y="181484"/>
                  <a:pt x="3217333" y="152400"/>
                  <a:pt x="3193143" y="145143"/>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6285" y="4783641"/>
            <a:ext cx="837097" cy="837097"/>
          </a:xfrm>
          <a:prstGeom prst="rect">
            <a:avLst/>
          </a:prstGeom>
        </p:spPr>
      </p:pic>
      <p:sp>
        <p:nvSpPr>
          <p:cNvPr id="48" name="六边形 47"/>
          <p:cNvSpPr/>
          <p:nvPr/>
        </p:nvSpPr>
        <p:spPr>
          <a:xfrm>
            <a:off x="9918701" y="3592005"/>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49" name="图片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7881" y="3666313"/>
            <a:ext cx="491182" cy="491182"/>
          </a:xfrm>
          <a:prstGeom prst="rect">
            <a:avLst/>
          </a:prstGeom>
        </p:spPr>
      </p:pic>
      <p:pic>
        <p:nvPicPr>
          <p:cNvPr id="50" name="图片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262" y="4142981"/>
            <a:ext cx="491182" cy="491182"/>
          </a:xfrm>
          <a:prstGeom prst="rect">
            <a:avLst/>
          </a:prstGeom>
        </p:spPr>
      </p:pic>
      <p:pic>
        <p:nvPicPr>
          <p:cNvPr id="51" name="图片 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087" y="4313670"/>
            <a:ext cx="550160" cy="550160"/>
          </a:xfrm>
          <a:prstGeom prst="rect">
            <a:avLst/>
          </a:prstGeom>
        </p:spPr>
      </p:pic>
      <p:sp>
        <p:nvSpPr>
          <p:cNvPr id="52" name="六边形 51"/>
          <p:cNvSpPr/>
          <p:nvPr/>
        </p:nvSpPr>
        <p:spPr>
          <a:xfrm>
            <a:off x="8742030" y="4327446"/>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53" name="图片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1210" y="4401754"/>
            <a:ext cx="491182" cy="491182"/>
          </a:xfrm>
          <a:prstGeom prst="rect">
            <a:avLst/>
          </a:prstGeom>
        </p:spPr>
      </p:pic>
      <p:pic>
        <p:nvPicPr>
          <p:cNvPr id="54" name="图片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5619" y="4892936"/>
            <a:ext cx="491182" cy="491182"/>
          </a:xfrm>
          <a:prstGeom prst="rect">
            <a:avLst/>
          </a:prstGeom>
        </p:spPr>
      </p:pic>
      <p:pic>
        <p:nvPicPr>
          <p:cNvPr id="55" name="图片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8416" y="5049111"/>
            <a:ext cx="550160" cy="550160"/>
          </a:xfrm>
          <a:prstGeom prst="rect">
            <a:avLst/>
          </a:prstGeom>
        </p:spPr>
      </p:pic>
      <p:sp>
        <p:nvSpPr>
          <p:cNvPr id="56" name="六边形 55"/>
          <p:cNvSpPr/>
          <p:nvPr/>
        </p:nvSpPr>
        <p:spPr>
          <a:xfrm>
            <a:off x="9926975" y="5049111"/>
            <a:ext cx="1526120" cy="144333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57" name="图片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6155" y="5123419"/>
            <a:ext cx="491182" cy="491182"/>
          </a:xfrm>
          <a:prstGeom prst="rect">
            <a:avLst/>
          </a:prstGeom>
        </p:spPr>
      </p:pic>
      <p:pic>
        <p:nvPicPr>
          <p:cNvPr id="58" name="图片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0564" y="5614601"/>
            <a:ext cx="491182" cy="491182"/>
          </a:xfrm>
          <a:prstGeom prst="rect">
            <a:avLst/>
          </a:prstGeom>
        </p:spPr>
      </p:pic>
      <p:pic>
        <p:nvPicPr>
          <p:cNvPr id="59" name="图片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3361" y="5770776"/>
            <a:ext cx="550160" cy="550160"/>
          </a:xfrm>
          <a:prstGeom prst="rect">
            <a:avLst/>
          </a:prstGeom>
        </p:spPr>
      </p:pic>
      <p:cxnSp>
        <p:nvCxnSpPr>
          <p:cNvPr id="60" name="直线连接符 59"/>
          <p:cNvCxnSpPr>
            <a:endCxn id="47" idx="3"/>
          </p:cNvCxnSpPr>
          <p:nvPr/>
        </p:nvCxnSpPr>
        <p:spPr>
          <a:xfrm flipH="1">
            <a:off x="8403382" y="5049111"/>
            <a:ext cx="1340114" cy="153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endCxn id="47" idx="0"/>
          </p:cNvCxnSpPr>
          <p:nvPr/>
        </p:nvCxnSpPr>
        <p:spPr>
          <a:xfrm flipH="1">
            <a:off x="7984834" y="4313670"/>
            <a:ext cx="2935333" cy="4699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线连接符 61"/>
          <p:cNvCxnSpPr>
            <a:endCxn id="47" idx="2"/>
          </p:cNvCxnSpPr>
          <p:nvPr/>
        </p:nvCxnSpPr>
        <p:spPr>
          <a:xfrm flipH="1" flipV="1">
            <a:off x="7984834" y="5620738"/>
            <a:ext cx="2943607" cy="1500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任意形状 62"/>
          <p:cNvSpPr/>
          <p:nvPr/>
        </p:nvSpPr>
        <p:spPr>
          <a:xfrm>
            <a:off x="7136115" y="3381904"/>
            <a:ext cx="4949371" cy="3425372"/>
          </a:xfrm>
          <a:custGeom>
            <a:avLst/>
            <a:gdLst>
              <a:gd name="connsiteX0" fmla="*/ 3193143 w 4949371"/>
              <a:gd name="connsiteY0" fmla="*/ 145143 h 3425372"/>
              <a:gd name="connsiteX1" fmla="*/ 3193143 w 4949371"/>
              <a:gd name="connsiteY1" fmla="*/ 145143 h 3425372"/>
              <a:gd name="connsiteX2" fmla="*/ 2830285 w 4949371"/>
              <a:gd name="connsiteY2" fmla="*/ 101600 h 3425372"/>
              <a:gd name="connsiteX3" fmla="*/ 2656114 w 4949371"/>
              <a:gd name="connsiteY3" fmla="*/ 58057 h 3425372"/>
              <a:gd name="connsiteX4" fmla="*/ 2554514 w 4949371"/>
              <a:gd name="connsiteY4" fmla="*/ 43543 h 3425372"/>
              <a:gd name="connsiteX5" fmla="*/ 2322285 w 4949371"/>
              <a:gd name="connsiteY5" fmla="*/ 14514 h 3425372"/>
              <a:gd name="connsiteX6" fmla="*/ 2235200 w 4949371"/>
              <a:gd name="connsiteY6" fmla="*/ 0 h 3425372"/>
              <a:gd name="connsiteX7" fmla="*/ 1465943 w 4949371"/>
              <a:gd name="connsiteY7" fmla="*/ 14514 h 3425372"/>
              <a:gd name="connsiteX8" fmla="*/ 1422400 w 4949371"/>
              <a:gd name="connsiteY8" fmla="*/ 29029 h 3425372"/>
              <a:gd name="connsiteX9" fmla="*/ 1364343 w 4949371"/>
              <a:gd name="connsiteY9" fmla="*/ 43543 h 3425372"/>
              <a:gd name="connsiteX10" fmla="*/ 1219200 w 4949371"/>
              <a:gd name="connsiteY10" fmla="*/ 72572 h 3425372"/>
              <a:gd name="connsiteX11" fmla="*/ 1161143 w 4949371"/>
              <a:gd name="connsiteY11" fmla="*/ 101600 h 3425372"/>
              <a:gd name="connsiteX12" fmla="*/ 1103085 w 4949371"/>
              <a:gd name="connsiteY12" fmla="*/ 116114 h 3425372"/>
              <a:gd name="connsiteX13" fmla="*/ 1059543 w 4949371"/>
              <a:gd name="connsiteY13" fmla="*/ 145143 h 3425372"/>
              <a:gd name="connsiteX14" fmla="*/ 1016000 w 4949371"/>
              <a:gd name="connsiteY14" fmla="*/ 159657 h 3425372"/>
              <a:gd name="connsiteX15" fmla="*/ 972457 w 4949371"/>
              <a:gd name="connsiteY15" fmla="*/ 203200 h 3425372"/>
              <a:gd name="connsiteX16" fmla="*/ 885371 w 4949371"/>
              <a:gd name="connsiteY16" fmla="*/ 261257 h 3425372"/>
              <a:gd name="connsiteX17" fmla="*/ 812800 w 4949371"/>
              <a:gd name="connsiteY17" fmla="*/ 333829 h 3425372"/>
              <a:gd name="connsiteX18" fmla="*/ 769257 w 4949371"/>
              <a:gd name="connsiteY18" fmla="*/ 391886 h 3425372"/>
              <a:gd name="connsiteX19" fmla="*/ 711200 w 4949371"/>
              <a:gd name="connsiteY19" fmla="*/ 449943 h 3425372"/>
              <a:gd name="connsiteX20" fmla="*/ 653143 w 4949371"/>
              <a:gd name="connsiteY20" fmla="*/ 537029 h 3425372"/>
              <a:gd name="connsiteX21" fmla="*/ 595085 w 4949371"/>
              <a:gd name="connsiteY21" fmla="*/ 609600 h 3425372"/>
              <a:gd name="connsiteX22" fmla="*/ 537028 w 4949371"/>
              <a:gd name="connsiteY22" fmla="*/ 711200 h 3425372"/>
              <a:gd name="connsiteX23" fmla="*/ 493485 w 4949371"/>
              <a:gd name="connsiteY23" fmla="*/ 769257 h 3425372"/>
              <a:gd name="connsiteX24" fmla="*/ 464457 w 4949371"/>
              <a:gd name="connsiteY24" fmla="*/ 827314 h 3425372"/>
              <a:gd name="connsiteX25" fmla="*/ 362857 w 4949371"/>
              <a:gd name="connsiteY25" fmla="*/ 972457 h 3425372"/>
              <a:gd name="connsiteX26" fmla="*/ 304800 w 4949371"/>
              <a:gd name="connsiteY26" fmla="*/ 1074057 h 3425372"/>
              <a:gd name="connsiteX27" fmla="*/ 217714 w 4949371"/>
              <a:gd name="connsiteY27" fmla="*/ 1204686 h 3425372"/>
              <a:gd name="connsiteX28" fmla="*/ 203200 w 4949371"/>
              <a:gd name="connsiteY28" fmla="*/ 1248229 h 3425372"/>
              <a:gd name="connsiteX29" fmla="*/ 116114 w 4949371"/>
              <a:gd name="connsiteY29" fmla="*/ 1407886 h 3425372"/>
              <a:gd name="connsiteX30" fmla="*/ 101600 w 4949371"/>
              <a:gd name="connsiteY30" fmla="*/ 1451429 h 3425372"/>
              <a:gd name="connsiteX31" fmla="*/ 72571 w 4949371"/>
              <a:gd name="connsiteY31" fmla="*/ 1582057 h 3425372"/>
              <a:gd name="connsiteX32" fmla="*/ 58057 w 4949371"/>
              <a:gd name="connsiteY32" fmla="*/ 1669143 h 3425372"/>
              <a:gd name="connsiteX33" fmla="*/ 43543 w 4949371"/>
              <a:gd name="connsiteY33" fmla="*/ 1727200 h 3425372"/>
              <a:gd name="connsiteX34" fmla="*/ 29028 w 4949371"/>
              <a:gd name="connsiteY34" fmla="*/ 1799772 h 3425372"/>
              <a:gd name="connsiteX35" fmla="*/ 0 w 4949371"/>
              <a:gd name="connsiteY35" fmla="*/ 1930400 h 3425372"/>
              <a:gd name="connsiteX36" fmla="*/ 14514 w 4949371"/>
              <a:gd name="connsiteY36" fmla="*/ 2220686 h 3425372"/>
              <a:gd name="connsiteX37" fmla="*/ 43543 w 4949371"/>
              <a:gd name="connsiteY37" fmla="*/ 2264229 h 3425372"/>
              <a:gd name="connsiteX38" fmla="*/ 58057 w 4949371"/>
              <a:gd name="connsiteY38" fmla="*/ 2322286 h 3425372"/>
              <a:gd name="connsiteX39" fmla="*/ 72571 w 4949371"/>
              <a:gd name="connsiteY39" fmla="*/ 2365829 h 3425372"/>
              <a:gd name="connsiteX40" fmla="*/ 130628 w 4949371"/>
              <a:gd name="connsiteY40" fmla="*/ 2467429 h 3425372"/>
              <a:gd name="connsiteX41" fmla="*/ 217714 w 4949371"/>
              <a:gd name="connsiteY41" fmla="*/ 2627086 h 3425372"/>
              <a:gd name="connsiteX42" fmla="*/ 261257 w 4949371"/>
              <a:gd name="connsiteY42" fmla="*/ 2670629 h 3425372"/>
              <a:gd name="connsiteX43" fmla="*/ 304800 w 4949371"/>
              <a:gd name="connsiteY43" fmla="*/ 2728686 h 3425372"/>
              <a:gd name="connsiteX44" fmla="*/ 391885 w 4949371"/>
              <a:gd name="connsiteY44" fmla="*/ 2815772 h 3425372"/>
              <a:gd name="connsiteX45" fmla="*/ 435428 w 4949371"/>
              <a:gd name="connsiteY45" fmla="*/ 2873829 h 3425372"/>
              <a:gd name="connsiteX46" fmla="*/ 493485 w 4949371"/>
              <a:gd name="connsiteY46" fmla="*/ 2917372 h 3425372"/>
              <a:gd name="connsiteX47" fmla="*/ 537028 w 4949371"/>
              <a:gd name="connsiteY47" fmla="*/ 2960914 h 3425372"/>
              <a:gd name="connsiteX48" fmla="*/ 566057 w 4949371"/>
              <a:gd name="connsiteY48" fmla="*/ 3004457 h 3425372"/>
              <a:gd name="connsiteX49" fmla="*/ 696685 w 4949371"/>
              <a:gd name="connsiteY49" fmla="*/ 3091543 h 3425372"/>
              <a:gd name="connsiteX50" fmla="*/ 769257 w 4949371"/>
              <a:gd name="connsiteY50" fmla="*/ 3149600 h 3425372"/>
              <a:gd name="connsiteX51" fmla="*/ 812800 w 4949371"/>
              <a:gd name="connsiteY51" fmla="*/ 3164114 h 3425372"/>
              <a:gd name="connsiteX52" fmla="*/ 885371 w 4949371"/>
              <a:gd name="connsiteY52" fmla="*/ 3207657 h 3425372"/>
              <a:gd name="connsiteX53" fmla="*/ 1016000 w 4949371"/>
              <a:gd name="connsiteY53" fmla="*/ 3265714 h 3425372"/>
              <a:gd name="connsiteX54" fmla="*/ 1074057 w 4949371"/>
              <a:gd name="connsiteY54" fmla="*/ 3294743 h 3425372"/>
              <a:gd name="connsiteX55" fmla="*/ 1190171 w 4949371"/>
              <a:gd name="connsiteY55" fmla="*/ 3323772 h 3425372"/>
              <a:gd name="connsiteX56" fmla="*/ 1262743 w 4949371"/>
              <a:gd name="connsiteY56" fmla="*/ 3352800 h 3425372"/>
              <a:gd name="connsiteX57" fmla="*/ 1349828 w 4949371"/>
              <a:gd name="connsiteY57" fmla="*/ 3367314 h 3425372"/>
              <a:gd name="connsiteX58" fmla="*/ 1422400 w 4949371"/>
              <a:gd name="connsiteY58" fmla="*/ 3381829 h 3425372"/>
              <a:gd name="connsiteX59" fmla="*/ 1553028 w 4949371"/>
              <a:gd name="connsiteY59" fmla="*/ 3396343 h 3425372"/>
              <a:gd name="connsiteX60" fmla="*/ 1625600 w 4949371"/>
              <a:gd name="connsiteY60" fmla="*/ 3410857 h 3425372"/>
              <a:gd name="connsiteX61" fmla="*/ 1973943 w 4949371"/>
              <a:gd name="connsiteY61" fmla="*/ 3425372 h 3425372"/>
              <a:gd name="connsiteX62" fmla="*/ 2859314 w 4949371"/>
              <a:gd name="connsiteY62" fmla="*/ 3410857 h 3425372"/>
              <a:gd name="connsiteX63" fmla="*/ 3004457 w 4949371"/>
              <a:gd name="connsiteY63" fmla="*/ 3381829 h 3425372"/>
              <a:gd name="connsiteX64" fmla="*/ 3077028 w 4949371"/>
              <a:gd name="connsiteY64" fmla="*/ 3367314 h 3425372"/>
              <a:gd name="connsiteX65" fmla="*/ 3135085 w 4949371"/>
              <a:gd name="connsiteY65" fmla="*/ 3352800 h 3425372"/>
              <a:gd name="connsiteX66" fmla="*/ 3251200 w 4949371"/>
              <a:gd name="connsiteY66" fmla="*/ 3338286 h 3425372"/>
              <a:gd name="connsiteX67" fmla="*/ 3367314 w 4949371"/>
              <a:gd name="connsiteY67" fmla="*/ 3309257 h 3425372"/>
              <a:gd name="connsiteX68" fmla="*/ 3410857 w 4949371"/>
              <a:gd name="connsiteY68" fmla="*/ 3294743 h 3425372"/>
              <a:gd name="connsiteX69" fmla="*/ 3526971 w 4949371"/>
              <a:gd name="connsiteY69" fmla="*/ 3251200 h 3425372"/>
              <a:gd name="connsiteX70" fmla="*/ 3599543 w 4949371"/>
              <a:gd name="connsiteY70" fmla="*/ 3236686 h 3425372"/>
              <a:gd name="connsiteX71" fmla="*/ 3773714 w 4949371"/>
              <a:gd name="connsiteY71" fmla="*/ 3164114 h 3425372"/>
              <a:gd name="connsiteX72" fmla="*/ 3817257 w 4949371"/>
              <a:gd name="connsiteY72" fmla="*/ 3135086 h 3425372"/>
              <a:gd name="connsiteX73" fmla="*/ 3947885 w 4949371"/>
              <a:gd name="connsiteY73" fmla="*/ 3062514 h 3425372"/>
              <a:gd name="connsiteX74" fmla="*/ 4049485 w 4949371"/>
              <a:gd name="connsiteY74" fmla="*/ 2975429 h 3425372"/>
              <a:gd name="connsiteX75" fmla="*/ 4093028 w 4949371"/>
              <a:gd name="connsiteY75" fmla="*/ 2946400 h 3425372"/>
              <a:gd name="connsiteX76" fmla="*/ 4165600 w 4949371"/>
              <a:gd name="connsiteY76" fmla="*/ 2873829 h 3425372"/>
              <a:gd name="connsiteX77" fmla="*/ 4281714 w 4949371"/>
              <a:gd name="connsiteY77" fmla="*/ 2786743 h 3425372"/>
              <a:gd name="connsiteX78" fmla="*/ 4310743 w 4949371"/>
              <a:gd name="connsiteY78" fmla="*/ 2743200 h 3425372"/>
              <a:gd name="connsiteX79" fmla="*/ 4354285 w 4949371"/>
              <a:gd name="connsiteY79" fmla="*/ 2714172 h 3425372"/>
              <a:gd name="connsiteX80" fmla="*/ 4412343 w 4949371"/>
              <a:gd name="connsiteY80" fmla="*/ 2656114 h 3425372"/>
              <a:gd name="connsiteX81" fmla="*/ 4499428 w 4949371"/>
              <a:gd name="connsiteY81" fmla="*/ 2540000 h 3425372"/>
              <a:gd name="connsiteX82" fmla="*/ 4542971 w 4949371"/>
              <a:gd name="connsiteY82" fmla="*/ 2481943 h 3425372"/>
              <a:gd name="connsiteX83" fmla="*/ 4601028 w 4949371"/>
              <a:gd name="connsiteY83" fmla="*/ 2380343 h 3425372"/>
              <a:gd name="connsiteX84" fmla="*/ 4659085 w 4949371"/>
              <a:gd name="connsiteY84" fmla="*/ 2264229 h 3425372"/>
              <a:gd name="connsiteX85" fmla="*/ 4717143 w 4949371"/>
              <a:gd name="connsiteY85" fmla="*/ 2148114 h 3425372"/>
              <a:gd name="connsiteX86" fmla="*/ 4760685 w 4949371"/>
              <a:gd name="connsiteY86" fmla="*/ 2061029 h 3425372"/>
              <a:gd name="connsiteX87" fmla="*/ 4789714 w 4949371"/>
              <a:gd name="connsiteY87" fmla="*/ 1959429 h 3425372"/>
              <a:gd name="connsiteX88" fmla="*/ 4804228 w 4949371"/>
              <a:gd name="connsiteY88" fmla="*/ 1901372 h 3425372"/>
              <a:gd name="connsiteX89" fmla="*/ 4818743 w 4949371"/>
              <a:gd name="connsiteY89" fmla="*/ 1857829 h 3425372"/>
              <a:gd name="connsiteX90" fmla="*/ 4847771 w 4949371"/>
              <a:gd name="connsiteY90" fmla="*/ 1727200 h 3425372"/>
              <a:gd name="connsiteX91" fmla="*/ 4862285 w 4949371"/>
              <a:gd name="connsiteY91" fmla="*/ 1669143 h 3425372"/>
              <a:gd name="connsiteX92" fmla="*/ 4876800 w 4949371"/>
              <a:gd name="connsiteY92" fmla="*/ 1625600 h 3425372"/>
              <a:gd name="connsiteX93" fmla="*/ 4891314 w 4949371"/>
              <a:gd name="connsiteY93" fmla="*/ 1553029 h 3425372"/>
              <a:gd name="connsiteX94" fmla="*/ 4905828 w 4949371"/>
              <a:gd name="connsiteY94" fmla="*/ 1509486 h 3425372"/>
              <a:gd name="connsiteX95" fmla="*/ 4920343 w 4949371"/>
              <a:gd name="connsiteY95" fmla="*/ 1422400 h 3425372"/>
              <a:gd name="connsiteX96" fmla="*/ 4949371 w 4949371"/>
              <a:gd name="connsiteY96" fmla="*/ 1248229 h 3425372"/>
              <a:gd name="connsiteX97" fmla="*/ 4934857 w 4949371"/>
              <a:gd name="connsiteY97" fmla="*/ 1001486 h 3425372"/>
              <a:gd name="connsiteX98" fmla="*/ 4876800 w 4949371"/>
              <a:gd name="connsiteY98" fmla="*/ 870857 h 3425372"/>
              <a:gd name="connsiteX99" fmla="*/ 4833257 w 4949371"/>
              <a:gd name="connsiteY99" fmla="*/ 783772 h 3425372"/>
              <a:gd name="connsiteX100" fmla="*/ 4775200 w 4949371"/>
              <a:gd name="connsiteY100" fmla="*/ 696686 h 3425372"/>
              <a:gd name="connsiteX101" fmla="*/ 4760685 w 4949371"/>
              <a:gd name="connsiteY101" fmla="*/ 653143 h 3425372"/>
              <a:gd name="connsiteX102" fmla="*/ 4688114 w 4949371"/>
              <a:gd name="connsiteY102" fmla="*/ 566057 h 3425372"/>
              <a:gd name="connsiteX103" fmla="*/ 4659085 w 4949371"/>
              <a:gd name="connsiteY103" fmla="*/ 508000 h 3425372"/>
              <a:gd name="connsiteX104" fmla="*/ 4542971 w 4949371"/>
              <a:gd name="connsiteY104" fmla="*/ 420914 h 3425372"/>
              <a:gd name="connsiteX105" fmla="*/ 4499428 w 4949371"/>
              <a:gd name="connsiteY105" fmla="*/ 406400 h 3425372"/>
              <a:gd name="connsiteX106" fmla="*/ 4455885 w 4949371"/>
              <a:gd name="connsiteY106" fmla="*/ 377372 h 3425372"/>
              <a:gd name="connsiteX107" fmla="*/ 4354285 w 4949371"/>
              <a:gd name="connsiteY107" fmla="*/ 333829 h 3425372"/>
              <a:gd name="connsiteX108" fmla="*/ 4238171 w 4949371"/>
              <a:gd name="connsiteY108" fmla="*/ 275772 h 3425372"/>
              <a:gd name="connsiteX109" fmla="*/ 4180114 w 4949371"/>
              <a:gd name="connsiteY109" fmla="*/ 232229 h 3425372"/>
              <a:gd name="connsiteX110" fmla="*/ 4136571 w 4949371"/>
              <a:gd name="connsiteY110" fmla="*/ 217714 h 3425372"/>
              <a:gd name="connsiteX111" fmla="*/ 4049485 w 4949371"/>
              <a:gd name="connsiteY111" fmla="*/ 174172 h 3425372"/>
              <a:gd name="connsiteX112" fmla="*/ 3556000 w 4949371"/>
              <a:gd name="connsiteY112" fmla="*/ 217714 h 3425372"/>
              <a:gd name="connsiteX113" fmla="*/ 3381828 w 4949371"/>
              <a:gd name="connsiteY113" fmla="*/ 203200 h 3425372"/>
              <a:gd name="connsiteX114" fmla="*/ 3338285 w 4949371"/>
              <a:gd name="connsiteY114" fmla="*/ 188686 h 3425372"/>
              <a:gd name="connsiteX115" fmla="*/ 3193143 w 4949371"/>
              <a:gd name="connsiteY115" fmla="*/ 145143 h 342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949371" h="3425372">
                <a:moveTo>
                  <a:pt x="3193143" y="145143"/>
                </a:moveTo>
                <a:lnTo>
                  <a:pt x="3193143" y="145143"/>
                </a:lnTo>
                <a:cubicBezTo>
                  <a:pt x="3154070" y="141030"/>
                  <a:pt x="2923865" y="122396"/>
                  <a:pt x="2830285" y="101600"/>
                </a:cubicBezTo>
                <a:cubicBezTo>
                  <a:pt x="2771866" y="88618"/>
                  <a:pt x="2715356" y="66520"/>
                  <a:pt x="2656114" y="58057"/>
                </a:cubicBezTo>
                <a:lnTo>
                  <a:pt x="2554514" y="43543"/>
                </a:lnTo>
                <a:cubicBezTo>
                  <a:pt x="2477157" y="33453"/>
                  <a:pt x="2399236" y="27339"/>
                  <a:pt x="2322285" y="14514"/>
                </a:cubicBezTo>
                <a:lnTo>
                  <a:pt x="2235200" y="0"/>
                </a:lnTo>
                <a:lnTo>
                  <a:pt x="1465943" y="14514"/>
                </a:lnTo>
                <a:cubicBezTo>
                  <a:pt x="1450653" y="15060"/>
                  <a:pt x="1437111" y="24826"/>
                  <a:pt x="1422400" y="29029"/>
                </a:cubicBezTo>
                <a:cubicBezTo>
                  <a:pt x="1403220" y="34509"/>
                  <a:pt x="1383848" y="39363"/>
                  <a:pt x="1364343" y="43543"/>
                </a:cubicBezTo>
                <a:cubicBezTo>
                  <a:pt x="1316099" y="53881"/>
                  <a:pt x="1219200" y="72572"/>
                  <a:pt x="1219200" y="72572"/>
                </a:cubicBezTo>
                <a:cubicBezTo>
                  <a:pt x="1199848" y="82248"/>
                  <a:pt x="1181402" y="94003"/>
                  <a:pt x="1161143" y="101600"/>
                </a:cubicBezTo>
                <a:cubicBezTo>
                  <a:pt x="1142465" y="108604"/>
                  <a:pt x="1121420" y="108256"/>
                  <a:pt x="1103085" y="116114"/>
                </a:cubicBezTo>
                <a:cubicBezTo>
                  <a:pt x="1087052" y="122985"/>
                  <a:pt x="1075145" y="137342"/>
                  <a:pt x="1059543" y="145143"/>
                </a:cubicBezTo>
                <a:cubicBezTo>
                  <a:pt x="1045859" y="151985"/>
                  <a:pt x="1030514" y="154819"/>
                  <a:pt x="1016000" y="159657"/>
                </a:cubicBezTo>
                <a:cubicBezTo>
                  <a:pt x="1001486" y="174171"/>
                  <a:pt x="988660" y="190598"/>
                  <a:pt x="972457" y="203200"/>
                </a:cubicBezTo>
                <a:cubicBezTo>
                  <a:pt x="944918" y="224619"/>
                  <a:pt x="885371" y="261257"/>
                  <a:pt x="885371" y="261257"/>
                </a:cubicBezTo>
                <a:cubicBezTo>
                  <a:pt x="807966" y="377367"/>
                  <a:pt x="909558" y="237071"/>
                  <a:pt x="812800" y="333829"/>
                </a:cubicBezTo>
                <a:cubicBezTo>
                  <a:pt x="795695" y="350934"/>
                  <a:pt x="785187" y="373681"/>
                  <a:pt x="769257" y="391886"/>
                </a:cubicBezTo>
                <a:cubicBezTo>
                  <a:pt x="751235" y="412483"/>
                  <a:pt x="728297" y="428572"/>
                  <a:pt x="711200" y="449943"/>
                </a:cubicBezTo>
                <a:cubicBezTo>
                  <a:pt x="689406" y="477186"/>
                  <a:pt x="674938" y="509786"/>
                  <a:pt x="653143" y="537029"/>
                </a:cubicBezTo>
                <a:cubicBezTo>
                  <a:pt x="633790" y="561219"/>
                  <a:pt x="613672" y="584817"/>
                  <a:pt x="595085" y="609600"/>
                </a:cubicBezTo>
                <a:cubicBezTo>
                  <a:pt x="535167" y="689491"/>
                  <a:pt x="597287" y="614787"/>
                  <a:pt x="537028" y="711200"/>
                </a:cubicBezTo>
                <a:cubicBezTo>
                  <a:pt x="524207" y="731713"/>
                  <a:pt x="506306" y="748744"/>
                  <a:pt x="493485" y="769257"/>
                </a:cubicBezTo>
                <a:cubicBezTo>
                  <a:pt x="482018" y="787605"/>
                  <a:pt x="475192" y="808528"/>
                  <a:pt x="464457" y="827314"/>
                </a:cubicBezTo>
                <a:cubicBezTo>
                  <a:pt x="435057" y="878764"/>
                  <a:pt x="392257" y="921007"/>
                  <a:pt x="362857" y="972457"/>
                </a:cubicBezTo>
                <a:cubicBezTo>
                  <a:pt x="314268" y="1057489"/>
                  <a:pt x="355310" y="1003342"/>
                  <a:pt x="304800" y="1074057"/>
                </a:cubicBezTo>
                <a:cubicBezTo>
                  <a:pt x="264282" y="1130782"/>
                  <a:pt x="250435" y="1139244"/>
                  <a:pt x="217714" y="1204686"/>
                </a:cubicBezTo>
                <a:cubicBezTo>
                  <a:pt x="210872" y="1218370"/>
                  <a:pt x="209531" y="1234301"/>
                  <a:pt x="203200" y="1248229"/>
                </a:cubicBezTo>
                <a:cubicBezTo>
                  <a:pt x="156159" y="1351720"/>
                  <a:pt x="161561" y="1339716"/>
                  <a:pt x="116114" y="1407886"/>
                </a:cubicBezTo>
                <a:cubicBezTo>
                  <a:pt x="111276" y="1422400"/>
                  <a:pt x="105803" y="1436718"/>
                  <a:pt x="101600" y="1451429"/>
                </a:cubicBezTo>
                <a:cubicBezTo>
                  <a:pt x="89949" y="1492207"/>
                  <a:pt x="80056" y="1540891"/>
                  <a:pt x="72571" y="1582057"/>
                </a:cubicBezTo>
                <a:cubicBezTo>
                  <a:pt x="67307" y="1611011"/>
                  <a:pt x="63828" y="1640285"/>
                  <a:pt x="58057" y="1669143"/>
                </a:cubicBezTo>
                <a:cubicBezTo>
                  <a:pt x="54145" y="1688704"/>
                  <a:pt x="47870" y="1707727"/>
                  <a:pt x="43543" y="1727200"/>
                </a:cubicBezTo>
                <a:cubicBezTo>
                  <a:pt x="38191" y="1751282"/>
                  <a:pt x="34380" y="1775690"/>
                  <a:pt x="29028" y="1799772"/>
                </a:cubicBezTo>
                <a:cubicBezTo>
                  <a:pt x="-11956" y="1984199"/>
                  <a:pt x="43762" y="1711585"/>
                  <a:pt x="0" y="1930400"/>
                </a:cubicBezTo>
                <a:cubicBezTo>
                  <a:pt x="4838" y="2027162"/>
                  <a:pt x="1983" y="2124617"/>
                  <a:pt x="14514" y="2220686"/>
                </a:cubicBezTo>
                <a:cubicBezTo>
                  <a:pt x="16770" y="2237984"/>
                  <a:pt x="36671" y="2248195"/>
                  <a:pt x="43543" y="2264229"/>
                </a:cubicBezTo>
                <a:cubicBezTo>
                  <a:pt x="51401" y="2282564"/>
                  <a:pt x="52577" y="2303106"/>
                  <a:pt x="58057" y="2322286"/>
                </a:cubicBezTo>
                <a:cubicBezTo>
                  <a:pt x="62260" y="2336997"/>
                  <a:pt x="66544" y="2351767"/>
                  <a:pt x="72571" y="2365829"/>
                </a:cubicBezTo>
                <a:cubicBezTo>
                  <a:pt x="118772" y="2473630"/>
                  <a:pt x="82044" y="2378357"/>
                  <a:pt x="130628" y="2467429"/>
                </a:cubicBezTo>
                <a:cubicBezTo>
                  <a:pt x="151503" y="2505701"/>
                  <a:pt x="182815" y="2585207"/>
                  <a:pt x="217714" y="2627086"/>
                </a:cubicBezTo>
                <a:cubicBezTo>
                  <a:pt x="230855" y="2642855"/>
                  <a:pt x="247899" y="2655044"/>
                  <a:pt x="261257" y="2670629"/>
                </a:cubicBezTo>
                <a:cubicBezTo>
                  <a:pt x="277000" y="2688996"/>
                  <a:pt x="288617" y="2710705"/>
                  <a:pt x="304800" y="2728686"/>
                </a:cubicBezTo>
                <a:cubicBezTo>
                  <a:pt x="332263" y="2759200"/>
                  <a:pt x="367253" y="2782930"/>
                  <a:pt x="391885" y="2815772"/>
                </a:cubicBezTo>
                <a:cubicBezTo>
                  <a:pt x="406399" y="2835124"/>
                  <a:pt x="418323" y="2856724"/>
                  <a:pt x="435428" y="2873829"/>
                </a:cubicBezTo>
                <a:cubicBezTo>
                  <a:pt x="452533" y="2890934"/>
                  <a:pt x="475118" y="2901629"/>
                  <a:pt x="493485" y="2917372"/>
                </a:cubicBezTo>
                <a:cubicBezTo>
                  <a:pt x="509070" y="2930730"/>
                  <a:pt x="523887" y="2945145"/>
                  <a:pt x="537028" y="2960914"/>
                </a:cubicBezTo>
                <a:cubicBezTo>
                  <a:pt x="548196" y="2974315"/>
                  <a:pt x="552556" y="2993411"/>
                  <a:pt x="566057" y="3004457"/>
                </a:cubicBezTo>
                <a:cubicBezTo>
                  <a:pt x="606560" y="3037596"/>
                  <a:pt x="655820" y="3058852"/>
                  <a:pt x="696685" y="3091543"/>
                </a:cubicBezTo>
                <a:cubicBezTo>
                  <a:pt x="720876" y="3110895"/>
                  <a:pt x="742987" y="3133181"/>
                  <a:pt x="769257" y="3149600"/>
                </a:cubicBezTo>
                <a:cubicBezTo>
                  <a:pt x="782231" y="3157709"/>
                  <a:pt x="799116" y="3157272"/>
                  <a:pt x="812800" y="3164114"/>
                </a:cubicBezTo>
                <a:cubicBezTo>
                  <a:pt x="838032" y="3176730"/>
                  <a:pt x="860605" y="3194148"/>
                  <a:pt x="885371" y="3207657"/>
                </a:cubicBezTo>
                <a:cubicBezTo>
                  <a:pt x="1075445" y="3311334"/>
                  <a:pt x="899569" y="3215815"/>
                  <a:pt x="1016000" y="3265714"/>
                </a:cubicBezTo>
                <a:cubicBezTo>
                  <a:pt x="1035887" y="3274237"/>
                  <a:pt x="1053531" y="3287901"/>
                  <a:pt x="1074057" y="3294743"/>
                </a:cubicBezTo>
                <a:cubicBezTo>
                  <a:pt x="1111906" y="3307359"/>
                  <a:pt x="1153128" y="3308955"/>
                  <a:pt x="1190171" y="3323772"/>
                </a:cubicBezTo>
                <a:cubicBezTo>
                  <a:pt x="1214362" y="3333448"/>
                  <a:pt x="1237607" y="3345945"/>
                  <a:pt x="1262743" y="3352800"/>
                </a:cubicBezTo>
                <a:cubicBezTo>
                  <a:pt x="1291135" y="3360543"/>
                  <a:pt x="1320874" y="3362050"/>
                  <a:pt x="1349828" y="3367314"/>
                </a:cubicBezTo>
                <a:cubicBezTo>
                  <a:pt x="1374100" y="3371727"/>
                  <a:pt x="1397978" y="3378340"/>
                  <a:pt x="1422400" y="3381829"/>
                </a:cubicBezTo>
                <a:cubicBezTo>
                  <a:pt x="1465770" y="3388025"/>
                  <a:pt x="1509658" y="3390147"/>
                  <a:pt x="1553028" y="3396343"/>
                </a:cubicBezTo>
                <a:cubicBezTo>
                  <a:pt x="1577450" y="3399832"/>
                  <a:pt x="1600989" y="3409160"/>
                  <a:pt x="1625600" y="3410857"/>
                </a:cubicBezTo>
                <a:cubicBezTo>
                  <a:pt x="1741540" y="3418853"/>
                  <a:pt x="1857829" y="3420534"/>
                  <a:pt x="1973943" y="3425372"/>
                </a:cubicBezTo>
                <a:cubicBezTo>
                  <a:pt x="2269067" y="3420534"/>
                  <a:pt x="2564414" y="3423318"/>
                  <a:pt x="2859314" y="3410857"/>
                </a:cubicBezTo>
                <a:cubicBezTo>
                  <a:pt x="2908609" y="3408774"/>
                  <a:pt x="2956076" y="3391505"/>
                  <a:pt x="3004457" y="3381829"/>
                </a:cubicBezTo>
                <a:cubicBezTo>
                  <a:pt x="3028647" y="3376991"/>
                  <a:pt x="3053095" y="3373297"/>
                  <a:pt x="3077028" y="3367314"/>
                </a:cubicBezTo>
                <a:cubicBezTo>
                  <a:pt x="3096380" y="3362476"/>
                  <a:pt x="3115408" y="3356079"/>
                  <a:pt x="3135085" y="3352800"/>
                </a:cubicBezTo>
                <a:cubicBezTo>
                  <a:pt x="3173560" y="3346388"/>
                  <a:pt x="3212495" y="3343124"/>
                  <a:pt x="3251200" y="3338286"/>
                </a:cubicBezTo>
                <a:cubicBezTo>
                  <a:pt x="3289905" y="3328610"/>
                  <a:pt x="3329465" y="3321873"/>
                  <a:pt x="3367314" y="3309257"/>
                </a:cubicBezTo>
                <a:cubicBezTo>
                  <a:pt x="3381828" y="3304419"/>
                  <a:pt x="3396532" y="3300115"/>
                  <a:pt x="3410857" y="3294743"/>
                </a:cubicBezTo>
                <a:cubicBezTo>
                  <a:pt x="3437503" y="3284751"/>
                  <a:pt x="3494021" y="3259437"/>
                  <a:pt x="3526971" y="3251200"/>
                </a:cubicBezTo>
                <a:cubicBezTo>
                  <a:pt x="3550904" y="3245217"/>
                  <a:pt x="3575352" y="3241524"/>
                  <a:pt x="3599543" y="3236686"/>
                </a:cubicBezTo>
                <a:cubicBezTo>
                  <a:pt x="3733499" y="3169708"/>
                  <a:pt x="3673676" y="3189125"/>
                  <a:pt x="3773714" y="3164114"/>
                </a:cubicBezTo>
                <a:cubicBezTo>
                  <a:pt x="3788228" y="3154438"/>
                  <a:pt x="3802111" y="3143741"/>
                  <a:pt x="3817257" y="3135086"/>
                </a:cubicBezTo>
                <a:cubicBezTo>
                  <a:pt x="3914092" y="3079752"/>
                  <a:pt x="3839099" y="3135037"/>
                  <a:pt x="3947885" y="3062514"/>
                </a:cubicBezTo>
                <a:cubicBezTo>
                  <a:pt x="4056606" y="2990034"/>
                  <a:pt x="3959783" y="3050182"/>
                  <a:pt x="4049485" y="2975429"/>
                </a:cubicBezTo>
                <a:cubicBezTo>
                  <a:pt x="4062886" y="2964261"/>
                  <a:pt x="4079900" y="2957887"/>
                  <a:pt x="4093028" y="2946400"/>
                </a:cubicBezTo>
                <a:cubicBezTo>
                  <a:pt x="4118774" y="2923872"/>
                  <a:pt x="4139484" y="2895927"/>
                  <a:pt x="4165600" y="2873829"/>
                </a:cubicBezTo>
                <a:cubicBezTo>
                  <a:pt x="4202533" y="2842578"/>
                  <a:pt x="4254877" y="2826998"/>
                  <a:pt x="4281714" y="2786743"/>
                </a:cubicBezTo>
                <a:cubicBezTo>
                  <a:pt x="4291390" y="2772229"/>
                  <a:pt x="4298408" y="2755535"/>
                  <a:pt x="4310743" y="2743200"/>
                </a:cubicBezTo>
                <a:cubicBezTo>
                  <a:pt x="4323078" y="2730865"/>
                  <a:pt x="4341041" y="2725524"/>
                  <a:pt x="4354285" y="2714172"/>
                </a:cubicBezTo>
                <a:cubicBezTo>
                  <a:pt x="4375065" y="2696361"/>
                  <a:pt x="4394160" y="2676570"/>
                  <a:pt x="4412343" y="2656114"/>
                </a:cubicBezTo>
                <a:cubicBezTo>
                  <a:pt x="4479805" y="2580219"/>
                  <a:pt x="4454056" y="2603521"/>
                  <a:pt x="4499428" y="2540000"/>
                </a:cubicBezTo>
                <a:cubicBezTo>
                  <a:pt x="4513488" y="2520315"/>
                  <a:pt x="4528457" y="2501295"/>
                  <a:pt x="4542971" y="2481943"/>
                </a:cubicBezTo>
                <a:cubicBezTo>
                  <a:pt x="4575014" y="2385812"/>
                  <a:pt x="4532685" y="2497503"/>
                  <a:pt x="4601028" y="2380343"/>
                </a:cubicBezTo>
                <a:cubicBezTo>
                  <a:pt x="4622832" y="2342965"/>
                  <a:pt x="4639733" y="2302934"/>
                  <a:pt x="4659085" y="2264229"/>
                </a:cubicBezTo>
                <a:lnTo>
                  <a:pt x="4717143" y="2148114"/>
                </a:lnTo>
                <a:cubicBezTo>
                  <a:pt x="4737173" y="2088023"/>
                  <a:pt x="4723171" y="2117302"/>
                  <a:pt x="4760685" y="2061029"/>
                </a:cubicBezTo>
                <a:cubicBezTo>
                  <a:pt x="4806074" y="1879481"/>
                  <a:pt x="4748059" y="2105226"/>
                  <a:pt x="4789714" y="1959429"/>
                </a:cubicBezTo>
                <a:cubicBezTo>
                  <a:pt x="4795194" y="1940249"/>
                  <a:pt x="4798748" y="1920552"/>
                  <a:pt x="4804228" y="1901372"/>
                </a:cubicBezTo>
                <a:cubicBezTo>
                  <a:pt x="4808431" y="1886661"/>
                  <a:pt x="4814540" y="1872540"/>
                  <a:pt x="4818743" y="1857829"/>
                </a:cubicBezTo>
                <a:cubicBezTo>
                  <a:pt x="4836440" y="1795891"/>
                  <a:pt x="4832808" y="1794533"/>
                  <a:pt x="4847771" y="1727200"/>
                </a:cubicBezTo>
                <a:cubicBezTo>
                  <a:pt x="4852098" y="1707727"/>
                  <a:pt x="4856805" y="1688323"/>
                  <a:pt x="4862285" y="1669143"/>
                </a:cubicBezTo>
                <a:cubicBezTo>
                  <a:pt x="4866488" y="1654432"/>
                  <a:pt x="4873089" y="1640443"/>
                  <a:pt x="4876800" y="1625600"/>
                </a:cubicBezTo>
                <a:cubicBezTo>
                  <a:pt x="4882783" y="1601667"/>
                  <a:pt x="4885331" y="1576962"/>
                  <a:pt x="4891314" y="1553029"/>
                </a:cubicBezTo>
                <a:cubicBezTo>
                  <a:pt x="4895025" y="1538186"/>
                  <a:pt x="4902509" y="1524421"/>
                  <a:pt x="4905828" y="1509486"/>
                </a:cubicBezTo>
                <a:cubicBezTo>
                  <a:pt x="4912212" y="1480758"/>
                  <a:pt x="4915078" y="1451354"/>
                  <a:pt x="4920343" y="1422400"/>
                </a:cubicBezTo>
                <a:cubicBezTo>
                  <a:pt x="4948637" y="1266784"/>
                  <a:pt x="4921562" y="1442893"/>
                  <a:pt x="4949371" y="1248229"/>
                </a:cubicBezTo>
                <a:cubicBezTo>
                  <a:pt x="4944533" y="1165981"/>
                  <a:pt x="4943055" y="1083467"/>
                  <a:pt x="4934857" y="1001486"/>
                </a:cubicBezTo>
                <a:cubicBezTo>
                  <a:pt x="4931693" y="969845"/>
                  <a:pt x="4881337" y="881065"/>
                  <a:pt x="4876800" y="870857"/>
                </a:cubicBezTo>
                <a:cubicBezTo>
                  <a:pt x="4836740" y="780722"/>
                  <a:pt x="4893608" y="874298"/>
                  <a:pt x="4833257" y="783772"/>
                </a:cubicBezTo>
                <a:cubicBezTo>
                  <a:pt x="4798747" y="680240"/>
                  <a:pt x="4847680" y="805405"/>
                  <a:pt x="4775200" y="696686"/>
                </a:cubicBezTo>
                <a:cubicBezTo>
                  <a:pt x="4766713" y="683956"/>
                  <a:pt x="4769172" y="665873"/>
                  <a:pt x="4760685" y="653143"/>
                </a:cubicBezTo>
                <a:cubicBezTo>
                  <a:pt x="4739725" y="621703"/>
                  <a:pt x="4709783" y="597013"/>
                  <a:pt x="4688114" y="566057"/>
                </a:cubicBezTo>
                <a:cubicBezTo>
                  <a:pt x="4675706" y="548332"/>
                  <a:pt x="4673333" y="524283"/>
                  <a:pt x="4659085" y="508000"/>
                </a:cubicBezTo>
                <a:cubicBezTo>
                  <a:pt x="4650778" y="498507"/>
                  <a:pt x="4568432" y="433645"/>
                  <a:pt x="4542971" y="420914"/>
                </a:cubicBezTo>
                <a:cubicBezTo>
                  <a:pt x="4529287" y="414072"/>
                  <a:pt x="4513112" y="413242"/>
                  <a:pt x="4499428" y="406400"/>
                </a:cubicBezTo>
                <a:cubicBezTo>
                  <a:pt x="4483826" y="398599"/>
                  <a:pt x="4471487" y="385173"/>
                  <a:pt x="4455885" y="377372"/>
                </a:cubicBezTo>
                <a:cubicBezTo>
                  <a:pt x="4422929" y="360894"/>
                  <a:pt x="4387674" y="349411"/>
                  <a:pt x="4354285" y="333829"/>
                </a:cubicBezTo>
                <a:cubicBezTo>
                  <a:pt x="4315072" y="315529"/>
                  <a:pt x="4272789" y="301736"/>
                  <a:pt x="4238171" y="275772"/>
                </a:cubicBezTo>
                <a:cubicBezTo>
                  <a:pt x="4218819" y="261258"/>
                  <a:pt x="4201117" y="244231"/>
                  <a:pt x="4180114" y="232229"/>
                </a:cubicBezTo>
                <a:cubicBezTo>
                  <a:pt x="4166830" y="224638"/>
                  <a:pt x="4150552" y="223928"/>
                  <a:pt x="4136571" y="217714"/>
                </a:cubicBezTo>
                <a:cubicBezTo>
                  <a:pt x="4106913" y="204533"/>
                  <a:pt x="4078514" y="188686"/>
                  <a:pt x="4049485" y="174172"/>
                </a:cubicBezTo>
                <a:cubicBezTo>
                  <a:pt x="3652689" y="207238"/>
                  <a:pt x="3817081" y="191606"/>
                  <a:pt x="3556000" y="217714"/>
                </a:cubicBezTo>
                <a:cubicBezTo>
                  <a:pt x="3497943" y="212876"/>
                  <a:pt x="3439576" y="210899"/>
                  <a:pt x="3381828" y="203200"/>
                </a:cubicBezTo>
                <a:cubicBezTo>
                  <a:pt x="3366663" y="201178"/>
                  <a:pt x="3353376" y="191201"/>
                  <a:pt x="3338285" y="188686"/>
                </a:cubicBezTo>
                <a:cubicBezTo>
                  <a:pt x="3295070" y="181484"/>
                  <a:pt x="3217333" y="152400"/>
                  <a:pt x="3193143" y="145143"/>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64" name="图片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4081" y="4693815"/>
            <a:ext cx="837097" cy="837097"/>
          </a:xfrm>
          <a:prstGeom prst="rect">
            <a:avLst/>
          </a:prstGeom>
        </p:spPr>
      </p:pic>
      <p:cxnSp>
        <p:nvCxnSpPr>
          <p:cNvPr id="65" name="直线连接符 64"/>
          <p:cNvCxnSpPr>
            <a:stCxn id="13" idx="3"/>
            <a:endCxn id="64" idx="1"/>
          </p:cNvCxnSpPr>
          <p:nvPr/>
        </p:nvCxnSpPr>
        <p:spPr>
          <a:xfrm>
            <a:off x="4757362" y="4596065"/>
            <a:ext cx="936719" cy="5162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线连接符 67"/>
          <p:cNvCxnSpPr>
            <a:stCxn id="47" idx="1"/>
            <a:endCxn id="64" idx="3"/>
          </p:cNvCxnSpPr>
          <p:nvPr/>
        </p:nvCxnSpPr>
        <p:spPr>
          <a:xfrm flipH="1" flipV="1">
            <a:off x="6531178" y="5112364"/>
            <a:ext cx="1035107" cy="898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601" y="1383328"/>
            <a:ext cx="837097" cy="837097"/>
          </a:xfrm>
          <a:prstGeom prst="rect">
            <a:avLst/>
          </a:prstGeom>
        </p:spPr>
      </p:pic>
    </p:spTree>
    <p:extLst>
      <p:ext uri="{BB962C8B-B14F-4D97-AF65-F5344CB8AC3E}">
        <p14:creationId xmlns:p14="http://schemas.microsoft.com/office/powerpoint/2010/main" val="6962891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424937" y="629444"/>
            <a:ext cx="3314306" cy="481507"/>
          </a:xfrm>
          <a:prstGeom prst="rect">
            <a:avLst/>
          </a:prstGeom>
          <a:noFill/>
        </p:spPr>
        <p:txBody>
          <a:bodyPr wrap="square" lIns="111090" tIns="55545" rIns="111090" bIns="55545" rtlCol="0">
            <a:spAutoFit/>
          </a:bodyPr>
          <a:lstStyle/>
          <a:p>
            <a:r>
              <a:rPr lang="en-US" altLang="zh-CN" sz="2400">
                <a:latin typeface="Microsoft YaHei" charset="-122"/>
                <a:ea typeface="Microsoft YaHei" charset="-122"/>
                <a:cs typeface="Microsoft YaHei" charset="-122"/>
                <a:sym typeface="+mn-ea"/>
              </a:rPr>
              <a:t>8.2.0</a:t>
            </a:r>
            <a:r>
              <a:rPr lang="zh-CN" altLang="en-US" sz="2400" dirty="0">
                <a:latin typeface="Microsoft YaHei" charset="-122"/>
                <a:ea typeface="Microsoft YaHei" charset="-122"/>
                <a:cs typeface="Microsoft YaHei" charset="-122"/>
                <a:sym typeface="+mn-ea"/>
              </a:rPr>
              <a:t> 通信加密模型 </a:t>
            </a:r>
          </a:p>
        </p:txBody>
      </p:sp>
      <p:sp>
        <p:nvSpPr>
          <p:cNvPr id="5"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通信加密模型</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矩形 7"/>
          <p:cNvSpPr/>
          <p:nvPr/>
        </p:nvSpPr>
        <p:spPr>
          <a:xfrm>
            <a:off x="7505808" y="2765240"/>
            <a:ext cx="4392934"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ere</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L </a:t>
            </a:r>
            <a:r>
              <a:rPr lang="en-US" altLang="zh-CN" sz="2400" dirty="0" err="1">
                <a:latin typeface="Microsoft YaHei" charset="-122"/>
                <a:ea typeface="Microsoft YaHei" charset="-122"/>
                <a:cs typeface="Microsoft YaHei" charset="-122"/>
              </a:rPr>
              <a:t>oryh</a:t>
            </a:r>
            <a:r>
              <a:rPr lang="en-US" altLang="zh-CN"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brx</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Dolfh</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76" y="1324780"/>
            <a:ext cx="1221852" cy="1221852"/>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785" y="1135230"/>
            <a:ext cx="1221852" cy="1221852"/>
          </a:xfrm>
          <a:prstGeom prst="rect">
            <a:avLst/>
          </a:prstGeom>
        </p:spPr>
      </p:pic>
      <p:sp>
        <p:nvSpPr>
          <p:cNvPr id="2" name="矩形 1"/>
          <p:cNvSpPr/>
          <p:nvPr/>
        </p:nvSpPr>
        <p:spPr>
          <a:xfrm>
            <a:off x="669471" y="2765241"/>
            <a:ext cx="4042902"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I love you</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
        <p:nvSpPr>
          <p:cNvPr id="11" name="矩形 10"/>
          <p:cNvSpPr/>
          <p:nvPr/>
        </p:nvSpPr>
        <p:spPr>
          <a:xfrm>
            <a:off x="1057032" y="4532517"/>
            <a:ext cx="3353803"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明文：未加密的消息。 </a:t>
            </a:r>
            <a:endParaRPr lang="en-US" altLang="zh-CN" sz="2400" dirty="0">
              <a:latin typeface="Microsoft YaHei" charset="-122"/>
              <a:ea typeface="Microsoft YaHei" charset="-122"/>
              <a:cs typeface="Microsoft YaHei" charset="-122"/>
            </a:endParaRPr>
          </a:p>
        </p:txBody>
      </p:sp>
      <p:sp>
        <p:nvSpPr>
          <p:cNvPr id="13" name="矩形 12"/>
          <p:cNvSpPr/>
          <p:nvPr/>
        </p:nvSpPr>
        <p:spPr>
          <a:xfrm>
            <a:off x="7820273" y="4532516"/>
            <a:ext cx="3262432"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密文：被加密的消息。</a:t>
            </a:r>
            <a:endParaRPr lang="en-US" altLang="zh-CN" sz="2400" dirty="0">
              <a:latin typeface="Microsoft YaHei" charset="-122"/>
              <a:ea typeface="Microsoft YaHei" charset="-122"/>
              <a:cs typeface="Microsoft YaHei" charset="-122"/>
            </a:endParaRPr>
          </a:p>
        </p:txBody>
      </p:sp>
      <p:cxnSp>
        <p:nvCxnSpPr>
          <p:cNvPr id="17" name="直线箭头连接符 16"/>
          <p:cNvCxnSpPr/>
          <p:nvPr/>
        </p:nvCxnSpPr>
        <p:spPr>
          <a:xfrm>
            <a:off x="4410835" y="4532516"/>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rot="10800000">
            <a:off x="4410835" y="5106864"/>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248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424937" y="629444"/>
            <a:ext cx="3314306" cy="481507"/>
          </a:xfrm>
          <a:prstGeom prst="rect">
            <a:avLst/>
          </a:prstGeom>
          <a:noFill/>
        </p:spPr>
        <p:txBody>
          <a:bodyPr wrap="square" lIns="111090" tIns="55545" rIns="111090" bIns="55545" rtlCol="0">
            <a:spAutoFit/>
          </a:bodyPr>
          <a:lstStyle/>
          <a:p>
            <a:r>
              <a:rPr lang="en-US" altLang="zh-CN" sz="2400">
                <a:latin typeface="Microsoft YaHei" charset="-122"/>
                <a:ea typeface="Microsoft YaHei" charset="-122"/>
                <a:cs typeface="Microsoft YaHei" charset="-122"/>
                <a:sym typeface="+mn-ea"/>
              </a:rPr>
              <a:t>8.2.0</a:t>
            </a:r>
            <a:r>
              <a:rPr lang="zh-CN" altLang="en-US" sz="2400" dirty="0">
                <a:latin typeface="Microsoft YaHei" charset="-122"/>
                <a:ea typeface="Microsoft YaHei" charset="-122"/>
                <a:cs typeface="Microsoft YaHei" charset="-122"/>
                <a:sym typeface="+mn-ea"/>
              </a:rPr>
              <a:t> 通信加密模型 </a:t>
            </a:r>
          </a:p>
        </p:txBody>
      </p:sp>
      <p:sp>
        <p:nvSpPr>
          <p:cNvPr id="5"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通信加密模型</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矩形 7"/>
          <p:cNvSpPr/>
          <p:nvPr/>
        </p:nvSpPr>
        <p:spPr>
          <a:xfrm>
            <a:off x="7505808" y="2765240"/>
            <a:ext cx="4392934"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ere</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L </a:t>
            </a:r>
            <a:r>
              <a:rPr lang="en-US" altLang="zh-CN" sz="2400" dirty="0" err="1">
                <a:latin typeface="Microsoft YaHei" charset="-122"/>
                <a:ea typeface="Microsoft YaHei" charset="-122"/>
                <a:cs typeface="Microsoft YaHei" charset="-122"/>
              </a:rPr>
              <a:t>oryh</a:t>
            </a:r>
            <a:r>
              <a:rPr lang="en-US" altLang="zh-CN"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brx</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Dolfh</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76" y="1324780"/>
            <a:ext cx="1221852" cy="1221852"/>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785" y="1135230"/>
            <a:ext cx="1221852" cy="1221852"/>
          </a:xfrm>
          <a:prstGeom prst="rect">
            <a:avLst/>
          </a:prstGeom>
        </p:spPr>
      </p:pic>
      <p:sp>
        <p:nvSpPr>
          <p:cNvPr id="2" name="矩形 1"/>
          <p:cNvSpPr/>
          <p:nvPr/>
        </p:nvSpPr>
        <p:spPr>
          <a:xfrm>
            <a:off x="669471" y="2765241"/>
            <a:ext cx="4042902"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I love you</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
        <p:nvSpPr>
          <p:cNvPr id="11" name="矩形 10"/>
          <p:cNvSpPr/>
          <p:nvPr/>
        </p:nvSpPr>
        <p:spPr>
          <a:xfrm>
            <a:off x="1057032" y="4532517"/>
            <a:ext cx="3353803"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明文：未加密的消息。 </a:t>
            </a:r>
            <a:endParaRPr lang="en-US" altLang="zh-CN" sz="2400" dirty="0">
              <a:latin typeface="Microsoft YaHei" charset="-122"/>
              <a:ea typeface="Microsoft YaHei" charset="-122"/>
              <a:cs typeface="Microsoft YaHei" charset="-122"/>
            </a:endParaRPr>
          </a:p>
        </p:txBody>
      </p:sp>
      <p:sp>
        <p:nvSpPr>
          <p:cNvPr id="13" name="矩形 12"/>
          <p:cNvSpPr/>
          <p:nvPr/>
        </p:nvSpPr>
        <p:spPr>
          <a:xfrm>
            <a:off x="7820273" y="4532516"/>
            <a:ext cx="3262432"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密文：被加密的消息。</a:t>
            </a:r>
            <a:endParaRPr lang="en-US" altLang="zh-CN" sz="2400" dirty="0">
              <a:latin typeface="Microsoft YaHei" charset="-122"/>
              <a:ea typeface="Microsoft YaHei" charset="-122"/>
              <a:cs typeface="Microsoft YaHei" charset="-122"/>
            </a:endParaRPr>
          </a:p>
        </p:txBody>
      </p:sp>
      <p:cxnSp>
        <p:nvCxnSpPr>
          <p:cNvPr id="17" name="直线箭头连接符 16"/>
          <p:cNvCxnSpPr/>
          <p:nvPr/>
        </p:nvCxnSpPr>
        <p:spPr>
          <a:xfrm>
            <a:off x="4410835" y="4532516"/>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59745" y="3819729"/>
            <a:ext cx="4277133"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加密：明文变为密文的过程。 </a:t>
            </a:r>
            <a:endParaRPr lang="en-US" altLang="zh-CN" sz="2400" dirty="0">
              <a:latin typeface="Microsoft YaHei" charset="-122"/>
              <a:ea typeface="Microsoft YaHei" charset="-122"/>
              <a:cs typeface="Microsoft YaHei" charset="-122"/>
            </a:endParaRPr>
          </a:p>
        </p:txBody>
      </p:sp>
      <p:cxnSp>
        <p:nvCxnSpPr>
          <p:cNvPr id="19" name="直线箭头连接符 18"/>
          <p:cNvCxnSpPr/>
          <p:nvPr/>
        </p:nvCxnSpPr>
        <p:spPr>
          <a:xfrm rot="10800000">
            <a:off x="4410835" y="5106864"/>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82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424937" y="629444"/>
            <a:ext cx="3314306" cy="481507"/>
          </a:xfrm>
          <a:prstGeom prst="rect">
            <a:avLst/>
          </a:prstGeom>
          <a:noFill/>
        </p:spPr>
        <p:txBody>
          <a:bodyPr wrap="square" lIns="111090" tIns="55545" rIns="111090" bIns="55545" rtlCol="0">
            <a:spAutoFit/>
          </a:bodyPr>
          <a:lstStyle/>
          <a:p>
            <a:r>
              <a:rPr lang="en-US" altLang="zh-CN" sz="2400">
                <a:latin typeface="Microsoft YaHei" charset="-122"/>
                <a:ea typeface="Microsoft YaHei" charset="-122"/>
                <a:cs typeface="Microsoft YaHei" charset="-122"/>
                <a:sym typeface="+mn-ea"/>
              </a:rPr>
              <a:t>8.2.0</a:t>
            </a:r>
            <a:r>
              <a:rPr lang="zh-CN" altLang="en-US" sz="2400" dirty="0">
                <a:latin typeface="Microsoft YaHei" charset="-122"/>
                <a:ea typeface="Microsoft YaHei" charset="-122"/>
                <a:cs typeface="Microsoft YaHei" charset="-122"/>
                <a:sym typeface="+mn-ea"/>
              </a:rPr>
              <a:t> 通信加密模型 </a:t>
            </a:r>
          </a:p>
        </p:txBody>
      </p:sp>
      <p:sp>
        <p:nvSpPr>
          <p:cNvPr id="5"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通信加密模型</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矩形 7"/>
          <p:cNvSpPr/>
          <p:nvPr/>
        </p:nvSpPr>
        <p:spPr>
          <a:xfrm>
            <a:off x="7505808" y="2765240"/>
            <a:ext cx="4392934"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ere</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L </a:t>
            </a:r>
            <a:r>
              <a:rPr lang="en-US" altLang="zh-CN" sz="2400" dirty="0" err="1">
                <a:latin typeface="Microsoft YaHei" charset="-122"/>
                <a:ea typeface="Microsoft YaHei" charset="-122"/>
                <a:cs typeface="Microsoft YaHei" charset="-122"/>
              </a:rPr>
              <a:t>oryh</a:t>
            </a:r>
            <a:r>
              <a:rPr lang="en-US" altLang="zh-CN"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brx</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Dolfh</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76" y="1324780"/>
            <a:ext cx="1221852" cy="1221852"/>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785" y="1135230"/>
            <a:ext cx="1221852" cy="1221852"/>
          </a:xfrm>
          <a:prstGeom prst="rect">
            <a:avLst/>
          </a:prstGeom>
        </p:spPr>
      </p:pic>
      <p:sp>
        <p:nvSpPr>
          <p:cNvPr id="2" name="矩形 1"/>
          <p:cNvSpPr/>
          <p:nvPr/>
        </p:nvSpPr>
        <p:spPr>
          <a:xfrm>
            <a:off x="669471" y="2765241"/>
            <a:ext cx="4042902" cy="646331"/>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bob</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I love you</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Alice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
        <p:nvSpPr>
          <p:cNvPr id="11" name="矩形 10"/>
          <p:cNvSpPr/>
          <p:nvPr/>
        </p:nvSpPr>
        <p:spPr>
          <a:xfrm>
            <a:off x="1057032" y="4532517"/>
            <a:ext cx="3353803"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明文：未加密的消息。 </a:t>
            </a:r>
            <a:endParaRPr lang="en-US" altLang="zh-CN" sz="2400" dirty="0">
              <a:latin typeface="Microsoft YaHei" charset="-122"/>
              <a:ea typeface="Microsoft YaHei" charset="-122"/>
              <a:cs typeface="Microsoft YaHei" charset="-122"/>
            </a:endParaRPr>
          </a:p>
        </p:txBody>
      </p:sp>
      <p:sp>
        <p:nvSpPr>
          <p:cNvPr id="13" name="矩形 12"/>
          <p:cNvSpPr/>
          <p:nvPr/>
        </p:nvSpPr>
        <p:spPr>
          <a:xfrm>
            <a:off x="7820273" y="4532516"/>
            <a:ext cx="3262432"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密文：被加密的消息。</a:t>
            </a:r>
            <a:endParaRPr lang="en-US" altLang="zh-CN" sz="2400" dirty="0">
              <a:latin typeface="Microsoft YaHei" charset="-122"/>
              <a:ea typeface="Microsoft YaHei" charset="-122"/>
              <a:cs typeface="Microsoft YaHei" charset="-122"/>
            </a:endParaRPr>
          </a:p>
        </p:txBody>
      </p:sp>
      <p:cxnSp>
        <p:nvCxnSpPr>
          <p:cNvPr id="17" name="直线箭头连接符 16"/>
          <p:cNvCxnSpPr/>
          <p:nvPr/>
        </p:nvCxnSpPr>
        <p:spPr>
          <a:xfrm>
            <a:off x="4410835" y="4532516"/>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59745" y="3819729"/>
            <a:ext cx="4277133"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加密：明文变为密文的过程。 </a:t>
            </a:r>
            <a:endParaRPr lang="en-US" altLang="zh-CN" sz="2400" dirty="0">
              <a:latin typeface="Microsoft YaHei" charset="-122"/>
              <a:ea typeface="Microsoft YaHei" charset="-122"/>
              <a:cs typeface="Microsoft YaHei" charset="-122"/>
            </a:endParaRPr>
          </a:p>
        </p:txBody>
      </p:sp>
      <p:cxnSp>
        <p:nvCxnSpPr>
          <p:cNvPr id="19" name="直线箭头连接符 18"/>
          <p:cNvCxnSpPr/>
          <p:nvPr/>
        </p:nvCxnSpPr>
        <p:spPr>
          <a:xfrm rot="10800000">
            <a:off x="4410835" y="5106864"/>
            <a:ext cx="34094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59745" y="5271085"/>
            <a:ext cx="4277133" cy="581057"/>
          </a:xfrm>
          <a:prstGeom prst="rect">
            <a:avLst/>
          </a:prstGeom>
        </p:spPr>
        <p:txBody>
          <a:bodyPr wrap="none">
            <a:spAutoFit/>
          </a:bodyPr>
          <a:lstStyle/>
          <a:p>
            <a:pPr>
              <a:lnSpc>
                <a:spcPct val="150000"/>
              </a:lnSpc>
            </a:pPr>
            <a:r>
              <a:rPr lang="zh-CN" altLang="en-US" sz="2400">
                <a:latin typeface="Microsoft YaHei" charset="-122"/>
                <a:ea typeface="Microsoft YaHei" charset="-122"/>
                <a:cs typeface="Microsoft YaHei" charset="-122"/>
              </a:rPr>
              <a:t>解密：密文变为明文的过程。 </a:t>
            </a:r>
            <a:endParaRPr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60144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762444607"/>
              </p:ext>
            </p:extLst>
          </p:nvPr>
        </p:nvGraphicFramePr>
        <p:xfrm>
          <a:off x="2376036" y="2292173"/>
          <a:ext cx="7159850" cy="3160169"/>
        </p:xfrm>
        <a:graphic>
          <a:graphicData uri="http://schemas.openxmlformats.org/drawingml/2006/table">
            <a:tbl>
              <a:tblPr firstRow="1" bandRow="1">
                <a:tableStyleId>{5940675A-B579-460E-94D1-54222C63F5DA}</a:tableStyleId>
              </a:tblPr>
              <a:tblGrid>
                <a:gridCol w="1768998">
                  <a:extLst>
                    <a:ext uri="{9D8B030D-6E8A-4147-A177-3AD203B41FA5}">
                      <a16:colId xmlns:a16="http://schemas.microsoft.com/office/drawing/2014/main" val="20000"/>
                    </a:ext>
                  </a:extLst>
                </a:gridCol>
                <a:gridCol w="5390852">
                  <a:extLst>
                    <a:ext uri="{9D8B030D-6E8A-4147-A177-3AD203B41FA5}">
                      <a16:colId xmlns:a16="http://schemas.microsoft.com/office/drawing/2014/main" val="20001"/>
                    </a:ext>
                  </a:extLst>
                </a:gridCol>
              </a:tblGrid>
              <a:tr h="631825">
                <a:tc>
                  <a:txBody>
                    <a:bodyPr/>
                    <a:lstStyle/>
                    <a:p>
                      <a:pPr algn="ctr"/>
                      <a:r>
                        <a:rPr lang="en-US" altLang="zh-CN" sz="2400" dirty="0">
                          <a:solidFill>
                            <a:schemeClr val="tx1"/>
                          </a:solidFill>
                          <a:latin typeface="Microsoft YaHei" charset="-122"/>
                          <a:ea typeface="Microsoft YaHei" charset="-122"/>
                          <a:cs typeface="Microsoft YaHei" charset="-122"/>
                        </a:rPr>
                        <a:t>M</a:t>
                      </a:r>
                    </a:p>
                  </a:txBody>
                  <a:tcPr anchor="ctr"/>
                </a:tc>
                <a:tc>
                  <a:txBody>
                    <a:bodyPr/>
                    <a:lstStyle/>
                    <a:p>
                      <a:pPr algn="ctr"/>
                      <a:r>
                        <a:rPr lang="zh-CN" altLang="en-US" sz="2400" dirty="0">
                          <a:solidFill>
                            <a:schemeClr val="tx1"/>
                          </a:solidFill>
                          <a:latin typeface="Microsoft YaHei" charset="-122"/>
                          <a:ea typeface="Microsoft YaHei" charset="-122"/>
                          <a:cs typeface="Microsoft YaHei" charset="-122"/>
                        </a:rPr>
                        <a:t>明文空间</a:t>
                      </a:r>
                    </a:p>
                  </a:txBody>
                  <a:tcPr anchor="ctr"/>
                </a:tc>
                <a:extLst>
                  <a:ext uri="{0D108BD9-81ED-4DB2-BD59-A6C34878D82A}">
                    <a16:rowId xmlns:a16="http://schemas.microsoft.com/office/drawing/2014/main" val="10000"/>
                  </a:ext>
                </a:extLst>
              </a:tr>
              <a:tr h="632086">
                <a:tc>
                  <a:txBody>
                    <a:bodyPr/>
                    <a:lstStyle/>
                    <a:p>
                      <a:pPr algn="ctr"/>
                      <a:r>
                        <a:rPr lang="en-US" altLang="zh-CN" sz="2400" dirty="0">
                          <a:solidFill>
                            <a:schemeClr val="tx1"/>
                          </a:solidFill>
                          <a:latin typeface="Microsoft YaHei" charset="-122"/>
                          <a:ea typeface="Microsoft YaHei" charset="-122"/>
                          <a:cs typeface="Microsoft YaHei" charset="-122"/>
                        </a:rPr>
                        <a:t>C</a:t>
                      </a:r>
                    </a:p>
                  </a:txBody>
                  <a:tcPr anchor="ctr"/>
                </a:tc>
                <a:tc>
                  <a:txBody>
                    <a:bodyPr/>
                    <a:lstStyle/>
                    <a:p>
                      <a:pPr algn="ctr"/>
                      <a:r>
                        <a:rPr lang="zh-CN" altLang="en-US" sz="2400" dirty="0">
                          <a:solidFill>
                            <a:schemeClr val="tx1"/>
                          </a:solidFill>
                          <a:latin typeface="Microsoft YaHei" charset="-122"/>
                          <a:ea typeface="Microsoft YaHei" charset="-122"/>
                          <a:cs typeface="Microsoft YaHei" charset="-122"/>
                        </a:rPr>
                        <a:t>密文空间</a:t>
                      </a:r>
                    </a:p>
                  </a:txBody>
                  <a:tcPr anchor="ctr"/>
                </a:tc>
                <a:extLst>
                  <a:ext uri="{0D108BD9-81ED-4DB2-BD59-A6C34878D82A}">
                    <a16:rowId xmlns:a16="http://schemas.microsoft.com/office/drawing/2014/main" val="10001"/>
                  </a:ext>
                </a:extLst>
              </a:tr>
              <a:tr h="632086">
                <a:tc>
                  <a:txBody>
                    <a:bodyPr/>
                    <a:lstStyle/>
                    <a:p>
                      <a:pPr algn="ctr"/>
                      <a:r>
                        <a:rPr lang="en-US" altLang="zh-CN" sz="2400" dirty="0">
                          <a:solidFill>
                            <a:schemeClr val="tx1"/>
                          </a:solidFill>
                          <a:latin typeface="Microsoft YaHei" charset="-122"/>
                          <a:ea typeface="Microsoft YaHei" charset="-122"/>
                          <a:cs typeface="Microsoft YaHei" charset="-122"/>
                        </a:rPr>
                        <a:t>K</a:t>
                      </a:r>
                    </a:p>
                  </a:txBody>
                  <a:tcPr anchor="ctr"/>
                </a:tc>
                <a:tc>
                  <a:txBody>
                    <a:bodyPr/>
                    <a:lstStyle/>
                    <a:p>
                      <a:pPr algn="ctr"/>
                      <a:r>
                        <a:rPr lang="zh-CN" altLang="en-US" sz="2400" dirty="0">
                          <a:solidFill>
                            <a:schemeClr val="tx1"/>
                          </a:solidFill>
                          <a:latin typeface="Microsoft YaHei" charset="-122"/>
                          <a:ea typeface="Microsoft YaHei" charset="-122"/>
                          <a:cs typeface="Microsoft YaHei" charset="-122"/>
                        </a:rPr>
                        <a:t>密钥空间</a:t>
                      </a:r>
                    </a:p>
                  </a:txBody>
                  <a:tcPr anchor="ctr"/>
                </a:tc>
                <a:extLst>
                  <a:ext uri="{0D108BD9-81ED-4DB2-BD59-A6C34878D82A}">
                    <a16:rowId xmlns:a16="http://schemas.microsoft.com/office/drawing/2014/main" val="10002"/>
                  </a:ext>
                </a:extLst>
              </a:tr>
              <a:tr h="632086">
                <a:tc>
                  <a:txBody>
                    <a:bodyPr/>
                    <a:lstStyle/>
                    <a:p>
                      <a:pPr algn="ctr"/>
                      <a:r>
                        <a:rPr lang="en-US" altLang="zh-CN" sz="2400" dirty="0">
                          <a:solidFill>
                            <a:schemeClr val="tx1"/>
                          </a:solidFill>
                          <a:latin typeface="Microsoft YaHei" charset="-122"/>
                          <a:ea typeface="Microsoft YaHei" charset="-122"/>
                          <a:cs typeface="Microsoft YaHei" charset="-122"/>
                        </a:rPr>
                        <a:t>E</a:t>
                      </a:r>
                    </a:p>
                  </a:txBody>
                  <a:tcPr anchor="ctr"/>
                </a:tc>
                <a:tc>
                  <a:txBody>
                    <a:bodyPr/>
                    <a:lstStyle/>
                    <a:p>
                      <a:pPr algn="ctr"/>
                      <a:r>
                        <a:rPr lang="zh-CN" altLang="en-US" sz="2400" dirty="0">
                          <a:solidFill>
                            <a:schemeClr val="tx1"/>
                          </a:solidFill>
                          <a:latin typeface="Microsoft YaHei" charset="-122"/>
                          <a:ea typeface="Microsoft YaHei" charset="-122"/>
                          <a:cs typeface="Microsoft YaHei" charset="-122"/>
                        </a:rPr>
                        <a:t>加密算法</a:t>
                      </a:r>
                    </a:p>
                  </a:txBody>
                  <a:tcPr anchor="ctr"/>
                </a:tc>
                <a:extLst>
                  <a:ext uri="{0D108BD9-81ED-4DB2-BD59-A6C34878D82A}">
                    <a16:rowId xmlns:a16="http://schemas.microsoft.com/office/drawing/2014/main" val="10003"/>
                  </a:ext>
                </a:extLst>
              </a:tr>
              <a:tr h="632086">
                <a:tc>
                  <a:txBody>
                    <a:bodyPr/>
                    <a:lstStyle/>
                    <a:p>
                      <a:pPr algn="ctr"/>
                      <a:r>
                        <a:rPr lang="en-US" altLang="zh-CN" sz="2400" dirty="0">
                          <a:solidFill>
                            <a:schemeClr val="tx1"/>
                          </a:solidFill>
                          <a:latin typeface="Microsoft YaHei" charset="-122"/>
                          <a:ea typeface="Microsoft YaHei" charset="-122"/>
                          <a:cs typeface="Microsoft YaHei" charset="-122"/>
                        </a:rPr>
                        <a:t>D</a:t>
                      </a:r>
                    </a:p>
                  </a:txBody>
                  <a:tcPr anchor="ctr"/>
                </a:tc>
                <a:tc>
                  <a:txBody>
                    <a:bodyPr/>
                    <a:lstStyle/>
                    <a:p>
                      <a:pPr algn="ctr"/>
                      <a:r>
                        <a:rPr lang="zh-CN" altLang="en-US" sz="2400" dirty="0">
                          <a:solidFill>
                            <a:schemeClr val="tx1"/>
                          </a:solidFill>
                          <a:latin typeface="Microsoft YaHei" charset="-122"/>
                          <a:ea typeface="Microsoft YaHei" charset="-122"/>
                          <a:cs typeface="Microsoft YaHei" charset="-122"/>
                        </a:rPr>
                        <a:t>解密算法</a:t>
                      </a:r>
                    </a:p>
                  </a:txBody>
                  <a:tcPr anchor="ctr"/>
                </a:tc>
                <a:extLst>
                  <a:ext uri="{0D108BD9-81ED-4DB2-BD59-A6C34878D82A}">
                    <a16:rowId xmlns:a16="http://schemas.microsoft.com/office/drawing/2014/main" val="10004"/>
                  </a:ext>
                </a:extLst>
              </a:tr>
            </a:tbl>
          </a:graphicData>
        </a:graphic>
      </p:graphicFrame>
      <p:sp>
        <p:nvSpPr>
          <p:cNvPr id="6" name="文本框 6"/>
          <p:cNvSpPr txBox="1"/>
          <p:nvPr/>
        </p:nvSpPr>
        <p:spPr>
          <a:xfrm>
            <a:off x="424937" y="629444"/>
            <a:ext cx="3314306" cy="481507"/>
          </a:xfrm>
          <a:prstGeom prst="rect">
            <a:avLst/>
          </a:prstGeom>
          <a:noFill/>
        </p:spPr>
        <p:txBody>
          <a:bodyPr wrap="square" lIns="111090" tIns="55545" rIns="111090" bIns="55545" rtlCol="0">
            <a:spAutoFit/>
          </a:bodyPr>
          <a:lstStyle/>
          <a:p>
            <a:r>
              <a:rPr lang="en-US" altLang="zh-CN" sz="2400">
                <a:latin typeface="Microsoft YaHei" charset="-122"/>
                <a:ea typeface="Microsoft YaHei" charset="-122"/>
                <a:cs typeface="Microsoft YaHei" charset="-122"/>
                <a:sym typeface="+mn-ea"/>
              </a:rPr>
              <a:t>8.2.0</a:t>
            </a:r>
            <a:r>
              <a:rPr lang="zh-CN" altLang="en-US" sz="2400" dirty="0">
                <a:latin typeface="Microsoft YaHei" charset="-122"/>
                <a:ea typeface="Microsoft YaHei" charset="-122"/>
                <a:cs typeface="Microsoft YaHei" charset="-122"/>
                <a:sym typeface="+mn-ea"/>
              </a:rPr>
              <a:t> 通信加密模型 </a:t>
            </a:r>
          </a:p>
        </p:txBody>
      </p:sp>
      <p:sp>
        <p:nvSpPr>
          <p:cNvPr id="7"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通信加密模型</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8" name="左大括号 7"/>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10" name="TextBox 2"/>
          <p:cNvSpPr txBox="1"/>
          <p:nvPr/>
        </p:nvSpPr>
        <p:spPr>
          <a:xfrm>
            <a:off x="424937" y="1442011"/>
            <a:ext cx="10002190" cy="581057"/>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一、通信加密模型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937" y="1442011"/>
            <a:ext cx="10002190" cy="286232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二、密码分类：</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分类标准：密码体制的特点、出现的先后时间</a:t>
            </a: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、传统加密方式</a:t>
            </a: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、对称密钥加密</a:t>
            </a:r>
          </a:p>
          <a:p>
            <a:pPr>
              <a:lnSpc>
                <a:spcPct val="150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、非对称</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公开密钥加密</a:t>
            </a:r>
            <a:endParaRPr lang="en-US" altLang="zh-CN" sz="2400" dirty="0">
              <a:latin typeface="微软雅黑" pitchFamily="34" charset="-122"/>
              <a:ea typeface="微软雅黑" pitchFamily="34" charset="-122"/>
            </a:endParaRPr>
          </a:p>
        </p:txBody>
      </p:sp>
      <p:sp>
        <p:nvSpPr>
          <p:cNvPr id="6" name="文本框 6"/>
          <p:cNvSpPr txBox="1"/>
          <p:nvPr/>
        </p:nvSpPr>
        <p:spPr>
          <a:xfrm>
            <a:off x="424937" y="629444"/>
            <a:ext cx="3314306" cy="481507"/>
          </a:xfrm>
          <a:prstGeom prst="rect">
            <a:avLst/>
          </a:prstGeom>
          <a:noFill/>
        </p:spPr>
        <p:txBody>
          <a:bodyPr wrap="square" lIns="111090" tIns="55545" rIns="111090" bIns="55545" rtlCol="0">
            <a:spAutoFit/>
          </a:bodyPr>
          <a:lstStyle/>
          <a:p>
            <a:r>
              <a:rPr lang="en-US" altLang="zh-CN" sz="2400">
                <a:latin typeface="Microsoft YaHei" charset="-122"/>
                <a:ea typeface="Microsoft YaHei" charset="-122"/>
                <a:cs typeface="Microsoft YaHei" charset="-122"/>
                <a:sym typeface="+mn-ea"/>
              </a:rPr>
              <a:t>8.2.0</a:t>
            </a:r>
            <a:r>
              <a:rPr lang="zh-CN" altLang="en-US" sz="2400" dirty="0">
                <a:latin typeface="Microsoft YaHei" charset="-122"/>
                <a:ea typeface="Microsoft YaHei" charset="-122"/>
                <a:cs typeface="Microsoft YaHei" charset="-122"/>
                <a:sym typeface="+mn-ea"/>
              </a:rPr>
              <a:t> 通信加密模型 </a:t>
            </a: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通信加密模型</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传统加密方式</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677527" y="1935674"/>
            <a:ext cx="4531055" cy="2308324"/>
          </a:xfrm>
          <a:prstGeom prst="rect">
            <a:avLst/>
          </a:prstGeom>
          <a:noFill/>
        </p:spPr>
        <p:txBody>
          <a:bodyPr wrap="square" rtlCol="0">
            <a:spAutoFit/>
          </a:bodyPr>
          <a:lstStyle/>
          <a:p>
            <a:pPr lvl="0" algn="just">
              <a:lnSpc>
                <a:spcPct val="150000"/>
              </a:lnSpc>
            </a:pPr>
            <a:r>
              <a:rPr lang="zh-CN" altLang="en-US" sz="2400" dirty="0">
                <a:latin typeface="微软雅黑" pitchFamily="34" charset="-122"/>
                <a:ea typeface="微软雅黑" pitchFamily="34" charset="-122"/>
                <a:cs typeface="Microsoft YaHei" charset="-122"/>
                <a:sym typeface="+mn-ea"/>
              </a:rPr>
              <a:t>通信加密模型</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solidFill>
                  <a:srgbClr val="FF0000"/>
                </a:solidFill>
                <a:latin typeface="微软雅黑" pitchFamily="34" charset="-122"/>
                <a:ea typeface="微软雅黑" pitchFamily="34" charset="-122"/>
                <a:cs typeface="Microsoft YaHei" charset="-122"/>
                <a:sym typeface="+mn-ea"/>
              </a:rPr>
              <a:t>传统加密方式</a:t>
            </a:r>
            <a:endParaRPr lang="en-US" altLang="zh-CN" sz="2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对称密钥加密</a:t>
            </a:r>
            <a:endParaRPr lang="en-US" altLang="zh-CN" sz="2400" dirty="0">
              <a:latin typeface="微软雅黑" pitchFamily="34" charset="-122"/>
              <a:ea typeface="微软雅黑" pitchFamily="34" charset="-122"/>
              <a:cs typeface="Microsoft YaHei" charset="-122"/>
              <a:sym typeface="+mn-ea"/>
            </a:endParaRPr>
          </a:p>
          <a:p>
            <a:pPr lvl="0" algn="just">
              <a:lnSpc>
                <a:spcPct val="150000"/>
              </a:lnSpc>
            </a:pPr>
            <a:r>
              <a:rPr lang="zh-CN" altLang="en-US" sz="2400" dirty="0">
                <a:latin typeface="微软雅黑" pitchFamily="34" charset="-122"/>
                <a:ea typeface="微软雅黑" pitchFamily="34" charset="-122"/>
                <a:cs typeface="Microsoft YaHei" charset="-122"/>
                <a:sym typeface="+mn-ea"/>
              </a:rPr>
              <a:t>非对称</a:t>
            </a:r>
            <a:r>
              <a:rPr lang="en-US" altLang="zh-CN" sz="2400" dirty="0">
                <a:latin typeface="微软雅黑" pitchFamily="34" charset="-122"/>
                <a:ea typeface="微软雅黑" pitchFamily="34" charset="-122"/>
                <a:cs typeface="Microsoft YaHei" charset="-122"/>
                <a:sym typeface="+mn-ea"/>
              </a:rPr>
              <a:t>/</a:t>
            </a:r>
            <a:r>
              <a:rPr lang="zh-CN" altLang="en-US" sz="2400" dirty="0">
                <a:latin typeface="微软雅黑" pitchFamily="34" charset="-122"/>
                <a:ea typeface="微软雅黑" pitchFamily="34" charset="-122"/>
                <a:cs typeface="Microsoft YaHei" charset="-122"/>
                <a:sym typeface="+mn-ea"/>
              </a:rPr>
              <a:t>公开密钥加密</a:t>
            </a:r>
          </a:p>
        </p:txBody>
      </p:sp>
      <p:sp>
        <p:nvSpPr>
          <p:cNvPr id="6" name="左大括号 5"/>
          <p:cNvSpPr/>
          <p:nvPr/>
        </p:nvSpPr>
        <p:spPr>
          <a:xfrm>
            <a:off x="4168197" y="2035903"/>
            <a:ext cx="538790" cy="22080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2400">
              <a:latin typeface="微软雅黑" pitchFamily="34" charset="-122"/>
              <a:ea typeface="微软雅黑" pitchFamily="34" charset="-122"/>
            </a:endParaRPr>
          </a:p>
        </p:txBody>
      </p:sp>
      <p:sp>
        <p:nvSpPr>
          <p:cNvPr id="9" name="TextBox 30"/>
          <p:cNvSpPr txBox="1"/>
          <p:nvPr/>
        </p:nvSpPr>
        <p:spPr>
          <a:xfrm>
            <a:off x="2709812" y="2909117"/>
            <a:ext cx="2376986" cy="461665"/>
          </a:xfrm>
          <a:prstGeom prst="rect">
            <a:avLst/>
          </a:prstGeom>
          <a:noFill/>
        </p:spPr>
        <p:txBody>
          <a:bodyPr wrap="square" rtlCol="0">
            <a:spAutoFit/>
          </a:bodyPr>
          <a:lstStyle/>
          <a:p>
            <a:pPr algn="just"/>
            <a:r>
              <a:rPr lang="zh-CN" altLang="en-US" sz="2400" dirty="0">
                <a:latin typeface="微软雅黑" pitchFamily="34" charset="-122"/>
                <a:ea typeface="微软雅黑" pitchFamily="34" charset="-122"/>
              </a:rPr>
              <a:t>数据加密</a:t>
            </a:r>
          </a:p>
        </p:txBody>
      </p:sp>
    </p:spTree>
    <p:extLst>
      <p:ext uri="{BB962C8B-B14F-4D97-AF65-F5344CB8AC3E}">
        <p14:creationId xmlns:p14="http://schemas.microsoft.com/office/powerpoint/2010/main" val="109441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131023" y="350610"/>
            <a:ext cx="297140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8.2.1</a:t>
            </a:r>
            <a:r>
              <a:rPr lang="zh-CN" altLang="en-US" sz="2400" b="0" dirty="0">
                <a:solidFill>
                  <a:schemeClr val="tx1"/>
                </a:solidFill>
                <a:latin typeface="Microsoft YaHei" charset="-122"/>
                <a:ea typeface="Microsoft YaHei" charset="-122"/>
                <a:cs typeface="Microsoft YaHei" charset="-122"/>
                <a:sym typeface="+mn-ea"/>
              </a:rPr>
              <a:t> 传统加密方式</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5" name="TextBox 4"/>
          <p:cNvSpPr txBox="1"/>
          <p:nvPr/>
        </p:nvSpPr>
        <p:spPr>
          <a:xfrm>
            <a:off x="131023" y="1442011"/>
            <a:ext cx="10002190" cy="581057"/>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一、传统</a:t>
            </a:r>
            <a:r>
              <a:rPr lang="zh-CN" altLang="en-US" sz="2400">
                <a:latin typeface="Microsoft YaHei" charset="-122"/>
                <a:ea typeface="Microsoft YaHei" charset="-122"/>
                <a:cs typeface="Microsoft YaHei" charset="-122"/>
              </a:rPr>
              <a:t>加密方式</a:t>
            </a:r>
            <a:endParaRPr lang="zh-CN" altLang="en-US" sz="2400" dirty="0">
              <a:latin typeface="Microsoft YaHei" charset="-122"/>
              <a:ea typeface="Microsoft YaHei" charset="-122"/>
              <a:cs typeface="Microsoft YaHei" charset="-122"/>
            </a:endParaRPr>
          </a:p>
        </p:txBody>
      </p:sp>
      <p:sp>
        <p:nvSpPr>
          <p:cNvPr id="6" name="左大括号 5"/>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7"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8"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传统加密方式</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9" name="TextBox 4"/>
          <p:cNvSpPr txBox="1"/>
          <p:nvPr/>
        </p:nvSpPr>
        <p:spPr>
          <a:xfrm>
            <a:off x="702523" y="2303804"/>
            <a:ext cx="10002190" cy="1200329"/>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、替代密码：凯撒密码</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、换位密码：列置换密码</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23" y="1442011"/>
            <a:ext cx="11788834" cy="175323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二、替代密码：凯撒密码</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例：对明文“</a:t>
            </a:r>
            <a:r>
              <a:rPr lang="en-US" altLang="zh-CN" sz="2400" dirty="0" err="1">
                <a:latin typeface="Microsoft YaHei" charset="-122"/>
                <a:ea typeface="Microsoft YaHei" charset="-122"/>
                <a:cs typeface="Microsoft YaHei" charset="-122"/>
              </a:rPr>
              <a:t>bob,I</a:t>
            </a:r>
            <a:r>
              <a:rPr lang="en-US" altLang="zh-CN" sz="2400" dirty="0">
                <a:latin typeface="Microsoft YaHei" charset="-122"/>
                <a:ea typeface="Microsoft YaHei" charset="-122"/>
                <a:cs typeface="Microsoft YaHei" charset="-122"/>
              </a:rPr>
              <a:t> love </a:t>
            </a:r>
            <a:r>
              <a:rPr lang="en-US" altLang="zh-CN" sz="2400" dirty="0" err="1">
                <a:latin typeface="Microsoft YaHei" charset="-122"/>
                <a:ea typeface="Microsoft YaHei" charset="-122"/>
                <a:cs typeface="Microsoft YaHei" charset="-122"/>
              </a:rPr>
              <a:t>you,Alice</a:t>
            </a:r>
            <a:r>
              <a:rPr lang="zh-CN" altLang="en-US" sz="2400" dirty="0">
                <a:latin typeface="Microsoft YaHei" charset="-122"/>
                <a:ea typeface="Microsoft YaHei" charset="-122"/>
                <a:cs typeface="Microsoft YaHei" charset="-122"/>
              </a:rPr>
              <a:t>”，利用</a:t>
            </a:r>
            <a:r>
              <a:rPr lang="en-US" altLang="zh-CN" sz="2400" dirty="0">
                <a:latin typeface="Microsoft YaHei" charset="-122"/>
                <a:ea typeface="Microsoft YaHei" charset="-122"/>
                <a:cs typeface="Microsoft YaHei" charset="-122"/>
              </a:rPr>
              <a:t>k=3</a:t>
            </a:r>
            <a:r>
              <a:rPr lang="zh-CN" altLang="en-US" sz="2400" dirty="0">
                <a:latin typeface="Microsoft YaHei" charset="-122"/>
                <a:ea typeface="Microsoft YaHei" charset="-122"/>
                <a:cs typeface="Microsoft YaHei" charset="-122"/>
              </a:rPr>
              <a:t>的</a:t>
            </a:r>
            <a:r>
              <a:rPr lang="zh-CN" altLang="en-US" sz="2400" dirty="0">
                <a:solidFill>
                  <a:srgbClr val="C00000"/>
                </a:solidFill>
                <a:latin typeface="Microsoft YaHei" charset="-122"/>
                <a:ea typeface="Microsoft YaHei" charset="-122"/>
                <a:cs typeface="Microsoft YaHei" charset="-122"/>
              </a:rPr>
              <a:t>凯撒密码</a:t>
            </a:r>
            <a:r>
              <a:rPr lang="zh-CN" altLang="en-US" sz="2400" dirty="0">
                <a:latin typeface="Microsoft YaHei" charset="-122"/>
                <a:ea typeface="Microsoft YaHei" charset="-122"/>
                <a:cs typeface="Microsoft YaHei" charset="-122"/>
              </a:rPr>
              <a:t>加密，得到的密文是什么？</a:t>
            </a:r>
            <a:endParaRPr lang="en-US" altLang="zh-CN" sz="2400" dirty="0">
              <a:latin typeface="Microsoft YaHei" charset="-122"/>
              <a:ea typeface="Microsoft YaHei" charset="-122"/>
              <a:cs typeface="Microsoft YaHei" charset="-122"/>
            </a:endParaRPr>
          </a:p>
        </p:txBody>
      </p:sp>
      <p:sp>
        <p:nvSpPr>
          <p:cNvPr id="7" name="文本框 2"/>
          <p:cNvSpPr txBox="1"/>
          <p:nvPr>
            <p:custDataLst>
              <p:tags r:id="rId1"/>
            </p:custDataLst>
          </p:nvPr>
        </p:nvSpPr>
        <p:spPr>
          <a:xfrm>
            <a:off x="131023" y="350610"/>
            <a:ext cx="297140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8.2.1</a:t>
            </a:r>
            <a:r>
              <a:rPr lang="zh-CN" altLang="en-US" sz="2400" b="0" dirty="0">
                <a:solidFill>
                  <a:schemeClr val="tx1"/>
                </a:solidFill>
                <a:latin typeface="Microsoft YaHei" charset="-122"/>
                <a:ea typeface="Microsoft YaHei" charset="-122"/>
                <a:cs typeface="Microsoft YaHei" charset="-122"/>
                <a:sym typeface="+mn-ea"/>
              </a:rPr>
              <a:t> 传统加密方式</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左大括号 7"/>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10"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传统加密方式</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23" y="1442011"/>
            <a:ext cx="11788834"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二、替代密码：凯撒密码</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例：对明文“</a:t>
            </a:r>
            <a:r>
              <a:rPr lang="en-US" altLang="zh-CN" sz="2400" dirty="0" err="1">
                <a:latin typeface="Microsoft YaHei" charset="-122"/>
                <a:ea typeface="Microsoft YaHei" charset="-122"/>
                <a:cs typeface="Microsoft YaHei" charset="-122"/>
              </a:rPr>
              <a:t>bob,I</a:t>
            </a:r>
            <a:r>
              <a:rPr lang="en-US" altLang="zh-CN" sz="2400" dirty="0">
                <a:latin typeface="Microsoft YaHei" charset="-122"/>
                <a:ea typeface="Microsoft YaHei" charset="-122"/>
                <a:cs typeface="Microsoft YaHei" charset="-122"/>
              </a:rPr>
              <a:t> love </a:t>
            </a:r>
            <a:r>
              <a:rPr lang="en-US" altLang="zh-CN" sz="2400" dirty="0" err="1">
                <a:latin typeface="Microsoft YaHei" charset="-122"/>
                <a:ea typeface="Microsoft YaHei" charset="-122"/>
                <a:cs typeface="Microsoft YaHei" charset="-122"/>
              </a:rPr>
              <a:t>you,Alice</a:t>
            </a:r>
            <a:r>
              <a:rPr lang="zh-CN" altLang="en-US" sz="2400" dirty="0">
                <a:latin typeface="Microsoft YaHei" charset="-122"/>
                <a:ea typeface="Microsoft YaHei" charset="-122"/>
                <a:cs typeface="Microsoft YaHei" charset="-122"/>
              </a:rPr>
              <a:t>”，利用</a:t>
            </a:r>
            <a:r>
              <a:rPr lang="en-US" altLang="zh-CN" sz="2400" dirty="0">
                <a:latin typeface="Microsoft YaHei" charset="-122"/>
                <a:ea typeface="Microsoft YaHei" charset="-122"/>
                <a:cs typeface="Microsoft YaHei" charset="-122"/>
              </a:rPr>
              <a:t>k=3</a:t>
            </a:r>
            <a:r>
              <a:rPr lang="zh-CN" altLang="en-US" sz="2400" dirty="0">
                <a:latin typeface="Microsoft YaHei" charset="-122"/>
                <a:ea typeface="Microsoft YaHei" charset="-122"/>
                <a:cs typeface="Microsoft YaHei" charset="-122"/>
              </a:rPr>
              <a:t>的</a:t>
            </a:r>
            <a:r>
              <a:rPr lang="zh-CN" altLang="en-US" sz="2400" dirty="0">
                <a:solidFill>
                  <a:srgbClr val="C00000"/>
                </a:solidFill>
                <a:latin typeface="Microsoft YaHei" charset="-122"/>
                <a:ea typeface="Microsoft YaHei" charset="-122"/>
                <a:cs typeface="Microsoft YaHei" charset="-122"/>
              </a:rPr>
              <a:t>凯撒密码</a:t>
            </a:r>
            <a:r>
              <a:rPr lang="zh-CN" altLang="en-US" sz="2400" dirty="0">
                <a:latin typeface="Microsoft YaHei" charset="-122"/>
                <a:ea typeface="Microsoft YaHei" charset="-122"/>
                <a:cs typeface="Microsoft YaHei" charset="-122"/>
              </a:rPr>
              <a:t>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加密：</a:t>
            </a:r>
            <a:r>
              <a:rPr lang="en-US" altLang="zh-CN" sz="2400" dirty="0">
                <a:latin typeface="Microsoft YaHei" charset="-122"/>
                <a:ea typeface="Microsoft YaHei" charset="-122"/>
                <a:cs typeface="Microsoft YaHei" charset="-122"/>
              </a:rPr>
              <a:t>K=3</a:t>
            </a:r>
            <a:r>
              <a:rPr lang="zh-CN" altLang="en-US" sz="2400" dirty="0">
                <a:latin typeface="Microsoft YaHei" charset="-122"/>
                <a:ea typeface="Microsoft YaHei" charset="-122"/>
                <a:cs typeface="Microsoft YaHei" charset="-122"/>
              </a:rPr>
              <a:t>的含义就是明文的每个字母按照字母表顺序推后</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位。</a:t>
            </a:r>
            <a:endParaRPr lang="en-US" altLang="zh-CN" sz="2400" dirty="0">
              <a:latin typeface="Microsoft YaHei" charset="-122"/>
              <a:ea typeface="Microsoft YaHei" charset="-122"/>
              <a:cs typeface="Microsoft YaHei" charset="-122"/>
            </a:endParaRPr>
          </a:p>
        </p:txBody>
      </p:sp>
      <p:sp>
        <p:nvSpPr>
          <p:cNvPr id="7" name="文本框 2"/>
          <p:cNvSpPr txBox="1"/>
          <p:nvPr>
            <p:custDataLst>
              <p:tags r:id="rId1"/>
            </p:custDataLst>
          </p:nvPr>
        </p:nvSpPr>
        <p:spPr>
          <a:xfrm>
            <a:off x="131023" y="350610"/>
            <a:ext cx="297140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8.2.1</a:t>
            </a:r>
            <a:r>
              <a:rPr lang="zh-CN" altLang="en-US" sz="2400" b="0" dirty="0">
                <a:solidFill>
                  <a:schemeClr val="tx1"/>
                </a:solidFill>
                <a:latin typeface="Microsoft YaHei" charset="-122"/>
                <a:ea typeface="Microsoft YaHei" charset="-122"/>
                <a:cs typeface="Microsoft YaHei" charset="-122"/>
                <a:sym typeface="+mn-ea"/>
              </a:rPr>
              <a:t> 传统加密方式</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左大括号 7"/>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10"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传统加密方式</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pic>
        <p:nvPicPr>
          <p:cNvPr id="11" name="图片 10"/>
          <p:cNvPicPr>
            <a:picLocks noChangeAspect="1"/>
          </p:cNvPicPr>
          <p:nvPr/>
        </p:nvPicPr>
        <p:blipFill>
          <a:blip r:embed="rId3"/>
          <a:srcRect t="11799" b="13454"/>
          <a:stretch>
            <a:fillRect/>
          </a:stretch>
        </p:blipFill>
        <p:spPr>
          <a:xfrm>
            <a:off x="8471229" y="4191000"/>
            <a:ext cx="3568065" cy="2667000"/>
          </a:xfrm>
          <a:prstGeom prst="roundRect">
            <a:avLst/>
          </a:prstGeom>
        </p:spPr>
      </p:pic>
      <p:sp>
        <p:nvSpPr>
          <p:cNvPr id="2" name="矩形 1"/>
          <p:cNvSpPr/>
          <p:nvPr/>
        </p:nvSpPr>
        <p:spPr>
          <a:xfrm>
            <a:off x="620486" y="3135086"/>
            <a:ext cx="8964385"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706262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23" y="1442011"/>
            <a:ext cx="11788834"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二、替代密码：凯撒密码</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例：对明文“</a:t>
            </a:r>
            <a:r>
              <a:rPr lang="en-US" altLang="zh-CN" sz="2400" dirty="0" err="1">
                <a:latin typeface="Microsoft YaHei" charset="-122"/>
                <a:ea typeface="Microsoft YaHei" charset="-122"/>
                <a:cs typeface="Microsoft YaHei" charset="-122"/>
              </a:rPr>
              <a:t>bob,I</a:t>
            </a:r>
            <a:r>
              <a:rPr lang="en-US" altLang="zh-CN" sz="2400" dirty="0">
                <a:latin typeface="Microsoft YaHei" charset="-122"/>
                <a:ea typeface="Microsoft YaHei" charset="-122"/>
                <a:cs typeface="Microsoft YaHei" charset="-122"/>
              </a:rPr>
              <a:t> love </a:t>
            </a:r>
            <a:r>
              <a:rPr lang="en-US" altLang="zh-CN" sz="2400" dirty="0" err="1">
                <a:latin typeface="Microsoft YaHei" charset="-122"/>
                <a:ea typeface="Microsoft YaHei" charset="-122"/>
                <a:cs typeface="Microsoft YaHei" charset="-122"/>
              </a:rPr>
              <a:t>you,Alice</a:t>
            </a:r>
            <a:r>
              <a:rPr lang="zh-CN" altLang="en-US" sz="2400" dirty="0">
                <a:latin typeface="Microsoft YaHei" charset="-122"/>
                <a:ea typeface="Microsoft YaHei" charset="-122"/>
                <a:cs typeface="Microsoft YaHei" charset="-122"/>
              </a:rPr>
              <a:t>”，利用</a:t>
            </a:r>
            <a:r>
              <a:rPr lang="en-US" altLang="zh-CN" sz="2400" dirty="0">
                <a:latin typeface="Microsoft YaHei" charset="-122"/>
                <a:ea typeface="Microsoft YaHei" charset="-122"/>
                <a:cs typeface="Microsoft YaHei" charset="-122"/>
              </a:rPr>
              <a:t>k=3</a:t>
            </a:r>
            <a:r>
              <a:rPr lang="zh-CN" altLang="en-US" sz="2400" dirty="0">
                <a:latin typeface="Microsoft YaHei" charset="-122"/>
                <a:ea typeface="Microsoft YaHei" charset="-122"/>
                <a:cs typeface="Microsoft YaHei" charset="-122"/>
              </a:rPr>
              <a:t>的</a:t>
            </a:r>
            <a:r>
              <a:rPr lang="zh-CN" altLang="en-US" sz="2400" dirty="0">
                <a:solidFill>
                  <a:srgbClr val="C00000"/>
                </a:solidFill>
                <a:latin typeface="Microsoft YaHei" charset="-122"/>
                <a:ea typeface="Microsoft YaHei" charset="-122"/>
                <a:cs typeface="Microsoft YaHei" charset="-122"/>
              </a:rPr>
              <a:t>凯撒密码</a:t>
            </a:r>
            <a:r>
              <a:rPr lang="zh-CN" altLang="en-US" sz="2400" dirty="0">
                <a:latin typeface="Microsoft YaHei" charset="-122"/>
                <a:ea typeface="Microsoft YaHei" charset="-122"/>
                <a:cs typeface="Microsoft YaHei" charset="-122"/>
              </a:rPr>
              <a:t>加密，得到的密文是什么？</a:t>
            </a:r>
          </a:p>
          <a:p>
            <a:pPr>
              <a:lnSpc>
                <a:spcPct val="150000"/>
              </a:lnSpc>
            </a:pPr>
            <a:r>
              <a:rPr lang="zh-CN" altLang="en-US" sz="2400" dirty="0">
                <a:latin typeface="Microsoft YaHei" charset="-122"/>
                <a:ea typeface="Microsoft YaHei" charset="-122"/>
                <a:cs typeface="Microsoft YaHei" charset="-122"/>
              </a:rPr>
              <a:t>      加密：</a:t>
            </a:r>
            <a:r>
              <a:rPr lang="en-US" altLang="zh-CN" sz="2400" dirty="0">
                <a:latin typeface="Microsoft YaHei" charset="-122"/>
                <a:ea typeface="Microsoft YaHei" charset="-122"/>
                <a:cs typeface="Microsoft YaHei" charset="-122"/>
              </a:rPr>
              <a:t>K=3</a:t>
            </a:r>
            <a:r>
              <a:rPr lang="zh-CN" altLang="en-US" sz="2400" dirty="0">
                <a:latin typeface="Microsoft YaHei" charset="-122"/>
                <a:ea typeface="Microsoft YaHei" charset="-122"/>
                <a:cs typeface="Microsoft YaHei" charset="-122"/>
              </a:rPr>
              <a:t>的含义就是明文的每个字母按照字母表顺序推后</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位。</a:t>
            </a:r>
            <a:endParaRPr lang="en-US" altLang="zh-CN" sz="2400" dirty="0">
              <a:latin typeface="Microsoft YaHei" charset="-122"/>
              <a:ea typeface="Microsoft YaHei" charset="-122"/>
              <a:cs typeface="Microsoft YaHei" charset="-122"/>
            </a:endParaRPr>
          </a:p>
        </p:txBody>
      </p:sp>
      <p:sp>
        <p:nvSpPr>
          <p:cNvPr id="7" name="文本框 2"/>
          <p:cNvSpPr txBox="1"/>
          <p:nvPr>
            <p:custDataLst>
              <p:tags r:id="rId1"/>
            </p:custDataLst>
          </p:nvPr>
        </p:nvSpPr>
        <p:spPr>
          <a:xfrm>
            <a:off x="131023" y="350610"/>
            <a:ext cx="297140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8.2.1</a:t>
            </a:r>
            <a:r>
              <a:rPr lang="zh-CN" altLang="en-US" sz="2400" b="0" dirty="0">
                <a:solidFill>
                  <a:schemeClr val="tx1"/>
                </a:solidFill>
                <a:latin typeface="Microsoft YaHei" charset="-122"/>
                <a:ea typeface="Microsoft YaHei" charset="-122"/>
                <a:cs typeface="Microsoft YaHei" charset="-122"/>
                <a:sym typeface="+mn-ea"/>
              </a:rPr>
              <a:t> 传统加密方式</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左大括号 7"/>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10"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传统加密方式</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pic>
        <p:nvPicPr>
          <p:cNvPr id="11" name="图片 10"/>
          <p:cNvPicPr>
            <a:picLocks noChangeAspect="1"/>
          </p:cNvPicPr>
          <p:nvPr/>
        </p:nvPicPr>
        <p:blipFill>
          <a:blip r:embed="rId3"/>
          <a:srcRect t="11799" b="13454"/>
          <a:stretch>
            <a:fillRect/>
          </a:stretch>
        </p:blipFill>
        <p:spPr>
          <a:xfrm>
            <a:off x="8471229" y="4191000"/>
            <a:ext cx="3568065" cy="2667000"/>
          </a:xfrm>
          <a:prstGeom prst="roundRect">
            <a:avLst/>
          </a:prstGeom>
        </p:spPr>
      </p:pic>
      <p:sp>
        <p:nvSpPr>
          <p:cNvPr id="2" name="矩形 1"/>
          <p:cNvSpPr/>
          <p:nvPr/>
        </p:nvSpPr>
        <p:spPr>
          <a:xfrm>
            <a:off x="664029" y="3888997"/>
            <a:ext cx="7010400" cy="1200329"/>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解：明文：“</a:t>
            </a:r>
            <a:r>
              <a:rPr lang="en-US" altLang="zh-CN" sz="2400" dirty="0" err="1">
                <a:latin typeface="Microsoft YaHei" charset="-122"/>
                <a:ea typeface="Microsoft YaHei" charset="-122"/>
                <a:cs typeface="Microsoft YaHei" charset="-122"/>
              </a:rPr>
              <a:t>bob,I</a:t>
            </a:r>
            <a:r>
              <a:rPr lang="en-US" altLang="zh-CN" sz="2400" dirty="0">
                <a:latin typeface="Microsoft YaHei" charset="-122"/>
                <a:ea typeface="Microsoft YaHei" charset="-122"/>
                <a:cs typeface="Microsoft YaHei" charset="-122"/>
              </a:rPr>
              <a:t> love </a:t>
            </a:r>
            <a:r>
              <a:rPr lang="en-US" altLang="zh-CN" sz="2400" dirty="0" err="1">
                <a:latin typeface="Microsoft YaHei" charset="-122"/>
                <a:ea typeface="Microsoft YaHei" charset="-122"/>
                <a:cs typeface="Microsoft YaHei" charset="-122"/>
              </a:rPr>
              <a:t>you,Alice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密文：</a:t>
            </a:r>
            <a:r>
              <a:rPr lang="zh-CN" altLang="en-US" sz="2400" dirty="0">
                <a:solidFill>
                  <a:schemeClr val="bg1"/>
                </a:solidFill>
                <a:latin typeface="Microsoft YaHei" charset="-122"/>
                <a:ea typeface="Microsoft YaHei" charset="-122"/>
                <a:cs typeface="Microsoft YaHei" charset="-122"/>
              </a:rPr>
              <a:t>“</a:t>
            </a:r>
            <a:r>
              <a:rPr lang="en-US" altLang="zh-CN" sz="2400" dirty="0" err="1">
                <a:solidFill>
                  <a:schemeClr val="bg1"/>
                </a:solidFill>
                <a:latin typeface="Microsoft YaHei" charset="-122"/>
                <a:ea typeface="Microsoft YaHei" charset="-122"/>
                <a:cs typeface="Microsoft YaHei" charset="-122"/>
              </a:rPr>
              <a:t>ere,L</a:t>
            </a:r>
            <a:r>
              <a:rPr lang="en-US" altLang="zh-CN" sz="2400" dirty="0">
                <a:solidFill>
                  <a:schemeClr val="bg1"/>
                </a:solidFill>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oryh</a:t>
            </a:r>
            <a:r>
              <a:rPr lang="en-US" altLang="zh-CN" sz="2400" dirty="0">
                <a:solidFill>
                  <a:schemeClr val="bg1"/>
                </a:solidFill>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brx,Dolfh</a:t>
            </a:r>
            <a:r>
              <a:rPr lang="zh-CN" altLang="en-US" sz="2400" dirty="0">
                <a:solidFill>
                  <a:schemeClr val="bg1"/>
                </a:solidFill>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
        <p:nvSpPr>
          <p:cNvPr id="12" name="矩形 11"/>
          <p:cNvSpPr/>
          <p:nvPr/>
        </p:nvSpPr>
        <p:spPr>
          <a:xfrm>
            <a:off x="620486" y="3135086"/>
            <a:ext cx="8964385"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67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5179" y="3792392"/>
            <a:ext cx="3260829" cy="369332"/>
          </a:xfrm>
          <a:prstGeom prst="rect">
            <a:avLst/>
          </a:prstGeom>
        </p:spPr>
        <p:txBody>
          <a:bodyPr wrap="none">
            <a:spAutoFit/>
          </a:bodyPr>
          <a:lstStyle/>
          <a:p>
            <a:r>
              <a:rPr lang="en-US" altLang="zh-CN" dirty="0">
                <a:latin typeface="微软雅黑" pitchFamily="34" charset="-122"/>
                <a:ea typeface="微软雅黑" pitchFamily="34" charset="-122"/>
                <a:cs typeface="Microsoft YaHei" charset="-122"/>
              </a:rPr>
              <a:t>2G</a:t>
            </a:r>
            <a:r>
              <a:rPr lang="zh-CN" altLang="en-US" dirty="0">
                <a:latin typeface="微软雅黑" pitchFamily="34" charset="-122"/>
                <a:ea typeface="微软雅黑" pitchFamily="34" charset="-122"/>
                <a:cs typeface="Microsoft YaHei" charset="-122"/>
              </a:rPr>
              <a:t>蜂窝移动通信网络体系结构</a:t>
            </a:r>
            <a:endParaRPr lang="zh-CN" altLang="en-US" dirty="0">
              <a:latin typeface="微软雅黑" pitchFamily="34" charset="-122"/>
              <a:ea typeface="微软雅黑" pitchFamily="34" charset="-122"/>
            </a:endParaRPr>
          </a:p>
        </p:txBody>
      </p:sp>
      <p:sp>
        <p:nvSpPr>
          <p:cNvPr id="8" name="左大括号 7"/>
          <p:cNvSpPr/>
          <p:nvPr/>
        </p:nvSpPr>
        <p:spPr>
          <a:xfrm>
            <a:off x="3996008" y="2720200"/>
            <a:ext cx="452568" cy="26067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latin typeface="微软雅黑" pitchFamily="34" charset="-122"/>
              <a:ea typeface="微软雅黑" pitchFamily="34" charset="-122"/>
            </a:endParaRPr>
          </a:p>
        </p:txBody>
      </p:sp>
      <p:sp>
        <p:nvSpPr>
          <p:cNvPr id="9" name="TextBox 8"/>
          <p:cNvSpPr txBox="1"/>
          <p:nvPr/>
        </p:nvSpPr>
        <p:spPr>
          <a:xfrm>
            <a:off x="4448575" y="2630142"/>
            <a:ext cx="2839329" cy="646331"/>
          </a:xfrm>
          <a:prstGeom prst="rect">
            <a:avLst/>
          </a:prstGeom>
          <a:noFill/>
        </p:spPr>
        <p:txBody>
          <a:bodyPr wrap="square" rtlCol="0">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latin typeface="微软雅黑" pitchFamily="34" charset="-122"/>
                <a:ea typeface="微软雅黑" pitchFamily="34" charset="-122"/>
                <a:cs typeface="Microsoft YaHei" charset="-122"/>
              </a:rPr>
              <a:t>收发基站</a:t>
            </a:r>
            <a:r>
              <a:rPr lang="en-US" altLang="zh-CN" sz="2400" dirty="0">
                <a:latin typeface="微软雅黑" pitchFamily="34" charset="-122"/>
                <a:ea typeface="微软雅黑" pitchFamily="34" charset="-122"/>
                <a:cs typeface="Microsoft YaHei" charset="-122"/>
              </a:rPr>
              <a:t>BTS</a:t>
            </a:r>
            <a:endParaRPr lang="zh-CN" altLang="en-US" sz="2400" dirty="0">
              <a:latin typeface="微软雅黑" pitchFamily="34" charset="-122"/>
              <a:ea typeface="微软雅黑" pitchFamily="34" charset="-122"/>
            </a:endParaRPr>
          </a:p>
        </p:txBody>
      </p:sp>
      <p:sp>
        <p:nvSpPr>
          <p:cNvPr id="10" name="TextBox 9"/>
          <p:cNvSpPr txBox="1"/>
          <p:nvPr/>
        </p:nvSpPr>
        <p:spPr>
          <a:xfrm>
            <a:off x="4448576" y="3608905"/>
            <a:ext cx="3030398" cy="646331"/>
          </a:xfrm>
          <a:prstGeom prst="rect">
            <a:avLst/>
          </a:prstGeom>
          <a:noFill/>
        </p:spPr>
        <p:txBody>
          <a:bodyPr wrap="square" rtlCol="0">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latin typeface="Microsoft YaHei" charset="-122"/>
                <a:ea typeface="Microsoft YaHei" charset="-122"/>
                <a:cs typeface="Microsoft YaHei" charset="-122"/>
              </a:rPr>
              <a:t>基站控制器</a:t>
            </a:r>
            <a:r>
              <a:rPr lang="en-US" altLang="zh-CN" sz="2400" dirty="0">
                <a:latin typeface="Microsoft YaHei" charset="-122"/>
                <a:ea typeface="Microsoft YaHei" charset="-122"/>
                <a:cs typeface="Microsoft YaHei" charset="-122"/>
                <a:sym typeface="+mn-ea"/>
              </a:rPr>
              <a:t>BSC</a:t>
            </a:r>
            <a:endParaRPr lang="zh-CN" altLang="en-US" sz="2400" dirty="0">
              <a:latin typeface="微软雅黑" pitchFamily="34" charset="-122"/>
              <a:ea typeface="微软雅黑" pitchFamily="34" charset="-122"/>
            </a:endParaRPr>
          </a:p>
        </p:txBody>
      </p:sp>
      <p:sp>
        <p:nvSpPr>
          <p:cNvPr id="4" name="矩形 3"/>
          <p:cNvSpPr/>
          <p:nvPr/>
        </p:nvSpPr>
        <p:spPr>
          <a:xfrm>
            <a:off x="4448575" y="4883200"/>
            <a:ext cx="3204723" cy="461665"/>
          </a:xfrm>
          <a:prstGeom prst="rect">
            <a:avLst/>
          </a:prstGeom>
        </p:spPr>
        <p:txBody>
          <a:bodyPr wrap="none">
            <a:spAutoFit/>
          </a:bodyPr>
          <a:lstStyle/>
          <a:p>
            <a:r>
              <a:rPr lang="en-US" altLang="zh-CN" sz="2400" dirty="0">
                <a:latin typeface="微软雅黑" pitchFamily="34" charset="-122"/>
                <a:ea typeface="微软雅黑" pitchFamily="34" charset="-122"/>
                <a:cs typeface="Microsoft YaHei" charset="-122"/>
              </a:rPr>
              <a:t>3</a:t>
            </a:r>
            <a:r>
              <a:rPr lang="zh-CN" altLang="en-US" sz="2400" dirty="0">
                <a:latin typeface="微软雅黑" pitchFamily="34" charset="-122"/>
                <a:ea typeface="微软雅黑" pitchFamily="34" charset="-122"/>
                <a:cs typeface="Microsoft YaHei" charset="-122"/>
              </a:rPr>
              <a:t>、移动交换中心</a:t>
            </a:r>
            <a:r>
              <a:rPr lang="en-US" altLang="zh-CN" sz="2400" dirty="0">
                <a:latin typeface="微软雅黑" pitchFamily="34" charset="-122"/>
                <a:ea typeface="微软雅黑" pitchFamily="34" charset="-122"/>
                <a:cs typeface="Microsoft YaHei" charset="-122"/>
              </a:rPr>
              <a:t>MSC</a:t>
            </a:r>
            <a:endParaRPr lang="zh-CN" altLang="en-US" sz="2400" dirty="0">
              <a:latin typeface="微软雅黑" pitchFamily="34" charset="-122"/>
              <a:ea typeface="微软雅黑" pitchFamily="34" charset="-122"/>
            </a:endParaRPr>
          </a:p>
        </p:txBody>
      </p:sp>
      <p:sp>
        <p:nvSpPr>
          <p:cNvPr id="6" name="右大括号 5"/>
          <p:cNvSpPr/>
          <p:nvPr/>
        </p:nvSpPr>
        <p:spPr>
          <a:xfrm>
            <a:off x="7478973" y="2720200"/>
            <a:ext cx="559558" cy="117923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TextBox 12"/>
          <p:cNvSpPr txBox="1"/>
          <p:nvPr/>
        </p:nvSpPr>
        <p:spPr>
          <a:xfrm>
            <a:off x="8244928" y="2630142"/>
            <a:ext cx="3819694" cy="110799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sym typeface="+mn-ea"/>
              </a:rPr>
              <a:t>基站系统</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000" dirty="0">
                <a:latin typeface="Microsoft YaHei" charset="-122"/>
                <a:ea typeface="Microsoft YaHei" charset="-122"/>
                <a:cs typeface="Microsoft YaHei" charset="-122"/>
                <a:sym typeface="+mn-ea"/>
              </a:rPr>
              <a:t>(Base Station System</a:t>
            </a:r>
            <a:r>
              <a:rPr lang="zh-CN" altLang="en-US" sz="2000" dirty="0">
                <a:latin typeface="Microsoft YaHei" charset="-122"/>
                <a:ea typeface="Microsoft YaHei" charset="-122"/>
                <a:cs typeface="Microsoft YaHei" charset="-122"/>
                <a:sym typeface="+mn-ea"/>
              </a:rPr>
              <a:t> </a:t>
            </a:r>
            <a:r>
              <a:rPr lang="en-US" altLang="zh-CN" sz="2000" dirty="0">
                <a:latin typeface="Microsoft YaHei" charset="-122"/>
                <a:ea typeface="Microsoft YaHei" charset="-122"/>
                <a:cs typeface="Microsoft YaHei" charset="-122"/>
                <a:sym typeface="+mn-ea"/>
              </a:rPr>
              <a:t>,</a:t>
            </a:r>
            <a:r>
              <a:rPr lang="zh-CN" altLang="en-US" sz="2000" dirty="0">
                <a:latin typeface="Microsoft YaHei" charset="-122"/>
                <a:ea typeface="Microsoft YaHei" charset="-122"/>
                <a:cs typeface="Microsoft YaHei" charset="-122"/>
                <a:sym typeface="+mn-ea"/>
              </a:rPr>
              <a:t> </a:t>
            </a:r>
            <a:r>
              <a:rPr lang="en-US" altLang="zh-CN" sz="2000" dirty="0">
                <a:latin typeface="Microsoft YaHei" charset="-122"/>
                <a:ea typeface="Microsoft YaHei" charset="-122"/>
                <a:cs typeface="Microsoft YaHei" charset="-122"/>
                <a:sym typeface="+mn-ea"/>
              </a:rPr>
              <a:t>BSS)</a:t>
            </a:r>
            <a:endParaRPr lang="zh-CN" altLang="en-US" sz="2000" dirty="0">
              <a:latin typeface="Microsoft YaHei" charset="-122"/>
              <a:ea typeface="Microsoft YaHei" charset="-122"/>
              <a:cs typeface="Microsoft YaHei" charset="-122"/>
            </a:endParaRPr>
          </a:p>
        </p:txBody>
      </p:sp>
      <p:sp>
        <p:nvSpPr>
          <p:cNvPr id="11" name="矩形 10"/>
          <p:cNvSpPr/>
          <p:nvPr/>
        </p:nvSpPr>
        <p:spPr>
          <a:xfrm>
            <a:off x="7781718" y="4819091"/>
            <a:ext cx="3371436" cy="507831"/>
          </a:xfrm>
          <a:prstGeom prst="rect">
            <a:avLst/>
          </a:prstGeom>
          <a:ln>
            <a:solidFill>
              <a:srgbClr val="C00000"/>
            </a:solidFill>
          </a:ln>
        </p:spPr>
        <p:txBody>
          <a:bodyPr wrap="none">
            <a:spAutoFit/>
          </a:bodyPr>
          <a:lstStyle/>
          <a:p>
            <a:pPr>
              <a:lnSpc>
                <a:spcPct val="150000"/>
              </a:lnSpc>
            </a:pPr>
            <a:r>
              <a:rPr lang="zh-CN" altLang="en-US" dirty="0">
                <a:latin typeface="Microsoft YaHei" charset="-122"/>
                <a:ea typeface="Microsoft YaHei" charset="-122"/>
                <a:cs typeface="Microsoft YaHei" charset="-122"/>
              </a:rPr>
              <a:t>单个</a:t>
            </a:r>
            <a:r>
              <a:rPr lang="en-US" altLang="zh-CN" dirty="0">
                <a:latin typeface="Microsoft YaHei" charset="-122"/>
                <a:ea typeface="Microsoft YaHei" charset="-122"/>
                <a:cs typeface="Microsoft YaHei" charset="-122"/>
              </a:rPr>
              <a:t>MSC</a:t>
            </a:r>
            <a:r>
              <a:rPr lang="zh-CN" altLang="en-US" dirty="0">
                <a:latin typeface="Microsoft YaHei" charset="-122"/>
                <a:ea typeface="Microsoft YaHei" charset="-122"/>
                <a:cs typeface="Microsoft YaHei" charset="-122"/>
              </a:rPr>
              <a:t>包含</a:t>
            </a:r>
            <a:r>
              <a:rPr lang="en-US" altLang="zh-CN" dirty="0">
                <a:latin typeface="Microsoft YaHei" charset="-122"/>
                <a:ea typeface="Microsoft YaHei" charset="-122"/>
                <a:cs typeface="Microsoft YaHei" charset="-122"/>
              </a:rPr>
              <a:t>5</a:t>
            </a:r>
            <a:r>
              <a:rPr lang="zh-CN" altLang="en-US" dirty="0">
                <a:latin typeface="Microsoft YaHei" charset="-122"/>
                <a:ea typeface="Microsoft YaHei" charset="-122"/>
                <a:cs typeface="Microsoft YaHei" charset="-122"/>
              </a:rPr>
              <a:t>个基站控制器。</a:t>
            </a:r>
            <a:endParaRPr lang="en-US" altLang="zh-CN" dirty="0">
              <a:latin typeface="Microsoft YaHei" charset="-122"/>
              <a:ea typeface="Microsoft YaHei" charset="-122"/>
              <a:cs typeface="Microsoft YaHei" charset="-122"/>
            </a:endParaRPr>
          </a:p>
        </p:txBody>
      </p:sp>
      <p:sp>
        <p:nvSpPr>
          <p:cNvPr id="14" name="文本框 2"/>
          <p:cNvSpPr txBox="1"/>
          <p:nvPr>
            <p:custDataLst>
              <p:tags r:id="rId1"/>
            </p:custDataLst>
          </p:nvPr>
        </p:nvSpPr>
        <p:spPr>
          <a:xfrm>
            <a:off x="265585" y="328989"/>
            <a:ext cx="36893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a:solidFill>
                  <a:schemeClr val="tx1"/>
                </a:solidFill>
                <a:latin typeface="Microsoft YaHei" charset="-122"/>
                <a:ea typeface="Microsoft YaHei" charset="-122"/>
                <a:cs typeface="Microsoft YaHei" charset="-122"/>
                <a:sym typeface="+mn-ea"/>
              </a:rPr>
              <a:t>7.4.1</a:t>
            </a:r>
            <a:r>
              <a:rPr lang="zh-CN" altLang="en-US" sz="2400" b="0" dirty="0">
                <a:solidFill>
                  <a:schemeClr val="tx1"/>
                </a:solidFill>
                <a:latin typeface="Microsoft YaHei" charset="-122"/>
                <a:ea typeface="Microsoft YaHei" charset="-122"/>
                <a:cs typeface="Microsoft YaHei" charset="-122"/>
                <a:sym typeface="+mn-ea"/>
              </a:rPr>
              <a:t> 蜂窝网络体系结构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15"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16" name="左大括号 15"/>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17"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solidFill>
                  <a:srgbClr val="FF0000"/>
                </a:solidFill>
                <a:latin typeface="微软雅黑" pitchFamily="34" charset="-122"/>
                <a:ea typeface="微软雅黑" pitchFamily="34" charset="-122"/>
              </a:rPr>
              <a:t>蜂窝网络体系结构</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蜂窝网络中的移动性管理</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移动通信</a:t>
            </a:r>
            <a:r>
              <a:rPr lang="en-US" altLang="zh-CN" sz="1400" dirty="0">
                <a:latin typeface="微软雅黑" pitchFamily="34" charset="-122"/>
                <a:ea typeface="微软雅黑" pitchFamily="34" charset="-122"/>
              </a:rPr>
              <a:t>2G/3G/4G/5G</a:t>
            </a:r>
            <a:r>
              <a:rPr lang="zh-CN" altLang="en-US" sz="1400" dirty="0">
                <a:latin typeface="微软雅黑" pitchFamily="34" charset="-122"/>
                <a:ea typeface="微软雅黑" pitchFamily="34" charset="-122"/>
              </a:rPr>
              <a:t>网络</a:t>
            </a:r>
          </a:p>
        </p:txBody>
      </p:sp>
      <p:sp>
        <p:nvSpPr>
          <p:cNvPr id="18" name="文本框 17"/>
          <p:cNvSpPr txBox="1"/>
          <p:nvPr/>
        </p:nvSpPr>
        <p:spPr>
          <a:xfrm>
            <a:off x="265584" y="1663125"/>
            <a:ext cx="11457023" cy="581057"/>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二、蜂窝网络体系结构</a:t>
            </a:r>
          </a:p>
        </p:txBody>
      </p:sp>
    </p:spTree>
    <p:extLst>
      <p:ext uri="{BB962C8B-B14F-4D97-AF65-F5344CB8AC3E}">
        <p14:creationId xmlns:p14="http://schemas.microsoft.com/office/powerpoint/2010/main" val="3463065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23" y="1442011"/>
            <a:ext cx="11788834"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二、替代密码：凯撒密码</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例：对明文“</a:t>
            </a:r>
            <a:r>
              <a:rPr lang="en-US" altLang="zh-CN" sz="2400" dirty="0" err="1">
                <a:latin typeface="Microsoft YaHei" charset="-122"/>
                <a:ea typeface="Microsoft YaHei" charset="-122"/>
                <a:cs typeface="Microsoft YaHei" charset="-122"/>
              </a:rPr>
              <a:t>bob,I</a:t>
            </a:r>
            <a:r>
              <a:rPr lang="en-US" altLang="zh-CN" sz="2400" dirty="0">
                <a:latin typeface="Microsoft YaHei" charset="-122"/>
                <a:ea typeface="Microsoft YaHei" charset="-122"/>
                <a:cs typeface="Microsoft YaHei" charset="-122"/>
              </a:rPr>
              <a:t> love </a:t>
            </a:r>
            <a:r>
              <a:rPr lang="en-US" altLang="zh-CN" sz="2400" dirty="0" err="1">
                <a:latin typeface="Microsoft YaHei" charset="-122"/>
                <a:ea typeface="Microsoft YaHei" charset="-122"/>
                <a:cs typeface="Microsoft YaHei" charset="-122"/>
              </a:rPr>
              <a:t>you,Alice</a:t>
            </a:r>
            <a:r>
              <a:rPr lang="zh-CN" altLang="en-US" sz="2400" dirty="0">
                <a:latin typeface="Microsoft YaHei" charset="-122"/>
                <a:ea typeface="Microsoft YaHei" charset="-122"/>
                <a:cs typeface="Microsoft YaHei" charset="-122"/>
              </a:rPr>
              <a:t>”，利用</a:t>
            </a:r>
            <a:r>
              <a:rPr lang="en-US" altLang="zh-CN" sz="2400" dirty="0">
                <a:latin typeface="Microsoft YaHei" charset="-122"/>
                <a:ea typeface="Microsoft YaHei" charset="-122"/>
                <a:cs typeface="Microsoft YaHei" charset="-122"/>
              </a:rPr>
              <a:t>k=3</a:t>
            </a:r>
            <a:r>
              <a:rPr lang="zh-CN" altLang="en-US" sz="2400" dirty="0">
                <a:latin typeface="Microsoft YaHei" charset="-122"/>
                <a:ea typeface="Microsoft YaHei" charset="-122"/>
                <a:cs typeface="Microsoft YaHei" charset="-122"/>
              </a:rPr>
              <a:t>的</a:t>
            </a:r>
            <a:r>
              <a:rPr lang="zh-CN" altLang="en-US" sz="2400" dirty="0">
                <a:solidFill>
                  <a:srgbClr val="C00000"/>
                </a:solidFill>
                <a:latin typeface="Microsoft YaHei" charset="-122"/>
                <a:ea typeface="Microsoft YaHei" charset="-122"/>
                <a:cs typeface="Microsoft YaHei" charset="-122"/>
              </a:rPr>
              <a:t>凯撒密码</a:t>
            </a:r>
            <a:r>
              <a:rPr lang="zh-CN" altLang="en-US" sz="2400" dirty="0">
                <a:latin typeface="Microsoft YaHei" charset="-122"/>
                <a:ea typeface="Microsoft YaHei" charset="-122"/>
                <a:cs typeface="Microsoft YaHei" charset="-122"/>
              </a:rPr>
              <a:t>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加密：</a:t>
            </a:r>
            <a:r>
              <a:rPr lang="en-US" altLang="zh-CN" sz="2400" dirty="0">
                <a:latin typeface="Microsoft YaHei" charset="-122"/>
                <a:ea typeface="Microsoft YaHei" charset="-122"/>
                <a:cs typeface="Microsoft YaHei" charset="-122"/>
              </a:rPr>
              <a:t>K=3</a:t>
            </a:r>
            <a:r>
              <a:rPr lang="zh-CN" altLang="en-US" sz="2400" dirty="0">
                <a:latin typeface="Microsoft YaHei" charset="-122"/>
                <a:ea typeface="Microsoft YaHei" charset="-122"/>
                <a:cs typeface="Microsoft YaHei" charset="-122"/>
              </a:rPr>
              <a:t>的含义就是明文的每个字母按照字母表顺序推后</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位。</a:t>
            </a:r>
            <a:endParaRPr lang="en-US" altLang="zh-CN" sz="2400" dirty="0">
              <a:latin typeface="Microsoft YaHei" charset="-122"/>
              <a:ea typeface="Microsoft YaHei" charset="-122"/>
              <a:cs typeface="Microsoft YaHei" charset="-122"/>
            </a:endParaRPr>
          </a:p>
        </p:txBody>
      </p:sp>
      <p:sp>
        <p:nvSpPr>
          <p:cNvPr id="7" name="文本框 2"/>
          <p:cNvSpPr txBox="1"/>
          <p:nvPr>
            <p:custDataLst>
              <p:tags r:id="rId1"/>
            </p:custDataLst>
          </p:nvPr>
        </p:nvSpPr>
        <p:spPr>
          <a:xfrm>
            <a:off x="131023" y="350610"/>
            <a:ext cx="297140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8.2.1</a:t>
            </a:r>
            <a:r>
              <a:rPr lang="zh-CN" altLang="en-US" sz="2400" b="0" dirty="0">
                <a:solidFill>
                  <a:schemeClr val="tx1"/>
                </a:solidFill>
                <a:latin typeface="Microsoft YaHei" charset="-122"/>
                <a:ea typeface="Microsoft YaHei" charset="-122"/>
                <a:cs typeface="Microsoft YaHei" charset="-122"/>
                <a:sym typeface="+mn-ea"/>
              </a:rPr>
              <a:t> 传统加密方式</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左大括号 7"/>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9"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10"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传统加密方式</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pic>
        <p:nvPicPr>
          <p:cNvPr id="11" name="图片 10"/>
          <p:cNvPicPr>
            <a:picLocks noChangeAspect="1"/>
          </p:cNvPicPr>
          <p:nvPr/>
        </p:nvPicPr>
        <p:blipFill>
          <a:blip r:embed="rId3"/>
          <a:srcRect t="11799" b="13454"/>
          <a:stretch>
            <a:fillRect/>
          </a:stretch>
        </p:blipFill>
        <p:spPr>
          <a:xfrm>
            <a:off x="8471229" y="4191000"/>
            <a:ext cx="3568065" cy="2667000"/>
          </a:xfrm>
          <a:prstGeom prst="roundRect">
            <a:avLst/>
          </a:prstGeom>
        </p:spPr>
      </p:pic>
      <p:sp>
        <p:nvSpPr>
          <p:cNvPr id="2" name="矩形 1"/>
          <p:cNvSpPr/>
          <p:nvPr/>
        </p:nvSpPr>
        <p:spPr>
          <a:xfrm>
            <a:off x="664029" y="3888997"/>
            <a:ext cx="7010400" cy="1200329"/>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解：明文：“</a:t>
            </a:r>
            <a:r>
              <a:rPr lang="en-US" altLang="zh-CN" sz="2400" dirty="0" err="1">
                <a:latin typeface="Microsoft YaHei" charset="-122"/>
                <a:ea typeface="Microsoft YaHei" charset="-122"/>
                <a:cs typeface="Microsoft YaHei" charset="-122"/>
              </a:rPr>
              <a:t>bob,I</a:t>
            </a:r>
            <a:r>
              <a:rPr lang="en-US" altLang="zh-CN" sz="2400" dirty="0">
                <a:latin typeface="Microsoft YaHei" charset="-122"/>
                <a:ea typeface="Microsoft YaHei" charset="-122"/>
                <a:cs typeface="Microsoft YaHei" charset="-122"/>
              </a:rPr>
              <a:t> love </a:t>
            </a:r>
            <a:r>
              <a:rPr lang="en-US" altLang="zh-CN" sz="2400" dirty="0" err="1">
                <a:latin typeface="Microsoft YaHei" charset="-122"/>
                <a:ea typeface="Microsoft YaHei" charset="-122"/>
                <a:cs typeface="Microsoft YaHei" charset="-122"/>
              </a:rPr>
              <a:t>you,Alice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密文：“</a:t>
            </a:r>
            <a:r>
              <a:rPr lang="en-US" altLang="zh-CN" sz="2400" dirty="0" err="1">
                <a:latin typeface="Microsoft YaHei" charset="-122"/>
                <a:ea typeface="Microsoft YaHei" charset="-122"/>
                <a:cs typeface="Microsoft YaHei" charset="-122"/>
              </a:rPr>
              <a:t>ere,L</a:t>
            </a:r>
            <a:r>
              <a:rPr lang="en-US" altLang="zh-CN"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oryh</a:t>
            </a:r>
            <a:r>
              <a:rPr lang="en-US" altLang="zh-CN"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brx,Dolfh</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
        <p:nvSpPr>
          <p:cNvPr id="12" name="矩形 11"/>
          <p:cNvSpPr/>
          <p:nvPr/>
        </p:nvSpPr>
        <p:spPr>
          <a:xfrm>
            <a:off x="620486" y="3135086"/>
            <a:ext cx="8964385"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105932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23" y="1442011"/>
            <a:ext cx="10692130"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二、换位密码</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置换密码</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：列置换密码</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根据一定规则重新排列明文，以便打破明文的结构特性。只改变明文结构，不改变内容。</a:t>
            </a:r>
          </a:p>
        </p:txBody>
      </p:sp>
      <p:sp>
        <p:nvSpPr>
          <p:cNvPr id="6" name="文本框 2"/>
          <p:cNvSpPr txBox="1"/>
          <p:nvPr>
            <p:custDataLst>
              <p:tags r:id="rId1"/>
            </p:custDataLst>
          </p:nvPr>
        </p:nvSpPr>
        <p:spPr>
          <a:xfrm>
            <a:off x="131023" y="350610"/>
            <a:ext cx="297140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8.2.1</a:t>
            </a:r>
            <a:r>
              <a:rPr lang="zh-CN" altLang="en-US" sz="2400" b="0" dirty="0">
                <a:solidFill>
                  <a:schemeClr val="tx1"/>
                </a:solidFill>
                <a:latin typeface="Microsoft YaHei" charset="-122"/>
                <a:ea typeface="Microsoft YaHei" charset="-122"/>
                <a:cs typeface="Microsoft YaHei" charset="-122"/>
                <a:sym typeface="+mn-ea"/>
              </a:rPr>
              <a:t> 传统加密方式</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传统加密方式</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
        <p:nvSpPr>
          <p:cNvPr id="2" name="矩形 1"/>
          <p:cNvSpPr/>
          <p:nvPr/>
        </p:nvSpPr>
        <p:spPr>
          <a:xfrm>
            <a:off x="7181316" y="3812525"/>
            <a:ext cx="2448106" cy="581057"/>
          </a:xfrm>
          <a:prstGeom prst="rect">
            <a:avLst/>
          </a:prstGeom>
        </p:spPr>
        <p:txBody>
          <a:bodyPr wrap="none">
            <a:spAutoFit/>
          </a:bodyPr>
          <a:lstStyle/>
          <a:p>
            <a:pPr>
              <a:lnSpc>
                <a:spcPct val="150000"/>
              </a:lnSpc>
            </a:pPr>
            <a:r>
              <a:rPr lang="en-US" altLang="zh-CN" sz="2400">
                <a:latin typeface="Microsoft YaHei" charset="-122"/>
                <a:ea typeface="Microsoft YaHei" charset="-122"/>
                <a:cs typeface="Microsoft YaHei" charset="-122"/>
              </a:rPr>
              <a:t>bvu</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iex</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ooo</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bly</a:t>
            </a:r>
            <a:endParaRPr lang="en-US" altLang="zh-CN" sz="2400" dirty="0">
              <a:latin typeface="Microsoft YaHei" charset="-122"/>
              <a:ea typeface="Microsoft YaHei" charset="-122"/>
              <a:cs typeface="Microsoft YaHei" charset="-122"/>
            </a:endParaRPr>
          </a:p>
        </p:txBody>
      </p:sp>
      <p:sp>
        <p:nvSpPr>
          <p:cNvPr id="10" name="矩形 9"/>
          <p:cNvSpPr/>
          <p:nvPr/>
        </p:nvSpPr>
        <p:spPr>
          <a:xfrm>
            <a:off x="1805439" y="3931917"/>
            <a:ext cx="2593980" cy="461665"/>
          </a:xfrm>
          <a:prstGeom prst="rect">
            <a:avLst/>
          </a:prstGeom>
        </p:spPr>
        <p:txBody>
          <a:bodyPr wrap="none">
            <a:spAutoFit/>
          </a:bodyPr>
          <a:lstStyle/>
          <a:p>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23" y="1442011"/>
            <a:ext cx="11739848" cy="4524315"/>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二、换位密码</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置换密码</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：列置换密码</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sym typeface="+mn-ea"/>
              </a:rPr>
              <a:t>列置换密码</a:t>
            </a:r>
            <a:r>
              <a:rPr lang="zh-CN" altLang="en-US" sz="2400" b="1" dirty="0">
                <a:latin typeface="Microsoft YaHei" charset="-122"/>
                <a:ea typeface="Microsoft YaHei" charset="-122"/>
                <a:cs typeface="Microsoft YaHei" charset="-122"/>
              </a:rPr>
              <a:t>加密过程：</a:t>
            </a:r>
            <a:endParaRPr lang="en-US" altLang="zh-CN" sz="2400" b="1"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、首先，将明文</a:t>
            </a:r>
            <a:r>
              <a:rPr lang="en-US" altLang="zh-CN" sz="2400" dirty="0">
                <a:latin typeface="Microsoft YaHei" charset="-122"/>
                <a:ea typeface="Microsoft YaHei" charset="-122"/>
                <a:cs typeface="Microsoft YaHei" charset="-122"/>
              </a:rPr>
              <a:t>P</a:t>
            </a:r>
            <a:r>
              <a:rPr lang="zh-CN" altLang="en-US" sz="2400" dirty="0">
                <a:latin typeface="Microsoft YaHei" charset="-122"/>
                <a:ea typeface="Microsoft YaHei" charset="-122"/>
                <a:cs typeface="Microsoft YaHei" charset="-122"/>
              </a:rPr>
              <a:t>按密钥</a:t>
            </a:r>
            <a:r>
              <a:rPr lang="en-US" altLang="zh-CN" sz="2400" dirty="0">
                <a:latin typeface="Microsoft YaHei" charset="-122"/>
                <a:ea typeface="Microsoft YaHei" charset="-122"/>
                <a:cs typeface="Microsoft YaHei" charset="-122"/>
              </a:rPr>
              <a:t>K</a:t>
            </a:r>
            <a:r>
              <a:rPr lang="zh-CN" altLang="en-US" sz="2400" dirty="0">
                <a:latin typeface="Microsoft YaHei" charset="-122"/>
                <a:ea typeface="Microsoft YaHei" charset="-122"/>
                <a:cs typeface="Microsoft YaHei" charset="-122"/>
              </a:rPr>
              <a:t>的长度</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进行分组，并且每组一行按行排列，即每行有</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个字符。</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、若明文长度不是</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的整数倍，则不足部分用双方约定的方式填充，如双方约定用字母“</a:t>
            </a:r>
            <a:r>
              <a:rPr lang="en-US" altLang="zh-CN" sz="2400" dirty="0">
                <a:latin typeface="Microsoft YaHei" charset="-122"/>
                <a:ea typeface="Microsoft YaHei" charset="-122"/>
                <a:cs typeface="Microsoft YaHei" charset="-122"/>
              </a:rPr>
              <a:t>x</a:t>
            </a:r>
            <a:r>
              <a:rPr lang="zh-CN" altLang="en-US" sz="2400" dirty="0">
                <a:latin typeface="Microsoft YaHei" charset="-122"/>
                <a:ea typeface="Microsoft YaHei" charset="-122"/>
                <a:cs typeface="Microsoft YaHei" charset="-122"/>
              </a:rPr>
              <a:t>”替代空缺处字符。</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、设最后得到的字符矩阵为</a:t>
            </a:r>
            <a:r>
              <a:rPr lang="en-US" altLang="zh-CN" sz="2400" dirty="0" err="1">
                <a:latin typeface="Microsoft YaHei" charset="-122"/>
                <a:ea typeface="Microsoft YaHei" charset="-122"/>
                <a:cs typeface="Microsoft YaHei" charset="-122"/>
              </a:rPr>
              <a:t>M</a:t>
            </a:r>
            <a:r>
              <a:rPr lang="en-US" altLang="zh-CN" sz="2400" baseline="-25000" dirty="0" err="1">
                <a:latin typeface="Microsoft YaHei" charset="-122"/>
                <a:ea typeface="Microsoft YaHei" charset="-122"/>
                <a:cs typeface="Microsoft YaHei" charset="-122"/>
              </a:rPr>
              <a:t>mn</a:t>
            </a:r>
            <a:r>
              <a:rPr lang="en-US" altLang="zh-CN" sz="2400" dirty="0" err="1">
                <a:latin typeface="Microsoft YaHei" charset="-122"/>
                <a:ea typeface="Microsoft YaHei" charset="-122"/>
                <a:cs typeface="Microsoft YaHei" charset="-122"/>
              </a:rPr>
              <a:t>,m</a:t>
            </a:r>
            <a:r>
              <a:rPr lang="zh-CN" altLang="en-US" sz="2400" dirty="0">
                <a:latin typeface="Microsoft YaHei" charset="-122"/>
                <a:ea typeface="Microsoft YaHei" charset="-122"/>
                <a:cs typeface="Microsoft YaHei" charset="-122"/>
              </a:rPr>
              <a:t>为明文划分的行数。然后，按照密钥规定的次序将</a:t>
            </a:r>
            <a:r>
              <a:rPr lang="en-US" altLang="zh-CN" sz="2400" dirty="0" err="1">
                <a:latin typeface="Microsoft YaHei" charset="-122"/>
                <a:ea typeface="Microsoft YaHei" charset="-122"/>
                <a:cs typeface="Microsoft YaHei" charset="-122"/>
              </a:rPr>
              <a:t>M</a:t>
            </a:r>
            <a:r>
              <a:rPr lang="en-US" altLang="zh-CN" sz="2400" baseline="-25000" dirty="0" err="1">
                <a:latin typeface="Microsoft YaHei" charset="-122"/>
                <a:ea typeface="Microsoft YaHei" charset="-122"/>
                <a:cs typeface="Microsoft YaHei" charset="-122"/>
              </a:rPr>
              <a:t>mn</a:t>
            </a:r>
            <a:r>
              <a:rPr lang="zh-CN" altLang="en-US" sz="2400" dirty="0">
                <a:latin typeface="Microsoft YaHei" charset="-122"/>
                <a:ea typeface="Microsoft YaHei" charset="-122"/>
                <a:cs typeface="Microsoft YaHei" charset="-122"/>
              </a:rPr>
              <a:t>对应的列输出，便可得到密文序列</a:t>
            </a: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a:t>
            </a:r>
          </a:p>
        </p:txBody>
      </p:sp>
      <p:sp>
        <p:nvSpPr>
          <p:cNvPr id="6" name="文本框 2"/>
          <p:cNvSpPr txBox="1"/>
          <p:nvPr>
            <p:custDataLst>
              <p:tags r:id="rId1"/>
            </p:custDataLst>
          </p:nvPr>
        </p:nvSpPr>
        <p:spPr>
          <a:xfrm>
            <a:off x="131023" y="350610"/>
            <a:ext cx="297140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8.2.1</a:t>
            </a:r>
            <a:r>
              <a:rPr lang="zh-CN" altLang="en-US" sz="2400" b="0" dirty="0">
                <a:solidFill>
                  <a:schemeClr val="tx1"/>
                </a:solidFill>
                <a:latin typeface="Microsoft YaHei" charset="-122"/>
                <a:ea typeface="Microsoft YaHei" charset="-122"/>
                <a:cs typeface="Microsoft YaHei" charset="-122"/>
                <a:sym typeface="+mn-ea"/>
              </a:rPr>
              <a:t> 传统加密方式</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左大括号 6"/>
          <p:cNvSpPr/>
          <p:nvPr/>
        </p:nvSpPr>
        <p:spPr>
          <a:xfrm>
            <a:off x="9958637" y="174250"/>
            <a:ext cx="280582" cy="1150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just"/>
            <a:endParaRPr lang="zh-CN" altLang="en-US" sz="1400">
              <a:latin typeface="微软雅黑" pitchFamily="34" charset="-122"/>
              <a:ea typeface="微软雅黑" pitchFamily="34" charset="-122"/>
            </a:endParaRPr>
          </a:p>
        </p:txBody>
      </p:sp>
      <p:sp>
        <p:nvSpPr>
          <p:cNvPr id="8" name="TextBox 30"/>
          <p:cNvSpPr txBox="1"/>
          <p:nvPr/>
        </p:nvSpPr>
        <p:spPr>
          <a:xfrm>
            <a:off x="9066769" y="595626"/>
            <a:ext cx="2376986" cy="307777"/>
          </a:xfrm>
          <a:prstGeom prst="rect">
            <a:avLst/>
          </a:prstGeom>
          <a:noFill/>
        </p:spPr>
        <p:txBody>
          <a:bodyPr wrap="square" rtlCol="0">
            <a:spAutoFit/>
          </a:bodyPr>
          <a:lstStyle/>
          <a:p>
            <a:pPr algn="just"/>
            <a:r>
              <a:rPr lang="zh-CN" altLang="en-US" sz="1400" dirty="0">
                <a:latin typeface="微软雅黑" pitchFamily="34" charset="-122"/>
                <a:ea typeface="微软雅黑" pitchFamily="34" charset="-122"/>
              </a:rPr>
              <a:t>数据加密</a:t>
            </a:r>
          </a:p>
        </p:txBody>
      </p:sp>
      <p:sp>
        <p:nvSpPr>
          <p:cNvPr id="9" name="TextBox 1"/>
          <p:cNvSpPr txBox="1"/>
          <p:nvPr/>
        </p:nvSpPr>
        <p:spPr>
          <a:xfrm>
            <a:off x="10239219" y="57018"/>
            <a:ext cx="2409072" cy="1384995"/>
          </a:xfrm>
          <a:prstGeom prst="rect">
            <a:avLst/>
          </a:prstGeom>
          <a:noFill/>
        </p:spPr>
        <p:txBody>
          <a:bodyPr wrap="square" rtlCol="0">
            <a:spAutoFit/>
          </a:bodyPr>
          <a:lstStyle/>
          <a:p>
            <a:pPr lvl="0" algn="just">
              <a:lnSpc>
                <a:spcPct val="150000"/>
              </a:lnSpc>
            </a:pPr>
            <a:r>
              <a:rPr lang="zh-CN" altLang="en-US" sz="1400" dirty="0">
                <a:latin typeface="微软雅黑" pitchFamily="34" charset="-122"/>
                <a:ea typeface="微软雅黑" pitchFamily="34" charset="-122"/>
                <a:cs typeface="Microsoft YaHei" charset="-122"/>
                <a:sym typeface="+mn-ea"/>
              </a:rPr>
              <a:t>通信加密模型</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solidFill>
                  <a:srgbClr val="FF0000"/>
                </a:solidFill>
                <a:latin typeface="微软雅黑" pitchFamily="34" charset="-122"/>
                <a:ea typeface="微软雅黑" pitchFamily="34" charset="-122"/>
                <a:cs typeface="Microsoft YaHei" charset="-122"/>
                <a:sym typeface="+mn-ea"/>
              </a:rPr>
              <a:t>传统加密方式</a:t>
            </a:r>
            <a:endParaRPr lang="en-US" altLang="zh-CN" sz="1400" dirty="0">
              <a:solidFill>
                <a:srgbClr val="FF0000"/>
              </a:solidFill>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对称密钥加密</a:t>
            </a:r>
            <a:endParaRPr lang="en-US" altLang="zh-CN" sz="1400" dirty="0">
              <a:latin typeface="微软雅黑" pitchFamily="34" charset="-122"/>
              <a:ea typeface="微软雅黑" pitchFamily="34" charset="-122"/>
              <a:cs typeface="Microsoft YaHei" charset="-122"/>
              <a:sym typeface="+mn-ea"/>
            </a:endParaRPr>
          </a:p>
          <a:p>
            <a:pPr lvl="0" algn="just">
              <a:lnSpc>
                <a:spcPct val="150000"/>
              </a:lnSpc>
            </a:pPr>
            <a:r>
              <a:rPr lang="zh-CN" altLang="en-US" sz="1400" dirty="0">
                <a:latin typeface="微软雅黑" pitchFamily="34" charset="-122"/>
                <a:ea typeface="微软雅黑" pitchFamily="34" charset="-122"/>
                <a:cs typeface="Microsoft YaHei" charset="-122"/>
                <a:sym typeface="+mn-ea"/>
              </a:rPr>
              <a:t>非对称</a:t>
            </a:r>
            <a:r>
              <a:rPr lang="en-US" altLang="zh-CN" sz="1400" dirty="0">
                <a:latin typeface="微软雅黑" pitchFamily="34" charset="-122"/>
                <a:ea typeface="微软雅黑" pitchFamily="34" charset="-122"/>
                <a:cs typeface="Microsoft YaHei" charset="-122"/>
                <a:sym typeface="+mn-ea"/>
              </a:rPr>
              <a:t>/</a:t>
            </a:r>
            <a:r>
              <a:rPr lang="zh-CN" altLang="en-US" sz="1400" dirty="0">
                <a:latin typeface="微软雅黑" pitchFamily="34" charset="-122"/>
                <a:ea typeface="微软雅黑" pitchFamily="34" charset="-122"/>
                <a:cs typeface="Microsoft YaHei" charset="-122"/>
                <a:sym typeface="+mn-ea"/>
              </a:rPr>
              <a:t>公开密钥加密</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113505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第一步：确定密钥长度（几个字母），并且确定密钥字母在字母表中的先后顺序，用数字表示。</a:t>
            </a:r>
          </a:p>
          <a:p>
            <a:pPr>
              <a:lnSpc>
                <a:spcPct val="150000"/>
              </a:lnSpc>
            </a:pPr>
            <a:r>
              <a:rPr lang="zh-CN" altLang="en-US" sz="2400" dirty="0">
                <a:latin typeface="Microsoft YaHei" charset="-122"/>
                <a:ea typeface="Microsoft YaHei" charset="-122"/>
                <a:cs typeface="Microsoft YaHei" charset="-122"/>
              </a:rPr>
              <a:t>              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，则密钥长度</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a:t>
            </a:r>
            <a:r>
              <a:rPr lang="en-US" altLang="zh-CN" sz="2400" dirty="0">
                <a:solidFill>
                  <a:schemeClr val="bg1"/>
                </a:solidFill>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），密钥的字母顺序为（</a:t>
            </a:r>
            <a:r>
              <a:rPr lang="zh-CN" altLang="en-US" sz="2400" dirty="0">
                <a:solidFill>
                  <a:schemeClr val="bg1"/>
                </a:solidFill>
                <a:latin typeface="Microsoft YaHei" charset="-122"/>
                <a:ea typeface="Microsoft YaHei" charset="-122"/>
                <a:cs typeface="Microsoft YaHei" charset="-122"/>
              </a:rPr>
              <a:t> </a:t>
            </a:r>
            <a:r>
              <a:rPr lang="en-US" altLang="zh-CN" sz="2400" dirty="0">
                <a:solidFill>
                  <a:schemeClr val="bg1"/>
                </a:solidFill>
                <a:latin typeface="Microsoft YaHei" charset="-122"/>
                <a:ea typeface="Microsoft YaHei" charset="-122"/>
                <a:cs typeface="Microsoft YaHei" charset="-122"/>
              </a:rPr>
              <a:t>4,3,1,2 </a:t>
            </a:r>
            <a:r>
              <a:rPr lang="zh-CN" altLang="en-US" sz="2400" dirty="0">
                <a:latin typeface="Microsoft YaHei" charset="-122"/>
                <a:ea typeface="Microsoft YaHei" charset="-122"/>
                <a:cs typeface="Microsoft YaHei" charset="-122"/>
              </a:rPr>
              <a:t>）</a:t>
            </a:r>
          </a:p>
        </p:txBody>
      </p:sp>
      <p:pic>
        <p:nvPicPr>
          <p:cNvPr id="3" name="图片 2"/>
          <p:cNvPicPr>
            <a:picLocks noChangeAspect="1"/>
          </p:cNvPicPr>
          <p:nvPr/>
        </p:nvPicPr>
        <p:blipFill>
          <a:blip r:embed="rId2"/>
          <a:srcRect t="11799" b="13454"/>
          <a:stretch>
            <a:fillRect/>
          </a:stretch>
        </p:blipFill>
        <p:spPr>
          <a:xfrm>
            <a:off x="8355419" y="4044043"/>
            <a:ext cx="3568065" cy="2667000"/>
          </a:xfrm>
          <a:prstGeom prst="roundRect">
            <a:avLst/>
          </a:prstGeom>
        </p:spPr>
      </p:pic>
    </p:spTree>
    <p:extLst>
      <p:ext uri="{BB962C8B-B14F-4D97-AF65-F5344CB8AC3E}">
        <p14:creationId xmlns:p14="http://schemas.microsoft.com/office/powerpoint/2010/main" val="17772361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第一步：确定密钥长度（几个字母），并且确定密钥字母在字母表中的先后顺序，用数字表示。</a:t>
            </a:r>
          </a:p>
          <a:p>
            <a:pPr>
              <a:lnSpc>
                <a:spcPct val="150000"/>
              </a:lnSpc>
            </a:pPr>
            <a:r>
              <a:rPr lang="zh-CN" altLang="en-US" sz="2400" dirty="0">
                <a:latin typeface="Microsoft YaHei" charset="-122"/>
                <a:ea typeface="Microsoft YaHei" charset="-122"/>
                <a:cs typeface="Microsoft YaHei" charset="-122"/>
              </a:rPr>
              <a:t>              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，则密钥长度</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），密钥的字母顺序为（</a:t>
            </a:r>
            <a:r>
              <a:rPr lang="zh-CN" altLang="en-US" sz="2400" dirty="0">
                <a:solidFill>
                  <a:schemeClr val="bg1"/>
                </a:solidFill>
                <a:latin typeface="Microsoft YaHei" charset="-122"/>
                <a:ea typeface="Microsoft YaHei" charset="-122"/>
                <a:cs typeface="Microsoft YaHei" charset="-122"/>
              </a:rPr>
              <a:t> </a:t>
            </a:r>
            <a:r>
              <a:rPr lang="en-US" altLang="zh-CN" sz="2400" dirty="0">
                <a:solidFill>
                  <a:schemeClr val="bg1"/>
                </a:solidFill>
                <a:latin typeface="Microsoft YaHei" charset="-122"/>
                <a:ea typeface="Microsoft YaHei" charset="-122"/>
                <a:cs typeface="Microsoft YaHei" charset="-122"/>
              </a:rPr>
              <a:t>4,3,1,2 </a:t>
            </a:r>
            <a:r>
              <a:rPr lang="zh-CN" altLang="en-US" sz="2400" dirty="0">
                <a:latin typeface="Microsoft YaHei" charset="-122"/>
                <a:ea typeface="Microsoft YaHei" charset="-122"/>
                <a:cs typeface="Microsoft YaHei" charset="-122"/>
              </a:rPr>
              <a:t>）</a:t>
            </a:r>
          </a:p>
        </p:txBody>
      </p:sp>
      <p:pic>
        <p:nvPicPr>
          <p:cNvPr id="3" name="图片 2"/>
          <p:cNvPicPr>
            <a:picLocks noChangeAspect="1"/>
          </p:cNvPicPr>
          <p:nvPr/>
        </p:nvPicPr>
        <p:blipFill>
          <a:blip r:embed="rId2"/>
          <a:srcRect t="11799" b="13454"/>
          <a:stretch>
            <a:fillRect/>
          </a:stretch>
        </p:blipFill>
        <p:spPr>
          <a:xfrm>
            <a:off x="8355419" y="4044043"/>
            <a:ext cx="3568065" cy="2667000"/>
          </a:xfrm>
          <a:prstGeom prst="roundRect">
            <a:avLst/>
          </a:prstGeom>
        </p:spPr>
      </p:pic>
    </p:spTree>
    <p:extLst>
      <p:ext uri="{BB962C8B-B14F-4D97-AF65-F5344CB8AC3E}">
        <p14:creationId xmlns:p14="http://schemas.microsoft.com/office/powerpoint/2010/main" val="15374710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第一步：确定密钥长度（几个字母），并且确定密钥字母在字母表中的先后顺序，用数字表示。</a:t>
            </a:r>
          </a:p>
          <a:p>
            <a:pPr>
              <a:lnSpc>
                <a:spcPct val="150000"/>
              </a:lnSpc>
            </a:pPr>
            <a:r>
              <a:rPr lang="zh-CN" altLang="en-US" sz="2400" dirty="0">
                <a:latin typeface="Microsoft YaHei" charset="-122"/>
                <a:ea typeface="Microsoft YaHei" charset="-122"/>
                <a:cs typeface="Microsoft YaHei" charset="-122"/>
              </a:rPr>
              <a:t>              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，则密钥长度</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），密钥的字母顺序为（ </a:t>
            </a:r>
            <a:r>
              <a:rPr lang="en-US" altLang="zh-CN" sz="2400" dirty="0">
                <a:latin typeface="Microsoft YaHei" charset="-122"/>
                <a:ea typeface="Microsoft YaHei" charset="-122"/>
                <a:cs typeface="Microsoft YaHei" charset="-122"/>
              </a:rPr>
              <a:t>4,3,1,2 </a:t>
            </a:r>
            <a:r>
              <a:rPr lang="zh-CN" altLang="en-US" sz="2400" dirty="0">
                <a:latin typeface="Microsoft YaHei" charset="-122"/>
                <a:ea typeface="Microsoft YaHei" charset="-122"/>
                <a:cs typeface="Microsoft YaHei" charset="-122"/>
              </a:rPr>
              <a:t>）</a:t>
            </a:r>
          </a:p>
        </p:txBody>
      </p:sp>
      <p:pic>
        <p:nvPicPr>
          <p:cNvPr id="3" name="图片 2"/>
          <p:cNvPicPr>
            <a:picLocks noChangeAspect="1"/>
          </p:cNvPicPr>
          <p:nvPr/>
        </p:nvPicPr>
        <p:blipFill>
          <a:blip r:embed="rId2"/>
          <a:srcRect t="11799" b="13454"/>
          <a:stretch>
            <a:fillRect/>
          </a:stretch>
        </p:blipFill>
        <p:spPr>
          <a:xfrm>
            <a:off x="8355419" y="4044043"/>
            <a:ext cx="3568065" cy="2667000"/>
          </a:xfrm>
          <a:prstGeom prst="roundRect">
            <a:avLst/>
          </a:prstGeom>
        </p:spPr>
      </p:pic>
    </p:spTree>
    <p:extLst>
      <p:ext uri="{BB962C8B-B14F-4D97-AF65-F5344CB8AC3E}">
        <p14:creationId xmlns:p14="http://schemas.microsoft.com/office/powerpoint/2010/main" val="6926555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第二步：将明文按密钥长度分组，每组一行。</a:t>
            </a:r>
          </a:p>
        </p:txBody>
      </p:sp>
    </p:spTree>
    <p:extLst>
      <p:ext uri="{BB962C8B-B14F-4D97-AF65-F5344CB8AC3E}">
        <p14:creationId xmlns:p14="http://schemas.microsoft.com/office/powerpoint/2010/main" val="11747381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第二步：将明文按密钥长度分组，每组一行。</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密钥长度：</a:t>
            </a:r>
            <a:r>
              <a:rPr lang="en-US" altLang="zh-CN" sz="2400" dirty="0">
                <a:latin typeface="Microsoft YaHei" charset="-122"/>
                <a:ea typeface="Microsoft YaHei" charset="-122"/>
                <a:cs typeface="Microsoft YaHei" charset="-122"/>
              </a:rPr>
              <a:t>4</a:t>
            </a:r>
          </a:p>
          <a:p>
            <a:pPr>
              <a:lnSpc>
                <a:spcPct val="150000"/>
              </a:lnSpc>
            </a:pPr>
            <a:r>
              <a:rPr lang="zh-CN" altLang="en-US" sz="2400" dirty="0">
                <a:latin typeface="Microsoft YaHei" charset="-122"/>
                <a:ea typeface="Microsoft YaHei" charset="-122"/>
                <a:cs typeface="Microsoft YaHei" charset="-122"/>
              </a:rPr>
              <a:t>             明文字母数：</a:t>
            </a:r>
            <a:r>
              <a:rPr lang="en-US" altLang="zh-CN" sz="2400" dirty="0">
                <a:solidFill>
                  <a:schemeClr val="bg1"/>
                </a:solidFill>
                <a:latin typeface="Microsoft YaHei" charset="-122"/>
                <a:ea typeface="Microsoft YaHei" charset="-122"/>
                <a:cs typeface="Microsoft YaHei" charset="-122"/>
              </a:rPr>
              <a:t>11</a:t>
            </a:r>
            <a:r>
              <a:rPr lang="zh-CN" altLang="en-US" sz="2400" dirty="0">
                <a:solidFill>
                  <a:schemeClr val="bg1"/>
                </a:solidFill>
                <a:latin typeface="Microsoft YaHei" charset="-122"/>
                <a:ea typeface="Microsoft YaHei" charset="-122"/>
                <a:cs typeface="Microsoft YaHei" charset="-122"/>
              </a:rPr>
              <a:t>个</a:t>
            </a:r>
          </a:p>
        </p:txBody>
      </p:sp>
    </p:spTree>
    <p:extLst>
      <p:ext uri="{BB962C8B-B14F-4D97-AF65-F5344CB8AC3E}">
        <p14:creationId xmlns:p14="http://schemas.microsoft.com/office/powerpoint/2010/main" val="15769320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第二步：将明文按密钥长度分组，每组一行。</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密钥长度：</a:t>
            </a:r>
            <a:r>
              <a:rPr lang="en-US" altLang="zh-CN" sz="2400" dirty="0">
                <a:latin typeface="Microsoft YaHei" charset="-122"/>
                <a:ea typeface="Microsoft YaHei" charset="-122"/>
                <a:cs typeface="Microsoft YaHei" charset="-122"/>
              </a:rPr>
              <a:t>4</a:t>
            </a:r>
          </a:p>
          <a:p>
            <a:pPr>
              <a:lnSpc>
                <a:spcPct val="150000"/>
              </a:lnSpc>
            </a:pPr>
            <a:r>
              <a:rPr lang="zh-CN" altLang="en-US" sz="2400" dirty="0">
                <a:latin typeface="Microsoft YaHei" charset="-122"/>
                <a:ea typeface="Microsoft YaHei" charset="-122"/>
                <a:cs typeface="Microsoft YaHei" charset="-122"/>
              </a:rPr>
              <a:t>             明文字母数：</a:t>
            </a:r>
            <a:r>
              <a:rPr lang="en-US" altLang="zh-CN" sz="2400" dirty="0">
                <a:latin typeface="Microsoft YaHei" charset="-122"/>
                <a:ea typeface="Microsoft YaHei" charset="-122"/>
                <a:cs typeface="Microsoft YaHei" charset="-122"/>
              </a:rPr>
              <a:t>11</a:t>
            </a:r>
            <a:r>
              <a:rPr lang="zh-CN" altLang="en-US" sz="2400" dirty="0">
                <a:latin typeface="Microsoft YaHei" charset="-122"/>
                <a:ea typeface="Microsoft YaHei" charset="-122"/>
                <a:cs typeface="Microsoft YaHei" charset="-122"/>
              </a:rPr>
              <a:t>个</a:t>
            </a:r>
          </a:p>
        </p:txBody>
      </p:sp>
    </p:spTree>
    <p:extLst>
      <p:ext uri="{BB962C8B-B14F-4D97-AF65-F5344CB8AC3E}">
        <p14:creationId xmlns:p14="http://schemas.microsoft.com/office/powerpoint/2010/main" val="42813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5583" y="1609344"/>
            <a:ext cx="11694187" cy="168905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一、间接路由选择方法管理移动性。</a:t>
            </a:r>
          </a:p>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、归属网络维护一个</a:t>
            </a:r>
            <a:r>
              <a:rPr lang="zh-CN" altLang="en-US" sz="2400" dirty="0">
                <a:solidFill>
                  <a:srgbClr val="FF0000"/>
                </a:solidFill>
                <a:latin typeface="Microsoft YaHei" charset="-122"/>
                <a:ea typeface="Microsoft YaHei" charset="-122"/>
                <a:cs typeface="Microsoft YaHei" charset="-122"/>
              </a:rPr>
              <a:t>归属位置注册器</a:t>
            </a:r>
            <a:r>
              <a:rPr lang="en-US" altLang="zh-CN" sz="2400" dirty="0">
                <a:latin typeface="Microsoft YaHei" charset="-122"/>
                <a:ea typeface="Microsoft YaHei" charset="-122"/>
                <a:cs typeface="Microsoft YaHei" charset="-122"/>
              </a:rPr>
              <a:t>(Home Location Register</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HLR)</a:t>
            </a:r>
            <a:r>
              <a:rPr lang="zh-CN" altLang="en-US" sz="2400" dirty="0">
                <a:latin typeface="Microsoft YaHei" charset="-122"/>
                <a:ea typeface="Microsoft YaHei" charset="-122"/>
                <a:cs typeface="Microsoft YaHei" charset="-122"/>
              </a:rPr>
              <a:t>的数据库：    </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每个用户的永久蜂窝电话号码，用户个人信息，用户当前的位置信息。</a:t>
            </a:r>
          </a:p>
        </p:txBody>
      </p:sp>
      <p:sp>
        <p:nvSpPr>
          <p:cNvPr id="5" name="文本框 2"/>
          <p:cNvSpPr txBox="1"/>
          <p:nvPr>
            <p:custDataLst>
              <p:tags r:id="rId1"/>
            </p:custDataLst>
          </p:nvPr>
        </p:nvSpPr>
        <p:spPr>
          <a:xfrm>
            <a:off x="265584" y="328989"/>
            <a:ext cx="4828929"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7.4.2</a:t>
            </a:r>
            <a:r>
              <a:rPr lang="zh-CN" altLang="en-US" sz="2400" b="0" dirty="0">
                <a:solidFill>
                  <a:schemeClr val="tx1"/>
                </a:solidFill>
                <a:latin typeface="Microsoft YaHei" charset="-122"/>
                <a:ea typeface="Microsoft YaHei" charset="-122"/>
                <a:cs typeface="Microsoft YaHei" charset="-122"/>
                <a:sym typeface="+mn-ea"/>
              </a:rPr>
              <a:t> 蜂窝网络中的移动性管理</a:t>
            </a:r>
          </a:p>
        </p:txBody>
      </p:sp>
      <p:sp>
        <p:nvSpPr>
          <p:cNvPr id="6" name="TextBox 1"/>
          <p:cNvSpPr txBox="1"/>
          <p:nvPr/>
        </p:nvSpPr>
        <p:spPr>
          <a:xfrm>
            <a:off x="8496003" y="805359"/>
            <a:ext cx="1446663"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蜂窝网络</a:t>
            </a:r>
          </a:p>
        </p:txBody>
      </p:sp>
      <p:sp>
        <p:nvSpPr>
          <p:cNvPr id="7" name="左大括号 6"/>
          <p:cNvSpPr/>
          <p:nvPr/>
        </p:nvSpPr>
        <p:spPr>
          <a:xfrm>
            <a:off x="9394724" y="255370"/>
            <a:ext cx="347550" cy="13539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8" name="TextBox 8"/>
          <p:cNvSpPr txBox="1"/>
          <p:nvPr/>
        </p:nvSpPr>
        <p:spPr>
          <a:xfrm>
            <a:off x="9742274" y="60160"/>
            <a:ext cx="2461918" cy="1708160"/>
          </a:xfrm>
          <a:prstGeom prst="rect">
            <a:avLst/>
          </a:prstGeom>
          <a:noFill/>
        </p:spPr>
        <p:txBody>
          <a:bodyPr wrap="square" rtlCol="0">
            <a:spAutoFit/>
          </a:bodyPr>
          <a:lstStyle/>
          <a:p>
            <a:pPr>
              <a:lnSpc>
                <a:spcPct val="150000"/>
              </a:lnSpc>
            </a:pPr>
            <a:r>
              <a:rPr lang="zh-CN" altLang="en-US" sz="1400" dirty="0">
                <a:latin typeface="微软雅黑" pitchFamily="34" charset="-122"/>
                <a:ea typeface="微软雅黑" pitchFamily="34" charset="-122"/>
              </a:rPr>
              <a:t>蜂窝网络体系结构</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solidFill>
                  <a:srgbClr val="FF0000"/>
                </a:solidFill>
                <a:latin typeface="微软雅黑" pitchFamily="34" charset="-122"/>
                <a:ea typeface="微软雅黑" pitchFamily="34" charset="-122"/>
              </a:rPr>
              <a:t>蜂窝网络中的移动性管理</a:t>
            </a:r>
            <a:endParaRPr lang="en-US" altLang="zh-CN" sz="1400" dirty="0">
              <a:solidFill>
                <a:srgbClr val="FF0000"/>
              </a:solidFill>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移动通信</a:t>
            </a:r>
            <a:r>
              <a:rPr lang="en-US" altLang="zh-CN" sz="1400" dirty="0">
                <a:latin typeface="微软雅黑" pitchFamily="34" charset="-122"/>
                <a:ea typeface="微软雅黑" pitchFamily="34" charset="-122"/>
              </a:rPr>
              <a:t>2G/3G/4G/5G</a:t>
            </a:r>
            <a:r>
              <a:rPr lang="zh-CN" altLang="en-US" sz="1400" dirty="0">
                <a:latin typeface="微软雅黑" pitchFamily="34" charset="-122"/>
                <a:ea typeface="微软雅黑" pitchFamily="34" charset="-122"/>
              </a:rPr>
              <a:t>网络</a:t>
            </a:r>
          </a:p>
        </p:txBody>
      </p:sp>
    </p:spTree>
    <p:extLst>
      <p:ext uri="{BB962C8B-B14F-4D97-AF65-F5344CB8AC3E}">
        <p14:creationId xmlns:p14="http://schemas.microsoft.com/office/powerpoint/2010/main" val="16988392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第二步：将明文按密钥长度分组，每组一行。</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密钥长度：</a:t>
            </a:r>
            <a:r>
              <a:rPr lang="en-US" altLang="zh-CN" sz="2400" dirty="0">
                <a:latin typeface="Microsoft YaHei" charset="-122"/>
                <a:ea typeface="Microsoft YaHei" charset="-122"/>
                <a:cs typeface="Microsoft YaHei" charset="-122"/>
              </a:rPr>
              <a:t>4</a:t>
            </a:r>
          </a:p>
          <a:p>
            <a:pPr>
              <a:lnSpc>
                <a:spcPct val="150000"/>
              </a:lnSpc>
            </a:pPr>
            <a:r>
              <a:rPr lang="zh-CN" altLang="en-US" sz="2400" dirty="0">
                <a:latin typeface="Microsoft YaHei" charset="-122"/>
                <a:ea typeface="Microsoft YaHei" charset="-122"/>
                <a:cs typeface="Microsoft YaHei" charset="-122"/>
              </a:rPr>
              <a:t>             明文字母数：</a:t>
            </a:r>
            <a:r>
              <a:rPr lang="en-US" altLang="zh-CN" sz="2400" dirty="0">
                <a:latin typeface="Microsoft YaHei" charset="-122"/>
                <a:ea typeface="Microsoft YaHei" charset="-122"/>
                <a:cs typeface="Microsoft YaHei" charset="-122"/>
              </a:rPr>
              <a:t>11</a:t>
            </a:r>
            <a:r>
              <a:rPr lang="zh-CN" altLang="en-US" sz="2400" dirty="0">
                <a:latin typeface="Microsoft YaHei" charset="-122"/>
                <a:ea typeface="Microsoft YaHei" charset="-122"/>
                <a:cs typeface="Microsoft YaHei" charset="-122"/>
              </a:rPr>
              <a:t>个</a:t>
            </a:r>
          </a:p>
        </p:txBody>
      </p:sp>
      <p:graphicFrame>
        <p:nvGraphicFramePr>
          <p:cNvPr id="3" name="表格 2"/>
          <p:cNvGraphicFramePr>
            <a:graphicFrameLocks noGrp="1"/>
          </p:cNvGraphicFramePr>
          <p:nvPr>
            <p:extLst>
              <p:ext uri="{D42A27DB-BD31-4B8C-83A1-F6EECF244321}">
                <p14:modId xmlns:p14="http://schemas.microsoft.com/office/powerpoint/2010/main" val="1151376830"/>
              </p:ext>
            </p:extLst>
          </p:nvPr>
        </p:nvGraphicFramePr>
        <p:xfrm>
          <a:off x="3917895" y="4179883"/>
          <a:ext cx="2514956" cy="13716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42517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第二步：将明文按密钥长度分组，每组一行。</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密钥长度：</a:t>
            </a:r>
            <a:r>
              <a:rPr lang="en-US" altLang="zh-CN" sz="2400" dirty="0">
                <a:latin typeface="Microsoft YaHei" charset="-122"/>
                <a:ea typeface="Microsoft YaHei" charset="-122"/>
                <a:cs typeface="Microsoft YaHei" charset="-122"/>
              </a:rPr>
              <a:t>4</a:t>
            </a:r>
          </a:p>
          <a:p>
            <a:pPr>
              <a:lnSpc>
                <a:spcPct val="150000"/>
              </a:lnSpc>
            </a:pPr>
            <a:r>
              <a:rPr lang="zh-CN" altLang="en-US" sz="2400" dirty="0">
                <a:latin typeface="Microsoft YaHei" charset="-122"/>
                <a:ea typeface="Microsoft YaHei" charset="-122"/>
                <a:cs typeface="Microsoft YaHei" charset="-122"/>
              </a:rPr>
              <a:t>             明文字母数：</a:t>
            </a:r>
            <a:r>
              <a:rPr lang="en-US" altLang="zh-CN" sz="2400" dirty="0">
                <a:latin typeface="Microsoft YaHei" charset="-122"/>
                <a:ea typeface="Microsoft YaHei" charset="-122"/>
                <a:cs typeface="Microsoft YaHei" charset="-122"/>
              </a:rPr>
              <a:t>11</a:t>
            </a:r>
            <a:r>
              <a:rPr lang="zh-CN" altLang="en-US" sz="2400" dirty="0">
                <a:latin typeface="Microsoft YaHei" charset="-122"/>
                <a:ea typeface="Microsoft YaHei" charset="-122"/>
                <a:cs typeface="Microsoft YaHei" charset="-122"/>
              </a:rPr>
              <a:t>个</a:t>
            </a:r>
          </a:p>
        </p:txBody>
      </p:sp>
      <p:graphicFrame>
        <p:nvGraphicFramePr>
          <p:cNvPr id="3" name="表格 2"/>
          <p:cNvGraphicFramePr>
            <a:graphicFrameLocks noGrp="1"/>
          </p:cNvGraphicFramePr>
          <p:nvPr>
            <p:extLst>
              <p:ext uri="{D42A27DB-BD31-4B8C-83A1-F6EECF244321}">
                <p14:modId xmlns:p14="http://schemas.microsoft.com/office/powerpoint/2010/main" val="892680379"/>
              </p:ext>
            </p:extLst>
          </p:nvPr>
        </p:nvGraphicFramePr>
        <p:xfrm>
          <a:off x="3917895" y="4179883"/>
          <a:ext cx="2514956" cy="13716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406955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862322"/>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第二步：将明文按密钥长度分组，每组一行。</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密钥长度：</a:t>
            </a:r>
            <a:r>
              <a:rPr lang="en-US" altLang="zh-CN" sz="2400" dirty="0">
                <a:latin typeface="Microsoft YaHei" charset="-122"/>
                <a:ea typeface="Microsoft YaHei" charset="-122"/>
                <a:cs typeface="Microsoft YaHei" charset="-122"/>
              </a:rPr>
              <a:t>4</a:t>
            </a:r>
          </a:p>
          <a:p>
            <a:pPr>
              <a:lnSpc>
                <a:spcPct val="150000"/>
              </a:lnSpc>
            </a:pPr>
            <a:r>
              <a:rPr lang="zh-CN" altLang="en-US" sz="2400" dirty="0">
                <a:latin typeface="Microsoft YaHei" charset="-122"/>
                <a:ea typeface="Microsoft YaHei" charset="-122"/>
                <a:cs typeface="Microsoft YaHei" charset="-122"/>
              </a:rPr>
              <a:t>             明文字母数：</a:t>
            </a:r>
            <a:r>
              <a:rPr lang="en-US" altLang="zh-CN" sz="2400" dirty="0">
                <a:latin typeface="Microsoft YaHei" charset="-122"/>
                <a:ea typeface="Microsoft YaHei" charset="-122"/>
                <a:cs typeface="Microsoft YaHei" charset="-122"/>
              </a:rPr>
              <a:t>11</a:t>
            </a:r>
            <a:r>
              <a:rPr lang="zh-CN" altLang="en-US" sz="2400" dirty="0">
                <a:latin typeface="Microsoft YaHei" charset="-122"/>
                <a:ea typeface="Microsoft YaHei" charset="-122"/>
                <a:cs typeface="Microsoft YaHei" charset="-122"/>
              </a:rPr>
              <a:t>个</a:t>
            </a:r>
          </a:p>
        </p:txBody>
      </p:sp>
      <p:graphicFrame>
        <p:nvGraphicFramePr>
          <p:cNvPr id="3" name="表格 2"/>
          <p:cNvGraphicFramePr>
            <a:graphicFrameLocks noGrp="1"/>
          </p:cNvGraphicFramePr>
          <p:nvPr>
            <p:extLst>
              <p:ext uri="{D42A27DB-BD31-4B8C-83A1-F6EECF244321}">
                <p14:modId xmlns:p14="http://schemas.microsoft.com/office/powerpoint/2010/main" val="2124593954"/>
              </p:ext>
            </p:extLst>
          </p:nvPr>
        </p:nvGraphicFramePr>
        <p:xfrm>
          <a:off x="3917895" y="4179883"/>
          <a:ext cx="2514956" cy="13716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bl>
          </a:graphicData>
        </a:graphic>
      </p:graphicFrame>
      <p:sp>
        <p:nvSpPr>
          <p:cNvPr id="2" name="矩形标注 1"/>
          <p:cNvSpPr/>
          <p:nvPr/>
        </p:nvSpPr>
        <p:spPr>
          <a:xfrm>
            <a:off x="7870371" y="3012390"/>
            <a:ext cx="3668486" cy="1763486"/>
          </a:xfrm>
          <a:prstGeom prst="wedgeRectCallout">
            <a:avLst>
              <a:gd name="adj1" fmla="val -88786"/>
              <a:gd name="adj2" fmla="val 84723"/>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kumimoji="1" lang="zh-CN" altLang="en-US" sz="2400" dirty="0">
                <a:latin typeface="Microsoft YaHei" charset="-122"/>
                <a:ea typeface="Microsoft YaHei" charset="-122"/>
                <a:cs typeface="Microsoft YaHei" charset="-122"/>
              </a:rPr>
              <a:t>明文长度不是密钥长度的整倍数，则用双方提前约定</a:t>
            </a:r>
            <a:r>
              <a:rPr kumimoji="1" lang="zh-CN" altLang="en-US" sz="2400">
                <a:latin typeface="Microsoft YaHei" charset="-122"/>
                <a:ea typeface="Microsoft YaHei" charset="-122"/>
                <a:cs typeface="Microsoft YaHei" charset="-122"/>
              </a:rPr>
              <a:t>的字母填充。</a:t>
            </a:r>
          </a:p>
        </p:txBody>
      </p:sp>
    </p:spTree>
    <p:extLst>
      <p:ext uri="{BB962C8B-B14F-4D97-AF65-F5344CB8AC3E}">
        <p14:creationId xmlns:p14="http://schemas.microsoft.com/office/powerpoint/2010/main" val="18413509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第三步：输出顺序确定。看密钥字母顺序，和排列好后的表格对应。</a:t>
            </a:r>
          </a:p>
          <a:p>
            <a:pPr>
              <a:lnSpc>
                <a:spcPct val="150000"/>
              </a:lnSpc>
            </a:pPr>
            <a:r>
              <a:rPr lang="zh-CN" altLang="en-US" sz="2400" dirty="0">
                <a:latin typeface="Microsoft YaHei" charset="-122"/>
                <a:ea typeface="Microsoft YaHei" charset="-122"/>
                <a:cs typeface="Microsoft YaHei" charset="-122"/>
              </a:rPr>
              <a:t>             密钥的字母顺序： </a:t>
            </a:r>
            <a:r>
              <a:rPr lang="en-US" altLang="zh-CN" sz="2400" dirty="0">
                <a:solidFill>
                  <a:schemeClr val="bg1"/>
                </a:solidFill>
                <a:latin typeface="Microsoft YaHei" charset="-122"/>
                <a:ea typeface="Microsoft YaHei" charset="-122"/>
                <a:cs typeface="Microsoft YaHei" charset="-122"/>
              </a:rPr>
              <a:t>4,3,1,2</a:t>
            </a:r>
            <a:r>
              <a:rPr lang="en-US" altLang="zh-CN" sz="2400" dirty="0">
                <a:latin typeface="Microsoft YaHei" charset="-122"/>
                <a:ea typeface="Microsoft YaHei" charset="-122"/>
                <a:cs typeface="Microsoft YaHei" charset="-122"/>
              </a:rPr>
              <a:t> </a:t>
            </a:r>
            <a:endParaRPr lang="zh-CN" altLang="en-US" sz="2400" dirty="0">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20995530"/>
              </p:ext>
            </p:extLst>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endParaRPr lang="zh-CN" altLang="en-US" sz="2400" b="1" dirty="0">
                        <a:latin typeface="Microsoft YaHei" charset="-122"/>
                        <a:ea typeface="Microsoft YaHei" charset="-122"/>
                        <a:cs typeface="Microsoft YaHei" charset="-122"/>
                      </a:endParaRPr>
                    </a:p>
                  </a:txBody>
                  <a:tcPr anchor="ctr"/>
                </a:tc>
                <a:tc>
                  <a:txBody>
                    <a:bodyPr/>
                    <a:lstStyle/>
                    <a:p>
                      <a:pPr algn="ctr"/>
                      <a:endParaRPr lang="zh-CN" altLang="en-US" sz="2400" b="1" dirty="0">
                        <a:latin typeface="Microsoft YaHei" charset="-122"/>
                        <a:ea typeface="Microsoft YaHei" charset="-122"/>
                        <a:cs typeface="Microsoft YaHei" charset="-122"/>
                      </a:endParaRPr>
                    </a:p>
                  </a:txBody>
                  <a:tcPr anchor="ctr"/>
                </a:tc>
                <a:tc>
                  <a:txBody>
                    <a:bodyPr/>
                    <a:lstStyle/>
                    <a:p>
                      <a:pPr algn="ctr"/>
                      <a:endParaRPr lang="zh-CN" altLang="en-US" sz="2400" b="1" dirty="0">
                        <a:latin typeface="Microsoft YaHei" charset="-122"/>
                        <a:ea typeface="Microsoft YaHei" charset="-122"/>
                        <a:cs typeface="Microsoft YaHei" charset="-122"/>
                      </a:endParaRPr>
                    </a:p>
                  </a:txBody>
                  <a:tcPr anchor="ctr"/>
                </a:tc>
                <a:tc>
                  <a:txBody>
                    <a:bodyPr/>
                    <a:lstStyle/>
                    <a:p>
                      <a:pPr algn="ct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6133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第三步：输出顺序确定。看密钥字母顺序，和排列好后的表格对应。</a:t>
            </a:r>
          </a:p>
          <a:p>
            <a:pPr>
              <a:lnSpc>
                <a:spcPct val="150000"/>
              </a:lnSpc>
            </a:pPr>
            <a:r>
              <a:rPr lang="zh-CN" altLang="en-US" sz="2400" dirty="0">
                <a:latin typeface="Microsoft YaHei" charset="-122"/>
                <a:ea typeface="Microsoft YaHei" charset="-122"/>
                <a:cs typeface="Microsoft YaHei" charset="-122"/>
              </a:rPr>
              <a:t>             密钥的字母顺序： </a:t>
            </a:r>
            <a:r>
              <a:rPr lang="en-US" altLang="zh-CN" sz="2400" dirty="0">
                <a:latin typeface="Microsoft YaHei" charset="-122"/>
                <a:ea typeface="Microsoft YaHei" charset="-122"/>
                <a:cs typeface="Microsoft YaHei" charset="-122"/>
              </a:rPr>
              <a:t>4,3,1,2 </a:t>
            </a:r>
            <a:endParaRPr lang="zh-CN" altLang="en-US" sz="2400" dirty="0">
              <a:latin typeface="Microsoft YaHei" charset="-122"/>
              <a:ea typeface="Microsoft YaHei" charset="-122"/>
              <a:cs typeface="Microsoft YaHei" charset="-122"/>
            </a:endParaRPr>
          </a:p>
        </p:txBody>
      </p:sp>
      <p:graphicFrame>
        <p:nvGraphicFramePr>
          <p:cNvPr id="3" name="表格 2"/>
          <p:cNvGraphicFramePr>
            <a:graphicFrameLocks noGrp="1"/>
          </p:cNvGraphicFramePr>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endParaRPr lang="zh-CN" altLang="en-US" sz="2400" b="1" dirty="0">
                        <a:latin typeface="Microsoft YaHei" charset="-122"/>
                        <a:ea typeface="Microsoft YaHei" charset="-122"/>
                        <a:cs typeface="Microsoft YaHei" charset="-122"/>
                      </a:endParaRPr>
                    </a:p>
                  </a:txBody>
                  <a:tcPr anchor="ctr"/>
                </a:tc>
                <a:tc>
                  <a:txBody>
                    <a:bodyPr/>
                    <a:lstStyle/>
                    <a:p>
                      <a:pPr algn="ctr"/>
                      <a:endParaRPr lang="zh-CN" altLang="en-US" sz="2400" b="1" dirty="0">
                        <a:latin typeface="Microsoft YaHei" charset="-122"/>
                        <a:ea typeface="Microsoft YaHei" charset="-122"/>
                        <a:cs typeface="Microsoft YaHei" charset="-122"/>
                      </a:endParaRPr>
                    </a:p>
                  </a:txBody>
                  <a:tcPr anchor="ctr"/>
                </a:tc>
                <a:tc>
                  <a:txBody>
                    <a:bodyPr/>
                    <a:lstStyle/>
                    <a:p>
                      <a:pPr algn="ctr"/>
                      <a:endParaRPr lang="zh-CN" altLang="en-US" sz="2400" b="1" dirty="0">
                        <a:latin typeface="Microsoft YaHei" charset="-122"/>
                        <a:ea typeface="Microsoft YaHei" charset="-122"/>
                        <a:cs typeface="Microsoft YaHei" charset="-122"/>
                      </a:endParaRPr>
                    </a:p>
                  </a:txBody>
                  <a:tcPr anchor="ctr"/>
                </a:tc>
                <a:tc>
                  <a:txBody>
                    <a:bodyPr/>
                    <a:lstStyle/>
                    <a:p>
                      <a:pPr algn="ct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95055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第三步：输出顺序确定。看密钥字母顺序，和排列好后的表格对应。</a:t>
            </a:r>
          </a:p>
          <a:p>
            <a:pPr>
              <a:lnSpc>
                <a:spcPct val="150000"/>
              </a:lnSpc>
            </a:pPr>
            <a:r>
              <a:rPr lang="zh-CN" altLang="en-US" sz="2400" dirty="0">
                <a:latin typeface="Microsoft YaHei" charset="-122"/>
                <a:ea typeface="Microsoft YaHei" charset="-122"/>
                <a:cs typeface="Microsoft YaHei" charset="-122"/>
              </a:rPr>
              <a:t>             密钥的字母顺序： </a:t>
            </a:r>
            <a:r>
              <a:rPr lang="en-US" altLang="zh-CN" sz="2400" dirty="0">
                <a:latin typeface="Microsoft YaHei" charset="-122"/>
                <a:ea typeface="Microsoft YaHei" charset="-122"/>
                <a:cs typeface="Microsoft YaHei" charset="-122"/>
              </a:rPr>
              <a:t>4,3,1,2 </a:t>
            </a:r>
            <a:endParaRPr lang="zh-CN" altLang="en-US" sz="2400" dirty="0">
              <a:latin typeface="Microsoft YaHei" charset="-122"/>
              <a:ea typeface="Microsoft YaHei" charset="-122"/>
              <a:cs typeface="Microsoft YaHei" charset="-122"/>
            </a:endParaRPr>
          </a:p>
        </p:txBody>
      </p:sp>
      <p:graphicFrame>
        <p:nvGraphicFramePr>
          <p:cNvPr id="3" name="表格 2"/>
          <p:cNvGraphicFramePr>
            <a:graphicFrameLocks noGrp="1"/>
          </p:cNvGraphicFramePr>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b="1" dirty="0">
                          <a:latin typeface="Microsoft YaHei" charset="-122"/>
                          <a:ea typeface="Microsoft YaHei" charset="-122"/>
                          <a:cs typeface="Microsoft YaHei" charset="-122"/>
                        </a:rPr>
                        <a:t>4</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3</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2</a:t>
                      </a: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38693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第四步：输出密文。按照数字顺序，按照列输出字母。</a:t>
            </a:r>
            <a:endParaRPr lang="zh-CN" altLang="en-US" sz="2400" dirty="0">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3122519"/>
              </p:ext>
            </p:extLst>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b="1" dirty="0">
                          <a:latin typeface="Microsoft YaHei" charset="-122"/>
                          <a:ea typeface="Microsoft YaHei" charset="-122"/>
                          <a:cs typeface="Microsoft YaHei" charset="-122"/>
                        </a:rPr>
                        <a:t>4</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3</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2</a:t>
                      </a: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005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第四步：输出密文。按照数字顺序，按照列输出字母。</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密文：</a:t>
            </a:r>
            <a:r>
              <a:rPr lang="en-US" altLang="zh-CN" sz="2400" dirty="0" err="1">
                <a:latin typeface="Microsoft YaHei" charset="-122"/>
                <a:ea typeface="Microsoft YaHei" charset="-122"/>
                <a:cs typeface="Microsoft YaHei" charset="-122"/>
              </a:rPr>
              <a:t>bvu</a:t>
            </a:r>
            <a:r>
              <a:rPr lang="zh-CN" altLang="en-US" sz="2400" dirty="0">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iex</a:t>
            </a:r>
            <a:r>
              <a:rPr lang="zh-CN" altLang="en-US" sz="2400" dirty="0">
                <a:solidFill>
                  <a:schemeClr val="bg1"/>
                </a:solidFill>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ooo</a:t>
            </a:r>
            <a:r>
              <a:rPr lang="zh-CN" altLang="en-US" sz="2400" dirty="0">
                <a:solidFill>
                  <a:schemeClr val="bg1"/>
                </a:solidFill>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bly</a:t>
            </a:r>
            <a:endParaRPr lang="zh-CN" altLang="en-US" sz="2400" dirty="0">
              <a:solidFill>
                <a:schemeClr val="bg1"/>
              </a:solidFill>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3122519"/>
              </p:ext>
            </p:extLst>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b="1" dirty="0">
                          <a:latin typeface="Microsoft YaHei" charset="-122"/>
                          <a:ea typeface="Microsoft YaHei" charset="-122"/>
                          <a:cs typeface="Microsoft YaHei" charset="-122"/>
                        </a:rPr>
                        <a:t>4</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3</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2</a:t>
                      </a: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
        <p:nvSpPr>
          <p:cNvPr id="4" name="圆角矩形 3"/>
          <p:cNvSpPr/>
          <p:nvPr/>
        </p:nvSpPr>
        <p:spPr>
          <a:xfrm>
            <a:off x="5191702" y="3577672"/>
            <a:ext cx="580148" cy="2282105"/>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1410332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第四步：输出密文。按照数字顺序，按照列输出字母。</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密文：</a:t>
            </a:r>
            <a:r>
              <a:rPr lang="en-US" altLang="zh-CN" sz="2400" dirty="0" err="1">
                <a:latin typeface="Microsoft YaHei" charset="-122"/>
                <a:ea typeface="Microsoft YaHei" charset="-122"/>
                <a:cs typeface="Microsoft YaHei" charset="-122"/>
              </a:rPr>
              <a:t>bvu</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iex</a:t>
            </a:r>
            <a:r>
              <a:rPr lang="zh-CN" altLang="en-US" sz="2400" dirty="0">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ooo</a:t>
            </a:r>
            <a:r>
              <a:rPr lang="zh-CN" altLang="en-US" sz="2400" dirty="0">
                <a:solidFill>
                  <a:schemeClr val="bg1"/>
                </a:solidFill>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bly</a:t>
            </a:r>
            <a:endParaRPr lang="zh-CN" altLang="en-US" sz="2400" dirty="0">
              <a:solidFill>
                <a:schemeClr val="bg1"/>
              </a:solidFill>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3122519"/>
              </p:ext>
            </p:extLst>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b="1" dirty="0">
                          <a:latin typeface="Microsoft YaHei" charset="-122"/>
                          <a:ea typeface="Microsoft YaHei" charset="-122"/>
                          <a:cs typeface="Microsoft YaHei" charset="-122"/>
                        </a:rPr>
                        <a:t>4</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3</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2</a:t>
                      </a: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
        <p:nvSpPr>
          <p:cNvPr id="4" name="圆角矩形 3"/>
          <p:cNvSpPr/>
          <p:nvPr/>
        </p:nvSpPr>
        <p:spPr>
          <a:xfrm>
            <a:off x="5861175" y="3577672"/>
            <a:ext cx="580148" cy="2282105"/>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7562301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12664" y="1031811"/>
            <a:ext cx="11710820" cy="2308324"/>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例：假设采用密钥</a:t>
            </a:r>
            <a:r>
              <a:rPr lang="en-US" altLang="zh-CN" sz="2400" dirty="0">
                <a:latin typeface="Microsoft YaHei" charset="-122"/>
                <a:ea typeface="Microsoft YaHei" charset="-122"/>
                <a:cs typeface="Microsoft YaHei" charset="-122"/>
              </a:rPr>
              <a:t>K=nice</a:t>
            </a:r>
            <a:r>
              <a:rPr lang="zh-CN" altLang="en-US" sz="2400" dirty="0">
                <a:latin typeface="Microsoft YaHei" charset="-122"/>
                <a:ea typeface="Microsoft YaHei" charset="-122"/>
                <a:cs typeface="Microsoft YaHei" charset="-122"/>
              </a:rPr>
              <a:t>的列置换密码，对明文“</a:t>
            </a:r>
            <a:r>
              <a:rPr lang="en-US" altLang="zh-CN" sz="2400" dirty="0">
                <a:latin typeface="Microsoft YaHei" charset="-122"/>
                <a:ea typeface="Microsoft YaHei" charset="-122"/>
                <a:cs typeface="Microsoft YaHei" charset="-122"/>
              </a:rPr>
              <a:t>bob </a:t>
            </a:r>
            <a:r>
              <a:rPr lang="en-US" altLang="zh-CN" sz="2400" dirty="0" err="1">
                <a:latin typeface="Microsoft YaHei" charset="-122"/>
                <a:ea typeface="Microsoft YaHei" charset="-122"/>
                <a:cs typeface="Microsoft YaHei" charset="-122"/>
              </a:rPr>
              <a:t>i</a:t>
            </a:r>
            <a:r>
              <a:rPr lang="en-US" altLang="zh-CN" sz="2400" dirty="0">
                <a:latin typeface="Microsoft YaHei" charset="-122"/>
                <a:ea typeface="Microsoft YaHei" charset="-122"/>
                <a:cs typeface="Microsoft YaHei" charset="-122"/>
              </a:rPr>
              <a:t> love you</a:t>
            </a:r>
            <a:r>
              <a:rPr lang="zh-CN" altLang="en-US" sz="2400" dirty="0">
                <a:latin typeface="Microsoft YaHei" charset="-122"/>
                <a:ea typeface="Microsoft YaHei" charset="-122"/>
                <a:cs typeface="Microsoft YaHei" charset="-122"/>
              </a:rPr>
              <a:t>”进行加密，加密得到的密文是什么？</a:t>
            </a:r>
            <a:endParaRPr lang="en-US" altLang="zh-CN" sz="2400" dirty="0">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第四步：输出密文。按照数字顺序，按照列输出字母。</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密文：</a:t>
            </a:r>
            <a:r>
              <a:rPr lang="en-US" altLang="zh-CN" sz="2400" dirty="0" err="1">
                <a:latin typeface="Microsoft YaHei" charset="-122"/>
                <a:ea typeface="Microsoft YaHei" charset="-122"/>
                <a:cs typeface="Microsoft YaHei" charset="-122"/>
              </a:rPr>
              <a:t>bvu</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iex</a:t>
            </a:r>
            <a:r>
              <a:rPr lang="zh-CN" altLang="en-US" sz="2400" dirty="0">
                <a:latin typeface="Microsoft YaHei" charset="-122"/>
                <a:ea typeface="Microsoft YaHei" charset="-122"/>
                <a:cs typeface="Microsoft YaHei" charset="-122"/>
              </a:rPr>
              <a:t> </a:t>
            </a:r>
            <a:r>
              <a:rPr lang="en-US" altLang="zh-CN" sz="2400" dirty="0" err="1">
                <a:latin typeface="Microsoft YaHei" charset="-122"/>
                <a:ea typeface="Microsoft YaHei" charset="-122"/>
                <a:cs typeface="Microsoft YaHei" charset="-122"/>
              </a:rPr>
              <a:t>ooo</a:t>
            </a:r>
            <a:r>
              <a:rPr lang="zh-CN" altLang="en-US" sz="2400" dirty="0">
                <a:latin typeface="Microsoft YaHei" charset="-122"/>
                <a:ea typeface="Microsoft YaHei" charset="-122"/>
                <a:cs typeface="Microsoft YaHei" charset="-122"/>
              </a:rPr>
              <a:t> </a:t>
            </a:r>
            <a:r>
              <a:rPr lang="en-US" altLang="zh-CN" sz="2400" dirty="0" err="1">
                <a:solidFill>
                  <a:schemeClr val="bg1"/>
                </a:solidFill>
                <a:latin typeface="Microsoft YaHei" charset="-122"/>
                <a:ea typeface="Microsoft YaHei" charset="-122"/>
                <a:cs typeface="Microsoft YaHei" charset="-122"/>
              </a:rPr>
              <a:t>bly</a:t>
            </a:r>
            <a:endParaRPr lang="zh-CN" altLang="en-US" sz="2400" dirty="0">
              <a:solidFill>
                <a:schemeClr val="bg1"/>
              </a:solidFill>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3122519"/>
              </p:ext>
            </p:extLst>
          </p:nvPr>
        </p:nvGraphicFramePr>
        <p:xfrm>
          <a:off x="3934224" y="3804325"/>
          <a:ext cx="2514956" cy="1828800"/>
        </p:xfrm>
        <a:graphic>
          <a:graphicData uri="http://schemas.openxmlformats.org/drawingml/2006/table">
            <a:tbl>
              <a:tblPr firstRow="1" bandRow="1">
                <a:tableStyleId>{5940675A-B579-460E-94D1-54222C63F5DA}</a:tableStyleId>
              </a:tblPr>
              <a:tblGrid>
                <a:gridCol w="628739">
                  <a:extLst>
                    <a:ext uri="{9D8B030D-6E8A-4147-A177-3AD203B41FA5}">
                      <a16:colId xmlns:a16="http://schemas.microsoft.com/office/drawing/2014/main" val="20000"/>
                    </a:ext>
                  </a:extLst>
                </a:gridCol>
                <a:gridCol w="628739">
                  <a:extLst>
                    <a:ext uri="{9D8B030D-6E8A-4147-A177-3AD203B41FA5}">
                      <a16:colId xmlns:a16="http://schemas.microsoft.com/office/drawing/2014/main" val="20001"/>
                    </a:ext>
                  </a:extLst>
                </a:gridCol>
                <a:gridCol w="628739">
                  <a:extLst>
                    <a:ext uri="{9D8B030D-6E8A-4147-A177-3AD203B41FA5}">
                      <a16:colId xmlns:a16="http://schemas.microsoft.com/office/drawing/2014/main" val="20002"/>
                    </a:ext>
                  </a:extLst>
                </a:gridCol>
                <a:gridCol w="628739">
                  <a:extLst>
                    <a:ext uri="{9D8B030D-6E8A-4147-A177-3AD203B41FA5}">
                      <a16:colId xmlns:a16="http://schemas.microsoft.com/office/drawing/2014/main" val="20003"/>
                    </a:ext>
                  </a:extLst>
                </a:gridCol>
              </a:tblGrid>
              <a:tr h="423539">
                <a:tc>
                  <a:txBody>
                    <a:bodyPr/>
                    <a:lstStyle/>
                    <a:p>
                      <a:pPr algn="ctr"/>
                      <a:r>
                        <a:rPr lang="en-US" altLang="zh-CN" sz="2400" b="1" dirty="0">
                          <a:latin typeface="Microsoft YaHei" charset="-122"/>
                          <a:ea typeface="Microsoft YaHei" charset="-122"/>
                          <a:cs typeface="Microsoft YaHei" charset="-122"/>
                        </a:rPr>
                        <a:t>4</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3</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nchor="ctr"/>
                </a:tc>
                <a:tc>
                  <a:txBody>
                    <a:bodyPr/>
                    <a:lstStyle/>
                    <a:p>
                      <a:pPr algn="ctr"/>
                      <a:r>
                        <a:rPr lang="en-US" altLang="zh-CN" sz="2400" b="1" dirty="0">
                          <a:latin typeface="Microsoft YaHei" charset="-122"/>
                          <a:ea typeface="Microsoft YaHei" charset="-122"/>
                          <a:cs typeface="Microsoft YaHei" charset="-122"/>
                        </a:rPr>
                        <a:t>2</a:t>
                      </a:r>
                      <a:endParaRPr lang="zh-CN" altLang="en-US" sz="2400" b="1"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423539">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b</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err="1">
                          <a:latin typeface="Microsoft YaHei" charset="-122"/>
                          <a:ea typeface="Microsoft YaHei" charset="-122"/>
                          <a:cs typeface="Microsoft YaHei" charset="-122"/>
                        </a:rPr>
                        <a:t>i</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23539">
                <a:tc>
                  <a:txBody>
                    <a:bodyPr/>
                    <a:lstStyle/>
                    <a:p>
                      <a:pPr algn="ctr"/>
                      <a:r>
                        <a:rPr lang="en-US" altLang="zh-CN" sz="2400" dirty="0">
                          <a:latin typeface="Microsoft YaHei" charset="-122"/>
                          <a:ea typeface="Microsoft YaHei" charset="-122"/>
                          <a:cs typeface="Microsoft YaHei" charset="-122"/>
                        </a:rPr>
                        <a:t>l</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v</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e</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23539">
                <a:tc>
                  <a:txBody>
                    <a:bodyPr/>
                    <a:lstStyle/>
                    <a:p>
                      <a:pPr algn="ctr"/>
                      <a:r>
                        <a:rPr lang="en-US" altLang="zh-CN" sz="2400" dirty="0">
                          <a:latin typeface="Microsoft YaHei" charset="-122"/>
                          <a:ea typeface="Microsoft YaHei" charset="-122"/>
                          <a:cs typeface="Microsoft YaHei" charset="-122"/>
                        </a:rPr>
                        <a:t>y</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o</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u</a:t>
                      </a:r>
                      <a:endParaRPr lang="zh-CN" altLang="en-US" sz="2400" dirty="0">
                        <a:latin typeface="Microsoft YaHei" charset="-122"/>
                        <a:ea typeface="Microsoft YaHei" charset="-122"/>
                        <a:cs typeface="Microsoft YaHei" charset="-122"/>
                      </a:endParaRPr>
                    </a:p>
                  </a:txBody>
                  <a:tcPr anchor="ctr"/>
                </a:tc>
                <a:tc>
                  <a:txBody>
                    <a:bodyPr/>
                    <a:lstStyle/>
                    <a:p>
                      <a:pPr algn="ctr"/>
                      <a:r>
                        <a:rPr lang="en-US" altLang="zh-CN" sz="2400" dirty="0">
                          <a:latin typeface="Microsoft YaHei" charset="-122"/>
                          <a:ea typeface="Microsoft YaHei" charset="-122"/>
                          <a:cs typeface="Microsoft YaHei" charset="-122"/>
                        </a:rPr>
                        <a:t>x</a:t>
                      </a:r>
                      <a:endParaRPr lang="zh-CN" altLang="en-US" sz="2400"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bl>
          </a:graphicData>
        </a:graphic>
      </p:graphicFrame>
      <p:sp>
        <p:nvSpPr>
          <p:cNvPr id="4" name="圆角矩形 3"/>
          <p:cNvSpPr/>
          <p:nvPr/>
        </p:nvSpPr>
        <p:spPr>
          <a:xfrm>
            <a:off x="4587539" y="3577672"/>
            <a:ext cx="580148" cy="2282105"/>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070354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3.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6.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7.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48.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1.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5.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15292</Words>
  <Application>Microsoft Macintosh PowerPoint</Application>
  <PresentationFormat>宽屏</PresentationFormat>
  <Paragraphs>2465</Paragraphs>
  <Slides>250</Slides>
  <Notes>94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250</vt:i4>
      </vt:variant>
    </vt:vector>
  </HeadingPairs>
  <TitlesOfParts>
    <vt:vector size="260" baseType="lpstr">
      <vt:lpstr>黑体</vt:lpstr>
      <vt:lpstr>华文黑体</vt:lpstr>
      <vt:lpstr>Microsoft YaHei</vt:lpstr>
      <vt:lpstr>Microsoft YaHei</vt:lpstr>
      <vt:lpstr>Arial</vt:lpstr>
      <vt:lpstr>Calibri</vt:lpstr>
      <vt:lpstr>Calibri Light</vt:lpstr>
      <vt:lpstr>Cambria Math</vt:lpstr>
      <vt:lpstr>Helvetica Neue For Number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178033415@qq.com</cp:lastModifiedBy>
  <cp:revision>581</cp:revision>
  <dcterms:created xsi:type="dcterms:W3CDTF">2018-07-16T12:20:49Z</dcterms:created>
  <dcterms:modified xsi:type="dcterms:W3CDTF">2020-08-29T11:07:04Z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2052-1.2.3.312</vt:lpwstr>
  </property>
</Properties>
</file>