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81"/>
  </p:handoutMasterIdLst>
  <p:sldIdLst>
    <p:sldId id="637" r:id="rId3"/>
    <p:sldId id="788" r:id="rId4"/>
    <p:sldId id="805" r:id="rId5"/>
    <p:sldId id="806" r:id="rId6"/>
    <p:sldId id="656" r:id="rId7"/>
    <p:sldId id="672" r:id="rId8"/>
    <p:sldId id="807" r:id="rId9"/>
    <p:sldId id="808" r:id="rId11"/>
    <p:sldId id="679" r:id="rId12"/>
    <p:sldId id="712" r:id="rId13"/>
    <p:sldId id="680" r:id="rId14"/>
    <p:sldId id="681" r:id="rId15"/>
    <p:sldId id="682" r:id="rId16"/>
    <p:sldId id="683" r:id="rId17"/>
    <p:sldId id="688" r:id="rId18"/>
    <p:sldId id="1048" r:id="rId19"/>
    <p:sldId id="1049" r:id="rId20"/>
    <p:sldId id="1050" r:id="rId21"/>
    <p:sldId id="1051" r:id="rId22"/>
    <p:sldId id="1054" r:id="rId23"/>
    <p:sldId id="1055" r:id="rId24"/>
    <p:sldId id="1058" r:id="rId25"/>
    <p:sldId id="1059" r:id="rId26"/>
    <p:sldId id="1066" r:id="rId27"/>
    <p:sldId id="1067" r:id="rId28"/>
    <p:sldId id="1132" r:id="rId29"/>
    <p:sldId id="1016" r:id="rId30"/>
    <p:sldId id="1017" r:id="rId31"/>
    <p:sldId id="1018" r:id="rId32"/>
    <p:sldId id="1019" r:id="rId33"/>
    <p:sldId id="1020" r:id="rId34"/>
    <p:sldId id="1021" r:id="rId35"/>
    <p:sldId id="1022" r:id="rId36"/>
    <p:sldId id="1023" r:id="rId37"/>
    <p:sldId id="1024" r:id="rId38"/>
    <p:sldId id="1025" r:id="rId39"/>
    <p:sldId id="1026" r:id="rId40"/>
    <p:sldId id="1027" r:id="rId41"/>
    <p:sldId id="1028" r:id="rId42"/>
    <p:sldId id="1029" r:id="rId43"/>
    <p:sldId id="1030" r:id="rId44"/>
    <p:sldId id="1076" r:id="rId45"/>
    <p:sldId id="1077" r:id="rId46"/>
    <p:sldId id="1078" r:id="rId47"/>
    <p:sldId id="1079" r:id="rId48"/>
    <p:sldId id="1126" r:id="rId49"/>
    <p:sldId id="1127" r:id="rId50"/>
    <p:sldId id="1084" r:id="rId51"/>
    <p:sldId id="1085" r:id="rId52"/>
    <p:sldId id="1088" r:id="rId53"/>
    <p:sldId id="1089" r:id="rId54"/>
    <p:sldId id="1031" r:id="rId55"/>
    <p:sldId id="1032" r:id="rId56"/>
    <p:sldId id="1033" r:id="rId57"/>
    <p:sldId id="1034" r:id="rId58"/>
    <p:sldId id="1035" r:id="rId59"/>
    <p:sldId id="1036" r:id="rId60"/>
    <p:sldId id="1037" r:id="rId61"/>
    <p:sldId id="1038" r:id="rId62"/>
    <p:sldId id="1039" r:id="rId63"/>
    <p:sldId id="1040" r:id="rId64"/>
    <p:sldId id="1041" r:id="rId65"/>
    <p:sldId id="1042" r:id="rId66"/>
    <p:sldId id="1043" r:id="rId67"/>
    <p:sldId id="1044" r:id="rId68"/>
    <p:sldId id="1133" r:id="rId69"/>
    <p:sldId id="1134" r:id="rId70"/>
    <p:sldId id="1098" r:id="rId71"/>
    <p:sldId id="1099" r:id="rId72"/>
    <p:sldId id="1102" r:id="rId73"/>
    <p:sldId id="1103" r:id="rId74"/>
    <p:sldId id="1108" r:id="rId75"/>
    <p:sldId id="1109" r:id="rId76"/>
    <p:sldId id="1114" r:id="rId77"/>
    <p:sldId id="1115" r:id="rId78"/>
    <p:sldId id="1116" r:id="rId79"/>
    <p:sldId id="1117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C23C0D"/>
    <a:srgbClr val="720201"/>
    <a:srgbClr val="CC0801"/>
    <a:srgbClr val="AC7ECE"/>
    <a:srgbClr val="C00000"/>
    <a:srgbClr val="D33D12"/>
    <a:srgbClr val="E29E86"/>
    <a:srgbClr val="F1C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3750" autoAdjust="0"/>
  </p:normalViewPr>
  <p:slideViewPr>
    <p:cSldViewPr snapToGrid="0">
      <p:cViewPr varScale="1">
        <p:scale>
          <a:sx n="67" d="100"/>
          <a:sy n="67" d="100"/>
        </p:scale>
        <p:origin x="672" y="66"/>
      </p:cViewPr>
      <p:guideLst>
        <p:guide orient="horz" pos="22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commentAuthors" Target="commentAuthors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答题具体内容？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783" y="350975"/>
            <a:ext cx="2261812" cy="7498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</a:fld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-73739" y="420211"/>
            <a:ext cx="844919" cy="516224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9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png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jpe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microsoft.com/office/2007/relationships/hdphoto" Target="../media/image33.wdp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png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jpe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jpeg"/><Relationship Id="rId1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1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中国近现代史纲要教材框架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9255" y="1510030"/>
            <a:ext cx="32893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10000"/>
              </a:lnSpc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旧民主主义革命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[1840-1919]</a:t>
            </a:r>
            <a:endParaRPr lang="en-US" altLang="zh-CN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反对外国侵略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对国家出路的早期探索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辛亥革命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3505" y="1510030"/>
            <a:ext cx="328930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10000"/>
              </a:lnSpc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新民主主义革命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[1919-1949]</a:t>
            </a:r>
            <a:endParaRPr lang="en-US" altLang="zh-CN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开天辟地的大事变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中国革命的新道路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中华民族的抗日斗争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为创建新中国而奋斗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71155" y="1510030"/>
            <a:ext cx="3524885" cy="422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10000"/>
              </a:lnSpc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新中国</a:t>
            </a:r>
            <a:endParaRPr lang="en-US" altLang="zh-CN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[1949-NOW]</a:t>
            </a:r>
            <a:endParaRPr lang="en-US" altLang="zh-CN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社会主义基本制度全面确立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社会主义建设探索曲折发展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改革开放现代化建设新时期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21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中国特色社会主义进入新时代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82695" y="2596198"/>
            <a:ext cx="0" cy="252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73645" y="2596198"/>
            <a:ext cx="0" cy="252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7542"/>
            <a:ext cx="10515600" cy="544867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（三）社会阶级的变化</a:t>
            </a:r>
            <a:r>
              <a:rPr lang="zh-CN" altLang="en-US" sz="2000" dirty="0">
                <a:solidFill>
                  <a:srgbClr val="C00000"/>
                </a:solidFill>
              </a:rPr>
              <a:t>★★</a:t>
            </a:r>
            <a:endParaRPr lang="zh-CN" altLang="en-US" sz="200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b="1" u="sng" dirty="0">
                <a:solidFill>
                  <a:srgbClr val="C23C0D"/>
                </a:solidFill>
              </a:rPr>
              <a:t>资产阶级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组成：买办、商人、地主、官僚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分层：</a:t>
            </a:r>
            <a:r>
              <a:rPr lang="zh-CN" altLang="en-US" b="1" u="sng" dirty="0">
                <a:solidFill>
                  <a:srgbClr val="C23C0D"/>
                </a:solidFill>
              </a:rPr>
              <a:t>官僚买办资产阶级、民族资产阶级</a:t>
            </a:r>
            <a:endParaRPr lang="zh-CN" altLang="en-US" b="1" u="sng" dirty="0">
              <a:solidFill>
                <a:srgbClr val="C23C0D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              官僚买办资产阶级特点：中国革命的对象。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两重性：</a:t>
            </a:r>
            <a:r>
              <a:rPr lang="en-US" altLang="zh-CN" dirty="0"/>
              <a:t>1</a:t>
            </a:r>
            <a:r>
              <a:rPr lang="zh-CN" altLang="en-US" dirty="0"/>
              <a:t>、受帝、封压迫，一定条件下可以参加反帝反封的革命或保持中立；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                  </a:t>
            </a:r>
            <a:r>
              <a:rPr lang="en-US" altLang="zh-CN" dirty="0"/>
              <a:t>2</a:t>
            </a:r>
            <a:r>
              <a:rPr lang="zh-CN" altLang="en-US" dirty="0"/>
              <a:t>、因力量薄弱，与帝、封有千丝万缕联系，斗争中缺乏彻底性。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23C0D"/>
                </a:solidFill>
              </a:rPr>
              <a:t>                 </a:t>
            </a:r>
            <a:r>
              <a:rPr lang="zh-CN" altLang="en-US" b="1" u="sng" dirty="0">
                <a:solidFill>
                  <a:srgbClr val="C23C0D"/>
                </a:solidFill>
              </a:rPr>
              <a:t>两重性特点决定民族资产阶级不能引导中国民主革命走向胜利。</a:t>
            </a:r>
            <a:endParaRPr lang="zh-CN" altLang="en-US" b="1" u="sng" dirty="0">
              <a:solidFill>
                <a:srgbClr val="C23C0D"/>
              </a:solidFill>
            </a:endParaRPr>
          </a:p>
          <a:p>
            <a:endParaRPr lang="zh-CN" altLang="en-US" b="1" u="sng" dirty="0">
              <a:solidFill>
                <a:srgbClr val="C23C0D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441660"/>
            <a:ext cx="102951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第二节 资本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-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帝国主义对中国侵略及近代中国社会的演变  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045" y="5642622"/>
            <a:ext cx="1453026" cy="4391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8" y="1326752"/>
            <a:ext cx="3718882" cy="2859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059" y="1049825"/>
            <a:ext cx="11210242" cy="4537932"/>
          </a:xfrm>
        </p:spPr>
        <p:txBody>
          <a:bodyPr>
            <a:normAutofit/>
          </a:bodyPr>
          <a:lstStyle/>
          <a:p>
            <a:pPr>
              <a:lnSpc>
                <a:spcPct val="158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（三）社会阶级的变化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158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b="1" u="sng" dirty="0">
                <a:solidFill>
                  <a:srgbClr val="C23C0D"/>
                </a:solidFill>
              </a:rPr>
              <a:t>工人阶级</a:t>
            </a:r>
            <a:r>
              <a:rPr lang="zh-CN" altLang="en-US" sz="2000" dirty="0">
                <a:solidFill>
                  <a:srgbClr val="C00000"/>
                </a:solidFill>
              </a:rPr>
              <a:t>★★</a:t>
            </a:r>
            <a:endParaRPr lang="zh-CN" altLang="en-US" sz="2000" dirty="0">
              <a:solidFill>
                <a:srgbClr val="C00000"/>
              </a:solidFill>
              <a:sym typeface="微软雅黑" panose="020B0503020204020204" charset="-122"/>
            </a:endParaRPr>
          </a:p>
          <a:p>
            <a:pPr marL="285750" indent="-285750">
              <a:lnSpc>
                <a:spcPct val="158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ym typeface="微软雅黑" panose="020B0503020204020204" charset="-122"/>
              </a:rPr>
              <a:t>来源上：诞生在外国在华企业当中，比中国资产阶级年龄和资格更老，社会基础和社会力量更大。</a:t>
            </a:r>
            <a:endParaRPr lang="en-US" altLang="zh-CN" dirty="0">
              <a:sym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微软雅黑" panose="020B0503020204020204" charset="-122"/>
              </a:rPr>
              <a:t>特点：</a:t>
            </a:r>
            <a:endParaRPr lang="en-US" altLang="zh-CN" dirty="0">
              <a:sym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受帝、封、资三重压迫，革命性更强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工人阶级人数虽少却相对集中（地域上集中在沿海沿江的通商口岸城市、行业上主要集中在纺织、采矿、铁路、航运等行业），易于组织并形成革命的力量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他们大多来自破产农民，与农民有天然联系，便于结成工农联盟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endParaRPr lang="zh-CN" altLang="en-US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3059" y="485727"/>
            <a:ext cx="102951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第二节 资本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-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帝国主义对中国侵略及近代中国社会的演变   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345" y="1667522"/>
            <a:ext cx="1453026" cy="4391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42" y="5587757"/>
            <a:ext cx="2048434" cy="6462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0200" y="1563956"/>
            <a:ext cx="4288353" cy="622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最先进、最革命、最有力量的阶级。</a:t>
            </a:r>
            <a:endParaRPr lang="zh-CN" altLang="en-US" sz="2000" b="1" u="sng" dirty="0">
              <a:solidFill>
                <a:srgbClr val="C23C0D"/>
              </a:solidFill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2203" y="5643588"/>
            <a:ext cx="29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工人阶级</a:t>
            </a:r>
            <a:r>
              <a:rPr lang="en-US" altLang="zh-CN" sz="2400" b="1" dirty="0"/>
              <a:t>VS</a:t>
            </a:r>
            <a:r>
              <a:rPr lang="zh-CN" altLang="en-US" sz="2400" b="1" dirty="0"/>
              <a:t>农民阶级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6533"/>
            <a:ext cx="11112427" cy="51783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三、主要矛盾和历史任务</a:t>
            </a:r>
            <a:endParaRPr lang="en-US" altLang="zh-CN" sz="2800" dirty="0">
              <a:solidFill>
                <a:srgbClr val="FF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（一）两对主要矛盾</a:t>
            </a:r>
            <a:r>
              <a:rPr lang="zh-CN" altLang="en-US" sz="2000" dirty="0">
                <a:solidFill>
                  <a:srgbClr val="C00000"/>
                </a:solidFill>
              </a:rPr>
              <a:t>★★</a:t>
            </a:r>
            <a:endParaRPr lang="zh-CN" altLang="en-US" sz="200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、民族矛盾（国仇）：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帝国主义与中华民族【最主要】</a:t>
            </a:r>
            <a:r>
              <a:rPr lang="zh-CN" altLang="en-US" dirty="0">
                <a:sym typeface="微软雅黑" panose="020B0503020204020204" charset="-122"/>
              </a:rPr>
              <a:t>；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ym typeface="微软雅黑" panose="020B0503020204020204" charset="-122"/>
              </a:rPr>
              <a:t>      </a:t>
            </a:r>
            <a:r>
              <a:rPr lang="zh-CN" altLang="en-US" dirty="0">
                <a:sym typeface="微软雅黑" panose="020B0503020204020204" charset="-122"/>
              </a:rPr>
              <a:t>阶级矛盾（家恨）：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封建主义与人民大众</a:t>
            </a:r>
            <a:endParaRPr lang="zh-CN" altLang="en-US" b="1" u="sng"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、两对矛盾的关系</a:t>
            </a:r>
            <a:endParaRPr lang="en-US" altLang="zh-CN" dirty="0">
              <a:sym typeface="微软雅黑" panose="020B0503020204020204" charset="-122"/>
            </a:endParaRPr>
          </a:p>
          <a:p>
            <a:pPr lvl="2">
              <a:lnSpc>
                <a:spcPct val="16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外国列强发动侵略战争    国仇居于首位       反抗列强侵略   鸦片战争、甲午战争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lvl="2">
              <a:lnSpc>
                <a:spcPct val="16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封建统治镇压人民革命    家恨居于首位       反抗封建统治   太平天国、辛亥革命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lvl="2">
              <a:lnSpc>
                <a:spcPct val="16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西方列强封建阶级勾结    两者统一战线       反帝反封建      太平天国后期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lvl="2">
              <a:lnSpc>
                <a:spcPct val="200000"/>
              </a:lnSpc>
            </a:pPr>
            <a:endParaRPr lang="zh-CN" altLang="en-US" dirty="0">
              <a:sym typeface="微软雅黑" panose="020B0503020204020204" charset="-122"/>
            </a:endParaRPr>
          </a:p>
          <a:p>
            <a:endParaRPr lang="en-US" altLang="zh-CN" dirty="0">
              <a:sym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199" y="429932"/>
            <a:ext cx="102951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第二节 资本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-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帝国主义对中国侵略及近代中国社会的演变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1681" y="2490305"/>
            <a:ext cx="1572510" cy="5013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793" y="1051966"/>
            <a:ext cx="11112427" cy="552685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（二）两大历史任务</a:t>
            </a:r>
            <a:r>
              <a:rPr lang="zh-CN" altLang="en-US" sz="2000" dirty="0">
                <a:solidFill>
                  <a:srgbClr val="C00000"/>
                </a:solidFill>
              </a:rPr>
              <a:t>★★</a:t>
            </a:r>
            <a:endParaRPr lang="zh-CN" altLang="en-US" sz="200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、半殖民地半封建社会的性质和主要矛盾，决定了两大历史任务。</a:t>
            </a:r>
            <a:endParaRPr lang="en-US" altLang="zh-CN" dirty="0">
              <a:sym typeface="微软雅黑" panose="020B0503020204020204" charset="-122"/>
            </a:endParaRPr>
          </a:p>
          <a:p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、两大历史任务：</a:t>
            </a:r>
            <a:r>
              <a:rPr lang="en-US" altLang="zh-CN" b="1" u="sng" dirty="0">
                <a:solidFill>
                  <a:srgbClr val="C23C0D"/>
                </a:solidFill>
                <a:sym typeface="微软雅黑" panose="020B0503020204020204" charset="-122"/>
              </a:rPr>
              <a:t> </a:t>
            </a:r>
            <a:endParaRPr lang="en-US" altLang="zh-CN" u="sng" dirty="0">
              <a:sym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独立：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求得民族独立和人民解放；</a:t>
            </a:r>
            <a:r>
              <a:rPr lang="zh-CN" altLang="en-US" sz="2000" b="1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（生产关系）</a:t>
            </a:r>
            <a:endParaRPr lang="zh-CN" altLang="en-US" sz="2000" b="1" dirty="0">
              <a:solidFill>
                <a:srgbClr val="C23C0D"/>
              </a:solidFill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富强：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实现国家繁荣富强和人民共同富裕</a:t>
            </a:r>
            <a:r>
              <a:rPr lang="zh-CN" altLang="en-US" sz="2000" b="1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。（生产力）</a:t>
            </a:r>
            <a:endParaRPr lang="zh-CN" altLang="en-US" sz="2000" b="1" dirty="0">
              <a:solidFill>
                <a:srgbClr val="C23C0D"/>
              </a:solidFill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、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两大历史任务关系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：既相互区别，又相互联系</a:t>
            </a:r>
            <a:endParaRPr lang="en-US" altLang="zh-CN" dirty="0">
              <a:solidFill>
                <a:srgbClr val="000000"/>
              </a:solidFill>
              <a:sym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区别：前者解决生产关系问题，后者解决生产力。</a:t>
            </a:r>
            <a:b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联系：完成第一大任务是为第二大任务完成创造条件。</a:t>
            </a:r>
            <a:endParaRPr lang="en-US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r>
              <a:rPr lang="en-US" altLang="zh-CN" dirty="0">
                <a:sym typeface="微软雅黑" panose="020B0503020204020204" charset="-122"/>
              </a:rPr>
              <a:t>4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dirty="0"/>
              <a:t>两大历史任务完成之时，也就是中华民族伟大复兴之日。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实现中华民族伟大复兴，成为中华民族近代以来最伟大的梦想。</a:t>
            </a:r>
            <a:endParaRPr lang="en-US" altLang="zh-CN" dirty="0"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970" y="441659"/>
            <a:ext cx="102951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第二节  资本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-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帝国主义对中国侵略及近代中国社会的演变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1840" y="1188532"/>
            <a:ext cx="1453026" cy="4391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第三节  抵御外来侵略、争取民族独立的斗争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7410" y="4738110"/>
            <a:ext cx="1572510" cy="501318"/>
          </a:xfrm>
          <a:prstGeom prst="rect">
            <a:avLst/>
          </a:prstGeom>
        </p:spPr>
      </p:pic>
      <p:sp>
        <p:nvSpPr>
          <p:cNvPr id="6" name="object 10"/>
          <p:cNvSpPr txBox="1"/>
          <p:nvPr/>
        </p:nvSpPr>
        <p:spPr>
          <a:xfrm>
            <a:off x="638691" y="1488558"/>
            <a:ext cx="9778365" cy="447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MingLiU"/>
                <a:cs typeface="PMingLiU"/>
              </a:rPr>
              <a:t>一、反抗外来侵略的斗争历程</a:t>
            </a:r>
            <a:endParaRPr sz="2400" dirty="0">
              <a:latin typeface="PMingLiU"/>
              <a:cs typeface="PMingLiU"/>
            </a:endParaRPr>
          </a:p>
          <a:p>
            <a:pPr fontAlgn="auto">
              <a:lnSpc>
                <a:spcPct val="150000"/>
              </a:lnSpc>
              <a:spcBef>
                <a:spcPts val="30"/>
              </a:spcBef>
            </a:pPr>
            <a:endParaRPr sz="2250" dirty="0">
              <a:latin typeface="Times New Roman" panose="02020503050405090304"/>
              <a:cs typeface="Times New Roman" panose="02020503050405090304"/>
            </a:endParaRPr>
          </a:p>
          <a:p>
            <a:pPr marL="12700" fontAlgn="auto">
              <a:lnSpc>
                <a:spcPct val="150000"/>
              </a:lnSpc>
            </a:pPr>
            <a:r>
              <a:rPr sz="1950" spc="1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sz="1950" spc="2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1950" spc="25" dirty="0">
                <a:latin typeface="PMingLiU"/>
                <a:cs typeface="PMingLiU"/>
              </a:rPr>
              <a:t>人民：</a:t>
            </a:r>
            <a:r>
              <a:rPr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广州三元里斗争</a:t>
            </a:r>
            <a:r>
              <a:rPr sz="1950" spc="25" dirty="0">
                <a:latin typeface="PMingLiU"/>
                <a:cs typeface="PMingLiU"/>
              </a:rPr>
              <a:t>是中</a:t>
            </a:r>
            <a:r>
              <a:rPr sz="1950" spc="15" dirty="0">
                <a:latin typeface="PMingLiU"/>
                <a:cs typeface="PMingLiU"/>
              </a:rPr>
              <a:t>国</a:t>
            </a:r>
            <a:r>
              <a:rPr sz="1950" spc="75" dirty="0">
                <a:latin typeface="PMingLiU"/>
                <a:cs typeface="PMingLiU"/>
              </a:rPr>
              <a:t>近</a:t>
            </a:r>
            <a:r>
              <a:rPr sz="1950" spc="25" dirty="0">
                <a:latin typeface="PMingLiU"/>
                <a:cs typeface="PMingLiU"/>
              </a:rPr>
              <a:t>代史</a:t>
            </a:r>
            <a:r>
              <a:rPr sz="1950" spc="65" dirty="0">
                <a:latin typeface="PMingLiU"/>
                <a:cs typeface="PMingLiU"/>
              </a:rPr>
              <a:t>上</a:t>
            </a:r>
            <a:r>
              <a:rPr sz="1950" spc="25" dirty="0">
                <a:latin typeface="PMingLiU"/>
                <a:cs typeface="PMingLiU"/>
              </a:rPr>
              <a:t>中国</a:t>
            </a:r>
            <a:r>
              <a:rPr sz="1950" spc="65" dirty="0">
                <a:latin typeface="PMingLiU"/>
                <a:cs typeface="PMingLiU"/>
              </a:rPr>
              <a:t>人</a:t>
            </a:r>
            <a:r>
              <a:rPr sz="1950" spc="35" dirty="0">
                <a:latin typeface="PMingLiU"/>
                <a:cs typeface="PMingLiU"/>
              </a:rPr>
              <a:t>民</a:t>
            </a:r>
            <a:r>
              <a:rPr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第一次大规模</a:t>
            </a:r>
            <a:r>
              <a:rPr sz="1950" spc="25" dirty="0">
                <a:latin typeface="PMingLiU"/>
                <a:cs typeface="PMingLiU"/>
              </a:rPr>
              <a:t>的</a:t>
            </a:r>
            <a:r>
              <a:rPr sz="1950" spc="75" dirty="0">
                <a:latin typeface="PMingLiU"/>
                <a:cs typeface="PMingLiU"/>
              </a:rPr>
              <a:t>反</a:t>
            </a:r>
            <a:r>
              <a:rPr sz="1950" spc="25" dirty="0">
                <a:latin typeface="PMingLiU"/>
                <a:cs typeface="PMingLiU"/>
              </a:rPr>
              <a:t>侵</a:t>
            </a:r>
            <a:r>
              <a:rPr sz="1950" spc="75" dirty="0">
                <a:latin typeface="PMingLiU"/>
                <a:cs typeface="PMingLiU"/>
              </a:rPr>
              <a:t>略</a:t>
            </a:r>
            <a:r>
              <a:rPr sz="1950" spc="25" dirty="0">
                <a:latin typeface="PMingLiU"/>
                <a:cs typeface="PMingLiU"/>
              </a:rPr>
              <a:t>武装</a:t>
            </a:r>
            <a:r>
              <a:rPr sz="1950" spc="75" dirty="0">
                <a:latin typeface="PMingLiU"/>
                <a:cs typeface="PMingLiU"/>
              </a:rPr>
              <a:t>斗</a:t>
            </a:r>
            <a:r>
              <a:rPr sz="1950" spc="25" dirty="0">
                <a:latin typeface="PMingLiU"/>
                <a:cs typeface="PMingLiU"/>
              </a:rPr>
              <a:t>争。</a:t>
            </a:r>
            <a:r>
              <a:rPr sz="1950" spc="25" dirty="0">
                <a:solidFill>
                  <a:srgbClr val="C00000"/>
                </a:solidFill>
                <a:latin typeface="PMingLiU"/>
                <a:cs typeface="PMingLiU"/>
              </a:rPr>
              <a:t>★</a:t>
            </a:r>
            <a:endParaRPr sz="1950" dirty="0">
              <a:latin typeface="PMingLiU"/>
              <a:cs typeface="PMingLiU"/>
            </a:endParaRPr>
          </a:p>
          <a:p>
            <a:pPr fontAlgn="auto">
              <a:lnSpc>
                <a:spcPct val="150000"/>
              </a:lnSpc>
              <a:spcBef>
                <a:spcPts val="15"/>
              </a:spcBef>
            </a:pPr>
            <a:endParaRPr sz="2600" dirty="0">
              <a:latin typeface="Times New Roman" panose="02020503050405090304"/>
              <a:cs typeface="Times New Roman" panose="02020503050405090304"/>
            </a:endParaRPr>
          </a:p>
          <a:p>
            <a:pPr marL="12700" fontAlgn="auto">
              <a:lnSpc>
                <a:spcPct val="150000"/>
              </a:lnSpc>
            </a:pPr>
            <a:r>
              <a:rPr sz="2925" spc="37" baseline="-3000" dirty="0">
                <a:latin typeface="Calibri" panose="020F0502020204030204"/>
                <a:cs typeface="Calibri" panose="020F0502020204030204"/>
              </a:rPr>
              <a:t>2</a:t>
            </a:r>
            <a:r>
              <a:rPr sz="1950" spc="25" dirty="0">
                <a:latin typeface="PMingLiU"/>
                <a:cs typeface="PMingLiU"/>
              </a:rPr>
              <a:t>、爱国官兵：</a:t>
            </a:r>
            <a:endParaRPr sz="2100" dirty="0">
              <a:latin typeface="Times New Roman" panose="02020503050405090304"/>
              <a:cs typeface="Times New Roman" panose="02020503050405090304"/>
            </a:endParaRPr>
          </a:p>
          <a:p>
            <a:pPr marL="12700" fontAlgn="auto">
              <a:lnSpc>
                <a:spcPct val="150000"/>
              </a:lnSpc>
              <a:tabLst>
                <a:tab pos="469900" algn="l"/>
              </a:tabLst>
            </a:pPr>
            <a:r>
              <a:rPr sz="1950" spc="25" dirty="0">
                <a:latin typeface="PMingLiU"/>
                <a:cs typeface="PMingLiU"/>
              </a:rPr>
              <a:t>①	中法战</a:t>
            </a:r>
            <a:r>
              <a:rPr sz="1950" spc="15" dirty="0">
                <a:latin typeface="PMingLiU"/>
                <a:cs typeface="PMingLiU"/>
              </a:rPr>
              <a:t>争</a:t>
            </a:r>
            <a:r>
              <a:rPr sz="2700" spc="-7" baseline="2000" dirty="0">
                <a:latin typeface="PMingLiU"/>
                <a:cs typeface="PMingLiU"/>
              </a:rPr>
              <a:t>：</a:t>
            </a:r>
            <a:r>
              <a:rPr sz="1950" spc="25" dirty="0">
                <a:latin typeface="PMingLiU"/>
                <a:cs typeface="PMingLiU"/>
              </a:rPr>
              <a:t>刘</a:t>
            </a:r>
            <a:r>
              <a:rPr sz="1950" spc="-90" dirty="0">
                <a:latin typeface="PMingLiU"/>
                <a:cs typeface="PMingLiU"/>
              </a:rPr>
              <a:t>铭传击退法舰，冯子材</a:t>
            </a:r>
            <a:r>
              <a:rPr lang="en-US" sz="1950" spc="-90" dirty="0">
                <a:latin typeface="楷体" panose="02010609060101010101" charset="-122"/>
                <a:ea typeface="楷体" panose="02010609060101010101" charset="-122"/>
                <a:cs typeface="PMingLiU"/>
              </a:rPr>
              <a:t>“</a:t>
            </a:r>
            <a:r>
              <a:rPr sz="1950" spc="75" dirty="0">
                <a:latin typeface="PMingLiU"/>
                <a:cs typeface="PMingLiU"/>
              </a:rPr>
              <a:t>镇</a:t>
            </a:r>
            <a:r>
              <a:rPr sz="1950" spc="25" dirty="0">
                <a:latin typeface="PMingLiU"/>
                <a:cs typeface="PMingLiU"/>
              </a:rPr>
              <a:t>南关</a:t>
            </a:r>
            <a:r>
              <a:rPr sz="1950" spc="75" dirty="0">
                <a:latin typeface="PMingLiU"/>
                <a:cs typeface="PMingLiU"/>
              </a:rPr>
              <a:t>大</a:t>
            </a:r>
            <a:r>
              <a:rPr sz="1950" spc="-615" dirty="0">
                <a:latin typeface="PMingLiU"/>
                <a:cs typeface="PMingLiU"/>
              </a:rPr>
              <a:t>捷      </a:t>
            </a:r>
            <a:r>
              <a:rPr lang="en-US" sz="1950" spc="-615" dirty="0">
                <a:latin typeface="楷体" panose="02010609060101010101" charset="-122"/>
                <a:ea typeface="楷体" panose="02010609060101010101" charset="-122"/>
                <a:cs typeface="PMingLiU"/>
              </a:rPr>
              <a:t>”</a:t>
            </a:r>
            <a:endParaRPr sz="2100" dirty="0">
              <a:latin typeface="Times New Roman" panose="02020503050405090304"/>
              <a:cs typeface="Times New Roman" panose="02020503050405090304"/>
            </a:endParaRPr>
          </a:p>
          <a:p>
            <a:pPr marL="12700" fontAlgn="auto">
              <a:lnSpc>
                <a:spcPct val="150000"/>
              </a:lnSpc>
              <a:tabLst>
                <a:tab pos="469900" algn="l"/>
                <a:tab pos="4907280" algn="l"/>
              </a:tabLst>
            </a:pPr>
            <a:r>
              <a:rPr sz="1950" spc="25" dirty="0">
                <a:latin typeface="PMingLiU"/>
                <a:cs typeface="PMingLiU"/>
              </a:rPr>
              <a:t>②	</a:t>
            </a:r>
            <a:r>
              <a:rPr sz="1950" spc="25" dirty="0" err="1">
                <a:latin typeface="PMingLiU"/>
                <a:cs typeface="PMingLiU"/>
              </a:rPr>
              <a:t>黄海海战</a:t>
            </a:r>
            <a:r>
              <a:rPr sz="1950" b="1" spc="25" dirty="0" err="1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1950" b="1" u="sng" spc="25" dirty="0" err="1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邓世昌（致远舰</a:t>
            </a:r>
            <a:r>
              <a:rPr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r>
              <a:rPr sz="1950" b="1" spc="25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1950" spc="25" dirty="0" err="1">
                <a:latin typeface="PMingLiU"/>
                <a:cs typeface="PMingLiU"/>
              </a:rPr>
              <a:t>林</a:t>
            </a:r>
            <a:r>
              <a:rPr sz="1950" spc="75" dirty="0" err="1">
                <a:latin typeface="PMingLiU"/>
                <a:cs typeface="PMingLiU"/>
              </a:rPr>
              <a:t>永</a:t>
            </a:r>
            <a:r>
              <a:rPr sz="1950" spc="25" dirty="0" err="1">
                <a:latin typeface="PMingLiU"/>
                <a:cs typeface="PMingLiU"/>
              </a:rPr>
              <a:t>升</a:t>
            </a:r>
            <a:r>
              <a:rPr sz="1950" spc="25" dirty="0">
                <a:latin typeface="PMingLiU"/>
                <a:cs typeface="PMingLiU"/>
              </a:rPr>
              <a:t>	</a:t>
            </a:r>
            <a:r>
              <a:rPr sz="2925" spc="37" baseline="-3000" dirty="0">
                <a:latin typeface="宋体" panose="02010600030101010101" pitchFamily="2" charset="-122"/>
                <a:cs typeface="宋体" panose="02010600030101010101" pitchFamily="2" charset="-122"/>
              </a:rPr>
              <a:t>（邓林黄）</a:t>
            </a:r>
            <a:r>
              <a:rPr sz="2925" spc="-667" baseline="-3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700" baseline="2000" dirty="0">
                <a:solidFill>
                  <a:srgbClr val="C00000"/>
                </a:solidFill>
                <a:latin typeface="PMingLiU"/>
                <a:cs typeface="PMingLiU"/>
              </a:rPr>
              <a:t>★</a:t>
            </a:r>
            <a:endParaRPr sz="2100" dirty="0">
              <a:latin typeface="Times New Roman" panose="02020503050405090304"/>
              <a:cs typeface="Times New Roman" panose="02020503050405090304"/>
            </a:endParaRPr>
          </a:p>
          <a:p>
            <a:pPr marL="12700" fontAlgn="auto">
              <a:lnSpc>
                <a:spcPct val="150000"/>
              </a:lnSpc>
              <a:tabLst>
                <a:tab pos="469900" algn="l"/>
                <a:tab pos="3633470" algn="l"/>
              </a:tabLst>
            </a:pPr>
            <a:r>
              <a:rPr sz="1950" spc="25" dirty="0">
                <a:latin typeface="PMingLiU"/>
                <a:cs typeface="PMingLiU"/>
              </a:rPr>
              <a:t>③	威海海战：</a:t>
            </a:r>
            <a:r>
              <a:rPr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丁汝昌、刘步蟾	</a:t>
            </a:r>
            <a:r>
              <a:rPr sz="2925" spc="37" baseline="-3000" dirty="0">
                <a:latin typeface="宋体" panose="02010600030101010101" pitchFamily="2" charset="-122"/>
                <a:cs typeface="宋体" panose="02010600030101010101" pitchFamily="2" charset="-122"/>
              </a:rPr>
              <a:t>（丁刘威）</a:t>
            </a:r>
            <a:r>
              <a:rPr sz="2925" spc="-569" baseline="-3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700" baseline="2000" dirty="0">
                <a:solidFill>
                  <a:srgbClr val="C00000"/>
                </a:solidFill>
                <a:latin typeface="PMingLiU"/>
                <a:cs typeface="PMingLiU"/>
              </a:rPr>
              <a:t>★</a:t>
            </a:r>
            <a:endParaRPr lang="en-US" sz="2700" baseline="2000" dirty="0">
              <a:solidFill>
                <a:srgbClr val="C00000"/>
              </a:solidFill>
              <a:latin typeface="PMingLiU"/>
              <a:cs typeface="PMingLiU"/>
            </a:endParaRPr>
          </a:p>
          <a:p>
            <a:pPr marL="12700" fontAlgn="auto">
              <a:lnSpc>
                <a:spcPct val="150000"/>
              </a:lnSpc>
              <a:tabLst>
                <a:tab pos="469900" algn="l"/>
                <a:tab pos="3633470" algn="l"/>
              </a:tabLst>
            </a:pPr>
            <a:r>
              <a:rPr lang="zh-CN" altLang="en-US" sz="1950" spc="25" dirty="0">
                <a:latin typeface="PMingLiU"/>
                <a:cs typeface="PMingLiU"/>
              </a:rPr>
              <a:t>④	旅顺大屠杀：</a:t>
            </a:r>
            <a:r>
              <a:rPr lang="en-US" altLang="zh-CN"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1894</a:t>
            </a:r>
            <a:r>
              <a:rPr lang="zh-CN" altLang="en-US"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年</a:t>
            </a:r>
            <a:r>
              <a:rPr lang="en-US" altLang="zh-CN"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/</a:t>
            </a:r>
            <a:r>
              <a:rPr lang="zh-CN" altLang="en-US" sz="1950" b="1" u="sng" spc="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日本 </a:t>
            </a:r>
            <a:r>
              <a:rPr lang="zh-CN" altLang="en-US" sz="2700" baseline="2000" dirty="0">
                <a:solidFill>
                  <a:srgbClr val="C00000"/>
                </a:solidFill>
                <a:latin typeface="PMingLiU"/>
                <a:cs typeface="PMingLiU"/>
              </a:rPr>
              <a:t> ★</a:t>
            </a:r>
            <a:endParaRPr lang="zh-CN" altLang="en-US" sz="2700" baseline="2000" dirty="0">
              <a:solidFill>
                <a:srgbClr val="C00000"/>
              </a:solidFill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3633470" algn="l"/>
              </a:tabLst>
            </a:pPr>
            <a:endParaRPr sz="2700" baseline="2000" dirty="0">
              <a:latin typeface="PMingLiU"/>
              <a:cs typeface="PMingLiU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10562715" y="2088785"/>
            <a:ext cx="157734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11"/>
          <p:cNvSpPr/>
          <p:nvPr/>
        </p:nvSpPr>
        <p:spPr>
          <a:xfrm>
            <a:off x="4576103" y="5277261"/>
            <a:ext cx="157734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6401" y="405939"/>
            <a:ext cx="9301843" cy="544050"/>
          </a:xfrm>
        </p:spPr>
        <p:txBody>
          <a:bodyPr>
            <a:normAutofit/>
          </a:bodyPr>
          <a:lstStyle/>
          <a:p>
            <a:r>
              <a:rPr lang="zh-CN" altLang="en-US" dirty="0"/>
              <a:t>第三节  抵御外来侵略、争取民族独立的斗争 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191" y="1427762"/>
            <a:ext cx="1572510" cy="5013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9130" y="3436620"/>
            <a:ext cx="359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solidFill>
                  <a:srgbClr val="C23C0D"/>
                </a:solidFill>
              </a:rPr>
              <a:t>林四眼、魏海师、严翻天</a:t>
            </a:r>
            <a:endParaRPr kumimoji="1" lang="zh-CN" altLang="en-US" sz="2400" b="1" u="sng" dirty="0">
              <a:solidFill>
                <a:srgbClr val="C23C0D"/>
              </a:solidFill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78130" y="1427762"/>
            <a:ext cx="11636375" cy="4116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MingLiU"/>
                <a:cs typeface="PMingLiU"/>
              </a:rPr>
              <a:t>二、</a:t>
            </a:r>
            <a:r>
              <a:rPr sz="2400" spc="-5" dirty="0">
                <a:latin typeface="PMingLiU"/>
                <a:cs typeface="PMingLiU"/>
              </a:rPr>
              <a:t>民族意识的觉</a:t>
            </a:r>
            <a:r>
              <a:rPr sz="2400" dirty="0">
                <a:latin typeface="PMingLiU"/>
                <a:cs typeface="PMingLiU"/>
              </a:rPr>
              <a:t>醒</a:t>
            </a:r>
            <a:r>
              <a:rPr sz="1950" spc="25" dirty="0">
                <a:solidFill>
                  <a:srgbClr val="C23B0D"/>
                </a:solidFill>
                <a:latin typeface="PMingLiU"/>
                <a:cs typeface="PMingLiU"/>
              </a:rPr>
              <a:t>★</a:t>
            </a:r>
            <a:endParaRPr sz="19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Times New Roman" panose="02020503050405090304"/>
              <a:cs typeface="Times New Roman" panose="02020503050405090304"/>
            </a:endParaRPr>
          </a:p>
          <a:p>
            <a:pPr marL="986155" indent="-456565">
              <a:lnSpc>
                <a:spcPct val="100000"/>
              </a:lnSpc>
              <a:buFont typeface="Microsoft JhengHei" panose="020B0604030504040204" charset="-120"/>
              <a:buAutoNum type="arabicPeriod"/>
              <a:tabLst>
                <a:tab pos="986155" algn="l"/>
                <a:tab pos="986790" algn="l"/>
              </a:tabLst>
            </a:pPr>
            <a:r>
              <a:rPr sz="1950" u="heavy" spc="-484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林则徐</a:t>
            </a:r>
            <a:r>
              <a:rPr sz="1950" spc="25" dirty="0">
                <a:latin typeface="PMingLiU"/>
                <a:cs typeface="PMingLiU"/>
              </a:rPr>
              <a:t>是近代中国开眼看世界的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1950" b="1" spc="7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一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人，</a:t>
            </a:r>
            <a:r>
              <a:rPr sz="1950" spc="75" dirty="0">
                <a:latin typeface="PMingLiU"/>
                <a:cs typeface="PMingLiU"/>
              </a:rPr>
              <a:t>组</a:t>
            </a:r>
            <a:r>
              <a:rPr sz="1950" spc="25" dirty="0">
                <a:latin typeface="PMingLiU"/>
                <a:cs typeface="PMingLiU"/>
              </a:rPr>
              <a:t>织翻</a:t>
            </a:r>
            <a:r>
              <a:rPr sz="1950" spc="65" dirty="0">
                <a:latin typeface="PMingLiU"/>
                <a:cs typeface="PMingLiU"/>
              </a:rPr>
              <a:t>译</a:t>
            </a:r>
            <a:r>
              <a:rPr sz="1950" spc="25" dirty="0">
                <a:latin typeface="PMingLiU"/>
                <a:cs typeface="PMingLiU"/>
              </a:rPr>
              <a:t>英国</a:t>
            </a:r>
            <a:r>
              <a:rPr sz="1950" spc="65" dirty="0">
                <a:latin typeface="PMingLiU"/>
                <a:cs typeface="PMingLiU"/>
              </a:rPr>
              <a:t>人</a:t>
            </a:r>
            <a:r>
              <a:rPr sz="1950" spc="25" dirty="0">
                <a:latin typeface="PMingLiU"/>
                <a:cs typeface="PMingLiU"/>
              </a:rPr>
              <a:t>慕</a:t>
            </a:r>
            <a:r>
              <a:rPr sz="1950" spc="30" dirty="0">
                <a:latin typeface="PMingLiU"/>
                <a:cs typeface="PMingLiU"/>
              </a:rPr>
              <a:t>瑞</a:t>
            </a:r>
            <a:r>
              <a:rPr sz="1950" spc="80" dirty="0">
                <a:latin typeface="PMingLiU"/>
                <a:cs typeface="PMingLiU"/>
              </a:rPr>
              <a:t>《</a:t>
            </a:r>
            <a:r>
              <a:rPr sz="1950" spc="25" dirty="0">
                <a:latin typeface="PMingLiU"/>
                <a:cs typeface="PMingLiU"/>
              </a:rPr>
              <a:t>地理</a:t>
            </a:r>
            <a:r>
              <a:rPr sz="1950" spc="65" dirty="0">
                <a:latin typeface="PMingLiU"/>
                <a:cs typeface="PMingLiU"/>
              </a:rPr>
              <a:t>大</a:t>
            </a:r>
            <a:r>
              <a:rPr sz="1950" spc="25" dirty="0">
                <a:latin typeface="PMingLiU"/>
                <a:cs typeface="PMingLiU"/>
              </a:rPr>
              <a:t>全》</a:t>
            </a:r>
            <a:r>
              <a:rPr sz="1950" spc="75" dirty="0">
                <a:latin typeface="PMingLiU"/>
                <a:cs typeface="PMingLiU"/>
              </a:rPr>
              <a:t>，</a:t>
            </a:r>
            <a:r>
              <a:rPr sz="1950" spc="25" dirty="0">
                <a:latin typeface="PMingLiU"/>
                <a:cs typeface="PMingLiU"/>
              </a:rPr>
              <a:t>编成</a:t>
            </a:r>
            <a:r>
              <a:rPr sz="1950" b="1" spc="7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《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四洲</a:t>
            </a:r>
            <a:r>
              <a:rPr sz="1950" b="1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志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》。</a:t>
            </a:r>
            <a:endParaRPr sz="195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2100" dirty="0">
              <a:latin typeface="Times New Roman" panose="02020503050405090304"/>
              <a:cs typeface="Times New Roman" panose="02020503050405090304"/>
            </a:endParaRPr>
          </a:p>
          <a:p>
            <a:pPr marL="987425" indent="-457835">
              <a:lnSpc>
                <a:spcPct val="100000"/>
              </a:lnSpc>
              <a:buAutoNum type="arabicPeriod"/>
              <a:tabLst>
                <a:tab pos="986790" algn="l"/>
                <a:tab pos="987425" algn="l"/>
              </a:tabLst>
            </a:pPr>
            <a:r>
              <a:rPr sz="1950" spc="100" dirty="0">
                <a:latin typeface="PMingLiU"/>
                <a:cs typeface="PMingLiU"/>
              </a:rPr>
              <a:t>1843</a:t>
            </a:r>
            <a:r>
              <a:rPr sz="1950" spc="25" dirty="0">
                <a:latin typeface="PMingLiU"/>
                <a:cs typeface="PMingLiU"/>
              </a:rPr>
              <a:t>年，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魏源</a:t>
            </a:r>
            <a:r>
              <a:rPr sz="1950" spc="25" dirty="0">
                <a:latin typeface="PMingLiU"/>
                <a:cs typeface="PMingLiU"/>
              </a:rPr>
              <a:t>编纂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《海国</a:t>
            </a:r>
            <a:r>
              <a:rPr sz="1950" b="1" spc="80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图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志》</a:t>
            </a:r>
            <a:r>
              <a:rPr sz="1950" spc="80" dirty="0">
                <a:latin typeface="PMingLiU"/>
                <a:cs typeface="PMingLiU"/>
              </a:rPr>
              <a:t>，</a:t>
            </a:r>
            <a:r>
              <a:rPr sz="1950" spc="25" dirty="0">
                <a:latin typeface="PMingLiU"/>
                <a:cs typeface="PMingLiU"/>
              </a:rPr>
              <a:t>提出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“师夷长技以制夷”</a:t>
            </a:r>
            <a:r>
              <a:rPr sz="1950" spc="80" dirty="0">
                <a:latin typeface="PMingLiU"/>
                <a:cs typeface="PMingLiU"/>
              </a:rPr>
              <a:t>的</a:t>
            </a:r>
            <a:r>
              <a:rPr sz="1950" spc="25" dirty="0">
                <a:latin typeface="PMingLiU"/>
                <a:cs typeface="PMingLiU"/>
              </a:rPr>
              <a:t>思想。</a:t>
            </a:r>
            <a:endParaRPr sz="19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2100" dirty="0">
              <a:latin typeface="Times New Roman" panose="02020503050405090304"/>
              <a:cs typeface="Times New Roman" panose="02020503050405090304"/>
            </a:endParaRPr>
          </a:p>
          <a:p>
            <a:pPr marL="987425" indent="-457835">
              <a:lnSpc>
                <a:spcPct val="100000"/>
              </a:lnSpc>
              <a:buAutoNum type="arabicPeriod"/>
              <a:tabLst>
                <a:tab pos="986790" algn="l"/>
                <a:tab pos="987425" algn="l"/>
              </a:tabLst>
            </a:pPr>
            <a:r>
              <a:rPr sz="1950" spc="100" dirty="0">
                <a:latin typeface="PMingLiU"/>
                <a:cs typeface="PMingLiU"/>
              </a:rPr>
              <a:t>1895</a:t>
            </a:r>
            <a:r>
              <a:rPr sz="1950" spc="25" dirty="0">
                <a:latin typeface="PMingLiU"/>
                <a:cs typeface="PMingLiU"/>
              </a:rPr>
              <a:t>年</a:t>
            </a:r>
            <a:r>
              <a:rPr sz="1950" spc="25" dirty="0">
                <a:solidFill>
                  <a:srgbClr val="006FC0"/>
                </a:solidFill>
                <a:latin typeface="PMingLiU"/>
                <a:cs typeface="PMingLiU"/>
              </a:rPr>
              <a:t>，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严复</a:t>
            </a:r>
            <a:r>
              <a:rPr sz="1950" spc="25" dirty="0">
                <a:latin typeface="PMingLiU"/>
                <a:cs typeface="PMingLiU"/>
              </a:rPr>
              <a:t>翻译了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《天</a:t>
            </a:r>
            <a:r>
              <a:rPr sz="1950" b="1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演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论》</a:t>
            </a:r>
            <a:r>
              <a:rPr sz="1950" spc="75" dirty="0">
                <a:latin typeface="PMingLiU"/>
                <a:cs typeface="PMingLiU"/>
              </a:rPr>
              <a:t>，</a:t>
            </a:r>
            <a:r>
              <a:rPr sz="1950" spc="25" dirty="0">
                <a:latin typeface="PMingLiU"/>
                <a:cs typeface="PMingLiU"/>
              </a:rPr>
              <a:t>提出</a:t>
            </a:r>
            <a:r>
              <a:rPr sz="1950" spc="75" dirty="0">
                <a:latin typeface="PMingLiU"/>
                <a:cs typeface="PMingLiU"/>
              </a:rPr>
              <a:t>物</a:t>
            </a:r>
            <a:r>
              <a:rPr sz="1950" spc="25" dirty="0">
                <a:latin typeface="PMingLiU"/>
                <a:cs typeface="PMingLiU"/>
              </a:rPr>
              <a:t>竞天</a:t>
            </a:r>
            <a:r>
              <a:rPr sz="1950" spc="75" dirty="0">
                <a:latin typeface="PMingLiU"/>
                <a:cs typeface="PMingLiU"/>
              </a:rPr>
              <a:t>择</a:t>
            </a:r>
            <a:r>
              <a:rPr sz="1950" spc="25" dirty="0">
                <a:latin typeface="PMingLiU"/>
                <a:cs typeface="PMingLiU"/>
              </a:rPr>
              <a:t>，适</a:t>
            </a:r>
            <a:r>
              <a:rPr sz="1950" spc="75" dirty="0">
                <a:latin typeface="PMingLiU"/>
                <a:cs typeface="PMingLiU"/>
              </a:rPr>
              <a:t>者</a:t>
            </a:r>
            <a:r>
              <a:rPr sz="1950" spc="25" dirty="0">
                <a:latin typeface="PMingLiU"/>
                <a:cs typeface="PMingLiU"/>
              </a:rPr>
              <a:t>生存。</a:t>
            </a:r>
            <a:endParaRPr sz="195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400" dirty="0">
                <a:latin typeface="PMingLiU"/>
                <a:cs typeface="PMingLiU"/>
              </a:rPr>
              <a:t>三、反侵略斗争的失败及其原因</a:t>
            </a:r>
            <a:endParaRPr sz="2400" dirty="0">
              <a:latin typeface="PMingLiU"/>
              <a:cs typeface="PMingLiU"/>
            </a:endParaRPr>
          </a:p>
          <a:p>
            <a:pPr marL="926465" indent="-456565">
              <a:lnSpc>
                <a:spcPct val="100000"/>
              </a:lnSpc>
              <a:spcBef>
                <a:spcPts val="1350"/>
              </a:spcBef>
              <a:buFont typeface="Microsoft JhengHei" panose="020B0604030504040204" charset="-120"/>
              <a:buAutoNum type="arabicPeriod"/>
              <a:tabLst>
                <a:tab pos="926465" algn="l"/>
                <a:tab pos="927100" algn="l"/>
              </a:tabLst>
            </a:pPr>
            <a:r>
              <a:rPr sz="1950" u="heavy" spc="-484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社会制度的腐败</a:t>
            </a:r>
            <a:r>
              <a:rPr sz="1950" spc="25" dirty="0">
                <a:latin typeface="PMingLiU"/>
                <a:cs typeface="PMingLiU"/>
              </a:rPr>
              <a:t>，最根本的原因。</a:t>
            </a:r>
            <a:r>
              <a:rPr sz="1950" spc="25" dirty="0">
                <a:solidFill>
                  <a:srgbClr val="C23B0D"/>
                </a:solidFill>
                <a:latin typeface="PMingLiU"/>
                <a:cs typeface="PMingLiU"/>
              </a:rPr>
              <a:t>★</a:t>
            </a:r>
            <a:endParaRPr sz="1950" dirty="0">
              <a:latin typeface="PMingLiU"/>
              <a:cs typeface="PMingLiU"/>
            </a:endParaRPr>
          </a:p>
          <a:p>
            <a:pPr marL="927735" indent="-457835">
              <a:lnSpc>
                <a:spcPct val="100000"/>
              </a:lnSpc>
              <a:spcBef>
                <a:spcPts val="126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1950" spc="25" dirty="0">
                <a:latin typeface="PMingLiU"/>
                <a:cs typeface="PMingLiU"/>
              </a:rPr>
              <a:t>经济技术的落后。</a:t>
            </a:r>
            <a:endParaRPr sz="1950" dirty="0">
              <a:latin typeface="PMingLiU"/>
              <a:cs typeface="PMingLiU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5076307" y="4091161"/>
            <a:ext cx="1577339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鸦片战争前中国封建社会的主要矛盾是（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A:地主阶级和农民阶级的矛盾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B:帝国主义和中华民族的矛盾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C:资产阶级和工人阶级的矛盾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D:封建主义和资本主义的矛盾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鸦片战争前中国封建社会的主要矛盾是（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A:地主阶级和农民阶级的矛盾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B:帝国主义和中华民族的矛盾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C:资产阶级和工人阶级的矛盾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D:封建主义和资本主义的矛盾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中国半殖民地半封建社会最主要的矛盾是（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A:地主阶级与农民阶级的矛盾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B:资产阶级与工人阶级的矛盾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C:帝国主义与中华民族的矛盾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D:封建主义与人民大众的矛盾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中国半殖民地半封建社会最主要的矛盾是（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A:地主阶级与农民阶级的矛盾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B:资产阶级与工人阶级的矛盾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C:帝国主义与中华民族的矛盾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D:封建主义与人民大众的矛盾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/>
          </p:nvPr>
        </p:nvSpPr>
        <p:spPr>
          <a:xfrm>
            <a:off x="1118035" y="1575185"/>
            <a:ext cx="9976945" cy="11373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23C0D"/>
                </a:solidFill>
                <a:sym typeface="+mn-ea"/>
              </a:rPr>
              <a:t>反对外来侵略的斗争</a:t>
            </a:r>
            <a:endParaRPr lang="zh-CN" altLang="en-US" dirty="0"/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/>
          <a:lstStyle/>
          <a:p>
            <a:r>
              <a:rPr lang="zh-CN" altLang="en-US" dirty="0">
                <a:solidFill>
                  <a:srgbClr val="C23C0D"/>
                </a:solidFill>
                <a:sym typeface="+mn-ea"/>
              </a:rPr>
              <a:t>第一章  </a:t>
            </a:r>
            <a:br>
              <a:rPr lang="zh-CN" altLang="en-US" dirty="0">
                <a:solidFill>
                  <a:srgbClr val="C23C0D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3770" y="3620770"/>
            <a:ext cx="10891520" cy="2301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2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第一节 鸦片战争前的中国和世界                                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第三节  抵御外来侵争取民族独立的斗争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lnSpc>
                <a:spcPct val="2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第二节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资本</a:t>
            </a: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帝国主义对中国侵略及近代中国社会的演变</a:t>
            </a:r>
            <a:endParaRPr lang="zh-CN" altLang="en-US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indent="0" algn="l">
              <a:lnSpc>
                <a:spcPct val="250000"/>
              </a:lnSpc>
              <a:buNone/>
            </a:pPr>
            <a:endParaRPr lang="zh-CN" altLang="en-US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日本迫使清政府签订的割让台湾的不平等条约是（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A:《南京条约》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B:《北京条约》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C:《马关条约》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D:《瑗珲条约》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日本迫使清政府签订的割让台湾的不平等条约是（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A:《南京条约》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B:《北京条约》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C:《马关条约》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D:《瑗珲条约》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在1860年洗劫和烧毁圆明园的外国侵略者是（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A:日本侵略军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B:俄国侵略军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C:英法联军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D:八国联军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在1860年洗劫和烧毁圆明园的外国侵略者是（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A:日本侵略军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B:俄国侵略军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C:英法联军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D:八国联军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旧民主主义革命时期中国反侵略斗争失败的最根本原因是（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A:经济技术落后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B:社会制度腐败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C:思想文化保守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D:军事装备落后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旧民主主义革命时期中国反侵略斗争失败的最根本原因是（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A:经济技术落后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B:社会制度腐败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C:思想文化保守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D:军事装备落后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8035" y="1575185"/>
            <a:ext cx="9976945" cy="1137361"/>
          </a:xfrm>
        </p:spPr>
        <p:txBody>
          <a:bodyPr>
            <a:normAutofit/>
          </a:bodyPr>
          <a:lstStyle/>
          <a:p>
            <a:r>
              <a:rPr lang="zh-CN" altLang="en-US"/>
              <a:t>对国家出路的早期探索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/>
          <a:lstStyle/>
          <a:p>
            <a:r>
              <a:rPr lang="zh-CN" altLang="en-US"/>
              <a:t>第二章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3770" y="3620770"/>
            <a:ext cx="10891520" cy="1615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2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宋体" panose="02010600030101010101" pitchFamily="2" charset="-122"/>
              </a:rPr>
              <a:t>第一节 农民群众斗争风暴的起落                                  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sym typeface="宋体" panose="02010600030101010101" pitchFamily="2" charset="-122"/>
              </a:rPr>
              <a:t>第三节  维新运动的兴起和夭折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indent="0" algn="l">
              <a:lnSpc>
                <a:spcPct val="2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宋体" panose="02010600030101010101" pitchFamily="2" charset="-122"/>
              </a:rPr>
              <a:t>第二节 地主阶级统治集团“自救”活动的兴衰 </a:t>
            </a:r>
            <a:endParaRPr lang="zh-CN" altLang="en-US" sz="20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第一节 农民群众斗争风暴的起落</a:t>
            </a:r>
            <a:endParaRPr lang="zh-CN" altLang="en-US" dirty="0"/>
          </a:p>
        </p:txBody>
      </p:sp>
      <p:sp>
        <p:nvSpPr>
          <p:cNvPr id="5" name="矩形 1"/>
          <p:cNvSpPr/>
          <p:nvPr>
            <p:custDataLst>
              <p:tags r:id="rId1"/>
            </p:custDataLst>
          </p:nvPr>
        </p:nvSpPr>
        <p:spPr>
          <a:xfrm rot="293950">
            <a:off x="5286793" y="5292879"/>
            <a:ext cx="2847975" cy="295275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 rot="19913209">
            <a:off x="5002630" y="4678518"/>
            <a:ext cx="1724025" cy="2873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7" name="矩形 1"/>
          <p:cNvSpPr/>
          <p:nvPr>
            <p:custDataLst>
              <p:tags r:id="rId3"/>
            </p:custDataLst>
          </p:nvPr>
        </p:nvSpPr>
        <p:spPr>
          <a:xfrm rot="708470">
            <a:off x="4664492" y="3981603"/>
            <a:ext cx="2138363" cy="2873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" name="矩形 1"/>
          <p:cNvSpPr/>
          <p:nvPr>
            <p:custDataLst>
              <p:tags r:id="rId4"/>
            </p:custDataLst>
          </p:nvPr>
        </p:nvSpPr>
        <p:spPr>
          <a:xfrm rot="293950">
            <a:off x="4734343" y="2500467"/>
            <a:ext cx="2847975" cy="295275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4085055" y="2076605"/>
            <a:ext cx="695325" cy="695325"/>
          </a:xfrm>
          <a:prstGeom prst="ellipse">
            <a:avLst/>
          </a:prstGeom>
          <a:solidFill>
            <a:srgbClr val="C23C0D"/>
          </a:solidFill>
          <a:ln w="571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503050405090304" pitchFamily="18" charset="0"/>
              </a:rPr>
              <a:t>01</a:t>
            </a:r>
            <a:endParaRPr lang="en-US" altLang="zh-CN" sz="2800" b="1" dirty="0">
              <a:solidFill>
                <a:srgbClr val="FFFFFF"/>
              </a:solidFill>
              <a:latin typeface="Arial Rounded MT Bold" panose="020F07040305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0" name="矩形 1"/>
          <p:cNvSpPr/>
          <p:nvPr>
            <p:custDataLst>
              <p:tags r:id="rId6"/>
            </p:custDataLst>
          </p:nvPr>
        </p:nvSpPr>
        <p:spPr>
          <a:xfrm rot="20453418">
            <a:off x="4129506" y="3243417"/>
            <a:ext cx="3417887" cy="3762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3645316" y="3456143"/>
            <a:ext cx="998539" cy="998537"/>
          </a:xfrm>
          <a:prstGeom prst="ellipse">
            <a:avLst/>
          </a:prstGeom>
          <a:solidFill>
            <a:srgbClr val="C23C0D"/>
          </a:solidFill>
          <a:ln w="571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lvl="0"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503050405090304" pitchFamily="18" charset="0"/>
                <a:sym typeface="+mn-ea"/>
              </a:rPr>
              <a:t>03</a:t>
            </a:r>
            <a:endParaRPr lang="en-US" altLang="zh-CN" sz="2800" b="1" dirty="0">
              <a:solidFill>
                <a:srgbClr val="FFFFFF"/>
              </a:solidFill>
              <a:latin typeface="Arial Rounded MT Bold" panose="020F0704030504030204" pitchFamily="34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7410867" y="2206778"/>
            <a:ext cx="998539" cy="998539"/>
          </a:xfrm>
          <a:prstGeom prst="ellipse">
            <a:avLst/>
          </a:prstGeom>
          <a:solidFill>
            <a:srgbClr val="C23C0D"/>
          </a:solidFill>
          <a:ln w="571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lvl="0"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503050405090304" pitchFamily="18" charset="0"/>
                <a:sym typeface="+mn-ea"/>
              </a:rPr>
              <a:t>02</a:t>
            </a:r>
            <a:endParaRPr lang="en-US" altLang="zh-CN" sz="2800" b="1" dirty="0">
              <a:solidFill>
                <a:srgbClr val="FFFFFF"/>
              </a:solidFill>
              <a:latin typeface="Arial Rounded MT Bold" panose="020F0704030504030204" pitchFamily="34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13" name="椭圆 12"/>
          <p:cNvSpPr/>
          <p:nvPr>
            <p:custDataLst>
              <p:tags r:id="rId9"/>
            </p:custDataLst>
          </p:nvPr>
        </p:nvSpPr>
        <p:spPr>
          <a:xfrm>
            <a:off x="6552031" y="3954619"/>
            <a:ext cx="674687" cy="674687"/>
          </a:xfrm>
          <a:prstGeom prst="ellipse">
            <a:avLst/>
          </a:prstGeom>
          <a:solidFill>
            <a:srgbClr val="C23C0D"/>
          </a:solidFill>
          <a:ln w="571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lvl="0"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503050405090304" pitchFamily="18" charset="0"/>
                <a:sym typeface="+mn-ea"/>
              </a:rPr>
              <a:t>04</a:t>
            </a:r>
            <a:endParaRPr lang="en-US" altLang="zh-CN" sz="2800" b="1" dirty="0">
              <a:solidFill>
                <a:srgbClr val="FFFFFF"/>
              </a:solidFill>
              <a:latin typeface="Arial Rounded MT Bold" panose="020F0704030504030204" pitchFamily="34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4638241" y="4931560"/>
            <a:ext cx="680289" cy="680289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innerShdw blurRad="76200">
              <a:sysClr val="windowText" lastClr="000000">
                <a:lumMod val="65000"/>
                <a:lumOff val="35000"/>
              </a:sysClr>
            </a:innerShdw>
          </a:effectLst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4658142" y="4915055"/>
            <a:ext cx="666751" cy="666751"/>
          </a:xfrm>
          <a:prstGeom prst="ellipse">
            <a:avLst/>
          </a:prstGeom>
          <a:solidFill>
            <a:srgbClr val="C23C0D"/>
          </a:solidFill>
          <a:ln w="571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lvl="0"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503050405090304" pitchFamily="18" charset="0"/>
                <a:sym typeface="+mn-ea"/>
              </a:rPr>
              <a:t>05</a:t>
            </a:r>
            <a:endParaRPr lang="en-US" altLang="zh-CN" sz="2800" b="1" dirty="0">
              <a:solidFill>
                <a:srgbClr val="FFFFFF"/>
              </a:solidFill>
              <a:latin typeface="Arial Rounded MT Bold" panose="020F0704030504030204" pitchFamily="34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7558506" y="5003955"/>
            <a:ext cx="998537" cy="996951"/>
          </a:xfrm>
          <a:prstGeom prst="ellipse">
            <a:avLst/>
          </a:prstGeom>
          <a:solidFill>
            <a:srgbClr val="C23C0D"/>
          </a:solidFill>
          <a:ln w="571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lvl="0"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503050405090304" pitchFamily="18" charset="0"/>
                <a:sym typeface="+mn-ea"/>
              </a:rPr>
              <a:t>06</a:t>
            </a:r>
            <a:endParaRPr lang="en-US" altLang="zh-CN" sz="2800" b="1" dirty="0">
              <a:solidFill>
                <a:srgbClr val="FFFFFF"/>
              </a:solidFill>
              <a:latin typeface="Arial Rounded MT Bold" panose="020F0704030504030204" pitchFamily="34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18" name="KSO_GT1"/>
          <p:cNvSpPr txBox="1"/>
          <p:nvPr>
            <p:custDataLst>
              <p:tags r:id="rId13"/>
            </p:custDataLst>
          </p:nvPr>
        </p:nvSpPr>
        <p:spPr>
          <a:xfrm>
            <a:off x="725013" y="1992219"/>
            <a:ext cx="2881013" cy="86409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1843</a:t>
            </a: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年</a:t>
            </a:r>
            <a:endParaRPr lang="en-US" altLang="zh-CN" sz="2000" kern="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  <a:p>
            <a:pPr algn="ctr">
              <a:defRPr/>
            </a:pP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洪秀全创建拜上帝教</a:t>
            </a:r>
            <a:endParaRPr lang="en-US" altLang="zh-CN" sz="2000" kern="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</p:txBody>
      </p:sp>
      <p:sp>
        <p:nvSpPr>
          <p:cNvPr id="19" name="KSO_GT1"/>
          <p:cNvSpPr txBox="1"/>
          <p:nvPr>
            <p:custDataLst>
              <p:tags r:id="rId14"/>
            </p:custDataLst>
          </p:nvPr>
        </p:nvSpPr>
        <p:spPr>
          <a:xfrm>
            <a:off x="8485214" y="2098217"/>
            <a:ext cx="3467436" cy="46831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1851</a:t>
            </a: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年</a:t>
            </a:r>
            <a:r>
              <a:rPr lang="en-US" altLang="zh-CN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1</a:t>
            </a: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月</a:t>
            </a:r>
            <a:endParaRPr lang="en-US" altLang="zh-CN" sz="2000" b="1" u="sng" kern="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  <a:p>
            <a:pPr algn="ctr">
              <a:defRPr/>
            </a:pP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金田起义</a:t>
            </a: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，太平天国开始</a:t>
            </a:r>
            <a:endParaRPr lang="en-US" altLang="zh-CN" sz="2000" kern="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</p:txBody>
      </p:sp>
      <p:sp>
        <p:nvSpPr>
          <p:cNvPr id="20" name="KSO_GT1"/>
          <p:cNvSpPr txBox="1"/>
          <p:nvPr>
            <p:custDataLst>
              <p:tags r:id="rId15"/>
            </p:custDataLst>
          </p:nvPr>
        </p:nvSpPr>
        <p:spPr>
          <a:xfrm>
            <a:off x="7204104" y="3727858"/>
            <a:ext cx="3014828" cy="73359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1856</a:t>
            </a: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年上半年</a:t>
            </a:r>
            <a:endParaRPr lang="en-US" altLang="zh-CN" sz="2000" kern="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  <a:p>
            <a:pPr algn="ctr">
              <a:defRPr/>
            </a:pP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太平天国全盛时期</a:t>
            </a:r>
            <a:endParaRPr lang="en-US" altLang="zh-CN" sz="2000" kern="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</p:txBody>
      </p:sp>
      <p:sp>
        <p:nvSpPr>
          <p:cNvPr id="21" name="KSO_GT1"/>
          <p:cNvSpPr txBox="1"/>
          <p:nvPr>
            <p:custDataLst>
              <p:tags r:id="rId16"/>
            </p:custDataLst>
          </p:nvPr>
        </p:nvSpPr>
        <p:spPr>
          <a:xfrm>
            <a:off x="8711518" y="5171806"/>
            <a:ext cx="2895071" cy="468313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1864</a:t>
            </a: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年</a:t>
            </a:r>
            <a:r>
              <a:rPr lang="en-US" altLang="zh-CN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7</a:t>
            </a: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月</a:t>
            </a:r>
            <a:endParaRPr lang="en-US" altLang="zh-CN" sz="2000" kern="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  <a:p>
            <a:pPr algn="ctr">
              <a:defRPr/>
            </a:pPr>
            <a:r>
              <a:rPr lang="zh-CN" altLang="en-US" sz="2000" kern="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太平天国运动失败</a:t>
            </a:r>
            <a:endParaRPr lang="en-US" altLang="zh-CN" sz="2000" kern="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</p:txBody>
      </p:sp>
      <p:sp>
        <p:nvSpPr>
          <p:cNvPr id="22" name="KSO_GT1"/>
          <p:cNvSpPr txBox="1"/>
          <p:nvPr>
            <p:custDataLst>
              <p:tags r:id="rId17"/>
            </p:custDataLst>
          </p:nvPr>
        </p:nvSpPr>
        <p:spPr>
          <a:xfrm>
            <a:off x="1396483" y="5070358"/>
            <a:ext cx="3267801" cy="46672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1856</a:t>
            </a: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年</a:t>
            </a:r>
            <a:r>
              <a:rPr lang="en-US" altLang="zh-CN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9</a:t>
            </a: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月</a:t>
            </a:r>
            <a:endParaRPr lang="en-US" altLang="zh-CN" sz="2000" b="1" u="sng" kern="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  <a:p>
            <a:pPr algn="ctr">
              <a:defRPr/>
            </a:pP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天京事变</a:t>
            </a:r>
            <a:endParaRPr lang="en-US" altLang="zh-CN" sz="2000" b="1" u="sng" kern="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</p:txBody>
      </p:sp>
      <p:sp>
        <p:nvSpPr>
          <p:cNvPr id="23" name="KSO_GT1"/>
          <p:cNvSpPr txBox="1"/>
          <p:nvPr>
            <p:custDataLst>
              <p:tags r:id="rId18"/>
            </p:custDataLst>
          </p:nvPr>
        </p:nvSpPr>
        <p:spPr>
          <a:xfrm>
            <a:off x="324590" y="3765193"/>
            <a:ext cx="3203144" cy="46672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1853</a:t>
            </a: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年</a:t>
            </a:r>
            <a:r>
              <a:rPr lang="en-US" altLang="zh-CN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3</a:t>
            </a: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月</a:t>
            </a:r>
            <a:endParaRPr lang="en-US" altLang="zh-CN" sz="2000" b="1" u="sng" kern="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  <a:p>
            <a:pPr algn="ctr">
              <a:defRPr/>
            </a:pPr>
            <a:r>
              <a:rPr lang="zh-CN" altLang="en-US" sz="2000" b="1" u="sng" kern="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攻克南京，改名天京</a:t>
            </a:r>
            <a:endParaRPr lang="en-US" altLang="zh-CN" sz="2000" b="1" u="sng" kern="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45316" y="1272491"/>
            <a:ext cx="519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太平天国的时间线</a:t>
            </a:r>
            <a:endParaRPr lang="zh-CN" altLang="en-US" sz="2800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农民群众斗争风暴的起落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824" y="1016163"/>
            <a:ext cx="11538604" cy="58418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《</a:t>
            </a: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天朝田亩制度</a:t>
            </a:r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》</a:t>
            </a:r>
            <a:r>
              <a:rPr lang="zh-CN" altLang="en-US" sz="2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rgbClr val="C23C0D"/>
                </a:solidFill>
              </a:rPr>
              <a:t>★</a:t>
            </a:r>
            <a:endParaRPr lang="zh-CN" altLang="en-US" sz="20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kern="0" dirty="0">
                <a:cs typeface="Arial" panose="020B0604020202090204" pitchFamily="34" charset="0"/>
                <a:sym typeface="微软雅黑" panose="020B0503020204020204" charset="-122"/>
              </a:rPr>
              <a:t>性质</a:t>
            </a:r>
            <a:r>
              <a:rPr lang="zh-CN" altLang="en-US" dirty="0">
                <a:sym typeface="微软雅黑" panose="020B0503020204020204" charset="-122"/>
              </a:rPr>
              <a:t>：</a:t>
            </a:r>
            <a:r>
              <a:rPr lang="zh-CN" altLang="en-US" dirty="0">
                <a:solidFill>
                  <a:srgbClr val="1E1C11"/>
                </a:solidFill>
                <a:sym typeface="微软雅黑" panose="020B0503020204020204" charset="-122"/>
              </a:rPr>
              <a:t>是</a:t>
            </a:r>
            <a:r>
              <a:rPr lang="zh-CN" altLang="en-US" b="1" u="sng" kern="0" dirty="0">
                <a:solidFill>
                  <a:srgbClr val="C23C0D"/>
                </a:solidFill>
                <a:cs typeface="Arial" panose="020B0604020202090204" pitchFamily="34" charset="0"/>
                <a:sym typeface="微软雅黑" panose="020B0503020204020204" charset="-122"/>
              </a:rPr>
              <a:t>最能体现</a:t>
            </a:r>
            <a:r>
              <a:rPr lang="zh-CN" altLang="en-US" dirty="0">
                <a:sym typeface="微软雅黑" panose="020B0503020204020204" charset="-122"/>
              </a:rPr>
              <a:t>太平天国</a:t>
            </a:r>
            <a:r>
              <a:rPr lang="zh-CN" altLang="en-US" b="1" u="sng" kern="0" dirty="0">
                <a:solidFill>
                  <a:srgbClr val="C23C0D"/>
                </a:solidFill>
                <a:cs typeface="Arial" panose="020B0604020202090204" pitchFamily="34" charset="0"/>
                <a:sym typeface="微软雅黑" panose="020B0503020204020204" charset="-122"/>
              </a:rPr>
              <a:t>社会理想</a:t>
            </a:r>
            <a:r>
              <a:rPr lang="zh-CN" altLang="en-US" dirty="0">
                <a:sym typeface="微软雅黑" panose="020B0503020204020204" charset="-122"/>
              </a:rPr>
              <a:t>和这次</a:t>
            </a:r>
            <a:r>
              <a:rPr lang="zh-CN" altLang="en-US" b="1" u="sng" kern="0" dirty="0">
                <a:solidFill>
                  <a:srgbClr val="C23C0D"/>
                </a:solidFill>
                <a:cs typeface="Arial" panose="020B0604020202090204" pitchFamily="34" charset="0"/>
                <a:sym typeface="微软雅黑" panose="020B0503020204020204" charset="-122"/>
              </a:rPr>
              <a:t>农民战争特点</a:t>
            </a:r>
            <a:r>
              <a:rPr lang="zh-CN" altLang="en-US" dirty="0">
                <a:sym typeface="微软雅黑" panose="020B0503020204020204" charset="-122"/>
              </a:rPr>
              <a:t>的</a:t>
            </a:r>
            <a:r>
              <a:rPr lang="zh-CN" altLang="en-US" b="1" u="sng" kern="0" dirty="0">
                <a:solidFill>
                  <a:srgbClr val="C23C0D"/>
                </a:solidFill>
                <a:cs typeface="Arial" panose="020B0604020202090204" pitchFamily="34" charset="0"/>
                <a:sym typeface="微软雅黑" panose="020B0503020204020204" charset="-122"/>
              </a:rPr>
              <a:t>纲领性</a:t>
            </a:r>
            <a:r>
              <a:rPr lang="zh-CN" altLang="en-US" dirty="0">
                <a:sym typeface="微软雅黑" panose="020B0503020204020204" charset="-122"/>
              </a:rPr>
              <a:t>文件。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sym typeface="微软雅黑" panose="020B0503020204020204" charset="-122"/>
              </a:rPr>
              <a:t>              </a:t>
            </a:r>
            <a:r>
              <a:rPr lang="zh-CN" altLang="en-US" dirty="0">
                <a:sym typeface="微软雅黑" panose="020B0503020204020204" charset="-122"/>
              </a:rPr>
              <a:t>一个</a:t>
            </a:r>
            <a:r>
              <a:rPr lang="zh-CN" altLang="en-US" b="1" u="sng" kern="0" dirty="0">
                <a:solidFill>
                  <a:srgbClr val="C23C0D"/>
                </a:solidFill>
                <a:cs typeface="Arial" panose="020B0604020202090204" pitchFamily="34" charset="0"/>
                <a:sym typeface="微软雅黑" panose="020B0503020204020204" charset="-122"/>
              </a:rPr>
              <a:t>解决土地问题为中心</a:t>
            </a:r>
            <a:r>
              <a:rPr lang="zh-CN" altLang="en-US" dirty="0">
                <a:sym typeface="微软雅黑" panose="020B0503020204020204" charset="-122"/>
              </a:rPr>
              <a:t>的比较完整的社会改革方案。</a:t>
            </a:r>
            <a:r>
              <a:rPr lang="en-US" altLang="zh-CN" sz="1400" dirty="0">
                <a:sym typeface="微软雅黑" panose="020B0503020204020204" charset="-122"/>
              </a:rPr>
              <a:t>(</a:t>
            </a:r>
            <a:r>
              <a:rPr lang="zh-CN" altLang="en-US" sz="1400" dirty="0">
                <a:sym typeface="微软雅黑" panose="020B0503020204020204" charset="-122"/>
              </a:rPr>
              <a:t>触及封建社会核心矛盾</a:t>
            </a:r>
            <a:r>
              <a:rPr lang="en-US" altLang="zh-CN" sz="1400" dirty="0">
                <a:sym typeface="微软雅黑" panose="020B0503020204020204" charset="-122"/>
              </a:rPr>
              <a:t>)</a:t>
            </a:r>
            <a:endParaRPr lang="zh-CN" altLang="en-US" sz="1400" dirty="0">
              <a:sym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kern="0" dirty="0">
                <a:cs typeface="Arial" panose="020B0604020202090204" pitchFamily="34" charset="0"/>
              </a:rPr>
              <a:t>内容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确立了平均分配土地的方案，</a:t>
            </a:r>
            <a:r>
              <a:rPr lang="zh-CN" altLang="en-US" b="1" dirty="0">
                <a:sym typeface="微软雅黑" panose="020B0503020204020204" charset="-122"/>
              </a:rPr>
              <a:t>“凡天下田，天下人同耕”</a:t>
            </a:r>
            <a:r>
              <a:rPr lang="zh-CN" altLang="en-US" dirty="0">
                <a:sym typeface="微软雅黑" panose="020B0503020204020204" charset="-122"/>
              </a:rPr>
              <a:t>，规定了平均主义的社会生活方案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kern="0" dirty="0">
                <a:cs typeface="Arial" panose="020B0604020202090204" pitchFamily="34" charset="0"/>
                <a:sym typeface="微软雅黑" panose="020B0503020204020204" charset="-122"/>
              </a:rPr>
              <a:t>目标</a:t>
            </a:r>
            <a:r>
              <a:rPr lang="zh-CN" altLang="en-US" dirty="0">
                <a:sym typeface="微软雅黑" panose="020B0503020204020204" charset="-122"/>
              </a:rPr>
              <a:t>：建立</a:t>
            </a:r>
            <a:r>
              <a:rPr lang="zh-CN" altLang="en-US" b="1" dirty="0">
                <a:sym typeface="微软雅黑" panose="020B0503020204020204" charset="-122"/>
              </a:rPr>
              <a:t>“有田同耕，有饭同食，有衣同穿，有钱同使，无处不均匀，无人不饱暖”</a:t>
            </a:r>
            <a:r>
              <a:rPr lang="zh-CN" altLang="en-US" dirty="0">
                <a:sym typeface="微软雅黑" panose="020B0503020204020204" charset="-122"/>
              </a:rPr>
              <a:t>的理想社会。</a:t>
            </a:r>
            <a:endParaRPr lang="zh-CN" altLang="en-US" dirty="0"/>
          </a:p>
          <a:p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《</a:t>
            </a: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资政新篇</a:t>
            </a:r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》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en-US" altLang="zh-CN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ym typeface="微软雅黑" panose="020B0503020204020204" charset="-122"/>
              </a:rPr>
              <a:t>性质：</a:t>
            </a:r>
            <a:r>
              <a:rPr lang="en-US" altLang="zh-CN"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资政新篇</a:t>
            </a:r>
            <a:r>
              <a:rPr lang="en-US" altLang="zh-CN"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en-US" altLang="zh-CN" b="1" u="sng" dirty="0">
                <a:sym typeface="微软雅黑" panose="020B0503020204020204" charset="-122"/>
              </a:rPr>
              <a:t> 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洪仁玕</a:t>
            </a:r>
            <a:r>
              <a:rPr lang="zh-CN" altLang="en-US" dirty="0">
                <a:sym typeface="微软雅黑" panose="020B0503020204020204" charset="-122"/>
              </a:rPr>
              <a:t>提出，是</a:t>
            </a:r>
            <a:r>
              <a:rPr lang="en-US" altLang="zh-CN" b="1" u="sng" dirty="0" err="1">
                <a:solidFill>
                  <a:srgbClr val="C23C0D"/>
                </a:solidFill>
                <a:sym typeface="微软雅黑" panose="020B0503020204020204" charset="-122"/>
              </a:rPr>
              <a:t>第一个</a:t>
            </a:r>
            <a:r>
              <a:rPr lang="en-US" altLang="zh-CN" dirty="0" err="1">
                <a:sym typeface="微软雅黑" panose="020B0503020204020204" charset="-122"/>
              </a:rPr>
              <a:t>带有鲜明的</a:t>
            </a:r>
            <a:r>
              <a:rPr lang="en-US" altLang="zh-CN" b="1" u="sng" dirty="0" err="1">
                <a:solidFill>
                  <a:srgbClr val="C23C0D"/>
                </a:solidFill>
                <a:sym typeface="微软雅黑" panose="020B0503020204020204" charset="-122"/>
              </a:rPr>
              <a:t>资本主义色彩</a:t>
            </a:r>
            <a:r>
              <a:rPr lang="en-US" altLang="zh-CN" dirty="0" err="1">
                <a:sym typeface="微软雅黑" panose="020B0503020204020204" charset="-122"/>
              </a:rPr>
              <a:t>的改革与建设方案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endParaRPr lang="en-US" altLang="zh-CN" dirty="0"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424" y="1190334"/>
            <a:ext cx="1870327" cy="596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056" y="4828775"/>
            <a:ext cx="1870327" cy="5962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第一节 农民群众斗争风暴的起落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03" y="1064797"/>
            <a:ext cx="10843916" cy="504705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一、太平天国历史意义</a:t>
            </a:r>
            <a:r>
              <a:rPr lang="zh-CN" altLang="en-US" sz="2000" dirty="0">
                <a:solidFill>
                  <a:srgbClr val="C23C0D"/>
                </a:solidFill>
              </a:rPr>
              <a:t>★★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、沉重打击封建统治</a:t>
            </a:r>
            <a:r>
              <a:rPr lang="zh-CN" altLang="en-US" b="1" dirty="0">
                <a:solidFill>
                  <a:srgbClr val="C00000"/>
                </a:solidFill>
              </a:rPr>
              <a:t>阶级</a:t>
            </a:r>
            <a:r>
              <a:rPr lang="zh-CN" altLang="en-US" dirty="0"/>
              <a:t>，撼动了清政府的统治根基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、中国旧式农民起义的最高峰，</a:t>
            </a:r>
            <a:r>
              <a:rPr lang="zh-CN" altLang="en-US" b="1" dirty="0">
                <a:solidFill>
                  <a:srgbClr val="C00000"/>
                </a:solidFill>
              </a:rPr>
              <a:t>两个文件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、批判儒家为代表的封建统治</a:t>
            </a:r>
            <a:r>
              <a:rPr lang="zh-CN" altLang="en-US" b="1" dirty="0">
                <a:solidFill>
                  <a:srgbClr val="C00000"/>
                </a:solidFill>
              </a:rPr>
              <a:t>思想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打击外国势力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维护中国主权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、亚洲</a:t>
            </a:r>
            <a:r>
              <a:rPr lang="zh-CN" altLang="en-US" b="1" dirty="0">
                <a:solidFill>
                  <a:srgbClr val="C00000"/>
                </a:solidFill>
              </a:rPr>
              <a:t>反殖民主义</a:t>
            </a:r>
            <a:r>
              <a:rPr lang="zh-CN" altLang="en-US" dirty="0"/>
              <a:t>的大潮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390521" y="2568597"/>
            <a:ext cx="2400267" cy="1536171"/>
            <a:chOff x="5004048" y="1923678"/>
            <a:chExt cx="1800200" cy="1152128"/>
          </a:xfrm>
        </p:grpSpPr>
        <p:sp>
          <p:nvSpPr>
            <p:cNvPr id="4" name="右大括号 3"/>
            <p:cNvSpPr/>
            <p:nvPr/>
          </p:nvSpPr>
          <p:spPr>
            <a:xfrm>
              <a:off x="5004048" y="1923678"/>
              <a:ext cx="144016" cy="1152128"/>
            </a:xfrm>
            <a:prstGeom prst="rightBrace">
              <a:avLst/>
            </a:prstGeom>
            <a:noFill/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92080" y="2345853"/>
              <a:ext cx="151216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5" dirty="0">
                  <a:latin typeface="微软雅黑" panose="020B0503020204020204" charset="-122"/>
                  <a:ea typeface="微软雅黑" panose="020B0503020204020204" charset="-122"/>
                </a:rPr>
                <a:t>对内</a:t>
              </a:r>
              <a:endParaRPr lang="zh-CN" altLang="en-US" sz="1865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4433" y="4648461"/>
            <a:ext cx="2400267" cy="960107"/>
            <a:chOff x="5004048" y="3435846"/>
            <a:chExt cx="1800200" cy="720080"/>
          </a:xfrm>
        </p:grpSpPr>
        <p:sp>
          <p:nvSpPr>
            <p:cNvPr id="6" name="右大括号 5"/>
            <p:cNvSpPr/>
            <p:nvPr/>
          </p:nvSpPr>
          <p:spPr>
            <a:xfrm>
              <a:off x="5004048" y="3435846"/>
              <a:ext cx="156058" cy="720080"/>
            </a:xfrm>
            <a:prstGeom prst="rightBrace">
              <a:avLst/>
            </a:prstGeom>
            <a:noFill/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92080" y="3641997"/>
              <a:ext cx="151216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5" dirty="0">
                  <a:latin typeface="微软雅黑" panose="020B0503020204020204" charset="-122"/>
                  <a:ea typeface="微软雅黑" panose="020B0503020204020204" charset="-122"/>
                </a:rPr>
                <a:t>对外</a:t>
              </a:r>
              <a:endParaRPr lang="zh-CN" altLang="en-US" sz="1865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141179" y="3336682"/>
            <a:ext cx="2332364" cy="1200329"/>
          </a:xfrm>
          <a:prstGeom prst="rect">
            <a:avLst/>
          </a:prstGeom>
          <a:noFill/>
          <a:ln>
            <a:solidFill>
              <a:srgbClr val="C23C0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思想阶级两文件</a:t>
            </a:r>
            <a:endParaRPr lang="zh-CN" altLang="en-US" sz="2400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抗敌护国反殖民</a:t>
            </a:r>
            <a:endParaRPr lang="zh-CN" altLang="en-US" sz="2400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02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39" y="1377556"/>
            <a:ext cx="1864161" cy="5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435" y="397128"/>
            <a:ext cx="6649084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38275" algn="l"/>
                <a:tab pos="6111875" algn="l"/>
              </a:tabLst>
            </a:pPr>
            <a:r>
              <a:rPr sz="3200" dirty="0"/>
              <a:t>第一节	鸦片战争前的中国和世界</a:t>
            </a:r>
            <a:r>
              <a:rPr sz="3150" b="1" dirty="0"/>
              <a:t>	</a:t>
            </a:r>
            <a:endParaRPr sz="315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87299" y="1611121"/>
            <a:ext cx="330835" cy="367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5"/>
              </a:spcBef>
            </a:pPr>
            <a:r>
              <a:rPr sz="2400" b="1" dirty="0">
                <a:latin typeface="PMingLiU"/>
                <a:cs typeface="PMingLiU"/>
              </a:rPr>
              <a:t>鸦 片 战 争 前 的 中 国</a:t>
            </a:r>
            <a:endParaRPr sz="2400" b="1" dirty="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226819"/>
            <a:ext cx="205740" cy="4655820"/>
          </a:xfrm>
          <a:custGeom>
            <a:avLst/>
            <a:gdLst/>
            <a:ahLst/>
            <a:cxnLst/>
            <a:rect l="l" t="t" r="r" b="b"/>
            <a:pathLst>
              <a:path w="205740" h="4655820">
                <a:moveTo>
                  <a:pt x="0" y="4655820"/>
                </a:moveTo>
                <a:lnTo>
                  <a:pt x="205740" y="4655820"/>
                </a:lnTo>
                <a:lnTo>
                  <a:pt x="205740" y="0"/>
                </a:lnTo>
                <a:lnTo>
                  <a:pt x="0" y="0"/>
                </a:lnTo>
                <a:lnTo>
                  <a:pt x="0" y="4655820"/>
                </a:lnTo>
                <a:close/>
              </a:path>
            </a:pathLst>
          </a:custGeom>
          <a:solidFill>
            <a:srgbClr val="F9DB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82089" y="1619250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8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80160" y="1524000"/>
            <a:ext cx="220980" cy="198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82089" y="2747010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7"/>
                </a:lnTo>
              </a:path>
            </a:pathLst>
          </a:custGeom>
          <a:ln w="2285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280160" y="2644139"/>
            <a:ext cx="220980" cy="198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82089" y="3973829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8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280160" y="3870959"/>
            <a:ext cx="220980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74469" y="5200650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8"/>
                </a:lnTo>
              </a:path>
            </a:pathLst>
          </a:custGeom>
          <a:ln w="2285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72539" y="5097779"/>
            <a:ext cx="220979" cy="198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066925" y="1622107"/>
            <a:ext cx="157543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1	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经济</a:t>
            </a:r>
            <a:r>
              <a:rPr lang="en-US" sz="2400" b="1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（小农）</a:t>
            </a:r>
            <a:endParaRPr sz="2400" dirty="0">
              <a:solidFill>
                <a:srgbClr val="FF0000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6925" y="2816923"/>
            <a:ext cx="2124074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2	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政治</a:t>
            </a:r>
            <a:endParaRPr lang="en-US" sz="2400" b="1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（君主专制）</a:t>
            </a:r>
            <a:endParaRPr sz="2400" dirty="0">
              <a:solidFill>
                <a:srgbClr val="FF0000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925" y="4011231"/>
            <a:ext cx="107823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3	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文化</a:t>
            </a:r>
            <a:endParaRPr lang="en-US" sz="2400" b="1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（儒家）</a:t>
            </a:r>
            <a:endParaRPr sz="2400" dirty="0">
              <a:solidFill>
                <a:srgbClr val="FF0000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6925" y="5206047"/>
            <a:ext cx="2200274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4	</a:t>
            </a:r>
            <a:r>
              <a:rPr sz="2400" b="1" dirty="0" err="1">
                <a:latin typeface="Microsoft JhengHei" panose="020B0604030504040204" charset="-120"/>
                <a:cs typeface="Microsoft JhengHei" panose="020B0604030504040204" charset="-120"/>
              </a:rPr>
              <a:t>社会</a:t>
            </a:r>
            <a:endParaRPr lang="en-US" sz="2400" b="1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（宗族家长制）</a:t>
            </a:r>
            <a:endParaRPr sz="2400" dirty="0">
              <a:solidFill>
                <a:srgbClr val="FF0000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8600" y="1219200"/>
            <a:ext cx="3855720" cy="2674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244340" y="1424939"/>
            <a:ext cx="3253740" cy="2072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840980" y="1196339"/>
            <a:ext cx="3695700" cy="2659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8046719" y="1402080"/>
            <a:ext cx="3093720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061459" y="3512820"/>
            <a:ext cx="3832860" cy="276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67200" y="3718559"/>
            <a:ext cx="3230879" cy="2164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840980" y="3512820"/>
            <a:ext cx="3703320" cy="2766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46719" y="3718559"/>
            <a:ext cx="3101339" cy="2164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17" y="382854"/>
            <a:ext cx="7452259" cy="466063"/>
          </a:xfrm>
        </p:spPr>
        <p:txBody>
          <a:bodyPr>
            <a:noAutofit/>
          </a:bodyPr>
          <a:lstStyle/>
          <a:p>
            <a:r>
              <a:rPr lang="zh-CN" altLang="en-US" dirty="0"/>
              <a:t>第一节 农民群众斗争风暴的起落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03" y="1124745"/>
            <a:ext cx="10843916" cy="539579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二、失败原因</a:t>
            </a:r>
            <a:r>
              <a:rPr lang="zh-CN" altLang="en-US" sz="2000" dirty="0">
                <a:solidFill>
                  <a:srgbClr val="C23C0D"/>
                </a:solidFill>
              </a:rPr>
              <a:t>★★</a:t>
            </a:r>
            <a:endParaRPr sz="2000" dirty="0">
              <a:solidFill>
                <a:srgbClr val="C23C0D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kern="0" dirty="0">
                <a:cs typeface="Arial" panose="020B0604020202090204" pitchFamily="34" charset="0"/>
              </a:rPr>
              <a:t>领导：</a:t>
            </a:r>
            <a:r>
              <a:rPr lang="zh-CN" altLang="en-US" dirty="0"/>
              <a:t>没有先进阶级的领导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kern="0" dirty="0">
                <a:cs typeface="Arial" panose="020B0604020202090204" pitchFamily="34" charset="0"/>
              </a:rPr>
              <a:t>思想：</a:t>
            </a:r>
            <a:r>
              <a:rPr lang="zh-CN" altLang="en-US" dirty="0"/>
              <a:t>没有科学理论的指导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kern="0" dirty="0">
                <a:cs typeface="Arial" panose="020B0604020202090204" pitchFamily="34" charset="0"/>
              </a:rPr>
              <a:t>软弱：</a:t>
            </a:r>
            <a:r>
              <a:rPr lang="zh-CN" altLang="en-US" dirty="0"/>
              <a:t>把信奉上帝的西方人称为“洋兄弟”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三、教训</a:t>
            </a:r>
            <a:r>
              <a:rPr lang="zh-CN" altLang="en-US" sz="2000" dirty="0">
                <a:solidFill>
                  <a:srgbClr val="C23C0D"/>
                </a:solidFill>
              </a:rPr>
              <a:t>★★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dirty="0"/>
              <a:t>在半殖民地半封建社会，农民不能承担起反帝反封建的斗争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00" y="1537504"/>
            <a:ext cx="5023519" cy="3264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地主阶级统治集团“自救”活动的兴衰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025" y="909256"/>
            <a:ext cx="8706844" cy="516231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一、洋务运动的兴起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（一）洋务派的形成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时代背景</a:t>
            </a:r>
            <a:r>
              <a:rPr lang="en-US" altLang="zh-CN" dirty="0">
                <a:sym typeface="微软雅黑" panose="020B0503020204020204" charset="-122"/>
              </a:rPr>
              <a:t>—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内忧外患</a:t>
            </a:r>
            <a:r>
              <a:rPr lang="zh-CN" altLang="en-US" dirty="0">
                <a:sym typeface="微软雅黑" panose="020B0503020204020204" charset="-122"/>
              </a:rPr>
              <a:t>：太平天国</a:t>
            </a:r>
            <a:r>
              <a:rPr lang="en-US" altLang="zh-CN" dirty="0">
                <a:sym typeface="微软雅黑" panose="020B0503020204020204" charset="-122"/>
              </a:rPr>
              <a:t>VS</a:t>
            </a:r>
            <a:r>
              <a:rPr lang="zh-CN" altLang="en-US" dirty="0">
                <a:sym typeface="微软雅黑" panose="020B0503020204020204" charset="-122"/>
              </a:rPr>
              <a:t>西方侵略</a:t>
            </a:r>
            <a:endParaRPr lang="zh-CN" altLang="en-US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目的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）从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近代军用工业</a:t>
            </a:r>
            <a:r>
              <a:rPr lang="zh-CN" altLang="en-US" dirty="0">
                <a:sym typeface="微软雅黑" panose="020B0503020204020204" charset="-122"/>
              </a:rPr>
              <a:t>着手。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直接目的是为了有效镇压太平天国起义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zh-CN" altLang="en-US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）也有加强海防、边防，抵御外国侵略的目的在内。</a:t>
            </a:r>
            <a:endParaRPr lang="en-US" altLang="zh-CN" dirty="0"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0465" y="2083013"/>
            <a:ext cx="1870327" cy="596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1660" t="19117" r="22707" b="10214"/>
          <a:stretch>
            <a:fillRect/>
          </a:stretch>
        </p:blipFill>
        <p:spPr>
          <a:xfrm>
            <a:off x="8981288" y="1453306"/>
            <a:ext cx="1806874" cy="39630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地主阶级统治集团“自救”活动的兴衰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025" y="909256"/>
            <a:ext cx="11746955" cy="516231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一、洋务运动的兴起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（一）洋务派的形成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dirty="0">
                <a:sym typeface="微软雅黑" panose="020B0503020204020204" charset="-122"/>
              </a:rPr>
              <a:t>3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指导思想</a:t>
            </a:r>
            <a:r>
              <a:rPr lang="en-US" altLang="zh-CN" dirty="0">
                <a:sym typeface="微软雅黑" panose="020B0503020204020204" charset="-122"/>
              </a:rPr>
              <a:t>—</a:t>
            </a:r>
            <a:r>
              <a:rPr lang="zh-CN" altLang="en-US" dirty="0">
                <a:sym typeface="微软雅黑" panose="020B0503020204020204" charset="-122"/>
              </a:rPr>
              <a:t> 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“中学为体，西学为用”</a:t>
            </a:r>
            <a:r>
              <a:rPr lang="zh-CN" altLang="en-US" dirty="0">
                <a:solidFill>
                  <a:srgbClr val="C00000"/>
                </a:solidFill>
                <a:sym typeface="微软雅黑" panose="020B0503020204020204" charset="-122"/>
              </a:rPr>
              <a:t>，</a:t>
            </a:r>
            <a:r>
              <a:rPr lang="zh-CN" altLang="en-US" dirty="0">
                <a:sym typeface="微软雅黑" panose="020B0503020204020204" charset="-122"/>
              </a:rPr>
              <a:t>最早作出比较完整表述的是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冯桂芬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en-US" altLang="zh-CN" dirty="0">
              <a:solidFill>
                <a:srgbClr val="C23C0D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sym typeface="微软雅黑" panose="020B0503020204020204" charset="-122"/>
              </a:rPr>
              <a:t>4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代表人物</a:t>
            </a:r>
            <a:r>
              <a:rPr lang="en-US" altLang="zh-CN" dirty="0">
                <a:sym typeface="微软雅黑" panose="020B0503020204020204" charset="-122"/>
              </a:rPr>
              <a:t>—</a:t>
            </a:r>
            <a:r>
              <a:rPr lang="zh-CN" altLang="en-US" dirty="0">
                <a:sym typeface="微软雅黑" panose="020B0503020204020204" charset="-122"/>
              </a:rPr>
              <a:t>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</a:t>
            </a:r>
            <a:r>
              <a:rPr lang="zh-CN" altLang="en-US" dirty="0">
                <a:sym typeface="微软雅黑" panose="020B0503020204020204" charset="-122"/>
              </a:rPr>
              <a:t>、曾国藩、李鸿章、左宗棠、张之洞、刘坤一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b="1" dirty="0">
                <a:solidFill>
                  <a:srgbClr val="C23C0D"/>
                </a:solidFill>
                <a:sym typeface="微软雅黑" panose="020B0503020204020204" charset="-122"/>
              </a:rPr>
              <a:t>                        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奕</a:t>
            </a:r>
            <a:r>
              <a:rPr lang="zh-CN" altLang="en-US" b="1" u="sng" dirty="0">
                <a:solidFill>
                  <a:srgbClr val="C23C0D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</a:t>
            </a:r>
            <a:r>
              <a:rPr lang="zh-CN" altLang="en-US" dirty="0">
                <a:sym typeface="微软雅黑" panose="020B0503020204020204" charset="-122"/>
              </a:rPr>
              <a:t>是倡导洋务的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首领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zh-CN" altLang="en-US" u="sng" dirty="0">
              <a:solidFill>
                <a:srgbClr val="0070C0"/>
              </a:solidFill>
              <a:sym typeface="微软雅黑" panose="020B050302020402020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sym typeface="微软雅黑" panose="020B0503020204020204" charset="-122"/>
              </a:rPr>
              <a:t>5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办事机构</a:t>
            </a:r>
            <a:r>
              <a:rPr lang="en-US" altLang="zh-CN" dirty="0">
                <a:sym typeface="微软雅黑" panose="020B0503020204020204" charset="-122"/>
              </a:rPr>
              <a:t>—</a:t>
            </a:r>
            <a:r>
              <a:rPr lang="zh-CN" altLang="en-US" dirty="0">
                <a:sym typeface="微软雅黑" panose="020B0503020204020204" charset="-122"/>
              </a:rPr>
              <a:t> </a:t>
            </a:r>
            <a:r>
              <a:rPr lang="en-US" altLang="zh-CN" dirty="0">
                <a:sym typeface="微软雅黑" panose="020B0503020204020204" charset="-122"/>
              </a:rPr>
              <a:t>1861</a:t>
            </a:r>
            <a:r>
              <a:rPr lang="zh-CN" altLang="en-US" dirty="0">
                <a:sym typeface="微软雅黑" panose="020B0503020204020204" charset="-122"/>
              </a:rPr>
              <a:t>年，综合处理洋务的中央机关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总理各国事务衙门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zh-CN" altLang="en-US" u="sng" dirty="0">
              <a:solidFill>
                <a:srgbClr val="C23C0D"/>
              </a:solidFill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6047" y="2053614"/>
            <a:ext cx="2465823" cy="34438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91" y="1886243"/>
            <a:ext cx="1870327" cy="59626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地主阶级统治集团“自救”活动的兴衰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025" y="909256"/>
            <a:ext cx="11746955" cy="516231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一、洋务运动的兴起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6499" y="1112750"/>
            <a:ext cx="7220903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000" dirty="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（一）洋务派的形成</a:t>
            </a:r>
            <a:endParaRPr sz="280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950" spc="100" dirty="0">
                <a:latin typeface="PMingLiU"/>
                <a:cs typeface="PMingLiU"/>
              </a:rPr>
              <a:t>6</a:t>
            </a:r>
            <a:r>
              <a:rPr sz="1950" spc="25" dirty="0">
                <a:latin typeface="PMingLiU"/>
                <a:cs typeface="PMingLiU"/>
              </a:rPr>
              <a:t>、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成就</a:t>
            </a:r>
            <a:r>
              <a:rPr lang="zh-CN" altLang="en-US" sz="1950" spc="25" dirty="0">
                <a:latin typeface="PMingLiU"/>
                <a:cs typeface="PMingLiU"/>
              </a:rPr>
              <a:t>：</a:t>
            </a:r>
            <a:r>
              <a:rPr sz="1950" spc="25" dirty="0" err="1">
                <a:latin typeface="PMingLiU"/>
                <a:cs typeface="PMingLiU"/>
              </a:rPr>
              <a:t>军事工业、民用工业、近代教育</a:t>
            </a:r>
            <a:endParaRPr sz="1950" dirty="0">
              <a:latin typeface="PMingLiU"/>
              <a:cs typeface="PMingLiU"/>
            </a:endParaRPr>
          </a:p>
        </p:txBody>
      </p:sp>
      <p:graphicFrame>
        <p:nvGraphicFramePr>
          <p:cNvPr id="8" name="object 6"/>
          <p:cNvGraphicFramePr>
            <a:graphicFrameLocks noGrp="1"/>
          </p:cNvGraphicFramePr>
          <p:nvPr/>
        </p:nvGraphicFramePr>
        <p:xfrm>
          <a:off x="456499" y="2908048"/>
          <a:ext cx="9714230" cy="100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620"/>
                <a:gridCol w="8563610"/>
              </a:tblGrid>
              <a:tr h="1005205">
                <a:tc>
                  <a:txBody>
                    <a:bodyPr/>
                    <a:lstStyle/>
                    <a:p>
                      <a:pPr marL="320675" marR="318770">
                        <a:lnSpc>
                          <a:spcPct val="103000"/>
                        </a:lnSpc>
                        <a:spcBef>
                          <a:spcPts val="1440"/>
                        </a:spcBef>
                      </a:pPr>
                      <a:r>
                        <a:rPr sz="1950" dirty="0">
                          <a:latin typeface="PMingLiU"/>
                          <a:cs typeface="PMingLiU"/>
                        </a:rPr>
                        <a:t>军事 工业</a:t>
                      </a:r>
                      <a:endParaRPr sz="1950">
                        <a:latin typeface="PMingLiU"/>
                        <a:cs typeface="PMingLiU"/>
                      </a:endParaRPr>
                    </a:p>
                  </a:txBody>
                  <a:tcPr marL="0" marR="0" marT="182880" marB="0">
                    <a:lnR w="1270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950" u="heavy" spc="-484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950" b="1" u="heavy" spc="2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江南制造总局</a:t>
                      </a:r>
                      <a:r>
                        <a:rPr sz="1950" spc="25" dirty="0">
                          <a:latin typeface="PMingLiU"/>
                          <a:cs typeface="PMingLiU"/>
                        </a:rPr>
                        <a:t>是第一个规模较大的</a:t>
                      </a:r>
                      <a:r>
                        <a:rPr sz="1950" spc="75" dirty="0">
                          <a:latin typeface="PMingLiU"/>
                          <a:cs typeface="PMingLiU"/>
                        </a:rPr>
                        <a:t>近</a:t>
                      </a:r>
                      <a:r>
                        <a:rPr sz="1950" spc="25" dirty="0">
                          <a:latin typeface="PMingLiU"/>
                          <a:cs typeface="PMingLiU"/>
                        </a:rPr>
                        <a:t>代军</a:t>
                      </a:r>
                      <a:r>
                        <a:rPr sz="1950" spc="75" dirty="0">
                          <a:latin typeface="PMingLiU"/>
                          <a:cs typeface="PMingLiU"/>
                        </a:rPr>
                        <a:t>事</a:t>
                      </a:r>
                      <a:r>
                        <a:rPr sz="1950" spc="25" dirty="0">
                          <a:latin typeface="PMingLiU"/>
                          <a:cs typeface="PMingLiU"/>
                        </a:rPr>
                        <a:t>工业</a:t>
                      </a:r>
                      <a:r>
                        <a:rPr sz="1950" spc="75" dirty="0">
                          <a:latin typeface="PMingLiU"/>
                          <a:cs typeface="PMingLiU"/>
                        </a:rPr>
                        <a:t>的</a:t>
                      </a:r>
                      <a:r>
                        <a:rPr sz="1950" spc="25" dirty="0">
                          <a:latin typeface="PMingLiU"/>
                          <a:cs typeface="PMingLiU"/>
                        </a:rPr>
                        <a:t>兵工</a:t>
                      </a:r>
                      <a:r>
                        <a:rPr sz="1950" spc="75" dirty="0">
                          <a:latin typeface="PMingLiU"/>
                          <a:cs typeface="PMingLiU"/>
                        </a:rPr>
                        <a:t>厂</a:t>
                      </a:r>
                      <a:r>
                        <a:rPr sz="1950" spc="50" dirty="0">
                          <a:latin typeface="PMingLiU"/>
                          <a:cs typeface="PMingLiU"/>
                        </a:rPr>
                        <a:t>。</a:t>
                      </a:r>
                      <a:r>
                        <a:rPr sz="1950" spc="25" dirty="0">
                          <a:solidFill>
                            <a:srgbClr val="C23B0D"/>
                          </a:solidFill>
                          <a:latin typeface="PMingLiU"/>
                          <a:cs typeface="PMingLiU"/>
                        </a:rPr>
                        <a:t>★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950" u="heavy" spc="-484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950" b="1" u="heavy" spc="2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北洋水师</a:t>
                      </a:r>
                      <a:r>
                        <a:rPr sz="1950" spc="25" dirty="0">
                          <a:latin typeface="PMingLiU"/>
                          <a:cs typeface="PMingLiU"/>
                        </a:rPr>
                        <a:t>是清政府海军的主力。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5"/>
          <p:cNvGraphicFramePr>
            <a:graphicFrameLocks noGrp="1"/>
          </p:cNvGraphicFramePr>
          <p:nvPr/>
        </p:nvGraphicFramePr>
        <p:xfrm>
          <a:off x="456499" y="4152114"/>
          <a:ext cx="9714230" cy="180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620"/>
                <a:gridCol w="8563610"/>
              </a:tblGrid>
              <a:tr h="1005840">
                <a:tc>
                  <a:txBody>
                    <a:bodyPr/>
                    <a:lstStyle/>
                    <a:p>
                      <a:pPr marL="320675" marR="318770">
                        <a:lnSpc>
                          <a:spcPct val="103000"/>
                        </a:lnSpc>
                        <a:spcBef>
                          <a:spcPts val="1450"/>
                        </a:spcBef>
                      </a:pPr>
                      <a:r>
                        <a:rPr lang="zh-CN" altLang="en-US" sz="1950" dirty="0">
                          <a:latin typeface="PMingLiU"/>
                          <a:cs typeface="PMingLiU"/>
                        </a:rPr>
                        <a:t>民用</a:t>
                      </a:r>
                      <a:endParaRPr lang="en-US" altLang="zh-CN" sz="1950" dirty="0">
                        <a:latin typeface="PMingLiU"/>
                        <a:cs typeface="PMingLiU"/>
                      </a:endParaRPr>
                    </a:p>
                    <a:p>
                      <a:pPr marL="320675" marR="318770">
                        <a:lnSpc>
                          <a:spcPct val="103000"/>
                        </a:lnSpc>
                        <a:spcBef>
                          <a:spcPts val="1450"/>
                        </a:spcBef>
                      </a:pPr>
                      <a:endParaRPr lang="en-US" altLang="zh-CN" sz="1950" dirty="0">
                        <a:latin typeface="PMingLiU"/>
                        <a:cs typeface="PMingLiU"/>
                      </a:endParaRPr>
                    </a:p>
                    <a:p>
                      <a:pPr marL="320675" marR="318770">
                        <a:lnSpc>
                          <a:spcPct val="103000"/>
                        </a:lnSpc>
                        <a:spcBef>
                          <a:spcPts val="1450"/>
                        </a:spcBef>
                      </a:pPr>
                      <a:r>
                        <a:rPr lang="zh-CN" altLang="en-US" sz="1950" dirty="0">
                          <a:latin typeface="PMingLiU"/>
                          <a:cs typeface="PMingLiU"/>
                        </a:rPr>
                        <a:t>教育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</a:txBody>
                  <a:tcPr marL="0" marR="0" marT="184150" marB="0">
                    <a:lnR w="1270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上海机器织布局</a:t>
                      </a:r>
                      <a:r>
                        <a:rPr lang="en-US" altLang="zh-CN" sz="1950" spc="25" dirty="0">
                          <a:latin typeface="PMingLiU"/>
                          <a:cs typeface="PMingLiU"/>
                        </a:rPr>
                        <a:t>/</a:t>
                      </a: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轮船招商局</a:t>
                      </a:r>
                      <a:r>
                        <a:rPr lang="en-US" altLang="zh-CN" sz="1950" spc="25" dirty="0">
                          <a:latin typeface="PMingLiU"/>
                          <a:cs typeface="PMingLiU"/>
                        </a:rPr>
                        <a:t>/</a:t>
                      </a: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开平煤矿（官办</a:t>
                      </a:r>
                      <a:r>
                        <a:rPr lang="en-US" altLang="zh-CN" sz="1950" spc="25" dirty="0">
                          <a:latin typeface="PMingLiU"/>
                          <a:cs typeface="PMingLiU"/>
                        </a:rPr>
                        <a:t>/</a:t>
                      </a: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官督商办</a:t>
                      </a:r>
                      <a:r>
                        <a:rPr lang="en-US" altLang="zh-CN" sz="1950" spc="25" dirty="0">
                          <a:latin typeface="PMingLiU"/>
                          <a:cs typeface="PMingLiU"/>
                        </a:rPr>
                        <a:t>/</a:t>
                      </a: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官商合办）</a:t>
                      </a:r>
                      <a:endParaRPr lang="en-US" altLang="zh-CN" sz="1950" spc="25" dirty="0">
                        <a:latin typeface="PMingLiU"/>
                        <a:cs typeface="PMingLiU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endParaRPr lang="en-US" sz="1950" spc="25" dirty="0">
                        <a:latin typeface="PMingLiU"/>
                        <a:cs typeface="PMingLiU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950" spc="25" dirty="0" err="1">
                          <a:latin typeface="PMingLiU"/>
                          <a:cs typeface="PMingLiU"/>
                        </a:rPr>
                        <a:t>创办新式学堂、派遣留学生赴英、</a:t>
                      </a:r>
                      <a:r>
                        <a:rPr sz="1950" spc="75" dirty="0" err="1">
                          <a:latin typeface="PMingLiU"/>
                          <a:cs typeface="PMingLiU"/>
                        </a:rPr>
                        <a:t>法</a:t>
                      </a:r>
                      <a:r>
                        <a:rPr sz="1950" spc="25" dirty="0" err="1">
                          <a:latin typeface="PMingLiU"/>
                          <a:cs typeface="PMingLiU"/>
                        </a:rPr>
                        <a:t>、德</a:t>
                      </a:r>
                      <a:r>
                        <a:rPr sz="1950" spc="75" dirty="0" err="1">
                          <a:latin typeface="PMingLiU"/>
                          <a:cs typeface="PMingLiU"/>
                        </a:rPr>
                        <a:t>等</a:t>
                      </a:r>
                      <a:r>
                        <a:rPr sz="1950" spc="25" dirty="0" err="1">
                          <a:latin typeface="PMingLiU"/>
                          <a:cs typeface="PMingLiU"/>
                        </a:rPr>
                        <a:t>国学习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950" spc="25" dirty="0" err="1">
                          <a:latin typeface="PMingLiU"/>
                          <a:cs typeface="PMingLiU"/>
                        </a:rPr>
                        <a:t>如翻译学堂</a:t>
                      </a:r>
                      <a:r>
                        <a:rPr sz="1950" spc="25" dirty="0">
                          <a:latin typeface="Calibri" panose="020F0502020204030204"/>
                          <a:cs typeface="Calibri" panose="020F0502020204030204"/>
                        </a:rPr>
                        <a:t>—</a:t>
                      </a: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工艺学</a:t>
                      </a:r>
                      <a:r>
                        <a:rPr lang="zh-CN" altLang="en-US" sz="1950" spc="75" dirty="0">
                          <a:latin typeface="PMingLiU"/>
                          <a:cs typeface="PMingLiU"/>
                        </a:rPr>
                        <a:t>堂</a:t>
                      </a: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、军</a:t>
                      </a:r>
                      <a:r>
                        <a:rPr lang="zh-CN" altLang="en-US" sz="1950" spc="75" dirty="0">
                          <a:latin typeface="PMingLiU"/>
                          <a:cs typeface="PMingLiU"/>
                        </a:rPr>
                        <a:t>事</a:t>
                      </a:r>
                      <a:r>
                        <a:rPr lang="zh-CN" altLang="en-US" sz="1950" spc="25" dirty="0">
                          <a:latin typeface="PMingLiU"/>
                          <a:cs typeface="PMingLiU"/>
                        </a:rPr>
                        <a:t>学堂、</a:t>
                      </a:r>
                      <a:r>
                        <a:rPr sz="1950" b="1" u="heavy" kern="1200" spc="25" dirty="0" err="1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ea typeface="+mn-ea"/>
                          <a:cs typeface="Microsoft JhengHei" panose="020B0604030504040204" charset="-120"/>
                        </a:rPr>
                        <a:t>京师同文馆</a:t>
                      </a:r>
                      <a:r>
                        <a:rPr sz="1950" spc="25" dirty="0">
                          <a:latin typeface="PMingLiU"/>
                          <a:cs typeface="PMingLiU"/>
                        </a:rPr>
                        <a:t>；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7602" y="3192282"/>
            <a:ext cx="1870327" cy="5962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地主阶级统治集团“自救”活动的兴衰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二、洋务运动的历史作用及其失败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（二）洋务运动的历史作用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kern="0" dirty="0">
                <a:cs typeface="Arial" panose="020B0604020202090204" pitchFamily="34" charset="0"/>
                <a:sym typeface="微软雅黑" panose="020B0503020204020204" charset="-122"/>
              </a:rPr>
              <a:t>工业</a:t>
            </a:r>
            <a:r>
              <a:rPr lang="zh-CN" altLang="en-US" dirty="0">
                <a:sym typeface="微软雅黑" panose="020B0503020204020204" charset="-122"/>
              </a:rPr>
              <a:t>：客观上促进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工业和民族资本主义</a:t>
            </a:r>
            <a:r>
              <a:rPr lang="zh-CN" altLang="en-US" dirty="0">
                <a:sym typeface="微软雅黑" panose="020B0503020204020204" charset="-122"/>
              </a:rPr>
              <a:t>的发展。</a:t>
            </a:r>
            <a:endParaRPr lang="zh-CN" altLang="en-US" dirty="0"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kern="0" dirty="0">
                <a:cs typeface="Arial" panose="020B0604020202090204" pitchFamily="34" charset="0"/>
                <a:sym typeface="微软雅黑" panose="020B0503020204020204" charset="-122"/>
              </a:rPr>
              <a:t>教育：</a:t>
            </a:r>
            <a:r>
              <a:rPr lang="zh-CN" altLang="en-US" dirty="0">
                <a:sym typeface="微软雅黑" panose="020B0503020204020204" charset="-122"/>
              </a:rPr>
              <a:t>成为中国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近代教育</a:t>
            </a:r>
            <a:r>
              <a:rPr lang="zh-CN" altLang="en-US" dirty="0">
                <a:sym typeface="微软雅黑" panose="020B0503020204020204" charset="-122"/>
              </a:rPr>
              <a:t>的开端。</a:t>
            </a:r>
            <a:endParaRPr lang="zh-CN" altLang="en-US" dirty="0"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kern="0" dirty="0">
                <a:cs typeface="Arial" panose="020B0604020202090204" pitchFamily="34" charset="0"/>
                <a:sym typeface="微软雅黑" panose="020B0503020204020204" charset="-122"/>
              </a:rPr>
              <a:t>文化</a:t>
            </a:r>
            <a:r>
              <a:rPr lang="zh-CN" altLang="en-US" dirty="0">
                <a:solidFill>
                  <a:srgbClr val="0070C0"/>
                </a:solidFill>
                <a:sym typeface="微软雅黑" panose="020B0503020204020204" charset="-122"/>
              </a:rPr>
              <a:t>：</a:t>
            </a:r>
            <a:r>
              <a:rPr lang="zh-CN" altLang="en-US" dirty="0">
                <a:sym typeface="微软雅黑" panose="020B0503020204020204" charset="-122"/>
              </a:rPr>
              <a:t>传播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新知识</a:t>
            </a:r>
            <a:r>
              <a:rPr lang="zh-CN" altLang="en-US" dirty="0">
                <a:sym typeface="微软雅黑" panose="020B0503020204020204" charset="-122"/>
              </a:rPr>
              <a:t>，打开了人们的眼界。</a:t>
            </a:r>
            <a:endParaRPr lang="zh-CN" altLang="en-US" dirty="0"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kern="0" dirty="0">
                <a:cs typeface="Arial" panose="020B0604020202090204" pitchFamily="34" charset="0"/>
                <a:sym typeface="微软雅黑" panose="020B0503020204020204" charset="-122"/>
              </a:rPr>
              <a:t>社会</a:t>
            </a:r>
            <a:r>
              <a:rPr lang="zh-CN" altLang="en-US" dirty="0">
                <a:sym typeface="微软雅黑" panose="020B0503020204020204" charset="-122"/>
              </a:rPr>
              <a:t>：引起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社会风气和价值观念</a:t>
            </a:r>
            <a:r>
              <a:rPr lang="zh-CN" altLang="en-US" dirty="0">
                <a:sym typeface="微软雅黑" panose="020B0503020204020204" charset="-122"/>
              </a:rPr>
              <a:t>的变化 。</a:t>
            </a:r>
            <a:endParaRPr lang="zh-CN" altLang="en-US" dirty="0">
              <a:sym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440" y="1385955"/>
            <a:ext cx="1680420" cy="507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8633" r="10547" b="11561"/>
          <a:stretch>
            <a:fillRect/>
          </a:stretch>
        </p:blipFill>
        <p:spPr>
          <a:xfrm>
            <a:off x="6748040" y="2123461"/>
            <a:ext cx="4849793" cy="352957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地主阶级统治集团“自救”活动的兴衰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3"/>
            <a:ext cx="10515600" cy="492670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（三）洋务运动失败的原因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zh-CN" altLang="en-US"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zh-CN" altLang="en-US" dirty="0">
                <a:sym typeface="微软雅黑" panose="020B0503020204020204" charset="-122"/>
              </a:rPr>
              <a:t>第一、洋务运动具有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封建性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r>
              <a:rPr lang="zh-CN" altLang="en-US" sz="1600" dirty="0">
                <a:sym typeface="微软雅黑" panose="020B0503020204020204" charset="-122"/>
              </a:rPr>
              <a:t>（为了维护封建统治）</a:t>
            </a:r>
            <a:endParaRPr lang="zh-CN" altLang="en-US" sz="1600" dirty="0">
              <a:sym typeface="微软雅黑" panose="020B0503020204020204" charset="-122"/>
            </a:endParaRP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zh-CN" altLang="en-US" dirty="0">
                <a:sym typeface="微软雅黑" panose="020B0503020204020204" charset="-122"/>
              </a:rPr>
              <a:t>第二、洋务运动对西方列强具有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依赖性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r>
              <a:rPr lang="zh-CN" altLang="en-US" sz="1600" dirty="0">
                <a:sym typeface="微软雅黑" panose="020B0503020204020204" charset="-122"/>
              </a:rPr>
              <a:t>（西方明里扶植，其实想操纵）</a:t>
            </a:r>
            <a:endParaRPr lang="zh-CN" altLang="en-US" sz="1600" dirty="0">
              <a:sym typeface="微软雅黑" panose="020B0503020204020204" charset="-122"/>
            </a:endParaRP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zh-CN" altLang="en-US" dirty="0">
                <a:sym typeface="微软雅黑" panose="020B0503020204020204" charset="-122"/>
              </a:rPr>
              <a:t>第三、洋务企业的管理具有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腐朽性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r>
              <a:rPr lang="zh-CN" altLang="en-US" sz="1600" dirty="0">
                <a:sym typeface="微软雅黑" panose="020B0503020204020204" charset="-122"/>
              </a:rPr>
              <a:t>（效率低，质量低）</a:t>
            </a:r>
            <a:endParaRPr lang="zh-CN" altLang="en-US" sz="1600" dirty="0">
              <a:sym typeface="微软雅黑" panose="020B0503020204020204" charset="-122"/>
            </a:endParaRPr>
          </a:p>
          <a:p>
            <a:pPr>
              <a:lnSpc>
                <a:spcPct val="250000"/>
              </a:lnSpc>
              <a:spcBef>
                <a:spcPct val="0"/>
              </a:spcBef>
            </a:pPr>
            <a:r>
              <a:rPr lang="zh-CN" altLang="en-US" dirty="0">
                <a:sym typeface="微软雅黑" panose="020B0503020204020204" charset="-122"/>
              </a:rPr>
              <a:t>第四、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顽固派的阻挠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r>
              <a:rPr lang="zh-CN" altLang="en-US" sz="1600" dirty="0">
                <a:sym typeface="微软雅黑" panose="020B0503020204020204" charset="-122"/>
              </a:rPr>
              <a:t>（一闻修铁路，痛心疾首，群起阻拦）</a:t>
            </a:r>
            <a:endParaRPr lang="en-US" altLang="zh-CN" sz="2000" dirty="0">
              <a:solidFill>
                <a:srgbClr val="0070C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u="sng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中日甲午战争中，洋务派经营多年的北洋海军全军覆没，标志着洋务运动的失败。 </a:t>
            </a:r>
            <a:endParaRPr lang="zh-CN" altLang="en-US" sz="2000" u="sng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398" b="100000" l="6608" r="99119">
                        <a14:foregroundMark x1="7489" y1="63592" x2="45374" y2="64078"/>
                        <a14:foregroundMark x1="29075" y1="49515" x2="33480" y2="49515"/>
                        <a14:foregroundMark x1="40529" y1="33981" x2="23348" y2="577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9429" y="1654223"/>
            <a:ext cx="3952552" cy="3586898"/>
          </a:xfrm>
          <a:prstGeom prst="rect">
            <a:avLst/>
          </a:prstGeom>
        </p:spPr>
      </p:pic>
      <p:pic>
        <p:nvPicPr>
          <p:cNvPr id="2050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98" y="1654223"/>
            <a:ext cx="1651262" cy="4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sym typeface="微软雅黑" panose="020B0503020204020204" charset="-122"/>
              </a:rPr>
              <a:t>第三节 维新运动的兴起与夭折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043" y="1266534"/>
            <a:ext cx="10515600" cy="506694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一、戊戌维新运动的兴起</a:t>
            </a:r>
            <a:endParaRPr lang="zh-CN" altLang="en-US" sz="2400" b="1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（一）维新派倡导救亡和变法的活动</a:t>
            </a:r>
            <a:endParaRPr lang="en-US" altLang="zh-CN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ym typeface="微软雅黑" panose="020B0503020204020204" charset="-122"/>
              </a:rPr>
              <a:t>1</a:t>
            </a:r>
            <a:r>
              <a:rPr lang="zh-CN" altLang="en-US" b="1" dirty="0">
                <a:sym typeface="微软雅黑" panose="020B0503020204020204" charset="-122"/>
              </a:rPr>
              <a:t>、兴起原因</a:t>
            </a:r>
            <a:r>
              <a:rPr lang="zh-CN" altLang="en-US" dirty="0">
                <a:sym typeface="微软雅黑" panose="020B0503020204020204" charset="-122"/>
              </a:rPr>
              <a:t>：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）是列强在华划分势力范围、民族危机急剧激化的产物。</a:t>
            </a:r>
            <a:endParaRPr lang="zh-CN" altLang="en-US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）中国民族资本主义的初步发展，是维新运动兴起的物质条件。</a:t>
            </a:r>
            <a:endParaRPr lang="zh-CN" altLang="en-US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3</a:t>
            </a:r>
            <a:r>
              <a:rPr lang="zh-CN" altLang="en-US" dirty="0">
                <a:sym typeface="微软雅黑" panose="020B0503020204020204" charset="-122"/>
              </a:rPr>
              <a:t>）早期维新思想家的推动。</a:t>
            </a:r>
            <a:endParaRPr lang="zh-CN" altLang="en-US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ym typeface="微软雅黑" panose="020B0503020204020204" charset="-122"/>
              </a:rPr>
              <a:t>2</a:t>
            </a:r>
            <a:r>
              <a:rPr lang="zh-CN" altLang="en-US" b="1" dirty="0">
                <a:sym typeface="微软雅黑" panose="020B0503020204020204" charset="-122"/>
              </a:rPr>
              <a:t>、代表人物</a:t>
            </a:r>
            <a:r>
              <a:rPr lang="zh-CN" altLang="en-US" dirty="0">
                <a:sym typeface="微软雅黑" panose="020B0503020204020204" charset="-122"/>
              </a:rPr>
              <a:t>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康有为、梁启超、谭嗣同、严复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pic>
        <p:nvPicPr>
          <p:cNvPr id="4" name="Picture 2" descr="C:\Users\Administrator\Desktop\35da1d3b1aebc9ba15cecb8b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89" y="1231578"/>
            <a:ext cx="1772093" cy="25074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Administrator\Desktop\5882b2b7d0a20cf4c55fb66676094b36adaf99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89" y="3774016"/>
            <a:ext cx="1772093" cy="23689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Administrator\Desktop\4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987" y="3800008"/>
            <a:ext cx="1750431" cy="23689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Administrator\Desktop\91529822720e0cf303de11410846f21fbe09aa5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987" y="1249056"/>
            <a:ext cx="1750431" cy="2472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sym typeface="微软雅黑" panose="020B0503020204020204" charset="-122"/>
              </a:rPr>
              <a:t>第三节 维新运动的兴起与夭折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09320"/>
            <a:ext cx="11364595" cy="60172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ym typeface="微软雅黑" panose="020B0503020204020204" charset="-122"/>
              </a:rPr>
              <a:t>3</a:t>
            </a:r>
            <a:r>
              <a:rPr lang="zh-CN" altLang="en-US" b="1" dirty="0">
                <a:sym typeface="微软雅黑" panose="020B0503020204020204" charset="-122"/>
              </a:rPr>
              <a:t>、维新派宣传变法维新主张的行动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）向皇帝上书：康有为，公车上书。</a:t>
            </a:r>
            <a:endParaRPr lang="zh-CN" altLang="en-US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）著书立说：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23C0D"/>
                </a:solidFill>
                <a:sym typeface="微软雅黑" panose="020B0503020204020204" charset="-122"/>
              </a:rPr>
              <a:t>	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康有为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新学伪经考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en-US" altLang="zh-CN"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日本变政考</a:t>
            </a:r>
            <a:r>
              <a:rPr lang="en-US" altLang="zh-CN"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孔子改制考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zh-CN" altLang="en-US" dirty="0">
                <a:sym typeface="微软雅黑" panose="020B0503020204020204" charset="-122"/>
              </a:rPr>
              <a:t>和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人类公理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zh-CN" altLang="en-US" dirty="0">
                <a:latin typeface="方正宋刻本秀楷简体" panose="02000000000000000000" pitchFamily="2" charset="-122"/>
                <a:ea typeface="方正宋刻本秀楷简体" panose="02000000000000000000" pitchFamily="2" charset="-122"/>
                <a:sym typeface="微软雅黑" panose="020B0503020204020204" charset="-122"/>
              </a:rPr>
              <a:t>（三考一理）</a:t>
            </a:r>
            <a:r>
              <a:rPr lang="zh-CN" altLang="en-US" dirty="0">
                <a:sym typeface="微软雅黑" panose="020B0503020204020204" charset="-122"/>
              </a:rPr>
              <a:t>；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23C0D"/>
                </a:solidFill>
                <a:sym typeface="微软雅黑" panose="020B0503020204020204" charset="-122"/>
              </a:rPr>
              <a:t>	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梁启超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变法通议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zh-CN" altLang="en-US" dirty="0">
                <a:sym typeface="微软雅黑" panose="020B0503020204020204" charset="-122"/>
              </a:rPr>
              <a:t>；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谭嗣同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仁学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zh-CN" altLang="en-US" dirty="0">
                <a:sym typeface="微软雅黑" panose="020B0503020204020204" charset="-122"/>
              </a:rPr>
              <a:t>；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 严复翻译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天演论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》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endParaRPr lang="zh-CN" altLang="en-US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4</a:t>
            </a:r>
            <a:r>
              <a:rPr lang="zh-CN" altLang="en-US" dirty="0">
                <a:sym typeface="微软雅黑" panose="020B0503020204020204" charset="-122"/>
              </a:rPr>
              <a:t>）办学会、办报纸、设学堂：</a:t>
            </a:r>
            <a:endParaRPr lang="en-US" altLang="zh-CN" dirty="0">
              <a:sym typeface="微软雅黑" panose="020B050302020402020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①报纸：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梁启超上海《时务报》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；严复天津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《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国闻报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》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；湖南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《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湘报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》</a:t>
            </a:r>
            <a:r>
              <a:rPr lang="zh-CN" altLang="en-US" sz="2000" kern="0" dirty="0">
                <a:solidFill>
                  <a:srgbClr val="0070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90204" pitchFamily="34" charset="0"/>
              </a:rPr>
              <a:t> </a:t>
            </a:r>
            <a:r>
              <a:rPr lang="zh-CN" altLang="en-US" sz="20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②学会：强学会、南学会、保国会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③学堂：康有为主持的万木草堂；梁启超任中学总教习的长沙时务学堂</a:t>
            </a:r>
            <a:r>
              <a:rPr lang="zh-CN" altLang="en-US" sz="2000" dirty="0">
                <a:sym typeface="微软雅黑" panose="020B0503020204020204" charset="-122"/>
              </a:rPr>
              <a:t>。</a:t>
            </a:r>
            <a:endParaRPr lang="zh-CN" altLang="en-US" sz="2000" dirty="0"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9612" y="1111375"/>
            <a:ext cx="1688626" cy="5383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sym typeface="微软雅黑" panose="020B0503020204020204" charset="-122"/>
              </a:rPr>
              <a:t>第三节 维新运动的兴起与夭折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805" y="1134648"/>
            <a:ext cx="11417338" cy="572335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（二）维新派与守旧派论战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en-US" altLang="zh-CN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altLang="zh-CN" b="1" dirty="0">
                <a:sym typeface="微软雅黑" panose="020B0503020204020204" charset="-122"/>
              </a:rPr>
              <a:t>1、</a:t>
            </a:r>
            <a:r>
              <a:rPr lang="zh-CN" altLang="en-US" b="1" dirty="0">
                <a:sym typeface="微软雅黑" panose="020B0503020204020204" charset="-122"/>
              </a:rPr>
              <a:t>论战的双方</a:t>
            </a:r>
            <a:r>
              <a:rPr lang="zh-CN" altLang="en-US" dirty="0">
                <a:sym typeface="微软雅黑" panose="020B0503020204020204" charset="-122"/>
              </a:rPr>
              <a:t>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维新派、守旧派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br>
              <a:rPr lang="zh-CN" altLang="en-US" dirty="0">
                <a:sym typeface="微软雅黑" panose="020B0503020204020204" charset="-122"/>
              </a:rPr>
            </a:br>
            <a:r>
              <a:rPr lang="zh-CN" altLang="en-US" dirty="0">
                <a:sym typeface="微软雅黑" panose="020B0503020204020204" charset="-122"/>
              </a:rPr>
              <a:t>　　洋务派官僚、湖广总督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张之洞</a:t>
            </a:r>
            <a:r>
              <a:rPr lang="zh-CN" altLang="en-US" dirty="0">
                <a:sym typeface="微软雅黑" panose="020B0503020204020204" charset="-122"/>
              </a:rPr>
              <a:t>写了</a:t>
            </a:r>
            <a:r>
              <a:rPr lang="en-US" altLang="zh-CN" dirty="0">
                <a:sym typeface="微软雅黑" panose="020B0503020204020204" charset="-122"/>
              </a:rPr>
              <a:t>《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劝学篇</a:t>
            </a:r>
            <a:r>
              <a:rPr lang="en-US" altLang="zh-CN" dirty="0">
                <a:sym typeface="微软雅黑" panose="020B0503020204020204" charset="-122"/>
              </a:rPr>
              <a:t>》</a:t>
            </a:r>
            <a:r>
              <a:rPr lang="zh-CN" altLang="en-US" dirty="0">
                <a:sym typeface="微软雅黑" panose="020B0503020204020204" charset="-122"/>
              </a:rPr>
              <a:t>，书中宣扬“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中学为体、西学为用</a:t>
            </a:r>
            <a:r>
              <a:rPr lang="zh-CN" altLang="en-US" dirty="0">
                <a:sym typeface="微软雅黑" panose="020B0503020204020204" charset="-122"/>
              </a:rPr>
              <a:t>”的思想。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spcBef>
                <a:spcPts val="1000"/>
              </a:spcBef>
            </a:pPr>
            <a:r>
              <a:rPr lang="en-US" altLang="zh-CN" b="1" dirty="0">
                <a:sym typeface="微软雅黑" panose="020B0503020204020204" charset="-122"/>
              </a:rPr>
              <a:t>2、</a:t>
            </a:r>
            <a:r>
              <a:rPr lang="zh-CN" altLang="en-US" b="1" dirty="0">
                <a:sym typeface="微软雅黑" panose="020B0503020204020204" charset="-122"/>
              </a:rPr>
              <a:t>维新派和守旧派之间的论战主要围绕以下三个问题展开</a:t>
            </a:r>
            <a:r>
              <a:rPr lang="zh-CN" altLang="en-US" dirty="0">
                <a:sym typeface="微软雅黑" panose="020B0503020204020204" charset="-122"/>
              </a:rPr>
              <a:t>：</a:t>
            </a:r>
            <a:endParaRPr lang="zh-CN" altLang="en-US" dirty="0">
              <a:sym typeface="微软雅黑" panose="020B0503020204020204" charset="-122"/>
            </a:endParaRPr>
          </a:p>
          <a:p>
            <a:pPr marL="800100" lvl="1" indent="-342900">
              <a:spcBef>
                <a:spcPts val="1000"/>
              </a:spcBef>
              <a:buFont typeface="+mj-lt"/>
              <a:buAutoNum type="alphaLcParenR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要不要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变法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；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marL="800100" lvl="1" indent="-342900">
              <a:spcBef>
                <a:spcPts val="1000"/>
              </a:spcBef>
              <a:buFont typeface="+mj-lt"/>
              <a:buAutoNum type="alphaLcParenR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要不要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兴民权，设议院，实行君主立宪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；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marL="800100" lvl="1" indent="-342900">
              <a:spcBef>
                <a:spcPts val="1000"/>
              </a:spcBef>
              <a:buFont typeface="+mj-lt"/>
              <a:buAutoNum type="alphaLcParenR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要不要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废八股、改科举和兴学堂</a:t>
            </a:r>
            <a:r>
              <a:rPr lang="zh-CN" altLang="en-US" sz="20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。</a:t>
            </a:r>
            <a:endParaRPr lang="en-US" altLang="zh-CN" sz="2000" u="sng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algn="ctr">
              <a:spcBef>
                <a:spcPts val="1000"/>
              </a:spcBef>
            </a:pP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维新派和守旧派的论战</a:t>
            </a:r>
            <a:r>
              <a:rPr lang="zh-CN" altLang="en-US" b="1" u="sng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实质</a:t>
            </a:r>
            <a:r>
              <a:rPr lang="zh-CN" altLang="en-US" u="sng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上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是</a:t>
            </a:r>
            <a:r>
              <a:rPr lang="zh-CN" altLang="en-US" b="1" u="sng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资产阶级思想和封建主义思想在中国的第一次正面交锋</a:t>
            </a:r>
            <a:r>
              <a:rPr lang="zh-CN" altLang="en-US" b="1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。</a:t>
            </a:r>
            <a:endParaRPr lang="zh-CN" altLang="en-US" b="1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3061" y="1229900"/>
            <a:ext cx="1781087" cy="5382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sym typeface="微软雅黑" panose="020B0503020204020204" charset="-122"/>
              </a:rPr>
              <a:t>第三节 维新运动的兴起与夭折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72" y="1264902"/>
            <a:ext cx="11619451" cy="530644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（三）昙花一现的百日维新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en-US" altLang="zh-CN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1898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年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6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月</a:t>
            </a:r>
            <a:r>
              <a:rPr b="1" u="sng" dirty="0">
                <a:solidFill>
                  <a:srgbClr val="C23C0D"/>
                </a:solidFill>
                <a:sym typeface="微软雅黑" panose="020B0503020204020204" charset="-122"/>
              </a:rPr>
              <a:t>11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日</a:t>
            </a:r>
            <a:r>
              <a:rPr lang="zh-CN" altLang="en-US" dirty="0">
                <a:sym typeface="微软雅黑" panose="020B0503020204020204" charset="-122"/>
              </a:rPr>
              <a:t>，光绪皇帝在维新派的推动和策划下，颁布 “明定国是”诏书，在此后的</a:t>
            </a:r>
            <a:r>
              <a:rPr lang="en-US" altLang="zh-CN" dirty="0">
                <a:sym typeface="微软雅黑" panose="020B0503020204020204" charset="-122"/>
              </a:rPr>
              <a:t>103</a:t>
            </a:r>
            <a:r>
              <a:rPr lang="zh-CN" altLang="en-US" dirty="0">
                <a:sym typeface="微软雅黑" panose="020B0503020204020204" charset="-122"/>
              </a:rPr>
              <a:t>天中，接连发布了系列推行新政的政令，史称“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百日维新</a:t>
            </a:r>
            <a:r>
              <a:rPr lang="zh-CN" altLang="en-US" dirty="0">
                <a:sym typeface="微软雅黑" panose="020B0503020204020204" charset="-122"/>
              </a:rPr>
              <a:t>”。</a:t>
            </a:r>
            <a:endParaRPr lang="en-US" altLang="zh-CN" dirty="0">
              <a:sym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sym typeface="微软雅黑" panose="020B0503020204020204" charset="-122"/>
              </a:rPr>
              <a:t>1898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sym typeface="微软雅黑" panose="020B050302020402020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sym typeface="微软雅黑" panose="020B0503020204020204" charset="-122"/>
              </a:rPr>
              <a:t>21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日，</a:t>
            </a:r>
            <a:r>
              <a:rPr lang="zh-CN" altLang="en-US" dirty="0">
                <a:sym typeface="微软雅黑" panose="020B0503020204020204" charset="-122"/>
              </a:rPr>
              <a:t>慈禧太后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突然从所住的颐和园赶回皇宫，将光绪皇帝囚禁于中南海瀛台，宣布临朝“训政”。这就是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戊戌政变。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随后，慈禧命令捕杀维新派人物。</a:t>
            </a:r>
            <a:endParaRPr lang="en-US" altLang="zh-CN" dirty="0">
              <a:solidFill>
                <a:srgbClr val="000000"/>
              </a:solidFill>
              <a:sym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sym typeface="微软雅黑" panose="020B0503020204020204" charset="-122"/>
              </a:rPr>
              <a:t>戊戌政变后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，新政大部分被废除，保留下来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京师大学堂</a:t>
            </a:r>
            <a:r>
              <a:rPr lang="zh-CN" altLang="en-US" dirty="0">
                <a:sym typeface="微软雅黑" panose="020B0503020204020204" charset="-122"/>
              </a:rPr>
              <a:t>和各地新式学堂</a:t>
            </a:r>
            <a:endParaRPr lang="zh-CN" altLang="en-US" dirty="0">
              <a:sym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ym typeface="微软雅黑" panose="020B0503020204020204" charset="-122"/>
              </a:rPr>
              <a:t>9</a:t>
            </a:r>
            <a:r>
              <a:rPr lang="zh-CN" altLang="en-US" dirty="0">
                <a:sym typeface="微软雅黑" panose="020B0503020204020204" charset="-122"/>
              </a:rPr>
              <a:t>月</a:t>
            </a:r>
            <a:r>
              <a:rPr lang="en-US" altLang="zh-CN" dirty="0">
                <a:sym typeface="微软雅黑" panose="020B0503020204020204" charset="-122"/>
              </a:rPr>
              <a:t>28</a:t>
            </a:r>
            <a:r>
              <a:rPr lang="zh-CN" altLang="en-US" dirty="0">
                <a:sym typeface="微软雅黑" panose="020B0503020204020204" charset="-122"/>
              </a:rPr>
              <a:t>日，谭嗣同、刘光第、林旭、杨锐、杨深秀、康广仁等被杀于北京菜市口，史称“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戊戌六君子</a:t>
            </a:r>
            <a:r>
              <a:rPr lang="zh-CN" altLang="en-US" dirty="0">
                <a:sym typeface="微软雅黑" panose="020B0503020204020204" charset="-122"/>
              </a:rPr>
              <a:t>”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4674" y="1486245"/>
            <a:ext cx="1572510" cy="501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435" y="397128"/>
            <a:ext cx="6649084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38275" algn="l"/>
                <a:tab pos="6111875" algn="l"/>
              </a:tabLst>
            </a:pPr>
            <a:r>
              <a:rPr sz="3200" dirty="0"/>
              <a:t>第一节	鸦片战争前的中国和世界</a:t>
            </a:r>
            <a:r>
              <a:rPr sz="3150" b="1" dirty="0"/>
              <a:t>	</a:t>
            </a:r>
            <a:endParaRPr sz="315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87299" y="1611121"/>
            <a:ext cx="330835" cy="367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5"/>
              </a:spcBef>
            </a:pPr>
            <a:r>
              <a:rPr sz="2400" b="1" dirty="0">
                <a:latin typeface="PMingLiU"/>
                <a:cs typeface="PMingLiU"/>
              </a:rPr>
              <a:t>鸦 片 战 争 前 的 中 国</a:t>
            </a:r>
            <a:endParaRPr sz="2400" b="1" dirty="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226819"/>
            <a:ext cx="205740" cy="4655820"/>
          </a:xfrm>
          <a:custGeom>
            <a:avLst/>
            <a:gdLst/>
            <a:ahLst/>
            <a:cxnLst/>
            <a:rect l="l" t="t" r="r" b="b"/>
            <a:pathLst>
              <a:path w="205740" h="4655820">
                <a:moveTo>
                  <a:pt x="0" y="4655820"/>
                </a:moveTo>
                <a:lnTo>
                  <a:pt x="205740" y="4655820"/>
                </a:lnTo>
                <a:lnTo>
                  <a:pt x="205740" y="0"/>
                </a:lnTo>
                <a:lnTo>
                  <a:pt x="0" y="0"/>
                </a:lnTo>
                <a:lnTo>
                  <a:pt x="0" y="4655820"/>
                </a:lnTo>
                <a:close/>
              </a:path>
            </a:pathLst>
          </a:custGeom>
          <a:solidFill>
            <a:srgbClr val="F9DBDF"/>
          </a:solid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5" name="object 5"/>
          <p:cNvSpPr/>
          <p:nvPr/>
        </p:nvSpPr>
        <p:spPr>
          <a:xfrm>
            <a:off x="1482089" y="1619250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8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6" name="object 6"/>
          <p:cNvSpPr/>
          <p:nvPr/>
        </p:nvSpPr>
        <p:spPr>
          <a:xfrm>
            <a:off x="1280160" y="1524000"/>
            <a:ext cx="220980" cy="198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7" name="object 7"/>
          <p:cNvSpPr/>
          <p:nvPr/>
        </p:nvSpPr>
        <p:spPr>
          <a:xfrm>
            <a:off x="1482089" y="2747010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7"/>
                </a:lnTo>
              </a:path>
            </a:pathLst>
          </a:custGeom>
          <a:ln w="2285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8" name="object 8"/>
          <p:cNvSpPr/>
          <p:nvPr/>
        </p:nvSpPr>
        <p:spPr>
          <a:xfrm>
            <a:off x="1280160" y="2644139"/>
            <a:ext cx="220980" cy="198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9" name="object 9"/>
          <p:cNvSpPr/>
          <p:nvPr/>
        </p:nvSpPr>
        <p:spPr>
          <a:xfrm>
            <a:off x="1482089" y="3973829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8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0" name="object 10"/>
          <p:cNvSpPr/>
          <p:nvPr/>
        </p:nvSpPr>
        <p:spPr>
          <a:xfrm>
            <a:off x="1280160" y="3870959"/>
            <a:ext cx="220980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1" name="object 11"/>
          <p:cNvSpPr/>
          <p:nvPr/>
        </p:nvSpPr>
        <p:spPr>
          <a:xfrm>
            <a:off x="1474469" y="5200650"/>
            <a:ext cx="538480" cy="216535"/>
          </a:xfrm>
          <a:custGeom>
            <a:avLst/>
            <a:gdLst/>
            <a:ahLst/>
            <a:cxnLst/>
            <a:rect l="l" t="t" r="r" b="b"/>
            <a:pathLst>
              <a:path w="538480" h="216535">
                <a:moveTo>
                  <a:pt x="0" y="0"/>
                </a:moveTo>
                <a:lnTo>
                  <a:pt x="537972" y="216408"/>
                </a:lnTo>
              </a:path>
            </a:pathLst>
          </a:custGeom>
          <a:ln w="2285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2" name="object 12"/>
          <p:cNvSpPr/>
          <p:nvPr/>
        </p:nvSpPr>
        <p:spPr>
          <a:xfrm>
            <a:off x="1272539" y="5097779"/>
            <a:ext cx="220979" cy="198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3" name="object 13"/>
          <p:cNvSpPr txBox="1"/>
          <p:nvPr/>
        </p:nvSpPr>
        <p:spPr>
          <a:xfrm>
            <a:off x="2066925" y="1622107"/>
            <a:ext cx="1078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1	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经济</a:t>
            </a:r>
            <a:endParaRPr sz="2400" b="1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6925" y="2816923"/>
            <a:ext cx="1078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2	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政治</a:t>
            </a:r>
            <a:endParaRPr sz="2400" b="1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925" y="4011231"/>
            <a:ext cx="1078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3	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文化</a:t>
            </a:r>
            <a:endParaRPr sz="2400" b="1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6925" y="5206047"/>
            <a:ext cx="1078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4	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社会</a:t>
            </a:r>
            <a:endParaRPr sz="2400" b="1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8600" y="1219200"/>
            <a:ext cx="3855720" cy="2674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8" name="object 18"/>
          <p:cNvSpPr/>
          <p:nvPr/>
        </p:nvSpPr>
        <p:spPr>
          <a:xfrm>
            <a:off x="4244340" y="1424939"/>
            <a:ext cx="3253740" cy="2072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9" name="object 19"/>
          <p:cNvSpPr/>
          <p:nvPr/>
        </p:nvSpPr>
        <p:spPr>
          <a:xfrm>
            <a:off x="7840980" y="1196339"/>
            <a:ext cx="3695700" cy="2659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0" name="object 20"/>
          <p:cNvSpPr/>
          <p:nvPr/>
        </p:nvSpPr>
        <p:spPr>
          <a:xfrm>
            <a:off x="8046719" y="1402080"/>
            <a:ext cx="3093720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1" name="object 21"/>
          <p:cNvSpPr/>
          <p:nvPr/>
        </p:nvSpPr>
        <p:spPr>
          <a:xfrm>
            <a:off x="4061459" y="3512820"/>
            <a:ext cx="3832860" cy="276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2" name="object 22"/>
          <p:cNvSpPr/>
          <p:nvPr/>
        </p:nvSpPr>
        <p:spPr>
          <a:xfrm>
            <a:off x="4267200" y="3718559"/>
            <a:ext cx="3230879" cy="2164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3" name="object 23"/>
          <p:cNvSpPr/>
          <p:nvPr/>
        </p:nvSpPr>
        <p:spPr>
          <a:xfrm>
            <a:off x="7840980" y="3512820"/>
            <a:ext cx="3703320" cy="2766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4" name="object 24"/>
          <p:cNvSpPr/>
          <p:nvPr/>
        </p:nvSpPr>
        <p:spPr>
          <a:xfrm>
            <a:off x="8046719" y="3718559"/>
            <a:ext cx="3101339" cy="2164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5" name="object 25"/>
          <p:cNvSpPr/>
          <p:nvPr/>
        </p:nvSpPr>
        <p:spPr>
          <a:xfrm>
            <a:off x="3802379" y="1226819"/>
            <a:ext cx="7719059" cy="4831080"/>
          </a:xfrm>
          <a:custGeom>
            <a:avLst/>
            <a:gdLst/>
            <a:ahLst/>
            <a:cxnLst/>
            <a:rect l="l" t="t" r="r" b="b"/>
            <a:pathLst>
              <a:path w="7719059" h="4831080">
                <a:moveTo>
                  <a:pt x="0" y="4831080"/>
                </a:moveTo>
                <a:lnTo>
                  <a:pt x="7719059" y="4831080"/>
                </a:lnTo>
                <a:lnTo>
                  <a:pt x="7719059" y="0"/>
                </a:lnTo>
                <a:lnTo>
                  <a:pt x="0" y="0"/>
                </a:lnTo>
                <a:lnTo>
                  <a:pt x="0" y="4831080"/>
                </a:lnTo>
                <a:close/>
              </a:path>
            </a:pathLst>
          </a:custGeom>
          <a:solidFill>
            <a:srgbClr val="FFFFFF">
              <a:alpha val="85881"/>
            </a:srgbClr>
          </a:solid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6" name="object 26"/>
          <p:cNvSpPr/>
          <p:nvPr/>
        </p:nvSpPr>
        <p:spPr>
          <a:xfrm>
            <a:off x="6925436" y="3142869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840" y="0"/>
                </a:lnTo>
              </a:path>
            </a:pathLst>
          </a:custGeom>
          <a:ln w="15239">
            <a:solidFill>
              <a:srgbClr val="C23B0D"/>
            </a:solidFill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27" name="object 27"/>
          <p:cNvSpPr txBox="1"/>
          <p:nvPr/>
        </p:nvSpPr>
        <p:spPr>
          <a:xfrm>
            <a:off x="6459601" y="2820987"/>
            <a:ext cx="26339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latin typeface="PMingLiU"/>
                <a:cs typeface="PMingLiU"/>
              </a:rPr>
              <a:t>中国</a:t>
            </a:r>
            <a:r>
              <a:rPr sz="195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封建社会</a:t>
            </a:r>
            <a:r>
              <a:rPr sz="1800" b="1" spc="-5" dirty="0">
                <a:latin typeface="PMingLiU"/>
                <a:cs typeface="PMingLiU"/>
              </a:rPr>
              <a:t>的</a:t>
            </a:r>
            <a:r>
              <a:rPr sz="1800" b="1" dirty="0">
                <a:latin typeface="PMingLiU"/>
                <a:cs typeface="PMingLiU"/>
              </a:rPr>
              <a:t>主要矛盾</a:t>
            </a:r>
            <a:endParaRPr sz="1800" b="1" dirty="0">
              <a:latin typeface="PMingLiU"/>
              <a:cs typeface="PMingLiU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9796" y="3165478"/>
            <a:ext cx="3047365" cy="81788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950" b="1" u="heavy" spc="-459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地主阶级和农民阶级的矛盾</a:t>
            </a:r>
            <a:endParaRPr sz="1950" b="1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1800" b="1" dirty="0">
                <a:solidFill>
                  <a:srgbClr val="C23B0D"/>
                </a:solidFill>
                <a:latin typeface="PMingLiU"/>
                <a:cs typeface="PMingLiU"/>
              </a:rPr>
              <a:t>★</a:t>
            </a:r>
            <a:endParaRPr sz="1800" b="1" dirty="0">
              <a:latin typeface="PMingLiU"/>
              <a:cs typeface="PMingLiU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79919" y="2148839"/>
            <a:ext cx="1577340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30" name="object 30"/>
          <p:cNvSpPr/>
          <p:nvPr/>
        </p:nvSpPr>
        <p:spPr>
          <a:xfrm>
            <a:off x="6339840" y="3985514"/>
            <a:ext cx="2865120" cy="960119"/>
          </a:xfrm>
          <a:custGeom>
            <a:avLst/>
            <a:gdLst/>
            <a:ahLst/>
            <a:cxnLst/>
            <a:rect l="l" t="t" r="r" b="b"/>
            <a:pathLst>
              <a:path w="2865120" h="960120">
                <a:moveTo>
                  <a:pt x="2865119" y="121666"/>
                </a:moveTo>
                <a:lnTo>
                  <a:pt x="0" y="121666"/>
                </a:lnTo>
                <a:lnTo>
                  <a:pt x="0" y="959866"/>
                </a:lnTo>
                <a:lnTo>
                  <a:pt x="2865119" y="959866"/>
                </a:lnTo>
                <a:lnTo>
                  <a:pt x="2865119" y="121666"/>
                </a:lnTo>
                <a:close/>
              </a:path>
              <a:path w="2865120" h="960120">
                <a:moveTo>
                  <a:pt x="1165225" y="0"/>
                </a:moveTo>
                <a:lnTo>
                  <a:pt x="477519" y="121666"/>
                </a:lnTo>
                <a:lnTo>
                  <a:pt x="1193800" y="121666"/>
                </a:lnTo>
                <a:lnTo>
                  <a:pt x="11652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31" name="object 31"/>
          <p:cNvSpPr txBox="1"/>
          <p:nvPr/>
        </p:nvSpPr>
        <p:spPr>
          <a:xfrm>
            <a:off x="6625843" y="4361179"/>
            <a:ext cx="22898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5" dirty="0">
                <a:solidFill>
                  <a:srgbClr val="FFFFFF"/>
                </a:solidFill>
                <a:latin typeface="PMingLiU"/>
                <a:cs typeface="PMingLiU"/>
              </a:rPr>
              <a:t>★选择题、★★大题</a:t>
            </a:r>
            <a:endParaRPr sz="1950" b="1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sym typeface="微软雅黑" panose="020B0503020204020204" charset="-122"/>
              </a:rPr>
              <a:t>第三节 维新运动的兴起与夭折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6534"/>
            <a:ext cx="5889171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二、戊戌维新运动的意义及教训</a:t>
            </a: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 </a:t>
            </a:r>
            <a:endParaRPr lang="zh-CN" altLang="en-US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（一）戌维新运动的意义 </a:t>
            </a:r>
            <a:r>
              <a:rPr lang="zh-CN" altLang="en-US" sz="2000" dirty="0">
                <a:solidFill>
                  <a:srgbClr val="C23C0D"/>
                </a:solidFill>
              </a:rPr>
              <a:t>★★</a:t>
            </a:r>
            <a:endParaRPr lang="zh-CN" altLang="en-US" sz="2000"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ym typeface="微软雅黑" panose="020B0503020204020204" charset="-122"/>
              </a:rPr>
              <a:t>是一次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爱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国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救亡运动。</a:t>
            </a:r>
            <a:endParaRPr lang="zh-CN" altLang="en-US" dirty="0">
              <a:solidFill>
                <a:schemeClr val="tx1"/>
              </a:solidFill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是一场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资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产阶级性质的政治</a:t>
            </a:r>
            <a:r>
              <a:rPr lang="zh-CN" altLang="en-US" dirty="0">
                <a:sym typeface="微软雅黑" panose="020B0503020204020204" charset="-122"/>
              </a:rPr>
              <a:t>改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革运动。</a:t>
            </a:r>
            <a:endParaRPr lang="zh-CN" altLang="en-US" dirty="0">
              <a:solidFill>
                <a:schemeClr val="tx1"/>
              </a:solidFill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是一场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思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想启蒙运动。</a:t>
            </a:r>
            <a:endParaRPr lang="zh-CN" altLang="en-US" dirty="0">
              <a:solidFill>
                <a:schemeClr val="tx1"/>
              </a:solidFill>
              <a:sym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在</a:t>
            </a:r>
            <a: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  <a:t>改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革社会风气方面也有不可低估的意</a:t>
            </a:r>
            <a:r>
              <a:rPr lang="zh-CN" altLang="en-US" dirty="0">
                <a:sym typeface="微软雅黑" panose="020B0503020204020204" charset="-122"/>
              </a:rPr>
              <a:t>义</a:t>
            </a:r>
            <a:endParaRPr lang="zh-CN" altLang="en-US" dirty="0">
              <a:sym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28962" y="3211370"/>
            <a:ext cx="1630169" cy="461665"/>
          </a:xfrm>
          <a:prstGeom prst="rect">
            <a:avLst/>
          </a:prstGeom>
          <a:noFill/>
          <a:ln>
            <a:solidFill>
              <a:srgbClr val="C23C0D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思改国资</a:t>
            </a:r>
            <a:endParaRPr lang="zh-CN" altLang="en-US" sz="2400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7646" y="1542551"/>
            <a:ext cx="1781087" cy="538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sym typeface="微软雅黑" panose="020B0503020204020204" charset="-122"/>
              </a:rPr>
              <a:t>第三节 维新运动的兴起与夭折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377" y="1168563"/>
            <a:ext cx="11679593" cy="5787408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90204" pitchFamily="34" charset="0"/>
              </a:rPr>
              <a:t>（二）戊戌维新运动失败的原因</a:t>
            </a: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90204" pitchFamily="34" charset="0"/>
              </a:rPr>
              <a:t>及教训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en-US" altLang="zh-CN" dirty="0">
              <a:sym typeface="Arial" panose="020B0604020202090204" pitchFamily="34" charset="0"/>
            </a:endParaRPr>
          </a:p>
          <a:p>
            <a:r>
              <a:rPr lang="zh-CN" altLang="en-US" b="1" dirty="0">
                <a:sym typeface="Arial" panose="020B0604020202090204" pitchFamily="34" charset="0"/>
              </a:rPr>
              <a:t>主要原因</a:t>
            </a:r>
            <a:r>
              <a:rPr lang="zh-CN" altLang="en-US" dirty="0">
                <a:sym typeface="Arial" panose="020B0604020202090204" pitchFamily="34" charset="0"/>
              </a:rPr>
              <a:t>：</a:t>
            </a:r>
            <a:r>
              <a:rPr lang="zh-CN" altLang="en-US" dirty="0">
                <a:solidFill>
                  <a:srgbClr val="C23C0D"/>
                </a:solidFill>
                <a:sym typeface="华文楷体" panose="02010600040101010101" pitchFamily="2" charset="-122"/>
              </a:rPr>
              <a:t>慈禧太后</a:t>
            </a:r>
            <a:r>
              <a:rPr lang="zh-CN" altLang="en-US" dirty="0">
                <a:sym typeface="华文楷体" panose="02010600040101010101" pitchFamily="2" charset="-122"/>
              </a:rPr>
              <a:t>为首的强大的守旧势力的反对 </a:t>
            </a:r>
            <a:endParaRPr lang="zh-CN" altLang="en-US" dirty="0"/>
          </a:p>
          <a:p>
            <a:pPr>
              <a:lnSpc>
                <a:spcPct val="145000"/>
              </a:lnSpc>
              <a:spcBef>
                <a:spcPts val="0"/>
              </a:spcBef>
              <a:buClr>
                <a:srgbClr val="FFFF00"/>
              </a:buClr>
            </a:pPr>
            <a:r>
              <a:rPr lang="zh-CN" altLang="en-US" b="1" dirty="0"/>
              <a:t>自身原因</a:t>
            </a:r>
            <a:r>
              <a:rPr lang="zh-CN" altLang="en-US" dirty="0"/>
              <a:t>：</a:t>
            </a:r>
            <a:r>
              <a:rPr lang="en-US" altLang="zh-CN" dirty="0">
                <a:sym typeface="华文楷体" panose="02010600040101010101" pitchFamily="2" charset="-122"/>
              </a:rPr>
              <a:t>1</a:t>
            </a:r>
            <a:r>
              <a:rPr lang="zh-CN" altLang="en-US" dirty="0">
                <a:sym typeface="华文楷体" panose="02010600040101010101" pitchFamily="2" charset="-122"/>
              </a:rPr>
              <a:t>、不敢否定封建主义，</a:t>
            </a:r>
            <a:endParaRPr lang="en-US" altLang="zh-CN" dirty="0">
              <a:sym typeface="华文楷体" panose="02010600040101010101" pitchFamily="2" charset="-122"/>
            </a:endParaRPr>
          </a:p>
          <a:p>
            <a:pPr>
              <a:lnSpc>
                <a:spcPct val="145000"/>
              </a:lnSpc>
              <a:spcBef>
                <a:spcPts val="0"/>
              </a:spcBef>
              <a:buClr>
                <a:srgbClr val="FFFF00"/>
              </a:buClr>
            </a:pPr>
            <a:r>
              <a:rPr lang="en-US" altLang="zh-CN" dirty="0">
                <a:sym typeface="华文楷体" panose="02010600040101010101" pitchFamily="2" charset="-122"/>
              </a:rPr>
              <a:t>                  2</a:t>
            </a:r>
            <a:r>
              <a:rPr lang="zh-CN" altLang="en-US" dirty="0">
                <a:sym typeface="华文楷体" panose="02010600040101010101" pitchFamily="2" charset="-122"/>
              </a:rPr>
              <a:t>、对帝国主义抱有幻想</a:t>
            </a:r>
            <a:endParaRPr lang="en-US" altLang="zh-CN" dirty="0">
              <a:sym typeface="华文楷体" panose="02010600040101010101" pitchFamily="2" charset="-122"/>
            </a:endParaRPr>
          </a:p>
          <a:p>
            <a:pPr>
              <a:lnSpc>
                <a:spcPct val="145000"/>
              </a:lnSpc>
              <a:spcBef>
                <a:spcPts val="0"/>
              </a:spcBef>
              <a:buClr>
                <a:srgbClr val="FFFF00"/>
              </a:buClr>
            </a:pPr>
            <a:r>
              <a:rPr lang="en-US" altLang="zh-CN" dirty="0">
                <a:sym typeface="华文楷体" panose="02010600040101010101" pitchFamily="2" charset="-122"/>
              </a:rPr>
              <a:t>                  3</a:t>
            </a:r>
            <a:r>
              <a:rPr lang="zh-CN" altLang="en-US" dirty="0">
                <a:sym typeface="华文楷体" panose="02010600040101010101" pitchFamily="2" charset="-122"/>
              </a:rPr>
              <a:t>、脱离人民群众</a:t>
            </a:r>
            <a:endParaRPr lang="zh-CN" altLang="en-US" dirty="0"/>
          </a:p>
          <a:p>
            <a:r>
              <a:rPr lang="zh-CN" altLang="en-US" b="1" dirty="0">
                <a:sym typeface="微软雅黑" panose="020B0503020204020204" charset="-122"/>
              </a:rPr>
              <a:t>教训： </a:t>
            </a:r>
            <a:endParaRPr lang="en-US" altLang="zh-CN" b="1" dirty="0">
              <a:sym typeface="微软雅黑" panose="020B050302020402020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戊戌维新是中国</a:t>
            </a:r>
            <a:r>
              <a:rPr lang="zh-CN" altLang="en-US" sz="20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民族资产阶级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登上政治舞台的</a:t>
            </a:r>
            <a:r>
              <a:rPr lang="zh-CN" altLang="en-US" sz="20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第一次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表演。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戊戌维新以悲剧性的失败而告终暴露出这个阶级的</a:t>
            </a:r>
            <a:r>
              <a:rPr lang="zh-CN" altLang="en-US" sz="20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软弱性</a:t>
            </a:r>
            <a:endParaRPr lang="en-US" altLang="zh-CN" sz="20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说明在半殖民地半封建的中国，企图</a:t>
            </a:r>
            <a:r>
              <a:rPr lang="zh-CN" altLang="en-US" sz="20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通过统治者进行自上而下的改良的道路，是行不通的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要想实现国家的独立、民主、富强，必须采用</a:t>
            </a:r>
            <a:r>
              <a:rPr lang="zh-CN" altLang="en-US" sz="20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革命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的手段。 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8468" y="1010256"/>
            <a:ext cx="2803826" cy="3646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7" y="1266534"/>
            <a:ext cx="1669114" cy="51566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太平天国由盛而衰的转折点是（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A:永安建制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B:北伐失利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C:天京事变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D:洪秀全病逝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太平天国由盛而衰的转折点是（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A:永安建制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B:北伐失利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C:天京事变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D:洪秀全病逝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19世纪60年代，清朝统治集团中倡导洋务的首领人物是（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A:奕䜣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B:桂良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C:曾国藩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D:李鸿章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19世纪60年代，清朝统治集团中倡导洋务的首领人物是（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A:奕䜣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B:桂良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C:曾国藩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D:李鸿章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近代中国派遣第一批留学生是在（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A:洋务运动时期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B:戊戌维新时期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C:清末“新政”时期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D:辛亥革命时期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近代中国派遣第一批留学生是在（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A:洋务运动时期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B:戊戌维新时期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C:清末“新政”时期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D:辛亥革命时期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谭嗣同在戊戌维新时期撰写的宣传变法维新主张的著作是（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A:《新学伪经考》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B:《变法通义》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C:《日本变政考》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D:《仁学》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130" y="1590377"/>
            <a:ext cx="9778721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谭嗣同在戊戌维新时期撰写的宣传变法维新主张的著作是（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A:《新学伪经考》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B:《变法通义》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C:《日本变政考》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D:《仁学》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7379" y="2739641"/>
            <a:ext cx="1231880" cy="2919233"/>
            <a:chOff x="1948563" y="1445406"/>
            <a:chExt cx="1428649" cy="3385524"/>
          </a:xfrm>
          <a:solidFill>
            <a:srgbClr val="C00000"/>
          </a:solidFill>
        </p:grpSpPr>
        <p:cxnSp>
          <p:nvCxnSpPr>
            <p:cNvPr id="9" name="MH_Other_1"/>
            <p:cNvCxnSpPr/>
            <p:nvPr>
              <p:custDataLst>
                <p:tags r:id="rId1"/>
              </p:custDataLst>
            </p:nvPr>
          </p:nvCxnSpPr>
          <p:spPr>
            <a:xfrm flipH="1">
              <a:off x="2385944" y="1445406"/>
              <a:ext cx="991268" cy="3273337"/>
            </a:xfrm>
            <a:prstGeom prst="line">
              <a:avLst/>
            </a:prstGeom>
            <a:grpFill/>
            <a:ln w="1905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H_SubTitle_1"/>
            <p:cNvSpPr/>
            <p:nvPr>
              <p:custDataLst>
                <p:tags r:id="rId2"/>
              </p:custDataLst>
            </p:nvPr>
          </p:nvSpPr>
          <p:spPr>
            <a:xfrm rot="872037">
              <a:off x="1948563" y="3752108"/>
              <a:ext cx="1116923" cy="1078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资产阶级</a:t>
              </a:r>
              <a:endParaRPr lang="en-US" altLang="zh-CN" dirty="0">
                <a:solidFill>
                  <a:srgbClr val="FFFFF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革命</a:t>
              </a:r>
              <a:endParaRPr lang="zh-CN" altLang="en-US" dirty="0">
                <a:solidFill>
                  <a:srgbClr val="FFFFF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cxnSp>
        <p:nvCxnSpPr>
          <p:cNvPr id="25" name="MH_Other_3"/>
          <p:cNvCxnSpPr/>
          <p:nvPr>
            <p:custDataLst>
              <p:tags r:id="rId3"/>
            </p:custDataLst>
          </p:nvPr>
        </p:nvCxnSpPr>
        <p:spPr>
          <a:xfrm flipH="1">
            <a:off x="5061245" y="2732484"/>
            <a:ext cx="76" cy="3001441"/>
          </a:xfrm>
          <a:prstGeom prst="line">
            <a:avLst/>
          </a:prstGeom>
          <a:ln w="19050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SubTitle_2"/>
          <p:cNvSpPr/>
          <p:nvPr>
            <p:custDataLst>
              <p:tags r:id="rId4"/>
            </p:custDataLst>
          </p:nvPr>
        </p:nvSpPr>
        <p:spPr>
          <a:xfrm>
            <a:off x="4633160" y="5226475"/>
            <a:ext cx="903064" cy="851426"/>
          </a:xfrm>
          <a:prstGeom prst="ellipse">
            <a:avLst/>
          </a:prstGeom>
          <a:solidFill>
            <a:srgbClr val="E29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工业革命</a:t>
            </a:r>
            <a:endParaRPr lang="zh-CN" altLang="en-US" dirty="0">
              <a:solidFill>
                <a:schemeClr val="tx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44" name="MH_Other_16"/>
          <p:cNvSpPr/>
          <p:nvPr>
            <p:custDataLst>
              <p:tags r:id="rId5"/>
            </p:custDataLst>
          </p:nvPr>
        </p:nvSpPr>
        <p:spPr>
          <a:xfrm>
            <a:off x="1649909" y="2739641"/>
            <a:ext cx="8253751" cy="2995745"/>
          </a:xfrm>
          <a:custGeom>
            <a:avLst/>
            <a:gdLst>
              <a:gd name="connsiteX0" fmla="*/ 677831 w 6261464"/>
              <a:gd name="connsiteY0" fmla="*/ 0 h 2856413"/>
              <a:gd name="connsiteX1" fmla="*/ 5583633 w 6261464"/>
              <a:gd name="connsiteY1" fmla="*/ 0 h 2856413"/>
              <a:gd name="connsiteX2" fmla="*/ 6261464 w 6261464"/>
              <a:gd name="connsiteY2" fmla="*/ 677831 h 2856413"/>
              <a:gd name="connsiteX3" fmla="*/ 6261464 w 6261464"/>
              <a:gd name="connsiteY3" fmla="*/ 2856413 h 2856413"/>
              <a:gd name="connsiteX4" fmla="*/ 0 w 6261464"/>
              <a:gd name="connsiteY4" fmla="*/ 2856413 h 2856413"/>
              <a:gd name="connsiteX5" fmla="*/ 0 w 6261464"/>
              <a:gd name="connsiteY5" fmla="*/ 677831 h 2856413"/>
              <a:gd name="connsiteX6" fmla="*/ 677831 w 6261464"/>
              <a:gd name="connsiteY6" fmla="*/ 0 h 2856413"/>
              <a:gd name="connsiteX0-1" fmla="*/ 0 w 6261464"/>
              <a:gd name="connsiteY0-2" fmla="*/ 2856413 h 2947853"/>
              <a:gd name="connsiteX1-3" fmla="*/ 0 w 6261464"/>
              <a:gd name="connsiteY1-4" fmla="*/ 677831 h 2947853"/>
              <a:gd name="connsiteX2-5" fmla="*/ 677831 w 6261464"/>
              <a:gd name="connsiteY2-6" fmla="*/ 0 h 2947853"/>
              <a:gd name="connsiteX3-7" fmla="*/ 5583633 w 6261464"/>
              <a:gd name="connsiteY3-8" fmla="*/ 0 h 2947853"/>
              <a:gd name="connsiteX4-9" fmla="*/ 6261464 w 6261464"/>
              <a:gd name="connsiteY4-10" fmla="*/ 677831 h 2947853"/>
              <a:gd name="connsiteX5-11" fmla="*/ 6261464 w 6261464"/>
              <a:gd name="connsiteY5-12" fmla="*/ 2856413 h 2947853"/>
              <a:gd name="connsiteX6-13" fmla="*/ 91440 w 6261464"/>
              <a:gd name="connsiteY6-14" fmla="*/ 2947853 h 2947853"/>
              <a:gd name="connsiteX0-15" fmla="*/ 0 w 6261464"/>
              <a:gd name="connsiteY0-16" fmla="*/ 2856413 h 2856413"/>
              <a:gd name="connsiteX1-17" fmla="*/ 0 w 6261464"/>
              <a:gd name="connsiteY1-18" fmla="*/ 677831 h 2856413"/>
              <a:gd name="connsiteX2-19" fmla="*/ 677831 w 6261464"/>
              <a:gd name="connsiteY2-20" fmla="*/ 0 h 2856413"/>
              <a:gd name="connsiteX3-21" fmla="*/ 5583633 w 6261464"/>
              <a:gd name="connsiteY3-22" fmla="*/ 0 h 2856413"/>
              <a:gd name="connsiteX4-23" fmla="*/ 6261464 w 6261464"/>
              <a:gd name="connsiteY4-24" fmla="*/ 677831 h 2856413"/>
              <a:gd name="connsiteX5-25" fmla="*/ 6261464 w 6261464"/>
              <a:gd name="connsiteY5-26" fmla="*/ 2856413 h 285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261464" h="2856413">
                <a:moveTo>
                  <a:pt x="0" y="2856413"/>
                </a:moveTo>
                <a:lnTo>
                  <a:pt x="0" y="677831"/>
                </a:lnTo>
                <a:cubicBezTo>
                  <a:pt x="0" y="303475"/>
                  <a:pt x="303475" y="0"/>
                  <a:pt x="677831" y="0"/>
                </a:cubicBezTo>
                <a:lnTo>
                  <a:pt x="5583633" y="0"/>
                </a:lnTo>
                <a:cubicBezTo>
                  <a:pt x="5957989" y="0"/>
                  <a:pt x="6261464" y="303475"/>
                  <a:pt x="6261464" y="677831"/>
                </a:cubicBezTo>
                <a:lnTo>
                  <a:pt x="6261464" y="2856413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0" name="MH_Other_3"/>
          <p:cNvCxnSpPr/>
          <p:nvPr>
            <p:custDataLst>
              <p:tags r:id="rId6"/>
            </p:custDataLst>
          </p:nvPr>
        </p:nvCxnSpPr>
        <p:spPr>
          <a:xfrm flipH="1">
            <a:off x="7007657" y="2739641"/>
            <a:ext cx="76" cy="3001441"/>
          </a:xfrm>
          <a:prstGeom prst="line">
            <a:avLst/>
          </a:prstGeom>
          <a:ln w="19050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SubTitle_2"/>
          <p:cNvSpPr/>
          <p:nvPr>
            <p:custDataLst>
              <p:tags r:id="rId7"/>
            </p:custDataLst>
          </p:nvPr>
        </p:nvSpPr>
        <p:spPr>
          <a:xfrm>
            <a:off x="6567941" y="5226475"/>
            <a:ext cx="903064" cy="851426"/>
          </a:xfrm>
          <a:prstGeom prst="ellipse">
            <a:avLst/>
          </a:prstGeom>
          <a:solidFill>
            <a:srgbClr val="E29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商品市场</a:t>
            </a:r>
            <a:endParaRPr lang="zh-CN" altLang="en-US" dirty="0">
              <a:solidFill>
                <a:schemeClr val="tx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原料产地</a:t>
            </a:r>
            <a:endParaRPr lang="zh-CN" altLang="en-US" dirty="0">
              <a:solidFill>
                <a:schemeClr val="tx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cxnSp>
        <p:nvCxnSpPr>
          <p:cNvPr id="43" name="MH_Other_3"/>
          <p:cNvCxnSpPr/>
          <p:nvPr>
            <p:custDataLst>
              <p:tags r:id="rId8"/>
            </p:custDataLst>
          </p:nvPr>
        </p:nvCxnSpPr>
        <p:spPr>
          <a:xfrm>
            <a:off x="8482867" y="2739641"/>
            <a:ext cx="41773" cy="3338260"/>
          </a:xfrm>
          <a:prstGeom prst="line">
            <a:avLst/>
          </a:prstGeom>
          <a:ln w="19050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H_SubTitle_2"/>
          <p:cNvSpPr/>
          <p:nvPr>
            <p:custDataLst>
              <p:tags r:id="rId9"/>
            </p:custDataLst>
          </p:nvPr>
        </p:nvSpPr>
        <p:spPr>
          <a:xfrm>
            <a:off x="8073404" y="5247700"/>
            <a:ext cx="903064" cy="851426"/>
          </a:xfrm>
          <a:prstGeom prst="ellipse">
            <a:avLst/>
          </a:prstGeom>
          <a:solidFill>
            <a:srgbClr val="E29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殖民地</a:t>
            </a:r>
            <a:endParaRPr lang="zh-CN" altLang="en-US" dirty="0">
              <a:solidFill>
                <a:schemeClr val="tx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9514" y="441660"/>
            <a:ext cx="7557521" cy="53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第一节  鸦片战争前的中国和世界</a:t>
            </a:r>
            <a:endParaRPr lang="zh-CN" altLang="en-US" sz="320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j-cs"/>
            </a:endParaRPr>
          </a:p>
        </p:txBody>
      </p:sp>
      <p:sp>
        <p:nvSpPr>
          <p:cNvPr id="14" name="MH_Desc_1"/>
          <p:cNvSpPr txBox="1"/>
          <p:nvPr>
            <p:custDataLst>
              <p:tags r:id="rId10"/>
            </p:custDataLst>
          </p:nvPr>
        </p:nvSpPr>
        <p:spPr>
          <a:xfrm>
            <a:off x="1233308" y="1205938"/>
            <a:ext cx="5272555" cy="63291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</a:t>
            </a: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、早期殖民扩张：直接掠夺财富</a:t>
            </a:r>
            <a:endParaRPr lang="zh-CN" altLang="en-US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" name="MH_Desc_1"/>
          <p:cNvSpPr txBox="1"/>
          <p:nvPr>
            <p:custDataLst>
              <p:tags r:id="rId11"/>
            </p:custDataLst>
          </p:nvPr>
        </p:nvSpPr>
        <p:spPr>
          <a:xfrm>
            <a:off x="1233307" y="1802566"/>
            <a:ext cx="8993905" cy="63291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</a:t>
            </a: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、资本主义制度建立与工业革命后：开辟原料产地和商品市场</a:t>
            </a:r>
            <a:endParaRPr lang="zh-CN" altLang="en-US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3170" y="1577042"/>
            <a:ext cx="9778721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1898年，为对抗维新变法而发表《劝学篇》的洋务派官僚是（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A:李鸿章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B:左宗棠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C:张之洞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D:刘坤一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3170" y="1577042"/>
            <a:ext cx="9778721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1898年，为对抗维新变法而发表《劝学篇》的洋务派官僚是（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A:李鸿章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B:左宗棠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C:张之洞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D:刘坤一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18035" y="1575185"/>
            <a:ext cx="9976945" cy="1137361"/>
          </a:xfrm>
        </p:spPr>
        <p:txBody>
          <a:bodyPr/>
          <a:lstStyle/>
          <a:p>
            <a:r>
              <a:rPr lang="zh-CN" altLang="en-US"/>
              <a:t>辛亥革命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/>
          <a:lstStyle/>
          <a:p>
            <a:r>
              <a:rPr lang="zh-CN" altLang="en-US"/>
              <a:t>第三章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5680" y="3865245"/>
            <a:ext cx="10891520" cy="7379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2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第一节 举起近代民族民主革命的旗帜                            第二节 </a:t>
            </a:r>
            <a:r>
              <a:rPr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辛亥革命的胜利与失败</a:t>
            </a:r>
            <a:endParaRPr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 举起近代民族民主革命的旗帜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143" y="1212104"/>
            <a:ext cx="10940143" cy="5428181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latin typeface="Microsoft JhengHei" panose="020B0604030504040204" charset="-120"/>
                <a:ea typeface="+mn-ea"/>
                <a:cs typeface="Microsoft JhengHei" panose="020B0604030504040204" charset="-120"/>
                <a:sym typeface="Arial" panose="020B0604020202090204" pitchFamily="34" charset="0"/>
              </a:rPr>
              <a:t>一、辛亥革命爆发的历史条件</a:t>
            </a:r>
            <a:r>
              <a:rPr lang="en-US" altLang="zh-CN" sz="2400" b="1" dirty="0">
                <a:latin typeface="Microsoft JhengHei" panose="020B0604030504040204" charset="-120"/>
                <a:ea typeface="+mn-ea"/>
                <a:cs typeface="Microsoft JhengHei" panose="020B0604030504040204" charset="-120"/>
                <a:sym typeface="Arial" panose="020B0604020202090204" pitchFamily="34" charset="0"/>
              </a:rPr>
              <a:t>        </a:t>
            </a:r>
            <a:endParaRPr lang="en-US" altLang="zh-CN" sz="2400" b="1" dirty="0">
              <a:latin typeface="Microsoft JhengHei" panose="020B0604030504040204" charset="-120"/>
              <a:ea typeface="+mn-ea"/>
              <a:cs typeface="Microsoft JhengHei" panose="020B0604030504040204" charset="-120"/>
              <a:sym typeface="Arial" panose="020B0604020202090204" pitchFamily="34" charset="0"/>
            </a:endParaRPr>
          </a:p>
          <a:p>
            <a:pPr>
              <a:spcBef>
                <a:spcPts val="0"/>
              </a:spcBef>
            </a:pPr>
            <a:br>
              <a:rPr lang="zh-CN" altLang="en-US" b="1" dirty="0">
                <a:ea typeface="幼圆" panose="02010509060101010101" pitchFamily="49" charset="-122"/>
              </a:rPr>
            </a:br>
            <a:endParaRPr lang="zh-CN" altLang="en-US" dirty="0"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0674" y="1294306"/>
            <a:ext cx="1688626" cy="538336"/>
          </a:xfrm>
          <a:prstGeom prst="rect">
            <a:avLst/>
          </a:prstGeom>
        </p:spPr>
      </p:pic>
      <p:sp>
        <p:nvSpPr>
          <p:cNvPr id="10" name="object 5"/>
          <p:cNvSpPr/>
          <p:nvPr/>
        </p:nvSpPr>
        <p:spPr>
          <a:xfrm>
            <a:off x="6206496" y="1914844"/>
            <a:ext cx="5524500" cy="397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8"/>
          <p:cNvSpPr txBox="1"/>
          <p:nvPr/>
        </p:nvSpPr>
        <p:spPr>
          <a:xfrm>
            <a:off x="515433" y="1914844"/>
            <a:ext cx="5474024" cy="40993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</a:rPr>
              <a:t>1904-1905，</a:t>
            </a:r>
            <a:r>
              <a:rPr sz="20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日俄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</a:rPr>
              <a:t>为争夺在华利益在</a:t>
            </a:r>
            <a:r>
              <a:rPr sz="20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中国东北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</a:rPr>
              <a:t>进 行战争，清政府宣布“局外中立” </a:t>
            </a:r>
            <a:r>
              <a:rPr sz="1950" spc="25" dirty="0">
                <a:solidFill>
                  <a:srgbClr val="C23B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★</a:t>
            </a:r>
            <a:endParaRPr lang="en-US" sz="1950" spc="25" dirty="0">
              <a:solidFill>
                <a:srgbClr val="C23B0D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endParaRPr sz="2000" dirty="0">
              <a:latin typeface="Times New Roman" panose="02020503050405090304"/>
              <a:cs typeface="Times New Roman" panose="02020503050405090304"/>
            </a:endParaRPr>
          </a:p>
          <a:p>
            <a:pPr marL="12700" marR="8255">
              <a:lnSpc>
                <a:spcPct val="154000"/>
              </a:lnSpc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清政府为了挽救统治危机，开始施行</a:t>
            </a:r>
            <a:r>
              <a:rPr sz="2000" b="1" u="sng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“新政</a:t>
            </a:r>
            <a:r>
              <a:rPr sz="20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进行</a:t>
            </a:r>
            <a:r>
              <a:rPr lang="zh-CN" altLang="en-US" sz="20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预备立宪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试图走君主立宪道路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700" marR="8255">
              <a:lnSpc>
                <a:spcPct val="154000"/>
              </a:lnSpc>
            </a:pPr>
            <a:endParaRPr 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由以</a:t>
            </a:r>
            <a:r>
              <a:rPr lang="zh-CN" altLang="en-US" sz="20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孙中山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为首的</a:t>
            </a:r>
            <a:r>
              <a:rPr lang="zh-CN" altLang="en-US" sz="20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资产阶级革命派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首先发动的革命，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其阶级基础是</a:t>
            </a:r>
            <a:r>
              <a:rPr lang="zh-CN" altLang="en-US" sz="20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中国民族资产阶级</a:t>
            </a:r>
            <a:r>
              <a:rPr lang="zh-CN" altLang="en-US" sz="2000" dirty="0">
                <a:sym typeface="微软雅黑" panose="020B0503020204020204" charset="-122"/>
              </a:rPr>
              <a:t>。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 举起近代民族民主革命的旗帜</a:t>
            </a:r>
            <a:endParaRPr lang="zh-CN" altLang="en-US" dirty="0"/>
          </a:p>
        </p:txBody>
      </p:sp>
      <p:sp>
        <p:nvSpPr>
          <p:cNvPr id="8" name="object 3"/>
          <p:cNvSpPr txBox="1"/>
          <p:nvPr/>
        </p:nvSpPr>
        <p:spPr>
          <a:xfrm>
            <a:off x="917575" y="1224597"/>
            <a:ext cx="582041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spc="50" dirty="0">
                <a:latin typeface="Microsoft JhengHei" panose="020B0604030504040204" charset="-120"/>
                <a:cs typeface="Microsoft JhengHei" panose="020B0604030504040204" charset="-120"/>
              </a:rPr>
              <a:t>二、资产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阶级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革</a:t>
            </a:r>
            <a:r>
              <a:rPr sz="2400" b="1" spc="50" dirty="0">
                <a:latin typeface="Microsoft JhengHei" panose="020B0604030504040204" charset="-120"/>
                <a:cs typeface="Microsoft JhengHei" panose="020B0604030504040204" charset="-120"/>
              </a:rPr>
              <a:t>命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派</a:t>
            </a:r>
            <a:r>
              <a:rPr sz="2400" b="1" spc="10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活动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（一）孙中山与资产阶级民主革命的开始</a:t>
            </a:r>
            <a:r>
              <a:rPr sz="2400" dirty="0">
                <a:solidFill>
                  <a:srgbClr val="C23B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★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6865619" y="1874520"/>
            <a:ext cx="1684020" cy="541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5"/>
          <p:cNvSpPr/>
          <p:nvPr/>
        </p:nvSpPr>
        <p:spPr>
          <a:xfrm>
            <a:off x="4181728" y="3661536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5239">
            <a:solidFill>
              <a:srgbClr val="C23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6"/>
          <p:cNvSpPr/>
          <p:nvPr/>
        </p:nvSpPr>
        <p:spPr>
          <a:xfrm>
            <a:off x="7712202" y="3661536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5239">
            <a:solidFill>
              <a:srgbClr val="C23B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7"/>
          <p:cNvGraphicFramePr>
            <a:graphicFrameLocks noGrp="1"/>
          </p:cNvGraphicFramePr>
          <p:nvPr/>
        </p:nvGraphicFramePr>
        <p:xfrm>
          <a:off x="831850" y="2565526"/>
          <a:ext cx="7522208" cy="338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/>
                <a:gridCol w="2988945"/>
                <a:gridCol w="3560444"/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兴中会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中国同盟会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性质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第一个资产阶级革命</a:t>
                      </a:r>
                      <a:r>
                        <a:rPr sz="2000" b="1" u="sng" kern="12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组织</a:t>
                      </a:r>
                      <a:endParaRPr sz="2000" b="1" u="sng" kern="12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第一个全国性的资产阶</a:t>
                      </a:r>
                      <a:r>
                        <a:rPr sz="1950" spc="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级</a:t>
                      </a:r>
                      <a:r>
                        <a:rPr sz="2000" b="1" u="sng" kern="12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政党</a:t>
                      </a:r>
                      <a:endParaRPr sz="2000" b="1" u="sng" kern="12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创始人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孙中山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孙中山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950" spc="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1894</a:t>
                      </a: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950" spc="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1905</a:t>
                      </a: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创始地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美国檀香山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东京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机关报</a:t>
                      </a:r>
                      <a:endParaRPr sz="19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950" spc="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《民报》</a:t>
                      </a:r>
                      <a:endParaRPr sz="195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8"/>
          <p:cNvSpPr/>
          <p:nvPr/>
        </p:nvSpPr>
        <p:spPr>
          <a:xfrm>
            <a:off x="8465819" y="1737372"/>
            <a:ext cx="3726179" cy="451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9"/>
          <p:cNvSpPr/>
          <p:nvPr/>
        </p:nvSpPr>
        <p:spPr>
          <a:xfrm>
            <a:off x="8671559" y="1943100"/>
            <a:ext cx="3246120" cy="390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 举起近代民族民主革命的旗帜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818640"/>
          </a:xfrm>
        </p:spPr>
        <p:txBody>
          <a:bodyPr/>
          <a:lstStyle/>
          <a:p>
            <a:r>
              <a:rPr lang="zh-CN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（二）资产阶级革命派的宣传与组织工作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zh-CN" altLang="en-US" dirty="0">
              <a:solidFill>
                <a:srgbClr val="C23C0D"/>
              </a:solidFill>
              <a:sym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2803" y="2085174"/>
          <a:ext cx="8101414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84"/>
                <a:gridCol w="987284"/>
                <a:gridCol w="2290880"/>
                <a:gridCol w="3835966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著书立说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人物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著作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章炳麟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驳康有为论革命书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歌颂革命，认为中国人有能力建立民主共和制度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邹容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革命军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民主革命的正义性和必要性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陈天华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警世钟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》《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猛回头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抨击列强，揭露清廷的卖国行为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66246" y="4209902"/>
          <a:ext cx="80408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23"/>
                <a:gridCol w="1109653"/>
                <a:gridCol w="1682385"/>
                <a:gridCol w="2037462"/>
                <a:gridCol w="2546356"/>
              </a:tblGrid>
              <a:tr h="37084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革命团体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时间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名称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领导人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主要成员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1904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年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华兴会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黄兴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留学生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1904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年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科学补习所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刘静安、宋教仁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新军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1904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年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光复会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蔡元培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留学生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97" y="2712972"/>
            <a:ext cx="1688626" cy="53833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 举起近代民族民主革命的旗帜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187" y="1107144"/>
            <a:ext cx="10515600" cy="287702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zh-CN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三、三民主义学说和关于革命与改良的辩论</a:t>
            </a:r>
            <a:endParaRPr lang="en-US" altLang="zh-CN" sz="2400" b="1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（一）三民主义学说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zh-CN" altLang="en-US"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ym typeface="微软雅黑" panose="020B0503020204020204" charset="-122"/>
              </a:rPr>
              <a:t>1905</a:t>
            </a:r>
            <a:r>
              <a:rPr lang="zh-CN" altLang="en-US" dirty="0">
                <a:sym typeface="微软雅黑" panose="020B0503020204020204" charset="-122"/>
              </a:rPr>
              <a:t>年</a:t>
            </a:r>
            <a:r>
              <a:rPr lang="en-US" altLang="zh-CN" dirty="0">
                <a:sym typeface="微软雅黑" panose="020B0503020204020204" charset="-122"/>
              </a:rPr>
              <a:t>11</a:t>
            </a:r>
            <a:r>
              <a:rPr lang="zh-CN" altLang="en-US" dirty="0">
                <a:sym typeface="微软雅黑" panose="020B0503020204020204" charset="-122"/>
              </a:rPr>
              <a:t>月</a:t>
            </a:r>
            <a:r>
              <a:rPr lang="zh-CN" altLang="en-US" dirty="0">
                <a:solidFill>
                  <a:srgbClr val="0070C0"/>
                </a:solidFill>
                <a:sym typeface="微软雅黑" panose="020B0503020204020204" charset="-122"/>
              </a:rPr>
              <a:t>，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孙中山</a:t>
            </a:r>
            <a:r>
              <a:rPr lang="zh-CN" altLang="en-US" dirty="0">
                <a:sym typeface="微软雅黑" panose="020B0503020204020204" charset="-122"/>
              </a:rPr>
              <a:t>在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《民报》的发刊词</a:t>
            </a:r>
            <a:r>
              <a:rPr lang="zh-CN" altLang="en-US" dirty="0">
                <a:sym typeface="微软雅黑" panose="020B0503020204020204" charset="-122"/>
              </a:rPr>
              <a:t>中，将同盟会的</a:t>
            </a:r>
            <a:r>
              <a:rPr lang="en-US" altLang="zh-CN" dirty="0">
                <a:sym typeface="微软雅黑" panose="020B0503020204020204" charset="-122"/>
              </a:rPr>
              <a:t>16</a:t>
            </a:r>
            <a:r>
              <a:rPr lang="zh-CN" altLang="en-US" dirty="0">
                <a:sym typeface="微软雅黑" panose="020B0503020204020204" charset="-122"/>
              </a:rPr>
              <a:t>字政治纲领归结为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民族、民权、民生</a:t>
            </a:r>
            <a:r>
              <a:rPr lang="zh-CN" altLang="en-US" dirty="0">
                <a:sym typeface="微软雅黑" panose="020B0503020204020204" charset="-122"/>
              </a:rPr>
              <a:t>三大主义，简称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三民主义</a:t>
            </a:r>
            <a:r>
              <a:rPr lang="zh-CN" altLang="en-US" dirty="0">
                <a:sym typeface="微软雅黑" panose="020B0503020204020204" charset="-122"/>
              </a:rPr>
              <a:t>。这是孙中山民主革命思想的集中概括。</a:t>
            </a:r>
            <a:endParaRPr lang="en-US" altLang="zh-CN" dirty="0">
              <a:sym typeface="微软雅黑" panose="020B050302020402020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22" y="3280505"/>
          <a:ext cx="10930855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065"/>
                <a:gridCol w="1273190"/>
                <a:gridCol w="3562664"/>
                <a:gridCol w="3973286"/>
                <a:gridCol w="737531"/>
                <a:gridCol w="671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概括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措施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领域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民族主义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驱除鞑虏 恢复中华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微软雅黑" panose="020B0503020204020204" charset="-122"/>
                        </a:rPr>
                        <a:t>以革命手段推翻清王朝，改变民族歧视和压迫政策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微软雅黑" panose="020B0503020204020204" charset="-12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微软雅黑" panose="020B0503020204020204" charset="-122"/>
                        </a:rPr>
                        <a:t>变“次殖民地”的中国为独立的中国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只反对阻碍革命的满族人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，孤立清朝统治着，加快了清廷的灭亡；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没有明确反帝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民族革命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前提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民权主义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微软雅黑" panose="020B0503020204020204" charset="-122"/>
                        </a:rPr>
                        <a:t>创立民国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微软雅黑" panose="020B0503020204020204" charset="-122"/>
                        </a:rPr>
                        <a:t>推翻封建君主专制，建立资产阶级民主共和国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没有明确劳动人民的地位，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不能保障人民的真正权利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政治革命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民生主义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微软雅黑" panose="020B0503020204020204" charset="-122"/>
                        </a:rPr>
                        <a:t>平均地权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微软雅黑" panose="020B0503020204020204" charset="-122"/>
                        </a:rPr>
                        <a:t>核定地价，按价征税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Franklin Gothic Medium" panose="020B0603020102020204" pitchFamily="34" charset="0"/>
                        </a:rPr>
                        <a:t>，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微软雅黑" panose="020B0503020204020204" charset="-122"/>
                        </a:rPr>
                        <a:t>涨价归公，按价收买。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并没有触及封建土地所有制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社会革命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补充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83" y="1193986"/>
            <a:ext cx="1881756" cy="56866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 举起近代民族民主革命的旗帜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255" y="1165865"/>
            <a:ext cx="10515600" cy="528012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（二）关于革命与改良的辩论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zh-CN" altLang="en-US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C23C0D"/>
                </a:solidFill>
              </a:rPr>
              <a:t>革命派的局限性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、未能认清</a:t>
            </a:r>
            <a:r>
              <a:rPr lang="zh-CN" altLang="en-US" b="1" dirty="0">
                <a:sym typeface="微软雅黑" panose="020B0503020204020204" charset="-122"/>
              </a:rPr>
              <a:t>帝国主义本</a:t>
            </a:r>
            <a:r>
              <a:rPr lang="zh-CN" altLang="en-US" dirty="0">
                <a:sym typeface="微软雅黑" panose="020B0503020204020204" charset="-122"/>
              </a:rPr>
              <a:t>质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    </a:t>
            </a:r>
            <a:r>
              <a:rPr lang="zh-CN" altLang="en-US" dirty="0">
                <a:sym typeface="微软雅黑" panose="020B0503020204020204" charset="-122"/>
              </a:rPr>
              <a:t>（没有明确反帝）</a:t>
            </a:r>
            <a:endParaRPr lang="zh-CN" altLang="en-US" b="1" u="sng"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、对</a:t>
            </a:r>
            <a:r>
              <a:rPr lang="zh-CN" altLang="en-US" b="1" dirty="0">
                <a:sym typeface="微软雅黑" panose="020B0503020204020204" charset="-122"/>
              </a:rPr>
              <a:t>民主制度</a:t>
            </a:r>
            <a:r>
              <a:rPr lang="zh-CN" altLang="en-US" dirty="0">
                <a:sym typeface="微软雅黑" panose="020B0503020204020204" charset="-122"/>
              </a:rPr>
              <a:t>的理解流于形式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   </a:t>
            </a:r>
            <a:r>
              <a:rPr lang="zh-CN" altLang="en-US" dirty="0">
                <a:sym typeface="微软雅黑" panose="020B0503020204020204" charset="-122"/>
              </a:rPr>
              <a:t>（民权未回归人民）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3</a:t>
            </a:r>
            <a:r>
              <a:rPr lang="zh-CN" altLang="en-US" dirty="0">
                <a:sym typeface="微软雅黑" panose="020B0503020204020204" charset="-122"/>
              </a:rPr>
              <a:t>、未能把</a:t>
            </a:r>
            <a:r>
              <a:rPr lang="zh-CN" altLang="en-US" b="1" dirty="0">
                <a:sym typeface="微软雅黑" panose="020B0503020204020204" charset="-122"/>
              </a:rPr>
              <a:t>土地改革</a:t>
            </a:r>
            <a:r>
              <a:rPr lang="zh-CN" altLang="en-US" dirty="0">
                <a:sym typeface="微软雅黑" panose="020B0503020204020204" charset="-122"/>
              </a:rPr>
              <a:t>和反对封建主义联系起来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   </a:t>
            </a:r>
            <a:r>
              <a:rPr lang="zh-CN" altLang="en-US" dirty="0">
                <a:sym typeface="微软雅黑" panose="020B0503020204020204" charset="-122"/>
              </a:rPr>
              <a:t>（未正面触及封建土地所有制）</a:t>
            </a:r>
            <a:endParaRPr lang="zh-CN" altLang="en-US" dirty="0">
              <a:sym typeface="微软雅黑" panose="020B050302020402020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76950" y="2064696"/>
          <a:ext cx="5474335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85"/>
                <a:gridCol w="44005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论      争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1905-1907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派别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革命派VS改良派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阵地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民报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》《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新民丛报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要不要以革命手段推翻清王朝【焦点】</a:t>
                      </a:r>
                      <a:endParaRPr lang="en-US" altLang="zh-CN" sz="2000" b="1" u="sng" kern="1200" dirty="0">
                        <a:solidFill>
                          <a:srgbClr val="0070C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要不要推翻帝制，实行共和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要不要进行社会革命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革命派取得胜利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意义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、划清了革命与改良的界限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、使资产阶级民主思想和三民主义思想得到更加广泛传播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38" y="1373382"/>
            <a:ext cx="1600928" cy="483797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627" y="1355861"/>
            <a:ext cx="1572510" cy="50131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/>
          <p:cNvSpPr txBox="1"/>
          <p:nvPr/>
        </p:nvSpPr>
        <p:spPr>
          <a:xfrm>
            <a:off x="449580" y="1438211"/>
            <a:ext cx="9888220" cy="187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、辛亥革命的历史过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400" dirty="0">
                <a:solidFill>
                  <a:srgbClr val="C23B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★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3525" marR="5080" indent="-122555">
              <a:lnSpc>
                <a:spcPct val="237000"/>
              </a:lnSpc>
              <a:spcBef>
                <a:spcPts val="530"/>
              </a:spcBef>
              <a:tabLst>
                <a:tab pos="1326515" algn="l"/>
              </a:tabLst>
            </a:pPr>
            <a:r>
              <a:rPr sz="1950" spc="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导火索	</a:t>
            </a:r>
            <a:r>
              <a:rPr sz="1950" b="1" u="heavy" spc="-8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1911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年</a:t>
            </a:r>
            <a:r>
              <a:rPr sz="1950" b="1" u="heavy" spc="-8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月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，保</a:t>
            </a:r>
            <a:r>
              <a:rPr sz="1950" spc="15" dirty="0">
                <a:latin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运动</a:t>
            </a:r>
            <a:r>
              <a:rPr sz="1950" spc="65" dirty="0"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起，</a:t>
            </a:r>
            <a:r>
              <a:rPr sz="1950" b="1" u="heavy" spc="-8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四川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省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尤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其强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烈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。成</a:t>
            </a:r>
            <a:r>
              <a:rPr sz="1950" spc="3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950" u="heavy" spc="-93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引发</a:t>
            </a:r>
            <a:r>
              <a:rPr sz="1950" b="1" u="heavy" spc="7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武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昌起</a:t>
            </a:r>
            <a:r>
              <a:rPr sz="1950" b="1" u="heavy" spc="7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义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的导</a:t>
            </a:r>
            <a:r>
              <a:rPr sz="1950" b="1" u="heavy" spc="7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火</a:t>
            </a:r>
            <a:r>
              <a:rPr sz="1950" b="1" u="heavy" spc="1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索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。 </a:t>
            </a:r>
            <a:r>
              <a:rPr sz="1950" spc="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先导	</a:t>
            </a:r>
            <a:r>
              <a:rPr sz="2925" u="heavy" spc="37" baseline="1000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925" b="1" u="heavy" spc="37" baseline="1000" dirty="0" err="1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黄兴</a:t>
            </a:r>
            <a:r>
              <a:rPr sz="2925" spc="37" baseline="1000" dirty="0" err="1">
                <a:latin typeface="宋体" panose="02010600030101010101" pitchFamily="2" charset="-122"/>
                <a:cs typeface="宋体" panose="02010600030101010101" pitchFamily="2" charset="-122"/>
              </a:rPr>
              <a:t>发动</a:t>
            </a:r>
            <a:r>
              <a:rPr sz="1950" b="1" u="heavy" spc="-85" dirty="0" err="1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广州起义</a:t>
            </a:r>
            <a:r>
              <a:rPr sz="2925" spc="37" baseline="1000" dirty="0" err="1">
                <a:latin typeface="宋体" panose="02010600030101010101" pitchFamily="2" charset="-122"/>
                <a:cs typeface="宋体" panose="02010600030101010101" pitchFamily="2" charset="-122"/>
              </a:rPr>
              <a:t>，史称</a:t>
            </a:r>
            <a:r>
              <a:rPr sz="2925" spc="-300" baseline="1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950" b="1" u="heavy" spc="-8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“黄花岗起义”</a:t>
            </a:r>
            <a:r>
              <a:rPr sz="2925" spc="-914" baseline="10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925" baseline="1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r>
              <a:rPr lang="en-US" altLang="zh-CN" b="1" dirty="0"/>
              <a:t>  </a:t>
            </a:r>
            <a:endParaRPr lang="zh-CN" altLang="en-US" dirty="0"/>
          </a:p>
        </p:txBody>
      </p:sp>
      <p:sp>
        <p:nvSpPr>
          <p:cNvPr id="6" name="object 3"/>
          <p:cNvSpPr/>
          <p:nvPr/>
        </p:nvSpPr>
        <p:spPr>
          <a:xfrm>
            <a:off x="4267200" y="1447800"/>
            <a:ext cx="1409700" cy="4495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4"/>
          <p:cNvSpPr/>
          <p:nvPr/>
        </p:nvSpPr>
        <p:spPr>
          <a:xfrm>
            <a:off x="922019" y="2080260"/>
            <a:ext cx="91440" cy="3816350"/>
          </a:xfrm>
          <a:custGeom>
            <a:avLst/>
            <a:gdLst/>
            <a:ahLst/>
            <a:cxnLst/>
            <a:rect l="l" t="t" r="r" b="b"/>
            <a:pathLst>
              <a:path w="91440" h="3816350">
                <a:moveTo>
                  <a:pt x="30480" y="3724554"/>
                </a:moveTo>
                <a:lnTo>
                  <a:pt x="0" y="3724554"/>
                </a:lnTo>
                <a:lnTo>
                  <a:pt x="45720" y="3815994"/>
                </a:lnTo>
                <a:lnTo>
                  <a:pt x="83813" y="3739807"/>
                </a:lnTo>
                <a:lnTo>
                  <a:pt x="30480" y="3739807"/>
                </a:lnTo>
                <a:lnTo>
                  <a:pt x="30480" y="3724554"/>
                </a:lnTo>
                <a:close/>
              </a:path>
              <a:path w="91440" h="3816350">
                <a:moveTo>
                  <a:pt x="60960" y="0"/>
                </a:moveTo>
                <a:lnTo>
                  <a:pt x="30480" y="0"/>
                </a:lnTo>
                <a:lnTo>
                  <a:pt x="30480" y="3739807"/>
                </a:lnTo>
                <a:lnTo>
                  <a:pt x="60960" y="3739807"/>
                </a:lnTo>
                <a:lnTo>
                  <a:pt x="60960" y="0"/>
                </a:lnTo>
                <a:close/>
              </a:path>
              <a:path w="91440" h="3816350">
                <a:moveTo>
                  <a:pt x="91440" y="3724554"/>
                </a:moveTo>
                <a:lnTo>
                  <a:pt x="60960" y="3724554"/>
                </a:lnTo>
                <a:lnTo>
                  <a:pt x="60960" y="3739807"/>
                </a:lnTo>
                <a:lnTo>
                  <a:pt x="83813" y="3739807"/>
                </a:lnTo>
                <a:lnTo>
                  <a:pt x="91440" y="3724554"/>
                </a:lnTo>
                <a:close/>
              </a:path>
            </a:pathLst>
          </a:custGeom>
          <a:solidFill>
            <a:srgbClr val="C23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5"/>
          <p:cNvSpPr txBox="1"/>
          <p:nvPr/>
        </p:nvSpPr>
        <p:spPr>
          <a:xfrm>
            <a:off x="449580" y="3657600"/>
            <a:ext cx="1028700" cy="411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4826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380"/>
              </a:spcBef>
            </a:pPr>
            <a:r>
              <a:rPr sz="1950" spc="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发动</a:t>
            </a:r>
            <a:endParaRPr sz="1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49580" y="4366259"/>
            <a:ext cx="1028700" cy="411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4762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375"/>
              </a:spcBef>
            </a:pPr>
            <a:r>
              <a:rPr sz="1950" spc="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成功</a:t>
            </a:r>
            <a:endParaRPr sz="1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49580" y="5074920"/>
            <a:ext cx="1028700" cy="411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370"/>
              </a:spcBef>
            </a:pPr>
            <a:r>
              <a:rPr sz="1950" spc="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尾声</a:t>
            </a:r>
            <a:endParaRPr sz="1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1816100" y="3654615"/>
            <a:ext cx="38608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5" dirty="0">
                <a:latin typeface="宋体" panose="02010600030101010101" pitchFamily="2" charset="-122"/>
                <a:cs typeface="宋体" panose="02010600030101010101" pitchFamily="2" charset="-122"/>
              </a:rPr>
              <a:t>1911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950" spc="35" dirty="0">
                <a:latin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950" spc="35" dirty="0">
                <a:latin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950" spc="80" dirty="0">
                <a:latin typeface="宋体" panose="02010600030101010101" pitchFamily="2" charset="-122"/>
                <a:cs typeface="宋体" panose="02010600030101010101" pitchFamily="2" charset="-122"/>
              </a:rPr>
              <a:t>晚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950" b="1" u="heavy" spc="-8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武昌起义</a:t>
            </a:r>
            <a:r>
              <a:rPr sz="1950" spc="80" dirty="0">
                <a:latin typeface="宋体" panose="02010600030101010101" pitchFamily="2" charset="-122"/>
                <a:cs typeface="宋体" panose="02010600030101010101" pitchFamily="2" charset="-122"/>
              </a:rPr>
              <a:t>爆发</a:t>
            </a:r>
            <a:endParaRPr sz="195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1791970" y="4401883"/>
            <a:ext cx="80410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5" dirty="0">
                <a:latin typeface="宋体" panose="02010600030101010101" pitchFamily="2" charset="-122"/>
                <a:cs typeface="宋体" panose="02010600030101010101" pitchFamily="2" charset="-122"/>
              </a:rPr>
              <a:t>1912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950" spc="35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950" spc="35" dirty="0">
                <a:latin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日，清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帝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下诏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退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位。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中国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延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续二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千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多年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帝制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于覆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亡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1790954" y="5149151"/>
            <a:ext cx="63411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u="heavy" spc="-484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1950" b="1" u="heavy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袁世凯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在北京就任中华民国临</a:t>
            </a:r>
            <a:r>
              <a:rPr sz="1950" spc="3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总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统，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窃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取胜</a:t>
            </a:r>
            <a:r>
              <a:rPr sz="1950" spc="75" dirty="0">
                <a:latin typeface="宋体" panose="02010600030101010101" pitchFamily="2" charset="-122"/>
                <a:cs typeface="宋体" panose="02010600030101010101" pitchFamily="2" charset="-122"/>
              </a:rPr>
              <a:t>利</a:t>
            </a:r>
            <a:r>
              <a:rPr sz="1950" spc="25" dirty="0">
                <a:latin typeface="宋体" panose="02010600030101010101" pitchFamily="2" charset="-122"/>
                <a:cs typeface="宋体" panose="02010600030101010101" pitchFamily="2" charset="-122"/>
              </a:rPr>
              <a:t>果实。</a:t>
            </a:r>
            <a:endParaRPr sz="1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1177289" y="5565902"/>
            <a:ext cx="4572000" cy="594995"/>
          </a:xfrm>
          <a:custGeom>
            <a:avLst/>
            <a:gdLst/>
            <a:ahLst/>
            <a:cxnLst/>
            <a:rect l="l" t="t" r="r" b="b"/>
            <a:pathLst>
              <a:path w="4572000" h="594995">
                <a:moveTo>
                  <a:pt x="0" y="251968"/>
                </a:moveTo>
                <a:lnTo>
                  <a:pt x="5389" y="225275"/>
                </a:lnTo>
                <a:lnTo>
                  <a:pt x="20088" y="203476"/>
                </a:lnTo>
                <a:lnTo>
                  <a:pt x="41887" y="188777"/>
                </a:lnTo>
                <a:lnTo>
                  <a:pt x="68579" y="183388"/>
                </a:lnTo>
                <a:lnTo>
                  <a:pt x="761999" y="183388"/>
                </a:lnTo>
                <a:lnTo>
                  <a:pt x="1254379" y="0"/>
                </a:lnTo>
                <a:lnTo>
                  <a:pt x="1905000" y="183388"/>
                </a:lnTo>
                <a:lnTo>
                  <a:pt x="4503420" y="183388"/>
                </a:lnTo>
                <a:lnTo>
                  <a:pt x="4530101" y="188777"/>
                </a:lnTo>
                <a:lnTo>
                  <a:pt x="4551902" y="203476"/>
                </a:lnTo>
                <a:lnTo>
                  <a:pt x="4566606" y="225275"/>
                </a:lnTo>
                <a:lnTo>
                  <a:pt x="4572000" y="251968"/>
                </a:lnTo>
                <a:lnTo>
                  <a:pt x="4572000" y="354838"/>
                </a:lnTo>
                <a:lnTo>
                  <a:pt x="4572000" y="526288"/>
                </a:lnTo>
                <a:lnTo>
                  <a:pt x="4566606" y="552980"/>
                </a:lnTo>
                <a:lnTo>
                  <a:pt x="4551902" y="574779"/>
                </a:lnTo>
                <a:lnTo>
                  <a:pt x="4530101" y="589478"/>
                </a:lnTo>
                <a:lnTo>
                  <a:pt x="4503420" y="594868"/>
                </a:lnTo>
                <a:lnTo>
                  <a:pt x="1905000" y="594868"/>
                </a:lnTo>
                <a:lnTo>
                  <a:pt x="761999" y="594868"/>
                </a:lnTo>
                <a:lnTo>
                  <a:pt x="68579" y="594868"/>
                </a:lnTo>
                <a:lnTo>
                  <a:pt x="41887" y="589478"/>
                </a:lnTo>
                <a:lnTo>
                  <a:pt x="20088" y="574779"/>
                </a:lnTo>
                <a:lnTo>
                  <a:pt x="5389" y="552980"/>
                </a:lnTo>
                <a:lnTo>
                  <a:pt x="0" y="526288"/>
                </a:lnTo>
                <a:lnTo>
                  <a:pt x="0" y="354838"/>
                </a:lnTo>
                <a:lnTo>
                  <a:pt x="0" y="251968"/>
                </a:lnTo>
                <a:close/>
              </a:path>
            </a:pathLst>
          </a:custGeom>
          <a:ln w="762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6"/>
          <p:cNvSpPr/>
          <p:nvPr/>
        </p:nvSpPr>
        <p:spPr>
          <a:xfrm>
            <a:off x="2656713" y="6080518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5240">
            <a:solidFill>
              <a:srgbClr val="C23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17"/>
          <p:cNvSpPr txBox="1"/>
          <p:nvPr/>
        </p:nvSpPr>
        <p:spPr>
          <a:xfrm>
            <a:off x="1273175" y="5792152"/>
            <a:ext cx="4371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北洋军阀代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800" b="1" spc="-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大地主和买办资产阶</a:t>
            </a:r>
            <a:r>
              <a:rPr sz="1800" b="1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级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利益。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r>
              <a:rPr lang="en-US" altLang="zh-CN" b="1" dirty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978" y="154337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武昌起义暴露的问题</a:t>
            </a:r>
            <a:r>
              <a:rPr lang="zh-CN" altLang="en-US" dirty="0"/>
              <a:t>：</a:t>
            </a:r>
            <a:r>
              <a:rPr lang="zh-CN" altLang="en-US" b="1" u="sng" dirty="0">
                <a:solidFill>
                  <a:srgbClr val="C23C0D"/>
                </a:solidFill>
              </a:rPr>
              <a:t>资产阶级革命派的软弱性和妥协性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zh-CN" altLang="en-US" u="sng" dirty="0">
              <a:solidFill>
                <a:srgbClr val="C23C0D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、主动把权力让给立宪派或旧官僚、旧军官。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、政权被立宪派或旧官僚、旧军官篡夺。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3</a:t>
            </a:r>
            <a:r>
              <a:rPr lang="zh-CN" altLang="en-US" dirty="0">
                <a:sym typeface="微软雅黑" panose="020B0503020204020204" charset="-122"/>
              </a:rPr>
              <a:t>、一些省份的旧官僚和立宪派改头换面地维持旧政权。</a:t>
            </a:r>
            <a:endParaRPr lang="en-US" altLang="zh-CN" dirty="0"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ym typeface="微软雅黑" panose="020B0503020204020204" charset="-122"/>
              </a:rPr>
              <a:t>4</a:t>
            </a:r>
            <a:r>
              <a:rPr lang="zh-CN" altLang="en-US" dirty="0">
                <a:sym typeface="微软雅黑" panose="020B0503020204020204" charset="-122"/>
              </a:rPr>
              <a:t>、掌权的革命党人蜕变为新军阀、新官僚。</a:t>
            </a:r>
            <a:endParaRPr lang="en-US" altLang="zh-CN" dirty="0">
              <a:solidFill>
                <a:srgbClr val="C00000"/>
              </a:solidFill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rgbClr val="C00000"/>
              </a:solidFill>
              <a:sym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ym typeface="微软雅黑" panose="020B0503020204020204" charset="-122"/>
              </a:rPr>
              <a:t>说明：革命虽然发展很快，但基础并不牢固，内外都潜伏着深刻的危机。</a:t>
            </a:r>
            <a:endParaRPr lang="en-US" altLang="zh-CN" dirty="0">
              <a:sym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1026" name="Picture 2" descr="http://blogfile.ifeng.com/uploadfiles/blog_attachment/1406/12/13199412_14029923024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315" y="2267722"/>
            <a:ext cx="3755703" cy="2322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96903" y="1554000"/>
            <a:ext cx="35086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一、列强对中国的侵略</a:t>
            </a:r>
            <a:endParaRPr lang="zh-CN" altLang="en-US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987" y="441659"/>
            <a:ext cx="102951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第二节资本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-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帝国主义对中国侵略及近代中国社会的演变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5447" y="2341181"/>
            <a:ext cx="106565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、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军事侵略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：军事侵略，签订不平等条约，</a:t>
            </a:r>
            <a:r>
              <a:rPr lang="zh-CN" altLang="en-US" sz="20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首要的，主要的</a:t>
            </a:r>
            <a:r>
              <a:rPr lang="zh-CN" altLang="en-US" sz="2000" dirty="0">
                <a:solidFill>
                  <a:srgbClr val="C23C0D"/>
                </a:solidFill>
              </a:rPr>
              <a:t>★</a:t>
            </a:r>
            <a:r>
              <a:rPr lang="zh-CN" altLang="en-US" sz="2000" b="1" dirty="0">
                <a:solidFill>
                  <a:srgbClr val="C23C0D"/>
                </a:solidFill>
                <a:latin typeface="+mn-ea"/>
              </a:rPr>
              <a:t>（英国人义律）</a:t>
            </a:r>
            <a:endParaRPr lang="en-US" altLang="zh-CN" sz="2000" b="1" u="sng" dirty="0">
              <a:solidFill>
                <a:srgbClr val="C23C0D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、政治控制：控制内政和外交、镇压反抗、扶植代理人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方正汉简简体" panose="03000509000000000000" pitchFamily="65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、文化渗透：宗教侵略和渗透、种族优劣论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方正汉简简体" panose="03000509000000000000" pitchFamily="65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方正汉简简体" panose="03000509000000000000" pitchFamily="65" charset="-122"/>
              </a:rPr>
              <a:t>、经济掠夺：控制通商口岸、关税自主权、商品倾销、资本输出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方正汉简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6840" y="2572879"/>
            <a:ext cx="1572510" cy="5013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r>
              <a:rPr lang="en-US" altLang="zh-CN" b="1" dirty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5" y="1244763"/>
            <a:ext cx="10983686" cy="526890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（三）中华民国临时政府宣告成立</a:t>
            </a:r>
            <a:r>
              <a:rPr lang="zh-CN" altLang="en-US" dirty="0">
                <a:solidFill>
                  <a:srgbClr val="C23C0D"/>
                </a:solidFill>
              </a:rPr>
              <a:t>★</a:t>
            </a:r>
            <a:endParaRPr lang="zh-CN" altLang="en-US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、</a:t>
            </a:r>
            <a:r>
              <a:rPr lang="zh-CN" altLang="en-US" sz="1900" b="1" dirty="0">
                <a:sym typeface="微软雅黑" panose="020B0503020204020204" charset="-122"/>
              </a:rPr>
              <a:t>时间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1912年1月1日    </a:t>
            </a:r>
            <a:r>
              <a:rPr lang="zh-CN" altLang="en-US" b="1" u="sng" dirty="0">
                <a:solidFill>
                  <a:srgbClr val="0070C0"/>
                </a:solidFill>
                <a:sym typeface="微软雅黑" panose="020B0503020204020204" charset="-122"/>
              </a:rPr>
              <a:t> </a:t>
            </a: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sz="1900" b="1" dirty="0">
                <a:sym typeface="微软雅黑" panose="020B0503020204020204" charset="-122"/>
              </a:rPr>
              <a:t>临时大总统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孙中山 </a:t>
            </a:r>
            <a:r>
              <a:rPr lang="zh-CN" altLang="en-US" dirty="0">
                <a:sym typeface="微软雅黑" panose="020B0503020204020204" charset="-122"/>
              </a:rPr>
              <a:t>     </a:t>
            </a:r>
            <a:r>
              <a:rPr lang="en-US" altLang="zh-CN" dirty="0">
                <a:sym typeface="微软雅黑" panose="020B0503020204020204" charset="-122"/>
              </a:rPr>
              <a:t>3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sz="1900" b="1" dirty="0">
                <a:sym typeface="微软雅黑" panose="020B0503020204020204" charset="-122"/>
              </a:rPr>
              <a:t>国都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南京 </a:t>
            </a:r>
            <a:r>
              <a:rPr lang="zh-CN" altLang="en-US" dirty="0">
                <a:solidFill>
                  <a:srgbClr val="0070C0"/>
                </a:solidFill>
                <a:sym typeface="微软雅黑" panose="020B0503020204020204" charset="-122"/>
              </a:rPr>
              <a:t>  </a:t>
            </a:r>
            <a:r>
              <a:rPr lang="zh-CN" altLang="en-US" dirty="0">
                <a:sym typeface="微软雅黑" panose="020B0503020204020204" charset="-122"/>
              </a:rPr>
              <a:t>    </a:t>
            </a:r>
            <a:r>
              <a:rPr lang="en-US" altLang="zh-CN" dirty="0">
                <a:sym typeface="微软雅黑" panose="020B0503020204020204" charset="-122"/>
              </a:rPr>
              <a:t>4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zh-CN" altLang="en-US" sz="1900" b="1" dirty="0">
                <a:sym typeface="微软雅黑" panose="020B0503020204020204" charset="-122"/>
              </a:rPr>
              <a:t>国号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charset="-122"/>
              </a:rPr>
              <a:t>：</a:t>
            </a:r>
            <a:r>
              <a:rPr lang="zh-CN" altLang="en-US" b="1" u="sng" dirty="0">
                <a:solidFill>
                  <a:srgbClr val="C23C0D"/>
                </a:solidFill>
                <a:sym typeface="微软雅黑" panose="020B0503020204020204" charset="-122"/>
              </a:rPr>
              <a:t>中华民国</a:t>
            </a:r>
            <a:endParaRPr lang="zh-CN" altLang="en-US" b="1" u="sng" dirty="0">
              <a:solidFill>
                <a:srgbClr val="C23C0D"/>
              </a:solidFill>
              <a:sym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b="1166"/>
          <a:stretch>
            <a:fillRect/>
          </a:stretch>
        </p:blipFill>
        <p:spPr>
          <a:xfrm>
            <a:off x="1311504" y="2994870"/>
            <a:ext cx="4200063" cy="2764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15" y="2994870"/>
            <a:ext cx="4034338" cy="267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r>
              <a:rPr lang="en-US" altLang="zh-CN" b="1" dirty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435" y="956202"/>
            <a:ext cx="11053823" cy="4958461"/>
          </a:xfrm>
        </p:spPr>
        <p:txBody>
          <a:bodyPr>
            <a:normAutofit fontScale="92500"/>
          </a:bodyPr>
          <a:lstStyle/>
          <a:p>
            <a:r>
              <a:rPr lang="zh-CN" altLang="zh-CN" sz="2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（三）中华民国临时政府宣告成立</a:t>
            </a:r>
            <a:endParaRPr lang="en-US" altLang="zh-CN" sz="26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200" dirty="0">
                <a:sym typeface="微软雅黑" panose="020B0503020204020204" charset="-122"/>
              </a:rPr>
              <a:t>5</a:t>
            </a:r>
            <a:r>
              <a:rPr lang="zh-CN" altLang="en-US" sz="2200" dirty="0">
                <a:sym typeface="微软雅黑" panose="020B0503020204020204" charset="-122"/>
              </a:rPr>
              <a:t>、</a:t>
            </a:r>
            <a:r>
              <a:rPr lang="zh-CN" altLang="en-US" sz="2200" b="1" dirty="0">
                <a:sym typeface="微软雅黑" panose="020B0503020204020204" charset="-122"/>
              </a:rPr>
              <a:t>性质</a:t>
            </a:r>
            <a:r>
              <a:rPr lang="zh-CN" altLang="en-US" sz="2200" dirty="0">
                <a:sym typeface="微软雅黑" panose="020B0503020204020204" charset="-122"/>
              </a:rPr>
              <a:t>：是一个</a:t>
            </a:r>
            <a:r>
              <a:rPr lang="zh-CN" altLang="en-US" sz="2200" b="1" u="sng" dirty="0">
                <a:solidFill>
                  <a:srgbClr val="C23C0D"/>
                </a:solidFill>
                <a:sym typeface="微软雅黑" panose="020B0503020204020204" charset="-122"/>
              </a:rPr>
              <a:t>资产阶级共和国性质的革命政权</a:t>
            </a:r>
            <a:r>
              <a:rPr lang="zh-CN" altLang="en-US" sz="2200" b="1" u="sng" dirty="0">
                <a:solidFill>
                  <a:srgbClr val="0070C0"/>
                </a:solidFill>
                <a:sym typeface="微软雅黑" panose="020B0503020204020204" charset="-122"/>
              </a:rPr>
              <a:t> </a:t>
            </a:r>
            <a:r>
              <a:rPr lang="zh-CN" altLang="en-US" sz="2200" dirty="0">
                <a:solidFill>
                  <a:srgbClr val="C23C0D"/>
                </a:solidFill>
              </a:rPr>
              <a:t>★★</a:t>
            </a:r>
            <a:endParaRPr lang="zh-CN" altLang="en-US" sz="2200"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en-US" altLang="zh-CN" sz="2200" dirty="0">
                <a:sym typeface="微软雅黑" panose="020B0503020204020204" charset="-122"/>
              </a:rPr>
              <a:t>1</a:t>
            </a:r>
            <a:r>
              <a:rPr lang="zh-CN" altLang="en-US" sz="2200" dirty="0">
                <a:sym typeface="微软雅黑" panose="020B0503020204020204" charset="-122"/>
              </a:rPr>
              <a:t>）在人员构成上，资产阶级革命派控制着这个政权。</a:t>
            </a:r>
            <a:endParaRPr lang="zh-CN" altLang="en-US" sz="2200" dirty="0"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en-US" altLang="zh-CN" sz="2200" dirty="0">
                <a:sym typeface="微软雅黑" panose="020B0503020204020204" charset="-122"/>
              </a:rPr>
              <a:t>2</a:t>
            </a:r>
            <a:r>
              <a:rPr lang="zh-CN" altLang="en-US" sz="2200" dirty="0">
                <a:sym typeface="微软雅黑" panose="020B0503020204020204" charset="-122"/>
              </a:rPr>
              <a:t>）集中体现了中国民族资产阶级的愿望和利益，也一定程度上符合广大中国人民的利益。</a:t>
            </a:r>
            <a:endParaRPr lang="en-US" altLang="zh-CN" sz="2200" dirty="0">
              <a:sym typeface="微软雅黑" panose="020B0503020204020204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200" dirty="0"/>
              <a:t>6</a:t>
            </a:r>
            <a:r>
              <a:rPr lang="zh-CN" altLang="en-US" sz="2200" dirty="0"/>
              <a:t>、</a:t>
            </a:r>
            <a:r>
              <a:rPr lang="zh-CN" altLang="zh-CN" sz="2200" b="1" dirty="0"/>
              <a:t>南京临时政府的局限性</a:t>
            </a:r>
            <a:endParaRPr lang="en-US" altLang="zh-CN" sz="2200" b="1" dirty="0"/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en-US" altLang="zh-CN" sz="2200" dirty="0"/>
              <a:t>1</a:t>
            </a:r>
            <a:r>
              <a:rPr lang="zh-CN" altLang="en-US" sz="2200" dirty="0"/>
              <a:t>）对外：承认清政府与列强所定的一切不平等条约和所欠的一切外债，以换取列强的承认。</a:t>
            </a:r>
            <a:endParaRPr lang="zh-CN" altLang="en-US" sz="2200" dirty="0"/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en-US" altLang="zh-CN" sz="2200" dirty="0"/>
              <a:t>2</a:t>
            </a:r>
            <a:r>
              <a:rPr lang="zh-CN" altLang="en-US" sz="2200" dirty="0"/>
              <a:t>）对内：没有提出可以满足农民土地要求的政策和措施。</a:t>
            </a:r>
            <a:endParaRPr lang="en-US" altLang="zh-CN" sz="2200" dirty="0"/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200" dirty="0">
                <a:sym typeface="微软雅黑" panose="020B0503020204020204" charset="-122"/>
              </a:rPr>
              <a:t>7</a:t>
            </a:r>
            <a:r>
              <a:rPr lang="zh-CN" altLang="en-US" sz="2200" dirty="0">
                <a:sym typeface="微软雅黑" panose="020B0503020204020204" charset="-122"/>
              </a:rPr>
              <a:t>、</a:t>
            </a:r>
            <a:r>
              <a:rPr lang="en-US" altLang="zh-CN" sz="2200" b="1" dirty="0">
                <a:sym typeface="微软雅黑" panose="020B0503020204020204" charset="-122"/>
              </a:rPr>
              <a:t>《</a:t>
            </a:r>
            <a:r>
              <a:rPr lang="zh-CN" altLang="en-US" sz="2200" b="1" dirty="0">
                <a:sym typeface="微软雅黑" panose="020B0503020204020204" charset="-122"/>
              </a:rPr>
              <a:t>中华民国临时约法</a:t>
            </a:r>
            <a:r>
              <a:rPr lang="en-US" altLang="zh-CN" sz="2200" b="1" dirty="0">
                <a:sym typeface="微软雅黑" panose="020B0503020204020204" charset="-122"/>
              </a:rPr>
              <a:t>》</a:t>
            </a:r>
            <a:r>
              <a:rPr lang="zh-CN" altLang="en-US" sz="2200" dirty="0">
                <a:solidFill>
                  <a:srgbClr val="C23C0D"/>
                </a:solidFill>
              </a:rPr>
              <a:t>★</a:t>
            </a:r>
            <a:endParaRPr lang="zh-CN" altLang="en-US" sz="2200" dirty="0">
              <a:solidFill>
                <a:srgbClr val="C23C0D"/>
              </a:solidFill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en-US" altLang="zh-CN" sz="2200" dirty="0">
                <a:sym typeface="微软雅黑" panose="020B0503020204020204" charset="-122"/>
              </a:rPr>
              <a:t>1912</a:t>
            </a:r>
            <a:r>
              <a:rPr lang="zh-CN" altLang="en-US" sz="2200" dirty="0">
                <a:sym typeface="微软雅黑" panose="020B0503020204020204" charset="-122"/>
              </a:rPr>
              <a:t>年</a:t>
            </a:r>
            <a:r>
              <a:rPr lang="en-US" altLang="zh-CN" sz="2200" dirty="0">
                <a:sym typeface="微软雅黑" panose="020B0503020204020204" charset="-122"/>
              </a:rPr>
              <a:t>3</a:t>
            </a:r>
            <a:r>
              <a:rPr lang="zh-CN" altLang="en-US" sz="2200" dirty="0">
                <a:sym typeface="微软雅黑" panose="020B0503020204020204" charset="-122"/>
              </a:rPr>
              <a:t>月，颁布</a:t>
            </a:r>
            <a:r>
              <a:rPr lang="en-US" altLang="zh-CN" sz="2200" dirty="0">
                <a:sym typeface="微软雅黑" panose="020B0503020204020204" charset="-122"/>
              </a:rPr>
              <a:t>《</a:t>
            </a:r>
            <a:r>
              <a:rPr lang="zh-CN" altLang="en-US" sz="2200" b="1" u="sng" dirty="0">
                <a:solidFill>
                  <a:srgbClr val="C23C0D"/>
                </a:solidFill>
                <a:sym typeface="微软雅黑" panose="020B0503020204020204" charset="-122"/>
              </a:rPr>
              <a:t>中华民国临时约法</a:t>
            </a:r>
            <a:r>
              <a:rPr lang="en-US" altLang="zh-CN" sz="2200" dirty="0">
                <a:sym typeface="微软雅黑" panose="020B0503020204020204" charset="-122"/>
              </a:rPr>
              <a:t>》</a:t>
            </a:r>
            <a:r>
              <a:rPr lang="zh-CN" altLang="en-US" sz="2200" dirty="0">
                <a:sym typeface="微软雅黑" panose="020B0503020204020204" charset="-122"/>
              </a:rPr>
              <a:t>，</a:t>
            </a:r>
            <a:r>
              <a:rPr lang="zh-CN" altLang="en-US" sz="2200" b="1" u="sng" dirty="0">
                <a:solidFill>
                  <a:srgbClr val="C23C0D"/>
                </a:solidFill>
                <a:sym typeface="微软雅黑" panose="020B0503020204020204" charset="-122"/>
              </a:rPr>
              <a:t>第一部具有资产阶级共和国宪法性质的法典</a:t>
            </a:r>
            <a:r>
              <a:rPr lang="zh-CN" altLang="en-US" sz="2200" dirty="0">
                <a:sym typeface="微软雅黑" panose="020B0503020204020204" charset="-122"/>
              </a:rPr>
              <a:t>。</a:t>
            </a:r>
            <a:endParaRPr lang="en-US" altLang="zh-CN" sz="2200" dirty="0">
              <a:sym typeface="微软雅黑" panose="020B0503020204020204" charset="-122"/>
            </a:endParaRPr>
          </a:p>
          <a:p>
            <a:pPr algn="ctr">
              <a:lnSpc>
                <a:spcPts val="3200"/>
              </a:lnSpc>
              <a:spcBef>
                <a:spcPts val="500"/>
              </a:spcBef>
            </a:pPr>
            <a:r>
              <a:rPr lang="zh-CN" altLang="en-US" sz="2200" u="sng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以根本大法的形式废除了两千年来的封建君主专制制度，确认了资产阶级共和国的政治制度。</a:t>
            </a:r>
            <a:endParaRPr lang="zh-CN" altLang="en-US" sz="2200" u="sng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</p:txBody>
      </p:sp>
      <p:pic>
        <p:nvPicPr>
          <p:cNvPr id="2050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94" y="1077963"/>
            <a:ext cx="1671448" cy="532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558" y="1098754"/>
            <a:ext cx="11828477" cy="50474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zh-CN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二、辛亥革命胜利的历史意义及其局限性</a:t>
            </a:r>
            <a:r>
              <a:rPr lang="en-US" altLang="zh-CN" sz="2600" b="1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 </a:t>
            </a:r>
            <a:endParaRPr lang="en-US" altLang="zh-CN" sz="2600" dirty="0">
              <a:solidFill>
                <a:srgbClr val="FF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（一）历史意义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en-US" altLang="zh-CN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思</a:t>
            </a:r>
            <a:r>
              <a:rPr lang="zh-CN" altLang="en-US" dirty="0">
                <a:sym typeface="微软雅黑" panose="020B0503020204020204" charset="-122"/>
              </a:rPr>
              <a:t>：传播了民主共和的理念，推动了思想解放；</a:t>
            </a:r>
            <a:endParaRPr lang="zh-CN" altLang="en-US" dirty="0">
              <a:sym typeface="微软雅黑" panose="020B0503020204020204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变</a:t>
            </a:r>
            <a:r>
              <a:rPr lang="zh-CN" altLang="en-US" dirty="0">
                <a:sym typeface="微软雅黑" panose="020B0503020204020204" charset="-122"/>
              </a:rPr>
              <a:t>：促使社会经济、思想习惯和社会风俗等方面发生了新的变化；</a:t>
            </a:r>
            <a:endParaRPr lang="zh-CN" altLang="en-US" dirty="0">
              <a:sym typeface="微软雅黑" panose="020B0503020204020204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3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清</a:t>
            </a:r>
            <a:r>
              <a:rPr lang="zh-CN" altLang="en-US" dirty="0">
                <a:sym typeface="微软雅黑" panose="020B0503020204020204" charset="-122"/>
              </a:rPr>
              <a:t>：它推翻了清王朝在中国的统治，沉重打击了中外反动势力在中国的统治；</a:t>
            </a:r>
            <a:endParaRPr lang="zh-CN" altLang="en-US" dirty="0">
              <a:sym typeface="微软雅黑" panose="020B0503020204020204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4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帝</a:t>
            </a:r>
            <a:r>
              <a:rPr lang="zh-CN" altLang="en-US" dirty="0">
                <a:sym typeface="微软雅黑" panose="020B0503020204020204" charset="-122"/>
              </a:rPr>
              <a:t>：打击帝国主义在华势力，为亚洲各国人民革命斗争提供范例，推动亚洲各国民族解放运动；</a:t>
            </a:r>
            <a:endParaRPr lang="zh-CN" altLang="en-US" dirty="0">
              <a:sym typeface="微软雅黑" panose="020B0503020204020204" charset="-122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5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国</a:t>
            </a:r>
            <a:r>
              <a:rPr lang="zh-CN" altLang="en-US" dirty="0">
                <a:sym typeface="微软雅黑" panose="020B0503020204020204" charset="-122"/>
              </a:rPr>
              <a:t>：宣告了封建君主专制制度的结束和民国的建立。</a:t>
            </a:r>
            <a:endParaRPr lang="en-US" altLang="zh-CN" dirty="0"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2366" y="2862784"/>
            <a:ext cx="2139192" cy="461665"/>
          </a:xfrm>
          <a:prstGeom prst="rect">
            <a:avLst/>
          </a:prstGeom>
          <a:noFill/>
          <a:ln>
            <a:solidFill>
              <a:srgbClr val="C23C0D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思变清帝国</a:t>
            </a:r>
            <a:endParaRPr lang="zh-CN" altLang="en-US" sz="2400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7656" y="1365799"/>
            <a:ext cx="1477729" cy="45653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r>
              <a:rPr lang="en-US" altLang="zh-CN" b="1" dirty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558" y="1098754"/>
            <a:ext cx="11828477" cy="50474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zh-CN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二、辛亥革命胜利的历史意义及其局限性</a:t>
            </a:r>
            <a:r>
              <a:rPr lang="en-US" altLang="zh-CN" sz="2400" b="1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（二）局限性：</a:t>
            </a:r>
            <a:r>
              <a:rPr lang="zh-CN" altLang="en-US" dirty="0">
                <a:sym typeface="微软雅黑" panose="020B0503020204020204" charset="-122"/>
              </a:rPr>
              <a:t>资产阶级革命派自身的软弱性。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br>
              <a:rPr lang="zh-CN" altLang="en-US" dirty="0">
                <a:solidFill>
                  <a:srgbClr val="C23C0D"/>
                </a:solidFill>
                <a:sym typeface="微软雅黑" panose="020B0503020204020204" charset="-122"/>
              </a:rPr>
            </a:br>
            <a:r>
              <a:rPr lang="zh-CN" altLang="en-US" dirty="0">
                <a:solidFill>
                  <a:srgbClr val="C00000"/>
                </a:solidFill>
                <a:sym typeface="微软雅黑" panose="020B0503020204020204" charset="-122"/>
              </a:rPr>
              <a:t>       </a:t>
            </a: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1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没有</a:t>
            </a:r>
            <a:r>
              <a:rPr lang="zh-CN" altLang="en-US" dirty="0">
                <a:sym typeface="微软雅黑" panose="020B0503020204020204" charset="-122"/>
              </a:rPr>
              <a:t>提出彻底的反对帝国主义和反对封建主义的革命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charset="-122"/>
              </a:rPr>
              <a:t>纲领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endParaRPr lang="zh-CN" altLang="en-US" dirty="0">
              <a:sym typeface="微软雅黑" panose="020B050302020402020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2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没有</a:t>
            </a:r>
            <a:r>
              <a:rPr lang="zh-CN" altLang="en-US" dirty="0">
                <a:sym typeface="微软雅黑" panose="020B0503020204020204" charset="-122"/>
              </a:rPr>
              <a:t>充分发动和依靠</a:t>
            </a:r>
            <a:r>
              <a:rPr lang="zh-CN" altLang="en-US" b="1" dirty="0">
                <a:sym typeface="微软雅黑" panose="020B0503020204020204" charset="-122"/>
              </a:rPr>
              <a:t>民众</a:t>
            </a:r>
            <a:r>
              <a:rPr lang="zh-CN" altLang="en-US" dirty="0">
                <a:sym typeface="微软雅黑" panose="020B0503020204020204" charset="-122"/>
              </a:rPr>
              <a:t>。</a:t>
            </a:r>
            <a:endParaRPr lang="zh-CN" altLang="en-US" dirty="0">
              <a:sym typeface="微软雅黑" panose="020B050302020402020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ym typeface="微软雅黑" panose="020B0503020204020204" charset="-122"/>
              </a:rPr>
              <a:t>（</a:t>
            </a:r>
            <a:r>
              <a:rPr lang="en-US" altLang="zh-CN" dirty="0">
                <a:sym typeface="微软雅黑" panose="020B0503020204020204" charset="-122"/>
              </a:rPr>
              <a:t>3</a:t>
            </a:r>
            <a:r>
              <a:rPr lang="zh-CN" altLang="en-US" dirty="0">
                <a:sym typeface="微软雅黑" panose="020B0503020204020204" charset="-122"/>
              </a:rPr>
              <a:t>）</a:t>
            </a:r>
            <a:r>
              <a:rPr lang="zh-CN" altLang="en-US" b="1" dirty="0">
                <a:sym typeface="微软雅黑" panose="020B0503020204020204" charset="-122"/>
              </a:rPr>
              <a:t>没有</a:t>
            </a:r>
            <a:r>
              <a:rPr lang="zh-CN" altLang="en-US" dirty="0">
                <a:sym typeface="微软雅黑" panose="020B0503020204020204" charset="-122"/>
              </a:rPr>
              <a:t>建立坚强的革命</a:t>
            </a:r>
            <a:r>
              <a:rPr lang="zh-CN" altLang="en-US" b="1" dirty="0">
                <a:sym typeface="微软雅黑" panose="020B0503020204020204" charset="-122"/>
              </a:rPr>
              <a:t>政党</a:t>
            </a:r>
            <a:r>
              <a:rPr lang="zh-CN" altLang="en-US" dirty="0">
                <a:sym typeface="微软雅黑" panose="020B0503020204020204" charset="-122"/>
              </a:rPr>
              <a:t>，发挥团结一起革命力量的强有力的核心作用。</a:t>
            </a:r>
            <a:endParaRPr lang="zh-CN" altLang="en-US" dirty="0"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987" y="1332076"/>
            <a:ext cx="1477729" cy="4565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5182" y="4958346"/>
            <a:ext cx="9223536" cy="58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说明</a:t>
            </a:r>
            <a:r>
              <a:rPr lang="zh-CN" altLang="en-US" sz="2400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C23C0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资产阶级共和国的方案没有能够救中国。</a:t>
            </a:r>
            <a:endParaRPr lang="zh-CN" altLang="en-US" sz="2400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476" y="1208578"/>
            <a:ext cx="10961048" cy="5476706"/>
          </a:xfrm>
        </p:spPr>
        <p:txBody>
          <a:bodyPr>
            <a:normAutofit fontScale="97500"/>
          </a:bodyPr>
          <a:lstStyle/>
          <a:p>
            <a:pPr>
              <a:lnSpc>
                <a:spcPts val="3200"/>
              </a:lnSpc>
            </a:pPr>
            <a:r>
              <a:rPr lang="zh-CN" altLang="zh-CN" sz="24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三、北洋军阀的统治和反对北洋军阀的斗争</a:t>
            </a:r>
            <a:endParaRPr lang="en-US" altLang="zh-CN" sz="2400" b="1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3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（一）北洋军阀的统治</a:t>
            </a:r>
            <a:r>
              <a:rPr lang="zh-CN" altLang="en-US" sz="21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（</a:t>
            </a:r>
            <a:r>
              <a:rPr lang="en-US" altLang="zh-CN" sz="21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1912</a:t>
            </a:r>
            <a:r>
              <a:rPr lang="zh-CN" altLang="en-US" sz="21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袁世凯掌权</a:t>
            </a:r>
            <a:r>
              <a:rPr lang="en-US" altLang="zh-CN" sz="21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-1928</a:t>
            </a:r>
            <a:r>
              <a:rPr lang="zh-CN" altLang="en-US" sz="21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张作霖出逃北京，控制中央政权</a:t>
            </a:r>
            <a:r>
              <a:rPr lang="en-US" altLang="zh-CN" sz="21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16</a:t>
            </a:r>
            <a:r>
              <a:rPr lang="zh-CN" altLang="en-US" sz="21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charset="-122"/>
              </a:rPr>
              <a:t>年）</a:t>
            </a:r>
            <a:endParaRPr lang="en-US" altLang="zh-CN" sz="2100" dirty="0"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300" dirty="0">
                <a:sym typeface="微软雅黑" panose="020B0503020204020204" charset="-122"/>
              </a:rPr>
              <a:t>        北洋军阀代表</a:t>
            </a:r>
            <a:r>
              <a:rPr lang="zh-CN" altLang="en-US" sz="2300" b="1" u="sng" dirty="0">
                <a:solidFill>
                  <a:srgbClr val="C23C0D"/>
                </a:solidFill>
                <a:sym typeface="微软雅黑" panose="020B0503020204020204" charset="-122"/>
              </a:rPr>
              <a:t>大地主和买办资产阶级</a:t>
            </a:r>
            <a:r>
              <a:rPr lang="zh-CN" altLang="en-US" sz="2300" dirty="0">
                <a:sym typeface="微软雅黑" panose="020B0503020204020204" charset="-122"/>
              </a:rPr>
              <a:t>利益。</a:t>
            </a:r>
            <a:endParaRPr lang="en-US" altLang="zh-CN" sz="2300" dirty="0">
              <a:sym typeface="微软雅黑" panose="020B050302020402020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300" dirty="0">
                <a:sym typeface="微软雅黑" panose="020B0503020204020204" charset="-122"/>
              </a:rPr>
              <a:t>1</a:t>
            </a:r>
            <a:r>
              <a:rPr lang="zh-CN" altLang="en-US" sz="2300" dirty="0">
                <a:sym typeface="微软雅黑" panose="020B0503020204020204" charset="-122"/>
              </a:rPr>
              <a:t>、</a:t>
            </a:r>
            <a:r>
              <a:rPr lang="zh-CN" altLang="zh-CN" sz="2300" dirty="0">
                <a:sym typeface="微软雅黑" panose="020B0503020204020204" charset="-122"/>
              </a:rPr>
              <a:t>袁世凯篡夺革命果实</a:t>
            </a:r>
            <a:endParaRPr lang="en-US" altLang="zh-CN" sz="2300" dirty="0"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2300" dirty="0">
                <a:sym typeface="微软雅黑" panose="020B0503020204020204" charset="-122"/>
              </a:rPr>
              <a:t>（</a:t>
            </a:r>
            <a:r>
              <a:rPr lang="en-US" altLang="zh-CN" sz="2300" dirty="0">
                <a:sym typeface="微软雅黑" panose="020B0503020204020204" charset="-122"/>
              </a:rPr>
              <a:t>1</a:t>
            </a:r>
            <a:r>
              <a:rPr lang="zh-CN" altLang="en-US" sz="2300" dirty="0">
                <a:sym typeface="微软雅黑" panose="020B0503020204020204" charset="-122"/>
              </a:rPr>
              <a:t>）</a:t>
            </a:r>
            <a:r>
              <a:rPr lang="en-US" altLang="zh-CN" sz="2300" dirty="0">
                <a:sym typeface="微软雅黑" panose="020B0503020204020204" charset="-122"/>
              </a:rPr>
              <a:t>1912</a:t>
            </a:r>
            <a:r>
              <a:rPr lang="zh-CN" altLang="en-US" sz="2300" dirty="0">
                <a:sym typeface="微软雅黑" panose="020B0503020204020204" charset="-122"/>
              </a:rPr>
              <a:t>年</a:t>
            </a:r>
            <a:r>
              <a:rPr lang="en-US" altLang="zh-CN" sz="2300" dirty="0">
                <a:sym typeface="微软雅黑" panose="020B0503020204020204" charset="-122"/>
              </a:rPr>
              <a:t>2</a:t>
            </a:r>
            <a:r>
              <a:rPr lang="zh-CN" altLang="en-US" sz="2300" dirty="0">
                <a:sym typeface="微软雅黑" panose="020B0503020204020204" charset="-122"/>
              </a:rPr>
              <a:t>月</a:t>
            </a:r>
            <a:r>
              <a:rPr lang="en-US" altLang="zh-CN" sz="2300" dirty="0">
                <a:sym typeface="微软雅黑" panose="020B0503020204020204" charset="-122"/>
              </a:rPr>
              <a:t>13</a:t>
            </a:r>
            <a:r>
              <a:rPr lang="zh-CN" altLang="en-US" sz="2300" dirty="0">
                <a:sym typeface="微软雅黑" panose="020B0503020204020204" charset="-122"/>
              </a:rPr>
              <a:t>日，孙中山提出辞职。</a:t>
            </a:r>
            <a:endParaRPr lang="en-US" altLang="zh-CN" sz="2300" dirty="0"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2300" dirty="0">
                <a:sym typeface="微软雅黑" panose="020B0503020204020204" charset="-122"/>
              </a:rPr>
              <a:t>（</a:t>
            </a:r>
            <a:r>
              <a:rPr lang="en-US" altLang="zh-CN" sz="2300" dirty="0">
                <a:sym typeface="微软雅黑" panose="020B0503020204020204" charset="-122"/>
              </a:rPr>
              <a:t>2</a:t>
            </a:r>
            <a:r>
              <a:rPr lang="zh-CN" altLang="en-US" sz="2300" dirty="0">
                <a:sym typeface="微软雅黑" panose="020B0503020204020204" charset="-122"/>
              </a:rPr>
              <a:t>）</a:t>
            </a:r>
            <a:r>
              <a:rPr lang="en-US" altLang="zh-CN" sz="2300" dirty="0">
                <a:sym typeface="微软雅黑" panose="020B0503020204020204" charset="-122"/>
              </a:rPr>
              <a:t>1912</a:t>
            </a:r>
            <a:r>
              <a:rPr lang="zh-CN" altLang="en-US" sz="2300" dirty="0">
                <a:sym typeface="微软雅黑" panose="020B0503020204020204" charset="-122"/>
              </a:rPr>
              <a:t>年</a:t>
            </a:r>
            <a:r>
              <a:rPr lang="en-US" altLang="zh-CN" sz="2300" dirty="0">
                <a:sym typeface="微软雅黑" panose="020B0503020204020204" charset="-122"/>
              </a:rPr>
              <a:t>3</a:t>
            </a:r>
            <a:r>
              <a:rPr lang="zh-CN" altLang="en-US" sz="2300" dirty="0">
                <a:sym typeface="微软雅黑" panose="020B0503020204020204" charset="-122"/>
              </a:rPr>
              <a:t>月</a:t>
            </a:r>
            <a:r>
              <a:rPr lang="en-US" altLang="zh-CN" sz="2300" dirty="0">
                <a:sym typeface="微软雅黑" panose="020B0503020204020204" charset="-122"/>
              </a:rPr>
              <a:t>10</a:t>
            </a:r>
            <a:r>
              <a:rPr lang="zh-CN" altLang="en-US" sz="2300" dirty="0">
                <a:sym typeface="微软雅黑" panose="020B0503020204020204" charset="-122"/>
              </a:rPr>
              <a:t>日</a:t>
            </a:r>
            <a:r>
              <a:rPr lang="zh-CN" altLang="en-US" sz="2300" dirty="0">
                <a:solidFill>
                  <a:srgbClr val="0070C0"/>
                </a:solidFill>
                <a:sym typeface="微软雅黑" panose="020B0503020204020204" charset="-122"/>
              </a:rPr>
              <a:t>，</a:t>
            </a:r>
            <a:r>
              <a:rPr lang="zh-CN" altLang="en-US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charset="-122"/>
              </a:rPr>
              <a:t>袁世凯在北京就任中华民国临时大总统</a:t>
            </a:r>
            <a:r>
              <a:rPr lang="zh-CN" altLang="en-US" sz="2300" dirty="0">
                <a:solidFill>
                  <a:srgbClr val="0070C0"/>
                </a:solidFill>
                <a:sym typeface="微软雅黑" panose="020B0503020204020204" charset="-122"/>
              </a:rPr>
              <a:t>。</a:t>
            </a:r>
            <a:endParaRPr lang="en-US" altLang="zh-CN" sz="2300" dirty="0">
              <a:solidFill>
                <a:srgbClr val="0070C0"/>
              </a:solidFill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2300" dirty="0">
                <a:sym typeface="微软雅黑" panose="020B0503020204020204" charset="-122"/>
              </a:rPr>
              <a:t>（</a:t>
            </a:r>
            <a:r>
              <a:rPr lang="en-US" altLang="zh-CN" sz="2300" dirty="0">
                <a:sym typeface="微软雅黑" panose="020B0503020204020204" charset="-122"/>
              </a:rPr>
              <a:t>3</a:t>
            </a:r>
            <a:r>
              <a:rPr lang="zh-CN" altLang="en-US" sz="2300" dirty="0">
                <a:sym typeface="微软雅黑" panose="020B0503020204020204" charset="-122"/>
              </a:rPr>
              <a:t>）</a:t>
            </a:r>
            <a:r>
              <a:rPr lang="en-US" altLang="zh-CN" sz="2300" dirty="0">
                <a:sym typeface="微软雅黑" panose="020B0503020204020204" charset="-122"/>
              </a:rPr>
              <a:t>1912</a:t>
            </a:r>
            <a:r>
              <a:rPr lang="zh-CN" altLang="en-US" sz="2300" dirty="0">
                <a:sym typeface="微软雅黑" panose="020B0503020204020204" charset="-122"/>
              </a:rPr>
              <a:t>年</a:t>
            </a:r>
            <a:r>
              <a:rPr lang="en-US" altLang="zh-CN" sz="2300" dirty="0">
                <a:sym typeface="微软雅黑" panose="020B0503020204020204" charset="-122"/>
              </a:rPr>
              <a:t>4</a:t>
            </a:r>
            <a:r>
              <a:rPr lang="zh-CN" altLang="en-US" sz="2300" dirty="0">
                <a:sym typeface="微软雅黑" panose="020B0503020204020204" charset="-122"/>
              </a:rPr>
              <a:t>月</a:t>
            </a:r>
            <a:r>
              <a:rPr lang="en-US" altLang="zh-CN" sz="2300" dirty="0">
                <a:sym typeface="微软雅黑" panose="020B0503020204020204" charset="-122"/>
              </a:rPr>
              <a:t>1</a:t>
            </a:r>
            <a:r>
              <a:rPr lang="zh-CN" altLang="en-US" sz="2300" dirty="0">
                <a:sym typeface="微软雅黑" panose="020B0503020204020204" charset="-122"/>
              </a:rPr>
              <a:t>日，孙中山正式辞去临时大总统职务。</a:t>
            </a:r>
            <a:endParaRPr lang="zh-CN" altLang="en-US" sz="2300" dirty="0">
              <a:sym typeface="微软雅黑" panose="020B0503020204020204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300" dirty="0">
                <a:sym typeface="微软雅黑" panose="020B0503020204020204" charset="-122"/>
              </a:rPr>
              <a:t>2</a:t>
            </a:r>
            <a:r>
              <a:rPr lang="zh-CN" altLang="en-US" sz="2300" dirty="0">
                <a:sym typeface="微软雅黑" panose="020B0503020204020204" charset="-122"/>
              </a:rPr>
              <a:t>、</a:t>
            </a:r>
            <a:r>
              <a:rPr lang="zh-CN" altLang="zh-CN" sz="2300" dirty="0">
                <a:sym typeface="微软雅黑" panose="020B0503020204020204" charset="-122"/>
              </a:rPr>
              <a:t>北洋军阀的黑暗统治</a:t>
            </a:r>
            <a:endParaRPr lang="en-US" altLang="zh-CN" sz="2300" dirty="0"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en-US" altLang="zh-CN" sz="2300" dirty="0">
                <a:sym typeface="微软雅黑" panose="020B0503020204020204" charset="-122"/>
              </a:rPr>
              <a:t>1</a:t>
            </a:r>
            <a:r>
              <a:rPr lang="zh-CN" altLang="en-US" sz="2300" dirty="0">
                <a:sym typeface="微软雅黑" panose="020B0503020204020204" charset="-122"/>
              </a:rPr>
              <a:t>）扩充军队，建立特务、警察系统，剥夺言论、出版、结社自由，任意捕杀革命党人和群众。</a:t>
            </a:r>
            <a:endParaRPr lang="en-US" altLang="zh-CN" sz="2300" dirty="0">
              <a:sym typeface="微软雅黑" panose="020B050302020402020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en-US" altLang="zh-CN" sz="2300" dirty="0">
                <a:sym typeface="微软雅黑" panose="020B0503020204020204" charset="-122"/>
              </a:rPr>
              <a:t>2</a:t>
            </a:r>
            <a:r>
              <a:rPr lang="zh-CN" altLang="en-US" sz="2300" dirty="0">
                <a:sym typeface="微软雅黑" panose="020B0503020204020204" charset="-122"/>
              </a:rPr>
              <a:t>）摧毁资产阶级民主制度，</a:t>
            </a:r>
            <a:r>
              <a:rPr lang="zh-CN" altLang="en-US" sz="2300" dirty="0"/>
              <a:t>于</a:t>
            </a:r>
            <a:r>
              <a:rPr lang="en-US" altLang="zh-CN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1914</a:t>
            </a:r>
            <a:r>
              <a:rPr lang="zh-CN" altLang="en-US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zh-CN" altLang="en-US" sz="2300" dirty="0"/>
              <a:t>炮制了</a:t>
            </a:r>
            <a:r>
              <a:rPr lang="en-US" altLang="zh-CN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中华民国约法</a:t>
            </a:r>
            <a:r>
              <a:rPr lang="en-US" altLang="zh-CN" sz="2300" b="1" u="sng" dirty="0">
                <a:solidFill>
                  <a:srgbClr val="C23C0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300" dirty="0"/>
              <a:t>，废除共和制度。</a:t>
            </a:r>
            <a:endParaRPr lang="en-US" altLang="zh-CN" sz="2300" dirty="0"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第二节 辛亥革命的胜利与失败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921" y="1451092"/>
            <a:ext cx="10515600" cy="4351338"/>
          </a:xfrm>
        </p:spPr>
        <p:txBody>
          <a:bodyPr/>
          <a:lstStyle/>
          <a:p>
            <a:r>
              <a:rPr lang="zh-CN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（二）反对北洋军阀的斗争，旧民主主义革命的终结</a:t>
            </a:r>
            <a:r>
              <a:rPr lang="zh-CN" altLang="en-US" dirty="0">
                <a:solidFill>
                  <a:srgbClr val="C23C0D"/>
                </a:solidFill>
              </a:rPr>
              <a:t>★★</a:t>
            </a:r>
            <a:endParaRPr lang="zh-CN" altLang="en-US" b="1" dirty="0">
              <a:solidFill>
                <a:srgbClr val="C23C0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9460" y="2406015"/>
          <a:ext cx="10673715" cy="327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510"/>
                <a:gridCol w="1120140"/>
                <a:gridCol w="3226435"/>
                <a:gridCol w="1508760"/>
                <a:gridCol w="2769870"/>
              </a:tblGrid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斗争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起因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领导人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8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二次革命</a:t>
                      </a:r>
                      <a:endParaRPr lang="en-US" altLang="zh-CN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 (</a:t>
                      </a:r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赣宁之役）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1913.7</a:t>
                      </a:r>
                      <a:endParaRPr lang="en-US" altLang="zh-CN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袁世凯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刺杀宋教仁和“善后大借款”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孙中山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失败，孙中山逃亡日本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中华革命党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1914.7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反对袁世凯专制统治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孙中山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社会影响弱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护国战争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1915.12</a:t>
                      </a:r>
                      <a:endParaRPr lang="en-US" altLang="zh-CN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反对</a:t>
                      </a:r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袁世凯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称帝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蔡锷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袁世凯取消帝制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8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第一次护法运动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1917.7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段祺瑞破坏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临时约法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，拒绝恢复国会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孙中山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被西南军阀排挤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第二次护法运动</a:t>
                      </a:r>
                      <a:endParaRPr lang="zh-CN" altLang="en-US" sz="2000" b="1" u="sng" kern="1200" dirty="0">
                        <a:solidFill>
                          <a:srgbClr val="C23C0D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1920.11</a:t>
                      </a:r>
                      <a:endParaRPr lang="en-US" altLang="zh-CN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捍卫约法，恢复民国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孙中山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u="sng" kern="1200" dirty="0">
                          <a:solidFill>
                            <a:srgbClr val="C23C0D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改组国民党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，运动失败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138" y="1581720"/>
            <a:ext cx="1572510" cy="501318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中国第一个资产阶级革命政党是（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A:兴中会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B:中国同盟会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C:中华革命党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D:中国国民党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中国第一个资产阶级革命政党是（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A:兴中会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B:中国同盟会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C:中华革命党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D:中国国民党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1904年至1905年，外国侵略者为争夺在华利益而在中国东北进行的战争是（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A:英法战争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B:英俄战争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C:日美战争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D:日俄战争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1904年至1905年，外国侵略者为争夺在华利益而在中国东北进行的战争是（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A:英法战争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B:英俄战争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C:日美战争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D:日俄战争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19100"/>
            <a:ext cx="769620" cy="518159"/>
          </a:xfrm>
          <a:custGeom>
            <a:avLst/>
            <a:gdLst/>
            <a:ahLst/>
            <a:cxnLst/>
            <a:rect l="l" t="t" r="r" b="b"/>
            <a:pathLst>
              <a:path w="769620" h="518159">
                <a:moveTo>
                  <a:pt x="683260" y="0"/>
                </a:moveTo>
                <a:lnTo>
                  <a:pt x="10161" y="0"/>
                </a:lnTo>
                <a:lnTo>
                  <a:pt x="0" y="2049"/>
                </a:lnTo>
                <a:lnTo>
                  <a:pt x="0" y="516110"/>
                </a:lnTo>
                <a:lnTo>
                  <a:pt x="10161" y="518160"/>
                </a:lnTo>
                <a:lnTo>
                  <a:pt x="683260" y="518160"/>
                </a:lnTo>
                <a:lnTo>
                  <a:pt x="716872" y="511381"/>
                </a:lnTo>
                <a:lnTo>
                  <a:pt x="744323" y="492887"/>
                </a:lnTo>
                <a:lnTo>
                  <a:pt x="762832" y="465439"/>
                </a:lnTo>
                <a:lnTo>
                  <a:pt x="769620" y="431800"/>
                </a:lnTo>
                <a:lnTo>
                  <a:pt x="769620" y="86360"/>
                </a:lnTo>
                <a:lnTo>
                  <a:pt x="762832" y="52720"/>
                </a:lnTo>
                <a:lnTo>
                  <a:pt x="744323" y="25273"/>
                </a:lnTo>
                <a:lnTo>
                  <a:pt x="716872" y="6778"/>
                </a:lnTo>
                <a:lnTo>
                  <a:pt x="683260" y="0"/>
                </a:lnTo>
                <a:close/>
              </a:path>
            </a:pathLst>
          </a:custGeom>
          <a:solidFill>
            <a:srgbClr val="C23B0D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070502" y="3201747"/>
            <a:ext cx="6680796" cy="32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2000" b="1" spc="-55" dirty="0">
                <a:latin typeface="Microsoft JhengHei" panose="020B0604030504040204" charset="-120"/>
                <a:cs typeface="Microsoft JhengHei" panose="020B0604030504040204" charset="-120"/>
              </a:rPr>
              <a:t>2.	</a:t>
            </a:r>
            <a:r>
              <a:rPr lang="en-US" sz="2000" spc="-55" dirty="0">
                <a:latin typeface="楷体" panose="02010609060101010101" charset="-122"/>
                <a:ea typeface="楷体" panose="02010609060101010101" charset="-122"/>
                <a:cs typeface="Microsoft JhengHei" panose="020B0604030504040204" charset="-120"/>
              </a:rPr>
              <a:t>1856</a:t>
            </a:r>
            <a:r>
              <a:rPr sz="2000" spc="100" dirty="0">
                <a:latin typeface="PMingLiU"/>
                <a:cs typeface="PMingLiU"/>
              </a:rPr>
              <a:t>年</a:t>
            </a:r>
            <a:r>
              <a:rPr lang="zh-CN" altLang="en-US" sz="2000" spc="100" dirty="0">
                <a:latin typeface="PMingLiU"/>
                <a:cs typeface="PMingLiU"/>
              </a:rPr>
              <a:t>，</a:t>
            </a:r>
            <a:r>
              <a:rPr sz="2000" spc="100" dirty="0">
                <a:latin typeface="PMingLiU"/>
                <a:cs typeface="PMingLiU"/>
              </a:rPr>
              <a:t> 第二次鸦片战争，</a:t>
            </a:r>
            <a:r>
              <a:rPr sz="2000" spc="25" dirty="0">
                <a:latin typeface="PMingLiU"/>
                <a:cs typeface="PMingLiU"/>
              </a:rPr>
              <a:t>英法联军</a:t>
            </a:r>
            <a:r>
              <a:rPr sz="2000" b="1" u="sng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火烧</a:t>
            </a:r>
            <a:r>
              <a:rPr sz="2000" b="1" u="sng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圆</a:t>
            </a:r>
            <a:r>
              <a:rPr sz="2000" b="1" u="sng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明园</a:t>
            </a:r>
            <a:r>
              <a:rPr sz="200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8278" y="4517330"/>
            <a:ext cx="473614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8630" algn="l"/>
              </a:tabLst>
            </a:pPr>
            <a:r>
              <a:rPr lang="en-US" sz="2000" b="1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4.</a:t>
            </a:r>
            <a:r>
              <a:rPr sz="2000" b="1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	 美国：</a:t>
            </a:r>
            <a:r>
              <a:rPr lang="en-US" sz="2000" b="1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1899</a:t>
            </a:r>
            <a:r>
              <a:rPr lang="zh-CN" altLang="en-US" sz="2000" b="1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年，</a:t>
            </a:r>
            <a:r>
              <a:rPr sz="2000" b="1" u="sng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“</a:t>
            </a:r>
            <a:r>
              <a:rPr sz="2000" b="1" u="sng" spc="6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门户开放”</a:t>
            </a:r>
            <a:r>
              <a:rPr sz="2000" b="1" spc="6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政策</a:t>
            </a:r>
            <a:r>
              <a:rPr lang="zh-CN" altLang="en-US" sz="2000" b="1" spc="6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7575" y="396641"/>
            <a:ext cx="9491980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978900" algn="l"/>
              </a:tabLst>
            </a:pPr>
            <a:r>
              <a:rPr spc="15" dirty="0"/>
              <a:t>第二节</a:t>
            </a:r>
            <a:r>
              <a:rPr spc="-70" dirty="0"/>
              <a:t> </a:t>
            </a:r>
            <a:r>
              <a:rPr spc="15" dirty="0"/>
              <a:t>资本</a:t>
            </a:r>
            <a:r>
              <a:rPr spc="375" dirty="0"/>
              <a:t>-</a:t>
            </a:r>
            <a:r>
              <a:rPr spc="15" dirty="0"/>
              <a:t>帝国主义对中</a:t>
            </a:r>
            <a:r>
              <a:rPr spc="-40" dirty="0"/>
              <a:t>国</a:t>
            </a:r>
            <a:r>
              <a:rPr spc="15" dirty="0"/>
              <a:t>侵略</a:t>
            </a:r>
            <a:r>
              <a:rPr spc="-40" dirty="0"/>
              <a:t>及</a:t>
            </a:r>
            <a:r>
              <a:rPr spc="15" dirty="0"/>
              <a:t>近代</a:t>
            </a:r>
            <a:r>
              <a:rPr spc="-40" dirty="0"/>
              <a:t>中</a:t>
            </a:r>
            <a:r>
              <a:rPr spc="15" dirty="0"/>
              <a:t>国社</a:t>
            </a:r>
            <a:r>
              <a:rPr spc="-40" dirty="0"/>
              <a:t>会</a:t>
            </a:r>
            <a:r>
              <a:rPr spc="15" dirty="0"/>
              <a:t>的演变</a:t>
            </a:r>
            <a:r>
              <a:rPr sz="3200" dirty="0"/>
              <a:t>	</a:t>
            </a:r>
            <a:endParaRPr sz="3200" spc="-85" dirty="0"/>
          </a:p>
        </p:txBody>
      </p:sp>
      <p:sp>
        <p:nvSpPr>
          <p:cNvPr id="13" name="object 13"/>
          <p:cNvSpPr txBox="1"/>
          <p:nvPr/>
        </p:nvSpPr>
        <p:spPr>
          <a:xfrm>
            <a:off x="7569067" y="3177145"/>
            <a:ext cx="2712720" cy="396904"/>
          </a:xfrm>
          <a:prstGeom prst="rect">
            <a:avLst/>
          </a:prstGeom>
          <a:ln w="7627">
            <a:solidFill>
              <a:srgbClr val="C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C23B0D"/>
                </a:solidFill>
                <a:latin typeface="PMingLiU"/>
                <a:cs typeface="PMingLiU"/>
              </a:rPr>
              <a:t>二丫火烧圆明园</a:t>
            </a:r>
            <a:endParaRPr sz="2400" dirty="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818" y="1646133"/>
            <a:ext cx="11289788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、军事侵略</a:t>
            </a:r>
            <a:r>
              <a:rPr sz="2000" spc="25" dirty="0">
                <a:solidFill>
                  <a:srgbClr val="C00000"/>
                </a:solidFill>
                <a:latin typeface="PMingLiU"/>
                <a:cs typeface="PMingLiU"/>
              </a:rPr>
              <a:t>★</a:t>
            </a:r>
            <a:endParaRPr sz="2000" dirty="0">
              <a:latin typeface="PMingLiU"/>
              <a:cs typeface="PMingLiU"/>
            </a:endParaRPr>
          </a:p>
          <a:p>
            <a:pPr marL="424180">
              <a:lnSpc>
                <a:spcPct val="150000"/>
              </a:lnSpc>
              <a:tabLst>
                <a:tab pos="881380" algn="l"/>
              </a:tabLst>
            </a:pPr>
            <a:r>
              <a:rPr sz="2000" spc="30" dirty="0">
                <a:latin typeface="PMingLiU"/>
                <a:cs typeface="PMingLiU"/>
              </a:rPr>
              <a:t>1.	</a:t>
            </a:r>
            <a:r>
              <a:rPr lang="en-US" sz="2000" spc="30" dirty="0">
                <a:latin typeface="楷体" panose="02010609060101010101" charset="-122"/>
                <a:ea typeface="楷体" panose="02010609060101010101" charset="-122"/>
                <a:cs typeface="PMingLiU"/>
              </a:rPr>
              <a:t>1840</a:t>
            </a:r>
            <a:r>
              <a:rPr lang="zh-CN" altLang="en-US" sz="2000" spc="100" dirty="0">
                <a:latin typeface="PMingLiU"/>
                <a:cs typeface="PMingLiU"/>
              </a:rPr>
              <a:t>年，</a:t>
            </a:r>
            <a:r>
              <a:rPr sz="2000" b="1" u="sng" spc="25" dirty="0" err="1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第一次鸦片战争</a:t>
            </a:r>
            <a:r>
              <a:rPr sz="2000" spc="25" dirty="0" err="1">
                <a:latin typeface="PMingLiU"/>
                <a:cs typeface="PMingLiU"/>
              </a:rPr>
              <a:t>是中国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近代史的开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端</a:t>
            </a:r>
            <a:r>
              <a:rPr sz="2000" b="1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r>
              <a:rPr sz="2000" spc="25" dirty="0" err="1">
                <a:latin typeface="PMingLiU"/>
                <a:cs typeface="PMingLiU"/>
              </a:rPr>
              <a:t>中英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《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南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京条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约</a:t>
            </a:r>
            <a:r>
              <a:rPr sz="2000" b="1" u="sng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》（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一个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平等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条</a:t>
            </a:r>
            <a:r>
              <a:rPr sz="2000" b="1" u="sng" spc="50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约</a:t>
            </a:r>
            <a:r>
              <a:rPr sz="2000" b="1" u="sng" spc="50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r>
              <a:rPr sz="2000" u="sng" spc="50" dirty="0">
                <a:latin typeface="PMingLiU"/>
                <a:cs typeface="PMingLiU"/>
              </a:rPr>
              <a:t>，</a:t>
            </a:r>
            <a:r>
              <a:rPr sz="2000" spc="25" dirty="0" err="1">
                <a:latin typeface="PMingLiU"/>
                <a:cs typeface="PMingLiU"/>
              </a:rPr>
              <a:t>割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香</a:t>
            </a:r>
            <a:r>
              <a:rPr sz="2000" b="1" u="sng" spc="80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港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岛</a:t>
            </a:r>
            <a:r>
              <a:rPr sz="2000" spc="25" dirty="0" err="1">
                <a:latin typeface="PMingLiU"/>
                <a:cs typeface="PMingLiU"/>
              </a:rPr>
              <a:t>给</a:t>
            </a:r>
            <a:r>
              <a:rPr sz="2000" spc="75" dirty="0" err="1">
                <a:latin typeface="PMingLiU"/>
                <a:cs typeface="PMingLiU"/>
              </a:rPr>
              <a:t>英</a:t>
            </a:r>
            <a:r>
              <a:rPr sz="2000" spc="25" dirty="0" err="1">
                <a:latin typeface="PMingLiU"/>
                <a:cs typeface="PMingLiU"/>
              </a:rPr>
              <a:t>国，</a:t>
            </a:r>
            <a:r>
              <a:rPr sz="2000" spc="75" dirty="0" err="1">
                <a:latin typeface="PMingLiU"/>
                <a:cs typeface="PMingLiU"/>
              </a:rPr>
              <a:t>开</a:t>
            </a:r>
            <a:r>
              <a:rPr sz="2000" spc="30" dirty="0" err="1">
                <a:latin typeface="PMingLiU"/>
                <a:cs typeface="PMingLiU"/>
              </a:rPr>
              <a:t>设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广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州</a:t>
            </a:r>
            <a:r>
              <a:rPr sz="2000" b="1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厦</a:t>
            </a:r>
            <a:r>
              <a:rPr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门</a:t>
            </a:r>
            <a:r>
              <a:rPr sz="2000" b="1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u="sng" spc="2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福</a:t>
            </a:r>
            <a:r>
              <a:rPr lang="zh-CN" altLang="en-US" sz="2000" b="1" u="sng" spc="75" dirty="0" err="1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州</a:t>
            </a:r>
            <a:r>
              <a:rPr sz="200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u="sng" spc="25" dirty="0" err="1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宁波</a:t>
            </a:r>
            <a:r>
              <a:rPr sz="2000" b="1" spc="25" dirty="0" err="1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000" b="1" u="sng" spc="25" dirty="0" err="1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上海</a:t>
            </a:r>
            <a:r>
              <a:rPr sz="2000" spc="25" dirty="0" err="1">
                <a:latin typeface="PMingLiU"/>
                <a:cs typeface="PMingLiU"/>
              </a:rPr>
              <a:t>五个通商口岸</a:t>
            </a:r>
            <a:r>
              <a:rPr sz="2000" spc="25" dirty="0">
                <a:latin typeface="PMingLiU"/>
                <a:cs typeface="PMingLiU"/>
              </a:rPr>
              <a:t>。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59729" y="1601486"/>
            <a:ext cx="1470660" cy="4648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16" name="object 16"/>
          <p:cNvSpPr/>
          <p:nvPr/>
        </p:nvSpPr>
        <p:spPr>
          <a:xfrm>
            <a:off x="1847850" y="5534760"/>
            <a:ext cx="8063865" cy="171450"/>
          </a:xfrm>
          <a:custGeom>
            <a:avLst/>
            <a:gdLst/>
            <a:ahLst/>
            <a:cxnLst/>
            <a:rect l="l" t="t" r="r" b="b"/>
            <a:pathLst>
              <a:path w="8063865" h="171450">
                <a:moveTo>
                  <a:pt x="7987770" y="85573"/>
                </a:moveTo>
                <a:lnTo>
                  <a:pt x="7901685" y="135789"/>
                </a:lnTo>
                <a:lnTo>
                  <a:pt x="7896078" y="140822"/>
                </a:lnTo>
                <a:lnTo>
                  <a:pt x="7892923" y="147400"/>
                </a:lnTo>
                <a:lnTo>
                  <a:pt x="7892434" y="154688"/>
                </a:lnTo>
                <a:lnTo>
                  <a:pt x="7894828" y="161849"/>
                </a:lnTo>
                <a:lnTo>
                  <a:pt x="7899878" y="167497"/>
                </a:lnTo>
                <a:lnTo>
                  <a:pt x="7906464" y="170670"/>
                </a:lnTo>
                <a:lnTo>
                  <a:pt x="7913741" y="171147"/>
                </a:lnTo>
                <a:lnTo>
                  <a:pt x="7920863" y="168707"/>
                </a:lnTo>
                <a:lnTo>
                  <a:pt x="8030802" y="104623"/>
                </a:lnTo>
                <a:lnTo>
                  <a:pt x="8025765" y="104623"/>
                </a:lnTo>
                <a:lnTo>
                  <a:pt x="8025765" y="102032"/>
                </a:lnTo>
                <a:lnTo>
                  <a:pt x="8015985" y="102032"/>
                </a:lnTo>
                <a:lnTo>
                  <a:pt x="7987770" y="85573"/>
                </a:lnTo>
                <a:close/>
              </a:path>
              <a:path w="8063865" h="171450">
                <a:moveTo>
                  <a:pt x="7955113" y="66523"/>
                </a:moveTo>
                <a:lnTo>
                  <a:pt x="0" y="66523"/>
                </a:lnTo>
                <a:lnTo>
                  <a:pt x="0" y="104623"/>
                </a:lnTo>
                <a:lnTo>
                  <a:pt x="7955113" y="104623"/>
                </a:lnTo>
                <a:lnTo>
                  <a:pt x="7987770" y="85573"/>
                </a:lnTo>
                <a:lnTo>
                  <a:pt x="7955113" y="66523"/>
                </a:lnTo>
                <a:close/>
              </a:path>
              <a:path w="8063865" h="171450">
                <a:moveTo>
                  <a:pt x="8030802" y="66523"/>
                </a:moveTo>
                <a:lnTo>
                  <a:pt x="8025765" y="66523"/>
                </a:lnTo>
                <a:lnTo>
                  <a:pt x="8025765" y="104623"/>
                </a:lnTo>
                <a:lnTo>
                  <a:pt x="8030802" y="104623"/>
                </a:lnTo>
                <a:lnTo>
                  <a:pt x="8063483" y="85573"/>
                </a:lnTo>
                <a:lnTo>
                  <a:pt x="8030802" y="66523"/>
                </a:lnTo>
                <a:close/>
              </a:path>
              <a:path w="8063865" h="171450">
                <a:moveTo>
                  <a:pt x="8015985" y="69114"/>
                </a:moveTo>
                <a:lnTo>
                  <a:pt x="7987770" y="85573"/>
                </a:lnTo>
                <a:lnTo>
                  <a:pt x="8015985" y="102032"/>
                </a:lnTo>
                <a:lnTo>
                  <a:pt x="8015985" y="69114"/>
                </a:lnTo>
                <a:close/>
              </a:path>
              <a:path w="8063865" h="171450">
                <a:moveTo>
                  <a:pt x="8025765" y="69114"/>
                </a:moveTo>
                <a:lnTo>
                  <a:pt x="8015985" y="69114"/>
                </a:lnTo>
                <a:lnTo>
                  <a:pt x="8015985" y="102032"/>
                </a:lnTo>
                <a:lnTo>
                  <a:pt x="8025765" y="102032"/>
                </a:lnTo>
                <a:lnTo>
                  <a:pt x="8025765" y="69114"/>
                </a:lnTo>
                <a:close/>
              </a:path>
              <a:path w="8063865" h="171450">
                <a:moveTo>
                  <a:pt x="7913741" y="0"/>
                </a:moveTo>
                <a:lnTo>
                  <a:pt x="7906464" y="477"/>
                </a:lnTo>
                <a:lnTo>
                  <a:pt x="7899878" y="3650"/>
                </a:lnTo>
                <a:lnTo>
                  <a:pt x="7894828" y="9297"/>
                </a:lnTo>
                <a:lnTo>
                  <a:pt x="7892434" y="16459"/>
                </a:lnTo>
                <a:lnTo>
                  <a:pt x="7892923" y="23747"/>
                </a:lnTo>
                <a:lnTo>
                  <a:pt x="7896078" y="30325"/>
                </a:lnTo>
                <a:lnTo>
                  <a:pt x="7901685" y="35357"/>
                </a:lnTo>
                <a:lnTo>
                  <a:pt x="7987770" y="85573"/>
                </a:lnTo>
                <a:lnTo>
                  <a:pt x="8015985" y="69114"/>
                </a:lnTo>
                <a:lnTo>
                  <a:pt x="8025765" y="69114"/>
                </a:lnTo>
                <a:lnTo>
                  <a:pt x="8025765" y="66523"/>
                </a:lnTo>
                <a:lnTo>
                  <a:pt x="8030802" y="66523"/>
                </a:lnTo>
                <a:lnTo>
                  <a:pt x="7920863" y="2439"/>
                </a:lnTo>
                <a:lnTo>
                  <a:pt x="791374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17" name="object 17"/>
          <p:cNvSpPr/>
          <p:nvPr/>
        </p:nvSpPr>
        <p:spPr>
          <a:xfrm>
            <a:off x="5414009" y="5521274"/>
            <a:ext cx="91440" cy="213360"/>
          </a:xfrm>
          <a:custGeom>
            <a:avLst/>
            <a:gdLst/>
            <a:ahLst/>
            <a:cxnLst/>
            <a:rect l="l" t="t" r="r" b="b"/>
            <a:pathLst>
              <a:path w="91439" h="213360">
                <a:moveTo>
                  <a:pt x="0" y="213359"/>
                </a:moveTo>
                <a:lnTo>
                  <a:pt x="91439" y="213359"/>
                </a:lnTo>
                <a:lnTo>
                  <a:pt x="9143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19" name="object 19"/>
          <p:cNvSpPr txBox="1"/>
          <p:nvPr/>
        </p:nvSpPr>
        <p:spPr>
          <a:xfrm>
            <a:off x="4663419" y="5811839"/>
            <a:ext cx="21751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PMingLiU"/>
                <a:cs typeface="PMingLiU"/>
              </a:rPr>
              <a:t>第一次鸦片战争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23235" y="5219649"/>
            <a:ext cx="13357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MingLiU"/>
                <a:cs typeface="PMingLiU"/>
              </a:rPr>
              <a:t>封建社会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3925" y="5244096"/>
            <a:ext cx="24966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PMingLiU"/>
                <a:cs typeface="PMingLiU"/>
              </a:rPr>
              <a:t>半殖民地半封建社会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1070503" y="3877771"/>
            <a:ext cx="990807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8630" algn="l"/>
              </a:tabLst>
            </a:pPr>
            <a:r>
              <a:rPr sz="2000" b="1" spc="-5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3.	</a:t>
            </a:r>
            <a:r>
              <a:rPr sz="2000" spc="-5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lang="zh-CN" altLang="en-US" sz="2000" b="1" spc="25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日本</a:t>
            </a:r>
            <a:r>
              <a:rPr sz="200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lang="en-US" sz="200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1895</a:t>
            </a:r>
            <a:r>
              <a:rPr lang="zh-CN" altLang="en-US" sz="200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年 ，签订</a:t>
            </a:r>
            <a:r>
              <a:rPr lang="en-US" altLang="zh-CN" sz="2000" b="1" u="sng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《</a:t>
            </a:r>
            <a:r>
              <a:rPr lang="zh-CN" altLang="en-US" sz="2000" b="1" u="sng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马关条约</a:t>
            </a:r>
            <a:r>
              <a:rPr lang="en-US" altLang="zh-CN" sz="2000" b="1" u="sng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》</a:t>
            </a:r>
            <a:r>
              <a:rPr lang="zh-CN" altLang="en-US" sz="200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，割</a:t>
            </a:r>
            <a:r>
              <a:rPr lang="zh-CN" altLang="en-US" sz="2000" b="1" u="sng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台湾</a:t>
            </a:r>
            <a:r>
              <a:rPr lang="zh-CN" altLang="en-US" sz="2000" b="1" spc="25" dirty="0">
                <a:solidFill>
                  <a:srgbClr val="C23B0D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给日本。</a:t>
            </a:r>
            <a:endParaRPr sz="2000" kern="7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中国历史上第一部具有资产阶级共和国宪法性质的法典是（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A:《中华民国临时约法》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B:《中华民国约法》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C:《钦定宪法大纲》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D:《总统选举法》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中国历史上第一部具有资产阶级共和国宪法性质的法典是（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A:《中华民国临时约法》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B:《中华民国约法》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C:《钦定宪法大纲》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D:《总统选举法》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1911年10月，资产阶级革命派发动了将辛亥革命推向高潮的（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A:惠州起义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B:河口起义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C:广州起义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D:武昌起义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1911年10月，资产阶级革命派发动了将辛亥革命推向高潮的（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A:惠州起义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B:河口起义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C:广州起义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D:武昌起义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1905年至1907年，资产阶级革命派与改良派论战的焦点是（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A:要不要打倒列强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B:要不要实行共和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C:要不要以革命手段推翻清政府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D:要不要废科举，兴学堂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1905年至1907年，资产阶级革命派与改良派论战的焦点是（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A:要不要打倒列强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B:要不要实行共和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C:要不要以革命手段推翻清政府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D:要不要废科举，兴学堂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袁世凯窃夺辛亥革命成果后，于1914年5月炮制了（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A:《戒严法》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B:《中华民国约法》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C:《钦定宪法大纲》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D:《暂行新刑律》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9835" y="1577042"/>
            <a:ext cx="977872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袁世凯窃夺辛亥革命成果后，于1914年5月炮制了（ 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A:《戒严法》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B:《中华民国约法》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C:《钦定宪法大纲》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D:《暂行新刑律》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19100"/>
            <a:ext cx="769620" cy="518159"/>
          </a:xfrm>
          <a:custGeom>
            <a:avLst/>
            <a:gdLst/>
            <a:ahLst/>
            <a:cxnLst/>
            <a:rect l="l" t="t" r="r" b="b"/>
            <a:pathLst>
              <a:path w="769620" h="518159">
                <a:moveTo>
                  <a:pt x="683260" y="0"/>
                </a:moveTo>
                <a:lnTo>
                  <a:pt x="10161" y="0"/>
                </a:lnTo>
                <a:lnTo>
                  <a:pt x="0" y="2049"/>
                </a:lnTo>
                <a:lnTo>
                  <a:pt x="0" y="516110"/>
                </a:lnTo>
                <a:lnTo>
                  <a:pt x="10161" y="518160"/>
                </a:lnTo>
                <a:lnTo>
                  <a:pt x="683260" y="518160"/>
                </a:lnTo>
                <a:lnTo>
                  <a:pt x="716872" y="511381"/>
                </a:lnTo>
                <a:lnTo>
                  <a:pt x="744323" y="492887"/>
                </a:lnTo>
                <a:lnTo>
                  <a:pt x="762832" y="465439"/>
                </a:lnTo>
                <a:lnTo>
                  <a:pt x="769620" y="431800"/>
                </a:lnTo>
                <a:lnTo>
                  <a:pt x="769620" y="86360"/>
                </a:lnTo>
                <a:lnTo>
                  <a:pt x="762832" y="52720"/>
                </a:lnTo>
                <a:lnTo>
                  <a:pt x="744323" y="25273"/>
                </a:lnTo>
                <a:lnTo>
                  <a:pt x="716872" y="6778"/>
                </a:lnTo>
                <a:lnTo>
                  <a:pt x="683260" y="0"/>
                </a:lnTo>
                <a:close/>
              </a:path>
            </a:pathLst>
          </a:custGeom>
          <a:solidFill>
            <a:srgbClr val="C23B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7575" y="422592"/>
            <a:ext cx="74231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5" dirty="0">
                <a:latin typeface="PMingLiU"/>
                <a:cs typeface="PMingLiU"/>
              </a:rPr>
              <a:t>条约</a:t>
            </a:r>
            <a:endParaRPr sz="2800" dirty="0">
              <a:latin typeface="PMingLiU"/>
              <a:cs typeface="PMingLiU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69493" y="713739"/>
          <a:ext cx="9416415" cy="575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8870"/>
                <a:gridCol w="1158875"/>
                <a:gridCol w="5868670"/>
              </a:tblGrid>
              <a:tr h="32829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93700" algn="l"/>
                          <a:tab pos="774700" algn="l"/>
                          <a:tab pos="1155700" algn="l"/>
                        </a:tabLst>
                      </a:pPr>
                      <a:r>
                        <a:rPr sz="1950" spc="25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条	约	名	称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50" spc="25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国家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6035" algn="ctr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536575" algn="l"/>
                          <a:tab pos="1040130" algn="l"/>
                          <a:tab pos="1550670" algn="l"/>
                        </a:tabLst>
                      </a:pPr>
                      <a:r>
                        <a:rPr sz="1950" spc="25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条	约	内	容</a:t>
                      </a:r>
                      <a:endParaRPr sz="1950" dirty="0">
                        <a:latin typeface="PMingLiU"/>
                        <a:cs typeface="PMingLiU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282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 dirty="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1800" u="heavy" spc="-40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《南京条约</a:t>
                      </a:r>
                      <a:r>
                        <a:rPr sz="1800" b="1" u="heavy" spc="1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》</a:t>
                      </a:r>
                      <a:r>
                        <a:rPr sz="1800" b="1" u="heavy" spc="-1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1800" b="1" u="heavy" spc="-6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1842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 dirty="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PMingLiU"/>
                          <a:cs typeface="PMingLiU"/>
                        </a:rPr>
                        <a:t>英国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15" dirty="0">
                          <a:latin typeface="PMingLiU"/>
                          <a:cs typeface="PMingLiU"/>
                        </a:rPr>
                        <a:t>把</a:t>
                      </a:r>
                      <a:r>
                        <a:rPr sz="16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香港岛</a:t>
                      </a:r>
                      <a:r>
                        <a:rPr sz="1600" spc="15" dirty="0">
                          <a:latin typeface="PMingLiU"/>
                          <a:cs typeface="PMingLiU"/>
                        </a:rPr>
                        <a:t>割让给英国</a:t>
                      </a:r>
                      <a:endParaRPr sz="1600" dirty="0">
                        <a:latin typeface="PMingLiU"/>
                        <a:cs typeface="PMingLiU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 vMerge="1"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攫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取赔款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2100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万银元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 vMerge="1"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开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放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广州、厦门、福州、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宁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波、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上</a:t>
                      </a:r>
                      <a:r>
                        <a:rPr sz="1800" b="1" spc="2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海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等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港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口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城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市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作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通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商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口岸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《五口通商章程</a:t>
                      </a:r>
                      <a:r>
                        <a:rPr sz="1800" spc="5" dirty="0">
                          <a:latin typeface="PMingLiU"/>
                          <a:cs typeface="PMingLiU"/>
                        </a:rPr>
                        <a:t>》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1843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10" dirty="0">
                          <a:latin typeface="PMingLiU"/>
                          <a:cs typeface="PMingLiU"/>
                        </a:rPr>
                        <a:t>英国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英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国在中国享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有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领事裁判</a:t>
                      </a:r>
                      <a:r>
                        <a:rPr sz="1800" b="1" spc="-4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权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，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英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国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人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不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受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中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国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法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律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约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束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。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《望厦条约》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1844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u="heavy" spc="-39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1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美国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美国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人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在华一切民事、刑</a:t>
                      </a:r>
                      <a:r>
                        <a:rPr sz="1800" spc="-40" dirty="0">
                          <a:latin typeface="PMingLiU"/>
                          <a:cs typeface="PMingLiU"/>
                        </a:rPr>
                        <a:t>事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诉讼</a:t>
                      </a:r>
                      <a:r>
                        <a:rPr sz="1800" spc="-40" dirty="0">
                          <a:latin typeface="PMingLiU"/>
                          <a:cs typeface="PMingLiU"/>
                        </a:rPr>
                        <a:t>均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有本</a:t>
                      </a:r>
                      <a:r>
                        <a:rPr sz="1800" spc="-40" dirty="0">
                          <a:latin typeface="PMingLiU"/>
                          <a:cs typeface="PMingLiU"/>
                        </a:rPr>
                        <a:t>国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领事</a:t>
                      </a:r>
                      <a:r>
                        <a:rPr sz="1800" spc="-65" dirty="0">
                          <a:latin typeface="PMingLiU"/>
                          <a:cs typeface="PMingLiU"/>
                        </a:rPr>
                        <a:t>馆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等办理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latin typeface="PMingLiU"/>
                          <a:cs typeface="PMingLiU"/>
                        </a:rPr>
                        <a:t>《黄埔条约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》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1844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latin typeface="PMingLiU"/>
                          <a:cs typeface="PMingLiU"/>
                        </a:rPr>
                        <a:t>法国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正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式把协定关税的条款订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入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条约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latin typeface="PMingLiU"/>
                          <a:cs typeface="PMingLiU"/>
                        </a:rPr>
                        <a:t>《瑷珲条约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》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1858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latin typeface="PMingLiU"/>
                          <a:cs typeface="PMingLiU"/>
                        </a:rPr>
                        <a:t>俄国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割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让黑龙江以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北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60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万平方公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里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的领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土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。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u="heavy" spc="-40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《天津条约</a:t>
                      </a:r>
                      <a:r>
                        <a:rPr sz="1800" b="1" u="heavy" spc="1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》</a:t>
                      </a:r>
                      <a:r>
                        <a:rPr sz="1800" b="1" u="heavy" spc="-6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1858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美英法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允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许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国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外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公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使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常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驻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北京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。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外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国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公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使可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以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直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接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向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中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国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政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府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发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号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施令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23B0D"/>
                      </a:solidFill>
                      <a:prstDash val="solid"/>
                    </a:lnB>
                  </a:tcPr>
                </a:tc>
              </a:tr>
              <a:tr h="3282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00" dirty="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800" u="heavy" spc="-40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《北京条约</a:t>
                      </a:r>
                      <a:r>
                        <a:rPr sz="1800" b="1" u="heavy" spc="1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》</a:t>
                      </a:r>
                      <a:r>
                        <a:rPr sz="1800" b="1" u="heavy" spc="-6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1860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英国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割去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香港岛对岸九龙半</a:t>
                      </a:r>
                      <a:r>
                        <a:rPr sz="1800" b="1" spc="2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岛</a:t>
                      </a:r>
                      <a:r>
                        <a:rPr sz="1800" spc="-40" dirty="0">
                          <a:latin typeface="PMingLiU"/>
                          <a:cs typeface="PMingLiU"/>
                        </a:rPr>
                        <a:t>南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端和</a:t>
                      </a:r>
                      <a:r>
                        <a:rPr sz="1800" spc="-40" dirty="0">
                          <a:latin typeface="PMingLiU"/>
                          <a:cs typeface="PMingLiU"/>
                        </a:rPr>
                        <a:t>昂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船洲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23B0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 dirty="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俄国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割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去乌苏里江以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东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40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万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平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方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公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里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领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土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。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增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加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天津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为通商口岸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40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《马关条约</a:t>
                      </a:r>
                      <a:r>
                        <a:rPr sz="1800" b="1" u="heavy" spc="1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》</a:t>
                      </a:r>
                      <a:r>
                        <a:rPr sz="1800" b="1" u="heavy" spc="-1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1800" b="1" u="heavy" spc="-6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1895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u="heavy" spc="-39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日本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割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去中国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台湾全岛及所有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附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属各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岛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屿和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澎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湖列岛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 dirty="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1800" u="heavy" spc="-40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《辛丑条约</a:t>
                      </a:r>
                      <a:r>
                        <a:rPr sz="1800" b="1" u="heavy" spc="1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》</a:t>
                      </a:r>
                      <a:r>
                        <a:rPr sz="1800" b="1" u="heavy" spc="-1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sz="1800" b="1" u="heavy" spc="-6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1901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82905">
                        <a:lnSpc>
                          <a:spcPct val="100000"/>
                        </a:lnSpc>
                      </a:pPr>
                      <a:r>
                        <a:rPr sz="1800" u="heavy" spc="-39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-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八</a:t>
                      </a:r>
                      <a:r>
                        <a:rPr sz="1800" b="1" u="heavy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国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  <a:p>
                      <a:pPr marL="382905">
                        <a:lnSpc>
                          <a:spcPct val="100000"/>
                        </a:lnSpc>
                      </a:pPr>
                      <a:r>
                        <a:rPr sz="1800" u="heavy" spc="-39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1800" b="1" u="heavy" spc="-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联军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外国军队有权在北京使</a:t>
                      </a:r>
                      <a:r>
                        <a:rPr sz="1800" spc="25" dirty="0">
                          <a:latin typeface="PMingLiU"/>
                          <a:cs typeface="PMingLiU"/>
                        </a:rPr>
                        <a:t>馆</a:t>
                      </a:r>
                      <a:r>
                        <a:rPr sz="1800" spc="-40" dirty="0">
                          <a:latin typeface="PMingLiU"/>
                          <a:cs typeface="PMingLiU"/>
                        </a:rPr>
                        <a:t>区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等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12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处</a:t>
                      </a:r>
                      <a:r>
                        <a:rPr sz="1800" spc="-1065" dirty="0">
                          <a:latin typeface="PMingLiU"/>
                          <a:cs typeface="PMingLiU"/>
                        </a:rPr>
                        <a:t>“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留</a:t>
                      </a:r>
                      <a:r>
                        <a:rPr sz="1800" b="1" spc="-4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兵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驻守</a:t>
                      </a:r>
                      <a:r>
                        <a:rPr sz="1800" spc="-1025" dirty="0">
                          <a:latin typeface="PMingLiU"/>
                          <a:cs typeface="PMingLiU"/>
                        </a:rPr>
                        <a:t>”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 vMerge="1"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5" dirty="0">
                          <a:latin typeface="PMingLiU"/>
                          <a:cs typeface="PMingLiU"/>
                        </a:rPr>
                        <a:t>中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国应支付赔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款</a:t>
                      </a:r>
                      <a:r>
                        <a:rPr sz="1800" b="1" u="heavy" spc="-35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4.5</a:t>
                      </a:r>
                      <a:r>
                        <a:rPr sz="1800" b="1" u="heavy" spc="10" dirty="0">
                          <a:solidFill>
                            <a:srgbClr val="C23B0D"/>
                          </a:solidFill>
                          <a:uFill>
                            <a:solidFill>
                              <a:srgbClr val="C23B0D"/>
                            </a:solidFill>
                          </a:u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亿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两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白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银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，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分</a:t>
                      </a:r>
                      <a:r>
                        <a:rPr sz="1800" spc="80" dirty="0">
                          <a:latin typeface="PMingLiU"/>
                          <a:cs typeface="PMingLiU"/>
                        </a:rPr>
                        <a:t>39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年</a:t>
                      </a:r>
                      <a:r>
                        <a:rPr sz="1800" spc="-45" dirty="0">
                          <a:latin typeface="PMingLiU"/>
                          <a:cs typeface="PMingLiU"/>
                        </a:rPr>
                        <a:t>还</a:t>
                      </a:r>
                      <a:r>
                        <a:rPr sz="1800" spc="15" dirty="0">
                          <a:latin typeface="PMingLiU"/>
                          <a:cs typeface="PMingLiU"/>
                        </a:rPr>
                        <a:t>清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295">
                <a:tc vMerge="1"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强迫清政府永</a:t>
                      </a:r>
                      <a:r>
                        <a:rPr sz="1800" b="1" spc="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远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禁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止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中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国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人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成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立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或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加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入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任</a:t>
                      </a:r>
                      <a:r>
                        <a:rPr sz="1800" b="1" spc="2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何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反</a:t>
                      </a:r>
                      <a:r>
                        <a:rPr sz="1800" b="1" spc="-4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对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组</a:t>
                      </a:r>
                      <a:r>
                        <a:rPr sz="1800" b="1" spc="10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织</a:t>
                      </a:r>
                      <a:r>
                        <a:rPr sz="1800" b="1" spc="15" dirty="0">
                          <a:solidFill>
                            <a:srgbClr val="C23B0D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。</a:t>
                      </a:r>
                      <a:endParaRPr sz="1800" dirty="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23B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363200" y="899160"/>
            <a:ext cx="1577340" cy="5029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985248" y="3279774"/>
            <a:ext cx="2154682" cy="790194"/>
          </a:xfrm>
          <a:custGeom>
            <a:avLst/>
            <a:gdLst/>
            <a:ahLst/>
            <a:cxnLst/>
            <a:rect l="l" t="t" r="r" b="b"/>
            <a:pathLst>
              <a:path w="2098040" h="647700">
                <a:moveTo>
                  <a:pt x="329691" y="107950"/>
                </a:moveTo>
                <a:lnTo>
                  <a:pt x="338183" y="65954"/>
                </a:lnTo>
                <a:lnTo>
                  <a:pt x="361330" y="31638"/>
                </a:lnTo>
                <a:lnTo>
                  <a:pt x="395646" y="8491"/>
                </a:lnTo>
                <a:lnTo>
                  <a:pt x="437641" y="0"/>
                </a:lnTo>
                <a:lnTo>
                  <a:pt x="624331" y="0"/>
                </a:lnTo>
                <a:lnTo>
                  <a:pt x="1066291" y="0"/>
                </a:lnTo>
                <a:lnTo>
                  <a:pt x="1989581" y="0"/>
                </a:lnTo>
                <a:lnTo>
                  <a:pt x="2031577" y="8491"/>
                </a:lnTo>
                <a:lnTo>
                  <a:pt x="2065893" y="31638"/>
                </a:lnTo>
                <a:lnTo>
                  <a:pt x="2089040" y="65954"/>
                </a:lnTo>
                <a:lnTo>
                  <a:pt x="2097531" y="107950"/>
                </a:lnTo>
                <a:lnTo>
                  <a:pt x="2097531" y="377825"/>
                </a:lnTo>
                <a:lnTo>
                  <a:pt x="2097531" y="539750"/>
                </a:lnTo>
                <a:lnTo>
                  <a:pt x="2089040" y="581745"/>
                </a:lnTo>
                <a:lnTo>
                  <a:pt x="2065893" y="616061"/>
                </a:lnTo>
                <a:lnTo>
                  <a:pt x="2031577" y="639208"/>
                </a:lnTo>
                <a:lnTo>
                  <a:pt x="1989581" y="647700"/>
                </a:lnTo>
                <a:lnTo>
                  <a:pt x="1066291" y="647700"/>
                </a:lnTo>
                <a:lnTo>
                  <a:pt x="624331" y="647700"/>
                </a:lnTo>
                <a:lnTo>
                  <a:pt x="437641" y="647700"/>
                </a:lnTo>
                <a:lnTo>
                  <a:pt x="395646" y="639208"/>
                </a:lnTo>
                <a:lnTo>
                  <a:pt x="361330" y="616061"/>
                </a:lnTo>
                <a:lnTo>
                  <a:pt x="338183" y="581745"/>
                </a:lnTo>
                <a:lnTo>
                  <a:pt x="329691" y="539750"/>
                </a:lnTo>
                <a:lnTo>
                  <a:pt x="0" y="347979"/>
                </a:lnTo>
                <a:lnTo>
                  <a:pt x="329691" y="377825"/>
                </a:lnTo>
                <a:lnTo>
                  <a:pt x="329691" y="107950"/>
                </a:lnTo>
                <a:close/>
              </a:path>
            </a:pathLst>
          </a:custGeom>
          <a:ln w="762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9938537" y="2877883"/>
            <a:ext cx="2040255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16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 panose="02020503050405090304"/>
              <a:cs typeface="Times New Roman" panose="02020503050405090304"/>
            </a:endParaRPr>
          </a:p>
          <a:p>
            <a:pPr marL="684530" marR="5080" indent="-106045">
              <a:lnSpc>
                <a:spcPct val="100000"/>
              </a:lnSpc>
            </a:pPr>
            <a:r>
              <a:rPr u="heavy" spc="-350" dirty="0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u="heavy" spc="15" dirty="0" err="1">
                <a:solidFill>
                  <a:srgbClr val="C23B0D"/>
                </a:solidFill>
                <a:uFill>
                  <a:solidFill>
                    <a:srgbClr val="C23B0D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俄国</a:t>
            </a:r>
            <a:r>
              <a:rPr sz="1600" spc="10" dirty="0" err="1">
                <a:latin typeface="PMingLiU"/>
                <a:cs typeface="PMingLiU"/>
              </a:rPr>
              <a:t>是侵占领土</a:t>
            </a:r>
            <a:r>
              <a:rPr sz="1600" spc="10" dirty="0">
                <a:latin typeface="PMingLiU"/>
                <a:cs typeface="PMingLiU"/>
              </a:rPr>
              <a:t> </a:t>
            </a:r>
            <a:r>
              <a:rPr sz="1600" spc="15" dirty="0" err="1">
                <a:latin typeface="PMingLiU"/>
                <a:cs typeface="PMingLiU"/>
              </a:rPr>
              <a:t>最多的国家</a:t>
            </a:r>
            <a:endParaRPr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7542"/>
            <a:ext cx="10515600" cy="1291902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</a:t>
            </a:r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三）社会阶级</a:t>
            </a:r>
            <a:r>
              <a:rPr lang="zh-CN" altLang="en-US" sz="240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的变化</a:t>
            </a:r>
            <a:r>
              <a:rPr lang="zh-CN" altLang="en-US" sz="2000">
                <a:solidFill>
                  <a:srgbClr val="C00000"/>
                </a:solidFill>
              </a:rPr>
              <a:t>★</a:t>
            </a:r>
            <a:endParaRPr lang="zh-CN" altLang="en-US" sz="2000" dirty="0">
              <a:solidFill>
                <a:srgbClr val="C0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464457"/>
            <a:ext cx="102951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第二节 资本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-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rPr>
              <a:t>帝国主义对中国侵略及近代中国社会的演变</a:t>
            </a:r>
            <a:endParaRPr lang="zh-CN" altLang="en-US" sz="2800" dirty="0"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57660" y="2529444"/>
            <a:ext cx="3499033" cy="2789433"/>
            <a:chOff x="8078986" y="1387346"/>
            <a:chExt cx="3499033" cy="2789433"/>
          </a:xfrm>
        </p:grpSpPr>
        <p:sp>
          <p:nvSpPr>
            <p:cNvPr id="4" name="MH_SubTitle_1"/>
            <p:cNvSpPr/>
            <p:nvPr>
              <p:custDataLst>
                <p:tags r:id="rId1"/>
              </p:custDataLst>
            </p:nvPr>
          </p:nvSpPr>
          <p:spPr>
            <a:xfrm>
              <a:off x="8078986" y="1387346"/>
              <a:ext cx="3499033" cy="2163467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noFill/>
            <a:ln w="19050">
              <a:solidFill>
                <a:srgbClr val="D33D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12000" rIns="0" bIns="0" anchor="ctr">
              <a:norm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中国阶级</a:t>
              </a:r>
              <a:endParaRPr lang="zh-CN" altLang="en-US" sz="2400" dirty="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旧有：地主阶级</a:t>
              </a:r>
              <a:r>
                <a:rPr lang="en-US" altLang="zh-CN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VS</a:t>
              </a:r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农民阶级</a:t>
              </a:r>
              <a:endPara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新兴：资产阶级</a:t>
              </a:r>
              <a:r>
                <a:rPr lang="en-US" altLang="zh-CN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VS</a:t>
              </a:r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工人阶级</a:t>
              </a:r>
              <a:endPara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pic>
          <p:nvPicPr>
            <p:cNvPr id="3074" name="Picture 2" descr="C:\Users\User\Documents\263EM\chuzi@sunlands.com\history\user\image\0a2b8d88-43cd-46c8-836a-beea4a59c9d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5507" y="3700617"/>
              <a:ext cx="1493602" cy="476162"/>
            </a:xfrm>
            <a:prstGeom prst="rect">
              <a:avLst/>
            </a:prstGeom>
            <a:noFill/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r="1609" b="1258"/>
          <a:stretch>
            <a:fillRect/>
          </a:stretch>
        </p:blipFill>
        <p:spPr>
          <a:xfrm>
            <a:off x="659690" y="4091614"/>
            <a:ext cx="2599217" cy="19490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3" y="2026782"/>
            <a:ext cx="2605304" cy="19571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6639" r="6687"/>
          <a:stretch>
            <a:fillRect/>
          </a:stretch>
        </p:blipFill>
        <p:spPr>
          <a:xfrm>
            <a:off x="8668821" y="2026781"/>
            <a:ext cx="2760862" cy="19571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821" y="4091614"/>
            <a:ext cx="2762722" cy="1988676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5662295" y="2696210"/>
            <a:ext cx="689610" cy="2921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21120309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021120309"/>
  <p:tag name="MH_LIBRARY" val="GRAPHIC"/>
  <p:tag name="MH_TYPE" val="Desc"/>
  <p:tag name="MH_ORDER" val="1"/>
</p:tagLst>
</file>

<file path=ppt/tags/tag11.xml><?xml version="1.0" encoding="utf-8"?>
<p:tagLst xmlns:p="http://schemas.openxmlformats.org/presentationml/2006/main">
  <p:tag name="MH" val="20151021120309"/>
  <p:tag name="MH_LIBRARY" val="GRAPHIC"/>
  <p:tag name="MH_TYPE" val="Desc"/>
  <p:tag name="MH_ORDER" val="1"/>
</p:tagLst>
</file>

<file path=ppt/tags/tag1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Desc"/>
  <p:tag name="MH" val="20151021120309"/>
  <p:tag name="MH_LIBRARY" val="GRAPHIC"/>
</p:tagLst>
</file>

<file path=ppt/tags/tag13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51021162624"/>
  <p:tag name="MH_LIBRARY" val="GRAPHIC"/>
</p:tagLst>
</file>

<file path=ppt/tags/tag14.xml><?xml version="1.0" encoding="utf-8"?>
<p:tagLst xmlns:p="http://schemas.openxmlformats.org/presentationml/2006/main">
  <p:tag name="MH" val="20151021162624"/>
  <p:tag name="MH_LIBRARY" val="GRAPHIC"/>
  <p:tag name="MH_TYPE" val="SubTitle"/>
  <p:tag name="MH_ORDER" val="1"/>
</p:tagLst>
</file>

<file path=ppt/tags/tag15.xml><?xml version="1.0" encoding="utf-8"?>
<p:tagLst xmlns:p="http://schemas.openxmlformats.org/presentationml/2006/main">
  <p:tag name="MH" val="20151014143207"/>
  <p:tag name="MH_LIBRARY" val="GRAPHIC"/>
  <p:tag name="MH_ORDER" val="矩形 1"/>
</p:tagLst>
</file>

<file path=ppt/tags/tag16.xml><?xml version="1.0" encoding="utf-8"?>
<p:tagLst xmlns:p="http://schemas.openxmlformats.org/presentationml/2006/main">
  <p:tag name="MH" val="20151014143207"/>
  <p:tag name="MH_LIBRARY" val="GRAPHIC"/>
  <p:tag name="MH_ORDER" val="矩形 1"/>
</p:tagLst>
</file>

<file path=ppt/tags/tag17.xml><?xml version="1.0" encoding="utf-8"?>
<p:tagLst xmlns:p="http://schemas.openxmlformats.org/presentationml/2006/main">
  <p:tag name="MH" val="20151014143207"/>
  <p:tag name="MH_LIBRARY" val="GRAPHIC"/>
  <p:tag name="MH_ORDER" val="矩形 1"/>
</p:tagLst>
</file>

<file path=ppt/tags/tag18.xml><?xml version="1.0" encoding="utf-8"?>
<p:tagLst xmlns:p="http://schemas.openxmlformats.org/presentationml/2006/main">
  <p:tag name="MH" val="20151014143207"/>
  <p:tag name="MH_LIBRARY" val="GRAPHIC"/>
  <p:tag name="MH_ORDER" val="矩形 1"/>
</p:tagLst>
</file>

<file path=ppt/tags/tag19.xml><?xml version="1.0" encoding="utf-8"?>
<p:tagLst xmlns:p="http://schemas.openxmlformats.org/presentationml/2006/main">
  <p:tag name="MH" val="20151014143207"/>
  <p:tag name="MH_LIBRARY" val="GRAPHIC"/>
  <p:tag name="MH_ORDER" val="Oval 61"/>
</p:tagLst>
</file>

<file path=ppt/tags/tag2.xml><?xml version="1.0" encoding="utf-8"?>
<p:tagLst xmlns:p="http://schemas.openxmlformats.org/presentationml/2006/main">
  <p:tag name="MH" val="20151021120309"/>
  <p:tag name="MH_LIBRARY" val="GRAPHIC"/>
  <p:tag name="MH_TYPE" val="SubTitle"/>
  <p:tag name="MH_ORDER" val="1"/>
</p:tagLst>
</file>

<file path=ppt/tags/tag20.xml><?xml version="1.0" encoding="utf-8"?>
<p:tagLst xmlns:p="http://schemas.openxmlformats.org/presentationml/2006/main">
  <p:tag name="MH" val="20151014143207"/>
  <p:tag name="MH_LIBRARY" val="GRAPHIC"/>
  <p:tag name="MH_ORDER" val="矩形 1"/>
</p:tagLst>
</file>

<file path=ppt/tags/tag21.xml><?xml version="1.0" encoding="utf-8"?>
<p:tagLst xmlns:p="http://schemas.openxmlformats.org/presentationml/2006/main">
  <p:tag name="MH" val="20151014143207"/>
  <p:tag name="MH_LIBRARY" val="GRAPHIC"/>
  <p:tag name="MH_ORDER" val="Oval 59"/>
</p:tagLst>
</file>

<file path=ppt/tags/tag22.xml><?xml version="1.0" encoding="utf-8"?>
<p:tagLst xmlns:p="http://schemas.openxmlformats.org/presentationml/2006/main">
  <p:tag name="MH" val="20151014143207"/>
  <p:tag name="MH_LIBRARY" val="GRAPHIC"/>
  <p:tag name="MH_ORDER" val="Oval 57"/>
</p:tagLst>
</file>

<file path=ppt/tags/tag23.xml><?xml version="1.0" encoding="utf-8"?>
<p:tagLst xmlns:p="http://schemas.openxmlformats.org/presentationml/2006/main">
  <p:tag name="MH" val="20151014143207"/>
  <p:tag name="MH_LIBRARY" val="GRAPHIC"/>
  <p:tag name="MH_ORDER" val="Oval 55"/>
</p:tagLst>
</file>

<file path=ppt/tags/tag24.xml><?xml version="1.0" encoding="utf-8"?>
<p:tagLst xmlns:p="http://schemas.openxmlformats.org/presentationml/2006/main">
  <p:tag name="MH" val="20151014143207"/>
  <p:tag name="MH_LIBRARY" val="GRAPHIC"/>
  <p:tag name="MH_ORDER" val="Oval 52"/>
</p:tagLst>
</file>

<file path=ppt/tags/tag25.xml><?xml version="1.0" encoding="utf-8"?>
<p:tagLst xmlns:p="http://schemas.openxmlformats.org/presentationml/2006/main">
  <p:tag name="MH" val="20151014143207"/>
  <p:tag name="MH_LIBRARY" val="GRAPHIC"/>
  <p:tag name="MH_ORDER" val="Oval 53"/>
</p:tagLst>
</file>

<file path=ppt/tags/tag26.xml><?xml version="1.0" encoding="utf-8"?>
<p:tagLst xmlns:p="http://schemas.openxmlformats.org/presentationml/2006/main">
  <p:tag name="MH" val="20151014143207"/>
  <p:tag name="MH_LIBRARY" val="GRAPHIC"/>
  <p:tag name="MH_ORDER" val="Oval 51"/>
</p:tagLst>
</file>

<file path=ppt/tags/tag27.xml><?xml version="1.0" encoding="utf-8"?>
<p:tagLst xmlns:p="http://schemas.openxmlformats.org/presentationml/2006/main">
  <p:tag name="MH" val="20151014143207"/>
  <p:tag name="MH_LIBRARY" val="GRAPHIC"/>
  <p:tag name="MH_ORDER" val="GT1"/>
</p:tagLst>
</file>

<file path=ppt/tags/tag28.xml><?xml version="1.0" encoding="utf-8"?>
<p:tagLst xmlns:p="http://schemas.openxmlformats.org/presentationml/2006/main">
  <p:tag name="MH" val="20151014143207"/>
  <p:tag name="MH_LIBRARY" val="GRAPHIC"/>
  <p:tag name="MH_ORDER" val="GT1"/>
</p:tagLst>
</file>

<file path=ppt/tags/tag29.xml><?xml version="1.0" encoding="utf-8"?>
<p:tagLst xmlns:p="http://schemas.openxmlformats.org/presentationml/2006/main">
  <p:tag name="MH" val="20151014143207"/>
  <p:tag name="MH_LIBRARY" val="GRAPHIC"/>
  <p:tag name="MH_ORDER" val="GT1"/>
</p:tagLst>
</file>

<file path=ppt/tags/tag3.xml><?xml version="1.0" encoding="utf-8"?>
<p:tagLst xmlns:p="http://schemas.openxmlformats.org/presentationml/2006/main">
  <p:tag name="MH" val="20151021120309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MH" val="20151014143207"/>
  <p:tag name="MH_LIBRARY" val="GRAPHIC"/>
  <p:tag name="MH_ORDER" val="GT1"/>
</p:tagLst>
</file>

<file path=ppt/tags/tag31.xml><?xml version="1.0" encoding="utf-8"?>
<p:tagLst xmlns:p="http://schemas.openxmlformats.org/presentationml/2006/main">
  <p:tag name="MH" val="20151014143207"/>
  <p:tag name="MH_LIBRARY" val="GRAPHIC"/>
  <p:tag name="MH_ORDER" val="GT1"/>
</p:tagLst>
</file>

<file path=ppt/tags/tag32.xml><?xml version="1.0" encoding="utf-8"?>
<p:tagLst xmlns:p="http://schemas.openxmlformats.org/presentationml/2006/main">
  <p:tag name="MH" val="20151014143207"/>
  <p:tag name="MH_LIBRARY" val="GRAPHIC"/>
  <p:tag name="MH_ORDER" val="GT1"/>
</p:tagLst>
</file>

<file path=ppt/tags/tag4.xml><?xml version="1.0" encoding="utf-8"?>
<p:tagLst xmlns:p="http://schemas.openxmlformats.org/presentationml/2006/main">
  <p:tag name="MH" val="20151021120309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51021120309"/>
  <p:tag name="MH_LIBRARY" val="GRAPHIC"/>
  <p:tag name="MH_TYPE" val="Other"/>
  <p:tag name="MH_ORDER" val="16"/>
</p:tagLst>
</file>

<file path=ppt/tags/tag6.xml><?xml version="1.0" encoding="utf-8"?>
<p:tagLst xmlns:p="http://schemas.openxmlformats.org/presentationml/2006/main">
  <p:tag name="MH" val="2015102112030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51021120309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51021120309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151021120309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初子的模板">
      <a:majorFont>
        <a:latin typeface="Calibri Light"/>
        <a:ea typeface="方正清刻本悦宋简体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10156</Words>
  <Application>WPS 表格</Application>
  <PresentationFormat>宽屏</PresentationFormat>
  <Paragraphs>1311</Paragraphs>
  <Slides>77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111" baseType="lpstr">
      <vt:lpstr>Arial</vt:lpstr>
      <vt:lpstr>方正书宋_GBK</vt:lpstr>
      <vt:lpstr>Wingdings</vt:lpstr>
      <vt:lpstr>Arial Unicode MS</vt:lpstr>
      <vt:lpstr>方正清刻本悦宋简体</vt:lpstr>
      <vt:lpstr>冬青黑体简体中文</vt:lpstr>
      <vt:lpstr>等线</vt:lpstr>
      <vt:lpstr>汉仪中等线KW</vt:lpstr>
      <vt:lpstr>PMingLiU</vt:lpstr>
      <vt:lpstr>宋体-繁</vt:lpstr>
      <vt:lpstr>Calibri</vt:lpstr>
      <vt:lpstr>Microsoft JhengHei</vt:lpstr>
      <vt:lpstr>Times New Roman</vt:lpstr>
      <vt:lpstr>方正汉简简体</vt:lpstr>
      <vt:lpstr>汉仪中简黑简</vt:lpstr>
      <vt:lpstr>楷体</vt:lpstr>
      <vt:lpstr>微软雅黑</vt:lpstr>
      <vt:lpstr>宋体</vt:lpstr>
      <vt:lpstr>汉仪旗黑</vt:lpstr>
      <vt:lpstr>Arial Narrow</vt:lpstr>
      <vt:lpstr>Arial Rounded MT Bold</vt:lpstr>
      <vt:lpstr>Times New Roman</vt:lpstr>
      <vt:lpstr>方正宋刻本秀楷简体</vt:lpstr>
      <vt:lpstr>华文楷体</vt:lpstr>
      <vt:lpstr>幼圆</vt:lpstr>
      <vt:lpstr>Franklin Gothic Medium</vt:lpstr>
      <vt:lpstr>汉仪书宋二KW</vt:lpstr>
      <vt:lpstr>宋体</vt:lpstr>
      <vt:lpstr>Helvetica Neue</vt:lpstr>
      <vt:lpstr>苹方-简</vt:lpstr>
      <vt:lpstr>汉仪楷体KW</vt:lpstr>
      <vt:lpstr>华文宋体</vt:lpstr>
      <vt:lpstr>Calibri</vt:lpstr>
      <vt:lpstr>Office 主题</vt:lpstr>
      <vt:lpstr>中国近现代史纲要教材框架</vt:lpstr>
      <vt:lpstr>反对外来侵略的斗争</vt:lpstr>
      <vt:lpstr>第一节	鸦片战争前的中国和世界	</vt:lpstr>
      <vt:lpstr>第一节	鸦片战争前的中国和世界	</vt:lpstr>
      <vt:lpstr>PowerPoint 演示文稿</vt:lpstr>
      <vt:lpstr>PowerPoint 演示文稿</vt:lpstr>
      <vt:lpstr>第二节 资本-帝国主义对中国侵略及近代中国社会的演变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抵御外来侵略、争取民族独立的斗争</vt:lpstr>
      <vt:lpstr>第三节  抵御外来侵略、争取民族独立的斗争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对国家出路的早期探索</vt:lpstr>
      <vt:lpstr>第一节 农民群众斗争风暴的起落</vt:lpstr>
      <vt:lpstr>第一节 农民群众斗争风暴的起落</vt:lpstr>
      <vt:lpstr>第一节 农民群众斗争风暴的起落</vt:lpstr>
      <vt:lpstr>第一节 农民群众斗争风暴的起落</vt:lpstr>
      <vt:lpstr>第二节 地主阶级统治集团“自救”活动的兴衰</vt:lpstr>
      <vt:lpstr>第二节 地主阶级统治集团“自救”活动的兴衰</vt:lpstr>
      <vt:lpstr>第二节 地主阶级统治集团“自救”活动的兴衰</vt:lpstr>
      <vt:lpstr>第二节 地主阶级统治集团“自救”活动的兴衰 </vt:lpstr>
      <vt:lpstr>第二节 地主阶级统治集团“自救”活动的兴衰 </vt:lpstr>
      <vt:lpstr>第三节 维新运动的兴起与夭折 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辛亥革命</vt:lpstr>
      <vt:lpstr>第一节  举起近代民族民主革命的旗帜</vt:lpstr>
      <vt:lpstr>第一节  举起近代民族民主革命的旗帜</vt:lpstr>
      <vt:lpstr>第一节  举起近代民族民主革命的旗帜 </vt:lpstr>
      <vt:lpstr>第一节  举起近代民族民主革命的旗帜 </vt:lpstr>
      <vt:lpstr>第一节  举起近代民族民主革命的旗帜</vt:lpstr>
      <vt:lpstr>第二节 辛亥革命的胜利与失败  </vt:lpstr>
      <vt:lpstr>第二节 辛亥革命的胜利与失败  </vt:lpstr>
      <vt:lpstr>第二节 辛亥革命的胜利与失败  </vt:lpstr>
      <vt:lpstr>第二节 辛亥革命的胜利与失败  </vt:lpstr>
      <vt:lpstr>第二节 辛亥革命的胜利与失败 </vt:lpstr>
      <vt:lpstr>第二节 辛亥革命的胜利与失败  </vt:lpstr>
      <vt:lpstr>第二节 辛亥革命的胜利与失败 </vt:lpstr>
      <vt:lpstr>第二节 辛亥革命的胜利与失败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shanghuiqun</cp:lastModifiedBy>
  <cp:revision>417</cp:revision>
  <dcterms:created xsi:type="dcterms:W3CDTF">2020-09-14T05:33:31Z</dcterms:created>
  <dcterms:modified xsi:type="dcterms:W3CDTF">2020-09-14T05:33:31Z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2052-2.6.0.4243</vt:lpwstr>
  </property>
</Properties>
</file>