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sldIdLst>
    <p:sldId id="317" r:id="rId4"/>
    <p:sldId id="318" r:id="rId5"/>
    <p:sldId id="319" r:id="rId6"/>
    <p:sldId id="320" r:id="rId7"/>
    <p:sldId id="32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1F487C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5059" autoAdjust="0"/>
  </p:normalViewPr>
  <p:slideViewPr>
    <p:cSldViewPr snapToGrid="0">
      <p:cViewPr varScale="1">
        <p:scale>
          <a:sx n="79" d="100"/>
          <a:sy n="79" d="100"/>
        </p:scale>
        <p:origin x="850" y="62"/>
      </p:cViewPr>
      <p:guideLst>
        <p:guide orient="horz" pos="217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9" d="100"/>
        <a:sy n="8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2" Type="http://schemas.openxmlformats.org/officeDocument/2006/relationships/commentAuthors" Target="commentAuthors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6B169-E305-4F7B-8A65-ACE2B101B8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8EFB3-8ED2-4592-A1CC-D9AB009053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6B169-E305-4F7B-8A65-ACE2B101B8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8EFB3-8ED2-4592-A1CC-D9AB009053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6B169-E305-4F7B-8A65-ACE2B101B8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8EFB3-8ED2-4592-A1CC-D9AB009053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6B169-E305-4F7B-8A65-ACE2B101B8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8EFB3-8ED2-4592-A1CC-D9AB009053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6B169-E305-4F7B-8A65-ACE2B101B8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8EFB3-8ED2-4592-A1CC-D9AB009053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6B169-E305-4F7B-8A65-ACE2B101B8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8EFB3-8ED2-4592-A1CC-D9AB009053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6B169-E305-4F7B-8A65-ACE2B101B8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8EFB3-8ED2-4592-A1CC-D9AB009053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6B169-E305-4F7B-8A65-ACE2B101B8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8EFB3-8ED2-4592-A1CC-D9AB009053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6B169-E305-4F7B-8A65-ACE2B101B8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8EFB3-8ED2-4592-A1CC-D9AB009053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6B169-E305-4F7B-8A65-ACE2B101B8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8EFB3-8ED2-4592-A1CC-D9AB009053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6B169-E305-4F7B-8A65-ACE2B101B8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8EFB3-8ED2-4592-A1CC-D9AB009053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6B169-E305-4F7B-8A65-ACE2B101B8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8EFB3-8ED2-4592-A1CC-D9AB009053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6B169-E305-4F7B-8A65-ACE2B101B8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8EFB3-8ED2-4592-A1CC-D9AB009053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6B169-E305-4F7B-8A65-ACE2B101B8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8EFB3-8ED2-4592-A1CC-D9AB009053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6B169-E305-4F7B-8A65-ACE2B101B8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8EFB3-8ED2-4592-A1CC-D9AB009053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6B169-E305-4F7B-8A65-ACE2B101B8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8EFB3-8ED2-4592-A1CC-D9AB009053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6B169-E305-4F7B-8A65-ACE2B101B8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8EFB3-8ED2-4592-A1CC-D9AB009053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6B169-E305-4F7B-8A65-ACE2B101B8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8EFB3-8ED2-4592-A1CC-D9AB009053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6B169-E305-4F7B-8A65-ACE2B101B8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8EFB3-8ED2-4592-A1CC-D9AB009053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6B169-E305-4F7B-8A65-ACE2B101B8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8EFB3-8ED2-4592-A1CC-D9AB009053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6B169-E305-4F7B-8A65-ACE2B101B8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8EFB3-8ED2-4592-A1CC-D9AB009053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6B169-E305-4F7B-8A65-ACE2B101B8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8EFB3-8ED2-4592-A1CC-D9AB009053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6B169-E305-4F7B-8A65-ACE2B101B8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8EFB3-8ED2-4592-A1CC-D9AB0090536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6B169-E305-4F7B-8A65-ACE2B101B8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8EFB3-8ED2-4592-A1CC-D9AB0090536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90204"/>
                <a:ea typeface="Arial" panose="020B0604020202090204"/>
                <a:cs typeface="Arial" panose="020B060402020209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90204"/>
                <a:ea typeface="Arial" panose="020B0604020202090204"/>
                <a:cs typeface="Arial" panose="020B060402020209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90204"/>
                <a:ea typeface="Arial" panose="020B0604020202090204"/>
                <a:cs typeface="Arial" panose="020B060402020209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90204"/>
                <a:ea typeface="Arial" panose="020B0604020202090204"/>
                <a:cs typeface="Arial" panose="020B060402020209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90204"/>
                <a:ea typeface="Arial" panose="020B0604020202090204"/>
                <a:cs typeface="Arial" panose="020B060402020209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90204"/>
                <a:ea typeface="Arial" panose="020B0604020202090204"/>
                <a:cs typeface="Arial" panose="020B060402020209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90204"/>
                <a:ea typeface="Arial" panose="020B0604020202090204"/>
                <a:cs typeface="Arial" panose="020B060402020209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90204"/>
                <a:ea typeface="Arial" panose="020B0604020202090204"/>
                <a:cs typeface="Arial" panose="020B0604020202090204"/>
              </a:defRPr>
            </a:lvl8pPr>
          </a:lstStyle>
          <a:p/>
        </p:txBody>
      </p:sp>
      <p:sp>
        <p:nvSpPr>
          <p:cNvPr id="3" name="object 3"/>
          <p:cNvSpPr txBox="1"/>
          <p:nvPr/>
        </p:nvSpPr>
        <p:spPr>
          <a:xfrm>
            <a:off x="667702" y="355395"/>
            <a:ext cx="4946714" cy="924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90204"/>
                <a:ea typeface="Arial" panose="020B0604020202090204"/>
                <a:cs typeface="Arial" panose="020B060402020209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90204"/>
                <a:ea typeface="Arial" panose="020B0604020202090204"/>
                <a:cs typeface="Arial" panose="020B060402020209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90204"/>
                <a:ea typeface="Arial" panose="020B0604020202090204"/>
                <a:cs typeface="Arial" panose="020B060402020209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90204"/>
                <a:ea typeface="Arial" panose="020B0604020202090204"/>
                <a:cs typeface="Arial" panose="020B060402020209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90204"/>
                <a:ea typeface="Arial" panose="020B0604020202090204"/>
                <a:cs typeface="Arial" panose="020B060402020209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90204"/>
                <a:ea typeface="Arial" panose="020B0604020202090204"/>
                <a:cs typeface="Arial" panose="020B060402020209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90204"/>
                <a:ea typeface="Arial" panose="020B0604020202090204"/>
                <a:cs typeface="Arial" panose="020B060402020209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90204"/>
                <a:ea typeface="Arial" panose="020B0604020202090204"/>
                <a:cs typeface="Arial" panose="020B0604020202090204"/>
              </a:defRPr>
            </a:lvl8pPr>
          </a:lstStyle>
          <a:p>
            <a:pPr marL="0" marR="0">
              <a:lnSpc>
                <a:spcPts val="3075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SLAUVN+æ¹æ­£æ¸�»æ¬æ¦å®ç®ä½"/>
                <a:cs typeface="SLAUVN+æ¹æ­£æ¸�»æ¬æ¦å®ç®ä½"/>
              </a:rPr>
              <a:t>主观题的几大考查方式举例</a:t>
            </a:r>
            <a:endParaRPr sz="2800">
              <a:solidFill>
                <a:srgbClr val="000000"/>
              </a:solidFill>
              <a:latin typeface="SLAUVN+æ¹æ­£æ¸�»æ¬æ¦å®ç®ä½"/>
              <a:cs typeface="SLAUVN+æ¹æ­£æ¸�»æ¬æ¦å®ç®ä½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98670" y="1532685"/>
            <a:ext cx="2835274" cy="924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90204"/>
                <a:ea typeface="Arial" panose="020B0604020202090204"/>
                <a:cs typeface="Arial" panose="020B060402020209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90204"/>
                <a:ea typeface="Arial" panose="020B0604020202090204"/>
                <a:cs typeface="Arial" panose="020B060402020209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90204"/>
                <a:ea typeface="Arial" panose="020B0604020202090204"/>
                <a:cs typeface="Arial" panose="020B060402020209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90204"/>
                <a:ea typeface="Arial" panose="020B0604020202090204"/>
                <a:cs typeface="Arial" panose="020B060402020209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90204"/>
                <a:ea typeface="Arial" panose="020B0604020202090204"/>
                <a:cs typeface="Arial" panose="020B060402020209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90204"/>
                <a:ea typeface="Arial" panose="020B0604020202090204"/>
                <a:cs typeface="Arial" panose="020B060402020209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90204"/>
                <a:ea typeface="Arial" panose="020B0604020202090204"/>
                <a:cs typeface="Arial" panose="020B060402020209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90204"/>
                <a:ea typeface="Arial" panose="020B0604020202090204"/>
                <a:cs typeface="Arial" panose="020B0604020202090204"/>
              </a:defRPr>
            </a:lvl8pPr>
          </a:lstStyle>
          <a:p>
            <a:pPr marL="0" marR="0">
              <a:lnSpc>
                <a:spcPts val="3075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SLAUVN+æ¹æ­£æ¸�»æ¬æ¦å®ç®ä½"/>
                <a:cs typeface="SLAUVN+æ¹æ­£æ¸�»æ¬æ¦å®ç®ä½"/>
              </a:rPr>
              <a:t>几种常见问题</a:t>
            </a:r>
            <a:endParaRPr sz="2800">
              <a:solidFill>
                <a:srgbClr val="000000"/>
              </a:solidFill>
              <a:latin typeface="SLAUVN+æ¹æ­£æ¸�»æ¬æ¦å®ç®ä½"/>
              <a:cs typeface="SLAUVN+æ¹æ­£æ¸�»æ¬æ¦å®ç®ä½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5784" y="2652851"/>
            <a:ext cx="12090042" cy="18081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90204"/>
                <a:ea typeface="Arial" panose="020B0604020202090204"/>
                <a:cs typeface="Arial" panose="020B060402020209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90204"/>
                <a:ea typeface="Arial" panose="020B0604020202090204"/>
                <a:cs typeface="Arial" panose="020B060402020209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90204"/>
                <a:ea typeface="Arial" panose="020B0604020202090204"/>
                <a:cs typeface="Arial" panose="020B060402020209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90204"/>
                <a:ea typeface="Arial" panose="020B0604020202090204"/>
                <a:cs typeface="Arial" panose="020B060402020209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90204"/>
                <a:ea typeface="Arial" panose="020B0604020202090204"/>
                <a:cs typeface="Arial" panose="020B060402020209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90204"/>
                <a:ea typeface="Arial" panose="020B0604020202090204"/>
                <a:cs typeface="Arial" panose="020B060402020209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90204"/>
                <a:ea typeface="Arial" panose="020B0604020202090204"/>
                <a:cs typeface="Arial" panose="020B060402020209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90204"/>
                <a:ea typeface="Arial" panose="020B0604020202090204"/>
                <a:cs typeface="Arial" panose="020B0604020202090204"/>
              </a:defRPr>
            </a:lvl8pPr>
          </a:lstStyle>
          <a:p>
            <a:pPr marL="0" marR="0">
              <a:lnSpc>
                <a:spcPts val="2065"/>
              </a:lnSpc>
              <a:spcBef>
                <a:spcPct val="0"/>
              </a:spcBef>
              <a:spcAft>
                <a:spcPct val="0"/>
              </a:spcAft>
            </a:pPr>
            <a:r>
              <a:rPr sz="2000" dirty="0">
                <a:solidFill>
                  <a:srgbClr val="000000"/>
                </a:solidFill>
                <a:latin typeface="RGBWIC+ç­çº¿"/>
                <a:cs typeface="RGBWIC+ç­çº¿"/>
              </a:rPr>
              <a:t>1</a:t>
            </a:r>
            <a:r>
              <a:rPr sz="2000" dirty="0">
                <a:solidFill>
                  <a:srgbClr val="000000"/>
                </a:solidFill>
                <a:latin typeface="VPAFOB+ç­çº¿"/>
                <a:cs typeface="VPAFOB+ç­çº¿"/>
              </a:rPr>
              <a:t>、</a:t>
            </a:r>
            <a:r>
              <a:rPr sz="2000" dirty="0">
                <a:solidFill>
                  <a:srgbClr val="000000"/>
                </a:solidFill>
                <a:latin typeface="HAKWCD+æ¹æ­£ç²å©ç®ä½"/>
                <a:cs typeface="HAKWCD+æ¹æ­£ç²å©ç®ä½"/>
              </a:rPr>
              <a:t>历史意义</a:t>
            </a:r>
            <a:r>
              <a:rPr sz="2000" dirty="0">
                <a:solidFill>
                  <a:srgbClr val="000000"/>
                </a:solidFill>
                <a:latin typeface="VPAFOB+ç­çº¿"/>
                <a:cs typeface="VPAFOB+ç­çº¿"/>
              </a:rPr>
              <a:t>：几次大事、会议、论战、文献与法典、三大改造、毛泽东</a:t>
            </a:r>
            <a:endParaRPr sz="2000" dirty="0">
              <a:solidFill>
                <a:srgbClr val="000000"/>
              </a:solidFill>
              <a:latin typeface="VPAFOB+ç­çº¿"/>
              <a:cs typeface="VPAFOB+ç­çº¿"/>
            </a:endParaRPr>
          </a:p>
          <a:p>
            <a:pPr marL="0" marR="0">
              <a:lnSpc>
                <a:spcPts val="6010"/>
              </a:lnSpc>
              <a:spcBef>
                <a:spcPct val="0"/>
              </a:spcBef>
              <a:spcAft>
                <a:spcPct val="0"/>
              </a:spcAft>
            </a:pPr>
            <a:r>
              <a:rPr sz="2000" dirty="0">
                <a:solidFill>
                  <a:srgbClr val="000000"/>
                </a:solidFill>
                <a:latin typeface="RGBWIC+ç­çº¿"/>
                <a:cs typeface="RGBWIC+ç­çº¿"/>
              </a:rPr>
              <a:t>2</a:t>
            </a:r>
            <a:r>
              <a:rPr sz="2000" dirty="0">
                <a:solidFill>
                  <a:srgbClr val="000000"/>
                </a:solidFill>
                <a:latin typeface="VPAFOB+ç­çº¿"/>
                <a:cs typeface="VPAFOB+ç­çº¿"/>
              </a:rPr>
              <a:t>、</a:t>
            </a:r>
            <a:r>
              <a:rPr sz="2000" dirty="0">
                <a:solidFill>
                  <a:srgbClr val="000000"/>
                </a:solidFill>
                <a:latin typeface="HAKWCD+æ¹æ­£ç²å©ç®ä½"/>
                <a:cs typeface="HAKWCD+æ¹æ­£ç²å©ç®ä½"/>
              </a:rPr>
              <a:t>主要内容</a:t>
            </a:r>
            <a:r>
              <a:rPr sz="2000" dirty="0">
                <a:solidFill>
                  <a:srgbClr val="000000"/>
                </a:solidFill>
                <a:latin typeface="VPAFOB+ç­çº¿"/>
                <a:cs typeface="VPAFOB+ç­çº¿"/>
              </a:rPr>
              <a:t>：会议、社会矛盾与任务、三大改造、三民主义等理论</a:t>
            </a:r>
            <a:endParaRPr sz="2000" dirty="0">
              <a:solidFill>
                <a:srgbClr val="000000"/>
              </a:solidFill>
              <a:latin typeface="VPAFOB+ç­çº¿"/>
              <a:cs typeface="VPAFOB+ç­çº¿"/>
            </a:endParaRPr>
          </a:p>
          <a:p>
            <a:pPr marL="0" marR="0">
              <a:lnSpc>
                <a:spcPts val="6005"/>
              </a:lnSpc>
              <a:spcBef>
                <a:spcPct val="0"/>
              </a:spcBef>
              <a:spcAft>
                <a:spcPct val="0"/>
              </a:spcAft>
            </a:pPr>
            <a:r>
              <a:rPr sz="2000" dirty="0">
                <a:solidFill>
                  <a:srgbClr val="000000"/>
                </a:solidFill>
                <a:latin typeface="RGBWIC+ç­çº¿"/>
                <a:cs typeface="RGBWIC+ç­çº¿"/>
              </a:rPr>
              <a:t>3</a:t>
            </a:r>
            <a:r>
              <a:rPr sz="2000" dirty="0">
                <a:solidFill>
                  <a:srgbClr val="000000"/>
                </a:solidFill>
                <a:latin typeface="VPAFOB+ç­çº¿"/>
                <a:cs typeface="VPAFOB+ç­çº¿"/>
              </a:rPr>
              <a:t>、</a:t>
            </a:r>
            <a:r>
              <a:rPr sz="2000" dirty="0">
                <a:solidFill>
                  <a:srgbClr val="000000"/>
                </a:solidFill>
                <a:latin typeface="HAKWCD+æ¹æ­£ç²å©ç®ä½"/>
                <a:cs typeface="HAKWCD+æ¹æ­£ç²å©ç®ä½"/>
              </a:rPr>
              <a:t>失败</a:t>
            </a:r>
            <a:r>
              <a:rPr sz="2000" dirty="0">
                <a:solidFill>
                  <a:srgbClr val="000000"/>
                </a:solidFill>
                <a:latin typeface="JFGWOW+æ¹æ­£ç²å©ç®ä½"/>
                <a:cs typeface="JFGWOW+æ¹æ­£ç²å©ç®ä½"/>
              </a:rPr>
              <a:t>/</a:t>
            </a:r>
            <a:r>
              <a:rPr sz="2000" dirty="0" err="1">
                <a:solidFill>
                  <a:srgbClr val="000000"/>
                </a:solidFill>
                <a:latin typeface="HAKWCD+æ¹æ­£ç²å©ç®ä½"/>
                <a:cs typeface="HAKWCD+æ¹æ­£ç²å©ç®ä½"/>
              </a:rPr>
              <a:t>胜利原因</a:t>
            </a:r>
            <a:r>
              <a:rPr sz="2000" dirty="0" err="1">
                <a:solidFill>
                  <a:srgbClr val="000000"/>
                </a:solidFill>
                <a:latin typeface="VPAFOB+ç­çº¿"/>
                <a:cs typeface="VPAFOB+ç­çº¿"/>
              </a:rPr>
              <a:t>：太平天国、洋务运动、维新变法、辛亥革命、旧</a:t>
            </a:r>
            <a:r>
              <a:rPr sz="2000" dirty="0" err="1">
                <a:solidFill>
                  <a:srgbClr val="000000"/>
                </a:solidFill>
                <a:latin typeface="RGBWIC+ç­çº¿"/>
                <a:cs typeface="RGBWIC+ç­çº¿"/>
              </a:rPr>
              <a:t>&amp;</a:t>
            </a:r>
            <a:r>
              <a:rPr sz="2000" dirty="0" err="1">
                <a:solidFill>
                  <a:srgbClr val="000000"/>
                </a:solidFill>
                <a:latin typeface="VPAFOB+ç­çº¿"/>
                <a:cs typeface="VPAFOB+ç­çº¿"/>
              </a:rPr>
              <a:t>新民主主义革命、抗战等</a:t>
            </a:r>
            <a:endParaRPr sz="2000" dirty="0">
              <a:solidFill>
                <a:srgbClr val="000000"/>
              </a:solidFill>
              <a:latin typeface="VPAFOB+ç­çº¿"/>
              <a:cs typeface="VPAFOB+ç­çº¿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90204"/>
                <a:ea typeface="Arial" panose="020B0604020202090204"/>
                <a:cs typeface="Arial" panose="020B060402020209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90204"/>
                <a:ea typeface="Arial" panose="020B0604020202090204"/>
                <a:cs typeface="Arial" panose="020B060402020209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90204"/>
                <a:ea typeface="Arial" panose="020B0604020202090204"/>
                <a:cs typeface="Arial" panose="020B060402020209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90204"/>
                <a:ea typeface="Arial" panose="020B0604020202090204"/>
                <a:cs typeface="Arial" panose="020B060402020209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90204"/>
                <a:ea typeface="Arial" panose="020B0604020202090204"/>
                <a:cs typeface="Arial" panose="020B060402020209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90204"/>
                <a:ea typeface="Arial" panose="020B0604020202090204"/>
                <a:cs typeface="Arial" panose="020B060402020209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90204"/>
                <a:ea typeface="Arial" panose="020B0604020202090204"/>
                <a:cs typeface="Arial" panose="020B060402020209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90204"/>
                <a:ea typeface="Arial" panose="020B0604020202090204"/>
                <a:cs typeface="Arial" panose="020B0604020202090204"/>
              </a:defRPr>
            </a:lvl8pPr>
          </a:lstStyle>
          <a:p/>
        </p:txBody>
      </p:sp>
      <p:sp>
        <p:nvSpPr>
          <p:cNvPr id="3" name="object 3"/>
          <p:cNvSpPr txBox="1"/>
          <p:nvPr/>
        </p:nvSpPr>
        <p:spPr>
          <a:xfrm>
            <a:off x="667702" y="355395"/>
            <a:ext cx="1967229" cy="924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90204"/>
                <a:ea typeface="Arial" panose="020B0604020202090204"/>
                <a:cs typeface="Arial" panose="020B060402020209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90204"/>
                <a:ea typeface="Arial" panose="020B0604020202090204"/>
                <a:cs typeface="Arial" panose="020B060402020209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90204"/>
                <a:ea typeface="Arial" panose="020B0604020202090204"/>
                <a:cs typeface="Arial" panose="020B060402020209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90204"/>
                <a:ea typeface="Arial" panose="020B0604020202090204"/>
                <a:cs typeface="Arial" panose="020B060402020209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90204"/>
                <a:ea typeface="Arial" panose="020B0604020202090204"/>
                <a:cs typeface="Arial" panose="020B060402020209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90204"/>
                <a:ea typeface="Arial" panose="020B0604020202090204"/>
                <a:cs typeface="Arial" panose="020B060402020209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90204"/>
                <a:ea typeface="Arial" panose="020B0604020202090204"/>
                <a:cs typeface="Arial" panose="020B060402020209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90204"/>
                <a:ea typeface="Arial" panose="020B0604020202090204"/>
                <a:cs typeface="Arial" panose="020B0604020202090204"/>
              </a:defRPr>
            </a:lvl8pPr>
          </a:lstStyle>
          <a:p>
            <a:pPr marL="0" marR="0">
              <a:lnSpc>
                <a:spcPts val="3075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PBCSJD+æ¹æ­£æ¸�»æ¬æ¦å®ç®ä½"/>
                <a:cs typeface="PBCSJD+æ¹æ­£æ¸�»æ¬æ¦å®ç®ä½"/>
              </a:rPr>
              <a:t>答题模板</a:t>
            </a:r>
            <a:endParaRPr sz="2800">
              <a:solidFill>
                <a:srgbClr val="000000"/>
              </a:solidFill>
              <a:latin typeface="PBCSJD+æ¹æ­£æ¸�»æ¬æ¦å®ç®ä½"/>
              <a:cs typeface="PBCSJD+æ¹æ­£æ¸�»æ¬æ¦å®ç®ä½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8644" y="1269213"/>
            <a:ext cx="2783755" cy="7900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90204"/>
                <a:ea typeface="Arial" panose="020B0604020202090204"/>
                <a:cs typeface="Arial" panose="020B060402020209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90204"/>
                <a:ea typeface="Arial" panose="020B0604020202090204"/>
                <a:cs typeface="Arial" panose="020B060402020209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90204"/>
                <a:ea typeface="Arial" panose="020B0604020202090204"/>
                <a:cs typeface="Arial" panose="020B060402020209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90204"/>
                <a:ea typeface="Arial" panose="020B0604020202090204"/>
                <a:cs typeface="Arial" panose="020B060402020209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90204"/>
                <a:ea typeface="Arial" panose="020B0604020202090204"/>
                <a:cs typeface="Arial" panose="020B060402020209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90204"/>
                <a:ea typeface="Arial" panose="020B0604020202090204"/>
                <a:cs typeface="Arial" panose="020B060402020209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90204"/>
                <a:ea typeface="Arial" panose="020B0604020202090204"/>
                <a:cs typeface="Arial" panose="020B060402020209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90204"/>
                <a:ea typeface="Arial" panose="020B0604020202090204"/>
                <a:cs typeface="Arial" panose="020B0604020202090204"/>
              </a:defRPr>
            </a:lvl8pPr>
          </a:lstStyle>
          <a:p>
            <a:pPr marL="0" marR="0">
              <a:lnSpc>
                <a:spcPts val="262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PBCSJD+æ¹æ­£æ¸�»æ¬æ¦å®ç®ä½"/>
                <a:cs typeface="PBCSJD+æ¹æ­£æ¸�»æ¬æ¦å®ç®ä½"/>
              </a:rPr>
              <a:t>成功</a:t>
            </a:r>
            <a:r>
              <a:rPr sz="2400">
                <a:solidFill>
                  <a:srgbClr val="000000"/>
                </a:solidFill>
                <a:latin typeface="EJVIHW+æ¹æ­£æ¸�»æ¬æ¦å®ç®ä½"/>
                <a:cs typeface="EJVIHW+æ¹æ­£æ¸�»æ¬æ¦å®ç®ä½"/>
              </a:rPr>
              <a:t>&amp;</a:t>
            </a:r>
            <a:r>
              <a:rPr sz="2400">
                <a:solidFill>
                  <a:srgbClr val="000000"/>
                </a:solidFill>
                <a:latin typeface="PBCSJD+æ¹æ­£æ¸�»æ¬æ¦å®ç®ä½"/>
                <a:cs typeface="PBCSJD+æ¹æ­£æ¸�»æ¬æ¦å®ç®ä½"/>
              </a:rPr>
              <a:t>失败原因：</a:t>
            </a:r>
            <a:endParaRPr sz="2400">
              <a:solidFill>
                <a:srgbClr val="000000"/>
              </a:solidFill>
              <a:latin typeface="PBCSJD+æ¹æ­£æ¸�»æ¬æ¦å®ç®ä½"/>
              <a:cs typeface="PBCSJD+æ¹æ­£æ¸�»æ¬æ¦å®ç®ä½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8644" y="1969904"/>
            <a:ext cx="513650" cy="369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90204"/>
                <a:ea typeface="Arial" panose="020B0604020202090204"/>
                <a:cs typeface="Arial" panose="020B060402020209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90204"/>
                <a:ea typeface="Arial" panose="020B0604020202090204"/>
                <a:cs typeface="Arial" panose="020B060402020209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90204"/>
                <a:ea typeface="Arial" panose="020B0604020202090204"/>
                <a:cs typeface="Arial" panose="020B060402020209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90204"/>
                <a:ea typeface="Arial" panose="020B0604020202090204"/>
                <a:cs typeface="Arial" panose="020B060402020209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90204"/>
                <a:ea typeface="Arial" panose="020B0604020202090204"/>
                <a:cs typeface="Arial" panose="020B060402020209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90204"/>
                <a:ea typeface="Arial" panose="020B0604020202090204"/>
                <a:cs typeface="Arial" panose="020B060402020209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90204"/>
                <a:ea typeface="Arial" panose="020B0604020202090204"/>
                <a:cs typeface="Arial" panose="020B060402020209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90204"/>
                <a:ea typeface="Arial" panose="020B0604020202090204"/>
                <a:cs typeface="Arial" panose="020B0604020202090204"/>
              </a:defRPr>
            </a:lvl8pPr>
          </a:lstStyle>
          <a:p>
            <a:pPr marL="0" marR="0">
              <a:lnSpc>
                <a:spcPts val="2065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FPGTNJ+ç­çº¿"/>
                <a:cs typeface="FPGTNJ+ç­çº¿"/>
              </a:rPr>
              <a:t>1</a:t>
            </a:r>
            <a:endParaRPr sz="2000">
              <a:solidFill>
                <a:srgbClr val="000000"/>
              </a:solidFill>
              <a:latin typeface="FPGTNJ+ç­çº¿"/>
              <a:cs typeface="FPGTNJ+ç­çº¿"/>
            </a:endParaRPr>
          </a:p>
          <a:p>
            <a:pPr marL="0" marR="0">
              <a:lnSpc>
                <a:spcPts val="4805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FPGTNJ+ç­çº¿"/>
                <a:cs typeface="FPGTNJ+ç­çº¿"/>
              </a:rPr>
              <a:t>2</a:t>
            </a:r>
            <a:endParaRPr sz="2000">
              <a:solidFill>
                <a:srgbClr val="000000"/>
              </a:solidFill>
              <a:latin typeface="FPGTNJ+ç­çº¿"/>
              <a:cs typeface="FPGTNJ+ç­çº¿"/>
            </a:endParaRPr>
          </a:p>
          <a:p>
            <a:pPr marL="0" marR="0">
              <a:lnSpc>
                <a:spcPts val="4805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FPGTNJ+ç­çº¿"/>
                <a:cs typeface="FPGTNJ+ç­çº¿"/>
              </a:rPr>
              <a:t>3</a:t>
            </a:r>
            <a:endParaRPr sz="2000">
              <a:solidFill>
                <a:srgbClr val="000000"/>
              </a:solidFill>
              <a:latin typeface="FPGTNJ+ç­çº¿"/>
              <a:cs typeface="FPGTNJ+ç­çº¿"/>
            </a:endParaRPr>
          </a:p>
          <a:p>
            <a:pPr marL="0" marR="0">
              <a:lnSpc>
                <a:spcPts val="4805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FPGTNJ+ç­çº¿"/>
                <a:cs typeface="FPGTNJ+ç­çº¿"/>
              </a:rPr>
              <a:t>4</a:t>
            </a:r>
            <a:endParaRPr sz="2000">
              <a:solidFill>
                <a:srgbClr val="000000"/>
              </a:solidFill>
              <a:latin typeface="FPGTNJ+ç­çº¿"/>
              <a:cs typeface="FPGTNJ+ç­çº¿"/>
            </a:endParaRPr>
          </a:p>
          <a:p>
            <a:pPr marL="0" marR="0">
              <a:lnSpc>
                <a:spcPts val="4805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FPGTNJ+ç­çº¿"/>
                <a:cs typeface="FPGTNJ+ç­çº¿"/>
              </a:rPr>
              <a:t>5</a:t>
            </a:r>
            <a:endParaRPr sz="2000">
              <a:solidFill>
                <a:srgbClr val="000000"/>
              </a:solidFill>
              <a:latin typeface="FPGTNJ+ç­çº¿"/>
              <a:cs typeface="FPGTNJ+ç­çº¿"/>
            </a:endParaRPr>
          </a:p>
          <a:p>
            <a:pPr marL="0" marR="0">
              <a:lnSpc>
                <a:spcPts val="4805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FPGTNJ+ç­çº¿"/>
                <a:cs typeface="FPGTNJ+ç­çº¿"/>
              </a:rPr>
              <a:t>6</a:t>
            </a:r>
            <a:endParaRPr sz="2000">
              <a:solidFill>
                <a:srgbClr val="000000"/>
              </a:solidFill>
              <a:latin typeface="FPGTNJ+ç­çº¿"/>
              <a:cs typeface="FPGTNJ+ç­çº¿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8182" y="1969904"/>
            <a:ext cx="3272180" cy="643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90204"/>
                <a:ea typeface="Arial" panose="020B0604020202090204"/>
                <a:cs typeface="Arial" panose="020B060402020209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90204"/>
                <a:ea typeface="Arial" panose="020B0604020202090204"/>
                <a:cs typeface="Arial" panose="020B060402020209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90204"/>
                <a:ea typeface="Arial" panose="020B0604020202090204"/>
                <a:cs typeface="Arial" panose="020B060402020209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90204"/>
                <a:ea typeface="Arial" panose="020B0604020202090204"/>
                <a:cs typeface="Arial" panose="020B060402020209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90204"/>
                <a:ea typeface="Arial" panose="020B0604020202090204"/>
                <a:cs typeface="Arial" panose="020B060402020209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90204"/>
                <a:ea typeface="Arial" panose="020B0604020202090204"/>
                <a:cs typeface="Arial" panose="020B060402020209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90204"/>
                <a:ea typeface="Arial" panose="020B0604020202090204"/>
                <a:cs typeface="Arial" panose="020B060402020209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90204"/>
                <a:ea typeface="Arial" panose="020B0604020202090204"/>
                <a:cs typeface="Arial" panose="020B0604020202090204"/>
              </a:defRPr>
            </a:lvl8pPr>
          </a:lstStyle>
          <a:p>
            <a:pPr marL="0" marR="0">
              <a:lnSpc>
                <a:spcPts val="2065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FPGTNJ+ç­çº¿"/>
                <a:cs typeface="FPGTNJ+ç­çº¿"/>
              </a:rPr>
              <a:t>.</a:t>
            </a:r>
            <a:r>
              <a:rPr sz="2000">
                <a:solidFill>
                  <a:srgbClr val="000000"/>
                </a:solidFill>
                <a:latin typeface="Times New Roman" panose="02020503050405090304"/>
                <a:cs typeface="Times New Roman" panose="02020503050405090304"/>
              </a:rPr>
              <a:t> </a:t>
            </a:r>
            <a:r>
              <a:rPr sz="2000">
                <a:solidFill>
                  <a:srgbClr val="000000"/>
                </a:solidFill>
                <a:latin typeface="ONTWMU+ç­çº¿"/>
                <a:cs typeface="ONTWMU+ç­çº¿"/>
              </a:rPr>
              <a:t>对封建主义：不敢否定</a:t>
            </a:r>
            <a:endParaRPr sz="2000">
              <a:solidFill>
                <a:srgbClr val="000000"/>
              </a:solidFill>
              <a:latin typeface="ONTWMU+ç­çº¿"/>
              <a:cs typeface="ONTWMU+ç­çº¿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18182" y="2580266"/>
            <a:ext cx="3269333" cy="643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90204"/>
                <a:ea typeface="Arial" panose="020B0604020202090204"/>
                <a:cs typeface="Arial" panose="020B060402020209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90204"/>
                <a:ea typeface="Arial" panose="020B0604020202090204"/>
                <a:cs typeface="Arial" panose="020B060402020209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90204"/>
                <a:ea typeface="Arial" panose="020B0604020202090204"/>
                <a:cs typeface="Arial" panose="020B060402020209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90204"/>
                <a:ea typeface="Arial" panose="020B0604020202090204"/>
                <a:cs typeface="Arial" panose="020B060402020209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90204"/>
                <a:ea typeface="Arial" panose="020B0604020202090204"/>
                <a:cs typeface="Arial" panose="020B060402020209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90204"/>
                <a:ea typeface="Arial" panose="020B0604020202090204"/>
                <a:cs typeface="Arial" panose="020B060402020209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90204"/>
                <a:ea typeface="Arial" panose="020B0604020202090204"/>
                <a:cs typeface="Arial" panose="020B060402020209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90204"/>
                <a:ea typeface="Arial" panose="020B0604020202090204"/>
                <a:cs typeface="Arial" panose="020B0604020202090204"/>
              </a:defRPr>
            </a:lvl8pPr>
          </a:lstStyle>
          <a:p>
            <a:pPr marL="0" marR="0">
              <a:lnSpc>
                <a:spcPts val="2065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FPGTNJ+ç­çº¿"/>
                <a:cs typeface="FPGTNJ+ç­çº¿"/>
              </a:rPr>
              <a:t>.</a:t>
            </a:r>
            <a:r>
              <a:rPr sz="2000">
                <a:solidFill>
                  <a:srgbClr val="000000"/>
                </a:solidFill>
                <a:latin typeface="Times New Roman" panose="02020503050405090304"/>
                <a:cs typeface="Times New Roman" panose="02020503050405090304"/>
              </a:rPr>
              <a:t> </a:t>
            </a:r>
            <a:r>
              <a:rPr sz="2000">
                <a:solidFill>
                  <a:srgbClr val="000000"/>
                </a:solidFill>
                <a:latin typeface="ONTWMU+ç­çº¿"/>
                <a:cs typeface="ONTWMU+ç­çº¿"/>
              </a:rPr>
              <a:t>对帝国主义：存在幻想</a:t>
            </a:r>
            <a:endParaRPr sz="2000">
              <a:solidFill>
                <a:srgbClr val="000000"/>
              </a:solidFill>
              <a:latin typeface="ONTWMU+ç­çº¿"/>
              <a:cs typeface="ONTWMU+ç­çº¿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8182" y="3190374"/>
            <a:ext cx="3269333" cy="643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90204"/>
                <a:ea typeface="Arial" panose="020B0604020202090204"/>
                <a:cs typeface="Arial" panose="020B060402020209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90204"/>
                <a:ea typeface="Arial" panose="020B0604020202090204"/>
                <a:cs typeface="Arial" panose="020B060402020209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90204"/>
                <a:ea typeface="Arial" panose="020B0604020202090204"/>
                <a:cs typeface="Arial" panose="020B060402020209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90204"/>
                <a:ea typeface="Arial" panose="020B0604020202090204"/>
                <a:cs typeface="Arial" panose="020B060402020209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90204"/>
                <a:ea typeface="Arial" panose="020B0604020202090204"/>
                <a:cs typeface="Arial" panose="020B060402020209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90204"/>
                <a:ea typeface="Arial" panose="020B0604020202090204"/>
                <a:cs typeface="Arial" panose="020B060402020209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90204"/>
                <a:ea typeface="Arial" panose="020B0604020202090204"/>
                <a:cs typeface="Arial" panose="020B060402020209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90204"/>
                <a:ea typeface="Arial" panose="020B0604020202090204"/>
                <a:cs typeface="Arial" panose="020B0604020202090204"/>
              </a:defRPr>
            </a:lvl8pPr>
          </a:lstStyle>
          <a:p>
            <a:pPr marL="0" marR="0">
              <a:lnSpc>
                <a:spcPts val="2065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FPGTNJ+ç­çº¿"/>
                <a:cs typeface="FPGTNJ+ç­çº¿"/>
              </a:rPr>
              <a:t>.</a:t>
            </a:r>
            <a:r>
              <a:rPr sz="2000">
                <a:solidFill>
                  <a:srgbClr val="000000"/>
                </a:solidFill>
                <a:latin typeface="Times New Roman" panose="02020503050405090304"/>
                <a:cs typeface="Times New Roman" panose="02020503050405090304"/>
              </a:rPr>
              <a:t> </a:t>
            </a:r>
            <a:r>
              <a:rPr sz="2000">
                <a:solidFill>
                  <a:srgbClr val="000000"/>
                </a:solidFill>
                <a:latin typeface="ONTWMU+ç­çº¿"/>
                <a:cs typeface="ONTWMU+ç­çº¿"/>
              </a:rPr>
              <a:t>对人民群众：不同发动</a:t>
            </a:r>
            <a:endParaRPr sz="2000">
              <a:solidFill>
                <a:srgbClr val="000000"/>
              </a:solidFill>
              <a:latin typeface="ONTWMU+ç­çº¿"/>
              <a:cs typeface="ONTWMU+ç­çº¿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18182" y="3800609"/>
            <a:ext cx="4430138" cy="18639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90204"/>
                <a:ea typeface="Arial" panose="020B0604020202090204"/>
                <a:cs typeface="Arial" panose="020B060402020209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90204"/>
                <a:ea typeface="Arial" panose="020B0604020202090204"/>
                <a:cs typeface="Arial" panose="020B060402020209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90204"/>
                <a:ea typeface="Arial" panose="020B0604020202090204"/>
                <a:cs typeface="Arial" panose="020B060402020209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90204"/>
                <a:ea typeface="Arial" panose="020B0604020202090204"/>
                <a:cs typeface="Arial" panose="020B060402020209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90204"/>
                <a:ea typeface="Arial" panose="020B0604020202090204"/>
                <a:cs typeface="Arial" panose="020B060402020209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90204"/>
                <a:ea typeface="Arial" panose="020B0604020202090204"/>
                <a:cs typeface="Arial" panose="020B060402020209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90204"/>
                <a:ea typeface="Arial" panose="020B0604020202090204"/>
                <a:cs typeface="Arial" panose="020B060402020209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90204"/>
                <a:ea typeface="Arial" panose="020B0604020202090204"/>
                <a:cs typeface="Arial" panose="020B0604020202090204"/>
              </a:defRPr>
            </a:lvl8pPr>
          </a:lstStyle>
          <a:p>
            <a:pPr marL="0" marR="0">
              <a:lnSpc>
                <a:spcPts val="2065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FPGTNJ+ç­çº¿"/>
                <a:cs typeface="FPGTNJ+ç­çº¿"/>
              </a:rPr>
              <a:t>.</a:t>
            </a:r>
            <a:r>
              <a:rPr sz="2000">
                <a:solidFill>
                  <a:srgbClr val="000000"/>
                </a:solidFill>
                <a:latin typeface="Times New Roman" panose="02020503050405090304"/>
                <a:cs typeface="Times New Roman" panose="02020503050405090304"/>
              </a:rPr>
              <a:t> </a:t>
            </a:r>
            <a:r>
              <a:rPr sz="2000">
                <a:solidFill>
                  <a:srgbClr val="000000"/>
                </a:solidFill>
                <a:latin typeface="ONTWMU+ç­çº¿"/>
                <a:cs typeface="ONTWMU+ç­çº¿"/>
              </a:rPr>
              <a:t>思想指导：没有先进的指导思想</a:t>
            </a:r>
            <a:endParaRPr sz="2000">
              <a:solidFill>
                <a:srgbClr val="000000"/>
              </a:solidFill>
              <a:latin typeface="ONTWMU+ç­çº¿"/>
              <a:cs typeface="ONTWMU+ç­çº¿"/>
            </a:endParaRPr>
          </a:p>
          <a:p>
            <a:pPr marL="0" marR="0">
              <a:lnSpc>
                <a:spcPts val="4805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FPGTNJ+ç­çº¿"/>
                <a:cs typeface="FPGTNJ+ç­çº¿"/>
              </a:rPr>
              <a:t>.</a:t>
            </a:r>
            <a:r>
              <a:rPr sz="2000">
                <a:solidFill>
                  <a:srgbClr val="000000"/>
                </a:solidFill>
                <a:latin typeface="Times New Roman" panose="02020503050405090304"/>
                <a:cs typeface="Times New Roman" panose="02020503050405090304"/>
              </a:rPr>
              <a:t> </a:t>
            </a:r>
            <a:r>
              <a:rPr sz="2000">
                <a:solidFill>
                  <a:srgbClr val="000000"/>
                </a:solidFill>
                <a:latin typeface="ONTWMU+ç­çº¿"/>
                <a:cs typeface="ONTWMU+ç­çº¿"/>
              </a:rPr>
              <a:t>领导阶级：没有先进的领导阶级</a:t>
            </a:r>
            <a:endParaRPr sz="2000">
              <a:solidFill>
                <a:srgbClr val="000000"/>
              </a:solidFill>
              <a:latin typeface="ONTWMU+ç­çº¿"/>
              <a:cs typeface="ONTWMU+ç­çº¿"/>
            </a:endParaRPr>
          </a:p>
          <a:p>
            <a:pPr marL="0" marR="0">
              <a:lnSpc>
                <a:spcPts val="4805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FPGTNJ+ç­çº¿"/>
                <a:cs typeface="FPGTNJ+ç­çº¿"/>
              </a:rPr>
              <a:t>.</a:t>
            </a:r>
            <a:r>
              <a:rPr sz="2000">
                <a:solidFill>
                  <a:srgbClr val="000000"/>
                </a:solidFill>
                <a:latin typeface="Times New Roman" panose="02020503050405090304"/>
                <a:cs typeface="Times New Roman" panose="02020503050405090304"/>
              </a:rPr>
              <a:t> </a:t>
            </a:r>
            <a:r>
              <a:rPr sz="2000">
                <a:solidFill>
                  <a:srgbClr val="000000"/>
                </a:solidFill>
                <a:latin typeface="ONTWMU+ç­çº¿"/>
                <a:cs typeface="ONTWMU+ç­çº¿"/>
              </a:rPr>
              <a:t>世界角度：是不是世界的一部分</a:t>
            </a:r>
            <a:endParaRPr sz="2000">
              <a:solidFill>
                <a:srgbClr val="000000"/>
              </a:solidFill>
              <a:latin typeface="ONTWMU+ç­çº¿"/>
              <a:cs typeface="ONTWMU+ç­çº¿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90204"/>
                <a:ea typeface="Arial" panose="020B0604020202090204"/>
                <a:cs typeface="Arial" panose="020B060402020209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90204"/>
                <a:ea typeface="Arial" panose="020B0604020202090204"/>
                <a:cs typeface="Arial" panose="020B060402020209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90204"/>
                <a:ea typeface="Arial" panose="020B0604020202090204"/>
                <a:cs typeface="Arial" panose="020B060402020209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90204"/>
                <a:ea typeface="Arial" panose="020B0604020202090204"/>
                <a:cs typeface="Arial" panose="020B060402020209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90204"/>
                <a:ea typeface="Arial" panose="020B0604020202090204"/>
                <a:cs typeface="Arial" panose="020B060402020209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90204"/>
                <a:ea typeface="Arial" panose="020B0604020202090204"/>
                <a:cs typeface="Arial" panose="020B060402020209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90204"/>
                <a:ea typeface="Arial" panose="020B0604020202090204"/>
                <a:cs typeface="Arial" panose="020B060402020209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90204"/>
                <a:ea typeface="Arial" panose="020B0604020202090204"/>
                <a:cs typeface="Arial" panose="020B0604020202090204"/>
              </a:defRPr>
            </a:lvl8pPr>
          </a:lstStyle>
          <a:p/>
        </p:txBody>
      </p:sp>
      <p:sp>
        <p:nvSpPr>
          <p:cNvPr id="3" name="object 3"/>
          <p:cNvSpPr txBox="1"/>
          <p:nvPr/>
        </p:nvSpPr>
        <p:spPr>
          <a:xfrm>
            <a:off x="667702" y="355395"/>
            <a:ext cx="1967229" cy="924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90204"/>
                <a:ea typeface="Arial" panose="020B0604020202090204"/>
                <a:cs typeface="Arial" panose="020B060402020209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90204"/>
                <a:ea typeface="Arial" panose="020B0604020202090204"/>
                <a:cs typeface="Arial" panose="020B060402020209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90204"/>
                <a:ea typeface="Arial" panose="020B0604020202090204"/>
                <a:cs typeface="Arial" panose="020B060402020209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90204"/>
                <a:ea typeface="Arial" panose="020B0604020202090204"/>
                <a:cs typeface="Arial" panose="020B060402020209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90204"/>
                <a:ea typeface="Arial" panose="020B0604020202090204"/>
                <a:cs typeface="Arial" panose="020B060402020209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90204"/>
                <a:ea typeface="Arial" panose="020B0604020202090204"/>
                <a:cs typeface="Arial" panose="020B060402020209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90204"/>
                <a:ea typeface="Arial" panose="020B0604020202090204"/>
                <a:cs typeface="Arial" panose="020B060402020209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90204"/>
                <a:ea typeface="Arial" panose="020B0604020202090204"/>
                <a:cs typeface="Arial" panose="020B0604020202090204"/>
              </a:defRPr>
            </a:lvl8pPr>
          </a:lstStyle>
          <a:p>
            <a:pPr marL="0" marR="0">
              <a:lnSpc>
                <a:spcPts val="3075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CQHNPP+æ¹æ­£æ¸�»æ¬æ¦å®ç®ä½"/>
                <a:cs typeface="CQHNPP+æ¹æ­£æ¸�»æ¬æ¦å®ç®ä½"/>
              </a:rPr>
              <a:t>答题模板</a:t>
            </a:r>
            <a:endParaRPr sz="2800">
              <a:solidFill>
                <a:srgbClr val="000000"/>
              </a:solidFill>
              <a:latin typeface="CQHNPP+æ¹æ­£æ¸�»æ¬æ¦å®ç®ä½"/>
              <a:cs typeface="CQHNPP+æ¹æ­£æ¸�»æ¬æ¦å®ç®ä½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8644" y="1078987"/>
            <a:ext cx="1982787" cy="78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90204"/>
                <a:ea typeface="Arial" panose="020B0604020202090204"/>
                <a:cs typeface="Arial" panose="020B060402020209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90204"/>
                <a:ea typeface="Arial" panose="020B0604020202090204"/>
                <a:cs typeface="Arial" panose="020B060402020209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90204"/>
                <a:ea typeface="Arial" panose="020B0604020202090204"/>
                <a:cs typeface="Arial" panose="020B060402020209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90204"/>
                <a:ea typeface="Arial" panose="020B0604020202090204"/>
                <a:cs typeface="Arial" panose="020B060402020209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90204"/>
                <a:ea typeface="Arial" panose="020B0604020202090204"/>
                <a:cs typeface="Arial" panose="020B060402020209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90204"/>
                <a:ea typeface="Arial" panose="020B0604020202090204"/>
                <a:cs typeface="Arial" panose="020B060402020209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90204"/>
                <a:ea typeface="Arial" panose="020B0604020202090204"/>
                <a:cs typeface="Arial" panose="020B060402020209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90204"/>
                <a:ea typeface="Arial" panose="020B0604020202090204"/>
                <a:cs typeface="Arial" panose="020B0604020202090204"/>
              </a:defRPr>
            </a:lvl8pPr>
          </a:lstStyle>
          <a:p>
            <a:pPr marL="0" marR="0">
              <a:lnSpc>
                <a:spcPts val="262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CQHNPP+æ¹æ­£æ¸�»æ¬æ¦å®ç®ä½"/>
                <a:cs typeface="CQHNPP+æ¹æ­£æ¸�»æ¬æ¦å®ç®ä½"/>
              </a:rPr>
              <a:t>历史意义：</a:t>
            </a:r>
            <a:endParaRPr sz="2400">
              <a:solidFill>
                <a:srgbClr val="000000"/>
              </a:solidFill>
              <a:latin typeface="CQHNPP+æ¹æ­£æ¸�»æ¬æ¦å®ç®ä½"/>
              <a:cs typeface="CQHNPP+æ¹æ­£æ¸�»æ¬æ¦å®ç®ä½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8644" y="1550169"/>
            <a:ext cx="632777" cy="22303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90204"/>
                <a:ea typeface="Arial" panose="020B0604020202090204"/>
                <a:cs typeface="Arial" panose="020B060402020209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90204"/>
                <a:ea typeface="Arial" panose="020B0604020202090204"/>
                <a:cs typeface="Arial" panose="020B060402020209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90204"/>
                <a:ea typeface="Arial" panose="020B0604020202090204"/>
                <a:cs typeface="Arial" panose="020B060402020209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90204"/>
                <a:ea typeface="Arial" panose="020B0604020202090204"/>
                <a:cs typeface="Arial" panose="020B060402020209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90204"/>
                <a:ea typeface="Arial" panose="020B0604020202090204"/>
                <a:cs typeface="Arial" panose="020B060402020209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90204"/>
                <a:ea typeface="Arial" panose="020B0604020202090204"/>
                <a:cs typeface="Arial" panose="020B060402020209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90204"/>
                <a:ea typeface="Arial" panose="020B0604020202090204"/>
                <a:cs typeface="Arial" panose="020B060402020209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90204"/>
                <a:ea typeface="Arial" panose="020B0604020202090204"/>
                <a:cs typeface="Arial" panose="020B0604020202090204"/>
              </a:defRPr>
            </a:lvl8pPr>
          </a:lstStyle>
          <a:p>
            <a:pPr marL="0" marR="0">
              <a:lnSpc>
                <a:spcPts val="2065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WCGUAF+ç­çº¿"/>
                <a:cs typeface="WCGUAF+ç­çº¿"/>
              </a:rPr>
              <a:t>（</a:t>
            </a:r>
            <a:endParaRPr sz="2000">
              <a:solidFill>
                <a:srgbClr val="000000"/>
              </a:solidFill>
              <a:latin typeface="WCGUAF+ç­çº¿"/>
              <a:cs typeface="WCGUAF+ç­çº¿"/>
            </a:endParaRPr>
          </a:p>
          <a:p>
            <a:pPr marL="0" marR="0">
              <a:lnSpc>
                <a:spcPts val="3125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WCGUAF+ç­çº¿"/>
                <a:cs typeface="WCGUAF+ç­çº¿"/>
              </a:rPr>
              <a:t>（</a:t>
            </a:r>
            <a:endParaRPr sz="2000">
              <a:solidFill>
                <a:srgbClr val="000000"/>
              </a:solidFill>
              <a:latin typeface="WCGUAF+ç­çº¿"/>
              <a:cs typeface="WCGUAF+ç­çº¿"/>
            </a:endParaRPr>
          </a:p>
          <a:p>
            <a:pPr marL="0" marR="0">
              <a:lnSpc>
                <a:spcPts val="3125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WCGUAF+ç­çº¿"/>
                <a:cs typeface="WCGUAF+ç­çº¿"/>
              </a:rPr>
              <a:t>（</a:t>
            </a:r>
            <a:endParaRPr sz="2000">
              <a:solidFill>
                <a:srgbClr val="000000"/>
              </a:solidFill>
              <a:latin typeface="WCGUAF+ç­çº¿"/>
              <a:cs typeface="WCGUAF+ç­çº¿"/>
            </a:endParaRPr>
          </a:p>
          <a:p>
            <a:pPr marL="0" marR="0">
              <a:lnSpc>
                <a:spcPts val="3120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WCGUAF+ç­çº¿"/>
                <a:cs typeface="WCGUAF+ç­çº¿"/>
              </a:rPr>
              <a:t>（</a:t>
            </a:r>
            <a:endParaRPr sz="2000">
              <a:solidFill>
                <a:srgbClr val="000000"/>
              </a:solidFill>
              <a:latin typeface="WCGUAF+ç­çº¿"/>
              <a:cs typeface="WCGUAF+ç­çº¿"/>
            </a:endParaRPr>
          </a:p>
          <a:p>
            <a:pPr marL="0" marR="0">
              <a:lnSpc>
                <a:spcPts val="3125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WCGUAF+ç­çº¿"/>
                <a:cs typeface="WCGUAF+ç­çº¿"/>
              </a:rPr>
              <a:t>（</a:t>
            </a:r>
            <a:endParaRPr sz="2000">
              <a:solidFill>
                <a:srgbClr val="000000"/>
              </a:solidFill>
              <a:latin typeface="WCGUAF+ç­çº¿"/>
              <a:cs typeface="WCGUAF+ç­çº¿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0105" y="1550169"/>
            <a:ext cx="11516763" cy="643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90204"/>
                <a:ea typeface="Arial" panose="020B0604020202090204"/>
                <a:cs typeface="Arial" panose="020B060402020209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90204"/>
                <a:ea typeface="Arial" panose="020B0604020202090204"/>
                <a:cs typeface="Arial" panose="020B060402020209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90204"/>
                <a:ea typeface="Arial" panose="020B0604020202090204"/>
                <a:cs typeface="Arial" panose="020B060402020209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90204"/>
                <a:ea typeface="Arial" panose="020B0604020202090204"/>
                <a:cs typeface="Arial" panose="020B060402020209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90204"/>
                <a:ea typeface="Arial" panose="020B0604020202090204"/>
                <a:cs typeface="Arial" panose="020B060402020209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90204"/>
                <a:ea typeface="Arial" panose="020B0604020202090204"/>
                <a:cs typeface="Arial" panose="020B060402020209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90204"/>
                <a:ea typeface="Arial" panose="020B0604020202090204"/>
                <a:cs typeface="Arial" panose="020B060402020209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90204"/>
                <a:ea typeface="Arial" panose="020B0604020202090204"/>
                <a:cs typeface="Arial" panose="020B0604020202090204"/>
              </a:defRPr>
            </a:lvl8pPr>
          </a:lstStyle>
          <a:p>
            <a:pPr marL="0" marR="0">
              <a:lnSpc>
                <a:spcPts val="2065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CWPKQK+ç­çº¿"/>
                <a:cs typeface="CWPKQK+ç­çº¿"/>
              </a:rPr>
              <a:t>1</a:t>
            </a:r>
            <a:r>
              <a:rPr sz="2000">
                <a:solidFill>
                  <a:srgbClr val="000000"/>
                </a:solidFill>
                <a:latin typeface="WCGUAF+ç­çº¿"/>
                <a:cs typeface="WCGUAF+ç­çº¿"/>
              </a:rPr>
              <a:t>）第一，辛亥革命推翻了清王朝在中国的统治，沉重打击了中外反动势力在中国的统治。</a:t>
            </a:r>
            <a:endParaRPr sz="2000">
              <a:solidFill>
                <a:srgbClr val="000000"/>
              </a:solidFill>
              <a:latin typeface="WCGUAF+ç­çº¿"/>
              <a:cs typeface="WCGUAF+ç­çº¿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0105" y="1947301"/>
            <a:ext cx="8587316" cy="6430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90204"/>
                <a:ea typeface="Arial" panose="020B0604020202090204"/>
                <a:cs typeface="Arial" panose="020B060402020209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90204"/>
                <a:ea typeface="Arial" panose="020B0604020202090204"/>
                <a:cs typeface="Arial" panose="020B060402020209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90204"/>
                <a:ea typeface="Arial" panose="020B0604020202090204"/>
                <a:cs typeface="Arial" panose="020B060402020209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90204"/>
                <a:ea typeface="Arial" panose="020B0604020202090204"/>
                <a:cs typeface="Arial" panose="020B060402020209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90204"/>
                <a:ea typeface="Arial" panose="020B0604020202090204"/>
                <a:cs typeface="Arial" panose="020B060402020209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90204"/>
                <a:ea typeface="Arial" panose="020B0604020202090204"/>
                <a:cs typeface="Arial" panose="020B060402020209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90204"/>
                <a:ea typeface="Arial" panose="020B0604020202090204"/>
                <a:cs typeface="Arial" panose="020B060402020209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90204"/>
                <a:ea typeface="Arial" panose="020B0604020202090204"/>
                <a:cs typeface="Arial" panose="020B0604020202090204"/>
              </a:defRPr>
            </a:lvl8pPr>
          </a:lstStyle>
          <a:p>
            <a:pPr marL="0" marR="0">
              <a:lnSpc>
                <a:spcPts val="2065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CWPKQK+ç­çº¿"/>
                <a:cs typeface="CWPKQK+ç­çº¿"/>
              </a:rPr>
              <a:t>2</a:t>
            </a:r>
            <a:r>
              <a:rPr sz="2000">
                <a:solidFill>
                  <a:srgbClr val="000000"/>
                </a:solidFill>
                <a:latin typeface="WCGUAF+ç­çº¿"/>
                <a:cs typeface="WCGUAF+ç­çº¿"/>
              </a:rPr>
              <a:t>）第二，辛亥革命宣告了封建君主专制制度的结束和民国的建立。</a:t>
            </a:r>
            <a:endParaRPr sz="2000">
              <a:solidFill>
                <a:srgbClr val="000000"/>
              </a:solidFill>
              <a:latin typeface="WCGUAF+ç­çº¿"/>
              <a:cs typeface="WCGUAF+ç­çº¿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40105" y="2343665"/>
            <a:ext cx="5667103" cy="643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90204"/>
                <a:ea typeface="Arial" panose="020B0604020202090204"/>
                <a:cs typeface="Arial" panose="020B060402020209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90204"/>
                <a:ea typeface="Arial" panose="020B0604020202090204"/>
                <a:cs typeface="Arial" panose="020B060402020209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90204"/>
                <a:ea typeface="Arial" panose="020B0604020202090204"/>
                <a:cs typeface="Arial" panose="020B060402020209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90204"/>
                <a:ea typeface="Arial" panose="020B0604020202090204"/>
                <a:cs typeface="Arial" panose="020B060402020209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90204"/>
                <a:ea typeface="Arial" panose="020B0604020202090204"/>
                <a:cs typeface="Arial" panose="020B060402020209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90204"/>
                <a:ea typeface="Arial" panose="020B0604020202090204"/>
                <a:cs typeface="Arial" panose="020B060402020209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90204"/>
                <a:ea typeface="Arial" panose="020B0604020202090204"/>
                <a:cs typeface="Arial" panose="020B060402020209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90204"/>
                <a:ea typeface="Arial" panose="020B0604020202090204"/>
                <a:cs typeface="Arial" panose="020B0604020202090204"/>
              </a:defRPr>
            </a:lvl8pPr>
          </a:lstStyle>
          <a:p>
            <a:pPr marL="0" marR="0">
              <a:lnSpc>
                <a:spcPts val="2065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CWPKQK+ç­çº¿"/>
                <a:cs typeface="CWPKQK+ç­çº¿"/>
              </a:rPr>
              <a:t>3</a:t>
            </a:r>
            <a:r>
              <a:rPr sz="2000">
                <a:solidFill>
                  <a:srgbClr val="000000"/>
                </a:solidFill>
                <a:latin typeface="WCGUAF+ç­çº¿"/>
                <a:cs typeface="WCGUAF+ç­çº¿"/>
              </a:rPr>
              <a:t>）第三，辛亥革命也是一场思想解放运动。</a:t>
            </a:r>
            <a:endParaRPr sz="2000">
              <a:solidFill>
                <a:srgbClr val="000000"/>
              </a:solidFill>
              <a:latin typeface="WCGUAF+ç­çº¿"/>
              <a:cs typeface="WCGUAF+ç­çº¿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40105" y="2740286"/>
            <a:ext cx="10350189" cy="643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90204"/>
                <a:ea typeface="Arial" panose="020B0604020202090204"/>
                <a:cs typeface="Arial" panose="020B060402020209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90204"/>
                <a:ea typeface="Arial" panose="020B0604020202090204"/>
                <a:cs typeface="Arial" panose="020B060402020209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90204"/>
                <a:ea typeface="Arial" panose="020B0604020202090204"/>
                <a:cs typeface="Arial" panose="020B060402020209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90204"/>
                <a:ea typeface="Arial" panose="020B0604020202090204"/>
                <a:cs typeface="Arial" panose="020B060402020209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90204"/>
                <a:ea typeface="Arial" panose="020B0604020202090204"/>
                <a:cs typeface="Arial" panose="020B060402020209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90204"/>
                <a:ea typeface="Arial" panose="020B0604020202090204"/>
                <a:cs typeface="Arial" panose="020B060402020209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90204"/>
                <a:ea typeface="Arial" panose="020B0604020202090204"/>
                <a:cs typeface="Arial" panose="020B060402020209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90204"/>
                <a:ea typeface="Arial" panose="020B0604020202090204"/>
                <a:cs typeface="Arial" panose="020B0604020202090204"/>
              </a:defRPr>
            </a:lvl8pPr>
          </a:lstStyle>
          <a:p>
            <a:pPr marL="0" marR="0">
              <a:lnSpc>
                <a:spcPts val="2065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CWPKQK+ç­çº¿"/>
                <a:cs typeface="CWPKQK+ç­çº¿"/>
              </a:rPr>
              <a:t>4</a:t>
            </a:r>
            <a:r>
              <a:rPr sz="2000">
                <a:solidFill>
                  <a:srgbClr val="000000"/>
                </a:solidFill>
                <a:latin typeface="WCGUAF+ç­çº¿"/>
                <a:cs typeface="WCGUAF+ç­çº¿"/>
              </a:rPr>
              <a:t>）第四，辛亥革命促使社会经济、思想习惯和社会风气等方面发生了新的变化。</a:t>
            </a:r>
            <a:endParaRPr sz="2000">
              <a:solidFill>
                <a:srgbClr val="000000"/>
              </a:solidFill>
              <a:latin typeface="WCGUAF+ç­çº¿"/>
              <a:cs typeface="WCGUAF+ç­çº¿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40105" y="3137161"/>
            <a:ext cx="12393793" cy="643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90204"/>
                <a:ea typeface="Arial" panose="020B0604020202090204"/>
                <a:cs typeface="Arial" panose="020B060402020209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90204"/>
                <a:ea typeface="Arial" panose="020B0604020202090204"/>
                <a:cs typeface="Arial" panose="020B060402020209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90204"/>
                <a:ea typeface="Arial" panose="020B0604020202090204"/>
                <a:cs typeface="Arial" panose="020B060402020209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90204"/>
                <a:ea typeface="Arial" panose="020B0604020202090204"/>
                <a:cs typeface="Arial" panose="020B060402020209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90204"/>
                <a:ea typeface="Arial" panose="020B0604020202090204"/>
                <a:cs typeface="Arial" panose="020B060402020209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90204"/>
                <a:ea typeface="Arial" panose="020B0604020202090204"/>
                <a:cs typeface="Arial" panose="020B060402020209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90204"/>
                <a:ea typeface="Arial" panose="020B0604020202090204"/>
                <a:cs typeface="Arial" panose="020B060402020209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90204"/>
                <a:ea typeface="Arial" panose="020B0604020202090204"/>
                <a:cs typeface="Arial" panose="020B0604020202090204"/>
              </a:defRPr>
            </a:lvl8pPr>
          </a:lstStyle>
          <a:p>
            <a:pPr marL="0" marR="0">
              <a:lnSpc>
                <a:spcPts val="2065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CWPKQK+ç­çº¿"/>
                <a:cs typeface="CWPKQK+ç­çº¿"/>
              </a:rPr>
              <a:t>5</a:t>
            </a:r>
            <a:r>
              <a:rPr sz="2000">
                <a:solidFill>
                  <a:srgbClr val="000000"/>
                </a:solidFill>
                <a:latin typeface="WCGUAF+ç­çº¿"/>
                <a:cs typeface="WCGUAF+ç­çº¿"/>
              </a:rPr>
              <a:t>）第五，辛亥革命打击了帝国主义在华势力，为亚洲各国人民的革命斗争提供了范例，推动了亚</a:t>
            </a:r>
            <a:endParaRPr sz="2000">
              <a:solidFill>
                <a:srgbClr val="000000"/>
              </a:solidFill>
              <a:latin typeface="WCGUAF+ç­çº¿"/>
              <a:cs typeface="WCGUAF+ç­çº¿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8644" y="3533655"/>
            <a:ext cx="3764073" cy="643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90204"/>
                <a:ea typeface="Arial" panose="020B0604020202090204"/>
                <a:cs typeface="Arial" panose="020B060402020209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90204"/>
                <a:ea typeface="Arial" panose="020B0604020202090204"/>
                <a:cs typeface="Arial" panose="020B060402020209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90204"/>
                <a:ea typeface="Arial" panose="020B0604020202090204"/>
                <a:cs typeface="Arial" panose="020B060402020209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90204"/>
                <a:ea typeface="Arial" panose="020B0604020202090204"/>
                <a:cs typeface="Arial" panose="020B060402020209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90204"/>
                <a:ea typeface="Arial" panose="020B0604020202090204"/>
                <a:cs typeface="Arial" panose="020B060402020209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90204"/>
                <a:ea typeface="Arial" panose="020B0604020202090204"/>
                <a:cs typeface="Arial" panose="020B060402020209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90204"/>
                <a:ea typeface="Arial" panose="020B0604020202090204"/>
                <a:cs typeface="Arial" panose="020B060402020209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90204"/>
                <a:ea typeface="Arial" panose="020B0604020202090204"/>
                <a:cs typeface="Arial" panose="020B0604020202090204"/>
              </a:defRPr>
            </a:lvl8pPr>
          </a:lstStyle>
          <a:p>
            <a:pPr marL="0" marR="0">
              <a:lnSpc>
                <a:spcPts val="2065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WCGUAF+ç­çº¿"/>
                <a:cs typeface="WCGUAF+ç­çº¿"/>
              </a:rPr>
              <a:t>洲各国民族解放运动的高涨。</a:t>
            </a:r>
            <a:endParaRPr sz="2000">
              <a:solidFill>
                <a:srgbClr val="000000"/>
              </a:solidFill>
              <a:latin typeface="WCGUAF+ç­çº¿"/>
              <a:cs typeface="WCGUAF+ç­çº¿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z="2400" dirty="0">
                <a:solidFill>
                  <a:schemeClr val="tx1"/>
                </a:solidFill>
              </a:rPr>
              <a:t>共产党部分重点会议记忆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9455" y="1501775"/>
            <a:ext cx="10634345" cy="4351655"/>
          </a:xfrm>
        </p:spPr>
        <p:txBody>
          <a:bodyPr>
            <a:no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一大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党，</a:t>
            </a:r>
            <a:r>
              <a:rPr lang="zh-CN" altLang="en-US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二大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纲。</a:t>
            </a:r>
            <a:r>
              <a:rPr lang="zh-CN" altLang="en-US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三大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联国搞合作，</a:t>
            </a:r>
            <a:r>
              <a:rPr lang="zh-CN" altLang="en-US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四大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五大净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瞎忙。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八一</a:t>
            </a:r>
            <a:r>
              <a:rPr lang="zh-CN" altLang="en-US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南昌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第一枪 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en-US" altLang="zh-CN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八七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政权要靠枪。</a:t>
            </a:r>
            <a:r>
              <a:rPr lang="zh-CN" altLang="en-US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秋收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工农来战斗 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lang="zh-CN" altLang="en-US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三湾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改编新军装。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遵义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生死转折点，</a:t>
            </a:r>
            <a:r>
              <a:rPr lang="zh-CN" altLang="en-US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瓦窑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战线要统一。</a:t>
            </a:r>
            <a:r>
              <a:rPr lang="zh-CN" altLang="en-US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洛川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纲领有十条，</a:t>
            </a:r>
            <a:r>
              <a:rPr lang="zh-CN" altLang="en-US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七大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老毛思想立。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七届二中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进城忙，</a:t>
            </a:r>
            <a:r>
              <a:rPr lang="zh-CN" altLang="en-US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七届三中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复元气。</a:t>
            </a:r>
            <a:r>
              <a:rPr lang="zh-CN" altLang="en-US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八大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主矛搞建设，九大十大不能提。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十一三中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搞开放，</a:t>
            </a:r>
            <a:r>
              <a:rPr lang="zh-CN" altLang="en-US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十一六中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评价毛。</a:t>
            </a:r>
            <a:r>
              <a:rPr lang="zh-CN" altLang="en-US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十二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小平提中特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十三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别忘三步跑。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十三一中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两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基本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十四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泽民建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市场。</a:t>
            </a:r>
            <a:r>
              <a:rPr lang="zh-CN" altLang="en-US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十五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小平进党章，</a:t>
            </a:r>
            <a:r>
              <a:rPr lang="zh-CN" altLang="en-US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十六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三代要小康。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十七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科观入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党章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三届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人大现代化，</a:t>
            </a:r>
            <a:r>
              <a:rPr lang="zh-CN" altLang="en-US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务虚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四项要坚持，</a:t>
            </a:r>
            <a:r>
              <a:rPr lang="zh-CN" altLang="en-US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十八三中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改革大。</a:t>
            </a:r>
            <a:endParaRPr lang="zh-CN" altLang="en-US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梯形 1"/>
          <p:cNvSpPr/>
          <p:nvPr/>
        </p:nvSpPr>
        <p:spPr>
          <a:xfrm flipV="1">
            <a:off x="4333876" y="3971925"/>
            <a:ext cx="3524250" cy="704850"/>
          </a:xfrm>
          <a:prstGeom prst="trapezoid">
            <a:avLst/>
          </a:prstGeom>
          <a:solidFill>
            <a:srgbClr val="CC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0"/>
            <a:ext cx="12192000" cy="4229100"/>
          </a:xfrm>
          <a:prstGeom prst="rect">
            <a:avLst/>
          </a:prstGeom>
          <a:solidFill>
            <a:srgbClr val="1F48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4670891" y="513554"/>
            <a:ext cx="2850216" cy="2850216"/>
          </a:xfrm>
          <a:prstGeom prst="ellipse">
            <a:avLst/>
          </a:prstGeom>
          <a:noFill/>
          <a:ln w="76200"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梯形 3"/>
          <p:cNvSpPr/>
          <p:nvPr/>
        </p:nvSpPr>
        <p:spPr>
          <a:xfrm>
            <a:off x="4503084" y="3857625"/>
            <a:ext cx="3185832" cy="819150"/>
          </a:xfrm>
          <a:prstGeom prst="trapezoid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388114" y="406332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</a:rPr>
              <a:t>尚</a:t>
            </a:r>
            <a:r>
              <a:rPr lang="zh-CN" altLang="en-US" sz="2400" b="1" dirty="0" smtClean="0">
                <a:solidFill>
                  <a:schemeClr val="bg1"/>
                </a:solidFill>
              </a:rPr>
              <a:t>德机构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073910" y="4748450"/>
            <a:ext cx="404418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 smtClean="0">
                <a:solidFill>
                  <a:srgbClr val="1F487C"/>
                </a:solidFill>
              </a:rPr>
              <a:t>Thank</a:t>
            </a:r>
            <a:r>
              <a:rPr lang="zh-CN" altLang="en-US" sz="6000" b="1" dirty="0">
                <a:solidFill>
                  <a:srgbClr val="1F487C"/>
                </a:solidFill>
              </a:rPr>
              <a:t> </a:t>
            </a:r>
            <a:r>
              <a:rPr lang="en-US" altLang="zh-CN" sz="6000" b="1" dirty="0" smtClean="0">
                <a:solidFill>
                  <a:srgbClr val="1F487C"/>
                </a:solidFill>
              </a:rPr>
              <a:t>You</a:t>
            </a:r>
            <a:endParaRPr lang="zh-CN" altLang="en-US" sz="6000" b="1" dirty="0">
              <a:solidFill>
                <a:srgbClr val="1F487C"/>
              </a:solidFill>
            </a:endParaRPr>
          </a:p>
        </p:txBody>
      </p:sp>
      <p:sp>
        <p:nvSpPr>
          <p:cNvPr id="12" name="Freeform 846"/>
          <p:cNvSpPr>
            <a:spLocks noChangeAspect="1" noEditPoints="1"/>
          </p:cNvSpPr>
          <p:nvPr/>
        </p:nvSpPr>
        <p:spPr bwMode="auto">
          <a:xfrm>
            <a:off x="5544549" y="1336158"/>
            <a:ext cx="1102900" cy="1404000"/>
          </a:xfrm>
          <a:custGeom>
            <a:avLst/>
            <a:gdLst>
              <a:gd name="T0" fmla="*/ 84 w 138"/>
              <a:gd name="T1" fmla="*/ 71 h 176"/>
              <a:gd name="T2" fmla="*/ 69 w 138"/>
              <a:gd name="T3" fmla="*/ 69 h 176"/>
              <a:gd name="T4" fmla="*/ 54 w 138"/>
              <a:gd name="T5" fmla="*/ 71 h 176"/>
              <a:gd name="T6" fmla="*/ 54 w 138"/>
              <a:gd name="T7" fmla="*/ 26 h 176"/>
              <a:gd name="T8" fmla="*/ 15 w 138"/>
              <a:gd name="T9" fmla="*/ 26 h 176"/>
              <a:gd name="T10" fmla="*/ 15 w 138"/>
              <a:gd name="T11" fmla="*/ 48 h 176"/>
              <a:gd name="T12" fmla="*/ 34 w 138"/>
              <a:gd name="T13" fmla="*/ 82 h 176"/>
              <a:gd name="T14" fmla="*/ 16 w 138"/>
              <a:gd name="T15" fmla="*/ 122 h 176"/>
              <a:gd name="T16" fmla="*/ 69 w 138"/>
              <a:gd name="T17" fmla="*/ 176 h 176"/>
              <a:gd name="T18" fmla="*/ 122 w 138"/>
              <a:gd name="T19" fmla="*/ 122 h 176"/>
              <a:gd name="T20" fmla="*/ 101 w 138"/>
              <a:gd name="T21" fmla="*/ 80 h 176"/>
              <a:gd name="T22" fmla="*/ 123 w 138"/>
              <a:gd name="T23" fmla="*/ 49 h 176"/>
              <a:gd name="T24" fmla="*/ 123 w 138"/>
              <a:gd name="T25" fmla="*/ 26 h 176"/>
              <a:gd name="T26" fmla="*/ 84 w 138"/>
              <a:gd name="T27" fmla="*/ 26 h 176"/>
              <a:gd name="T28" fmla="*/ 84 w 138"/>
              <a:gd name="T29" fmla="*/ 71 h 176"/>
              <a:gd name="T30" fmla="*/ 103 w 138"/>
              <a:gd name="T31" fmla="*/ 122 h 176"/>
              <a:gd name="T32" fmla="*/ 69 w 138"/>
              <a:gd name="T33" fmla="*/ 157 h 176"/>
              <a:gd name="T34" fmla="*/ 35 w 138"/>
              <a:gd name="T35" fmla="*/ 122 h 176"/>
              <a:gd name="T36" fmla="*/ 69 w 138"/>
              <a:gd name="T37" fmla="*/ 88 h 176"/>
              <a:gd name="T38" fmla="*/ 103 w 138"/>
              <a:gd name="T39" fmla="*/ 122 h 176"/>
              <a:gd name="T40" fmla="*/ 0 w 138"/>
              <a:gd name="T41" fmla="*/ 0 h 176"/>
              <a:gd name="T42" fmla="*/ 0 w 138"/>
              <a:gd name="T43" fmla="*/ 16 h 176"/>
              <a:gd name="T44" fmla="*/ 138 w 138"/>
              <a:gd name="T45" fmla="*/ 16 h 176"/>
              <a:gd name="T46" fmla="*/ 138 w 138"/>
              <a:gd name="T47" fmla="*/ 0 h 176"/>
              <a:gd name="T48" fmla="*/ 0 w 138"/>
              <a:gd name="T49" fmla="*/ 0 h 176"/>
              <a:gd name="T50" fmla="*/ 68 w 138"/>
              <a:gd name="T51" fmla="*/ 91 h 176"/>
              <a:gd name="T52" fmla="*/ 61 w 138"/>
              <a:gd name="T53" fmla="*/ 111 h 176"/>
              <a:gd name="T54" fmla="*/ 39 w 138"/>
              <a:gd name="T55" fmla="*/ 111 h 176"/>
              <a:gd name="T56" fmla="*/ 38 w 138"/>
              <a:gd name="T57" fmla="*/ 112 h 176"/>
              <a:gd name="T58" fmla="*/ 38 w 138"/>
              <a:gd name="T59" fmla="*/ 114 h 176"/>
              <a:gd name="T60" fmla="*/ 56 w 138"/>
              <a:gd name="T61" fmla="*/ 127 h 176"/>
              <a:gd name="T62" fmla="*/ 49 w 138"/>
              <a:gd name="T63" fmla="*/ 148 h 176"/>
              <a:gd name="T64" fmla="*/ 50 w 138"/>
              <a:gd name="T65" fmla="*/ 149 h 176"/>
              <a:gd name="T66" fmla="*/ 51 w 138"/>
              <a:gd name="T67" fmla="*/ 149 h 176"/>
              <a:gd name="T68" fmla="*/ 69 w 138"/>
              <a:gd name="T69" fmla="*/ 136 h 176"/>
              <a:gd name="T70" fmla="*/ 87 w 138"/>
              <a:gd name="T71" fmla="*/ 149 h 176"/>
              <a:gd name="T72" fmla="*/ 88 w 138"/>
              <a:gd name="T73" fmla="*/ 149 h 176"/>
              <a:gd name="T74" fmla="*/ 88 w 138"/>
              <a:gd name="T75" fmla="*/ 149 h 176"/>
              <a:gd name="T76" fmla="*/ 89 w 138"/>
              <a:gd name="T77" fmla="*/ 148 h 176"/>
              <a:gd name="T78" fmla="*/ 82 w 138"/>
              <a:gd name="T79" fmla="*/ 127 h 176"/>
              <a:gd name="T80" fmla="*/ 100 w 138"/>
              <a:gd name="T81" fmla="*/ 114 h 176"/>
              <a:gd name="T82" fmla="*/ 100 w 138"/>
              <a:gd name="T83" fmla="*/ 112 h 176"/>
              <a:gd name="T84" fmla="*/ 99 w 138"/>
              <a:gd name="T85" fmla="*/ 111 h 176"/>
              <a:gd name="T86" fmla="*/ 77 w 138"/>
              <a:gd name="T87" fmla="*/ 111 h 176"/>
              <a:gd name="T88" fmla="*/ 70 w 138"/>
              <a:gd name="T89" fmla="*/ 91 h 176"/>
              <a:gd name="T90" fmla="*/ 69 w 138"/>
              <a:gd name="T91" fmla="*/ 90 h 176"/>
              <a:gd name="T92" fmla="*/ 68 w 138"/>
              <a:gd name="T93" fmla="*/ 91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38" h="176">
                <a:moveTo>
                  <a:pt x="84" y="71"/>
                </a:moveTo>
                <a:cubicBezTo>
                  <a:pt x="79" y="70"/>
                  <a:pt x="74" y="69"/>
                  <a:pt x="69" y="69"/>
                </a:cubicBezTo>
                <a:cubicBezTo>
                  <a:pt x="64" y="69"/>
                  <a:pt x="59" y="70"/>
                  <a:pt x="54" y="71"/>
                </a:cubicBezTo>
                <a:cubicBezTo>
                  <a:pt x="54" y="26"/>
                  <a:pt x="54" y="26"/>
                  <a:pt x="54" y="26"/>
                </a:cubicBezTo>
                <a:cubicBezTo>
                  <a:pt x="15" y="26"/>
                  <a:pt x="15" y="26"/>
                  <a:pt x="15" y="26"/>
                </a:cubicBezTo>
                <a:cubicBezTo>
                  <a:pt x="15" y="48"/>
                  <a:pt x="15" y="48"/>
                  <a:pt x="15" y="48"/>
                </a:cubicBezTo>
                <a:cubicBezTo>
                  <a:pt x="34" y="82"/>
                  <a:pt x="34" y="82"/>
                  <a:pt x="34" y="82"/>
                </a:cubicBezTo>
                <a:cubicBezTo>
                  <a:pt x="23" y="92"/>
                  <a:pt x="16" y="106"/>
                  <a:pt x="16" y="122"/>
                </a:cubicBezTo>
                <a:cubicBezTo>
                  <a:pt x="16" y="152"/>
                  <a:pt x="40" y="176"/>
                  <a:pt x="69" y="176"/>
                </a:cubicBezTo>
                <a:cubicBezTo>
                  <a:pt x="98" y="176"/>
                  <a:pt x="122" y="152"/>
                  <a:pt x="122" y="122"/>
                </a:cubicBezTo>
                <a:cubicBezTo>
                  <a:pt x="122" y="105"/>
                  <a:pt x="114" y="90"/>
                  <a:pt x="101" y="80"/>
                </a:cubicBezTo>
                <a:cubicBezTo>
                  <a:pt x="123" y="49"/>
                  <a:pt x="123" y="49"/>
                  <a:pt x="123" y="49"/>
                </a:cubicBezTo>
                <a:cubicBezTo>
                  <a:pt x="123" y="26"/>
                  <a:pt x="123" y="26"/>
                  <a:pt x="123" y="26"/>
                </a:cubicBezTo>
                <a:cubicBezTo>
                  <a:pt x="84" y="26"/>
                  <a:pt x="84" y="26"/>
                  <a:pt x="84" y="26"/>
                </a:cubicBezTo>
                <a:lnTo>
                  <a:pt x="84" y="71"/>
                </a:lnTo>
                <a:close/>
                <a:moveTo>
                  <a:pt x="103" y="122"/>
                </a:moveTo>
                <a:cubicBezTo>
                  <a:pt x="103" y="141"/>
                  <a:pt x="88" y="157"/>
                  <a:pt x="69" y="157"/>
                </a:cubicBezTo>
                <a:cubicBezTo>
                  <a:pt x="50" y="157"/>
                  <a:pt x="35" y="141"/>
                  <a:pt x="35" y="122"/>
                </a:cubicBezTo>
                <a:cubicBezTo>
                  <a:pt x="35" y="104"/>
                  <a:pt x="50" y="88"/>
                  <a:pt x="69" y="88"/>
                </a:cubicBezTo>
                <a:cubicBezTo>
                  <a:pt x="88" y="88"/>
                  <a:pt x="103" y="104"/>
                  <a:pt x="103" y="122"/>
                </a:cubicBezTo>
                <a:close/>
                <a:moveTo>
                  <a:pt x="0" y="0"/>
                </a:moveTo>
                <a:cubicBezTo>
                  <a:pt x="0" y="16"/>
                  <a:pt x="0" y="16"/>
                  <a:pt x="0" y="16"/>
                </a:cubicBezTo>
                <a:cubicBezTo>
                  <a:pt x="138" y="16"/>
                  <a:pt x="138" y="16"/>
                  <a:pt x="138" y="16"/>
                </a:cubicBezTo>
                <a:cubicBezTo>
                  <a:pt x="138" y="0"/>
                  <a:pt x="138" y="0"/>
                  <a:pt x="138" y="0"/>
                </a:cubicBezTo>
                <a:lnTo>
                  <a:pt x="0" y="0"/>
                </a:lnTo>
                <a:close/>
                <a:moveTo>
                  <a:pt x="68" y="91"/>
                </a:moveTo>
                <a:cubicBezTo>
                  <a:pt x="61" y="111"/>
                  <a:pt x="61" y="111"/>
                  <a:pt x="61" y="111"/>
                </a:cubicBezTo>
                <a:cubicBezTo>
                  <a:pt x="39" y="111"/>
                  <a:pt x="39" y="111"/>
                  <a:pt x="39" y="111"/>
                </a:cubicBezTo>
                <a:cubicBezTo>
                  <a:pt x="39" y="111"/>
                  <a:pt x="38" y="112"/>
                  <a:pt x="38" y="112"/>
                </a:cubicBezTo>
                <a:cubicBezTo>
                  <a:pt x="38" y="113"/>
                  <a:pt x="38" y="113"/>
                  <a:pt x="38" y="114"/>
                </a:cubicBezTo>
                <a:cubicBezTo>
                  <a:pt x="56" y="127"/>
                  <a:pt x="56" y="127"/>
                  <a:pt x="56" y="127"/>
                </a:cubicBezTo>
                <a:cubicBezTo>
                  <a:pt x="49" y="148"/>
                  <a:pt x="49" y="148"/>
                  <a:pt x="49" y="148"/>
                </a:cubicBezTo>
                <a:cubicBezTo>
                  <a:pt x="49" y="148"/>
                  <a:pt x="49" y="149"/>
                  <a:pt x="50" y="149"/>
                </a:cubicBezTo>
                <a:cubicBezTo>
                  <a:pt x="50" y="149"/>
                  <a:pt x="51" y="149"/>
                  <a:pt x="51" y="149"/>
                </a:cubicBezTo>
                <a:cubicBezTo>
                  <a:pt x="69" y="136"/>
                  <a:pt x="69" y="136"/>
                  <a:pt x="69" y="136"/>
                </a:cubicBezTo>
                <a:cubicBezTo>
                  <a:pt x="87" y="149"/>
                  <a:pt x="87" y="149"/>
                  <a:pt x="87" y="149"/>
                </a:cubicBezTo>
                <a:cubicBezTo>
                  <a:pt x="87" y="149"/>
                  <a:pt x="87" y="149"/>
                  <a:pt x="88" y="149"/>
                </a:cubicBezTo>
                <a:cubicBezTo>
                  <a:pt x="88" y="149"/>
                  <a:pt x="88" y="149"/>
                  <a:pt x="88" y="149"/>
                </a:cubicBezTo>
                <a:cubicBezTo>
                  <a:pt x="89" y="149"/>
                  <a:pt x="89" y="148"/>
                  <a:pt x="89" y="148"/>
                </a:cubicBezTo>
                <a:cubicBezTo>
                  <a:pt x="82" y="127"/>
                  <a:pt x="82" y="127"/>
                  <a:pt x="82" y="127"/>
                </a:cubicBezTo>
                <a:cubicBezTo>
                  <a:pt x="100" y="114"/>
                  <a:pt x="100" y="114"/>
                  <a:pt x="100" y="114"/>
                </a:cubicBezTo>
                <a:cubicBezTo>
                  <a:pt x="100" y="113"/>
                  <a:pt x="100" y="113"/>
                  <a:pt x="100" y="112"/>
                </a:cubicBezTo>
                <a:cubicBezTo>
                  <a:pt x="100" y="112"/>
                  <a:pt x="99" y="111"/>
                  <a:pt x="99" y="111"/>
                </a:cubicBezTo>
                <a:cubicBezTo>
                  <a:pt x="77" y="111"/>
                  <a:pt x="77" y="111"/>
                  <a:pt x="77" y="111"/>
                </a:cubicBezTo>
                <a:cubicBezTo>
                  <a:pt x="70" y="91"/>
                  <a:pt x="70" y="91"/>
                  <a:pt x="70" y="91"/>
                </a:cubicBezTo>
                <a:cubicBezTo>
                  <a:pt x="70" y="90"/>
                  <a:pt x="70" y="90"/>
                  <a:pt x="69" y="90"/>
                </a:cubicBezTo>
                <a:cubicBezTo>
                  <a:pt x="68" y="90"/>
                  <a:pt x="68" y="90"/>
                  <a:pt x="68" y="91"/>
                </a:cubicBez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954F72"/>
      </a:folHlink>
    </a:clrScheme>
    <a:fontScheme name="自定义 4">
      <a:majorFont>
        <a:latin typeface="MS PGothic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自定义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954F72"/>
      </a:folHlink>
    </a:clrScheme>
    <a:fontScheme name="自定义 4">
      <a:majorFont>
        <a:latin typeface="MS PGothic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665</Words>
  <Application>WPS 演示</Application>
  <PresentationFormat>宽屏</PresentationFormat>
  <Paragraphs>65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36" baseType="lpstr">
      <vt:lpstr>Arial</vt:lpstr>
      <vt:lpstr>方正书宋_GBK</vt:lpstr>
      <vt:lpstr>Wingdings</vt:lpstr>
      <vt:lpstr>Arial</vt:lpstr>
      <vt:lpstr>SLAUVN+æ¹æ­£æ¸�»æ¬æ¦å®ç®ä½</vt:lpstr>
      <vt:lpstr>Thonburi</vt:lpstr>
      <vt:lpstr>RGBWIC+ç­çº¿</vt:lpstr>
      <vt:lpstr>VPAFOB+ç­çº¿</vt:lpstr>
      <vt:lpstr>HAKWCD+æ¹æ­£ç²å©ç®ä½</vt:lpstr>
      <vt:lpstr>JFGWOW+æ¹æ­£ç²å©ç®ä½</vt:lpstr>
      <vt:lpstr>PBCSJD+æ¹æ­£æ¸�»æ¬æ¦å®ç®ä½</vt:lpstr>
      <vt:lpstr>EJVIHW+æ¹æ­£æ¸�»æ¬æ¦å®ç®ä½</vt:lpstr>
      <vt:lpstr>FPGTNJ+ç­çº¿</vt:lpstr>
      <vt:lpstr>Times New Roman</vt:lpstr>
      <vt:lpstr>ONTWMU+ç­çº¿</vt:lpstr>
      <vt:lpstr>CQHNPP+æ¹æ­£æ¸�»æ¬æ¦å®ç®ä½</vt:lpstr>
      <vt:lpstr>WCGUAF+ç­çº¿</vt:lpstr>
      <vt:lpstr>CWPKQK+ç­çº¿</vt:lpstr>
      <vt:lpstr>黑体</vt:lpstr>
      <vt:lpstr>汉仪中黑KW</vt:lpstr>
      <vt:lpstr>宋体</vt:lpstr>
      <vt:lpstr>汉仪书宋二KW</vt:lpstr>
      <vt:lpstr>微软雅黑</vt:lpstr>
      <vt:lpstr>汉仪旗黑</vt:lpstr>
      <vt:lpstr>Arial Unicode MS</vt:lpstr>
      <vt:lpstr>Calibri</vt:lpstr>
      <vt:lpstr>Helvetica Neue</vt:lpstr>
      <vt:lpstr>MS PGothic</vt:lpstr>
      <vt:lpstr>苹方-简</vt:lpstr>
      <vt:lpstr>Office 主题</vt:lpstr>
      <vt:lpstr>1_Office 主题</vt:lpstr>
      <vt:lpstr>PowerPoint 演示文稿</vt:lpstr>
      <vt:lpstr>PowerPoint 演示文稿</vt:lpstr>
      <vt:lpstr>PowerPoint 演示文稿</vt:lpstr>
      <vt:lpstr>共产党部分重点会议记忆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Bob Zhou</dc:creator>
  <cp:lastModifiedBy>qimingli</cp:lastModifiedBy>
  <cp:revision>137</cp:revision>
  <dcterms:created xsi:type="dcterms:W3CDTF">2020-07-24T11:03:21Z</dcterms:created>
  <dcterms:modified xsi:type="dcterms:W3CDTF">2020-07-24T11:03:21Z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2052-2.5.0.4070</vt:lpwstr>
  </property>
</Properties>
</file>