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64" r:id="rId5"/>
    <p:sldId id="265" r:id="rId6"/>
    <p:sldId id="258" r:id="rId7"/>
    <p:sldId id="259"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8" r:id="rId30"/>
    <p:sldId id="289" r:id="rId31"/>
    <p:sldId id="286" r:id="rId32"/>
    <p:sldId id="287" r:id="rId33"/>
    <p:sldId id="292" r:id="rId34"/>
    <p:sldId id="293" r:id="rId35"/>
    <p:sldId id="296" r:id="rId36"/>
    <p:sldId id="297" r:id="rId37"/>
    <p:sldId id="300" r:id="rId38"/>
    <p:sldId id="301" r:id="rId39"/>
    <p:sldId id="302" r:id="rId40"/>
    <p:sldId id="303" r:id="rId41"/>
    <p:sldId id="304" r:id="rId42"/>
    <p:sldId id="305" r:id="rId43"/>
    <p:sldId id="310" r:id="rId44"/>
    <p:sldId id="311" r:id="rId45"/>
    <p:sldId id="306" r:id="rId46"/>
    <p:sldId id="307" r:id="rId47"/>
    <p:sldId id="312" r:id="rId48"/>
    <p:sldId id="313" r:id="rId49"/>
    <p:sldId id="316" r:id="rId50"/>
    <p:sldId id="317" r:id="rId51"/>
    <p:sldId id="329" r:id="rId52"/>
    <p:sldId id="330" r:id="rId53"/>
    <p:sldId id="321" r:id="rId54"/>
    <p:sldId id="322" r:id="rId55"/>
    <p:sldId id="319" r:id="rId56"/>
    <p:sldId id="320" r:id="rId57"/>
    <p:sldId id="323" r:id="rId58"/>
    <p:sldId id="324" r:id="rId59"/>
    <p:sldId id="327" r:id="rId60"/>
    <p:sldId id="328" r:id="rId61"/>
    <p:sldId id="262" r:id="rId62"/>
    <p:sldId id="263" r:id="rId63"/>
    <p:sldId id="290" r:id="rId64"/>
    <p:sldId id="291" r:id="rId65"/>
    <p:sldId id="294" r:id="rId66"/>
    <p:sldId id="295" r:id="rId67"/>
    <p:sldId id="298" r:id="rId68"/>
    <p:sldId id="299" r:id="rId69"/>
    <p:sldId id="314" r:id="rId70"/>
    <p:sldId id="315" r:id="rId71"/>
    <p:sldId id="379" r:id="rId72"/>
    <p:sldId id="318" r:id="rId73"/>
    <p:sldId id="331" r:id="rId74"/>
    <p:sldId id="351" r:id="rId75"/>
    <p:sldId id="352" r:id="rId76"/>
    <p:sldId id="353" r:id="rId77"/>
    <p:sldId id="354" r:id="rId78"/>
    <p:sldId id="355" r:id="rId79"/>
    <p:sldId id="356" r:id="rId80"/>
    <p:sldId id="357" r:id="rId81"/>
    <p:sldId id="358" r:id="rId82"/>
    <p:sldId id="362" r:id="rId83"/>
    <p:sldId id="363" r:id="rId84"/>
    <p:sldId id="360" r:id="rId85"/>
    <p:sldId id="361" r:id="rId86"/>
    <p:sldId id="364" r:id="rId87"/>
    <p:sldId id="365" r:id="rId88"/>
    <p:sldId id="368" r:id="rId89"/>
    <p:sldId id="369" r:id="rId90"/>
    <p:sldId id="373" r:id="rId91"/>
    <p:sldId id="374" r:id="rId92"/>
    <p:sldId id="370" r:id="rId93"/>
    <p:sldId id="371" r:id="rId94"/>
    <p:sldId id="377" r:id="rId95"/>
    <p:sldId id="378" r:id="rId96"/>
    <p:sldId id="384" r:id="rId97"/>
    <p:sldId id="385" r:id="rId98"/>
    <p:sldId id="388" r:id="rId99"/>
    <p:sldId id="389" r:id="rId100"/>
    <p:sldId id="392" r:id="rId101"/>
    <p:sldId id="393" r:id="rId102"/>
    <p:sldId id="396" r:id="rId103"/>
    <p:sldId id="397" r:id="rId104"/>
    <p:sldId id="398" r:id="rId105"/>
    <p:sldId id="399" r:id="rId106"/>
    <p:sldId id="404" r:id="rId107"/>
    <p:sldId id="405" r:id="rId108"/>
    <p:sldId id="406" r:id="rId109"/>
    <p:sldId id="407" r:id="rId110"/>
    <p:sldId id="386" r:id="rId111"/>
    <p:sldId id="387" r:id="rId112"/>
    <p:sldId id="390" r:id="rId113"/>
    <p:sldId id="391" r:id="rId114"/>
    <p:sldId id="400" r:id="rId115"/>
    <p:sldId id="401" r:id="rId116"/>
    <p:sldId id="402" r:id="rId117"/>
    <p:sldId id="403" r:id="rId118"/>
    <p:sldId id="408" r:id="rId119"/>
    <p:sldId id="409" r:id="rId120"/>
    <p:sldId id="413" r:id="rId121"/>
    <p:sldId id="414" r:id="rId122"/>
    <p:sldId id="419" r:id="rId123"/>
    <p:sldId id="420" r:id="rId124"/>
    <p:sldId id="415" r:id="rId125"/>
    <p:sldId id="416" r:id="rId126"/>
    <p:sldId id="417" r:id="rId127"/>
    <p:sldId id="418" r:id="rId128"/>
    <p:sldId id="421" r:id="rId129"/>
    <p:sldId id="422" r:id="rId130"/>
    <p:sldId id="425" r:id="rId131"/>
    <p:sldId id="426" r:id="rId132"/>
    <p:sldId id="428" r:id="rId133"/>
    <p:sldId id="429" r:id="rId134"/>
    <p:sldId id="430" r:id="rId135"/>
    <p:sldId id="431" r:id="rId136"/>
    <p:sldId id="434" r:id="rId137"/>
    <p:sldId id="435" r:id="rId138"/>
    <p:sldId id="432" r:id="rId139"/>
    <p:sldId id="433" r:id="rId140"/>
    <p:sldId id="359" r:id="rId141"/>
    <p:sldId id="380" r:id="rId142"/>
    <p:sldId id="381" r:id="rId143"/>
    <p:sldId id="367" r:id="rId144"/>
    <p:sldId id="375" r:id="rId145"/>
    <p:sldId id="382" r:id="rId146"/>
    <p:sldId id="376" r:id="rId147"/>
    <p:sldId id="383" r:id="rId148"/>
    <p:sldId id="394" r:id="rId149"/>
    <p:sldId id="412" r:id="rId150"/>
    <p:sldId id="395" r:id="rId151"/>
    <p:sldId id="411" r:id="rId152"/>
    <p:sldId id="410" r:id="rId153"/>
    <p:sldId id="423" r:id="rId154"/>
    <p:sldId id="424" r:id="rId155"/>
    <p:sldId id="437" r:id="rId156"/>
    <p:sldId id="436" r:id="rId157"/>
    <p:sldId id="439" r:id="rId158"/>
    <p:sldId id="440" r:id="rId159"/>
    <p:sldId id="441" r:id="rId160"/>
    <p:sldId id="446" r:id="rId161"/>
    <p:sldId id="447" r:id="rId162"/>
    <p:sldId id="444" r:id="rId163"/>
    <p:sldId id="445" r:id="rId164"/>
    <p:sldId id="442" r:id="rId165"/>
    <p:sldId id="443" r:id="rId166"/>
    <p:sldId id="448" r:id="rId167"/>
    <p:sldId id="449" r:id="rId168"/>
    <p:sldId id="450" r:id="rId169"/>
    <p:sldId id="451" r:id="rId170"/>
    <p:sldId id="452" r:id="rId171"/>
    <p:sldId id="453" r:id="rId172"/>
    <p:sldId id="454" r:id="rId173"/>
    <p:sldId id="455" r:id="rId174"/>
    <p:sldId id="466" r:id="rId175"/>
    <p:sldId id="467" r:id="rId176"/>
    <p:sldId id="458" r:id="rId177"/>
    <p:sldId id="459" r:id="rId178"/>
    <p:sldId id="456" r:id="rId179"/>
    <p:sldId id="457" r:id="rId180"/>
    <p:sldId id="469" r:id="rId181"/>
    <p:sldId id="470" r:id="rId182"/>
    <p:sldId id="471" r:id="rId183"/>
    <p:sldId id="472" r:id="rId184"/>
    <p:sldId id="473" r:id="rId185"/>
    <p:sldId id="474" r:id="rId186"/>
    <p:sldId id="460" r:id="rId187"/>
    <p:sldId id="461" r:id="rId188"/>
    <p:sldId id="462" r:id="rId189"/>
    <p:sldId id="463" r:id="rId190"/>
    <p:sldId id="464" r:id="rId191"/>
    <p:sldId id="465" r:id="rId192"/>
    <p:sldId id="476" r:id="rId193"/>
    <p:sldId id="477" r:id="rId194"/>
    <p:sldId id="479" r:id="rId195"/>
    <p:sldId id="480" r:id="rId196"/>
    <p:sldId id="481" r:id="rId197"/>
    <p:sldId id="482" r:id="rId198"/>
    <p:sldId id="483" r:id="rId199"/>
    <p:sldId id="484" r:id="rId200"/>
    <p:sldId id="485" r:id="rId201"/>
    <p:sldId id="486" r:id="rId202"/>
    <p:sldId id="487" r:id="rId203"/>
    <p:sldId id="488" r:id="rId204"/>
    <p:sldId id="489" r:id="rId205"/>
    <p:sldId id="490" r:id="rId206"/>
    <p:sldId id="493" r:id="rId207"/>
    <p:sldId id="494" r:id="rId208"/>
    <p:sldId id="496" r:id="rId209"/>
    <p:sldId id="497" r:id="rId210"/>
    <p:sldId id="498" r:id="rId211"/>
    <p:sldId id="499" r:id="rId212"/>
    <p:sldId id="504" r:id="rId213"/>
    <p:sldId id="505" r:id="rId214"/>
    <p:sldId id="507" r:id="rId215"/>
    <p:sldId id="508" r:id="rId216"/>
    <p:sldId id="502" r:id="rId217"/>
    <p:sldId id="503" r:id="rId218"/>
    <p:sldId id="500" r:id="rId219"/>
    <p:sldId id="501" r:id="rId220"/>
    <p:sldId id="468" r:id="rId221"/>
    <p:sldId id="475" r:id="rId222"/>
    <p:sldId id="478" r:id="rId223"/>
    <p:sldId id="491" r:id="rId224"/>
    <p:sldId id="492" r:id="rId225"/>
    <p:sldId id="495" r:id="rId226"/>
    <p:sldId id="506" r:id="rId2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1" Type="http://schemas.openxmlformats.org/officeDocument/2006/relationships/commentAuthors" Target="commentAuthors.xml"/><Relationship Id="rId230" Type="http://schemas.openxmlformats.org/officeDocument/2006/relationships/tableStyles" Target="tableStyles.xml"/><Relationship Id="rId23" Type="http://schemas.openxmlformats.org/officeDocument/2006/relationships/slide" Target="slides/slide21.xml"/><Relationship Id="rId229" Type="http://schemas.openxmlformats.org/officeDocument/2006/relationships/viewProps" Target="viewProps.xml"/><Relationship Id="rId228" Type="http://schemas.openxmlformats.org/officeDocument/2006/relationships/presProps" Target="presProps.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二丫火烧圆明园，能抢的都抢了</a:t>
            </a:r>
            <a:endParaRPr lang="zh-CN" altLang="en-US"/>
          </a:p>
          <a:p>
            <a:r>
              <a:rPr lang="zh-CN" altLang="en-US"/>
              <a:t>想要利益最大化，就要另外想别的办法了</a:t>
            </a:r>
            <a:endParaRPr lang="zh-CN" altLang="en-US"/>
          </a:p>
          <a:p>
            <a:r>
              <a:rPr lang="zh-CN" altLang="en-US"/>
              <a:t>开始在我们国家设厂，雇佣我们廉价劳动力、原材料，再卖给我们</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19世纪末，维新派对封建主义妥协的主要表现。</a:t>
            </a:r>
            <a:endParaRPr lang="zh-CN" altLang="en-US"/>
          </a:p>
          <a:p>
            <a:r>
              <a:rPr lang="zh-CN" altLang="en-US"/>
              <a:t>（1）在政治上，维新派不敢根本否定封建君主制度，而是幻想通过和平、合法的手段实现君主立宪制。</a:t>
            </a:r>
            <a:endParaRPr lang="zh-CN" altLang="en-US"/>
          </a:p>
          <a:p>
            <a:r>
              <a:rPr lang="zh-CN" altLang="en-US"/>
              <a:t>（2）在经济上，维新派要求发展民族资本主义，但却没有触及封建主义的经济基础——封建土地所有制。</a:t>
            </a:r>
            <a:endParaRPr lang="zh-CN" altLang="en-US"/>
          </a:p>
          <a:p>
            <a:r>
              <a:rPr lang="zh-CN" altLang="en-US"/>
              <a:t>（3）在思想上，维新派提倡学习西方，但却仍要借古代圣贤孔子之名来“托古改制”。</a:t>
            </a:r>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（1）戊戌维新运动是一次爱国救亡运动。在民族危亡的紧急关头，维新派掀起变法图存、维护民族独立和发展资本主义的救国运动，反映了时代要求。 </a:t>
            </a:r>
            <a:endParaRPr lang="zh-CN" altLang="en-US"/>
          </a:p>
          <a:p>
            <a:r>
              <a:rPr lang="zh-CN" altLang="en-US"/>
              <a:t>（2）戊戌维新运动是一场资产阶级性质的政治改革运动。维新派主张用君主立宪制取代君主专制制度，一定程度上冲击了封建制度。 </a:t>
            </a:r>
            <a:endParaRPr lang="zh-CN" altLang="en-US"/>
          </a:p>
          <a:p>
            <a:r>
              <a:rPr lang="zh-CN" altLang="en-US"/>
              <a:t>（3）戊戌维新运动是一场思想启蒙运动。维新派大力传播西方社会政治学说，批判封建君权和封建纲常伦理，有利于民主主义思想在中国的传播。 </a:t>
            </a:r>
            <a:endParaRPr lang="zh-CN" altLang="en-US"/>
          </a:p>
          <a:p>
            <a:r>
              <a:rPr lang="zh-CN" altLang="en-US"/>
              <a:t>（4）戊戌维新运动在改革社会风气方面也有不可低估的意义。</a:t>
            </a:r>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1843年，魏源在《四洲志》的基础上编纂了《海国图志》，综述世界各国历史、地理及中国应采取的对外政策，提出了“师夷长技以制夷”的思想，主张</a:t>
            </a:r>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1895年，严复在《救亡决论》一文中响亮地喊出了“救亡”的口号。此后，严复翻译了《天演论》（1898年正式出版）。他用“物竞天择”、“适者生存”的社会进化论思想，激发人们的危机意识和民族意识。</a:t>
            </a:r>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1917年6月，前清官僚张勋率“辫子军”北上，拥清废帝溥仪复辟，仅12天就在全国人民的声讨中破产了</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1、形成 </a:t>
            </a:r>
            <a:endParaRPr lang="zh-CN" altLang="en-US"/>
          </a:p>
          <a:p>
            <a:r>
              <a:rPr lang="zh-CN" altLang="en-US"/>
              <a:t>（1）鸦片战争后，外国资本在广州、上海等地经营近代工商业，其中产生了中国最早的一批产业工人。 </a:t>
            </a:r>
            <a:endParaRPr lang="zh-CN" altLang="en-US"/>
          </a:p>
          <a:p>
            <a:r>
              <a:rPr lang="zh-CN" altLang="en-US"/>
              <a:t>（2）19世纪60年代以后，在洋务企业中，又产生了一批产业工人。 </a:t>
            </a:r>
            <a:endParaRPr lang="zh-CN" altLang="en-US"/>
          </a:p>
          <a:p>
            <a:r>
              <a:rPr lang="zh-CN" altLang="en-US"/>
              <a:t>（3）19世纪70年代以后，在中国民族资本主义企业中，产业工人队伍又一次得以扩充。 </a:t>
            </a:r>
            <a:endParaRPr lang="zh-CN" altLang="en-US"/>
          </a:p>
          <a:p>
            <a:r>
              <a:rPr lang="zh-CN" altLang="en-US"/>
              <a:t>特点</a:t>
            </a:r>
            <a:endParaRPr lang="zh-CN" altLang="en-US"/>
          </a:p>
          <a:p>
            <a:pPr marL="0" indent="0">
              <a:lnSpc>
                <a:spcPct val="150000"/>
              </a:lnSpc>
              <a:buNone/>
            </a:pPr>
            <a:r>
              <a:rPr lang="en-US">
                <a:sym typeface="+mn-ea"/>
              </a:rPr>
              <a:t>（1）它深受帝国主义、封建势力和资产阶级三重压迫和剥削，劳动条件差，劳动时间长，工资待遇低，又毫无政治权利，其革命性最强。 </a:t>
            </a:r>
            <a:endParaRPr lang="en-US"/>
          </a:p>
          <a:p>
            <a:pPr marL="0" indent="0">
              <a:lnSpc>
                <a:spcPct val="150000"/>
              </a:lnSpc>
              <a:buNone/>
            </a:pPr>
            <a:r>
              <a:rPr lang="en-US">
                <a:sym typeface="+mn-ea"/>
              </a:rPr>
              <a:t>（2）它人数虽少，但相对集中，从地区上讲主要集中于上海、广州、武汉、天津等大城市，从行业上讲主要集中于纺织、面粉、采矿、铁路等行业，便于形成革命的力量和传播先进的思想。 </a:t>
            </a:r>
            <a:endParaRPr lang="en-US"/>
          </a:p>
          <a:p>
            <a:pPr marL="0" indent="0">
              <a:lnSpc>
                <a:spcPct val="150000"/>
              </a:lnSpc>
              <a:buNone/>
            </a:pPr>
            <a:r>
              <a:rPr lang="en-US">
                <a:sym typeface="+mn-ea"/>
              </a:rPr>
              <a:t>（3）它主要是由破产农民和家庭手工业者转化而来的，同农民有着天然的联系，便于结成工农联盟。因此，中国工人阶级是近代中国社会中最先进、最革命、最有力量的阶级。</a:t>
            </a:r>
            <a:endParaRPr lang="en-US"/>
          </a:p>
          <a:p>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1917年6月，前清官僚张勋率“辫子军”北上，拥清废帝溥仪复辟，仅12天就在全国人民的声讨中破产了</a:t>
            </a:r>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1、形成 </a:t>
            </a:r>
            <a:endParaRPr lang="zh-CN" altLang="en-US"/>
          </a:p>
          <a:p>
            <a:r>
              <a:rPr lang="zh-CN" altLang="en-US"/>
              <a:t>（1）鸦片战争后，外国资本在广州、上海等地经营近代工商业，其中产生了中国最早的一批产业工人。 </a:t>
            </a:r>
            <a:endParaRPr lang="zh-CN" altLang="en-US"/>
          </a:p>
          <a:p>
            <a:r>
              <a:rPr lang="zh-CN" altLang="en-US"/>
              <a:t>（2）19世纪60年代以后，在洋务企业中，又产生了一批产业工人。 </a:t>
            </a:r>
            <a:endParaRPr lang="zh-CN" altLang="en-US"/>
          </a:p>
          <a:p>
            <a:r>
              <a:rPr lang="zh-CN" altLang="en-US"/>
              <a:t>（3）19世纪70年代以后，在中国民族资本主义企业中，产业工人队伍又一次得以扩充。 </a:t>
            </a:r>
            <a:endParaRPr lang="zh-CN" altLang="en-US"/>
          </a:p>
          <a:p>
            <a:r>
              <a:rPr lang="zh-CN" altLang="en-US"/>
              <a:t>特点</a:t>
            </a:r>
            <a:endParaRPr lang="zh-CN" altLang="en-US"/>
          </a:p>
          <a:p>
            <a:pPr marL="0" indent="0">
              <a:lnSpc>
                <a:spcPct val="150000"/>
              </a:lnSpc>
              <a:buNone/>
            </a:pPr>
            <a:r>
              <a:rPr lang="en-US">
                <a:sym typeface="+mn-ea"/>
              </a:rPr>
              <a:t>（1）它深受帝国主义、封建势力和资产阶级三重压迫和剥削，劳动条件差，劳动时间长，工资待遇低，又毫无政治权利，其革命性最强。 </a:t>
            </a:r>
            <a:endParaRPr lang="en-US"/>
          </a:p>
          <a:p>
            <a:pPr marL="0" indent="0">
              <a:lnSpc>
                <a:spcPct val="150000"/>
              </a:lnSpc>
              <a:buNone/>
            </a:pPr>
            <a:r>
              <a:rPr lang="en-US">
                <a:sym typeface="+mn-ea"/>
              </a:rPr>
              <a:t>（2）它人数虽少，但相对集中，从地区上讲主要集中于上海、广州、武汉、天津等大城市，从行业上讲主要集中于纺织、面粉、采矿、铁路等行业，便于形成革命的力量和传播先进的思想。 </a:t>
            </a:r>
            <a:endParaRPr lang="en-US"/>
          </a:p>
          <a:p>
            <a:pPr marL="0" indent="0">
              <a:lnSpc>
                <a:spcPct val="150000"/>
              </a:lnSpc>
              <a:buNone/>
            </a:pPr>
            <a:r>
              <a:rPr lang="en-US">
                <a:sym typeface="+mn-ea"/>
              </a:rPr>
              <a:t>（3）它主要是由破产农民和家庭手工业者转化而来的，同农民有着天然的联系，便于结成工农联盟。因此，中国工人阶级是近代中国社会中最先进、最革命、最有力量的阶级。</a:t>
            </a:r>
            <a:endParaRPr lang="en-US"/>
          </a:p>
          <a:p>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en-US">
                <a:sym typeface="+mn-ea"/>
              </a:rPr>
              <a:t>（1）没有提出彻底的反对帝国主义和反对封建主义的革命纲领。不仅没有明确的反帝纲领，甚至幻想以妥协退让来换取帝国主义的承认和支持。只强调反满和建立共和政体，并没有认识到反对整个封建统治阶级，把政权交给了同样是封建势力代表的袁世凯。 </a:t>
            </a:r>
            <a:endParaRPr lang="en-US"/>
          </a:p>
          <a:p>
            <a:pPr marL="0" indent="0">
              <a:lnSpc>
                <a:spcPct val="200000"/>
              </a:lnSpc>
              <a:buNone/>
            </a:pPr>
            <a:r>
              <a:rPr lang="en-US">
                <a:sym typeface="+mn-ea"/>
              </a:rPr>
              <a:t>（2）没有充分发动和依靠民众。不敢依靠反封建的主力军农民群众，反而指责农民“行为越轨”，致使中国民主革命的主力军农民没有被动员起来，革命的根基相当单薄。 </a:t>
            </a:r>
            <a:endParaRPr lang="en-US"/>
          </a:p>
          <a:p>
            <a:pPr marL="0" indent="0">
              <a:lnSpc>
                <a:spcPct val="200000"/>
              </a:lnSpc>
              <a:buNone/>
            </a:pPr>
            <a:r>
              <a:rPr lang="en-US">
                <a:sym typeface="+mn-ea"/>
              </a:rPr>
              <a:t>（3）没有建立坚强有力的革命政党。同盟会的组织松懈，派系纷杂，缺乏一个统一和稳定的领导核心。</a:t>
            </a:r>
            <a:endParaRPr lang="en-US"/>
          </a:p>
          <a:p>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en-US">
                <a:sym typeface="+mn-ea"/>
              </a:rPr>
              <a:t>一方面，争取民族独立和人民解放是实现国家繁荣富强和人民共同富裕的前提条件。</a:t>
            </a:r>
            <a:endParaRPr lang="en-US">
              <a:sym typeface="+mn-ea"/>
            </a:endParaRPr>
          </a:p>
          <a:p>
            <a:pPr marL="0" indent="0">
              <a:lnSpc>
                <a:spcPct val="200000"/>
              </a:lnSpc>
              <a:buNone/>
            </a:pPr>
            <a:r>
              <a:rPr lang="en-US">
                <a:sym typeface="+mn-ea"/>
              </a:rPr>
              <a:t>另一方面，争取民族独立和人民解放的最终目的是使中国走向现代化，实现国家繁荣富强和人民共同富裕，使中华民族自立于世界民族之林。</a:t>
            </a:r>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1887年（光绪十三年） 英﹑美基督教新教传教士和外交人员﹑商人等在中国上海创立的出版机构</a:t>
            </a:r>
            <a:endParaRPr lang="zh-CN" altLang="en-US"/>
          </a:p>
          <a:p>
            <a:r>
              <a:rPr lang="zh-CN" altLang="en-US"/>
              <a:t>1892年始称广学会﹐含有“以西国之新学广中国之旧学”之意,诣在宣扬殖民主义奴化思想,从而影响中国的政治方向</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150000"/>
              </a:lnSpc>
              <a:buNone/>
            </a:pPr>
            <a:r>
              <a:rPr lang="en-US">
                <a:sym typeface="+mn-ea"/>
              </a:rPr>
              <a:t>5.简述19世纪末，帝国主义瓜分中国的图谋未能实现的原因。</a:t>
            </a:r>
            <a:endParaRPr lang="en-US"/>
          </a:p>
          <a:p>
            <a:pPr marL="0" indent="0">
              <a:lnSpc>
                <a:spcPct val="150000"/>
              </a:lnSpc>
              <a:buNone/>
            </a:pPr>
            <a:r>
              <a:rPr lang="zh-CN" altLang="en-US">
                <a:sym typeface="+mn-ea"/>
              </a:rPr>
              <a:t>外因：</a:t>
            </a:r>
            <a:r>
              <a:rPr lang="en-US">
                <a:sym typeface="+mn-ea"/>
              </a:rPr>
              <a:t>帝国主义之间的矛盾和相互制约。瓜分中国，变中国为自己的殖民地是外国列强的共同图谋，但是彼此之间又有许多矛盾、冲突，甚至可能爆发战争。</a:t>
            </a:r>
            <a:endParaRPr lang="en-US"/>
          </a:p>
          <a:p>
            <a:pPr marL="0" indent="0">
              <a:lnSpc>
                <a:spcPct val="150000"/>
              </a:lnSpc>
              <a:buNone/>
            </a:pPr>
            <a:r>
              <a:rPr lang="zh-CN" altLang="en-US">
                <a:sym typeface="+mn-ea"/>
              </a:rPr>
              <a:t>内因：</a:t>
            </a:r>
            <a:r>
              <a:rPr lang="en-US">
                <a:sym typeface="+mn-ea"/>
              </a:rPr>
              <a:t>中国人民进行的不屈不挠的反侵略斗争。中国人民以其不畏强暴，敢与敌人血战到底的气概，打击了侵略者，使他们不敢为所欲为瓜分中国。</a:t>
            </a:r>
            <a:endParaRPr lang="en-US"/>
          </a:p>
          <a:p>
            <a:pPr marL="0" indent="0">
              <a:lnSpc>
                <a:spcPct val="200000"/>
              </a:lnSpc>
              <a:buNone/>
            </a:pPr>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zh-CN"/>
              <a:t>旧民主主义革命：</a:t>
            </a:r>
            <a:r>
              <a:rPr lang="en-US" altLang="zh-CN"/>
              <a:t>1840-1919</a:t>
            </a:r>
            <a:endParaRPr lang="zh-CN"/>
          </a:p>
          <a:p>
            <a:pPr marL="0" indent="0">
              <a:lnSpc>
                <a:spcPct val="200000"/>
              </a:lnSpc>
              <a:buNone/>
            </a:pPr>
            <a:r>
              <a:rPr lang="zh-CN"/>
              <a:t>（1）一是社会制度腐败，这是反侵略战争失败的根本原因。腐朽的清王朝为了维护自身统治，不惜出卖国家和民族利益，实行“防民甚于防寇”的政策。 </a:t>
            </a:r>
            <a:endParaRPr lang="zh-CN"/>
          </a:p>
          <a:p>
            <a:pPr marL="0" indent="0">
              <a:lnSpc>
                <a:spcPct val="200000"/>
              </a:lnSpc>
              <a:buNone/>
            </a:pPr>
            <a:r>
              <a:rPr lang="zh-CN"/>
              <a:t>（2）二是经济技术落后，中国在武器装备、军队素质、综合实力等方面远远落后于西方列强，这是反侵略战争失败的重要原因。</a:t>
            </a:r>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zh-CN"/>
              <a:t>旧民主主义革命：</a:t>
            </a:r>
            <a:r>
              <a:rPr lang="en-US" altLang="zh-CN"/>
              <a:t>1840-1919</a:t>
            </a:r>
            <a:endParaRPr lang="zh-CN"/>
          </a:p>
          <a:p>
            <a:pPr marL="0" indent="0">
              <a:lnSpc>
                <a:spcPct val="200000"/>
              </a:lnSpc>
              <a:buNone/>
            </a:pPr>
            <a:r>
              <a:rPr lang="zh-CN"/>
              <a:t>（1）一是社会制度腐败，这是反侵略战争失败的根本原因。腐朽的清王朝为了维护自身统治，不惜出卖国家和民族利益，实行“防民甚于防寇”的政策。 </a:t>
            </a:r>
            <a:endParaRPr lang="zh-CN"/>
          </a:p>
          <a:p>
            <a:pPr marL="0" indent="0">
              <a:lnSpc>
                <a:spcPct val="200000"/>
              </a:lnSpc>
              <a:buNone/>
            </a:pPr>
            <a:r>
              <a:rPr lang="zh-CN"/>
              <a:t>（2）二是经济技术落后，中国在武器装备、军队素质、综合实力等方面远远落后于西方列强，这是反侵略战争失败的重要原因。</a:t>
            </a:r>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effectLst/>
                <a:sym typeface="+mn-ea"/>
              </a:rPr>
              <a:t>美国政府先后向英、俄等六国政府提出在中国实行所谓“门户开放”、贸易机会均等的照会</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自1840年至1919年，中国人民为反对外来侵略进行了英勇斗争，但都失败了，究其原因：一是社会制度的腐败，二是经济技术的落后，而前者是最根本的原因。 </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慈禧：可以打我的老百姓，但是不能动摇我爱新觉罗的江山</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一批政治手腕稚嫩的文人发起的政治运动，最后留下的也只有教育</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zh-CN" altLang="en-US">
                <a:sym typeface="+mn-ea"/>
              </a:rPr>
              <a:t>《资政新篇》的性质和主要内容？</a:t>
            </a:r>
            <a:endParaRPr lang="zh-CN" altLang="en-US"/>
          </a:p>
          <a:p>
            <a:pPr marL="0" indent="0">
              <a:lnSpc>
                <a:spcPct val="200000"/>
              </a:lnSpc>
              <a:buNone/>
            </a:pPr>
            <a:r>
              <a:rPr lang="zh-CN" altLang="en-US">
                <a:sym typeface="+mn-ea"/>
              </a:rPr>
              <a:t>性质：《资政新篇》是一个带有鲜明的资本主义色彩的改革与建设方案，但通篇未涉及农民问题和土地问题。</a:t>
            </a:r>
            <a:endParaRPr lang="zh-CN" altLang="en-US"/>
          </a:p>
          <a:p>
            <a:pPr marL="0" indent="0">
              <a:lnSpc>
                <a:spcPct val="200000"/>
              </a:lnSpc>
              <a:buNone/>
            </a:pPr>
            <a:r>
              <a:rPr lang="zh-CN" altLang="en-US">
                <a:sym typeface="+mn-ea"/>
              </a:rPr>
              <a:t>（1）政治方面，主张“禁朋党之弊”，加强中央集权，制定法律、制度；设“暗柜”，用以监督官员，改革弊政。</a:t>
            </a:r>
            <a:endParaRPr lang="zh-CN" altLang="en-US"/>
          </a:p>
          <a:p>
            <a:pPr marL="0" indent="0">
              <a:lnSpc>
                <a:spcPct val="200000"/>
              </a:lnSpc>
              <a:buNone/>
            </a:pPr>
            <a:r>
              <a:rPr lang="zh-CN" altLang="en-US">
                <a:sym typeface="+mn-ea"/>
              </a:rPr>
              <a:t>（2）经济方面，主张发展近代工矿、交通、邮政、金融等事业；吸取外国的科学技术，奖励科技发明和机器制造；提出“准富者请人雇工”，即提倡资本主义的雇佣劳动制。</a:t>
            </a:r>
            <a:endParaRPr lang="zh-CN" altLang="en-US"/>
          </a:p>
          <a:p>
            <a:pPr marL="0" indent="0">
              <a:lnSpc>
                <a:spcPct val="200000"/>
              </a:lnSpc>
              <a:buNone/>
            </a:pPr>
            <a:r>
              <a:rPr lang="zh-CN" altLang="en-US">
                <a:sym typeface="+mn-ea"/>
              </a:rPr>
              <a:t>（3）思想文化方面，提出设新闻官、新闻馆；主张革除缠足、溺婴等社会陋习；提倡兴办学校、医院和社会福利事业。</a:t>
            </a:r>
            <a:endParaRPr lang="zh-CN" altLang="en-US"/>
          </a:p>
          <a:p>
            <a:pPr marL="0" indent="0">
              <a:lnSpc>
                <a:spcPct val="200000"/>
              </a:lnSpc>
              <a:buNone/>
            </a:pPr>
            <a:r>
              <a:rPr lang="zh-CN" altLang="en-US">
                <a:sym typeface="+mn-ea"/>
              </a:rPr>
              <a:t>（4）外交方面，主张同世界各国交往、通商；强调允许外国人为天国献策，但不得毁谤国法。</a:t>
            </a:r>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00000"/>
              </a:lnSpc>
              <a:buNone/>
            </a:pPr>
            <a:r>
              <a:rPr lang="zh-CN" altLang="en-US">
                <a:sym typeface="+mn-ea"/>
              </a:rPr>
              <a:t>《资政新篇》的性质和主要内容？</a:t>
            </a:r>
            <a:endParaRPr lang="zh-CN" altLang="en-US"/>
          </a:p>
          <a:p>
            <a:pPr marL="0" indent="0">
              <a:lnSpc>
                <a:spcPct val="200000"/>
              </a:lnSpc>
              <a:buNone/>
            </a:pPr>
            <a:r>
              <a:rPr lang="zh-CN" altLang="en-US">
                <a:sym typeface="+mn-ea"/>
              </a:rPr>
              <a:t>性质：《资政新篇》是一个带有鲜明的资本主义色彩的改革与建设方案，但通篇未涉及农民问题和土地问题。</a:t>
            </a:r>
            <a:endParaRPr lang="zh-CN" altLang="en-US"/>
          </a:p>
          <a:p>
            <a:pPr marL="0" indent="0">
              <a:lnSpc>
                <a:spcPct val="200000"/>
              </a:lnSpc>
              <a:buNone/>
            </a:pPr>
            <a:r>
              <a:rPr lang="zh-CN" altLang="en-US">
                <a:sym typeface="+mn-ea"/>
              </a:rPr>
              <a:t>（1）政治方面，主张“禁朋党之弊”，加强中央集权，制定法律、制度；设“暗柜”，用以监督官员，改革弊政。</a:t>
            </a:r>
            <a:endParaRPr lang="zh-CN" altLang="en-US"/>
          </a:p>
          <a:p>
            <a:pPr marL="0" indent="0">
              <a:lnSpc>
                <a:spcPct val="200000"/>
              </a:lnSpc>
              <a:buNone/>
            </a:pPr>
            <a:r>
              <a:rPr lang="zh-CN" altLang="en-US">
                <a:sym typeface="+mn-ea"/>
              </a:rPr>
              <a:t>（2）经济方面，主张发展近代工矿、交通、邮政、金融等事业；吸取外国的科学技术，奖励科技发明和机器制造；提出“准富者请人雇工”，即提倡资本主义的雇佣劳动制。</a:t>
            </a:r>
            <a:endParaRPr lang="zh-CN" altLang="en-US"/>
          </a:p>
          <a:p>
            <a:pPr marL="0" indent="0">
              <a:lnSpc>
                <a:spcPct val="200000"/>
              </a:lnSpc>
              <a:buNone/>
            </a:pPr>
            <a:r>
              <a:rPr lang="zh-CN" altLang="en-US">
                <a:sym typeface="+mn-ea"/>
              </a:rPr>
              <a:t>（3）思想文化方面，提出设新闻官、新闻馆；主张革除缠足、溺婴等社会陋习；提倡兴办学校、医院和社会福利事业。</a:t>
            </a:r>
            <a:endParaRPr lang="zh-CN" altLang="en-US"/>
          </a:p>
          <a:p>
            <a:pPr marL="0" indent="0">
              <a:lnSpc>
                <a:spcPct val="200000"/>
              </a:lnSpc>
              <a:buNone/>
            </a:pPr>
            <a:r>
              <a:rPr lang="zh-CN" altLang="en-US">
                <a:sym typeface="+mn-ea"/>
              </a:rPr>
              <a:t>（4）外交方面，主张同世界各国交往、通商；强调允许外国人为天国献策，但不得毁谤国法。</a:t>
            </a:r>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近现代史纲要必会题目</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中国封建社会各种社会矛盾激化、由盛转衰，是在（ ）</a:t>
            </a:r>
            <a:endParaRPr lang="zh-CN" altLang="en-US"/>
          </a:p>
          <a:p>
            <a:pPr marL="0" indent="0">
              <a:lnSpc>
                <a:spcPct val="200000"/>
              </a:lnSpc>
              <a:buNone/>
            </a:pPr>
            <a:r>
              <a:rPr lang="zh-CN" altLang="en-US"/>
              <a:t>A:清王朝建立以后</a:t>
            </a:r>
            <a:endParaRPr lang="zh-CN" altLang="en-US"/>
          </a:p>
          <a:p>
            <a:pPr marL="0" indent="0">
              <a:lnSpc>
                <a:spcPct val="200000"/>
              </a:lnSpc>
              <a:buNone/>
            </a:pPr>
            <a:r>
              <a:rPr lang="zh-CN" altLang="en-US">
                <a:solidFill>
                  <a:srgbClr val="FF0000"/>
                </a:solidFill>
              </a:rPr>
              <a:t>B:清中叶以后</a:t>
            </a:r>
            <a:endParaRPr lang="zh-CN" altLang="en-US"/>
          </a:p>
          <a:p>
            <a:pPr marL="0" indent="0">
              <a:lnSpc>
                <a:spcPct val="200000"/>
              </a:lnSpc>
              <a:buNone/>
            </a:pPr>
            <a:r>
              <a:rPr lang="zh-CN" altLang="en-US"/>
              <a:t>C:清晚期以后</a:t>
            </a:r>
            <a:endParaRPr lang="zh-CN" altLang="en-US"/>
          </a:p>
          <a:p>
            <a:pPr marL="0" indent="0">
              <a:lnSpc>
                <a:spcPct val="200000"/>
              </a:lnSpc>
              <a:buNone/>
            </a:pPr>
            <a:r>
              <a:rPr lang="zh-CN" altLang="en-US"/>
              <a:t>D:鸦片战争以后</a:t>
            </a:r>
            <a:endParaRPr lang="zh-CN" altLang="en-US"/>
          </a:p>
        </p:txBody>
      </p:sp>
      <p:sp>
        <p:nvSpPr>
          <p:cNvPr id="5" name="文本框 4"/>
          <p:cNvSpPr txBox="1"/>
          <p:nvPr/>
        </p:nvSpPr>
        <p:spPr>
          <a:xfrm>
            <a:off x="7289165" y="5412740"/>
            <a:ext cx="3841115" cy="829945"/>
          </a:xfrm>
          <a:prstGeom prst="rect">
            <a:avLst/>
          </a:prstGeom>
          <a:noFill/>
        </p:spPr>
        <p:txBody>
          <a:bodyPr wrap="square" rtlCol="0" anchor="t">
            <a:spAutoFit/>
          </a:bodyPr>
          <a:p>
            <a:r>
              <a:rPr lang="zh-CN" altLang="en-US" sz="2400"/>
              <a:t>中国封建社会由盛转衰、走到尽头是在清朝中期以后</a:t>
            </a:r>
            <a:endParaRPr lang="zh-CN" altLang="en-US" sz="2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19世纪60年代，洋务派最早兴办的洋务事业是（ ）</a:t>
            </a:r>
            <a:endParaRPr lang="zh-CN" altLang="en-US" sz="2400"/>
          </a:p>
          <a:p>
            <a:pPr marL="0" indent="0">
              <a:lnSpc>
                <a:spcPct val="200000"/>
              </a:lnSpc>
              <a:buNone/>
            </a:pPr>
            <a:r>
              <a:rPr lang="zh-CN" altLang="en-US" sz="2400"/>
              <a:t>A:开设军用工业</a:t>
            </a:r>
            <a:endParaRPr lang="zh-CN" altLang="en-US" sz="2400"/>
          </a:p>
          <a:p>
            <a:pPr marL="0" indent="0">
              <a:lnSpc>
                <a:spcPct val="200000"/>
              </a:lnSpc>
              <a:buNone/>
            </a:pPr>
            <a:r>
              <a:rPr lang="zh-CN" altLang="en-US" sz="2400"/>
              <a:t>B:举办民用企业</a:t>
            </a:r>
            <a:endParaRPr lang="zh-CN" altLang="en-US" sz="2400"/>
          </a:p>
          <a:p>
            <a:pPr marL="0" indent="0">
              <a:lnSpc>
                <a:spcPct val="200000"/>
              </a:lnSpc>
              <a:buNone/>
            </a:pPr>
            <a:r>
              <a:rPr lang="zh-CN" altLang="en-US" sz="2400"/>
              <a:t>C:创立新式学堂</a:t>
            </a:r>
            <a:endParaRPr lang="zh-CN" altLang="en-US" sz="2400"/>
          </a:p>
          <a:p>
            <a:pPr marL="0" indent="0">
              <a:lnSpc>
                <a:spcPct val="200000"/>
              </a:lnSpc>
              <a:buNone/>
            </a:pPr>
            <a:r>
              <a:rPr lang="zh-CN" altLang="en-US" sz="2400"/>
              <a:t>D:派遣留学生</a:t>
            </a:r>
            <a:endParaRPr lang="zh-CN" altLang="en-US" sz="240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19世纪60年代，洋务派最早兴办的洋务事业是（ ）</a:t>
            </a:r>
            <a:endParaRPr lang="zh-CN" altLang="en-US" sz="2400"/>
          </a:p>
          <a:p>
            <a:pPr marL="0" indent="0">
              <a:lnSpc>
                <a:spcPct val="200000"/>
              </a:lnSpc>
              <a:buNone/>
            </a:pPr>
            <a:r>
              <a:rPr lang="zh-CN" altLang="en-US" sz="2400">
                <a:solidFill>
                  <a:srgbClr val="C00000"/>
                </a:solidFill>
              </a:rPr>
              <a:t>A:开设军用工业</a:t>
            </a:r>
            <a:endParaRPr lang="zh-CN" altLang="en-US" sz="2400">
              <a:solidFill>
                <a:srgbClr val="C00000"/>
              </a:solidFill>
            </a:endParaRPr>
          </a:p>
          <a:p>
            <a:pPr marL="0" indent="0">
              <a:lnSpc>
                <a:spcPct val="200000"/>
              </a:lnSpc>
              <a:buNone/>
            </a:pPr>
            <a:r>
              <a:rPr lang="zh-CN" altLang="en-US" sz="2400"/>
              <a:t>B:举办民用企业</a:t>
            </a:r>
            <a:endParaRPr lang="zh-CN" altLang="en-US" sz="2400"/>
          </a:p>
          <a:p>
            <a:pPr marL="0" indent="0">
              <a:lnSpc>
                <a:spcPct val="200000"/>
              </a:lnSpc>
              <a:buNone/>
            </a:pPr>
            <a:r>
              <a:rPr lang="zh-CN" altLang="en-US" sz="2400"/>
              <a:t>C:创立新式学堂</a:t>
            </a:r>
            <a:endParaRPr lang="zh-CN" altLang="en-US" sz="2400"/>
          </a:p>
          <a:p>
            <a:pPr marL="0" indent="0">
              <a:lnSpc>
                <a:spcPct val="200000"/>
              </a:lnSpc>
              <a:buNone/>
            </a:pPr>
            <a:r>
              <a:rPr lang="zh-CN" altLang="en-US" sz="2400"/>
              <a:t>D:派遣留学生</a:t>
            </a:r>
            <a:endParaRPr lang="zh-CN" altLang="en-US" sz="24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洋务运动时期，洋务派创办的第一个规模较大的兵工厂是（ ）</a:t>
            </a:r>
            <a:endParaRPr lang="zh-CN" altLang="en-US" sz="2400"/>
          </a:p>
          <a:p>
            <a:pPr marL="0" indent="0">
              <a:lnSpc>
                <a:spcPct val="200000"/>
              </a:lnSpc>
              <a:buNone/>
            </a:pPr>
            <a:r>
              <a:rPr lang="zh-CN" altLang="en-US" sz="2400"/>
              <a:t>A:马尾船政局</a:t>
            </a:r>
            <a:endParaRPr lang="zh-CN" altLang="en-US" sz="2400"/>
          </a:p>
          <a:p>
            <a:pPr marL="0" indent="0">
              <a:lnSpc>
                <a:spcPct val="200000"/>
              </a:lnSpc>
              <a:buNone/>
            </a:pPr>
            <a:r>
              <a:rPr lang="zh-CN" altLang="en-US" sz="2400"/>
              <a:t>B:金陵机器局</a:t>
            </a:r>
            <a:endParaRPr lang="zh-CN" altLang="en-US" sz="2400"/>
          </a:p>
          <a:p>
            <a:pPr marL="0" indent="0">
              <a:lnSpc>
                <a:spcPct val="200000"/>
              </a:lnSpc>
              <a:buNone/>
            </a:pPr>
            <a:r>
              <a:rPr lang="zh-CN" altLang="en-US" sz="2400"/>
              <a:t>C:​天津机器局</a:t>
            </a:r>
            <a:endParaRPr lang="zh-CN" altLang="en-US" sz="2400"/>
          </a:p>
          <a:p>
            <a:pPr marL="0" indent="0">
              <a:lnSpc>
                <a:spcPct val="200000"/>
              </a:lnSpc>
              <a:buNone/>
            </a:pPr>
            <a:r>
              <a:rPr lang="zh-CN" altLang="en-US" sz="2400"/>
              <a:t>D:江南制造总局</a:t>
            </a:r>
            <a:endParaRPr lang="zh-CN" altLang="en-US" sz="24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洋务运动时期，洋务派创办的第一个规模较大的兵工厂是（ ）</a:t>
            </a:r>
            <a:endParaRPr lang="zh-CN" altLang="en-US" sz="2400"/>
          </a:p>
          <a:p>
            <a:pPr marL="0" indent="0">
              <a:lnSpc>
                <a:spcPct val="200000"/>
              </a:lnSpc>
              <a:buNone/>
            </a:pPr>
            <a:r>
              <a:rPr lang="zh-CN" altLang="en-US" sz="2400"/>
              <a:t>A:马尾船政局</a:t>
            </a:r>
            <a:endParaRPr lang="zh-CN" altLang="en-US" sz="2400"/>
          </a:p>
          <a:p>
            <a:pPr marL="0" indent="0">
              <a:lnSpc>
                <a:spcPct val="200000"/>
              </a:lnSpc>
              <a:buNone/>
            </a:pPr>
            <a:r>
              <a:rPr lang="zh-CN" altLang="en-US" sz="2400"/>
              <a:t>B:金陵机器局</a:t>
            </a:r>
            <a:endParaRPr lang="zh-CN" altLang="en-US" sz="2400"/>
          </a:p>
          <a:p>
            <a:pPr marL="0" indent="0">
              <a:lnSpc>
                <a:spcPct val="200000"/>
              </a:lnSpc>
              <a:buNone/>
            </a:pPr>
            <a:r>
              <a:rPr lang="zh-CN" altLang="en-US" sz="2400"/>
              <a:t>C:​天津机器局</a:t>
            </a:r>
            <a:endParaRPr lang="zh-CN" altLang="en-US" sz="2400"/>
          </a:p>
          <a:p>
            <a:pPr marL="0" indent="0">
              <a:lnSpc>
                <a:spcPct val="200000"/>
              </a:lnSpc>
              <a:buNone/>
            </a:pPr>
            <a:r>
              <a:rPr lang="zh-CN" altLang="en-US" sz="2400">
                <a:solidFill>
                  <a:srgbClr val="C00000"/>
                </a:solidFill>
              </a:rPr>
              <a:t>D:江南制造总局</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洋务运动时期，清政府建立的新式海军的主力是（ ）</a:t>
            </a:r>
            <a:endParaRPr lang="zh-CN" altLang="en-US" sz="2400"/>
          </a:p>
          <a:p>
            <a:pPr marL="0" indent="0">
              <a:lnSpc>
                <a:spcPct val="200000"/>
              </a:lnSpc>
              <a:buNone/>
            </a:pPr>
            <a:r>
              <a:rPr lang="zh-CN" altLang="en-US" sz="2400"/>
              <a:t>A:福建水师</a:t>
            </a:r>
            <a:endParaRPr lang="zh-CN" altLang="en-US" sz="2400"/>
          </a:p>
          <a:p>
            <a:pPr marL="0" indent="0">
              <a:lnSpc>
                <a:spcPct val="200000"/>
              </a:lnSpc>
              <a:buNone/>
            </a:pPr>
            <a:r>
              <a:rPr lang="zh-CN" altLang="en-US" sz="2400"/>
              <a:t>B:北洋水师</a:t>
            </a:r>
            <a:endParaRPr lang="zh-CN" altLang="en-US" sz="2400"/>
          </a:p>
          <a:p>
            <a:pPr marL="0" indent="0">
              <a:lnSpc>
                <a:spcPct val="200000"/>
              </a:lnSpc>
              <a:buNone/>
            </a:pPr>
            <a:r>
              <a:rPr lang="zh-CN" altLang="en-US" sz="2400"/>
              <a:t>C:​南洋水师</a:t>
            </a:r>
            <a:endParaRPr lang="zh-CN" altLang="en-US" sz="2400"/>
          </a:p>
          <a:p>
            <a:pPr marL="0" indent="0">
              <a:lnSpc>
                <a:spcPct val="200000"/>
              </a:lnSpc>
              <a:buNone/>
            </a:pPr>
            <a:r>
              <a:rPr lang="zh-CN" altLang="en-US" sz="2400"/>
              <a:t>D:广东水师</a:t>
            </a:r>
            <a:endParaRPr lang="zh-CN" altLang="en-US" sz="240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洋务运动时期，清政府建立的新式海军的主力是（ ）</a:t>
            </a:r>
            <a:endParaRPr lang="zh-CN" altLang="en-US" sz="2400"/>
          </a:p>
          <a:p>
            <a:pPr marL="0" indent="0">
              <a:lnSpc>
                <a:spcPct val="200000"/>
              </a:lnSpc>
              <a:buNone/>
            </a:pPr>
            <a:r>
              <a:rPr lang="zh-CN" altLang="en-US" sz="2400"/>
              <a:t>A:福建水师</a:t>
            </a:r>
            <a:endParaRPr lang="zh-CN" altLang="en-US" sz="2400"/>
          </a:p>
          <a:p>
            <a:pPr marL="0" indent="0">
              <a:lnSpc>
                <a:spcPct val="200000"/>
              </a:lnSpc>
              <a:buNone/>
            </a:pPr>
            <a:r>
              <a:rPr lang="zh-CN" altLang="en-US" sz="2400">
                <a:solidFill>
                  <a:srgbClr val="C00000"/>
                </a:solidFill>
              </a:rPr>
              <a:t>B:北洋水师</a:t>
            </a:r>
            <a:endParaRPr lang="zh-CN" altLang="en-US" sz="2400">
              <a:solidFill>
                <a:srgbClr val="C00000"/>
              </a:solidFill>
            </a:endParaRPr>
          </a:p>
          <a:p>
            <a:pPr marL="0" indent="0">
              <a:lnSpc>
                <a:spcPct val="200000"/>
              </a:lnSpc>
              <a:buNone/>
            </a:pPr>
            <a:r>
              <a:rPr lang="zh-CN" altLang="en-US" sz="2400"/>
              <a:t>C:​南洋水师</a:t>
            </a:r>
            <a:endParaRPr lang="zh-CN" altLang="en-US" sz="2400"/>
          </a:p>
          <a:p>
            <a:pPr marL="0" indent="0">
              <a:lnSpc>
                <a:spcPct val="200000"/>
              </a:lnSpc>
              <a:buNone/>
            </a:pPr>
            <a:r>
              <a:rPr lang="zh-CN" altLang="en-US" sz="2400"/>
              <a:t>D:广东水师</a:t>
            </a:r>
            <a:endParaRPr lang="zh-CN" altLang="en-US" sz="24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管辖清政府海军的主力即北洋水师的官僚是（ ）</a:t>
            </a:r>
            <a:endParaRPr lang="zh-CN" altLang="en-US" sz="2400"/>
          </a:p>
          <a:p>
            <a:pPr marL="0" indent="0">
              <a:lnSpc>
                <a:spcPct val="200000"/>
              </a:lnSpc>
              <a:buNone/>
            </a:pPr>
            <a:r>
              <a:rPr lang="zh-CN" altLang="en-US" sz="2400"/>
              <a:t>A:曾国藩</a:t>
            </a:r>
            <a:endParaRPr lang="zh-CN" altLang="en-US" sz="2400"/>
          </a:p>
          <a:p>
            <a:pPr marL="0" indent="0">
              <a:lnSpc>
                <a:spcPct val="200000"/>
              </a:lnSpc>
              <a:buNone/>
            </a:pPr>
            <a:r>
              <a:rPr lang="zh-CN" altLang="en-US" sz="2400"/>
              <a:t>B:李鸿章</a:t>
            </a:r>
            <a:endParaRPr lang="zh-CN" altLang="en-US" sz="2400"/>
          </a:p>
          <a:p>
            <a:pPr marL="0" indent="0">
              <a:lnSpc>
                <a:spcPct val="200000"/>
              </a:lnSpc>
              <a:buNone/>
            </a:pPr>
            <a:r>
              <a:rPr lang="zh-CN" altLang="en-US" sz="2400"/>
              <a:t>C:张之洞</a:t>
            </a:r>
            <a:endParaRPr lang="zh-CN" altLang="en-US" sz="2400"/>
          </a:p>
          <a:p>
            <a:pPr marL="0" indent="0">
              <a:lnSpc>
                <a:spcPct val="200000"/>
              </a:lnSpc>
              <a:buNone/>
            </a:pPr>
            <a:r>
              <a:rPr lang="zh-CN" altLang="en-US" sz="2400"/>
              <a:t>D:袁世凯</a:t>
            </a:r>
            <a:endParaRPr lang="zh-CN" altLang="en-US" sz="240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管辖清政府海军的主力即北洋水师的官僚是（ ）</a:t>
            </a:r>
            <a:endParaRPr lang="zh-CN" altLang="en-US" sz="2400"/>
          </a:p>
          <a:p>
            <a:pPr marL="0" indent="0">
              <a:lnSpc>
                <a:spcPct val="200000"/>
              </a:lnSpc>
              <a:buNone/>
            </a:pPr>
            <a:r>
              <a:rPr lang="zh-CN" altLang="en-US" sz="2400"/>
              <a:t>A:曾国藩</a:t>
            </a:r>
            <a:endParaRPr lang="zh-CN" altLang="en-US" sz="2400"/>
          </a:p>
          <a:p>
            <a:pPr marL="0" indent="0">
              <a:lnSpc>
                <a:spcPct val="200000"/>
              </a:lnSpc>
              <a:buNone/>
            </a:pPr>
            <a:r>
              <a:rPr lang="zh-CN" altLang="en-US" sz="2400">
                <a:solidFill>
                  <a:srgbClr val="C00000"/>
                </a:solidFill>
              </a:rPr>
              <a:t>B:李鸿章</a:t>
            </a:r>
            <a:endParaRPr lang="zh-CN" altLang="en-US" sz="2400">
              <a:solidFill>
                <a:srgbClr val="C00000"/>
              </a:solidFill>
            </a:endParaRPr>
          </a:p>
          <a:p>
            <a:pPr marL="0" indent="0">
              <a:lnSpc>
                <a:spcPct val="200000"/>
              </a:lnSpc>
              <a:buNone/>
            </a:pPr>
            <a:r>
              <a:rPr lang="zh-CN" altLang="en-US" sz="2400"/>
              <a:t>C:张之洞</a:t>
            </a:r>
            <a:endParaRPr lang="zh-CN" altLang="en-US" sz="2400"/>
          </a:p>
          <a:p>
            <a:pPr marL="0" indent="0">
              <a:lnSpc>
                <a:spcPct val="200000"/>
              </a:lnSpc>
              <a:buNone/>
            </a:pPr>
            <a:r>
              <a:rPr lang="zh-CN" altLang="en-US" sz="2400"/>
              <a:t>D:袁世凯</a:t>
            </a:r>
            <a:endParaRPr lang="zh-CN" altLang="en-US" sz="240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19世纪60年代到90年代，洋务派兴办洋务事业的指导思想是（ ）</a:t>
            </a:r>
            <a:endParaRPr lang="zh-CN" altLang="en-US" sz="2400"/>
          </a:p>
          <a:p>
            <a:pPr marL="0" indent="0">
              <a:lnSpc>
                <a:spcPct val="200000"/>
              </a:lnSpc>
              <a:buNone/>
            </a:pPr>
            <a:r>
              <a:rPr lang="zh-CN" altLang="en-US" sz="2400"/>
              <a:t>A:师夷长技以制夷</a:t>
            </a:r>
            <a:endParaRPr lang="zh-CN" altLang="en-US" sz="2400"/>
          </a:p>
          <a:p>
            <a:pPr marL="0" indent="0">
              <a:lnSpc>
                <a:spcPct val="200000"/>
              </a:lnSpc>
              <a:buNone/>
            </a:pPr>
            <a:r>
              <a:rPr lang="zh-CN" altLang="en-US" sz="2400"/>
              <a:t>B:中学为体，西学为用</a:t>
            </a:r>
            <a:endParaRPr lang="zh-CN" altLang="en-US" sz="2400"/>
          </a:p>
          <a:p>
            <a:pPr marL="0" indent="0">
              <a:lnSpc>
                <a:spcPct val="200000"/>
              </a:lnSpc>
              <a:buNone/>
            </a:pPr>
            <a:r>
              <a:rPr lang="zh-CN" altLang="en-US" sz="2400"/>
              <a:t>C:物竞天择，适者生存</a:t>
            </a:r>
            <a:endParaRPr lang="zh-CN" altLang="en-US" sz="2400"/>
          </a:p>
          <a:p>
            <a:pPr marL="0" indent="0">
              <a:lnSpc>
                <a:spcPct val="200000"/>
              </a:lnSpc>
              <a:buNone/>
            </a:pPr>
            <a:r>
              <a:rPr lang="zh-CN" altLang="en-US" sz="2400"/>
              <a:t>D:变法维新，救亡图存</a:t>
            </a:r>
            <a:endParaRPr lang="zh-CN" altLang="en-US" sz="240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19世纪60年代到90年代，洋务派兴办洋务事业的指导思想是（ ）</a:t>
            </a:r>
            <a:endParaRPr lang="zh-CN" altLang="en-US" sz="2400"/>
          </a:p>
          <a:p>
            <a:pPr marL="0" indent="0">
              <a:lnSpc>
                <a:spcPct val="200000"/>
              </a:lnSpc>
              <a:buNone/>
            </a:pPr>
            <a:r>
              <a:rPr lang="zh-CN" altLang="en-US" sz="2400"/>
              <a:t>A:师夷长技以制夷</a:t>
            </a:r>
            <a:endParaRPr lang="zh-CN" altLang="en-US" sz="2400"/>
          </a:p>
          <a:p>
            <a:pPr marL="0" indent="0">
              <a:lnSpc>
                <a:spcPct val="200000"/>
              </a:lnSpc>
              <a:buNone/>
            </a:pPr>
            <a:r>
              <a:rPr lang="zh-CN" altLang="en-US" sz="2400">
                <a:solidFill>
                  <a:srgbClr val="C00000"/>
                </a:solidFill>
              </a:rPr>
              <a:t>B:中学为体，西学为用</a:t>
            </a:r>
            <a:endParaRPr lang="zh-CN" altLang="en-US" sz="2400">
              <a:solidFill>
                <a:srgbClr val="C00000"/>
              </a:solidFill>
            </a:endParaRPr>
          </a:p>
          <a:p>
            <a:pPr marL="0" indent="0">
              <a:lnSpc>
                <a:spcPct val="200000"/>
              </a:lnSpc>
              <a:buNone/>
            </a:pPr>
            <a:r>
              <a:rPr lang="zh-CN" altLang="en-US" sz="2400"/>
              <a:t>C:物竞天择，适者生存</a:t>
            </a:r>
            <a:endParaRPr lang="zh-CN" altLang="en-US" sz="2400"/>
          </a:p>
          <a:p>
            <a:pPr marL="0" indent="0">
              <a:lnSpc>
                <a:spcPct val="200000"/>
              </a:lnSpc>
              <a:buNone/>
            </a:pPr>
            <a:r>
              <a:rPr lang="zh-CN" altLang="en-US" sz="2400"/>
              <a:t>D:变法维新，救亡图存</a:t>
            </a: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早在1836年就扬言要用武力打开中国国门的是（ ）</a:t>
            </a:r>
            <a:endParaRPr lang="zh-CN" altLang="en-US"/>
          </a:p>
          <a:p>
            <a:pPr marL="0" indent="0">
              <a:lnSpc>
                <a:spcPct val="200000"/>
              </a:lnSpc>
              <a:buNone/>
            </a:pPr>
            <a:r>
              <a:rPr lang="zh-CN" altLang="en-US"/>
              <a:t>A:英国驻华商务监督义律</a:t>
            </a:r>
            <a:endParaRPr lang="zh-CN" altLang="en-US"/>
          </a:p>
          <a:p>
            <a:pPr marL="0" indent="0">
              <a:lnSpc>
                <a:spcPct val="200000"/>
              </a:lnSpc>
              <a:buNone/>
            </a:pPr>
            <a:r>
              <a:rPr lang="zh-CN" altLang="en-US"/>
              <a:t>B:​美国驻华公使田贝</a:t>
            </a:r>
            <a:endParaRPr lang="zh-CN" altLang="en-US"/>
          </a:p>
          <a:p>
            <a:pPr marL="0" indent="0">
              <a:lnSpc>
                <a:spcPct val="200000"/>
              </a:lnSpc>
              <a:buNone/>
            </a:pPr>
            <a:r>
              <a:rPr lang="zh-CN" altLang="en-US"/>
              <a:t>C:德国传教士郭士立 </a:t>
            </a:r>
            <a:endParaRPr lang="zh-CN" altLang="en-US"/>
          </a:p>
          <a:p>
            <a:pPr marL="0" indent="0">
              <a:lnSpc>
                <a:spcPct val="200000"/>
              </a:lnSpc>
              <a:buNone/>
            </a:pPr>
            <a:r>
              <a:rPr lang="zh-CN" altLang="en-US"/>
              <a:t>D:法国传教士孟振生</a:t>
            </a:r>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19世纪60年代后，对洋务派兴办洋务事业的指导思想最先作出比较完整的表述是（ ）</a:t>
            </a:r>
            <a:endParaRPr lang="zh-CN" altLang="en-US" sz="2400"/>
          </a:p>
          <a:p>
            <a:pPr marL="0" indent="0">
              <a:lnSpc>
                <a:spcPct val="200000"/>
              </a:lnSpc>
              <a:buNone/>
            </a:pPr>
            <a:r>
              <a:rPr lang="zh-CN" altLang="en-US" sz="2400"/>
              <a:t>A:奕䜣</a:t>
            </a:r>
            <a:endParaRPr lang="zh-CN" altLang="en-US" sz="2400"/>
          </a:p>
          <a:p>
            <a:pPr marL="0" indent="0">
              <a:lnSpc>
                <a:spcPct val="200000"/>
              </a:lnSpc>
              <a:buNone/>
            </a:pPr>
            <a:r>
              <a:rPr lang="zh-CN" altLang="en-US" sz="2400"/>
              <a:t>B:冯桂芬</a:t>
            </a:r>
            <a:endParaRPr lang="zh-CN" altLang="en-US" sz="2400"/>
          </a:p>
          <a:p>
            <a:pPr marL="0" indent="0">
              <a:lnSpc>
                <a:spcPct val="200000"/>
              </a:lnSpc>
              <a:buNone/>
            </a:pPr>
            <a:r>
              <a:rPr lang="zh-CN" altLang="en-US" sz="2400"/>
              <a:t>C:曾国藩</a:t>
            </a:r>
            <a:endParaRPr lang="zh-CN" altLang="en-US" sz="2400"/>
          </a:p>
          <a:p>
            <a:pPr marL="0" indent="0">
              <a:lnSpc>
                <a:spcPct val="200000"/>
              </a:lnSpc>
              <a:buNone/>
            </a:pPr>
            <a:r>
              <a:rPr lang="zh-CN" altLang="en-US" sz="2400"/>
              <a:t>D:张之洞</a:t>
            </a:r>
            <a:endParaRPr lang="zh-CN" altLang="en-US" sz="240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19世纪60年代后，对洋务派兴办洋务事业的指导思想最先作出比较完整的表述是（ ）</a:t>
            </a:r>
            <a:endParaRPr lang="zh-CN" altLang="en-US" sz="2400"/>
          </a:p>
          <a:p>
            <a:pPr marL="0" indent="0">
              <a:lnSpc>
                <a:spcPct val="200000"/>
              </a:lnSpc>
              <a:buNone/>
            </a:pPr>
            <a:r>
              <a:rPr lang="zh-CN" altLang="en-US" sz="2400"/>
              <a:t>A:奕䜣</a:t>
            </a:r>
            <a:endParaRPr lang="zh-CN" altLang="en-US" sz="2400"/>
          </a:p>
          <a:p>
            <a:pPr marL="0" indent="0">
              <a:lnSpc>
                <a:spcPct val="200000"/>
              </a:lnSpc>
              <a:buNone/>
            </a:pPr>
            <a:r>
              <a:rPr lang="zh-CN" altLang="en-US" sz="2400">
                <a:solidFill>
                  <a:srgbClr val="C00000"/>
                </a:solidFill>
              </a:rPr>
              <a:t>B:冯桂芬</a:t>
            </a:r>
            <a:endParaRPr lang="zh-CN" altLang="en-US" sz="2400">
              <a:solidFill>
                <a:srgbClr val="C00000"/>
              </a:solidFill>
            </a:endParaRPr>
          </a:p>
          <a:p>
            <a:pPr marL="0" indent="0">
              <a:lnSpc>
                <a:spcPct val="200000"/>
              </a:lnSpc>
              <a:buNone/>
            </a:pPr>
            <a:r>
              <a:rPr lang="zh-CN" altLang="en-US" sz="2400"/>
              <a:t>C:曾国藩</a:t>
            </a:r>
            <a:endParaRPr lang="zh-CN" altLang="en-US" sz="2400"/>
          </a:p>
          <a:p>
            <a:pPr marL="0" indent="0">
              <a:lnSpc>
                <a:spcPct val="200000"/>
              </a:lnSpc>
              <a:buNone/>
            </a:pPr>
            <a:r>
              <a:rPr lang="zh-CN" altLang="en-US" sz="2400"/>
              <a:t>D:张之洞</a:t>
            </a:r>
            <a:endParaRPr lang="zh-CN" altLang="en-US" sz="240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近代中国派遣第一批留学生是在（ ）</a:t>
            </a:r>
            <a:endParaRPr lang="zh-CN" altLang="en-US" sz="2400"/>
          </a:p>
          <a:p>
            <a:pPr marL="0" indent="0">
              <a:lnSpc>
                <a:spcPct val="200000"/>
              </a:lnSpc>
              <a:buNone/>
            </a:pPr>
            <a:r>
              <a:rPr lang="zh-CN" altLang="en-US" sz="2400"/>
              <a:t>A:洋务运动时期</a:t>
            </a:r>
            <a:endParaRPr lang="zh-CN" altLang="en-US" sz="2400"/>
          </a:p>
          <a:p>
            <a:pPr marL="0" indent="0">
              <a:lnSpc>
                <a:spcPct val="200000"/>
              </a:lnSpc>
              <a:buNone/>
            </a:pPr>
            <a:r>
              <a:rPr lang="zh-CN" altLang="en-US" sz="2400"/>
              <a:t>B:戊戌维新时期</a:t>
            </a:r>
            <a:endParaRPr lang="zh-CN" altLang="en-US" sz="2400"/>
          </a:p>
          <a:p>
            <a:pPr marL="0" indent="0">
              <a:lnSpc>
                <a:spcPct val="200000"/>
              </a:lnSpc>
              <a:buNone/>
            </a:pPr>
            <a:r>
              <a:rPr lang="zh-CN" altLang="en-US" sz="2400"/>
              <a:t>C:清末“新政”时期</a:t>
            </a:r>
            <a:endParaRPr lang="zh-CN" altLang="en-US" sz="2400"/>
          </a:p>
          <a:p>
            <a:pPr marL="0" indent="0">
              <a:lnSpc>
                <a:spcPct val="200000"/>
              </a:lnSpc>
              <a:buNone/>
            </a:pPr>
            <a:r>
              <a:rPr lang="zh-CN" altLang="en-US" sz="2400"/>
              <a:t>D:辛亥革命时期</a:t>
            </a:r>
            <a:endParaRPr lang="zh-CN" altLang="en-US" sz="240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近代中国派遣第一批留学生是在（ ）</a:t>
            </a:r>
            <a:endParaRPr lang="zh-CN" altLang="en-US" sz="2400"/>
          </a:p>
          <a:p>
            <a:pPr marL="0" indent="0">
              <a:lnSpc>
                <a:spcPct val="200000"/>
              </a:lnSpc>
              <a:buNone/>
            </a:pPr>
            <a:r>
              <a:rPr lang="zh-CN" altLang="en-US" sz="2400">
                <a:solidFill>
                  <a:srgbClr val="C00000"/>
                </a:solidFill>
              </a:rPr>
              <a:t>A:洋务运动时期</a:t>
            </a:r>
            <a:endParaRPr lang="zh-CN" altLang="en-US" sz="2400">
              <a:solidFill>
                <a:srgbClr val="C00000"/>
              </a:solidFill>
            </a:endParaRPr>
          </a:p>
          <a:p>
            <a:pPr marL="0" indent="0">
              <a:lnSpc>
                <a:spcPct val="200000"/>
              </a:lnSpc>
              <a:buNone/>
            </a:pPr>
            <a:r>
              <a:rPr lang="zh-CN" altLang="en-US" sz="2400"/>
              <a:t>B:戊戌维新时期</a:t>
            </a:r>
            <a:endParaRPr lang="zh-CN" altLang="en-US" sz="2400"/>
          </a:p>
          <a:p>
            <a:pPr marL="0" indent="0">
              <a:lnSpc>
                <a:spcPct val="200000"/>
              </a:lnSpc>
              <a:buNone/>
            </a:pPr>
            <a:r>
              <a:rPr lang="zh-CN" altLang="en-US" sz="2400"/>
              <a:t>C:清末“新政”时期</a:t>
            </a:r>
            <a:endParaRPr lang="zh-CN" altLang="en-US" sz="2400"/>
          </a:p>
          <a:p>
            <a:pPr marL="0" indent="0">
              <a:lnSpc>
                <a:spcPct val="200000"/>
              </a:lnSpc>
              <a:buNone/>
            </a:pPr>
            <a:r>
              <a:rPr lang="zh-CN" altLang="en-US" sz="2400"/>
              <a:t>D:辛亥革命时期</a:t>
            </a:r>
            <a:endParaRPr lang="zh-CN" altLang="en-US" sz="240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洋务运动时期最早创办的翻译学堂是（ ）</a:t>
            </a:r>
            <a:endParaRPr lang="zh-CN" altLang="en-US" sz="2400"/>
          </a:p>
          <a:p>
            <a:pPr marL="0" indent="0">
              <a:lnSpc>
                <a:spcPct val="200000"/>
              </a:lnSpc>
              <a:buNone/>
            </a:pPr>
            <a:r>
              <a:rPr lang="zh-CN" altLang="en-US" sz="2400"/>
              <a:t>A:同文馆</a:t>
            </a:r>
            <a:endParaRPr lang="zh-CN" altLang="en-US" sz="2400"/>
          </a:p>
          <a:p>
            <a:pPr marL="0" indent="0">
              <a:lnSpc>
                <a:spcPct val="200000"/>
              </a:lnSpc>
              <a:buNone/>
            </a:pPr>
            <a:r>
              <a:rPr lang="zh-CN" altLang="en-US" sz="2400"/>
              <a:t>B:广方言馆</a:t>
            </a:r>
            <a:endParaRPr lang="zh-CN" altLang="en-US" sz="2400"/>
          </a:p>
          <a:p>
            <a:pPr marL="0" indent="0">
              <a:lnSpc>
                <a:spcPct val="200000"/>
              </a:lnSpc>
              <a:buNone/>
            </a:pPr>
            <a:r>
              <a:rPr lang="zh-CN" altLang="en-US" sz="2400"/>
              <a:t>C:译书局</a:t>
            </a:r>
            <a:endParaRPr lang="zh-CN" altLang="en-US" sz="2400"/>
          </a:p>
          <a:p>
            <a:pPr marL="0" indent="0">
              <a:lnSpc>
                <a:spcPct val="200000"/>
              </a:lnSpc>
              <a:buNone/>
            </a:pPr>
            <a:r>
              <a:rPr lang="zh-CN" altLang="en-US" sz="2400"/>
              <a:t>D:译书馆</a:t>
            </a:r>
            <a:endParaRPr lang="zh-CN" altLang="en-US" sz="24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洋务运动时期最早创办的翻译学堂是（ ）</a:t>
            </a:r>
            <a:endParaRPr lang="zh-CN" altLang="en-US" sz="2400"/>
          </a:p>
          <a:p>
            <a:pPr marL="0" indent="0">
              <a:lnSpc>
                <a:spcPct val="200000"/>
              </a:lnSpc>
              <a:buNone/>
            </a:pPr>
            <a:r>
              <a:rPr lang="zh-CN" altLang="en-US" sz="2400">
                <a:solidFill>
                  <a:srgbClr val="C00000"/>
                </a:solidFill>
              </a:rPr>
              <a:t>A:同文馆</a:t>
            </a:r>
            <a:endParaRPr lang="zh-CN" altLang="en-US" sz="2400">
              <a:solidFill>
                <a:srgbClr val="C00000"/>
              </a:solidFill>
            </a:endParaRPr>
          </a:p>
          <a:p>
            <a:pPr marL="0" indent="0">
              <a:lnSpc>
                <a:spcPct val="200000"/>
              </a:lnSpc>
              <a:buNone/>
            </a:pPr>
            <a:r>
              <a:rPr lang="zh-CN" altLang="en-US" sz="2400"/>
              <a:t>B:广方言馆</a:t>
            </a:r>
            <a:endParaRPr lang="zh-CN" altLang="en-US" sz="2400"/>
          </a:p>
          <a:p>
            <a:pPr marL="0" indent="0">
              <a:lnSpc>
                <a:spcPct val="200000"/>
              </a:lnSpc>
              <a:buNone/>
            </a:pPr>
            <a:r>
              <a:rPr lang="zh-CN" altLang="en-US" sz="2400"/>
              <a:t>C:译书局</a:t>
            </a:r>
            <a:endParaRPr lang="zh-CN" altLang="en-US" sz="2400"/>
          </a:p>
          <a:p>
            <a:pPr marL="0" indent="0">
              <a:lnSpc>
                <a:spcPct val="200000"/>
              </a:lnSpc>
              <a:buNone/>
            </a:pPr>
            <a:r>
              <a:rPr lang="zh-CN" altLang="en-US" sz="2400"/>
              <a:t>D:译书馆</a:t>
            </a:r>
            <a:endParaRPr lang="zh-CN" altLang="en-US" sz="240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洋务运动失败的原因不包括（ ）</a:t>
            </a:r>
            <a:endParaRPr lang="zh-CN" altLang="en-US" sz="2400"/>
          </a:p>
          <a:p>
            <a:pPr marL="0" indent="0">
              <a:lnSpc>
                <a:spcPct val="200000"/>
              </a:lnSpc>
              <a:buNone/>
            </a:pPr>
            <a:r>
              <a:rPr lang="zh-CN" altLang="en-US" sz="2400"/>
              <a:t>A:封建性</a:t>
            </a:r>
            <a:endParaRPr lang="zh-CN" altLang="en-US" sz="2400"/>
          </a:p>
          <a:p>
            <a:pPr marL="0" indent="0">
              <a:lnSpc>
                <a:spcPct val="200000"/>
              </a:lnSpc>
              <a:buNone/>
            </a:pPr>
            <a:r>
              <a:rPr lang="zh-CN" altLang="en-US" sz="2400"/>
              <a:t>B:对外国的依赖性</a:t>
            </a:r>
            <a:endParaRPr lang="zh-CN" altLang="en-US" sz="2400"/>
          </a:p>
          <a:p>
            <a:pPr marL="0" indent="0">
              <a:lnSpc>
                <a:spcPct val="200000"/>
              </a:lnSpc>
              <a:buNone/>
            </a:pPr>
            <a:r>
              <a:rPr lang="zh-CN" altLang="en-US" sz="2400"/>
              <a:t>C:管理的腐朽性 ​</a:t>
            </a:r>
            <a:endParaRPr lang="zh-CN" altLang="en-US" sz="2400"/>
          </a:p>
          <a:p>
            <a:pPr marL="0" indent="0">
              <a:lnSpc>
                <a:spcPct val="200000"/>
              </a:lnSpc>
              <a:buNone/>
            </a:pPr>
            <a:r>
              <a:rPr lang="zh-CN" altLang="en-US" sz="2400"/>
              <a:t>D:封建统治者不支持</a:t>
            </a:r>
            <a:endParaRPr lang="zh-CN" altLang="en-US" sz="240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洋务运动失败的原因不包括（ ）</a:t>
            </a:r>
            <a:endParaRPr lang="zh-CN" altLang="en-US" sz="2400"/>
          </a:p>
          <a:p>
            <a:pPr marL="0" indent="0">
              <a:lnSpc>
                <a:spcPct val="200000"/>
              </a:lnSpc>
              <a:buNone/>
            </a:pPr>
            <a:r>
              <a:rPr lang="zh-CN" altLang="en-US" sz="2400"/>
              <a:t>A:封建性</a:t>
            </a:r>
            <a:endParaRPr lang="zh-CN" altLang="en-US" sz="2400"/>
          </a:p>
          <a:p>
            <a:pPr marL="0" indent="0">
              <a:lnSpc>
                <a:spcPct val="200000"/>
              </a:lnSpc>
              <a:buNone/>
            </a:pPr>
            <a:r>
              <a:rPr lang="zh-CN" altLang="en-US" sz="2400"/>
              <a:t>B:对外国的依赖性</a:t>
            </a:r>
            <a:endParaRPr lang="zh-CN" altLang="en-US" sz="2400"/>
          </a:p>
          <a:p>
            <a:pPr marL="0" indent="0">
              <a:lnSpc>
                <a:spcPct val="200000"/>
              </a:lnSpc>
              <a:buNone/>
            </a:pPr>
            <a:r>
              <a:rPr lang="zh-CN" altLang="en-US" sz="2400"/>
              <a:t>C:管理的腐朽性 ​</a:t>
            </a:r>
            <a:endParaRPr lang="zh-CN" altLang="en-US" sz="2400"/>
          </a:p>
          <a:p>
            <a:pPr marL="0" indent="0">
              <a:lnSpc>
                <a:spcPct val="200000"/>
              </a:lnSpc>
              <a:buNone/>
            </a:pPr>
            <a:r>
              <a:rPr lang="zh-CN" altLang="en-US" sz="2400">
                <a:solidFill>
                  <a:srgbClr val="C00000"/>
                </a:solidFill>
              </a:rPr>
              <a:t>D:封建统治者不支持</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戊戌维新时期，维新派在上海创办的影响较大的报刊是（ ）</a:t>
            </a:r>
            <a:endParaRPr lang="zh-CN" altLang="en-US" sz="2400"/>
          </a:p>
          <a:p>
            <a:pPr marL="0" indent="0">
              <a:lnSpc>
                <a:spcPct val="200000"/>
              </a:lnSpc>
              <a:buNone/>
            </a:pPr>
            <a:r>
              <a:rPr lang="zh-CN" altLang="en-US" sz="2400"/>
              <a:t>A:《时务报》 </a:t>
            </a:r>
            <a:endParaRPr lang="zh-CN" altLang="en-US" sz="2400"/>
          </a:p>
          <a:p>
            <a:pPr marL="0" indent="0">
              <a:lnSpc>
                <a:spcPct val="200000"/>
              </a:lnSpc>
              <a:buNone/>
            </a:pPr>
            <a:r>
              <a:rPr lang="zh-CN" altLang="en-US" sz="2400"/>
              <a:t>B:《国闻报》</a:t>
            </a:r>
            <a:endParaRPr lang="zh-CN" altLang="en-US" sz="2400"/>
          </a:p>
          <a:p>
            <a:pPr marL="0" indent="0">
              <a:lnSpc>
                <a:spcPct val="200000"/>
              </a:lnSpc>
              <a:buNone/>
            </a:pPr>
            <a:r>
              <a:rPr lang="zh-CN" altLang="en-US" sz="2400"/>
              <a:t>C:《湘报》 </a:t>
            </a:r>
            <a:endParaRPr lang="zh-CN" altLang="en-US" sz="2400"/>
          </a:p>
          <a:p>
            <a:pPr marL="0" indent="0">
              <a:lnSpc>
                <a:spcPct val="200000"/>
              </a:lnSpc>
              <a:buNone/>
            </a:pPr>
            <a:r>
              <a:rPr lang="zh-CN" altLang="en-US" sz="2400"/>
              <a:t>D:《万国公报》</a:t>
            </a:r>
            <a:endParaRPr lang="zh-CN" altLang="en-US" sz="240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戊戌维新时期，维新派在上海创办的影响较大的报刊是（ ）</a:t>
            </a:r>
            <a:endParaRPr lang="zh-CN" altLang="en-US" sz="2400"/>
          </a:p>
          <a:p>
            <a:pPr marL="0" indent="0">
              <a:lnSpc>
                <a:spcPct val="200000"/>
              </a:lnSpc>
              <a:buNone/>
            </a:pPr>
            <a:r>
              <a:rPr lang="zh-CN" altLang="en-US" sz="2400">
                <a:solidFill>
                  <a:srgbClr val="C00000"/>
                </a:solidFill>
              </a:rPr>
              <a:t>A:《时务报》 （梁启超主笔）</a:t>
            </a:r>
            <a:endParaRPr lang="zh-CN" altLang="en-US" sz="2400">
              <a:solidFill>
                <a:srgbClr val="C00000"/>
              </a:solidFill>
            </a:endParaRPr>
          </a:p>
          <a:p>
            <a:pPr marL="0" indent="0">
              <a:lnSpc>
                <a:spcPct val="200000"/>
              </a:lnSpc>
              <a:buNone/>
            </a:pPr>
            <a:r>
              <a:rPr lang="zh-CN" altLang="en-US" sz="2400"/>
              <a:t>B:《国闻报》</a:t>
            </a:r>
            <a:endParaRPr lang="zh-CN" altLang="en-US" sz="2400"/>
          </a:p>
          <a:p>
            <a:pPr marL="0" indent="0">
              <a:lnSpc>
                <a:spcPct val="200000"/>
              </a:lnSpc>
              <a:buNone/>
            </a:pPr>
            <a:r>
              <a:rPr lang="zh-CN" altLang="en-US" sz="2400"/>
              <a:t>C:《湘报》 </a:t>
            </a:r>
            <a:endParaRPr lang="zh-CN" altLang="en-US" sz="2400"/>
          </a:p>
          <a:p>
            <a:pPr marL="0" indent="0">
              <a:lnSpc>
                <a:spcPct val="200000"/>
              </a:lnSpc>
              <a:buNone/>
            </a:pPr>
            <a:r>
              <a:rPr lang="zh-CN" altLang="en-US" sz="2400"/>
              <a:t>D:《万国公报》</a:t>
            </a:r>
            <a:endParaRPr lang="zh-CN"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早在1836年就扬言要用武力打开中国国门的是（ ）</a:t>
            </a:r>
            <a:endParaRPr lang="zh-CN" altLang="en-US"/>
          </a:p>
          <a:p>
            <a:pPr marL="0" indent="0">
              <a:lnSpc>
                <a:spcPct val="200000"/>
              </a:lnSpc>
              <a:buNone/>
            </a:pPr>
            <a:r>
              <a:rPr lang="zh-CN" altLang="en-US">
                <a:solidFill>
                  <a:srgbClr val="FF0000"/>
                </a:solidFill>
              </a:rPr>
              <a:t>A:英国驻华商务监督义律</a:t>
            </a:r>
            <a:endParaRPr lang="zh-CN" altLang="en-US"/>
          </a:p>
          <a:p>
            <a:pPr marL="0" indent="0">
              <a:lnSpc>
                <a:spcPct val="200000"/>
              </a:lnSpc>
              <a:buNone/>
            </a:pPr>
            <a:r>
              <a:rPr lang="zh-CN" altLang="en-US"/>
              <a:t>B:​美国驻华公使田贝</a:t>
            </a:r>
            <a:endParaRPr lang="zh-CN" altLang="en-US"/>
          </a:p>
          <a:p>
            <a:pPr marL="0" indent="0">
              <a:lnSpc>
                <a:spcPct val="200000"/>
              </a:lnSpc>
              <a:buNone/>
            </a:pPr>
            <a:r>
              <a:rPr lang="zh-CN" altLang="en-US"/>
              <a:t>C:德国传教士郭士立 </a:t>
            </a:r>
            <a:endParaRPr lang="zh-CN" altLang="en-US"/>
          </a:p>
          <a:p>
            <a:pPr marL="0" indent="0">
              <a:lnSpc>
                <a:spcPct val="200000"/>
              </a:lnSpc>
              <a:buNone/>
            </a:pPr>
            <a:r>
              <a:rPr lang="zh-CN" altLang="en-US"/>
              <a:t>D:法国传教士孟振生</a:t>
            </a:r>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19世纪90年代，梁启超宣传变法维新主张的著作是（ ）</a:t>
            </a:r>
            <a:endParaRPr lang="zh-CN" altLang="en-US" sz="2400"/>
          </a:p>
          <a:p>
            <a:pPr marL="0" indent="0">
              <a:lnSpc>
                <a:spcPct val="200000"/>
              </a:lnSpc>
              <a:buNone/>
            </a:pPr>
            <a:r>
              <a:rPr lang="zh-CN" altLang="en-US" sz="2400"/>
              <a:t>A:《新学伪经考》  </a:t>
            </a:r>
            <a:endParaRPr lang="zh-CN" altLang="en-US" sz="2400"/>
          </a:p>
          <a:p>
            <a:pPr marL="0" indent="0">
              <a:lnSpc>
                <a:spcPct val="200000"/>
              </a:lnSpc>
              <a:buNone/>
            </a:pPr>
            <a:r>
              <a:rPr lang="zh-CN" altLang="en-US" sz="2400"/>
              <a:t>B《仁学》 </a:t>
            </a:r>
            <a:endParaRPr lang="zh-CN" altLang="en-US" sz="2400"/>
          </a:p>
          <a:p>
            <a:pPr marL="0" indent="0">
              <a:lnSpc>
                <a:spcPct val="200000"/>
              </a:lnSpc>
              <a:buNone/>
            </a:pPr>
            <a:r>
              <a:rPr lang="zh-CN" altLang="en-US" sz="2400"/>
              <a:t>C:《人类公理》  </a:t>
            </a:r>
            <a:endParaRPr lang="zh-CN" altLang="en-US" sz="2400"/>
          </a:p>
          <a:p>
            <a:pPr marL="0" indent="0">
              <a:lnSpc>
                <a:spcPct val="200000"/>
              </a:lnSpc>
              <a:buNone/>
            </a:pPr>
            <a:r>
              <a:rPr lang="zh-CN" altLang="en-US" sz="2400"/>
              <a:t>D:《变法通义》</a:t>
            </a:r>
            <a:endParaRPr lang="zh-CN" altLang="en-US" sz="240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19世纪90年代，梁启超宣传变法维新主张的著作是（ ）</a:t>
            </a:r>
            <a:endParaRPr lang="zh-CN" altLang="en-US" sz="2400"/>
          </a:p>
          <a:p>
            <a:pPr marL="0" indent="0">
              <a:lnSpc>
                <a:spcPct val="200000"/>
              </a:lnSpc>
              <a:buNone/>
            </a:pPr>
            <a:r>
              <a:rPr lang="zh-CN" altLang="en-US" sz="2400"/>
              <a:t>A:《新学伪经考》  </a:t>
            </a:r>
            <a:endParaRPr lang="zh-CN" altLang="en-US" sz="2400"/>
          </a:p>
          <a:p>
            <a:pPr marL="0" indent="0">
              <a:lnSpc>
                <a:spcPct val="200000"/>
              </a:lnSpc>
              <a:buNone/>
            </a:pPr>
            <a:r>
              <a:rPr lang="zh-CN" altLang="en-US" sz="2400"/>
              <a:t>B《仁学》 </a:t>
            </a:r>
            <a:endParaRPr lang="zh-CN" altLang="en-US" sz="2400"/>
          </a:p>
          <a:p>
            <a:pPr marL="0" indent="0">
              <a:lnSpc>
                <a:spcPct val="200000"/>
              </a:lnSpc>
              <a:buNone/>
            </a:pPr>
            <a:r>
              <a:rPr lang="zh-CN" altLang="en-US" sz="2400"/>
              <a:t>C:《人类公理》  </a:t>
            </a:r>
            <a:endParaRPr lang="zh-CN" altLang="en-US" sz="2400"/>
          </a:p>
          <a:p>
            <a:pPr marL="0" indent="0">
              <a:lnSpc>
                <a:spcPct val="200000"/>
              </a:lnSpc>
              <a:buNone/>
            </a:pPr>
            <a:r>
              <a:rPr lang="zh-CN" altLang="en-US" sz="2400">
                <a:solidFill>
                  <a:srgbClr val="C00000"/>
                </a:solidFill>
              </a:rPr>
              <a:t>D:《变法通义》</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康有为在戊戌维新时期撰写的宣传变法维新主张的理论著作是（ ）</a:t>
            </a:r>
            <a:endParaRPr lang="zh-CN" altLang="en-US" sz="2400"/>
          </a:p>
          <a:p>
            <a:pPr marL="0" indent="0">
              <a:lnSpc>
                <a:spcPct val="200000"/>
              </a:lnSpc>
              <a:buNone/>
            </a:pPr>
            <a:r>
              <a:rPr lang="zh-CN" altLang="en-US" sz="2400"/>
              <a:t>A:《新学伪经考》  </a:t>
            </a:r>
            <a:endParaRPr lang="zh-CN" altLang="en-US" sz="2400"/>
          </a:p>
          <a:p>
            <a:pPr marL="0" indent="0">
              <a:lnSpc>
                <a:spcPct val="200000"/>
              </a:lnSpc>
              <a:buNone/>
            </a:pPr>
            <a:r>
              <a:rPr lang="zh-CN" altLang="en-US" sz="2400"/>
              <a:t>B:《变法通义》</a:t>
            </a:r>
            <a:endParaRPr lang="zh-CN" altLang="en-US" sz="2400"/>
          </a:p>
          <a:p>
            <a:pPr marL="0" indent="0">
              <a:lnSpc>
                <a:spcPct val="200000"/>
              </a:lnSpc>
              <a:buNone/>
            </a:pPr>
            <a:r>
              <a:rPr lang="zh-CN" altLang="en-US" sz="2400"/>
              <a:t>C:《救亡决论》  </a:t>
            </a:r>
            <a:endParaRPr lang="zh-CN" altLang="en-US" sz="2400"/>
          </a:p>
          <a:p>
            <a:pPr marL="0" indent="0">
              <a:lnSpc>
                <a:spcPct val="200000"/>
              </a:lnSpc>
              <a:buNone/>
            </a:pPr>
            <a:r>
              <a:rPr lang="zh-CN" altLang="en-US" sz="2400"/>
              <a:t>D:《仁学》</a:t>
            </a:r>
            <a:endParaRPr lang="zh-CN" altLang="en-US" sz="240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康有为在戊戌维新时期撰写的宣传变法维新主张的理论著作是（ ）</a:t>
            </a:r>
            <a:endParaRPr lang="zh-CN" altLang="en-US" sz="2400"/>
          </a:p>
          <a:p>
            <a:pPr marL="0" indent="0">
              <a:lnSpc>
                <a:spcPct val="200000"/>
              </a:lnSpc>
              <a:buNone/>
            </a:pPr>
            <a:r>
              <a:rPr lang="zh-CN" altLang="en-US" sz="2400">
                <a:solidFill>
                  <a:srgbClr val="C00000"/>
                </a:solidFill>
              </a:rPr>
              <a:t>A:《新学伪经考》  </a:t>
            </a:r>
            <a:endParaRPr lang="zh-CN" altLang="en-US" sz="2400">
              <a:solidFill>
                <a:srgbClr val="C00000"/>
              </a:solidFill>
            </a:endParaRPr>
          </a:p>
          <a:p>
            <a:pPr marL="0" indent="0">
              <a:lnSpc>
                <a:spcPct val="200000"/>
              </a:lnSpc>
              <a:buNone/>
            </a:pPr>
            <a:r>
              <a:rPr lang="zh-CN" altLang="en-US" sz="2400"/>
              <a:t>B:《变法通义》</a:t>
            </a:r>
            <a:endParaRPr lang="zh-CN" altLang="en-US" sz="2400"/>
          </a:p>
          <a:p>
            <a:pPr marL="0" indent="0">
              <a:lnSpc>
                <a:spcPct val="200000"/>
              </a:lnSpc>
              <a:buNone/>
            </a:pPr>
            <a:r>
              <a:rPr lang="zh-CN" altLang="en-US" sz="2400"/>
              <a:t>C:《救亡决论》  </a:t>
            </a:r>
            <a:endParaRPr lang="zh-CN" altLang="en-US" sz="2400"/>
          </a:p>
          <a:p>
            <a:pPr marL="0" indent="0">
              <a:lnSpc>
                <a:spcPct val="200000"/>
              </a:lnSpc>
              <a:buNone/>
            </a:pPr>
            <a:r>
              <a:rPr lang="zh-CN" altLang="en-US" sz="2400"/>
              <a:t>D:《仁学》</a:t>
            </a:r>
            <a:endParaRPr lang="zh-CN" altLang="en-US" sz="240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谭嗣同在戊戌维新时期撰写的宣传变法维新主张的著作是（ ）</a:t>
            </a:r>
            <a:endParaRPr lang="zh-CN" altLang="en-US" sz="2400"/>
          </a:p>
          <a:p>
            <a:pPr marL="0" indent="0">
              <a:lnSpc>
                <a:spcPct val="200000"/>
              </a:lnSpc>
              <a:buNone/>
            </a:pPr>
            <a:r>
              <a:rPr lang="zh-CN" altLang="en-US" sz="2400"/>
              <a:t>A《新学伪经考》</a:t>
            </a:r>
            <a:endParaRPr lang="zh-CN" altLang="en-US" sz="2400"/>
          </a:p>
          <a:p>
            <a:pPr marL="0" indent="0">
              <a:lnSpc>
                <a:spcPct val="200000"/>
              </a:lnSpc>
              <a:buNone/>
            </a:pPr>
            <a:r>
              <a:rPr lang="zh-CN" altLang="en-US" sz="2400"/>
              <a:t>B:《变法通义》</a:t>
            </a:r>
            <a:endParaRPr lang="zh-CN" altLang="en-US" sz="2400"/>
          </a:p>
          <a:p>
            <a:pPr marL="0" indent="0">
              <a:lnSpc>
                <a:spcPct val="200000"/>
              </a:lnSpc>
              <a:buNone/>
            </a:pPr>
            <a:r>
              <a:rPr lang="zh-CN" altLang="en-US" sz="2400"/>
              <a:t>C:《日本变政考》</a:t>
            </a:r>
            <a:endParaRPr lang="zh-CN" altLang="en-US" sz="2400"/>
          </a:p>
          <a:p>
            <a:pPr marL="0" indent="0">
              <a:lnSpc>
                <a:spcPct val="200000"/>
              </a:lnSpc>
              <a:buNone/>
            </a:pPr>
            <a:r>
              <a:rPr lang="zh-CN" altLang="en-US" sz="2400"/>
              <a:t>D:《仁学》</a:t>
            </a:r>
            <a:endParaRPr lang="zh-CN" altLang="en-US" sz="240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谭嗣同在戊戌维新时期撰写的宣传变法维新主张的著作是（ ）</a:t>
            </a:r>
            <a:endParaRPr lang="zh-CN" altLang="en-US" sz="2400"/>
          </a:p>
          <a:p>
            <a:pPr marL="0" indent="0">
              <a:lnSpc>
                <a:spcPct val="200000"/>
              </a:lnSpc>
              <a:buNone/>
            </a:pPr>
            <a:r>
              <a:rPr lang="zh-CN" altLang="en-US" sz="2400"/>
              <a:t>A《新学伪经考》</a:t>
            </a:r>
            <a:endParaRPr lang="zh-CN" altLang="en-US" sz="2400"/>
          </a:p>
          <a:p>
            <a:pPr marL="0" indent="0">
              <a:lnSpc>
                <a:spcPct val="200000"/>
              </a:lnSpc>
              <a:buNone/>
            </a:pPr>
            <a:r>
              <a:rPr lang="zh-CN" altLang="en-US" sz="2400"/>
              <a:t>B:《变法通义》</a:t>
            </a:r>
            <a:endParaRPr lang="zh-CN" altLang="en-US" sz="2400"/>
          </a:p>
          <a:p>
            <a:pPr marL="0" indent="0">
              <a:lnSpc>
                <a:spcPct val="200000"/>
              </a:lnSpc>
              <a:buNone/>
            </a:pPr>
            <a:r>
              <a:rPr lang="zh-CN" altLang="en-US" sz="2400"/>
              <a:t>C:《日本变政考》</a:t>
            </a:r>
            <a:endParaRPr lang="zh-CN" altLang="en-US" sz="2400"/>
          </a:p>
          <a:p>
            <a:pPr marL="0" indent="0">
              <a:lnSpc>
                <a:spcPct val="200000"/>
              </a:lnSpc>
              <a:buNone/>
            </a:pPr>
            <a:r>
              <a:rPr lang="zh-CN" altLang="en-US" sz="2400">
                <a:solidFill>
                  <a:srgbClr val="C00000"/>
                </a:solidFill>
              </a:rPr>
              <a:t>D:《仁学》</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维新运动时期，影响较大的、由严复主办的报纸是（ ）</a:t>
            </a:r>
            <a:endParaRPr lang="zh-CN" altLang="en-US" sz="2400"/>
          </a:p>
          <a:p>
            <a:pPr marL="0" indent="0">
              <a:lnSpc>
                <a:spcPct val="200000"/>
              </a:lnSpc>
              <a:buNone/>
            </a:pPr>
            <a:r>
              <a:rPr lang="zh-CN" altLang="en-US" sz="2400"/>
              <a:t>A:《时报》</a:t>
            </a:r>
            <a:endParaRPr lang="zh-CN" altLang="en-US" sz="2400"/>
          </a:p>
          <a:p>
            <a:pPr marL="0" indent="0">
              <a:lnSpc>
                <a:spcPct val="200000"/>
              </a:lnSpc>
              <a:buNone/>
            </a:pPr>
            <a:r>
              <a:rPr lang="zh-CN" altLang="en-US" sz="2400"/>
              <a:t>B:《时务报》</a:t>
            </a:r>
            <a:endParaRPr lang="zh-CN" altLang="en-US" sz="2400"/>
          </a:p>
          <a:p>
            <a:pPr marL="0" indent="0">
              <a:lnSpc>
                <a:spcPct val="200000"/>
              </a:lnSpc>
              <a:buNone/>
            </a:pPr>
            <a:r>
              <a:rPr lang="zh-CN" altLang="en-US" sz="2400"/>
              <a:t>C:《国闻报》</a:t>
            </a:r>
            <a:endParaRPr lang="zh-CN" altLang="en-US" sz="2400"/>
          </a:p>
          <a:p>
            <a:pPr marL="0" indent="0">
              <a:lnSpc>
                <a:spcPct val="200000"/>
              </a:lnSpc>
              <a:buNone/>
            </a:pPr>
            <a:r>
              <a:rPr lang="zh-CN" altLang="en-US" sz="2400"/>
              <a:t>D:《湘报》</a:t>
            </a:r>
            <a:endParaRPr lang="zh-CN" altLang="en-US" sz="240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维新运动时期，影响较大的、由严复主办的报纸是（ ）</a:t>
            </a:r>
            <a:endParaRPr lang="zh-CN" altLang="en-US" sz="2400"/>
          </a:p>
          <a:p>
            <a:pPr marL="0" indent="0">
              <a:lnSpc>
                <a:spcPct val="200000"/>
              </a:lnSpc>
              <a:buNone/>
            </a:pPr>
            <a:r>
              <a:rPr lang="zh-CN" altLang="en-US" sz="2400"/>
              <a:t>A:《时报》</a:t>
            </a:r>
            <a:endParaRPr lang="zh-CN" altLang="en-US" sz="2400"/>
          </a:p>
          <a:p>
            <a:pPr marL="0" indent="0">
              <a:lnSpc>
                <a:spcPct val="200000"/>
              </a:lnSpc>
              <a:buNone/>
            </a:pPr>
            <a:r>
              <a:rPr lang="zh-CN" altLang="en-US" sz="2400"/>
              <a:t>B:《时务报》</a:t>
            </a:r>
            <a:endParaRPr lang="zh-CN" altLang="en-US" sz="2400"/>
          </a:p>
          <a:p>
            <a:pPr marL="0" indent="0">
              <a:lnSpc>
                <a:spcPct val="200000"/>
              </a:lnSpc>
              <a:buNone/>
            </a:pPr>
            <a:r>
              <a:rPr lang="zh-CN" altLang="en-US" sz="2400">
                <a:solidFill>
                  <a:srgbClr val="C00000"/>
                </a:solidFill>
              </a:rPr>
              <a:t>C:《国闻报》</a:t>
            </a:r>
            <a:endParaRPr lang="zh-CN" altLang="en-US" sz="2400">
              <a:solidFill>
                <a:srgbClr val="C00000"/>
              </a:solidFill>
            </a:endParaRPr>
          </a:p>
          <a:p>
            <a:pPr marL="0" indent="0">
              <a:lnSpc>
                <a:spcPct val="200000"/>
              </a:lnSpc>
              <a:buNone/>
            </a:pPr>
            <a:r>
              <a:rPr lang="zh-CN" altLang="en-US" sz="2400"/>
              <a:t>D:《湘报》</a:t>
            </a:r>
            <a:endParaRPr lang="zh-CN" altLang="en-US" sz="240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在中国近代史上，资产阶级思想与封建主义思想的第一次正面交锋是（ ）</a:t>
            </a:r>
            <a:endParaRPr lang="zh-CN" altLang="en-US" sz="2400"/>
          </a:p>
          <a:p>
            <a:pPr marL="0" indent="0">
              <a:lnSpc>
                <a:spcPct val="200000"/>
              </a:lnSpc>
              <a:buNone/>
            </a:pPr>
            <a:r>
              <a:rPr lang="zh-CN" altLang="en-US" sz="2400"/>
              <a:t>A:维新派与守旧派的论战</a:t>
            </a:r>
            <a:endParaRPr lang="zh-CN" altLang="en-US" sz="2400"/>
          </a:p>
          <a:p>
            <a:pPr marL="0" indent="0">
              <a:lnSpc>
                <a:spcPct val="200000"/>
              </a:lnSpc>
              <a:buNone/>
            </a:pPr>
            <a:r>
              <a:rPr lang="zh-CN" altLang="en-US" sz="2400"/>
              <a:t>B:洋务派与维新派的论战</a:t>
            </a:r>
            <a:endParaRPr lang="zh-CN" altLang="en-US" sz="2400"/>
          </a:p>
          <a:p>
            <a:pPr marL="0" indent="0">
              <a:lnSpc>
                <a:spcPct val="200000"/>
              </a:lnSpc>
              <a:buNone/>
            </a:pPr>
            <a:r>
              <a:rPr lang="zh-CN" altLang="en-US" sz="2400"/>
              <a:t>C:革命派与改良派的论战 </a:t>
            </a:r>
            <a:endParaRPr lang="zh-CN" altLang="en-US" sz="2400"/>
          </a:p>
          <a:p>
            <a:pPr marL="0" indent="0">
              <a:lnSpc>
                <a:spcPct val="200000"/>
              </a:lnSpc>
              <a:buNone/>
            </a:pPr>
            <a:r>
              <a:rPr lang="zh-CN" altLang="en-US" sz="2400"/>
              <a:t>D:洋务派与顽固派的论战</a:t>
            </a:r>
            <a:endParaRPr lang="zh-CN" altLang="en-US" sz="240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46760" y="1415415"/>
            <a:ext cx="11951335" cy="5161915"/>
          </a:xfrm>
        </p:spPr>
        <p:txBody>
          <a:bodyPr>
            <a:normAutofit/>
          </a:bodyPr>
          <a:p>
            <a:pPr marL="0" indent="0">
              <a:lnSpc>
                <a:spcPct val="200000"/>
              </a:lnSpc>
              <a:buNone/>
            </a:pPr>
            <a:r>
              <a:rPr lang="zh-CN" altLang="en-US" sz="2400"/>
              <a:t>在中国近代史上，资产阶级思想与封建主义思想的第一次正面交锋是（ ）</a:t>
            </a:r>
            <a:endParaRPr lang="zh-CN" altLang="en-US" sz="2400"/>
          </a:p>
          <a:p>
            <a:pPr marL="0" indent="0">
              <a:lnSpc>
                <a:spcPct val="200000"/>
              </a:lnSpc>
              <a:buNone/>
            </a:pPr>
            <a:r>
              <a:rPr lang="zh-CN" altLang="en-US" sz="2400">
                <a:solidFill>
                  <a:srgbClr val="C00000"/>
                </a:solidFill>
              </a:rPr>
              <a:t>A:维新派与守旧派的论战</a:t>
            </a:r>
            <a:endParaRPr lang="zh-CN" altLang="en-US" sz="2400">
              <a:solidFill>
                <a:srgbClr val="C00000"/>
              </a:solidFill>
            </a:endParaRPr>
          </a:p>
          <a:p>
            <a:pPr marL="0" indent="0">
              <a:lnSpc>
                <a:spcPct val="200000"/>
              </a:lnSpc>
              <a:buNone/>
            </a:pPr>
            <a:r>
              <a:rPr lang="zh-CN" altLang="en-US" sz="2400"/>
              <a:t>B:洋务派与维新派的论战</a:t>
            </a:r>
            <a:endParaRPr lang="zh-CN" altLang="en-US" sz="2400"/>
          </a:p>
          <a:p>
            <a:pPr marL="0" indent="0">
              <a:lnSpc>
                <a:spcPct val="200000"/>
              </a:lnSpc>
              <a:buNone/>
            </a:pPr>
            <a:r>
              <a:rPr lang="zh-CN" altLang="en-US" sz="2400"/>
              <a:t>C:革命派与改良派的论战 </a:t>
            </a:r>
            <a:endParaRPr lang="zh-CN" altLang="en-US" sz="2400"/>
          </a:p>
          <a:p>
            <a:pPr marL="0" indent="0">
              <a:lnSpc>
                <a:spcPct val="200000"/>
              </a:lnSpc>
              <a:buNone/>
            </a:pPr>
            <a:r>
              <a:rPr lang="zh-CN" altLang="en-US" sz="2400"/>
              <a:t>D:洋务派与顽固派的论战</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资本-帝国主义列强对中国的侵略，首先和主要的是（ ）</a:t>
            </a:r>
            <a:endParaRPr lang="zh-CN" altLang="en-US"/>
          </a:p>
          <a:p>
            <a:pPr marL="0" indent="0">
              <a:lnSpc>
                <a:spcPct val="200000"/>
              </a:lnSpc>
              <a:buNone/>
            </a:pPr>
            <a:r>
              <a:rPr lang="zh-CN" altLang="en-US"/>
              <a:t>A:政治控制</a:t>
            </a:r>
            <a:endParaRPr lang="zh-CN" altLang="en-US"/>
          </a:p>
          <a:p>
            <a:pPr marL="0" indent="0">
              <a:lnSpc>
                <a:spcPct val="200000"/>
              </a:lnSpc>
              <a:buNone/>
            </a:pPr>
            <a:r>
              <a:rPr lang="zh-CN" altLang="en-US"/>
              <a:t>B:军事侵略 </a:t>
            </a:r>
            <a:endParaRPr lang="zh-CN" altLang="en-US"/>
          </a:p>
          <a:p>
            <a:pPr marL="0" indent="0">
              <a:lnSpc>
                <a:spcPct val="200000"/>
              </a:lnSpc>
              <a:buNone/>
            </a:pPr>
            <a:r>
              <a:rPr lang="zh-CN" altLang="en-US"/>
              <a:t>C:经济掠夺 </a:t>
            </a:r>
            <a:endParaRPr lang="zh-CN" altLang="en-US"/>
          </a:p>
          <a:p>
            <a:pPr marL="0" indent="0">
              <a:lnSpc>
                <a:spcPct val="200000"/>
              </a:lnSpc>
              <a:buNone/>
            </a:pPr>
            <a:r>
              <a:rPr lang="zh-CN" altLang="en-US"/>
              <a:t>D:文化渗透</a:t>
            </a: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1898年，为对抗维新变法而发表《劝学篇》的洋务派官僚是（ ）</a:t>
            </a:r>
            <a:endParaRPr lang="zh-CN" altLang="en-US" sz="2400"/>
          </a:p>
          <a:p>
            <a:pPr marL="0" indent="0">
              <a:lnSpc>
                <a:spcPct val="200000"/>
              </a:lnSpc>
              <a:buNone/>
            </a:pPr>
            <a:r>
              <a:rPr lang="zh-CN" altLang="en-US" sz="2400"/>
              <a:t>A:李鸿章</a:t>
            </a:r>
            <a:endParaRPr lang="zh-CN" altLang="en-US" sz="2400"/>
          </a:p>
          <a:p>
            <a:pPr marL="0" indent="0">
              <a:lnSpc>
                <a:spcPct val="200000"/>
              </a:lnSpc>
              <a:buNone/>
            </a:pPr>
            <a:r>
              <a:rPr lang="zh-CN" altLang="en-US" sz="2400"/>
              <a:t>B:左宗棠</a:t>
            </a:r>
            <a:endParaRPr lang="zh-CN" altLang="en-US" sz="2400"/>
          </a:p>
          <a:p>
            <a:pPr marL="0" indent="0">
              <a:lnSpc>
                <a:spcPct val="200000"/>
              </a:lnSpc>
              <a:buNone/>
            </a:pPr>
            <a:r>
              <a:rPr lang="zh-CN" altLang="en-US" sz="2400"/>
              <a:t>C:张之洞</a:t>
            </a:r>
            <a:endParaRPr lang="zh-CN" altLang="en-US" sz="2400"/>
          </a:p>
          <a:p>
            <a:pPr marL="0" indent="0">
              <a:lnSpc>
                <a:spcPct val="200000"/>
              </a:lnSpc>
              <a:buNone/>
            </a:pPr>
            <a:r>
              <a:rPr lang="zh-CN" altLang="en-US" sz="2400"/>
              <a:t>D:刘坤一</a:t>
            </a:r>
            <a:endParaRPr lang="zh-CN" altLang="en-US" sz="240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1898年，为对抗维新变法而发表《劝学篇》的洋务派官僚是（ ）</a:t>
            </a:r>
            <a:endParaRPr lang="zh-CN" altLang="en-US" sz="2400"/>
          </a:p>
          <a:p>
            <a:pPr marL="0" indent="0">
              <a:lnSpc>
                <a:spcPct val="200000"/>
              </a:lnSpc>
              <a:buNone/>
            </a:pPr>
            <a:r>
              <a:rPr lang="zh-CN" altLang="en-US" sz="2400"/>
              <a:t>A:李鸿章</a:t>
            </a:r>
            <a:endParaRPr lang="zh-CN" altLang="en-US" sz="2400"/>
          </a:p>
          <a:p>
            <a:pPr marL="0" indent="0">
              <a:lnSpc>
                <a:spcPct val="200000"/>
              </a:lnSpc>
              <a:buNone/>
            </a:pPr>
            <a:r>
              <a:rPr lang="zh-CN" altLang="en-US" sz="2400"/>
              <a:t>B:左宗棠</a:t>
            </a:r>
            <a:endParaRPr lang="zh-CN" altLang="en-US" sz="2400"/>
          </a:p>
          <a:p>
            <a:pPr marL="0" indent="0">
              <a:lnSpc>
                <a:spcPct val="200000"/>
              </a:lnSpc>
              <a:buNone/>
            </a:pPr>
            <a:r>
              <a:rPr lang="zh-CN" altLang="en-US" sz="2400">
                <a:solidFill>
                  <a:srgbClr val="C00000"/>
                </a:solidFill>
              </a:rPr>
              <a:t>C:张之洞 </a:t>
            </a:r>
            <a:endParaRPr lang="zh-CN" altLang="en-US" sz="2400">
              <a:solidFill>
                <a:srgbClr val="C00000"/>
              </a:solidFill>
            </a:endParaRPr>
          </a:p>
          <a:p>
            <a:pPr marL="0" indent="0">
              <a:lnSpc>
                <a:spcPct val="200000"/>
              </a:lnSpc>
              <a:buNone/>
            </a:pPr>
            <a:r>
              <a:rPr lang="zh-CN" altLang="en-US" sz="2400"/>
              <a:t>D:刘坤一</a:t>
            </a:r>
            <a:endParaRPr lang="zh-CN" altLang="en-US" sz="240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张之洞在《劝学篇》中提出的思想主张是（ ）</a:t>
            </a:r>
            <a:endParaRPr lang="zh-CN" altLang="en-US" sz="2400"/>
          </a:p>
          <a:p>
            <a:pPr marL="0" indent="0">
              <a:lnSpc>
                <a:spcPct val="200000"/>
              </a:lnSpc>
              <a:buNone/>
            </a:pPr>
            <a:r>
              <a:rPr lang="zh-CN" altLang="en-US" sz="2400"/>
              <a:t>A:中学为体，西学为用</a:t>
            </a:r>
            <a:endParaRPr lang="zh-CN" altLang="en-US" sz="2400"/>
          </a:p>
          <a:p>
            <a:pPr marL="0" indent="0">
              <a:lnSpc>
                <a:spcPct val="200000"/>
              </a:lnSpc>
              <a:buNone/>
            </a:pPr>
            <a:r>
              <a:rPr lang="zh-CN" altLang="en-US" sz="2400"/>
              <a:t>B:师夷长技以制夷</a:t>
            </a:r>
            <a:endParaRPr lang="zh-CN" altLang="en-US" sz="2400"/>
          </a:p>
          <a:p>
            <a:pPr marL="0" indent="0">
              <a:lnSpc>
                <a:spcPct val="200000"/>
              </a:lnSpc>
              <a:buNone/>
            </a:pPr>
            <a:r>
              <a:rPr lang="zh-CN" altLang="en-US" sz="2400"/>
              <a:t>C:物竞天择，适者生存</a:t>
            </a:r>
            <a:endParaRPr lang="zh-CN" altLang="en-US" sz="2400"/>
          </a:p>
          <a:p>
            <a:pPr marL="0" indent="0">
              <a:lnSpc>
                <a:spcPct val="200000"/>
              </a:lnSpc>
              <a:buNone/>
            </a:pPr>
            <a:r>
              <a:rPr lang="zh-CN" altLang="en-US" sz="2400"/>
              <a:t>D:维新变法以救亡图存</a:t>
            </a:r>
            <a:endParaRPr lang="zh-CN" altLang="en-US" sz="240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张之洞在《劝学篇》中提出的思想主张是（ ）</a:t>
            </a:r>
            <a:endParaRPr lang="zh-CN" altLang="en-US" sz="2400"/>
          </a:p>
          <a:p>
            <a:pPr marL="0" indent="0">
              <a:lnSpc>
                <a:spcPct val="200000"/>
              </a:lnSpc>
              <a:buNone/>
            </a:pPr>
            <a:r>
              <a:rPr lang="zh-CN" altLang="en-US" sz="2400">
                <a:solidFill>
                  <a:srgbClr val="C00000"/>
                </a:solidFill>
              </a:rPr>
              <a:t>A:中学为体，西学为用</a:t>
            </a:r>
            <a:endParaRPr lang="zh-CN" altLang="en-US" sz="2400">
              <a:solidFill>
                <a:srgbClr val="C00000"/>
              </a:solidFill>
            </a:endParaRPr>
          </a:p>
          <a:p>
            <a:pPr marL="0" indent="0">
              <a:lnSpc>
                <a:spcPct val="200000"/>
              </a:lnSpc>
              <a:buNone/>
            </a:pPr>
            <a:r>
              <a:rPr lang="zh-CN" altLang="en-US" sz="2400"/>
              <a:t>B:师夷长技以制夷</a:t>
            </a:r>
            <a:endParaRPr lang="zh-CN" altLang="en-US" sz="2400"/>
          </a:p>
          <a:p>
            <a:pPr marL="0" indent="0">
              <a:lnSpc>
                <a:spcPct val="200000"/>
              </a:lnSpc>
              <a:buNone/>
            </a:pPr>
            <a:r>
              <a:rPr lang="zh-CN" altLang="en-US" sz="2400"/>
              <a:t>C:物竞天择，适者生存</a:t>
            </a:r>
            <a:endParaRPr lang="zh-CN" altLang="en-US" sz="2400"/>
          </a:p>
          <a:p>
            <a:pPr marL="0" indent="0">
              <a:lnSpc>
                <a:spcPct val="200000"/>
              </a:lnSpc>
              <a:buNone/>
            </a:pPr>
            <a:r>
              <a:rPr lang="zh-CN" altLang="en-US" sz="2400"/>
              <a:t>D:维新变法以救亡图存</a:t>
            </a:r>
            <a:endParaRPr lang="zh-CN" altLang="en-US" sz="240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1898年，中国民族资产阶级掀起的一场政治运动是（ ）</a:t>
            </a:r>
            <a:endParaRPr lang="zh-CN" altLang="en-US" sz="2400"/>
          </a:p>
          <a:p>
            <a:pPr marL="0" indent="0">
              <a:lnSpc>
                <a:spcPct val="200000"/>
              </a:lnSpc>
              <a:buNone/>
            </a:pPr>
            <a:r>
              <a:rPr lang="zh-CN" altLang="en-US" sz="2400"/>
              <a:t>A:戊戌维新运动</a:t>
            </a:r>
            <a:endParaRPr lang="zh-CN" altLang="en-US" sz="2400"/>
          </a:p>
          <a:p>
            <a:pPr marL="0" indent="0">
              <a:lnSpc>
                <a:spcPct val="200000"/>
              </a:lnSpc>
              <a:buNone/>
            </a:pPr>
            <a:r>
              <a:rPr lang="zh-CN" altLang="en-US" sz="2400"/>
              <a:t>B:国会请愿运动</a:t>
            </a:r>
            <a:endParaRPr lang="zh-CN" altLang="en-US" sz="2400"/>
          </a:p>
          <a:p>
            <a:pPr marL="0" indent="0">
              <a:lnSpc>
                <a:spcPct val="200000"/>
              </a:lnSpc>
              <a:buNone/>
            </a:pPr>
            <a:r>
              <a:rPr lang="zh-CN" altLang="en-US" sz="2400"/>
              <a:t>C:护国运动</a:t>
            </a:r>
            <a:endParaRPr lang="zh-CN" altLang="en-US" sz="2400"/>
          </a:p>
          <a:p>
            <a:pPr marL="0" indent="0">
              <a:lnSpc>
                <a:spcPct val="200000"/>
              </a:lnSpc>
              <a:buNone/>
            </a:pPr>
            <a:r>
              <a:rPr lang="zh-CN" altLang="en-US" sz="2400"/>
              <a:t>D:护法运动</a:t>
            </a:r>
            <a:endParaRPr lang="zh-CN" altLang="en-US" sz="240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1898年，中国民族资产阶级掀起的一场政治运动是（ ）</a:t>
            </a:r>
            <a:endParaRPr lang="zh-CN" altLang="en-US" sz="2400"/>
          </a:p>
          <a:p>
            <a:pPr marL="0" indent="0">
              <a:lnSpc>
                <a:spcPct val="200000"/>
              </a:lnSpc>
              <a:buNone/>
            </a:pPr>
            <a:r>
              <a:rPr lang="zh-CN" altLang="en-US" sz="2400">
                <a:solidFill>
                  <a:srgbClr val="C00000"/>
                </a:solidFill>
              </a:rPr>
              <a:t>A:戊戌维新运动（标志着中国民族资产阶级开始登上政治舞台）</a:t>
            </a:r>
            <a:endParaRPr lang="zh-CN" altLang="en-US" sz="2400">
              <a:solidFill>
                <a:srgbClr val="C00000"/>
              </a:solidFill>
            </a:endParaRPr>
          </a:p>
          <a:p>
            <a:pPr marL="0" indent="0">
              <a:lnSpc>
                <a:spcPct val="200000"/>
              </a:lnSpc>
              <a:buNone/>
            </a:pPr>
            <a:r>
              <a:rPr lang="zh-CN" altLang="en-US" sz="2400"/>
              <a:t>B:国会请愿运动</a:t>
            </a:r>
            <a:endParaRPr lang="zh-CN" altLang="en-US" sz="2400"/>
          </a:p>
          <a:p>
            <a:pPr marL="0" indent="0">
              <a:lnSpc>
                <a:spcPct val="200000"/>
              </a:lnSpc>
              <a:buNone/>
            </a:pPr>
            <a:r>
              <a:rPr lang="zh-CN" altLang="en-US" sz="2400"/>
              <a:t>C:护国运动</a:t>
            </a:r>
            <a:endParaRPr lang="zh-CN" altLang="en-US" sz="2400"/>
          </a:p>
          <a:p>
            <a:pPr marL="0" indent="0">
              <a:lnSpc>
                <a:spcPct val="200000"/>
              </a:lnSpc>
              <a:buNone/>
            </a:pPr>
            <a:r>
              <a:rPr lang="zh-CN" altLang="en-US" sz="2400"/>
              <a:t>D:护法运动</a:t>
            </a:r>
            <a:endParaRPr lang="zh-CN" altLang="en-US" sz="240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戊戌维新运动失败后，被保留下来的新政措施是（ ）</a:t>
            </a:r>
            <a:endParaRPr lang="zh-CN" altLang="en-US" sz="2400"/>
          </a:p>
          <a:p>
            <a:pPr marL="0" indent="0">
              <a:lnSpc>
                <a:spcPct val="200000"/>
              </a:lnSpc>
              <a:buNone/>
            </a:pPr>
            <a:r>
              <a:rPr lang="zh-CN" altLang="en-US" sz="2400"/>
              <a:t>A:改革行政机构</a:t>
            </a:r>
            <a:endParaRPr lang="zh-CN" altLang="en-US" sz="2400"/>
          </a:p>
          <a:p>
            <a:pPr marL="0" indent="0">
              <a:lnSpc>
                <a:spcPct val="200000"/>
              </a:lnSpc>
              <a:buNone/>
            </a:pPr>
            <a:r>
              <a:rPr lang="zh-CN" altLang="en-US" sz="2400"/>
              <a:t>B:京师大学堂和各地新式学堂</a:t>
            </a:r>
            <a:endParaRPr lang="zh-CN" altLang="en-US" sz="2400"/>
          </a:p>
          <a:p>
            <a:pPr marL="0" indent="0">
              <a:lnSpc>
                <a:spcPct val="200000"/>
              </a:lnSpc>
              <a:buNone/>
            </a:pPr>
            <a:r>
              <a:rPr lang="zh-CN" altLang="en-US" sz="2400"/>
              <a:t>C:保护、奖励农工商业</a:t>
            </a:r>
            <a:endParaRPr lang="zh-CN" altLang="en-US" sz="2400"/>
          </a:p>
          <a:p>
            <a:pPr marL="0" indent="0">
              <a:lnSpc>
                <a:spcPct val="200000"/>
              </a:lnSpc>
              <a:buNone/>
            </a:pPr>
            <a:r>
              <a:rPr lang="zh-CN" altLang="en-US" sz="2400"/>
              <a:t>D:裁撤绿营，改练新式陆军</a:t>
            </a:r>
            <a:endParaRPr lang="zh-CN" altLang="en-US" sz="240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戊戌维新运动失败后，被保留下来的新政措施是（ ）</a:t>
            </a:r>
            <a:endParaRPr lang="zh-CN" altLang="en-US" sz="2400"/>
          </a:p>
          <a:p>
            <a:pPr marL="0" indent="0">
              <a:lnSpc>
                <a:spcPct val="200000"/>
              </a:lnSpc>
              <a:buNone/>
            </a:pPr>
            <a:r>
              <a:rPr lang="zh-CN" altLang="en-US" sz="2400"/>
              <a:t>A:改革行政机构</a:t>
            </a:r>
            <a:endParaRPr lang="zh-CN" altLang="en-US" sz="2400"/>
          </a:p>
          <a:p>
            <a:pPr marL="0" indent="0">
              <a:lnSpc>
                <a:spcPct val="200000"/>
              </a:lnSpc>
              <a:buNone/>
            </a:pPr>
            <a:r>
              <a:rPr lang="zh-CN" altLang="en-US" sz="2400">
                <a:solidFill>
                  <a:srgbClr val="C00000"/>
                </a:solidFill>
              </a:rPr>
              <a:t>B:京师大学堂和各地新式学堂</a:t>
            </a:r>
            <a:endParaRPr lang="zh-CN" altLang="en-US" sz="2400">
              <a:solidFill>
                <a:srgbClr val="C00000"/>
              </a:solidFill>
            </a:endParaRPr>
          </a:p>
          <a:p>
            <a:pPr marL="0" indent="0">
              <a:lnSpc>
                <a:spcPct val="200000"/>
              </a:lnSpc>
              <a:buNone/>
            </a:pPr>
            <a:r>
              <a:rPr lang="zh-CN" altLang="en-US" sz="2400"/>
              <a:t>C:保护、奖励农工商业</a:t>
            </a:r>
            <a:endParaRPr lang="zh-CN" altLang="en-US" sz="2400"/>
          </a:p>
          <a:p>
            <a:pPr marL="0" indent="0">
              <a:lnSpc>
                <a:spcPct val="200000"/>
              </a:lnSpc>
              <a:buNone/>
            </a:pPr>
            <a:r>
              <a:rPr lang="zh-CN" altLang="en-US" sz="2400"/>
              <a:t>D:裁撤绿营，改练新式陆军</a:t>
            </a:r>
            <a:endParaRPr lang="zh-CN" altLang="en-US" sz="240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altLang="zh-CN" sz="2400"/>
              <a:t>1.</a:t>
            </a:r>
            <a:r>
              <a:rPr lang="zh-CN" altLang="en-US" sz="2400"/>
              <a:t>太平天国定都天京后先后颁布的两个社会改革方案及其特点。 </a:t>
            </a:r>
            <a:endParaRPr lang="zh-CN" altLang="en-US" sz="2400"/>
          </a:p>
          <a:p>
            <a:pPr marL="0" indent="0">
              <a:lnSpc>
                <a:spcPct val="200000"/>
              </a:lnSpc>
              <a:buNone/>
            </a:pPr>
            <a:r>
              <a:rPr lang="zh-CN" altLang="en-US" sz="2400"/>
              <a:t> </a:t>
            </a:r>
            <a:endParaRPr lang="zh-CN" altLang="en-US" sz="240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altLang="zh-CN" sz="2400"/>
              <a:t>1.</a:t>
            </a:r>
            <a:r>
              <a:rPr lang="zh-CN" altLang="en-US" sz="2400"/>
              <a:t>太平天国定都天京后先后颁布的两个社会改革方案及其特点。 </a:t>
            </a:r>
            <a:endParaRPr lang="zh-CN" altLang="en-US" sz="2400"/>
          </a:p>
          <a:p>
            <a:pPr marL="0" indent="0">
              <a:lnSpc>
                <a:spcPct val="200000"/>
              </a:lnSpc>
              <a:buNone/>
            </a:pPr>
            <a:r>
              <a:rPr lang="zh-CN" altLang="en-US" sz="2400"/>
              <a:t>（1）1853年冬，太平天国颁布《天朝田亩制度》，这是一个以解决农民土地问题为中心的比较完整的社会改革方案，最能体现太平天国的社会理想。 </a:t>
            </a:r>
            <a:endParaRPr lang="zh-CN" altLang="en-US" sz="2400"/>
          </a:p>
          <a:p>
            <a:pPr marL="0" indent="0">
              <a:lnSpc>
                <a:spcPct val="200000"/>
              </a:lnSpc>
              <a:buNone/>
            </a:pPr>
            <a:r>
              <a:rPr lang="zh-CN" altLang="en-US" sz="2400"/>
              <a:t>（2）太平天国后期颁布《资政新篇》，这是一个带有鲜明资本主义色彩的社会发展方案。</a:t>
            </a:r>
            <a:endParaRPr lang="zh-CN" altLang="en-US" sz="2400"/>
          </a:p>
          <a:p>
            <a:pPr marL="0" indent="0">
              <a:lnSpc>
                <a:spcPct val="200000"/>
              </a:lnSpc>
              <a:buNone/>
            </a:pP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资本-帝国主义列强对中国的侵略，首先和主要的是（ ）</a:t>
            </a:r>
            <a:endParaRPr lang="zh-CN" altLang="en-US"/>
          </a:p>
          <a:p>
            <a:pPr marL="0" indent="0">
              <a:lnSpc>
                <a:spcPct val="200000"/>
              </a:lnSpc>
              <a:buNone/>
            </a:pPr>
            <a:r>
              <a:rPr lang="zh-CN" altLang="en-US"/>
              <a:t>A:政治控制</a:t>
            </a:r>
            <a:endParaRPr lang="zh-CN" altLang="en-US"/>
          </a:p>
          <a:p>
            <a:pPr marL="0" indent="0">
              <a:lnSpc>
                <a:spcPct val="200000"/>
              </a:lnSpc>
              <a:buNone/>
            </a:pPr>
            <a:r>
              <a:rPr lang="zh-CN" altLang="en-US">
                <a:solidFill>
                  <a:srgbClr val="FF0000"/>
                </a:solidFill>
              </a:rPr>
              <a:t>B:军事侵略 </a:t>
            </a:r>
            <a:endParaRPr lang="zh-CN" altLang="en-US"/>
          </a:p>
          <a:p>
            <a:pPr marL="0" indent="0">
              <a:lnSpc>
                <a:spcPct val="200000"/>
              </a:lnSpc>
              <a:buNone/>
            </a:pPr>
            <a:r>
              <a:rPr lang="zh-CN" altLang="en-US"/>
              <a:t>C:经济掠夺 </a:t>
            </a:r>
            <a:endParaRPr lang="zh-CN" altLang="en-US"/>
          </a:p>
          <a:p>
            <a:pPr marL="0" indent="0">
              <a:lnSpc>
                <a:spcPct val="200000"/>
              </a:lnSpc>
              <a:buNone/>
            </a:pPr>
            <a:r>
              <a:rPr lang="zh-CN" altLang="en-US"/>
              <a:t>D:文化渗透</a:t>
            </a:r>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4990" y="1178560"/>
            <a:ext cx="11637010" cy="5450840"/>
          </a:xfrm>
        </p:spPr>
        <p:txBody>
          <a:bodyPr>
            <a:normAutofit/>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《资政新篇》的性质和主要内容？</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4990" y="1178560"/>
            <a:ext cx="11637010" cy="5450840"/>
          </a:xfrm>
        </p:spPr>
        <p:txBody>
          <a:bodyPr>
            <a:normAutofit fontScale="90000"/>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《资政新篇》的性质和主要内容？</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性质：《资政新篇》是一个带有鲜明的资本主义色彩的改革与建设方案。</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（1）</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政治</a:t>
            </a:r>
            <a:r>
              <a:rPr lang="zh-CN" altLang="en-US" sz="2400">
                <a:latin typeface="微软雅黑" panose="020B0503020204020204" charset="-122"/>
                <a:ea typeface="微软雅黑" panose="020B0503020204020204" charset="-122"/>
                <a:cs typeface="微软雅黑" panose="020B0503020204020204" charset="-122"/>
              </a:rPr>
              <a:t>方面，加强中央集权，制定法律、制度；设“暗柜”，用以监督官员，改革弊政。</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（2）</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经济</a:t>
            </a:r>
            <a:r>
              <a:rPr lang="zh-CN" altLang="en-US" sz="2400">
                <a:latin typeface="微软雅黑" panose="020B0503020204020204" charset="-122"/>
                <a:ea typeface="微软雅黑" panose="020B0503020204020204" charset="-122"/>
                <a:cs typeface="微软雅黑" panose="020B0503020204020204" charset="-122"/>
              </a:rPr>
              <a:t>方面，主张发展近代工矿、交通、邮政、金融等事业；吸取外国的科学技术，奖励科技发明和机器制造；提倡资本主义的雇佣劳动制。</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（3）</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思想文化</a:t>
            </a:r>
            <a:r>
              <a:rPr lang="zh-CN" altLang="en-US" sz="2400">
                <a:latin typeface="微软雅黑" panose="020B0503020204020204" charset="-122"/>
                <a:ea typeface="微软雅黑" panose="020B0503020204020204" charset="-122"/>
                <a:cs typeface="微软雅黑" panose="020B0503020204020204" charset="-122"/>
              </a:rPr>
              <a:t>方面，主张革除社会陋习；提倡兴办新闻馆、学校、医院和社会福利事业。</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（4）</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外交</a:t>
            </a:r>
            <a:r>
              <a:rPr lang="zh-CN" altLang="en-US" sz="2400">
                <a:latin typeface="微软雅黑" panose="020B0503020204020204" charset="-122"/>
                <a:ea typeface="微软雅黑" panose="020B0503020204020204" charset="-122"/>
                <a:cs typeface="微软雅黑" panose="020B0503020204020204" charset="-122"/>
              </a:rPr>
              <a:t>方面，主张同世界各国交往、通商；强调允许外国人为天国献策，但不得毁谤国法</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p>
            <a:pPr marL="0" indent="0">
              <a:lnSpc>
                <a:spcPct val="200000"/>
              </a:lnSpc>
              <a:buNone/>
            </a:pP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太平天国失败的原因。</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p>
            <a:pPr marL="0" indent="0">
              <a:lnSpc>
                <a:spcPct val="200000"/>
              </a:lnSpc>
              <a:buNone/>
            </a:pP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太平天国失败的原因。</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cs typeface="微软雅黑" panose="020B0503020204020204" charset="-122"/>
                <a:sym typeface="+mn-ea"/>
              </a:rPr>
              <a:t>（1）太平天国失败的根本原因是缺乏</a:t>
            </a:r>
            <a:r>
              <a:rPr lang="zh-CN" altLang="en-US" sz="2000">
                <a:solidFill>
                  <a:srgbClr val="C00000"/>
                </a:solidFill>
                <a:latin typeface="微软雅黑" panose="020B0503020204020204" charset="-122"/>
                <a:ea typeface="微软雅黑" panose="020B0503020204020204" charset="-122"/>
                <a:cs typeface="微软雅黑" panose="020B0503020204020204" charset="-122"/>
                <a:sym typeface="+mn-ea"/>
              </a:rPr>
              <a:t>先进阶级的领导</a:t>
            </a:r>
            <a:r>
              <a:rPr lang="zh-CN" altLang="en-US" sz="2000">
                <a:latin typeface="微软雅黑" panose="020B0503020204020204" charset="-122"/>
                <a:ea typeface="微软雅黑" panose="020B0503020204020204" charset="-122"/>
                <a:cs typeface="微软雅黑" panose="020B0503020204020204" charset="-122"/>
                <a:sym typeface="+mn-ea"/>
              </a:rPr>
              <a:t>。（根本原因）</a:t>
            </a:r>
            <a:endParaRPr lang="zh-CN" altLang="en-US" sz="20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000">
                <a:latin typeface="微软雅黑" panose="020B0503020204020204" charset="-122"/>
                <a:ea typeface="微软雅黑" panose="020B0503020204020204" charset="-122"/>
                <a:cs typeface="微软雅黑" panose="020B0503020204020204" charset="-122"/>
                <a:sym typeface="+mn-ea"/>
              </a:rPr>
              <a:t>（2）太平天国的失败还在于没有</a:t>
            </a:r>
            <a:r>
              <a:rPr lang="zh-CN" altLang="en-US" sz="2000">
                <a:solidFill>
                  <a:srgbClr val="C00000"/>
                </a:solidFill>
                <a:latin typeface="微软雅黑" panose="020B0503020204020204" charset="-122"/>
                <a:ea typeface="微软雅黑" panose="020B0503020204020204" charset="-122"/>
                <a:cs typeface="微软雅黑" panose="020B0503020204020204" charset="-122"/>
                <a:sym typeface="+mn-ea"/>
              </a:rPr>
              <a:t>科学理论的指导。</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cs typeface="微软雅黑" panose="020B0503020204020204" charset="-122"/>
                <a:sym typeface="+mn-ea"/>
              </a:rPr>
              <a:t>（3）对外国</a:t>
            </a:r>
            <a:r>
              <a:rPr lang="zh-CN" altLang="en-US" sz="2000">
                <a:solidFill>
                  <a:srgbClr val="C00000"/>
                </a:solidFill>
                <a:latin typeface="微软雅黑" panose="020B0503020204020204" charset="-122"/>
                <a:ea typeface="微软雅黑" panose="020B0503020204020204" charset="-122"/>
                <a:cs typeface="微软雅黑" panose="020B0503020204020204" charset="-122"/>
                <a:sym typeface="+mn-ea"/>
              </a:rPr>
              <a:t>资本主义列强</a:t>
            </a:r>
            <a:r>
              <a:rPr lang="zh-CN" altLang="en-US" sz="2000">
                <a:latin typeface="微软雅黑" panose="020B0503020204020204" charset="-122"/>
                <a:ea typeface="微软雅黑" panose="020B0503020204020204" charset="-122"/>
                <a:cs typeface="微软雅黑" panose="020B0503020204020204" charset="-122"/>
                <a:sym typeface="+mn-ea"/>
              </a:rPr>
              <a:t>缺乏理性的认识</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sym typeface="+mn-ea"/>
              </a:rPr>
              <a:t>4.</a:t>
            </a:r>
            <a:r>
              <a:rPr lang="zh-CN" altLang="en-US" sz="2400">
                <a:latin typeface="微软雅黑" panose="020B0503020204020204" charset="-122"/>
                <a:ea typeface="微软雅黑" panose="020B0503020204020204" charset="-122"/>
                <a:cs typeface="微软雅黑" panose="020B0503020204020204" charset="-122"/>
                <a:sym typeface="+mn-ea"/>
              </a:rPr>
              <a:t>如何认识太平天国农民战争的意义？</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fontScale="90000"/>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sym typeface="+mn-ea"/>
              </a:rPr>
              <a:t>4.</a:t>
            </a:r>
            <a:r>
              <a:rPr lang="zh-CN" altLang="en-US" sz="2400">
                <a:latin typeface="微软雅黑" panose="020B0503020204020204" charset="-122"/>
                <a:ea typeface="微软雅黑" panose="020B0503020204020204" charset="-122"/>
                <a:cs typeface="微软雅黑" panose="020B0503020204020204" charset="-122"/>
                <a:sym typeface="+mn-ea"/>
              </a:rPr>
              <a:t>如何认识太平天国农民战争的意义？</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（1）它沉重打击了</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封建统治阶级</a:t>
            </a:r>
            <a:r>
              <a:rPr lang="zh-CN" altLang="en-US" sz="2400">
                <a:latin typeface="微软雅黑" panose="020B0503020204020204" charset="-122"/>
                <a:ea typeface="微软雅黑" panose="020B0503020204020204" charset="-122"/>
                <a:cs typeface="微软雅黑" panose="020B0503020204020204" charset="-122"/>
                <a:sym typeface="+mn-ea"/>
              </a:rPr>
              <a:t>，強烈撼动了清政府的统治根基。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）它冲击了孔子和儒家经典的正统权威。这在一定程度上削弱了</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封建统治的精神支柱</a:t>
            </a:r>
            <a:r>
              <a:rPr lang="zh-CN"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）它是中国</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旧式农民战争</a:t>
            </a:r>
            <a:r>
              <a:rPr lang="zh-CN" altLang="en-US" sz="2400">
                <a:latin typeface="微软雅黑" panose="020B0503020204020204" charset="-122"/>
                <a:ea typeface="微软雅黑" panose="020B0503020204020204" charset="-122"/>
                <a:cs typeface="微软雅黑" panose="020B0503020204020204" charset="-122"/>
                <a:sym typeface="+mn-ea"/>
              </a:rPr>
              <a:t>的最高峰。颁布了两个文件</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（4）它有力地打击了</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外国侵略势力</a:t>
            </a:r>
            <a:r>
              <a:rPr lang="zh-CN"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（5）它和</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亚洲其他国家的民族解放</a:t>
            </a:r>
            <a:r>
              <a:rPr lang="zh-CN" altLang="en-US" sz="2400">
                <a:latin typeface="微软雅黑" panose="020B0503020204020204" charset="-122"/>
                <a:ea typeface="微软雅黑" panose="020B0503020204020204" charset="-122"/>
                <a:cs typeface="微软雅黑" panose="020B0503020204020204" charset="-122"/>
                <a:sym typeface="+mn-ea"/>
              </a:rPr>
              <a:t>运动汇合在一起，冲击了西方殖民主义在亚洲的统治。</a:t>
            </a:r>
            <a:endParaRPr lang="zh-CN" altLang="en-US" sz="240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5.</a:t>
            </a:r>
            <a:r>
              <a:rPr lang="zh-CN" altLang="en-US" sz="2400">
                <a:latin typeface="微软雅黑" panose="020B0503020204020204" charset="-122"/>
                <a:ea typeface="微软雅黑" panose="020B0503020204020204" charset="-122"/>
                <a:cs typeface="微软雅黑" panose="020B0503020204020204" charset="-122"/>
                <a:sym typeface="+mn-ea"/>
              </a:rPr>
              <a:t>洋务运动的指导思想、内容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5.</a:t>
            </a:r>
            <a:r>
              <a:rPr lang="zh-CN" altLang="en-US" sz="2400">
                <a:latin typeface="微软雅黑" panose="020B0503020204020204" charset="-122"/>
                <a:ea typeface="微软雅黑" panose="020B0503020204020204" charset="-122"/>
                <a:cs typeface="微软雅黑" panose="020B0503020204020204" charset="-122"/>
                <a:sym typeface="+mn-ea"/>
              </a:rPr>
              <a:t>洋务运动的指导思想、内容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洋务运动的指导思想是“中学为体，西学为用”。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洋务派举办的洋务事业：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（1）兴办近代企业，最早兴办的是军用工业，70年代开始兴办民用企业。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（2）建立新式海陆军。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（3）创办新式学堂、派遣留学生。</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sym typeface="+mn-ea"/>
              </a:rPr>
              <a:t>6.</a:t>
            </a:r>
            <a:r>
              <a:rPr lang="zh-CN" altLang="en-US" sz="2400">
                <a:latin typeface="微软雅黑" panose="020B0503020204020204" charset="-122"/>
                <a:ea typeface="微软雅黑" panose="020B0503020204020204" charset="-122"/>
                <a:cs typeface="微软雅黑" panose="020B0503020204020204" charset="-122"/>
                <a:sym typeface="+mn-ea"/>
              </a:rPr>
              <a:t>洋务运动的失败原因</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sym typeface="+mn-ea"/>
              </a:rPr>
              <a:t>6.</a:t>
            </a:r>
            <a:r>
              <a:rPr lang="zh-CN" altLang="en-US" sz="2400">
                <a:latin typeface="微软雅黑" panose="020B0503020204020204" charset="-122"/>
                <a:ea typeface="微软雅黑" panose="020B0503020204020204" charset="-122"/>
                <a:cs typeface="微软雅黑" panose="020B0503020204020204" charset="-122"/>
                <a:sym typeface="+mn-ea"/>
              </a:rPr>
              <a:t>洋务运动的失败原因</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（1）洋务运动具有封建性；</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（2）洋务运动对西方列强具有依赖性；</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（3）洋务企业的管理具有腐朽性。</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1860年洗劫和烧毁圆明园的是（ ）</a:t>
            </a:r>
            <a:endParaRPr lang="zh-CN" altLang="en-US"/>
          </a:p>
          <a:p>
            <a:pPr marL="0" indent="0">
              <a:lnSpc>
                <a:spcPct val="200000"/>
              </a:lnSpc>
              <a:buNone/>
            </a:pPr>
            <a:r>
              <a:rPr lang="zh-CN" altLang="en-US"/>
              <a:t>A:日本侵略军</a:t>
            </a:r>
            <a:endParaRPr lang="zh-CN" altLang="en-US"/>
          </a:p>
          <a:p>
            <a:pPr marL="0" indent="0">
              <a:lnSpc>
                <a:spcPct val="200000"/>
              </a:lnSpc>
              <a:buNone/>
            </a:pPr>
            <a:r>
              <a:rPr lang="zh-CN" altLang="en-US"/>
              <a:t>B:俄国侵略军</a:t>
            </a:r>
            <a:endParaRPr lang="zh-CN" altLang="en-US"/>
          </a:p>
          <a:p>
            <a:pPr marL="0" indent="0">
              <a:lnSpc>
                <a:spcPct val="200000"/>
              </a:lnSpc>
              <a:buNone/>
            </a:pPr>
            <a:r>
              <a:rPr lang="zh-CN" altLang="en-US"/>
              <a:t>C:英法联军</a:t>
            </a:r>
            <a:endParaRPr lang="zh-CN" altLang="en-US"/>
          </a:p>
          <a:p>
            <a:pPr marL="0" indent="0">
              <a:lnSpc>
                <a:spcPct val="200000"/>
              </a:lnSpc>
              <a:buNone/>
            </a:pPr>
            <a:r>
              <a:rPr lang="zh-CN" altLang="en-US"/>
              <a:t>D:八国联军</a:t>
            </a:r>
            <a:endParaRPr lang="zh-CN"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1180" y="1323340"/>
            <a:ext cx="11640820" cy="5161915"/>
          </a:xfrm>
        </p:spPr>
        <p:txBody>
          <a:bodyPr>
            <a:normAutofit/>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7.</a:t>
            </a:r>
            <a:r>
              <a:rPr sz="2400">
                <a:latin typeface="微软雅黑" panose="020B0503020204020204" charset="-122"/>
                <a:ea typeface="微软雅黑" panose="020B0503020204020204" charset="-122"/>
                <a:cs typeface="微软雅黑" panose="020B0503020204020204" charset="-122"/>
                <a:sym typeface="+mn-ea"/>
              </a:rPr>
              <a:t>中国近代洋务运动的历史作用是什么?</a:t>
            </a:r>
            <a:endParaRPr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400">
                <a:latin typeface="微软雅黑" panose="020B0503020204020204" charset="-122"/>
                <a:ea typeface="微软雅黑" panose="020B0503020204020204" charset="-122"/>
                <a:cs typeface="微软雅黑" panose="020B0503020204020204" charset="-122"/>
                <a:sym typeface="+mn-ea"/>
              </a:rPr>
              <a:t> </a:t>
            </a:r>
            <a:endParaRPr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1180" y="1323340"/>
            <a:ext cx="11640820" cy="5161915"/>
          </a:xfrm>
        </p:spPr>
        <p:txBody>
          <a:bodyPr>
            <a:normAutofit/>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7.</a:t>
            </a:r>
            <a:r>
              <a:rPr sz="2400">
                <a:latin typeface="微软雅黑" panose="020B0503020204020204" charset="-122"/>
                <a:ea typeface="微软雅黑" panose="020B0503020204020204" charset="-122"/>
                <a:cs typeface="微软雅黑" panose="020B0503020204020204" charset="-122"/>
                <a:sym typeface="+mn-ea"/>
              </a:rPr>
              <a:t>中国近代洋务运动的历史作用是什么?</a:t>
            </a:r>
            <a:endParaRPr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400">
                <a:latin typeface="微软雅黑" panose="020B0503020204020204" charset="-122"/>
                <a:ea typeface="微软雅黑" panose="020B0503020204020204" charset="-122"/>
                <a:cs typeface="微软雅黑" panose="020B0503020204020204" charset="-122"/>
                <a:sym typeface="+mn-ea"/>
              </a:rPr>
              <a:t>（1）</a:t>
            </a:r>
            <a:r>
              <a:rPr lang="zh-CN" sz="2400">
                <a:latin typeface="微软雅黑" panose="020B0503020204020204" charset="-122"/>
                <a:ea typeface="微软雅黑" panose="020B0503020204020204" charset="-122"/>
                <a:cs typeface="微软雅黑" panose="020B0503020204020204" charset="-122"/>
                <a:sym typeface="+mn-ea"/>
              </a:rPr>
              <a:t>经济：</a:t>
            </a:r>
            <a:r>
              <a:rPr sz="2400">
                <a:latin typeface="微软雅黑" panose="020B0503020204020204" charset="-122"/>
                <a:ea typeface="微软雅黑" panose="020B0503020204020204" charset="-122"/>
                <a:cs typeface="微软雅黑" panose="020B0503020204020204" charset="-122"/>
                <a:sym typeface="+mn-ea"/>
              </a:rPr>
              <a:t>在客观上促进了中国早期工业和民族资本主义的发展。 </a:t>
            </a:r>
            <a:endParaRPr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400">
                <a:latin typeface="微软雅黑" panose="020B0503020204020204" charset="-122"/>
                <a:ea typeface="微软雅黑" panose="020B0503020204020204" charset="-122"/>
                <a:cs typeface="微软雅黑" panose="020B0503020204020204" charset="-122"/>
                <a:sym typeface="+mn-ea"/>
              </a:rPr>
              <a:t>（2）</a:t>
            </a:r>
            <a:r>
              <a:rPr lang="zh-CN" sz="2400">
                <a:latin typeface="微软雅黑" panose="020B0503020204020204" charset="-122"/>
                <a:ea typeface="微软雅黑" panose="020B0503020204020204" charset="-122"/>
                <a:cs typeface="微软雅黑" panose="020B0503020204020204" charset="-122"/>
                <a:sym typeface="+mn-ea"/>
              </a:rPr>
              <a:t>教育：</a:t>
            </a:r>
            <a:r>
              <a:rPr sz="2400">
                <a:latin typeface="微软雅黑" panose="020B0503020204020204" charset="-122"/>
                <a:ea typeface="微软雅黑" panose="020B0503020204020204" charset="-122"/>
                <a:cs typeface="微软雅黑" panose="020B0503020204020204" charset="-122"/>
                <a:sym typeface="+mn-ea"/>
              </a:rPr>
              <a:t>开办了一批新式学堂，派出了最早的留学生，成为中国</a:t>
            </a:r>
            <a:r>
              <a:rPr sz="2400" b="1">
                <a:solidFill>
                  <a:srgbClr val="C00000"/>
                </a:solidFill>
                <a:latin typeface="微软雅黑" panose="020B0503020204020204" charset="-122"/>
                <a:ea typeface="微软雅黑" panose="020B0503020204020204" charset="-122"/>
                <a:cs typeface="微软雅黑" panose="020B0503020204020204" charset="-122"/>
                <a:sym typeface="+mn-ea"/>
              </a:rPr>
              <a:t>近代教育的开端</a:t>
            </a:r>
            <a:r>
              <a:rPr sz="2400">
                <a:latin typeface="微软雅黑" panose="020B0503020204020204" charset="-122"/>
                <a:ea typeface="微软雅黑" panose="020B0503020204020204" charset="-122"/>
                <a:cs typeface="微软雅黑" panose="020B0503020204020204" charset="-122"/>
                <a:sym typeface="+mn-ea"/>
              </a:rPr>
              <a:t>。 </a:t>
            </a:r>
            <a:endParaRPr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400">
                <a:latin typeface="微软雅黑" panose="020B0503020204020204" charset="-122"/>
                <a:ea typeface="微软雅黑" panose="020B0503020204020204" charset="-122"/>
                <a:cs typeface="微软雅黑" panose="020B0503020204020204" charset="-122"/>
                <a:sym typeface="+mn-ea"/>
              </a:rPr>
              <a:t>（3）</a:t>
            </a:r>
            <a:r>
              <a:rPr lang="zh-CN" sz="2400">
                <a:latin typeface="微软雅黑" panose="020B0503020204020204" charset="-122"/>
                <a:ea typeface="微软雅黑" panose="020B0503020204020204" charset="-122"/>
                <a:cs typeface="微软雅黑" panose="020B0503020204020204" charset="-122"/>
                <a:sym typeface="+mn-ea"/>
              </a:rPr>
              <a:t>文化：</a:t>
            </a:r>
            <a:r>
              <a:rPr sz="2400">
                <a:latin typeface="微软雅黑" panose="020B0503020204020204" charset="-122"/>
                <a:ea typeface="微软雅黑" panose="020B0503020204020204" charset="-122"/>
                <a:cs typeface="微软雅黑" panose="020B0503020204020204" charset="-122"/>
                <a:sym typeface="+mn-ea"/>
              </a:rPr>
              <a:t>传播了新知识，打开了人们的眼界。 </a:t>
            </a:r>
            <a:endParaRPr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400">
                <a:latin typeface="微软雅黑" panose="020B0503020204020204" charset="-122"/>
                <a:ea typeface="微软雅黑" panose="020B0503020204020204" charset="-122"/>
                <a:cs typeface="微软雅黑" panose="020B0503020204020204" charset="-122"/>
                <a:sym typeface="+mn-ea"/>
              </a:rPr>
              <a:t>（4）</a:t>
            </a:r>
            <a:r>
              <a:rPr lang="zh-CN" sz="2400">
                <a:latin typeface="微软雅黑" panose="020B0503020204020204" charset="-122"/>
                <a:ea typeface="微软雅黑" panose="020B0503020204020204" charset="-122"/>
                <a:cs typeface="微软雅黑" panose="020B0503020204020204" charset="-122"/>
                <a:sym typeface="+mn-ea"/>
              </a:rPr>
              <a:t>思想：</a:t>
            </a:r>
            <a:r>
              <a:rPr sz="2400">
                <a:latin typeface="微软雅黑" panose="020B0503020204020204" charset="-122"/>
                <a:ea typeface="微软雅黑" panose="020B0503020204020204" charset="-122"/>
                <a:cs typeface="微软雅黑" panose="020B0503020204020204" charset="-122"/>
                <a:sym typeface="+mn-ea"/>
              </a:rPr>
              <a:t>引起了社会风气和价值观念的变化。</a:t>
            </a:r>
            <a:endParaRPr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1180" y="1323340"/>
            <a:ext cx="11640820" cy="5161915"/>
          </a:xfrm>
        </p:spPr>
        <p:txBody>
          <a:bodyPr>
            <a:normAutofit fontScale="90000" lnSpcReduction="20000"/>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8.维新派与守旧派论战的主要问题及其意义</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主要问题：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（1）要不要</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变法</a:t>
            </a:r>
            <a:r>
              <a:rPr lang="en-US" sz="2400">
                <a:latin typeface="微软雅黑" panose="020B0503020204020204" charset="-122"/>
                <a:ea typeface="微软雅黑" panose="020B0503020204020204" charset="-122"/>
                <a:cs typeface="微软雅黑" panose="020B0503020204020204" charset="-122"/>
                <a:sym typeface="+mn-ea"/>
              </a:rPr>
              <a:t>。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（2）要不要兴民权、设议院，实行</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君主立宪</a:t>
            </a:r>
            <a:r>
              <a:rPr lang="en-US" sz="2400">
                <a:latin typeface="微软雅黑" panose="020B0503020204020204" charset="-122"/>
                <a:ea typeface="微软雅黑" panose="020B0503020204020204" charset="-122"/>
                <a:cs typeface="微软雅黑" panose="020B0503020204020204" charset="-122"/>
                <a:sym typeface="+mn-ea"/>
              </a:rPr>
              <a:t>。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（3）要不要废八股、</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改科举和兴学堂</a:t>
            </a:r>
            <a:r>
              <a:rPr lang="en-US" sz="2400">
                <a:latin typeface="微软雅黑" panose="020B0503020204020204" charset="-122"/>
                <a:ea typeface="微软雅黑" panose="020B0503020204020204" charset="-122"/>
                <a:cs typeface="微软雅黑" panose="020B0503020204020204" charset="-122"/>
                <a:sym typeface="+mn-ea"/>
              </a:rPr>
              <a:t>。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意义：是资产阶级思想与封建主义思想在中国的</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第一次正面交锋</a:t>
            </a:r>
            <a:r>
              <a:rPr lang="en-US" sz="2400">
                <a:latin typeface="微软雅黑" panose="020B0503020204020204" charset="-122"/>
                <a:ea typeface="微软雅黑" panose="020B0503020204020204" charset="-122"/>
                <a:cs typeface="微软雅黑" panose="020B0503020204020204" charset="-122"/>
                <a:sym typeface="+mn-ea"/>
              </a:rPr>
              <a:t>。</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进一步开阔了新型知识分子的眼界，为维新变法运动作了思想舆论的准备。</a:t>
            </a:r>
            <a:endParaRPr 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5965" y="0"/>
            <a:ext cx="10515600" cy="1325563"/>
          </a:xfrm>
        </p:spPr>
        <p:txBody>
          <a:bodyPr/>
          <a:p>
            <a:r>
              <a:rPr lang="zh-CN" altLang="en-US"/>
              <a:t>大题</a:t>
            </a:r>
            <a:endParaRPr lang="zh-CN" altLang="en-US"/>
          </a:p>
        </p:txBody>
      </p:sp>
      <p:sp>
        <p:nvSpPr>
          <p:cNvPr id="3" name="内容占位符 2"/>
          <p:cNvSpPr>
            <a:spLocks noGrp="1"/>
          </p:cNvSpPr>
          <p:nvPr>
            <p:ph idx="1"/>
          </p:nvPr>
        </p:nvSpPr>
        <p:spPr>
          <a:xfrm>
            <a:off x="551180" y="1129665"/>
            <a:ext cx="11640820" cy="5629275"/>
          </a:xfrm>
        </p:spPr>
        <p:txBody>
          <a:bodyPr>
            <a:normAutofit fontScale="70000"/>
          </a:bodyPr>
          <a:p>
            <a:pPr marL="0" indent="0">
              <a:lnSpc>
                <a:spcPct val="150000"/>
              </a:lnSpc>
              <a:buNone/>
            </a:pPr>
            <a:r>
              <a:rPr lang="en-US" sz="2400">
                <a:latin typeface="微软雅黑" panose="020B0503020204020204" charset="-122"/>
                <a:ea typeface="微软雅黑" panose="020B0503020204020204" charset="-122"/>
                <a:cs typeface="微软雅黑" panose="020B0503020204020204" charset="-122"/>
                <a:sym typeface="+mn-ea"/>
              </a:rPr>
              <a:t>9.戊戌维新运动失败的原因及其教训</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50000"/>
              </a:lnSpc>
              <a:spcBef>
                <a:spcPct val="0"/>
              </a:spcBef>
              <a:buNone/>
            </a:pP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主要原因：</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慈禧太后</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为首的强大的守旧势力的反对 </a:t>
            </a:r>
            <a:endParaRPr kumimoji="0" lang="zh-CN" altLang="en-US" sz="240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spcBef>
                <a:spcPct val="0"/>
              </a:spcBef>
              <a:buNone/>
            </a:pPr>
            <a:r>
              <a:rPr lang="zh-CN" altLang="en-US" sz="2400" dirty="0">
                <a:latin typeface="微软雅黑" panose="020B0503020204020204" charset="-122"/>
                <a:ea typeface="微软雅黑" panose="020B0503020204020204" charset="-122"/>
                <a:cs typeface="微软雅黑" panose="020B0503020204020204" charset="-122"/>
                <a:sym typeface="+mn-ea"/>
              </a:rPr>
              <a:t>自身原因：</a:t>
            </a:r>
            <a:r>
              <a:rPr lang="en-US" altLang="zh-CN" sz="2400" dirty="0">
                <a:latin typeface="微软雅黑" panose="020B0503020204020204" charset="-122"/>
                <a:ea typeface="微软雅黑" panose="020B0503020204020204" charset="-122"/>
                <a:cs typeface="微软雅黑" panose="020B0503020204020204" charset="-122"/>
                <a:sym typeface="华文楷体" panose="02010600040101010101" charset="-122"/>
              </a:rPr>
              <a:t>1.</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不敢否定封建主义</a:t>
            </a:r>
            <a:endParaRPr kumimoji="0" lang="en-US" altLang="zh-CN" sz="2400" dirty="0">
              <a:latin typeface="微软雅黑" panose="020B0503020204020204" charset="-122"/>
              <a:ea typeface="微软雅黑" panose="020B0503020204020204" charset="-122"/>
              <a:cs typeface="微软雅黑" panose="020B0503020204020204" charset="-122"/>
              <a:sym typeface="华文楷体" panose="02010600040101010101" charset="-122"/>
            </a:endParaRPr>
          </a:p>
          <a:p>
            <a:pPr marL="0" indent="0" eaLnBrk="1" hangingPunct="1">
              <a:lnSpc>
                <a:spcPct val="150000"/>
              </a:lnSpc>
              <a:spcBef>
                <a:spcPct val="0"/>
              </a:spcBef>
              <a:buClr>
                <a:srgbClr val="FFFF00"/>
              </a:buClr>
              <a:buNone/>
            </a:pP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                  政治：</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上不敢否定</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封建君主专制制度</a:t>
            </a:r>
            <a:endParaRPr kumimoji="0"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endParaRPr>
          </a:p>
          <a:p>
            <a:pPr marL="0" indent="0" eaLnBrk="1" hangingPunct="1">
              <a:lnSpc>
                <a:spcPct val="150000"/>
              </a:lnSpc>
              <a:spcBef>
                <a:spcPct val="0"/>
              </a:spcBef>
              <a:buClr>
                <a:srgbClr val="FFFF00"/>
              </a:buClr>
              <a:buNone/>
            </a:pP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                 </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 经济：</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上不敢否定</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封建土地所有制</a:t>
            </a:r>
            <a:endParaRPr kumimoji="0"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endParaRPr>
          </a:p>
          <a:p>
            <a:pPr marL="0" indent="0" eaLnBrk="1" hangingPunct="1">
              <a:lnSpc>
                <a:spcPct val="150000"/>
              </a:lnSpc>
              <a:spcBef>
                <a:spcPct val="0"/>
              </a:spcBef>
              <a:buClr>
                <a:srgbClr val="FFFF00"/>
              </a:buClr>
              <a:buNone/>
            </a:pP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                  </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文化：</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上不敢否定</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rPr>
              <a:t>封建专制主义文化</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，托古改制</a:t>
            </a:r>
            <a:endParaRPr kumimoji="0"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华文楷体" panose="02010600040101010101" charset="-122"/>
            </a:endParaRPr>
          </a:p>
          <a:p>
            <a:pPr marL="0" indent="0" eaLnBrk="1" hangingPunct="1">
              <a:lnSpc>
                <a:spcPct val="150000"/>
              </a:lnSpc>
              <a:spcBef>
                <a:spcPct val="0"/>
              </a:spcBef>
              <a:buNone/>
            </a:pPr>
            <a:r>
              <a:rPr lang="en-US" altLang="zh-CN" sz="2400" dirty="0">
                <a:latin typeface="微软雅黑" panose="020B0503020204020204" charset="-122"/>
                <a:ea typeface="微软雅黑" panose="020B0503020204020204" charset="-122"/>
                <a:cs typeface="微软雅黑" panose="020B0503020204020204" charset="-122"/>
                <a:sym typeface="华文楷体" panose="02010600040101010101" charset="-122"/>
              </a:rPr>
              <a:t>	2.</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对帝国主义抱有幻想</a:t>
            </a:r>
            <a:endParaRPr kumimoji="0" lang="en-US" altLang="zh-CN" sz="2400" dirty="0">
              <a:latin typeface="微软雅黑" panose="020B0503020204020204" charset="-122"/>
              <a:ea typeface="微软雅黑" panose="020B0503020204020204" charset="-122"/>
              <a:cs typeface="微软雅黑" panose="020B0503020204020204" charset="-122"/>
              <a:sym typeface="华文楷体" panose="02010600040101010101" charset="-122"/>
            </a:endParaRPr>
          </a:p>
          <a:p>
            <a:pPr marL="0" indent="0" eaLnBrk="1" hangingPunct="1">
              <a:lnSpc>
                <a:spcPct val="150000"/>
              </a:lnSpc>
              <a:spcBef>
                <a:spcPct val="0"/>
              </a:spcBef>
              <a:buNone/>
            </a:pPr>
            <a:r>
              <a:rPr lang="en-US" altLang="zh-CN" sz="2400" dirty="0">
                <a:latin typeface="微软雅黑" panose="020B0503020204020204" charset="-122"/>
                <a:ea typeface="微软雅黑" panose="020B0503020204020204" charset="-122"/>
                <a:cs typeface="微软雅黑" panose="020B0503020204020204" charset="-122"/>
                <a:sym typeface="华文楷体" panose="02010600040101010101" charset="-122"/>
              </a:rPr>
              <a:t>            3.</a:t>
            </a:r>
            <a:r>
              <a:rPr lang="zh-CN" altLang="en-US" sz="2400" dirty="0">
                <a:latin typeface="微软雅黑" panose="020B0503020204020204" charset="-122"/>
                <a:ea typeface="微软雅黑" panose="020B0503020204020204" charset="-122"/>
                <a:cs typeface="微软雅黑" panose="020B0503020204020204" charset="-122"/>
                <a:sym typeface="华文楷体" panose="02010600040101010101" charset="-122"/>
              </a:rPr>
              <a:t>脱离人民群众</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sz="2400">
                <a:latin typeface="微软雅黑" panose="020B0503020204020204" charset="-122"/>
                <a:ea typeface="微软雅黑" panose="020B0503020204020204" charset="-122"/>
                <a:cs typeface="微软雅黑" panose="020B0503020204020204" charset="-122"/>
                <a:sym typeface="+mn-ea"/>
              </a:rPr>
              <a:t>教训： </a:t>
            </a:r>
            <a:endParaRPr lang="en-US" sz="2400">
              <a:latin typeface="微软雅黑" panose="020B0503020204020204" charset="-122"/>
              <a:ea typeface="微软雅黑" panose="020B0503020204020204" charset="-122"/>
              <a:cs typeface="微软雅黑" panose="020B0503020204020204" charset="-122"/>
              <a:sym typeface="+mn-ea"/>
            </a:endParaRPr>
          </a:p>
          <a:p>
            <a:pPr marL="0" lvl="1" indent="0" eaLnBrk="1" hangingPunct="1">
              <a:lnSpc>
                <a:spcPct val="150000"/>
              </a:lnSpc>
              <a:spcBef>
                <a:spcPct val="0"/>
              </a:spcBef>
              <a:buNone/>
            </a:pPr>
            <a:r>
              <a:rPr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首秀：中国</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民族资产阶级</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登上政治舞台的</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第一次</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表演。</a:t>
            </a:r>
            <a:endParaRPr kumimoji="0"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lvl="1" indent="0" eaLnBrk="1" hangingPunct="1">
              <a:lnSpc>
                <a:spcPct val="150000"/>
              </a:lnSpc>
              <a:spcBef>
                <a:spcPct val="0"/>
              </a:spcBef>
              <a:buNone/>
            </a:pPr>
            <a:r>
              <a:rPr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软弱：戊戌维新以失败而告终暴露出这个阶级的</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软弱性</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a:t>
            </a:r>
            <a:endParaRPr kumimoji="0"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lvl="1" indent="0" eaLnBrk="1" hangingPunct="1">
              <a:lnSpc>
                <a:spcPct val="150000"/>
              </a:lnSpc>
              <a:spcBef>
                <a:spcPct val="0"/>
              </a:spcBef>
              <a:buNone/>
            </a:pPr>
            <a:r>
              <a:rPr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改革不行：在半殖民地半封建的中国，企图</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通过统治者进行自上而下的 改良的道路，是行不通的。</a:t>
            </a:r>
            <a:endParaRPr kumimoji="0" lang="en-US" altLang="zh-CN"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lvl="1" indent="0" eaLnBrk="1" hangingPunct="1">
              <a:lnSpc>
                <a:spcPct val="150000"/>
              </a:lnSpc>
              <a:spcBef>
                <a:spcPct val="0"/>
              </a:spcBef>
              <a:buNone/>
            </a:pPr>
            <a:r>
              <a:rPr lang="en-US" altLang="zh-CN" dirty="0">
                <a:latin typeface="微软雅黑" panose="020B0503020204020204" charset="-122"/>
                <a:ea typeface="微软雅黑" panose="020B0503020204020204" charset="-122"/>
                <a:cs typeface="微软雅黑" panose="020B0503020204020204" charset="-122"/>
                <a:sym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革命行：要想实现国家的独立、民主、富强，必须采用</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革命</a:t>
            </a:r>
            <a:r>
              <a:rPr lang="zh-CN" altLang="en-US" dirty="0">
                <a:latin typeface="微软雅黑" panose="020B0503020204020204" charset="-122"/>
                <a:ea typeface="微软雅黑" panose="020B0503020204020204" charset="-122"/>
                <a:cs typeface="微软雅黑" panose="020B0503020204020204" charset="-122"/>
                <a:sym typeface="微软雅黑" panose="020B0503020204020204" charset="-122"/>
              </a:rPr>
              <a:t>的手段。 </a:t>
            </a:r>
            <a:endParaRPr 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551180" y="1323340"/>
            <a:ext cx="11640820" cy="5161915"/>
          </a:xfrm>
        </p:spPr>
        <p:txBody>
          <a:bodyPr>
            <a:normAutofit/>
          </a:bodyPr>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10.戊戌维新运动的历史意义是什么?</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（1）是一次爱国救亡运动。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（2）是一场资产阶级性质的政治改革运动。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（3）是一场思想启蒙运动。 </a:t>
            </a:r>
            <a:endParaRPr 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lang="en-US" sz="2400">
                <a:latin typeface="微软雅黑" panose="020B0503020204020204" charset="-122"/>
                <a:ea typeface="微软雅黑" panose="020B0503020204020204" charset="-122"/>
                <a:cs typeface="微软雅黑" panose="020B0503020204020204" charset="-122"/>
                <a:sym typeface="+mn-ea"/>
              </a:rPr>
              <a:t>（4）在改革社会风气方面也有不可低估的意义。</a:t>
            </a:r>
            <a:endParaRPr 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新魏" panose="02010800040101010101" charset="-122"/>
                <a:ea typeface="华文新魏" panose="02010800040101010101" charset="-122"/>
                <a:cs typeface="华文新魏" panose="02010800040101010101" charset="-122"/>
                <a:sym typeface="Palatino Linotype" panose="02040502050505030304" charset="0"/>
              </a:rPr>
              <a:t>第三章   辛亥革命</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lvl="0" indent="0" algn="l">
              <a:lnSpc>
                <a:spcPct val="250000"/>
              </a:lnSpc>
              <a:spcBef>
                <a:spcPct val="20000"/>
              </a:spcBef>
              <a:buNone/>
            </a:pPr>
            <a:r>
              <a:rPr lang="zh-CN" altLang="en-US" dirty="0">
                <a:latin typeface="黑体" panose="02010609060101010101" pitchFamily="49" charset="-122"/>
                <a:ea typeface="黑体" panose="02010609060101010101" pitchFamily="49" charset="-122"/>
              </a:rPr>
              <a:t>第一节 举起近代民族民主革命的旗帜</a:t>
            </a:r>
            <a:endParaRPr lang="zh-CN" altLang="en-US" dirty="0">
              <a:latin typeface="黑体" panose="02010609060101010101" pitchFamily="49" charset="-122"/>
              <a:ea typeface="黑体" panose="02010609060101010101" pitchFamily="49" charset="-122"/>
            </a:endParaRPr>
          </a:p>
          <a:p>
            <a:pPr marL="0" lvl="0" indent="0" algn="l">
              <a:lnSpc>
                <a:spcPct val="250000"/>
              </a:lnSpc>
              <a:spcBef>
                <a:spcPct val="20000"/>
              </a:spcBef>
              <a:buNone/>
            </a:pPr>
            <a:r>
              <a:rPr lang="zh-CN" altLang="en-US" dirty="0">
                <a:latin typeface="黑体" panose="02010609060101010101" pitchFamily="49" charset="-122"/>
                <a:ea typeface="黑体" panose="02010609060101010101" pitchFamily="49" charset="-122"/>
              </a:rPr>
              <a:t>第二节 辛亥革命的胜利与失败 </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1904年至1905年，为争夺在华利益而在中国东北进行战争的帝国主义国家是（ ）</a:t>
            </a:r>
            <a:endParaRPr lang="zh-CN" altLang="en-US" sz="2400"/>
          </a:p>
          <a:p>
            <a:pPr marL="0" indent="0">
              <a:lnSpc>
                <a:spcPct val="200000"/>
              </a:lnSpc>
              <a:buNone/>
            </a:pPr>
            <a:r>
              <a:rPr lang="zh-CN" altLang="en-US" sz="2400"/>
              <a:t>A:日本与俄国 </a:t>
            </a:r>
            <a:endParaRPr lang="zh-CN" altLang="en-US" sz="2400"/>
          </a:p>
          <a:p>
            <a:pPr marL="0" indent="0">
              <a:lnSpc>
                <a:spcPct val="200000"/>
              </a:lnSpc>
              <a:buNone/>
            </a:pPr>
            <a:r>
              <a:rPr lang="zh-CN" altLang="en-US" sz="2400"/>
              <a:t>B:美国与英国 </a:t>
            </a:r>
            <a:endParaRPr lang="zh-CN" altLang="en-US" sz="2400"/>
          </a:p>
          <a:p>
            <a:pPr marL="0" indent="0">
              <a:lnSpc>
                <a:spcPct val="200000"/>
              </a:lnSpc>
              <a:buNone/>
            </a:pPr>
            <a:r>
              <a:rPr lang="zh-CN" altLang="en-US" sz="2400"/>
              <a:t>C:英国与日本 </a:t>
            </a:r>
            <a:endParaRPr lang="zh-CN" altLang="en-US" sz="2400"/>
          </a:p>
          <a:p>
            <a:pPr marL="0" indent="0">
              <a:lnSpc>
                <a:spcPct val="200000"/>
              </a:lnSpc>
              <a:buNone/>
            </a:pPr>
            <a:r>
              <a:rPr lang="zh-CN" altLang="en-US" sz="2400"/>
              <a:t>D:美国与俄国</a:t>
            </a:r>
            <a:endParaRPr lang="zh-CN" altLang="en-US" sz="240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1904年至1905年，为争夺在华利益而在中国东北进行战争的帝国主义国家是（ ）</a:t>
            </a:r>
            <a:endParaRPr lang="zh-CN" altLang="en-US" sz="2400"/>
          </a:p>
          <a:p>
            <a:pPr marL="0" indent="0">
              <a:lnSpc>
                <a:spcPct val="200000"/>
              </a:lnSpc>
              <a:buNone/>
            </a:pPr>
            <a:r>
              <a:rPr lang="zh-CN" altLang="en-US" sz="2400">
                <a:solidFill>
                  <a:srgbClr val="C00000"/>
                </a:solidFill>
              </a:rPr>
              <a:t>A:日本与俄国 </a:t>
            </a:r>
            <a:endParaRPr lang="zh-CN" altLang="en-US" sz="2400">
              <a:solidFill>
                <a:srgbClr val="C00000"/>
              </a:solidFill>
            </a:endParaRPr>
          </a:p>
          <a:p>
            <a:pPr marL="0" indent="0">
              <a:lnSpc>
                <a:spcPct val="200000"/>
              </a:lnSpc>
              <a:buNone/>
            </a:pPr>
            <a:r>
              <a:rPr lang="zh-CN" altLang="en-US" sz="2400"/>
              <a:t>B:美国与英国 </a:t>
            </a:r>
            <a:endParaRPr lang="zh-CN" altLang="en-US" sz="2400"/>
          </a:p>
          <a:p>
            <a:pPr marL="0" indent="0">
              <a:lnSpc>
                <a:spcPct val="200000"/>
              </a:lnSpc>
              <a:buNone/>
            </a:pPr>
            <a:r>
              <a:rPr lang="zh-CN" altLang="en-US" sz="2400"/>
              <a:t>C:英国与日本 </a:t>
            </a:r>
            <a:endParaRPr lang="zh-CN" altLang="en-US" sz="2400"/>
          </a:p>
          <a:p>
            <a:pPr marL="0" indent="0">
              <a:lnSpc>
                <a:spcPct val="200000"/>
              </a:lnSpc>
              <a:buNone/>
            </a:pPr>
            <a:r>
              <a:rPr lang="zh-CN" altLang="en-US" sz="2400"/>
              <a:t>D:美国与俄国</a:t>
            </a:r>
            <a:endParaRPr lang="zh-CN" altLang="en-US" sz="240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标志着清政府已彻底放弃抵抗外国侵略者，甘为“洋人的朝廷”的条约是（ ）</a:t>
            </a:r>
            <a:endParaRPr lang="zh-CN" altLang="en-US" sz="2400"/>
          </a:p>
          <a:p>
            <a:pPr marL="0" indent="0">
              <a:lnSpc>
                <a:spcPct val="200000"/>
              </a:lnSpc>
              <a:buNone/>
            </a:pPr>
            <a:r>
              <a:rPr lang="zh-CN" altLang="en-US" sz="2400"/>
              <a:t>A:《南京条约》</a:t>
            </a:r>
            <a:endParaRPr lang="zh-CN" altLang="en-US" sz="2400"/>
          </a:p>
          <a:p>
            <a:pPr marL="0" indent="0">
              <a:lnSpc>
                <a:spcPct val="200000"/>
              </a:lnSpc>
              <a:buNone/>
            </a:pPr>
            <a:r>
              <a:rPr lang="zh-CN" altLang="en-US" sz="2400"/>
              <a:t>B:《北京条约》</a:t>
            </a:r>
            <a:endParaRPr lang="zh-CN" altLang="en-US" sz="2400"/>
          </a:p>
          <a:p>
            <a:pPr marL="0" indent="0">
              <a:lnSpc>
                <a:spcPct val="200000"/>
              </a:lnSpc>
              <a:buNone/>
            </a:pPr>
            <a:r>
              <a:rPr lang="zh-CN" altLang="en-US" sz="2400"/>
              <a:t>C:《马关条约》</a:t>
            </a:r>
            <a:endParaRPr lang="zh-CN" altLang="en-US" sz="2400"/>
          </a:p>
          <a:p>
            <a:pPr marL="0" indent="0">
              <a:lnSpc>
                <a:spcPct val="200000"/>
              </a:lnSpc>
              <a:buNone/>
            </a:pPr>
            <a:r>
              <a:rPr lang="zh-CN" altLang="en-US" sz="2400"/>
              <a:t>D:《辛丑条约》</a:t>
            </a:r>
            <a:endParaRPr lang="zh-CN" altLang="en-US" sz="240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标志着清政府已彻底放弃抵抗外国侵略者，甘为“洋人的朝廷”的条约是（ ）</a:t>
            </a:r>
            <a:endParaRPr lang="zh-CN" altLang="en-US" sz="2400"/>
          </a:p>
          <a:p>
            <a:pPr marL="0" indent="0">
              <a:lnSpc>
                <a:spcPct val="200000"/>
              </a:lnSpc>
              <a:buNone/>
            </a:pPr>
            <a:r>
              <a:rPr lang="zh-CN" altLang="en-US" sz="2400"/>
              <a:t>A:《南京条约》</a:t>
            </a:r>
            <a:endParaRPr lang="zh-CN" altLang="en-US" sz="2400"/>
          </a:p>
          <a:p>
            <a:pPr marL="0" indent="0">
              <a:lnSpc>
                <a:spcPct val="200000"/>
              </a:lnSpc>
              <a:buNone/>
            </a:pPr>
            <a:r>
              <a:rPr lang="zh-CN" altLang="en-US" sz="2400"/>
              <a:t>B:《北京条约》</a:t>
            </a:r>
            <a:endParaRPr lang="zh-CN" altLang="en-US" sz="2400"/>
          </a:p>
          <a:p>
            <a:pPr marL="0" indent="0">
              <a:lnSpc>
                <a:spcPct val="200000"/>
              </a:lnSpc>
              <a:buNone/>
            </a:pPr>
            <a:r>
              <a:rPr lang="zh-CN" altLang="en-US" sz="2400"/>
              <a:t>C:《马关条约》</a:t>
            </a:r>
            <a:endParaRPr lang="zh-CN" altLang="en-US" sz="2400"/>
          </a:p>
          <a:p>
            <a:pPr marL="0" indent="0">
              <a:lnSpc>
                <a:spcPct val="200000"/>
              </a:lnSpc>
              <a:buNone/>
            </a:pPr>
            <a:r>
              <a:rPr lang="zh-CN" altLang="en-US" sz="2400">
                <a:solidFill>
                  <a:srgbClr val="C00000"/>
                </a:solidFill>
              </a:rPr>
              <a:t>D:《辛丑条约》</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1860年洗劫和烧毁圆明园的是（ ）</a:t>
            </a:r>
            <a:endParaRPr lang="zh-CN" altLang="en-US"/>
          </a:p>
          <a:p>
            <a:pPr marL="0" indent="0">
              <a:lnSpc>
                <a:spcPct val="200000"/>
              </a:lnSpc>
              <a:buNone/>
            </a:pPr>
            <a:r>
              <a:rPr lang="zh-CN" altLang="en-US"/>
              <a:t>A:日本侵略军</a:t>
            </a:r>
            <a:endParaRPr lang="zh-CN" altLang="en-US"/>
          </a:p>
          <a:p>
            <a:pPr marL="0" indent="0">
              <a:lnSpc>
                <a:spcPct val="200000"/>
              </a:lnSpc>
              <a:buNone/>
            </a:pPr>
            <a:r>
              <a:rPr lang="zh-CN" altLang="en-US"/>
              <a:t>B:俄国侵略军</a:t>
            </a:r>
            <a:endParaRPr lang="zh-CN" altLang="en-US"/>
          </a:p>
          <a:p>
            <a:pPr marL="0" indent="0">
              <a:lnSpc>
                <a:spcPct val="200000"/>
              </a:lnSpc>
              <a:buNone/>
            </a:pPr>
            <a:r>
              <a:rPr lang="zh-CN" altLang="en-US">
                <a:solidFill>
                  <a:srgbClr val="FF0000"/>
                </a:solidFill>
              </a:rPr>
              <a:t>C:英法联军</a:t>
            </a:r>
            <a:endParaRPr lang="zh-CN" altLang="en-US"/>
          </a:p>
          <a:p>
            <a:pPr marL="0" indent="0">
              <a:lnSpc>
                <a:spcPct val="200000"/>
              </a:lnSpc>
              <a:buNone/>
            </a:pPr>
            <a:r>
              <a:rPr lang="zh-CN" altLang="en-US"/>
              <a:t>D:八国联军</a:t>
            </a:r>
            <a:endParaRPr lang="zh-CN" alt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清朝政府宣布实行“新政”的时间是（ ）</a:t>
            </a:r>
            <a:endParaRPr lang="zh-CN" altLang="en-US" sz="2400"/>
          </a:p>
          <a:p>
            <a:pPr marL="0" indent="0">
              <a:lnSpc>
                <a:spcPct val="200000"/>
              </a:lnSpc>
              <a:buNone/>
            </a:pPr>
            <a:r>
              <a:rPr lang="zh-CN" altLang="en-US" sz="2400"/>
              <a:t>A:1901年</a:t>
            </a:r>
            <a:endParaRPr lang="zh-CN" altLang="en-US" sz="2400"/>
          </a:p>
          <a:p>
            <a:pPr marL="0" indent="0">
              <a:lnSpc>
                <a:spcPct val="200000"/>
              </a:lnSpc>
              <a:buNone/>
            </a:pPr>
            <a:r>
              <a:rPr lang="zh-CN" altLang="en-US" sz="2400"/>
              <a:t>B:1906年</a:t>
            </a:r>
            <a:endParaRPr lang="zh-CN" altLang="en-US" sz="2400"/>
          </a:p>
          <a:p>
            <a:pPr marL="0" indent="0">
              <a:lnSpc>
                <a:spcPct val="200000"/>
              </a:lnSpc>
              <a:buNone/>
            </a:pPr>
            <a:r>
              <a:rPr lang="zh-CN" altLang="en-US" sz="2400"/>
              <a:t>C:1908年</a:t>
            </a:r>
            <a:endParaRPr lang="zh-CN" altLang="en-US" sz="2400"/>
          </a:p>
          <a:p>
            <a:pPr marL="0" indent="0">
              <a:lnSpc>
                <a:spcPct val="200000"/>
              </a:lnSpc>
              <a:buNone/>
            </a:pPr>
            <a:r>
              <a:rPr lang="zh-CN" altLang="en-US" sz="2400"/>
              <a:t>D:1911年</a:t>
            </a:r>
            <a:endParaRPr lang="zh-CN" altLang="en-US" sz="240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清朝政府宣布实行“新政”的时间是（ ）</a:t>
            </a:r>
            <a:endParaRPr lang="zh-CN" altLang="en-US" sz="2400"/>
          </a:p>
          <a:p>
            <a:pPr marL="0" indent="0">
              <a:lnSpc>
                <a:spcPct val="200000"/>
              </a:lnSpc>
              <a:buNone/>
            </a:pPr>
            <a:r>
              <a:rPr lang="zh-CN" altLang="en-US" sz="2400">
                <a:solidFill>
                  <a:srgbClr val="C00000"/>
                </a:solidFill>
              </a:rPr>
              <a:t>A:1901年</a:t>
            </a:r>
            <a:endParaRPr lang="zh-CN" altLang="en-US" sz="2400">
              <a:solidFill>
                <a:srgbClr val="C00000"/>
              </a:solidFill>
            </a:endParaRPr>
          </a:p>
          <a:p>
            <a:pPr marL="0" indent="0">
              <a:lnSpc>
                <a:spcPct val="200000"/>
              </a:lnSpc>
              <a:buNone/>
            </a:pPr>
            <a:r>
              <a:rPr lang="zh-CN" altLang="en-US" sz="2400"/>
              <a:t>B:1906年</a:t>
            </a:r>
            <a:endParaRPr lang="zh-CN" altLang="en-US" sz="2400"/>
          </a:p>
          <a:p>
            <a:pPr marL="0" indent="0">
              <a:lnSpc>
                <a:spcPct val="200000"/>
              </a:lnSpc>
              <a:buNone/>
            </a:pPr>
            <a:r>
              <a:rPr lang="zh-CN" altLang="en-US" sz="2400"/>
              <a:t>C:1908年</a:t>
            </a:r>
            <a:endParaRPr lang="zh-CN" altLang="en-US" sz="2400"/>
          </a:p>
          <a:p>
            <a:pPr marL="0" indent="0">
              <a:lnSpc>
                <a:spcPct val="200000"/>
              </a:lnSpc>
              <a:buNone/>
            </a:pPr>
            <a:r>
              <a:rPr lang="zh-CN" altLang="en-US" sz="2400"/>
              <a:t>D:1911年</a:t>
            </a:r>
            <a:endParaRPr lang="zh-CN" altLang="en-US" sz="240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我国的科举制度正式废除于（ ）</a:t>
            </a:r>
            <a:endParaRPr lang="zh-CN" altLang="en-US" sz="2400"/>
          </a:p>
          <a:p>
            <a:pPr marL="0" indent="0">
              <a:lnSpc>
                <a:spcPct val="200000"/>
              </a:lnSpc>
              <a:buNone/>
            </a:pPr>
            <a:r>
              <a:rPr lang="zh-CN" altLang="en-US" sz="2400"/>
              <a:t>A:1904年</a:t>
            </a:r>
            <a:endParaRPr lang="zh-CN" altLang="en-US" sz="2400"/>
          </a:p>
          <a:p>
            <a:pPr marL="0" indent="0">
              <a:lnSpc>
                <a:spcPct val="200000"/>
              </a:lnSpc>
              <a:buNone/>
            </a:pPr>
            <a:r>
              <a:rPr lang="zh-CN" altLang="en-US" sz="2400"/>
              <a:t>B:1905年</a:t>
            </a:r>
            <a:endParaRPr lang="zh-CN" altLang="en-US" sz="2400"/>
          </a:p>
          <a:p>
            <a:pPr marL="0" indent="0">
              <a:lnSpc>
                <a:spcPct val="200000"/>
              </a:lnSpc>
              <a:buNone/>
            </a:pPr>
            <a:r>
              <a:rPr lang="zh-CN" altLang="en-US" sz="2400"/>
              <a:t>C:1906年</a:t>
            </a:r>
            <a:endParaRPr lang="zh-CN" altLang="en-US" sz="2400"/>
          </a:p>
          <a:p>
            <a:pPr marL="0" indent="0">
              <a:lnSpc>
                <a:spcPct val="200000"/>
              </a:lnSpc>
              <a:buNone/>
            </a:pPr>
            <a:r>
              <a:rPr lang="zh-CN" altLang="en-US" sz="2400"/>
              <a:t>D:1907年</a:t>
            </a:r>
            <a:endParaRPr lang="zh-CN" altLang="en-US" sz="240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我国的科举制度正式废除于（ ）</a:t>
            </a:r>
            <a:endParaRPr lang="zh-CN" altLang="en-US" sz="2400"/>
          </a:p>
          <a:p>
            <a:pPr marL="0" indent="0">
              <a:lnSpc>
                <a:spcPct val="200000"/>
              </a:lnSpc>
              <a:buNone/>
            </a:pPr>
            <a:r>
              <a:rPr lang="zh-CN" altLang="en-US" sz="2400"/>
              <a:t>A:1904年</a:t>
            </a:r>
            <a:endParaRPr lang="zh-CN" altLang="en-US" sz="2400"/>
          </a:p>
          <a:p>
            <a:pPr marL="0" indent="0">
              <a:lnSpc>
                <a:spcPct val="200000"/>
              </a:lnSpc>
              <a:buNone/>
            </a:pPr>
            <a:r>
              <a:rPr lang="zh-CN" altLang="en-US" sz="2400"/>
              <a:t>B:1905年</a:t>
            </a:r>
            <a:endParaRPr lang="zh-CN" altLang="en-US" sz="2400"/>
          </a:p>
          <a:p>
            <a:pPr marL="0" indent="0">
              <a:lnSpc>
                <a:spcPct val="200000"/>
              </a:lnSpc>
              <a:buNone/>
            </a:pPr>
            <a:r>
              <a:rPr lang="zh-CN" altLang="en-US" sz="2400">
                <a:solidFill>
                  <a:srgbClr val="C00000"/>
                </a:solidFill>
              </a:rPr>
              <a:t>C:1906年</a:t>
            </a:r>
            <a:endParaRPr lang="zh-CN" altLang="en-US" sz="2400">
              <a:solidFill>
                <a:srgbClr val="C00000"/>
              </a:solidFill>
            </a:endParaRPr>
          </a:p>
          <a:p>
            <a:pPr marL="0" indent="0">
              <a:lnSpc>
                <a:spcPct val="200000"/>
              </a:lnSpc>
              <a:buNone/>
            </a:pPr>
            <a:r>
              <a:rPr lang="zh-CN" altLang="en-US" sz="2400"/>
              <a:t>D:1907年</a:t>
            </a:r>
            <a:endParaRPr lang="zh-CN" altLang="en-US" sz="240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以孙中山为首的中国资产阶级革命派的阶级基础是（ ）</a:t>
            </a:r>
            <a:endParaRPr lang="zh-CN" altLang="en-US" sz="2400"/>
          </a:p>
          <a:p>
            <a:pPr marL="0" indent="0">
              <a:lnSpc>
                <a:spcPct val="200000"/>
              </a:lnSpc>
              <a:buNone/>
            </a:pPr>
            <a:r>
              <a:rPr lang="zh-CN" altLang="en-US" sz="2400"/>
              <a:t>A:工人阶级</a:t>
            </a:r>
            <a:endParaRPr lang="zh-CN" altLang="en-US" sz="2400"/>
          </a:p>
          <a:p>
            <a:pPr marL="0" indent="0">
              <a:lnSpc>
                <a:spcPct val="200000"/>
              </a:lnSpc>
              <a:buNone/>
            </a:pPr>
            <a:r>
              <a:rPr lang="zh-CN" altLang="en-US" sz="2400"/>
              <a:t>B:农民阶级</a:t>
            </a:r>
            <a:endParaRPr lang="zh-CN" altLang="en-US" sz="2400"/>
          </a:p>
          <a:p>
            <a:pPr marL="0" indent="0">
              <a:lnSpc>
                <a:spcPct val="200000"/>
              </a:lnSpc>
              <a:buNone/>
            </a:pPr>
            <a:r>
              <a:rPr lang="zh-CN" altLang="en-US" sz="2400"/>
              <a:t>C:民族资产阶级</a:t>
            </a:r>
            <a:endParaRPr lang="zh-CN" altLang="en-US" sz="2400"/>
          </a:p>
          <a:p>
            <a:pPr marL="0" indent="0">
              <a:lnSpc>
                <a:spcPct val="200000"/>
              </a:lnSpc>
              <a:buNone/>
            </a:pPr>
            <a:r>
              <a:rPr lang="zh-CN" altLang="en-US" sz="2400"/>
              <a:t>D:小资产阶级</a:t>
            </a:r>
            <a:endParaRPr lang="zh-CN" altLang="en-US" sz="240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以孙中山为首的中国资产阶级革命派的阶级基础是（ ）</a:t>
            </a:r>
            <a:endParaRPr lang="zh-CN" altLang="en-US" sz="2400"/>
          </a:p>
          <a:p>
            <a:pPr marL="0" indent="0">
              <a:lnSpc>
                <a:spcPct val="200000"/>
              </a:lnSpc>
              <a:buNone/>
            </a:pPr>
            <a:r>
              <a:rPr lang="zh-CN" altLang="en-US" sz="2400"/>
              <a:t>A:工人阶级</a:t>
            </a:r>
            <a:endParaRPr lang="zh-CN" altLang="en-US" sz="2400"/>
          </a:p>
          <a:p>
            <a:pPr marL="0" indent="0">
              <a:lnSpc>
                <a:spcPct val="200000"/>
              </a:lnSpc>
              <a:buNone/>
            </a:pPr>
            <a:r>
              <a:rPr lang="zh-CN" altLang="en-US" sz="2400"/>
              <a:t>B:农民阶级</a:t>
            </a:r>
            <a:endParaRPr lang="zh-CN" altLang="en-US" sz="2400"/>
          </a:p>
          <a:p>
            <a:pPr marL="0" indent="0">
              <a:lnSpc>
                <a:spcPct val="200000"/>
              </a:lnSpc>
              <a:buNone/>
            </a:pPr>
            <a:r>
              <a:rPr lang="zh-CN" altLang="en-US" sz="2400">
                <a:solidFill>
                  <a:srgbClr val="C00000"/>
                </a:solidFill>
              </a:rPr>
              <a:t>C:民族资产阶级 </a:t>
            </a:r>
            <a:endParaRPr lang="zh-CN" altLang="en-US" sz="2400">
              <a:solidFill>
                <a:srgbClr val="C00000"/>
              </a:solidFill>
            </a:endParaRPr>
          </a:p>
          <a:p>
            <a:pPr marL="0" indent="0">
              <a:lnSpc>
                <a:spcPct val="200000"/>
              </a:lnSpc>
              <a:buNone/>
            </a:pPr>
            <a:r>
              <a:rPr lang="zh-CN" altLang="en-US" sz="2400"/>
              <a:t>D:小资产阶级</a:t>
            </a:r>
            <a:endParaRPr lang="zh-CN" altLang="en-US" sz="240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辛亥革命时期，资产阶级革命派的阶级基础是（ ）</a:t>
            </a:r>
            <a:endParaRPr lang="zh-CN" altLang="en-US" sz="2400"/>
          </a:p>
          <a:p>
            <a:pPr marL="0" indent="0">
              <a:lnSpc>
                <a:spcPct val="200000"/>
              </a:lnSpc>
              <a:buNone/>
            </a:pPr>
            <a:r>
              <a:rPr lang="zh-CN" altLang="en-US" sz="2400"/>
              <a:t>A:买办资产阶级</a:t>
            </a:r>
            <a:endParaRPr lang="zh-CN" altLang="en-US" sz="2400"/>
          </a:p>
          <a:p>
            <a:pPr marL="0" indent="0">
              <a:lnSpc>
                <a:spcPct val="200000"/>
              </a:lnSpc>
              <a:buNone/>
            </a:pPr>
            <a:r>
              <a:rPr lang="zh-CN" altLang="en-US" sz="2400"/>
              <a:t>B:官僚资产阶级</a:t>
            </a:r>
            <a:endParaRPr lang="zh-CN" altLang="en-US" sz="2400"/>
          </a:p>
          <a:p>
            <a:pPr marL="0" indent="0">
              <a:lnSpc>
                <a:spcPct val="200000"/>
              </a:lnSpc>
              <a:buNone/>
            </a:pPr>
            <a:r>
              <a:rPr lang="zh-CN" altLang="en-US" sz="2400"/>
              <a:t>C:城市小资产阶级</a:t>
            </a:r>
            <a:endParaRPr lang="zh-CN" altLang="en-US" sz="2400"/>
          </a:p>
          <a:p>
            <a:pPr marL="0" indent="0">
              <a:lnSpc>
                <a:spcPct val="200000"/>
              </a:lnSpc>
              <a:buNone/>
            </a:pPr>
            <a:r>
              <a:rPr lang="zh-CN" altLang="en-US" sz="2400"/>
              <a:t>D:民族资产阶级</a:t>
            </a:r>
            <a:endParaRPr lang="zh-CN" altLang="en-US" sz="240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辛亥革命时期，资产阶级革命派的阶级基础是（ ）</a:t>
            </a:r>
            <a:endParaRPr lang="zh-CN" altLang="en-US" sz="2400"/>
          </a:p>
          <a:p>
            <a:pPr marL="0" indent="0">
              <a:lnSpc>
                <a:spcPct val="200000"/>
              </a:lnSpc>
              <a:buNone/>
            </a:pPr>
            <a:r>
              <a:rPr lang="zh-CN" altLang="en-US" sz="2400"/>
              <a:t>A:买办资产阶级</a:t>
            </a:r>
            <a:endParaRPr lang="zh-CN" altLang="en-US" sz="2400"/>
          </a:p>
          <a:p>
            <a:pPr marL="0" indent="0">
              <a:lnSpc>
                <a:spcPct val="200000"/>
              </a:lnSpc>
              <a:buNone/>
            </a:pPr>
            <a:r>
              <a:rPr lang="zh-CN" altLang="en-US" sz="2400"/>
              <a:t>B:官僚资产阶级</a:t>
            </a:r>
            <a:endParaRPr lang="zh-CN" altLang="en-US" sz="2400"/>
          </a:p>
          <a:p>
            <a:pPr marL="0" indent="0">
              <a:lnSpc>
                <a:spcPct val="200000"/>
              </a:lnSpc>
              <a:buNone/>
            </a:pPr>
            <a:r>
              <a:rPr lang="zh-CN" altLang="en-US" sz="2400"/>
              <a:t>C:城市小资产阶级</a:t>
            </a:r>
            <a:endParaRPr lang="zh-CN" altLang="en-US" sz="2400"/>
          </a:p>
          <a:p>
            <a:pPr marL="0" indent="0">
              <a:lnSpc>
                <a:spcPct val="200000"/>
              </a:lnSpc>
              <a:buNone/>
            </a:pPr>
            <a:r>
              <a:rPr lang="zh-CN" altLang="en-US" sz="2400">
                <a:solidFill>
                  <a:srgbClr val="C00000"/>
                </a:solidFill>
              </a:rPr>
              <a:t>D:民族资产阶级</a:t>
            </a:r>
            <a:endParaRPr lang="zh-CN" altLang="en-US" sz="2400">
              <a:solidFill>
                <a:srgbClr val="C00000"/>
              </a:solidFill>
            </a:endParaRPr>
          </a:p>
        </p:txBody>
      </p:sp>
      <p:sp>
        <p:nvSpPr>
          <p:cNvPr id="4" name="文本框 3"/>
          <p:cNvSpPr txBox="1"/>
          <p:nvPr/>
        </p:nvSpPr>
        <p:spPr>
          <a:xfrm>
            <a:off x="3677920" y="5034280"/>
            <a:ext cx="8335010" cy="1198880"/>
          </a:xfrm>
          <a:prstGeom prst="rect">
            <a:avLst/>
          </a:prstGeom>
          <a:noFill/>
        </p:spPr>
        <p:txBody>
          <a:bodyPr wrap="square" rtlCol="0" anchor="t">
            <a:spAutoFit/>
          </a:bodyPr>
          <a:p>
            <a:r>
              <a:rPr lang="zh-CN" altLang="en-US"/>
              <a:t>辛亥革命时期中国资产阶级革命派的阶级基础和骨干力量</a:t>
            </a:r>
            <a:endParaRPr lang="zh-CN" altLang="en-US"/>
          </a:p>
          <a:p>
            <a:r>
              <a:rPr lang="zh-CN" altLang="en-US"/>
              <a:t>（1）中国资产阶级革命派的阶级基础是中国民族资产阶级。 </a:t>
            </a:r>
            <a:endParaRPr lang="zh-CN" altLang="en-US"/>
          </a:p>
          <a:p>
            <a:r>
              <a:rPr lang="zh-CN" altLang="en-US"/>
              <a:t>（2）其骨干力量是一批资产阶级、小资产阶级知识分子。 </a:t>
            </a:r>
            <a:endParaRPr lang="zh-CN" altLang="en-US"/>
          </a:p>
          <a:p>
            <a:r>
              <a:rPr lang="zh-CN" altLang="en-US"/>
              <a:t>（3）这个群体是随着19世纪末20世纪初清政府兴学堂、派留学生而逐渐形成的。</a:t>
            </a:r>
            <a:endParaRPr lang="zh-CN" alt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1894年，孙中山在檀香山建立的资产阶级革命组织是（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B:华兴会</a:t>
            </a:r>
            <a:endParaRPr lang="zh-CN" altLang="en-US" sz="2400"/>
          </a:p>
          <a:p>
            <a:pPr marL="0" indent="0">
              <a:lnSpc>
                <a:spcPct val="200000"/>
              </a:lnSpc>
              <a:buNone/>
            </a:pPr>
            <a:r>
              <a:rPr lang="zh-CN" altLang="en-US" sz="2400"/>
              <a:t>C:光复会</a:t>
            </a:r>
            <a:endParaRPr lang="zh-CN" altLang="en-US" sz="2400"/>
          </a:p>
          <a:p>
            <a:pPr marL="0" indent="0">
              <a:lnSpc>
                <a:spcPct val="200000"/>
              </a:lnSpc>
              <a:buNone/>
            </a:pPr>
            <a:r>
              <a:rPr lang="zh-CN" altLang="en-US" sz="2400"/>
              <a:t>D:岳王会</a:t>
            </a:r>
            <a:endParaRPr lang="zh-CN" altLang="en-US" sz="240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1894年，孙中山在檀香山建立的资产阶级革命组织是（ ）</a:t>
            </a:r>
            <a:endParaRPr lang="zh-CN" altLang="en-US" sz="2400"/>
          </a:p>
          <a:p>
            <a:pPr marL="0" indent="0">
              <a:lnSpc>
                <a:spcPct val="200000"/>
              </a:lnSpc>
              <a:buNone/>
            </a:pPr>
            <a:r>
              <a:rPr lang="zh-CN" altLang="en-US" sz="2400">
                <a:solidFill>
                  <a:srgbClr val="C00000"/>
                </a:solidFill>
              </a:rPr>
              <a:t>A:兴中会（中国历史上第一个资产阶级革命组织）</a:t>
            </a:r>
            <a:endParaRPr lang="zh-CN" altLang="en-US" sz="2400">
              <a:solidFill>
                <a:srgbClr val="C00000"/>
              </a:solidFill>
            </a:endParaRPr>
          </a:p>
          <a:p>
            <a:pPr marL="0" indent="0">
              <a:lnSpc>
                <a:spcPct val="200000"/>
              </a:lnSpc>
              <a:buNone/>
            </a:pPr>
            <a:r>
              <a:rPr lang="zh-CN" altLang="en-US" sz="2400"/>
              <a:t>B:华兴会</a:t>
            </a:r>
            <a:endParaRPr lang="zh-CN" altLang="en-US" sz="2400"/>
          </a:p>
          <a:p>
            <a:pPr marL="0" indent="0">
              <a:lnSpc>
                <a:spcPct val="200000"/>
              </a:lnSpc>
              <a:buNone/>
            </a:pPr>
            <a:r>
              <a:rPr lang="zh-CN" altLang="en-US" sz="2400"/>
              <a:t>C:光复会</a:t>
            </a:r>
            <a:endParaRPr lang="zh-CN" altLang="en-US" sz="2400"/>
          </a:p>
          <a:p>
            <a:pPr marL="0" indent="0">
              <a:lnSpc>
                <a:spcPct val="200000"/>
              </a:lnSpc>
              <a:buNone/>
            </a:pPr>
            <a:r>
              <a:rPr lang="zh-CN" altLang="en-US" sz="2400"/>
              <a:t>D:岳王会</a:t>
            </a:r>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将中国领土台湾割让给日本的不平等条约是（ ）</a:t>
            </a:r>
            <a:endParaRPr lang="zh-CN" altLang="en-US"/>
          </a:p>
          <a:p>
            <a:pPr marL="0" indent="0">
              <a:lnSpc>
                <a:spcPct val="200000"/>
              </a:lnSpc>
              <a:buNone/>
            </a:pPr>
            <a:r>
              <a:rPr lang="zh-CN" altLang="en-US"/>
              <a:t>A:《南京条约》</a:t>
            </a:r>
            <a:endParaRPr lang="zh-CN" altLang="en-US"/>
          </a:p>
          <a:p>
            <a:pPr marL="0" indent="0">
              <a:lnSpc>
                <a:spcPct val="200000"/>
              </a:lnSpc>
              <a:buNone/>
            </a:pPr>
            <a:r>
              <a:rPr lang="zh-CN" altLang="en-US"/>
              <a:t>B:《北京条约》</a:t>
            </a:r>
            <a:endParaRPr lang="zh-CN" altLang="en-US"/>
          </a:p>
          <a:p>
            <a:pPr marL="0" indent="0">
              <a:lnSpc>
                <a:spcPct val="200000"/>
              </a:lnSpc>
              <a:buNone/>
            </a:pPr>
            <a:r>
              <a:rPr lang="zh-CN" altLang="en-US"/>
              <a:t>C:《马关条约》</a:t>
            </a:r>
            <a:endParaRPr lang="zh-CN" altLang="en-US"/>
          </a:p>
          <a:p>
            <a:pPr marL="0" indent="0">
              <a:lnSpc>
                <a:spcPct val="200000"/>
              </a:lnSpc>
              <a:buNone/>
            </a:pPr>
            <a:r>
              <a:rPr lang="zh-CN" altLang="en-US"/>
              <a:t>D:《瑗珲条约》</a:t>
            </a:r>
            <a:endParaRPr lang="zh-CN"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近代中国历史上第一个资产阶级革命组织是（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B:中国同盟会</a:t>
            </a:r>
            <a:endParaRPr lang="zh-CN" altLang="en-US" sz="2400"/>
          </a:p>
          <a:p>
            <a:pPr marL="0" indent="0">
              <a:lnSpc>
                <a:spcPct val="200000"/>
              </a:lnSpc>
              <a:buNone/>
            </a:pPr>
            <a:r>
              <a:rPr lang="zh-CN" altLang="en-US" sz="2400"/>
              <a:t>C:华兴会</a:t>
            </a:r>
            <a:endParaRPr lang="zh-CN" altLang="en-US" sz="2400"/>
          </a:p>
          <a:p>
            <a:pPr marL="0" indent="0">
              <a:lnSpc>
                <a:spcPct val="200000"/>
              </a:lnSpc>
              <a:buNone/>
            </a:pPr>
            <a:r>
              <a:rPr lang="zh-CN" altLang="en-US" sz="2400"/>
              <a:t>D:光复会</a:t>
            </a:r>
            <a:endParaRPr lang="zh-CN" altLang="en-US" sz="240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近代中国历史上第一个资产阶级革命组织是（ ）</a:t>
            </a:r>
            <a:endParaRPr lang="zh-CN" altLang="en-US" sz="2400"/>
          </a:p>
          <a:p>
            <a:pPr marL="0" indent="0">
              <a:lnSpc>
                <a:spcPct val="200000"/>
              </a:lnSpc>
              <a:buNone/>
            </a:pPr>
            <a:r>
              <a:rPr lang="zh-CN" altLang="en-US" sz="2400">
                <a:solidFill>
                  <a:srgbClr val="C00000"/>
                </a:solidFill>
              </a:rPr>
              <a:t>A:兴中会</a:t>
            </a:r>
            <a:endParaRPr lang="zh-CN" altLang="en-US" sz="2400">
              <a:solidFill>
                <a:srgbClr val="C00000"/>
              </a:solidFill>
            </a:endParaRPr>
          </a:p>
          <a:p>
            <a:pPr marL="0" indent="0">
              <a:lnSpc>
                <a:spcPct val="200000"/>
              </a:lnSpc>
              <a:buNone/>
            </a:pPr>
            <a:r>
              <a:rPr lang="zh-CN" altLang="en-US" sz="2400"/>
              <a:t>B:中国同盟会</a:t>
            </a:r>
            <a:endParaRPr lang="zh-CN" altLang="en-US" sz="2400"/>
          </a:p>
          <a:p>
            <a:pPr marL="0" indent="0">
              <a:lnSpc>
                <a:spcPct val="200000"/>
              </a:lnSpc>
              <a:buNone/>
            </a:pPr>
            <a:r>
              <a:rPr lang="zh-CN" altLang="en-US" sz="2400"/>
              <a:t>C:华兴会</a:t>
            </a:r>
            <a:endParaRPr lang="zh-CN" altLang="en-US" sz="2400"/>
          </a:p>
          <a:p>
            <a:pPr marL="0" indent="0">
              <a:lnSpc>
                <a:spcPct val="200000"/>
              </a:lnSpc>
              <a:buNone/>
            </a:pPr>
            <a:r>
              <a:rPr lang="zh-CN" altLang="en-US" sz="2400"/>
              <a:t>D:光复会</a:t>
            </a:r>
            <a:endParaRPr lang="zh-CN" altLang="en-US" sz="240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近代中国第一个全国性的资产阶级性质</a:t>
            </a:r>
            <a:r>
              <a:rPr lang="zh-CN" altLang="en-US" sz="2400">
                <a:solidFill>
                  <a:srgbClr val="C00000"/>
                </a:solidFill>
              </a:rPr>
              <a:t>政党</a:t>
            </a:r>
            <a:r>
              <a:rPr lang="zh-CN" altLang="en-US" sz="2400"/>
              <a:t>是（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B:光复会</a:t>
            </a:r>
            <a:endParaRPr lang="zh-CN" altLang="en-US" sz="2400"/>
          </a:p>
          <a:p>
            <a:pPr marL="0" indent="0">
              <a:lnSpc>
                <a:spcPct val="200000"/>
              </a:lnSpc>
              <a:buNone/>
            </a:pPr>
            <a:r>
              <a:rPr lang="zh-CN" altLang="en-US" sz="2400"/>
              <a:t>C:中国同盟会</a:t>
            </a:r>
            <a:endParaRPr lang="zh-CN" altLang="en-US" sz="2400"/>
          </a:p>
          <a:p>
            <a:pPr marL="0" indent="0">
              <a:lnSpc>
                <a:spcPct val="200000"/>
              </a:lnSpc>
              <a:buNone/>
            </a:pPr>
            <a:r>
              <a:rPr lang="zh-CN" altLang="en-US" sz="2400"/>
              <a:t>D:中国国民党</a:t>
            </a:r>
            <a:endParaRPr lang="zh-CN" altLang="en-US" sz="240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近代中国第一个全国性的资产阶级性质</a:t>
            </a:r>
            <a:r>
              <a:rPr lang="zh-CN" altLang="en-US" sz="2400">
                <a:solidFill>
                  <a:srgbClr val="C00000"/>
                </a:solidFill>
              </a:rPr>
              <a:t>政党</a:t>
            </a:r>
            <a:r>
              <a:rPr lang="zh-CN" altLang="en-US" sz="2400"/>
              <a:t>是（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B:光复会</a:t>
            </a:r>
            <a:endParaRPr lang="zh-CN" altLang="en-US" sz="2400"/>
          </a:p>
          <a:p>
            <a:pPr marL="0" indent="0">
              <a:lnSpc>
                <a:spcPct val="200000"/>
              </a:lnSpc>
              <a:buNone/>
            </a:pPr>
            <a:r>
              <a:rPr lang="zh-CN" altLang="en-US" sz="2400">
                <a:solidFill>
                  <a:srgbClr val="C00000"/>
                </a:solidFill>
              </a:rPr>
              <a:t>C:中国同盟会</a:t>
            </a:r>
            <a:endParaRPr lang="zh-CN" altLang="en-US" sz="2400">
              <a:solidFill>
                <a:srgbClr val="C00000"/>
              </a:solidFill>
            </a:endParaRPr>
          </a:p>
          <a:p>
            <a:pPr marL="0" indent="0">
              <a:lnSpc>
                <a:spcPct val="200000"/>
              </a:lnSpc>
              <a:buNone/>
            </a:pPr>
            <a:r>
              <a:rPr lang="zh-CN" altLang="en-US" sz="2400"/>
              <a:t>D:中国国民党</a:t>
            </a:r>
            <a:endParaRPr lang="zh-CN" altLang="en-US" sz="240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20世纪初，中国资产阶级民主革命进入一个新阶段的标志是（ ）</a:t>
            </a:r>
            <a:endParaRPr lang="zh-CN" altLang="en-US" sz="2400"/>
          </a:p>
          <a:p>
            <a:pPr marL="0" indent="0">
              <a:lnSpc>
                <a:spcPct val="200000"/>
              </a:lnSpc>
              <a:buNone/>
            </a:pPr>
            <a:r>
              <a:rPr lang="zh-CN" altLang="en-US" sz="2400"/>
              <a:t>A:兴中会的建立</a:t>
            </a:r>
            <a:endParaRPr lang="zh-CN" altLang="en-US" sz="2400"/>
          </a:p>
          <a:p>
            <a:pPr marL="0" indent="0">
              <a:lnSpc>
                <a:spcPct val="200000"/>
              </a:lnSpc>
              <a:buNone/>
            </a:pPr>
            <a:r>
              <a:rPr lang="zh-CN" altLang="en-US" sz="2400"/>
              <a:t>B:中国同盟会的成立</a:t>
            </a:r>
            <a:endParaRPr lang="zh-CN" altLang="en-US" sz="2400"/>
          </a:p>
          <a:p>
            <a:pPr marL="0" indent="0">
              <a:lnSpc>
                <a:spcPct val="200000"/>
              </a:lnSpc>
              <a:buNone/>
            </a:pPr>
            <a:r>
              <a:rPr lang="zh-CN" altLang="en-US" sz="2400"/>
              <a:t>C:国民党的成立</a:t>
            </a:r>
            <a:endParaRPr lang="zh-CN" altLang="en-US" sz="2400"/>
          </a:p>
          <a:p>
            <a:pPr marL="0" indent="0">
              <a:lnSpc>
                <a:spcPct val="200000"/>
              </a:lnSpc>
              <a:buNone/>
            </a:pPr>
            <a:r>
              <a:rPr lang="zh-CN" altLang="en-US" sz="2400"/>
              <a:t>D:中华革命党的成立</a:t>
            </a:r>
            <a:endParaRPr lang="zh-CN" altLang="en-US" sz="240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20世纪初，中国资产阶级民主革命进入一个新阶段的标志是（ ）</a:t>
            </a:r>
            <a:endParaRPr lang="zh-CN" altLang="en-US" sz="2400"/>
          </a:p>
          <a:p>
            <a:pPr marL="0" indent="0">
              <a:lnSpc>
                <a:spcPct val="200000"/>
              </a:lnSpc>
              <a:buNone/>
            </a:pPr>
            <a:r>
              <a:rPr lang="zh-CN" altLang="en-US" sz="2400"/>
              <a:t>A:兴中会的建立</a:t>
            </a:r>
            <a:endParaRPr lang="zh-CN" altLang="en-US" sz="2400"/>
          </a:p>
          <a:p>
            <a:pPr marL="0" indent="0">
              <a:lnSpc>
                <a:spcPct val="200000"/>
              </a:lnSpc>
              <a:buNone/>
            </a:pPr>
            <a:r>
              <a:rPr lang="zh-CN" altLang="en-US" sz="2400">
                <a:solidFill>
                  <a:srgbClr val="C00000"/>
                </a:solidFill>
              </a:rPr>
              <a:t>B:中国同盟会的成立</a:t>
            </a:r>
            <a:endParaRPr lang="zh-CN" altLang="en-US" sz="2400">
              <a:solidFill>
                <a:srgbClr val="C00000"/>
              </a:solidFill>
            </a:endParaRPr>
          </a:p>
          <a:p>
            <a:pPr marL="0" indent="0">
              <a:lnSpc>
                <a:spcPct val="200000"/>
              </a:lnSpc>
              <a:buNone/>
            </a:pPr>
            <a:r>
              <a:rPr lang="zh-CN" altLang="en-US" sz="2400"/>
              <a:t>C:国民党的成立</a:t>
            </a:r>
            <a:endParaRPr lang="zh-CN" altLang="en-US" sz="2400"/>
          </a:p>
          <a:p>
            <a:pPr marL="0" indent="0">
              <a:lnSpc>
                <a:spcPct val="200000"/>
              </a:lnSpc>
              <a:buNone/>
            </a:pPr>
            <a:r>
              <a:rPr lang="zh-CN" altLang="en-US" sz="2400"/>
              <a:t>D:中华革命党的成立</a:t>
            </a:r>
            <a:endParaRPr lang="zh-CN" altLang="en-US" sz="240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1905年，中国同盟会成立后的机关报是（ ）</a:t>
            </a:r>
            <a:endParaRPr lang="zh-CN" altLang="en-US" sz="2400"/>
          </a:p>
          <a:p>
            <a:pPr marL="0" indent="0">
              <a:lnSpc>
                <a:spcPct val="200000"/>
              </a:lnSpc>
              <a:buNone/>
            </a:pPr>
            <a:r>
              <a:rPr lang="zh-CN" altLang="en-US" sz="2400"/>
              <a:t>A:《时务报》</a:t>
            </a:r>
            <a:endParaRPr lang="zh-CN" altLang="en-US" sz="2400"/>
          </a:p>
          <a:p>
            <a:pPr marL="0" indent="0">
              <a:lnSpc>
                <a:spcPct val="200000"/>
              </a:lnSpc>
              <a:buNone/>
            </a:pPr>
            <a:r>
              <a:rPr lang="zh-CN" altLang="en-US" sz="2400"/>
              <a:t>B:《国闻报》</a:t>
            </a:r>
            <a:endParaRPr lang="zh-CN" altLang="en-US" sz="2400"/>
          </a:p>
          <a:p>
            <a:pPr marL="0" indent="0">
              <a:lnSpc>
                <a:spcPct val="200000"/>
              </a:lnSpc>
              <a:buNone/>
            </a:pPr>
            <a:r>
              <a:rPr lang="zh-CN" altLang="en-US" sz="2400"/>
              <a:t>C:《新民丛报》</a:t>
            </a:r>
            <a:endParaRPr lang="zh-CN" altLang="en-US" sz="2400"/>
          </a:p>
          <a:p>
            <a:pPr marL="0" indent="0">
              <a:lnSpc>
                <a:spcPct val="200000"/>
              </a:lnSpc>
              <a:buNone/>
            </a:pPr>
            <a:r>
              <a:rPr lang="zh-CN" altLang="en-US" sz="2400"/>
              <a:t>D:《民报》</a:t>
            </a:r>
            <a:endParaRPr lang="zh-CN" altLang="en-US" sz="240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1905年，中国同盟会成立后的机关报是（ ）</a:t>
            </a:r>
            <a:endParaRPr lang="zh-CN" altLang="en-US" sz="2400"/>
          </a:p>
          <a:p>
            <a:pPr marL="0" indent="0">
              <a:lnSpc>
                <a:spcPct val="200000"/>
              </a:lnSpc>
              <a:buNone/>
            </a:pPr>
            <a:r>
              <a:rPr lang="zh-CN" altLang="en-US" sz="2400"/>
              <a:t>A:《时务报》</a:t>
            </a:r>
            <a:endParaRPr lang="zh-CN" altLang="en-US" sz="2400"/>
          </a:p>
          <a:p>
            <a:pPr marL="0" indent="0">
              <a:lnSpc>
                <a:spcPct val="200000"/>
              </a:lnSpc>
              <a:buNone/>
            </a:pPr>
            <a:r>
              <a:rPr lang="zh-CN" altLang="en-US" sz="2400"/>
              <a:t>B:《国闻报》</a:t>
            </a:r>
            <a:endParaRPr lang="zh-CN" altLang="en-US" sz="2400"/>
          </a:p>
          <a:p>
            <a:pPr marL="0" indent="0">
              <a:lnSpc>
                <a:spcPct val="200000"/>
              </a:lnSpc>
              <a:buNone/>
            </a:pPr>
            <a:r>
              <a:rPr lang="zh-CN" altLang="en-US" sz="2400"/>
              <a:t>C:《新民丛报》</a:t>
            </a:r>
            <a:endParaRPr lang="zh-CN" altLang="en-US" sz="2400"/>
          </a:p>
          <a:p>
            <a:pPr marL="0" indent="0">
              <a:lnSpc>
                <a:spcPct val="200000"/>
              </a:lnSpc>
              <a:buNone/>
            </a:pPr>
            <a:r>
              <a:rPr lang="zh-CN" altLang="en-US" sz="2400">
                <a:solidFill>
                  <a:srgbClr val="C00000"/>
                </a:solidFill>
              </a:rPr>
              <a:t>D:《民报》</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1905年11月，登载孙中山论述三民主义学说的报刊是（ ）</a:t>
            </a:r>
            <a:endParaRPr lang="zh-CN" altLang="en-US" sz="2400"/>
          </a:p>
          <a:p>
            <a:pPr marL="0" indent="0">
              <a:lnSpc>
                <a:spcPct val="200000"/>
              </a:lnSpc>
              <a:buNone/>
            </a:pPr>
            <a:r>
              <a:rPr lang="zh-CN" altLang="en-US" sz="2400"/>
              <a:t>A:《时务报》</a:t>
            </a:r>
            <a:endParaRPr lang="zh-CN" altLang="en-US" sz="2400"/>
          </a:p>
          <a:p>
            <a:pPr marL="0" indent="0">
              <a:lnSpc>
                <a:spcPct val="200000"/>
              </a:lnSpc>
              <a:buNone/>
            </a:pPr>
            <a:r>
              <a:rPr lang="zh-CN" altLang="en-US" sz="2400"/>
              <a:t>B:《二十世纪之支那》</a:t>
            </a:r>
            <a:endParaRPr lang="zh-CN" altLang="en-US" sz="2400"/>
          </a:p>
          <a:p>
            <a:pPr marL="0" indent="0">
              <a:lnSpc>
                <a:spcPct val="200000"/>
              </a:lnSpc>
              <a:buNone/>
            </a:pPr>
            <a:r>
              <a:rPr lang="zh-CN" altLang="en-US" sz="2400"/>
              <a:t>C:《民报》</a:t>
            </a:r>
            <a:endParaRPr lang="zh-CN" altLang="en-US" sz="2400"/>
          </a:p>
          <a:p>
            <a:pPr marL="0" indent="0">
              <a:lnSpc>
                <a:spcPct val="200000"/>
              </a:lnSpc>
              <a:buNone/>
            </a:pPr>
            <a:r>
              <a:rPr lang="zh-CN" altLang="en-US" sz="2400"/>
              <a:t>D:《苏报》</a:t>
            </a:r>
            <a:endParaRPr lang="zh-CN" altLang="en-US" sz="240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1905年11月，登载孙中山论述三民主义学说的报刊是（ ）</a:t>
            </a:r>
            <a:endParaRPr lang="zh-CN" altLang="en-US" sz="2400"/>
          </a:p>
          <a:p>
            <a:pPr marL="0" indent="0">
              <a:lnSpc>
                <a:spcPct val="200000"/>
              </a:lnSpc>
              <a:buNone/>
            </a:pPr>
            <a:r>
              <a:rPr lang="zh-CN" altLang="en-US" sz="2400"/>
              <a:t>A:《时务报》</a:t>
            </a:r>
            <a:endParaRPr lang="zh-CN" altLang="en-US" sz="2400"/>
          </a:p>
          <a:p>
            <a:pPr marL="0" indent="0">
              <a:lnSpc>
                <a:spcPct val="200000"/>
              </a:lnSpc>
              <a:buNone/>
            </a:pPr>
            <a:r>
              <a:rPr lang="zh-CN" altLang="en-US" sz="2400"/>
              <a:t>B:《二十世纪之支那》</a:t>
            </a:r>
            <a:endParaRPr lang="zh-CN" altLang="en-US" sz="2400"/>
          </a:p>
          <a:p>
            <a:pPr marL="0" indent="0">
              <a:lnSpc>
                <a:spcPct val="200000"/>
              </a:lnSpc>
              <a:buNone/>
            </a:pPr>
            <a:r>
              <a:rPr lang="zh-CN" altLang="en-US" sz="2400">
                <a:solidFill>
                  <a:srgbClr val="C00000"/>
                </a:solidFill>
              </a:rPr>
              <a:t>C:《民报》</a:t>
            </a:r>
            <a:endParaRPr lang="zh-CN" altLang="en-US" sz="2400">
              <a:solidFill>
                <a:srgbClr val="C00000"/>
              </a:solidFill>
            </a:endParaRPr>
          </a:p>
          <a:p>
            <a:pPr marL="0" indent="0">
              <a:lnSpc>
                <a:spcPct val="200000"/>
              </a:lnSpc>
              <a:buNone/>
            </a:pPr>
            <a:r>
              <a:rPr lang="zh-CN" altLang="en-US" sz="2400"/>
              <a:t>D:《苏报》</a:t>
            </a: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将中国领土台湾割让给日本的不平等条约是（ ）</a:t>
            </a:r>
            <a:endParaRPr lang="zh-CN" altLang="en-US"/>
          </a:p>
          <a:p>
            <a:pPr marL="0" indent="0">
              <a:lnSpc>
                <a:spcPct val="200000"/>
              </a:lnSpc>
              <a:buNone/>
            </a:pPr>
            <a:r>
              <a:rPr lang="zh-CN" altLang="en-US"/>
              <a:t>A:《南京条约》</a:t>
            </a:r>
            <a:endParaRPr lang="zh-CN" altLang="en-US"/>
          </a:p>
          <a:p>
            <a:pPr marL="0" indent="0">
              <a:lnSpc>
                <a:spcPct val="200000"/>
              </a:lnSpc>
              <a:buNone/>
            </a:pPr>
            <a:r>
              <a:rPr lang="zh-CN" altLang="en-US"/>
              <a:t>B:《北京条约》</a:t>
            </a:r>
            <a:endParaRPr lang="zh-CN" altLang="en-US"/>
          </a:p>
          <a:p>
            <a:pPr marL="0" indent="0">
              <a:lnSpc>
                <a:spcPct val="200000"/>
              </a:lnSpc>
              <a:buNone/>
            </a:pPr>
            <a:r>
              <a:rPr lang="zh-CN" altLang="en-US">
                <a:solidFill>
                  <a:srgbClr val="FF0000"/>
                </a:solidFill>
              </a:rPr>
              <a:t>C:《马关条约》</a:t>
            </a:r>
            <a:endParaRPr lang="zh-CN" altLang="en-US"/>
          </a:p>
          <a:p>
            <a:pPr marL="0" indent="0">
              <a:lnSpc>
                <a:spcPct val="200000"/>
              </a:lnSpc>
              <a:buNone/>
            </a:pPr>
            <a:r>
              <a:rPr lang="zh-CN" altLang="en-US"/>
              <a:t>D:《瑗珲条约》</a:t>
            </a:r>
            <a:endParaRPr lang="zh-CN" alt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下列不属于三民主义内容的是（ ）</a:t>
            </a:r>
            <a:endParaRPr lang="zh-CN" altLang="en-US" sz="2400"/>
          </a:p>
          <a:p>
            <a:pPr marL="0" indent="0">
              <a:lnSpc>
                <a:spcPct val="200000"/>
              </a:lnSpc>
              <a:buNone/>
            </a:pPr>
            <a:r>
              <a:rPr lang="zh-CN" altLang="en-US" sz="2400"/>
              <a:t>A:民族主义</a:t>
            </a:r>
            <a:endParaRPr lang="zh-CN" altLang="en-US" sz="2400"/>
          </a:p>
          <a:p>
            <a:pPr marL="0" indent="0">
              <a:lnSpc>
                <a:spcPct val="200000"/>
              </a:lnSpc>
              <a:buNone/>
            </a:pPr>
            <a:r>
              <a:rPr lang="zh-CN" altLang="en-US" sz="2400"/>
              <a:t>B:民权主义</a:t>
            </a:r>
            <a:endParaRPr lang="zh-CN" altLang="en-US" sz="2400"/>
          </a:p>
          <a:p>
            <a:pPr marL="0" indent="0">
              <a:lnSpc>
                <a:spcPct val="200000"/>
              </a:lnSpc>
              <a:buNone/>
            </a:pPr>
            <a:r>
              <a:rPr lang="zh-CN" altLang="en-US" sz="2400"/>
              <a:t>C:民生主义</a:t>
            </a:r>
            <a:endParaRPr lang="zh-CN" altLang="en-US" sz="2400"/>
          </a:p>
          <a:p>
            <a:pPr marL="0" indent="0">
              <a:lnSpc>
                <a:spcPct val="200000"/>
              </a:lnSpc>
              <a:buNone/>
            </a:pPr>
            <a:r>
              <a:rPr lang="zh-CN" altLang="en-US" sz="2400"/>
              <a:t>D:民主主义</a:t>
            </a:r>
            <a:endParaRPr lang="zh-CN" altLang="en-US" sz="240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下列不属于三民主义内容的是（ ）</a:t>
            </a:r>
            <a:endParaRPr lang="zh-CN" altLang="en-US" sz="2400"/>
          </a:p>
          <a:p>
            <a:pPr marL="0" indent="0">
              <a:lnSpc>
                <a:spcPct val="200000"/>
              </a:lnSpc>
              <a:buNone/>
            </a:pPr>
            <a:r>
              <a:rPr lang="zh-CN" altLang="en-US" sz="2400"/>
              <a:t>A:民族主义</a:t>
            </a:r>
            <a:endParaRPr lang="zh-CN" altLang="en-US" sz="2400"/>
          </a:p>
          <a:p>
            <a:pPr marL="0" indent="0">
              <a:lnSpc>
                <a:spcPct val="200000"/>
              </a:lnSpc>
              <a:buNone/>
            </a:pPr>
            <a:r>
              <a:rPr lang="zh-CN" altLang="en-US" sz="2400"/>
              <a:t>B:民权主义</a:t>
            </a:r>
            <a:endParaRPr lang="zh-CN" altLang="en-US" sz="2400"/>
          </a:p>
          <a:p>
            <a:pPr marL="0" indent="0">
              <a:lnSpc>
                <a:spcPct val="200000"/>
              </a:lnSpc>
              <a:buNone/>
            </a:pPr>
            <a:r>
              <a:rPr lang="zh-CN" altLang="en-US" sz="2400"/>
              <a:t>C:民生主义</a:t>
            </a:r>
            <a:endParaRPr lang="zh-CN" altLang="en-US" sz="2400"/>
          </a:p>
          <a:p>
            <a:pPr marL="0" indent="0">
              <a:lnSpc>
                <a:spcPct val="200000"/>
              </a:lnSpc>
              <a:buNone/>
            </a:pPr>
            <a:r>
              <a:rPr lang="zh-CN" altLang="en-US" sz="2400">
                <a:solidFill>
                  <a:srgbClr val="C00000"/>
                </a:solidFill>
              </a:rPr>
              <a:t>D:民主主义</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孙中山创立的三民主义学说中，民生主义的内容是（ ）</a:t>
            </a:r>
            <a:endParaRPr lang="zh-CN" altLang="en-US" sz="2400"/>
          </a:p>
          <a:p>
            <a:pPr marL="0" indent="0">
              <a:lnSpc>
                <a:spcPct val="200000"/>
              </a:lnSpc>
              <a:buNone/>
            </a:pPr>
            <a:r>
              <a:rPr lang="zh-CN" altLang="en-US" sz="2400"/>
              <a:t>A:驱除鞑虏</a:t>
            </a:r>
            <a:endParaRPr lang="zh-CN" altLang="en-US" sz="2400"/>
          </a:p>
          <a:p>
            <a:pPr marL="0" indent="0">
              <a:lnSpc>
                <a:spcPct val="200000"/>
              </a:lnSpc>
              <a:buNone/>
            </a:pPr>
            <a:r>
              <a:rPr lang="zh-CN" altLang="en-US" sz="2400"/>
              <a:t>B:恢复中华</a:t>
            </a:r>
            <a:endParaRPr lang="zh-CN" altLang="en-US" sz="2400"/>
          </a:p>
          <a:p>
            <a:pPr marL="0" indent="0">
              <a:lnSpc>
                <a:spcPct val="200000"/>
              </a:lnSpc>
              <a:buNone/>
            </a:pPr>
            <a:r>
              <a:rPr lang="zh-CN" altLang="en-US" sz="2400"/>
              <a:t>C:创立民国</a:t>
            </a:r>
            <a:endParaRPr lang="zh-CN" altLang="en-US" sz="2400"/>
          </a:p>
          <a:p>
            <a:pPr marL="0" indent="0">
              <a:lnSpc>
                <a:spcPct val="200000"/>
              </a:lnSpc>
              <a:buNone/>
            </a:pPr>
            <a:r>
              <a:rPr lang="zh-CN" altLang="en-US" sz="2400"/>
              <a:t>D:平均地权</a:t>
            </a:r>
            <a:endParaRPr lang="zh-CN" altLang="en-US" sz="240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孙中山创立的三民主义学说中，民生主义的内容是（ ）</a:t>
            </a:r>
            <a:endParaRPr lang="zh-CN" altLang="en-US" sz="2400"/>
          </a:p>
          <a:p>
            <a:pPr marL="0" indent="0">
              <a:lnSpc>
                <a:spcPct val="200000"/>
              </a:lnSpc>
              <a:buNone/>
            </a:pPr>
            <a:r>
              <a:rPr lang="zh-CN" altLang="en-US" sz="2400"/>
              <a:t>A:驱除鞑虏</a:t>
            </a:r>
            <a:endParaRPr lang="zh-CN" altLang="en-US" sz="2400"/>
          </a:p>
          <a:p>
            <a:pPr marL="0" indent="0">
              <a:lnSpc>
                <a:spcPct val="200000"/>
              </a:lnSpc>
              <a:buNone/>
            </a:pPr>
            <a:r>
              <a:rPr lang="zh-CN" altLang="en-US" sz="2400"/>
              <a:t>B:恢复中华</a:t>
            </a:r>
            <a:endParaRPr lang="zh-CN" altLang="en-US" sz="2400"/>
          </a:p>
          <a:p>
            <a:pPr marL="0" indent="0">
              <a:lnSpc>
                <a:spcPct val="200000"/>
              </a:lnSpc>
              <a:buNone/>
            </a:pPr>
            <a:r>
              <a:rPr lang="zh-CN" altLang="en-US" sz="2400"/>
              <a:t>C:创立民国</a:t>
            </a:r>
            <a:endParaRPr lang="zh-CN" altLang="en-US" sz="2400"/>
          </a:p>
          <a:p>
            <a:pPr marL="0" indent="0">
              <a:lnSpc>
                <a:spcPct val="200000"/>
              </a:lnSpc>
              <a:buNone/>
            </a:pPr>
            <a:r>
              <a:rPr lang="zh-CN" altLang="en-US" sz="2400">
                <a:solidFill>
                  <a:srgbClr val="C00000"/>
                </a:solidFill>
              </a:rPr>
              <a:t>D:平均地权</a:t>
            </a:r>
            <a:endParaRPr lang="zh-CN" altLang="en-US" sz="2400">
              <a:solidFill>
                <a:srgbClr val="C00000"/>
              </a:solidFill>
            </a:endParaRPr>
          </a:p>
        </p:txBody>
      </p:sp>
      <p:pic>
        <p:nvPicPr>
          <p:cNvPr id="4" name="图片 3"/>
          <p:cNvPicPr>
            <a:picLocks noChangeAspect="1"/>
          </p:cNvPicPr>
          <p:nvPr/>
        </p:nvPicPr>
        <p:blipFill>
          <a:blip r:embed="rId1"/>
          <a:stretch>
            <a:fillRect/>
          </a:stretch>
        </p:blipFill>
        <p:spPr>
          <a:xfrm>
            <a:off x="3323590" y="4234815"/>
            <a:ext cx="8482965" cy="1960880"/>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20世纪初，在民主革命思想传播中发表《警世钟》的是（ ）</a:t>
            </a:r>
            <a:endParaRPr lang="zh-CN" altLang="en-US" sz="2400"/>
          </a:p>
          <a:p>
            <a:pPr marL="0" indent="0">
              <a:lnSpc>
                <a:spcPct val="200000"/>
              </a:lnSpc>
              <a:buNone/>
            </a:pPr>
            <a:r>
              <a:rPr lang="zh-CN" altLang="en-US" sz="2400"/>
              <a:t>A:章炳麟</a:t>
            </a:r>
            <a:endParaRPr lang="zh-CN" altLang="en-US" sz="2400"/>
          </a:p>
          <a:p>
            <a:pPr marL="0" indent="0">
              <a:lnSpc>
                <a:spcPct val="200000"/>
              </a:lnSpc>
              <a:buNone/>
            </a:pPr>
            <a:r>
              <a:rPr lang="zh-CN" altLang="en-US" sz="2400"/>
              <a:t>B:邹容</a:t>
            </a:r>
            <a:endParaRPr lang="zh-CN" altLang="en-US" sz="2400"/>
          </a:p>
          <a:p>
            <a:pPr marL="0" indent="0">
              <a:lnSpc>
                <a:spcPct val="200000"/>
              </a:lnSpc>
              <a:buNone/>
            </a:pPr>
            <a:r>
              <a:rPr lang="zh-CN" altLang="en-US" sz="2400"/>
              <a:t>C:陈天华</a:t>
            </a:r>
            <a:endParaRPr lang="zh-CN" altLang="en-US" sz="2400"/>
          </a:p>
          <a:p>
            <a:pPr marL="0" indent="0">
              <a:lnSpc>
                <a:spcPct val="200000"/>
              </a:lnSpc>
              <a:buNone/>
            </a:pPr>
            <a:r>
              <a:rPr lang="zh-CN" altLang="en-US" sz="2400"/>
              <a:t>D:孙中山</a:t>
            </a:r>
            <a:endParaRPr lang="zh-CN" altLang="en-US" sz="240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20世纪初，在民主革命思想传播中发表《警世钟》的是（ ）</a:t>
            </a:r>
            <a:endParaRPr lang="zh-CN" altLang="en-US" sz="2400"/>
          </a:p>
          <a:p>
            <a:pPr marL="0" indent="0">
              <a:lnSpc>
                <a:spcPct val="200000"/>
              </a:lnSpc>
              <a:buNone/>
            </a:pPr>
            <a:r>
              <a:rPr lang="zh-CN" altLang="en-US" sz="2400"/>
              <a:t>A:章炳麟</a:t>
            </a:r>
            <a:endParaRPr lang="zh-CN" altLang="en-US" sz="2400"/>
          </a:p>
          <a:p>
            <a:pPr marL="0" indent="0">
              <a:lnSpc>
                <a:spcPct val="200000"/>
              </a:lnSpc>
              <a:buNone/>
            </a:pPr>
            <a:r>
              <a:rPr lang="zh-CN" altLang="en-US" sz="2400"/>
              <a:t>B:邹容</a:t>
            </a:r>
            <a:endParaRPr lang="zh-CN" altLang="en-US" sz="2400"/>
          </a:p>
          <a:p>
            <a:pPr marL="0" indent="0">
              <a:lnSpc>
                <a:spcPct val="200000"/>
              </a:lnSpc>
              <a:buNone/>
            </a:pPr>
            <a:r>
              <a:rPr lang="zh-CN" altLang="en-US" sz="2400">
                <a:solidFill>
                  <a:srgbClr val="C00000"/>
                </a:solidFill>
              </a:rPr>
              <a:t>C:陈天华</a:t>
            </a:r>
            <a:endParaRPr lang="zh-CN" altLang="en-US" sz="2400">
              <a:solidFill>
                <a:srgbClr val="C00000"/>
              </a:solidFill>
            </a:endParaRPr>
          </a:p>
          <a:p>
            <a:pPr marL="0" indent="0">
              <a:lnSpc>
                <a:spcPct val="200000"/>
              </a:lnSpc>
              <a:buNone/>
            </a:pPr>
            <a:r>
              <a:rPr lang="zh-CN" altLang="en-US" sz="2400"/>
              <a:t>D:孙中山</a:t>
            </a:r>
            <a:endParaRPr lang="zh-CN" altLang="en-US" sz="240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20世纪初，在民主革命思想传播中发表《驳康有为论革命书》的是（ ）</a:t>
            </a:r>
            <a:endParaRPr lang="zh-CN" altLang="en-US" sz="2400"/>
          </a:p>
          <a:p>
            <a:pPr marL="0" indent="0">
              <a:lnSpc>
                <a:spcPct val="200000"/>
              </a:lnSpc>
              <a:buNone/>
            </a:pPr>
            <a:r>
              <a:rPr lang="zh-CN" altLang="en-US" sz="2400"/>
              <a:t>A:邹容 </a:t>
            </a:r>
            <a:endParaRPr lang="zh-CN" altLang="en-US" sz="2400"/>
          </a:p>
          <a:p>
            <a:pPr marL="0" indent="0">
              <a:lnSpc>
                <a:spcPct val="200000"/>
              </a:lnSpc>
              <a:buNone/>
            </a:pPr>
            <a:r>
              <a:rPr lang="zh-CN" altLang="en-US" sz="2400"/>
              <a:t>B:章炳麟</a:t>
            </a:r>
            <a:endParaRPr lang="zh-CN" altLang="en-US" sz="2400"/>
          </a:p>
          <a:p>
            <a:pPr marL="0" indent="0">
              <a:lnSpc>
                <a:spcPct val="200000"/>
              </a:lnSpc>
              <a:buNone/>
            </a:pPr>
            <a:r>
              <a:rPr lang="zh-CN" altLang="en-US" sz="2400"/>
              <a:t>C:陈天华 </a:t>
            </a:r>
            <a:endParaRPr lang="zh-CN" altLang="en-US" sz="2400"/>
          </a:p>
          <a:p>
            <a:pPr marL="0" indent="0">
              <a:lnSpc>
                <a:spcPct val="200000"/>
              </a:lnSpc>
              <a:buNone/>
            </a:pPr>
            <a:r>
              <a:rPr lang="zh-CN" altLang="en-US" sz="2400"/>
              <a:t>D:严复</a:t>
            </a:r>
            <a:endParaRPr lang="zh-CN" altLang="en-US" sz="240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20世纪初，在民主革命思想传播中发表《驳康有为论革命书》的是（ ）</a:t>
            </a:r>
            <a:endParaRPr lang="zh-CN" altLang="en-US" sz="2400"/>
          </a:p>
          <a:p>
            <a:pPr marL="0" indent="0">
              <a:lnSpc>
                <a:spcPct val="200000"/>
              </a:lnSpc>
              <a:buNone/>
            </a:pPr>
            <a:r>
              <a:rPr lang="zh-CN" altLang="en-US" sz="2400"/>
              <a:t>A:邹容 </a:t>
            </a:r>
            <a:endParaRPr lang="zh-CN" altLang="en-US" sz="2400"/>
          </a:p>
          <a:p>
            <a:pPr marL="0" indent="0">
              <a:lnSpc>
                <a:spcPct val="200000"/>
              </a:lnSpc>
              <a:buNone/>
            </a:pPr>
            <a:r>
              <a:rPr lang="zh-CN" altLang="en-US" sz="2400">
                <a:solidFill>
                  <a:srgbClr val="C00000"/>
                </a:solidFill>
              </a:rPr>
              <a:t>B:章炳麟</a:t>
            </a:r>
            <a:endParaRPr lang="zh-CN" altLang="en-US" sz="2400">
              <a:solidFill>
                <a:srgbClr val="C00000"/>
              </a:solidFill>
            </a:endParaRPr>
          </a:p>
          <a:p>
            <a:pPr marL="0" indent="0">
              <a:lnSpc>
                <a:spcPct val="200000"/>
              </a:lnSpc>
              <a:buNone/>
            </a:pPr>
            <a:r>
              <a:rPr lang="zh-CN" altLang="en-US" sz="2400"/>
              <a:t>C:陈天华 </a:t>
            </a:r>
            <a:endParaRPr lang="zh-CN" altLang="en-US" sz="2400"/>
          </a:p>
          <a:p>
            <a:pPr marL="0" indent="0">
              <a:lnSpc>
                <a:spcPct val="200000"/>
              </a:lnSpc>
              <a:buNone/>
            </a:pPr>
            <a:r>
              <a:rPr lang="zh-CN" altLang="en-US" sz="2400"/>
              <a:t>D:严复</a:t>
            </a:r>
            <a:endParaRPr lang="zh-CN" altLang="en-US" sz="240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20世纪初年，邹容发表的宣传民主革命思想的著作是（ ）</a:t>
            </a:r>
            <a:endParaRPr lang="zh-CN" altLang="en-US" sz="2400"/>
          </a:p>
          <a:p>
            <a:pPr marL="0" indent="0">
              <a:lnSpc>
                <a:spcPct val="200000"/>
              </a:lnSpc>
              <a:buNone/>
            </a:pPr>
            <a:r>
              <a:rPr lang="zh-CN" altLang="en-US" sz="2400"/>
              <a:t>A:​《驳康有为论革命书》</a:t>
            </a:r>
            <a:endParaRPr lang="zh-CN" altLang="en-US" sz="2400"/>
          </a:p>
          <a:p>
            <a:pPr marL="0" indent="0">
              <a:lnSpc>
                <a:spcPct val="200000"/>
              </a:lnSpc>
              <a:buNone/>
            </a:pPr>
            <a:r>
              <a:rPr lang="zh-CN" altLang="en-US" sz="2400"/>
              <a:t>B:《革命军》</a:t>
            </a:r>
            <a:endParaRPr lang="zh-CN" altLang="en-US" sz="2400"/>
          </a:p>
          <a:p>
            <a:pPr marL="0" indent="0">
              <a:lnSpc>
                <a:spcPct val="200000"/>
              </a:lnSpc>
              <a:buNone/>
            </a:pPr>
            <a:r>
              <a:rPr lang="zh-CN" altLang="en-US" sz="2400"/>
              <a:t>C:《警世钟》</a:t>
            </a:r>
            <a:endParaRPr lang="zh-CN" altLang="en-US" sz="2400"/>
          </a:p>
          <a:p>
            <a:pPr marL="0" indent="0">
              <a:lnSpc>
                <a:spcPct val="200000"/>
              </a:lnSpc>
              <a:buNone/>
            </a:pPr>
            <a:r>
              <a:rPr lang="zh-CN" altLang="en-US" sz="2400"/>
              <a:t>D:《猛回头》</a:t>
            </a:r>
            <a:endParaRPr lang="zh-CN" altLang="en-US" sz="240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20世纪初年，邹容发表的宣传民主革命思想的著作是（ ）</a:t>
            </a:r>
            <a:endParaRPr lang="zh-CN" altLang="en-US" sz="2400"/>
          </a:p>
          <a:p>
            <a:pPr marL="0" indent="0">
              <a:lnSpc>
                <a:spcPct val="200000"/>
              </a:lnSpc>
              <a:buNone/>
            </a:pPr>
            <a:r>
              <a:rPr lang="zh-CN" altLang="en-US" sz="2400"/>
              <a:t>A:​《驳康有为论革命书》</a:t>
            </a:r>
            <a:endParaRPr lang="zh-CN" altLang="en-US" sz="2400"/>
          </a:p>
          <a:p>
            <a:pPr marL="0" indent="0">
              <a:lnSpc>
                <a:spcPct val="200000"/>
              </a:lnSpc>
              <a:buNone/>
            </a:pPr>
            <a:r>
              <a:rPr lang="zh-CN" altLang="en-US" sz="2400">
                <a:solidFill>
                  <a:srgbClr val="C00000"/>
                </a:solidFill>
              </a:rPr>
              <a:t>B:《革命军》</a:t>
            </a:r>
            <a:endParaRPr lang="zh-CN" altLang="en-US" sz="2400">
              <a:solidFill>
                <a:srgbClr val="C00000"/>
              </a:solidFill>
            </a:endParaRPr>
          </a:p>
          <a:p>
            <a:pPr marL="0" indent="0">
              <a:lnSpc>
                <a:spcPct val="200000"/>
              </a:lnSpc>
              <a:buNone/>
            </a:pPr>
            <a:r>
              <a:rPr lang="zh-CN" altLang="en-US" sz="2400"/>
              <a:t>C:《警世钟》</a:t>
            </a:r>
            <a:endParaRPr lang="zh-CN" altLang="en-US" sz="2400"/>
          </a:p>
          <a:p>
            <a:pPr marL="0" indent="0">
              <a:lnSpc>
                <a:spcPct val="200000"/>
              </a:lnSpc>
              <a:buNone/>
            </a:pPr>
            <a:r>
              <a:rPr lang="zh-CN" altLang="en-US" sz="2400"/>
              <a:t>D:《猛回头》</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fontScale="85000"/>
          </a:bodyPr>
          <a:p>
            <a:pPr marL="0" indent="0">
              <a:lnSpc>
                <a:spcPct val="200000"/>
              </a:lnSpc>
              <a:buNone/>
            </a:pPr>
            <a:r>
              <a:rPr lang="zh-CN" altLang="en-US"/>
              <a:t>1900年，八国联军发动侵华战争。战后，清政府与十一个国家签订的条约是（ ）</a:t>
            </a:r>
            <a:endParaRPr lang="zh-CN" altLang="en-US"/>
          </a:p>
          <a:p>
            <a:pPr marL="0" indent="0">
              <a:lnSpc>
                <a:spcPct val="200000"/>
              </a:lnSpc>
              <a:buNone/>
            </a:pPr>
            <a:r>
              <a:rPr lang="zh-CN" altLang="en-US"/>
              <a:t>A:《南京条约》</a:t>
            </a:r>
            <a:endParaRPr lang="zh-CN" altLang="en-US"/>
          </a:p>
          <a:p>
            <a:pPr marL="0" indent="0">
              <a:lnSpc>
                <a:spcPct val="200000"/>
              </a:lnSpc>
              <a:buNone/>
            </a:pPr>
            <a:r>
              <a:rPr lang="zh-CN" altLang="en-US"/>
              <a:t>B:《黄埔条约》 </a:t>
            </a:r>
            <a:endParaRPr lang="zh-CN" altLang="en-US"/>
          </a:p>
          <a:p>
            <a:pPr marL="0" indent="0">
              <a:lnSpc>
                <a:spcPct val="200000"/>
              </a:lnSpc>
              <a:buNone/>
            </a:pPr>
            <a:r>
              <a:rPr lang="zh-CN" altLang="en-US"/>
              <a:t>C:《辛丑条约》</a:t>
            </a:r>
            <a:endParaRPr lang="zh-CN" altLang="en-US"/>
          </a:p>
          <a:p>
            <a:pPr marL="0" indent="0">
              <a:lnSpc>
                <a:spcPct val="200000"/>
              </a:lnSpc>
              <a:buNone/>
            </a:pPr>
            <a:r>
              <a:rPr lang="zh-CN" altLang="en-US"/>
              <a:t>D:《望厦条约》</a:t>
            </a:r>
            <a:endParaRPr lang="zh-CN" alt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1905年至1907年，资产阶级革命派与改良派论战的焦点是（ ）</a:t>
            </a:r>
            <a:endParaRPr lang="zh-CN" altLang="en-US" sz="2400"/>
          </a:p>
          <a:p>
            <a:pPr marL="0" indent="0">
              <a:lnSpc>
                <a:spcPct val="200000"/>
              </a:lnSpc>
              <a:buNone/>
            </a:pPr>
            <a:r>
              <a:rPr lang="zh-CN" altLang="en-US" sz="2400"/>
              <a:t>A:要不要打倒列强</a:t>
            </a:r>
            <a:endParaRPr lang="zh-CN" altLang="en-US" sz="2400"/>
          </a:p>
          <a:p>
            <a:pPr marL="0" indent="0">
              <a:lnSpc>
                <a:spcPct val="200000"/>
              </a:lnSpc>
              <a:buNone/>
            </a:pPr>
            <a:r>
              <a:rPr lang="zh-CN" altLang="en-US" sz="2400"/>
              <a:t>B:要不要推翻帝制，实行共和</a:t>
            </a:r>
            <a:endParaRPr lang="zh-CN" altLang="en-US" sz="2400"/>
          </a:p>
          <a:p>
            <a:pPr marL="0" indent="0">
              <a:lnSpc>
                <a:spcPct val="200000"/>
              </a:lnSpc>
              <a:buNone/>
            </a:pPr>
            <a:r>
              <a:rPr lang="zh-CN" altLang="en-US" sz="2400"/>
              <a:t>C:要不要以革命手段推翻清政府</a:t>
            </a:r>
            <a:endParaRPr lang="zh-CN" altLang="en-US" sz="2400"/>
          </a:p>
          <a:p>
            <a:pPr marL="0" indent="0">
              <a:lnSpc>
                <a:spcPct val="200000"/>
              </a:lnSpc>
              <a:buNone/>
            </a:pPr>
            <a:r>
              <a:rPr lang="zh-CN" altLang="en-US" sz="2400"/>
              <a:t>D:要不要废科举，兴学堂</a:t>
            </a:r>
            <a:endParaRPr lang="zh-CN" altLang="en-US" sz="240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1905年至1907年，资产阶级革命派与改良派论战的焦点是（ ）</a:t>
            </a:r>
            <a:endParaRPr lang="zh-CN" altLang="en-US" sz="2400"/>
          </a:p>
          <a:p>
            <a:pPr marL="0" indent="0">
              <a:lnSpc>
                <a:spcPct val="200000"/>
              </a:lnSpc>
              <a:buNone/>
            </a:pPr>
            <a:r>
              <a:rPr lang="zh-CN" altLang="en-US" sz="2400"/>
              <a:t>A:要不要打倒列强</a:t>
            </a:r>
            <a:endParaRPr lang="zh-CN" altLang="en-US" sz="2400"/>
          </a:p>
          <a:p>
            <a:pPr marL="0" indent="0">
              <a:lnSpc>
                <a:spcPct val="200000"/>
              </a:lnSpc>
              <a:buNone/>
            </a:pPr>
            <a:r>
              <a:rPr lang="zh-CN" altLang="en-US" sz="2400"/>
              <a:t>B:要不要推翻帝制，实行共和</a:t>
            </a:r>
            <a:endParaRPr lang="zh-CN" altLang="en-US" sz="2400"/>
          </a:p>
          <a:p>
            <a:pPr marL="0" indent="0">
              <a:lnSpc>
                <a:spcPct val="200000"/>
              </a:lnSpc>
              <a:buNone/>
            </a:pPr>
            <a:r>
              <a:rPr lang="zh-CN" altLang="en-US" sz="2400">
                <a:solidFill>
                  <a:srgbClr val="C00000"/>
                </a:solidFill>
              </a:rPr>
              <a:t>C:要不要以革命手段推翻清政府</a:t>
            </a:r>
            <a:endParaRPr lang="zh-CN" altLang="en-US" sz="2400">
              <a:solidFill>
                <a:srgbClr val="C00000"/>
              </a:solidFill>
            </a:endParaRPr>
          </a:p>
          <a:p>
            <a:pPr marL="0" indent="0">
              <a:lnSpc>
                <a:spcPct val="200000"/>
              </a:lnSpc>
              <a:buNone/>
            </a:pPr>
            <a:r>
              <a:rPr lang="zh-CN" altLang="en-US" sz="2400"/>
              <a:t>D:要不要废科举，兴学堂</a:t>
            </a:r>
            <a:endParaRPr lang="zh-CN" altLang="en-US" sz="240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在1911年爆发的保路运动中，规模最大、斗争最激烈的省份是（ ）</a:t>
            </a:r>
            <a:endParaRPr lang="zh-CN" altLang="en-US" sz="2400"/>
          </a:p>
          <a:p>
            <a:pPr marL="0" indent="0">
              <a:lnSpc>
                <a:spcPct val="200000"/>
              </a:lnSpc>
              <a:buNone/>
            </a:pPr>
            <a:r>
              <a:rPr lang="zh-CN" altLang="en-US" sz="2400"/>
              <a:t>A:四川 </a:t>
            </a:r>
            <a:endParaRPr lang="zh-CN" altLang="en-US" sz="2400"/>
          </a:p>
          <a:p>
            <a:pPr marL="0" indent="0">
              <a:lnSpc>
                <a:spcPct val="200000"/>
              </a:lnSpc>
              <a:buNone/>
            </a:pPr>
            <a:r>
              <a:rPr lang="zh-CN" altLang="en-US" sz="2400"/>
              <a:t>B:湖南 </a:t>
            </a:r>
            <a:endParaRPr lang="zh-CN" altLang="en-US" sz="2400"/>
          </a:p>
          <a:p>
            <a:pPr marL="0" indent="0">
              <a:lnSpc>
                <a:spcPct val="200000"/>
              </a:lnSpc>
              <a:buNone/>
            </a:pPr>
            <a:r>
              <a:rPr lang="zh-CN" altLang="en-US" sz="2400"/>
              <a:t>C:广东</a:t>
            </a:r>
            <a:endParaRPr lang="zh-CN" altLang="en-US" sz="2400"/>
          </a:p>
          <a:p>
            <a:pPr marL="0" indent="0">
              <a:lnSpc>
                <a:spcPct val="200000"/>
              </a:lnSpc>
              <a:buNone/>
            </a:pPr>
            <a:r>
              <a:rPr lang="zh-CN" altLang="en-US" sz="2400"/>
              <a:t>D:湖北</a:t>
            </a:r>
            <a:endParaRPr lang="zh-CN" altLang="en-US" sz="240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在1911年爆发的保路运动中，规模最大、斗争最激烈的省份是（ ）</a:t>
            </a:r>
            <a:endParaRPr lang="zh-CN" altLang="en-US" sz="2400"/>
          </a:p>
          <a:p>
            <a:pPr marL="0" indent="0">
              <a:lnSpc>
                <a:spcPct val="200000"/>
              </a:lnSpc>
              <a:buNone/>
            </a:pPr>
            <a:r>
              <a:rPr lang="zh-CN" altLang="en-US" sz="2400">
                <a:solidFill>
                  <a:srgbClr val="C00000"/>
                </a:solidFill>
              </a:rPr>
              <a:t>A:四川 </a:t>
            </a:r>
            <a:endParaRPr lang="zh-CN" altLang="en-US" sz="2400">
              <a:solidFill>
                <a:srgbClr val="C00000"/>
              </a:solidFill>
            </a:endParaRPr>
          </a:p>
          <a:p>
            <a:pPr marL="0" indent="0">
              <a:lnSpc>
                <a:spcPct val="200000"/>
              </a:lnSpc>
              <a:buNone/>
            </a:pPr>
            <a:r>
              <a:rPr lang="zh-CN" altLang="en-US" sz="2400"/>
              <a:t>B:湖南 </a:t>
            </a:r>
            <a:endParaRPr lang="zh-CN" altLang="en-US" sz="2400"/>
          </a:p>
          <a:p>
            <a:pPr marL="0" indent="0">
              <a:lnSpc>
                <a:spcPct val="200000"/>
              </a:lnSpc>
              <a:buNone/>
            </a:pPr>
            <a:r>
              <a:rPr lang="zh-CN" altLang="en-US" sz="2400"/>
              <a:t>C:广东</a:t>
            </a:r>
            <a:endParaRPr lang="zh-CN" altLang="en-US" sz="2400"/>
          </a:p>
          <a:p>
            <a:pPr marL="0" indent="0">
              <a:lnSpc>
                <a:spcPct val="200000"/>
              </a:lnSpc>
              <a:buNone/>
            </a:pPr>
            <a:r>
              <a:rPr lang="zh-CN" altLang="en-US" sz="2400"/>
              <a:t>D:湖北</a:t>
            </a:r>
            <a:endParaRPr lang="zh-CN" altLang="en-US" sz="240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1911年4月，资产阶级革命派发动的武装起义是（ ）</a:t>
            </a:r>
            <a:endParaRPr lang="zh-CN" altLang="en-US" sz="2400"/>
          </a:p>
          <a:p>
            <a:pPr marL="0" indent="0">
              <a:lnSpc>
                <a:spcPct val="200000"/>
              </a:lnSpc>
              <a:buNone/>
            </a:pPr>
            <a:r>
              <a:rPr lang="zh-CN" altLang="en-US" sz="2400"/>
              <a:t>A:惠州起义 </a:t>
            </a:r>
            <a:endParaRPr lang="zh-CN" altLang="en-US" sz="2400"/>
          </a:p>
          <a:p>
            <a:pPr marL="0" indent="0">
              <a:lnSpc>
                <a:spcPct val="200000"/>
              </a:lnSpc>
              <a:buNone/>
            </a:pPr>
            <a:r>
              <a:rPr lang="zh-CN" altLang="en-US" sz="2400"/>
              <a:t>B:河口起义</a:t>
            </a:r>
            <a:endParaRPr lang="zh-CN" altLang="en-US" sz="2400"/>
          </a:p>
          <a:p>
            <a:pPr marL="0" indent="0">
              <a:lnSpc>
                <a:spcPct val="200000"/>
              </a:lnSpc>
              <a:buNone/>
            </a:pPr>
            <a:r>
              <a:rPr lang="zh-CN" altLang="en-US" sz="2400"/>
              <a:t>C:黄花岗起义 </a:t>
            </a:r>
            <a:endParaRPr lang="zh-CN" altLang="en-US" sz="2400"/>
          </a:p>
          <a:p>
            <a:pPr marL="0" indent="0">
              <a:lnSpc>
                <a:spcPct val="200000"/>
              </a:lnSpc>
              <a:buNone/>
            </a:pPr>
            <a:r>
              <a:rPr lang="zh-CN" altLang="en-US" sz="2400"/>
              <a:t>D:武昌起义</a:t>
            </a:r>
            <a:endParaRPr lang="zh-CN" altLang="en-US" sz="240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1911年4月，资产阶级革命派发动的武装起义是（ ）</a:t>
            </a:r>
            <a:endParaRPr lang="zh-CN" altLang="en-US" sz="2400"/>
          </a:p>
          <a:p>
            <a:pPr marL="0" indent="0">
              <a:lnSpc>
                <a:spcPct val="200000"/>
              </a:lnSpc>
              <a:buNone/>
            </a:pPr>
            <a:r>
              <a:rPr lang="zh-CN" altLang="en-US" sz="2400"/>
              <a:t>A:惠州起义 </a:t>
            </a:r>
            <a:endParaRPr lang="zh-CN" altLang="en-US" sz="2400"/>
          </a:p>
          <a:p>
            <a:pPr marL="0" indent="0">
              <a:lnSpc>
                <a:spcPct val="200000"/>
              </a:lnSpc>
              <a:buNone/>
            </a:pPr>
            <a:r>
              <a:rPr lang="zh-CN" altLang="en-US" sz="2400"/>
              <a:t>B:河口起义</a:t>
            </a:r>
            <a:endParaRPr lang="zh-CN" altLang="en-US" sz="2400"/>
          </a:p>
          <a:p>
            <a:pPr marL="0" indent="0">
              <a:lnSpc>
                <a:spcPct val="200000"/>
              </a:lnSpc>
              <a:buNone/>
            </a:pPr>
            <a:r>
              <a:rPr lang="zh-CN" altLang="en-US" sz="2400">
                <a:solidFill>
                  <a:srgbClr val="C00000"/>
                </a:solidFill>
              </a:rPr>
              <a:t>C:黄花岗起义</a:t>
            </a:r>
            <a:r>
              <a:rPr lang="zh-CN" altLang="en-US" sz="2400">
                <a:solidFill>
                  <a:schemeClr val="tx1"/>
                </a:solidFill>
              </a:rPr>
              <a:t>（又叫广州起义，由黄兴亲自带领发动）</a:t>
            </a:r>
            <a:endParaRPr lang="zh-CN" altLang="en-US" sz="2400">
              <a:solidFill>
                <a:schemeClr val="tx1"/>
              </a:solidFill>
            </a:endParaRPr>
          </a:p>
          <a:p>
            <a:pPr marL="0" indent="0">
              <a:lnSpc>
                <a:spcPct val="200000"/>
              </a:lnSpc>
              <a:buNone/>
            </a:pPr>
            <a:r>
              <a:rPr lang="zh-CN" altLang="en-US" sz="2400"/>
              <a:t>D:武昌起义</a:t>
            </a:r>
            <a:endParaRPr lang="zh-CN" altLang="en-US" sz="240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1911年夏，湖北、湖南、广东和四川爆发的民众运动是（ ）</a:t>
            </a:r>
            <a:endParaRPr lang="zh-CN" altLang="en-US" sz="2400"/>
          </a:p>
          <a:p>
            <a:pPr marL="0" indent="0">
              <a:lnSpc>
                <a:spcPct val="200000"/>
              </a:lnSpc>
              <a:buNone/>
            </a:pPr>
            <a:r>
              <a:rPr lang="zh-CN" altLang="en-US" sz="2400"/>
              <a:t>A:拒俄运动</a:t>
            </a:r>
            <a:endParaRPr lang="zh-CN" altLang="en-US" sz="2400"/>
          </a:p>
          <a:p>
            <a:pPr marL="0" indent="0">
              <a:lnSpc>
                <a:spcPct val="200000"/>
              </a:lnSpc>
              <a:buNone/>
            </a:pPr>
            <a:r>
              <a:rPr lang="zh-CN" altLang="en-US" sz="2400"/>
              <a:t>B:拒法运动</a:t>
            </a:r>
            <a:endParaRPr lang="zh-CN" altLang="en-US" sz="2400"/>
          </a:p>
          <a:p>
            <a:pPr marL="0" indent="0">
              <a:lnSpc>
                <a:spcPct val="200000"/>
              </a:lnSpc>
              <a:buNone/>
            </a:pPr>
            <a:r>
              <a:rPr lang="zh-CN" altLang="en-US" sz="2400"/>
              <a:t>C:保路运动</a:t>
            </a:r>
            <a:endParaRPr lang="zh-CN" altLang="en-US" sz="2400"/>
          </a:p>
          <a:p>
            <a:pPr marL="0" indent="0">
              <a:lnSpc>
                <a:spcPct val="200000"/>
              </a:lnSpc>
              <a:buNone/>
            </a:pPr>
            <a:r>
              <a:rPr lang="zh-CN" altLang="en-US" sz="2400"/>
              <a:t>D:立宪运动</a:t>
            </a:r>
            <a:endParaRPr lang="zh-CN" altLang="en-US" sz="240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1911年夏，湖北、湖南、广东和四川爆发的民众运动是（ ）</a:t>
            </a:r>
            <a:endParaRPr lang="zh-CN" altLang="en-US" sz="2400"/>
          </a:p>
          <a:p>
            <a:pPr marL="0" indent="0">
              <a:lnSpc>
                <a:spcPct val="200000"/>
              </a:lnSpc>
              <a:buNone/>
            </a:pPr>
            <a:r>
              <a:rPr lang="zh-CN" altLang="en-US" sz="2400"/>
              <a:t>A:拒俄运动</a:t>
            </a:r>
            <a:endParaRPr lang="zh-CN" altLang="en-US" sz="2400"/>
          </a:p>
          <a:p>
            <a:pPr marL="0" indent="0">
              <a:lnSpc>
                <a:spcPct val="200000"/>
              </a:lnSpc>
              <a:buNone/>
            </a:pPr>
            <a:r>
              <a:rPr lang="zh-CN" altLang="en-US" sz="2400"/>
              <a:t>B:拒法运动</a:t>
            </a:r>
            <a:endParaRPr lang="zh-CN" altLang="en-US" sz="2400"/>
          </a:p>
          <a:p>
            <a:pPr marL="0" indent="0">
              <a:lnSpc>
                <a:spcPct val="200000"/>
              </a:lnSpc>
              <a:buNone/>
            </a:pPr>
            <a:r>
              <a:rPr lang="zh-CN" altLang="en-US" sz="2400">
                <a:solidFill>
                  <a:srgbClr val="C00000"/>
                </a:solidFill>
              </a:rPr>
              <a:t>C:保路运动</a:t>
            </a:r>
            <a:endParaRPr lang="zh-CN" altLang="en-US" sz="2400">
              <a:solidFill>
                <a:srgbClr val="C00000"/>
              </a:solidFill>
            </a:endParaRPr>
          </a:p>
          <a:p>
            <a:pPr marL="0" indent="0">
              <a:lnSpc>
                <a:spcPct val="200000"/>
              </a:lnSpc>
              <a:buNone/>
            </a:pPr>
            <a:r>
              <a:rPr lang="zh-CN" altLang="en-US" sz="2400"/>
              <a:t>D:立宪运动</a:t>
            </a:r>
            <a:endParaRPr lang="zh-CN" altLang="en-US" sz="240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1911年10月，资产阶级革命派发动了将辛亥革命推向高潮的（ ）</a:t>
            </a:r>
            <a:endParaRPr lang="zh-CN" altLang="en-US" sz="2400"/>
          </a:p>
          <a:p>
            <a:pPr marL="0" indent="0">
              <a:lnSpc>
                <a:spcPct val="200000"/>
              </a:lnSpc>
              <a:buNone/>
            </a:pPr>
            <a:r>
              <a:rPr lang="zh-CN" altLang="en-US" sz="2400"/>
              <a:t>A:惠州起义</a:t>
            </a:r>
            <a:endParaRPr lang="zh-CN" altLang="en-US" sz="2400"/>
          </a:p>
          <a:p>
            <a:pPr marL="0" indent="0">
              <a:lnSpc>
                <a:spcPct val="200000"/>
              </a:lnSpc>
              <a:buNone/>
            </a:pPr>
            <a:r>
              <a:rPr lang="zh-CN" altLang="en-US" sz="2400"/>
              <a:t>B:河口起义</a:t>
            </a:r>
            <a:endParaRPr lang="zh-CN" altLang="en-US" sz="2400"/>
          </a:p>
          <a:p>
            <a:pPr marL="0" indent="0">
              <a:lnSpc>
                <a:spcPct val="200000"/>
              </a:lnSpc>
              <a:buNone/>
            </a:pPr>
            <a:r>
              <a:rPr lang="zh-CN" altLang="en-US" sz="2400"/>
              <a:t>C:广州起义</a:t>
            </a:r>
            <a:endParaRPr lang="zh-CN" altLang="en-US" sz="2400"/>
          </a:p>
          <a:p>
            <a:pPr marL="0" indent="0">
              <a:lnSpc>
                <a:spcPct val="200000"/>
              </a:lnSpc>
              <a:buNone/>
            </a:pPr>
            <a:r>
              <a:rPr lang="zh-CN" altLang="en-US" sz="2400"/>
              <a:t>D:武昌起义</a:t>
            </a:r>
            <a:endParaRPr lang="zh-CN" altLang="en-US" sz="240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1911年10月，资产阶级革命派发动了将辛亥革命推向高潮的（ ）</a:t>
            </a:r>
            <a:endParaRPr lang="zh-CN" altLang="en-US" sz="2400"/>
          </a:p>
          <a:p>
            <a:pPr marL="0" indent="0">
              <a:lnSpc>
                <a:spcPct val="200000"/>
              </a:lnSpc>
              <a:buNone/>
            </a:pPr>
            <a:r>
              <a:rPr lang="zh-CN" altLang="en-US" sz="2400"/>
              <a:t>A:惠州起义</a:t>
            </a:r>
            <a:endParaRPr lang="zh-CN" altLang="en-US" sz="2400"/>
          </a:p>
          <a:p>
            <a:pPr marL="0" indent="0">
              <a:lnSpc>
                <a:spcPct val="200000"/>
              </a:lnSpc>
              <a:buNone/>
            </a:pPr>
            <a:r>
              <a:rPr lang="zh-CN" altLang="en-US" sz="2400"/>
              <a:t>B:河口起义</a:t>
            </a:r>
            <a:endParaRPr lang="zh-CN" altLang="en-US" sz="2400"/>
          </a:p>
          <a:p>
            <a:pPr marL="0" indent="0">
              <a:lnSpc>
                <a:spcPct val="200000"/>
              </a:lnSpc>
              <a:buNone/>
            </a:pPr>
            <a:r>
              <a:rPr lang="zh-CN" altLang="en-US" sz="2400"/>
              <a:t>C:广州起义</a:t>
            </a:r>
            <a:endParaRPr lang="zh-CN" altLang="en-US" sz="2400"/>
          </a:p>
          <a:p>
            <a:pPr marL="0" indent="0">
              <a:lnSpc>
                <a:spcPct val="200000"/>
              </a:lnSpc>
              <a:buNone/>
            </a:pPr>
            <a:r>
              <a:rPr lang="zh-CN" altLang="en-US" sz="2400">
                <a:solidFill>
                  <a:srgbClr val="C00000"/>
                </a:solidFill>
              </a:rPr>
              <a:t>D:武昌起义</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第一章 反对外国侵略的斗争</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indent="0">
              <a:lnSpc>
                <a:spcPct val="250000"/>
              </a:lnSpc>
              <a:buNone/>
            </a:pPr>
            <a:r>
              <a:rPr lang="zh-CN" altLang="en-US"/>
              <a:t>第一节 鸦片战争前的中国和世界</a:t>
            </a:r>
            <a:endParaRPr lang="zh-CN" altLang="en-US"/>
          </a:p>
          <a:p>
            <a:pPr marL="0" indent="0">
              <a:lnSpc>
                <a:spcPct val="250000"/>
              </a:lnSpc>
              <a:buNone/>
            </a:pPr>
            <a:r>
              <a:rPr lang="zh-CN" altLang="en-US"/>
              <a:t>第二节 资本－帝国主义对中国的侵略及近代中国社会的演变 </a:t>
            </a:r>
            <a:endParaRPr lang="zh-CN" altLang="en-US"/>
          </a:p>
          <a:p>
            <a:pPr marL="0" indent="0">
              <a:lnSpc>
                <a:spcPct val="250000"/>
              </a:lnSpc>
              <a:buNone/>
            </a:pPr>
            <a:r>
              <a:rPr lang="zh-CN" altLang="en-US"/>
              <a:t>第三节 抵御外来侵略、争取民族独立的斗争</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fontScale="85000"/>
          </a:bodyPr>
          <a:p>
            <a:pPr marL="0" indent="0">
              <a:lnSpc>
                <a:spcPct val="200000"/>
              </a:lnSpc>
              <a:buNone/>
            </a:pPr>
            <a:r>
              <a:rPr lang="zh-CN" altLang="en-US"/>
              <a:t>1900年，八国联军发动侵华战争。战后，清政府与十一个国家签订的条约是（ ）</a:t>
            </a:r>
            <a:endParaRPr lang="zh-CN" altLang="en-US"/>
          </a:p>
          <a:p>
            <a:pPr marL="0" indent="0">
              <a:lnSpc>
                <a:spcPct val="200000"/>
              </a:lnSpc>
              <a:buNone/>
            </a:pPr>
            <a:r>
              <a:rPr lang="zh-CN" altLang="en-US"/>
              <a:t>A:《南京条约》</a:t>
            </a:r>
            <a:endParaRPr lang="zh-CN" altLang="en-US"/>
          </a:p>
          <a:p>
            <a:pPr marL="0" indent="0">
              <a:lnSpc>
                <a:spcPct val="200000"/>
              </a:lnSpc>
              <a:buNone/>
            </a:pPr>
            <a:r>
              <a:rPr lang="zh-CN" altLang="en-US"/>
              <a:t>B:《黄埔条约》 </a:t>
            </a:r>
            <a:endParaRPr lang="zh-CN" altLang="en-US"/>
          </a:p>
          <a:p>
            <a:pPr marL="0" indent="0">
              <a:lnSpc>
                <a:spcPct val="200000"/>
              </a:lnSpc>
              <a:buNone/>
            </a:pPr>
            <a:r>
              <a:rPr lang="zh-CN" altLang="en-US">
                <a:solidFill>
                  <a:srgbClr val="FF0000"/>
                </a:solidFill>
              </a:rPr>
              <a:t>C:《辛丑条约》</a:t>
            </a:r>
            <a:endParaRPr lang="zh-CN" altLang="en-US"/>
          </a:p>
          <a:p>
            <a:pPr marL="0" indent="0">
              <a:lnSpc>
                <a:spcPct val="200000"/>
              </a:lnSpc>
              <a:buNone/>
            </a:pPr>
            <a:r>
              <a:rPr lang="zh-CN" altLang="en-US"/>
              <a:t>D:《望厦条约》</a:t>
            </a:r>
            <a:endParaRPr lang="zh-CN" alt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武昌起义胜利后被推举为湖北军政府都督的是（ ）</a:t>
            </a:r>
            <a:endParaRPr lang="zh-CN" altLang="en-US" sz="2400"/>
          </a:p>
          <a:p>
            <a:pPr marL="0" indent="0">
              <a:lnSpc>
                <a:spcPct val="200000"/>
              </a:lnSpc>
              <a:buNone/>
            </a:pPr>
            <a:r>
              <a:rPr lang="zh-CN" altLang="en-US" sz="2400"/>
              <a:t>A:黄兴</a:t>
            </a:r>
            <a:endParaRPr lang="zh-CN" altLang="en-US" sz="2400"/>
          </a:p>
          <a:p>
            <a:pPr marL="0" indent="0">
              <a:lnSpc>
                <a:spcPct val="200000"/>
              </a:lnSpc>
              <a:buNone/>
            </a:pPr>
            <a:r>
              <a:rPr lang="zh-CN" altLang="en-US" sz="2400"/>
              <a:t>B:黎元洪</a:t>
            </a:r>
            <a:endParaRPr lang="zh-CN" altLang="en-US" sz="2400"/>
          </a:p>
          <a:p>
            <a:pPr marL="0" indent="0">
              <a:lnSpc>
                <a:spcPct val="200000"/>
              </a:lnSpc>
              <a:buNone/>
            </a:pPr>
            <a:r>
              <a:rPr lang="zh-CN" altLang="en-US" sz="2400"/>
              <a:t>C:孙中山</a:t>
            </a:r>
            <a:endParaRPr lang="zh-CN" altLang="en-US" sz="2400"/>
          </a:p>
          <a:p>
            <a:pPr marL="0" indent="0">
              <a:lnSpc>
                <a:spcPct val="200000"/>
              </a:lnSpc>
              <a:buNone/>
            </a:pPr>
            <a:r>
              <a:rPr lang="zh-CN" altLang="en-US" sz="2400"/>
              <a:t>D:章太炎</a:t>
            </a:r>
            <a:endParaRPr lang="zh-CN" altLang="en-US" sz="240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武昌起义胜利后被推举为湖北军政府都督的是（ ）</a:t>
            </a:r>
            <a:endParaRPr lang="zh-CN" altLang="en-US" sz="2400"/>
          </a:p>
          <a:p>
            <a:pPr marL="0" indent="0">
              <a:lnSpc>
                <a:spcPct val="200000"/>
              </a:lnSpc>
              <a:buNone/>
            </a:pPr>
            <a:r>
              <a:rPr lang="zh-CN" altLang="en-US" sz="2400"/>
              <a:t>A:黄兴</a:t>
            </a:r>
            <a:endParaRPr lang="zh-CN" altLang="en-US" sz="2400"/>
          </a:p>
          <a:p>
            <a:pPr marL="0" indent="0">
              <a:lnSpc>
                <a:spcPct val="200000"/>
              </a:lnSpc>
              <a:buNone/>
            </a:pPr>
            <a:r>
              <a:rPr lang="zh-CN" altLang="en-US" sz="2400">
                <a:solidFill>
                  <a:srgbClr val="C00000"/>
                </a:solidFill>
              </a:rPr>
              <a:t>B:黎元洪</a:t>
            </a:r>
            <a:endParaRPr lang="zh-CN" altLang="en-US" sz="2400">
              <a:solidFill>
                <a:srgbClr val="C00000"/>
              </a:solidFill>
            </a:endParaRPr>
          </a:p>
          <a:p>
            <a:pPr marL="0" indent="0">
              <a:lnSpc>
                <a:spcPct val="200000"/>
              </a:lnSpc>
              <a:buNone/>
            </a:pPr>
            <a:r>
              <a:rPr lang="zh-CN" altLang="en-US" sz="2400"/>
              <a:t>C:孙中山</a:t>
            </a:r>
            <a:endParaRPr lang="zh-CN" altLang="en-US" sz="2400"/>
          </a:p>
          <a:p>
            <a:pPr marL="0" indent="0">
              <a:lnSpc>
                <a:spcPct val="200000"/>
              </a:lnSpc>
              <a:buNone/>
            </a:pPr>
            <a:r>
              <a:rPr lang="zh-CN" altLang="en-US" sz="2400"/>
              <a:t>D:章太炎</a:t>
            </a:r>
            <a:endParaRPr lang="zh-CN" altLang="en-US" sz="240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中国历史上第一部具有资产阶级共和国宪法性质的法典是（ ）</a:t>
            </a:r>
            <a:endParaRPr lang="zh-CN" altLang="en-US" sz="2400"/>
          </a:p>
          <a:p>
            <a:pPr marL="0" indent="0">
              <a:lnSpc>
                <a:spcPct val="200000"/>
              </a:lnSpc>
              <a:buNone/>
            </a:pPr>
            <a:r>
              <a:rPr lang="zh-CN" altLang="en-US" sz="2400"/>
              <a:t>A:《中华民国宪法》 </a:t>
            </a:r>
            <a:endParaRPr lang="zh-CN" altLang="en-US" sz="2400"/>
          </a:p>
          <a:p>
            <a:pPr marL="0" indent="0">
              <a:lnSpc>
                <a:spcPct val="200000"/>
              </a:lnSpc>
              <a:buNone/>
            </a:pPr>
            <a:r>
              <a:rPr lang="zh-CN" altLang="en-US" sz="2400"/>
              <a:t>B:《钦定宪法大纲》 </a:t>
            </a:r>
            <a:endParaRPr lang="zh-CN" altLang="en-US" sz="2400"/>
          </a:p>
          <a:p>
            <a:pPr marL="0" indent="0">
              <a:lnSpc>
                <a:spcPct val="200000"/>
              </a:lnSpc>
              <a:buNone/>
            </a:pPr>
            <a:r>
              <a:rPr lang="zh-CN" altLang="en-US" sz="2400"/>
              <a:t>C:《中华民国约法》 </a:t>
            </a:r>
            <a:endParaRPr lang="zh-CN" altLang="en-US" sz="2400"/>
          </a:p>
          <a:p>
            <a:pPr marL="0" indent="0">
              <a:lnSpc>
                <a:spcPct val="200000"/>
              </a:lnSpc>
              <a:buNone/>
            </a:pPr>
            <a:r>
              <a:rPr lang="zh-CN" altLang="en-US" sz="2400"/>
              <a:t>D:《中华民国临时约法》</a:t>
            </a:r>
            <a:endParaRPr lang="zh-CN" altLang="en-US" sz="240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81635" y="1300480"/>
            <a:ext cx="11951335" cy="5161915"/>
          </a:xfrm>
        </p:spPr>
        <p:txBody>
          <a:bodyPr>
            <a:normAutofit/>
          </a:bodyPr>
          <a:p>
            <a:pPr marL="0" indent="0">
              <a:lnSpc>
                <a:spcPct val="200000"/>
              </a:lnSpc>
              <a:buNone/>
            </a:pPr>
            <a:r>
              <a:rPr lang="zh-CN" altLang="en-US" sz="2400"/>
              <a:t>中国历史上第一部具有资产阶级共和国宪法性质的法典是（ ）</a:t>
            </a:r>
            <a:endParaRPr lang="zh-CN" altLang="en-US" sz="2400"/>
          </a:p>
          <a:p>
            <a:pPr marL="0" indent="0">
              <a:lnSpc>
                <a:spcPct val="200000"/>
              </a:lnSpc>
              <a:buNone/>
            </a:pPr>
            <a:r>
              <a:rPr lang="zh-CN" altLang="en-US" sz="2400"/>
              <a:t>A:《中华民国宪法》 </a:t>
            </a:r>
            <a:endParaRPr lang="zh-CN" altLang="en-US" sz="2400"/>
          </a:p>
          <a:p>
            <a:pPr marL="0" indent="0">
              <a:lnSpc>
                <a:spcPct val="200000"/>
              </a:lnSpc>
              <a:buNone/>
            </a:pPr>
            <a:r>
              <a:rPr lang="zh-CN" altLang="en-US" sz="2400"/>
              <a:t>B:《钦定宪法大纲》 </a:t>
            </a:r>
            <a:endParaRPr lang="zh-CN" altLang="en-US" sz="2400"/>
          </a:p>
          <a:p>
            <a:pPr marL="0" indent="0">
              <a:lnSpc>
                <a:spcPct val="200000"/>
              </a:lnSpc>
              <a:buNone/>
            </a:pPr>
            <a:r>
              <a:rPr lang="zh-CN" altLang="en-US" sz="2400"/>
              <a:t>C:《中华民国约法》 </a:t>
            </a:r>
            <a:endParaRPr lang="zh-CN" altLang="en-US" sz="2400"/>
          </a:p>
          <a:p>
            <a:pPr marL="0" indent="0">
              <a:lnSpc>
                <a:spcPct val="200000"/>
              </a:lnSpc>
              <a:buNone/>
            </a:pPr>
            <a:r>
              <a:rPr lang="zh-CN" altLang="en-US" sz="2400">
                <a:solidFill>
                  <a:srgbClr val="C00000"/>
                </a:solidFill>
              </a:rPr>
              <a:t>D:《中华民国临时约法》</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中国历史上第一次比较完全意义上的资产阶级民主革命是（ ）</a:t>
            </a:r>
            <a:endParaRPr lang="zh-CN" altLang="en-US" sz="2400"/>
          </a:p>
          <a:p>
            <a:pPr marL="0" indent="0">
              <a:lnSpc>
                <a:spcPct val="200000"/>
              </a:lnSpc>
              <a:buNone/>
            </a:pPr>
            <a:r>
              <a:rPr lang="zh-CN" altLang="en-US" sz="2400"/>
              <a:t>A:洋务运动 </a:t>
            </a:r>
            <a:endParaRPr lang="zh-CN" altLang="en-US" sz="2400"/>
          </a:p>
          <a:p>
            <a:pPr marL="0" indent="0">
              <a:lnSpc>
                <a:spcPct val="200000"/>
              </a:lnSpc>
              <a:buNone/>
            </a:pPr>
            <a:r>
              <a:rPr lang="zh-CN" altLang="en-US" sz="2400"/>
              <a:t>B:戊戌维新运动</a:t>
            </a:r>
            <a:endParaRPr lang="zh-CN" altLang="en-US" sz="2400"/>
          </a:p>
          <a:p>
            <a:pPr marL="0" indent="0">
              <a:lnSpc>
                <a:spcPct val="200000"/>
              </a:lnSpc>
              <a:buNone/>
            </a:pPr>
            <a:r>
              <a:rPr lang="zh-CN" altLang="en-US" sz="2400"/>
              <a:t>C:辛亥革命 </a:t>
            </a:r>
            <a:endParaRPr lang="zh-CN" altLang="en-US" sz="2400"/>
          </a:p>
          <a:p>
            <a:pPr marL="0" indent="0">
              <a:lnSpc>
                <a:spcPct val="200000"/>
              </a:lnSpc>
              <a:buNone/>
            </a:pPr>
            <a:r>
              <a:rPr lang="zh-CN" altLang="en-US" sz="2400"/>
              <a:t>D:国民革命</a:t>
            </a:r>
            <a:endParaRPr lang="zh-CN" altLang="en-US" sz="240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中国历史上第一次比较完全意义上的资产阶级民主革命是（ ）</a:t>
            </a:r>
            <a:endParaRPr lang="zh-CN" altLang="en-US" sz="2400"/>
          </a:p>
          <a:p>
            <a:pPr marL="0" indent="0">
              <a:lnSpc>
                <a:spcPct val="200000"/>
              </a:lnSpc>
              <a:buNone/>
            </a:pPr>
            <a:r>
              <a:rPr lang="zh-CN" altLang="en-US" sz="2400"/>
              <a:t>A:洋务运动 </a:t>
            </a:r>
            <a:endParaRPr lang="zh-CN" altLang="en-US" sz="2400"/>
          </a:p>
          <a:p>
            <a:pPr marL="0" indent="0">
              <a:lnSpc>
                <a:spcPct val="200000"/>
              </a:lnSpc>
              <a:buNone/>
            </a:pPr>
            <a:r>
              <a:rPr lang="zh-CN" altLang="en-US" sz="2400"/>
              <a:t>B:戊戌维新运动</a:t>
            </a:r>
            <a:endParaRPr lang="zh-CN" altLang="en-US" sz="2400"/>
          </a:p>
          <a:p>
            <a:pPr marL="0" indent="0">
              <a:lnSpc>
                <a:spcPct val="200000"/>
              </a:lnSpc>
              <a:buNone/>
            </a:pPr>
            <a:r>
              <a:rPr lang="zh-CN" altLang="en-US" sz="2400">
                <a:solidFill>
                  <a:srgbClr val="C00000"/>
                </a:solidFill>
              </a:rPr>
              <a:t>C:辛亥革命 </a:t>
            </a:r>
            <a:endParaRPr lang="zh-CN" altLang="en-US" sz="2400">
              <a:solidFill>
                <a:srgbClr val="C00000"/>
              </a:solidFill>
            </a:endParaRPr>
          </a:p>
          <a:p>
            <a:pPr marL="0" indent="0">
              <a:lnSpc>
                <a:spcPct val="200000"/>
              </a:lnSpc>
              <a:buNone/>
            </a:pPr>
            <a:r>
              <a:rPr lang="zh-CN" altLang="en-US" sz="2400"/>
              <a:t>D:国民革命</a:t>
            </a:r>
            <a:endParaRPr lang="zh-CN" altLang="en-US" sz="240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袁世凯窃夺辛亥革命成果后，于1914年5月炮制了（ ）</a:t>
            </a:r>
            <a:endParaRPr lang="zh-CN" altLang="en-US" sz="2400"/>
          </a:p>
          <a:p>
            <a:pPr marL="0" indent="0">
              <a:lnSpc>
                <a:spcPct val="200000"/>
              </a:lnSpc>
              <a:buNone/>
            </a:pPr>
            <a:r>
              <a:rPr lang="zh-CN" altLang="en-US" sz="2400"/>
              <a:t>A:《戒严法</a:t>
            </a:r>
            <a:endParaRPr lang="zh-CN" altLang="en-US" sz="2400"/>
          </a:p>
          <a:p>
            <a:pPr marL="0" indent="0">
              <a:lnSpc>
                <a:spcPct val="200000"/>
              </a:lnSpc>
              <a:buNone/>
            </a:pPr>
            <a:r>
              <a:rPr lang="zh-CN" altLang="en-US" sz="2400"/>
              <a:t>B:《中华民国约法》</a:t>
            </a:r>
            <a:endParaRPr lang="zh-CN" altLang="en-US" sz="2400"/>
          </a:p>
          <a:p>
            <a:pPr marL="0" indent="0">
              <a:lnSpc>
                <a:spcPct val="200000"/>
              </a:lnSpc>
              <a:buNone/>
            </a:pPr>
            <a:r>
              <a:rPr lang="zh-CN" altLang="en-US" sz="2400"/>
              <a:t>C:《钦定宪法大纲》</a:t>
            </a:r>
            <a:endParaRPr lang="zh-CN" altLang="en-US" sz="2400"/>
          </a:p>
          <a:p>
            <a:pPr marL="0" indent="0">
              <a:lnSpc>
                <a:spcPct val="200000"/>
              </a:lnSpc>
              <a:buNone/>
            </a:pPr>
            <a:r>
              <a:rPr lang="zh-CN" altLang="en-US" sz="2400"/>
              <a:t>D:《暂行新刑律》</a:t>
            </a:r>
            <a:endParaRPr lang="zh-CN" altLang="en-US" sz="240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袁世凯窃夺辛亥革命成果后，于1914年5月炮制了（ ）</a:t>
            </a:r>
            <a:endParaRPr lang="zh-CN" altLang="en-US" sz="2400"/>
          </a:p>
          <a:p>
            <a:pPr marL="0" indent="0">
              <a:lnSpc>
                <a:spcPct val="200000"/>
              </a:lnSpc>
              <a:buNone/>
            </a:pPr>
            <a:r>
              <a:rPr lang="zh-CN" altLang="en-US" sz="2400"/>
              <a:t>A:《戒严法</a:t>
            </a:r>
            <a:endParaRPr lang="zh-CN" altLang="en-US" sz="2400"/>
          </a:p>
          <a:p>
            <a:pPr marL="0" indent="0">
              <a:lnSpc>
                <a:spcPct val="200000"/>
              </a:lnSpc>
              <a:buNone/>
            </a:pPr>
            <a:r>
              <a:rPr lang="zh-CN" altLang="en-US" sz="2400">
                <a:solidFill>
                  <a:srgbClr val="C00000"/>
                </a:solidFill>
              </a:rPr>
              <a:t>B:《中华民国约法》</a:t>
            </a:r>
            <a:endParaRPr lang="zh-CN" altLang="en-US" sz="2400">
              <a:solidFill>
                <a:srgbClr val="C00000"/>
              </a:solidFill>
            </a:endParaRPr>
          </a:p>
          <a:p>
            <a:pPr marL="0" indent="0">
              <a:lnSpc>
                <a:spcPct val="200000"/>
              </a:lnSpc>
              <a:buNone/>
            </a:pPr>
            <a:r>
              <a:rPr lang="zh-CN" altLang="en-US" sz="2400"/>
              <a:t>C:《钦定宪法大纲》</a:t>
            </a:r>
            <a:endParaRPr lang="zh-CN" altLang="en-US" sz="2400"/>
          </a:p>
          <a:p>
            <a:pPr marL="0" indent="0">
              <a:lnSpc>
                <a:spcPct val="200000"/>
              </a:lnSpc>
              <a:buNone/>
            </a:pPr>
            <a:r>
              <a:rPr lang="zh-CN" altLang="en-US" sz="2400"/>
              <a:t>D:《暂行新刑律》</a:t>
            </a:r>
            <a:endParaRPr lang="zh-CN" altLang="en-US" sz="240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1917年6月，率领“辫子军”北上，拥清废帝溥仪复辟的前清官僚是（ ）</a:t>
            </a:r>
            <a:endParaRPr lang="zh-CN" altLang="en-US" sz="2400"/>
          </a:p>
          <a:p>
            <a:pPr marL="0" indent="0">
              <a:lnSpc>
                <a:spcPct val="200000"/>
              </a:lnSpc>
              <a:buNone/>
            </a:pPr>
            <a:r>
              <a:rPr lang="zh-CN" altLang="en-US" sz="2400"/>
              <a:t>A:段祺瑞</a:t>
            </a:r>
            <a:endParaRPr lang="zh-CN" altLang="en-US" sz="2400"/>
          </a:p>
          <a:p>
            <a:pPr marL="0" indent="0">
              <a:lnSpc>
                <a:spcPct val="200000"/>
              </a:lnSpc>
              <a:buNone/>
            </a:pPr>
            <a:r>
              <a:rPr lang="zh-CN" altLang="en-US" sz="2400"/>
              <a:t>B:张勋</a:t>
            </a:r>
            <a:endParaRPr lang="zh-CN" altLang="en-US" sz="2400"/>
          </a:p>
          <a:p>
            <a:pPr marL="0" indent="0">
              <a:lnSpc>
                <a:spcPct val="200000"/>
              </a:lnSpc>
              <a:buNone/>
            </a:pPr>
            <a:r>
              <a:rPr lang="zh-CN" altLang="en-US" sz="2400"/>
              <a:t>C:袁世凯</a:t>
            </a:r>
            <a:endParaRPr lang="zh-CN" altLang="en-US" sz="2400"/>
          </a:p>
          <a:p>
            <a:pPr marL="0" indent="0">
              <a:lnSpc>
                <a:spcPct val="200000"/>
              </a:lnSpc>
              <a:buNone/>
            </a:pPr>
            <a:r>
              <a:rPr lang="zh-CN" altLang="en-US" sz="2400"/>
              <a:t>D:李鸿章</a:t>
            </a:r>
            <a:endParaRPr lang="zh-CN" altLang="en-US" sz="240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1917年6月，率领“辫子军”北上，拥清废帝溥仪复辟的前清官僚是（ ）</a:t>
            </a:r>
            <a:endParaRPr lang="zh-CN" altLang="en-US" sz="2400"/>
          </a:p>
          <a:p>
            <a:pPr marL="0" indent="0">
              <a:lnSpc>
                <a:spcPct val="200000"/>
              </a:lnSpc>
              <a:buNone/>
            </a:pPr>
            <a:r>
              <a:rPr lang="zh-CN" altLang="en-US" sz="2400"/>
              <a:t>A:段祺瑞</a:t>
            </a:r>
            <a:endParaRPr lang="zh-CN" altLang="en-US" sz="2400"/>
          </a:p>
          <a:p>
            <a:pPr marL="0" indent="0">
              <a:lnSpc>
                <a:spcPct val="200000"/>
              </a:lnSpc>
              <a:buNone/>
            </a:pPr>
            <a:r>
              <a:rPr lang="zh-CN" altLang="en-US" sz="2400">
                <a:solidFill>
                  <a:srgbClr val="C00000"/>
                </a:solidFill>
              </a:rPr>
              <a:t>B:张勋</a:t>
            </a:r>
            <a:endParaRPr lang="zh-CN" altLang="en-US" sz="2400">
              <a:solidFill>
                <a:srgbClr val="C00000"/>
              </a:solidFill>
            </a:endParaRPr>
          </a:p>
          <a:p>
            <a:pPr marL="0" indent="0">
              <a:lnSpc>
                <a:spcPct val="200000"/>
              </a:lnSpc>
              <a:buNone/>
            </a:pPr>
            <a:r>
              <a:rPr lang="zh-CN" altLang="en-US" sz="2400"/>
              <a:t>C:袁世凯</a:t>
            </a:r>
            <a:endParaRPr lang="zh-CN" altLang="en-US" sz="2400"/>
          </a:p>
          <a:p>
            <a:pPr marL="0" indent="0">
              <a:lnSpc>
                <a:spcPct val="200000"/>
              </a:lnSpc>
              <a:buNone/>
            </a:pPr>
            <a:r>
              <a:rPr lang="zh-CN" altLang="en-US" sz="2400"/>
              <a:t>D:李鸿章</a:t>
            </a:r>
            <a:endParaRPr lang="zh-CN" alt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控制近代中国海关大权长达40余年之久的外国人是（ ）</a:t>
            </a:r>
            <a:endParaRPr lang="zh-CN" altLang="en-US"/>
          </a:p>
          <a:p>
            <a:pPr marL="0" indent="0">
              <a:lnSpc>
                <a:spcPct val="200000"/>
              </a:lnSpc>
              <a:buNone/>
            </a:pPr>
            <a:r>
              <a:rPr lang="zh-CN" altLang="en-US"/>
              <a:t>A:德国人郭士立</a:t>
            </a:r>
            <a:endParaRPr lang="zh-CN" altLang="en-US"/>
          </a:p>
          <a:p>
            <a:pPr marL="0" indent="0">
              <a:lnSpc>
                <a:spcPct val="200000"/>
              </a:lnSpc>
              <a:buNone/>
            </a:pPr>
            <a:r>
              <a:rPr lang="zh-CN" altLang="en-US"/>
              <a:t>B:美国人田贝</a:t>
            </a:r>
            <a:endParaRPr lang="zh-CN" altLang="en-US"/>
          </a:p>
          <a:p>
            <a:pPr marL="0" indent="0">
              <a:lnSpc>
                <a:spcPct val="200000"/>
              </a:lnSpc>
              <a:buNone/>
            </a:pPr>
            <a:r>
              <a:rPr lang="zh-CN" altLang="en-US"/>
              <a:t>C:法国人孟振生</a:t>
            </a:r>
            <a:endParaRPr lang="zh-CN" altLang="en-US"/>
          </a:p>
          <a:p>
            <a:pPr marL="0" indent="0">
              <a:lnSpc>
                <a:spcPct val="200000"/>
              </a:lnSpc>
              <a:buNone/>
            </a:pPr>
            <a:r>
              <a:rPr lang="zh-CN" altLang="en-US"/>
              <a:t>D:英国人赫德</a:t>
            </a:r>
            <a:endParaRPr lang="zh-CN" alt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为反对袁世凯刺杀宋教仁和“善后大借款”，资产阶级革命派在1913年发动了（ ）</a:t>
            </a:r>
            <a:endParaRPr lang="zh-CN" altLang="en-US" sz="2400"/>
          </a:p>
          <a:p>
            <a:pPr marL="0" indent="0">
              <a:lnSpc>
                <a:spcPct val="200000"/>
              </a:lnSpc>
              <a:buNone/>
            </a:pPr>
            <a:r>
              <a:rPr lang="zh-CN" altLang="en-US" sz="2400"/>
              <a:t>A:二次革命</a:t>
            </a:r>
            <a:endParaRPr lang="zh-CN" altLang="en-US" sz="2400"/>
          </a:p>
          <a:p>
            <a:pPr marL="0" indent="0">
              <a:lnSpc>
                <a:spcPct val="200000"/>
              </a:lnSpc>
              <a:buNone/>
            </a:pPr>
            <a:r>
              <a:rPr lang="zh-CN" altLang="en-US" sz="2400"/>
              <a:t>B:护国战争</a:t>
            </a:r>
            <a:endParaRPr lang="zh-CN" altLang="en-US" sz="2400"/>
          </a:p>
          <a:p>
            <a:pPr marL="0" indent="0">
              <a:lnSpc>
                <a:spcPct val="200000"/>
              </a:lnSpc>
              <a:buNone/>
            </a:pPr>
            <a:r>
              <a:rPr lang="zh-CN" altLang="en-US" sz="2400"/>
              <a:t>C:第一次护法运动</a:t>
            </a:r>
            <a:endParaRPr lang="zh-CN" altLang="en-US" sz="2400"/>
          </a:p>
          <a:p>
            <a:pPr marL="0" indent="0">
              <a:lnSpc>
                <a:spcPct val="200000"/>
              </a:lnSpc>
              <a:buNone/>
            </a:pPr>
            <a:r>
              <a:rPr lang="zh-CN" altLang="en-US" sz="2400"/>
              <a:t>D:第二次护法运动</a:t>
            </a:r>
            <a:endParaRPr lang="zh-CN" altLang="en-US" sz="240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为反对袁世凯刺杀宋教仁和“善后大借款”，资产阶级革命派在1913年发动了（ ）</a:t>
            </a:r>
            <a:endParaRPr lang="zh-CN" altLang="en-US" sz="2400"/>
          </a:p>
          <a:p>
            <a:pPr marL="0" indent="0">
              <a:lnSpc>
                <a:spcPct val="200000"/>
              </a:lnSpc>
              <a:buNone/>
            </a:pPr>
            <a:r>
              <a:rPr lang="zh-CN" altLang="en-US" sz="2400">
                <a:solidFill>
                  <a:srgbClr val="C00000"/>
                </a:solidFill>
              </a:rPr>
              <a:t>A:二次革命</a:t>
            </a:r>
            <a:endParaRPr lang="zh-CN" altLang="en-US" sz="2400">
              <a:solidFill>
                <a:srgbClr val="C00000"/>
              </a:solidFill>
            </a:endParaRPr>
          </a:p>
          <a:p>
            <a:pPr marL="0" indent="0">
              <a:lnSpc>
                <a:spcPct val="200000"/>
              </a:lnSpc>
              <a:buNone/>
            </a:pPr>
            <a:r>
              <a:rPr lang="zh-CN" altLang="en-US" sz="2400"/>
              <a:t>B:护国战争</a:t>
            </a:r>
            <a:endParaRPr lang="zh-CN" altLang="en-US" sz="2400"/>
          </a:p>
          <a:p>
            <a:pPr marL="0" indent="0">
              <a:lnSpc>
                <a:spcPct val="200000"/>
              </a:lnSpc>
              <a:buNone/>
            </a:pPr>
            <a:r>
              <a:rPr lang="zh-CN" altLang="en-US" sz="2400"/>
              <a:t>C:第一次护法运动</a:t>
            </a:r>
            <a:endParaRPr lang="zh-CN" altLang="en-US" sz="2400"/>
          </a:p>
          <a:p>
            <a:pPr marL="0" indent="0">
              <a:lnSpc>
                <a:spcPct val="200000"/>
              </a:lnSpc>
              <a:buNone/>
            </a:pPr>
            <a:r>
              <a:rPr lang="zh-CN" altLang="en-US" sz="2400"/>
              <a:t>D:第二次护法运动</a:t>
            </a:r>
            <a:endParaRPr lang="zh-CN" altLang="en-US" sz="240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为反对袁世凯的独裁和卖国行径，孙中山在1913年领导革命党人发动了（ ）</a:t>
            </a:r>
            <a:endParaRPr lang="zh-CN" altLang="en-US" sz="2400"/>
          </a:p>
          <a:p>
            <a:pPr marL="0" indent="0">
              <a:lnSpc>
                <a:spcPct val="200000"/>
              </a:lnSpc>
              <a:buNone/>
            </a:pPr>
            <a:r>
              <a:rPr lang="zh-CN" altLang="en-US" sz="2400"/>
              <a:t>A:二次革命 </a:t>
            </a:r>
            <a:endParaRPr lang="zh-CN" altLang="en-US" sz="2400"/>
          </a:p>
          <a:p>
            <a:pPr marL="0" indent="0">
              <a:lnSpc>
                <a:spcPct val="200000"/>
              </a:lnSpc>
              <a:buNone/>
            </a:pPr>
            <a:r>
              <a:rPr lang="zh-CN" altLang="en-US" sz="2400"/>
              <a:t>B:护国战争</a:t>
            </a:r>
            <a:endParaRPr lang="zh-CN" altLang="en-US" sz="2400"/>
          </a:p>
          <a:p>
            <a:pPr marL="0" indent="0">
              <a:lnSpc>
                <a:spcPct val="200000"/>
              </a:lnSpc>
              <a:buNone/>
            </a:pPr>
            <a:r>
              <a:rPr lang="zh-CN" altLang="en-US" sz="2400"/>
              <a:t>C:护法战争</a:t>
            </a:r>
            <a:endParaRPr lang="zh-CN" altLang="en-US" sz="2400"/>
          </a:p>
          <a:p>
            <a:pPr marL="0" indent="0">
              <a:lnSpc>
                <a:spcPct val="200000"/>
              </a:lnSpc>
              <a:buNone/>
            </a:pPr>
            <a:r>
              <a:rPr lang="zh-CN" altLang="en-US" sz="2400"/>
              <a:t>D:北伐战争</a:t>
            </a:r>
            <a:endParaRPr lang="zh-CN" altLang="en-US" sz="240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为反对袁世凯的独裁和卖国行径，孙中山在1913年领导革命党人发动了（ ）</a:t>
            </a:r>
            <a:endParaRPr lang="zh-CN" altLang="en-US" sz="2400"/>
          </a:p>
          <a:p>
            <a:pPr marL="0" indent="0">
              <a:lnSpc>
                <a:spcPct val="200000"/>
              </a:lnSpc>
              <a:buNone/>
            </a:pPr>
            <a:r>
              <a:rPr lang="zh-CN" altLang="en-US" sz="2400">
                <a:solidFill>
                  <a:srgbClr val="C00000"/>
                </a:solidFill>
              </a:rPr>
              <a:t>A:二次革命</a:t>
            </a:r>
            <a:r>
              <a:rPr lang="zh-CN" altLang="en-US" sz="2400"/>
              <a:t> </a:t>
            </a:r>
            <a:endParaRPr lang="zh-CN" altLang="en-US" sz="2400"/>
          </a:p>
          <a:p>
            <a:pPr marL="0" indent="0">
              <a:lnSpc>
                <a:spcPct val="200000"/>
              </a:lnSpc>
              <a:buNone/>
            </a:pPr>
            <a:r>
              <a:rPr lang="zh-CN" altLang="en-US" sz="2400"/>
              <a:t>B:护国战争</a:t>
            </a:r>
            <a:endParaRPr lang="zh-CN" altLang="en-US" sz="2400"/>
          </a:p>
          <a:p>
            <a:pPr marL="0" indent="0">
              <a:lnSpc>
                <a:spcPct val="200000"/>
              </a:lnSpc>
              <a:buNone/>
            </a:pPr>
            <a:r>
              <a:rPr lang="zh-CN" altLang="en-US" sz="2400"/>
              <a:t>C:护法战争</a:t>
            </a:r>
            <a:endParaRPr lang="zh-CN" altLang="en-US" sz="2400"/>
          </a:p>
          <a:p>
            <a:pPr marL="0" indent="0">
              <a:lnSpc>
                <a:spcPct val="200000"/>
              </a:lnSpc>
              <a:buNone/>
            </a:pPr>
            <a:r>
              <a:rPr lang="zh-CN" altLang="en-US" sz="2400"/>
              <a:t>D:北伐战争</a:t>
            </a:r>
            <a:endParaRPr lang="zh-CN" altLang="en-US" sz="240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1914年7月，孙中山在东京正式成立了（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B:中国同盟会</a:t>
            </a:r>
            <a:endParaRPr lang="zh-CN" altLang="en-US" sz="2400"/>
          </a:p>
          <a:p>
            <a:pPr marL="0" indent="0">
              <a:lnSpc>
                <a:spcPct val="200000"/>
              </a:lnSpc>
              <a:buNone/>
            </a:pPr>
            <a:r>
              <a:rPr lang="zh-CN" altLang="en-US" sz="2400"/>
              <a:t>C:中华革命党</a:t>
            </a:r>
            <a:endParaRPr lang="zh-CN" altLang="en-US" sz="2400"/>
          </a:p>
          <a:p>
            <a:pPr marL="0" indent="0">
              <a:lnSpc>
                <a:spcPct val="200000"/>
              </a:lnSpc>
              <a:buNone/>
            </a:pPr>
            <a:r>
              <a:rPr lang="zh-CN" altLang="en-US" sz="2400"/>
              <a:t>D:中国国民党</a:t>
            </a:r>
            <a:endParaRPr lang="zh-CN" altLang="en-US" sz="240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1914年7月，孙中山在东京正式成立了（ ）</a:t>
            </a:r>
            <a:endParaRPr lang="zh-CN" altLang="en-US" sz="2400"/>
          </a:p>
          <a:p>
            <a:pPr marL="0" indent="0">
              <a:lnSpc>
                <a:spcPct val="200000"/>
              </a:lnSpc>
              <a:buNone/>
            </a:pPr>
            <a:r>
              <a:rPr lang="zh-CN" altLang="en-US" sz="2400"/>
              <a:t>A:兴中会</a:t>
            </a:r>
            <a:endParaRPr lang="zh-CN" altLang="en-US" sz="2400"/>
          </a:p>
          <a:p>
            <a:pPr marL="0" indent="0">
              <a:lnSpc>
                <a:spcPct val="200000"/>
              </a:lnSpc>
              <a:buNone/>
            </a:pPr>
            <a:r>
              <a:rPr lang="zh-CN" altLang="en-US" sz="2400"/>
              <a:t>B:中国同盟会</a:t>
            </a:r>
            <a:endParaRPr lang="zh-CN" altLang="en-US" sz="2400"/>
          </a:p>
          <a:p>
            <a:pPr marL="0" indent="0">
              <a:lnSpc>
                <a:spcPct val="200000"/>
              </a:lnSpc>
              <a:buNone/>
            </a:pPr>
            <a:r>
              <a:rPr lang="zh-CN" altLang="en-US" sz="2400">
                <a:solidFill>
                  <a:srgbClr val="C00000"/>
                </a:solidFill>
              </a:rPr>
              <a:t>C:中华革命党</a:t>
            </a:r>
            <a:endParaRPr lang="zh-CN" altLang="en-US" sz="2400">
              <a:solidFill>
                <a:srgbClr val="C00000"/>
              </a:solidFill>
            </a:endParaRPr>
          </a:p>
          <a:p>
            <a:pPr marL="0" indent="0">
              <a:lnSpc>
                <a:spcPct val="200000"/>
              </a:lnSpc>
              <a:buNone/>
            </a:pPr>
            <a:r>
              <a:rPr lang="zh-CN" altLang="en-US" sz="2400"/>
              <a:t>D:中国国民党</a:t>
            </a:r>
            <a:endParaRPr lang="zh-CN" altLang="en-US" sz="2400"/>
          </a:p>
        </p:txBody>
      </p:sp>
      <p:pic>
        <p:nvPicPr>
          <p:cNvPr id="4" name="图片 3"/>
          <p:cNvPicPr>
            <a:picLocks noChangeAspect="1"/>
          </p:cNvPicPr>
          <p:nvPr/>
        </p:nvPicPr>
        <p:blipFill>
          <a:blip r:embed="rId1"/>
          <a:stretch>
            <a:fillRect/>
          </a:stretch>
        </p:blipFill>
        <p:spPr>
          <a:xfrm>
            <a:off x="3705860" y="4124325"/>
            <a:ext cx="7920990" cy="1850390"/>
          </a:xfrm>
          <a:prstGeom prst="rect">
            <a:avLst/>
          </a:prstGeom>
        </p:spPr>
      </p:pic>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中国旧民主主义革命终结的标志是（ ）</a:t>
            </a:r>
            <a:endParaRPr lang="zh-CN" altLang="en-US" sz="2400"/>
          </a:p>
          <a:p>
            <a:pPr marL="0" indent="0">
              <a:lnSpc>
                <a:spcPct val="200000"/>
              </a:lnSpc>
              <a:buNone/>
            </a:pPr>
            <a:r>
              <a:rPr lang="zh-CN" altLang="en-US" sz="2400"/>
              <a:t>A:二次革命的失败</a:t>
            </a:r>
            <a:endParaRPr lang="zh-CN" altLang="en-US" sz="2400"/>
          </a:p>
          <a:p>
            <a:pPr marL="0" indent="0">
              <a:lnSpc>
                <a:spcPct val="200000"/>
              </a:lnSpc>
              <a:buNone/>
            </a:pPr>
            <a:r>
              <a:rPr lang="zh-CN" altLang="en-US" sz="2400"/>
              <a:t>B:护国运动的失败</a:t>
            </a:r>
            <a:endParaRPr lang="zh-CN" altLang="en-US" sz="2400"/>
          </a:p>
          <a:p>
            <a:pPr marL="0" indent="0">
              <a:lnSpc>
                <a:spcPct val="200000"/>
              </a:lnSpc>
              <a:buNone/>
            </a:pPr>
            <a:r>
              <a:rPr lang="zh-CN" altLang="en-US" sz="2400"/>
              <a:t>C:第一次护法运动的失败</a:t>
            </a:r>
            <a:endParaRPr lang="zh-CN" altLang="en-US" sz="2400"/>
          </a:p>
          <a:p>
            <a:pPr marL="0" indent="0">
              <a:lnSpc>
                <a:spcPct val="200000"/>
              </a:lnSpc>
              <a:buNone/>
            </a:pPr>
            <a:r>
              <a:rPr lang="zh-CN" altLang="en-US" sz="2400"/>
              <a:t>D:第二次护法运动的失败</a:t>
            </a:r>
            <a:endParaRPr lang="zh-CN" altLang="en-US" sz="240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701675" y="1300480"/>
            <a:ext cx="11951335" cy="5161915"/>
          </a:xfrm>
        </p:spPr>
        <p:txBody>
          <a:bodyPr>
            <a:normAutofit/>
          </a:bodyPr>
          <a:p>
            <a:pPr marL="0" indent="0">
              <a:lnSpc>
                <a:spcPct val="200000"/>
              </a:lnSpc>
              <a:buNone/>
            </a:pPr>
            <a:r>
              <a:rPr lang="zh-CN" altLang="en-US" sz="2400"/>
              <a:t>中国旧民主主义革命终结的标志是（ ）</a:t>
            </a:r>
            <a:endParaRPr lang="zh-CN" altLang="en-US" sz="2400"/>
          </a:p>
          <a:p>
            <a:pPr marL="0" indent="0">
              <a:lnSpc>
                <a:spcPct val="200000"/>
              </a:lnSpc>
              <a:buNone/>
            </a:pPr>
            <a:r>
              <a:rPr lang="zh-CN" altLang="en-US" sz="2400"/>
              <a:t>A:二次革命的失败</a:t>
            </a:r>
            <a:endParaRPr lang="zh-CN" altLang="en-US" sz="2400"/>
          </a:p>
          <a:p>
            <a:pPr marL="0" indent="0">
              <a:lnSpc>
                <a:spcPct val="200000"/>
              </a:lnSpc>
              <a:buNone/>
            </a:pPr>
            <a:r>
              <a:rPr lang="zh-CN" altLang="en-US" sz="2400"/>
              <a:t>B:护国运动的失败</a:t>
            </a:r>
            <a:endParaRPr lang="zh-CN" altLang="en-US" sz="2400"/>
          </a:p>
          <a:p>
            <a:pPr marL="0" indent="0">
              <a:lnSpc>
                <a:spcPct val="200000"/>
              </a:lnSpc>
              <a:buNone/>
            </a:pPr>
            <a:r>
              <a:rPr lang="zh-CN" altLang="en-US" sz="2400"/>
              <a:t>C:第一次护法运动的失败</a:t>
            </a:r>
            <a:endParaRPr lang="zh-CN" altLang="en-US" sz="2400"/>
          </a:p>
          <a:p>
            <a:pPr marL="0" indent="0">
              <a:lnSpc>
                <a:spcPct val="200000"/>
              </a:lnSpc>
              <a:buNone/>
            </a:pPr>
            <a:r>
              <a:rPr lang="zh-CN" altLang="en-US" sz="2400">
                <a:solidFill>
                  <a:srgbClr val="C00000"/>
                </a:solidFill>
              </a:rPr>
              <a:t>D:第二次护法运动的失败</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381635" y="1300480"/>
            <a:ext cx="11951335" cy="5161915"/>
          </a:xfrm>
        </p:spPr>
        <p:txBody>
          <a:bodyPr>
            <a:normAutofit fontScale="80000"/>
          </a:bodyPr>
          <a:p>
            <a:pPr marL="0" indent="0">
              <a:lnSpc>
                <a:spcPct val="200000"/>
              </a:lnSpc>
              <a:buNone/>
            </a:pPr>
            <a:r>
              <a:rPr lang="en-US" altLang="zh-CN" sz="2400"/>
              <a:t>1.试述孙中山三民主义学说的主要内容及其意义</a:t>
            </a:r>
            <a:endParaRPr lang="en-US" altLang="zh-CN" sz="2400"/>
          </a:p>
          <a:p>
            <a:pPr marL="0" indent="0">
              <a:lnSpc>
                <a:spcPct val="200000"/>
              </a:lnSpc>
              <a:buNone/>
            </a:pPr>
            <a:r>
              <a:rPr lang="en-US" altLang="zh-CN" sz="2400"/>
              <a:t>主要内容：</a:t>
            </a:r>
            <a:endParaRPr lang="en-US" altLang="zh-CN" sz="2400"/>
          </a:p>
          <a:p>
            <a:pPr marL="0" indent="0">
              <a:lnSpc>
                <a:spcPct val="200000"/>
              </a:lnSpc>
              <a:buNone/>
            </a:pPr>
            <a:r>
              <a:rPr lang="en-US" altLang="zh-CN" sz="2400"/>
              <a:t>（1）民族主义，包括“驱除鞑虏，恢复中华”。一是以革命手段推翻清王朝，二是变“次殖民地”的中国为独立的中国。 </a:t>
            </a:r>
            <a:endParaRPr lang="en-US" altLang="zh-CN" sz="2400"/>
          </a:p>
          <a:p>
            <a:pPr marL="0" indent="0">
              <a:lnSpc>
                <a:spcPct val="200000"/>
              </a:lnSpc>
              <a:buNone/>
            </a:pPr>
            <a:r>
              <a:rPr lang="en-US" altLang="zh-CN" sz="2400"/>
              <a:t>（2）民权主义即“创立民国”。指推翻封建君主专制制度，建立资产阶级民主共和国。 </a:t>
            </a:r>
            <a:endParaRPr lang="en-US" altLang="zh-CN" sz="2400"/>
          </a:p>
          <a:p>
            <a:pPr marL="0" indent="0">
              <a:lnSpc>
                <a:spcPct val="200000"/>
              </a:lnSpc>
              <a:buNone/>
            </a:pPr>
            <a:r>
              <a:rPr lang="en-US" altLang="zh-CN" sz="2400"/>
              <a:t>（3）民生主义即“平均地权”。基本方案是：核定地价，按价征税，涨价归公，按价收买。 </a:t>
            </a:r>
            <a:endParaRPr lang="en-US" altLang="zh-CN" sz="2400"/>
          </a:p>
          <a:p>
            <a:pPr marL="0" indent="0">
              <a:lnSpc>
                <a:spcPct val="200000"/>
              </a:lnSpc>
              <a:buNone/>
            </a:pPr>
            <a:r>
              <a:rPr lang="en-US" altLang="zh-CN" sz="2400"/>
              <a:t>意义：这是一个比较完备的民主主义的革命纲领，推动了革命思想的传播和革命运动的发展。</a:t>
            </a:r>
            <a:endParaRPr lang="en-US" altLang="zh-CN" sz="240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240665" y="1300480"/>
            <a:ext cx="11951335" cy="5161915"/>
          </a:xfrm>
        </p:spPr>
        <p:txBody>
          <a:bodyPr>
            <a:normAutofit fontScale="80000"/>
          </a:bodyPr>
          <a:p>
            <a:pPr marL="0" indent="0">
              <a:lnSpc>
                <a:spcPct val="150000"/>
              </a:lnSpc>
              <a:buNone/>
            </a:pPr>
            <a:r>
              <a:rPr lang="en-US" altLang="zh-CN" sz="2400"/>
              <a:t>2.革命派与改良派论战的内容</a:t>
            </a:r>
            <a:r>
              <a:rPr lang="zh-CN" altLang="en-US" sz="2400"/>
              <a:t>和意义</a:t>
            </a:r>
            <a:endParaRPr lang="zh-CN" altLang="en-US" sz="2400"/>
          </a:p>
          <a:p>
            <a:pPr marL="0" indent="0">
              <a:lnSpc>
                <a:spcPct val="150000"/>
              </a:lnSpc>
              <a:buNone/>
            </a:pPr>
            <a:r>
              <a:rPr lang="zh-CN" altLang="en-US" sz="2400"/>
              <a:t>内容</a:t>
            </a:r>
            <a:endParaRPr lang="en-US" altLang="zh-CN" sz="2400"/>
          </a:p>
          <a:p>
            <a:pPr marL="0" indent="0">
              <a:lnSpc>
                <a:spcPct val="150000"/>
              </a:lnSpc>
              <a:buNone/>
            </a:pPr>
            <a:r>
              <a:rPr lang="en-US" altLang="zh-CN" sz="2400"/>
              <a:t>（1）要不要以革命手段推翻清政府。 </a:t>
            </a:r>
            <a:endParaRPr lang="en-US" altLang="zh-CN" sz="2400"/>
          </a:p>
          <a:p>
            <a:pPr marL="0" indent="0">
              <a:lnSpc>
                <a:spcPct val="150000"/>
              </a:lnSpc>
              <a:buNone/>
            </a:pPr>
            <a:r>
              <a:rPr lang="en-US" altLang="zh-CN" sz="2400"/>
              <a:t>（2）要不要推翻帝制，实行共和。 </a:t>
            </a:r>
            <a:endParaRPr lang="en-US" altLang="zh-CN" sz="2400"/>
          </a:p>
          <a:p>
            <a:pPr marL="0" indent="0">
              <a:lnSpc>
                <a:spcPct val="150000"/>
              </a:lnSpc>
              <a:buNone/>
            </a:pPr>
            <a:r>
              <a:rPr lang="en-US" altLang="zh-CN" sz="2400"/>
              <a:t>（3）要不要社会革命。</a:t>
            </a:r>
            <a:endParaRPr lang="en-US" altLang="zh-CN" sz="2400"/>
          </a:p>
          <a:p>
            <a:pPr marL="0" indent="0">
              <a:lnSpc>
                <a:spcPct val="150000"/>
              </a:lnSpc>
              <a:buNone/>
            </a:pPr>
            <a:r>
              <a:rPr lang="zh-CN" altLang="en-US" sz="2400"/>
              <a:t>意义</a:t>
            </a:r>
            <a:endParaRPr lang="zh-CN" altLang="en-US" sz="2400"/>
          </a:p>
          <a:p>
            <a:pPr marL="0" indent="0">
              <a:lnSpc>
                <a:spcPct val="150000"/>
              </a:lnSpc>
              <a:buNone/>
            </a:pPr>
            <a:r>
              <a:rPr lang="zh-CN" altLang="en-US" sz="2400"/>
              <a:t>（1）划清了革命与改良的界限，使人们清楚地认识到实行民主革命的必要性，从而加入革命的行列。 </a:t>
            </a:r>
            <a:endParaRPr lang="zh-CN" altLang="en-US" sz="2400"/>
          </a:p>
          <a:p>
            <a:pPr marL="0" indent="0">
              <a:lnSpc>
                <a:spcPct val="150000"/>
              </a:lnSpc>
              <a:buNone/>
            </a:pPr>
            <a:r>
              <a:rPr lang="zh-CN" altLang="en-US" sz="2400"/>
              <a:t>（2）使资产阶级民主思想和三民主义思想得到了更加广泛的传播，为推翻清朝统治的革命斗争奠定了思想基础。</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控制近代中国海关大权长达40余年之久的外国人是（ ）</a:t>
            </a:r>
            <a:endParaRPr lang="zh-CN" altLang="en-US"/>
          </a:p>
          <a:p>
            <a:pPr marL="0" indent="0">
              <a:lnSpc>
                <a:spcPct val="200000"/>
              </a:lnSpc>
              <a:buNone/>
            </a:pPr>
            <a:r>
              <a:rPr lang="zh-CN" altLang="en-US"/>
              <a:t>A:德国人郭士立</a:t>
            </a:r>
            <a:endParaRPr lang="zh-CN" altLang="en-US"/>
          </a:p>
          <a:p>
            <a:pPr marL="0" indent="0">
              <a:lnSpc>
                <a:spcPct val="200000"/>
              </a:lnSpc>
              <a:buNone/>
            </a:pPr>
            <a:r>
              <a:rPr lang="zh-CN" altLang="en-US"/>
              <a:t>B:美国人田贝</a:t>
            </a:r>
            <a:endParaRPr lang="zh-CN" altLang="en-US"/>
          </a:p>
          <a:p>
            <a:pPr marL="0" indent="0">
              <a:lnSpc>
                <a:spcPct val="200000"/>
              </a:lnSpc>
              <a:buNone/>
            </a:pPr>
            <a:r>
              <a:rPr lang="zh-CN" altLang="en-US"/>
              <a:t>C:法国人孟振生</a:t>
            </a:r>
            <a:endParaRPr lang="zh-CN" altLang="en-US"/>
          </a:p>
          <a:p>
            <a:pPr marL="0" indent="0">
              <a:lnSpc>
                <a:spcPct val="200000"/>
              </a:lnSpc>
              <a:buNone/>
            </a:pPr>
            <a:r>
              <a:rPr lang="zh-CN" altLang="en-US">
                <a:solidFill>
                  <a:srgbClr val="FF0000"/>
                </a:solidFill>
              </a:rPr>
              <a:t>D:英国人赫德</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240665" y="1300480"/>
            <a:ext cx="11951335" cy="5161915"/>
          </a:xfrm>
        </p:spPr>
        <p:txBody>
          <a:bodyPr>
            <a:normAutofit/>
          </a:bodyPr>
          <a:p>
            <a:pPr marL="0" indent="0">
              <a:lnSpc>
                <a:spcPct val="150000"/>
              </a:lnSpc>
              <a:buNone/>
            </a:pPr>
            <a:r>
              <a:rPr lang="en-US" sz="2400"/>
              <a:t>3.</a:t>
            </a:r>
            <a:r>
              <a:rPr sz="2400"/>
              <a:t>资产阶级革命派在与改良派论战中存在的历史局限性是什么？</a:t>
            </a:r>
            <a:endParaRPr sz="2400"/>
          </a:p>
          <a:p>
            <a:pPr marL="0" indent="0">
              <a:lnSpc>
                <a:spcPct val="250000"/>
              </a:lnSpc>
              <a:buNone/>
            </a:pPr>
            <a:r>
              <a:rPr sz="2400">
                <a:sym typeface="+mn-ea"/>
              </a:rPr>
              <a:t>（1）不仅不敢旗帜鲜明地提出反帝口号 </a:t>
            </a:r>
            <a:endParaRPr sz="2400"/>
          </a:p>
          <a:p>
            <a:pPr marL="0" indent="0">
              <a:lnSpc>
                <a:spcPct val="250000"/>
              </a:lnSpc>
              <a:buNone/>
            </a:pPr>
            <a:r>
              <a:rPr sz="2400">
                <a:sym typeface="+mn-ea"/>
              </a:rPr>
              <a:t>（2）缺乏对民主建政的深入认识。 </a:t>
            </a:r>
            <a:endParaRPr sz="2400"/>
          </a:p>
          <a:p>
            <a:pPr marL="0" indent="0">
              <a:lnSpc>
                <a:spcPct val="250000"/>
              </a:lnSpc>
              <a:buNone/>
            </a:pPr>
            <a:r>
              <a:rPr sz="2400">
                <a:sym typeface="+mn-ea"/>
              </a:rPr>
              <a:t>（3）未能把土地制度改革和反对封建主义联系起来，从而无法真正解决农民土地问题。</a:t>
            </a:r>
            <a:endParaRPr sz="240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459740" y="1334135"/>
            <a:ext cx="11273155" cy="5161915"/>
          </a:xfrm>
        </p:spPr>
        <p:txBody>
          <a:bodyPr>
            <a:normAutofit/>
          </a:bodyPr>
          <a:p>
            <a:pPr marL="0" indent="0">
              <a:lnSpc>
                <a:spcPct val="200000"/>
              </a:lnSpc>
              <a:buNone/>
            </a:pPr>
            <a:r>
              <a:rPr lang="en-US" sz="2400"/>
              <a:t>4.1912年建立的南京临时政府是一个资产阶级共和国性质的革命政权</a:t>
            </a:r>
            <a:endParaRPr lang="en-US" sz="2400"/>
          </a:p>
          <a:p>
            <a:pPr marL="0" lvl="1" algn="l">
              <a:lnSpc>
                <a:spcPct val="200000"/>
              </a:lnSpc>
              <a:spcBef>
                <a:spcPts val="1000"/>
              </a:spcBef>
              <a:buClrTx/>
              <a:buSzTx/>
              <a:buNone/>
            </a:pPr>
            <a:r>
              <a:rPr lang="en-US">
                <a:sym typeface="微软雅黑" panose="020B0503020204020204" charset="-122"/>
              </a:rPr>
              <a:t>1）资产阶级：在人员构成上，资产阶级革命派控制着这个政权。</a:t>
            </a:r>
            <a:endParaRPr lang="en-US">
              <a:sym typeface="微软雅黑" panose="020B0503020204020204" charset="-122"/>
            </a:endParaRPr>
          </a:p>
          <a:p>
            <a:pPr marL="0" lvl="1" algn="l">
              <a:lnSpc>
                <a:spcPct val="200000"/>
              </a:lnSpc>
              <a:spcBef>
                <a:spcPts val="1000"/>
              </a:spcBef>
              <a:buClrTx/>
              <a:buSzTx/>
              <a:buNone/>
            </a:pPr>
            <a:r>
              <a:rPr lang="en-US">
                <a:sym typeface="微软雅黑" panose="020B0503020204020204" charset="-122"/>
              </a:rPr>
              <a:t>2）共和：集中体现了中国民族资产阶级的愿望和利益，也一定程度上符合广大中国人民的利益。</a:t>
            </a:r>
            <a:endParaRPr lang="en-US">
              <a:sym typeface="微软雅黑" panose="020B0503020204020204" charset="-122"/>
            </a:endParaRPr>
          </a:p>
          <a:p>
            <a:pPr marL="0" lvl="1" algn="l">
              <a:lnSpc>
                <a:spcPct val="200000"/>
              </a:lnSpc>
              <a:spcBef>
                <a:spcPts val="1000"/>
              </a:spcBef>
              <a:buClrTx/>
              <a:buSzTx/>
              <a:buNone/>
            </a:pPr>
            <a:r>
              <a:rPr lang="en-US">
                <a:sym typeface="微软雅黑" panose="020B0503020204020204" charset="-122"/>
              </a:rPr>
              <a:t>3）</a:t>
            </a:r>
            <a:r>
              <a:rPr lang="en-US">
                <a:sym typeface="+mn-ea"/>
              </a:rPr>
              <a:t>颁布《中华民国临时约法》，是中国历史上第一部具有资产阶级共和国宪法性质的法典。</a:t>
            </a:r>
            <a:endParaRPr lang="en-US" sz="240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459740" y="1334135"/>
            <a:ext cx="11273155" cy="5161915"/>
          </a:xfrm>
        </p:spPr>
        <p:txBody>
          <a:bodyPr>
            <a:normAutofit fontScale="90000" lnSpcReduction="20000"/>
          </a:bodyPr>
          <a:p>
            <a:pPr marL="0" indent="0">
              <a:lnSpc>
                <a:spcPct val="200000"/>
              </a:lnSpc>
              <a:buNone/>
            </a:pPr>
            <a:r>
              <a:rPr lang="en-US" sz="2400"/>
              <a:t>5.辛亥革命的历史意义</a:t>
            </a:r>
            <a:endParaRPr lang="en-US" sz="2400"/>
          </a:p>
          <a:p>
            <a:pPr marL="0" indent="0" algn="l">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sz="2400">
                <a:latin typeface="微软雅黑" panose="020B0503020204020204" charset="-122"/>
                <a:ea typeface="微软雅黑" panose="020B0503020204020204" charset="-122"/>
                <a:cs typeface="微软雅黑" panose="020B0503020204020204" charset="-122"/>
                <a:sym typeface="+mn-ea"/>
              </a:rPr>
              <a:t>推翻了</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清王朝</a:t>
            </a:r>
            <a:r>
              <a:rPr lang="en-US" sz="2400">
                <a:latin typeface="微软雅黑" panose="020B0503020204020204" charset="-122"/>
                <a:ea typeface="微软雅黑" panose="020B0503020204020204" charset="-122"/>
                <a:cs typeface="微软雅黑" panose="020B0503020204020204" charset="-122"/>
                <a:sym typeface="+mn-ea"/>
              </a:rPr>
              <a:t>在中国的统治，沉重打击了中外反动势力在中国的统治 </a:t>
            </a:r>
            <a:endParaRPr lang="en-US" sz="2400">
              <a:latin typeface="微软雅黑" panose="020B0503020204020204" charset="-122"/>
              <a:ea typeface="微软雅黑" panose="020B0503020204020204" charset="-122"/>
              <a:cs typeface="微软雅黑" panose="020B0503020204020204" charset="-122"/>
            </a:endParaRPr>
          </a:p>
          <a:p>
            <a:pPr marL="0" indent="0" algn="l">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2</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sz="2400">
                <a:latin typeface="微软雅黑" panose="020B0503020204020204" charset="-122"/>
                <a:ea typeface="微软雅黑" panose="020B0503020204020204" charset="-122"/>
                <a:cs typeface="微软雅黑" panose="020B0503020204020204" charset="-122"/>
                <a:sym typeface="+mn-ea"/>
              </a:rPr>
              <a:t>结束了统治中国两千多年的封建君主专制制度，建立了中国历史上第一个</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资产阶级共和政府</a:t>
            </a:r>
            <a:r>
              <a:rPr lang="en-US" sz="2400">
                <a:latin typeface="微软雅黑" panose="020B0503020204020204" charset="-122"/>
                <a:ea typeface="微软雅黑" panose="020B0503020204020204" charset="-122"/>
                <a:cs typeface="微软雅黑" panose="020B0503020204020204" charset="-122"/>
                <a:sym typeface="+mn-ea"/>
              </a:rPr>
              <a:t>。 </a:t>
            </a:r>
            <a:endParaRPr lang="en-US" sz="2400">
              <a:latin typeface="微软雅黑" panose="020B0503020204020204" charset="-122"/>
              <a:ea typeface="微软雅黑" panose="020B0503020204020204" charset="-122"/>
              <a:cs typeface="微软雅黑" panose="020B0503020204020204" charset="-122"/>
            </a:endParaRPr>
          </a:p>
          <a:p>
            <a:pPr marL="0" indent="0" algn="l">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sz="2400">
                <a:latin typeface="微软雅黑" panose="020B0503020204020204" charset="-122"/>
                <a:ea typeface="微软雅黑" panose="020B0503020204020204" charset="-122"/>
                <a:cs typeface="微软雅黑" panose="020B0503020204020204" charset="-122"/>
                <a:sym typeface="+mn-ea"/>
              </a:rPr>
              <a:t>传播了</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民主共和的理念</a:t>
            </a:r>
            <a:r>
              <a:rPr lang="en-US" sz="2400">
                <a:latin typeface="微软雅黑" panose="020B0503020204020204" charset="-122"/>
                <a:ea typeface="微软雅黑" panose="020B0503020204020204" charset="-122"/>
                <a:cs typeface="微软雅黑" panose="020B0503020204020204" charset="-122"/>
                <a:sym typeface="+mn-ea"/>
              </a:rPr>
              <a:t>。 </a:t>
            </a:r>
            <a:endParaRPr lang="en-US" sz="2400">
              <a:latin typeface="微软雅黑" panose="020B0503020204020204" charset="-122"/>
              <a:ea typeface="微软雅黑" panose="020B0503020204020204" charset="-122"/>
              <a:cs typeface="微软雅黑" panose="020B0503020204020204" charset="-122"/>
            </a:endParaRPr>
          </a:p>
          <a:p>
            <a:pPr marL="0" indent="0" algn="l">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4</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sz="2400">
                <a:latin typeface="微软雅黑" panose="020B0503020204020204" charset="-122"/>
                <a:ea typeface="微软雅黑" panose="020B0503020204020204" charset="-122"/>
                <a:cs typeface="微软雅黑" panose="020B0503020204020204" charset="-122"/>
                <a:sym typeface="+mn-ea"/>
              </a:rPr>
              <a:t>推动了近代中国</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社会变革</a:t>
            </a:r>
            <a:endParaRPr lang="en-US" sz="2400">
              <a:solidFill>
                <a:srgbClr val="C00000"/>
              </a:solidFill>
              <a:latin typeface="微软雅黑" panose="020B0503020204020204" charset="-122"/>
              <a:ea typeface="微软雅黑" panose="020B0503020204020204" charset="-122"/>
              <a:cs typeface="微软雅黑" panose="020B0503020204020204" charset="-122"/>
              <a:sym typeface="+mn-ea"/>
            </a:endParaRPr>
          </a:p>
          <a:p>
            <a:pPr marL="0" indent="0" algn="l">
              <a:lnSpc>
                <a:spcPct val="200000"/>
              </a:lnSpc>
              <a:buNone/>
            </a:pP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5</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sz="2400">
                <a:latin typeface="微软雅黑" panose="020B0503020204020204" charset="-122"/>
                <a:ea typeface="微软雅黑" panose="020B0503020204020204" charset="-122"/>
                <a:cs typeface="微软雅黑" panose="020B0503020204020204" charset="-122"/>
                <a:sym typeface="+mn-ea"/>
              </a:rPr>
              <a:t>打击了帝国主义在华势力，推动了</a:t>
            </a:r>
            <a:r>
              <a:rPr lang="en-US" sz="2400">
                <a:solidFill>
                  <a:srgbClr val="C00000"/>
                </a:solidFill>
                <a:latin typeface="微软雅黑" panose="020B0503020204020204" charset="-122"/>
                <a:ea typeface="微软雅黑" panose="020B0503020204020204" charset="-122"/>
                <a:cs typeface="微软雅黑" panose="020B0503020204020204" charset="-122"/>
                <a:sym typeface="+mn-ea"/>
              </a:rPr>
              <a:t>亚洲</a:t>
            </a:r>
            <a:r>
              <a:rPr lang="en-US" sz="2400">
                <a:latin typeface="微软雅黑" panose="020B0503020204020204" charset="-122"/>
                <a:ea typeface="微软雅黑" panose="020B0503020204020204" charset="-122"/>
                <a:cs typeface="微软雅黑" panose="020B0503020204020204" charset="-122"/>
                <a:sym typeface="+mn-ea"/>
              </a:rPr>
              <a:t>各国民族解放运动的高涨。</a:t>
            </a:r>
            <a:endParaRPr lang="en-US" sz="240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459740" y="1334135"/>
            <a:ext cx="11273155" cy="5161915"/>
          </a:xfrm>
        </p:spPr>
        <p:txBody>
          <a:bodyPr>
            <a:normAutofit/>
          </a:bodyPr>
          <a:p>
            <a:pPr marL="0" indent="0">
              <a:lnSpc>
                <a:spcPct val="200000"/>
              </a:lnSpc>
              <a:buNone/>
            </a:pPr>
            <a:r>
              <a:rPr lang="en-US" sz="2400"/>
              <a:t>6.资产阶级领导的辛亥革命的历史局限性。</a:t>
            </a:r>
            <a:endParaRPr lang="en-US" sz="2400"/>
          </a:p>
          <a:p>
            <a:pPr marL="0" indent="0">
              <a:lnSpc>
                <a:spcPct val="200000"/>
              </a:lnSpc>
              <a:buNone/>
            </a:pPr>
            <a:r>
              <a:rPr lang="en-US" sz="2400"/>
              <a:t>（1）没有提出彻底的反对帝国主义和反对封建主义的革命纲领。 </a:t>
            </a:r>
            <a:endParaRPr lang="en-US" sz="2400"/>
          </a:p>
          <a:p>
            <a:pPr marL="0" indent="0">
              <a:lnSpc>
                <a:spcPct val="200000"/>
              </a:lnSpc>
              <a:buNone/>
            </a:pPr>
            <a:r>
              <a:rPr lang="en-US" sz="2400"/>
              <a:t>（2）没有充分发动和依靠民众。 </a:t>
            </a:r>
            <a:endParaRPr lang="en-US" sz="2400"/>
          </a:p>
          <a:p>
            <a:pPr marL="0" indent="0">
              <a:lnSpc>
                <a:spcPct val="200000"/>
              </a:lnSpc>
              <a:buNone/>
            </a:pPr>
            <a:r>
              <a:rPr lang="en-US" sz="2400"/>
              <a:t>（3）没有建立坚强有力的革命政党。</a:t>
            </a:r>
            <a:endParaRPr lang="en-US" sz="240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459740" y="1334135"/>
            <a:ext cx="11273155" cy="5161915"/>
          </a:xfrm>
        </p:spPr>
        <p:txBody>
          <a:bodyPr>
            <a:normAutofit/>
          </a:bodyPr>
          <a:p>
            <a:pPr marL="0" indent="0">
              <a:lnSpc>
                <a:spcPct val="200000"/>
              </a:lnSpc>
              <a:buNone/>
            </a:pPr>
            <a:r>
              <a:rPr lang="en-US" sz="2400"/>
              <a:t>7.以孙中山为首的资产阶级反对北洋军阀统治的主要斗争。</a:t>
            </a:r>
            <a:endParaRPr lang="en-US" sz="2400"/>
          </a:p>
          <a:p>
            <a:pPr marL="0" indent="0">
              <a:lnSpc>
                <a:spcPct val="200000"/>
              </a:lnSpc>
              <a:buNone/>
            </a:pPr>
            <a:r>
              <a:rPr lang="en-US" sz="2400"/>
              <a:t>（1）反对袁世凯刺杀宋教仁和“善后大借款”，发动“二次革命”。 </a:t>
            </a:r>
            <a:endParaRPr lang="en-US" sz="2400"/>
          </a:p>
          <a:p>
            <a:pPr marL="0" indent="0">
              <a:lnSpc>
                <a:spcPct val="200000"/>
              </a:lnSpc>
              <a:buNone/>
            </a:pPr>
            <a:r>
              <a:rPr lang="en-US" sz="2400"/>
              <a:t>（2）反对袁世凯称帝，发动护国运动。 </a:t>
            </a:r>
            <a:endParaRPr lang="en-US" sz="2400"/>
          </a:p>
          <a:p>
            <a:pPr marL="0" indent="0">
              <a:lnSpc>
                <a:spcPct val="200000"/>
              </a:lnSpc>
              <a:buNone/>
            </a:pPr>
            <a:r>
              <a:rPr lang="en-US" sz="2400"/>
              <a:t>（3）反对北洋军阀破坏《中华民国临时约法》和拒绝恢复国会，发动第一次、第二次护法运动。</a:t>
            </a:r>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19世纪初，向中国大肆走私鸦片的主要国家是（ ）</a:t>
            </a:r>
            <a:endParaRPr lang="zh-CN" altLang="en-US"/>
          </a:p>
          <a:p>
            <a:pPr marL="0" indent="0">
              <a:lnSpc>
                <a:spcPct val="200000"/>
              </a:lnSpc>
              <a:buNone/>
            </a:pPr>
            <a:r>
              <a:rPr lang="zh-CN" altLang="en-US"/>
              <a:t>A:美国</a:t>
            </a:r>
            <a:endParaRPr lang="zh-CN" altLang="en-US"/>
          </a:p>
          <a:p>
            <a:pPr marL="0" indent="0">
              <a:lnSpc>
                <a:spcPct val="200000"/>
              </a:lnSpc>
              <a:buNone/>
            </a:pPr>
            <a:r>
              <a:rPr lang="zh-CN" altLang="en-US"/>
              <a:t>B:英国</a:t>
            </a:r>
            <a:endParaRPr lang="zh-CN" altLang="en-US"/>
          </a:p>
          <a:p>
            <a:pPr marL="0" indent="0">
              <a:lnSpc>
                <a:spcPct val="200000"/>
              </a:lnSpc>
              <a:buNone/>
            </a:pPr>
            <a:r>
              <a:rPr lang="zh-CN" altLang="en-US"/>
              <a:t>C:日本</a:t>
            </a:r>
            <a:endParaRPr lang="zh-CN" altLang="en-US"/>
          </a:p>
          <a:p>
            <a:pPr marL="0" indent="0">
              <a:lnSpc>
                <a:spcPct val="200000"/>
              </a:lnSpc>
              <a:buNone/>
            </a:pPr>
            <a:r>
              <a:rPr lang="zh-CN" altLang="en-US"/>
              <a:t>D:俄国</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19世纪初，向中国大肆走私鸦片的主要国家是（ ）</a:t>
            </a:r>
            <a:endParaRPr lang="zh-CN" altLang="en-US"/>
          </a:p>
          <a:p>
            <a:pPr marL="0" indent="0">
              <a:lnSpc>
                <a:spcPct val="200000"/>
              </a:lnSpc>
              <a:buNone/>
            </a:pPr>
            <a:r>
              <a:rPr lang="zh-CN" altLang="en-US"/>
              <a:t>A:美国</a:t>
            </a:r>
            <a:endParaRPr lang="zh-CN" altLang="en-US"/>
          </a:p>
          <a:p>
            <a:pPr marL="0" indent="0">
              <a:lnSpc>
                <a:spcPct val="200000"/>
              </a:lnSpc>
              <a:buNone/>
            </a:pPr>
            <a:r>
              <a:rPr lang="zh-CN" altLang="en-US">
                <a:solidFill>
                  <a:srgbClr val="FF0000"/>
                </a:solidFill>
              </a:rPr>
              <a:t>B:英国</a:t>
            </a:r>
            <a:endParaRPr lang="zh-CN" altLang="en-US"/>
          </a:p>
          <a:p>
            <a:pPr marL="0" indent="0">
              <a:lnSpc>
                <a:spcPct val="200000"/>
              </a:lnSpc>
              <a:buNone/>
            </a:pPr>
            <a:r>
              <a:rPr lang="zh-CN" altLang="en-US"/>
              <a:t>C:日本</a:t>
            </a:r>
            <a:endParaRPr lang="zh-CN" altLang="en-US"/>
          </a:p>
          <a:p>
            <a:pPr marL="0" indent="0">
              <a:lnSpc>
                <a:spcPct val="200000"/>
              </a:lnSpc>
              <a:buNone/>
            </a:pPr>
            <a:r>
              <a:rPr lang="zh-CN" altLang="en-US"/>
              <a:t>D:俄国</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外国列强对中国进行资本输出最早出现在（ ）</a:t>
            </a:r>
            <a:endParaRPr lang="zh-CN" altLang="en-US"/>
          </a:p>
          <a:p>
            <a:pPr marL="0" indent="0">
              <a:lnSpc>
                <a:spcPct val="200000"/>
              </a:lnSpc>
              <a:buNone/>
            </a:pPr>
            <a:r>
              <a:rPr lang="zh-CN" altLang="en-US"/>
              <a:t>A:第一次鸦片战争之后</a:t>
            </a:r>
            <a:endParaRPr lang="zh-CN" altLang="en-US"/>
          </a:p>
          <a:p>
            <a:pPr marL="0" indent="0">
              <a:lnSpc>
                <a:spcPct val="200000"/>
              </a:lnSpc>
              <a:buNone/>
            </a:pPr>
            <a:r>
              <a:rPr lang="zh-CN" altLang="en-US"/>
              <a:t>B:第二次鸦片战争之后</a:t>
            </a:r>
            <a:endParaRPr lang="zh-CN" altLang="en-US"/>
          </a:p>
          <a:p>
            <a:pPr marL="0" indent="0">
              <a:lnSpc>
                <a:spcPct val="200000"/>
              </a:lnSpc>
              <a:buNone/>
            </a:pPr>
            <a:r>
              <a:rPr lang="zh-CN" altLang="en-US"/>
              <a:t>C:甲午战争之后</a:t>
            </a:r>
            <a:endParaRPr lang="zh-CN" altLang="en-US"/>
          </a:p>
          <a:p>
            <a:pPr marL="0" indent="0">
              <a:lnSpc>
                <a:spcPct val="200000"/>
              </a:lnSpc>
              <a:buNone/>
            </a:pPr>
            <a:r>
              <a:rPr lang="zh-CN" altLang="en-US"/>
              <a:t>D:八国联军侵华战争之后</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外国列强对中国进行资本输出最早出现在（ ）</a:t>
            </a:r>
            <a:endParaRPr lang="zh-CN" altLang="en-US"/>
          </a:p>
          <a:p>
            <a:pPr marL="0" indent="0">
              <a:lnSpc>
                <a:spcPct val="200000"/>
              </a:lnSpc>
              <a:buNone/>
            </a:pPr>
            <a:r>
              <a:rPr lang="zh-CN" altLang="en-US"/>
              <a:t>A:第一次鸦片战争之后</a:t>
            </a:r>
            <a:endParaRPr lang="zh-CN" altLang="en-US"/>
          </a:p>
          <a:p>
            <a:pPr marL="0" indent="0">
              <a:lnSpc>
                <a:spcPct val="200000"/>
              </a:lnSpc>
              <a:buNone/>
            </a:pPr>
            <a:r>
              <a:rPr lang="zh-CN" altLang="en-US">
                <a:solidFill>
                  <a:srgbClr val="FF0000"/>
                </a:solidFill>
              </a:rPr>
              <a:t>B:第二次鸦片战争之后</a:t>
            </a:r>
            <a:endParaRPr lang="zh-CN" altLang="en-US"/>
          </a:p>
          <a:p>
            <a:pPr marL="0" indent="0">
              <a:lnSpc>
                <a:spcPct val="200000"/>
              </a:lnSpc>
              <a:buNone/>
            </a:pPr>
            <a:r>
              <a:rPr lang="zh-CN" altLang="en-US"/>
              <a:t>C:甲午战争之后</a:t>
            </a:r>
            <a:endParaRPr lang="zh-CN" altLang="en-US"/>
          </a:p>
          <a:p>
            <a:pPr marL="0" indent="0">
              <a:lnSpc>
                <a:spcPct val="200000"/>
              </a:lnSpc>
              <a:buNone/>
            </a:pPr>
            <a:r>
              <a:rPr lang="zh-CN" altLang="en-US"/>
              <a:t>D:八国联军侵华战争之后</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基督教在近代中国设立的最大出版机构是（ ）</a:t>
            </a:r>
            <a:endParaRPr lang="zh-CN" altLang="en-US"/>
          </a:p>
          <a:p>
            <a:pPr marL="0" indent="0">
              <a:lnSpc>
                <a:spcPct val="200000"/>
              </a:lnSpc>
              <a:buNone/>
            </a:pPr>
            <a:r>
              <a:rPr lang="zh-CN" altLang="en-US"/>
              <a:t>A:强学会</a:t>
            </a:r>
            <a:endParaRPr lang="zh-CN" altLang="en-US"/>
          </a:p>
          <a:p>
            <a:pPr marL="0" indent="0">
              <a:lnSpc>
                <a:spcPct val="200000"/>
              </a:lnSpc>
              <a:buNone/>
            </a:pPr>
            <a:r>
              <a:rPr lang="zh-CN" altLang="en-US"/>
              <a:t>B:南学会</a:t>
            </a:r>
            <a:endParaRPr lang="zh-CN" altLang="en-US"/>
          </a:p>
          <a:p>
            <a:pPr marL="0" indent="0">
              <a:lnSpc>
                <a:spcPct val="200000"/>
              </a:lnSpc>
              <a:buNone/>
            </a:pPr>
            <a:r>
              <a:rPr lang="zh-CN" altLang="en-US"/>
              <a:t>C:广学会</a:t>
            </a:r>
            <a:endParaRPr lang="zh-CN" altLang="en-US"/>
          </a:p>
          <a:p>
            <a:pPr marL="0" indent="0">
              <a:lnSpc>
                <a:spcPct val="200000"/>
              </a:lnSpc>
              <a:buNone/>
            </a:pPr>
            <a:r>
              <a:rPr lang="zh-CN" altLang="en-US"/>
              <a:t>D:保国会</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基督教在近代中国设立的最大出版机构是（ ）</a:t>
            </a:r>
            <a:endParaRPr lang="zh-CN" altLang="en-US"/>
          </a:p>
          <a:p>
            <a:pPr marL="0" indent="0">
              <a:lnSpc>
                <a:spcPct val="200000"/>
              </a:lnSpc>
              <a:buNone/>
            </a:pPr>
            <a:r>
              <a:rPr lang="zh-CN" altLang="en-US"/>
              <a:t>A:强学会</a:t>
            </a:r>
            <a:endParaRPr lang="zh-CN" altLang="en-US"/>
          </a:p>
          <a:p>
            <a:pPr marL="0" indent="0">
              <a:lnSpc>
                <a:spcPct val="200000"/>
              </a:lnSpc>
              <a:buNone/>
            </a:pPr>
            <a:r>
              <a:rPr lang="zh-CN" altLang="en-US"/>
              <a:t>B:南学会</a:t>
            </a:r>
            <a:endParaRPr lang="zh-CN" altLang="en-US"/>
          </a:p>
          <a:p>
            <a:pPr marL="0" indent="0">
              <a:lnSpc>
                <a:spcPct val="200000"/>
              </a:lnSpc>
              <a:buNone/>
            </a:pPr>
            <a:r>
              <a:rPr lang="zh-CN" altLang="en-US">
                <a:solidFill>
                  <a:srgbClr val="FF0000"/>
                </a:solidFill>
              </a:rPr>
              <a:t>C:广学会</a:t>
            </a:r>
            <a:endParaRPr lang="zh-CN" altLang="en-US"/>
          </a:p>
          <a:p>
            <a:pPr marL="0" indent="0">
              <a:lnSpc>
                <a:spcPct val="200000"/>
              </a:lnSpc>
              <a:buNone/>
            </a:pPr>
            <a:r>
              <a:rPr lang="zh-CN" altLang="en-US"/>
              <a:t>D:保国会</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基督教在中国设立的最大出版机构广学会发行的报刊是（ ）</a:t>
            </a:r>
            <a:endParaRPr lang="zh-CN" altLang="en-US"/>
          </a:p>
          <a:p>
            <a:pPr marL="0" indent="0">
              <a:lnSpc>
                <a:spcPct val="200000"/>
              </a:lnSpc>
              <a:buNone/>
            </a:pPr>
            <a:r>
              <a:rPr lang="zh-CN" altLang="en-US"/>
              <a:t>A:《中国丛报》</a:t>
            </a:r>
            <a:endParaRPr lang="zh-CN" altLang="en-US"/>
          </a:p>
          <a:p>
            <a:pPr marL="0" indent="0">
              <a:lnSpc>
                <a:spcPct val="200000"/>
              </a:lnSpc>
              <a:buNone/>
            </a:pPr>
            <a:r>
              <a:rPr lang="zh-CN" altLang="en-US"/>
              <a:t>B:《北华捷报》</a:t>
            </a:r>
            <a:endParaRPr lang="zh-CN" altLang="en-US"/>
          </a:p>
          <a:p>
            <a:pPr marL="0" indent="0">
              <a:lnSpc>
                <a:spcPct val="200000"/>
              </a:lnSpc>
              <a:buNone/>
            </a:pPr>
            <a:r>
              <a:rPr lang="zh-CN" altLang="en-US"/>
              <a:t>C:《字林西报》</a:t>
            </a:r>
            <a:endParaRPr lang="zh-CN" altLang="en-US"/>
          </a:p>
          <a:p>
            <a:pPr marL="0" indent="0">
              <a:lnSpc>
                <a:spcPct val="200000"/>
              </a:lnSpc>
              <a:buNone/>
            </a:pPr>
            <a:r>
              <a:rPr lang="zh-CN" altLang="en-US"/>
              <a:t>D:《万国公报》</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1840年鸦片战争前，中国社会的性质是（ ）</a:t>
            </a:r>
            <a:endParaRPr lang="zh-CN" altLang="en-US"/>
          </a:p>
          <a:p>
            <a:pPr marL="0" indent="0">
              <a:lnSpc>
                <a:spcPct val="200000"/>
              </a:lnSpc>
              <a:buNone/>
            </a:pPr>
            <a:r>
              <a:rPr lang="zh-CN" altLang="en-US"/>
              <a:t>A:奴隶社会</a:t>
            </a:r>
            <a:endParaRPr lang="zh-CN" altLang="en-US"/>
          </a:p>
          <a:p>
            <a:pPr marL="0" indent="0">
              <a:lnSpc>
                <a:spcPct val="200000"/>
              </a:lnSpc>
              <a:buNone/>
            </a:pPr>
            <a:r>
              <a:rPr lang="zh-CN" altLang="en-US"/>
              <a:t>B:封建社会</a:t>
            </a:r>
            <a:endParaRPr lang="zh-CN" altLang="en-US"/>
          </a:p>
          <a:p>
            <a:pPr marL="0" indent="0">
              <a:lnSpc>
                <a:spcPct val="200000"/>
              </a:lnSpc>
              <a:buNone/>
            </a:pPr>
            <a:r>
              <a:rPr lang="zh-CN" altLang="en-US"/>
              <a:t>C:半殖民地半封建社会 </a:t>
            </a:r>
            <a:endParaRPr lang="zh-CN" altLang="en-US"/>
          </a:p>
          <a:p>
            <a:pPr marL="0" indent="0">
              <a:lnSpc>
                <a:spcPct val="200000"/>
              </a:lnSpc>
              <a:buNone/>
            </a:pPr>
            <a:r>
              <a:rPr lang="zh-CN" altLang="en-US"/>
              <a:t>D:资本主义社会</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基督教在中国设立的最大出版机构广学会发行的报刊是（ ）</a:t>
            </a:r>
            <a:endParaRPr lang="zh-CN" altLang="en-US"/>
          </a:p>
          <a:p>
            <a:pPr marL="0" indent="0">
              <a:lnSpc>
                <a:spcPct val="200000"/>
              </a:lnSpc>
              <a:buNone/>
            </a:pPr>
            <a:r>
              <a:rPr lang="zh-CN" altLang="en-US"/>
              <a:t>A:《中国丛报》</a:t>
            </a:r>
            <a:endParaRPr lang="zh-CN" altLang="en-US"/>
          </a:p>
          <a:p>
            <a:pPr marL="0" indent="0">
              <a:lnSpc>
                <a:spcPct val="200000"/>
              </a:lnSpc>
              <a:buNone/>
            </a:pPr>
            <a:r>
              <a:rPr lang="zh-CN" altLang="en-US"/>
              <a:t>B:《北华捷报》</a:t>
            </a:r>
            <a:endParaRPr lang="zh-CN" altLang="en-US"/>
          </a:p>
          <a:p>
            <a:pPr marL="0" indent="0">
              <a:lnSpc>
                <a:spcPct val="200000"/>
              </a:lnSpc>
              <a:buNone/>
            </a:pPr>
            <a:r>
              <a:rPr lang="zh-CN" altLang="en-US"/>
              <a:t>C:《字林西报》</a:t>
            </a:r>
            <a:endParaRPr lang="zh-CN" altLang="en-US"/>
          </a:p>
          <a:p>
            <a:pPr marL="0" indent="0">
              <a:lnSpc>
                <a:spcPct val="200000"/>
              </a:lnSpc>
              <a:buNone/>
            </a:pPr>
            <a:r>
              <a:rPr lang="zh-CN" altLang="en-US">
                <a:solidFill>
                  <a:srgbClr val="FF0000"/>
                </a:solidFill>
              </a:rPr>
              <a:t>D:《万国公报》</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​1840年鸦片战争后，中国社会的性质是（ ）</a:t>
            </a:r>
            <a:endParaRPr lang="zh-CN" altLang="en-US"/>
          </a:p>
          <a:p>
            <a:pPr marL="0" indent="0">
              <a:lnSpc>
                <a:spcPct val="200000"/>
              </a:lnSpc>
              <a:buNone/>
            </a:pPr>
            <a:r>
              <a:rPr lang="zh-CN" altLang="en-US"/>
              <a:t>A:​奴隶社会</a:t>
            </a:r>
            <a:endParaRPr lang="zh-CN" altLang="en-US"/>
          </a:p>
          <a:p>
            <a:pPr marL="0" indent="0">
              <a:lnSpc>
                <a:spcPct val="200000"/>
              </a:lnSpc>
              <a:buNone/>
            </a:pPr>
            <a:r>
              <a:rPr lang="zh-CN" altLang="en-US"/>
              <a:t>B:封建社会</a:t>
            </a:r>
            <a:endParaRPr lang="zh-CN" altLang="en-US"/>
          </a:p>
          <a:p>
            <a:pPr marL="0" indent="0">
              <a:lnSpc>
                <a:spcPct val="200000"/>
              </a:lnSpc>
              <a:buNone/>
            </a:pPr>
            <a:r>
              <a:rPr lang="zh-CN" altLang="en-US"/>
              <a:t>C:半殖民地半封建社会</a:t>
            </a:r>
            <a:endParaRPr lang="zh-CN" altLang="en-US"/>
          </a:p>
          <a:p>
            <a:pPr marL="0" indent="0">
              <a:lnSpc>
                <a:spcPct val="200000"/>
              </a:lnSpc>
              <a:buNone/>
            </a:pPr>
            <a:r>
              <a:rPr lang="zh-CN" altLang="en-US"/>
              <a:t>D:资本主义社会</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​1840年鸦片战争后，中国社会的性质是（ ）</a:t>
            </a:r>
            <a:endParaRPr lang="zh-CN" altLang="en-US"/>
          </a:p>
          <a:p>
            <a:pPr marL="0" indent="0">
              <a:lnSpc>
                <a:spcPct val="200000"/>
              </a:lnSpc>
              <a:buNone/>
            </a:pPr>
            <a:r>
              <a:rPr lang="zh-CN" altLang="en-US"/>
              <a:t>A:​奴隶社会</a:t>
            </a:r>
            <a:endParaRPr lang="zh-CN" altLang="en-US"/>
          </a:p>
          <a:p>
            <a:pPr marL="0" indent="0">
              <a:lnSpc>
                <a:spcPct val="200000"/>
              </a:lnSpc>
              <a:buNone/>
            </a:pPr>
            <a:r>
              <a:rPr lang="zh-CN" altLang="en-US"/>
              <a:t>B:封建社会</a:t>
            </a:r>
            <a:endParaRPr lang="zh-CN" altLang="en-US"/>
          </a:p>
          <a:p>
            <a:pPr marL="0" indent="0">
              <a:lnSpc>
                <a:spcPct val="200000"/>
              </a:lnSpc>
              <a:buNone/>
            </a:pPr>
            <a:r>
              <a:rPr lang="zh-CN" altLang="en-US">
                <a:solidFill>
                  <a:srgbClr val="FF0000"/>
                </a:solidFill>
              </a:rPr>
              <a:t>C:半殖民地半封建社会</a:t>
            </a:r>
            <a:endParaRPr lang="zh-CN" altLang="en-US"/>
          </a:p>
          <a:p>
            <a:pPr marL="0" indent="0">
              <a:lnSpc>
                <a:spcPct val="200000"/>
              </a:lnSpc>
              <a:buNone/>
            </a:pPr>
            <a:r>
              <a:rPr lang="zh-CN" altLang="en-US"/>
              <a:t>D:资本主义社会</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中国半殖民地半封建社会最主要的矛盾是（ ）</a:t>
            </a:r>
            <a:endParaRPr lang="zh-CN" altLang="en-US"/>
          </a:p>
          <a:p>
            <a:pPr marL="0" indent="0">
              <a:lnSpc>
                <a:spcPct val="200000"/>
              </a:lnSpc>
              <a:buNone/>
            </a:pPr>
            <a:r>
              <a:rPr lang="zh-CN" altLang="en-US"/>
              <a:t>A:地主阶级与农民阶级的矛盾</a:t>
            </a:r>
            <a:endParaRPr lang="zh-CN" altLang="en-US"/>
          </a:p>
          <a:p>
            <a:pPr marL="0" indent="0">
              <a:lnSpc>
                <a:spcPct val="200000"/>
              </a:lnSpc>
              <a:buNone/>
            </a:pPr>
            <a:r>
              <a:rPr lang="zh-CN" altLang="en-US"/>
              <a:t>B:资产阶级与工人阶级的矛盾</a:t>
            </a:r>
            <a:endParaRPr lang="zh-CN" altLang="en-US"/>
          </a:p>
          <a:p>
            <a:pPr marL="0" indent="0">
              <a:lnSpc>
                <a:spcPct val="200000"/>
              </a:lnSpc>
              <a:buNone/>
            </a:pPr>
            <a:r>
              <a:rPr lang="zh-CN" altLang="en-US"/>
              <a:t>C:帝国主义与中华民族的矛盾</a:t>
            </a:r>
            <a:endParaRPr lang="zh-CN" altLang="en-US"/>
          </a:p>
          <a:p>
            <a:pPr marL="0" indent="0">
              <a:lnSpc>
                <a:spcPct val="200000"/>
              </a:lnSpc>
              <a:buNone/>
            </a:pPr>
            <a:r>
              <a:rPr lang="zh-CN" altLang="en-US"/>
              <a:t>D:封建主义与人民大众的矛盾</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a:t>中国半殖民地半封建社会最主要的矛盾是（ ）</a:t>
            </a:r>
            <a:endParaRPr lang="zh-CN" altLang="en-US"/>
          </a:p>
          <a:p>
            <a:pPr marL="0" indent="0">
              <a:lnSpc>
                <a:spcPct val="200000"/>
              </a:lnSpc>
              <a:buNone/>
            </a:pPr>
            <a:r>
              <a:rPr lang="zh-CN" altLang="en-US"/>
              <a:t>A:地主阶级与农民阶级的矛盾</a:t>
            </a:r>
            <a:endParaRPr lang="zh-CN" altLang="en-US"/>
          </a:p>
          <a:p>
            <a:pPr marL="0" indent="0">
              <a:lnSpc>
                <a:spcPct val="200000"/>
              </a:lnSpc>
              <a:buNone/>
            </a:pPr>
            <a:r>
              <a:rPr lang="zh-CN" altLang="en-US"/>
              <a:t>B:资产阶级与工人阶级的矛盾</a:t>
            </a:r>
            <a:endParaRPr lang="zh-CN" altLang="en-US"/>
          </a:p>
          <a:p>
            <a:pPr marL="0" indent="0">
              <a:lnSpc>
                <a:spcPct val="200000"/>
              </a:lnSpc>
              <a:buNone/>
            </a:pPr>
            <a:r>
              <a:rPr lang="zh-CN" altLang="en-US">
                <a:solidFill>
                  <a:srgbClr val="FF0000"/>
                </a:solidFill>
              </a:rPr>
              <a:t>C:帝国主义与中华民族的矛盾</a:t>
            </a:r>
            <a:endParaRPr lang="zh-CN" altLang="en-US"/>
          </a:p>
          <a:p>
            <a:pPr marL="0" indent="0">
              <a:lnSpc>
                <a:spcPct val="200000"/>
              </a:lnSpc>
              <a:buNone/>
            </a:pPr>
            <a:r>
              <a:rPr lang="zh-CN" altLang="en-US"/>
              <a:t>D:封建主义与人民大众的矛盾</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p>
            <a:pPr marL="0" indent="0">
              <a:lnSpc>
                <a:spcPct val="200000"/>
              </a:lnSpc>
              <a:buNone/>
            </a:pPr>
            <a:r>
              <a:rPr lang="zh-CN" altLang="en-US" sz="2400"/>
              <a:t>近代以来，中华民族实现国家繁荣富强和人民共同富裕的前提条件是（ ）</a:t>
            </a:r>
            <a:endParaRPr lang="zh-CN" altLang="en-US" sz="2400"/>
          </a:p>
          <a:p>
            <a:pPr marL="0" indent="0">
              <a:lnSpc>
                <a:spcPct val="200000"/>
              </a:lnSpc>
              <a:buNone/>
            </a:pPr>
            <a:r>
              <a:rPr lang="zh-CN" altLang="en-US" sz="2400"/>
              <a:t>A:反对帝国主义的侵略</a:t>
            </a:r>
            <a:endParaRPr lang="zh-CN" altLang="en-US" sz="2400"/>
          </a:p>
          <a:p>
            <a:pPr marL="0" indent="0">
              <a:lnSpc>
                <a:spcPct val="200000"/>
              </a:lnSpc>
              <a:buNone/>
            </a:pPr>
            <a:r>
              <a:rPr lang="zh-CN" altLang="en-US" sz="2400"/>
              <a:t>B:推翻封建主义的统治</a:t>
            </a:r>
            <a:endParaRPr lang="zh-CN" altLang="en-US" sz="2400"/>
          </a:p>
          <a:p>
            <a:pPr marL="0" indent="0">
              <a:lnSpc>
                <a:spcPct val="200000"/>
              </a:lnSpc>
              <a:buNone/>
            </a:pPr>
            <a:r>
              <a:rPr lang="zh-CN" altLang="en-US" sz="2400"/>
              <a:t>C:建立资本主义制度</a:t>
            </a:r>
            <a:endParaRPr lang="zh-CN" altLang="en-US" sz="2400"/>
          </a:p>
          <a:p>
            <a:pPr marL="0" indent="0">
              <a:lnSpc>
                <a:spcPct val="200000"/>
              </a:lnSpc>
              <a:buNone/>
            </a:pPr>
            <a:r>
              <a:rPr lang="zh-CN" altLang="en-US" sz="2400"/>
              <a:t>D:求得民族独立和人民解放</a:t>
            </a:r>
            <a:endParaRPr lang="zh-CN"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p>
            <a:pPr marL="0" indent="0">
              <a:lnSpc>
                <a:spcPct val="200000"/>
              </a:lnSpc>
              <a:buNone/>
            </a:pPr>
            <a:r>
              <a:rPr lang="zh-CN" altLang="en-US" sz="2400"/>
              <a:t>近代以来，中华民族实现国家繁荣富强和人民共同富裕的前提条件是（ ）</a:t>
            </a:r>
            <a:endParaRPr lang="zh-CN" altLang="en-US" sz="2400"/>
          </a:p>
          <a:p>
            <a:pPr marL="0" indent="0">
              <a:lnSpc>
                <a:spcPct val="200000"/>
              </a:lnSpc>
              <a:buNone/>
            </a:pPr>
            <a:r>
              <a:rPr lang="zh-CN" altLang="en-US" sz="2400"/>
              <a:t>A:反对帝国主义的侵略</a:t>
            </a:r>
            <a:endParaRPr lang="zh-CN" altLang="en-US" sz="2400"/>
          </a:p>
          <a:p>
            <a:pPr marL="0" indent="0">
              <a:lnSpc>
                <a:spcPct val="200000"/>
              </a:lnSpc>
              <a:buNone/>
            </a:pPr>
            <a:r>
              <a:rPr lang="zh-CN" altLang="en-US" sz="2400"/>
              <a:t>B:推翻封建主义的统治</a:t>
            </a:r>
            <a:endParaRPr lang="zh-CN" altLang="en-US" sz="2400"/>
          </a:p>
          <a:p>
            <a:pPr marL="0" indent="0">
              <a:lnSpc>
                <a:spcPct val="200000"/>
              </a:lnSpc>
              <a:buNone/>
            </a:pPr>
            <a:r>
              <a:rPr lang="zh-CN" altLang="en-US" sz="2400"/>
              <a:t>C:建立资本主义制度</a:t>
            </a:r>
            <a:endParaRPr lang="zh-CN" altLang="en-US" sz="2400"/>
          </a:p>
          <a:p>
            <a:pPr marL="0" indent="0">
              <a:lnSpc>
                <a:spcPct val="200000"/>
              </a:lnSpc>
              <a:buNone/>
            </a:pPr>
            <a:r>
              <a:rPr lang="zh-CN" altLang="en-US" sz="2400">
                <a:solidFill>
                  <a:srgbClr val="FF0000"/>
                </a:solidFill>
              </a:rPr>
              <a:t>D:求得民族独立和人民解放</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sz="2400"/>
              <a:t>中国近代史上，人民群众第一次反侵略武装斗争是（ ）</a:t>
            </a:r>
            <a:endParaRPr lang="zh-CN" altLang="en-US" sz="2400"/>
          </a:p>
          <a:p>
            <a:pPr marL="0" indent="0">
              <a:lnSpc>
                <a:spcPct val="200000"/>
              </a:lnSpc>
              <a:buNone/>
            </a:pPr>
            <a:r>
              <a:rPr lang="zh-CN" altLang="en-US" sz="2400"/>
              <a:t>A:三元里人民的抗英斗争</a:t>
            </a:r>
            <a:endParaRPr lang="zh-CN" altLang="en-US" sz="2400"/>
          </a:p>
          <a:p>
            <a:pPr marL="0" indent="0">
              <a:lnSpc>
                <a:spcPct val="200000"/>
              </a:lnSpc>
              <a:buNone/>
            </a:pPr>
            <a:r>
              <a:rPr lang="zh-CN" altLang="en-US" sz="2400"/>
              <a:t>B:太平天国抗击洋枪队的斗争</a:t>
            </a:r>
            <a:endParaRPr lang="zh-CN" altLang="en-US" sz="2400"/>
          </a:p>
          <a:p>
            <a:pPr marL="0" indent="0">
              <a:lnSpc>
                <a:spcPct val="200000"/>
              </a:lnSpc>
              <a:buNone/>
            </a:pPr>
            <a:r>
              <a:rPr lang="zh-CN" altLang="en-US" sz="2400"/>
              <a:t>C:台湾高山族人民的抗日斗争</a:t>
            </a:r>
            <a:endParaRPr lang="zh-CN" altLang="en-US" sz="2400"/>
          </a:p>
          <a:p>
            <a:pPr marL="0" indent="0">
              <a:lnSpc>
                <a:spcPct val="200000"/>
              </a:lnSpc>
              <a:buNone/>
            </a:pPr>
            <a:r>
              <a:rPr lang="zh-CN" altLang="en-US" sz="2400"/>
              <a:t>D:义和团抗击八国联军的斗争</a:t>
            </a:r>
            <a:endParaRPr lang="zh-C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20805" cy="5161915"/>
          </a:xfrm>
        </p:spPr>
        <p:txBody>
          <a:bodyPr>
            <a:normAutofit/>
          </a:bodyPr>
          <a:p>
            <a:pPr marL="0" indent="0">
              <a:lnSpc>
                <a:spcPct val="200000"/>
              </a:lnSpc>
              <a:buNone/>
            </a:pPr>
            <a:r>
              <a:rPr lang="zh-CN" altLang="en-US" sz="2400"/>
              <a:t>中国近代史上，人民群众第一次反侵略武装斗争是（ ）</a:t>
            </a:r>
            <a:endParaRPr lang="zh-CN" altLang="en-US" sz="2400"/>
          </a:p>
          <a:p>
            <a:pPr marL="0" indent="0">
              <a:lnSpc>
                <a:spcPct val="200000"/>
              </a:lnSpc>
              <a:buNone/>
            </a:pPr>
            <a:r>
              <a:rPr lang="zh-CN" altLang="en-US" sz="2400">
                <a:solidFill>
                  <a:srgbClr val="C00000"/>
                </a:solidFill>
              </a:rPr>
              <a:t>A:三元里人民的抗英斗争</a:t>
            </a:r>
            <a:endParaRPr lang="zh-CN" altLang="en-US" sz="2400"/>
          </a:p>
          <a:p>
            <a:pPr marL="0" indent="0">
              <a:lnSpc>
                <a:spcPct val="200000"/>
              </a:lnSpc>
              <a:buNone/>
            </a:pPr>
            <a:r>
              <a:rPr lang="zh-CN" altLang="en-US" sz="2400"/>
              <a:t>B:太平天国抗击洋枪队的斗争</a:t>
            </a:r>
            <a:endParaRPr lang="zh-CN" altLang="en-US" sz="2400"/>
          </a:p>
          <a:p>
            <a:pPr marL="0" indent="0">
              <a:lnSpc>
                <a:spcPct val="200000"/>
              </a:lnSpc>
              <a:buNone/>
            </a:pPr>
            <a:r>
              <a:rPr lang="zh-CN" altLang="en-US" sz="2400"/>
              <a:t>C:台湾高山族人民的抗日斗争</a:t>
            </a:r>
            <a:endParaRPr lang="zh-CN" altLang="en-US" sz="2400"/>
          </a:p>
          <a:p>
            <a:pPr marL="0" indent="0">
              <a:lnSpc>
                <a:spcPct val="200000"/>
              </a:lnSpc>
              <a:buNone/>
            </a:pPr>
            <a:r>
              <a:rPr lang="zh-CN" altLang="en-US" sz="2400"/>
              <a:t>D:义和团抗击八国联军的斗争</a:t>
            </a:r>
            <a:endParaRPr lang="zh-CN"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中国近代史上中国人民第一次大规模的反侵略武装斗争——广州三元里人民起义，发动的时间是（ ）</a:t>
            </a:r>
            <a:endParaRPr lang="zh-CN" altLang="en-US" sz="2400"/>
          </a:p>
          <a:p>
            <a:pPr marL="0" indent="0">
              <a:lnSpc>
                <a:spcPct val="200000"/>
              </a:lnSpc>
              <a:buNone/>
            </a:pPr>
            <a:r>
              <a:rPr lang="zh-CN" altLang="en-US" sz="2400"/>
              <a:t>A:1840年</a:t>
            </a:r>
            <a:endParaRPr lang="zh-CN" altLang="en-US" sz="2400"/>
          </a:p>
          <a:p>
            <a:pPr marL="0" indent="0">
              <a:lnSpc>
                <a:spcPct val="200000"/>
              </a:lnSpc>
              <a:buNone/>
            </a:pPr>
            <a:r>
              <a:rPr lang="zh-CN" altLang="en-US" sz="2400"/>
              <a:t>B:1841年</a:t>
            </a:r>
            <a:endParaRPr lang="zh-CN" altLang="en-US" sz="2400"/>
          </a:p>
          <a:p>
            <a:pPr marL="0" indent="0">
              <a:lnSpc>
                <a:spcPct val="200000"/>
              </a:lnSpc>
              <a:buNone/>
            </a:pPr>
            <a:r>
              <a:rPr lang="zh-CN" altLang="en-US" sz="2400"/>
              <a:t>C:1842年</a:t>
            </a:r>
            <a:endParaRPr lang="zh-CN" altLang="en-US" sz="2400"/>
          </a:p>
          <a:p>
            <a:pPr marL="0" indent="0">
              <a:lnSpc>
                <a:spcPct val="200000"/>
              </a:lnSpc>
              <a:buNone/>
            </a:pPr>
            <a:r>
              <a:rPr lang="zh-CN" altLang="en-US" sz="2400"/>
              <a:t>D:1843年</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1840年鸦片战争前，中国社会的性质是（ ）</a:t>
            </a:r>
            <a:endParaRPr lang="zh-CN" altLang="en-US"/>
          </a:p>
          <a:p>
            <a:pPr marL="0" indent="0">
              <a:lnSpc>
                <a:spcPct val="200000"/>
              </a:lnSpc>
              <a:buNone/>
            </a:pPr>
            <a:r>
              <a:rPr lang="zh-CN" altLang="en-US"/>
              <a:t>A:奴隶社会</a:t>
            </a:r>
            <a:endParaRPr lang="zh-CN" altLang="en-US"/>
          </a:p>
          <a:p>
            <a:pPr marL="0" indent="0">
              <a:lnSpc>
                <a:spcPct val="200000"/>
              </a:lnSpc>
              <a:buNone/>
            </a:pPr>
            <a:r>
              <a:rPr lang="zh-CN" altLang="en-US">
                <a:solidFill>
                  <a:srgbClr val="FF0000"/>
                </a:solidFill>
              </a:rPr>
              <a:t>B:封建社会</a:t>
            </a:r>
            <a:endParaRPr lang="zh-CN" altLang="en-US"/>
          </a:p>
          <a:p>
            <a:pPr marL="0" indent="0">
              <a:lnSpc>
                <a:spcPct val="200000"/>
              </a:lnSpc>
              <a:buNone/>
            </a:pPr>
            <a:r>
              <a:rPr lang="zh-CN" altLang="en-US"/>
              <a:t>C:半殖民地半封建社会 </a:t>
            </a:r>
            <a:endParaRPr lang="zh-CN" altLang="en-US"/>
          </a:p>
          <a:p>
            <a:pPr marL="0" indent="0">
              <a:lnSpc>
                <a:spcPct val="200000"/>
              </a:lnSpc>
              <a:buNone/>
            </a:pPr>
            <a:r>
              <a:rPr lang="zh-CN" altLang="en-US"/>
              <a:t>D:资本主义社会</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中国近代史上中国人民第一次大规模的反侵略武装斗争——广州三元里人民起义，发动的时间是（ ）</a:t>
            </a:r>
            <a:endParaRPr lang="zh-CN" altLang="en-US" sz="2400"/>
          </a:p>
          <a:p>
            <a:pPr marL="0" indent="0">
              <a:lnSpc>
                <a:spcPct val="200000"/>
              </a:lnSpc>
              <a:buNone/>
            </a:pPr>
            <a:r>
              <a:rPr lang="zh-CN" altLang="en-US" sz="2400"/>
              <a:t>A:1840年</a:t>
            </a:r>
            <a:endParaRPr lang="zh-CN" altLang="en-US" sz="2400"/>
          </a:p>
          <a:p>
            <a:pPr marL="0" indent="0">
              <a:lnSpc>
                <a:spcPct val="200000"/>
              </a:lnSpc>
              <a:buNone/>
            </a:pPr>
            <a:r>
              <a:rPr lang="zh-CN" altLang="en-US" sz="2400">
                <a:solidFill>
                  <a:srgbClr val="C00000"/>
                </a:solidFill>
              </a:rPr>
              <a:t>B:1841年</a:t>
            </a:r>
            <a:endParaRPr lang="zh-CN" altLang="en-US" sz="2400"/>
          </a:p>
          <a:p>
            <a:pPr marL="0" indent="0">
              <a:lnSpc>
                <a:spcPct val="200000"/>
              </a:lnSpc>
              <a:buNone/>
            </a:pPr>
            <a:r>
              <a:rPr lang="zh-CN" altLang="en-US" sz="2400"/>
              <a:t>C:1842年</a:t>
            </a:r>
            <a:endParaRPr lang="zh-CN" altLang="en-US" sz="2400"/>
          </a:p>
          <a:p>
            <a:pPr marL="0" indent="0">
              <a:lnSpc>
                <a:spcPct val="200000"/>
              </a:lnSpc>
              <a:buNone/>
            </a:pPr>
            <a:r>
              <a:rPr lang="zh-CN" altLang="en-US" sz="2400"/>
              <a:t>D:1843年</a:t>
            </a:r>
            <a:endParaRPr lang="zh-CN" altLang="en-US" sz="2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1841年2月，为抵抗列强侵略战死虎门的广东水师提督是（ ）</a:t>
            </a:r>
            <a:endParaRPr lang="zh-CN" altLang="en-US" sz="2400"/>
          </a:p>
          <a:p>
            <a:pPr marL="0" indent="0">
              <a:lnSpc>
                <a:spcPct val="200000"/>
              </a:lnSpc>
              <a:buNone/>
            </a:pPr>
            <a:r>
              <a:rPr lang="zh-CN" altLang="en-US" sz="2400"/>
              <a:t>A:陈化成</a:t>
            </a:r>
            <a:endParaRPr lang="zh-CN" altLang="en-US" sz="2400"/>
          </a:p>
          <a:p>
            <a:pPr marL="0" indent="0">
              <a:lnSpc>
                <a:spcPct val="200000"/>
              </a:lnSpc>
              <a:buNone/>
            </a:pPr>
            <a:r>
              <a:rPr lang="zh-CN" altLang="en-US" sz="2400"/>
              <a:t>B:关天培</a:t>
            </a:r>
            <a:endParaRPr lang="zh-CN" altLang="en-US" sz="2400"/>
          </a:p>
          <a:p>
            <a:pPr marL="0" indent="0">
              <a:lnSpc>
                <a:spcPct val="200000"/>
              </a:lnSpc>
              <a:buNone/>
            </a:pPr>
            <a:r>
              <a:rPr lang="zh-CN" altLang="en-US" sz="2400"/>
              <a:t>C:海龄</a:t>
            </a:r>
            <a:endParaRPr lang="zh-CN" altLang="en-US" sz="2400"/>
          </a:p>
          <a:p>
            <a:pPr marL="0" indent="0">
              <a:lnSpc>
                <a:spcPct val="200000"/>
              </a:lnSpc>
              <a:buNone/>
            </a:pPr>
            <a:r>
              <a:rPr lang="zh-CN" altLang="en-US" sz="2400"/>
              <a:t>D:史荣椿</a:t>
            </a:r>
            <a:endParaRPr lang="zh-CN" alt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1841年2月，为抵抗列强侵略战死虎门的广东水师提督是（ ）</a:t>
            </a:r>
            <a:endParaRPr lang="zh-CN" altLang="en-US" sz="2400"/>
          </a:p>
          <a:p>
            <a:pPr marL="0" indent="0">
              <a:lnSpc>
                <a:spcPct val="200000"/>
              </a:lnSpc>
              <a:buNone/>
            </a:pPr>
            <a:r>
              <a:rPr lang="zh-CN" altLang="en-US" sz="2400"/>
              <a:t>A:陈化成</a:t>
            </a:r>
            <a:endParaRPr lang="zh-CN" altLang="en-US" sz="2400"/>
          </a:p>
          <a:p>
            <a:pPr marL="0" indent="0">
              <a:lnSpc>
                <a:spcPct val="200000"/>
              </a:lnSpc>
              <a:buNone/>
            </a:pPr>
            <a:r>
              <a:rPr lang="zh-CN" altLang="en-US" sz="2400">
                <a:solidFill>
                  <a:srgbClr val="C00000"/>
                </a:solidFill>
              </a:rPr>
              <a:t>B:关天培</a:t>
            </a:r>
            <a:endParaRPr lang="zh-CN" altLang="en-US" sz="2400"/>
          </a:p>
          <a:p>
            <a:pPr marL="0" indent="0">
              <a:lnSpc>
                <a:spcPct val="200000"/>
              </a:lnSpc>
              <a:buNone/>
            </a:pPr>
            <a:r>
              <a:rPr lang="zh-CN" altLang="en-US" sz="2400"/>
              <a:t>C:海龄</a:t>
            </a:r>
            <a:endParaRPr lang="zh-CN" altLang="en-US" sz="2400"/>
          </a:p>
          <a:p>
            <a:pPr marL="0" indent="0">
              <a:lnSpc>
                <a:spcPct val="200000"/>
              </a:lnSpc>
              <a:buNone/>
            </a:pPr>
            <a:r>
              <a:rPr lang="zh-CN" altLang="en-US" sz="2400"/>
              <a:t>D:史荣椿</a:t>
            </a:r>
            <a:endParaRPr lang="zh-CN" alt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1885年3月，率领清军取得镇南关大捷，完全扭转中法战局的清军首领是（ ）</a:t>
            </a:r>
            <a:endParaRPr lang="zh-CN" altLang="en-US" sz="2400"/>
          </a:p>
          <a:p>
            <a:pPr marL="0" indent="0">
              <a:lnSpc>
                <a:spcPct val="200000"/>
              </a:lnSpc>
              <a:buNone/>
            </a:pPr>
            <a:r>
              <a:rPr lang="zh-CN" altLang="en-US" sz="2400"/>
              <a:t>A:关天培</a:t>
            </a:r>
            <a:endParaRPr lang="zh-CN" altLang="en-US" sz="2400"/>
          </a:p>
          <a:p>
            <a:pPr marL="0" indent="0">
              <a:lnSpc>
                <a:spcPct val="200000"/>
              </a:lnSpc>
              <a:buNone/>
            </a:pPr>
            <a:r>
              <a:rPr lang="zh-CN" altLang="en-US" sz="2400"/>
              <a:t>B:冯子材</a:t>
            </a:r>
            <a:endParaRPr lang="zh-CN" altLang="en-US" sz="2400"/>
          </a:p>
          <a:p>
            <a:pPr marL="0" indent="0">
              <a:lnSpc>
                <a:spcPct val="200000"/>
              </a:lnSpc>
              <a:buNone/>
            </a:pPr>
            <a:r>
              <a:rPr lang="zh-CN" altLang="en-US" sz="2400"/>
              <a:t>C:刘铭传</a:t>
            </a:r>
            <a:endParaRPr lang="zh-CN" altLang="en-US" sz="2400"/>
          </a:p>
          <a:p>
            <a:pPr marL="0" indent="0">
              <a:lnSpc>
                <a:spcPct val="200000"/>
              </a:lnSpc>
              <a:buNone/>
            </a:pPr>
            <a:r>
              <a:rPr lang="zh-CN" altLang="en-US" sz="2400"/>
              <a:t>D:左宝贵</a:t>
            </a:r>
            <a:endParaRPr lang="zh-CN" alt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1885年3月，率领清军取得镇南关大捷，完全扭转中法战局的清军首领是（ ）</a:t>
            </a:r>
            <a:endParaRPr lang="zh-CN" altLang="en-US" sz="2400"/>
          </a:p>
          <a:p>
            <a:pPr marL="0" indent="0">
              <a:lnSpc>
                <a:spcPct val="200000"/>
              </a:lnSpc>
              <a:buNone/>
            </a:pPr>
            <a:r>
              <a:rPr lang="zh-CN" altLang="en-US" sz="2400"/>
              <a:t>A:关天培</a:t>
            </a:r>
            <a:endParaRPr lang="zh-CN" altLang="en-US" sz="2400"/>
          </a:p>
          <a:p>
            <a:pPr marL="0" indent="0">
              <a:lnSpc>
                <a:spcPct val="200000"/>
              </a:lnSpc>
              <a:buNone/>
            </a:pPr>
            <a:r>
              <a:rPr lang="zh-CN" altLang="en-US" sz="2400">
                <a:solidFill>
                  <a:srgbClr val="C00000"/>
                </a:solidFill>
              </a:rPr>
              <a:t>B:冯子材</a:t>
            </a:r>
            <a:endParaRPr lang="zh-CN" altLang="en-US" sz="2400"/>
          </a:p>
          <a:p>
            <a:pPr marL="0" indent="0">
              <a:lnSpc>
                <a:spcPct val="200000"/>
              </a:lnSpc>
              <a:buNone/>
            </a:pPr>
            <a:r>
              <a:rPr lang="zh-CN" altLang="en-US" sz="2400"/>
              <a:t>C:刘铭传</a:t>
            </a:r>
            <a:endParaRPr lang="zh-CN" altLang="en-US" sz="2400"/>
          </a:p>
          <a:p>
            <a:pPr marL="0" indent="0">
              <a:lnSpc>
                <a:spcPct val="200000"/>
              </a:lnSpc>
              <a:buNone/>
            </a:pPr>
            <a:r>
              <a:rPr lang="zh-CN" altLang="en-US" sz="2400"/>
              <a:t>D:左宝贵</a:t>
            </a:r>
            <a:endParaRPr lang="zh-CN" alt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在中国近代史上提出“门户开放”政策的帝国主义国家是（ ）</a:t>
            </a:r>
            <a:endParaRPr lang="zh-CN" altLang="en-US" sz="2400"/>
          </a:p>
          <a:p>
            <a:pPr marL="0" indent="0">
              <a:lnSpc>
                <a:spcPct val="200000"/>
              </a:lnSpc>
              <a:buNone/>
            </a:pPr>
            <a:r>
              <a:rPr lang="zh-CN" altLang="en-US" sz="2400"/>
              <a:t>A:俄国 </a:t>
            </a:r>
            <a:endParaRPr lang="zh-CN" altLang="en-US" sz="2400"/>
          </a:p>
          <a:p>
            <a:pPr marL="0" indent="0">
              <a:lnSpc>
                <a:spcPct val="200000"/>
              </a:lnSpc>
              <a:buNone/>
            </a:pPr>
            <a:r>
              <a:rPr lang="zh-CN" altLang="en-US" sz="2400"/>
              <a:t>B:美国 </a:t>
            </a:r>
            <a:endParaRPr lang="zh-CN" altLang="en-US" sz="2400"/>
          </a:p>
          <a:p>
            <a:pPr marL="0" indent="0">
              <a:lnSpc>
                <a:spcPct val="200000"/>
              </a:lnSpc>
              <a:buNone/>
            </a:pPr>
            <a:r>
              <a:rPr lang="zh-CN" altLang="en-US" sz="2400"/>
              <a:t>C:英国 </a:t>
            </a:r>
            <a:endParaRPr lang="zh-CN" altLang="en-US" sz="2400"/>
          </a:p>
          <a:p>
            <a:pPr marL="0" indent="0">
              <a:lnSpc>
                <a:spcPct val="200000"/>
              </a:lnSpc>
              <a:buNone/>
            </a:pPr>
            <a:r>
              <a:rPr lang="zh-CN" altLang="en-US" sz="2400"/>
              <a:t>D:法国</a:t>
            </a: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在中国近代史上提出“门户开放”政策的帝国主义国家是（ ）</a:t>
            </a:r>
            <a:endParaRPr lang="zh-CN" altLang="en-US" sz="2400"/>
          </a:p>
          <a:p>
            <a:pPr marL="0" indent="0">
              <a:lnSpc>
                <a:spcPct val="200000"/>
              </a:lnSpc>
              <a:buNone/>
            </a:pPr>
            <a:r>
              <a:rPr lang="zh-CN" altLang="en-US" sz="2400"/>
              <a:t>A:俄国 </a:t>
            </a:r>
            <a:endParaRPr lang="zh-CN" altLang="en-US" sz="2400"/>
          </a:p>
          <a:p>
            <a:pPr marL="0" indent="0">
              <a:lnSpc>
                <a:spcPct val="200000"/>
              </a:lnSpc>
              <a:buNone/>
            </a:pPr>
            <a:r>
              <a:rPr lang="zh-CN" altLang="en-US" sz="2400">
                <a:solidFill>
                  <a:srgbClr val="C00000"/>
                </a:solidFill>
              </a:rPr>
              <a:t>B:美国 </a:t>
            </a:r>
            <a:endParaRPr lang="zh-CN" altLang="en-US" sz="2400"/>
          </a:p>
          <a:p>
            <a:pPr marL="0" indent="0">
              <a:lnSpc>
                <a:spcPct val="200000"/>
              </a:lnSpc>
              <a:buNone/>
            </a:pPr>
            <a:r>
              <a:rPr lang="zh-CN" altLang="en-US" sz="2400"/>
              <a:t>C:英国 </a:t>
            </a:r>
            <a:endParaRPr lang="zh-CN" altLang="en-US" sz="2400"/>
          </a:p>
          <a:p>
            <a:pPr marL="0" indent="0">
              <a:lnSpc>
                <a:spcPct val="200000"/>
              </a:lnSpc>
              <a:buNone/>
            </a:pPr>
            <a:r>
              <a:rPr lang="zh-CN" altLang="en-US" sz="2400"/>
              <a:t>D:法国</a:t>
            </a: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中国在半殖民地半封建社会时期反侵略斗争失败的最根本原因是（ ）</a:t>
            </a:r>
            <a:endParaRPr lang="zh-CN" altLang="en-US" sz="2400"/>
          </a:p>
          <a:p>
            <a:pPr marL="0" indent="0">
              <a:lnSpc>
                <a:spcPct val="200000"/>
              </a:lnSpc>
              <a:buNone/>
            </a:pPr>
            <a:r>
              <a:rPr lang="zh-CN" altLang="en-US" sz="2400"/>
              <a:t>A:经济技术落后  </a:t>
            </a:r>
            <a:endParaRPr lang="zh-CN" altLang="en-US" sz="2400"/>
          </a:p>
          <a:p>
            <a:pPr marL="0" indent="0">
              <a:lnSpc>
                <a:spcPct val="200000"/>
              </a:lnSpc>
              <a:buNone/>
            </a:pPr>
            <a:r>
              <a:rPr lang="zh-CN" altLang="en-US" sz="2400"/>
              <a:t>B:社会制度腐败</a:t>
            </a:r>
            <a:endParaRPr lang="zh-CN" altLang="en-US" sz="2400"/>
          </a:p>
          <a:p>
            <a:pPr marL="0" indent="0">
              <a:lnSpc>
                <a:spcPct val="200000"/>
              </a:lnSpc>
              <a:buNone/>
            </a:pPr>
            <a:r>
              <a:rPr lang="zh-CN" altLang="en-US" sz="2400"/>
              <a:t>C:思想文化保守</a:t>
            </a:r>
            <a:endParaRPr lang="zh-CN" altLang="en-US" sz="2400"/>
          </a:p>
          <a:p>
            <a:pPr marL="0" indent="0">
              <a:lnSpc>
                <a:spcPct val="200000"/>
              </a:lnSpc>
              <a:buNone/>
            </a:pPr>
            <a:r>
              <a:rPr lang="zh-CN" altLang="en-US" sz="2400"/>
              <a:t>D:军事装备落后</a:t>
            </a:r>
            <a:endParaRPr lang="zh-CN" altLang="en-US"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中国在半殖民地半封建社会时期反侵略斗争失败的最根本原因是（ ）</a:t>
            </a:r>
            <a:endParaRPr lang="zh-CN" altLang="en-US" sz="2400"/>
          </a:p>
          <a:p>
            <a:pPr marL="0" indent="0">
              <a:lnSpc>
                <a:spcPct val="200000"/>
              </a:lnSpc>
              <a:buNone/>
            </a:pPr>
            <a:r>
              <a:rPr lang="zh-CN" altLang="en-US" sz="2400"/>
              <a:t>A:经济技术落后  </a:t>
            </a:r>
            <a:endParaRPr lang="zh-CN" altLang="en-US" sz="2400"/>
          </a:p>
          <a:p>
            <a:pPr marL="0" indent="0">
              <a:lnSpc>
                <a:spcPct val="200000"/>
              </a:lnSpc>
              <a:buNone/>
            </a:pPr>
            <a:r>
              <a:rPr lang="zh-CN" altLang="en-US" sz="2400">
                <a:solidFill>
                  <a:srgbClr val="C00000"/>
                </a:solidFill>
              </a:rPr>
              <a:t>B:社会制度腐败</a:t>
            </a:r>
            <a:endParaRPr lang="zh-CN" altLang="en-US" sz="2400"/>
          </a:p>
          <a:p>
            <a:pPr marL="0" indent="0">
              <a:lnSpc>
                <a:spcPct val="200000"/>
              </a:lnSpc>
              <a:buNone/>
            </a:pPr>
            <a:r>
              <a:rPr lang="zh-CN" altLang="en-US" sz="2400"/>
              <a:t>C:思想文化保守</a:t>
            </a:r>
            <a:endParaRPr lang="zh-CN" altLang="en-US" sz="2400"/>
          </a:p>
          <a:p>
            <a:pPr marL="0" indent="0">
              <a:lnSpc>
                <a:spcPct val="200000"/>
              </a:lnSpc>
              <a:buNone/>
            </a:pPr>
            <a:r>
              <a:rPr lang="zh-CN" altLang="en-US" sz="2400"/>
              <a:t>D:军事装备落后</a:t>
            </a: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近代中国睁眼看世界的第一人是（ ）</a:t>
            </a:r>
            <a:endParaRPr lang="zh-CN" altLang="en-US" sz="2400"/>
          </a:p>
          <a:p>
            <a:pPr marL="0" indent="0">
              <a:lnSpc>
                <a:spcPct val="200000"/>
              </a:lnSpc>
              <a:buNone/>
            </a:pPr>
            <a:r>
              <a:rPr lang="zh-CN" altLang="en-US" sz="2400"/>
              <a:t>A:魏源</a:t>
            </a:r>
            <a:endParaRPr lang="zh-CN" altLang="en-US" sz="2400"/>
          </a:p>
          <a:p>
            <a:pPr marL="0" indent="0">
              <a:lnSpc>
                <a:spcPct val="200000"/>
              </a:lnSpc>
              <a:buNone/>
            </a:pPr>
            <a:r>
              <a:rPr lang="zh-CN" altLang="en-US" sz="2400"/>
              <a:t>B:林则徐</a:t>
            </a:r>
            <a:endParaRPr lang="zh-CN" altLang="en-US" sz="2400"/>
          </a:p>
          <a:p>
            <a:pPr marL="0" indent="0">
              <a:lnSpc>
                <a:spcPct val="200000"/>
              </a:lnSpc>
              <a:buNone/>
            </a:pPr>
            <a:r>
              <a:rPr lang="zh-CN" altLang="en-US" sz="2400"/>
              <a:t>C:龚自珍</a:t>
            </a:r>
            <a:endParaRPr lang="zh-CN" altLang="en-US" sz="2400"/>
          </a:p>
          <a:p>
            <a:pPr marL="0" indent="0">
              <a:lnSpc>
                <a:spcPct val="200000"/>
              </a:lnSpc>
              <a:buNone/>
            </a:pPr>
            <a:r>
              <a:rPr lang="zh-CN" altLang="en-US" sz="2400"/>
              <a:t>D:洪仁玕</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中国封建社会的主要矛盾是（ ）</a:t>
            </a:r>
            <a:endParaRPr lang="zh-CN" altLang="en-US"/>
          </a:p>
          <a:p>
            <a:pPr marL="0" indent="0">
              <a:lnSpc>
                <a:spcPct val="200000"/>
              </a:lnSpc>
              <a:buNone/>
            </a:pPr>
            <a:r>
              <a:rPr lang="zh-CN" altLang="en-US"/>
              <a:t>A:地主阶级和农民阶级的矛盾</a:t>
            </a:r>
            <a:endParaRPr lang="zh-CN" altLang="en-US"/>
          </a:p>
          <a:p>
            <a:pPr marL="0" indent="0">
              <a:lnSpc>
                <a:spcPct val="200000"/>
              </a:lnSpc>
              <a:buNone/>
            </a:pPr>
            <a:r>
              <a:rPr lang="zh-CN" altLang="en-US"/>
              <a:t>B:帝国主义和中华民族的矛盾 </a:t>
            </a:r>
            <a:endParaRPr lang="zh-CN" altLang="en-US"/>
          </a:p>
          <a:p>
            <a:pPr marL="0" indent="0">
              <a:lnSpc>
                <a:spcPct val="200000"/>
              </a:lnSpc>
              <a:buNone/>
            </a:pPr>
            <a:r>
              <a:rPr lang="zh-CN" altLang="en-US"/>
              <a:t>C:资产阶级和工人阶级的矛盾 </a:t>
            </a:r>
            <a:endParaRPr lang="zh-CN" altLang="en-US"/>
          </a:p>
          <a:p>
            <a:pPr marL="0" indent="0">
              <a:lnSpc>
                <a:spcPct val="200000"/>
              </a:lnSpc>
              <a:buNone/>
            </a:pPr>
            <a:r>
              <a:rPr lang="zh-CN" altLang="en-US"/>
              <a:t>D:封建主义和资本主义的矛盾</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近代中国睁眼看世界的第一人是（ ）</a:t>
            </a:r>
            <a:endParaRPr lang="zh-CN" altLang="en-US" sz="2400"/>
          </a:p>
          <a:p>
            <a:pPr marL="0" indent="0">
              <a:lnSpc>
                <a:spcPct val="200000"/>
              </a:lnSpc>
              <a:buNone/>
            </a:pPr>
            <a:r>
              <a:rPr lang="zh-CN" altLang="en-US" sz="2400"/>
              <a:t>A:魏源</a:t>
            </a:r>
            <a:endParaRPr lang="zh-CN" altLang="en-US" sz="2400"/>
          </a:p>
          <a:p>
            <a:pPr marL="0" indent="0">
              <a:lnSpc>
                <a:spcPct val="200000"/>
              </a:lnSpc>
              <a:buNone/>
            </a:pPr>
            <a:r>
              <a:rPr lang="zh-CN" altLang="en-US" sz="2400">
                <a:solidFill>
                  <a:srgbClr val="C00000"/>
                </a:solidFill>
              </a:rPr>
              <a:t>B:林则徐</a:t>
            </a:r>
            <a:endParaRPr lang="zh-CN" altLang="en-US" sz="2400"/>
          </a:p>
          <a:p>
            <a:pPr marL="0" indent="0">
              <a:lnSpc>
                <a:spcPct val="200000"/>
              </a:lnSpc>
              <a:buNone/>
            </a:pPr>
            <a:r>
              <a:rPr lang="zh-CN" altLang="en-US" sz="2400"/>
              <a:t>C:龚自珍</a:t>
            </a:r>
            <a:endParaRPr lang="zh-CN" altLang="en-US" sz="2400"/>
          </a:p>
          <a:p>
            <a:pPr marL="0" indent="0">
              <a:lnSpc>
                <a:spcPct val="200000"/>
              </a:lnSpc>
              <a:buNone/>
            </a:pPr>
            <a:r>
              <a:rPr lang="zh-CN" altLang="en-US" sz="2400"/>
              <a:t>D:洪仁玕</a:t>
            </a:r>
            <a:endParaRPr lang="zh-CN" altLang="en-US"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1839年组织编写成《四洲志》，向中国人介绍西方情况的是（ ）</a:t>
            </a:r>
            <a:endParaRPr lang="zh-CN" altLang="en-US" sz="2400"/>
          </a:p>
          <a:p>
            <a:pPr marL="0" indent="0">
              <a:lnSpc>
                <a:spcPct val="200000"/>
              </a:lnSpc>
              <a:buNone/>
            </a:pPr>
            <a:r>
              <a:rPr lang="zh-CN" altLang="en-US" sz="2400"/>
              <a:t>A:林则徐</a:t>
            </a:r>
            <a:endParaRPr lang="zh-CN" altLang="en-US" sz="2400"/>
          </a:p>
          <a:p>
            <a:pPr marL="0" indent="0">
              <a:lnSpc>
                <a:spcPct val="200000"/>
              </a:lnSpc>
              <a:buNone/>
            </a:pPr>
            <a:r>
              <a:rPr lang="zh-CN" altLang="en-US" sz="2400"/>
              <a:t>B:魏源</a:t>
            </a:r>
            <a:endParaRPr lang="zh-CN" altLang="en-US" sz="2400"/>
          </a:p>
          <a:p>
            <a:pPr marL="0" indent="0">
              <a:lnSpc>
                <a:spcPct val="200000"/>
              </a:lnSpc>
              <a:buNone/>
            </a:pPr>
            <a:r>
              <a:rPr lang="zh-CN" altLang="en-US" sz="2400"/>
              <a:t>C:马建忠</a:t>
            </a:r>
            <a:endParaRPr lang="zh-CN" altLang="en-US" sz="2400"/>
          </a:p>
          <a:p>
            <a:pPr marL="0" indent="0">
              <a:lnSpc>
                <a:spcPct val="200000"/>
              </a:lnSpc>
              <a:buNone/>
            </a:pPr>
            <a:r>
              <a:rPr lang="zh-CN" altLang="en-US" sz="2400"/>
              <a:t>D:郑观应</a:t>
            </a:r>
            <a:endParaRPr lang="zh-CN" alt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1839年组织编写成《四洲志》，向中国人介绍西方情况的是（ ）</a:t>
            </a:r>
            <a:endParaRPr lang="zh-CN" altLang="en-US" sz="2400"/>
          </a:p>
          <a:p>
            <a:pPr marL="0" indent="0">
              <a:lnSpc>
                <a:spcPct val="200000"/>
              </a:lnSpc>
              <a:buNone/>
            </a:pPr>
            <a:r>
              <a:rPr lang="zh-CN" altLang="en-US" sz="2400">
                <a:solidFill>
                  <a:srgbClr val="C00000"/>
                </a:solidFill>
              </a:rPr>
              <a:t>A:林则徐</a:t>
            </a:r>
            <a:endParaRPr lang="zh-CN" altLang="en-US" sz="2400"/>
          </a:p>
          <a:p>
            <a:pPr marL="0" indent="0">
              <a:lnSpc>
                <a:spcPct val="200000"/>
              </a:lnSpc>
              <a:buNone/>
            </a:pPr>
            <a:r>
              <a:rPr lang="zh-CN" altLang="en-US" sz="2400"/>
              <a:t>B:魏源</a:t>
            </a:r>
            <a:endParaRPr lang="zh-CN" altLang="en-US" sz="2400"/>
          </a:p>
          <a:p>
            <a:pPr marL="0" indent="0">
              <a:lnSpc>
                <a:spcPct val="200000"/>
              </a:lnSpc>
              <a:buNone/>
            </a:pPr>
            <a:r>
              <a:rPr lang="zh-CN" altLang="en-US" sz="2400"/>
              <a:t>C:马建忠</a:t>
            </a:r>
            <a:endParaRPr lang="zh-CN" altLang="en-US" sz="2400"/>
          </a:p>
          <a:p>
            <a:pPr marL="0" indent="0">
              <a:lnSpc>
                <a:spcPct val="200000"/>
              </a:lnSpc>
              <a:buNone/>
            </a:pPr>
            <a:r>
              <a:rPr lang="zh-CN" altLang="en-US" sz="2400"/>
              <a:t>D:郑观应</a:t>
            </a:r>
            <a:endParaRPr lang="zh-CN" altLang="en-US" sz="24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魏源在1843年编纂的《海国图志》中提出的重要思想是（ ）</a:t>
            </a:r>
            <a:endParaRPr lang="zh-CN" altLang="en-US" sz="2400"/>
          </a:p>
          <a:p>
            <a:pPr marL="0" indent="0">
              <a:lnSpc>
                <a:spcPct val="200000"/>
              </a:lnSpc>
              <a:buNone/>
            </a:pPr>
            <a:r>
              <a:rPr lang="zh-CN" altLang="en-US" sz="2400"/>
              <a:t>A:中学为体、西学为用</a:t>
            </a:r>
            <a:endParaRPr lang="zh-CN" altLang="en-US" sz="2400"/>
          </a:p>
          <a:p>
            <a:pPr marL="0" indent="0">
              <a:lnSpc>
                <a:spcPct val="200000"/>
              </a:lnSpc>
              <a:buNone/>
            </a:pPr>
            <a:r>
              <a:rPr lang="zh-CN" altLang="en-US" sz="2400"/>
              <a:t>B:物竞天择、适者生存</a:t>
            </a:r>
            <a:endParaRPr lang="zh-CN" altLang="en-US" sz="2400"/>
          </a:p>
          <a:p>
            <a:pPr marL="0" indent="0">
              <a:lnSpc>
                <a:spcPct val="200000"/>
              </a:lnSpc>
              <a:buNone/>
            </a:pPr>
            <a:r>
              <a:rPr lang="zh-CN" altLang="en-US" sz="2400"/>
              <a:t>C:救亡图存</a:t>
            </a:r>
            <a:endParaRPr lang="zh-CN" altLang="en-US" sz="2400"/>
          </a:p>
          <a:p>
            <a:pPr marL="0" indent="0">
              <a:lnSpc>
                <a:spcPct val="200000"/>
              </a:lnSpc>
              <a:buNone/>
            </a:pPr>
            <a:r>
              <a:rPr lang="zh-CN" altLang="en-US" sz="2400"/>
              <a:t>D:师夷长技以制夷</a:t>
            </a: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魏源在1843年编纂的《海国图志》中提出的重要思想是（ ）</a:t>
            </a:r>
            <a:endParaRPr lang="zh-CN" altLang="en-US" sz="2400"/>
          </a:p>
          <a:p>
            <a:pPr marL="0" indent="0">
              <a:lnSpc>
                <a:spcPct val="200000"/>
              </a:lnSpc>
              <a:buNone/>
            </a:pPr>
            <a:r>
              <a:rPr lang="zh-CN" altLang="en-US" sz="2400"/>
              <a:t>A:中学为体、西学为用</a:t>
            </a:r>
            <a:endParaRPr lang="zh-CN" altLang="en-US" sz="2400"/>
          </a:p>
          <a:p>
            <a:pPr marL="0" indent="0">
              <a:lnSpc>
                <a:spcPct val="200000"/>
              </a:lnSpc>
              <a:buNone/>
            </a:pPr>
            <a:r>
              <a:rPr lang="zh-CN" altLang="en-US" sz="2400"/>
              <a:t>B:物竞天择、适者生存</a:t>
            </a:r>
            <a:endParaRPr lang="zh-CN" altLang="en-US" sz="2400"/>
          </a:p>
          <a:p>
            <a:pPr marL="0" indent="0">
              <a:lnSpc>
                <a:spcPct val="200000"/>
              </a:lnSpc>
              <a:buNone/>
            </a:pPr>
            <a:r>
              <a:rPr lang="zh-CN" altLang="en-US" sz="2400"/>
              <a:t>C:救亡图存</a:t>
            </a:r>
            <a:endParaRPr lang="zh-CN" altLang="en-US" sz="2400"/>
          </a:p>
          <a:p>
            <a:pPr marL="0" indent="0">
              <a:lnSpc>
                <a:spcPct val="200000"/>
              </a:lnSpc>
              <a:buNone/>
            </a:pPr>
            <a:r>
              <a:rPr lang="zh-CN" altLang="en-US" sz="2400">
                <a:solidFill>
                  <a:srgbClr val="C00000"/>
                </a:solidFill>
              </a:rPr>
              <a:t>D:师夷长技以制夷</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1895年，在《救亡决论》一文中响亮地喊出“救亡”口号的是（ ）</a:t>
            </a:r>
            <a:endParaRPr lang="zh-CN" altLang="en-US" sz="2400"/>
          </a:p>
          <a:p>
            <a:pPr marL="0" indent="0">
              <a:lnSpc>
                <a:spcPct val="200000"/>
              </a:lnSpc>
              <a:buNone/>
            </a:pPr>
            <a:r>
              <a:rPr lang="zh-CN" altLang="en-US" sz="2400"/>
              <a:t>A:严复</a:t>
            </a:r>
            <a:endParaRPr lang="zh-CN" altLang="en-US" sz="2400"/>
          </a:p>
          <a:p>
            <a:pPr marL="0" indent="0">
              <a:lnSpc>
                <a:spcPct val="200000"/>
              </a:lnSpc>
              <a:buNone/>
            </a:pPr>
            <a:r>
              <a:rPr lang="zh-CN" altLang="en-US" sz="2400"/>
              <a:t>B:孙中山</a:t>
            </a:r>
            <a:endParaRPr lang="zh-CN" altLang="en-US" sz="2400"/>
          </a:p>
          <a:p>
            <a:pPr marL="0" indent="0">
              <a:lnSpc>
                <a:spcPct val="200000"/>
              </a:lnSpc>
              <a:buNone/>
            </a:pPr>
            <a:r>
              <a:rPr lang="zh-CN" altLang="en-US" sz="2400"/>
              <a:t>C:梁启超​</a:t>
            </a:r>
            <a:endParaRPr lang="zh-CN" altLang="en-US" sz="2400"/>
          </a:p>
          <a:p>
            <a:pPr marL="0" indent="0">
              <a:lnSpc>
                <a:spcPct val="200000"/>
              </a:lnSpc>
              <a:buNone/>
            </a:pPr>
            <a:r>
              <a:rPr lang="zh-CN" altLang="en-US" sz="2400"/>
              <a:t>D:康有为</a:t>
            </a: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604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1895年，在《救亡决论》一文中响亮地喊出“救亡”口号的是（ ）</a:t>
            </a:r>
            <a:endParaRPr lang="zh-CN" altLang="en-US" sz="2400"/>
          </a:p>
          <a:p>
            <a:pPr marL="0" indent="0">
              <a:lnSpc>
                <a:spcPct val="200000"/>
              </a:lnSpc>
              <a:buNone/>
            </a:pPr>
            <a:r>
              <a:rPr lang="zh-CN" altLang="en-US" sz="2400">
                <a:solidFill>
                  <a:srgbClr val="C00000"/>
                </a:solidFill>
              </a:rPr>
              <a:t>A:严复</a:t>
            </a:r>
            <a:endParaRPr lang="zh-CN" altLang="en-US" sz="2400"/>
          </a:p>
          <a:p>
            <a:pPr marL="0" indent="0">
              <a:lnSpc>
                <a:spcPct val="200000"/>
              </a:lnSpc>
              <a:buNone/>
            </a:pPr>
            <a:r>
              <a:rPr lang="zh-CN" altLang="en-US" sz="2400"/>
              <a:t>B:孙中山</a:t>
            </a:r>
            <a:endParaRPr lang="zh-CN" altLang="en-US" sz="2400"/>
          </a:p>
          <a:p>
            <a:pPr marL="0" indent="0">
              <a:lnSpc>
                <a:spcPct val="200000"/>
              </a:lnSpc>
              <a:buNone/>
            </a:pPr>
            <a:r>
              <a:rPr lang="zh-CN" altLang="en-US" sz="2400"/>
              <a:t>C:梁启超​</a:t>
            </a:r>
            <a:endParaRPr lang="zh-CN" altLang="en-US" sz="2400"/>
          </a:p>
          <a:p>
            <a:pPr marL="0" indent="0">
              <a:lnSpc>
                <a:spcPct val="200000"/>
              </a:lnSpc>
              <a:buNone/>
            </a:pPr>
            <a:r>
              <a:rPr lang="zh-CN" altLang="en-US" sz="2400"/>
              <a:t>D:康有为</a:t>
            </a:r>
            <a:endParaRPr lang="zh-CN" altLang="en-US" sz="2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604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严复1898年翻译出版的《天演论》所宣传的思想是（ ）</a:t>
            </a:r>
            <a:endParaRPr lang="zh-CN" altLang="en-US" sz="2400"/>
          </a:p>
          <a:p>
            <a:pPr marL="0" indent="0">
              <a:lnSpc>
                <a:spcPct val="200000"/>
              </a:lnSpc>
              <a:buNone/>
            </a:pPr>
            <a:r>
              <a:rPr lang="zh-CN" altLang="en-US" sz="2400"/>
              <a:t>A:师夷长技以制夷</a:t>
            </a:r>
            <a:endParaRPr lang="zh-CN" altLang="en-US" sz="2400"/>
          </a:p>
          <a:p>
            <a:pPr marL="0" indent="0">
              <a:lnSpc>
                <a:spcPct val="200000"/>
              </a:lnSpc>
              <a:buNone/>
            </a:pPr>
            <a:r>
              <a:rPr lang="zh-CN" altLang="en-US" sz="2400"/>
              <a:t>B:中学为体、西学为用</a:t>
            </a:r>
            <a:endParaRPr lang="zh-CN" altLang="en-US" sz="2400"/>
          </a:p>
          <a:p>
            <a:pPr marL="0" indent="0">
              <a:lnSpc>
                <a:spcPct val="200000"/>
              </a:lnSpc>
              <a:buNone/>
            </a:pPr>
            <a:r>
              <a:rPr lang="zh-CN" altLang="en-US" sz="2400"/>
              <a:t>C:振兴中华</a:t>
            </a:r>
            <a:endParaRPr lang="zh-CN" altLang="en-US" sz="2400"/>
          </a:p>
          <a:p>
            <a:pPr marL="0" indent="0">
              <a:lnSpc>
                <a:spcPct val="200000"/>
              </a:lnSpc>
              <a:buNone/>
            </a:pPr>
            <a:r>
              <a:rPr lang="zh-CN" altLang="en-US" sz="2400"/>
              <a:t>D:物竞天择、适者生存</a:t>
            </a:r>
            <a:endParaRPr lang="zh-CN"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604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严复1898年翻译出版的《天演论》所宣传的思想是（ ）</a:t>
            </a:r>
            <a:endParaRPr lang="zh-CN" altLang="en-US" sz="2400"/>
          </a:p>
          <a:p>
            <a:pPr marL="0" indent="0">
              <a:lnSpc>
                <a:spcPct val="200000"/>
              </a:lnSpc>
              <a:buNone/>
            </a:pPr>
            <a:r>
              <a:rPr lang="zh-CN" altLang="en-US" sz="2400"/>
              <a:t>A:师夷长技以制夷</a:t>
            </a:r>
            <a:endParaRPr lang="zh-CN" altLang="en-US" sz="2400"/>
          </a:p>
          <a:p>
            <a:pPr marL="0" indent="0">
              <a:lnSpc>
                <a:spcPct val="200000"/>
              </a:lnSpc>
              <a:buNone/>
            </a:pPr>
            <a:r>
              <a:rPr lang="zh-CN" altLang="en-US" sz="2400"/>
              <a:t>B:中学为体、西学为用</a:t>
            </a:r>
            <a:endParaRPr lang="zh-CN" altLang="en-US" sz="2400"/>
          </a:p>
          <a:p>
            <a:pPr marL="0" indent="0">
              <a:lnSpc>
                <a:spcPct val="200000"/>
              </a:lnSpc>
              <a:buNone/>
            </a:pPr>
            <a:r>
              <a:rPr lang="zh-CN" altLang="en-US" sz="2400"/>
              <a:t>C:振兴中华</a:t>
            </a:r>
            <a:endParaRPr lang="zh-CN" altLang="en-US" sz="2400"/>
          </a:p>
          <a:p>
            <a:pPr marL="0" indent="0">
              <a:lnSpc>
                <a:spcPct val="200000"/>
              </a:lnSpc>
              <a:buNone/>
            </a:pPr>
            <a:r>
              <a:rPr lang="zh-CN" altLang="en-US" sz="2400">
                <a:solidFill>
                  <a:srgbClr val="C00000"/>
                </a:solidFill>
              </a:rPr>
              <a:t>D:物竞天择、适者生存</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en-US" altLang="zh-CN"/>
              <a:t>1.</a:t>
            </a:r>
            <a:r>
              <a:rPr lang="zh-CN" altLang="en-US"/>
              <a:t>简述中国封建社会的基本特点</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中国封建社会的主要矛盾是（ ）</a:t>
            </a:r>
            <a:endParaRPr lang="zh-CN" altLang="en-US"/>
          </a:p>
          <a:p>
            <a:pPr marL="0" indent="0">
              <a:lnSpc>
                <a:spcPct val="200000"/>
              </a:lnSpc>
              <a:buNone/>
            </a:pPr>
            <a:r>
              <a:rPr lang="zh-CN" altLang="en-US">
                <a:solidFill>
                  <a:srgbClr val="FF0000"/>
                </a:solidFill>
              </a:rPr>
              <a:t>A:地主阶级和农民阶级的矛盾</a:t>
            </a:r>
            <a:endParaRPr lang="zh-CN" altLang="en-US"/>
          </a:p>
          <a:p>
            <a:pPr marL="0" indent="0">
              <a:lnSpc>
                <a:spcPct val="200000"/>
              </a:lnSpc>
              <a:buNone/>
            </a:pPr>
            <a:r>
              <a:rPr lang="zh-CN" altLang="en-US"/>
              <a:t>B:帝国主义和中华民族的矛盾 </a:t>
            </a:r>
            <a:endParaRPr lang="zh-CN" altLang="en-US"/>
          </a:p>
          <a:p>
            <a:pPr marL="0" indent="0">
              <a:lnSpc>
                <a:spcPct val="200000"/>
              </a:lnSpc>
              <a:buNone/>
            </a:pPr>
            <a:r>
              <a:rPr lang="zh-CN" altLang="en-US"/>
              <a:t>C:资产阶级和工人阶级的矛盾 </a:t>
            </a:r>
            <a:endParaRPr lang="zh-CN" altLang="en-US"/>
          </a:p>
          <a:p>
            <a:pPr marL="0" indent="0">
              <a:lnSpc>
                <a:spcPct val="200000"/>
              </a:lnSpc>
              <a:buNone/>
            </a:pPr>
            <a:r>
              <a:rPr lang="zh-CN" altLang="en-US"/>
              <a:t>D:封建主义和资本主义的矛盾</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fontScale="90000"/>
          </a:bodyPr>
          <a:p>
            <a:pPr marL="0" indent="0">
              <a:lnSpc>
                <a:spcPct val="200000"/>
              </a:lnSpc>
              <a:buNone/>
            </a:pPr>
            <a:r>
              <a:rPr lang="en-US" altLang="zh-CN"/>
              <a:t>1.</a:t>
            </a:r>
            <a:r>
              <a:rPr lang="zh-CN" altLang="en-US"/>
              <a:t>简述中国封建社会的基本特点</a:t>
            </a:r>
            <a:endParaRPr lang="zh-CN" altLang="en-US"/>
          </a:p>
          <a:p>
            <a:pPr marL="0" indent="0">
              <a:lnSpc>
                <a:spcPct val="200000"/>
              </a:lnSpc>
              <a:buNone/>
            </a:pPr>
            <a:r>
              <a:rPr lang="zh-CN" altLang="en-US"/>
              <a:t>（1）经济上，</a:t>
            </a:r>
            <a:r>
              <a:rPr lang="zh-CN" altLang="en-US">
                <a:solidFill>
                  <a:srgbClr val="FF0000"/>
                </a:solidFill>
              </a:rPr>
              <a:t>封建土地所有制</a:t>
            </a:r>
            <a:r>
              <a:rPr lang="zh-CN" altLang="en-US"/>
              <a:t>占主导地位，小农经济是其基本生产结构。 </a:t>
            </a:r>
            <a:endParaRPr lang="zh-CN" altLang="en-US"/>
          </a:p>
          <a:p>
            <a:pPr marL="0" indent="0">
              <a:lnSpc>
                <a:spcPct val="200000"/>
              </a:lnSpc>
              <a:buNone/>
            </a:pPr>
            <a:r>
              <a:rPr lang="zh-CN" altLang="en-US"/>
              <a:t>（2）政治上，实行高度中央集权的</a:t>
            </a:r>
            <a:r>
              <a:rPr lang="zh-CN" altLang="en-US">
                <a:solidFill>
                  <a:srgbClr val="FF0000"/>
                </a:solidFill>
              </a:rPr>
              <a:t>封建君主专制</a:t>
            </a:r>
            <a:r>
              <a:rPr lang="zh-CN" altLang="en-US"/>
              <a:t>制度。 </a:t>
            </a:r>
            <a:endParaRPr lang="zh-CN" altLang="en-US"/>
          </a:p>
          <a:p>
            <a:pPr marL="0" indent="0">
              <a:lnSpc>
                <a:spcPct val="200000"/>
              </a:lnSpc>
              <a:buNone/>
            </a:pPr>
            <a:r>
              <a:rPr lang="zh-CN" altLang="en-US"/>
              <a:t>（3）文化上，以</a:t>
            </a:r>
            <a:r>
              <a:rPr lang="zh-CN" altLang="en-US">
                <a:solidFill>
                  <a:srgbClr val="FF0000"/>
                </a:solidFill>
              </a:rPr>
              <a:t>儒家</a:t>
            </a:r>
            <a:r>
              <a:rPr lang="zh-CN" altLang="en-US"/>
              <a:t>思想为核心。 </a:t>
            </a:r>
            <a:endParaRPr lang="zh-CN" altLang="en-US"/>
          </a:p>
          <a:p>
            <a:pPr marL="0" indent="0">
              <a:lnSpc>
                <a:spcPct val="200000"/>
              </a:lnSpc>
              <a:buNone/>
            </a:pPr>
            <a:r>
              <a:rPr lang="zh-CN" altLang="en-US"/>
              <a:t>（4）社会结构上，是族权和政权相结合的</a:t>
            </a:r>
            <a:r>
              <a:rPr lang="zh-CN" altLang="en-US">
                <a:solidFill>
                  <a:srgbClr val="FF0000"/>
                </a:solidFill>
              </a:rPr>
              <a:t>封建宗法等级制度</a:t>
            </a:r>
            <a:r>
              <a:rPr lang="zh-CN" altLang="en-US"/>
              <a:t>。</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en-US" altLang="zh-CN"/>
              <a:t>2.</a:t>
            </a:r>
            <a:r>
              <a:rPr lang="zh-CN" altLang="en-US"/>
              <a:t>近代中国半殖民地半封建社会的特点</a:t>
            </a:r>
            <a:endParaRPr lang="zh-CN" altLang="en-US"/>
          </a:p>
          <a:p>
            <a:pPr marL="0" indent="0">
              <a:lnSpc>
                <a:spcPct val="200000"/>
              </a:lnSpc>
              <a:buNone/>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213360" y="1169035"/>
            <a:ext cx="12178030" cy="5705475"/>
          </a:xfrm>
        </p:spPr>
        <p:txBody>
          <a:bodyPr>
            <a:normAutofit fontScale="90000"/>
          </a:bodyPr>
          <a:p>
            <a:pPr marL="0" indent="0">
              <a:lnSpc>
                <a:spcPct val="150000"/>
              </a:lnSpc>
              <a:buNone/>
            </a:pPr>
            <a:r>
              <a:rPr lang="en-US" altLang="zh-CN"/>
              <a:t>2.</a:t>
            </a:r>
            <a:r>
              <a:rPr lang="zh-CN" altLang="en-US"/>
              <a:t>近代中国半殖民地半封建社会的特点</a:t>
            </a:r>
            <a:endParaRPr lang="zh-CN" altLang="en-US"/>
          </a:p>
          <a:p>
            <a:pPr marL="0" indent="0">
              <a:lnSpc>
                <a:spcPct val="150000"/>
              </a:lnSpc>
              <a:buNone/>
            </a:pPr>
            <a:r>
              <a:rPr lang="zh-CN" altLang="en-US"/>
              <a:t>（1）</a:t>
            </a:r>
            <a:r>
              <a:rPr lang="zh-CN" altLang="en-US">
                <a:solidFill>
                  <a:srgbClr val="FF0000"/>
                </a:solidFill>
              </a:rPr>
              <a:t>资本帝国</a:t>
            </a:r>
            <a:r>
              <a:rPr lang="zh-CN" altLang="en-US"/>
              <a:t>主义逐步控制了中国政治经济。 </a:t>
            </a:r>
            <a:endParaRPr lang="zh-CN" altLang="en-US"/>
          </a:p>
          <a:p>
            <a:pPr marL="0" indent="0">
              <a:lnSpc>
                <a:spcPct val="150000"/>
              </a:lnSpc>
              <a:buNone/>
            </a:pPr>
            <a:r>
              <a:rPr lang="zh-CN" altLang="en-US"/>
              <a:t>（2）中国</a:t>
            </a:r>
            <a:r>
              <a:rPr lang="zh-CN" altLang="en-US">
                <a:solidFill>
                  <a:srgbClr val="FF0000"/>
                </a:solidFill>
              </a:rPr>
              <a:t>封建势力</a:t>
            </a:r>
            <a:r>
              <a:rPr lang="zh-CN" altLang="en-US"/>
              <a:t>同外国侵略势力相勾结，成为外国列强压迫奴役中国人民的工具。</a:t>
            </a:r>
            <a:endParaRPr lang="zh-CN" altLang="en-US"/>
          </a:p>
          <a:p>
            <a:pPr marL="0" indent="0">
              <a:lnSpc>
                <a:spcPct val="150000"/>
              </a:lnSpc>
              <a:buNone/>
            </a:pPr>
            <a:r>
              <a:rPr lang="zh-CN" altLang="en-US"/>
              <a:t>（3）中国</a:t>
            </a:r>
            <a:r>
              <a:rPr lang="zh-CN" altLang="en-US" b="1">
                <a:solidFill>
                  <a:srgbClr val="FF0000"/>
                </a:solidFill>
              </a:rPr>
              <a:t>自然经济</a:t>
            </a:r>
            <a:r>
              <a:rPr lang="zh-CN" altLang="en-US"/>
              <a:t>虽遭到破坏，但封建剥削制度的根基依然在广大地区内保持着。 </a:t>
            </a:r>
            <a:endParaRPr lang="zh-CN" altLang="en-US"/>
          </a:p>
          <a:p>
            <a:pPr marL="0" indent="0">
              <a:lnSpc>
                <a:spcPct val="150000"/>
              </a:lnSpc>
              <a:buNone/>
            </a:pPr>
            <a:r>
              <a:rPr lang="zh-CN" altLang="en-US"/>
              <a:t>（4）中国</a:t>
            </a:r>
            <a:r>
              <a:rPr lang="zh-CN" altLang="en-US">
                <a:solidFill>
                  <a:srgbClr val="FF0000"/>
                </a:solidFill>
              </a:rPr>
              <a:t>资本主义</a:t>
            </a:r>
            <a:r>
              <a:rPr lang="zh-CN" altLang="en-US"/>
              <a:t>有所发展，但没有成为中国社会经济的主体。 </a:t>
            </a:r>
            <a:endParaRPr lang="zh-CN" altLang="en-US"/>
          </a:p>
          <a:p>
            <a:pPr marL="0" indent="0">
              <a:lnSpc>
                <a:spcPct val="150000"/>
              </a:lnSpc>
              <a:buNone/>
            </a:pPr>
            <a:r>
              <a:rPr lang="zh-CN" altLang="en-US"/>
              <a:t>（5）近代中国各地区经济、政治和文化发展</a:t>
            </a:r>
            <a:r>
              <a:rPr lang="zh-CN" altLang="en-US">
                <a:solidFill>
                  <a:srgbClr val="FF0000"/>
                </a:solidFill>
              </a:rPr>
              <a:t>极不平衡</a:t>
            </a:r>
            <a:r>
              <a:rPr lang="zh-CN" altLang="en-US"/>
              <a:t>，国家处于不统一状态。 </a:t>
            </a:r>
            <a:endParaRPr lang="zh-CN" altLang="en-US"/>
          </a:p>
          <a:p>
            <a:pPr marL="0" indent="0">
              <a:lnSpc>
                <a:spcPct val="150000"/>
              </a:lnSpc>
              <a:buNone/>
            </a:pPr>
            <a:r>
              <a:rPr lang="zh-CN" altLang="en-US"/>
              <a:t>（6）</a:t>
            </a:r>
            <a:r>
              <a:rPr lang="zh-CN" altLang="en-US">
                <a:solidFill>
                  <a:srgbClr val="FF0000"/>
                </a:solidFill>
              </a:rPr>
              <a:t>人民</a:t>
            </a:r>
            <a:r>
              <a:rPr lang="zh-CN" altLang="en-US"/>
              <a:t>毫无政治权利，生活极端贫困。</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558800" y="1020445"/>
            <a:ext cx="11074400" cy="5854065"/>
          </a:xfrm>
        </p:spPr>
        <p:txBody>
          <a:bodyPr/>
          <a:p>
            <a:pPr marL="0" indent="0">
              <a:lnSpc>
                <a:spcPct val="200000"/>
              </a:lnSpc>
              <a:buNone/>
            </a:pPr>
            <a:r>
              <a:rPr lang="en-US" sz="2400"/>
              <a:t>3.中国工人阶级的特点</a:t>
            </a:r>
            <a:endParaRPr lang="en-US" sz="2400"/>
          </a:p>
          <a:p>
            <a:pPr marL="0" indent="0">
              <a:lnSpc>
                <a:spcPct val="200000"/>
              </a:lnSpc>
              <a:buNone/>
            </a:pPr>
            <a:endParaRPr 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558800" y="1020445"/>
            <a:ext cx="11074400" cy="5854065"/>
          </a:xfrm>
        </p:spPr>
        <p:txBody>
          <a:bodyPr/>
          <a:p>
            <a:pPr marL="0" indent="0">
              <a:lnSpc>
                <a:spcPct val="200000"/>
              </a:lnSpc>
              <a:buNone/>
            </a:pPr>
            <a:r>
              <a:rPr lang="en-US" sz="2400"/>
              <a:t>3.中国工人阶级的特点</a:t>
            </a:r>
            <a:endParaRPr lang="en-US" sz="2400"/>
          </a:p>
          <a:p>
            <a:pPr marL="0" indent="0">
              <a:lnSpc>
                <a:spcPct val="200000"/>
              </a:lnSpc>
              <a:buNone/>
            </a:pPr>
            <a:r>
              <a:rPr lang="en-US" sz="2400"/>
              <a:t>（1）它深受帝国主义、封建势力和资产阶级三重</a:t>
            </a:r>
            <a:r>
              <a:rPr lang="en-US" sz="2400">
                <a:solidFill>
                  <a:srgbClr val="FF0000"/>
                </a:solidFill>
              </a:rPr>
              <a:t>压迫和剥削</a:t>
            </a:r>
            <a:r>
              <a:rPr lang="en-US" sz="2400"/>
              <a:t>，革命性最强。 </a:t>
            </a:r>
            <a:endParaRPr lang="en-US" sz="2400"/>
          </a:p>
          <a:p>
            <a:pPr marL="0" indent="0">
              <a:lnSpc>
                <a:spcPct val="200000"/>
              </a:lnSpc>
              <a:buNone/>
            </a:pPr>
            <a:r>
              <a:rPr lang="en-US" sz="2400"/>
              <a:t>（2）它人数虽少，但</a:t>
            </a:r>
            <a:r>
              <a:rPr lang="en-US" sz="2400">
                <a:solidFill>
                  <a:srgbClr val="FF0000"/>
                </a:solidFill>
              </a:rPr>
              <a:t>相对集中</a:t>
            </a:r>
            <a:r>
              <a:rPr lang="en-US" sz="2400"/>
              <a:t>，便于形成革命的力量和传播先进的思想。 </a:t>
            </a:r>
            <a:endParaRPr lang="en-US" sz="2400"/>
          </a:p>
          <a:p>
            <a:pPr marL="0" indent="0">
              <a:lnSpc>
                <a:spcPct val="200000"/>
              </a:lnSpc>
              <a:buNone/>
            </a:pPr>
            <a:r>
              <a:rPr lang="en-US" sz="2400"/>
              <a:t>（3）它主要是由破产农民和家庭手工业者转化而来的，同农民有着天然的联系，便于结成</a:t>
            </a:r>
            <a:r>
              <a:rPr lang="en-US" sz="2400">
                <a:solidFill>
                  <a:srgbClr val="FF0000"/>
                </a:solidFill>
              </a:rPr>
              <a:t>工农联盟</a:t>
            </a:r>
            <a:r>
              <a:rPr lang="en-US" sz="2400"/>
              <a:t>。</a:t>
            </a:r>
            <a:endParaRPr lang="en-US" sz="2400"/>
          </a:p>
          <a:p>
            <a:pPr marL="0" indent="0">
              <a:lnSpc>
                <a:spcPct val="200000"/>
              </a:lnSpc>
              <a:buNone/>
            </a:pPr>
            <a:r>
              <a:rPr lang="en-US" sz="2400"/>
              <a:t>因此，中国工人阶级是近代中国社会中最先进、最革命、最有力量的阶级。</a:t>
            </a: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377825" y="1383030"/>
            <a:ext cx="12045950" cy="5854065"/>
          </a:xfrm>
        </p:spPr>
        <p:txBody>
          <a:bodyPr>
            <a:normAutofit lnSpcReduction="10000"/>
          </a:bodyPr>
          <a:p>
            <a:pPr marL="0" indent="0">
              <a:lnSpc>
                <a:spcPct val="150000"/>
              </a:lnSpc>
              <a:buNone/>
            </a:pPr>
            <a:r>
              <a:rPr lang="en-US" sz="2400"/>
              <a:t>4.近代中国社会的主要矛盾是什么？近代中华民族面对的两大历史任务及其联系。</a:t>
            </a:r>
            <a:endParaRPr lang="en-US" sz="2400"/>
          </a:p>
          <a:p>
            <a:pPr marL="0" indent="0">
              <a:lnSpc>
                <a:spcPct val="150000"/>
              </a:lnSpc>
              <a:buNone/>
            </a:pP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377825" y="1383030"/>
            <a:ext cx="12045950" cy="5854065"/>
          </a:xfrm>
        </p:spPr>
        <p:txBody>
          <a:bodyPr>
            <a:normAutofit lnSpcReduction="10000"/>
          </a:bodyPr>
          <a:p>
            <a:pPr marL="0" indent="0">
              <a:lnSpc>
                <a:spcPct val="150000"/>
              </a:lnSpc>
              <a:buNone/>
            </a:pPr>
            <a:r>
              <a:rPr lang="en-US" sz="2400"/>
              <a:t>4.近代中国社会的主要矛盾是什么？近代中华民族面对的两大历史任务及其联系。</a:t>
            </a:r>
            <a:endParaRPr lang="en-US" sz="2400"/>
          </a:p>
          <a:p>
            <a:pPr marL="0" indent="0">
              <a:lnSpc>
                <a:spcPct val="150000"/>
              </a:lnSpc>
              <a:buNone/>
            </a:pPr>
            <a:r>
              <a:rPr lang="en-US" sz="2400" b="1"/>
              <a:t>主要矛盾</a:t>
            </a:r>
            <a:r>
              <a:rPr lang="en-US" sz="2400"/>
              <a:t>：帝国主义与中华民族的矛盾</a:t>
            </a:r>
            <a:r>
              <a:rPr lang="zh-CN" altLang="en-US" sz="2400"/>
              <a:t>（最主要）</a:t>
            </a:r>
            <a:r>
              <a:rPr lang="en-US" sz="2400"/>
              <a:t>、封建主义与人民大众的矛盾</a:t>
            </a:r>
            <a:endParaRPr lang="en-US" sz="2400"/>
          </a:p>
          <a:p>
            <a:pPr marL="0" indent="0">
              <a:lnSpc>
                <a:spcPct val="150000"/>
              </a:lnSpc>
              <a:buNone/>
            </a:pPr>
            <a:r>
              <a:rPr lang="en-US" sz="2400" b="1"/>
              <a:t>两大历史任务及其联系：</a:t>
            </a:r>
            <a:r>
              <a:rPr lang="en-US" sz="2400"/>
              <a:t> </a:t>
            </a:r>
            <a:endParaRPr lang="en-US" sz="2400"/>
          </a:p>
          <a:p>
            <a:pPr marL="0" indent="0">
              <a:lnSpc>
                <a:spcPct val="150000"/>
              </a:lnSpc>
              <a:buNone/>
            </a:pPr>
            <a:r>
              <a:rPr lang="en-US" sz="2400"/>
              <a:t>（1）一是求得民族独立和人民解放；二是实现国家繁荣富强和人民共同富裕。 </a:t>
            </a:r>
            <a:endParaRPr lang="en-US" sz="2400"/>
          </a:p>
          <a:p>
            <a:pPr marL="0" indent="0">
              <a:lnSpc>
                <a:spcPct val="150000"/>
              </a:lnSpc>
              <a:buNone/>
            </a:pPr>
            <a:r>
              <a:rPr lang="en-US" sz="2400"/>
              <a:t>（2）联系：</a:t>
            </a:r>
            <a:r>
              <a:rPr lang="en-US" sz="2400">
                <a:sym typeface="+mn-ea"/>
              </a:rPr>
              <a:t>民族独立和人民解放</a:t>
            </a:r>
            <a:r>
              <a:rPr lang="zh-CN" altLang="en-US" sz="2400">
                <a:sym typeface="+mn-ea"/>
              </a:rPr>
              <a:t>是前提条件；</a:t>
            </a:r>
            <a:endParaRPr lang="zh-CN" altLang="en-US" sz="2400">
              <a:sym typeface="+mn-ea"/>
            </a:endParaRPr>
          </a:p>
          <a:p>
            <a:pPr marL="0" indent="0">
              <a:lnSpc>
                <a:spcPct val="150000"/>
              </a:lnSpc>
              <a:buNone/>
            </a:pPr>
            <a:r>
              <a:rPr lang="en-US" sz="2400">
                <a:sym typeface="+mn-ea"/>
              </a:rPr>
              <a:t>实现国家繁荣富强和人民共同富裕</a:t>
            </a:r>
            <a:r>
              <a:rPr lang="zh-CN" altLang="en-US" sz="2400">
                <a:sym typeface="+mn-ea"/>
              </a:rPr>
              <a:t>是最终目的；</a:t>
            </a:r>
            <a:endParaRPr lang="zh-CN" altLang="en-US" sz="240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377825" y="1383030"/>
            <a:ext cx="12045950" cy="5854065"/>
          </a:xfrm>
        </p:spPr>
        <p:txBody>
          <a:bodyPr>
            <a:normAutofit lnSpcReduction="10000"/>
          </a:bodyPr>
          <a:p>
            <a:pPr marL="0" indent="0">
              <a:lnSpc>
                <a:spcPct val="150000"/>
              </a:lnSpc>
              <a:buNone/>
            </a:pPr>
            <a:r>
              <a:rPr lang="en-US" sz="2400"/>
              <a:t>5.简述19世纪末，帝国主义瓜分中国的图谋未能实现的原因。</a:t>
            </a:r>
            <a:endParaRPr 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525145" y="1169035"/>
            <a:ext cx="12045950" cy="5854065"/>
          </a:xfrm>
        </p:spPr>
        <p:txBody>
          <a:bodyPr>
            <a:normAutofit lnSpcReduction="10000"/>
          </a:bodyPr>
          <a:p>
            <a:pPr marL="0" indent="0">
              <a:lnSpc>
                <a:spcPct val="200000"/>
              </a:lnSpc>
              <a:buNone/>
            </a:pPr>
            <a:r>
              <a:rPr lang="en-US" sz="2400"/>
              <a:t>5.简述19世纪末，帝国主义瓜分中国的图谋未能实现的原因。</a:t>
            </a:r>
            <a:endParaRPr lang="en-US" sz="2400"/>
          </a:p>
          <a:p>
            <a:pPr marL="0" indent="0">
              <a:lnSpc>
                <a:spcPct val="200000"/>
              </a:lnSpc>
              <a:buNone/>
            </a:pPr>
            <a:r>
              <a:rPr lang="zh-CN" altLang="en-US" sz="2400"/>
              <a:t>（</a:t>
            </a:r>
            <a:r>
              <a:rPr lang="en-US" altLang="zh-CN" sz="2400"/>
              <a:t>1</a:t>
            </a:r>
            <a:r>
              <a:rPr lang="zh-CN" altLang="en-US" sz="2400"/>
              <a:t>）外因：</a:t>
            </a:r>
            <a:r>
              <a:rPr lang="en-US" sz="2400"/>
              <a:t>帝国主义之间的矛盾和相互制约。</a:t>
            </a:r>
            <a:endParaRPr lang="en-US" sz="2400"/>
          </a:p>
          <a:p>
            <a:pPr marL="0" indent="0">
              <a:lnSpc>
                <a:spcPct val="200000"/>
              </a:lnSpc>
              <a:buNone/>
            </a:pPr>
            <a:r>
              <a:rPr lang="zh-CN" altLang="en-US" sz="2400"/>
              <a:t>（</a:t>
            </a:r>
            <a:r>
              <a:rPr lang="en-US" altLang="zh-CN" sz="2400"/>
              <a:t>2</a:t>
            </a:r>
            <a:r>
              <a:rPr lang="zh-CN" altLang="en-US" sz="2400"/>
              <a:t>）内因：</a:t>
            </a:r>
            <a:r>
              <a:rPr lang="en-US" sz="2400"/>
              <a:t>中国人民进行的不屈不挠的反侵略斗争。</a:t>
            </a: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920115" y="1169035"/>
            <a:ext cx="10662285" cy="5854065"/>
          </a:xfrm>
        </p:spPr>
        <p:txBody>
          <a:bodyPr>
            <a:normAutofit lnSpcReduction="10000"/>
          </a:bodyPr>
          <a:p>
            <a:pPr marL="0" indent="0">
              <a:lnSpc>
                <a:spcPct val="200000"/>
              </a:lnSpc>
              <a:buNone/>
            </a:pPr>
            <a:r>
              <a:rPr lang="en-US" sz="2400"/>
              <a:t>6.旧民主主义革命时期中国人民反侵略斗争失败的主要原因是什么？</a:t>
            </a:r>
            <a:endParaRPr lang="en-US" sz="2400"/>
          </a:p>
          <a:p>
            <a:pPr marL="0" indent="0">
              <a:lnSpc>
                <a:spcPct val="200000"/>
              </a:lnSpc>
              <a:buNone/>
            </a:pPr>
            <a:r>
              <a:rPr lang="en-US" sz="2400"/>
              <a:t> </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清代由盛转衰的时期是（ ）</a:t>
            </a:r>
            <a:endParaRPr lang="zh-CN" altLang="en-US"/>
          </a:p>
          <a:p>
            <a:pPr marL="0" indent="0">
              <a:lnSpc>
                <a:spcPct val="200000"/>
              </a:lnSpc>
              <a:buNone/>
            </a:pPr>
            <a:r>
              <a:rPr lang="zh-CN" altLang="en-US"/>
              <a:t>A:乾隆朝后期  </a:t>
            </a:r>
            <a:endParaRPr lang="zh-CN" altLang="en-US"/>
          </a:p>
          <a:p>
            <a:pPr marL="0" indent="0">
              <a:lnSpc>
                <a:spcPct val="200000"/>
              </a:lnSpc>
              <a:buNone/>
            </a:pPr>
            <a:r>
              <a:rPr lang="zh-CN" altLang="en-US"/>
              <a:t>B:道光朝后期</a:t>
            </a:r>
            <a:endParaRPr lang="zh-CN" altLang="en-US"/>
          </a:p>
          <a:p>
            <a:pPr marL="0" indent="0">
              <a:lnSpc>
                <a:spcPct val="200000"/>
              </a:lnSpc>
              <a:buNone/>
            </a:pPr>
            <a:r>
              <a:rPr lang="zh-CN" altLang="en-US"/>
              <a:t>C:同治帝时期   </a:t>
            </a:r>
            <a:endParaRPr lang="zh-CN" altLang="en-US"/>
          </a:p>
          <a:p>
            <a:pPr marL="0" indent="0">
              <a:lnSpc>
                <a:spcPct val="200000"/>
              </a:lnSpc>
              <a:buNone/>
            </a:pPr>
            <a:r>
              <a:rPr lang="zh-CN" altLang="en-US"/>
              <a:t>D:光绪帝时期</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156845"/>
            <a:ext cx="10515600" cy="1325563"/>
          </a:xfrm>
        </p:spPr>
        <p:txBody>
          <a:bodyPr/>
          <a:p>
            <a:r>
              <a:rPr lang="zh-CN" altLang="en-US" sz="4000"/>
              <a:t>大题</a:t>
            </a:r>
            <a:endParaRPr lang="zh-CN" altLang="en-US" sz="4000"/>
          </a:p>
        </p:txBody>
      </p:sp>
      <p:sp>
        <p:nvSpPr>
          <p:cNvPr id="3" name="内容占位符 2"/>
          <p:cNvSpPr>
            <a:spLocks noGrp="1"/>
          </p:cNvSpPr>
          <p:nvPr>
            <p:ph idx="1"/>
          </p:nvPr>
        </p:nvSpPr>
        <p:spPr>
          <a:xfrm>
            <a:off x="920115" y="1169035"/>
            <a:ext cx="10662285" cy="5854065"/>
          </a:xfrm>
        </p:spPr>
        <p:txBody>
          <a:bodyPr>
            <a:normAutofit lnSpcReduction="10000"/>
          </a:bodyPr>
          <a:p>
            <a:pPr marL="0" indent="0">
              <a:lnSpc>
                <a:spcPct val="200000"/>
              </a:lnSpc>
              <a:buNone/>
            </a:pPr>
            <a:r>
              <a:rPr lang="en-US" sz="2400"/>
              <a:t>6.旧民主主义革命时期中国人民反侵略斗争失败的主要原因是什么？</a:t>
            </a:r>
            <a:endParaRPr lang="en-US" sz="2400"/>
          </a:p>
          <a:p>
            <a:pPr marL="0" indent="0">
              <a:lnSpc>
                <a:spcPct val="200000"/>
              </a:lnSpc>
              <a:buNone/>
            </a:pPr>
            <a:r>
              <a:rPr lang="en-US" sz="2400"/>
              <a:t>（1）一是</a:t>
            </a:r>
            <a:r>
              <a:rPr lang="en-US" sz="2400">
                <a:solidFill>
                  <a:srgbClr val="C00000"/>
                </a:solidFill>
              </a:rPr>
              <a:t>社会制度</a:t>
            </a:r>
            <a:r>
              <a:rPr lang="en-US" sz="2400"/>
              <a:t>腐败，这是反侵略战争失败的根本原因。 </a:t>
            </a:r>
            <a:endParaRPr lang="en-US" sz="2400"/>
          </a:p>
          <a:p>
            <a:pPr marL="0" indent="0">
              <a:lnSpc>
                <a:spcPct val="200000"/>
              </a:lnSpc>
              <a:buNone/>
            </a:pPr>
            <a:r>
              <a:rPr lang="en-US" sz="2400"/>
              <a:t>（2）二是</a:t>
            </a:r>
            <a:r>
              <a:rPr lang="en-US" sz="2400">
                <a:solidFill>
                  <a:srgbClr val="C00000"/>
                </a:solidFill>
              </a:rPr>
              <a:t>经济技术</a:t>
            </a:r>
            <a:r>
              <a:rPr lang="en-US" sz="2400"/>
              <a:t>落后，中国在武器装备、军队素质、综合实力等方面远远落后于西方列强</a:t>
            </a:r>
            <a:r>
              <a:rPr lang="zh-CN" altLang="en-US" sz="2400"/>
              <a:t>。</a:t>
            </a: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新魏" panose="02010800040101010101" charset="-122"/>
                <a:ea typeface="华文新魏" panose="02010800040101010101" charset="-122"/>
                <a:cs typeface="华文新魏" panose="02010800040101010101" charset="-122"/>
                <a:sym typeface="Palatino Linotype" panose="02040502050505030304" charset="0"/>
              </a:rPr>
              <a:t>第二章   对国家出路的早期探索</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lvl="0" indent="0" algn="l">
              <a:lnSpc>
                <a:spcPct val="250000"/>
              </a:lnSpc>
              <a:spcBef>
                <a:spcPct val="20000"/>
              </a:spcBef>
              <a:buNone/>
            </a:pPr>
            <a:r>
              <a:rPr lang="zh-CN" altLang="en-US" dirty="0">
                <a:latin typeface="黑体" panose="02010609060101010101" pitchFamily="49" charset="-122"/>
                <a:ea typeface="黑体" panose="02010609060101010101" pitchFamily="49" charset="-122"/>
                <a:sym typeface="+mn-ea"/>
              </a:rPr>
              <a:t>第一节：</a:t>
            </a:r>
            <a:r>
              <a:rPr lang="zh-CN" altLang="en-US" dirty="0">
                <a:latin typeface="黑体" panose="02010609060101010101" pitchFamily="49" charset="-122"/>
                <a:ea typeface="黑体" panose="02010609060101010101" pitchFamily="49" charset="-122"/>
                <a:sym typeface="Palatino Linotype" panose="02040502050505030304" charset="0"/>
              </a:rPr>
              <a:t>农民群众斗争风暴的起落</a:t>
            </a:r>
            <a:endParaRPr lang="zh-CN" altLang="en-US" dirty="0">
              <a:latin typeface="黑体" panose="02010609060101010101" pitchFamily="49" charset="-122"/>
              <a:ea typeface="黑体" panose="02010609060101010101" pitchFamily="49" charset="-122"/>
              <a:sym typeface="Palatino Linotype" panose="02040502050505030304" charset="0"/>
            </a:endParaRPr>
          </a:p>
          <a:p>
            <a:pPr marL="0" lvl="0" indent="0" algn="l">
              <a:lnSpc>
                <a:spcPct val="250000"/>
              </a:lnSpc>
              <a:spcBef>
                <a:spcPct val="20000"/>
              </a:spcBef>
              <a:buNone/>
            </a:pPr>
            <a:r>
              <a:rPr lang="zh-CN" altLang="en-US" dirty="0">
                <a:latin typeface="黑体" panose="02010609060101010101" pitchFamily="49" charset="-122"/>
                <a:ea typeface="黑体" panose="02010609060101010101" pitchFamily="49" charset="-122"/>
                <a:sym typeface="+mn-ea"/>
              </a:rPr>
              <a:t>第二节：</a:t>
            </a:r>
            <a:r>
              <a:rPr lang="zh-CN" altLang="en-US" dirty="0">
                <a:latin typeface="黑体" panose="02010609060101010101" pitchFamily="49" charset="-122"/>
                <a:ea typeface="黑体" panose="02010609060101010101" pitchFamily="49" charset="-122"/>
                <a:sym typeface="Palatino Linotype" panose="02040502050505030304" charset="0"/>
              </a:rPr>
              <a:t>地主阶级统治集团“自救”活动的兴衰</a:t>
            </a:r>
            <a:endParaRPr lang="zh-CN" altLang="en-US" dirty="0">
              <a:latin typeface="黑体" panose="02010609060101010101" pitchFamily="49" charset="-122"/>
              <a:ea typeface="黑体" panose="02010609060101010101" pitchFamily="49" charset="-122"/>
              <a:sym typeface="Palatino Linotype" panose="02040502050505030304" charset="0"/>
            </a:endParaRPr>
          </a:p>
          <a:p>
            <a:pPr marL="0" lvl="0" indent="0" algn="l">
              <a:lnSpc>
                <a:spcPct val="250000"/>
              </a:lnSpc>
              <a:spcBef>
                <a:spcPct val="20000"/>
              </a:spcBef>
              <a:buNone/>
            </a:pPr>
            <a:r>
              <a:rPr lang="zh-CN" altLang="en-US" dirty="0">
                <a:latin typeface="黑体" panose="02010609060101010101" pitchFamily="49" charset="-122"/>
                <a:ea typeface="黑体" panose="02010609060101010101" pitchFamily="49" charset="-122"/>
                <a:sym typeface="+mn-ea"/>
              </a:rPr>
              <a:t>第三节：</a:t>
            </a:r>
            <a:r>
              <a:rPr lang="zh-CN" altLang="en-US" dirty="0">
                <a:latin typeface="黑体" panose="02010609060101010101" pitchFamily="49" charset="-122"/>
                <a:ea typeface="黑体" panose="02010609060101010101" pitchFamily="49" charset="-122"/>
                <a:sym typeface="Palatino Linotype" panose="02040502050505030304" charset="0"/>
              </a:rPr>
              <a:t>维新运动的兴起和夭折 </a:t>
            </a:r>
            <a:endParaRPr lang="zh-CN" altLang="en-US" dirty="0">
              <a:solidFill>
                <a:schemeClr val="tx1"/>
              </a:solidFill>
              <a:latin typeface="黑体" panose="02010609060101010101" pitchFamily="49" charset="-122"/>
              <a:ea typeface="黑体" panose="02010609060101010101" pitchFamily="49" charset="-122"/>
              <a:sym typeface="Palatino Linotype" panose="02040502050505030304" charset="0"/>
            </a:endParaRPr>
          </a:p>
          <a:p>
            <a:pPr marL="0" lvl="0" indent="0" algn="ctr">
              <a:lnSpc>
                <a:spcPct val="250000"/>
              </a:lnSpc>
              <a:spcBef>
                <a:spcPct val="20000"/>
              </a:spcBef>
              <a:buNone/>
            </a:pPr>
            <a:endParaRPr lang="zh-CN" altLang="en-US" dirty="0">
              <a:solidFill>
                <a:schemeClr val="tx1"/>
              </a:solidFill>
              <a:latin typeface="黑体" panose="02010609060101010101" pitchFamily="49" charset="-122"/>
              <a:ea typeface="黑体" panose="02010609060101010101" pitchFamily="49" charset="-122"/>
              <a:sym typeface="Palatino Linotype" panose="02040502050505030304" charset="0"/>
            </a:endParaRPr>
          </a:p>
          <a:p>
            <a:pPr marL="0" lvl="0" indent="0" algn="l">
              <a:spcBef>
                <a:spcPct val="20000"/>
              </a:spcBef>
              <a:buNone/>
            </a:pP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洪秀全在广西发动金田起义的时间是（ ）</a:t>
            </a:r>
            <a:endParaRPr lang="zh-CN" altLang="en-US" sz="2400"/>
          </a:p>
          <a:p>
            <a:pPr marL="0" indent="0">
              <a:lnSpc>
                <a:spcPct val="200000"/>
              </a:lnSpc>
              <a:buNone/>
            </a:pPr>
            <a:r>
              <a:rPr lang="zh-CN" altLang="en-US" sz="2400"/>
              <a:t>A:1851年</a:t>
            </a:r>
            <a:endParaRPr lang="zh-CN" altLang="en-US" sz="2400"/>
          </a:p>
          <a:p>
            <a:pPr marL="0" indent="0">
              <a:lnSpc>
                <a:spcPct val="200000"/>
              </a:lnSpc>
              <a:buNone/>
            </a:pPr>
            <a:r>
              <a:rPr lang="zh-CN" altLang="en-US" sz="2400"/>
              <a:t>B:1853年</a:t>
            </a:r>
            <a:endParaRPr lang="zh-CN" altLang="en-US" sz="2400"/>
          </a:p>
          <a:p>
            <a:pPr marL="0" indent="0">
              <a:lnSpc>
                <a:spcPct val="200000"/>
              </a:lnSpc>
              <a:buNone/>
            </a:pPr>
            <a:r>
              <a:rPr lang="zh-CN" altLang="en-US" sz="2400"/>
              <a:t>C:1856年</a:t>
            </a:r>
            <a:endParaRPr lang="zh-CN" altLang="en-US" sz="2400"/>
          </a:p>
          <a:p>
            <a:pPr marL="0" indent="0">
              <a:lnSpc>
                <a:spcPct val="200000"/>
              </a:lnSpc>
              <a:buNone/>
            </a:pPr>
            <a:r>
              <a:rPr lang="zh-CN" altLang="en-US" sz="2400"/>
              <a:t>D:1864年</a:t>
            </a:r>
            <a:endParaRPr lang="zh-CN" altLang="en-US"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洪秀全在广西发动金田起义的时间是（ ）</a:t>
            </a:r>
            <a:endParaRPr lang="zh-CN" altLang="en-US" sz="2400"/>
          </a:p>
          <a:p>
            <a:pPr marL="0" indent="0">
              <a:lnSpc>
                <a:spcPct val="200000"/>
              </a:lnSpc>
              <a:buNone/>
            </a:pPr>
            <a:r>
              <a:rPr lang="zh-CN" altLang="en-US" sz="2400">
                <a:solidFill>
                  <a:srgbClr val="FF0000"/>
                </a:solidFill>
              </a:rPr>
              <a:t>A:1851年</a:t>
            </a:r>
            <a:endParaRPr lang="zh-CN" altLang="en-US" sz="2400">
              <a:solidFill>
                <a:srgbClr val="FF0000"/>
              </a:solidFill>
            </a:endParaRPr>
          </a:p>
          <a:p>
            <a:pPr marL="0" indent="0">
              <a:lnSpc>
                <a:spcPct val="200000"/>
              </a:lnSpc>
              <a:buNone/>
            </a:pPr>
            <a:r>
              <a:rPr lang="zh-CN" altLang="en-US" sz="2400"/>
              <a:t>B:1853年</a:t>
            </a:r>
            <a:endParaRPr lang="zh-CN" altLang="en-US" sz="2400"/>
          </a:p>
          <a:p>
            <a:pPr marL="0" indent="0">
              <a:lnSpc>
                <a:spcPct val="200000"/>
              </a:lnSpc>
              <a:buNone/>
            </a:pPr>
            <a:r>
              <a:rPr lang="zh-CN" altLang="en-US" sz="2400"/>
              <a:t>C:1856年</a:t>
            </a:r>
            <a:endParaRPr lang="zh-CN" altLang="en-US" sz="2400"/>
          </a:p>
          <a:p>
            <a:pPr marL="0" indent="0">
              <a:lnSpc>
                <a:spcPct val="200000"/>
              </a:lnSpc>
              <a:buNone/>
            </a:pPr>
            <a:r>
              <a:rPr lang="zh-CN" altLang="en-US" sz="2400"/>
              <a:t>D:1864年</a:t>
            </a:r>
            <a:endParaRPr lang="zh-CN" altLang="en-US" sz="24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1851年，中国爆发的一场伟大的农民战争是（ ）</a:t>
            </a:r>
            <a:endParaRPr lang="zh-CN" altLang="en-US" sz="2400"/>
          </a:p>
          <a:p>
            <a:pPr marL="0" indent="0">
              <a:lnSpc>
                <a:spcPct val="200000"/>
              </a:lnSpc>
              <a:buNone/>
            </a:pPr>
            <a:r>
              <a:rPr lang="zh-CN" altLang="en-US" sz="2400"/>
              <a:t>A:三元里人民抗英斗争</a:t>
            </a:r>
            <a:endParaRPr lang="zh-CN" altLang="en-US" sz="2400"/>
          </a:p>
          <a:p>
            <a:pPr marL="0" indent="0">
              <a:lnSpc>
                <a:spcPct val="200000"/>
              </a:lnSpc>
              <a:buNone/>
            </a:pPr>
            <a:r>
              <a:rPr lang="zh-CN" altLang="en-US" sz="2400"/>
              <a:t>B:太平天国运动</a:t>
            </a:r>
            <a:endParaRPr lang="zh-CN" altLang="en-US" sz="2400"/>
          </a:p>
          <a:p>
            <a:pPr marL="0" indent="0">
              <a:lnSpc>
                <a:spcPct val="200000"/>
              </a:lnSpc>
              <a:buNone/>
            </a:pPr>
            <a:r>
              <a:rPr lang="zh-CN" altLang="en-US" sz="2400"/>
              <a:t>C:台湾高山族人民抗日斗争</a:t>
            </a:r>
            <a:endParaRPr lang="zh-CN" altLang="en-US" sz="2400"/>
          </a:p>
          <a:p>
            <a:pPr marL="0" indent="0">
              <a:lnSpc>
                <a:spcPct val="200000"/>
              </a:lnSpc>
              <a:buNone/>
            </a:pPr>
            <a:r>
              <a:rPr lang="zh-CN" altLang="en-US" sz="2400"/>
              <a:t>D:义和团运动</a:t>
            </a:r>
            <a:endParaRPr lang="zh-CN" altLang="en-US" sz="24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1851年，中国爆发的一场伟大的农民战争是（ ）</a:t>
            </a:r>
            <a:endParaRPr lang="zh-CN" altLang="en-US" sz="2400"/>
          </a:p>
          <a:p>
            <a:pPr marL="0" indent="0">
              <a:lnSpc>
                <a:spcPct val="200000"/>
              </a:lnSpc>
              <a:buNone/>
            </a:pPr>
            <a:r>
              <a:rPr lang="zh-CN" altLang="en-US" sz="2400"/>
              <a:t>A:三元里人民抗英斗争</a:t>
            </a:r>
            <a:endParaRPr lang="zh-CN" altLang="en-US" sz="2400"/>
          </a:p>
          <a:p>
            <a:pPr marL="0" indent="0">
              <a:lnSpc>
                <a:spcPct val="200000"/>
              </a:lnSpc>
              <a:buNone/>
            </a:pPr>
            <a:r>
              <a:rPr lang="zh-CN" altLang="en-US" sz="2400">
                <a:solidFill>
                  <a:srgbClr val="FF0000"/>
                </a:solidFill>
              </a:rPr>
              <a:t>B:太平天国运动</a:t>
            </a:r>
            <a:endParaRPr lang="zh-CN" altLang="en-US" sz="2400">
              <a:solidFill>
                <a:srgbClr val="FF0000"/>
              </a:solidFill>
            </a:endParaRPr>
          </a:p>
          <a:p>
            <a:pPr marL="0" indent="0">
              <a:lnSpc>
                <a:spcPct val="200000"/>
              </a:lnSpc>
              <a:buNone/>
            </a:pPr>
            <a:r>
              <a:rPr lang="zh-CN" altLang="en-US" sz="2400"/>
              <a:t>C:台湾高山族人民抗日斗争</a:t>
            </a:r>
            <a:endParaRPr lang="zh-CN" altLang="en-US" sz="2400"/>
          </a:p>
          <a:p>
            <a:pPr marL="0" indent="0">
              <a:lnSpc>
                <a:spcPct val="200000"/>
              </a:lnSpc>
              <a:buNone/>
            </a:pPr>
            <a:r>
              <a:rPr lang="zh-CN" altLang="en-US" sz="2400"/>
              <a:t>D:义和团运动</a:t>
            </a:r>
            <a:endParaRPr lang="zh-CN" altLang="en-US" sz="24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1851年，洪秀全率领拜上帝教教众发动起义。洪秀全发动起义的地点是（ ）</a:t>
            </a:r>
            <a:endParaRPr lang="zh-CN" altLang="en-US" sz="2400"/>
          </a:p>
          <a:p>
            <a:pPr marL="0" indent="0">
              <a:lnSpc>
                <a:spcPct val="200000"/>
              </a:lnSpc>
              <a:buNone/>
            </a:pPr>
            <a:r>
              <a:rPr lang="zh-CN" altLang="en-US" sz="2400"/>
              <a:t>A:金田</a:t>
            </a:r>
            <a:endParaRPr lang="zh-CN" altLang="en-US" sz="2400"/>
          </a:p>
          <a:p>
            <a:pPr marL="0" indent="0">
              <a:lnSpc>
                <a:spcPct val="200000"/>
              </a:lnSpc>
              <a:buNone/>
            </a:pPr>
            <a:r>
              <a:rPr lang="zh-CN" altLang="en-US" sz="2400"/>
              <a:t>B:东乡</a:t>
            </a:r>
            <a:endParaRPr lang="zh-CN" altLang="en-US" sz="2400"/>
          </a:p>
          <a:p>
            <a:pPr marL="0" indent="0">
              <a:lnSpc>
                <a:spcPct val="200000"/>
              </a:lnSpc>
              <a:buNone/>
            </a:pPr>
            <a:r>
              <a:rPr lang="zh-CN" altLang="en-US" sz="2400"/>
              <a:t>C:永安</a:t>
            </a:r>
            <a:endParaRPr lang="zh-CN" altLang="en-US" sz="2400"/>
          </a:p>
          <a:p>
            <a:pPr marL="0" indent="0">
              <a:lnSpc>
                <a:spcPct val="200000"/>
              </a:lnSpc>
              <a:buNone/>
            </a:pPr>
            <a:r>
              <a:rPr lang="zh-CN" altLang="en-US" sz="2400"/>
              <a:t>D:天京</a:t>
            </a:r>
            <a:endParaRPr lang="zh-CN" altLang="en-US" sz="240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1851年，洪秀全率领拜上帝教教众发动起义。洪秀全发动起义的地点是（ ）</a:t>
            </a:r>
            <a:endParaRPr lang="zh-CN" altLang="en-US" sz="2400"/>
          </a:p>
          <a:p>
            <a:pPr marL="0" indent="0">
              <a:lnSpc>
                <a:spcPct val="200000"/>
              </a:lnSpc>
              <a:buNone/>
            </a:pPr>
            <a:r>
              <a:rPr lang="zh-CN" altLang="en-US" sz="2400">
                <a:solidFill>
                  <a:srgbClr val="FF0000"/>
                </a:solidFill>
              </a:rPr>
              <a:t>A:金田</a:t>
            </a:r>
            <a:endParaRPr lang="zh-CN" altLang="en-US" sz="2400">
              <a:solidFill>
                <a:srgbClr val="FF0000"/>
              </a:solidFill>
            </a:endParaRPr>
          </a:p>
          <a:p>
            <a:pPr marL="0" indent="0">
              <a:lnSpc>
                <a:spcPct val="200000"/>
              </a:lnSpc>
              <a:buNone/>
            </a:pPr>
            <a:r>
              <a:rPr lang="zh-CN" altLang="en-US" sz="2400"/>
              <a:t>B:东乡</a:t>
            </a:r>
            <a:endParaRPr lang="zh-CN" altLang="en-US" sz="2400"/>
          </a:p>
          <a:p>
            <a:pPr marL="0" indent="0">
              <a:lnSpc>
                <a:spcPct val="200000"/>
              </a:lnSpc>
              <a:buNone/>
            </a:pPr>
            <a:r>
              <a:rPr lang="zh-CN" altLang="en-US" sz="2400"/>
              <a:t>C:永安</a:t>
            </a:r>
            <a:endParaRPr lang="zh-CN" altLang="en-US" sz="2400"/>
          </a:p>
          <a:p>
            <a:pPr marL="0" indent="0">
              <a:lnSpc>
                <a:spcPct val="200000"/>
              </a:lnSpc>
              <a:buNone/>
            </a:pPr>
            <a:r>
              <a:rPr lang="zh-CN" altLang="en-US" sz="2400"/>
              <a:t>D:天京</a:t>
            </a:r>
            <a:endParaRPr lang="zh-CN" altLang="en-US" sz="24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1851年，洪秀全率众人发动起义后，进行封王建制和整顿军纪的地点是（ ）</a:t>
            </a:r>
            <a:endParaRPr lang="zh-CN" altLang="en-US" sz="2400"/>
          </a:p>
          <a:p>
            <a:pPr marL="0" indent="0">
              <a:lnSpc>
                <a:spcPct val="200000"/>
              </a:lnSpc>
              <a:buNone/>
            </a:pPr>
            <a:r>
              <a:rPr lang="zh-CN" altLang="en-US" sz="2400"/>
              <a:t>A:金田</a:t>
            </a:r>
            <a:endParaRPr lang="zh-CN" altLang="en-US" sz="2400"/>
          </a:p>
          <a:p>
            <a:pPr marL="0" indent="0">
              <a:lnSpc>
                <a:spcPct val="200000"/>
              </a:lnSpc>
              <a:buNone/>
            </a:pPr>
            <a:r>
              <a:rPr lang="zh-CN" altLang="en-US" sz="2400"/>
              <a:t>B:东乡</a:t>
            </a:r>
            <a:endParaRPr lang="zh-CN" altLang="en-US" sz="2400"/>
          </a:p>
          <a:p>
            <a:pPr marL="0" indent="0">
              <a:lnSpc>
                <a:spcPct val="200000"/>
              </a:lnSpc>
              <a:buNone/>
            </a:pPr>
            <a:r>
              <a:rPr lang="zh-CN" altLang="en-US" sz="2400"/>
              <a:t>C:永安</a:t>
            </a:r>
            <a:endParaRPr lang="zh-CN" altLang="en-US" sz="2400"/>
          </a:p>
          <a:p>
            <a:pPr marL="0" indent="0">
              <a:lnSpc>
                <a:spcPct val="200000"/>
              </a:lnSpc>
              <a:buNone/>
            </a:pPr>
            <a:r>
              <a:rPr lang="zh-CN" altLang="en-US" sz="2400"/>
              <a:t>D:天京</a:t>
            </a:r>
            <a:endParaRPr lang="zh-CN" altLang="en-US" sz="2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1851年，洪秀全率众人发动起义后，进行封王建制和整顿军纪的地点是（ ）</a:t>
            </a:r>
            <a:endParaRPr lang="zh-CN" altLang="en-US" sz="2400"/>
          </a:p>
          <a:p>
            <a:pPr marL="0" indent="0">
              <a:lnSpc>
                <a:spcPct val="200000"/>
              </a:lnSpc>
              <a:buNone/>
            </a:pPr>
            <a:r>
              <a:rPr lang="zh-CN" altLang="en-US" sz="2400"/>
              <a:t>A:金田</a:t>
            </a:r>
            <a:endParaRPr lang="zh-CN" altLang="en-US" sz="2400"/>
          </a:p>
          <a:p>
            <a:pPr marL="0" indent="0">
              <a:lnSpc>
                <a:spcPct val="200000"/>
              </a:lnSpc>
              <a:buNone/>
            </a:pPr>
            <a:r>
              <a:rPr lang="zh-CN" altLang="en-US" sz="2400"/>
              <a:t>B:东乡</a:t>
            </a:r>
            <a:endParaRPr lang="zh-CN" altLang="en-US" sz="2400"/>
          </a:p>
          <a:p>
            <a:pPr marL="0" indent="0">
              <a:lnSpc>
                <a:spcPct val="200000"/>
              </a:lnSpc>
              <a:buNone/>
            </a:pPr>
            <a:r>
              <a:rPr lang="zh-CN" altLang="en-US" sz="2400">
                <a:solidFill>
                  <a:srgbClr val="FF0000"/>
                </a:solidFill>
              </a:rPr>
              <a:t>C:永安</a:t>
            </a:r>
            <a:endParaRPr lang="zh-CN" altLang="en-US" sz="2400">
              <a:solidFill>
                <a:srgbClr val="FF0000"/>
              </a:solidFill>
            </a:endParaRPr>
          </a:p>
          <a:p>
            <a:pPr marL="0" indent="0">
              <a:lnSpc>
                <a:spcPct val="200000"/>
              </a:lnSpc>
              <a:buNone/>
            </a:pPr>
            <a:r>
              <a:rPr lang="zh-CN" altLang="en-US" sz="2400"/>
              <a:t>D:天京</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清代由盛转衰的时期是（ ）</a:t>
            </a:r>
            <a:endParaRPr lang="zh-CN" altLang="en-US"/>
          </a:p>
          <a:p>
            <a:pPr marL="0" indent="0">
              <a:lnSpc>
                <a:spcPct val="200000"/>
              </a:lnSpc>
              <a:buNone/>
            </a:pPr>
            <a:r>
              <a:rPr lang="zh-CN" altLang="en-US">
                <a:solidFill>
                  <a:srgbClr val="FF0000"/>
                </a:solidFill>
              </a:rPr>
              <a:t>A:乾隆朝后期  </a:t>
            </a:r>
            <a:endParaRPr lang="zh-CN" altLang="en-US"/>
          </a:p>
          <a:p>
            <a:pPr marL="0" indent="0">
              <a:lnSpc>
                <a:spcPct val="200000"/>
              </a:lnSpc>
              <a:buNone/>
            </a:pPr>
            <a:r>
              <a:rPr lang="zh-CN" altLang="en-US"/>
              <a:t>B:道光朝后期</a:t>
            </a:r>
            <a:endParaRPr lang="zh-CN" altLang="en-US"/>
          </a:p>
          <a:p>
            <a:pPr marL="0" indent="0">
              <a:lnSpc>
                <a:spcPct val="200000"/>
              </a:lnSpc>
              <a:buNone/>
            </a:pPr>
            <a:r>
              <a:rPr lang="zh-CN" altLang="en-US"/>
              <a:t>C:同治帝时期   </a:t>
            </a:r>
            <a:endParaRPr lang="zh-CN" altLang="en-US"/>
          </a:p>
          <a:p>
            <a:pPr marL="0" indent="0">
              <a:lnSpc>
                <a:spcPct val="200000"/>
              </a:lnSpc>
              <a:buNone/>
            </a:pPr>
            <a:r>
              <a:rPr lang="zh-CN" altLang="en-US"/>
              <a:t>D:光绪帝时期</a:t>
            </a:r>
            <a:endParaRPr lang="zh-CN" altLang="en-US"/>
          </a:p>
        </p:txBody>
      </p:sp>
      <p:sp>
        <p:nvSpPr>
          <p:cNvPr id="4" name="文本框 3"/>
          <p:cNvSpPr txBox="1"/>
          <p:nvPr/>
        </p:nvSpPr>
        <p:spPr>
          <a:xfrm>
            <a:off x="7791450" y="4354830"/>
            <a:ext cx="2836545" cy="521970"/>
          </a:xfrm>
          <a:prstGeom prst="rect">
            <a:avLst/>
          </a:prstGeom>
          <a:noFill/>
        </p:spPr>
        <p:txBody>
          <a:bodyPr wrap="square" rtlCol="0" anchor="t">
            <a:spAutoFit/>
          </a:bodyPr>
          <a:p>
            <a:r>
              <a:rPr lang="zh-CN" altLang="en-US" sz="2800"/>
              <a:t>清朝的康乾盛世</a:t>
            </a:r>
            <a:endParaRPr lang="zh-CN" altLang="en-US" sz="28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太平天国在1853年颁布的纲领性文件是（ ）</a:t>
            </a:r>
            <a:endParaRPr lang="zh-CN" altLang="en-US" sz="2400"/>
          </a:p>
          <a:p>
            <a:pPr marL="0" indent="0">
              <a:lnSpc>
                <a:spcPct val="200000"/>
              </a:lnSpc>
              <a:buNone/>
            </a:pPr>
            <a:r>
              <a:rPr lang="zh-CN" altLang="en-US" sz="2400"/>
              <a:t>A:《十款天条》  </a:t>
            </a:r>
            <a:endParaRPr lang="zh-CN" altLang="en-US" sz="2400"/>
          </a:p>
          <a:p>
            <a:pPr marL="0" indent="0">
              <a:lnSpc>
                <a:spcPct val="200000"/>
              </a:lnSpc>
              <a:buNone/>
            </a:pPr>
            <a:r>
              <a:rPr lang="zh-CN" altLang="en-US" sz="2400"/>
              <a:t>B:《原道觉世训》</a:t>
            </a:r>
            <a:endParaRPr lang="zh-CN" altLang="en-US" sz="2400"/>
          </a:p>
          <a:p>
            <a:pPr marL="0" indent="0">
              <a:lnSpc>
                <a:spcPct val="200000"/>
              </a:lnSpc>
              <a:buNone/>
            </a:pPr>
            <a:r>
              <a:rPr lang="zh-CN" altLang="en-US" sz="2400"/>
              <a:t>C:《天朝田亩制度》 </a:t>
            </a:r>
            <a:endParaRPr lang="zh-CN" altLang="en-US" sz="2400"/>
          </a:p>
          <a:p>
            <a:pPr marL="0" indent="0">
              <a:lnSpc>
                <a:spcPct val="200000"/>
              </a:lnSpc>
              <a:buNone/>
            </a:pPr>
            <a:r>
              <a:rPr lang="zh-CN" altLang="en-US" sz="2400"/>
              <a:t>D:《资政新篇》</a:t>
            </a:r>
            <a:endParaRPr lang="zh-CN" altLang="en-US" sz="24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太平天国在1853年颁布的纲领性文件是（ ）</a:t>
            </a:r>
            <a:endParaRPr lang="zh-CN" altLang="en-US" sz="2400"/>
          </a:p>
          <a:p>
            <a:pPr marL="0" indent="0">
              <a:lnSpc>
                <a:spcPct val="200000"/>
              </a:lnSpc>
              <a:buNone/>
            </a:pPr>
            <a:r>
              <a:rPr lang="zh-CN" altLang="en-US" sz="2400"/>
              <a:t>A:《十款天条》  </a:t>
            </a:r>
            <a:endParaRPr lang="zh-CN" altLang="en-US" sz="2400"/>
          </a:p>
          <a:p>
            <a:pPr marL="0" indent="0">
              <a:lnSpc>
                <a:spcPct val="200000"/>
              </a:lnSpc>
              <a:buNone/>
            </a:pPr>
            <a:r>
              <a:rPr lang="zh-CN" altLang="en-US" sz="2400"/>
              <a:t>B:《原道觉世训》</a:t>
            </a:r>
            <a:endParaRPr lang="zh-CN" altLang="en-US" sz="2400"/>
          </a:p>
          <a:p>
            <a:pPr marL="0" indent="0">
              <a:lnSpc>
                <a:spcPct val="200000"/>
              </a:lnSpc>
              <a:buNone/>
            </a:pPr>
            <a:r>
              <a:rPr lang="zh-CN" altLang="en-US" sz="2400">
                <a:solidFill>
                  <a:srgbClr val="FF0000"/>
                </a:solidFill>
              </a:rPr>
              <a:t>C:《天朝田亩制度》 </a:t>
            </a:r>
            <a:endParaRPr lang="zh-CN" altLang="en-US" sz="2400">
              <a:solidFill>
                <a:srgbClr val="FF0000"/>
              </a:solidFill>
            </a:endParaRPr>
          </a:p>
          <a:p>
            <a:pPr marL="0" indent="0">
              <a:lnSpc>
                <a:spcPct val="200000"/>
              </a:lnSpc>
              <a:buNone/>
            </a:pPr>
            <a:r>
              <a:rPr lang="zh-CN" altLang="en-US" sz="2400"/>
              <a:t>D:《资政新篇》</a:t>
            </a:r>
            <a:endParaRPr lang="zh-CN" altLang="en-US" sz="240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中国近代史上第一个具有资本主义色彩的改革方案是（ ）</a:t>
            </a:r>
            <a:endParaRPr lang="zh-CN" altLang="en-US" sz="2400"/>
          </a:p>
          <a:p>
            <a:pPr marL="0" indent="0">
              <a:lnSpc>
                <a:spcPct val="200000"/>
              </a:lnSpc>
              <a:buNone/>
            </a:pPr>
            <a:r>
              <a:rPr lang="zh-CN" altLang="en-US" sz="2400"/>
              <a:t>A:​《海国图志》</a:t>
            </a:r>
            <a:endParaRPr lang="zh-CN" altLang="en-US" sz="2400"/>
          </a:p>
          <a:p>
            <a:pPr marL="0" indent="0">
              <a:lnSpc>
                <a:spcPct val="200000"/>
              </a:lnSpc>
              <a:buNone/>
            </a:pPr>
            <a:r>
              <a:rPr lang="zh-CN" altLang="en-US" sz="2400"/>
              <a:t>B:《救亡决论》</a:t>
            </a:r>
            <a:endParaRPr lang="zh-CN" altLang="en-US" sz="2400"/>
          </a:p>
          <a:p>
            <a:pPr marL="0" indent="0">
              <a:lnSpc>
                <a:spcPct val="200000"/>
              </a:lnSpc>
              <a:buNone/>
            </a:pPr>
            <a:r>
              <a:rPr lang="zh-CN" altLang="en-US" sz="2400"/>
              <a:t>C:《天朝田亩制度》</a:t>
            </a:r>
            <a:endParaRPr lang="zh-CN" altLang="en-US" sz="2400"/>
          </a:p>
          <a:p>
            <a:pPr marL="0" indent="0">
              <a:lnSpc>
                <a:spcPct val="200000"/>
              </a:lnSpc>
              <a:buNone/>
            </a:pPr>
            <a:r>
              <a:rPr lang="zh-CN" altLang="en-US" sz="2400"/>
              <a:t>D:《资政新篇》</a:t>
            </a:r>
            <a:endParaRPr lang="zh-CN" altLang="en-US" sz="24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中国近代史上第一个具有资本主义色彩的改革方案是（ ）</a:t>
            </a:r>
            <a:endParaRPr lang="zh-CN" altLang="en-US" sz="2400"/>
          </a:p>
          <a:p>
            <a:pPr marL="0" indent="0">
              <a:lnSpc>
                <a:spcPct val="200000"/>
              </a:lnSpc>
              <a:buNone/>
            </a:pPr>
            <a:r>
              <a:rPr lang="zh-CN" altLang="en-US" sz="2400"/>
              <a:t>A:​《海国图志》</a:t>
            </a:r>
            <a:endParaRPr lang="zh-CN" altLang="en-US" sz="2400"/>
          </a:p>
          <a:p>
            <a:pPr marL="0" indent="0">
              <a:lnSpc>
                <a:spcPct val="200000"/>
              </a:lnSpc>
              <a:buNone/>
            </a:pPr>
            <a:r>
              <a:rPr lang="zh-CN" altLang="en-US" sz="2400"/>
              <a:t>B:《救亡决论》</a:t>
            </a:r>
            <a:endParaRPr lang="zh-CN" altLang="en-US" sz="2400"/>
          </a:p>
          <a:p>
            <a:pPr marL="0" indent="0">
              <a:lnSpc>
                <a:spcPct val="200000"/>
              </a:lnSpc>
              <a:buNone/>
            </a:pPr>
            <a:r>
              <a:rPr lang="zh-CN" altLang="en-US" sz="2400"/>
              <a:t>C:《天朝田亩制度》</a:t>
            </a:r>
            <a:endParaRPr lang="zh-CN" altLang="en-US" sz="2400"/>
          </a:p>
          <a:p>
            <a:pPr marL="0" indent="0">
              <a:lnSpc>
                <a:spcPct val="200000"/>
              </a:lnSpc>
              <a:buNone/>
            </a:pPr>
            <a:r>
              <a:rPr lang="zh-CN" altLang="en-US" sz="2400">
                <a:solidFill>
                  <a:srgbClr val="FF0000"/>
                </a:solidFill>
              </a:rPr>
              <a:t>D:《资政新篇》</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太平天国后期，提出《资政新篇》这一具有资本主义色彩改革方案的是（ ）</a:t>
            </a:r>
            <a:endParaRPr lang="zh-CN" altLang="en-US" sz="2400"/>
          </a:p>
          <a:p>
            <a:pPr marL="0" indent="0">
              <a:lnSpc>
                <a:spcPct val="200000"/>
              </a:lnSpc>
              <a:buNone/>
            </a:pPr>
            <a:r>
              <a:rPr lang="zh-CN" altLang="en-US" sz="2400"/>
              <a:t>A:洪秀全</a:t>
            </a:r>
            <a:endParaRPr lang="zh-CN" altLang="en-US" sz="2400"/>
          </a:p>
          <a:p>
            <a:pPr marL="0" indent="0">
              <a:lnSpc>
                <a:spcPct val="200000"/>
              </a:lnSpc>
              <a:buNone/>
            </a:pPr>
            <a:r>
              <a:rPr lang="zh-CN" altLang="en-US" sz="2400"/>
              <a:t>B:杨秀清</a:t>
            </a:r>
            <a:endParaRPr lang="zh-CN" altLang="en-US" sz="2400"/>
          </a:p>
          <a:p>
            <a:pPr marL="0" indent="0">
              <a:lnSpc>
                <a:spcPct val="200000"/>
              </a:lnSpc>
              <a:buNone/>
            </a:pPr>
            <a:r>
              <a:rPr lang="zh-CN" altLang="en-US" sz="2400"/>
              <a:t>C:洪仁玕</a:t>
            </a:r>
            <a:endParaRPr lang="zh-CN" altLang="en-US" sz="2400"/>
          </a:p>
          <a:p>
            <a:pPr marL="0" indent="0">
              <a:lnSpc>
                <a:spcPct val="200000"/>
              </a:lnSpc>
              <a:buNone/>
            </a:pPr>
            <a:r>
              <a:rPr lang="zh-CN" altLang="en-US" sz="2400"/>
              <a:t>D:石达开</a:t>
            </a:r>
            <a:endParaRPr lang="zh-CN" altLang="en-US" sz="24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太平天国后期，提出《资政新篇》这一具有资本主义色彩改革方案的是（ ）</a:t>
            </a:r>
            <a:endParaRPr lang="zh-CN" altLang="en-US" sz="2400"/>
          </a:p>
          <a:p>
            <a:pPr marL="0" indent="0">
              <a:lnSpc>
                <a:spcPct val="200000"/>
              </a:lnSpc>
              <a:buNone/>
            </a:pPr>
            <a:r>
              <a:rPr lang="zh-CN" altLang="en-US" sz="2400"/>
              <a:t>A:洪秀全</a:t>
            </a:r>
            <a:endParaRPr lang="zh-CN" altLang="en-US" sz="2400"/>
          </a:p>
          <a:p>
            <a:pPr marL="0" indent="0">
              <a:lnSpc>
                <a:spcPct val="200000"/>
              </a:lnSpc>
              <a:buNone/>
            </a:pPr>
            <a:r>
              <a:rPr lang="zh-CN" altLang="en-US" sz="2400"/>
              <a:t>B:杨秀清</a:t>
            </a:r>
            <a:endParaRPr lang="zh-CN" altLang="en-US" sz="2400"/>
          </a:p>
          <a:p>
            <a:pPr marL="0" indent="0">
              <a:lnSpc>
                <a:spcPct val="200000"/>
              </a:lnSpc>
              <a:buNone/>
            </a:pPr>
            <a:r>
              <a:rPr lang="zh-CN" altLang="en-US" sz="2400">
                <a:solidFill>
                  <a:srgbClr val="FF0000"/>
                </a:solidFill>
              </a:rPr>
              <a:t>C:洪仁玕</a:t>
            </a:r>
            <a:endParaRPr lang="zh-CN" altLang="en-US" sz="2400">
              <a:solidFill>
                <a:srgbClr val="FF0000"/>
              </a:solidFill>
            </a:endParaRPr>
          </a:p>
          <a:p>
            <a:pPr marL="0" indent="0">
              <a:lnSpc>
                <a:spcPct val="200000"/>
              </a:lnSpc>
              <a:buNone/>
            </a:pPr>
            <a:r>
              <a:rPr lang="zh-CN" altLang="en-US" sz="2400"/>
              <a:t>D:石达开</a:t>
            </a:r>
            <a:endParaRPr lang="zh-CN" altLang="en-US" sz="24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太平天国由盛而衰的转折点是（ ）</a:t>
            </a:r>
            <a:endParaRPr lang="zh-CN" altLang="en-US" sz="2400"/>
          </a:p>
          <a:p>
            <a:pPr marL="0" indent="0">
              <a:lnSpc>
                <a:spcPct val="200000"/>
              </a:lnSpc>
              <a:buNone/>
            </a:pPr>
            <a:r>
              <a:rPr lang="zh-CN" altLang="en-US" sz="2400"/>
              <a:t>A:永安建制</a:t>
            </a:r>
            <a:endParaRPr lang="zh-CN" altLang="en-US" sz="2400"/>
          </a:p>
          <a:p>
            <a:pPr marL="0" indent="0">
              <a:lnSpc>
                <a:spcPct val="200000"/>
              </a:lnSpc>
              <a:buNone/>
            </a:pPr>
            <a:r>
              <a:rPr lang="zh-CN" altLang="en-US" sz="2400"/>
              <a:t>B:北伐失利</a:t>
            </a:r>
            <a:endParaRPr lang="zh-CN" altLang="en-US" sz="2400"/>
          </a:p>
          <a:p>
            <a:pPr marL="0" indent="0">
              <a:lnSpc>
                <a:spcPct val="200000"/>
              </a:lnSpc>
              <a:buNone/>
            </a:pPr>
            <a:r>
              <a:rPr lang="zh-CN" altLang="en-US" sz="2400"/>
              <a:t>C:天京事变</a:t>
            </a:r>
            <a:endParaRPr lang="zh-CN" altLang="en-US" sz="2400"/>
          </a:p>
          <a:p>
            <a:pPr marL="0" indent="0">
              <a:lnSpc>
                <a:spcPct val="200000"/>
              </a:lnSpc>
              <a:buNone/>
            </a:pPr>
            <a:r>
              <a:rPr lang="zh-CN" altLang="en-US" sz="2400"/>
              <a:t>D:洪秀全病逝</a:t>
            </a:r>
            <a:endParaRPr lang="zh-CN" altLang="en-US" sz="24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太平天国由盛而衰的转折点是（ ）</a:t>
            </a:r>
            <a:endParaRPr lang="zh-CN" altLang="en-US" sz="2400"/>
          </a:p>
          <a:p>
            <a:pPr marL="0" indent="0">
              <a:lnSpc>
                <a:spcPct val="200000"/>
              </a:lnSpc>
              <a:buNone/>
            </a:pPr>
            <a:r>
              <a:rPr lang="zh-CN" altLang="en-US" sz="2400"/>
              <a:t>A:永安建制</a:t>
            </a:r>
            <a:endParaRPr lang="zh-CN" altLang="en-US" sz="2400"/>
          </a:p>
          <a:p>
            <a:pPr marL="0" indent="0">
              <a:lnSpc>
                <a:spcPct val="200000"/>
              </a:lnSpc>
              <a:buNone/>
            </a:pPr>
            <a:r>
              <a:rPr lang="zh-CN" altLang="en-US" sz="2400"/>
              <a:t>B:北伐失利</a:t>
            </a:r>
            <a:endParaRPr lang="zh-CN" altLang="en-US" sz="2400"/>
          </a:p>
          <a:p>
            <a:pPr marL="0" indent="0">
              <a:lnSpc>
                <a:spcPct val="200000"/>
              </a:lnSpc>
              <a:buNone/>
            </a:pPr>
            <a:r>
              <a:rPr lang="zh-CN" altLang="en-US" sz="2400">
                <a:solidFill>
                  <a:srgbClr val="FF0000"/>
                </a:solidFill>
              </a:rPr>
              <a:t>C:天京事变</a:t>
            </a:r>
            <a:endParaRPr lang="zh-CN" altLang="en-US" sz="2400">
              <a:solidFill>
                <a:srgbClr val="FF0000"/>
              </a:solidFill>
            </a:endParaRPr>
          </a:p>
          <a:p>
            <a:pPr marL="0" indent="0">
              <a:lnSpc>
                <a:spcPct val="200000"/>
              </a:lnSpc>
              <a:buNone/>
            </a:pPr>
            <a:r>
              <a:rPr lang="zh-CN" altLang="en-US" sz="2400"/>
              <a:t>D:洪秀全病逝</a:t>
            </a:r>
            <a:endParaRPr lang="zh-CN" altLang="en-US" sz="24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天京事变后，为挽救太平天国危局，被洪秀全封为干王的是（ ）</a:t>
            </a:r>
            <a:endParaRPr lang="zh-CN" altLang="en-US" sz="2400"/>
          </a:p>
          <a:p>
            <a:pPr marL="0" indent="0">
              <a:lnSpc>
                <a:spcPct val="200000"/>
              </a:lnSpc>
              <a:buNone/>
            </a:pPr>
            <a:r>
              <a:rPr lang="zh-CN" altLang="en-US" sz="2400"/>
              <a:t>A:洪仁玕</a:t>
            </a:r>
            <a:endParaRPr lang="zh-CN" altLang="en-US" sz="2400"/>
          </a:p>
          <a:p>
            <a:pPr marL="0" indent="0">
              <a:lnSpc>
                <a:spcPct val="200000"/>
              </a:lnSpc>
              <a:buNone/>
            </a:pPr>
            <a:r>
              <a:rPr lang="zh-CN" altLang="en-US" sz="2400"/>
              <a:t>B:陈玉成</a:t>
            </a:r>
            <a:endParaRPr lang="zh-CN" altLang="en-US" sz="2400"/>
          </a:p>
          <a:p>
            <a:pPr marL="0" indent="0">
              <a:lnSpc>
                <a:spcPct val="200000"/>
              </a:lnSpc>
              <a:buNone/>
            </a:pPr>
            <a:r>
              <a:rPr lang="zh-CN" altLang="en-US" sz="2400"/>
              <a:t>C:李秀成</a:t>
            </a:r>
            <a:endParaRPr lang="zh-CN" altLang="en-US" sz="2400"/>
          </a:p>
          <a:p>
            <a:pPr marL="0" indent="0">
              <a:lnSpc>
                <a:spcPct val="200000"/>
              </a:lnSpc>
              <a:buNone/>
            </a:pPr>
            <a:r>
              <a:rPr lang="zh-CN" altLang="en-US" sz="2400"/>
              <a:t>D:石达开</a:t>
            </a:r>
            <a:endParaRPr lang="zh-CN" altLang="en-US" sz="24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天京事变后，为挽救太平天国危局，被洪秀全封为干王的是（ ）</a:t>
            </a:r>
            <a:endParaRPr lang="zh-CN" altLang="en-US" sz="2400"/>
          </a:p>
          <a:p>
            <a:pPr marL="0" indent="0">
              <a:lnSpc>
                <a:spcPct val="200000"/>
              </a:lnSpc>
              <a:buNone/>
            </a:pPr>
            <a:r>
              <a:rPr lang="zh-CN" altLang="en-US" sz="2400">
                <a:solidFill>
                  <a:srgbClr val="FF0000"/>
                </a:solidFill>
              </a:rPr>
              <a:t>A:洪仁玕</a:t>
            </a:r>
            <a:endParaRPr lang="zh-CN" altLang="en-US" sz="2400">
              <a:solidFill>
                <a:srgbClr val="FF0000"/>
              </a:solidFill>
            </a:endParaRPr>
          </a:p>
          <a:p>
            <a:pPr marL="0" indent="0">
              <a:lnSpc>
                <a:spcPct val="200000"/>
              </a:lnSpc>
              <a:buNone/>
            </a:pPr>
            <a:r>
              <a:rPr lang="zh-CN" altLang="en-US" sz="2400"/>
              <a:t>B:陈玉成</a:t>
            </a:r>
            <a:endParaRPr lang="zh-CN" altLang="en-US" sz="2400"/>
          </a:p>
          <a:p>
            <a:pPr marL="0" indent="0">
              <a:lnSpc>
                <a:spcPct val="200000"/>
              </a:lnSpc>
              <a:buNone/>
            </a:pPr>
            <a:r>
              <a:rPr lang="zh-CN" altLang="en-US" sz="2400"/>
              <a:t>C:李秀成</a:t>
            </a:r>
            <a:endParaRPr lang="zh-CN" altLang="en-US" sz="2400"/>
          </a:p>
          <a:p>
            <a:pPr marL="0" indent="0">
              <a:lnSpc>
                <a:spcPct val="200000"/>
              </a:lnSpc>
              <a:buNone/>
            </a:pPr>
            <a:r>
              <a:rPr lang="zh-CN" altLang="en-US" sz="2400"/>
              <a:t>D:石达开</a:t>
            </a:r>
            <a:endParaRPr lang="zh-CN"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a:t>中国封建社会各种社会矛盾激化、由盛转衰，是在（ ）</a:t>
            </a:r>
            <a:endParaRPr lang="zh-CN" altLang="en-US"/>
          </a:p>
          <a:p>
            <a:pPr marL="0" indent="0">
              <a:lnSpc>
                <a:spcPct val="200000"/>
              </a:lnSpc>
              <a:buNone/>
            </a:pPr>
            <a:r>
              <a:rPr lang="zh-CN" altLang="en-US"/>
              <a:t>A:清王朝建立以后</a:t>
            </a:r>
            <a:endParaRPr lang="zh-CN" altLang="en-US"/>
          </a:p>
          <a:p>
            <a:pPr marL="0" indent="0">
              <a:lnSpc>
                <a:spcPct val="200000"/>
              </a:lnSpc>
              <a:buNone/>
            </a:pPr>
            <a:r>
              <a:rPr lang="zh-CN" altLang="en-US"/>
              <a:t>B:清中叶以后</a:t>
            </a:r>
            <a:endParaRPr lang="zh-CN" altLang="en-US"/>
          </a:p>
          <a:p>
            <a:pPr marL="0" indent="0">
              <a:lnSpc>
                <a:spcPct val="200000"/>
              </a:lnSpc>
              <a:buNone/>
            </a:pPr>
            <a:r>
              <a:rPr lang="zh-CN" altLang="en-US"/>
              <a:t>C:清晚期以后</a:t>
            </a:r>
            <a:endParaRPr lang="zh-CN" altLang="en-US"/>
          </a:p>
          <a:p>
            <a:pPr marL="0" indent="0">
              <a:lnSpc>
                <a:spcPct val="200000"/>
              </a:lnSpc>
              <a:buNone/>
            </a:pPr>
            <a:r>
              <a:rPr lang="zh-CN" altLang="en-US"/>
              <a:t>D:鸦片战争以后</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天京事变后，率部出走的太平天国领导成员是（ ）</a:t>
            </a:r>
            <a:endParaRPr lang="zh-CN" altLang="en-US" sz="2400"/>
          </a:p>
          <a:p>
            <a:pPr marL="0" indent="0">
              <a:lnSpc>
                <a:spcPct val="200000"/>
              </a:lnSpc>
              <a:buNone/>
            </a:pPr>
            <a:r>
              <a:rPr lang="zh-CN" altLang="en-US" sz="2400"/>
              <a:t>A:李秀成</a:t>
            </a:r>
            <a:endParaRPr lang="zh-CN" altLang="en-US" sz="2400"/>
          </a:p>
          <a:p>
            <a:pPr marL="0" indent="0">
              <a:lnSpc>
                <a:spcPct val="200000"/>
              </a:lnSpc>
              <a:buNone/>
            </a:pPr>
            <a:r>
              <a:rPr lang="zh-CN" altLang="en-US" sz="2400"/>
              <a:t>B:石达开</a:t>
            </a:r>
            <a:endParaRPr lang="zh-CN" altLang="en-US" sz="2400"/>
          </a:p>
          <a:p>
            <a:pPr marL="0" indent="0">
              <a:lnSpc>
                <a:spcPct val="200000"/>
              </a:lnSpc>
              <a:buNone/>
            </a:pPr>
            <a:r>
              <a:rPr lang="zh-CN" altLang="en-US" sz="2400"/>
              <a:t>C:杨秀清</a:t>
            </a:r>
            <a:endParaRPr lang="zh-CN" altLang="en-US" sz="2400"/>
          </a:p>
          <a:p>
            <a:pPr marL="0" indent="0">
              <a:lnSpc>
                <a:spcPct val="200000"/>
              </a:lnSpc>
              <a:buNone/>
            </a:pPr>
            <a:r>
              <a:rPr lang="zh-CN" altLang="en-US" sz="2400"/>
              <a:t>D:韦昌辉</a:t>
            </a:r>
            <a:endParaRPr lang="zh-CN" altLang="en-US" sz="24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天京事变后，率部出走的太平天国领导成员是（ ）</a:t>
            </a:r>
            <a:endParaRPr lang="zh-CN" altLang="en-US" sz="2400"/>
          </a:p>
          <a:p>
            <a:pPr marL="0" indent="0">
              <a:lnSpc>
                <a:spcPct val="200000"/>
              </a:lnSpc>
              <a:buNone/>
            </a:pPr>
            <a:r>
              <a:rPr lang="zh-CN" altLang="en-US" sz="2400"/>
              <a:t>A:李秀成</a:t>
            </a:r>
            <a:endParaRPr lang="zh-CN" altLang="en-US" sz="2400"/>
          </a:p>
          <a:p>
            <a:pPr marL="0" indent="0">
              <a:lnSpc>
                <a:spcPct val="200000"/>
              </a:lnSpc>
              <a:buNone/>
            </a:pPr>
            <a:r>
              <a:rPr lang="zh-CN" altLang="en-US" sz="2400">
                <a:solidFill>
                  <a:srgbClr val="FF0000"/>
                </a:solidFill>
              </a:rPr>
              <a:t>B:石达开</a:t>
            </a:r>
            <a:endParaRPr lang="zh-CN" altLang="en-US" sz="2400">
              <a:solidFill>
                <a:srgbClr val="FF0000"/>
              </a:solidFill>
            </a:endParaRPr>
          </a:p>
          <a:p>
            <a:pPr marL="0" indent="0">
              <a:lnSpc>
                <a:spcPct val="200000"/>
              </a:lnSpc>
              <a:buNone/>
            </a:pPr>
            <a:r>
              <a:rPr lang="zh-CN" altLang="en-US" sz="2400"/>
              <a:t>C:杨秀清</a:t>
            </a:r>
            <a:endParaRPr lang="zh-CN" altLang="en-US" sz="2400"/>
          </a:p>
          <a:p>
            <a:pPr marL="0" indent="0">
              <a:lnSpc>
                <a:spcPct val="200000"/>
              </a:lnSpc>
              <a:buNone/>
            </a:pPr>
            <a:r>
              <a:rPr lang="zh-CN" altLang="en-US" sz="2400"/>
              <a:t>D:韦昌辉</a:t>
            </a:r>
            <a:endParaRPr lang="zh-CN" altLang="en-US" sz="24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太平天国失败的根本原因是（ ）</a:t>
            </a:r>
            <a:endParaRPr lang="zh-CN" altLang="en-US" sz="2400"/>
          </a:p>
          <a:p>
            <a:pPr marL="0" indent="0">
              <a:lnSpc>
                <a:spcPct val="200000"/>
              </a:lnSpc>
              <a:buNone/>
            </a:pPr>
            <a:r>
              <a:rPr lang="zh-CN" altLang="en-US" sz="2400"/>
              <a:t>A:没有科学理论的指导</a:t>
            </a:r>
            <a:endParaRPr lang="zh-CN" altLang="en-US" sz="2400"/>
          </a:p>
          <a:p>
            <a:pPr marL="0" indent="0">
              <a:lnSpc>
                <a:spcPct val="200000"/>
              </a:lnSpc>
              <a:buNone/>
            </a:pPr>
            <a:r>
              <a:rPr lang="zh-CN" altLang="en-US" sz="2400"/>
              <a:t>B:缺乏先进阶级的领导</a:t>
            </a:r>
            <a:endParaRPr lang="zh-CN" altLang="en-US" sz="2400"/>
          </a:p>
          <a:p>
            <a:pPr marL="0" indent="0">
              <a:lnSpc>
                <a:spcPct val="200000"/>
              </a:lnSpc>
              <a:buNone/>
            </a:pPr>
            <a:r>
              <a:rPr lang="zh-CN" altLang="en-US" sz="2400"/>
              <a:t>C:无法长期保持领导集团的团结 </a:t>
            </a:r>
            <a:endParaRPr lang="zh-CN" altLang="en-US" sz="2400"/>
          </a:p>
          <a:p>
            <a:pPr marL="0" indent="0">
              <a:lnSpc>
                <a:spcPct val="200000"/>
              </a:lnSpc>
              <a:buNone/>
            </a:pPr>
            <a:r>
              <a:rPr lang="zh-CN" altLang="en-US" sz="2400"/>
              <a:t>D:不能正确对待传统文化</a:t>
            </a:r>
            <a:endParaRPr lang="zh-CN" altLang="en-US" sz="24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太平天国失败的根本原因是（ ）</a:t>
            </a:r>
            <a:endParaRPr lang="zh-CN" altLang="en-US" sz="2400"/>
          </a:p>
          <a:p>
            <a:pPr marL="0" indent="0">
              <a:lnSpc>
                <a:spcPct val="200000"/>
              </a:lnSpc>
              <a:buNone/>
            </a:pPr>
            <a:r>
              <a:rPr lang="zh-CN" altLang="en-US" sz="2400"/>
              <a:t>A:没有科学理论的指导</a:t>
            </a:r>
            <a:endParaRPr lang="zh-CN" altLang="en-US" sz="2400"/>
          </a:p>
          <a:p>
            <a:pPr marL="0" indent="0">
              <a:lnSpc>
                <a:spcPct val="200000"/>
              </a:lnSpc>
              <a:buNone/>
            </a:pPr>
            <a:r>
              <a:rPr lang="zh-CN" altLang="en-US" sz="2400">
                <a:solidFill>
                  <a:srgbClr val="FF0000"/>
                </a:solidFill>
              </a:rPr>
              <a:t>B:缺乏先进阶级的领导</a:t>
            </a:r>
            <a:endParaRPr lang="zh-CN" altLang="en-US" sz="2400">
              <a:solidFill>
                <a:srgbClr val="FF0000"/>
              </a:solidFill>
            </a:endParaRPr>
          </a:p>
          <a:p>
            <a:pPr marL="0" indent="0">
              <a:lnSpc>
                <a:spcPct val="200000"/>
              </a:lnSpc>
              <a:buNone/>
            </a:pPr>
            <a:r>
              <a:rPr lang="zh-CN" altLang="en-US" sz="2400"/>
              <a:t>C:无法长期保持领导集团的团结 </a:t>
            </a:r>
            <a:endParaRPr lang="zh-CN" altLang="en-US" sz="2400"/>
          </a:p>
          <a:p>
            <a:pPr marL="0" indent="0">
              <a:lnSpc>
                <a:spcPct val="200000"/>
              </a:lnSpc>
              <a:buNone/>
            </a:pPr>
            <a:r>
              <a:rPr lang="zh-CN" altLang="en-US" sz="2400"/>
              <a:t>D:不能正确对待传统文化</a:t>
            </a:r>
            <a:endParaRPr lang="zh-CN" altLang="en-US" sz="24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1861年，清政府设立的综理洋务的中央机关是（   ）</a:t>
            </a:r>
            <a:endParaRPr lang="zh-CN" altLang="en-US" sz="2400"/>
          </a:p>
          <a:p>
            <a:pPr marL="0" indent="0">
              <a:lnSpc>
                <a:spcPct val="200000"/>
              </a:lnSpc>
              <a:buNone/>
            </a:pPr>
            <a:r>
              <a:rPr lang="zh-CN" altLang="en-US" sz="2400"/>
              <a:t>A:江南制造总局 </a:t>
            </a:r>
            <a:endParaRPr lang="zh-CN" altLang="en-US" sz="2400"/>
          </a:p>
          <a:p>
            <a:pPr marL="0" indent="0">
              <a:lnSpc>
                <a:spcPct val="200000"/>
              </a:lnSpc>
              <a:buNone/>
            </a:pPr>
            <a:r>
              <a:rPr lang="zh-CN" altLang="en-US" sz="2400"/>
              <a:t>B:京师同文馆 </a:t>
            </a:r>
            <a:endParaRPr lang="zh-CN" altLang="en-US" sz="2400"/>
          </a:p>
          <a:p>
            <a:pPr marL="0" indent="0">
              <a:lnSpc>
                <a:spcPct val="200000"/>
              </a:lnSpc>
              <a:buNone/>
            </a:pPr>
            <a:r>
              <a:rPr lang="zh-CN" altLang="en-US" sz="2400"/>
              <a:t>C:总理各国事务衙门 </a:t>
            </a:r>
            <a:endParaRPr lang="zh-CN" altLang="en-US" sz="2400"/>
          </a:p>
          <a:p>
            <a:pPr marL="0" indent="0">
              <a:lnSpc>
                <a:spcPct val="200000"/>
              </a:lnSpc>
              <a:buNone/>
            </a:pPr>
            <a:r>
              <a:rPr lang="zh-CN" altLang="en-US" sz="2400"/>
              <a:t>D:外务部</a:t>
            </a:r>
            <a:endParaRPr lang="zh-CN" altLang="en-US" sz="24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1861年，清政府设立的综理洋务的中央机关是（   ）</a:t>
            </a:r>
            <a:endParaRPr lang="zh-CN" altLang="en-US" sz="2400"/>
          </a:p>
          <a:p>
            <a:pPr marL="0" indent="0">
              <a:lnSpc>
                <a:spcPct val="200000"/>
              </a:lnSpc>
              <a:buNone/>
            </a:pPr>
            <a:r>
              <a:rPr lang="zh-CN" altLang="en-US" sz="2400"/>
              <a:t>A:江南制造总局 </a:t>
            </a:r>
            <a:endParaRPr lang="zh-CN" altLang="en-US" sz="2400"/>
          </a:p>
          <a:p>
            <a:pPr marL="0" indent="0">
              <a:lnSpc>
                <a:spcPct val="200000"/>
              </a:lnSpc>
              <a:buNone/>
            </a:pPr>
            <a:r>
              <a:rPr lang="zh-CN" altLang="en-US" sz="2400"/>
              <a:t>B:京师同文馆 </a:t>
            </a:r>
            <a:endParaRPr lang="zh-CN" altLang="en-US" sz="2400"/>
          </a:p>
          <a:p>
            <a:pPr marL="0" indent="0">
              <a:lnSpc>
                <a:spcPct val="200000"/>
              </a:lnSpc>
              <a:buNone/>
            </a:pPr>
            <a:r>
              <a:rPr lang="zh-CN" altLang="en-US" sz="2400">
                <a:solidFill>
                  <a:srgbClr val="C00000"/>
                </a:solidFill>
              </a:rPr>
              <a:t>C:总理各国事务衙门 </a:t>
            </a:r>
            <a:endParaRPr lang="zh-CN" altLang="en-US" sz="2400">
              <a:solidFill>
                <a:srgbClr val="C00000"/>
              </a:solidFill>
            </a:endParaRPr>
          </a:p>
          <a:p>
            <a:pPr marL="0" indent="0">
              <a:lnSpc>
                <a:spcPct val="200000"/>
              </a:lnSpc>
              <a:buNone/>
            </a:pPr>
            <a:r>
              <a:rPr lang="zh-CN" altLang="en-US" sz="2400"/>
              <a:t>D:外务部</a:t>
            </a:r>
            <a:endParaRPr lang="zh-CN" altLang="en-US" sz="24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19世纪60年代，清朝统治集团中倡导洋务的首领人物是（ ）</a:t>
            </a:r>
            <a:endParaRPr lang="zh-CN" altLang="en-US" sz="2400"/>
          </a:p>
          <a:p>
            <a:pPr marL="0" indent="0">
              <a:lnSpc>
                <a:spcPct val="200000"/>
              </a:lnSpc>
              <a:buNone/>
            </a:pPr>
            <a:r>
              <a:rPr lang="zh-CN" altLang="en-US" sz="2400"/>
              <a:t>A:奕䜣</a:t>
            </a:r>
            <a:endParaRPr lang="zh-CN" altLang="en-US" sz="2400"/>
          </a:p>
          <a:p>
            <a:pPr marL="0" indent="0">
              <a:lnSpc>
                <a:spcPct val="200000"/>
              </a:lnSpc>
              <a:buNone/>
            </a:pPr>
            <a:r>
              <a:rPr lang="zh-CN" altLang="en-US" sz="2400"/>
              <a:t>B:桂良</a:t>
            </a:r>
            <a:endParaRPr lang="zh-CN" altLang="en-US" sz="2400"/>
          </a:p>
          <a:p>
            <a:pPr marL="0" indent="0">
              <a:lnSpc>
                <a:spcPct val="200000"/>
              </a:lnSpc>
              <a:buNone/>
            </a:pPr>
            <a:r>
              <a:rPr lang="zh-CN" altLang="en-US" sz="2400"/>
              <a:t>C:曾国藩</a:t>
            </a:r>
            <a:endParaRPr lang="zh-CN" altLang="en-US" sz="2400"/>
          </a:p>
          <a:p>
            <a:pPr marL="0" indent="0">
              <a:lnSpc>
                <a:spcPct val="200000"/>
              </a:lnSpc>
              <a:buNone/>
            </a:pPr>
            <a:r>
              <a:rPr lang="zh-CN" altLang="en-US" sz="2400"/>
              <a:t>D:李鸿章</a:t>
            </a:r>
            <a:endParaRPr lang="zh-CN" altLang="en-US" sz="24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19世纪60年代，清朝统治集团中倡导洋务的首领人物是（ ）</a:t>
            </a:r>
            <a:endParaRPr lang="zh-CN" altLang="en-US" sz="2400"/>
          </a:p>
          <a:p>
            <a:pPr marL="0" indent="0">
              <a:lnSpc>
                <a:spcPct val="200000"/>
              </a:lnSpc>
              <a:buNone/>
            </a:pPr>
            <a:r>
              <a:rPr lang="zh-CN" altLang="en-US" sz="2400">
                <a:solidFill>
                  <a:srgbClr val="C00000"/>
                </a:solidFill>
              </a:rPr>
              <a:t>A:奕䜣</a:t>
            </a:r>
            <a:endParaRPr lang="zh-CN" altLang="en-US" sz="2400">
              <a:solidFill>
                <a:srgbClr val="C00000"/>
              </a:solidFill>
            </a:endParaRPr>
          </a:p>
          <a:p>
            <a:pPr marL="0" indent="0">
              <a:lnSpc>
                <a:spcPct val="200000"/>
              </a:lnSpc>
              <a:buNone/>
            </a:pPr>
            <a:r>
              <a:rPr lang="zh-CN" altLang="en-US" sz="2400"/>
              <a:t>B:桂良</a:t>
            </a:r>
            <a:endParaRPr lang="zh-CN" altLang="en-US" sz="2400"/>
          </a:p>
          <a:p>
            <a:pPr marL="0" indent="0">
              <a:lnSpc>
                <a:spcPct val="200000"/>
              </a:lnSpc>
              <a:buNone/>
            </a:pPr>
            <a:r>
              <a:rPr lang="zh-CN" altLang="en-US" sz="2400"/>
              <a:t>C:曾国藩</a:t>
            </a:r>
            <a:endParaRPr lang="zh-CN" altLang="en-US" sz="2400"/>
          </a:p>
          <a:p>
            <a:pPr marL="0" indent="0">
              <a:lnSpc>
                <a:spcPct val="200000"/>
              </a:lnSpc>
              <a:buNone/>
            </a:pPr>
            <a:r>
              <a:rPr lang="zh-CN" altLang="en-US" sz="2400"/>
              <a:t>D:李鸿章</a:t>
            </a:r>
            <a:endParaRPr lang="zh-CN" altLang="en-US" sz="24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洋务派举办洋务的首要目的是（ ）</a:t>
            </a:r>
            <a:endParaRPr lang="zh-CN" altLang="en-US" sz="2400"/>
          </a:p>
          <a:p>
            <a:pPr marL="0" indent="0">
              <a:lnSpc>
                <a:spcPct val="200000"/>
              </a:lnSpc>
              <a:buNone/>
            </a:pPr>
            <a:r>
              <a:rPr lang="zh-CN" altLang="en-US" sz="2400"/>
              <a:t>A:加强海防</a:t>
            </a:r>
            <a:endParaRPr lang="zh-CN" altLang="en-US" sz="2400"/>
          </a:p>
          <a:p>
            <a:pPr marL="0" indent="0">
              <a:lnSpc>
                <a:spcPct val="200000"/>
              </a:lnSpc>
              <a:buNone/>
            </a:pPr>
            <a:r>
              <a:rPr lang="zh-CN" altLang="en-US" sz="2400"/>
              <a:t>B:加强边防</a:t>
            </a:r>
            <a:endParaRPr lang="zh-CN" altLang="en-US" sz="2400"/>
          </a:p>
          <a:p>
            <a:pPr marL="0" indent="0">
              <a:lnSpc>
                <a:spcPct val="200000"/>
              </a:lnSpc>
              <a:buNone/>
            </a:pPr>
            <a:r>
              <a:rPr lang="zh-CN" altLang="en-US" sz="2400"/>
              <a:t>C:抵御外国侵略</a:t>
            </a:r>
            <a:endParaRPr lang="zh-CN" altLang="en-US" sz="2400"/>
          </a:p>
          <a:p>
            <a:pPr marL="0" indent="0">
              <a:lnSpc>
                <a:spcPct val="200000"/>
              </a:lnSpc>
              <a:buNone/>
            </a:pPr>
            <a:r>
              <a:rPr lang="zh-CN" altLang="en-US" sz="2400"/>
              <a:t>D:镇压太平天国起义</a:t>
            </a:r>
            <a:endParaRPr lang="zh-CN" altLang="en-US" sz="24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300480"/>
            <a:ext cx="11208385" cy="5161915"/>
          </a:xfrm>
        </p:spPr>
        <p:txBody>
          <a:bodyPr>
            <a:normAutofit/>
          </a:bodyPr>
          <a:p>
            <a:pPr marL="0" indent="0">
              <a:lnSpc>
                <a:spcPct val="200000"/>
              </a:lnSpc>
              <a:buNone/>
            </a:pPr>
            <a:r>
              <a:rPr lang="zh-CN" altLang="en-US" sz="2400"/>
              <a:t>洋务派举办洋务的首要目的是（ ）</a:t>
            </a:r>
            <a:endParaRPr lang="zh-CN" altLang="en-US" sz="2400"/>
          </a:p>
          <a:p>
            <a:pPr marL="0" indent="0">
              <a:lnSpc>
                <a:spcPct val="200000"/>
              </a:lnSpc>
              <a:buNone/>
            </a:pPr>
            <a:r>
              <a:rPr lang="zh-CN" altLang="en-US" sz="2400"/>
              <a:t>A:加强海防</a:t>
            </a:r>
            <a:endParaRPr lang="zh-CN" altLang="en-US" sz="2400"/>
          </a:p>
          <a:p>
            <a:pPr marL="0" indent="0">
              <a:lnSpc>
                <a:spcPct val="200000"/>
              </a:lnSpc>
              <a:buNone/>
            </a:pPr>
            <a:r>
              <a:rPr lang="zh-CN" altLang="en-US" sz="2400"/>
              <a:t>B:加强边防</a:t>
            </a:r>
            <a:endParaRPr lang="zh-CN" altLang="en-US" sz="2400"/>
          </a:p>
          <a:p>
            <a:pPr marL="0" indent="0">
              <a:lnSpc>
                <a:spcPct val="200000"/>
              </a:lnSpc>
              <a:buNone/>
            </a:pPr>
            <a:r>
              <a:rPr lang="zh-CN" altLang="en-US" sz="2400"/>
              <a:t>C:抵御外国侵略</a:t>
            </a:r>
            <a:endParaRPr lang="zh-CN" altLang="en-US" sz="2400"/>
          </a:p>
          <a:p>
            <a:pPr marL="0" indent="0">
              <a:lnSpc>
                <a:spcPct val="200000"/>
              </a:lnSpc>
              <a:buNone/>
            </a:pPr>
            <a:r>
              <a:rPr lang="zh-CN" altLang="en-US" sz="2400">
                <a:solidFill>
                  <a:srgbClr val="C00000"/>
                </a:solidFill>
              </a:rPr>
              <a:t>D:镇压太平天国起义</a:t>
            </a:r>
            <a:endParaRPr lang="zh-CN" altLang="en-US" sz="2400">
              <a:solidFill>
                <a:srgbClr val="C00000"/>
              </a:solidFill>
            </a:endParaRPr>
          </a:p>
        </p:txBody>
      </p:sp>
      <p:sp>
        <p:nvSpPr>
          <p:cNvPr id="4" name="文本框 3"/>
          <p:cNvSpPr txBox="1"/>
          <p:nvPr/>
        </p:nvSpPr>
        <p:spPr>
          <a:xfrm>
            <a:off x="6191250" y="4363720"/>
            <a:ext cx="5568950" cy="922020"/>
          </a:xfrm>
          <a:prstGeom prst="rect">
            <a:avLst/>
          </a:prstGeom>
          <a:noFill/>
        </p:spPr>
        <p:txBody>
          <a:bodyPr wrap="square" rtlCol="0" anchor="t">
            <a:spAutoFit/>
          </a:bodyPr>
          <a:p>
            <a:r>
              <a:rPr lang="zh-CN" altLang="en-US"/>
              <a:t>洋务派举办洋务是从近代</a:t>
            </a:r>
            <a:r>
              <a:rPr lang="zh-CN" altLang="en-US">
                <a:solidFill>
                  <a:srgbClr val="C00000"/>
                </a:solidFill>
              </a:rPr>
              <a:t>军用工业着手</a:t>
            </a:r>
            <a:r>
              <a:rPr lang="zh-CN" altLang="en-US"/>
              <a:t>的，</a:t>
            </a:r>
            <a:endParaRPr lang="zh-CN" altLang="en-US"/>
          </a:p>
          <a:p>
            <a:r>
              <a:rPr lang="zh-CN" altLang="en-US"/>
              <a:t>其目的首先是为了镇压太平天国起义；</a:t>
            </a:r>
            <a:endParaRPr lang="zh-CN" altLang="en-US"/>
          </a:p>
          <a:p>
            <a:r>
              <a:rPr lang="zh-CN" altLang="en-US"/>
              <a:t>同时， 也是为了加强海防、边防，抵御外国侵略。</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15183</Words>
  <Application>WPS 演示</Application>
  <PresentationFormat>宽屏</PresentationFormat>
  <Paragraphs>1764</Paragraphs>
  <Slides>224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224</vt:i4>
      </vt:variant>
    </vt:vector>
  </HeadingPairs>
  <TitlesOfParts>
    <vt:vector size="236" baseType="lpstr">
      <vt:lpstr>Arial</vt:lpstr>
      <vt:lpstr>宋体</vt:lpstr>
      <vt:lpstr>Wingdings</vt:lpstr>
      <vt:lpstr>Calibri Light</vt:lpstr>
      <vt:lpstr>微软雅黑</vt:lpstr>
      <vt:lpstr>Arial Unicode MS</vt:lpstr>
      <vt:lpstr>Calibri</vt:lpstr>
      <vt:lpstr>华文新魏</vt:lpstr>
      <vt:lpstr>Palatino Linotype</vt:lpstr>
      <vt:lpstr>黑体</vt:lpstr>
      <vt:lpstr>华文楷体</vt:lpstr>
      <vt:lpstr>Office 主题</vt:lpstr>
      <vt:lpstr>近现代史纲要必会题目</vt:lpstr>
      <vt:lpstr>第一章 反对外国侵略的斗争</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大题</vt:lpstr>
      <vt:lpstr>大题</vt:lpstr>
      <vt:lpstr>大题</vt:lpstr>
      <vt:lpstr>大题</vt:lpstr>
      <vt:lpstr>大题</vt:lpstr>
      <vt:lpstr>第二章   对国家出路的早期探索</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大题</vt:lpstr>
      <vt:lpstr>大题</vt:lpstr>
      <vt:lpstr>大题</vt:lpstr>
      <vt:lpstr>大题</vt:lpstr>
      <vt:lpstr>大题</vt:lpstr>
      <vt:lpstr>大题</vt:lpstr>
      <vt:lpstr>大题</vt:lpstr>
      <vt:lpstr>大题</vt:lpstr>
      <vt:lpstr>大题</vt:lpstr>
      <vt:lpstr>大题</vt:lpstr>
      <vt:lpstr>第三章   辛亥革命</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qimingli</dc:creator>
  <cp:lastModifiedBy>BADMAX MANGO</cp:lastModifiedBy>
  <cp:revision>53</cp:revision>
  <dcterms:created xsi:type="dcterms:W3CDTF">2020-04-20T00:36:00Z</dcterms:created>
  <dcterms:modified xsi:type="dcterms:W3CDTF">2020-04-21T02:01:00Z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