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11"/>
  </p:handoutMasterIdLst>
  <p:sldIdLst>
    <p:sldId id="1474" r:id="rId3"/>
    <p:sldId id="1475" r:id="rId4"/>
    <p:sldId id="1476" r:id="rId5"/>
    <p:sldId id="1477" r:id="rId6"/>
    <p:sldId id="1478" r:id="rId7"/>
    <p:sldId id="1479" r:id="rId8"/>
    <p:sldId id="1480" r:id="rId10"/>
    <p:sldId id="1481" r:id="rId11"/>
    <p:sldId id="1482" r:id="rId12"/>
    <p:sldId id="1483" r:id="rId13"/>
    <p:sldId id="1484" r:id="rId14"/>
    <p:sldId id="1485" r:id="rId15"/>
    <p:sldId id="1486" r:id="rId16"/>
    <p:sldId id="1487" r:id="rId17"/>
    <p:sldId id="1488" r:id="rId18"/>
    <p:sldId id="1489" r:id="rId19"/>
    <p:sldId id="1490" r:id="rId20"/>
    <p:sldId id="1491" r:id="rId21"/>
    <p:sldId id="1492" r:id="rId22"/>
    <p:sldId id="1493" r:id="rId23"/>
    <p:sldId id="1494" r:id="rId24"/>
    <p:sldId id="1495" r:id="rId25"/>
    <p:sldId id="1496" r:id="rId26"/>
    <p:sldId id="1497" r:id="rId27"/>
    <p:sldId id="1498" r:id="rId28"/>
    <p:sldId id="1499" r:id="rId29"/>
    <p:sldId id="1500" r:id="rId30"/>
    <p:sldId id="1501" r:id="rId31"/>
    <p:sldId id="1502" r:id="rId32"/>
    <p:sldId id="995" r:id="rId33"/>
    <p:sldId id="996" r:id="rId34"/>
    <p:sldId id="997" r:id="rId35"/>
    <p:sldId id="998" r:id="rId36"/>
    <p:sldId id="999" r:id="rId37"/>
    <p:sldId id="1000" r:id="rId38"/>
    <p:sldId id="1001" r:id="rId39"/>
    <p:sldId id="1002" r:id="rId40"/>
    <p:sldId id="1003" r:id="rId41"/>
    <p:sldId id="1004" r:id="rId42"/>
    <p:sldId id="1005" r:id="rId43"/>
    <p:sldId id="1006" r:id="rId44"/>
    <p:sldId id="1007" r:id="rId45"/>
    <p:sldId id="1008" r:id="rId46"/>
    <p:sldId id="1009" r:id="rId47"/>
    <p:sldId id="1193" r:id="rId48"/>
    <p:sldId id="1194" r:id="rId49"/>
    <p:sldId id="1195" r:id="rId50"/>
    <p:sldId id="1196" r:id="rId51"/>
    <p:sldId id="1197" r:id="rId52"/>
    <p:sldId id="1198" r:id="rId53"/>
    <p:sldId id="1199" r:id="rId54"/>
    <p:sldId id="1200" r:id="rId55"/>
    <p:sldId id="1201" r:id="rId56"/>
    <p:sldId id="1202" r:id="rId57"/>
    <p:sldId id="1203" r:id="rId58"/>
    <p:sldId id="1204" r:id="rId59"/>
    <p:sldId id="1205" r:id="rId60"/>
    <p:sldId id="1206" r:id="rId61"/>
    <p:sldId id="1207" r:id="rId62"/>
    <p:sldId id="1208" r:id="rId63"/>
    <p:sldId id="1209" r:id="rId64"/>
    <p:sldId id="1210" r:id="rId65"/>
    <p:sldId id="1240" r:id="rId66"/>
    <p:sldId id="1241" r:id="rId67"/>
    <p:sldId id="1211" r:id="rId68"/>
    <p:sldId id="1212" r:id="rId69"/>
    <p:sldId id="1236" r:id="rId70"/>
    <p:sldId id="1237" r:id="rId71"/>
    <p:sldId id="1238" r:id="rId72"/>
    <p:sldId id="1239" r:id="rId73"/>
    <p:sldId id="1010" r:id="rId74"/>
    <p:sldId id="1011" r:id="rId75"/>
    <p:sldId id="1012" r:id="rId76"/>
    <p:sldId id="1013" r:id="rId77"/>
    <p:sldId id="1014" r:id="rId78"/>
    <p:sldId id="1015" r:id="rId79"/>
    <p:sldId id="1016" r:id="rId80"/>
    <p:sldId id="1017" r:id="rId81"/>
    <p:sldId id="1018" r:id="rId82"/>
    <p:sldId id="1019" r:id="rId83"/>
    <p:sldId id="1414" r:id="rId84"/>
    <p:sldId id="1021" r:id="rId85"/>
    <p:sldId id="1415" r:id="rId86"/>
    <p:sldId id="1023" r:id="rId87"/>
    <p:sldId id="1358" r:id="rId88"/>
    <p:sldId id="1214" r:id="rId89"/>
    <p:sldId id="1215" r:id="rId90"/>
    <p:sldId id="1216" r:id="rId91"/>
    <p:sldId id="1217" r:id="rId92"/>
    <p:sldId id="1219" r:id="rId93"/>
    <p:sldId id="1220" r:id="rId94"/>
    <p:sldId id="1221" r:id="rId95"/>
    <p:sldId id="1218" r:id="rId96"/>
    <p:sldId id="1222" r:id="rId97"/>
    <p:sldId id="1223" r:id="rId98"/>
    <p:sldId id="1224" r:id="rId99"/>
    <p:sldId id="1225" r:id="rId100"/>
    <p:sldId id="1226" r:id="rId101"/>
    <p:sldId id="1227" r:id="rId102"/>
    <p:sldId id="1228" r:id="rId103"/>
    <p:sldId id="1229" r:id="rId104"/>
    <p:sldId id="1230" r:id="rId105"/>
    <p:sldId id="1231" r:id="rId106"/>
    <p:sldId id="1232" r:id="rId107"/>
    <p:sldId id="1233" r:id="rId108"/>
    <p:sldId id="1234" r:id="rId109"/>
    <p:sldId id="1235"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3C0D"/>
    <a:srgbClr val="000000"/>
    <a:srgbClr val="FFFFFF"/>
    <a:srgbClr val="8FAADC"/>
    <a:srgbClr val="0070C0"/>
    <a:srgbClr val="F3F3F3"/>
    <a:srgbClr val="010101"/>
    <a:srgbClr val="5F5D5E"/>
    <a:srgbClr val="0C0807"/>
    <a:srgbClr val="AD9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30" autoAdjust="0"/>
    <p:restoredTop sz="92765"/>
  </p:normalViewPr>
  <p:slideViewPr>
    <p:cSldViewPr snapToGrid="0">
      <p:cViewPr varScale="1">
        <p:scale>
          <a:sx n="66" d="100"/>
          <a:sy n="66" d="100"/>
        </p:scale>
        <p:origin x="828" y="72"/>
      </p:cViewPr>
      <p:guideLst>
        <p:guide orient="horz" pos="218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notesMaster" Target="notesMasters/notesMaster1.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commentAuthors" Target="commentAuthors.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等线"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等线" panose="02010600030101010101" pitchFamily="2" charset="-122"/>
              </a:defRPr>
            </a:lvl1pPr>
          </a:lstStyle>
          <a:p>
            <a:fld id="{4CD7B41C-2517-4BF8-AD08-596BD1D5E37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等线"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等线" panose="02010600030101010101" pitchFamily="2" charset="-122"/>
              </a:defRPr>
            </a:lvl1pPr>
          </a:lstStyle>
          <a:p>
            <a:fld id="{376F6675-9CA1-4822-BCBC-3C14710B21BA}"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等线" panose="02010600030101010101" pitchFamily="2" charset="-122"/>
        <a:cs typeface="+mn-cs"/>
      </a:defRPr>
    </a:lvl1pPr>
    <a:lvl2pPr marL="457200" algn="l" defTabSz="914400" rtl="0" eaLnBrk="1" latinLnBrk="0" hangingPunct="1">
      <a:defRPr sz="1200" kern="1200">
        <a:solidFill>
          <a:schemeClr val="tx1"/>
        </a:solidFill>
        <a:latin typeface="+mn-lt"/>
        <a:ea typeface="等线" panose="02010600030101010101" pitchFamily="2" charset="-122"/>
        <a:cs typeface="+mn-cs"/>
      </a:defRPr>
    </a:lvl2pPr>
    <a:lvl3pPr marL="914400" algn="l" defTabSz="914400" rtl="0" eaLnBrk="1" latinLnBrk="0" hangingPunct="1">
      <a:defRPr sz="1200" kern="1200">
        <a:solidFill>
          <a:schemeClr val="tx1"/>
        </a:solidFill>
        <a:latin typeface="+mn-lt"/>
        <a:ea typeface="等线" panose="02010600030101010101" pitchFamily="2" charset="-122"/>
        <a:cs typeface="+mn-cs"/>
      </a:defRPr>
    </a:lvl3pPr>
    <a:lvl4pPr marL="1371600" algn="l" defTabSz="914400" rtl="0" eaLnBrk="1" latinLnBrk="0" hangingPunct="1">
      <a:defRPr sz="1200" kern="1200">
        <a:solidFill>
          <a:schemeClr val="tx1"/>
        </a:solidFill>
        <a:latin typeface="+mn-lt"/>
        <a:ea typeface="等线" panose="02010600030101010101" pitchFamily="2" charset="-122"/>
        <a:cs typeface="+mn-cs"/>
      </a:defRPr>
    </a:lvl4pPr>
    <a:lvl5pPr marL="1828800" algn="l" defTabSz="914400" rtl="0" eaLnBrk="1" latinLnBrk="0" hangingPunct="1">
      <a:defRPr sz="1200" kern="1200">
        <a:solidFill>
          <a:schemeClr val="tx1"/>
        </a:solidFill>
        <a:latin typeface="+mn-lt"/>
        <a:ea typeface="等线"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模板来自于 </a:t>
            </a:r>
            <a:r>
              <a:rPr lang="en-US" altLang="zh-CN"/>
              <a:t>http://docer.wps.cn</a:t>
            </a: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CBA6DC4-F4F8-44D7-8332-A764D1DDEC2C}" type="slidenum">
              <a:rPr lang="zh-CN" altLang="en-US" smtClean="0">
                <a:latin typeface="Calibri" panose="020F0502020204030204" charset="0"/>
              </a:rPr>
            </a:fld>
            <a:endParaRPr lang="zh-CN" altLang="en-US">
              <a:latin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6F6675-9CA1-4822-BCBC-3C14710B21B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6F6675-9CA1-4822-BCBC-3C14710B21BA}"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6F6675-9CA1-4822-BCBC-3C14710B21BA}"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等线" panose="02010600030101010101" pitchFamily="2" charset="-122"/>
            </a:endParaRPr>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br>
              <a:rPr lang="en-US" altLang="zh-CN"/>
            </a:br>
            <a:br>
              <a:rPr lang="en-US" altLang="zh-CN"/>
            </a:br>
            <a:br>
              <a:rPr lang="en-US" altLang="zh-CN"/>
            </a:br>
            <a:r>
              <a:rPr lang="zh-CN" altLang="en-US"/>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fld>
            <a:endParaRPr lang="zh-CN" altLang="en-US"/>
          </a:p>
        </p:txBody>
      </p:sp>
      <p:sp>
        <p:nvSpPr>
          <p:cNvPr id="8" name="圆角矩形 7"/>
          <p:cNvSpPr/>
          <p:nvPr userDrawn="1"/>
        </p:nvSpPr>
        <p:spPr>
          <a:xfrm>
            <a:off x="-73739" y="420211"/>
            <a:ext cx="844919" cy="516224"/>
          </a:xfrm>
          <a:prstGeom prst="roundRect">
            <a:avLst/>
          </a:prstGeom>
          <a:solidFill>
            <a:srgbClr val="C23C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Arial Unicode MS" panose="020B0604020202020204" pitchFamily="34" charset="-122"/>
              <a:ea typeface="Arial Unicode MS" panose="020B0604020202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等线" panose="02010600030101010101" pitchFamily="2" charset="-122"/>
              </a:defRPr>
            </a:lvl1pPr>
          </a:lstStyle>
          <a:p>
            <a:fld id="{1809D8D8-7452-4451-B174-E376E5DA4DD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等线" panose="0201060003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等线" panose="02010600030101010101" pitchFamily="2" charset="-122"/>
              </a:defRPr>
            </a:lvl1pPr>
          </a:lstStyle>
          <a:p>
            <a:fld id="{2F525CE8-A4D9-4C72-B3B7-D1ED057FD700}" type="slidenum">
              <a:rPr lang="zh-CN" altLang="en-US" smtClean="0"/>
            </a:fld>
            <a:endParaRPr lang="zh-CN" altLang="en-US" dirty="0"/>
          </a:p>
        </p:txBody>
      </p:sp>
      <p:pic>
        <p:nvPicPr>
          <p:cNvPr id="10" name="图片 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9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1.xml"/><Relationship Id="rId11" Type="http://schemas.openxmlformats.org/officeDocument/2006/relationships/slideLayout" Target="../slideLayouts/slideLayout4.xml"/><Relationship Id="rId10" Type="http://schemas.openxmlformats.org/officeDocument/2006/relationships/tags" Target="../tags/tag9.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7" Type="http://schemas.openxmlformats.org/officeDocument/2006/relationships/slideLayout" Target="../slideLayouts/slideLayout2.xml"/><Relationship Id="rId16" Type="http://schemas.openxmlformats.org/officeDocument/2006/relationships/tags" Target="../tags/tag24.xml"/><Relationship Id="rId15" Type="http://schemas.openxmlformats.org/officeDocument/2006/relationships/tags" Target="../tags/tag23.xml"/><Relationship Id="rId14" Type="http://schemas.openxmlformats.org/officeDocument/2006/relationships/tags" Target="../tags/tag22.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image" Target="../media/image11.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image" Target="../media/image2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4.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开天辟地的大事变</a:t>
            </a:r>
            <a:endParaRPr lang="zh-CN" altLang="en-US"/>
          </a:p>
        </p:txBody>
      </p:sp>
      <p:sp>
        <p:nvSpPr>
          <p:cNvPr id="5" name="副标题 4"/>
          <p:cNvSpPr>
            <a:spLocks noGrp="1"/>
          </p:cNvSpPr>
          <p:nvPr>
            <p:ph type="subTitle" idx="1"/>
          </p:nvPr>
        </p:nvSpPr>
        <p:spPr/>
        <p:txBody>
          <a:bodyPr/>
          <a:lstStyle/>
          <a:p>
            <a:r>
              <a:rPr lang="zh-CN" altLang="en-US"/>
              <a:t>第四章</a:t>
            </a:r>
            <a:endParaRPr lang="zh-CN" altLang="en-US"/>
          </a:p>
        </p:txBody>
      </p:sp>
      <p:sp>
        <p:nvSpPr>
          <p:cNvPr id="11" name="文本框 10"/>
          <p:cNvSpPr txBox="1"/>
          <p:nvPr/>
        </p:nvSpPr>
        <p:spPr>
          <a:xfrm>
            <a:off x="1309370" y="3722370"/>
            <a:ext cx="10891520" cy="1615440"/>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新文化运动和五四运动                                      </a:t>
            </a:r>
            <a:r>
              <a:rPr lang="zh-CN" altLang="en-US" sz="2000" b="1" dirty="0">
                <a:latin typeface="等线" panose="02010600030101010101" pitchFamily="2" charset="-122"/>
                <a:ea typeface="等线" panose="02010600030101010101" pitchFamily="2" charset="-122"/>
                <a:sym typeface="+mn-ea"/>
              </a:rPr>
              <a:t>第三节  国共合作与国民革命</a:t>
            </a:r>
            <a:endParaRPr lang="zh-CN" altLang="en-US" sz="2000" b="1" dirty="0">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第二节 马克思主义传播和中国共产党诞生</a:t>
            </a:r>
            <a:endParaRPr lang="zh-CN" altLang="en-US" sz="2000"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马克思主义传播与中国共产党的诞生</a:t>
            </a:r>
            <a:endParaRPr lang="zh-CN" altLang="en-US" dirty="0"/>
          </a:p>
        </p:txBody>
      </p:sp>
      <p:sp>
        <p:nvSpPr>
          <p:cNvPr id="3" name="内容占位符 2"/>
          <p:cNvSpPr>
            <a:spLocks noGrp="1"/>
          </p:cNvSpPr>
          <p:nvPr>
            <p:ph idx="1"/>
          </p:nvPr>
        </p:nvSpPr>
        <p:spPr>
          <a:xfrm>
            <a:off x="447799" y="1141314"/>
            <a:ext cx="11449995" cy="5404761"/>
          </a:xfrm>
        </p:spPr>
        <p:txBody>
          <a:bodyPr>
            <a:normAutofit/>
          </a:bodyPr>
          <a:lstStyle/>
          <a:p>
            <a:pPr>
              <a:spcAft>
                <a:spcPts val="600"/>
              </a:spcAft>
            </a:pPr>
            <a:r>
              <a:rPr lang="zh-CN" altLang="en-US" sz="2400" dirty="0">
                <a:latin typeface="方正清刻本悦宋简体" panose="02000000000000000000" pitchFamily="2" charset="-122"/>
                <a:ea typeface="方正清刻本悦宋简体" panose="02000000000000000000" pitchFamily="2" charset="-122"/>
                <a:sym typeface="Arial" panose="020B0604020202090204" pitchFamily="34" charset="0"/>
              </a:rPr>
              <a:t>三、</a:t>
            </a:r>
            <a:r>
              <a:rPr lang="zh-CN" altLang="zh-CN" sz="2400" dirty="0">
                <a:latin typeface="方正清刻本悦宋简体" panose="02000000000000000000" pitchFamily="2" charset="-122"/>
                <a:ea typeface="方正清刻本悦宋简体" panose="02000000000000000000" pitchFamily="2" charset="-122"/>
                <a:sym typeface="Arial" panose="020B0604020202090204" pitchFamily="34" charset="0"/>
              </a:rPr>
              <a:t>中国共产党</a:t>
            </a:r>
            <a:r>
              <a:rPr lang="zh-CN" altLang="en-US" sz="2400" dirty="0">
                <a:latin typeface="方正清刻本悦宋简体" panose="02000000000000000000" pitchFamily="2" charset="-122"/>
                <a:ea typeface="方正清刻本悦宋简体" panose="02000000000000000000" pitchFamily="2" charset="-122"/>
                <a:sym typeface="Arial" panose="020B0604020202090204" pitchFamily="34" charset="0"/>
              </a:rPr>
              <a:t>的会议</a:t>
            </a:r>
            <a:r>
              <a:rPr lang="zh-CN" altLang="en-US" dirty="0">
                <a:solidFill>
                  <a:srgbClr val="C23C0D"/>
                </a:solidFill>
              </a:rPr>
              <a:t>★★</a:t>
            </a:r>
            <a:endParaRPr lang="zh-CN" altLang="en-US" dirty="0">
              <a:solidFill>
                <a:srgbClr val="C23C0D"/>
              </a:solidFill>
              <a:sym typeface="Arial" panose="020B0604020202090204" pitchFamily="34" charset="0"/>
            </a:endParaRPr>
          </a:p>
          <a:p>
            <a:pPr>
              <a:spcBef>
                <a:spcPts val="0"/>
              </a:spcBef>
            </a:pPr>
            <a:r>
              <a:rPr lang="en-US" altLang="zh-CN" b="1" spc="25" dirty="0">
                <a:latin typeface="Microsoft JhengHei" panose="020B0604030504040204" charset="-120"/>
                <a:cs typeface="Microsoft JhengHei" panose="020B0604030504040204" charset="-120"/>
                <a:sym typeface="微软雅黑" panose="020B0503020204020204" pitchFamily="34" charset="-122"/>
              </a:rPr>
              <a:t>1</a:t>
            </a:r>
            <a:r>
              <a:rPr lang="zh-CN" altLang="en-US" b="1" spc="25" dirty="0">
                <a:latin typeface="Microsoft JhengHei" panose="020B0604030504040204" charset="-120"/>
                <a:cs typeface="Microsoft JhengHei" panose="020B0604030504040204" charset="-120"/>
                <a:sym typeface="微软雅黑" panose="020B0503020204020204" pitchFamily="34" charset="-122"/>
              </a:rPr>
              <a:t>、</a:t>
            </a:r>
            <a:r>
              <a:rPr lang="zh-CN" altLang="en-US" b="1" u="sng" dirty="0">
                <a:solidFill>
                  <a:srgbClr val="C00000"/>
                </a:solidFill>
                <a:sym typeface="微软雅黑" panose="020B0503020204020204" pitchFamily="34" charset="-122"/>
              </a:rPr>
              <a:t>1921年7月23日</a:t>
            </a:r>
            <a:r>
              <a:rPr lang="zh-CN" altLang="en-US" dirty="0">
                <a:sym typeface="微软雅黑" panose="020B0503020204020204" pitchFamily="34" charset="-122"/>
              </a:rPr>
              <a:t>，中国共产党</a:t>
            </a:r>
            <a:r>
              <a:rPr lang="zh-CN" altLang="en-US" b="1" u="sng" dirty="0">
                <a:solidFill>
                  <a:srgbClr val="C00000"/>
                </a:solidFill>
                <a:sym typeface="微软雅黑" panose="020B0503020204020204" pitchFamily="34" charset="-122"/>
              </a:rPr>
              <a:t>第一次</a:t>
            </a:r>
            <a:r>
              <a:rPr lang="zh-CN" altLang="en-US" dirty="0">
                <a:sym typeface="微软雅黑" panose="020B0503020204020204" pitchFamily="34" charset="-122"/>
              </a:rPr>
              <a:t>全国</a:t>
            </a:r>
            <a:r>
              <a:rPr lang="zh-CN" altLang="en-US" b="1" u="sng" dirty="0">
                <a:solidFill>
                  <a:srgbClr val="C00000"/>
                </a:solidFill>
                <a:sym typeface="微软雅黑" panose="020B0503020204020204" pitchFamily="34" charset="-122"/>
              </a:rPr>
              <a:t>代表大会</a:t>
            </a:r>
            <a:r>
              <a:rPr lang="zh-CN" altLang="en-US" dirty="0">
                <a:sym typeface="微软雅黑" panose="020B0503020204020204" pitchFamily="34" charset="-122"/>
              </a:rPr>
              <a:t>在</a:t>
            </a:r>
            <a:r>
              <a:rPr lang="zh-CN" altLang="en-US" b="1" u="sng" dirty="0">
                <a:solidFill>
                  <a:srgbClr val="C00000"/>
                </a:solidFill>
                <a:sym typeface="微软雅黑" panose="020B0503020204020204" pitchFamily="34" charset="-122"/>
              </a:rPr>
              <a:t>上海</a:t>
            </a:r>
            <a:r>
              <a:rPr lang="zh-CN" altLang="en-US" dirty="0">
                <a:sym typeface="微软雅黑" panose="020B0503020204020204" pitchFamily="34" charset="-122"/>
              </a:rPr>
              <a:t>召开，宣告中国共产党的</a:t>
            </a:r>
            <a:r>
              <a:rPr lang="zh-CN" altLang="en-US" b="1" u="sng" dirty="0">
                <a:solidFill>
                  <a:srgbClr val="C00000"/>
                </a:solidFill>
                <a:sym typeface="微软雅黑" panose="020B0503020204020204" pitchFamily="34" charset="-122"/>
              </a:rPr>
              <a:t>成立</a:t>
            </a:r>
            <a:endParaRPr lang="zh-CN" altLang="en-US" b="1" u="sng" dirty="0">
              <a:solidFill>
                <a:srgbClr val="C00000"/>
              </a:solidFill>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99020" y="1308115"/>
            <a:ext cx="1519201" cy="48432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47799" y="2565051"/>
            <a:ext cx="10139363" cy="1015663"/>
          </a:xfrm>
          <a:prstGeom prst="rect">
            <a:avLst/>
          </a:prstGeom>
        </p:spPr>
        <p:txBody>
          <a:bodyPr wrap="square">
            <a:spAutoFit/>
          </a:bodyPr>
          <a:lstStyle/>
          <a:p>
            <a:pPr marL="12700" marR="5080">
              <a:lnSpc>
                <a:spcPct val="150000"/>
              </a:lnSpc>
              <a:spcBef>
                <a:spcPts val="5"/>
              </a:spcBef>
              <a:tabLst>
                <a:tab pos="469900" algn="l"/>
                <a:tab pos="469900" algn="l"/>
              </a:tabLst>
            </a:pPr>
            <a:r>
              <a:rPr lang="en-US" altLang="zh-CN" sz="2000" b="1" spc="25" dirty="0">
                <a:latin typeface="Microsoft JhengHei" panose="020B0604030504040204" charset="-120"/>
                <a:ea typeface="等线" panose="02010600030101010101" pitchFamily="2" charset="-122"/>
                <a:cs typeface="PMingLiU"/>
              </a:rPr>
              <a:t>2</a:t>
            </a:r>
            <a:r>
              <a:rPr lang="zh-CN" altLang="en-US" sz="2000" b="1" spc="25" dirty="0">
                <a:latin typeface="Microsoft JhengHei" panose="020B0604030504040204" charset="-120"/>
                <a:ea typeface="等线" panose="02010600030101010101" pitchFamily="2" charset="-122"/>
                <a:cs typeface="PMingLiU"/>
              </a:rPr>
              <a:t>、</a:t>
            </a:r>
            <a:r>
              <a:rPr lang="en-US" altLang="zh-CN" sz="2000" dirty="0">
                <a:latin typeface="等线" panose="02010600030101010101" pitchFamily="2" charset="-122"/>
                <a:ea typeface="等线" panose="02010600030101010101" pitchFamily="2" charset="-122"/>
              </a:rPr>
              <a:t>1922</a:t>
            </a:r>
            <a:r>
              <a:rPr lang="zh-CN" altLang="en-US" sz="2000" dirty="0">
                <a:latin typeface="等线" panose="02010600030101010101" pitchFamily="2" charset="-122"/>
                <a:ea typeface="等线" panose="02010600030101010101" pitchFamily="2" charset="-122"/>
              </a:rPr>
              <a:t>年</a:t>
            </a:r>
            <a:r>
              <a:rPr lang="en-US" altLang="zh-CN" sz="2000" dirty="0">
                <a:latin typeface="等线" panose="02010600030101010101" pitchFamily="2" charset="-122"/>
                <a:ea typeface="等线" panose="02010600030101010101" pitchFamily="2" charset="-122"/>
              </a:rPr>
              <a:t>7</a:t>
            </a:r>
            <a:r>
              <a:rPr lang="zh-CN" altLang="en-US" sz="2000" dirty="0">
                <a:latin typeface="等线" panose="02010600030101010101" pitchFamily="2" charset="-122"/>
                <a:ea typeface="等线" panose="02010600030101010101" pitchFamily="2" charset="-122"/>
              </a:rPr>
              <a:t>月，</a:t>
            </a:r>
            <a:r>
              <a:rPr lang="zh-CN" altLang="en-US" sz="2000" b="1" u="sng" dirty="0">
                <a:solidFill>
                  <a:srgbClr val="C00000"/>
                </a:solidFill>
                <a:latin typeface="等线" panose="02010600030101010101" pitchFamily="2" charset="-122"/>
                <a:ea typeface="等线" panose="02010600030101010101" pitchFamily="2" charset="-122"/>
              </a:rPr>
              <a:t>中共二大</a:t>
            </a:r>
            <a:r>
              <a:rPr lang="zh-CN" altLang="en-US" sz="2000" dirty="0">
                <a:latin typeface="等线" panose="02010600030101010101" pitchFamily="2" charset="-122"/>
                <a:ea typeface="等线" panose="02010600030101010101" pitchFamily="2" charset="-122"/>
              </a:rPr>
              <a:t>第一次明确提出了彻底 的</a:t>
            </a:r>
            <a:r>
              <a:rPr lang="zh-CN" altLang="en-US" sz="2000" b="1" u="sng" dirty="0">
                <a:solidFill>
                  <a:srgbClr val="C00000"/>
                </a:solidFill>
                <a:latin typeface="等线" panose="02010600030101010101" pitchFamily="2" charset="-122"/>
                <a:ea typeface="等线" panose="02010600030101010101" pitchFamily="2" charset="-122"/>
              </a:rPr>
              <a:t>反帝反封建</a:t>
            </a:r>
            <a:r>
              <a:rPr lang="zh-CN" altLang="en-US" sz="2000" dirty="0">
                <a:latin typeface="等线" panose="02010600030101010101" pitchFamily="2" charset="-122"/>
                <a:ea typeface="等线" panose="02010600030101010101" pitchFamily="2" charset="-122"/>
              </a:rPr>
              <a:t>的革命纲领 。解决了</a:t>
            </a:r>
            <a:r>
              <a:rPr lang="zh-CN" altLang="en-US" sz="2000" b="1" u="sng" dirty="0">
                <a:solidFill>
                  <a:srgbClr val="C00000"/>
                </a:solidFill>
                <a:latin typeface="等线" panose="02010600030101010101" pitchFamily="2" charset="-122"/>
                <a:ea typeface="等线" panose="02010600030101010101" pitchFamily="2" charset="-122"/>
              </a:rPr>
              <a:t>分清敌友</a:t>
            </a:r>
            <a:r>
              <a:rPr lang="zh-CN" altLang="en-US" sz="2000" dirty="0">
                <a:latin typeface="等线" panose="02010600030101010101" pitchFamily="2" charset="-122"/>
                <a:ea typeface="等线" panose="02010600030101010101" pitchFamily="2" charset="-122"/>
              </a:rPr>
              <a:t>这个革命的首要任务。</a:t>
            </a:r>
            <a:r>
              <a:rPr lang="zh-CN" altLang="en-US" spc="25" dirty="0">
                <a:solidFill>
                  <a:srgbClr val="C00000"/>
                </a:solidFill>
                <a:latin typeface="PMingLiU"/>
                <a:cs typeface="PMingLiU"/>
              </a:rPr>
              <a:t>★</a:t>
            </a:r>
            <a:endParaRPr lang="zh-CN" altLang="en-US" dirty="0">
              <a:latin typeface="PMingLiU"/>
              <a:cs typeface="PMingLiU"/>
            </a:endParaRPr>
          </a:p>
        </p:txBody>
      </p:sp>
      <p:sp>
        <p:nvSpPr>
          <p:cNvPr id="6" name="矩形 5"/>
          <p:cNvSpPr/>
          <p:nvPr/>
        </p:nvSpPr>
        <p:spPr>
          <a:xfrm>
            <a:off x="447799" y="3717325"/>
            <a:ext cx="11153651" cy="1938992"/>
          </a:xfrm>
          <a:prstGeom prst="rect">
            <a:avLst/>
          </a:prstGeom>
        </p:spPr>
        <p:txBody>
          <a:bodyPr wrap="square">
            <a:spAutoFit/>
          </a:bodyPr>
          <a:lstStyle/>
          <a:p>
            <a:pPr>
              <a:lnSpc>
                <a:spcPct val="150000"/>
              </a:lnSpc>
              <a:spcBef>
                <a:spcPts val="0"/>
              </a:spcBef>
            </a:pPr>
            <a:r>
              <a:rPr lang="en-US" altLang="zh-CN" sz="2000" b="1" spc="25" dirty="0">
                <a:latin typeface="Microsoft JhengHei" panose="020B0604030504040204" charset="-120"/>
                <a:ea typeface="等线" panose="02010600030101010101" pitchFamily="2" charset="-122"/>
                <a:cs typeface="Microsoft JhengHei" panose="020B0604030504040204" charset="-120"/>
                <a:sym typeface="Arial" panose="020B0604020202090204" pitchFamily="34" charset="0"/>
              </a:rPr>
              <a:t>3</a:t>
            </a:r>
            <a:r>
              <a:rPr lang="zh-CN" altLang="en-US" sz="2000" b="1" spc="25" dirty="0">
                <a:latin typeface="Microsoft JhengHei" panose="020B0604030504040204" charset="-120"/>
                <a:ea typeface="等线" panose="02010600030101010101" pitchFamily="2" charset="-122"/>
                <a:cs typeface="Microsoft JhengHei" panose="020B0604030504040204" charset="-120"/>
                <a:sym typeface="Arial" panose="020B0604020202090204" pitchFamily="34" charset="0"/>
              </a:rPr>
              <a:t>、</a:t>
            </a:r>
            <a:r>
              <a:rPr lang="zh-CN" altLang="zh-CN" sz="2000" dirty="0">
                <a:latin typeface="方正清刻本悦宋简体" panose="02000000000000000000" pitchFamily="2" charset="-122"/>
                <a:ea typeface="方正清刻本悦宋简体" panose="02000000000000000000" pitchFamily="2" charset="-122"/>
                <a:sym typeface="Arial" panose="020B0604020202090204" pitchFamily="34" charset="0"/>
              </a:rPr>
              <a:t>中国共产党成立的历史</a:t>
            </a:r>
            <a:r>
              <a:rPr lang="zh-CN" altLang="en-US" sz="2000" dirty="0">
                <a:latin typeface="方正清刻本悦宋简体" panose="02000000000000000000" pitchFamily="2" charset="-122"/>
                <a:ea typeface="方正清刻本悦宋简体" panose="02000000000000000000" pitchFamily="2" charset="-122"/>
                <a:sym typeface="Arial" panose="020B0604020202090204" pitchFamily="34" charset="0"/>
              </a:rPr>
              <a:t>意义 </a:t>
            </a:r>
            <a:r>
              <a:rPr lang="zh-CN" altLang="en-US" spc="25" dirty="0">
                <a:solidFill>
                  <a:srgbClr val="C00000"/>
                </a:solidFill>
                <a:latin typeface="PMingLiU"/>
                <a:cs typeface="PMingLiU"/>
              </a:rPr>
              <a:t>★ ★</a:t>
            </a:r>
            <a:endParaRPr lang="en-US" altLang="zh-CN" spc="25" dirty="0">
              <a:solidFill>
                <a:srgbClr val="C00000"/>
              </a:solidFill>
              <a:latin typeface="PMingLiU"/>
              <a:cs typeface="PMingLiU"/>
              <a:sym typeface="Arial" panose="020B0604020202090204" pitchFamily="34" charset="0"/>
            </a:endParaRPr>
          </a:p>
          <a:p>
            <a:pPr>
              <a:lnSpc>
                <a:spcPct val="150000"/>
              </a:lnSpc>
              <a:spcBef>
                <a:spcPct val="0"/>
              </a:spcBef>
            </a:pPr>
            <a:r>
              <a:rPr lang="zh-CN" altLang="en-US" sz="2000" dirty="0">
                <a:latin typeface="等线" panose="02010600030101010101" pitchFamily="2" charset="-122"/>
                <a:ea typeface="等线" panose="02010600030101010101" pitchFamily="2" charset="-122"/>
                <a:sym typeface="Arial" panose="020B0604020202090204" pitchFamily="34" charset="0"/>
              </a:rPr>
              <a:t>（</a:t>
            </a:r>
            <a:r>
              <a:rPr lang="en-US" altLang="zh-CN" sz="2000" dirty="0">
                <a:latin typeface="等线" panose="02010600030101010101" pitchFamily="2" charset="-122"/>
                <a:ea typeface="等线" panose="02010600030101010101" pitchFamily="2" charset="-122"/>
                <a:sym typeface="Arial" panose="020B0604020202090204" pitchFamily="34" charset="0"/>
              </a:rPr>
              <a:t>1</a:t>
            </a:r>
            <a:r>
              <a:rPr lang="zh-CN" altLang="en-US" sz="2000" dirty="0">
                <a:latin typeface="等线" panose="02010600030101010101" pitchFamily="2" charset="-122"/>
                <a:ea typeface="等线" panose="02010600030101010101" pitchFamily="2" charset="-122"/>
                <a:sym typeface="Arial" panose="020B0604020202090204" pitchFamily="34" charset="0"/>
              </a:rPr>
              <a:t>）领导：它标志着中国革命终于有了一个</a:t>
            </a:r>
            <a:r>
              <a:rPr lang="zh-CN" altLang="en-US" sz="2000" b="1" u="sng" dirty="0">
                <a:solidFill>
                  <a:srgbClr val="C00000"/>
                </a:solidFill>
                <a:latin typeface="等线" panose="02010600030101010101" pitchFamily="2" charset="-122"/>
                <a:ea typeface="等线" panose="02010600030101010101" pitchFamily="2" charset="-122"/>
                <a:sym typeface="Arial" panose="020B0604020202090204" pitchFamily="34" charset="0"/>
              </a:rPr>
              <a:t>坚强的领导核心</a:t>
            </a:r>
            <a:r>
              <a:rPr lang="zh-CN" altLang="en-US" dirty="0">
                <a:sym typeface="Arial" panose="020B0604020202090204" pitchFamily="34" charset="0"/>
              </a:rPr>
              <a:t>。</a:t>
            </a:r>
            <a:endParaRPr lang="en-US" altLang="zh-CN" dirty="0">
              <a:sym typeface="Arial" panose="020B0604020202090204" pitchFamily="34" charset="0"/>
            </a:endParaRPr>
          </a:p>
          <a:p>
            <a:pPr>
              <a:lnSpc>
                <a:spcPct val="150000"/>
              </a:lnSpc>
              <a:spcBef>
                <a:spcPct val="0"/>
              </a:spcBef>
            </a:pPr>
            <a:r>
              <a:rPr lang="zh-CN" altLang="en-US" sz="2000" dirty="0">
                <a:latin typeface="等线" panose="02010600030101010101" pitchFamily="2" charset="-122"/>
                <a:ea typeface="等线" panose="02010600030101010101" pitchFamily="2" charset="-122"/>
                <a:sym typeface="Arial" panose="020B0604020202090204" pitchFamily="34" charset="0"/>
              </a:rPr>
              <a:t>（</a:t>
            </a:r>
            <a:r>
              <a:rPr lang="en-US" altLang="zh-CN" sz="2000" dirty="0">
                <a:latin typeface="等线" panose="02010600030101010101" pitchFamily="2" charset="-122"/>
                <a:ea typeface="等线" panose="02010600030101010101" pitchFamily="2" charset="-122"/>
                <a:sym typeface="Arial" panose="020B0604020202090204" pitchFamily="34" charset="0"/>
              </a:rPr>
              <a:t>2</a:t>
            </a:r>
            <a:r>
              <a:rPr lang="zh-CN" altLang="en-US" sz="2000" dirty="0">
                <a:latin typeface="等线" panose="02010600030101010101" pitchFamily="2" charset="-122"/>
                <a:ea typeface="等线" panose="02010600030101010101" pitchFamily="2" charset="-122"/>
                <a:sym typeface="Arial" panose="020B0604020202090204" pitchFamily="34" charset="0"/>
              </a:rPr>
              <a:t>）思想：中国革命从此有了一个</a:t>
            </a:r>
            <a:r>
              <a:rPr lang="zh-CN" altLang="en-US" sz="2000" b="1" u="sng" dirty="0">
                <a:solidFill>
                  <a:srgbClr val="C00000"/>
                </a:solidFill>
                <a:latin typeface="等线" panose="02010600030101010101" pitchFamily="2" charset="-122"/>
                <a:ea typeface="等线" panose="02010600030101010101" pitchFamily="2" charset="-122"/>
                <a:sym typeface="Arial" panose="020B0604020202090204" pitchFamily="34" charset="0"/>
              </a:rPr>
              <a:t>科学的指导思想</a:t>
            </a:r>
            <a:r>
              <a:rPr lang="zh-CN" altLang="en-US" dirty="0">
                <a:sym typeface="Arial" panose="020B0604020202090204" pitchFamily="34" charset="0"/>
              </a:rPr>
              <a:t>。</a:t>
            </a:r>
            <a:endParaRPr lang="en-US" altLang="zh-CN" dirty="0">
              <a:sym typeface="Arial" panose="020B0604020202090204" pitchFamily="34" charset="0"/>
            </a:endParaRPr>
          </a:p>
          <a:p>
            <a:pPr>
              <a:lnSpc>
                <a:spcPct val="150000"/>
              </a:lnSpc>
              <a:spcBef>
                <a:spcPct val="0"/>
              </a:spcBef>
            </a:pPr>
            <a:r>
              <a:rPr lang="zh-CN" altLang="en-US" sz="2000" dirty="0">
                <a:latin typeface="等线" panose="02010600030101010101" pitchFamily="2" charset="-122"/>
                <a:ea typeface="等线" panose="02010600030101010101" pitchFamily="2" charset="-122"/>
                <a:sym typeface="Arial" panose="020B0604020202090204" pitchFamily="34" charset="0"/>
              </a:rPr>
              <a:t>（</a:t>
            </a:r>
            <a:r>
              <a:rPr lang="en-US" altLang="zh-CN" sz="2000" dirty="0">
                <a:latin typeface="等线" panose="02010600030101010101" pitchFamily="2" charset="-122"/>
                <a:ea typeface="等线" panose="02010600030101010101" pitchFamily="2" charset="-122"/>
                <a:sym typeface="Arial" panose="020B0604020202090204" pitchFamily="34" charset="0"/>
              </a:rPr>
              <a:t>3</a:t>
            </a:r>
            <a:r>
              <a:rPr lang="zh-CN" altLang="en-US" sz="2000" dirty="0">
                <a:latin typeface="等线" panose="02010600030101010101" pitchFamily="2" charset="-122"/>
                <a:ea typeface="等线" panose="02010600030101010101" pitchFamily="2" charset="-122"/>
                <a:sym typeface="Arial" panose="020B0604020202090204" pitchFamily="34" charset="0"/>
              </a:rPr>
              <a:t>）世界：沟通中国革命与</a:t>
            </a:r>
            <a:r>
              <a:rPr lang="zh-CN" altLang="en-US" sz="2000" b="1" u="sng" dirty="0">
                <a:solidFill>
                  <a:srgbClr val="C00000"/>
                </a:solidFill>
                <a:latin typeface="等线" panose="02010600030101010101" pitchFamily="2" charset="-122"/>
                <a:ea typeface="等线" panose="02010600030101010101" pitchFamily="2" charset="-122"/>
                <a:sym typeface="Arial" panose="020B0604020202090204" pitchFamily="34" charset="0"/>
              </a:rPr>
              <a:t>世界革命</a:t>
            </a:r>
            <a:r>
              <a:rPr lang="zh-CN" altLang="en-US" sz="2000" dirty="0">
                <a:latin typeface="等线" panose="02010600030101010101" pitchFamily="2" charset="-122"/>
                <a:ea typeface="等线" panose="02010600030101010101" pitchFamily="2" charset="-122"/>
                <a:sym typeface="Arial" panose="020B0604020202090204" pitchFamily="34" charset="0"/>
              </a:rPr>
              <a:t>的联系，同世界无产阶级社会革命运动相联结成为其一部分</a:t>
            </a:r>
            <a:endParaRPr lang="zh-CN" altLang="en-US" sz="2000" dirty="0">
              <a:latin typeface="等线" panose="02010600030101010101" pitchFamily="2" charset="-122"/>
              <a:ea typeface="等线"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1940年，八路军对华北日军发动的大规模进攻战役是（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A:平型关战役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B:雁门关战役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C:阳明堡战役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D:百团大战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1940年，八路军对华北日军发动的大规模进攻战役是（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A:平型关战役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B:雁门关战役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C:阳明堡战役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D:百团大战</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从1937年卢沟桥事变到1938年10月广州、武汉失守，中国抗日战争处于（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A:战略防御阶段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B:战略相持阶段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C:战略反攻阶段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D:战略决战阶段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从1937年卢沟桥事变到1938年10月广州、武汉失守，中国抗日战争处于（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A:战略防御阶段</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B:战略相持阶段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C:战略反攻阶段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D:战略决战阶段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1937年，出任新四军军长的是（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A:朱德</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B:刘伯承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C:叶挺</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D:陈毅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1937年，出任新四军军长的是（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A:朱德</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B:刘伯承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C:叶挺</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D:陈毅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1935年12月，中国共产党召开的确定抗日民族统一战线新政策的会议是（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A:西湖会议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B:八七会议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C:瓦窑堡会议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D:洛川会议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1935年12月，中国共产党召开的确定抗日民族统一战线新政策的会议是（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A:西湖会议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B:八七会议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C:瓦窑堡会议</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D:洛川会议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马克思主义传播与中国共产党的诞生 </a:t>
            </a:r>
            <a:endParaRPr lang="zh-CN" altLang="en-US" dirty="0"/>
          </a:p>
        </p:txBody>
      </p:sp>
      <p:sp>
        <p:nvSpPr>
          <p:cNvPr id="3" name="内容占位符 2"/>
          <p:cNvSpPr>
            <a:spLocks noGrp="1"/>
          </p:cNvSpPr>
          <p:nvPr>
            <p:ph idx="1"/>
          </p:nvPr>
        </p:nvSpPr>
        <p:spPr>
          <a:xfrm>
            <a:off x="156210" y="1174115"/>
            <a:ext cx="11736070" cy="5683885"/>
          </a:xfrm>
        </p:spPr>
        <p:txBody>
          <a:bodyPr>
            <a:normAutofit/>
          </a:bodyPr>
          <a:lstStyle/>
          <a:p>
            <a:pPr>
              <a:lnSpc>
                <a:spcPct val="200000"/>
              </a:lnSpc>
              <a:spcBef>
                <a:spcPts val="0"/>
              </a:spcBef>
            </a:pPr>
            <a:r>
              <a:rPr lang="zh-CN" altLang="en-US" sz="2400" dirty="0">
                <a:latin typeface="方正清刻本悦宋简体" panose="02000000000000000000" pitchFamily="2" charset="-122"/>
                <a:ea typeface="方正清刻本悦宋简体" panose="02000000000000000000" pitchFamily="2" charset="-122"/>
                <a:sym typeface="Arial" panose="020B0604020202090204" pitchFamily="34" charset="0"/>
              </a:rPr>
              <a:t>四、</a:t>
            </a:r>
            <a:r>
              <a:rPr lang="zh-CN" altLang="zh-CN" sz="2400" dirty="0">
                <a:latin typeface="方正清刻本悦宋简体" panose="02000000000000000000" pitchFamily="2" charset="-122"/>
                <a:ea typeface="方正清刻本悦宋简体" panose="02000000000000000000" pitchFamily="2" charset="-122"/>
                <a:sym typeface="Arial" panose="020B0604020202090204" pitchFamily="34" charset="0"/>
              </a:rPr>
              <a:t>发动工农群众开展革命斗争</a:t>
            </a:r>
            <a:endParaRPr lang="en-US" altLang="zh-CN" sz="2400" dirty="0">
              <a:latin typeface="方正清刻本悦宋简体" panose="02000000000000000000" pitchFamily="2" charset="-122"/>
              <a:ea typeface="方正清刻本悦宋简体" panose="02000000000000000000" pitchFamily="2" charset="-122"/>
              <a:sym typeface="Arial" panose="020B0604020202090204" pitchFamily="34" charset="0"/>
            </a:endParaRPr>
          </a:p>
          <a:p>
            <a:pPr>
              <a:lnSpc>
                <a:spcPct val="200000"/>
              </a:lnSpc>
              <a:spcBef>
                <a:spcPts val="0"/>
              </a:spcBef>
            </a:pPr>
            <a:r>
              <a:rPr lang="zh-CN" altLang="en-US" dirty="0">
                <a:latin typeface="方正清刻本悦宋简体" panose="02000000000000000000" pitchFamily="2" charset="-122"/>
                <a:ea typeface="方正清刻本悦宋简体" panose="02000000000000000000" pitchFamily="2" charset="-122"/>
                <a:sym typeface="微软雅黑" panose="020B0503020204020204" pitchFamily="34" charset="-122"/>
              </a:rPr>
              <a:t>工人运动方面：</a:t>
            </a:r>
            <a:endParaRPr lang="en-US" altLang="zh-CN" dirty="0">
              <a:latin typeface="方正清刻本悦宋简体" panose="02000000000000000000" pitchFamily="2" charset="-122"/>
              <a:ea typeface="方正清刻本悦宋简体" panose="02000000000000000000" pitchFamily="2" charset="-122"/>
              <a:sym typeface="微软雅黑" panose="020B0503020204020204" pitchFamily="34" charset="-122"/>
            </a:endParaRPr>
          </a:p>
          <a:p>
            <a:pPr lvl="0">
              <a:lnSpc>
                <a:spcPct val="200000"/>
              </a:lnSpc>
              <a:spcBef>
                <a:spcPts val="0"/>
              </a:spcBef>
            </a:pPr>
            <a:r>
              <a:rPr lang="en-US" altLang="zh-CN" dirty="0">
                <a:sym typeface="微软雅黑" panose="020B0503020204020204" pitchFamily="34" charset="-122"/>
              </a:rPr>
              <a:t>1921</a:t>
            </a:r>
            <a:r>
              <a:rPr lang="zh-CN" altLang="en-US" dirty="0">
                <a:sym typeface="微软雅黑" panose="020B0503020204020204" pitchFamily="34" charset="-122"/>
              </a:rPr>
              <a:t>年</a:t>
            </a:r>
            <a:r>
              <a:rPr lang="en-US" altLang="zh-CN" dirty="0">
                <a:sym typeface="微软雅黑" panose="020B0503020204020204" pitchFamily="34" charset="-122"/>
              </a:rPr>
              <a:t>8</a:t>
            </a:r>
            <a:r>
              <a:rPr lang="zh-CN" altLang="en-US" dirty="0">
                <a:sym typeface="微软雅黑" panose="020B0503020204020204" pitchFamily="34" charset="-122"/>
              </a:rPr>
              <a:t>月，中共在上海成立</a:t>
            </a:r>
            <a:r>
              <a:rPr lang="en-US" altLang="zh-CN" b="1" dirty="0">
                <a:solidFill>
                  <a:srgbClr val="FF0000"/>
                </a:solidFill>
                <a:sym typeface="微软雅黑" panose="020B0503020204020204" pitchFamily="34" charset="-122"/>
              </a:rPr>
              <a:t>中国劳动组合书记部</a:t>
            </a:r>
            <a:r>
              <a:rPr lang="zh-CN" altLang="en-US" dirty="0">
                <a:sym typeface="微软雅黑" panose="020B0503020204020204" pitchFamily="34" charset="-122"/>
              </a:rPr>
              <a:t>，是党领导工人运动的专门机关。掀起第一个高潮</a:t>
            </a:r>
            <a:endParaRPr lang="zh-CN" altLang="en-US" dirty="0">
              <a:sym typeface="微软雅黑" panose="020B0503020204020204" pitchFamily="34" charset="-122"/>
            </a:endParaRPr>
          </a:p>
          <a:p>
            <a:pPr marL="285750" lvl="0" indent="-285750">
              <a:lnSpc>
                <a:spcPct val="200000"/>
              </a:lnSpc>
              <a:spcBef>
                <a:spcPts val="0"/>
              </a:spcBef>
              <a:buFont typeface="Arial" panose="020B0604020202090204" pitchFamily="34" charset="0"/>
              <a:buChar char="•"/>
            </a:pPr>
            <a:r>
              <a:rPr lang="zh-CN" altLang="en-US" b="1" u="sng" dirty="0">
                <a:solidFill>
                  <a:srgbClr val="C00000"/>
                </a:solidFill>
                <a:sym typeface="微软雅黑" panose="020B0503020204020204" pitchFamily="34" charset="-122"/>
              </a:rPr>
              <a:t>香港海员罢工</a:t>
            </a:r>
            <a:r>
              <a:rPr lang="en-US" altLang="zh-CN" dirty="0"/>
              <a:t>——</a:t>
            </a:r>
            <a:r>
              <a:rPr lang="en-US" altLang="zh-CN" dirty="0">
                <a:sym typeface="微软雅黑" panose="020B0503020204020204" pitchFamily="34" charset="-122"/>
              </a:rPr>
              <a:t>中国第一个工人运动的高潮的</a:t>
            </a:r>
            <a:r>
              <a:rPr lang="zh-CN" altLang="en-US" b="1" u="sng" dirty="0">
                <a:solidFill>
                  <a:srgbClr val="C00000"/>
                </a:solidFill>
                <a:sym typeface="微软雅黑" panose="020B0503020204020204" pitchFamily="34" charset="-122"/>
              </a:rPr>
              <a:t>起点</a:t>
            </a:r>
            <a:r>
              <a:rPr lang="zh-CN" altLang="en-US" dirty="0">
                <a:solidFill>
                  <a:srgbClr val="C23C0D"/>
                </a:solidFill>
                <a:sym typeface="+mn-ea"/>
              </a:rPr>
              <a:t>★</a:t>
            </a:r>
            <a:endParaRPr lang="zh-CN" altLang="en-US" dirty="0">
              <a:solidFill>
                <a:srgbClr val="C23C0D"/>
              </a:solidFill>
              <a:sym typeface="+mn-ea"/>
            </a:endParaRPr>
          </a:p>
          <a:p>
            <a:pPr marL="285750" lvl="0" indent="-285750">
              <a:lnSpc>
                <a:spcPct val="200000"/>
              </a:lnSpc>
              <a:spcBef>
                <a:spcPts val="0"/>
              </a:spcBef>
              <a:buFont typeface="Arial" panose="020B0604020202090204" pitchFamily="34" charset="0"/>
              <a:buChar char="•"/>
            </a:pPr>
            <a:r>
              <a:rPr lang="zh-CN" altLang="en-US" b="1" u="sng" dirty="0">
                <a:solidFill>
                  <a:srgbClr val="C00000"/>
                </a:solidFill>
                <a:sym typeface="微软雅黑" panose="020B0503020204020204" pitchFamily="34" charset="-122"/>
              </a:rPr>
              <a:t>京汉铁路工人罢工</a:t>
            </a:r>
            <a:r>
              <a:rPr lang="en-US" altLang="zh-CN" dirty="0">
                <a:sym typeface="微软雅黑" panose="020B0503020204020204" pitchFamily="34" charset="-122"/>
              </a:rPr>
              <a:t>——中国工人运动第一次高潮的</a:t>
            </a:r>
            <a:r>
              <a:rPr lang="zh-CN" altLang="en-US" b="1" u="sng" dirty="0">
                <a:solidFill>
                  <a:srgbClr val="C00000"/>
                </a:solidFill>
                <a:sym typeface="微软雅黑" panose="020B0503020204020204" pitchFamily="34" charset="-122"/>
              </a:rPr>
              <a:t>终点</a:t>
            </a:r>
            <a:r>
              <a:rPr lang="zh-CN" altLang="en-US" dirty="0">
                <a:solidFill>
                  <a:srgbClr val="C23C0D"/>
                </a:solidFill>
              </a:rPr>
              <a:t>★</a:t>
            </a:r>
            <a:endParaRPr lang="zh-CN" altLang="en-US" dirty="0">
              <a:solidFill>
                <a:srgbClr val="C00000"/>
              </a:solidFill>
              <a:sym typeface="微软雅黑" panose="020B0503020204020204" pitchFamily="34" charset="-122"/>
            </a:endParaRPr>
          </a:p>
          <a:p>
            <a:pPr>
              <a:lnSpc>
                <a:spcPct val="200000"/>
              </a:lnSpc>
              <a:spcBef>
                <a:spcPts val="0"/>
              </a:spcBef>
            </a:pPr>
            <a:r>
              <a:rPr lang="zh-CN" altLang="zh-CN" dirty="0">
                <a:latin typeface="方正清刻本悦宋简体" panose="02000000000000000000" pitchFamily="2" charset="-122"/>
                <a:ea typeface="方正清刻本悦宋简体" panose="02000000000000000000" pitchFamily="2" charset="-122"/>
                <a:sym typeface="微软雅黑" panose="020B0503020204020204" pitchFamily="34" charset="-122"/>
              </a:rPr>
              <a:t>农民运动方面</a:t>
            </a:r>
            <a:r>
              <a:rPr lang="zh-CN" altLang="en-US" dirty="0">
                <a:latin typeface="方正清刻本悦宋简体" panose="02000000000000000000" pitchFamily="2" charset="-122"/>
                <a:ea typeface="方正清刻本悦宋简体" panose="02000000000000000000" pitchFamily="2" charset="-122"/>
                <a:sym typeface="微软雅黑" panose="020B0503020204020204" pitchFamily="34" charset="-122"/>
              </a:rPr>
              <a:t>：</a:t>
            </a:r>
            <a:endParaRPr lang="en-US" altLang="zh-CN" dirty="0">
              <a:latin typeface="方正清刻本悦宋简体" panose="02000000000000000000" pitchFamily="2" charset="-122"/>
              <a:ea typeface="方正清刻本悦宋简体" panose="02000000000000000000" pitchFamily="2" charset="-122"/>
              <a:sym typeface="微软雅黑" panose="020B0503020204020204" pitchFamily="34" charset="-122"/>
            </a:endParaRPr>
          </a:p>
          <a:p>
            <a:pPr lvl="0">
              <a:lnSpc>
                <a:spcPct val="200000"/>
              </a:lnSpc>
              <a:spcBef>
                <a:spcPts val="0"/>
              </a:spcBef>
            </a:pPr>
            <a:r>
              <a:rPr lang="en-US" altLang="zh-CN" dirty="0">
                <a:sym typeface="微软雅黑" panose="020B0503020204020204" pitchFamily="34" charset="-122"/>
              </a:rPr>
              <a:t>1921</a:t>
            </a:r>
            <a:r>
              <a:rPr lang="zh-CN" altLang="en-US" dirty="0">
                <a:sym typeface="微软雅黑" panose="020B0503020204020204" pitchFamily="34" charset="-122"/>
              </a:rPr>
              <a:t>年</a:t>
            </a:r>
            <a:r>
              <a:rPr lang="en-US" altLang="zh-CN" dirty="0">
                <a:sym typeface="微软雅黑" panose="020B0503020204020204" pitchFamily="34" charset="-122"/>
              </a:rPr>
              <a:t>9</a:t>
            </a:r>
            <a:r>
              <a:rPr lang="zh-CN" altLang="en-US" dirty="0">
                <a:sym typeface="微软雅黑" panose="020B0503020204020204" pitchFamily="34" charset="-122"/>
              </a:rPr>
              <a:t>月，沈定一等在</a:t>
            </a:r>
            <a:r>
              <a:rPr lang="zh-CN" altLang="en-US" b="1" u="sng" dirty="0">
                <a:solidFill>
                  <a:srgbClr val="C00000"/>
                </a:solidFill>
                <a:sym typeface="微软雅黑" panose="020B0503020204020204" pitchFamily="34" charset="-122"/>
              </a:rPr>
              <a:t>浙江省萧山县衙前村</a:t>
            </a:r>
            <a:r>
              <a:rPr lang="zh-CN" altLang="en-US" dirty="0">
                <a:sym typeface="微软雅黑" panose="020B0503020204020204" pitchFamily="34" charset="-122"/>
              </a:rPr>
              <a:t>成立了</a:t>
            </a:r>
            <a:r>
              <a:rPr lang="zh-CN" altLang="en-US" b="1" u="sng" dirty="0">
                <a:solidFill>
                  <a:srgbClr val="C00000"/>
                </a:solidFill>
                <a:sym typeface="微软雅黑" panose="020B0503020204020204" pitchFamily="34" charset="-122"/>
              </a:rPr>
              <a:t>第一个农民协会</a:t>
            </a:r>
            <a:r>
              <a:rPr lang="zh-CN" altLang="en-US" dirty="0">
                <a:sym typeface="微软雅黑" panose="020B0503020204020204" pitchFamily="34" charset="-122"/>
              </a:rPr>
              <a:t>，反抗地主压迫与剥削的斗争。</a:t>
            </a:r>
            <a:endParaRPr lang="zh-CN" altLang="en-US" dirty="0">
              <a:sym typeface="微软雅黑" panose="020B0503020204020204" pitchFamily="34" charset="-122"/>
            </a:endParaRPr>
          </a:p>
        </p:txBody>
      </p:sp>
      <p:sp>
        <p:nvSpPr>
          <p:cNvPr id="6" name="文本框 5"/>
          <p:cNvSpPr txBox="1"/>
          <p:nvPr/>
        </p:nvSpPr>
        <p:spPr>
          <a:xfrm>
            <a:off x="7881816" y="3606360"/>
            <a:ext cx="2508738" cy="457200"/>
          </a:xfrm>
          <a:prstGeom prst="rect">
            <a:avLst/>
          </a:prstGeom>
          <a:noFill/>
        </p:spPr>
        <p:txBody>
          <a:bodyPr wrap="square" rtlCol="0">
            <a:spAutoFit/>
          </a:bodyPr>
          <a:lstStyle/>
          <a:p>
            <a:r>
              <a:rPr lang="zh-CN" altLang="en-US" sz="2400" dirty="0">
                <a:solidFill>
                  <a:srgbClr val="0070C0"/>
                </a:solidFill>
                <a:latin typeface="方正清刻本悦宋简体" panose="02000000000000000000" pitchFamily="2" charset="-122"/>
                <a:ea typeface="方正清刻本悦宋简体" panose="02000000000000000000" pitchFamily="2" charset="-122"/>
              </a:rPr>
              <a:t>水</a:t>
            </a:r>
            <a:r>
              <a:rPr lang="zh-CN" altLang="en-US" sz="2400" dirty="0">
                <a:latin typeface="方正清刻本悦宋简体" panose="02000000000000000000" pitchFamily="2" charset="-122"/>
                <a:ea typeface="方正清刻本悦宋简体" panose="02000000000000000000" pitchFamily="2" charset="-122"/>
              </a:rPr>
              <a:t>里来</a:t>
            </a:r>
            <a:r>
              <a:rPr lang="zh-CN" altLang="en-US" sz="2400" dirty="0">
                <a:solidFill>
                  <a:srgbClr val="0070C0"/>
                </a:solidFill>
                <a:latin typeface="方正清刻本悦宋简体" panose="02000000000000000000" pitchFamily="2" charset="-122"/>
                <a:ea typeface="方正清刻本悦宋简体" panose="02000000000000000000" pitchFamily="2" charset="-122"/>
              </a:rPr>
              <a:t>，</a:t>
            </a:r>
            <a:r>
              <a:rPr lang="zh-CN" altLang="en-US" sz="2400" dirty="0">
                <a:solidFill>
                  <a:srgbClr val="FF0000"/>
                </a:solidFill>
                <a:latin typeface="方正清刻本悦宋简体" panose="02000000000000000000" pitchFamily="2" charset="-122"/>
                <a:ea typeface="方正清刻本悦宋简体" panose="02000000000000000000" pitchFamily="2" charset="-122"/>
              </a:rPr>
              <a:t>火</a:t>
            </a:r>
            <a:r>
              <a:rPr lang="zh-CN" altLang="en-US" sz="2400" dirty="0">
                <a:latin typeface="方正清刻本悦宋简体" panose="02000000000000000000" pitchFamily="2" charset="-122"/>
                <a:ea typeface="方正清刻本悦宋简体" panose="02000000000000000000" pitchFamily="2" charset="-122"/>
              </a:rPr>
              <a:t>里去</a:t>
            </a:r>
            <a:endParaRPr lang="zh-CN" altLang="en-US" sz="2400" dirty="0">
              <a:latin typeface="方正清刻本悦宋简体" panose="02000000000000000000" pitchFamily="2" charset="-122"/>
              <a:ea typeface="方正清刻本悦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4971415" cy="455930"/>
          </a:xfrm>
          <a:prstGeom prst="rect">
            <a:avLst/>
          </a:prstGeom>
        </p:spPr>
        <p:txBody>
          <a:bodyPr vert="horz" wrap="square" lIns="0" tIns="15240" rIns="0" bIns="0" rtlCol="0">
            <a:spAutoFit/>
          </a:bodyPr>
          <a:lstStyle/>
          <a:p>
            <a:pPr marL="12700">
              <a:lnSpc>
                <a:spcPct val="100000"/>
              </a:lnSpc>
              <a:spcBef>
                <a:spcPts val="120"/>
              </a:spcBef>
            </a:pPr>
            <a:r>
              <a:rPr b="0" u="none" spc="15" dirty="0" err="1">
                <a:solidFill>
                  <a:srgbClr val="000000"/>
                </a:solidFill>
                <a:latin typeface="PMingLiU"/>
                <a:cs typeface="PMingLiU"/>
              </a:rPr>
              <a:t>第三节</a:t>
            </a:r>
            <a:r>
              <a:rPr b="0" u="none" spc="-120" dirty="0">
                <a:solidFill>
                  <a:srgbClr val="000000"/>
                </a:solidFill>
                <a:latin typeface="PMingLiU"/>
                <a:cs typeface="PMingLiU"/>
              </a:rPr>
              <a:t> </a:t>
            </a:r>
            <a:r>
              <a:rPr b="0" u="none" spc="15" dirty="0" err="1">
                <a:solidFill>
                  <a:srgbClr val="000000"/>
                </a:solidFill>
                <a:latin typeface="PMingLiU"/>
                <a:cs typeface="PMingLiU"/>
              </a:rPr>
              <a:t>国共合作与国民革</a:t>
            </a:r>
            <a:r>
              <a:rPr b="0" u="none" spc="480" dirty="0" err="1">
                <a:solidFill>
                  <a:srgbClr val="000000"/>
                </a:solidFill>
                <a:latin typeface="PMingLiU"/>
                <a:cs typeface="PMingLiU"/>
              </a:rPr>
              <a:t>命</a:t>
            </a:r>
            <a:endParaRPr b="0" u="none" spc="-55" dirty="0">
              <a:solidFill>
                <a:srgbClr val="000000"/>
              </a:solidFill>
              <a:latin typeface="PMingLiU"/>
              <a:cs typeface="PMingLiU"/>
            </a:endParaRPr>
          </a:p>
        </p:txBody>
      </p:sp>
      <p:sp>
        <p:nvSpPr>
          <p:cNvPr id="3" name="object 3"/>
          <p:cNvSpPr txBox="1"/>
          <p:nvPr/>
        </p:nvSpPr>
        <p:spPr>
          <a:xfrm>
            <a:off x="917575" y="1331023"/>
            <a:ext cx="307594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方正清刻本悦宋简体" panose="02000000000000000000" pitchFamily="2" charset="-122"/>
                <a:ea typeface="方正清刻本悦宋简体" panose="02000000000000000000" pitchFamily="2" charset="-122"/>
              </a:rPr>
              <a:t>一、第一次国共合作</a:t>
            </a:r>
            <a:r>
              <a:rPr sz="2400" dirty="0">
                <a:solidFill>
                  <a:srgbClr val="C23B0D"/>
                </a:solidFill>
                <a:latin typeface="PMingLiU"/>
                <a:cs typeface="PMingLiU"/>
              </a:rPr>
              <a:t>★</a:t>
            </a:r>
            <a:endParaRPr sz="2400" dirty="0">
              <a:latin typeface="PMingLiU"/>
              <a:cs typeface="PMingLiU"/>
            </a:endParaRPr>
          </a:p>
        </p:txBody>
      </p:sp>
      <p:sp>
        <p:nvSpPr>
          <p:cNvPr id="4" name="object 4"/>
          <p:cNvSpPr/>
          <p:nvPr/>
        </p:nvSpPr>
        <p:spPr>
          <a:xfrm>
            <a:off x="251459" y="3863365"/>
            <a:ext cx="2042160" cy="2042160"/>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457200" y="4078096"/>
            <a:ext cx="1440180" cy="1431162"/>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251459" y="1996439"/>
            <a:ext cx="2042160" cy="2042160"/>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457200" y="2202179"/>
            <a:ext cx="1440180" cy="1435608"/>
          </a:xfrm>
          <a:prstGeom prst="rect">
            <a:avLst/>
          </a:prstGeom>
          <a:blipFill>
            <a:blip r:embed="rId4" cstate="print"/>
            <a:stretch>
              <a:fillRect/>
            </a:stretch>
          </a:blipFill>
        </p:spPr>
        <p:txBody>
          <a:bodyPr wrap="square" lIns="0" tIns="0" rIns="0" bIns="0" rtlCol="0"/>
          <a:lstStyle/>
          <a:p/>
        </p:txBody>
      </p:sp>
      <p:sp>
        <p:nvSpPr>
          <p:cNvPr id="8" name="object 8"/>
          <p:cNvSpPr/>
          <p:nvPr/>
        </p:nvSpPr>
        <p:spPr>
          <a:xfrm>
            <a:off x="1897379" y="2926079"/>
            <a:ext cx="542925" cy="971550"/>
          </a:xfrm>
          <a:custGeom>
            <a:avLst/>
            <a:gdLst/>
            <a:ahLst/>
            <a:cxnLst/>
            <a:rect l="l" t="t" r="r" b="b"/>
            <a:pathLst>
              <a:path w="542925" h="971550">
                <a:moveTo>
                  <a:pt x="0" y="0"/>
                </a:moveTo>
                <a:lnTo>
                  <a:pt x="542544" y="971169"/>
                </a:lnTo>
              </a:path>
            </a:pathLst>
          </a:custGeom>
          <a:ln w="30480">
            <a:solidFill>
              <a:srgbClr val="C00000"/>
            </a:solidFill>
          </a:ln>
        </p:spPr>
        <p:txBody>
          <a:bodyPr wrap="square" lIns="0" tIns="0" rIns="0" bIns="0" rtlCol="0"/>
          <a:lstStyle/>
          <a:p/>
        </p:txBody>
      </p:sp>
      <p:sp>
        <p:nvSpPr>
          <p:cNvPr id="9" name="object 9"/>
          <p:cNvSpPr/>
          <p:nvPr/>
        </p:nvSpPr>
        <p:spPr>
          <a:xfrm>
            <a:off x="1897379" y="3893820"/>
            <a:ext cx="542925" cy="894080"/>
          </a:xfrm>
          <a:custGeom>
            <a:avLst/>
            <a:gdLst/>
            <a:ahLst/>
            <a:cxnLst/>
            <a:rect l="l" t="t" r="r" b="b"/>
            <a:pathLst>
              <a:path w="542925" h="894079">
                <a:moveTo>
                  <a:pt x="0" y="893825"/>
                </a:moveTo>
                <a:lnTo>
                  <a:pt x="542544" y="0"/>
                </a:lnTo>
              </a:path>
            </a:pathLst>
          </a:custGeom>
          <a:ln w="30480">
            <a:solidFill>
              <a:srgbClr val="000082"/>
            </a:solidFill>
          </a:ln>
        </p:spPr>
        <p:txBody>
          <a:bodyPr wrap="square" lIns="0" tIns="0" rIns="0" bIns="0" rtlCol="0"/>
          <a:lstStyle/>
          <a:p/>
        </p:txBody>
      </p:sp>
      <p:sp>
        <p:nvSpPr>
          <p:cNvPr id="10" name="object 10"/>
          <p:cNvSpPr/>
          <p:nvPr/>
        </p:nvSpPr>
        <p:spPr>
          <a:xfrm>
            <a:off x="2438400" y="3848100"/>
            <a:ext cx="5638800" cy="91440"/>
          </a:xfrm>
          <a:custGeom>
            <a:avLst/>
            <a:gdLst/>
            <a:ahLst/>
            <a:cxnLst/>
            <a:rect l="l" t="t" r="r" b="b"/>
            <a:pathLst>
              <a:path w="5638800" h="91439">
                <a:moveTo>
                  <a:pt x="5608320" y="30480"/>
                </a:moveTo>
                <a:lnTo>
                  <a:pt x="5562600" y="30480"/>
                </a:lnTo>
                <a:lnTo>
                  <a:pt x="5562600" y="60960"/>
                </a:lnTo>
                <a:lnTo>
                  <a:pt x="5547359" y="60968"/>
                </a:lnTo>
                <a:lnTo>
                  <a:pt x="5547359" y="91439"/>
                </a:lnTo>
                <a:lnTo>
                  <a:pt x="5638800" y="45719"/>
                </a:lnTo>
                <a:lnTo>
                  <a:pt x="5608320" y="30480"/>
                </a:lnTo>
                <a:close/>
              </a:path>
              <a:path w="5638800" h="91439">
                <a:moveTo>
                  <a:pt x="5547359" y="30488"/>
                </a:moveTo>
                <a:lnTo>
                  <a:pt x="0" y="33527"/>
                </a:lnTo>
                <a:lnTo>
                  <a:pt x="0" y="64007"/>
                </a:lnTo>
                <a:lnTo>
                  <a:pt x="5547359" y="60968"/>
                </a:lnTo>
                <a:lnTo>
                  <a:pt x="5547359" y="30488"/>
                </a:lnTo>
                <a:close/>
              </a:path>
              <a:path w="5638800" h="91439">
                <a:moveTo>
                  <a:pt x="5562600" y="30480"/>
                </a:moveTo>
                <a:lnTo>
                  <a:pt x="5547359" y="30488"/>
                </a:lnTo>
                <a:lnTo>
                  <a:pt x="5547359" y="60968"/>
                </a:lnTo>
                <a:lnTo>
                  <a:pt x="5562600" y="60960"/>
                </a:lnTo>
                <a:lnTo>
                  <a:pt x="5562600" y="30480"/>
                </a:lnTo>
                <a:close/>
              </a:path>
              <a:path w="5638800" h="91439">
                <a:moveTo>
                  <a:pt x="5547359" y="0"/>
                </a:moveTo>
                <a:lnTo>
                  <a:pt x="5547359" y="30488"/>
                </a:lnTo>
                <a:lnTo>
                  <a:pt x="5608320" y="30480"/>
                </a:lnTo>
                <a:lnTo>
                  <a:pt x="5547359" y="0"/>
                </a:lnTo>
                <a:close/>
              </a:path>
            </a:pathLst>
          </a:custGeom>
          <a:solidFill>
            <a:srgbClr val="6F2F9F"/>
          </a:solidFill>
        </p:spPr>
        <p:txBody>
          <a:bodyPr wrap="square" lIns="0" tIns="0" rIns="0" bIns="0" rtlCol="0"/>
          <a:lstStyle/>
          <a:p/>
        </p:txBody>
      </p:sp>
      <p:sp>
        <p:nvSpPr>
          <p:cNvPr id="11" name="object 11"/>
          <p:cNvSpPr/>
          <p:nvPr/>
        </p:nvSpPr>
        <p:spPr>
          <a:xfrm>
            <a:off x="3025139" y="2752470"/>
            <a:ext cx="116839" cy="1141730"/>
          </a:xfrm>
          <a:custGeom>
            <a:avLst/>
            <a:gdLst/>
            <a:ahLst/>
            <a:cxnLst/>
            <a:rect l="l" t="t" r="r" b="b"/>
            <a:pathLst>
              <a:path w="116839" h="1141729">
                <a:moveTo>
                  <a:pt x="0" y="1141476"/>
                </a:moveTo>
                <a:lnTo>
                  <a:pt x="0" y="0"/>
                </a:lnTo>
                <a:lnTo>
                  <a:pt x="116586" y="0"/>
                </a:lnTo>
                <a:lnTo>
                  <a:pt x="116586" y="5968"/>
                </a:lnTo>
              </a:path>
            </a:pathLst>
          </a:custGeom>
          <a:ln w="30480">
            <a:solidFill>
              <a:srgbClr val="C00000"/>
            </a:solidFill>
          </a:ln>
        </p:spPr>
        <p:txBody>
          <a:bodyPr wrap="square" lIns="0" tIns="0" rIns="0" bIns="0" rtlCol="0"/>
          <a:lstStyle/>
          <a:p/>
        </p:txBody>
      </p:sp>
      <p:sp>
        <p:nvSpPr>
          <p:cNvPr id="12" name="object 12"/>
          <p:cNvSpPr/>
          <p:nvPr/>
        </p:nvSpPr>
        <p:spPr>
          <a:xfrm>
            <a:off x="3147060" y="2545079"/>
            <a:ext cx="1173480" cy="426720"/>
          </a:xfrm>
          <a:custGeom>
            <a:avLst/>
            <a:gdLst/>
            <a:ahLst/>
            <a:cxnLst/>
            <a:rect l="l" t="t" r="r" b="b"/>
            <a:pathLst>
              <a:path w="1173479" h="426719">
                <a:moveTo>
                  <a:pt x="0" y="426720"/>
                </a:moveTo>
                <a:lnTo>
                  <a:pt x="1173480" y="426720"/>
                </a:lnTo>
                <a:lnTo>
                  <a:pt x="1173480" y="0"/>
                </a:lnTo>
                <a:lnTo>
                  <a:pt x="0" y="0"/>
                </a:lnTo>
                <a:lnTo>
                  <a:pt x="0" y="426720"/>
                </a:lnTo>
                <a:close/>
              </a:path>
            </a:pathLst>
          </a:custGeom>
          <a:solidFill>
            <a:srgbClr val="C00000"/>
          </a:solidFill>
        </p:spPr>
        <p:txBody>
          <a:bodyPr wrap="square" lIns="0" tIns="0" rIns="0" bIns="0" rtlCol="0"/>
          <a:lstStyle/>
          <a:p/>
        </p:txBody>
      </p:sp>
      <p:sp>
        <p:nvSpPr>
          <p:cNvPr id="13" name="object 13"/>
          <p:cNvSpPr/>
          <p:nvPr/>
        </p:nvSpPr>
        <p:spPr>
          <a:xfrm>
            <a:off x="3147060" y="2545079"/>
            <a:ext cx="1173480" cy="426720"/>
          </a:xfrm>
          <a:custGeom>
            <a:avLst/>
            <a:gdLst/>
            <a:ahLst/>
            <a:cxnLst/>
            <a:rect l="l" t="t" r="r" b="b"/>
            <a:pathLst>
              <a:path w="1173479" h="426719">
                <a:moveTo>
                  <a:pt x="0" y="426720"/>
                </a:moveTo>
                <a:lnTo>
                  <a:pt x="1173480" y="426720"/>
                </a:lnTo>
                <a:lnTo>
                  <a:pt x="1173480" y="0"/>
                </a:lnTo>
                <a:lnTo>
                  <a:pt x="0" y="0"/>
                </a:lnTo>
                <a:lnTo>
                  <a:pt x="0" y="426720"/>
                </a:lnTo>
                <a:close/>
              </a:path>
            </a:pathLst>
          </a:custGeom>
          <a:ln w="15240">
            <a:solidFill>
              <a:srgbClr val="C00000"/>
            </a:solidFill>
          </a:ln>
        </p:spPr>
        <p:txBody>
          <a:bodyPr wrap="square" lIns="0" tIns="0" rIns="0" bIns="0" rtlCol="0"/>
          <a:lstStyle/>
          <a:p/>
        </p:txBody>
      </p:sp>
      <p:sp>
        <p:nvSpPr>
          <p:cNvPr id="14" name="object 14"/>
          <p:cNvSpPr txBox="1"/>
          <p:nvPr/>
        </p:nvSpPr>
        <p:spPr>
          <a:xfrm>
            <a:off x="3025139" y="2603436"/>
            <a:ext cx="1303020" cy="300355"/>
          </a:xfrm>
          <a:prstGeom prst="rect">
            <a:avLst/>
          </a:prstGeom>
        </p:spPr>
        <p:txBody>
          <a:bodyPr vert="horz" wrap="square" lIns="0" tIns="12700" rIns="0" bIns="0" rtlCol="0">
            <a:spAutoFit/>
          </a:bodyPr>
          <a:lstStyle/>
          <a:p>
            <a:pPr marL="255905">
              <a:lnSpc>
                <a:spcPct val="100000"/>
              </a:lnSpc>
              <a:spcBef>
                <a:spcPts val="100"/>
              </a:spcBef>
            </a:pPr>
            <a:r>
              <a:rPr sz="1800" spc="-5" dirty="0">
                <a:solidFill>
                  <a:srgbClr val="FFFFFF"/>
                </a:solidFill>
                <a:latin typeface="PMingLiU"/>
                <a:cs typeface="PMingLiU"/>
              </a:rPr>
              <a:t>中共三大</a:t>
            </a:r>
            <a:endParaRPr sz="1800">
              <a:latin typeface="PMingLiU"/>
              <a:cs typeface="PMingLiU"/>
            </a:endParaRPr>
          </a:p>
        </p:txBody>
      </p:sp>
      <p:sp>
        <p:nvSpPr>
          <p:cNvPr id="15" name="object 15"/>
          <p:cNvSpPr/>
          <p:nvPr/>
        </p:nvSpPr>
        <p:spPr>
          <a:xfrm>
            <a:off x="4992370" y="2902966"/>
            <a:ext cx="502920" cy="0"/>
          </a:xfrm>
          <a:custGeom>
            <a:avLst/>
            <a:gdLst/>
            <a:ahLst/>
            <a:cxnLst/>
            <a:rect l="l" t="t" r="r" b="b"/>
            <a:pathLst>
              <a:path w="502920">
                <a:moveTo>
                  <a:pt x="0" y="0"/>
                </a:moveTo>
                <a:lnTo>
                  <a:pt x="502920" y="0"/>
                </a:lnTo>
              </a:path>
            </a:pathLst>
          </a:custGeom>
          <a:ln w="15239">
            <a:solidFill>
              <a:srgbClr val="C00000"/>
            </a:solidFill>
          </a:ln>
        </p:spPr>
        <p:txBody>
          <a:bodyPr wrap="square" lIns="0" tIns="0" rIns="0" bIns="0" rtlCol="0"/>
          <a:lstStyle/>
          <a:p/>
        </p:txBody>
      </p:sp>
      <p:sp>
        <p:nvSpPr>
          <p:cNvPr id="16" name="object 16"/>
          <p:cNvSpPr txBox="1"/>
          <p:nvPr/>
        </p:nvSpPr>
        <p:spPr>
          <a:xfrm>
            <a:off x="4479544" y="2580576"/>
            <a:ext cx="5650864" cy="324448"/>
          </a:xfrm>
          <a:prstGeom prst="rect">
            <a:avLst/>
          </a:prstGeom>
        </p:spPr>
        <p:txBody>
          <a:bodyPr vert="horz" wrap="square" lIns="0" tIns="16510" rIns="0" bIns="0" rtlCol="0">
            <a:spAutoFit/>
          </a:bodyPr>
          <a:lstStyle/>
          <a:p>
            <a:pPr marL="12700">
              <a:lnSpc>
                <a:spcPct val="100000"/>
              </a:lnSpc>
              <a:spcBef>
                <a:spcPts val="130"/>
              </a:spcBef>
            </a:pPr>
            <a:r>
              <a:rPr sz="2000" dirty="0">
                <a:latin typeface="等线" panose="02010600030101010101" pitchFamily="2" charset="-122"/>
                <a:ea typeface="等线" panose="02010600030101010101" pitchFamily="2" charset="-122"/>
              </a:rPr>
              <a:t>决定</a:t>
            </a:r>
            <a:r>
              <a:rPr sz="2000" b="1" u="sng" dirty="0">
                <a:solidFill>
                  <a:srgbClr val="C00000"/>
                </a:solidFill>
                <a:latin typeface="等线" panose="02010600030101010101" pitchFamily="2" charset="-122"/>
                <a:ea typeface="等线" panose="02010600030101010101" pitchFamily="2" charset="-122"/>
              </a:rPr>
              <a:t>全体</a:t>
            </a:r>
            <a:r>
              <a:rPr sz="2000" dirty="0">
                <a:latin typeface="等线" panose="02010600030101010101" pitchFamily="2" charset="-122"/>
                <a:ea typeface="等线" panose="02010600030101010101" pitchFamily="2" charset="-122"/>
              </a:rPr>
              <a:t>共产党员以个人名义加入国民党</a:t>
            </a:r>
            <a:r>
              <a:rPr sz="1950" spc="25" dirty="0">
                <a:latin typeface="PMingLiU"/>
                <a:cs typeface="PMingLiU"/>
              </a:rPr>
              <a:t>。</a:t>
            </a:r>
            <a:endParaRPr sz="1950" dirty="0">
              <a:latin typeface="PMingLiU"/>
              <a:cs typeface="PMingLiU"/>
            </a:endParaRPr>
          </a:p>
        </p:txBody>
      </p:sp>
      <p:sp>
        <p:nvSpPr>
          <p:cNvPr id="17" name="object 17"/>
          <p:cNvSpPr/>
          <p:nvPr/>
        </p:nvSpPr>
        <p:spPr>
          <a:xfrm>
            <a:off x="3695700" y="3893820"/>
            <a:ext cx="116839" cy="2065020"/>
          </a:xfrm>
          <a:custGeom>
            <a:avLst/>
            <a:gdLst/>
            <a:ahLst/>
            <a:cxnLst/>
            <a:rect l="l" t="t" r="r" b="b"/>
            <a:pathLst>
              <a:path w="116839" h="2065020">
                <a:moveTo>
                  <a:pt x="116586" y="2064867"/>
                </a:moveTo>
                <a:lnTo>
                  <a:pt x="116586" y="2054415"/>
                </a:lnTo>
                <a:lnTo>
                  <a:pt x="0" y="2054415"/>
                </a:lnTo>
                <a:lnTo>
                  <a:pt x="0" y="0"/>
                </a:lnTo>
              </a:path>
            </a:pathLst>
          </a:custGeom>
          <a:ln w="30480">
            <a:solidFill>
              <a:srgbClr val="000082"/>
            </a:solidFill>
          </a:ln>
        </p:spPr>
        <p:txBody>
          <a:bodyPr wrap="square" lIns="0" tIns="0" rIns="0" bIns="0" rtlCol="0"/>
          <a:lstStyle/>
          <a:p/>
        </p:txBody>
      </p:sp>
      <p:sp>
        <p:nvSpPr>
          <p:cNvPr id="18" name="object 18"/>
          <p:cNvSpPr txBox="1"/>
          <p:nvPr/>
        </p:nvSpPr>
        <p:spPr>
          <a:xfrm>
            <a:off x="3825240" y="5737859"/>
            <a:ext cx="1645920" cy="441959"/>
          </a:xfrm>
          <a:prstGeom prst="rect">
            <a:avLst/>
          </a:prstGeom>
          <a:solidFill>
            <a:srgbClr val="000082"/>
          </a:solidFill>
        </p:spPr>
        <p:txBody>
          <a:bodyPr vert="horz" wrap="square" lIns="0" tIns="82550" rIns="0" bIns="0" rtlCol="0">
            <a:spAutoFit/>
          </a:bodyPr>
          <a:lstStyle/>
          <a:p>
            <a:pPr marL="137160">
              <a:lnSpc>
                <a:spcPct val="100000"/>
              </a:lnSpc>
              <a:spcBef>
                <a:spcPts val="650"/>
              </a:spcBef>
            </a:pPr>
            <a:r>
              <a:rPr sz="1800" spc="-5" dirty="0">
                <a:solidFill>
                  <a:srgbClr val="FFFFFF"/>
                </a:solidFill>
                <a:latin typeface="PMingLiU"/>
                <a:cs typeface="PMingLiU"/>
              </a:rPr>
              <a:t>孙文越飞宣言</a:t>
            </a:r>
            <a:endParaRPr sz="1800">
              <a:latin typeface="PMingLiU"/>
              <a:cs typeface="PMingLiU"/>
            </a:endParaRPr>
          </a:p>
        </p:txBody>
      </p:sp>
      <p:sp>
        <p:nvSpPr>
          <p:cNvPr id="20" name="object 20"/>
          <p:cNvSpPr txBox="1"/>
          <p:nvPr/>
        </p:nvSpPr>
        <p:spPr>
          <a:xfrm>
            <a:off x="5686107" y="5795254"/>
            <a:ext cx="2614931" cy="324448"/>
          </a:xfrm>
          <a:prstGeom prst="rect">
            <a:avLst/>
          </a:prstGeom>
        </p:spPr>
        <p:txBody>
          <a:bodyPr vert="horz" wrap="square" lIns="0" tIns="16510" rIns="0" bIns="0" rtlCol="0">
            <a:spAutoFit/>
          </a:bodyPr>
          <a:lstStyle/>
          <a:p>
            <a:pPr marL="12700">
              <a:lnSpc>
                <a:spcPct val="100000"/>
              </a:lnSpc>
              <a:spcBef>
                <a:spcPts val="130"/>
              </a:spcBef>
            </a:pPr>
            <a:r>
              <a:rPr sz="2000" dirty="0">
                <a:latin typeface="等线" panose="02010600030101010101" pitchFamily="2" charset="-122"/>
                <a:ea typeface="等线" panose="02010600030101010101" pitchFamily="2" charset="-122"/>
              </a:rPr>
              <a:t>正式确立</a:t>
            </a:r>
            <a:r>
              <a:rPr sz="2000" b="1" u="sng" dirty="0">
                <a:solidFill>
                  <a:srgbClr val="C00000"/>
                </a:solidFill>
                <a:latin typeface="等线" panose="02010600030101010101" pitchFamily="2" charset="-122"/>
                <a:ea typeface="等线" panose="02010600030101010101" pitchFamily="2" charset="-122"/>
              </a:rPr>
              <a:t>联俄</a:t>
            </a:r>
            <a:r>
              <a:rPr sz="2000" dirty="0">
                <a:latin typeface="等线" panose="02010600030101010101" pitchFamily="2" charset="-122"/>
                <a:ea typeface="等线" panose="02010600030101010101" pitchFamily="2" charset="-122"/>
              </a:rPr>
              <a:t>政策</a:t>
            </a:r>
            <a:endParaRPr sz="2000" dirty="0">
              <a:latin typeface="等线" panose="02010600030101010101" pitchFamily="2" charset="-122"/>
              <a:ea typeface="等线" panose="02010600030101010101" pitchFamily="2" charset="-122"/>
            </a:endParaRPr>
          </a:p>
        </p:txBody>
      </p:sp>
      <p:sp>
        <p:nvSpPr>
          <p:cNvPr id="21" name="object 21"/>
          <p:cNvSpPr/>
          <p:nvPr/>
        </p:nvSpPr>
        <p:spPr>
          <a:xfrm>
            <a:off x="5067300" y="3893820"/>
            <a:ext cx="116839" cy="1136015"/>
          </a:xfrm>
          <a:custGeom>
            <a:avLst/>
            <a:gdLst/>
            <a:ahLst/>
            <a:cxnLst/>
            <a:rect l="l" t="t" r="r" b="b"/>
            <a:pathLst>
              <a:path w="116839" h="1136014">
                <a:moveTo>
                  <a:pt x="116586" y="1135506"/>
                </a:moveTo>
                <a:lnTo>
                  <a:pt x="116586" y="1123568"/>
                </a:lnTo>
                <a:lnTo>
                  <a:pt x="0" y="1123568"/>
                </a:lnTo>
                <a:lnTo>
                  <a:pt x="0" y="0"/>
                </a:lnTo>
              </a:path>
            </a:pathLst>
          </a:custGeom>
          <a:ln w="30480">
            <a:solidFill>
              <a:srgbClr val="000082"/>
            </a:solidFill>
          </a:ln>
        </p:spPr>
        <p:txBody>
          <a:bodyPr wrap="square" lIns="0" tIns="0" rIns="0" bIns="0" rtlCol="0"/>
          <a:lstStyle/>
          <a:p/>
        </p:txBody>
      </p:sp>
      <p:sp>
        <p:nvSpPr>
          <p:cNvPr id="22" name="object 22"/>
          <p:cNvSpPr txBox="1"/>
          <p:nvPr/>
        </p:nvSpPr>
        <p:spPr>
          <a:xfrm>
            <a:off x="5181600" y="4808220"/>
            <a:ext cx="1524000" cy="441959"/>
          </a:xfrm>
          <a:prstGeom prst="rect">
            <a:avLst/>
          </a:prstGeom>
          <a:solidFill>
            <a:srgbClr val="000082"/>
          </a:solidFill>
        </p:spPr>
        <p:txBody>
          <a:bodyPr vert="horz" wrap="square" lIns="0" tIns="81915" rIns="0" bIns="0" rtlCol="0">
            <a:spAutoFit/>
          </a:bodyPr>
          <a:lstStyle/>
          <a:p>
            <a:pPr marL="191135">
              <a:lnSpc>
                <a:spcPct val="100000"/>
              </a:lnSpc>
              <a:spcBef>
                <a:spcPts val="645"/>
              </a:spcBef>
            </a:pPr>
            <a:r>
              <a:rPr sz="1800" spc="-5" dirty="0">
                <a:solidFill>
                  <a:srgbClr val="FFFFFF"/>
                </a:solidFill>
                <a:latin typeface="PMingLiU"/>
                <a:cs typeface="PMingLiU"/>
              </a:rPr>
              <a:t>国民党一大</a:t>
            </a:r>
            <a:endParaRPr sz="1800">
              <a:latin typeface="PMingLiU"/>
              <a:cs typeface="PMingLiU"/>
            </a:endParaRPr>
          </a:p>
        </p:txBody>
      </p:sp>
      <p:sp>
        <p:nvSpPr>
          <p:cNvPr id="23" name="object 23"/>
          <p:cNvSpPr txBox="1"/>
          <p:nvPr/>
        </p:nvSpPr>
        <p:spPr>
          <a:xfrm>
            <a:off x="6920865" y="4698619"/>
            <a:ext cx="3046730" cy="642355"/>
          </a:xfrm>
          <a:prstGeom prst="rect">
            <a:avLst/>
          </a:prstGeom>
        </p:spPr>
        <p:txBody>
          <a:bodyPr vert="horz" wrap="square" lIns="0" tIns="8255" rIns="0" bIns="0" rtlCol="0">
            <a:spAutoFit/>
          </a:bodyPr>
          <a:lstStyle/>
          <a:p>
            <a:pPr marL="12700" marR="5080">
              <a:lnSpc>
                <a:spcPct val="103000"/>
              </a:lnSpc>
              <a:spcBef>
                <a:spcPts val="65"/>
              </a:spcBef>
            </a:pPr>
            <a:r>
              <a:rPr sz="2000" dirty="0" err="1">
                <a:latin typeface="等线" panose="02010600030101010101" pitchFamily="2" charset="-122"/>
                <a:ea typeface="等线" panose="02010600030101010101" pitchFamily="2" charset="-122"/>
              </a:rPr>
              <a:t>第一次国共合作为基础的革命</a:t>
            </a:r>
            <a:r>
              <a:rPr sz="2000" b="1" u="sng" dirty="0" err="1">
                <a:solidFill>
                  <a:srgbClr val="C00000"/>
                </a:solidFill>
                <a:latin typeface="等线" panose="02010600030101010101" pitchFamily="2" charset="-122"/>
                <a:ea typeface="等线" panose="02010600030101010101" pitchFamily="2" charset="-122"/>
              </a:rPr>
              <a:t>统一战线正式形成</a:t>
            </a:r>
            <a:endParaRPr sz="2000" b="1" u="sng" dirty="0">
              <a:solidFill>
                <a:srgbClr val="C00000"/>
              </a:solidFill>
              <a:latin typeface="等线" panose="02010600030101010101" pitchFamily="2" charset="-122"/>
              <a:ea typeface="等线" panose="02010600030101010101" pitchFamily="2" charset="-122"/>
            </a:endParaRPr>
          </a:p>
        </p:txBody>
      </p:sp>
      <p:sp>
        <p:nvSpPr>
          <p:cNvPr id="25" name="object 25"/>
          <p:cNvSpPr/>
          <p:nvPr/>
        </p:nvSpPr>
        <p:spPr>
          <a:xfrm>
            <a:off x="8774430" y="3379470"/>
            <a:ext cx="2773680" cy="1013460"/>
          </a:xfrm>
          <a:custGeom>
            <a:avLst/>
            <a:gdLst/>
            <a:ahLst/>
            <a:cxnLst/>
            <a:rect l="l" t="t" r="r" b="b"/>
            <a:pathLst>
              <a:path w="2773679" h="1013460">
                <a:moveTo>
                  <a:pt x="0" y="1013459"/>
                </a:moveTo>
                <a:lnTo>
                  <a:pt x="2773679" y="1013459"/>
                </a:lnTo>
                <a:lnTo>
                  <a:pt x="2773679" y="0"/>
                </a:lnTo>
                <a:lnTo>
                  <a:pt x="0" y="0"/>
                </a:lnTo>
                <a:lnTo>
                  <a:pt x="0" y="1013459"/>
                </a:lnTo>
                <a:close/>
              </a:path>
            </a:pathLst>
          </a:custGeom>
          <a:ln w="7627">
            <a:solidFill>
              <a:srgbClr val="6F2F9F"/>
            </a:solidFill>
          </a:ln>
        </p:spPr>
        <p:txBody>
          <a:bodyPr wrap="square" lIns="0" tIns="0" rIns="0" bIns="0" rtlCol="0"/>
          <a:lstStyle/>
          <a:p/>
        </p:txBody>
      </p:sp>
      <p:sp>
        <p:nvSpPr>
          <p:cNvPr id="26" name="object 26"/>
          <p:cNvSpPr txBox="1"/>
          <p:nvPr/>
        </p:nvSpPr>
        <p:spPr>
          <a:xfrm>
            <a:off x="8858250" y="3397821"/>
            <a:ext cx="3000375" cy="645048"/>
          </a:xfrm>
          <a:prstGeom prst="rect">
            <a:avLst/>
          </a:prstGeom>
        </p:spPr>
        <p:txBody>
          <a:bodyPr vert="horz" wrap="square" lIns="0" tIns="16510" rIns="0" bIns="0" rtlCol="0">
            <a:spAutoFit/>
          </a:bodyPr>
          <a:lstStyle/>
          <a:p>
            <a:pPr marL="12700">
              <a:lnSpc>
                <a:spcPct val="100000"/>
              </a:lnSpc>
              <a:spcBef>
                <a:spcPts val="130"/>
              </a:spcBef>
            </a:pPr>
            <a:r>
              <a:rPr sz="2000" dirty="0">
                <a:latin typeface="等线" panose="02010600030101010101" pitchFamily="2" charset="-122"/>
                <a:ea typeface="等线" panose="02010600030101010101" pitchFamily="2" charset="-122"/>
              </a:rPr>
              <a:t>政治基础：</a:t>
            </a:r>
            <a:endParaRPr sz="2000" dirty="0">
              <a:latin typeface="等线" panose="02010600030101010101" pitchFamily="2" charset="-122"/>
              <a:ea typeface="等线" panose="02010600030101010101" pitchFamily="2" charset="-122"/>
            </a:endParaRPr>
          </a:p>
          <a:p>
            <a:pPr marL="12700">
              <a:lnSpc>
                <a:spcPct val="100000"/>
              </a:lnSpc>
              <a:spcBef>
                <a:spcPts val="65"/>
              </a:spcBef>
            </a:pPr>
            <a:r>
              <a:rPr sz="2000" dirty="0">
                <a:latin typeface="等线" panose="02010600030101010101" pitchFamily="2" charset="-122"/>
                <a:ea typeface="等线" panose="02010600030101010101" pitchFamily="2" charset="-122"/>
              </a:rPr>
              <a:t>以联俄、联共、扶助农</a:t>
            </a:r>
            <a:endParaRPr sz="2000" dirty="0">
              <a:latin typeface="等线" panose="02010600030101010101" pitchFamily="2" charset="-122"/>
              <a:ea typeface="等线" panose="02010600030101010101" pitchFamily="2" charset="-122"/>
            </a:endParaRPr>
          </a:p>
        </p:txBody>
      </p:sp>
      <p:sp>
        <p:nvSpPr>
          <p:cNvPr id="27" name="object 27"/>
          <p:cNvSpPr/>
          <p:nvPr/>
        </p:nvSpPr>
        <p:spPr>
          <a:xfrm>
            <a:off x="10130408" y="4328921"/>
            <a:ext cx="1272540" cy="0"/>
          </a:xfrm>
          <a:custGeom>
            <a:avLst/>
            <a:gdLst/>
            <a:ahLst/>
            <a:cxnLst/>
            <a:rect l="l" t="t" r="r" b="b"/>
            <a:pathLst>
              <a:path w="1272540">
                <a:moveTo>
                  <a:pt x="0" y="0"/>
                </a:moveTo>
                <a:lnTo>
                  <a:pt x="1272540" y="0"/>
                </a:lnTo>
              </a:path>
            </a:pathLst>
          </a:custGeom>
          <a:ln w="15240">
            <a:solidFill>
              <a:srgbClr val="C00000"/>
            </a:solidFill>
          </a:ln>
        </p:spPr>
        <p:txBody>
          <a:bodyPr wrap="square" lIns="0" tIns="0" rIns="0" bIns="0" rtlCol="0"/>
          <a:lstStyle/>
          <a:p/>
        </p:txBody>
      </p:sp>
      <p:sp>
        <p:nvSpPr>
          <p:cNvPr id="28" name="object 28"/>
          <p:cNvSpPr txBox="1"/>
          <p:nvPr/>
        </p:nvSpPr>
        <p:spPr>
          <a:xfrm>
            <a:off x="8858250" y="4008056"/>
            <a:ext cx="2816225" cy="327660"/>
          </a:xfrm>
          <a:prstGeom prst="rect">
            <a:avLst/>
          </a:prstGeom>
        </p:spPr>
        <p:txBody>
          <a:bodyPr vert="horz" wrap="square" lIns="0" tIns="16510" rIns="0" bIns="0" rtlCol="0">
            <a:spAutoFit/>
          </a:bodyPr>
          <a:lstStyle/>
          <a:p>
            <a:pPr marL="12700">
              <a:lnSpc>
                <a:spcPct val="100000"/>
              </a:lnSpc>
              <a:spcBef>
                <a:spcPts val="130"/>
              </a:spcBef>
            </a:pPr>
            <a:r>
              <a:rPr sz="2000" dirty="0">
                <a:latin typeface="等线" panose="02010600030101010101" pitchFamily="2" charset="-122"/>
                <a:ea typeface="等线" panose="02010600030101010101" pitchFamily="2" charset="-122"/>
              </a:rPr>
              <a:t>工为灵魂的</a:t>
            </a:r>
            <a:r>
              <a:rPr sz="2000" b="1" u="sng" dirty="0">
                <a:solidFill>
                  <a:srgbClr val="C00000"/>
                </a:solidFill>
                <a:latin typeface="等线" panose="02010600030101010101" pitchFamily="2" charset="-122"/>
                <a:ea typeface="等线" panose="02010600030101010101" pitchFamily="2" charset="-122"/>
              </a:rPr>
              <a:t>新三民主义</a:t>
            </a:r>
            <a:r>
              <a:rPr sz="1950" spc="25" dirty="0">
                <a:latin typeface="PMingLiU"/>
                <a:cs typeface="PMingLiU"/>
              </a:rPr>
              <a:t>。</a:t>
            </a:r>
            <a:endParaRPr sz="1950" dirty="0">
              <a:latin typeface="PMingLiU"/>
              <a:cs typeface="PMingLiU"/>
            </a:endParaRPr>
          </a:p>
        </p:txBody>
      </p:sp>
      <p:sp>
        <p:nvSpPr>
          <p:cNvPr id="29" name="object 29"/>
          <p:cNvSpPr txBox="1"/>
          <p:nvPr/>
        </p:nvSpPr>
        <p:spPr>
          <a:xfrm>
            <a:off x="8077200" y="3528059"/>
            <a:ext cx="693420" cy="716280"/>
          </a:xfrm>
          <a:prstGeom prst="rect">
            <a:avLst/>
          </a:prstGeom>
          <a:solidFill>
            <a:srgbClr val="6F2F9F"/>
          </a:solidFill>
        </p:spPr>
        <p:txBody>
          <a:bodyPr vert="horz" wrap="square" lIns="0" tIns="78105" rIns="0" bIns="0" rtlCol="0">
            <a:spAutoFit/>
          </a:bodyPr>
          <a:lstStyle/>
          <a:p>
            <a:pPr marL="120015" marR="109220">
              <a:lnSpc>
                <a:spcPct val="100000"/>
              </a:lnSpc>
              <a:spcBef>
                <a:spcPts val="615"/>
              </a:spcBef>
            </a:pPr>
            <a:r>
              <a:rPr sz="1800" spc="-5" dirty="0">
                <a:solidFill>
                  <a:srgbClr val="FFFFFF"/>
                </a:solidFill>
                <a:latin typeface="PMingLiU"/>
                <a:cs typeface="PMingLiU"/>
              </a:rPr>
              <a:t>国共 合作</a:t>
            </a:r>
            <a:endParaRPr sz="1800">
              <a:latin typeface="PMingLiU"/>
              <a:cs typeface="PMingLiU"/>
            </a:endParaRPr>
          </a:p>
        </p:txBody>
      </p:sp>
      <p:sp>
        <p:nvSpPr>
          <p:cNvPr id="30" name="object 30"/>
          <p:cNvSpPr/>
          <p:nvPr/>
        </p:nvSpPr>
        <p:spPr>
          <a:xfrm>
            <a:off x="4053840" y="1310639"/>
            <a:ext cx="1524000" cy="487679"/>
          </a:xfrm>
          <a:prstGeom prst="rect">
            <a:avLst/>
          </a:prstGeom>
          <a:blipFill>
            <a:blip r:embed="rId5" cstate="print"/>
            <a:stretch>
              <a:fillRect/>
            </a:stretch>
          </a:blipFill>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国共合作与国民革命 </a:t>
            </a:r>
            <a:endParaRPr lang="zh-CN" altLang="en-US" dirty="0"/>
          </a:p>
        </p:txBody>
      </p:sp>
      <p:sp>
        <p:nvSpPr>
          <p:cNvPr id="3" name="内容占位符 2"/>
          <p:cNvSpPr>
            <a:spLocks noGrp="1"/>
          </p:cNvSpPr>
          <p:nvPr>
            <p:ph idx="1"/>
          </p:nvPr>
        </p:nvSpPr>
        <p:spPr>
          <a:xfrm>
            <a:off x="471600" y="1010256"/>
            <a:ext cx="11579860" cy="4819044"/>
          </a:xfrm>
        </p:spPr>
        <p:txBody>
          <a:bodyPr>
            <a:noAutofit/>
          </a:bodyPr>
          <a:lstStyle/>
          <a:p>
            <a:pPr>
              <a:lnSpc>
                <a:spcPts val="4000"/>
              </a:lnSpc>
              <a:buClr>
                <a:schemeClr val="folHlink"/>
              </a:buClr>
            </a:pPr>
            <a:r>
              <a:rPr lang="zh-CN" altLang="zh-CN" sz="24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二、北伐战争的胜利进展</a:t>
            </a:r>
            <a:endParaRPr lang="en-US" altLang="zh-CN" sz="2400" dirty="0">
              <a:latin typeface="方正清刻本悦宋简体" panose="02000000000000000000" pitchFamily="2" charset="-122"/>
              <a:ea typeface="方正清刻本悦宋简体" panose="02000000000000000000" pitchFamily="2" charset="-122"/>
              <a:sym typeface="微软雅黑" panose="020B0503020204020204" pitchFamily="34" charset="-122"/>
            </a:endParaRPr>
          </a:p>
          <a:p>
            <a:pPr>
              <a:lnSpc>
                <a:spcPts val="4000"/>
              </a:lnSpc>
              <a:buClr>
                <a:schemeClr val="folHlink"/>
              </a:buClr>
            </a:pPr>
            <a:r>
              <a:rPr lang="en-US" altLang="zh-CN" b="1" dirty="0">
                <a:sym typeface="微软雅黑" panose="020B0503020204020204" pitchFamily="34" charset="-122"/>
              </a:rPr>
              <a:t>1</a:t>
            </a:r>
            <a:r>
              <a:rPr lang="zh-CN" altLang="en-US" b="1" dirty="0">
                <a:sym typeface="微软雅黑" panose="020B0503020204020204" pitchFamily="34" charset="-122"/>
              </a:rPr>
              <a:t>．战略方针</a:t>
            </a:r>
            <a:r>
              <a:rPr lang="zh-CN" altLang="en-US" dirty="0">
                <a:solidFill>
                  <a:srgbClr val="C23C0D"/>
                </a:solidFill>
              </a:rPr>
              <a:t>★</a:t>
            </a:r>
            <a:endParaRPr lang="en-US" altLang="zh-CN" b="1" dirty="0">
              <a:sym typeface="微软雅黑" panose="020B0503020204020204" pitchFamily="34" charset="-122"/>
            </a:endParaRPr>
          </a:p>
          <a:p>
            <a:pPr lvl="0">
              <a:lnSpc>
                <a:spcPts val="4000"/>
              </a:lnSpc>
              <a:spcBef>
                <a:spcPct val="20000"/>
              </a:spcBef>
              <a:buClr>
                <a:schemeClr val="folHlink"/>
              </a:buClr>
            </a:pPr>
            <a:r>
              <a:rPr lang="zh-CN" altLang="en-US" dirty="0">
                <a:sym typeface="微软雅黑" panose="020B0503020204020204" pitchFamily="34" charset="-122"/>
              </a:rPr>
              <a:t>首先以主力进军两湖，消灭吴佩孚；然后引兵东向，消灭孙传芳；最后北上解决张作霖。</a:t>
            </a:r>
            <a:endParaRPr lang="zh-CN" altLang="en-US" dirty="0">
              <a:latin typeface="Calibri" panose="020F0502020204030204" charset="0"/>
              <a:sym typeface="Calibri" panose="020F0502020204030204" charset="0"/>
            </a:endParaRPr>
          </a:p>
          <a:p>
            <a:pPr>
              <a:lnSpc>
                <a:spcPts val="4000"/>
              </a:lnSpc>
              <a:spcBef>
                <a:spcPts val="0"/>
              </a:spcBef>
            </a:pPr>
            <a:r>
              <a:rPr lang="en-US" altLang="zh-CN" b="1" dirty="0">
                <a:sym typeface="宋体" panose="02010600030101010101" pitchFamily="2" charset="-122"/>
              </a:rPr>
              <a:t>2</a:t>
            </a:r>
            <a:r>
              <a:rPr lang="zh-CN" altLang="en-US" b="1" dirty="0">
                <a:sym typeface="宋体" panose="02010600030101010101" pitchFamily="2" charset="-122"/>
              </a:rPr>
              <a:t>．北伐战争胜利进军的原因</a:t>
            </a:r>
            <a:r>
              <a:rPr lang="zh-CN" altLang="en-US" dirty="0">
                <a:solidFill>
                  <a:srgbClr val="C23C0D"/>
                </a:solidFill>
              </a:rPr>
              <a:t>★★</a:t>
            </a:r>
            <a:endParaRPr lang="en-US" altLang="zh-CN" dirty="0">
              <a:sym typeface="宋体" panose="02010600030101010101" pitchFamily="2" charset="-122"/>
            </a:endParaRPr>
          </a:p>
          <a:p>
            <a:pPr marL="285750" lvl="0" indent="-285750">
              <a:lnSpc>
                <a:spcPts val="4000"/>
              </a:lnSpc>
              <a:spcBef>
                <a:spcPts val="0"/>
              </a:spcBef>
              <a:buFont typeface="Arial" panose="020B0604020202090204" pitchFamily="34" charset="0"/>
              <a:buChar char="•"/>
            </a:pPr>
            <a:r>
              <a:rPr lang="zh-CN" altLang="en-US" b="1" dirty="0">
                <a:solidFill>
                  <a:srgbClr val="FF0000"/>
                </a:solidFill>
                <a:sym typeface="微软雅黑" panose="020B0503020204020204" pitchFamily="34" charset="-122"/>
              </a:rPr>
              <a:t>党好：</a:t>
            </a:r>
            <a:r>
              <a:rPr lang="zh-CN" altLang="en-US" dirty="0">
                <a:sym typeface="微软雅黑" panose="020B0503020204020204" pitchFamily="34" charset="-122"/>
              </a:rPr>
              <a:t>国共合作的实现，革命统一战线的建立，共产党员和共青团员的先锋模范作用是重要原因。</a:t>
            </a:r>
            <a:endParaRPr lang="en-US" altLang="zh-CN" dirty="0">
              <a:sym typeface="微软雅黑" panose="020B0503020204020204" pitchFamily="34" charset="-122"/>
            </a:endParaRPr>
          </a:p>
          <a:p>
            <a:pPr marL="285750" lvl="0" indent="-285750">
              <a:lnSpc>
                <a:spcPts val="4000"/>
              </a:lnSpc>
              <a:spcBef>
                <a:spcPts val="0"/>
              </a:spcBef>
              <a:buFont typeface="Arial" panose="020B0604020202090204" pitchFamily="34" charset="0"/>
              <a:buChar char="•"/>
            </a:pPr>
            <a:r>
              <a:rPr lang="zh-CN" altLang="en-US" b="1" dirty="0">
                <a:solidFill>
                  <a:srgbClr val="FF0000"/>
                </a:solidFill>
                <a:sym typeface="微软雅黑" panose="020B0503020204020204" pitchFamily="34" charset="-122"/>
              </a:rPr>
              <a:t>人民好：</a:t>
            </a:r>
            <a:r>
              <a:rPr lang="zh-CN" altLang="en-US" dirty="0">
                <a:sym typeface="微软雅黑" panose="020B0503020204020204" pitchFamily="34" charset="-122"/>
              </a:rPr>
              <a:t>北伐战争是在反帝反军阀的口号下进行的正义的革命战争，得到了人民的大力支持。</a:t>
            </a:r>
            <a:endParaRPr lang="en-US" altLang="zh-CN" dirty="0">
              <a:sym typeface="微软雅黑" panose="020B0503020204020204" pitchFamily="34" charset="-122"/>
            </a:endParaRPr>
          </a:p>
          <a:p>
            <a:pPr marL="285750" lvl="0" indent="-285750">
              <a:lnSpc>
                <a:spcPts val="4000"/>
              </a:lnSpc>
              <a:spcBef>
                <a:spcPts val="0"/>
              </a:spcBef>
              <a:buFont typeface="Arial" panose="020B0604020202090204" pitchFamily="34" charset="0"/>
              <a:buChar char="•"/>
            </a:pPr>
            <a:r>
              <a:rPr lang="zh-CN" altLang="en-US" b="1" dirty="0">
                <a:solidFill>
                  <a:srgbClr val="FF0000"/>
                </a:solidFill>
                <a:sym typeface="微软雅黑" panose="020B0503020204020204" pitchFamily="34" charset="-122"/>
              </a:rPr>
              <a:t>苏联好：</a:t>
            </a:r>
            <a:r>
              <a:rPr lang="zh-CN" altLang="en-US" dirty="0">
                <a:sym typeface="微软雅黑" panose="020B0503020204020204" pitchFamily="34" charset="-122"/>
              </a:rPr>
              <a:t>得到苏联政府的援助，特别是派出的军事顾问帮助北伐军制定了正确的军事战略战术。</a:t>
            </a:r>
            <a:endParaRPr lang="en-US" altLang="zh-CN" dirty="0">
              <a:sym typeface="微软雅黑" panose="020B0503020204020204" pitchFamily="34" charset="-122"/>
            </a:endParaRPr>
          </a:p>
          <a:p>
            <a:pPr marL="457200" lvl="0" indent="-457200">
              <a:lnSpc>
                <a:spcPts val="4000"/>
              </a:lnSpc>
              <a:buAutoNum type="arabicPeriod" startAt="3"/>
            </a:pPr>
            <a:r>
              <a:rPr lang="zh-CN" altLang="en-US" dirty="0">
                <a:solidFill>
                  <a:srgbClr val="FF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五卅运动：</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1925年上海“五卅惨案”掀起全国反对帝国主义的民族运动浪潮。</a:t>
            </a:r>
            <a:endParaRPr lang="en-US" altLang="zh-CN" dirty="0">
              <a:sym typeface="微软雅黑" panose="020B0503020204020204" pitchFamily="34" charset="-122"/>
            </a:endParaRPr>
          </a:p>
          <a:p>
            <a:pPr marL="457200" lvl="0" indent="-457200">
              <a:lnSpc>
                <a:spcPts val="4000"/>
              </a:lnSpc>
              <a:buAutoNum type="arabicPeriod" startAt="3"/>
            </a:pPr>
            <a:r>
              <a:rPr lang="en-US" altLang="zh-CN" dirty="0">
                <a:sym typeface="微软雅黑" panose="020B0503020204020204" pitchFamily="34" charset="-122"/>
              </a:rPr>
              <a:t>1927</a:t>
            </a:r>
            <a:r>
              <a:rPr lang="zh-CN" altLang="en-US" dirty="0">
                <a:sym typeface="微软雅黑" panose="020B0503020204020204" pitchFamily="34" charset="-122"/>
              </a:rPr>
              <a:t>年</a:t>
            </a:r>
            <a:r>
              <a:rPr lang="en-US" altLang="zh-CN" dirty="0">
                <a:sym typeface="微软雅黑" panose="020B0503020204020204" pitchFamily="34" charset="-122"/>
              </a:rPr>
              <a:t>2</a:t>
            </a:r>
            <a:r>
              <a:rPr lang="zh-CN" altLang="en-US" dirty="0">
                <a:sym typeface="微软雅黑" panose="020B0503020204020204" pitchFamily="34" charset="-122"/>
              </a:rPr>
              <a:t>月刘少奇、李立三</a:t>
            </a:r>
            <a:r>
              <a:rPr lang="zh-CN" altLang="en-US" dirty="0">
                <a:solidFill>
                  <a:srgbClr val="FF0000"/>
                </a:solidFill>
                <a:sym typeface="微软雅黑" panose="020B0503020204020204" pitchFamily="34" charset="-122"/>
              </a:rPr>
              <a:t>收回汉口、九江的英租界</a:t>
            </a:r>
            <a:r>
              <a:rPr lang="zh-CN" altLang="en-US" dirty="0">
                <a:sym typeface="微软雅黑" panose="020B0503020204020204" pitchFamily="34" charset="-122"/>
              </a:rPr>
              <a:t>，是中国人民反帝斗争的重大胜利</a:t>
            </a:r>
            <a:endParaRPr lang="en-US" altLang="zh-CN" dirty="0">
              <a:sym typeface="微软雅黑" panose="020B0503020204020204" pitchFamily="34" charset="-122"/>
            </a:endParaRPr>
          </a:p>
          <a:p>
            <a:pPr marL="457200" indent="-457200">
              <a:lnSpc>
                <a:spcPts val="4000"/>
              </a:lnSpc>
              <a:buFont typeface="Arial" panose="020B0604020202090204" pitchFamily="34" charset="0"/>
              <a:buAutoNum type="arabicPeriod" startAt="3"/>
            </a:pPr>
            <a:r>
              <a:rPr lang="en-US" altLang="zh-CN" dirty="0"/>
              <a:t>1925</a:t>
            </a:r>
            <a:r>
              <a:rPr lang="zh-CN" altLang="en-US" dirty="0"/>
              <a:t>年至</a:t>
            </a:r>
            <a:r>
              <a:rPr lang="en-US" altLang="zh-CN" dirty="0"/>
              <a:t>1926</a:t>
            </a:r>
            <a:r>
              <a:rPr lang="zh-CN" altLang="en-US" dirty="0"/>
              <a:t>年间的</a:t>
            </a:r>
            <a:r>
              <a:rPr lang="zh-CN" altLang="en-US" dirty="0">
                <a:solidFill>
                  <a:srgbClr val="FF0000"/>
                </a:solidFill>
              </a:rPr>
              <a:t>省港大罢工</a:t>
            </a:r>
            <a:r>
              <a:rPr lang="zh-CN" altLang="en-US" dirty="0"/>
              <a:t>，中国工人坚持</a:t>
            </a:r>
            <a:r>
              <a:rPr lang="en-US" altLang="zh-CN" dirty="0"/>
              <a:t>16</a:t>
            </a:r>
            <a:r>
              <a:rPr lang="zh-CN" altLang="en-US" dirty="0"/>
              <a:t>个月之久。</a:t>
            </a:r>
            <a:endParaRPr lang="en-US" altLang="zh-CN" dirty="0">
              <a:sym typeface="微软雅黑" panose="020B0503020204020204" pitchFamily="34" charset="-122"/>
            </a:endParaRPr>
          </a:p>
          <a:p>
            <a:pPr marL="457200" lvl="0" indent="-457200">
              <a:lnSpc>
                <a:spcPts val="4000"/>
              </a:lnSpc>
              <a:buAutoNum type="arabicPeriod" startAt="3"/>
            </a:pPr>
            <a:endParaRPr lang="en-US" altLang="zh-CN" dirty="0">
              <a:sym typeface="微软雅黑" panose="020B0503020204020204" pitchFamily="34" charset="-122"/>
            </a:endParaRPr>
          </a:p>
          <a:p>
            <a:pPr lvl="0">
              <a:lnSpc>
                <a:spcPts val="4000"/>
              </a:lnSpc>
            </a:pPr>
            <a:endParaRPr lang="zh-CN" altLang="en-US" dirty="0"/>
          </a:p>
          <a:p>
            <a:pPr marL="285750" lvl="0" indent="-285750">
              <a:lnSpc>
                <a:spcPts val="4000"/>
              </a:lnSpc>
              <a:buFont typeface="Arial" panose="020B0604020202090204" pitchFamily="34" charset="0"/>
              <a:buChar char="•"/>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国共合作与国民革命 </a:t>
            </a:r>
            <a:endParaRPr lang="zh-CN" altLang="en-US" dirty="0"/>
          </a:p>
        </p:txBody>
      </p:sp>
      <p:sp>
        <p:nvSpPr>
          <p:cNvPr id="3" name="内容占位符 2"/>
          <p:cNvSpPr>
            <a:spLocks noGrp="1"/>
          </p:cNvSpPr>
          <p:nvPr>
            <p:ph idx="1"/>
          </p:nvPr>
        </p:nvSpPr>
        <p:spPr>
          <a:xfrm>
            <a:off x="389255" y="1149350"/>
            <a:ext cx="11802745" cy="5708650"/>
          </a:xfrm>
        </p:spPr>
        <p:txBody>
          <a:bodyPr>
            <a:noAutofit/>
          </a:bodyPr>
          <a:lstStyle/>
          <a:p>
            <a:pPr>
              <a:buClr>
                <a:schemeClr val="folHlink"/>
              </a:buClr>
            </a:pPr>
            <a:r>
              <a:rPr lang="zh-CN" altLang="zh-CN" sz="24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三、国共合作的破裂与国民革命的失败 </a:t>
            </a:r>
            <a:endParaRPr lang="en-US" altLang="zh-CN" sz="2400" dirty="0">
              <a:latin typeface="方正清刻本悦宋简体" panose="02000000000000000000" pitchFamily="2" charset="-122"/>
              <a:ea typeface="方正清刻本悦宋简体" panose="02000000000000000000" pitchFamily="2" charset="-122"/>
              <a:sym typeface="微软雅黑" panose="020B0503020204020204" pitchFamily="34" charset="-122"/>
            </a:endParaRPr>
          </a:p>
          <a:p>
            <a:pPr>
              <a:lnSpc>
                <a:spcPct val="200000"/>
              </a:lnSpc>
              <a:spcBef>
                <a:spcPts val="0"/>
              </a:spcBef>
            </a:pPr>
            <a:r>
              <a:rPr lang="zh-CN" altLang="en-US" dirty="0">
                <a:latin typeface="方正清刻本悦宋简体" panose="02000000000000000000" pitchFamily="2" charset="-122"/>
                <a:ea typeface="方正清刻本悦宋简体" panose="02000000000000000000" pitchFamily="2" charset="-122"/>
                <a:sym typeface="宋体" panose="02010600030101010101" pitchFamily="2" charset="-122"/>
              </a:rPr>
              <a:t>（一）国民党右派发动的反共政变</a:t>
            </a:r>
            <a:endParaRPr lang="en-US" altLang="zh-CN" dirty="0">
              <a:latin typeface="方正清刻本悦宋简体" panose="02000000000000000000" pitchFamily="2" charset="-122"/>
              <a:ea typeface="方正清刻本悦宋简体" panose="02000000000000000000" pitchFamily="2" charset="-122"/>
              <a:sym typeface="宋体" panose="02010600030101010101" pitchFamily="2" charset="-122"/>
            </a:endParaRPr>
          </a:p>
          <a:p>
            <a:pPr marL="342900" indent="-342900">
              <a:lnSpc>
                <a:spcPct val="200000"/>
              </a:lnSpc>
              <a:spcBef>
                <a:spcPts val="0"/>
              </a:spcBef>
              <a:buFont typeface="+mj-lt"/>
              <a:buAutoNum type="arabicPeriod"/>
            </a:pPr>
            <a:r>
              <a:rPr lang="en-US" altLang="zh-CN" dirty="0">
                <a:sym typeface="宋体" panose="02010600030101010101" pitchFamily="2" charset="-122"/>
              </a:rPr>
              <a:t>1926</a:t>
            </a:r>
            <a:r>
              <a:rPr lang="zh-CN" altLang="en-US" dirty="0">
                <a:sym typeface="宋体" panose="02010600030101010101" pitchFamily="2" charset="-122"/>
              </a:rPr>
              <a:t>年</a:t>
            </a:r>
            <a:r>
              <a:rPr lang="en-US" altLang="zh-CN" dirty="0">
                <a:sym typeface="宋体" panose="02010600030101010101" pitchFamily="2" charset="-122"/>
              </a:rPr>
              <a:t>5</a:t>
            </a:r>
            <a:r>
              <a:rPr lang="zh-CN" altLang="en-US" dirty="0">
                <a:sym typeface="宋体" panose="02010600030101010101" pitchFamily="2" charset="-122"/>
              </a:rPr>
              <a:t>月，蒋介石制造中山舰事件、整理党务案件，打击共产党员和工农革命力量。</a:t>
            </a:r>
            <a:endParaRPr lang="zh-CN" altLang="en-US" dirty="0">
              <a:sym typeface="宋体" panose="02010600030101010101" pitchFamily="2" charset="-122"/>
            </a:endParaRPr>
          </a:p>
          <a:p>
            <a:pPr marL="342900" indent="-342900">
              <a:lnSpc>
                <a:spcPct val="200000"/>
              </a:lnSpc>
              <a:spcBef>
                <a:spcPts val="0"/>
              </a:spcBef>
              <a:buFont typeface="+mj-lt"/>
              <a:buAutoNum type="arabicPeriod"/>
            </a:pPr>
            <a:r>
              <a:rPr lang="en-US" altLang="zh-CN" dirty="0">
                <a:sym typeface="宋体" panose="02010600030101010101" pitchFamily="2" charset="-122"/>
              </a:rPr>
              <a:t>1927</a:t>
            </a:r>
            <a:r>
              <a:rPr lang="zh-CN" altLang="en-US" dirty="0">
                <a:sym typeface="宋体" panose="02010600030101010101" pitchFamily="2" charset="-122"/>
              </a:rPr>
              <a:t>年</a:t>
            </a:r>
            <a:r>
              <a:rPr lang="en-US" altLang="zh-CN" dirty="0">
                <a:sym typeface="宋体" panose="02010600030101010101" pitchFamily="2" charset="-122"/>
              </a:rPr>
              <a:t>4</a:t>
            </a:r>
            <a:r>
              <a:rPr lang="zh-CN" altLang="en-US" dirty="0">
                <a:sym typeface="宋体" panose="02010600030101010101" pitchFamily="2" charset="-122"/>
              </a:rPr>
              <a:t>月</a:t>
            </a:r>
            <a:r>
              <a:rPr lang="en-US" altLang="zh-CN" dirty="0">
                <a:sym typeface="宋体" panose="02010600030101010101" pitchFamily="2" charset="-122"/>
              </a:rPr>
              <a:t>12</a:t>
            </a:r>
            <a:r>
              <a:rPr lang="zh-CN" altLang="en-US" dirty="0">
                <a:sym typeface="宋体" panose="02010600030101010101" pitchFamily="2" charset="-122"/>
              </a:rPr>
              <a:t>日，</a:t>
            </a:r>
            <a:r>
              <a:rPr lang="zh-CN" altLang="en-US" b="1" u="sng" dirty="0">
                <a:solidFill>
                  <a:srgbClr val="C00000"/>
                </a:solidFill>
                <a:sym typeface="宋体" panose="02010600030101010101" pitchFamily="2" charset="-122"/>
              </a:rPr>
              <a:t>蒋介石</a:t>
            </a:r>
            <a:r>
              <a:rPr lang="zh-CN" altLang="en-US" dirty="0">
                <a:sym typeface="宋体" panose="02010600030101010101" pitchFamily="2" charset="-122"/>
              </a:rPr>
              <a:t>在上海发动</a:t>
            </a:r>
            <a:r>
              <a:rPr lang="zh-CN" altLang="en-US" b="1" u="sng" dirty="0">
                <a:solidFill>
                  <a:srgbClr val="C00000"/>
                </a:solidFill>
                <a:sym typeface="宋体" panose="02010600030101010101" pitchFamily="2" charset="-122"/>
              </a:rPr>
              <a:t>“四一二政变”</a:t>
            </a:r>
            <a:r>
              <a:rPr lang="zh-CN" altLang="en-US" dirty="0">
                <a:sym typeface="宋体" panose="02010600030101010101" pitchFamily="2" charset="-122"/>
              </a:rPr>
              <a:t>，以</a:t>
            </a:r>
            <a:r>
              <a:rPr lang="zh-CN" altLang="en-US" b="1" u="sng" dirty="0">
                <a:solidFill>
                  <a:srgbClr val="C00000"/>
                </a:solidFill>
                <a:sym typeface="宋体" panose="02010600030101010101" pitchFamily="2" charset="-122"/>
              </a:rPr>
              <a:t>“清党”</a:t>
            </a:r>
            <a:r>
              <a:rPr lang="zh-CN" altLang="en-US" dirty="0">
                <a:sym typeface="宋体" panose="02010600030101010101" pitchFamily="2" charset="-122"/>
              </a:rPr>
              <a:t>名义捕杀共产党员和革命群众。</a:t>
            </a:r>
            <a:r>
              <a:rPr lang="zh-CN" altLang="en-US" dirty="0">
                <a:solidFill>
                  <a:srgbClr val="0070C0"/>
                </a:solidFill>
              </a:rPr>
              <a:t> </a:t>
            </a:r>
            <a:r>
              <a:rPr lang="zh-CN" altLang="en-US" dirty="0">
                <a:solidFill>
                  <a:srgbClr val="C23C0D"/>
                </a:solidFill>
              </a:rPr>
              <a:t>★</a:t>
            </a:r>
            <a:endParaRPr lang="en-US" altLang="zh-CN" dirty="0">
              <a:sym typeface="宋体" panose="02010600030101010101" pitchFamily="2" charset="-122"/>
            </a:endParaRPr>
          </a:p>
          <a:p>
            <a:pPr marL="342900" indent="-342900">
              <a:lnSpc>
                <a:spcPct val="200000"/>
              </a:lnSpc>
              <a:spcBef>
                <a:spcPts val="0"/>
              </a:spcBef>
              <a:buFont typeface="+mj-lt"/>
              <a:buAutoNum type="arabicPeriod"/>
            </a:pPr>
            <a:r>
              <a:rPr lang="en-US" altLang="zh-CN" dirty="0">
                <a:sym typeface="微软雅黑" panose="020B0503020204020204" pitchFamily="34" charset="-122"/>
              </a:rPr>
              <a:t>1927</a:t>
            </a:r>
            <a:r>
              <a:rPr lang="zh-CN" altLang="en-US" dirty="0">
                <a:sym typeface="微软雅黑" panose="020B0503020204020204" pitchFamily="34" charset="-122"/>
              </a:rPr>
              <a:t>年</a:t>
            </a:r>
            <a:r>
              <a:rPr lang="en-US" altLang="zh-CN" dirty="0">
                <a:sym typeface="微软雅黑" panose="020B0503020204020204" pitchFamily="34" charset="-122"/>
              </a:rPr>
              <a:t>4</a:t>
            </a:r>
            <a:r>
              <a:rPr lang="zh-CN" altLang="en-US" dirty="0">
                <a:sym typeface="微软雅黑" panose="020B0503020204020204" pitchFamily="34" charset="-122"/>
              </a:rPr>
              <a:t>月</a:t>
            </a:r>
            <a:r>
              <a:rPr lang="en-US" altLang="zh-CN" dirty="0">
                <a:sym typeface="微软雅黑" panose="020B0503020204020204" pitchFamily="34" charset="-122"/>
              </a:rPr>
              <a:t>28</a:t>
            </a:r>
            <a:r>
              <a:rPr lang="zh-CN" altLang="en-US" dirty="0">
                <a:sym typeface="微软雅黑" panose="020B0503020204020204" pitchFamily="34" charset="-122"/>
              </a:rPr>
              <a:t>日，中国共产党主要创始人</a:t>
            </a:r>
            <a:r>
              <a:rPr lang="zh-CN" altLang="en-US" b="1" u="sng" dirty="0">
                <a:solidFill>
                  <a:srgbClr val="C00000"/>
                </a:solidFill>
                <a:sym typeface="微软雅黑" panose="020B0503020204020204" pitchFamily="34" charset="-122"/>
              </a:rPr>
              <a:t>李大钊</a:t>
            </a:r>
            <a:r>
              <a:rPr lang="zh-CN" altLang="en-US" dirty="0">
                <a:sym typeface="微软雅黑" panose="020B0503020204020204" pitchFamily="34" charset="-122"/>
              </a:rPr>
              <a:t>在北京被奉系军阀</a:t>
            </a:r>
            <a:r>
              <a:rPr lang="zh-CN" altLang="en-US" b="1" u="sng" dirty="0">
                <a:solidFill>
                  <a:srgbClr val="C00000"/>
                </a:solidFill>
                <a:sym typeface="微软雅黑" panose="020B0503020204020204" pitchFamily="34" charset="-122"/>
              </a:rPr>
              <a:t>张作霖杀害</a:t>
            </a:r>
            <a:r>
              <a:rPr lang="zh-CN" altLang="en-US" dirty="0">
                <a:sym typeface="微软雅黑" panose="020B0503020204020204" pitchFamily="34" charset="-122"/>
              </a:rPr>
              <a:t>。</a:t>
            </a:r>
            <a:endParaRPr lang="en-US" altLang="zh-CN" dirty="0">
              <a:sym typeface="微软雅黑" panose="020B0503020204020204" pitchFamily="34" charset="-122"/>
            </a:endParaRPr>
          </a:p>
          <a:p>
            <a:pPr marL="342900" indent="-342900">
              <a:lnSpc>
                <a:spcPct val="200000"/>
              </a:lnSpc>
              <a:spcBef>
                <a:spcPts val="0"/>
              </a:spcBef>
              <a:buFont typeface="+mj-lt"/>
              <a:buAutoNum type="arabicPeriod"/>
            </a:pPr>
            <a:r>
              <a:rPr lang="en-US" altLang="zh-CN" dirty="0">
                <a:sym typeface="微软雅黑" panose="020B0503020204020204" pitchFamily="34" charset="-122"/>
              </a:rPr>
              <a:t>1927</a:t>
            </a:r>
            <a:r>
              <a:rPr lang="zh-CN" altLang="en-US" dirty="0">
                <a:sym typeface="微软雅黑" panose="020B0503020204020204" pitchFamily="34" charset="-122"/>
              </a:rPr>
              <a:t>年</a:t>
            </a:r>
            <a:r>
              <a:rPr lang="en-US" altLang="zh-CN" dirty="0">
                <a:sym typeface="微软雅黑" panose="020B0503020204020204" pitchFamily="34" charset="-122"/>
              </a:rPr>
              <a:t>7</a:t>
            </a:r>
            <a:r>
              <a:rPr lang="zh-CN" altLang="en-US" dirty="0">
                <a:sym typeface="微软雅黑" panose="020B0503020204020204" pitchFamily="34" charset="-122"/>
              </a:rPr>
              <a:t>月</a:t>
            </a:r>
            <a:r>
              <a:rPr lang="en-US" altLang="zh-CN" dirty="0">
                <a:sym typeface="微软雅黑" panose="020B0503020204020204" pitchFamily="34" charset="-122"/>
              </a:rPr>
              <a:t>14</a:t>
            </a:r>
            <a:r>
              <a:rPr lang="zh-CN" altLang="en-US" dirty="0">
                <a:sym typeface="微软雅黑" panose="020B0503020204020204" pitchFamily="34" charset="-122"/>
              </a:rPr>
              <a:t>日，</a:t>
            </a:r>
            <a:r>
              <a:rPr lang="zh-CN" altLang="en-US" b="1" u="sng" dirty="0">
                <a:solidFill>
                  <a:srgbClr val="C00000"/>
                </a:solidFill>
                <a:sym typeface="微软雅黑" panose="020B0503020204020204" pitchFamily="34" charset="-122"/>
              </a:rPr>
              <a:t>汪精卫</a:t>
            </a:r>
            <a:r>
              <a:rPr lang="zh-CN" altLang="en-US" dirty="0">
                <a:sym typeface="微软雅黑" panose="020B0503020204020204" pitchFamily="34" charset="-122"/>
              </a:rPr>
              <a:t>召开“分共”会议。宣布同共产党决裂，开始大屠杀</a:t>
            </a:r>
            <a:r>
              <a:rPr lang="zh-CN" altLang="en-US" b="1" u="sng" dirty="0">
                <a:solidFill>
                  <a:srgbClr val="C00000"/>
                </a:solidFill>
                <a:sym typeface="微软雅黑" panose="020B0503020204020204" pitchFamily="34" charset="-122"/>
              </a:rPr>
              <a:t>（七一五政变）</a:t>
            </a:r>
            <a:r>
              <a:rPr lang="zh-CN" altLang="en-US" dirty="0">
                <a:sym typeface="微软雅黑" panose="020B0503020204020204" pitchFamily="34" charset="-122"/>
              </a:rPr>
              <a:t>。</a:t>
            </a:r>
            <a:r>
              <a:rPr lang="zh-CN" altLang="en-US" dirty="0">
                <a:solidFill>
                  <a:srgbClr val="C23C0D"/>
                </a:solidFill>
              </a:rPr>
              <a:t>★</a:t>
            </a:r>
            <a:endParaRPr lang="en-US" altLang="zh-CN" dirty="0">
              <a:sym typeface="微软雅黑" panose="020B0503020204020204" pitchFamily="34" charset="-122"/>
            </a:endParaRPr>
          </a:p>
          <a:p>
            <a:pPr algn="ctr">
              <a:lnSpc>
                <a:spcPct val="200000"/>
              </a:lnSpc>
            </a:pPr>
            <a:r>
              <a:rPr lang="en-US" altLang="zh-CN" dirty="0">
                <a:solidFill>
                  <a:srgbClr val="C00000"/>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      </a:t>
            </a:r>
            <a:r>
              <a:rPr lang="zh-CN" altLang="en-US" sz="2400" u="sng" dirty="0">
                <a:solidFill>
                  <a:srgbClr val="C00000"/>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至此，第一次国共合作全面破裂，大革命最终失败</a:t>
            </a:r>
            <a:endParaRPr lang="zh-CN" altLang="en-US" sz="2400" u="sng" dirty="0">
              <a:solidFill>
                <a:srgbClr val="C00000"/>
              </a:solidFill>
              <a:latin typeface="方正清刻本悦宋简体" panose="02000000000000000000" pitchFamily="2" charset="-122"/>
              <a:ea typeface="方正清刻本悦宋简体" panose="02000000000000000000" pitchFamily="2" charset="-122"/>
              <a:sym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第三节 国共合作与国民革命</a:t>
            </a:r>
            <a:endParaRPr lang="zh-CN" altLang="en-US" dirty="0"/>
          </a:p>
        </p:txBody>
      </p:sp>
      <p:sp>
        <p:nvSpPr>
          <p:cNvPr id="3" name="内容占位符 2"/>
          <p:cNvSpPr>
            <a:spLocks noGrp="1"/>
          </p:cNvSpPr>
          <p:nvPr>
            <p:ph idx="1"/>
          </p:nvPr>
        </p:nvSpPr>
        <p:spPr>
          <a:xfrm>
            <a:off x="635000" y="850901"/>
            <a:ext cx="11075035" cy="5510092"/>
          </a:xfrm>
        </p:spPr>
        <p:txBody>
          <a:bodyPr>
            <a:normAutofit/>
          </a:bodyPr>
          <a:lstStyle/>
          <a:p>
            <a:pPr>
              <a:spcBef>
                <a:spcPts val="0"/>
              </a:spcBef>
            </a:pPr>
            <a:r>
              <a:rPr lang="zh-CN" altLang="zh-CN" sz="28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a:t>
            </a:r>
            <a:r>
              <a:rPr lang="zh-CN" altLang="zh-CN" sz="24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二）国民革命失败的原因 </a:t>
            </a:r>
            <a:r>
              <a:rPr lang="zh-CN" altLang="en-US" dirty="0">
                <a:solidFill>
                  <a:srgbClr val="C23C0D"/>
                </a:solidFill>
              </a:rPr>
              <a:t>★★</a:t>
            </a:r>
            <a:endParaRPr lang="en-US" altLang="zh-CN" dirty="0">
              <a:latin typeface="方正清刻本悦宋简体" panose="02000000000000000000" pitchFamily="2" charset="-122"/>
              <a:ea typeface="方正清刻本悦宋简体" panose="02000000000000000000" pitchFamily="2" charset="-122"/>
              <a:sym typeface="微软雅黑" panose="020B0503020204020204" pitchFamily="34" charset="-122"/>
            </a:endParaRPr>
          </a:p>
          <a:p>
            <a:pPr>
              <a:spcBef>
                <a:spcPts val="0"/>
              </a:spcBef>
            </a:pPr>
            <a:r>
              <a:rPr lang="en-US" altLang="zh-CN" b="1" dirty="0">
                <a:solidFill>
                  <a:srgbClr val="000000"/>
                </a:solidFill>
                <a:sym typeface="华文楷体" panose="02010600040101010101" pitchFamily="2" charset="-122"/>
              </a:rPr>
              <a:t>1</a:t>
            </a:r>
            <a:r>
              <a:rPr lang="zh-CN" altLang="en-US" b="1" dirty="0">
                <a:solidFill>
                  <a:srgbClr val="000000"/>
                </a:solidFill>
                <a:sym typeface="华文楷体" panose="02010600040101010101" pitchFamily="2" charset="-122"/>
              </a:rPr>
              <a:t>、客观原因：</a:t>
            </a:r>
            <a:endParaRPr lang="en-US" altLang="zh-CN" b="1" dirty="0">
              <a:solidFill>
                <a:srgbClr val="000000"/>
              </a:solidFill>
              <a:sym typeface="华文楷体" panose="02010600040101010101" pitchFamily="2" charset="-122"/>
            </a:endParaRPr>
          </a:p>
          <a:p>
            <a:pPr marL="342900" lvl="0" indent="-342900">
              <a:spcBef>
                <a:spcPts val="0"/>
              </a:spcBef>
              <a:buFont typeface="Arial" panose="020B0604020202090204" pitchFamily="34" charset="0"/>
              <a:buChar char="•"/>
            </a:pPr>
            <a:r>
              <a:rPr lang="zh-CN" altLang="en-US" dirty="0">
                <a:solidFill>
                  <a:srgbClr val="000000"/>
                </a:solidFill>
                <a:sym typeface="华文楷体" panose="02010600040101010101" pitchFamily="2" charset="-122"/>
              </a:rPr>
              <a:t>帝国主义和中国封建主义势力的联合力量大大超过刚刚兴起的革命联合力量，敌我力量悬殊；</a:t>
            </a:r>
            <a:endParaRPr lang="en-US" altLang="zh-CN" dirty="0">
              <a:solidFill>
                <a:srgbClr val="000000"/>
              </a:solidFill>
              <a:sym typeface="华文楷体" panose="02010600040101010101" pitchFamily="2" charset="-122"/>
            </a:endParaRPr>
          </a:p>
          <a:p>
            <a:pPr marL="342900" lvl="0" indent="-342900">
              <a:spcBef>
                <a:spcPts val="0"/>
              </a:spcBef>
              <a:buFont typeface="Arial" panose="020B0604020202090204" pitchFamily="34" charset="0"/>
              <a:buChar char="•"/>
            </a:pPr>
            <a:r>
              <a:rPr lang="zh-CN" altLang="en-US" dirty="0">
                <a:solidFill>
                  <a:srgbClr val="000000"/>
                </a:solidFill>
                <a:sym typeface="华文楷体" panose="02010600040101010101" pitchFamily="2" charset="-122"/>
              </a:rPr>
              <a:t>革命统一战线内部出现剧烈分化</a:t>
            </a:r>
            <a:endParaRPr lang="zh-CN" altLang="en-US" dirty="0">
              <a:solidFill>
                <a:srgbClr val="000000"/>
              </a:solidFill>
            </a:endParaRPr>
          </a:p>
          <a:p>
            <a:pPr>
              <a:spcBef>
                <a:spcPts val="0"/>
              </a:spcBef>
            </a:pPr>
            <a:r>
              <a:rPr lang="en-US" altLang="zh-CN" b="1" dirty="0">
                <a:solidFill>
                  <a:srgbClr val="000000"/>
                </a:solidFill>
                <a:sym typeface="华文楷体" panose="02010600040101010101" pitchFamily="2" charset="-122"/>
              </a:rPr>
              <a:t>2</a:t>
            </a:r>
            <a:r>
              <a:rPr lang="zh-CN" altLang="en-US" b="1" dirty="0">
                <a:solidFill>
                  <a:srgbClr val="000000"/>
                </a:solidFill>
                <a:sym typeface="华文楷体" panose="02010600040101010101" pitchFamily="2" charset="-122"/>
              </a:rPr>
              <a:t>、主观原因：</a:t>
            </a:r>
            <a:endParaRPr lang="en-US" altLang="zh-CN" b="1" dirty="0">
              <a:solidFill>
                <a:srgbClr val="000000"/>
              </a:solidFill>
              <a:sym typeface="华文楷体" panose="02010600040101010101" pitchFamily="2" charset="-122"/>
            </a:endParaRPr>
          </a:p>
          <a:p>
            <a:pPr marL="342900" lvl="0" indent="-342900">
              <a:spcBef>
                <a:spcPts val="0"/>
              </a:spcBef>
              <a:buFont typeface="Arial" panose="020B0604020202090204" pitchFamily="34" charset="0"/>
              <a:buChar char="•"/>
            </a:pPr>
            <a:r>
              <a:rPr lang="zh-CN" altLang="en-US" dirty="0">
                <a:solidFill>
                  <a:srgbClr val="000000"/>
                </a:solidFill>
                <a:sym typeface="华文楷体" panose="02010600040101010101" pitchFamily="2" charset="-122"/>
              </a:rPr>
              <a:t>以陈独秀为首的中共中央领导机关在大革命后期犯了右倾机会主义错误。</a:t>
            </a:r>
            <a:endParaRPr lang="en-US" altLang="zh-CN" dirty="0">
              <a:solidFill>
                <a:srgbClr val="000000"/>
              </a:solidFill>
              <a:sym typeface="华文楷体" panose="02010600040101010101" pitchFamily="2" charset="-122"/>
            </a:endParaRPr>
          </a:p>
          <a:p>
            <a:pPr marL="342900" lvl="0" indent="-342900">
              <a:spcBef>
                <a:spcPts val="0"/>
              </a:spcBef>
              <a:buFont typeface="Arial" panose="020B0604020202090204" pitchFamily="34" charset="0"/>
              <a:buChar char="•"/>
            </a:pPr>
            <a:r>
              <a:rPr lang="zh-CN" altLang="en-US" dirty="0">
                <a:solidFill>
                  <a:srgbClr val="000000"/>
                </a:solidFill>
                <a:sym typeface="华文楷体" panose="02010600040101010101" pitchFamily="2" charset="-122"/>
              </a:rPr>
              <a:t>总体上讲，中国共产党处于幼年时期。</a:t>
            </a:r>
            <a:endParaRPr lang="en-US" altLang="zh-CN" dirty="0">
              <a:solidFill>
                <a:srgbClr val="000000"/>
              </a:solidFill>
              <a:sym typeface="华文楷体" panose="02010600040101010101" pitchFamily="2" charset="-122"/>
            </a:endParaRPr>
          </a:p>
          <a:p>
            <a:pPr marL="342900" lvl="0" indent="-342900">
              <a:spcBef>
                <a:spcPts val="0"/>
              </a:spcBef>
              <a:buFont typeface="Arial" panose="020B0604020202090204" pitchFamily="34" charset="0"/>
              <a:buChar char="•"/>
            </a:pPr>
            <a:r>
              <a:rPr lang="zh-CN" altLang="en-US" dirty="0">
                <a:solidFill>
                  <a:srgbClr val="000000"/>
                </a:solidFill>
                <a:sym typeface="华文楷体" panose="02010600040101010101" pitchFamily="2" charset="-122"/>
              </a:rPr>
              <a:t>共产国际的错误指导，对酿成陈独秀右倾机会主义错误有直接影响。</a:t>
            </a:r>
            <a:endParaRPr lang="en-US" altLang="zh-CN" dirty="0">
              <a:solidFill>
                <a:srgbClr val="000000"/>
              </a:solidFill>
              <a:sym typeface="华文楷体" panose="02010600040101010101" pitchFamily="2" charset="-122"/>
            </a:endParaRPr>
          </a:p>
          <a:p>
            <a:pPr>
              <a:spcBef>
                <a:spcPts val="0"/>
              </a:spcBef>
            </a:pPr>
            <a:r>
              <a:rPr lang="zh-CN" altLang="en-US" dirty="0">
                <a:latin typeface="方正清刻本悦宋简体" panose="02000000000000000000" pitchFamily="2" charset="-122"/>
                <a:ea typeface="方正清刻本悦宋简体" panose="02000000000000000000" pitchFamily="2" charset="-122"/>
                <a:sym typeface="微软雅黑" panose="020B0503020204020204" pitchFamily="34" charset="-122"/>
              </a:rPr>
              <a:t>（三）</a:t>
            </a:r>
            <a:r>
              <a:rPr lang="zh-CN" altLang="zh-CN" dirty="0">
                <a:latin typeface="方正清刻本悦宋简体" panose="02000000000000000000" pitchFamily="2" charset="-122"/>
                <a:ea typeface="方正清刻本悦宋简体" panose="02000000000000000000" pitchFamily="2" charset="-122"/>
                <a:sym typeface="微软雅黑" panose="020B0503020204020204" pitchFamily="34" charset="-122"/>
              </a:rPr>
              <a:t>大革命的意义</a:t>
            </a:r>
            <a:r>
              <a:rPr lang="zh-CN" altLang="en-US" dirty="0">
                <a:solidFill>
                  <a:srgbClr val="C23C0D"/>
                </a:solidFill>
              </a:rPr>
              <a:t>★★</a:t>
            </a:r>
            <a:endParaRPr lang="zh-CN" altLang="en-US" dirty="0">
              <a:solidFill>
                <a:srgbClr val="C23C0D"/>
              </a:solidFill>
            </a:endParaRPr>
          </a:p>
          <a:p>
            <a:pPr lvl="0">
              <a:spcBef>
                <a:spcPts val="0"/>
              </a:spcBef>
            </a:pPr>
            <a:r>
              <a:rPr lang="en-US" altLang="zh-CN" dirty="0">
                <a:sym typeface="宋体" panose="02010600030101010101" pitchFamily="2" charset="-122"/>
              </a:rPr>
              <a:t>1</a:t>
            </a:r>
            <a:r>
              <a:rPr lang="zh-CN" altLang="en-US" dirty="0">
                <a:sym typeface="宋体" panose="02010600030101010101" pitchFamily="2" charset="-122"/>
              </a:rPr>
              <a:t>、</a:t>
            </a:r>
            <a:r>
              <a:rPr lang="zh-CN" altLang="en-US" dirty="0">
                <a:solidFill>
                  <a:srgbClr val="FF0000"/>
                </a:solidFill>
                <a:sym typeface="宋体" panose="02010600030101010101" pitchFamily="2" charset="-122"/>
              </a:rPr>
              <a:t>沉重打击了帝国主义和封建主义的统治势力，</a:t>
            </a:r>
            <a:r>
              <a:rPr lang="zh-CN" altLang="en-US" dirty="0">
                <a:sym typeface="宋体" panose="02010600030101010101" pitchFamily="2" charset="-122"/>
              </a:rPr>
              <a:t>实际上是迎接未来革命胜利的一次伟大的演习；</a:t>
            </a:r>
            <a:endParaRPr lang="en-US" altLang="zh-CN" dirty="0">
              <a:sym typeface="宋体" panose="02010600030101010101" pitchFamily="2" charset="-122"/>
            </a:endParaRPr>
          </a:p>
          <a:p>
            <a:pPr lvl="0">
              <a:spcBef>
                <a:spcPts val="0"/>
              </a:spcBef>
            </a:pPr>
            <a:r>
              <a:rPr lang="en-US" altLang="zh-CN" dirty="0">
                <a:sym typeface="宋体" panose="02010600030101010101" pitchFamily="2" charset="-122"/>
              </a:rPr>
              <a:t>2</a:t>
            </a:r>
            <a:r>
              <a:rPr lang="zh-CN" altLang="en-US" dirty="0">
                <a:sym typeface="宋体" panose="02010600030101010101" pitchFamily="2" charset="-122"/>
              </a:rPr>
              <a:t>、</a:t>
            </a:r>
            <a:r>
              <a:rPr lang="zh-CN" altLang="en-US" dirty="0">
                <a:solidFill>
                  <a:srgbClr val="FF0000"/>
                </a:solidFill>
                <a:sym typeface="宋体" panose="02010600030101010101" pitchFamily="2" charset="-122"/>
              </a:rPr>
              <a:t>扩大了中国共产党在中国人民中的政治影响，</a:t>
            </a:r>
            <a:r>
              <a:rPr lang="zh-CN" altLang="en-US" dirty="0">
                <a:sym typeface="宋体" panose="02010600030101010101" pitchFamily="2" charset="-122"/>
              </a:rPr>
              <a:t>使党经受了一次大革命的洗礼。</a:t>
            </a:r>
            <a:endParaRPr lang="zh-CN" altLang="en-US" dirty="0">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5163707" y="1020317"/>
            <a:ext cx="1864586" cy="563474"/>
          </a:xfrm>
          <a:prstGeom prst="rect">
            <a:avLst/>
          </a:prstGeom>
        </p:spPr>
      </p:pic>
      <p:pic>
        <p:nvPicPr>
          <p:cNvPr id="5" name="图片 4"/>
          <p:cNvPicPr>
            <a:picLocks noChangeAspect="1"/>
          </p:cNvPicPr>
          <p:nvPr/>
        </p:nvPicPr>
        <p:blipFill>
          <a:blip r:embed="rId1"/>
          <a:stretch>
            <a:fillRect/>
          </a:stretch>
        </p:blipFill>
        <p:spPr>
          <a:xfrm>
            <a:off x="3558105" y="4692506"/>
            <a:ext cx="1864586" cy="5634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第一次国共合作的政治基础是（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A:三民主义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B:新民主主义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C:新三民主义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D:社会主义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第一次国共合作的政治基础是（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A:三民主义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B:新民主主义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C:新三民主义</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D:社会主义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中国共产党第一次明确提出反帝反封建民主革命纲领的会议是（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A:中共一大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B:中共二大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C:中共三大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D:中共四大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中国共产党第一次明确提出反帝反封建民主革命纲领的会议是（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A:中共一大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B:中共二大</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C:中共三大</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D:中共四大</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新文化运动与五四运动 </a:t>
            </a:r>
            <a:endParaRPr lang="zh-CN" altLang="en-US" dirty="0"/>
          </a:p>
        </p:txBody>
      </p:sp>
      <p:sp>
        <p:nvSpPr>
          <p:cNvPr id="3" name="内容占位符 2"/>
          <p:cNvSpPr>
            <a:spLocks noGrp="1"/>
          </p:cNvSpPr>
          <p:nvPr>
            <p:ph idx="1"/>
          </p:nvPr>
        </p:nvSpPr>
        <p:spPr>
          <a:xfrm>
            <a:off x="657922" y="1250267"/>
            <a:ext cx="11183769" cy="5105927"/>
          </a:xfrm>
        </p:spPr>
        <p:txBody>
          <a:bodyPr>
            <a:normAutofit/>
          </a:bodyPr>
          <a:lstStyle/>
          <a:p>
            <a:pPr>
              <a:lnSpc>
                <a:spcPct val="200000"/>
              </a:lnSpc>
            </a:pPr>
            <a:r>
              <a:rPr lang="zh-CN" altLang="en-US" sz="2400" dirty="0">
                <a:latin typeface="方正清刻本悦宋简体" panose="02000000000000000000" pitchFamily="2" charset="-122"/>
                <a:ea typeface="方正清刻本悦宋简体" panose="02000000000000000000" pitchFamily="2" charset="-122"/>
                <a:cs typeface="+mj-cs"/>
                <a:sym typeface="微软雅黑" panose="020B0503020204020204" pitchFamily="34" charset="-122"/>
              </a:rPr>
              <a:t>一、新文化运动</a:t>
            </a:r>
            <a:endParaRPr lang="en-US" altLang="zh-CN" sz="2400" dirty="0">
              <a:latin typeface="方正清刻本悦宋简体" panose="02000000000000000000" pitchFamily="2" charset="-122"/>
              <a:ea typeface="方正清刻本悦宋简体" panose="02000000000000000000" pitchFamily="2" charset="-122"/>
              <a:cs typeface="+mj-cs"/>
              <a:sym typeface="微软雅黑" panose="020B0503020204020204" pitchFamily="34" charset="-122"/>
            </a:endParaRPr>
          </a:p>
          <a:p>
            <a:pPr>
              <a:lnSpc>
                <a:spcPct val="200000"/>
              </a:lnSpc>
            </a:pPr>
            <a:r>
              <a:rPr lang="en-US" altLang="zh-CN" b="1" dirty="0">
                <a:sym typeface="微软雅黑" panose="020B0503020204020204" pitchFamily="34" charset="-122"/>
              </a:rPr>
              <a:t>1</a:t>
            </a:r>
            <a:r>
              <a:rPr lang="zh-CN" altLang="en-US" b="1" dirty="0">
                <a:sym typeface="微软雅黑" panose="020B0503020204020204" pitchFamily="34" charset="-122"/>
              </a:rPr>
              <a:t>、兴起标志</a:t>
            </a:r>
            <a:r>
              <a:rPr lang="zh-CN" altLang="en-US" dirty="0">
                <a:solidFill>
                  <a:srgbClr val="C23C0D"/>
                </a:solidFill>
              </a:rPr>
              <a:t>★</a:t>
            </a:r>
            <a:endParaRPr lang="zh-CN" altLang="en-US" dirty="0">
              <a:solidFill>
                <a:srgbClr val="C23C0D"/>
              </a:solidFill>
              <a:sym typeface="微软雅黑" panose="020B0503020204020204" pitchFamily="34" charset="-122"/>
            </a:endParaRPr>
          </a:p>
          <a:p>
            <a:pPr lvl="0">
              <a:lnSpc>
                <a:spcPct val="200000"/>
              </a:lnSpc>
            </a:pPr>
            <a:r>
              <a:rPr lang="en-US" altLang="zh-CN" dirty="0">
                <a:sym typeface="微软雅黑" panose="020B0503020204020204" pitchFamily="34" charset="-122"/>
              </a:rPr>
              <a:t>1915</a:t>
            </a:r>
            <a:r>
              <a:rPr lang="zh-CN" altLang="en-US" dirty="0">
                <a:sym typeface="微软雅黑" panose="020B0503020204020204" pitchFamily="34" charset="-122"/>
              </a:rPr>
              <a:t>年</a:t>
            </a:r>
            <a:r>
              <a:rPr lang="en-US" altLang="zh-CN" dirty="0">
                <a:sym typeface="微软雅黑" panose="020B0503020204020204" pitchFamily="34" charset="-122"/>
              </a:rPr>
              <a:t>9</a:t>
            </a:r>
            <a:r>
              <a:rPr lang="zh-CN" altLang="en-US" dirty="0">
                <a:sym typeface="微软雅黑" panose="020B0503020204020204" pitchFamily="34" charset="-122"/>
              </a:rPr>
              <a:t>月，</a:t>
            </a:r>
            <a:r>
              <a:rPr lang="zh-CN" altLang="en-US" b="1" u="sng" dirty="0">
                <a:solidFill>
                  <a:srgbClr val="C00000"/>
                </a:solidFill>
                <a:sym typeface="微软雅黑" panose="020B0503020204020204" pitchFamily="34" charset="-122"/>
              </a:rPr>
              <a:t>陈独秀</a:t>
            </a:r>
            <a:r>
              <a:rPr lang="zh-CN" altLang="en-US" dirty="0">
                <a:sym typeface="微软雅黑" panose="020B0503020204020204" pitchFamily="34" charset="-122"/>
              </a:rPr>
              <a:t>在上海创办</a:t>
            </a:r>
            <a:r>
              <a:rPr lang="en-US" altLang="zh-CN" dirty="0">
                <a:sym typeface="微软雅黑" panose="020B0503020204020204" pitchFamily="34" charset="-122"/>
              </a:rPr>
              <a:t>《</a:t>
            </a:r>
            <a:r>
              <a:rPr lang="zh-CN" altLang="en-US" dirty="0">
                <a:sym typeface="微软雅黑" panose="020B0503020204020204" pitchFamily="34" charset="-122"/>
              </a:rPr>
              <a:t>青年</a:t>
            </a:r>
            <a:r>
              <a:rPr lang="en-US" altLang="zh-CN" dirty="0">
                <a:sym typeface="微软雅黑" panose="020B0503020204020204" pitchFamily="34" charset="-122"/>
              </a:rPr>
              <a:t>》</a:t>
            </a:r>
            <a:r>
              <a:rPr lang="zh-CN" altLang="en-US" dirty="0">
                <a:sym typeface="微软雅黑" panose="020B0503020204020204" pitchFamily="34" charset="-122"/>
              </a:rPr>
              <a:t>后改名为</a:t>
            </a:r>
            <a:r>
              <a:rPr lang="zh-CN" altLang="en-US" b="1" u="sng" dirty="0">
                <a:solidFill>
                  <a:srgbClr val="C00000"/>
                </a:solidFill>
                <a:sym typeface="微软雅黑" panose="020B0503020204020204" pitchFamily="34" charset="-122"/>
              </a:rPr>
              <a:t>《新青年》</a:t>
            </a:r>
            <a:r>
              <a:rPr lang="zh-CN" altLang="en-US" dirty="0">
                <a:sym typeface="微软雅黑" panose="020B0503020204020204" pitchFamily="34" charset="-122"/>
              </a:rPr>
              <a:t>，成为新文化运动</a:t>
            </a:r>
            <a:r>
              <a:rPr lang="zh-CN" altLang="en-US" b="1" u="sng" dirty="0">
                <a:solidFill>
                  <a:srgbClr val="C00000"/>
                </a:solidFill>
                <a:sym typeface="微软雅黑" panose="020B0503020204020204" pitchFamily="34" charset="-122"/>
              </a:rPr>
              <a:t>兴起的标志</a:t>
            </a:r>
            <a:r>
              <a:rPr lang="zh-CN" altLang="en-US" dirty="0">
                <a:sym typeface="微软雅黑" panose="020B0503020204020204" pitchFamily="34" charset="-122"/>
              </a:rPr>
              <a:t>。</a:t>
            </a:r>
            <a:endParaRPr lang="en-US" altLang="zh-CN" dirty="0">
              <a:sym typeface="微软雅黑" panose="020B0503020204020204" pitchFamily="34" charset="-122"/>
            </a:endParaRPr>
          </a:p>
          <a:p>
            <a:pPr>
              <a:lnSpc>
                <a:spcPct val="200000"/>
              </a:lnSpc>
            </a:pPr>
            <a:r>
              <a:rPr lang="en-US" altLang="zh-CN" b="1" dirty="0">
                <a:sym typeface="微软雅黑" panose="020B0503020204020204" pitchFamily="34" charset="-122"/>
              </a:rPr>
              <a:t>2</a:t>
            </a:r>
            <a:r>
              <a:rPr lang="zh-CN" altLang="en-US" b="1" dirty="0">
                <a:sym typeface="微软雅黑" panose="020B0503020204020204" pitchFamily="34" charset="-122"/>
              </a:rPr>
              <a:t>、代表人物：</a:t>
            </a:r>
            <a:r>
              <a:rPr lang="en-US" altLang="zh-CN" b="1" dirty="0">
                <a:sym typeface="微软雅黑" panose="020B0503020204020204" pitchFamily="34" charset="-122"/>
              </a:rPr>
              <a:t>:</a:t>
            </a:r>
            <a:r>
              <a:rPr lang="en-US" altLang="zh-CN" sz="2000" dirty="0" err="1">
                <a:sym typeface="微软雅黑" panose="020B0503020204020204" pitchFamily="34" charset="-122"/>
              </a:rPr>
              <a:t>陈独秀、李大钊、鲁迅、胡适</a:t>
            </a:r>
            <a:endParaRPr lang="en-US" altLang="zh-CN" sz="2000" dirty="0">
              <a:sym typeface="微软雅黑" panose="020B0503020204020204" pitchFamily="34" charset="-122"/>
            </a:endParaRPr>
          </a:p>
          <a:p>
            <a:pPr>
              <a:lnSpc>
                <a:spcPct val="200000"/>
              </a:lnSpc>
            </a:pPr>
            <a:r>
              <a:rPr lang="en-US" altLang="zh-CN" b="1" dirty="0">
                <a:sym typeface="微软雅黑" panose="020B0503020204020204" pitchFamily="34" charset="-122"/>
              </a:rPr>
              <a:t>3</a:t>
            </a:r>
            <a:r>
              <a:rPr lang="zh-CN" altLang="en-US" b="1" dirty="0">
                <a:sym typeface="微软雅黑" panose="020B0503020204020204" pitchFamily="34" charset="-122"/>
              </a:rPr>
              <a:t>、主要内容：</a:t>
            </a:r>
            <a:r>
              <a:rPr lang="zh-CN" altLang="en-US" dirty="0">
                <a:sym typeface="微软雅黑" panose="020B0503020204020204" pitchFamily="34" charset="-122"/>
              </a:rPr>
              <a:t>提倡</a:t>
            </a:r>
            <a:r>
              <a:rPr lang="zh-CN" altLang="en-US" b="1" u="sng" dirty="0">
                <a:solidFill>
                  <a:srgbClr val="C00000"/>
                </a:solidFill>
                <a:sym typeface="微软雅黑" panose="020B0503020204020204" pitchFamily="34" charset="-122"/>
              </a:rPr>
              <a:t>民主</a:t>
            </a:r>
            <a:r>
              <a:rPr lang="zh-CN" altLang="en-US" dirty="0">
                <a:sym typeface="微软雅黑" panose="020B0503020204020204" pitchFamily="34" charset="-122"/>
              </a:rPr>
              <a:t>和</a:t>
            </a:r>
            <a:r>
              <a:rPr lang="zh-CN" altLang="en-US" b="1" u="sng" dirty="0">
                <a:solidFill>
                  <a:srgbClr val="C00000"/>
                </a:solidFill>
                <a:sym typeface="微软雅黑" panose="020B0503020204020204" pitchFamily="34" charset="-122"/>
              </a:rPr>
              <a:t>科学</a:t>
            </a:r>
            <a:r>
              <a:rPr lang="zh-CN" altLang="en-US" dirty="0">
                <a:sym typeface="微软雅黑" panose="020B0503020204020204" pitchFamily="34" charset="-122"/>
              </a:rPr>
              <a:t>。</a:t>
            </a:r>
            <a:endParaRPr lang="zh-CN" altLang="en-US" b="1" dirty="0">
              <a:sym typeface="微软雅黑" panose="020B0503020204020204" pitchFamily="34" charset="-122"/>
            </a:endParaRPr>
          </a:p>
          <a:p>
            <a:pPr marL="12700">
              <a:lnSpc>
                <a:spcPct val="200000"/>
              </a:lnSpc>
            </a:pPr>
            <a:r>
              <a:rPr lang="en-US" altLang="zh-CN" b="1" dirty="0">
                <a:sym typeface="微软雅黑" panose="020B0503020204020204" pitchFamily="34" charset="-122"/>
              </a:rPr>
              <a:t>4</a:t>
            </a:r>
            <a:r>
              <a:rPr lang="zh-CN" altLang="en-US" b="1" dirty="0">
                <a:sym typeface="微软雅黑" panose="020B0503020204020204" pitchFamily="34" charset="-122"/>
              </a:rPr>
              <a:t>、</a:t>
            </a:r>
            <a:r>
              <a:rPr lang="zh-CN" altLang="en-US" b="1" dirty="0"/>
              <a:t>重要成就：</a:t>
            </a:r>
            <a:r>
              <a:rPr lang="zh-CN" altLang="en-US" b="1" u="sng" dirty="0">
                <a:solidFill>
                  <a:srgbClr val="C00000"/>
                </a:solidFill>
              </a:rPr>
              <a:t>鲁迅</a:t>
            </a:r>
            <a:r>
              <a:rPr lang="zh-CN" altLang="en-US" spc="25" dirty="0">
                <a:latin typeface="PMingLiU"/>
                <a:cs typeface="PMingLiU"/>
              </a:rPr>
              <a:t>发表</a:t>
            </a:r>
            <a:r>
              <a:rPr lang="en-US" altLang="zh-CN" b="1" u="sng" dirty="0">
                <a:solidFill>
                  <a:srgbClr val="C00000"/>
                </a:solidFill>
              </a:rPr>
              <a:t>《</a:t>
            </a:r>
            <a:r>
              <a:rPr lang="zh-CN" altLang="en-US" b="1" u="sng" dirty="0">
                <a:solidFill>
                  <a:srgbClr val="C00000"/>
                </a:solidFill>
              </a:rPr>
              <a:t>狂人日记</a:t>
            </a:r>
            <a:r>
              <a:rPr lang="en-US" altLang="zh-CN" b="1" u="sng" dirty="0">
                <a:solidFill>
                  <a:srgbClr val="C00000"/>
                </a:solidFill>
              </a:rPr>
              <a:t>》</a:t>
            </a:r>
            <a:r>
              <a:rPr lang="zh-CN" altLang="en-US" spc="25" dirty="0">
                <a:latin typeface="PMingLiU"/>
                <a:cs typeface="PMingLiU"/>
              </a:rPr>
              <a:t>是</a:t>
            </a:r>
            <a:r>
              <a:rPr lang="zh-CN" altLang="en-US" b="1" u="sng" dirty="0">
                <a:solidFill>
                  <a:srgbClr val="C00000"/>
                </a:solidFill>
              </a:rPr>
              <a:t>第一篇白话文小说</a:t>
            </a:r>
            <a:r>
              <a:rPr lang="zh-CN" altLang="en-US" spc="25" dirty="0">
                <a:solidFill>
                  <a:srgbClr val="C23B0D"/>
                </a:solidFill>
                <a:latin typeface="PMingLiU"/>
                <a:cs typeface="PMingLiU"/>
              </a:rPr>
              <a:t>★</a:t>
            </a:r>
            <a:endParaRPr lang="zh-CN" altLang="en-US" dirty="0">
              <a:latin typeface="PMingLiU"/>
              <a:cs typeface="PMingLiU"/>
            </a:endParaRPr>
          </a:p>
          <a:p>
            <a:pPr>
              <a:lnSpc>
                <a:spcPct val="200000"/>
              </a:lnSpc>
            </a:pPr>
            <a:endParaRPr lang="zh-CN" altLang="en-US" b="1" dirty="0"/>
          </a:p>
        </p:txBody>
      </p:sp>
      <p:pic>
        <p:nvPicPr>
          <p:cNvPr id="1026" name="Picture 2" descr="C:\Users\User\Documents\263EM\chuzi@sunlands.com\history\user\image\0a2b8d88-43cd-46c8-836a-beea4a59c9d9.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95241" y="1464929"/>
            <a:ext cx="1519201" cy="484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1924年，国民革命统一战线正式形成的标志是（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A:中国国民党一大的召开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B:中国国民党二大的召开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C:中国共产党三大的召开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D:中国共产党四大的召开</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1924年，国民革命统一战线正式形成的标志是（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A:中国国民党一大的召开</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B:中国国民党二大的召开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C:中国共产党三大的召开</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D:中国共产党四大的召开</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标志中国新民主主义革命开端的运动是（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A:新文化运动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B:五四运动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C:国民会议运动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D:五卅运动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标志中国新民主主义革命开端的运动是（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A:新文化运动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B:五四运动</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C:国民会议运动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D:五卅运动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1927年，蒋介石在上海制造了捕杀共产党员和革命群众的（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A:中山舰事件</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B:整理党务案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C:四一二政变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D:七一五政变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1927年，蒋介石在上海制造了捕杀共产党员和革命群众的（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A:中山舰事件</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B:整理党务案</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C:四一二政变</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D:七一五政变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1921年9月，中国共产党领导成立的第一个农民协会是在（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A:浙江省萧山县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B:广东省海丰县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C:湖南省湘潭县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D:福建省上杭县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1921年9月，中国共产党领导成立的第一个农民协会是在（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A:浙江省萧山县</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B:广东省海丰县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C:湖南省湘潭县</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D:福建省上杭县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中国共产党领导的中国工人运动第一次高潮的起点是（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A:香港海员罢工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B:安源路矿工人罢工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C:京汉铁路工人罢工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D:省港工人罢工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中国共产党领导的中国工人运动第一次高潮的起点是（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A:香港海员罢工</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B:安源路矿工人罢工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C:京汉铁路工人罢工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D:省港工人罢工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新文化运动与五四运动 </a:t>
            </a:r>
            <a:endParaRPr lang="zh-CN" altLang="en-US" dirty="0"/>
          </a:p>
        </p:txBody>
      </p:sp>
      <p:sp>
        <p:nvSpPr>
          <p:cNvPr id="3" name="内容占位符 2"/>
          <p:cNvSpPr>
            <a:spLocks noGrp="1"/>
          </p:cNvSpPr>
          <p:nvPr>
            <p:ph idx="1"/>
          </p:nvPr>
        </p:nvSpPr>
        <p:spPr>
          <a:xfrm>
            <a:off x="333287" y="1191688"/>
            <a:ext cx="11690645" cy="4630064"/>
          </a:xfrm>
        </p:spPr>
        <p:txBody>
          <a:bodyPr>
            <a:normAutofit lnSpcReduction="10000"/>
          </a:bodyPr>
          <a:lstStyle/>
          <a:p>
            <a:pPr>
              <a:lnSpc>
                <a:spcPct val="220000"/>
              </a:lnSpc>
            </a:pPr>
            <a:r>
              <a:rPr lang="en-US" altLang="zh-CN" b="1" dirty="0">
                <a:sym typeface="微软雅黑" panose="020B0503020204020204" pitchFamily="34" charset="-122"/>
              </a:rPr>
              <a:t>5</a:t>
            </a:r>
            <a:r>
              <a:rPr lang="zh-CN" altLang="en-US" b="1" dirty="0">
                <a:sym typeface="微软雅黑" panose="020B0503020204020204" pitchFamily="34" charset="-122"/>
              </a:rPr>
              <a:t>、性质：</a:t>
            </a:r>
            <a:r>
              <a:rPr lang="zh-CN" altLang="en-US" b="1" u="sng" dirty="0">
                <a:solidFill>
                  <a:srgbClr val="C00000"/>
                </a:solidFill>
                <a:sym typeface="微软雅黑" panose="020B0503020204020204" pitchFamily="34" charset="-122"/>
              </a:rPr>
              <a:t>资产阶级民主主义革命性质的思想启蒙运动</a:t>
            </a:r>
            <a:r>
              <a:rPr lang="zh-CN" altLang="en-US" dirty="0">
                <a:solidFill>
                  <a:srgbClr val="C23C0D"/>
                </a:solidFill>
                <a:sym typeface="+mn-ea"/>
              </a:rPr>
              <a:t>★</a:t>
            </a:r>
            <a:endParaRPr lang="zh-CN" altLang="en-US" b="1" u="sng" dirty="0">
              <a:solidFill>
                <a:srgbClr val="0070C0"/>
              </a:solidFill>
              <a:sym typeface="微软雅黑" panose="020B0503020204020204" pitchFamily="34" charset="-122"/>
            </a:endParaRPr>
          </a:p>
          <a:p>
            <a:pPr>
              <a:lnSpc>
                <a:spcPct val="220000"/>
              </a:lnSpc>
            </a:pPr>
            <a:r>
              <a:rPr lang="en-US" altLang="zh-CN" b="1" dirty="0">
                <a:sym typeface="微软雅黑" panose="020B0503020204020204" pitchFamily="34" charset="-122"/>
              </a:rPr>
              <a:t>6</a:t>
            </a:r>
            <a:r>
              <a:rPr lang="zh-CN" altLang="en-US" b="1" dirty="0">
                <a:sym typeface="微软雅黑" panose="020B0503020204020204" pitchFamily="34" charset="-122"/>
              </a:rPr>
              <a:t>、历史意义：</a:t>
            </a:r>
            <a:r>
              <a:rPr lang="zh-CN" altLang="en-US" dirty="0">
                <a:solidFill>
                  <a:srgbClr val="C23C0D"/>
                </a:solidFill>
                <a:sym typeface="+mn-ea"/>
              </a:rPr>
              <a:t>★★</a:t>
            </a:r>
            <a:endParaRPr lang="zh-CN" altLang="en-US" dirty="0">
              <a:solidFill>
                <a:srgbClr val="C23C0D"/>
              </a:solidFill>
              <a:sym typeface="微软雅黑" panose="020B0503020204020204" pitchFamily="34" charset="-122"/>
            </a:endParaRPr>
          </a:p>
          <a:p>
            <a:pPr marL="457200" indent="-457200">
              <a:lnSpc>
                <a:spcPct val="220000"/>
              </a:lnSpc>
              <a:buFont typeface="+mj-ea"/>
              <a:buAutoNum type="circleNumDbPlain"/>
            </a:pPr>
            <a:r>
              <a:rPr lang="zh-CN" altLang="en-US" dirty="0">
                <a:sym typeface="宋体" panose="02010600030101010101" pitchFamily="2" charset="-122"/>
              </a:rPr>
              <a:t>资产阶级民主主义</a:t>
            </a:r>
            <a:r>
              <a:rPr lang="zh-CN" altLang="en-US" b="1" u="sng" dirty="0">
                <a:solidFill>
                  <a:srgbClr val="C00000"/>
                </a:solidFill>
                <a:sym typeface="宋体" panose="02010600030101010101" pitchFamily="2" charset="-122"/>
              </a:rPr>
              <a:t>新文化</a:t>
            </a:r>
            <a:r>
              <a:rPr lang="zh-CN" altLang="en-US" dirty="0">
                <a:sym typeface="宋体" panose="02010600030101010101" pitchFamily="2" charset="-122"/>
              </a:rPr>
              <a:t>同封建主义旧文化的斗争，辛亥革命在思想文化领域的延续，沉重打击封建专制主义。</a:t>
            </a:r>
            <a:endParaRPr lang="zh-CN" altLang="en-US" dirty="0">
              <a:sym typeface="宋体" panose="02010600030101010101" pitchFamily="2" charset="-122"/>
            </a:endParaRPr>
          </a:p>
          <a:p>
            <a:pPr marL="457200" indent="-457200">
              <a:lnSpc>
                <a:spcPct val="220000"/>
              </a:lnSpc>
              <a:buFont typeface="+mj-ea"/>
              <a:buAutoNum type="circleNumDbPlain"/>
            </a:pPr>
            <a:r>
              <a:rPr lang="zh-CN" altLang="en-US" dirty="0">
                <a:sym typeface="宋体" panose="02010600030101010101" pitchFamily="2" charset="-122"/>
              </a:rPr>
              <a:t>它大力宣传了民主和科学，将人们从</a:t>
            </a:r>
            <a:r>
              <a:rPr lang="zh-CN" altLang="en-US" b="1" u="sng" dirty="0">
                <a:solidFill>
                  <a:srgbClr val="C00000"/>
                </a:solidFill>
                <a:sym typeface="宋体" panose="02010600030101010101" pitchFamily="2" charset="-122"/>
              </a:rPr>
              <a:t>封建专制</a:t>
            </a:r>
            <a:r>
              <a:rPr lang="zh-CN" altLang="en-US" dirty="0">
                <a:sym typeface="宋体" panose="02010600030101010101" pitchFamily="2" charset="-122"/>
              </a:rPr>
              <a:t>所造成的蒙昧中解放出来，开启了思想解放的潮流</a:t>
            </a:r>
            <a:endParaRPr lang="zh-CN" altLang="en-US" dirty="0">
              <a:sym typeface="宋体" panose="02010600030101010101" pitchFamily="2" charset="-122"/>
            </a:endParaRPr>
          </a:p>
          <a:p>
            <a:pPr marL="457200" indent="-457200">
              <a:lnSpc>
                <a:spcPct val="220000"/>
              </a:lnSpc>
              <a:buFont typeface="+mj-ea"/>
              <a:buAutoNum type="circleNumDbPlain"/>
            </a:pPr>
            <a:r>
              <a:rPr lang="zh-CN" altLang="en-US" dirty="0">
                <a:sym typeface="宋体" panose="02010600030101010101" pitchFamily="2" charset="-122"/>
              </a:rPr>
              <a:t>它为中国先进分子接受</a:t>
            </a:r>
            <a:r>
              <a:rPr lang="zh-CN" altLang="en-US" b="1" u="sng" dirty="0">
                <a:solidFill>
                  <a:srgbClr val="C00000"/>
                </a:solidFill>
                <a:sym typeface="宋体" panose="02010600030101010101" pitchFamily="2" charset="-122"/>
              </a:rPr>
              <a:t>马克思主义</a:t>
            </a:r>
            <a:r>
              <a:rPr lang="zh-CN" altLang="en-US" dirty="0">
                <a:sym typeface="宋体" panose="02010600030101010101" pitchFamily="2" charset="-122"/>
              </a:rPr>
              <a:t>准备了适宜的土壤，为以五四运动为开端的中国新民主主义革命创造了</a:t>
            </a:r>
            <a:r>
              <a:rPr lang="zh-CN" altLang="en-US" b="1" u="sng" dirty="0">
                <a:solidFill>
                  <a:srgbClr val="C00000"/>
                </a:solidFill>
                <a:sym typeface="宋体" panose="02010600030101010101" pitchFamily="2" charset="-122"/>
              </a:rPr>
              <a:t>思想文化</a:t>
            </a:r>
            <a:r>
              <a:rPr lang="zh-CN" altLang="en-US" dirty="0">
                <a:sym typeface="宋体" panose="02010600030101010101" pitchFamily="2" charset="-122"/>
              </a:rPr>
              <a:t>上的条件。</a:t>
            </a:r>
            <a:endParaRPr lang="zh-CN" altLang="en-US" dirty="0"/>
          </a:p>
        </p:txBody>
      </p:sp>
      <p:sp>
        <p:nvSpPr>
          <p:cNvPr id="4" name="文本框 3"/>
          <p:cNvSpPr txBox="1"/>
          <p:nvPr/>
        </p:nvSpPr>
        <p:spPr>
          <a:xfrm>
            <a:off x="8218170" y="5333365"/>
            <a:ext cx="1843405" cy="583565"/>
          </a:xfrm>
          <a:prstGeom prst="rect">
            <a:avLst/>
          </a:prstGeom>
          <a:noFill/>
          <a:ln>
            <a:solidFill>
              <a:srgbClr val="C23C0D"/>
            </a:solidFill>
          </a:ln>
        </p:spPr>
        <p:txBody>
          <a:bodyPr wrap="square" rtlCol="0">
            <a:spAutoFit/>
          </a:bodyPr>
          <a:lstStyle/>
          <a:p>
            <a:r>
              <a:rPr lang="zh-CN" altLang="en-US" sz="3200" dirty="0">
                <a:solidFill>
                  <a:srgbClr val="C23C0D"/>
                </a:solidFill>
                <a:latin typeface="方正清刻本悦宋简体" panose="02000000000000000000" pitchFamily="2" charset="-122"/>
                <a:ea typeface="方正清刻本悦宋简体" panose="02000000000000000000" pitchFamily="2" charset="-122"/>
              </a:rPr>
              <a:t>新封马思</a:t>
            </a:r>
            <a:endParaRPr lang="zh-CN" altLang="en-US" sz="3200" dirty="0">
              <a:solidFill>
                <a:srgbClr val="C23C0D"/>
              </a:solidFill>
              <a:latin typeface="方正清刻本悦宋简体" panose="02000000000000000000" pitchFamily="2" charset="-122"/>
              <a:ea typeface="方正清刻本悦宋简体" panose="02000000000000000000" pitchFamily="2" charset="-122"/>
            </a:endParaRPr>
          </a:p>
        </p:txBody>
      </p:sp>
      <p:pic>
        <p:nvPicPr>
          <p:cNvPr id="6" name="图片 5"/>
          <p:cNvPicPr>
            <a:picLocks noChangeAspect="1"/>
          </p:cNvPicPr>
          <p:nvPr/>
        </p:nvPicPr>
        <p:blipFill>
          <a:blip r:embed="rId1"/>
          <a:stretch>
            <a:fillRect/>
          </a:stretch>
        </p:blipFill>
        <p:spPr>
          <a:xfrm>
            <a:off x="2767057" y="1866947"/>
            <a:ext cx="1708936" cy="5279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中国革命的新道路</a:t>
            </a:r>
            <a:endParaRPr lang="zh-CN" altLang="en-US"/>
          </a:p>
        </p:txBody>
      </p:sp>
      <p:sp>
        <p:nvSpPr>
          <p:cNvPr id="3" name="副标题 2"/>
          <p:cNvSpPr>
            <a:spLocks noGrp="1"/>
          </p:cNvSpPr>
          <p:nvPr>
            <p:ph type="subTitle" idx="1"/>
          </p:nvPr>
        </p:nvSpPr>
        <p:spPr/>
        <p:txBody>
          <a:bodyPr/>
          <a:lstStyle/>
          <a:p>
            <a:r>
              <a:rPr lang="zh-CN" altLang="en-US"/>
              <a:t>第五章</a:t>
            </a:r>
            <a:endParaRPr lang="zh-CN" altLang="en-US"/>
          </a:p>
        </p:txBody>
      </p:sp>
      <p:sp>
        <p:nvSpPr>
          <p:cNvPr id="11" name="文本框 10"/>
          <p:cNvSpPr txBox="1"/>
          <p:nvPr/>
        </p:nvSpPr>
        <p:spPr>
          <a:xfrm>
            <a:off x="817880" y="3659505"/>
            <a:ext cx="10891520" cy="1507400"/>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国民党在全国的统治和中间党派的政治主张             </a:t>
            </a:r>
            <a:r>
              <a:rPr lang="zh-CN" altLang="en-US" sz="2000" b="1" dirty="0">
                <a:latin typeface="等线" panose="02010600030101010101" pitchFamily="2" charset="-122"/>
                <a:ea typeface="等线" panose="02010600030101010101" pitchFamily="2" charset="-122"/>
                <a:sym typeface="+mn-ea"/>
              </a:rPr>
              <a:t>第三节  中国革命在探索中曲折前进</a:t>
            </a:r>
            <a:r>
              <a:rPr lang="zh-CN" altLang="en-US" sz="2000" b="1" dirty="0">
                <a:solidFill>
                  <a:schemeClr val="tx1"/>
                </a:solidFill>
                <a:latin typeface="等线" panose="02010600030101010101" pitchFamily="2" charset="-122"/>
                <a:ea typeface="等线" panose="02010600030101010101" pitchFamily="2" charset="-122"/>
                <a:sym typeface="+mn-ea"/>
              </a:rPr>
              <a:t>第二节  中国共产党对革命新道路的艰苦探索</a:t>
            </a:r>
            <a:endParaRPr lang="zh-CN" altLang="en-US" sz="2000"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国民党在全国的统治和中间党派的政治主张  </a:t>
            </a:r>
            <a:endParaRPr lang="zh-CN" altLang="en-US" dirty="0"/>
          </a:p>
        </p:txBody>
      </p:sp>
      <p:sp>
        <p:nvSpPr>
          <p:cNvPr id="3" name="内容占位符 2"/>
          <p:cNvSpPr>
            <a:spLocks noGrp="1"/>
          </p:cNvSpPr>
          <p:nvPr>
            <p:ph idx="1"/>
          </p:nvPr>
        </p:nvSpPr>
        <p:spPr>
          <a:xfrm>
            <a:off x="635000" y="1177290"/>
            <a:ext cx="8040688" cy="5424170"/>
          </a:xfrm>
        </p:spPr>
        <p:txBody>
          <a:bodyPr>
            <a:normAutofit/>
          </a:bodyPr>
          <a:lstStyle/>
          <a:p>
            <a:pPr>
              <a:lnSpc>
                <a:spcPct val="170000"/>
              </a:lnSpc>
            </a:pPr>
            <a:r>
              <a:rPr lang="zh-CN" altLang="en-US" sz="2400" dirty="0">
                <a:latin typeface="方正清刻本悦宋简体" panose="02000000000000000000" pitchFamily="2" charset="-122"/>
                <a:ea typeface="方正清刻本悦宋简体" panose="02000000000000000000" pitchFamily="2" charset="-122"/>
                <a:sym typeface="宋体" panose="02010600030101010101" pitchFamily="2" charset="-122"/>
              </a:rPr>
              <a:t>一、国民党全国政权的建立及其独裁统治</a:t>
            </a:r>
            <a:endParaRPr lang="en-US" altLang="zh-CN" sz="2400" dirty="0">
              <a:latin typeface="方正清刻本悦宋简体" panose="02000000000000000000" pitchFamily="2" charset="-122"/>
              <a:ea typeface="方正清刻本悦宋简体" panose="02000000000000000000" pitchFamily="2" charset="-122"/>
              <a:sym typeface="宋体" panose="02010600030101010101" pitchFamily="2" charset="-122"/>
            </a:endParaRPr>
          </a:p>
          <a:p>
            <a:pPr>
              <a:lnSpc>
                <a:spcPct val="170000"/>
              </a:lnSpc>
              <a:spcBef>
                <a:spcPts val="500"/>
              </a:spcBef>
            </a:pPr>
            <a:r>
              <a:rPr lang="zh-CN" altLang="en-US" sz="2400" dirty="0">
                <a:latin typeface="方正清刻本悦宋简体" panose="02000000000000000000" pitchFamily="2" charset="-122"/>
                <a:ea typeface="方正清刻本悦宋简体" panose="02000000000000000000" pitchFamily="2" charset="-122"/>
                <a:sym typeface="宋体" panose="02010600030101010101" pitchFamily="2" charset="-122"/>
              </a:rPr>
              <a:t>（一）国民党在全国统治的建立</a:t>
            </a:r>
            <a:endParaRPr lang="zh-CN" altLang="en-US" sz="2400" dirty="0">
              <a:latin typeface="方正清刻本悦宋简体" panose="02000000000000000000" pitchFamily="2" charset="-122"/>
              <a:ea typeface="方正清刻本悦宋简体" panose="02000000000000000000" pitchFamily="2" charset="-122"/>
            </a:endParaRPr>
          </a:p>
          <a:p>
            <a:pPr>
              <a:spcBef>
                <a:spcPct val="20000"/>
              </a:spcBef>
            </a:pPr>
            <a:r>
              <a:rPr lang="en-US" altLang="zh-CN" b="1" dirty="0">
                <a:sym typeface="宋体" panose="02010600030101010101" pitchFamily="2" charset="-122"/>
              </a:rPr>
              <a:t>1</a:t>
            </a:r>
            <a:r>
              <a:rPr lang="zh-CN" altLang="en-US" b="1" dirty="0">
                <a:sym typeface="宋体" panose="02010600030101010101" pitchFamily="2" charset="-122"/>
              </a:rPr>
              <a:t>、</a:t>
            </a:r>
            <a:r>
              <a:rPr lang="zh-CN" altLang="en-US" b="1" u="sng" dirty="0">
                <a:solidFill>
                  <a:srgbClr val="C23C0D"/>
                </a:solidFill>
                <a:sym typeface="宋体" panose="02010600030101010101" pitchFamily="2" charset="-122"/>
              </a:rPr>
              <a:t>宁汉合流</a:t>
            </a:r>
            <a:r>
              <a:rPr lang="zh-CN" altLang="en-US" dirty="0">
                <a:solidFill>
                  <a:srgbClr val="C23C0D"/>
                </a:solidFill>
              </a:rPr>
              <a:t>★</a:t>
            </a:r>
            <a:endParaRPr lang="zh-CN" altLang="en-US" dirty="0">
              <a:solidFill>
                <a:srgbClr val="C23C0D"/>
              </a:solidFill>
              <a:sym typeface="宋体" panose="02010600030101010101" pitchFamily="2" charset="-122"/>
            </a:endParaRPr>
          </a:p>
          <a:p>
            <a:pPr>
              <a:spcBef>
                <a:spcPct val="20000"/>
              </a:spcBef>
              <a:buClr>
                <a:schemeClr val="folHlink"/>
              </a:buClr>
            </a:pPr>
            <a:r>
              <a:rPr lang="en-US" altLang="zh-CN" dirty="0">
                <a:sym typeface="楷体_GB2312" pitchFamily="1" charset="-122"/>
              </a:rPr>
              <a:t>1927</a:t>
            </a:r>
            <a:r>
              <a:rPr lang="zh-CN" altLang="en-US" dirty="0">
                <a:sym typeface="楷体_GB2312" pitchFamily="1" charset="-122"/>
              </a:rPr>
              <a:t>年</a:t>
            </a:r>
            <a:r>
              <a:rPr lang="en-US" altLang="zh-CN" dirty="0">
                <a:sym typeface="楷体_GB2312" pitchFamily="1" charset="-122"/>
              </a:rPr>
              <a:t>8</a:t>
            </a:r>
            <a:r>
              <a:rPr lang="zh-CN" altLang="en-US" dirty="0">
                <a:sym typeface="楷体_GB2312" pitchFamily="1" charset="-122"/>
              </a:rPr>
              <a:t>月，武汉国民政府宣布迁都南京，</a:t>
            </a:r>
            <a:r>
              <a:rPr lang="en-US" altLang="zh-CN" dirty="0">
                <a:sym typeface="楷体_GB2312" pitchFamily="1" charset="-122"/>
              </a:rPr>
              <a:t>1928</a:t>
            </a:r>
            <a:r>
              <a:rPr lang="zh-CN" altLang="en-US" dirty="0">
                <a:sym typeface="楷体_GB2312" pitchFamily="1" charset="-122"/>
              </a:rPr>
              <a:t>年</a:t>
            </a:r>
            <a:r>
              <a:rPr lang="en-US" altLang="zh-CN" dirty="0">
                <a:sym typeface="楷体_GB2312" pitchFamily="1" charset="-122"/>
              </a:rPr>
              <a:t>2</a:t>
            </a:r>
            <a:r>
              <a:rPr lang="zh-CN" altLang="en-US" dirty="0">
                <a:sym typeface="楷体_GB2312" pitchFamily="1" charset="-122"/>
              </a:rPr>
              <a:t>月，南京国民政府改组，武汉国民政府不复存在。</a:t>
            </a:r>
            <a:endParaRPr lang="zh-CN" altLang="en-US" dirty="0">
              <a:sym typeface="楷体_GB2312" pitchFamily="1" charset="-122"/>
            </a:endParaRPr>
          </a:p>
          <a:p>
            <a:pPr>
              <a:spcBef>
                <a:spcPct val="20000"/>
              </a:spcBef>
            </a:pPr>
            <a:r>
              <a:rPr lang="en-US" altLang="zh-CN" b="1" dirty="0">
                <a:sym typeface="微软雅黑" panose="020B0503020204020204" pitchFamily="34" charset="-122"/>
              </a:rPr>
              <a:t>2、</a:t>
            </a:r>
            <a:r>
              <a:rPr lang="zh-CN" altLang="zh-CN" b="1" u="sng" dirty="0">
                <a:solidFill>
                  <a:srgbClr val="C23C0D"/>
                </a:solidFill>
                <a:sym typeface="微软雅黑" panose="020B0503020204020204" pitchFamily="34" charset="-122"/>
              </a:rPr>
              <a:t>东北易帜</a:t>
            </a:r>
            <a:r>
              <a:rPr lang="zh-CN" altLang="en-US" dirty="0">
                <a:solidFill>
                  <a:srgbClr val="C23C0D"/>
                </a:solidFill>
              </a:rPr>
              <a:t>★</a:t>
            </a:r>
            <a:endParaRPr lang="zh-CN" altLang="en-US" u="sng" dirty="0">
              <a:solidFill>
                <a:srgbClr val="C23C0D"/>
              </a:solidFill>
              <a:sym typeface="微软雅黑" panose="020B0503020204020204" pitchFamily="34" charset="-122"/>
            </a:endParaRPr>
          </a:p>
          <a:p>
            <a:pPr>
              <a:spcBef>
                <a:spcPts val="500"/>
              </a:spcBef>
            </a:pPr>
            <a:r>
              <a:rPr lang="en-US" altLang="zh-CN" dirty="0">
                <a:sym typeface="微软雅黑" panose="020B0503020204020204" pitchFamily="34" charset="-122"/>
              </a:rPr>
              <a:t>1928</a:t>
            </a:r>
            <a:r>
              <a:rPr lang="zh-CN" altLang="en-US" dirty="0">
                <a:sym typeface="微软雅黑" panose="020B0503020204020204" pitchFamily="34" charset="-122"/>
              </a:rPr>
              <a:t>年底，张学良从东北发出通告，宣布“遵守三民主义，服从国民政府，改易旗帜”</a:t>
            </a:r>
            <a:endParaRPr lang="zh-CN" altLang="en-US" sz="2000" u="sng" dirty="0">
              <a:solidFill>
                <a:srgbClr val="C23C0D"/>
              </a:solidFill>
              <a:latin typeface="方正清刻本悦宋简体" panose="02000000000000000000" pitchFamily="2" charset="-122"/>
              <a:ea typeface="方正清刻本悦宋简体" panose="02000000000000000000" pitchFamily="2" charset="-122"/>
              <a:sym typeface="微软雅黑" panose="020B0503020204020204" pitchFamily="34" charset="-122"/>
            </a:endParaRPr>
          </a:p>
        </p:txBody>
      </p:sp>
      <p:sp>
        <p:nvSpPr>
          <p:cNvPr id="8" name="AutoShape 2" descr="http://img4.imgtn.bdimg.com/it/u=3367945229,3586933581&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zh-CN" altLang="en-US" dirty="0">
              <a:ea typeface="等线" panose="02010600030101010101" pitchFamily="2" charset="-122"/>
            </a:endParaRPr>
          </a:p>
        </p:txBody>
      </p:sp>
      <p:sp>
        <p:nvSpPr>
          <p:cNvPr id="4" name="矩形 3"/>
          <p:cNvSpPr/>
          <p:nvPr/>
        </p:nvSpPr>
        <p:spPr>
          <a:xfrm>
            <a:off x="635000" y="5649010"/>
            <a:ext cx="8040688" cy="398780"/>
          </a:xfrm>
          <a:prstGeom prst="rect">
            <a:avLst/>
          </a:prstGeom>
        </p:spPr>
        <p:txBody>
          <a:bodyPr wrap="square">
            <a:spAutoFit/>
          </a:bodyPr>
          <a:lstStyle/>
          <a:p>
            <a:r>
              <a:rPr lang="zh-CN" altLang="en-US" sz="2000" b="1" dirty="0">
                <a:solidFill>
                  <a:srgbClr val="FF0000"/>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东北易帜标志着国民党在全国范围内建立了一党专政的军事独裁统治。</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sym typeface="微软雅黑" panose="020B0503020204020204" pitchFamily="34" charset="-122"/>
            </a:endParaRPr>
          </a:p>
        </p:txBody>
      </p:sp>
      <p:sp>
        <p:nvSpPr>
          <p:cNvPr id="6" name="object 7"/>
          <p:cNvSpPr/>
          <p:nvPr/>
        </p:nvSpPr>
        <p:spPr>
          <a:xfrm>
            <a:off x="8259128" y="1363019"/>
            <a:ext cx="3596639" cy="2979420"/>
          </a:xfrm>
          <a:prstGeom prst="rect">
            <a:avLst/>
          </a:prstGeom>
          <a:blipFill>
            <a:blip r:embed="rId1" cstate="print"/>
            <a:stretch>
              <a:fillRect/>
            </a:stretch>
          </a:blipFill>
        </p:spPr>
        <p:txBody>
          <a:bodyPr wrap="square" lIns="0" tIns="0" rIns="0" bIns="0" rtlCol="0"/>
          <a:lstStyle/>
          <a:p/>
        </p:txBody>
      </p:sp>
      <p:sp>
        <p:nvSpPr>
          <p:cNvPr id="7" name="object 8"/>
          <p:cNvSpPr/>
          <p:nvPr/>
        </p:nvSpPr>
        <p:spPr>
          <a:xfrm>
            <a:off x="8769668" y="4616759"/>
            <a:ext cx="1150620" cy="769619"/>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10827068" y="4624380"/>
            <a:ext cx="1150620" cy="762000"/>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10202228" y="4868220"/>
            <a:ext cx="274320" cy="350520"/>
          </a:xfrm>
          <a:custGeom>
            <a:avLst/>
            <a:gdLst/>
            <a:ahLst/>
            <a:cxnLst/>
            <a:rect l="l" t="t" r="r" b="b"/>
            <a:pathLst>
              <a:path w="274320" h="350520">
                <a:moveTo>
                  <a:pt x="137159" y="0"/>
                </a:moveTo>
                <a:lnTo>
                  <a:pt x="137159" y="87630"/>
                </a:lnTo>
                <a:lnTo>
                  <a:pt x="0" y="87630"/>
                </a:lnTo>
                <a:lnTo>
                  <a:pt x="0" y="262890"/>
                </a:lnTo>
                <a:lnTo>
                  <a:pt x="137159" y="262890"/>
                </a:lnTo>
                <a:lnTo>
                  <a:pt x="137159" y="350520"/>
                </a:lnTo>
                <a:lnTo>
                  <a:pt x="274319" y="175260"/>
                </a:lnTo>
                <a:lnTo>
                  <a:pt x="137159" y="0"/>
                </a:lnTo>
                <a:close/>
              </a:path>
            </a:pathLst>
          </a:custGeom>
          <a:solidFill>
            <a:srgbClr val="C00000"/>
          </a:solidFill>
        </p:spPr>
        <p:txBody>
          <a:bodyPr wrap="square" lIns="0" tIns="0" rIns="0" bIns="0" rtlCol="0"/>
          <a:lstStyl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08305"/>
            <a:ext cx="8535670" cy="455930"/>
          </a:xfrm>
          <a:prstGeom prst="rect">
            <a:avLst/>
          </a:prstGeom>
        </p:spPr>
        <p:txBody>
          <a:bodyPr vert="horz" wrap="square" lIns="0" tIns="15240" rIns="0" bIns="0" rtlCol="0">
            <a:spAutoFit/>
          </a:bodyPr>
          <a:lstStyle/>
          <a:p>
            <a:pPr marL="12700">
              <a:lnSpc>
                <a:spcPct val="100000"/>
              </a:lnSpc>
              <a:spcBef>
                <a:spcPts val="120"/>
              </a:spcBef>
            </a:pPr>
            <a:r>
              <a:rPr spc="15" dirty="0" err="1"/>
              <a:t>第一节</a:t>
            </a:r>
            <a:r>
              <a:rPr spc="-765" dirty="0"/>
              <a:t> </a:t>
            </a:r>
            <a:r>
              <a:rPr spc="15" dirty="0" err="1"/>
              <a:t>国民党在全国的统治</a:t>
            </a:r>
            <a:r>
              <a:rPr spc="-40" dirty="0" err="1"/>
              <a:t>和</a:t>
            </a:r>
            <a:r>
              <a:rPr spc="15" dirty="0" err="1"/>
              <a:t>中间</a:t>
            </a:r>
            <a:r>
              <a:rPr spc="-40" dirty="0" err="1"/>
              <a:t>党</a:t>
            </a:r>
            <a:r>
              <a:rPr spc="15" dirty="0" err="1"/>
              <a:t>派的</a:t>
            </a:r>
            <a:r>
              <a:rPr spc="-40" dirty="0" err="1"/>
              <a:t>政</a:t>
            </a:r>
            <a:r>
              <a:rPr spc="15" dirty="0" err="1"/>
              <a:t>治主</a:t>
            </a:r>
            <a:r>
              <a:rPr spc="475" dirty="0" err="1"/>
              <a:t>张</a:t>
            </a:r>
            <a:endParaRPr spc="-85" dirty="0"/>
          </a:p>
        </p:txBody>
      </p:sp>
      <p:sp>
        <p:nvSpPr>
          <p:cNvPr id="8" name="object 8"/>
          <p:cNvSpPr txBox="1"/>
          <p:nvPr/>
        </p:nvSpPr>
        <p:spPr>
          <a:xfrm>
            <a:off x="343376" y="1615438"/>
            <a:ext cx="11010583" cy="414972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（二）国民党统治下</a:t>
            </a:r>
            <a:r>
              <a:rPr sz="2400" spc="0" dirty="0">
                <a:latin typeface="宋体" panose="02010600030101010101" pitchFamily="2" charset="-122"/>
                <a:cs typeface="宋体" panose="02010600030101010101" pitchFamily="2" charset="-122"/>
              </a:rPr>
              <a:t>的</a:t>
            </a:r>
            <a:r>
              <a:rPr sz="2400" spc="-5" dirty="0">
                <a:latin typeface="宋体" panose="02010600030101010101" pitchFamily="2" charset="-122"/>
                <a:cs typeface="宋体" panose="02010600030101010101" pitchFamily="2" charset="-122"/>
              </a:rPr>
              <a:t>中国政治和经济</a:t>
            </a:r>
            <a:endParaRPr sz="2400" dirty="0">
              <a:latin typeface="宋体" panose="02010600030101010101" pitchFamily="2" charset="-122"/>
              <a:cs typeface="宋体" panose="02010600030101010101" pitchFamily="2" charset="-122"/>
            </a:endParaRPr>
          </a:p>
          <a:p>
            <a:pPr>
              <a:lnSpc>
                <a:spcPct val="100000"/>
              </a:lnSpc>
              <a:spcBef>
                <a:spcPts val="30"/>
              </a:spcBef>
            </a:pPr>
            <a:endParaRPr sz="2250" dirty="0">
              <a:latin typeface="Times New Roman" panose="02020503050405090304"/>
              <a:cs typeface="Times New Roman" panose="02020503050405090304"/>
            </a:endParaRPr>
          </a:p>
          <a:p>
            <a:pPr marL="469900" indent="-457200">
              <a:lnSpc>
                <a:spcPct val="100000"/>
              </a:lnSpc>
              <a:buAutoNum type="arabicPeriod"/>
              <a:tabLst>
                <a:tab pos="469900" algn="l"/>
                <a:tab pos="469900" algn="l"/>
              </a:tabLst>
            </a:pPr>
            <a:r>
              <a:rPr sz="2000" spc="25" dirty="0">
                <a:latin typeface="等线" panose="02010600030101010101" pitchFamily="2" charset="-122"/>
                <a:ea typeface="等线" panose="02010600030101010101" pitchFamily="2" charset="-122"/>
                <a:cs typeface="PMingLiU"/>
              </a:rPr>
              <a:t>国民党：代表</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地主阶级</a:t>
            </a:r>
            <a:r>
              <a:rPr sz="200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买办性的</a:t>
            </a:r>
            <a:r>
              <a:rPr sz="2000" b="1" u="sng" spc="75" dirty="0">
                <a:solidFill>
                  <a:srgbClr val="C23B0D"/>
                </a:solidFill>
                <a:latin typeface="等线" panose="02010600030101010101" pitchFamily="2" charset="-122"/>
                <a:ea typeface="等线" panose="02010600030101010101" pitchFamily="2" charset="-122"/>
                <a:cs typeface="Microsoft JhengHei" panose="020B0604030504040204" charset="-120"/>
              </a:rPr>
              <a:t>大</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资产</a:t>
            </a:r>
            <a:r>
              <a:rPr sz="2000" b="1" u="sng" spc="75" dirty="0">
                <a:solidFill>
                  <a:srgbClr val="C23B0D"/>
                </a:solidFill>
                <a:latin typeface="等线" panose="02010600030101010101" pitchFamily="2" charset="-122"/>
                <a:ea typeface="等线" panose="02010600030101010101" pitchFamily="2" charset="-122"/>
                <a:cs typeface="Microsoft JhengHei" panose="020B0604030504040204" charset="-120"/>
              </a:rPr>
              <a:t>阶</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级</a:t>
            </a:r>
            <a:r>
              <a:rPr sz="2000" spc="25" dirty="0">
                <a:latin typeface="等线" panose="02010600030101010101" pitchFamily="2" charset="-122"/>
                <a:ea typeface="等线" panose="02010600030101010101" pitchFamily="2" charset="-122"/>
                <a:cs typeface="PMingLiU"/>
              </a:rPr>
              <a:t>利</a:t>
            </a:r>
            <a:r>
              <a:rPr sz="2000" spc="75" dirty="0">
                <a:latin typeface="等线" panose="02010600030101010101" pitchFamily="2" charset="-122"/>
                <a:ea typeface="等线" panose="02010600030101010101" pitchFamily="2" charset="-122"/>
                <a:cs typeface="PMingLiU"/>
              </a:rPr>
              <a:t>益</a:t>
            </a:r>
            <a:r>
              <a:rPr sz="2000" spc="25" dirty="0">
                <a:latin typeface="等线" panose="02010600030101010101" pitchFamily="2" charset="-122"/>
                <a:ea typeface="等线" panose="02010600030101010101" pitchFamily="2" charset="-122"/>
                <a:cs typeface="PMingLiU"/>
              </a:rPr>
              <a:t>的一</a:t>
            </a:r>
            <a:r>
              <a:rPr sz="2000" spc="75" dirty="0">
                <a:latin typeface="等线" panose="02010600030101010101" pitchFamily="2" charset="-122"/>
                <a:ea typeface="等线" panose="02010600030101010101" pitchFamily="2" charset="-122"/>
                <a:cs typeface="PMingLiU"/>
              </a:rPr>
              <a:t>党</a:t>
            </a:r>
            <a:r>
              <a:rPr sz="2000" spc="25" dirty="0">
                <a:latin typeface="等线" panose="02010600030101010101" pitchFamily="2" charset="-122"/>
                <a:ea typeface="等线" panose="02010600030101010101" pitchFamily="2" charset="-122"/>
                <a:cs typeface="PMingLiU"/>
              </a:rPr>
              <a:t>专政</a:t>
            </a:r>
            <a:r>
              <a:rPr sz="2000" spc="75" dirty="0">
                <a:latin typeface="等线" panose="02010600030101010101" pitchFamily="2" charset="-122"/>
                <a:ea typeface="等线" panose="02010600030101010101" pitchFamily="2" charset="-122"/>
                <a:cs typeface="PMingLiU"/>
              </a:rPr>
              <a:t>和</a:t>
            </a:r>
            <a:r>
              <a:rPr sz="2000" spc="25" dirty="0">
                <a:latin typeface="等线" panose="02010600030101010101" pitchFamily="2" charset="-122"/>
                <a:ea typeface="等线" panose="02010600030101010101" pitchFamily="2" charset="-122"/>
                <a:cs typeface="PMingLiU"/>
              </a:rPr>
              <a:t>军事</a:t>
            </a:r>
            <a:r>
              <a:rPr sz="2000" spc="75" dirty="0">
                <a:latin typeface="等线" panose="02010600030101010101" pitchFamily="2" charset="-122"/>
                <a:ea typeface="等线" panose="02010600030101010101" pitchFamily="2" charset="-122"/>
                <a:cs typeface="PMingLiU"/>
              </a:rPr>
              <a:t>独</a:t>
            </a:r>
            <a:r>
              <a:rPr sz="2000" spc="25" dirty="0">
                <a:latin typeface="等线" panose="02010600030101010101" pitchFamily="2" charset="-122"/>
                <a:ea typeface="等线" panose="02010600030101010101" pitchFamily="2" charset="-122"/>
                <a:cs typeface="PMingLiU"/>
              </a:rPr>
              <a:t>裁统</a:t>
            </a:r>
            <a:r>
              <a:rPr sz="2000" spc="75" dirty="0">
                <a:latin typeface="等线" panose="02010600030101010101" pitchFamily="2" charset="-122"/>
                <a:ea typeface="等线" panose="02010600030101010101" pitchFamily="2" charset="-122"/>
                <a:cs typeface="PMingLiU"/>
              </a:rPr>
              <a:t>治</a:t>
            </a:r>
            <a:r>
              <a:rPr sz="2000" spc="25" dirty="0">
                <a:latin typeface="等线" panose="02010600030101010101" pitchFamily="2" charset="-122"/>
                <a:ea typeface="等线" panose="02010600030101010101" pitchFamily="2" charset="-122"/>
                <a:cs typeface="PMingLiU"/>
              </a:rPr>
              <a:t>。</a:t>
            </a:r>
            <a:r>
              <a:rPr sz="2000" spc="25" dirty="0">
                <a:solidFill>
                  <a:srgbClr val="C23B0D"/>
                </a:solidFill>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buFont typeface="PMingLiU"/>
              <a:buAutoNum type="arabicPeriod"/>
            </a:pPr>
            <a:endParaRPr sz="2000" dirty="0">
              <a:latin typeface="等线" panose="02010600030101010101" pitchFamily="2" charset="-122"/>
              <a:ea typeface="等线" panose="02010600030101010101" pitchFamily="2" charset="-122"/>
              <a:cs typeface="Times New Roman" panose="02020503050405090304"/>
            </a:endParaRPr>
          </a:p>
          <a:p>
            <a:pPr marL="469900" indent="-457200">
              <a:lnSpc>
                <a:spcPct val="100000"/>
              </a:lnSpc>
              <a:buAutoNum type="arabicPeriod"/>
              <a:tabLst>
                <a:tab pos="469900" algn="l"/>
                <a:tab pos="469900" algn="l"/>
              </a:tabLst>
            </a:pPr>
            <a:r>
              <a:rPr sz="2000" spc="25" dirty="0">
                <a:latin typeface="等线" panose="02010600030101010101" pitchFamily="2" charset="-122"/>
                <a:ea typeface="等线" panose="02010600030101010101" pitchFamily="2" charset="-122"/>
                <a:cs typeface="PMingLiU"/>
              </a:rPr>
              <a:t>蒋介石反动政权的</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经济基础</a:t>
            </a:r>
            <a:r>
              <a:rPr sz="2000" spc="25" dirty="0">
                <a:latin typeface="等线" panose="02010600030101010101" pitchFamily="2" charset="-122"/>
                <a:ea typeface="等线" panose="02010600030101010101" pitchFamily="2" charset="-122"/>
                <a:cs typeface="PMingLiU"/>
              </a:rPr>
              <a:t>是</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国家垄断资本</a:t>
            </a:r>
            <a:r>
              <a:rPr sz="200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endParaRPr sz="2000" b="1" spc="25" dirty="0">
              <a:solidFill>
                <a:srgbClr val="C23B0D"/>
              </a:solidFill>
              <a:latin typeface="等线" panose="02010600030101010101" pitchFamily="2" charset="-122"/>
              <a:ea typeface="等线" panose="02010600030101010101" pitchFamily="2" charset="-122"/>
              <a:cs typeface="Microsoft JhengHei" panose="020B0604030504040204" charset="-120"/>
            </a:endParaRPr>
          </a:p>
          <a:p>
            <a:pPr>
              <a:lnSpc>
                <a:spcPct val="100000"/>
              </a:lnSpc>
              <a:spcBef>
                <a:spcPts val="50"/>
              </a:spcBef>
              <a:buFont typeface="PMingLiU"/>
              <a:buAutoNum type="arabicPeriod"/>
            </a:pPr>
            <a:endParaRPr sz="2000" dirty="0">
              <a:latin typeface="等线" panose="02010600030101010101" pitchFamily="2" charset="-122"/>
              <a:ea typeface="等线" panose="02010600030101010101" pitchFamily="2" charset="-122"/>
              <a:cs typeface="Times New Roman" panose="02020503050405090304"/>
            </a:endParaRPr>
          </a:p>
          <a:p>
            <a:pPr marL="469900" indent="-457200">
              <a:lnSpc>
                <a:spcPct val="100000"/>
              </a:lnSpc>
              <a:buAutoNum type="arabicPeriod"/>
              <a:tabLst>
                <a:tab pos="469900" algn="l"/>
                <a:tab pos="469900" algn="l"/>
              </a:tabLst>
            </a:pPr>
            <a:r>
              <a:rPr sz="2000" spc="25" dirty="0">
                <a:latin typeface="等线" panose="02010600030101010101" pitchFamily="2" charset="-122"/>
                <a:ea typeface="等线" panose="02010600030101010101" pitchFamily="2" charset="-122"/>
                <a:cs typeface="PMingLiU"/>
              </a:rPr>
              <a:t>国民党官僚资本的垄断活动，首先</a:t>
            </a:r>
            <a:r>
              <a:rPr sz="2000" spc="75" dirty="0">
                <a:latin typeface="等线" panose="02010600030101010101" pitchFamily="2" charset="-122"/>
                <a:ea typeface="等线" panose="02010600030101010101" pitchFamily="2" charset="-122"/>
                <a:cs typeface="PMingLiU"/>
              </a:rPr>
              <a:t>和</a:t>
            </a:r>
            <a:r>
              <a:rPr sz="2000" spc="25" dirty="0">
                <a:latin typeface="等线" panose="02010600030101010101" pitchFamily="2" charset="-122"/>
                <a:ea typeface="等线" panose="02010600030101010101" pitchFamily="2" charset="-122"/>
                <a:cs typeface="PMingLiU"/>
              </a:rPr>
              <a:t>主要</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是</a:t>
            </a:r>
            <a:r>
              <a:rPr sz="2000" spc="10" dirty="0">
                <a:latin typeface="等线" panose="02010600030101010101" pitchFamily="2" charset="-122"/>
                <a:ea typeface="等线" panose="02010600030101010101" pitchFamily="2" charset="-122"/>
                <a:cs typeface="PMingLiU"/>
              </a:rPr>
              <a:t>在</a:t>
            </a:r>
            <a:r>
              <a:rPr sz="2000" b="1" u="sng" spc="75" dirty="0">
                <a:solidFill>
                  <a:srgbClr val="C23B0D"/>
                </a:solidFill>
                <a:latin typeface="等线" panose="02010600030101010101" pitchFamily="2" charset="-122"/>
                <a:ea typeface="等线" panose="02010600030101010101" pitchFamily="2" charset="-122"/>
                <a:cs typeface="Microsoft JhengHei" panose="020B0604030504040204" charset="-120"/>
              </a:rPr>
              <a:t>金</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融业</a:t>
            </a:r>
            <a:r>
              <a:rPr sz="2000" spc="80" dirty="0">
                <a:latin typeface="等线" panose="02010600030101010101" pitchFamily="2" charset="-122"/>
                <a:ea typeface="等线" panose="02010600030101010101" pitchFamily="2" charset="-122"/>
                <a:cs typeface="PMingLiU"/>
              </a:rPr>
              <a:t>方</a:t>
            </a:r>
            <a:r>
              <a:rPr sz="2000" spc="25" dirty="0">
                <a:latin typeface="等线" panose="02010600030101010101" pitchFamily="2" charset="-122"/>
                <a:ea typeface="等线" panose="02010600030101010101" pitchFamily="2" charset="-122"/>
                <a:cs typeface="PMingLiU"/>
              </a:rPr>
              <a:t>面开</a:t>
            </a:r>
            <a:r>
              <a:rPr sz="2000" spc="85" dirty="0">
                <a:latin typeface="等线" panose="02010600030101010101" pitchFamily="2" charset="-122"/>
                <a:ea typeface="等线" panose="02010600030101010101" pitchFamily="2" charset="-122"/>
                <a:cs typeface="PMingLiU"/>
              </a:rPr>
              <a:t>始</a:t>
            </a:r>
            <a:r>
              <a:rPr sz="2000" spc="25" dirty="0">
                <a:latin typeface="等线" panose="02010600030101010101" pitchFamily="2" charset="-122"/>
                <a:ea typeface="等线" panose="02010600030101010101" pitchFamily="2" charset="-122"/>
                <a:cs typeface="PMingLiU"/>
              </a:rPr>
              <a:t>的。</a:t>
            </a:r>
            <a:r>
              <a:rPr sz="2000" spc="325" dirty="0">
                <a:latin typeface="等线" panose="02010600030101010101" pitchFamily="2" charset="-122"/>
                <a:ea typeface="等线" panose="02010600030101010101" pitchFamily="2" charset="-122"/>
                <a:cs typeface="PMingLiU"/>
              </a:rPr>
              <a:t> </a:t>
            </a:r>
            <a:r>
              <a:rPr sz="2000" spc="25" dirty="0">
                <a:solidFill>
                  <a:srgbClr val="C23B0D"/>
                </a:solidFill>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buFont typeface="PMingLiU"/>
              <a:buAutoNum type="arabicPeriod"/>
            </a:pPr>
            <a:endParaRPr sz="2000" dirty="0">
              <a:latin typeface="等线" panose="02010600030101010101" pitchFamily="2" charset="-122"/>
              <a:ea typeface="等线" panose="02010600030101010101" pitchFamily="2" charset="-122"/>
              <a:cs typeface="Times New Roman" panose="02020503050405090304"/>
            </a:endParaRPr>
          </a:p>
          <a:p>
            <a:pPr marL="469900" indent="-457200">
              <a:lnSpc>
                <a:spcPct val="100000"/>
              </a:lnSpc>
              <a:buAutoNum type="arabicPeriod"/>
              <a:tabLst>
                <a:tab pos="469900" algn="l"/>
                <a:tab pos="469900" algn="l"/>
              </a:tabLst>
            </a:pPr>
            <a:r>
              <a:rPr sz="2000" spc="25" dirty="0">
                <a:latin typeface="等线" panose="02010600030101010101" pitchFamily="2" charset="-122"/>
                <a:ea typeface="等线" panose="02010600030101010101" pitchFamily="2" charset="-122"/>
                <a:cs typeface="PMingLiU"/>
              </a:rPr>
              <a:t>其他民主党派</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dirty="0">
              <a:latin typeface="等线" panose="02010600030101010101" pitchFamily="2" charset="-122"/>
              <a:ea typeface="等线" panose="02010600030101010101" pitchFamily="2" charset="-122"/>
              <a:cs typeface="Times New Roman" panose="02020503050405090304"/>
            </a:endParaRPr>
          </a:p>
          <a:p>
            <a:pPr marL="301625" indent="-288925">
              <a:lnSpc>
                <a:spcPct val="100000"/>
              </a:lnSpc>
              <a:spcBef>
                <a:spcPts val="5"/>
              </a:spcBef>
              <a:buFont typeface="Arial" panose="020B0604020202090204"/>
              <a:buChar char="•"/>
              <a:tabLst>
                <a:tab pos="301625" algn="l"/>
                <a:tab pos="302260" algn="l"/>
              </a:tabLst>
            </a:pP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 邓演达</a:t>
            </a:r>
            <a:r>
              <a:rPr sz="2000" spc="25" dirty="0">
                <a:latin typeface="等线" panose="02010600030101010101" pitchFamily="2" charset="-122"/>
                <a:ea typeface="等线" panose="02010600030101010101" pitchFamily="2" charset="-122"/>
                <a:cs typeface="PMingLiU"/>
              </a:rPr>
              <a:t>领导的</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中国国民党临时行动</a:t>
            </a:r>
            <a:r>
              <a:rPr sz="2000" b="1" u="sng" spc="75" dirty="0">
                <a:solidFill>
                  <a:srgbClr val="C23B0D"/>
                </a:solidFill>
                <a:latin typeface="等线" panose="02010600030101010101" pitchFamily="2" charset="-122"/>
                <a:ea typeface="等线" panose="02010600030101010101" pitchFamily="2" charset="-122"/>
                <a:cs typeface="Microsoft JhengHei" panose="020B0604030504040204" charset="-120"/>
              </a:rPr>
              <a:t>委</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员会</a:t>
            </a:r>
            <a:r>
              <a:rPr sz="2000" b="1" u="sng" spc="7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又称</a:t>
            </a:r>
            <a:r>
              <a:rPr sz="2000" b="1" u="sng" spc="75" dirty="0">
                <a:solidFill>
                  <a:srgbClr val="C23B0D"/>
                </a:solidFill>
                <a:latin typeface="等线" panose="02010600030101010101" pitchFamily="2" charset="-122"/>
                <a:ea typeface="等线" panose="02010600030101010101" pitchFamily="2" charset="-122"/>
                <a:cs typeface="Microsoft JhengHei" panose="020B0604030504040204" charset="-120"/>
              </a:rPr>
              <a:t>第</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三党</a:t>
            </a:r>
            <a:r>
              <a:rPr sz="2000" b="1" u="sng" spc="40"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2000" u="sng" spc="40" dirty="0">
                <a:solidFill>
                  <a:srgbClr val="C23B0D"/>
                </a:solidFill>
                <a:latin typeface="等线" panose="02010600030101010101" pitchFamily="2" charset="-122"/>
                <a:ea typeface="等线" panose="02010600030101010101" pitchFamily="2" charset="-122"/>
                <a:cs typeface="PMingLiU"/>
              </a:rPr>
              <a:t>，</a:t>
            </a:r>
            <a:r>
              <a:rPr sz="2000" spc="25" dirty="0">
                <a:latin typeface="等线" panose="02010600030101010101" pitchFamily="2" charset="-122"/>
                <a:ea typeface="等线" panose="02010600030101010101" pitchFamily="2" charset="-122"/>
                <a:cs typeface="PMingLiU"/>
              </a:rPr>
              <a:t>成</a:t>
            </a:r>
            <a:r>
              <a:rPr sz="2000" spc="75" dirty="0">
                <a:latin typeface="等线" panose="02010600030101010101" pitchFamily="2" charset="-122"/>
                <a:ea typeface="等线" panose="02010600030101010101" pitchFamily="2" charset="-122"/>
                <a:cs typeface="PMingLiU"/>
              </a:rPr>
              <a:t>立</a:t>
            </a:r>
            <a:r>
              <a:rPr sz="2000" spc="25" dirty="0">
                <a:latin typeface="等线" panose="02010600030101010101" pitchFamily="2" charset="-122"/>
                <a:ea typeface="等线" panose="02010600030101010101" pitchFamily="2" charset="-122"/>
                <a:cs typeface="PMingLiU"/>
              </a:rPr>
              <a:t>于</a:t>
            </a:r>
            <a:r>
              <a:rPr sz="2000" spc="125" dirty="0">
                <a:latin typeface="等线" panose="02010600030101010101" pitchFamily="2" charset="-122"/>
                <a:ea typeface="等线" panose="02010600030101010101" pitchFamily="2" charset="-122"/>
                <a:cs typeface="PMingLiU"/>
              </a:rPr>
              <a:t>1930</a:t>
            </a:r>
            <a:r>
              <a:rPr sz="2000" spc="310" dirty="0">
                <a:latin typeface="等线" panose="02010600030101010101" pitchFamily="2" charset="-122"/>
                <a:ea typeface="等线" panose="02010600030101010101" pitchFamily="2" charset="-122"/>
                <a:cs typeface="PMingLiU"/>
              </a:rPr>
              <a:t> </a:t>
            </a:r>
            <a:r>
              <a:rPr sz="2000" spc="25" dirty="0">
                <a:latin typeface="等线" panose="02010600030101010101" pitchFamily="2" charset="-122"/>
                <a:ea typeface="等线" panose="02010600030101010101" pitchFamily="2" charset="-122"/>
                <a:cs typeface="PMingLiU"/>
              </a:rPr>
              <a:t>年</a:t>
            </a:r>
            <a:r>
              <a:rPr sz="2000" spc="30" dirty="0">
                <a:latin typeface="等线" panose="02010600030101010101" pitchFamily="2" charset="-122"/>
                <a:ea typeface="等线" panose="02010600030101010101" pitchFamily="2" charset="-122"/>
                <a:cs typeface="PMingLiU"/>
              </a:rPr>
              <a:t> </a:t>
            </a:r>
            <a:r>
              <a:rPr sz="2000" spc="125" dirty="0">
                <a:latin typeface="等线" panose="02010600030101010101" pitchFamily="2" charset="-122"/>
                <a:ea typeface="等线" panose="02010600030101010101" pitchFamily="2" charset="-122"/>
                <a:cs typeface="PMingLiU"/>
              </a:rPr>
              <a:t>8</a:t>
            </a:r>
            <a:r>
              <a:rPr sz="2000" spc="65" dirty="0">
                <a:latin typeface="等线" panose="02010600030101010101" pitchFamily="2" charset="-122"/>
                <a:ea typeface="等线" panose="02010600030101010101" pitchFamily="2" charset="-122"/>
                <a:cs typeface="PMingLiU"/>
              </a:rPr>
              <a:t> </a:t>
            </a:r>
            <a:r>
              <a:rPr sz="2000" spc="25" dirty="0">
                <a:latin typeface="等线" panose="02010600030101010101" pitchFamily="2" charset="-122"/>
                <a:ea typeface="等线" panose="02010600030101010101" pitchFamily="2" charset="-122"/>
                <a:cs typeface="PMingLiU"/>
              </a:rPr>
              <a:t>月</a:t>
            </a:r>
            <a:r>
              <a:rPr sz="2000" spc="25" dirty="0">
                <a:solidFill>
                  <a:srgbClr val="C23B0D"/>
                </a:solidFill>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45"/>
              </a:spcBef>
              <a:buChar char="•"/>
            </a:pPr>
            <a:endParaRPr sz="2000" dirty="0">
              <a:latin typeface="等线" panose="02010600030101010101" pitchFamily="2" charset="-122"/>
              <a:ea typeface="等线" panose="02010600030101010101" pitchFamily="2" charset="-122"/>
              <a:cs typeface="Times New Roman" panose="02020503050405090304"/>
            </a:endParaRPr>
          </a:p>
          <a:p>
            <a:pPr marL="302260" indent="-289560">
              <a:lnSpc>
                <a:spcPct val="100000"/>
              </a:lnSpc>
              <a:buFont typeface="Arial" panose="020B0604020202090204"/>
              <a:buChar char="•"/>
              <a:tabLst>
                <a:tab pos="301625" algn="l"/>
                <a:tab pos="302260" algn="l"/>
              </a:tabLst>
            </a:pPr>
            <a:r>
              <a:rPr sz="2000" spc="25" dirty="0">
                <a:latin typeface="等线" panose="02010600030101010101" pitchFamily="2" charset="-122"/>
                <a:ea typeface="等线" panose="02010600030101010101" pitchFamily="2" charset="-122"/>
                <a:cs typeface="PMingLiU"/>
              </a:rPr>
              <a:t>梁漱溟为首的乡村建设派，黄炎培</a:t>
            </a:r>
            <a:r>
              <a:rPr sz="2000" spc="75" dirty="0">
                <a:latin typeface="等线" panose="02010600030101010101" pitchFamily="2" charset="-122"/>
                <a:ea typeface="等线" panose="02010600030101010101" pitchFamily="2" charset="-122"/>
                <a:cs typeface="PMingLiU"/>
              </a:rPr>
              <a:t>为</a:t>
            </a:r>
            <a:r>
              <a:rPr sz="2000" spc="25" dirty="0">
                <a:latin typeface="等线" panose="02010600030101010101" pitchFamily="2" charset="-122"/>
                <a:ea typeface="等线" panose="02010600030101010101" pitchFamily="2" charset="-122"/>
                <a:cs typeface="PMingLiU"/>
              </a:rPr>
              <a:t>首的</a:t>
            </a:r>
            <a:r>
              <a:rPr sz="2000" spc="75" dirty="0">
                <a:latin typeface="等线" panose="02010600030101010101" pitchFamily="2" charset="-122"/>
                <a:ea typeface="等线" panose="02010600030101010101" pitchFamily="2" charset="-122"/>
                <a:cs typeface="PMingLiU"/>
              </a:rPr>
              <a:t>中</a:t>
            </a:r>
            <a:r>
              <a:rPr sz="2000" spc="25" dirty="0">
                <a:latin typeface="等线" panose="02010600030101010101" pitchFamily="2" charset="-122"/>
                <a:ea typeface="等线" panose="02010600030101010101" pitchFamily="2" charset="-122"/>
                <a:cs typeface="PMingLiU"/>
              </a:rPr>
              <a:t>华职</a:t>
            </a:r>
            <a:r>
              <a:rPr sz="2000" spc="75" dirty="0">
                <a:latin typeface="等线" panose="02010600030101010101" pitchFamily="2" charset="-122"/>
                <a:ea typeface="等线" panose="02010600030101010101" pitchFamily="2" charset="-122"/>
                <a:cs typeface="PMingLiU"/>
              </a:rPr>
              <a:t>业</a:t>
            </a:r>
            <a:r>
              <a:rPr sz="2000" spc="25" dirty="0">
                <a:latin typeface="等线" panose="02010600030101010101" pitchFamily="2" charset="-122"/>
                <a:ea typeface="等线" panose="02010600030101010101" pitchFamily="2" charset="-122"/>
                <a:cs typeface="PMingLiU"/>
              </a:rPr>
              <a:t>教育</a:t>
            </a:r>
            <a:r>
              <a:rPr sz="2000" spc="55" dirty="0">
                <a:latin typeface="等线" panose="02010600030101010101" pitchFamily="2" charset="-122"/>
                <a:ea typeface="等线" panose="02010600030101010101" pitchFamily="2" charset="-122"/>
                <a:cs typeface="PMingLiU"/>
              </a:rPr>
              <a:t>社</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p:txBody>
      </p:sp>
      <p:sp>
        <p:nvSpPr>
          <p:cNvPr id="9" name="object 9"/>
          <p:cNvSpPr/>
          <p:nvPr/>
        </p:nvSpPr>
        <p:spPr>
          <a:xfrm>
            <a:off x="5745479" y="1379219"/>
            <a:ext cx="1478279"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8535670" cy="455930"/>
          </a:xfrm>
          <a:prstGeom prst="rect">
            <a:avLst/>
          </a:prstGeom>
        </p:spPr>
        <p:txBody>
          <a:bodyPr vert="horz" wrap="square" lIns="0" tIns="15240" rIns="0" bIns="0" rtlCol="0">
            <a:spAutoFit/>
          </a:bodyPr>
          <a:lstStyle/>
          <a:p>
            <a:pPr marL="12700">
              <a:lnSpc>
                <a:spcPct val="100000"/>
              </a:lnSpc>
              <a:spcBef>
                <a:spcPts val="120"/>
              </a:spcBef>
            </a:pPr>
            <a:r>
              <a:rPr spc="15" dirty="0" err="1"/>
              <a:t>第一节</a:t>
            </a:r>
            <a:r>
              <a:rPr spc="-765" dirty="0"/>
              <a:t> </a:t>
            </a:r>
            <a:r>
              <a:rPr spc="15" dirty="0" err="1"/>
              <a:t>国民党在全国的统治</a:t>
            </a:r>
            <a:r>
              <a:rPr spc="-40" dirty="0" err="1"/>
              <a:t>和</a:t>
            </a:r>
            <a:r>
              <a:rPr spc="15" dirty="0" err="1"/>
              <a:t>中间</a:t>
            </a:r>
            <a:r>
              <a:rPr spc="-40" dirty="0" err="1"/>
              <a:t>党</a:t>
            </a:r>
            <a:r>
              <a:rPr spc="15" dirty="0" err="1"/>
              <a:t>派的</a:t>
            </a:r>
            <a:r>
              <a:rPr spc="-40" dirty="0" err="1"/>
              <a:t>政</a:t>
            </a:r>
            <a:r>
              <a:rPr spc="15" dirty="0" err="1"/>
              <a:t>治主</a:t>
            </a:r>
            <a:r>
              <a:rPr spc="475" dirty="0" err="1"/>
              <a:t>张</a:t>
            </a:r>
            <a:endParaRPr spc="-85" dirty="0"/>
          </a:p>
        </p:txBody>
      </p:sp>
      <p:sp>
        <p:nvSpPr>
          <p:cNvPr id="8" name="object 8"/>
          <p:cNvSpPr txBox="1"/>
          <p:nvPr/>
        </p:nvSpPr>
        <p:spPr>
          <a:xfrm>
            <a:off x="120013" y="1597342"/>
            <a:ext cx="8923975" cy="4099840"/>
          </a:xfrm>
          <a:prstGeom prst="rect">
            <a:avLst/>
          </a:prstGeom>
        </p:spPr>
        <p:txBody>
          <a:bodyPr vert="horz" wrap="square" lIns="0" tIns="16510" rIns="0" bIns="0" rtlCol="0">
            <a:spAutoFit/>
          </a:bodyPr>
          <a:lstStyle/>
          <a:p>
            <a:pPr marL="12700">
              <a:lnSpc>
                <a:spcPct val="100000"/>
              </a:lnSpc>
              <a:spcBef>
                <a:spcPts val="130"/>
              </a:spcBef>
            </a:pPr>
            <a:r>
              <a:rPr sz="2000" spc="100" dirty="0">
                <a:latin typeface="等线" panose="02010600030101010101" pitchFamily="2" charset="-122"/>
                <a:ea typeface="等线" panose="02010600030101010101" pitchFamily="2" charset="-122"/>
                <a:cs typeface="PMingLiU"/>
              </a:rPr>
              <a:t>5</a:t>
            </a:r>
            <a:r>
              <a:rPr sz="2000" spc="25" dirty="0">
                <a:latin typeface="等线" panose="02010600030101010101" pitchFamily="2" charset="-122"/>
                <a:ea typeface="等线" panose="02010600030101010101" pitchFamily="2" charset="-122"/>
                <a:cs typeface="PMingLiU"/>
              </a:rPr>
              <a:t>、中国民族资本主义经济</a:t>
            </a:r>
            <a:r>
              <a:rPr sz="2000" spc="1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特点</a:t>
            </a:r>
            <a:r>
              <a:rPr sz="2000" spc="325" dirty="0">
                <a:latin typeface="等线" panose="02010600030101010101" pitchFamily="2" charset="-122"/>
                <a:ea typeface="等线" panose="02010600030101010101" pitchFamily="2" charset="-122"/>
                <a:cs typeface="PMingLiU"/>
              </a:rPr>
              <a:t> </a:t>
            </a:r>
            <a:r>
              <a:rPr sz="2000" spc="25" dirty="0">
                <a:solidFill>
                  <a:srgbClr val="C23B0D"/>
                </a:solidFill>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000" spc="50" dirty="0">
                <a:latin typeface="等线" panose="02010600030101010101" pitchFamily="2" charset="-122"/>
                <a:ea typeface="等线" panose="02010600030101010101" pitchFamily="2" charset="-122"/>
                <a:cs typeface="PMingLiU"/>
              </a:rPr>
              <a:t>（1）</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资本</a:t>
            </a:r>
            <a:r>
              <a:rPr sz="2000" spc="25" dirty="0">
                <a:latin typeface="等线" panose="02010600030101010101" pitchFamily="2" charset="-122"/>
                <a:ea typeface="等线" panose="02010600030101010101" pitchFamily="2" charset="-122"/>
                <a:cs typeface="PMingLiU"/>
              </a:rPr>
              <a:t>：民族资本主义经济在</a:t>
            </a:r>
            <a:r>
              <a:rPr sz="2000" spc="75" dirty="0">
                <a:latin typeface="等线" panose="02010600030101010101" pitchFamily="2" charset="-122"/>
                <a:ea typeface="等线" panose="02010600030101010101" pitchFamily="2" charset="-122"/>
                <a:cs typeface="PMingLiU"/>
              </a:rPr>
              <a:t>国</a:t>
            </a:r>
            <a:r>
              <a:rPr sz="2000" spc="25" dirty="0">
                <a:latin typeface="等线" panose="02010600030101010101" pitchFamily="2" charset="-122"/>
                <a:ea typeface="等线" panose="02010600030101010101" pitchFamily="2" charset="-122"/>
                <a:cs typeface="PMingLiU"/>
              </a:rPr>
              <a:t>民经</a:t>
            </a:r>
            <a:r>
              <a:rPr sz="2000" spc="75" dirty="0">
                <a:latin typeface="等线" panose="02010600030101010101" pitchFamily="2" charset="-122"/>
                <a:ea typeface="等线" panose="02010600030101010101" pitchFamily="2" charset="-122"/>
                <a:cs typeface="PMingLiU"/>
              </a:rPr>
              <a:t>济</a:t>
            </a:r>
            <a:r>
              <a:rPr sz="2000" spc="25" dirty="0">
                <a:latin typeface="等线" panose="02010600030101010101" pitchFamily="2" charset="-122"/>
                <a:ea typeface="等线" panose="02010600030101010101" pitchFamily="2" charset="-122"/>
                <a:cs typeface="PMingLiU"/>
              </a:rPr>
              <a:t>中所</a:t>
            </a:r>
            <a:r>
              <a:rPr sz="2000" spc="75" dirty="0">
                <a:latin typeface="等线" panose="02010600030101010101" pitchFamily="2" charset="-122"/>
                <a:ea typeface="等线" panose="02010600030101010101" pitchFamily="2" charset="-122"/>
                <a:cs typeface="PMingLiU"/>
              </a:rPr>
              <a:t>占</a:t>
            </a:r>
            <a:r>
              <a:rPr sz="2000" spc="25" dirty="0">
                <a:solidFill>
                  <a:srgbClr val="C23B0D"/>
                </a:solidFill>
                <a:latin typeface="等线" panose="02010600030101010101" pitchFamily="2" charset="-122"/>
                <a:ea typeface="等线" panose="02010600030101010101" pitchFamily="2" charset="-122"/>
                <a:cs typeface="PMingLiU"/>
              </a:rPr>
              <a:t>比重</a:t>
            </a:r>
            <a:r>
              <a:rPr sz="2000" spc="75" dirty="0">
                <a:solidFill>
                  <a:srgbClr val="C23B0D"/>
                </a:solidFill>
                <a:latin typeface="等线" panose="02010600030101010101" pitchFamily="2" charset="-122"/>
                <a:ea typeface="等线" panose="02010600030101010101" pitchFamily="2" charset="-122"/>
                <a:cs typeface="PMingLiU"/>
              </a:rPr>
              <a:t>很</a:t>
            </a:r>
            <a:r>
              <a:rPr sz="2000" spc="25" dirty="0">
                <a:solidFill>
                  <a:srgbClr val="C23B0D"/>
                </a:solidFill>
                <a:latin typeface="等线" panose="02010600030101010101" pitchFamily="2" charset="-122"/>
                <a:ea typeface="等线" panose="02010600030101010101" pitchFamily="2" charset="-122"/>
                <a:cs typeface="PMingLiU"/>
              </a:rPr>
              <a:t>小</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000" spc="50" dirty="0">
                <a:latin typeface="等线" panose="02010600030101010101" pitchFamily="2" charset="-122"/>
                <a:ea typeface="等线" panose="02010600030101010101" pitchFamily="2" charset="-122"/>
                <a:cs typeface="PMingLiU"/>
              </a:rPr>
              <a:t>（2）</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工业</a:t>
            </a:r>
            <a:r>
              <a:rPr sz="2000" spc="25" dirty="0">
                <a:latin typeface="等线" panose="02010600030101010101" pitchFamily="2" charset="-122"/>
                <a:ea typeface="等线" panose="02010600030101010101" pitchFamily="2" charset="-122"/>
                <a:cs typeface="PMingLiU"/>
              </a:rPr>
              <a:t>：</a:t>
            </a:r>
            <a:r>
              <a:rPr sz="2000" spc="25" dirty="0">
                <a:solidFill>
                  <a:srgbClr val="C23B0D"/>
                </a:solidFill>
                <a:latin typeface="等线" panose="02010600030101010101" pitchFamily="2" charset="-122"/>
                <a:ea typeface="等线" panose="02010600030101010101" pitchFamily="2" charset="-122"/>
                <a:cs typeface="PMingLiU"/>
              </a:rPr>
              <a:t>工业资本所占的比重</a:t>
            </a:r>
            <a:r>
              <a:rPr sz="2000" spc="65" dirty="0">
                <a:solidFill>
                  <a:srgbClr val="C23B0D"/>
                </a:solidFill>
                <a:latin typeface="等线" panose="02010600030101010101" pitchFamily="2" charset="-122"/>
                <a:ea typeface="等线" panose="02010600030101010101" pitchFamily="2" charset="-122"/>
                <a:cs typeface="PMingLiU"/>
              </a:rPr>
              <a:t>小</a:t>
            </a:r>
            <a:r>
              <a:rPr sz="2000" spc="25" dirty="0">
                <a:latin typeface="等线" panose="02010600030101010101" pitchFamily="2" charset="-122"/>
                <a:ea typeface="等线" panose="02010600030101010101" pitchFamily="2" charset="-122"/>
                <a:cs typeface="PMingLiU"/>
              </a:rPr>
              <a:t>，商</a:t>
            </a:r>
            <a:r>
              <a:rPr sz="2000" spc="75" dirty="0">
                <a:latin typeface="等线" panose="02010600030101010101" pitchFamily="2" charset="-122"/>
                <a:ea typeface="等线" panose="02010600030101010101" pitchFamily="2" charset="-122"/>
                <a:cs typeface="PMingLiU"/>
              </a:rPr>
              <a:t>业</a:t>
            </a:r>
            <a:r>
              <a:rPr sz="2000" spc="25" dirty="0">
                <a:latin typeface="等线" panose="02010600030101010101" pitchFamily="2" charset="-122"/>
                <a:ea typeface="等线" panose="02010600030101010101" pitchFamily="2" charset="-122"/>
                <a:cs typeface="PMingLiU"/>
              </a:rPr>
              <a:t>资本</a:t>
            </a:r>
            <a:r>
              <a:rPr sz="2000" spc="75" dirty="0">
                <a:latin typeface="等线" panose="02010600030101010101" pitchFamily="2" charset="-122"/>
                <a:ea typeface="等线" panose="02010600030101010101" pitchFamily="2" charset="-122"/>
                <a:cs typeface="PMingLiU"/>
              </a:rPr>
              <a:t>和</a:t>
            </a:r>
            <a:r>
              <a:rPr sz="2000" spc="25" dirty="0">
                <a:latin typeface="等线" panose="02010600030101010101" pitchFamily="2" charset="-122"/>
                <a:ea typeface="等线" panose="02010600030101010101" pitchFamily="2" charset="-122"/>
                <a:cs typeface="PMingLiU"/>
              </a:rPr>
              <a:t>金融</a:t>
            </a:r>
            <a:r>
              <a:rPr sz="2000" spc="75" dirty="0">
                <a:latin typeface="等线" panose="02010600030101010101" pitchFamily="2" charset="-122"/>
                <a:ea typeface="等线" panose="02010600030101010101" pitchFamily="2" charset="-122"/>
                <a:cs typeface="PMingLiU"/>
              </a:rPr>
              <a:t>资</a:t>
            </a:r>
            <a:r>
              <a:rPr sz="2000" spc="25" dirty="0">
                <a:latin typeface="等线" panose="02010600030101010101" pitchFamily="2" charset="-122"/>
                <a:ea typeface="等线" panose="02010600030101010101" pitchFamily="2" charset="-122"/>
                <a:cs typeface="PMingLiU"/>
              </a:rPr>
              <a:t>本所</a:t>
            </a:r>
            <a:r>
              <a:rPr sz="2000" spc="75" dirty="0">
                <a:latin typeface="等线" panose="02010600030101010101" pitchFamily="2" charset="-122"/>
                <a:ea typeface="等线" panose="02010600030101010101" pitchFamily="2" charset="-122"/>
                <a:cs typeface="PMingLiU"/>
              </a:rPr>
              <a:t>占</a:t>
            </a:r>
            <a:r>
              <a:rPr sz="2000" spc="25" dirty="0">
                <a:latin typeface="等线" panose="02010600030101010101" pitchFamily="2" charset="-122"/>
                <a:ea typeface="等线" panose="02010600030101010101" pitchFamily="2" charset="-122"/>
                <a:cs typeface="PMingLiU"/>
              </a:rPr>
              <a:t>的比</a:t>
            </a:r>
            <a:r>
              <a:rPr sz="2000" spc="75" dirty="0">
                <a:latin typeface="等线" panose="02010600030101010101" pitchFamily="2" charset="-122"/>
                <a:ea typeface="等线" panose="02010600030101010101" pitchFamily="2" charset="-122"/>
                <a:cs typeface="PMingLiU"/>
              </a:rPr>
              <a:t>重</a:t>
            </a:r>
            <a:r>
              <a:rPr sz="2000" spc="15" dirty="0">
                <a:latin typeface="等线" panose="02010600030101010101" pitchFamily="2" charset="-122"/>
                <a:ea typeface="等线" panose="02010600030101010101" pitchFamily="2" charset="-122"/>
                <a:cs typeface="PMingLiU"/>
              </a:rPr>
              <a:t>大</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marL="12700" marR="5080">
              <a:lnSpc>
                <a:spcPct val="205000"/>
              </a:lnSpc>
            </a:pPr>
            <a:r>
              <a:rPr sz="2000" spc="50" dirty="0">
                <a:latin typeface="等线" panose="02010600030101010101" pitchFamily="2" charset="-122"/>
                <a:ea typeface="等线" panose="02010600030101010101" pitchFamily="2" charset="-122"/>
                <a:cs typeface="PMingLiU"/>
              </a:rPr>
              <a:t>（3）</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轻重</a:t>
            </a:r>
            <a:r>
              <a:rPr sz="2000" spc="25" dirty="0">
                <a:latin typeface="等线" panose="02010600030101010101" pitchFamily="2" charset="-122"/>
                <a:ea typeface="等线" panose="02010600030101010101" pitchFamily="2" charset="-122"/>
                <a:cs typeface="PMingLiU"/>
              </a:rPr>
              <a:t>：主要是以</a:t>
            </a:r>
            <a:r>
              <a:rPr sz="2000" spc="25" dirty="0">
                <a:solidFill>
                  <a:srgbClr val="C23B0D"/>
                </a:solidFill>
                <a:latin typeface="等线" panose="02010600030101010101" pitchFamily="2" charset="-122"/>
                <a:ea typeface="等线" panose="02010600030101010101" pitchFamily="2" charset="-122"/>
                <a:cs typeface="PMingLiU"/>
              </a:rPr>
              <a:t>轻工业为主</a:t>
            </a:r>
            <a:r>
              <a:rPr sz="2000" spc="75" dirty="0">
                <a:latin typeface="等线" panose="02010600030101010101" pitchFamily="2" charset="-122"/>
                <a:ea typeface="等线" panose="02010600030101010101" pitchFamily="2" charset="-122"/>
                <a:cs typeface="PMingLiU"/>
              </a:rPr>
              <a:t>，</a:t>
            </a:r>
            <a:r>
              <a:rPr sz="2000" spc="25" dirty="0">
                <a:latin typeface="等线" panose="02010600030101010101" pitchFamily="2" charset="-122"/>
                <a:ea typeface="等线" panose="02010600030101010101" pitchFamily="2" charset="-122"/>
                <a:cs typeface="PMingLiU"/>
              </a:rPr>
              <a:t>缺乏</a:t>
            </a:r>
            <a:r>
              <a:rPr sz="2000" spc="75" dirty="0">
                <a:latin typeface="等线" panose="02010600030101010101" pitchFamily="2" charset="-122"/>
                <a:ea typeface="等线" panose="02010600030101010101" pitchFamily="2" charset="-122"/>
                <a:cs typeface="PMingLiU"/>
              </a:rPr>
              <a:t>重</a:t>
            </a:r>
            <a:r>
              <a:rPr sz="2000" spc="25" dirty="0">
                <a:latin typeface="等线" panose="02010600030101010101" pitchFamily="2" charset="-122"/>
                <a:ea typeface="等线" panose="02010600030101010101" pitchFamily="2" charset="-122"/>
                <a:cs typeface="PMingLiU"/>
              </a:rPr>
              <a:t>工业</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基础</a:t>
            </a:r>
            <a:r>
              <a:rPr sz="2000" spc="75" dirty="0">
                <a:latin typeface="等线" panose="02010600030101010101" pitchFamily="2" charset="-122"/>
                <a:ea typeface="等线" panose="02010600030101010101" pitchFamily="2" charset="-122"/>
                <a:cs typeface="PMingLiU"/>
              </a:rPr>
              <a:t>，</a:t>
            </a:r>
            <a:r>
              <a:rPr sz="2000" spc="25" dirty="0">
                <a:latin typeface="等线" panose="02010600030101010101" pitchFamily="2" charset="-122"/>
                <a:ea typeface="等线" panose="02010600030101010101" pitchFamily="2" charset="-122"/>
                <a:cs typeface="PMingLiU"/>
              </a:rPr>
              <a:t>不能</a:t>
            </a:r>
            <a:r>
              <a:rPr sz="2000" spc="75" dirty="0">
                <a:latin typeface="等线" panose="02010600030101010101" pitchFamily="2" charset="-122"/>
                <a:ea typeface="等线" panose="02010600030101010101" pitchFamily="2" charset="-122"/>
                <a:cs typeface="PMingLiU"/>
              </a:rPr>
              <a:t>构</a:t>
            </a:r>
            <a:r>
              <a:rPr sz="2000" spc="25" dirty="0">
                <a:latin typeface="等线" panose="02010600030101010101" pitchFamily="2" charset="-122"/>
                <a:ea typeface="等线" panose="02010600030101010101" pitchFamily="2" charset="-122"/>
                <a:cs typeface="PMingLiU"/>
              </a:rPr>
              <a:t>成一</a:t>
            </a:r>
            <a:r>
              <a:rPr sz="2000" spc="75" dirty="0">
                <a:latin typeface="等线" panose="02010600030101010101" pitchFamily="2" charset="-122"/>
                <a:ea typeface="等线" panose="02010600030101010101" pitchFamily="2" charset="-122"/>
                <a:cs typeface="PMingLiU"/>
              </a:rPr>
              <a:t>个</a:t>
            </a:r>
            <a:r>
              <a:rPr sz="2000" spc="25" dirty="0">
                <a:latin typeface="等线" panose="02010600030101010101" pitchFamily="2" charset="-122"/>
                <a:ea typeface="等线" panose="02010600030101010101" pitchFamily="2" charset="-122"/>
                <a:cs typeface="PMingLiU"/>
              </a:rPr>
              <a:t>完整 的工业体系和国民经济体</a:t>
            </a:r>
            <a:r>
              <a:rPr sz="2000" spc="10" dirty="0">
                <a:latin typeface="等线" panose="02010600030101010101" pitchFamily="2" charset="-122"/>
                <a:ea typeface="等线" panose="02010600030101010101" pitchFamily="2" charset="-122"/>
                <a:cs typeface="PMingLiU"/>
              </a:rPr>
              <a:t>系</a:t>
            </a:r>
            <a:r>
              <a:rPr sz="2000" spc="25" dirty="0">
                <a:latin typeface="等线" panose="02010600030101010101" pitchFamily="2" charset="-122"/>
                <a:ea typeface="等线" panose="02010600030101010101" pitchFamily="2" charset="-122"/>
                <a:cs typeface="PMingLiU"/>
              </a:rPr>
              <a:t>，不得</a:t>
            </a:r>
            <a:r>
              <a:rPr sz="2000" spc="75" dirty="0">
                <a:latin typeface="等线" panose="02010600030101010101" pitchFamily="2" charset="-122"/>
                <a:ea typeface="等线" panose="02010600030101010101" pitchFamily="2" charset="-122"/>
                <a:cs typeface="PMingLiU"/>
              </a:rPr>
              <a:t>不</a:t>
            </a:r>
            <a:r>
              <a:rPr sz="2000" spc="25" dirty="0">
                <a:latin typeface="等线" panose="02010600030101010101" pitchFamily="2" charset="-122"/>
                <a:ea typeface="等线" panose="02010600030101010101" pitchFamily="2" charset="-122"/>
                <a:cs typeface="PMingLiU"/>
              </a:rPr>
              <a:t>依赖</a:t>
            </a:r>
            <a:r>
              <a:rPr sz="2000" spc="75" dirty="0">
                <a:latin typeface="等线" panose="02010600030101010101" pitchFamily="2" charset="-122"/>
                <a:ea typeface="等线" panose="02010600030101010101" pitchFamily="2" charset="-122"/>
                <a:cs typeface="PMingLiU"/>
              </a:rPr>
              <a:t>外</a:t>
            </a:r>
            <a:r>
              <a:rPr sz="2000" spc="25" dirty="0">
                <a:latin typeface="等线" panose="02010600030101010101" pitchFamily="2" charset="-122"/>
                <a:ea typeface="等线" panose="02010600030101010101" pitchFamily="2" charset="-122"/>
                <a:cs typeface="PMingLiU"/>
              </a:rPr>
              <a:t>国垄</a:t>
            </a:r>
            <a:r>
              <a:rPr sz="2000" spc="75" dirty="0">
                <a:latin typeface="等线" panose="02010600030101010101" pitchFamily="2" charset="-122"/>
                <a:ea typeface="等线" panose="02010600030101010101" pitchFamily="2" charset="-122"/>
                <a:cs typeface="PMingLiU"/>
              </a:rPr>
              <a:t>断</a:t>
            </a:r>
            <a:r>
              <a:rPr sz="2000" spc="25" dirty="0">
                <a:latin typeface="等线" panose="02010600030101010101" pitchFamily="2" charset="-122"/>
                <a:ea typeface="等线" panose="02010600030101010101" pitchFamily="2" charset="-122"/>
                <a:cs typeface="PMingLiU"/>
              </a:rPr>
              <a:t>资本</a:t>
            </a:r>
            <a:r>
              <a:rPr sz="2000" spc="75" dirty="0">
                <a:latin typeface="等线" panose="02010600030101010101" pitchFamily="2" charset="-122"/>
                <a:ea typeface="等线" panose="02010600030101010101" pitchFamily="2" charset="-122"/>
                <a:cs typeface="PMingLiU"/>
              </a:rPr>
              <a:t>和</a:t>
            </a:r>
            <a:r>
              <a:rPr sz="2000" spc="25" dirty="0">
                <a:latin typeface="等线" panose="02010600030101010101" pitchFamily="2" charset="-122"/>
                <a:ea typeface="等线" panose="02010600030101010101" pitchFamily="2" charset="-122"/>
                <a:cs typeface="PMingLiU"/>
              </a:rPr>
              <a:t>本国</a:t>
            </a:r>
            <a:r>
              <a:rPr sz="2000" spc="75" dirty="0">
                <a:latin typeface="等线" panose="02010600030101010101" pitchFamily="2" charset="-122"/>
                <a:ea typeface="等线" panose="02010600030101010101" pitchFamily="2" charset="-122"/>
                <a:cs typeface="PMingLiU"/>
              </a:rPr>
              <a:t>官</a:t>
            </a:r>
            <a:r>
              <a:rPr sz="2000" spc="25" dirty="0">
                <a:latin typeface="等线" panose="02010600030101010101" pitchFamily="2" charset="-122"/>
                <a:ea typeface="等线" panose="02010600030101010101" pitchFamily="2" charset="-122"/>
                <a:cs typeface="PMingLiU"/>
              </a:rPr>
              <a:t>僚资</a:t>
            </a:r>
            <a:r>
              <a:rPr sz="2000" spc="75" dirty="0">
                <a:latin typeface="等线" panose="02010600030101010101" pitchFamily="2" charset="-122"/>
                <a:ea typeface="等线" panose="02010600030101010101" pitchFamily="2" charset="-122"/>
                <a:cs typeface="PMingLiU"/>
              </a:rPr>
              <a:t>本</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5"/>
              </a:spcBef>
            </a:pPr>
            <a:endParaRPr sz="20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000" spc="50" dirty="0">
                <a:latin typeface="等线" panose="02010600030101010101" pitchFamily="2" charset="-122"/>
                <a:ea typeface="等线" panose="02010600030101010101" pitchFamily="2" charset="-122"/>
                <a:cs typeface="PMingLiU"/>
              </a:rPr>
              <a:t>（4）</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规模</a:t>
            </a:r>
            <a:r>
              <a:rPr sz="2000" spc="25" dirty="0">
                <a:latin typeface="等线" panose="02010600030101010101" pitchFamily="2" charset="-122"/>
                <a:ea typeface="等线" panose="02010600030101010101" pitchFamily="2" charset="-122"/>
                <a:cs typeface="PMingLiU"/>
              </a:rPr>
              <a:t>：</a:t>
            </a:r>
            <a:r>
              <a:rPr sz="2000" spc="25" dirty="0">
                <a:solidFill>
                  <a:srgbClr val="C23B0D"/>
                </a:solidFill>
                <a:latin typeface="等线" panose="02010600030101010101" pitchFamily="2" charset="-122"/>
                <a:ea typeface="等线" panose="02010600030101010101" pitchFamily="2" charset="-122"/>
                <a:cs typeface="PMingLiU"/>
              </a:rPr>
              <a:t>企业规模狭</a:t>
            </a:r>
            <a:r>
              <a:rPr sz="2000" spc="15" dirty="0">
                <a:solidFill>
                  <a:srgbClr val="C23B0D"/>
                </a:solidFill>
                <a:latin typeface="等线" panose="02010600030101010101" pitchFamily="2" charset="-122"/>
                <a:ea typeface="等线" panose="02010600030101010101" pitchFamily="2" charset="-122"/>
                <a:cs typeface="PMingLiU"/>
              </a:rPr>
              <a:t>小</a:t>
            </a:r>
            <a:r>
              <a:rPr sz="2000" spc="25" dirty="0">
                <a:latin typeface="等线" panose="02010600030101010101" pitchFamily="2" charset="-122"/>
                <a:ea typeface="等线" panose="02010600030101010101" pitchFamily="2" charset="-122"/>
                <a:cs typeface="PMingLiU"/>
              </a:rPr>
              <a:t>，经营</a:t>
            </a:r>
            <a:r>
              <a:rPr sz="2000" spc="75" dirty="0">
                <a:latin typeface="等线" panose="02010600030101010101" pitchFamily="2" charset="-122"/>
                <a:ea typeface="等线" panose="02010600030101010101" pitchFamily="2" charset="-122"/>
                <a:cs typeface="PMingLiU"/>
              </a:rPr>
              <a:t>分</a:t>
            </a:r>
            <a:r>
              <a:rPr sz="2000" spc="25" dirty="0">
                <a:latin typeface="等线" panose="02010600030101010101" pitchFamily="2" charset="-122"/>
                <a:ea typeface="等线" panose="02010600030101010101" pitchFamily="2" charset="-122"/>
                <a:cs typeface="PMingLiU"/>
              </a:rPr>
              <a:t>散，</a:t>
            </a:r>
            <a:r>
              <a:rPr sz="2000" spc="75" dirty="0">
                <a:latin typeface="等线" panose="02010600030101010101" pitchFamily="2" charset="-122"/>
                <a:ea typeface="等线" panose="02010600030101010101" pitchFamily="2" charset="-122"/>
                <a:cs typeface="PMingLiU"/>
              </a:rPr>
              <a:t>技</a:t>
            </a:r>
            <a:r>
              <a:rPr sz="2000" spc="25" dirty="0">
                <a:latin typeface="等线" panose="02010600030101010101" pitchFamily="2" charset="-122"/>
                <a:ea typeface="等线" panose="02010600030101010101" pitchFamily="2" charset="-122"/>
                <a:cs typeface="PMingLiU"/>
              </a:rPr>
              <a:t>术设</a:t>
            </a:r>
            <a:r>
              <a:rPr sz="2000" spc="75" dirty="0">
                <a:latin typeface="等线" panose="02010600030101010101" pitchFamily="2" charset="-122"/>
                <a:ea typeface="等线" panose="02010600030101010101" pitchFamily="2" charset="-122"/>
                <a:cs typeface="PMingLiU"/>
              </a:rPr>
              <a:t>备</a:t>
            </a:r>
            <a:r>
              <a:rPr sz="2000" spc="25" dirty="0">
                <a:latin typeface="等线" panose="02010600030101010101" pitchFamily="2" charset="-122"/>
                <a:ea typeface="等线" panose="02010600030101010101" pitchFamily="2" charset="-122"/>
                <a:cs typeface="PMingLiU"/>
              </a:rPr>
              <a:t>落后</a:t>
            </a:r>
            <a:r>
              <a:rPr sz="2000" spc="75" dirty="0">
                <a:latin typeface="等线" panose="02010600030101010101" pitchFamily="2" charset="-122"/>
                <a:ea typeface="等线" panose="02010600030101010101" pitchFamily="2" charset="-122"/>
                <a:cs typeface="PMingLiU"/>
              </a:rPr>
              <a:t>，</a:t>
            </a:r>
            <a:r>
              <a:rPr sz="2000" spc="25" dirty="0">
                <a:latin typeface="等线" panose="02010600030101010101" pitchFamily="2" charset="-122"/>
                <a:ea typeface="等线" panose="02010600030101010101" pitchFamily="2" charset="-122"/>
                <a:cs typeface="PMingLiU"/>
              </a:rPr>
              <a:t>劳动</a:t>
            </a:r>
            <a:r>
              <a:rPr sz="2000" spc="75" dirty="0">
                <a:latin typeface="等线" panose="02010600030101010101" pitchFamily="2" charset="-122"/>
                <a:ea typeface="等线" panose="02010600030101010101" pitchFamily="2" charset="-122"/>
                <a:cs typeface="PMingLiU"/>
              </a:rPr>
              <a:t>生</a:t>
            </a:r>
            <a:r>
              <a:rPr sz="2000" spc="25" dirty="0">
                <a:latin typeface="等线" panose="02010600030101010101" pitchFamily="2" charset="-122"/>
                <a:ea typeface="等线" panose="02010600030101010101" pitchFamily="2" charset="-122"/>
                <a:cs typeface="PMingLiU"/>
              </a:rPr>
              <a:t>产率</a:t>
            </a:r>
            <a:r>
              <a:rPr sz="2000" spc="65" dirty="0">
                <a:latin typeface="等线" panose="02010600030101010101" pitchFamily="2" charset="-122"/>
                <a:ea typeface="等线" panose="02010600030101010101" pitchFamily="2" charset="-122"/>
                <a:cs typeface="PMingLiU"/>
              </a:rPr>
              <a:t>低</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000" spc="50" dirty="0">
                <a:latin typeface="等线" panose="02010600030101010101" pitchFamily="2" charset="-122"/>
                <a:ea typeface="等线" panose="02010600030101010101" pitchFamily="2" charset="-122"/>
                <a:cs typeface="PMingLiU"/>
              </a:rPr>
              <a:t>（5）</a:t>
            </a:r>
            <a:r>
              <a:rPr sz="200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联系</a:t>
            </a:r>
            <a:r>
              <a:rPr sz="2000" spc="25" dirty="0">
                <a:latin typeface="等线" panose="02010600030101010101" pitchFamily="2" charset="-122"/>
                <a:ea typeface="等线" panose="02010600030101010101" pitchFamily="2" charset="-122"/>
                <a:cs typeface="PMingLiU"/>
              </a:rPr>
              <a:t>：民族资本主义经济和</a:t>
            </a:r>
            <a:r>
              <a:rPr sz="2000" spc="75" dirty="0">
                <a:solidFill>
                  <a:srgbClr val="C23B0D"/>
                </a:solidFill>
                <a:latin typeface="等线" panose="02010600030101010101" pitchFamily="2" charset="-122"/>
                <a:ea typeface="等线" panose="02010600030101010101" pitchFamily="2" charset="-122"/>
                <a:cs typeface="PMingLiU"/>
              </a:rPr>
              <a:t>封</a:t>
            </a:r>
            <a:r>
              <a:rPr sz="2000" spc="25" dirty="0">
                <a:solidFill>
                  <a:srgbClr val="C23B0D"/>
                </a:solidFill>
                <a:latin typeface="等线" panose="02010600030101010101" pitchFamily="2" charset="-122"/>
                <a:ea typeface="等线" panose="02010600030101010101" pitchFamily="2" charset="-122"/>
                <a:cs typeface="PMingLiU"/>
              </a:rPr>
              <a:t>建势</a:t>
            </a:r>
            <a:r>
              <a:rPr sz="2000" spc="75" dirty="0">
                <a:solidFill>
                  <a:srgbClr val="C23B0D"/>
                </a:solidFill>
                <a:latin typeface="等线" panose="02010600030101010101" pitchFamily="2" charset="-122"/>
                <a:ea typeface="等线" panose="02010600030101010101" pitchFamily="2" charset="-122"/>
                <a:cs typeface="PMingLiU"/>
              </a:rPr>
              <a:t>力</a:t>
            </a:r>
            <a:r>
              <a:rPr sz="2000" spc="25" dirty="0">
                <a:latin typeface="等线" panose="02010600030101010101" pitchFamily="2" charset="-122"/>
                <a:ea typeface="等线" panose="02010600030101010101" pitchFamily="2" charset="-122"/>
                <a:cs typeface="PMingLiU"/>
              </a:rPr>
              <a:t>也有</a:t>
            </a:r>
            <a:r>
              <a:rPr sz="2000" spc="65" dirty="0">
                <a:latin typeface="等线" panose="02010600030101010101" pitchFamily="2" charset="-122"/>
                <a:ea typeface="等线" panose="02010600030101010101" pitchFamily="2" charset="-122"/>
                <a:cs typeface="PMingLiU"/>
              </a:rPr>
              <a:t>千</a:t>
            </a:r>
            <a:r>
              <a:rPr sz="2000" spc="25" dirty="0">
                <a:latin typeface="等线" panose="02010600030101010101" pitchFamily="2" charset="-122"/>
                <a:ea typeface="等线" panose="02010600030101010101" pitchFamily="2" charset="-122"/>
                <a:cs typeface="PMingLiU"/>
              </a:rPr>
              <a:t>丝万</a:t>
            </a:r>
            <a:r>
              <a:rPr sz="2000" spc="65" dirty="0">
                <a:latin typeface="等线" panose="02010600030101010101" pitchFamily="2" charset="-122"/>
                <a:ea typeface="等线" panose="02010600030101010101" pitchFamily="2" charset="-122"/>
                <a:cs typeface="PMingLiU"/>
              </a:rPr>
              <a:t>缕</a:t>
            </a:r>
            <a:r>
              <a:rPr sz="2000" spc="25" dirty="0">
                <a:latin typeface="等线" panose="02010600030101010101" pitchFamily="2" charset="-122"/>
                <a:ea typeface="等线" panose="02010600030101010101" pitchFamily="2" charset="-122"/>
                <a:cs typeface="PMingLiU"/>
              </a:rPr>
              <a:t>的联</a:t>
            </a:r>
            <a:r>
              <a:rPr sz="2000" spc="85" dirty="0">
                <a:latin typeface="等线" panose="02010600030101010101" pitchFamily="2" charset="-122"/>
                <a:ea typeface="等线" panose="02010600030101010101" pitchFamily="2" charset="-122"/>
                <a:cs typeface="PMingLiU"/>
              </a:rPr>
              <a:t>系</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p:txBody>
      </p:sp>
      <p:sp>
        <p:nvSpPr>
          <p:cNvPr id="9" name="object 9"/>
          <p:cNvSpPr/>
          <p:nvPr/>
        </p:nvSpPr>
        <p:spPr>
          <a:xfrm>
            <a:off x="8884919" y="2125979"/>
            <a:ext cx="3238500" cy="3398520"/>
          </a:xfrm>
          <a:custGeom>
            <a:avLst/>
            <a:gdLst/>
            <a:ahLst/>
            <a:cxnLst/>
            <a:rect l="l" t="t" r="r" b="b"/>
            <a:pathLst>
              <a:path w="3238500" h="3398520">
                <a:moveTo>
                  <a:pt x="1619250" y="0"/>
                </a:moveTo>
                <a:lnTo>
                  <a:pt x="1572339" y="699"/>
                </a:lnTo>
                <a:lnTo>
                  <a:pt x="1525759" y="2784"/>
                </a:lnTo>
                <a:lnTo>
                  <a:pt x="1479528" y="6236"/>
                </a:lnTo>
                <a:lnTo>
                  <a:pt x="1433664" y="11037"/>
                </a:lnTo>
                <a:lnTo>
                  <a:pt x="1388184" y="17167"/>
                </a:lnTo>
                <a:lnTo>
                  <a:pt x="1343108" y="24607"/>
                </a:lnTo>
                <a:lnTo>
                  <a:pt x="1298452" y="33339"/>
                </a:lnTo>
                <a:lnTo>
                  <a:pt x="1254235" y="43343"/>
                </a:lnTo>
                <a:lnTo>
                  <a:pt x="1210475" y="54602"/>
                </a:lnTo>
                <a:lnTo>
                  <a:pt x="1167190" y="67095"/>
                </a:lnTo>
                <a:lnTo>
                  <a:pt x="1124398" y="80804"/>
                </a:lnTo>
                <a:lnTo>
                  <a:pt x="1082117" y="95710"/>
                </a:lnTo>
                <a:lnTo>
                  <a:pt x="1040364" y="111794"/>
                </a:lnTo>
                <a:lnTo>
                  <a:pt x="999158" y="129038"/>
                </a:lnTo>
                <a:lnTo>
                  <a:pt x="958518" y="147422"/>
                </a:lnTo>
                <a:lnTo>
                  <a:pt x="918459" y="166928"/>
                </a:lnTo>
                <a:lnTo>
                  <a:pt x="879002" y="187537"/>
                </a:lnTo>
                <a:lnTo>
                  <a:pt x="840164" y="209229"/>
                </a:lnTo>
                <a:lnTo>
                  <a:pt x="801962" y="231986"/>
                </a:lnTo>
                <a:lnTo>
                  <a:pt x="764415" y="255789"/>
                </a:lnTo>
                <a:lnTo>
                  <a:pt x="727541" y="280620"/>
                </a:lnTo>
                <a:lnTo>
                  <a:pt x="691358" y="306458"/>
                </a:lnTo>
                <a:lnTo>
                  <a:pt x="655884" y="333286"/>
                </a:lnTo>
                <a:lnTo>
                  <a:pt x="621136" y="361085"/>
                </a:lnTo>
                <a:lnTo>
                  <a:pt x="587134" y="389835"/>
                </a:lnTo>
                <a:lnTo>
                  <a:pt x="553894" y="419517"/>
                </a:lnTo>
                <a:lnTo>
                  <a:pt x="521435" y="450114"/>
                </a:lnTo>
                <a:lnTo>
                  <a:pt x="489774" y="481605"/>
                </a:lnTo>
                <a:lnTo>
                  <a:pt x="458931" y="513973"/>
                </a:lnTo>
                <a:lnTo>
                  <a:pt x="428922" y="547197"/>
                </a:lnTo>
                <a:lnTo>
                  <a:pt x="399766" y="581260"/>
                </a:lnTo>
                <a:lnTo>
                  <a:pt x="371481" y="616143"/>
                </a:lnTo>
                <a:lnTo>
                  <a:pt x="344084" y="651826"/>
                </a:lnTo>
                <a:lnTo>
                  <a:pt x="317595" y="688290"/>
                </a:lnTo>
                <a:lnTo>
                  <a:pt x="292030" y="725517"/>
                </a:lnTo>
                <a:lnTo>
                  <a:pt x="267408" y="763488"/>
                </a:lnTo>
                <a:lnTo>
                  <a:pt x="243747" y="802184"/>
                </a:lnTo>
                <a:lnTo>
                  <a:pt x="221064" y="841586"/>
                </a:lnTo>
                <a:lnTo>
                  <a:pt x="199378" y="881675"/>
                </a:lnTo>
                <a:lnTo>
                  <a:pt x="178707" y="922433"/>
                </a:lnTo>
                <a:lnTo>
                  <a:pt x="159069" y="963840"/>
                </a:lnTo>
                <a:lnTo>
                  <a:pt x="140482" y="1005877"/>
                </a:lnTo>
                <a:lnTo>
                  <a:pt x="122963" y="1048526"/>
                </a:lnTo>
                <a:lnTo>
                  <a:pt x="106531" y="1091768"/>
                </a:lnTo>
                <a:lnTo>
                  <a:pt x="91204" y="1135584"/>
                </a:lnTo>
                <a:lnTo>
                  <a:pt x="77000" y="1179955"/>
                </a:lnTo>
                <a:lnTo>
                  <a:pt x="63936" y="1224861"/>
                </a:lnTo>
                <a:lnTo>
                  <a:pt x="52031" y="1270285"/>
                </a:lnTo>
                <a:lnTo>
                  <a:pt x="41303" y="1316208"/>
                </a:lnTo>
                <a:lnTo>
                  <a:pt x="31769" y="1362609"/>
                </a:lnTo>
                <a:lnTo>
                  <a:pt x="23449" y="1409472"/>
                </a:lnTo>
                <a:lnTo>
                  <a:pt x="16359" y="1456776"/>
                </a:lnTo>
                <a:lnTo>
                  <a:pt x="10517" y="1504502"/>
                </a:lnTo>
                <a:lnTo>
                  <a:pt x="5943" y="1552633"/>
                </a:lnTo>
                <a:lnTo>
                  <a:pt x="2653" y="1601149"/>
                </a:lnTo>
                <a:lnTo>
                  <a:pt x="666" y="1650031"/>
                </a:lnTo>
                <a:lnTo>
                  <a:pt x="0" y="1699260"/>
                </a:lnTo>
                <a:lnTo>
                  <a:pt x="666" y="1748488"/>
                </a:lnTo>
                <a:lnTo>
                  <a:pt x="2653" y="1797370"/>
                </a:lnTo>
                <a:lnTo>
                  <a:pt x="5943" y="1845886"/>
                </a:lnTo>
                <a:lnTo>
                  <a:pt x="10517" y="1894017"/>
                </a:lnTo>
                <a:lnTo>
                  <a:pt x="16359" y="1941743"/>
                </a:lnTo>
                <a:lnTo>
                  <a:pt x="23449" y="1989047"/>
                </a:lnTo>
                <a:lnTo>
                  <a:pt x="31769" y="2035910"/>
                </a:lnTo>
                <a:lnTo>
                  <a:pt x="41303" y="2082311"/>
                </a:lnTo>
                <a:lnTo>
                  <a:pt x="52031" y="2128234"/>
                </a:lnTo>
                <a:lnTo>
                  <a:pt x="63936" y="2173658"/>
                </a:lnTo>
                <a:lnTo>
                  <a:pt x="77000" y="2218564"/>
                </a:lnTo>
                <a:lnTo>
                  <a:pt x="91204" y="2262935"/>
                </a:lnTo>
                <a:lnTo>
                  <a:pt x="106531" y="2306751"/>
                </a:lnTo>
                <a:lnTo>
                  <a:pt x="122963" y="2349993"/>
                </a:lnTo>
                <a:lnTo>
                  <a:pt x="140482" y="2392642"/>
                </a:lnTo>
                <a:lnTo>
                  <a:pt x="159069" y="2434679"/>
                </a:lnTo>
                <a:lnTo>
                  <a:pt x="178707" y="2476086"/>
                </a:lnTo>
                <a:lnTo>
                  <a:pt x="199378" y="2516844"/>
                </a:lnTo>
                <a:lnTo>
                  <a:pt x="221064" y="2556933"/>
                </a:lnTo>
                <a:lnTo>
                  <a:pt x="243747" y="2596335"/>
                </a:lnTo>
                <a:lnTo>
                  <a:pt x="267408" y="2635031"/>
                </a:lnTo>
                <a:lnTo>
                  <a:pt x="292030" y="2673002"/>
                </a:lnTo>
                <a:lnTo>
                  <a:pt x="317595" y="2710229"/>
                </a:lnTo>
                <a:lnTo>
                  <a:pt x="344084" y="2746693"/>
                </a:lnTo>
                <a:lnTo>
                  <a:pt x="371481" y="2782376"/>
                </a:lnTo>
                <a:lnTo>
                  <a:pt x="399766" y="2817259"/>
                </a:lnTo>
                <a:lnTo>
                  <a:pt x="428922" y="2851322"/>
                </a:lnTo>
                <a:lnTo>
                  <a:pt x="458931" y="2884546"/>
                </a:lnTo>
                <a:lnTo>
                  <a:pt x="489774" y="2916914"/>
                </a:lnTo>
                <a:lnTo>
                  <a:pt x="521435" y="2948405"/>
                </a:lnTo>
                <a:lnTo>
                  <a:pt x="553894" y="2979002"/>
                </a:lnTo>
                <a:lnTo>
                  <a:pt x="587134" y="3008684"/>
                </a:lnTo>
                <a:lnTo>
                  <a:pt x="621136" y="3037434"/>
                </a:lnTo>
                <a:lnTo>
                  <a:pt x="655884" y="3065233"/>
                </a:lnTo>
                <a:lnTo>
                  <a:pt x="691358" y="3092061"/>
                </a:lnTo>
                <a:lnTo>
                  <a:pt x="727541" y="3117899"/>
                </a:lnTo>
                <a:lnTo>
                  <a:pt x="764415" y="3142730"/>
                </a:lnTo>
                <a:lnTo>
                  <a:pt x="801962" y="3166533"/>
                </a:lnTo>
                <a:lnTo>
                  <a:pt x="840164" y="3189290"/>
                </a:lnTo>
                <a:lnTo>
                  <a:pt x="879002" y="3210982"/>
                </a:lnTo>
                <a:lnTo>
                  <a:pt x="918459" y="3231591"/>
                </a:lnTo>
                <a:lnTo>
                  <a:pt x="958518" y="3251097"/>
                </a:lnTo>
                <a:lnTo>
                  <a:pt x="999158" y="3269481"/>
                </a:lnTo>
                <a:lnTo>
                  <a:pt x="1040364" y="3286725"/>
                </a:lnTo>
                <a:lnTo>
                  <a:pt x="1082117" y="3302809"/>
                </a:lnTo>
                <a:lnTo>
                  <a:pt x="1124398" y="3317715"/>
                </a:lnTo>
                <a:lnTo>
                  <a:pt x="1167190" y="3331424"/>
                </a:lnTo>
                <a:lnTo>
                  <a:pt x="1210475" y="3343917"/>
                </a:lnTo>
                <a:lnTo>
                  <a:pt x="1254235" y="3355176"/>
                </a:lnTo>
                <a:lnTo>
                  <a:pt x="1298452" y="3365180"/>
                </a:lnTo>
                <a:lnTo>
                  <a:pt x="1343108" y="3373912"/>
                </a:lnTo>
                <a:lnTo>
                  <a:pt x="1388184" y="3381352"/>
                </a:lnTo>
                <a:lnTo>
                  <a:pt x="1433664" y="3387482"/>
                </a:lnTo>
                <a:lnTo>
                  <a:pt x="1479528" y="3392283"/>
                </a:lnTo>
                <a:lnTo>
                  <a:pt x="1525759" y="3395735"/>
                </a:lnTo>
                <a:lnTo>
                  <a:pt x="1572339" y="3397820"/>
                </a:lnTo>
                <a:lnTo>
                  <a:pt x="1619250" y="3398520"/>
                </a:lnTo>
                <a:lnTo>
                  <a:pt x="1666160" y="3397820"/>
                </a:lnTo>
                <a:lnTo>
                  <a:pt x="1712740" y="3395735"/>
                </a:lnTo>
                <a:lnTo>
                  <a:pt x="1758971" y="3392283"/>
                </a:lnTo>
                <a:lnTo>
                  <a:pt x="1804835" y="3387482"/>
                </a:lnTo>
                <a:lnTo>
                  <a:pt x="1850315" y="3381352"/>
                </a:lnTo>
                <a:lnTo>
                  <a:pt x="1895391" y="3373912"/>
                </a:lnTo>
                <a:lnTo>
                  <a:pt x="1940047" y="3365180"/>
                </a:lnTo>
                <a:lnTo>
                  <a:pt x="1984264" y="3355176"/>
                </a:lnTo>
                <a:lnTo>
                  <a:pt x="2028024" y="3343917"/>
                </a:lnTo>
                <a:lnTo>
                  <a:pt x="2071309" y="3331424"/>
                </a:lnTo>
                <a:lnTo>
                  <a:pt x="2114101" y="3317715"/>
                </a:lnTo>
                <a:lnTo>
                  <a:pt x="2156382" y="3302809"/>
                </a:lnTo>
                <a:lnTo>
                  <a:pt x="2198135" y="3286725"/>
                </a:lnTo>
                <a:lnTo>
                  <a:pt x="2239341" y="3269481"/>
                </a:lnTo>
                <a:lnTo>
                  <a:pt x="2279981" y="3251097"/>
                </a:lnTo>
                <a:lnTo>
                  <a:pt x="2320040" y="3231591"/>
                </a:lnTo>
                <a:lnTo>
                  <a:pt x="2359497" y="3210982"/>
                </a:lnTo>
                <a:lnTo>
                  <a:pt x="2398335" y="3189290"/>
                </a:lnTo>
                <a:lnTo>
                  <a:pt x="2436537" y="3166533"/>
                </a:lnTo>
                <a:lnTo>
                  <a:pt x="2474084" y="3142730"/>
                </a:lnTo>
                <a:lnTo>
                  <a:pt x="2510958" y="3117899"/>
                </a:lnTo>
                <a:lnTo>
                  <a:pt x="2547141" y="3092061"/>
                </a:lnTo>
                <a:lnTo>
                  <a:pt x="2582615" y="3065233"/>
                </a:lnTo>
                <a:lnTo>
                  <a:pt x="2617363" y="3037434"/>
                </a:lnTo>
                <a:lnTo>
                  <a:pt x="2651365" y="3008684"/>
                </a:lnTo>
                <a:lnTo>
                  <a:pt x="2684605" y="2979002"/>
                </a:lnTo>
                <a:lnTo>
                  <a:pt x="2717064" y="2948405"/>
                </a:lnTo>
                <a:lnTo>
                  <a:pt x="2748725" y="2916914"/>
                </a:lnTo>
                <a:lnTo>
                  <a:pt x="2779568" y="2884546"/>
                </a:lnTo>
                <a:lnTo>
                  <a:pt x="2809577" y="2851322"/>
                </a:lnTo>
                <a:lnTo>
                  <a:pt x="2838733" y="2817259"/>
                </a:lnTo>
                <a:lnTo>
                  <a:pt x="2867018" y="2782376"/>
                </a:lnTo>
                <a:lnTo>
                  <a:pt x="2894415" y="2746693"/>
                </a:lnTo>
                <a:lnTo>
                  <a:pt x="2920904" y="2710229"/>
                </a:lnTo>
                <a:lnTo>
                  <a:pt x="2946469" y="2673002"/>
                </a:lnTo>
                <a:lnTo>
                  <a:pt x="2971091" y="2635031"/>
                </a:lnTo>
                <a:lnTo>
                  <a:pt x="2994752" y="2596335"/>
                </a:lnTo>
                <a:lnTo>
                  <a:pt x="3017435" y="2556933"/>
                </a:lnTo>
                <a:lnTo>
                  <a:pt x="3039121" y="2516844"/>
                </a:lnTo>
                <a:lnTo>
                  <a:pt x="3059792" y="2476086"/>
                </a:lnTo>
                <a:lnTo>
                  <a:pt x="3079430" y="2434679"/>
                </a:lnTo>
                <a:lnTo>
                  <a:pt x="3098017" y="2392642"/>
                </a:lnTo>
                <a:lnTo>
                  <a:pt x="3115536" y="2349993"/>
                </a:lnTo>
                <a:lnTo>
                  <a:pt x="3131968" y="2306751"/>
                </a:lnTo>
                <a:lnTo>
                  <a:pt x="3147295" y="2262935"/>
                </a:lnTo>
                <a:lnTo>
                  <a:pt x="3161499" y="2218564"/>
                </a:lnTo>
                <a:lnTo>
                  <a:pt x="3174563" y="2173658"/>
                </a:lnTo>
                <a:lnTo>
                  <a:pt x="3186468" y="2128234"/>
                </a:lnTo>
                <a:lnTo>
                  <a:pt x="3197196" y="2082311"/>
                </a:lnTo>
                <a:lnTo>
                  <a:pt x="3206730" y="2035910"/>
                </a:lnTo>
                <a:lnTo>
                  <a:pt x="3215050" y="1989047"/>
                </a:lnTo>
                <a:lnTo>
                  <a:pt x="3222140" y="1941743"/>
                </a:lnTo>
                <a:lnTo>
                  <a:pt x="3227982" y="1894017"/>
                </a:lnTo>
                <a:lnTo>
                  <a:pt x="3232556" y="1845886"/>
                </a:lnTo>
                <a:lnTo>
                  <a:pt x="3235846" y="1797370"/>
                </a:lnTo>
                <a:lnTo>
                  <a:pt x="3237833" y="1748488"/>
                </a:lnTo>
                <a:lnTo>
                  <a:pt x="3238500" y="1699260"/>
                </a:lnTo>
                <a:lnTo>
                  <a:pt x="3237833" y="1650031"/>
                </a:lnTo>
                <a:lnTo>
                  <a:pt x="3235846" y="1601149"/>
                </a:lnTo>
                <a:lnTo>
                  <a:pt x="3232556" y="1552633"/>
                </a:lnTo>
                <a:lnTo>
                  <a:pt x="3227982" y="1504502"/>
                </a:lnTo>
                <a:lnTo>
                  <a:pt x="3222140" y="1456776"/>
                </a:lnTo>
                <a:lnTo>
                  <a:pt x="3215050" y="1409472"/>
                </a:lnTo>
                <a:lnTo>
                  <a:pt x="3206730" y="1362609"/>
                </a:lnTo>
                <a:lnTo>
                  <a:pt x="3197196" y="1316208"/>
                </a:lnTo>
                <a:lnTo>
                  <a:pt x="3186468" y="1270285"/>
                </a:lnTo>
                <a:lnTo>
                  <a:pt x="3174563" y="1224861"/>
                </a:lnTo>
                <a:lnTo>
                  <a:pt x="3161499" y="1179955"/>
                </a:lnTo>
                <a:lnTo>
                  <a:pt x="3147295" y="1135584"/>
                </a:lnTo>
                <a:lnTo>
                  <a:pt x="3131968" y="1091768"/>
                </a:lnTo>
                <a:lnTo>
                  <a:pt x="3115536" y="1048526"/>
                </a:lnTo>
                <a:lnTo>
                  <a:pt x="3098017" y="1005877"/>
                </a:lnTo>
                <a:lnTo>
                  <a:pt x="3079430" y="963840"/>
                </a:lnTo>
                <a:lnTo>
                  <a:pt x="3059792" y="922433"/>
                </a:lnTo>
                <a:lnTo>
                  <a:pt x="3039121" y="881675"/>
                </a:lnTo>
                <a:lnTo>
                  <a:pt x="3017435" y="841586"/>
                </a:lnTo>
                <a:lnTo>
                  <a:pt x="2994752" y="802184"/>
                </a:lnTo>
                <a:lnTo>
                  <a:pt x="2971091" y="763488"/>
                </a:lnTo>
                <a:lnTo>
                  <a:pt x="2946469" y="725517"/>
                </a:lnTo>
                <a:lnTo>
                  <a:pt x="2920904" y="688290"/>
                </a:lnTo>
                <a:lnTo>
                  <a:pt x="2894415" y="651826"/>
                </a:lnTo>
                <a:lnTo>
                  <a:pt x="2867018" y="616143"/>
                </a:lnTo>
                <a:lnTo>
                  <a:pt x="2838733" y="581260"/>
                </a:lnTo>
                <a:lnTo>
                  <a:pt x="2809577" y="547197"/>
                </a:lnTo>
                <a:lnTo>
                  <a:pt x="2779568" y="513973"/>
                </a:lnTo>
                <a:lnTo>
                  <a:pt x="2748725" y="481605"/>
                </a:lnTo>
                <a:lnTo>
                  <a:pt x="2717064" y="450114"/>
                </a:lnTo>
                <a:lnTo>
                  <a:pt x="2684605" y="419517"/>
                </a:lnTo>
                <a:lnTo>
                  <a:pt x="2651365" y="389835"/>
                </a:lnTo>
                <a:lnTo>
                  <a:pt x="2617363" y="361085"/>
                </a:lnTo>
                <a:lnTo>
                  <a:pt x="2582615" y="333286"/>
                </a:lnTo>
                <a:lnTo>
                  <a:pt x="2547141" y="306458"/>
                </a:lnTo>
                <a:lnTo>
                  <a:pt x="2510958" y="280620"/>
                </a:lnTo>
                <a:lnTo>
                  <a:pt x="2474084" y="255789"/>
                </a:lnTo>
                <a:lnTo>
                  <a:pt x="2436537" y="231986"/>
                </a:lnTo>
                <a:lnTo>
                  <a:pt x="2398335" y="209229"/>
                </a:lnTo>
                <a:lnTo>
                  <a:pt x="2359497" y="187537"/>
                </a:lnTo>
                <a:lnTo>
                  <a:pt x="2320040" y="166928"/>
                </a:lnTo>
                <a:lnTo>
                  <a:pt x="2279981" y="147422"/>
                </a:lnTo>
                <a:lnTo>
                  <a:pt x="2239341" y="129038"/>
                </a:lnTo>
                <a:lnTo>
                  <a:pt x="2198135" y="111794"/>
                </a:lnTo>
                <a:lnTo>
                  <a:pt x="2156382" y="95710"/>
                </a:lnTo>
                <a:lnTo>
                  <a:pt x="2114101" y="80804"/>
                </a:lnTo>
                <a:lnTo>
                  <a:pt x="2071309" y="67095"/>
                </a:lnTo>
                <a:lnTo>
                  <a:pt x="2028024" y="54602"/>
                </a:lnTo>
                <a:lnTo>
                  <a:pt x="1984264" y="43343"/>
                </a:lnTo>
                <a:lnTo>
                  <a:pt x="1940047" y="33339"/>
                </a:lnTo>
                <a:lnTo>
                  <a:pt x="1895391" y="24607"/>
                </a:lnTo>
                <a:lnTo>
                  <a:pt x="1850315" y="17167"/>
                </a:lnTo>
                <a:lnTo>
                  <a:pt x="1804835" y="11037"/>
                </a:lnTo>
                <a:lnTo>
                  <a:pt x="1758971" y="6236"/>
                </a:lnTo>
                <a:lnTo>
                  <a:pt x="1712740" y="2784"/>
                </a:lnTo>
                <a:lnTo>
                  <a:pt x="1666160" y="699"/>
                </a:lnTo>
                <a:lnTo>
                  <a:pt x="1619250" y="0"/>
                </a:lnTo>
                <a:close/>
              </a:path>
            </a:pathLst>
          </a:custGeom>
          <a:solidFill>
            <a:srgbClr val="E7E6E6"/>
          </a:solidFill>
        </p:spPr>
        <p:txBody>
          <a:bodyPr wrap="square" lIns="0" tIns="0" rIns="0" bIns="0" rtlCol="0"/>
          <a:lstStyle/>
          <a:p/>
        </p:txBody>
      </p:sp>
      <p:sp>
        <p:nvSpPr>
          <p:cNvPr id="10" name="object 10"/>
          <p:cNvSpPr/>
          <p:nvPr/>
        </p:nvSpPr>
        <p:spPr>
          <a:xfrm>
            <a:off x="9906000" y="4274820"/>
            <a:ext cx="1196340" cy="1249680"/>
          </a:xfrm>
          <a:custGeom>
            <a:avLst/>
            <a:gdLst/>
            <a:ahLst/>
            <a:cxnLst/>
            <a:rect l="l" t="t" r="r" b="b"/>
            <a:pathLst>
              <a:path w="1196340" h="1249679">
                <a:moveTo>
                  <a:pt x="598170" y="0"/>
                </a:moveTo>
                <a:lnTo>
                  <a:pt x="551427" y="1880"/>
                </a:lnTo>
                <a:lnTo>
                  <a:pt x="505668" y="7427"/>
                </a:lnTo>
                <a:lnTo>
                  <a:pt x="461025" y="16504"/>
                </a:lnTo>
                <a:lnTo>
                  <a:pt x="417631" y="28969"/>
                </a:lnTo>
                <a:lnTo>
                  <a:pt x="375620" y="44686"/>
                </a:lnTo>
                <a:lnTo>
                  <a:pt x="335124" y="63514"/>
                </a:lnTo>
                <a:lnTo>
                  <a:pt x="296276" y="85315"/>
                </a:lnTo>
                <a:lnTo>
                  <a:pt x="259210" y="109950"/>
                </a:lnTo>
                <a:lnTo>
                  <a:pt x="224059" y="137279"/>
                </a:lnTo>
                <a:lnTo>
                  <a:pt x="190955" y="167165"/>
                </a:lnTo>
                <a:lnTo>
                  <a:pt x="160031" y="199467"/>
                </a:lnTo>
                <a:lnTo>
                  <a:pt x="131421" y="234047"/>
                </a:lnTo>
                <a:lnTo>
                  <a:pt x="105258" y="270766"/>
                </a:lnTo>
                <a:lnTo>
                  <a:pt x="81675" y="309484"/>
                </a:lnTo>
                <a:lnTo>
                  <a:pt x="60804" y="350064"/>
                </a:lnTo>
                <a:lnTo>
                  <a:pt x="42779" y="392366"/>
                </a:lnTo>
                <a:lnTo>
                  <a:pt x="27733" y="436250"/>
                </a:lnTo>
                <a:lnTo>
                  <a:pt x="15799" y="481579"/>
                </a:lnTo>
                <a:lnTo>
                  <a:pt x="7110" y="528213"/>
                </a:lnTo>
                <a:lnTo>
                  <a:pt x="1799" y="576013"/>
                </a:lnTo>
                <a:lnTo>
                  <a:pt x="0" y="624839"/>
                </a:lnTo>
                <a:lnTo>
                  <a:pt x="1799" y="673666"/>
                </a:lnTo>
                <a:lnTo>
                  <a:pt x="7110" y="721466"/>
                </a:lnTo>
                <a:lnTo>
                  <a:pt x="15799" y="768100"/>
                </a:lnTo>
                <a:lnTo>
                  <a:pt x="27733" y="813429"/>
                </a:lnTo>
                <a:lnTo>
                  <a:pt x="42779" y="857313"/>
                </a:lnTo>
                <a:lnTo>
                  <a:pt x="60804" y="899615"/>
                </a:lnTo>
                <a:lnTo>
                  <a:pt x="81675" y="940195"/>
                </a:lnTo>
                <a:lnTo>
                  <a:pt x="105258" y="978913"/>
                </a:lnTo>
                <a:lnTo>
                  <a:pt x="131421" y="1015632"/>
                </a:lnTo>
                <a:lnTo>
                  <a:pt x="160031" y="1050212"/>
                </a:lnTo>
                <a:lnTo>
                  <a:pt x="190955" y="1082514"/>
                </a:lnTo>
                <a:lnTo>
                  <a:pt x="224059" y="1112400"/>
                </a:lnTo>
                <a:lnTo>
                  <a:pt x="259210" y="1139729"/>
                </a:lnTo>
                <a:lnTo>
                  <a:pt x="296276" y="1164364"/>
                </a:lnTo>
                <a:lnTo>
                  <a:pt x="335124" y="1186165"/>
                </a:lnTo>
                <a:lnTo>
                  <a:pt x="375620" y="1204993"/>
                </a:lnTo>
                <a:lnTo>
                  <a:pt x="417631" y="1220710"/>
                </a:lnTo>
                <a:lnTo>
                  <a:pt x="461025" y="1233175"/>
                </a:lnTo>
                <a:lnTo>
                  <a:pt x="505668" y="1242252"/>
                </a:lnTo>
                <a:lnTo>
                  <a:pt x="551427" y="1247799"/>
                </a:lnTo>
                <a:lnTo>
                  <a:pt x="598170" y="1249679"/>
                </a:lnTo>
                <a:lnTo>
                  <a:pt x="644912" y="1247799"/>
                </a:lnTo>
                <a:lnTo>
                  <a:pt x="690671" y="1242252"/>
                </a:lnTo>
                <a:lnTo>
                  <a:pt x="735314" y="1233175"/>
                </a:lnTo>
                <a:lnTo>
                  <a:pt x="778708" y="1220710"/>
                </a:lnTo>
                <a:lnTo>
                  <a:pt x="820719" y="1204993"/>
                </a:lnTo>
                <a:lnTo>
                  <a:pt x="861215" y="1186165"/>
                </a:lnTo>
                <a:lnTo>
                  <a:pt x="900063" y="1164364"/>
                </a:lnTo>
                <a:lnTo>
                  <a:pt x="937129" y="1139729"/>
                </a:lnTo>
                <a:lnTo>
                  <a:pt x="972280" y="1112400"/>
                </a:lnTo>
                <a:lnTo>
                  <a:pt x="1005384" y="1082514"/>
                </a:lnTo>
                <a:lnTo>
                  <a:pt x="1036308" y="1050212"/>
                </a:lnTo>
                <a:lnTo>
                  <a:pt x="1064918" y="1015632"/>
                </a:lnTo>
                <a:lnTo>
                  <a:pt x="1091081" y="978913"/>
                </a:lnTo>
                <a:lnTo>
                  <a:pt x="1114664" y="940195"/>
                </a:lnTo>
                <a:lnTo>
                  <a:pt x="1135535" y="899615"/>
                </a:lnTo>
                <a:lnTo>
                  <a:pt x="1153560" y="857313"/>
                </a:lnTo>
                <a:lnTo>
                  <a:pt x="1168606" y="813429"/>
                </a:lnTo>
                <a:lnTo>
                  <a:pt x="1180540" y="768100"/>
                </a:lnTo>
                <a:lnTo>
                  <a:pt x="1189229" y="721466"/>
                </a:lnTo>
                <a:lnTo>
                  <a:pt x="1194540" y="673666"/>
                </a:lnTo>
                <a:lnTo>
                  <a:pt x="1196340" y="624839"/>
                </a:lnTo>
                <a:lnTo>
                  <a:pt x="1194540" y="576013"/>
                </a:lnTo>
                <a:lnTo>
                  <a:pt x="1189229" y="528213"/>
                </a:lnTo>
                <a:lnTo>
                  <a:pt x="1180540" y="481579"/>
                </a:lnTo>
                <a:lnTo>
                  <a:pt x="1168606" y="436250"/>
                </a:lnTo>
                <a:lnTo>
                  <a:pt x="1153560" y="392366"/>
                </a:lnTo>
                <a:lnTo>
                  <a:pt x="1135535" y="350064"/>
                </a:lnTo>
                <a:lnTo>
                  <a:pt x="1114664" y="309484"/>
                </a:lnTo>
                <a:lnTo>
                  <a:pt x="1091081" y="270766"/>
                </a:lnTo>
                <a:lnTo>
                  <a:pt x="1064918" y="234047"/>
                </a:lnTo>
                <a:lnTo>
                  <a:pt x="1036308" y="199467"/>
                </a:lnTo>
                <a:lnTo>
                  <a:pt x="1005384" y="167165"/>
                </a:lnTo>
                <a:lnTo>
                  <a:pt x="972280" y="137279"/>
                </a:lnTo>
                <a:lnTo>
                  <a:pt x="937129" y="109950"/>
                </a:lnTo>
                <a:lnTo>
                  <a:pt x="900063" y="85315"/>
                </a:lnTo>
                <a:lnTo>
                  <a:pt x="861215" y="63514"/>
                </a:lnTo>
                <a:lnTo>
                  <a:pt x="820719" y="44686"/>
                </a:lnTo>
                <a:lnTo>
                  <a:pt x="778708" y="28969"/>
                </a:lnTo>
                <a:lnTo>
                  <a:pt x="735314" y="16504"/>
                </a:lnTo>
                <a:lnTo>
                  <a:pt x="690671" y="7427"/>
                </a:lnTo>
                <a:lnTo>
                  <a:pt x="644912" y="1880"/>
                </a:lnTo>
                <a:lnTo>
                  <a:pt x="598170" y="0"/>
                </a:lnTo>
                <a:close/>
              </a:path>
            </a:pathLst>
          </a:custGeom>
          <a:solidFill>
            <a:srgbClr val="C00000"/>
          </a:solidFill>
        </p:spPr>
        <p:txBody>
          <a:bodyPr wrap="square" lIns="0" tIns="0" rIns="0" bIns="0" rtlCol="0"/>
          <a:lstStyle/>
          <a:p/>
        </p:txBody>
      </p:sp>
      <p:sp>
        <p:nvSpPr>
          <p:cNvPr id="11" name="object 11"/>
          <p:cNvSpPr/>
          <p:nvPr/>
        </p:nvSpPr>
        <p:spPr>
          <a:xfrm>
            <a:off x="10363200" y="5242559"/>
            <a:ext cx="281940" cy="281940"/>
          </a:xfrm>
          <a:custGeom>
            <a:avLst/>
            <a:gdLst/>
            <a:ahLst/>
            <a:cxnLst/>
            <a:rect l="l" t="t" r="r" b="b"/>
            <a:pathLst>
              <a:path w="281940" h="281939">
                <a:moveTo>
                  <a:pt x="140970" y="0"/>
                </a:moveTo>
                <a:lnTo>
                  <a:pt x="96414" y="7187"/>
                </a:lnTo>
                <a:lnTo>
                  <a:pt x="57716" y="27200"/>
                </a:lnTo>
                <a:lnTo>
                  <a:pt x="27200" y="57716"/>
                </a:lnTo>
                <a:lnTo>
                  <a:pt x="7187" y="96414"/>
                </a:lnTo>
                <a:lnTo>
                  <a:pt x="0" y="140969"/>
                </a:lnTo>
                <a:lnTo>
                  <a:pt x="7187" y="185525"/>
                </a:lnTo>
                <a:lnTo>
                  <a:pt x="27200" y="224223"/>
                </a:lnTo>
                <a:lnTo>
                  <a:pt x="57716" y="254739"/>
                </a:lnTo>
                <a:lnTo>
                  <a:pt x="96414" y="274752"/>
                </a:lnTo>
                <a:lnTo>
                  <a:pt x="140970" y="281939"/>
                </a:lnTo>
                <a:lnTo>
                  <a:pt x="185525" y="274752"/>
                </a:lnTo>
                <a:lnTo>
                  <a:pt x="224223" y="254739"/>
                </a:lnTo>
                <a:lnTo>
                  <a:pt x="254739" y="224223"/>
                </a:lnTo>
                <a:lnTo>
                  <a:pt x="274752" y="185525"/>
                </a:lnTo>
                <a:lnTo>
                  <a:pt x="281940" y="140969"/>
                </a:lnTo>
                <a:lnTo>
                  <a:pt x="274752" y="96414"/>
                </a:lnTo>
                <a:lnTo>
                  <a:pt x="254739" y="57716"/>
                </a:lnTo>
                <a:lnTo>
                  <a:pt x="224223" y="27200"/>
                </a:lnTo>
                <a:lnTo>
                  <a:pt x="185525" y="7187"/>
                </a:lnTo>
                <a:lnTo>
                  <a:pt x="140970" y="0"/>
                </a:lnTo>
                <a:close/>
              </a:path>
            </a:pathLst>
          </a:custGeom>
          <a:solidFill>
            <a:srgbClr val="FFFFFF"/>
          </a:solidFill>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3790"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75"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5" dirty="0"/>
          </a:p>
        </p:txBody>
      </p:sp>
      <p:sp>
        <p:nvSpPr>
          <p:cNvPr id="3" name="object 3"/>
          <p:cNvSpPr/>
          <p:nvPr/>
        </p:nvSpPr>
        <p:spPr>
          <a:xfrm>
            <a:off x="560069" y="3912870"/>
            <a:ext cx="11071860" cy="37465"/>
          </a:xfrm>
          <a:custGeom>
            <a:avLst/>
            <a:gdLst/>
            <a:ahLst/>
            <a:cxnLst/>
            <a:rect l="l" t="t" r="r" b="b"/>
            <a:pathLst>
              <a:path w="11071860" h="37464">
                <a:moveTo>
                  <a:pt x="0" y="37083"/>
                </a:moveTo>
                <a:lnTo>
                  <a:pt x="11071606" y="0"/>
                </a:lnTo>
              </a:path>
            </a:pathLst>
          </a:custGeom>
          <a:ln w="38100">
            <a:solidFill>
              <a:srgbClr val="C23B0D"/>
            </a:solidFill>
          </a:ln>
        </p:spPr>
        <p:txBody>
          <a:bodyPr wrap="square" lIns="0" tIns="0" rIns="0" bIns="0" rtlCol="0"/>
          <a:lstStyle/>
          <a:p/>
        </p:txBody>
      </p:sp>
      <p:sp>
        <p:nvSpPr>
          <p:cNvPr id="4" name="object 4"/>
          <p:cNvSpPr/>
          <p:nvPr/>
        </p:nvSpPr>
        <p:spPr>
          <a:xfrm>
            <a:off x="670559" y="2125979"/>
            <a:ext cx="2156460" cy="146303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485900" y="3802379"/>
            <a:ext cx="533400" cy="381000"/>
          </a:xfrm>
          <a:custGeom>
            <a:avLst/>
            <a:gdLst/>
            <a:ahLst/>
            <a:cxnLst/>
            <a:rect l="l" t="t" r="r" b="b"/>
            <a:pathLst>
              <a:path w="533400" h="381000">
                <a:moveTo>
                  <a:pt x="533400" y="0"/>
                </a:moveTo>
                <a:lnTo>
                  <a:pt x="0" y="0"/>
                </a:lnTo>
                <a:lnTo>
                  <a:pt x="266700" y="381000"/>
                </a:lnTo>
                <a:lnTo>
                  <a:pt x="533400" y="0"/>
                </a:lnTo>
                <a:close/>
              </a:path>
            </a:pathLst>
          </a:custGeom>
          <a:solidFill>
            <a:srgbClr val="C23B0D"/>
          </a:solidFill>
        </p:spPr>
        <p:txBody>
          <a:bodyPr wrap="square" lIns="0" tIns="0" rIns="0" bIns="0" rtlCol="0"/>
          <a:lstStyle/>
          <a:p/>
        </p:txBody>
      </p:sp>
      <p:sp>
        <p:nvSpPr>
          <p:cNvPr id="6" name="object 6"/>
          <p:cNvSpPr/>
          <p:nvPr/>
        </p:nvSpPr>
        <p:spPr>
          <a:xfrm>
            <a:off x="1485900" y="3802379"/>
            <a:ext cx="533400" cy="381000"/>
          </a:xfrm>
          <a:custGeom>
            <a:avLst/>
            <a:gdLst/>
            <a:ahLst/>
            <a:cxnLst/>
            <a:rect l="l" t="t" r="r" b="b"/>
            <a:pathLst>
              <a:path w="533400" h="381000">
                <a:moveTo>
                  <a:pt x="533400" y="0"/>
                </a:moveTo>
                <a:lnTo>
                  <a:pt x="266700" y="381000"/>
                </a:lnTo>
                <a:lnTo>
                  <a:pt x="0" y="0"/>
                </a:lnTo>
                <a:lnTo>
                  <a:pt x="533400" y="0"/>
                </a:lnTo>
                <a:close/>
              </a:path>
            </a:pathLst>
          </a:custGeom>
          <a:ln w="15240">
            <a:solidFill>
              <a:srgbClr val="FFFFFF"/>
            </a:solidFill>
          </a:ln>
        </p:spPr>
        <p:txBody>
          <a:bodyPr wrap="square" lIns="0" tIns="0" rIns="0" bIns="0" rtlCol="0"/>
          <a:lstStyle/>
          <a:p/>
        </p:txBody>
      </p:sp>
      <p:sp>
        <p:nvSpPr>
          <p:cNvPr id="8" name="object 8"/>
          <p:cNvSpPr/>
          <p:nvPr/>
        </p:nvSpPr>
        <p:spPr>
          <a:xfrm>
            <a:off x="3535679" y="2125979"/>
            <a:ext cx="2156460" cy="1463039"/>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4343400" y="3810000"/>
            <a:ext cx="533400" cy="381000"/>
          </a:xfrm>
          <a:custGeom>
            <a:avLst/>
            <a:gdLst/>
            <a:ahLst/>
            <a:cxnLst/>
            <a:rect l="l" t="t" r="r" b="b"/>
            <a:pathLst>
              <a:path w="533400" h="381000">
                <a:moveTo>
                  <a:pt x="533400" y="0"/>
                </a:moveTo>
                <a:lnTo>
                  <a:pt x="0" y="0"/>
                </a:lnTo>
                <a:lnTo>
                  <a:pt x="266700" y="381000"/>
                </a:lnTo>
                <a:lnTo>
                  <a:pt x="533400" y="0"/>
                </a:lnTo>
                <a:close/>
              </a:path>
            </a:pathLst>
          </a:custGeom>
          <a:solidFill>
            <a:srgbClr val="C23B0D"/>
          </a:solidFill>
        </p:spPr>
        <p:txBody>
          <a:bodyPr wrap="square" lIns="0" tIns="0" rIns="0" bIns="0" rtlCol="0"/>
          <a:lstStyle/>
          <a:p/>
        </p:txBody>
      </p:sp>
      <p:sp>
        <p:nvSpPr>
          <p:cNvPr id="10" name="object 10"/>
          <p:cNvSpPr/>
          <p:nvPr/>
        </p:nvSpPr>
        <p:spPr>
          <a:xfrm>
            <a:off x="4343400" y="3810000"/>
            <a:ext cx="533400" cy="381000"/>
          </a:xfrm>
          <a:custGeom>
            <a:avLst/>
            <a:gdLst/>
            <a:ahLst/>
            <a:cxnLst/>
            <a:rect l="l" t="t" r="r" b="b"/>
            <a:pathLst>
              <a:path w="533400" h="381000">
                <a:moveTo>
                  <a:pt x="533400" y="0"/>
                </a:moveTo>
                <a:lnTo>
                  <a:pt x="266700" y="381000"/>
                </a:lnTo>
                <a:lnTo>
                  <a:pt x="0" y="0"/>
                </a:lnTo>
                <a:lnTo>
                  <a:pt x="533400" y="0"/>
                </a:lnTo>
                <a:close/>
              </a:path>
            </a:pathLst>
          </a:custGeom>
          <a:ln w="15240">
            <a:solidFill>
              <a:srgbClr val="FFFFFF"/>
            </a:solidFill>
          </a:ln>
        </p:spPr>
        <p:txBody>
          <a:bodyPr wrap="square" lIns="0" tIns="0" rIns="0" bIns="0" rtlCol="0"/>
          <a:lstStyle/>
          <a:p/>
        </p:txBody>
      </p:sp>
      <p:sp>
        <p:nvSpPr>
          <p:cNvPr id="11" name="object 11"/>
          <p:cNvSpPr/>
          <p:nvPr/>
        </p:nvSpPr>
        <p:spPr>
          <a:xfrm>
            <a:off x="6393179" y="2156460"/>
            <a:ext cx="2164079" cy="1402079"/>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7208519" y="3817620"/>
            <a:ext cx="533400" cy="381000"/>
          </a:xfrm>
          <a:custGeom>
            <a:avLst/>
            <a:gdLst/>
            <a:ahLst/>
            <a:cxnLst/>
            <a:rect l="l" t="t" r="r" b="b"/>
            <a:pathLst>
              <a:path w="533400" h="381000">
                <a:moveTo>
                  <a:pt x="533400" y="0"/>
                </a:moveTo>
                <a:lnTo>
                  <a:pt x="0" y="0"/>
                </a:lnTo>
                <a:lnTo>
                  <a:pt x="266700" y="380999"/>
                </a:lnTo>
                <a:lnTo>
                  <a:pt x="533400" y="0"/>
                </a:lnTo>
                <a:close/>
              </a:path>
            </a:pathLst>
          </a:custGeom>
          <a:solidFill>
            <a:srgbClr val="C23B0D"/>
          </a:solidFill>
        </p:spPr>
        <p:txBody>
          <a:bodyPr wrap="square" lIns="0" tIns="0" rIns="0" bIns="0" rtlCol="0"/>
          <a:lstStyle/>
          <a:p/>
        </p:txBody>
      </p:sp>
      <p:sp>
        <p:nvSpPr>
          <p:cNvPr id="13" name="object 13"/>
          <p:cNvSpPr/>
          <p:nvPr/>
        </p:nvSpPr>
        <p:spPr>
          <a:xfrm>
            <a:off x="7208519" y="3817620"/>
            <a:ext cx="533400" cy="381000"/>
          </a:xfrm>
          <a:custGeom>
            <a:avLst/>
            <a:gdLst/>
            <a:ahLst/>
            <a:cxnLst/>
            <a:rect l="l" t="t" r="r" b="b"/>
            <a:pathLst>
              <a:path w="533400" h="381000">
                <a:moveTo>
                  <a:pt x="533400" y="0"/>
                </a:moveTo>
                <a:lnTo>
                  <a:pt x="266700" y="380999"/>
                </a:lnTo>
                <a:lnTo>
                  <a:pt x="0" y="0"/>
                </a:lnTo>
                <a:lnTo>
                  <a:pt x="533400" y="0"/>
                </a:lnTo>
                <a:close/>
              </a:path>
            </a:pathLst>
          </a:custGeom>
          <a:ln w="15240">
            <a:solidFill>
              <a:srgbClr val="FFFFFF"/>
            </a:solidFill>
          </a:ln>
        </p:spPr>
        <p:txBody>
          <a:bodyPr wrap="square" lIns="0" tIns="0" rIns="0" bIns="0" rtlCol="0"/>
          <a:lstStyle/>
          <a:p/>
        </p:txBody>
      </p:sp>
      <p:sp>
        <p:nvSpPr>
          <p:cNvPr id="14" name="object 14"/>
          <p:cNvSpPr/>
          <p:nvPr/>
        </p:nvSpPr>
        <p:spPr>
          <a:xfrm>
            <a:off x="9258300" y="2125979"/>
            <a:ext cx="2156459" cy="1463039"/>
          </a:xfrm>
          <a:prstGeom prst="rect">
            <a:avLst/>
          </a:prstGeom>
          <a:blipFill>
            <a:blip r:embed="rId4" cstate="print"/>
            <a:stretch>
              <a:fillRect/>
            </a:stretch>
          </a:blipFill>
        </p:spPr>
        <p:txBody>
          <a:bodyPr wrap="square" lIns="0" tIns="0" rIns="0" bIns="0" rtlCol="0"/>
          <a:lstStyle/>
          <a:p/>
        </p:txBody>
      </p:sp>
      <p:sp>
        <p:nvSpPr>
          <p:cNvPr id="15" name="object 15"/>
          <p:cNvSpPr/>
          <p:nvPr/>
        </p:nvSpPr>
        <p:spPr>
          <a:xfrm>
            <a:off x="10073640" y="3817620"/>
            <a:ext cx="533400" cy="381000"/>
          </a:xfrm>
          <a:custGeom>
            <a:avLst/>
            <a:gdLst/>
            <a:ahLst/>
            <a:cxnLst/>
            <a:rect l="l" t="t" r="r" b="b"/>
            <a:pathLst>
              <a:path w="533400" h="381000">
                <a:moveTo>
                  <a:pt x="533400" y="0"/>
                </a:moveTo>
                <a:lnTo>
                  <a:pt x="0" y="0"/>
                </a:lnTo>
                <a:lnTo>
                  <a:pt x="266700" y="380999"/>
                </a:lnTo>
                <a:lnTo>
                  <a:pt x="533400" y="0"/>
                </a:lnTo>
                <a:close/>
              </a:path>
            </a:pathLst>
          </a:custGeom>
          <a:solidFill>
            <a:srgbClr val="C23B0D"/>
          </a:solidFill>
        </p:spPr>
        <p:txBody>
          <a:bodyPr wrap="square" lIns="0" tIns="0" rIns="0" bIns="0" rtlCol="0"/>
          <a:lstStyle/>
          <a:p/>
        </p:txBody>
      </p:sp>
      <p:sp>
        <p:nvSpPr>
          <p:cNvPr id="16" name="object 16"/>
          <p:cNvSpPr/>
          <p:nvPr/>
        </p:nvSpPr>
        <p:spPr>
          <a:xfrm>
            <a:off x="10073640" y="3817620"/>
            <a:ext cx="533400" cy="381000"/>
          </a:xfrm>
          <a:custGeom>
            <a:avLst/>
            <a:gdLst/>
            <a:ahLst/>
            <a:cxnLst/>
            <a:rect l="l" t="t" r="r" b="b"/>
            <a:pathLst>
              <a:path w="533400" h="381000">
                <a:moveTo>
                  <a:pt x="533400" y="0"/>
                </a:moveTo>
                <a:lnTo>
                  <a:pt x="266700" y="380999"/>
                </a:lnTo>
                <a:lnTo>
                  <a:pt x="0" y="0"/>
                </a:lnTo>
                <a:lnTo>
                  <a:pt x="533400" y="0"/>
                </a:lnTo>
                <a:close/>
              </a:path>
            </a:pathLst>
          </a:custGeom>
          <a:ln w="15240">
            <a:solidFill>
              <a:srgbClr val="FFFFFF"/>
            </a:solidFill>
          </a:ln>
        </p:spPr>
        <p:txBody>
          <a:bodyPr wrap="square" lIns="0" tIns="0" rIns="0" bIns="0" rtlCol="0"/>
          <a:lstStyle/>
          <a:p/>
        </p:txBody>
      </p:sp>
      <p:sp>
        <p:nvSpPr>
          <p:cNvPr id="17" name="object 17"/>
          <p:cNvSpPr txBox="1"/>
          <p:nvPr/>
        </p:nvSpPr>
        <p:spPr>
          <a:xfrm>
            <a:off x="917575" y="1331023"/>
            <a:ext cx="479869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一、共产党独立领导革命的开</a:t>
            </a:r>
            <a:r>
              <a:rPr sz="2400" spc="5" dirty="0">
                <a:latin typeface="宋体" panose="02010600030101010101" pitchFamily="2" charset="-122"/>
                <a:cs typeface="宋体" panose="02010600030101010101" pitchFamily="2" charset="-122"/>
              </a:rPr>
              <a:t>始</a:t>
            </a:r>
            <a:r>
              <a:rPr sz="1950" spc="25" dirty="0">
                <a:solidFill>
                  <a:srgbClr val="C23B0D"/>
                </a:solidFill>
                <a:latin typeface="PMingLiU"/>
                <a:cs typeface="PMingLiU"/>
              </a:rPr>
              <a:t>★★</a:t>
            </a:r>
            <a:endParaRPr sz="1950">
              <a:latin typeface="PMingLiU"/>
              <a:cs typeface="PMingLiU"/>
            </a:endParaRPr>
          </a:p>
        </p:txBody>
      </p:sp>
      <p:graphicFrame>
        <p:nvGraphicFramePr>
          <p:cNvPr id="7" name="object 7"/>
          <p:cNvGraphicFramePr>
            <a:graphicFrameLocks noGrp="1"/>
          </p:cNvGraphicFramePr>
          <p:nvPr/>
        </p:nvGraphicFramePr>
        <p:xfrm>
          <a:off x="1212217" y="3788091"/>
          <a:ext cx="9910444" cy="1891030"/>
        </p:xfrm>
        <a:graphic>
          <a:graphicData uri="http://schemas.openxmlformats.org/drawingml/2006/table">
            <a:tbl>
              <a:tblPr firstRow="1" bandRow="1">
                <a:tableStyleId>{2D5ABB26-0587-4C30-8999-92F81FD0307C}</a:tableStyleId>
              </a:tblPr>
              <a:tblGrid>
                <a:gridCol w="1855470"/>
                <a:gridCol w="2991485"/>
                <a:gridCol w="2847339"/>
                <a:gridCol w="2216150"/>
              </a:tblGrid>
              <a:tr h="499745">
                <a:tc>
                  <a:txBody>
                    <a:bodyPr/>
                    <a:lstStyle/>
                    <a:p>
                      <a:pPr marR="763905" algn="ctr">
                        <a:lnSpc>
                          <a:spcPct val="100000"/>
                        </a:lnSpc>
                        <a:spcBef>
                          <a:spcPts val="95"/>
                        </a:spcBef>
                      </a:pPr>
                      <a:r>
                        <a:rPr sz="2000" dirty="0">
                          <a:solidFill>
                            <a:srgbClr val="FFFFFF"/>
                          </a:solidFill>
                          <a:latin typeface="等线" panose="02010600030101010101" pitchFamily="2" charset="-122"/>
                          <a:ea typeface="等线" panose="02010600030101010101" pitchFamily="2" charset="-122"/>
                          <a:cs typeface="MS Reference Sans Serif" panose="020B0604030504040204"/>
                        </a:rPr>
                        <a:t>1</a:t>
                      </a:r>
                      <a:endParaRPr sz="2000">
                        <a:latin typeface="等线" panose="02010600030101010101" pitchFamily="2" charset="-122"/>
                        <a:ea typeface="等线" panose="02010600030101010101" pitchFamily="2" charset="-122"/>
                        <a:cs typeface="MS Reference Sans Serif" panose="020B0604030504040204"/>
                      </a:endParaRPr>
                    </a:p>
                  </a:txBody>
                  <a:tcPr marL="0" marR="0" marT="12065" marB="0"/>
                </a:tc>
                <a:tc>
                  <a:txBody>
                    <a:bodyPr/>
                    <a:lstStyle/>
                    <a:p>
                      <a:pPr marL="96520" algn="ctr">
                        <a:lnSpc>
                          <a:spcPct val="100000"/>
                        </a:lnSpc>
                        <a:spcBef>
                          <a:spcPts val="75"/>
                        </a:spcBef>
                      </a:pPr>
                      <a:r>
                        <a:rPr sz="2000" dirty="0">
                          <a:solidFill>
                            <a:srgbClr val="FFFFFF"/>
                          </a:solidFill>
                          <a:latin typeface="等线" panose="02010600030101010101" pitchFamily="2" charset="-122"/>
                          <a:ea typeface="等线" panose="02010600030101010101" pitchFamily="2" charset="-122"/>
                          <a:cs typeface="MS Reference Sans Serif" panose="020B0604030504040204"/>
                        </a:rPr>
                        <a:t>2</a:t>
                      </a:r>
                      <a:endParaRPr sz="2000">
                        <a:latin typeface="等线" panose="02010600030101010101" pitchFamily="2" charset="-122"/>
                        <a:ea typeface="等线" panose="02010600030101010101" pitchFamily="2" charset="-122"/>
                        <a:cs typeface="MS Reference Sans Serif" panose="020B0604030504040204"/>
                      </a:endParaRPr>
                    </a:p>
                  </a:txBody>
                  <a:tcPr marL="0" marR="0" marT="9525" marB="0"/>
                </a:tc>
                <a:tc>
                  <a:txBody>
                    <a:bodyPr/>
                    <a:lstStyle/>
                    <a:p>
                      <a:pPr marR="5080" algn="ctr">
                        <a:lnSpc>
                          <a:spcPct val="100000"/>
                        </a:lnSpc>
                        <a:spcBef>
                          <a:spcPts val="10"/>
                        </a:spcBef>
                      </a:pPr>
                      <a:r>
                        <a:rPr sz="2000" dirty="0">
                          <a:solidFill>
                            <a:srgbClr val="FFFFFF"/>
                          </a:solidFill>
                          <a:latin typeface="等线" panose="02010600030101010101" pitchFamily="2" charset="-122"/>
                          <a:ea typeface="等线" panose="02010600030101010101" pitchFamily="2" charset="-122"/>
                          <a:cs typeface="MS Reference Sans Serif" panose="020B0604030504040204"/>
                        </a:rPr>
                        <a:t>3</a:t>
                      </a:r>
                      <a:endParaRPr sz="2000">
                        <a:latin typeface="等线" panose="02010600030101010101" pitchFamily="2" charset="-122"/>
                        <a:ea typeface="等线" panose="02010600030101010101" pitchFamily="2" charset="-122"/>
                        <a:cs typeface="MS Reference Sans Serif" panose="020B0604030504040204"/>
                      </a:endParaRPr>
                    </a:p>
                  </a:txBody>
                  <a:tcPr marL="0" marR="0" marT="1270" marB="0"/>
                </a:tc>
                <a:tc>
                  <a:txBody>
                    <a:bodyPr/>
                    <a:lstStyle/>
                    <a:p>
                      <a:pPr marL="649605" algn="ctr">
                        <a:lnSpc>
                          <a:spcPct val="100000"/>
                        </a:lnSpc>
                        <a:spcBef>
                          <a:spcPts val="10"/>
                        </a:spcBef>
                      </a:pPr>
                      <a:r>
                        <a:rPr sz="2000" dirty="0">
                          <a:solidFill>
                            <a:srgbClr val="FFFFFF"/>
                          </a:solidFill>
                          <a:latin typeface="等线" panose="02010600030101010101" pitchFamily="2" charset="-122"/>
                          <a:ea typeface="等线" panose="02010600030101010101" pitchFamily="2" charset="-122"/>
                          <a:cs typeface="MS Reference Sans Serif" panose="020B0604030504040204"/>
                        </a:rPr>
                        <a:t>4</a:t>
                      </a:r>
                      <a:endParaRPr sz="2000">
                        <a:latin typeface="等线" panose="02010600030101010101" pitchFamily="2" charset="-122"/>
                        <a:ea typeface="等线" panose="02010600030101010101" pitchFamily="2" charset="-122"/>
                        <a:cs typeface="MS Reference Sans Serif" panose="020B0604030504040204"/>
                      </a:endParaRPr>
                    </a:p>
                  </a:txBody>
                  <a:tcPr marL="0" marR="0" marT="1270" marB="0"/>
                </a:tc>
              </a:tr>
              <a:tr h="560705">
                <a:tc>
                  <a:txBody>
                    <a:bodyPr/>
                    <a:lstStyle/>
                    <a:p>
                      <a:pPr marR="777240" algn="ctr">
                        <a:lnSpc>
                          <a:spcPct val="100000"/>
                        </a:lnSpc>
                        <a:spcBef>
                          <a:spcPts val="1510"/>
                        </a:spcBef>
                      </a:pPr>
                      <a:r>
                        <a:rPr sz="2000" dirty="0">
                          <a:latin typeface="等线" panose="02010600030101010101" pitchFamily="2" charset="-122"/>
                          <a:ea typeface="等线" panose="02010600030101010101" pitchFamily="2" charset="-122"/>
                          <a:cs typeface="宋体" panose="02010600030101010101" pitchFamily="2" charset="-122"/>
                        </a:rPr>
                        <a:t>第一步</a:t>
                      </a:r>
                      <a:endParaRPr sz="2000" dirty="0">
                        <a:latin typeface="等线" panose="02010600030101010101" pitchFamily="2" charset="-122"/>
                        <a:ea typeface="等线" panose="02010600030101010101" pitchFamily="2" charset="-122"/>
                        <a:cs typeface="宋体" panose="02010600030101010101" pitchFamily="2" charset="-122"/>
                      </a:endParaRPr>
                    </a:p>
                  </a:txBody>
                  <a:tcPr marL="0" marR="0" marT="191770" marB="0"/>
                </a:tc>
                <a:tc>
                  <a:txBody>
                    <a:bodyPr/>
                    <a:lstStyle/>
                    <a:p>
                      <a:pPr marL="153035" algn="ctr">
                        <a:lnSpc>
                          <a:spcPct val="100000"/>
                        </a:lnSpc>
                        <a:spcBef>
                          <a:spcPts val="1610"/>
                        </a:spcBef>
                      </a:pPr>
                      <a:r>
                        <a:rPr sz="2000" spc="-5" dirty="0">
                          <a:latin typeface="等线" panose="02010600030101010101" pitchFamily="2" charset="-122"/>
                          <a:ea typeface="等线" panose="02010600030101010101" pitchFamily="2" charset="-122"/>
                          <a:cs typeface="宋体" panose="02010600030101010101" pitchFamily="2" charset="-122"/>
                        </a:rPr>
                        <a:t>第二步</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204470" marB="0"/>
                </a:tc>
                <a:tc>
                  <a:txBody>
                    <a:bodyPr/>
                    <a:lstStyle/>
                    <a:p>
                      <a:pPr marR="5080" algn="ctr">
                        <a:lnSpc>
                          <a:spcPct val="100000"/>
                        </a:lnSpc>
                        <a:spcBef>
                          <a:spcPts val="1510"/>
                        </a:spcBef>
                      </a:pPr>
                      <a:r>
                        <a:rPr sz="2000" dirty="0">
                          <a:latin typeface="等线" panose="02010600030101010101" pitchFamily="2" charset="-122"/>
                          <a:ea typeface="等线" panose="02010600030101010101" pitchFamily="2" charset="-122"/>
                          <a:cs typeface="宋体" panose="02010600030101010101" pitchFamily="2" charset="-122"/>
                        </a:rPr>
                        <a:t>第三步</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191770" marB="0"/>
                </a:tc>
                <a:tc>
                  <a:txBody>
                    <a:bodyPr/>
                    <a:lstStyle/>
                    <a:p>
                      <a:pPr marL="642620" algn="ctr">
                        <a:lnSpc>
                          <a:spcPct val="100000"/>
                        </a:lnSpc>
                        <a:spcBef>
                          <a:spcPts val="1440"/>
                        </a:spcBef>
                      </a:pPr>
                      <a:r>
                        <a:rPr sz="2000" spc="-5" dirty="0">
                          <a:latin typeface="等线" panose="02010600030101010101" pitchFamily="2" charset="-122"/>
                          <a:ea typeface="等线" panose="02010600030101010101" pitchFamily="2" charset="-122"/>
                          <a:cs typeface="宋体" panose="02010600030101010101" pitchFamily="2" charset="-122"/>
                        </a:rPr>
                        <a:t>第四步</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182880" marB="0"/>
                </a:tc>
              </a:tr>
              <a:tr h="459105">
                <a:tc>
                  <a:txBody>
                    <a:bodyPr/>
                    <a:lstStyle/>
                    <a:p>
                      <a:pPr marR="779145" algn="ctr">
                        <a:lnSpc>
                          <a:spcPct val="100000"/>
                        </a:lnSpc>
                        <a:spcBef>
                          <a:spcPts val="425"/>
                        </a:spcBef>
                      </a:pPr>
                      <a:r>
                        <a:rPr sz="2000" spc="25" dirty="0">
                          <a:latin typeface="等线" panose="02010600030101010101" pitchFamily="2" charset="-122"/>
                          <a:ea typeface="等线" panose="02010600030101010101" pitchFamily="2" charset="-122"/>
                          <a:cs typeface="宋体" panose="02010600030101010101" pitchFamily="2" charset="-122"/>
                        </a:rPr>
                        <a:t>南昌起义</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53975" marB="0"/>
                </a:tc>
                <a:tc>
                  <a:txBody>
                    <a:bodyPr/>
                    <a:lstStyle/>
                    <a:p>
                      <a:pPr marL="153035" algn="ctr">
                        <a:lnSpc>
                          <a:spcPct val="100000"/>
                        </a:lnSpc>
                        <a:spcBef>
                          <a:spcPts val="525"/>
                        </a:spcBef>
                      </a:pPr>
                      <a:r>
                        <a:rPr sz="2000" spc="25" dirty="0">
                          <a:latin typeface="等线" panose="02010600030101010101" pitchFamily="2" charset="-122"/>
                          <a:ea typeface="等线" panose="02010600030101010101" pitchFamily="2" charset="-122"/>
                          <a:cs typeface="宋体" panose="02010600030101010101" pitchFamily="2" charset="-122"/>
                        </a:rPr>
                        <a:t>八七会议</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66675" marB="0"/>
                </a:tc>
                <a:tc>
                  <a:txBody>
                    <a:bodyPr/>
                    <a:lstStyle/>
                    <a:p>
                      <a:pPr marR="5715" algn="ctr">
                        <a:lnSpc>
                          <a:spcPct val="100000"/>
                        </a:lnSpc>
                        <a:spcBef>
                          <a:spcPts val="425"/>
                        </a:spcBef>
                      </a:pPr>
                      <a:r>
                        <a:rPr sz="2000" spc="25" dirty="0">
                          <a:latin typeface="等线" panose="02010600030101010101" pitchFamily="2" charset="-122"/>
                          <a:ea typeface="等线" panose="02010600030101010101" pitchFamily="2" charset="-122"/>
                          <a:cs typeface="宋体" panose="02010600030101010101" pitchFamily="2" charset="-122"/>
                        </a:rPr>
                        <a:t>三湾改编</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53975" marB="0"/>
                </a:tc>
                <a:tc>
                  <a:txBody>
                    <a:bodyPr/>
                    <a:lstStyle/>
                    <a:p>
                      <a:pPr marL="641350" algn="ctr">
                        <a:lnSpc>
                          <a:spcPct val="100000"/>
                        </a:lnSpc>
                        <a:spcBef>
                          <a:spcPts val="355"/>
                        </a:spcBef>
                      </a:pPr>
                      <a:r>
                        <a:rPr sz="2000" spc="25" dirty="0">
                          <a:latin typeface="等线" panose="02010600030101010101" pitchFamily="2" charset="-122"/>
                          <a:ea typeface="等线" panose="02010600030101010101" pitchFamily="2" charset="-122"/>
                          <a:cs typeface="宋体" panose="02010600030101010101" pitchFamily="2" charset="-122"/>
                        </a:rPr>
                        <a:t>井冈山根据地</a:t>
                      </a:r>
                      <a:endParaRPr sz="2000">
                        <a:latin typeface="等线" panose="02010600030101010101" pitchFamily="2" charset="-122"/>
                        <a:ea typeface="等线" panose="02010600030101010101" pitchFamily="2" charset="-122"/>
                        <a:cs typeface="宋体" panose="02010600030101010101" pitchFamily="2" charset="-122"/>
                      </a:endParaRPr>
                    </a:p>
                  </a:txBody>
                  <a:tcPr marL="0" marR="0" marT="45085" marB="0"/>
                </a:tc>
              </a:tr>
              <a:tr h="371475">
                <a:tc>
                  <a:txBody>
                    <a:bodyPr/>
                    <a:lstStyle/>
                    <a:p>
                      <a:pPr marR="784860" algn="ctr">
                        <a:lnSpc>
                          <a:spcPct val="100000"/>
                        </a:lnSpc>
                        <a:spcBef>
                          <a:spcPts val="415"/>
                        </a:spcBef>
                      </a:pPr>
                      <a:r>
                        <a:rPr sz="2000" spc="25" dirty="0">
                          <a:latin typeface="等线" panose="02010600030101010101" pitchFamily="2" charset="-122"/>
                          <a:ea typeface="等线" panose="02010600030101010101" pitchFamily="2" charset="-122"/>
                          <a:cs typeface="PMingLiU"/>
                        </a:rPr>
                        <a:t>第一枪</a:t>
                      </a:r>
                      <a:endParaRPr sz="2000">
                        <a:latin typeface="等线" panose="02010600030101010101" pitchFamily="2" charset="-122"/>
                        <a:ea typeface="等线" panose="02010600030101010101" pitchFamily="2" charset="-122"/>
                        <a:cs typeface="PMingLiU"/>
                      </a:endParaRPr>
                    </a:p>
                  </a:txBody>
                  <a:tcPr marL="0" marR="0" marT="52705" marB="0"/>
                </a:tc>
                <a:tc>
                  <a:txBody>
                    <a:bodyPr/>
                    <a:lstStyle/>
                    <a:p>
                      <a:pPr marL="153670" algn="ctr">
                        <a:lnSpc>
                          <a:spcPts val="2310"/>
                        </a:lnSpc>
                        <a:spcBef>
                          <a:spcPts val="515"/>
                        </a:spcBef>
                      </a:pPr>
                      <a:r>
                        <a:rPr sz="2000" spc="25" dirty="0">
                          <a:latin typeface="等线" panose="02010600030101010101" pitchFamily="2" charset="-122"/>
                          <a:ea typeface="等线" panose="02010600030101010101" pitchFamily="2" charset="-122"/>
                          <a:cs typeface="PMingLiU"/>
                        </a:rPr>
                        <a:t>枪杆子出政权</a:t>
                      </a:r>
                      <a:endParaRPr sz="2000">
                        <a:latin typeface="等线" panose="02010600030101010101" pitchFamily="2" charset="-122"/>
                        <a:ea typeface="等线" panose="02010600030101010101" pitchFamily="2" charset="-122"/>
                        <a:cs typeface="PMingLiU"/>
                      </a:endParaRPr>
                    </a:p>
                  </a:txBody>
                  <a:tcPr marL="0" marR="0" marT="65405" marB="0"/>
                </a:tc>
                <a:tc>
                  <a:txBody>
                    <a:bodyPr/>
                    <a:lstStyle/>
                    <a:p>
                      <a:pPr marR="6985" algn="ctr">
                        <a:lnSpc>
                          <a:spcPct val="100000"/>
                        </a:lnSpc>
                        <a:spcBef>
                          <a:spcPts val="415"/>
                        </a:spcBef>
                      </a:pPr>
                      <a:r>
                        <a:rPr sz="2000" spc="25" dirty="0">
                          <a:latin typeface="等线" panose="02010600030101010101" pitchFamily="2" charset="-122"/>
                          <a:ea typeface="等线" panose="02010600030101010101" pitchFamily="2" charset="-122"/>
                          <a:cs typeface="PMingLiU"/>
                        </a:rPr>
                        <a:t>新型人民军队</a:t>
                      </a:r>
                      <a:endParaRPr sz="2000">
                        <a:latin typeface="等线" panose="02010600030101010101" pitchFamily="2" charset="-122"/>
                        <a:ea typeface="等线" panose="02010600030101010101" pitchFamily="2" charset="-122"/>
                        <a:cs typeface="PMingLiU"/>
                      </a:endParaRPr>
                    </a:p>
                  </a:txBody>
                  <a:tcPr marL="0" marR="0" marT="52705" marB="0"/>
                </a:tc>
                <a:tc>
                  <a:txBody>
                    <a:bodyPr/>
                    <a:lstStyle/>
                    <a:p>
                      <a:pPr marL="641350" algn="ctr">
                        <a:lnSpc>
                          <a:spcPct val="100000"/>
                        </a:lnSpc>
                        <a:spcBef>
                          <a:spcPts val="345"/>
                        </a:spcBef>
                      </a:pPr>
                      <a:r>
                        <a:rPr sz="2000" spc="25" dirty="0">
                          <a:latin typeface="等线" panose="02010600030101010101" pitchFamily="2" charset="-122"/>
                          <a:ea typeface="等线" panose="02010600030101010101" pitchFamily="2" charset="-122"/>
                          <a:cs typeface="PMingLiU"/>
                        </a:rPr>
                        <a:t>工农武装割据</a:t>
                      </a:r>
                      <a:endParaRPr sz="2000" dirty="0">
                        <a:latin typeface="等线" panose="02010600030101010101" pitchFamily="2" charset="-122"/>
                        <a:ea typeface="等线" panose="02010600030101010101" pitchFamily="2" charset="-122"/>
                        <a:cs typeface="PMingLiU"/>
                      </a:endParaRPr>
                    </a:p>
                  </a:txBody>
                  <a:tcPr marL="0" marR="0" marT="43815" marB="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3790"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75"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5" dirty="0"/>
          </a:p>
        </p:txBody>
      </p:sp>
      <p:sp>
        <p:nvSpPr>
          <p:cNvPr id="3" name="object 3"/>
          <p:cNvSpPr txBox="1"/>
          <p:nvPr/>
        </p:nvSpPr>
        <p:spPr>
          <a:xfrm>
            <a:off x="717549" y="1363980"/>
            <a:ext cx="11741150" cy="4239622"/>
          </a:xfrm>
          <a:prstGeom prst="rect">
            <a:avLst/>
          </a:prstGeom>
        </p:spPr>
        <p:txBody>
          <a:bodyPr vert="horz" wrap="square" lIns="0" tIns="12700" rIns="0" bIns="0" rtlCol="0">
            <a:spAutoFit/>
          </a:bodyPr>
          <a:lstStyle/>
          <a:p>
            <a:pPr marL="12700">
              <a:lnSpc>
                <a:spcPct val="100000"/>
              </a:lnSpc>
              <a:spcBef>
                <a:spcPts val="100"/>
              </a:spcBef>
            </a:pPr>
            <a:r>
              <a:rPr sz="2400" spc="-120" dirty="0">
                <a:solidFill>
                  <a:srgbClr val="C00000"/>
                </a:solidFill>
                <a:latin typeface="宋体" panose="02010600030101010101" pitchFamily="2" charset="-122"/>
                <a:cs typeface="宋体" panose="02010600030101010101" pitchFamily="2" charset="-122"/>
              </a:rPr>
              <a:t>NO.1</a:t>
            </a:r>
            <a:r>
              <a:rPr sz="2400" spc="-550" dirty="0">
                <a:solidFill>
                  <a:srgbClr val="C00000"/>
                </a:solidFill>
                <a:latin typeface="宋体" panose="02010600030101010101" pitchFamily="2" charset="-122"/>
                <a:cs typeface="宋体" panose="02010600030101010101" pitchFamily="2" charset="-122"/>
              </a:rPr>
              <a:t> </a:t>
            </a:r>
            <a:r>
              <a:rPr sz="2400" dirty="0">
                <a:solidFill>
                  <a:srgbClr val="C00000"/>
                </a:solidFill>
                <a:latin typeface="宋体" panose="02010600030101010101" pitchFamily="2" charset="-122"/>
                <a:cs typeface="宋体" panose="02010600030101010101" pitchFamily="2" charset="-122"/>
              </a:rPr>
              <a:t>南昌起义</a:t>
            </a:r>
            <a:r>
              <a:rPr sz="2400" spc="-610" dirty="0">
                <a:solidFill>
                  <a:srgbClr val="C00000"/>
                </a:solidFill>
                <a:latin typeface="宋体" panose="02010600030101010101" pitchFamily="2" charset="-122"/>
                <a:cs typeface="宋体" panose="02010600030101010101" pitchFamily="2" charset="-122"/>
              </a:rPr>
              <a:t> </a:t>
            </a:r>
            <a:r>
              <a:rPr sz="1950" spc="25" dirty="0">
                <a:solidFill>
                  <a:srgbClr val="C23B0D"/>
                </a:solidFill>
                <a:latin typeface="PMingLiU"/>
                <a:cs typeface="PMingLiU"/>
              </a:rPr>
              <a:t>★★</a:t>
            </a:r>
            <a:endParaRPr sz="1950" dirty="0">
              <a:latin typeface="PMingLiU"/>
              <a:cs typeface="PMingLiU"/>
            </a:endParaRPr>
          </a:p>
          <a:p>
            <a:pPr marL="12700" marR="635635">
              <a:lnSpc>
                <a:spcPct val="205000"/>
              </a:lnSpc>
              <a:spcBef>
                <a:spcPts val="155"/>
              </a:spcBef>
            </a:pP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1927</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年</a:t>
            </a: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8</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月</a:t>
            </a:r>
            <a:r>
              <a:rPr sz="2000" b="1" u="heavy" spc="-9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日</a:t>
            </a:r>
            <a:r>
              <a:rPr sz="2000" spc="25" dirty="0">
                <a:latin typeface="等线" panose="02010600030101010101" pitchFamily="2" charset="-122"/>
                <a:ea typeface="等线" panose="02010600030101010101" pitchFamily="2" charset="-122"/>
                <a:cs typeface="PMingLiU"/>
              </a:rPr>
              <a:t>，周</a:t>
            </a:r>
            <a:r>
              <a:rPr sz="2000" spc="75" dirty="0">
                <a:latin typeface="等线" panose="02010600030101010101" pitchFamily="2" charset="-122"/>
                <a:ea typeface="等线" panose="02010600030101010101" pitchFamily="2" charset="-122"/>
                <a:cs typeface="PMingLiU"/>
              </a:rPr>
              <a:t>恩</a:t>
            </a:r>
            <a:r>
              <a:rPr sz="2000" spc="25" dirty="0">
                <a:latin typeface="等线" panose="02010600030101010101" pitchFamily="2" charset="-122"/>
                <a:ea typeface="等线" panose="02010600030101010101" pitchFamily="2" charset="-122"/>
                <a:cs typeface="PMingLiU"/>
              </a:rPr>
              <a:t>来、</a:t>
            </a:r>
            <a:r>
              <a:rPr sz="2000" spc="75" dirty="0">
                <a:latin typeface="等线" panose="02010600030101010101" pitchFamily="2" charset="-122"/>
                <a:ea typeface="等线" panose="02010600030101010101" pitchFamily="2" charset="-122"/>
                <a:cs typeface="PMingLiU"/>
              </a:rPr>
              <a:t>贺</a:t>
            </a:r>
            <a:r>
              <a:rPr sz="2000" spc="25" dirty="0">
                <a:latin typeface="等线" panose="02010600030101010101" pitchFamily="2" charset="-122"/>
                <a:ea typeface="等线" panose="02010600030101010101" pitchFamily="2" charset="-122"/>
                <a:cs typeface="PMingLiU"/>
              </a:rPr>
              <a:t>龙、</a:t>
            </a:r>
            <a:r>
              <a:rPr sz="2000" spc="75" dirty="0">
                <a:latin typeface="等线" panose="02010600030101010101" pitchFamily="2" charset="-122"/>
                <a:ea typeface="等线" panose="02010600030101010101" pitchFamily="2" charset="-122"/>
                <a:cs typeface="PMingLiU"/>
              </a:rPr>
              <a:t>叶</a:t>
            </a:r>
            <a:r>
              <a:rPr sz="2000" spc="25" dirty="0">
                <a:latin typeface="等线" panose="02010600030101010101" pitchFamily="2" charset="-122"/>
                <a:ea typeface="等线" panose="02010600030101010101" pitchFamily="2" charset="-122"/>
                <a:cs typeface="PMingLiU"/>
              </a:rPr>
              <a:t>挺、</a:t>
            </a:r>
            <a:r>
              <a:rPr sz="2000" spc="75" dirty="0">
                <a:latin typeface="等线" panose="02010600030101010101" pitchFamily="2" charset="-122"/>
                <a:ea typeface="等线" panose="02010600030101010101" pitchFamily="2" charset="-122"/>
                <a:cs typeface="PMingLiU"/>
              </a:rPr>
              <a:t>朱</a:t>
            </a:r>
            <a:r>
              <a:rPr sz="2000" spc="25" dirty="0">
                <a:latin typeface="等线" panose="02010600030101010101" pitchFamily="2" charset="-122"/>
                <a:ea typeface="等线" panose="02010600030101010101" pitchFamily="2" charset="-122"/>
                <a:cs typeface="PMingLiU"/>
              </a:rPr>
              <a:t>德、</a:t>
            </a:r>
            <a:r>
              <a:rPr sz="2000" spc="75" dirty="0">
                <a:latin typeface="等线" panose="02010600030101010101" pitchFamily="2" charset="-122"/>
                <a:ea typeface="等线" panose="02010600030101010101" pitchFamily="2" charset="-122"/>
                <a:cs typeface="PMingLiU"/>
              </a:rPr>
              <a:t>刘</a:t>
            </a:r>
            <a:r>
              <a:rPr sz="2000" spc="25" dirty="0">
                <a:latin typeface="等线" panose="02010600030101010101" pitchFamily="2" charset="-122"/>
                <a:ea typeface="等线" panose="02010600030101010101" pitchFamily="2" charset="-122"/>
                <a:cs typeface="PMingLiU"/>
              </a:rPr>
              <a:t>伯承</a:t>
            </a:r>
            <a:r>
              <a:rPr sz="2000" spc="75" dirty="0">
                <a:latin typeface="等线" panose="02010600030101010101" pitchFamily="2" charset="-122"/>
                <a:ea typeface="等线" panose="02010600030101010101" pitchFamily="2" charset="-122"/>
                <a:cs typeface="PMingLiU"/>
              </a:rPr>
              <a:t>等</a:t>
            </a:r>
            <a:r>
              <a:rPr sz="2000" spc="25" dirty="0">
                <a:latin typeface="等线" panose="02010600030101010101" pitchFamily="2" charset="-122"/>
                <a:ea typeface="等线" panose="02010600030101010101" pitchFamily="2" charset="-122"/>
                <a:cs typeface="PMingLiU"/>
              </a:rPr>
              <a:t>人，</a:t>
            </a:r>
            <a:r>
              <a:rPr sz="2000" spc="75" dirty="0">
                <a:latin typeface="等线" panose="02010600030101010101" pitchFamily="2" charset="-122"/>
                <a:ea typeface="等线" panose="02010600030101010101" pitchFamily="2" charset="-122"/>
                <a:cs typeface="PMingLiU"/>
              </a:rPr>
              <a:t>率</a:t>
            </a:r>
            <a:r>
              <a:rPr sz="2000" spc="25" dirty="0">
                <a:latin typeface="等线" panose="02010600030101010101" pitchFamily="2" charset="-122"/>
                <a:ea typeface="等线" panose="02010600030101010101" pitchFamily="2" charset="-122"/>
                <a:cs typeface="PMingLiU"/>
              </a:rPr>
              <a:t>领北</a:t>
            </a:r>
            <a:r>
              <a:rPr sz="2000" spc="65" dirty="0">
                <a:latin typeface="等线" panose="02010600030101010101" pitchFamily="2" charset="-122"/>
                <a:ea typeface="等线" panose="02010600030101010101" pitchFamily="2" charset="-122"/>
                <a:cs typeface="PMingLiU"/>
              </a:rPr>
              <a:t>伐</a:t>
            </a:r>
            <a:r>
              <a:rPr sz="2000" spc="25" dirty="0">
                <a:latin typeface="等线" panose="02010600030101010101" pitchFamily="2" charset="-122"/>
                <a:ea typeface="等线" panose="02010600030101010101" pitchFamily="2" charset="-122"/>
                <a:cs typeface="PMingLiU"/>
              </a:rPr>
              <a:t>军</a:t>
            </a:r>
            <a:r>
              <a:rPr sz="2000" spc="100" dirty="0">
                <a:latin typeface="等线" panose="02010600030101010101" pitchFamily="2" charset="-122"/>
                <a:ea typeface="等线" panose="02010600030101010101" pitchFamily="2" charset="-122"/>
                <a:cs typeface="PMingLiU"/>
              </a:rPr>
              <a:t>2</a:t>
            </a:r>
            <a:r>
              <a:rPr sz="2000" spc="75" dirty="0">
                <a:latin typeface="等线" panose="02010600030101010101" pitchFamily="2" charset="-122"/>
                <a:ea typeface="等线" panose="02010600030101010101" pitchFamily="2" charset="-122"/>
                <a:cs typeface="PMingLiU"/>
              </a:rPr>
              <a:t>万</a:t>
            </a:r>
            <a:r>
              <a:rPr sz="2000" spc="25" dirty="0">
                <a:latin typeface="等线" panose="02010600030101010101" pitchFamily="2" charset="-122"/>
                <a:ea typeface="等线" panose="02010600030101010101" pitchFamily="2" charset="-122"/>
                <a:cs typeface="PMingLiU"/>
              </a:rPr>
              <a:t>多人在</a:t>
            </a:r>
            <a:r>
              <a:rPr sz="2000" u="heavy" spc="-440"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南昌</a:t>
            </a:r>
            <a:r>
              <a:rPr sz="2000" b="1" u="heavy" spc="6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起</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义</a:t>
            </a:r>
            <a:r>
              <a:rPr sz="2000" spc="25" dirty="0">
                <a:latin typeface="等线" panose="02010600030101010101" pitchFamily="2" charset="-122"/>
                <a:ea typeface="等线" panose="02010600030101010101" pitchFamily="2" charset="-122"/>
                <a:cs typeface="PMingLiU"/>
              </a:rPr>
              <a:t>。 </a:t>
            </a:r>
            <a:endParaRPr lang="en-US" sz="2000" spc="25" dirty="0">
              <a:latin typeface="等线" panose="02010600030101010101" pitchFamily="2" charset="-122"/>
              <a:ea typeface="等线" panose="02010600030101010101" pitchFamily="2" charset="-122"/>
              <a:cs typeface="PMingLiU"/>
            </a:endParaRPr>
          </a:p>
          <a:p>
            <a:pPr marL="12700" marR="635635">
              <a:lnSpc>
                <a:spcPct val="205000"/>
              </a:lnSpc>
              <a:spcBef>
                <a:spcPts val="155"/>
              </a:spcBef>
            </a:pPr>
            <a:r>
              <a:rPr sz="2000" b="1" spc="25" dirty="0">
                <a:latin typeface="等线" panose="02010600030101010101" pitchFamily="2" charset="-122"/>
                <a:ea typeface="等线" panose="02010600030101010101" pitchFamily="2" charset="-122"/>
                <a:cs typeface="Microsoft JhengHei" panose="020B0604030504040204" charset="-120"/>
              </a:rPr>
              <a:t>南 昌 起 义 的 历 史 意 义 </a:t>
            </a:r>
            <a:r>
              <a:rPr sz="2000" spc="25" dirty="0">
                <a:solidFill>
                  <a:srgbClr val="C23B0D"/>
                </a:solidFill>
                <a:latin typeface="等线" panose="02010600030101010101" pitchFamily="2" charset="-122"/>
                <a:ea typeface="等线" panose="02010600030101010101" pitchFamily="2" charset="-122"/>
                <a:cs typeface="PMingLiU"/>
              </a:rPr>
              <a:t>★★ </a:t>
            </a:r>
            <a:r>
              <a:rPr sz="2000" spc="25" dirty="0">
                <a:latin typeface="等线" panose="02010600030101010101" pitchFamily="2" charset="-122"/>
                <a:ea typeface="等线" panose="02010600030101010101" pitchFamily="2" charset="-122"/>
                <a:cs typeface="PMingLiU"/>
              </a:rPr>
              <a:t> </a:t>
            </a:r>
            <a:endParaRPr lang="en-US" sz="2000" spc="25" dirty="0">
              <a:latin typeface="等线" panose="02010600030101010101" pitchFamily="2" charset="-122"/>
              <a:ea typeface="等线" panose="02010600030101010101" pitchFamily="2" charset="-122"/>
              <a:cs typeface="PMingLiU"/>
            </a:endParaRPr>
          </a:p>
          <a:p>
            <a:pPr marL="12700" marR="635635">
              <a:lnSpc>
                <a:spcPct val="205000"/>
              </a:lnSpc>
              <a:spcBef>
                <a:spcPts val="155"/>
              </a:spcBef>
            </a:pPr>
            <a:r>
              <a:rPr sz="2000" spc="100" dirty="0">
                <a:latin typeface="等线" panose="02010600030101010101" pitchFamily="2" charset="-122"/>
                <a:ea typeface="等线" panose="02010600030101010101" pitchFamily="2" charset="-122"/>
                <a:cs typeface="PMingLiU"/>
              </a:rPr>
              <a:t>1</a:t>
            </a:r>
            <a:r>
              <a:rPr sz="2000" spc="25" dirty="0">
                <a:latin typeface="等线" panose="02010600030101010101" pitchFamily="2" charset="-122"/>
                <a:ea typeface="等线" panose="02010600030101010101" pitchFamily="2" charset="-122"/>
                <a:cs typeface="PMingLiU"/>
              </a:rPr>
              <a:t>、它打响了武装反抗国民党反动</a:t>
            </a:r>
            <a:r>
              <a:rPr sz="2000" spc="75" dirty="0">
                <a:latin typeface="等线" panose="02010600030101010101" pitchFamily="2" charset="-122"/>
                <a:ea typeface="等线" panose="02010600030101010101" pitchFamily="2" charset="-122"/>
                <a:cs typeface="PMingLiU"/>
              </a:rPr>
              <a:t>统</a:t>
            </a:r>
            <a:r>
              <a:rPr sz="2000" spc="25" dirty="0">
                <a:latin typeface="等线" panose="02010600030101010101" pitchFamily="2" charset="-122"/>
                <a:ea typeface="等线" panose="02010600030101010101" pitchFamily="2" charset="-122"/>
                <a:cs typeface="PMingLiU"/>
              </a:rPr>
              <a:t>治</a:t>
            </a:r>
            <a:r>
              <a:rPr sz="2000" spc="5" dirty="0">
                <a:latin typeface="等线" panose="02010600030101010101" pitchFamily="2" charset="-122"/>
                <a:ea typeface="等线" panose="02010600030101010101" pitchFamily="2" charset="-122"/>
                <a:cs typeface="PMingLiU"/>
              </a:rPr>
              <a:t>的</a:t>
            </a:r>
            <a:r>
              <a:rPr sz="2000" spc="75" dirty="0">
                <a:solidFill>
                  <a:srgbClr val="C23B0D"/>
                </a:solidFill>
                <a:latin typeface="等线" panose="02010600030101010101" pitchFamily="2" charset="-122"/>
                <a:ea typeface="等线" panose="02010600030101010101" pitchFamily="2" charset="-122"/>
                <a:cs typeface="PMingLiU"/>
              </a:rPr>
              <a:t>第</a:t>
            </a:r>
            <a:r>
              <a:rPr sz="2000" spc="25" dirty="0">
                <a:solidFill>
                  <a:srgbClr val="C23B0D"/>
                </a:solidFill>
                <a:latin typeface="等线" panose="02010600030101010101" pitchFamily="2" charset="-122"/>
                <a:ea typeface="等线" panose="02010600030101010101" pitchFamily="2" charset="-122"/>
                <a:cs typeface="PMingLiU"/>
              </a:rPr>
              <a:t>一枪</a:t>
            </a:r>
            <a:r>
              <a:rPr sz="2000" spc="25" dirty="0">
                <a:latin typeface="等线" panose="02010600030101010101" pitchFamily="2" charset="-122"/>
                <a:ea typeface="等线" panose="02010600030101010101" pitchFamily="2" charset="-122"/>
                <a:cs typeface="PMingLiU"/>
              </a:rPr>
              <a:t>，体现了中国共产党人为实行中国人民</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根本</a:t>
            </a:r>
            <a:r>
              <a:rPr sz="2000" spc="75" dirty="0">
                <a:latin typeface="等线" panose="02010600030101010101" pitchFamily="2" charset="-122"/>
                <a:ea typeface="等线" panose="02010600030101010101" pitchFamily="2" charset="-122"/>
                <a:cs typeface="PMingLiU"/>
              </a:rPr>
              <a:t>利</a:t>
            </a:r>
            <a:r>
              <a:rPr sz="2000" spc="25" dirty="0">
                <a:latin typeface="等线" panose="02010600030101010101" pitchFamily="2" charset="-122"/>
                <a:ea typeface="等线" panose="02010600030101010101" pitchFamily="2" charset="-122"/>
                <a:cs typeface="PMingLiU"/>
              </a:rPr>
              <a:t>益和</a:t>
            </a:r>
            <a:r>
              <a:rPr sz="2000" spc="75" dirty="0">
                <a:latin typeface="等线" panose="02010600030101010101" pitchFamily="2" charset="-122"/>
                <a:ea typeface="等线" panose="02010600030101010101" pitchFamily="2" charset="-122"/>
                <a:cs typeface="PMingLiU"/>
              </a:rPr>
              <a:t>中</a:t>
            </a:r>
            <a:r>
              <a:rPr sz="2000" spc="25" dirty="0">
                <a:latin typeface="等线" panose="02010600030101010101" pitchFamily="2" charset="-122"/>
                <a:ea typeface="等线" panose="02010600030101010101" pitchFamily="2" charset="-122"/>
                <a:cs typeface="PMingLiU"/>
              </a:rPr>
              <a:t>华民</a:t>
            </a:r>
            <a:r>
              <a:rPr sz="2000" spc="75" dirty="0">
                <a:latin typeface="等线" panose="02010600030101010101" pitchFamily="2" charset="-122"/>
                <a:ea typeface="等线" panose="02010600030101010101" pitchFamily="2" charset="-122"/>
                <a:cs typeface="PMingLiU"/>
              </a:rPr>
              <a:t>族</a:t>
            </a:r>
            <a:r>
              <a:rPr sz="2000" spc="25" dirty="0">
                <a:latin typeface="等线" panose="02010600030101010101" pitchFamily="2" charset="-122"/>
                <a:ea typeface="等线" panose="02010600030101010101" pitchFamily="2" charset="-122"/>
                <a:cs typeface="PMingLiU"/>
              </a:rPr>
              <a:t>的解</a:t>
            </a:r>
            <a:r>
              <a:rPr sz="2000" spc="75" dirty="0">
                <a:latin typeface="等线" panose="02010600030101010101" pitchFamily="2" charset="-122"/>
                <a:ea typeface="等线" panose="02010600030101010101" pitchFamily="2" charset="-122"/>
                <a:cs typeface="PMingLiU"/>
              </a:rPr>
              <a:t>放</a:t>
            </a:r>
            <a:r>
              <a:rPr sz="2000" spc="25" dirty="0">
                <a:latin typeface="等线" panose="02010600030101010101" pitchFamily="2" charset="-122"/>
                <a:ea typeface="等线" panose="02010600030101010101" pitchFamily="2" charset="-122"/>
                <a:cs typeface="PMingLiU"/>
              </a:rPr>
              <a:t>事</a:t>
            </a:r>
            <a:r>
              <a:rPr sz="2000" spc="75" dirty="0">
                <a:latin typeface="等线" panose="02010600030101010101" pitchFamily="2" charset="-122"/>
                <a:ea typeface="等线" panose="02010600030101010101" pitchFamily="2" charset="-122"/>
                <a:cs typeface="PMingLiU"/>
              </a:rPr>
              <a:t>业</a:t>
            </a:r>
            <a:r>
              <a:rPr sz="2000" spc="25" dirty="0">
                <a:latin typeface="等线" panose="02010600030101010101" pitchFamily="2" charset="-122"/>
                <a:ea typeface="等线" panose="02010600030101010101" pitchFamily="2" charset="-122"/>
                <a:cs typeface="PMingLiU"/>
              </a:rPr>
              <a:t>而前</a:t>
            </a:r>
            <a:r>
              <a:rPr sz="2000" spc="75" dirty="0">
                <a:latin typeface="等线" panose="02010600030101010101" pitchFamily="2" charset="-122"/>
                <a:ea typeface="等线" panose="02010600030101010101" pitchFamily="2" charset="-122"/>
                <a:cs typeface="PMingLiU"/>
              </a:rPr>
              <a:t>赴</a:t>
            </a:r>
            <a:r>
              <a:rPr sz="2000" spc="25" dirty="0">
                <a:latin typeface="等线" panose="02010600030101010101" pitchFamily="2" charset="-122"/>
                <a:ea typeface="等线" panose="02010600030101010101" pitchFamily="2" charset="-122"/>
                <a:cs typeface="PMingLiU"/>
              </a:rPr>
              <a:t>后继</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革命</a:t>
            </a:r>
            <a:r>
              <a:rPr sz="2000" spc="75" dirty="0">
                <a:latin typeface="等线" panose="02010600030101010101" pitchFamily="2" charset="-122"/>
                <a:ea typeface="等线" panose="02010600030101010101" pitchFamily="2" charset="-122"/>
                <a:cs typeface="PMingLiU"/>
              </a:rPr>
              <a:t>精</a:t>
            </a:r>
            <a:r>
              <a:rPr sz="2000" spc="25" dirty="0">
                <a:latin typeface="等线" panose="02010600030101010101" pitchFamily="2" charset="-122"/>
                <a:ea typeface="等线" panose="02010600030101010101" pitchFamily="2" charset="-122"/>
                <a:cs typeface="PMingLiU"/>
              </a:rPr>
              <a:t>神。</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000" spc="100" dirty="0">
                <a:latin typeface="等线" panose="02010600030101010101" pitchFamily="2" charset="-122"/>
                <a:ea typeface="等线" panose="02010600030101010101" pitchFamily="2" charset="-122"/>
                <a:cs typeface="PMingLiU"/>
              </a:rPr>
              <a:t>2</a:t>
            </a:r>
            <a:r>
              <a:rPr sz="2000" spc="25" dirty="0">
                <a:latin typeface="等线" panose="02010600030101010101" pitchFamily="2" charset="-122"/>
                <a:ea typeface="等线" panose="02010600030101010101" pitchFamily="2" charset="-122"/>
                <a:cs typeface="PMingLiU"/>
              </a:rPr>
              <a:t>、它成为共产党独立领导革命战</a:t>
            </a:r>
            <a:r>
              <a:rPr sz="2000" spc="75" dirty="0">
                <a:latin typeface="等线" panose="02010600030101010101" pitchFamily="2" charset="-122"/>
                <a:ea typeface="等线" panose="02010600030101010101" pitchFamily="2" charset="-122"/>
                <a:cs typeface="PMingLiU"/>
              </a:rPr>
              <a:t>争</a:t>
            </a:r>
            <a:r>
              <a:rPr sz="2000" spc="25" dirty="0">
                <a:latin typeface="等线" panose="02010600030101010101" pitchFamily="2" charset="-122"/>
                <a:ea typeface="等线" panose="02010600030101010101" pitchFamily="2" charset="-122"/>
                <a:cs typeface="PMingLiU"/>
              </a:rPr>
              <a:t>、创</a:t>
            </a:r>
            <a:r>
              <a:rPr sz="2000" spc="75" dirty="0">
                <a:latin typeface="等线" panose="02010600030101010101" pitchFamily="2" charset="-122"/>
                <a:ea typeface="等线" panose="02010600030101010101" pitchFamily="2" charset="-122"/>
                <a:cs typeface="PMingLiU"/>
              </a:rPr>
              <a:t>建</a:t>
            </a:r>
            <a:r>
              <a:rPr sz="2000" spc="25" dirty="0">
                <a:latin typeface="等线" panose="02010600030101010101" pitchFamily="2" charset="-122"/>
                <a:ea typeface="等线" panose="02010600030101010101" pitchFamily="2" charset="-122"/>
                <a:cs typeface="PMingLiU"/>
              </a:rPr>
              <a:t>人民</a:t>
            </a:r>
            <a:r>
              <a:rPr sz="2000" spc="75" dirty="0">
                <a:latin typeface="等线" panose="02010600030101010101" pitchFamily="2" charset="-122"/>
                <a:ea typeface="等线" panose="02010600030101010101" pitchFamily="2" charset="-122"/>
                <a:cs typeface="PMingLiU"/>
              </a:rPr>
              <a:t>军</a:t>
            </a:r>
            <a:r>
              <a:rPr sz="2000" spc="25" dirty="0">
                <a:latin typeface="等线" panose="02010600030101010101" pitchFamily="2" charset="-122"/>
                <a:ea typeface="等线" panose="02010600030101010101" pitchFamily="2" charset="-122"/>
                <a:cs typeface="PMingLiU"/>
              </a:rPr>
              <a:t>队和</a:t>
            </a:r>
            <a:r>
              <a:rPr sz="2000" spc="75" dirty="0">
                <a:latin typeface="等线" panose="02010600030101010101" pitchFamily="2" charset="-122"/>
                <a:ea typeface="等线" panose="02010600030101010101" pitchFamily="2" charset="-122"/>
                <a:cs typeface="PMingLiU"/>
              </a:rPr>
              <a:t>武</a:t>
            </a:r>
            <a:r>
              <a:rPr sz="2000" spc="25" dirty="0">
                <a:latin typeface="等线" panose="02010600030101010101" pitchFamily="2" charset="-122"/>
                <a:ea typeface="等线" panose="02010600030101010101" pitchFamily="2" charset="-122"/>
                <a:cs typeface="PMingLiU"/>
              </a:rPr>
              <a:t>装夺</a:t>
            </a:r>
            <a:r>
              <a:rPr sz="2000" spc="75" dirty="0">
                <a:latin typeface="等线" panose="02010600030101010101" pitchFamily="2" charset="-122"/>
                <a:ea typeface="等线" panose="02010600030101010101" pitchFamily="2" charset="-122"/>
                <a:cs typeface="PMingLiU"/>
              </a:rPr>
              <a:t>取</a:t>
            </a:r>
            <a:r>
              <a:rPr sz="2000" spc="25" dirty="0">
                <a:latin typeface="等线" panose="02010600030101010101" pitchFamily="2" charset="-122"/>
                <a:ea typeface="等线" panose="02010600030101010101" pitchFamily="2" charset="-122"/>
                <a:cs typeface="PMingLiU"/>
              </a:rPr>
              <a:t>政权</a:t>
            </a:r>
            <a:r>
              <a:rPr sz="2000" spc="50" dirty="0">
                <a:latin typeface="等线" panose="02010600030101010101" pitchFamily="2" charset="-122"/>
                <a:ea typeface="等线" panose="02010600030101010101" pitchFamily="2" charset="-122"/>
                <a:cs typeface="PMingLiU"/>
              </a:rPr>
              <a:t>的</a:t>
            </a:r>
            <a:r>
              <a:rPr sz="2000" spc="25" dirty="0">
                <a:solidFill>
                  <a:srgbClr val="C23B0D"/>
                </a:solidFill>
                <a:latin typeface="等线" panose="02010600030101010101" pitchFamily="2" charset="-122"/>
                <a:ea typeface="等线" panose="02010600030101010101" pitchFamily="2" charset="-122"/>
                <a:cs typeface="PMingLiU"/>
              </a:rPr>
              <a:t>伟</a:t>
            </a:r>
            <a:r>
              <a:rPr sz="2000" spc="75" dirty="0">
                <a:solidFill>
                  <a:srgbClr val="C23B0D"/>
                </a:solidFill>
                <a:latin typeface="等线" panose="02010600030101010101" pitchFamily="2" charset="-122"/>
                <a:ea typeface="等线" panose="02010600030101010101" pitchFamily="2" charset="-122"/>
                <a:cs typeface="PMingLiU"/>
              </a:rPr>
              <a:t>大</a:t>
            </a:r>
            <a:r>
              <a:rPr sz="2000" spc="25" dirty="0">
                <a:solidFill>
                  <a:srgbClr val="C23B0D"/>
                </a:solidFill>
                <a:latin typeface="等线" panose="02010600030101010101" pitchFamily="2" charset="-122"/>
                <a:ea typeface="等线" panose="02010600030101010101" pitchFamily="2" charset="-122"/>
                <a:cs typeface="PMingLiU"/>
              </a:rPr>
              <a:t>开端</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000" spc="100" dirty="0">
                <a:latin typeface="等线" panose="02010600030101010101" pitchFamily="2" charset="-122"/>
                <a:ea typeface="等线" panose="02010600030101010101" pitchFamily="2" charset="-122"/>
                <a:cs typeface="PMingLiU"/>
              </a:rPr>
              <a:t>3</a:t>
            </a:r>
            <a:r>
              <a:rPr sz="2000" spc="25" dirty="0">
                <a:latin typeface="等线" panose="02010600030101010101" pitchFamily="2" charset="-122"/>
                <a:ea typeface="等线" panose="02010600030101010101" pitchFamily="2" charset="-122"/>
                <a:cs typeface="PMingLiU"/>
              </a:rPr>
              <a:t>、它揭开了土地革命战争</a:t>
            </a:r>
            <a:r>
              <a:rPr sz="2000" spc="10" dirty="0">
                <a:latin typeface="等线" panose="02010600030101010101" pitchFamily="2" charset="-122"/>
                <a:ea typeface="等线" panose="02010600030101010101" pitchFamily="2" charset="-122"/>
                <a:cs typeface="PMingLiU"/>
              </a:rPr>
              <a:t>的</a:t>
            </a:r>
            <a:r>
              <a:rPr sz="2000" spc="25" dirty="0">
                <a:solidFill>
                  <a:srgbClr val="C23B0D"/>
                </a:solidFill>
                <a:latin typeface="等线" panose="02010600030101010101" pitchFamily="2" charset="-122"/>
                <a:ea typeface="等线" panose="02010600030101010101" pitchFamily="2" charset="-122"/>
                <a:cs typeface="PMingLiU"/>
              </a:rPr>
              <a:t>序幕</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p:txBody>
      </p:sp>
      <p:sp>
        <p:nvSpPr>
          <p:cNvPr id="4" name="object 4"/>
          <p:cNvSpPr/>
          <p:nvPr/>
        </p:nvSpPr>
        <p:spPr>
          <a:xfrm>
            <a:off x="3390900" y="1363980"/>
            <a:ext cx="1478279"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3790"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75"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5" dirty="0"/>
          </a:p>
        </p:txBody>
      </p:sp>
      <p:sp>
        <p:nvSpPr>
          <p:cNvPr id="3" name="object 3"/>
          <p:cNvSpPr/>
          <p:nvPr/>
        </p:nvSpPr>
        <p:spPr>
          <a:xfrm>
            <a:off x="8359902" y="3078479"/>
            <a:ext cx="2286000" cy="0"/>
          </a:xfrm>
          <a:custGeom>
            <a:avLst/>
            <a:gdLst/>
            <a:ahLst/>
            <a:cxnLst/>
            <a:rect l="l" t="t" r="r" b="b"/>
            <a:pathLst>
              <a:path w="2286000">
                <a:moveTo>
                  <a:pt x="0" y="0"/>
                </a:moveTo>
                <a:lnTo>
                  <a:pt x="2286000" y="0"/>
                </a:lnTo>
              </a:path>
            </a:pathLst>
          </a:custGeom>
          <a:ln w="15239">
            <a:solidFill>
              <a:srgbClr val="C23B0D"/>
            </a:solidFill>
          </a:ln>
        </p:spPr>
        <p:txBody>
          <a:bodyPr wrap="square" lIns="0" tIns="0" rIns="0" bIns="0" rtlCol="0"/>
          <a:lstStyle/>
          <a:p/>
        </p:txBody>
      </p:sp>
      <p:sp>
        <p:nvSpPr>
          <p:cNvPr id="4" name="object 4"/>
          <p:cNvSpPr/>
          <p:nvPr/>
        </p:nvSpPr>
        <p:spPr>
          <a:xfrm>
            <a:off x="3284982" y="5821679"/>
            <a:ext cx="1264920" cy="0"/>
          </a:xfrm>
          <a:custGeom>
            <a:avLst/>
            <a:gdLst/>
            <a:ahLst/>
            <a:cxnLst/>
            <a:rect l="l" t="t" r="r" b="b"/>
            <a:pathLst>
              <a:path w="1264920">
                <a:moveTo>
                  <a:pt x="0" y="0"/>
                </a:moveTo>
                <a:lnTo>
                  <a:pt x="1264919" y="0"/>
                </a:lnTo>
              </a:path>
            </a:pathLst>
          </a:custGeom>
          <a:ln w="15240">
            <a:solidFill>
              <a:srgbClr val="C23B0D"/>
            </a:solidFill>
          </a:ln>
        </p:spPr>
        <p:txBody>
          <a:bodyPr wrap="square" lIns="0" tIns="0" rIns="0" bIns="0" rtlCol="0"/>
          <a:lstStyle/>
          <a:p/>
        </p:txBody>
      </p:sp>
      <p:sp>
        <p:nvSpPr>
          <p:cNvPr id="5" name="object 5"/>
          <p:cNvSpPr/>
          <p:nvPr/>
        </p:nvSpPr>
        <p:spPr>
          <a:xfrm>
            <a:off x="4801361" y="5821679"/>
            <a:ext cx="2034539" cy="0"/>
          </a:xfrm>
          <a:custGeom>
            <a:avLst/>
            <a:gdLst/>
            <a:ahLst/>
            <a:cxnLst/>
            <a:rect l="l" t="t" r="r" b="b"/>
            <a:pathLst>
              <a:path w="2034540">
                <a:moveTo>
                  <a:pt x="0" y="0"/>
                </a:moveTo>
                <a:lnTo>
                  <a:pt x="2034539" y="0"/>
                </a:lnTo>
              </a:path>
            </a:pathLst>
          </a:custGeom>
          <a:ln w="15240">
            <a:solidFill>
              <a:srgbClr val="C23B0D"/>
            </a:solidFill>
          </a:ln>
        </p:spPr>
        <p:txBody>
          <a:bodyPr wrap="square" lIns="0" tIns="0" rIns="0" bIns="0" rtlCol="0"/>
          <a:lstStyle/>
          <a:p/>
        </p:txBody>
      </p:sp>
      <p:sp>
        <p:nvSpPr>
          <p:cNvPr id="6" name="object 6"/>
          <p:cNvSpPr/>
          <p:nvPr/>
        </p:nvSpPr>
        <p:spPr>
          <a:xfrm>
            <a:off x="8100821" y="5821679"/>
            <a:ext cx="762000" cy="0"/>
          </a:xfrm>
          <a:custGeom>
            <a:avLst/>
            <a:gdLst/>
            <a:ahLst/>
            <a:cxnLst/>
            <a:rect l="l" t="t" r="r" b="b"/>
            <a:pathLst>
              <a:path w="762000">
                <a:moveTo>
                  <a:pt x="0" y="0"/>
                </a:moveTo>
                <a:lnTo>
                  <a:pt x="762000" y="0"/>
                </a:lnTo>
              </a:path>
            </a:pathLst>
          </a:custGeom>
          <a:ln w="15240">
            <a:solidFill>
              <a:srgbClr val="C23B0D"/>
            </a:solidFill>
          </a:ln>
        </p:spPr>
        <p:txBody>
          <a:bodyPr wrap="square" lIns="0" tIns="0" rIns="0" bIns="0" rtlCol="0"/>
          <a:lstStyle/>
          <a:p/>
        </p:txBody>
      </p:sp>
      <p:sp>
        <p:nvSpPr>
          <p:cNvPr id="7" name="object 7"/>
          <p:cNvSpPr txBox="1"/>
          <p:nvPr/>
        </p:nvSpPr>
        <p:spPr>
          <a:xfrm>
            <a:off x="925830" y="1103992"/>
            <a:ext cx="10753725" cy="4791953"/>
          </a:xfrm>
          <a:prstGeom prst="rect">
            <a:avLst/>
          </a:prstGeom>
        </p:spPr>
        <p:txBody>
          <a:bodyPr vert="horz" wrap="square" lIns="0" tIns="215900" rIns="0" bIns="0" rtlCol="0">
            <a:spAutoFit/>
          </a:bodyPr>
          <a:lstStyle/>
          <a:p>
            <a:pPr marL="12700">
              <a:lnSpc>
                <a:spcPct val="100000"/>
              </a:lnSpc>
              <a:spcBef>
                <a:spcPts val="1700"/>
              </a:spcBef>
            </a:pPr>
            <a:r>
              <a:rPr sz="2400" spc="-60" dirty="0">
                <a:solidFill>
                  <a:srgbClr val="C00000"/>
                </a:solidFill>
                <a:latin typeface="宋体" panose="02010600030101010101" pitchFamily="2" charset="-122"/>
                <a:cs typeface="宋体" panose="02010600030101010101" pitchFamily="2" charset="-122"/>
              </a:rPr>
              <a:t>NO.2</a:t>
            </a:r>
            <a:r>
              <a:rPr sz="2400" spc="-10" dirty="0">
                <a:solidFill>
                  <a:srgbClr val="C00000"/>
                </a:solidFill>
                <a:latin typeface="宋体" panose="02010600030101010101" pitchFamily="2" charset="-122"/>
                <a:cs typeface="宋体" panose="02010600030101010101" pitchFamily="2" charset="-122"/>
              </a:rPr>
              <a:t> </a:t>
            </a:r>
            <a:r>
              <a:rPr sz="2400" spc="-5" dirty="0">
                <a:solidFill>
                  <a:srgbClr val="C00000"/>
                </a:solidFill>
                <a:latin typeface="宋体" panose="02010600030101010101" pitchFamily="2" charset="-122"/>
                <a:cs typeface="宋体" panose="02010600030101010101" pitchFamily="2" charset="-122"/>
              </a:rPr>
              <a:t>八七会</a:t>
            </a:r>
            <a:r>
              <a:rPr sz="2400" dirty="0">
                <a:solidFill>
                  <a:srgbClr val="C00000"/>
                </a:solidFill>
                <a:latin typeface="宋体" panose="02010600030101010101" pitchFamily="2" charset="-122"/>
                <a:cs typeface="宋体" panose="02010600030101010101" pitchFamily="2" charset="-122"/>
              </a:rPr>
              <a:t>议</a:t>
            </a:r>
            <a:r>
              <a:rPr sz="2400" spc="-605" dirty="0">
                <a:solidFill>
                  <a:srgbClr val="C00000"/>
                </a:solidFill>
                <a:latin typeface="宋体" panose="02010600030101010101" pitchFamily="2" charset="-122"/>
                <a:cs typeface="宋体" panose="02010600030101010101" pitchFamily="2" charset="-122"/>
              </a:rPr>
              <a:t> </a:t>
            </a:r>
            <a:r>
              <a:rPr sz="1950" spc="25" dirty="0">
                <a:solidFill>
                  <a:srgbClr val="C23B0D"/>
                </a:solidFill>
                <a:latin typeface="PMingLiU"/>
                <a:cs typeface="PMingLiU"/>
              </a:rPr>
              <a:t>★</a:t>
            </a:r>
            <a:endParaRPr sz="1950" dirty="0">
              <a:latin typeface="PMingLiU"/>
              <a:cs typeface="PMingLiU"/>
            </a:endParaRPr>
          </a:p>
          <a:p>
            <a:pPr marL="638175">
              <a:lnSpc>
                <a:spcPct val="100000"/>
              </a:lnSpc>
              <a:spcBef>
                <a:spcPts val="1355"/>
              </a:spcBef>
            </a:pPr>
            <a:r>
              <a:rPr sz="1950" spc="100" dirty="0">
                <a:latin typeface="等线" panose="02010600030101010101" pitchFamily="2" charset="-122"/>
                <a:ea typeface="等线" panose="02010600030101010101" pitchFamily="2" charset="-122"/>
                <a:cs typeface="PMingLiU"/>
              </a:rPr>
              <a:t>1927</a:t>
            </a:r>
            <a:r>
              <a:rPr sz="1950" spc="25" dirty="0">
                <a:latin typeface="等线" panose="02010600030101010101" pitchFamily="2" charset="-122"/>
                <a:ea typeface="等线" panose="02010600030101010101" pitchFamily="2" charset="-122"/>
                <a:cs typeface="PMingLiU"/>
              </a:rPr>
              <a:t>年</a:t>
            </a:r>
            <a:r>
              <a:rPr sz="1950" spc="100" dirty="0">
                <a:latin typeface="等线" panose="02010600030101010101" pitchFamily="2" charset="-122"/>
                <a:ea typeface="等线" panose="02010600030101010101" pitchFamily="2" charset="-122"/>
                <a:cs typeface="PMingLiU"/>
              </a:rPr>
              <a:t>8</a:t>
            </a:r>
            <a:r>
              <a:rPr sz="1950" spc="25" dirty="0">
                <a:latin typeface="等线" panose="02010600030101010101" pitchFamily="2" charset="-122"/>
                <a:ea typeface="等线" panose="02010600030101010101" pitchFamily="2" charset="-122"/>
                <a:cs typeface="PMingLiU"/>
              </a:rPr>
              <a:t>月</a:t>
            </a:r>
            <a:r>
              <a:rPr sz="1950" spc="100" dirty="0">
                <a:latin typeface="等线" panose="02010600030101010101" pitchFamily="2" charset="-122"/>
                <a:ea typeface="等线" panose="02010600030101010101" pitchFamily="2" charset="-122"/>
                <a:cs typeface="PMingLiU"/>
              </a:rPr>
              <a:t>7</a:t>
            </a:r>
            <a:r>
              <a:rPr sz="1950" spc="25" dirty="0">
                <a:latin typeface="等线" panose="02010600030101010101" pitchFamily="2" charset="-122"/>
                <a:ea typeface="等线" panose="02010600030101010101" pitchFamily="2" charset="-122"/>
                <a:cs typeface="PMingLiU"/>
              </a:rPr>
              <a:t>日，</a:t>
            </a:r>
            <a:r>
              <a:rPr sz="1950" spc="15" dirty="0">
                <a:latin typeface="等线" panose="02010600030101010101" pitchFamily="2" charset="-122"/>
                <a:ea typeface="等线" panose="02010600030101010101" pitchFamily="2" charset="-122"/>
                <a:cs typeface="PMingLiU"/>
              </a:rPr>
              <a:t>中</a:t>
            </a:r>
            <a:r>
              <a:rPr sz="1950" spc="75" dirty="0">
                <a:latin typeface="等线" panose="02010600030101010101" pitchFamily="2" charset="-122"/>
                <a:ea typeface="等线" panose="02010600030101010101" pitchFamily="2" charset="-122"/>
                <a:cs typeface="PMingLiU"/>
              </a:rPr>
              <a:t>共</a:t>
            </a:r>
            <a:r>
              <a:rPr sz="1950" spc="25" dirty="0">
                <a:latin typeface="等线" panose="02010600030101010101" pitchFamily="2" charset="-122"/>
                <a:ea typeface="等线" panose="02010600030101010101" pitchFamily="2" charset="-122"/>
                <a:cs typeface="PMingLiU"/>
              </a:rPr>
              <a:t>中央</a:t>
            </a:r>
            <a:r>
              <a:rPr sz="1950" spc="60" dirty="0">
                <a:latin typeface="等线" panose="02010600030101010101" pitchFamily="2" charset="-122"/>
                <a:ea typeface="等线" panose="02010600030101010101" pitchFamily="2" charset="-122"/>
                <a:cs typeface="PMingLiU"/>
              </a:rPr>
              <a:t>在</a:t>
            </a:r>
            <a:r>
              <a:rPr sz="1950" u="heavy" spc="-490"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汉口</a:t>
            </a:r>
            <a:r>
              <a:rPr sz="1950" spc="75" dirty="0">
                <a:latin typeface="等线" panose="02010600030101010101" pitchFamily="2" charset="-122"/>
                <a:ea typeface="等线" panose="02010600030101010101" pitchFamily="2" charset="-122"/>
                <a:cs typeface="PMingLiU"/>
              </a:rPr>
              <a:t>秘</a:t>
            </a:r>
            <a:r>
              <a:rPr sz="1950" spc="25" dirty="0">
                <a:latin typeface="等线" panose="02010600030101010101" pitchFamily="2" charset="-122"/>
                <a:ea typeface="等线" panose="02010600030101010101" pitchFamily="2" charset="-122"/>
                <a:cs typeface="PMingLiU"/>
              </a:rPr>
              <a:t>密召</a:t>
            </a:r>
            <a:r>
              <a:rPr sz="1950" spc="75" dirty="0">
                <a:latin typeface="等线" panose="02010600030101010101" pitchFamily="2" charset="-122"/>
                <a:ea typeface="等线" panose="02010600030101010101" pitchFamily="2" charset="-122"/>
                <a:cs typeface="PMingLiU"/>
              </a:rPr>
              <a:t>开</a:t>
            </a:r>
            <a:r>
              <a:rPr sz="1950" spc="25" dirty="0">
                <a:latin typeface="等线" panose="02010600030101010101" pitchFamily="2" charset="-122"/>
                <a:ea typeface="等线" panose="02010600030101010101" pitchFamily="2" charset="-122"/>
                <a:cs typeface="PMingLiU"/>
              </a:rPr>
              <a:t>紧急</a:t>
            </a:r>
            <a:r>
              <a:rPr sz="1950" spc="75" dirty="0">
                <a:latin typeface="等线" panose="02010600030101010101" pitchFamily="2" charset="-122"/>
                <a:ea typeface="等线" panose="02010600030101010101" pitchFamily="2" charset="-122"/>
                <a:cs typeface="PMingLiU"/>
              </a:rPr>
              <a:t>会</a:t>
            </a:r>
            <a:r>
              <a:rPr sz="1950" spc="25" dirty="0">
                <a:latin typeface="等线" panose="02010600030101010101" pitchFamily="2" charset="-122"/>
                <a:ea typeface="等线" panose="02010600030101010101" pitchFamily="2" charset="-122"/>
                <a:cs typeface="PMingLiU"/>
              </a:rPr>
              <a:t>议。</a:t>
            </a:r>
            <a:r>
              <a:rPr sz="1950" spc="325" dirty="0">
                <a:latin typeface="等线" panose="02010600030101010101" pitchFamily="2" charset="-122"/>
                <a:ea typeface="等线" panose="02010600030101010101" pitchFamily="2" charset="-122"/>
                <a:cs typeface="PMingLiU"/>
              </a:rPr>
              <a:t> </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2700">
              <a:lnSpc>
                <a:spcPct val="100000"/>
              </a:lnSpc>
              <a:spcBef>
                <a:spcPts val="1265"/>
              </a:spcBef>
            </a:pPr>
            <a:r>
              <a:rPr sz="1950" b="1" spc="25" dirty="0">
                <a:latin typeface="等线" panose="02010600030101010101" pitchFamily="2" charset="-122"/>
                <a:ea typeface="等线" panose="02010600030101010101" pitchFamily="2" charset="-122"/>
                <a:cs typeface="Microsoft JhengHei" panose="020B0604030504040204" charset="-120"/>
              </a:rPr>
              <a:t>内容：</a:t>
            </a:r>
            <a:endParaRPr sz="1950" dirty="0">
              <a:latin typeface="等线" panose="02010600030101010101" pitchFamily="2" charset="-122"/>
              <a:ea typeface="等线" panose="02010600030101010101" pitchFamily="2" charset="-122"/>
              <a:cs typeface="Microsoft JhengHei" panose="020B0604030504040204" charset="-120"/>
            </a:endParaRPr>
          </a:p>
          <a:p>
            <a:pPr marL="218440">
              <a:lnSpc>
                <a:spcPct val="100000"/>
              </a:lnSpc>
              <a:spcBef>
                <a:spcPts val="1265"/>
              </a:spcBef>
            </a:pPr>
            <a:r>
              <a:rPr sz="1950" spc="50"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彻底清算了大革命后期</a:t>
            </a:r>
            <a:r>
              <a:rPr sz="1950" spc="75" dirty="0">
                <a:latin typeface="等线" panose="02010600030101010101" pitchFamily="2" charset="-122"/>
                <a:ea typeface="等线" panose="02010600030101010101" pitchFamily="2" charset="-122"/>
                <a:cs typeface="PMingLiU"/>
              </a:rPr>
              <a:t>陈</a:t>
            </a:r>
            <a:r>
              <a:rPr sz="1950" spc="25" dirty="0">
                <a:latin typeface="等线" panose="02010600030101010101" pitchFamily="2" charset="-122"/>
                <a:ea typeface="等线" panose="02010600030101010101" pitchFamily="2" charset="-122"/>
                <a:cs typeface="PMingLiU"/>
              </a:rPr>
              <a:t>独秀</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右倾</a:t>
            </a:r>
            <a:r>
              <a:rPr sz="1950" spc="75" dirty="0">
                <a:latin typeface="等线" panose="02010600030101010101" pitchFamily="2" charset="-122"/>
                <a:ea typeface="等线" panose="02010600030101010101" pitchFamily="2" charset="-122"/>
                <a:cs typeface="PMingLiU"/>
              </a:rPr>
              <a:t>机</a:t>
            </a:r>
            <a:r>
              <a:rPr sz="1950" spc="25" dirty="0">
                <a:latin typeface="等线" panose="02010600030101010101" pitchFamily="2" charset="-122"/>
                <a:ea typeface="等线" panose="02010600030101010101" pitchFamily="2" charset="-122"/>
                <a:cs typeface="PMingLiU"/>
              </a:rPr>
              <a:t>会主</a:t>
            </a:r>
            <a:r>
              <a:rPr sz="1950" spc="75" dirty="0">
                <a:latin typeface="等线" panose="02010600030101010101" pitchFamily="2" charset="-122"/>
                <a:ea typeface="等线" panose="02010600030101010101" pitchFamily="2" charset="-122"/>
                <a:cs typeface="PMingLiU"/>
              </a:rPr>
              <a:t>义</a:t>
            </a:r>
            <a:r>
              <a:rPr sz="1950" spc="25" dirty="0">
                <a:latin typeface="等线" panose="02010600030101010101" pitchFamily="2" charset="-122"/>
                <a:ea typeface="等线" panose="02010600030101010101" pitchFamily="2" charset="-122"/>
                <a:cs typeface="PMingLiU"/>
              </a:rPr>
              <a:t>错误</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确定</a:t>
            </a:r>
            <a:r>
              <a:rPr sz="1950" spc="60" dirty="0">
                <a:latin typeface="等线" panose="02010600030101010101" pitchFamily="2" charset="-122"/>
                <a:ea typeface="等线" panose="02010600030101010101" pitchFamily="2" charset="-122"/>
                <a:cs typeface="PMingLiU"/>
              </a:rPr>
              <a:t>了</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土地</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革</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命和</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武</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装斗</a:t>
            </a:r>
            <a:r>
              <a:rPr sz="1950" b="1" spc="100" dirty="0">
                <a:solidFill>
                  <a:srgbClr val="C23B0D"/>
                </a:solidFill>
                <a:latin typeface="等线" panose="02010600030101010101" pitchFamily="2" charset="-122"/>
                <a:ea typeface="等线" panose="02010600030101010101" pitchFamily="2" charset="-122"/>
                <a:cs typeface="Microsoft JhengHei" panose="020B0604030504040204" charset="-120"/>
              </a:rPr>
              <a:t>争</a:t>
            </a:r>
            <a:r>
              <a:rPr sz="1950" spc="25" dirty="0">
                <a:latin typeface="等线" panose="02010600030101010101" pitchFamily="2" charset="-122"/>
                <a:ea typeface="等线" panose="02010600030101010101" pitchFamily="2" charset="-122"/>
                <a:cs typeface="PMingLiU"/>
              </a:rPr>
              <a:t>的方</a:t>
            </a:r>
            <a:r>
              <a:rPr sz="1950" spc="80" dirty="0">
                <a:latin typeface="等线" panose="02010600030101010101" pitchFamily="2" charset="-122"/>
                <a:ea typeface="等线" panose="02010600030101010101" pitchFamily="2" charset="-122"/>
                <a:cs typeface="PMingLiU"/>
              </a:rPr>
              <a:t>针</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782955">
              <a:lnSpc>
                <a:spcPct val="100000"/>
              </a:lnSpc>
              <a:spcBef>
                <a:spcPts val="1260"/>
              </a:spcBef>
            </a:pPr>
            <a:r>
              <a:rPr sz="1950" spc="25" dirty="0">
                <a:latin typeface="等线" panose="02010600030101010101" pitchFamily="2" charset="-122"/>
                <a:ea typeface="等线" panose="02010600030101010101" pitchFamily="2" charset="-122"/>
                <a:cs typeface="PMingLiU"/>
              </a:rPr>
              <a:t>并选出了以瞿秋白为首的中央临时政</a:t>
            </a:r>
            <a:r>
              <a:rPr sz="1950" spc="75" dirty="0">
                <a:latin typeface="等线" panose="02010600030101010101" pitchFamily="2" charset="-122"/>
                <a:ea typeface="等线" panose="02010600030101010101" pitchFamily="2" charset="-122"/>
                <a:cs typeface="PMingLiU"/>
              </a:rPr>
              <a:t>治</a:t>
            </a:r>
            <a:r>
              <a:rPr sz="1950" spc="25" dirty="0">
                <a:latin typeface="等线" panose="02010600030101010101" pitchFamily="2" charset="-122"/>
                <a:ea typeface="等线" panose="02010600030101010101" pitchFamily="2" charset="-122"/>
                <a:cs typeface="PMingLiU"/>
              </a:rPr>
              <a:t>局。</a:t>
            </a:r>
            <a:endParaRPr sz="1950" dirty="0">
              <a:latin typeface="等线" panose="02010600030101010101" pitchFamily="2" charset="-122"/>
              <a:ea typeface="等线" panose="02010600030101010101" pitchFamily="2" charset="-122"/>
              <a:cs typeface="PMingLiU"/>
            </a:endParaRPr>
          </a:p>
          <a:p>
            <a:pPr marL="782955" marR="1278255" indent="-564515">
              <a:lnSpc>
                <a:spcPct val="154000"/>
              </a:lnSpc>
              <a:spcBef>
                <a:spcPts val="5"/>
              </a:spcBef>
            </a:pPr>
            <a:r>
              <a:rPr sz="1950" spc="5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毛泽东在发言中着重阐</a:t>
            </a:r>
            <a:r>
              <a:rPr sz="1950" spc="75" dirty="0">
                <a:latin typeface="等线" panose="02010600030101010101" pitchFamily="2" charset="-122"/>
                <a:ea typeface="等线" panose="02010600030101010101" pitchFamily="2" charset="-122"/>
                <a:cs typeface="PMingLiU"/>
              </a:rPr>
              <a:t>述</a:t>
            </a:r>
            <a:r>
              <a:rPr sz="1950" spc="25" dirty="0">
                <a:latin typeface="等线" panose="02010600030101010101" pitchFamily="2" charset="-122"/>
                <a:ea typeface="等线" panose="02010600030101010101" pitchFamily="2" charset="-122"/>
                <a:cs typeface="PMingLiU"/>
              </a:rPr>
              <a:t>了农</a:t>
            </a:r>
            <a:r>
              <a:rPr sz="1950" spc="75" dirty="0">
                <a:latin typeface="等线" panose="02010600030101010101" pitchFamily="2" charset="-122"/>
                <a:ea typeface="等线" panose="02010600030101010101" pitchFamily="2" charset="-122"/>
                <a:cs typeface="PMingLiU"/>
              </a:rPr>
              <a:t>民</a:t>
            </a:r>
            <a:r>
              <a:rPr sz="1950" spc="25" dirty="0">
                <a:latin typeface="等线" panose="02010600030101010101" pitchFamily="2" charset="-122"/>
                <a:ea typeface="等线" panose="02010600030101010101" pitchFamily="2" charset="-122"/>
                <a:cs typeface="PMingLiU"/>
              </a:rPr>
              <a:t>问题</a:t>
            </a:r>
            <a:r>
              <a:rPr sz="1950" spc="75" dirty="0">
                <a:latin typeface="等线" panose="02010600030101010101" pitchFamily="2" charset="-122"/>
                <a:ea typeface="等线" panose="02010600030101010101" pitchFamily="2" charset="-122"/>
                <a:cs typeface="PMingLiU"/>
              </a:rPr>
              <a:t>和</a:t>
            </a:r>
            <a:r>
              <a:rPr sz="1950" spc="25" dirty="0">
                <a:latin typeface="等线" panose="02010600030101010101" pitchFamily="2" charset="-122"/>
                <a:ea typeface="等线" panose="02010600030101010101" pitchFamily="2" charset="-122"/>
                <a:cs typeface="PMingLiU"/>
              </a:rPr>
              <a:t>武装</a:t>
            </a:r>
            <a:r>
              <a:rPr sz="1950" spc="75" dirty="0">
                <a:latin typeface="等线" panose="02010600030101010101" pitchFamily="2" charset="-122"/>
                <a:ea typeface="等线" panose="02010600030101010101" pitchFamily="2" charset="-122"/>
                <a:cs typeface="PMingLiU"/>
              </a:rPr>
              <a:t>斗</a:t>
            </a:r>
            <a:r>
              <a:rPr sz="1950" spc="25" dirty="0">
                <a:latin typeface="等线" panose="02010600030101010101" pitchFamily="2" charset="-122"/>
                <a:ea typeface="等线" panose="02010600030101010101" pitchFamily="2" charset="-122"/>
                <a:cs typeface="PMingLiU"/>
              </a:rPr>
              <a:t>争对</a:t>
            </a:r>
            <a:r>
              <a:rPr sz="1950" spc="75" dirty="0">
                <a:latin typeface="等线" panose="02010600030101010101" pitchFamily="2" charset="-122"/>
                <a:ea typeface="等线" panose="02010600030101010101" pitchFamily="2" charset="-122"/>
                <a:cs typeface="PMingLiU"/>
              </a:rPr>
              <a:t>于</a:t>
            </a:r>
            <a:r>
              <a:rPr sz="1950" spc="25" dirty="0">
                <a:latin typeface="等线" panose="02010600030101010101" pitchFamily="2" charset="-122"/>
                <a:ea typeface="等线" panose="02010600030101010101" pitchFamily="2" charset="-122"/>
                <a:cs typeface="PMingLiU"/>
              </a:rPr>
              <a:t>中国</a:t>
            </a:r>
            <a:r>
              <a:rPr sz="1950" spc="75" dirty="0">
                <a:latin typeface="等线" panose="02010600030101010101" pitchFamily="2" charset="-122"/>
                <a:ea typeface="等线" panose="02010600030101010101" pitchFamily="2" charset="-122"/>
                <a:cs typeface="PMingLiU"/>
              </a:rPr>
              <a:t>革</a:t>
            </a:r>
            <a:r>
              <a:rPr sz="1950" spc="25" dirty="0">
                <a:latin typeface="等线" panose="02010600030101010101" pitchFamily="2" charset="-122"/>
                <a:ea typeface="等线" panose="02010600030101010101" pitchFamily="2" charset="-122"/>
                <a:cs typeface="PMingLiU"/>
              </a:rPr>
              <a:t>命的</a:t>
            </a:r>
            <a:r>
              <a:rPr sz="1950" spc="75" dirty="0">
                <a:latin typeface="等线" panose="02010600030101010101" pitchFamily="2" charset="-122"/>
                <a:ea typeface="等线" panose="02010600030101010101" pitchFamily="2" charset="-122"/>
                <a:cs typeface="PMingLiU"/>
              </a:rPr>
              <a:t>极</a:t>
            </a:r>
            <a:r>
              <a:rPr sz="1950" spc="25" dirty="0">
                <a:latin typeface="等线" panose="02010600030101010101" pitchFamily="2" charset="-122"/>
                <a:ea typeface="等线" panose="02010600030101010101" pitchFamily="2" charset="-122"/>
                <a:cs typeface="PMingLiU"/>
              </a:rPr>
              <a:t>端重</a:t>
            </a:r>
            <a:r>
              <a:rPr sz="1950" spc="75" dirty="0">
                <a:latin typeface="等线" panose="02010600030101010101" pitchFamily="2" charset="-122"/>
                <a:ea typeface="等线" panose="02010600030101010101" pitchFamily="2" charset="-122"/>
                <a:cs typeface="PMingLiU"/>
              </a:rPr>
              <a:t>要</a:t>
            </a:r>
            <a:r>
              <a:rPr sz="1950" spc="0" dirty="0">
                <a:latin typeface="等线" panose="02010600030101010101" pitchFamily="2" charset="-122"/>
                <a:ea typeface="等线" panose="02010600030101010101" pitchFamily="2" charset="-122"/>
                <a:cs typeface="PMingLiU"/>
              </a:rPr>
              <a:t>性</a:t>
            </a:r>
            <a:r>
              <a:rPr sz="1950" spc="25" dirty="0">
                <a:latin typeface="等线" panose="02010600030101010101" pitchFamily="2" charset="-122"/>
                <a:ea typeface="等线" panose="02010600030101010101" pitchFamily="2" charset="-122"/>
                <a:cs typeface="PMingLiU"/>
              </a:rPr>
              <a:t>。 特别</a:t>
            </a:r>
            <a:r>
              <a:rPr sz="1950" spc="-400" dirty="0">
                <a:latin typeface="等线" panose="02010600030101010101" pitchFamily="2" charset="-122"/>
                <a:ea typeface="等线" panose="02010600030101010101" pitchFamily="2" charset="-122"/>
                <a:cs typeface="PMingLiU"/>
              </a:rPr>
              <a:t>提出</a:t>
            </a:r>
            <a:r>
              <a:rPr sz="1950" spc="-395" dirty="0">
                <a:latin typeface="等线" panose="02010600030101010101" pitchFamily="2" charset="-122"/>
                <a:ea typeface="等线" panose="02010600030101010101" pitchFamily="2" charset="-122"/>
                <a:cs typeface="PMingLiU"/>
              </a:rPr>
              <a:t>“</a:t>
            </a:r>
            <a:r>
              <a:rPr sz="1950" u="heavy" spc="-500"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须知政权是由枪杆子中取得</a:t>
            </a:r>
            <a:r>
              <a:rPr sz="1950" b="1" u="heavy" spc="9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的</a:t>
            </a:r>
            <a:r>
              <a:rPr sz="1950" spc="-610"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2700">
              <a:lnSpc>
                <a:spcPct val="100000"/>
              </a:lnSpc>
              <a:spcBef>
                <a:spcPts val="1265"/>
              </a:spcBef>
            </a:pPr>
            <a:r>
              <a:rPr sz="1950" b="1" spc="25" dirty="0">
                <a:latin typeface="等线" panose="02010600030101010101" pitchFamily="2" charset="-122"/>
                <a:ea typeface="等线" panose="02010600030101010101" pitchFamily="2" charset="-122"/>
                <a:cs typeface="Microsoft JhengHei" panose="020B0604030504040204" charset="-120"/>
              </a:rPr>
              <a:t>功绩：</a:t>
            </a:r>
            <a:endParaRPr sz="1950" dirty="0">
              <a:latin typeface="等线" panose="02010600030101010101" pitchFamily="2" charset="-122"/>
              <a:ea typeface="等线" panose="02010600030101010101" pitchFamily="2" charset="-122"/>
              <a:cs typeface="Microsoft JhengHei" panose="020B0604030504040204" charset="-120"/>
            </a:endParaRPr>
          </a:p>
          <a:p>
            <a:pPr marL="218440">
              <a:lnSpc>
                <a:spcPct val="100000"/>
              </a:lnSpc>
              <a:spcBef>
                <a:spcPts val="1265"/>
              </a:spcBef>
            </a:pPr>
            <a:r>
              <a:rPr sz="1950" spc="50"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在危难时刻给中国共产</a:t>
            </a:r>
            <a:r>
              <a:rPr sz="1950" spc="75" dirty="0">
                <a:latin typeface="等线" panose="02010600030101010101" pitchFamily="2" charset="-122"/>
                <a:ea typeface="等线" panose="02010600030101010101" pitchFamily="2" charset="-122"/>
                <a:cs typeface="PMingLiU"/>
              </a:rPr>
              <a:t>党</a:t>
            </a:r>
            <a:r>
              <a:rPr sz="1950" spc="25" dirty="0">
                <a:latin typeface="等线" panose="02010600030101010101" pitchFamily="2" charset="-122"/>
                <a:ea typeface="等线" panose="02010600030101010101" pitchFamily="2" charset="-122"/>
                <a:cs typeface="PMingLiU"/>
              </a:rPr>
              <a:t>指明</a:t>
            </a:r>
            <a:r>
              <a:rPr sz="1950" spc="75" dirty="0">
                <a:latin typeface="等线" panose="02010600030101010101" pitchFamily="2" charset="-122"/>
                <a:ea typeface="等线" panose="02010600030101010101" pitchFamily="2" charset="-122"/>
                <a:cs typeface="PMingLiU"/>
              </a:rPr>
              <a:t>了</a:t>
            </a:r>
            <a:r>
              <a:rPr sz="1950" spc="25" dirty="0">
                <a:latin typeface="等线" panose="02010600030101010101" pitchFamily="2" charset="-122"/>
                <a:ea typeface="等线" panose="02010600030101010101" pitchFamily="2" charset="-122"/>
                <a:cs typeface="PMingLiU"/>
              </a:rPr>
              <a:t>出路</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为挽</a:t>
            </a:r>
            <a:r>
              <a:rPr sz="1950" spc="75" dirty="0">
                <a:latin typeface="等线" panose="02010600030101010101" pitchFamily="2" charset="-122"/>
                <a:ea typeface="等线" panose="02010600030101010101" pitchFamily="2" charset="-122"/>
                <a:cs typeface="PMingLiU"/>
              </a:rPr>
              <a:t>救</a:t>
            </a:r>
            <a:r>
              <a:rPr sz="1950" spc="25" dirty="0">
                <a:latin typeface="等线" panose="02010600030101010101" pitchFamily="2" charset="-122"/>
                <a:ea typeface="等线" panose="02010600030101010101" pitchFamily="2" charset="-122"/>
                <a:cs typeface="PMingLiU"/>
              </a:rPr>
              <a:t>中国</a:t>
            </a:r>
            <a:r>
              <a:rPr sz="1950" spc="75" dirty="0">
                <a:latin typeface="等线" panose="02010600030101010101" pitchFamily="2" charset="-122"/>
                <a:ea typeface="等线" panose="02010600030101010101" pitchFamily="2" charset="-122"/>
                <a:cs typeface="PMingLiU"/>
              </a:rPr>
              <a:t>共</a:t>
            </a:r>
            <a:r>
              <a:rPr sz="1950" spc="25" dirty="0">
                <a:latin typeface="等线" panose="02010600030101010101" pitchFamily="2" charset="-122"/>
                <a:ea typeface="等线" panose="02010600030101010101" pitchFamily="2" charset="-122"/>
                <a:cs typeface="PMingLiU"/>
              </a:rPr>
              <a:t>产党</a:t>
            </a:r>
            <a:r>
              <a:rPr sz="1950" spc="75" dirty="0">
                <a:latin typeface="等线" panose="02010600030101010101" pitchFamily="2" charset="-122"/>
                <a:ea typeface="等线" panose="02010600030101010101" pitchFamily="2" charset="-122"/>
                <a:cs typeface="PMingLiU"/>
              </a:rPr>
              <a:t>和</a:t>
            </a:r>
            <a:r>
              <a:rPr sz="1950" spc="25" dirty="0">
                <a:latin typeface="等线" panose="02010600030101010101" pitchFamily="2" charset="-122"/>
                <a:ea typeface="等线" panose="02010600030101010101" pitchFamily="2" charset="-122"/>
                <a:cs typeface="PMingLiU"/>
              </a:rPr>
              <a:t>中国</a:t>
            </a:r>
            <a:r>
              <a:rPr sz="1950" spc="75" dirty="0">
                <a:latin typeface="等线" panose="02010600030101010101" pitchFamily="2" charset="-122"/>
                <a:ea typeface="等线" panose="02010600030101010101" pitchFamily="2" charset="-122"/>
                <a:cs typeface="PMingLiU"/>
              </a:rPr>
              <a:t>革</a:t>
            </a:r>
            <a:r>
              <a:rPr sz="1950" spc="25" dirty="0">
                <a:latin typeface="等线" panose="02010600030101010101" pitchFamily="2" charset="-122"/>
                <a:ea typeface="等线" panose="02010600030101010101" pitchFamily="2" charset="-122"/>
                <a:cs typeface="PMingLiU"/>
              </a:rPr>
              <a:t>命作</a:t>
            </a:r>
            <a:r>
              <a:rPr sz="1950" spc="75" dirty="0">
                <a:latin typeface="等线" panose="02010600030101010101" pitchFamily="2" charset="-122"/>
                <a:ea typeface="等线" panose="02010600030101010101" pitchFamily="2" charset="-122"/>
                <a:cs typeface="PMingLiU"/>
              </a:rPr>
              <a:t>出</a:t>
            </a:r>
            <a:r>
              <a:rPr sz="1950" spc="25" dirty="0">
                <a:latin typeface="等线" panose="02010600030101010101" pitchFamily="2" charset="-122"/>
                <a:ea typeface="等线" panose="02010600030101010101" pitchFamily="2" charset="-122"/>
                <a:cs typeface="PMingLiU"/>
              </a:rPr>
              <a:t>了巨</a:t>
            </a:r>
            <a:r>
              <a:rPr sz="1950" spc="75" dirty="0">
                <a:latin typeface="等线" panose="02010600030101010101" pitchFamily="2" charset="-122"/>
                <a:ea typeface="等线" panose="02010600030101010101" pitchFamily="2" charset="-122"/>
                <a:cs typeface="PMingLiU"/>
              </a:rPr>
              <a:t>大</a:t>
            </a:r>
            <a:r>
              <a:rPr sz="1950" spc="25" dirty="0">
                <a:latin typeface="等线" panose="02010600030101010101" pitchFamily="2" charset="-122"/>
                <a:ea typeface="等线" panose="02010600030101010101" pitchFamily="2" charset="-122"/>
                <a:cs typeface="PMingLiU"/>
              </a:rPr>
              <a:t>贡献。</a:t>
            </a:r>
            <a:endParaRPr sz="1950" dirty="0">
              <a:latin typeface="等线" panose="02010600030101010101" pitchFamily="2" charset="-122"/>
              <a:ea typeface="等线" panose="02010600030101010101" pitchFamily="2" charset="-122"/>
              <a:cs typeface="PMingLiU"/>
            </a:endParaRPr>
          </a:p>
          <a:p>
            <a:pPr marL="218440">
              <a:lnSpc>
                <a:spcPct val="100000"/>
              </a:lnSpc>
              <a:spcBef>
                <a:spcPts val="1260"/>
              </a:spcBef>
            </a:pPr>
            <a:r>
              <a:rPr sz="1950" spc="5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八七会议是</a:t>
            </a:r>
            <a:r>
              <a:rPr sz="1950" spc="15" dirty="0">
                <a:latin typeface="等线" panose="02010600030101010101" pitchFamily="2" charset="-122"/>
                <a:ea typeface="等线" panose="02010600030101010101" pitchFamily="2" charset="-122"/>
                <a:cs typeface="PMingLiU"/>
              </a:rPr>
              <a:t>由</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大革命失</a:t>
            </a:r>
            <a:r>
              <a:rPr sz="1950" b="1" spc="80" dirty="0">
                <a:solidFill>
                  <a:srgbClr val="C23B0D"/>
                </a:solidFill>
                <a:latin typeface="等线" panose="02010600030101010101" pitchFamily="2" charset="-122"/>
                <a:ea typeface="等线" panose="02010600030101010101" pitchFamily="2" charset="-122"/>
                <a:cs typeface="Microsoft JhengHei" panose="020B0604030504040204" charset="-120"/>
              </a:rPr>
              <a:t>败</a:t>
            </a:r>
            <a:r>
              <a:rPr sz="1950" spc="25" dirty="0">
                <a:latin typeface="等线" panose="02010600030101010101" pitchFamily="2" charset="-122"/>
                <a:ea typeface="等线" panose="02010600030101010101" pitchFamily="2" charset="-122"/>
                <a:cs typeface="PMingLiU"/>
              </a:rPr>
              <a:t>到</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土</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地</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革命</a:t>
            </a:r>
            <a:r>
              <a:rPr sz="1950" b="1" spc="65" dirty="0">
                <a:solidFill>
                  <a:srgbClr val="C23B0D"/>
                </a:solidFill>
                <a:latin typeface="等线" panose="02010600030101010101" pitchFamily="2" charset="-122"/>
                <a:ea typeface="等线" panose="02010600030101010101" pitchFamily="2" charset="-122"/>
                <a:cs typeface="Microsoft JhengHei" panose="020B0604030504040204" charset="-120"/>
              </a:rPr>
              <a:t>战</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争兴</a:t>
            </a:r>
            <a:r>
              <a:rPr sz="1950" b="1" spc="85" dirty="0">
                <a:solidFill>
                  <a:srgbClr val="C23B0D"/>
                </a:solidFill>
                <a:latin typeface="等线" panose="02010600030101010101" pitchFamily="2" charset="-122"/>
                <a:ea typeface="等线" panose="02010600030101010101" pitchFamily="2" charset="-122"/>
                <a:cs typeface="Microsoft JhengHei" panose="020B0604030504040204" charset="-120"/>
              </a:rPr>
              <a:t>起</a:t>
            </a:r>
            <a:r>
              <a:rPr sz="1950" spc="25" dirty="0">
                <a:latin typeface="等线" panose="02010600030101010101" pitchFamily="2" charset="-122"/>
                <a:ea typeface="等线" panose="02010600030101010101" pitchFamily="2" charset="-122"/>
                <a:cs typeface="PMingLiU"/>
              </a:rPr>
              <a:t>的一</a:t>
            </a:r>
            <a:r>
              <a:rPr sz="1950" spc="65" dirty="0">
                <a:latin typeface="等线" panose="02010600030101010101" pitchFamily="2" charset="-122"/>
                <a:ea typeface="等线" panose="02010600030101010101" pitchFamily="2" charset="-122"/>
                <a:cs typeface="PMingLiU"/>
              </a:rPr>
              <a:t>个</a:t>
            </a:r>
            <a:r>
              <a:rPr sz="1950" spc="25" dirty="0">
                <a:latin typeface="等线" panose="02010600030101010101" pitchFamily="2" charset="-122"/>
                <a:ea typeface="等线" panose="02010600030101010101" pitchFamily="2" charset="-122"/>
                <a:cs typeface="PMingLiU"/>
              </a:rPr>
              <a:t>历史</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转</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折点</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8" name="object 8"/>
          <p:cNvSpPr/>
          <p:nvPr/>
        </p:nvSpPr>
        <p:spPr>
          <a:xfrm>
            <a:off x="3253740" y="1264919"/>
            <a:ext cx="1478280"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3790"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75"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5" dirty="0"/>
          </a:p>
        </p:txBody>
      </p:sp>
      <p:sp>
        <p:nvSpPr>
          <p:cNvPr id="3" name="object 3"/>
          <p:cNvSpPr txBox="1"/>
          <p:nvPr/>
        </p:nvSpPr>
        <p:spPr>
          <a:xfrm>
            <a:off x="906144" y="1096800"/>
            <a:ext cx="9808210" cy="5046510"/>
          </a:xfrm>
          <a:prstGeom prst="rect">
            <a:avLst/>
          </a:prstGeom>
        </p:spPr>
        <p:txBody>
          <a:bodyPr vert="horz" wrap="square" lIns="0" tIns="216535" rIns="0" bIns="0" rtlCol="0">
            <a:spAutoFit/>
          </a:bodyPr>
          <a:lstStyle/>
          <a:p>
            <a:pPr marL="12700">
              <a:lnSpc>
                <a:spcPct val="100000"/>
              </a:lnSpc>
              <a:spcBef>
                <a:spcPts val="1705"/>
              </a:spcBef>
            </a:pPr>
            <a:r>
              <a:rPr sz="2400" spc="-70" dirty="0">
                <a:solidFill>
                  <a:srgbClr val="C00000"/>
                </a:solidFill>
                <a:latin typeface="宋体" panose="02010600030101010101" pitchFamily="2" charset="-122"/>
                <a:cs typeface="宋体" panose="02010600030101010101" pitchFamily="2" charset="-122"/>
              </a:rPr>
              <a:t>NO.3</a:t>
            </a:r>
            <a:r>
              <a:rPr sz="2400" spc="-580" dirty="0">
                <a:solidFill>
                  <a:srgbClr val="C00000"/>
                </a:solidFill>
                <a:latin typeface="宋体" panose="02010600030101010101" pitchFamily="2" charset="-122"/>
                <a:cs typeface="宋体" panose="02010600030101010101" pitchFamily="2" charset="-122"/>
              </a:rPr>
              <a:t> </a:t>
            </a:r>
            <a:r>
              <a:rPr sz="2400" dirty="0">
                <a:solidFill>
                  <a:srgbClr val="C00000"/>
                </a:solidFill>
                <a:latin typeface="宋体" panose="02010600030101010101" pitchFamily="2" charset="-122"/>
                <a:cs typeface="宋体" panose="02010600030101010101" pitchFamily="2" charset="-122"/>
              </a:rPr>
              <a:t>秋收起义</a:t>
            </a:r>
            <a:r>
              <a:rPr sz="2400" spc="-610" dirty="0">
                <a:solidFill>
                  <a:srgbClr val="C00000"/>
                </a:solidFill>
                <a:latin typeface="宋体" panose="02010600030101010101" pitchFamily="2" charset="-122"/>
                <a:cs typeface="宋体" panose="02010600030101010101" pitchFamily="2" charset="-122"/>
              </a:rPr>
              <a:t> </a:t>
            </a:r>
            <a:r>
              <a:rPr sz="1950" spc="25" dirty="0">
                <a:solidFill>
                  <a:srgbClr val="C23B0D"/>
                </a:solidFill>
                <a:latin typeface="PMingLiU"/>
                <a:cs typeface="PMingLiU"/>
              </a:rPr>
              <a:t>★</a:t>
            </a:r>
            <a:endParaRPr sz="1950" dirty="0">
              <a:latin typeface="PMingLiU"/>
              <a:cs typeface="PMingLiU"/>
            </a:endParaRPr>
          </a:p>
          <a:p>
            <a:pPr marL="12700" marR="5080" indent="624840">
              <a:lnSpc>
                <a:spcPct val="154000"/>
              </a:lnSpc>
              <a:spcBef>
                <a:spcPts val="95"/>
              </a:spcBef>
            </a:pPr>
            <a:r>
              <a:rPr sz="1950" spc="25" dirty="0">
                <a:latin typeface="等线" panose="02010600030101010101" pitchFamily="2" charset="-122"/>
                <a:ea typeface="等线" panose="02010600030101010101" pitchFamily="2" charset="-122"/>
                <a:cs typeface="PMingLiU"/>
              </a:rPr>
              <a:t>八七会议后</a:t>
            </a:r>
            <a:r>
              <a:rPr sz="1950" spc="80" dirty="0">
                <a:latin typeface="等线" panose="02010600030101010101" pitchFamily="2" charset="-122"/>
                <a:ea typeface="等线" panose="02010600030101010101" pitchFamily="2" charset="-122"/>
                <a:cs typeface="PMingLiU"/>
              </a:rPr>
              <a:t>，1927</a:t>
            </a:r>
            <a:r>
              <a:rPr sz="1950" spc="25" dirty="0">
                <a:latin typeface="等线" panose="02010600030101010101" pitchFamily="2" charset="-122"/>
                <a:ea typeface="等线" panose="02010600030101010101" pitchFamily="2" charset="-122"/>
                <a:cs typeface="PMingLiU"/>
              </a:rPr>
              <a:t>年</a:t>
            </a:r>
            <a:r>
              <a:rPr sz="1950" spc="150" dirty="0">
                <a:latin typeface="等线" panose="02010600030101010101" pitchFamily="2" charset="-122"/>
                <a:ea typeface="等线" panose="02010600030101010101" pitchFamily="2" charset="-122"/>
                <a:cs typeface="PMingLiU"/>
              </a:rPr>
              <a:t>9</a:t>
            </a:r>
            <a:r>
              <a:rPr sz="1950" spc="25" dirty="0">
                <a:latin typeface="等线" panose="02010600030101010101" pitchFamily="2" charset="-122"/>
                <a:ea typeface="等线" panose="02010600030101010101" pitchFamily="2" charset="-122"/>
                <a:cs typeface="PMingLiU"/>
              </a:rPr>
              <a:t>月</a:t>
            </a:r>
            <a:r>
              <a:rPr sz="1950" spc="100" dirty="0">
                <a:latin typeface="等线" panose="02010600030101010101" pitchFamily="2" charset="-122"/>
                <a:ea typeface="等线" panose="02010600030101010101" pitchFamily="2" charset="-122"/>
                <a:cs typeface="PMingLiU"/>
              </a:rPr>
              <a:t>9</a:t>
            </a:r>
            <a:r>
              <a:rPr sz="1950" spc="75" dirty="0">
                <a:latin typeface="等线" panose="02010600030101010101" pitchFamily="2" charset="-122"/>
                <a:ea typeface="等线" panose="02010600030101010101" pitchFamily="2" charset="-122"/>
                <a:cs typeface="PMingLiU"/>
              </a:rPr>
              <a:t>日</a:t>
            </a:r>
            <a:r>
              <a:rPr sz="1950" spc="25" dirty="0">
                <a:latin typeface="等线" panose="02010600030101010101" pitchFamily="2" charset="-122"/>
                <a:ea typeface="等线" panose="02010600030101010101" pitchFamily="2" charset="-122"/>
                <a:cs typeface="PMingLiU"/>
              </a:rPr>
              <a:t>，毛</a:t>
            </a:r>
            <a:r>
              <a:rPr sz="1950" spc="75" dirty="0">
                <a:latin typeface="等线" panose="02010600030101010101" pitchFamily="2" charset="-122"/>
                <a:ea typeface="等线" panose="02010600030101010101" pitchFamily="2" charset="-122"/>
                <a:cs typeface="PMingLiU"/>
              </a:rPr>
              <a:t>泽</a:t>
            </a:r>
            <a:r>
              <a:rPr sz="1950" spc="25" dirty="0">
                <a:latin typeface="等线" panose="02010600030101010101" pitchFamily="2" charset="-122"/>
                <a:ea typeface="等线" panose="02010600030101010101" pitchFamily="2" charset="-122"/>
                <a:cs typeface="PMingLiU"/>
              </a:rPr>
              <a:t>东领</a:t>
            </a:r>
            <a:r>
              <a:rPr sz="1950" spc="75" dirty="0">
                <a:latin typeface="等线" panose="02010600030101010101" pitchFamily="2" charset="-122"/>
                <a:ea typeface="等线" panose="02010600030101010101" pitchFamily="2" charset="-122"/>
                <a:cs typeface="PMingLiU"/>
              </a:rPr>
              <a:t>导</a:t>
            </a:r>
            <a:r>
              <a:rPr sz="1950" spc="25" dirty="0">
                <a:latin typeface="等线" panose="02010600030101010101" pitchFamily="2" charset="-122"/>
                <a:ea typeface="等线" panose="02010600030101010101" pitchFamily="2" charset="-122"/>
                <a:cs typeface="PMingLiU"/>
              </a:rPr>
              <a:t>湘赣</a:t>
            </a:r>
            <a:r>
              <a:rPr sz="1950" spc="65" dirty="0">
                <a:latin typeface="等线" panose="02010600030101010101" pitchFamily="2" charset="-122"/>
                <a:ea typeface="等线" panose="02010600030101010101" pitchFamily="2" charset="-122"/>
                <a:cs typeface="PMingLiU"/>
              </a:rPr>
              <a:t>边</a:t>
            </a:r>
            <a:r>
              <a:rPr sz="1950" spc="25" dirty="0">
                <a:latin typeface="等线" panose="02010600030101010101" pitchFamily="2" charset="-122"/>
                <a:ea typeface="等线" panose="02010600030101010101" pitchFamily="2" charset="-122"/>
                <a:cs typeface="PMingLiU"/>
              </a:rPr>
              <a:t>界秋</a:t>
            </a:r>
            <a:r>
              <a:rPr sz="1950" spc="65" dirty="0">
                <a:latin typeface="等线" panose="02010600030101010101" pitchFamily="2" charset="-122"/>
                <a:ea typeface="等线" panose="02010600030101010101" pitchFamily="2" charset="-122"/>
                <a:cs typeface="PMingLiU"/>
              </a:rPr>
              <a:t>收</a:t>
            </a:r>
            <a:r>
              <a:rPr sz="1950" spc="25" dirty="0">
                <a:latin typeface="等线" panose="02010600030101010101" pitchFamily="2" charset="-122"/>
                <a:ea typeface="等线" panose="02010600030101010101" pitchFamily="2" charset="-122"/>
                <a:cs typeface="PMingLiU"/>
              </a:rPr>
              <a:t>起</a:t>
            </a:r>
            <a:r>
              <a:rPr sz="1950" spc="30" dirty="0">
                <a:latin typeface="等线" panose="02010600030101010101" pitchFamily="2" charset="-122"/>
                <a:ea typeface="等线" panose="02010600030101010101" pitchFamily="2" charset="-122"/>
                <a:cs typeface="PMingLiU"/>
              </a:rPr>
              <a:t>义</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以</a:t>
            </a:r>
            <a:r>
              <a:rPr sz="1950" spc="75" dirty="0">
                <a:latin typeface="等线" panose="02010600030101010101" pitchFamily="2" charset="-122"/>
                <a:ea typeface="等线" panose="02010600030101010101" pitchFamily="2" charset="-122"/>
                <a:cs typeface="PMingLiU"/>
              </a:rPr>
              <a:t>攻</a:t>
            </a:r>
            <a:r>
              <a:rPr sz="1950" spc="25" dirty="0">
                <a:latin typeface="等线" panose="02010600030101010101" pitchFamily="2" charset="-122"/>
                <a:ea typeface="等线" panose="02010600030101010101" pitchFamily="2" charset="-122"/>
                <a:cs typeface="PMingLiU"/>
              </a:rPr>
              <a:t>打长</a:t>
            </a:r>
            <a:r>
              <a:rPr sz="1950" spc="65" dirty="0">
                <a:latin typeface="等线" panose="02010600030101010101" pitchFamily="2" charset="-122"/>
                <a:ea typeface="等线" panose="02010600030101010101" pitchFamily="2" charset="-122"/>
                <a:cs typeface="PMingLiU"/>
              </a:rPr>
              <a:t>沙</a:t>
            </a:r>
            <a:r>
              <a:rPr sz="1950" spc="25" dirty="0">
                <a:latin typeface="等线" panose="02010600030101010101" pitchFamily="2" charset="-122"/>
                <a:ea typeface="等线" panose="02010600030101010101" pitchFamily="2" charset="-122"/>
                <a:cs typeface="PMingLiU"/>
              </a:rPr>
              <a:t>为目</a:t>
            </a:r>
            <a:r>
              <a:rPr sz="1950" spc="75" dirty="0">
                <a:latin typeface="等线" panose="02010600030101010101" pitchFamily="2" charset="-122"/>
                <a:ea typeface="等线" panose="02010600030101010101" pitchFamily="2" charset="-122"/>
                <a:cs typeface="PMingLiU"/>
              </a:rPr>
              <a:t>标</a:t>
            </a:r>
            <a:r>
              <a:rPr sz="1950" spc="25" dirty="0">
                <a:latin typeface="等线" panose="02010600030101010101" pitchFamily="2" charset="-122"/>
                <a:ea typeface="等线" panose="02010600030101010101" pitchFamily="2" charset="-122"/>
                <a:cs typeface="PMingLiU"/>
              </a:rPr>
              <a:t>。 特点：第一</a:t>
            </a:r>
            <a:r>
              <a:rPr sz="1950" spc="-150" dirty="0">
                <a:latin typeface="等线" panose="02010600030101010101" pitchFamily="2" charset="-122"/>
                <a:ea typeface="等线" panose="02010600030101010101" pitchFamily="2" charset="-122"/>
                <a:cs typeface="PMingLiU"/>
              </a:rPr>
              <a:t>，公开打出了“</a:t>
            </a:r>
            <a:r>
              <a:rPr sz="1950" spc="25" dirty="0">
                <a:solidFill>
                  <a:srgbClr val="C23B0D"/>
                </a:solidFill>
                <a:latin typeface="等线" panose="02010600030101010101" pitchFamily="2" charset="-122"/>
                <a:ea typeface="等线" panose="02010600030101010101" pitchFamily="2" charset="-122"/>
                <a:cs typeface="PMingLiU"/>
              </a:rPr>
              <a:t>工农革命军</a:t>
            </a:r>
            <a:r>
              <a:rPr sz="1950" spc="-1240" dirty="0">
                <a:latin typeface="等线" panose="02010600030101010101" pitchFamily="2" charset="-122"/>
                <a:ea typeface="等线" panose="02010600030101010101" pitchFamily="2" charset="-122"/>
                <a:cs typeface="PMingLiU"/>
              </a:rPr>
              <a:t>”</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旗帜</a:t>
            </a:r>
            <a:r>
              <a:rPr sz="1950" spc="6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镰刀</a:t>
            </a:r>
            <a:r>
              <a:rPr sz="1950" spc="65" dirty="0">
                <a:latin typeface="等线" panose="02010600030101010101" pitchFamily="2" charset="-122"/>
                <a:ea typeface="等线" panose="02010600030101010101" pitchFamily="2" charset="-122"/>
                <a:cs typeface="PMingLiU"/>
              </a:rPr>
              <a:t>斧</a:t>
            </a:r>
            <a:r>
              <a:rPr sz="1950" spc="25" dirty="0">
                <a:latin typeface="等线" panose="02010600030101010101" pitchFamily="2" charset="-122"/>
                <a:ea typeface="等线" panose="02010600030101010101" pitchFamily="2" charset="-122"/>
                <a:cs typeface="PMingLiU"/>
              </a:rPr>
              <a:t>头旗</a:t>
            </a:r>
            <a:r>
              <a:rPr sz="1950" spc="65" dirty="0">
                <a:latin typeface="等线" panose="02010600030101010101" pitchFamily="2" charset="-122"/>
                <a:ea typeface="等线" panose="02010600030101010101" pitchFamily="2" charset="-122"/>
                <a:cs typeface="PMingLiU"/>
              </a:rPr>
              <a:t>帜</a:t>
            </a:r>
            <a:r>
              <a:rPr sz="1950" spc="25" dirty="0">
                <a:latin typeface="等线" panose="02010600030101010101" pitchFamily="2" charset="-122"/>
                <a:ea typeface="等线" panose="02010600030101010101" pitchFamily="2" charset="-122"/>
                <a:cs typeface="PMingLiU"/>
              </a:rPr>
              <a:t>首次</a:t>
            </a:r>
            <a:r>
              <a:rPr sz="1950" spc="65" dirty="0">
                <a:latin typeface="等线" panose="02010600030101010101" pitchFamily="2" charset="-122"/>
                <a:ea typeface="等线" panose="02010600030101010101" pitchFamily="2" charset="-122"/>
                <a:cs typeface="PMingLiU"/>
              </a:rPr>
              <a:t>使</a:t>
            </a:r>
            <a:r>
              <a:rPr sz="1950" spc="25" dirty="0">
                <a:latin typeface="等线" panose="02010600030101010101" pitchFamily="2" charset="-122"/>
                <a:ea typeface="等线" panose="02010600030101010101" pitchFamily="2" charset="-122"/>
                <a:cs typeface="PMingLiU"/>
              </a:rPr>
              <a:t>用</a:t>
            </a:r>
            <a:r>
              <a:rPr sz="1950" spc="3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675640">
              <a:lnSpc>
                <a:spcPct val="100000"/>
              </a:lnSpc>
              <a:spcBef>
                <a:spcPts val="1265"/>
              </a:spcBef>
            </a:pPr>
            <a:r>
              <a:rPr sz="1950" spc="25" dirty="0">
                <a:latin typeface="等线" panose="02010600030101010101" pitchFamily="2" charset="-122"/>
                <a:ea typeface="等线" panose="02010600030101010101" pitchFamily="2" charset="-122"/>
                <a:cs typeface="PMingLiU"/>
              </a:rPr>
              <a:t>第二，有数量众多</a:t>
            </a:r>
            <a:r>
              <a:rPr sz="1950" spc="15" dirty="0">
                <a:latin typeface="等线" panose="02010600030101010101" pitchFamily="2" charset="-122"/>
                <a:ea typeface="等线" panose="02010600030101010101" pitchFamily="2" charset="-122"/>
                <a:cs typeface="PMingLiU"/>
              </a:rPr>
              <a:t>的</a:t>
            </a:r>
            <a:r>
              <a:rPr sz="1950" spc="25" dirty="0">
                <a:solidFill>
                  <a:srgbClr val="C23B0D"/>
                </a:solidFill>
                <a:latin typeface="等线" panose="02010600030101010101" pitchFamily="2" charset="-122"/>
                <a:ea typeface="等线" panose="02010600030101010101" pitchFamily="2" charset="-122"/>
                <a:cs typeface="PMingLiU"/>
              </a:rPr>
              <a:t>工农武装</a:t>
            </a:r>
            <a:r>
              <a:rPr sz="1950" spc="25" dirty="0">
                <a:latin typeface="等线" panose="02010600030101010101" pitchFamily="2" charset="-122"/>
                <a:ea typeface="等线" panose="02010600030101010101" pitchFamily="2" charset="-122"/>
                <a:cs typeface="PMingLiU"/>
              </a:rPr>
              <a:t>参</a:t>
            </a:r>
            <a:r>
              <a:rPr sz="1950" spc="75" dirty="0">
                <a:latin typeface="等线" panose="02010600030101010101" pitchFamily="2" charset="-122"/>
                <a:ea typeface="等线" panose="02010600030101010101" pitchFamily="2" charset="-122"/>
                <a:cs typeface="PMingLiU"/>
              </a:rPr>
              <a:t>加</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25"/>
              </a:spcBef>
            </a:pPr>
            <a:endParaRPr sz="22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2400" spc="-70" dirty="0">
                <a:solidFill>
                  <a:srgbClr val="C00000"/>
                </a:solidFill>
                <a:latin typeface="等线" panose="02010600030101010101" pitchFamily="2" charset="-122"/>
                <a:ea typeface="等线" panose="02010600030101010101" pitchFamily="2" charset="-122"/>
                <a:cs typeface="宋体" panose="02010600030101010101" pitchFamily="2" charset="-122"/>
              </a:rPr>
              <a:t>NO.4</a:t>
            </a:r>
            <a:r>
              <a:rPr sz="2400" spc="-570" dirty="0">
                <a:solidFill>
                  <a:srgbClr val="C00000"/>
                </a:solidFill>
                <a:latin typeface="等线" panose="02010600030101010101" pitchFamily="2" charset="-122"/>
                <a:ea typeface="等线" panose="02010600030101010101" pitchFamily="2" charset="-122"/>
                <a:cs typeface="宋体" panose="02010600030101010101" pitchFamily="2" charset="-122"/>
              </a:rPr>
              <a:t> </a:t>
            </a:r>
            <a:r>
              <a:rPr sz="2400" dirty="0">
                <a:solidFill>
                  <a:srgbClr val="C00000"/>
                </a:solidFill>
                <a:latin typeface="等线" panose="02010600030101010101" pitchFamily="2" charset="-122"/>
                <a:ea typeface="等线" panose="02010600030101010101" pitchFamily="2" charset="-122"/>
                <a:cs typeface="宋体" panose="02010600030101010101" pitchFamily="2" charset="-122"/>
              </a:rPr>
              <a:t>三湾改</a:t>
            </a:r>
            <a:r>
              <a:rPr sz="2400" spc="-5" dirty="0">
                <a:solidFill>
                  <a:srgbClr val="C00000"/>
                </a:solidFill>
                <a:latin typeface="等线" panose="02010600030101010101" pitchFamily="2" charset="-122"/>
                <a:ea typeface="等线" panose="02010600030101010101" pitchFamily="2" charset="-122"/>
                <a:cs typeface="宋体" panose="02010600030101010101" pitchFamily="2" charset="-122"/>
              </a:rPr>
              <a:t>编</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469900">
              <a:lnSpc>
                <a:spcPct val="100000"/>
              </a:lnSpc>
              <a:spcBef>
                <a:spcPts val="1355"/>
              </a:spcBef>
            </a:pPr>
            <a:r>
              <a:rPr sz="1950" spc="25" dirty="0">
                <a:latin typeface="等线" panose="02010600030101010101" pitchFamily="2" charset="-122"/>
                <a:ea typeface="等线" panose="02010600030101010101" pitchFamily="2" charset="-122"/>
                <a:cs typeface="PMingLiU"/>
              </a:rPr>
              <a:t>毛泽东在三湾村对起义部队进行改</a:t>
            </a:r>
            <a:r>
              <a:rPr sz="1950" spc="75" dirty="0">
                <a:latin typeface="等线" panose="02010600030101010101" pitchFamily="2" charset="-122"/>
                <a:ea typeface="等线" panose="02010600030101010101" pitchFamily="2" charset="-122"/>
                <a:cs typeface="PMingLiU"/>
              </a:rPr>
              <a:t>编</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469900">
              <a:lnSpc>
                <a:spcPct val="100000"/>
              </a:lnSpc>
              <a:spcBef>
                <a:spcPts val="1265"/>
              </a:spcBef>
            </a:pPr>
            <a:r>
              <a:rPr sz="1950" spc="50"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将原有的一个师缩编为一个</a:t>
            </a:r>
            <a:r>
              <a:rPr sz="1950" spc="75" dirty="0">
                <a:latin typeface="等线" panose="02010600030101010101" pitchFamily="2" charset="-122"/>
                <a:ea typeface="等线" panose="02010600030101010101" pitchFamily="2" charset="-122"/>
                <a:cs typeface="PMingLiU"/>
              </a:rPr>
              <a:t>团</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469900">
              <a:lnSpc>
                <a:spcPct val="100000"/>
              </a:lnSpc>
              <a:spcBef>
                <a:spcPts val="1260"/>
              </a:spcBef>
            </a:pPr>
            <a:r>
              <a:rPr sz="1950" spc="5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在部队中建立共产党各级组</a:t>
            </a:r>
            <a:r>
              <a:rPr sz="1950" spc="75" dirty="0">
                <a:latin typeface="等线" panose="02010600030101010101" pitchFamily="2" charset="-122"/>
                <a:ea typeface="等线" panose="02010600030101010101" pitchFamily="2" charset="-122"/>
                <a:cs typeface="PMingLiU"/>
              </a:rPr>
              <a:t>织</a:t>
            </a:r>
            <a:r>
              <a:rPr sz="1950" spc="25" dirty="0">
                <a:latin typeface="等线" panose="02010600030101010101" pitchFamily="2" charset="-122"/>
                <a:ea typeface="等线" panose="02010600030101010101" pitchFamily="2" charset="-122"/>
                <a:cs typeface="PMingLiU"/>
              </a:rPr>
              <a:t>，将</a:t>
            </a:r>
            <a:r>
              <a:rPr sz="1950" spc="75" dirty="0">
                <a:latin typeface="等线" panose="02010600030101010101" pitchFamily="2" charset="-122"/>
                <a:ea typeface="等线" panose="02010600030101010101" pitchFamily="2" charset="-122"/>
                <a:cs typeface="PMingLiU"/>
              </a:rPr>
              <a:t>党</a:t>
            </a:r>
            <a:r>
              <a:rPr sz="1950" spc="25" dirty="0">
                <a:latin typeface="等线" panose="02010600030101010101" pitchFamily="2" charset="-122"/>
                <a:ea typeface="等线" panose="02010600030101010101" pitchFamily="2" charset="-122"/>
                <a:cs typeface="PMingLiU"/>
              </a:rPr>
              <a:t>的支</a:t>
            </a:r>
            <a:r>
              <a:rPr sz="1950" spc="75" dirty="0">
                <a:latin typeface="等线" panose="02010600030101010101" pitchFamily="2" charset="-122"/>
                <a:ea typeface="等线" panose="02010600030101010101" pitchFamily="2" charset="-122"/>
                <a:cs typeface="PMingLiU"/>
              </a:rPr>
              <a:t>部</a:t>
            </a:r>
            <a:r>
              <a:rPr sz="1950" spc="25" dirty="0">
                <a:latin typeface="等线" panose="02010600030101010101" pitchFamily="2" charset="-122"/>
                <a:ea typeface="等线" panose="02010600030101010101" pitchFamily="2" charset="-122"/>
                <a:cs typeface="PMingLiU"/>
              </a:rPr>
              <a:t>建在</a:t>
            </a:r>
            <a:r>
              <a:rPr sz="1950" spc="75" dirty="0">
                <a:latin typeface="等线" panose="02010600030101010101" pitchFamily="2" charset="-122"/>
                <a:ea typeface="等线" panose="02010600030101010101" pitchFamily="2" charset="-122"/>
                <a:cs typeface="PMingLiU"/>
              </a:rPr>
              <a:t>连</a:t>
            </a:r>
            <a:r>
              <a:rPr sz="1950" spc="25" dirty="0">
                <a:latin typeface="等线" panose="02010600030101010101" pitchFamily="2" charset="-122"/>
                <a:ea typeface="等线" panose="02010600030101010101" pitchFamily="2" charset="-122"/>
                <a:cs typeface="PMingLiU"/>
              </a:rPr>
              <a:t>上；</a:t>
            </a:r>
            <a:endParaRPr sz="1950" dirty="0">
              <a:latin typeface="等线" panose="02010600030101010101" pitchFamily="2" charset="-122"/>
              <a:ea typeface="等线" panose="02010600030101010101" pitchFamily="2" charset="-122"/>
              <a:cs typeface="PMingLiU"/>
            </a:endParaRPr>
          </a:p>
          <a:p>
            <a:pPr marL="469900">
              <a:lnSpc>
                <a:spcPct val="100000"/>
              </a:lnSpc>
              <a:spcBef>
                <a:spcPts val="1265"/>
              </a:spcBef>
            </a:pPr>
            <a:r>
              <a:rPr sz="1950" spc="50" dirty="0">
                <a:latin typeface="等线" panose="02010600030101010101" pitchFamily="2" charset="-122"/>
                <a:ea typeface="等线" panose="02010600030101010101" pitchFamily="2" charset="-122"/>
                <a:cs typeface="PMingLiU"/>
              </a:rPr>
              <a:t>（3）</a:t>
            </a:r>
            <a:r>
              <a:rPr sz="1950" spc="25" dirty="0">
                <a:latin typeface="等线" panose="02010600030101010101" pitchFamily="2" charset="-122"/>
                <a:ea typeface="等线" panose="02010600030101010101" pitchFamily="2" charset="-122"/>
                <a:cs typeface="PMingLiU"/>
              </a:rPr>
              <a:t>成立各级士兵委员会，部队</a:t>
            </a:r>
            <a:r>
              <a:rPr sz="1950" spc="75" dirty="0">
                <a:latin typeface="等线" panose="02010600030101010101" pitchFamily="2" charset="-122"/>
                <a:ea typeface="等线" panose="02010600030101010101" pitchFamily="2" charset="-122"/>
                <a:cs typeface="PMingLiU"/>
              </a:rPr>
              <a:t>内</a:t>
            </a:r>
            <a:r>
              <a:rPr sz="1950" spc="25" dirty="0">
                <a:latin typeface="等线" panose="02010600030101010101" pitchFamily="2" charset="-122"/>
                <a:ea typeface="等线" panose="02010600030101010101" pitchFamily="2" charset="-122"/>
                <a:cs typeface="PMingLiU"/>
              </a:rPr>
              <a:t>部实</a:t>
            </a:r>
            <a:r>
              <a:rPr sz="1950" spc="75" dirty="0">
                <a:latin typeface="等线" panose="02010600030101010101" pitchFamily="2" charset="-122"/>
                <a:ea typeface="等线" panose="02010600030101010101" pitchFamily="2" charset="-122"/>
                <a:cs typeface="PMingLiU"/>
              </a:rPr>
              <a:t>行</a:t>
            </a:r>
            <a:r>
              <a:rPr sz="1950" spc="25" dirty="0">
                <a:latin typeface="等线" panose="02010600030101010101" pitchFamily="2" charset="-122"/>
                <a:ea typeface="等线" panose="02010600030101010101" pitchFamily="2" charset="-122"/>
                <a:cs typeface="PMingLiU"/>
              </a:rPr>
              <a:t>民主</a:t>
            </a:r>
            <a:r>
              <a:rPr sz="1950" spc="75" dirty="0">
                <a:latin typeface="等线" panose="02010600030101010101" pitchFamily="2" charset="-122"/>
                <a:ea typeface="等线" panose="02010600030101010101" pitchFamily="2" charset="-122"/>
                <a:cs typeface="PMingLiU"/>
              </a:rPr>
              <a:t>管</a:t>
            </a:r>
            <a:r>
              <a:rPr sz="1950" spc="25" dirty="0">
                <a:latin typeface="等线" panose="02010600030101010101" pitchFamily="2" charset="-122"/>
                <a:ea typeface="等线" panose="02010600030101010101" pitchFamily="2" charset="-122"/>
                <a:cs typeface="PMingLiU"/>
              </a:rPr>
              <a:t>理</a:t>
            </a:r>
            <a:endParaRPr sz="1950" dirty="0">
              <a:latin typeface="等线" panose="02010600030101010101" pitchFamily="2" charset="-122"/>
              <a:ea typeface="等线" panose="02010600030101010101" pitchFamily="2" charset="-122"/>
              <a:cs typeface="PMingLiU"/>
            </a:endParaRPr>
          </a:p>
          <a:p>
            <a:pPr marL="12700">
              <a:lnSpc>
                <a:spcPct val="100000"/>
              </a:lnSpc>
              <a:spcBef>
                <a:spcPts val="1265"/>
              </a:spcBef>
            </a:pPr>
            <a:r>
              <a:rPr sz="1950" spc="25" dirty="0">
                <a:latin typeface="等线" panose="02010600030101010101" pitchFamily="2" charset="-122"/>
                <a:ea typeface="等线" panose="02010600030101010101" pitchFamily="2" charset="-122"/>
                <a:cs typeface="PMingLiU"/>
              </a:rPr>
              <a:t>意义：</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三湾改编成为建设共产党领</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导</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的新</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型</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人民</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军</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队的</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重</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要开</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端</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endParaRPr sz="1950" dirty="0">
              <a:latin typeface="等线" panose="02010600030101010101" pitchFamily="2" charset="-122"/>
              <a:ea typeface="等线" panose="02010600030101010101" pitchFamily="2" charset="-122"/>
              <a:cs typeface="Microsoft JhengHei" panose="020B0604030504040204" charset="-120"/>
            </a:endParaRPr>
          </a:p>
        </p:txBody>
      </p:sp>
      <p:sp>
        <p:nvSpPr>
          <p:cNvPr id="4" name="object 4"/>
          <p:cNvSpPr/>
          <p:nvPr/>
        </p:nvSpPr>
        <p:spPr>
          <a:xfrm>
            <a:off x="1672589" y="6059004"/>
            <a:ext cx="6576059" cy="0"/>
          </a:xfrm>
          <a:custGeom>
            <a:avLst/>
            <a:gdLst/>
            <a:ahLst/>
            <a:cxnLst/>
            <a:rect l="l" t="t" r="r" b="b"/>
            <a:pathLst>
              <a:path w="6576059">
                <a:moveTo>
                  <a:pt x="0" y="0"/>
                </a:moveTo>
                <a:lnTo>
                  <a:pt x="6576059" y="0"/>
                </a:lnTo>
              </a:path>
            </a:pathLst>
          </a:custGeom>
          <a:ln w="15239">
            <a:solidFill>
              <a:srgbClr val="C23B0D"/>
            </a:solidFill>
          </a:ln>
        </p:spPr>
        <p:txBody>
          <a:bodyPr wrap="square" lIns="0" tIns="0" rIns="0" bIns="0" rtlCol="0"/>
          <a:lstStyle/>
          <a:p/>
        </p:txBody>
      </p:sp>
      <p:sp>
        <p:nvSpPr>
          <p:cNvPr id="5" name="object 5"/>
          <p:cNvSpPr/>
          <p:nvPr/>
        </p:nvSpPr>
        <p:spPr>
          <a:xfrm>
            <a:off x="8503919" y="5669279"/>
            <a:ext cx="1478279"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3790"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75"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5" dirty="0"/>
          </a:p>
        </p:txBody>
      </p:sp>
      <p:sp>
        <p:nvSpPr>
          <p:cNvPr id="3" name="object 3"/>
          <p:cNvSpPr txBox="1"/>
          <p:nvPr/>
        </p:nvSpPr>
        <p:spPr>
          <a:xfrm>
            <a:off x="510222" y="1602803"/>
            <a:ext cx="12577128" cy="3538855"/>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0000"/>
                </a:solidFill>
                <a:latin typeface="宋体" panose="02010600030101010101" pitchFamily="2" charset="-122"/>
                <a:cs typeface="宋体" panose="02010600030101010101" pitchFamily="2" charset="-122"/>
              </a:rPr>
              <a:t>NO.</a:t>
            </a:r>
            <a:r>
              <a:rPr lang="en-US" sz="2400" spc="-70" dirty="0">
                <a:solidFill>
                  <a:srgbClr val="C00000"/>
                </a:solidFill>
                <a:latin typeface="宋体" panose="02010600030101010101" pitchFamily="2" charset="-122"/>
                <a:cs typeface="宋体" panose="02010600030101010101" pitchFamily="2" charset="-122"/>
              </a:rPr>
              <a:t>5</a:t>
            </a:r>
            <a:r>
              <a:rPr sz="2400" spc="25" dirty="0">
                <a:solidFill>
                  <a:srgbClr val="C00000"/>
                </a:solidFill>
                <a:latin typeface="宋体" panose="02010600030101010101" pitchFamily="2" charset="-122"/>
                <a:cs typeface="宋体" panose="02010600030101010101" pitchFamily="2" charset="-122"/>
              </a:rPr>
              <a:t> </a:t>
            </a:r>
            <a:r>
              <a:rPr sz="2400" spc="-5" dirty="0">
                <a:solidFill>
                  <a:srgbClr val="C00000"/>
                </a:solidFill>
                <a:latin typeface="宋体" panose="02010600030101010101" pitchFamily="2" charset="-122"/>
                <a:cs typeface="宋体" panose="02010600030101010101" pitchFamily="2" charset="-122"/>
              </a:rPr>
              <a:t>井冈山革命根据</a:t>
            </a:r>
            <a:r>
              <a:rPr sz="2400" dirty="0">
                <a:solidFill>
                  <a:srgbClr val="C00000"/>
                </a:solidFill>
                <a:latin typeface="宋体" panose="02010600030101010101" pitchFamily="2" charset="-122"/>
                <a:cs typeface="宋体" panose="02010600030101010101" pitchFamily="2" charset="-122"/>
              </a:rPr>
              <a:t>地</a:t>
            </a:r>
            <a:r>
              <a:rPr sz="2400" spc="-595" dirty="0">
                <a:solidFill>
                  <a:srgbClr val="C00000"/>
                </a:solidFill>
                <a:latin typeface="宋体" panose="02010600030101010101" pitchFamily="2" charset="-122"/>
                <a:cs typeface="宋体" panose="02010600030101010101" pitchFamily="2" charset="-122"/>
              </a:rPr>
              <a:t> </a:t>
            </a:r>
            <a:r>
              <a:rPr sz="1950" spc="25" dirty="0">
                <a:solidFill>
                  <a:srgbClr val="C23B0D"/>
                </a:solidFill>
                <a:latin typeface="PMingLiU"/>
                <a:cs typeface="PMingLiU"/>
              </a:rPr>
              <a:t>★★</a:t>
            </a:r>
            <a:endParaRPr sz="1950" dirty="0">
              <a:latin typeface="PMingLiU"/>
              <a:cs typeface="PMingLiU"/>
            </a:endParaRPr>
          </a:p>
          <a:p>
            <a:pPr marL="12700" marR="1638300" indent="625475">
              <a:lnSpc>
                <a:spcPct val="205000"/>
              </a:lnSpc>
              <a:spcBef>
                <a:spcPts val="150"/>
              </a:spcBef>
            </a:pPr>
            <a:r>
              <a:rPr sz="1950" spc="100" dirty="0">
                <a:latin typeface="等线" panose="02010600030101010101" pitchFamily="2" charset="-122"/>
                <a:ea typeface="等线" panose="02010600030101010101" pitchFamily="2" charset="-122"/>
                <a:cs typeface="PMingLiU"/>
              </a:rPr>
              <a:t>1927</a:t>
            </a:r>
            <a:r>
              <a:rPr sz="1950" spc="25" dirty="0">
                <a:latin typeface="等线" panose="02010600030101010101" pitchFamily="2" charset="-122"/>
                <a:ea typeface="等线" panose="02010600030101010101" pitchFamily="2" charset="-122"/>
                <a:cs typeface="PMingLiU"/>
              </a:rPr>
              <a:t>年</a:t>
            </a:r>
            <a:r>
              <a:rPr sz="1950" spc="100" dirty="0">
                <a:latin typeface="等线" panose="02010600030101010101" pitchFamily="2" charset="-122"/>
                <a:ea typeface="等线" panose="02010600030101010101" pitchFamily="2" charset="-122"/>
                <a:cs typeface="PMingLiU"/>
              </a:rPr>
              <a:t>10</a:t>
            </a:r>
            <a:r>
              <a:rPr sz="1950" spc="25" dirty="0">
                <a:latin typeface="等线" panose="02010600030101010101" pitchFamily="2" charset="-122"/>
                <a:ea typeface="等线" panose="02010600030101010101" pitchFamily="2" charset="-122"/>
                <a:cs typeface="PMingLiU"/>
              </a:rPr>
              <a:t>月</a:t>
            </a:r>
            <a:r>
              <a:rPr sz="1950" spc="100" dirty="0">
                <a:latin typeface="等线" panose="02010600030101010101" pitchFamily="2" charset="-122"/>
                <a:ea typeface="等线" panose="02010600030101010101" pitchFamily="2" charset="-122"/>
                <a:cs typeface="PMingLiU"/>
              </a:rPr>
              <a:t>7</a:t>
            </a:r>
            <a:r>
              <a:rPr sz="1950" spc="25" dirty="0">
                <a:latin typeface="等线" panose="02010600030101010101" pitchFamily="2" charset="-122"/>
                <a:ea typeface="等线" panose="02010600030101010101" pitchFamily="2" charset="-122"/>
                <a:cs typeface="PMingLiU"/>
              </a:rPr>
              <a:t>日</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毛泽</a:t>
            </a:r>
            <a:r>
              <a:rPr sz="1950" spc="75" dirty="0">
                <a:latin typeface="等线" panose="02010600030101010101" pitchFamily="2" charset="-122"/>
                <a:ea typeface="等线" panose="02010600030101010101" pitchFamily="2" charset="-122"/>
                <a:cs typeface="PMingLiU"/>
              </a:rPr>
              <a:t>东</a:t>
            </a:r>
            <a:r>
              <a:rPr sz="1950" spc="25" dirty="0">
                <a:latin typeface="等线" panose="02010600030101010101" pitchFamily="2" charset="-122"/>
                <a:ea typeface="等线" panose="02010600030101010101" pitchFamily="2" charset="-122"/>
                <a:cs typeface="PMingLiU"/>
              </a:rPr>
              <a:t>在江</a:t>
            </a:r>
            <a:r>
              <a:rPr sz="1950" spc="75" dirty="0">
                <a:latin typeface="等线" panose="02010600030101010101" pitchFamily="2" charset="-122"/>
                <a:ea typeface="等线" panose="02010600030101010101" pitchFamily="2" charset="-122"/>
                <a:cs typeface="PMingLiU"/>
              </a:rPr>
              <a:t>西</a:t>
            </a:r>
            <a:r>
              <a:rPr sz="1950" spc="25" dirty="0">
                <a:latin typeface="等线" panose="02010600030101010101" pitchFamily="2" charset="-122"/>
                <a:ea typeface="等线" panose="02010600030101010101" pitchFamily="2" charset="-122"/>
                <a:cs typeface="PMingLiU"/>
              </a:rPr>
              <a:t>宁冈</a:t>
            </a:r>
            <a:r>
              <a:rPr sz="1950" spc="75" dirty="0">
                <a:latin typeface="等线" panose="02010600030101010101" pitchFamily="2" charset="-122"/>
                <a:ea typeface="等线" panose="02010600030101010101" pitchFamily="2" charset="-122"/>
                <a:cs typeface="PMingLiU"/>
              </a:rPr>
              <a:t>县</a:t>
            </a:r>
            <a:r>
              <a:rPr sz="1950" spc="25" dirty="0">
                <a:latin typeface="等线" panose="02010600030101010101" pitchFamily="2" charset="-122"/>
                <a:ea typeface="等线" panose="02010600030101010101" pitchFamily="2" charset="-122"/>
                <a:cs typeface="PMingLiU"/>
              </a:rPr>
              <a:t>茅坪</a:t>
            </a:r>
            <a:r>
              <a:rPr sz="1950" spc="75" dirty="0">
                <a:latin typeface="等线" panose="02010600030101010101" pitchFamily="2" charset="-122"/>
                <a:ea typeface="等线" panose="02010600030101010101" pitchFamily="2" charset="-122"/>
                <a:cs typeface="PMingLiU"/>
              </a:rPr>
              <a:t>开</a:t>
            </a:r>
            <a:r>
              <a:rPr sz="1950" spc="25" dirty="0">
                <a:latin typeface="等线" panose="02010600030101010101" pitchFamily="2" charset="-122"/>
                <a:ea typeface="等线" panose="02010600030101010101" pitchFamily="2" charset="-122"/>
                <a:cs typeface="PMingLiU"/>
              </a:rPr>
              <a:t>始创</a:t>
            </a:r>
            <a:r>
              <a:rPr sz="1950" spc="75" dirty="0">
                <a:latin typeface="等线" panose="02010600030101010101" pitchFamily="2" charset="-122"/>
                <a:ea typeface="等线" panose="02010600030101010101" pitchFamily="2" charset="-122"/>
                <a:cs typeface="PMingLiU"/>
              </a:rPr>
              <a:t>建</a:t>
            </a:r>
            <a:r>
              <a:rPr sz="1950" spc="25" dirty="0">
                <a:latin typeface="等线" panose="02010600030101010101" pitchFamily="2" charset="-122"/>
                <a:ea typeface="等线" panose="02010600030101010101" pitchFamily="2" charset="-122"/>
                <a:cs typeface="PMingLiU"/>
              </a:rPr>
              <a:t>井冈</a:t>
            </a:r>
            <a:r>
              <a:rPr sz="1950" spc="75" dirty="0">
                <a:latin typeface="等线" panose="02010600030101010101" pitchFamily="2" charset="-122"/>
                <a:ea typeface="等线" panose="02010600030101010101" pitchFamily="2" charset="-122"/>
                <a:cs typeface="PMingLiU"/>
              </a:rPr>
              <a:t>山</a:t>
            </a:r>
            <a:r>
              <a:rPr sz="1950" spc="25" dirty="0">
                <a:latin typeface="等线" panose="02010600030101010101" pitchFamily="2" charset="-122"/>
                <a:ea typeface="等线" panose="02010600030101010101" pitchFamily="2" charset="-122"/>
                <a:cs typeface="PMingLiU"/>
              </a:rPr>
              <a:t>农村</a:t>
            </a:r>
            <a:r>
              <a:rPr sz="1950" spc="75" dirty="0">
                <a:latin typeface="等线" panose="02010600030101010101" pitchFamily="2" charset="-122"/>
                <a:ea typeface="等线" panose="02010600030101010101" pitchFamily="2" charset="-122"/>
                <a:cs typeface="PMingLiU"/>
              </a:rPr>
              <a:t>革</a:t>
            </a:r>
            <a:r>
              <a:rPr sz="1950" spc="25" dirty="0">
                <a:latin typeface="等线" panose="02010600030101010101" pitchFamily="2" charset="-122"/>
                <a:ea typeface="等线" panose="02010600030101010101" pitchFamily="2" charset="-122"/>
                <a:cs typeface="PMingLiU"/>
              </a:rPr>
              <a:t>命根</a:t>
            </a:r>
            <a:r>
              <a:rPr sz="1950" spc="75" dirty="0">
                <a:latin typeface="等线" panose="02010600030101010101" pitchFamily="2" charset="-122"/>
                <a:ea typeface="等线" panose="02010600030101010101" pitchFamily="2" charset="-122"/>
                <a:cs typeface="PMingLiU"/>
              </a:rPr>
              <a:t>据</a:t>
            </a:r>
            <a:r>
              <a:rPr sz="1950" spc="25" dirty="0">
                <a:latin typeface="等线" panose="02010600030101010101" pitchFamily="2" charset="-122"/>
                <a:ea typeface="等线" panose="02010600030101010101" pitchFamily="2" charset="-122"/>
                <a:cs typeface="PMingLiU"/>
              </a:rPr>
              <a:t>地的</a:t>
            </a:r>
            <a:r>
              <a:rPr sz="1950" spc="75" dirty="0">
                <a:latin typeface="等线" panose="02010600030101010101" pitchFamily="2" charset="-122"/>
                <a:ea typeface="等线" panose="02010600030101010101" pitchFamily="2" charset="-122"/>
                <a:cs typeface="PMingLiU"/>
              </a:rPr>
              <a:t>斗</a:t>
            </a:r>
            <a:r>
              <a:rPr sz="1950" spc="25" dirty="0">
                <a:latin typeface="等线" panose="02010600030101010101" pitchFamily="2" charset="-122"/>
                <a:ea typeface="等线" panose="02010600030101010101" pitchFamily="2" charset="-122"/>
                <a:cs typeface="PMingLiU"/>
              </a:rPr>
              <a:t>争。 </a:t>
            </a:r>
            <a:endParaRPr lang="en-US" sz="1950" spc="25" dirty="0">
              <a:latin typeface="等线" panose="02010600030101010101" pitchFamily="2" charset="-122"/>
              <a:ea typeface="等线" panose="02010600030101010101" pitchFamily="2" charset="-122"/>
              <a:cs typeface="PMingLiU"/>
            </a:endParaRPr>
          </a:p>
          <a:p>
            <a:pPr marL="12700" marR="1638300" indent="625475">
              <a:lnSpc>
                <a:spcPct val="205000"/>
              </a:lnSpc>
              <a:spcBef>
                <a:spcPts val="150"/>
              </a:spcBef>
            </a:pPr>
            <a:r>
              <a:rPr sz="1950" spc="25" dirty="0" err="1">
                <a:latin typeface="等线" panose="02010600030101010101" pitchFamily="2" charset="-122"/>
                <a:ea typeface="等线" panose="02010600030101010101" pitchFamily="2" charset="-122"/>
                <a:cs typeface="PMingLiU"/>
              </a:rPr>
              <a:t>意义</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50" spc="100"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a:t>
            </a:r>
            <a:r>
              <a:rPr sz="1950" spc="-130" dirty="0">
                <a:latin typeface="等线" panose="02010600030101010101" pitchFamily="2" charset="-122"/>
                <a:ea typeface="等线" panose="02010600030101010101" pitchFamily="2" charset="-122"/>
                <a:cs typeface="PMingLiU"/>
              </a:rPr>
              <a:t>一把火：点燃了</a:t>
            </a:r>
            <a:r>
              <a:rPr sz="1950" spc="-125" dirty="0">
                <a:latin typeface="等线" panose="02010600030101010101" pitchFamily="2" charset="-122"/>
                <a:ea typeface="等线" panose="02010600030101010101" pitchFamily="2" charset="-122"/>
                <a:cs typeface="PMingLiU"/>
              </a:rPr>
              <a:t>“</a:t>
            </a:r>
            <a:r>
              <a:rPr sz="1950" spc="-150" dirty="0">
                <a:latin typeface="等线" panose="02010600030101010101" pitchFamily="2" charset="-122"/>
                <a:ea typeface="等线" panose="02010600030101010101" pitchFamily="2" charset="-122"/>
                <a:cs typeface="PMingLiU"/>
              </a:rPr>
              <a:t>工农武装割据</a:t>
            </a:r>
            <a:r>
              <a:rPr sz="1950" spc="-145" dirty="0">
                <a:latin typeface="等线" panose="02010600030101010101" pitchFamily="2" charset="-122"/>
                <a:ea typeface="等线" panose="02010600030101010101" pitchFamily="2" charset="-122"/>
                <a:cs typeface="PMingLiU"/>
              </a:rPr>
              <a:t>”</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星星</a:t>
            </a:r>
            <a:r>
              <a:rPr sz="1950" spc="75" dirty="0">
                <a:latin typeface="等线" panose="02010600030101010101" pitchFamily="2" charset="-122"/>
                <a:ea typeface="等线" panose="02010600030101010101" pitchFamily="2" charset="-122"/>
                <a:cs typeface="PMingLiU"/>
              </a:rPr>
              <a:t>之</a:t>
            </a:r>
            <a:r>
              <a:rPr sz="1950" spc="25" dirty="0">
                <a:latin typeface="等线" panose="02010600030101010101" pitchFamily="2" charset="-122"/>
                <a:ea typeface="等线" panose="02010600030101010101" pitchFamily="2" charset="-122"/>
                <a:cs typeface="PMingLiU"/>
              </a:rPr>
              <a:t>火，</a:t>
            </a:r>
            <a:r>
              <a:rPr sz="1950" spc="75" dirty="0">
                <a:latin typeface="等线" panose="02010600030101010101" pitchFamily="2" charset="-122"/>
                <a:ea typeface="等线" panose="02010600030101010101" pitchFamily="2" charset="-122"/>
                <a:cs typeface="PMingLiU"/>
              </a:rPr>
              <a:t>为</a:t>
            </a:r>
            <a:r>
              <a:rPr sz="1950" spc="25" dirty="0">
                <a:latin typeface="等线" panose="02010600030101010101" pitchFamily="2" charset="-122"/>
                <a:ea typeface="等线" panose="02010600030101010101" pitchFamily="2" charset="-122"/>
                <a:cs typeface="PMingLiU"/>
              </a:rPr>
              <a:t>共产</a:t>
            </a:r>
            <a:r>
              <a:rPr sz="1950" spc="75" dirty="0">
                <a:latin typeface="等线" panose="02010600030101010101" pitchFamily="2" charset="-122"/>
                <a:ea typeface="等线" panose="02010600030101010101" pitchFamily="2" charset="-122"/>
                <a:cs typeface="PMingLiU"/>
              </a:rPr>
              <a:t>党</a:t>
            </a:r>
            <a:r>
              <a:rPr sz="1950" spc="25" dirty="0">
                <a:latin typeface="等线" panose="02010600030101010101" pitchFamily="2" charset="-122"/>
                <a:ea typeface="等线" panose="02010600030101010101" pitchFamily="2" charset="-122"/>
                <a:cs typeface="PMingLiU"/>
              </a:rPr>
              <a:t>领导</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其他</a:t>
            </a:r>
            <a:r>
              <a:rPr sz="1950" spc="75" dirty="0">
                <a:latin typeface="等线" panose="02010600030101010101" pitchFamily="2" charset="-122"/>
                <a:ea typeface="等线" panose="02010600030101010101" pitchFamily="2" charset="-122"/>
                <a:cs typeface="PMingLiU"/>
              </a:rPr>
              <a:t>各</a:t>
            </a:r>
            <a:r>
              <a:rPr sz="1950" spc="25" dirty="0">
                <a:latin typeface="等线" panose="02010600030101010101" pitchFamily="2" charset="-122"/>
                <a:ea typeface="等线" panose="02010600030101010101" pitchFamily="2" charset="-122"/>
                <a:cs typeface="PMingLiU"/>
              </a:rPr>
              <a:t>地的</a:t>
            </a:r>
            <a:r>
              <a:rPr sz="1950" spc="75" dirty="0">
                <a:latin typeface="等线" panose="02010600030101010101" pitchFamily="2" charset="-122"/>
                <a:ea typeface="等线" panose="02010600030101010101" pitchFamily="2" charset="-122"/>
                <a:cs typeface="PMingLiU"/>
              </a:rPr>
              <a:t>起</a:t>
            </a:r>
            <a:r>
              <a:rPr sz="1950" spc="25" dirty="0">
                <a:latin typeface="等线" panose="02010600030101010101" pitchFamily="2" charset="-122"/>
                <a:ea typeface="等线" panose="02010600030101010101" pitchFamily="2" charset="-122"/>
                <a:cs typeface="PMingLiU"/>
              </a:rPr>
              <a:t>义武</a:t>
            </a:r>
            <a:r>
              <a:rPr sz="1950" spc="75" dirty="0">
                <a:latin typeface="等线" panose="02010600030101010101" pitchFamily="2" charset="-122"/>
                <a:ea typeface="等线" panose="02010600030101010101" pitchFamily="2" charset="-122"/>
                <a:cs typeface="PMingLiU"/>
              </a:rPr>
              <a:t>装</a:t>
            </a:r>
            <a:r>
              <a:rPr sz="1950" spc="25" dirty="0">
                <a:latin typeface="等线" panose="02010600030101010101" pitchFamily="2" charset="-122"/>
                <a:ea typeface="等线" panose="02010600030101010101" pitchFamily="2" charset="-122"/>
                <a:cs typeface="PMingLiU"/>
              </a:rPr>
              <a:t>树立</a:t>
            </a:r>
            <a:r>
              <a:rPr sz="1950" spc="75" dirty="0">
                <a:latin typeface="等线" panose="02010600030101010101" pitchFamily="2" charset="-122"/>
                <a:ea typeface="等线" panose="02010600030101010101" pitchFamily="2" charset="-122"/>
                <a:cs typeface="PMingLiU"/>
              </a:rPr>
              <a:t>了</a:t>
            </a:r>
            <a:r>
              <a:rPr sz="1950" spc="25" dirty="0">
                <a:latin typeface="等线" panose="02010600030101010101" pitchFamily="2" charset="-122"/>
                <a:ea typeface="等线" panose="02010600030101010101" pitchFamily="2" charset="-122"/>
                <a:cs typeface="PMingLiU"/>
              </a:rPr>
              <a:t>榜样；</a:t>
            </a:r>
            <a:endParaRPr sz="1950" dirty="0">
              <a:latin typeface="等线" panose="02010600030101010101" pitchFamily="2" charset="-122"/>
              <a:ea typeface="等线" panose="02010600030101010101" pitchFamily="2" charset="-122"/>
              <a:cs typeface="PMingLiU"/>
            </a:endParaRPr>
          </a:p>
          <a:p>
            <a:pPr>
              <a:lnSpc>
                <a:spcPct val="100000"/>
              </a:lnSpc>
              <a:spcBef>
                <a:spcPts val="45"/>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spcBef>
                <a:spcPts val="5"/>
              </a:spcBef>
            </a:pPr>
            <a:r>
              <a:rPr sz="1950" spc="10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、一</a:t>
            </a:r>
            <a:r>
              <a:rPr sz="1950" spc="65" dirty="0">
                <a:latin typeface="等线" panose="02010600030101010101" pitchFamily="2" charset="-122"/>
                <a:ea typeface="等线" panose="02010600030101010101" pitchFamily="2" charset="-122"/>
                <a:cs typeface="PMingLiU"/>
              </a:rPr>
              <a:t>条</a:t>
            </a:r>
            <a:r>
              <a:rPr sz="1950" spc="25" dirty="0">
                <a:latin typeface="等线" panose="02010600030101010101" pitchFamily="2" charset="-122"/>
                <a:ea typeface="等线" panose="02010600030101010101" pitchFamily="2" charset="-122"/>
                <a:cs typeface="PMingLiU"/>
              </a:rPr>
              <a:t>路：</a:t>
            </a:r>
            <a:r>
              <a:rPr sz="1950" spc="65" dirty="0">
                <a:latin typeface="等线" panose="02010600030101010101" pitchFamily="2" charset="-122"/>
                <a:ea typeface="等线" panose="02010600030101010101" pitchFamily="2" charset="-122"/>
                <a:cs typeface="PMingLiU"/>
              </a:rPr>
              <a:t>从</a:t>
            </a:r>
            <a:r>
              <a:rPr sz="1950" spc="25" dirty="0">
                <a:latin typeface="等线" panose="02010600030101010101" pitchFamily="2" charset="-122"/>
                <a:ea typeface="等线" panose="02010600030101010101" pitchFamily="2" charset="-122"/>
                <a:cs typeface="PMingLiU"/>
              </a:rPr>
              <a:t>实践</a:t>
            </a:r>
            <a:r>
              <a:rPr sz="1950" spc="65" dirty="0">
                <a:latin typeface="等线" panose="02010600030101010101" pitchFamily="2" charset="-122"/>
                <a:ea typeface="等线" panose="02010600030101010101" pitchFamily="2" charset="-122"/>
                <a:cs typeface="PMingLiU"/>
              </a:rPr>
              <a:t>上</a:t>
            </a:r>
            <a:r>
              <a:rPr sz="1950" spc="25" dirty="0">
                <a:latin typeface="等线" panose="02010600030101010101" pitchFamily="2" charset="-122"/>
                <a:ea typeface="等线" panose="02010600030101010101" pitchFamily="2" charset="-122"/>
                <a:cs typeface="PMingLiU"/>
              </a:rPr>
              <a:t>开辟</a:t>
            </a:r>
            <a:r>
              <a:rPr sz="1950" spc="65" dirty="0">
                <a:latin typeface="等线" panose="02010600030101010101" pitchFamily="2" charset="-122"/>
                <a:ea typeface="等线" panose="02010600030101010101" pitchFamily="2" charset="-122"/>
                <a:cs typeface="PMingLiU"/>
              </a:rPr>
              <a:t>一</a:t>
            </a:r>
            <a:r>
              <a:rPr sz="1950" spc="25" dirty="0">
                <a:latin typeface="等线" panose="02010600030101010101" pitchFamily="2" charset="-122"/>
                <a:ea typeface="等线" panose="02010600030101010101" pitchFamily="2" charset="-122"/>
                <a:cs typeface="PMingLiU"/>
              </a:rPr>
              <a:t>条在</a:t>
            </a:r>
            <a:r>
              <a:rPr sz="1950" spc="65" dirty="0">
                <a:latin typeface="等线" panose="02010600030101010101" pitchFamily="2" charset="-122"/>
                <a:ea typeface="等线" panose="02010600030101010101" pitchFamily="2" charset="-122"/>
                <a:cs typeface="PMingLiU"/>
              </a:rPr>
              <a:t>敌</a:t>
            </a:r>
            <a:r>
              <a:rPr sz="1950" spc="25" dirty="0">
                <a:latin typeface="等线" panose="02010600030101010101" pitchFamily="2" charset="-122"/>
                <a:ea typeface="等线" panose="02010600030101010101" pitchFamily="2" charset="-122"/>
                <a:cs typeface="PMingLiU"/>
              </a:rPr>
              <a:t>我力</a:t>
            </a:r>
            <a:r>
              <a:rPr sz="1950" spc="65" dirty="0">
                <a:latin typeface="等线" panose="02010600030101010101" pitchFamily="2" charset="-122"/>
                <a:ea typeface="等线" panose="02010600030101010101" pitchFamily="2" charset="-122"/>
                <a:cs typeface="PMingLiU"/>
              </a:rPr>
              <a:t>量</a:t>
            </a:r>
            <a:r>
              <a:rPr sz="1950" spc="25" dirty="0">
                <a:latin typeface="等线" panose="02010600030101010101" pitchFamily="2" charset="-122"/>
                <a:ea typeface="等线" panose="02010600030101010101" pitchFamily="2" charset="-122"/>
                <a:cs typeface="PMingLiU"/>
              </a:rPr>
              <a:t>十分</a:t>
            </a:r>
            <a:r>
              <a:rPr sz="1950" spc="65" dirty="0">
                <a:latin typeface="等线" panose="02010600030101010101" pitchFamily="2" charset="-122"/>
                <a:ea typeface="等线" panose="02010600030101010101" pitchFamily="2" charset="-122"/>
                <a:cs typeface="PMingLiU"/>
              </a:rPr>
              <a:t>悬</a:t>
            </a:r>
            <a:r>
              <a:rPr sz="1950" spc="25" dirty="0">
                <a:latin typeface="等线" panose="02010600030101010101" pitchFamily="2" charset="-122"/>
                <a:ea typeface="等线" panose="02010600030101010101" pitchFamily="2" charset="-122"/>
                <a:cs typeface="PMingLiU"/>
              </a:rPr>
              <a:t>殊的</a:t>
            </a:r>
            <a:r>
              <a:rPr sz="1950" spc="65" dirty="0">
                <a:latin typeface="等线" panose="02010600030101010101" pitchFamily="2" charset="-122"/>
                <a:ea typeface="等线" panose="02010600030101010101" pitchFamily="2" charset="-122"/>
                <a:cs typeface="PMingLiU"/>
              </a:rPr>
              <a:t>情</a:t>
            </a:r>
            <a:r>
              <a:rPr sz="1950" spc="25" dirty="0">
                <a:latin typeface="等线" panose="02010600030101010101" pitchFamily="2" charset="-122"/>
                <a:ea typeface="等线" panose="02010600030101010101" pitchFamily="2" charset="-122"/>
                <a:cs typeface="PMingLiU"/>
              </a:rPr>
              <a:t>况下</a:t>
            </a:r>
            <a:r>
              <a:rPr sz="1950" spc="6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深入</a:t>
            </a:r>
            <a:r>
              <a:rPr sz="1950" spc="65" dirty="0">
                <a:latin typeface="等线" panose="02010600030101010101" pitchFamily="2" charset="-122"/>
                <a:ea typeface="等线" panose="02010600030101010101" pitchFamily="2" charset="-122"/>
                <a:cs typeface="PMingLiU"/>
              </a:rPr>
              <a:t>农</a:t>
            </a:r>
            <a:r>
              <a:rPr sz="1950" spc="25" dirty="0">
                <a:latin typeface="等线" panose="02010600030101010101" pitchFamily="2" charset="-122"/>
                <a:ea typeface="等线" panose="02010600030101010101" pitchFamily="2" charset="-122"/>
                <a:cs typeface="PMingLiU"/>
              </a:rPr>
              <a:t>村保</a:t>
            </a:r>
            <a:r>
              <a:rPr sz="1950" spc="15" dirty="0">
                <a:latin typeface="等线" panose="02010600030101010101" pitchFamily="2" charset="-122"/>
                <a:ea typeface="等线" panose="02010600030101010101" pitchFamily="2" charset="-122"/>
                <a:cs typeface="PMingLiU"/>
              </a:rPr>
              <a:t>存</a:t>
            </a:r>
            <a:r>
              <a:rPr sz="1950" spc="75" dirty="0">
                <a:latin typeface="等线" panose="02010600030101010101" pitchFamily="2" charset="-122"/>
                <a:ea typeface="等线" panose="02010600030101010101" pitchFamily="2" charset="-122"/>
                <a:cs typeface="PMingLiU"/>
              </a:rPr>
              <a:t>发</a:t>
            </a:r>
            <a:r>
              <a:rPr sz="1950" spc="25" dirty="0">
                <a:latin typeface="等线" panose="02010600030101010101" pitchFamily="2" charset="-122"/>
                <a:ea typeface="等线" panose="02010600030101010101" pitchFamily="2" charset="-122"/>
                <a:cs typeface="PMingLiU"/>
              </a:rPr>
              <a:t>展革</a:t>
            </a:r>
            <a:r>
              <a:rPr sz="1950" spc="65" dirty="0">
                <a:latin typeface="等线" panose="02010600030101010101" pitchFamily="2" charset="-122"/>
                <a:ea typeface="等线" panose="02010600030101010101" pitchFamily="2" charset="-122"/>
                <a:cs typeface="PMingLiU"/>
              </a:rPr>
              <a:t>命</a:t>
            </a:r>
            <a:r>
              <a:rPr sz="1950" spc="25" dirty="0">
                <a:latin typeface="等线" panose="02010600030101010101" pitchFamily="2" charset="-122"/>
                <a:ea typeface="等线" panose="02010600030101010101" pitchFamily="2" charset="-122"/>
                <a:cs typeface="PMingLiU"/>
              </a:rPr>
              <a:t>力量</a:t>
            </a:r>
            <a:r>
              <a:rPr sz="1950" spc="6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正确</a:t>
            </a:r>
            <a:r>
              <a:rPr sz="1950" spc="65" dirty="0">
                <a:latin typeface="等线" panose="02010600030101010101" pitchFamily="2" charset="-122"/>
                <a:ea typeface="等线" panose="02010600030101010101" pitchFamily="2" charset="-122"/>
                <a:cs typeface="PMingLiU"/>
              </a:rPr>
              <a:t>道</a:t>
            </a:r>
            <a:r>
              <a:rPr sz="1950" spc="25" dirty="0">
                <a:latin typeface="等线" panose="02010600030101010101" pitchFamily="2" charset="-122"/>
                <a:ea typeface="等线" panose="02010600030101010101" pitchFamily="2" charset="-122"/>
                <a:cs typeface="PMingLiU"/>
              </a:rPr>
              <a:t>路；</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339215">
              <a:lnSpc>
                <a:spcPct val="100000"/>
              </a:lnSpc>
            </a:pPr>
            <a:r>
              <a:rPr sz="1950" spc="25" dirty="0">
                <a:latin typeface="等线" panose="02010600030101010101" pitchFamily="2" charset="-122"/>
                <a:ea typeface="等线" panose="02010600030101010101" pitchFamily="2" charset="-122"/>
                <a:cs typeface="PMingLiU"/>
              </a:rPr>
              <a:t>这条道路代表了</a:t>
            </a:r>
            <a:r>
              <a:rPr sz="1950" spc="100" dirty="0">
                <a:latin typeface="等线" panose="02010600030101010101" pitchFamily="2" charset="-122"/>
                <a:ea typeface="等线" panose="02010600030101010101" pitchFamily="2" charset="-122"/>
                <a:cs typeface="PMingLiU"/>
              </a:rPr>
              <a:t>1927</a:t>
            </a:r>
            <a:r>
              <a:rPr sz="1950" spc="25" dirty="0">
                <a:latin typeface="等线" panose="02010600030101010101" pitchFamily="2" charset="-122"/>
                <a:ea typeface="等线" panose="02010600030101010101" pitchFamily="2" charset="-122"/>
                <a:cs typeface="PMingLiU"/>
              </a:rPr>
              <a:t>年革</a:t>
            </a:r>
            <a:r>
              <a:rPr sz="1950" spc="85" dirty="0">
                <a:latin typeface="等线" panose="02010600030101010101" pitchFamily="2" charset="-122"/>
                <a:ea typeface="等线" panose="02010600030101010101" pitchFamily="2" charset="-122"/>
                <a:cs typeface="PMingLiU"/>
              </a:rPr>
              <a:t>命</a:t>
            </a:r>
            <a:r>
              <a:rPr sz="1950" spc="25" dirty="0">
                <a:latin typeface="等线" panose="02010600030101010101" pitchFamily="2" charset="-122"/>
                <a:ea typeface="等线" panose="02010600030101010101" pitchFamily="2" charset="-122"/>
                <a:cs typeface="PMingLiU"/>
              </a:rPr>
              <a:t>失败</a:t>
            </a:r>
            <a:r>
              <a:rPr sz="1950" spc="85" dirty="0">
                <a:latin typeface="等线" panose="02010600030101010101" pitchFamily="2" charset="-122"/>
                <a:ea typeface="等线" panose="02010600030101010101" pitchFamily="2" charset="-122"/>
                <a:cs typeface="PMingLiU"/>
              </a:rPr>
              <a:t>后</a:t>
            </a:r>
            <a:r>
              <a:rPr sz="1950" spc="25" dirty="0">
                <a:latin typeface="等线" panose="02010600030101010101" pitchFamily="2" charset="-122"/>
                <a:ea typeface="等线" panose="02010600030101010101" pitchFamily="2" charset="-122"/>
                <a:cs typeface="PMingLiU"/>
              </a:rPr>
              <a:t>中国</a:t>
            </a:r>
            <a:r>
              <a:rPr sz="1950" spc="85" dirty="0">
                <a:latin typeface="等线" panose="02010600030101010101" pitchFamily="2" charset="-122"/>
                <a:ea typeface="等线" panose="02010600030101010101" pitchFamily="2" charset="-122"/>
                <a:cs typeface="PMingLiU"/>
              </a:rPr>
              <a:t>革</a:t>
            </a:r>
            <a:r>
              <a:rPr sz="1950" spc="25" dirty="0">
                <a:latin typeface="等线" panose="02010600030101010101" pitchFamily="2" charset="-122"/>
                <a:ea typeface="等线" panose="02010600030101010101" pitchFamily="2" charset="-122"/>
                <a:cs typeface="PMingLiU"/>
              </a:rPr>
              <a:t>命的</a:t>
            </a:r>
            <a:r>
              <a:rPr sz="1950" spc="85" dirty="0">
                <a:latin typeface="等线" panose="02010600030101010101" pitchFamily="2" charset="-122"/>
                <a:ea typeface="等线" panose="02010600030101010101" pitchFamily="2" charset="-122"/>
                <a:cs typeface="PMingLiU"/>
              </a:rPr>
              <a:t>发</a:t>
            </a:r>
            <a:r>
              <a:rPr sz="1950" spc="25" dirty="0">
                <a:latin typeface="等线" panose="02010600030101010101" pitchFamily="2" charset="-122"/>
                <a:ea typeface="等线" panose="02010600030101010101" pitchFamily="2" charset="-122"/>
                <a:cs typeface="PMingLiU"/>
              </a:rPr>
              <a:t>展方</a:t>
            </a:r>
            <a:r>
              <a:rPr sz="1950" spc="85" dirty="0">
                <a:latin typeface="等线" panose="02010600030101010101" pitchFamily="2" charset="-122"/>
                <a:ea typeface="等线" panose="02010600030101010101" pitchFamily="2" charset="-122"/>
                <a:cs typeface="PMingLiU"/>
              </a:rPr>
              <a:t>向</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5059"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80"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0" dirty="0"/>
          </a:p>
        </p:txBody>
      </p:sp>
      <p:sp>
        <p:nvSpPr>
          <p:cNvPr id="3" name="object 3"/>
          <p:cNvSpPr txBox="1"/>
          <p:nvPr/>
        </p:nvSpPr>
        <p:spPr>
          <a:xfrm>
            <a:off x="917575" y="1331023"/>
            <a:ext cx="510349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二、毛泽</a:t>
            </a:r>
            <a:r>
              <a:rPr sz="2400" dirty="0">
                <a:latin typeface="宋体" panose="02010600030101010101" pitchFamily="2" charset="-122"/>
                <a:cs typeface="宋体" panose="02010600030101010101" pitchFamily="2" charset="-122"/>
              </a:rPr>
              <a:t>东</a:t>
            </a:r>
            <a:r>
              <a:rPr sz="2400" spc="-5" dirty="0">
                <a:latin typeface="宋体" panose="02010600030101010101" pitchFamily="2" charset="-122"/>
                <a:cs typeface="宋体" panose="02010600030101010101" pitchFamily="2" charset="-122"/>
              </a:rPr>
              <a:t>对于革命新道路的探</a:t>
            </a:r>
            <a:r>
              <a:rPr sz="2400" spc="0" dirty="0">
                <a:latin typeface="宋体" panose="02010600030101010101" pitchFamily="2" charset="-122"/>
                <a:cs typeface="宋体" panose="02010600030101010101" pitchFamily="2" charset="-122"/>
              </a:rPr>
              <a:t>索</a:t>
            </a:r>
            <a:r>
              <a:rPr sz="1950" spc="25" dirty="0">
                <a:solidFill>
                  <a:srgbClr val="C23B0D"/>
                </a:solidFill>
                <a:latin typeface="PMingLiU"/>
                <a:cs typeface="PMingLiU"/>
              </a:rPr>
              <a:t>★★</a:t>
            </a:r>
            <a:endParaRPr sz="1950">
              <a:latin typeface="PMingLiU"/>
              <a:cs typeface="PMingLiU"/>
            </a:endParaRPr>
          </a:p>
        </p:txBody>
      </p:sp>
      <p:sp>
        <p:nvSpPr>
          <p:cNvPr id="4" name="object 4"/>
          <p:cNvSpPr/>
          <p:nvPr/>
        </p:nvSpPr>
        <p:spPr>
          <a:xfrm>
            <a:off x="7886700" y="1303019"/>
            <a:ext cx="1409700" cy="43433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6233159" y="1303019"/>
            <a:ext cx="1478280" cy="472439"/>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5590794" y="2670429"/>
            <a:ext cx="4114800" cy="0"/>
          </a:xfrm>
          <a:custGeom>
            <a:avLst/>
            <a:gdLst/>
            <a:ahLst/>
            <a:cxnLst/>
            <a:rect l="l" t="t" r="r" b="b"/>
            <a:pathLst>
              <a:path w="4114800">
                <a:moveTo>
                  <a:pt x="0" y="0"/>
                </a:moveTo>
                <a:lnTo>
                  <a:pt x="4114800" y="0"/>
                </a:lnTo>
              </a:path>
            </a:pathLst>
          </a:custGeom>
          <a:ln w="15239">
            <a:solidFill>
              <a:srgbClr val="C23B0D"/>
            </a:solidFill>
          </a:ln>
        </p:spPr>
        <p:txBody>
          <a:bodyPr wrap="square" lIns="0" tIns="0" rIns="0" bIns="0" rtlCol="0"/>
          <a:lstStyle/>
          <a:p/>
        </p:txBody>
      </p:sp>
      <p:sp>
        <p:nvSpPr>
          <p:cNvPr id="7" name="object 7"/>
          <p:cNvSpPr/>
          <p:nvPr/>
        </p:nvSpPr>
        <p:spPr>
          <a:xfrm>
            <a:off x="5217414" y="5801537"/>
            <a:ext cx="1371600" cy="0"/>
          </a:xfrm>
          <a:custGeom>
            <a:avLst/>
            <a:gdLst/>
            <a:ahLst/>
            <a:cxnLst/>
            <a:rect l="l" t="t" r="r" b="b"/>
            <a:pathLst>
              <a:path w="1371600">
                <a:moveTo>
                  <a:pt x="0" y="0"/>
                </a:moveTo>
                <a:lnTo>
                  <a:pt x="1371599" y="0"/>
                </a:lnTo>
              </a:path>
            </a:pathLst>
          </a:custGeom>
          <a:ln w="15240">
            <a:solidFill>
              <a:srgbClr val="C23B0D"/>
            </a:solidFill>
          </a:ln>
        </p:spPr>
        <p:txBody>
          <a:bodyPr wrap="square" lIns="0" tIns="0" rIns="0" bIns="0" rtlCol="0"/>
          <a:lstStyle/>
          <a:p/>
        </p:txBody>
      </p:sp>
      <p:graphicFrame>
        <p:nvGraphicFramePr>
          <p:cNvPr id="8" name="object 8"/>
          <p:cNvGraphicFramePr>
            <a:graphicFrameLocks noGrp="1"/>
          </p:cNvGraphicFramePr>
          <p:nvPr/>
        </p:nvGraphicFramePr>
        <p:xfrm>
          <a:off x="426986" y="1856358"/>
          <a:ext cx="11602084" cy="4229097"/>
        </p:xfrm>
        <a:graphic>
          <a:graphicData uri="http://schemas.openxmlformats.org/drawingml/2006/table">
            <a:tbl>
              <a:tblPr firstRow="1" bandRow="1">
                <a:tableStyleId>{2D5ABB26-0587-4C30-8999-92F81FD0307C}</a:tableStyleId>
              </a:tblPr>
              <a:tblGrid>
                <a:gridCol w="2125345"/>
                <a:gridCol w="1424305"/>
                <a:gridCol w="6005195"/>
                <a:gridCol w="2047239"/>
              </a:tblGrid>
              <a:tr h="395605">
                <a:tc>
                  <a:txBody>
                    <a:bodyPr/>
                    <a:lstStyle/>
                    <a:p>
                      <a:pPr marL="8255" algn="ctr">
                        <a:lnSpc>
                          <a:spcPct val="100000"/>
                        </a:lnSpc>
                        <a:spcBef>
                          <a:spcPts val="285"/>
                        </a:spcBef>
                      </a:pPr>
                      <a:r>
                        <a:rPr sz="1950" b="1" spc="25" dirty="0">
                          <a:solidFill>
                            <a:srgbClr val="FFFFFF"/>
                          </a:solidFill>
                          <a:latin typeface="Microsoft JhengHei" panose="020B0604030504040204" charset="-120"/>
                          <a:cs typeface="Microsoft JhengHei" panose="020B0604030504040204" charset="-120"/>
                        </a:rPr>
                        <a:t>书名</a:t>
                      </a:r>
                      <a:endParaRPr sz="1950">
                        <a:latin typeface="Microsoft JhengHei" panose="020B0604030504040204" charset="-120"/>
                        <a:cs typeface="Microsoft JhengHei" panose="020B0604030504040204" charset="-12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c>
                  <a:txBody>
                    <a:bodyPr/>
                    <a:lstStyle/>
                    <a:p>
                      <a:pPr marL="9525" algn="ctr">
                        <a:lnSpc>
                          <a:spcPct val="100000"/>
                        </a:lnSpc>
                        <a:spcBef>
                          <a:spcPts val="285"/>
                        </a:spcBef>
                      </a:pPr>
                      <a:r>
                        <a:rPr sz="1950" b="1" spc="25" dirty="0">
                          <a:solidFill>
                            <a:srgbClr val="FFFFFF"/>
                          </a:solidFill>
                          <a:latin typeface="Microsoft JhengHei" panose="020B0604030504040204" charset="-120"/>
                          <a:cs typeface="Microsoft JhengHei" panose="020B0604030504040204" charset="-120"/>
                        </a:rPr>
                        <a:t>时间</a:t>
                      </a:r>
                      <a:endParaRPr sz="1950">
                        <a:latin typeface="Microsoft JhengHei" panose="020B0604030504040204" charset="-120"/>
                        <a:cs typeface="Microsoft JhengHei" panose="020B0604030504040204" charset="-12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c>
                  <a:txBody>
                    <a:bodyPr/>
                    <a:lstStyle/>
                    <a:p>
                      <a:pPr marL="21590" algn="ctr">
                        <a:lnSpc>
                          <a:spcPct val="100000"/>
                        </a:lnSpc>
                        <a:spcBef>
                          <a:spcPts val="285"/>
                        </a:spcBef>
                      </a:pPr>
                      <a:r>
                        <a:rPr sz="1950" b="1" spc="25" dirty="0">
                          <a:solidFill>
                            <a:srgbClr val="FFFFFF"/>
                          </a:solidFill>
                          <a:latin typeface="Microsoft JhengHei" panose="020B0604030504040204" charset="-120"/>
                          <a:cs typeface="Microsoft JhengHei" panose="020B0604030504040204" charset="-120"/>
                        </a:rPr>
                        <a:t>内容</a:t>
                      </a:r>
                      <a:endParaRPr sz="1950">
                        <a:latin typeface="Microsoft JhengHei" panose="020B0604030504040204" charset="-120"/>
                        <a:cs typeface="Microsoft JhengHei" panose="020B0604030504040204" charset="-12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c>
                  <a:txBody>
                    <a:bodyPr/>
                    <a:lstStyle/>
                    <a:p>
                      <a:pPr marL="21590" algn="ctr">
                        <a:lnSpc>
                          <a:spcPct val="100000"/>
                        </a:lnSpc>
                        <a:spcBef>
                          <a:spcPts val="285"/>
                        </a:spcBef>
                      </a:pPr>
                      <a:r>
                        <a:rPr sz="1950" b="1" spc="25" dirty="0">
                          <a:solidFill>
                            <a:srgbClr val="FFFFFF"/>
                          </a:solidFill>
                          <a:latin typeface="Microsoft JhengHei" panose="020B0604030504040204" charset="-120"/>
                          <a:cs typeface="Microsoft JhengHei" panose="020B0604030504040204" charset="-120"/>
                        </a:rPr>
                        <a:t>意义</a:t>
                      </a:r>
                      <a:endParaRPr sz="1950">
                        <a:latin typeface="Microsoft JhengHei" panose="020B0604030504040204" charset="-120"/>
                        <a:cs typeface="Microsoft JhengHei" panose="020B0604030504040204" charset="-12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23B0D"/>
                    </a:solidFill>
                  </a:tcPr>
                </a:tc>
              </a:tr>
              <a:tr h="842644">
                <a:tc>
                  <a:txBody>
                    <a:bodyPr/>
                    <a:lstStyle/>
                    <a:p>
                      <a:pPr marL="40640" marR="17780" indent="53340">
                        <a:lnSpc>
                          <a:spcPct val="100000"/>
                        </a:lnSpc>
                        <a:spcBef>
                          <a:spcPts val="1060"/>
                        </a:spcBef>
                      </a:pPr>
                      <a:r>
                        <a:rPr sz="1800" spc="-5" dirty="0">
                          <a:latin typeface="等线" panose="02010600030101010101" pitchFamily="2" charset="-122"/>
                          <a:ea typeface="等线" panose="02010600030101010101" pitchFamily="2" charset="-122"/>
                          <a:cs typeface="PMingLiU"/>
                        </a:rPr>
                        <a:t>《</a:t>
                      </a:r>
                      <a:r>
                        <a:rPr sz="1800" dirty="0">
                          <a:latin typeface="等线" panose="02010600030101010101" pitchFamily="2" charset="-122"/>
                          <a:ea typeface="等线" panose="02010600030101010101" pitchFamily="2" charset="-122"/>
                          <a:cs typeface="PMingLiU"/>
                        </a:rPr>
                        <a:t>中国的红色政权 </a:t>
                      </a:r>
                      <a:r>
                        <a:rPr sz="1800" spc="-5" dirty="0">
                          <a:latin typeface="等线" panose="02010600030101010101" pitchFamily="2" charset="-122"/>
                          <a:ea typeface="等线" panose="02010600030101010101" pitchFamily="2" charset="-122"/>
                          <a:cs typeface="PMingLiU"/>
                        </a:rPr>
                        <a:t>为什么能够存在</a:t>
                      </a:r>
                      <a:r>
                        <a:rPr sz="1800" spc="0" dirty="0">
                          <a:latin typeface="等线" panose="02010600030101010101" pitchFamily="2" charset="-122"/>
                          <a:ea typeface="等线" panose="02010600030101010101" pitchFamily="2" charset="-122"/>
                          <a:cs typeface="PMingLiU"/>
                        </a:rPr>
                        <a:t>？</a:t>
                      </a:r>
                      <a:r>
                        <a:rPr sz="1800" dirty="0">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a:txBody>
                  <a:tcPr marL="0" marR="0" marT="134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900">
                        <a:latin typeface="等线" panose="02010600030101010101" pitchFamily="2" charset="-122"/>
                        <a:ea typeface="等线" panose="02010600030101010101" pitchFamily="2" charset="-122"/>
                        <a:cs typeface="Times New Roman" panose="02020503050405090304"/>
                      </a:endParaRPr>
                    </a:p>
                    <a:p>
                      <a:pPr>
                        <a:lnSpc>
                          <a:spcPct val="100000"/>
                        </a:lnSpc>
                        <a:spcBef>
                          <a:spcPts val="10"/>
                        </a:spcBef>
                      </a:pPr>
                      <a:endParaRPr sz="2550">
                        <a:latin typeface="等线" panose="02010600030101010101" pitchFamily="2" charset="-122"/>
                        <a:ea typeface="等线" panose="02010600030101010101" pitchFamily="2" charset="-122"/>
                        <a:cs typeface="Times New Roman" panose="02020503050405090304"/>
                      </a:endParaRPr>
                    </a:p>
                    <a:p>
                      <a:pPr marL="121920">
                        <a:lnSpc>
                          <a:spcPct val="100000"/>
                        </a:lnSpc>
                      </a:pPr>
                      <a:r>
                        <a:rPr sz="1800" spc="5" dirty="0">
                          <a:latin typeface="等线" panose="02010600030101010101" pitchFamily="2" charset="-122"/>
                          <a:ea typeface="等线" panose="02010600030101010101" pitchFamily="2" charset="-122"/>
                          <a:cs typeface="PMingLiU"/>
                        </a:rPr>
                        <a:t>1928</a:t>
                      </a:r>
                      <a:r>
                        <a:rPr sz="1800" spc="-5" dirty="0">
                          <a:latin typeface="等线" panose="02010600030101010101" pitchFamily="2" charset="-122"/>
                          <a:ea typeface="等线" panose="02010600030101010101" pitchFamily="2" charset="-122"/>
                          <a:cs typeface="PMingLiU"/>
                        </a:rPr>
                        <a:t>年</a:t>
                      </a:r>
                      <a:r>
                        <a:rPr sz="1800" spc="5" dirty="0">
                          <a:latin typeface="等线" panose="02010600030101010101" pitchFamily="2" charset="-122"/>
                          <a:ea typeface="等线" panose="02010600030101010101" pitchFamily="2" charset="-122"/>
                          <a:cs typeface="PMingLiU"/>
                        </a:rPr>
                        <a:t>10</a:t>
                      </a:r>
                      <a:r>
                        <a:rPr sz="1800" dirty="0">
                          <a:latin typeface="等线" panose="02010600030101010101" pitchFamily="2" charset="-122"/>
                          <a:ea typeface="等线" panose="02010600030101010101" pitchFamily="2" charset="-122"/>
                          <a:cs typeface="PMingLiU"/>
                        </a:rPr>
                        <a:t>月</a:t>
                      </a:r>
                      <a:endParaRPr sz="1800">
                        <a:latin typeface="等线" panose="02010600030101010101" pitchFamily="2" charset="-122"/>
                        <a:ea typeface="等线" panose="02010600030101010101" pitchFamily="2" charset="-122"/>
                        <a:cs typeface="PMingLiU"/>
                      </a:endParaRPr>
                    </a:p>
                    <a:p>
                      <a:pPr marL="121920">
                        <a:lnSpc>
                          <a:spcPct val="100000"/>
                        </a:lnSpc>
                      </a:pPr>
                      <a:r>
                        <a:rPr sz="1800" spc="5" dirty="0">
                          <a:latin typeface="等线" panose="02010600030101010101" pitchFamily="2" charset="-122"/>
                          <a:ea typeface="等线" panose="02010600030101010101" pitchFamily="2" charset="-122"/>
                          <a:cs typeface="PMingLiU"/>
                        </a:rPr>
                        <a:t>1928</a:t>
                      </a:r>
                      <a:r>
                        <a:rPr sz="1800" spc="-5" dirty="0">
                          <a:latin typeface="等线" panose="02010600030101010101" pitchFamily="2" charset="-122"/>
                          <a:ea typeface="等线" panose="02010600030101010101" pitchFamily="2" charset="-122"/>
                          <a:cs typeface="PMingLiU"/>
                        </a:rPr>
                        <a:t>年</a:t>
                      </a:r>
                      <a:r>
                        <a:rPr sz="1800" spc="5" dirty="0">
                          <a:latin typeface="等线" panose="02010600030101010101" pitchFamily="2" charset="-122"/>
                          <a:ea typeface="等线" panose="02010600030101010101" pitchFamily="2" charset="-122"/>
                          <a:cs typeface="PMingLiU"/>
                        </a:rPr>
                        <a:t>11</a:t>
                      </a:r>
                      <a:r>
                        <a:rPr sz="1800" dirty="0">
                          <a:latin typeface="等线" panose="02010600030101010101" pitchFamily="2" charset="-122"/>
                          <a:ea typeface="等线" panose="02010600030101010101" pitchFamily="2" charset="-122"/>
                          <a:cs typeface="PMingLiU"/>
                        </a:rPr>
                        <a:t>月</a:t>
                      </a:r>
                      <a:endParaRPr sz="1800">
                        <a:latin typeface="等线" panose="02010600030101010101" pitchFamily="2" charset="-122"/>
                        <a:ea typeface="等线" panose="02010600030101010101" pitchFamily="2" charset="-122"/>
                        <a:cs typeface="PMingLiU"/>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marL="440055" indent="-340360">
                        <a:lnSpc>
                          <a:spcPct val="100000"/>
                        </a:lnSpc>
                        <a:spcBef>
                          <a:spcPts val="1040"/>
                        </a:spcBef>
                        <a:buFont typeface="Microsoft JhengHei" panose="020B0604030504040204" charset="-120"/>
                        <a:buAutoNum type="arabicPeriod"/>
                        <a:tabLst>
                          <a:tab pos="440055" algn="l"/>
                          <a:tab pos="440690" algn="l"/>
                        </a:tabLst>
                      </a:pPr>
                      <a:r>
                        <a:rPr sz="1800" b="1" u="sng" spc="-434" dirty="0">
                          <a:solidFill>
                            <a:srgbClr val="C00000"/>
                          </a:solidFill>
                          <a:uFill>
                            <a:solidFill>
                              <a:srgbClr val="C00000"/>
                            </a:solidFill>
                          </a:uFill>
                          <a:latin typeface="等线" panose="02010600030101010101" pitchFamily="2" charset="-122"/>
                          <a:ea typeface="等线" panose="02010600030101010101" pitchFamily="2" charset="-122"/>
                          <a:cs typeface="Times New Roman" panose="02020503050405090304"/>
                        </a:rPr>
                        <a:t> </a:t>
                      </a:r>
                      <a:r>
                        <a:rPr sz="1800" b="1" u="sng" spc="50"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根本原因</a:t>
                      </a:r>
                      <a:r>
                        <a:rPr sz="1800" dirty="0">
                          <a:latin typeface="等线" panose="02010600030101010101" pitchFamily="2" charset="-122"/>
                          <a:ea typeface="等线" panose="02010600030101010101" pitchFamily="2" charset="-122"/>
                          <a:cs typeface="PMingLiU"/>
                        </a:rPr>
                        <a:t>：</a:t>
                      </a:r>
                      <a:r>
                        <a:rPr sz="1800" b="1" spc="-5" dirty="0">
                          <a:solidFill>
                            <a:srgbClr val="C23B0D"/>
                          </a:solidFill>
                          <a:latin typeface="等线" panose="02010600030101010101" pitchFamily="2" charset="-122"/>
                          <a:ea typeface="等线" panose="02010600030101010101" pitchFamily="2" charset="-122"/>
                          <a:cs typeface="Microsoft JhengHei" panose="020B0604030504040204" charset="-120"/>
                        </a:rPr>
                        <a:t>被几个帝国主义国家间接统治且政治经济</a:t>
                      </a:r>
                      <a:endParaRPr sz="1800">
                        <a:latin typeface="等线" panose="02010600030101010101" pitchFamily="2" charset="-122"/>
                        <a:ea typeface="等线" panose="02010600030101010101" pitchFamily="2" charset="-122"/>
                        <a:cs typeface="Microsoft JhengHei" panose="020B0604030504040204" charset="-120"/>
                      </a:endParaRPr>
                    </a:p>
                    <a:p>
                      <a:pPr marL="440055">
                        <a:lnSpc>
                          <a:spcPct val="100000"/>
                        </a:lnSpc>
                        <a:spcBef>
                          <a:spcPts val="1085"/>
                        </a:spcBef>
                      </a:pPr>
                      <a:r>
                        <a:rPr sz="1800" u="heavy" spc="-434"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发展极端不平衡的半殖民地半封建的大国。</a:t>
                      </a:r>
                      <a:endParaRPr sz="1800">
                        <a:latin typeface="等线" panose="02010600030101010101" pitchFamily="2" charset="-122"/>
                        <a:ea typeface="等线" panose="02010600030101010101" pitchFamily="2" charset="-122"/>
                        <a:cs typeface="Microsoft JhengHei" panose="020B0604030504040204" charset="-120"/>
                      </a:endParaRPr>
                    </a:p>
                    <a:p>
                      <a:pPr marL="440055" indent="-340360">
                        <a:lnSpc>
                          <a:spcPct val="100000"/>
                        </a:lnSpc>
                        <a:spcBef>
                          <a:spcPts val="1085"/>
                        </a:spcBef>
                        <a:buFont typeface="Microsoft JhengHei" panose="020B0604030504040204" charset="-120"/>
                        <a:buAutoNum type="arabicPeriod" startAt="2"/>
                        <a:tabLst>
                          <a:tab pos="440055" algn="l"/>
                          <a:tab pos="440690" algn="l"/>
                        </a:tabLst>
                      </a:pPr>
                      <a:r>
                        <a:rPr sz="1800" b="1" u="sng" spc="-434" dirty="0">
                          <a:solidFill>
                            <a:srgbClr val="C00000"/>
                          </a:solidFill>
                          <a:uFill>
                            <a:solidFill>
                              <a:srgbClr val="C00000"/>
                            </a:solidFill>
                          </a:uFill>
                          <a:latin typeface="等线" panose="02010600030101010101" pitchFamily="2" charset="-122"/>
                          <a:ea typeface="等线" panose="02010600030101010101" pitchFamily="2" charset="-122"/>
                          <a:cs typeface="Times New Roman" panose="02020503050405090304"/>
                        </a:rPr>
                        <a:t> </a:t>
                      </a:r>
                      <a:r>
                        <a:rPr sz="1800" b="1" u="sng"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客</a:t>
                      </a:r>
                      <a:r>
                        <a:rPr sz="1800" b="1" u="sng" spc="50"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观</a:t>
                      </a:r>
                      <a:r>
                        <a:rPr sz="1800" b="1" u="sng"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条</a:t>
                      </a:r>
                      <a:r>
                        <a:rPr sz="1800" b="1" u="sng" spc="50"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件</a:t>
                      </a:r>
                      <a:r>
                        <a:rPr sz="1800" dirty="0">
                          <a:latin typeface="等线" panose="02010600030101010101" pitchFamily="2" charset="-122"/>
                          <a:ea typeface="等线" panose="02010600030101010101" pitchFamily="2" charset="-122"/>
                          <a:cs typeface="PMingLiU"/>
                        </a:rPr>
                        <a:t>：国民革命的影响；全国革命形势继续发展。</a:t>
                      </a:r>
                      <a:endParaRPr sz="1800">
                        <a:latin typeface="等线" panose="02010600030101010101" pitchFamily="2" charset="-122"/>
                        <a:ea typeface="等线" panose="02010600030101010101" pitchFamily="2" charset="-122"/>
                        <a:cs typeface="PMingLiU"/>
                      </a:endParaRPr>
                    </a:p>
                    <a:p>
                      <a:pPr marL="440055" indent="-340360">
                        <a:lnSpc>
                          <a:spcPct val="100000"/>
                        </a:lnSpc>
                        <a:spcBef>
                          <a:spcPts val="1080"/>
                        </a:spcBef>
                        <a:buFont typeface="Microsoft JhengHei" panose="020B0604030504040204" charset="-120"/>
                        <a:buAutoNum type="arabicPeriod" startAt="2"/>
                        <a:tabLst>
                          <a:tab pos="440055" algn="l"/>
                          <a:tab pos="440690" algn="l"/>
                        </a:tabLst>
                      </a:pPr>
                      <a:r>
                        <a:rPr sz="1800" b="1" u="sng" spc="-434" dirty="0">
                          <a:solidFill>
                            <a:srgbClr val="C00000"/>
                          </a:solidFill>
                          <a:uFill>
                            <a:solidFill>
                              <a:srgbClr val="C00000"/>
                            </a:solidFill>
                          </a:uFill>
                          <a:latin typeface="等线" panose="02010600030101010101" pitchFamily="2" charset="-122"/>
                          <a:ea typeface="等线" panose="02010600030101010101" pitchFamily="2" charset="-122"/>
                          <a:cs typeface="Times New Roman" panose="02020503050405090304"/>
                        </a:rPr>
                        <a:t> </a:t>
                      </a:r>
                      <a:r>
                        <a:rPr sz="1800" b="1" u="sng" spc="50" dirty="0">
                          <a:solidFill>
                            <a:srgbClr val="C00000"/>
                          </a:solidFill>
                          <a:uFill>
                            <a:solidFill>
                              <a:srgbClr val="C00000"/>
                            </a:solidFill>
                          </a:uFill>
                          <a:latin typeface="等线" panose="02010600030101010101" pitchFamily="2" charset="-122"/>
                          <a:ea typeface="等线" panose="02010600030101010101" pitchFamily="2" charset="-122"/>
                          <a:cs typeface="Microsoft JhengHei" panose="020B0604030504040204" charset="-120"/>
                        </a:rPr>
                        <a:t>主观条件</a:t>
                      </a:r>
                      <a:r>
                        <a:rPr sz="1800" dirty="0">
                          <a:latin typeface="等线" panose="02010600030101010101" pitchFamily="2" charset="-122"/>
                          <a:ea typeface="等线" panose="02010600030101010101" pitchFamily="2" charset="-122"/>
                          <a:cs typeface="PMingLiU"/>
                        </a:rPr>
                        <a:t>：相当力量的正式红军的存在；共产党坚强</a:t>
                      </a:r>
                      <a:endParaRPr sz="1800">
                        <a:latin typeface="等线" panose="02010600030101010101" pitchFamily="2" charset="-122"/>
                        <a:ea typeface="等线" panose="02010600030101010101" pitchFamily="2" charset="-122"/>
                        <a:cs typeface="PMingLiU"/>
                      </a:endParaRPr>
                    </a:p>
                    <a:p>
                      <a:pPr marL="442595">
                        <a:lnSpc>
                          <a:spcPct val="100000"/>
                        </a:lnSpc>
                        <a:spcBef>
                          <a:spcPts val="1085"/>
                        </a:spcBef>
                      </a:pPr>
                      <a:r>
                        <a:rPr sz="1800" dirty="0">
                          <a:latin typeface="等线" panose="02010600030101010101" pitchFamily="2" charset="-122"/>
                          <a:ea typeface="等线" panose="02010600030101010101" pitchFamily="2" charset="-122"/>
                          <a:cs typeface="PMingLiU"/>
                        </a:rPr>
                        <a:t>有力和各项政策的正确贯彻执行</a:t>
                      </a:r>
                      <a:endParaRPr sz="1800">
                        <a:latin typeface="等线" panose="02010600030101010101" pitchFamily="2" charset="-122"/>
                        <a:ea typeface="等线" panose="02010600030101010101" pitchFamily="2" charset="-122"/>
                        <a:cs typeface="PMingLiU"/>
                      </a:endParaRPr>
                    </a:p>
                  </a:txBody>
                  <a:tcPr marL="0" marR="0" marT="132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2000" dirty="0">
                        <a:latin typeface="等线" panose="02010600030101010101" pitchFamily="2" charset="-122"/>
                        <a:ea typeface="等线" panose="02010600030101010101" pitchFamily="2" charset="-122"/>
                        <a:cs typeface="Times New Roman" panose="02020503050405090304"/>
                      </a:endParaRPr>
                    </a:p>
                    <a:p>
                      <a:pPr>
                        <a:lnSpc>
                          <a:spcPct val="100000"/>
                        </a:lnSpc>
                        <a:spcBef>
                          <a:spcPts val="10"/>
                        </a:spcBef>
                      </a:pPr>
                      <a:endParaRPr sz="2450" dirty="0">
                        <a:latin typeface="等线" panose="02010600030101010101" pitchFamily="2" charset="-122"/>
                        <a:ea typeface="等线" panose="02010600030101010101" pitchFamily="2" charset="-122"/>
                        <a:cs typeface="Times New Roman" panose="02020503050405090304"/>
                      </a:endParaRPr>
                    </a:p>
                    <a:p>
                      <a:pPr marL="97155">
                        <a:lnSpc>
                          <a:spcPct val="100000"/>
                        </a:lnSpc>
                      </a:pPr>
                      <a:r>
                        <a:rPr sz="1800" u="heavy" spc="-405"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none" dirty="0" err="1">
                          <a:solidFill>
                            <a:schemeClr val="tx1"/>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第一次明确提出了工农武装割据</a:t>
                      </a:r>
                      <a:r>
                        <a:rPr sz="1800" b="1" u="none" spc="-1030" dirty="0" err="1">
                          <a:solidFill>
                            <a:schemeClr val="tx1"/>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a:t>
                      </a:r>
                      <a:r>
                        <a:rPr sz="1800" b="1" u="none" dirty="0" err="1">
                          <a:solidFill>
                            <a:schemeClr val="tx1"/>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的</a:t>
                      </a:r>
                      <a:endParaRPr sz="1800" u="none" dirty="0">
                        <a:solidFill>
                          <a:schemeClr val="tx1"/>
                        </a:solidFill>
                        <a:latin typeface="等线" panose="02010600030101010101" pitchFamily="2" charset="-122"/>
                        <a:ea typeface="等线" panose="02010600030101010101" pitchFamily="2" charset="-122"/>
                        <a:cs typeface="Microsoft JhengHei" panose="020B0604030504040204" charset="-120"/>
                      </a:endParaRPr>
                    </a:p>
                    <a:p>
                      <a:pPr marL="97155">
                        <a:lnSpc>
                          <a:spcPct val="100000"/>
                        </a:lnSpc>
                        <a:spcBef>
                          <a:spcPts val="5"/>
                        </a:spcBef>
                      </a:pPr>
                      <a:r>
                        <a:rPr sz="1800" u="none" spc="-405" dirty="0">
                          <a:solidFill>
                            <a:schemeClr val="tx1"/>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none" dirty="0" err="1">
                          <a:solidFill>
                            <a:schemeClr val="tx1"/>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思想</a:t>
                      </a:r>
                      <a:r>
                        <a:rPr lang="zh-CN" altLang="en-US" sz="1800" b="1" u="none"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：土地革命、武装斗争、根据地建设。</a:t>
                      </a:r>
                      <a:endParaRPr sz="1800" u="none" dirty="0">
                        <a:latin typeface="等线" panose="02010600030101010101" pitchFamily="2" charset="-122"/>
                        <a:ea typeface="等线" panose="02010600030101010101" pitchFamily="2" charset="-122"/>
                        <a:cs typeface="Microsoft JhengHei" panose="020B0604030504040204" charset="-12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305560">
                <a:tc>
                  <a:txBody>
                    <a:bodyPr/>
                    <a:lstStyle/>
                    <a:p>
                      <a:pPr>
                        <a:lnSpc>
                          <a:spcPct val="100000"/>
                        </a:lnSpc>
                      </a:pPr>
                      <a:endParaRPr sz="1900" dirty="0">
                        <a:latin typeface="等线" panose="02010600030101010101" pitchFamily="2" charset="-122"/>
                        <a:ea typeface="等线" panose="02010600030101010101" pitchFamily="2" charset="-122"/>
                        <a:cs typeface="Times New Roman" panose="02020503050405090304"/>
                      </a:endParaRPr>
                    </a:p>
                    <a:p>
                      <a:pPr>
                        <a:lnSpc>
                          <a:spcPct val="100000"/>
                        </a:lnSpc>
                        <a:spcBef>
                          <a:spcPts val="5"/>
                        </a:spcBef>
                      </a:pPr>
                      <a:endParaRPr sz="1550" dirty="0">
                        <a:latin typeface="等线" panose="02010600030101010101" pitchFamily="2" charset="-122"/>
                        <a:ea typeface="等线" panose="02010600030101010101" pitchFamily="2" charset="-122"/>
                        <a:cs typeface="Times New Roman" panose="02020503050405090304"/>
                      </a:endParaRPr>
                    </a:p>
                    <a:p>
                      <a:pPr marL="8255" algn="ctr">
                        <a:lnSpc>
                          <a:spcPct val="100000"/>
                        </a:lnSpc>
                      </a:pPr>
                      <a:r>
                        <a:rPr sz="1800" dirty="0">
                          <a:latin typeface="等线" panose="02010600030101010101" pitchFamily="2" charset="-122"/>
                          <a:ea typeface="等线" panose="02010600030101010101" pitchFamily="2" charset="-122"/>
                          <a:cs typeface="PMingLiU"/>
                        </a:rPr>
                        <a:t>《</a:t>
                      </a:r>
                      <a:r>
                        <a:rPr sz="1800" spc="-5" dirty="0">
                          <a:latin typeface="等线" panose="02010600030101010101" pitchFamily="2" charset="-122"/>
                          <a:ea typeface="等线" panose="02010600030101010101" pitchFamily="2" charset="-122"/>
                          <a:cs typeface="PMingLiU"/>
                        </a:rPr>
                        <a:t>井冈山的斗</a:t>
                      </a:r>
                      <a:r>
                        <a:rPr sz="1800" dirty="0">
                          <a:latin typeface="等线" panose="02010600030101010101" pitchFamily="2" charset="-122"/>
                          <a:ea typeface="等线" panose="02010600030101010101" pitchFamily="2" charset="-122"/>
                          <a:cs typeface="PMingLiU"/>
                        </a:rPr>
                        <a:t>争》</a:t>
                      </a:r>
                      <a:endParaRPr sz="1800" dirty="0">
                        <a:latin typeface="等线" panose="02010600030101010101" pitchFamily="2" charset="-122"/>
                        <a:ea typeface="等线" panose="02010600030101010101" pitchFamily="2" charset="-122"/>
                        <a:cs typeface="PMingLiU"/>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132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842644">
                <a:tc>
                  <a:txBody>
                    <a:bodyPr/>
                    <a:lstStyle/>
                    <a:p>
                      <a:pPr marL="494665" marR="363220" indent="-114300">
                        <a:lnSpc>
                          <a:spcPct val="100000"/>
                        </a:lnSpc>
                        <a:spcBef>
                          <a:spcPts val="1080"/>
                        </a:spcBef>
                      </a:pPr>
                      <a:r>
                        <a:rPr sz="1800" dirty="0">
                          <a:latin typeface="等线" panose="02010600030101010101" pitchFamily="2" charset="-122"/>
                          <a:ea typeface="等线" panose="02010600030101010101" pitchFamily="2" charset="-122"/>
                          <a:cs typeface="PMingLiU"/>
                        </a:rPr>
                        <a:t>《星星之火， 可以燎</a:t>
                      </a:r>
                      <a:r>
                        <a:rPr sz="1800" spc="-5" dirty="0">
                          <a:latin typeface="等线" panose="02010600030101010101" pitchFamily="2" charset="-122"/>
                          <a:ea typeface="等线" panose="02010600030101010101" pitchFamily="2" charset="-122"/>
                          <a:cs typeface="PMingLiU"/>
                        </a:rPr>
                        <a:t>原</a:t>
                      </a:r>
                      <a:r>
                        <a:rPr sz="1800" dirty="0">
                          <a:latin typeface="等线" panose="02010600030101010101" pitchFamily="2" charset="-122"/>
                          <a:ea typeface="等线" panose="02010600030101010101" pitchFamily="2" charset="-122"/>
                          <a:cs typeface="PMingLiU"/>
                        </a:rPr>
                        <a:t>》</a:t>
                      </a:r>
                      <a:endParaRPr sz="1800">
                        <a:latin typeface="等线" panose="02010600030101010101" pitchFamily="2" charset="-122"/>
                        <a:ea typeface="等线" panose="02010600030101010101" pitchFamily="2" charset="-122"/>
                        <a:cs typeface="PMingLiU"/>
                      </a:endParaRPr>
                    </a:p>
                  </a:txBody>
                  <a:tcPr marL="0" marR="0" marT="137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
                        </a:spcBef>
                      </a:pPr>
                      <a:endParaRPr sz="1850">
                        <a:latin typeface="等线" panose="02010600030101010101" pitchFamily="2" charset="-122"/>
                        <a:ea typeface="等线" panose="02010600030101010101" pitchFamily="2" charset="-122"/>
                        <a:cs typeface="Times New Roman" panose="02020503050405090304"/>
                      </a:endParaRPr>
                    </a:p>
                    <a:p>
                      <a:pPr marL="9525" algn="ctr">
                        <a:lnSpc>
                          <a:spcPct val="100000"/>
                        </a:lnSpc>
                      </a:pPr>
                      <a:r>
                        <a:rPr sz="1800" spc="100" dirty="0">
                          <a:latin typeface="等线" panose="02010600030101010101" pitchFamily="2" charset="-122"/>
                          <a:ea typeface="等线" panose="02010600030101010101" pitchFamily="2" charset="-122"/>
                          <a:cs typeface="PMingLiU"/>
                        </a:rPr>
                        <a:t>1930</a:t>
                      </a:r>
                      <a:r>
                        <a:rPr sz="1800" spc="-5" dirty="0">
                          <a:latin typeface="等线" panose="02010600030101010101" pitchFamily="2" charset="-122"/>
                          <a:ea typeface="等线" panose="02010600030101010101" pitchFamily="2" charset="-122"/>
                          <a:cs typeface="PMingLiU"/>
                        </a:rPr>
                        <a:t>年</a:t>
                      </a:r>
                      <a:r>
                        <a:rPr sz="1800" spc="100" dirty="0">
                          <a:latin typeface="等线" panose="02010600030101010101" pitchFamily="2" charset="-122"/>
                          <a:ea typeface="等线" panose="02010600030101010101" pitchFamily="2" charset="-122"/>
                          <a:cs typeface="PMingLiU"/>
                        </a:rPr>
                        <a:t>1</a:t>
                      </a:r>
                      <a:r>
                        <a:rPr sz="1800" dirty="0">
                          <a:latin typeface="等线" panose="02010600030101010101" pitchFamily="2" charset="-122"/>
                          <a:ea typeface="等线" panose="02010600030101010101" pitchFamily="2" charset="-122"/>
                          <a:cs typeface="PMingLiU"/>
                        </a:rPr>
                        <a:t>月</a:t>
                      </a:r>
                      <a:endParaRPr sz="1800">
                        <a:latin typeface="等线" panose="02010600030101010101" pitchFamily="2" charset="-122"/>
                        <a:ea typeface="等线" panose="02010600030101010101" pitchFamily="2" charset="-122"/>
                        <a:cs typeface="PMingLiU"/>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ct val="100000"/>
                        </a:lnSpc>
                        <a:spcBef>
                          <a:spcPts val="30"/>
                        </a:spcBef>
                      </a:pPr>
                      <a:endParaRPr sz="1850" dirty="0">
                        <a:latin typeface="等线" panose="02010600030101010101" pitchFamily="2" charset="-122"/>
                        <a:ea typeface="等线" panose="02010600030101010101" pitchFamily="2" charset="-122"/>
                        <a:cs typeface="Times New Roman" panose="02020503050405090304"/>
                      </a:endParaRPr>
                    </a:p>
                    <a:p>
                      <a:pPr marL="97155">
                        <a:lnSpc>
                          <a:spcPct val="100000"/>
                        </a:lnSpc>
                      </a:pPr>
                      <a:r>
                        <a:rPr sz="1800" u="heavy" spc="-434"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提出了以乡村为中心的思想，初步形成了农村包围城市、武装夺取政权的理论</a:t>
                      </a:r>
                      <a:endParaRPr sz="1800" dirty="0">
                        <a:latin typeface="等线" panose="02010600030101010101" pitchFamily="2" charset="-122"/>
                        <a:ea typeface="等线" panose="02010600030101010101" pitchFamily="2" charset="-122"/>
                        <a:cs typeface="Microsoft JhengHei" panose="020B0604030504040204" charset="-120"/>
                      </a:endParaRPr>
                    </a:p>
                  </a:txBody>
                  <a:tcPr marL="0" marR="0" marT="38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cPr marL="0" marR="0" marT="0" marB="0"/>
                </a:tc>
              </a:tr>
              <a:tr h="842644">
                <a:tc>
                  <a:txBody>
                    <a:bodyPr/>
                    <a:lstStyle/>
                    <a:p>
                      <a:pPr>
                        <a:lnSpc>
                          <a:spcPct val="100000"/>
                        </a:lnSpc>
                        <a:spcBef>
                          <a:spcPts val="40"/>
                        </a:spcBef>
                      </a:pPr>
                      <a:endParaRPr sz="1850">
                        <a:latin typeface="等线" panose="02010600030101010101" pitchFamily="2" charset="-122"/>
                        <a:ea typeface="等线" panose="02010600030101010101" pitchFamily="2" charset="-122"/>
                        <a:cs typeface="Times New Roman" panose="02020503050405090304"/>
                      </a:endParaRPr>
                    </a:p>
                    <a:p>
                      <a:pPr marL="8255" algn="ctr">
                        <a:lnSpc>
                          <a:spcPct val="100000"/>
                        </a:lnSpc>
                      </a:pPr>
                      <a:r>
                        <a:rPr sz="1800" dirty="0">
                          <a:latin typeface="等线" panose="02010600030101010101" pitchFamily="2" charset="-122"/>
                          <a:ea typeface="等线" panose="02010600030101010101" pitchFamily="2" charset="-122"/>
                          <a:cs typeface="PMingLiU"/>
                        </a:rPr>
                        <a:t>《反对本本主义》</a:t>
                      </a:r>
                      <a:endParaRPr sz="1800">
                        <a:latin typeface="等线" panose="02010600030101010101" pitchFamily="2" charset="-122"/>
                        <a:ea typeface="等线" panose="02010600030101010101" pitchFamily="2" charset="-122"/>
                        <a:cs typeface="PMingLiU"/>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0"/>
                        </a:spcBef>
                      </a:pPr>
                      <a:endParaRPr sz="1850">
                        <a:latin typeface="等线" panose="02010600030101010101" pitchFamily="2" charset="-122"/>
                        <a:ea typeface="等线" panose="02010600030101010101" pitchFamily="2" charset="-122"/>
                        <a:cs typeface="Times New Roman" panose="02020503050405090304"/>
                      </a:endParaRPr>
                    </a:p>
                    <a:p>
                      <a:pPr marL="9525" algn="ctr">
                        <a:lnSpc>
                          <a:spcPct val="100000"/>
                        </a:lnSpc>
                      </a:pPr>
                      <a:r>
                        <a:rPr sz="1800" spc="100" dirty="0">
                          <a:latin typeface="等线" panose="02010600030101010101" pitchFamily="2" charset="-122"/>
                          <a:ea typeface="等线" panose="02010600030101010101" pitchFamily="2" charset="-122"/>
                          <a:cs typeface="PMingLiU"/>
                        </a:rPr>
                        <a:t>1930</a:t>
                      </a:r>
                      <a:r>
                        <a:rPr sz="1800" dirty="0">
                          <a:latin typeface="等线" panose="02010600030101010101" pitchFamily="2" charset="-122"/>
                          <a:ea typeface="等线" panose="02010600030101010101" pitchFamily="2" charset="-122"/>
                          <a:cs typeface="PMingLiU"/>
                        </a:rPr>
                        <a:t>年</a:t>
                      </a:r>
                      <a:r>
                        <a:rPr sz="1800" spc="100" dirty="0">
                          <a:latin typeface="等线" panose="02010600030101010101" pitchFamily="2" charset="-122"/>
                          <a:ea typeface="等线" panose="02010600030101010101" pitchFamily="2" charset="-122"/>
                          <a:cs typeface="PMingLiU"/>
                        </a:rPr>
                        <a:t>5</a:t>
                      </a:r>
                      <a:r>
                        <a:rPr sz="1800" dirty="0">
                          <a:latin typeface="等线" panose="02010600030101010101" pitchFamily="2" charset="-122"/>
                          <a:ea typeface="等线" panose="02010600030101010101" pitchFamily="2" charset="-122"/>
                          <a:cs typeface="PMingLiU"/>
                        </a:rPr>
                        <a:t>月</a:t>
                      </a:r>
                      <a:endParaRPr sz="1800">
                        <a:latin typeface="等线" panose="02010600030101010101" pitchFamily="2" charset="-122"/>
                        <a:ea typeface="等线" panose="02010600030101010101" pitchFamily="2" charset="-122"/>
                        <a:cs typeface="PMingLiU"/>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ct val="100000"/>
                        </a:lnSpc>
                        <a:spcBef>
                          <a:spcPts val="40"/>
                        </a:spcBef>
                      </a:pPr>
                      <a:endParaRPr sz="1850" dirty="0">
                        <a:latin typeface="等线" panose="02010600030101010101" pitchFamily="2" charset="-122"/>
                        <a:ea typeface="等线" panose="02010600030101010101" pitchFamily="2" charset="-122"/>
                        <a:cs typeface="Times New Roman" panose="02020503050405090304"/>
                      </a:endParaRPr>
                    </a:p>
                    <a:p>
                      <a:pPr marL="99695">
                        <a:lnSpc>
                          <a:spcPct val="100000"/>
                        </a:lnSpc>
                      </a:pPr>
                      <a:r>
                        <a:rPr sz="1800" dirty="0">
                          <a:latin typeface="等线" panose="02010600030101010101" pitchFamily="2" charset="-122"/>
                          <a:ea typeface="等线" panose="02010600030101010101" pitchFamily="2" charset="-122"/>
                          <a:cs typeface="PMingLiU"/>
                        </a:rPr>
                        <a:t>阐明了坚持</a:t>
                      </a:r>
                      <a:r>
                        <a:rPr sz="1800" b="1" dirty="0">
                          <a:solidFill>
                            <a:srgbClr val="C23B0D"/>
                          </a:solidFill>
                          <a:latin typeface="等线" panose="02010600030101010101" pitchFamily="2" charset="-122"/>
                          <a:ea typeface="等线" panose="02010600030101010101" pitchFamily="2" charset="-122"/>
                          <a:cs typeface="Microsoft JhengHei" panose="020B0604030504040204" charset="-120"/>
                        </a:rPr>
                        <a:t>辩证唯物主义</a:t>
                      </a:r>
                      <a:r>
                        <a:rPr sz="1800" dirty="0">
                          <a:latin typeface="等线" panose="02010600030101010101" pitchFamily="2" charset="-122"/>
                          <a:ea typeface="等线" panose="02010600030101010101" pitchFamily="2" charset="-122"/>
                          <a:cs typeface="PMingLiU"/>
                        </a:rPr>
                        <a:t>的思想路线。</a:t>
                      </a:r>
                      <a:endParaRPr sz="1800" dirty="0">
                        <a:latin typeface="等线" panose="02010600030101010101" pitchFamily="2" charset="-122"/>
                        <a:ea typeface="等线" panose="02010600030101010101" pitchFamily="2" charset="-122"/>
                        <a:cs typeface="PMingLiU"/>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cPr marL="0" marR="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新文化运动与五四运动 </a:t>
            </a:r>
            <a:endParaRPr lang="zh-CN" altLang="en-US" dirty="0"/>
          </a:p>
        </p:txBody>
      </p:sp>
      <p:sp>
        <p:nvSpPr>
          <p:cNvPr id="3" name="内容占位符 2"/>
          <p:cNvSpPr>
            <a:spLocks noGrp="1"/>
          </p:cNvSpPr>
          <p:nvPr>
            <p:ph idx="1"/>
          </p:nvPr>
        </p:nvSpPr>
        <p:spPr>
          <a:xfrm>
            <a:off x="333287" y="1191688"/>
            <a:ext cx="11690645" cy="4630064"/>
          </a:xfrm>
        </p:spPr>
        <p:txBody>
          <a:bodyPr>
            <a:normAutofit/>
          </a:bodyPr>
          <a:lstStyle/>
          <a:p>
            <a:pPr>
              <a:lnSpc>
                <a:spcPct val="220000"/>
              </a:lnSpc>
            </a:pPr>
            <a:r>
              <a:rPr lang="en-US" altLang="zh-CN" b="1" dirty="0">
                <a:sym typeface="微软雅黑" panose="020B0503020204020204" pitchFamily="34" charset="-122"/>
              </a:rPr>
              <a:t>7</a:t>
            </a:r>
            <a:r>
              <a:rPr lang="zh-CN" altLang="en-US" b="1" dirty="0">
                <a:sym typeface="微软雅黑" panose="020B0503020204020204" pitchFamily="34" charset="-122"/>
              </a:rPr>
              <a:t>、局限性：</a:t>
            </a:r>
            <a:endParaRPr lang="zh-CN" altLang="en-US" dirty="0">
              <a:solidFill>
                <a:srgbClr val="C23C0D"/>
              </a:solidFill>
              <a:sym typeface="微软雅黑" panose="020B0503020204020204" pitchFamily="34" charset="-122"/>
            </a:endParaRPr>
          </a:p>
          <a:p>
            <a:pPr>
              <a:lnSpc>
                <a:spcPct val="200000"/>
              </a:lnSpc>
            </a:pPr>
            <a:r>
              <a:rPr lang="zh-CN" altLang="en-US" dirty="0" smtClean="0">
                <a:cs typeface="等线" panose="02010600030101010101" pitchFamily="2" charset="-122"/>
                <a:sym typeface="微软雅黑" panose="020B0503020204020204" pitchFamily="34" charset="-122"/>
              </a:rPr>
              <a:t>① </a:t>
            </a:r>
            <a:r>
              <a:rPr lang="zh-CN" altLang="en-US" b="1" dirty="0" smtClean="0">
                <a:cs typeface="等线" panose="02010600030101010101" pitchFamily="2" charset="-122"/>
                <a:sym typeface="微软雅黑" panose="020B0503020204020204" pitchFamily="34" charset="-122"/>
              </a:rPr>
              <a:t>脱离经济</a:t>
            </a:r>
            <a:r>
              <a:rPr lang="zh-CN" altLang="en-US" dirty="0" smtClean="0">
                <a:cs typeface="等线" panose="02010600030101010101" pitchFamily="2" charset="-122"/>
                <a:sym typeface="微软雅黑" panose="020B0503020204020204" pitchFamily="34" charset="-122"/>
              </a:rPr>
              <a:t>：简单把</a:t>
            </a:r>
            <a:r>
              <a:rPr lang="zh-CN" altLang="en-US" dirty="0">
                <a:cs typeface="等线" panose="02010600030101010101" pitchFamily="2" charset="-122"/>
                <a:sym typeface="微软雅黑" panose="020B0503020204020204" pitchFamily="34" charset="-122"/>
              </a:rPr>
              <a:t>资产阶级共和国方案失败的根本原因归之于思想文化。</a:t>
            </a:r>
            <a:endParaRPr lang="en-US" altLang="zh-CN" dirty="0">
              <a:cs typeface="等线" panose="02010600030101010101" pitchFamily="2" charset="-122"/>
              <a:sym typeface="微软雅黑" panose="020B0503020204020204" pitchFamily="34" charset="-122"/>
            </a:endParaRPr>
          </a:p>
          <a:p>
            <a:pPr>
              <a:lnSpc>
                <a:spcPct val="200000"/>
              </a:lnSpc>
            </a:pPr>
            <a:r>
              <a:rPr lang="zh-CN" altLang="en-US" dirty="0" smtClean="0">
                <a:cs typeface="等线" panose="02010600030101010101" pitchFamily="2" charset="-122"/>
                <a:sym typeface="微软雅黑" panose="020B0503020204020204" pitchFamily="34" charset="-122"/>
              </a:rPr>
              <a:t>② </a:t>
            </a:r>
            <a:r>
              <a:rPr lang="zh-CN" altLang="en-US" b="1" dirty="0" smtClean="0">
                <a:cs typeface="等线" panose="02010600030101010101" pitchFamily="2" charset="-122"/>
                <a:sym typeface="微软雅黑" panose="020B0503020204020204" pitchFamily="34" charset="-122"/>
              </a:rPr>
              <a:t>脱离群众</a:t>
            </a:r>
            <a:r>
              <a:rPr lang="zh-CN" altLang="en-US" dirty="0">
                <a:cs typeface="等线" panose="02010600030101010101" pitchFamily="2" charset="-122"/>
                <a:sym typeface="微软雅黑" panose="020B0503020204020204" pitchFamily="34" charset="-122"/>
              </a:rPr>
              <a:t>：没有把运动普及到工农群众中</a:t>
            </a:r>
            <a:r>
              <a:rPr lang="zh-CN" altLang="en-US" dirty="0" smtClean="0">
                <a:cs typeface="等线" panose="02010600030101010101" pitchFamily="2" charset="-122"/>
                <a:sym typeface="微软雅黑" panose="020B0503020204020204" pitchFamily="34" charset="-122"/>
              </a:rPr>
              <a:t>去。</a:t>
            </a:r>
            <a:endParaRPr lang="en-US" altLang="zh-CN" dirty="0">
              <a:cs typeface="等线" panose="02010600030101010101" pitchFamily="2" charset="-122"/>
              <a:sym typeface="微软雅黑" panose="020B0503020204020204" pitchFamily="34" charset="-122"/>
            </a:endParaRPr>
          </a:p>
          <a:p>
            <a:pPr>
              <a:lnSpc>
                <a:spcPct val="200000"/>
              </a:lnSpc>
            </a:pPr>
            <a:r>
              <a:rPr lang="zh-CN" altLang="en-US" dirty="0" smtClean="0">
                <a:cs typeface="等线" panose="02010600030101010101" pitchFamily="2" charset="-122"/>
                <a:sym typeface="微软雅黑" panose="020B0503020204020204" pitchFamily="34" charset="-122"/>
              </a:rPr>
              <a:t>③ </a:t>
            </a:r>
            <a:r>
              <a:rPr lang="zh-CN" altLang="en-US" b="1" dirty="0" smtClean="0">
                <a:cs typeface="等线" panose="02010600030101010101" pitchFamily="2" charset="-122"/>
                <a:sym typeface="微软雅黑" panose="020B0503020204020204" pitchFamily="34" charset="-122"/>
              </a:rPr>
              <a:t>脱离实际</a:t>
            </a:r>
            <a:r>
              <a:rPr lang="zh-CN" altLang="en-US" dirty="0" smtClean="0">
                <a:cs typeface="等线" panose="02010600030101010101" pitchFamily="2" charset="-122"/>
                <a:sym typeface="微软雅黑" panose="020B0503020204020204" pitchFamily="34" charset="-122"/>
              </a:rPr>
              <a:t>：</a:t>
            </a:r>
            <a:r>
              <a:rPr lang="zh-CN" altLang="en-US" dirty="0">
                <a:cs typeface="等线" panose="02010600030101010101" pitchFamily="2" charset="-122"/>
                <a:sym typeface="微软雅黑" panose="020B0503020204020204" pitchFamily="34" charset="-122"/>
              </a:rPr>
              <a:t>少数人在思想方法上存在绝对肯定或绝对否定的</a:t>
            </a:r>
            <a:r>
              <a:rPr lang="zh-CN" altLang="en-US" dirty="0">
                <a:solidFill>
                  <a:srgbClr val="C00000"/>
                </a:solidFill>
                <a:cs typeface="等线" panose="02010600030101010101" pitchFamily="2" charset="-122"/>
                <a:sym typeface="微软雅黑" panose="020B0503020204020204" pitchFamily="34" charset="-122"/>
              </a:rPr>
              <a:t>形式主义偏向</a:t>
            </a:r>
            <a:r>
              <a:rPr lang="zh-CN" altLang="en-US" dirty="0">
                <a:cs typeface="等线" panose="02010600030101010101" pitchFamily="2" charset="-122"/>
                <a:sym typeface="微软雅黑" panose="020B0503020204020204" pitchFamily="34" charset="-122"/>
              </a:rPr>
              <a:t>。</a:t>
            </a:r>
            <a:endParaRPr lang="zh-CN" altLang="en-US" sz="2400" dirty="0">
              <a:latin typeface="方正清刻本悦宋简体" panose="02000000000000000000" pitchFamily="2" charset="-122"/>
              <a:ea typeface="方正清刻本悦宋简体" panose="02000000000000000000" pitchFamily="2" charset="-122"/>
              <a:cs typeface="+mj-cs"/>
              <a:sym typeface="微软雅黑" panose="020B0503020204020204" pitchFamily="34" charset="-122"/>
            </a:endParaRPr>
          </a:p>
          <a:p>
            <a:pPr>
              <a:lnSpc>
                <a:spcPct val="200000"/>
              </a:lnSpc>
            </a:pPr>
            <a:r>
              <a:rPr lang="zh-CN" altLang="en-US" sz="2400" dirty="0">
                <a:latin typeface="方正清刻本悦宋简体" panose="02000000000000000000" pitchFamily="2" charset="-122"/>
                <a:ea typeface="方正清刻本悦宋简体" panose="02000000000000000000" pitchFamily="2" charset="-122"/>
                <a:cs typeface="+mj-cs"/>
                <a:sym typeface="微软雅黑" panose="020B0503020204020204" pitchFamily="34" charset="-122"/>
              </a:rPr>
              <a:t>二、俄国十月革命和马克思主义在中国的传播</a:t>
            </a:r>
            <a:endParaRPr lang="zh-CN" altLang="en-US" sz="2400" dirty="0">
              <a:latin typeface="方正清刻本悦宋简体" panose="02000000000000000000" pitchFamily="2" charset="-122"/>
              <a:ea typeface="方正清刻本悦宋简体" panose="02000000000000000000" pitchFamily="2" charset="-122"/>
              <a:cs typeface="+mj-cs"/>
              <a:sym typeface="微软雅黑" panose="020B0503020204020204" pitchFamily="34" charset="-122"/>
            </a:endParaRPr>
          </a:p>
          <a:p>
            <a:pPr marL="342900" indent="-342900">
              <a:lnSpc>
                <a:spcPct val="200000"/>
              </a:lnSpc>
              <a:buFont typeface="Arial" panose="020B0604020202090204" pitchFamily="34" charset="0"/>
              <a:buChar char="•"/>
            </a:pPr>
            <a:r>
              <a:rPr lang="zh-CN" altLang="en-US" b="1" u="sng" dirty="0">
                <a:solidFill>
                  <a:srgbClr val="C00000"/>
                </a:solidFill>
                <a:sym typeface="宋体" panose="02010600030101010101" pitchFamily="2" charset="-122"/>
              </a:rPr>
              <a:t>最先由民主主义者转变为共产主义者的先进分子是李大钊</a:t>
            </a:r>
            <a:r>
              <a:rPr lang="zh-CN" altLang="en-US" dirty="0">
                <a:sym typeface="宋体" panose="02010600030101010101" pitchFamily="2" charset="-122"/>
              </a:rPr>
              <a:t>。他在中国大地率先举起马克思主义旗帜。</a:t>
            </a:r>
            <a:endParaRPr lang="zh-CN" altLang="en-US" dirty="0">
              <a:sym typeface="宋体" panose="02010600030101010101" pitchFamily="2" charset="-122"/>
            </a:endParaRPr>
          </a:p>
          <a:p>
            <a:pPr>
              <a:lnSpc>
                <a:spcPct val="200000"/>
              </a:lnSpc>
              <a:spcBef>
                <a:spcPts val="0"/>
              </a:spcBef>
            </a:pPr>
            <a:r>
              <a:rPr lang="zh-CN" altLang="en-US" dirty="0">
                <a:sym typeface="宋体" panose="02010600030101010101" pitchFamily="2" charset="-122"/>
              </a:rPr>
              <a:t>    李大钊：</a:t>
            </a:r>
            <a:r>
              <a:rPr lang="en-US" altLang="zh-CN" dirty="0">
                <a:sym typeface="宋体" panose="02010600030101010101" pitchFamily="2" charset="-122"/>
              </a:rPr>
              <a:t>《</a:t>
            </a:r>
            <a:r>
              <a:rPr lang="zh-CN" altLang="en-US" dirty="0">
                <a:sym typeface="宋体" panose="02010600030101010101" pitchFamily="2" charset="-122"/>
              </a:rPr>
              <a:t>法俄革命之比较观</a:t>
            </a:r>
            <a:r>
              <a:rPr lang="en-US" altLang="zh-CN" dirty="0">
                <a:sym typeface="宋体" panose="02010600030101010101" pitchFamily="2" charset="-122"/>
              </a:rPr>
              <a:t>》 </a:t>
            </a:r>
            <a:r>
              <a:rPr lang="zh-CN" altLang="en-US" dirty="0">
                <a:sym typeface="宋体" panose="02010600030101010101" pitchFamily="2" charset="-122"/>
              </a:rPr>
              <a:t>、 </a:t>
            </a:r>
            <a:r>
              <a:rPr lang="en-US" altLang="zh-CN" dirty="0">
                <a:sym typeface="宋体" panose="02010600030101010101" pitchFamily="2" charset="-122"/>
              </a:rPr>
              <a:t>《</a:t>
            </a:r>
            <a:r>
              <a:rPr lang="zh-CN" altLang="en-US" dirty="0">
                <a:sym typeface="宋体" panose="02010600030101010101" pitchFamily="2" charset="-122"/>
              </a:rPr>
              <a:t>庶民的胜利</a:t>
            </a:r>
            <a:r>
              <a:rPr lang="en-US" altLang="zh-CN" dirty="0">
                <a:sym typeface="宋体" panose="02010600030101010101" pitchFamily="2" charset="-122"/>
              </a:rPr>
              <a:t>》 </a:t>
            </a:r>
            <a:r>
              <a:rPr lang="zh-CN" altLang="en-US" dirty="0">
                <a:sym typeface="宋体" panose="02010600030101010101" pitchFamily="2" charset="-122"/>
              </a:rPr>
              <a:t>、</a:t>
            </a:r>
            <a:r>
              <a:rPr lang="en-US" altLang="zh-CN" dirty="0">
                <a:sym typeface="宋体" panose="02010600030101010101" pitchFamily="2" charset="-122"/>
              </a:rPr>
              <a:t>《</a:t>
            </a:r>
            <a:r>
              <a:rPr lang="zh-CN" altLang="en-US" dirty="0">
                <a:sym typeface="宋体" panose="02010600030101010101" pitchFamily="2" charset="-122"/>
              </a:rPr>
              <a:t>布尔什维主义的胜利</a:t>
            </a:r>
            <a:r>
              <a:rPr lang="en-US" altLang="zh-CN" dirty="0">
                <a:sym typeface="宋体" panose="02010600030101010101" pitchFamily="2" charset="-122"/>
              </a:rPr>
              <a:t>》</a:t>
            </a:r>
            <a:endParaRPr lang="zh-CN" altLang="en-US" sz="2400" dirty="0">
              <a:sym typeface="宋体" panose="02010600030101010101" pitchFamily="2" charset="-122"/>
            </a:endParaRPr>
          </a:p>
          <a:p>
            <a:pPr>
              <a:lnSpc>
                <a:spcPct val="200000"/>
              </a:lnSpc>
            </a:pPr>
            <a:endParaRPr lang="zh-CN" altLang="en-US" sz="2400" dirty="0">
              <a:latin typeface="方正清刻本悦宋简体" panose="02000000000000000000" pitchFamily="2" charset="-122"/>
              <a:ea typeface="方正清刻本悦宋简体" panose="02000000000000000000" pitchFamily="2" charset="-122"/>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465059" cy="455930"/>
          </a:xfrm>
          <a:prstGeom prst="rect">
            <a:avLst/>
          </a:prstGeom>
        </p:spPr>
        <p:txBody>
          <a:bodyPr vert="horz" wrap="square" lIns="0" tIns="15240" rIns="0" bIns="0" rtlCol="0">
            <a:spAutoFit/>
          </a:bodyPr>
          <a:lstStyle/>
          <a:p>
            <a:pPr marL="12700">
              <a:lnSpc>
                <a:spcPct val="100000"/>
              </a:lnSpc>
              <a:spcBef>
                <a:spcPts val="120"/>
              </a:spcBef>
            </a:pPr>
            <a:r>
              <a:rPr spc="15" dirty="0" err="1"/>
              <a:t>第二节</a:t>
            </a:r>
            <a:r>
              <a:rPr spc="-780" dirty="0"/>
              <a:t> </a:t>
            </a:r>
            <a:r>
              <a:rPr spc="15" dirty="0" err="1"/>
              <a:t>中国共产党的革命新</a:t>
            </a:r>
            <a:r>
              <a:rPr spc="-40" dirty="0" err="1"/>
              <a:t>道</a:t>
            </a:r>
            <a:r>
              <a:rPr spc="15" dirty="0" err="1"/>
              <a:t>路的</a:t>
            </a:r>
            <a:r>
              <a:rPr spc="-40" dirty="0" err="1"/>
              <a:t>艰</a:t>
            </a:r>
            <a:r>
              <a:rPr spc="15" dirty="0" err="1"/>
              <a:t>苦探</a:t>
            </a:r>
            <a:r>
              <a:rPr spc="475" dirty="0" err="1"/>
              <a:t>索</a:t>
            </a:r>
            <a:endParaRPr spc="-90" dirty="0"/>
          </a:p>
        </p:txBody>
      </p:sp>
      <p:sp>
        <p:nvSpPr>
          <p:cNvPr id="4" name="object 4"/>
          <p:cNvSpPr txBox="1"/>
          <p:nvPr/>
        </p:nvSpPr>
        <p:spPr>
          <a:xfrm>
            <a:off x="808355" y="1577339"/>
            <a:ext cx="10159365" cy="1669688"/>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三、土地革</a:t>
            </a:r>
            <a:r>
              <a:rPr sz="2400" spc="-5" dirty="0">
                <a:latin typeface="宋体" panose="02010600030101010101" pitchFamily="2" charset="-122"/>
                <a:cs typeface="宋体" panose="02010600030101010101" pitchFamily="2" charset="-122"/>
              </a:rPr>
              <a:t>命</a:t>
            </a:r>
            <a:r>
              <a:rPr sz="1950" spc="25" dirty="0">
                <a:solidFill>
                  <a:srgbClr val="C23B0D"/>
                </a:solidFill>
                <a:latin typeface="PMingLiU"/>
                <a:cs typeface="PMingLiU"/>
              </a:rPr>
              <a:t>★★</a:t>
            </a:r>
            <a:endParaRPr sz="1950" dirty="0">
              <a:latin typeface="PMingLiU"/>
              <a:cs typeface="PMingLiU"/>
            </a:endParaRPr>
          </a:p>
          <a:p>
            <a:pPr marL="12700" marR="5080" indent="509905">
              <a:lnSpc>
                <a:spcPct val="205000"/>
              </a:lnSpc>
              <a:spcBef>
                <a:spcPts val="150"/>
              </a:spcBef>
            </a:pPr>
            <a:r>
              <a:rPr sz="2000" u="heavy" spc="-484"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2000" b="1" u="heavy" spc="-13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井冈山土地法</a:t>
            </a:r>
            <a:r>
              <a:rPr sz="2000" spc="40" dirty="0">
                <a:latin typeface="等线" panose="02010600030101010101" pitchFamily="2" charset="-122"/>
                <a:ea typeface="等线" panose="02010600030101010101" pitchFamily="2" charset="-122"/>
                <a:cs typeface="PMingLiU"/>
              </a:rPr>
              <a:t>：1928</a:t>
            </a:r>
            <a:r>
              <a:rPr sz="2000" spc="80" dirty="0">
                <a:latin typeface="等线" panose="02010600030101010101" pitchFamily="2" charset="-122"/>
                <a:ea typeface="等线" panose="02010600030101010101" pitchFamily="2" charset="-122"/>
                <a:cs typeface="PMingLiU"/>
              </a:rPr>
              <a:t>年</a:t>
            </a:r>
            <a:r>
              <a:rPr sz="2000" spc="100" dirty="0">
                <a:latin typeface="等线" panose="02010600030101010101" pitchFamily="2" charset="-122"/>
                <a:ea typeface="等线" panose="02010600030101010101" pitchFamily="2" charset="-122"/>
                <a:cs typeface="PMingLiU"/>
              </a:rPr>
              <a:t>12</a:t>
            </a:r>
            <a:r>
              <a:rPr sz="2000" spc="75" dirty="0">
                <a:latin typeface="等线" panose="02010600030101010101" pitchFamily="2" charset="-122"/>
                <a:ea typeface="等线" panose="02010600030101010101" pitchFamily="2" charset="-122"/>
                <a:cs typeface="PMingLiU"/>
              </a:rPr>
              <a:t>月</a:t>
            </a:r>
            <a:r>
              <a:rPr sz="2000" spc="25" dirty="0">
                <a:latin typeface="等线" panose="02010600030101010101" pitchFamily="2" charset="-122"/>
                <a:ea typeface="等线" panose="02010600030101010101" pitchFamily="2" charset="-122"/>
                <a:cs typeface="PMingLiU"/>
              </a:rPr>
              <a:t>，是</a:t>
            </a:r>
            <a:r>
              <a:rPr sz="2000" spc="75" dirty="0">
                <a:latin typeface="等线" panose="02010600030101010101" pitchFamily="2" charset="-122"/>
                <a:ea typeface="等线" panose="02010600030101010101" pitchFamily="2" charset="-122"/>
                <a:cs typeface="PMingLiU"/>
              </a:rPr>
              <a:t>中</a:t>
            </a:r>
            <a:r>
              <a:rPr sz="2000" spc="25" dirty="0">
                <a:latin typeface="等线" panose="02010600030101010101" pitchFamily="2" charset="-122"/>
                <a:ea typeface="等线" panose="02010600030101010101" pitchFamily="2" charset="-122"/>
                <a:cs typeface="PMingLiU"/>
              </a:rPr>
              <a:t>国共</a:t>
            </a:r>
            <a:r>
              <a:rPr sz="2000" spc="75" dirty="0">
                <a:latin typeface="等线" panose="02010600030101010101" pitchFamily="2" charset="-122"/>
                <a:ea typeface="等线" panose="02010600030101010101" pitchFamily="2" charset="-122"/>
                <a:cs typeface="PMingLiU"/>
              </a:rPr>
              <a:t>产</a:t>
            </a:r>
            <a:r>
              <a:rPr sz="2000" spc="25" dirty="0">
                <a:latin typeface="等线" panose="02010600030101010101" pitchFamily="2" charset="-122"/>
                <a:ea typeface="等线" panose="02010600030101010101" pitchFamily="2" charset="-122"/>
                <a:cs typeface="PMingLiU"/>
              </a:rPr>
              <a:t>党历</a:t>
            </a:r>
            <a:r>
              <a:rPr sz="2000" spc="75" dirty="0">
                <a:latin typeface="等线" panose="02010600030101010101" pitchFamily="2" charset="-122"/>
                <a:ea typeface="等线" panose="02010600030101010101" pitchFamily="2" charset="-122"/>
                <a:cs typeface="PMingLiU"/>
              </a:rPr>
              <a:t>史</a:t>
            </a:r>
            <a:r>
              <a:rPr sz="2000" spc="25" dirty="0">
                <a:latin typeface="等线" panose="02010600030101010101" pitchFamily="2" charset="-122"/>
                <a:ea typeface="等线" panose="02010600030101010101" pitchFamily="2" charset="-122"/>
                <a:cs typeface="PMingLiU"/>
              </a:rPr>
              <a:t>上</a:t>
            </a:r>
            <a:r>
              <a:rPr sz="2000" b="1" u="heavy" spc="-13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第一个土地法</a:t>
            </a:r>
            <a:r>
              <a:rPr sz="2000" spc="25" dirty="0">
                <a:latin typeface="等线" panose="02010600030101010101" pitchFamily="2" charset="-122"/>
                <a:ea typeface="等线" panose="02010600030101010101" pitchFamily="2" charset="-122"/>
                <a:cs typeface="PMingLiU"/>
              </a:rPr>
              <a:t>。</a:t>
            </a:r>
            <a:r>
              <a:rPr sz="2000" spc="75" dirty="0">
                <a:latin typeface="等线" panose="02010600030101010101" pitchFamily="2" charset="-122"/>
                <a:ea typeface="等线" panose="02010600030101010101" pitchFamily="2" charset="-122"/>
                <a:cs typeface="PMingLiU"/>
              </a:rPr>
              <a:t>以</a:t>
            </a:r>
            <a:r>
              <a:rPr sz="2000" spc="25" dirty="0">
                <a:latin typeface="等线" panose="02010600030101010101" pitchFamily="2" charset="-122"/>
                <a:ea typeface="等线" panose="02010600030101010101" pitchFamily="2" charset="-122"/>
                <a:cs typeface="PMingLiU"/>
              </a:rPr>
              <a:t>立法</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形式</a:t>
            </a:r>
            <a:r>
              <a:rPr sz="2000" spc="75" dirty="0">
                <a:latin typeface="等线" panose="02010600030101010101" pitchFamily="2" charset="-122"/>
                <a:ea typeface="等线" panose="02010600030101010101" pitchFamily="2" charset="-122"/>
                <a:cs typeface="PMingLiU"/>
              </a:rPr>
              <a:t>首</a:t>
            </a:r>
            <a:r>
              <a:rPr sz="2000" spc="25" dirty="0">
                <a:latin typeface="等线" panose="02010600030101010101" pitchFamily="2" charset="-122"/>
                <a:ea typeface="等线" panose="02010600030101010101" pitchFamily="2" charset="-122"/>
                <a:cs typeface="PMingLiU"/>
              </a:rPr>
              <a:t>次 肯定了广大农民获得土地的权</a:t>
            </a:r>
            <a:r>
              <a:rPr sz="2000" spc="5" dirty="0">
                <a:latin typeface="等线" panose="02010600030101010101" pitchFamily="2" charset="-122"/>
                <a:ea typeface="等线" panose="02010600030101010101" pitchFamily="2" charset="-122"/>
                <a:cs typeface="PMingLiU"/>
              </a:rPr>
              <a:t>利</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p:txBody>
      </p:sp>
      <p:sp>
        <p:nvSpPr>
          <p:cNvPr id="8" name="object 8"/>
          <p:cNvSpPr/>
          <p:nvPr/>
        </p:nvSpPr>
        <p:spPr>
          <a:xfrm>
            <a:off x="3284220" y="1577339"/>
            <a:ext cx="1478279" cy="472439"/>
          </a:xfrm>
          <a:prstGeom prst="rect">
            <a:avLst/>
          </a:prstGeom>
          <a:blipFill>
            <a:blip r:embed="rId1" cstate="print"/>
            <a:stretch>
              <a:fillRect/>
            </a:stretch>
          </a:blipFill>
        </p:spPr>
        <p:txBody>
          <a:bodyPr wrap="square" lIns="0" tIns="0" rIns="0" bIns="0" rtlCol="0"/>
          <a:lstStyle/>
          <a:p/>
        </p:txBody>
      </p:sp>
      <p:sp>
        <p:nvSpPr>
          <p:cNvPr id="9" name="矩形 8"/>
          <p:cNvSpPr/>
          <p:nvPr/>
        </p:nvSpPr>
        <p:spPr>
          <a:xfrm>
            <a:off x="286383" y="3326796"/>
            <a:ext cx="10295574" cy="1238096"/>
          </a:xfrm>
          <a:prstGeom prst="rect">
            <a:avLst/>
          </a:prstGeom>
        </p:spPr>
        <p:txBody>
          <a:bodyPr wrap="square">
            <a:spAutoFit/>
          </a:bodyPr>
          <a:lstStyle/>
          <a:p>
            <a:pPr marL="522605" indent="457200">
              <a:lnSpc>
                <a:spcPct val="200000"/>
              </a:lnSpc>
              <a:spcBef>
                <a:spcPts val="130"/>
              </a:spcBef>
            </a:pPr>
            <a:r>
              <a:rPr lang="zh-CN" altLang="en-US" sz="2000" b="1" u="heavy" spc="-13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兴国土地法</a:t>
            </a:r>
            <a:r>
              <a:rPr lang="zh-CN" altLang="en-US" sz="2000" spc="75" dirty="0">
                <a:latin typeface="等线" panose="02010600030101010101" pitchFamily="2" charset="-122"/>
                <a:ea typeface="等线" panose="02010600030101010101" pitchFamily="2" charset="-122"/>
                <a:cs typeface="PMingLiU"/>
              </a:rPr>
              <a:t>：</a:t>
            </a:r>
            <a:r>
              <a:rPr lang="en-US" altLang="zh-CN" sz="2000" spc="75" dirty="0">
                <a:latin typeface="等线" panose="02010600030101010101" pitchFamily="2" charset="-122"/>
                <a:ea typeface="等线" panose="02010600030101010101" pitchFamily="2" charset="-122"/>
                <a:cs typeface="PMingLiU"/>
              </a:rPr>
              <a:t>1929</a:t>
            </a:r>
            <a:r>
              <a:rPr lang="zh-CN" altLang="en-US" sz="2000" spc="75" dirty="0">
                <a:latin typeface="等线" panose="02010600030101010101" pitchFamily="2" charset="-122"/>
                <a:ea typeface="等线" panose="02010600030101010101" pitchFamily="2" charset="-122"/>
                <a:cs typeface="PMingLiU"/>
              </a:rPr>
              <a:t>年</a:t>
            </a:r>
            <a:r>
              <a:rPr lang="en-US" altLang="zh-CN" sz="2000" spc="75" dirty="0">
                <a:latin typeface="等线" panose="02010600030101010101" pitchFamily="2" charset="-122"/>
                <a:ea typeface="等线" panose="02010600030101010101" pitchFamily="2" charset="-122"/>
                <a:cs typeface="PMingLiU"/>
              </a:rPr>
              <a:t>4</a:t>
            </a:r>
            <a:r>
              <a:rPr lang="zh-CN" altLang="en-US" sz="2000" spc="75" dirty="0">
                <a:latin typeface="等线" panose="02010600030101010101" pitchFamily="2" charset="-122"/>
                <a:ea typeface="等线" panose="02010600030101010101" pitchFamily="2" charset="-122"/>
                <a:cs typeface="PMingLiU"/>
              </a:rPr>
              <a:t>月，第二个土地法，将</a:t>
            </a:r>
            <a:r>
              <a:rPr lang="zh-CN" altLang="en-US" sz="2000" b="1" u="heavy" spc="-13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 没收一切土地” 改为“没收一切公共土地及地主阶级的土地”</a:t>
            </a:r>
            <a:r>
              <a:rPr lang="zh-CN" altLang="en-US" sz="2000" spc="75" dirty="0">
                <a:latin typeface="等线" panose="02010600030101010101" pitchFamily="2" charset="-122"/>
                <a:ea typeface="等线" panose="02010600030101010101" pitchFamily="2" charset="-122"/>
                <a:cs typeface="PMingLiU"/>
              </a:rPr>
              <a:t>。这是一个原则性的改正，保护了</a:t>
            </a:r>
            <a:r>
              <a:rPr lang="zh-CN" altLang="en-US" sz="2000" b="1" u="heavy" spc="-13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中农</a:t>
            </a:r>
            <a:r>
              <a:rPr lang="zh-CN" altLang="en-US" sz="2000" spc="75" dirty="0">
                <a:latin typeface="等线" panose="02010600030101010101" pitchFamily="2" charset="-122"/>
                <a:ea typeface="等线" panose="02010600030101010101" pitchFamily="2" charset="-122"/>
                <a:cs typeface="PMingLiU"/>
              </a:rPr>
              <a:t>的利益。</a:t>
            </a:r>
            <a:endParaRPr lang="zh-CN" altLang="en-US" sz="2000" spc="75" dirty="0">
              <a:latin typeface="等线" panose="02010600030101010101" pitchFamily="2" charset="-122"/>
              <a:ea typeface="等线" panose="02010600030101010101" pitchFamily="2" charset="-122"/>
              <a:cs typeface="PMingLiU"/>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7780020" y="2145982"/>
            <a:ext cx="4411980" cy="3726179"/>
          </a:xfrm>
          <a:prstGeom prst="rect">
            <a:avLst/>
          </a:prstGeom>
          <a:blipFill>
            <a:blip r:embed="rId1" cstate="print"/>
            <a:stretch>
              <a:fillRect/>
            </a:stretch>
          </a:blipFill>
        </p:spPr>
        <p:txBody>
          <a:bodyPr wrap="square" lIns="0" tIns="0" rIns="0" bIns="0" rtlCol="0"/>
          <a:lstStyle/>
          <a:p/>
        </p:txBody>
      </p:sp>
      <p:sp>
        <p:nvSpPr>
          <p:cNvPr id="2" name="object 2"/>
          <p:cNvSpPr txBox="1">
            <a:spLocks noGrp="1"/>
          </p:cNvSpPr>
          <p:nvPr>
            <p:ph type="title"/>
          </p:nvPr>
        </p:nvSpPr>
        <p:spPr>
          <a:xfrm>
            <a:off x="917575" y="422592"/>
            <a:ext cx="6127750"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765" dirty="0"/>
              <a:t> </a:t>
            </a:r>
            <a:r>
              <a:rPr spc="15" dirty="0" err="1"/>
              <a:t>中国革命在探索中曲</a:t>
            </a:r>
            <a:r>
              <a:rPr spc="-50" dirty="0" err="1"/>
              <a:t>折</a:t>
            </a:r>
            <a:r>
              <a:rPr spc="15" dirty="0" err="1"/>
              <a:t>前进</a:t>
            </a:r>
            <a:r>
              <a:rPr spc="-229" dirty="0"/>
              <a:t> </a:t>
            </a:r>
            <a:endParaRPr spc="-100" dirty="0"/>
          </a:p>
        </p:txBody>
      </p:sp>
      <p:sp>
        <p:nvSpPr>
          <p:cNvPr id="9" name="object 9"/>
          <p:cNvSpPr txBox="1"/>
          <p:nvPr/>
        </p:nvSpPr>
        <p:spPr>
          <a:xfrm>
            <a:off x="454469" y="1283082"/>
            <a:ext cx="9318181" cy="4306307"/>
          </a:xfrm>
          <a:prstGeom prst="rect">
            <a:avLst/>
          </a:prstGeom>
        </p:spPr>
        <p:txBody>
          <a:bodyPr vert="horz" wrap="square" lIns="0" tIns="12700" rIns="0" bIns="0" rtlCol="0">
            <a:spAutoFit/>
          </a:bodyPr>
          <a:lstStyle/>
          <a:p>
            <a:pPr marL="12700">
              <a:lnSpc>
                <a:spcPct val="100000"/>
              </a:lnSpc>
              <a:spcBef>
                <a:spcPts val="100"/>
              </a:spcBef>
            </a:pPr>
            <a:r>
              <a:rPr sz="2400" spc="-5" dirty="0" err="1">
                <a:latin typeface="宋体" panose="02010600030101010101" pitchFamily="2" charset="-122"/>
                <a:cs typeface="宋体" panose="02010600030101010101" pitchFamily="2" charset="-122"/>
              </a:rPr>
              <a:t>一、土地革命战争的发展及其</a:t>
            </a:r>
            <a:r>
              <a:rPr lang="zh-CN" altLang="en-US" sz="2400" spc="-5" dirty="0">
                <a:latin typeface="宋体" panose="02010600030101010101" pitchFamily="2" charset="-122"/>
                <a:cs typeface="宋体" panose="02010600030101010101" pitchFamily="2" charset="-122"/>
              </a:rPr>
              <a:t>挫折</a:t>
            </a:r>
            <a:endParaRPr sz="2400" dirty="0">
              <a:latin typeface="宋体" panose="02010600030101010101" pitchFamily="2" charset="-122"/>
              <a:cs typeface="宋体" panose="02010600030101010101" pitchFamily="2" charset="-122"/>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50000"/>
              </a:lnSpc>
            </a:pPr>
            <a:r>
              <a:rPr sz="2000" spc="25" dirty="0">
                <a:latin typeface="等线" panose="02010600030101010101" pitchFamily="2" charset="-122"/>
                <a:ea typeface="等线" panose="02010600030101010101" pitchFamily="2" charset="-122"/>
                <a:cs typeface="PMingLiU"/>
              </a:rPr>
              <a:t>1、发展：中华苏维埃第一次全国代表大会，</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毛泽东</a:t>
            </a:r>
            <a:r>
              <a:rPr sz="2000" spc="25" dirty="0">
                <a:latin typeface="等线" panose="02010600030101010101" pitchFamily="2" charset="-122"/>
                <a:ea typeface="等线" panose="02010600030101010101" pitchFamily="2" charset="-122"/>
                <a:cs typeface="PMingLiU"/>
              </a:rPr>
              <a:t>当选为中央执行委员会</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主席</a:t>
            </a:r>
            <a:r>
              <a:rPr lang="zh-CN" altLang="en-US" sz="2000" spc="25" dirty="0">
                <a:latin typeface="等线" panose="02010600030101010101" pitchFamily="2" charset="-122"/>
                <a:ea typeface="等线" panose="02010600030101010101" pitchFamily="2" charset="-122"/>
                <a:cs typeface="Microsoft JhengHei" panose="020B0604030504040204" charset="-120"/>
              </a:rPr>
              <a:t>，  实行各级</a:t>
            </a:r>
            <a:r>
              <a:rPr lang="zh-CN" altLang="en-US"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工农兵代表大会</a:t>
            </a:r>
            <a:r>
              <a:rPr lang="zh-CN" altLang="en-US" sz="2000" spc="25" dirty="0">
                <a:latin typeface="等线" panose="02010600030101010101" pitchFamily="2" charset="-122"/>
                <a:ea typeface="等线" panose="02010600030101010101" pitchFamily="2" charset="-122"/>
                <a:cs typeface="Microsoft JhengHei" panose="020B0604030504040204" charset="-120"/>
              </a:rPr>
              <a:t>制度。</a:t>
            </a:r>
            <a:endParaRPr sz="2000" spc="25" dirty="0">
              <a:latin typeface="等线" panose="02010600030101010101" pitchFamily="2" charset="-122"/>
              <a:ea typeface="等线" panose="02010600030101010101" pitchFamily="2" charset="-122"/>
              <a:cs typeface="PMingLiU"/>
            </a:endParaRPr>
          </a:p>
          <a:p>
            <a:pPr>
              <a:lnSpc>
                <a:spcPct val="100000"/>
              </a:lnSpc>
              <a:spcBef>
                <a:spcPts val="50"/>
              </a:spcBef>
            </a:pPr>
            <a:endParaRPr sz="2000" spc="25" dirty="0">
              <a:latin typeface="等线" panose="02010600030101010101" pitchFamily="2" charset="-122"/>
              <a:ea typeface="等线" panose="02010600030101010101" pitchFamily="2" charset="-122"/>
              <a:cs typeface="PMingLiU"/>
            </a:endParaRPr>
          </a:p>
          <a:p>
            <a:pPr marL="12700">
              <a:lnSpc>
                <a:spcPct val="100000"/>
              </a:lnSpc>
              <a:spcBef>
                <a:spcPts val="1355"/>
              </a:spcBef>
            </a:pPr>
            <a:r>
              <a:rPr sz="2000" spc="25" dirty="0">
                <a:latin typeface="等线" panose="02010600030101010101" pitchFamily="2" charset="-122"/>
                <a:ea typeface="等线" panose="02010600030101010101" pitchFamily="2" charset="-122"/>
                <a:cs typeface="PMingLiU"/>
              </a:rPr>
              <a:t>2、曲折：20世纪30年代党内发生的三次 </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a:t>
            </a:r>
            <a:r>
              <a:rPr sz="200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左”倾错误</a:t>
            </a:r>
            <a:r>
              <a:rPr lang="en-US"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 </a:t>
            </a:r>
            <a:r>
              <a:rPr lang="zh-CN" altLang="en-US" sz="2000" spc="25" dirty="0">
                <a:solidFill>
                  <a:srgbClr val="C23B0D"/>
                </a:solidFill>
                <a:latin typeface="等线" panose="02010600030101010101" pitchFamily="2" charset="-122"/>
                <a:ea typeface="等线" panose="02010600030101010101" pitchFamily="2" charset="-122"/>
                <a:cs typeface="PMingLiU"/>
              </a:rPr>
              <a:t>★</a:t>
            </a:r>
            <a:endParaRPr lang="zh-CN" altLang="en-US" sz="2000" dirty="0">
              <a:latin typeface="等线" panose="02010600030101010101" pitchFamily="2" charset="-122"/>
              <a:ea typeface="等线" panose="02010600030101010101" pitchFamily="2" charset="-122"/>
              <a:cs typeface="PMingLiU"/>
            </a:endParaRPr>
          </a:p>
          <a:p>
            <a:pPr>
              <a:lnSpc>
                <a:spcPct val="100000"/>
              </a:lnSpc>
              <a:spcBef>
                <a:spcPts val="15"/>
              </a:spcBef>
            </a:pPr>
            <a:endParaRPr sz="2000" spc="25" dirty="0">
              <a:latin typeface="等线" panose="02010600030101010101" pitchFamily="2" charset="-122"/>
              <a:ea typeface="等线" panose="02010600030101010101" pitchFamily="2" charset="-122"/>
              <a:cs typeface="PMingLiU"/>
            </a:endParaRPr>
          </a:p>
          <a:p>
            <a:pPr marL="988695" indent="-518795">
              <a:lnSpc>
                <a:spcPct val="100000"/>
              </a:lnSpc>
              <a:buAutoNum type="romanUcPeriod"/>
              <a:tabLst>
                <a:tab pos="988060" algn="l"/>
                <a:tab pos="988060" algn="l"/>
              </a:tabLst>
            </a:pPr>
            <a:r>
              <a:rPr sz="2000" spc="25" dirty="0">
                <a:latin typeface="等线" panose="02010600030101010101" pitchFamily="2" charset="-122"/>
                <a:ea typeface="等线" panose="02010600030101010101" pitchFamily="2" charset="-122"/>
                <a:cs typeface="PMingLiU"/>
              </a:rPr>
              <a:t>1927年至1928年以</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瞿秋白</a:t>
            </a:r>
            <a:r>
              <a:rPr sz="2000" spc="25" dirty="0">
                <a:latin typeface="等线" panose="02010600030101010101" pitchFamily="2" charset="-122"/>
                <a:ea typeface="等线" panose="02010600030101010101" pitchFamily="2" charset="-122"/>
                <a:cs typeface="PMingLiU"/>
              </a:rPr>
              <a:t>为代表的</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“左”倾 盲动错误</a:t>
            </a:r>
            <a:endPar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a:p>
            <a:pPr>
              <a:lnSpc>
                <a:spcPct val="100000"/>
              </a:lnSpc>
              <a:spcBef>
                <a:spcPts val="15"/>
              </a:spcBef>
              <a:buClr>
                <a:srgbClr val="C23B0D"/>
              </a:buClr>
              <a:buFont typeface="Microsoft JhengHei" panose="020B0604030504040204" charset="-120"/>
              <a:buAutoNum type="romanUcPeriod"/>
            </a:pPr>
            <a:endPar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a:p>
            <a:pPr marL="988695" indent="-518795">
              <a:lnSpc>
                <a:spcPct val="100000"/>
              </a:lnSpc>
              <a:buAutoNum type="romanUcPeriod"/>
              <a:tabLst>
                <a:tab pos="988060" algn="l"/>
                <a:tab pos="988060" algn="l"/>
              </a:tabLst>
            </a:pPr>
            <a:r>
              <a:rPr sz="2000" spc="25" dirty="0">
                <a:latin typeface="等线" panose="02010600030101010101" pitchFamily="2" charset="-122"/>
                <a:ea typeface="等线" panose="02010600030101010101" pitchFamily="2" charset="-122"/>
                <a:cs typeface="PMingLiU"/>
              </a:rPr>
              <a:t>1930年以</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李立三</a:t>
            </a:r>
            <a:r>
              <a:rPr sz="2000" spc="25" dirty="0">
                <a:latin typeface="等线" panose="02010600030101010101" pitchFamily="2" charset="-122"/>
                <a:ea typeface="等线" panose="02010600030101010101" pitchFamily="2" charset="-122"/>
                <a:cs typeface="PMingLiU"/>
              </a:rPr>
              <a:t>为代表的</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“左”倾冒险主义</a:t>
            </a:r>
            <a:endPar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a:p>
            <a:pPr>
              <a:lnSpc>
                <a:spcPct val="100000"/>
              </a:lnSpc>
              <a:spcBef>
                <a:spcPts val="10"/>
              </a:spcBef>
              <a:buClr>
                <a:srgbClr val="C23B0D"/>
              </a:buClr>
              <a:buFont typeface="Microsoft JhengHei" panose="020B0604030504040204" charset="-120"/>
              <a:buAutoNum type="romanUcPeriod"/>
            </a:pPr>
            <a:endParaRPr sz="2000" spc="25" dirty="0">
              <a:latin typeface="等线" panose="02010600030101010101" pitchFamily="2" charset="-122"/>
              <a:ea typeface="等线" panose="02010600030101010101" pitchFamily="2" charset="-122"/>
              <a:cs typeface="PMingLiU"/>
            </a:endParaRPr>
          </a:p>
          <a:p>
            <a:pPr marL="988695" indent="-518795">
              <a:lnSpc>
                <a:spcPct val="100000"/>
              </a:lnSpc>
              <a:spcBef>
                <a:spcPts val="5"/>
              </a:spcBef>
              <a:buAutoNum type="romanUcPeriod"/>
              <a:tabLst>
                <a:tab pos="988060" algn="l"/>
                <a:tab pos="988060" algn="l"/>
              </a:tabLst>
            </a:pPr>
            <a:r>
              <a:rPr sz="2000" spc="25" dirty="0">
                <a:latin typeface="等线" panose="02010600030101010101" pitchFamily="2" charset="-122"/>
                <a:ea typeface="等线" panose="02010600030101010101" pitchFamily="2" charset="-122"/>
                <a:cs typeface="PMingLiU"/>
              </a:rPr>
              <a:t>1931年至1935年以</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王明</a:t>
            </a:r>
            <a:r>
              <a:rPr sz="2000" spc="25" dirty="0">
                <a:latin typeface="等线" panose="02010600030101010101" pitchFamily="2" charset="-122"/>
                <a:ea typeface="等线" panose="02010600030101010101" pitchFamily="2" charset="-122"/>
                <a:cs typeface="PMingLiU"/>
              </a:rPr>
              <a:t>为代表的</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“左”倾教条主义</a:t>
            </a:r>
            <a:endPar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p:txBody>
      </p:sp>
      <p:sp>
        <p:nvSpPr>
          <p:cNvPr id="11" name="object 11"/>
          <p:cNvSpPr/>
          <p:nvPr/>
        </p:nvSpPr>
        <p:spPr>
          <a:xfrm>
            <a:off x="5546979" y="1283082"/>
            <a:ext cx="1478279" cy="472439"/>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7105" y="463296"/>
            <a:ext cx="6126480" cy="455930"/>
          </a:xfrm>
          <a:prstGeom prst="rect">
            <a:avLst/>
          </a:prstGeom>
        </p:spPr>
        <p:txBody>
          <a:bodyPr vert="horz" wrap="square" lIns="0" tIns="15875" rIns="0" bIns="0" rtlCol="0">
            <a:spAutoFit/>
          </a:bodyPr>
          <a:lstStyle/>
          <a:p>
            <a:pPr marL="12700">
              <a:lnSpc>
                <a:spcPct val="100000"/>
              </a:lnSpc>
              <a:spcBef>
                <a:spcPts val="125"/>
              </a:spcBef>
            </a:pPr>
            <a:r>
              <a:rPr spc="15" dirty="0"/>
              <a:t>第三</a:t>
            </a:r>
            <a:r>
              <a:rPr spc="25" dirty="0"/>
              <a:t>节</a:t>
            </a:r>
            <a:r>
              <a:rPr spc="-780" dirty="0"/>
              <a:t> </a:t>
            </a:r>
            <a:r>
              <a:rPr spc="15" dirty="0" err="1"/>
              <a:t>中国革命在探索中曲</a:t>
            </a:r>
            <a:r>
              <a:rPr spc="-40" dirty="0" err="1"/>
              <a:t>折</a:t>
            </a:r>
            <a:r>
              <a:rPr spc="15" dirty="0" err="1"/>
              <a:t>前</a:t>
            </a:r>
            <a:r>
              <a:rPr spc="25" dirty="0" err="1"/>
              <a:t>进</a:t>
            </a:r>
            <a:r>
              <a:rPr spc="-275" dirty="0"/>
              <a:t> </a:t>
            </a:r>
            <a:endParaRPr spc="-100" dirty="0"/>
          </a:p>
        </p:txBody>
      </p:sp>
      <p:sp>
        <p:nvSpPr>
          <p:cNvPr id="7" name="object 7"/>
          <p:cNvSpPr txBox="1"/>
          <p:nvPr/>
        </p:nvSpPr>
        <p:spPr>
          <a:xfrm>
            <a:off x="728662" y="1563305"/>
            <a:ext cx="9858375" cy="2872581"/>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二</a:t>
            </a:r>
            <a:r>
              <a:rPr sz="2400" spc="-5"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rPr>
              <a:t>遵义会</a:t>
            </a:r>
            <a:r>
              <a:rPr sz="2400" spc="-5" dirty="0">
                <a:latin typeface="宋体" panose="02010600030101010101" pitchFamily="2" charset="-122"/>
                <a:cs typeface="宋体" panose="02010600030101010101" pitchFamily="2" charset="-122"/>
              </a:rPr>
              <a:t>议的胜利</a:t>
            </a:r>
            <a:r>
              <a:rPr sz="2400" dirty="0">
                <a:latin typeface="宋体" panose="02010600030101010101" pitchFamily="2" charset="-122"/>
                <a:cs typeface="宋体" panose="02010600030101010101" pitchFamily="2" charset="-122"/>
              </a:rPr>
              <a:t>召开</a:t>
            </a:r>
            <a:r>
              <a:rPr sz="2400" spc="-605" dirty="0">
                <a:latin typeface="宋体" panose="02010600030101010101" pitchFamily="2" charset="-122"/>
                <a:cs typeface="宋体" panose="02010600030101010101" pitchFamily="2" charset="-122"/>
              </a:rPr>
              <a:t> </a:t>
            </a:r>
            <a:r>
              <a:rPr sz="1950" spc="25" dirty="0">
                <a:solidFill>
                  <a:srgbClr val="C23B0D"/>
                </a:solidFill>
                <a:latin typeface="PMingLiU"/>
                <a:cs typeface="PMingLiU"/>
              </a:rPr>
              <a:t>★★</a:t>
            </a:r>
            <a:endParaRPr sz="1950" dirty="0">
              <a:latin typeface="PMingLiU"/>
              <a:cs typeface="PMingLiU"/>
            </a:endParaRPr>
          </a:p>
          <a:p>
            <a:pPr marL="469900" indent="-457200">
              <a:lnSpc>
                <a:spcPct val="100000"/>
              </a:lnSpc>
              <a:spcBef>
                <a:spcPts val="2255"/>
              </a:spcBef>
              <a:buAutoNum type="arabicPeriod"/>
              <a:tabLst>
                <a:tab pos="469900" algn="l"/>
                <a:tab pos="469900" algn="l"/>
              </a:tabLst>
            </a:pP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1935</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年</a:t>
            </a: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月</a:t>
            </a: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15</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日</a:t>
            </a:r>
            <a:r>
              <a:rPr sz="2000" b="1" u="heavy" spc="8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至</a:t>
            </a:r>
            <a:r>
              <a:rPr sz="2000" b="1" u="heavy" spc="-6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17</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日</a:t>
            </a:r>
            <a:r>
              <a:rPr sz="2000" spc="75" dirty="0">
                <a:latin typeface="等线" panose="02010600030101010101" pitchFamily="2" charset="-122"/>
                <a:ea typeface="等线" panose="02010600030101010101" pitchFamily="2" charset="-122"/>
                <a:cs typeface="PMingLiU"/>
              </a:rPr>
              <a:t>，中</a:t>
            </a:r>
            <a:r>
              <a:rPr sz="2000" spc="25" dirty="0">
                <a:latin typeface="等线" panose="02010600030101010101" pitchFamily="2" charset="-122"/>
                <a:ea typeface="等线" panose="02010600030101010101" pitchFamily="2" charset="-122"/>
                <a:cs typeface="PMingLiU"/>
              </a:rPr>
              <a:t>共在</a:t>
            </a: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遵义</a:t>
            </a:r>
            <a:r>
              <a:rPr sz="2000" spc="25" dirty="0">
                <a:latin typeface="等线" panose="02010600030101010101" pitchFamily="2" charset="-122"/>
                <a:ea typeface="等线" panose="02010600030101010101" pitchFamily="2" charset="-122"/>
                <a:cs typeface="PMingLiU"/>
              </a:rPr>
              <a:t>召</a:t>
            </a:r>
            <a:r>
              <a:rPr sz="2000" spc="75" dirty="0">
                <a:latin typeface="等线" panose="02010600030101010101" pitchFamily="2" charset="-122"/>
                <a:ea typeface="等线" panose="02010600030101010101" pitchFamily="2" charset="-122"/>
                <a:cs typeface="PMingLiU"/>
              </a:rPr>
              <a:t>开</a:t>
            </a:r>
            <a:r>
              <a:rPr sz="2000" spc="25" dirty="0">
                <a:latin typeface="等线" panose="02010600030101010101" pitchFamily="2" charset="-122"/>
                <a:ea typeface="等线" panose="02010600030101010101" pitchFamily="2" charset="-122"/>
                <a:cs typeface="PMingLiU"/>
              </a:rPr>
              <a:t>扩大</a:t>
            </a:r>
            <a:r>
              <a:rPr sz="2000" spc="65" dirty="0">
                <a:latin typeface="等线" panose="02010600030101010101" pitchFamily="2" charset="-122"/>
                <a:ea typeface="等线" panose="02010600030101010101" pitchFamily="2" charset="-122"/>
                <a:cs typeface="PMingLiU"/>
              </a:rPr>
              <a:t>会</a:t>
            </a:r>
            <a:r>
              <a:rPr sz="2000" spc="25" dirty="0">
                <a:latin typeface="等线" panose="02010600030101010101" pitchFamily="2" charset="-122"/>
                <a:ea typeface="等线" panose="02010600030101010101" pitchFamily="2" charset="-122"/>
                <a:cs typeface="PMingLiU"/>
              </a:rPr>
              <a:t>议。</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buAutoNum type="arabicPeriod"/>
            </a:pPr>
            <a:endParaRPr sz="2000" dirty="0">
              <a:latin typeface="等线" panose="02010600030101010101" pitchFamily="2" charset="-122"/>
              <a:ea typeface="等线" panose="02010600030101010101" pitchFamily="2" charset="-122"/>
              <a:cs typeface="Times New Roman" panose="02020503050405090304"/>
            </a:endParaRPr>
          </a:p>
          <a:p>
            <a:pPr marL="469900" indent="-457200">
              <a:lnSpc>
                <a:spcPct val="100000"/>
              </a:lnSpc>
              <a:buAutoNum type="arabicPeriod"/>
              <a:tabLst>
                <a:tab pos="469900" algn="l"/>
                <a:tab pos="469900" algn="l"/>
              </a:tabLst>
            </a:pPr>
            <a:r>
              <a:rPr sz="2000" spc="25" dirty="0">
                <a:latin typeface="等线" panose="02010600030101010101" pitchFamily="2" charset="-122"/>
                <a:ea typeface="等线" panose="02010600030101010101" pitchFamily="2" charset="-122"/>
                <a:cs typeface="PMingLiU"/>
              </a:rPr>
              <a:t>会议解决了当时具有决定意义</a:t>
            </a:r>
            <a:r>
              <a:rPr sz="2000" spc="30" dirty="0">
                <a:latin typeface="等线" panose="02010600030101010101" pitchFamily="2" charset="-122"/>
                <a:ea typeface="等线" panose="02010600030101010101" pitchFamily="2" charset="-122"/>
                <a:cs typeface="PMingLiU"/>
              </a:rPr>
              <a:t>的</a:t>
            </a: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军事和组织问题</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a:lnSpc>
                <a:spcPct val="100000"/>
              </a:lnSpc>
              <a:spcBef>
                <a:spcPts val="50"/>
              </a:spcBef>
              <a:buAutoNum type="arabicPeriod"/>
            </a:pPr>
            <a:endParaRPr sz="2000" dirty="0">
              <a:latin typeface="等线" panose="02010600030101010101" pitchFamily="2" charset="-122"/>
              <a:ea typeface="等线" panose="02010600030101010101" pitchFamily="2" charset="-122"/>
              <a:cs typeface="Times New Roman" panose="02020503050405090304"/>
            </a:endParaRPr>
          </a:p>
          <a:p>
            <a:pPr marL="469900" indent="-457200">
              <a:lnSpc>
                <a:spcPct val="100000"/>
              </a:lnSpc>
              <a:buAutoNum type="arabicPeriod"/>
              <a:tabLst>
                <a:tab pos="469900" algn="l"/>
                <a:tab pos="469900" algn="l"/>
              </a:tabLst>
            </a:pPr>
            <a:r>
              <a:rPr sz="200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张闻天</a:t>
            </a:r>
            <a:r>
              <a:rPr sz="2000" spc="25" dirty="0">
                <a:latin typeface="等线" panose="02010600030101010101" pitchFamily="2" charset="-122"/>
                <a:ea typeface="等线" panose="02010600030101010101" pitchFamily="2" charset="-122"/>
                <a:cs typeface="PMingLiU"/>
              </a:rPr>
              <a:t>对党负总的责任</a:t>
            </a:r>
            <a:endParaRPr sz="2000" spc="25" dirty="0">
              <a:latin typeface="等线" panose="02010600030101010101" pitchFamily="2" charset="-122"/>
              <a:ea typeface="等线" panose="02010600030101010101" pitchFamily="2" charset="-122"/>
              <a:cs typeface="PMingLiU"/>
            </a:endParaRPr>
          </a:p>
          <a:p>
            <a:pPr marL="469900" marR="5080" indent="-457200">
              <a:lnSpc>
                <a:spcPct val="205000"/>
              </a:lnSpc>
              <a:buAutoNum type="arabicPeriod"/>
              <a:tabLst>
                <a:tab pos="469900" algn="l"/>
                <a:tab pos="469900" algn="l"/>
              </a:tabLst>
            </a:pPr>
            <a:r>
              <a:rPr sz="2000" spc="25" dirty="0">
                <a:latin typeface="等线" panose="02010600030101010101" pitchFamily="2" charset="-122"/>
                <a:ea typeface="等线" panose="02010600030101010101" pitchFamily="2" charset="-122"/>
                <a:cs typeface="PMingLiU"/>
              </a:rPr>
              <a:t>成立由</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毛泽东</a:t>
            </a:r>
            <a:r>
              <a:rPr sz="200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周恩来</a:t>
            </a:r>
            <a:r>
              <a:rPr sz="200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200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王稼祥</a:t>
            </a:r>
            <a:r>
              <a:rPr sz="2000" spc="25" dirty="0">
                <a:latin typeface="等线" panose="02010600030101010101" pitchFamily="2" charset="-122"/>
                <a:ea typeface="等线" panose="02010600030101010101" pitchFamily="2" charset="-122"/>
                <a:cs typeface="PMingLiU"/>
              </a:rPr>
              <a:t>组</a:t>
            </a:r>
            <a:r>
              <a:rPr sz="2000" spc="75" dirty="0">
                <a:latin typeface="等线" panose="02010600030101010101" pitchFamily="2" charset="-122"/>
                <a:ea typeface="等线" panose="02010600030101010101" pitchFamily="2" charset="-122"/>
                <a:cs typeface="PMingLiU"/>
              </a:rPr>
              <a:t>成</a:t>
            </a:r>
            <a:r>
              <a:rPr sz="2000" spc="25" dirty="0">
                <a:latin typeface="等线" panose="02010600030101010101" pitchFamily="2" charset="-122"/>
                <a:ea typeface="等线" panose="02010600030101010101" pitchFamily="2" charset="-122"/>
                <a:cs typeface="PMingLiU"/>
              </a:rPr>
              <a:t>的新</a:t>
            </a:r>
            <a:r>
              <a:rPr sz="2000" spc="70"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三人</a:t>
            </a:r>
            <a:r>
              <a:rPr sz="2000" spc="90" dirty="0">
                <a:latin typeface="等线" panose="02010600030101010101" pitchFamily="2" charset="-122"/>
                <a:ea typeface="等线" panose="02010600030101010101" pitchFamily="2" charset="-122"/>
                <a:cs typeface="PMingLiU"/>
              </a:rPr>
              <a:t>团</a:t>
            </a:r>
            <a:r>
              <a:rPr sz="2000" spc="15" dirty="0">
                <a:latin typeface="等线" panose="02010600030101010101" pitchFamily="2" charset="-122"/>
                <a:ea typeface="等线" panose="02010600030101010101" pitchFamily="2" charset="-122"/>
                <a:cs typeface="PMingLiU"/>
              </a:rPr>
              <a:t>， </a:t>
            </a:r>
            <a:r>
              <a:rPr sz="2000" spc="25" dirty="0">
                <a:latin typeface="等线" panose="02010600030101010101" pitchFamily="2" charset="-122"/>
                <a:ea typeface="等线" panose="02010600030101010101" pitchFamily="2" charset="-122"/>
                <a:cs typeface="PMingLiU"/>
              </a:rPr>
              <a:t>全权负责红军的军事行动。</a:t>
            </a:r>
            <a:endParaRPr sz="2000" dirty="0">
              <a:latin typeface="等线" panose="02010600030101010101" pitchFamily="2" charset="-122"/>
              <a:ea typeface="等线" panose="02010600030101010101" pitchFamily="2" charset="-122"/>
              <a:cs typeface="PMingLiU"/>
            </a:endParaRPr>
          </a:p>
        </p:txBody>
      </p:sp>
      <p:sp>
        <p:nvSpPr>
          <p:cNvPr id="8" name="object 8"/>
          <p:cNvSpPr/>
          <p:nvPr/>
        </p:nvSpPr>
        <p:spPr>
          <a:xfrm>
            <a:off x="5103495" y="1563305"/>
            <a:ext cx="1478279" cy="4724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6125845"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770" dirty="0"/>
              <a:t> </a:t>
            </a:r>
            <a:r>
              <a:rPr spc="15" dirty="0" err="1"/>
              <a:t>中国革命在探索中曲</a:t>
            </a:r>
            <a:r>
              <a:rPr spc="-40" dirty="0" err="1"/>
              <a:t>折</a:t>
            </a:r>
            <a:r>
              <a:rPr spc="15" dirty="0" err="1"/>
              <a:t>前进</a:t>
            </a:r>
            <a:r>
              <a:rPr spc="-250" dirty="0"/>
              <a:t> </a:t>
            </a:r>
            <a:endParaRPr spc="-100" dirty="0"/>
          </a:p>
        </p:txBody>
      </p:sp>
      <p:sp>
        <p:nvSpPr>
          <p:cNvPr id="3" name="object 3"/>
          <p:cNvSpPr txBox="1"/>
          <p:nvPr/>
        </p:nvSpPr>
        <p:spPr>
          <a:xfrm>
            <a:off x="917575" y="1376680"/>
            <a:ext cx="10883900" cy="4730141"/>
          </a:xfrm>
          <a:prstGeom prst="rect">
            <a:avLst/>
          </a:prstGeom>
        </p:spPr>
        <p:txBody>
          <a:bodyPr vert="horz" wrap="square" lIns="0" tIns="13335" rIns="0" bIns="0" rtlCol="0">
            <a:spAutoFit/>
          </a:bodyPr>
          <a:lstStyle/>
          <a:p>
            <a:pPr marL="12700">
              <a:lnSpc>
                <a:spcPct val="100000"/>
              </a:lnSpc>
              <a:spcBef>
                <a:spcPts val="105"/>
              </a:spcBef>
            </a:pPr>
            <a:r>
              <a:rPr sz="2400" dirty="0">
                <a:latin typeface="宋体" panose="02010600030101010101" pitchFamily="2" charset="-122"/>
                <a:cs typeface="宋体" panose="02010600030101010101" pitchFamily="2" charset="-122"/>
              </a:rPr>
              <a:t>三、遵义会议的历史意</a:t>
            </a:r>
            <a:r>
              <a:rPr sz="2400" spc="-10" dirty="0">
                <a:latin typeface="宋体" panose="02010600030101010101" pitchFamily="2" charset="-122"/>
                <a:cs typeface="宋体" panose="02010600030101010101" pitchFamily="2" charset="-122"/>
              </a:rPr>
              <a:t>义</a:t>
            </a:r>
            <a:r>
              <a:rPr sz="1950" spc="25" dirty="0">
                <a:solidFill>
                  <a:srgbClr val="C23B0D"/>
                </a:solidFill>
                <a:latin typeface="PMingLiU"/>
                <a:cs typeface="PMingLiU"/>
              </a:rPr>
              <a:t>★★</a:t>
            </a:r>
            <a:endParaRPr sz="1950" dirty="0">
              <a:latin typeface="PMingLiU"/>
              <a:cs typeface="PMingLiU"/>
            </a:endParaRPr>
          </a:p>
          <a:p>
            <a:pPr marL="12700">
              <a:lnSpc>
                <a:spcPct val="100000"/>
              </a:lnSpc>
              <a:spcBef>
                <a:spcPts val="1595"/>
              </a:spcBef>
            </a:pPr>
            <a:r>
              <a:rPr sz="2000" spc="100" dirty="0">
                <a:latin typeface="等线" panose="02010600030101010101" pitchFamily="2" charset="-122"/>
                <a:ea typeface="等线" panose="02010600030101010101" pitchFamily="2" charset="-122"/>
                <a:cs typeface="PMingLiU"/>
              </a:rPr>
              <a:t>1</a:t>
            </a:r>
            <a:r>
              <a:rPr sz="2000" spc="25" dirty="0">
                <a:latin typeface="等线" panose="02010600030101010101" pitchFamily="2" charset="-122"/>
                <a:ea typeface="等线" panose="02010600030101010101" pitchFamily="2" charset="-122"/>
                <a:cs typeface="PMingLiU"/>
              </a:rPr>
              <a:t>、</a:t>
            </a:r>
            <a:r>
              <a:rPr sz="2000" spc="25" dirty="0">
                <a:solidFill>
                  <a:srgbClr val="C23B0D"/>
                </a:solidFill>
                <a:latin typeface="等线" panose="02010600030101010101" pitchFamily="2" charset="-122"/>
                <a:ea typeface="等线" panose="02010600030101010101" pitchFamily="2" charset="-122"/>
                <a:cs typeface="PMingLiU"/>
              </a:rPr>
              <a:t>三挽一转</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marL="1217295" indent="-289560">
              <a:lnSpc>
                <a:spcPct val="100000"/>
              </a:lnSpc>
              <a:spcBef>
                <a:spcPts val="1505"/>
              </a:spcBef>
              <a:buFont typeface="Arial" panose="020B0604020202090204"/>
              <a:buChar char="•"/>
              <a:tabLst>
                <a:tab pos="1216660" algn="l"/>
                <a:tab pos="1217295" algn="l"/>
              </a:tabLst>
            </a:pPr>
            <a:r>
              <a:rPr sz="2000" spc="25" dirty="0">
                <a:solidFill>
                  <a:srgbClr val="C23B0D"/>
                </a:solidFill>
                <a:latin typeface="等线" panose="02010600030101010101" pitchFamily="2" charset="-122"/>
                <a:ea typeface="等线" panose="02010600030101010101" pitchFamily="2" charset="-122"/>
                <a:cs typeface="PMingLiU"/>
              </a:rPr>
              <a:t>挽</a:t>
            </a:r>
            <a:r>
              <a:rPr sz="2000" spc="25" dirty="0">
                <a:latin typeface="等线" panose="02010600030101010101" pitchFamily="2" charset="-122"/>
                <a:ea typeface="等线" panose="02010600030101010101" pitchFamily="2" charset="-122"/>
                <a:cs typeface="PMingLiU"/>
              </a:rPr>
              <a:t>救了中国共产党</a:t>
            </a:r>
            <a:endParaRPr sz="2000" dirty="0">
              <a:latin typeface="等线" panose="02010600030101010101" pitchFamily="2" charset="-122"/>
              <a:ea typeface="等线" panose="02010600030101010101" pitchFamily="2" charset="-122"/>
              <a:cs typeface="PMingLiU"/>
            </a:endParaRPr>
          </a:p>
          <a:p>
            <a:pPr marL="1217295" indent="-289560">
              <a:lnSpc>
                <a:spcPct val="100000"/>
              </a:lnSpc>
              <a:spcBef>
                <a:spcPts val="1505"/>
              </a:spcBef>
              <a:buFont typeface="Arial" panose="020B0604020202090204"/>
              <a:buChar char="•"/>
              <a:tabLst>
                <a:tab pos="1216660" algn="l"/>
                <a:tab pos="1217295" algn="l"/>
              </a:tabLst>
            </a:pPr>
            <a:r>
              <a:rPr sz="2000" spc="25" dirty="0">
                <a:solidFill>
                  <a:srgbClr val="C23B0D"/>
                </a:solidFill>
                <a:latin typeface="等线" panose="02010600030101010101" pitchFamily="2" charset="-122"/>
                <a:ea typeface="等线" panose="02010600030101010101" pitchFamily="2" charset="-122"/>
                <a:cs typeface="PMingLiU"/>
              </a:rPr>
              <a:t>挽</a:t>
            </a:r>
            <a:r>
              <a:rPr sz="2000" spc="25" dirty="0">
                <a:latin typeface="等线" panose="02010600030101010101" pitchFamily="2" charset="-122"/>
                <a:ea typeface="等线" panose="02010600030101010101" pitchFamily="2" charset="-122"/>
                <a:cs typeface="PMingLiU"/>
              </a:rPr>
              <a:t>救了中国工农红军</a:t>
            </a:r>
            <a:endParaRPr sz="2000" dirty="0">
              <a:latin typeface="等线" panose="02010600030101010101" pitchFamily="2" charset="-122"/>
              <a:ea typeface="等线" panose="02010600030101010101" pitchFamily="2" charset="-122"/>
              <a:cs typeface="PMingLiU"/>
            </a:endParaRPr>
          </a:p>
          <a:p>
            <a:pPr marL="1217295" indent="-289560">
              <a:lnSpc>
                <a:spcPct val="100000"/>
              </a:lnSpc>
              <a:spcBef>
                <a:spcPts val="1500"/>
              </a:spcBef>
              <a:buFont typeface="Arial" panose="020B0604020202090204"/>
              <a:buChar char="•"/>
              <a:tabLst>
                <a:tab pos="1216660" algn="l"/>
                <a:tab pos="1217295" algn="l"/>
              </a:tabLst>
            </a:pPr>
            <a:r>
              <a:rPr sz="2000" spc="25" dirty="0">
                <a:solidFill>
                  <a:srgbClr val="C23B0D"/>
                </a:solidFill>
                <a:latin typeface="等线" panose="02010600030101010101" pitchFamily="2" charset="-122"/>
                <a:ea typeface="等线" panose="02010600030101010101" pitchFamily="2" charset="-122"/>
                <a:cs typeface="PMingLiU"/>
              </a:rPr>
              <a:t>挽</a:t>
            </a:r>
            <a:r>
              <a:rPr sz="2000" spc="25" dirty="0">
                <a:latin typeface="等线" panose="02010600030101010101" pitchFamily="2" charset="-122"/>
                <a:ea typeface="等线" panose="02010600030101010101" pitchFamily="2" charset="-122"/>
                <a:cs typeface="PMingLiU"/>
              </a:rPr>
              <a:t>救了中国革命</a:t>
            </a:r>
            <a:endParaRPr sz="2000" dirty="0">
              <a:latin typeface="等线" panose="02010600030101010101" pitchFamily="2" charset="-122"/>
              <a:ea typeface="等线" panose="02010600030101010101" pitchFamily="2" charset="-122"/>
              <a:cs typeface="PMingLiU"/>
            </a:endParaRPr>
          </a:p>
          <a:p>
            <a:pPr marL="1217295" indent="-289560">
              <a:lnSpc>
                <a:spcPct val="100000"/>
              </a:lnSpc>
              <a:spcBef>
                <a:spcPts val="1505"/>
              </a:spcBef>
              <a:buFont typeface="Arial" panose="020B0604020202090204"/>
              <a:buChar char="•"/>
              <a:tabLst>
                <a:tab pos="1216660" algn="l"/>
                <a:tab pos="1217295" algn="l"/>
              </a:tabLst>
            </a:pPr>
            <a:r>
              <a:rPr sz="2000" spc="25" dirty="0">
                <a:latin typeface="等线" panose="02010600030101010101" pitchFamily="2" charset="-122"/>
                <a:ea typeface="等线" panose="02010600030101010101" pitchFamily="2" charset="-122"/>
                <a:cs typeface="PMingLiU"/>
              </a:rPr>
              <a:t>确立以</a:t>
            </a:r>
            <a:r>
              <a:rPr sz="2000" spc="75" dirty="0">
                <a:latin typeface="等线" panose="02010600030101010101" pitchFamily="2" charset="-122"/>
                <a:ea typeface="等线" panose="02010600030101010101" pitchFamily="2" charset="-122"/>
                <a:cs typeface="PMingLiU"/>
              </a:rPr>
              <a:t>毛</a:t>
            </a:r>
            <a:r>
              <a:rPr sz="2000" spc="25" dirty="0">
                <a:latin typeface="等线" panose="02010600030101010101" pitchFamily="2" charset="-122"/>
                <a:ea typeface="等线" panose="02010600030101010101" pitchFamily="2" charset="-122"/>
                <a:cs typeface="PMingLiU"/>
              </a:rPr>
              <a:t>泽东</a:t>
            </a:r>
            <a:r>
              <a:rPr sz="2000" spc="75" dirty="0">
                <a:latin typeface="等线" panose="02010600030101010101" pitchFamily="2" charset="-122"/>
                <a:ea typeface="等线" panose="02010600030101010101" pitchFamily="2" charset="-122"/>
                <a:cs typeface="PMingLiU"/>
              </a:rPr>
              <a:t>为</a:t>
            </a:r>
            <a:r>
              <a:rPr sz="2000" spc="25" dirty="0">
                <a:latin typeface="等线" panose="02010600030101010101" pitchFamily="2" charset="-122"/>
                <a:ea typeface="等线" panose="02010600030101010101" pitchFamily="2" charset="-122"/>
                <a:cs typeface="PMingLiU"/>
              </a:rPr>
              <a:t>代表</a:t>
            </a:r>
            <a:r>
              <a:rPr sz="2000" spc="75" dirty="0">
                <a:latin typeface="等线" panose="02010600030101010101" pitchFamily="2" charset="-122"/>
                <a:ea typeface="等线" panose="02010600030101010101" pitchFamily="2" charset="-122"/>
                <a:cs typeface="PMingLiU"/>
              </a:rPr>
              <a:t>新</a:t>
            </a:r>
            <a:r>
              <a:rPr sz="2000" spc="25" dirty="0">
                <a:latin typeface="等线" panose="02010600030101010101" pitchFamily="2" charset="-122"/>
                <a:ea typeface="等线" panose="02010600030101010101" pitchFamily="2" charset="-122"/>
                <a:cs typeface="PMingLiU"/>
              </a:rPr>
              <a:t>的中</a:t>
            </a:r>
            <a:r>
              <a:rPr sz="2000" spc="75" dirty="0">
                <a:latin typeface="等线" panose="02010600030101010101" pitchFamily="2" charset="-122"/>
                <a:ea typeface="等线" panose="02010600030101010101" pitchFamily="2" charset="-122"/>
                <a:cs typeface="PMingLiU"/>
              </a:rPr>
              <a:t>央</a:t>
            </a:r>
            <a:r>
              <a:rPr sz="2000" spc="25" dirty="0">
                <a:latin typeface="等线" panose="02010600030101010101" pitchFamily="2" charset="-122"/>
                <a:ea typeface="等线" panose="02010600030101010101" pitchFamily="2" charset="-122"/>
                <a:cs typeface="PMingLiU"/>
              </a:rPr>
              <a:t>的领</a:t>
            </a:r>
            <a:r>
              <a:rPr sz="2000" spc="75" dirty="0">
                <a:latin typeface="等线" panose="02010600030101010101" pitchFamily="2" charset="-122"/>
                <a:ea typeface="等线" panose="02010600030101010101" pitchFamily="2" charset="-122"/>
                <a:cs typeface="PMingLiU"/>
              </a:rPr>
              <a:t>导</a:t>
            </a:r>
            <a:r>
              <a:rPr sz="2000" spc="25" dirty="0">
                <a:latin typeface="等线" panose="02010600030101010101" pitchFamily="2" charset="-122"/>
                <a:ea typeface="等线" panose="02010600030101010101" pitchFamily="2" charset="-122"/>
                <a:cs typeface="PMingLiU"/>
              </a:rPr>
              <a:t>，成</a:t>
            </a:r>
            <a:r>
              <a:rPr sz="2000" spc="75" dirty="0">
                <a:latin typeface="等线" panose="02010600030101010101" pitchFamily="2" charset="-122"/>
                <a:ea typeface="等线" panose="02010600030101010101" pitchFamily="2" charset="-122"/>
                <a:cs typeface="PMingLiU"/>
              </a:rPr>
              <a:t>为</a:t>
            </a:r>
            <a:r>
              <a:rPr sz="2000" spc="25" dirty="0">
                <a:latin typeface="等线" panose="02010600030101010101" pitchFamily="2" charset="-122"/>
                <a:ea typeface="等线" panose="02010600030101010101" pitchFamily="2" charset="-122"/>
                <a:cs typeface="PMingLiU"/>
              </a:rPr>
              <a:t>中国</a:t>
            </a:r>
            <a:r>
              <a:rPr sz="2000" spc="75" dirty="0">
                <a:latin typeface="等线" panose="02010600030101010101" pitchFamily="2" charset="-122"/>
                <a:ea typeface="等线" panose="02010600030101010101" pitchFamily="2" charset="-122"/>
                <a:cs typeface="PMingLiU"/>
              </a:rPr>
              <a:t>共</a:t>
            </a:r>
            <a:r>
              <a:rPr sz="2000" spc="25" dirty="0">
                <a:latin typeface="等线" panose="02010600030101010101" pitchFamily="2" charset="-122"/>
                <a:ea typeface="等线" panose="02010600030101010101" pitchFamily="2" charset="-122"/>
                <a:cs typeface="PMingLiU"/>
              </a:rPr>
              <a:t>产党</a:t>
            </a:r>
            <a:r>
              <a:rPr sz="2000" spc="75" dirty="0">
                <a:latin typeface="等线" panose="02010600030101010101" pitchFamily="2" charset="-122"/>
                <a:ea typeface="等线" panose="02010600030101010101" pitchFamily="2" charset="-122"/>
                <a:cs typeface="PMingLiU"/>
              </a:rPr>
              <a:t>历</a:t>
            </a:r>
            <a:r>
              <a:rPr sz="2000" spc="25" dirty="0">
                <a:latin typeface="等线" panose="02010600030101010101" pitchFamily="2" charset="-122"/>
                <a:ea typeface="等线" panose="02010600030101010101" pitchFamily="2" charset="-122"/>
                <a:cs typeface="PMingLiU"/>
              </a:rPr>
              <a:t>史上</a:t>
            </a:r>
            <a:r>
              <a:rPr sz="2000" spc="75" dirty="0">
                <a:latin typeface="等线" panose="02010600030101010101" pitchFamily="2" charset="-122"/>
                <a:ea typeface="等线" panose="02010600030101010101" pitchFamily="2" charset="-122"/>
                <a:cs typeface="PMingLiU"/>
              </a:rPr>
              <a:t>一</a:t>
            </a:r>
            <a:r>
              <a:rPr sz="2000" spc="25" dirty="0">
                <a:latin typeface="等线" panose="02010600030101010101" pitchFamily="2" charset="-122"/>
                <a:ea typeface="等线" panose="02010600030101010101" pitchFamily="2" charset="-122"/>
                <a:cs typeface="PMingLiU"/>
              </a:rPr>
              <a:t>个</a:t>
            </a:r>
            <a:r>
              <a:rPr sz="2000" spc="75" dirty="0">
                <a:latin typeface="等线" panose="02010600030101010101" pitchFamily="2" charset="-122"/>
                <a:ea typeface="等线" panose="02010600030101010101" pitchFamily="2" charset="-122"/>
                <a:cs typeface="PMingLiU"/>
              </a:rPr>
              <a:t>生</a:t>
            </a:r>
            <a:r>
              <a:rPr sz="2000" spc="25" dirty="0">
                <a:latin typeface="等线" panose="02010600030101010101" pitchFamily="2" charset="-122"/>
                <a:ea typeface="等线" panose="02010600030101010101" pitchFamily="2" charset="-122"/>
                <a:cs typeface="PMingLiU"/>
              </a:rPr>
              <a:t>死攸关</a:t>
            </a:r>
            <a:r>
              <a:rPr sz="2000" spc="65" dirty="0">
                <a:latin typeface="等线" panose="02010600030101010101" pitchFamily="2" charset="-122"/>
                <a:ea typeface="等线" panose="02010600030101010101" pitchFamily="2" charset="-122"/>
                <a:cs typeface="PMingLiU"/>
              </a:rPr>
              <a:t>的</a:t>
            </a:r>
            <a:r>
              <a:rPr sz="2000" spc="25" dirty="0">
                <a:solidFill>
                  <a:srgbClr val="C23B0D"/>
                </a:solidFill>
                <a:latin typeface="等线" panose="02010600030101010101" pitchFamily="2" charset="-122"/>
                <a:ea typeface="等线" panose="02010600030101010101" pitchFamily="2" charset="-122"/>
                <a:cs typeface="PMingLiU"/>
              </a:rPr>
              <a:t>转折</a:t>
            </a:r>
            <a:r>
              <a:rPr sz="2000" spc="75" dirty="0">
                <a:solidFill>
                  <a:srgbClr val="C23B0D"/>
                </a:solidFill>
                <a:latin typeface="等线" panose="02010600030101010101" pitchFamily="2" charset="-122"/>
                <a:ea typeface="等线" panose="02010600030101010101" pitchFamily="2" charset="-122"/>
                <a:cs typeface="PMingLiU"/>
              </a:rPr>
              <a:t>点</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marL="12700">
              <a:lnSpc>
                <a:spcPct val="100000"/>
              </a:lnSpc>
              <a:spcBef>
                <a:spcPts val="1505"/>
              </a:spcBef>
            </a:pPr>
            <a:r>
              <a:rPr sz="2000" spc="100" dirty="0">
                <a:latin typeface="等线" panose="02010600030101010101" pitchFamily="2" charset="-122"/>
                <a:ea typeface="等线" panose="02010600030101010101" pitchFamily="2" charset="-122"/>
                <a:cs typeface="PMingLiU"/>
              </a:rPr>
              <a:t>2</a:t>
            </a:r>
            <a:r>
              <a:rPr sz="2000" spc="25" dirty="0">
                <a:latin typeface="等线" panose="02010600030101010101" pitchFamily="2" charset="-122"/>
                <a:ea typeface="等线" panose="02010600030101010101" pitchFamily="2" charset="-122"/>
                <a:cs typeface="PMingLiU"/>
              </a:rPr>
              <a:t>、标志着中国共产党</a:t>
            </a:r>
            <a:r>
              <a:rPr sz="2000" spc="25" dirty="0">
                <a:solidFill>
                  <a:srgbClr val="C23B0D"/>
                </a:solidFill>
                <a:latin typeface="等线" panose="02010600030101010101" pitchFamily="2" charset="-122"/>
                <a:ea typeface="等线" panose="02010600030101010101" pitchFamily="2" charset="-122"/>
                <a:cs typeface="PMingLiU"/>
              </a:rPr>
              <a:t>在政</a:t>
            </a:r>
            <a:r>
              <a:rPr sz="2000" spc="15" dirty="0">
                <a:solidFill>
                  <a:srgbClr val="C23B0D"/>
                </a:solidFill>
                <a:latin typeface="等线" panose="02010600030101010101" pitchFamily="2" charset="-122"/>
                <a:ea typeface="等线" panose="02010600030101010101" pitchFamily="2" charset="-122"/>
                <a:cs typeface="PMingLiU"/>
              </a:rPr>
              <a:t>治</a:t>
            </a:r>
            <a:r>
              <a:rPr sz="2000" spc="25" dirty="0">
                <a:solidFill>
                  <a:srgbClr val="C23B0D"/>
                </a:solidFill>
                <a:latin typeface="等线" panose="02010600030101010101" pitchFamily="2" charset="-122"/>
                <a:ea typeface="等线" panose="02010600030101010101" pitchFamily="2" charset="-122"/>
                <a:cs typeface="PMingLiU"/>
              </a:rPr>
              <a:t>上走</a:t>
            </a:r>
            <a:r>
              <a:rPr sz="2000" spc="65" dirty="0">
                <a:solidFill>
                  <a:srgbClr val="C23B0D"/>
                </a:solidFill>
                <a:latin typeface="等线" panose="02010600030101010101" pitchFamily="2" charset="-122"/>
                <a:ea typeface="等线" panose="02010600030101010101" pitchFamily="2" charset="-122"/>
                <a:cs typeface="PMingLiU"/>
              </a:rPr>
              <a:t>向</a:t>
            </a:r>
            <a:r>
              <a:rPr sz="2000" spc="25" dirty="0">
                <a:solidFill>
                  <a:srgbClr val="C23B0D"/>
                </a:solidFill>
                <a:latin typeface="等线" panose="02010600030101010101" pitchFamily="2" charset="-122"/>
                <a:ea typeface="等线" panose="02010600030101010101" pitchFamily="2" charset="-122"/>
                <a:cs typeface="PMingLiU"/>
              </a:rPr>
              <a:t>成熟</a:t>
            </a:r>
            <a:r>
              <a:rPr sz="2000" spc="25" dirty="0">
                <a:latin typeface="等线" panose="02010600030101010101" pitchFamily="2" charset="-122"/>
                <a:ea typeface="等线" panose="02010600030101010101" pitchFamily="2" charset="-122"/>
                <a:cs typeface="PMingLiU"/>
              </a:rPr>
              <a:t>。</a:t>
            </a:r>
            <a:endParaRPr sz="2000" dirty="0">
              <a:latin typeface="等线" panose="02010600030101010101" pitchFamily="2" charset="-122"/>
              <a:ea typeface="等线" panose="02010600030101010101" pitchFamily="2" charset="-122"/>
              <a:cs typeface="PMingLiU"/>
            </a:endParaRPr>
          </a:p>
          <a:p>
            <a:pPr marL="12700" marR="94615">
              <a:lnSpc>
                <a:spcPts val="3840"/>
              </a:lnSpc>
              <a:spcBef>
                <a:spcPts val="380"/>
              </a:spcBef>
            </a:pPr>
            <a:r>
              <a:rPr sz="2000" spc="100" dirty="0">
                <a:latin typeface="等线" panose="02010600030101010101" pitchFamily="2" charset="-122"/>
                <a:ea typeface="等线" panose="02010600030101010101" pitchFamily="2" charset="-122"/>
                <a:cs typeface="PMingLiU"/>
              </a:rPr>
              <a:t>3</a:t>
            </a:r>
            <a:r>
              <a:rPr sz="2000" spc="25" dirty="0">
                <a:latin typeface="等线" panose="02010600030101010101" pitchFamily="2" charset="-122"/>
                <a:ea typeface="等线" panose="02010600030101010101" pitchFamily="2" charset="-122"/>
                <a:cs typeface="PMingLiU"/>
              </a:rPr>
              <a:t>、证明中国共产党是具有</a:t>
            </a:r>
            <a:r>
              <a:rPr sz="2000" spc="25" dirty="0">
                <a:solidFill>
                  <a:srgbClr val="C23B0D"/>
                </a:solidFill>
                <a:latin typeface="等线" panose="02010600030101010101" pitchFamily="2" charset="-122"/>
                <a:ea typeface="等线" panose="02010600030101010101" pitchFamily="2" charset="-122"/>
                <a:cs typeface="PMingLiU"/>
              </a:rPr>
              <a:t>自我净</a:t>
            </a:r>
            <a:r>
              <a:rPr sz="2000" spc="75" dirty="0">
                <a:solidFill>
                  <a:srgbClr val="C23B0D"/>
                </a:solidFill>
                <a:latin typeface="等线" panose="02010600030101010101" pitchFamily="2" charset="-122"/>
                <a:ea typeface="等线" panose="02010600030101010101" pitchFamily="2" charset="-122"/>
                <a:cs typeface="PMingLiU"/>
              </a:rPr>
              <a:t>化</a:t>
            </a:r>
            <a:r>
              <a:rPr sz="2000" spc="25" dirty="0">
                <a:solidFill>
                  <a:srgbClr val="C23B0D"/>
                </a:solidFill>
                <a:latin typeface="等线" panose="02010600030101010101" pitchFamily="2" charset="-122"/>
                <a:ea typeface="等线" panose="02010600030101010101" pitchFamily="2" charset="-122"/>
                <a:cs typeface="PMingLiU"/>
              </a:rPr>
              <a:t>和自</a:t>
            </a:r>
            <a:r>
              <a:rPr sz="2000" spc="75" dirty="0">
                <a:solidFill>
                  <a:srgbClr val="C23B0D"/>
                </a:solidFill>
                <a:latin typeface="等线" panose="02010600030101010101" pitchFamily="2" charset="-122"/>
                <a:ea typeface="等线" panose="02010600030101010101" pitchFamily="2" charset="-122"/>
                <a:cs typeface="PMingLiU"/>
              </a:rPr>
              <a:t>我</a:t>
            </a:r>
            <a:r>
              <a:rPr sz="2000" spc="25" dirty="0">
                <a:solidFill>
                  <a:srgbClr val="C23B0D"/>
                </a:solidFill>
                <a:latin typeface="等线" panose="02010600030101010101" pitchFamily="2" charset="-122"/>
                <a:ea typeface="等线" panose="02010600030101010101" pitchFamily="2" charset="-122"/>
                <a:cs typeface="PMingLiU"/>
              </a:rPr>
              <a:t>发</a:t>
            </a:r>
            <a:r>
              <a:rPr sz="2000" spc="15" dirty="0">
                <a:solidFill>
                  <a:srgbClr val="C23B0D"/>
                </a:solidFill>
                <a:latin typeface="等线" panose="02010600030101010101" pitchFamily="2" charset="-122"/>
                <a:ea typeface="等线" panose="02010600030101010101" pitchFamily="2" charset="-122"/>
                <a:cs typeface="PMingLiU"/>
              </a:rPr>
              <a:t>展</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能力</a:t>
            </a:r>
            <a:r>
              <a:rPr sz="2000" spc="6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，通</a:t>
            </a:r>
            <a:r>
              <a:rPr sz="2000" spc="65" dirty="0">
                <a:latin typeface="等线" panose="02010600030101010101" pitchFamily="2" charset="-122"/>
                <a:ea typeface="等线" panose="02010600030101010101" pitchFamily="2" charset="-122"/>
                <a:cs typeface="PMingLiU"/>
              </a:rPr>
              <a:t>过</a:t>
            </a:r>
            <a:r>
              <a:rPr sz="2000" spc="25" dirty="0">
                <a:latin typeface="等线" panose="02010600030101010101" pitchFamily="2" charset="-122"/>
                <a:ea typeface="等线" panose="02010600030101010101" pitchFamily="2" charset="-122"/>
                <a:cs typeface="PMingLiU"/>
              </a:rPr>
              <a:t>总结</a:t>
            </a:r>
            <a:r>
              <a:rPr sz="2000" spc="65" dirty="0">
                <a:latin typeface="等线" panose="02010600030101010101" pitchFamily="2" charset="-122"/>
                <a:ea typeface="等线" panose="02010600030101010101" pitchFamily="2" charset="-122"/>
                <a:cs typeface="PMingLiU"/>
              </a:rPr>
              <a:t>成</a:t>
            </a:r>
            <a:r>
              <a:rPr sz="2000" spc="25" dirty="0">
                <a:latin typeface="等线" panose="02010600030101010101" pitchFamily="2" charset="-122"/>
                <a:ea typeface="等线" panose="02010600030101010101" pitchFamily="2" charset="-122"/>
                <a:cs typeface="PMingLiU"/>
              </a:rPr>
              <a:t>功</a:t>
            </a:r>
            <a:r>
              <a:rPr sz="2000" spc="7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经验</a:t>
            </a:r>
            <a:r>
              <a:rPr sz="2000" spc="65" dirty="0">
                <a:latin typeface="等线" panose="02010600030101010101" pitchFamily="2" charset="-122"/>
                <a:ea typeface="等线" panose="02010600030101010101" pitchFamily="2" charset="-122"/>
                <a:cs typeface="PMingLiU"/>
              </a:rPr>
              <a:t>和</a:t>
            </a:r>
            <a:r>
              <a:rPr sz="2000" spc="25" dirty="0">
                <a:latin typeface="等线" panose="02010600030101010101" pitchFamily="2" charset="-122"/>
                <a:ea typeface="等线" panose="02010600030101010101" pitchFamily="2" charset="-122"/>
                <a:cs typeface="PMingLiU"/>
              </a:rPr>
              <a:t>失误</a:t>
            </a:r>
            <a:r>
              <a:rPr sz="2000" spc="65" dirty="0">
                <a:latin typeface="等线" panose="02010600030101010101" pitchFamily="2" charset="-122"/>
                <a:ea typeface="等线" panose="02010600030101010101" pitchFamily="2" charset="-122"/>
                <a:cs typeface="PMingLiU"/>
              </a:rPr>
              <a:t>的</a:t>
            </a:r>
            <a:r>
              <a:rPr sz="2000" spc="25" dirty="0">
                <a:latin typeface="等线" panose="02010600030101010101" pitchFamily="2" charset="-122"/>
                <a:ea typeface="等线" panose="02010600030101010101" pitchFamily="2" charset="-122"/>
                <a:cs typeface="PMingLiU"/>
              </a:rPr>
              <a:t>教训</a:t>
            </a:r>
            <a:r>
              <a:rPr sz="2000" spc="65" dirty="0">
                <a:latin typeface="等线" panose="02010600030101010101" pitchFamily="2" charset="-122"/>
                <a:ea typeface="等线" panose="02010600030101010101" pitchFamily="2" charset="-122"/>
                <a:cs typeface="PMingLiU"/>
              </a:rPr>
              <a:t>，</a:t>
            </a:r>
            <a:r>
              <a:rPr sz="2000" spc="25" dirty="0">
                <a:latin typeface="等线" panose="02010600030101010101" pitchFamily="2" charset="-122"/>
                <a:ea typeface="等线" panose="02010600030101010101" pitchFamily="2" charset="-122"/>
                <a:cs typeface="PMingLiU"/>
              </a:rPr>
              <a:t>不 断地把党及党所领导的革命事业不</a:t>
            </a:r>
            <a:r>
              <a:rPr sz="2000" spc="75" dirty="0">
                <a:latin typeface="等线" panose="02010600030101010101" pitchFamily="2" charset="-122"/>
                <a:ea typeface="等线" panose="02010600030101010101" pitchFamily="2" charset="-122"/>
                <a:cs typeface="PMingLiU"/>
              </a:rPr>
              <a:t>断</a:t>
            </a:r>
            <a:r>
              <a:rPr sz="2000" spc="25" dirty="0">
                <a:latin typeface="等线" panose="02010600030101010101" pitchFamily="2" charset="-122"/>
                <a:ea typeface="等线" panose="02010600030101010101" pitchFamily="2" charset="-122"/>
                <a:cs typeface="PMingLiU"/>
              </a:rPr>
              <a:t>推向</a:t>
            </a:r>
            <a:r>
              <a:rPr sz="2000" spc="75" dirty="0">
                <a:latin typeface="等线" panose="02010600030101010101" pitchFamily="2" charset="-122"/>
                <a:ea typeface="等线" panose="02010600030101010101" pitchFamily="2" charset="-122"/>
                <a:cs typeface="PMingLiU"/>
              </a:rPr>
              <a:t>前</a:t>
            </a:r>
            <a:r>
              <a:rPr sz="2000" spc="25" dirty="0">
                <a:latin typeface="等线" panose="02010600030101010101" pitchFamily="2" charset="-122"/>
                <a:ea typeface="等线" panose="02010600030101010101" pitchFamily="2" charset="-122"/>
                <a:cs typeface="PMingLiU"/>
              </a:rPr>
              <a:t>进。</a:t>
            </a:r>
            <a:endParaRPr sz="2000" dirty="0">
              <a:latin typeface="等线" panose="02010600030101010101" pitchFamily="2" charset="-122"/>
              <a:ea typeface="等线" panose="02010600030101010101" pitchFamily="2" charset="-122"/>
              <a:cs typeface="PMingLiU"/>
            </a:endParaRPr>
          </a:p>
        </p:txBody>
      </p:sp>
      <p:sp>
        <p:nvSpPr>
          <p:cNvPr id="4" name="object 4"/>
          <p:cNvSpPr/>
          <p:nvPr/>
        </p:nvSpPr>
        <p:spPr>
          <a:xfrm>
            <a:off x="4930140" y="1432560"/>
            <a:ext cx="1417319" cy="4343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6090920"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765" dirty="0"/>
              <a:t> </a:t>
            </a:r>
            <a:r>
              <a:rPr spc="15" dirty="0" err="1"/>
              <a:t>中国革命在探索中曲</a:t>
            </a:r>
            <a:r>
              <a:rPr spc="-40" dirty="0" err="1"/>
              <a:t>折</a:t>
            </a:r>
            <a:r>
              <a:rPr spc="15" dirty="0" err="1"/>
              <a:t>前进</a:t>
            </a:r>
            <a:r>
              <a:rPr spc="-245" dirty="0"/>
              <a:t> </a:t>
            </a:r>
            <a:endParaRPr spc="-195" dirty="0"/>
          </a:p>
        </p:txBody>
      </p:sp>
      <p:sp>
        <p:nvSpPr>
          <p:cNvPr id="4" name="object 4"/>
          <p:cNvSpPr txBox="1">
            <a:spLocks noGrp="1"/>
          </p:cNvSpPr>
          <p:nvPr>
            <p:ph type="body" idx="1"/>
          </p:nvPr>
        </p:nvSpPr>
        <p:spPr>
          <a:xfrm>
            <a:off x="766762" y="878522"/>
            <a:ext cx="11263313" cy="5801588"/>
          </a:xfrm>
          <a:prstGeom prst="rect">
            <a:avLst/>
          </a:prstGeom>
        </p:spPr>
        <p:txBody>
          <a:bodyPr vert="horz" wrap="square" lIns="0" tIns="195580" rIns="0" bIns="0" rtlCol="0">
            <a:spAutoFit/>
          </a:bodyPr>
          <a:lstStyle/>
          <a:p>
            <a:pPr marL="12700">
              <a:lnSpc>
                <a:spcPct val="100000"/>
              </a:lnSpc>
              <a:spcBef>
                <a:spcPts val="1540"/>
              </a:spcBef>
            </a:pPr>
            <a:r>
              <a:rPr spc="-5" dirty="0"/>
              <a:t>四、</a:t>
            </a:r>
            <a:r>
              <a:rPr dirty="0"/>
              <a:t>红军三大主力部队胜利完成长征</a:t>
            </a:r>
            <a:endParaRPr dirty="0"/>
          </a:p>
          <a:p>
            <a:pPr marL="12700">
              <a:lnSpc>
                <a:spcPct val="100000"/>
              </a:lnSpc>
              <a:spcBef>
                <a:spcPts val="1445"/>
              </a:spcBef>
            </a:pPr>
            <a:r>
              <a:rPr spc="-5" dirty="0"/>
              <a:t>（</a:t>
            </a:r>
            <a:r>
              <a:rPr spc="-5" dirty="0" err="1"/>
              <a:t>一）长征的胜利结束</a:t>
            </a:r>
            <a:endParaRPr lang="en-US" spc="-5" dirty="0"/>
          </a:p>
          <a:p>
            <a:pPr marL="12700">
              <a:lnSpc>
                <a:spcPct val="100000"/>
              </a:lnSpc>
              <a:spcBef>
                <a:spcPts val="1445"/>
              </a:spcBef>
            </a:pPr>
            <a:r>
              <a:rPr lang="en-US" b="1" u="heavy" spc="-85" dirty="0">
                <a:solidFill>
                  <a:srgbClr val="C23B0D"/>
                </a:solidFill>
                <a:uFill>
                  <a:solidFill>
                    <a:srgbClr val="C23B0D"/>
                  </a:solidFill>
                </a:uFill>
                <a:latin typeface="Microsoft JhengHei" panose="020B0604030504040204" charset="-120"/>
                <a:cs typeface="Microsoft JhengHei" panose="020B0604030504040204" charset="-120"/>
              </a:rPr>
              <a:t>1935</a:t>
            </a:r>
            <a:r>
              <a:rPr lang="zh-CN" altLang="en-US" b="1" u="heavy" spc="-85" dirty="0">
                <a:solidFill>
                  <a:srgbClr val="C23B0D"/>
                </a:solidFill>
                <a:uFill>
                  <a:solidFill>
                    <a:srgbClr val="C23B0D"/>
                  </a:solidFill>
                </a:uFill>
                <a:latin typeface="Microsoft JhengHei" panose="020B0604030504040204" charset="-120"/>
                <a:cs typeface="Microsoft JhengHei" panose="020B0604030504040204" charset="-120"/>
              </a:rPr>
              <a:t>年</a:t>
            </a:r>
            <a:r>
              <a:rPr lang="en-US" altLang="zh-CN" b="1" u="heavy" spc="-85" dirty="0">
                <a:solidFill>
                  <a:srgbClr val="C23B0D"/>
                </a:solidFill>
                <a:uFill>
                  <a:solidFill>
                    <a:srgbClr val="C23B0D"/>
                  </a:solidFill>
                </a:uFill>
                <a:latin typeface="Microsoft JhengHei" panose="020B0604030504040204" charset="-120"/>
                <a:cs typeface="Microsoft JhengHei" panose="020B0604030504040204" charset="-120"/>
              </a:rPr>
              <a:t>6</a:t>
            </a:r>
            <a:r>
              <a:rPr lang="zh-CN" altLang="en-US" b="1" u="heavy" spc="-85" dirty="0">
                <a:solidFill>
                  <a:srgbClr val="C23B0D"/>
                </a:solidFill>
                <a:uFill>
                  <a:solidFill>
                    <a:srgbClr val="C23B0D"/>
                  </a:solidFill>
                </a:uFill>
                <a:latin typeface="Microsoft JhengHei" panose="020B0604030504040204" charset="-120"/>
                <a:cs typeface="Microsoft JhengHei" panose="020B0604030504040204" charset="-120"/>
              </a:rPr>
              <a:t>月</a:t>
            </a:r>
            <a:r>
              <a:rPr lang="zh-CN" altLang="en-US" spc="-5" dirty="0"/>
              <a:t>，中央红军在四川懋功同张国焘、徐向前领导的</a:t>
            </a:r>
            <a:r>
              <a:rPr lang="zh-CN" altLang="en-US" b="1" u="heavy" spc="-85" dirty="0">
                <a:solidFill>
                  <a:srgbClr val="C23B0D"/>
                </a:solidFill>
                <a:uFill>
                  <a:solidFill>
                    <a:srgbClr val="C23B0D"/>
                  </a:solidFill>
                </a:uFill>
                <a:latin typeface="Microsoft JhengHei" panose="020B0604030504040204" charset="-120"/>
                <a:cs typeface="Microsoft JhengHei" panose="020B0604030504040204" charset="-120"/>
              </a:rPr>
              <a:t>红四方面军</a:t>
            </a:r>
            <a:r>
              <a:rPr lang="zh-CN" altLang="en-US" spc="-5" dirty="0"/>
              <a:t>会师。</a:t>
            </a:r>
            <a:endParaRPr spc="-5" dirty="0"/>
          </a:p>
          <a:p>
            <a:pPr marL="12700">
              <a:lnSpc>
                <a:spcPct val="100000"/>
              </a:lnSpc>
              <a:spcBef>
                <a:spcPts val="1355"/>
              </a:spcBef>
            </a:pPr>
            <a:r>
              <a:rPr b="1" u="heavy" spc="-85" dirty="0">
                <a:solidFill>
                  <a:srgbClr val="C23B0D"/>
                </a:solidFill>
                <a:uFill>
                  <a:solidFill>
                    <a:srgbClr val="C23B0D"/>
                  </a:solidFill>
                </a:uFill>
                <a:latin typeface="Microsoft JhengHei" panose="020B0604030504040204" charset="-120"/>
                <a:cs typeface="Microsoft JhengHei" panose="020B0604030504040204" charset="-120"/>
              </a:rPr>
              <a:t>1935</a:t>
            </a:r>
            <a:r>
              <a:rPr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b="1" u="heavy" spc="-85" dirty="0">
                <a:solidFill>
                  <a:srgbClr val="C23B0D"/>
                </a:solidFill>
                <a:uFill>
                  <a:solidFill>
                    <a:srgbClr val="C23B0D"/>
                  </a:solidFill>
                </a:uFill>
                <a:latin typeface="Microsoft JhengHei" panose="020B0604030504040204" charset="-120"/>
                <a:cs typeface="Microsoft JhengHei" panose="020B0604030504040204" charset="-120"/>
              </a:rPr>
              <a:t>10</a:t>
            </a:r>
            <a:r>
              <a:rPr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pc="25" dirty="0">
                <a:latin typeface="PMingLiU"/>
                <a:cs typeface="PMingLiU"/>
              </a:rPr>
              <a:t>，中央</a:t>
            </a:r>
            <a:r>
              <a:rPr spc="80" dirty="0">
                <a:latin typeface="PMingLiU"/>
                <a:cs typeface="PMingLiU"/>
              </a:rPr>
              <a:t>红</a:t>
            </a:r>
            <a:r>
              <a:rPr spc="25" dirty="0">
                <a:latin typeface="PMingLiU"/>
                <a:cs typeface="PMingLiU"/>
              </a:rPr>
              <a:t>军到</a:t>
            </a:r>
            <a:r>
              <a:rPr spc="60" dirty="0">
                <a:latin typeface="PMingLiU"/>
                <a:cs typeface="PMingLiU"/>
              </a:rPr>
              <a:t>达</a:t>
            </a:r>
            <a:r>
              <a:rPr u="heavy" spc="-490" dirty="0">
                <a:solidFill>
                  <a:srgbClr val="C23B0D"/>
                </a:solidFill>
                <a:uFill>
                  <a:solidFill>
                    <a:srgbClr val="C23B0D"/>
                  </a:solidFill>
                </a:uFill>
                <a:latin typeface="PMingLiU"/>
                <a:cs typeface="PMingLiU"/>
              </a:rPr>
              <a:t> </a:t>
            </a:r>
            <a:r>
              <a:rPr b="1" u="heavy" spc="25" dirty="0" err="1">
                <a:solidFill>
                  <a:srgbClr val="C23B0D"/>
                </a:solidFill>
                <a:uFill>
                  <a:solidFill>
                    <a:srgbClr val="C23B0D"/>
                  </a:solidFill>
                </a:uFill>
                <a:latin typeface="Microsoft JhengHei" panose="020B0604030504040204" charset="-120"/>
                <a:cs typeface="Microsoft JhengHei" panose="020B0604030504040204" charset="-120"/>
              </a:rPr>
              <a:t>陕北</a:t>
            </a:r>
            <a:r>
              <a:rPr b="1" u="heavy" spc="75" dirty="0" err="1">
                <a:solidFill>
                  <a:srgbClr val="C23B0D"/>
                </a:solidFill>
                <a:uFill>
                  <a:solidFill>
                    <a:srgbClr val="C23B0D"/>
                  </a:solidFill>
                </a:uFill>
                <a:latin typeface="Microsoft JhengHei" panose="020B0604030504040204" charset="-120"/>
                <a:cs typeface="Microsoft JhengHei" panose="020B0604030504040204" charset="-120"/>
              </a:rPr>
              <a:t>吴</a:t>
            </a:r>
            <a:r>
              <a:rPr b="1" u="heavy" spc="25" dirty="0" err="1">
                <a:solidFill>
                  <a:srgbClr val="C23B0D"/>
                </a:solidFill>
                <a:uFill>
                  <a:solidFill>
                    <a:srgbClr val="C23B0D"/>
                  </a:solidFill>
                </a:uFill>
                <a:latin typeface="Microsoft JhengHei" panose="020B0604030504040204" charset="-120"/>
                <a:cs typeface="Microsoft JhengHei" panose="020B0604030504040204" charset="-120"/>
              </a:rPr>
              <a:t>起镇</a:t>
            </a:r>
            <a:r>
              <a:rPr spc="80" dirty="0" err="1">
                <a:latin typeface="PMingLiU"/>
                <a:cs typeface="PMingLiU"/>
              </a:rPr>
              <a:t>，</a:t>
            </a:r>
            <a:r>
              <a:rPr spc="25" dirty="0" err="1">
                <a:latin typeface="PMingLiU"/>
                <a:cs typeface="PMingLiU"/>
              </a:rPr>
              <a:t>同十</a:t>
            </a:r>
            <a:r>
              <a:rPr spc="85" dirty="0" err="1">
                <a:latin typeface="PMingLiU"/>
                <a:cs typeface="PMingLiU"/>
              </a:rPr>
              <a:t>五</a:t>
            </a:r>
            <a:r>
              <a:rPr spc="25" dirty="0" err="1">
                <a:latin typeface="PMingLiU"/>
                <a:cs typeface="PMingLiU"/>
              </a:rPr>
              <a:t>军团</a:t>
            </a:r>
            <a:r>
              <a:rPr lang="zh-CN" altLang="en-US" spc="85" dirty="0">
                <a:latin typeface="PMingLiU"/>
                <a:cs typeface="PMingLiU"/>
              </a:rPr>
              <a:t>会合</a:t>
            </a:r>
            <a:r>
              <a:rPr spc="25" dirty="0">
                <a:latin typeface="PMingLiU"/>
                <a:cs typeface="PMingLiU"/>
              </a:rPr>
              <a:t>。</a:t>
            </a:r>
            <a:endParaRPr dirty="0">
              <a:latin typeface="PMingLiU"/>
              <a:cs typeface="PMingLiU"/>
            </a:endParaRPr>
          </a:p>
          <a:p>
            <a:pPr marL="12700">
              <a:lnSpc>
                <a:spcPct val="100000"/>
              </a:lnSpc>
              <a:spcBef>
                <a:spcPts val="1265"/>
              </a:spcBef>
            </a:pPr>
            <a:r>
              <a:rPr b="1" u="heavy" spc="-85" dirty="0">
                <a:solidFill>
                  <a:srgbClr val="C23B0D"/>
                </a:solidFill>
                <a:uFill>
                  <a:solidFill>
                    <a:srgbClr val="C23B0D"/>
                  </a:solidFill>
                </a:uFill>
                <a:latin typeface="Microsoft JhengHei" panose="020B0604030504040204" charset="-120"/>
                <a:cs typeface="Microsoft JhengHei" panose="020B0604030504040204" charset="-120"/>
              </a:rPr>
              <a:t>1936</a:t>
            </a:r>
            <a:r>
              <a:rPr b="1" u="heavy" spc="25" dirty="0">
                <a:solidFill>
                  <a:srgbClr val="C23B0D"/>
                </a:solidFill>
                <a:uFill>
                  <a:solidFill>
                    <a:srgbClr val="C23B0D"/>
                  </a:solidFill>
                </a:uFill>
                <a:latin typeface="Microsoft JhengHei" panose="020B0604030504040204" charset="-120"/>
                <a:cs typeface="Microsoft JhengHei" panose="020B0604030504040204" charset="-120"/>
              </a:rPr>
              <a:t>年</a:t>
            </a:r>
            <a:r>
              <a:rPr b="1" u="heavy" spc="-85" dirty="0">
                <a:solidFill>
                  <a:srgbClr val="C23B0D"/>
                </a:solidFill>
                <a:uFill>
                  <a:solidFill>
                    <a:srgbClr val="C23B0D"/>
                  </a:solidFill>
                </a:uFill>
                <a:latin typeface="Microsoft JhengHei" panose="020B0604030504040204" charset="-120"/>
                <a:cs typeface="Microsoft JhengHei" panose="020B0604030504040204" charset="-120"/>
              </a:rPr>
              <a:t>10</a:t>
            </a:r>
            <a:r>
              <a:rPr b="1" u="heavy" spc="25" dirty="0">
                <a:solidFill>
                  <a:srgbClr val="C23B0D"/>
                </a:solidFill>
                <a:uFill>
                  <a:solidFill>
                    <a:srgbClr val="C23B0D"/>
                  </a:solidFill>
                </a:uFill>
                <a:latin typeface="Microsoft JhengHei" panose="020B0604030504040204" charset="-120"/>
                <a:cs typeface="Microsoft JhengHei" panose="020B0604030504040204" charset="-120"/>
              </a:rPr>
              <a:t>月</a:t>
            </a:r>
            <a:r>
              <a:rPr spc="25" dirty="0">
                <a:latin typeface="PMingLiU"/>
                <a:cs typeface="PMingLiU"/>
              </a:rPr>
              <a:t>，红</a:t>
            </a:r>
            <a:r>
              <a:rPr b="1" u="heavy" spc="-85" dirty="0">
                <a:solidFill>
                  <a:srgbClr val="C23B0D"/>
                </a:solidFill>
                <a:uFill>
                  <a:solidFill>
                    <a:srgbClr val="C23B0D"/>
                  </a:solidFill>
                </a:uFill>
                <a:latin typeface="Microsoft JhengHei" panose="020B0604030504040204" charset="-120"/>
                <a:cs typeface="Microsoft JhengHei" panose="020B0604030504040204" charset="-120"/>
              </a:rPr>
              <a:t>二</a:t>
            </a:r>
            <a:r>
              <a:rPr spc="75" dirty="0">
                <a:latin typeface="PMingLiU"/>
                <a:cs typeface="PMingLiU"/>
              </a:rPr>
              <a:t>、</a:t>
            </a:r>
            <a:r>
              <a:rPr b="1" u="heavy" spc="-85" dirty="0">
                <a:solidFill>
                  <a:srgbClr val="C23B0D"/>
                </a:solidFill>
                <a:uFill>
                  <a:solidFill>
                    <a:srgbClr val="C23B0D"/>
                  </a:solidFill>
                </a:uFill>
                <a:latin typeface="Microsoft JhengHei" panose="020B0604030504040204" charset="-120"/>
                <a:cs typeface="Microsoft JhengHei" panose="020B0604030504040204" charset="-120"/>
              </a:rPr>
              <a:t>四</a:t>
            </a:r>
            <a:r>
              <a:rPr spc="25" dirty="0">
                <a:latin typeface="PMingLiU"/>
                <a:cs typeface="PMingLiU"/>
              </a:rPr>
              <a:t>方</a:t>
            </a:r>
            <a:r>
              <a:rPr spc="75" dirty="0">
                <a:latin typeface="PMingLiU"/>
                <a:cs typeface="PMingLiU"/>
              </a:rPr>
              <a:t>面</a:t>
            </a:r>
            <a:r>
              <a:rPr spc="25" dirty="0">
                <a:latin typeface="PMingLiU"/>
                <a:cs typeface="PMingLiU"/>
              </a:rPr>
              <a:t>军先</a:t>
            </a:r>
            <a:r>
              <a:rPr spc="75" dirty="0">
                <a:latin typeface="PMingLiU"/>
                <a:cs typeface="PMingLiU"/>
              </a:rPr>
              <a:t>后</a:t>
            </a:r>
            <a:r>
              <a:rPr spc="25" dirty="0">
                <a:latin typeface="PMingLiU"/>
                <a:cs typeface="PMingLiU"/>
              </a:rPr>
              <a:t>同红</a:t>
            </a:r>
            <a:r>
              <a:rPr b="1" u="heavy" spc="-85" dirty="0">
                <a:solidFill>
                  <a:srgbClr val="C23B0D"/>
                </a:solidFill>
                <a:uFill>
                  <a:solidFill>
                    <a:srgbClr val="C23B0D"/>
                  </a:solidFill>
                </a:uFill>
                <a:latin typeface="Microsoft JhengHei" panose="020B0604030504040204" charset="-120"/>
                <a:cs typeface="Microsoft JhengHei" panose="020B0604030504040204" charset="-120"/>
              </a:rPr>
              <a:t>一</a:t>
            </a:r>
            <a:r>
              <a:rPr spc="25" dirty="0">
                <a:latin typeface="PMingLiU"/>
                <a:cs typeface="PMingLiU"/>
              </a:rPr>
              <a:t>方面</a:t>
            </a:r>
            <a:r>
              <a:rPr spc="75" dirty="0">
                <a:latin typeface="PMingLiU"/>
                <a:cs typeface="PMingLiU"/>
              </a:rPr>
              <a:t>军</a:t>
            </a:r>
            <a:r>
              <a:rPr spc="15" dirty="0">
                <a:latin typeface="PMingLiU"/>
                <a:cs typeface="PMingLiU"/>
              </a:rPr>
              <a:t>在</a:t>
            </a:r>
            <a:r>
              <a:rPr b="1" u="heavy" spc="25" dirty="0">
                <a:solidFill>
                  <a:srgbClr val="C23B0D"/>
                </a:solidFill>
                <a:uFill>
                  <a:solidFill>
                    <a:srgbClr val="C23B0D"/>
                  </a:solidFill>
                </a:uFill>
                <a:latin typeface="Microsoft JhengHei" panose="020B0604030504040204" charset="-120"/>
                <a:cs typeface="Microsoft JhengHei" panose="020B0604030504040204" charset="-120"/>
              </a:rPr>
              <a:t>甘肃会宁</a:t>
            </a:r>
            <a:r>
              <a:rPr b="1" spc="65" dirty="0">
                <a:solidFill>
                  <a:srgbClr val="C23B0D"/>
                </a:solidFill>
                <a:latin typeface="Microsoft JhengHei" panose="020B0604030504040204" charset="-120"/>
                <a:cs typeface="Microsoft JhengHei" panose="020B0604030504040204" charset="-120"/>
              </a:rPr>
              <a:t>、</a:t>
            </a:r>
            <a:r>
              <a:rPr b="1" u="heavy" spc="25" dirty="0">
                <a:solidFill>
                  <a:srgbClr val="C23B0D"/>
                </a:solidFill>
                <a:uFill>
                  <a:solidFill>
                    <a:srgbClr val="C23B0D"/>
                  </a:solidFill>
                </a:uFill>
                <a:latin typeface="Microsoft JhengHei" panose="020B0604030504040204" charset="-120"/>
                <a:cs typeface="Microsoft JhengHei" panose="020B0604030504040204" charset="-120"/>
              </a:rPr>
              <a:t>静宁将台堡</a:t>
            </a:r>
            <a:r>
              <a:rPr spc="75" dirty="0">
                <a:latin typeface="PMingLiU"/>
                <a:cs typeface="PMingLiU"/>
              </a:rPr>
              <a:t>会</a:t>
            </a:r>
            <a:r>
              <a:rPr spc="25" dirty="0">
                <a:latin typeface="PMingLiU"/>
                <a:cs typeface="PMingLiU"/>
              </a:rPr>
              <a:t>师，</a:t>
            </a:r>
            <a:r>
              <a:rPr spc="65" dirty="0">
                <a:latin typeface="PMingLiU"/>
                <a:cs typeface="PMingLiU"/>
              </a:rPr>
              <a:t>胜</a:t>
            </a:r>
            <a:r>
              <a:rPr spc="25" dirty="0">
                <a:latin typeface="PMingLiU"/>
                <a:cs typeface="PMingLiU"/>
              </a:rPr>
              <a:t>利结</a:t>
            </a:r>
            <a:r>
              <a:rPr spc="65" dirty="0">
                <a:latin typeface="PMingLiU"/>
                <a:cs typeface="PMingLiU"/>
              </a:rPr>
              <a:t>束</a:t>
            </a:r>
            <a:r>
              <a:rPr spc="25" dirty="0">
                <a:latin typeface="PMingLiU"/>
                <a:cs typeface="PMingLiU"/>
              </a:rPr>
              <a:t>长征。</a:t>
            </a:r>
            <a:endParaRPr dirty="0">
              <a:latin typeface="PMingLiU"/>
              <a:cs typeface="PMingLiU"/>
            </a:endParaRPr>
          </a:p>
          <a:p>
            <a:pPr marL="12700">
              <a:lnSpc>
                <a:spcPct val="100000"/>
              </a:lnSpc>
              <a:spcBef>
                <a:spcPts val="1355"/>
              </a:spcBef>
            </a:pPr>
            <a:r>
              <a:rPr spc="-5" dirty="0"/>
              <a:t>（二）长征的的胜利及其伟</a:t>
            </a:r>
            <a:r>
              <a:rPr spc="5" dirty="0"/>
              <a:t>大</a:t>
            </a:r>
            <a:r>
              <a:rPr spc="-5" dirty="0"/>
              <a:t>意义</a:t>
            </a:r>
            <a:r>
              <a:rPr sz="1950" spc="25" dirty="0">
                <a:solidFill>
                  <a:srgbClr val="C23B0D"/>
                </a:solidFill>
                <a:latin typeface="PMingLiU"/>
                <a:cs typeface="PMingLiU"/>
              </a:rPr>
              <a:t>★★</a:t>
            </a:r>
            <a:endParaRPr sz="1950" dirty="0">
              <a:latin typeface="PMingLiU"/>
              <a:cs typeface="PMingLiU"/>
            </a:endParaRPr>
          </a:p>
          <a:p>
            <a:pPr marL="12700">
              <a:lnSpc>
                <a:spcPct val="100000"/>
              </a:lnSpc>
              <a:spcBef>
                <a:spcPts val="1355"/>
              </a:spcBef>
            </a:pPr>
            <a:r>
              <a:rPr sz="1950" b="1" u="heavy" spc="-85" dirty="0" err="1">
                <a:solidFill>
                  <a:srgbClr val="C23B0D"/>
                </a:solidFill>
                <a:uFill>
                  <a:solidFill>
                    <a:srgbClr val="C23B0D"/>
                  </a:solidFill>
                </a:uFill>
                <a:latin typeface="Microsoft JhengHei" panose="020B0604030504040204" charset="-120"/>
                <a:cs typeface="Microsoft JhengHei" panose="020B0604030504040204" charset="-120"/>
              </a:rPr>
              <a:t>转：</a:t>
            </a:r>
            <a:r>
              <a:rPr spc="25" dirty="0" err="1">
                <a:cs typeface="PMingLiU"/>
              </a:rPr>
              <a:t>长征粉碎了国民党“围剿”红军、消灭革命力量的企图，是中国革命转危为安的关键</a:t>
            </a:r>
            <a:endParaRPr spc="25" dirty="0">
              <a:cs typeface="PMingLiU"/>
            </a:endParaRPr>
          </a:p>
          <a:p>
            <a:pPr marL="12700">
              <a:lnSpc>
                <a:spcPct val="100000"/>
              </a:lnSpc>
              <a:spcBef>
                <a:spcPts val="1260"/>
              </a:spcBef>
            </a:pPr>
            <a:r>
              <a:rPr sz="1950" b="1" u="heavy" spc="-85" dirty="0" err="1">
                <a:solidFill>
                  <a:srgbClr val="C23B0D"/>
                </a:solidFill>
                <a:uFill>
                  <a:solidFill>
                    <a:srgbClr val="C23B0D"/>
                  </a:solidFill>
                </a:uFill>
                <a:latin typeface="Microsoft JhengHei" panose="020B0604030504040204" charset="-120"/>
                <a:cs typeface="Microsoft JhengHei" panose="020B0604030504040204" charset="-120"/>
              </a:rPr>
              <a:t>西北：</a:t>
            </a:r>
            <a:r>
              <a:rPr spc="25" dirty="0" err="1">
                <a:cs typeface="PMingLiU"/>
              </a:rPr>
              <a:t>通过长征，把中国革命的大本营放在了西北，为迎接中国人民抗日救亡的新高潮准备条件</a:t>
            </a:r>
            <a:endParaRPr spc="25" dirty="0">
              <a:cs typeface="PMingLiU"/>
            </a:endParaRPr>
          </a:p>
          <a:p>
            <a:pPr marL="12700">
              <a:lnSpc>
                <a:spcPct val="100000"/>
              </a:lnSpc>
              <a:spcBef>
                <a:spcPts val="1265"/>
              </a:spcBef>
            </a:pPr>
            <a:r>
              <a:rPr sz="1950" b="1" u="heavy" spc="-85" dirty="0" err="1">
                <a:solidFill>
                  <a:srgbClr val="C23B0D"/>
                </a:solidFill>
                <a:uFill>
                  <a:solidFill>
                    <a:srgbClr val="C23B0D"/>
                  </a:solidFill>
                </a:uFill>
                <a:latin typeface="Microsoft JhengHei" panose="020B0604030504040204" charset="-120"/>
                <a:cs typeface="Microsoft JhengHei" panose="020B0604030504040204" charset="-120"/>
              </a:rPr>
              <a:t>锤：</a:t>
            </a:r>
            <a:r>
              <a:rPr spc="25" dirty="0" err="1">
                <a:cs typeface="PMingLiU"/>
              </a:rPr>
              <a:t>长征保存并锤炼了中国革命的骨干力量</a:t>
            </a:r>
            <a:endParaRPr lang="en-US" spc="25" dirty="0">
              <a:cs typeface="PMingLiU"/>
            </a:endParaRPr>
          </a:p>
          <a:p>
            <a:pPr marL="12700">
              <a:lnSpc>
                <a:spcPct val="100000"/>
              </a:lnSpc>
              <a:spcBef>
                <a:spcPts val="1355"/>
              </a:spcBef>
            </a:pPr>
            <a:r>
              <a:rPr lang="zh-CN" altLang="en-US" sz="1950" b="1" u="heavy" spc="-85" dirty="0">
                <a:solidFill>
                  <a:srgbClr val="C23B0D"/>
                </a:solidFill>
                <a:uFill>
                  <a:solidFill>
                    <a:srgbClr val="C23B0D"/>
                  </a:solidFill>
                </a:uFill>
                <a:latin typeface="Microsoft JhengHei" panose="020B0604030504040204" charset="-120"/>
                <a:cs typeface="Microsoft JhengHei" panose="020B0604030504040204" charset="-120"/>
              </a:rPr>
              <a:t>精：</a:t>
            </a:r>
            <a:r>
              <a:rPr lang="zh-CN" altLang="en-US" spc="25" dirty="0">
                <a:cs typeface="PMingLiU"/>
              </a:rPr>
              <a:t>长征铸就了伟大的长征精神。</a:t>
            </a:r>
            <a:endParaRPr lang="zh-CN" altLang="en-US" spc="25" dirty="0">
              <a:cs typeface="PMingLiU"/>
            </a:endParaRPr>
          </a:p>
          <a:p>
            <a:pPr marL="12700">
              <a:lnSpc>
                <a:spcPct val="100000"/>
              </a:lnSpc>
              <a:spcBef>
                <a:spcPts val="1265"/>
              </a:spcBef>
            </a:pPr>
            <a:r>
              <a:rPr lang="zh-CN" altLang="en-US" sz="1950" b="1" u="heavy" spc="-85" dirty="0">
                <a:solidFill>
                  <a:srgbClr val="C23B0D"/>
                </a:solidFill>
                <a:uFill>
                  <a:solidFill>
                    <a:srgbClr val="C23B0D"/>
                  </a:solidFill>
                </a:uFill>
                <a:latin typeface="Microsoft JhengHei" panose="020B0604030504040204" charset="-120"/>
                <a:cs typeface="Microsoft JhengHei" panose="020B0604030504040204" charset="-120"/>
              </a:rPr>
              <a:t>火：</a:t>
            </a:r>
            <a:r>
              <a:rPr lang="zh-CN" altLang="en-US" spc="25" dirty="0">
                <a:cs typeface="PMingLiU"/>
              </a:rPr>
              <a:t>长征播撒了革命的火种</a:t>
            </a:r>
            <a:endParaRPr lang="zh-CN" altLang="en-US" spc="25" dirty="0">
              <a:cs typeface="PMingLiU"/>
            </a:endParaRPr>
          </a:p>
          <a:p>
            <a:pPr marL="12700">
              <a:lnSpc>
                <a:spcPct val="100000"/>
              </a:lnSpc>
              <a:spcBef>
                <a:spcPts val="1265"/>
              </a:spcBef>
            </a:pPr>
            <a:endParaRPr spc="25" dirty="0">
              <a:cs typeface="PMingLiU"/>
            </a:endParaRPr>
          </a:p>
        </p:txBody>
      </p:sp>
      <p:sp>
        <p:nvSpPr>
          <p:cNvPr id="6" name="object 6"/>
          <p:cNvSpPr txBox="1"/>
          <p:nvPr/>
        </p:nvSpPr>
        <p:spPr>
          <a:xfrm>
            <a:off x="8317230" y="5231129"/>
            <a:ext cx="2339340" cy="457200"/>
          </a:xfrm>
          <a:prstGeom prst="rect">
            <a:avLst/>
          </a:prstGeom>
          <a:ln w="7627">
            <a:solidFill>
              <a:srgbClr val="C23B0D"/>
            </a:solidFill>
          </a:ln>
        </p:spPr>
        <p:txBody>
          <a:bodyPr vert="horz" wrap="square" lIns="0" tIns="31750" rIns="0" bIns="0" rtlCol="0">
            <a:spAutoFit/>
          </a:bodyPr>
          <a:lstStyle/>
          <a:p>
            <a:pPr marL="92710">
              <a:lnSpc>
                <a:spcPct val="100000"/>
              </a:lnSpc>
              <a:spcBef>
                <a:spcPts val="250"/>
              </a:spcBef>
            </a:pPr>
            <a:r>
              <a:rPr sz="2400" spc="-5" dirty="0">
                <a:solidFill>
                  <a:srgbClr val="C23B0D"/>
                </a:solidFill>
                <a:latin typeface="宋体" panose="02010600030101010101" pitchFamily="2" charset="-122"/>
                <a:cs typeface="宋体" panose="02010600030101010101" pitchFamily="2" charset="-122"/>
              </a:rPr>
              <a:t>转西北，锤精火</a:t>
            </a:r>
            <a:endParaRPr sz="2400">
              <a:latin typeface="宋体" panose="02010600030101010101" pitchFamily="2" charset="-122"/>
              <a:cs typeface="宋体" panose="02010600030101010101" pitchFamily="2" charset="-122"/>
            </a:endParaRPr>
          </a:p>
        </p:txBody>
      </p:sp>
      <p:sp>
        <p:nvSpPr>
          <p:cNvPr id="7" name="object 7"/>
          <p:cNvSpPr/>
          <p:nvPr/>
        </p:nvSpPr>
        <p:spPr>
          <a:xfrm>
            <a:off x="5141595" y="1226153"/>
            <a:ext cx="1417320" cy="434339"/>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中国共产党独立领导革命战争和创建人民军队的开端是（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A:南昌起义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B:秋收起义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C:平江起义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D:百色起义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中国共产党独立领导革命战争和创建人民军队的开端是（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A:南昌起义</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B:秋收起义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C:平江起义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D:百色起义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1927年，中共八七会议确定的总方针是（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A:推翻北洋军阀黑暗统治</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B:开辟农村革命根据地</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C:开展土地革命和武装斗争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D:建立工农民主统一战线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1927年，中共八七会议确定的总方针是（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A:推翻北洋军阀黑暗统治</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B:开辟农村革命根据地</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C:开展土地革命和武装斗争</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D:建立工农民主统一战线</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国民党在全国的统治建立后，官僚资本的垄断活动首先和主要是从（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A:重工业方面开始的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B:商业方面开始的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C:轻工业方面开始的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D:金融业方面开始的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新文化运动与五四运动 </a:t>
            </a:r>
            <a:endParaRPr lang="zh-CN" altLang="en-US" dirty="0"/>
          </a:p>
        </p:txBody>
      </p:sp>
      <p:sp>
        <p:nvSpPr>
          <p:cNvPr id="3" name="内容占位符 2"/>
          <p:cNvSpPr>
            <a:spLocks noGrp="1"/>
          </p:cNvSpPr>
          <p:nvPr>
            <p:ph idx="1"/>
          </p:nvPr>
        </p:nvSpPr>
        <p:spPr>
          <a:xfrm>
            <a:off x="838200" y="1266533"/>
            <a:ext cx="10515600" cy="5092321"/>
          </a:xfrm>
        </p:spPr>
        <p:txBody>
          <a:bodyPr>
            <a:normAutofit/>
          </a:bodyPr>
          <a:lstStyle/>
          <a:p>
            <a:r>
              <a:rPr lang="zh-CN" altLang="zh-CN" sz="2400" dirty="0">
                <a:latin typeface="方正清刻本悦宋简体" panose="02000000000000000000" pitchFamily="2" charset="-122"/>
                <a:ea typeface="方正清刻本悦宋简体" panose="02000000000000000000" pitchFamily="2" charset="-122"/>
                <a:sym typeface="Arial" panose="020B0604020202090204" pitchFamily="34" charset="0"/>
              </a:rPr>
              <a:t>三、五四运动：新民主主义革命的开端</a:t>
            </a:r>
            <a:endParaRPr lang="en-US" altLang="zh-CN" sz="2400" dirty="0">
              <a:latin typeface="方正清刻本悦宋简体" panose="02000000000000000000" pitchFamily="2" charset="-122"/>
              <a:ea typeface="方正清刻本悦宋简体" panose="02000000000000000000" pitchFamily="2" charset="-122"/>
              <a:sym typeface="Arial" panose="020B0604020202090204" pitchFamily="34" charset="0"/>
            </a:endParaRPr>
          </a:p>
          <a:p>
            <a:r>
              <a:rPr lang="zh-CN" altLang="en-US" dirty="0">
                <a:latin typeface="方正清刻本悦宋简体" panose="02000000000000000000" pitchFamily="2" charset="-122"/>
                <a:ea typeface="方正清刻本悦宋简体" panose="02000000000000000000" pitchFamily="2" charset="-122"/>
                <a:sym typeface="Arial" panose="020B0604020202090204" pitchFamily="34" charset="0"/>
              </a:rPr>
              <a:t>（一）五四运动的爆发</a:t>
            </a:r>
            <a:endParaRPr lang="en-US" altLang="zh-CN" dirty="0">
              <a:latin typeface="方正清刻本悦宋简体" panose="02000000000000000000" pitchFamily="2" charset="-122"/>
              <a:ea typeface="方正清刻本悦宋简体" panose="02000000000000000000" pitchFamily="2" charset="-122"/>
              <a:sym typeface="Arial" panose="020B0604020202090204" pitchFamily="34" charset="0"/>
            </a:endParaRPr>
          </a:p>
          <a:p>
            <a:r>
              <a:rPr lang="en-US" altLang="zh-CN" b="1" dirty="0">
                <a:sym typeface="Arial" panose="020B0604020202090204" pitchFamily="34" charset="0"/>
              </a:rPr>
              <a:t>1</a:t>
            </a:r>
            <a:r>
              <a:rPr lang="zh-CN" altLang="en-US" b="1" dirty="0">
                <a:sym typeface="Arial" panose="020B0604020202090204" pitchFamily="34" charset="0"/>
              </a:rPr>
              <a:t>、爆发条件</a:t>
            </a:r>
            <a:endParaRPr lang="en-US" altLang="zh-CN" b="1" dirty="0">
              <a:sym typeface="Arial" panose="020B0604020202090204" pitchFamily="34" charset="0"/>
            </a:endParaRPr>
          </a:p>
          <a:p>
            <a:pPr marL="342900" lvl="0" indent="-342900">
              <a:lnSpc>
                <a:spcPct val="200000"/>
              </a:lnSpc>
              <a:buFont typeface="Arial" panose="020B0604020202090204" pitchFamily="34" charset="0"/>
              <a:buChar char="•"/>
            </a:pPr>
            <a:r>
              <a:rPr lang="zh-CN" altLang="en-US" dirty="0">
                <a:sym typeface="Arial" panose="020B0604020202090204" pitchFamily="34" charset="0"/>
              </a:rPr>
              <a:t>新的</a:t>
            </a:r>
            <a:r>
              <a:rPr lang="zh-CN" altLang="en-US" u="sng" dirty="0">
                <a:sym typeface="Arial" panose="020B0604020202090204" pitchFamily="34" charset="0"/>
              </a:rPr>
              <a:t>时代条件</a:t>
            </a:r>
            <a:r>
              <a:rPr lang="zh-CN" altLang="en-US" dirty="0">
                <a:sym typeface="Arial" panose="020B0604020202090204" pitchFamily="34" charset="0"/>
              </a:rPr>
              <a:t>：十月革命开创的无产阶级社会主义革命的新时代</a:t>
            </a:r>
            <a:endParaRPr lang="en-US" altLang="zh-CN" dirty="0">
              <a:sym typeface="Arial" panose="020B0604020202090204" pitchFamily="34" charset="0"/>
            </a:endParaRPr>
          </a:p>
          <a:p>
            <a:pPr marL="342900" lvl="0" indent="-342900">
              <a:lnSpc>
                <a:spcPct val="200000"/>
              </a:lnSpc>
              <a:buFont typeface="Arial" panose="020B0604020202090204" pitchFamily="34" charset="0"/>
              <a:buChar char="•"/>
            </a:pPr>
            <a:r>
              <a:rPr lang="zh-CN" altLang="en-US" dirty="0">
                <a:sym typeface="Arial" panose="020B0604020202090204" pitchFamily="34" charset="0"/>
              </a:rPr>
              <a:t>新的</a:t>
            </a:r>
            <a:r>
              <a:rPr lang="zh-CN" altLang="en-US" u="sng" dirty="0">
                <a:sym typeface="Arial" panose="020B0604020202090204" pitchFamily="34" charset="0"/>
              </a:rPr>
              <a:t>社会力量</a:t>
            </a:r>
            <a:r>
              <a:rPr lang="zh-CN" altLang="en-US" dirty="0">
                <a:sym typeface="Arial" panose="020B0604020202090204" pitchFamily="34" charset="0"/>
              </a:rPr>
              <a:t>的成长：民族资本主义的壮大，工人阶级壮大</a:t>
            </a:r>
            <a:endParaRPr lang="en-US" altLang="zh-CN" dirty="0">
              <a:sym typeface="Arial" panose="020B0604020202090204" pitchFamily="34" charset="0"/>
            </a:endParaRPr>
          </a:p>
          <a:p>
            <a:pPr marL="342900" lvl="0" indent="-342900">
              <a:lnSpc>
                <a:spcPct val="200000"/>
              </a:lnSpc>
              <a:buFont typeface="Arial" panose="020B0604020202090204" pitchFamily="34" charset="0"/>
              <a:buChar char="•"/>
            </a:pPr>
            <a:r>
              <a:rPr lang="zh-CN" altLang="en-US" dirty="0">
                <a:sym typeface="Arial" panose="020B0604020202090204" pitchFamily="34" charset="0"/>
              </a:rPr>
              <a:t>新文化运动为五四运动准备了最初的群众基础和骨干力量。</a:t>
            </a:r>
            <a:endParaRPr lang="en-US" altLang="zh-CN" dirty="0">
              <a:sym typeface="Arial" panose="020B0604020202090204" pitchFamily="34" charset="0"/>
            </a:endParaRPr>
          </a:p>
          <a:p>
            <a:pPr>
              <a:lnSpc>
                <a:spcPct val="200000"/>
              </a:lnSpc>
            </a:pPr>
            <a:r>
              <a:rPr lang="en-US" altLang="zh-CN" b="1" dirty="0">
                <a:sym typeface="Arial" panose="020B0604020202090204" pitchFamily="34" charset="0"/>
              </a:rPr>
              <a:t>2</a:t>
            </a:r>
            <a:r>
              <a:rPr lang="zh-CN" altLang="en-US" b="1" dirty="0">
                <a:sym typeface="Arial" panose="020B0604020202090204" pitchFamily="34" charset="0"/>
              </a:rPr>
              <a:t>、</a:t>
            </a:r>
            <a:r>
              <a:rPr lang="zh-CN" altLang="en-US" b="1" u="sng" dirty="0">
                <a:solidFill>
                  <a:srgbClr val="C00000"/>
                </a:solidFill>
                <a:sym typeface="Arial" panose="020B0604020202090204" pitchFamily="34" charset="0"/>
              </a:rPr>
              <a:t>直接导火线</a:t>
            </a:r>
            <a:r>
              <a:rPr lang="zh-CN" altLang="en-US" dirty="0">
                <a:solidFill>
                  <a:srgbClr val="C23C0D"/>
                </a:solidFill>
              </a:rPr>
              <a:t>★</a:t>
            </a:r>
            <a:endParaRPr lang="en-US" altLang="zh-CN" dirty="0">
              <a:solidFill>
                <a:srgbClr val="4F81BD"/>
              </a:solidFill>
              <a:sym typeface="Arial" panose="020B0604020202090204" pitchFamily="34" charset="0"/>
            </a:endParaRPr>
          </a:p>
          <a:p>
            <a:pPr marL="342900" lvl="0" indent="-342900">
              <a:lnSpc>
                <a:spcPct val="200000"/>
              </a:lnSpc>
              <a:buFont typeface="Arial" panose="020B0604020202090204" pitchFamily="34" charset="0"/>
              <a:buChar char="•"/>
            </a:pPr>
            <a:r>
              <a:rPr lang="zh-CN" altLang="en-US" b="1" u="sng" dirty="0">
                <a:solidFill>
                  <a:srgbClr val="C00000"/>
                </a:solidFill>
                <a:sym typeface="微软雅黑" panose="020B0503020204020204" pitchFamily="34" charset="-122"/>
              </a:rPr>
              <a:t>巴黎和会上中国外交的失败  </a:t>
            </a:r>
            <a:r>
              <a:rPr lang="en-US" altLang="zh-CN" dirty="0">
                <a:sym typeface="微软雅黑" panose="020B0503020204020204" pitchFamily="34" charset="-122"/>
              </a:rPr>
              <a:t>1919</a:t>
            </a:r>
            <a:r>
              <a:rPr lang="zh-CN" altLang="en-US" dirty="0">
                <a:sym typeface="微软雅黑" panose="020B0503020204020204" pitchFamily="34" charset="-122"/>
              </a:rPr>
              <a:t>年</a:t>
            </a:r>
            <a:r>
              <a:rPr lang="en-US" altLang="zh-CN" dirty="0">
                <a:sym typeface="微软雅黑" panose="020B0503020204020204" pitchFamily="34" charset="-122"/>
              </a:rPr>
              <a:t>1</a:t>
            </a:r>
            <a:r>
              <a:rPr lang="zh-CN" altLang="en-US" dirty="0">
                <a:sym typeface="微软雅黑" panose="020B0503020204020204" pitchFamily="34" charset="-122"/>
              </a:rPr>
              <a:t>月巴黎和会“二十一条”</a:t>
            </a:r>
            <a:endParaRPr lang="zh-CN" altLang="en-US" dirty="0">
              <a:sym typeface="微软雅黑" panose="020B0503020204020204" pitchFamily="34" charset="-122"/>
            </a:endParaRPr>
          </a:p>
          <a:p>
            <a:endParaRPr lang="en-US" altLang="zh-CN" dirty="0">
              <a:sym typeface="Arial" panose="020B0604020202090204" pitchFamily="34" charset="0"/>
            </a:endParaRP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国民党在全国的统治建立后，官僚资本的垄断活动首先和主要是从（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A:重工业方面开始的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B:商业方面开始的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C:轻工业方面开始的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D:金融业方面开始的</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1930年成立的中国国民党临时行动委员会（又称第三党），其主要领导人是（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A:梁漱溟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B:黄炎培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C:张君劢</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D:邓演达</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1930年成立的中国国民党临时行动委员会（又称第三党），其主要领导人是（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A:梁漱溟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B:黄炎培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C:张君劢</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D:邓演达</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1928年12月，毛泽东主持制定的中国共产党历史上第一个土地法是（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A:《井冈山土地法》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B:《兴国土地法》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C:《关于清算、减租及土地问题的指示》</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D:《中国土地法大纲》</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1928年12月，毛泽东主持制定的中国共产党历史上第一个土地法是（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A:《井冈山土地法》</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B:《兴国土地法》</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C:《关于清算、减租及土地问题的指示》</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D:《中国土地法大纲》</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1931年11月，当选为中华苏维埃共和国临时中央政府主席的是（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A:毛泽东</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B:周恩来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C:项英</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D:王稼祥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1931年11月，当选为中华苏维埃共和国临时中央政府主席的是（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A:毛泽东</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B:周恩来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C:项英</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D:王稼祥</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1928年12月，在东北宣布“改易旗帜”、归顺南京国民政府的是</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A:张作霖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B:冯国璋</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C:冯玉祥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D:张学良</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1928年12月，在东北宣布“改易旗帜”、归顺南京国民政府的是</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A:张作霖</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B:冯国璋</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C:冯玉祥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D:张学良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1936年10月，中国工农红军第一、二、四方面军的胜利会师地是（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A:陕北保安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B:陕北洛川</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C:陕北瓦窑堡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D:甘肃会宁、静宁</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Other_1"/>
          <p:cNvSpPr/>
          <p:nvPr>
            <p:custDataLst>
              <p:tags r:id="rId1"/>
            </p:custDataLst>
          </p:nvPr>
        </p:nvSpPr>
        <p:spPr>
          <a:xfrm>
            <a:off x="3283043" y="2640238"/>
            <a:ext cx="6126454" cy="1752600"/>
          </a:xfrm>
          <a:custGeom>
            <a:avLst/>
            <a:gdLst>
              <a:gd name="connsiteX0" fmla="*/ 0 w 6264876"/>
              <a:gd name="connsiteY0" fmla="*/ 0 h 2335427"/>
              <a:gd name="connsiteX1" fmla="*/ 2965622 w 6264876"/>
              <a:gd name="connsiteY1" fmla="*/ 0 h 2335427"/>
              <a:gd name="connsiteX2" fmla="*/ 2965622 w 6264876"/>
              <a:gd name="connsiteY2" fmla="*/ 2335427 h 2335427"/>
              <a:gd name="connsiteX3" fmla="*/ 6264876 w 6264876"/>
              <a:gd name="connsiteY3" fmla="*/ 2335427 h 2335427"/>
              <a:gd name="connsiteX0-1" fmla="*/ 0 w 8447973"/>
              <a:gd name="connsiteY0-2" fmla="*/ 0 h 2335427"/>
              <a:gd name="connsiteX1-3" fmla="*/ 2965622 w 8447973"/>
              <a:gd name="connsiteY1-4" fmla="*/ 0 h 2335427"/>
              <a:gd name="connsiteX2-5" fmla="*/ 2965622 w 8447973"/>
              <a:gd name="connsiteY2-6" fmla="*/ 2335427 h 2335427"/>
              <a:gd name="connsiteX3-7" fmla="*/ 8447973 w 8447973"/>
              <a:gd name="connsiteY3-8" fmla="*/ 2323070 h 2335427"/>
              <a:gd name="connsiteX0-9" fmla="*/ 0 w 7229869"/>
              <a:gd name="connsiteY0-10" fmla="*/ 0 h 2335427"/>
              <a:gd name="connsiteX1-11" fmla="*/ 2965622 w 7229869"/>
              <a:gd name="connsiteY1-12" fmla="*/ 0 h 2335427"/>
              <a:gd name="connsiteX2-13" fmla="*/ 2965622 w 7229869"/>
              <a:gd name="connsiteY2-14" fmla="*/ 2335427 h 2335427"/>
              <a:gd name="connsiteX3-15" fmla="*/ 7229869 w 7229869"/>
              <a:gd name="connsiteY3-16" fmla="*/ 2323070 h 2335427"/>
            </a:gdLst>
            <a:ahLst/>
            <a:cxnLst>
              <a:cxn ang="0">
                <a:pos x="connsiteX0-1" y="connsiteY0-2"/>
              </a:cxn>
              <a:cxn ang="0">
                <a:pos x="connsiteX1-3" y="connsiteY1-4"/>
              </a:cxn>
              <a:cxn ang="0">
                <a:pos x="connsiteX2-5" y="connsiteY2-6"/>
              </a:cxn>
              <a:cxn ang="0">
                <a:pos x="connsiteX3-7" y="connsiteY3-8"/>
              </a:cxn>
            </a:cxnLst>
            <a:rect l="l" t="t" r="r" b="b"/>
            <a:pathLst>
              <a:path w="7229869" h="2335427">
                <a:moveTo>
                  <a:pt x="0" y="0"/>
                </a:moveTo>
                <a:lnTo>
                  <a:pt x="2965622" y="0"/>
                </a:lnTo>
                <a:lnTo>
                  <a:pt x="2965622" y="2335427"/>
                </a:lnTo>
                <a:lnTo>
                  <a:pt x="7229869" y="2323070"/>
                </a:lnTo>
              </a:path>
            </a:pathLst>
          </a:custGeom>
          <a:noFill/>
          <a:ln>
            <a:solidFill>
              <a:srgbClr val="C23C0D"/>
            </a:solidFill>
            <a:prstDash val="sysDash"/>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mn-ea"/>
            </a:endParaRPr>
          </a:p>
        </p:txBody>
      </p:sp>
      <p:sp>
        <p:nvSpPr>
          <p:cNvPr id="18" name="MH_SubTitle_1"/>
          <p:cNvSpPr/>
          <p:nvPr>
            <p:custDataLst>
              <p:tags r:id="rId2"/>
            </p:custDataLst>
          </p:nvPr>
        </p:nvSpPr>
        <p:spPr>
          <a:xfrm>
            <a:off x="1266979" y="1928245"/>
            <a:ext cx="1719262" cy="1423987"/>
          </a:xfrm>
          <a:custGeom>
            <a:avLst/>
            <a:gdLst>
              <a:gd name="connsiteX0" fmla="*/ 699275 w 1719403"/>
              <a:gd name="connsiteY0" fmla="*/ 190606 h 1424663"/>
              <a:gd name="connsiteX1" fmla="*/ 334183 w 1719403"/>
              <a:gd name="connsiteY1" fmla="*/ 352648 h 1424663"/>
              <a:gd name="connsiteX2" fmla="*/ 352647 w 1719403"/>
              <a:gd name="connsiteY2" fmla="*/ 1090480 h 1424663"/>
              <a:gd name="connsiteX3" fmla="*/ 1090480 w 1719403"/>
              <a:gd name="connsiteY3" fmla="*/ 1072016 h 1424663"/>
              <a:gd name="connsiteX4" fmla="*/ 1450163 w 1719403"/>
              <a:gd name="connsiteY4" fmla="*/ 693867 h 1424663"/>
              <a:gd name="connsiteX5" fmla="*/ 1072015 w 1719403"/>
              <a:gd name="connsiteY5" fmla="*/ 334183 h 1424663"/>
              <a:gd name="connsiteX6" fmla="*/ 699275 w 1719403"/>
              <a:gd name="connsiteY6" fmla="*/ 190606 h 1424663"/>
              <a:gd name="connsiteX7" fmla="*/ 694510 w 1719403"/>
              <a:gd name="connsiteY7" fmla="*/ 224 h 1424663"/>
              <a:gd name="connsiteX8" fmla="*/ 1203266 w 1719403"/>
              <a:gd name="connsiteY8" fmla="*/ 196195 h 1424663"/>
              <a:gd name="connsiteX9" fmla="*/ 1719403 w 1719403"/>
              <a:gd name="connsiteY9" fmla="*/ 687129 h 1424663"/>
              <a:gd name="connsiteX10" fmla="*/ 1228468 w 1719403"/>
              <a:gd name="connsiteY10" fmla="*/ 1203266 h 1424663"/>
              <a:gd name="connsiteX11" fmla="*/ 221397 w 1719403"/>
              <a:gd name="connsiteY11" fmla="*/ 1228469 h 1424663"/>
              <a:gd name="connsiteX12" fmla="*/ 196194 w 1719403"/>
              <a:gd name="connsiteY12" fmla="*/ 221397 h 1424663"/>
              <a:gd name="connsiteX13" fmla="*/ 694510 w 1719403"/>
              <a:gd name="connsiteY13" fmla="*/ 224 h 142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9403" h="1424663">
                <a:moveTo>
                  <a:pt x="699275" y="190606"/>
                </a:moveTo>
                <a:cubicBezTo>
                  <a:pt x="565753" y="193947"/>
                  <a:pt x="433507" y="248225"/>
                  <a:pt x="334183" y="352648"/>
                </a:cubicBezTo>
                <a:cubicBezTo>
                  <a:pt x="135535" y="561494"/>
                  <a:pt x="143802" y="891833"/>
                  <a:pt x="352647" y="1090480"/>
                </a:cubicBezTo>
                <a:cubicBezTo>
                  <a:pt x="561493" y="1289128"/>
                  <a:pt x="891832" y="1280861"/>
                  <a:pt x="1090480" y="1072016"/>
                </a:cubicBezTo>
                <a:lnTo>
                  <a:pt x="1450163" y="693867"/>
                </a:lnTo>
                <a:lnTo>
                  <a:pt x="1072015" y="334183"/>
                </a:lnTo>
                <a:cubicBezTo>
                  <a:pt x="967592" y="234860"/>
                  <a:pt x="832796" y="187264"/>
                  <a:pt x="699275" y="190606"/>
                </a:cubicBezTo>
                <a:close/>
                <a:moveTo>
                  <a:pt x="694510" y="224"/>
                </a:moveTo>
                <a:cubicBezTo>
                  <a:pt x="876754" y="-4336"/>
                  <a:pt x="1060738" y="60627"/>
                  <a:pt x="1203266" y="196195"/>
                </a:cubicBezTo>
                <a:lnTo>
                  <a:pt x="1719403" y="687129"/>
                </a:lnTo>
                <a:lnTo>
                  <a:pt x="1228468" y="1203266"/>
                </a:lnTo>
                <a:cubicBezTo>
                  <a:pt x="957333" y="1488321"/>
                  <a:pt x="506451" y="1499605"/>
                  <a:pt x="221397" y="1228469"/>
                </a:cubicBezTo>
                <a:cubicBezTo>
                  <a:pt x="-63658" y="957333"/>
                  <a:pt x="-74942" y="506452"/>
                  <a:pt x="196194" y="221397"/>
                </a:cubicBezTo>
                <a:cubicBezTo>
                  <a:pt x="331762" y="78870"/>
                  <a:pt x="512266" y="4786"/>
                  <a:pt x="694510" y="224"/>
                </a:cubicBezTo>
                <a:close/>
              </a:path>
            </a:pathLst>
          </a:custGeom>
          <a:pattFill prst="dkUpDiag">
            <a:fgClr>
              <a:srgbClr val="C23C0D"/>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144000" anchor="ctr">
            <a:normAutofit/>
          </a:bodyPr>
          <a:lstStyle/>
          <a:p>
            <a:pPr algn="ctr">
              <a:defRPr/>
            </a:pPr>
            <a:r>
              <a:rPr lang="zh-CN" altLang="en-US" sz="2800" dirty="0">
                <a:solidFill>
                  <a:srgbClr val="FF0000"/>
                </a:solidFill>
                <a:latin typeface="方正清刻本悦宋简体" panose="02000000000000000000" pitchFamily="2" charset="-122"/>
                <a:ea typeface="方正清刻本悦宋简体" panose="02000000000000000000" pitchFamily="2" charset="-122"/>
              </a:rPr>
              <a:t>开始</a:t>
            </a:r>
            <a:endParaRPr lang="zh-CN" altLang="en-US" sz="2800"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23" name="MH_SubTitle_3"/>
          <p:cNvSpPr/>
          <p:nvPr>
            <p:custDataLst>
              <p:tags r:id="rId3"/>
            </p:custDataLst>
          </p:nvPr>
        </p:nvSpPr>
        <p:spPr>
          <a:xfrm>
            <a:off x="4547111" y="3908443"/>
            <a:ext cx="1039812" cy="862013"/>
          </a:xfrm>
          <a:custGeom>
            <a:avLst/>
            <a:gdLst>
              <a:gd name="connsiteX0" fmla="*/ 699275 w 1719403"/>
              <a:gd name="connsiteY0" fmla="*/ 190606 h 1424663"/>
              <a:gd name="connsiteX1" fmla="*/ 334183 w 1719403"/>
              <a:gd name="connsiteY1" fmla="*/ 352648 h 1424663"/>
              <a:gd name="connsiteX2" fmla="*/ 352647 w 1719403"/>
              <a:gd name="connsiteY2" fmla="*/ 1090480 h 1424663"/>
              <a:gd name="connsiteX3" fmla="*/ 1090480 w 1719403"/>
              <a:gd name="connsiteY3" fmla="*/ 1072016 h 1424663"/>
              <a:gd name="connsiteX4" fmla="*/ 1450163 w 1719403"/>
              <a:gd name="connsiteY4" fmla="*/ 693867 h 1424663"/>
              <a:gd name="connsiteX5" fmla="*/ 1072015 w 1719403"/>
              <a:gd name="connsiteY5" fmla="*/ 334183 h 1424663"/>
              <a:gd name="connsiteX6" fmla="*/ 699275 w 1719403"/>
              <a:gd name="connsiteY6" fmla="*/ 190606 h 1424663"/>
              <a:gd name="connsiteX7" fmla="*/ 694510 w 1719403"/>
              <a:gd name="connsiteY7" fmla="*/ 224 h 1424663"/>
              <a:gd name="connsiteX8" fmla="*/ 1203266 w 1719403"/>
              <a:gd name="connsiteY8" fmla="*/ 196195 h 1424663"/>
              <a:gd name="connsiteX9" fmla="*/ 1719403 w 1719403"/>
              <a:gd name="connsiteY9" fmla="*/ 687129 h 1424663"/>
              <a:gd name="connsiteX10" fmla="*/ 1228468 w 1719403"/>
              <a:gd name="connsiteY10" fmla="*/ 1203266 h 1424663"/>
              <a:gd name="connsiteX11" fmla="*/ 221397 w 1719403"/>
              <a:gd name="connsiteY11" fmla="*/ 1228469 h 1424663"/>
              <a:gd name="connsiteX12" fmla="*/ 196194 w 1719403"/>
              <a:gd name="connsiteY12" fmla="*/ 221397 h 1424663"/>
              <a:gd name="connsiteX13" fmla="*/ 694510 w 1719403"/>
              <a:gd name="connsiteY13" fmla="*/ 224 h 142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9403" h="1424663">
                <a:moveTo>
                  <a:pt x="699275" y="190606"/>
                </a:moveTo>
                <a:cubicBezTo>
                  <a:pt x="565753" y="193947"/>
                  <a:pt x="433507" y="248225"/>
                  <a:pt x="334183" y="352648"/>
                </a:cubicBezTo>
                <a:cubicBezTo>
                  <a:pt x="135535" y="561494"/>
                  <a:pt x="143802" y="891833"/>
                  <a:pt x="352647" y="1090480"/>
                </a:cubicBezTo>
                <a:cubicBezTo>
                  <a:pt x="561493" y="1289128"/>
                  <a:pt x="891832" y="1280861"/>
                  <a:pt x="1090480" y="1072016"/>
                </a:cubicBezTo>
                <a:lnTo>
                  <a:pt x="1450163" y="693867"/>
                </a:lnTo>
                <a:lnTo>
                  <a:pt x="1072015" y="334183"/>
                </a:lnTo>
                <a:cubicBezTo>
                  <a:pt x="967592" y="234860"/>
                  <a:pt x="832796" y="187264"/>
                  <a:pt x="699275" y="190606"/>
                </a:cubicBezTo>
                <a:close/>
                <a:moveTo>
                  <a:pt x="694510" y="224"/>
                </a:moveTo>
                <a:cubicBezTo>
                  <a:pt x="876754" y="-4336"/>
                  <a:pt x="1060738" y="60627"/>
                  <a:pt x="1203266" y="196195"/>
                </a:cubicBezTo>
                <a:lnTo>
                  <a:pt x="1719403" y="687129"/>
                </a:lnTo>
                <a:lnTo>
                  <a:pt x="1228468" y="1203266"/>
                </a:lnTo>
                <a:cubicBezTo>
                  <a:pt x="957333" y="1488321"/>
                  <a:pt x="506451" y="1499605"/>
                  <a:pt x="221397" y="1228469"/>
                </a:cubicBezTo>
                <a:cubicBezTo>
                  <a:pt x="-63658" y="957333"/>
                  <a:pt x="-74942" y="506452"/>
                  <a:pt x="196194" y="221397"/>
                </a:cubicBezTo>
                <a:cubicBezTo>
                  <a:pt x="331762" y="78870"/>
                  <a:pt x="512266" y="4786"/>
                  <a:pt x="694510" y="224"/>
                </a:cubicBezTo>
                <a:close/>
              </a:path>
            </a:pathLst>
          </a:custGeom>
          <a:pattFill prst="dkUpDiag">
            <a:fgClr>
              <a:schemeClr val="bg1"/>
            </a:fgClr>
            <a:bgClr>
              <a:srgbClr val="C00000"/>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144000" anchor="ctr">
            <a:normAutofit/>
          </a:bodyPr>
          <a:lstStyle/>
          <a:p>
            <a:pPr algn="ctr">
              <a:defRPr/>
            </a:pPr>
            <a:r>
              <a:rPr lang="zh-CN" altLang="en-US" sz="1600" dirty="0">
                <a:solidFill>
                  <a:srgbClr val="FF0000"/>
                </a:solidFill>
                <a:latin typeface="方正清刻本悦宋简体" panose="02000000000000000000" pitchFamily="2" charset="-122"/>
                <a:ea typeface="方正清刻本悦宋简体" panose="02000000000000000000" pitchFamily="2" charset="-122"/>
              </a:rPr>
              <a:t>胜利</a:t>
            </a:r>
            <a:endParaRPr lang="zh-CN" altLang="en-US" sz="1600"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25" name="MH_SubTitle_2"/>
          <p:cNvSpPr/>
          <p:nvPr>
            <p:custDataLst>
              <p:tags r:id="rId4"/>
            </p:custDataLst>
          </p:nvPr>
        </p:nvSpPr>
        <p:spPr>
          <a:xfrm>
            <a:off x="5381626" y="1505270"/>
            <a:ext cx="863600" cy="1041400"/>
          </a:xfrm>
          <a:custGeom>
            <a:avLst/>
            <a:gdLst>
              <a:gd name="connsiteX0" fmla="*/ 350238 w 713554"/>
              <a:gd name="connsiteY0" fmla="*/ 95466 h 861176"/>
              <a:gd name="connsiteX1" fmla="*/ 167379 w 713554"/>
              <a:gd name="connsiteY1" fmla="*/ 176627 h 861176"/>
              <a:gd name="connsiteX2" fmla="*/ 176627 w 713554"/>
              <a:gd name="connsiteY2" fmla="*/ 546175 h 861176"/>
              <a:gd name="connsiteX3" fmla="*/ 366025 w 713554"/>
              <a:gd name="connsiteY3" fmla="*/ 726326 h 861176"/>
              <a:gd name="connsiteX4" fmla="*/ 546176 w 713554"/>
              <a:gd name="connsiteY4" fmla="*/ 536927 h 861176"/>
              <a:gd name="connsiteX5" fmla="*/ 618088 w 713554"/>
              <a:gd name="connsiteY5" fmla="*/ 350237 h 861176"/>
              <a:gd name="connsiteX6" fmla="*/ 536928 w 713554"/>
              <a:gd name="connsiteY6" fmla="*/ 167378 h 861176"/>
              <a:gd name="connsiteX7" fmla="*/ 350238 w 713554"/>
              <a:gd name="connsiteY7" fmla="*/ 95466 h 861176"/>
              <a:gd name="connsiteX8" fmla="*/ 347852 w 713554"/>
              <a:gd name="connsiteY8" fmla="*/ 112 h 861176"/>
              <a:gd name="connsiteX9" fmla="*/ 602666 w 713554"/>
              <a:gd name="connsiteY9" fmla="*/ 98266 h 861176"/>
              <a:gd name="connsiteX10" fmla="*/ 713442 w 713554"/>
              <a:gd name="connsiteY10" fmla="*/ 347851 h 861176"/>
              <a:gd name="connsiteX11" fmla="*/ 615288 w 713554"/>
              <a:gd name="connsiteY11" fmla="*/ 602665 h 861176"/>
              <a:gd name="connsiteX12" fmla="*/ 369400 w 713554"/>
              <a:gd name="connsiteY12" fmla="*/ 861176 h 861176"/>
              <a:gd name="connsiteX13" fmla="*/ 110889 w 713554"/>
              <a:gd name="connsiteY13" fmla="*/ 615288 h 861176"/>
              <a:gd name="connsiteX14" fmla="*/ 98266 w 713554"/>
              <a:gd name="connsiteY14" fmla="*/ 110889 h 861176"/>
              <a:gd name="connsiteX15" fmla="*/ 347852 w 713554"/>
              <a:gd name="connsiteY15" fmla="*/ 112 h 861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554" h="861176">
                <a:moveTo>
                  <a:pt x="350238" y="95466"/>
                </a:moveTo>
                <a:cubicBezTo>
                  <a:pt x="283363" y="97140"/>
                  <a:pt x="217126" y="124326"/>
                  <a:pt x="167379" y="176627"/>
                </a:cubicBezTo>
                <a:cubicBezTo>
                  <a:pt x="67884" y="281228"/>
                  <a:pt x="72025" y="446681"/>
                  <a:pt x="176627" y="546175"/>
                </a:cubicBezTo>
                <a:lnTo>
                  <a:pt x="366025" y="726326"/>
                </a:lnTo>
                <a:lnTo>
                  <a:pt x="546176" y="536927"/>
                </a:lnTo>
                <a:cubicBezTo>
                  <a:pt x="595923" y="484626"/>
                  <a:pt x="619761" y="417113"/>
                  <a:pt x="618088" y="350237"/>
                </a:cubicBezTo>
                <a:cubicBezTo>
                  <a:pt x="616414" y="283362"/>
                  <a:pt x="589229" y="217125"/>
                  <a:pt x="536928" y="167378"/>
                </a:cubicBezTo>
                <a:cubicBezTo>
                  <a:pt x="484627" y="117631"/>
                  <a:pt x="417113" y="93793"/>
                  <a:pt x="350238" y="95466"/>
                </a:cubicBezTo>
                <a:close/>
                <a:moveTo>
                  <a:pt x="347852" y="112"/>
                </a:moveTo>
                <a:cubicBezTo>
                  <a:pt x="439130" y="-2172"/>
                  <a:pt x="531280" y="30365"/>
                  <a:pt x="602666" y="98266"/>
                </a:cubicBezTo>
                <a:cubicBezTo>
                  <a:pt x="674052" y="166166"/>
                  <a:pt x="711157" y="256573"/>
                  <a:pt x="713442" y="347851"/>
                </a:cubicBezTo>
                <a:cubicBezTo>
                  <a:pt x="715726" y="439129"/>
                  <a:pt x="683189" y="531279"/>
                  <a:pt x="615288" y="602665"/>
                </a:cubicBezTo>
                <a:lnTo>
                  <a:pt x="369400" y="861176"/>
                </a:lnTo>
                <a:lnTo>
                  <a:pt x="110889" y="615288"/>
                </a:lnTo>
                <a:cubicBezTo>
                  <a:pt x="-31883" y="479488"/>
                  <a:pt x="-37534" y="253660"/>
                  <a:pt x="98266" y="110889"/>
                </a:cubicBezTo>
                <a:cubicBezTo>
                  <a:pt x="166166" y="39503"/>
                  <a:pt x="256573" y="2397"/>
                  <a:pt x="347852" y="112"/>
                </a:cubicBezTo>
                <a:close/>
              </a:path>
            </a:pathLst>
          </a:custGeom>
          <a:pattFill prst="dkUpDiag">
            <a:fgClr>
              <a:schemeClr val="bg1"/>
            </a:fgClr>
            <a:bgClr>
              <a:srgbClr val="C00000"/>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a:defRPr/>
            </a:pPr>
            <a:r>
              <a:rPr lang="zh-CN" altLang="en-US" sz="1600" dirty="0">
                <a:solidFill>
                  <a:srgbClr val="FF0000"/>
                </a:solidFill>
                <a:latin typeface="方正清刻本悦宋简体" panose="02000000000000000000" pitchFamily="2" charset="-122"/>
                <a:ea typeface="方正清刻本悦宋简体" panose="02000000000000000000" pitchFamily="2" charset="-122"/>
              </a:rPr>
              <a:t>高潮</a:t>
            </a:r>
            <a:endParaRPr lang="zh-CN" altLang="en-US" sz="1600"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3079" name="MH_Title_1"/>
          <p:cNvSpPr txBox="1">
            <a:spLocks noChangeArrowheads="1"/>
          </p:cNvSpPr>
          <p:nvPr>
            <p:custDataLst>
              <p:tags r:id="rId5"/>
            </p:custDataLst>
          </p:nvPr>
        </p:nvSpPr>
        <p:spPr bwMode="auto">
          <a:xfrm>
            <a:off x="9578490" y="3908333"/>
            <a:ext cx="231278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lnSpc>
                <a:spcPct val="90000"/>
              </a:lnSpc>
              <a:spcBef>
                <a:spcPts val="750"/>
              </a:spcBef>
              <a:buFont typeface="Arial" panose="020B060402020209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30000"/>
              </a:lnSpc>
              <a:spcBef>
                <a:spcPct val="0"/>
              </a:spcBef>
              <a:buNone/>
              <a:defRPr/>
            </a:pPr>
            <a:r>
              <a:rPr lang="zh-CN" altLang="en-US" sz="2400" u="sng" dirty="0">
                <a:solidFill>
                  <a:srgbClr val="C00000"/>
                </a:solidFill>
                <a:latin typeface="方正清刻本悦宋简体" panose="02000000000000000000" pitchFamily="2" charset="-122"/>
                <a:ea typeface="方正清刻本悦宋简体" panose="02000000000000000000" pitchFamily="2" charset="-122"/>
              </a:rPr>
              <a:t>中国工人阶级</a:t>
            </a:r>
            <a:endParaRPr lang="zh-CN" altLang="en-US" sz="2400" u="sng" dirty="0">
              <a:solidFill>
                <a:srgbClr val="C00000"/>
              </a:solidFill>
              <a:latin typeface="方正清刻本悦宋简体" panose="02000000000000000000" pitchFamily="2" charset="-122"/>
              <a:ea typeface="方正清刻本悦宋简体" panose="02000000000000000000" pitchFamily="2" charset="-122"/>
            </a:endParaRPr>
          </a:p>
          <a:p>
            <a:pPr algn="ctr">
              <a:lnSpc>
                <a:spcPct val="130000"/>
              </a:lnSpc>
              <a:spcBef>
                <a:spcPct val="0"/>
              </a:spcBef>
              <a:buNone/>
              <a:defRPr/>
            </a:pPr>
            <a:r>
              <a:rPr lang="zh-CN" altLang="en-US" sz="2400" u="sng" dirty="0">
                <a:solidFill>
                  <a:srgbClr val="C00000"/>
                </a:solidFill>
                <a:latin typeface="方正清刻本悦宋简体" panose="02000000000000000000" pitchFamily="2" charset="-122"/>
                <a:ea typeface="方正清刻本悦宋简体" panose="02000000000000000000" pitchFamily="2" charset="-122"/>
              </a:rPr>
              <a:t>开始以独立姿态</a:t>
            </a:r>
            <a:endParaRPr lang="zh-CN" altLang="en-US" sz="2400" u="sng" dirty="0">
              <a:solidFill>
                <a:srgbClr val="C00000"/>
              </a:solidFill>
              <a:latin typeface="方正清刻本悦宋简体" panose="02000000000000000000" pitchFamily="2" charset="-122"/>
              <a:ea typeface="方正清刻本悦宋简体" panose="02000000000000000000" pitchFamily="2" charset="-122"/>
            </a:endParaRPr>
          </a:p>
          <a:p>
            <a:pPr algn="ctr">
              <a:lnSpc>
                <a:spcPct val="130000"/>
              </a:lnSpc>
              <a:spcBef>
                <a:spcPct val="0"/>
              </a:spcBef>
              <a:buNone/>
              <a:defRPr/>
            </a:pPr>
            <a:r>
              <a:rPr lang="zh-CN" altLang="en-US" sz="2400" u="sng" dirty="0">
                <a:solidFill>
                  <a:srgbClr val="C00000"/>
                </a:solidFill>
                <a:latin typeface="方正清刻本悦宋简体" panose="02000000000000000000" pitchFamily="2" charset="-122"/>
                <a:ea typeface="方正清刻本悦宋简体" panose="02000000000000000000" pitchFamily="2" charset="-122"/>
              </a:rPr>
              <a:t>登上历史舞台</a:t>
            </a:r>
            <a:endParaRPr lang="zh-CN" altLang="en-US" sz="2400" u="sng" dirty="0">
              <a:solidFill>
                <a:srgbClr val="C00000"/>
              </a:solidFill>
              <a:latin typeface="方正清刻本悦宋简体" panose="02000000000000000000" pitchFamily="2" charset="-122"/>
              <a:ea typeface="方正清刻本悦宋简体" panose="02000000000000000000" pitchFamily="2" charset="-122"/>
            </a:endParaRPr>
          </a:p>
        </p:txBody>
      </p:sp>
      <p:sp>
        <p:nvSpPr>
          <p:cNvPr id="3080" name="MH_Text_1"/>
          <p:cNvSpPr txBox="1">
            <a:spLocks noChangeArrowheads="1"/>
          </p:cNvSpPr>
          <p:nvPr>
            <p:custDataLst>
              <p:tags r:id="rId6"/>
            </p:custDataLst>
          </p:nvPr>
        </p:nvSpPr>
        <p:spPr bwMode="auto">
          <a:xfrm>
            <a:off x="294083" y="4038415"/>
            <a:ext cx="366505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30000"/>
              </a:lnSpc>
              <a:defRPr/>
            </a:pPr>
            <a:r>
              <a:rPr lang="zh-CN" altLang="en-US" sz="2800" b="1" u="sng" dirty="0">
                <a:solidFill>
                  <a:srgbClr val="C00000"/>
                </a:solidFill>
                <a:latin typeface="等线" panose="02010600030101010101" pitchFamily="2" charset="-122"/>
                <a:ea typeface="等线" panose="02010600030101010101" pitchFamily="2" charset="-122"/>
              </a:rPr>
              <a:t>1919年5月4日</a:t>
            </a:r>
            <a:endParaRPr lang="en-US" altLang="zh-CN" sz="2800" b="1" u="sng" dirty="0">
              <a:solidFill>
                <a:srgbClr val="C00000"/>
              </a:solidFill>
              <a:latin typeface="等线" panose="02010600030101010101" pitchFamily="2" charset="-122"/>
              <a:ea typeface="等线" panose="02010600030101010101" pitchFamily="2" charset="-122"/>
            </a:endParaRPr>
          </a:p>
          <a:p>
            <a:pPr algn="ctr">
              <a:lnSpc>
                <a:spcPct val="130000"/>
              </a:lnSpc>
              <a:defRPr/>
            </a:pPr>
            <a:r>
              <a:rPr lang="zh-CN" altLang="en-US" sz="2000" dirty="0">
                <a:latin typeface="微软雅黑" panose="020B0503020204020204" pitchFamily="34" charset="-122"/>
                <a:ea typeface="微软雅黑" panose="020B0503020204020204" pitchFamily="34" charset="-122"/>
              </a:rPr>
              <a:t>北京大学生在天安门游行示威，</a:t>
            </a:r>
            <a:r>
              <a:rPr lang="zh-CN" altLang="en-US" sz="2800" b="1" u="sng" dirty="0">
                <a:solidFill>
                  <a:srgbClr val="C00000"/>
                </a:solidFill>
                <a:latin typeface="等线" panose="02010600030101010101" pitchFamily="2" charset="-122"/>
                <a:ea typeface="等线" panose="02010600030101010101" pitchFamily="2" charset="-122"/>
              </a:rPr>
              <a:t>五四运动爆发。</a:t>
            </a:r>
            <a:endParaRPr lang="en-US" altLang="zh-CN" sz="2800" b="1" u="sng" dirty="0">
              <a:solidFill>
                <a:srgbClr val="C00000"/>
              </a:solidFill>
              <a:latin typeface="等线" panose="02010600030101010101" pitchFamily="2" charset="-122"/>
              <a:ea typeface="等线" panose="02010600030101010101" pitchFamily="2" charset="-122"/>
            </a:endParaRPr>
          </a:p>
          <a:p>
            <a:pPr algn="ctr">
              <a:lnSpc>
                <a:spcPct val="130000"/>
              </a:lnSpc>
              <a:defRPr/>
            </a:pPr>
            <a:r>
              <a:rPr lang="zh-CN" altLang="en-US" sz="2000" dirty="0">
                <a:latin typeface="微软雅黑" panose="020B0503020204020204" pitchFamily="34" charset="-122"/>
                <a:ea typeface="微软雅黑" panose="020B0503020204020204" pitchFamily="34" charset="-122"/>
              </a:rPr>
              <a:t>学生行动被北洋军阀政府镇压</a:t>
            </a:r>
            <a:endParaRPr lang="zh-CN" altLang="en-US" sz="2000" dirty="0">
              <a:latin typeface="微软雅黑" panose="020B0503020204020204" pitchFamily="34" charset="-122"/>
              <a:ea typeface="微软雅黑" panose="020B0503020204020204" pitchFamily="34" charset="-122"/>
            </a:endParaRPr>
          </a:p>
        </p:txBody>
      </p:sp>
      <p:sp>
        <p:nvSpPr>
          <p:cNvPr id="3081" name="MH_Text_2"/>
          <p:cNvSpPr txBox="1">
            <a:spLocks noChangeArrowheads="1"/>
          </p:cNvSpPr>
          <p:nvPr>
            <p:custDataLst>
              <p:tags r:id="rId7"/>
            </p:custDataLst>
          </p:nvPr>
        </p:nvSpPr>
        <p:spPr bwMode="auto">
          <a:xfrm>
            <a:off x="6740525" y="1770063"/>
            <a:ext cx="3789364"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30000"/>
              </a:lnSpc>
              <a:defRPr/>
            </a:pP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日起，上海</a:t>
            </a:r>
            <a:r>
              <a:rPr lang="zh-CN" altLang="en-US" sz="2800" b="1" u="sng" dirty="0">
                <a:solidFill>
                  <a:srgbClr val="C00000"/>
                </a:solidFill>
                <a:latin typeface="等线" panose="02010600030101010101" pitchFamily="2" charset="-122"/>
                <a:ea typeface="等线" panose="02010600030101010101" pitchFamily="2" charset="-122"/>
              </a:rPr>
              <a:t>工人罢工</a:t>
            </a:r>
            <a:r>
              <a:rPr lang="zh-CN" altLang="en-US" sz="2000" dirty="0">
                <a:latin typeface="微软雅黑" panose="020B0503020204020204" pitchFamily="34" charset="-122"/>
                <a:ea typeface="微软雅黑" panose="020B0503020204020204" pitchFamily="34" charset="-122"/>
              </a:rPr>
              <a:t>。接着商人罢市、学生罢课。</a:t>
            </a:r>
            <a:endParaRPr lang="zh-CN" altLang="en-US" sz="2000" dirty="0">
              <a:latin typeface="微软雅黑" panose="020B0503020204020204" pitchFamily="34" charset="-122"/>
              <a:ea typeface="微软雅黑" panose="020B0503020204020204" pitchFamily="34" charset="-122"/>
            </a:endParaRPr>
          </a:p>
          <a:p>
            <a:pPr algn="ctr">
              <a:lnSpc>
                <a:spcPct val="130000"/>
              </a:lnSpc>
              <a:defRPr/>
            </a:pPr>
            <a:endParaRPr lang="zh-CN" altLang="en-US" sz="1600" dirty="0">
              <a:latin typeface="微软雅黑" panose="020B0503020204020204" pitchFamily="34" charset="-122"/>
              <a:ea typeface="微软雅黑" panose="020B0503020204020204" pitchFamily="34" charset="-122"/>
            </a:endParaRPr>
          </a:p>
        </p:txBody>
      </p:sp>
      <p:sp>
        <p:nvSpPr>
          <p:cNvPr id="3082" name="MH_Text_3"/>
          <p:cNvSpPr txBox="1">
            <a:spLocks noChangeArrowheads="1"/>
          </p:cNvSpPr>
          <p:nvPr>
            <p:custDataLst>
              <p:tags r:id="rId8"/>
            </p:custDataLst>
          </p:nvPr>
        </p:nvSpPr>
        <p:spPr bwMode="auto">
          <a:xfrm>
            <a:off x="3801745" y="4879975"/>
            <a:ext cx="462978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30000"/>
              </a:lnSpc>
              <a:defRPr/>
            </a:pP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日，</a:t>
            </a:r>
            <a:endParaRPr lang="en-US" altLang="zh-CN" sz="2000" dirty="0">
              <a:latin typeface="微软雅黑" panose="020B0503020204020204" pitchFamily="34" charset="-122"/>
              <a:ea typeface="微软雅黑" panose="020B0503020204020204" pitchFamily="34" charset="-122"/>
            </a:endParaRPr>
          </a:p>
          <a:p>
            <a:pPr algn="ctr">
              <a:lnSpc>
                <a:spcPct val="130000"/>
              </a:lnSpc>
              <a:defRPr/>
            </a:pPr>
            <a:r>
              <a:rPr lang="zh-CN" altLang="en-US" sz="2000" dirty="0">
                <a:latin typeface="微软雅黑" panose="020B0503020204020204" pitchFamily="34" charset="-122"/>
                <a:ea typeface="微软雅黑" panose="020B0503020204020204" pitchFamily="34" charset="-122"/>
              </a:rPr>
              <a:t>北洋军阀政府释放被捕学生，</a:t>
            </a:r>
            <a:endParaRPr lang="zh-CN" altLang="en-US" sz="2000" dirty="0">
              <a:latin typeface="微软雅黑" panose="020B0503020204020204" pitchFamily="34" charset="-122"/>
              <a:ea typeface="微软雅黑" panose="020B0503020204020204" pitchFamily="34" charset="-122"/>
            </a:endParaRPr>
          </a:p>
          <a:p>
            <a:pPr algn="ctr">
              <a:lnSpc>
                <a:spcPct val="130000"/>
              </a:lnSpc>
              <a:defRPr/>
            </a:pP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28</a:t>
            </a:r>
            <a:r>
              <a:rPr lang="zh-CN" altLang="en-US" sz="2000" dirty="0">
                <a:latin typeface="微软雅黑" panose="020B0503020204020204" pitchFamily="34" charset="-122"/>
                <a:ea typeface="微软雅黑" panose="020B0503020204020204" pitchFamily="34" charset="-122"/>
              </a:rPr>
              <a:t>日</a:t>
            </a:r>
            <a:endParaRPr lang="en-US" altLang="zh-CN" sz="2000" dirty="0">
              <a:latin typeface="微软雅黑" panose="020B0503020204020204" pitchFamily="34" charset="-122"/>
              <a:ea typeface="微软雅黑" panose="020B0503020204020204" pitchFamily="34" charset="-122"/>
            </a:endParaRPr>
          </a:p>
          <a:p>
            <a:pPr algn="ctr">
              <a:lnSpc>
                <a:spcPct val="130000"/>
              </a:lnSpc>
              <a:defRPr/>
            </a:pPr>
            <a:r>
              <a:rPr lang="zh-CN" altLang="en-US" sz="2000" dirty="0">
                <a:latin typeface="微软雅黑" panose="020B0503020204020204" pitchFamily="34" charset="-122"/>
                <a:ea typeface="微软雅黑" panose="020B0503020204020204" pitchFamily="34" charset="-122"/>
              </a:rPr>
              <a:t>中国代表没有出席巴黎和约签字仪式</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9"/>
          <a:stretch>
            <a:fillRect/>
          </a:stretch>
        </p:blipFill>
        <p:spPr>
          <a:xfrm>
            <a:off x="527999" y="1181552"/>
            <a:ext cx="1598611" cy="509639"/>
          </a:xfrm>
          <a:prstGeom prst="rect">
            <a:avLst/>
          </a:prstGeom>
        </p:spPr>
      </p:pic>
      <p:sp>
        <p:nvSpPr>
          <p:cNvPr id="11" name="标题 1"/>
          <p:cNvSpPr>
            <a:spLocks noGrp="1"/>
          </p:cNvSpPr>
          <p:nvPr>
            <p:ph type="title"/>
          </p:nvPr>
        </p:nvSpPr>
        <p:spPr>
          <a:xfrm>
            <a:off x="838200" y="365126"/>
            <a:ext cx="10515600" cy="645130"/>
          </a:xfrm>
        </p:spPr>
        <p:txBody>
          <a:bodyPr/>
          <a:lstStyle/>
          <a:p>
            <a:r>
              <a:rPr lang="zh-CN" altLang="en-US" dirty="0"/>
              <a:t>第一节 新文化运动与五四运动</a:t>
            </a:r>
            <a:endParaRPr lang="zh-CN" altLang="en-US" dirty="0"/>
          </a:p>
        </p:txBody>
      </p:sp>
    </p:spTree>
    <p:custDataLst>
      <p:tags r:id="rId10"/>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1936年10月，中国工农红军第一、二、四方面军的胜利会师地是（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A:陕北保安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B:陕北洛川</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C:陕北瓦窑堡</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D:甘肃会宁、静宁</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1927年毛泽东在中共八七会议上提出的著名论断是（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A:“须知政权是由枪杆子中取得的”</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B:“没有调查就没有发言权”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C:“兵民是胜利之本”</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D:“一切反动派都是纸老虎”</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1927年毛泽东在中共八七会议上提出的著名论断是（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A:“须知政权是由枪杆子中取得的”</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B:“没有调查就没有发言权”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C:“兵民是胜利之本”</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D:“一切反动派都是纸老虎”</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大革命失败后，由毛泽东领导的公开打出“工农革命军”旗帜的武装起义是（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A:南昌起义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B:秋收起义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C:广州起义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D:海陆丰起义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大革命失败后，由毛泽东领导的公开打出“工农革命军”旗帜的武装起义是（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A:南昌起义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B:秋收起义</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C:广州起义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D:海陆丰起义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1935年1月，在长征途中召开的中共中央政治局扩大会议是（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A:古田会议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B:遵义会议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C:瓦窑堡会议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D:洛川会议”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1935年1月，在长征途中召开的中共中央政治局扩大会议是（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A:古田会议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B:遵义会议</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C:瓦窑堡会议</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D:洛川会议”</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1930年1月，毛泽东进一步阐述农村包围城市、武装夺取政权理论的文章是（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A:《中国的红色政权为什么能够存在？》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B:《星星之火，可以燎原》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C:《井冈山的斗争》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D:《中国革命战争的战略问题》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1930年1月，毛泽东进一步阐述农村包围城市、武装夺取政权理论的文章是（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A:《中国的红色政权为什么能够存在？》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B:《星星之火，可以燎原》</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C:《井冈山的斗争》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D:《中国革命战争的战略问题》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1930年5月，毛泽东撰写的关于坚持辩证唯物主义思想路线的著作是（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A:《中国的红色政权为什么能够存在？》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B:《星星之火，可以燎原》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C:《井冈山的斗争》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D:《反对本本主义》</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第一节 新文化运动与五四运动</a:t>
            </a:r>
            <a:endParaRPr lang="zh-CN" altLang="en-US" dirty="0"/>
          </a:p>
        </p:txBody>
      </p:sp>
      <p:sp>
        <p:nvSpPr>
          <p:cNvPr id="3" name="内容占位符 2"/>
          <p:cNvSpPr>
            <a:spLocks noGrp="1"/>
          </p:cNvSpPr>
          <p:nvPr>
            <p:ph idx="1"/>
          </p:nvPr>
        </p:nvSpPr>
        <p:spPr>
          <a:xfrm>
            <a:off x="390293" y="1087240"/>
            <a:ext cx="11801707" cy="5591466"/>
          </a:xfrm>
        </p:spPr>
        <p:txBody>
          <a:bodyPr>
            <a:normAutofit/>
          </a:bodyPr>
          <a:lstStyle/>
          <a:p>
            <a:pPr>
              <a:lnSpc>
                <a:spcPct val="250000"/>
              </a:lnSpc>
            </a:pPr>
            <a:r>
              <a:rPr lang="zh-CN" altLang="en-US" sz="24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（二）五四运动的历史特点和历史意义</a:t>
            </a:r>
            <a:r>
              <a:rPr lang="zh-CN" altLang="en-US" dirty="0">
                <a:solidFill>
                  <a:srgbClr val="C23C0D"/>
                </a:solidFill>
              </a:rPr>
              <a:t>★★</a:t>
            </a:r>
            <a:endParaRPr lang="en-US" altLang="zh-CN" dirty="0">
              <a:solidFill>
                <a:schemeClr val="accent1"/>
              </a:solidFill>
              <a:sym typeface="微软雅黑" panose="020B0503020204020204" pitchFamily="34" charset="-122"/>
            </a:endParaRPr>
          </a:p>
          <a:p>
            <a:pPr>
              <a:lnSpc>
                <a:spcPct val="250000"/>
              </a:lnSpc>
            </a:pPr>
            <a:r>
              <a:rPr lang="en-US" altLang="zh-CN" dirty="0">
                <a:sym typeface="Arial" panose="020B0604020202090204" pitchFamily="34" charset="0"/>
              </a:rPr>
              <a:t>1</a:t>
            </a:r>
            <a:r>
              <a:rPr lang="zh-CN" altLang="en-US" dirty="0">
                <a:sym typeface="Arial" panose="020B0604020202090204" pitchFamily="34" charset="0"/>
              </a:rPr>
              <a:t>、</a:t>
            </a:r>
            <a:r>
              <a:rPr lang="zh-CN" altLang="en-US" b="1" dirty="0">
                <a:sym typeface="Arial" panose="020B0604020202090204" pitchFamily="34" charset="0"/>
              </a:rPr>
              <a:t>彻底：</a:t>
            </a:r>
            <a:r>
              <a:rPr lang="zh-CN" altLang="en-US" dirty="0">
                <a:sym typeface="Arial" panose="020B0604020202090204" pitchFamily="34" charset="0"/>
              </a:rPr>
              <a:t>中国近代史上一次彻底的反帝反封建的革命运动，表现了反帝反封建的彻底性。</a:t>
            </a:r>
            <a:endParaRPr lang="zh-CN" altLang="en-US" dirty="0">
              <a:sym typeface="Arial" panose="020B0604020202090204" pitchFamily="34" charset="0"/>
            </a:endParaRPr>
          </a:p>
          <a:p>
            <a:pPr>
              <a:lnSpc>
                <a:spcPct val="250000"/>
              </a:lnSpc>
            </a:pPr>
            <a:r>
              <a:rPr lang="en-US" altLang="zh-CN" dirty="0">
                <a:sym typeface="Arial" panose="020B0604020202090204" pitchFamily="34" charset="0"/>
              </a:rPr>
              <a:t>2</a:t>
            </a:r>
            <a:r>
              <a:rPr lang="zh-CN" altLang="en-US" dirty="0">
                <a:sym typeface="Arial" panose="020B0604020202090204" pitchFamily="34" charset="0"/>
              </a:rPr>
              <a:t>、</a:t>
            </a:r>
            <a:r>
              <a:rPr lang="zh-CN" altLang="en-US" b="1" dirty="0">
                <a:sym typeface="Arial" panose="020B0604020202090204" pitchFamily="34" charset="0"/>
              </a:rPr>
              <a:t>群众：</a:t>
            </a:r>
            <a:r>
              <a:rPr lang="zh-CN" altLang="en-US" dirty="0">
                <a:sym typeface="Arial" panose="020B0604020202090204" pitchFamily="34" charset="0"/>
              </a:rPr>
              <a:t>真正的群众性革命运动。</a:t>
            </a:r>
            <a:r>
              <a:rPr lang="zh-CN" altLang="en-US" b="1" u="sng" dirty="0">
                <a:solidFill>
                  <a:srgbClr val="C00000"/>
                </a:solidFill>
                <a:sym typeface="Arial" panose="020B0604020202090204" pitchFamily="34" charset="0"/>
              </a:rPr>
              <a:t>青年学生是先锋，工人阶级</a:t>
            </a:r>
            <a:r>
              <a:rPr lang="zh-CN" altLang="en-US" dirty="0">
                <a:sym typeface="Arial" panose="020B0604020202090204" pitchFamily="34" charset="0"/>
              </a:rPr>
              <a:t>第一次独立登上政治舞台，成为</a:t>
            </a:r>
            <a:r>
              <a:rPr lang="zh-CN" altLang="en-US" b="1" u="sng" dirty="0">
                <a:solidFill>
                  <a:srgbClr val="C00000"/>
                </a:solidFill>
                <a:sym typeface="Arial" panose="020B0604020202090204" pitchFamily="34" charset="0"/>
              </a:rPr>
              <a:t>主力军</a:t>
            </a:r>
            <a:endParaRPr lang="zh-CN" altLang="en-US" b="1" u="sng" dirty="0">
              <a:solidFill>
                <a:srgbClr val="C00000"/>
              </a:solidFill>
              <a:sym typeface="Arial" panose="020B0604020202090204" pitchFamily="34" charset="0"/>
            </a:endParaRPr>
          </a:p>
          <a:p>
            <a:pPr>
              <a:lnSpc>
                <a:spcPct val="250000"/>
              </a:lnSpc>
            </a:pPr>
            <a:r>
              <a:rPr lang="en-US" altLang="zh-CN" dirty="0">
                <a:sym typeface="Arial" panose="020B0604020202090204" pitchFamily="34" charset="0"/>
              </a:rPr>
              <a:t>3</a:t>
            </a:r>
            <a:r>
              <a:rPr lang="zh-CN" altLang="en-US" dirty="0">
                <a:sym typeface="Arial" panose="020B0604020202090204" pitchFamily="34" charset="0"/>
              </a:rPr>
              <a:t>、</a:t>
            </a:r>
            <a:r>
              <a:rPr lang="zh-CN" altLang="en-US" b="1" dirty="0">
                <a:sym typeface="Arial" panose="020B0604020202090204" pitchFamily="34" charset="0"/>
              </a:rPr>
              <a:t>思想：</a:t>
            </a:r>
            <a:r>
              <a:rPr lang="zh-CN" altLang="en-US" dirty="0">
                <a:sym typeface="Arial" panose="020B0604020202090204" pitchFamily="34" charset="0"/>
              </a:rPr>
              <a:t>促进了马克思主义在中国的广泛传播，促进了马克思主义同中国工人运动相结合，</a:t>
            </a:r>
            <a:endParaRPr lang="en-US" altLang="zh-CN" dirty="0">
              <a:sym typeface="Arial" panose="020B0604020202090204" pitchFamily="34" charset="0"/>
            </a:endParaRPr>
          </a:p>
          <a:p>
            <a:pPr>
              <a:lnSpc>
                <a:spcPct val="250000"/>
              </a:lnSpc>
            </a:pPr>
            <a:r>
              <a:rPr lang="en-US" altLang="zh-CN" dirty="0">
                <a:sym typeface="Arial" panose="020B0604020202090204" pitchFamily="34" charset="0"/>
              </a:rPr>
              <a:t>                   </a:t>
            </a:r>
            <a:r>
              <a:rPr lang="zh-CN" altLang="en-US" dirty="0">
                <a:sym typeface="Arial" panose="020B0604020202090204" pitchFamily="34" charset="0"/>
              </a:rPr>
              <a:t>为共产党的成立作了思想和干部上的准备</a:t>
            </a:r>
            <a:endParaRPr lang="en-US" altLang="zh-CN" dirty="0">
              <a:solidFill>
                <a:srgbClr val="C00000"/>
              </a:solidFill>
              <a:sym typeface="Arial" panose="020B0604020202090204" pitchFamily="34" charset="0"/>
            </a:endParaRPr>
          </a:p>
          <a:p>
            <a:pPr>
              <a:lnSpc>
                <a:spcPct val="250000"/>
              </a:lnSpc>
            </a:pPr>
            <a:r>
              <a:rPr lang="en-US" altLang="zh-CN" dirty="0">
                <a:sym typeface="Arial" panose="020B0604020202090204" pitchFamily="34" charset="0"/>
              </a:rPr>
              <a:t>4</a:t>
            </a:r>
            <a:r>
              <a:rPr lang="zh-CN" altLang="en-US" dirty="0">
                <a:sym typeface="Arial" panose="020B0604020202090204" pitchFamily="34" charset="0"/>
              </a:rPr>
              <a:t>、</a:t>
            </a:r>
            <a:r>
              <a:rPr lang="zh-CN" altLang="en-US" b="1" dirty="0">
                <a:sym typeface="Arial" panose="020B0604020202090204" pitchFamily="34" charset="0"/>
              </a:rPr>
              <a:t>开始：</a:t>
            </a:r>
            <a:r>
              <a:rPr lang="zh-CN" altLang="en-US" dirty="0">
                <a:sym typeface="Arial" panose="020B0604020202090204" pitchFamily="34" charset="0"/>
              </a:rPr>
              <a:t>是中国</a:t>
            </a:r>
            <a:r>
              <a:rPr lang="zh-CN" altLang="en-US" b="1" u="sng" dirty="0">
                <a:solidFill>
                  <a:srgbClr val="C00000"/>
                </a:solidFill>
                <a:sym typeface="Arial" panose="020B0604020202090204" pitchFamily="34" charset="0"/>
              </a:rPr>
              <a:t>新民主主义革命的伟大开端</a:t>
            </a:r>
            <a:r>
              <a:rPr lang="zh-CN" altLang="en-US" dirty="0">
                <a:sym typeface="Arial" panose="020B0604020202090204" pitchFamily="34" charset="0"/>
              </a:rPr>
              <a:t>。五四运动后，无产阶级成为中国民族民主革命的领导者</a:t>
            </a:r>
            <a:endParaRPr lang="zh-CN" altLang="en-US" dirty="0">
              <a:sym typeface="Arial" panose="020B0604020202090204" pitchFamily="34" charset="0"/>
            </a:endParaRPr>
          </a:p>
        </p:txBody>
      </p:sp>
      <p:pic>
        <p:nvPicPr>
          <p:cNvPr id="4" name="图片 3"/>
          <p:cNvPicPr>
            <a:picLocks noChangeAspect="1"/>
          </p:cNvPicPr>
          <p:nvPr/>
        </p:nvPicPr>
        <p:blipFill>
          <a:blip r:embed="rId1"/>
          <a:stretch>
            <a:fillRect/>
          </a:stretch>
        </p:blipFill>
        <p:spPr>
          <a:xfrm>
            <a:off x="6291146" y="1507088"/>
            <a:ext cx="1708936" cy="527964"/>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1930年5月，毛泽东撰写的关于坚持辩证唯物主义思想路线的著作是（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A:《中国的红色政权为什么能够存在？》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B:《星星之火，可以燎原》</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C:《井冈山的斗争》</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D:《反对本本主义》</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中华民族的抗日战争</a:t>
            </a:r>
            <a:endParaRPr lang="zh-CN" altLang="en-US"/>
          </a:p>
        </p:txBody>
      </p:sp>
      <p:sp>
        <p:nvSpPr>
          <p:cNvPr id="3" name="副标题 2"/>
          <p:cNvSpPr>
            <a:spLocks noGrp="1"/>
          </p:cNvSpPr>
          <p:nvPr>
            <p:ph type="subTitle" idx="1"/>
          </p:nvPr>
        </p:nvSpPr>
        <p:spPr/>
        <p:txBody>
          <a:bodyPr/>
          <a:lstStyle/>
          <a:p>
            <a:r>
              <a:rPr lang="zh-CN" altLang="en-US"/>
              <a:t>第六章</a:t>
            </a:r>
            <a:endParaRPr lang="zh-CN" altLang="en-US"/>
          </a:p>
        </p:txBody>
      </p:sp>
      <p:sp>
        <p:nvSpPr>
          <p:cNvPr id="11" name="文本框 10"/>
          <p:cNvSpPr txBox="1"/>
          <p:nvPr/>
        </p:nvSpPr>
        <p:spPr>
          <a:xfrm>
            <a:off x="614680" y="3533775"/>
            <a:ext cx="11424285" cy="2377440"/>
          </a:xfrm>
          <a:prstGeom prst="rect">
            <a:avLst/>
          </a:prstGeom>
          <a:noFill/>
        </p:spPr>
        <p:txBody>
          <a:bodyPr wrap="square" rtlCol="0" anchor="t">
            <a:spAutoFit/>
          </a:bodyPr>
          <a:lstStyle/>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第一节 日本发动灭亡中国的侵略战争                          第四节  中国共产党成为抗日战争的中流砥柱           </a:t>
            </a:r>
            <a:endParaRPr lang="zh-CN" altLang="en-US" sz="2000" b="1" dirty="0">
              <a:solidFill>
                <a:schemeClr val="tx1"/>
              </a:solidFill>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第二节 从局部到抗战到全国性抗战                              第五节  抗日战争的胜利及其意义</a:t>
            </a:r>
            <a:endParaRPr lang="zh-CN" altLang="en-US" sz="2000" b="1" dirty="0">
              <a:solidFill>
                <a:schemeClr val="tx1"/>
              </a:solidFill>
              <a:latin typeface="等线" panose="02010600030101010101" pitchFamily="2" charset="-122"/>
              <a:ea typeface="等线" panose="02010600030101010101" pitchFamily="2" charset="-122"/>
              <a:sym typeface="+mn-ea"/>
            </a:endParaRPr>
          </a:p>
          <a:p>
            <a:pPr indent="0" algn="l">
              <a:lnSpc>
                <a:spcPct val="250000"/>
              </a:lnSpc>
              <a:buNone/>
            </a:pPr>
            <a:r>
              <a:rPr lang="zh-CN" altLang="en-US" sz="2000" b="1" dirty="0">
                <a:solidFill>
                  <a:schemeClr val="tx1"/>
                </a:solidFill>
                <a:latin typeface="等线" panose="02010600030101010101" pitchFamily="2" charset="-122"/>
                <a:ea typeface="等线" panose="02010600030101010101" pitchFamily="2" charset="-122"/>
                <a:sym typeface="+mn-ea"/>
              </a:rPr>
              <a:t>第三节 </a:t>
            </a:r>
            <a:r>
              <a:rPr lang="zh-CN" altLang="en-US" b="1" dirty="0">
                <a:solidFill>
                  <a:schemeClr val="tx1"/>
                </a:solidFill>
                <a:latin typeface="等线" panose="02010600030101010101" pitchFamily="2" charset="-122"/>
                <a:ea typeface="等线" panose="02010600030101010101" pitchFamily="2" charset="-122"/>
                <a:sym typeface="+mn-ea"/>
              </a:rPr>
              <a:t>国民党的正面战场与大后方的抗日民主运动</a:t>
            </a:r>
            <a:endParaRPr lang="zh-CN" altLang="en-US" b="1" dirty="0">
              <a:solidFill>
                <a:schemeClr val="tx1"/>
              </a:solidFill>
              <a:latin typeface="等线" panose="02010600030101010101" pitchFamily="2" charset="-122"/>
              <a:ea typeface="等线" panose="02010600030101010101" pitchFamily="2" charset="-122"/>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275"/>
            <a:ext cx="8134985" cy="445770"/>
          </a:xfrm>
          <a:prstGeom prst="rect">
            <a:avLst/>
          </a:prstGeom>
        </p:spPr>
        <p:txBody>
          <a:bodyPr vert="horz" wrap="square" lIns="0" tIns="15240" rIns="0" bIns="0" rtlCol="0">
            <a:spAutoFit/>
          </a:bodyPr>
          <a:lstStyle/>
          <a:p>
            <a:pPr marL="12700">
              <a:lnSpc>
                <a:spcPct val="100000"/>
              </a:lnSpc>
              <a:spcBef>
                <a:spcPts val="120"/>
              </a:spcBef>
            </a:pPr>
            <a:r>
              <a:rPr spc="15" dirty="0"/>
              <a:t>第一</a:t>
            </a:r>
            <a:r>
              <a:rPr spc="10" dirty="0"/>
              <a:t>节</a:t>
            </a:r>
            <a:r>
              <a:rPr spc="330" dirty="0"/>
              <a:t>&amp;</a:t>
            </a:r>
            <a:r>
              <a:rPr spc="15" dirty="0"/>
              <a:t>第二节</a:t>
            </a:r>
            <a:r>
              <a:rPr spc="-900" dirty="0"/>
              <a:t> </a:t>
            </a:r>
            <a:r>
              <a:rPr spc="10" dirty="0"/>
              <a:t>日本对中国的侵略以及中</a:t>
            </a:r>
            <a:r>
              <a:rPr spc="-45" dirty="0"/>
              <a:t>国</a:t>
            </a:r>
            <a:r>
              <a:rPr spc="10" dirty="0"/>
              <a:t>的反抗</a:t>
            </a:r>
            <a:endParaRPr spc="10" dirty="0"/>
          </a:p>
        </p:txBody>
      </p:sp>
      <p:sp>
        <p:nvSpPr>
          <p:cNvPr id="12" name="object 12"/>
          <p:cNvSpPr/>
          <p:nvPr/>
        </p:nvSpPr>
        <p:spPr>
          <a:xfrm>
            <a:off x="9052559" y="464819"/>
            <a:ext cx="1424940" cy="449579"/>
          </a:xfrm>
          <a:prstGeom prst="rect">
            <a:avLst/>
          </a:prstGeom>
          <a:blipFill>
            <a:blip r:embed="rId1" cstate="print"/>
            <a:stretch>
              <a:fillRect/>
            </a:stretch>
          </a:blipFill>
        </p:spPr>
        <p:txBody>
          <a:bodyPr wrap="square" lIns="0" tIns="0" rIns="0" bIns="0" rtlCol="0"/>
          <a:lstStyle/>
          <a:p/>
        </p:txBody>
      </p:sp>
      <p:sp>
        <p:nvSpPr>
          <p:cNvPr id="22" name="MH_SubTitle_1"/>
          <p:cNvSpPr>
            <a:spLocks noChangeArrowheads="1"/>
          </p:cNvSpPr>
          <p:nvPr>
            <p:custDataLst>
              <p:tags r:id="rId2"/>
            </p:custDataLst>
          </p:nvPr>
        </p:nvSpPr>
        <p:spPr bwMode="gray">
          <a:xfrm>
            <a:off x="4543425" y="1815770"/>
            <a:ext cx="1436688" cy="388937"/>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rPr>
              <a:t>1931.9.18</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endParaRPr>
          </a:p>
        </p:txBody>
      </p:sp>
      <p:sp>
        <p:nvSpPr>
          <p:cNvPr id="23" name="MH_SubTitle_2"/>
          <p:cNvSpPr>
            <a:spLocks noChangeArrowheads="1"/>
          </p:cNvSpPr>
          <p:nvPr>
            <p:custDataLst>
              <p:tags r:id="rId3"/>
            </p:custDataLst>
          </p:nvPr>
        </p:nvSpPr>
        <p:spPr bwMode="gray">
          <a:xfrm>
            <a:off x="4543425" y="2489505"/>
            <a:ext cx="1436688" cy="388937"/>
          </a:xfrm>
          <a:prstGeom prst="rect">
            <a:avLst/>
          </a:prstGeom>
          <a:solidFill>
            <a:schemeClr val="accent1"/>
          </a:solidFill>
          <a:ln>
            <a:no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rPr>
              <a:t>1933.5</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endParaRPr>
          </a:p>
        </p:txBody>
      </p:sp>
      <p:cxnSp>
        <p:nvCxnSpPr>
          <p:cNvPr id="25" name="MH_Other_5"/>
          <p:cNvCxnSpPr>
            <a:stCxn id="22" idx="2"/>
          </p:cNvCxnSpPr>
          <p:nvPr>
            <p:custDataLst>
              <p:tags r:id="rId4"/>
            </p:custDataLst>
          </p:nvPr>
        </p:nvCxnSpPr>
        <p:spPr>
          <a:xfrm flipH="1">
            <a:off x="5258594" y="2204707"/>
            <a:ext cx="3175" cy="311785"/>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7" name="矩形 1"/>
          <p:cNvSpPr>
            <a:spLocks noChangeArrowheads="1"/>
          </p:cNvSpPr>
          <p:nvPr/>
        </p:nvSpPr>
        <p:spPr bwMode="auto">
          <a:xfrm>
            <a:off x="230180" y="1815770"/>
            <a:ext cx="4339650" cy="38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175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315"/>
              </a:lnSpc>
              <a:spcBef>
                <a:spcPct val="0"/>
              </a:spcBef>
              <a:buFontTx/>
              <a:buNone/>
            </a:pPr>
            <a:r>
              <a:rPr lang="zh-CN" altLang="en-US" sz="2000" b="1" u="sng" dirty="0">
                <a:solidFill>
                  <a:srgbClr val="C23B0D"/>
                </a:solidFill>
                <a:latin typeface="等线" panose="02010600030101010101" pitchFamily="2" charset="-122"/>
                <a:ea typeface="等线" panose="02010600030101010101" pitchFamily="2" charset="-122"/>
              </a:rPr>
              <a:t>九一八事变</a:t>
            </a:r>
            <a:r>
              <a:rPr lang="zh-CN" altLang="en-US" sz="2000" b="1" dirty="0">
                <a:solidFill>
                  <a:srgbClr val="C23B0D"/>
                </a:solidFill>
                <a:latin typeface="等线" panose="02010600030101010101" pitchFamily="2" charset="-122"/>
                <a:ea typeface="等线" panose="02010600030101010101" pitchFamily="2" charset="-122"/>
              </a:rPr>
              <a:t>：日本开始侵华的标志 </a:t>
            </a:r>
            <a:r>
              <a:rPr lang="zh-CN" altLang="en-US" sz="1800" dirty="0">
                <a:solidFill>
                  <a:srgbClr val="C23B0D"/>
                </a:solidFill>
                <a:latin typeface="等线" panose="02010600030101010101" pitchFamily="2" charset="-122"/>
                <a:ea typeface="等线" panose="02010600030101010101" pitchFamily="2" charset="-122"/>
              </a:rPr>
              <a:t>★</a:t>
            </a:r>
            <a:endParaRPr lang="zh-CN" altLang="en-US" sz="1800" dirty="0">
              <a:latin typeface="等线" panose="02010600030101010101" pitchFamily="2" charset="-122"/>
              <a:ea typeface="等线" panose="02010600030101010101" pitchFamily="2" charset="-122"/>
            </a:endParaRPr>
          </a:p>
        </p:txBody>
      </p:sp>
      <p:sp>
        <p:nvSpPr>
          <p:cNvPr id="28" name="矩形 2"/>
          <p:cNvSpPr>
            <a:spLocks noChangeArrowheads="1"/>
          </p:cNvSpPr>
          <p:nvPr/>
        </p:nvSpPr>
        <p:spPr bwMode="auto">
          <a:xfrm>
            <a:off x="5819770" y="2516492"/>
            <a:ext cx="5134739"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125"/>
              </a:lnSpc>
              <a:spcBef>
                <a:spcPct val="0"/>
              </a:spcBef>
              <a:buFontTx/>
              <a:buNone/>
            </a:pPr>
            <a:r>
              <a:rPr lang="zh-CN" altLang="en-US" sz="2000" u="sng" dirty="0">
                <a:solidFill>
                  <a:srgbClr val="0070C0"/>
                </a:solidFill>
                <a:latin typeface="等线" panose="02010600030101010101" pitchFamily="2" charset="-122"/>
                <a:ea typeface="等线" panose="02010600030101010101" pitchFamily="2" charset="-122"/>
                <a:cs typeface="Times New Roman" panose="02020503050405090304" pitchFamily="18" charset="0"/>
              </a:rPr>
              <a:t> </a:t>
            </a:r>
            <a:r>
              <a:rPr lang="zh-CN" altLang="en-US" sz="2000" b="1" u="sng" dirty="0">
                <a:solidFill>
                  <a:srgbClr val="0070C0"/>
                </a:solidFill>
                <a:latin typeface="等线" panose="02010600030101010101" pitchFamily="2" charset="-122"/>
                <a:ea typeface="等线" panose="02010600030101010101" pitchFamily="2" charset="-122"/>
              </a:rPr>
              <a:t>冯玉祥</a:t>
            </a:r>
            <a:r>
              <a:rPr lang="zh-CN" altLang="en-US" sz="2000" b="1" dirty="0">
                <a:solidFill>
                  <a:srgbClr val="0070C0"/>
                </a:solidFill>
                <a:latin typeface="等线" panose="02010600030101010101" pitchFamily="2" charset="-122"/>
                <a:ea typeface="等线" panose="02010600030101010101" pitchFamily="2" charset="-122"/>
              </a:rPr>
              <a:t>：察哈尔抗日同盟军 </a:t>
            </a:r>
            <a:r>
              <a:rPr lang="zh-CN" altLang="en-US" sz="2000" b="1" u="sng" dirty="0">
                <a:solidFill>
                  <a:srgbClr val="0070C0"/>
                </a:solidFill>
                <a:latin typeface="等线" panose="02010600030101010101" pitchFamily="2" charset="-122"/>
                <a:ea typeface="等线" panose="02010600030101010101" pitchFamily="2" charset="-122"/>
              </a:rPr>
              <a:t>（吉鸿昌）</a:t>
            </a:r>
            <a:r>
              <a:rPr lang="zh-CN" altLang="en-US" sz="2000" dirty="0">
                <a:solidFill>
                  <a:srgbClr val="0070C0"/>
                </a:solidFill>
                <a:latin typeface="等线" panose="02010600030101010101" pitchFamily="2" charset="-122"/>
                <a:ea typeface="等线" panose="02010600030101010101" pitchFamily="2" charset="-122"/>
              </a:rPr>
              <a:t>★</a:t>
            </a:r>
            <a:endParaRPr lang="zh-CN" altLang="en-US" sz="2000" b="1" u="sng" dirty="0">
              <a:solidFill>
                <a:srgbClr val="0070C0"/>
              </a:solidFill>
              <a:latin typeface="等线" panose="02010600030101010101" pitchFamily="2" charset="-122"/>
              <a:ea typeface="等线" panose="02010600030101010101" pitchFamily="2" charset="-122"/>
            </a:endParaRPr>
          </a:p>
        </p:txBody>
      </p:sp>
      <p:sp>
        <p:nvSpPr>
          <p:cNvPr id="30" name="MH_SubTitle_3"/>
          <p:cNvSpPr>
            <a:spLocks noChangeArrowheads="1"/>
          </p:cNvSpPr>
          <p:nvPr>
            <p:custDataLst>
              <p:tags r:id="rId5"/>
            </p:custDataLst>
          </p:nvPr>
        </p:nvSpPr>
        <p:spPr bwMode="gray">
          <a:xfrm>
            <a:off x="4543425" y="1079497"/>
            <a:ext cx="1436688" cy="387350"/>
          </a:xfrm>
          <a:prstGeom prst="rect">
            <a:avLst/>
          </a:prstGeom>
          <a:solidFill>
            <a:srgbClr val="C00000"/>
          </a:solidFill>
          <a:ln>
            <a:solidFill>
              <a:srgbClr val="C00000"/>
            </a:solid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srgbClr val="FFFFFF"/>
                </a:solidFill>
                <a:latin typeface="方正清刻本悦宋简体" panose="02000000000000000000" pitchFamily="2" charset="-122"/>
                <a:ea typeface="方正清刻本悦宋简体" panose="02000000000000000000" pitchFamily="2" charset="-122"/>
                <a:cs typeface="Arial" panose="020B0604020202090204" pitchFamily="34" charset="0"/>
                <a:sym typeface="+mn-ea"/>
              </a:rPr>
              <a:t>1868</a:t>
            </a:r>
            <a:endParaRPr lang="en-US" altLang="zh-CN" dirty="0">
              <a:solidFill>
                <a:srgbClr val="FFFFFF"/>
              </a:solidFill>
              <a:latin typeface="方正清刻本悦宋简体" panose="02000000000000000000" pitchFamily="2" charset="-122"/>
              <a:ea typeface="方正清刻本悦宋简体" panose="02000000000000000000" pitchFamily="2" charset="-122"/>
              <a:cs typeface="Arial" panose="020B0604020202090204" pitchFamily="34" charset="0"/>
              <a:sym typeface="+mn-ea"/>
            </a:endParaRPr>
          </a:p>
        </p:txBody>
      </p:sp>
      <p:cxnSp>
        <p:nvCxnSpPr>
          <p:cNvPr id="31" name="MH_Other_6"/>
          <p:cNvCxnSpPr/>
          <p:nvPr>
            <p:custDataLst>
              <p:tags r:id="rId6"/>
            </p:custDataLst>
          </p:nvPr>
        </p:nvCxnSpPr>
        <p:spPr>
          <a:xfrm>
            <a:off x="5241925" y="1498597"/>
            <a:ext cx="19844" cy="287337"/>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32" name="矩形 11"/>
          <p:cNvSpPr>
            <a:spLocks noChangeArrowheads="1"/>
          </p:cNvSpPr>
          <p:nvPr/>
        </p:nvSpPr>
        <p:spPr bwMode="auto">
          <a:xfrm>
            <a:off x="80952" y="1128709"/>
            <a:ext cx="4480714" cy="38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290"/>
              </a:lnSpc>
              <a:spcBef>
                <a:spcPct val="0"/>
              </a:spcBef>
              <a:buFontTx/>
              <a:buNone/>
            </a:pPr>
            <a:r>
              <a:rPr lang="zh-CN" altLang="en-US" sz="2000" b="1" u="sng" dirty="0">
                <a:solidFill>
                  <a:srgbClr val="C23B0D"/>
                </a:solidFill>
                <a:latin typeface="等线" panose="02010600030101010101" pitchFamily="2" charset="-122"/>
                <a:ea typeface="等线" panose="02010600030101010101" pitchFamily="2" charset="-122"/>
              </a:rPr>
              <a:t>大陆政策</a:t>
            </a:r>
            <a:r>
              <a:rPr lang="zh-CN" altLang="en-US" sz="2000" b="1" dirty="0">
                <a:solidFill>
                  <a:srgbClr val="C23B0D"/>
                </a:solidFill>
                <a:latin typeface="等线" panose="02010600030101010101" pitchFamily="2" charset="-122"/>
                <a:ea typeface="等线" panose="02010600030101010101" pitchFamily="2" charset="-122"/>
              </a:rPr>
              <a:t>：日本称霸全球野心的开始</a:t>
            </a:r>
            <a:endParaRPr lang="zh-CN" altLang="en-US" sz="2000" dirty="0">
              <a:latin typeface="等线" panose="02010600030101010101" pitchFamily="2" charset="-122"/>
              <a:ea typeface="等线" panose="02010600030101010101" pitchFamily="2" charset="-122"/>
            </a:endParaRPr>
          </a:p>
        </p:txBody>
      </p:sp>
      <p:sp>
        <p:nvSpPr>
          <p:cNvPr id="39" name="MH_SubTitle_2"/>
          <p:cNvSpPr>
            <a:spLocks noChangeArrowheads="1"/>
          </p:cNvSpPr>
          <p:nvPr>
            <p:custDataLst>
              <p:tags r:id="rId7"/>
            </p:custDataLst>
          </p:nvPr>
        </p:nvSpPr>
        <p:spPr bwMode="gray">
          <a:xfrm>
            <a:off x="4538661" y="3170545"/>
            <a:ext cx="1436688" cy="388937"/>
          </a:xfrm>
          <a:prstGeom prst="rect">
            <a:avLst/>
          </a:prstGeom>
          <a:solidFill>
            <a:schemeClr val="accent1"/>
          </a:solidFill>
          <a:ln>
            <a:no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rPr>
              <a:t>1933.11</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endParaRPr>
          </a:p>
        </p:txBody>
      </p:sp>
      <p:cxnSp>
        <p:nvCxnSpPr>
          <p:cNvPr id="40" name="MH_Other_5"/>
          <p:cNvCxnSpPr/>
          <p:nvPr>
            <p:custDataLst>
              <p:tags r:id="rId8"/>
            </p:custDataLst>
          </p:nvPr>
        </p:nvCxnSpPr>
        <p:spPr>
          <a:xfrm flipH="1">
            <a:off x="5253830" y="2857171"/>
            <a:ext cx="3175" cy="311785"/>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41" name="矩形 2"/>
          <p:cNvSpPr>
            <a:spLocks noChangeArrowheads="1"/>
          </p:cNvSpPr>
          <p:nvPr/>
        </p:nvSpPr>
        <p:spPr bwMode="auto">
          <a:xfrm>
            <a:off x="5848624" y="3197845"/>
            <a:ext cx="4737194"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125"/>
              </a:lnSpc>
              <a:spcBef>
                <a:spcPct val="0"/>
              </a:spcBef>
              <a:buNone/>
            </a:pPr>
            <a:r>
              <a:rPr lang="zh-CN" altLang="en-US" sz="2000" b="1" u="sng" dirty="0">
                <a:solidFill>
                  <a:srgbClr val="0070C0"/>
                </a:solidFill>
                <a:latin typeface="等线" panose="02010600030101010101" pitchFamily="2" charset="-122"/>
                <a:ea typeface="等线" panose="02010600030101010101" pitchFamily="2" charset="-122"/>
              </a:rPr>
              <a:t>蔡廷锴、蒋光鼐、李济深</a:t>
            </a:r>
            <a:r>
              <a:rPr lang="zh-CN" altLang="en-US" sz="2000" b="1" dirty="0">
                <a:solidFill>
                  <a:srgbClr val="0070C0"/>
                </a:solidFill>
                <a:latin typeface="等线" panose="02010600030101010101" pitchFamily="2" charset="-122"/>
                <a:ea typeface="等线" panose="02010600030101010101" pitchFamily="2" charset="-122"/>
              </a:rPr>
              <a:t>：福建事变</a:t>
            </a:r>
            <a:r>
              <a:rPr lang="zh-CN" altLang="en-US" sz="2000" dirty="0">
                <a:solidFill>
                  <a:srgbClr val="0070C0"/>
                </a:solidFill>
                <a:latin typeface="等线" panose="02010600030101010101" pitchFamily="2" charset="-122"/>
                <a:ea typeface="等线" panose="02010600030101010101" pitchFamily="2" charset="-122"/>
              </a:rPr>
              <a:t>★</a:t>
            </a:r>
            <a:endParaRPr lang="zh-CN" altLang="en-US" sz="2000" b="1" dirty="0">
              <a:solidFill>
                <a:srgbClr val="0070C0"/>
              </a:solidFill>
              <a:latin typeface="等线" panose="02010600030101010101" pitchFamily="2" charset="-122"/>
              <a:ea typeface="等线" panose="02010600030101010101" pitchFamily="2" charset="-122"/>
            </a:endParaRPr>
          </a:p>
        </p:txBody>
      </p:sp>
      <p:sp>
        <p:nvSpPr>
          <p:cNvPr id="42" name="MH_SubTitle_2"/>
          <p:cNvSpPr>
            <a:spLocks noChangeArrowheads="1"/>
          </p:cNvSpPr>
          <p:nvPr>
            <p:custDataLst>
              <p:tags r:id="rId9"/>
            </p:custDataLst>
          </p:nvPr>
        </p:nvSpPr>
        <p:spPr bwMode="gray">
          <a:xfrm>
            <a:off x="4562469" y="4465950"/>
            <a:ext cx="1436688" cy="388937"/>
          </a:xfrm>
          <a:prstGeom prst="rect">
            <a:avLst/>
          </a:prstGeom>
          <a:solidFill>
            <a:schemeClr val="accent1"/>
          </a:solidFill>
          <a:ln>
            <a:no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rPr>
              <a:t>1935.12.9</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endParaRPr>
          </a:p>
        </p:txBody>
      </p:sp>
      <p:cxnSp>
        <p:nvCxnSpPr>
          <p:cNvPr id="43" name="MH_Other_5"/>
          <p:cNvCxnSpPr/>
          <p:nvPr>
            <p:custDataLst>
              <p:tags r:id="rId10"/>
            </p:custDataLst>
          </p:nvPr>
        </p:nvCxnSpPr>
        <p:spPr>
          <a:xfrm flipH="1">
            <a:off x="5277638" y="4138300"/>
            <a:ext cx="3175" cy="311785"/>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44" name="矩形 2"/>
          <p:cNvSpPr>
            <a:spLocks noChangeArrowheads="1"/>
          </p:cNvSpPr>
          <p:nvPr/>
        </p:nvSpPr>
        <p:spPr bwMode="auto">
          <a:xfrm>
            <a:off x="5862622" y="3849998"/>
            <a:ext cx="5436104"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125"/>
              </a:lnSpc>
              <a:spcBef>
                <a:spcPct val="0"/>
              </a:spcBef>
              <a:buNone/>
            </a:pPr>
            <a:r>
              <a:rPr lang="zh-CN" altLang="en-US" sz="2000" b="1" u="sng" dirty="0">
                <a:solidFill>
                  <a:srgbClr val="0070C0"/>
                </a:solidFill>
                <a:latin typeface="等线" panose="02010600030101010101" pitchFamily="2" charset="-122"/>
                <a:ea typeface="等线" panose="02010600030101010101" pitchFamily="2" charset="-122"/>
              </a:rPr>
              <a:t>华北事变</a:t>
            </a:r>
            <a:r>
              <a:rPr lang="zh-CN" altLang="en-US" sz="2000" b="1" dirty="0">
                <a:solidFill>
                  <a:srgbClr val="0070C0"/>
                </a:solidFill>
                <a:latin typeface="等线" panose="02010600030101010101" pitchFamily="2" charset="-122"/>
                <a:ea typeface="等线" panose="02010600030101010101" pitchFamily="2" charset="-122"/>
              </a:rPr>
              <a:t>：华北政权“特殊化”、“防共自治”★</a:t>
            </a:r>
            <a:endParaRPr lang="zh-CN" altLang="en-US" sz="2000" b="1" dirty="0">
              <a:solidFill>
                <a:srgbClr val="0070C0"/>
              </a:solidFill>
              <a:latin typeface="等线" panose="02010600030101010101" pitchFamily="2" charset="-122"/>
              <a:ea typeface="等线" panose="02010600030101010101" pitchFamily="2" charset="-122"/>
            </a:endParaRPr>
          </a:p>
        </p:txBody>
      </p:sp>
      <p:sp>
        <p:nvSpPr>
          <p:cNvPr id="45" name="MH_SubTitle_2"/>
          <p:cNvSpPr>
            <a:spLocks noChangeArrowheads="1"/>
          </p:cNvSpPr>
          <p:nvPr>
            <p:custDataLst>
              <p:tags r:id="rId11"/>
            </p:custDataLst>
          </p:nvPr>
        </p:nvSpPr>
        <p:spPr bwMode="gray">
          <a:xfrm>
            <a:off x="4600569" y="5104145"/>
            <a:ext cx="1436688" cy="388937"/>
          </a:xfrm>
          <a:prstGeom prst="rect">
            <a:avLst/>
          </a:prstGeom>
          <a:solidFill>
            <a:schemeClr val="accent1"/>
          </a:solidFill>
          <a:ln>
            <a:no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rPr>
              <a:t>1936.12.12</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endParaRPr>
          </a:p>
        </p:txBody>
      </p:sp>
      <p:cxnSp>
        <p:nvCxnSpPr>
          <p:cNvPr id="46" name="MH_Other_5"/>
          <p:cNvCxnSpPr/>
          <p:nvPr>
            <p:custDataLst>
              <p:tags r:id="rId12"/>
            </p:custDataLst>
          </p:nvPr>
        </p:nvCxnSpPr>
        <p:spPr>
          <a:xfrm>
            <a:off x="5258582" y="4892682"/>
            <a:ext cx="405" cy="211463"/>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5875323" y="5143788"/>
            <a:ext cx="6276077" cy="361637"/>
          </a:xfrm>
          <a:prstGeom prst="rect">
            <a:avLst/>
          </a:prstGeom>
        </p:spPr>
        <p:txBody>
          <a:bodyPr wrap="none">
            <a:spAutoFit/>
          </a:bodyPr>
          <a:lstStyle/>
          <a:p>
            <a:pPr marL="190500">
              <a:lnSpc>
                <a:spcPts val="2125"/>
              </a:lnSpc>
              <a:spcBef>
                <a:spcPct val="0"/>
              </a:spcBef>
            </a:pPr>
            <a:r>
              <a:rPr lang="zh-CN" altLang="en-US" sz="2000" b="1" u="sng" dirty="0">
                <a:solidFill>
                  <a:srgbClr val="0070C0"/>
                </a:solidFill>
                <a:latin typeface="等线" panose="02010600030101010101" pitchFamily="2" charset="-122"/>
                <a:ea typeface="等线" panose="02010600030101010101" pitchFamily="2" charset="-122"/>
              </a:rPr>
              <a:t>张学良、杨虎城</a:t>
            </a:r>
            <a:r>
              <a:rPr lang="zh-CN" altLang="en-US" sz="2000" b="1" dirty="0">
                <a:solidFill>
                  <a:srgbClr val="0070C0"/>
                </a:solidFill>
                <a:latin typeface="等线" panose="02010600030101010101" pitchFamily="2" charset="-122"/>
                <a:ea typeface="等线" panose="02010600030101010101" pitchFamily="2" charset="-122"/>
              </a:rPr>
              <a:t>发动</a:t>
            </a:r>
            <a:r>
              <a:rPr lang="zh-CN" altLang="en-US" sz="2000" b="1" u="sng" dirty="0">
                <a:solidFill>
                  <a:srgbClr val="0070C0"/>
                </a:solidFill>
                <a:latin typeface="等线" panose="02010600030101010101" pitchFamily="2" charset="-122"/>
                <a:ea typeface="等线" panose="02010600030101010101" pitchFamily="2" charset="-122"/>
              </a:rPr>
              <a:t>西安事变</a:t>
            </a:r>
            <a:r>
              <a:rPr lang="zh-CN" altLang="en-US" sz="2000" b="1" dirty="0">
                <a:solidFill>
                  <a:srgbClr val="0070C0"/>
                </a:solidFill>
                <a:latin typeface="等线" panose="02010600030101010101" pitchFamily="2" charset="-122"/>
                <a:ea typeface="等线" panose="02010600030101010101" pitchFamily="2" charset="-122"/>
              </a:rPr>
              <a:t>：国内和平基本实现★</a:t>
            </a:r>
            <a:endParaRPr lang="zh-CN" altLang="en-US" sz="2000" b="1" dirty="0">
              <a:solidFill>
                <a:srgbClr val="0070C0"/>
              </a:solidFill>
              <a:latin typeface="等线" panose="02010600030101010101" pitchFamily="2" charset="-122"/>
              <a:ea typeface="等线" panose="02010600030101010101" pitchFamily="2" charset="-122"/>
            </a:endParaRPr>
          </a:p>
        </p:txBody>
      </p:sp>
      <p:sp>
        <p:nvSpPr>
          <p:cNvPr id="48" name="MH_SubTitle_2"/>
          <p:cNvSpPr>
            <a:spLocks noChangeArrowheads="1"/>
          </p:cNvSpPr>
          <p:nvPr>
            <p:custDataLst>
              <p:tags r:id="rId13"/>
            </p:custDataLst>
          </p:nvPr>
        </p:nvSpPr>
        <p:spPr bwMode="gray">
          <a:xfrm>
            <a:off x="4595803" y="5799480"/>
            <a:ext cx="1436688" cy="388937"/>
          </a:xfrm>
          <a:prstGeom prst="rect">
            <a:avLst/>
          </a:prstGeom>
          <a:solidFill>
            <a:srgbClr val="C00000"/>
          </a:solidFill>
          <a:ln>
            <a:solidFill>
              <a:srgbClr val="C00000"/>
            </a:solid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rPr>
              <a:t>1937.7.7</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endParaRPr>
          </a:p>
        </p:txBody>
      </p:sp>
      <p:cxnSp>
        <p:nvCxnSpPr>
          <p:cNvPr id="49" name="MH_Other_5"/>
          <p:cNvCxnSpPr/>
          <p:nvPr>
            <p:custDataLst>
              <p:tags r:id="rId14"/>
            </p:custDataLst>
          </p:nvPr>
        </p:nvCxnSpPr>
        <p:spPr>
          <a:xfrm flipH="1">
            <a:off x="5254220" y="5473410"/>
            <a:ext cx="3175" cy="311785"/>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50" name="矩形 1"/>
          <p:cNvSpPr>
            <a:spLocks noChangeArrowheads="1"/>
          </p:cNvSpPr>
          <p:nvPr/>
        </p:nvSpPr>
        <p:spPr bwMode="auto">
          <a:xfrm>
            <a:off x="268275" y="5825818"/>
            <a:ext cx="4339650" cy="38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175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315"/>
              </a:lnSpc>
              <a:spcBef>
                <a:spcPct val="0"/>
              </a:spcBef>
              <a:buFontTx/>
              <a:buNone/>
            </a:pPr>
            <a:r>
              <a:rPr lang="zh-CN" altLang="en-US" sz="2000" b="1" u="sng" dirty="0">
                <a:solidFill>
                  <a:srgbClr val="C23B0D"/>
                </a:solidFill>
                <a:latin typeface="等线" panose="02010600030101010101" pitchFamily="2" charset="-122"/>
                <a:ea typeface="等线" panose="02010600030101010101" pitchFamily="2" charset="-122"/>
              </a:rPr>
              <a:t>卢沟桥事变</a:t>
            </a:r>
            <a:r>
              <a:rPr lang="zh-CN" altLang="en-US" sz="2000" b="1" dirty="0">
                <a:solidFill>
                  <a:srgbClr val="C23B0D"/>
                </a:solidFill>
                <a:latin typeface="等线" panose="02010600030101010101" pitchFamily="2" charset="-122"/>
                <a:ea typeface="等线" panose="02010600030101010101" pitchFamily="2" charset="-122"/>
              </a:rPr>
              <a:t>：日本全面侵华的标志 </a:t>
            </a:r>
            <a:r>
              <a:rPr lang="zh-CN" altLang="en-US" sz="1800" dirty="0">
                <a:solidFill>
                  <a:srgbClr val="C23B0D"/>
                </a:solidFill>
                <a:latin typeface="等线" panose="02010600030101010101" pitchFamily="2" charset="-122"/>
                <a:ea typeface="等线" panose="02010600030101010101" pitchFamily="2" charset="-122"/>
              </a:rPr>
              <a:t>★</a:t>
            </a:r>
            <a:endParaRPr lang="zh-CN" altLang="en-US" sz="1800" dirty="0">
              <a:latin typeface="等线" panose="02010600030101010101" pitchFamily="2" charset="-122"/>
              <a:ea typeface="等线" panose="02010600030101010101" pitchFamily="2" charset="-122"/>
            </a:endParaRPr>
          </a:p>
        </p:txBody>
      </p:sp>
      <p:sp>
        <p:nvSpPr>
          <p:cNvPr id="24" name="MH_SubTitle_2"/>
          <p:cNvSpPr>
            <a:spLocks noChangeArrowheads="1"/>
          </p:cNvSpPr>
          <p:nvPr>
            <p:custDataLst>
              <p:tags r:id="rId15"/>
            </p:custDataLst>
          </p:nvPr>
        </p:nvSpPr>
        <p:spPr bwMode="gray">
          <a:xfrm>
            <a:off x="4543413" y="3832531"/>
            <a:ext cx="1436688" cy="388937"/>
          </a:xfrm>
          <a:prstGeom prst="rect">
            <a:avLst/>
          </a:prstGeom>
          <a:solidFill>
            <a:schemeClr val="accent1"/>
          </a:solidFill>
          <a:ln>
            <a:noFill/>
          </a:ln>
        </p:spPr>
        <p:style>
          <a:lnRef idx="1">
            <a:schemeClr val="accent6"/>
          </a:lnRef>
          <a:fillRef idx="3">
            <a:schemeClr val="accent6"/>
          </a:fillRef>
          <a:effectRef idx="2">
            <a:schemeClr val="accent6"/>
          </a:effectRef>
          <a:fontRef idx="minor">
            <a:schemeClr val="lt1"/>
          </a:fontRef>
        </p:style>
        <p:txBody>
          <a:bodyPr anchor="ctr">
            <a:normAutofit lnSpcReduction="10000"/>
          </a:bodyPr>
          <a:lstStyle/>
          <a:p>
            <a:pPr algn="ctr">
              <a:defRPr/>
            </a:pPr>
            <a:r>
              <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rPr>
              <a:t>1935</a:t>
            </a:r>
            <a:endParaRPr lang="en-US" altLang="zh-CN" sz="2000" dirty="0">
              <a:solidFill>
                <a:srgbClr val="FFFFFF"/>
              </a:solidFill>
              <a:latin typeface="等线" panose="02010600030101010101" pitchFamily="2" charset="-122"/>
              <a:ea typeface="等线" panose="02010600030101010101" pitchFamily="2" charset="-122"/>
              <a:cs typeface="Arial" panose="020B0604020202090204" pitchFamily="34" charset="0"/>
              <a:sym typeface="+mn-ea"/>
            </a:endParaRPr>
          </a:p>
        </p:txBody>
      </p:sp>
      <p:cxnSp>
        <p:nvCxnSpPr>
          <p:cNvPr id="26" name="MH_Other_5"/>
          <p:cNvCxnSpPr/>
          <p:nvPr>
            <p:custDataLst>
              <p:tags r:id="rId16"/>
            </p:custDataLst>
          </p:nvPr>
        </p:nvCxnSpPr>
        <p:spPr>
          <a:xfrm flipH="1">
            <a:off x="5258582" y="3533445"/>
            <a:ext cx="3175" cy="311785"/>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9" name="矩形 2"/>
          <p:cNvSpPr>
            <a:spLocks noChangeArrowheads="1"/>
          </p:cNvSpPr>
          <p:nvPr/>
        </p:nvSpPr>
        <p:spPr bwMode="auto">
          <a:xfrm>
            <a:off x="5875323" y="4516111"/>
            <a:ext cx="4870244"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190500">
              <a:lnSpc>
                <a:spcPct val="90000"/>
              </a:lnSpc>
              <a:spcBef>
                <a:spcPts val="1000"/>
              </a:spcBef>
              <a:buFont typeface="Arial" panose="020B060402020209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charset="0"/>
                <a:ea typeface="宋体" panose="02010600030101010101" pitchFamily="2" charset="-122"/>
              </a:defRPr>
            </a:lvl9pPr>
          </a:lstStyle>
          <a:p>
            <a:pPr>
              <a:lnSpc>
                <a:spcPts val="2125"/>
              </a:lnSpc>
              <a:spcBef>
                <a:spcPct val="0"/>
              </a:spcBef>
              <a:buNone/>
            </a:pPr>
            <a:r>
              <a:rPr lang="zh-CN" altLang="en-US" sz="2000" b="1" u="sng" dirty="0">
                <a:solidFill>
                  <a:srgbClr val="0070C0"/>
                </a:solidFill>
                <a:latin typeface="等线" panose="02010600030101010101" pitchFamily="2" charset="-122"/>
                <a:ea typeface="等线" panose="02010600030101010101" pitchFamily="2" charset="-122"/>
              </a:rPr>
              <a:t>一二</a:t>
            </a:r>
            <a:r>
              <a:rPr lang="en-US" altLang="zh-CN" sz="2000" b="1" u="sng" dirty="0">
                <a:solidFill>
                  <a:srgbClr val="0070C0"/>
                </a:solidFill>
                <a:latin typeface="等线" panose="02010600030101010101" pitchFamily="2" charset="-122"/>
                <a:ea typeface="等线" panose="02010600030101010101" pitchFamily="2" charset="-122"/>
              </a:rPr>
              <a:t>·</a:t>
            </a:r>
            <a:r>
              <a:rPr lang="zh-CN" altLang="en-US" sz="2000" b="1" u="sng" dirty="0">
                <a:solidFill>
                  <a:srgbClr val="0070C0"/>
                </a:solidFill>
                <a:latin typeface="等线" panose="02010600030101010101" pitchFamily="2" charset="-122"/>
                <a:ea typeface="等线" panose="02010600030101010101" pitchFamily="2" charset="-122"/>
              </a:rPr>
              <a:t>九运动</a:t>
            </a:r>
            <a:r>
              <a:rPr lang="zh-CN" altLang="en-US" sz="2000" b="1" dirty="0">
                <a:solidFill>
                  <a:srgbClr val="0070C0"/>
                </a:solidFill>
                <a:latin typeface="等线" panose="02010600030101010101" pitchFamily="2" charset="-122"/>
                <a:ea typeface="等线" panose="02010600030101010101" pitchFamily="2" charset="-122"/>
              </a:rPr>
              <a:t>：抗日救亡新高潮的到来 ★</a:t>
            </a:r>
            <a:endParaRPr lang="zh-CN" altLang="en-US" sz="2000" b="1" dirty="0">
              <a:solidFill>
                <a:srgbClr val="0070C0"/>
              </a:solidFill>
              <a:latin typeface="等线" panose="02010600030101010101" pitchFamily="2" charset="-122"/>
              <a:ea typeface="等线" panose="02010600030101010101" pitchFamily="2" charset="-122"/>
            </a:endParaRPr>
          </a:p>
        </p:txBody>
      </p:sp>
      <p:sp>
        <p:nvSpPr>
          <p:cNvPr id="6" name="矩形 5"/>
          <p:cNvSpPr/>
          <p:nvPr/>
        </p:nvSpPr>
        <p:spPr>
          <a:xfrm>
            <a:off x="6032491" y="1842105"/>
            <a:ext cx="4801314" cy="361637"/>
          </a:xfrm>
          <a:prstGeom prst="rect">
            <a:avLst/>
          </a:prstGeom>
        </p:spPr>
        <p:txBody>
          <a:bodyPr wrap="none">
            <a:spAutoFit/>
          </a:bodyPr>
          <a:lstStyle/>
          <a:p>
            <a:pPr>
              <a:lnSpc>
                <a:spcPts val="2125"/>
              </a:lnSpc>
              <a:spcBef>
                <a:spcPct val="0"/>
              </a:spcBef>
              <a:buFontTx/>
              <a:buNone/>
            </a:pPr>
            <a:r>
              <a:rPr lang="zh-CN" altLang="en-US" sz="2000" b="1" u="sng" dirty="0">
                <a:solidFill>
                  <a:srgbClr val="0070C0"/>
                </a:solidFill>
                <a:latin typeface="等线" panose="02010600030101010101" pitchFamily="2" charset="-122"/>
                <a:ea typeface="等线" panose="02010600030101010101" pitchFamily="2" charset="-122"/>
              </a:rPr>
              <a:t>杨靖宇</a:t>
            </a:r>
            <a:r>
              <a:rPr lang="zh-CN" altLang="en-US" sz="2000" b="1" dirty="0">
                <a:solidFill>
                  <a:srgbClr val="0070C0"/>
                </a:solidFill>
                <a:latin typeface="等线" panose="02010600030101010101" pitchFamily="2" charset="-122"/>
                <a:ea typeface="等线" panose="02010600030101010101" pitchFamily="2" charset="-122"/>
              </a:rPr>
              <a:t>：东北抗日联军第一路军总指挥★</a:t>
            </a:r>
            <a:endParaRPr lang="zh-CN" altLang="en-US" sz="2000" b="1" dirty="0">
              <a:solidFill>
                <a:srgbClr val="0070C0"/>
              </a:solidFill>
              <a:latin typeface="等线" panose="02010600030101010101" pitchFamily="2" charset="-122"/>
              <a:ea typeface="等线"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1010285"/>
            <a:ext cx="11783695" cy="5591175"/>
          </a:xfrm>
        </p:spPr>
        <p:txBody>
          <a:bodyPr>
            <a:normAutofit/>
          </a:bodyPr>
          <a:lstStyle/>
          <a:p>
            <a:pPr>
              <a:lnSpc>
                <a:spcPct val="160000"/>
              </a:lnSpc>
              <a:spcBef>
                <a:spcPts val="0"/>
              </a:spcBef>
            </a:pPr>
            <a:r>
              <a:rPr lang="zh-CN" altLang="zh-CN" sz="2000" dirty="0">
                <a:latin typeface="微软雅黑" panose="020B0503020204020204" pitchFamily="34" charset="-122"/>
                <a:ea typeface="微软雅黑" panose="020B0503020204020204" pitchFamily="34" charset="-122"/>
                <a:sym typeface="微软雅黑" panose="020B0503020204020204" pitchFamily="34" charset="-122"/>
              </a:rPr>
              <a:t>二、残暴的殖民统治和中华民族的深重灾难</a:t>
            </a:r>
            <a:endParaRPr lang="zh-CN" altLang="zh-CN" sz="2000" dirty="0">
              <a:latin typeface="微软雅黑" panose="020B0503020204020204" pitchFamily="34" charset="-122"/>
              <a:ea typeface="微软雅黑" panose="020B0503020204020204" pitchFamily="34" charset="-122"/>
              <a:sym typeface="微软雅黑" panose="020B0503020204020204" pitchFamily="34" charset="-122"/>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微软雅黑" panose="020B0503020204020204" pitchFamily="34" charset="-122"/>
              </a:rPr>
              <a:t>（一）残暴的殖民统治</a:t>
            </a:r>
            <a:endParaRPr sz="1950" kern="1200" spc="25" dirty="0">
              <a:latin typeface="等线" panose="02010600030101010101" pitchFamily="2" charset="-122"/>
              <a:ea typeface="等线" panose="02010600030101010101" pitchFamily="2" charset="-122"/>
              <a:sym typeface="微软雅黑" panose="020B0503020204020204" pitchFamily="34" charset="-122"/>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微软雅黑" panose="020B0503020204020204" pitchFamily="34" charset="-122"/>
              </a:rPr>
              <a:t>1、台湾：1895年</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《马关条约》</a:t>
            </a:r>
            <a:r>
              <a:rPr sz="1950" kern="1200" spc="25" dirty="0">
                <a:latin typeface="等线" panose="02010600030101010101" pitchFamily="2" charset="-122"/>
                <a:ea typeface="等线" panose="02010600030101010101" pitchFamily="2" charset="-122"/>
                <a:sym typeface="微软雅黑" panose="020B0503020204020204" pitchFamily="34" charset="-122"/>
              </a:rPr>
              <a:t>后，日本统治台湾长达50年。</a:t>
            </a:r>
            <a:endParaRPr sz="1950" kern="1200" spc="25" dirty="0">
              <a:latin typeface="等线" panose="02010600030101010101" pitchFamily="2" charset="-122"/>
              <a:ea typeface="等线" panose="02010600030101010101" pitchFamily="2" charset="-122"/>
              <a:sym typeface="微软雅黑" panose="020B0503020204020204" pitchFamily="34" charset="-122"/>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微软雅黑" panose="020B0503020204020204" pitchFamily="34" charset="-122"/>
              </a:rPr>
              <a:t>2、伪满洲国：1932年建立</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伪“满洲国”</a:t>
            </a:r>
            <a:r>
              <a:rPr sz="1950" kern="1200" spc="25" dirty="0">
                <a:latin typeface="等线" panose="02010600030101010101" pitchFamily="2" charset="-122"/>
                <a:ea typeface="等线" panose="02010600030101010101" pitchFamily="2" charset="-122"/>
                <a:sym typeface="微软雅黑" panose="020B0503020204020204" pitchFamily="34" charset="-122"/>
              </a:rPr>
              <a:t> ，</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溥仪</a:t>
            </a:r>
            <a:r>
              <a:rPr sz="1950" kern="1200" spc="25" dirty="0">
                <a:latin typeface="等线" panose="02010600030101010101" pitchFamily="2" charset="-122"/>
                <a:ea typeface="等线" panose="02010600030101010101" pitchFamily="2" charset="-122"/>
                <a:sym typeface="微软雅黑" panose="020B0503020204020204" pitchFamily="34" charset="-122"/>
              </a:rPr>
              <a:t>就职。</a:t>
            </a:r>
            <a:r>
              <a:rPr sz="1800" b="1"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a:t>
            </a:r>
            <a:endParaRPr sz="1800" b="1"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微软雅黑" panose="020B0503020204020204" pitchFamily="34" charset="-122"/>
              </a:rPr>
              <a:t>3、汪伪政府：1938年12月汪精卫叛国投敌，在日本操控下南京成立了</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伪“中华民国国民政府”</a:t>
            </a:r>
            <a:r>
              <a:rPr sz="1950" kern="1200" spc="25" dirty="0">
                <a:latin typeface="等线" panose="02010600030101010101" pitchFamily="2" charset="-122"/>
                <a:ea typeface="等线" panose="02010600030101010101" pitchFamily="2" charset="-122"/>
                <a:sym typeface="微软雅黑" panose="020B0503020204020204" pitchFamily="34" charset="-122"/>
              </a:rPr>
              <a:t>。</a:t>
            </a:r>
            <a:endParaRPr sz="1950" kern="1200" spc="25" dirty="0">
              <a:latin typeface="等线" panose="02010600030101010101" pitchFamily="2" charset="-122"/>
              <a:ea typeface="等线" panose="02010600030101010101" pitchFamily="2" charset="-122"/>
              <a:sym typeface="微软雅黑" panose="020B0503020204020204" pitchFamily="34" charset="-122"/>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mn-ea"/>
              </a:rPr>
              <a:t>（二）日本侵略者给中国带来的深重灾难★</a:t>
            </a:r>
            <a:endParaRPr sz="1950" kern="1200" spc="25" dirty="0">
              <a:latin typeface="等线" panose="02010600030101010101" pitchFamily="2" charset="-122"/>
              <a:ea typeface="等线" panose="02010600030101010101" pitchFamily="2" charset="-122"/>
              <a:sym typeface="+mn-ea"/>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mn-ea"/>
              </a:rPr>
              <a:t>1、大屠杀：</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mn-ea"/>
              </a:rPr>
              <a:t>1937年12月</a:t>
            </a:r>
            <a:r>
              <a:rPr sz="1950" kern="1200" spc="25" dirty="0">
                <a:latin typeface="等线" panose="02010600030101010101" pitchFamily="2" charset="-122"/>
                <a:ea typeface="等线" panose="02010600030101010101" pitchFamily="2" charset="-122"/>
                <a:sym typeface="+mn-ea"/>
              </a:rPr>
              <a:t>南京大屠杀；“</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mn-ea"/>
              </a:rPr>
              <a:t>三光政策</a:t>
            </a:r>
            <a:r>
              <a:rPr sz="1950" kern="1200" spc="25" dirty="0">
                <a:latin typeface="等线" panose="02010600030101010101" pitchFamily="2" charset="-122"/>
                <a:ea typeface="等线" panose="02010600030101010101" pitchFamily="2" charset="-122"/>
                <a:sym typeface="+mn-ea"/>
              </a:rPr>
              <a:t>”；731部队的活体实验；“慰安妇”</a:t>
            </a:r>
            <a:endParaRPr sz="1950" kern="1200" spc="25" dirty="0">
              <a:latin typeface="等线" panose="02010600030101010101" pitchFamily="2" charset="-122"/>
              <a:ea typeface="等线" panose="02010600030101010101" pitchFamily="2" charset="-122"/>
              <a:sym typeface="+mn-ea"/>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mn-ea"/>
              </a:rPr>
              <a:t>2、资源和财富的掠夺：东北“南满铁路株式会社”“南满重工业股份公司”；</a:t>
            </a:r>
            <a:endParaRPr sz="1950" kern="1200" spc="25" dirty="0">
              <a:latin typeface="等线" panose="02010600030101010101" pitchFamily="2" charset="-122"/>
              <a:ea typeface="等线" panose="02010600030101010101" pitchFamily="2" charset="-122"/>
              <a:sym typeface="+mn-ea"/>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mn-ea"/>
              </a:rPr>
              <a:t>                                     关内“华北开发股份公司”“华中振兴股份公司”</a:t>
            </a:r>
            <a:endParaRPr sz="1950" kern="1200" spc="25" dirty="0">
              <a:latin typeface="等线" panose="02010600030101010101" pitchFamily="2" charset="-122"/>
              <a:ea typeface="等线" panose="02010600030101010101" pitchFamily="2" charset="-122"/>
              <a:sym typeface="+mn-ea"/>
            </a:endParaRPr>
          </a:p>
          <a:p>
            <a:pPr>
              <a:lnSpc>
                <a:spcPct val="160000"/>
              </a:lnSpc>
              <a:spcBef>
                <a:spcPts val="0"/>
              </a:spcBef>
            </a:pPr>
            <a:r>
              <a:rPr sz="1950" kern="1200" spc="25" dirty="0">
                <a:latin typeface="等线" panose="02010600030101010101" pitchFamily="2" charset="-122"/>
                <a:ea typeface="等线" panose="02010600030101010101" pitchFamily="2" charset="-122"/>
                <a:sym typeface="+mn-ea"/>
              </a:rPr>
              <a:t>3.强制推行</a:t>
            </a:r>
            <a:r>
              <a:rPr sz="2000" b="1" u="heavy" kern="1200"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sym typeface="+mn-ea"/>
              </a:rPr>
              <a:t>奴化教育</a:t>
            </a:r>
            <a:r>
              <a:rPr sz="1950" kern="1200" spc="25" dirty="0">
                <a:latin typeface="等线" panose="02010600030101010101" pitchFamily="2" charset="-122"/>
                <a:ea typeface="等线" panose="02010600030101010101" pitchFamily="2" charset="-122"/>
                <a:sym typeface="+mn-ea"/>
              </a:rPr>
              <a:t>。 </a:t>
            </a:r>
            <a:endParaRPr sz="1950" kern="1200" spc="25" dirty="0">
              <a:latin typeface="等线" panose="02010600030101010101" pitchFamily="2" charset="-122"/>
              <a:ea typeface="等线" panose="02010600030101010101" pitchFamily="2" charset="-122"/>
              <a:sym typeface="+mn-ea"/>
            </a:endParaRPr>
          </a:p>
        </p:txBody>
      </p:sp>
      <p:pic>
        <p:nvPicPr>
          <p:cNvPr id="4" name="图片 3"/>
          <p:cNvPicPr>
            <a:picLocks noChangeAspect="1"/>
          </p:cNvPicPr>
          <p:nvPr/>
        </p:nvPicPr>
        <p:blipFill>
          <a:blip r:embed="rId1"/>
          <a:srcRect l="3855" t="-267" b="40633"/>
          <a:stretch>
            <a:fillRect/>
          </a:stretch>
        </p:blipFill>
        <p:spPr>
          <a:xfrm>
            <a:off x="9235440" y="1010285"/>
            <a:ext cx="2233930" cy="1986915"/>
          </a:xfrm>
          <a:prstGeom prst="ellipse">
            <a:avLst/>
          </a:prstGeom>
        </p:spPr>
      </p:pic>
      <p:sp>
        <p:nvSpPr>
          <p:cNvPr id="7" name="object 2"/>
          <p:cNvSpPr txBox="1">
            <a:spLocks noGrp="1"/>
          </p:cNvSpPr>
          <p:nvPr>
            <p:ph type="title"/>
          </p:nvPr>
        </p:nvSpPr>
        <p:spPr>
          <a:xfrm>
            <a:off x="917575" y="422275"/>
            <a:ext cx="8318500" cy="445770"/>
          </a:xfrm>
          <a:prstGeom prst="rect">
            <a:avLst/>
          </a:prstGeom>
        </p:spPr>
        <p:txBody>
          <a:bodyPr vert="horz" wrap="square" lIns="0" tIns="15240" rIns="0" bIns="0" rtlCol="0">
            <a:spAutoFit/>
          </a:bodyPr>
          <a:lstStyle/>
          <a:p>
            <a:pPr marL="12700">
              <a:lnSpc>
                <a:spcPct val="100000"/>
              </a:lnSpc>
              <a:spcBef>
                <a:spcPts val="120"/>
              </a:spcBef>
            </a:pPr>
            <a:r>
              <a:rPr spc="15" dirty="0"/>
              <a:t>第一</a:t>
            </a:r>
            <a:r>
              <a:rPr spc="10" dirty="0"/>
              <a:t>节</a:t>
            </a:r>
            <a:r>
              <a:rPr spc="330" dirty="0"/>
              <a:t>&amp;</a:t>
            </a:r>
            <a:r>
              <a:rPr spc="15" dirty="0"/>
              <a:t>第二节</a:t>
            </a:r>
            <a:r>
              <a:rPr spc="-900" dirty="0"/>
              <a:t> </a:t>
            </a:r>
            <a:r>
              <a:rPr spc="10" dirty="0"/>
              <a:t>日本对中国的侵略以及中</a:t>
            </a:r>
            <a:r>
              <a:rPr spc="-45" dirty="0"/>
              <a:t>国</a:t>
            </a:r>
            <a:r>
              <a:rPr spc="10" dirty="0"/>
              <a:t>的反抗</a:t>
            </a:r>
            <a:endParaRPr spc="1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8613775" cy="455930"/>
          </a:xfrm>
          <a:prstGeom prst="rect">
            <a:avLst/>
          </a:prstGeom>
        </p:spPr>
        <p:txBody>
          <a:bodyPr vert="horz" wrap="square" lIns="0" tIns="15240" rIns="0" bIns="0" rtlCol="0">
            <a:spAutoFit/>
          </a:bodyPr>
          <a:lstStyle/>
          <a:p>
            <a:pPr marL="12700">
              <a:lnSpc>
                <a:spcPct val="100000"/>
              </a:lnSpc>
              <a:spcBef>
                <a:spcPts val="120"/>
              </a:spcBef>
            </a:pPr>
            <a:r>
              <a:rPr spc="15" dirty="0"/>
              <a:t>第三节</a:t>
            </a:r>
            <a:r>
              <a:rPr spc="-760" dirty="0"/>
              <a:t> </a:t>
            </a:r>
            <a:r>
              <a:rPr spc="15" dirty="0" err="1"/>
              <a:t>国民党的正面战场与</a:t>
            </a:r>
            <a:r>
              <a:rPr spc="-40" dirty="0" err="1"/>
              <a:t>大</a:t>
            </a:r>
            <a:r>
              <a:rPr spc="15" dirty="0" err="1"/>
              <a:t>后方</a:t>
            </a:r>
            <a:r>
              <a:rPr spc="-40" dirty="0" err="1"/>
              <a:t>的</a:t>
            </a:r>
            <a:r>
              <a:rPr spc="15" dirty="0" err="1"/>
              <a:t>抗日</a:t>
            </a:r>
            <a:r>
              <a:rPr spc="-40" dirty="0" err="1"/>
              <a:t>民</a:t>
            </a:r>
            <a:r>
              <a:rPr spc="15" dirty="0" err="1"/>
              <a:t>主运动</a:t>
            </a:r>
            <a:r>
              <a:rPr spc="-245" dirty="0"/>
              <a:t> </a:t>
            </a:r>
            <a:endParaRPr spc="-114" dirty="0"/>
          </a:p>
        </p:txBody>
      </p:sp>
      <p:graphicFrame>
        <p:nvGraphicFramePr>
          <p:cNvPr id="3" name="object 3"/>
          <p:cNvGraphicFramePr>
            <a:graphicFrameLocks noGrp="1"/>
          </p:cNvGraphicFramePr>
          <p:nvPr/>
        </p:nvGraphicFramePr>
        <p:xfrm>
          <a:off x="725246" y="3096831"/>
          <a:ext cx="10497817" cy="396240"/>
        </p:xfrm>
        <a:graphic>
          <a:graphicData uri="http://schemas.openxmlformats.org/drawingml/2006/table">
            <a:tbl>
              <a:tblPr firstRow="1" bandRow="1">
                <a:tableStyleId>{2D5ABB26-0587-4C30-8999-92F81FD0307C}</a:tableStyleId>
              </a:tblPr>
              <a:tblGrid>
                <a:gridCol w="1878964"/>
                <a:gridCol w="6694169"/>
                <a:gridCol w="1924684"/>
              </a:tblGrid>
              <a:tr h="396240">
                <a:tc>
                  <a:txBody>
                    <a:bodyPr/>
                    <a:lstStyle/>
                    <a:p>
                      <a:pPr marL="106045">
                        <a:lnSpc>
                          <a:spcPct val="100000"/>
                        </a:lnSpc>
                        <a:spcBef>
                          <a:spcPts val="360"/>
                        </a:spcBef>
                      </a:pPr>
                      <a:r>
                        <a:rPr sz="1950" spc="25" dirty="0">
                          <a:latin typeface="宋体" panose="02010600030101010101" pitchFamily="2" charset="-122"/>
                          <a:cs typeface="宋体" panose="02010600030101010101" pitchFamily="2" charset="-122"/>
                        </a:rPr>
                        <a:t>战略防御阶段</a:t>
                      </a:r>
                      <a:endParaRPr sz="1950">
                        <a:latin typeface="宋体" panose="02010600030101010101" pitchFamily="2" charset="-122"/>
                        <a:cs typeface="宋体" panose="02010600030101010101" pitchFamily="2" charset="-122"/>
                      </a:endParaRPr>
                    </a:p>
                  </a:txBody>
                  <a:tcPr marL="0" marR="0" marB="0">
                    <a:lnL w="28575">
                      <a:solidFill>
                        <a:srgbClr val="FFFFFF"/>
                      </a:solidFill>
                      <a:prstDash val="solid"/>
                    </a:lnL>
                    <a:lnR w="28575">
                      <a:solidFill>
                        <a:srgbClr val="FFFFFF"/>
                      </a:solidFill>
                      <a:prstDash val="solid"/>
                    </a:lnR>
                    <a:solidFill>
                      <a:srgbClr val="F6B7A7"/>
                    </a:solidFill>
                  </a:tcPr>
                </a:tc>
                <a:tc>
                  <a:txBody>
                    <a:bodyPr/>
                    <a:lstStyle/>
                    <a:p>
                      <a:pPr marL="31115" algn="ctr">
                        <a:lnSpc>
                          <a:spcPct val="100000"/>
                        </a:lnSpc>
                        <a:spcBef>
                          <a:spcPts val="360"/>
                        </a:spcBef>
                      </a:pPr>
                      <a:r>
                        <a:rPr sz="1950" spc="25" dirty="0">
                          <a:solidFill>
                            <a:srgbClr val="FFFFFF"/>
                          </a:solidFill>
                          <a:latin typeface="宋体" panose="02010600030101010101" pitchFamily="2" charset="-122"/>
                          <a:cs typeface="宋体" panose="02010600030101010101" pitchFamily="2" charset="-122"/>
                        </a:rPr>
                        <a:t>战略相持阶段</a:t>
                      </a:r>
                      <a:endParaRPr sz="1950" dirty="0">
                        <a:latin typeface="宋体" panose="02010600030101010101" pitchFamily="2" charset="-122"/>
                        <a:cs typeface="宋体" panose="02010600030101010101" pitchFamily="2" charset="-122"/>
                      </a:endParaRPr>
                    </a:p>
                  </a:txBody>
                  <a:tcPr marL="0" marR="0" marB="0">
                    <a:lnL w="28575">
                      <a:solidFill>
                        <a:srgbClr val="FFFFFF"/>
                      </a:solidFill>
                      <a:prstDash val="solid"/>
                    </a:lnL>
                    <a:lnR w="28575">
                      <a:solidFill>
                        <a:srgbClr val="FFFFFF"/>
                      </a:solidFill>
                      <a:prstDash val="solid"/>
                    </a:lnR>
                    <a:solidFill>
                      <a:srgbClr val="B53512"/>
                    </a:solidFill>
                  </a:tcPr>
                </a:tc>
                <a:tc>
                  <a:txBody>
                    <a:bodyPr/>
                    <a:lstStyle/>
                    <a:p>
                      <a:pPr marL="110490">
                        <a:lnSpc>
                          <a:spcPct val="100000"/>
                        </a:lnSpc>
                        <a:spcBef>
                          <a:spcPts val="360"/>
                        </a:spcBef>
                      </a:pPr>
                      <a:r>
                        <a:rPr sz="1950" spc="25" dirty="0">
                          <a:latin typeface="宋体" panose="02010600030101010101" pitchFamily="2" charset="-122"/>
                          <a:cs typeface="宋体" panose="02010600030101010101" pitchFamily="2" charset="-122"/>
                        </a:rPr>
                        <a:t>战略反攻阶段</a:t>
                      </a:r>
                      <a:endParaRPr sz="1950" dirty="0">
                        <a:latin typeface="宋体" panose="02010600030101010101" pitchFamily="2" charset="-122"/>
                        <a:cs typeface="宋体" panose="02010600030101010101" pitchFamily="2" charset="-122"/>
                      </a:endParaRPr>
                    </a:p>
                  </a:txBody>
                  <a:tcPr marL="0" marR="0" marB="0">
                    <a:lnL w="28575">
                      <a:solidFill>
                        <a:srgbClr val="FFFFFF"/>
                      </a:solidFill>
                      <a:prstDash val="solid"/>
                    </a:lnL>
                    <a:solidFill>
                      <a:srgbClr val="F6B7A7"/>
                    </a:solidFill>
                  </a:tcPr>
                </a:tc>
              </a:tr>
            </a:tbl>
          </a:graphicData>
        </a:graphic>
      </p:graphicFrame>
      <p:sp>
        <p:nvSpPr>
          <p:cNvPr id="4" name="object 4"/>
          <p:cNvSpPr txBox="1"/>
          <p:nvPr/>
        </p:nvSpPr>
        <p:spPr>
          <a:xfrm>
            <a:off x="265747" y="3623627"/>
            <a:ext cx="940435" cy="575310"/>
          </a:xfrm>
          <a:prstGeom prst="rect">
            <a:avLst/>
          </a:prstGeom>
        </p:spPr>
        <p:txBody>
          <a:bodyPr vert="horz" wrap="square" lIns="0" tIns="12700" rIns="0" bIns="0" rtlCol="0">
            <a:spAutoFit/>
          </a:bodyPr>
          <a:lstStyle/>
          <a:p>
            <a:pPr algn="ctr">
              <a:lnSpc>
                <a:spcPct val="100000"/>
              </a:lnSpc>
              <a:spcBef>
                <a:spcPts val="100"/>
              </a:spcBef>
            </a:pPr>
            <a:r>
              <a:rPr sz="1800" spc="-160" dirty="0">
                <a:latin typeface="等线" panose="02010600030101010101" pitchFamily="2" charset="-122"/>
                <a:ea typeface="等线" panose="02010600030101010101" pitchFamily="2" charset="-122"/>
                <a:cs typeface="宋体" panose="02010600030101010101" pitchFamily="2" charset="-122"/>
              </a:rPr>
              <a:t>1937.7.7</a:t>
            </a:r>
            <a:endParaRPr sz="1800">
              <a:latin typeface="等线" panose="02010600030101010101" pitchFamily="2" charset="-122"/>
              <a:ea typeface="等线" panose="02010600030101010101" pitchFamily="2" charset="-122"/>
              <a:cs typeface="宋体" panose="02010600030101010101" pitchFamily="2" charset="-122"/>
            </a:endParaRPr>
          </a:p>
          <a:p>
            <a:pPr algn="ctr">
              <a:lnSpc>
                <a:spcPct val="100000"/>
              </a:lnSpc>
              <a:spcBef>
                <a:spcPts val="5"/>
              </a:spcBef>
            </a:pPr>
            <a:r>
              <a:rPr sz="1800" spc="-5" dirty="0">
                <a:latin typeface="等线" panose="02010600030101010101" pitchFamily="2" charset="-122"/>
                <a:ea typeface="等线" panose="02010600030101010101" pitchFamily="2" charset="-122"/>
                <a:cs typeface="宋体" panose="02010600030101010101" pitchFamily="2" charset="-122"/>
              </a:rPr>
              <a:t>七</a:t>
            </a:r>
            <a:r>
              <a:rPr sz="1800" dirty="0">
                <a:latin typeface="等线" panose="02010600030101010101" pitchFamily="2" charset="-122"/>
                <a:ea typeface="等线" panose="02010600030101010101" pitchFamily="2" charset="-122"/>
                <a:cs typeface="宋体" panose="02010600030101010101" pitchFamily="2" charset="-122"/>
              </a:rPr>
              <a:t>七</a:t>
            </a:r>
            <a:r>
              <a:rPr sz="1800" spc="-5" dirty="0">
                <a:latin typeface="等线" panose="02010600030101010101" pitchFamily="2" charset="-122"/>
                <a:ea typeface="等线" panose="02010600030101010101" pitchFamily="2" charset="-122"/>
                <a:cs typeface="宋体" panose="02010600030101010101" pitchFamily="2" charset="-122"/>
              </a:rPr>
              <a:t>事变</a:t>
            </a:r>
            <a:endParaRPr sz="1800">
              <a:latin typeface="等线" panose="02010600030101010101" pitchFamily="2" charset="-122"/>
              <a:ea typeface="等线" panose="02010600030101010101" pitchFamily="2" charset="-122"/>
              <a:cs typeface="宋体" panose="02010600030101010101" pitchFamily="2" charset="-122"/>
            </a:endParaRPr>
          </a:p>
        </p:txBody>
      </p:sp>
      <p:sp>
        <p:nvSpPr>
          <p:cNvPr id="5" name="object 5"/>
          <p:cNvSpPr txBox="1"/>
          <p:nvPr/>
        </p:nvSpPr>
        <p:spPr>
          <a:xfrm>
            <a:off x="2119883" y="3623627"/>
            <a:ext cx="939800" cy="575310"/>
          </a:xfrm>
          <a:prstGeom prst="rect">
            <a:avLst/>
          </a:prstGeom>
        </p:spPr>
        <p:txBody>
          <a:bodyPr vert="horz" wrap="square" lIns="0" tIns="12700" rIns="0" bIns="0" rtlCol="0">
            <a:spAutoFit/>
          </a:bodyPr>
          <a:lstStyle/>
          <a:p>
            <a:pPr marL="635" algn="ctr">
              <a:lnSpc>
                <a:spcPct val="100000"/>
              </a:lnSpc>
              <a:spcBef>
                <a:spcPts val="100"/>
              </a:spcBef>
            </a:pPr>
            <a:r>
              <a:rPr sz="1800" spc="-120" dirty="0">
                <a:latin typeface="等线" panose="02010600030101010101" pitchFamily="2" charset="-122"/>
                <a:ea typeface="等线" panose="02010600030101010101" pitchFamily="2" charset="-122"/>
                <a:cs typeface="宋体" panose="02010600030101010101" pitchFamily="2" charset="-122"/>
              </a:rPr>
              <a:t>1938.10</a:t>
            </a:r>
            <a:endParaRPr sz="1800">
              <a:latin typeface="等线" panose="02010600030101010101" pitchFamily="2" charset="-122"/>
              <a:ea typeface="等线" panose="02010600030101010101" pitchFamily="2" charset="-122"/>
              <a:cs typeface="宋体" panose="02010600030101010101" pitchFamily="2" charset="-122"/>
            </a:endParaRPr>
          </a:p>
          <a:p>
            <a:pPr algn="ctr">
              <a:lnSpc>
                <a:spcPct val="100000"/>
              </a:lnSpc>
              <a:spcBef>
                <a:spcPts val="5"/>
              </a:spcBef>
            </a:pPr>
            <a:r>
              <a:rPr sz="1800" spc="-5" dirty="0">
                <a:latin typeface="等线" panose="02010600030101010101" pitchFamily="2" charset="-122"/>
                <a:ea typeface="等线" panose="02010600030101010101" pitchFamily="2" charset="-122"/>
                <a:cs typeface="宋体" panose="02010600030101010101" pitchFamily="2" charset="-122"/>
              </a:rPr>
              <a:t>武汉失守</a:t>
            </a:r>
            <a:endParaRPr sz="1800" dirty="0">
              <a:latin typeface="等线" panose="02010600030101010101" pitchFamily="2" charset="-122"/>
              <a:ea typeface="等线" panose="02010600030101010101" pitchFamily="2" charset="-122"/>
              <a:cs typeface="宋体" panose="02010600030101010101" pitchFamily="2" charset="-122"/>
            </a:endParaRPr>
          </a:p>
        </p:txBody>
      </p:sp>
      <p:sp>
        <p:nvSpPr>
          <p:cNvPr id="6" name="object 6"/>
          <p:cNvSpPr txBox="1"/>
          <p:nvPr/>
        </p:nvSpPr>
        <p:spPr>
          <a:xfrm>
            <a:off x="9039225" y="3623627"/>
            <a:ext cx="790575" cy="289823"/>
          </a:xfrm>
          <a:prstGeom prst="rect">
            <a:avLst/>
          </a:prstGeom>
        </p:spPr>
        <p:txBody>
          <a:bodyPr vert="horz" wrap="square" lIns="0" tIns="12700" rIns="0" bIns="0" rtlCol="0">
            <a:spAutoFit/>
          </a:bodyPr>
          <a:lstStyle/>
          <a:p>
            <a:pPr marL="12700">
              <a:lnSpc>
                <a:spcPct val="100000"/>
              </a:lnSpc>
              <a:spcBef>
                <a:spcPts val="100"/>
              </a:spcBef>
            </a:pPr>
            <a:r>
              <a:rPr sz="1800" spc="-315" dirty="0">
                <a:latin typeface="等线" panose="02010600030101010101" pitchFamily="2" charset="-122"/>
                <a:ea typeface="等线" panose="02010600030101010101" pitchFamily="2" charset="-122"/>
                <a:cs typeface="宋体" panose="02010600030101010101" pitchFamily="2" charset="-122"/>
              </a:rPr>
              <a:t>1</a:t>
            </a:r>
            <a:r>
              <a:rPr sz="1800" spc="50" dirty="0">
                <a:latin typeface="等线" panose="02010600030101010101" pitchFamily="2" charset="-122"/>
                <a:ea typeface="等线" panose="02010600030101010101" pitchFamily="2" charset="-122"/>
                <a:cs typeface="宋体" panose="02010600030101010101" pitchFamily="2" charset="-122"/>
              </a:rPr>
              <a:t>9</a:t>
            </a:r>
            <a:r>
              <a:rPr sz="1800" dirty="0">
                <a:latin typeface="等线" panose="02010600030101010101" pitchFamily="2" charset="-122"/>
                <a:ea typeface="等线" panose="02010600030101010101" pitchFamily="2" charset="-122"/>
                <a:cs typeface="宋体" panose="02010600030101010101" pitchFamily="2" charset="-122"/>
              </a:rPr>
              <a:t>44</a:t>
            </a:r>
            <a:endParaRPr sz="1800">
              <a:latin typeface="等线" panose="02010600030101010101" pitchFamily="2" charset="-122"/>
              <a:ea typeface="等线" panose="02010600030101010101" pitchFamily="2" charset="-122"/>
              <a:cs typeface="宋体" panose="02010600030101010101" pitchFamily="2" charset="-122"/>
            </a:endParaRPr>
          </a:p>
        </p:txBody>
      </p:sp>
      <p:sp>
        <p:nvSpPr>
          <p:cNvPr id="7" name="object 7"/>
          <p:cNvSpPr txBox="1"/>
          <p:nvPr/>
        </p:nvSpPr>
        <p:spPr>
          <a:xfrm>
            <a:off x="10781030" y="3623627"/>
            <a:ext cx="940435" cy="575310"/>
          </a:xfrm>
          <a:prstGeom prst="rect">
            <a:avLst/>
          </a:prstGeom>
        </p:spPr>
        <p:txBody>
          <a:bodyPr vert="horz" wrap="square" lIns="0" tIns="12700" rIns="0" bIns="0" rtlCol="0">
            <a:spAutoFit/>
          </a:bodyPr>
          <a:lstStyle/>
          <a:p>
            <a:pPr marL="3810" algn="ctr">
              <a:lnSpc>
                <a:spcPct val="100000"/>
              </a:lnSpc>
              <a:spcBef>
                <a:spcPts val="100"/>
              </a:spcBef>
            </a:pPr>
            <a:r>
              <a:rPr sz="1800" spc="-55" dirty="0">
                <a:latin typeface="等线" panose="02010600030101010101" pitchFamily="2" charset="-122"/>
                <a:ea typeface="等线" panose="02010600030101010101" pitchFamily="2" charset="-122"/>
                <a:cs typeface="宋体" panose="02010600030101010101" pitchFamily="2" charset="-122"/>
              </a:rPr>
              <a:t>1945</a:t>
            </a:r>
            <a:endParaRPr sz="1800">
              <a:latin typeface="等线" panose="02010600030101010101" pitchFamily="2" charset="-122"/>
              <a:ea typeface="等线" panose="02010600030101010101" pitchFamily="2" charset="-122"/>
              <a:cs typeface="宋体" panose="02010600030101010101" pitchFamily="2" charset="-122"/>
            </a:endParaRPr>
          </a:p>
          <a:p>
            <a:pPr algn="ctr">
              <a:lnSpc>
                <a:spcPct val="100000"/>
              </a:lnSpc>
              <a:spcBef>
                <a:spcPts val="5"/>
              </a:spcBef>
            </a:pPr>
            <a:r>
              <a:rPr sz="1800" spc="-5" dirty="0">
                <a:latin typeface="等线" panose="02010600030101010101" pitchFamily="2" charset="-122"/>
                <a:ea typeface="等线" panose="02010600030101010101" pitchFamily="2" charset="-122"/>
                <a:cs typeface="宋体" panose="02010600030101010101" pitchFamily="2" charset="-122"/>
              </a:rPr>
              <a:t>日本投降</a:t>
            </a:r>
            <a:endParaRPr sz="1800">
              <a:latin typeface="等线" panose="02010600030101010101" pitchFamily="2" charset="-122"/>
              <a:ea typeface="等线" panose="02010600030101010101" pitchFamily="2" charset="-122"/>
              <a:cs typeface="宋体" panose="02010600030101010101" pitchFamily="2" charset="-122"/>
            </a:endParaRPr>
          </a:p>
        </p:txBody>
      </p:sp>
      <p:sp>
        <p:nvSpPr>
          <p:cNvPr id="8" name="object 8"/>
          <p:cNvSpPr/>
          <p:nvPr/>
        </p:nvSpPr>
        <p:spPr>
          <a:xfrm>
            <a:off x="3127755" y="5302377"/>
            <a:ext cx="685800" cy="0"/>
          </a:xfrm>
          <a:custGeom>
            <a:avLst/>
            <a:gdLst/>
            <a:ahLst/>
            <a:cxnLst/>
            <a:rect l="l" t="t" r="r" b="b"/>
            <a:pathLst>
              <a:path w="685800">
                <a:moveTo>
                  <a:pt x="0" y="0"/>
                </a:moveTo>
                <a:lnTo>
                  <a:pt x="685799" y="0"/>
                </a:lnTo>
              </a:path>
            </a:pathLst>
          </a:custGeom>
          <a:ln w="15240">
            <a:solidFill>
              <a:srgbClr val="C23B0D"/>
            </a:solidFill>
          </a:ln>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9" name="object 9"/>
          <p:cNvSpPr txBox="1"/>
          <p:nvPr/>
        </p:nvSpPr>
        <p:spPr>
          <a:xfrm>
            <a:off x="1664970" y="4484370"/>
            <a:ext cx="3672840" cy="1654175"/>
          </a:xfrm>
          <a:prstGeom prst="rect">
            <a:avLst/>
          </a:prstGeom>
          <a:ln w="7627">
            <a:solidFill>
              <a:srgbClr val="F6B7A7"/>
            </a:solidFill>
          </a:ln>
        </p:spPr>
        <p:txBody>
          <a:bodyPr vert="horz" wrap="square" lIns="0" tIns="129539" rIns="0" bIns="0" rtlCol="0">
            <a:spAutoFit/>
          </a:bodyPr>
          <a:lstStyle/>
          <a:p>
            <a:pPr marL="90805">
              <a:lnSpc>
                <a:spcPct val="100000"/>
              </a:lnSpc>
              <a:spcBef>
                <a:spcPts val="1020"/>
              </a:spcBef>
            </a:pPr>
            <a:r>
              <a:rPr sz="1800" u="heavy" spc="-445"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李宗</a:t>
            </a:r>
            <a:r>
              <a:rPr sz="1800" b="1" u="heavy"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仁：台儿庄大</a:t>
            </a:r>
            <a:r>
              <a:rPr sz="1800" b="1" u="heavy" spc="-1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捷</a:t>
            </a:r>
            <a:r>
              <a:rPr sz="1800" dirty="0">
                <a:solidFill>
                  <a:srgbClr val="C23B0D"/>
                </a:solidFill>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a:p>
            <a:pPr marL="90805">
              <a:lnSpc>
                <a:spcPct val="100000"/>
              </a:lnSpc>
              <a:spcBef>
                <a:spcPts val="1085"/>
              </a:spcBef>
            </a:pPr>
            <a:r>
              <a:rPr sz="1800" u="heavy" spc="-445"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平型关大</a:t>
            </a:r>
            <a:r>
              <a:rPr sz="1800" b="1" u="heavy"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捷</a:t>
            </a:r>
            <a:r>
              <a:rPr sz="1800" spc="-5" dirty="0">
                <a:latin typeface="等线" panose="02010600030101010101" pitchFamily="2" charset="-122"/>
                <a:ea typeface="等线" panose="02010600030101010101" pitchFamily="2" charset="-122"/>
                <a:cs typeface="PMingLiU"/>
              </a:rPr>
              <a:t>，</a:t>
            </a:r>
            <a:r>
              <a:rPr sz="1800" b="1" dirty="0">
                <a:solidFill>
                  <a:srgbClr val="C23B0D"/>
                </a:solidFill>
                <a:latin typeface="等线" panose="02010600030101010101" pitchFamily="2" charset="-122"/>
                <a:ea typeface="等线" panose="02010600030101010101" pitchFamily="2" charset="-122"/>
                <a:cs typeface="Microsoft JhengHei" panose="020B0604030504040204" charset="-120"/>
              </a:rPr>
              <a:t>第一</a:t>
            </a:r>
            <a:r>
              <a:rPr sz="1800" b="1" spc="-5" dirty="0">
                <a:solidFill>
                  <a:srgbClr val="C23B0D"/>
                </a:solidFill>
                <a:latin typeface="等线" panose="02010600030101010101" pitchFamily="2" charset="-122"/>
                <a:ea typeface="等线" panose="02010600030101010101" pitchFamily="2" charset="-122"/>
                <a:cs typeface="Microsoft JhengHei" panose="020B0604030504040204" charset="-120"/>
              </a:rPr>
              <a:t>次</a:t>
            </a:r>
            <a:r>
              <a:rPr sz="1800" spc="-5" dirty="0">
                <a:latin typeface="等线" panose="02010600030101010101" pitchFamily="2" charset="-122"/>
                <a:ea typeface="等线" panose="02010600030101010101" pitchFamily="2" charset="-122"/>
                <a:cs typeface="PMingLiU"/>
              </a:rPr>
              <a:t>重大胜</a:t>
            </a:r>
            <a:r>
              <a:rPr sz="1800" dirty="0">
                <a:latin typeface="等线" panose="02010600030101010101" pitchFamily="2" charset="-122"/>
                <a:ea typeface="等线" panose="02010600030101010101" pitchFamily="2" charset="-122"/>
                <a:cs typeface="PMingLiU"/>
              </a:rPr>
              <a:t>利</a:t>
            </a:r>
            <a:r>
              <a:rPr sz="1800" spc="-5" dirty="0">
                <a:latin typeface="等线" panose="02010600030101010101" pitchFamily="2" charset="-122"/>
                <a:ea typeface="等线" panose="02010600030101010101" pitchFamily="2" charset="-122"/>
                <a:cs typeface="PMingLiU"/>
              </a:rPr>
              <a:t> </a:t>
            </a:r>
            <a:r>
              <a:rPr sz="1800" dirty="0">
                <a:solidFill>
                  <a:srgbClr val="C23B0D"/>
                </a:solidFill>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a:p>
            <a:pPr marL="90805">
              <a:lnSpc>
                <a:spcPct val="100000"/>
              </a:lnSpc>
              <a:spcBef>
                <a:spcPts val="1085"/>
              </a:spcBef>
            </a:pPr>
            <a:r>
              <a:rPr sz="1800" u="heavy" spc="-445"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北平南苑：佟麟阁、赵登</a:t>
            </a:r>
            <a:r>
              <a:rPr sz="1800" b="1" u="heavy"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禹</a:t>
            </a:r>
            <a:r>
              <a:rPr sz="1800" spc="-5" dirty="0">
                <a:latin typeface="等线" panose="02010600030101010101" pitchFamily="2" charset="-122"/>
                <a:ea typeface="等线" panose="02010600030101010101" pitchFamily="2" charset="-122"/>
                <a:cs typeface="PMingLiU"/>
              </a:rPr>
              <a:t>阵亡</a:t>
            </a:r>
            <a:r>
              <a:rPr sz="1800" dirty="0">
                <a:solidFill>
                  <a:srgbClr val="C23B0D"/>
                </a:solidFill>
                <a:latin typeface="等线" panose="02010600030101010101" pitchFamily="2" charset="-122"/>
                <a:ea typeface="等线" panose="02010600030101010101" pitchFamily="2" charset="-122"/>
                <a:cs typeface="PMingLiU"/>
              </a:rPr>
              <a:t>★</a:t>
            </a:r>
            <a:endParaRPr sz="1800" dirty="0">
              <a:solidFill>
                <a:srgbClr val="C23B0D"/>
              </a:solidFill>
              <a:latin typeface="等线" panose="02010600030101010101" pitchFamily="2" charset="-122"/>
              <a:ea typeface="等线" panose="02010600030101010101" pitchFamily="2" charset="-122"/>
              <a:cs typeface="PMingLiU"/>
            </a:endParaRPr>
          </a:p>
          <a:p>
            <a:pPr marL="90805">
              <a:lnSpc>
                <a:spcPct val="100000"/>
              </a:lnSpc>
              <a:spcBef>
                <a:spcPts val="1085"/>
              </a:spcBef>
            </a:pP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谢晋元：八百壮士 </a:t>
            </a:r>
            <a:r>
              <a:rPr dirty="0">
                <a:solidFill>
                  <a:srgbClr val="C23B0D"/>
                </a:solidFill>
                <a:latin typeface="等线" panose="02010600030101010101" pitchFamily="2" charset="-122"/>
                <a:ea typeface="等线" panose="02010600030101010101" pitchFamily="2" charset="-122"/>
                <a:cs typeface="PMingLiU"/>
                <a:sym typeface="+mn-ea"/>
              </a:rPr>
              <a:t>★</a:t>
            </a:r>
            <a:endPar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p:txBody>
      </p:sp>
      <p:sp>
        <p:nvSpPr>
          <p:cNvPr id="10" name="object 10"/>
          <p:cNvSpPr/>
          <p:nvPr/>
        </p:nvSpPr>
        <p:spPr>
          <a:xfrm>
            <a:off x="6990968" y="5302377"/>
            <a:ext cx="914400" cy="0"/>
          </a:xfrm>
          <a:custGeom>
            <a:avLst/>
            <a:gdLst/>
            <a:ahLst/>
            <a:cxnLst/>
            <a:rect l="l" t="t" r="r" b="b"/>
            <a:pathLst>
              <a:path w="914400">
                <a:moveTo>
                  <a:pt x="0" y="0"/>
                </a:moveTo>
                <a:lnTo>
                  <a:pt x="914400" y="0"/>
                </a:lnTo>
              </a:path>
            </a:pathLst>
          </a:custGeom>
          <a:ln w="15240">
            <a:solidFill>
              <a:srgbClr val="C23B0D"/>
            </a:solidFill>
          </a:ln>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11" name="object 11"/>
          <p:cNvSpPr/>
          <p:nvPr/>
        </p:nvSpPr>
        <p:spPr>
          <a:xfrm>
            <a:off x="7448168" y="5713857"/>
            <a:ext cx="457200" cy="0"/>
          </a:xfrm>
          <a:custGeom>
            <a:avLst/>
            <a:gdLst/>
            <a:ahLst/>
            <a:cxnLst/>
            <a:rect l="l" t="t" r="r" b="b"/>
            <a:pathLst>
              <a:path w="457200">
                <a:moveTo>
                  <a:pt x="0" y="0"/>
                </a:moveTo>
                <a:lnTo>
                  <a:pt x="457200" y="0"/>
                </a:lnTo>
              </a:path>
            </a:pathLst>
          </a:custGeom>
          <a:ln w="15240">
            <a:solidFill>
              <a:srgbClr val="C23B0D"/>
            </a:solidFill>
          </a:ln>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12" name="object 12"/>
          <p:cNvSpPr txBox="1"/>
          <p:nvPr/>
        </p:nvSpPr>
        <p:spPr>
          <a:xfrm>
            <a:off x="5985509" y="4484370"/>
            <a:ext cx="4396740" cy="1243929"/>
          </a:xfrm>
          <a:prstGeom prst="rect">
            <a:avLst/>
          </a:prstGeom>
          <a:ln w="7627">
            <a:solidFill>
              <a:srgbClr val="C00000"/>
            </a:solidFill>
          </a:ln>
        </p:spPr>
        <p:txBody>
          <a:bodyPr vert="horz" wrap="square" lIns="0" tIns="129539" rIns="0" bIns="0" rtlCol="0">
            <a:spAutoFit/>
          </a:bodyPr>
          <a:lstStyle/>
          <a:p>
            <a:pPr marL="90805">
              <a:lnSpc>
                <a:spcPct val="100000"/>
              </a:lnSpc>
              <a:spcBef>
                <a:spcPts val="1020"/>
              </a:spcBef>
            </a:pPr>
            <a:r>
              <a:rPr sz="1800" u="heavy" spc="-420"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百团大战</a:t>
            </a:r>
            <a:r>
              <a:rPr sz="1800" dirty="0">
                <a:latin typeface="等线" panose="02010600030101010101" pitchFamily="2" charset="-122"/>
                <a:ea typeface="等线" panose="02010600030101010101" pitchFamily="2" charset="-122"/>
                <a:cs typeface="PMingLiU"/>
              </a:rPr>
              <a:t>：共产党发动大规模战</a:t>
            </a:r>
            <a:r>
              <a:rPr sz="1800" spc="-20" dirty="0">
                <a:latin typeface="等线" panose="02010600030101010101" pitchFamily="2" charset="-122"/>
                <a:ea typeface="等线" panose="02010600030101010101" pitchFamily="2" charset="-122"/>
                <a:cs typeface="PMingLiU"/>
              </a:rPr>
              <a:t>役</a:t>
            </a:r>
            <a:r>
              <a:rPr sz="1800" dirty="0">
                <a:solidFill>
                  <a:srgbClr val="C23B0D"/>
                </a:solidFill>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a:p>
            <a:pPr marL="90805">
              <a:lnSpc>
                <a:spcPct val="100000"/>
              </a:lnSpc>
              <a:spcBef>
                <a:spcPts val="1085"/>
              </a:spcBef>
            </a:pPr>
            <a:r>
              <a:rPr sz="1800" u="heavy" spc="-420"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张自忠</a:t>
            </a:r>
            <a:r>
              <a:rPr sz="1800" spc="-5" dirty="0">
                <a:latin typeface="等线" panose="02010600030101010101" pitchFamily="2" charset="-122"/>
                <a:ea typeface="等线" panose="02010600030101010101" pitchFamily="2" charset="-122"/>
                <a:cs typeface="PMingLiU"/>
              </a:rPr>
              <a:t>在</a:t>
            </a:r>
            <a:r>
              <a:rPr sz="1800" b="1" dirty="0">
                <a:solidFill>
                  <a:srgbClr val="C23B0D"/>
                </a:solidFill>
                <a:latin typeface="等线" panose="02010600030101010101" pitchFamily="2" charset="-122"/>
                <a:ea typeface="等线" panose="02010600030101010101" pitchFamily="2" charset="-122"/>
                <a:cs typeface="Microsoft JhengHei" panose="020B0604030504040204" charset="-120"/>
              </a:rPr>
              <a:t>枣宜会</a:t>
            </a:r>
            <a:r>
              <a:rPr sz="1800" b="1" spc="-5" dirty="0">
                <a:solidFill>
                  <a:srgbClr val="C23B0D"/>
                </a:solidFill>
                <a:latin typeface="等线" panose="02010600030101010101" pitchFamily="2" charset="-122"/>
                <a:ea typeface="等线" panose="02010600030101010101" pitchFamily="2" charset="-122"/>
                <a:cs typeface="Microsoft JhengHei" panose="020B0604030504040204" charset="-120"/>
              </a:rPr>
              <a:t>战</a:t>
            </a:r>
            <a:r>
              <a:rPr sz="1800" dirty="0">
                <a:latin typeface="等线" panose="02010600030101010101" pitchFamily="2" charset="-122"/>
                <a:ea typeface="等线" panose="02010600030101010101" pitchFamily="2" charset="-122"/>
                <a:cs typeface="PMingLiU"/>
              </a:rPr>
              <a:t>中</a:t>
            </a:r>
            <a:r>
              <a:rPr sz="1800" spc="-5" dirty="0">
                <a:latin typeface="等线" panose="02010600030101010101" pitchFamily="2" charset="-122"/>
                <a:ea typeface="等线" panose="02010600030101010101" pitchFamily="2" charset="-122"/>
                <a:cs typeface="PMingLiU"/>
              </a:rPr>
              <a:t>殉国</a:t>
            </a:r>
            <a:r>
              <a:rPr sz="1800" dirty="0">
                <a:solidFill>
                  <a:srgbClr val="C23B0D"/>
                </a:solidFill>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a:p>
            <a:pPr marL="90805">
              <a:lnSpc>
                <a:spcPct val="100000"/>
              </a:lnSpc>
              <a:spcBef>
                <a:spcPts val="1085"/>
              </a:spcBef>
            </a:pPr>
            <a:r>
              <a:rPr sz="1800" u="heavy" spc="-420"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戴</a:t>
            </a:r>
            <a:r>
              <a:rPr sz="1800" b="1" u="heavy"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安</a:t>
            </a:r>
            <a:r>
              <a:rPr sz="1800" b="1" u="heavy" spc="-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澜</a:t>
            </a:r>
            <a:r>
              <a:rPr sz="1800" spc="-5" dirty="0">
                <a:latin typeface="等线" panose="02010600030101010101" pitchFamily="2" charset="-122"/>
                <a:ea typeface="等线" panose="02010600030101010101" pitchFamily="2" charset="-122"/>
                <a:cs typeface="PMingLiU"/>
              </a:rPr>
              <a:t>师长在</a:t>
            </a:r>
            <a:r>
              <a:rPr sz="1800" b="1" dirty="0">
                <a:solidFill>
                  <a:srgbClr val="C23B0D"/>
                </a:solidFill>
                <a:latin typeface="等线" panose="02010600030101010101" pitchFamily="2" charset="-122"/>
                <a:ea typeface="等线" panose="02010600030101010101" pitchFamily="2" charset="-122"/>
                <a:cs typeface="Microsoft JhengHei" panose="020B0604030504040204" charset="-120"/>
              </a:rPr>
              <a:t>缅</a:t>
            </a:r>
            <a:r>
              <a:rPr sz="1800" b="1" spc="-5" dirty="0">
                <a:solidFill>
                  <a:srgbClr val="C23B0D"/>
                </a:solidFill>
                <a:latin typeface="等线" panose="02010600030101010101" pitchFamily="2" charset="-122"/>
                <a:ea typeface="等线" panose="02010600030101010101" pitchFamily="2" charset="-122"/>
                <a:cs typeface="Microsoft JhengHei" panose="020B0604030504040204" charset="-120"/>
              </a:rPr>
              <a:t>北</a:t>
            </a:r>
            <a:r>
              <a:rPr sz="1800" dirty="0">
                <a:latin typeface="等线" panose="02010600030101010101" pitchFamily="2" charset="-122"/>
                <a:ea typeface="等线" panose="02010600030101010101" pitchFamily="2" charset="-122"/>
                <a:cs typeface="PMingLiU"/>
              </a:rPr>
              <a:t>殉</a:t>
            </a:r>
            <a:r>
              <a:rPr sz="1800" spc="-5" dirty="0">
                <a:latin typeface="等线" panose="02010600030101010101" pitchFamily="2" charset="-122"/>
                <a:ea typeface="等线" panose="02010600030101010101" pitchFamily="2" charset="-122"/>
                <a:cs typeface="PMingLiU"/>
              </a:rPr>
              <a:t>国</a:t>
            </a:r>
            <a:r>
              <a:rPr sz="1800" dirty="0">
                <a:solidFill>
                  <a:srgbClr val="C23B0D"/>
                </a:solidFill>
                <a:latin typeface="等线" panose="02010600030101010101" pitchFamily="2" charset="-122"/>
                <a:ea typeface="等线" panose="02010600030101010101" pitchFamily="2" charset="-122"/>
                <a:cs typeface="PMingLiU"/>
              </a:rPr>
              <a:t>★</a:t>
            </a:r>
            <a:endParaRPr sz="1800" dirty="0">
              <a:latin typeface="等线" panose="02010600030101010101" pitchFamily="2" charset="-122"/>
              <a:ea typeface="等线" panose="02010600030101010101" pitchFamily="2" charset="-122"/>
              <a:cs typeface="PMingLiU"/>
            </a:endParaRPr>
          </a:p>
        </p:txBody>
      </p:sp>
      <p:graphicFrame>
        <p:nvGraphicFramePr>
          <p:cNvPr id="13" name="object 13"/>
          <p:cNvGraphicFramePr>
            <a:graphicFrameLocks noGrp="1"/>
          </p:cNvGraphicFramePr>
          <p:nvPr/>
        </p:nvGraphicFramePr>
        <p:xfrm>
          <a:off x="349122" y="1399857"/>
          <a:ext cx="2633980" cy="1096645"/>
        </p:xfrm>
        <a:graphic>
          <a:graphicData uri="http://schemas.openxmlformats.org/drawingml/2006/table">
            <a:tbl>
              <a:tblPr firstRow="1" bandRow="1">
                <a:tableStyleId>{2D5ABB26-0587-4C30-8999-92F81FD0307C}</a:tableStyleId>
              </a:tblPr>
              <a:tblGrid>
                <a:gridCol w="1316990"/>
                <a:gridCol w="1316990"/>
              </a:tblGrid>
              <a:tr h="410845">
                <a:tc>
                  <a:txBody>
                    <a:bodyPr/>
                    <a:lstStyle/>
                    <a:p>
                      <a:pPr marL="23495" algn="ctr">
                        <a:lnSpc>
                          <a:spcPct val="100000"/>
                        </a:lnSpc>
                        <a:spcBef>
                          <a:spcPts val="225"/>
                        </a:spcBef>
                      </a:pPr>
                      <a:r>
                        <a:rPr sz="1950" spc="25" dirty="0">
                          <a:solidFill>
                            <a:srgbClr val="C00000"/>
                          </a:solidFill>
                          <a:latin typeface="等线" panose="02010600030101010101" pitchFamily="2" charset="-122"/>
                          <a:ea typeface="等线" panose="02010600030101010101" pitchFamily="2" charset="-122"/>
                          <a:cs typeface="宋体" panose="02010600030101010101" pitchFamily="2" charset="-122"/>
                        </a:rPr>
                        <a:t>日本</a:t>
                      </a:r>
                      <a:endParaRPr sz="1950">
                        <a:latin typeface="等线" panose="02010600030101010101" pitchFamily="2" charset="-122"/>
                        <a:ea typeface="等线" panose="02010600030101010101" pitchFamily="2" charset="-122"/>
                        <a:cs typeface="宋体" panose="02010600030101010101" pitchFamily="2" charset="-122"/>
                      </a:endParaRPr>
                    </a:p>
                  </a:txBody>
                  <a:tcPr marL="0" marR="0" marT="28575" marB="0">
                    <a:lnL w="28575">
                      <a:solidFill>
                        <a:srgbClr val="C00000"/>
                      </a:solidFill>
                      <a:prstDash val="solid"/>
                    </a:lnL>
                    <a:lnR w="28575">
                      <a:solidFill>
                        <a:srgbClr val="001F5F"/>
                      </a:solidFill>
                      <a:prstDash val="solid"/>
                    </a:lnR>
                    <a:lnT w="28575">
                      <a:solidFill>
                        <a:srgbClr val="C00000"/>
                      </a:solidFill>
                      <a:prstDash val="solid"/>
                    </a:lnT>
                  </a:tcPr>
                </a:tc>
                <a:tc>
                  <a:txBody>
                    <a:bodyPr/>
                    <a:lstStyle/>
                    <a:p>
                      <a:pPr marL="297180">
                        <a:lnSpc>
                          <a:spcPct val="100000"/>
                        </a:lnSpc>
                        <a:spcBef>
                          <a:spcPts val="225"/>
                        </a:spcBef>
                      </a:pPr>
                      <a:r>
                        <a:rPr sz="1950" spc="25" dirty="0">
                          <a:solidFill>
                            <a:srgbClr val="001F5F"/>
                          </a:solidFill>
                          <a:latin typeface="等线" panose="02010600030101010101" pitchFamily="2" charset="-122"/>
                          <a:ea typeface="等线" panose="02010600030101010101" pitchFamily="2" charset="-122"/>
                          <a:cs typeface="宋体" panose="02010600030101010101" pitchFamily="2" charset="-122"/>
                        </a:rPr>
                        <a:t>国民党</a:t>
                      </a:r>
                      <a:endParaRPr sz="1950">
                        <a:latin typeface="等线" panose="02010600030101010101" pitchFamily="2" charset="-122"/>
                        <a:ea typeface="等线" panose="02010600030101010101" pitchFamily="2" charset="-122"/>
                        <a:cs typeface="宋体" panose="02010600030101010101" pitchFamily="2" charset="-122"/>
                      </a:endParaRPr>
                    </a:p>
                  </a:txBody>
                  <a:tcPr marL="0" marR="0" marT="28575" marB="0">
                    <a:lnL w="28575">
                      <a:solidFill>
                        <a:srgbClr val="001F5F"/>
                      </a:solidFill>
                      <a:prstDash val="solid"/>
                    </a:lnL>
                    <a:lnR w="28575">
                      <a:solidFill>
                        <a:srgbClr val="001F5F"/>
                      </a:solidFill>
                      <a:prstDash val="solid"/>
                    </a:lnR>
                    <a:lnT w="28575">
                      <a:solidFill>
                        <a:srgbClr val="001F5F"/>
                      </a:solidFill>
                      <a:prstDash val="solid"/>
                    </a:lnT>
                  </a:tcPr>
                </a:tc>
              </a:tr>
              <a:tr h="685800">
                <a:tc>
                  <a:txBody>
                    <a:bodyPr/>
                    <a:lstStyle/>
                    <a:p>
                      <a:pPr marL="23495" algn="ctr">
                        <a:lnSpc>
                          <a:spcPct val="100000"/>
                        </a:lnSpc>
                        <a:spcBef>
                          <a:spcPts val="1370"/>
                        </a:spcBef>
                      </a:pPr>
                      <a:r>
                        <a:rPr sz="1950" spc="25" dirty="0">
                          <a:solidFill>
                            <a:srgbClr val="C00000"/>
                          </a:solidFill>
                          <a:latin typeface="等线" panose="02010600030101010101" pitchFamily="2" charset="-122"/>
                          <a:ea typeface="等线" panose="02010600030101010101" pitchFamily="2" charset="-122"/>
                          <a:cs typeface="PMingLiU"/>
                        </a:rPr>
                        <a:t>速战速决</a:t>
                      </a:r>
                      <a:endParaRPr sz="1950" dirty="0">
                        <a:latin typeface="等线" panose="02010600030101010101" pitchFamily="2" charset="-122"/>
                        <a:ea typeface="等线" panose="02010600030101010101" pitchFamily="2" charset="-122"/>
                        <a:cs typeface="PMingLiU"/>
                      </a:endParaRPr>
                    </a:p>
                  </a:txBody>
                  <a:tcPr marL="0" marR="0" marT="173990" marB="0">
                    <a:lnL w="28575">
                      <a:solidFill>
                        <a:srgbClr val="C00000"/>
                      </a:solidFill>
                      <a:prstDash val="solid"/>
                    </a:lnL>
                    <a:lnR w="28575">
                      <a:solidFill>
                        <a:srgbClr val="001F5F"/>
                      </a:solidFill>
                      <a:prstDash val="solid"/>
                    </a:lnR>
                    <a:lnB w="28575">
                      <a:solidFill>
                        <a:srgbClr val="C00000"/>
                      </a:solidFill>
                      <a:prstDash val="solid"/>
                    </a:lnB>
                  </a:tcPr>
                </a:tc>
                <a:tc>
                  <a:txBody>
                    <a:bodyPr/>
                    <a:lstStyle/>
                    <a:p>
                      <a:pPr marL="167640" marR="135255">
                        <a:lnSpc>
                          <a:spcPct val="103000"/>
                        </a:lnSpc>
                        <a:spcBef>
                          <a:spcPts val="105"/>
                        </a:spcBef>
                      </a:pPr>
                      <a:r>
                        <a:rPr sz="1950" spc="-5" dirty="0">
                          <a:solidFill>
                            <a:srgbClr val="001F5F"/>
                          </a:solidFill>
                          <a:latin typeface="等线" panose="02010600030101010101" pitchFamily="2" charset="-122"/>
                          <a:ea typeface="等线" panose="02010600030101010101" pitchFamily="2" charset="-122"/>
                          <a:cs typeface="PMingLiU"/>
                        </a:rPr>
                        <a:t>持久消耗 片面抗战</a:t>
                      </a:r>
                      <a:endParaRPr sz="1950" dirty="0">
                        <a:latin typeface="等线" panose="02010600030101010101" pitchFamily="2" charset="-122"/>
                        <a:ea typeface="等线" panose="02010600030101010101" pitchFamily="2" charset="-122"/>
                        <a:cs typeface="PMingLiU"/>
                      </a:endParaRPr>
                    </a:p>
                  </a:txBody>
                  <a:tcPr marL="0" marR="0" marT="13335" marB="0">
                    <a:lnL w="28575">
                      <a:solidFill>
                        <a:srgbClr val="001F5F"/>
                      </a:solidFill>
                      <a:prstDash val="solid"/>
                    </a:lnL>
                    <a:lnR w="28575">
                      <a:solidFill>
                        <a:srgbClr val="001F5F"/>
                      </a:solidFill>
                      <a:prstDash val="solid"/>
                    </a:lnR>
                    <a:lnB w="28575">
                      <a:solidFill>
                        <a:srgbClr val="001F5F"/>
                      </a:solidFill>
                      <a:prstDash val="solid"/>
                    </a:lnB>
                  </a:tcPr>
                </a:tc>
              </a:tr>
            </a:tbl>
          </a:graphicData>
        </a:graphic>
      </p:graphicFrame>
      <p:graphicFrame>
        <p:nvGraphicFramePr>
          <p:cNvPr id="14" name="object 14"/>
          <p:cNvGraphicFramePr>
            <a:graphicFrameLocks noGrp="1"/>
          </p:cNvGraphicFramePr>
          <p:nvPr/>
        </p:nvGraphicFramePr>
        <p:xfrm>
          <a:off x="4253928" y="1399857"/>
          <a:ext cx="3439160" cy="1096645"/>
        </p:xfrm>
        <a:graphic>
          <a:graphicData uri="http://schemas.openxmlformats.org/drawingml/2006/table">
            <a:tbl>
              <a:tblPr firstRow="1" bandRow="1">
                <a:tableStyleId>{2D5ABB26-0587-4C30-8999-92F81FD0307C}</a:tableStyleId>
              </a:tblPr>
              <a:tblGrid>
                <a:gridCol w="1719580"/>
                <a:gridCol w="1719580"/>
              </a:tblGrid>
              <a:tr h="410845">
                <a:tc>
                  <a:txBody>
                    <a:bodyPr/>
                    <a:lstStyle/>
                    <a:p>
                      <a:pPr marL="38100" algn="ctr">
                        <a:lnSpc>
                          <a:spcPct val="100000"/>
                        </a:lnSpc>
                        <a:spcBef>
                          <a:spcPts val="225"/>
                        </a:spcBef>
                      </a:pPr>
                      <a:r>
                        <a:rPr sz="1950" spc="25" dirty="0">
                          <a:solidFill>
                            <a:srgbClr val="C00000"/>
                          </a:solidFill>
                          <a:latin typeface="等线" panose="02010600030101010101" pitchFamily="2" charset="-122"/>
                          <a:ea typeface="等线" panose="02010600030101010101" pitchFamily="2" charset="-122"/>
                          <a:cs typeface="宋体" panose="02010600030101010101" pitchFamily="2" charset="-122"/>
                        </a:rPr>
                        <a:t>日本</a:t>
                      </a:r>
                      <a:endParaRPr sz="1950">
                        <a:latin typeface="等线" panose="02010600030101010101" pitchFamily="2" charset="-122"/>
                        <a:ea typeface="等线" panose="02010600030101010101" pitchFamily="2" charset="-122"/>
                        <a:cs typeface="宋体" panose="02010600030101010101" pitchFamily="2" charset="-122"/>
                      </a:endParaRPr>
                    </a:p>
                  </a:txBody>
                  <a:tcPr marL="0" marR="0" marT="28575" marB="0">
                    <a:lnL w="28575">
                      <a:solidFill>
                        <a:srgbClr val="C00000"/>
                      </a:solidFill>
                      <a:prstDash val="solid"/>
                    </a:lnL>
                    <a:lnR w="28575">
                      <a:solidFill>
                        <a:srgbClr val="001F5F"/>
                      </a:solidFill>
                      <a:prstDash val="solid"/>
                    </a:lnR>
                    <a:lnT w="28575">
                      <a:solidFill>
                        <a:srgbClr val="C00000"/>
                      </a:solidFill>
                      <a:prstDash val="solid"/>
                    </a:lnT>
                  </a:tcPr>
                </a:tc>
                <a:tc>
                  <a:txBody>
                    <a:bodyPr/>
                    <a:lstStyle/>
                    <a:p>
                      <a:pPr marL="376555" algn="l">
                        <a:lnSpc>
                          <a:spcPct val="100000"/>
                        </a:lnSpc>
                        <a:spcBef>
                          <a:spcPts val="225"/>
                        </a:spcBef>
                      </a:pPr>
                      <a:r>
                        <a:rPr sz="1950" spc="25" dirty="0">
                          <a:solidFill>
                            <a:srgbClr val="001F5F"/>
                          </a:solidFill>
                          <a:latin typeface="等线" panose="02010600030101010101" pitchFamily="2" charset="-122"/>
                          <a:ea typeface="等线" panose="02010600030101010101" pitchFamily="2" charset="-122"/>
                          <a:cs typeface="宋体" panose="02010600030101010101" pitchFamily="2" charset="-122"/>
                        </a:rPr>
                        <a:t>国民党</a:t>
                      </a:r>
                      <a:r>
                        <a:rPr sz="1950" spc="25" dirty="0">
                          <a:solidFill>
                            <a:srgbClr val="001F5F"/>
                          </a:solidFill>
                          <a:latin typeface="等线" panose="02010600030101010101" pitchFamily="2" charset="-122"/>
                          <a:ea typeface="等线" panose="02010600030101010101" pitchFamily="2" charset="-122"/>
                          <a:cs typeface="PMingLiU"/>
                        </a:rPr>
                        <a:t>★</a:t>
                      </a:r>
                      <a:endParaRPr sz="1950">
                        <a:latin typeface="等线" panose="02010600030101010101" pitchFamily="2" charset="-122"/>
                        <a:ea typeface="等线" panose="02010600030101010101" pitchFamily="2" charset="-122"/>
                        <a:cs typeface="PMingLiU"/>
                      </a:endParaRPr>
                    </a:p>
                  </a:txBody>
                  <a:tcPr marL="0" marR="0" marT="28575" marB="0">
                    <a:lnL w="28575">
                      <a:solidFill>
                        <a:srgbClr val="001F5F"/>
                      </a:solidFill>
                      <a:prstDash val="solid"/>
                    </a:lnL>
                    <a:lnR w="28575">
                      <a:solidFill>
                        <a:srgbClr val="001F5F"/>
                      </a:solidFill>
                      <a:prstDash val="solid"/>
                    </a:lnR>
                    <a:lnT w="28575">
                      <a:solidFill>
                        <a:srgbClr val="001F5F"/>
                      </a:solidFill>
                      <a:prstDash val="solid"/>
                    </a:lnT>
                  </a:tcPr>
                </a:tc>
              </a:tr>
              <a:tr h="685800">
                <a:tc>
                  <a:txBody>
                    <a:bodyPr/>
                    <a:lstStyle/>
                    <a:p>
                      <a:pPr marL="123190" marR="77470" indent="251460">
                        <a:lnSpc>
                          <a:spcPct val="103000"/>
                        </a:lnSpc>
                        <a:spcBef>
                          <a:spcPts val="105"/>
                        </a:spcBef>
                      </a:pPr>
                      <a:r>
                        <a:rPr sz="1950" spc="25" dirty="0">
                          <a:solidFill>
                            <a:srgbClr val="C00000"/>
                          </a:solidFill>
                          <a:latin typeface="等线" panose="02010600030101010101" pitchFamily="2" charset="-122"/>
                          <a:ea typeface="等线" panose="02010600030101010101" pitchFamily="2" charset="-122"/>
                          <a:cs typeface="PMingLiU"/>
                        </a:rPr>
                        <a:t>诱降为主 </a:t>
                      </a:r>
                      <a:r>
                        <a:rPr sz="1950" dirty="0">
                          <a:solidFill>
                            <a:srgbClr val="C00000"/>
                          </a:solidFill>
                          <a:latin typeface="等线" panose="02010600030101010101" pitchFamily="2" charset="-122"/>
                          <a:ea typeface="等线" panose="02010600030101010101" pitchFamily="2" charset="-122"/>
                          <a:cs typeface="PMingLiU"/>
                        </a:rPr>
                        <a:t>军事打击为辅</a:t>
                      </a:r>
                      <a:endParaRPr sz="1950" dirty="0">
                        <a:latin typeface="等线" panose="02010600030101010101" pitchFamily="2" charset="-122"/>
                        <a:ea typeface="等线" panose="02010600030101010101" pitchFamily="2" charset="-122"/>
                        <a:cs typeface="PMingLiU"/>
                      </a:endParaRPr>
                    </a:p>
                  </a:txBody>
                  <a:tcPr marL="0" marR="0" marT="13335" marB="0">
                    <a:lnL w="28575">
                      <a:solidFill>
                        <a:srgbClr val="C00000"/>
                      </a:solidFill>
                      <a:prstDash val="solid"/>
                    </a:lnL>
                    <a:lnR w="28575">
                      <a:solidFill>
                        <a:srgbClr val="001F5F"/>
                      </a:solidFill>
                      <a:prstDash val="solid"/>
                    </a:lnR>
                    <a:lnB w="28575">
                      <a:solidFill>
                        <a:srgbClr val="C00000"/>
                      </a:solidFill>
                      <a:prstDash val="solid"/>
                    </a:lnB>
                  </a:tcPr>
                </a:tc>
                <a:tc>
                  <a:txBody>
                    <a:bodyPr/>
                    <a:lstStyle/>
                    <a:p>
                      <a:pPr marL="247015" marR="207010" indent="129540" algn="l">
                        <a:lnSpc>
                          <a:spcPct val="103000"/>
                        </a:lnSpc>
                        <a:spcBef>
                          <a:spcPts val="105"/>
                        </a:spcBef>
                      </a:pPr>
                      <a:r>
                        <a:rPr sz="1950" spc="25" dirty="0">
                          <a:solidFill>
                            <a:srgbClr val="001F5F"/>
                          </a:solidFill>
                          <a:latin typeface="等线" panose="02010600030101010101" pitchFamily="2" charset="-122"/>
                          <a:ea typeface="等线" panose="02010600030101010101" pitchFamily="2" charset="-122"/>
                          <a:cs typeface="PMingLiU"/>
                        </a:rPr>
                        <a:t>片面抗战 </a:t>
                      </a:r>
                      <a:r>
                        <a:rPr sz="1950" spc="-5" dirty="0">
                          <a:solidFill>
                            <a:srgbClr val="001F5F"/>
                          </a:solidFill>
                          <a:latin typeface="等线" panose="02010600030101010101" pitchFamily="2" charset="-122"/>
                          <a:ea typeface="等线" panose="02010600030101010101" pitchFamily="2" charset="-122"/>
                          <a:cs typeface="PMingLiU"/>
                        </a:rPr>
                        <a:t>到消极抗战</a:t>
                      </a:r>
                      <a:endParaRPr sz="1950" dirty="0">
                        <a:latin typeface="等线" panose="02010600030101010101" pitchFamily="2" charset="-122"/>
                        <a:ea typeface="等线" panose="02010600030101010101" pitchFamily="2" charset="-122"/>
                        <a:cs typeface="PMingLiU"/>
                      </a:endParaRPr>
                    </a:p>
                  </a:txBody>
                  <a:tcPr marL="0" marR="0" marT="13335" marB="0">
                    <a:lnL w="28575">
                      <a:solidFill>
                        <a:srgbClr val="001F5F"/>
                      </a:solidFill>
                      <a:prstDash val="solid"/>
                    </a:lnL>
                    <a:lnR w="28575">
                      <a:solidFill>
                        <a:srgbClr val="001F5F"/>
                      </a:solidFill>
                      <a:prstDash val="solid"/>
                    </a:lnR>
                    <a:lnB w="28575">
                      <a:solidFill>
                        <a:srgbClr val="001F5F"/>
                      </a:solidFill>
                      <a:prstDash val="solid"/>
                    </a:lnB>
                  </a:tcPr>
                </a:tc>
              </a:tr>
            </a:tbl>
          </a:graphicData>
        </a:graphic>
      </p:graphicFrame>
      <p:sp>
        <p:nvSpPr>
          <p:cNvPr id="15" name="object 15"/>
          <p:cNvSpPr/>
          <p:nvPr/>
        </p:nvSpPr>
        <p:spPr>
          <a:xfrm>
            <a:off x="1623060" y="2514600"/>
            <a:ext cx="91440" cy="600075"/>
          </a:xfrm>
          <a:custGeom>
            <a:avLst/>
            <a:gdLst/>
            <a:ahLst/>
            <a:cxnLst/>
            <a:rect l="l" t="t" r="r" b="b"/>
            <a:pathLst>
              <a:path w="91439" h="600075">
                <a:moveTo>
                  <a:pt x="60959" y="76200"/>
                </a:moveTo>
                <a:lnTo>
                  <a:pt x="30479" y="76200"/>
                </a:lnTo>
                <a:lnTo>
                  <a:pt x="30479" y="599694"/>
                </a:lnTo>
                <a:lnTo>
                  <a:pt x="60959" y="599694"/>
                </a:lnTo>
                <a:lnTo>
                  <a:pt x="60959" y="76200"/>
                </a:lnTo>
                <a:close/>
              </a:path>
              <a:path w="91439" h="600075">
                <a:moveTo>
                  <a:pt x="45720" y="0"/>
                </a:moveTo>
                <a:lnTo>
                  <a:pt x="0" y="91439"/>
                </a:lnTo>
                <a:lnTo>
                  <a:pt x="30479" y="91439"/>
                </a:lnTo>
                <a:lnTo>
                  <a:pt x="30479" y="76200"/>
                </a:lnTo>
                <a:lnTo>
                  <a:pt x="83820" y="76200"/>
                </a:lnTo>
                <a:lnTo>
                  <a:pt x="45720" y="0"/>
                </a:lnTo>
                <a:close/>
              </a:path>
              <a:path w="91439" h="600075">
                <a:moveTo>
                  <a:pt x="83820" y="76200"/>
                </a:moveTo>
                <a:lnTo>
                  <a:pt x="60959" y="76200"/>
                </a:lnTo>
                <a:lnTo>
                  <a:pt x="60959" y="91439"/>
                </a:lnTo>
                <a:lnTo>
                  <a:pt x="91440" y="91439"/>
                </a:lnTo>
                <a:lnTo>
                  <a:pt x="83820" y="76200"/>
                </a:lnTo>
                <a:close/>
              </a:path>
            </a:pathLst>
          </a:custGeom>
          <a:solidFill>
            <a:srgbClr val="F6B7A7"/>
          </a:solidFill>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16" name="object 16"/>
          <p:cNvSpPr/>
          <p:nvPr/>
        </p:nvSpPr>
        <p:spPr>
          <a:xfrm>
            <a:off x="5951220" y="2514600"/>
            <a:ext cx="91440" cy="600075"/>
          </a:xfrm>
          <a:custGeom>
            <a:avLst/>
            <a:gdLst/>
            <a:ahLst/>
            <a:cxnLst/>
            <a:rect l="l" t="t" r="r" b="b"/>
            <a:pathLst>
              <a:path w="91439" h="600075">
                <a:moveTo>
                  <a:pt x="60959" y="76200"/>
                </a:moveTo>
                <a:lnTo>
                  <a:pt x="30479" y="76200"/>
                </a:lnTo>
                <a:lnTo>
                  <a:pt x="30479" y="599694"/>
                </a:lnTo>
                <a:lnTo>
                  <a:pt x="60959" y="599694"/>
                </a:lnTo>
                <a:lnTo>
                  <a:pt x="60959" y="76200"/>
                </a:lnTo>
                <a:close/>
              </a:path>
              <a:path w="91439" h="600075">
                <a:moveTo>
                  <a:pt x="45719" y="0"/>
                </a:moveTo>
                <a:lnTo>
                  <a:pt x="0" y="91439"/>
                </a:lnTo>
                <a:lnTo>
                  <a:pt x="30479" y="91439"/>
                </a:lnTo>
                <a:lnTo>
                  <a:pt x="30479" y="76200"/>
                </a:lnTo>
                <a:lnTo>
                  <a:pt x="83819" y="76200"/>
                </a:lnTo>
                <a:lnTo>
                  <a:pt x="45719" y="0"/>
                </a:lnTo>
                <a:close/>
              </a:path>
              <a:path w="91439" h="600075">
                <a:moveTo>
                  <a:pt x="83819" y="76200"/>
                </a:moveTo>
                <a:lnTo>
                  <a:pt x="60959" y="76200"/>
                </a:lnTo>
                <a:lnTo>
                  <a:pt x="60959" y="91439"/>
                </a:lnTo>
                <a:lnTo>
                  <a:pt x="91439" y="91439"/>
                </a:lnTo>
                <a:lnTo>
                  <a:pt x="83819" y="76200"/>
                </a:lnTo>
                <a:close/>
              </a:path>
            </a:pathLst>
          </a:custGeom>
          <a:solidFill>
            <a:srgbClr val="B53512"/>
          </a:solidFill>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17" name="object 17"/>
          <p:cNvSpPr/>
          <p:nvPr/>
        </p:nvSpPr>
        <p:spPr>
          <a:xfrm>
            <a:off x="9039225" y="435928"/>
            <a:ext cx="1424940" cy="449579"/>
          </a:xfrm>
          <a:prstGeom prst="rect">
            <a:avLst/>
          </a:prstGeom>
          <a:blipFill>
            <a:blip r:embed="rId1" cstate="print"/>
            <a:stretch>
              <a:fillRect/>
            </a:stretch>
          </a:blipFill>
        </p:spPr>
        <p:txBody>
          <a:bodyPr wrap="square" lIns="0" tIns="0" rIns="0" bIns="0" rtlCol="0"/>
          <a:lstStyle/>
          <a:p/>
        </p:txBody>
      </p:sp>
      <p:sp>
        <p:nvSpPr>
          <p:cNvPr id="18" name="object 18"/>
          <p:cNvSpPr/>
          <p:nvPr/>
        </p:nvSpPr>
        <p:spPr>
          <a:xfrm>
            <a:off x="1590421" y="3505200"/>
            <a:ext cx="141605" cy="972185"/>
          </a:xfrm>
          <a:custGeom>
            <a:avLst/>
            <a:gdLst/>
            <a:ahLst/>
            <a:cxnLst/>
            <a:rect l="l" t="t" r="r" b="b"/>
            <a:pathLst>
              <a:path w="141605" h="972185">
                <a:moveTo>
                  <a:pt x="17017" y="832993"/>
                </a:moveTo>
                <a:lnTo>
                  <a:pt x="2412" y="841501"/>
                </a:lnTo>
                <a:lnTo>
                  <a:pt x="0" y="850773"/>
                </a:lnTo>
                <a:lnTo>
                  <a:pt x="4190" y="858012"/>
                </a:lnTo>
                <a:lnTo>
                  <a:pt x="70739" y="972057"/>
                </a:lnTo>
                <a:lnTo>
                  <a:pt x="88376" y="941832"/>
                </a:lnTo>
                <a:lnTo>
                  <a:pt x="55498" y="941832"/>
                </a:lnTo>
                <a:lnTo>
                  <a:pt x="55498" y="885317"/>
                </a:lnTo>
                <a:lnTo>
                  <a:pt x="30606" y="842644"/>
                </a:lnTo>
                <a:lnTo>
                  <a:pt x="26288" y="835406"/>
                </a:lnTo>
                <a:lnTo>
                  <a:pt x="17017" y="832993"/>
                </a:lnTo>
                <a:close/>
              </a:path>
              <a:path w="141605" h="972185">
                <a:moveTo>
                  <a:pt x="55499" y="885317"/>
                </a:moveTo>
                <a:lnTo>
                  <a:pt x="55498" y="941832"/>
                </a:lnTo>
                <a:lnTo>
                  <a:pt x="85978" y="941832"/>
                </a:lnTo>
                <a:lnTo>
                  <a:pt x="85978" y="934085"/>
                </a:lnTo>
                <a:lnTo>
                  <a:pt x="57530" y="934085"/>
                </a:lnTo>
                <a:lnTo>
                  <a:pt x="70739" y="911442"/>
                </a:lnTo>
                <a:lnTo>
                  <a:pt x="55499" y="885317"/>
                </a:lnTo>
                <a:close/>
              </a:path>
              <a:path w="141605" h="972185">
                <a:moveTo>
                  <a:pt x="124459" y="832993"/>
                </a:moveTo>
                <a:lnTo>
                  <a:pt x="115189" y="835406"/>
                </a:lnTo>
                <a:lnTo>
                  <a:pt x="110871" y="842644"/>
                </a:lnTo>
                <a:lnTo>
                  <a:pt x="85978" y="885317"/>
                </a:lnTo>
                <a:lnTo>
                  <a:pt x="85978" y="941832"/>
                </a:lnTo>
                <a:lnTo>
                  <a:pt x="88376" y="941832"/>
                </a:lnTo>
                <a:lnTo>
                  <a:pt x="137286" y="858012"/>
                </a:lnTo>
                <a:lnTo>
                  <a:pt x="141478" y="850773"/>
                </a:lnTo>
                <a:lnTo>
                  <a:pt x="139065" y="841501"/>
                </a:lnTo>
                <a:lnTo>
                  <a:pt x="124459" y="832993"/>
                </a:lnTo>
                <a:close/>
              </a:path>
              <a:path w="141605" h="972185">
                <a:moveTo>
                  <a:pt x="70739" y="911442"/>
                </a:moveTo>
                <a:lnTo>
                  <a:pt x="57530" y="934085"/>
                </a:lnTo>
                <a:lnTo>
                  <a:pt x="83947" y="934085"/>
                </a:lnTo>
                <a:lnTo>
                  <a:pt x="70739" y="911442"/>
                </a:lnTo>
                <a:close/>
              </a:path>
              <a:path w="141605" h="972185">
                <a:moveTo>
                  <a:pt x="85978" y="885317"/>
                </a:moveTo>
                <a:lnTo>
                  <a:pt x="70739" y="911442"/>
                </a:lnTo>
                <a:lnTo>
                  <a:pt x="83947" y="934085"/>
                </a:lnTo>
                <a:lnTo>
                  <a:pt x="85978" y="934085"/>
                </a:lnTo>
                <a:lnTo>
                  <a:pt x="85978" y="885317"/>
                </a:lnTo>
                <a:close/>
              </a:path>
              <a:path w="141605" h="972185">
                <a:moveTo>
                  <a:pt x="85978" y="0"/>
                </a:moveTo>
                <a:lnTo>
                  <a:pt x="55498" y="0"/>
                </a:lnTo>
                <a:lnTo>
                  <a:pt x="55499" y="885317"/>
                </a:lnTo>
                <a:lnTo>
                  <a:pt x="70739" y="911442"/>
                </a:lnTo>
                <a:lnTo>
                  <a:pt x="85978" y="885317"/>
                </a:lnTo>
                <a:lnTo>
                  <a:pt x="85978" y="0"/>
                </a:lnTo>
                <a:close/>
              </a:path>
            </a:pathLst>
          </a:custGeom>
          <a:solidFill>
            <a:srgbClr val="F6B7A7"/>
          </a:solidFill>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19" name="object 19"/>
          <p:cNvSpPr/>
          <p:nvPr/>
        </p:nvSpPr>
        <p:spPr>
          <a:xfrm>
            <a:off x="5910960" y="3505200"/>
            <a:ext cx="141605" cy="972185"/>
          </a:xfrm>
          <a:custGeom>
            <a:avLst/>
            <a:gdLst/>
            <a:ahLst/>
            <a:cxnLst/>
            <a:rect l="l" t="t" r="r" b="b"/>
            <a:pathLst>
              <a:path w="141604" h="972185">
                <a:moveTo>
                  <a:pt x="17017" y="832993"/>
                </a:moveTo>
                <a:lnTo>
                  <a:pt x="2412" y="841501"/>
                </a:lnTo>
                <a:lnTo>
                  <a:pt x="0" y="850773"/>
                </a:lnTo>
                <a:lnTo>
                  <a:pt x="4190" y="858012"/>
                </a:lnTo>
                <a:lnTo>
                  <a:pt x="70738" y="972057"/>
                </a:lnTo>
                <a:lnTo>
                  <a:pt x="88376" y="941832"/>
                </a:lnTo>
                <a:lnTo>
                  <a:pt x="55499" y="941832"/>
                </a:lnTo>
                <a:lnTo>
                  <a:pt x="55499" y="885317"/>
                </a:lnTo>
                <a:lnTo>
                  <a:pt x="30606" y="842644"/>
                </a:lnTo>
                <a:lnTo>
                  <a:pt x="26288" y="835406"/>
                </a:lnTo>
                <a:lnTo>
                  <a:pt x="17017" y="832993"/>
                </a:lnTo>
                <a:close/>
              </a:path>
              <a:path w="141604" h="972185">
                <a:moveTo>
                  <a:pt x="55499" y="885317"/>
                </a:moveTo>
                <a:lnTo>
                  <a:pt x="55499" y="941832"/>
                </a:lnTo>
                <a:lnTo>
                  <a:pt x="85978" y="941832"/>
                </a:lnTo>
                <a:lnTo>
                  <a:pt x="85978" y="934085"/>
                </a:lnTo>
                <a:lnTo>
                  <a:pt x="57530" y="934085"/>
                </a:lnTo>
                <a:lnTo>
                  <a:pt x="70738" y="911442"/>
                </a:lnTo>
                <a:lnTo>
                  <a:pt x="55499" y="885317"/>
                </a:lnTo>
                <a:close/>
              </a:path>
              <a:path w="141604" h="972185">
                <a:moveTo>
                  <a:pt x="124460" y="832993"/>
                </a:moveTo>
                <a:lnTo>
                  <a:pt x="115188" y="835406"/>
                </a:lnTo>
                <a:lnTo>
                  <a:pt x="110871" y="842644"/>
                </a:lnTo>
                <a:lnTo>
                  <a:pt x="85978" y="885317"/>
                </a:lnTo>
                <a:lnTo>
                  <a:pt x="85978" y="941832"/>
                </a:lnTo>
                <a:lnTo>
                  <a:pt x="88376" y="941832"/>
                </a:lnTo>
                <a:lnTo>
                  <a:pt x="137287" y="858012"/>
                </a:lnTo>
                <a:lnTo>
                  <a:pt x="141477" y="850773"/>
                </a:lnTo>
                <a:lnTo>
                  <a:pt x="139064" y="841501"/>
                </a:lnTo>
                <a:lnTo>
                  <a:pt x="124460" y="832993"/>
                </a:lnTo>
                <a:close/>
              </a:path>
              <a:path w="141604" h="972185">
                <a:moveTo>
                  <a:pt x="70738" y="911442"/>
                </a:moveTo>
                <a:lnTo>
                  <a:pt x="57530" y="934085"/>
                </a:lnTo>
                <a:lnTo>
                  <a:pt x="83947" y="934085"/>
                </a:lnTo>
                <a:lnTo>
                  <a:pt x="70738" y="911442"/>
                </a:lnTo>
                <a:close/>
              </a:path>
              <a:path w="141604" h="972185">
                <a:moveTo>
                  <a:pt x="85978" y="885317"/>
                </a:moveTo>
                <a:lnTo>
                  <a:pt x="70738" y="911442"/>
                </a:lnTo>
                <a:lnTo>
                  <a:pt x="83947" y="934085"/>
                </a:lnTo>
                <a:lnTo>
                  <a:pt x="85978" y="934085"/>
                </a:lnTo>
                <a:lnTo>
                  <a:pt x="85978" y="885317"/>
                </a:lnTo>
                <a:close/>
              </a:path>
              <a:path w="141604" h="972185">
                <a:moveTo>
                  <a:pt x="85978" y="0"/>
                </a:moveTo>
                <a:lnTo>
                  <a:pt x="55499" y="0"/>
                </a:lnTo>
                <a:lnTo>
                  <a:pt x="55499" y="885317"/>
                </a:lnTo>
                <a:lnTo>
                  <a:pt x="70738" y="911442"/>
                </a:lnTo>
                <a:lnTo>
                  <a:pt x="85978" y="885317"/>
                </a:lnTo>
                <a:lnTo>
                  <a:pt x="85978" y="0"/>
                </a:lnTo>
                <a:close/>
              </a:path>
            </a:pathLst>
          </a:custGeom>
          <a:solidFill>
            <a:srgbClr val="B53512"/>
          </a:solidFill>
        </p:spPr>
        <p:txBody>
          <a:bodyPr wrap="square" lIns="0" tIns="0" rIns="0" bIns="0" rtlCol="0"/>
          <a:lstStyle/>
          <a:p>
            <a:endParaRPr>
              <a:latin typeface="等线" panose="02010600030101010101" pitchFamily="2" charset="-122"/>
              <a:ea typeface="等线" panose="02010600030101010101" pitchFamily="2" charset="-122"/>
            </a:endParaRPr>
          </a:p>
        </p:txBody>
      </p:sp>
      <p:sp>
        <p:nvSpPr>
          <p:cNvPr id="22" name="object 5"/>
          <p:cNvSpPr txBox="1"/>
          <p:nvPr/>
        </p:nvSpPr>
        <p:spPr>
          <a:xfrm>
            <a:off x="3460558" y="3623627"/>
            <a:ext cx="1586739" cy="843821"/>
          </a:xfrm>
          <a:prstGeom prst="rect">
            <a:avLst/>
          </a:prstGeom>
        </p:spPr>
        <p:txBody>
          <a:bodyPr vert="horz" wrap="square" lIns="0" tIns="12700" rIns="0" bIns="0" rtlCol="0">
            <a:spAutoFit/>
          </a:bodyPr>
          <a:lstStyle/>
          <a:p>
            <a:pPr marL="635" algn="ctr">
              <a:lnSpc>
                <a:spcPct val="100000"/>
              </a:lnSpc>
              <a:spcBef>
                <a:spcPts val="100"/>
              </a:spcBef>
            </a:pPr>
            <a:r>
              <a:rPr lang="en-US" sz="1800" spc="-120" dirty="0">
                <a:latin typeface="等线" panose="02010600030101010101" pitchFamily="2" charset="-122"/>
                <a:ea typeface="等线" panose="02010600030101010101" pitchFamily="2" charset="-122"/>
                <a:cs typeface="宋体" panose="02010600030101010101" pitchFamily="2" charset="-122"/>
              </a:rPr>
              <a:t>1941.12</a:t>
            </a:r>
            <a:endParaRPr sz="1800" dirty="0">
              <a:latin typeface="等线" panose="02010600030101010101" pitchFamily="2" charset="-122"/>
              <a:ea typeface="等线" panose="02010600030101010101" pitchFamily="2" charset="-122"/>
              <a:cs typeface="宋体" panose="02010600030101010101" pitchFamily="2" charset="-122"/>
            </a:endParaRPr>
          </a:p>
          <a:p>
            <a:pPr algn="ctr">
              <a:lnSpc>
                <a:spcPct val="100000"/>
              </a:lnSpc>
              <a:spcBef>
                <a:spcPts val="5"/>
              </a:spcBef>
            </a:pPr>
            <a:r>
              <a:rPr lang="zh-CN" altLang="en-US" sz="1800" dirty="0">
                <a:latin typeface="等线" panose="02010600030101010101" pitchFamily="2" charset="-122"/>
                <a:ea typeface="等线" panose="02010600030101010101" pitchFamily="2" charset="-122"/>
                <a:cs typeface="宋体" panose="02010600030101010101" pitchFamily="2" charset="-122"/>
              </a:rPr>
              <a:t>国民政府正式对日宣战</a:t>
            </a:r>
            <a:endParaRPr sz="1800" dirty="0">
              <a:latin typeface="等线" panose="02010600030101010101" pitchFamily="2" charset="-122"/>
              <a:ea typeface="等线" panose="02010600030101010101" pitchFamily="2" charset="-122"/>
              <a:cs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24115"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争的</a:t>
            </a:r>
            <a:r>
              <a:rPr spc="-40" dirty="0" err="1"/>
              <a:t>中</a:t>
            </a:r>
            <a:r>
              <a:rPr spc="15" dirty="0" err="1"/>
              <a:t>流砥柱</a:t>
            </a:r>
            <a:r>
              <a:rPr spc="-245" dirty="0"/>
              <a:t> </a:t>
            </a:r>
            <a:endParaRPr spc="-175" dirty="0"/>
          </a:p>
        </p:txBody>
      </p:sp>
      <p:sp>
        <p:nvSpPr>
          <p:cNvPr id="3" name="object 3"/>
          <p:cNvSpPr/>
          <p:nvPr/>
        </p:nvSpPr>
        <p:spPr>
          <a:xfrm>
            <a:off x="1427480" y="2264791"/>
            <a:ext cx="1508760" cy="0"/>
          </a:xfrm>
          <a:custGeom>
            <a:avLst/>
            <a:gdLst/>
            <a:ahLst/>
            <a:cxnLst/>
            <a:rect l="l" t="t" r="r" b="b"/>
            <a:pathLst>
              <a:path w="1508760">
                <a:moveTo>
                  <a:pt x="0" y="0"/>
                </a:moveTo>
                <a:lnTo>
                  <a:pt x="1508759" y="0"/>
                </a:lnTo>
              </a:path>
            </a:pathLst>
          </a:custGeom>
          <a:ln w="15239">
            <a:solidFill>
              <a:srgbClr val="C23B0D"/>
            </a:solidFill>
          </a:ln>
        </p:spPr>
        <p:txBody>
          <a:bodyPr wrap="square" lIns="0" tIns="0" rIns="0" bIns="0" rtlCol="0"/>
          <a:lstStyle/>
          <a:p/>
        </p:txBody>
      </p:sp>
      <p:sp>
        <p:nvSpPr>
          <p:cNvPr id="4" name="object 4"/>
          <p:cNvSpPr/>
          <p:nvPr/>
        </p:nvSpPr>
        <p:spPr>
          <a:xfrm>
            <a:off x="7134859" y="3636390"/>
            <a:ext cx="3559175" cy="0"/>
          </a:xfrm>
          <a:custGeom>
            <a:avLst/>
            <a:gdLst/>
            <a:ahLst/>
            <a:cxnLst/>
            <a:rect l="l" t="t" r="r" b="b"/>
            <a:pathLst>
              <a:path w="3559175">
                <a:moveTo>
                  <a:pt x="0" y="0"/>
                </a:moveTo>
                <a:lnTo>
                  <a:pt x="3558667" y="0"/>
                </a:lnTo>
              </a:path>
            </a:pathLst>
          </a:custGeom>
          <a:ln w="15240">
            <a:solidFill>
              <a:srgbClr val="C23B0D"/>
            </a:solidFill>
          </a:ln>
        </p:spPr>
        <p:txBody>
          <a:bodyPr wrap="square" lIns="0" tIns="0" rIns="0" bIns="0" rtlCol="0"/>
          <a:lstStyle/>
          <a:p/>
        </p:txBody>
      </p:sp>
      <p:sp>
        <p:nvSpPr>
          <p:cNvPr id="5" name="object 5"/>
          <p:cNvSpPr txBox="1"/>
          <p:nvPr/>
        </p:nvSpPr>
        <p:spPr>
          <a:xfrm>
            <a:off x="661034" y="1204114"/>
            <a:ext cx="11325225" cy="2467983"/>
          </a:xfrm>
          <a:prstGeom prst="rect">
            <a:avLst/>
          </a:prstGeom>
        </p:spPr>
        <p:txBody>
          <a:bodyPr vert="horz" wrap="square" lIns="0" tIns="216535" rIns="0" bIns="0" rtlCol="0">
            <a:spAutoFit/>
          </a:bodyPr>
          <a:lstStyle/>
          <a:p>
            <a:pPr marL="12700">
              <a:lnSpc>
                <a:spcPct val="100000"/>
              </a:lnSpc>
              <a:spcBef>
                <a:spcPts val="1705"/>
              </a:spcBef>
            </a:pPr>
            <a:r>
              <a:rPr sz="2400" spc="-5" dirty="0">
                <a:latin typeface="等线" panose="02010600030101010101" pitchFamily="2" charset="-122"/>
                <a:ea typeface="等线" panose="02010600030101010101" pitchFamily="2" charset="-122"/>
                <a:cs typeface="宋体" panose="02010600030101010101" pitchFamily="2" charset="-122"/>
              </a:rPr>
              <a:t>一、阐</a:t>
            </a:r>
            <a:r>
              <a:rPr sz="2400" dirty="0">
                <a:latin typeface="等线" panose="02010600030101010101" pitchFamily="2" charset="-122"/>
                <a:ea typeface="等线" panose="02010600030101010101" pitchFamily="2" charset="-122"/>
                <a:cs typeface="宋体" panose="02010600030101010101" pitchFamily="2" charset="-122"/>
              </a:rPr>
              <a:t>述持久抗战</a:t>
            </a:r>
            <a:r>
              <a:rPr sz="2400" spc="-10" dirty="0">
                <a:latin typeface="等线" panose="02010600030101010101" pitchFamily="2" charset="-122"/>
                <a:ea typeface="等线" panose="02010600030101010101" pitchFamily="2" charset="-122"/>
                <a:cs typeface="宋体" panose="02010600030101010101" pitchFamily="2" charset="-122"/>
              </a:rPr>
              <a:t>的</a:t>
            </a:r>
            <a:r>
              <a:rPr sz="2400" dirty="0">
                <a:latin typeface="等线" panose="02010600030101010101" pitchFamily="2" charset="-122"/>
                <a:ea typeface="等线" panose="02010600030101010101" pitchFamily="2" charset="-122"/>
                <a:cs typeface="宋体" panose="02010600030101010101" pitchFamily="2" charset="-122"/>
              </a:rPr>
              <a:t>理论</a:t>
            </a:r>
            <a:endParaRPr sz="2400" dirty="0">
              <a:latin typeface="等线" panose="02010600030101010101" pitchFamily="2" charset="-122"/>
              <a:ea typeface="等线" panose="02010600030101010101" pitchFamily="2" charset="-122"/>
              <a:cs typeface="宋体" panose="02010600030101010101" pitchFamily="2" charset="-122"/>
            </a:endParaRPr>
          </a:p>
          <a:p>
            <a:pPr marL="12700">
              <a:lnSpc>
                <a:spcPct val="100000"/>
              </a:lnSpc>
              <a:spcBef>
                <a:spcPts val="1355"/>
              </a:spcBef>
            </a:pPr>
            <a:r>
              <a:rPr sz="1950" spc="25" dirty="0">
                <a:latin typeface="等线" panose="02010600030101010101" pitchFamily="2" charset="-122"/>
                <a:ea typeface="等线" panose="02010600030101010101" pitchFamily="2" charset="-122"/>
                <a:cs typeface="PMingLiU"/>
              </a:rPr>
              <a:t>毛泽东</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《论持久战</a:t>
            </a:r>
            <a:r>
              <a:rPr sz="1950" b="1" spc="1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2700">
              <a:spcBef>
                <a:spcPts val="1265"/>
              </a:spcBef>
            </a:pPr>
            <a:r>
              <a:rPr sz="1950" spc="-65" dirty="0">
                <a:latin typeface="等线" panose="02010600030101010101" pitchFamily="2" charset="-122"/>
                <a:ea typeface="等线" panose="02010600030101010101" pitchFamily="2" charset="-122"/>
                <a:cs typeface="PMingLiU"/>
              </a:rPr>
              <a:t>背景：全面抗战爆发后，</a:t>
            </a:r>
            <a:r>
              <a:rPr sz="1950" spc="25" dirty="0">
                <a:latin typeface="等线" panose="02010600030101010101" pitchFamily="2" charset="-122"/>
                <a:ea typeface="等线" panose="02010600030101010101" pitchFamily="2" charset="-122"/>
                <a:cs typeface="PMingLiU"/>
              </a:rPr>
              <a:t>国内“亡国论”和“速胜论”</a:t>
            </a:r>
            <a:endParaRPr sz="1950" spc="25" dirty="0">
              <a:latin typeface="等线" panose="02010600030101010101" pitchFamily="2" charset="-122"/>
              <a:ea typeface="等线" panose="02010600030101010101" pitchFamily="2" charset="-122"/>
              <a:cs typeface="PMingLiU"/>
            </a:endParaRPr>
          </a:p>
          <a:p>
            <a:pPr marL="12700">
              <a:lnSpc>
                <a:spcPct val="100000"/>
              </a:lnSpc>
              <a:spcBef>
                <a:spcPts val="1265"/>
              </a:spcBef>
            </a:pPr>
            <a:r>
              <a:rPr sz="1950" spc="25" dirty="0">
                <a:latin typeface="等线" panose="02010600030101010101" pitchFamily="2" charset="-122"/>
                <a:ea typeface="等线" panose="02010600030101010101" pitchFamily="2" charset="-122"/>
                <a:cs typeface="PMingLiU"/>
              </a:rPr>
              <a:t>内容：系统阐述抗日战争的特点、</a:t>
            </a:r>
            <a:r>
              <a:rPr sz="1950" spc="75" dirty="0">
                <a:latin typeface="等线" panose="02010600030101010101" pitchFamily="2" charset="-122"/>
                <a:ea typeface="等线" panose="02010600030101010101" pitchFamily="2" charset="-122"/>
                <a:cs typeface="PMingLiU"/>
              </a:rPr>
              <a:t>前</a:t>
            </a:r>
            <a:r>
              <a:rPr sz="1950" spc="25" dirty="0">
                <a:latin typeface="等线" panose="02010600030101010101" pitchFamily="2" charset="-122"/>
                <a:ea typeface="等线" panose="02010600030101010101" pitchFamily="2" charset="-122"/>
                <a:cs typeface="PMingLiU"/>
              </a:rPr>
              <a:t>途和</a:t>
            </a:r>
            <a:r>
              <a:rPr sz="1950" spc="75" dirty="0">
                <a:latin typeface="等线" panose="02010600030101010101" pitchFamily="2" charset="-122"/>
                <a:ea typeface="等线" panose="02010600030101010101" pitchFamily="2" charset="-122"/>
                <a:cs typeface="PMingLiU"/>
              </a:rPr>
              <a:t>发</a:t>
            </a:r>
            <a:r>
              <a:rPr sz="1950" spc="25" dirty="0">
                <a:latin typeface="等线" panose="02010600030101010101" pitchFamily="2" charset="-122"/>
                <a:ea typeface="等线" panose="02010600030101010101" pitchFamily="2" charset="-122"/>
                <a:cs typeface="PMingLiU"/>
              </a:rPr>
              <a:t>展规</a:t>
            </a:r>
            <a:r>
              <a:rPr sz="1950" spc="75" dirty="0">
                <a:latin typeface="等线" panose="02010600030101010101" pitchFamily="2" charset="-122"/>
                <a:ea typeface="等线" panose="02010600030101010101" pitchFamily="2" charset="-122"/>
                <a:cs typeface="PMingLiU"/>
              </a:rPr>
              <a:t>律</a:t>
            </a:r>
            <a:r>
              <a:rPr sz="1950" spc="25" dirty="0">
                <a:latin typeface="等线" panose="02010600030101010101" pitchFamily="2" charset="-122"/>
                <a:ea typeface="等线" panose="02010600030101010101" pitchFamily="2" charset="-122"/>
                <a:cs typeface="PMingLiU"/>
              </a:rPr>
              <a:t>，阐</a:t>
            </a:r>
            <a:r>
              <a:rPr sz="1950" spc="75" dirty="0">
                <a:latin typeface="等线" panose="02010600030101010101" pitchFamily="2" charset="-122"/>
                <a:ea typeface="等线" panose="02010600030101010101" pitchFamily="2" charset="-122"/>
                <a:cs typeface="PMingLiU"/>
              </a:rPr>
              <a:t>明</a:t>
            </a:r>
            <a:r>
              <a:rPr sz="1950" spc="25" dirty="0">
                <a:latin typeface="等线" panose="02010600030101010101" pitchFamily="2" charset="-122"/>
                <a:ea typeface="等线" panose="02010600030101010101" pitchFamily="2" charset="-122"/>
                <a:cs typeface="PMingLiU"/>
              </a:rPr>
              <a:t>了持</a:t>
            </a:r>
            <a:r>
              <a:rPr sz="1950" spc="75" dirty="0">
                <a:latin typeface="等线" panose="02010600030101010101" pitchFamily="2" charset="-122"/>
                <a:ea typeface="等线" panose="02010600030101010101" pitchFamily="2" charset="-122"/>
                <a:cs typeface="PMingLiU"/>
              </a:rPr>
              <a:t>久</a:t>
            </a:r>
            <a:r>
              <a:rPr sz="1950" spc="25" dirty="0">
                <a:latin typeface="等线" panose="02010600030101010101" pitchFamily="2" charset="-122"/>
                <a:ea typeface="等线" panose="02010600030101010101" pitchFamily="2" charset="-122"/>
                <a:cs typeface="PMingLiU"/>
              </a:rPr>
              <a:t>抗战</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总方</a:t>
            </a:r>
            <a:r>
              <a:rPr sz="1950" spc="130" dirty="0">
                <a:latin typeface="等线" panose="02010600030101010101" pitchFamily="2" charset="-122"/>
                <a:ea typeface="等线" panose="02010600030101010101" pitchFamily="2" charset="-122"/>
                <a:cs typeface="PMingLiU"/>
              </a:rPr>
              <a:t>针</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637540">
              <a:lnSpc>
                <a:spcPct val="100000"/>
              </a:lnSpc>
              <a:spcBef>
                <a:spcPts val="1265"/>
              </a:spcBef>
            </a:pPr>
            <a:r>
              <a:rPr sz="1950" spc="25" dirty="0">
                <a:latin typeface="等线" panose="02010600030101010101" pitchFamily="2" charset="-122"/>
                <a:ea typeface="等线" panose="02010600030101010101" pitchFamily="2" charset="-122"/>
                <a:cs typeface="PMingLiU"/>
              </a:rPr>
              <a:t>毛泽</a:t>
            </a:r>
            <a:r>
              <a:rPr sz="1950" spc="80" dirty="0">
                <a:latin typeface="等线" panose="02010600030101010101" pitchFamily="2" charset="-122"/>
                <a:ea typeface="等线" panose="02010600030101010101" pitchFamily="2" charset="-122"/>
                <a:cs typeface="PMingLiU"/>
              </a:rPr>
              <a:t>东</a:t>
            </a:r>
            <a:r>
              <a:rPr sz="1950" spc="25" dirty="0">
                <a:latin typeface="等线" panose="02010600030101010101" pitchFamily="2" charset="-122"/>
                <a:ea typeface="等线" panose="02010600030101010101" pitchFamily="2" charset="-122"/>
                <a:cs typeface="PMingLiU"/>
              </a:rPr>
              <a:t>科学</a:t>
            </a:r>
            <a:r>
              <a:rPr sz="1950" spc="85" dirty="0">
                <a:latin typeface="等线" panose="02010600030101010101" pitchFamily="2" charset="-122"/>
                <a:ea typeface="等线" panose="02010600030101010101" pitchFamily="2" charset="-122"/>
                <a:cs typeface="PMingLiU"/>
              </a:rPr>
              <a:t>预</a:t>
            </a:r>
            <a:r>
              <a:rPr sz="1950" spc="25" dirty="0">
                <a:latin typeface="等线" panose="02010600030101010101" pitchFamily="2" charset="-122"/>
                <a:ea typeface="等线" panose="02010600030101010101" pitchFamily="2" charset="-122"/>
                <a:cs typeface="PMingLiU"/>
              </a:rPr>
              <a:t>测了</a:t>
            </a:r>
            <a:r>
              <a:rPr sz="1950" spc="85" dirty="0">
                <a:latin typeface="等线" panose="02010600030101010101" pitchFamily="2" charset="-122"/>
                <a:ea typeface="等线" panose="02010600030101010101" pitchFamily="2" charset="-122"/>
                <a:cs typeface="PMingLiU"/>
              </a:rPr>
              <a:t>抗</a:t>
            </a:r>
            <a:r>
              <a:rPr sz="1950" spc="25" dirty="0">
                <a:latin typeface="等线" panose="02010600030101010101" pitchFamily="2" charset="-122"/>
                <a:ea typeface="等线" panose="02010600030101010101" pitchFamily="2" charset="-122"/>
                <a:cs typeface="PMingLiU"/>
              </a:rPr>
              <a:t>日战</a:t>
            </a:r>
            <a:r>
              <a:rPr sz="1950" spc="85" dirty="0">
                <a:latin typeface="等线" panose="02010600030101010101" pitchFamily="2" charset="-122"/>
                <a:ea typeface="等线" panose="02010600030101010101" pitchFamily="2" charset="-122"/>
                <a:cs typeface="PMingLiU"/>
              </a:rPr>
              <a:t>争</a:t>
            </a:r>
            <a:r>
              <a:rPr sz="1950" spc="25" dirty="0">
                <a:latin typeface="等线" panose="02010600030101010101" pitchFamily="2" charset="-122"/>
                <a:ea typeface="等线" panose="02010600030101010101" pitchFamily="2" charset="-122"/>
                <a:cs typeface="PMingLiU"/>
              </a:rPr>
              <a:t>的发</a:t>
            </a:r>
            <a:r>
              <a:rPr sz="1950" spc="85" dirty="0">
                <a:latin typeface="等线" panose="02010600030101010101" pitchFamily="2" charset="-122"/>
                <a:ea typeface="等线" panose="02010600030101010101" pitchFamily="2" charset="-122"/>
                <a:cs typeface="PMingLiU"/>
              </a:rPr>
              <a:t>展</a:t>
            </a:r>
            <a:r>
              <a:rPr sz="1950" spc="25" dirty="0">
                <a:latin typeface="等线" panose="02010600030101010101" pitchFamily="2" charset="-122"/>
                <a:ea typeface="等线" panose="02010600030101010101" pitchFamily="2" charset="-122"/>
                <a:cs typeface="PMingLiU"/>
              </a:rPr>
              <a:t>进程</a:t>
            </a:r>
            <a:r>
              <a:rPr sz="1950" spc="80"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抗战</a:t>
            </a:r>
            <a:r>
              <a:rPr sz="1950" spc="75" dirty="0">
                <a:latin typeface="等线" panose="02010600030101010101" pitchFamily="2" charset="-122"/>
                <a:ea typeface="等线" panose="02010600030101010101" pitchFamily="2" charset="-122"/>
                <a:cs typeface="PMingLiU"/>
              </a:rPr>
              <a:t>将</a:t>
            </a:r>
            <a:r>
              <a:rPr sz="1950" spc="25" dirty="0">
                <a:latin typeface="等线" panose="02010600030101010101" pitchFamily="2" charset="-122"/>
                <a:ea typeface="等线" panose="02010600030101010101" pitchFamily="2" charset="-122"/>
                <a:cs typeface="PMingLiU"/>
              </a:rPr>
              <a:t>经过</a:t>
            </a:r>
            <a:r>
              <a:rPr sz="1950" b="1" spc="80" dirty="0">
                <a:solidFill>
                  <a:srgbClr val="C23B0D"/>
                </a:solidFill>
                <a:latin typeface="等线" panose="02010600030101010101" pitchFamily="2" charset="-122"/>
                <a:ea typeface="等线" panose="02010600030101010101" pitchFamily="2" charset="-122"/>
                <a:cs typeface="Microsoft JhengHei" panose="020B0604030504040204" charset="-120"/>
              </a:rPr>
              <a:t>战</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略防</a:t>
            </a:r>
            <a:r>
              <a:rPr sz="1950" b="1" spc="85" dirty="0">
                <a:solidFill>
                  <a:srgbClr val="C23B0D"/>
                </a:solidFill>
                <a:latin typeface="等线" panose="02010600030101010101" pitchFamily="2" charset="-122"/>
                <a:ea typeface="等线" panose="02010600030101010101" pitchFamily="2" charset="-122"/>
                <a:cs typeface="Microsoft JhengHei" panose="020B0604030504040204" charset="-120"/>
              </a:rPr>
              <a:t>御</a:t>
            </a:r>
            <a:r>
              <a:rPr sz="1950" b="1" spc="80"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战略相</a:t>
            </a:r>
            <a:r>
              <a:rPr sz="1950" b="1" spc="80" dirty="0">
                <a:solidFill>
                  <a:srgbClr val="C23B0D"/>
                </a:solidFill>
                <a:latin typeface="等线" panose="02010600030101010101" pitchFamily="2" charset="-122"/>
                <a:ea typeface="等线" panose="02010600030101010101" pitchFamily="2" charset="-122"/>
                <a:cs typeface="Microsoft JhengHei" panose="020B0604030504040204" charset="-120"/>
              </a:rPr>
              <a:t>持</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、战</a:t>
            </a:r>
            <a:r>
              <a:rPr sz="1950" b="1" spc="85" dirty="0">
                <a:solidFill>
                  <a:srgbClr val="C23B0D"/>
                </a:solidFill>
                <a:latin typeface="等线" panose="02010600030101010101" pitchFamily="2" charset="-122"/>
                <a:ea typeface="等线" panose="02010600030101010101" pitchFamily="2" charset="-122"/>
                <a:cs typeface="Microsoft JhengHei" panose="020B0604030504040204" charset="-120"/>
              </a:rPr>
              <a:t>略</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反攻</a:t>
            </a:r>
            <a:r>
              <a:rPr sz="1950" spc="80" dirty="0">
                <a:latin typeface="等线" panose="02010600030101010101" pitchFamily="2" charset="-122"/>
                <a:ea typeface="等线" panose="02010600030101010101" pitchFamily="2" charset="-122"/>
                <a:cs typeface="PMingLiU"/>
              </a:rPr>
              <a:t>三</a:t>
            </a:r>
            <a:r>
              <a:rPr sz="1950" spc="25" dirty="0">
                <a:latin typeface="等线" panose="02010600030101010101" pitchFamily="2" charset="-122"/>
                <a:ea typeface="等线" panose="02010600030101010101" pitchFamily="2" charset="-122"/>
                <a:cs typeface="PMingLiU"/>
              </a:rPr>
              <a:t>个阶</a:t>
            </a:r>
            <a:r>
              <a:rPr sz="1950" spc="80" dirty="0">
                <a:latin typeface="等线" panose="02010600030101010101" pitchFamily="2" charset="-122"/>
                <a:ea typeface="等线" panose="02010600030101010101" pitchFamily="2" charset="-122"/>
                <a:cs typeface="PMingLiU"/>
              </a:rPr>
              <a:t>段</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6" name="object 6"/>
          <p:cNvSpPr/>
          <p:nvPr/>
        </p:nvSpPr>
        <p:spPr>
          <a:xfrm>
            <a:off x="3489959" y="1897379"/>
            <a:ext cx="1257300" cy="388620"/>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35565" y="5564537"/>
            <a:ext cx="1424940" cy="449579"/>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889760" y="4000500"/>
            <a:ext cx="7612380" cy="1234440"/>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1489081" y="5607686"/>
            <a:ext cx="9776459" cy="334707"/>
          </a:xfrm>
          <a:prstGeom prst="rect">
            <a:avLst/>
          </a:prstGeom>
          <a:ln w="7627">
            <a:solidFill>
              <a:srgbClr val="C00000"/>
            </a:solidFill>
          </a:ln>
        </p:spPr>
        <p:txBody>
          <a:bodyPr vert="horz" wrap="square" lIns="0" tIns="34290" rIns="0" bIns="0" rtlCol="0">
            <a:spAutoFit/>
          </a:bodyPr>
          <a:lstStyle/>
          <a:p>
            <a:pPr marL="184785">
              <a:lnSpc>
                <a:spcPct val="100000"/>
              </a:lnSpc>
              <a:spcBef>
                <a:spcPts val="270"/>
              </a:spcBef>
            </a:pPr>
            <a:r>
              <a:rPr sz="1950" u="heavy" spc="-480"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950" b="1"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战略相持阶段</a:t>
            </a:r>
            <a:r>
              <a:rPr sz="1950" spc="25" dirty="0" err="1">
                <a:latin typeface="等线" panose="02010600030101010101" pitchFamily="2" charset="-122"/>
                <a:ea typeface="等线" panose="02010600030101010101" pitchFamily="2" charset="-122"/>
                <a:cs typeface="PMingLiU"/>
              </a:rPr>
              <a:t>是中国抗日战争取得</a:t>
            </a:r>
            <a:r>
              <a:rPr sz="1950" spc="75" dirty="0" err="1">
                <a:latin typeface="等线" panose="02010600030101010101" pitchFamily="2" charset="-122"/>
                <a:ea typeface="等线" panose="02010600030101010101" pitchFamily="2" charset="-122"/>
                <a:cs typeface="PMingLiU"/>
              </a:rPr>
              <a:t>最</a:t>
            </a:r>
            <a:r>
              <a:rPr sz="1950" spc="25" dirty="0" err="1">
                <a:latin typeface="等线" panose="02010600030101010101" pitchFamily="2" charset="-122"/>
                <a:ea typeface="等线" panose="02010600030101010101" pitchFamily="2" charset="-122"/>
                <a:cs typeface="PMingLiU"/>
              </a:rPr>
              <a:t>后胜</a:t>
            </a:r>
            <a:r>
              <a:rPr sz="1950" spc="75" dirty="0" err="1">
                <a:latin typeface="等线" panose="02010600030101010101" pitchFamily="2" charset="-122"/>
                <a:ea typeface="等线" panose="02010600030101010101" pitchFamily="2" charset="-122"/>
                <a:cs typeface="PMingLiU"/>
              </a:rPr>
              <a:t>利</a:t>
            </a:r>
            <a:r>
              <a:rPr sz="1950" spc="35" dirty="0" err="1">
                <a:latin typeface="等线" panose="02010600030101010101" pitchFamily="2" charset="-122"/>
                <a:ea typeface="等线" panose="02010600030101010101" pitchFamily="2" charset="-122"/>
                <a:cs typeface="PMingLiU"/>
              </a:rPr>
              <a:t>的</a:t>
            </a:r>
            <a:r>
              <a:rPr sz="1950" b="1" spc="25" dirty="0" err="1">
                <a:solidFill>
                  <a:srgbClr val="C23B0D"/>
                </a:solidFill>
                <a:latin typeface="等线" panose="02010600030101010101" pitchFamily="2" charset="-122"/>
                <a:ea typeface="等线" panose="02010600030101010101" pitchFamily="2" charset="-122"/>
                <a:cs typeface="Microsoft JhengHei" panose="020B0604030504040204" charset="-120"/>
              </a:rPr>
              <a:t>最</a:t>
            </a:r>
            <a:r>
              <a:rPr sz="1950" b="1" spc="75" dirty="0" err="1">
                <a:solidFill>
                  <a:srgbClr val="C23B0D"/>
                </a:solidFill>
                <a:latin typeface="等线" panose="02010600030101010101" pitchFamily="2" charset="-122"/>
                <a:ea typeface="等线" panose="02010600030101010101" pitchFamily="2" charset="-122"/>
                <a:cs typeface="Microsoft JhengHei" panose="020B0604030504040204" charset="-120"/>
              </a:rPr>
              <a:t>关</a:t>
            </a:r>
            <a:r>
              <a:rPr sz="1950" b="1" spc="25" dirty="0" err="1">
                <a:solidFill>
                  <a:srgbClr val="C23B0D"/>
                </a:solidFill>
                <a:latin typeface="等线" panose="02010600030101010101" pitchFamily="2" charset="-122"/>
                <a:ea typeface="等线" panose="02010600030101010101" pitchFamily="2" charset="-122"/>
                <a:cs typeface="Microsoft JhengHei" panose="020B0604030504040204" charset="-120"/>
              </a:rPr>
              <a:t>键</a:t>
            </a:r>
            <a:r>
              <a:rPr sz="1950" spc="25" dirty="0" err="1">
                <a:latin typeface="等线" panose="02010600030101010101" pitchFamily="2" charset="-122"/>
                <a:ea typeface="等线" panose="02010600030101010101" pitchFamily="2" charset="-122"/>
                <a:cs typeface="PMingLiU"/>
              </a:rPr>
              <a:t>的</a:t>
            </a:r>
            <a:r>
              <a:rPr sz="1950" spc="75" dirty="0" err="1">
                <a:latin typeface="等线" panose="02010600030101010101" pitchFamily="2" charset="-122"/>
                <a:ea typeface="等线" panose="02010600030101010101" pitchFamily="2" charset="-122"/>
                <a:cs typeface="PMingLiU"/>
              </a:rPr>
              <a:t>阶</a:t>
            </a:r>
            <a:r>
              <a:rPr sz="1950" spc="25" dirty="0" err="1">
                <a:latin typeface="等线" panose="02010600030101010101" pitchFamily="2" charset="-122"/>
                <a:ea typeface="等线" panose="02010600030101010101" pitchFamily="2" charset="-122"/>
                <a:cs typeface="PMingLiU"/>
              </a:rPr>
              <a:t>段</a:t>
            </a:r>
            <a:r>
              <a:rPr lang="zh-CN" altLang="en-US" sz="1950" spc="25" dirty="0">
                <a:latin typeface="等线" panose="02010600030101010101" pitchFamily="2" charset="-122"/>
                <a:ea typeface="等线" panose="02010600030101010101" pitchFamily="2" charset="-122"/>
                <a:cs typeface="PMingLiU"/>
              </a:rPr>
              <a:t>，主要作战方式是</a:t>
            </a:r>
            <a:r>
              <a:rPr lang="zh-CN" altLang="en-US"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游击战</a:t>
            </a:r>
            <a:r>
              <a:rPr sz="1950" spc="25" dirty="0">
                <a:solidFill>
                  <a:srgbClr val="C23B0D"/>
                </a:solidFill>
                <a:latin typeface="PMingLiU"/>
                <a:cs typeface="PMingLiU"/>
              </a:rPr>
              <a:t>★</a:t>
            </a:r>
            <a:endParaRPr sz="1950" dirty="0">
              <a:latin typeface="PMingLiU"/>
              <a:cs typeface="PMingLiU"/>
            </a:endParaRPr>
          </a:p>
        </p:txBody>
      </p:sp>
      <p:sp>
        <p:nvSpPr>
          <p:cNvPr id="11" name="object 11"/>
          <p:cNvSpPr/>
          <p:nvPr/>
        </p:nvSpPr>
        <p:spPr>
          <a:xfrm>
            <a:off x="5654040" y="4434840"/>
            <a:ext cx="91440" cy="1098550"/>
          </a:xfrm>
          <a:custGeom>
            <a:avLst/>
            <a:gdLst/>
            <a:ahLst/>
            <a:cxnLst/>
            <a:rect l="l" t="t" r="r" b="b"/>
            <a:pathLst>
              <a:path w="91439" h="1098550">
                <a:moveTo>
                  <a:pt x="60960" y="0"/>
                </a:moveTo>
                <a:lnTo>
                  <a:pt x="30480" y="0"/>
                </a:lnTo>
                <a:lnTo>
                  <a:pt x="30480" y="30480"/>
                </a:lnTo>
                <a:lnTo>
                  <a:pt x="60960" y="30480"/>
                </a:lnTo>
                <a:lnTo>
                  <a:pt x="60960" y="0"/>
                </a:lnTo>
                <a:close/>
              </a:path>
              <a:path w="91439" h="1098550">
                <a:moveTo>
                  <a:pt x="60960" y="60960"/>
                </a:moveTo>
                <a:lnTo>
                  <a:pt x="30480" y="60960"/>
                </a:lnTo>
                <a:lnTo>
                  <a:pt x="30480" y="91440"/>
                </a:lnTo>
                <a:lnTo>
                  <a:pt x="60960" y="91440"/>
                </a:lnTo>
                <a:lnTo>
                  <a:pt x="60960" y="60960"/>
                </a:lnTo>
                <a:close/>
              </a:path>
              <a:path w="91439" h="1098550">
                <a:moveTo>
                  <a:pt x="60960" y="121920"/>
                </a:moveTo>
                <a:lnTo>
                  <a:pt x="30480" y="121920"/>
                </a:lnTo>
                <a:lnTo>
                  <a:pt x="30480" y="152400"/>
                </a:lnTo>
                <a:lnTo>
                  <a:pt x="60960" y="152400"/>
                </a:lnTo>
                <a:lnTo>
                  <a:pt x="60960" y="121920"/>
                </a:lnTo>
                <a:close/>
              </a:path>
              <a:path w="91439" h="1098550">
                <a:moveTo>
                  <a:pt x="60960" y="182880"/>
                </a:moveTo>
                <a:lnTo>
                  <a:pt x="30480" y="182880"/>
                </a:lnTo>
                <a:lnTo>
                  <a:pt x="30480" y="213360"/>
                </a:lnTo>
                <a:lnTo>
                  <a:pt x="60960" y="213360"/>
                </a:lnTo>
                <a:lnTo>
                  <a:pt x="60960" y="182880"/>
                </a:lnTo>
                <a:close/>
              </a:path>
              <a:path w="91439" h="1098550">
                <a:moveTo>
                  <a:pt x="60960" y="243840"/>
                </a:moveTo>
                <a:lnTo>
                  <a:pt x="30480" y="243840"/>
                </a:lnTo>
                <a:lnTo>
                  <a:pt x="30480" y="274320"/>
                </a:lnTo>
                <a:lnTo>
                  <a:pt x="60960" y="274320"/>
                </a:lnTo>
                <a:lnTo>
                  <a:pt x="60960" y="243840"/>
                </a:lnTo>
                <a:close/>
              </a:path>
              <a:path w="91439" h="1098550">
                <a:moveTo>
                  <a:pt x="60960" y="304800"/>
                </a:moveTo>
                <a:lnTo>
                  <a:pt x="30480" y="304800"/>
                </a:lnTo>
                <a:lnTo>
                  <a:pt x="30480" y="335280"/>
                </a:lnTo>
                <a:lnTo>
                  <a:pt x="60960" y="335280"/>
                </a:lnTo>
                <a:lnTo>
                  <a:pt x="60960" y="304800"/>
                </a:lnTo>
                <a:close/>
              </a:path>
              <a:path w="91439" h="1098550">
                <a:moveTo>
                  <a:pt x="60960" y="365760"/>
                </a:moveTo>
                <a:lnTo>
                  <a:pt x="30480" y="365760"/>
                </a:lnTo>
                <a:lnTo>
                  <a:pt x="30480" y="396240"/>
                </a:lnTo>
                <a:lnTo>
                  <a:pt x="60960" y="396240"/>
                </a:lnTo>
                <a:lnTo>
                  <a:pt x="60960" y="365760"/>
                </a:lnTo>
                <a:close/>
              </a:path>
              <a:path w="91439" h="1098550">
                <a:moveTo>
                  <a:pt x="60960" y="426720"/>
                </a:moveTo>
                <a:lnTo>
                  <a:pt x="30480" y="426720"/>
                </a:lnTo>
                <a:lnTo>
                  <a:pt x="30480" y="457200"/>
                </a:lnTo>
                <a:lnTo>
                  <a:pt x="60960" y="457200"/>
                </a:lnTo>
                <a:lnTo>
                  <a:pt x="60960" y="426720"/>
                </a:lnTo>
                <a:close/>
              </a:path>
              <a:path w="91439" h="1098550">
                <a:moveTo>
                  <a:pt x="60960" y="487680"/>
                </a:moveTo>
                <a:lnTo>
                  <a:pt x="30480" y="487680"/>
                </a:lnTo>
                <a:lnTo>
                  <a:pt x="30480" y="518160"/>
                </a:lnTo>
                <a:lnTo>
                  <a:pt x="60960" y="518160"/>
                </a:lnTo>
                <a:lnTo>
                  <a:pt x="60960" y="487680"/>
                </a:lnTo>
                <a:close/>
              </a:path>
              <a:path w="91439" h="1098550">
                <a:moveTo>
                  <a:pt x="60960" y="548640"/>
                </a:moveTo>
                <a:lnTo>
                  <a:pt x="30480" y="548640"/>
                </a:lnTo>
                <a:lnTo>
                  <a:pt x="30480" y="579120"/>
                </a:lnTo>
                <a:lnTo>
                  <a:pt x="60960" y="579120"/>
                </a:lnTo>
                <a:lnTo>
                  <a:pt x="60960" y="548640"/>
                </a:lnTo>
                <a:close/>
              </a:path>
              <a:path w="91439" h="1098550">
                <a:moveTo>
                  <a:pt x="60960" y="609600"/>
                </a:moveTo>
                <a:lnTo>
                  <a:pt x="30480" y="609600"/>
                </a:lnTo>
                <a:lnTo>
                  <a:pt x="30480" y="640080"/>
                </a:lnTo>
                <a:lnTo>
                  <a:pt x="60960" y="640080"/>
                </a:lnTo>
                <a:lnTo>
                  <a:pt x="60960" y="609600"/>
                </a:lnTo>
                <a:close/>
              </a:path>
              <a:path w="91439" h="1098550">
                <a:moveTo>
                  <a:pt x="60960" y="670560"/>
                </a:moveTo>
                <a:lnTo>
                  <a:pt x="30480" y="670560"/>
                </a:lnTo>
                <a:lnTo>
                  <a:pt x="30480" y="701040"/>
                </a:lnTo>
                <a:lnTo>
                  <a:pt x="60960" y="701040"/>
                </a:lnTo>
                <a:lnTo>
                  <a:pt x="60960" y="670560"/>
                </a:lnTo>
                <a:close/>
              </a:path>
              <a:path w="91439" h="1098550">
                <a:moveTo>
                  <a:pt x="60960" y="731520"/>
                </a:moveTo>
                <a:lnTo>
                  <a:pt x="30480" y="731520"/>
                </a:lnTo>
                <a:lnTo>
                  <a:pt x="30480" y="762000"/>
                </a:lnTo>
                <a:lnTo>
                  <a:pt x="60960" y="762000"/>
                </a:lnTo>
                <a:lnTo>
                  <a:pt x="60960" y="731520"/>
                </a:lnTo>
                <a:close/>
              </a:path>
              <a:path w="91439" h="1098550">
                <a:moveTo>
                  <a:pt x="60960" y="792480"/>
                </a:moveTo>
                <a:lnTo>
                  <a:pt x="30480" y="792480"/>
                </a:lnTo>
                <a:lnTo>
                  <a:pt x="30480" y="822960"/>
                </a:lnTo>
                <a:lnTo>
                  <a:pt x="60960" y="822960"/>
                </a:lnTo>
                <a:lnTo>
                  <a:pt x="60960" y="792480"/>
                </a:lnTo>
                <a:close/>
              </a:path>
              <a:path w="91439" h="1098550">
                <a:moveTo>
                  <a:pt x="60960" y="853440"/>
                </a:moveTo>
                <a:lnTo>
                  <a:pt x="30480" y="853440"/>
                </a:lnTo>
                <a:lnTo>
                  <a:pt x="30480" y="883920"/>
                </a:lnTo>
                <a:lnTo>
                  <a:pt x="60960" y="883920"/>
                </a:lnTo>
                <a:lnTo>
                  <a:pt x="60960" y="853440"/>
                </a:lnTo>
                <a:close/>
              </a:path>
              <a:path w="91439" h="1098550">
                <a:moveTo>
                  <a:pt x="60960" y="914400"/>
                </a:moveTo>
                <a:lnTo>
                  <a:pt x="30480" y="914400"/>
                </a:lnTo>
                <a:lnTo>
                  <a:pt x="30480" y="944880"/>
                </a:lnTo>
                <a:lnTo>
                  <a:pt x="60960" y="944880"/>
                </a:lnTo>
                <a:lnTo>
                  <a:pt x="60960" y="914400"/>
                </a:lnTo>
                <a:close/>
              </a:path>
              <a:path w="91439" h="1098550">
                <a:moveTo>
                  <a:pt x="60960" y="975360"/>
                </a:moveTo>
                <a:lnTo>
                  <a:pt x="30480" y="975360"/>
                </a:lnTo>
                <a:lnTo>
                  <a:pt x="30480" y="1005840"/>
                </a:lnTo>
                <a:lnTo>
                  <a:pt x="60960" y="1005840"/>
                </a:lnTo>
                <a:lnTo>
                  <a:pt x="60960" y="975360"/>
                </a:lnTo>
                <a:close/>
              </a:path>
              <a:path w="91439" h="1098550">
                <a:moveTo>
                  <a:pt x="91439" y="1006602"/>
                </a:moveTo>
                <a:lnTo>
                  <a:pt x="0" y="1006602"/>
                </a:lnTo>
                <a:lnTo>
                  <a:pt x="45720" y="1098042"/>
                </a:lnTo>
                <a:lnTo>
                  <a:pt x="91439" y="1006602"/>
                </a:lnTo>
                <a:close/>
              </a:path>
            </a:pathLst>
          </a:custGeom>
          <a:solidFill>
            <a:srgbClr val="C00000"/>
          </a:solidFill>
        </p:spPr>
        <p:txBody>
          <a:bodyPr wrap="square" lIns="0" tIns="0" rIns="0" bIns="0" rtlCol="0"/>
          <a:lstStyl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24115"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争的</a:t>
            </a:r>
            <a:r>
              <a:rPr spc="-40" dirty="0" err="1"/>
              <a:t>中</a:t>
            </a:r>
            <a:r>
              <a:rPr spc="15" dirty="0" err="1"/>
              <a:t>流砥柱</a:t>
            </a:r>
            <a:r>
              <a:rPr spc="-245" dirty="0"/>
              <a:t> </a:t>
            </a:r>
            <a:endParaRPr spc="-175" dirty="0"/>
          </a:p>
        </p:txBody>
      </p:sp>
      <p:sp>
        <p:nvSpPr>
          <p:cNvPr id="3" name="object 3"/>
          <p:cNvSpPr/>
          <p:nvPr/>
        </p:nvSpPr>
        <p:spPr>
          <a:xfrm>
            <a:off x="4572253" y="3080766"/>
            <a:ext cx="5844540" cy="0"/>
          </a:xfrm>
          <a:custGeom>
            <a:avLst/>
            <a:gdLst/>
            <a:ahLst/>
            <a:cxnLst/>
            <a:rect l="l" t="t" r="r" b="b"/>
            <a:pathLst>
              <a:path w="5844540">
                <a:moveTo>
                  <a:pt x="0" y="0"/>
                </a:moveTo>
                <a:lnTo>
                  <a:pt x="5844540" y="0"/>
                </a:lnTo>
              </a:path>
            </a:pathLst>
          </a:custGeom>
          <a:ln w="15239">
            <a:solidFill>
              <a:srgbClr val="C23B0D"/>
            </a:solidFill>
          </a:ln>
        </p:spPr>
        <p:txBody>
          <a:bodyPr wrap="square" lIns="0" tIns="0" rIns="0" bIns="0" rtlCol="0"/>
          <a:lstStyle/>
          <a:p/>
        </p:txBody>
      </p:sp>
      <p:sp>
        <p:nvSpPr>
          <p:cNvPr id="4" name="object 4"/>
          <p:cNvSpPr txBox="1"/>
          <p:nvPr/>
        </p:nvSpPr>
        <p:spPr>
          <a:xfrm>
            <a:off x="909586" y="1230058"/>
            <a:ext cx="10377805" cy="4168775"/>
          </a:xfrm>
          <a:prstGeom prst="rect">
            <a:avLst/>
          </a:prstGeom>
        </p:spPr>
        <p:txBody>
          <a:bodyPr vert="horz" wrap="square" lIns="0" tIns="172085" rIns="0" bIns="0" rtlCol="0">
            <a:spAutoFit/>
          </a:bodyPr>
          <a:lstStyle/>
          <a:p>
            <a:pPr marL="12700">
              <a:lnSpc>
                <a:spcPct val="100000"/>
              </a:lnSpc>
              <a:spcBef>
                <a:spcPts val="1355"/>
              </a:spcBef>
            </a:pPr>
            <a:r>
              <a:rPr sz="1950" u="heavy" spc="-490"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950" u="heavy" spc="25" dirty="0">
                <a:solidFill>
                  <a:srgbClr val="C23B0D"/>
                </a:solidFill>
                <a:uFill>
                  <a:solidFill>
                    <a:srgbClr val="C23B0D"/>
                  </a:solidFill>
                </a:uFill>
                <a:latin typeface="等线" panose="02010600030101010101" pitchFamily="2" charset="-122"/>
                <a:ea typeface="等线" panose="02010600030101010101" pitchFamily="2" charset="-122"/>
                <a:cs typeface="宋体" panose="02010600030101010101" pitchFamily="2" charset="-122"/>
              </a:rPr>
              <a:t>毛泽东如何论述抗日战争是持久</a:t>
            </a:r>
            <a:r>
              <a:rPr sz="1950" u="heavy" spc="35" dirty="0">
                <a:solidFill>
                  <a:srgbClr val="C23B0D"/>
                </a:solidFill>
                <a:uFill>
                  <a:solidFill>
                    <a:srgbClr val="C23B0D"/>
                  </a:solidFill>
                </a:uFill>
                <a:latin typeface="等线" panose="02010600030101010101" pitchFamily="2" charset="-122"/>
                <a:ea typeface="等线" panose="02010600030101010101" pitchFamily="2" charset="-122"/>
                <a:cs typeface="宋体" panose="02010600030101010101" pitchFamily="2" charset="-122"/>
              </a:rPr>
              <a:t>战</a:t>
            </a:r>
            <a:r>
              <a:rPr sz="1950" u="heavy" spc="40" dirty="0">
                <a:solidFill>
                  <a:srgbClr val="C23B0D"/>
                </a:solidFill>
                <a:uFill>
                  <a:solidFill>
                    <a:srgbClr val="C23B0D"/>
                  </a:solidFill>
                </a:uFill>
                <a:latin typeface="等线" panose="02010600030101010101" pitchFamily="2" charset="-122"/>
                <a:ea typeface="等线" panose="02010600030101010101" pitchFamily="2" charset="-122"/>
                <a:cs typeface="宋体" panose="02010600030101010101" pitchFamily="2" charset="-122"/>
              </a:rPr>
              <a:t>？</a:t>
            </a:r>
            <a:r>
              <a:rPr sz="1950" spc="40"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3335">
              <a:lnSpc>
                <a:spcPct val="100000"/>
              </a:lnSpc>
              <a:spcBef>
                <a:spcPts val="1265"/>
              </a:spcBef>
            </a:pPr>
            <a:r>
              <a:rPr sz="1950" spc="100"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、在</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《论持久战》</a:t>
            </a:r>
            <a:r>
              <a:rPr sz="1950" spc="25" dirty="0">
                <a:latin typeface="等线" panose="02010600030101010101" pitchFamily="2" charset="-122"/>
                <a:ea typeface="等线" panose="02010600030101010101" pitchFamily="2" charset="-122"/>
                <a:cs typeface="PMingLiU"/>
              </a:rPr>
              <a:t>中毛</a:t>
            </a:r>
            <a:r>
              <a:rPr sz="1950" spc="15" dirty="0">
                <a:latin typeface="等线" panose="02010600030101010101" pitchFamily="2" charset="-122"/>
                <a:ea typeface="等线" panose="02010600030101010101" pitchFamily="2" charset="-122"/>
                <a:cs typeface="PMingLiU"/>
              </a:rPr>
              <a:t>泽</a:t>
            </a:r>
            <a:r>
              <a:rPr sz="1950" spc="25" dirty="0">
                <a:latin typeface="等线" panose="02010600030101010101" pitchFamily="2" charset="-122"/>
                <a:ea typeface="等线" panose="02010600030101010101" pitchFamily="2" charset="-122"/>
                <a:cs typeface="PMingLiU"/>
              </a:rPr>
              <a:t>东指</a:t>
            </a:r>
            <a:r>
              <a:rPr sz="1950" spc="15" dirty="0">
                <a:latin typeface="等线" panose="02010600030101010101" pitchFamily="2" charset="-122"/>
                <a:ea typeface="等线" panose="02010600030101010101" pitchFamily="2" charset="-122"/>
                <a:cs typeface="PMingLiU"/>
              </a:rPr>
              <a:t>出</a:t>
            </a:r>
            <a:r>
              <a:rPr sz="1950" spc="75" dirty="0">
                <a:latin typeface="等线" panose="02010600030101010101" pitchFamily="2" charset="-122"/>
                <a:ea typeface="等线" panose="02010600030101010101" pitchFamily="2" charset="-122"/>
                <a:cs typeface="PMingLiU"/>
              </a:rPr>
              <a:t>中</a:t>
            </a:r>
            <a:r>
              <a:rPr sz="1950" spc="25" dirty="0">
                <a:latin typeface="等线" panose="02010600030101010101" pitchFamily="2" charset="-122"/>
                <a:ea typeface="等线" panose="02010600030101010101" pitchFamily="2" charset="-122"/>
                <a:cs typeface="PMingLiU"/>
              </a:rPr>
              <a:t>日战</a:t>
            </a:r>
            <a:r>
              <a:rPr sz="1950" spc="65" dirty="0">
                <a:latin typeface="等线" panose="02010600030101010101" pitchFamily="2" charset="-122"/>
                <a:ea typeface="等线" panose="02010600030101010101" pitchFamily="2" charset="-122"/>
                <a:cs typeface="PMingLiU"/>
              </a:rPr>
              <a:t>争</a:t>
            </a:r>
            <a:r>
              <a:rPr sz="1950" spc="25" dirty="0">
                <a:latin typeface="等线" panose="02010600030101010101" pitchFamily="2" charset="-122"/>
                <a:ea typeface="等线" panose="02010600030101010101" pitchFamily="2" charset="-122"/>
                <a:cs typeface="PMingLiU"/>
              </a:rPr>
              <a:t>是半</a:t>
            </a:r>
            <a:r>
              <a:rPr sz="1950" spc="65" dirty="0">
                <a:latin typeface="等线" panose="02010600030101010101" pitchFamily="2" charset="-122"/>
                <a:ea typeface="等线" panose="02010600030101010101" pitchFamily="2" charset="-122"/>
                <a:cs typeface="PMingLiU"/>
              </a:rPr>
              <a:t>殖</a:t>
            </a:r>
            <a:r>
              <a:rPr sz="1950" spc="25" dirty="0">
                <a:latin typeface="等线" panose="02010600030101010101" pitchFamily="2" charset="-122"/>
                <a:ea typeface="等线" panose="02010600030101010101" pitchFamily="2" charset="-122"/>
                <a:cs typeface="PMingLiU"/>
              </a:rPr>
              <a:t>民地</a:t>
            </a:r>
            <a:r>
              <a:rPr sz="1950" spc="65" dirty="0">
                <a:latin typeface="等线" panose="02010600030101010101" pitchFamily="2" charset="-122"/>
                <a:ea typeface="等线" panose="02010600030101010101" pitchFamily="2" charset="-122"/>
                <a:cs typeface="PMingLiU"/>
              </a:rPr>
              <a:t>半</a:t>
            </a:r>
            <a:r>
              <a:rPr sz="1950" spc="25" dirty="0">
                <a:latin typeface="等线" panose="02010600030101010101" pitchFamily="2" charset="-122"/>
                <a:ea typeface="等线" panose="02010600030101010101" pitchFamily="2" charset="-122"/>
                <a:cs typeface="PMingLiU"/>
              </a:rPr>
              <a:t>封建</a:t>
            </a:r>
            <a:r>
              <a:rPr sz="1950" spc="6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中国</a:t>
            </a:r>
            <a:r>
              <a:rPr sz="1950" spc="65" dirty="0">
                <a:latin typeface="等线" panose="02010600030101010101" pitchFamily="2" charset="-122"/>
                <a:ea typeface="等线" panose="02010600030101010101" pitchFamily="2" charset="-122"/>
                <a:cs typeface="PMingLiU"/>
              </a:rPr>
              <a:t>和</a:t>
            </a:r>
            <a:r>
              <a:rPr sz="1950" spc="25" dirty="0">
                <a:latin typeface="等线" panose="02010600030101010101" pitchFamily="2" charset="-122"/>
                <a:ea typeface="等线" panose="02010600030101010101" pitchFamily="2" charset="-122"/>
                <a:cs typeface="PMingLiU"/>
              </a:rPr>
              <a:t>帝</a:t>
            </a:r>
            <a:r>
              <a:rPr sz="1950" spc="7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主义</a:t>
            </a:r>
            <a:r>
              <a:rPr sz="1950" spc="6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日本</a:t>
            </a:r>
            <a:r>
              <a:rPr sz="1950" spc="65" dirty="0">
                <a:latin typeface="等线" panose="02010600030101010101" pitchFamily="2" charset="-122"/>
                <a:ea typeface="等线" panose="02010600030101010101" pitchFamily="2" charset="-122"/>
                <a:cs typeface="PMingLiU"/>
              </a:rPr>
              <a:t>之</a:t>
            </a:r>
            <a:r>
              <a:rPr sz="1950" spc="25" dirty="0">
                <a:latin typeface="等线" panose="02010600030101010101" pitchFamily="2" charset="-122"/>
                <a:ea typeface="等线" panose="02010600030101010101" pitchFamily="2" charset="-122"/>
                <a:cs typeface="PMingLiU"/>
              </a:rPr>
              <a:t>间在</a:t>
            </a:r>
            <a:endParaRPr sz="1950" dirty="0">
              <a:latin typeface="等线" panose="02010600030101010101" pitchFamily="2" charset="-122"/>
              <a:ea typeface="等线" panose="02010600030101010101" pitchFamily="2" charset="-122"/>
              <a:cs typeface="PMingLiU"/>
            </a:endParaRPr>
          </a:p>
          <a:p>
            <a:pPr marL="13335">
              <a:lnSpc>
                <a:spcPct val="100000"/>
              </a:lnSpc>
              <a:spcBef>
                <a:spcPts val="1265"/>
              </a:spcBef>
            </a:pPr>
            <a:r>
              <a:rPr sz="1950" spc="100" dirty="0">
                <a:latin typeface="等线" panose="02010600030101010101" pitchFamily="2" charset="-122"/>
                <a:ea typeface="等线" panose="02010600030101010101" pitchFamily="2" charset="-122"/>
                <a:cs typeface="PMingLiU"/>
              </a:rPr>
              <a:t>20</a:t>
            </a:r>
            <a:r>
              <a:rPr sz="1950" spc="25" dirty="0">
                <a:latin typeface="等线" panose="02010600030101010101" pitchFamily="2" charset="-122"/>
                <a:ea typeface="等线" panose="02010600030101010101" pitchFamily="2" charset="-122"/>
                <a:cs typeface="PMingLiU"/>
              </a:rPr>
              <a:t>世纪</a:t>
            </a:r>
            <a:r>
              <a:rPr sz="1950" spc="100" dirty="0">
                <a:latin typeface="等线" panose="02010600030101010101" pitchFamily="2" charset="-122"/>
                <a:ea typeface="等线" panose="02010600030101010101" pitchFamily="2" charset="-122"/>
                <a:cs typeface="PMingLiU"/>
              </a:rPr>
              <a:t>30</a:t>
            </a:r>
            <a:r>
              <a:rPr sz="1950" spc="25" dirty="0">
                <a:latin typeface="等线" panose="02010600030101010101" pitchFamily="2" charset="-122"/>
                <a:ea typeface="等线" panose="02010600030101010101" pitchFamily="2" charset="-122"/>
                <a:cs typeface="PMingLiU"/>
              </a:rPr>
              <a:t>年代进行的一个</a:t>
            </a:r>
            <a:r>
              <a:rPr sz="1950" spc="75" dirty="0">
                <a:latin typeface="等线" panose="02010600030101010101" pitchFamily="2" charset="-122"/>
                <a:ea typeface="等线" panose="02010600030101010101" pitchFamily="2" charset="-122"/>
                <a:cs typeface="PMingLiU"/>
              </a:rPr>
              <a:t>决</a:t>
            </a:r>
            <a:r>
              <a:rPr sz="1950" spc="25" dirty="0">
                <a:latin typeface="等线" panose="02010600030101010101" pitchFamily="2" charset="-122"/>
                <a:ea typeface="等线" panose="02010600030101010101" pitchFamily="2" charset="-122"/>
                <a:cs typeface="PMingLiU"/>
              </a:rPr>
              <a:t>死的</a:t>
            </a:r>
            <a:r>
              <a:rPr sz="1950" spc="75" dirty="0">
                <a:latin typeface="等线" panose="02010600030101010101" pitchFamily="2" charset="-122"/>
                <a:ea typeface="等线" panose="02010600030101010101" pitchFamily="2" charset="-122"/>
                <a:cs typeface="PMingLiU"/>
              </a:rPr>
              <a:t>战</a:t>
            </a:r>
            <a:r>
              <a:rPr sz="1950" spc="25" dirty="0">
                <a:latin typeface="等线" panose="02010600030101010101" pitchFamily="2" charset="-122"/>
                <a:ea typeface="等线" panose="02010600030101010101" pitchFamily="2" charset="-122"/>
                <a:cs typeface="PMingLiU"/>
              </a:rPr>
              <a:t>争。</a:t>
            </a:r>
            <a:endParaRPr sz="1950" dirty="0">
              <a:latin typeface="等线" panose="02010600030101010101" pitchFamily="2" charset="-122"/>
              <a:ea typeface="等线" panose="02010600030101010101" pitchFamily="2" charset="-122"/>
              <a:cs typeface="PMingLiU"/>
            </a:endParaRPr>
          </a:p>
          <a:p>
            <a:pPr marL="13335">
              <a:lnSpc>
                <a:spcPct val="100000"/>
              </a:lnSpc>
              <a:spcBef>
                <a:spcPts val="1265"/>
              </a:spcBef>
            </a:pPr>
            <a:r>
              <a:rPr sz="1950" spc="10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、中日双方互相矛盾四个特点：</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敌</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强我</a:t>
            </a:r>
            <a:r>
              <a:rPr sz="1950" b="1" spc="85" dirty="0">
                <a:solidFill>
                  <a:srgbClr val="C23B0D"/>
                </a:solidFill>
                <a:latin typeface="等线" panose="02010600030101010101" pitchFamily="2" charset="-122"/>
                <a:ea typeface="等线" panose="02010600030101010101" pitchFamily="2" charset="-122"/>
                <a:cs typeface="Microsoft JhengHei" panose="020B0604030504040204" charset="-120"/>
              </a:rPr>
              <a:t>弱</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，敌</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小</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我大</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敌退</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步</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我进</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步</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敌</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寡助</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我</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多</a:t>
            </a:r>
            <a:r>
              <a:rPr sz="1950" b="1" spc="55" dirty="0">
                <a:solidFill>
                  <a:srgbClr val="C23B0D"/>
                </a:solidFill>
                <a:latin typeface="等线" panose="02010600030101010101" pitchFamily="2" charset="-122"/>
                <a:ea typeface="等线" panose="02010600030101010101" pitchFamily="2" charset="-122"/>
                <a:cs typeface="Microsoft JhengHei" panose="020B0604030504040204" charset="-120"/>
              </a:rPr>
              <a:t>助</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81915">
              <a:lnSpc>
                <a:spcPct val="100000"/>
              </a:lnSpc>
              <a:spcBef>
                <a:spcPts val="1260"/>
              </a:spcBef>
            </a:pPr>
            <a:r>
              <a:rPr sz="1950" spc="65"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一方</a:t>
            </a:r>
            <a:r>
              <a:rPr sz="1950" spc="65" dirty="0">
                <a:latin typeface="等线" panose="02010600030101010101" pitchFamily="2" charset="-122"/>
                <a:ea typeface="等线" panose="02010600030101010101" pitchFamily="2" charset="-122"/>
                <a:cs typeface="PMingLiU"/>
              </a:rPr>
              <a:t>面</a:t>
            </a:r>
            <a:r>
              <a:rPr sz="1950" spc="25" dirty="0">
                <a:latin typeface="等线" panose="02010600030101010101" pitchFamily="2" charset="-122"/>
                <a:ea typeface="等线" panose="02010600030101010101" pitchFamily="2" charset="-122"/>
                <a:cs typeface="PMingLiU"/>
              </a:rPr>
              <a:t>，日</a:t>
            </a:r>
            <a:r>
              <a:rPr sz="1950" spc="65" dirty="0">
                <a:latin typeface="等线" panose="02010600030101010101" pitchFamily="2" charset="-122"/>
                <a:ea typeface="等线" panose="02010600030101010101" pitchFamily="2" charset="-122"/>
                <a:cs typeface="PMingLiU"/>
              </a:rPr>
              <a:t>本</a:t>
            </a:r>
            <a:r>
              <a:rPr sz="1950" spc="25" dirty="0">
                <a:latin typeface="等线" panose="02010600030101010101" pitchFamily="2" charset="-122"/>
                <a:ea typeface="等线" panose="02010600030101010101" pitchFamily="2" charset="-122"/>
                <a:cs typeface="PMingLiU"/>
              </a:rPr>
              <a:t>是强</a:t>
            </a:r>
            <a:r>
              <a:rPr sz="1950" spc="6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，中</a:t>
            </a:r>
            <a:r>
              <a:rPr sz="1950" spc="6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是弱</a:t>
            </a:r>
            <a:r>
              <a:rPr sz="1950" spc="6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，强</a:t>
            </a:r>
            <a:r>
              <a:rPr sz="1950" spc="6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弱国</a:t>
            </a:r>
            <a:r>
              <a:rPr sz="1950" spc="6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对比</a:t>
            </a:r>
            <a:r>
              <a:rPr sz="1950" spc="6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决定</a:t>
            </a:r>
            <a:r>
              <a:rPr sz="1950" spc="65" dirty="0">
                <a:latin typeface="等线" panose="02010600030101010101" pitchFamily="2" charset="-122"/>
                <a:ea typeface="等线" panose="02010600030101010101" pitchFamily="2" charset="-122"/>
                <a:cs typeface="PMingLiU"/>
              </a:rPr>
              <a:t>了</a:t>
            </a:r>
            <a:r>
              <a:rPr sz="1950" spc="25" dirty="0">
                <a:latin typeface="等线" panose="02010600030101010101" pitchFamily="2" charset="-122"/>
                <a:ea typeface="等线" panose="02010600030101010101" pitchFamily="2" charset="-122"/>
                <a:cs typeface="PMingLiU"/>
              </a:rPr>
              <a:t>抗日</a:t>
            </a:r>
            <a:r>
              <a:rPr sz="1950" spc="15" dirty="0">
                <a:latin typeface="等线" panose="02010600030101010101" pitchFamily="2" charset="-122"/>
                <a:ea typeface="等线" panose="02010600030101010101" pitchFamily="2" charset="-122"/>
                <a:cs typeface="PMingLiU"/>
              </a:rPr>
              <a:t>战</a:t>
            </a:r>
            <a:r>
              <a:rPr sz="1950" spc="75" dirty="0">
                <a:latin typeface="等线" panose="02010600030101010101" pitchFamily="2" charset="-122"/>
                <a:ea typeface="等线" panose="02010600030101010101" pitchFamily="2" charset="-122"/>
                <a:cs typeface="PMingLiU"/>
              </a:rPr>
              <a:t>争</a:t>
            </a:r>
            <a:r>
              <a:rPr sz="1950" spc="25" dirty="0">
                <a:latin typeface="等线" panose="02010600030101010101" pitchFamily="2" charset="-122"/>
                <a:ea typeface="等线" panose="02010600030101010101" pitchFamily="2" charset="-122"/>
                <a:cs typeface="PMingLiU"/>
              </a:rPr>
              <a:t>只能</a:t>
            </a:r>
            <a:r>
              <a:rPr sz="1950" spc="65" dirty="0">
                <a:latin typeface="等线" panose="02010600030101010101" pitchFamily="2" charset="-122"/>
                <a:ea typeface="等线" panose="02010600030101010101" pitchFamily="2" charset="-122"/>
                <a:cs typeface="PMingLiU"/>
              </a:rPr>
              <a:t>是</a:t>
            </a:r>
            <a:r>
              <a:rPr sz="1950" spc="25" dirty="0">
                <a:latin typeface="等线" panose="02010600030101010101" pitchFamily="2" charset="-122"/>
                <a:ea typeface="等线" panose="02010600030101010101" pitchFamily="2" charset="-122"/>
                <a:cs typeface="PMingLiU"/>
              </a:rPr>
              <a:t>持久</a:t>
            </a:r>
            <a:r>
              <a:rPr sz="1950" spc="65" dirty="0">
                <a:latin typeface="等线" panose="02010600030101010101" pitchFamily="2" charset="-122"/>
                <a:ea typeface="等线" panose="02010600030101010101" pitchFamily="2" charset="-122"/>
                <a:cs typeface="PMingLiU"/>
              </a:rPr>
              <a:t>战</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3335" marR="285115" indent="68580">
              <a:lnSpc>
                <a:spcPct val="154000"/>
              </a:lnSpc>
            </a:pPr>
            <a:r>
              <a:rPr sz="1950" spc="5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另一方面，日本是小国，</a:t>
            </a:r>
            <a:r>
              <a:rPr sz="1950" spc="75" dirty="0">
                <a:latin typeface="等线" panose="02010600030101010101" pitchFamily="2" charset="-122"/>
                <a:ea typeface="等线" panose="02010600030101010101" pitchFamily="2" charset="-122"/>
                <a:cs typeface="PMingLiU"/>
              </a:rPr>
              <a:t>发</a:t>
            </a:r>
            <a:r>
              <a:rPr sz="1950" spc="25" dirty="0">
                <a:latin typeface="等线" panose="02010600030101010101" pitchFamily="2" charset="-122"/>
                <a:ea typeface="等线" panose="02010600030101010101" pitchFamily="2" charset="-122"/>
                <a:cs typeface="PMingLiU"/>
              </a:rPr>
              <a:t>动的</a:t>
            </a:r>
            <a:r>
              <a:rPr sz="1950" spc="75" dirty="0">
                <a:latin typeface="等线" panose="02010600030101010101" pitchFamily="2" charset="-122"/>
                <a:ea typeface="等线" panose="02010600030101010101" pitchFamily="2" charset="-122"/>
                <a:cs typeface="PMingLiU"/>
              </a:rPr>
              <a:t>是</a:t>
            </a:r>
            <a:r>
              <a:rPr sz="1950" spc="25" dirty="0">
                <a:latin typeface="等线" panose="02010600030101010101" pitchFamily="2" charset="-122"/>
                <a:ea typeface="等线" panose="02010600030101010101" pitchFamily="2" charset="-122"/>
                <a:cs typeface="PMingLiU"/>
              </a:rPr>
              <a:t>退步</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、野</a:t>
            </a:r>
            <a:r>
              <a:rPr sz="1950" spc="75" dirty="0">
                <a:latin typeface="等线" panose="02010600030101010101" pitchFamily="2" charset="-122"/>
                <a:ea typeface="等线" panose="02010600030101010101" pitchFamily="2" charset="-122"/>
                <a:cs typeface="PMingLiU"/>
              </a:rPr>
              <a:t>蛮</a:t>
            </a:r>
            <a:r>
              <a:rPr sz="1950" spc="25" dirty="0">
                <a:latin typeface="等线" panose="02010600030101010101" pitchFamily="2" charset="-122"/>
                <a:ea typeface="等线" panose="02010600030101010101" pitchFamily="2" charset="-122"/>
                <a:cs typeface="PMingLiU"/>
              </a:rPr>
              <a:t>的侵</a:t>
            </a:r>
            <a:r>
              <a:rPr sz="1950" spc="75" dirty="0">
                <a:latin typeface="等线" panose="02010600030101010101" pitchFamily="2" charset="-122"/>
                <a:ea typeface="等线" panose="02010600030101010101" pitchFamily="2" charset="-122"/>
                <a:cs typeface="PMingLiU"/>
              </a:rPr>
              <a:t>略</a:t>
            </a:r>
            <a:r>
              <a:rPr sz="1950" spc="25" dirty="0">
                <a:latin typeface="等线" panose="02010600030101010101" pitchFamily="2" charset="-122"/>
                <a:ea typeface="等线" panose="02010600030101010101" pitchFamily="2" charset="-122"/>
                <a:cs typeface="PMingLiU"/>
              </a:rPr>
              <a:t>战争</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在国</a:t>
            </a:r>
            <a:r>
              <a:rPr sz="1950" spc="75" dirty="0">
                <a:latin typeface="等线" panose="02010600030101010101" pitchFamily="2" charset="-122"/>
                <a:ea typeface="等线" panose="02010600030101010101" pitchFamily="2" charset="-122"/>
                <a:cs typeface="PMingLiU"/>
              </a:rPr>
              <a:t>际</a:t>
            </a:r>
            <a:r>
              <a:rPr sz="1950" spc="25" dirty="0">
                <a:latin typeface="等线" panose="02010600030101010101" pitchFamily="2" charset="-122"/>
                <a:ea typeface="等线" panose="02010600030101010101" pitchFamily="2" charset="-122"/>
                <a:cs typeface="PMingLiU"/>
              </a:rPr>
              <a:t>上失</a:t>
            </a:r>
            <a:r>
              <a:rPr sz="1950" spc="75" dirty="0">
                <a:latin typeface="等线" panose="02010600030101010101" pitchFamily="2" charset="-122"/>
                <a:ea typeface="等线" panose="02010600030101010101" pitchFamily="2" charset="-122"/>
                <a:cs typeface="PMingLiU"/>
              </a:rPr>
              <a:t>道</a:t>
            </a:r>
            <a:r>
              <a:rPr sz="1950" spc="25" dirty="0">
                <a:latin typeface="等线" panose="02010600030101010101" pitchFamily="2" charset="-122"/>
                <a:ea typeface="等线" panose="02010600030101010101" pitchFamily="2" charset="-122"/>
                <a:cs typeface="PMingLiU"/>
              </a:rPr>
              <a:t>寡助</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而 中国是大国，进行的是进步的、正</a:t>
            </a:r>
            <a:r>
              <a:rPr sz="1950" spc="75" dirty="0">
                <a:latin typeface="等线" panose="02010600030101010101" pitchFamily="2" charset="-122"/>
                <a:ea typeface="等线" panose="02010600030101010101" pitchFamily="2" charset="-122"/>
                <a:cs typeface="PMingLiU"/>
              </a:rPr>
              <a:t>义</a:t>
            </a:r>
            <a:r>
              <a:rPr sz="1950" spc="25" dirty="0">
                <a:latin typeface="等线" panose="02010600030101010101" pitchFamily="2" charset="-122"/>
                <a:ea typeface="等线" panose="02010600030101010101" pitchFamily="2" charset="-122"/>
                <a:cs typeface="PMingLiU"/>
              </a:rPr>
              <a:t>的反</a:t>
            </a:r>
            <a:r>
              <a:rPr sz="1950" spc="75" dirty="0">
                <a:latin typeface="等线" panose="02010600030101010101" pitchFamily="2" charset="-122"/>
                <a:ea typeface="等线" panose="02010600030101010101" pitchFamily="2" charset="-122"/>
                <a:cs typeface="PMingLiU"/>
              </a:rPr>
              <a:t>侵</a:t>
            </a:r>
            <a:r>
              <a:rPr sz="1950" spc="25" dirty="0">
                <a:latin typeface="等线" panose="02010600030101010101" pitchFamily="2" charset="-122"/>
                <a:ea typeface="等线" panose="02010600030101010101" pitchFamily="2" charset="-122"/>
                <a:cs typeface="PMingLiU"/>
              </a:rPr>
              <a:t>略战</a:t>
            </a:r>
            <a:r>
              <a:rPr sz="1950" spc="75" dirty="0">
                <a:latin typeface="等线" panose="02010600030101010101" pitchFamily="2" charset="-122"/>
                <a:ea typeface="等线" panose="02010600030101010101" pitchFamily="2" charset="-122"/>
                <a:cs typeface="PMingLiU"/>
              </a:rPr>
              <a:t>争</a:t>
            </a:r>
            <a:r>
              <a:rPr sz="1950" spc="25" dirty="0">
                <a:latin typeface="等线" panose="02010600030101010101" pitchFamily="2" charset="-122"/>
                <a:ea typeface="等线" panose="02010600030101010101" pitchFamily="2" charset="-122"/>
                <a:cs typeface="PMingLiU"/>
              </a:rPr>
              <a:t>，在</a:t>
            </a:r>
            <a:r>
              <a:rPr sz="1950" spc="7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际上</a:t>
            </a:r>
            <a:r>
              <a:rPr sz="1950" spc="75" dirty="0">
                <a:latin typeface="等线" panose="02010600030101010101" pitchFamily="2" charset="-122"/>
                <a:ea typeface="等线" panose="02010600030101010101" pitchFamily="2" charset="-122"/>
                <a:cs typeface="PMingLiU"/>
              </a:rPr>
              <a:t>得</a:t>
            </a:r>
            <a:r>
              <a:rPr sz="1950" spc="25" dirty="0">
                <a:latin typeface="等线" panose="02010600030101010101" pitchFamily="2" charset="-122"/>
                <a:ea typeface="等线" panose="02010600030101010101" pitchFamily="2" charset="-122"/>
                <a:cs typeface="PMingLiU"/>
              </a:rPr>
              <a:t>道多</a:t>
            </a:r>
            <a:r>
              <a:rPr sz="1950" spc="75" dirty="0">
                <a:latin typeface="等线" panose="02010600030101010101" pitchFamily="2" charset="-122"/>
                <a:ea typeface="等线" panose="02010600030101010101" pitchFamily="2" charset="-122"/>
                <a:cs typeface="PMingLiU"/>
              </a:rPr>
              <a:t>助</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3335">
              <a:lnSpc>
                <a:spcPct val="100000"/>
              </a:lnSpc>
              <a:spcBef>
                <a:spcPts val="1265"/>
              </a:spcBef>
            </a:pPr>
            <a:r>
              <a:rPr sz="1950" spc="25" dirty="0">
                <a:latin typeface="等线" panose="02010600030101010101" pitchFamily="2" charset="-122"/>
                <a:ea typeface="等线" panose="02010600030101010101" pitchFamily="2" charset="-122"/>
                <a:cs typeface="PMingLiU"/>
              </a:rPr>
              <a:t>3、中国已经有了代表中华民族和中国人民根本利益的、政治上成熟的</a:t>
            </a:r>
            <a:r>
              <a:rPr sz="1950" b="1" spc="85" dirty="0">
                <a:solidFill>
                  <a:srgbClr val="C23B0D"/>
                </a:solidFill>
                <a:latin typeface="等线" panose="02010600030101010101" pitchFamily="2" charset="-122"/>
                <a:ea typeface="等线" panose="02010600030101010101" pitchFamily="2" charset="-122"/>
                <a:cs typeface="Microsoft JhengHei" panose="020B0604030504040204" charset="-120"/>
              </a:rPr>
              <a:t>共产党</a:t>
            </a:r>
            <a:r>
              <a:rPr sz="1950" spc="25" dirty="0">
                <a:latin typeface="等线" panose="02010600030101010101" pitchFamily="2" charset="-122"/>
                <a:ea typeface="等线" panose="02010600030101010101" pitchFamily="2" charset="-122"/>
                <a:cs typeface="PMingLiU"/>
              </a:rPr>
              <a:t>及其领导的人民</a:t>
            </a:r>
            <a:endParaRPr sz="1950" spc="25" dirty="0">
              <a:latin typeface="等线" panose="02010600030101010101" pitchFamily="2" charset="-122"/>
              <a:ea typeface="等线" panose="02010600030101010101" pitchFamily="2" charset="-122"/>
              <a:cs typeface="PMingLiU"/>
            </a:endParaRPr>
          </a:p>
          <a:p>
            <a:pPr marL="13335">
              <a:lnSpc>
                <a:spcPct val="100000"/>
              </a:lnSpc>
              <a:spcBef>
                <a:spcPts val="1265"/>
              </a:spcBef>
            </a:pPr>
            <a:r>
              <a:rPr sz="1950" spc="25" dirty="0">
                <a:latin typeface="等线" panose="02010600030101010101" pitchFamily="2" charset="-122"/>
                <a:ea typeface="等线" panose="02010600030101010101" pitchFamily="2" charset="-122"/>
                <a:cs typeface="PMingLiU"/>
              </a:rPr>
              <a:t>军队和抗日根据地。因此，最后胜利又将是属于中国的</a:t>
            </a:r>
            <a:endParaRPr sz="1950" spc="25" dirty="0">
              <a:latin typeface="等线" panose="02010600030101010101" pitchFamily="2" charset="-122"/>
              <a:ea typeface="等线" panose="02010600030101010101" pitchFamily="2" charset="-122"/>
              <a:cs typeface="PMingLiU"/>
            </a:endParaRPr>
          </a:p>
        </p:txBody>
      </p:sp>
      <p:sp>
        <p:nvSpPr>
          <p:cNvPr id="5" name="object 5"/>
          <p:cNvSpPr/>
          <p:nvPr/>
        </p:nvSpPr>
        <p:spPr>
          <a:xfrm>
            <a:off x="5577840" y="1386839"/>
            <a:ext cx="1257300" cy="38862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59040"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a:t>
            </a:r>
            <a:r>
              <a:rPr spc="0" dirty="0" err="1"/>
              <a:t>的</a:t>
            </a:r>
            <a:r>
              <a:rPr spc="-40" dirty="0" err="1"/>
              <a:t>中</a:t>
            </a:r>
            <a:r>
              <a:rPr spc="15" dirty="0" err="1"/>
              <a:t>流砥柱</a:t>
            </a:r>
            <a:r>
              <a:rPr spc="-229" dirty="0"/>
              <a:t> </a:t>
            </a:r>
            <a:endParaRPr spc="-85" dirty="0"/>
          </a:p>
        </p:txBody>
      </p:sp>
      <p:sp>
        <p:nvSpPr>
          <p:cNvPr id="11" name="object 11"/>
          <p:cNvSpPr txBox="1"/>
          <p:nvPr/>
        </p:nvSpPr>
        <p:spPr>
          <a:xfrm>
            <a:off x="566100" y="981483"/>
            <a:ext cx="11227435" cy="4971233"/>
          </a:xfrm>
          <a:prstGeom prst="rect">
            <a:avLst/>
          </a:prstGeom>
        </p:spPr>
        <p:txBody>
          <a:bodyPr vert="horz" wrap="square" lIns="0" tIns="216535" rIns="0" bIns="0" rtlCol="0">
            <a:spAutoFit/>
          </a:bodyPr>
          <a:lstStyle/>
          <a:p>
            <a:pPr marL="12700">
              <a:lnSpc>
                <a:spcPct val="100000"/>
              </a:lnSpc>
              <a:spcBef>
                <a:spcPts val="1705"/>
              </a:spcBef>
            </a:pPr>
            <a:r>
              <a:rPr sz="2400" dirty="0">
                <a:latin typeface="宋体" panose="02010600030101010101" pitchFamily="2" charset="-122"/>
                <a:cs typeface="宋体" panose="02010600030101010101" pitchFamily="2" charset="-122"/>
              </a:rPr>
              <a:t>二、</a:t>
            </a:r>
            <a:r>
              <a:rPr sz="2400" spc="-5" dirty="0">
                <a:latin typeface="宋体" panose="02010600030101010101" pitchFamily="2" charset="-122"/>
                <a:cs typeface="宋体" panose="02010600030101010101" pitchFamily="2" charset="-122"/>
              </a:rPr>
              <a:t>全面抗战的路线和持久战的方针</a:t>
            </a:r>
            <a:endParaRPr sz="2400" dirty="0">
              <a:latin typeface="宋体" panose="02010600030101010101" pitchFamily="2" charset="-122"/>
              <a:cs typeface="宋体" panose="02010600030101010101" pitchFamily="2" charset="-122"/>
            </a:endParaRPr>
          </a:p>
          <a:p>
            <a:pPr marL="12700">
              <a:lnSpc>
                <a:spcPct val="100000"/>
              </a:lnSpc>
              <a:spcBef>
                <a:spcPts val="1355"/>
              </a:spcBef>
            </a:pPr>
            <a:r>
              <a:rPr sz="1950" b="1" spc="25" dirty="0">
                <a:latin typeface="等线" panose="02010600030101010101" pitchFamily="2" charset="-122"/>
                <a:ea typeface="等线" panose="02010600030101010101" pitchFamily="2" charset="-122"/>
                <a:cs typeface="Microsoft JhengHei" panose="020B0604030504040204" charset="-120"/>
              </a:rPr>
              <a:t>（一）制定全面抗战路线</a:t>
            </a:r>
            <a:endParaRPr sz="1950" dirty="0">
              <a:latin typeface="等线" panose="02010600030101010101" pitchFamily="2" charset="-122"/>
              <a:ea typeface="等线" panose="02010600030101010101" pitchFamily="2" charset="-122"/>
              <a:cs typeface="Microsoft JhengHei" panose="020B0604030504040204" charset="-120"/>
            </a:endParaRPr>
          </a:p>
          <a:p>
            <a:pPr marL="12700">
              <a:lnSpc>
                <a:spcPct val="100000"/>
              </a:lnSpc>
              <a:spcBef>
                <a:spcPts val="1260"/>
              </a:spcBef>
            </a:pPr>
            <a:r>
              <a:rPr sz="1950" u="heavy" spc="-490" dirty="0">
                <a:solidFill>
                  <a:srgbClr val="C23B0D"/>
                </a:solidFill>
                <a:uFill>
                  <a:solidFill>
                    <a:srgbClr val="C23B0D"/>
                  </a:solidFill>
                </a:uFill>
                <a:latin typeface="等线" panose="02010600030101010101" pitchFamily="2" charset="-122"/>
                <a:ea typeface="等线" panose="02010600030101010101" pitchFamily="2" charset="-122"/>
                <a:cs typeface="Times New Roman" panose="02020503050405090304"/>
              </a:rPr>
              <a:t> </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洛川会议：《抗日救国十大纲领</a:t>
            </a:r>
            <a:r>
              <a:rPr sz="1950" b="1" u="heavy" spc="1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2700">
              <a:lnSpc>
                <a:spcPct val="100000"/>
              </a:lnSpc>
              <a:spcBef>
                <a:spcPts val="1265"/>
              </a:spcBef>
            </a:pPr>
            <a:r>
              <a:rPr sz="1950" spc="25" dirty="0">
                <a:latin typeface="等线" panose="02010600030101010101" pitchFamily="2" charset="-122"/>
                <a:ea typeface="等线" panose="02010600030101010101" pitchFamily="2" charset="-122"/>
                <a:cs typeface="PMingLiU"/>
              </a:rPr>
              <a:t> </a:t>
            </a:r>
            <a:r>
              <a:rPr lang="en-US" sz="1950" spc="25" dirty="0">
                <a:latin typeface="等线" panose="02010600030101010101" pitchFamily="2" charset="-122"/>
                <a:ea typeface="等线" panose="02010600030101010101" pitchFamily="2" charset="-122"/>
                <a:cs typeface="PMingLiU"/>
              </a:rPr>
              <a:t>1935</a:t>
            </a:r>
            <a:r>
              <a:rPr lang="zh-CN" altLang="en-US" sz="1950" spc="25" dirty="0">
                <a:latin typeface="等线" panose="02010600030101010101" pitchFamily="2" charset="-122"/>
                <a:ea typeface="等线" panose="02010600030101010101" pitchFamily="2" charset="-122"/>
                <a:cs typeface="PMingLiU"/>
              </a:rPr>
              <a:t>年</a:t>
            </a:r>
            <a:r>
              <a:rPr lang="en-US" altLang="zh-CN" sz="1950" spc="25" dirty="0">
                <a:latin typeface="等线" panose="02010600030101010101" pitchFamily="2" charset="-122"/>
                <a:ea typeface="等线" panose="02010600030101010101" pitchFamily="2" charset="-122"/>
                <a:cs typeface="PMingLiU"/>
              </a:rPr>
              <a:t>12</a:t>
            </a:r>
            <a:r>
              <a:rPr lang="zh-CN" altLang="en-US" sz="1950" spc="25" dirty="0">
                <a:latin typeface="等线" panose="02010600030101010101" pitchFamily="2" charset="-122"/>
                <a:ea typeface="等线" panose="02010600030101010101" pitchFamily="2" charset="-122"/>
                <a:cs typeface="PMingLiU"/>
              </a:rPr>
              <a:t>月</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瓦窑堡会议</a:t>
            </a:r>
            <a:r>
              <a:rPr sz="1950" spc="25" dirty="0" err="1">
                <a:latin typeface="等线" panose="02010600030101010101" pitchFamily="2" charset="-122"/>
                <a:ea typeface="等线" panose="02010600030101010101" pitchFamily="2" charset="-122"/>
                <a:cs typeface="PMingLiU"/>
              </a:rPr>
              <a:t>：提出在重建</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抗日民族统一战线</a:t>
            </a:r>
            <a:r>
              <a:rPr sz="1950" spc="25" dirty="0" err="1">
                <a:latin typeface="等线" panose="02010600030101010101" pitchFamily="2" charset="-122"/>
                <a:ea typeface="等线" panose="02010600030101010101" pitchFamily="2" charset="-122"/>
                <a:cs typeface="PMingLiU"/>
              </a:rPr>
              <a:t>的新</a:t>
            </a:r>
            <a:r>
              <a:rPr sz="1950" spc="65" dirty="0" err="1">
                <a:latin typeface="等线" panose="02010600030101010101" pitchFamily="2" charset="-122"/>
                <a:ea typeface="等线" panose="02010600030101010101" pitchFamily="2" charset="-122"/>
                <a:cs typeface="PMingLiU"/>
              </a:rPr>
              <a:t>政</a:t>
            </a:r>
            <a:r>
              <a:rPr sz="1950" spc="25" dirty="0" err="1">
                <a:latin typeface="等线" panose="02010600030101010101" pitchFamily="2" charset="-122"/>
                <a:ea typeface="等线" panose="02010600030101010101" pitchFamily="2" charset="-122"/>
                <a:cs typeface="PMingLiU"/>
              </a:rPr>
              <a:t>策</a:t>
            </a:r>
            <a:r>
              <a:rPr sz="1950" spc="25" dirty="0">
                <a:latin typeface="等线" panose="02010600030101010101" pitchFamily="2" charset="-122"/>
                <a:ea typeface="等线" panose="02010600030101010101" pitchFamily="2" charset="-122"/>
                <a:cs typeface="PMingLiU"/>
              </a:rPr>
              <a:t>。</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50" b="1" spc="25" dirty="0">
                <a:latin typeface="等线" panose="02010600030101010101" pitchFamily="2" charset="-122"/>
                <a:ea typeface="等线" panose="02010600030101010101" pitchFamily="2" charset="-122"/>
                <a:cs typeface="Microsoft JhengHei" panose="020B0604030504040204" charset="-120"/>
              </a:rPr>
              <a:t>（二）巩固和发展抗日民族统一战</a:t>
            </a:r>
            <a:r>
              <a:rPr sz="1950" b="1" spc="100" dirty="0">
                <a:latin typeface="等线" panose="02010600030101010101" pitchFamily="2" charset="-122"/>
                <a:ea typeface="等线" panose="02010600030101010101" pitchFamily="2" charset="-122"/>
                <a:cs typeface="Microsoft JhengHei" panose="020B0604030504040204" charset="-120"/>
              </a:rPr>
              <a:t>线</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12700">
              <a:lnSpc>
                <a:spcPct val="100000"/>
              </a:lnSpc>
              <a:spcBef>
                <a:spcPts val="1265"/>
              </a:spcBef>
            </a:pPr>
            <a:r>
              <a:rPr sz="1950" spc="25" dirty="0">
                <a:latin typeface="等线" panose="02010600030101010101" pitchFamily="2" charset="-122"/>
                <a:ea typeface="等线" panose="02010600030101010101" pitchFamily="2" charset="-122"/>
                <a:cs typeface="PMingLiU"/>
              </a:rPr>
              <a:t>抗日民族统一战线的策略总方</a:t>
            </a:r>
            <a:r>
              <a:rPr sz="1950" spc="5" dirty="0">
                <a:latin typeface="等线" panose="02010600030101010101" pitchFamily="2" charset="-122"/>
                <a:ea typeface="等线" panose="02010600030101010101" pitchFamily="2" charset="-122"/>
                <a:cs typeface="PMingLiU"/>
              </a:rPr>
              <a:t>针</a:t>
            </a:r>
            <a:r>
              <a:rPr sz="1950" spc="25" dirty="0">
                <a:latin typeface="等线" panose="02010600030101010101" pitchFamily="2" charset="-122"/>
                <a:ea typeface="等线" panose="02010600030101010101" pitchFamily="2" charset="-122"/>
                <a:cs typeface="PMingLiU"/>
              </a:rPr>
              <a:t>：</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发展进步势力</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中心</a:t>
            </a:r>
            <a:r>
              <a:rPr sz="1950" spc="65" dirty="0">
                <a:latin typeface="等线" panose="02010600030101010101" pitchFamily="2" charset="-122"/>
                <a:ea typeface="等线" panose="02010600030101010101" pitchFamily="2" charset="-122"/>
                <a:cs typeface="PMingLiU"/>
              </a:rPr>
              <a:t>环</a:t>
            </a:r>
            <a:r>
              <a:rPr sz="1950" spc="25" dirty="0">
                <a:latin typeface="等线" panose="02010600030101010101" pitchFamily="2" charset="-122"/>
                <a:ea typeface="等线" panose="02010600030101010101" pitchFamily="2" charset="-122"/>
                <a:cs typeface="PMingLiU"/>
              </a:rPr>
              <a:t>节</a:t>
            </a:r>
            <a:r>
              <a:rPr sz="1950" spc="35" dirty="0">
                <a:latin typeface="等线" panose="02010600030101010101" pitchFamily="2" charset="-122"/>
                <a:ea typeface="等线" panose="02010600030101010101" pitchFamily="2" charset="-122"/>
                <a:cs typeface="PMingLiU"/>
              </a:rPr>
              <a:t>），</a:t>
            </a:r>
            <a:r>
              <a:rPr sz="1950" u="heavy" spc="-475"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争取</a:t>
            </a:r>
            <a:r>
              <a:rPr sz="1950" b="1" u="heavy" spc="7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中</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间势</a:t>
            </a:r>
            <a:r>
              <a:rPr sz="1950" b="1" u="heavy" spc="7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力</a:t>
            </a:r>
            <a:r>
              <a:rPr sz="1950" spc="25" dirty="0">
                <a:latin typeface="等线" panose="02010600030101010101" pitchFamily="2" charset="-122"/>
                <a:ea typeface="等线" panose="02010600030101010101" pitchFamily="2" charset="-122"/>
                <a:cs typeface="PMingLiU"/>
              </a:rPr>
              <a:t>，</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孤立顽固势力</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470535" indent="-457835">
              <a:lnSpc>
                <a:spcPct val="100000"/>
              </a:lnSpc>
              <a:spcBef>
                <a:spcPts val="1265"/>
              </a:spcBef>
              <a:buAutoNum type="arabicPeriod"/>
              <a:tabLst>
                <a:tab pos="469900" algn="l"/>
                <a:tab pos="471170" algn="l"/>
              </a:tabLst>
            </a:pPr>
            <a:r>
              <a:rPr sz="1950" b="1" spc="25" dirty="0">
                <a:latin typeface="等线" panose="02010600030101010101" pitchFamily="2" charset="-122"/>
                <a:ea typeface="等线" panose="02010600030101010101" pitchFamily="2" charset="-122"/>
                <a:cs typeface="Microsoft JhengHei" panose="020B0604030504040204" charset="-120"/>
              </a:rPr>
              <a:t>进步势力</a:t>
            </a:r>
            <a:r>
              <a:rPr sz="1950" spc="25" dirty="0">
                <a:latin typeface="等线" panose="02010600030101010101" pitchFamily="2" charset="-122"/>
                <a:ea typeface="等线" panose="02010600030101010101" pitchFamily="2" charset="-122"/>
                <a:cs typeface="PMingLiU"/>
              </a:rPr>
              <a:t>：工人、农民和城市小资</a:t>
            </a:r>
            <a:r>
              <a:rPr sz="1950" spc="75" dirty="0">
                <a:latin typeface="等线" panose="02010600030101010101" pitchFamily="2" charset="-122"/>
                <a:ea typeface="等线" panose="02010600030101010101" pitchFamily="2" charset="-122"/>
                <a:cs typeface="PMingLiU"/>
              </a:rPr>
              <a:t>产</a:t>
            </a:r>
            <a:r>
              <a:rPr sz="1950" spc="25" dirty="0">
                <a:latin typeface="等线" panose="02010600030101010101" pitchFamily="2" charset="-122"/>
                <a:ea typeface="等线" panose="02010600030101010101" pitchFamily="2" charset="-122"/>
                <a:cs typeface="PMingLiU"/>
              </a:rPr>
              <a:t>阶级。</a:t>
            </a:r>
            <a:endParaRPr sz="1950" dirty="0">
              <a:latin typeface="等线" panose="02010600030101010101" pitchFamily="2" charset="-122"/>
              <a:ea typeface="等线" panose="02010600030101010101" pitchFamily="2" charset="-122"/>
              <a:cs typeface="PMingLiU"/>
            </a:endParaRPr>
          </a:p>
          <a:p>
            <a:pPr marL="470535" indent="-457835">
              <a:lnSpc>
                <a:spcPct val="100000"/>
              </a:lnSpc>
              <a:spcBef>
                <a:spcPts val="1265"/>
              </a:spcBef>
              <a:buAutoNum type="arabicPeriod"/>
              <a:tabLst>
                <a:tab pos="469900" algn="l"/>
                <a:tab pos="471170" algn="l"/>
              </a:tabLst>
            </a:pPr>
            <a:r>
              <a:rPr sz="1950" b="1" spc="25" dirty="0">
                <a:latin typeface="等线" panose="02010600030101010101" pitchFamily="2" charset="-122"/>
                <a:ea typeface="等线" panose="02010600030101010101" pitchFamily="2" charset="-122"/>
                <a:cs typeface="Microsoft JhengHei" panose="020B0604030504040204" charset="-120"/>
              </a:rPr>
              <a:t>中间势力</a:t>
            </a:r>
            <a:r>
              <a:rPr sz="1950" spc="25" dirty="0">
                <a:latin typeface="等线" panose="02010600030101010101" pitchFamily="2" charset="-122"/>
                <a:ea typeface="等线" panose="02010600030101010101" pitchFamily="2" charset="-122"/>
                <a:cs typeface="PMingLiU"/>
              </a:rPr>
              <a:t>：民族资产阶级、开明绅</a:t>
            </a:r>
            <a:r>
              <a:rPr sz="1950" spc="75" dirty="0">
                <a:latin typeface="等线" panose="02010600030101010101" pitchFamily="2" charset="-122"/>
                <a:ea typeface="等线" panose="02010600030101010101" pitchFamily="2" charset="-122"/>
                <a:cs typeface="PMingLiU"/>
              </a:rPr>
              <a:t>士</a:t>
            </a:r>
            <a:r>
              <a:rPr sz="1950" spc="25" dirty="0">
                <a:latin typeface="等线" panose="02010600030101010101" pitchFamily="2" charset="-122"/>
                <a:ea typeface="等线" panose="02010600030101010101" pitchFamily="2" charset="-122"/>
                <a:cs typeface="PMingLiU"/>
              </a:rPr>
              <a:t>和地</a:t>
            </a:r>
            <a:r>
              <a:rPr sz="1950" spc="75" dirty="0">
                <a:latin typeface="等线" panose="02010600030101010101" pitchFamily="2" charset="-122"/>
                <a:ea typeface="等线" panose="02010600030101010101" pitchFamily="2" charset="-122"/>
                <a:cs typeface="PMingLiU"/>
              </a:rPr>
              <a:t>方</a:t>
            </a:r>
            <a:r>
              <a:rPr sz="1950" spc="25" dirty="0">
                <a:latin typeface="等线" panose="02010600030101010101" pitchFamily="2" charset="-122"/>
                <a:ea typeface="等线" panose="02010600030101010101" pitchFamily="2" charset="-122"/>
                <a:cs typeface="PMingLiU"/>
              </a:rPr>
              <a:t>实力</a:t>
            </a:r>
            <a:r>
              <a:rPr sz="1950" spc="75" dirty="0">
                <a:latin typeface="等线" panose="02010600030101010101" pitchFamily="2" charset="-122"/>
                <a:ea typeface="等线" panose="02010600030101010101" pitchFamily="2" charset="-122"/>
                <a:cs typeface="PMingLiU"/>
              </a:rPr>
              <a:t>派</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marL="470535" indent="-457835">
              <a:lnSpc>
                <a:spcPct val="100000"/>
              </a:lnSpc>
              <a:spcBef>
                <a:spcPts val="1265"/>
              </a:spcBef>
              <a:buAutoNum type="arabicPeriod"/>
              <a:tabLst>
                <a:tab pos="469900" algn="l"/>
                <a:tab pos="471170" algn="l"/>
              </a:tabLst>
            </a:pPr>
            <a:r>
              <a:rPr sz="1950" b="1" spc="25" dirty="0">
                <a:latin typeface="等线" panose="02010600030101010101" pitchFamily="2" charset="-122"/>
                <a:ea typeface="等线" panose="02010600030101010101" pitchFamily="2" charset="-122"/>
                <a:cs typeface="Microsoft JhengHei" panose="020B0604030504040204" charset="-120"/>
              </a:rPr>
              <a:t>顽固势力</a:t>
            </a:r>
            <a:r>
              <a:rPr sz="1950" spc="25" dirty="0">
                <a:latin typeface="等线" panose="02010600030101010101" pitchFamily="2" charset="-122"/>
                <a:ea typeface="等线" panose="02010600030101010101" pitchFamily="2" charset="-122"/>
                <a:cs typeface="PMingLiU"/>
              </a:rPr>
              <a:t>：</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以蒋介石集团为代表的</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抗</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日国</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民</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党</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亲英美派</a:t>
            </a:r>
            <a:r>
              <a:rPr sz="1950" spc="40" dirty="0">
                <a:solidFill>
                  <a:srgbClr val="C23B0D"/>
                </a:solidFill>
                <a:latin typeface="等线" panose="02010600030101010101" pitchFamily="2" charset="-122"/>
                <a:ea typeface="等线" panose="02010600030101010101" pitchFamily="2" charset="-122"/>
                <a:cs typeface="PMingLiU"/>
              </a:rPr>
              <a:t>★</a:t>
            </a:r>
            <a:r>
              <a:rPr sz="1950" spc="40" dirty="0">
                <a:latin typeface="等线" panose="02010600030101010101" pitchFamily="2" charset="-122"/>
                <a:ea typeface="等线" panose="02010600030101010101" pitchFamily="2" charset="-122"/>
                <a:cs typeface="PMingLiU"/>
              </a:rPr>
              <a:t>，</a:t>
            </a:r>
            <a:r>
              <a:rPr sz="1950" spc="75" dirty="0" err="1">
                <a:latin typeface="等线" panose="02010600030101010101" pitchFamily="2" charset="-122"/>
                <a:ea typeface="等线" panose="02010600030101010101" pitchFamily="2" charset="-122"/>
                <a:cs typeface="PMingLiU"/>
              </a:rPr>
              <a:t>坚</a:t>
            </a:r>
            <a:r>
              <a:rPr sz="1950" spc="25" dirty="0" err="1">
                <a:latin typeface="等线" panose="02010600030101010101" pitchFamily="2" charset="-122"/>
                <a:ea typeface="等线" panose="02010600030101010101" pitchFamily="2" charset="-122"/>
                <a:cs typeface="PMingLiU"/>
              </a:rPr>
              <a:t>持</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联合又斗争</a:t>
            </a:r>
            <a:r>
              <a:rPr sz="1950" spc="25" dirty="0" err="1">
                <a:latin typeface="等线" panose="02010600030101010101" pitchFamily="2" charset="-122"/>
                <a:ea typeface="等线" panose="02010600030101010101" pitchFamily="2" charset="-122"/>
                <a:cs typeface="PMingLiU"/>
              </a:rPr>
              <a:t>，斗</a:t>
            </a:r>
            <a:r>
              <a:rPr sz="1950" spc="75" dirty="0" err="1">
                <a:latin typeface="等线" panose="02010600030101010101" pitchFamily="2" charset="-122"/>
                <a:ea typeface="等线" panose="02010600030101010101" pitchFamily="2" charset="-122"/>
                <a:cs typeface="PMingLiU"/>
              </a:rPr>
              <a:t>争</a:t>
            </a:r>
            <a:r>
              <a:rPr sz="1950" spc="25" dirty="0" err="1">
                <a:latin typeface="等线" panose="02010600030101010101" pitchFamily="2" charset="-122"/>
                <a:ea typeface="等线" panose="02010600030101010101" pitchFamily="2" charset="-122"/>
                <a:cs typeface="PMingLiU"/>
              </a:rPr>
              <a:t>中</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有理</a:t>
            </a:r>
            <a:r>
              <a:rPr sz="1950" b="1" spc="425" dirty="0">
                <a:solidFill>
                  <a:srgbClr val="C23B0D"/>
                </a:solidFill>
                <a:latin typeface="等线" panose="02010600030101010101" pitchFamily="2" charset="-122"/>
                <a:ea typeface="等线" panose="02010600030101010101" pitchFamily="2" charset="-122"/>
                <a:cs typeface="Microsoft JhengHei" panose="020B0604030504040204" charset="-120"/>
              </a:rPr>
              <a:t> </a:t>
            </a:r>
            <a:r>
              <a:rPr sz="1950" spc="25" dirty="0">
                <a:latin typeface="等线" panose="02010600030101010101" pitchFamily="2" charset="-122"/>
                <a:ea typeface="等线" panose="02010600030101010101" pitchFamily="2" charset="-122"/>
                <a:cs typeface="PMingLiU"/>
              </a:rPr>
              <a:t>（自</a:t>
            </a:r>
            <a:endParaRPr sz="1950" dirty="0">
              <a:latin typeface="等线" panose="02010600030101010101" pitchFamily="2" charset="-122"/>
              <a:ea typeface="等线" panose="02010600030101010101" pitchFamily="2" charset="-122"/>
              <a:cs typeface="PMingLiU"/>
            </a:endParaRPr>
          </a:p>
          <a:p>
            <a:pPr marL="470535">
              <a:lnSpc>
                <a:spcPct val="100000"/>
              </a:lnSpc>
              <a:spcBef>
                <a:spcPts val="1260"/>
              </a:spcBef>
            </a:pPr>
            <a:r>
              <a:rPr sz="1950" spc="25" dirty="0">
                <a:latin typeface="等线" panose="02010600030101010101" pitchFamily="2" charset="-122"/>
                <a:ea typeface="等线" panose="02010600030101010101" pitchFamily="2" charset="-122"/>
                <a:cs typeface="PMingLiU"/>
              </a:rPr>
              <a:t>卫）、</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有利 </a:t>
            </a:r>
            <a:r>
              <a:rPr sz="1950" spc="25" dirty="0">
                <a:latin typeface="等线" panose="02010600030101010101" pitchFamily="2" charset="-122"/>
                <a:ea typeface="等线" panose="02010600030101010101" pitchFamily="2" charset="-122"/>
                <a:cs typeface="PMingLiU"/>
              </a:rPr>
              <a:t>（胜利）、</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有节</a:t>
            </a:r>
            <a:r>
              <a:rPr sz="1950" spc="25" dirty="0">
                <a:latin typeface="等线" panose="02010600030101010101" pitchFamily="2" charset="-122"/>
                <a:ea typeface="等线" panose="02010600030101010101" pitchFamily="2" charset="-122"/>
                <a:cs typeface="PMingLiU"/>
              </a:rPr>
              <a:t>（</a:t>
            </a:r>
            <a:r>
              <a:rPr sz="1950" spc="200" dirty="0">
                <a:latin typeface="等线" panose="02010600030101010101" pitchFamily="2" charset="-122"/>
                <a:ea typeface="等线" panose="02010600030101010101" pitchFamily="2" charset="-122"/>
                <a:cs typeface="PMingLiU"/>
              </a:rPr>
              <a:t> </a:t>
            </a:r>
            <a:r>
              <a:rPr sz="1950" spc="25" dirty="0" err="1">
                <a:latin typeface="等线" panose="02010600030101010101" pitchFamily="2" charset="-122"/>
                <a:ea typeface="等线" panose="02010600030101010101" pitchFamily="2" charset="-122"/>
                <a:cs typeface="PMingLiU"/>
              </a:rPr>
              <a:t>休战</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13" name="object 13"/>
          <p:cNvSpPr/>
          <p:nvPr/>
        </p:nvSpPr>
        <p:spPr>
          <a:xfrm>
            <a:off x="5433059" y="3238500"/>
            <a:ext cx="1493519" cy="457200"/>
          </a:xfrm>
          <a:prstGeom prst="rect">
            <a:avLst/>
          </a:prstGeom>
          <a:blipFill>
            <a:blip r:embed="rId1" cstate="print"/>
            <a:stretch>
              <a:fillRect/>
            </a:stretch>
          </a:blipFill>
        </p:spPr>
        <p:txBody>
          <a:bodyPr wrap="square" lIns="0" tIns="0" rIns="0" bIns="0" rtlCol="0"/>
          <a:lstStyle/>
          <a:p/>
        </p:txBody>
      </p:sp>
      <p:sp>
        <p:nvSpPr>
          <p:cNvPr id="14" name="object 14"/>
          <p:cNvSpPr/>
          <p:nvPr/>
        </p:nvSpPr>
        <p:spPr>
          <a:xfrm>
            <a:off x="4907279" y="2110739"/>
            <a:ext cx="1424939" cy="449579"/>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8476615" y="2560318"/>
            <a:ext cx="1424940" cy="4572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5669279" y="5539740"/>
            <a:ext cx="1417320" cy="44958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59040"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a:t>
            </a:r>
            <a:r>
              <a:rPr spc="0" dirty="0" err="1"/>
              <a:t>的</a:t>
            </a:r>
            <a:r>
              <a:rPr spc="-40" dirty="0" err="1"/>
              <a:t>中</a:t>
            </a:r>
            <a:r>
              <a:rPr spc="15" dirty="0" err="1"/>
              <a:t>流砥柱</a:t>
            </a:r>
            <a:r>
              <a:rPr spc="-229" dirty="0"/>
              <a:t> </a:t>
            </a:r>
            <a:endParaRPr spc="-85" dirty="0"/>
          </a:p>
        </p:txBody>
      </p:sp>
      <p:sp>
        <p:nvSpPr>
          <p:cNvPr id="11" name="object 11"/>
          <p:cNvSpPr txBox="1"/>
          <p:nvPr/>
        </p:nvSpPr>
        <p:spPr>
          <a:xfrm>
            <a:off x="566100" y="981483"/>
            <a:ext cx="11921175" cy="2583400"/>
          </a:xfrm>
          <a:prstGeom prst="rect">
            <a:avLst/>
          </a:prstGeom>
        </p:spPr>
        <p:txBody>
          <a:bodyPr vert="horz" wrap="square" lIns="0" tIns="216535" rIns="0" bIns="0" rtlCol="0">
            <a:spAutoFit/>
          </a:bodyPr>
          <a:lstStyle/>
          <a:p>
            <a:pPr marL="12700">
              <a:lnSpc>
                <a:spcPct val="100000"/>
              </a:lnSpc>
              <a:spcBef>
                <a:spcPts val="1705"/>
              </a:spcBef>
            </a:pPr>
            <a:r>
              <a:rPr sz="2400" dirty="0" err="1">
                <a:latin typeface="宋体" panose="02010600030101010101" pitchFamily="2" charset="-122"/>
                <a:cs typeface="宋体" panose="02010600030101010101" pitchFamily="2" charset="-122"/>
              </a:rPr>
              <a:t>二、</a:t>
            </a:r>
            <a:r>
              <a:rPr sz="2400" spc="-5" dirty="0" err="1">
                <a:latin typeface="宋体" panose="02010600030101010101" pitchFamily="2" charset="-122"/>
                <a:cs typeface="宋体" panose="02010600030101010101" pitchFamily="2" charset="-122"/>
              </a:rPr>
              <a:t>全面抗战的路线和持久战的方针</a:t>
            </a:r>
            <a:endParaRPr lang="en-US" sz="2400" spc="-5" dirty="0">
              <a:latin typeface="宋体" panose="02010600030101010101" pitchFamily="2" charset="-122"/>
              <a:cs typeface="宋体" panose="02010600030101010101" pitchFamily="2" charset="-122"/>
            </a:endParaRPr>
          </a:p>
          <a:p>
            <a:pPr marL="12700">
              <a:spcBef>
                <a:spcPts val="1705"/>
              </a:spcBef>
            </a:pPr>
            <a:r>
              <a:rPr lang="zh-CN" altLang="en-US" sz="1950" b="1" spc="25" dirty="0">
                <a:latin typeface="等线" panose="02010600030101010101" pitchFamily="2" charset="-122"/>
                <a:ea typeface="等线" panose="02010600030101010101" pitchFamily="2" charset="-122"/>
                <a:cs typeface="Microsoft JhengHei" panose="020B0604030504040204" charset="-120"/>
              </a:rPr>
              <a:t>（三） 八路军：</a:t>
            </a:r>
            <a:r>
              <a:rPr lang="en-US" altLang="zh-CN" sz="1950" spc="25" dirty="0">
                <a:latin typeface="等线" panose="02010600030101010101" pitchFamily="2" charset="-122"/>
                <a:ea typeface="等线" panose="02010600030101010101" pitchFamily="2" charset="-122"/>
                <a:cs typeface="PMingLiU"/>
              </a:rPr>
              <a:t>1937</a:t>
            </a:r>
            <a:r>
              <a:rPr lang="zh-CN" altLang="en-US" sz="1950" spc="25" dirty="0">
                <a:latin typeface="等线" panose="02010600030101010101" pitchFamily="2" charset="-122"/>
                <a:ea typeface="等线" panose="02010600030101010101" pitchFamily="2" charset="-122"/>
                <a:cs typeface="PMingLiU"/>
              </a:rPr>
              <a:t>年</a:t>
            </a:r>
            <a:r>
              <a:rPr lang="en-US" altLang="zh-CN" sz="1950" spc="25" dirty="0">
                <a:latin typeface="等线" panose="02010600030101010101" pitchFamily="2" charset="-122"/>
                <a:ea typeface="等线" panose="02010600030101010101" pitchFamily="2" charset="-122"/>
                <a:cs typeface="PMingLiU"/>
              </a:rPr>
              <a:t>8</a:t>
            </a:r>
            <a:r>
              <a:rPr lang="zh-CN" altLang="en-US" sz="1950" spc="25" dirty="0">
                <a:latin typeface="等线" panose="02010600030101010101" pitchFamily="2" charset="-122"/>
                <a:ea typeface="等线" panose="02010600030101010101" pitchFamily="2" charset="-122"/>
                <a:cs typeface="PMingLiU"/>
              </a:rPr>
              <a:t>月，中国工农红军改编为国民革命军第八路军，</a:t>
            </a:r>
            <a:r>
              <a:rPr lang="zh-CN" altLang="en-US"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朱德</a:t>
            </a:r>
            <a:r>
              <a:rPr lang="zh-CN" altLang="en-US" sz="1950" spc="25" dirty="0">
                <a:latin typeface="等线" panose="02010600030101010101" pitchFamily="2" charset="-122"/>
                <a:ea typeface="等线" panose="02010600030101010101" pitchFamily="2" charset="-122"/>
                <a:cs typeface="PMingLiU"/>
              </a:rPr>
              <a:t>出任总指挥</a:t>
            </a:r>
            <a:endParaRPr lang="en-US" altLang="zh-CN" sz="1950" spc="25" dirty="0">
              <a:latin typeface="等线" panose="02010600030101010101" pitchFamily="2" charset="-122"/>
              <a:ea typeface="等线" panose="02010600030101010101" pitchFamily="2" charset="-122"/>
              <a:cs typeface="PMingLiU"/>
            </a:endParaRPr>
          </a:p>
          <a:p>
            <a:pPr marL="12700">
              <a:spcBef>
                <a:spcPts val="1705"/>
              </a:spcBef>
            </a:pPr>
            <a:r>
              <a:rPr sz="1950" b="1" spc="25" dirty="0">
                <a:latin typeface="等线" panose="02010600030101010101" pitchFamily="2" charset="-122"/>
                <a:ea typeface="等线" panose="02010600030101010101" pitchFamily="2" charset="-122"/>
                <a:cs typeface="Microsoft JhengHei" panose="020B0604030504040204" charset="-120"/>
              </a:rPr>
              <a:t>（</a:t>
            </a:r>
            <a:r>
              <a:rPr lang="zh-CN" altLang="en-US" sz="1950" b="1" spc="25" dirty="0">
                <a:latin typeface="等线" panose="02010600030101010101" pitchFamily="2" charset="-122"/>
                <a:ea typeface="等线" panose="02010600030101010101" pitchFamily="2" charset="-122"/>
                <a:cs typeface="Microsoft JhengHei" panose="020B0604030504040204" charset="-120"/>
              </a:rPr>
              <a:t>四</a:t>
            </a:r>
            <a:r>
              <a:rPr sz="1950" b="1" spc="25" dirty="0">
                <a:latin typeface="等线" panose="02010600030101010101" pitchFamily="2" charset="-122"/>
                <a:ea typeface="等线" panose="02010600030101010101" pitchFamily="2" charset="-122"/>
                <a:cs typeface="Microsoft JhengHei" panose="020B0604030504040204" charset="-120"/>
              </a:rPr>
              <a:t>） </a:t>
            </a:r>
            <a:r>
              <a:rPr lang="zh-CN" altLang="en-US" sz="1950" b="1" spc="25" dirty="0">
                <a:latin typeface="等线" panose="02010600030101010101" pitchFamily="2" charset="-122"/>
                <a:ea typeface="等线" panose="02010600030101010101" pitchFamily="2" charset="-122"/>
                <a:cs typeface="Microsoft JhengHei" panose="020B0604030504040204" charset="-120"/>
              </a:rPr>
              <a:t>新四军：</a:t>
            </a:r>
            <a:r>
              <a:rPr lang="zh-CN" altLang="en-US" sz="1950" spc="25" dirty="0">
                <a:latin typeface="等线" panose="02010600030101010101" pitchFamily="2" charset="-122"/>
                <a:ea typeface="等线" panose="02010600030101010101" pitchFamily="2" charset="-122"/>
                <a:cs typeface="PMingLiU"/>
              </a:rPr>
              <a:t>军长</a:t>
            </a:r>
            <a:r>
              <a:rPr lang="zh-CN" altLang="en-US"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叶挺</a:t>
            </a:r>
            <a:endParaRPr lang="en-US" altLang="zh-CN"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a:p>
            <a:pPr marL="12700">
              <a:spcBef>
                <a:spcPts val="1355"/>
              </a:spcBef>
            </a:pPr>
            <a:r>
              <a:rPr 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          1.</a:t>
            </a:r>
            <a:r>
              <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华中抗日根据地：</a:t>
            </a:r>
            <a:r>
              <a:rPr lang="zh-CN" altLang="en-US" sz="1950" spc="25" dirty="0">
                <a:latin typeface="等线" panose="02010600030101010101" pitchFamily="2" charset="-122"/>
                <a:ea typeface="等线" panose="02010600030101010101" pitchFamily="2" charset="-122"/>
                <a:cs typeface="PMingLiU"/>
              </a:rPr>
              <a:t>新四军挺进长江南北，开赴苏南、皖南 </a:t>
            </a:r>
            <a:r>
              <a:rPr lang="zh-CN" altLang="en-US" sz="1950" spc="25" dirty="0">
                <a:solidFill>
                  <a:srgbClr val="C23B0D"/>
                </a:solidFill>
                <a:latin typeface="等线" panose="02010600030101010101" pitchFamily="2" charset="-122"/>
                <a:ea typeface="等线" panose="02010600030101010101" pitchFamily="2" charset="-122"/>
                <a:cs typeface="PMingLiU"/>
              </a:rPr>
              <a:t>★</a:t>
            </a:r>
            <a:endParaRPr lang="en-US" altLang="zh-CN" sz="1950" spc="25" dirty="0">
              <a:solidFill>
                <a:srgbClr val="C23B0D"/>
              </a:solidFill>
              <a:latin typeface="等线" panose="02010600030101010101" pitchFamily="2" charset="-122"/>
              <a:ea typeface="等线" panose="02010600030101010101" pitchFamily="2" charset="-122"/>
              <a:cs typeface="PMingLiU"/>
            </a:endParaRPr>
          </a:p>
          <a:p>
            <a:pPr marL="12700">
              <a:spcBef>
                <a:spcPts val="1355"/>
              </a:spcBef>
            </a:pPr>
            <a:r>
              <a:rPr lang="en-US" altLang="zh-CN" sz="1950" spc="25" dirty="0">
                <a:solidFill>
                  <a:srgbClr val="C23B0D"/>
                </a:solidFill>
                <a:latin typeface="等线" panose="02010600030101010101" pitchFamily="2" charset="-122"/>
                <a:ea typeface="等线" panose="02010600030101010101" pitchFamily="2" charset="-122"/>
                <a:cs typeface="PMingLiU"/>
              </a:rPr>
              <a:t>          </a:t>
            </a:r>
            <a:r>
              <a:rPr lang="en-US" altLang="zh-CN"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2.</a:t>
            </a:r>
            <a:r>
              <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皖南事变： </a:t>
            </a:r>
            <a:r>
              <a:rPr lang="zh-CN" altLang="en-US" sz="1950" spc="25" dirty="0">
                <a:latin typeface="等线" panose="02010600030101010101" pitchFamily="2" charset="-122"/>
                <a:ea typeface="等线" panose="02010600030101010101" pitchFamily="2" charset="-122"/>
                <a:cs typeface="PMingLiU"/>
              </a:rPr>
              <a:t>“千古奇冤，江南一叶，同室操戈，相煎何急！”</a:t>
            </a:r>
            <a:endParaRPr lang="zh-CN" altLang="en-US" sz="1950" spc="25" dirty="0">
              <a:latin typeface="等线" panose="02010600030101010101" pitchFamily="2" charset="-122"/>
              <a:ea typeface="等线" panose="02010600030101010101" pitchFamily="2" charset="-122"/>
              <a:cs typeface="PMingLiU"/>
            </a:endParaRPr>
          </a:p>
        </p:txBody>
      </p:sp>
      <p:sp>
        <p:nvSpPr>
          <p:cNvPr id="15" name="object 15"/>
          <p:cNvSpPr/>
          <p:nvPr/>
        </p:nvSpPr>
        <p:spPr>
          <a:xfrm>
            <a:off x="5865813" y="1225522"/>
            <a:ext cx="1424940" cy="457200"/>
          </a:xfrm>
          <a:prstGeom prst="rect">
            <a:avLst/>
          </a:prstGeom>
          <a:blipFill>
            <a:blip r:embed="rId1" cstate="print"/>
            <a:stretch>
              <a:fillRect/>
            </a:stretch>
          </a:blipFill>
        </p:spPr>
        <p:txBody>
          <a:bodyPr wrap="square" lIns="0" tIns="0" rIns="0" bIns="0" rtlCol="0"/>
          <a:lstStyle/>
          <a:p/>
        </p:txBody>
      </p:sp>
      <p:sp>
        <p:nvSpPr>
          <p:cNvPr id="3" name="矩形 2"/>
          <p:cNvSpPr/>
          <p:nvPr/>
        </p:nvSpPr>
        <p:spPr>
          <a:xfrm>
            <a:off x="917575" y="3861911"/>
            <a:ext cx="9896476" cy="2400657"/>
          </a:xfrm>
          <a:prstGeom prst="rect">
            <a:avLst/>
          </a:prstGeom>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周恩来一向以个人感情上的强大自制力闻名，可是在林彪坠机后不久，当他向副总理纪登奎说明国家面临的困难局面时，不禁潸然泪下，必须停顿片刻以控制个人的感情。他一边说一边哽咽。据说周恩来一生只哭过三次，一次是因为他迟迟才听到父亲去世的消息，一次是因为叶挺的牺牲，他们在</a:t>
            </a:r>
            <a:r>
              <a:rPr lang="en-US" altLang="zh-CN" sz="2000" dirty="0">
                <a:latin typeface="楷体" panose="02010609060101010101" pitchFamily="49" charset="-122"/>
                <a:ea typeface="楷体" panose="02010609060101010101" pitchFamily="49" charset="-122"/>
              </a:rPr>
              <a:t>20</a:t>
            </a:r>
            <a:r>
              <a:rPr lang="zh-CN" altLang="en-US" sz="2000" dirty="0">
                <a:latin typeface="楷体" panose="02010609060101010101" pitchFamily="49" charset="-122"/>
                <a:ea typeface="楷体" panose="02010609060101010101" pitchFamily="49" charset="-122"/>
              </a:rPr>
              <a:t>年代就是革命战友，还有一次就是林彪之死。</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节选自：傅高义</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邓小平时代</a:t>
            </a:r>
            <a:r>
              <a:rPr lang="en-US"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55230"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争的</a:t>
            </a:r>
            <a:r>
              <a:rPr spc="-40" dirty="0" err="1"/>
              <a:t>中</a:t>
            </a:r>
            <a:r>
              <a:rPr spc="15" dirty="0" err="1"/>
              <a:t>流砥柱</a:t>
            </a:r>
            <a:r>
              <a:rPr spc="-245" dirty="0"/>
              <a:t> </a:t>
            </a:r>
            <a:endParaRPr spc="-95" dirty="0"/>
          </a:p>
        </p:txBody>
      </p:sp>
      <p:sp>
        <p:nvSpPr>
          <p:cNvPr id="3" name="object 3"/>
          <p:cNvSpPr txBox="1"/>
          <p:nvPr/>
        </p:nvSpPr>
        <p:spPr>
          <a:xfrm>
            <a:off x="558165" y="1327525"/>
            <a:ext cx="11014710" cy="2298700"/>
          </a:xfrm>
          <a:prstGeom prst="rect">
            <a:avLst/>
          </a:prstGeom>
        </p:spPr>
        <p:txBody>
          <a:bodyPr vert="horz" wrap="square" lIns="0" tIns="16510" rIns="0" bIns="0" rtlCol="0">
            <a:spAutoFit/>
          </a:bodyPr>
          <a:lstStyle/>
          <a:p>
            <a:pPr marL="12700">
              <a:lnSpc>
                <a:spcPts val="3500"/>
              </a:lnSpc>
              <a:spcBef>
                <a:spcPts val="130"/>
              </a:spcBef>
            </a:pPr>
            <a:r>
              <a:rPr sz="1950" b="1" spc="25" dirty="0">
                <a:latin typeface="Microsoft JhengHei" panose="020B0604030504040204" charset="-120"/>
                <a:cs typeface="Microsoft JhengHei" panose="020B0604030504040204" charset="-120"/>
              </a:rPr>
              <a:t>（</a:t>
            </a:r>
            <a:r>
              <a:rPr lang="zh-CN" altLang="en-US" sz="1950" b="1" spc="25" dirty="0">
                <a:latin typeface="Microsoft JhengHei" panose="020B0604030504040204" charset="-120"/>
                <a:cs typeface="Microsoft JhengHei" panose="020B0604030504040204" charset="-120"/>
              </a:rPr>
              <a:t>五</a:t>
            </a:r>
            <a:r>
              <a:rPr sz="1950" b="1" spc="25" dirty="0">
                <a:latin typeface="Microsoft JhengHei" panose="020B0604030504040204" charset="-120"/>
                <a:cs typeface="Microsoft JhengHei" panose="020B0604030504040204" charset="-120"/>
              </a:rPr>
              <a:t>）坚持统一战线中的独立自主</a:t>
            </a:r>
            <a:r>
              <a:rPr sz="1950" b="1" spc="75" dirty="0">
                <a:latin typeface="Microsoft JhengHei" panose="020B0604030504040204" charset="-120"/>
                <a:cs typeface="Microsoft JhengHei" panose="020B0604030504040204" charset="-120"/>
              </a:rPr>
              <a:t>原</a:t>
            </a:r>
            <a:r>
              <a:rPr sz="1950" b="1" spc="35" dirty="0">
                <a:latin typeface="Microsoft JhengHei" panose="020B0604030504040204" charset="-120"/>
                <a:cs typeface="Microsoft JhengHei" panose="020B0604030504040204" charset="-120"/>
              </a:rPr>
              <a:t>则</a:t>
            </a:r>
            <a:r>
              <a:rPr sz="1950" spc="25" dirty="0">
                <a:solidFill>
                  <a:srgbClr val="C23B0D"/>
                </a:solidFill>
                <a:latin typeface="PMingLiU"/>
                <a:cs typeface="PMingLiU"/>
              </a:rPr>
              <a:t>★★</a:t>
            </a:r>
            <a:endParaRPr sz="1950" dirty="0">
              <a:latin typeface="PMingLiU"/>
              <a:cs typeface="PMingLiU"/>
            </a:endParaRPr>
          </a:p>
          <a:p>
            <a:pPr marL="12700" marR="1527175">
              <a:lnSpc>
                <a:spcPts val="3500"/>
              </a:lnSpc>
              <a:spcBef>
                <a:spcPts val="300"/>
              </a:spcBef>
            </a:pPr>
            <a:r>
              <a:rPr sz="1950" b="1" spc="25" dirty="0">
                <a:latin typeface="等线" panose="02010600030101010101" pitchFamily="2" charset="-122"/>
                <a:ea typeface="等线" panose="02010600030101010101" pitchFamily="2" charset="-122"/>
                <a:cs typeface="Microsoft JhengHei" panose="020B0604030504040204" charset="-120"/>
              </a:rPr>
              <a:t>原则</a:t>
            </a:r>
            <a:r>
              <a:rPr sz="1950" spc="25" dirty="0">
                <a:latin typeface="等线" panose="02010600030101010101" pitchFamily="2" charset="-122"/>
                <a:ea typeface="等线" panose="02010600030101010101" pitchFamily="2" charset="-122"/>
                <a:cs typeface="PMingLiU"/>
              </a:rPr>
              <a:t>：在坚持统一战线的前提下，</a:t>
            </a:r>
            <a:r>
              <a:rPr sz="1950" spc="75" dirty="0">
                <a:latin typeface="等线" panose="02010600030101010101" pitchFamily="2" charset="-122"/>
                <a:ea typeface="等线" panose="02010600030101010101" pitchFamily="2" charset="-122"/>
                <a:cs typeface="PMingLiU"/>
              </a:rPr>
              <a:t>保</a:t>
            </a:r>
            <a:r>
              <a:rPr sz="1950" spc="25" dirty="0">
                <a:latin typeface="等线" panose="02010600030101010101" pitchFamily="2" charset="-122"/>
                <a:ea typeface="等线" panose="02010600030101010101" pitchFamily="2" charset="-122"/>
                <a:cs typeface="PMingLiU"/>
              </a:rPr>
              <a:t>持共</a:t>
            </a:r>
            <a:r>
              <a:rPr sz="1950" spc="75" dirty="0">
                <a:latin typeface="等线" panose="02010600030101010101" pitchFamily="2" charset="-122"/>
                <a:ea typeface="等线" panose="02010600030101010101" pitchFamily="2" charset="-122"/>
                <a:cs typeface="PMingLiU"/>
              </a:rPr>
              <a:t>产</a:t>
            </a:r>
            <a:r>
              <a:rPr sz="1950" spc="25" dirty="0">
                <a:latin typeface="等线" panose="02010600030101010101" pitchFamily="2" charset="-122"/>
                <a:ea typeface="等线" panose="02010600030101010101" pitchFamily="2" charset="-122"/>
                <a:cs typeface="PMingLiU"/>
              </a:rPr>
              <a:t>党在</a:t>
            </a:r>
            <a:r>
              <a:rPr sz="1950" spc="75" dirty="0">
                <a:latin typeface="等线" panose="02010600030101010101" pitchFamily="2" charset="-122"/>
                <a:ea typeface="等线" panose="02010600030101010101" pitchFamily="2" charset="-122"/>
                <a:cs typeface="PMingLiU"/>
              </a:rPr>
              <a:t>思</a:t>
            </a:r>
            <a:r>
              <a:rPr sz="1950" spc="25" dirty="0">
                <a:latin typeface="等线" panose="02010600030101010101" pitchFamily="2" charset="-122"/>
                <a:ea typeface="等线" panose="02010600030101010101" pitchFamily="2" charset="-122"/>
                <a:cs typeface="PMingLiU"/>
              </a:rPr>
              <a:t>想上</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政治</a:t>
            </a:r>
            <a:r>
              <a:rPr sz="1950" spc="75" dirty="0">
                <a:latin typeface="等线" panose="02010600030101010101" pitchFamily="2" charset="-122"/>
                <a:ea typeface="等线" panose="02010600030101010101" pitchFamily="2" charset="-122"/>
                <a:cs typeface="PMingLiU"/>
              </a:rPr>
              <a:t>上</a:t>
            </a:r>
            <a:r>
              <a:rPr sz="1950" spc="25" dirty="0">
                <a:latin typeface="等线" panose="02010600030101010101" pitchFamily="2" charset="-122"/>
                <a:ea typeface="等线" panose="02010600030101010101" pitchFamily="2" charset="-122"/>
                <a:cs typeface="PMingLiU"/>
              </a:rPr>
              <a:t>、组</a:t>
            </a:r>
            <a:r>
              <a:rPr sz="1950" spc="75" dirty="0">
                <a:latin typeface="等线" panose="02010600030101010101" pitchFamily="2" charset="-122"/>
                <a:ea typeface="等线" panose="02010600030101010101" pitchFamily="2" charset="-122"/>
                <a:cs typeface="PMingLiU"/>
              </a:rPr>
              <a:t>织</a:t>
            </a:r>
            <a:r>
              <a:rPr sz="1950" spc="25" dirty="0">
                <a:latin typeface="等线" panose="02010600030101010101" pitchFamily="2" charset="-122"/>
                <a:ea typeface="等线" panose="02010600030101010101" pitchFamily="2" charset="-122"/>
                <a:cs typeface="PMingLiU"/>
              </a:rPr>
              <a:t>上的</a:t>
            </a:r>
            <a:r>
              <a:rPr sz="1950" spc="75" dirty="0">
                <a:latin typeface="等线" panose="02010600030101010101" pitchFamily="2" charset="-122"/>
                <a:ea typeface="等线" panose="02010600030101010101" pitchFamily="2" charset="-122"/>
                <a:cs typeface="PMingLiU"/>
              </a:rPr>
              <a:t>独</a:t>
            </a:r>
            <a:r>
              <a:rPr sz="1950" spc="25" dirty="0">
                <a:latin typeface="等线" panose="02010600030101010101" pitchFamily="2" charset="-122"/>
                <a:ea typeface="等线" panose="02010600030101010101" pitchFamily="2" charset="-122"/>
                <a:cs typeface="PMingLiU"/>
              </a:rPr>
              <a:t>立性。 </a:t>
            </a:r>
            <a:r>
              <a:rPr sz="1950" b="1" spc="25" dirty="0">
                <a:latin typeface="等线" panose="02010600030101010101" pitchFamily="2" charset="-122"/>
                <a:ea typeface="等线" panose="02010600030101010101" pitchFamily="2" charset="-122"/>
                <a:cs typeface="Microsoft JhengHei" panose="020B0604030504040204" charset="-120"/>
              </a:rPr>
              <a:t>方针</a:t>
            </a:r>
            <a:r>
              <a:rPr sz="1950" spc="25" dirty="0">
                <a:latin typeface="等线" panose="02010600030101010101" pitchFamily="2" charset="-122"/>
                <a:ea typeface="等线" panose="02010600030101010101" pitchFamily="2" charset="-122"/>
                <a:cs typeface="PMingLiU"/>
              </a:rPr>
              <a:t>：在统一战线中坚持独立自主</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既统</a:t>
            </a:r>
            <a:r>
              <a:rPr sz="1950" spc="75" dirty="0">
                <a:latin typeface="等线" panose="02010600030101010101" pitchFamily="2" charset="-122"/>
                <a:ea typeface="等线" panose="02010600030101010101" pitchFamily="2" charset="-122"/>
                <a:cs typeface="PMingLiU"/>
              </a:rPr>
              <a:t>一</a:t>
            </a:r>
            <a:r>
              <a:rPr sz="1950" spc="25" dirty="0">
                <a:latin typeface="等线" panose="02010600030101010101" pitchFamily="2" charset="-122"/>
                <a:ea typeface="等线" panose="02010600030101010101" pitchFamily="2" charset="-122"/>
                <a:cs typeface="PMingLiU"/>
              </a:rPr>
              <a:t>，又</a:t>
            </a:r>
            <a:r>
              <a:rPr sz="1950" spc="75" dirty="0">
                <a:latin typeface="等线" panose="02010600030101010101" pitchFamily="2" charset="-122"/>
                <a:ea typeface="等线" panose="02010600030101010101" pitchFamily="2" charset="-122"/>
                <a:cs typeface="PMingLiU"/>
              </a:rPr>
              <a:t>独</a:t>
            </a:r>
            <a:r>
              <a:rPr sz="1950" spc="25" dirty="0">
                <a:latin typeface="等线" panose="02010600030101010101" pitchFamily="2" charset="-122"/>
                <a:ea typeface="等线" panose="02010600030101010101" pitchFamily="2" charset="-122"/>
                <a:cs typeface="PMingLiU"/>
              </a:rPr>
              <a:t>立。</a:t>
            </a:r>
            <a:endParaRPr sz="1950" dirty="0">
              <a:latin typeface="等线" panose="02010600030101010101" pitchFamily="2" charset="-122"/>
              <a:ea typeface="等线" panose="02010600030101010101" pitchFamily="2" charset="-122"/>
              <a:cs typeface="PMingLiU"/>
            </a:endParaRPr>
          </a:p>
          <a:p>
            <a:pPr marL="12700" marR="5080">
              <a:lnSpc>
                <a:spcPts val="3500"/>
              </a:lnSpc>
            </a:pPr>
            <a:r>
              <a:rPr sz="1950" b="1" spc="25" dirty="0" err="1">
                <a:latin typeface="等线" panose="02010600030101010101" pitchFamily="2" charset="-122"/>
                <a:ea typeface="等线" panose="02010600030101010101" pitchFamily="2" charset="-122"/>
                <a:cs typeface="Microsoft JhengHei" panose="020B0604030504040204" charset="-120"/>
              </a:rPr>
              <a:t>目的</a:t>
            </a:r>
            <a:r>
              <a:rPr sz="1950" spc="25" dirty="0" err="1">
                <a:latin typeface="等线" panose="02010600030101010101" pitchFamily="2" charset="-122"/>
                <a:ea typeface="等线" panose="02010600030101010101" pitchFamily="2" charset="-122"/>
                <a:cs typeface="PMingLiU"/>
              </a:rPr>
              <a:t>：动员千百万群众进入抗日民</a:t>
            </a:r>
            <a:r>
              <a:rPr sz="1950" spc="75" dirty="0" err="1">
                <a:latin typeface="等线" panose="02010600030101010101" pitchFamily="2" charset="-122"/>
                <a:ea typeface="等线" panose="02010600030101010101" pitchFamily="2" charset="-122"/>
                <a:cs typeface="PMingLiU"/>
              </a:rPr>
              <a:t>族</a:t>
            </a:r>
            <a:r>
              <a:rPr sz="1950" spc="25" dirty="0" err="1">
                <a:latin typeface="等线" panose="02010600030101010101" pitchFamily="2" charset="-122"/>
                <a:ea typeface="等线" panose="02010600030101010101" pitchFamily="2" charset="-122"/>
                <a:cs typeface="PMingLiU"/>
              </a:rPr>
              <a:t>统一</a:t>
            </a:r>
            <a:r>
              <a:rPr sz="1950" spc="75" dirty="0" err="1">
                <a:latin typeface="等线" panose="02010600030101010101" pitchFamily="2" charset="-122"/>
                <a:ea typeface="等线" panose="02010600030101010101" pitchFamily="2" charset="-122"/>
                <a:cs typeface="PMingLiU"/>
              </a:rPr>
              <a:t>战</a:t>
            </a:r>
            <a:r>
              <a:rPr sz="1950" spc="25" dirty="0" err="1">
                <a:latin typeface="等线" panose="02010600030101010101" pitchFamily="2" charset="-122"/>
                <a:ea typeface="等线" panose="02010600030101010101" pitchFamily="2" charset="-122"/>
                <a:cs typeface="PMingLiU"/>
              </a:rPr>
              <a:t>线，</a:t>
            </a:r>
            <a:r>
              <a:rPr sz="1950" spc="75" dirty="0" err="1">
                <a:latin typeface="等线" panose="02010600030101010101" pitchFamily="2" charset="-122"/>
                <a:ea typeface="等线" panose="02010600030101010101" pitchFamily="2" charset="-122"/>
                <a:cs typeface="PMingLiU"/>
              </a:rPr>
              <a:t>保</a:t>
            </a:r>
            <a:r>
              <a:rPr sz="1950" spc="25" dirty="0" err="1">
                <a:latin typeface="等线" panose="02010600030101010101" pitchFamily="2" charset="-122"/>
                <a:ea typeface="等线" panose="02010600030101010101" pitchFamily="2" charset="-122"/>
                <a:cs typeface="PMingLiU"/>
              </a:rPr>
              <a:t>持和</a:t>
            </a:r>
            <a:r>
              <a:rPr sz="1950" spc="75" dirty="0" err="1">
                <a:latin typeface="等线" panose="02010600030101010101" pitchFamily="2" charset="-122"/>
                <a:ea typeface="等线" panose="02010600030101010101" pitchFamily="2" charset="-122"/>
                <a:cs typeface="PMingLiU"/>
              </a:rPr>
              <a:t>发</a:t>
            </a:r>
            <a:r>
              <a:rPr sz="1950" spc="25" dirty="0" err="1">
                <a:latin typeface="等线" panose="02010600030101010101" pitchFamily="2" charset="-122"/>
                <a:ea typeface="等线" panose="02010600030101010101" pitchFamily="2" charset="-122"/>
                <a:cs typeface="PMingLiU"/>
              </a:rPr>
              <a:t>展共</a:t>
            </a:r>
            <a:r>
              <a:rPr sz="1950" spc="75" dirty="0" err="1">
                <a:latin typeface="等线" panose="02010600030101010101" pitchFamily="2" charset="-122"/>
                <a:ea typeface="等线" panose="02010600030101010101" pitchFamily="2" charset="-122"/>
                <a:cs typeface="PMingLiU"/>
              </a:rPr>
              <a:t>产</a:t>
            </a:r>
            <a:r>
              <a:rPr sz="1950" spc="25" dirty="0" err="1">
                <a:latin typeface="等线" panose="02010600030101010101" pitchFamily="2" charset="-122"/>
                <a:ea typeface="等线" panose="02010600030101010101" pitchFamily="2" charset="-122"/>
                <a:cs typeface="PMingLiU"/>
              </a:rPr>
              <a:t>党领</a:t>
            </a:r>
            <a:r>
              <a:rPr sz="1950" spc="75" dirty="0" err="1">
                <a:latin typeface="等线" panose="02010600030101010101" pitchFamily="2" charset="-122"/>
                <a:ea typeface="等线" panose="02010600030101010101" pitchFamily="2" charset="-122"/>
                <a:cs typeface="PMingLiU"/>
              </a:rPr>
              <a:t>导</a:t>
            </a:r>
            <a:r>
              <a:rPr sz="1950" spc="25" dirty="0" err="1">
                <a:latin typeface="等线" panose="02010600030101010101" pitchFamily="2" charset="-122"/>
                <a:ea typeface="等线" panose="02010600030101010101" pitchFamily="2" charset="-122"/>
                <a:cs typeface="PMingLiU"/>
              </a:rPr>
              <a:t>的革</a:t>
            </a:r>
            <a:r>
              <a:rPr sz="1950" spc="75" dirty="0" err="1">
                <a:latin typeface="等线" panose="02010600030101010101" pitchFamily="2" charset="-122"/>
                <a:ea typeface="等线" panose="02010600030101010101" pitchFamily="2" charset="-122"/>
                <a:cs typeface="PMingLiU"/>
              </a:rPr>
              <a:t>命</a:t>
            </a:r>
            <a:r>
              <a:rPr sz="1950" spc="25" dirty="0" err="1">
                <a:latin typeface="等线" panose="02010600030101010101" pitchFamily="2" charset="-122"/>
                <a:ea typeface="等线" panose="02010600030101010101" pitchFamily="2" charset="-122"/>
                <a:cs typeface="PMingLiU"/>
              </a:rPr>
              <a:t>力量</a:t>
            </a:r>
            <a:r>
              <a:rPr sz="1950" spc="75" dirty="0" err="1">
                <a:latin typeface="等线" panose="02010600030101010101" pitchFamily="2" charset="-122"/>
                <a:ea typeface="等线" panose="02010600030101010101" pitchFamily="2" charset="-122"/>
                <a:cs typeface="PMingLiU"/>
              </a:rPr>
              <a:t>已</a:t>
            </a:r>
            <a:r>
              <a:rPr sz="1950" spc="25" dirty="0" err="1">
                <a:latin typeface="等线" panose="02010600030101010101" pitchFamily="2" charset="-122"/>
                <a:ea typeface="等线" panose="02010600030101010101" pitchFamily="2" charset="-122"/>
                <a:cs typeface="PMingLiU"/>
              </a:rPr>
              <a:t>经取</a:t>
            </a:r>
            <a:r>
              <a:rPr sz="1950" spc="75" dirty="0" err="1">
                <a:latin typeface="等线" panose="02010600030101010101" pitchFamily="2" charset="-122"/>
                <a:ea typeface="等线" panose="02010600030101010101" pitchFamily="2" charset="-122"/>
                <a:cs typeface="PMingLiU"/>
              </a:rPr>
              <a:t>得</a:t>
            </a:r>
            <a:r>
              <a:rPr sz="1950" spc="25" dirty="0" err="1">
                <a:latin typeface="等线" panose="02010600030101010101" pitchFamily="2" charset="-122"/>
                <a:ea typeface="等线" panose="02010600030101010101" pitchFamily="2" charset="-122"/>
                <a:cs typeface="PMingLiU"/>
              </a:rPr>
              <a:t>的阵地</a:t>
            </a:r>
            <a:r>
              <a:rPr sz="1950" spc="25" dirty="0">
                <a:latin typeface="等线" panose="02010600030101010101" pitchFamily="2" charset="-122"/>
                <a:ea typeface="等线" panose="02010600030101010101" pitchFamily="2" charset="-122"/>
                <a:cs typeface="PMingLiU"/>
              </a:rPr>
              <a:t> </a:t>
            </a:r>
            <a:endParaRPr lang="en-US" sz="1950" spc="25" dirty="0">
              <a:latin typeface="等线" panose="02010600030101010101" pitchFamily="2" charset="-122"/>
              <a:ea typeface="等线" panose="02010600030101010101" pitchFamily="2" charset="-122"/>
              <a:cs typeface="PMingLiU"/>
            </a:endParaRPr>
          </a:p>
          <a:p>
            <a:pPr marL="12700" marR="5080">
              <a:lnSpc>
                <a:spcPts val="3500"/>
              </a:lnSpc>
            </a:pPr>
            <a:r>
              <a:rPr sz="1950" b="1" spc="25" dirty="0" err="1">
                <a:latin typeface="等线" panose="02010600030101010101" pitchFamily="2" charset="-122"/>
                <a:ea typeface="等线" panose="02010600030101010101" pitchFamily="2" charset="-122"/>
                <a:cs typeface="Microsoft JhengHei" panose="020B0604030504040204" charset="-120"/>
              </a:rPr>
              <a:t>实质</a:t>
            </a:r>
            <a:r>
              <a:rPr sz="1950" spc="25" dirty="0" err="1">
                <a:latin typeface="等线" panose="02010600030101010101" pitchFamily="2" charset="-122"/>
                <a:ea typeface="等线" panose="02010600030101010101" pitchFamily="2" charset="-122"/>
                <a:cs typeface="PMingLiU"/>
              </a:rPr>
              <a:t>：坚持共产党在统一战线中的</a:t>
            </a:r>
            <a:r>
              <a:rPr sz="1950" spc="75" dirty="0" err="1">
                <a:latin typeface="等线" panose="02010600030101010101" pitchFamily="2" charset="-122"/>
                <a:ea typeface="等线" panose="02010600030101010101" pitchFamily="2" charset="-122"/>
                <a:cs typeface="PMingLiU"/>
              </a:rPr>
              <a:t>领</a:t>
            </a:r>
            <a:r>
              <a:rPr sz="1950" spc="25" dirty="0" err="1">
                <a:latin typeface="等线" panose="02010600030101010101" pitchFamily="2" charset="-122"/>
                <a:ea typeface="等线" panose="02010600030101010101" pitchFamily="2" charset="-122"/>
                <a:cs typeface="PMingLiU"/>
              </a:rPr>
              <a:t>导权</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4" name="矩形 3"/>
          <p:cNvSpPr/>
          <p:nvPr/>
        </p:nvSpPr>
        <p:spPr>
          <a:xfrm>
            <a:off x="558165" y="4175470"/>
            <a:ext cx="11014710" cy="1892826"/>
          </a:xfrm>
          <a:prstGeom prst="rect">
            <a:avLst/>
          </a:prstGeom>
        </p:spPr>
        <p:txBody>
          <a:bodyPr wrap="square">
            <a:spAutoFit/>
          </a:bodyPr>
          <a:lstStyle/>
          <a:p>
            <a:pPr marL="469900" indent="-457200">
              <a:lnSpc>
                <a:spcPct val="150000"/>
              </a:lnSpc>
              <a:buAutoNum type="arabicPeriod"/>
              <a:tabLst>
                <a:tab pos="469900" algn="l"/>
                <a:tab pos="469900" algn="l"/>
              </a:tabLst>
            </a:pPr>
            <a:r>
              <a:rPr lang="zh-CN" altLang="en-US" sz="1950" spc="75" dirty="0">
                <a:latin typeface="等线" panose="02010600030101010101" pitchFamily="2" charset="-122"/>
                <a:ea typeface="等线" panose="02010600030101010101" pitchFamily="2" charset="-122"/>
                <a:cs typeface="PMingLiU"/>
              </a:rPr>
              <a:t>共产党帮助民主进步人士在</a:t>
            </a:r>
            <a:r>
              <a:rPr lang="zh-CN" altLang="en-US"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重庆</a:t>
            </a:r>
            <a:r>
              <a:rPr lang="zh-CN" altLang="en-US" sz="1950" spc="75" dirty="0">
                <a:latin typeface="等线" panose="02010600030101010101" pitchFamily="2" charset="-122"/>
                <a:ea typeface="等线" panose="02010600030101010101" pitchFamily="2" charset="-122"/>
                <a:cs typeface="PMingLiU"/>
              </a:rPr>
              <a:t>创办了</a:t>
            </a:r>
            <a:r>
              <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中国民主政团同盟</a:t>
            </a:r>
            <a:endParaRPr lang="en-US" altLang="zh-CN"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endParaRPr>
          </a:p>
          <a:p>
            <a:pPr marL="469900" indent="-457200">
              <a:lnSpc>
                <a:spcPct val="150000"/>
              </a:lnSpc>
              <a:buAutoNum type="arabicPeriod" startAt="2"/>
              <a:tabLst>
                <a:tab pos="469900" algn="l"/>
                <a:tab pos="469900" algn="l"/>
              </a:tabLst>
            </a:pPr>
            <a:r>
              <a:rPr lang="en-US" altLang="zh-CN"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a:t>
            </a:r>
            <a:r>
              <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新华日报</a:t>
            </a:r>
            <a:r>
              <a:rPr lang="en-US" altLang="zh-CN"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a:t>
            </a:r>
            <a:r>
              <a:rPr lang="zh-CN" altLang="en-US" sz="1950" spc="75" dirty="0">
                <a:latin typeface="等线" panose="02010600030101010101" pitchFamily="2" charset="-122"/>
                <a:ea typeface="等线" panose="02010600030101010101" pitchFamily="2" charset="-122"/>
                <a:cs typeface="PMingLiU"/>
              </a:rPr>
              <a:t>及时向大后方人民宣传党的主张，鼓舞群众抗战热情</a:t>
            </a:r>
            <a:endParaRPr lang="en-US" altLang="zh-CN" sz="1950" spc="75" dirty="0">
              <a:latin typeface="等线" panose="02010600030101010101" pitchFamily="2" charset="-122"/>
              <a:ea typeface="等线" panose="02010600030101010101" pitchFamily="2" charset="-122"/>
              <a:cs typeface="PMingLiU"/>
            </a:endParaRPr>
          </a:p>
          <a:p>
            <a:pPr marL="469900" indent="-457200">
              <a:lnSpc>
                <a:spcPct val="150000"/>
              </a:lnSpc>
              <a:buAutoNum type="arabicPeriod" startAt="3"/>
              <a:tabLst>
                <a:tab pos="469900" algn="l"/>
                <a:tab pos="469900" algn="l"/>
              </a:tabLst>
            </a:pPr>
            <a:r>
              <a:rPr lang="zh-CN" altLang="en-US" sz="1950" spc="75" dirty="0">
                <a:latin typeface="等线" panose="02010600030101010101" pitchFamily="2" charset="-122"/>
                <a:ea typeface="等线" panose="02010600030101010101" pitchFamily="2" charset="-122"/>
                <a:cs typeface="PMingLiU"/>
              </a:rPr>
              <a:t>文艺界提出为文艺创作的三大目标</a:t>
            </a:r>
            <a:r>
              <a:rPr lang="zh-CN" altLang="en-US" sz="1950" b="1" spc="7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a:t>
            </a:r>
            <a:r>
              <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抗战、团结、民主</a:t>
            </a:r>
            <a:endParaRPr lang="en-US" altLang="zh-CN"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endParaRPr>
          </a:p>
          <a:p>
            <a:pPr marL="469900" indent="-457200">
              <a:lnSpc>
                <a:spcPct val="150000"/>
              </a:lnSpc>
              <a:buAutoNum type="arabicPeriod" startAt="3"/>
              <a:tabLst>
                <a:tab pos="469900" algn="l"/>
                <a:tab pos="469900" algn="l"/>
              </a:tabLst>
            </a:pPr>
            <a:r>
              <a:rPr lang="zh-CN" altLang="en-US" sz="1950" spc="75" dirty="0">
                <a:latin typeface="等线" panose="02010600030101010101" pitchFamily="2" charset="-122"/>
                <a:ea typeface="等线" panose="02010600030101010101" pitchFamily="2" charset="-122"/>
                <a:cs typeface="PMingLiU"/>
              </a:rPr>
              <a:t>抗战开始后，北大、清华、南开迁往昆明，组建</a:t>
            </a:r>
            <a:r>
              <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rPr>
              <a:t>国立西南联合大学</a:t>
            </a:r>
            <a:endParaRPr lang="zh-CN" alt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PMingLiU"/>
            </a:endParaRPr>
          </a:p>
        </p:txBody>
      </p:sp>
      <p:sp>
        <p:nvSpPr>
          <p:cNvPr id="5" name="矩形 4"/>
          <p:cNvSpPr/>
          <p:nvPr/>
        </p:nvSpPr>
        <p:spPr>
          <a:xfrm>
            <a:off x="558165" y="3783055"/>
            <a:ext cx="2716530" cy="391160"/>
          </a:xfrm>
          <a:prstGeom prst="rect">
            <a:avLst/>
          </a:prstGeom>
        </p:spPr>
        <p:txBody>
          <a:bodyPr wrap="none">
            <a:spAutoFit/>
          </a:bodyPr>
          <a:lstStyle/>
          <a:p>
            <a:pPr marL="12700">
              <a:lnSpc>
                <a:spcPct val="100000"/>
              </a:lnSpc>
              <a:spcBef>
                <a:spcPts val="130"/>
              </a:spcBef>
            </a:pPr>
            <a:r>
              <a:rPr lang="zh-CN" altLang="en-US" sz="1950" b="1" spc="25" dirty="0">
                <a:latin typeface="Microsoft JhengHei" panose="020B0604030504040204" charset="-120"/>
                <a:cs typeface="Microsoft JhengHei" panose="020B0604030504040204" charset="-120"/>
              </a:rPr>
              <a:t>（六）民主党派与文化</a:t>
            </a:r>
            <a:endParaRPr lang="zh-CN" altLang="en-US" dirty="0">
              <a:latin typeface="PMingLiU"/>
              <a:cs typeface="PMingLiU"/>
            </a:endParaRPr>
          </a:p>
        </p:txBody>
      </p:sp>
      <p:sp>
        <p:nvSpPr>
          <p:cNvPr id="6" name="object 7"/>
          <p:cNvSpPr/>
          <p:nvPr/>
        </p:nvSpPr>
        <p:spPr>
          <a:xfrm>
            <a:off x="3256281" y="3716157"/>
            <a:ext cx="1424939" cy="457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马克思主义传播与中国共产党的诞生</a:t>
            </a:r>
            <a:endParaRPr lang="zh-CN" altLang="en-US" dirty="0"/>
          </a:p>
        </p:txBody>
      </p:sp>
      <p:sp>
        <p:nvSpPr>
          <p:cNvPr id="3" name="内容占位符 2"/>
          <p:cNvSpPr>
            <a:spLocks noGrp="1"/>
          </p:cNvSpPr>
          <p:nvPr>
            <p:ph idx="1"/>
          </p:nvPr>
        </p:nvSpPr>
        <p:spPr>
          <a:xfrm>
            <a:off x="517692" y="1212251"/>
            <a:ext cx="10515600" cy="4874783"/>
          </a:xfrm>
        </p:spPr>
        <p:txBody>
          <a:bodyPr>
            <a:normAutofit/>
          </a:bodyPr>
          <a:lstStyle/>
          <a:p>
            <a:pPr>
              <a:lnSpc>
                <a:spcPct val="200000"/>
              </a:lnSpc>
            </a:pPr>
            <a:r>
              <a:rPr lang="zh-CN" altLang="en-US" sz="26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一、早期宣传马克思主义的三类人</a:t>
            </a:r>
            <a:r>
              <a:rPr lang="en-US" altLang="zh-CN" sz="2600" b="1" dirty="0">
                <a:latin typeface="方正清刻本悦宋简体" panose="02000000000000000000" pitchFamily="2" charset="-122"/>
                <a:ea typeface="方正清刻本悦宋简体" panose="02000000000000000000" pitchFamily="2" charset="-122"/>
                <a:sym typeface="微软雅黑" panose="020B0503020204020204" pitchFamily="34" charset="-122"/>
              </a:rPr>
              <a:t>(</a:t>
            </a:r>
            <a:r>
              <a:rPr lang="zh-CN" altLang="en-US" sz="2600" b="1" dirty="0">
                <a:latin typeface="方正清刻本悦宋简体" panose="02000000000000000000" pitchFamily="2" charset="-122"/>
                <a:ea typeface="方正清刻本悦宋简体" panose="02000000000000000000" pitchFamily="2" charset="-122"/>
                <a:sym typeface="微软雅黑" panose="020B0503020204020204" pitchFamily="34" charset="-122"/>
              </a:rPr>
              <a:t>老中青三代</a:t>
            </a:r>
            <a:r>
              <a:rPr lang="en-US" altLang="zh-CN" sz="2600" b="1" dirty="0">
                <a:latin typeface="方正清刻本悦宋简体" panose="02000000000000000000" pitchFamily="2" charset="-122"/>
                <a:ea typeface="方正清刻本悦宋简体" panose="02000000000000000000" pitchFamily="2" charset="-122"/>
                <a:sym typeface="微软雅黑" panose="020B0503020204020204" pitchFamily="34" charset="-122"/>
              </a:rPr>
              <a:t>)</a:t>
            </a:r>
            <a:r>
              <a:rPr lang="zh-CN" altLang="en-US" sz="2600" dirty="0">
                <a:latin typeface="方正清刻本悦宋简体" panose="02000000000000000000" pitchFamily="2" charset="-122"/>
                <a:ea typeface="方正清刻本悦宋简体" panose="02000000000000000000" pitchFamily="2" charset="-122"/>
                <a:sym typeface="微软雅黑" panose="020B0503020204020204" pitchFamily="34" charset="-122"/>
              </a:rPr>
              <a:t>：</a:t>
            </a:r>
            <a:endParaRPr lang="zh-CN" altLang="en-US" sz="2600" dirty="0">
              <a:latin typeface="方正清刻本悦宋简体" panose="02000000000000000000" pitchFamily="2" charset="-122"/>
              <a:ea typeface="方正清刻本悦宋简体" panose="02000000000000000000" pitchFamily="2" charset="-122"/>
              <a:sym typeface="微软雅黑" panose="020B0503020204020204" pitchFamily="34" charset="-122"/>
            </a:endParaRPr>
          </a:p>
          <a:p>
            <a:pPr>
              <a:lnSpc>
                <a:spcPct val="200000"/>
              </a:lnSpc>
            </a:pPr>
            <a:r>
              <a:rPr lang="en-US" altLang="zh-CN" dirty="0"/>
              <a:t>1</a:t>
            </a:r>
            <a:r>
              <a:rPr lang="zh-CN" altLang="en-US" dirty="0"/>
              <a:t>、</a:t>
            </a:r>
            <a:r>
              <a:rPr lang="zh-CN" altLang="en-US" dirty="0">
                <a:solidFill>
                  <a:srgbClr val="000000"/>
                </a:solidFill>
              </a:rPr>
              <a:t>五四运动</a:t>
            </a:r>
            <a:r>
              <a:rPr lang="zh-CN" altLang="en-US" dirty="0"/>
              <a:t>前的新文化运动的精神领袖（陈独秀、李大钊）</a:t>
            </a:r>
            <a:endParaRPr lang="en-US" altLang="zh-CN" dirty="0"/>
          </a:p>
          <a:p>
            <a:pPr>
              <a:lnSpc>
                <a:spcPct val="200000"/>
              </a:lnSpc>
            </a:pPr>
            <a:r>
              <a:rPr lang="en-US" altLang="zh-CN" dirty="0"/>
              <a:t>     </a:t>
            </a:r>
            <a:r>
              <a:rPr lang="zh-CN" altLang="en-US" dirty="0"/>
              <a:t>李大钊</a:t>
            </a:r>
            <a:r>
              <a:rPr lang="en-US" altLang="zh-CN" dirty="0"/>
              <a:t>《</a:t>
            </a:r>
            <a:r>
              <a:rPr lang="zh-CN" altLang="en-US" dirty="0"/>
              <a:t>我的马克思主义观</a:t>
            </a:r>
            <a:r>
              <a:rPr lang="en-US" altLang="zh-CN" dirty="0"/>
              <a:t>》</a:t>
            </a:r>
            <a:r>
              <a:rPr lang="zh-CN" altLang="en-US" dirty="0"/>
              <a:t>、陈独秀</a:t>
            </a:r>
            <a:r>
              <a:rPr lang="en-US" altLang="zh-CN" dirty="0"/>
              <a:t>《</a:t>
            </a:r>
            <a:r>
              <a:rPr lang="zh-CN" altLang="en-US" dirty="0"/>
              <a:t>谈政治</a:t>
            </a:r>
            <a:r>
              <a:rPr lang="en-US" altLang="zh-CN" dirty="0"/>
              <a:t>》</a:t>
            </a:r>
            <a:endParaRPr lang="zh-CN" altLang="en-US" dirty="0"/>
          </a:p>
          <a:p>
            <a:pPr>
              <a:lnSpc>
                <a:spcPct val="200000"/>
              </a:lnSpc>
            </a:pPr>
            <a:r>
              <a:rPr lang="en-US" altLang="zh-CN" dirty="0"/>
              <a:t>2</a:t>
            </a:r>
            <a:r>
              <a:rPr lang="zh-CN" altLang="en-US" dirty="0"/>
              <a:t>、五四运动中的左翼骨干（毛泽东、周恩来、杨匏安、蔡和森等）</a:t>
            </a:r>
            <a:endParaRPr lang="en-US" altLang="zh-CN" dirty="0"/>
          </a:p>
          <a:p>
            <a:pPr>
              <a:lnSpc>
                <a:spcPct val="200000"/>
              </a:lnSpc>
            </a:pPr>
            <a:r>
              <a:rPr lang="en-US" altLang="zh-CN" dirty="0"/>
              <a:t>      </a:t>
            </a:r>
            <a:r>
              <a:rPr lang="zh-CN" altLang="en-US" dirty="0"/>
              <a:t>杨匏安</a:t>
            </a:r>
            <a:r>
              <a:rPr lang="en-US" altLang="zh-CN" dirty="0"/>
              <a:t>《</a:t>
            </a:r>
            <a:r>
              <a:rPr lang="zh-CN" altLang="en-US" dirty="0"/>
              <a:t>马克思主义</a:t>
            </a:r>
            <a:r>
              <a:rPr lang="en-US" altLang="zh-CN" dirty="0"/>
              <a:t>》</a:t>
            </a:r>
            <a:r>
              <a:rPr lang="zh-CN" altLang="en-US" dirty="0"/>
              <a:t>（科学的社会主义）</a:t>
            </a:r>
            <a:endParaRPr lang="zh-CN" altLang="en-US" dirty="0"/>
          </a:p>
          <a:p>
            <a:pPr>
              <a:lnSpc>
                <a:spcPct val="200000"/>
              </a:lnSpc>
            </a:pPr>
            <a:r>
              <a:rPr lang="en-US" altLang="zh-CN" dirty="0"/>
              <a:t>3</a:t>
            </a:r>
            <a:r>
              <a:rPr lang="zh-CN" altLang="en-US" dirty="0"/>
              <a:t>、一部分原同盟会员、辛亥革命时期的活动家</a:t>
            </a:r>
            <a:r>
              <a:rPr lang="zh-CN" altLang="en-US" dirty="0">
                <a:solidFill>
                  <a:srgbClr val="000000"/>
                </a:solidFill>
              </a:rPr>
              <a:t>（董必武、吴玉章、林伯渠等）</a:t>
            </a:r>
            <a:endParaRPr lang="en-US" altLang="zh-CN" dirty="0">
              <a:solidFill>
                <a:srgbClr val="000000"/>
              </a:solidFill>
            </a:endParaRPr>
          </a:p>
        </p:txBody>
      </p:sp>
      <p:pic>
        <p:nvPicPr>
          <p:cNvPr id="4" name="图片 3"/>
          <p:cNvPicPr>
            <a:picLocks noChangeAspect="1"/>
          </p:cNvPicPr>
          <p:nvPr/>
        </p:nvPicPr>
        <p:blipFill>
          <a:blip r:embed="rId1"/>
          <a:stretch>
            <a:fillRect/>
          </a:stretch>
        </p:blipFill>
        <p:spPr>
          <a:xfrm>
            <a:off x="8225155" y="1895475"/>
            <a:ext cx="3506470" cy="234061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53325"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争的</a:t>
            </a:r>
            <a:r>
              <a:rPr spc="-40" dirty="0" err="1"/>
              <a:t>中</a:t>
            </a:r>
            <a:r>
              <a:rPr spc="15" dirty="0" err="1"/>
              <a:t>流砥柱</a:t>
            </a:r>
            <a:r>
              <a:rPr spc="-240" dirty="0"/>
              <a:t> </a:t>
            </a:r>
            <a:endParaRPr spc="-100" dirty="0"/>
          </a:p>
        </p:txBody>
      </p:sp>
      <p:sp>
        <p:nvSpPr>
          <p:cNvPr id="5" name="object 5"/>
          <p:cNvSpPr txBox="1"/>
          <p:nvPr/>
        </p:nvSpPr>
        <p:spPr>
          <a:xfrm>
            <a:off x="755015" y="1356360"/>
            <a:ext cx="9589135" cy="4137030"/>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三</a:t>
            </a:r>
            <a:r>
              <a:rPr sz="2400" dirty="0">
                <a:latin typeface="宋体" panose="02010600030101010101" pitchFamily="2" charset="-122"/>
                <a:cs typeface="宋体" panose="02010600030101010101" pitchFamily="2" charset="-122"/>
              </a:rPr>
              <a:t>、抗日民主根据地的建设</a:t>
            </a:r>
            <a:endParaRPr sz="2400" dirty="0">
              <a:latin typeface="宋体" panose="02010600030101010101" pitchFamily="2" charset="-122"/>
              <a:cs typeface="宋体" panose="02010600030101010101" pitchFamily="2" charset="-122"/>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00000"/>
              </a:lnSpc>
              <a:tabLst>
                <a:tab pos="469265" algn="l"/>
                <a:tab pos="469900" algn="l"/>
              </a:tabLst>
            </a:pPr>
            <a:r>
              <a:rPr lang="en-US" sz="1950" b="1" spc="25" dirty="0">
                <a:solidFill>
                  <a:srgbClr val="C00000"/>
                </a:solidFill>
                <a:latin typeface="等线" panose="02010600030101010101" pitchFamily="2" charset="-122"/>
                <a:ea typeface="等线" panose="02010600030101010101" pitchFamily="2" charset="-122"/>
                <a:cs typeface="PMingLiU"/>
              </a:rPr>
              <a:t>1.</a:t>
            </a:r>
            <a:r>
              <a:rPr sz="1950" b="1" spc="25" dirty="0">
                <a:solidFill>
                  <a:srgbClr val="C00000"/>
                </a:solidFill>
                <a:latin typeface="等线" panose="02010600030101010101" pitchFamily="2" charset="-122"/>
                <a:ea typeface="等线" panose="02010600030101010101" pitchFamily="2" charset="-122"/>
                <a:cs typeface="PMingLiU"/>
              </a:rPr>
              <a:t> </a:t>
            </a:r>
            <a:r>
              <a:rPr lang="en-US" sz="1950" b="1" spc="25" dirty="0">
                <a:solidFill>
                  <a:srgbClr val="C00000"/>
                </a:solidFill>
                <a:latin typeface="等线" panose="02010600030101010101" pitchFamily="2" charset="-122"/>
                <a:ea typeface="等线" panose="02010600030101010101" pitchFamily="2" charset="-122"/>
                <a:cs typeface="PMingLiU"/>
              </a:rPr>
              <a:t>   </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加强政权建设</a:t>
            </a:r>
            <a:r>
              <a:rPr sz="1950" spc="25" dirty="0" err="1">
                <a:latin typeface="等线" panose="02010600030101010101" pitchFamily="2" charset="-122"/>
                <a:ea typeface="等线" panose="02010600030101010101" pitchFamily="2" charset="-122"/>
                <a:cs typeface="PMingLiU"/>
              </a:rPr>
              <a:t>，是抗日根据地建设</a:t>
            </a:r>
            <a:r>
              <a:rPr sz="1950" spc="60" dirty="0" err="1">
                <a:latin typeface="等线" panose="02010600030101010101" pitchFamily="2" charset="-122"/>
                <a:ea typeface="等线" panose="02010600030101010101" pitchFamily="2" charset="-122"/>
                <a:cs typeface="PMingLiU"/>
              </a:rPr>
              <a:t>的</a:t>
            </a:r>
            <a:r>
              <a:rPr sz="1950" u="heavy" spc="-484"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首要</a:t>
            </a:r>
            <a:r>
              <a:rPr sz="1950" b="1" u="heavy" spc="6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的</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、根</a:t>
            </a:r>
            <a:r>
              <a:rPr sz="1950" b="1" u="heavy" spc="6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本</a:t>
            </a:r>
            <a:r>
              <a:rPr sz="1950" b="1" u="heavy" spc="30"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的</a:t>
            </a:r>
            <a:r>
              <a:rPr sz="1950" spc="25" dirty="0" err="1">
                <a:latin typeface="等线" panose="02010600030101010101" pitchFamily="2" charset="-122"/>
                <a:ea typeface="等线" panose="02010600030101010101" pitchFamily="2" charset="-122"/>
                <a:cs typeface="PMingLiU"/>
              </a:rPr>
              <a:t>任</a:t>
            </a:r>
            <a:r>
              <a:rPr sz="1950" spc="75" dirty="0" err="1">
                <a:latin typeface="等线" panose="02010600030101010101" pitchFamily="2" charset="-122"/>
                <a:ea typeface="等线" panose="02010600030101010101" pitchFamily="2" charset="-122"/>
                <a:cs typeface="PMingLiU"/>
              </a:rPr>
              <a:t>务</a:t>
            </a:r>
            <a:r>
              <a:rPr sz="1950" spc="25" dirty="0">
                <a:latin typeface="等线" panose="02010600030101010101" pitchFamily="2" charset="-122"/>
                <a:ea typeface="等线" panose="02010600030101010101" pitchFamily="2" charset="-122"/>
                <a:cs typeface="PMingLiU"/>
              </a:rPr>
              <a:t>。</a:t>
            </a:r>
            <a:r>
              <a:rPr sz="1950" spc="325" dirty="0">
                <a:latin typeface="等线" panose="02010600030101010101" pitchFamily="2" charset="-122"/>
                <a:ea typeface="等线" panose="02010600030101010101" pitchFamily="2" charset="-122"/>
                <a:cs typeface="PMingLiU"/>
              </a:rPr>
              <a:t> </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buAutoNum type="arabicPeriod"/>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tabLst>
                <a:tab pos="469900" algn="l"/>
                <a:tab pos="469900" algn="l"/>
              </a:tabLst>
            </a:pPr>
            <a:r>
              <a:rPr lang="en-US" sz="1950" b="1" spc="25" dirty="0">
                <a:solidFill>
                  <a:srgbClr val="C00000"/>
                </a:solidFill>
                <a:latin typeface="等线" panose="02010600030101010101" pitchFamily="2" charset="-122"/>
                <a:ea typeface="等线" panose="02010600030101010101" pitchFamily="2" charset="-122"/>
                <a:cs typeface="PMingLiU"/>
              </a:rPr>
              <a:t>2.    </a:t>
            </a:r>
            <a:r>
              <a:rPr sz="1950" spc="25" dirty="0" err="1">
                <a:latin typeface="等线" panose="02010600030101010101" pitchFamily="2" charset="-122"/>
                <a:ea typeface="等线" panose="02010600030101010101" pitchFamily="2" charset="-122"/>
                <a:cs typeface="PMingLiU"/>
              </a:rPr>
              <a:t>采取</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民主集中制</a:t>
            </a:r>
            <a:r>
              <a:rPr sz="1950" spc="25" dirty="0" err="1">
                <a:latin typeface="等线" panose="02010600030101010101" pitchFamily="2" charset="-122"/>
                <a:ea typeface="等线" panose="02010600030101010101" pitchFamily="2" charset="-122"/>
                <a:cs typeface="PMingLiU"/>
              </a:rPr>
              <a:t>，在政权机关工作</a:t>
            </a:r>
            <a:r>
              <a:rPr sz="1950" spc="75" dirty="0" err="1">
                <a:latin typeface="等线" panose="02010600030101010101" pitchFamily="2" charset="-122"/>
                <a:ea typeface="等线" panose="02010600030101010101" pitchFamily="2" charset="-122"/>
                <a:cs typeface="PMingLiU"/>
              </a:rPr>
              <a:t>人</a:t>
            </a:r>
            <a:r>
              <a:rPr sz="1950" spc="25" dirty="0" err="1">
                <a:latin typeface="等线" panose="02010600030101010101" pitchFamily="2" charset="-122"/>
                <a:ea typeface="等线" panose="02010600030101010101" pitchFamily="2" charset="-122"/>
                <a:cs typeface="PMingLiU"/>
              </a:rPr>
              <a:t>员名</a:t>
            </a:r>
            <a:r>
              <a:rPr sz="1950" spc="75" dirty="0" err="1">
                <a:latin typeface="等线" panose="02010600030101010101" pitchFamily="2" charset="-122"/>
                <a:ea typeface="等线" panose="02010600030101010101" pitchFamily="2" charset="-122"/>
                <a:cs typeface="PMingLiU"/>
              </a:rPr>
              <a:t>额</a:t>
            </a:r>
            <a:r>
              <a:rPr sz="1950" spc="25" dirty="0" err="1">
                <a:latin typeface="等线" panose="02010600030101010101" pitchFamily="2" charset="-122"/>
                <a:ea typeface="等线" panose="02010600030101010101" pitchFamily="2" charset="-122"/>
                <a:cs typeface="PMingLiU"/>
              </a:rPr>
              <a:t>上实</a:t>
            </a:r>
            <a:r>
              <a:rPr sz="1950" spc="10" dirty="0" err="1">
                <a:latin typeface="等线" panose="02010600030101010101" pitchFamily="2" charset="-122"/>
                <a:ea typeface="等线" panose="02010600030101010101" pitchFamily="2" charset="-122"/>
                <a:cs typeface="PMingLiU"/>
              </a:rPr>
              <a:t>行</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 </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三三制政权</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 </a:t>
            </a:r>
            <a:r>
              <a:rPr sz="1950" spc="25" dirty="0">
                <a:solidFill>
                  <a:srgbClr val="C23B0D"/>
                </a:solidFill>
                <a:latin typeface="等线" panose="02010600030101010101" pitchFamily="2" charset="-122"/>
                <a:ea typeface="等线" panose="02010600030101010101" pitchFamily="2" charset="-122"/>
                <a:cs typeface="PMingLiU"/>
              </a:rPr>
              <a:t>★</a:t>
            </a:r>
            <a:r>
              <a:rPr lang="zh-CN" altLang="en-US" sz="1950" spc="25" dirty="0">
                <a:solidFill>
                  <a:srgbClr val="C23B0D"/>
                </a:solidFill>
                <a:latin typeface="等线" panose="02010600030101010101" pitchFamily="2" charset="-122"/>
                <a:ea typeface="等线" panose="02010600030101010101" pitchFamily="2" charset="-122"/>
                <a:cs typeface="PMingLiU"/>
              </a:rPr>
              <a:t>，</a:t>
            </a:r>
            <a:endParaRPr lang="en-US" altLang="zh-CN" sz="1950" spc="25" dirty="0">
              <a:solidFill>
                <a:srgbClr val="C23B0D"/>
              </a:solidFill>
              <a:latin typeface="等线" panose="02010600030101010101" pitchFamily="2" charset="-122"/>
              <a:ea typeface="等线" panose="02010600030101010101" pitchFamily="2" charset="-122"/>
              <a:cs typeface="PMingLiU"/>
            </a:endParaRPr>
          </a:p>
          <a:p>
            <a:pPr marL="12700">
              <a:lnSpc>
                <a:spcPct val="100000"/>
              </a:lnSpc>
              <a:tabLst>
                <a:tab pos="469900" algn="l"/>
                <a:tab pos="469900" algn="l"/>
              </a:tabLst>
            </a:pPr>
            <a:r>
              <a:rPr lang="zh-CN" altLang="en-US" sz="1950" spc="25" dirty="0">
                <a:solidFill>
                  <a:srgbClr val="C23B0D"/>
                </a:solidFill>
                <a:latin typeface="等线" panose="02010600030101010101" pitchFamily="2" charset="-122"/>
                <a:ea typeface="等线" panose="02010600030101010101" pitchFamily="2" charset="-122"/>
                <a:cs typeface="PMingLiU"/>
              </a:rPr>
              <a:t>      </a:t>
            </a: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tabLst>
                <a:tab pos="469900" algn="l"/>
                <a:tab pos="469900" algn="l"/>
              </a:tabLst>
            </a:pPr>
            <a:r>
              <a:rPr lang="en-US" sz="1950" b="1"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3.   </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1941年</a:t>
            </a:r>
            <a:r>
              <a:rPr sz="1950" spc="85" dirty="0">
                <a:latin typeface="等线" panose="02010600030101010101" pitchFamily="2" charset="-122"/>
                <a:ea typeface="等线" panose="02010600030101010101" pitchFamily="2" charset="-122"/>
                <a:cs typeface="PMingLiU"/>
              </a:rPr>
              <a:t>实行</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精兵简政”</a:t>
            </a:r>
            <a:r>
              <a:rPr sz="1950" spc="85" dirty="0">
                <a:latin typeface="等线" panose="02010600030101010101" pitchFamily="2" charset="-122"/>
                <a:ea typeface="等线" panose="02010600030101010101" pitchFamily="2" charset="-122"/>
                <a:cs typeface="PMingLiU"/>
              </a:rPr>
              <a:t>的政策</a:t>
            </a:r>
            <a:r>
              <a:rPr sz="1950" spc="25" dirty="0">
                <a:latin typeface="等线" panose="02010600030101010101" pitchFamily="2" charset="-122"/>
                <a:ea typeface="等线" panose="02010600030101010101" pitchFamily="2" charset="-122"/>
                <a:cs typeface="PMingLiU"/>
              </a:rPr>
              <a:t>（</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李</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鼎</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铭</a:t>
            </a:r>
            <a:r>
              <a:rPr sz="1950" spc="25" dirty="0">
                <a:latin typeface="等线" panose="02010600030101010101" pitchFamily="2" charset="-122"/>
                <a:ea typeface="等线" panose="02010600030101010101" pitchFamily="2" charset="-122"/>
                <a:cs typeface="PMingLiU"/>
              </a:rPr>
              <a:t>）</a:t>
            </a:r>
            <a:r>
              <a:rPr sz="1950" spc="325" dirty="0">
                <a:latin typeface="等线" panose="02010600030101010101" pitchFamily="2" charset="-122"/>
                <a:ea typeface="等线" panose="02010600030101010101" pitchFamily="2" charset="-122"/>
                <a:cs typeface="PMingLiU"/>
              </a:rPr>
              <a:t> </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buAutoNum type="arabicPeriod"/>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tabLst>
                <a:tab pos="469900" algn="l"/>
                <a:tab pos="469900" algn="l"/>
              </a:tabLst>
            </a:pPr>
            <a:r>
              <a:rPr lang="en-US" sz="1950" b="1" spc="-5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4.   </a:t>
            </a:r>
            <a:r>
              <a:rPr sz="1950" b="1" u="heavy" spc="-5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1940-1943</a:t>
            </a:r>
            <a:r>
              <a:rPr sz="1950" spc="-50"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抗日</a:t>
            </a:r>
            <a:r>
              <a:rPr sz="1950" spc="80" dirty="0">
                <a:latin typeface="等线" panose="02010600030101010101" pitchFamily="2" charset="-122"/>
                <a:ea typeface="等线" panose="02010600030101010101" pitchFamily="2" charset="-122"/>
                <a:cs typeface="PMingLiU"/>
              </a:rPr>
              <a:t>根</a:t>
            </a:r>
            <a:r>
              <a:rPr sz="1950" spc="25" dirty="0">
                <a:latin typeface="等线" panose="02010600030101010101" pitchFamily="2" charset="-122"/>
                <a:ea typeface="等线" panose="02010600030101010101" pitchFamily="2" charset="-122"/>
                <a:cs typeface="PMingLiU"/>
              </a:rPr>
              <a:t>据地</a:t>
            </a:r>
            <a:r>
              <a:rPr sz="1950" spc="85" dirty="0">
                <a:latin typeface="等线" panose="02010600030101010101" pitchFamily="2" charset="-122"/>
                <a:ea typeface="等线" panose="02010600030101010101" pitchFamily="2" charset="-122"/>
                <a:cs typeface="PMingLiU"/>
              </a:rPr>
              <a:t>出</a:t>
            </a:r>
            <a:r>
              <a:rPr sz="1950" spc="25" dirty="0">
                <a:latin typeface="等线" panose="02010600030101010101" pitchFamily="2" charset="-122"/>
                <a:ea typeface="等线" panose="02010600030101010101" pitchFamily="2" charset="-122"/>
                <a:cs typeface="PMingLiU"/>
              </a:rPr>
              <a:t>现了</a:t>
            </a:r>
            <a:r>
              <a:rPr sz="1950" spc="85" dirty="0">
                <a:latin typeface="等线" panose="02010600030101010101" pitchFamily="2" charset="-122"/>
                <a:ea typeface="等线" panose="02010600030101010101" pitchFamily="2" charset="-122"/>
                <a:cs typeface="PMingLiU"/>
              </a:rPr>
              <a:t>严</a:t>
            </a:r>
            <a:r>
              <a:rPr sz="1950" spc="25" dirty="0">
                <a:latin typeface="等线" panose="02010600030101010101" pitchFamily="2" charset="-122"/>
                <a:ea typeface="等线" panose="02010600030101010101" pitchFamily="2" charset="-122"/>
                <a:cs typeface="PMingLiU"/>
              </a:rPr>
              <a:t>重的</a:t>
            </a:r>
            <a:r>
              <a:rPr sz="1950" spc="85" dirty="0">
                <a:latin typeface="等线" panose="02010600030101010101" pitchFamily="2" charset="-122"/>
                <a:ea typeface="等线" panose="02010600030101010101" pitchFamily="2" charset="-122"/>
                <a:cs typeface="PMingLiU"/>
              </a:rPr>
              <a:t>经</a:t>
            </a:r>
            <a:r>
              <a:rPr sz="1950" spc="15" dirty="0">
                <a:latin typeface="等线" panose="02010600030101010101" pitchFamily="2" charset="-122"/>
                <a:ea typeface="等线" panose="02010600030101010101" pitchFamily="2" charset="-122"/>
                <a:cs typeface="PMingLiU"/>
              </a:rPr>
              <a:t>济</a:t>
            </a:r>
            <a:r>
              <a:rPr sz="1950" spc="25" dirty="0">
                <a:latin typeface="等线" panose="02010600030101010101" pitchFamily="2" charset="-122"/>
                <a:ea typeface="等线" panose="02010600030101010101" pitchFamily="2" charset="-122"/>
                <a:cs typeface="PMingLiU"/>
              </a:rPr>
              <a:t>困</a:t>
            </a:r>
            <a:r>
              <a:rPr sz="1950" spc="75" dirty="0">
                <a:latin typeface="等线" panose="02010600030101010101" pitchFamily="2" charset="-122"/>
                <a:ea typeface="等线" panose="02010600030101010101" pitchFamily="2" charset="-122"/>
                <a:cs typeface="PMingLiU"/>
              </a:rPr>
              <a:t>难</a:t>
            </a:r>
            <a:r>
              <a:rPr sz="1950" spc="25" dirty="0">
                <a:latin typeface="等线" panose="02010600030101010101" pitchFamily="2" charset="-122"/>
                <a:ea typeface="等线" panose="02010600030101010101" pitchFamily="2" charset="-122"/>
                <a:cs typeface="PMingLiU"/>
              </a:rPr>
              <a:t>，开</a:t>
            </a:r>
            <a:r>
              <a:rPr sz="1950" spc="50" dirty="0">
                <a:latin typeface="等线" panose="02010600030101010101" pitchFamily="2" charset="-122"/>
                <a:ea typeface="等线" panose="02010600030101010101" pitchFamily="2" charset="-122"/>
                <a:cs typeface="PMingLiU"/>
              </a:rPr>
              <a:t>展</a:t>
            </a:r>
            <a:r>
              <a:rPr sz="1950" u="heavy" spc="-475"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大生</a:t>
            </a:r>
            <a:r>
              <a:rPr sz="1950" b="1" u="heavy" spc="7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产</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运动</a:t>
            </a:r>
            <a:r>
              <a:rPr sz="1950" spc="25" dirty="0">
                <a:latin typeface="等线" panose="02010600030101010101" pitchFamily="2" charset="-122"/>
                <a:ea typeface="等线" panose="02010600030101010101" pitchFamily="2" charset="-122"/>
                <a:cs typeface="PMingLiU"/>
              </a:rPr>
              <a:t>。</a:t>
            </a:r>
            <a:r>
              <a:rPr sz="1950" spc="325" dirty="0">
                <a:latin typeface="等线" panose="02010600030101010101" pitchFamily="2" charset="-122"/>
                <a:ea typeface="等线" panose="02010600030101010101" pitchFamily="2" charset="-122"/>
                <a:cs typeface="PMingLiU"/>
              </a:rPr>
              <a:t> </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buAutoNum type="arabicPeriod"/>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tabLst>
                <a:tab pos="469265" algn="l"/>
                <a:tab pos="469900" algn="l"/>
              </a:tabLst>
            </a:pPr>
            <a:r>
              <a:rPr lang="en-US" sz="1950" b="1" spc="-5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5.  </a:t>
            </a:r>
            <a:r>
              <a:rPr sz="1950" b="1" u="heavy" spc="25"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延安自然科学院</a:t>
            </a:r>
            <a:r>
              <a:rPr sz="1950" b="1" u="heavy" spc="30" dirty="0" err="1">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a:t>
            </a:r>
            <a:r>
              <a:rPr sz="1950" spc="25" dirty="0" err="1">
                <a:latin typeface="等线" panose="02010600030101010101" pitchFamily="2" charset="-122"/>
                <a:ea typeface="等线" panose="02010600030101010101" pitchFamily="2" charset="-122"/>
                <a:cs typeface="PMingLiU"/>
              </a:rPr>
              <a:t>中国共产党历史</a:t>
            </a:r>
            <a:r>
              <a:rPr sz="1950" spc="85" dirty="0" err="1">
                <a:latin typeface="等线" panose="02010600030101010101" pitchFamily="2" charset="-122"/>
                <a:ea typeface="等线" panose="02010600030101010101" pitchFamily="2" charset="-122"/>
                <a:cs typeface="PMingLiU"/>
              </a:rPr>
              <a:t>上</a:t>
            </a:r>
            <a:r>
              <a:rPr sz="1950" spc="25" dirty="0" err="1">
                <a:latin typeface="等线" panose="02010600030101010101" pitchFamily="2" charset="-122"/>
                <a:ea typeface="等线" panose="02010600030101010101" pitchFamily="2" charset="-122"/>
                <a:cs typeface="PMingLiU"/>
              </a:rPr>
              <a:t>第一</a:t>
            </a:r>
            <a:r>
              <a:rPr sz="1950" spc="85" dirty="0" err="1">
                <a:latin typeface="等线" panose="02010600030101010101" pitchFamily="2" charset="-122"/>
                <a:ea typeface="等线" panose="02010600030101010101" pitchFamily="2" charset="-122"/>
                <a:cs typeface="PMingLiU"/>
              </a:rPr>
              <a:t>个</a:t>
            </a:r>
            <a:r>
              <a:rPr sz="1950" spc="25" dirty="0" err="1">
                <a:latin typeface="等线" panose="02010600030101010101" pitchFamily="2" charset="-122"/>
                <a:ea typeface="等线" panose="02010600030101010101" pitchFamily="2" charset="-122"/>
                <a:cs typeface="PMingLiU"/>
              </a:rPr>
              <a:t>开展</a:t>
            </a:r>
            <a:r>
              <a:rPr sz="1950" spc="85" dirty="0" err="1">
                <a:latin typeface="等线" panose="02010600030101010101" pitchFamily="2" charset="-122"/>
                <a:ea typeface="等线" panose="02010600030101010101" pitchFamily="2" charset="-122"/>
                <a:cs typeface="PMingLiU"/>
              </a:rPr>
              <a:t>自</a:t>
            </a:r>
            <a:r>
              <a:rPr sz="1950" spc="25" dirty="0" err="1">
                <a:latin typeface="等线" panose="02010600030101010101" pitchFamily="2" charset="-122"/>
                <a:ea typeface="等线" panose="02010600030101010101" pitchFamily="2" charset="-122"/>
                <a:cs typeface="PMingLiU"/>
              </a:rPr>
              <a:t>然科</a:t>
            </a:r>
            <a:r>
              <a:rPr sz="1950" spc="85" dirty="0" err="1">
                <a:latin typeface="等线" panose="02010600030101010101" pitchFamily="2" charset="-122"/>
                <a:ea typeface="等线" panose="02010600030101010101" pitchFamily="2" charset="-122"/>
                <a:cs typeface="PMingLiU"/>
              </a:rPr>
              <a:t>学</a:t>
            </a:r>
            <a:r>
              <a:rPr sz="1950" spc="25" dirty="0" err="1">
                <a:latin typeface="等线" panose="02010600030101010101" pitchFamily="2" charset="-122"/>
                <a:ea typeface="等线" panose="02010600030101010101" pitchFamily="2" charset="-122"/>
                <a:cs typeface="PMingLiU"/>
              </a:rPr>
              <a:t>教学</a:t>
            </a:r>
            <a:r>
              <a:rPr sz="1950" spc="85" dirty="0" err="1">
                <a:latin typeface="等线" panose="02010600030101010101" pitchFamily="2" charset="-122"/>
                <a:ea typeface="等线" panose="02010600030101010101" pitchFamily="2" charset="-122"/>
                <a:cs typeface="PMingLiU"/>
              </a:rPr>
              <a:t>与</a:t>
            </a:r>
            <a:r>
              <a:rPr sz="1950" spc="25" dirty="0" err="1">
                <a:latin typeface="等线" panose="02010600030101010101" pitchFamily="2" charset="-122"/>
                <a:ea typeface="等线" panose="02010600030101010101" pitchFamily="2" charset="-122"/>
                <a:cs typeface="PMingLiU"/>
              </a:rPr>
              <a:t>研究</a:t>
            </a:r>
            <a:r>
              <a:rPr sz="1950" spc="75" dirty="0" err="1">
                <a:latin typeface="等线" panose="02010600030101010101" pitchFamily="2" charset="-122"/>
                <a:ea typeface="等线" panose="02010600030101010101" pitchFamily="2" charset="-122"/>
                <a:cs typeface="PMingLiU"/>
              </a:rPr>
              <a:t>的</a:t>
            </a:r>
            <a:r>
              <a:rPr sz="1950" spc="25" dirty="0" err="1">
                <a:latin typeface="等线" panose="02010600030101010101" pitchFamily="2" charset="-122"/>
                <a:ea typeface="等线" panose="02010600030101010101" pitchFamily="2" charset="-122"/>
                <a:cs typeface="PMingLiU"/>
              </a:rPr>
              <a:t>专门</a:t>
            </a:r>
            <a:r>
              <a:rPr sz="1950" spc="85" dirty="0" err="1">
                <a:latin typeface="等线" panose="02010600030101010101" pitchFamily="2" charset="-122"/>
                <a:ea typeface="等线" panose="02010600030101010101" pitchFamily="2" charset="-122"/>
                <a:cs typeface="PMingLiU"/>
              </a:rPr>
              <a:t>机</a:t>
            </a:r>
            <a:r>
              <a:rPr sz="1950" spc="25" dirty="0" err="1">
                <a:latin typeface="等线" panose="02010600030101010101" pitchFamily="2" charset="-122"/>
                <a:ea typeface="等线" panose="02010600030101010101" pitchFamily="2" charset="-122"/>
                <a:cs typeface="PMingLiU"/>
              </a:rPr>
              <a:t>构</a:t>
            </a:r>
            <a:r>
              <a:rPr sz="1950" spc="25" dirty="0">
                <a:solidFill>
                  <a:srgbClr val="C23B0D"/>
                </a:solidFill>
                <a:latin typeface="PMingLiU"/>
                <a:cs typeface="PMingLiU"/>
              </a:rPr>
              <a:t>★</a:t>
            </a:r>
            <a:endParaRPr lang="en-US" sz="1950" spc="25" dirty="0">
              <a:solidFill>
                <a:srgbClr val="C23B0D"/>
              </a:solidFill>
              <a:latin typeface="PMingLiU"/>
              <a:cs typeface="PMingLiU"/>
            </a:endParaRPr>
          </a:p>
          <a:p>
            <a:pPr marL="12700">
              <a:lnSpc>
                <a:spcPct val="100000"/>
              </a:lnSpc>
              <a:tabLst>
                <a:tab pos="469265" algn="l"/>
                <a:tab pos="469900" algn="l"/>
              </a:tabLst>
            </a:pPr>
            <a:endParaRPr lang="en-US" sz="1950" spc="25" dirty="0">
              <a:solidFill>
                <a:srgbClr val="C23B0D"/>
              </a:solidFill>
              <a:latin typeface="PMingLiU"/>
              <a:cs typeface="PMingLiU"/>
            </a:endParaRPr>
          </a:p>
          <a:p>
            <a:pPr marL="12700">
              <a:lnSpc>
                <a:spcPct val="100000"/>
              </a:lnSpc>
              <a:tabLst>
                <a:tab pos="469265" algn="l"/>
                <a:tab pos="469900" algn="l"/>
              </a:tabLst>
            </a:pPr>
            <a:r>
              <a:rPr lang="en-US"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6.  </a:t>
            </a:r>
            <a:r>
              <a:rPr lang="zh-CN" altLang="en-US" sz="1950" spc="25" dirty="0">
                <a:latin typeface="等线" panose="02010600030101010101" pitchFamily="2" charset="-122"/>
                <a:ea typeface="等线" panose="02010600030101010101" pitchFamily="2" charset="-122"/>
                <a:cs typeface="PMingLiU"/>
              </a:rPr>
              <a:t>对地主：停止</a:t>
            </a:r>
            <a:r>
              <a:rPr lang="zh-CN" altLang="en-US" sz="1950" b="1" u="heavy" spc="-5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没收地主土地</a:t>
            </a:r>
            <a:r>
              <a:rPr lang="zh-CN" altLang="en-US" sz="1950" spc="25" dirty="0">
                <a:latin typeface="等线" panose="02010600030101010101" pitchFamily="2" charset="-122"/>
                <a:ea typeface="等线" panose="02010600030101010101" pitchFamily="2" charset="-122"/>
                <a:cs typeface="PMingLiU"/>
              </a:rPr>
              <a:t>的政策，普遍实行</a:t>
            </a:r>
            <a:r>
              <a:rPr lang="zh-CN" altLang="en-US" sz="1950" b="1" u="heavy" spc="-5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减租减息</a:t>
            </a:r>
            <a:r>
              <a:rPr lang="zh-CN" altLang="en-US" sz="1950" spc="25" dirty="0">
                <a:latin typeface="等线" panose="02010600030101010101" pitchFamily="2" charset="-122"/>
                <a:ea typeface="等线" panose="02010600030101010101" pitchFamily="2" charset="-122"/>
                <a:cs typeface="PMingLiU"/>
              </a:rPr>
              <a:t>政策</a:t>
            </a:r>
            <a:endParaRPr lang="en-US" sz="1950" spc="25" dirty="0">
              <a:latin typeface="等线" panose="02010600030101010101" pitchFamily="2" charset="-122"/>
              <a:ea typeface="等线" panose="02010600030101010101" pitchFamily="2" charset="-122"/>
              <a:cs typeface="PMingLiU"/>
            </a:endParaRPr>
          </a:p>
        </p:txBody>
      </p:sp>
      <p:sp>
        <p:nvSpPr>
          <p:cNvPr id="6" name="object 6"/>
          <p:cNvSpPr/>
          <p:nvPr/>
        </p:nvSpPr>
        <p:spPr>
          <a:xfrm>
            <a:off x="9479280" y="1920239"/>
            <a:ext cx="2255520" cy="2042160"/>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4556759" y="1356360"/>
            <a:ext cx="1424939" cy="457200"/>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7555230" cy="455930"/>
          </a:xfrm>
          <a:prstGeom prst="rect">
            <a:avLst/>
          </a:prstGeom>
        </p:spPr>
        <p:txBody>
          <a:bodyPr vert="horz" wrap="square" lIns="0" tIns="15240" rIns="0" bIns="0" rtlCol="0">
            <a:spAutoFit/>
          </a:bodyPr>
          <a:lstStyle/>
          <a:p>
            <a:pPr marL="12700">
              <a:lnSpc>
                <a:spcPct val="100000"/>
              </a:lnSpc>
              <a:spcBef>
                <a:spcPts val="120"/>
              </a:spcBef>
            </a:pPr>
            <a:r>
              <a:rPr spc="15" dirty="0"/>
              <a:t>第四节</a:t>
            </a:r>
            <a:r>
              <a:rPr spc="-760" dirty="0"/>
              <a:t> </a:t>
            </a:r>
            <a:r>
              <a:rPr spc="15" dirty="0" err="1"/>
              <a:t>中国共产党成为抗日</a:t>
            </a:r>
            <a:r>
              <a:rPr spc="-40" dirty="0" err="1"/>
              <a:t>战</a:t>
            </a:r>
            <a:r>
              <a:rPr spc="15" dirty="0" err="1"/>
              <a:t>争的</a:t>
            </a:r>
            <a:r>
              <a:rPr spc="-40" dirty="0" err="1"/>
              <a:t>中</a:t>
            </a:r>
            <a:r>
              <a:rPr spc="15" dirty="0" err="1"/>
              <a:t>流砥柱</a:t>
            </a:r>
            <a:r>
              <a:rPr spc="-245" dirty="0"/>
              <a:t> </a:t>
            </a:r>
            <a:endParaRPr spc="-95" dirty="0"/>
          </a:p>
        </p:txBody>
      </p:sp>
      <p:sp>
        <p:nvSpPr>
          <p:cNvPr id="6" name="object 6"/>
          <p:cNvSpPr txBox="1">
            <a:spLocks noGrp="1"/>
          </p:cNvSpPr>
          <p:nvPr>
            <p:ph type="body" idx="1"/>
          </p:nvPr>
        </p:nvSpPr>
        <p:spPr>
          <a:xfrm>
            <a:off x="187641" y="1007114"/>
            <a:ext cx="12004359" cy="5027017"/>
          </a:xfrm>
          <a:prstGeom prst="rect">
            <a:avLst/>
          </a:prstGeom>
        </p:spPr>
        <p:txBody>
          <a:bodyPr vert="horz" wrap="square" lIns="0" tIns="215900" rIns="0" bIns="0" rtlCol="0">
            <a:spAutoFit/>
          </a:bodyPr>
          <a:lstStyle/>
          <a:p>
            <a:pPr marL="12700">
              <a:lnSpc>
                <a:spcPts val="3180"/>
              </a:lnSpc>
              <a:spcBef>
                <a:spcPts val="1700"/>
              </a:spcBef>
            </a:pPr>
            <a:r>
              <a:rPr spc="-5" dirty="0"/>
              <a:t>四</a:t>
            </a:r>
            <a:r>
              <a:rPr dirty="0"/>
              <a:t>、</a:t>
            </a:r>
            <a:r>
              <a:rPr spc="-5" dirty="0"/>
              <a:t>延安整风运动和毛泽东思想指导地位的确立</a:t>
            </a:r>
            <a:endParaRPr spc="-5" dirty="0"/>
          </a:p>
          <a:p>
            <a:pPr marL="12700">
              <a:lnSpc>
                <a:spcPts val="3180"/>
              </a:lnSpc>
              <a:spcBef>
                <a:spcPts val="1350"/>
              </a:spcBef>
              <a:tabLst>
                <a:tab pos="469900" algn="l"/>
                <a:tab pos="469900" algn="l"/>
              </a:tabLst>
            </a:pPr>
            <a:r>
              <a:rPr lang="en-US" sz="1950" b="1" spc="25" dirty="0">
                <a:solidFill>
                  <a:srgbClr val="C23B0D"/>
                </a:solidFill>
                <a:uFill>
                  <a:solidFill>
                    <a:srgbClr val="C23B0D"/>
                  </a:solidFill>
                </a:uFill>
                <a:cs typeface="Microsoft JhengHei" panose="020B0604030504040204" charset="-120"/>
              </a:rPr>
              <a:t>1</a:t>
            </a:r>
            <a:r>
              <a:rPr lang="zh-CN" altLang="en-US" sz="1950" b="1" spc="25" dirty="0">
                <a:solidFill>
                  <a:srgbClr val="C23B0D"/>
                </a:solidFill>
                <a:uFill>
                  <a:solidFill>
                    <a:srgbClr val="C23B0D"/>
                  </a:solidFill>
                </a:uFill>
                <a:cs typeface="Microsoft JhengHei" panose="020B0604030504040204" charset="-120"/>
              </a:rPr>
              <a:t>、</a:t>
            </a:r>
            <a:r>
              <a:rPr sz="1950" b="1" u="heavy" spc="25" dirty="0" err="1">
                <a:solidFill>
                  <a:srgbClr val="C23B0D"/>
                </a:solidFill>
                <a:uFill>
                  <a:solidFill>
                    <a:srgbClr val="C23B0D"/>
                  </a:solidFill>
                </a:uFill>
                <a:cs typeface="Microsoft JhengHei" panose="020B0604030504040204" charset="-120"/>
              </a:rPr>
              <a:t>六届六中全会</a:t>
            </a:r>
            <a:r>
              <a:rPr lang="zh-CN" altLang="en-US" sz="1950" b="1" spc="25" dirty="0">
                <a:solidFill>
                  <a:srgbClr val="C23B0D"/>
                </a:solidFill>
                <a:uFill>
                  <a:solidFill>
                    <a:srgbClr val="C23B0D"/>
                  </a:solidFill>
                </a:uFill>
                <a:cs typeface="Microsoft JhengHei" panose="020B0604030504040204" charset="-120"/>
              </a:rPr>
              <a:t>，</a:t>
            </a:r>
            <a:r>
              <a:rPr sz="1950" spc="25" dirty="0" err="1">
                <a:cs typeface="PMingLiU"/>
              </a:rPr>
              <a:t>毛泽东</a:t>
            </a:r>
            <a:r>
              <a:rPr lang="zh-CN" altLang="en-US" sz="1950" spc="25" dirty="0">
                <a:cs typeface="PMingLiU"/>
              </a:rPr>
              <a:t>在</a:t>
            </a:r>
            <a:r>
              <a:rPr lang="en-US" altLang="zh-CN" sz="1950" b="1" u="heavy" spc="25" dirty="0">
                <a:solidFill>
                  <a:srgbClr val="C23B0D"/>
                </a:solidFill>
                <a:uFill>
                  <a:solidFill>
                    <a:srgbClr val="C23B0D"/>
                  </a:solidFill>
                </a:uFill>
                <a:cs typeface="Microsoft JhengHei" panose="020B0604030504040204" charset="-120"/>
              </a:rPr>
              <a:t>《&lt;</a:t>
            </a:r>
            <a:r>
              <a:rPr lang="zh-CN" altLang="en-US" sz="1950" b="1" u="heavy" spc="25" dirty="0">
                <a:solidFill>
                  <a:srgbClr val="C23B0D"/>
                </a:solidFill>
                <a:uFill>
                  <a:solidFill>
                    <a:srgbClr val="C23B0D"/>
                  </a:solidFill>
                </a:uFill>
                <a:cs typeface="Microsoft JhengHei" panose="020B0604030504040204" charset="-120"/>
              </a:rPr>
              <a:t>共产党人</a:t>
            </a:r>
            <a:r>
              <a:rPr lang="en-US" altLang="zh-CN" sz="1950" b="1" u="heavy" spc="25" dirty="0">
                <a:solidFill>
                  <a:srgbClr val="C23B0D"/>
                </a:solidFill>
                <a:uFill>
                  <a:solidFill>
                    <a:srgbClr val="C23B0D"/>
                  </a:solidFill>
                </a:uFill>
                <a:cs typeface="Microsoft JhengHei" panose="020B0604030504040204" charset="-120"/>
              </a:rPr>
              <a:t>&gt;</a:t>
            </a:r>
            <a:r>
              <a:rPr lang="zh-CN" altLang="en-US" sz="1950" b="1" u="heavy" spc="25" dirty="0">
                <a:solidFill>
                  <a:srgbClr val="C23B0D"/>
                </a:solidFill>
                <a:uFill>
                  <a:solidFill>
                    <a:srgbClr val="C23B0D"/>
                  </a:solidFill>
                </a:uFill>
                <a:cs typeface="Microsoft JhengHei" panose="020B0604030504040204" charset="-120"/>
              </a:rPr>
              <a:t>发刊词</a:t>
            </a:r>
            <a:r>
              <a:rPr lang="en-US" altLang="zh-CN" sz="1950" b="1" u="heavy" spc="25" dirty="0">
                <a:solidFill>
                  <a:srgbClr val="C23B0D"/>
                </a:solidFill>
                <a:uFill>
                  <a:solidFill>
                    <a:srgbClr val="C23B0D"/>
                  </a:solidFill>
                </a:uFill>
                <a:cs typeface="Microsoft JhengHei" panose="020B0604030504040204" charset="-120"/>
              </a:rPr>
              <a:t>》</a:t>
            </a:r>
            <a:r>
              <a:rPr sz="1950" spc="-150" dirty="0" err="1">
                <a:cs typeface="PMingLiU"/>
              </a:rPr>
              <a:t>明确地提出了</a:t>
            </a:r>
            <a:r>
              <a:rPr sz="1950" b="1" u="heavy" spc="25" dirty="0" err="1">
                <a:solidFill>
                  <a:srgbClr val="C23B0D"/>
                </a:solidFill>
                <a:uFill>
                  <a:solidFill>
                    <a:srgbClr val="C23B0D"/>
                  </a:solidFill>
                </a:uFill>
                <a:cs typeface="Microsoft JhengHei" panose="020B0604030504040204" charset="-120"/>
              </a:rPr>
              <a:t>“马克思主义的中国化”</a:t>
            </a:r>
            <a:r>
              <a:rPr sz="1950" spc="25" dirty="0" err="1">
                <a:uFill>
                  <a:solidFill>
                    <a:srgbClr val="C23B0D"/>
                  </a:solidFill>
                </a:uFill>
                <a:cs typeface="Microsoft JhengHei" panose="020B0604030504040204" charset="-120"/>
              </a:rPr>
              <a:t>这个命题</a:t>
            </a:r>
            <a:r>
              <a:rPr sz="1950" spc="25" dirty="0">
                <a:cs typeface="PMingLiU"/>
              </a:rPr>
              <a:t>。</a:t>
            </a:r>
            <a:r>
              <a:rPr sz="1950" spc="325" dirty="0">
                <a:cs typeface="PMingLiU"/>
              </a:rPr>
              <a:t> </a:t>
            </a:r>
            <a:r>
              <a:rPr sz="1950" spc="25" dirty="0">
                <a:solidFill>
                  <a:srgbClr val="C23B0D"/>
                </a:solidFill>
                <a:cs typeface="PMingLiU"/>
              </a:rPr>
              <a:t>★</a:t>
            </a:r>
            <a:endParaRPr lang="en-US" sz="1950" spc="25" dirty="0">
              <a:solidFill>
                <a:srgbClr val="C23B0D"/>
              </a:solidFill>
              <a:cs typeface="PMingLiU"/>
            </a:endParaRPr>
          </a:p>
          <a:p>
            <a:pPr marL="12700">
              <a:lnSpc>
                <a:spcPts val="3180"/>
              </a:lnSpc>
              <a:spcBef>
                <a:spcPts val="1350"/>
              </a:spcBef>
              <a:tabLst>
                <a:tab pos="469900" algn="l"/>
                <a:tab pos="469900" algn="l"/>
              </a:tabLst>
            </a:pPr>
            <a:r>
              <a:rPr lang="en-US" sz="1950" b="1" spc="25" dirty="0">
                <a:solidFill>
                  <a:srgbClr val="C23B0D"/>
                </a:solidFill>
                <a:cs typeface="Microsoft JhengHei" panose="020B0604030504040204" charset="-120"/>
              </a:rPr>
              <a:t>2.</a:t>
            </a:r>
            <a:r>
              <a:rPr lang="en-US" altLang="zh-CN" sz="1950" b="1" spc="25" dirty="0">
                <a:solidFill>
                  <a:srgbClr val="C23B0D"/>
                </a:solidFill>
                <a:cs typeface="Microsoft JhengHei" panose="020B0604030504040204" charset="-120"/>
              </a:rPr>
              <a:t> 《&lt;</a:t>
            </a:r>
            <a:r>
              <a:rPr lang="zh-CN" altLang="en-US" sz="1950" b="1" spc="25" dirty="0">
                <a:solidFill>
                  <a:srgbClr val="C23B0D"/>
                </a:solidFill>
                <a:cs typeface="Microsoft JhengHei" panose="020B0604030504040204" charset="-120"/>
              </a:rPr>
              <a:t>共产党人</a:t>
            </a:r>
            <a:r>
              <a:rPr lang="en-US" altLang="zh-CN" sz="1950" b="1" spc="25" dirty="0">
                <a:solidFill>
                  <a:srgbClr val="C23B0D"/>
                </a:solidFill>
                <a:cs typeface="Microsoft JhengHei" panose="020B0604030504040204" charset="-120"/>
              </a:rPr>
              <a:t>&gt;</a:t>
            </a:r>
            <a:r>
              <a:rPr lang="zh-CN" altLang="en-US" sz="1950" b="1" spc="25" dirty="0">
                <a:solidFill>
                  <a:srgbClr val="C23B0D"/>
                </a:solidFill>
                <a:cs typeface="Microsoft JhengHei" panose="020B0604030504040204" charset="-120"/>
              </a:rPr>
              <a:t>发刊词</a:t>
            </a:r>
            <a:r>
              <a:rPr lang="en-US" altLang="zh-CN" sz="1950" b="1" spc="25" dirty="0">
                <a:solidFill>
                  <a:srgbClr val="C23B0D"/>
                </a:solidFill>
                <a:cs typeface="Microsoft JhengHei" panose="020B0604030504040204" charset="-120"/>
              </a:rPr>
              <a:t>》</a:t>
            </a:r>
            <a:r>
              <a:rPr lang="zh-CN" altLang="en-US" sz="1950" spc="-150" dirty="0">
                <a:cs typeface="PMingLiU"/>
              </a:rPr>
              <a:t>、 </a:t>
            </a:r>
            <a:r>
              <a:rPr lang="en-US" altLang="zh-CN" sz="1950" b="1" spc="25" dirty="0">
                <a:solidFill>
                  <a:srgbClr val="C23B0D"/>
                </a:solidFill>
                <a:cs typeface="Microsoft JhengHei" panose="020B0604030504040204" charset="-120"/>
              </a:rPr>
              <a:t>《</a:t>
            </a:r>
            <a:r>
              <a:rPr lang="zh-CN" altLang="en-US" sz="1950" b="1" spc="25" dirty="0">
                <a:solidFill>
                  <a:srgbClr val="C23B0D"/>
                </a:solidFill>
                <a:cs typeface="Microsoft JhengHei" panose="020B0604030504040204" charset="-120"/>
              </a:rPr>
              <a:t>中国革命和中国共产党</a:t>
            </a:r>
            <a:r>
              <a:rPr lang="en-US" altLang="zh-CN" sz="1950" b="1" spc="25" dirty="0">
                <a:solidFill>
                  <a:srgbClr val="C23B0D"/>
                </a:solidFill>
                <a:cs typeface="Microsoft JhengHei" panose="020B0604030504040204" charset="-120"/>
              </a:rPr>
              <a:t>》</a:t>
            </a:r>
            <a:r>
              <a:rPr lang="zh-CN" altLang="en-US" sz="1950" spc="-150" dirty="0">
                <a:cs typeface="PMingLiU"/>
              </a:rPr>
              <a:t>、</a:t>
            </a:r>
            <a:r>
              <a:rPr lang="en-US" altLang="zh-CN" sz="1950" b="1" spc="25" dirty="0">
                <a:solidFill>
                  <a:srgbClr val="C23B0D"/>
                </a:solidFill>
                <a:cs typeface="Microsoft JhengHei" panose="020B0604030504040204" charset="-120"/>
              </a:rPr>
              <a:t>《</a:t>
            </a:r>
            <a:r>
              <a:rPr lang="zh-CN" altLang="en-US" sz="1950" b="1" spc="25" dirty="0">
                <a:solidFill>
                  <a:srgbClr val="C23B0D"/>
                </a:solidFill>
                <a:cs typeface="Microsoft JhengHei" panose="020B0604030504040204" charset="-120"/>
              </a:rPr>
              <a:t>新民主主义论</a:t>
            </a:r>
            <a:r>
              <a:rPr lang="en-US" altLang="zh-CN" sz="1950" b="1" spc="25" dirty="0">
                <a:solidFill>
                  <a:srgbClr val="C23B0D"/>
                </a:solidFill>
                <a:cs typeface="Microsoft JhengHei" panose="020B0604030504040204" charset="-120"/>
              </a:rPr>
              <a:t>》</a:t>
            </a:r>
            <a:r>
              <a:rPr lang="zh-CN" altLang="en-US" sz="1950" spc="-150" dirty="0">
                <a:cs typeface="PMingLiU"/>
              </a:rPr>
              <a:t>系统阐述新民主主义理论。</a:t>
            </a:r>
            <a:endParaRPr lang="en-US" altLang="zh-CN" sz="1950" spc="-150" dirty="0">
              <a:cs typeface="PMingLiU"/>
            </a:endParaRPr>
          </a:p>
          <a:p>
            <a:pPr marL="12700">
              <a:lnSpc>
                <a:spcPts val="3180"/>
              </a:lnSpc>
              <a:spcBef>
                <a:spcPts val="1350"/>
              </a:spcBef>
              <a:tabLst>
                <a:tab pos="469900" algn="l"/>
                <a:tab pos="469900" algn="l"/>
              </a:tabLst>
            </a:pPr>
            <a:r>
              <a:rPr lang="en-US" sz="1950" b="1" spc="25" dirty="0">
                <a:solidFill>
                  <a:srgbClr val="C23B0D"/>
                </a:solidFill>
                <a:uFill>
                  <a:solidFill>
                    <a:srgbClr val="C23B0D"/>
                  </a:solidFill>
                </a:uFill>
                <a:cs typeface="Microsoft JhengHei" panose="020B0604030504040204" charset="-120"/>
              </a:rPr>
              <a:t>3</a:t>
            </a:r>
            <a:r>
              <a:rPr lang="zh-CN" altLang="en-US" sz="1950" b="1" spc="25" dirty="0">
                <a:solidFill>
                  <a:srgbClr val="C23B0D"/>
                </a:solidFill>
                <a:uFill>
                  <a:solidFill>
                    <a:srgbClr val="C23B0D"/>
                  </a:solidFill>
                </a:uFill>
                <a:cs typeface="Microsoft JhengHei" panose="020B0604030504040204" charset="-120"/>
              </a:rPr>
              <a:t>、</a:t>
            </a:r>
            <a:r>
              <a:rPr sz="1950" b="1" u="heavy" spc="25" dirty="0" err="1">
                <a:solidFill>
                  <a:srgbClr val="C23B0D"/>
                </a:solidFill>
                <a:uFill>
                  <a:solidFill>
                    <a:srgbClr val="C23B0D"/>
                  </a:solidFill>
                </a:uFill>
                <a:cs typeface="Microsoft JhengHei" panose="020B0604030504040204" charset="-120"/>
              </a:rPr>
              <a:t>统一战线，武装斗争，党的建设</a:t>
            </a:r>
            <a:r>
              <a:rPr sz="1950" spc="25" dirty="0" err="1">
                <a:cs typeface="PMingLiU"/>
              </a:rPr>
              <a:t>，</a:t>
            </a:r>
            <a:r>
              <a:rPr sz="1950" spc="75" dirty="0" err="1">
                <a:cs typeface="PMingLiU"/>
              </a:rPr>
              <a:t>是</a:t>
            </a:r>
            <a:r>
              <a:rPr sz="1950" spc="25" dirty="0" err="1">
                <a:cs typeface="PMingLiU"/>
              </a:rPr>
              <a:t>战胜</a:t>
            </a:r>
            <a:r>
              <a:rPr sz="1950" spc="75" dirty="0" err="1">
                <a:cs typeface="PMingLiU"/>
              </a:rPr>
              <a:t>敌</a:t>
            </a:r>
            <a:r>
              <a:rPr sz="1950" spc="25" dirty="0" err="1">
                <a:cs typeface="PMingLiU"/>
              </a:rPr>
              <a:t>人的</a:t>
            </a:r>
            <a:r>
              <a:rPr sz="1950" spc="75" dirty="0" err="1">
                <a:cs typeface="PMingLiU"/>
              </a:rPr>
              <a:t>三</a:t>
            </a:r>
            <a:r>
              <a:rPr sz="1950" spc="25" dirty="0" err="1">
                <a:cs typeface="PMingLiU"/>
              </a:rPr>
              <a:t>个法</a:t>
            </a:r>
            <a:r>
              <a:rPr sz="1950" spc="75" dirty="0" err="1">
                <a:cs typeface="PMingLiU"/>
              </a:rPr>
              <a:t>宝</a:t>
            </a:r>
            <a:r>
              <a:rPr sz="1950" spc="25" dirty="0">
                <a:cs typeface="PMingLiU"/>
              </a:rPr>
              <a:t>。</a:t>
            </a:r>
            <a:r>
              <a:rPr sz="1950" spc="325" dirty="0">
                <a:cs typeface="PMingLiU"/>
              </a:rPr>
              <a:t> </a:t>
            </a:r>
            <a:r>
              <a:rPr sz="1950" spc="25" dirty="0">
                <a:solidFill>
                  <a:srgbClr val="C23B0D"/>
                </a:solidFill>
                <a:cs typeface="PMingLiU"/>
              </a:rPr>
              <a:t>★</a:t>
            </a:r>
            <a:endParaRPr lang="en-US" sz="1950" spc="25" dirty="0">
              <a:solidFill>
                <a:srgbClr val="C23B0D"/>
              </a:solidFill>
              <a:cs typeface="PMingLiU"/>
            </a:endParaRPr>
          </a:p>
          <a:p>
            <a:pPr marL="12700">
              <a:lnSpc>
                <a:spcPts val="3180"/>
              </a:lnSpc>
              <a:spcBef>
                <a:spcPts val="1350"/>
              </a:spcBef>
              <a:tabLst>
                <a:tab pos="469900" algn="l"/>
                <a:tab pos="469900" algn="l"/>
              </a:tabLst>
            </a:pPr>
            <a:r>
              <a:rPr lang="en-US" sz="1950" b="1" spc="25" dirty="0">
                <a:solidFill>
                  <a:srgbClr val="C23B0D"/>
                </a:solidFill>
                <a:cs typeface="Microsoft JhengHei" panose="020B0604030504040204" charset="-120"/>
              </a:rPr>
              <a:t>4</a:t>
            </a:r>
            <a:r>
              <a:rPr lang="zh-CN" altLang="en-US" sz="1950" b="1" spc="25" dirty="0">
                <a:solidFill>
                  <a:srgbClr val="C23B0D"/>
                </a:solidFill>
                <a:cs typeface="Microsoft JhengHei" panose="020B0604030504040204" charset="-120"/>
              </a:rPr>
              <a:t>、</a:t>
            </a:r>
            <a:r>
              <a:rPr sz="1950" b="1" u="heavy" spc="25" dirty="0" err="1">
                <a:solidFill>
                  <a:srgbClr val="C23B0D"/>
                </a:solidFill>
                <a:uFill>
                  <a:solidFill>
                    <a:srgbClr val="C23B0D"/>
                  </a:solidFill>
                </a:uFill>
                <a:cs typeface="Microsoft JhengHei" panose="020B0604030504040204" charset="-120"/>
              </a:rPr>
              <a:t>整风运动</a:t>
            </a:r>
            <a:r>
              <a:rPr sz="1950" spc="25" dirty="0" err="1"/>
              <a:t>：</a:t>
            </a:r>
            <a:r>
              <a:rPr sz="1950" b="1" spc="25" dirty="0" err="1">
                <a:solidFill>
                  <a:srgbClr val="C23B0D"/>
                </a:solidFill>
                <a:cs typeface="Microsoft JhengHei" panose="020B0604030504040204" charset="-120"/>
              </a:rPr>
              <a:t>反对主观主义以整顿学</a:t>
            </a:r>
            <a:r>
              <a:rPr sz="1950" b="1" spc="75" dirty="0" err="1">
                <a:solidFill>
                  <a:srgbClr val="C23B0D"/>
                </a:solidFill>
                <a:cs typeface="Microsoft JhengHei" panose="020B0604030504040204" charset="-120"/>
              </a:rPr>
              <a:t>风</a:t>
            </a:r>
            <a:r>
              <a:rPr sz="1950" b="1" spc="25" dirty="0" err="1">
                <a:solidFill>
                  <a:srgbClr val="C23B0D"/>
                </a:solidFill>
                <a:cs typeface="Microsoft JhengHei" panose="020B0604030504040204" charset="-120"/>
              </a:rPr>
              <a:t>（最</a:t>
            </a:r>
            <a:r>
              <a:rPr sz="1950" b="1" spc="75" dirty="0" err="1">
                <a:solidFill>
                  <a:srgbClr val="C23B0D"/>
                </a:solidFill>
                <a:cs typeface="Microsoft JhengHei" panose="020B0604030504040204" charset="-120"/>
              </a:rPr>
              <a:t>主</a:t>
            </a:r>
            <a:r>
              <a:rPr sz="1950" b="1" spc="25" dirty="0" err="1">
                <a:solidFill>
                  <a:srgbClr val="C23B0D"/>
                </a:solidFill>
                <a:cs typeface="Microsoft JhengHei" panose="020B0604030504040204" charset="-120"/>
              </a:rPr>
              <a:t>要</a:t>
            </a:r>
            <a:r>
              <a:rPr sz="1950" b="1" spc="10" dirty="0">
                <a:solidFill>
                  <a:srgbClr val="C23B0D"/>
                </a:solidFill>
                <a:cs typeface="Microsoft JhengHei" panose="020B0604030504040204" charset="-120"/>
              </a:rPr>
              <a:t>）</a:t>
            </a:r>
            <a:r>
              <a:rPr sz="1950" spc="75" dirty="0">
                <a:cs typeface="PMingLiU"/>
              </a:rPr>
              <a:t>、</a:t>
            </a:r>
            <a:r>
              <a:rPr sz="1950" spc="25" dirty="0" err="1">
                <a:cs typeface="PMingLiU"/>
              </a:rPr>
              <a:t>反对</a:t>
            </a:r>
            <a:r>
              <a:rPr sz="1950" spc="65" dirty="0" err="1">
                <a:cs typeface="PMingLiU"/>
              </a:rPr>
              <a:t>宗</a:t>
            </a:r>
            <a:r>
              <a:rPr sz="1950" spc="25" dirty="0" err="1">
                <a:cs typeface="PMingLiU"/>
              </a:rPr>
              <a:t>派主</a:t>
            </a:r>
            <a:r>
              <a:rPr sz="1950" spc="65" dirty="0" err="1">
                <a:cs typeface="PMingLiU"/>
              </a:rPr>
              <a:t>义</a:t>
            </a:r>
            <a:r>
              <a:rPr sz="1950" spc="25" dirty="0" err="1">
                <a:cs typeface="PMingLiU"/>
              </a:rPr>
              <a:t>以整</a:t>
            </a:r>
            <a:r>
              <a:rPr sz="1950" spc="65" dirty="0" err="1">
                <a:cs typeface="PMingLiU"/>
              </a:rPr>
              <a:t>顿</a:t>
            </a:r>
            <a:r>
              <a:rPr sz="1950" spc="25" dirty="0" err="1">
                <a:cs typeface="PMingLiU"/>
              </a:rPr>
              <a:t>党风</a:t>
            </a:r>
            <a:r>
              <a:rPr sz="1950" spc="65" dirty="0" err="1">
                <a:cs typeface="PMingLiU"/>
              </a:rPr>
              <a:t>、</a:t>
            </a:r>
            <a:r>
              <a:rPr sz="1950" spc="25" dirty="0" err="1">
                <a:cs typeface="PMingLiU"/>
              </a:rPr>
              <a:t>反对</a:t>
            </a:r>
            <a:r>
              <a:rPr sz="1950" spc="65" dirty="0" err="1">
                <a:cs typeface="PMingLiU"/>
              </a:rPr>
              <a:t>党</a:t>
            </a:r>
            <a:r>
              <a:rPr sz="1950" spc="25" dirty="0" err="1">
                <a:cs typeface="PMingLiU"/>
              </a:rPr>
              <a:t>八股</a:t>
            </a:r>
            <a:r>
              <a:rPr sz="1950" spc="25" dirty="0">
                <a:cs typeface="PMingLiU"/>
              </a:rPr>
              <a:t> </a:t>
            </a:r>
            <a:r>
              <a:rPr sz="1950" spc="25" dirty="0" err="1">
                <a:cs typeface="PMingLiU"/>
              </a:rPr>
              <a:t>以整顿文风</a:t>
            </a:r>
            <a:r>
              <a:rPr sz="1950" spc="25" dirty="0">
                <a:cs typeface="PMingLiU"/>
              </a:rPr>
              <a:t>。</a:t>
            </a:r>
            <a:endParaRPr sz="1950" dirty="0">
              <a:cs typeface="PMingLiU"/>
            </a:endParaRPr>
          </a:p>
          <a:p>
            <a:pPr marL="12700">
              <a:lnSpc>
                <a:spcPts val="3180"/>
              </a:lnSpc>
              <a:spcBef>
                <a:spcPts val="940"/>
              </a:spcBef>
              <a:tabLst>
                <a:tab pos="468630" algn="l"/>
                <a:tab pos="469900" algn="l"/>
              </a:tabLst>
            </a:pPr>
            <a:r>
              <a:rPr lang="en-US" sz="1950" b="1" spc="25" dirty="0">
                <a:solidFill>
                  <a:srgbClr val="C23B0D"/>
                </a:solidFill>
                <a:uFill>
                  <a:solidFill>
                    <a:srgbClr val="C23B0D"/>
                  </a:solidFill>
                </a:uFill>
                <a:cs typeface="Microsoft JhengHei" panose="020B0604030504040204" charset="-120"/>
              </a:rPr>
              <a:t>5</a:t>
            </a:r>
            <a:r>
              <a:rPr lang="zh-CN" altLang="en-US" sz="1950" b="1" spc="25" dirty="0">
                <a:solidFill>
                  <a:srgbClr val="C23B0D"/>
                </a:solidFill>
                <a:uFill>
                  <a:solidFill>
                    <a:srgbClr val="C23B0D"/>
                  </a:solidFill>
                </a:uFill>
                <a:cs typeface="Microsoft JhengHei" panose="020B0604030504040204" charset="-120"/>
              </a:rPr>
              <a:t>、</a:t>
            </a:r>
            <a:r>
              <a:rPr sz="1950" b="1" u="heavy" spc="25" dirty="0" err="1">
                <a:solidFill>
                  <a:srgbClr val="C23B0D"/>
                </a:solidFill>
                <a:uFill>
                  <a:solidFill>
                    <a:srgbClr val="C23B0D"/>
                  </a:solidFill>
                </a:uFill>
                <a:cs typeface="Microsoft JhengHei" panose="020B0604030504040204" charset="-120"/>
              </a:rPr>
              <a:t>党的七大</a:t>
            </a:r>
            <a:r>
              <a:rPr sz="1950" spc="25" dirty="0" err="1"/>
              <a:t>：</a:t>
            </a:r>
            <a:r>
              <a:rPr sz="1950" spc="25" dirty="0" err="1">
                <a:cs typeface="PMingLiU"/>
              </a:rPr>
              <a:t>将毛泽东思想规定为党</a:t>
            </a:r>
            <a:r>
              <a:rPr sz="1950" spc="75" dirty="0" err="1">
                <a:cs typeface="PMingLiU"/>
              </a:rPr>
              <a:t>的</a:t>
            </a:r>
            <a:r>
              <a:rPr sz="1950" spc="25" dirty="0" err="1">
                <a:cs typeface="PMingLiU"/>
              </a:rPr>
              <a:t>一切</a:t>
            </a:r>
            <a:r>
              <a:rPr sz="1950" spc="75" dirty="0" err="1">
                <a:cs typeface="PMingLiU"/>
              </a:rPr>
              <a:t>工</a:t>
            </a:r>
            <a:r>
              <a:rPr sz="1950" spc="25" dirty="0" err="1">
                <a:cs typeface="PMingLiU"/>
              </a:rPr>
              <a:t>作的</a:t>
            </a:r>
            <a:r>
              <a:rPr sz="1950" spc="75" dirty="0" err="1">
                <a:cs typeface="PMingLiU"/>
              </a:rPr>
              <a:t>指</a:t>
            </a:r>
            <a:r>
              <a:rPr sz="1950" spc="50" dirty="0" err="1">
                <a:cs typeface="PMingLiU"/>
              </a:rPr>
              <a:t>针</a:t>
            </a:r>
            <a:r>
              <a:rPr sz="1950" spc="25" dirty="0">
                <a:cs typeface="PMingLiU"/>
              </a:rPr>
              <a:t>。</a:t>
            </a:r>
            <a:r>
              <a:rPr sz="1950" spc="325" dirty="0">
                <a:cs typeface="PMingLiU"/>
              </a:rPr>
              <a:t> </a:t>
            </a:r>
            <a:r>
              <a:rPr sz="1950" spc="25" dirty="0">
                <a:solidFill>
                  <a:srgbClr val="C23B0D"/>
                </a:solidFill>
                <a:cs typeface="PMingLiU"/>
              </a:rPr>
              <a:t>★</a:t>
            </a:r>
            <a:endParaRPr lang="en-US" sz="1950" spc="25" dirty="0">
              <a:solidFill>
                <a:srgbClr val="C23B0D"/>
              </a:solidFill>
              <a:cs typeface="PMingLiU"/>
            </a:endParaRPr>
          </a:p>
          <a:p>
            <a:pPr marL="12700">
              <a:lnSpc>
                <a:spcPts val="3180"/>
              </a:lnSpc>
              <a:spcBef>
                <a:spcPts val="940"/>
              </a:spcBef>
              <a:tabLst>
                <a:tab pos="468630" algn="l"/>
                <a:tab pos="469900" algn="l"/>
              </a:tabLst>
            </a:pPr>
            <a:endParaRPr sz="2650" dirty="0">
              <a:cs typeface="Times New Roman" panose="02020503050405090304"/>
            </a:endParaRPr>
          </a:p>
          <a:p>
            <a:pPr marL="247650" algn="ctr">
              <a:lnSpc>
                <a:spcPts val="3180"/>
              </a:lnSpc>
            </a:pPr>
            <a:r>
              <a:rPr sz="1950" u="heavy" spc="-484" dirty="0">
                <a:solidFill>
                  <a:srgbClr val="C23B0D"/>
                </a:solidFill>
                <a:uFill>
                  <a:solidFill>
                    <a:srgbClr val="C23B0D"/>
                  </a:solidFill>
                </a:uFill>
                <a:cs typeface="Times New Roman" panose="02020503050405090304"/>
              </a:rPr>
              <a:t> </a:t>
            </a:r>
            <a:r>
              <a:rPr sz="1950" b="1" u="heavy" spc="25" dirty="0">
                <a:solidFill>
                  <a:srgbClr val="C23B0D"/>
                </a:solidFill>
                <a:uFill>
                  <a:solidFill>
                    <a:srgbClr val="C23B0D"/>
                  </a:solidFill>
                </a:uFill>
                <a:cs typeface="Microsoft JhengHei" panose="020B0604030504040204" charset="-120"/>
              </a:rPr>
              <a:t>新民主主义理论是以毛泽东为主要代表的中国共产党人把马克思主义基本原理同中</a:t>
            </a:r>
            <a:endParaRPr sz="1950" b="1" u="heavy" spc="25" dirty="0">
              <a:solidFill>
                <a:srgbClr val="C23B0D"/>
              </a:solidFill>
              <a:uFill>
                <a:solidFill>
                  <a:srgbClr val="C23B0D"/>
                </a:solidFill>
              </a:uFill>
              <a:cs typeface="Microsoft JhengHei" panose="020B0604030504040204" charset="-120"/>
            </a:endParaRPr>
          </a:p>
          <a:p>
            <a:pPr marL="254000" algn="ctr">
              <a:lnSpc>
                <a:spcPts val="3180"/>
              </a:lnSpc>
              <a:spcBef>
                <a:spcPts val="1260"/>
              </a:spcBef>
            </a:pPr>
            <a:r>
              <a:rPr sz="1950" b="1" u="heavy" spc="25" dirty="0">
                <a:solidFill>
                  <a:srgbClr val="C23B0D"/>
                </a:solidFill>
                <a:uFill>
                  <a:solidFill>
                    <a:srgbClr val="C23B0D"/>
                  </a:solidFill>
                </a:uFill>
                <a:cs typeface="Microsoft JhengHei" panose="020B0604030504040204" charset="-120"/>
              </a:rPr>
              <a:t> 国革命的具体实际相结合的理论成果，标志毛泽东思想得到多方面成熟。</a:t>
            </a:r>
            <a:r>
              <a:rPr sz="1950" spc="25" dirty="0">
                <a:solidFill>
                  <a:srgbClr val="C23B0D"/>
                </a:solidFill>
                <a:cs typeface="PMingLiU"/>
              </a:rPr>
              <a:t>★</a:t>
            </a:r>
            <a:endParaRPr sz="1950" dirty="0">
              <a:cs typeface="PMingLiU"/>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5864225" cy="455930"/>
          </a:xfrm>
          <a:prstGeom prst="rect">
            <a:avLst/>
          </a:prstGeom>
        </p:spPr>
        <p:txBody>
          <a:bodyPr vert="horz" wrap="square" lIns="0" tIns="15240" rIns="0" bIns="0" rtlCol="0">
            <a:spAutoFit/>
          </a:bodyPr>
          <a:lstStyle/>
          <a:p>
            <a:pPr marL="12700">
              <a:lnSpc>
                <a:spcPct val="100000"/>
              </a:lnSpc>
              <a:spcBef>
                <a:spcPts val="120"/>
              </a:spcBef>
            </a:pPr>
            <a:r>
              <a:rPr spc="15" dirty="0" err="1"/>
              <a:t>第五节</a:t>
            </a:r>
            <a:r>
              <a:rPr spc="-55" dirty="0"/>
              <a:t> </a:t>
            </a:r>
            <a:r>
              <a:rPr spc="15" dirty="0" err="1"/>
              <a:t>抗日战争的胜利及</a:t>
            </a:r>
            <a:r>
              <a:rPr spc="-40" dirty="0" err="1"/>
              <a:t>其</a:t>
            </a:r>
            <a:r>
              <a:rPr spc="15" dirty="0" err="1"/>
              <a:t>意义</a:t>
            </a:r>
            <a:endParaRPr spc="-90" dirty="0"/>
          </a:p>
        </p:txBody>
      </p:sp>
      <p:sp>
        <p:nvSpPr>
          <p:cNvPr id="4" name="object 4"/>
          <p:cNvSpPr txBox="1"/>
          <p:nvPr/>
        </p:nvSpPr>
        <p:spPr>
          <a:xfrm>
            <a:off x="882650" y="1048307"/>
            <a:ext cx="10675591" cy="1597873"/>
          </a:xfrm>
          <a:prstGeom prst="rect">
            <a:avLst/>
          </a:prstGeom>
        </p:spPr>
        <p:txBody>
          <a:bodyPr vert="horz" wrap="square" lIns="0" tIns="12700" rIns="0" bIns="0" rtlCol="0">
            <a:spAutoFit/>
          </a:bodyPr>
          <a:lstStyle/>
          <a:p>
            <a:pPr marL="12700">
              <a:lnSpc>
                <a:spcPct val="100000"/>
              </a:lnSpc>
              <a:spcBef>
                <a:spcPts val="100"/>
              </a:spcBef>
            </a:pPr>
            <a:r>
              <a:rPr sz="2400" spc="-5" dirty="0">
                <a:latin typeface="宋体" panose="02010600030101010101" pitchFamily="2" charset="-122"/>
                <a:cs typeface="宋体" panose="02010600030101010101" pitchFamily="2" charset="-122"/>
              </a:rPr>
              <a:t>一、抗日战争的胜利</a:t>
            </a:r>
            <a:endParaRPr sz="2400" dirty="0">
              <a:latin typeface="宋体" panose="02010600030101010101" pitchFamily="2" charset="-122"/>
              <a:cs typeface="宋体" panose="02010600030101010101" pitchFamily="2" charset="-122"/>
            </a:endParaRPr>
          </a:p>
          <a:p>
            <a:pPr>
              <a:lnSpc>
                <a:spcPct val="100000"/>
              </a:lnSpc>
              <a:spcBef>
                <a:spcPts val="20"/>
              </a:spcBef>
            </a:pPr>
            <a:endParaRPr sz="2050" dirty="0">
              <a:latin typeface="等线" panose="02010600030101010101" pitchFamily="2" charset="-122"/>
              <a:ea typeface="等线" panose="02010600030101010101" pitchFamily="2" charset="-122"/>
              <a:cs typeface="Times New Roman" panose="02020503050405090304"/>
            </a:endParaRPr>
          </a:p>
          <a:p>
            <a:pPr marL="12700"/>
            <a:r>
              <a:rPr lang="en-US" altLang="zh-CN" sz="1950" b="1" spc="25" dirty="0">
                <a:solidFill>
                  <a:srgbClr val="C23B0D"/>
                </a:solidFill>
                <a:cs typeface="Microsoft JhengHei" panose="020B0604030504040204" charset="-120"/>
              </a:rPr>
              <a:t>1.</a:t>
            </a:r>
            <a:r>
              <a:rPr lang="zh-CN" altLang="en-US" sz="1950" b="1" spc="25" dirty="0">
                <a:solidFill>
                  <a:srgbClr val="C23B0D"/>
                </a:solidFill>
                <a:cs typeface="Microsoft JhengHei" panose="020B0604030504040204" charset="-120"/>
              </a:rPr>
              <a:t>   </a:t>
            </a:r>
            <a:r>
              <a:rPr lang="zh-CN" altLang="en-US"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毛泽东</a:t>
            </a:r>
            <a:r>
              <a:rPr lang="zh-CN" altLang="en-US" sz="1950" spc="25" dirty="0">
                <a:cs typeface="PMingLiU"/>
              </a:rPr>
              <a:t>在</a:t>
            </a:r>
            <a:r>
              <a:rPr lang="en-US" altLang="zh-CN" sz="1950" spc="25" dirty="0">
                <a:cs typeface="PMingLiU"/>
              </a:rPr>
              <a:t>1945</a:t>
            </a:r>
            <a:r>
              <a:rPr lang="zh-CN" altLang="en-US" sz="1950" spc="25" dirty="0">
                <a:cs typeface="PMingLiU"/>
              </a:rPr>
              <a:t>年</a:t>
            </a:r>
            <a:r>
              <a:rPr lang="en-US" altLang="zh-CN" sz="1950" spc="25" dirty="0">
                <a:cs typeface="PMingLiU"/>
              </a:rPr>
              <a:t>8</a:t>
            </a:r>
            <a:r>
              <a:rPr lang="zh-CN" altLang="en-US" sz="1950" spc="25" dirty="0">
                <a:cs typeface="PMingLiU"/>
              </a:rPr>
              <a:t>月发表了</a:t>
            </a:r>
            <a:r>
              <a:rPr lang="en-US" altLang="zh-CN"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lang="zh-CN" altLang="en-US"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对日寇的最后一战</a:t>
            </a:r>
            <a:r>
              <a:rPr lang="en-US" altLang="zh-CN"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a:t>
            </a:r>
            <a:r>
              <a:rPr lang="zh-CN" altLang="en-US" sz="1950" spc="25" dirty="0">
                <a:cs typeface="PMingLiU"/>
              </a:rPr>
              <a:t>的声明</a:t>
            </a:r>
            <a:endParaRPr lang="zh-CN" altLang="en-US" sz="1950" spc="25" dirty="0">
              <a:cs typeface="PMingLiU"/>
            </a:endParaRPr>
          </a:p>
          <a:p>
            <a:pPr marL="12700">
              <a:lnSpc>
                <a:spcPct val="100000"/>
              </a:lnSpc>
            </a:pPr>
            <a:endParaRPr lang="en-US" sz="1950" b="1" u="heavy" spc="-9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endParaRPr>
          </a:p>
          <a:p>
            <a:pPr marL="12700">
              <a:lnSpc>
                <a:spcPct val="100000"/>
              </a:lnSpc>
            </a:pPr>
            <a:r>
              <a:rPr lang="en-US" sz="1950" b="1" spc="-9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2.    </a:t>
            </a:r>
            <a:r>
              <a:rPr sz="1950" b="1" u="heavy" spc="-90"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9</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月</a:t>
            </a:r>
            <a:r>
              <a:rPr sz="1950" b="1" u="heavy" spc="-8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3</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日</a:t>
            </a:r>
            <a:r>
              <a:rPr sz="1950" spc="25" dirty="0">
                <a:latin typeface="等线" panose="02010600030101010101" pitchFamily="2" charset="-122"/>
                <a:ea typeface="等线" panose="02010600030101010101" pitchFamily="2" charset="-122"/>
                <a:cs typeface="PMingLiU"/>
              </a:rPr>
              <a:t>为中国人民抗战胜利纪</a:t>
            </a:r>
            <a:r>
              <a:rPr sz="1950" spc="75" dirty="0">
                <a:latin typeface="等线" panose="02010600030101010101" pitchFamily="2" charset="-122"/>
                <a:ea typeface="等线" panose="02010600030101010101" pitchFamily="2" charset="-122"/>
                <a:cs typeface="PMingLiU"/>
              </a:rPr>
              <a:t>念</a:t>
            </a:r>
            <a:r>
              <a:rPr sz="1950" spc="25" dirty="0">
                <a:latin typeface="等线" panose="02010600030101010101" pitchFamily="2" charset="-122"/>
                <a:ea typeface="等线" panose="02010600030101010101" pitchFamily="2" charset="-122"/>
                <a:cs typeface="PMingLiU"/>
              </a:rPr>
              <a:t>日</a:t>
            </a:r>
            <a:r>
              <a:rPr sz="1950" spc="10" dirty="0">
                <a:latin typeface="等线" panose="02010600030101010101" pitchFamily="2" charset="-122"/>
                <a:ea typeface="等线" panose="02010600030101010101" pitchFamily="2" charset="-122"/>
                <a:cs typeface="PMingLiU"/>
              </a:rPr>
              <a:t>。</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台</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湾回</a:t>
            </a:r>
            <a:r>
              <a:rPr sz="1950" b="1" spc="75" dirty="0">
                <a:solidFill>
                  <a:srgbClr val="C23B0D"/>
                </a:solidFill>
                <a:latin typeface="等线" panose="02010600030101010101" pitchFamily="2" charset="-122"/>
                <a:ea typeface="等线" panose="02010600030101010101" pitchFamily="2" charset="-122"/>
                <a:cs typeface="Microsoft JhengHei" panose="020B0604030504040204" charset="-120"/>
              </a:rPr>
              <a:t>归</a:t>
            </a:r>
            <a:r>
              <a:rPr sz="1950" spc="25" dirty="0">
                <a:latin typeface="等线" panose="02010600030101010101" pitchFamily="2" charset="-122"/>
                <a:ea typeface="等线" panose="02010600030101010101" pitchFamily="2" charset="-122"/>
                <a:cs typeface="PMingLiU"/>
              </a:rPr>
              <a:t>代表</a:t>
            </a:r>
            <a:r>
              <a:rPr sz="1950" spc="65" dirty="0">
                <a:latin typeface="等线" panose="02010600030101010101" pitchFamily="2" charset="-122"/>
                <a:ea typeface="等线" panose="02010600030101010101" pitchFamily="2" charset="-122"/>
                <a:cs typeface="PMingLiU"/>
              </a:rPr>
              <a:t>抗</a:t>
            </a:r>
            <a:r>
              <a:rPr sz="1950" spc="25" dirty="0">
                <a:latin typeface="等线" panose="02010600030101010101" pitchFamily="2" charset="-122"/>
                <a:ea typeface="等线" panose="02010600030101010101" pitchFamily="2" charset="-122"/>
                <a:cs typeface="PMingLiU"/>
              </a:rPr>
              <a:t>战完</a:t>
            </a:r>
            <a:r>
              <a:rPr sz="1950" spc="65" dirty="0">
                <a:latin typeface="等线" panose="02010600030101010101" pitchFamily="2" charset="-122"/>
                <a:ea typeface="等线" panose="02010600030101010101" pitchFamily="2" charset="-122"/>
                <a:cs typeface="PMingLiU"/>
              </a:rPr>
              <a:t>全</a:t>
            </a:r>
            <a:r>
              <a:rPr sz="1950" spc="25" dirty="0">
                <a:latin typeface="等线" panose="02010600030101010101" pitchFamily="2" charset="-122"/>
                <a:ea typeface="等线" panose="02010600030101010101" pitchFamily="2" charset="-122"/>
                <a:cs typeface="PMingLiU"/>
              </a:rPr>
              <a:t>胜利</a:t>
            </a:r>
            <a:r>
              <a:rPr sz="1950" spc="6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重要</a:t>
            </a:r>
            <a:r>
              <a:rPr sz="1950" spc="65" dirty="0">
                <a:latin typeface="等线" panose="02010600030101010101" pitchFamily="2" charset="-122"/>
                <a:ea typeface="等线" panose="02010600030101010101" pitchFamily="2" charset="-122"/>
                <a:cs typeface="PMingLiU"/>
              </a:rPr>
              <a:t>标</a:t>
            </a:r>
            <a:r>
              <a:rPr sz="1950" spc="25" dirty="0">
                <a:latin typeface="等线" panose="02010600030101010101" pitchFamily="2" charset="-122"/>
                <a:ea typeface="等线" panose="02010600030101010101" pitchFamily="2" charset="-122"/>
                <a:cs typeface="PMingLiU"/>
              </a:rPr>
              <a:t>志</a:t>
            </a:r>
            <a:r>
              <a:rPr sz="1950" spc="40" dirty="0">
                <a:latin typeface="等线" panose="02010600030101010101" pitchFamily="2" charset="-122"/>
                <a:ea typeface="等线" panose="02010600030101010101" pitchFamily="2" charset="-122"/>
                <a:cs typeface="PMingLiU"/>
              </a:rPr>
              <a:t>。</a:t>
            </a:r>
            <a:r>
              <a:rPr sz="1950" spc="25" dirty="0">
                <a:solidFill>
                  <a:srgbClr val="C23B0D"/>
                </a:solidFill>
                <a:latin typeface="PMingLiU"/>
                <a:cs typeface="PMingLiU"/>
              </a:rPr>
              <a:t>★</a:t>
            </a:r>
            <a:endParaRPr sz="1950" dirty="0">
              <a:latin typeface="PMingLiU"/>
              <a:cs typeface="PMingLiU"/>
            </a:endParaRPr>
          </a:p>
        </p:txBody>
      </p:sp>
      <p:sp>
        <p:nvSpPr>
          <p:cNvPr id="5" name="object 5"/>
          <p:cNvSpPr/>
          <p:nvPr/>
        </p:nvSpPr>
        <p:spPr>
          <a:xfrm>
            <a:off x="3881071" y="1040685"/>
            <a:ext cx="1417319" cy="449579"/>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613381" y="3343275"/>
            <a:ext cx="10944860" cy="141605"/>
          </a:xfrm>
          <a:custGeom>
            <a:avLst/>
            <a:gdLst/>
            <a:ahLst/>
            <a:cxnLst/>
            <a:rect l="l" t="t" r="r" b="b"/>
            <a:pathLst>
              <a:path w="10944860" h="141604">
                <a:moveTo>
                  <a:pt x="10918126" y="55245"/>
                </a:moveTo>
                <a:lnTo>
                  <a:pt x="10914151" y="55245"/>
                </a:lnTo>
                <a:lnTo>
                  <a:pt x="10914151" y="85725"/>
                </a:lnTo>
                <a:lnTo>
                  <a:pt x="10857801" y="85823"/>
                </a:lnTo>
                <a:lnTo>
                  <a:pt x="10814964" y="110871"/>
                </a:lnTo>
                <a:lnTo>
                  <a:pt x="10807725" y="115188"/>
                </a:lnTo>
                <a:lnTo>
                  <a:pt x="10805312" y="124460"/>
                </a:lnTo>
                <a:lnTo>
                  <a:pt x="10809630" y="131699"/>
                </a:lnTo>
                <a:lnTo>
                  <a:pt x="10813821" y="138937"/>
                </a:lnTo>
                <a:lnTo>
                  <a:pt x="10823219" y="141477"/>
                </a:lnTo>
                <a:lnTo>
                  <a:pt x="10830458" y="137160"/>
                </a:lnTo>
                <a:lnTo>
                  <a:pt x="10944377" y="70485"/>
                </a:lnTo>
                <a:lnTo>
                  <a:pt x="10918126" y="55245"/>
                </a:lnTo>
                <a:close/>
              </a:path>
              <a:path w="10944860" h="141604">
                <a:moveTo>
                  <a:pt x="10857621" y="55343"/>
                </a:moveTo>
                <a:lnTo>
                  <a:pt x="0" y="74295"/>
                </a:lnTo>
                <a:lnTo>
                  <a:pt x="50" y="104775"/>
                </a:lnTo>
                <a:lnTo>
                  <a:pt x="10857801" y="85823"/>
                </a:lnTo>
                <a:lnTo>
                  <a:pt x="10883855" y="70588"/>
                </a:lnTo>
                <a:lnTo>
                  <a:pt x="10857621" y="55343"/>
                </a:lnTo>
                <a:close/>
              </a:path>
              <a:path w="10944860" h="141604">
                <a:moveTo>
                  <a:pt x="10883855" y="70588"/>
                </a:moveTo>
                <a:lnTo>
                  <a:pt x="10857801" y="85823"/>
                </a:lnTo>
                <a:lnTo>
                  <a:pt x="10914151" y="85725"/>
                </a:lnTo>
                <a:lnTo>
                  <a:pt x="10914151" y="83692"/>
                </a:lnTo>
                <a:lnTo>
                  <a:pt x="10906404" y="83692"/>
                </a:lnTo>
                <a:lnTo>
                  <a:pt x="10883855" y="70588"/>
                </a:lnTo>
                <a:close/>
              </a:path>
              <a:path w="10944860" h="141604">
                <a:moveTo>
                  <a:pt x="10906404" y="57403"/>
                </a:moveTo>
                <a:lnTo>
                  <a:pt x="10883855" y="70588"/>
                </a:lnTo>
                <a:lnTo>
                  <a:pt x="10906404" y="83692"/>
                </a:lnTo>
                <a:lnTo>
                  <a:pt x="10906404" y="57403"/>
                </a:lnTo>
                <a:close/>
              </a:path>
              <a:path w="10944860" h="141604">
                <a:moveTo>
                  <a:pt x="10914151" y="57403"/>
                </a:moveTo>
                <a:lnTo>
                  <a:pt x="10906404" y="57403"/>
                </a:lnTo>
                <a:lnTo>
                  <a:pt x="10906404" y="83692"/>
                </a:lnTo>
                <a:lnTo>
                  <a:pt x="10914151" y="83692"/>
                </a:lnTo>
                <a:lnTo>
                  <a:pt x="10914151" y="57403"/>
                </a:lnTo>
                <a:close/>
              </a:path>
              <a:path w="10944860" h="141604">
                <a:moveTo>
                  <a:pt x="10914151" y="55245"/>
                </a:moveTo>
                <a:lnTo>
                  <a:pt x="10857621" y="55343"/>
                </a:lnTo>
                <a:lnTo>
                  <a:pt x="10883855" y="70588"/>
                </a:lnTo>
                <a:lnTo>
                  <a:pt x="10906404" y="57403"/>
                </a:lnTo>
                <a:lnTo>
                  <a:pt x="10914151" y="57403"/>
                </a:lnTo>
                <a:lnTo>
                  <a:pt x="10914151" y="55245"/>
                </a:lnTo>
                <a:close/>
              </a:path>
              <a:path w="10944860" h="141604">
                <a:moveTo>
                  <a:pt x="10822965" y="0"/>
                </a:moveTo>
                <a:lnTo>
                  <a:pt x="10813567" y="2412"/>
                </a:lnTo>
                <a:lnTo>
                  <a:pt x="10809376" y="9651"/>
                </a:lnTo>
                <a:lnTo>
                  <a:pt x="10805185" y="17017"/>
                </a:lnTo>
                <a:lnTo>
                  <a:pt x="10807598" y="26288"/>
                </a:lnTo>
                <a:lnTo>
                  <a:pt x="10857621" y="55343"/>
                </a:lnTo>
                <a:lnTo>
                  <a:pt x="10918126" y="55245"/>
                </a:lnTo>
                <a:lnTo>
                  <a:pt x="10822965" y="0"/>
                </a:lnTo>
                <a:close/>
              </a:path>
            </a:pathLst>
          </a:custGeom>
          <a:solidFill>
            <a:srgbClr val="C23B0D"/>
          </a:solidFill>
        </p:spPr>
        <p:txBody>
          <a:bodyPr wrap="square" lIns="0" tIns="0" rIns="0" bIns="0" rtlCol="0"/>
          <a:lstStyle/>
          <a:p/>
        </p:txBody>
      </p:sp>
      <p:sp>
        <p:nvSpPr>
          <p:cNvPr id="7" name="object 7"/>
          <p:cNvSpPr/>
          <p:nvPr/>
        </p:nvSpPr>
        <p:spPr>
          <a:xfrm>
            <a:off x="2343147" y="3337559"/>
            <a:ext cx="243840" cy="182880"/>
          </a:xfrm>
          <a:custGeom>
            <a:avLst/>
            <a:gdLst/>
            <a:ahLst/>
            <a:cxnLst/>
            <a:rect l="l" t="t" r="r" b="b"/>
            <a:pathLst>
              <a:path w="243839" h="182879">
                <a:moveTo>
                  <a:pt x="243839" y="0"/>
                </a:moveTo>
                <a:lnTo>
                  <a:pt x="0" y="0"/>
                </a:lnTo>
                <a:lnTo>
                  <a:pt x="121919" y="182879"/>
                </a:lnTo>
                <a:lnTo>
                  <a:pt x="243839" y="0"/>
                </a:lnTo>
                <a:close/>
              </a:path>
            </a:pathLst>
          </a:custGeom>
          <a:solidFill>
            <a:srgbClr val="C23B0D"/>
          </a:solidFill>
        </p:spPr>
        <p:txBody>
          <a:bodyPr wrap="square" lIns="0" tIns="0" rIns="0" bIns="0" rtlCol="0"/>
          <a:lstStyle/>
          <a:p/>
        </p:txBody>
      </p:sp>
      <p:sp>
        <p:nvSpPr>
          <p:cNvPr id="8" name="object 8"/>
          <p:cNvSpPr/>
          <p:nvPr/>
        </p:nvSpPr>
        <p:spPr>
          <a:xfrm>
            <a:off x="2343147" y="3337559"/>
            <a:ext cx="243840" cy="182880"/>
          </a:xfrm>
          <a:custGeom>
            <a:avLst/>
            <a:gdLst/>
            <a:ahLst/>
            <a:cxnLst/>
            <a:rect l="l" t="t" r="r" b="b"/>
            <a:pathLst>
              <a:path w="243839" h="182879">
                <a:moveTo>
                  <a:pt x="243839" y="0"/>
                </a:moveTo>
                <a:lnTo>
                  <a:pt x="121919" y="182879"/>
                </a:lnTo>
                <a:lnTo>
                  <a:pt x="0" y="0"/>
                </a:lnTo>
                <a:lnTo>
                  <a:pt x="243839" y="0"/>
                </a:lnTo>
                <a:close/>
              </a:path>
            </a:pathLst>
          </a:custGeom>
          <a:ln w="30480">
            <a:solidFill>
              <a:srgbClr val="FFFFFF"/>
            </a:solidFill>
          </a:ln>
        </p:spPr>
        <p:txBody>
          <a:bodyPr wrap="square" lIns="0" tIns="0" rIns="0" bIns="0" rtlCol="0"/>
          <a:lstStyle/>
          <a:p/>
        </p:txBody>
      </p:sp>
      <p:sp>
        <p:nvSpPr>
          <p:cNvPr id="9" name="object 9"/>
          <p:cNvSpPr/>
          <p:nvPr/>
        </p:nvSpPr>
        <p:spPr>
          <a:xfrm>
            <a:off x="3608067" y="3345179"/>
            <a:ext cx="243840" cy="182880"/>
          </a:xfrm>
          <a:custGeom>
            <a:avLst/>
            <a:gdLst/>
            <a:ahLst/>
            <a:cxnLst/>
            <a:rect l="l" t="t" r="r" b="b"/>
            <a:pathLst>
              <a:path w="243839" h="182879">
                <a:moveTo>
                  <a:pt x="243839" y="0"/>
                </a:moveTo>
                <a:lnTo>
                  <a:pt x="0" y="0"/>
                </a:lnTo>
                <a:lnTo>
                  <a:pt x="121919" y="182880"/>
                </a:lnTo>
                <a:lnTo>
                  <a:pt x="243839" y="0"/>
                </a:lnTo>
                <a:close/>
              </a:path>
            </a:pathLst>
          </a:custGeom>
          <a:solidFill>
            <a:srgbClr val="C23B0D"/>
          </a:solidFill>
        </p:spPr>
        <p:txBody>
          <a:bodyPr wrap="square" lIns="0" tIns="0" rIns="0" bIns="0" rtlCol="0"/>
          <a:lstStyle/>
          <a:p/>
        </p:txBody>
      </p:sp>
      <p:sp>
        <p:nvSpPr>
          <p:cNvPr id="10" name="object 10"/>
          <p:cNvSpPr/>
          <p:nvPr/>
        </p:nvSpPr>
        <p:spPr>
          <a:xfrm>
            <a:off x="3608067" y="3345179"/>
            <a:ext cx="243840" cy="182880"/>
          </a:xfrm>
          <a:custGeom>
            <a:avLst/>
            <a:gdLst/>
            <a:ahLst/>
            <a:cxnLst/>
            <a:rect l="l" t="t" r="r" b="b"/>
            <a:pathLst>
              <a:path w="243839" h="182879">
                <a:moveTo>
                  <a:pt x="243839" y="0"/>
                </a:moveTo>
                <a:lnTo>
                  <a:pt x="121919" y="182880"/>
                </a:lnTo>
                <a:lnTo>
                  <a:pt x="0" y="0"/>
                </a:lnTo>
                <a:lnTo>
                  <a:pt x="243839" y="0"/>
                </a:lnTo>
                <a:close/>
              </a:path>
            </a:pathLst>
          </a:custGeom>
          <a:ln w="30480">
            <a:solidFill>
              <a:srgbClr val="FFFFFF"/>
            </a:solidFill>
          </a:ln>
        </p:spPr>
        <p:txBody>
          <a:bodyPr wrap="square" lIns="0" tIns="0" rIns="0" bIns="0" rtlCol="0"/>
          <a:lstStyle/>
          <a:p/>
        </p:txBody>
      </p:sp>
      <p:sp>
        <p:nvSpPr>
          <p:cNvPr id="11" name="object 11"/>
          <p:cNvSpPr/>
          <p:nvPr/>
        </p:nvSpPr>
        <p:spPr>
          <a:xfrm>
            <a:off x="4781547" y="3345179"/>
            <a:ext cx="243840" cy="182880"/>
          </a:xfrm>
          <a:custGeom>
            <a:avLst/>
            <a:gdLst/>
            <a:ahLst/>
            <a:cxnLst/>
            <a:rect l="l" t="t" r="r" b="b"/>
            <a:pathLst>
              <a:path w="243839" h="182879">
                <a:moveTo>
                  <a:pt x="243839" y="0"/>
                </a:moveTo>
                <a:lnTo>
                  <a:pt x="0" y="0"/>
                </a:lnTo>
                <a:lnTo>
                  <a:pt x="121920" y="182880"/>
                </a:lnTo>
                <a:lnTo>
                  <a:pt x="243839" y="0"/>
                </a:lnTo>
                <a:close/>
              </a:path>
            </a:pathLst>
          </a:custGeom>
          <a:solidFill>
            <a:srgbClr val="C23B0D"/>
          </a:solidFill>
        </p:spPr>
        <p:txBody>
          <a:bodyPr wrap="square" lIns="0" tIns="0" rIns="0" bIns="0" rtlCol="0"/>
          <a:lstStyle/>
          <a:p/>
        </p:txBody>
      </p:sp>
      <p:sp>
        <p:nvSpPr>
          <p:cNvPr id="12" name="object 12"/>
          <p:cNvSpPr/>
          <p:nvPr/>
        </p:nvSpPr>
        <p:spPr>
          <a:xfrm>
            <a:off x="4781547" y="3345179"/>
            <a:ext cx="243840" cy="182880"/>
          </a:xfrm>
          <a:custGeom>
            <a:avLst/>
            <a:gdLst/>
            <a:ahLst/>
            <a:cxnLst/>
            <a:rect l="l" t="t" r="r" b="b"/>
            <a:pathLst>
              <a:path w="243839" h="182879">
                <a:moveTo>
                  <a:pt x="243839" y="0"/>
                </a:moveTo>
                <a:lnTo>
                  <a:pt x="121920" y="182880"/>
                </a:lnTo>
                <a:lnTo>
                  <a:pt x="0" y="0"/>
                </a:lnTo>
                <a:lnTo>
                  <a:pt x="243839" y="0"/>
                </a:lnTo>
                <a:close/>
              </a:path>
            </a:pathLst>
          </a:custGeom>
          <a:ln w="30480">
            <a:solidFill>
              <a:srgbClr val="FFFFFF"/>
            </a:solidFill>
          </a:ln>
        </p:spPr>
        <p:txBody>
          <a:bodyPr wrap="square" lIns="0" tIns="0" rIns="0" bIns="0" rtlCol="0"/>
          <a:lstStyle/>
          <a:p/>
        </p:txBody>
      </p:sp>
      <p:sp>
        <p:nvSpPr>
          <p:cNvPr id="13" name="object 13"/>
          <p:cNvSpPr/>
          <p:nvPr/>
        </p:nvSpPr>
        <p:spPr>
          <a:xfrm>
            <a:off x="5795006" y="3345179"/>
            <a:ext cx="243840" cy="182880"/>
          </a:xfrm>
          <a:custGeom>
            <a:avLst/>
            <a:gdLst/>
            <a:ahLst/>
            <a:cxnLst/>
            <a:rect l="l" t="t" r="r" b="b"/>
            <a:pathLst>
              <a:path w="243839" h="182879">
                <a:moveTo>
                  <a:pt x="243839" y="0"/>
                </a:moveTo>
                <a:lnTo>
                  <a:pt x="0" y="0"/>
                </a:lnTo>
                <a:lnTo>
                  <a:pt x="121919" y="182880"/>
                </a:lnTo>
                <a:lnTo>
                  <a:pt x="243839" y="0"/>
                </a:lnTo>
                <a:close/>
              </a:path>
            </a:pathLst>
          </a:custGeom>
          <a:solidFill>
            <a:srgbClr val="C23B0D"/>
          </a:solidFill>
        </p:spPr>
        <p:txBody>
          <a:bodyPr wrap="square" lIns="0" tIns="0" rIns="0" bIns="0" rtlCol="0"/>
          <a:lstStyle/>
          <a:p/>
        </p:txBody>
      </p:sp>
      <p:sp>
        <p:nvSpPr>
          <p:cNvPr id="14" name="object 14"/>
          <p:cNvSpPr/>
          <p:nvPr/>
        </p:nvSpPr>
        <p:spPr>
          <a:xfrm>
            <a:off x="5795006" y="3345179"/>
            <a:ext cx="243840" cy="182880"/>
          </a:xfrm>
          <a:custGeom>
            <a:avLst/>
            <a:gdLst/>
            <a:ahLst/>
            <a:cxnLst/>
            <a:rect l="l" t="t" r="r" b="b"/>
            <a:pathLst>
              <a:path w="243839" h="182879">
                <a:moveTo>
                  <a:pt x="243839" y="0"/>
                </a:moveTo>
                <a:lnTo>
                  <a:pt x="121919" y="182880"/>
                </a:lnTo>
                <a:lnTo>
                  <a:pt x="0" y="0"/>
                </a:lnTo>
                <a:lnTo>
                  <a:pt x="243839" y="0"/>
                </a:lnTo>
                <a:close/>
              </a:path>
            </a:pathLst>
          </a:custGeom>
          <a:ln w="30480">
            <a:solidFill>
              <a:srgbClr val="FFFFFF"/>
            </a:solidFill>
          </a:ln>
        </p:spPr>
        <p:txBody>
          <a:bodyPr wrap="square" lIns="0" tIns="0" rIns="0" bIns="0" rtlCol="0"/>
          <a:lstStyle/>
          <a:p/>
        </p:txBody>
      </p:sp>
      <p:sp>
        <p:nvSpPr>
          <p:cNvPr id="15" name="object 15"/>
          <p:cNvSpPr/>
          <p:nvPr/>
        </p:nvSpPr>
        <p:spPr>
          <a:xfrm>
            <a:off x="6922766" y="3337559"/>
            <a:ext cx="243840" cy="182880"/>
          </a:xfrm>
          <a:custGeom>
            <a:avLst/>
            <a:gdLst/>
            <a:ahLst/>
            <a:cxnLst/>
            <a:rect l="l" t="t" r="r" b="b"/>
            <a:pathLst>
              <a:path w="243840" h="182879">
                <a:moveTo>
                  <a:pt x="243839" y="0"/>
                </a:moveTo>
                <a:lnTo>
                  <a:pt x="0" y="0"/>
                </a:lnTo>
                <a:lnTo>
                  <a:pt x="121920" y="182879"/>
                </a:lnTo>
                <a:lnTo>
                  <a:pt x="243839" y="0"/>
                </a:lnTo>
                <a:close/>
              </a:path>
            </a:pathLst>
          </a:custGeom>
          <a:solidFill>
            <a:srgbClr val="C23B0D"/>
          </a:solidFill>
        </p:spPr>
        <p:txBody>
          <a:bodyPr wrap="square" lIns="0" tIns="0" rIns="0" bIns="0" rtlCol="0"/>
          <a:lstStyle/>
          <a:p/>
        </p:txBody>
      </p:sp>
      <p:sp>
        <p:nvSpPr>
          <p:cNvPr id="16" name="object 16"/>
          <p:cNvSpPr/>
          <p:nvPr/>
        </p:nvSpPr>
        <p:spPr>
          <a:xfrm>
            <a:off x="6922766" y="3337559"/>
            <a:ext cx="243840" cy="182880"/>
          </a:xfrm>
          <a:custGeom>
            <a:avLst/>
            <a:gdLst/>
            <a:ahLst/>
            <a:cxnLst/>
            <a:rect l="l" t="t" r="r" b="b"/>
            <a:pathLst>
              <a:path w="243840" h="182879">
                <a:moveTo>
                  <a:pt x="243839" y="0"/>
                </a:moveTo>
                <a:lnTo>
                  <a:pt x="121920" y="182879"/>
                </a:lnTo>
                <a:lnTo>
                  <a:pt x="0" y="0"/>
                </a:lnTo>
                <a:lnTo>
                  <a:pt x="243839" y="0"/>
                </a:lnTo>
                <a:close/>
              </a:path>
            </a:pathLst>
          </a:custGeom>
          <a:ln w="30480">
            <a:solidFill>
              <a:srgbClr val="FFFFFF"/>
            </a:solidFill>
          </a:ln>
        </p:spPr>
        <p:txBody>
          <a:bodyPr wrap="square" lIns="0" tIns="0" rIns="0" bIns="0" rtlCol="0"/>
          <a:lstStyle/>
          <a:p/>
        </p:txBody>
      </p:sp>
      <p:sp>
        <p:nvSpPr>
          <p:cNvPr id="17" name="object 17"/>
          <p:cNvSpPr/>
          <p:nvPr/>
        </p:nvSpPr>
        <p:spPr>
          <a:xfrm>
            <a:off x="8256266" y="3345179"/>
            <a:ext cx="236220" cy="182880"/>
          </a:xfrm>
          <a:custGeom>
            <a:avLst/>
            <a:gdLst/>
            <a:ahLst/>
            <a:cxnLst/>
            <a:rect l="l" t="t" r="r" b="b"/>
            <a:pathLst>
              <a:path w="236220" h="182879">
                <a:moveTo>
                  <a:pt x="236220" y="0"/>
                </a:moveTo>
                <a:lnTo>
                  <a:pt x="0" y="0"/>
                </a:lnTo>
                <a:lnTo>
                  <a:pt x="118109" y="182880"/>
                </a:lnTo>
                <a:lnTo>
                  <a:pt x="236220" y="0"/>
                </a:lnTo>
                <a:close/>
              </a:path>
            </a:pathLst>
          </a:custGeom>
          <a:solidFill>
            <a:srgbClr val="C23B0D"/>
          </a:solidFill>
        </p:spPr>
        <p:txBody>
          <a:bodyPr wrap="square" lIns="0" tIns="0" rIns="0" bIns="0" rtlCol="0"/>
          <a:lstStyle/>
          <a:p/>
        </p:txBody>
      </p:sp>
      <p:sp>
        <p:nvSpPr>
          <p:cNvPr id="18" name="object 18"/>
          <p:cNvSpPr/>
          <p:nvPr/>
        </p:nvSpPr>
        <p:spPr>
          <a:xfrm>
            <a:off x="8256266" y="3345179"/>
            <a:ext cx="236220" cy="182880"/>
          </a:xfrm>
          <a:custGeom>
            <a:avLst/>
            <a:gdLst/>
            <a:ahLst/>
            <a:cxnLst/>
            <a:rect l="l" t="t" r="r" b="b"/>
            <a:pathLst>
              <a:path w="236220" h="182879">
                <a:moveTo>
                  <a:pt x="236220" y="0"/>
                </a:moveTo>
                <a:lnTo>
                  <a:pt x="118109" y="182880"/>
                </a:lnTo>
                <a:lnTo>
                  <a:pt x="0" y="0"/>
                </a:lnTo>
                <a:lnTo>
                  <a:pt x="236220" y="0"/>
                </a:lnTo>
                <a:close/>
              </a:path>
            </a:pathLst>
          </a:custGeom>
          <a:ln w="30480">
            <a:solidFill>
              <a:srgbClr val="FFFFFF"/>
            </a:solidFill>
          </a:ln>
        </p:spPr>
        <p:txBody>
          <a:bodyPr wrap="square" lIns="0" tIns="0" rIns="0" bIns="0" rtlCol="0"/>
          <a:lstStyle/>
          <a:p/>
        </p:txBody>
      </p:sp>
      <p:sp>
        <p:nvSpPr>
          <p:cNvPr id="19" name="object 19"/>
          <p:cNvSpPr/>
          <p:nvPr/>
        </p:nvSpPr>
        <p:spPr>
          <a:xfrm>
            <a:off x="9345927" y="3345179"/>
            <a:ext cx="243840" cy="182880"/>
          </a:xfrm>
          <a:custGeom>
            <a:avLst/>
            <a:gdLst/>
            <a:ahLst/>
            <a:cxnLst/>
            <a:rect l="l" t="t" r="r" b="b"/>
            <a:pathLst>
              <a:path w="243840" h="182879">
                <a:moveTo>
                  <a:pt x="243840" y="0"/>
                </a:moveTo>
                <a:lnTo>
                  <a:pt x="0" y="0"/>
                </a:lnTo>
                <a:lnTo>
                  <a:pt x="121920" y="182880"/>
                </a:lnTo>
                <a:lnTo>
                  <a:pt x="243840" y="0"/>
                </a:lnTo>
                <a:close/>
              </a:path>
            </a:pathLst>
          </a:custGeom>
          <a:solidFill>
            <a:srgbClr val="C23B0D"/>
          </a:solidFill>
        </p:spPr>
        <p:txBody>
          <a:bodyPr wrap="square" lIns="0" tIns="0" rIns="0" bIns="0" rtlCol="0"/>
          <a:lstStyle/>
          <a:p/>
        </p:txBody>
      </p:sp>
      <p:sp>
        <p:nvSpPr>
          <p:cNvPr id="20" name="object 20"/>
          <p:cNvSpPr/>
          <p:nvPr/>
        </p:nvSpPr>
        <p:spPr>
          <a:xfrm>
            <a:off x="9345927" y="3345179"/>
            <a:ext cx="243840" cy="182880"/>
          </a:xfrm>
          <a:custGeom>
            <a:avLst/>
            <a:gdLst/>
            <a:ahLst/>
            <a:cxnLst/>
            <a:rect l="l" t="t" r="r" b="b"/>
            <a:pathLst>
              <a:path w="243840" h="182879">
                <a:moveTo>
                  <a:pt x="243840" y="0"/>
                </a:moveTo>
                <a:lnTo>
                  <a:pt x="121920" y="182880"/>
                </a:lnTo>
                <a:lnTo>
                  <a:pt x="0" y="0"/>
                </a:lnTo>
                <a:lnTo>
                  <a:pt x="243840" y="0"/>
                </a:lnTo>
                <a:close/>
              </a:path>
            </a:pathLst>
          </a:custGeom>
          <a:ln w="30480">
            <a:solidFill>
              <a:srgbClr val="FFFFFF"/>
            </a:solidFill>
          </a:ln>
        </p:spPr>
        <p:txBody>
          <a:bodyPr wrap="square" lIns="0" tIns="0" rIns="0" bIns="0" rtlCol="0"/>
          <a:lstStyle/>
          <a:p/>
        </p:txBody>
      </p:sp>
      <p:sp>
        <p:nvSpPr>
          <p:cNvPr id="21" name="object 21"/>
          <p:cNvSpPr/>
          <p:nvPr/>
        </p:nvSpPr>
        <p:spPr>
          <a:xfrm>
            <a:off x="10633706" y="3337559"/>
            <a:ext cx="243840" cy="182880"/>
          </a:xfrm>
          <a:custGeom>
            <a:avLst/>
            <a:gdLst/>
            <a:ahLst/>
            <a:cxnLst/>
            <a:rect l="l" t="t" r="r" b="b"/>
            <a:pathLst>
              <a:path w="243840" h="182879">
                <a:moveTo>
                  <a:pt x="243840" y="0"/>
                </a:moveTo>
                <a:lnTo>
                  <a:pt x="0" y="0"/>
                </a:lnTo>
                <a:lnTo>
                  <a:pt x="121920" y="182879"/>
                </a:lnTo>
                <a:lnTo>
                  <a:pt x="243840" y="0"/>
                </a:lnTo>
                <a:close/>
              </a:path>
            </a:pathLst>
          </a:custGeom>
          <a:solidFill>
            <a:srgbClr val="C23B0D"/>
          </a:solidFill>
        </p:spPr>
        <p:txBody>
          <a:bodyPr wrap="square" lIns="0" tIns="0" rIns="0" bIns="0" rtlCol="0"/>
          <a:lstStyle/>
          <a:p/>
        </p:txBody>
      </p:sp>
      <p:sp>
        <p:nvSpPr>
          <p:cNvPr id="22" name="object 22"/>
          <p:cNvSpPr/>
          <p:nvPr/>
        </p:nvSpPr>
        <p:spPr>
          <a:xfrm>
            <a:off x="10633706" y="3337559"/>
            <a:ext cx="243840" cy="182880"/>
          </a:xfrm>
          <a:custGeom>
            <a:avLst/>
            <a:gdLst/>
            <a:ahLst/>
            <a:cxnLst/>
            <a:rect l="l" t="t" r="r" b="b"/>
            <a:pathLst>
              <a:path w="243840" h="182879">
                <a:moveTo>
                  <a:pt x="243840" y="0"/>
                </a:moveTo>
                <a:lnTo>
                  <a:pt x="121920" y="182879"/>
                </a:lnTo>
                <a:lnTo>
                  <a:pt x="0" y="0"/>
                </a:lnTo>
                <a:lnTo>
                  <a:pt x="243840" y="0"/>
                </a:lnTo>
                <a:close/>
              </a:path>
            </a:pathLst>
          </a:custGeom>
          <a:ln w="30480">
            <a:solidFill>
              <a:srgbClr val="FFFFFF"/>
            </a:solidFill>
          </a:ln>
        </p:spPr>
        <p:txBody>
          <a:bodyPr wrap="square" lIns="0" tIns="0" rIns="0" bIns="0" rtlCol="0"/>
          <a:lstStyle/>
          <a:p/>
        </p:txBody>
      </p:sp>
      <p:sp>
        <p:nvSpPr>
          <p:cNvPr id="23" name="object 23"/>
          <p:cNvSpPr/>
          <p:nvPr/>
        </p:nvSpPr>
        <p:spPr>
          <a:xfrm>
            <a:off x="1207766" y="3337559"/>
            <a:ext cx="243840" cy="182880"/>
          </a:xfrm>
          <a:custGeom>
            <a:avLst/>
            <a:gdLst/>
            <a:ahLst/>
            <a:cxnLst/>
            <a:rect l="l" t="t" r="r" b="b"/>
            <a:pathLst>
              <a:path w="243840" h="182879">
                <a:moveTo>
                  <a:pt x="243840" y="0"/>
                </a:moveTo>
                <a:lnTo>
                  <a:pt x="0" y="0"/>
                </a:lnTo>
                <a:lnTo>
                  <a:pt x="121920" y="182879"/>
                </a:lnTo>
                <a:lnTo>
                  <a:pt x="243840" y="0"/>
                </a:lnTo>
                <a:close/>
              </a:path>
            </a:pathLst>
          </a:custGeom>
          <a:solidFill>
            <a:srgbClr val="C23B0D"/>
          </a:solidFill>
        </p:spPr>
        <p:txBody>
          <a:bodyPr wrap="square" lIns="0" tIns="0" rIns="0" bIns="0" rtlCol="0"/>
          <a:lstStyle/>
          <a:p/>
        </p:txBody>
      </p:sp>
      <p:sp>
        <p:nvSpPr>
          <p:cNvPr id="24" name="object 24"/>
          <p:cNvSpPr/>
          <p:nvPr/>
        </p:nvSpPr>
        <p:spPr>
          <a:xfrm>
            <a:off x="1207766" y="3337559"/>
            <a:ext cx="243840" cy="182880"/>
          </a:xfrm>
          <a:custGeom>
            <a:avLst/>
            <a:gdLst/>
            <a:ahLst/>
            <a:cxnLst/>
            <a:rect l="l" t="t" r="r" b="b"/>
            <a:pathLst>
              <a:path w="243840" h="182879">
                <a:moveTo>
                  <a:pt x="243840" y="0"/>
                </a:moveTo>
                <a:lnTo>
                  <a:pt x="121920" y="182879"/>
                </a:lnTo>
                <a:lnTo>
                  <a:pt x="0" y="0"/>
                </a:lnTo>
                <a:lnTo>
                  <a:pt x="243840" y="0"/>
                </a:lnTo>
                <a:close/>
              </a:path>
            </a:pathLst>
          </a:custGeom>
          <a:ln w="30480">
            <a:solidFill>
              <a:srgbClr val="FFFFFF"/>
            </a:solidFill>
          </a:ln>
        </p:spPr>
        <p:txBody>
          <a:bodyPr wrap="square" lIns="0" tIns="0" rIns="0" bIns="0" rtlCol="0"/>
          <a:lstStyle/>
          <a:p/>
        </p:txBody>
      </p:sp>
      <p:graphicFrame>
        <p:nvGraphicFramePr>
          <p:cNvPr id="25" name="object 25"/>
          <p:cNvGraphicFramePr>
            <a:graphicFrameLocks noGrp="1"/>
          </p:cNvGraphicFramePr>
          <p:nvPr/>
        </p:nvGraphicFramePr>
        <p:xfrm>
          <a:off x="1130805" y="3654665"/>
          <a:ext cx="9846308" cy="1838958"/>
        </p:xfrm>
        <a:graphic>
          <a:graphicData uri="http://schemas.openxmlformats.org/drawingml/2006/table">
            <a:tbl>
              <a:tblPr firstRow="1" bandRow="1">
                <a:tableStyleId>{2D5ABB26-0587-4C30-8999-92F81FD0307C}</a:tableStyleId>
              </a:tblPr>
              <a:tblGrid>
                <a:gridCol w="641985"/>
                <a:gridCol w="1315085"/>
                <a:gridCol w="1319530"/>
                <a:gridCol w="987425"/>
                <a:gridCol w="987425"/>
                <a:gridCol w="1318895"/>
                <a:gridCol w="1315720"/>
                <a:gridCol w="991234"/>
                <a:gridCol w="969009"/>
              </a:tblGrid>
              <a:tr h="233679">
                <a:tc>
                  <a:txBody>
                    <a:bodyPr/>
                    <a:lstStyle/>
                    <a:p>
                      <a:pPr marL="31750">
                        <a:lnSpc>
                          <a:spcPts val="1740"/>
                        </a:lnSpc>
                      </a:pPr>
                      <a:r>
                        <a:rPr sz="1800" dirty="0">
                          <a:latin typeface="等线" panose="02010600030101010101" pitchFamily="2" charset="-122"/>
                          <a:ea typeface="等线" panose="02010600030101010101" pitchFamily="2" charset="-122"/>
                          <a:cs typeface="PMingLiU"/>
                        </a:rPr>
                        <a:t>正</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40"/>
                        </a:lnSpc>
                      </a:pPr>
                      <a:r>
                        <a:rPr sz="1800" dirty="0">
                          <a:latin typeface="等线" panose="02010600030101010101" pitchFamily="2" charset="-122"/>
                          <a:ea typeface="等线" panose="02010600030101010101" pitchFamily="2" charset="-122"/>
                          <a:cs typeface="PMingLiU"/>
                        </a:rPr>
                        <a:t>场</a:t>
                      </a:r>
                      <a:r>
                        <a:rPr sz="1800" spc="204"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德</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40"/>
                        </a:lnSpc>
                      </a:pPr>
                      <a:r>
                        <a:rPr sz="1800" dirty="0">
                          <a:latin typeface="等线" panose="02010600030101010101" pitchFamily="2" charset="-122"/>
                          <a:ea typeface="等线" panose="02010600030101010101" pitchFamily="2" charset="-122"/>
                          <a:cs typeface="PMingLiU"/>
                        </a:rPr>
                        <a:t>告</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中</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40"/>
                        </a:lnSpc>
                      </a:pPr>
                      <a:r>
                        <a:rPr sz="1800" dirty="0">
                          <a:latin typeface="等线" panose="02010600030101010101" pitchFamily="2" charset="-122"/>
                          <a:ea typeface="等线" panose="02010600030101010101" pitchFamily="2" charset="-122"/>
                          <a:cs typeface="PMingLiU"/>
                        </a:rPr>
                        <a:t>美</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L="2540" algn="ctr">
                        <a:lnSpc>
                          <a:spcPts val="1740"/>
                        </a:lnSpc>
                      </a:pPr>
                      <a:r>
                        <a:rPr sz="1800" dirty="0">
                          <a:latin typeface="等线" panose="02010600030101010101" pitchFamily="2" charset="-122"/>
                          <a:ea typeface="等线" panose="02010600030101010101" pitchFamily="2" charset="-122"/>
                          <a:cs typeface="PMingLiU"/>
                        </a:rPr>
                        <a:t>苏</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0205" algn="r">
                        <a:lnSpc>
                          <a:spcPts val="1740"/>
                        </a:lnSpc>
                      </a:pPr>
                      <a:r>
                        <a:rPr sz="1800" dirty="0">
                          <a:latin typeface="等线" panose="02010600030101010101" pitchFamily="2" charset="-122"/>
                          <a:ea typeface="等线" panose="02010600030101010101" pitchFamily="2" charset="-122"/>
                          <a:cs typeface="PMingLiU"/>
                        </a:rPr>
                        <a:t>寇</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毛</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4015" algn="r">
                        <a:lnSpc>
                          <a:spcPts val="1740"/>
                        </a:lnSpc>
                      </a:pPr>
                      <a:r>
                        <a:rPr sz="1800" dirty="0">
                          <a:latin typeface="等线" panose="02010600030101010101" pitchFamily="2" charset="-122"/>
                          <a:ea typeface="等线" panose="02010600030101010101" pitchFamily="2" charset="-122"/>
                          <a:cs typeface="PMingLiU"/>
                        </a:rPr>
                        <a:t>无</a:t>
                      </a:r>
                      <a:r>
                        <a:rPr sz="1800" spc="210"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日</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40"/>
                        </a:lnSpc>
                      </a:pPr>
                      <a:r>
                        <a:rPr sz="1800" dirty="0">
                          <a:latin typeface="等线" panose="02010600030101010101" pitchFamily="2" charset="-122"/>
                          <a:ea typeface="等线" panose="02010600030101010101" pitchFamily="2" charset="-122"/>
                          <a:cs typeface="PMingLiU"/>
                        </a:rPr>
                        <a:t>日</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40"/>
                        </a:lnSpc>
                      </a:pPr>
                      <a:r>
                        <a:rPr sz="1800" dirty="0">
                          <a:latin typeface="等线" panose="02010600030101010101" pitchFamily="2" charset="-122"/>
                          <a:ea typeface="等线" panose="02010600030101010101" pitchFamily="2" charset="-122"/>
                          <a:cs typeface="PMingLiU"/>
                        </a:rPr>
                        <a:t>降</a:t>
                      </a:r>
                      <a:r>
                        <a:rPr sz="1800" spc="204"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日</a:t>
                      </a:r>
                      <a:endParaRPr sz="1800">
                        <a:latin typeface="等线" panose="02010600030101010101" pitchFamily="2" charset="-122"/>
                        <a:ea typeface="等线" panose="02010600030101010101" pitchFamily="2" charset="-122"/>
                        <a:cs typeface="PMingLiU"/>
                      </a:endParaRPr>
                    </a:p>
                  </a:txBody>
                  <a:tcPr marL="0" marR="0" marT="0" marB="0"/>
                </a:tc>
              </a:tr>
              <a:tr h="228600">
                <a:tc>
                  <a:txBody>
                    <a:bodyPr/>
                    <a:lstStyle/>
                    <a:p>
                      <a:pPr marL="31750">
                        <a:lnSpc>
                          <a:spcPts val="1705"/>
                        </a:lnSpc>
                      </a:pPr>
                      <a:r>
                        <a:rPr sz="1800" dirty="0">
                          <a:latin typeface="等线" panose="02010600030101010101" pitchFamily="2" charset="-122"/>
                          <a:ea typeface="等线" panose="02010600030101010101" pitchFamily="2" charset="-122"/>
                          <a:cs typeface="PMingLiU"/>
                        </a:rPr>
                        <a:t>面</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胜</a:t>
                      </a:r>
                      <a:r>
                        <a:rPr sz="1800" spc="204"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国</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美</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国</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L="2540" algn="ctr">
                        <a:lnSpc>
                          <a:spcPts val="1705"/>
                        </a:lnSpc>
                      </a:pPr>
                      <a:r>
                        <a:rPr sz="1800" dirty="0">
                          <a:latin typeface="等线" panose="02010600030101010101" pitchFamily="2" charset="-122"/>
                          <a:ea typeface="等线" panose="02010600030101010101" pitchFamily="2" charset="-122"/>
                          <a:cs typeface="PMingLiU"/>
                        </a:rPr>
                        <a:t>联</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0205" algn="r">
                        <a:lnSpc>
                          <a:spcPts val="1705"/>
                        </a:lnSpc>
                      </a:pPr>
                      <a:r>
                        <a:rPr sz="1800" dirty="0">
                          <a:latin typeface="等线" panose="02010600030101010101" pitchFamily="2" charset="-122"/>
                          <a:ea typeface="等线" panose="02010600030101010101" pitchFamily="2" charset="-122"/>
                          <a:cs typeface="PMingLiU"/>
                        </a:rPr>
                        <a:t>的</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泽</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4015" algn="r">
                        <a:lnSpc>
                          <a:spcPts val="1705"/>
                        </a:lnSpc>
                      </a:pPr>
                      <a:r>
                        <a:rPr sz="1800" dirty="0">
                          <a:latin typeface="等线" panose="02010600030101010101" pitchFamily="2" charset="-122"/>
                          <a:ea typeface="等线" panose="02010600030101010101" pitchFamily="2" charset="-122"/>
                          <a:cs typeface="PMingLiU"/>
                        </a:rPr>
                        <a:t>条</a:t>
                      </a:r>
                      <a:r>
                        <a:rPr sz="1800" spc="210"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本</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本</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05"/>
                        </a:lnSpc>
                      </a:pPr>
                      <a:r>
                        <a:rPr sz="1800" dirty="0">
                          <a:latin typeface="等线" panose="02010600030101010101" pitchFamily="2" charset="-122"/>
                          <a:ea typeface="等线" panose="02010600030101010101" pitchFamily="2" charset="-122"/>
                          <a:cs typeface="PMingLiU"/>
                        </a:rPr>
                        <a:t>书</a:t>
                      </a:r>
                      <a:r>
                        <a:rPr sz="1800" spc="204"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本</a:t>
                      </a:r>
                      <a:endParaRPr sz="1800">
                        <a:latin typeface="等线" panose="02010600030101010101" pitchFamily="2" charset="-122"/>
                        <a:ea typeface="等线" panose="02010600030101010101" pitchFamily="2" charset="-122"/>
                        <a:cs typeface="PMingLiU"/>
                      </a:endParaRPr>
                    </a:p>
                  </a:txBody>
                  <a:tcPr marL="0" marR="0" marT="0" marB="0"/>
                </a:tc>
              </a:tr>
              <a:tr h="228600">
                <a:tc>
                  <a:txBody>
                    <a:bodyPr/>
                    <a:lstStyle/>
                    <a:p>
                      <a:pPr marL="31750">
                        <a:lnSpc>
                          <a:spcPts val="1705"/>
                        </a:lnSpc>
                      </a:pPr>
                      <a:r>
                        <a:rPr sz="1800" dirty="0">
                          <a:latin typeface="等线" panose="02010600030101010101" pitchFamily="2" charset="-122"/>
                          <a:ea typeface="等线" panose="02010600030101010101" pitchFamily="2" charset="-122"/>
                          <a:cs typeface="PMingLiU"/>
                        </a:rPr>
                        <a:t>局</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利</a:t>
                      </a:r>
                      <a:r>
                        <a:rPr sz="1800" spc="204"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投</a:t>
                      </a:r>
                      <a:endParaRPr sz="1800" dirty="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督</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英</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投</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L="2540" algn="ctr">
                        <a:lnSpc>
                          <a:spcPts val="1705"/>
                        </a:lnSpc>
                      </a:pPr>
                      <a:r>
                        <a:rPr sz="1800" dirty="0">
                          <a:latin typeface="等线" panose="02010600030101010101" pitchFamily="2" charset="-122"/>
                          <a:ea typeface="等线" panose="02010600030101010101" pitchFamily="2" charset="-122"/>
                          <a:cs typeface="PMingLiU"/>
                        </a:rPr>
                        <a:t>对</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0205" algn="r">
                        <a:lnSpc>
                          <a:spcPts val="1705"/>
                        </a:lnSpc>
                      </a:pPr>
                      <a:r>
                        <a:rPr sz="1800" dirty="0">
                          <a:latin typeface="等线" panose="02010600030101010101" pitchFamily="2" charset="-122"/>
                          <a:ea typeface="等线" panose="02010600030101010101" pitchFamily="2" charset="-122"/>
                          <a:cs typeface="PMingLiU"/>
                        </a:rPr>
                        <a:t>最</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东</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4015" algn="r">
                        <a:lnSpc>
                          <a:spcPts val="1705"/>
                        </a:lnSpc>
                      </a:pPr>
                      <a:r>
                        <a:rPr sz="1800" dirty="0">
                          <a:latin typeface="等线" panose="02010600030101010101" pitchFamily="2" charset="-122"/>
                          <a:ea typeface="等线" panose="02010600030101010101" pitchFamily="2" charset="-122"/>
                          <a:cs typeface="PMingLiU"/>
                        </a:rPr>
                        <a:t>件</a:t>
                      </a:r>
                      <a:r>
                        <a:rPr sz="1800" spc="210"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天</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签</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05"/>
                        </a:lnSpc>
                      </a:pPr>
                      <a:r>
                        <a:rPr sz="1800" dirty="0">
                          <a:latin typeface="等线" panose="02010600030101010101" pitchFamily="2" charset="-122"/>
                          <a:ea typeface="等线" panose="02010600030101010101" pitchFamily="2" charset="-122"/>
                          <a:cs typeface="PMingLiU"/>
                        </a:rPr>
                        <a:t>在</a:t>
                      </a:r>
                      <a:endParaRPr sz="1800">
                        <a:latin typeface="等线" panose="02010600030101010101" pitchFamily="2" charset="-122"/>
                        <a:ea typeface="等线" panose="02010600030101010101" pitchFamily="2" charset="-122"/>
                        <a:cs typeface="PMingLiU"/>
                      </a:endParaRPr>
                    </a:p>
                  </a:txBody>
                  <a:tcPr marL="0" marR="0" marT="0" marB="0"/>
                </a:tc>
              </a:tr>
              <a:tr h="228600">
                <a:tc>
                  <a:txBody>
                    <a:bodyPr/>
                    <a:lstStyle/>
                    <a:p>
                      <a:pPr marL="31750">
                        <a:lnSpc>
                          <a:spcPts val="1705"/>
                        </a:lnSpc>
                      </a:pPr>
                      <a:r>
                        <a:rPr sz="1800" dirty="0">
                          <a:latin typeface="等线" panose="02010600030101010101" pitchFamily="2" charset="-122"/>
                          <a:ea typeface="等线" panose="02010600030101010101" pitchFamily="2" charset="-122"/>
                          <a:cs typeface="PMingLiU"/>
                        </a:rPr>
                        <a:t>部</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降</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促</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放</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L="2540" algn="ctr">
                        <a:lnSpc>
                          <a:spcPts val="1705"/>
                        </a:lnSpc>
                      </a:pPr>
                      <a:r>
                        <a:rPr sz="1800" dirty="0">
                          <a:latin typeface="等线" panose="02010600030101010101" pitchFamily="2" charset="-122"/>
                          <a:ea typeface="等线" panose="02010600030101010101" pitchFamily="2" charset="-122"/>
                          <a:cs typeface="PMingLiU"/>
                        </a:rPr>
                        <a:t>日</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0205" algn="r">
                        <a:lnSpc>
                          <a:spcPts val="1705"/>
                        </a:lnSpc>
                      </a:pPr>
                      <a:r>
                        <a:rPr sz="1800" dirty="0">
                          <a:latin typeface="等线" panose="02010600030101010101" pitchFamily="2" charset="-122"/>
                          <a:ea typeface="等线" panose="02010600030101010101" pitchFamily="2" charset="-122"/>
                          <a:cs typeface="PMingLiU"/>
                        </a:rPr>
                        <a:t>后</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发</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4015" algn="r">
                        <a:lnSpc>
                          <a:spcPts val="1705"/>
                        </a:lnSpc>
                      </a:pPr>
                      <a:r>
                        <a:rPr sz="1800" dirty="0">
                          <a:latin typeface="等线" panose="02010600030101010101" pitchFamily="2" charset="-122"/>
                          <a:ea typeface="等线" panose="02010600030101010101" pitchFamily="2" charset="-122"/>
                          <a:cs typeface="PMingLiU"/>
                        </a:rPr>
                        <a:t>投</a:t>
                      </a:r>
                      <a:r>
                        <a:rPr sz="1800" spc="210"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皇</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署</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05"/>
                        </a:lnSpc>
                      </a:pPr>
                      <a:r>
                        <a:rPr sz="1800" dirty="0">
                          <a:latin typeface="等线" panose="02010600030101010101" pitchFamily="2" charset="-122"/>
                          <a:ea typeface="等线" panose="02010600030101010101" pitchFamily="2" charset="-122"/>
                          <a:cs typeface="PMingLiU"/>
                        </a:rPr>
                        <a:t>台</a:t>
                      </a:r>
                      <a:endParaRPr sz="1800">
                        <a:latin typeface="等线" panose="02010600030101010101" pitchFamily="2" charset="-122"/>
                        <a:ea typeface="等线" panose="02010600030101010101" pitchFamily="2" charset="-122"/>
                        <a:cs typeface="PMingLiU"/>
                      </a:endParaRPr>
                    </a:p>
                  </a:txBody>
                  <a:tcPr marL="0" marR="0" marT="0" marB="0"/>
                </a:tc>
              </a:tr>
              <a:tr h="228600">
                <a:tc>
                  <a:txBody>
                    <a:bodyPr/>
                    <a:lstStyle/>
                    <a:p>
                      <a:pPr marL="31750">
                        <a:lnSpc>
                          <a:spcPts val="1705"/>
                        </a:lnSpc>
                      </a:pPr>
                      <a:r>
                        <a:rPr sz="1800" dirty="0">
                          <a:latin typeface="等线" panose="02010600030101010101" pitchFamily="2" charset="-122"/>
                          <a:ea typeface="等线" panose="02010600030101010101" pitchFamily="2" charset="-122"/>
                          <a:cs typeface="PMingLiU"/>
                        </a:rPr>
                        <a:t>进</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日</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波</a:t>
                      </a:r>
                      <a:endParaRPr sz="1800" dirty="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原</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L="2540" algn="ctr">
                        <a:lnSpc>
                          <a:spcPts val="1705"/>
                        </a:lnSpc>
                      </a:pPr>
                      <a:r>
                        <a:rPr sz="1800" dirty="0">
                          <a:latin typeface="等线" panose="02010600030101010101" pitchFamily="2" charset="-122"/>
                          <a:ea typeface="等线" panose="02010600030101010101" pitchFamily="2" charset="-122"/>
                          <a:cs typeface="PMingLiU"/>
                        </a:rPr>
                        <a:t>宣</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0205" algn="r">
                        <a:lnSpc>
                          <a:spcPts val="1705"/>
                        </a:lnSpc>
                      </a:pPr>
                      <a:r>
                        <a:rPr sz="1800" dirty="0">
                          <a:latin typeface="等线" panose="02010600030101010101" pitchFamily="2" charset="-122"/>
                          <a:ea typeface="等线" panose="02010600030101010101" pitchFamily="2" charset="-122"/>
                          <a:cs typeface="PMingLiU"/>
                        </a:rPr>
                        <a:t>一</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表</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4015" algn="r">
                        <a:lnSpc>
                          <a:spcPts val="1705"/>
                        </a:lnSpc>
                      </a:pPr>
                      <a:r>
                        <a:rPr sz="1800" dirty="0">
                          <a:latin typeface="等线" panose="02010600030101010101" pitchFamily="2" charset="-122"/>
                          <a:ea typeface="等线" panose="02010600030101010101" pitchFamily="2" charset="-122"/>
                          <a:cs typeface="PMingLiU"/>
                        </a:rPr>
                        <a:t>降</a:t>
                      </a:r>
                      <a:r>
                        <a:rPr sz="1800" spc="210"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宣</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投</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05"/>
                        </a:lnSpc>
                      </a:pPr>
                      <a:r>
                        <a:rPr sz="1800" dirty="0">
                          <a:latin typeface="等线" panose="02010600030101010101" pitchFamily="2" charset="-122"/>
                          <a:ea typeface="等线" panose="02010600030101010101" pitchFamily="2" charset="-122"/>
                          <a:cs typeface="PMingLiU"/>
                        </a:rPr>
                        <a:t>湾</a:t>
                      </a:r>
                      <a:endParaRPr sz="1800">
                        <a:latin typeface="等线" panose="02010600030101010101" pitchFamily="2" charset="-122"/>
                        <a:ea typeface="等线" panose="02010600030101010101" pitchFamily="2" charset="-122"/>
                        <a:cs typeface="PMingLiU"/>
                      </a:endParaRPr>
                    </a:p>
                  </a:txBody>
                  <a:tcPr marL="0" marR="0" marT="0" marB="0"/>
                </a:tc>
              </a:tr>
              <a:tr h="228600">
                <a:tc>
                  <a:txBody>
                    <a:bodyPr/>
                    <a:lstStyle/>
                    <a:p>
                      <a:pPr marL="31750">
                        <a:lnSpc>
                          <a:spcPts val="1705"/>
                        </a:lnSpc>
                      </a:pPr>
                      <a:r>
                        <a:rPr sz="1800" dirty="0">
                          <a:latin typeface="等线" panose="02010600030101010101" pitchFamily="2" charset="-122"/>
                          <a:ea typeface="等线" panose="02010600030101010101" pitchFamily="2" charset="-122"/>
                          <a:cs typeface="PMingLiU"/>
                        </a:rPr>
                        <a:t>攻</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欧</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本</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茨</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子</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L="2540" algn="ctr">
                        <a:lnSpc>
                          <a:spcPts val="1705"/>
                        </a:lnSpc>
                      </a:pPr>
                      <a:r>
                        <a:rPr sz="1800" dirty="0">
                          <a:latin typeface="等线" panose="02010600030101010101" pitchFamily="2" charset="-122"/>
                          <a:ea typeface="等线" panose="02010600030101010101" pitchFamily="2" charset="-122"/>
                          <a:cs typeface="PMingLiU"/>
                        </a:rPr>
                        <a:t>战</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0205" algn="r">
                        <a:lnSpc>
                          <a:spcPts val="1705"/>
                        </a:lnSpc>
                      </a:pPr>
                      <a:r>
                        <a:rPr sz="1800" dirty="0">
                          <a:latin typeface="等线" panose="02010600030101010101" pitchFamily="2" charset="-122"/>
                          <a:ea typeface="等线" panose="02010600030101010101" pitchFamily="2" charset="-122"/>
                          <a:cs typeface="PMingLiU"/>
                        </a:rPr>
                        <a:t>战</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74015" algn="r">
                        <a:lnSpc>
                          <a:spcPts val="1705"/>
                        </a:lnSpc>
                      </a:pPr>
                      <a:r>
                        <a:rPr sz="1800" dirty="0">
                          <a:latin typeface="等线" panose="02010600030101010101" pitchFamily="2" charset="-122"/>
                          <a:ea typeface="等线" panose="02010600030101010101" pitchFamily="2" charset="-122"/>
                          <a:cs typeface="PMingLiU"/>
                        </a:rPr>
                        <a:t>布</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降</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05"/>
                        </a:lnSpc>
                      </a:pPr>
                      <a:r>
                        <a:rPr sz="1800" dirty="0">
                          <a:latin typeface="等线" panose="02010600030101010101" pitchFamily="2" charset="-122"/>
                          <a:ea typeface="等线" panose="02010600030101010101" pitchFamily="2" charset="-122"/>
                          <a:cs typeface="PMingLiU"/>
                        </a:rPr>
                        <a:t>签</a:t>
                      </a:r>
                      <a:endParaRPr sz="1800">
                        <a:latin typeface="等线" panose="02010600030101010101" pitchFamily="2" charset="-122"/>
                        <a:ea typeface="等线" panose="02010600030101010101" pitchFamily="2" charset="-122"/>
                        <a:cs typeface="PMingLiU"/>
                      </a:endParaRPr>
                    </a:p>
                  </a:txBody>
                  <a:tcPr marL="0" marR="0" marT="0" marB="0"/>
                </a:tc>
              </a:tr>
              <a:tr h="228600">
                <a:tc>
                  <a:txBody>
                    <a:bodyPr/>
                    <a:lstStyle/>
                    <a:p>
                      <a:pPr>
                        <a:lnSpc>
                          <a:spcPct val="100000"/>
                        </a:lnSpc>
                      </a:pPr>
                      <a:endParaRPr sz="13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洲</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05"/>
                        </a:lnSpc>
                      </a:pPr>
                      <a:r>
                        <a:rPr sz="1800" dirty="0">
                          <a:latin typeface="等线" panose="02010600030101010101" pitchFamily="2" charset="-122"/>
                          <a:ea typeface="等线" panose="02010600030101010101" pitchFamily="2" charset="-122"/>
                          <a:cs typeface="PMingLiU"/>
                        </a:rPr>
                        <a:t>投</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坦</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弹</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nSpc>
                          <a:spcPct val="100000"/>
                        </a:lnSpc>
                      </a:pPr>
                      <a:endParaRPr sz="13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marR="370205" algn="r">
                        <a:lnSpc>
                          <a:spcPts val="1705"/>
                        </a:lnSpc>
                      </a:pPr>
                      <a:r>
                        <a:rPr sz="1800" dirty="0">
                          <a:latin typeface="等线" panose="02010600030101010101" pitchFamily="2" charset="-122"/>
                          <a:ea typeface="等线" panose="02010600030101010101" pitchFamily="2" charset="-122"/>
                          <a:cs typeface="PMingLiU"/>
                        </a:rPr>
                        <a:t>》</a:t>
                      </a:r>
                      <a:r>
                        <a:rPr sz="1800" spc="26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对</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nSpc>
                          <a:spcPct val="100000"/>
                        </a:lnSpc>
                      </a:pPr>
                      <a:endParaRPr sz="13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algn="ctr">
                        <a:lnSpc>
                          <a:spcPts val="1705"/>
                        </a:lnSpc>
                      </a:pPr>
                      <a:r>
                        <a:rPr sz="1800" dirty="0">
                          <a:latin typeface="等线" panose="02010600030101010101" pitchFamily="2" charset="-122"/>
                          <a:ea typeface="等线" panose="02010600030101010101" pitchFamily="2" charset="-122"/>
                          <a:cs typeface="PMingLiU"/>
                        </a:rPr>
                        <a:t>书</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24130" algn="r">
                        <a:lnSpc>
                          <a:spcPts val="1705"/>
                        </a:lnSpc>
                      </a:pPr>
                      <a:r>
                        <a:rPr sz="1800" dirty="0">
                          <a:latin typeface="等线" panose="02010600030101010101" pitchFamily="2" charset="-122"/>
                          <a:ea typeface="等线" panose="02010600030101010101" pitchFamily="2" charset="-122"/>
                          <a:cs typeface="PMingLiU"/>
                        </a:rPr>
                        <a:t>署</a:t>
                      </a:r>
                      <a:endParaRPr sz="1800">
                        <a:latin typeface="等线" panose="02010600030101010101" pitchFamily="2" charset="-122"/>
                        <a:ea typeface="等线" panose="02010600030101010101" pitchFamily="2" charset="-122"/>
                        <a:cs typeface="PMingLiU"/>
                      </a:endParaRPr>
                    </a:p>
                  </a:txBody>
                  <a:tcPr marL="0" marR="0" marT="0" marB="0"/>
                </a:tc>
              </a:tr>
              <a:tr h="233679">
                <a:tc>
                  <a:txBody>
                    <a:bodyPr/>
                    <a:lstStyle/>
                    <a:p>
                      <a:pPr>
                        <a:lnSpc>
                          <a:spcPct val="100000"/>
                        </a:lnSpc>
                      </a:pPr>
                      <a:endParaRPr sz="14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marR="369570" algn="r">
                        <a:lnSpc>
                          <a:spcPts val="1740"/>
                        </a:lnSpc>
                      </a:pPr>
                      <a:r>
                        <a:rPr sz="1800" dirty="0">
                          <a:latin typeface="等线" panose="02010600030101010101" pitchFamily="2" charset="-122"/>
                          <a:ea typeface="等线" panose="02010600030101010101" pitchFamily="2" charset="-122"/>
                          <a:cs typeface="PMingLiU"/>
                        </a:rPr>
                        <a:t>战</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marR="369570" algn="r">
                        <a:lnSpc>
                          <a:spcPts val="1740"/>
                        </a:lnSpc>
                      </a:pPr>
                      <a:r>
                        <a:rPr sz="1800" dirty="0">
                          <a:latin typeface="等线" panose="02010600030101010101" pitchFamily="2" charset="-122"/>
                          <a:ea typeface="等线" panose="02010600030101010101" pitchFamily="2" charset="-122"/>
                          <a:cs typeface="PMingLiU"/>
                        </a:rPr>
                        <a:t>降</a:t>
                      </a:r>
                      <a:r>
                        <a:rPr sz="1800" spc="275" dirty="0">
                          <a:latin typeface="等线" panose="02010600030101010101" pitchFamily="2" charset="-122"/>
                          <a:ea typeface="等线" panose="02010600030101010101" pitchFamily="2" charset="-122"/>
                          <a:cs typeface="PMingLiU"/>
                        </a:rPr>
                        <a:t> </a:t>
                      </a:r>
                      <a:r>
                        <a:rPr sz="1800" dirty="0">
                          <a:latin typeface="等线" panose="02010600030101010101" pitchFamily="2" charset="-122"/>
                          <a:ea typeface="等线" panose="02010600030101010101" pitchFamily="2" charset="-122"/>
                          <a:cs typeface="PMingLiU"/>
                        </a:rPr>
                        <a:t>公</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nSpc>
                          <a:spcPct val="100000"/>
                        </a:lnSpc>
                      </a:pPr>
                      <a:endParaRPr sz="1400" dirty="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a:lnSpc>
                          <a:spcPct val="100000"/>
                        </a:lnSpc>
                      </a:pPr>
                      <a:endParaRPr sz="14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marR="370205" algn="r">
                        <a:lnSpc>
                          <a:spcPts val="1740"/>
                        </a:lnSpc>
                      </a:pPr>
                      <a:r>
                        <a:rPr sz="1800" dirty="0">
                          <a:latin typeface="等线" panose="02010600030101010101" pitchFamily="2" charset="-122"/>
                          <a:ea typeface="等线" panose="02010600030101010101" pitchFamily="2" charset="-122"/>
                          <a:cs typeface="PMingLiU"/>
                        </a:rPr>
                        <a:t>日</a:t>
                      </a:r>
                      <a:endParaRPr sz="1800">
                        <a:latin typeface="等线" panose="02010600030101010101" pitchFamily="2" charset="-122"/>
                        <a:ea typeface="等线" panose="02010600030101010101" pitchFamily="2" charset="-122"/>
                        <a:cs typeface="PMingLiU"/>
                      </a:endParaRPr>
                    </a:p>
                  </a:txBody>
                  <a:tcPr marL="0" marR="0" marT="0" marB="0"/>
                </a:tc>
                <a:tc>
                  <a:txBody>
                    <a:bodyPr/>
                    <a:lstStyle/>
                    <a:p>
                      <a:pPr>
                        <a:lnSpc>
                          <a:spcPct val="100000"/>
                        </a:lnSpc>
                      </a:pPr>
                      <a:endParaRPr sz="14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a:lnSpc>
                          <a:spcPct val="100000"/>
                        </a:lnSpc>
                      </a:pPr>
                      <a:endParaRPr sz="1400">
                        <a:latin typeface="等线" panose="02010600030101010101" pitchFamily="2" charset="-122"/>
                        <a:ea typeface="等线" panose="02010600030101010101" pitchFamily="2" charset="-122"/>
                        <a:cs typeface="Times New Roman" panose="02020503050405090304"/>
                      </a:endParaRPr>
                    </a:p>
                  </a:txBody>
                  <a:tcPr marL="0" marR="0" marT="0" marB="0"/>
                </a:tc>
                <a:tc>
                  <a:txBody>
                    <a:bodyPr/>
                    <a:lstStyle/>
                    <a:p>
                      <a:pPr marR="24130" algn="r">
                        <a:lnSpc>
                          <a:spcPts val="1740"/>
                        </a:lnSpc>
                      </a:pPr>
                      <a:r>
                        <a:rPr sz="1800" dirty="0">
                          <a:latin typeface="等线" panose="02010600030101010101" pitchFamily="2" charset="-122"/>
                          <a:ea typeface="等线" panose="02010600030101010101" pitchFamily="2" charset="-122"/>
                          <a:cs typeface="PMingLiU"/>
                        </a:rPr>
                        <a:t>受</a:t>
                      </a:r>
                      <a:endParaRPr sz="1800" dirty="0">
                        <a:latin typeface="等线" panose="02010600030101010101" pitchFamily="2" charset="-122"/>
                        <a:ea typeface="等线" panose="02010600030101010101" pitchFamily="2" charset="-122"/>
                        <a:cs typeface="PMingLiU"/>
                      </a:endParaRPr>
                    </a:p>
                  </a:txBody>
                  <a:tcPr marL="0" marR="0" marT="0" marB="0"/>
                </a:tc>
              </a:tr>
            </a:tbl>
          </a:graphicData>
        </a:graphic>
      </p:graphicFrame>
      <p:sp>
        <p:nvSpPr>
          <p:cNvPr id="26" name="object 26"/>
          <p:cNvSpPr txBox="1"/>
          <p:nvPr/>
        </p:nvSpPr>
        <p:spPr>
          <a:xfrm>
            <a:off x="1078861" y="2898203"/>
            <a:ext cx="408940" cy="300355"/>
          </a:xfrm>
          <a:prstGeom prst="rect">
            <a:avLst/>
          </a:prstGeom>
        </p:spPr>
        <p:txBody>
          <a:bodyPr vert="horz" wrap="square" lIns="0" tIns="12700" rIns="0" bIns="0" rtlCol="0">
            <a:spAutoFit/>
          </a:bodyPr>
          <a:lstStyle/>
          <a:p>
            <a:pPr marL="12700">
              <a:lnSpc>
                <a:spcPct val="100000"/>
              </a:lnSpc>
              <a:spcBef>
                <a:spcPts val="100"/>
              </a:spcBef>
            </a:pPr>
            <a:r>
              <a:rPr sz="1800" spc="-245" dirty="0">
                <a:latin typeface="宋体" panose="02010600030101010101" pitchFamily="2" charset="-122"/>
                <a:cs typeface="宋体" panose="02010600030101010101" pitchFamily="2" charset="-122"/>
              </a:rPr>
              <a:t>1</a:t>
            </a:r>
            <a:r>
              <a:rPr sz="1800" spc="-120" dirty="0">
                <a:latin typeface="宋体" panose="02010600030101010101" pitchFamily="2" charset="-122"/>
                <a:cs typeface="宋体" panose="02010600030101010101" pitchFamily="2" charset="-122"/>
              </a:rPr>
              <a:t>9</a:t>
            </a:r>
            <a:r>
              <a:rPr sz="1800" spc="-114" dirty="0">
                <a:latin typeface="宋体" panose="02010600030101010101" pitchFamily="2" charset="-122"/>
                <a:cs typeface="宋体" panose="02010600030101010101" pitchFamily="2" charset="-122"/>
              </a:rPr>
              <a:t>45</a:t>
            </a:r>
            <a:endParaRPr sz="1800">
              <a:latin typeface="宋体" panose="02010600030101010101" pitchFamily="2" charset="-122"/>
              <a:cs typeface="宋体" panose="02010600030101010101" pitchFamily="2" charset="-122"/>
            </a:endParaRPr>
          </a:p>
        </p:txBody>
      </p:sp>
      <p:sp>
        <p:nvSpPr>
          <p:cNvPr id="27" name="object 27"/>
          <p:cNvSpPr txBox="1"/>
          <p:nvPr/>
        </p:nvSpPr>
        <p:spPr>
          <a:xfrm>
            <a:off x="2087908" y="2898203"/>
            <a:ext cx="568960" cy="300355"/>
          </a:xfrm>
          <a:prstGeom prst="rect">
            <a:avLst/>
          </a:prstGeom>
        </p:spPr>
        <p:txBody>
          <a:bodyPr vert="horz" wrap="square" lIns="0" tIns="12700" rIns="0" bIns="0" rtlCol="0">
            <a:spAutoFit/>
          </a:bodyPr>
          <a:lstStyle/>
          <a:p>
            <a:pPr marL="12700">
              <a:lnSpc>
                <a:spcPct val="100000"/>
              </a:lnSpc>
              <a:spcBef>
                <a:spcPts val="100"/>
              </a:spcBef>
            </a:pPr>
            <a:r>
              <a:rPr sz="1800" spc="-195" dirty="0">
                <a:latin typeface="宋体" panose="02010600030101010101" pitchFamily="2" charset="-122"/>
                <a:cs typeface="宋体" panose="02010600030101010101" pitchFamily="2" charset="-122"/>
              </a:rPr>
              <a:t>1945.5</a:t>
            </a:r>
            <a:endParaRPr sz="1800">
              <a:latin typeface="宋体" panose="02010600030101010101" pitchFamily="2" charset="-122"/>
              <a:cs typeface="宋体" panose="02010600030101010101" pitchFamily="2" charset="-122"/>
            </a:endParaRPr>
          </a:p>
        </p:txBody>
      </p:sp>
      <p:sp>
        <p:nvSpPr>
          <p:cNvPr id="28" name="object 28"/>
          <p:cNvSpPr txBox="1"/>
          <p:nvPr/>
        </p:nvSpPr>
        <p:spPr>
          <a:xfrm>
            <a:off x="3494356" y="2898203"/>
            <a:ext cx="386715" cy="300355"/>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宋体" panose="02010600030101010101" pitchFamily="2" charset="-122"/>
                <a:cs typeface="宋体" panose="02010600030101010101" pitchFamily="2" charset="-122"/>
              </a:rPr>
              <a:t>7</a:t>
            </a:r>
            <a:r>
              <a:rPr sz="1800" spc="-425" dirty="0">
                <a:latin typeface="宋体" panose="02010600030101010101" pitchFamily="2" charset="-122"/>
                <a:cs typeface="宋体" panose="02010600030101010101" pitchFamily="2" charset="-122"/>
              </a:rPr>
              <a:t>.</a:t>
            </a:r>
            <a:r>
              <a:rPr sz="1800" spc="-125" dirty="0">
                <a:latin typeface="宋体" panose="02010600030101010101" pitchFamily="2" charset="-122"/>
                <a:cs typeface="宋体" panose="02010600030101010101" pitchFamily="2" charset="-122"/>
              </a:rPr>
              <a:t>2</a:t>
            </a:r>
            <a:r>
              <a:rPr sz="1800" spc="-105" dirty="0">
                <a:latin typeface="宋体" panose="02010600030101010101" pitchFamily="2" charset="-122"/>
                <a:cs typeface="宋体" panose="02010600030101010101" pitchFamily="2" charset="-122"/>
              </a:rPr>
              <a:t>6</a:t>
            </a:r>
            <a:endParaRPr sz="1800">
              <a:latin typeface="宋体" panose="02010600030101010101" pitchFamily="2" charset="-122"/>
              <a:cs typeface="宋体" panose="02010600030101010101" pitchFamily="2" charset="-122"/>
            </a:endParaRPr>
          </a:p>
        </p:txBody>
      </p:sp>
      <p:sp>
        <p:nvSpPr>
          <p:cNvPr id="29" name="object 29"/>
          <p:cNvSpPr txBox="1"/>
          <p:nvPr/>
        </p:nvSpPr>
        <p:spPr>
          <a:xfrm>
            <a:off x="4778584" y="2898203"/>
            <a:ext cx="287020" cy="300355"/>
          </a:xfrm>
          <a:prstGeom prst="rect">
            <a:avLst/>
          </a:prstGeom>
        </p:spPr>
        <p:txBody>
          <a:bodyPr vert="horz" wrap="square" lIns="0" tIns="12700" rIns="0" bIns="0" rtlCol="0">
            <a:spAutoFit/>
          </a:bodyPr>
          <a:lstStyle/>
          <a:p>
            <a:pPr marL="12700">
              <a:lnSpc>
                <a:spcPct val="100000"/>
              </a:lnSpc>
              <a:spcBef>
                <a:spcPts val="100"/>
              </a:spcBef>
            </a:pPr>
            <a:r>
              <a:rPr sz="1800" spc="-275" dirty="0">
                <a:latin typeface="宋体" panose="02010600030101010101" pitchFamily="2" charset="-122"/>
                <a:cs typeface="宋体" panose="02010600030101010101" pitchFamily="2" charset="-122"/>
              </a:rPr>
              <a:t>8.</a:t>
            </a:r>
            <a:r>
              <a:rPr sz="1800" spc="-105" dirty="0">
                <a:latin typeface="宋体" panose="02010600030101010101" pitchFamily="2" charset="-122"/>
                <a:cs typeface="宋体" panose="02010600030101010101" pitchFamily="2" charset="-122"/>
              </a:rPr>
              <a:t>6</a:t>
            </a:r>
            <a:endParaRPr sz="1800">
              <a:latin typeface="宋体" panose="02010600030101010101" pitchFamily="2" charset="-122"/>
              <a:cs typeface="宋体" panose="02010600030101010101" pitchFamily="2" charset="-122"/>
            </a:endParaRPr>
          </a:p>
        </p:txBody>
      </p:sp>
      <p:sp>
        <p:nvSpPr>
          <p:cNvPr id="30" name="object 30"/>
          <p:cNvSpPr txBox="1"/>
          <p:nvPr/>
        </p:nvSpPr>
        <p:spPr>
          <a:xfrm>
            <a:off x="5787680" y="2898203"/>
            <a:ext cx="285750" cy="300355"/>
          </a:xfrm>
          <a:prstGeom prst="rect">
            <a:avLst/>
          </a:prstGeom>
        </p:spPr>
        <p:txBody>
          <a:bodyPr vert="horz" wrap="square" lIns="0" tIns="12700" rIns="0" bIns="0" rtlCol="0">
            <a:spAutoFit/>
          </a:bodyPr>
          <a:lstStyle/>
          <a:p>
            <a:pPr marL="12700">
              <a:lnSpc>
                <a:spcPct val="100000"/>
              </a:lnSpc>
              <a:spcBef>
                <a:spcPts val="100"/>
              </a:spcBef>
            </a:pPr>
            <a:r>
              <a:rPr sz="1800" spc="-275" dirty="0">
                <a:latin typeface="宋体" panose="02010600030101010101" pitchFamily="2" charset="-122"/>
                <a:cs typeface="宋体" panose="02010600030101010101" pitchFamily="2" charset="-122"/>
              </a:rPr>
              <a:t>8.</a:t>
            </a:r>
            <a:r>
              <a:rPr sz="1800" spc="-120" dirty="0">
                <a:latin typeface="宋体" panose="02010600030101010101" pitchFamily="2" charset="-122"/>
                <a:cs typeface="宋体" panose="02010600030101010101" pitchFamily="2" charset="-122"/>
              </a:rPr>
              <a:t>8</a:t>
            </a:r>
            <a:endParaRPr sz="1800">
              <a:latin typeface="宋体" panose="02010600030101010101" pitchFamily="2" charset="-122"/>
              <a:cs typeface="宋体" panose="02010600030101010101" pitchFamily="2" charset="-122"/>
            </a:endParaRPr>
          </a:p>
        </p:txBody>
      </p:sp>
      <p:sp>
        <p:nvSpPr>
          <p:cNvPr id="31" name="object 31"/>
          <p:cNvSpPr txBox="1"/>
          <p:nvPr/>
        </p:nvSpPr>
        <p:spPr>
          <a:xfrm>
            <a:off x="6904232" y="2898203"/>
            <a:ext cx="287020" cy="300355"/>
          </a:xfrm>
          <a:prstGeom prst="rect">
            <a:avLst/>
          </a:prstGeom>
        </p:spPr>
        <p:txBody>
          <a:bodyPr vert="horz" wrap="square" lIns="0" tIns="12700" rIns="0" bIns="0" rtlCol="0">
            <a:spAutoFit/>
          </a:bodyPr>
          <a:lstStyle/>
          <a:p>
            <a:pPr marL="12700">
              <a:lnSpc>
                <a:spcPct val="100000"/>
              </a:lnSpc>
              <a:spcBef>
                <a:spcPts val="100"/>
              </a:spcBef>
            </a:pPr>
            <a:r>
              <a:rPr sz="1800" spc="-275" dirty="0">
                <a:latin typeface="宋体" panose="02010600030101010101" pitchFamily="2" charset="-122"/>
                <a:cs typeface="宋体" panose="02010600030101010101" pitchFamily="2" charset="-122"/>
              </a:rPr>
              <a:t>8.</a:t>
            </a:r>
            <a:r>
              <a:rPr sz="1800" spc="-105" dirty="0">
                <a:latin typeface="宋体" panose="02010600030101010101" pitchFamily="2" charset="-122"/>
                <a:cs typeface="宋体" panose="02010600030101010101" pitchFamily="2" charset="-122"/>
              </a:rPr>
              <a:t>9</a:t>
            </a:r>
            <a:endParaRPr sz="1800">
              <a:latin typeface="宋体" panose="02010600030101010101" pitchFamily="2" charset="-122"/>
              <a:cs typeface="宋体" panose="02010600030101010101" pitchFamily="2" charset="-122"/>
            </a:endParaRPr>
          </a:p>
        </p:txBody>
      </p:sp>
      <p:sp>
        <p:nvSpPr>
          <p:cNvPr id="32" name="object 32"/>
          <p:cNvSpPr txBox="1"/>
          <p:nvPr/>
        </p:nvSpPr>
        <p:spPr>
          <a:xfrm>
            <a:off x="8196271" y="2898203"/>
            <a:ext cx="370205" cy="300355"/>
          </a:xfrm>
          <a:prstGeom prst="rect">
            <a:avLst/>
          </a:prstGeom>
        </p:spPr>
        <p:txBody>
          <a:bodyPr vert="horz" wrap="square" lIns="0" tIns="12700" rIns="0" bIns="0" rtlCol="0">
            <a:spAutoFit/>
          </a:bodyPr>
          <a:lstStyle/>
          <a:p>
            <a:pPr marL="12700">
              <a:lnSpc>
                <a:spcPct val="100000"/>
              </a:lnSpc>
              <a:spcBef>
                <a:spcPts val="100"/>
              </a:spcBef>
            </a:pPr>
            <a:r>
              <a:rPr sz="1800" spc="-275" dirty="0">
                <a:latin typeface="宋体" panose="02010600030101010101" pitchFamily="2" charset="-122"/>
                <a:cs typeface="宋体" panose="02010600030101010101" pitchFamily="2" charset="-122"/>
              </a:rPr>
              <a:t>8.</a:t>
            </a:r>
            <a:r>
              <a:rPr sz="1800" spc="-245" dirty="0">
                <a:latin typeface="宋体" panose="02010600030101010101" pitchFamily="2" charset="-122"/>
                <a:cs typeface="宋体" panose="02010600030101010101" pitchFamily="2" charset="-122"/>
              </a:rPr>
              <a:t>1</a:t>
            </a:r>
            <a:r>
              <a:rPr sz="1800" spc="-114" dirty="0">
                <a:latin typeface="宋体" panose="02010600030101010101" pitchFamily="2" charset="-122"/>
                <a:cs typeface="宋体" panose="02010600030101010101" pitchFamily="2" charset="-122"/>
              </a:rPr>
              <a:t>5</a:t>
            </a:r>
            <a:endParaRPr sz="1800">
              <a:latin typeface="宋体" panose="02010600030101010101" pitchFamily="2" charset="-122"/>
              <a:cs typeface="宋体" panose="02010600030101010101" pitchFamily="2" charset="-122"/>
            </a:endParaRPr>
          </a:p>
        </p:txBody>
      </p:sp>
      <p:sp>
        <p:nvSpPr>
          <p:cNvPr id="33" name="object 33"/>
          <p:cNvSpPr txBox="1"/>
          <p:nvPr/>
        </p:nvSpPr>
        <p:spPr>
          <a:xfrm>
            <a:off x="9321415" y="2898203"/>
            <a:ext cx="288290" cy="300355"/>
          </a:xfrm>
          <a:prstGeom prst="rect">
            <a:avLst/>
          </a:prstGeom>
        </p:spPr>
        <p:txBody>
          <a:bodyPr vert="horz" wrap="square" lIns="0" tIns="12700" rIns="0" bIns="0" rtlCol="0">
            <a:spAutoFit/>
          </a:bodyPr>
          <a:lstStyle/>
          <a:p>
            <a:pPr marL="12700">
              <a:lnSpc>
                <a:spcPct val="100000"/>
              </a:lnSpc>
              <a:spcBef>
                <a:spcPts val="100"/>
              </a:spcBef>
            </a:pPr>
            <a:r>
              <a:rPr sz="1800" spc="-125" dirty="0">
                <a:latin typeface="宋体" panose="02010600030101010101" pitchFamily="2" charset="-122"/>
                <a:cs typeface="宋体" panose="02010600030101010101" pitchFamily="2" charset="-122"/>
              </a:rPr>
              <a:t>9</a:t>
            </a:r>
            <a:r>
              <a:rPr sz="1800" spc="-425" dirty="0">
                <a:latin typeface="宋体" panose="02010600030101010101" pitchFamily="2" charset="-122"/>
                <a:cs typeface="宋体" panose="02010600030101010101" pitchFamily="2" charset="-122"/>
              </a:rPr>
              <a:t>.</a:t>
            </a:r>
            <a:r>
              <a:rPr sz="1800" spc="-95" dirty="0">
                <a:latin typeface="宋体" panose="02010600030101010101" pitchFamily="2" charset="-122"/>
                <a:cs typeface="宋体" panose="02010600030101010101" pitchFamily="2" charset="-122"/>
              </a:rPr>
              <a:t>2</a:t>
            </a:r>
            <a:endParaRPr sz="1800">
              <a:latin typeface="宋体" panose="02010600030101010101" pitchFamily="2" charset="-122"/>
              <a:cs typeface="宋体" panose="02010600030101010101" pitchFamily="2" charset="-122"/>
            </a:endParaRPr>
          </a:p>
        </p:txBody>
      </p:sp>
      <p:sp>
        <p:nvSpPr>
          <p:cNvPr id="34" name="object 34"/>
          <p:cNvSpPr txBox="1"/>
          <p:nvPr/>
        </p:nvSpPr>
        <p:spPr>
          <a:xfrm>
            <a:off x="10552992" y="2898203"/>
            <a:ext cx="468630" cy="300355"/>
          </a:xfrm>
          <a:prstGeom prst="rect">
            <a:avLst/>
          </a:prstGeom>
        </p:spPr>
        <p:txBody>
          <a:bodyPr vert="horz" wrap="square" lIns="0" tIns="12700" rIns="0" bIns="0" rtlCol="0">
            <a:spAutoFit/>
          </a:bodyPr>
          <a:lstStyle/>
          <a:p>
            <a:pPr marL="12700">
              <a:lnSpc>
                <a:spcPct val="100000"/>
              </a:lnSpc>
              <a:spcBef>
                <a:spcPts val="100"/>
              </a:spcBef>
            </a:pPr>
            <a:r>
              <a:rPr sz="1800" spc="-210" dirty="0">
                <a:latin typeface="宋体" panose="02010600030101010101" pitchFamily="2" charset="-122"/>
                <a:cs typeface="宋体" panose="02010600030101010101" pitchFamily="2" charset="-122"/>
              </a:rPr>
              <a:t>10.25</a:t>
            </a:r>
            <a:endParaRPr sz="1800">
              <a:latin typeface="宋体" panose="02010600030101010101" pitchFamily="2" charset="-122"/>
              <a:cs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5864225" cy="455930"/>
          </a:xfrm>
          <a:prstGeom prst="rect">
            <a:avLst/>
          </a:prstGeom>
        </p:spPr>
        <p:txBody>
          <a:bodyPr vert="horz" wrap="square" lIns="0" tIns="15240" rIns="0" bIns="0" rtlCol="0">
            <a:spAutoFit/>
          </a:bodyPr>
          <a:lstStyle/>
          <a:p>
            <a:pPr marL="12700">
              <a:lnSpc>
                <a:spcPct val="100000"/>
              </a:lnSpc>
              <a:spcBef>
                <a:spcPts val="120"/>
              </a:spcBef>
            </a:pPr>
            <a:r>
              <a:rPr spc="15" dirty="0"/>
              <a:t>第五节</a:t>
            </a:r>
            <a:r>
              <a:rPr spc="-55" dirty="0"/>
              <a:t> </a:t>
            </a:r>
            <a:r>
              <a:rPr spc="15" dirty="0" err="1"/>
              <a:t>抗日战争的胜利及</a:t>
            </a:r>
            <a:r>
              <a:rPr spc="-40" dirty="0" err="1"/>
              <a:t>其</a:t>
            </a:r>
            <a:r>
              <a:rPr spc="15" dirty="0" err="1"/>
              <a:t>意义</a:t>
            </a:r>
            <a:r>
              <a:rPr spc="-235" dirty="0"/>
              <a:t> </a:t>
            </a:r>
            <a:endParaRPr spc="-90" dirty="0"/>
          </a:p>
        </p:txBody>
      </p:sp>
      <p:sp>
        <p:nvSpPr>
          <p:cNvPr id="6" name="object 6"/>
          <p:cNvSpPr txBox="1"/>
          <p:nvPr/>
        </p:nvSpPr>
        <p:spPr>
          <a:xfrm>
            <a:off x="353060" y="1463039"/>
            <a:ext cx="11838940" cy="3572773"/>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二、抗日战争胜利的意义</a:t>
            </a:r>
            <a:r>
              <a:rPr sz="2400" spc="-10" dirty="0">
                <a:latin typeface="宋体" panose="02010600030101010101" pitchFamily="2" charset="-122"/>
                <a:cs typeface="宋体" panose="02010600030101010101" pitchFamily="2" charset="-122"/>
              </a:rPr>
              <a:t>及</a:t>
            </a:r>
            <a:r>
              <a:rPr sz="2400" spc="-5" dirty="0">
                <a:latin typeface="宋体" panose="02010600030101010101" pitchFamily="2" charset="-122"/>
                <a:cs typeface="宋体" panose="02010600030101010101" pitchFamily="2" charset="-122"/>
              </a:rPr>
              <a:t>原因</a:t>
            </a:r>
            <a:endParaRPr sz="2400" dirty="0">
              <a:latin typeface="宋体" panose="02010600030101010101" pitchFamily="2" charset="-122"/>
              <a:cs typeface="宋体" panose="02010600030101010101" pitchFamily="2" charset="-122"/>
            </a:endParaRPr>
          </a:p>
          <a:p>
            <a:pPr>
              <a:lnSpc>
                <a:spcPct val="100000"/>
              </a:lnSpc>
              <a:spcBef>
                <a:spcPts val="30"/>
              </a:spcBef>
            </a:pPr>
            <a:endParaRPr sz="2250" dirty="0">
              <a:latin typeface="Times New Roman" panose="02020503050405090304"/>
              <a:cs typeface="Times New Roman" panose="02020503050405090304"/>
            </a:endParaRPr>
          </a:p>
          <a:p>
            <a:pPr marL="12700">
              <a:lnSpc>
                <a:spcPct val="100000"/>
              </a:lnSpc>
            </a:pPr>
            <a:r>
              <a:rPr sz="1950" spc="25" dirty="0">
                <a:latin typeface="等线" panose="02010600030101010101" pitchFamily="2" charset="-122"/>
                <a:ea typeface="等线" panose="02010600030101010101" pitchFamily="2" charset="-122"/>
                <a:cs typeface="PMingLiU"/>
              </a:rPr>
              <a:t>重大意义（</a:t>
            </a:r>
            <a:r>
              <a:rPr sz="1950" b="1" spc="25" dirty="0">
                <a:solidFill>
                  <a:srgbClr val="C23B0D"/>
                </a:solidFill>
                <a:latin typeface="等线" panose="02010600030101010101" pitchFamily="2" charset="-122"/>
                <a:ea typeface="等线" panose="02010600030101010101" pitchFamily="2" charset="-122"/>
                <a:cs typeface="Microsoft JhengHei" panose="020B0604030504040204" charset="-120"/>
              </a:rPr>
              <a:t>立碎觉</a:t>
            </a:r>
            <a:r>
              <a:rPr sz="1950" spc="25" dirty="0">
                <a:latin typeface="等线" panose="02010600030101010101" pitchFamily="2" charset="-122"/>
                <a:ea typeface="等线" panose="02010600030101010101" pitchFamily="2" charset="-122"/>
                <a:cs typeface="PMingLiU"/>
              </a:rPr>
              <a:t>）</a:t>
            </a:r>
            <a:r>
              <a:rPr sz="1950" spc="25"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363220">
              <a:lnSpc>
                <a:spcPct val="100000"/>
              </a:lnSpc>
            </a:pPr>
            <a:r>
              <a:rPr sz="1950" spc="25" dirty="0">
                <a:latin typeface="等线" panose="02010600030101010101" pitchFamily="2" charset="-122"/>
                <a:ea typeface="等线" panose="02010600030101010101" pitchFamily="2" charset="-122"/>
                <a:cs typeface="PMingLiU"/>
              </a:rPr>
              <a:t>中国人民抗日战争是近代以来中华民</a:t>
            </a:r>
            <a:r>
              <a:rPr sz="1950" spc="75" dirty="0">
                <a:latin typeface="等线" panose="02010600030101010101" pitchFamily="2" charset="-122"/>
                <a:ea typeface="等线" panose="02010600030101010101" pitchFamily="2" charset="-122"/>
                <a:cs typeface="PMingLiU"/>
              </a:rPr>
              <a:t>族</a:t>
            </a:r>
            <a:r>
              <a:rPr sz="1950" spc="25" dirty="0">
                <a:latin typeface="等线" panose="02010600030101010101" pitchFamily="2" charset="-122"/>
                <a:ea typeface="等线" panose="02010600030101010101" pitchFamily="2" charset="-122"/>
                <a:cs typeface="PMingLiU"/>
              </a:rPr>
              <a:t>反抗</a:t>
            </a:r>
            <a:r>
              <a:rPr sz="1950" spc="75" dirty="0">
                <a:latin typeface="等线" panose="02010600030101010101" pitchFamily="2" charset="-122"/>
                <a:ea typeface="等线" panose="02010600030101010101" pitchFamily="2" charset="-122"/>
                <a:cs typeface="PMingLiU"/>
              </a:rPr>
              <a:t>外</a:t>
            </a:r>
            <a:r>
              <a:rPr sz="1950" spc="25" dirty="0">
                <a:latin typeface="等线" panose="02010600030101010101" pitchFamily="2" charset="-122"/>
                <a:ea typeface="等线" panose="02010600030101010101" pitchFamily="2" charset="-122"/>
                <a:cs typeface="PMingLiU"/>
              </a:rPr>
              <a:t>敌入</a:t>
            </a:r>
            <a:r>
              <a:rPr sz="1950" spc="75" dirty="0">
                <a:latin typeface="等线" panose="02010600030101010101" pitchFamily="2" charset="-122"/>
                <a:ea typeface="等线" panose="02010600030101010101" pitchFamily="2" charset="-122"/>
                <a:cs typeface="PMingLiU"/>
              </a:rPr>
              <a:t>侵</a:t>
            </a:r>
            <a:r>
              <a:rPr sz="1950" spc="25" dirty="0">
                <a:latin typeface="等线" panose="02010600030101010101" pitchFamily="2" charset="-122"/>
                <a:ea typeface="等线" panose="02010600030101010101" pitchFamily="2" charset="-122"/>
                <a:cs typeface="PMingLiU"/>
              </a:rPr>
              <a:t>第一</a:t>
            </a:r>
            <a:r>
              <a:rPr sz="1950" spc="75" dirty="0">
                <a:latin typeface="等线" panose="02010600030101010101" pitchFamily="2" charset="-122"/>
                <a:ea typeface="等线" panose="02010600030101010101" pitchFamily="2" charset="-122"/>
                <a:cs typeface="PMingLiU"/>
              </a:rPr>
              <a:t>次</a:t>
            </a:r>
            <a:r>
              <a:rPr sz="1950" spc="25" dirty="0">
                <a:latin typeface="等线" panose="02010600030101010101" pitchFamily="2" charset="-122"/>
                <a:ea typeface="等线" panose="02010600030101010101" pitchFamily="2" charset="-122"/>
                <a:cs typeface="PMingLiU"/>
              </a:rPr>
              <a:t>取得</a:t>
            </a:r>
            <a:r>
              <a:rPr sz="1950" spc="75" dirty="0">
                <a:latin typeface="等线" panose="02010600030101010101" pitchFamily="2" charset="-122"/>
                <a:ea typeface="等线" panose="02010600030101010101" pitchFamily="2" charset="-122"/>
                <a:cs typeface="PMingLiU"/>
              </a:rPr>
              <a:t>完</a:t>
            </a:r>
            <a:r>
              <a:rPr sz="1950" spc="25" dirty="0">
                <a:latin typeface="等线" panose="02010600030101010101" pitchFamily="2" charset="-122"/>
                <a:ea typeface="等线" panose="02010600030101010101" pitchFamily="2" charset="-122"/>
                <a:cs typeface="PMingLiU"/>
              </a:rPr>
              <a:t>全</a:t>
            </a:r>
            <a:r>
              <a:rPr sz="1950" spc="75" dirty="0">
                <a:latin typeface="等线" panose="02010600030101010101" pitchFamily="2" charset="-122"/>
                <a:ea typeface="等线" panose="02010600030101010101" pitchFamily="2" charset="-122"/>
                <a:cs typeface="PMingLiU"/>
              </a:rPr>
              <a:t>胜</a:t>
            </a:r>
            <a:r>
              <a:rPr sz="1950" spc="25" dirty="0">
                <a:latin typeface="等线" panose="02010600030101010101" pitchFamily="2" charset="-122"/>
                <a:ea typeface="等线" panose="02010600030101010101" pitchFamily="2" charset="-122"/>
                <a:cs typeface="PMingLiU"/>
              </a:rPr>
              <a:t>利的</a:t>
            </a:r>
            <a:r>
              <a:rPr sz="1950" spc="75" dirty="0">
                <a:latin typeface="等线" panose="02010600030101010101" pitchFamily="2" charset="-122"/>
                <a:ea typeface="等线" panose="02010600030101010101" pitchFamily="2" charset="-122"/>
                <a:cs typeface="PMingLiU"/>
              </a:rPr>
              <a:t>民</a:t>
            </a:r>
            <a:r>
              <a:rPr sz="1950" spc="25" dirty="0">
                <a:latin typeface="等线" panose="02010600030101010101" pitchFamily="2" charset="-122"/>
                <a:ea typeface="等线" panose="02010600030101010101" pitchFamily="2" charset="-122"/>
                <a:cs typeface="PMingLiU"/>
              </a:rPr>
              <a:t>族解</a:t>
            </a:r>
            <a:r>
              <a:rPr sz="1950" spc="75" dirty="0">
                <a:latin typeface="等线" panose="02010600030101010101" pitchFamily="2" charset="-122"/>
                <a:ea typeface="等线" panose="02010600030101010101" pitchFamily="2" charset="-122"/>
                <a:cs typeface="PMingLiU"/>
              </a:rPr>
              <a:t>放</a:t>
            </a:r>
            <a:r>
              <a:rPr sz="1950" spc="25" dirty="0">
                <a:latin typeface="等线" panose="02010600030101010101" pitchFamily="2" charset="-122"/>
                <a:ea typeface="等线" panose="02010600030101010101" pitchFamily="2" charset="-122"/>
                <a:cs typeface="PMingLiU"/>
              </a:rPr>
              <a:t>战争。</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50" spc="100" dirty="0">
                <a:latin typeface="等线" panose="02010600030101010101" pitchFamily="2" charset="-122"/>
                <a:ea typeface="等线" panose="02010600030101010101" pitchFamily="2" charset="-122"/>
                <a:cs typeface="PMingLiU"/>
              </a:rPr>
              <a:t>1</a:t>
            </a:r>
            <a:r>
              <a:rPr sz="1950" spc="25" dirty="0">
                <a:latin typeface="等线" panose="02010600030101010101" pitchFamily="2" charset="-122"/>
                <a:ea typeface="等线" panose="02010600030101010101" pitchFamily="2" charset="-122"/>
                <a:cs typeface="PMingLiU"/>
              </a:rPr>
              <a:t>、彻</a:t>
            </a:r>
            <a:r>
              <a:rPr sz="1950" spc="75" dirty="0">
                <a:latin typeface="等线" panose="02010600030101010101" pitchFamily="2" charset="-122"/>
                <a:ea typeface="等线" panose="02010600030101010101" pitchFamily="2" charset="-122"/>
                <a:cs typeface="PMingLiU"/>
              </a:rPr>
              <a:t>底</a:t>
            </a:r>
            <a:r>
              <a:rPr sz="1950" u="heavy" spc="-500" dirty="0">
                <a:solidFill>
                  <a:srgbClr val="C23B0D"/>
                </a:solidFill>
                <a:uFill>
                  <a:solidFill>
                    <a:srgbClr val="C23B0D"/>
                  </a:solidFill>
                </a:uFill>
                <a:latin typeface="等线" panose="02010600030101010101" pitchFamily="2" charset="-122"/>
                <a:ea typeface="等线" panose="02010600030101010101" pitchFamily="2" charset="-122"/>
                <a:cs typeface="PMingLiU"/>
              </a:rPr>
              <a:t> </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粉碎</a:t>
            </a:r>
            <a:r>
              <a:rPr sz="1950" spc="75" dirty="0">
                <a:latin typeface="等线" panose="02010600030101010101" pitchFamily="2" charset="-122"/>
                <a:ea typeface="等线" panose="02010600030101010101" pitchFamily="2" charset="-122"/>
                <a:cs typeface="PMingLiU"/>
              </a:rPr>
              <a:t>了</a:t>
            </a:r>
            <a:r>
              <a:rPr sz="1950" spc="25" dirty="0">
                <a:latin typeface="等线" panose="02010600030101010101" pitchFamily="2" charset="-122"/>
                <a:ea typeface="等线" panose="02010600030101010101" pitchFamily="2" charset="-122"/>
                <a:cs typeface="PMingLiU"/>
              </a:rPr>
              <a:t>日本</a:t>
            </a:r>
            <a:r>
              <a:rPr sz="1950" spc="75" dirty="0">
                <a:latin typeface="等线" panose="02010600030101010101" pitchFamily="2" charset="-122"/>
                <a:ea typeface="等线" panose="02010600030101010101" pitchFamily="2" charset="-122"/>
                <a:cs typeface="PMingLiU"/>
              </a:rPr>
              <a:t>军</a:t>
            </a:r>
            <a:r>
              <a:rPr sz="1950" spc="25" dirty="0">
                <a:latin typeface="等线" panose="02010600030101010101" pitchFamily="2" charset="-122"/>
                <a:ea typeface="等线" panose="02010600030101010101" pitchFamily="2" charset="-122"/>
                <a:cs typeface="PMingLiU"/>
              </a:rPr>
              <a:t>国主</a:t>
            </a:r>
            <a:r>
              <a:rPr sz="1950" spc="75" dirty="0">
                <a:latin typeface="等线" panose="02010600030101010101" pitchFamily="2" charset="-122"/>
                <a:ea typeface="等线" panose="02010600030101010101" pitchFamily="2" charset="-122"/>
                <a:cs typeface="PMingLiU"/>
              </a:rPr>
              <a:t>义</a:t>
            </a:r>
            <a:r>
              <a:rPr sz="1950" spc="25" dirty="0">
                <a:latin typeface="等线" panose="02010600030101010101" pitchFamily="2" charset="-122"/>
                <a:ea typeface="等线" panose="02010600030101010101" pitchFamily="2" charset="-122"/>
                <a:cs typeface="PMingLiU"/>
              </a:rPr>
              <a:t>殖民</a:t>
            </a:r>
            <a:r>
              <a:rPr sz="1950" spc="75" dirty="0">
                <a:latin typeface="等线" panose="02010600030101010101" pitchFamily="2" charset="-122"/>
                <a:ea typeface="等线" panose="02010600030101010101" pitchFamily="2" charset="-122"/>
                <a:cs typeface="PMingLiU"/>
              </a:rPr>
              <a:t>奴</a:t>
            </a:r>
            <a:r>
              <a:rPr sz="1950" spc="25" dirty="0">
                <a:latin typeface="等线" panose="02010600030101010101" pitchFamily="2" charset="-122"/>
                <a:ea typeface="等线" panose="02010600030101010101" pitchFamily="2" charset="-122"/>
                <a:cs typeface="PMingLiU"/>
              </a:rPr>
              <a:t>役中</a:t>
            </a:r>
            <a:r>
              <a:rPr sz="1950" spc="7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的图</a:t>
            </a:r>
            <a:r>
              <a:rPr sz="1950" spc="75" dirty="0">
                <a:latin typeface="等线" panose="02010600030101010101" pitchFamily="2" charset="-122"/>
                <a:ea typeface="等线" panose="02010600030101010101" pitchFamily="2" charset="-122"/>
                <a:cs typeface="PMingLiU"/>
              </a:rPr>
              <a:t>谋</a:t>
            </a:r>
            <a:r>
              <a:rPr sz="1950" spc="25" dirty="0">
                <a:latin typeface="等线" panose="02010600030101010101" pitchFamily="2" charset="-122"/>
                <a:ea typeface="等线" panose="02010600030101010101" pitchFamily="2" charset="-122"/>
                <a:cs typeface="PMingLiU"/>
              </a:rPr>
              <a:t>，捍</a:t>
            </a:r>
            <a:r>
              <a:rPr sz="1950" spc="75" dirty="0">
                <a:latin typeface="等线" panose="02010600030101010101" pitchFamily="2" charset="-122"/>
                <a:ea typeface="等线" panose="02010600030101010101" pitchFamily="2" charset="-122"/>
                <a:cs typeface="PMingLiU"/>
              </a:rPr>
              <a:t>卫</a:t>
            </a:r>
            <a:r>
              <a:rPr sz="1950" spc="25" dirty="0">
                <a:latin typeface="等线" panose="02010600030101010101" pitchFamily="2" charset="-122"/>
                <a:ea typeface="等线" panose="02010600030101010101" pitchFamily="2" charset="-122"/>
                <a:cs typeface="PMingLiU"/>
              </a:rPr>
              <a:t>了中</a:t>
            </a:r>
            <a:r>
              <a:rPr sz="1950" spc="7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的国</a:t>
            </a:r>
            <a:r>
              <a:rPr sz="1950" spc="75" dirty="0">
                <a:latin typeface="等线" panose="02010600030101010101" pitchFamily="2" charset="-122"/>
                <a:ea typeface="等线" panose="02010600030101010101" pitchFamily="2" charset="-122"/>
                <a:cs typeface="PMingLiU"/>
              </a:rPr>
              <a:t>家</a:t>
            </a:r>
            <a:r>
              <a:rPr sz="1950" spc="25" dirty="0">
                <a:latin typeface="等线" panose="02010600030101010101" pitchFamily="2" charset="-122"/>
                <a:ea typeface="等线" panose="02010600030101010101" pitchFamily="2" charset="-122"/>
                <a:cs typeface="PMingLiU"/>
              </a:rPr>
              <a:t>主权和</a:t>
            </a:r>
            <a:r>
              <a:rPr sz="1950" spc="75" dirty="0">
                <a:latin typeface="等线" panose="02010600030101010101" pitchFamily="2" charset="-122"/>
                <a:ea typeface="等线" panose="02010600030101010101" pitchFamily="2" charset="-122"/>
                <a:cs typeface="PMingLiU"/>
              </a:rPr>
              <a:t>领</a:t>
            </a:r>
            <a:r>
              <a:rPr sz="1950" spc="25" dirty="0">
                <a:latin typeface="等线" panose="02010600030101010101" pitchFamily="2" charset="-122"/>
                <a:ea typeface="等线" panose="02010600030101010101" pitchFamily="2" charset="-122"/>
                <a:cs typeface="PMingLiU"/>
              </a:rPr>
              <a:t>土完</a:t>
            </a:r>
            <a:r>
              <a:rPr sz="1950" spc="75" dirty="0">
                <a:latin typeface="等线" panose="02010600030101010101" pitchFamily="2" charset="-122"/>
                <a:ea typeface="等线" panose="02010600030101010101" pitchFamily="2" charset="-122"/>
                <a:cs typeface="PMingLiU"/>
              </a:rPr>
              <a:t>整</a:t>
            </a:r>
            <a:r>
              <a:rPr sz="1950" spc="25" dirty="0">
                <a:latin typeface="等线" panose="02010600030101010101" pitchFamily="2" charset="-122"/>
                <a:ea typeface="等线" panose="02010600030101010101" pitchFamily="2" charset="-122"/>
                <a:cs typeface="PMingLiU"/>
              </a:rPr>
              <a:t>，洗</a:t>
            </a:r>
            <a:r>
              <a:rPr sz="1950" spc="75" dirty="0">
                <a:latin typeface="等线" panose="02010600030101010101" pitchFamily="2" charset="-122"/>
                <a:ea typeface="等线" panose="02010600030101010101" pitchFamily="2" charset="-122"/>
                <a:cs typeface="PMingLiU"/>
              </a:rPr>
              <a:t>刷</a:t>
            </a:r>
            <a:r>
              <a:rPr sz="1950" spc="25" dirty="0">
                <a:latin typeface="等线" panose="02010600030101010101" pitchFamily="2" charset="-122"/>
                <a:ea typeface="等线" panose="02010600030101010101" pitchFamily="2" charset="-122"/>
                <a:cs typeface="PMingLiU"/>
              </a:rPr>
              <a:t>了民</a:t>
            </a:r>
            <a:r>
              <a:rPr sz="1950" spc="75" dirty="0">
                <a:latin typeface="等线" panose="02010600030101010101" pitchFamily="2" charset="-122"/>
                <a:ea typeface="等线" panose="02010600030101010101" pitchFamily="2" charset="-122"/>
                <a:cs typeface="PMingLiU"/>
              </a:rPr>
              <a:t>族</a:t>
            </a:r>
            <a:r>
              <a:rPr sz="1950" spc="25" dirty="0">
                <a:latin typeface="等线" panose="02010600030101010101" pitchFamily="2" charset="-122"/>
                <a:ea typeface="等线" panose="02010600030101010101" pitchFamily="2" charset="-122"/>
                <a:cs typeface="PMingLiU"/>
              </a:rPr>
              <a:t>耻辱。</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50" spc="100" dirty="0">
                <a:latin typeface="等线" panose="02010600030101010101" pitchFamily="2" charset="-122"/>
                <a:ea typeface="等线" panose="02010600030101010101" pitchFamily="2" charset="-122"/>
                <a:cs typeface="PMingLiU"/>
              </a:rPr>
              <a:t>2</a:t>
            </a:r>
            <a:r>
              <a:rPr sz="1950" spc="25" dirty="0">
                <a:latin typeface="等线" panose="02010600030101010101" pitchFamily="2" charset="-122"/>
                <a:ea typeface="等线" panose="02010600030101010101" pitchFamily="2" charset="-122"/>
                <a:cs typeface="PMingLiU"/>
              </a:rPr>
              <a:t>、重新</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确立</a:t>
            </a:r>
            <a:r>
              <a:rPr sz="1950" spc="25" dirty="0">
                <a:latin typeface="等线" panose="02010600030101010101" pitchFamily="2" charset="-122"/>
                <a:ea typeface="等线" panose="02010600030101010101" pitchFamily="2" charset="-122"/>
                <a:cs typeface="PMingLiU"/>
              </a:rPr>
              <a:t>了中国在世界上的大</a:t>
            </a:r>
            <a:r>
              <a:rPr sz="1950" spc="75" dirty="0">
                <a:latin typeface="等线" panose="02010600030101010101" pitchFamily="2" charset="-122"/>
                <a:ea typeface="等线" panose="02010600030101010101" pitchFamily="2" charset="-122"/>
                <a:cs typeface="PMingLiU"/>
              </a:rPr>
              <a:t>国</a:t>
            </a:r>
            <a:r>
              <a:rPr sz="1950" spc="25" dirty="0">
                <a:latin typeface="等线" panose="02010600030101010101" pitchFamily="2" charset="-122"/>
                <a:ea typeface="等线" panose="02010600030101010101" pitchFamily="2" charset="-122"/>
                <a:cs typeface="PMingLiU"/>
              </a:rPr>
              <a:t>地位</a:t>
            </a:r>
            <a:r>
              <a:rPr sz="1950" spc="75" dirty="0">
                <a:latin typeface="等线" panose="02010600030101010101" pitchFamily="2" charset="-122"/>
                <a:ea typeface="等线" panose="02010600030101010101" pitchFamily="2" charset="-122"/>
                <a:cs typeface="PMingLiU"/>
              </a:rPr>
              <a:t>，</a:t>
            </a:r>
            <a:r>
              <a:rPr sz="1950" spc="25" dirty="0">
                <a:latin typeface="等线" panose="02010600030101010101" pitchFamily="2" charset="-122"/>
                <a:ea typeface="等线" panose="02010600030101010101" pitchFamily="2" charset="-122"/>
                <a:cs typeface="PMingLiU"/>
              </a:rPr>
              <a:t>赢得</a:t>
            </a:r>
            <a:r>
              <a:rPr sz="1950" spc="75" dirty="0">
                <a:latin typeface="等线" panose="02010600030101010101" pitchFamily="2" charset="-122"/>
                <a:ea typeface="等线" panose="02010600030101010101" pitchFamily="2" charset="-122"/>
                <a:cs typeface="PMingLiU"/>
              </a:rPr>
              <a:t>了</a:t>
            </a:r>
            <a:r>
              <a:rPr sz="1950" spc="25" dirty="0">
                <a:latin typeface="等线" panose="02010600030101010101" pitchFamily="2" charset="-122"/>
                <a:ea typeface="等线" panose="02010600030101010101" pitchFamily="2" charset="-122"/>
                <a:cs typeface="PMingLiU"/>
              </a:rPr>
              <a:t>世界</a:t>
            </a:r>
            <a:r>
              <a:rPr sz="1950" spc="75" dirty="0">
                <a:latin typeface="等线" panose="02010600030101010101" pitchFamily="2" charset="-122"/>
                <a:ea typeface="等线" panose="02010600030101010101" pitchFamily="2" charset="-122"/>
                <a:cs typeface="PMingLiU"/>
              </a:rPr>
              <a:t>爱</a:t>
            </a:r>
            <a:r>
              <a:rPr sz="1950" spc="25" dirty="0">
                <a:latin typeface="等线" panose="02010600030101010101" pitchFamily="2" charset="-122"/>
                <a:ea typeface="等线" panose="02010600030101010101" pitchFamily="2" charset="-122"/>
                <a:cs typeface="PMingLiU"/>
              </a:rPr>
              <a:t>好和</a:t>
            </a:r>
            <a:r>
              <a:rPr sz="1950" spc="75" dirty="0">
                <a:latin typeface="等线" panose="02010600030101010101" pitchFamily="2" charset="-122"/>
                <a:ea typeface="等线" panose="02010600030101010101" pitchFamily="2" charset="-122"/>
                <a:cs typeface="PMingLiU"/>
              </a:rPr>
              <a:t>平</a:t>
            </a:r>
            <a:r>
              <a:rPr sz="1950" spc="25" dirty="0">
                <a:latin typeface="等线" panose="02010600030101010101" pitchFamily="2" charset="-122"/>
                <a:ea typeface="等线" panose="02010600030101010101" pitchFamily="2" charset="-122"/>
                <a:cs typeface="PMingLiU"/>
              </a:rPr>
              <a:t>人民</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尊</a:t>
            </a:r>
            <a:r>
              <a:rPr sz="1950" spc="60" dirty="0">
                <a:latin typeface="等线" panose="02010600030101010101" pitchFamily="2" charset="-122"/>
                <a:ea typeface="等线" panose="02010600030101010101" pitchFamily="2" charset="-122"/>
                <a:cs typeface="PMingLiU"/>
              </a:rPr>
              <a:t>敬</a:t>
            </a:r>
            <a:r>
              <a:rPr sz="1950" spc="25" dirty="0">
                <a:latin typeface="等线" panose="02010600030101010101" pitchFamily="2" charset="-122"/>
                <a:ea typeface="等线" panose="02010600030101010101" pitchFamily="2" charset="-122"/>
                <a:cs typeface="PMingLiU"/>
              </a:rPr>
              <a:t>。</a:t>
            </a:r>
            <a:r>
              <a:rPr sz="1950" spc="100" dirty="0">
                <a:latin typeface="等线" panose="02010600030101010101" pitchFamily="2" charset="-122"/>
                <a:ea typeface="等线" panose="02010600030101010101" pitchFamily="2" charset="-122"/>
                <a:cs typeface="PMingLiU"/>
              </a:rPr>
              <a:t>1942.1</a:t>
            </a:r>
            <a:r>
              <a:rPr sz="1950" spc="25" dirty="0">
                <a:latin typeface="等线" panose="02010600030101010101" pitchFamily="2" charset="-122"/>
                <a:ea typeface="等线" panose="02010600030101010101" pitchFamily="2" charset="-122"/>
                <a:cs typeface="PMingLiU"/>
              </a:rPr>
              <a:t>《联</a:t>
            </a:r>
            <a:r>
              <a:rPr sz="1950" spc="75" dirty="0">
                <a:latin typeface="等线" panose="02010600030101010101" pitchFamily="2" charset="-122"/>
                <a:ea typeface="等线" panose="02010600030101010101" pitchFamily="2" charset="-122"/>
                <a:cs typeface="PMingLiU"/>
              </a:rPr>
              <a:t>合</a:t>
            </a:r>
            <a:r>
              <a:rPr sz="1950" spc="25" dirty="0">
                <a:latin typeface="等线" panose="02010600030101010101" pitchFamily="2" charset="-122"/>
                <a:ea typeface="等线" panose="02010600030101010101" pitchFamily="2" charset="-122"/>
                <a:cs typeface="PMingLiU"/>
              </a:rPr>
              <a:t>国家</a:t>
            </a:r>
            <a:r>
              <a:rPr sz="1950" spc="65" dirty="0">
                <a:latin typeface="等线" panose="02010600030101010101" pitchFamily="2" charset="-122"/>
                <a:ea typeface="等线" panose="02010600030101010101" pitchFamily="2" charset="-122"/>
                <a:cs typeface="PMingLiU"/>
              </a:rPr>
              <a:t>宣</a:t>
            </a:r>
            <a:r>
              <a:rPr sz="1950" spc="25" dirty="0">
                <a:latin typeface="等线" panose="02010600030101010101" pitchFamily="2" charset="-122"/>
                <a:ea typeface="等线" panose="02010600030101010101" pitchFamily="2" charset="-122"/>
                <a:cs typeface="PMingLiU"/>
              </a:rPr>
              <a:t>言》</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50" spc="100" dirty="0">
                <a:latin typeface="等线" panose="02010600030101010101" pitchFamily="2" charset="-122"/>
                <a:ea typeface="等线" panose="02010600030101010101" pitchFamily="2" charset="-122"/>
                <a:cs typeface="PMingLiU"/>
              </a:rPr>
              <a:t>3</a:t>
            </a:r>
            <a:r>
              <a:rPr sz="1950" spc="25" dirty="0">
                <a:latin typeface="等线" panose="02010600030101010101" pitchFamily="2" charset="-122"/>
                <a:ea typeface="等线" panose="02010600030101010101" pitchFamily="2" charset="-122"/>
                <a:cs typeface="PMingLiU"/>
              </a:rPr>
              <a:t>、促进了中华民族的</a:t>
            </a:r>
            <a:r>
              <a:rPr sz="1950" b="1" u="heavy" spc="25" dirty="0">
                <a:solidFill>
                  <a:srgbClr val="C23B0D"/>
                </a:solidFill>
                <a:uFill>
                  <a:solidFill>
                    <a:srgbClr val="C23B0D"/>
                  </a:solidFill>
                </a:uFill>
                <a:latin typeface="等线" panose="02010600030101010101" pitchFamily="2" charset="-122"/>
                <a:ea typeface="等线" panose="02010600030101010101" pitchFamily="2" charset="-122"/>
                <a:cs typeface="Microsoft JhengHei" panose="020B0604030504040204" charset="-120"/>
              </a:rPr>
              <a:t>觉醒</a:t>
            </a:r>
            <a:r>
              <a:rPr sz="1950" spc="25" dirty="0">
                <a:latin typeface="等线" panose="02010600030101010101" pitchFamily="2" charset="-122"/>
                <a:ea typeface="等线" panose="02010600030101010101" pitchFamily="2" charset="-122"/>
                <a:cs typeface="PMingLiU"/>
              </a:rPr>
              <a:t>，开辟</a:t>
            </a:r>
            <a:r>
              <a:rPr sz="1950" spc="75" dirty="0">
                <a:latin typeface="等线" panose="02010600030101010101" pitchFamily="2" charset="-122"/>
                <a:ea typeface="等线" panose="02010600030101010101" pitchFamily="2" charset="-122"/>
                <a:cs typeface="PMingLiU"/>
              </a:rPr>
              <a:t>了</a:t>
            </a:r>
            <a:r>
              <a:rPr sz="1950" spc="25" dirty="0">
                <a:latin typeface="等线" panose="02010600030101010101" pitchFamily="2" charset="-122"/>
                <a:ea typeface="等线" panose="02010600030101010101" pitchFamily="2" charset="-122"/>
                <a:cs typeface="PMingLiU"/>
              </a:rPr>
              <a:t>中华</a:t>
            </a:r>
            <a:r>
              <a:rPr sz="1950" spc="75" dirty="0">
                <a:latin typeface="等线" panose="02010600030101010101" pitchFamily="2" charset="-122"/>
                <a:ea typeface="等线" panose="02010600030101010101" pitchFamily="2" charset="-122"/>
                <a:cs typeface="PMingLiU"/>
              </a:rPr>
              <a:t>民</a:t>
            </a:r>
            <a:r>
              <a:rPr sz="1950" spc="25" dirty="0">
                <a:latin typeface="等线" panose="02010600030101010101" pitchFamily="2" charset="-122"/>
                <a:ea typeface="等线" panose="02010600030101010101" pitchFamily="2" charset="-122"/>
                <a:cs typeface="PMingLiU"/>
              </a:rPr>
              <a:t>族伟</a:t>
            </a:r>
            <a:r>
              <a:rPr sz="1950" spc="75" dirty="0">
                <a:latin typeface="等线" panose="02010600030101010101" pitchFamily="2" charset="-122"/>
                <a:ea typeface="等线" panose="02010600030101010101" pitchFamily="2" charset="-122"/>
                <a:cs typeface="PMingLiU"/>
              </a:rPr>
              <a:t>大</a:t>
            </a:r>
            <a:r>
              <a:rPr sz="1950" spc="25" dirty="0">
                <a:latin typeface="等线" panose="02010600030101010101" pitchFamily="2" charset="-122"/>
                <a:ea typeface="等线" panose="02010600030101010101" pitchFamily="2" charset="-122"/>
                <a:cs typeface="PMingLiU"/>
              </a:rPr>
              <a:t>复兴</a:t>
            </a:r>
            <a:r>
              <a:rPr sz="1950" spc="75" dirty="0">
                <a:latin typeface="等线" panose="02010600030101010101" pitchFamily="2" charset="-122"/>
                <a:ea typeface="等线" panose="02010600030101010101" pitchFamily="2" charset="-122"/>
                <a:cs typeface="PMingLiU"/>
              </a:rPr>
              <a:t>的</a:t>
            </a:r>
            <a:r>
              <a:rPr sz="1950" spc="25" dirty="0">
                <a:latin typeface="等线" panose="02010600030101010101" pitchFamily="2" charset="-122"/>
                <a:ea typeface="等线" panose="02010600030101010101" pitchFamily="2" charset="-122"/>
                <a:cs typeface="PMingLiU"/>
              </a:rPr>
              <a:t>光明</a:t>
            </a:r>
            <a:r>
              <a:rPr sz="1950" spc="75" dirty="0">
                <a:latin typeface="等线" panose="02010600030101010101" pitchFamily="2" charset="-122"/>
                <a:ea typeface="等线" panose="02010600030101010101" pitchFamily="2" charset="-122"/>
                <a:cs typeface="PMingLiU"/>
              </a:rPr>
              <a:t>前</a:t>
            </a:r>
            <a:r>
              <a:rPr sz="1950" spc="15" dirty="0">
                <a:latin typeface="等线" panose="02010600030101010101" pitchFamily="2" charset="-122"/>
                <a:ea typeface="等线" panose="02010600030101010101" pitchFamily="2" charset="-122"/>
                <a:cs typeface="PMingLiU"/>
              </a:rPr>
              <a:t>景</a:t>
            </a:r>
            <a:r>
              <a:rPr sz="1950" spc="25" dirty="0">
                <a:latin typeface="等线" panose="02010600030101010101" pitchFamily="2" charset="-122"/>
                <a:ea typeface="等线" panose="02010600030101010101" pitchFamily="2" charset="-122"/>
                <a:cs typeface="PMingLiU"/>
              </a:rPr>
              <a:t>。</a:t>
            </a:r>
            <a:r>
              <a:rPr sz="1950" spc="75" dirty="0">
                <a:latin typeface="等线" panose="02010600030101010101" pitchFamily="2" charset="-122"/>
                <a:ea typeface="等线" panose="02010600030101010101" pitchFamily="2" charset="-122"/>
                <a:cs typeface="PMingLiU"/>
              </a:rPr>
              <a:t>并</a:t>
            </a:r>
            <a:r>
              <a:rPr sz="1950" spc="25" dirty="0">
                <a:latin typeface="等线" panose="02010600030101010101" pitchFamily="2" charset="-122"/>
                <a:ea typeface="等线" panose="02010600030101010101" pitchFamily="2" charset="-122"/>
                <a:cs typeface="PMingLiU"/>
              </a:rPr>
              <a:t>为</a:t>
            </a:r>
            <a:r>
              <a:rPr sz="1950" spc="75" dirty="0">
                <a:latin typeface="等线" panose="02010600030101010101" pitchFamily="2" charset="-122"/>
                <a:ea typeface="等线" panose="02010600030101010101" pitchFamily="2" charset="-122"/>
                <a:cs typeface="PMingLiU"/>
              </a:rPr>
              <a:t>共</a:t>
            </a:r>
            <a:r>
              <a:rPr sz="1950" spc="25" dirty="0">
                <a:latin typeface="等线" panose="02010600030101010101" pitchFamily="2" charset="-122"/>
                <a:ea typeface="等线" panose="02010600030101010101" pitchFamily="2" charset="-122"/>
                <a:cs typeface="PMingLiU"/>
              </a:rPr>
              <a:t>产党</a:t>
            </a:r>
            <a:r>
              <a:rPr sz="1950" spc="65" dirty="0">
                <a:latin typeface="等线" panose="02010600030101010101" pitchFamily="2" charset="-122"/>
                <a:ea typeface="等线" panose="02010600030101010101" pitchFamily="2" charset="-122"/>
                <a:cs typeface="PMingLiU"/>
              </a:rPr>
              <a:t>取</a:t>
            </a:r>
            <a:r>
              <a:rPr sz="1950" spc="25" dirty="0">
                <a:latin typeface="等线" panose="02010600030101010101" pitchFamily="2" charset="-122"/>
                <a:ea typeface="等线" panose="02010600030101010101" pitchFamily="2" charset="-122"/>
                <a:cs typeface="PMingLiU"/>
              </a:rPr>
              <a:t>得最</a:t>
            </a:r>
            <a:r>
              <a:rPr sz="1950" spc="65" dirty="0">
                <a:latin typeface="等线" panose="02010600030101010101" pitchFamily="2" charset="-122"/>
                <a:ea typeface="等线" panose="02010600030101010101" pitchFamily="2" charset="-122"/>
                <a:cs typeface="PMingLiU"/>
              </a:rPr>
              <a:t>后</a:t>
            </a:r>
            <a:r>
              <a:rPr sz="1950" spc="25" dirty="0">
                <a:latin typeface="等线" panose="02010600030101010101" pitchFamily="2" charset="-122"/>
                <a:ea typeface="等线" panose="02010600030101010101" pitchFamily="2" charset="-122"/>
                <a:cs typeface="PMingLiU"/>
              </a:rPr>
              <a:t>胜利</a:t>
            </a:r>
            <a:r>
              <a:rPr sz="1950" spc="65" dirty="0">
                <a:latin typeface="等线" panose="02010600030101010101" pitchFamily="2" charset="-122"/>
                <a:ea typeface="等线" panose="02010600030101010101" pitchFamily="2" charset="-122"/>
                <a:cs typeface="PMingLiU"/>
              </a:rPr>
              <a:t>奠</a:t>
            </a:r>
            <a:r>
              <a:rPr sz="1950" spc="25" dirty="0">
                <a:latin typeface="等线" panose="02010600030101010101" pitchFamily="2" charset="-122"/>
                <a:ea typeface="等线" panose="02010600030101010101" pitchFamily="2" charset="-122"/>
                <a:cs typeface="PMingLiU"/>
              </a:rPr>
              <a:t>定基</a:t>
            </a:r>
            <a:r>
              <a:rPr sz="1950" spc="65" dirty="0">
                <a:latin typeface="等线" panose="02010600030101010101" pitchFamily="2" charset="-122"/>
                <a:ea typeface="等线" panose="02010600030101010101" pitchFamily="2" charset="-122"/>
                <a:cs typeface="PMingLiU"/>
              </a:rPr>
              <a:t>础</a:t>
            </a:r>
            <a:r>
              <a:rPr sz="1950" spc="25" dirty="0">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p:txBody>
      </p:sp>
      <p:sp>
        <p:nvSpPr>
          <p:cNvPr id="7" name="object 7"/>
          <p:cNvSpPr/>
          <p:nvPr/>
        </p:nvSpPr>
        <p:spPr>
          <a:xfrm>
            <a:off x="4701540" y="1463039"/>
            <a:ext cx="1501139" cy="457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5864225" cy="455930"/>
          </a:xfrm>
          <a:prstGeom prst="rect">
            <a:avLst/>
          </a:prstGeom>
        </p:spPr>
        <p:txBody>
          <a:bodyPr vert="horz" wrap="square" lIns="0" tIns="15240" rIns="0" bIns="0" rtlCol="0">
            <a:spAutoFit/>
          </a:bodyPr>
          <a:lstStyle/>
          <a:p>
            <a:pPr marL="12700">
              <a:lnSpc>
                <a:spcPct val="100000"/>
              </a:lnSpc>
              <a:spcBef>
                <a:spcPts val="120"/>
              </a:spcBef>
            </a:pPr>
            <a:r>
              <a:rPr spc="15" dirty="0"/>
              <a:t>第五节</a:t>
            </a:r>
            <a:r>
              <a:rPr spc="-55" dirty="0"/>
              <a:t> </a:t>
            </a:r>
            <a:r>
              <a:rPr spc="15" dirty="0" err="1"/>
              <a:t>抗日战争的胜利及</a:t>
            </a:r>
            <a:r>
              <a:rPr spc="-40" dirty="0" err="1"/>
              <a:t>其</a:t>
            </a:r>
            <a:r>
              <a:rPr spc="15" dirty="0" err="1"/>
              <a:t>意义</a:t>
            </a:r>
            <a:r>
              <a:rPr spc="-235" dirty="0"/>
              <a:t> </a:t>
            </a:r>
            <a:endParaRPr spc="-90" dirty="0"/>
          </a:p>
        </p:txBody>
      </p:sp>
      <p:sp>
        <p:nvSpPr>
          <p:cNvPr id="7" name="object 7"/>
          <p:cNvSpPr txBox="1"/>
          <p:nvPr/>
        </p:nvSpPr>
        <p:spPr>
          <a:xfrm>
            <a:off x="464820" y="1341119"/>
            <a:ext cx="11012805" cy="4208844"/>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panose="02010600030101010101" pitchFamily="2" charset="-122"/>
                <a:cs typeface="宋体" panose="02010600030101010101" pitchFamily="2" charset="-122"/>
              </a:rPr>
              <a:t>二、抗日战争胜利的意义及原因</a:t>
            </a:r>
            <a:endParaRPr sz="2400" dirty="0">
              <a:latin typeface="宋体" panose="02010600030101010101" pitchFamily="2" charset="-122"/>
              <a:cs typeface="宋体" panose="02010600030101010101" pitchFamily="2" charset="-122"/>
            </a:endParaRPr>
          </a:p>
          <a:p>
            <a:pPr>
              <a:lnSpc>
                <a:spcPct val="100000"/>
              </a:lnSpc>
              <a:spcBef>
                <a:spcPts val="30"/>
              </a:spcBef>
            </a:pPr>
            <a:endParaRPr sz="225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00" spc="15" dirty="0">
                <a:latin typeface="等线" panose="02010600030101010101" pitchFamily="2" charset="-122"/>
                <a:ea typeface="等线" panose="02010600030101010101" pitchFamily="2" charset="-122"/>
                <a:cs typeface="PMingLiU"/>
              </a:rPr>
              <a:t>主</a:t>
            </a:r>
            <a:r>
              <a:rPr sz="1900" spc="10" dirty="0">
                <a:latin typeface="等线" panose="02010600030101010101" pitchFamily="2" charset="-122"/>
                <a:ea typeface="等线" panose="02010600030101010101" pitchFamily="2" charset="-122"/>
                <a:cs typeface="PMingLiU"/>
              </a:rPr>
              <a:t>要</a:t>
            </a:r>
            <a:r>
              <a:rPr sz="1900" spc="15" dirty="0">
                <a:latin typeface="等线" panose="02010600030101010101" pitchFamily="2" charset="-122"/>
                <a:ea typeface="等线" panose="02010600030101010101" pitchFamily="2" charset="-122"/>
                <a:cs typeface="PMingLiU"/>
              </a:rPr>
              <a:t>原因（全世界爱</a:t>
            </a:r>
            <a:r>
              <a:rPr sz="1900" spc="5" dirty="0">
                <a:latin typeface="等线" panose="02010600030101010101" pitchFamily="2" charset="-122"/>
                <a:ea typeface="等线" panose="02010600030101010101" pitchFamily="2" charset="-122"/>
                <a:cs typeface="PMingLiU"/>
              </a:rPr>
              <a:t>党</a:t>
            </a:r>
            <a:r>
              <a:rPr sz="1900" spc="0" dirty="0">
                <a:latin typeface="等线" panose="02010600030101010101" pitchFamily="2" charset="-122"/>
                <a:ea typeface="等线" panose="02010600030101010101" pitchFamily="2" charset="-122"/>
                <a:cs typeface="PMingLiU"/>
              </a:rPr>
              <a:t>）</a:t>
            </a:r>
            <a:r>
              <a:rPr sz="1950" spc="0" dirty="0">
                <a:solidFill>
                  <a:srgbClr val="C23B0D"/>
                </a:solidFill>
                <a:latin typeface="等线" panose="02010600030101010101" pitchFamily="2" charset="-122"/>
                <a:ea typeface="等线" panose="02010600030101010101" pitchFamily="2" charset="-122"/>
                <a:cs typeface="PMingLiU"/>
              </a:rPr>
              <a:t>★★</a:t>
            </a:r>
            <a:endParaRPr sz="195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00" spc="114" dirty="0">
                <a:latin typeface="等线" panose="02010600030101010101" pitchFamily="2" charset="-122"/>
                <a:ea typeface="等线" panose="02010600030101010101" pitchFamily="2" charset="-122"/>
                <a:cs typeface="PMingLiU"/>
              </a:rPr>
              <a:t>1</a:t>
            </a:r>
            <a:r>
              <a:rPr sz="1900" spc="15" dirty="0">
                <a:latin typeface="等线" panose="02010600030101010101" pitchFamily="2" charset="-122"/>
                <a:ea typeface="等线" panose="02010600030101010101" pitchFamily="2" charset="-122"/>
                <a:cs typeface="PMingLiU"/>
              </a:rPr>
              <a:t>、</a:t>
            </a:r>
            <a:r>
              <a:rPr sz="1900" spc="10" dirty="0">
                <a:latin typeface="等线" panose="02010600030101010101" pitchFamily="2" charset="-122"/>
                <a:ea typeface="等线" panose="02010600030101010101" pitchFamily="2" charset="-122"/>
                <a:cs typeface="PMingLiU"/>
              </a:rPr>
              <a:t>以</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爱国主义</a:t>
            </a:r>
            <a:r>
              <a:rPr sz="1900" spc="15" dirty="0">
                <a:latin typeface="等线" panose="02010600030101010101" pitchFamily="2" charset="-122"/>
                <a:ea typeface="等线" panose="02010600030101010101" pitchFamily="2" charset="-122"/>
                <a:cs typeface="PMingLiU"/>
              </a:rPr>
              <a:t>为核心的伟大民族精神是</a:t>
            </a:r>
            <a:r>
              <a:rPr sz="1900" spc="-40" dirty="0">
                <a:latin typeface="等线" panose="02010600030101010101" pitchFamily="2" charset="-122"/>
                <a:ea typeface="等线" panose="02010600030101010101" pitchFamily="2" charset="-122"/>
                <a:cs typeface="PMingLiU"/>
              </a:rPr>
              <a:t>中</a:t>
            </a:r>
            <a:r>
              <a:rPr sz="1900" spc="15" dirty="0">
                <a:latin typeface="等线" panose="02010600030101010101" pitchFamily="2" charset="-122"/>
                <a:ea typeface="等线" panose="02010600030101010101" pitchFamily="2" charset="-122"/>
                <a:cs typeface="PMingLiU"/>
              </a:rPr>
              <a:t>国人</a:t>
            </a:r>
            <a:r>
              <a:rPr sz="1900" spc="-40" dirty="0">
                <a:latin typeface="等线" panose="02010600030101010101" pitchFamily="2" charset="-122"/>
                <a:ea typeface="等线" panose="02010600030101010101" pitchFamily="2" charset="-122"/>
                <a:cs typeface="PMingLiU"/>
              </a:rPr>
              <a:t>民</a:t>
            </a:r>
            <a:r>
              <a:rPr sz="1900" spc="15" dirty="0">
                <a:latin typeface="等线" panose="02010600030101010101" pitchFamily="2" charset="-122"/>
                <a:ea typeface="等线" panose="02010600030101010101" pitchFamily="2" charset="-122"/>
                <a:cs typeface="PMingLiU"/>
              </a:rPr>
              <a:t>抗日</a:t>
            </a:r>
            <a:r>
              <a:rPr sz="1900" spc="-40" dirty="0">
                <a:latin typeface="等线" panose="02010600030101010101" pitchFamily="2" charset="-122"/>
                <a:ea typeface="等线" panose="02010600030101010101" pitchFamily="2" charset="-122"/>
                <a:cs typeface="PMingLiU"/>
              </a:rPr>
              <a:t>战</a:t>
            </a:r>
            <a:r>
              <a:rPr sz="1900" spc="15" dirty="0">
                <a:latin typeface="等线" panose="02010600030101010101" pitchFamily="2" charset="-122"/>
                <a:ea typeface="等线" panose="02010600030101010101" pitchFamily="2" charset="-122"/>
                <a:cs typeface="PMingLiU"/>
              </a:rPr>
              <a:t>争胜</a:t>
            </a:r>
            <a:r>
              <a:rPr sz="1900" spc="-40" dirty="0">
                <a:latin typeface="等线" panose="02010600030101010101" pitchFamily="2" charset="-122"/>
                <a:ea typeface="等线" panose="02010600030101010101" pitchFamily="2" charset="-122"/>
                <a:cs typeface="PMingLiU"/>
              </a:rPr>
              <a:t>利</a:t>
            </a:r>
            <a:r>
              <a:rPr sz="1900" spc="15" dirty="0">
                <a:latin typeface="等线" panose="02010600030101010101" pitchFamily="2" charset="-122"/>
                <a:ea typeface="等线" panose="02010600030101010101" pitchFamily="2" charset="-122"/>
                <a:cs typeface="PMingLiU"/>
              </a:rPr>
              <a:t>的决</a:t>
            </a:r>
            <a:r>
              <a:rPr sz="1900" spc="-40" dirty="0">
                <a:latin typeface="等线" panose="02010600030101010101" pitchFamily="2" charset="-122"/>
                <a:ea typeface="等线" panose="02010600030101010101" pitchFamily="2" charset="-122"/>
                <a:cs typeface="PMingLiU"/>
              </a:rPr>
              <a:t>定</a:t>
            </a:r>
            <a:r>
              <a:rPr sz="1900" spc="15" dirty="0">
                <a:latin typeface="等线" panose="02010600030101010101" pitchFamily="2" charset="-122"/>
                <a:ea typeface="等线" panose="02010600030101010101" pitchFamily="2" charset="-122"/>
                <a:cs typeface="PMingLiU"/>
              </a:rPr>
              <a:t>因素；</a:t>
            </a:r>
            <a:endParaRPr sz="190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00" spc="114" dirty="0">
                <a:latin typeface="等线" panose="02010600030101010101" pitchFamily="2" charset="-122"/>
                <a:ea typeface="等线" panose="02010600030101010101" pitchFamily="2" charset="-122"/>
                <a:cs typeface="PMingLiU"/>
              </a:rPr>
              <a:t>2</a:t>
            </a:r>
            <a:r>
              <a:rPr sz="1900" spc="15" dirty="0">
                <a:latin typeface="等线" panose="02010600030101010101" pitchFamily="2" charset="-122"/>
                <a:ea typeface="等线" panose="02010600030101010101" pitchFamily="2" charset="-122"/>
                <a:cs typeface="PMingLiU"/>
              </a:rPr>
              <a:t>、</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中国共产党</a:t>
            </a:r>
            <a:r>
              <a:rPr sz="1900" spc="15" dirty="0">
                <a:latin typeface="等线" panose="02010600030101010101" pitchFamily="2" charset="-122"/>
                <a:ea typeface="等线" panose="02010600030101010101" pitchFamily="2" charset="-122"/>
                <a:cs typeface="PMingLiU"/>
              </a:rPr>
              <a:t>的中流砥柱作用是中</a:t>
            </a:r>
            <a:r>
              <a:rPr sz="1900" spc="-40" dirty="0">
                <a:latin typeface="等线" panose="02010600030101010101" pitchFamily="2" charset="-122"/>
                <a:ea typeface="等线" panose="02010600030101010101" pitchFamily="2" charset="-122"/>
                <a:cs typeface="PMingLiU"/>
              </a:rPr>
              <a:t>国</a:t>
            </a:r>
            <a:r>
              <a:rPr sz="1900" spc="15" dirty="0">
                <a:latin typeface="等线" panose="02010600030101010101" pitchFamily="2" charset="-122"/>
                <a:ea typeface="等线" panose="02010600030101010101" pitchFamily="2" charset="-122"/>
                <a:cs typeface="PMingLiU"/>
              </a:rPr>
              <a:t>人民</a:t>
            </a:r>
            <a:r>
              <a:rPr sz="1900" spc="-40" dirty="0">
                <a:latin typeface="等线" panose="02010600030101010101" pitchFamily="2" charset="-122"/>
                <a:ea typeface="等线" panose="02010600030101010101" pitchFamily="2" charset="-122"/>
                <a:cs typeface="PMingLiU"/>
              </a:rPr>
              <a:t>抗</a:t>
            </a:r>
            <a:r>
              <a:rPr sz="1900" spc="15" dirty="0">
                <a:latin typeface="等线" panose="02010600030101010101" pitchFamily="2" charset="-122"/>
                <a:ea typeface="等线" panose="02010600030101010101" pitchFamily="2" charset="-122"/>
                <a:cs typeface="PMingLiU"/>
              </a:rPr>
              <a:t>日战</a:t>
            </a:r>
            <a:r>
              <a:rPr sz="1900" spc="-40" dirty="0">
                <a:latin typeface="等线" panose="02010600030101010101" pitchFamily="2" charset="-122"/>
                <a:ea typeface="等线" panose="02010600030101010101" pitchFamily="2" charset="-122"/>
                <a:cs typeface="PMingLiU"/>
              </a:rPr>
              <a:t>争</a:t>
            </a:r>
            <a:r>
              <a:rPr sz="1900" spc="15" dirty="0">
                <a:latin typeface="等线" panose="02010600030101010101" pitchFamily="2" charset="-122"/>
                <a:ea typeface="等线" panose="02010600030101010101" pitchFamily="2" charset="-122"/>
                <a:cs typeface="PMingLiU"/>
              </a:rPr>
              <a:t>胜利</a:t>
            </a:r>
            <a:r>
              <a:rPr sz="1900" spc="-40" dirty="0">
                <a:latin typeface="等线" panose="02010600030101010101" pitchFamily="2" charset="-122"/>
                <a:ea typeface="等线" panose="02010600030101010101" pitchFamily="2" charset="-122"/>
                <a:cs typeface="PMingLiU"/>
              </a:rPr>
              <a:t>的</a:t>
            </a:r>
            <a:r>
              <a:rPr sz="1900" spc="15" dirty="0">
                <a:latin typeface="等线" panose="02010600030101010101" pitchFamily="2" charset="-122"/>
                <a:ea typeface="等线" panose="02010600030101010101" pitchFamily="2" charset="-122"/>
                <a:cs typeface="PMingLiU"/>
              </a:rPr>
              <a:t>关键；</a:t>
            </a:r>
            <a:endParaRPr sz="1900" dirty="0">
              <a:latin typeface="等线" panose="02010600030101010101" pitchFamily="2" charset="-122"/>
              <a:ea typeface="等线" panose="02010600030101010101" pitchFamily="2" charset="-122"/>
              <a:cs typeface="PMingLiU"/>
            </a:endParaRPr>
          </a:p>
          <a:p>
            <a:pPr>
              <a:lnSpc>
                <a:spcPct val="100000"/>
              </a:lnSpc>
              <a:spcBef>
                <a:spcPts val="50"/>
              </a:spcBef>
            </a:pPr>
            <a:endParaRPr sz="1950" b="1" i="1" spc="25" dirty="0">
              <a:solidFill>
                <a:srgbClr val="C23B0D"/>
              </a:solidFill>
              <a:latin typeface="等线" panose="02010600030101010101" pitchFamily="2" charset="-122"/>
              <a:ea typeface="等线" panose="02010600030101010101" pitchFamily="2" charset="-122"/>
              <a:cs typeface="Microsoft JhengHei" panose="020B0604030504040204" charset="-120"/>
            </a:endParaRPr>
          </a:p>
          <a:p>
            <a:pPr marL="12700">
              <a:lnSpc>
                <a:spcPct val="100000"/>
              </a:lnSpc>
            </a:pPr>
            <a:r>
              <a:rPr sz="1900" spc="110" dirty="0">
                <a:latin typeface="等线" panose="02010600030101010101" pitchFamily="2" charset="-122"/>
                <a:ea typeface="等线" panose="02010600030101010101" pitchFamily="2" charset="-122"/>
                <a:cs typeface="PMingLiU"/>
              </a:rPr>
              <a:t>3</a:t>
            </a:r>
            <a:r>
              <a:rPr sz="1900" spc="10" dirty="0">
                <a:latin typeface="等线" panose="02010600030101010101" pitchFamily="2" charset="-122"/>
                <a:ea typeface="等线" panose="02010600030101010101" pitchFamily="2" charset="-122"/>
                <a:cs typeface="PMingLiU"/>
              </a:rPr>
              <a:t>、</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全民族抗战</a:t>
            </a:r>
            <a:r>
              <a:rPr sz="1900" spc="10" dirty="0">
                <a:latin typeface="等线" panose="02010600030101010101" pitchFamily="2" charset="-122"/>
                <a:ea typeface="等线" panose="02010600030101010101" pitchFamily="2" charset="-122"/>
                <a:cs typeface="PMingLiU"/>
              </a:rPr>
              <a:t>是中国人民抗日战争胜利的重</a:t>
            </a:r>
            <a:r>
              <a:rPr sz="1900" spc="-45" dirty="0">
                <a:latin typeface="等线" panose="02010600030101010101" pitchFamily="2" charset="-122"/>
                <a:ea typeface="等线" panose="02010600030101010101" pitchFamily="2" charset="-122"/>
                <a:cs typeface="PMingLiU"/>
              </a:rPr>
              <a:t>要</a:t>
            </a:r>
            <a:r>
              <a:rPr sz="1900" spc="10" dirty="0">
                <a:latin typeface="等线" panose="02010600030101010101" pitchFamily="2" charset="-122"/>
                <a:ea typeface="等线" panose="02010600030101010101" pitchFamily="2" charset="-122"/>
                <a:cs typeface="PMingLiU"/>
              </a:rPr>
              <a:t>法宝。</a:t>
            </a:r>
            <a:endParaRPr sz="190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12700">
              <a:lnSpc>
                <a:spcPct val="100000"/>
              </a:lnSpc>
            </a:pPr>
            <a:r>
              <a:rPr sz="1900" spc="110" dirty="0">
                <a:latin typeface="等线" panose="02010600030101010101" pitchFamily="2" charset="-122"/>
                <a:ea typeface="等线" panose="02010600030101010101" pitchFamily="2" charset="-122"/>
                <a:cs typeface="PMingLiU"/>
              </a:rPr>
              <a:t>4</a:t>
            </a:r>
            <a:r>
              <a:rPr sz="1900" spc="10" dirty="0">
                <a:latin typeface="等线" panose="02010600030101010101" pitchFamily="2" charset="-122"/>
                <a:ea typeface="等线" panose="02010600030101010101" pitchFamily="2" charset="-122"/>
                <a:cs typeface="PMingLiU"/>
              </a:rPr>
              <a:t>、</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rPr>
              <a:t>世界</a:t>
            </a:r>
            <a:r>
              <a:rPr sz="1900" spc="10" dirty="0">
                <a:latin typeface="等线" panose="02010600030101010101" pitchFamily="2" charset="-122"/>
                <a:ea typeface="等线" panose="02010600030101010101" pitchFamily="2" charset="-122"/>
                <a:cs typeface="PMingLiU"/>
              </a:rPr>
              <a:t>所有爱好和平和正义的</a:t>
            </a:r>
            <a:r>
              <a:rPr sz="1900" spc="-45" dirty="0">
                <a:latin typeface="等线" panose="02010600030101010101" pitchFamily="2" charset="-122"/>
                <a:ea typeface="等线" panose="02010600030101010101" pitchFamily="2" charset="-122"/>
                <a:cs typeface="PMingLiU"/>
              </a:rPr>
              <a:t>国</a:t>
            </a:r>
            <a:r>
              <a:rPr sz="1900" spc="10" dirty="0">
                <a:latin typeface="等线" panose="02010600030101010101" pitchFamily="2" charset="-122"/>
                <a:ea typeface="等线" panose="02010600030101010101" pitchFamily="2" charset="-122"/>
                <a:cs typeface="PMingLiU"/>
              </a:rPr>
              <a:t>家的</a:t>
            </a:r>
            <a:r>
              <a:rPr sz="1900" spc="-45" dirty="0">
                <a:latin typeface="等线" panose="02010600030101010101" pitchFamily="2" charset="-122"/>
                <a:ea typeface="等线" panose="02010600030101010101" pitchFamily="2" charset="-122"/>
                <a:cs typeface="PMingLiU"/>
              </a:rPr>
              <a:t>支</a:t>
            </a:r>
            <a:r>
              <a:rPr sz="1900" spc="10" dirty="0">
                <a:latin typeface="等线" panose="02010600030101010101" pitchFamily="2" charset="-122"/>
                <a:ea typeface="等线" panose="02010600030101010101" pitchFamily="2" charset="-122"/>
                <a:cs typeface="PMingLiU"/>
              </a:rPr>
              <a:t>持，</a:t>
            </a:r>
            <a:r>
              <a:rPr sz="1900" spc="-45" dirty="0">
                <a:latin typeface="等线" panose="02010600030101010101" pitchFamily="2" charset="-122"/>
                <a:ea typeface="等线" panose="02010600030101010101" pitchFamily="2" charset="-122"/>
                <a:cs typeface="PMingLiU"/>
              </a:rPr>
              <a:t>是</a:t>
            </a:r>
            <a:r>
              <a:rPr sz="1900" spc="10" dirty="0">
                <a:latin typeface="等线" panose="02010600030101010101" pitchFamily="2" charset="-122"/>
                <a:ea typeface="等线" panose="02010600030101010101" pitchFamily="2" charset="-122"/>
                <a:cs typeface="PMingLiU"/>
              </a:rPr>
              <a:t>中国</a:t>
            </a:r>
            <a:r>
              <a:rPr sz="1900" spc="-45" dirty="0">
                <a:latin typeface="等线" panose="02010600030101010101" pitchFamily="2" charset="-122"/>
                <a:ea typeface="等线" panose="02010600030101010101" pitchFamily="2" charset="-122"/>
                <a:cs typeface="PMingLiU"/>
              </a:rPr>
              <a:t>人</a:t>
            </a:r>
            <a:r>
              <a:rPr sz="1900" spc="10" dirty="0">
                <a:latin typeface="等线" panose="02010600030101010101" pitchFamily="2" charset="-122"/>
                <a:ea typeface="等线" panose="02010600030101010101" pitchFamily="2" charset="-122"/>
                <a:cs typeface="PMingLiU"/>
              </a:rPr>
              <a:t>民抗</a:t>
            </a:r>
            <a:r>
              <a:rPr sz="1900" spc="-45" dirty="0">
                <a:latin typeface="等线" panose="02010600030101010101" pitchFamily="2" charset="-122"/>
                <a:ea typeface="等线" panose="02010600030101010101" pitchFamily="2" charset="-122"/>
                <a:cs typeface="PMingLiU"/>
              </a:rPr>
              <a:t>日</a:t>
            </a:r>
            <a:r>
              <a:rPr sz="1900" spc="10" dirty="0">
                <a:latin typeface="等线" panose="02010600030101010101" pitchFamily="2" charset="-122"/>
                <a:ea typeface="等线" panose="02010600030101010101" pitchFamily="2" charset="-122"/>
                <a:cs typeface="PMingLiU"/>
              </a:rPr>
              <a:t>战争</a:t>
            </a:r>
            <a:r>
              <a:rPr sz="1900" spc="-45" dirty="0">
                <a:latin typeface="等线" panose="02010600030101010101" pitchFamily="2" charset="-122"/>
                <a:ea typeface="等线" panose="02010600030101010101" pitchFamily="2" charset="-122"/>
                <a:cs typeface="PMingLiU"/>
              </a:rPr>
              <a:t>胜</a:t>
            </a:r>
            <a:r>
              <a:rPr sz="1900" spc="10" dirty="0">
                <a:latin typeface="等线" panose="02010600030101010101" pitchFamily="2" charset="-122"/>
                <a:ea typeface="等线" panose="02010600030101010101" pitchFamily="2" charset="-122"/>
                <a:cs typeface="PMingLiU"/>
              </a:rPr>
              <a:t>利的</a:t>
            </a:r>
            <a:r>
              <a:rPr sz="1900" spc="-45" dirty="0">
                <a:latin typeface="等线" panose="02010600030101010101" pitchFamily="2" charset="-122"/>
                <a:ea typeface="等线" panose="02010600030101010101" pitchFamily="2" charset="-122"/>
                <a:cs typeface="PMingLiU"/>
              </a:rPr>
              <a:t>国</a:t>
            </a:r>
            <a:r>
              <a:rPr sz="1900" spc="10" dirty="0">
                <a:latin typeface="等线" panose="02010600030101010101" pitchFamily="2" charset="-122"/>
                <a:ea typeface="等线" panose="02010600030101010101" pitchFamily="2" charset="-122"/>
                <a:cs typeface="PMingLiU"/>
              </a:rPr>
              <a:t>际条</a:t>
            </a:r>
            <a:r>
              <a:rPr sz="1900" spc="-45" dirty="0">
                <a:latin typeface="等线" panose="02010600030101010101" pitchFamily="2" charset="-122"/>
                <a:ea typeface="等线" panose="02010600030101010101" pitchFamily="2" charset="-122"/>
                <a:cs typeface="PMingLiU"/>
              </a:rPr>
              <a:t>件</a:t>
            </a:r>
            <a:r>
              <a:rPr sz="1900" spc="10" dirty="0">
                <a:latin typeface="等线" panose="02010600030101010101" pitchFamily="2" charset="-122"/>
                <a:ea typeface="等线" panose="02010600030101010101" pitchFamily="2" charset="-122"/>
                <a:cs typeface="PMingLiU"/>
              </a:rPr>
              <a:t>。</a:t>
            </a:r>
            <a:endParaRPr sz="1900" dirty="0">
              <a:latin typeface="等线" panose="02010600030101010101" pitchFamily="2" charset="-122"/>
              <a:ea typeface="等线" panose="02010600030101010101" pitchFamily="2" charset="-122"/>
              <a:cs typeface="PMingLiU"/>
            </a:endParaRPr>
          </a:p>
          <a:p>
            <a:pPr>
              <a:lnSpc>
                <a:spcPct val="100000"/>
              </a:lnSpc>
              <a:spcBef>
                <a:spcPts val="50"/>
              </a:spcBef>
            </a:pPr>
            <a:endParaRPr sz="2100" dirty="0">
              <a:latin typeface="等线" panose="02010600030101010101" pitchFamily="2" charset="-122"/>
              <a:ea typeface="等线" panose="02010600030101010101" pitchFamily="2" charset="-122"/>
              <a:cs typeface="Times New Roman" panose="02020503050405090304"/>
            </a:endParaRPr>
          </a:p>
          <a:p>
            <a:pPr marL="363220">
              <a:lnSpc>
                <a:spcPct val="100000"/>
              </a:lnSpc>
              <a:spcBef>
                <a:spcPts val="5"/>
              </a:spcBef>
            </a:pPr>
            <a:r>
              <a:rPr sz="1950" spc="25" dirty="0">
                <a:latin typeface="等线" panose="02010600030101010101" pitchFamily="2" charset="-122"/>
                <a:ea typeface="等线" panose="02010600030101010101" pitchFamily="2" charset="-122"/>
                <a:cs typeface="PMingLiU"/>
              </a:rPr>
              <a:t>总之，中国是全世界参加反法西斯战</a:t>
            </a:r>
            <a:r>
              <a:rPr sz="1950" spc="75" dirty="0">
                <a:latin typeface="等线" panose="02010600030101010101" pitchFamily="2" charset="-122"/>
                <a:ea typeface="等线" panose="02010600030101010101" pitchFamily="2" charset="-122"/>
                <a:cs typeface="PMingLiU"/>
              </a:rPr>
              <a:t>争</a:t>
            </a:r>
            <a:r>
              <a:rPr sz="1950" spc="25" dirty="0">
                <a:latin typeface="等线" panose="02010600030101010101" pitchFamily="2" charset="-122"/>
                <a:ea typeface="等线" panose="02010600030101010101" pitchFamily="2" charset="-122"/>
                <a:cs typeface="PMingLiU"/>
              </a:rPr>
              <a:t>的五</a:t>
            </a:r>
            <a:r>
              <a:rPr sz="1950" spc="75" dirty="0">
                <a:latin typeface="等线" panose="02010600030101010101" pitchFamily="2" charset="-122"/>
                <a:ea typeface="等线" panose="02010600030101010101" pitchFamily="2" charset="-122"/>
                <a:cs typeface="PMingLiU"/>
              </a:rPr>
              <a:t>大</a:t>
            </a:r>
            <a:r>
              <a:rPr sz="1950" spc="25" dirty="0">
                <a:latin typeface="等线" panose="02010600030101010101" pitchFamily="2" charset="-122"/>
                <a:ea typeface="等线" panose="02010600030101010101" pitchFamily="2" charset="-122"/>
                <a:cs typeface="PMingLiU"/>
              </a:rPr>
              <a:t>国之</a:t>
            </a:r>
            <a:r>
              <a:rPr sz="1950" spc="75" dirty="0">
                <a:latin typeface="等线" panose="02010600030101010101" pitchFamily="2" charset="-122"/>
                <a:ea typeface="等线" panose="02010600030101010101" pitchFamily="2" charset="-122"/>
                <a:cs typeface="PMingLiU"/>
              </a:rPr>
              <a:t>一</a:t>
            </a:r>
            <a:r>
              <a:rPr sz="1950" spc="25" dirty="0">
                <a:latin typeface="等线" panose="02010600030101010101" pitchFamily="2" charset="-122"/>
                <a:ea typeface="等线" panose="02010600030101010101" pitchFamily="2" charset="-122"/>
                <a:cs typeface="PMingLiU"/>
              </a:rPr>
              <a:t>，是</a:t>
            </a:r>
            <a:r>
              <a:rPr sz="1950" spc="75" dirty="0">
                <a:latin typeface="等线" panose="02010600030101010101" pitchFamily="2" charset="-122"/>
                <a:ea typeface="等线" panose="02010600030101010101" pitchFamily="2" charset="-122"/>
                <a:cs typeface="PMingLiU"/>
              </a:rPr>
              <a:t>在</a:t>
            </a:r>
            <a:r>
              <a:rPr sz="1950" spc="25" dirty="0">
                <a:latin typeface="等线" panose="02010600030101010101" pitchFamily="2" charset="-122"/>
                <a:ea typeface="等线" panose="02010600030101010101" pitchFamily="2" charset="-122"/>
                <a:cs typeface="PMingLiU"/>
              </a:rPr>
              <a:t>亚洲</a:t>
            </a:r>
            <a:r>
              <a:rPr sz="1950" spc="75" dirty="0">
                <a:latin typeface="等线" panose="02010600030101010101" pitchFamily="2" charset="-122"/>
                <a:ea typeface="等线" panose="02010600030101010101" pitchFamily="2" charset="-122"/>
                <a:cs typeface="PMingLiU"/>
              </a:rPr>
              <a:t>大</a:t>
            </a:r>
            <a:r>
              <a:rPr sz="1950" spc="25" dirty="0">
                <a:latin typeface="等线" panose="02010600030101010101" pitchFamily="2" charset="-122"/>
                <a:ea typeface="等线" panose="02010600030101010101" pitchFamily="2" charset="-122"/>
                <a:cs typeface="PMingLiU"/>
              </a:rPr>
              <a:t>陆</a:t>
            </a:r>
            <a:r>
              <a:rPr sz="1950" spc="75" dirty="0">
                <a:latin typeface="等线" panose="02010600030101010101" pitchFamily="2" charset="-122"/>
                <a:ea typeface="等线" panose="02010600030101010101" pitchFamily="2" charset="-122"/>
                <a:cs typeface="PMingLiU"/>
              </a:rPr>
              <a:t>抗</a:t>
            </a:r>
            <a:r>
              <a:rPr sz="1950" spc="25" dirty="0">
                <a:latin typeface="等线" panose="02010600030101010101" pitchFamily="2" charset="-122"/>
                <a:ea typeface="等线" panose="02010600030101010101" pitchFamily="2" charset="-122"/>
                <a:cs typeface="PMingLiU"/>
              </a:rPr>
              <a:t>击日</a:t>
            </a:r>
            <a:r>
              <a:rPr sz="1950" spc="75" dirty="0">
                <a:latin typeface="等线" panose="02010600030101010101" pitchFamily="2" charset="-122"/>
                <a:ea typeface="等线" panose="02010600030101010101" pitchFamily="2" charset="-122"/>
                <a:cs typeface="PMingLiU"/>
              </a:rPr>
              <a:t>本</a:t>
            </a:r>
            <a:r>
              <a:rPr sz="1950" spc="25" dirty="0">
                <a:latin typeface="等线" panose="02010600030101010101" pitchFamily="2" charset="-122"/>
                <a:ea typeface="等线" panose="02010600030101010101" pitchFamily="2" charset="-122"/>
                <a:cs typeface="PMingLiU"/>
              </a:rPr>
              <a:t>侵略</a:t>
            </a:r>
            <a:r>
              <a:rPr sz="1950" spc="75" dirty="0">
                <a:latin typeface="等线" panose="02010600030101010101" pitchFamily="2" charset="-122"/>
                <a:ea typeface="等线" panose="02010600030101010101" pitchFamily="2" charset="-122"/>
                <a:cs typeface="PMingLiU"/>
              </a:rPr>
              <a:t>者</a:t>
            </a:r>
            <a:r>
              <a:rPr sz="1950" spc="25" dirty="0">
                <a:latin typeface="等线" panose="02010600030101010101" pitchFamily="2" charset="-122"/>
                <a:ea typeface="等线" panose="02010600030101010101" pitchFamily="2" charset="-122"/>
                <a:cs typeface="PMingLiU"/>
              </a:rPr>
              <a:t>的主</a:t>
            </a:r>
            <a:r>
              <a:rPr sz="1950" spc="150" dirty="0">
                <a:latin typeface="等线" panose="02010600030101010101" pitchFamily="2" charset="-122"/>
                <a:ea typeface="等线" panose="02010600030101010101" pitchFamily="2" charset="-122"/>
                <a:cs typeface="PMingLiU"/>
              </a:rPr>
              <a:t>要</a:t>
            </a:r>
            <a:r>
              <a:rPr sz="1950" spc="25" dirty="0">
                <a:latin typeface="等线" panose="02010600030101010101" pitchFamily="2" charset="-122"/>
                <a:ea typeface="等线" panose="02010600030101010101" pitchFamily="2" charset="-122"/>
                <a:cs typeface="PMingLiU"/>
              </a:rPr>
              <a:t>国家</a:t>
            </a:r>
            <a:endParaRPr sz="1950" dirty="0">
              <a:latin typeface="等线" panose="02010600030101010101" pitchFamily="2" charset="-122"/>
              <a:ea typeface="等线" panose="02010600030101010101" pitchFamily="2" charset="-122"/>
              <a:cs typeface="PMingLiU"/>
            </a:endParaRPr>
          </a:p>
        </p:txBody>
      </p:sp>
      <p:sp>
        <p:nvSpPr>
          <p:cNvPr id="8" name="object 8"/>
          <p:cNvSpPr/>
          <p:nvPr/>
        </p:nvSpPr>
        <p:spPr>
          <a:xfrm>
            <a:off x="5029200" y="1341119"/>
            <a:ext cx="1501140" cy="457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22592"/>
            <a:ext cx="5864225" cy="455930"/>
          </a:xfrm>
          <a:prstGeom prst="rect">
            <a:avLst/>
          </a:prstGeom>
        </p:spPr>
        <p:txBody>
          <a:bodyPr vert="horz" wrap="square" lIns="0" tIns="15240" rIns="0" bIns="0" rtlCol="0">
            <a:spAutoFit/>
          </a:bodyPr>
          <a:lstStyle/>
          <a:p>
            <a:pPr marL="12700">
              <a:lnSpc>
                <a:spcPct val="100000"/>
              </a:lnSpc>
              <a:spcBef>
                <a:spcPts val="120"/>
              </a:spcBef>
            </a:pPr>
            <a:r>
              <a:rPr spc="15" dirty="0"/>
              <a:t>第五节</a:t>
            </a:r>
            <a:r>
              <a:rPr spc="-55" dirty="0"/>
              <a:t> </a:t>
            </a:r>
            <a:r>
              <a:rPr spc="15" dirty="0" err="1"/>
              <a:t>抗日战争的胜利及</a:t>
            </a:r>
            <a:r>
              <a:rPr spc="-40" dirty="0" err="1"/>
              <a:t>其</a:t>
            </a:r>
            <a:r>
              <a:rPr spc="15" dirty="0" err="1"/>
              <a:t>意义</a:t>
            </a:r>
            <a:r>
              <a:rPr spc="-235" dirty="0"/>
              <a:t> </a:t>
            </a:r>
            <a:endParaRPr spc="-90" dirty="0"/>
          </a:p>
        </p:txBody>
      </p:sp>
      <p:sp>
        <p:nvSpPr>
          <p:cNvPr id="7" name="object 7"/>
          <p:cNvSpPr txBox="1"/>
          <p:nvPr/>
        </p:nvSpPr>
        <p:spPr>
          <a:xfrm>
            <a:off x="464820" y="1341119"/>
            <a:ext cx="11012805" cy="2532380"/>
          </a:xfrm>
          <a:prstGeom prst="rect">
            <a:avLst/>
          </a:prstGeom>
        </p:spPr>
        <p:txBody>
          <a:bodyPr vert="horz" wrap="square" lIns="0" tIns="12700" rIns="0" bIns="0" rtlCol="0">
            <a:spAutoFit/>
          </a:bodyPr>
          <a:lstStyle/>
          <a:p>
            <a:pPr marL="12700">
              <a:lnSpc>
                <a:spcPct val="100000"/>
              </a:lnSpc>
              <a:spcBef>
                <a:spcPts val="100"/>
              </a:spcBef>
            </a:pPr>
            <a:r>
              <a:rPr lang="zh-CN" sz="2400" dirty="0">
                <a:latin typeface="宋体" panose="02010600030101010101" pitchFamily="2" charset="-122"/>
                <a:cs typeface="宋体" panose="02010600030101010101" pitchFamily="2" charset="-122"/>
              </a:rPr>
              <a:t>三</a:t>
            </a:r>
            <a:r>
              <a:rPr sz="2400" dirty="0">
                <a:latin typeface="宋体" panose="02010600030101010101" pitchFamily="2" charset="-122"/>
                <a:cs typeface="宋体" panose="02010600030101010101" pitchFamily="2" charset="-122"/>
              </a:rPr>
              <a:t>、</a:t>
            </a:r>
            <a:r>
              <a:rPr sz="2400" dirty="0">
                <a:latin typeface="宋体" panose="02010600030101010101" pitchFamily="2" charset="-122"/>
                <a:cs typeface="宋体" panose="02010600030101010101" pitchFamily="2" charset="-122"/>
                <a:sym typeface="微软雅黑" panose="020B0503020204020204" pitchFamily="34" charset="-122"/>
              </a:rPr>
              <a:t>中国的抗战在世界反法西斯战争中的地位</a:t>
            </a:r>
            <a:endParaRPr sz="2400" dirty="0">
              <a:latin typeface="宋体" panose="02010600030101010101" pitchFamily="2" charset="-122"/>
              <a:cs typeface="宋体" panose="02010600030101010101" pitchFamily="2" charset="-122"/>
            </a:endParaRPr>
          </a:p>
          <a:p>
            <a:pPr>
              <a:lnSpc>
                <a:spcPct val="100000"/>
              </a:lnSpc>
              <a:spcBef>
                <a:spcPts val="30"/>
              </a:spcBef>
            </a:pPr>
            <a:endParaRPr sz="2250" dirty="0">
              <a:latin typeface="等线" panose="02010600030101010101" pitchFamily="2" charset="-122"/>
              <a:ea typeface="等线" panose="02010600030101010101" pitchFamily="2" charset="-122"/>
              <a:cs typeface="Times New Roman" panose="02020503050405090304"/>
            </a:endParaRPr>
          </a:p>
          <a:p>
            <a:pPr>
              <a:lnSpc>
                <a:spcPct val="200000"/>
              </a:lnSpc>
              <a:spcBef>
                <a:spcPts val="0"/>
              </a:spcBef>
            </a:pPr>
            <a:r>
              <a:rPr sz="1900" spc="15" dirty="0">
                <a:latin typeface="等线" panose="02010600030101010101" pitchFamily="2" charset="-122"/>
                <a:ea typeface="等线" panose="02010600030101010101" pitchFamily="2" charset="-122"/>
                <a:cs typeface="PMingLiU"/>
                <a:sym typeface="微软雅黑" panose="020B0503020204020204" pitchFamily="34" charset="-122"/>
              </a:rPr>
              <a:t>1.中国成为联合国的创始国和五个</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常任理事国</a:t>
            </a:r>
            <a:r>
              <a:rPr sz="1900" spc="15" dirty="0">
                <a:latin typeface="等线" panose="02010600030101010101" pitchFamily="2" charset="-122"/>
                <a:ea typeface="等线" panose="02010600030101010101" pitchFamily="2" charset="-122"/>
                <a:cs typeface="PMingLiU"/>
                <a:sym typeface="微软雅黑" panose="020B0503020204020204" pitchFamily="34" charset="-122"/>
              </a:rPr>
              <a:t>之一。</a:t>
            </a:r>
            <a:endParaRPr sz="1900" spc="15" dirty="0">
              <a:latin typeface="等线" panose="02010600030101010101" pitchFamily="2" charset="-122"/>
              <a:ea typeface="等线" panose="02010600030101010101" pitchFamily="2" charset="-122"/>
              <a:cs typeface="PMingLiU"/>
              <a:sym typeface="微软雅黑" panose="020B0503020204020204" pitchFamily="34" charset="-122"/>
            </a:endParaRPr>
          </a:p>
          <a:p>
            <a:pPr>
              <a:lnSpc>
                <a:spcPct val="200000"/>
              </a:lnSpc>
              <a:spcBef>
                <a:spcPts val="0"/>
              </a:spcBef>
            </a:pPr>
            <a:r>
              <a:rPr sz="1900" spc="15" dirty="0">
                <a:latin typeface="等线" panose="02010600030101010101" pitchFamily="2" charset="-122"/>
                <a:ea typeface="等线" panose="02010600030101010101" pitchFamily="2" charset="-122"/>
                <a:cs typeface="PMingLiU"/>
                <a:sym typeface="微软雅黑" panose="020B0503020204020204" pitchFamily="34" charset="-122"/>
              </a:rPr>
              <a:t>2.中国抗战是世界反法西斯战争的</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主战场</a:t>
            </a:r>
            <a:r>
              <a:rPr sz="1900" spc="15" dirty="0">
                <a:latin typeface="等线" panose="02010600030101010101" pitchFamily="2" charset="-122"/>
                <a:ea typeface="等线" panose="02010600030101010101" pitchFamily="2" charset="-122"/>
                <a:cs typeface="PMingLiU"/>
                <a:sym typeface="微软雅黑" panose="020B0503020204020204" pitchFamily="34" charset="-122"/>
              </a:rPr>
              <a:t>，减轻了其他战场的压力。</a:t>
            </a:r>
            <a:endParaRPr sz="1900" spc="15" dirty="0">
              <a:latin typeface="等线" panose="02010600030101010101" pitchFamily="2" charset="-122"/>
              <a:ea typeface="等线" panose="02010600030101010101" pitchFamily="2" charset="-122"/>
              <a:cs typeface="PMingLiU"/>
              <a:sym typeface="微软雅黑" panose="020B0503020204020204" pitchFamily="34" charset="-122"/>
            </a:endParaRPr>
          </a:p>
          <a:p>
            <a:pPr>
              <a:lnSpc>
                <a:spcPct val="200000"/>
              </a:lnSpc>
              <a:spcBef>
                <a:spcPts val="0"/>
              </a:spcBef>
            </a:pPr>
            <a:r>
              <a:rPr sz="1900" spc="15" dirty="0">
                <a:latin typeface="等线" panose="02010600030101010101" pitchFamily="2" charset="-122"/>
                <a:ea typeface="等线" panose="02010600030101010101" pitchFamily="2" charset="-122"/>
                <a:cs typeface="PMingLiU"/>
                <a:sym typeface="微软雅黑" panose="020B0503020204020204" pitchFamily="34" charset="-122"/>
              </a:rPr>
              <a:t>3.为反法西斯国家提供了大量</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战略物资</a:t>
            </a:r>
            <a:r>
              <a:rPr sz="1900" spc="15" dirty="0">
                <a:latin typeface="等线" panose="02010600030101010101" pitchFamily="2" charset="-122"/>
                <a:ea typeface="等线" panose="02010600030101010101" pitchFamily="2" charset="-122"/>
                <a:cs typeface="PMingLiU"/>
                <a:sym typeface="微软雅黑" panose="020B0503020204020204" pitchFamily="34" charset="-122"/>
              </a:rPr>
              <a:t>和</a:t>
            </a:r>
            <a:r>
              <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sym typeface="微软雅黑" panose="020B0503020204020204" pitchFamily="34" charset="-122"/>
              </a:rPr>
              <a:t>军事情报</a:t>
            </a:r>
            <a:endParaRPr sz="1950" b="1" u="sng" spc="25" dirty="0">
              <a:solidFill>
                <a:srgbClr val="C23B0D"/>
              </a:solidFill>
              <a:latin typeface="等线" panose="02010600030101010101" pitchFamily="2" charset="-122"/>
              <a:ea typeface="等线" panose="02010600030101010101" pitchFamily="2" charset="-122"/>
              <a:cs typeface="Microsoft JhengHei" panose="020B0604030504040204" charset="-120"/>
            </a:endParaRPr>
          </a:p>
        </p:txBody>
      </p:sp>
      <p:sp>
        <p:nvSpPr>
          <p:cNvPr id="8" name="object 8"/>
          <p:cNvSpPr/>
          <p:nvPr/>
        </p:nvSpPr>
        <p:spPr>
          <a:xfrm>
            <a:off x="6781800" y="1341119"/>
            <a:ext cx="1501140" cy="457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1937年，日本帝国主义制造了发动全面侵华战争的（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A:九一八事变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B:一二八事变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C:华北事变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D:卢沟桥事变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997130" y="1590377"/>
            <a:ext cx="9778721"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1937年，日本帝国主义制造了发动全面侵华战争的（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A:九一八事变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B:一二八事变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C:华北事变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D:卢沟桥事变</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1938年5、6月间，毛泽东发表的系统论述抗日战争特点、前途和发展规律的著作是（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A:《论反对日本帝国主义的策略》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B:《抗日救国十大纲领》</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C:《论持久战》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D:《对日寇的最后一战》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1938年5、6月间，毛泽东发表的系统论述抗日战争特点、前途和发展规律的著作是（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A:《论反对日本帝国主义的策略》</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B:《抗日救国十大纲领》</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C:《论持久战》</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D:《对日寇的最后一战》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第二节 马克思主义传播与中国共产党的诞生</a:t>
            </a:r>
            <a:endParaRPr lang="zh-CN" altLang="en-US" dirty="0"/>
          </a:p>
        </p:txBody>
      </p:sp>
      <p:sp>
        <p:nvSpPr>
          <p:cNvPr id="3" name="内容占位符 2"/>
          <p:cNvSpPr>
            <a:spLocks noGrp="1"/>
          </p:cNvSpPr>
          <p:nvPr>
            <p:ph idx="1"/>
          </p:nvPr>
        </p:nvSpPr>
        <p:spPr>
          <a:xfrm>
            <a:off x="669072" y="1188474"/>
            <a:ext cx="13104078" cy="5457651"/>
          </a:xfrm>
        </p:spPr>
        <p:txBody>
          <a:bodyPr>
            <a:normAutofit/>
          </a:bodyPr>
          <a:lstStyle/>
          <a:p>
            <a:pPr marL="12700">
              <a:lnSpc>
                <a:spcPct val="100000"/>
              </a:lnSpc>
              <a:spcBef>
                <a:spcPts val="100"/>
              </a:spcBef>
            </a:pPr>
            <a:r>
              <a:rPr lang="zh-CN" altLang="en-US" sz="2400" dirty="0">
                <a:latin typeface="方正清刻本悦宋简体" panose="02000000000000000000" pitchFamily="2" charset="-122"/>
                <a:ea typeface="方正清刻本悦宋简体" panose="02000000000000000000" pitchFamily="2" charset="-122"/>
              </a:rPr>
              <a:t>二、中国共产党的早期组织及其活动</a:t>
            </a:r>
            <a:r>
              <a:rPr lang="zh-CN" altLang="en-US" spc="25" dirty="0">
                <a:solidFill>
                  <a:srgbClr val="C23B0D"/>
                </a:solidFill>
                <a:latin typeface="PMingLiU"/>
                <a:cs typeface="PMingLiU"/>
              </a:rPr>
              <a:t>★</a:t>
            </a:r>
            <a:endParaRPr lang="zh-CN" altLang="en-US" dirty="0">
              <a:latin typeface="PMingLiU"/>
              <a:cs typeface="PMingLiU"/>
            </a:endParaRPr>
          </a:p>
          <a:p>
            <a:pPr>
              <a:lnSpc>
                <a:spcPct val="100000"/>
              </a:lnSpc>
              <a:spcBef>
                <a:spcPts val="30"/>
              </a:spcBef>
            </a:pPr>
            <a:endParaRPr lang="zh-CN" altLang="en-US" sz="2400" dirty="0">
              <a:latin typeface="Times New Roman" panose="02020503050405090304"/>
              <a:cs typeface="Times New Roman" panose="02020503050405090304"/>
            </a:endParaRPr>
          </a:p>
          <a:p>
            <a:pPr marL="469900" indent="-457200">
              <a:lnSpc>
                <a:spcPct val="200000"/>
              </a:lnSpc>
              <a:buAutoNum type="arabicPeriod"/>
              <a:tabLst>
                <a:tab pos="469900" algn="l"/>
                <a:tab pos="469900" algn="l"/>
              </a:tabLst>
            </a:pPr>
            <a:r>
              <a:rPr lang="zh-CN" altLang="en-US" b="1" spc="25" dirty="0">
                <a:latin typeface="Microsoft JhengHei" panose="020B0604030504040204" charset="-120"/>
                <a:cs typeface="Microsoft JhengHei" panose="020B0604030504040204" charset="-120"/>
              </a:rPr>
              <a:t>书籍</a:t>
            </a:r>
            <a:r>
              <a:rPr lang="zh-CN" altLang="en-US" spc="25" dirty="0">
                <a:latin typeface="PMingLiU"/>
                <a:cs typeface="PMingLiU"/>
              </a:rPr>
              <a:t>：</a:t>
            </a:r>
            <a:r>
              <a:rPr lang="zh-CN" altLang="en-US" b="1" u="sng" dirty="0">
                <a:solidFill>
                  <a:srgbClr val="C00000"/>
                </a:solidFill>
              </a:rPr>
              <a:t>陈望道</a:t>
            </a:r>
            <a:r>
              <a:rPr lang="zh-CN" altLang="en-US" spc="25" dirty="0">
                <a:latin typeface="PMingLiU"/>
                <a:cs typeface="PMingLiU"/>
              </a:rPr>
              <a:t>翻译</a:t>
            </a:r>
            <a:r>
              <a:rPr lang="en-US" altLang="zh-CN" spc="25" dirty="0">
                <a:latin typeface="PMingLiU"/>
                <a:cs typeface="PMingLiU"/>
              </a:rPr>
              <a:t>《</a:t>
            </a:r>
            <a:r>
              <a:rPr lang="zh-CN" altLang="en-US" spc="25" dirty="0">
                <a:latin typeface="PMingLiU"/>
                <a:cs typeface="PMingLiU"/>
              </a:rPr>
              <a:t>共产党宣言</a:t>
            </a:r>
            <a:r>
              <a:rPr lang="en-US" altLang="zh-CN" spc="10" dirty="0">
                <a:latin typeface="PMingLiU"/>
                <a:cs typeface="PMingLiU"/>
              </a:rPr>
              <a:t>》</a:t>
            </a:r>
            <a:r>
              <a:rPr lang="zh-CN" altLang="en-US" b="1" u="sng" dirty="0">
                <a:solidFill>
                  <a:srgbClr val="C00000"/>
                </a:solidFill>
              </a:rPr>
              <a:t>第一个中文全译本</a:t>
            </a:r>
            <a:r>
              <a:rPr lang="zh-CN" altLang="en-US" b="1" spc="25" dirty="0">
                <a:solidFill>
                  <a:srgbClr val="C00000"/>
                </a:solidFill>
                <a:latin typeface="Microsoft JhengHei" panose="020B0604030504040204" charset="-120"/>
                <a:cs typeface="Microsoft JhengHei" panose="020B0604030504040204" charset="-120"/>
              </a:rPr>
              <a:t>。</a:t>
            </a:r>
            <a:r>
              <a:rPr lang="zh-CN" altLang="en-US" spc="25" dirty="0">
                <a:solidFill>
                  <a:srgbClr val="C23B0D"/>
                </a:solidFill>
                <a:latin typeface="PMingLiU"/>
                <a:cs typeface="PMingLiU"/>
              </a:rPr>
              <a:t>★</a:t>
            </a:r>
            <a:endParaRPr lang="zh-CN" altLang="en-US" sz="2400" dirty="0">
              <a:latin typeface="Times New Roman" panose="02020503050405090304"/>
              <a:cs typeface="Times New Roman" panose="02020503050405090304"/>
            </a:endParaRPr>
          </a:p>
          <a:p>
            <a:pPr marL="469900" indent="-457200">
              <a:lnSpc>
                <a:spcPct val="200000"/>
              </a:lnSpc>
              <a:buAutoNum type="arabicPeriod"/>
              <a:tabLst>
                <a:tab pos="469900" algn="l"/>
                <a:tab pos="469900" algn="l"/>
              </a:tabLst>
            </a:pPr>
            <a:r>
              <a:rPr lang="zh-CN" altLang="en-US" b="1" spc="25" dirty="0">
                <a:latin typeface="Microsoft JhengHei" panose="020B0604030504040204" charset="-120"/>
                <a:cs typeface="Microsoft JhengHei" panose="020B0604030504040204" charset="-120"/>
              </a:rPr>
              <a:t>社团：</a:t>
            </a:r>
            <a:endParaRPr lang="en-US" altLang="zh-CN" b="1" spc="25" dirty="0">
              <a:latin typeface="Microsoft JhengHei" panose="020B0604030504040204" charset="-120"/>
              <a:cs typeface="Microsoft JhengHei" panose="020B0604030504040204" charset="-120"/>
            </a:endParaRPr>
          </a:p>
          <a:p>
            <a:pPr marL="12700">
              <a:lnSpc>
                <a:spcPct val="200000"/>
              </a:lnSpc>
              <a:tabLst>
                <a:tab pos="469900" algn="l"/>
                <a:tab pos="469900" algn="l"/>
              </a:tabLst>
            </a:pPr>
            <a:r>
              <a:rPr lang="zh-CN" altLang="en-US" spc="25" dirty="0">
                <a:latin typeface="PMingLiU"/>
                <a:cs typeface="PMingLiU"/>
              </a:rPr>
              <a:t>   李大钊（北京）</a:t>
            </a:r>
            <a:r>
              <a:rPr lang="zh-CN" altLang="en-US" spc="20" dirty="0">
                <a:latin typeface="PMingLiU"/>
                <a:cs typeface="PMingLiU"/>
              </a:rPr>
              <a:t>：</a:t>
            </a:r>
            <a:r>
              <a:rPr lang="zh-CN" altLang="en-US" b="1" spc="25" dirty="0">
                <a:solidFill>
                  <a:srgbClr val="C00000"/>
                </a:solidFill>
                <a:latin typeface="Microsoft JhengHei" panose="020B0604030504040204" charset="-120"/>
                <a:cs typeface="Microsoft JhengHei" panose="020B0604030504040204" charset="-120"/>
              </a:rPr>
              <a:t>马克思学说研究</a:t>
            </a:r>
            <a:r>
              <a:rPr lang="zh-CN" altLang="en-US" b="1" spc="75" dirty="0">
                <a:solidFill>
                  <a:srgbClr val="C00000"/>
                </a:solidFill>
                <a:latin typeface="Microsoft JhengHei" panose="020B0604030504040204" charset="-120"/>
                <a:cs typeface="Microsoft JhengHei" panose="020B0604030504040204" charset="-120"/>
              </a:rPr>
              <a:t>会</a:t>
            </a:r>
            <a:r>
              <a:rPr lang="zh-CN" altLang="en-US" spc="15" dirty="0">
                <a:solidFill>
                  <a:srgbClr val="C23B0D"/>
                </a:solidFill>
                <a:latin typeface="PMingLiU"/>
                <a:cs typeface="PMingLiU"/>
              </a:rPr>
              <a:t>★ </a:t>
            </a:r>
            <a:endParaRPr lang="en-US" altLang="zh-CN" spc="15" dirty="0">
              <a:solidFill>
                <a:srgbClr val="C23B0D"/>
              </a:solidFill>
              <a:latin typeface="PMingLiU"/>
              <a:cs typeface="PMingLiU"/>
            </a:endParaRPr>
          </a:p>
          <a:p>
            <a:pPr marL="12700">
              <a:lnSpc>
                <a:spcPct val="200000"/>
              </a:lnSpc>
              <a:tabLst>
                <a:tab pos="469900" algn="l"/>
                <a:tab pos="469900" algn="l"/>
              </a:tabLst>
            </a:pPr>
            <a:r>
              <a:rPr lang="en-US" altLang="zh-CN" spc="15" dirty="0">
                <a:solidFill>
                  <a:srgbClr val="C23B0D"/>
                </a:solidFill>
                <a:latin typeface="PMingLiU"/>
                <a:cs typeface="PMingLiU"/>
              </a:rPr>
              <a:t>   </a:t>
            </a:r>
            <a:r>
              <a:rPr lang="zh-CN" altLang="en-US" spc="25" dirty="0">
                <a:latin typeface="PMingLiU"/>
                <a:cs typeface="PMingLiU"/>
              </a:rPr>
              <a:t>陈独秀（上海）</a:t>
            </a:r>
            <a:r>
              <a:rPr lang="zh-CN" altLang="en-US" spc="20" dirty="0">
                <a:latin typeface="PMingLiU"/>
                <a:cs typeface="PMingLiU"/>
              </a:rPr>
              <a:t>：</a:t>
            </a:r>
            <a:r>
              <a:rPr lang="zh-CN" altLang="en-US" b="1" spc="25" dirty="0">
                <a:solidFill>
                  <a:srgbClr val="C00000"/>
                </a:solidFill>
                <a:latin typeface="Microsoft JhengHei" panose="020B0604030504040204" charset="-120"/>
                <a:cs typeface="Microsoft JhengHei" panose="020B0604030504040204" charset="-120"/>
              </a:rPr>
              <a:t>马克思主义研究</a:t>
            </a:r>
            <a:r>
              <a:rPr lang="zh-CN" altLang="en-US" b="1" spc="75" dirty="0">
                <a:solidFill>
                  <a:srgbClr val="C00000"/>
                </a:solidFill>
                <a:latin typeface="Microsoft JhengHei" panose="020B0604030504040204" charset="-120"/>
                <a:cs typeface="Microsoft JhengHei" panose="020B0604030504040204" charset="-120"/>
              </a:rPr>
              <a:t>会</a:t>
            </a:r>
            <a:r>
              <a:rPr lang="zh-CN" altLang="en-US" spc="25" dirty="0">
                <a:solidFill>
                  <a:srgbClr val="C23B0D"/>
                </a:solidFill>
                <a:latin typeface="PMingLiU"/>
                <a:cs typeface="PMingLiU"/>
              </a:rPr>
              <a:t>★</a:t>
            </a:r>
            <a:r>
              <a:rPr lang="zh-CN" altLang="en-US" b="1" spc="25" dirty="0">
                <a:solidFill>
                  <a:srgbClr val="C00000"/>
                </a:solidFill>
                <a:latin typeface="Microsoft JhengHei" panose="020B0604030504040204" charset="-120"/>
                <a:cs typeface="Microsoft JhengHei" panose="020B0604030504040204" charset="-120"/>
              </a:rPr>
              <a:t>（上海共产主义小组）</a:t>
            </a:r>
            <a:endParaRPr lang="en-US" altLang="zh-CN" b="1" spc="25" dirty="0">
              <a:solidFill>
                <a:srgbClr val="C00000"/>
              </a:solidFill>
              <a:latin typeface="Microsoft JhengHei" panose="020B0604030504040204" charset="-120"/>
              <a:cs typeface="Microsoft JhengHei" panose="020B0604030504040204" charset="-120"/>
            </a:endParaRPr>
          </a:p>
          <a:p>
            <a:pPr>
              <a:lnSpc>
                <a:spcPct val="200000"/>
              </a:lnSpc>
            </a:pPr>
            <a:r>
              <a:rPr lang="en-US" altLang="zh-CN" b="1" spc="25" dirty="0">
                <a:latin typeface="Microsoft JhengHei" panose="020B0604030504040204" charset="-120"/>
                <a:cs typeface="Microsoft JhengHei" panose="020B0604030504040204" charset="-120"/>
              </a:rPr>
              <a:t>3.</a:t>
            </a:r>
            <a:r>
              <a:rPr lang="zh-CN" altLang="en-US" b="1" spc="25" dirty="0">
                <a:latin typeface="Microsoft JhengHei" panose="020B0604030504040204" charset="-120"/>
                <a:cs typeface="Microsoft JhengHei" panose="020B0604030504040204" charset="-120"/>
                <a:sym typeface="微软雅黑" panose="020B0503020204020204" pitchFamily="34" charset="-122"/>
              </a:rPr>
              <a:t> </a:t>
            </a:r>
            <a:r>
              <a:rPr lang="zh-CN" altLang="en-US" b="1" u="sng" dirty="0">
                <a:solidFill>
                  <a:srgbClr val="C00000"/>
                </a:solidFill>
                <a:sym typeface="微软雅黑" panose="020B0503020204020204" pitchFamily="34" charset="-122"/>
              </a:rPr>
              <a:t>1920年2月</a:t>
            </a:r>
            <a:r>
              <a:rPr lang="zh-CN" altLang="en-US" dirty="0">
                <a:sym typeface="微软雅黑" panose="020B0503020204020204" pitchFamily="34" charset="-122"/>
              </a:rPr>
              <a:t>，</a:t>
            </a:r>
            <a:r>
              <a:rPr lang="zh-CN" altLang="en-US" b="1" u="sng" dirty="0">
                <a:solidFill>
                  <a:srgbClr val="C00000"/>
                </a:solidFill>
                <a:sym typeface="微软雅黑" panose="020B0503020204020204" pitchFamily="34" charset="-122"/>
              </a:rPr>
              <a:t>“南陈北李，相约建党”</a:t>
            </a:r>
            <a:r>
              <a:rPr lang="zh-CN" altLang="en-US" dirty="0">
                <a:sym typeface="微软雅黑" panose="020B0503020204020204" pitchFamily="34" charset="-122"/>
              </a:rPr>
              <a:t>：陈独秀（沪）、李大钊（京）</a:t>
            </a:r>
            <a:endParaRPr lang="en-US" altLang="zh-CN" dirty="0">
              <a:sym typeface="微软雅黑" panose="020B0503020204020204" pitchFamily="34" charset="-122"/>
            </a:endParaRPr>
          </a:p>
          <a:p>
            <a:pPr>
              <a:lnSpc>
                <a:spcPct val="200000"/>
              </a:lnSpc>
            </a:pPr>
            <a:r>
              <a:rPr lang="en-US" altLang="zh-CN" b="1" spc="25" dirty="0">
                <a:latin typeface="Microsoft JhengHei" panose="020B0604030504040204" charset="-120"/>
                <a:cs typeface="Microsoft JhengHei" panose="020B0604030504040204" charset="-120"/>
                <a:sym typeface="微软雅黑" panose="020B0503020204020204" pitchFamily="34" charset="-122"/>
              </a:rPr>
              <a:t>4. </a:t>
            </a:r>
            <a:r>
              <a:rPr lang="en-US" altLang="zh-CN" dirty="0">
                <a:sym typeface="微软雅黑" panose="020B0503020204020204" pitchFamily="34" charset="-122"/>
              </a:rPr>
              <a:t>1920</a:t>
            </a:r>
            <a:r>
              <a:rPr lang="zh-CN" altLang="en-US" dirty="0">
                <a:sym typeface="微软雅黑" panose="020B0503020204020204" pitchFamily="34" charset="-122"/>
              </a:rPr>
              <a:t>年</a:t>
            </a:r>
            <a:r>
              <a:rPr lang="en-US" altLang="zh-CN" dirty="0">
                <a:sym typeface="微软雅黑" panose="020B0503020204020204" pitchFamily="34" charset="-122"/>
              </a:rPr>
              <a:t>11</a:t>
            </a:r>
            <a:r>
              <a:rPr lang="zh-CN" altLang="en-US" dirty="0">
                <a:sym typeface="微软雅黑" panose="020B0503020204020204" pitchFamily="34" charset="-122"/>
              </a:rPr>
              <a:t>月</a:t>
            </a:r>
            <a:r>
              <a:rPr lang="en-US" altLang="zh-CN" dirty="0">
                <a:sym typeface="微软雅黑" panose="020B0503020204020204" pitchFamily="34" charset="-122"/>
              </a:rPr>
              <a:t>,</a:t>
            </a:r>
            <a:r>
              <a:rPr lang="zh-CN" altLang="en-US" dirty="0">
                <a:sym typeface="微软雅黑" panose="020B0503020204020204" pitchFamily="34" charset="-122"/>
              </a:rPr>
              <a:t>李中主持成立共产党早期组织的</a:t>
            </a:r>
            <a:r>
              <a:rPr lang="zh-CN" altLang="en-US" b="1" u="sng" dirty="0">
                <a:solidFill>
                  <a:srgbClr val="C00000"/>
                </a:solidFill>
                <a:sym typeface="微软雅黑" panose="020B0503020204020204" pitchFamily="34" charset="-122"/>
              </a:rPr>
              <a:t>第一个产业工会</a:t>
            </a:r>
            <a:r>
              <a:rPr lang="en-US" altLang="zh-CN" dirty="0">
                <a:sym typeface="微软雅黑" panose="020B0503020204020204" pitchFamily="34" charset="-122"/>
              </a:rPr>
              <a:t>—</a:t>
            </a:r>
            <a:r>
              <a:rPr lang="zh-CN" altLang="en-US" b="1" u="sng" dirty="0">
                <a:solidFill>
                  <a:srgbClr val="C00000"/>
                </a:solidFill>
                <a:sym typeface="微软雅黑" panose="020B0503020204020204" pitchFamily="34" charset="-122"/>
              </a:rPr>
              <a:t>上海机器工会</a:t>
            </a:r>
            <a:r>
              <a:rPr lang="zh-CN" altLang="en-US" dirty="0">
                <a:solidFill>
                  <a:srgbClr val="C23C0D"/>
                </a:solidFill>
              </a:rPr>
              <a:t>★</a:t>
            </a:r>
            <a:endParaRPr lang="en-US" altLang="zh-CN" dirty="0"/>
          </a:p>
          <a:p>
            <a:pPr marL="12700">
              <a:tabLst>
                <a:tab pos="469900" algn="l"/>
                <a:tab pos="469900" algn="l"/>
              </a:tabLst>
            </a:pPr>
            <a:endParaRPr lang="zh-CN" altLang="en-US" dirty="0">
              <a:latin typeface="PMingLiU"/>
              <a:cs typeface="PMingLiU"/>
            </a:endParaRPr>
          </a:p>
          <a:p>
            <a:pPr>
              <a:spcBef>
                <a:spcPct val="20000"/>
              </a:spcBef>
            </a:pPr>
            <a:r>
              <a:rPr lang="en-US" altLang="zh-CN" dirty="0">
                <a:sym typeface="Calibri" panose="020F0502020204030204" charset="0"/>
              </a:rPr>
              <a:t> </a:t>
            </a:r>
            <a:endParaRPr lang="zh-CN" altLang="en-US" dirty="0">
              <a:sym typeface="Calibri" panose="020F0502020204030204" charset="0"/>
            </a:endParaRPr>
          </a:p>
          <a:p>
            <a:pPr>
              <a:spcBef>
                <a:spcPct val="20000"/>
              </a:spcBef>
            </a:pPr>
            <a:endParaRPr lang="zh-CN" altLang="en-US" sz="2400" dirty="0">
              <a:latin typeface="Calibri" panose="020F0502020204030204" charset="0"/>
              <a:sym typeface="Calibri" panose="020F0502020204030204" charset="0"/>
            </a:endParaRPr>
          </a:p>
          <a:p>
            <a:endParaRPr lang="zh-CN" altLang="en-US" dirty="0"/>
          </a:p>
        </p:txBody>
      </p:sp>
      <p:pic>
        <p:nvPicPr>
          <p:cNvPr id="4" name="图片 3"/>
          <p:cNvPicPr>
            <a:picLocks noChangeAspect="1"/>
          </p:cNvPicPr>
          <p:nvPr/>
        </p:nvPicPr>
        <p:blipFill>
          <a:blip r:embed="rId1"/>
          <a:stretch>
            <a:fillRect/>
          </a:stretch>
        </p:blipFill>
        <p:spPr>
          <a:xfrm>
            <a:off x="6096000" y="1188474"/>
            <a:ext cx="1690865" cy="539050"/>
          </a:xfrm>
          <a:prstGeom prst="rect">
            <a:avLst/>
          </a:prstGeom>
        </p:spPr>
      </p:pic>
      <p:grpSp>
        <p:nvGrpSpPr>
          <p:cNvPr id="5" name="组合 4"/>
          <p:cNvGrpSpPr/>
          <p:nvPr/>
        </p:nvGrpSpPr>
        <p:grpSpPr bwMode="auto">
          <a:xfrm>
            <a:off x="7935105" y="1201826"/>
            <a:ext cx="3610733" cy="2984872"/>
            <a:chOff x="1595438" y="968375"/>
            <a:chExt cx="5953125" cy="4921250"/>
          </a:xfrm>
          <a:solidFill>
            <a:schemeClr val="bg1">
              <a:lumMod val="85000"/>
            </a:schemeClr>
          </a:solidFill>
        </p:grpSpPr>
        <p:sp>
          <p:nvSpPr>
            <p:cNvPr id="6" name="内蒙古"/>
            <p:cNvSpPr/>
            <p:nvPr/>
          </p:nvSpPr>
          <p:spPr bwMode="auto">
            <a:xfrm>
              <a:off x="4095750" y="1023938"/>
              <a:ext cx="2608263" cy="2225675"/>
            </a:xfrm>
            <a:custGeom>
              <a:avLst/>
              <a:gdLst>
                <a:gd name="T0" fmla="*/ 2147483646 w 1428"/>
                <a:gd name="T1" fmla="*/ 2147483646 h 1218"/>
                <a:gd name="T2" fmla="*/ 2147483646 w 1428"/>
                <a:gd name="T3" fmla="*/ 2147483646 h 1218"/>
                <a:gd name="T4" fmla="*/ 2147483646 w 1428"/>
                <a:gd name="T5" fmla="*/ 2147483646 h 1218"/>
                <a:gd name="T6" fmla="*/ 2147483646 w 1428"/>
                <a:gd name="T7" fmla="*/ 2147483646 h 1218"/>
                <a:gd name="T8" fmla="*/ 2147483646 w 1428"/>
                <a:gd name="T9" fmla="*/ 2147483646 h 1218"/>
                <a:gd name="T10" fmla="*/ 2147483646 w 1428"/>
                <a:gd name="T11" fmla="*/ 2147483646 h 1218"/>
                <a:gd name="T12" fmla="*/ 2147483646 w 1428"/>
                <a:gd name="T13" fmla="*/ 2147483646 h 1218"/>
                <a:gd name="T14" fmla="*/ 2147483646 w 1428"/>
                <a:gd name="T15" fmla="*/ 2147483646 h 1218"/>
                <a:gd name="T16" fmla="*/ 2147483646 w 1428"/>
                <a:gd name="T17" fmla="*/ 2147483646 h 1218"/>
                <a:gd name="T18" fmla="*/ 2147483646 w 1428"/>
                <a:gd name="T19" fmla="*/ 2147483646 h 1218"/>
                <a:gd name="T20" fmla="*/ 2147483646 w 1428"/>
                <a:gd name="T21" fmla="*/ 2147483646 h 1218"/>
                <a:gd name="T22" fmla="*/ 2147483646 w 1428"/>
                <a:gd name="T23" fmla="*/ 2147483646 h 1218"/>
                <a:gd name="T24" fmla="*/ 2147483646 w 1428"/>
                <a:gd name="T25" fmla="*/ 2147483646 h 1218"/>
                <a:gd name="T26" fmla="*/ 2147483646 w 1428"/>
                <a:gd name="T27" fmla="*/ 2147483646 h 1218"/>
                <a:gd name="T28" fmla="*/ 2147483646 w 1428"/>
                <a:gd name="T29" fmla="*/ 2147483646 h 1218"/>
                <a:gd name="T30" fmla="*/ 2147483646 w 1428"/>
                <a:gd name="T31" fmla="*/ 2147483646 h 1218"/>
                <a:gd name="T32" fmla="*/ 2147483646 w 1428"/>
                <a:gd name="T33" fmla="*/ 2147483646 h 1218"/>
                <a:gd name="T34" fmla="*/ 2147483646 w 1428"/>
                <a:gd name="T35" fmla="*/ 2147483646 h 1218"/>
                <a:gd name="T36" fmla="*/ 2147483646 w 1428"/>
                <a:gd name="T37" fmla="*/ 2147483646 h 1218"/>
                <a:gd name="T38" fmla="*/ 2147483646 w 1428"/>
                <a:gd name="T39" fmla="*/ 2147483646 h 1218"/>
                <a:gd name="T40" fmla="*/ 2147483646 w 1428"/>
                <a:gd name="T41" fmla="*/ 2147483646 h 1218"/>
                <a:gd name="T42" fmla="*/ 2147483646 w 1428"/>
                <a:gd name="T43" fmla="*/ 2147483646 h 1218"/>
                <a:gd name="T44" fmla="*/ 0 w 1428"/>
                <a:gd name="T45" fmla="*/ 2147483646 h 1218"/>
                <a:gd name="T46" fmla="*/ 2147483646 w 1428"/>
                <a:gd name="T47" fmla="*/ 2147483646 h 1218"/>
                <a:gd name="T48" fmla="*/ 2147483646 w 1428"/>
                <a:gd name="T49" fmla="*/ 2147483646 h 1218"/>
                <a:gd name="T50" fmla="*/ 2147483646 w 1428"/>
                <a:gd name="T51" fmla="*/ 2147483646 h 1218"/>
                <a:gd name="T52" fmla="*/ 2147483646 w 1428"/>
                <a:gd name="T53" fmla="*/ 2147483646 h 1218"/>
                <a:gd name="T54" fmla="*/ 2147483646 w 1428"/>
                <a:gd name="T55" fmla="*/ 2147483646 h 1218"/>
                <a:gd name="T56" fmla="*/ 2147483646 w 1428"/>
                <a:gd name="T57" fmla="*/ 2147483646 h 1218"/>
                <a:gd name="T58" fmla="*/ 2147483646 w 1428"/>
                <a:gd name="T59" fmla="*/ 2147483646 h 1218"/>
                <a:gd name="T60" fmla="*/ 2147483646 w 1428"/>
                <a:gd name="T61" fmla="*/ 2147483646 h 1218"/>
                <a:gd name="T62" fmla="*/ 2147483646 w 1428"/>
                <a:gd name="T63" fmla="*/ 2147483646 h 1218"/>
                <a:gd name="T64" fmla="*/ 2147483646 w 1428"/>
                <a:gd name="T65" fmla="*/ 2147483646 h 1218"/>
                <a:gd name="T66" fmla="*/ 2147483646 w 1428"/>
                <a:gd name="T67" fmla="*/ 2147483646 h 1218"/>
                <a:gd name="T68" fmla="*/ 2147483646 w 1428"/>
                <a:gd name="T69" fmla="*/ 2147483646 h 1218"/>
                <a:gd name="T70" fmla="*/ 2147483646 w 1428"/>
                <a:gd name="T71" fmla="*/ 2147483646 h 1218"/>
                <a:gd name="T72" fmla="*/ 2147483646 w 1428"/>
                <a:gd name="T73" fmla="*/ 2147483646 h 1218"/>
                <a:gd name="T74" fmla="*/ 2147483646 w 1428"/>
                <a:gd name="T75" fmla="*/ 2147483646 h 1218"/>
                <a:gd name="T76" fmla="*/ 2147483646 w 1428"/>
                <a:gd name="T77" fmla="*/ 2147483646 h 1218"/>
                <a:gd name="T78" fmla="*/ 2147483646 w 1428"/>
                <a:gd name="T79" fmla="*/ 2147483646 h 1218"/>
                <a:gd name="T80" fmla="*/ 2147483646 w 1428"/>
                <a:gd name="T81" fmla="*/ 2147483646 h 1218"/>
                <a:gd name="T82" fmla="*/ 2147483646 w 1428"/>
                <a:gd name="T83" fmla="*/ 2147483646 h 1218"/>
                <a:gd name="T84" fmla="*/ 2147483646 w 1428"/>
                <a:gd name="T85" fmla="*/ 2147483646 h 1218"/>
                <a:gd name="T86" fmla="*/ 2147483646 w 1428"/>
                <a:gd name="T87" fmla="*/ 2147483646 h 1218"/>
                <a:gd name="T88" fmla="*/ 2147483646 w 1428"/>
                <a:gd name="T89" fmla="*/ 2147483646 h 1218"/>
                <a:gd name="T90" fmla="*/ 2147483646 w 1428"/>
                <a:gd name="T91" fmla="*/ 2147483646 h 1218"/>
                <a:gd name="T92" fmla="*/ 2147483646 w 1428"/>
                <a:gd name="T93" fmla="*/ 2147483646 h 1218"/>
                <a:gd name="T94" fmla="*/ 2147483646 w 1428"/>
                <a:gd name="T95" fmla="*/ 2147483646 h 1218"/>
                <a:gd name="T96" fmla="*/ 2147483646 w 1428"/>
                <a:gd name="T97" fmla="*/ 2147483646 h 1218"/>
                <a:gd name="T98" fmla="*/ 2147483646 w 1428"/>
                <a:gd name="T99" fmla="*/ 2147483646 h 1218"/>
                <a:gd name="T100" fmla="*/ 2147483646 w 1428"/>
                <a:gd name="T101" fmla="*/ 2147483646 h 1218"/>
                <a:gd name="T102" fmla="*/ 2147483646 w 1428"/>
                <a:gd name="T103" fmla="*/ 2147483646 h 1218"/>
                <a:gd name="T104" fmla="*/ 2147483646 w 1428"/>
                <a:gd name="T105" fmla="*/ 2147483646 h 1218"/>
                <a:gd name="T106" fmla="*/ 2147483646 w 1428"/>
                <a:gd name="T107" fmla="*/ 2147483646 h 1218"/>
                <a:gd name="T108" fmla="*/ 2147483646 w 1428"/>
                <a:gd name="T109" fmla="*/ 2147483646 h 1218"/>
                <a:gd name="T110" fmla="*/ 2147483646 w 1428"/>
                <a:gd name="T111" fmla="*/ 2147483646 h 1218"/>
                <a:gd name="T112" fmla="*/ 2147483646 w 1428"/>
                <a:gd name="T113" fmla="*/ 2147483646 h 1218"/>
                <a:gd name="T114" fmla="*/ 2147483646 w 1428"/>
                <a:gd name="T115" fmla="*/ 2147483646 h 1218"/>
                <a:gd name="T116" fmla="*/ 2147483646 w 1428"/>
                <a:gd name="T117" fmla="*/ 2147483646 h 12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4" y="102"/>
                  </a:lnTo>
                  <a:lnTo>
                    <a:pt x="1322" y="106"/>
                  </a:lnTo>
                  <a:lnTo>
                    <a:pt x="1318" y="108"/>
                  </a:lnTo>
                  <a:lnTo>
                    <a:pt x="1316" y="112"/>
                  </a:lnTo>
                  <a:lnTo>
                    <a:pt x="1310" y="116"/>
                  </a:lnTo>
                  <a:lnTo>
                    <a:pt x="1298" y="126"/>
                  </a:lnTo>
                  <a:lnTo>
                    <a:pt x="1296" y="128"/>
                  </a:lnTo>
                  <a:lnTo>
                    <a:pt x="1286" y="130"/>
                  </a:lnTo>
                  <a:lnTo>
                    <a:pt x="1276" y="126"/>
                  </a:lnTo>
                  <a:lnTo>
                    <a:pt x="1264" y="118"/>
                  </a:lnTo>
                  <a:lnTo>
                    <a:pt x="1262" y="116"/>
                  </a:lnTo>
                  <a:lnTo>
                    <a:pt x="1244" y="96"/>
                  </a:lnTo>
                  <a:lnTo>
                    <a:pt x="1240" y="90"/>
                  </a:lnTo>
                  <a:lnTo>
                    <a:pt x="1238" y="84"/>
                  </a:lnTo>
                  <a:lnTo>
                    <a:pt x="1238" y="62"/>
                  </a:lnTo>
                  <a:lnTo>
                    <a:pt x="1238" y="60"/>
                  </a:lnTo>
                  <a:lnTo>
                    <a:pt x="1242" y="56"/>
                  </a:lnTo>
                  <a:lnTo>
                    <a:pt x="1218" y="48"/>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4" y="46"/>
                  </a:lnTo>
                  <a:lnTo>
                    <a:pt x="1162" y="32"/>
                  </a:lnTo>
                  <a:lnTo>
                    <a:pt x="1164" y="22"/>
                  </a:lnTo>
                  <a:lnTo>
                    <a:pt x="1166" y="16"/>
                  </a:lnTo>
                  <a:lnTo>
                    <a:pt x="1172" y="6"/>
                  </a:lnTo>
                  <a:lnTo>
                    <a:pt x="1170" y="0"/>
                  </a:lnTo>
                  <a:lnTo>
                    <a:pt x="1150" y="2"/>
                  </a:lnTo>
                  <a:lnTo>
                    <a:pt x="1142" y="4"/>
                  </a:lnTo>
                  <a:lnTo>
                    <a:pt x="1136" y="8"/>
                  </a:lnTo>
                  <a:lnTo>
                    <a:pt x="1132" y="14"/>
                  </a:lnTo>
                  <a:lnTo>
                    <a:pt x="1128" y="22"/>
                  </a:lnTo>
                  <a:lnTo>
                    <a:pt x="1116" y="40"/>
                  </a:lnTo>
                  <a:lnTo>
                    <a:pt x="1128" y="40"/>
                  </a:lnTo>
                  <a:lnTo>
                    <a:pt x="1130" y="40"/>
                  </a:lnTo>
                  <a:lnTo>
                    <a:pt x="1140" y="44"/>
                  </a:lnTo>
                  <a:lnTo>
                    <a:pt x="1142" y="44"/>
                  </a:lnTo>
                  <a:lnTo>
                    <a:pt x="1142" y="46"/>
                  </a:lnTo>
                  <a:lnTo>
                    <a:pt x="1142" y="48"/>
                  </a:lnTo>
                  <a:lnTo>
                    <a:pt x="1144" y="64"/>
                  </a:lnTo>
                  <a:lnTo>
                    <a:pt x="1150" y="80"/>
                  </a:lnTo>
                  <a:lnTo>
                    <a:pt x="1150" y="82"/>
                  </a:lnTo>
                  <a:lnTo>
                    <a:pt x="1150" y="84"/>
                  </a:lnTo>
                  <a:lnTo>
                    <a:pt x="1122" y="136"/>
                  </a:lnTo>
                  <a:lnTo>
                    <a:pt x="1120" y="142"/>
                  </a:lnTo>
                  <a:lnTo>
                    <a:pt x="1118" y="154"/>
                  </a:lnTo>
                  <a:lnTo>
                    <a:pt x="1114" y="190"/>
                  </a:lnTo>
                  <a:lnTo>
                    <a:pt x="1114" y="192"/>
                  </a:lnTo>
                  <a:lnTo>
                    <a:pt x="1104" y="212"/>
                  </a:lnTo>
                  <a:lnTo>
                    <a:pt x="1110" y="220"/>
                  </a:lnTo>
                  <a:lnTo>
                    <a:pt x="1110" y="222"/>
                  </a:lnTo>
                  <a:lnTo>
                    <a:pt x="1110" y="236"/>
                  </a:lnTo>
                  <a:lnTo>
                    <a:pt x="1110" y="242"/>
                  </a:lnTo>
                  <a:lnTo>
                    <a:pt x="1108" y="244"/>
                  </a:lnTo>
                  <a:lnTo>
                    <a:pt x="1106" y="244"/>
                  </a:lnTo>
                  <a:lnTo>
                    <a:pt x="1098" y="250"/>
                  </a:lnTo>
                  <a:lnTo>
                    <a:pt x="1088" y="262"/>
                  </a:lnTo>
                  <a:lnTo>
                    <a:pt x="1052" y="302"/>
                  </a:lnTo>
                  <a:lnTo>
                    <a:pt x="1050" y="304"/>
                  </a:lnTo>
                  <a:lnTo>
                    <a:pt x="1048" y="304"/>
                  </a:lnTo>
                  <a:lnTo>
                    <a:pt x="1046" y="302"/>
                  </a:lnTo>
                  <a:lnTo>
                    <a:pt x="1030" y="292"/>
                  </a:lnTo>
                  <a:lnTo>
                    <a:pt x="1020" y="282"/>
                  </a:lnTo>
                  <a:lnTo>
                    <a:pt x="1014" y="280"/>
                  </a:lnTo>
                  <a:lnTo>
                    <a:pt x="1008" y="278"/>
                  </a:lnTo>
                  <a:lnTo>
                    <a:pt x="982" y="276"/>
                  </a:lnTo>
                  <a:lnTo>
                    <a:pt x="982" y="314"/>
                  </a:lnTo>
                  <a:lnTo>
                    <a:pt x="966" y="384"/>
                  </a:lnTo>
                  <a:lnTo>
                    <a:pt x="964" y="392"/>
                  </a:lnTo>
                  <a:lnTo>
                    <a:pt x="964" y="402"/>
                  </a:lnTo>
                  <a:lnTo>
                    <a:pt x="962" y="432"/>
                  </a:lnTo>
                  <a:lnTo>
                    <a:pt x="968" y="440"/>
                  </a:lnTo>
                  <a:lnTo>
                    <a:pt x="974" y="430"/>
                  </a:lnTo>
                  <a:lnTo>
                    <a:pt x="974" y="428"/>
                  </a:lnTo>
                  <a:lnTo>
                    <a:pt x="994" y="420"/>
                  </a:lnTo>
                  <a:lnTo>
                    <a:pt x="1044" y="428"/>
                  </a:lnTo>
                  <a:lnTo>
                    <a:pt x="1050" y="420"/>
                  </a:lnTo>
                  <a:lnTo>
                    <a:pt x="1058" y="408"/>
                  </a:lnTo>
                  <a:lnTo>
                    <a:pt x="1060" y="406"/>
                  </a:lnTo>
                  <a:lnTo>
                    <a:pt x="1080" y="402"/>
                  </a:lnTo>
                  <a:lnTo>
                    <a:pt x="1106" y="400"/>
                  </a:lnTo>
                  <a:lnTo>
                    <a:pt x="1112" y="404"/>
                  </a:lnTo>
                  <a:lnTo>
                    <a:pt x="1120" y="410"/>
                  </a:lnTo>
                  <a:lnTo>
                    <a:pt x="1136" y="428"/>
                  </a:lnTo>
                  <a:lnTo>
                    <a:pt x="1158" y="440"/>
                  </a:lnTo>
                  <a:lnTo>
                    <a:pt x="1174" y="452"/>
                  </a:lnTo>
                  <a:lnTo>
                    <a:pt x="1184" y="462"/>
                  </a:lnTo>
                  <a:lnTo>
                    <a:pt x="1190" y="472"/>
                  </a:lnTo>
                  <a:lnTo>
                    <a:pt x="1192" y="480"/>
                  </a:lnTo>
                  <a:lnTo>
                    <a:pt x="1190" y="488"/>
                  </a:lnTo>
                  <a:lnTo>
                    <a:pt x="1186" y="492"/>
                  </a:lnTo>
                  <a:lnTo>
                    <a:pt x="1184" y="496"/>
                  </a:lnTo>
                  <a:lnTo>
                    <a:pt x="1174" y="498"/>
                  </a:lnTo>
                  <a:lnTo>
                    <a:pt x="1172" y="498"/>
                  </a:lnTo>
                  <a:lnTo>
                    <a:pt x="1126" y="498"/>
                  </a:lnTo>
                  <a:lnTo>
                    <a:pt x="1112" y="498"/>
                  </a:lnTo>
                  <a:lnTo>
                    <a:pt x="1102" y="500"/>
                  </a:lnTo>
                  <a:lnTo>
                    <a:pt x="1084" y="512"/>
                  </a:lnTo>
                  <a:lnTo>
                    <a:pt x="1054" y="532"/>
                  </a:lnTo>
                  <a:lnTo>
                    <a:pt x="1042" y="536"/>
                  </a:lnTo>
                  <a:lnTo>
                    <a:pt x="1034" y="538"/>
                  </a:lnTo>
                  <a:lnTo>
                    <a:pt x="1018" y="540"/>
                  </a:lnTo>
                  <a:lnTo>
                    <a:pt x="1010" y="580"/>
                  </a:lnTo>
                  <a:lnTo>
                    <a:pt x="1004" y="596"/>
                  </a:lnTo>
                  <a:lnTo>
                    <a:pt x="1000" y="602"/>
                  </a:lnTo>
                  <a:lnTo>
                    <a:pt x="996" y="606"/>
                  </a:lnTo>
                  <a:lnTo>
                    <a:pt x="990" y="610"/>
                  </a:lnTo>
                  <a:lnTo>
                    <a:pt x="984" y="614"/>
                  </a:lnTo>
                  <a:lnTo>
                    <a:pt x="966" y="620"/>
                  </a:lnTo>
                  <a:lnTo>
                    <a:pt x="956" y="622"/>
                  </a:lnTo>
                  <a:lnTo>
                    <a:pt x="946" y="626"/>
                  </a:lnTo>
                  <a:lnTo>
                    <a:pt x="926" y="634"/>
                  </a:lnTo>
                  <a:lnTo>
                    <a:pt x="914" y="664"/>
                  </a:lnTo>
                  <a:lnTo>
                    <a:pt x="912" y="664"/>
                  </a:lnTo>
                  <a:lnTo>
                    <a:pt x="910" y="664"/>
                  </a:lnTo>
                  <a:lnTo>
                    <a:pt x="874" y="680"/>
                  </a:lnTo>
                  <a:lnTo>
                    <a:pt x="872" y="680"/>
                  </a:lnTo>
                  <a:lnTo>
                    <a:pt x="854" y="676"/>
                  </a:lnTo>
                  <a:lnTo>
                    <a:pt x="834" y="670"/>
                  </a:lnTo>
                  <a:lnTo>
                    <a:pt x="820" y="664"/>
                  </a:lnTo>
                  <a:lnTo>
                    <a:pt x="814" y="662"/>
                  </a:lnTo>
                  <a:lnTo>
                    <a:pt x="806" y="660"/>
                  </a:lnTo>
                  <a:lnTo>
                    <a:pt x="798" y="660"/>
                  </a:lnTo>
                  <a:lnTo>
                    <a:pt x="790" y="662"/>
                  </a:lnTo>
                  <a:lnTo>
                    <a:pt x="784" y="672"/>
                  </a:lnTo>
                  <a:lnTo>
                    <a:pt x="778" y="684"/>
                  </a:lnTo>
                  <a:lnTo>
                    <a:pt x="776" y="698"/>
                  </a:lnTo>
                  <a:lnTo>
                    <a:pt x="776" y="710"/>
                  </a:lnTo>
                  <a:lnTo>
                    <a:pt x="778" y="722"/>
                  </a:lnTo>
                  <a:lnTo>
                    <a:pt x="782" y="728"/>
                  </a:lnTo>
                  <a:lnTo>
                    <a:pt x="786" y="728"/>
                  </a:lnTo>
                  <a:lnTo>
                    <a:pt x="794" y="724"/>
                  </a:lnTo>
                  <a:lnTo>
                    <a:pt x="794" y="748"/>
                  </a:lnTo>
                  <a:lnTo>
                    <a:pt x="794" y="756"/>
                  </a:lnTo>
                  <a:lnTo>
                    <a:pt x="792" y="760"/>
                  </a:lnTo>
                  <a:lnTo>
                    <a:pt x="790" y="764"/>
                  </a:lnTo>
                  <a:lnTo>
                    <a:pt x="786" y="768"/>
                  </a:lnTo>
                  <a:lnTo>
                    <a:pt x="776" y="774"/>
                  </a:lnTo>
                  <a:lnTo>
                    <a:pt x="764" y="778"/>
                  </a:lnTo>
                  <a:lnTo>
                    <a:pt x="758" y="780"/>
                  </a:lnTo>
                  <a:lnTo>
                    <a:pt x="750" y="786"/>
                  </a:lnTo>
                  <a:lnTo>
                    <a:pt x="738" y="798"/>
                  </a:lnTo>
                  <a:lnTo>
                    <a:pt x="724" y="818"/>
                  </a:lnTo>
                  <a:lnTo>
                    <a:pt x="708" y="844"/>
                  </a:lnTo>
                  <a:lnTo>
                    <a:pt x="706" y="844"/>
                  </a:lnTo>
                  <a:lnTo>
                    <a:pt x="682" y="860"/>
                  </a:lnTo>
                  <a:lnTo>
                    <a:pt x="688" y="860"/>
                  </a:lnTo>
                  <a:lnTo>
                    <a:pt x="688" y="862"/>
                  </a:lnTo>
                  <a:lnTo>
                    <a:pt x="688" y="864"/>
                  </a:lnTo>
                  <a:lnTo>
                    <a:pt x="686" y="868"/>
                  </a:lnTo>
                  <a:lnTo>
                    <a:pt x="678"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02" y="934"/>
                  </a:lnTo>
                  <a:lnTo>
                    <a:pt x="400" y="934"/>
                  </a:lnTo>
                  <a:lnTo>
                    <a:pt x="398" y="934"/>
                  </a:lnTo>
                  <a:lnTo>
                    <a:pt x="390" y="916"/>
                  </a:lnTo>
                  <a:lnTo>
                    <a:pt x="362" y="922"/>
                  </a:lnTo>
                  <a:lnTo>
                    <a:pt x="350" y="922"/>
                  </a:lnTo>
                  <a:lnTo>
                    <a:pt x="336" y="920"/>
                  </a:lnTo>
                  <a:lnTo>
                    <a:pt x="320" y="916"/>
                  </a:lnTo>
                  <a:lnTo>
                    <a:pt x="304" y="908"/>
                  </a:lnTo>
                  <a:lnTo>
                    <a:pt x="290" y="900"/>
                  </a:lnTo>
                  <a:lnTo>
                    <a:pt x="274" y="892"/>
                  </a:lnTo>
                  <a:lnTo>
                    <a:pt x="246" y="872"/>
                  </a:lnTo>
                  <a:lnTo>
                    <a:pt x="238" y="866"/>
                  </a:lnTo>
                  <a:lnTo>
                    <a:pt x="226" y="860"/>
                  </a:lnTo>
                  <a:lnTo>
                    <a:pt x="214" y="856"/>
                  </a:lnTo>
                  <a:lnTo>
                    <a:pt x="202" y="854"/>
                  </a:lnTo>
                  <a:lnTo>
                    <a:pt x="176" y="852"/>
                  </a:lnTo>
                  <a:lnTo>
                    <a:pt x="148" y="856"/>
                  </a:lnTo>
                  <a:lnTo>
                    <a:pt x="116" y="858"/>
                  </a:lnTo>
                  <a:lnTo>
                    <a:pt x="86" y="856"/>
                  </a:lnTo>
                  <a:lnTo>
                    <a:pt x="68" y="854"/>
                  </a:lnTo>
                  <a:lnTo>
                    <a:pt x="48" y="852"/>
                  </a:lnTo>
                  <a:lnTo>
                    <a:pt x="2" y="838"/>
                  </a:lnTo>
                  <a:lnTo>
                    <a:pt x="0" y="844"/>
                  </a:lnTo>
                  <a:lnTo>
                    <a:pt x="2" y="844"/>
                  </a:lnTo>
                  <a:lnTo>
                    <a:pt x="2" y="852"/>
                  </a:lnTo>
                  <a:lnTo>
                    <a:pt x="10" y="868"/>
                  </a:lnTo>
                  <a:lnTo>
                    <a:pt x="26" y="888"/>
                  </a:lnTo>
                  <a:lnTo>
                    <a:pt x="28" y="892"/>
                  </a:lnTo>
                  <a:lnTo>
                    <a:pt x="24" y="906"/>
                  </a:lnTo>
                  <a:lnTo>
                    <a:pt x="24" y="908"/>
                  </a:lnTo>
                  <a:lnTo>
                    <a:pt x="14" y="92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4" y="982"/>
                  </a:lnTo>
                  <a:lnTo>
                    <a:pt x="72" y="980"/>
                  </a:lnTo>
                  <a:lnTo>
                    <a:pt x="78" y="976"/>
                  </a:lnTo>
                  <a:lnTo>
                    <a:pt x="120" y="972"/>
                  </a:lnTo>
                  <a:lnTo>
                    <a:pt x="138" y="966"/>
                  </a:lnTo>
                  <a:lnTo>
                    <a:pt x="142" y="964"/>
                  </a:lnTo>
                  <a:lnTo>
                    <a:pt x="150" y="984"/>
                  </a:lnTo>
                  <a:lnTo>
                    <a:pt x="150" y="990"/>
                  </a:lnTo>
                  <a:lnTo>
                    <a:pt x="148" y="996"/>
                  </a:lnTo>
                  <a:lnTo>
                    <a:pt x="126" y="1028"/>
                  </a:lnTo>
                  <a:lnTo>
                    <a:pt x="126" y="1034"/>
                  </a:lnTo>
                  <a:lnTo>
                    <a:pt x="138" y="1044"/>
                  </a:lnTo>
                  <a:lnTo>
                    <a:pt x="148" y="1052"/>
                  </a:lnTo>
                  <a:lnTo>
                    <a:pt x="156" y="1060"/>
                  </a:lnTo>
                  <a:lnTo>
                    <a:pt x="162" y="1064"/>
                  </a:lnTo>
                  <a:lnTo>
                    <a:pt x="170" y="1068"/>
                  </a:lnTo>
                  <a:lnTo>
                    <a:pt x="178" y="1076"/>
                  </a:lnTo>
                  <a:lnTo>
                    <a:pt x="178" y="1078"/>
                  </a:lnTo>
                  <a:lnTo>
                    <a:pt x="186" y="1082"/>
                  </a:lnTo>
                  <a:lnTo>
                    <a:pt x="190" y="1082"/>
                  </a:lnTo>
                  <a:lnTo>
                    <a:pt x="192" y="1092"/>
                  </a:lnTo>
                  <a:lnTo>
                    <a:pt x="194" y="1100"/>
                  </a:lnTo>
                  <a:lnTo>
                    <a:pt x="196" y="1112"/>
                  </a:lnTo>
                  <a:lnTo>
                    <a:pt x="216" y="1116"/>
                  </a:lnTo>
                  <a:lnTo>
                    <a:pt x="218" y="1116"/>
                  </a:lnTo>
                  <a:lnTo>
                    <a:pt x="218" y="1118"/>
                  </a:lnTo>
                  <a:lnTo>
                    <a:pt x="220" y="1120"/>
                  </a:lnTo>
                  <a:lnTo>
                    <a:pt x="226" y="1130"/>
                  </a:lnTo>
                  <a:lnTo>
                    <a:pt x="242" y="1136"/>
                  </a:lnTo>
                  <a:lnTo>
                    <a:pt x="252" y="1130"/>
                  </a:lnTo>
                  <a:lnTo>
                    <a:pt x="250" y="1124"/>
                  </a:lnTo>
                  <a:lnTo>
                    <a:pt x="240" y="1114"/>
                  </a:lnTo>
                  <a:lnTo>
                    <a:pt x="242" y="1112"/>
                  </a:lnTo>
                  <a:lnTo>
                    <a:pt x="250" y="1094"/>
                  </a:lnTo>
                  <a:lnTo>
                    <a:pt x="270" y="1094"/>
                  </a:lnTo>
                  <a:lnTo>
                    <a:pt x="270" y="1096"/>
                  </a:lnTo>
                  <a:lnTo>
                    <a:pt x="298" y="1104"/>
                  </a:lnTo>
                  <a:lnTo>
                    <a:pt x="314" y="1102"/>
                  </a:lnTo>
                  <a:lnTo>
                    <a:pt x="326" y="1092"/>
                  </a:lnTo>
                  <a:lnTo>
                    <a:pt x="334" y="1080"/>
                  </a:lnTo>
                  <a:lnTo>
                    <a:pt x="342" y="1074"/>
                  </a:lnTo>
                  <a:lnTo>
                    <a:pt x="348" y="1070"/>
                  </a:lnTo>
                  <a:lnTo>
                    <a:pt x="354" y="1072"/>
                  </a:lnTo>
                  <a:lnTo>
                    <a:pt x="360" y="1070"/>
                  </a:lnTo>
                  <a:lnTo>
                    <a:pt x="368" y="1072"/>
                  </a:lnTo>
                  <a:lnTo>
                    <a:pt x="374" y="1072"/>
                  </a:lnTo>
                  <a:lnTo>
                    <a:pt x="374" y="1076"/>
                  </a:lnTo>
                  <a:lnTo>
                    <a:pt x="378" y="1084"/>
                  </a:lnTo>
                  <a:lnTo>
                    <a:pt x="382" y="1096"/>
                  </a:lnTo>
                  <a:lnTo>
                    <a:pt x="386" y="1108"/>
                  </a:lnTo>
                  <a:lnTo>
                    <a:pt x="386" y="1110"/>
                  </a:lnTo>
                  <a:lnTo>
                    <a:pt x="382" y="1124"/>
                  </a:lnTo>
                  <a:lnTo>
                    <a:pt x="368" y="1140"/>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24" y="1204"/>
                  </a:lnTo>
                  <a:lnTo>
                    <a:pt x="428" y="1204"/>
                  </a:lnTo>
                  <a:lnTo>
                    <a:pt x="448" y="1206"/>
                  </a:lnTo>
                  <a:lnTo>
                    <a:pt x="450" y="1204"/>
                  </a:lnTo>
                  <a:lnTo>
                    <a:pt x="448" y="1196"/>
                  </a:lnTo>
                  <a:lnTo>
                    <a:pt x="450" y="1188"/>
                  </a:lnTo>
                  <a:lnTo>
                    <a:pt x="458" y="1174"/>
                  </a:lnTo>
                  <a:lnTo>
                    <a:pt x="458" y="1148"/>
                  </a:lnTo>
                  <a:lnTo>
                    <a:pt x="474" y="1106"/>
                  </a:lnTo>
                  <a:lnTo>
                    <a:pt x="474" y="1104"/>
                  </a:lnTo>
                  <a:lnTo>
                    <a:pt x="500" y="1084"/>
                  </a:lnTo>
                  <a:lnTo>
                    <a:pt x="502" y="108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6" y="1182"/>
                  </a:lnTo>
                  <a:lnTo>
                    <a:pt x="560" y="1186"/>
                  </a:lnTo>
                  <a:lnTo>
                    <a:pt x="566" y="1196"/>
                  </a:lnTo>
                  <a:lnTo>
                    <a:pt x="572" y="1200"/>
                  </a:lnTo>
                  <a:lnTo>
                    <a:pt x="574" y="1200"/>
                  </a:lnTo>
                  <a:lnTo>
                    <a:pt x="602" y="1212"/>
                  </a:lnTo>
                  <a:lnTo>
                    <a:pt x="614" y="1216"/>
                  </a:lnTo>
                  <a:lnTo>
                    <a:pt x="630" y="1214"/>
                  </a:lnTo>
                  <a:lnTo>
                    <a:pt x="638" y="1204"/>
                  </a:lnTo>
                  <a:lnTo>
                    <a:pt x="646" y="1164"/>
                  </a:lnTo>
                  <a:lnTo>
                    <a:pt x="648" y="1144"/>
                  </a:lnTo>
                  <a:lnTo>
                    <a:pt x="648" y="1142"/>
                  </a:lnTo>
                  <a:lnTo>
                    <a:pt x="650" y="1140"/>
                  </a:lnTo>
                  <a:lnTo>
                    <a:pt x="666" y="1128"/>
                  </a:lnTo>
                  <a:lnTo>
                    <a:pt x="674" y="1116"/>
                  </a:lnTo>
                  <a:lnTo>
                    <a:pt x="690" y="1108"/>
                  </a:lnTo>
                  <a:lnTo>
                    <a:pt x="700" y="1102"/>
                  </a:lnTo>
                  <a:lnTo>
                    <a:pt x="712" y="1098"/>
                  </a:lnTo>
                  <a:lnTo>
                    <a:pt x="706" y="1074"/>
                  </a:lnTo>
                  <a:lnTo>
                    <a:pt x="734" y="1076"/>
                  </a:lnTo>
                  <a:lnTo>
                    <a:pt x="734" y="1078"/>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8" y="1010"/>
                  </a:lnTo>
                  <a:lnTo>
                    <a:pt x="834" y="1004"/>
                  </a:lnTo>
                  <a:lnTo>
                    <a:pt x="836" y="1004"/>
                  </a:lnTo>
                  <a:lnTo>
                    <a:pt x="850" y="1006"/>
                  </a:lnTo>
                  <a:lnTo>
                    <a:pt x="858" y="1002"/>
                  </a:lnTo>
                  <a:lnTo>
                    <a:pt x="860" y="992"/>
                  </a:lnTo>
                  <a:lnTo>
                    <a:pt x="876" y="986"/>
                  </a:lnTo>
                  <a:lnTo>
                    <a:pt x="878" y="986"/>
                  </a:lnTo>
                  <a:lnTo>
                    <a:pt x="898" y="988"/>
                  </a:lnTo>
                  <a:lnTo>
                    <a:pt x="914" y="984"/>
                  </a:lnTo>
                  <a:lnTo>
                    <a:pt x="922" y="976"/>
                  </a:lnTo>
                  <a:lnTo>
                    <a:pt x="930" y="962"/>
                  </a:lnTo>
                  <a:lnTo>
                    <a:pt x="918" y="950"/>
                  </a:lnTo>
                  <a:lnTo>
                    <a:pt x="918" y="948"/>
                  </a:lnTo>
                  <a:lnTo>
                    <a:pt x="914" y="940"/>
                  </a:lnTo>
                  <a:lnTo>
                    <a:pt x="912" y="924"/>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6" y="890"/>
                  </a:lnTo>
                  <a:lnTo>
                    <a:pt x="986" y="896"/>
                  </a:lnTo>
                  <a:lnTo>
                    <a:pt x="988" y="896"/>
                  </a:lnTo>
                  <a:lnTo>
                    <a:pt x="990" y="896"/>
                  </a:lnTo>
                  <a:lnTo>
                    <a:pt x="992" y="896"/>
                  </a:lnTo>
                  <a:lnTo>
                    <a:pt x="1002" y="880"/>
                  </a:lnTo>
                  <a:lnTo>
                    <a:pt x="1006" y="864"/>
                  </a:lnTo>
                  <a:lnTo>
                    <a:pt x="1010" y="864"/>
                  </a:lnTo>
                  <a:lnTo>
                    <a:pt x="1012" y="864"/>
                  </a:lnTo>
                  <a:lnTo>
                    <a:pt x="1034" y="872"/>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6" y="796"/>
                  </a:lnTo>
                  <a:lnTo>
                    <a:pt x="1134" y="808"/>
                  </a:lnTo>
                  <a:lnTo>
                    <a:pt x="1134" y="810"/>
                  </a:lnTo>
                  <a:lnTo>
                    <a:pt x="1134" y="812"/>
                  </a:lnTo>
                  <a:lnTo>
                    <a:pt x="1136" y="828"/>
                  </a:lnTo>
                  <a:lnTo>
                    <a:pt x="1144" y="834"/>
                  </a:lnTo>
                  <a:lnTo>
                    <a:pt x="1154" y="824"/>
                  </a:lnTo>
                  <a:lnTo>
                    <a:pt x="1158" y="828"/>
                  </a:lnTo>
                  <a:lnTo>
                    <a:pt x="1162" y="834"/>
                  </a:lnTo>
                  <a:lnTo>
                    <a:pt x="1162" y="840"/>
                  </a:lnTo>
                  <a:lnTo>
                    <a:pt x="1162" y="854"/>
                  </a:lnTo>
                  <a:lnTo>
                    <a:pt x="1158" y="868"/>
                  </a:lnTo>
                  <a:lnTo>
                    <a:pt x="1162" y="876"/>
                  </a:lnTo>
                  <a:lnTo>
                    <a:pt x="1170" y="884"/>
                  </a:lnTo>
                  <a:lnTo>
                    <a:pt x="1202" y="888"/>
                  </a:lnTo>
                  <a:lnTo>
                    <a:pt x="1204" y="890"/>
                  </a:lnTo>
                  <a:lnTo>
                    <a:pt x="1206" y="890"/>
                  </a:lnTo>
                  <a:lnTo>
                    <a:pt x="1208" y="892"/>
                  </a:lnTo>
                  <a:lnTo>
                    <a:pt x="1218" y="880"/>
                  </a:lnTo>
                  <a:lnTo>
                    <a:pt x="1226" y="872"/>
                  </a:lnTo>
                  <a:lnTo>
                    <a:pt x="1222" y="860"/>
                  </a:lnTo>
                  <a:lnTo>
                    <a:pt x="1214" y="808"/>
                  </a:lnTo>
                  <a:lnTo>
                    <a:pt x="1238" y="820"/>
                  </a:lnTo>
                  <a:lnTo>
                    <a:pt x="1250" y="832"/>
                  </a:lnTo>
                  <a:lnTo>
                    <a:pt x="1256" y="838"/>
                  </a:lnTo>
                  <a:lnTo>
                    <a:pt x="1266" y="832"/>
                  </a:lnTo>
                  <a:lnTo>
                    <a:pt x="1298" y="796"/>
                  </a:lnTo>
                  <a:lnTo>
                    <a:pt x="1300" y="796"/>
                  </a:lnTo>
                  <a:lnTo>
                    <a:pt x="1312" y="786"/>
                  </a:lnTo>
                  <a:lnTo>
                    <a:pt x="1326" y="768"/>
                  </a:lnTo>
                  <a:lnTo>
                    <a:pt x="1326" y="766"/>
                  </a:lnTo>
                  <a:lnTo>
                    <a:pt x="134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4" y="590"/>
                  </a:lnTo>
                  <a:lnTo>
                    <a:pt x="1314" y="588"/>
                  </a:lnTo>
                  <a:lnTo>
                    <a:pt x="1314" y="564"/>
                  </a:lnTo>
                  <a:lnTo>
                    <a:pt x="1312" y="550"/>
                  </a:lnTo>
                  <a:lnTo>
                    <a:pt x="1300" y="546"/>
                  </a:lnTo>
                  <a:lnTo>
                    <a:pt x="1274" y="526"/>
                  </a:lnTo>
                  <a:lnTo>
                    <a:pt x="1276" y="524"/>
                  </a:lnTo>
                  <a:lnTo>
                    <a:pt x="1288" y="510"/>
                  </a:lnTo>
                  <a:lnTo>
                    <a:pt x="1288" y="508"/>
                  </a:lnTo>
                  <a:lnTo>
                    <a:pt x="1290" y="508"/>
                  </a:lnTo>
                  <a:lnTo>
                    <a:pt x="1302"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314" y="380"/>
                  </a:lnTo>
                  <a:lnTo>
                    <a:pt x="1314" y="378"/>
                  </a:lnTo>
                  <a:lnTo>
                    <a:pt x="1316" y="378"/>
                  </a:lnTo>
                  <a:lnTo>
                    <a:pt x="1316" y="376"/>
                  </a:lnTo>
                  <a:lnTo>
                    <a:pt x="1318" y="376"/>
                  </a:lnTo>
                  <a:lnTo>
                    <a:pt x="1324" y="376"/>
                  </a:lnTo>
                  <a:lnTo>
                    <a:pt x="1334" y="368"/>
                  </a:lnTo>
                  <a:lnTo>
                    <a:pt x="1344" y="336"/>
                  </a:lnTo>
                  <a:lnTo>
                    <a:pt x="1358" y="322"/>
                  </a:lnTo>
                  <a:lnTo>
                    <a:pt x="1358" y="320"/>
                  </a:lnTo>
                  <a:lnTo>
                    <a:pt x="1374" y="316"/>
                  </a:lnTo>
                  <a:lnTo>
                    <a:pt x="1374" y="318"/>
                  </a:lnTo>
                  <a:lnTo>
                    <a:pt x="1382" y="326"/>
                  </a:lnTo>
                  <a:lnTo>
                    <a:pt x="1386" y="328"/>
                  </a:lnTo>
                  <a:lnTo>
                    <a:pt x="1392" y="302"/>
                  </a:lnTo>
                  <a:lnTo>
                    <a:pt x="1386" y="284"/>
                  </a:lnTo>
                  <a:lnTo>
                    <a:pt x="1386" y="282"/>
                  </a:lnTo>
                  <a:lnTo>
                    <a:pt x="1388" y="262"/>
                  </a:lnTo>
                  <a:lnTo>
                    <a:pt x="1388" y="260"/>
                  </a:lnTo>
                  <a:lnTo>
                    <a:pt x="1398" y="250"/>
                  </a:lnTo>
                  <a:lnTo>
                    <a:pt x="1404" y="240"/>
                  </a:lnTo>
                  <a:lnTo>
                    <a:pt x="1404" y="230"/>
                  </a:lnTo>
                  <a:lnTo>
                    <a:pt x="1402" y="220"/>
                  </a:lnTo>
                  <a:lnTo>
                    <a:pt x="1398" y="204"/>
                  </a:lnTo>
                  <a:lnTo>
                    <a:pt x="1398" y="186"/>
                  </a:lnTo>
                  <a:lnTo>
                    <a:pt x="1398" y="184"/>
                  </a:lnTo>
                  <a:lnTo>
                    <a:pt x="1402" y="168"/>
                  </a:lnTo>
                  <a:lnTo>
                    <a:pt x="1398" y="158"/>
                  </a:lnTo>
                  <a:lnTo>
                    <a:pt x="1396" y="152"/>
                  </a:lnTo>
                  <a:lnTo>
                    <a:pt x="1398"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7" name="甘肃"/>
            <p:cNvSpPr/>
            <p:nvPr/>
          </p:nvSpPr>
          <p:spPr bwMode="auto">
            <a:xfrm>
              <a:off x="3594100" y="2528888"/>
              <a:ext cx="1666875" cy="1411287"/>
            </a:xfrm>
            <a:custGeom>
              <a:avLst/>
              <a:gdLst>
                <a:gd name="T0" fmla="*/ 2147483646 w 912"/>
                <a:gd name="T1" fmla="*/ 2147483646 h 772"/>
                <a:gd name="T2" fmla="*/ 2147483646 w 912"/>
                <a:gd name="T3" fmla="*/ 2147483646 h 772"/>
                <a:gd name="T4" fmla="*/ 2147483646 w 912"/>
                <a:gd name="T5" fmla="*/ 2147483646 h 772"/>
                <a:gd name="T6" fmla="*/ 2147483646 w 912"/>
                <a:gd name="T7" fmla="*/ 2147483646 h 772"/>
                <a:gd name="T8" fmla="*/ 2147483646 w 912"/>
                <a:gd name="T9" fmla="*/ 2147483646 h 772"/>
                <a:gd name="T10" fmla="*/ 2147483646 w 912"/>
                <a:gd name="T11" fmla="*/ 2147483646 h 772"/>
                <a:gd name="T12" fmla="*/ 2147483646 w 912"/>
                <a:gd name="T13" fmla="*/ 2147483646 h 772"/>
                <a:gd name="T14" fmla="*/ 2147483646 w 912"/>
                <a:gd name="T15" fmla="*/ 2147483646 h 772"/>
                <a:gd name="T16" fmla="*/ 2147483646 w 912"/>
                <a:gd name="T17" fmla="*/ 2147483646 h 772"/>
                <a:gd name="T18" fmla="*/ 2147483646 w 912"/>
                <a:gd name="T19" fmla="*/ 2147483646 h 772"/>
                <a:gd name="T20" fmla="*/ 2147483646 w 912"/>
                <a:gd name="T21" fmla="*/ 2147483646 h 772"/>
                <a:gd name="T22" fmla="*/ 2147483646 w 912"/>
                <a:gd name="T23" fmla="*/ 2147483646 h 772"/>
                <a:gd name="T24" fmla="*/ 2147483646 w 912"/>
                <a:gd name="T25" fmla="*/ 2147483646 h 772"/>
                <a:gd name="T26" fmla="*/ 2147483646 w 912"/>
                <a:gd name="T27" fmla="*/ 2147483646 h 772"/>
                <a:gd name="T28" fmla="*/ 2147483646 w 912"/>
                <a:gd name="T29" fmla="*/ 2147483646 h 772"/>
                <a:gd name="T30" fmla="*/ 2147483646 w 912"/>
                <a:gd name="T31" fmla="*/ 2147483646 h 772"/>
                <a:gd name="T32" fmla="*/ 2147483646 w 912"/>
                <a:gd name="T33" fmla="*/ 2147483646 h 772"/>
                <a:gd name="T34" fmla="*/ 2147483646 w 912"/>
                <a:gd name="T35" fmla="*/ 2147483646 h 772"/>
                <a:gd name="T36" fmla="*/ 2147483646 w 912"/>
                <a:gd name="T37" fmla="*/ 2147483646 h 772"/>
                <a:gd name="T38" fmla="*/ 2147483646 w 912"/>
                <a:gd name="T39" fmla="*/ 2147483646 h 772"/>
                <a:gd name="T40" fmla="*/ 2147483646 w 912"/>
                <a:gd name="T41" fmla="*/ 2147483646 h 772"/>
                <a:gd name="T42" fmla="*/ 2147483646 w 912"/>
                <a:gd name="T43" fmla="*/ 2147483646 h 772"/>
                <a:gd name="T44" fmla="*/ 2147483646 w 912"/>
                <a:gd name="T45" fmla="*/ 2147483646 h 772"/>
                <a:gd name="T46" fmla="*/ 2147483646 w 912"/>
                <a:gd name="T47" fmla="*/ 2147483646 h 772"/>
                <a:gd name="T48" fmla="*/ 2147483646 w 912"/>
                <a:gd name="T49" fmla="*/ 2147483646 h 772"/>
                <a:gd name="T50" fmla="*/ 2147483646 w 912"/>
                <a:gd name="T51" fmla="*/ 2147483646 h 772"/>
                <a:gd name="T52" fmla="*/ 2147483646 w 912"/>
                <a:gd name="T53" fmla="*/ 2147483646 h 772"/>
                <a:gd name="T54" fmla="*/ 2147483646 w 912"/>
                <a:gd name="T55" fmla="*/ 2147483646 h 772"/>
                <a:gd name="T56" fmla="*/ 2147483646 w 912"/>
                <a:gd name="T57" fmla="*/ 2147483646 h 772"/>
                <a:gd name="T58" fmla="*/ 2147483646 w 912"/>
                <a:gd name="T59" fmla="*/ 2147483646 h 772"/>
                <a:gd name="T60" fmla="*/ 2147483646 w 912"/>
                <a:gd name="T61" fmla="*/ 2147483646 h 772"/>
                <a:gd name="T62" fmla="*/ 2147483646 w 912"/>
                <a:gd name="T63" fmla="*/ 2147483646 h 772"/>
                <a:gd name="T64" fmla="*/ 2147483646 w 912"/>
                <a:gd name="T65" fmla="*/ 2147483646 h 772"/>
                <a:gd name="T66" fmla="*/ 2147483646 w 912"/>
                <a:gd name="T67" fmla="*/ 2147483646 h 772"/>
                <a:gd name="T68" fmla="*/ 2147483646 w 912"/>
                <a:gd name="T69" fmla="*/ 2147483646 h 772"/>
                <a:gd name="T70" fmla="*/ 2147483646 w 912"/>
                <a:gd name="T71" fmla="*/ 2147483646 h 772"/>
                <a:gd name="T72" fmla="*/ 2147483646 w 912"/>
                <a:gd name="T73" fmla="*/ 2147483646 h 772"/>
                <a:gd name="T74" fmla="*/ 2147483646 w 912"/>
                <a:gd name="T75" fmla="*/ 2147483646 h 772"/>
                <a:gd name="T76" fmla="*/ 2147483646 w 912"/>
                <a:gd name="T77" fmla="*/ 2147483646 h 772"/>
                <a:gd name="T78" fmla="*/ 2147483646 w 912"/>
                <a:gd name="T79" fmla="*/ 2147483646 h 772"/>
                <a:gd name="T80" fmla="*/ 2147483646 w 912"/>
                <a:gd name="T81" fmla="*/ 2147483646 h 772"/>
                <a:gd name="T82" fmla="*/ 2147483646 w 912"/>
                <a:gd name="T83" fmla="*/ 2147483646 h 772"/>
                <a:gd name="T84" fmla="*/ 2147483646 w 912"/>
                <a:gd name="T85" fmla="*/ 2147483646 h 772"/>
                <a:gd name="T86" fmla="*/ 2147483646 w 912"/>
                <a:gd name="T87" fmla="*/ 2147483646 h 772"/>
                <a:gd name="T88" fmla="*/ 2147483646 w 912"/>
                <a:gd name="T89" fmla="*/ 2147483646 h 772"/>
                <a:gd name="T90" fmla="*/ 2147483646 w 912"/>
                <a:gd name="T91" fmla="*/ 2147483646 h 772"/>
                <a:gd name="T92" fmla="*/ 2147483646 w 912"/>
                <a:gd name="T93" fmla="*/ 2147483646 h 772"/>
                <a:gd name="T94" fmla="*/ 2147483646 w 912"/>
                <a:gd name="T95" fmla="*/ 2147483646 h 772"/>
                <a:gd name="T96" fmla="*/ 2147483646 w 912"/>
                <a:gd name="T97" fmla="*/ 2147483646 h 772"/>
                <a:gd name="T98" fmla="*/ 2147483646 w 912"/>
                <a:gd name="T99" fmla="*/ 2147483646 h 772"/>
                <a:gd name="T100" fmla="*/ 2147483646 w 912"/>
                <a:gd name="T101" fmla="*/ 2147483646 h 772"/>
                <a:gd name="T102" fmla="*/ 2147483646 w 912"/>
                <a:gd name="T103" fmla="*/ 2147483646 h 772"/>
                <a:gd name="T104" fmla="*/ 2147483646 w 912"/>
                <a:gd name="T105" fmla="*/ 2147483646 h 772"/>
                <a:gd name="T106" fmla="*/ 2147483646 w 912"/>
                <a:gd name="T107" fmla="*/ 2147483646 h 772"/>
                <a:gd name="T108" fmla="*/ 2147483646 w 912"/>
                <a:gd name="T109" fmla="*/ 2147483646 h 772"/>
                <a:gd name="T110" fmla="*/ 2147483646 w 912"/>
                <a:gd name="T111" fmla="*/ 2147483646 h 7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12" h="772">
                  <a:moveTo>
                    <a:pt x="542" y="280"/>
                  </a:moveTo>
                  <a:lnTo>
                    <a:pt x="530" y="280"/>
                  </a:lnTo>
                  <a:lnTo>
                    <a:pt x="526" y="288"/>
                  </a:lnTo>
                  <a:lnTo>
                    <a:pt x="532" y="296"/>
                  </a:lnTo>
                  <a:lnTo>
                    <a:pt x="536" y="308"/>
                  </a:lnTo>
                  <a:lnTo>
                    <a:pt x="536" y="310"/>
                  </a:lnTo>
                  <a:lnTo>
                    <a:pt x="536" y="312"/>
                  </a:lnTo>
                  <a:lnTo>
                    <a:pt x="518" y="320"/>
                  </a:lnTo>
                  <a:lnTo>
                    <a:pt x="516" y="320"/>
                  </a:lnTo>
                  <a:lnTo>
                    <a:pt x="506" y="320"/>
                  </a:lnTo>
                  <a:lnTo>
                    <a:pt x="500" y="316"/>
                  </a:lnTo>
                  <a:lnTo>
                    <a:pt x="494" y="314"/>
                  </a:lnTo>
                  <a:lnTo>
                    <a:pt x="492" y="310"/>
                  </a:lnTo>
                  <a:lnTo>
                    <a:pt x="488" y="300"/>
                  </a:lnTo>
                  <a:lnTo>
                    <a:pt x="464" y="296"/>
                  </a:lnTo>
                  <a:lnTo>
                    <a:pt x="456" y="264"/>
                  </a:lnTo>
                  <a:lnTo>
                    <a:pt x="450" y="262"/>
                  </a:lnTo>
                  <a:lnTo>
                    <a:pt x="446" y="258"/>
                  </a:lnTo>
                  <a:lnTo>
                    <a:pt x="444" y="256"/>
                  </a:lnTo>
                  <a:lnTo>
                    <a:pt x="440" y="250"/>
                  </a:lnTo>
                  <a:lnTo>
                    <a:pt x="432" y="248"/>
                  </a:lnTo>
                  <a:lnTo>
                    <a:pt x="424" y="242"/>
                  </a:lnTo>
                  <a:lnTo>
                    <a:pt x="416" y="232"/>
                  </a:lnTo>
                  <a:lnTo>
                    <a:pt x="406" y="228"/>
                  </a:lnTo>
                  <a:lnTo>
                    <a:pt x="392" y="214"/>
                  </a:lnTo>
                  <a:lnTo>
                    <a:pt x="390" y="204"/>
                  </a:lnTo>
                  <a:lnTo>
                    <a:pt x="390" y="202"/>
                  </a:lnTo>
                  <a:lnTo>
                    <a:pt x="416" y="168"/>
                  </a:lnTo>
                  <a:lnTo>
                    <a:pt x="416" y="164"/>
                  </a:lnTo>
                  <a:lnTo>
                    <a:pt x="416" y="162"/>
                  </a:lnTo>
                  <a:lnTo>
                    <a:pt x="412" y="152"/>
                  </a:lnTo>
                  <a:lnTo>
                    <a:pt x="398" y="156"/>
                  </a:lnTo>
                  <a:lnTo>
                    <a:pt x="396" y="156"/>
                  </a:lnTo>
                  <a:lnTo>
                    <a:pt x="396" y="158"/>
                  </a:lnTo>
                  <a:lnTo>
                    <a:pt x="360" y="160"/>
                  </a:lnTo>
                  <a:lnTo>
                    <a:pt x="348" y="164"/>
                  </a:lnTo>
                  <a:lnTo>
                    <a:pt x="342" y="168"/>
                  </a:lnTo>
                  <a:lnTo>
                    <a:pt x="340" y="172"/>
                  </a:lnTo>
                  <a:lnTo>
                    <a:pt x="334" y="178"/>
                  </a:lnTo>
                  <a:lnTo>
                    <a:pt x="330" y="178"/>
                  </a:lnTo>
                  <a:lnTo>
                    <a:pt x="324" y="178"/>
                  </a:lnTo>
                  <a:lnTo>
                    <a:pt x="324" y="176"/>
                  </a:lnTo>
                  <a:lnTo>
                    <a:pt x="312" y="168"/>
                  </a:lnTo>
                  <a:lnTo>
                    <a:pt x="312" y="148"/>
                  </a:lnTo>
                  <a:lnTo>
                    <a:pt x="304" y="142"/>
                  </a:lnTo>
                  <a:lnTo>
                    <a:pt x="300" y="134"/>
                  </a:lnTo>
                  <a:lnTo>
                    <a:pt x="296" y="116"/>
                  </a:lnTo>
                  <a:lnTo>
                    <a:pt x="288" y="108"/>
                  </a:lnTo>
                  <a:lnTo>
                    <a:pt x="280" y="100"/>
                  </a:lnTo>
                  <a:lnTo>
                    <a:pt x="276" y="98"/>
                  </a:lnTo>
                  <a:lnTo>
                    <a:pt x="290" y="80"/>
                  </a:lnTo>
                  <a:lnTo>
                    <a:pt x="292" y="68"/>
                  </a:lnTo>
                  <a:lnTo>
                    <a:pt x="276" y="48"/>
                  </a:lnTo>
                  <a:lnTo>
                    <a:pt x="268" y="32"/>
                  </a:lnTo>
                  <a:lnTo>
                    <a:pt x="268" y="24"/>
                  </a:lnTo>
                  <a:lnTo>
                    <a:pt x="256" y="16"/>
                  </a:lnTo>
                  <a:lnTo>
                    <a:pt x="256" y="14"/>
                  </a:lnTo>
                  <a:lnTo>
                    <a:pt x="246" y="2"/>
                  </a:lnTo>
                  <a:lnTo>
                    <a:pt x="232" y="0"/>
                  </a:lnTo>
                  <a:lnTo>
                    <a:pt x="216" y="4"/>
                  </a:lnTo>
                  <a:lnTo>
                    <a:pt x="212" y="8"/>
                  </a:lnTo>
                  <a:lnTo>
                    <a:pt x="210" y="30"/>
                  </a:lnTo>
                  <a:lnTo>
                    <a:pt x="210" y="56"/>
                  </a:lnTo>
                  <a:lnTo>
                    <a:pt x="208" y="56"/>
                  </a:lnTo>
                  <a:lnTo>
                    <a:pt x="192" y="62"/>
                  </a:lnTo>
                  <a:lnTo>
                    <a:pt x="178" y="64"/>
                  </a:lnTo>
                  <a:lnTo>
                    <a:pt x="168" y="70"/>
                  </a:lnTo>
                  <a:lnTo>
                    <a:pt x="154" y="74"/>
                  </a:lnTo>
                  <a:lnTo>
                    <a:pt x="152" y="76"/>
                  </a:lnTo>
                  <a:lnTo>
                    <a:pt x="124" y="68"/>
                  </a:lnTo>
                  <a:lnTo>
                    <a:pt x="114" y="80"/>
                  </a:lnTo>
                  <a:lnTo>
                    <a:pt x="108" y="86"/>
                  </a:lnTo>
                  <a:lnTo>
                    <a:pt x="98" y="88"/>
                  </a:lnTo>
                  <a:lnTo>
                    <a:pt x="82" y="102"/>
                  </a:lnTo>
                  <a:lnTo>
                    <a:pt x="72" y="116"/>
                  </a:lnTo>
                  <a:lnTo>
                    <a:pt x="72" y="118"/>
                  </a:lnTo>
                  <a:lnTo>
                    <a:pt x="66" y="128"/>
                  </a:lnTo>
                  <a:lnTo>
                    <a:pt x="60" y="132"/>
                  </a:lnTo>
                  <a:lnTo>
                    <a:pt x="50" y="144"/>
                  </a:lnTo>
                  <a:lnTo>
                    <a:pt x="50" y="146"/>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80" y="320"/>
                  </a:lnTo>
                  <a:lnTo>
                    <a:pt x="388" y="330"/>
                  </a:lnTo>
                  <a:lnTo>
                    <a:pt x="398" y="340"/>
                  </a:lnTo>
                  <a:lnTo>
                    <a:pt x="404" y="338"/>
                  </a:lnTo>
                  <a:lnTo>
                    <a:pt x="412" y="324"/>
                  </a:lnTo>
                  <a:lnTo>
                    <a:pt x="430" y="336"/>
                  </a:lnTo>
                  <a:lnTo>
                    <a:pt x="432" y="336"/>
                  </a:lnTo>
                  <a:lnTo>
                    <a:pt x="444" y="352"/>
                  </a:lnTo>
                  <a:lnTo>
                    <a:pt x="480" y="380"/>
                  </a:lnTo>
                  <a:lnTo>
                    <a:pt x="492" y="392"/>
                  </a:lnTo>
                  <a:lnTo>
                    <a:pt x="522" y="382"/>
                  </a:lnTo>
                  <a:lnTo>
                    <a:pt x="524" y="406"/>
                  </a:lnTo>
                  <a:lnTo>
                    <a:pt x="538" y="420"/>
                  </a:lnTo>
                  <a:lnTo>
                    <a:pt x="548" y="436"/>
                  </a:lnTo>
                  <a:lnTo>
                    <a:pt x="548" y="438"/>
                  </a:lnTo>
                  <a:lnTo>
                    <a:pt x="548" y="440"/>
                  </a:lnTo>
                  <a:lnTo>
                    <a:pt x="560" y="494"/>
                  </a:lnTo>
                  <a:lnTo>
                    <a:pt x="572" y="516"/>
                  </a:lnTo>
                  <a:lnTo>
                    <a:pt x="556" y="558"/>
                  </a:lnTo>
                  <a:lnTo>
                    <a:pt x="556" y="560"/>
                  </a:lnTo>
                  <a:lnTo>
                    <a:pt x="544" y="564"/>
                  </a:lnTo>
                  <a:lnTo>
                    <a:pt x="544" y="576"/>
                  </a:lnTo>
                  <a:lnTo>
                    <a:pt x="542" y="576"/>
                  </a:lnTo>
                  <a:lnTo>
                    <a:pt x="528" y="598"/>
                  </a:lnTo>
                  <a:lnTo>
                    <a:pt x="508" y="600"/>
                  </a:lnTo>
                  <a:lnTo>
                    <a:pt x="488" y="616"/>
                  </a:lnTo>
                  <a:lnTo>
                    <a:pt x="494" y="620"/>
                  </a:lnTo>
                  <a:lnTo>
                    <a:pt x="500" y="622"/>
                  </a:lnTo>
                  <a:lnTo>
                    <a:pt x="504" y="626"/>
                  </a:lnTo>
                  <a:lnTo>
                    <a:pt x="508" y="630"/>
                  </a:lnTo>
                  <a:lnTo>
                    <a:pt x="508" y="634"/>
                  </a:lnTo>
                  <a:lnTo>
                    <a:pt x="504" y="642"/>
                  </a:lnTo>
                  <a:lnTo>
                    <a:pt x="504" y="644"/>
                  </a:lnTo>
                  <a:lnTo>
                    <a:pt x="492" y="656"/>
                  </a:lnTo>
                  <a:lnTo>
                    <a:pt x="490" y="656"/>
                  </a:lnTo>
                  <a:lnTo>
                    <a:pt x="490" y="658"/>
                  </a:lnTo>
                  <a:lnTo>
                    <a:pt x="488" y="658"/>
                  </a:lnTo>
                  <a:lnTo>
                    <a:pt x="450" y="652"/>
                  </a:lnTo>
                  <a:lnTo>
                    <a:pt x="448" y="666"/>
                  </a:lnTo>
                  <a:lnTo>
                    <a:pt x="452" y="696"/>
                  </a:lnTo>
                  <a:lnTo>
                    <a:pt x="484" y="708"/>
                  </a:lnTo>
                  <a:lnTo>
                    <a:pt x="484" y="710"/>
                  </a:lnTo>
                  <a:lnTo>
                    <a:pt x="496" y="706"/>
                  </a:lnTo>
                  <a:lnTo>
                    <a:pt x="498" y="706"/>
                  </a:lnTo>
                  <a:lnTo>
                    <a:pt x="500" y="704"/>
                  </a:lnTo>
                  <a:lnTo>
                    <a:pt x="500" y="706"/>
                  </a:lnTo>
                  <a:lnTo>
                    <a:pt x="510" y="712"/>
                  </a:lnTo>
                  <a:lnTo>
                    <a:pt x="524" y="712"/>
                  </a:lnTo>
                  <a:lnTo>
                    <a:pt x="528" y="710"/>
                  </a:lnTo>
                  <a:lnTo>
                    <a:pt x="524" y="696"/>
                  </a:lnTo>
                  <a:lnTo>
                    <a:pt x="520" y="680"/>
                  </a:lnTo>
                  <a:lnTo>
                    <a:pt x="520" y="678"/>
                  </a:lnTo>
                  <a:lnTo>
                    <a:pt x="520" y="676"/>
                  </a:lnTo>
                  <a:lnTo>
                    <a:pt x="526" y="670"/>
                  </a:lnTo>
                  <a:lnTo>
                    <a:pt x="528" y="668"/>
                  </a:lnTo>
                  <a:lnTo>
                    <a:pt x="536" y="656"/>
                  </a:lnTo>
                  <a:lnTo>
                    <a:pt x="538" y="654"/>
                  </a:lnTo>
                  <a:lnTo>
                    <a:pt x="552" y="644"/>
                  </a:lnTo>
                  <a:lnTo>
                    <a:pt x="552" y="642"/>
                  </a:lnTo>
                  <a:lnTo>
                    <a:pt x="554" y="642"/>
                  </a:lnTo>
                  <a:lnTo>
                    <a:pt x="572" y="640"/>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6"/>
                  </a:lnTo>
                  <a:lnTo>
                    <a:pt x="668" y="732"/>
                  </a:lnTo>
                  <a:lnTo>
                    <a:pt x="668" y="740"/>
                  </a:lnTo>
                  <a:lnTo>
                    <a:pt x="664" y="756"/>
                  </a:lnTo>
                  <a:lnTo>
                    <a:pt x="670" y="760"/>
                  </a:lnTo>
                  <a:lnTo>
                    <a:pt x="678" y="760"/>
                  </a:lnTo>
                  <a:lnTo>
                    <a:pt x="684" y="762"/>
                  </a:lnTo>
                  <a:lnTo>
                    <a:pt x="688" y="764"/>
                  </a:lnTo>
                  <a:lnTo>
                    <a:pt x="706" y="772"/>
                  </a:lnTo>
                  <a:lnTo>
                    <a:pt x="716" y="764"/>
                  </a:lnTo>
                  <a:lnTo>
                    <a:pt x="728" y="750"/>
                  </a:lnTo>
                  <a:lnTo>
                    <a:pt x="730" y="744"/>
                  </a:lnTo>
                  <a:lnTo>
                    <a:pt x="732" y="742"/>
                  </a:lnTo>
                  <a:lnTo>
                    <a:pt x="734" y="740"/>
                  </a:lnTo>
                  <a:lnTo>
                    <a:pt x="730" y="722"/>
                  </a:lnTo>
                  <a:lnTo>
                    <a:pt x="728" y="714"/>
                  </a:lnTo>
                  <a:lnTo>
                    <a:pt x="728" y="712"/>
                  </a:lnTo>
                  <a:lnTo>
                    <a:pt x="728" y="710"/>
                  </a:lnTo>
                  <a:lnTo>
                    <a:pt x="736" y="700"/>
                  </a:lnTo>
                  <a:lnTo>
                    <a:pt x="748" y="690"/>
                  </a:lnTo>
                  <a:lnTo>
                    <a:pt x="750" y="690"/>
                  </a:lnTo>
                  <a:lnTo>
                    <a:pt x="776" y="690"/>
                  </a:lnTo>
                  <a:lnTo>
                    <a:pt x="780" y="688"/>
                  </a:lnTo>
                  <a:lnTo>
                    <a:pt x="780" y="676"/>
                  </a:lnTo>
                  <a:lnTo>
                    <a:pt x="776" y="664"/>
                  </a:lnTo>
                  <a:lnTo>
                    <a:pt x="766" y="648"/>
                  </a:lnTo>
                  <a:lnTo>
                    <a:pt x="766" y="628"/>
                  </a:lnTo>
                  <a:lnTo>
                    <a:pt x="766" y="626"/>
                  </a:lnTo>
                  <a:lnTo>
                    <a:pt x="770" y="614"/>
                  </a:lnTo>
                  <a:lnTo>
                    <a:pt x="772" y="614"/>
                  </a:lnTo>
                  <a:lnTo>
                    <a:pt x="792" y="582"/>
                  </a:lnTo>
                  <a:lnTo>
                    <a:pt x="794" y="582"/>
                  </a:lnTo>
                  <a:lnTo>
                    <a:pt x="796" y="580"/>
                  </a:lnTo>
                  <a:lnTo>
                    <a:pt x="800" y="580"/>
                  </a:lnTo>
                  <a:lnTo>
                    <a:pt x="808" y="582"/>
                  </a:lnTo>
                  <a:lnTo>
                    <a:pt x="828" y="592"/>
                  </a:lnTo>
                  <a:lnTo>
                    <a:pt x="840" y="596"/>
                  </a:lnTo>
                  <a:lnTo>
                    <a:pt x="840" y="590"/>
                  </a:lnTo>
                  <a:lnTo>
                    <a:pt x="838" y="588"/>
                  </a:lnTo>
                  <a:lnTo>
                    <a:pt x="838" y="586"/>
                  </a:lnTo>
                  <a:lnTo>
                    <a:pt x="840" y="580"/>
                  </a:lnTo>
                  <a:lnTo>
                    <a:pt x="846" y="572"/>
                  </a:lnTo>
                  <a:lnTo>
                    <a:pt x="860" y="562"/>
                  </a:lnTo>
                  <a:lnTo>
                    <a:pt x="860" y="560"/>
                  </a:lnTo>
                  <a:lnTo>
                    <a:pt x="876" y="556"/>
                  </a:lnTo>
                  <a:lnTo>
                    <a:pt x="890" y="556"/>
                  </a:lnTo>
                  <a:lnTo>
                    <a:pt x="892" y="556"/>
                  </a:lnTo>
                  <a:lnTo>
                    <a:pt x="900" y="556"/>
                  </a:lnTo>
                  <a:lnTo>
                    <a:pt x="904" y="536"/>
                  </a:lnTo>
                  <a:lnTo>
                    <a:pt x="904" y="524"/>
                  </a:lnTo>
                  <a:lnTo>
                    <a:pt x="906" y="512"/>
                  </a:lnTo>
                  <a:lnTo>
                    <a:pt x="906" y="510"/>
                  </a:lnTo>
                  <a:lnTo>
                    <a:pt x="908" y="508"/>
                  </a:lnTo>
                  <a:lnTo>
                    <a:pt x="912" y="496"/>
                  </a:lnTo>
                  <a:lnTo>
                    <a:pt x="906" y="488"/>
                  </a:lnTo>
                  <a:lnTo>
                    <a:pt x="896" y="480"/>
                  </a:lnTo>
                  <a:lnTo>
                    <a:pt x="876" y="476"/>
                  </a:lnTo>
                  <a:lnTo>
                    <a:pt x="868" y="472"/>
                  </a:lnTo>
                  <a:lnTo>
                    <a:pt x="852" y="460"/>
                  </a:lnTo>
                  <a:lnTo>
                    <a:pt x="840" y="456"/>
                  </a:lnTo>
                  <a:lnTo>
                    <a:pt x="840" y="454"/>
                  </a:lnTo>
                  <a:lnTo>
                    <a:pt x="824" y="436"/>
                  </a:lnTo>
                  <a:lnTo>
                    <a:pt x="812" y="436"/>
                  </a:lnTo>
                  <a:lnTo>
                    <a:pt x="810" y="436"/>
                  </a:lnTo>
                  <a:lnTo>
                    <a:pt x="798" y="430"/>
                  </a:lnTo>
                  <a:lnTo>
                    <a:pt x="790" y="440"/>
                  </a:lnTo>
                  <a:lnTo>
                    <a:pt x="788" y="476"/>
                  </a:lnTo>
                  <a:lnTo>
                    <a:pt x="792" y="492"/>
                  </a:lnTo>
                  <a:lnTo>
                    <a:pt x="796" y="492"/>
                  </a:lnTo>
                  <a:lnTo>
                    <a:pt x="798" y="492"/>
                  </a:lnTo>
                  <a:lnTo>
                    <a:pt x="808" y="496"/>
                  </a:lnTo>
                  <a:lnTo>
                    <a:pt x="814" y="510"/>
                  </a:lnTo>
                  <a:lnTo>
                    <a:pt x="816" y="510"/>
                  </a:lnTo>
                  <a:lnTo>
                    <a:pt x="816" y="512"/>
                  </a:lnTo>
                  <a:lnTo>
                    <a:pt x="812" y="536"/>
                  </a:lnTo>
                  <a:lnTo>
                    <a:pt x="812" y="538"/>
                  </a:lnTo>
                  <a:lnTo>
                    <a:pt x="812" y="540"/>
                  </a:lnTo>
                  <a:lnTo>
                    <a:pt x="800" y="546"/>
                  </a:lnTo>
                  <a:lnTo>
                    <a:pt x="798" y="548"/>
                  </a:lnTo>
                  <a:lnTo>
                    <a:pt x="798" y="546"/>
                  </a:lnTo>
                  <a:lnTo>
                    <a:pt x="796" y="546"/>
                  </a:lnTo>
                  <a:lnTo>
                    <a:pt x="792" y="544"/>
                  </a:lnTo>
                  <a:lnTo>
                    <a:pt x="778" y="550"/>
                  </a:lnTo>
                  <a:lnTo>
                    <a:pt x="778" y="552"/>
                  </a:lnTo>
                  <a:lnTo>
                    <a:pt x="780" y="552"/>
                  </a:lnTo>
                  <a:lnTo>
                    <a:pt x="782" y="574"/>
                  </a:lnTo>
                  <a:lnTo>
                    <a:pt x="780" y="578"/>
                  </a:lnTo>
                  <a:lnTo>
                    <a:pt x="776" y="580"/>
                  </a:lnTo>
                  <a:lnTo>
                    <a:pt x="768" y="580"/>
                  </a:lnTo>
                  <a:lnTo>
                    <a:pt x="762" y="578"/>
                  </a:lnTo>
                  <a:lnTo>
                    <a:pt x="758" y="576"/>
                  </a:lnTo>
                  <a:lnTo>
                    <a:pt x="748" y="568"/>
                  </a:lnTo>
                  <a:lnTo>
                    <a:pt x="746" y="568"/>
                  </a:lnTo>
                  <a:lnTo>
                    <a:pt x="746" y="566"/>
                  </a:lnTo>
                  <a:lnTo>
                    <a:pt x="740" y="552"/>
                  </a:lnTo>
                  <a:lnTo>
                    <a:pt x="736" y="550"/>
                  </a:lnTo>
                  <a:lnTo>
                    <a:pt x="728" y="546"/>
                  </a:lnTo>
                  <a:lnTo>
                    <a:pt x="726" y="546"/>
                  </a:lnTo>
                  <a:lnTo>
                    <a:pt x="714" y="538"/>
                  </a:lnTo>
                  <a:lnTo>
                    <a:pt x="712" y="538"/>
                  </a:lnTo>
                  <a:lnTo>
                    <a:pt x="712" y="536"/>
                  </a:lnTo>
                  <a:lnTo>
                    <a:pt x="710" y="524"/>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2" y="420"/>
                  </a:lnTo>
                  <a:lnTo>
                    <a:pt x="652" y="416"/>
                  </a:lnTo>
                  <a:lnTo>
                    <a:pt x="644" y="410"/>
                  </a:lnTo>
                  <a:lnTo>
                    <a:pt x="638" y="402"/>
                  </a:lnTo>
                  <a:lnTo>
                    <a:pt x="624" y="402"/>
                  </a:lnTo>
                  <a:lnTo>
                    <a:pt x="618" y="398"/>
                  </a:lnTo>
                  <a:lnTo>
                    <a:pt x="610" y="392"/>
                  </a:lnTo>
                  <a:lnTo>
                    <a:pt x="608" y="390"/>
                  </a:lnTo>
                  <a:lnTo>
                    <a:pt x="604" y="384"/>
                  </a:lnTo>
                  <a:lnTo>
                    <a:pt x="598" y="376"/>
                  </a:lnTo>
                  <a:lnTo>
                    <a:pt x="596" y="362"/>
                  </a:lnTo>
                  <a:lnTo>
                    <a:pt x="596" y="360"/>
                  </a:lnTo>
                  <a:lnTo>
                    <a:pt x="600" y="336"/>
                  </a:lnTo>
                  <a:lnTo>
                    <a:pt x="604" y="324"/>
                  </a:lnTo>
                  <a:lnTo>
                    <a:pt x="606" y="324"/>
                  </a:lnTo>
                  <a:lnTo>
                    <a:pt x="636" y="310"/>
                  </a:lnTo>
                  <a:lnTo>
                    <a:pt x="648" y="296"/>
                  </a:lnTo>
                  <a:lnTo>
                    <a:pt x="650" y="284"/>
                  </a:lnTo>
                  <a:lnTo>
                    <a:pt x="648" y="276"/>
                  </a:lnTo>
                  <a:lnTo>
                    <a:pt x="644" y="262"/>
                  </a:lnTo>
                  <a:lnTo>
                    <a:pt x="640" y="254"/>
                  </a:lnTo>
                  <a:lnTo>
                    <a:pt x="634" y="256"/>
                  </a:lnTo>
                  <a:lnTo>
                    <a:pt x="624" y="254"/>
                  </a:lnTo>
                  <a:lnTo>
                    <a:pt x="616" y="260"/>
                  </a:lnTo>
                  <a:lnTo>
                    <a:pt x="606" y="272"/>
                  </a:lnTo>
                  <a:lnTo>
                    <a:pt x="592" y="286"/>
                  </a:lnTo>
                  <a:lnTo>
                    <a:pt x="590" y="286"/>
                  </a:lnTo>
                  <a:lnTo>
                    <a:pt x="578" y="290"/>
                  </a:lnTo>
                  <a:lnTo>
                    <a:pt x="568" y="288"/>
                  </a:lnTo>
                  <a:lnTo>
                    <a:pt x="542"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8" name="宁夏"/>
            <p:cNvSpPr/>
            <p:nvPr/>
          </p:nvSpPr>
          <p:spPr bwMode="auto">
            <a:xfrm>
              <a:off x="4778375" y="3019425"/>
              <a:ext cx="336550" cy="555625"/>
            </a:xfrm>
            <a:custGeom>
              <a:avLst/>
              <a:gdLst>
                <a:gd name="T0" fmla="*/ 2147483646 w 184"/>
                <a:gd name="T1" fmla="*/ 2147483646 h 304"/>
                <a:gd name="T2" fmla="*/ 2147483646 w 184"/>
                <a:gd name="T3" fmla="*/ 2147483646 h 304"/>
                <a:gd name="T4" fmla="*/ 2147483646 w 184"/>
                <a:gd name="T5" fmla="*/ 2147483646 h 304"/>
                <a:gd name="T6" fmla="*/ 2147483646 w 184"/>
                <a:gd name="T7" fmla="*/ 2147483646 h 304"/>
                <a:gd name="T8" fmla="*/ 2147483646 w 184"/>
                <a:gd name="T9" fmla="*/ 2147483646 h 304"/>
                <a:gd name="T10" fmla="*/ 2147483646 w 184"/>
                <a:gd name="T11" fmla="*/ 2147483646 h 304"/>
                <a:gd name="T12" fmla="*/ 2147483646 w 184"/>
                <a:gd name="T13" fmla="*/ 2147483646 h 304"/>
                <a:gd name="T14" fmla="*/ 2147483646 w 184"/>
                <a:gd name="T15" fmla="*/ 2147483646 h 304"/>
                <a:gd name="T16" fmla="*/ 2147483646 w 184"/>
                <a:gd name="T17" fmla="*/ 2147483646 h 304"/>
                <a:gd name="T18" fmla="*/ 2147483646 w 184"/>
                <a:gd name="T19" fmla="*/ 2147483646 h 304"/>
                <a:gd name="T20" fmla="*/ 2147483646 w 184"/>
                <a:gd name="T21" fmla="*/ 2147483646 h 304"/>
                <a:gd name="T22" fmla="*/ 2147483646 w 184"/>
                <a:gd name="T23" fmla="*/ 2147483646 h 304"/>
                <a:gd name="T24" fmla="*/ 2147483646 w 184"/>
                <a:gd name="T25" fmla="*/ 2147483646 h 304"/>
                <a:gd name="T26" fmla="*/ 2147483646 w 184"/>
                <a:gd name="T27" fmla="*/ 2147483646 h 304"/>
                <a:gd name="T28" fmla="*/ 2147483646 w 184"/>
                <a:gd name="T29" fmla="*/ 2147483646 h 304"/>
                <a:gd name="T30" fmla="*/ 2147483646 w 184"/>
                <a:gd name="T31" fmla="*/ 2147483646 h 304"/>
                <a:gd name="T32" fmla="*/ 2147483646 w 184"/>
                <a:gd name="T33" fmla="*/ 2147483646 h 304"/>
                <a:gd name="T34" fmla="*/ 2147483646 w 184"/>
                <a:gd name="T35" fmla="*/ 2147483646 h 304"/>
                <a:gd name="T36" fmla="*/ 2147483646 w 184"/>
                <a:gd name="T37" fmla="*/ 2147483646 h 304"/>
                <a:gd name="T38" fmla="*/ 2147483646 w 184"/>
                <a:gd name="T39" fmla="*/ 2147483646 h 304"/>
                <a:gd name="T40" fmla="*/ 2147483646 w 184"/>
                <a:gd name="T41" fmla="*/ 2147483646 h 304"/>
                <a:gd name="T42" fmla="*/ 2147483646 w 184"/>
                <a:gd name="T43" fmla="*/ 2147483646 h 304"/>
                <a:gd name="T44" fmla="*/ 2147483646 w 184"/>
                <a:gd name="T45" fmla="*/ 2147483646 h 304"/>
                <a:gd name="T46" fmla="*/ 2147483646 w 184"/>
                <a:gd name="T47" fmla="*/ 2147483646 h 304"/>
                <a:gd name="T48" fmla="*/ 2147483646 w 184"/>
                <a:gd name="T49" fmla="*/ 2147483646 h 304"/>
                <a:gd name="T50" fmla="*/ 2147483646 w 184"/>
                <a:gd name="T51" fmla="*/ 2147483646 h 304"/>
                <a:gd name="T52" fmla="*/ 2147483646 w 184"/>
                <a:gd name="T53" fmla="*/ 2147483646 h 304"/>
                <a:gd name="T54" fmla="*/ 2147483646 w 184"/>
                <a:gd name="T55" fmla="*/ 2147483646 h 304"/>
                <a:gd name="T56" fmla="*/ 2147483646 w 184"/>
                <a:gd name="T57" fmla="*/ 2147483646 h 304"/>
                <a:gd name="T58" fmla="*/ 2147483646 w 184"/>
                <a:gd name="T59" fmla="*/ 2147483646 h 304"/>
                <a:gd name="T60" fmla="*/ 2147483646 w 184"/>
                <a:gd name="T61" fmla="*/ 2147483646 h 304"/>
                <a:gd name="T62" fmla="*/ 2147483646 w 184"/>
                <a:gd name="T63" fmla="*/ 2147483646 h 304"/>
                <a:gd name="T64" fmla="*/ 2147483646 w 184"/>
                <a:gd name="T65" fmla="*/ 2147483646 h 304"/>
                <a:gd name="T66" fmla="*/ 2147483646 w 184"/>
                <a:gd name="T67" fmla="*/ 2147483646 h 304"/>
                <a:gd name="T68" fmla="*/ 2147483646 w 184"/>
                <a:gd name="T69" fmla="*/ 2147483646 h 304"/>
                <a:gd name="T70" fmla="*/ 2147483646 w 184"/>
                <a:gd name="T71" fmla="*/ 2147483646 h 304"/>
                <a:gd name="T72" fmla="*/ 2147483646 w 184"/>
                <a:gd name="T73" fmla="*/ 2147483646 h 304"/>
                <a:gd name="T74" fmla="*/ 2147483646 w 184"/>
                <a:gd name="T75" fmla="*/ 2147483646 h 304"/>
                <a:gd name="T76" fmla="*/ 2147483646 w 184"/>
                <a:gd name="T77" fmla="*/ 2147483646 h 304"/>
                <a:gd name="T78" fmla="*/ 2147483646 w 184"/>
                <a:gd name="T79" fmla="*/ 2147483646 h 304"/>
                <a:gd name="T80" fmla="*/ 2147483646 w 184"/>
                <a:gd name="T81" fmla="*/ 2147483646 h 304"/>
                <a:gd name="T82" fmla="*/ 2147483646 w 184"/>
                <a:gd name="T83" fmla="*/ 2147483646 h 304"/>
                <a:gd name="T84" fmla="*/ 2147483646 w 184"/>
                <a:gd name="T85" fmla="*/ 2147483646 h 304"/>
                <a:gd name="T86" fmla="*/ 2147483646 w 184"/>
                <a:gd name="T87" fmla="*/ 2147483646 h 304"/>
                <a:gd name="T88" fmla="*/ 2147483646 w 184"/>
                <a:gd name="T89" fmla="*/ 2147483646 h 304"/>
                <a:gd name="T90" fmla="*/ 2147483646 w 184"/>
                <a:gd name="T91" fmla="*/ 2147483646 h 304"/>
                <a:gd name="T92" fmla="*/ 2147483646 w 184"/>
                <a:gd name="T93" fmla="*/ 2147483646 h 304"/>
                <a:gd name="T94" fmla="*/ 2147483646 w 184"/>
                <a:gd name="T95" fmla="*/ 2147483646 h 304"/>
                <a:gd name="T96" fmla="*/ 2147483646 w 184"/>
                <a:gd name="T97" fmla="*/ 2147483646 h 304"/>
                <a:gd name="T98" fmla="*/ 2147483646 w 184"/>
                <a:gd name="T99" fmla="*/ 0 h 30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4" h="304">
                  <a:moveTo>
                    <a:pt x="108" y="18"/>
                  </a:moveTo>
                  <a:lnTo>
                    <a:pt x="92" y="58"/>
                  </a:lnTo>
                  <a:lnTo>
                    <a:pt x="92" y="84"/>
                  </a:lnTo>
                  <a:lnTo>
                    <a:pt x="92" y="86"/>
                  </a:lnTo>
                  <a:lnTo>
                    <a:pt x="84" y="100"/>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0" y="134"/>
                  </a:lnTo>
                  <a:lnTo>
                    <a:pt x="8" y="140"/>
                  </a:lnTo>
                  <a:lnTo>
                    <a:pt x="36" y="144"/>
                  </a:lnTo>
                  <a:lnTo>
                    <a:pt x="38" y="144"/>
                  </a:lnTo>
                  <a:lnTo>
                    <a:pt x="40" y="144"/>
                  </a:lnTo>
                  <a:lnTo>
                    <a:pt x="48" y="162"/>
                  </a:lnTo>
                  <a:lnTo>
                    <a:pt x="56" y="168"/>
                  </a:lnTo>
                  <a:lnTo>
                    <a:pt x="60" y="174"/>
                  </a:lnTo>
                  <a:lnTo>
                    <a:pt x="60" y="184"/>
                  </a:lnTo>
                  <a:lnTo>
                    <a:pt x="60" y="206"/>
                  </a:lnTo>
                  <a:lnTo>
                    <a:pt x="70" y="216"/>
                  </a:lnTo>
                  <a:lnTo>
                    <a:pt x="72" y="216"/>
                  </a:lnTo>
                  <a:lnTo>
                    <a:pt x="76" y="232"/>
                  </a:lnTo>
                  <a:lnTo>
                    <a:pt x="76" y="240"/>
                  </a:lnTo>
                  <a:lnTo>
                    <a:pt x="72" y="248"/>
                  </a:lnTo>
                  <a:lnTo>
                    <a:pt x="70" y="256"/>
                  </a:lnTo>
                  <a:lnTo>
                    <a:pt x="72" y="264"/>
                  </a:lnTo>
                  <a:lnTo>
                    <a:pt x="82" y="270"/>
                  </a:lnTo>
                  <a:lnTo>
                    <a:pt x="94" y="276"/>
                  </a:lnTo>
                  <a:lnTo>
                    <a:pt x="100" y="280"/>
                  </a:lnTo>
                  <a:lnTo>
                    <a:pt x="106" y="292"/>
                  </a:lnTo>
                  <a:lnTo>
                    <a:pt x="114" y="298"/>
                  </a:lnTo>
                  <a:lnTo>
                    <a:pt x="116" y="302"/>
                  </a:lnTo>
                  <a:lnTo>
                    <a:pt x="124" y="304"/>
                  </a:lnTo>
                  <a:lnTo>
                    <a:pt x="122" y="288"/>
                  </a:lnTo>
                  <a:lnTo>
                    <a:pt x="122" y="282"/>
                  </a:lnTo>
                  <a:lnTo>
                    <a:pt x="122" y="278"/>
                  </a:lnTo>
                  <a:lnTo>
                    <a:pt x="126" y="274"/>
                  </a:lnTo>
                  <a:lnTo>
                    <a:pt x="128" y="272"/>
                  </a:lnTo>
                  <a:lnTo>
                    <a:pt x="140"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0" y="100"/>
                  </a:lnTo>
                  <a:lnTo>
                    <a:pt x="174" y="96"/>
                  </a:lnTo>
                  <a:lnTo>
                    <a:pt x="168" y="96"/>
                  </a:lnTo>
                  <a:lnTo>
                    <a:pt x="166" y="96"/>
                  </a:lnTo>
                  <a:lnTo>
                    <a:pt x="154" y="98"/>
                  </a:lnTo>
                  <a:lnTo>
                    <a:pt x="152" y="96"/>
                  </a:lnTo>
                  <a:lnTo>
                    <a:pt x="144" y="84"/>
                  </a:lnTo>
                  <a:lnTo>
                    <a:pt x="142" y="84"/>
                  </a:lnTo>
                  <a:lnTo>
                    <a:pt x="142" y="64"/>
                  </a:lnTo>
                  <a:lnTo>
                    <a:pt x="146" y="52"/>
                  </a:lnTo>
                  <a:lnTo>
                    <a:pt x="148" y="48"/>
                  </a:lnTo>
                  <a:lnTo>
                    <a:pt x="150" y="42"/>
                  </a:lnTo>
                  <a:lnTo>
                    <a:pt x="152" y="36"/>
                  </a:lnTo>
                  <a:lnTo>
                    <a:pt x="156" y="32"/>
                  </a:lnTo>
                  <a:lnTo>
                    <a:pt x="156" y="20"/>
                  </a:lnTo>
                  <a:lnTo>
                    <a:pt x="144" y="8"/>
                  </a:lnTo>
                  <a:lnTo>
                    <a:pt x="128" y="0"/>
                  </a:lnTo>
                  <a:lnTo>
                    <a:pt x="10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9" name="新疆"/>
            <p:cNvSpPr/>
            <p:nvPr/>
          </p:nvSpPr>
          <p:spPr bwMode="auto">
            <a:xfrm>
              <a:off x="1595438" y="1557338"/>
              <a:ext cx="2382837" cy="1801812"/>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0" name="青海"/>
            <p:cNvSpPr/>
            <p:nvPr/>
          </p:nvSpPr>
          <p:spPr bwMode="auto">
            <a:xfrm>
              <a:off x="3141663" y="2971800"/>
              <a:ext cx="1482725" cy="1063625"/>
            </a:xfrm>
            <a:custGeom>
              <a:avLst/>
              <a:gdLst>
                <a:gd name="T0" fmla="*/ 2147483646 w 812"/>
                <a:gd name="T1" fmla="*/ 2147483646 h 582"/>
                <a:gd name="T2" fmla="*/ 2147483646 w 812"/>
                <a:gd name="T3" fmla="*/ 2147483646 h 582"/>
                <a:gd name="T4" fmla="*/ 2147483646 w 812"/>
                <a:gd name="T5" fmla="*/ 2147483646 h 582"/>
                <a:gd name="T6" fmla="*/ 2147483646 w 812"/>
                <a:gd name="T7" fmla="*/ 2147483646 h 582"/>
                <a:gd name="T8" fmla="*/ 2147483646 w 812"/>
                <a:gd name="T9" fmla="*/ 2147483646 h 582"/>
                <a:gd name="T10" fmla="*/ 2147483646 w 812"/>
                <a:gd name="T11" fmla="*/ 2147483646 h 582"/>
                <a:gd name="T12" fmla="*/ 2147483646 w 812"/>
                <a:gd name="T13" fmla="*/ 2147483646 h 582"/>
                <a:gd name="T14" fmla="*/ 2147483646 w 812"/>
                <a:gd name="T15" fmla="*/ 2147483646 h 582"/>
                <a:gd name="T16" fmla="*/ 2147483646 w 812"/>
                <a:gd name="T17" fmla="*/ 2147483646 h 582"/>
                <a:gd name="T18" fmla="*/ 2147483646 w 812"/>
                <a:gd name="T19" fmla="*/ 2147483646 h 582"/>
                <a:gd name="T20" fmla="*/ 2147483646 w 812"/>
                <a:gd name="T21" fmla="*/ 2147483646 h 582"/>
                <a:gd name="T22" fmla="*/ 2147483646 w 812"/>
                <a:gd name="T23" fmla="*/ 2147483646 h 582"/>
                <a:gd name="T24" fmla="*/ 2147483646 w 812"/>
                <a:gd name="T25" fmla="*/ 2147483646 h 582"/>
                <a:gd name="T26" fmla="*/ 2147483646 w 812"/>
                <a:gd name="T27" fmla="*/ 2147483646 h 582"/>
                <a:gd name="T28" fmla="*/ 2147483646 w 812"/>
                <a:gd name="T29" fmla="*/ 2147483646 h 582"/>
                <a:gd name="T30" fmla="*/ 2147483646 w 812"/>
                <a:gd name="T31" fmla="*/ 2147483646 h 582"/>
                <a:gd name="T32" fmla="*/ 2147483646 w 812"/>
                <a:gd name="T33" fmla="*/ 2147483646 h 582"/>
                <a:gd name="T34" fmla="*/ 0 w 812"/>
                <a:gd name="T35" fmla="*/ 2147483646 h 582"/>
                <a:gd name="T36" fmla="*/ 2147483646 w 812"/>
                <a:gd name="T37" fmla="*/ 2147483646 h 582"/>
                <a:gd name="T38" fmla="*/ 2147483646 w 812"/>
                <a:gd name="T39" fmla="*/ 2147483646 h 582"/>
                <a:gd name="T40" fmla="*/ 2147483646 w 812"/>
                <a:gd name="T41" fmla="*/ 2147483646 h 582"/>
                <a:gd name="T42" fmla="*/ 2147483646 w 812"/>
                <a:gd name="T43" fmla="*/ 2147483646 h 582"/>
                <a:gd name="T44" fmla="*/ 2147483646 w 812"/>
                <a:gd name="T45" fmla="*/ 2147483646 h 582"/>
                <a:gd name="T46" fmla="*/ 2147483646 w 812"/>
                <a:gd name="T47" fmla="*/ 2147483646 h 582"/>
                <a:gd name="T48" fmla="*/ 2147483646 w 812"/>
                <a:gd name="T49" fmla="*/ 2147483646 h 582"/>
                <a:gd name="T50" fmla="*/ 2147483646 w 812"/>
                <a:gd name="T51" fmla="*/ 2147483646 h 582"/>
                <a:gd name="T52" fmla="*/ 2147483646 w 812"/>
                <a:gd name="T53" fmla="*/ 2147483646 h 582"/>
                <a:gd name="T54" fmla="*/ 2147483646 w 812"/>
                <a:gd name="T55" fmla="*/ 2147483646 h 582"/>
                <a:gd name="T56" fmla="*/ 2147483646 w 812"/>
                <a:gd name="T57" fmla="*/ 2147483646 h 582"/>
                <a:gd name="T58" fmla="*/ 2147483646 w 812"/>
                <a:gd name="T59" fmla="*/ 2147483646 h 582"/>
                <a:gd name="T60" fmla="*/ 2147483646 w 812"/>
                <a:gd name="T61" fmla="*/ 2147483646 h 582"/>
                <a:gd name="T62" fmla="*/ 2147483646 w 812"/>
                <a:gd name="T63" fmla="*/ 2147483646 h 582"/>
                <a:gd name="T64" fmla="*/ 2147483646 w 812"/>
                <a:gd name="T65" fmla="*/ 2147483646 h 582"/>
                <a:gd name="T66" fmla="*/ 2147483646 w 812"/>
                <a:gd name="T67" fmla="*/ 2147483646 h 582"/>
                <a:gd name="T68" fmla="*/ 2147483646 w 812"/>
                <a:gd name="T69" fmla="*/ 2147483646 h 582"/>
                <a:gd name="T70" fmla="*/ 2147483646 w 812"/>
                <a:gd name="T71" fmla="*/ 2147483646 h 582"/>
                <a:gd name="T72" fmla="*/ 2147483646 w 812"/>
                <a:gd name="T73" fmla="*/ 2147483646 h 582"/>
                <a:gd name="T74" fmla="*/ 2147483646 w 812"/>
                <a:gd name="T75" fmla="*/ 2147483646 h 582"/>
                <a:gd name="T76" fmla="*/ 2147483646 w 812"/>
                <a:gd name="T77" fmla="*/ 2147483646 h 582"/>
                <a:gd name="T78" fmla="*/ 2147483646 w 812"/>
                <a:gd name="T79" fmla="*/ 2147483646 h 582"/>
                <a:gd name="T80" fmla="*/ 2147483646 w 812"/>
                <a:gd name="T81" fmla="*/ 2147483646 h 582"/>
                <a:gd name="T82" fmla="*/ 2147483646 w 812"/>
                <a:gd name="T83" fmla="*/ 2147483646 h 582"/>
                <a:gd name="T84" fmla="*/ 2147483646 w 812"/>
                <a:gd name="T85" fmla="*/ 2147483646 h 582"/>
                <a:gd name="T86" fmla="*/ 2147483646 w 812"/>
                <a:gd name="T87" fmla="*/ 2147483646 h 582"/>
                <a:gd name="T88" fmla="*/ 2147483646 w 812"/>
                <a:gd name="T89" fmla="*/ 2147483646 h 582"/>
                <a:gd name="T90" fmla="*/ 2147483646 w 812"/>
                <a:gd name="T91" fmla="*/ 2147483646 h 582"/>
                <a:gd name="T92" fmla="*/ 2147483646 w 812"/>
                <a:gd name="T93" fmla="*/ 2147483646 h 582"/>
                <a:gd name="T94" fmla="*/ 2147483646 w 812"/>
                <a:gd name="T95" fmla="*/ 2147483646 h 582"/>
                <a:gd name="T96" fmla="*/ 2147483646 w 812"/>
                <a:gd name="T97" fmla="*/ 2147483646 h 582"/>
                <a:gd name="T98" fmla="*/ 2147483646 w 812"/>
                <a:gd name="T99" fmla="*/ 2147483646 h 582"/>
                <a:gd name="T100" fmla="*/ 2147483646 w 812"/>
                <a:gd name="T101" fmla="*/ 2147483646 h 582"/>
                <a:gd name="T102" fmla="*/ 2147483646 w 812"/>
                <a:gd name="T103" fmla="*/ 2147483646 h 582"/>
                <a:gd name="T104" fmla="*/ 2147483646 w 812"/>
                <a:gd name="T105" fmla="*/ 2147483646 h 582"/>
                <a:gd name="T106" fmla="*/ 2147483646 w 812"/>
                <a:gd name="T107" fmla="*/ 2147483646 h 5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812" h="582">
                  <a:moveTo>
                    <a:pt x="484" y="30"/>
                  </a:moveTo>
                  <a:lnTo>
                    <a:pt x="476" y="36"/>
                  </a:lnTo>
                  <a:lnTo>
                    <a:pt x="480" y="56"/>
                  </a:lnTo>
                  <a:lnTo>
                    <a:pt x="480" y="58"/>
                  </a:lnTo>
                  <a:lnTo>
                    <a:pt x="482" y="58"/>
                  </a:lnTo>
                  <a:lnTo>
                    <a:pt x="480" y="58"/>
                  </a:lnTo>
                  <a:lnTo>
                    <a:pt x="472" y="78"/>
                  </a:lnTo>
                  <a:lnTo>
                    <a:pt x="460" y="82"/>
                  </a:lnTo>
                  <a:lnTo>
                    <a:pt x="458" y="84"/>
                  </a:lnTo>
                  <a:lnTo>
                    <a:pt x="456" y="84"/>
                  </a:lnTo>
                  <a:lnTo>
                    <a:pt x="436" y="74"/>
                  </a:lnTo>
                  <a:lnTo>
                    <a:pt x="396" y="38"/>
                  </a:lnTo>
                  <a:lnTo>
                    <a:pt x="380" y="28"/>
                  </a:lnTo>
                  <a:lnTo>
                    <a:pt x="356" y="20"/>
                  </a:lnTo>
                  <a:lnTo>
                    <a:pt x="356" y="18"/>
                  </a:lnTo>
                  <a:lnTo>
                    <a:pt x="344" y="10"/>
                  </a:lnTo>
                  <a:lnTo>
                    <a:pt x="324" y="4"/>
                  </a:lnTo>
                  <a:lnTo>
                    <a:pt x="314" y="6"/>
                  </a:lnTo>
                  <a:lnTo>
                    <a:pt x="312" y="6"/>
                  </a:lnTo>
                  <a:lnTo>
                    <a:pt x="288" y="4"/>
                  </a:lnTo>
                  <a:lnTo>
                    <a:pt x="286" y="4"/>
                  </a:lnTo>
                  <a:lnTo>
                    <a:pt x="268" y="0"/>
                  </a:lnTo>
                  <a:lnTo>
                    <a:pt x="256" y="0"/>
                  </a:lnTo>
                  <a:lnTo>
                    <a:pt x="248" y="6"/>
                  </a:lnTo>
                  <a:lnTo>
                    <a:pt x="240" y="8"/>
                  </a:lnTo>
                  <a:lnTo>
                    <a:pt x="228" y="10"/>
                  </a:lnTo>
                  <a:lnTo>
                    <a:pt x="212" y="14"/>
                  </a:lnTo>
                  <a:lnTo>
                    <a:pt x="198" y="18"/>
                  </a:lnTo>
                  <a:lnTo>
                    <a:pt x="196" y="20"/>
                  </a:lnTo>
                  <a:lnTo>
                    <a:pt x="180" y="22"/>
                  </a:lnTo>
                  <a:lnTo>
                    <a:pt x="160" y="28"/>
                  </a:lnTo>
                  <a:lnTo>
                    <a:pt x="158" y="28"/>
                  </a:lnTo>
                  <a:lnTo>
                    <a:pt x="144" y="26"/>
                  </a:lnTo>
                  <a:lnTo>
                    <a:pt x="120" y="30"/>
                  </a:lnTo>
                  <a:lnTo>
                    <a:pt x="100" y="30"/>
                  </a:lnTo>
                  <a:lnTo>
                    <a:pt x="92" y="38"/>
                  </a:lnTo>
                  <a:lnTo>
                    <a:pt x="82" y="40"/>
                  </a:lnTo>
                  <a:lnTo>
                    <a:pt x="86" y="50"/>
                  </a:lnTo>
                  <a:lnTo>
                    <a:pt x="86" y="66"/>
                  </a:lnTo>
                  <a:lnTo>
                    <a:pt x="84" y="78"/>
                  </a:lnTo>
                  <a:lnTo>
                    <a:pt x="98" y="90"/>
                  </a:lnTo>
                  <a:lnTo>
                    <a:pt x="110" y="102"/>
                  </a:lnTo>
                  <a:lnTo>
                    <a:pt x="118" y="110"/>
                  </a:lnTo>
                  <a:lnTo>
                    <a:pt x="120" y="114"/>
                  </a:lnTo>
                  <a:lnTo>
                    <a:pt x="120" y="118"/>
                  </a:lnTo>
                  <a:lnTo>
                    <a:pt x="124" y="130"/>
                  </a:lnTo>
                  <a:lnTo>
                    <a:pt x="130" y="142"/>
                  </a:lnTo>
                  <a:lnTo>
                    <a:pt x="128" y="142"/>
                  </a:lnTo>
                  <a:lnTo>
                    <a:pt x="112" y="154"/>
                  </a:lnTo>
                  <a:lnTo>
                    <a:pt x="102" y="166"/>
                  </a:lnTo>
                  <a:lnTo>
                    <a:pt x="104" y="178"/>
                  </a:lnTo>
                  <a:lnTo>
                    <a:pt x="112" y="196"/>
                  </a:lnTo>
                  <a:lnTo>
                    <a:pt x="112" y="198"/>
                  </a:lnTo>
                  <a:lnTo>
                    <a:pt x="112" y="204"/>
                  </a:lnTo>
                  <a:lnTo>
                    <a:pt x="108" y="210"/>
                  </a:lnTo>
                  <a:lnTo>
                    <a:pt x="106" y="214"/>
                  </a:lnTo>
                  <a:lnTo>
                    <a:pt x="102" y="216"/>
                  </a:lnTo>
                  <a:lnTo>
                    <a:pt x="96" y="216"/>
                  </a:lnTo>
                  <a:lnTo>
                    <a:pt x="80" y="214"/>
                  </a:lnTo>
                  <a:lnTo>
                    <a:pt x="60" y="210"/>
                  </a:lnTo>
                  <a:lnTo>
                    <a:pt x="58" y="210"/>
                  </a:lnTo>
                  <a:lnTo>
                    <a:pt x="44" y="202"/>
                  </a:lnTo>
                  <a:lnTo>
                    <a:pt x="20" y="202"/>
                  </a:lnTo>
                  <a:lnTo>
                    <a:pt x="22" y="202"/>
                  </a:lnTo>
                  <a:lnTo>
                    <a:pt x="20" y="242"/>
                  </a:lnTo>
                  <a:lnTo>
                    <a:pt x="18" y="246"/>
                  </a:lnTo>
                  <a:lnTo>
                    <a:pt x="16" y="248"/>
                  </a:lnTo>
                  <a:lnTo>
                    <a:pt x="8" y="250"/>
                  </a:lnTo>
                  <a:lnTo>
                    <a:pt x="6" y="254"/>
                  </a:lnTo>
                  <a:lnTo>
                    <a:pt x="6" y="262"/>
                  </a:lnTo>
                  <a:lnTo>
                    <a:pt x="4" y="262"/>
                  </a:lnTo>
                  <a:lnTo>
                    <a:pt x="4" y="272"/>
                  </a:lnTo>
                  <a:lnTo>
                    <a:pt x="10" y="280"/>
                  </a:lnTo>
                  <a:lnTo>
                    <a:pt x="14" y="284"/>
                  </a:lnTo>
                  <a:lnTo>
                    <a:pt x="18" y="304"/>
                  </a:lnTo>
                  <a:lnTo>
                    <a:pt x="18" y="310"/>
                  </a:lnTo>
                  <a:lnTo>
                    <a:pt x="16" y="322"/>
                  </a:lnTo>
                  <a:lnTo>
                    <a:pt x="10" y="338"/>
                  </a:lnTo>
                  <a:lnTo>
                    <a:pt x="0" y="358"/>
                  </a:lnTo>
                  <a:lnTo>
                    <a:pt x="0" y="362"/>
                  </a:lnTo>
                  <a:lnTo>
                    <a:pt x="0" y="370"/>
                  </a:lnTo>
                  <a:lnTo>
                    <a:pt x="12" y="384"/>
                  </a:lnTo>
                  <a:lnTo>
                    <a:pt x="16" y="394"/>
                  </a:lnTo>
                  <a:lnTo>
                    <a:pt x="26" y="406"/>
                  </a:lnTo>
                  <a:lnTo>
                    <a:pt x="40" y="422"/>
                  </a:lnTo>
                  <a:lnTo>
                    <a:pt x="48" y="430"/>
                  </a:lnTo>
                  <a:lnTo>
                    <a:pt x="52" y="430"/>
                  </a:lnTo>
                  <a:lnTo>
                    <a:pt x="68" y="422"/>
                  </a:lnTo>
                  <a:lnTo>
                    <a:pt x="72" y="418"/>
                  </a:lnTo>
                  <a:lnTo>
                    <a:pt x="76" y="418"/>
                  </a:lnTo>
                  <a:lnTo>
                    <a:pt x="84" y="420"/>
                  </a:lnTo>
                  <a:lnTo>
                    <a:pt x="92" y="424"/>
                  </a:lnTo>
                  <a:lnTo>
                    <a:pt x="92" y="426"/>
                  </a:lnTo>
                  <a:lnTo>
                    <a:pt x="100" y="434"/>
                  </a:lnTo>
                  <a:lnTo>
                    <a:pt x="104" y="444"/>
                  </a:lnTo>
                  <a:lnTo>
                    <a:pt x="108" y="448"/>
                  </a:lnTo>
                  <a:lnTo>
                    <a:pt x="110" y="450"/>
                  </a:lnTo>
                  <a:lnTo>
                    <a:pt x="120" y="458"/>
                  </a:lnTo>
                  <a:lnTo>
                    <a:pt x="126" y="458"/>
                  </a:lnTo>
                  <a:lnTo>
                    <a:pt x="132" y="460"/>
                  </a:lnTo>
                  <a:lnTo>
                    <a:pt x="136" y="464"/>
                  </a:lnTo>
                  <a:lnTo>
                    <a:pt x="144" y="468"/>
                  </a:lnTo>
                  <a:lnTo>
                    <a:pt x="160" y="474"/>
                  </a:lnTo>
                  <a:lnTo>
                    <a:pt x="162" y="474"/>
                  </a:lnTo>
                  <a:lnTo>
                    <a:pt x="186" y="482"/>
                  </a:lnTo>
                  <a:lnTo>
                    <a:pt x="188" y="482"/>
                  </a:lnTo>
                  <a:lnTo>
                    <a:pt x="204" y="490"/>
                  </a:lnTo>
                  <a:lnTo>
                    <a:pt x="232" y="498"/>
                  </a:lnTo>
                  <a:lnTo>
                    <a:pt x="234" y="498"/>
                  </a:lnTo>
                  <a:lnTo>
                    <a:pt x="272" y="500"/>
                  </a:lnTo>
                  <a:lnTo>
                    <a:pt x="288" y="494"/>
                  </a:lnTo>
                  <a:lnTo>
                    <a:pt x="304" y="494"/>
                  </a:lnTo>
                  <a:lnTo>
                    <a:pt x="304" y="496"/>
                  </a:lnTo>
                  <a:lnTo>
                    <a:pt x="316" y="512"/>
                  </a:lnTo>
                  <a:lnTo>
                    <a:pt x="324" y="526"/>
                  </a:lnTo>
                  <a:lnTo>
                    <a:pt x="332" y="532"/>
                  </a:lnTo>
                  <a:lnTo>
                    <a:pt x="340" y="536"/>
                  </a:lnTo>
                  <a:lnTo>
                    <a:pt x="340" y="538"/>
                  </a:lnTo>
                  <a:lnTo>
                    <a:pt x="342" y="538"/>
                  </a:lnTo>
                  <a:lnTo>
                    <a:pt x="348" y="554"/>
                  </a:lnTo>
                  <a:lnTo>
                    <a:pt x="350" y="554"/>
                  </a:lnTo>
                  <a:lnTo>
                    <a:pt x="350" y="556"/>
                  </a:lnTo>
                  <a:lnTo>
                    <a:pt x="354" y="574"/>
                  </a:lnTo>
                  <a:lnTo>
                    <a:pt x="364" y="578"/>
                  </a:lnTo>
                  <a:lnTo>
                    <a:pt x="366" y="578"/>
                  </a:lnTo>
                  <a:lnTo>
                    <a:pt x="376" y="582"/>
                  </a:lnTo>
                  <a:lnTo>
                    <a:pt x="388" y="580"/>
                  </a:lnTo>
                  <a:lnTo>
                    <a:pt x="390" y="568"/>
                  </a:lnTo>
                  <a:lnTo>
                    <a:pt x="392" y="566"/>
                  </a:lnTo>
                  <a:lnTo>
                    <a:pt x="404" y="554"/>
                  </a:lnTo>
                  <a:lnTo>
                    <a:pt x="420" y="558"/>
                  </a:lnTo>
                  <a:lnTo>
                    <a:pt x="428" y="574"/>
                  </a:lnTo>
                  <a:lnTo>
                    <a:pt x="442" y="570"/>
                  </a:lnTo>
                  <a:lnTo>
                    <a:pt x="444" y="554"/>
                  </a:lnTo>
                  <a:lnTo>
                    <a:pt x="444" y="552"/>
                  </a:lnTo>
                  <a:lnTo>
                    <a:pt x="456" y="546"/>
                  </a:lnTo>
                  <a:lnTo>
                    <a:pt x="452" y="524"/>
                  </a:lnTo>
                  <a:lnTo>
                    <a:pt x="452" y="522"/>
                  </a:lnTo>
                  <a:lnTo>
                    <a:pt x="464" y="496"/>
                  </a:lnTo>
                  <a:lnTo>
                    <a:pt x="476" y="492"/>
                  </a:lnTo>
                  <a:lnTo>
                    <a:pt x="472" y="470"/>
                  </a:lnTo>
                  <a:lnTo>
                    <a:pt x="484" y="470"/>
                  </a:lnTo>
                  <a:lnTo>
                    <a:pt x="484" y="458"/>
                  </a:lnTo>
                  <a:lnTo>
                    <a:pt x="476" y="438"/>
                  </a:lnTo>
                  <a:lnTo>
                    <a:pt x="476" y="436"/>
                  </a:lnTo>
                  <a:lnTo>
                    <a:pt x="478" y="420"/>
                  </a:lnTo>
                  <a:lnTo>
                    <a:pt x="478" y="418"/>
                  </a:lnTo>
                  <a:lnTo>
                    <a:pt x="480" y="418"/>
                  </a:lnTo>
                  <a:lnTo>
                    <a:pt x="488" y="406"/>
                  </a:lnTo>
                  <a:lnTo>
                    <a:pt x="490" y="406"/>
                  </a:lnTo>
                  <a:lnTo>
                    <a:pt x="492" y="406"/>
                  </a:lnTo>
                  <a:lnTo>
                    <a:pt x="514" y="410"/>
                  </a:lnTo>
                  <a:lnTo>
                    <a:pt x="532" y="414"/>
                  </a:lnTo>
                  <a:lnTo>
                    <a:pt x="548" y="410"/>
                  </a:lnTo>
                  <a:lnTo>
                    <a:pt x="556" y="426"/>
                  </a:lnTo>
                  <a:lnTo>
                    <a:pt x="556" y="428"/>
                  </a:lnTo>
                  <a:lnTo>
                    <a:pt x="556" y="440"/>
                  </a:lnTo>
                  <a:lnTo>
                    <a:pt x="560" y="452"/>
                  </a:lnTo>
                  <a:lnTo>
                    <a:pt x="562" y="458"/>
                  </a:lnTo>
                  <a:lnTo>
                    <a:pt x="568" y="462"/>
                  </a:lnTo>
                  <a:lnTo>
                    <a:pt x="578" y="464"/>
                  </a:lnTo>
                  <a:lnTo>
                    <a:pt x="580" y="468"/>
                  </a:lnTo>
                  <a:lnTo>
                    <a:pt x="580" y="470"/>
                  </a:lnTo>
                  <a:lnTo>
                    <a:pt x="584" y="478"/>
                  </a:lnTo>
                  <a:lnTo>
                    <a:pt x="590" y="486"/>
                  </a:lnTo>
                  <a:lnTo>
                    <a:pt x="598" y="498"/>
                  </a:lnTo>
                  <a:lnTo>
                    <a:pt x="602" y="506"/>
                  </a:lnTo>
                  <a:lnTo>
                    <a:pt x="610" y="506"/>
                  </a:lnTo>
                  <a:lnTo>
                    <a:pt x="624" y="494"/>
                  </a:lnTo>
                  <a:lnTo>
                    <a:pt x="632" y="512"/>
                  </a:lnTo>
                  <a:lnTo>
                    <a:pt x="650" y="518"/>
                  </a:lnTo>
                  <a:lnTo>
                    <a:pt x="652" y="518"/>
                  </a:lnTo>
                  <a:lnTo>
                    <a:pt x="660" y="534"/>
                  </a:lnTo>
                  <a:lnTo>
                    <a:pt x="664" y="538"/>
                  </a:lnTo>
                  <a:lnTo>
                    <a:pt x="664" y="522"/>
                  </a:lnTo>
                  <a:lnTo>
                    <a:pt x="664" y="518"/>
                  </a:lnTo>
                  <a:lnTo>
                    <a:pt x="700" y="518"/>
                  </a:lnTo>
                  <a:lnTo>
                    <a:pt x="700" y="514"/>
                  </a:lnTo>
                  <a:lnTo>
                    <a:pt x="702" y="512"/>
                  </a:lnTo>
                  <a:lnTo>
                    <a:pt x="700" y="508"/>
                  </a:lnTo>
                  <a:lnTo>
                    <a:pt x="698" y="500"/>
                  </a:lnTo>
                  <a:lnTo>
                    <a:pt x="696" y="494"/>
                  </a:lnTo>
                  <a:lnTo>
                    <a:pt x="696" y="486"/>
                  </a:lnTo>
                  <a:lnTo>
                    <a:pt x="698" y="480"/>
                  </a:lnTo>
                  <a:lnTo>
                    <a:pt x="702" y="478"/>
                  </a:lnTo>
                  <a:lnTo>
                    <a:pt x="706" y="478"/>
                  </a:lnTo>
                  <a:lnTo>
                    <a:pt x="720" y="482"/>
                  </a:lnTo>
                  <a:lnTo>
                    <a:pt x="722" y="472"/>
                  </a:lnTo>
                  <a:lnTo>
                    <a:pt x="696" y="460"/>
                  </a:lnTo>
                  <a:lnTo>
                    <a:pt x="694" y="460"/>
                  </a:lnTo>
                  <a:lnTo>
                    <a:pt x="692" y="458"/>
                  </a:lnTo>
                  <a:lnTo>
                    <a:pt x="688" y="426"/>
                  </a:lnTo>
                  <a:lnTo>
                    <a:pt x="690" y="406"/>
                  </a:lnTo>
                  <a:lnTo>
                    <a:pt x="690" y="402"/>
                  </a:lnTo>
                  <a:lnTo>
                    <a:pt x="734" y="406"/>
                  </a:lnTo>
                  <a:lnTo>
                    <a:pt x="744" y="396"/>
                  </a:lnTo>
                  <a:lnTo>
                    <a:pt x="746" y="392"/>
                  </a:lnTo>
                  <a:lnTo>
                    <a:pt x="744" y="388"/>
                  </a:lnTo>
                  <a:lnTo>
                    <a:pt x="732" y="382"/>
                  </a:lnTo>
                  <a:lnTo>
                    <a:pt x="730" y="378"/>
                  </a:lnTo>
                  <a:lnTo>
                    <a:pt x="728" y="374"/>
                  </a:lnTo>
                  <a:lnTo>
                    <a:pt x="730" y="372"/>
                  </a:lnTo>
                  <a:lnTo>
                    <a:pt x="732" y="368"/>
                  </a:lnTo>
                  <a:lnTo>
                    <a:pt x="752" y="350"/>
                  </a:lnTo>
                  <a:lnTo>
                    <a:pt x="772" y="348"/>
                  </a:lnTo>
                  <a:lnTo>
                    <a:pt x="782" y="330"/>
                  </a:lnTo>
                  <a:lnTo>
                    <a:pt x="782" y="314"/>
                  </a:lnTo>
                  <a:lnTo>
                    <a:pt x="796" y="310"/>
                  </a:lnTo>
                  <a:lnTo>
                    <a:pt x="804" y="290"/>
                  </a:lnTo>
                  <a:lnTo>
                    <a:pt x="812" y="276"/>
                  </a:lnTo>
                  <a:lnTo>
                    <a:pt x="800" y="256"/>
                  </a:lnTo>
                  <a:lnTo>
                    <a:pt x="800" y="254"/>
                  </a:lnTo>
                  <a:lnTo>
                    <a:pt x="792" y="228"/>
                  </a:lnTo>
                  <a:lnTo>
                    <a:pt x="792" y="226"/>
                  </a:lnTo>
                  <a:lnTo>
                    <a:pt x="788" y="198"/>
                  </a:lnTo>
                  <a:lnTo>
                    <a:pt x="778" y="182"/>
                  </a:lnTo>
                  <a:lnTo>
                    <a:pt x="764" y="168"/>
                  </a:lnTo>
                  <a:lnTo>
                    <a:pt x="764" y="166"/>
                  </a:lnTo>
                  <a:lnTo>
                    <a:pt x="762" y="150"/>
                  </a:lnTo>
                  <a:lnTo>
                    <a:pt x="736" y="158"/>
                  </a:lnTo>
                  <a:lnTo>
                    <a:pt x="724" y="144"/>
                  </a:lnTo>
                  <a:lnTo>
                    <a:pt x="688" y="118"/>
                  </a:lnTo>
                  <a:lnTo>
                    <a:pt x="686" y="118"/>
                  </a:lnTo>
                  <a:lnTo>
                    <a:pt x="672" y="100"/>
                  </a:lnTo>
                  <a:lnTo>
                    <a:pt x="664" y="94"/>
                  </a:lnTo>
                  <a:lnTo>
                    <a:pt x="658" y="102"/>
                  </a:lnTo>
                  <a:lnTo>
                    <a:pt x="658" y="104"/>
                  </a:lnTo>
                  <a:lnTo>
                    <a:pt x="658" y="106"/>
                  </a:lnTo>
                  <a:lnTo>
                    <a:pt x="656" y="106"/>
                  </a:lnTo>
                  <a:lnTo>
                    <a:pt x="644" y="106"/>
                  </a:lnTo>
                  <a:lnTo>
                    <a:pt x="642" y="106"/>
                  </a:lnTo>
                  <a:lnTo>
                    <a:pt x="616" y="78"/>
                  </a:lnTo>
                  <a:lnTo>
                    <a:pt x="606" y="72"/>
                  </a:lnTo>
                  <a:lnTo>
                    <a:pt x="596" y="62"/>
                  </a:lnTo>
                  <a:lnTo>
                    <a:pt x="584" y="54"/>
                  </a:lnTo>
                  <a:lnTo>
                    <a:pt x="584" y="52"/>
                  </a:lnTo>
                  <a:lnTo>
                    <a:pt x="570" y="44"/>
                  </a:lnTo>
                  <a:lnTo>
                    <a:pt x="562" y="50"/>
                  </a:lnTo>
                  <a:lnTo>
                    <a:pt x="560" y="52"/>
                  </a:lnTo>
                  <a:lnTo>
                    <a:pt x="552" y="50"/>
                  </a:lnTo>
                  <a:lnTo>
                    <a:pt x="544" y="54"/>
                  </a:lnTo>
                  <a:lnTo>
                    <a:pt x="542" y="56"/>
                  </a:lnTo>
                  <a:lnTo>
                    <a:pt x="530" y="58"/>
                  </a:lnTo>
                  <a:lnTo>
                    <a:pt x="484"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1" name="四川"/>
            <p:cNvSpPr/>
            <p:nvPr/>
          </p:nvSpPr>
          <p:spPr bwMode="auto">
            <a:xfrm>
              <a:off x="3992563" y="3717925"/>
              <a:ext cx="1282700" cy="1125538"/>
            </a:xfrm>
            <a:custGeom>
              <a:avLst/>
              <a:gdLst>
                <a:gd name="T0" fmla="*/ 2147483646 w 702"/>
                <a:gd name="T1" fmla="*/ 2147483646 h 616"/>
                <a:gd name="T2" fmla="*/ 2147483646 w 702"/>
                <a:gd name="T3" fmla="*/ 2147483646 h 616"/>
                <a:gd name="T4" fmla="*/ 2147483646 w 702"/>
                <a:gd name="T5" fmla="*/ 2147483646 h 616"/>
                <a:gd name="T6" fmla="*/ 2147483646 w 702"/>
                <a:gd name="T7" fmla="*/ 2147483646 h 616"/>
                <a:gd name="T8" fmla="*/ 2147483646 w 702"/>
                <a:gd name="T9" fmla="*/ 2147483646 h 616"/>
                <a:gd name="T10" fmla="*/ 2147483646 w 702"/>
                <a:gd name="T11" fmla="*/ 2147483646 h 616"/>
                <a:gd name="T12" fmla="*/ 2147483646 w 702"/>
                <a:gd name="T13" fmla="*/ 2147483646 h 616"/>
                <a:gd name="T14" fmla="*/ 2147483646 w 702"/>
                <a:gd name="T15" fmla="*/ 2147483646 h 616"/>
                <a:gd name="T16" fmla="*/ 2147483646 w 702"/>
                <a:gd name="T17" fmla="*/ 2147483646 h 616"/>
                <a:gd name="T18" fmla="*/ 2147483646 w 702"/>
                <a:gd name="T19" fmla="*/ 2147483646 h 616"/>
                <a:gd name="T20" fmla="*/ 2147483646 w 702"/>
                <a:gd name="T21" fmla="*/ 2147483646 h 616"/>
                <a:gd name="T22" fmla="*/ 2147483646 w 702"/>
                <a:gd name="T23" fmla="*/ 2147483646 h 616"/>
                <a:gd name="T24" fmla="*/ 2147483646 w 702"/>
                <a:gd name="T25" fmla="*/ 2147483646 h 616"/>
                <a:gd name="T26" fmla="*/ 2147483646 w 702"/>
                <a:gd name="T27" fmla="*/ 2147483646 h 616"/>
                <a:gd name="T28" fmla="*/ 2147483646 w 702"/>
                <a:gd name="T29" fmla="*/ 2147483646 h 616"/>
                <a:gd name="T30" fmla="*/ 2147483646 w 702"/>
                <a:gd name="T31" fmla="*/ 2147483646 h 616"/>
                <a:gd name="T32" fmla="*/ 2147483646 w 702"/>
                <a:gd name="T33" fmla="*/ 2147483646 h 616"/>
                <a:gd name="T34" fmla="*/ 2147483646 w 702"/>
                <a:gd name="T35" fmla="*/ 2147483646 h 616"/>
                <a:gd name="T36" fmla="*/ 2147483646 w 702"/>
                <a:gd name="T37" fmla="*/ 2147483646 h 616"/>
                <a:gd name="T38" fmla="*/ 2147483646 w 702"/>
                <a:gd name="T39" fmla="*/ 2147483646 h 616"/>
                <a:gd name="T40" fmla="*/ 2147483646 w 702"/>
                <a:gd name="T41" fmla="*/ 2147483646 h 616"/>
                <a:gd name="T42" fmla="*/ 2147483646 w 702"/>
                <a:gd name="T43" fmla="*/ 2147483646 h 616"/>
                <a:gd name="T44" fmla="*/ 2147483646 w 702"/>
                <a:gd name="T45" fmla="*/ 2147483646 h 616"/>
                <a:gd name="T46" fmla="*/ 2147483646 w 702"/>
                <a:gd name="T47" fmla="*/ 2147483646 h 616"/>
                <a:gd name="T48" fmla="*/ 2147483646 w 702"/>
                <a:gd name="T49" fmla="*/ 2147483646 h 616"/>
                <a:gd name="T50" fmla="*/ 2147483646 w 702"/>
                <a:gd name="T51" fmla="*/ 2147483646 h 616"/>
                <a:gd name="T52" fmla="*/ 2147483646 w 702"/>
                <a:gd name="T53" fmla="*/ 2147483646 h 616"/>
                <a:gd name="T54" fmla="*/ 2147483646 w 702"/>
                <a:gd name="T55" fmla="*/ 2147483646 h 616"/>
                <a:gd name="T56" fmla="*/ 2147483646 w 702"/>
                <a:gd name="T57" fmla="*/ 2147483646 h 616"/>
                <a:gd name="T58" fmla="*/ 2147483646 w 702"/>
                <a:gd name="T59" fmla="*/ 2147483646 h 616"/>
                <a:gd name="T60" fmla="*/ 2147483646 w 702"/>
                <a:gd name="T61" fmla="*/ 2147483646 h 616"/>
                <a:gd name="T62" fmla="*/ 2147483646 w 702"/>
                <a:gd name="T63" fmla="*/ 2147483646 h 616"/>
                <a:gd name="T64" fmla="*/ 2147483646 w 702"/>
                <a:gd name="T65" fmla="*/ 2147483646 h 616"/>
                <a:gd name="T66" fmla="*/ 2147483646 w 702"/>
                <a:gd name="T67" fmla="*/ 2147483646 h 616"/>
                <a:gd name="T68" fmla="*/ 2147483646 w 702"/>
                <a:gd name="T69" fmla="*/ 2147483646 h 616"/>
                <a:gd name="T70" fmla="*/ 2147483646 w 702"/>
                <a:gd name="T71" fmla="*/ 2147483646 h 616"/>
                <a:gd name="T72" fmla="*/ 2147483646 w 702"/>
                <a:gd name="T73" fmla="*/ 2147483646 h 616"/>
                <a:gd name="T74" fmla="*/ 2147483646 w 702"/>
                <a:gd name="T75" fmla="*/ 2147483646 h 616"/>
                <a:gd name="T76" fmla="*/ 2147483646 w 702"/>
                <a:gd name="T77" fmla="*/ 2147483646 h 616"/>
                <a:gd name="T78" fmla="*/ 2147483646 w 702"/>
                <a:gd name="T79" fmla="*/ 2147483646 h 616"/>
                <a:gd name="T80" fmla="*/ 2147483646 w 702"/>
                <a:gd name="T81" fmla="*/ 2147483646 h 616"/>
                <a:gd name="T82" fmla="*/ 2147483646 w 702"/>
                <a:gd name="T83" fmla="*/ 2147483646 h 616"/>
                <a:gd name="T84" fmla="*/ 2147483646 w 702"/>
                <a:gd name="T85" fmla="*/ 2147483646 h 616"/>
                <a:gd name="T86" fmla="*/ 2147483646 w 702"/>
                <a:gd name="T87" fmla="*/ 2147483646 h 616"/>
                <a:gd name="T88" fmla="*/ 2147483646 w 702"/>
                <a:gd name="T89" fmla="*/ 2147483646 h 616"/>
                <a:gd name="T90" fmla="*/ 2147483646 w 702"/>
                <a:gd name="T91" fmla="*/ 2147483646 h 616"/>
                <a:gd name="T92" fmla="*/ 2147483646 w 702"/>
                <a:gd name="T93" fmla="*/ 2147483646 h 616"/>
                <a:gd name="T94" fmla="*/ 2147483646 w 702"/>
                <a:gd name="T95" fmla="*/ 2147483646 h 616"/>
                <a:gd name="T96" fmla="*/ 2147483646 w 702"/>
                <a:gd name="T97" fmla="*/ 2147483646 h 616"/>
                <a:gd name="T98" fmla="*/ 2147483646 w 702"/>
                <a:gd name="T99" fmla="*/ 0 h 616"/>
                <a:gd name="T100" fmla="*/ 2147483646 w 702"/>
                <a:gd name="T101" fmla="*/ 2147483646 h 616"/>
                <a:gd name="T102" fmla="*/ 2147483646 w 702"/>
                <a:gd name="T103" fmla="*/ 2147483646 h 616"/>
                <a:gd name="T104" fmla="*/ 2147483646 w 702"/>
                <a:gd name="T105" fmla="*/ 2147483646 h 616"/>
                <a:gd name="T106" fmla="*/ 2147483646 w 702"/>
                <a:gd name="T107" fmla="*/ 2147483646 h 616"/>
                <a:gd name="T108" fmla="*/ 2147483646 w 702"/>
                <a:gd name="T109" fmla="*/ 2147483646 h 616"/>
                <a:gd name="T110" fmla="*/ 2147483646 w 702"/>
                <a:gd name="T111" fmla="*/ 2147483646 h 616"/>
                <a:gd name="T112" fmla="*/ 2147483646 w 702"/>
                <a:gd name="T113" fmla="*/ 2147483646 h 616"/>
                <a:gd name="T114" fmla="*/ 2147483646 w 702"/>
                <a:gd name="T115" fmla="*/ 2147483646 h 616"/>
                <a:gd name="T116" fmla="*/ 2147483646 w 702"/>
                <a:gd name="T117" fmla="*/ 2147483646 h 616"/>
                <a:gd name="T118" fmla="*/ 2147483646 w 702"/>
                <a:gd name="T119" fmla="*/ 2147483646 h 6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702" h="616">
                  <a:moveTo>
                    <a:pt x="66" y="14"/>
                  </a:moveTo>
                  <a:lnTo>
                    <a:pt x="46" y="10"/>
                  </a:lnTo>
                  <a:lnTo>
                    <a:pt x="28" y="6"/>
                  </a:lnTo>
                  <a:lnTo>
                    <a:pt x="22" y="14"/>
                  </a:lnTo>
                  <a:lnTo>
                    <a:pt x="20" y="28"/>
                  </a:lnTo>
                  <a:lnTo>
                    <a:pt x="26" y="50"/>
                  </a:lnTo>
                  <a:lnTo>
                    <a:pt x="26" y="66"/>
                  </a:lnTo>
                  <a:lnTo>
                    <a:pt x="26" y="70"/>
                  </a:lnTo>
                  <a:lnTo>
                    <a:pt x="18" y="70"/>
                  </a:lnTo>
                  <a:lnTo>
                    <a:pt x="22" y="90"/>
                  </a:lnTo>
                  <a:lnTo>
                    <a:pt x="6" y="94"/>
                  </a:lnTo>
                  <a:lnTo>
                    <a:pt x="0" y="106"/>
                  </a:lnTo>
                  <a:lnTo>
                    <a:pt x="8" y="114"/>
                  </a:lnTo>
                  <a:lnTo>
                    <a:pt x="10" y="114"/>
                  </a:lnTo>
                  <a:lnTo>
                    <a:pt x="38" y="136"/>
                  </a:lnTo>
                  <a:lnTo>
                    <a:pt x="38" y="138"/>
                  </a:lnTo>
                  <a:lnTo>
                    <a:pt x="42" y="158"/>
                  </a:lnTo>
                  <a:lnTo>
                    <a:pt x="56" y="178"/>
                  </a:lnTo>
                  <a:lnTo>
                    <a:pt x="62" y="184"/>
                  </a:lnTo>
                  <a:lnTo>
                    <a:pt x="70" y="194"/>
                  </a:lnTo>
                  <a:lnTo>
                    <a:pt x="72" y="194"/>
                  </a:lnTo>
                  <a:lnTo>
                    <a:pt x="70" y="196"/>
                  </a:lnTo>
                  <a:lnTo>
                    <a:pt x="70" y="214"/>
                  </a:lnTo>
                  <a:lnTo>
                    <a:pt x="74" y="226"/>
                  </a:lnTo>
                  <a:lnTo>
                    <a:pt x="74" y="244"/>
                  </a:lnTo>
                  <a:lnTo>
                    <a:pt x="82" y="258"/>
                  </a:lnTo>
                  <a:lnTo>
                    <a:pt x="84" y="266"/>
                  </a:lnTo>
                  <a:lnTo>
                    <a:pt x="86" y="274"/>
                  </a:lnTo>
                  <a:lnTo>
                    <a:pt x="90" y="286"/>
                  </a:lnTo>
                  <a:lnTo>
                    <a:pt x="92" y="302"/>
                  </a:lnTo>
                  <a:lnTo>
                    <a:pt x="90" y="314"/>
                  </a:lnTo>
                  <a:lnTo>
                    <a:pt x="88" y="320"/>
                  </a:lnTo>
                  <a:lnTo>
                    <a:pt x="90" y="326"/>
                  </a:lnTo>
                  <a:lnTo>
                    <a:pt x="94" y="336"/>
                  </a:lnTo>
                  <a:lnTo>
                    <a:pt x="98" y="346"/>
                  </a:lnTo>
                  <a:lnTo>
                    <a:pt x="100" y="346"/>
                  </a:lnTo>
                  <a:lnTo>
                    <a:pt x="100" y="348"/>
                  </a:lnTo>
                  <a:lnTo>
                    <a:pt x="100" y="350"/>
                  </a:lnTo>
                  <a:lnTo>
                    <a:pt x="86" y="378"/>
                  </a:lnTo>
                  <a:lnTo>
                    <a:pt x="90" y="386"/>
                  </a:lnTo>
                  <a:lnTo>
                    <a:pt x="90" y="392"/>
                  </a:lnTo>
                  <a:lnTo>
                    <a:pt x="86" y="418"/>
                  </a:lnTo>
                  <a:lnTo>
                    <a:pt x="86" y="428"/>
                  </a:lnTo>
                  <a:lnTo>
                    <a:pt x="88" y="432"/>
                  </a:lnTo>
                  <a:lnTo>
                    <a:pt x="90" y="434"/>
                  </a:lnTo>
                  <a:lnTo>
                    <a:pt x="94" y="436"/>
                  </a:lnTo>
                  <a:lnTo>
                    <a:pt x="102" y="442"/>
                  </a:lnTo>
                  <a:lnTo>
                    <a:pt x="104" y="448"/>
                  </a:lnTo>
                  <a:lnTo>
                    <a:pt x="102" y="462"/>
                  </a:lnTo>
                  <a:lnTo>
                    <a:pt x="106" y="462"/>
                  </a:lnTo>
                  <a:lnTo>
                    <a:pt x="108" y="464"/>
                  </a:lnTo>
                  <a:lnTo>
                    <a:pt x="110" y="462"/>
                  </a:lnTo>
                  <a:lnTo>
                    <a:pt x="114" y="458"/>
                  </a:lnTo>
                  <a:lnTo>
                    <a:pt x="116" y="452"/>
                  </a:lnTo>
                  <a:lnTo>
                    <a:pt x="118" y="450"/>
                  </a:lnTo>
                  <a:lnTo>
                    <a:pt x="118" y="448"/>
                  </a:lnTo>
                  <a:lnTo>
                    <a:pt x="122" y="444"/>
                  </a:lnTo>
                  <a:lnTo>
                    <a:pt x="126" y="440"/>
                  </a:lnTo>
                  <a:lnTo>
                    <a:pt x="126" y="434"/>
                  </a:lnTo>
                  <a:lnTo>
                    <a:pt x="124" y="426"/>
                  </a:lnTo>
                  <a:lnTo>
                    <a:pt x="122" y="422"/>
                  </a:lnTo>
                  <a:lnTo>
                    <a:pt x="126" y="420"/>
                  </a:lnTo>
                  <a:lnTo>
                    <a:pt x="136" y="418"/>
                  </a:lnTo>
                  <a:lnTo>
                    <a:pt x="142" y="418"/>
                  </a:lnTo>
                  <a:lnTo>
                    <a:pt x="146" y="420"/>
                  </a:lnTo>
                  <a:lnTo>
                    <a:pt x="150" y="424"/>
                  </a:lnTo>
                  <a:lnTo>
                    <a:pt x="156" y="440"/>
                  </a:lnTo>
                  <a:lnTo>
                    <a:pt x="156" y="442"/>
                  </a:lnTo>
                  <a:lnTo>
                    <a:pt x="158" y="468"/>
                  </a:lnTo>
                  <a:lnTo>
                    <a:pt x="170" y="474"/>
                  </a:lnTo>
                  <a:lnTo>
                    <a:pt x="178" y="478"/>
                  </a:lnTo>
                  <a:lnTo>
                    <a:pt x="184" y="472"/>
                  </a:lnTo>
                  <a:lnTo>
                    <a:pt x="190" y="466"/>
                  </a:lnTo>
                  <a:lnTo>
                    <a:pt x="194" y="466"/>
                  </a:lnTo>
                  <a:lnTo>
                    <a:pt x="200" y="470"/>
                  </a:lnTo>
                  <a:lnTo>
                    <a:pt x="204" y="478"/>
                  </a:lnTo>
                  <a:lnTo>
                    <a:pt x="206" y="498"/>
                  </a:lnTo>
                  <a:lnTo>
                    <a:pt x="208" y="502"/>
                  </a:lnTo>
                  <a:lnTo>
                    <a:pt x="230" y="548"/>
                  </a:lnTo>
                  <a:lnTo>
                    <a:pt x="238" y="556"/>
                  </a:lnTo>
                  <a:lnTo>
                    <a:pt x="238" y="558"/>
                  </a:lnTo>
                  <a:lnTo>
                    <a:pt x="242" y="578"/>
                  </a:lnTo>
                  <a:lnTo>
                    <a:pt x="244" y="596"/>
                  </a:lnTo>
                  <a:lnTo>
                    <a:pt x="246" y="598"/>
                  </a:lnTo>
                  <a:lnTo>
                    <a:pt x="254" y="588"/>
                  </a:lnTo>
                  <a:lnTo>
                    <a:pt x="256" y="586"/>
                  </a:lnTo>
                  <a:lnTo>
                    <a:pt x="258" y="586"/>
                  </a:lnTo>
                  <a:lnTo>
                    <a:pt x="262" y="588"/>
                  </a:lnTo>
                  <a:lnTo>
                    <a:pt x="262" y="592"/>
                  </a:lnTo>
                  <a:lnTo>
                    <a:pt x="262" y="598"/>
                  </a:lnTo>
                  <a:lnTo>
                    <a:pt x="262" y="612"/>
                  </a:lnTo>
                  <a:lnTo>
                    <a:pt x="262" y="616"/>
                  </a:lnTo>
                  <a:lnTo>
                    <a:pt x="268" y="616"/>
                  </a:lnTo>
                  <a:lnTo>
                    <a:pt x="270" y="614"/>
                  </a:lnTo>
                  <a:lnTo>
                    <a:pt x="278" y="602"/>
                  </a:lnTo>
                  <a:lnTo>
                    <a:pt x="288" y="594"/>
                  </a:lnTo>
                  <a:lnTo>
                    <a:pt x="296" y="588"/>
                  </a:lnTo>
                  <a:lnTo>
                    <a:pt x="306" y="586"/>
                  </a:lnTo>
                  <a:lnTo>
                    <a:pt x="322" y="590"/>
                  </a:lnTo>
                  <a:lnTo>
                    <a:pt x="328" y="588"/>
                  </a:lnTo>
                  <a:lnTo>
                    <a:pt x="336" y="576"/>
                  </a:lnTo>
                  <a:lnTo>
                    <a:pt x="334" y="558"/>
                  </a:lnTo>
                  <a:lnTo>
                    <a:pt x="330" y="546"/>
                  </a:lnTo>
                  <a:lnTo>
                    <a:pt x="328" y="540"/>
                  </a:lnTo>
                  <a:lnTo>
                    <a:pt x="328" y="536"/>
                  </a:lnTo>
                  <a:lnTo>
                    <a:pt x="330" y="522"/>
                  </a:lnTo>
                  <a:lnTo>
                    <a:pt x="330" y="520"/>
                  </a:lnTo>
                  <a:lnTo>
                    <a:pt x="332" y="518"/>
                  </a:lnTo>
                  <a:lnTo>
                    <a:pt x="346" y="510"/>
                  </a:lnTo>
                  <a:lnTo>
                    <a:pt x="348" y="510"/>
                  </a:lnTo>
                  <a:lnTo>
                    <a:pt x="358" y="502"/>
                  </a:lnTo>
                  <a:lnTo>
                    <a:pt x="372" y="484"/>
                  </a:lnTo>
                  <a:lnTo>
                    <a:pt x="374" y="470"/>
                  </a:lnTo>
                  <a:lnTo>
                    <a:pt x="358" y="436"/>
                  </a:lnTo>
                  <a:lnTo>
                    <a:pt x="390" y="450"/>
                  </a:lnTo>
                  <a:lnTo>
                    <a:pt x="390" y="438"/>
                  </a:lnTo>
                  <a:lnTo>
                    <a:pt x="390" y="436"/>
                  </a:lnTo>
                  <a:lnTo>
                    <a:pt x="402" y="426"/>
                  </a:lnTo>
                  <a:lnTo>
                    <a:pt x="426" y="420"/>
                  </a:lnTo>
                  <a:lnTo>
                    <a:pt x="428" y="420"/>
                  </a:lnTo>
                  <a:lnTo>
                    <a:pt x="442" y="450"/>
                  </a:lnTo>
                  <a:lnTo>
                    <a:pt x="440" y="462"/>
                  </a:lnTo>
                  <a:lnTo>
                    <a:pt x="442" y="472"/>
                  </a:lnTo>
                  <a:lnTo>
                    <a:pt x="444" y="478"/>
                  </a:lnTo>
                  <a:lnTo>
                    <a:pt x="448" y="480"/>
                  </a:lnTo>
                  <a:lnTo>
                    <a:pt x="454" y="478"/>
                  </a:lnTo>
                  <a:lnTo>
                    <a:pt x="458" y="474"/>
                  </a:lnTo>
                  <a:lnTo>
                    <a:pt x="458" y="472"/>
                  </a:lnTo>
                  <a:lnTo>
                    <a:pt x="460" y="472"/>
                  </a:lnTo>
                  <a:lnTo>
                    <a:pt x="478" y="466"/>
                  </a:lnTo>
                  <a:lnTo>
                    <a:pt x="480" y="466"/>
                  </a:lnTo>
                  <a:lnTo>
                    <a:pt x="492" y="468"/>
                  </a:lnTo>
                  <a:lnTo>
                    <a:pt x="496" y="470"/>
                  </a:lnTo>
                  <a:lnTo>
                    <a:pt x="498" y="472"/>
                  </a:lnTo>
                  <a:lnTo>
                    <a:pt x="498" y="494"/>
                  </a:lnTo>
                  <a:lnTo>
                    <a:pt x="502" y="496"/>
                  </a:lnTo>
                  <a:lnTo>
                    <a:pt x="510" y="498"/>
                  </a:lnTo>
                  <a:lnTo>
                    <a:pt x="522" y="498"/>
                  </a:lnTo>
                  <a:lnTo>
                    <a:pt x="542" y="492"/>
                  </a:lnTo>
                  <a:lnTo>
                    <a:pt x="554" y="482"/>
                  </a:lnTo>
                  <a:lnTo>
                    <a:pt x="556" y="472"/>
                  </a:lnTo>
                  <a:lnTo>
                    <a:pt x="550" y="466"/>
                  </a:lnTo>
                  <a:lnTo>
                    <a:pt x="530" y="458"/>
                  </a:lnTo>
                  <a:lnTo>
                    <a:pt x="528" y="458"/>
                  </a:lnTo>
                  <a:lnTo>
                    <a:pt x="504" y="434"/>
                  </a:lnTo>
                  <a:lnTo>
                    <a:pt x="506" y="432"/>
                  </a:lnTo>
                  <a:lnTo>
                    <a:pt x="518" y="422"/>
                  </a:lnTo>
                  <a:lnTo>
                    <a:pt x="518" y="420"/>
                  </a:lnTo>
                  <a:lnTo>
                    <a:pt x="530" y="416"/>
                  </a:lnTo>
                  <a:lnTo>
                    <a:pt x="534" y="416"/>
                  </a:lnTo>
                  <a:lnTo>
                    <a:pt x="550" y="418"/>
                  </a:lnTo>
                  <a:lnTo>
                    <a:pt x="550" y="420"/>
                  </a:lnTo>
                  <a:lnTo>
                    <a:pt x="550" y="414"/>
                  </a:lnTo>
                  <a:lnTo>
                    <a:pt x="544" y="402"/>
                  </a:lnTo>
                  <a:lnTo>
                    <a:pt x="532" y="396"/>
                  </a:lnTo>
                  <a:lnTo>
                    <a:pt x="518" y="374"/>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6" y="224"/>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0" y="136"/>
                  </a:lnTo>
                  <a:lnTo>
                    <a:pt x="630" y="138"/>
                  </a:lnTo>
                  <a:lnTo>
                    <a:pt x="628" y="138"/>
                  </a:lnTo>
                  <a:lnTo>
                    <a:pt x="624" y="142"/>
                  </a:lnTo>
                  <a:lnTo>
                    <a:pt x="618" y="142"/>
                  </a:lnTo>
                  <a:lnTo>
                    <a:pt x="614" y="144"/>
                  </a:lnTo>
                  <a:lnTo>
                    <a:pt x="612" y="146"/>
                  </a:lnTo>
                  <a:lnTo>
                    <a:pt x="608" y="146"/>
                  </a:lnTo>
                  <a:lnTo>
                    <a:pt x="606" y="144"/>
                  </a:lnTo>
                  <a:lnTo>
                    <a:pt x="604" y="138"/>
                  </a:lnTo>
                  <a:lnTo>
                    <a:pt x="602" y="132"/>
                  </a:lnTo>
                  <a:lnTo>
                    <a:pt x="598" y="126"/>
                  </a:lnTo>
                  <a:lnTo>
                    <a:pt x="596" y="126"/>
                  </a:lnTo>
                  <a:lnTo>
                    <a:pt x="592" y="114"/>
                  </a:lnTo>
                  <a:lnTo>
                    <a:pt x="588" y="114"/>
                  </a:lnTo>
                  <a:lnTo>
                    <a:pt x="576" y="122"/>
                  </a:lnTo>
                  <a:lnTo>
                    <a:pt x="576" y="124"/>
                  </a:lnTo>
                  <a:lnTo>
                    <a:pt x="574" y="124"/>
                  </a:lnTo>
                  <a:lnTo>
                    <a:pt x="546" y="130"/>
                  </a:lnTo>
                  <a:lnTo>
                    <a:pt x="544" y="128"/>
                  </a:lnTo>
                  <a:lnTo>
                    <a:pt x="526" y="116"/>
                  </a:lnTo>
                  <a:lnTo>
                    <a:pt x="524" y="114"/>
                  </a:lnTo>
                  <a:lnTo>
                    <a:pt x="518" y="104"/>
                  </a:lnTo>
                  <a:lnTo>
                    <a:pt x="506" y="118"/>
                  </a:lnTo>
                  <a:lnTo>
                    <a:pt x="498" y="126"/>
                  </a:lnTo>
                  <a:lnTo>
                    <a:pt x="492" y="130"/>
                  </a:lnTo>
                  <a:lnTo>
                    <a:pt x="488" y="132"/>
                  </a:lnTo>
                  <a:lnTo>
                    <a:pt x="484" y="130"/>
                  </a:lnTo>
                  <a:lnTo>
                    <a:pt x="466" y="120"/>
                  </a:lnTo>
                  <a:lnTo>
                    <a:pt x="452" y="118"/>
                  </a:lnTo>
                  <a:lnTo>
                    <a:pt x="450" y="120"/>
                  </a:lnTo>
                  <a:lnTo>
                    <a:pt x="438" y="110"/>
                  </a:lnTo>
                  <a:lnTo>
                    <a:pt x="436" y="110"/>
                  </a:lnTo>
                  <a:lnTo>
                    <a:pt x="442" y="88"/>
                  </a:lnTo>
                  <a:lnTo>
                    <a:pt x="442" y="80"/>
                  </a:lnTo>
                  <a:lnTo>
                    <a:pt x="434" y="78"/>
                  </a:lnTo>
                  <a:lnTo>
                    <a:pt x="416" y="58"/>
                  </a:lnTo>
                  <a:lnTo>
                    <a:pt x="418" y="46"/>
                  </a:lnTo>
                  <a:lnTo>
                    <a:pt x="376" y="4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6"/>
                  </a:lnTo>
                  <a:lnTo>
                    <a:pt x="314" y="68"/>
                  </a:lnTo>
                  <a:lnTo>
                    <a:pt x="306" y="70"/>
                  </a:lnTo>
                  <a:lnTo>
                    <a:pt x="290" y="70"/>
                  </a:lnTo>
                  <a:lnTo>
                    <a:pt x="280" y="66"/>
                  </a:lnTo>
                  <a:lnTo>
                    <a:pt x="268" y="70"/>
                  </a:lnTo>
                  <a:lnTo>
                    <a:pt x="266" y="70"/>
                  </a:lnTo>
                  <a:lnTo>
                    <a:pt x="264" y="70"/>
                  </a:lnTo>
                  <a:lnTo>
                    <a:pt x="262" y="82"/>
                  </a:lnTo>
                  <a:lnTo>
                    <a:pt x="262" y="86"/>
                  </a:lnTo>
                  <a:lnTo>
                    <a:pt x="258" y="86"/>
                  </a:lnTo>
                  <a:lnTo>
                    <a:pt x="238" y="78"/>
                  </a:lnTo>
                  <a:lnTo>
                    <a:pt x="240" y="88"/>
                  </a:lnTo>
                  <a:lnTo>
                    <a:pt x="242" y="96"/>
                  </a:lnTo>
                  <a:lnTo>
                    <a:pt x="246" y="104"/>
                  </a:lnTo>
                  <a:lnTo>
                    <a:pt x="244" y="110"/>
                  </a:lnTo>
                  <a:lnTo>
                    <a:pt x="242" y="116"/>
                  </a:lnTo>
                  <a:lnTo>
                    <a:pt x="234" y="118"/>
                  </a:lnTo>
                  <a:lnTo>
                    <a:pt x="222" y="118"/>
                  </a:lnTo>
                  <a:lnTo>
                    <a:pt x="208" y="118"/>
                  </a:lnTo>
                  <a:lnTo>
                    <a:pt x="206" y="142"/>
                  </a:lnTo>
                  <a:lnTo>
                    <a:pt x="190"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0" y="74"/>
                  </a:lnTo>
                  <a:lnTo>
                    <a:pt x="106" y="66"/>
                  </a:lnTo>
                  <a:lnTo>
                    <a:pt x="106" y="64"/>
                  </a:lnTo>
                  <a:lnTo>
                    <a:pt x="102" y="62"/>
                  </a:lnTo>
                  <a:lnTo>
                    <a:pt x="98" y="62"/>
                  </a:lnTo>
                  <a:lnTo>
                    <a:pt x="90" y="56"/>
                  </a:lnTo>
                  <a:lnTo>
                    <a:pt x="86" y="46"/>
                  </a:lnTo>
                  <a:lnTo>
                    <a:pt x="82" y="34"/>
                  </a:lnTo>
                  <a:lnTo>
                    <a:pt x="82" y="22"/>
                  </a:lnTo>
                  <a:lnTo>
                    <a:pt x="78" y="12"/>
                  </a:lnTo>
                  <a:lnTo>
                    <a:pt x="68" y="14"/>
                  </a:lnTo>
                  <a:lnTo>
                    <a:pt x="6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2" name="西藏"/>
            <p:cNvSpPr/>
            <p:nvPr/>
          </p:nvSpPr>
          <p:spPr bwMode="auto">
            <a:xfrm>
              <a:off x="1862138" y="3260725"/>
              <a:ext cx="2295525" cy="1397000"/>
            </a:xfrm>
            <a:custGeom>
              <a:avLst/>
              <a:gdLst>
                <a:gd name="T0" fmla="*/ 2147483646 w 1256"/>
                <a:gd name="T1" fmla="*/ 2147483646 h 764"/>
                <a:gd name="T2" fmla="*/ 2147483646 w 1256"/>
                <a:gd name="T3" fmla="*/ 2147483646 h 764"/>
                <a:gd name="T4" fmla="*/ 2147483646 w 1256"/>
                <a:gd name="T5" fmla="*/ 2147483646 h 764"/>
                <a:gd name="T6" fmla="*/ 2147483646 w 1256"/>
                <a:gd name="T7" fmla="*/ 2147483646 h 764"/>
                <a:gd name="T8" fmla="*/ 2147483646 w 1256"/>
                <a:gd name="T9" fmla="*/ 2147483646 h 764"/>
                <a:gd name="T10" fmla="*/ 2147483646 w 1256"/>
                <a:gd name="T11" fmla="*/ 2147483646 h 764"/>
                <a:gd name="T12" fmla="*/ 2147483646 w 1256"/>
                <a:gd name="T13" fmla="*/ 2147483646 h 764"/>
                <a:gd name="T14" fmla="*/ 2147483646 w 1256"/>
                <a:gd name="T15" fmla="*/ 2147483646 h 764"/>
                <a:gd name="T16" fmla="*/ 2147483646 w 1256"/>
                <a:gd name="T17" fmla="*/ 2147483646 h 764"/>
                <a:gd name="T18" fmla="*/ 2147483646 w 1256"/>
                <a:gd name="T19" fmla="*/ 2147483646 h 764"/>
                <a:gd name="T20" fmla="*/ 2147483646 w 1256"/>
                <a:gd name="T21" fmla="*/ 2147483646 h 764"/>
                <a:gd name="T22" fmla="*/ 2147483646 w 1256"/>
                <a:gd name="T23" fmla="*/ 2147483646 h 764"/>
                <a:gd name="T24" fmla="*/ 2147483646 w 1256"/>
                <a:gd name="T25" fmla="*/ 2147483646 h 764"/>
                <a:gd name="T26" fmla="*/ 2147483646 w 1256"/>
                <a:gd name="T27" fmla="*/ 2147483646 h 764"/>
                <a:gd name="T28" fmla="*/ 2147483646 w 1256"/>
                <a:gd name="T29" fmla="*/ 2147483646 h 764"/>
                <a:gd name="T30" fmla="*/ 2147483646 w 1256"/>
                <a:gd name="T31" fmla="*/ 2147483646 h 764"/>
                <a:gd name="T32" fmla="*/ 2147483646 w 1256"/>
                <a:gd name="T33" fmla="*/ 2147483646 h 764"/>
                <a:gd name="T34" fmla="*/ 2147483646 w 1256"/>
                <a:gd name="T35" fmla="*/ 2147483646 h 764"/>
                <a:gd name="T36" fmla="*/ 2147483646 w 1256"/>
                <a:gd name="T37" fmla="*/ 2147483646 h 764"/>
                <a:gd name="T38" fmla="*/ 2147483646 w 1256"/>
                <a:gd name="T39" fmla="*/ 2147483646 h 764"/>
                <a:gd name="T40" fmla="*/ 2147483646 w 1256"/>
                <a:gd name="T41" fmla="*/ 2147483646 h 764"/>
                <a:gd name="T42" fmla="*/ 2147483646 w 1256"/>
                <a:gd name="T43" fmla="*/ 2147483646 h 764"/>
                <a:gd name="T44" fmla="*/ 2147483646 w 1256"/>
                <a:gd name="T45" fmla="*/ 2147483646 h 764"/>
                <a:gd name="T46" fmla="*/ 2147483646 w 1256"/>
                <a:gd name="T47" fmla="*/ 2147483646 h 764"/>
                <a:gd name="T48" fmla="*/ 2147483646 w 1256"/>
                <a:gd name="T49" fmla="*/ 2147483646 h 764"/>
                <a:gd name="T50" fmla="*/ 2147483646 w 1256"/>
                <a:gd name="T51" fmla="*/ 2147483646 h 764"/>
                <a:gd name="T52" fmla="*/ 2147483646 w 1256"/>
                <a:gd name="T53" fmla="*/ 2147483646 h 764"/>
                <a:gd name="T54" fmla="*/ 2147483646 w 1256"/>
                <a:gd name="T55" fmla="*/ 2147483646 h 764"/>
                <a:gd name="T56" fmla="*/ 2147483646 w 1256"/>
                <a:gd name="T57" fmla="*/ 2147483646 h 764"/>
                <a:gd name="T58" fmla="*/ 2147483646 w 1256"/>
                <a:gd name="T59" fmla="*/ 2147483646 h 764"/>
                <a:gd name="T60" fmla="*/ 2147483646 w 1256"/>
                <a:gd name="T61" fmla="*/ 2147483646 h 764"/>
                <a:gd name="T62" fmla="*/ 2147483646 w 1256"/>
                <a:gd name="T63" fmla="*/ 2147483646 h 764"/>
                <a:gd name="T64" fmla="*/ 2147483646 w 1256"/>
                <a:gd name="T65" fmla="*/ 2147483646 h 764"/>
                <a:gd name="T66" fmla="*/ 2147483646 w 1256"/>
                <a:gd name="T67" fmla="*/ 2147483646 h 764"/>
                <a:gd name="T68" fmla="*/ 2147483646 w 1256"/>
                <a:gd name="T69" fmla="*/ 2147483646 h 764"/>
                <a:gd name="T70" fmla="*/ 2147483646 w 1256"/>
                <a:gd name="T71" fmla="*/ 2147483646 h 764"/>
                <a:gd name="T72" fmla="*/ 2147483646 w 1256"/>
                <a:gd name="T73" fmla="*/ 2147483646 h 764"/>
                <a:gd name="T74" fmla="*/ 2147483646 w 1256"/>
                <a:gd name="T75" fmla="*/ 2147483646 h 764"/>
                <a:gd name="T76" fmla="*/ 2147483646 w 1256"/>
                <a:gd name="T77" fmla="*/ 2147483646 h 764"/>
                <a:gd name="T78" fmla="*/ 2147483646 w 1256"/>
                <a:gd name="T79" fmla="*/ 2147483646 h 764"/>
                <a:gd name="T80" fmla="*/ 2147483646 w 1256"/>
                <a:gd name="T81" fmla="*/ 2147483646 h 764"/>
                <a:gd name="T82" fmla="*/ 2147483646 w 1256"/>
                <a:gd name="T83" fmla="*/ 2147483646 h 764"/>
                <a:gd name="T84" fmla="*/ 2147483646 w 1256"/>
                <a:gd name="T85" fmla="*/ 2147483646 h 764"/>
                <a:gd name="T86" fmla="*/ 2147483646 w 1256"/>
                <a:gd name="T87" fmla="*/ 2147483646 h 764"/>
                <a:gd name="T88" fmla="*/ 2147483646 w 1256"/>
                <a:gd name="T89" fmla="*/ 2147483646 h 764"/>
                <a:gd name="T90" fmla="*/ 2147483646 w 1256"/>
                <a:gd name="T91" fmla="*/ 2147483646 h 764"/>
                <a:gd name="T92" fmla="*/ 2147483646 w 1256"/>
                <a:gd name="T93" fmla="*/ 2147483646 h 764"/>
                <a:gd name="T94" fmla="*/ 2147483646 w 1256"/>
                <a:gd name="T95" fmla="*/ 2147483646 h 764"/>
                <a:gd name="T96" fmla="*/ 2147483646 w 1256"/>
                <a:gd name="T97" fmla="*/ 2147483646 h 764"/>
                <a:gd name="T98" fmla="*/ 2147483646 w 1256"/>
                <a:gd name="T99" fmla="*/ 2147483646 h 764"/>
                <a:gd name="T100" fmla="*/ 2147483646 w 1256"/>
                <a:gd name="T101" fmla="*/ 2147483646 h 764"/>
                <a:gd name="T102" fmla="*/ 2147483646 w 1256"/>
                <a:gd name="T103" fmla="*/ 2147483646 h 764"/>
                <a:gd name="T104" fmla="*/ 2147483646 w 1256"/>
                <a:gd name="T105" fmla="*/ 2147483646 h 764"/>
                <a:gd name="T106" fmla="*/ 2147483646 w 1256"/>
                <a:gd name="T107" fmla="*/ 2147483646 h 764"/>
                <a:gd name="T108" fmla="*/ 2147483646 w 1256"/>
                <a:gd name="T109" fmla="*/ 2147483646 h 764"/>
                <a:gd name="T110" fmla="*/ 2147483646 w 1256"/>
                <a:gd name="T111" fmla="*/ 2147483646 h 764"/>
                <a:gd name="T112" fmla="*/ 2147483646 w 1256"/>
                <a:gd name="T113" fmla="*/ 2147483646 h 764"/>
                <a:gd name="T114" fmla="*/ 2147483646 w 1256"/>
                <a:gd name="T115" fmla="*/ 2147483646 h 764"/>
                <a:gd name="T116" fmla="*/ 2147483646 w 1256"/>
                <a:gd name="T117" fmla="*/ 2147483646 h 764"/>
                <a:gd name="T118" fmla="*/ 2147483646 w 1256"/>
                <a:gd name="T119" fmla="*/ 2147483646 h 764"/>
                <a:gd name="T120" fmla="*/ 2147483646 w 1256"/>
                <a:gd name="T121" fmla="*/ 2147483646 h 764"/>
                <a:gd name="T122" fmla="*/ 2147483646 w 1256"/>
                <a:gd name="T123" fmla="*/ 2147483646 h 764"/>
                <a:gd name="T124" fmla="*/ 2147483646 w 1256"/>
                <a:gd name="T125" fmla="*/ 2147483646 h 7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56" h="764">
                  <a:moveTo>
                    <a:pt x="152" y="4"/>
                  </a:moveTo>
                  <a:lnTo>
                    <a:pt x="152" y="4"/>
                  </a:lnTo>
                  <a:lnTo>
                    <a:pt x="146" y="14"/>
                  </a:lnTo>
                  <a:lnTo>
                    <a:pt x="138" y="22"/>
                  </a:lnTo>
                  <a:lnTo>
                    <a:pt x="132" y="26"/>
                  </a:lnTo>
                  <a:lnTo>
                    <a:pt x="132" y="32"/>
                  </a:lnTo>
                  <a:lnTo>
                    <a:pt x="132" y="36"/>
                  </a:lnTo>
                  <a:lnTo>
                    <a:pt x="130" y="44"/>
                  </a:lnTo>
                  <a:lnTo>
                    <a:pt x="122" y="56"/>
                  </a:lnTo>
                  <a:lnTo>
                    <a:pt x="122" y="60"/>
                  </a:lnTo>
                  <a:lnTo>
                    <a:pt x="118" y="62"/>
                  </a:lnTo>
                  <a:lnTo>
                    <a:pt x="112" y="64"/>
                  </a:lnTo>
                  <a:lnTo>
                    <a:pt x="66" y="58"/>
                  </a:lnTo>
                  <a:lnTo>
                    <a:pt x="62" y="68"/>
                  </a:lnTo>
                  <a:lnTo>
                    <a:pt x="62" y="70"/>
                  </a:lnTo>
                  <a:lnTo>
                    <a:pt x="48" y="92"/>
                  </a:lnTo>
                  <a:lnTo>
                    <a:pt x="42" y="100"/>
                  </a:lnTo>
                  <a:lnTo>
                    <a:pt x="40" y="108"/>
                  </a:lnTo>
                  <a:lnTo>
                    <a:pt x="42" y="112"/>
                  </a:lnTo>
                  <a:lnTo>
                    <a:pt x="44" y="122"/>
                  </a:lnTo>
                  <a:lnTo>
                    <a:pt x="56" y="150"/>
                  </a:lnTo>
                  <a:lnTo>
                    <a:pt x="62" y="168"/>
                  </a:lnTo>
                  <a:lnTo>
                    <a:pt x="64" y="174"/>
                  </a:lnTo>
                  <a:lnTo>
                    <a:pt x="64" y="180"/>
                  </a:lnTo>
                  <a:lnTo>
                    <a:pt x="60" y="188"/>
                  </a:lnTo>
                  <a:lnTo>
                    <a:pt x="56" y="196"/>
                  </a:lnTo>
                  <a:lnTo>
                    <a:pt x="42" y="210"/>
                  </a:lnTo>
                  <a:lnTo>
                    <a:pt x="18" y="210"/>
                  </a:lnTo>
                  <a:lnTo>
                    <a:pt x="12" y="184"/>
                  </a:lnTo>
                  <a:lnTo>
                    <a:pt x="6" y="216"/>
                  </a:lnTo>
                  <a:lnTo>
                    <a:pt x="16" y="232"/>
                  </a:lnTo>
                  <a:lnTo>
                    <a:pt x="16" y="236"/>
                  </a:lnTo>
                  <a:lnTo>
                    <a:pt x="16" y="238"/>
                  </a:lnTo>
                  <a:lnTo>
                    <a:pt x="10" y="246"/>
                  </a:lnTo>
                  <a:lnTo>
                    <a:pt x="2" y="262"/>
                  </a:lnTo>
                  <a:lnTo>
                    <a:pt x="0" y="272"/>
                  </a:lnTo>
                  <a:lnTo>
                    <a:pt x="0" y="280"/>
                  </a:lnTo>
                  <a:lnTo>
                    <a:pt x="4" y="290"/>
                  </a:lnTo>
                  <a:lnTo>
                    <a:pt x="10" y="300"/>
                  </a:lnTo>
                  <a:lnTo>
                    <a:pt x="28" y="300"/>
                  </a:lnTo>
                  <a:lnTo>
                    <a:pt x="34" y="302"/>
                  </a:lnTo>
                  <a:lnTo>
                    <a:pt x="42" y="308"/>
                  </a:lnTo>
                  <a:lnTo>
                    <a:pt x="58" y="330"/>
                  </a:lnTo>
                  <a:lnTo>
                    <a:pt x="60" y="332"/>
                  </a:lnTo>
                  <a:lnTo>
                    <a:pt x="62" y="338"/>
                  </a:lnTo>
                  <a:lnTo>
                    <a:pt x="66" y="344"/>
                  </a:lnTo>
                  <a:lnTo>
                    <a:pt x="108" y="384"/>
                  </a:lnTo>
                  <a:lnTo>
                    <a:pt x="128" y="408"/>
                  </a:lnTo>
                  <a:lnTo>
                    <a:pt x="138" y="408"/>
                  </a:lnTo>
                  <a:lnTo>
                    <a:pt x="150" y="386"/>
                  </a:lnTo>
                  <a:lnTo>
                    <a:pt x="152" y="384"/>
                  </a:lnTo>
                  <a:lnTo>
                    <a:pt x="182" y="392"/>
                  </a:lnTo>
                  <a:lnTo>
                    <a:pt x="182" y="394"/>
                  </a:lnTo>
                  <a:lnTo>
                    <a:pt x="186" y="414"/>
                  </a:lnTo>
                  <a:lnTo>
                    <a:pt x="222" y="454"/>
                  </a:lnTo>
                  <a:lnTo>
                    <a:pt x="234" y="460"/>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404" y="602"/>
                  </a:lnTo>
                  <a:lnTo>
                    <a:pt x="406" y="604"/>
                  </a:lnTo>
                  <a:lnTo>
                    <a:pt x="426" y="628"/>
                  </a:lnTo>
                  <a:lnTo>
                    <a:pt x="456" y="624"/>
                  </a:lnTo>
                  <a:lnTo>
                    <a:pt x="458" y="624"/>
                  </a:lnTo>
                  <a:lnTo>
                    <a:pt x="470" y="628"/>
                  </a:lnTo>
                  <a:lnTo>
                    <a:pt x="490" y="644"/>
                  </a:lnTo>
                  <a:lnTo>
                    <a:pt x="524" y="648"/>
                  </a:lnTo>
                  <a:lnTo>
                    <a:pt x="544" y="644"/>
                  </a:lnTo>
                  <a:lnTo>
                    <a:pt x="564" y="642"/>
                  </a:lnTo>
                  <a:lnTo>
                    <a:pt x="580" y="642"/>
                  </a:lnTo>
                  <a:lnTo>
                    <a:pt x="590" y="644"/>
                  </a:lnTo>
                  <a:lnTo>
                    <a:pt x="596" y="648"/>
                  </a:lnTo>
                  <a:lnTo>
                    <a:pt x="598" y="654"/>
                  </a:lnTo>
                  <a:lnTo>
                    <a:pt x="598" y="658"/>
                  </a:lnTo>
                  <a:lnTo>
                    <a:pt x="594" y="664"/>
                  </a:lnTo>
                  <a:lnTo>
                    <a:pt x="588" y="670"/>
                  </a:lnTo>
                  <a:lnTo>
                    <a:pt x="580" y="678"/>
                  </a:lnTo>
                  <a:lnTo>
                    <a:pt x="580" y="682"/>
                  </a:lnTo>
                  <a:lnTo>
                    <a:pt x="582" y="686"/>
                  </a:lnTo>
                  <a:lnTo>
                    <a:pt x="586" y="692"/>
                  </a:lnTo>
                  <a:lnTo>
                    <a:pt x="592" y="698"/>
                  </a:lnTo>
                  <a:lnTo>
                    <a:pt x="592" y="700"/>
                  </a:lnTo>
                  <a:lnTo>
                    <a:pt x="598" y="704"/>
                  </a:lnTo>
                  <a:lnTo>
                    <a:pt x="600" y="702"/>
                  </a:lnTo>
                  <a:lnTo>
                    <a:pt x="616" y="676"/>
                  </a:lnTo>
                  <a:lnTo>
                    <a:pt x="628" y="658"/>
                  </a:lnTo>
                  <a:lnTo>
                    <a:pt x="638" y="646"/>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802" y="754"/>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44" y="692"/>
                  </a:lnTo>
                  <a:lnTo>
                    <a:pt x="1142" y="682"/>
                  </a:lnTo>
                  <a:lnTo>
                    <a:pt x="1144" y="674"/>
                  </a:lnTo>
                  <a:lnTo>
                    <a:pt x="1148" y="668"/>
                  </a:lnTo>
                  <a:lnTo>
                    <a:pt x="1156" y="666"/>
                  </a:lnTo>
                  <a:lnTo>
                    <a:pt x="1164" y="666"/>
                  </a:lnTo>
                  <a:lnTo>
                    <a:pt x="1172" y="672"/>
                  </a:lnTo>
                  <a:lnTo>
                    <a:pt x="1182" y="682"/>
                  </a:lnTo>
                  <a:lnTo>
                    <a:pt x="1190" y="696"/>
                  </a:lnTo>
                  <a:lnTo>
                    <a:pt x="1192" y="696"/>
                  </a:lnTo>
                  <a:lnTo>
                    <a:pt x="1212" y="688"/>
                  </a:lnTo>
                  <a:lnTo>
                    <a:pt x="1214" y="686"/>
                  </a:lnTo>
                  <a:lnTo>
                    <a:pt x="1216" y="684"/>
                  </a:lnTo>
                  <a:lnTo>
                    <a:pt x="1218" y="680"/>
                  </a:lnTo>
                  <a:lnTo>
                    <a:pt x="1214" y="664"/>
                  </a:lnTo>
                  <a:lnTo>
                    <a:pt x="1214" y="660"/>
                  </a:lnTo>
                  <a:lnTo>
                    <a:pt x="1214" y="656"/>
                  </a:lnTo>
                  <a:lnTo>
                    <a:pt x="1216" y="652"/>
                  </a:lnTo>
                  <a:lnTo>
                    <a:pt x="1220" y="650"/>
                  </a:lnTo>
                  <a:lnTo>
                    <a:pt x="1228" y="644"/>
                  </a:lnTo>
                  <a:lnTo>
                    <a:pt x="1244" y="624"/>
                  </a:lnTo>
                  <a:lnTo>
                    <a:pt x="1256" y="598"/>
                  </a:lnTo>
                  <a:lnTo>
                    <a:pt x="1250" y="586"/>
                  </a:lnTo>
                  <a:lnTo>
                    <a:pt x="1246" y="576"/>
                  </a:lnTo>
                  <a:lnTo>
                    <a:pt x="1246" y="568"/>
                  </a:lnTo>
                  <a:lnTo>
                    <a:pt x="1246" y="562"/>
                  </a:lnTo>
                  <a:lnTo>
                    <a:pt x="1248" y="540"/>
                  </a:lnTo>
                  <a:lnTo>
                    <a:pt x="1244" y="528"/>
                  </a:lnTo>
                  <a:lnTo>
                    <a:pt x="1242" y="518"/>
                  </a:lnTo>
                  <a:lnTo>
                    <a:pt x="1240" y="510"/>
                  </a:lnTo>
                  <a:lnTo>
                    <a:pt x="1232" y="498"/>
                  </a:lnTo>
                  <a:lnTo>
                    <a:pt x="1232" y="496"/>
                  </a:lnTo>
                  <a:lnTo>
                    <a:pt x="1228" y="468"/>
                  </a:lnTo>
                  <a:lnTo>
                    <a:pt x="1228" y="458"/>
                  </a:lnTo>
                  <a:lnTo>
                    <a:pt x="1228" y="448"/>
                  </a:lnTo>
                  <a:lnTo>
                    <a:pt x="1220" y="440"/>
                  </a:lnTo>
                  <a:lnTo>
                    <a:pt x="1214" y="432"/>
                  </a:lnTo>
                  <a:lnTo>
                    <a:pt x="1202" y="416"/>
                  </a:lnTo>
                  <a:lnTo>
                    <a:pt x="1200" y="414"/>
                  </a:lnTo>
                  <a:lnTo>
                    <a:pt x="1200" y="412"/>
                  </a:lnTo>
                  <a:lnTo>
                    <a:pt x="1196" y="392"/>
                  </a:lnTo>
                  <a:lnTo>
                    <a:pt x="1184" y="382"/>
                  </a:lnTo>
                  <a:lnTo>
                    <a:pt x="1184" y="384"/>
                  </a:lnTo>
                  <a:lnTo>
                    <a:pt x="1162" y="364"/>
                  </a:lnTo>
                  <a:lnTo>
                    <a:pt x="1162" y="366"/>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0" y="360"/>
                  </a:lnTo>
                  <a:lnTo>
                    <a:pt x="1000" y="344"/>
                  </a:lnTo>
                  <a:lnTo>
                    <a:pt x="990" y="344"/>
                  </a:lnTo>
                  <a:lnTo>
                    <a:pt x="974" y="350"/>
                  </a:lnTo>
                  <a:lnTo>
                    <a:pt x="972" y="352"/>
                  </a:lnTo>
                  <a:lnTo>
                    <a:pt x="932" y="348"/>
                  </a:lnTo>
                  <a:lnTo>
                    <a:pt x="900" y="342"/>
                  </a:lnTo>
                  <a:lnTo>
                    <a:pt x="884" y="332"/>
                  </a:lnTo>
                  <a:lnTo>
                    <a:pt x="860" y="324"/>
                  </a:lnTo>
                  <a:lnTo>
                    <a:pt x="838" y="318"/>
                  </a:lnTo>
                  <a:lnTo>
                    <a:pt x="832" y="314"/>
                  </a:lnTo>
                  <a:lnTo>
                    <a:pt x="828" y="312"/>
                  </a:lnTo>
                  <a:lnTo>
                    <a:pt x="824" y="308"/>
                  </a:lnTo>
                  <a:lnTo>
                    <a:pt x="820" y="308"/>
                  </a:lnTo>
                  <a:lnTo>
                    <a:pt x="804" y="300"/>
                  </a:lnTo>
                  <a:lnTo>
                    <a:pt x="804" y="298"/>
                  </a:lnTo>
                  <a:lnTo>
                    <a:pt x="796" y="290"/>
                  </a:lnTo>
                  <a:lnTo>
                    <a:pt x="794" y="282"/>
                  </a:lnTo>
                  <a:lnTo>
                    <a:pt x="788" y="272"/>
                  </a:lnTo>
                  <a:lnTo>
                    <a:pt x="776" y="268"/>
                  </a:lnTo>
                  <a:lnTo>
                    <a:pt x="772" y="270"/>
                  </a:lnTo>
                  <a:lnTo>
                    <a:pt x="768" y="274"/>
                  </a:lnTo>
                  <a:lnTo>
                    <a:pt x="766" y="276"/>
                  </a:lnTo>
                  <a:lnTo>
                    <a:pt x="760" y="280"/>
                  </a:lnTo>
                  <a:lnTo>
                    <a:pt x="756" y="280"/>
                  </a:lnTo>
                  <a:lnTo>
                    <a:pt x="750" y="282"/>
                  </a:lnTo>
                  <a:lnTo>
                    <a:pt x="746" y="280"/>
                  </a:lnTo>
                  <a:lnTo>
                    <a:pt x="740" y="276"/>
                  </a:lnTo>
                  <a:lnTo>
                    <a:pt x="736" y="272"/>
                  </a:lnTo>
                  <a:lnTo>
                    <a:pt x="720" y="256"/>
                  </a:lnTo>
                  <a:lnTo>
                    <a:pt x="714" y="246"/>
                  </a:lnTo>
                  <a:lnTo>
                    <a:pt x="708" y="238"/>
                  </a:lnTo>
                  <a:lnTo>
                    <a:pt x="704" y="232"/>
                  </a:lnTo>
                  <a:lnTo>
                    <a:pt x="698" y="224"/>
                  </a:lnTo>
                  <a:lnTo>
                    <a:pt x="692" y="216"/>
                  </a:lnTo>
                  <a:lnTo>
                    <a:pt x="690" y="206"/>
                  </a:lnTo>
                  <a:lnTo>
                    <a:pt x="692" y="196"/>
                  </a:lnTo>
                  <a:lnTo>
                    <a:pt x="702" y="178"/>
                  </a:lnTo>
                  <a:lnTo>
                    <a:pt x="708" y="160"/>
                  </a:lnTo>
                  <a:lnTo>
                    <a:pt x="710" y="148"/>
                  </a:lnTo>
                  <a:lnTo>
                    <a:pt x="706" y="128"/>
                  </a:lnTo>
                  <a:lnTo>
                    <a:pt x="694" y="118"/>
                  </a:lnTo>
                  <a:lnTo>
                    <a:pt x="696" y="104"/>
                  </a:lnTo>
                  <a:lnTo>
                    <a:pt x="698" y="96"/>
                  </a:lnTo>
                  <a:lnTo>
                    <a:pt x="700" y="90"/>
                  </a:lnTo>
                  <a:lnTo>
                    <a:pt x="704" y="86"/>
                  </a:lnTo>
                  <a:lnTo>
                    <a:pt x="708" y="84"/>
                  </a:lnTo>
                  <a:lnTo>
                    <a:pt x="712" y="84"/>
                  </a:lnTo>
                  <a:lnTo>
                    <a:pt x="712" y="80"/>
                  </a:lnTo>
                  <a:lnTo>
                    <a:pt x="712" y="78"/>
                  </a:lnTo>
                  <a:lnTo>
                    <a:pt x="712" y="62"/>
                  </a:lnTo>
                  <a:lnTo>
                    <a:pt x="712" y="44"/>
                  </a:lnTo>
                  <a:lnTo>
                    <a:pt x="710" y="42"/>
                  </a:lnTo>
                  <a:lnTo>
                    <a:pt x="708" y="40"/>
                  </a:lnTo>
                  <a:lnTo>
                    <a:pt x="706" y="40"/>
                  </a:lnTo>
                  <a:lnTo>
                    <a:pt x="692" y="30"/>
                  </a:lnTo>
                  <a:lnTo>
                    <a:pt x="680" y="20"/>
                  </a:lnTo>
                  <a:lnTo>
                    <a:pt x="642" y="14"/>
                  </a:lnTo>
                  <a:lnTo>
                    <a:pt x="630" y="4"/>
                  </a:lnTo>
                  <a:lnTo>
                    <a:pt x="608" y="4"/>
                  </a:lnTo>
                  <a:lnTo>
                    <a:pt x="602" y="6"/>
                  </a:lnTo>
                  <a:lnTo>
                    <a:pt x="596" y="10"/>
                  </a:lnTo>
                  <a:lnTo>
                    <a:pt x="594" y="10"/>
                  </a:lnTo>
                  <a:lnTo>
                    <a:pt x="576" y="16"/>
                  </a:lnTo>
                  <a:lnTo>
                    <a:pt x="532" y="16"/>
                  </a:lnTo>
                  <a:lnTo>
                    <a:pt x="524" y="20"/>
                  </a:lnTo>
                  <a:lnTo>
                    <a:pt x="518" y="24"/>
                  </a:lnTo>
                  <a:lnTo>
                    <a:pt x="508" y="28"/>
                  </a:lnTo>
                  <a:lnTo>
                    <a:pt x="492" y="34"/>
                  </a:lnTo>
                  <a:lnTo>
                    <a:pt x="472" y="40"/>
                  </a:lnTo>
                  <a:lnTo>
                    <a:pt x="470" y="40"/>
                  </a:lnTo>
                  <a:lnTo>
                    <a:pt x="440" y="36"/>
                  </a:lnTo>
                  <a:lnTo>
                    <a:pt x="438" y="36"/>
                  </a:lnTo>
                  <a:lnTo>
                    <a:pt x="428" y="36"/>
                  </a:lnTo>
                  <a:lnTo>
                    <a:pt x="410" y="40"/>
                  </a:lnTo>
                  <a:lnTo>
                    <a:pt x="374" y="44"/>
                  </a:lnTo>
                  <a:lnTo>
                    <a:pt x="372" y="44"/>
                  </a:lnTo>
                  <a:lnTo>
                    <a:pt x="356" y="36"/>
                  </a:lnTo>
                  <a:lnTo>
                    <a:pt x="340" y="36"/>
                  </a:lnTo>
                  <a:lnTo>
                    <a:pt x="330" y="32"/>
                  </a:lnTo>
                  <a:lnTo>
                    <a:pt x="320" y="20"/>
                  </a:lnTo>
                  <a:lnTo>
                    <a:pt x="318" y="20"/>
                  </a:lnTo>
                  <a:lnTo>
                    <a:pt x="316" y="12"/>
                  </a:lnTo>
                  <a:lnTo>
                    <a:pt x="314" y="8"/>
                  </a:lnTo>
                  <a:lnTo>
                    <a:pt x="310" y="4"/>
                  </a:lnTo>
                  <a:lnTo>
                    <a:pt x="302" y="0"/>
                  </a:lnTo>
                  <a:lnTo>
                    <a:pt x="296" y="8"/>
                  </a:lnTo>
                  <a:lnTo>
                    <a:pt x="270" y="20"/>
                  </a:lnTo>
                  <a:lnTo>
                    <a:pt x="268" y="20"/>
                  </a:lnTo>
                  <a:lnTo>
                    <a:pt x="236" y="22"/>
                  </a:lnTo>
                  <a:lnTo>
                    <a:pt x="226" y="20"/>
                  </a:lnTo>
                  <a:lnTo>
                    <a:pt x="210" y="16"/>
                  </a:lnTo>
                  <a:lnTo>
                    <a:pt x="184" y="12"/>
                  </a:lnTo>
                  <a:lnTo>
                    <a:pt x="182" y="12"/>
                  </a:lnTo>
                  <a:lnTo>
                    <a:pt x="166" y="4"/>
                  </a:lnTo>
                  <a:lnTo>
                    <a:pt x="152"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3" name="云南"/>
            <p:cNvSpPr/>
            <p:nvPr/>
          </p:nvSpPr>
          <p:spPr bwMode="auto">
            <a:xfrm>
              <a:off x="3952875" y="4422775"/>
              <a:ext cx="1038225" cy="1082675"/>
            </a:xfrm>
            <a:custGeom>
              <a:avLst/>
              <a:gdLst>
                <a:gd name="T0" fmla="*/ 2147483646 w 568"/>
                <a:gd name="T1" fmla="*/ 2147483646 h 592"/>
                <a:gd name="T2" fmla="*/ 2147483646 w 568"/>
                <a:gd name="T3" fmla="*/ 2147483646 h 592"/>
                <a:gd name="T4" fmla="*/ 2147483646 w 568"/>
                <a:gd name="T5" fmla="*/ 2147483646 h 592"/>
                <a:gd name="T6" fmla="*/ 2147483646 w 568"/>
                <a:gd name="T7" fmla="*/ 2147483646 h 592"/>
                <a:gd name="T8" fmla="*/ 2147483646 w 568"/>
                <a:gd name="T9" fmla="*/ 2147483646 h 592"/>
                <a:gd name="T10" fmla="*/ 2147483646 w 568"/>
                <a:gd name="T11" fmla="*/ 2147483646 h 592"/>
                <a:gd name="T12" fmla="*/ 2147483646 w 568"/>
                <a:gd name="T13" fmla="*/ 2147483646 h 592"/>
                <a:gd name="T14" fmla="*/ 2147483646 w 568"/>
                <a:gd name="T15" fmla="*/ 2147483646 h 592"/>
                <a:gd name="T16" fmla="*/ 2147483646 w 568"/>
                <a:gd name="T17" fmla="*/ 2147483646 h 592"/>
                <a:gd name="T18" fmla="*/ 2147483646 w 568"/>
                <a:gd name="T19" fmla="*/ 2147483646 h 592"/>
                <a:gd name="T20" fmla="*/ 2147483646 w 568"/>
                <a:gd name="T21" fmla="*/ 2147483646 h 592"/>
                <a:gd name="T22" fmla="*/ 2147483646 w 568"/>
                <a:gd name="T23" fmla="*/ 2147483646 h 592"/>
                <a:gd name="T24" fmla="*/ 2147483646 w 568"/>
                <a:gd name="T25" fmla="*/ 2147483646 h 592"/>
                <a:gd name="T26" fmla="*/ 2147483646 w 568"/>
                <a:gd name="T27" fmla="*/ 2147483646 h 592"/>
                <a:gd name="T28" fmla="*/ 2147483646 w 568"/>
                <a:gd name="T29" fmla="*/ 2147483646 h 592"/>
                <a:gd name="T30" fmla="*/ 2147483646 w 568"/>
                <a:gd name="T31" fmla="*/ 2147483646 h 592"/>
                <a:gd name="T32" fmla="*/ 2147483646 w 568"/>
                <a:gd name="T33" fmla="*/ 2147483646 h 592"/>
                <a:gd name="T34" fmla="*/ 2147483646 w 568"/>
                <a:gd name="T35" fmla="*/ 2147483646 h 592"/>
                <a:gd name="T36" fmla="*/ 2147483646 w 568"/>
                <a:gd name="T37" fmla="*/ 2147483646 h 592"/>
                <a:gd name="T38" fmla="*/ 2147483646 w 568"/>
                <a:gd name="T39" fmla="*/ 2147483646 h 592"/>
                <a:gd name="T40" fmla="*/ 2147483646 w 568"/>
                <a:gd name="T41" fmla="*/ 2147483646 h 592"/>
                <a:gd name="T42" fmla="*/ 2147483646 w 568"/>
                <a:gd name="T43" fmla="*/ 2147483646 h 592"/>
                <a:gd name="T44" fmla="*/ 2147483646 w 568"/>
                <a:gd name="T45" fmla="*/ 2147483646 h 592"/>
                <a:gd name="T46" fmla="*/ 2147483646 w 568"/>
                <a:gd name="T47" fmla="*/ 2147483646 h 592"/>
                <a:gd name="T48" fmla="*/ 2147483646 w 568"/>
                <a:gd name="T49" fmla="*/ 2147483646 h 592"/>
                <a:gd name="T50" fmla="*/ 2147483646 w 568"/>
                <a:gd name="T51" fmla="*/ 2147483646 h 592"/>
                <a:gd name="T52" fmla="*/ 2147483646 w 568"/>
                <a:gd name="T53" fmla="*/ 2147483646 h 592"/>
                <a:gd name="T54" fmla="*/ 2147483646 w 568"/>
                <a:gd name="T55" fmla="*/ 2147483646 h 592"/>
                <a:gd name="T56" fmla="*/ 2147483646 w 568"/>
                <a:gd name="T57" fmla="*/ 2147483646 h 592"/>
                <a:gd name="T58" fmla="*/ 2147483646 w 568"/>
                <a:gd name="T59" fmla="*/ 2147483646 h 592"/>
                <a:gd name="T60" fmla="*/ 2147483646 w 568"/>
                <a:gd name="T61" fmla="*/ 2147483646 h 592"/>
                <a:gd name="T62" fmla="*/ 2147483646 w 568"/>
                <a:gd name="T63" fmla="*/ 2147483646 h 592"/>
                <a:gd name="T64" fmla="*/ 2147483646 w 568"/>
                <a:gd name="T65" fmla="*/ 2147483646 h 592"/>
                <a:gd name="T66" fmla="*/ 2147483646 w 568"/>
                <a:gd name="T67" fmla="*/ 2147483646 h 592"/>
                <a:gd name="T68" fmla="*/ 2147483646 w 568"/>
                <a:gd name="T69" fmla="*/ 2147483646 h 592"/>
                <a:gd name="T70" fmla="*/ 2147483646 w 568"/>
                <a:gd name="T71" fmla="*/ 2147483646 h 592"/>
                <a:gd name="T72" fmla="*/ 2147483646 w 568"/>
                <a:gd name="T73" fmla="*/ 2147483646 h 592"/>
                <a:gd name="T74" fmla="*/ 2147483646 w 568"/>
                <a:gd name="T75" fmla="*/ 2147483646 h 592"/>
                <a:gd name="T76" fmla="*/ 2147483646 w 568"/>
                <a:gd name="T77" fmla="*/ 2147483646 h 592"/>
                <a:gd name="T78" fmla="*/ 2147483646 w 568"/>
                <a:gd name="T79" fmla="*/ 2147483646 h 592"/>
                <a:gd name="T80" fmla="*/ 2147483646 w 568"/>
                <a:gd name="T81" fmla="*/ 2147483646 h 592"/>
                <a:gd name="T82" fmla="*/ 2147483646 w 568"/>
                <a:gd name="T83" fmla="*/ 2147483646 h 592"/>
                <a:gd name="T84" fmla="*/ 2147483646 w 568"/>
                <a:gd name="T85" fmla="*/ 2147483646 h 592"/>
                <a:gd name="T86" fmla="*/ 2147483646 w 568"/>
                <a:gd name="T87" fmla="*/ 2147483646 h 592"/>
                <a:gd name="T88" fmla="*/ 2147483646 w 568"/>
                <a:gd name="T89" fmla="*/ 2147483646 h 592"/>
                <a:gd name="T90" fmla="*/ 2147483646 w 568"/>
                <a:gd name="T91" fmla="*/ 2147483646 h 592"/>
                <a:gd name="T92" fmla="*/ 2147483646 w 568"/>
                <a:gd name="T93" fmla="*/ 2147483646 h 592"/>
                <a:gd name="T94" fmla="*/ 2147483646 w 568"/>
                <a:gd name="T95" fmla="*/ 2147483646 h 592"/>
                <a:gd name="T96" fmla="*/ 2147483646 w 568"/>
                <a:gd name="T97" fmla="*/ 2147483646 h 592"/>
                <a:gd name="T98" fmla="*/ 2147483646 w 568"/>
                <a:gd name="T99" fmla="*/ 2147483646 h 592"/>
                <a:gd name="T100" fmla="*/ 2147483646 w 568"/>
                <a:gd name="T101" fmla="*/ 2147483646 h 592"/>
                <a:gd name="T102" fmla="*/ 2147483646 w 568"/>
                <a:gd name="T103" fmla="*/ 2147483646 h 592"/>
                <a:gd name="T104" fmla="*/ 2147483646 w 568"/>
                <a:gd name="T105" fmla="*/ 2147483646 h 592"/>
                <a:gd name="T106" fmla="*/ 2147483646 w 568"/>
                <a:gd name="T107" fmla="*/ 2147483646 h 5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68" h="592">
                  <a:moveTo>
                    <a:pt x="4" y="364"/>
                  </a:moveTo>
                  <a:lnTo>
                    <a:pt x="0" y="374"/>
                  </a:lnTo>
                  <a:lnTo>
                    <a:pt x="10" y="372"/>
                  </a:lnTo>
                  <a:lnTo>
                    <a:pt x="18" y="366"/>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04" y="486"/>
                  </a:lnTo>
                  <a:lnTo>
                    <a:pt x="98" y="496"/>
                  </a:lnTo>
                  <a:lnTo>
                    <a:pt x="96" y="502"/>
                  </a:lnTo>
                  <a:lnTo>
                    <a:pt x="110" y="506"/>
                  </a:lnTo>
                  <a:lnTo>
                    <a:pt x="122" y="508"/>
                  </a:lnTo>
                  <a:lnTo>
                    <a:pt x="132" y="510"/>
                  </a:lnTo>
                  <a:lnTo>
                    <a:pt x="140" y="516"/>
                  </a:lnTo>
                  <a:lnTo>
                    <a:pt x="144" y="520"/>
                  </a:lnTo>
                  <a:lnTo>
                    <a:pt x="152" y="534"/>
                  </a:lnTo>
                  <a:lnTo>
                    <a:pt x="158" y="550"/>
                  </a:lnTo>
                  <a:lnTo>
                    <a:pt x="180" y="562"/>
                  </a:lnTo>
                  <a:lnTo>
                    <a:pt x="192" y="564"/>
                  </a:lnTo>
                  <a:lnTo>
                    <a:pt x="220" y="540"/>
                  </a:lnTo>
                  <a:lnTo>
                    <a:pt x="236" y="562"/>
                  </a:lnTo>
                  <a:lnTo>
                    <a:pt x="236" y="564"/>
                  </a:lnTo>
                  <a:lnTo>
                    <a:pt x="240" y="584"/>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42" y="486"/>
                  </a:lnTo>
                  <a:lnTo>
                    <a:pt x="352" y="498"/>
                  </a:lnTo>
                  <a:lnTo>
                    <a:pt x="362" y="490"/>
                  </a:lnTo>
                  <a:lnTo>
                    <a:pt x="378" y="474"/>
                  </a:lnTo>
                  <a:lnTo>
                    <a:pt x="378" y="472"/>
                  </a:lnTo>
                  <a:lnTo>
                    <a:pt x="380" y="472"/>
                  </a:lnTo>
                  <a:lnTo>
                    <a:pt x="420" y="482"/>
                  </a:lnTo>
                  <a:lnTo>
                    <a:pt x="438" y="468"/>
                  </a:lnTo>
                  <a:lnTo>
                    <a:pt x="438" y="466"/>
                  </a:lnTo>
                  <a:lnTo>
                    <a:pt x="440" y="466"/>
                  </a:lnTo>
                  <a:lnTo>
                    <a:pt x="458" y="470"/>
                  </a:lnTo>
                  <a:lnTo>
                    <a:pt x="512" y="422"/>
                  </a:lnTo>
                  <a:lnTo>
                    <a:pt x="528" y="426"/>
                  </a:lnTo>
                  <a:lnTo>
                    <a:pt x="530" y="428"/>
                  </a:lnTo>
                  <a:lnTo>
                    <a:pt x="532" y="428"/>
                  </a:lnTo>
                  <a:lnTo>
                    <a:pt x="536" y="436"/>
                  </a:lnTo>
                  <a:lnTo>
                    <a:pt x="540" y="432"/>
                  </a:lnTo>
                  <a:lnTo>
                    <a:pt x="540" y="430"/>
                  </a:lnTo>
                  <a:lnTo>
                    <a:pt x="556" y="422"/>
                  </a:lnTo>
                  <a:lnTo>
                    <a:pt x="568" y="410"/>
                  </a:lnTo>
                  <a:lnTo>
                    <a:pt x="566" y="386"/>
                  </a:lnTo>
                  <a:lnTo>
                    <a:pt x="564" y="382"/>
                  </a:lnTo>
                  <a:lnTo>
                    <a:pt x="548" y="388"/>
                  </a:lnTo>
                  <a:lnTo>
                    <a:pt x="542" y="392"/>
                  </a:lnTo>
                  <a:lnTo>
                    <a:pt x="534" y="392"/>
                  </a:lnTo>
                  <a:lnTo>
                    <a:pt x="516" y="392"/>
                  </a:lnTo>
                  <a:lnTo>
                    <a:pt x="510" y="390"/>
                  </a:lnTo>
                  <a:lnTo>
                    <a:pt x="504" y="386"/>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8" y="310"/>
                  </a:lnTo>
                  <a:lnTo>
                    <a:pt x="468" y="308"/>
                  </a:lnTo>
                  <a:lnTo>
                    <a:pt x="476" y="294"/>
                  </a:lnTo>
                  <a:lnTo>
                    <a:pt x="452" y="274"/>
                  </a:lnTo>
                  <a:lnTo>
                    <a:pt x="452" y="272"/>
                  </a:lnTo>
                  <a:lnTo>
                    <a:pt x="452" y="248"/>
                  </a:lnTo>
                  <a:lnTo>
                    <a:pt x="464" y="212"/>
                  </a:lnTo>
                  <a:lnTo>
                    <a:pt x="456" y="192"/>
                  </a:lnTo>
                  <a:lnTo>
                    <a:pt x="450" y="190"/>
                  </a:lnTo>
                  <a:lnTo>
                    <a:pt x="440" y="190"/>
                  </a:lnTo>
                  <a:lnTo>
                    <a:pt x="432" y="204"/>
                  </a:lnTo>
                  <a:lnTo>
                    <a:pt x="420" y="196"/>
                  </a:lnTo>
                  <a:lnTo>
                    <a:pt x="410" y="190"/>
                  </a:lnTo>
                  <a:lnTo>
                    <a:pt x="400" y="168"/>
                  </a:lnTo>
                  <a:lnTo>
                    <a:pt x="398" y="152"/>
                  </a:lnTo>
                  <a:lnTo>
                    <a:pt x="398" y="150"/>
                  </a:lnTo>
                  <a:lnTo>
                    <a:pt x="396" y="148"/>
                  </a:lnTo>
                  <a:lnTo>
                    <a:pt x="400" y="148"/>
                  </a:lnTo>
                  <a:lnTo>
                    <a:pt x="410" y="132"/>
                  </a:lnTo>
                  <a:lnTo>
                    <a:pt x="412" y="132"/>
                  </a:lnTo>
                  <a:lnTo>
                    <a:pt x="420" y="130"/>
                  </a:lnTo>
                  <a:lnTo>
                    <a:pt x="430" y="128"/>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78" y="100"/>
                  </a:lnTo>
                  <a:lnTo>
                    <a:pt x="474" y="102"/>
                  </a:lnTo>
                  <a:lnTo>
                    <a:pt x="470" y="104"/>
                  </a:lnTo>
                  <a:lnTo>
                    <a:pt x="466" y="102"/>
                  </a:lnTo>
                  <a:lnTo>
                    <a:pt x="462" y="10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4"/>
                  </a:lnTo>
                  <a:lnTo>
                    <a:pt x="402" y="100"/>
                  </a:lnTo>
                  <a:lnTo>
                    <a:pt x="402" y="102"/>
                  </a:lnTo>
                  <a:lnTo>
                    <a:pt x="400" y="102"/>
                  </a:lnTo>
                  <a:lnTo>
                    <a:pt x="386" y="124"/>
                  </a:lnTo>
                  <a:lnTo>
                    <a:pt x="360" y="138"/>
                  </a:lnTo>
                  <a:lnTo>
                    <a:pt x="358" y="152"/>
                  </a:lnTo>
                  <a:lnTo>
                    <a:pt x="360" y="160"/>
                  </a:lnTo>
                  <a:lnTo>
                    <a:pt x="364" y="170"/>
                  </a:lnTo>
                  <a:lnTo>
                    <a:pt x="366" y="170"/>
                  </a:lnTo>
                  <a:lnTo>
                    <a:pt x="366" y="172"/>
                  </a:lnTo>
                  <a:lnTo>
                    <a:pt x="368" y="192"/>
                  </a:lnTo>
                  <a:lnTo>
                    <a:pt x="368" y="194"/>
                  </a:lnTo>
                  <a:lnTo>
                    <a:pt x="366" y="196"/>
                  </a:lnTo>
                  <a:lnTo>
                    <a:pt x="356" y="208"/>
                  </a:lnTo>
                  <a:lnTo>
                    <a:pt x="348" y="214"/>
                  </a:lnTo>
                  <a:lnTo>
                    <a:pt x="346" y="214"/>
                  </a:lnTo>
                  <a:lnTo>
                    <a:pt x="344" y="214"/>
                  </a:lnTo>
                  <a:lnTo>
                    <a:pt x="326" y="210"/>
                  </a:lnTo>
                  <a:lnTo>
                    <a:pt x="322" y="210"/>
                  </a:lnTo>
                  <a:lnTo>
                    <a:pt x="316" y="214"/>
                  </a:lnTo>
                  <a:lnTo>
                    <a:pt x="308" y="224"/>
                  </a:lnTo>
                  <a:lnTo>
                    <a:pt x="300" y="232"/>
                  </a:lnTo>
                  <a:lnTo>
                    <a:pt x="298" y="236"/>
                  </a:lnTo>
                  <a:lnTo>
                    <a:pt x="294" y="238"/>
                  </a:lnTo>
                  <a:lnTo>
                    <a:pt x="288" y="240"/>
                  </a:lnTo>
                  <a:lnTo>
                    <a:pt x="282" y="238"/>
                  </a:lnTo>
                  <a:lnTo>
                    <a:pt x="280" y="238"/>
                  </a:lnTo>
                  <a:lnTo>
                    <a:pt x="278" y="234"/>
                  </a:lnTo>
                  <a:lnTo>
                    <a:pt x="276" y="230"/>
                  </a:lnTo>
                  <a:lnTo>
                    <a:pt x="276" y="224"/>
                  </a:lnTo>
                  <a:lnTo>
                    <a:pt x="276" y="220"/>
                  </a:lnTo>
                  <a:lnTo>
                    <a:pt x="276" y="214"/>
                  </a:lnTo>
                  <a:lnTo>
                    <a:pt x="272" y="218"/>
                  </a:lnTo>
                  <a:lnTo>
                    <a:pt x="270" y="220"/>
                  </a:lnTo>
                  <a:lnTo>
                    <a:pt x="264" y="222"/>
                  </a:lnTo>
                  <a:lnTo>
                    <a:pt x="260" y="218"/>
                  </a:lnTo>
                  <a:lnTo>
                    <a:pt x="258" y="212"/>
                  </a:lnTo>
                  <a:lnTo>
                    <a:pt x="256" y="192"/>
                  </a:lnTo>
                  <a:lnTo>
                    <a:pt x="252" y="176"/>
                  </a:lnTo>
                  <a:lnTo>
                    <a:pt x="244" y="168"/>
                  </a:lnTo>
                  <a:lnTo>
                    <a:pt x="244" y="166"/>
                  </a:lnTo>
                  <a:lnTo>
                    <a:pt x="226" y="128"/>
                  </a:lnTo>
                  <a:lnTo>
                    <a:pt x="220" y="116"/>
                  </a:lnTo>
                  <a:lnTo>
                    <a:pt x="220" y="114"/>
                  </a:lnTo>
                  <a:lnTo>
                    <a:pt x="216" y="94"/>
                  </a:lnTo>
                  <a:lnTo>
                    <a:pt x="214" y="90"/>
                  </a:lnTo>
                  <a:lnTo>
                    <a:pt x="212" y="92"/>
                  </a:lnTo>
                  <a:lnTo>
                    <a:pt x="204" y="100"/>
                  </a:lnTo>
                  <a:lnTo>
                    <a:pt x="200" y="104"/>
                  </a:lnTo>
                  <a:lnTo>
                    <a:pt x="196" y="102"/>
                  </a:lnTo>
                  <a:lnTo>
                    <a:pt x="188" y="96"/>
                  </a:lnTo>
                  <a:lnTo>
                    <a:pt x="176" y="90"/>
                  </a:lnTo>
                  <a:lnTo>
                    <a:pt x="174" y="88"/>
                  </a:lnTo>
                  <a:lnTo>
                    <a:pt x="172" y="88"/>
                  </a:lnTo>
                  <a:lnTo>
                    <a:pt x="172" y="86"/>
                  </a:lnTo>
                  <a:lnTo>
                    <a:pt x="172" y="70"/>
                  </a:lnTo>
                  <a:lnTo>
                    <a:pt x="168" y="58"/>
                  </a:lnTo>
                  <a:lnTo>
                    <a:pt x="162" y="42"/>
                  </a:lnTo>
                  <a:lnTo>
                    <a:pt x="156" y="42"/>
                  </a:lnTo>
                  <a:lnTo>
                    <a:pt x="156" y="50"/>
                  </a:lnTo>
                  <a:lnTo>
                    <a:pt x="154" y="58"/>
                  </a:lnTo>
                  <a:lnTo>
                    <a:pt x="150" y="64"/>
                  </a:lnTo>
                  <a:lnTo>
                    <a:pt x="144" y="70"/>
                  </a:lnTo>
                  <a:lnTo>
                    <a:pt x="142" y="78"/>
                  </a:lnTo>
                  <a:lnTo>
                    <a:pt x="138" y="82"/>
                  </a:lnTo>
                  <a:lnTo>
                    <a:pt x="134" y="86"/>
                  </a:lnTo>
                  <a:lnTo>
                    <a:pt x="130" y="86"/>
                  </a:lnTo>
                  <a:lnTo>
                    <a:pt x="128" y="86"/>
                  </a:lnTo>
                  <a:lnTo>
                    <a:pt x="124" y="84"/>
                  </a:lnTo>
                  <a:lnTo>
                    <a:pt x="122" y="84"/>
                  </a:lnTo>
                  <a:lnTo>
                    <a:pt x="118" y="82"/>
                  </a:lnTo>
                  <a:lnTo>
                    <a:pt x="118" y="78"/>
                  </a:lnTo>
                  <a:lnTo>
                    <a:pt x="116" y="66"/>
                  </a:lnTo>
                  <a:lnTo>
                    <a:pt x="116" y="62"/>
                  </a:lnTo>
                  <a:lnTo>
                    <a:pt x="106" y="56"/>
                  </a:lnTo>
                  <a:lnTo>
                    <a:pt x="104" y="54"/>
                  </a:lnTo>
                  <a:lnTo>
                    <a:pt x="102" y="50"/>
                  </a:lnTo>
                  <a:lnTo>
                    <a:pt x="100" y="42"/>
                  </a:lnTo>
                  <a:lnTo>
                    <a:pt x="104" y="6"/>
                  </a:lnTo>
                  <a:lnTo>
                    <a:pt x="102" y="0"/>
                  </a:lnTo>
                  <a:lnTo>
                    <a:pt x="88" y="14"/>
                  </a:lnTo>
                  <a:lnTo>
                    <a:pt x="80" y="20"/>
                  </a:lnTo>
                  <a:lnTo>
                    <a:pt x="78" y="26"/>
                  </a:lnTo>
                  <a:lnTo>
                    <a:pt x="82" y="36"/>
                  </a:lnTo>
                  <a:lnTo>
                    <a:pt x="82" y="44"/>
                  </a:lnTo>
                  <a:lnTo>
                    <a:pt x="82" y="48"/>
                  </a:lnTo>
                  <a:lnTo>
                    <a:pt x="80" y="54"/>
                  </a:lnTo>
                  <a:lnTo>
                    <a:pt x="76" y="58"/>
                  </a:lnTo>
                  <a:lnTo>
                    <a:pt x="72" y="60"/>
                  </a:lnTo>
                  <a:lnTo>
                    <a:pt x="56" y="66"/>
                  </a:lnTo>
                  <a:lnTo>
                    <a:pt x="52" y="68"/>
                  </a:lnTo>
                  <a:lnTo>
                    <a:pt x="52" y="74"/>
                  </a:lnTo>
                  <a:lnTo>
                    <a:pt x="52" y="96"/>
                  </a:lnTo>
                  <a:lnTo>
                    <a:pt x="54" y="104"/>
                  </a:lnTo>
                  <a:lnTo>
                    <a:pt x="54" y="106"/>
                  </a:lnTo>
                  <a:lnTo>
                    <a:pt x="56" y="108"/>
                  </a:lnTo>
                  <a:lnTo>
                    <a:pt x="64" y="108"/>
                  </a:lnTo>
                  <a:lnTo>
                    <a:pt x="68" y="108"/>
                  </a:lnTo>
                  <a:lnTo>
                    <a:pt x="72" y="106"/>
                  </a:lnTo>
                  <a:lnTo>
                    <a:pt x="76" y="104"/>
                  </a:lnTo>
                  <a:lnTo>
                    <a:pt x="92" y="138"/>
                  </a:lnTo>
                  <a:lnTo>
                    <a:pt x="92" y="140"/>
                  </a:lnTo>
                  <a:lnTo>
                    <a:pt x="88" y="184"/>
                  </a:lnTo>
                  <a:lnTo>
                    <a:pt x="82" y="216"/>
                  </a:lnTo>
                  <a:lnTo>
                    <a:pt x="78" y="238"/>
                  </a:lnTo>
                  <a:lnTo>
                    <a:pt x="72" y="250"/>
                  </a:lnTo>
                  <a:lnTo>
                    <a:pt x="68" y="254"/>
                  </a:lnTo>
                  <a:lnTo>
                    <a:pt x="62" y="256"/>
                  </a:lnTo>
                  <a:lnTo>
                    <a:pt x="54" y="254"/>
                  </a:lnTo>
                  <a:lnTo>
                    <a:pt x="48" y="252"/>
                  </a:lnTo>
                  <a:lnTo>
                    <a:pt x="22" y="298"/>
                  </a:lnTo>
                  <a:lnTo>
                    <a:pt x="12" y="312"/>
                  </a:lnTo>
                  <a:lnTo>
                    <a:pt x="6" y="318"/>
                  </a:lnTo>
                  <a:lnTo>
                    <a:pt x="8" y="318"/>
                  </a:lnTo>
                  <a:lnTo>
                    <a:pt x="6" y="320"/>
                  </a:lnTo>
                  <a:lnTo>
                    <a:pt x="4" y="326"/>
                  </a:lnTo>
                  <a:lnTo>
                    <a:pt x="4" y="348"/>
                  </a:lnTo>
                  <a:lnTo>
                    <a:pt x="8" y="352"/>
                  </a:lnTo>
                  <a:lnTo>
                    <a:pt x="10" y="352"/>
                  </a:lnTo>
                  <a:lnTo>
                    <a:pt x="12" y="354"/>
                  </a:lnTo>
                  <a:lnTo>
                    <a:pt x="4"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4" name="贵州"/>
            <p:cNvSpPr/>
            <p:nvPr/>
          </p:nvSpPr>
          <p:spPr bwMode="auto">
            <a:xfrm>
              <a:off x="4697413" y="4408488"/>
              <a:ext cx="701675" cy="608012"/>
            </a:xfrm>
            <a:custGeom>
              <a:avLst/>
              <a:gdLst>
                <a:gd name="T0" fmla="*/ 2147483646 w 384"/>
                <a:gd name="T1" fmla="*/ 2147483646 h 332"/>
                <a:gd name="T2" fmla="*/ 2147483646 w 384"/>
                <a:gd name="T3" fmla="*/ 2147483646 h 332"/>
                <a:gd name="T4" fmla="*/ 2147483646 w 384"/>
                <a:gd name="T5" fmla="*/ 2147483646 h 332"/>
                <a:gd name="T6" fmla="*/ 2147483646 w 384"/>
                <a:gd name="T7" fmla="*/ 2147483646 h 332"/>
                <a:gd name="T8" fmla="*/ 2147483646 w 384"/>
                <a:gd name="T9" fmla="*/ 2147483646 h 332"/>
                <a:gd name="T10" fmla="*/ 2147483646 w 384"/>
                <a:gd name="T11" fmla="*/ 2147483646 h 332"/>
                <a:gd name="T12" fmla="*/ 2147483646 w 384"/>
                <a:gd name="T13" fmla="*/ 2147483646 h 332"/>
                <a:gd name="T14" fmla="*/ 2147483646 w 384"/>
                <a:gd name="T15" fmla="*/ 2147483646 h 332"/>
                <a:gd name="T16" fmla="*/ 2147483646 w 384"/>
                <a:gd name="T17" fmla="*/ 2147483646 h 332"/>
                <a:gd name="T18" fmla="*/ 2147483646 w 384"/>
                <a:gd name="T19" fmla="*/ 2147483646 h 332"/>
                <a:gd name="T20" fmla="*/ 2147483646 w 384"/>
                <a:gd name="T21" fmla="*/ 2147483646 h 332"/>
                <a:gd name="T22" fmla="*/ 2147483646 w 384"/>
                <a:gd name="T23" fmla="*/ 2147483646 h 332"/>
                <a:gd name="T24" fmla="*/ 2147483646 w 384"/>
                <a:gd name="T25" fmla="*/ 2147483646 h 332"/>
                <a:gd name="T26" fmla="*/ 2147483646 w 384"/>
                <a:gd name="T27" fmla="*/ 2147483646 h 332"/>
                <a:gd name="T28" fmla="*/ 2147483646 w 384"/>
                <a:gd name="T29" fmla="*/ 2147483646 h 332"/>
                <a:gd name="T30" fmla="*/ 2147483646 w 384"/>
                <a:gd name="T31" fmla="*/ 2147483646 h 332"/>
                <a:gd name="T32" fmla="*/ 2147483646 w 384"/>
                <a:gd name="T33" fmla="*/ 2147483646 h 332"/>
                <a:gd name="T34" fmla="*/ 2147483646 w 384"/>
                <a:gd name="T35" fmla="*/ 2147483646 h 332"/>
                <a:gd name="T36" fmla="*/ 2147483646 w 384"/>
                <a:gd name="T37" fmla="*/ 2147483646 h 332"/>
                <a:gd name="T38" fmla="*/ 2147483646 w 384"/>
                <a:gd name="T39" fmla="*/ 2147483646 h 332"/>
                <a:gd name="T40" fmla="*/ 2147483646 w 384"/>
                <a:gd name="T41" fmla="*/ 2147483646 h 332"/>
                <a:gd name="T42" fmla="*/ 0 w 384"/>
                <a:gd name="T43" fmla="*/ 2147483646 h 332"/>
                <a:gd name="T44" fmla="*/ 2147483646 w 384"/>
                <a:gd name="T45" fmla="*/ 2147483646 h 332"/>
                <a:gd name="T46" fmla="*/ 2147483646 w 384"/>
                <a:gd name="T47" fmla="*/ 2147483646 h 332"/>
                <a:gd name="T48" fmla="*/ 2147483646 w 384"/>
                <a:gd name="T49" fmla="*/ 2147483646 h 332"/>
                <a:gd name="T50" fmla="*/ 2147483646 w 384"/>
                <a:gd name="T51" fmla="*/ 2147483646 h 332"/>
                <a:gd name="T52" fmla="*/ 2147483646 w 384"/>
                <a:gd name="T53" fmla="*/ 2147483646 h 332"/>
                <a:gd name="T54" fmla="*/ 2147483646 w 384"/>
                <a:gd name="T55" fmla="*/ 2147483646 h 332"/>
                <a:gd name="T56" fmla="*/ 2147483646 w 384"/>
                <a:gd name="T57" fmla="*/ 2147483646 h 332"/>
                <a:gd name="T58" fmla="*/ 2147483646 w 384"/>
                <a:gd name="T59" fmla="*/ 2147483646 h 332"/>
                <a:gd name="T60" fmla="*/ 2147483646 w 384"/>
                <a:gd name="T61" fmla="*/ 2147483646 h 332"/>
                <a:gd name="T62" fmla="*/ 2147483646 w 384"/>
                <a:gd name="T63" fmla="*/ 2147483646 h 332"/>
                <a:gd name="T64" fmla="*/ 2147483646 w 384"/>
                <a:gd name="T65" fmla="*/ 2147483646 h 332"/>
                <a:gd name="T66" fmla="*/ 2147483646 w 384"/>
                <a:gd name="T67" fmla="*/ 2147483646 h 332"/>
                <a:gd name="T68" fmla="*/ 2147483646 w 384"/>
                <a:gd name="T69" fmla="*/ 2147483646 h 332"/>
                <a:gd name="T70" fmla="*/ 2147483646 w 384"/>
                <a:gd name="T71" fmla="*/ 2147483646 h 332"/>
                <a:gd name="T72" fmla="*/ 2147483646 w 384"/>
                <a:gd name="T73" fmla="*/ 2147483646 h 332"/>
                <a:gd name="T74" fmla="*/ 2147483646 w 384"/>
                <a:gd name="T75" fmla="*/ 2147483646 h 332"/>
                <a:gd name="T76" fmla="*/ 2147483646 w 384"/>
                <a:gd name="T77" fmla="*/ 2147483646 h 332"/>
                <a:gd name="T78" fmla="*/ 2147483646 w 384"/>
                <a:gd name="T79" fmla="*/ 2147483646 h 332"/>
                <a:gd name="T80" fmla="*/ 2147483646 w 384"/>
                <a:gd name="T81" fmla="*/ 2147483646 h 332"/>
                <a:gd name="T82" fmla="*/ 2147483646 w 384"/>
                <a:gd name="T83" fmla="*/ 2147483646 h 332"/>
                <a:gd name="T84" fmla="*/ 2147483646 w 384"/>
                <a:gd name="T85" fmla="*/ 2147483646 h 332"/>
                <a:gd name="T86" fmla="*/ 2147483646 w 384"/>
                <a:gd name="T87" fmla="*/ 2147483646 h 332"/>
                <a:gd name="T88" fmla="*/ 2147483646 w 384"/>
                <a:gd name="T89" fmla="*/ 2147483646 h 332"/>
                <a:gd name="T90" fmla="*/ 2147483646 w 384"/>
                <a:gd name="T91" fmla="*/ 2147483646 h 332"/>
                <a:gd name="T92" fmla="*/ 2147483646 w 384"/>
                <a:gd name="T93" fmla="*/ 2147483646 h 332"/>
                <a:gd name="T94" fmla="*/ 2147483646 w 384"/>
                <a:gd name="T95" fmla="*/ 2147483646 h 332"/>
                <a:gd name="T96" fmla="*/ 2147483646 w 384"/>
                <a:gd name="T97" fmla="*/ 2147483646 h 332"/>
                <a:gd name="T98" fmla="*/ 2147483646 w 384"/>
                <a:gd name="T99" fmla="*/ 2147483646 h 332"/>
                <a:gd name="T100" fmla="*/ 2147483646 w 384"/>
                <a:gd name="T101" fmla="*/ 2147483646 h 332"/>
                <a:gd name="T102" fmla="*/ 2147483646 w 384"/>
                <a:gd name="T103" fmla="*/ 2147483646 h 332"/>
                <a:gd name="T104" fmla="*/ 2147483646 w 384"/>
                <a:gd name="T105" fmla="*/ 2147483646 h 332"/>
                <a:gd name="T106" fmla="*/ 2147483646 w 384"/>
                <a:gd name="T107" fmla="*/ 2147483646 h 332"/>
                <a:gd name="T108" fmla="*/ 2147483646 w 384"/>
                <a:gd name="T109" fmla="*/ 2147483646 h 332"/>
                <a:gd name="T110" fmla="*/ 2147483646 w 384"/>
                <a:gd name="T111" fmla="*/ 2147483646 h 332"/>
                <a:gd name="T112" fmla="*/ 2147483646 w 384"/>
                <a:gd name="T113" fmla="*/ 2147483646 h 332"/>
                <a:gd name="T114" fmla="*/ 2147483646 w 384"/>
                <a:gd name="T115" fmla="*/ 2147483646 h 332"/>
                <a:gd name="T116" fmla="*/ 2147483646 w 384"/>
                <a:gd name="T117" fmla="*/ 2147483646 h 3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4" h="332">
                  <a:moveTo>
                    <a:pt x="300" y="6"/>
                  </a:moveTo>
                  <a:lnTo>
                    <a:pt x="296" y="4"/>
                  </a:lnTo>
                  <a:lnTo>
                    <a:pt x="288" y="8"/>
                  </a:lnTo>
                  <a:lnTo>
                    <a:pt x="284" y="14"/>
                  </a:lnTo>
                  <a:lnTo>
                    <a:pt x="280" y="22"/>
                  </a:lnTo>
                  <a:lnTo>
                    <a:pt x="276" y="24"/>
                  </a:lnTo>
                  <a:lnTo>
                    <a:pt x="272" y="26"/>
                  </a:lnTo>
                  <a:lnTo>
                    <a:pt x="268" y="24"/>
                  </a:lnTo>
                  <a:lnTo>
                    <a:pt x="264" y="20"/>
                  </a:lnTo>
                  <a:lnTo>
                    <a:pt x="262" y="20"/>
                  </a:lnTo>
                  <a:lnTo>
                    <a:pt x="260" y="12"/>
                  </a:lnTo>
                  <a:lnTo>
                    <a:pt x="260" y="10"/>
                  </a:lnTo>
                  <a:lnTo>
                    <a:pt x="258" y="0"/>
                  </a:lnTo>
                  <a:lnTo>
                    <a:pt x="254" y="0"/>
                  </a:lnTo>
                  <a:lnTo>
                    <a:pt x="252" y="0"/>
                  </a:lnTo>
                  <a:lnTo>
                    <a:pt x="250" y="8"/>
                  </a:lnTo>
                  <a:lnTo>
                    <a:pt x="250" y="20"/>
                  </a:lnTo>
                  <a:lnTo>
                    <a:pt x="248" y="20"/>
                  </a:lnTo>
                  <a:lnTo>
                    <a:pt x="240" y="34"/>
                  </a:lnTo>
                  <a:lnTo>
                    <a:pt x="238" y="36"/>
                  </a:lnTo>
                  <a:lnTo>
                    <a:pt x="236" y="36"/>
                  </a:lnTo>
                  <a:lnTo>
                    <a:pt x="216" y="34"/>
                  </a:lnTo>
                  <a:lnTo>
                    <a:pt x="216" y="36"/>
                  </a:lnTo>
                  <a:lnTo>
                    <a:pt x="208" y="44"/>
                  </a:lnTo>
                  <a:lnTo>
                    <a:pt x="212" y="50"/>
                  </a:lnTo>
                  <a:lnTo>
                    <a:pt x="206" y="58"/>
                  </a:lnTo>
                  <a:lnTo>
                    <a:pt x="188" y="58"/>
                  </a:lnTo>
                  <a:lnTo>
                    <a:pt x="188" y="56"/>
                  </a:lnTo>
                  <a:lnTo>
                    <a:pt x="188" y="54"/>
                  </a:lnTo>
                  <a:lnTo>
                    <a:pt x="184" y="52"/>
                  </a:lnTo>
                  <a:lnTo>
                    <a:pt x="182" y="58"/>
                  </a:lnTo>
                  <a:lnTo>
                    <a:pt x="180" y="60"/>
                  </a:lnTo>
                  <a:lnTo>
                    <a:pt x="168" y="60"/>
                  </a:lnTo>
                  <a:lnTo>
                    <a:pt x="160" y="54"/>
                  </a:lnTo>
                  <a:lnTo>
                    <a:pt x="160" y="52"/>
                  </a:lnTo>
                  <a:lnTo>
                    <a:pt x="160" y="50"/>
                  </a:lnTo>
                  <a:lnTo>
                    <a:pt x="146" y="48"/>
                  </a:lnTo>
                  <a:lnTo>
                    <a:pt x="136" y="52"/>
                  </a:lnTo>
                  <a:lnTo>
                    <a:pt x="132" y="56"/>
                  </a:lnTo>
                  <a:lnTo>
                    <a:pt x="148" y="74"/>
                  </a:lnTo>
                  <a:lnTo>
                    <a:pt x="168" y="80"/>
                  </a:lnTo>
                  <a:lnTo>
                    <a:pt x="170" y="82"/>
                  </a:lnTo>
                  <a:lnTo>
                    <a:pt x="180" y="92"/>
                  </a:lnTo>
                  <a:lnTo>
                    <a:pt x="176" y="108"/>
                  </a:lnTo>
                  <a:lnTo>
                    <a:pt x="176" y="110"/>
                  </a:lnTo>
                  <a:lnTo>
                    <a:pt x="162" y="120"/>
                  </a:lnTo>
                  <a:lnTo>
                    <a:pt x="162" y="122"/>
                  </a:lnTo>
                  <a:lnTo>
                    <a:pt x="160" y="122"/>
                  </a:lnTo>
                  <a:lnTo>
                    <a:pt x="138" y="128"/>
                  </a:lnTo>
                  <a:lnTo>
                    <a:pt x="124" y="130"/>
                  </a:lnTo>
                  <a:lnTo>
                    <a:pt x="114" y="126"/>
                  </a:lnTo>
                  <a:lnTo>
                    <a:pt x="110" y="126"/>
                  </a:lnTo>
                  <a:lnTo>
                    <a:pt x="104" y="134"/>
                  </a:lnTo>
                  <a:lnTo>
                    <a:pt x="94" y="142"/>
                  </a:lnTo>
                  <a:lnTo>
                    <a:pt x="92" y="142"/>
                  </a:lnTo>
                  <a:lnTo>
                    <a:pt x="78" y="148"/>
                  </a:lnTo>
                  <a:lnTo>
                    <a:pt x="60" y="142"/>
                  </a:lnTo>
                  <a:lnTo>
                    <a:pt x="24" y="144"/>
                  </a:lnTo>
                  <a:lnTo>
                    <a:pt x="16" y="146"/>
                  </a:lnTo>
                  <a:lnTo>
                    <a:pt x="16" y="148"/>
                  </a:lnTo>
                  <a:lnTo>
                    <a:pt x="8" y="148"/>
                  </a:lnTo>
                  <a:lnTo>
                    <a:pt x="0" y="160"/>
                  </a:lnTo>
                  <a:lnTo>
                    <a:pt x="0" y="172"/>
                  </a:lnTo>
                  <a:lnTo>
                    <a:pt x="8" y="192"/>
                  </a:lnTo>
                  <a:lnTo>
                    <a:pt x="18" y="196"/>
                  </a:lnTo>
                  <a:lnTo>
                    <a:pt x="22" y="200"/>
                  </a:lnTo>
                  <a:lnTo>
                    <a:pt x="28" y="192"/>
                  </a:lnTo>
                  <a:lnTo>
                    <a:pt x="28" y="190"/>
                  </a:lnTo>
                  <a:lnTo>
                    <a:pt x="30" y="190"/>
                  </a:lnTo>
                  <a:lnTo>
                    <a:pt x="42" y="188"/>
                  </a:lnTo>
                  <a:lnTo>
                    <a:pt x="44" y="188"/>
                  </a:lnTo>
                  <a:lnTo>
                    <a:pt x="56" y="192"/>
                  </a:lnTo>
                  <a:lnTo>
                    <a:pt x="68" y="220"/>
                  </a:lnTo>
                  <a:lnTo>
                    <a:pt x="66" y="220"/>
                  </a:lnTo>
                  <a:lnTo>
                    <a:pt x="62" y="236"/>
                  </a:lnTo>
                  <a:lnTo>
                    <a:pt x="58" y="244"/>
                  </a:lnTo>
                  <a:lnTo>
                    <a:pt x="58" y="246"/>
                  </a:lnTo>
                  <a:lnTo>
                    <a:pt x="52" y="260"/>
                  </a:lnTo>
                  <a:lnTo>
                    <a:pt x="52" y="276"/>
                  </a:lnTo>
                  <a:lnTo>
                    <a:pt x="62" y="286"/>
                  </a:lnTo>
                  <a:lnTo>
                    <a:pt x="76" y="296"/>
                  </a:lnTo>
                  <a:lnTo>
                    <a:pt x="76" y="298"/>
                  </a:lnTo>
                  <a:lnTo>
                    <a:pt x="78" y="298"/>
                  </a:lnTo>
                  <a:lnTo>
                    <a:pt x="68" y="320"/>
                  </a:lnTo>
                  <a:lnTo>
                    <a:pt x="66" y="332"/>
                  </a:lnTo>
                  <a:lnTo>
                    <a:pt x="68" y="330"/>
                  </a:lnTo>
                  <a:lnTo>
                    <a:pt x="70" y="330"/>
                  </a:lnTo>
                  <a:lnTo>
                    <a:pt x="78" y="326"/>
                  </a:lnTo>
                  <a:lnTo>
                    <a:pt x="92" y="318"/>
                  </a:lnTo>
                  <a:lnTo>
                    <a:pt x="108" y="320"/>
                  </a:lnTo>
                  <a:lnTo>
                    <a:pt x="110" y="320"/>
                  </a:lnTo>
                  <a:lnTo>
                    <a:pt x="134" y="330"/>
                  </a:lnTo>
                  <a:lnTo>
                    <a:pt x="160" y="330"/>
                  </a:lnTo>
                  <a:lnTo>
                    <a:pt x="168" y="320"/>
                  </a:lnTo>
                  <a:lnTo>
                    <a:pt x="182" y="312"/>
                  </a:lnTo>
                  <a:lnTo>
                    <a:pt x="196" y="302"/>
                  </a:lnTo>
                  <a:lnTo>
                    <a:pt x="196" y="300"/>
                  </a:lnTo>
                  <a:lnTo>
                    <a:pt x="206" y="298"/>
                  </a:lnTo>
                  <a:lnTo>
                    <a:pt x="216" y="290"/>
                  </a:lnTo>
                  <a:lnTo>
                    <a:pt x="228" y="274"/>
                  </a:lnTo>
                  <a:lnTo>
                    <a:pt x="246" y="280"/>
                  </a:lnTo>
                  <a:lnTo>
                    <a:pt x="248" y="280"/>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88"/>
                  </a:lnTo>
                  <a:lnTo>
                    <a:pt x="302" y="284"/>
                  </a:lnTo>
                  <a:lnTo>
                    <a:pt x="312" y="276"/>
                  </a:lnTo>
                  <a:lnTo>
                    <a:pt x="314" y="276"/>
                  </a:lnTo>
                  <a:lnTo>
                    <a:pt x="322" y="276"/>
                  </a:lnTo>
                  <a:lnTo>
                    <a:pt x="324" y="268"/>
                  </a:lnTo>
                  <a:lnTo>
                    <a:pt x="330" y="262"/>
                  </a:lnTo>
                  <a:lnTo>
                    <a:pt x="336" y="258"/>
                  </a:lnTo>
                  <a:lnTo>
                    <a:pt x="342" y="256"/>
                  </a:lnTo>
                  <a:lnTo>
                    <a:pt x="346" y="252"/>
                  </a:lnTo>
                  <a:lnTo>
                    <a:pt x="348" y="252"/>
                  </a:lnTo>
                  <a:lnTo>
                    <a:pt x="352" y="248"/>
                  </a:lnTo>
                  <a:lnTo>
                    <a:pt x="352" y="246"/>
                  </a:lnTo>
                  <a:lnTo>
                    <a:pt x="354" y="246"/>
                  </a:lnTo>
                  <a:lnTo>
                    <a:pt x="366" y="244"/>
                  </a:lnTo>
                  <a:lnTo>
                    <a:pt x="374" y="244"/>
                  </a:lnTo>
                  <a:lnTo>
                    <a:pt x="376" y="240"/>
                  </a:lnTo>
                  <a:lnTo>
                    <a:pt x="380" y="236"/>
                  </a:lnTo>
                  <a:lnTo>
                    <a:pt x="384" y="228"/>
                  </a:lnTo>
                  <a:lnTo>
                    <a:pt x="382" y="228"/>
                  </a:lnTo>
                  <a:lnTo>
                    <a:pt x="376" y="218"/>
                  </a:lnTo>
                  <a:lnTo>
                    <a:pt x="372" y="206"/>
                  </a:lnTo>
                  <a:lnTo>
                    <a:pt x="372" y="204"/>
                  </a:lnTo>
                  <a:lnTo>
                    <a:pt x="376" y="188"/>
                  </a:lnTo>
                  <a:lnTo>
                    <a:pt x="376" y="180"/>
                  </a:lnTo>
                  <a:lnTo>
                    <a:pt x="380" y="174"/>
                  </a:lnTo>
                  <a:lnTo>
                    <a:pt x="380" y="160"/>
                  </a:lnTo>
                  <a:lnTo>
                    <a:pt x="378" y="158"/>
                  </a:lnTo>
                  <a:lnTo>
                    <a:pt x="372" y="156"/>
                  </a:lnTo>
                  <a:lnTo>
                    <a:pt x="348" y="166"/>
                  </a:lnTo>
                  <a:lnTo>
                    <a:pt x="348" y="140"/>
                  </a:lnTo>
                  <a:lnTo>
                    <a:pt x="350" y="136"/>
                  </a:lnTo>
                  <a:lnTo>
                    <a:pt x="356" y="132"/>
                  </a:lnTo>
                  <a:lnTo>
                    <a:pt x="372" y="120"/>
                  </a:lnTo>
                  <a:lnTo>
                    <a:pt x="366" y="92"/>
                  </a:lnTo>
                  <a:lnTo>
                    <a:pt x="366" y="84"/>
                  </a:lnTo>
                  <a:lnTo>
                    <a:pt x="366" y="78"/>
                  </a:lnTo>
                  <a:lnTo>
                    <a:pt x="368" y="74"/>
                  </a:lnTo>
                  <a:lnTo>
                    <a:pt x="372" y="68"/>
                  </a:lnTo>
                  <a:lnTo>
                    <a:pt x="372" y="64"/>
                  </a:lnTo>
                  <a:lnTo>
                    <a:pt x="364" y="64"/>
                  </a:lnTo>
                  <a:lnTo>
                    <a:pt x="360" y="64"/>
                  </a:lnTo>
                  <a:lnTo>
                    <a:pt x="356" y="76"/>
                  </a:lnTo>
                  <a:lnTo>
                    <a:pt x="352" y="80"/>
                  </a:lnTo>
                  <a:lnTo>
                    <a:pt x="348" y="82"/>
                  </a:lnTo>
                  <a:lnTo>
                    <a:pt x="346" y="82"/>
                  </a:lnTo>
                  <a:lnTo>
                    <a:pt x="338" y="76"/>
                  </a:lnTo>
                  <a:lnTo>
                    <a:pt x="336" y="76"/>
                  </a:lnTo>
                  <a:lnTo>
                    <a:pt x="336" y="74"/>
                  </a:lnTo>
                  <a:lnTo>
                    <a:pt x="334" y="68"/>
                  </a:lnTo>
                  <a:lnTo>
                    <a:pt x="332" y="60"/>
                  </a:lnTo>
                  <a:lnTo>
                    <a:pt x="332" y="64"/>
                  </a:lnTo>
                  <a:lnTo>
                    <a:pt x="316" y="64"/>
                  </a:lnTo>
                  <a:lnTo>
                    <a:pt x="316" y="60"/>
                  </a:lnTo>
                  <a:lnTo>
                    <a:pt x="312" y="52"/>
                  </a:lnTo>
                  <a:lnTo>
                    <a:pt x="312" y="40"/>
                  </a:lnTo>
                  <a:lnTo>
                    <a:pt x="304" y="24"/>
                  </a:lnTo>
                  <a:lnTo>
                    <a:pt x="304" y="12"/>
                  </a:lnTo>
                  <a:lnTo>
                    <a:pt x="30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5" name="广西"/>
            <p:cNvSpPr/>
            <p:nvPr/>
          </p:nvSpPr>
          <p:spPr bwMode="auto">
            <a:xfrm>
              <a:off x="4811713" y="4781550"/>
              <a:ext cx="917575" cy="698500"/>
            </a:xfrm>
            <a:custGeom>
              <a:avLst/>
              <a:gdLst>
                <a:gd name="T0" fmla="*/ 2147483646 w 502"/>
                <a:gd name="T1" fmla="*/ 2147483646 h 382"/>
                <a:gd name="T2" fmla="*/ 2147483646 w 502"/>
                <a:gd name="T3" fmla="*/ 2147483646 h 382"/>
                <a:gd name="T4" fmla="*/ 2147483646 w 502"/>
                <a:gd name="T5" fmla="*/ 2147483646 h 382"/>
                <a:gd name="T6" fmla="*/ 2147483646 w 502"/>
                <a:gd name="T7" fmla="*/ 2147483646 h 382"/>
                <a:gd name="T8" fmla="*/ 2147483646 w 502"/>
                <a:gd name="T9" fmla="*/ 2147483646 h 382"/>
                <a:gd name="T10" fmla="*/ 2147483646 w 502"/>
                <a:gd name="T11" fmla="*/ 2147483646 h 382"/>
                <a:gd name="T12" fmla="*/ 2147483646 w 502"/>
                <a:gd name="T13" fmla="*/ 2147483646 h 382"/>
                <a:gd name="T14" fmla="*/ 2147483646 w 502"/>
                <a:gd name="T15" fmla="*/ 2147483646 h 382"/>
                <a:gd name="T16" fmla="*/ 2147483646 w 502"/>
                <a:gd name="T17" fmla="*/ 2147483646 h 382"/>
                <a:gd name="T18" fmla="*/ 2147483646 w 502"/>
                <a:gd name="T19" fmla="*/ 2147483646 h 382"/>
                <a:gd name="T20" fmla="*/ 2147483646 w 502"/>
                <a:gd name="T21" fmla="*/ 2147483646 h 382"/>
                <a:gd name="T22" fmla="*/ 2147483646 w 502"/>
                <a:gd name="T23" fmla="*/ 2147483646 h 382"/>
                <a:gd name="T24" fmla="*/ 2147483646 w 502"/>
                <a:gd name="T25" fmla="*/ 2147483646 h 382"/>
                <a:gd name="T26" fmla="*/ 2147483646 w 502"/>
                <a:gd name="T27" fmla="*/ 2147483646 h 382"/>
                <a:gd name="T28" fmla="*/ 2147483646 w 502"/>
                <a:gd name="T29" fmla="*/ 2147483646 h 382"/>
                <a:gd name="T30" fmla="*/ 2147483646 w 502"/>
                <a:gd name="T31" fmla="*/ 2147483646 h 382"/>
                <a:gd name="T32" fmla="*/ 2147483646 w 502"/>
                <a:gd name="T33" fmla="*/ 2147483646 h 382"/>
                <a:gd name="T34" fmla="*/ 2147483646 w 502"/>
                <a:gd name="T35" fmla="*/ 2147483646 h 382"/>
                <a:gd name="T36" fmla="*/ 2147483646 w 502"/>
                <a:gd name="T37" fmla="*/ 2147483646 h 382"/>
                <a:gd name="T38" fmla="*/ 2147483646 w 502"/>
                <a:gd name="T39" fmla="*/ 2147483646 h 382"/>
                <a:gd name="T40" fmla="*/ 2147483646 w 502"/>
                <a:gd name="T41" fmla="*/ 2147483646 h 382"/>
                <a:gd name="T42" fmla="*/ 2147483646 w 502"/>
                <a:gd name="T43" fmla="*/ 2147483646 h 382"/>
                <a:gd name="T44" fmla="*/ 2147483646 w 502"/>
                <a:gd name="T45" fmla="*/ 2147483646 h 382"/>
                <a:gd name="T46" fmla="*/ 2147483646 w 502"/>
                <a:gd name="T47" fmla="*/ 2147483646 h 382"/>
                <a:gd name="T48" fmla="*/ 2147483646 w 502"/>
                <a:gd name="T49" fmla="*/ 2147483646 h 382"/>
                <a:gd name="T50" fmla="*/ 2147483646 w 502"/>
                <a:gd name="T51" fmla="*/ 2147483646 h 382"/>
                <a:gd name="T52" fmla="*/ 2147483646 w 502"/>
                <a:gd name="T53" fmla="*/ 2147483646 h 382"/>
                <a:gd name="T54" fmla="*/ 2147483646 w 502"/>
                <a:gd name="T55" fmla="*/ 2147483646 h 382"/>
                <a:gd name="T56" fmla="*/ 2147483646 w 502"/>
                <a:gd name="T57" fmla="*/ 2147483646 h 382"/>
                <a:gd name="T58" fmla="*/ 2147483646 w 502"/>
                <a:gd name="T59" fmla="*/ 2147483646 h 382"/>
                <a:gd name="T60" fmla="*/ 2147483646 w 502"/>
                <a:gd name="T61" fmla="*/ 2147483646 h 382"/>
                <a:gd name="T62" fmla="*/ 2147483646 w 502"/>
                <a:gd name="T63" fmla="*/ 2147483646 h 382"/>
                <a:gd name="T64" fmla="*/ 2147483646 w 502"/>
                <a:gd name="T65" fmla="*/ 2147483646 h 382"/>
                <a:gd name="T66" fmla="*/ 2147483646 w 502"/>
                <a:gd name="T67" fmla="*/ 2147483646 h 382"/>
                <a:gd name="T68" fmla="*/ 2147483646 w 502"/>
                <a:gd name="T69" fmla="*/ 2147483646 h 382"/>
                <a:gd name="T70" fmla="*/ 2147483646 w 502"/>
                <a:gd name="T71" fmla="*/ 2147483646 h 382"/>
                <a:gd name="T72" fmla="*/ 2147483646 w 502"/>
                <a:gd name="T73" fmla="*/ 2147483646 h 382"/>
                <a:gd name="T74" fmla="*/ 2147483646 w 502"/>
                <a:gd name="T75" fmla="*/ 2147483646 h 382"/>
                <a:gd name="T76" fmla="*/ 2147483646 w 502"/>
                <a:gd name="T77" fmla="*/ 2147483646 h 382"/>
                <a:gd name="T78" fmla="*/ 2147483646 w 502"/>
                <a:gd name="T79" fmla="*/ 2147483646 h 382"/>
                <a:gd name="T80" fmla="*/ 2147483646 w 502"/>
                <a:gd name="T81" fmla="*/ 2147483646 h 382"/>
                <a:gd name="T82" fmla="*/ 2147483646 w 502"/>
                <a:gd name="T83" fmla="*/ 2147483646 h 382"/>
                <a:gd name="T84" fmla="*/ 2147483646 w 502"/>
                <a:gd name="T85" fmla="*/ 2147483646 h 382"/>
                <a:gd name="T86" fmla="*/ 2147483646 w 502"/>
                <a:gd name="T87" fmla="*/ 2147483646 h 382"/>
                <a:gd name="T88" fmla="*/ 2147483646 w 502"/>
                <a:gd name="T89" fmla="*/ 2147483646 h 382"/>
                <a:gd name="T90" fmla="*/ 2147483646 w 502"/>
                <a:gd name="T91" fmla="*/ 2147483646 h 382"/>
                <a:gd name="T92" fmla="*/ 2147483646 w 502"/>
                <a:gd name="T93" fmla="*/ 2147483646 h 382"/>
                <a:gd name="T94" fmla="*/ 2147483646 w 502"/>
                <a:gd name="T95" fmla="*/ 2147483646 h 382"/>
                <a:gd name="T96" fmla="*/ 2147483646 w 502"/>
                <a:gd name="T97" fmla="*/ 2147483646 h 382"/>
                <a:gd name="T98" fmla="*/ 2147483646 w 502"/>
                <a:gd name="T99" fmla="*/ 2147483646 h 382"/>
                <a:gd name="T100" fmla="*/ 2147483646 w 502"/>
                <a:gd name="T101" fmla="*/ 2147483646 h 382"/>
                <a:gd name="T102" fmla="*/ 2147483646 w 502"/>
                <a:gd name="T103" fmla="*/ 2147483646 h 382"/>
                <a:gd name="T104" fmla="*/ 2147483646 w 502"/>
                <a:gd name="T105" fmla="*/ 2147483646 h 382"/>
                <a:gd name="T106" fmla="*/ 2147483646 w 502"/>
                <a:gd name="T107" fmla="*/ 2147483646 h 382"/>
                <a:gd name="T108" fmla="*/ 2147483646 w 502"/>
                <a:gd name="T109" fmla="*/ 2147483646 h 382"/>
                <a:gd name="T110" fmla="*/ 2147483646 w 502"/>
                <a:gd name="T111" fmla="*/ 2147483646 h 3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02" h="382">
                  <a:moveTo>
                    <a:pt x="402" y="8"/>
                  </a:moveTo>
                  <a:lnTo>
                    <a:pt x="402" y="10"/>
                  </a:lnTo>
                  <a:lnTo>
                    <a:pt x="404" y="12"/>
                  </a:lnTo>
                  <a:lnTo>
                    <a:pt x="394" y="28"/>
                  </a:lnTo>
                  <a:lnTo>
                    <a:pt x="386" y="34"/>
                  </a:lnTo>
                  <a:lnTo>
                    <a:pt x="378" y="36"/>
                  </a:lnTo>
                  <a:lnTo>
                    <a:pt x="376" y="36"/>
                  </a:lnTo>
                  <a:lnTo>
                    <a:pt x="368" y="30"/>
                  </a:lnTo>
                  <a:lnTo>
                    <a:pt x="360" y="32"/>
                  </a:lnTo>
                  <a:lnTo>
                    <a:pt x="344" y="44"/>
                  </a:lnTo>
                  <a:lnTo>
                    <a:pt x="340" y="44"/>
                  </a:lnTo>
                  <a:lnTo>
                    <a:pt x="336" y="42"/>
                  </a:lnTo>
                  <a:lnTo>
                    <a:pt x="328" y="32"/>
                  </a:lnTo>
                  <a:lnTo>
                    <a:pt x="322" y="42"/>
                  </a:lnTo>
                  <a:lnTo>
                    <a:pt x="316" y="48"/>
                  </a:lnTo>
                  <a:lnTo>
                    <a:pt x="306" y="48"/>
                  </a:lnTo>
                  <a:lnTo>
                    <a:pt x="294" y="52"/>
                  </a:lnTo>
                  <a:lnTo>
                    <a:pt x="282" y="60"/>
                  </a:lnTo>
                  <a:lnTo>
                    <a:pt x="278" y="60"/>
                  </a:lnTo>
                  <a:lnTo>
                    <a:pt x="274" y="64"/>
                  </a:lnTo>
                  <a:lnTo>
                    <a:pt x="270" y="70"/>
                  </a:lnTo>
                  <a:lnTo>
                    <a:pt x="270" y="72"/>
                  </a:lnTo>
                  <a:lnTo>
                    <a:pt x="270" y="74"/>
                  </a:lnTo>
                  <a:lnTo>
                    <a:pt x="276" y="82"/>
                  </a:lnTo>
                  <a:lnTo>
                    <a:pt x="254" y="80"/>
                  </a:lnTo>
                  <a:lnTo>
                    <a:pt x="242" y="90"/>
                  </a:lnTo>
                  <a:lnTo>
                    <a:pt x="240" y="94"/>
                  </a:lnTo>
                  <a:lnTo>
                    <a:pt x="238" y="100"/>
                  </a:lnTo>
                  <a:lnTo>
                    <a:pt x="236" y="102"/>
                  </a:lnTo>
                  <a:lnTo>
                    <a:pt x="224" y="102"/>
                  </a:lnTo>
                  <a:lnTo>
                    <a:pt x="210" y="96"/>
                  </a:lnTo>
                  <a:lnTo>
                    <a:pt x="206" y="96"/>
                  </a:lnTo>
                  <a:lnTo>
                    <a:pt x="194" y="98"/>
                  </a:lnTo>
                  <a:lnTo>
                    <a:pt x="190" y="96"/>
                  </a:lnTo>
                  <a:lnTo>
                    <a:pt x="186" y="94"/>
                  </a:lnTo>
                  <a:lnTo>
                    <a:pt x="178" y="84"/>
                  </a:lnTo>
                  <a:lnTo>
                    <a:pt x="170" y="80"/>
                  </a:lnTo>
                  <a:lnTo>
                    <a:pt x="162" y="92"/>
                  </a:lnTo>
                  <a:lnTo>
                    <a:pt x="160" y="92"/>
                  </a:lnTo>
                  <a:lnTo>
                    <a:pt x="150" y="100"/>
                  </a:lnTo>
                  <a:lnTo>
                    <a:pt x="148" y="100"/>
                  </a:lnTo>
                  <a:lnTo>
                    <a:pt x="148" y="102"/>
                  </a:lnTo>
                  <a:lnTo>
                    <a:pt x="146" y="102"/>
                  </a:lnTo>
                  <a:lnTo>
                    <a:pt x="138" y="104"/>
                  </a:lnTo>
                  <a:lnTo>
                    <a:pt x="126" y="116"/>
                  </a:lnTo>
                  <a:lnTo>
                    <a:pt x="112" y="122"/>
                  </a:lnTo>
                  <a:lnTo>
                    <a:pt x="102" y="134"/>
                  </a:lnTo>
                  <a:lnTo>
                    <a:pt x="70" y="134"/>
                  </a:lnTo>
                  <a:lnTo>
                    <a:pt x="46" y="124"/>
                  </a:lnTo>
                  <a:lnTo>
                    <a:pt x="32" y="124"/>
                  </a:lnTo>
                  <a:lnTo>
                    <a:pt x="20" y="130"/>
                  </a:lnTo>
                  <a:lnTo>
                    <a:pt x="18" y="130"/>
                  </a:lnTo>
                  <a:lnTo>
                    <a:pt x="10" y="132"/>
                  </a:lnTo>
                  <a:lnTo>
                    <a:pt x="2" y="138"/>
                  </a:lnTo>
                  <a:lnTo>
                    <a:pt x="0" y="142"/>
                  </a:lnTo>
                  <a:lnTo>
                    <a:pt x="0" y="152"/>
                  </a:lnTo>
                  <a:lnTo>
                    <a:pt x="4" y="158"/>
                  </a:lnTo>
                  <a:lnTo>
                    <a:pt x="22" y="152"/>
                  </a:lnTo>
                  <a:lnTo>
                    <a:pt x="30" y="154"/>
                  </a:lnTo>
                  <a:lnTo>
                    <a:pt x="40" y="158"/>
                  </a:lnTo>
                  <a:lnTo>
                    <a:pt x="42" y="158"/>
                  </a:lnTo>
                  <a:lnTo>
                    <a:pt x="42" y="160"/>
                  </a:lnTo>
                  <a:lnTo>
                    <a:pt x="42" y="186"/>
                  </a:lnTo>
                  <a:lnTo>
                    <a:pt x="46" y="188"/>
                  </a:lnTo>
                  <a:lnTo>
                    <a:pt x="64" y="188"/>
                  </a:lnTo>
                  <a:lnTo>
                    <a:pt x="74" y="184"/>
                  </a:lnTo>
                  <a:lnTo>
                    <a:pt x="76" y="184"/>
                  </a:lnTo>
                  <a:lnTo>
                    <a:pt x="86" y="180"/>
                  </a:lnTo>
                  <a:lnTo>
                    <a:pt x="94" y="176"/>
                  </a:lnTo>
                  <a:lnTo>
                    <a:pt x="98" y="176"/>
                  </a:lnTo>
                  <a:lnTo>
                    <a:pt x="100" y="178"/>
                  </a:lnTo>
                  <a:lnTo>
                    <a:pt x="104" y="188"/>
                  </a:lnTo>
                  <a:lnTo>
                    <a:pt x="106" y="216"/>
                  </a:lnTo>
                  <a:lnTo>
                    <a:pt x="106" y="218"/>
                  </a:lnTo>
                  <a:lnTo>
                    <a:pt x="92" y="232"/>
                  </a:lnTo>
                  <a:lnTo>
                    <a:pt x="92" y="234"/>
                  </a:lnTo>
                  <a:lnTo>
                    <a:pt x="74" y="242"/>
                  </a:lnTo>
                  <a:lnTo>
                    <a:pt x="70" y="248"/>
                  </a:lnTo>
                  <a:lnTo>
                    <a:pt x="72" y="252"/>
                  </a:lnTo>
                  <a:lnTo>
                    <a:pt x="106" y="256"/>
                  </a:lnTo>
                  <a:lnTo>
                    <a:pt x="108" y="258"/>
                  </a:lnTo>
                  <a:lnTo>
                    <a:pt x="122" y="266"/>
                  </a:lnTo>
                  <a:lnTo>
                    <a:pt x="152" y="264"/>
                  </a:lnTo>
                  <a:lnTo>
                    <a:pt x="152" y="268"/>
                  </a:lnTo>
                  <a:lnTo>
                    <a:pt x="154" y="284"/>
                  </a:lnTo>
                  <a:lnTo>
                    <a:pt x="154" y="286"/>
                  </a:lnTo>
                  <a:lnTo>
                    <a:pt x="140" y="300"/>
                  </a:lnTo>
                  <a:lnTo>
                    <a:pt x="140" y="312"/>
                  </a:lnTo>
                  <a:lnTo>
                    <a:pt x="142" y="320"/>
                  </a:lnTo>
                  <a:lnTo>
                    <a:pt x="144" y="326"/>
                  </a:lnTo>
                  <a:lnTo>
                    <a:pt x="150" y="330"/>
                  </a:lnTo>
                  <a:lnTo>
                    <a:pt x="174" y="344"/>
                  </a:lnTo>
                  <a:lnTo>
                    <a:pt x="194" y="356"/>
                  </a:lnTo>
                  <a:lnTo>
                    <a:pt x="212" y="348"/>
                  </a:lnTo>
                  <a:lnTo>
                    <a:pt x="214" y="348"/>
                  </a:lnTo>
                  <a:lnTo>
                    <a:pt x="216" y="348"/>
                  </a:lnTo>
                  <a:lnTo>
                    <a:pt x="242" y="368"/>
                  </a:lnTo>
                  <a:lnTo>
                    <a:pt x="246" y="368"/>
                  </a:lnTo>
                  <a:lnTo>
                    <a:pt x="252" y="360"/>
                  </a:lnTo>
                  <a:lnTo>
                    <a:pt x="254" y="360"/>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4"/>
                  </a:lnTo>
                  <a:lnTo>
                    <a:pt x="416" y="274"/>
                  </a:lnTo>
                  <a:lnTo>
                    <a:pt x="458" y="252"/>
                  </a:lnTo>
                  <a:lnTo>
                    <a:pt x="456" y="230"/>
                  </a:lnTo>
                  <a:lnTo>
                    <a:pt x="456" y="228"/>
                  </a:lnTo>
                  <a:lnTo>
                    <a:pt x="464" y="212"/>
                  </a:lnTo>
                  <a:lnTo>
                    <a:pt x="466" y="210"/>
                  </a:lnTo>
                  <a:lnTo>
                    <a:pt x="478" y="180"/>
                  </a:lnTo>
                  <a:lnTo>
                    <a:pt x="490" y="168"/>
                  </a:lnTo>
                  <a:lnTo>
                    <a:pt x="496" y="156"/>
                  </a:lnTo>
                  <a:lnTo>
                    <a:pt x="502" y="146"/>
                  </a:lnTo>
                  <a:lnTo>
                    <a:pt x="496" y="134"/>
                  </a:lnTo>
                  <a:lnTo>
                    <a:pt x="496" y="132"/>
                  </a:lnTo>
                  <a:lnTo>
                    <a:pt x="496" y="120"/>
                  </a:lnTo>
                  <a:lnTo>
                    <a:pt x="490" y="120"/>
                  </a:lnTo>
                  <a:lnTo>
                    <a:pt x="478" y="126"/>
                  </a:lnTo>
                  <a:lnTo>
                    <a:pt x="472" y="128"/>
                  </a:lnTo>
                  <a:lnTo>
                    <a:pt x="468" y="128"/>
                  </a:lnTo>
                  <a:lnTo>
                    <a:pt x="460" y="126"/>
                  </a:lnTo>
                  <a:lnTo>
                    <a:pt x="454" y="122"/>
                  </a:lnTo>
                  <a:lnTo>
                    <a:pt x="452" y="118"/>
                  </a:lnTo>
                  <a:lnTo>
                    <a:pt x="450" y="114"/>
                  </a:lnTo>
                  <a:lnTo>
                    <a:pt x="452" y="98"/>
                  </a:lnTo>
                  <a:lnTo>
                    <a:pt x="446" y="98"/>
                  </a:lnTo>
                  <a:lnTo>
                    <a:pt x="442" y="102"/>
                  </a:lnTo>
                  <a:lnTo>
                    <a:pt x="432" y="112"/>
                  </a:lnTo>
                  <a:lnTo>
                    <a:pt x="428" y="114"/>
                  </a:lnTo>
                  <a:lnTo>
                    <a:pt x="424" y="114"/>
                  </a:lnTo>
                  <a:lnTo>
                    <a:pt x="422" y="108"/>
                  </a:lnTo>
                  <a:lnTo>
                    <a:pt x="422" y="100"/>
                  </a:lnTo>
                  <a:lnTo>
                    <a:pt x="422" y="92"/>
                  </a:lnTo>
                  <a:lnTo>
                    <a:pt x="424" y="88"/>
                  </a:lnTo>
                  <a:lnTo>
                    <a:pt x="426" y="86"/>
                  </a:lnTo>
                  <a:lnTo>
                    <a:pt x="428" y="86"/>
                  </a:lnTo>
                  <a:lnTo>
                    <a:pt x="444" y="58"/>
                  </a:lnTo>
                  <a:lnTo>
                    <a:pt x="448" y="48"/>
                  </a:lnTo>
                  <a:lnTo>
                    <a:pt x="450" y="36"/>
                  </a:lnTo>
                  <a:lnTo>
                    <a:pt x="442" y="28"/>
                  </a:lnTo>
                  <a:lnTo>
                    <a:pt x="440" y="22"/>
                  </a:lnTo>
                  <a:lnTo>
                    <a:pt x="440" y="12"/>
                  </a:lnTo>
                  <a:lnTo>
                    <a:pt x="440" y="8"/>
                  </a:lnTo>
                  <a:lnTo>
                    <a:pt x="438" y="4"/>
                  </a:lnTo>
                  <a:lnTo>
                    <a:pt x="434" y="0"/>
                  </a:lnTo>
                  <a:lnTo>
                    <a:pt x="432" y="2"/>
                  </a:lnTo>
                  <a:lnTo>
                    <a:pt x="430" y="6"/>
                  </a:lnTo>
                  <a:lnTo>
                    <a:pt x="426" y="8"/>
                  </a:lnTo>
                  <a:lnTo>
                    <a:pt x="422" y="10"/>
                  </a:lnTo>
                  <a:lnTo>
                    <a:pt x="416" y="8"/>
                  </a:lnTo>
                  <a:lnTo>
                    <a:pt x="410" y="8"/>
                  </a:lnTo>
                  <a:lnTo>
                    <a:pt x="402"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6" name="重庆"/>
            <p:cNvSpPr/>
            <p:nvPr/>
          </p:nvSpPr>
          <p:spPr bwMode="auto">
            <a:xfrm>
              <a:off x="4938713" y="4013200"/>
              <a:ext cx="519112" cy="527050"/>
            </a:xfrm>
            <a:custGeom>
              <a:avLst/>
              <a:gdLst>
                <a:gd name="T0" fmla="*/ 2147483646 w 284"/>
                <a:gd name="T1" fmla="*/ 2147483646 h 288"/>
                <a:gd name="T2" fmla="*/ 2147483646 w 284"/>
                <a:gd name="T3" fmla="*/ 2147483646 h 288"/>
                <a:gd name="T4" fmla="*/ 2147483646 w 284"/>
                <a:gd name="T5" fmla="*/ 2147483646 h 288"/>
                <a:gd name="T6" fmla="*/ 2147483646 w 284"/>
                <a:gd name="T7" fmla="*/ 2147483646 h 288"/>
                <a:gd name="T8" fmla="*/ 2147483646 w 284"/>
                <a:gd name="T9" fmla="*/ 2147483646 h 288"/>
                <a:gd name="T10" fmla="*/ 2147483646 w 284"/>
                <a:gd name="T11" fmla="*/ 2147483646 h 288"/>
                <a:gd name="T12" fmla="*/ 2147483646 w 284"/>
                <a:gd name="T13" fmla="*/ 2147483646 h 288"/>
                <a:gd name="T14" fmla="*/ 2147483646 w 284"/>
                <a:gd name="T15" fmla="*/ 2147483646 h 288"/>
                <a:gd name="T16" fmla="*/ 2147483646 w 284"/>
                <a:gd name="T17" fmla="*/ 2147483646 h 288"/>
                <a:gd name="T18" fmla="*/ 2147483646 w 284"/>
                <a:gd name="T19" fmla="*/ 2147483646 h 288"/>
                <a:gd name="T20" fmla="*/ 2147483646 w 284"/>
                <a:gd name="T21" fmla="*/ 2147483646 h 288"/>
                <a:gd name="T22" fmla="*/ 2147483646 w 284"/>
                <a:gd name="T23" fmla="*/ 2147483646 h 288"/>
                <a:gd name="T24" fmla="*/ 2147483646 w 284"/>
                <a:gd name="T25" fmla="*/ 2147483646 h 288"/>
                <a:gd name="T26" fmla="*/ 2147483646 w 284"/>
                <a:gd name="T27" fmla="*/ 2147483646 h 288"/>
                <a:gd name="T28" fmla="*/ 2147483646 w 284"/>
                <a:gd name="T29" fmla="*/ 2147483646 h 288"/>
                <a:gd name="T30" fmla="*/ 2147483646 w 284"/>
                <a:gd name="T31" fmla="*/ 2147483646 h 288"/>
                <a:gd name="T32" fmla="*/ 2147483646 w 284"/>
                <a:gd name="T33" fmla="*/ 2147483646 h 288"/>
                <a:gd name="T34" fmla="*/ 2147483646 w 284"/>
                <a:gd name="T35" fmla="*/ 2147483646 h 288"/>
                <a:gd name="T36" fmla="*/ 2147483646 w 284"/>
                <a:gd name="T37" fmla="*/ 2147483646 h 288"/>
                <a:gd name="T38" fmla="*/ 2147483646 w 284"/>
                <a:gd name="T39" fmla="*/ 2147483646 h 288"/>
                <a:gd name="T40" fmla="*/ 2147483646 w 284"/>
                <a:gd name="T41" fmla="*/ 2147483646 h 288"/>
                <a:gd name="T42" fmla="*/ 2147483646 w 284"/>
                <a:gd name="T43" fmla="*/ 2147483646 h 288"/>
                <a:gd name="T44" fmla="*/ 2147483646 w 284"/>
                <a:gd name="T45" fmla="*/ 2147483646 h 288"/>
                <a:gd name="T46" fmla="*/ 2147483646 w 284"/>
                <a:gd name="T47" fmla="*/ 2147483646 h 288"/>
                <a:gd name="T48" fmla="*/ 2147483646 w 284"/>
                <a:gd name="T49" fmla="*/ 2147483646 h 288"/>
                <a:gd name="T50" fmla="*/ 2147483646 w 284"/>
                <a:gd name="T51" fmla="*/ 2147483646 h 288"/>
                <a:gd name="T52" fmla="*/ 2147483646 w 284"/>
                <a:gd name="T53" fmla="*/ 2147483646 h 288"/>
                <a:gd name="T54" fmla="*/ 2147483646 w 284"/>
                <a:gd name="T55" fmla="*/ 2147483646 h 288"/>
                <a:gd name="T56" fmla="*/ 2147483646 w 284"/>
                <a:gd name="T57" fmla="*/ 2147483646 h 288"/>
                <a:gd name="T58" fmla="*/ 2147483646 w 284"/>
                <a:gd name="T59" fmla="*/ 2147483646 h 288"/>
                <a:gd name="T60" fmla="*/ 2147483646 w 284"/>
                <a:gd name="T61" fmla="*/ 2147483646 h 288"/>
                <a:gd name="T62" fmla="*/ 2147483646 w 284"/>
                <a:gd name="T63" fmla="*/ 2147483646 h 288"/>
                <a:gd name="T64" fmla="*/ 2147483646 w 284"/>
                <a:gd name="T65" fmla="*/ 2147483646 h 288"/>
                <a:gd name="T66" fmla="*/ 2147483646 w 284"/>
                <a:gd name="T67" fmla="*/ 2147483646 h 288"/>
                <a:gd name="T68" fmla="*/ 2147483646 w 284"/>
                <a:gd name="T69" fmla="*/ 2147483646 h 288"/>
                <a:gd name="T70" fmla="*/ 2147483646 w 284"/>
                <a:gd name="T71" fmla="*/ 2147483646 h 288"/>
                <a:gd name="T72" fmla="*/ 2147483646 w 284"/>
                <a:gd name="T73" fmla="*/ 2147483646 h 288"/>
                <a:gd name="T74" fmla="*/ 2147483646 w 284"/>
                <a:gd name="T75" fmla="*/ 2147483646 h 288"/>
                <a:gd name="T76" fmla="*/ 2147483646 w 284"/>
                <a:gd name="T77" fmla="*/ 2147483646 h 288"/>
                <a:gd name="T78" fmla="*/ 2147483646 w 284"/>
                <a:gd name="T79" fmla="*/ 2147483646 h 288"/>
                <a:gd name="T80" fmla="*/ 2147483646 w 284"/>
                <a:gd name="T81" fmla="*/ 2147483646 h 288"/>
                <a:gd name="T82" fmla="*/ 2147483646 w 284"/>
                <a:gd name="T83" fmla="*/ 2147483646 h 288"/>
                <a:gd name="T84" fmla="*/ 2147483646 w 284"/>
                <a:gd name="T85" fmla="*/ 2147483646 h 288"/>
                <a:gd name="T86" fmla="*/ 2147483646 w 284"/>
                <a:gd name="T87" fmla="*/ 2147483646 h 288"/>
                <a:gd name="T88" fmla="*/ 2147483646 w 284"/>
                <a:gd name="T89" fmla="*/ 2147483646 h 288"/>
                <a:gd name="T90" fmla="*/ 2147483646 w 284"/>
                <a:gd name="T91" fmla="*/ 2147483646 h 288"/>
                <a:gd name="T92" fmla="*/ 2147483646 w 284"/>
                <a:gd name="T93" fmla="*/ 2147483646 h 288"/>
                <a:gd name="T94" fmla="*/ 2147483646 w 284"/>
                <a:gd name="T95" fmla="*/ 2147483646 h 288"/>
                <a:gd name="T96" fmla="*/ 2147483646 w 284"/>
                <a:gd name="T97" fmla="*/ 2147483646 h 288"/>
                <a:gd name="T98" fmla="*/ 2147483646 w 284"/>
                <a:gd name="T99" fmla="*/ 2147483646 h 288"/>
                <a:gd name="T100" fmla="*/ 2147483646 w 284"/>
                <a:gd name="T101" fmla="*/ 2147483646 h 288"/>
                <a:gd name="T102" fmla="*/ 2147483646 w 284"/>
                <a:gd name="T103" fmla="*/ 2147483646 h 2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4" h="288">
                  <a:moveTo>
                    <a:pt x="284" y="58"/>
                  </a:moveTo>
                  <a:lnTo>
                    <a:pt x="278" y="44"/>
                  </a:lnTo>
                  <a:lnTo>
                    <a:pt x="268" y="32"/>
                  </a:lnTo>
                  <a:lnTo>
                    <a:pt x="260" y="30"/>
                  </a:lnTo>
                  <a:lnTo>
                    <a:pt x="258" y="30"/>
                  </a:lnTo>
                  <a:lnTo>
                    <a:pt x="258" y="28"/>
                  </a:lnTo>
                  <a:lnTo>
                    <a:pt x="250" y="24"/>
                  </a:lnTo>
                  <a:lnTo>
                    <a:pt x="248" y="24"/>
                  </a:lnTo>
                  <a:lnTo>
                    <a:pt x="244" y="26"/>
                  </a:lnTo>
                  <a:lnTo>
                    <a:pt x="234" y="28"/>
                  </a:lnTo>
                  <a:lnTo>
                    <a:pt x="232" y="26"/>
                  </a:lnTo>
                  <a:lnTo>
                    <a:pt x="222" y="22"/>
                  </a:lnTo>
                  <a:lnTo>
                    <a:pt x="220" y="22"/>
                  </a:lnTo>
                  <a:lnTo>
                    <a:pt x="220" y="20"/>
                  </a:lnTo>
                  <a:lnTo>
                    <a:pt x="212" y="12"/>
                  </a:lnTo>
                  <a:lnTo>
                    <a:pt x="204" y="4"/>
                  </a:lnTo>
                  <a:lnTo>
                    <a:pt x="196" y="0"/>
                  </a:lnTo>
                  <a:lnTo>
                    <a:pt x="188" y="8"/>
                  </a:lnTo>
                  <a:lnTo>
                    <a:pt x="176" y="16"/>
                  </a:lnTo>
                  <a:lnTo>
                    <a:pt x="172" y="40"/>
                  </a:lnTo>
                  <a:lnTo>
                    <a:pt x="162" y="58"/>
                  </a:lnTo>
                  <a:lnTo>
                    <a:pt x="162" y="60"/>
                  </a:lnTo>
                  <a:lnTo>
                    <a:pt x="154" y="68"/>
                  </a:lnTo>
                  <a:lnTo>
                    <a:pt x="144" y="86"/>
                  </a:lnTo>
                  <a:lnTo>
                    <a:pt x="144" y="88"/>
                  </a:lnTo>
                  <a:lnTo>
                    <a:pt x="124" y="104"/>
                  </a:lnTo>
                  <a:lnTo>
                    <a:pt x="116" y="118"/>
                  </a:lnTo>
                  <a:lnTo>
                    <a:pt x="114" y="120"/>
                  </a:lnTo>
                  <a:lnTo>
                    <a:pt x="110" y="124"/>
                  </a:lnTo>
                  <a:lnTo>
                    <a:pt x="96" y="132"/>
                  </a:lnTo>
                  <a:lnTo>
                    <a:pt x="88" y="144"/>
                  </a:lnTo>
                  <a:lnTo>
                    <a:pt x="74" y="164"/>
                  </a:lnTo>
                  <a:lnTo>
                    <a:pt x="72" y="164"/>
                  </a:lnTo>
                  <a:lnTo>
                    <a:pt x="8" y="160"/>
                  </a:lnTo>
                  <a:lnTo>
                    <a:pt x="0" y="168"/>
                  </a:lnTo>
                  <a:lnTo>
                    <a:pt x="0" y="180"/>
                  </a:lnTo>
                  <a:lnTo>
                    <a:pt x="6" y="208"/>
                  </a:lnTo>
                  <a:lnTo>
                    <a:pt x="20" y="226"/>
                  </a:lnTo>
                  <a:lnTo>
                    <a:pt x="32" y="232"/>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68" y="260"/>
                  </a:lnTo>
                  <a:lnTo>
                    <a:pt x="76" y="246"/>
                  </a:lnTo>
                  <a:lnTo>
                    <a:pt x="78" y="244"/>
                  </a:lnTo>
                  <a:lnTo>
                    <a:pt x="80" y="242"/>
                  </a:lnTo>
                  <a:lnTo>
                    <a:pt x="88" y="242"/>
                  </a:lnTo>
                  <a:lnTo>
                    <a:pt x="102" y="242"/>
                  </a:lnTo>
                  <a:lnTo>
                    <a:pt x="110" y="232"/>
                  </a:lnTo>
                  <a:lnTo>
                    <a:pt x="110" y="222"/>
                  </a:lnTo>
                  <a:lnTo>
                    <a:pt x="112" y="212"/>
                  </a:lnTo>
                  <a:lnTo>
                    <a:pt x="114" y="210"/>
                  </a:lnTo>
                  <a:lnTo>
                    <a:pt x="120" y="206"/>
                  </a:lnTo>
                  <a:lnTo>
                    <a:pt x="122" y="206"/>
                  </a:lnTo>
                  <a:lnTo>
                    <a:pt x="134" y="208"/>
                  </a:lnTo>
                  <a:lnTo>
                    <a:pt x="134" y="210"/>
                  </a:lnTo>
                  <a:lnTo>
                    <a:pt x="136" y="220"/>
                  </a:lnTo>
                  <a:lnTo>
                    <a:pt x="136" y="224"/>
                  </a:lnTo>
                  <a:lnTo>
                    <a:pt x="138" y="232"/>
                  </a:lnTo>
                  <a:lnTo>
                    <a:pt x="140" y="232"/>
                  </a:lnTo>
                  <a:lnTo>
                    <a:pt x="144" y="22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4"/>
                  </a:lnTo>
                  <a:lnTo>
                    <a:pt x="188" y="264"/>
                  </a:lnTo>
                  <a:lnTo>
                    <a:pt x="192" y="270"/>
                  </a:lnTo>
                  <a:lnTo>
                    <a:pt x="194" y="270"/>
                  </a:lnTo>
                  <a:lnTo>
                    <a:pt x="196" y="266"/>
                  </a:lnTo>
                  <a:lnTo>
                    <a:pt x="198" y="264"/>
                  </a:lnTo>
                  <a:lnTo>
                    <a:pt x="208" y="270"/>
                  </a:lnTo>
                  <a:lnTo>
                    <a:pt x="208" y="272"/>
                  </a:lnTo>
                  <a:lnTo>
                    <a:pt x="212" y="286"/>
                  </a:lnTo>
                  <a:lnTo>
                    <a:pt x="216" y="288"/>
                  </a:lnTo>
                  <a:lnTo>
                    <a:pt x="216" y="286"/>
                  </a:lnTo>
                  <a:lnTo>
                    <a:pt x="220" y="276"/>
                  </a:lnTo>
                  <a:lnTo>
                    <a:pt x="222" y="274"/>
                  </a:lnTo>
                  <a:lnTo>
                    <a:pt x="224" y="274"/>
                  </a:lnTo>
                  <a:lnTo>
                    <a:pt x="228"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4" y="128"/>
                  </a:lnTo>
                  <a:lnTo>
                    <a:pt x="176" y="126"/>
                  </a:lnTo>
                  <a:lnTo>
                    <a:pt x="180" y="104"/>
                  </a:lnTo>
                  <a:lnTo>
                    <a:pt x="182" y="104"/>
                  </a:lnTo>
                  <a:lnTo>
                    <a:pt x="184" y="104"/>
                  </a:lnTo>
                  <a:lnTo>
                    <a:pt x="234" y="102"/>
                  </a:lnTo>
                  <a:lnTo>
                    <a:pt x="260" y="88"/>
                  </a:lnTo>
                  <a:lnTo>
                    <a:pt x="262" y="86"/>
                  </a:lnTo>
                  <a:lnTo>
                    <a:pt x="274" y="82"/>
                  </a:lnTo>
                  <a:lnTo>
                    <a:pt x="278" y="78"/>
                  </a:lnTo>
                  <a:lnTo>
                    <a:pt x="280" y="76"/>
                  </a:lnTo>
                  <a:lnTo>
                    <a:pt x="282" y="68"/>
                  </a:lnTo>
                  <a:lnTo>
                    <a:pt x="284"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7" name="陕西"/>
            <p:cNvSpPr/>
            <p:nvPr/>
          </p:nvSpPr>
          <p:spPr bwMode="auto">
            <a:xfrm>
              <a:off x="4938713" y="2990850"/>
              <a:ext cx="592137" cy="1055688"/>
            </a:xfrm>
            <a:custGeom>
              <a:avLst/>
              <a:gdLst>
                <a:gd name="T0" fmla="*/ 2147483646 w 324"/>
                <a:gd name="T1" fmla="*/ 2147483646 h 578"/>
                <a:gd name="T2" fmla="*/ 2147483646 w 324"/>
                <a:gd name="T3" fmla="*/ 2147483646 h 578"/>
                <a:gd name="T4" fmla="*/ 2147483646 w 324"/>
                <a:gd name="T5" fmla="*/ 2147483646 h 578"/>
                <a:gd name="T6" fmla="*/ 2147483646 w 324"/>
                <a:gd name="T7" fmla="*/ 2147483646 h 578"/>
                <a:gd name="T8" fmla="*/ 2147483646 w 324"/>
                <a:gd name="T9" fmla="*/ 2147483646 h 578"/>
                <a:gd name="T10" fmla="*/ 2147483646 w 324"/>
                <a:gd name="T11" fmla="*/ 2147483646 h 578"/>
                <a:gd name="T12" fmla="*/ 2147483646 w 324"/>
                <a:gd name="T13" fmla="*/ 2147483646 h 578"/>
                <a:gd name="T14" fmla="*/ 2147483646 w 324"/>
                <a:gd name="T15" fmla="*/ 2147483646 h 578"/>
                <a:gd name="T16" fmla="*/ 2147483646 w 324"/>
                <a:gd name="T17" fmla="*/ 2147483646 h 578"/>
                <a:gd name="T18" fmla="*/ 2147483646 w 324"/>
                <a:gd name="T19" fmla="*/ 2147483646 h 578"/>
                <a:gd name="T20" fmla="*/ 2147483646 w 324"/>
                <a:gd name="T21" fmla="*/ 2147483646 h 578"/>
                <a:gd name="T22" fmla="*/ 2147483646 w 324"/>
                <a:gd name="T23" fmla="*/ 2147483646 h 578"/>
                <a:gd name="T24" fmla="*/ 2147483646 w 324"/>
                <a:gd name="T25" fmla="*/ 2147483646 h 578"/>
                <a:gd name="T26" fmla="*/ 2147483646 w 324"/>
                <a:gd name="T27" fmla="*/ 2147483646 h 578"/>
                <a:gd name="T28" fmla="*/ 2147483646 w 324"/>
                <a:gd name="T29" fmla="*/ 2147483646 h 578"/>
                <a:gd name="T30" fmla="*/ 2147483646 w 324"/>
                <a:gd name="T31" fmla="*/ 2147483646 h 578"/>
                <a:gd name="T32" fmla="*/ 2147483646 w 324"/>
                <a:gd name="T33" fmla="*/ 2147483646 h 578"/>
                <a:gd name="T34" fmla="*/ 2147483646 w 324"/>
                <a:gd name="T35" fmla="*/ 2147483646 h 578"/>
                <a:gd name="T36" fmla="*/ 2147483646 w 324"/>
                <a:gd name="T37" fmla="*/ 2147483646 h 578"/>
                <a:gd name="T38" fmla="*/ 2147483646 w 324"/>
                <a:gd name="T39" fmla="*/ 2147483646 h 578"/>
                <a:gd name="T40" fmla="*/ 2147483646 w 324"/>
                <a:gd name="T41" fmla="*/ 2147483646 h 578"/>
                <a:gd name="T42" fmla="*/ 2147483646 w 324"/>
                <a:gd name="T43" fmla="*/ 2147483646 h 578"/>
                <a:gd name="T44" fmla="*/ 2147483646 w 324"/>
                <a:gd name="T45" fmla="*/ 2147483646 h 578"/>
                <a:gd name="T46" fmla="*/ 2147483646 w 324"/>
                <a:gd name="T47" fmla="*/ 2147483646 h 578"/>
                <a:gd name="T48" fmla="*/ 2147483646 w 324"/>
                <a:gd name="T49" fmla="*/ 2147483646 h 578"/>
                <a:gd name="T50" fmla="*/ 2147483646 w 324"/>
                <a:gd name="T51" fmla="*/ 2147483646 h 578"/>
                <a:gd name="T52" fmla="*/ 2147483646 w 324"/>
                <a:gd name="T53" fmla="*/ 2147483646 h 578"/>
                <a:gd name="T54" fmla="*/ 2147483646 w 324"/>
                <a:gd name="T55" fmla="*/ 2147483646 h 578"/>
                <a:gd name="T56" fmla="*/ 2147483646 w 324"/>
                <a:gd name="T57" fmla="*/ 2147483646 h 578"/>
                <a:gd name="T58" fmla="*/ 2147483646 w 324"/>
                <a:gd name="T59" fmla="*/ 2147483646 h 578"/>
                <a:gd name="T60" fmla="*/ 2147483646 w 324"/>
                <a:gd name="T61" fmla="*/ 2147483646 h 578"/>
                <a:gd name="T62" fmla="*/ 2147483646 w 324"/>
                <a:gd name="T63" fmla="*/ 2147483646 h 578"/>
                <a:gd name="T64" fmla="*/ 2147483646 w 324"/>
                <a:gd name="T65" fmla="*/ 2147483646 h 578"/>
                <a:gd name="T66" fmla="*/ 2147483646 w 324"/>
                <a:gd name="T67" fmla="*/ 2147483646 h 578"/>
                <a:gd name="T68" fmla="*/ 2147483646 w 324"/>
                <a:gd name="T69" fmla="*/ 2147483646 h 578"/>
                <a:gd name="T70" fmla="*/ 2147483646 w 324"/>
                <a:gd name="T71" fmla="*/ 2147483646 h 578"/>
                <a:gd name="T72" fmla="*/ 2147483646 w 324"/>
                <a:gd name="T73" fmla="*/ 2147483646 h 578"/>
                <a:gd name="T74" fmla="*/ 2147483646 w 324"/>
                <a:gd name="T75" fmla="*/ 2147483646 h 578"/>
                <a:gd name="T76" fmla="*/ 2147483646 w 324"/>
                <a:gd name="T77" fmla="*/ 2147483646 h 578"/>
                <a:gd name="T78" fmla="*/ 2147483646 w 324"/>
                <a:gd name="T79" fmla="*/ 2147483646 h 578"/>
                <a:gd name="T80" fmla="*/ 2147483646 w 324"/>
                <a:gd name="T81" fmla="*/ 2147483646 h 578"/>
                <a:gd name="T82" fmla="*/ 2147483646 w 324"/>
                <a:gd name="T83" fmla="*/ 2147483646 h 578"/>
                <a:gd name="T84" fmla="*/ 2147483646 w 324"/>
                <a:gd name="T85" fmla="*/ 2147483646 h 578"/>
                <a:gd name="T86" fmla="*/ 2147483646 w 324"/>
                <a:gd name="T87" fmla="*/ 2147483646 h 578"/>
                <a:gd name="T88" fmla="*/ 2147483646 w 324"/>
                <a:gd name="T89" fmla="*/ 2147483646 h 578"/>
                <a:gd name="T90" fmla="*/ 2147483646 w 324"/>
                <a:gd name="T91" fmla="*/ 2147483646 h 578"/>
                <a:gd name="T92" fmla="*/ 2147483646 w 324"/>
                <a:gd name="T93" fmla="*/ 2147483646 h 578"/>
                <a:gd name="T94" fmla="*/ 2147483646 w 324"/>
                <a:gd name="T95" fmla="*/ 2147483646 h 578"/>
                <a:gd name="T96" fmla="*/ 2147483646 w 324"/>
                <a:gd name="T97" fmla="*/ 2147483646 h 578"/>
                <a:gd name="T98" fmla="*/ 2147483646 w 324"/>
                <a:gd name="T99" fmla="*/ 2147483646 h 578"/>
                <a:gd name="T100" fmla="*/ 2147483646 w 324"/>
                <a:gd name="T101" fmla="*/ 2147483646 h 57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4" h="578">
                  <a:moveTo>
                    <a:pt x="108" y="132"/>
                  </a:moveTo>
                  <a:lnTo>
                    <a:pt x="104" y="130"/>
                  </a:lnTo>
                  <a:lnTo>
                    <a:pt x="96" y="180"/>
                  </a:lnTo>
                  <a:lnTo>
                    <a:pt x="108" y="196"/>
                  </a:lnTo>
                  <a:lnTo>
                    <a:pt x="122" y="200"/>
                  </a:lnTo>
                  <a:lnTo>
                    <a:pt x="124" y="202"/>
                  </a:lnTo>
                  <a:lnTo>
                    <a:pt x="140" y="216"/>
                  </a:lnTo>
                  <a:lnTo>
                    <a:pt x="164" y="220"/>
                  </a:lnTo>
                  <a:lnTo>
                    <a:pt x="176" y="228"/>
                  </a:lnTo>
                  <a:lnTo>
                    <a:pt x="176" y="230"/>
                  </a:lnTo>
                  <a:lnTo>
                    <a:pt x="186" y="244"/>
                  </a:lnTo>
                  <a:lnTo>
                    <a:pt x="188" y="244"/>
                  </a:lnTo>
                  <a:lnTo>
                    <a:pt x="186" y="246"/>
                  </a:lnTo>
                  <a:lnTo>
                    <a:pt x="178" y="260"/>
                  </a:lnTo>
                  <a:lnTo>
                    <a:pt x="178" y="264"/>
                  </a:lnTo>
                  <a:lnTo>
                    <a:pt x="176" y="272"/>
                  </a:lnTo>
                  <a:lnTo>
                    <a:pt x="178" y="272"/>
                  </a:lnTo>
                  <a:lnTo>
                    <a:pt x="178" y="286"/>
                  </a:lnTo>
                  <a:lnTo>
                    <a:pt x="176" y="288"/>
                  </a:lnTo>
                  <a:lnTo>
                    <a:pt x="170" y="312"/>
                  </a:lnTo>
                  <a:lnTo>
                    <a:pt x="168" y="316"/>
                  </a:lnTo>
                  <a:lnTo>
                    <a:pt x="164" y="314"/>
                  </a:lnTo>
                  <a:lnTo>
                    <a:pt x="154" y="312"/>
                  </a:lnTo>
                  <a:lnTo>
                    <a:pt x="140" y="312"/>
                  </a:lnTo>
                  <a:lnTo>
                    <a:pt x="128" y="316"/>
                  </a:lnTo>
                  <a:lnTo>
                    <a:pt x="116" y="328"/>
                  </a:lnTo>
                  <a:lnTo>
                    <a:pt x="112" y="332"/>
                  </a:lnTo>
                  <a:lnTo>
                    <a:pt x="130" y="340"/>
                  </a:lnTo>
                  <a:lnTo>
                    <a:pt x="128" y="344"/>
                  </a:lnTo>
                  <a:lnTo>
                    <a:pt x="124" y="350"/>
                  </a:lnTo>
                  <a:lnTo>
                    <a:pt x="116" y="354"/>
                  </a:lnTo>
                  <a:lnTo>
                    <a:pt x="106" y="354"/>
                  </a:lnTo>
                  <a:lnTo>
                    <a:pt x="88" y="348"/>
                  </a:lnTo>
                  <a:lnTo>
                    <a:pt x="70" y="338"/>
                  </a:lnTo>
                  <a:lnTo>
                    <a:pt x="64" y="338"/>
                  </a:lnTo>
                  <a:lnTo>
                    <a:pt x="44" y="366"/>
                  </a:lnTo>
                  <a:lnTo>
                    <a:pt x="40" y="376"/>
                  </a:lnTo>
                  <a:lnTo>
                    <a:pt x="40" y="392"/>
                  </a:lnTo>
                  <a:lnTo>
                    <a:pt x="48" y="406"/>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50"/>
                  </a:lnTo>
                  <a:lnTo>
                    <a:pt x="208" y="556"/>
                  </a:lnTo>
                  <a:lnTo>
                    <a:pt x="208" y="558"/>
                  </a:lnTo>
                  <a:lnTo>
                    <a:pt x="220" y="566"/>
                  </a:lnTo>
                  <a:lnTo>
                    <a:pt x="226" y="574"/>
                  </a:lnTo>
                  <a:lnTo>
                    <a:pt x="234" y="578"/>
                  </a:lnTo>
                  <a:lnTo>
                    <a:pt x="248" y="576"/>
                  </a:lnTo>
                  <a:lnTo>
                    <a:pt x="248" y="560"/>
                  </a:lnTo>
                  <a:lnTo>
                    <a:pt x="240" y="548"/>
                  </a:lnTo>
                  <a:lnTo>
                    <a:pt x="236" y="526"/>
                  </a:lnTo>
                  <a:lnTo>
                    <a:pt x="246" y="516"/>
                  </a:lnTo>
                  <a:lnTo>
                    <a:pt x="248" y="514"/>
                  </a:lnTo>
                  <a:lnTo>
                    <a:pt x="258" y="512"/>
                  </a:lnTo>
                  <a:lnTo>
                    <a:pt x="268" y="512"/>
                  </a:lnTo>
                  <a:lnTo>
                    <a:pt x="272" y="508"/>
                  </a:lnTo>
                  <a:lnTo>
                    <a:pt x="264" y="500"/>
                  </a:lnTo>
                  <a:lnTo>
                    <a:pt x="242" y="484"/>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0" y="424"/>
                  </a:lnTo>
                  <a:lnTo>
                    <a:pt x="296" y="420"/>
                  </a:lnTo>
                  <a:lnTo>
                    <a:pt x="292" y="410"/>
                  </a:lnTo>
                  <a:lnTo>
                    <a:pt x="290" y="394"/>
                  </a:lnTo>
                  <a:lnTo>
                    <a:pt x="290" y="374"/>
                  </a:lnTo>
                  <a:lnTo>
                    <a:pt x="276" y="368"/>
                  </a:lnTo>
                  <a:lnTo>
                    <a:pt x="274" y="368"/>
                  </a:lnTo>
                  <a:lnTo>
                    <a:pt x="274" y="366"/>
                  </a:lnTo>
                  <a:lnTo>
                    <a:pt x="274" y="364"/>
                  </a:lnTo>
                  <a:lnTo>
                    <a:pt x="272" y="344"/>
                  </a:lnTo>
                  <a:lnTo>
                    <a:pt x="288" y="262"/>
                  </a:lnTo>
                  <a:lnTo>
                    <a:pt x="280" y="232"/>
                  </a:lnTo>
                  <a:lnTo>
                    <a:pt x="278" y="214"/>
                  </a:lnTo>
                  <a:lnTo>
                    <a:pt x="276" y="190"/>
                  </a:lnTo>
                  <a:lnTo>
                    <a:pt x="278" y="164"/>
                  </a:lnTo>
                  <a:lnTo>
                    <a:pt x="278" y="162"/>
                  </a:lnTo>
                  <a:lnTo>
                    <a:pt x="280" y="160"/>
                  </a:lnTo>
                  <a:lnTo>
                    <a:pt x="296" y="148"/>
                  </a:lnTo>
                  <a:lnTo>
                    <a:pt x="296" y="136"/>
                  </a:lnTo>
                  <a:lnTo>
                    <a:pt x="294" y="130"/>
                  </a:lnTo>
                  <a:lnTo>
                    <a:pt x="290" y="122"/>
                  </a:lnTo>
                  <a:lnTo>
                    <a:pt x="280" y="110"/>
                  </a:lnTo>
                  <a:lnTo>
                    <a:pt x="278" y="110"/>
                  </a:lnTo>
                  <a:lnTo>
                    <a:pt x="278" y="108"/>
                  </a:lnTo>
                  <a:lnTo>
                    <a:pt x="276" y="88"/>
                  </a:lnTo>
                  <a:lnTo>
                    <a:pt x="276" y="86"/>
                  </a:lnTo>
                  <a:lnTo>
                    <a:pt x="298" y="60"/>
                  </a:lnTo>
                  <a:lnTo>
                    <a:pt x="298" y="48"/>
                  </a:lnTo>
                  <a:lnTo>
                    <a:pt x="292" y="36"/>
                  </a:lnTo>
                  <a:lnTo>
                    <a:pt x="290" y="34"/>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8"/>
                  </a:lnTo>
                  <a:lnTo>
                    <a:pt x="208" y="58"/>
                  </a:lnTo>
                  <a:lnTo>
                    <a:pt x="196" y="70"/>
                  </a:lnTo>
                  <a:lnTo>
                    <a:pt x="192" y="88"/>
                  </a:lnTo>
                  <a:lnTo>
                    <a:pt x="192" y="90"/>
                  </a:lnTo>
                  <a:lnTo>
                    <a:pt x="186" y="118"/>
                  </a:lnTo>
                  <a:lnTo>
                    <a:pt x="184" y="130"/>
                  </a:lnTo>
                  <a:lnTo>
                    <a:pt x="184" y="132"/>
                  </a:lnTo>
                  <a:lnTo>
                    <a:pt x="182" y="132"/>
                  </a:lnTo>
                  <a:lnTo>
                    <a:pt x="174" y="144"/>
                  </a:lnTo>
                  <a:lnTo>
                    <a:pt x="172" y="144"/>
                  </a:lnTo>
                  <a:lnTo>
                    <a:pt x="172" y="146"/>
                  </a:lnTo>
                  <a:lnTo>
                    <a:pt x="152" y="148"/>
                  </a:lnTo>
                  <a:lnTo>
                    <a:pt x="122" y="138"/>
                  </a:lnTo>
                  <a:lnTo>
                    <a:pt x="108"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山西"/>
            <p:cNvSpPr/>
            <p:nvPr/>
          </p:nvSpPr>
          <p:spPr bwMode="auto">
            <a:xfrm>
              <a:off x="5451475" y="2792413"/>
              <a:ext cx="393700" cy="866775"/>
            </a:xfrm>
            <a:custGeom>
              <a:avLst/>
              <a:gdLst>
                <a:gd name="T0" fmla="*/ 2147483646 w 216"/>
                <a:gd name="T1" fmla="*/ 2147483646 h 474"/>
                <a:gd name="T2" fmla="*/ 2147483646 w 216"/>
                <a:gd name="T3" fmla="*/ 2147483646 h 474"/>
                <a:gd name="T4" fmla="*/ 2147483646 w 216"/>
                <a:gd name="T5" fmla="*/ 2147483646 h 474"/>
                <a:gd name="T6" fmla="*/ 2147483646 w 216"/>
                <a:gd name="T7" fmla="*/ 2147483646 h 474"/>
                <a:gd name="T8" fmla="*/ 2147483646 w 216"/>
                <a:gd name="T9" fmla="*/ 2147483646 h 474"/>
                <a:gd name="T10" fmla="*/ 2147483646 w 216"/>
                <a:gd name="T11" fmla="*/ 2147483646 h 474"/>
                <a:gd name="T12" fmla="*/ 2147483646 w 216"/>
                <a:gd name="T13" fmla="*/ 2147483646 h 474"/>
                <a:gd name="T14" fmla="*/ 2147483646 w 216"/>
                <a:gd name="T15" fmla="*/ 2147483646 h 474"/>
                <a:gd name="T16" fmla="*/ 2147483646 w 216"/>
                <a:gd name="T17" fmla="*/ 2147483646 h 474"/>
                <a:gd name="T18" fmla="*/ 2147483646 w 216"/>
                <a:gd name="T19" fmla="*/ 2147483646 h 474"/>
                <a:gd name="T20" fmla="*/ 2147483646 w 216"/>
                <a:gd name="T21" fmla="*/ 2147483646 h 474"/>
                <a:gd name="T22" fmla="*/ 2147483646 w 216"/>
                <a:gd name="T23" fmla="*/ 2147483646 h 474"/>
                <a:gd name="T24" fmla="*/ 2147483646 w 216"/>
                <a:gd name="T25" fmla="*/ 2147483646 h 474"/>
                <a:gd name="T26" fmla="*/ 2147483646 w 216"/>
                <a:gd name="T27" fmla="*/ 2147483646 h 474"/>
                <a:gd name="T28" fmla="*/ 2147483646 w 216"/>
                <a:gd name="T29" fmla="*/ 2147483646 h 474"/>
                <a:gd name="T30" fmla="*/ 2147483646 w 216"/>
                <a:gd name="T31" fmla="*/ 2147483646 h 474"/>
                <a:gd name="T32" fmla="*/ 2147483646 w 216"/>
                <a:gd name="T33" fmla="*/ 2147483646 h 474"/>
                <a:gd name="T34" fmla="*/ 2147483646 w 216"/>
                <a:gd name="T35" fmla="*/ 2147483646 h 474"/>
                <a:gd name="T36" fmla="*/ 2147483646 w 216"/>
                <a:gd name="T37" fmla="*/ 2147483646 h 474"/>
                <a:gd name="T38" fmla="*/ 2147483646 w 216"/>
                <a:gd name="T39" fmla="*/ 2147483646 h 474"/>
                <a:gd name="T40" fmla="*/ 2147483646 w 216"/>
                <a:gd name="T41" fmla="*/ 2147483646 h 474"/>
                <a:gd name="T42" fmla="*/ 2147483646 w 216"/>
                <a:gd name="T43" fmla="*/ 2147483646 h 474"/>
                <a:gd name="T44" fmla="*/ 2147483646 w 216"/>
                <a:gd name="T45" fmla="*/ 2147483646 h 474"/>
                <a:gd name="T46" fmla="*/ 2147483646 w 216"/>
                <a:gd name="T47" fmla="*/ 2147483646 h 474"/>
                <a:gd name="T48" fmla="*/ 2147483646 w 216"/>
                <a:gd name="T49" fmla="*/ 2147483646 h 474"/>
                <a:gd name="T50" fmla="*/ 2147483646 w 216"/>
                <a:gd name="T51" fmla="*/ 2147483646 h 474"/>
                <a:gd name="T52" fmla="*/ 2147483646 w 216"/>
                <a:gd name="T53" fmla="*/ 2147483646 h 474"/>
                <a:gd name="T54" fmla="*/ 2147483646 w 216"/>
                <a:gd name="T55" fmla="*/ 2147483646 h 474"/>
                <a:gd name="T56" fmla="*/ 2147483646 w 216"/>
                <a:gd name="T57" fmla="*/ 2147483646 h 474"/>
                <a:gd name="T58" fmla="*/ 2147483646 w 216"/>
                <a:gd name="T59" fmla="*/ 2147483646 h 474"/>
                <a:gd name="T60" fmla="*/ 2147483646 w 216"/>
                <a:gd name="T61" fmla="*/ 2147483646 h 474"/>
                <a:gd name="T62" fmla="*/ 2147483646 w 216"/>
                <a:gd name="T63" fmla="*/ 2147483646 h 474"/>
                <a:gd name="T64" fmla="*/ 2147483646 w 216"/>
                <a:gd name="T65" fmla="*/ 2147483646 h 474"/>
                <a:gd name="T66" fmla="*/ 2147483646 w 216"/>
                <a:gd name="T67" fmla="*/ 2147483646 h 474"/>
                <a:gd name="T68" fmla="*/ 2147483646 w 216"/>
                <a:gd name="T69" fmla="*/ 2147483646 h 474"/>
                <a:gd name="T70" fmla="*/ 2147483646 w 216"/>
                <a:gd name="T71" fmla="*/ 2147483646 h 474"/>
                <a:gd name="T72" fmla="*/ 2147483646 w 216"/>
                <a:gd name="T73" fmla="*/ 2147483646 h 474"/>
                <a:gd name="T74" fmla="*/ 2147483646 w 216"/>
                <a:gd name="T75" fmla="*/ 2147483646 h 474"/>
                <a:gd name="T76" fmla="*/ 2147483646 w 216"/>
                <a:gd name="T77" fmla="*/ 2147483646 h 474"/>
                <a:gd name="T78" fmla="*/ 2147483646 w 216"/>
                <a:gd name="T79" fmla="*/ 2147483646 h 474"/>
                <a:gd name="T80" fmla="*/ 2147483646 w 216"/>
                <a:gd name="T81" fmla="*/ 2147483646 h 474"/>
                <a:gd name="T82" fmla="*/ 2147483646 w 216"/>
                <a:gd name="T83" fmla="*/ 2147483646 h 474"/>
                <a:gd name="T84" fmla="*/ 2147483646 w 216"/>
                <a:gd name="T85" fmla="*/ 2147483646 h 474"/>
                <a:gd name="T86" fmla="*/ 2147483646 w 216"/>
                <a:gd name="T87" fmla="*/ 2147483646 h 474"/>
                <a:gd name="T88" fmla="*/ 2147483646 w 216"/>
                <a:gd name="T89" fmla="*/ 2147483646 h 474"/>
                <a:gd name="T90" fmla="*/ 2147483646 w 216"/>
                <a:gd name="T91" fmla="*/ 2147483646 h 474"/>
                <a:gd name="T92" fmla="*/ 2147483646 w 216"/>
                <a:gd name="T93" fmla="*/ 2147483646 h 474"/>
                <a:gd name="T94" fmla="*/ 2147483646 w 216"/>
                <a:gd name="T95" fmla="*/ 2147483646 h 474"/>
                <a:gd name="T96" fmla="*/ 2147483646 w 216"/>
                <a:gd name="T97" fmla="*/ 2147483646 h 4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6" h="474">
                  <a:moveTo>
                    <a:pt x="202" y="24"/>
                  </a:moveTo>
                  <a:lnTo>
                    <a:pt x="204" y="20"/>
                  </a:lnTo>
                  <a:lnTo>
                    <a:pt x="200" y="8"/>
                  </a:lnTo>
                  <a:lnTo>
                    <a:pt x="194" y="0"/>
                  </a:lnTo>
                  <a:lnTo>
                    <a:pt x="188" y="12"/>
                  </a:lnTo>
                  <a:lnTo>
                    <a:pt x="176" y="24"/>
                  </a:lnTo>
                  <a:lnTo>
                    <a:pt x="174" y="24"/>
                  </a:lnTo>
                  <a:lnTo>
                    <a:pt x="156" y="30"/>
                  </a:lnTo>
                  <a:lnTo>
                    <a:pt x="154" y="30"/>
                  </a:lnTo>
                  <a:lnTo>
                    <a:pt x="136" y="28"/>
                  </a:lnTo>
                  <a:lnTo>
                    <a:pt x="124" y="30"/>
                  </a:lnTo>
                  <a:lnTo>
                    <a:pt x="122" y="40"/>
                  </a:lnTo>
                  <a:lnTo>
                    <a:pt x="112" y="46"/>
                  </a:lnTo>
                  <a:lnTo>
                    <a:pt x="112" y="48"/>
                  </a:lnTo>
                  <a:lnTo>
                    <a:pt x="110" y="48"/>
                  </a:lnTo>
                  <a:lnTo>
                    <a:pt x="94" y="46"/>
                  </a:lnTo>
                  <a:lnTo>
                    <a:pt x="92" y="48"/>
                  </a:lnTo>
                  <a:lnTo>
                    <a:pt x="92" y="64"/>
                  </a:lnTo>
                  <a:lnTo>
                    <a:pt x="84" y="76"/>
                  </a:lnTo>
                  <a:lnTo>
                    <a:pt x="82" y="76"/>
                  </a:lnTo>
                  <a:lnTo>
                    <a:pt x="68" y="92"/>
                  </a:lnTo>
                  <a:lnTo>
                    <a:pt x="66" y="92"/>
                  </a:lnTo>
                  <a:lnTo>
                    <a:pt x="50" y="96"/>
                  </a:lnTo>
                  <a:lnTo>
                    <a:pt x="40" y="106"/>
                  </a:lnTo>
                  <a:lnTo>
                    <a:pt x="42" y="120"/>
                  </a:lnTo>
                  <a:lnTo>
                    <a:pt x="42" y="124"/>
                  </a:lnTo>
                  <a:lnTo>
                    <a:pt x="40" y="124"/>
                  </a:lnTo>
                  <a:lnTo>
                    <a:pt x="28" y="136"/>
                  </a:lnTo>
                  <a:lnTo>
                    <a:pt x="20" y="144"/>
                  </a:lnTo>
                  <a:lnTo>
                    <a:pt x="26" y="154"/>
                  </a:lnTo>
                  <a:lnTo>
                    <a:pt x="26" y="156"/>
                  </a:lnTo>
                  <a:lnTo>
                    <a:pt x="26" y="170"/>
                  </a:lnTo>
                  <a:lnTo>
                    <a:pt x="26" y="172"/>
                  </a:lnTo>
                  <a:lnTo>
                    <a:pt x="16" y="184"/>
                  </a:lnTo>
                  <a:lnTo>
                    <a:pt x="4" y="198"/>
                  </a:lnTo>
                  <a:lnTo>
                    <a:pt x="6" y="214"/>
                  </a:lnTo>
                  <a:lnTo>
                    <a:pt x="16" y="224"/>
                  </a:lnTo>
                  <a:lnTo>
                    <a:pt x="22" y="236"/>
                  </a:lnTo>
                  <a:lnTo>
                    <a:pt x="24" y="244"/>
                  </a:lnTo>
                  <a:lnTo>
                    <a:pt x="24" y="262"/>
                  </a:lnTo>
                  <a:lnTo>
                    <a:pt x="22" y="264"/>
                  </a:lnTo>
                  <a:lnTo>
                    <a:pt x="6" y="276"/>
                  </a:lnTo>
                  <a:lnTo>
                    <a:pt x="4" y="300"/>
                  </a:lnTo>
                  <a:lnTo>
                    <a:pt x="6" y="324"/>
                  </a:lnTo>
                  <a:lnTo>
                    <a:pt x="10" y="340"/>
                  </a:lnTo>
                  <a:lnTo>
                    <a:pt x="18" y="368"/>
                  </a:lnTo>
                  <a:lnTo>
                    <a:pt x="18" y="370"/>
                  </a:lnTo>
                  <a:lnTo>
                    <a:pt x="18" y="372"/>
                  </a:lnTo>
                  <a:lnTo>
                    <a:pt x="0" y="452"/>
                  </a:lnTo>
                  <a:lnTo>
                    <a:pt x="2" y="468"/>
                  </a:lnTo>
                  <a:lnTo>
                    <a:pt x="14" y="474"/>
                  </a:lnTo>
                  <a:lnTo>
                    <a:pt x="32" y="456"/>
                  </a:lnTo>
                  <a:lnTo>
                    <a:pt x="34" y="456"/>
                  </a:lnTo>
                  <a:lnTo>
                    <a:pt x="96" y="432"/>
                  </a:lnTo>
                  <a:lnTo>
                    <a:pt x="112" y="416"/>
                  </a:lnTo>
                  <a:lnTo>
                    <a:pt x="114" y="416"/>
                  </a:lnTo>
                  <a:lnTo>
                    <a:pt x="116" y="416"/>
                  </a:lnTo>
                  <a:lnTo>
                    <a:pt x="150" y="420"/>
                  </a:lnTo>
                  <a:lnTo>
                    <a:pt x="162" y="416"/>
                  </a:lnTo>
                  <a:lnTo>
                    <a:pt x="180" y="408"/>
                  </a:lnTo>
                  <a:lnTo>
                    <a:pt x="180" y="392"/>
                  </a:lnTo>
                  <a:lnTo>
                    <a:pt x="182" y="392"/>
                  </a:lnTo>
                  <a:lnTo>
                    <a:pt x="192" y="382"/>
                  </a:lnTo>
                  <a:lnTo>
                    <a:pt x="190" y="372"/>
                  </a:lnTo>
                  <a:lnTo>
                    <a:pt x="190" y="370"/>
                  </a:lnTo>
                  <a:lnTo>
                    <a:pt x="190" y="368"/>
                  </a:lnTo>
                  <a:lnTo>
                    <a:pt x="194" y="364"/>
                  </a:lnTo>
                  <a:lnTo>
                    <a:pt x="192" y="360"/>
                  </a:lnTo>
                  <a:lnTo>
                    <a:pt x="190" y="356"/>
                  </a:lnTo>
                  <a:lnTo>
                    <a:pt x="190" y="352"/>
                  </a:lnTo>
                  <a:lnTo>
                    <a:pt x="194" y="340"/>
                  </a:lnTo>
                  <a:lnTo>
                    <a:pt x="198" y="336"/>
                  </a:lnTo>
                  <a:lnTo>
                    <a:pt x="196" y="324"/>
                  </a:lnTo>
                  <a:lnTo>
                    <a:pt x="184" y="310"/>
                  </a:lnTo>
                  <a:lnTo>
                    <a:pt x="182" y="306"/>
                  </a:lnTo>
                  <a:lnTo>
                    <a:pt x="180" y="302"/>
                  </a:lnTo>
                  <a:lnTo>
                    <a:pt x="180" y="298"/>
                  </a:lnTo>
                  <a:lnTo>
                    <a:pt x="182" y="294"/>
                  </a:lnTo>
                  <a:lnTo>
                    <a:pt x="184" y="288"/>
                  </a:lnTo>
                  <a:lnTo>
                    <a:pt x="190" y="280"/>
                  </a:lnTo>
                  <a:lnTo>
                    <a:pt x="192" y="268"/>
                  </a:lnTo>
                  <a:lnTo>
                    <a:pt x="202" y="248"/>
                  </a:lnTo>
                  <a:lnTo>
                    <a:pt x="204" y="240"/>
                  </a:lnTo>
                  <a:lnTo>
                    <a:pt x="216" y="216"/>
                  </a:lnTo>
                  <a:lnTo>
                    <a:pt x="208" y="200"/>
                  </a:lnTo>
                  <a:lnTo>
                    <a:pt x="184" y="184"/>
                  </a:lnTo>
                  <a:lnTo>
                    <a:pt x="182" y="184"/>
                  </a:lnTo>
                  <a:lnTo>
                    <a:pt x="176" y="170"/>
                  </a:lnTo>
                  <a:lnTo>
                    <a:pt x="176" y="168"/>
                  </a:lnTo>
                  <a:lnTo>
                    <a:pt x="180" y="146"/>
                  </a:lnTo>
                  <a:lnTo>
                    <a:pt x="184" y="130"/>
                  </a:lnTo>
                  <a:lnTo>
                    <a:pt x="184" y="122"/>
                  </a:lnTo>
                  <a:lnTo>
                    <a:pt x="188" y="116"/>
                  </a:lnTo>
                  <a:lnTo>
                    <a:pt x="190" y="114"/>
                  </a:lnTo>
                  <a:lnTo>
                    <a:pt x="194" y="114"/>
                  </a:lnTo>
                  <a:lnTo>
                    <a:pt x="208" y="112"/>
                  </a:lnTo>
                  <a:lnTo>
                    <a:pt x="212" y="102"/>
                  </a:lnTo>
                  <a:lnTo>
                    <a:pt x="216" y="76"/>
                  </a:lnTo>
                  <a:lnTo>
                    <a:pt x="214" y="66"/>
                  </a:lnTo>
                  <a:lnTo>
                    <a:pt x="200" y="64"/>
                  </a:lnTo>
                  <a:lnTo>
                    <a:pt x="184" y="56"/>
                  </a:lnTo>
                  <a:lnTo>
                    <a:pt x="182" y="54"/>
                  </a:lnTo>
                  <a:lnTo>
                    <a:pt x="182" y="52"/>
                  </a:lnTo>
                  <a:lnTo>
                    <a:pt x="180" y="32"/>
                  </a:lnTo>
                  <a:lnTo>
                    <a:pt x="180" y="28"/>
                  </a:lnTo>
                  <a:lnTo>
                    <a:pt x="20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湖南"/>
            <p:cNvSpPr/>
            <p:nvPr/>
          </p:nvSpPr>
          <p:spPr bwMode="auto">
            <a:xfrm>
              <a:off x="5348288" y="4270375"/>
              <a:ext cx="628650" cy="730250"/>
            </a:xfrm>
            <a:custGeom>
              <a:avLst/>
              <a:gdLst>
                <a:gd name="T0" fmla="*/ 2147483646 w 344"/>
                <a:gd name="T1" fmla="*/ 2147483646 h 400"/>
                <a:gd name="T2" fmla="*/ 2147483646 w 344"/>
                <a:gd name="T3" fmla="*/ 2147483646 h 400"/>
                <a:gd name="T4" fmla="*/ 2147483646 w 344"/>
                <a:gd name="T5" fmla="*/ 2147483646 h 400"/>
                <a:gd name="T6" fmla="*/ 2147483646 w 344"/>
                <a:gd name="T7" fmla="*/ 2147483646 h 400"/>
                <a:gd name="T8" fmla="*/ 2147483646 w 344"/>
                <a:gd name="T9" fmla="*/ 2147483646 h 400"/>
                <a:gd name="T10" fmla="*/ 2147483646 w 344"/>
                <a:gd name="T11" fmla="*/ 2147483646 h 400"/>
                <a:gd name="T12" fmla="*/ 2147483646 w 344"/>
                <a:gd name="T13" fmla="*/ 2147483646 h 400"/>
                <a:gd name="T14" fmla="*/ 2147483646 w 344"/>
                <a:gd name="T15" fmla="*/ 2147483646 h 400"/>
                <a:gd name="T16" fmla="*/ 2147483646 w 344"/>
                <a:gd name="T17" fmla="*/ 2147483646 h 400"/>
                <a:gd name="T18" fmla="*/ 2147483646 w 344"/>
                <a:gd name="T19" fmla="*/ 2147483646 h 400"/>
                <a:gd name="T20" fmla="*/ 2147483646 w 344"/>
                <a:gd name="T21" fmla="*/ 0 h 400"/>
                <a:gd name="T22" fmla="*/ 2147483646 w 344"/>
                <a:gd name="T23" fmla="*/ 2147483646 h 400"/>
                <a:gd name="T24" fmla="*/ 2147483646 w 344"/>
                <a:gd name="T25" fmla="*/ 2147483646 h 400"/>
                <a:gd name="T26" fmla="*/ 2147483646 w 344"/>
                <a:gd name="T27" fmla="*/ 2147483646 h 400"/>
                <a:gd name="T28" fmla="*/ 2147483646 w 344"/>
                <a:gd name="T29" fmla="*/ 2147483646 h 400"/>
                <a:gd name="T30" fmla="*/ 2147483646 w 344"/>
                <a:gd name="T31" fmla="*/ 2147483646 h 400"/>
                <a:gd name="T32" fmla="*/ 2147483646 w 344"/>
                <a:gd name="T33" fmla="*/ 2147483646 h 400"/>
                <a:gd name="T34" fmla="*/ 2147483646 w 344"/>
                <a:gd name="T35" fmla="*/ 2147483646 h 400"/>
                <a:gd name="T36" fmla="*/ 2147483646 w 344"/>
                <a:gd name="T37" fmla="*/ 2147483646 h 400"/>
                <a:gd name="T38" fmla="*/ 2147483646 w 344"/>
                <a:gd name="T39" fmla="*/ 2147483646 h 400"/>
                <a:gd name="T40" fmla="*/ 2147483646 w 344"/>
                <a:gd name="T41" fmla="*/ 2147483646 h 400"/>
                <a:gd name="T42" fmla="*/ 2147483646 w 344"/>
                <a:gd name="T43" fmla="*/ 2147483646 h 400"/>
                <a:gd name="T44" fmla="*/ 2147483646 w 344"/>
                <a:gd name="T45" fmla="*/ 2147483646 h 400"/>
                <a:gd name="T46" fmla="*/ 2147483646 w 344"/>
                <a:gd name="T47" fmla="*/ 2147483646 h 400"/>
                <a:gd name="T48" fmla="*/ 2147483646 w 344"/>
                <a:gd name="T49" fmla="*/ 2147483646 h 400"/>
                <a:gd name="T50" fmla="*/ 2147483646 w 344"/>
                <a:gd name="T51" fmla="*/ 2147483646 h 400"/>
                <a:gd name="T52" fmla="*/ 2147483646 w 344"/>
                <a:gd name="T53" fmla="*/ 2147483646 h 400"/>
                <a:gd name="T54" fmla="*/ 2147483646 w 344"/>
                <a:gd name="T55" fmla="*/ 2147483646 h 400"/>
                <a:gd name="T56" fmla="*/ 2147483646 w 344"/>
                <a:gd name="T57" fmla="*/ 2147483646 h 400"/>
                <a:gd name="T58" fmla="*/ 2147483646 w 344"/>
                <a:gd name="T59" fmla="*/ 2147483646 h 400"/>
                <a:gd name="T60" fmla="*/ 2147483646 w 344"/>
                <a:gd name="T61" fmla="*/ 2147483646 h 400"/>
                <a:gd name="T62" fmla="*/ 2147483646 w 344"/>
                <a:gd name="T63" fmla="*/ 2147483646 h 400"/>
                <a:gd name="T64" fmla="*/ 2147483646 w 344"/>
                <a:gd name="T65" fmla="*/ 2147483646 h 400"/>
                <a:gd name="T66" fmla="*/ 2147483646 w 344"/>
                <a:gd name="T67" fmla="*/ 2147483646 h 400"/>
                <a:gd name="T68" fmla="*/ 2147483646 w 344"/>
                <a:gd name="T69" fmla="*/ 2147483646 h 400"/>
                <a:gd name="T70" fmla="*/ 2147483646 w 344"/>
                <a:gd name="T71" fmla="*/ 2147483646 h 400"/>
                <a:gd name="T72" fmla="*/ 2147483646 w 344"/>
                <a:gd name="T73" fmla="*/ 2147483646 h 400"/>
                <a:gd name="T74" fmla="*/ 2147483646 w 344"/>
                <a:gd name="T75" fmla="*/ 2147483646 h 400"/>
                <a:gd name="T76" fmla="*/ 2147483646 w 344"/>
                <a:gd name="T77" fmla="*/ 2147483646 h 400"/>
                <a:gd name="T78" fmla="*/ 2147483646 w 344"/>
                <a:gd name="T79" fmla="*/ 2147483646 h 400"/>
                <a:gd name="T80" fmla="*/ 2147483646 w 344"/>
                <a:gd name="T81" fmla="*/ 2147483646 h 400"/>
                <a:gd name="T82" fmla="*/ 2147483646 w 344"/>
                <a:gd name="T83" fmla="*/ 2147483646 h 400"/>
                <a:gd name="T84" fmla="*/ 2147483646 w 344"/>
                <a:gd name="T85" fmla="*/ 2147483646 h 400"/>
                <a:gd name="T86" fmla="*/ 2147483646 w 344"/>
                <a:gd name="T87" fmla="*/ 2147483646 h 400"/>
                <a:gd name="T88" fmla="*/ 2147483646 w 344"/>
                <a:gd name="T89" fmla="*/ 2147483646 h 400"/>
                <a:gd name="T90" fmla="*/ 2147483646 w 344"/>
                <a:gd name="T91" fmla="*/ 2147483646 h 400"/>
                <a:gd name="T92" fmla="*/ 2147483646 w 344"/>
                <a:gd name="T93" fmla="*/ 2147483646 h 400"/>
                <a:gd name="T94" fmla="*/ 2147483646 w 344"/>
                <a:gd name="T95" fmla="*/ 2147483646 h 400"/>
                <a:gd name="T96" fmla="*/ 2147483646 w 344"/>
                <a:gd name="T97" fmla="*/ 2147483646 h 400"/>
                <a:gd name="T98" fmla="*/ 2147483646 w 344"/>
                <a:gd name="T99" fmla="*/ 2147483646 h 400"/>
                <a:gd name="T100" fmla="*/ 2147483646 w 344"/>
                <a:gd name="T101" fmla="*/ 2147483646 h 400"/>
                <a:gd name="T102" fmla="*/ 2147483646 w 344"/>
                <a:gd name="T103" fmla="*/ 2147483646 h 400"/>
                <a:gd name="T104" fmla="*/ 2147483646 w 344"/>
                <a:gd name="T105" fmla="*/ 2147483646 h 4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4" h="400">
                  <a:moveTo>
                    <a:pt x="300" y="68"/>
                  </a:moveTo>
                  <a:lnTo>
                    <a:pt x="300" y="68"/>
                  </a:lnTo>
                  <a:lnTo>
                    <a:pt x="300" y="66"/>
                  </a:lnTo>
                  <a:lnTo>
                    <a:pt x="292" y="54"/>
                  </a:lnTo>
                  <a:lnTo>
                    <a:pt x="292" y="52"/>
                  </a:lnTo>
                  <a:lnTo>
                    <a:pt x="294" y="32"/>
                  </a:lnTo>
                  <a:lnTo>
                    <a:pt x="292" y="28"/>
                  </a:lnTo>
                  <a:lnTo>
                    <a:pt x="286" y="24"/>
                  </a:lnTo>
                  <a:lnTo>
                    <a:pt x="282" y="24"/>
                  </a:lnTo>
                  <a:lnTo>
                    <a:pt x="274" y="34"/>
                  </a:lnTo>
                  <a:lnTo>
                    <a:pt x="272" y="34"/>
                  </a:lnTo>
                  <a:lnTo>
                    <a:pt x="252" y="44"/>
                  </a:lnTo>
                  <a:lnTo>
                    <a:pt x="250" y="30"/>
                  </a:lnTo>
                  <a:lnTo>
                    <a:pt x="250" y="28"/>
                  </a:lnTo>
                  <a:lnTo>
                    <a:pt x="252" y="22"/>
                  </a:lnTo>
                  <a:lnTo>
                    <a:pt x="250" y="14"/>
                  </a:lnTo>
                  <a:lnTo>
                    <a:pt x="248" y="12"/>
                  </a:lnTo>
                  <a:lnTo>
                    <a:pt x="244" y="20"/>
                  </a:lnTo>
                  <a:lnTo>
                    <a:pt x="218" y="42"/>
                  </a:lnTo>
                  <a:lnTo>
                    <a:pt x="218" y="44"/>
                  </a:lnTo>
                  <a:lnTo>
                    <a:pt x="216" y="44"/>
                  </a:lnTo>
                  <a:lnTo>
                    <a:pt x="214" y="44"/>
                  </a:lnTo>
                  <a:lnTo>
                    <a:pt x="206" y="40"/>
                  </a:lnTo>
                  <a:lnTo>
                    <a:pt x="198" y="32"/>
                  </a:lnTo>
                  <a:lnTo>
                    <a:pt x="184" y="28"/>
                  </a:lnTo>
                  <a:lnTo>
                    <a:pt x="184" y="26"/>
                  </a:lnTo>
                  <a:lnTo>
                    <a:pt x="176" y="20"/>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0" y="24"/>
                  </a:lnTo>
                  <a:lnTo>
                    <a:pt x="44" y="32"/>
                  </a:lnTo>
                  <a:lnTo>
                    <a:pt x="28" y="52"/>
                  </a:lnTo>
                  <a:lnTo>
                    <a:pt x="16" y="86"/>
                  </a:lnTo>
                  <a:lnTo>
                    <a:pt x="20" y="124"/>
                  </a:lnTo>
                  <a:lnTo>
                    <a:pt x="26" y="144"/>
                  </a:lnTo>
                  <a:lnTo>
                    <a:pt x="26" y="148"/>
                  </a:lnTo>
                  <a:lnTo>
                    <a:pt x="24" y="150"/>
                  </a:lnTo>
                  <a:lnTo>
                    <a:pt x="20" y="152"/>
                  </a:lnTo>
                  <a:lnTo>
                    <a:pt x="20" y="156"/>
                  </a:lnTo>
                  <a:lnTo>
                    <a:pt x="18" y="166"/>
                  </a:lnTo>
                  <a:lnTo>
                    <a:pt x="26" y="198"/>
                  </a:lnTo>
                  <a:lnTo>
                    <a:pt x="24" y="200"/>
                  </a:lnTo>
                  <a:lnTo>
                    <a:pt x="8" y="210"/>
                  </a:lnTo>
                  <a:lnTo>
                    <a:pt x="4" y="214"/>
                  </a:lnTo>
                  <a:lnTo>
                    <a:pt x="2" y="218"/>
                  </a:lnTo>
                  <a:lnTo>
                    <a:pt x="0" y="228"/>
                  </a:lnTo>
                  <a:lnTo>
                    <a:pt x="14" y="224"/>
                  </a:lnTo>
                  <a:lnTo>
                    <a:pt x="14" y="222"/>
                  </a:lnTo>
                  <a:lnTo>
                    <a:pt x="16" y="222"/>
                  </a:lnTo>
                  <a:lnTo>
                    <a:pt x="22" y="224"/>
                  </a:lnTo>
                  <a:lnTo>
                    <a:pt x="26" y="226"/>
                  </a:lnTo>
                  <a:lnTo>
                    <a:pt x="30" y="228"/>
                  </a:lnTo>
                  <a:lnTo>
                    <a:pt x="32" y="234"/>
                  </a:lnTo>
                  <a:lnTo>
                    <a:pt x="34" y="252"/>
                  </a:lnTo>
                  <a:lnTo>
                    <a:pt x="32" y="254"/>
                  </a:lnTo>
                  <a:lnTo>
                    <a:pt x="32" y="256"/>
                  </a:lnTo>
                  <a:lnTo>
                    <a:pt x="28" y="260"/>
                  </a:lnTo>
                  <a:lnTo>
                    <a:pt x="28" y="264"/>
                  </a:lnTo>
                  <a:lnTo>
                    <a:pt x="24" y="282"/>
                  </a:lnTo>
                  <a:lnTo>
                    <a:pt x="28" y="290"/>
                  </a:lnTo>
                  <a:lnTo>
                    <a:pt x="32" y="296"/>
                  </a:lnTo>
                  <a:lnTo>
                    <a:pt x="48" y="316"/>
                  </a:lnTo>
                  <a:lnTo>
                    <a:pt x="64" y="304"/>
                  </a:lnTo>
                  <a:lnTo>
                    <a:pt x="76" y="302"/>
                  </a:lnTo>
                  <a:lnTo>
                    <a:pt x="76" y="304"/>
                  </a:lnTo>
                  <a:lnTo>
                    <a:pt x="84" y="306"/>
                  </a:lnTo>
                  <a:lnTo>
                    <a:pt x="88" y="306"/>
                  </a:lnTo>
                  <a:lnTo>
                    <a:pt x="92" y="302"/>
                  </a:lnTo>
                  <a:lnTo>
                    <a:pt x="100" y="292"/>
                  </a:lnTo>
                  <a:lnTo>
                    <a:pt x="98" y="286"/>
                  </a:lnTo>
                  <a:lnTo>
                    <a:pt x="100" y="282"/>
                  </a:lnTo>
                  <a:lnTo>
                    <a:pt x="104" y="280"/>
                  </a:lnTo>
                  <a:lnTo>
                    <a:pt x="124" y="280"/>
                  </a:lnTo>
                  <a:lnTo>
                    <a:pt x="128" y="280"/>
                  </a:lnTo>
                  <a:lnTo>
                    <a:pt x="130" y="280"/>
                  </a:lnTo>
                  <a:lnTo>
                    <a:pt x="134" y="274"/>
                  </a:lnTo>
                  <a:lnTo>
                    <a:pt x="136" y="270"/>
                  </a:lnTo>
                  <a:lnTo>
                    <a:pt x="142" y="270"/>
                  </a:lnTo>
                  <a:lnTo>
                    <a:pt x="146" y="272"/>
                  </a:lnTo>
                  <a:lnTo>
                    <a:pt x="152" y="280"/>
                  </a:lnTo>
                  <a:lnTo>
                    <a:pt x="154" y="284"/>
                  </a:lnTo>
                  <a:lnTo>
                    <a:pt x="156" y="288"/>
                  </a:lnTo>
                  <a:lnTo>
                    <a:pt x="154" y="302"/>
                  </a:lnTo>
                  <a:lnTo>
                    <a:pt x="156" y="304"/>
                  </a:lnTo>
                  <a:lnTo>
                    <a:pt x="162" y="310"/>
                  </a:lnTo>
                  <a:lnTo>
                    <a:pt x="164" y="316"/>
                  </a:lnTo>
                  <a:lnTo>
                    <a:pt x="162" y="330"/>
                  </a:lnTo>
                  <a:lnTo>
                    <a:pt x="158" y="340"/>
                  </a:lnTo>
                  <a:lnTo>
                    <a:pt x="154" y="344"/>
                  </a:lnTo>
                  <a:lnTo>
                    <a:pt x="142" y="370"/>
                  </a:lnTo>
                  <a:lnTo>
                    <a:pt x="146" y="372"/>
                  </a:lnTo>
                  <a:lnTo>
                    <a:pt x="164" y="372"/>
                  </a:lnTo>
                  <a:lnTo>
                    <a:pt x="168" y="374"/>
                  </a:lnTo>
                  <a:lnTo>
                    <a:pt x="168" y="376"/>
                  </a:lnTo>
                  <a:lnTo>
                    <a:pt x="164" y="388"/>
                  </a:lnTo>
                  <a:lnTo>
                    <a:pt x="164" y="394"/>
                  </a:lnTo>
                  <a:lnTo>
                    <a:pt x="172" y="398"/>
                  </a:lnTo>
                  <a:lnTo>
                    <a:pt x="176" y="400"/>
                  </a:lnTo>
                  <a:lnTo>
                    <a:pt x="178" y="398"/>
                  </a:lnTo>
                  <a:lnTo>
                    <a:pt x="188" y="394"/>
                  </a:lnTo>
                  <a:lnTo>
                    <a:pt x="194" y="392"/>
                  </a:lnTo>
                  <a:lnTo>
                    <a:pt x="204" y="392"/>
                  </a:lnTo>
                  <a:lnTo>
                    <a:pt x="216" y="380"/>
                  </a:lnTo>
                  <a:lnTo>
                    <a:pt x="216" y="366"/>
                  </a:lnTo>
                  <a:lnTo>
                    <a:pt x="216" y="360"/>
                  </a:lnTo>
                  <a:lnTo>
                    <a:pt x="216" y="356"/>
                  </a:lnTo>
                  <a:lnTo>
                    <a:pt x="220" y="354"/>
                  </a:lnTo>
                  <a:lnTo>
                    <a:pt x="224" y="354"/>
                  </a:lnTo>
                  <a:lnTo>
                    <a:pt x="230" y="356"/>
                  </a:lnTo>
                  <a:lnTo>
                    <a:pt x="236" y="360"/>
                  </a:lnTo>
                  <a:lnTo>
                    <a:pt x="256" y="372"/>
                  </a:lnTo>
                  <a:lnTo>
                    <a:pt x="264" y="376"/>
                  </a:lnTo>
                  <a:lnTo>
                    <a:pt x="270" y="378"/>
                  </a:lnTo>
                  <a:lnTo>
                    <a:pt x="270" y="376"/>
                  </a:lnTo>
                  <a:lnTo>
                    <a:pt x="270" y="370"/>
                  </a:lnTo>
                  <a:lnTo>
                    <a:pt x="266" y="360"/>
                  </a:lnTo>
                  <a:lnTo>
                    <a:pt x="256" y="344"/>
                  </a:lnTo>
                  <a:lnTo>
                    <a:pt x="256" y="342"/>
                  </a:lnTo>
                  <a:lnTo>
                    <a:pt x="256" y="340"/>
                  </a:lnTo>
                  <a:lnTo>
                    <a:pt x="264" y="332"/>
                  </a:lnTo>
                  <a:lnTo>
                    <a:pt x="274" y="326"/>
                  </a:lnTo>
                  <a:lnTo>
                    <a:pt x="282" y="324"/>
                  </a:lnTo>
                  <a:lnTo>
                    <a:pt x="292" y="326"/>
                  </a:lnTo>
                  <a:lnTo>
                    <a:pt x="320" y="340"/>
                  </a:lnTo>
                  <a:lnTo>
                    <a:pt x="332" y="332"/>
                  </a:lnTo>
                  <a:lnTo>
                    <a:pt x="334" y="332"/>
                  </a:lnTo>
                  <a:lnTo>
                    <a:pt x="334" y="330"/>
                  </a:lnTo>
                  <a:lnTo>
                    <a:pt x="332" y="328"/>
                  </a:lnTo>
                  <a:lnTo>
                    <a:pt x="334" y="326"/>
                  </a:lnTo>
                  <a:lnTo>
                    <a:pt x="340" y="314"/>
                  </a:lnTo>
                  <a:lnTo>
                    <a:pt x="344" y="304"/>
                  </a:lnTo>
                  <a:lnTo>
                    <a:pt x="344" y="298"/>
                  </a:lnTo>
                  <a:lnTo>
                    <a:pt x="344" y="292"/>
                  </a:lnTo>
                  <a:lnTo>
                    <a:pt x="338" y="286"/>
                  </a:lnTo>
                  <a:lnTo>
                    <a:pt x="334" y="284"/>
                  </a:lnTo>
                  <a:lnTo>
                    <a:pt x="332" y="284"/>
                  </a:lnTo>
                  <a:lnTo>
                    <a:pt x="330" y="276"/>
                  </a:lnTo>
                  <a:lnTo>
                    <a:pt x="332" y="276"/>
                  </a:lnTo>
                  <a:lnTo>
                    <a:pt x="338" y="272"/>
                  </a:lnTo>
                  <a:lnTo>
                    <a:pt x="340" y="268"/>
                  </a:lnTo>
                  <a:lnTo>
                    <a:pt x="338" y="264"/>
                  </a:lnTo>
                  <a:lnTo>
                    <a:pt x="326" y="252"/>
                  </a:lnTo>
                  <a:lnTo>
                    <a:pt x="326" y="250"/>
                  </a:lnTo>
                  <a:lnTo>
                    <a:pt x="320" y="232"/>
                  </a:lnTo>
                  <a:lnTo>
                    <a:pt x="316" y="214"/>
                  </a:lnTo>
                  <a:lnTo>
                    <a:pt x="316" y="196"/>
                  </a:lnTo>
                  <a:lnTo>
                    <a:pt x="316" y="188"/>
                  </a:lnTo>
                  <a:lnTo>
                    <a:pt x="308" y="196"/>
                  </a:lnTo>
                  <a:lnTo>
                    <a:pt x="302" y="204"/>
                  </a:lnTo>
                  <a:lnTo>
                    <a:pt x="300" y="170"/>
                  </a:lnTo>
                  <a:lnTo>
                    <a:pt x="300" y="168"/>
                  </a:lnTo>
                  <a:lnTo>
                    <a:pt x="322" y="138"/>
                  </a:lnTo>
                  <a:lnTo>
                    <a:pt x="334" y="124"/>
                  </a:lnTo>
                  <a:lnTo>
                    <a:pt x="326" y="100"/>
                  </a:lnTo>
                  <a:lnTo>
                    <a:pt x="322" y="76"/>
                  </a:lnTo>
                  <a:lnTo>
                    <a:pt x="308" y="70"/>
                  </a:lnTo>
                  <a:lnTo>
                    <a:pt x="300" y="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0" name="湖北"/>
            <p:cNvSpPr/>
            <p:nvPr/>
          </p:nvSpPr>
          <p:spPr bwMode="auto">
            <a:xfrm>
              <a:off x="5275263" y="3849688"/>
              <a:ext cx="892175" cy="558800"/>
            </a:xfrm>
            <a:custGeom>
              <a:avLst/>
              <a:gdLst>
                <a:gd name="T0" fmla="*/ 2147483646 w 488"/>
                <a:gd name="T1" fmla="*/ 2147483646 h 306"/>
                <a:gd name="T2" fmla="*/ 2147483646 w 488"/>
                <a:gd name="T3" fmla="*/ 2147483646 h 306"/>
                <a:gd name="T4" fmla="*/ 2147483646 w 488"/>
                <a:gd name="T5" fmla="*/ 2147483646 h 306"/>
                <a:gd name="T6" fmla="*/ 2147483646 w 488"/>
                <a:gd name="T7" fmla="*/ 2147483646 h 306"/>
                <a:gd name="T8" fmla="*/ 2147483646 w 488"/>
                <a:gd name="T9" fmla="*/ 2147483646 h 306"/>
                <a:gd name="T10" fmla="*/ 2147483646 w 488"/>
                <a:gd name="T11" fmla="*/ 2147483646 h 306"/>
                <a:gd name="T12" fmla="*/ 2147483646 w 488"/>
                <a:gd name="T13" fmla="*/ 2147483646 h 306"/>
                <a:gd name="T14" fmla="*/ 2147483646 w 488"/>
                <a:gd name="T15" fmla="*/ 2147483646 h 306"/>
                <a:gd name="T16" fmla="*/ 2147483646 w 488"/>
                <a:gd name="T17" fmla="*/ 2147483646 h 306"/>
                <a:gd name="T18" fmla="*/ 2147483646 w 488"/>
                <a:gd name="T19" fmla="*/ 2147483646 h 306"/>
                <a:gd name="T20" fmla="*/ 2147483646 w 488"/>
                <a:gd name="T21" fmla="*/ 2147483646 h 306"/>
                <a:gd name="T22" fmla="*/ 2147483646 w 488"/>
                <a:gd name="T23" fmla="*/ 2147483646 h 306"/>
                <a:gd name="T24" fmla="*/ 2147483646 w 488"/>
                <a:gd name="T25" fmla="*/ 2147483646 h 306"/>
                <a:gd name="T26" fmla="*/ 2147483646 w 488"/>
                <a:gd name="T27" fmla="*/ 2147483646 h 306"/>
                <a:gd name="T28" fmla="*/ 2147483646 w 488"/>
                <a:gd name="T29" fmla="*/ 2147483646 h 306"/>
                <a:gd name="T30" fmla="*/ 2147483646 w 488"/>
                <a:gd name="T31" fmla="*/ 2147483646 h 306"/>
                <a:gd name="T32" fmla="*/ 2147483646 w 488"/>
                <a:gd name="T33" fmla="*/ 2147483646 h 306"/>
                <a:gd name="T34" fmla="*/ 2147483646 w 488"/>
                <a:gd name="T35" fmla="*/ 2147483646 h 306"/>
                <a:gd name="T36" fmla="*/ 2147483646 w 488"/>
                <a:gd name="T37" fmla="*/ 2147483646 h 306"/>
                <a:gd name="T38" fmla="*/ 2147483646 w 488"/>
                <a:gd name="T39" fmla="*/ 2147483646 h 306"/>
                <a:gd name="T40" fmla="*/ 2147483646 w 488"/>
                <a:gd name="T41" fmla="*/ 2147483646 h 306"/>
                <a:gd name="T42" fmla="*/ 2147483646 w 488"/>
                <a:gd name="T43" fmla="*/ 2147483646 h 306"/>
                <a:gd name="T44" fmla="*/ 2147483646 w 488"/>
                <a:gd name="T45" fmla="*/ 2147483646 h 306"/>
                <a:gd name="T46" fmla="*/ 2147483646 w 488"/>
                <a:gd name="T47" fmla="*/ 2147483646 h 306"/>
                <a:gd name="T48" fmla="*/ 2147483646 w 488"/>
                <a:gd name="T49" fmla="*/ 2147483646 h 306"/>
                <a:gd name="T50" fmla="*/ 2147483646 w 488"/>
                <a:gd name="T51" fmla="*/ 2147483646 h 306"/>
                <a:gd name="T52" fmla="*/ 2147483646 w 488"/>
                <a:gd name="T53" fmla="*/ 2147483646 h 306"/>
                <a:gd name="T54" fmla="*/ 2147483646 w 488"/>
                <a:gd name="T55" fmla="*/ 2147483646 h 306"/>
                <a:gd name="T56" fmla="*/ 2147483646 w 488"/>
                <a:gd name="T57" fmla="*/ 2147483646 h 306"/>
                <a:gd name="T58" fmla="*/ 2147483646 w 488"/>
                <a:gd name="T59" fmla="*/ 2147483646 h 306"/>
                <a:gd name="T60" fmla="*/ 2147483646 w 488"/>
                <a:gd name="T61" fmla="*/ 2147483646 h 306"/>
                <a:gd name="T62" fmla="*/ 2147483646 w 488"/>
                <a:gd name="T63" fmla="*/ 2147483646 h 306"/>
                <a:gd name="T64" fmla="*/ 2147483646 w 488"/>
                <a:gd name="T65" fmla="*/ 2147483646 h 306"/>
                <a:gd name="T66" fmla="*/ 2147483646 w 488"/>
                <a:gd name="T67" fmla="*/ 2147483646 h 306"/>
                <a:gd name="T68" fmla="*/ 2147483646 w 488"/>
                <a:gd name="T69" fmla="*/ 2147483646 h 306"/>
                <a:gd name="T70" fmla="*/ 2147483646 w 488"/>
                <a:gd name="T71" fmla="*/ 2147483646 h 306"/>
                <a:gd name="T72" fmla="*/ 2147483646 w 488"/>
                <a:gd name="T73" fmla="*/ 2147483646 h 306"/>
                <a:gd name="T74" fmla="*/ 2147483646 w 488"/>
                <a:gd name="T75" fmla="*/ 2147483646 h 306"/>
                <a:gd name="T76" fmla="*/ 2147483646 w 488"/>
                <a:gd name="T77" fmla="*/ 2147483646 h 306"/>
                <a:gd name="T78" fmla="*/ 2147483646 w 488"/>
                <a:gd name="T79" fmla="*/ 2147483646 h 306"/>
                <a:gd name="T80" fmla="*/ 2147483646 w 488"/>
                <a:gd name="T81" fmla="*/ 2147483646 h 306"/>
                <a:gd name="T82" fmla="*/ 2147483646 w 488"/>
                <a:gd name="T83" fmla="*/ 2147483646 h 306"/>
                <a:gd name="T84" fmla="*/ 2147483646 w 488"/>
                <a:gd name="T85" fmla="*/ 2147483646 h 306"/>
                <a:gd name="T86" fmla="*/ 2147483646 w 488"/>
                <a:gd name="T87" fmla="*/ 2147483646 h 306"/>
                <a:gd name="T88" fmla="*/ 2147483646 w 488"/>
                <a:gd name="T89" fmla="*/ 2147483646 h 306"/>
                <a:gd name="T90" fmla="*/ 2147483646 w 488"/>
                <a:gd name="T91" fmla="*/ 2147483646 h 306"/>
                <a:gd name="T92" fmla="*/ 2147483646 w 488"/>
                <a:gd name="T93" fmla="*/ 2147483646 h 306"/>
                <a:gd name="T94" fmla="*/ 2147483646 w 488"/>
                <a:gd name="T95" fmla="*/ 2147483646 h 306"/>
                <a:gd name="T96" fmla="*/ 2147483646 w 488"/>
                <a:gd name="T97" fmla="*/ 2147483646 h 306"/>
                <a:gd name="T98" fmla="*/ 2147483646 w 488"/>
                <a:gd name="T99" fmla="*/ 2147483646 h 306"/>
                <a:gd name="T100" fmla="*/ 2147483646 w 488"/>
                <a:gd name="T101" fmla="*/ 2147483646 h 306"/>
                <a:gd name="T102" fmla="*/ 2147483646 w 488"/>
                <a:gd name="T103" fmla="*/ 2147483646 h 306"/>
                <a:gd name="T104" fmla="*/ 2147483646 w 488"/>
                <a:gd name="T105" fmla="*/ 2147483646 h 306"/>
                <a:gd name="T106" fmla="*/ 2147483646 w 488"/>
                <a:gd name="T107" fmla="*/ 2147483646 h 306"/>
                <a:gd name="T108" fmla="*/ 2147483646 w 488"/>
                <a:gd name="T109" fmla="*/ 2147483646 h 306"/>
                <a:gd name="T110" fmla="*/ 2147483646 w 488"/>
                <a:gd name="T111" fmla="*/ 2147483646 h 306"/>
                <a:gd name="T112" fmla="*/ 2147483646 w 488"/>
                <a:gd name="T113" fmla="*/ 2147483646 h 306"/>
                <a:gd name="T114" fmla="*/ 2147483646 w 488"/>
                <a:gd name="T115" fmla="*/ 2147483646 h 3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88" h="306">
                  <a:moveTo>
                    <a:pt x="62" y="2"/>
                  </a:moveTo>
                  <a:lnTo>
                    <a:pt x="60" y="4"/>
                  </a:lnTo>
                  <a:lnTo>
                    <a:pt x="64" y="10"/>
                  </a:lnTo>
                  <a:lnTo>
                    <a:pt x="86" y="24"/>
                  </a:lnTo>
                  <a:lnTo>
                    <a:pt x="100" y="38"/>
                  </a:lnTo>
                  <a:lnTo>
                    <a:pt x="98" y="40"/>
                  </a:lnTo>
                  <a:lnTo>
                    <a:pt x="90" y="50"/>
                  </a:lnTo>
                  <a:lnTo>
                    <a:pt x="88" y="50"/>
                  </a:lnTo>
                  <a:lnTo>
                    <a:pt x="88" y="52"/>
                  </a:lnTo>
                  <a:lnTo>
                    <a:pt x="74" y="52"/>
                  </a:lnTo>
                  <a:lnTo>
                    <a:pt x="66" y="54"/>
                  </a:lnTo>
                  <a:lnTo>
                    <a:pt x="60" y="58"/>
                  </a:lnTo>
                  <a:lnTo>
                    <a:pt x="64" y="66"/>
                  </a:lnTo>
                  <a:lnTo>
                    <a:pt x="64" y="74"/>
                  </a:lnTo>
                  <a:lnTo>
                    <a:pt x="72" y="86"/>
                  </a:lnTo>
                  <a:lnTo>
                    <a:pt x="72" y="108"/>
                  </a:lnTo>
                  <a:lnTo>
                    <a:pt x="78" y="110"/>
                  </a:lnTo>
                  <a:lnTo>
                    <a:pt x="88" y="114"/>
                  </a:lnTo>
                  <a:lnTo>
                    <a:pt x="90" y="114"/>
                  </a:lnTo>
                  <a:lnTo>
                    <a:pt x="92" y="116"/>
                  </a:lnTo>
                  <a:lnTo>
                    <a:pt x="102" y="130"/>
                  </a:lnTo>
                  <a:lnTo>
                    <a:pt x="108" y="146"/>
                  </a:lnTo>
                  <a:lnTo>
                    <a:pt x="108" y="156"/>
                  </a:lnTo>
                  <a:lnTo>
                    <a:pt x="106" y="164"/>
                  </a:lnTo>
                  <a:lnTo>
                    <a:pt x="104" y="170"/>
                  </a:lnTo>
                  <a:lnTo>
                    <a:pt x="94" y="178"/>
                  </a:lnTo>
                  <a:lnTo>
                    <a:pt x="80" y="184"/>
                  </a:lnTo>
                  <a:lnTo>
                    <a:pt x="54" y="200"/>
                  </a:lnTo>
                  <a:lnTo>
                    <a:pt x="52" y="200"/>
                  </a:lnTo>
                  <a:lnTo>
                    <a:pt x="4" y="204"/>
                  </a:lnTo>
                  <a:lnTo>
                    <a:pt x="0" y="216"/>
                  </a:lnTo>
                  <a:lnTo>
                    <a:pt x="8" y="232"/>
                  </a:lnTo>
                  <a:lnTo>
                    <a:pt x="8" y="234"/>
                  </a:lnTo>
                  <a:lnTo>
                    <a:pt x="12" y="254"/>
                  </a:lnTo>
                  <a:lnTo>
                    <a:pt x="38" y="286"/>
                  </a:lnTo>
                  <a:lnTo>
                    <a:pt x="40" y="286"/>
                  </a:lnTo>
                  <a:lnTo>
                    <a:pt x="50" y="306"/>
                  </a:lnTo>
                  <a:lnTo>
                    <a:pt x="52" y="302"/>
                  </a:lnTo>
                  <a:lnTo>
                    <a:pt x="60" y="278"/>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92" y="238"/>
                  </a:lnTo>
                  <a:lnTo>
                    <a:pt x="218" y="242"/>
                  </a:lnTo>
                  <a:lnTo>
                    <a:pt x="220" y="242"/>
                  </a:lnTo>
                  <a:lnTo>
                    <a:pt x="228" y="250"/>
                  </a:lnTo>
                  <a:lnTo>
                    <a:pt x="242" y="254"/>
                  </a:lnTo>
                  <a:lnTo>
                    <a:pt x="250" y="262"/>
                  </a:lnTo>
                  <a:lnTo>
                    <a:pt x="254" y="264"/>
                  </a:lnTo>
                  <a:lnTo>
                    <a:pt x="264" y="256"/>
                  </a:lnTo>
                  <a:lnTo>
                    <a:pt x="264" y="254"/>
                  </a:lnTo>
                  <a:lnTo>
                    <a:pt x="276" y="244"/>
                  </a:lnTo>
                  <a:lnTo>
                    <a:pt x="284" y="230"/>
                  </a:lnTo>
                  <a:lnTo>
                    <a:pt x="296" y="238"/>
                  </a:lnTo>
                  <a:lnTo>
                    <a:pt x="296" y="240"/>
                  </a:lnTo>
                  <a:lnTo>
                    <a:pt x="300" y="250"/>
                  </a:lnTo>
                  <a:lnTo>
                    <a:pt x="300" y="252"/>
                  </a:lnTo>
                  <a:lnTo>
                    <a:pt x="298" y="258"/>
                  </a:lnTo>
                  <a:lnTo>
                    <a:pt x="300" y="260"/>
                  </a:lnTo>
                  <a:lnTo>
                    <a:pt x="308" y="256"/>
                  </a:lnTo>
                  <a:lnTo>
                    <a:pt x="318" y="246"/>
                  </a:lnTo>
                  <a:lnTo>
                    <a:pt x="328" y="246"/>
                  </a:lnTo>
                  <a:lnTo>
                    <a:pt x="330" y="246"/>
                  </a:lnTo>
                  <a:lnTo>
                    <a:pt x="336" y="250"/>
                  </a:lnTo>
                  <a:lnTo>
                    <a:pt x="342" y="258"/>
                  </a:lnTo>
                  <a:lnTo>
                    <a:pt x="342" y="260"/>
                  </a:lnTo>
                  <a:lnTo>
                    <a:pt x="342" y="264"/>
                  </a:lnTo>
                  <a:lnTo>
                    <a:pt x="340" y="282"/>
                  </a:lnTo>
                  <a:lnTo>
                    <a:pt x="346"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4"/>
                  </a:lnTo>
                  <a:lnTo>
                    <a:pt x="430" y="110"/>
                  </a:lnTo>
                  <a:lnTo>
                    <a:pt x="430" y="106"/>
                  </a:lnTo>
                  <a:lnTo>
                    <a:pt x="428" y="108"/>
                  </a:lnTo>
                  <a:lnTo>
                    <a:pt x="416" y="100"/>
                  </a:lnTo>
                  <a:lnTo>
                    <a:pt x="408" y="108"/>
                  </a:lnTo>
                  <a:lnTo>
                    <a:pt x="400" y="114"/>
                  </a:lnTo>
                  <a:lnTo>
                    <a:pt x="394" y="114"/>
                  </a:lnTo>
                  <a:lnTo>
                    <a:pt x="388" y="110"/>
                  </a:lnTo>
                  <a:lnTo>
                    <a:pt x="382" y="104"/>
                  </a:lnTo>
                  <a:lnTo>
                    <a:pt x="372" y="94"/>
                  </a:lnTo>
                  <a:lnTo>
                    <a:pt x="366" y="86"/>
                  </a:lnTo>
                  <a:lnTo>
                    <a:pt x="362" y="86"/>
                  </a:lnTo>
                  <a:lnTo>
                    <a:pt x="352" y="90"/>
                  </a:lnTo>
                  <a:lnTo>
                    <a:pt x="334" y="94"/>
                  </a:lnTo>
                  <a:lnTo>
                    <a:pt x="328" y="94"/>
                  </a:lnTo>
                  <a:lnTo>
                    <a:pt x="324" y="94"/>
                  </a:lnTo>
                  <a:lnTo>
                    <a:pt x="322" y="90"/>
                  </a:lnTo>
                  <a:lnTo>
                    <a:pt x="320" y="84"/>
                  </a:lnTo>
                  <a:lnTo>
                    <a:pt x="320" y="70"/>
                  </a:lnTo>
                  <a:lnTo>
                    <a:pt x="322" y="60"/>
                  </a:lnTo>
                  <a:lnTo>
                    <a:pt x="320" y="54"/>
                  </a:lnTo>
                  <a:lnTo>
                    <a:pt x="216" y="50"/>
                  </a:lnTo>
                  <a:lnTo>
                    <a:pt x="202" y="44"/>
                  </a:lnTo>
                  <a:lnTo>
                    <a:pt x="194" y="38"/>
                  </a:lnTo>
                  <a:lnTo>
                    <a:pt x="178" y="34"/>
                  </a:lnTo>
                  <a:lnTo>
                    <a:pt x="172" y="30"/>
                  </a:lnTo>
                  <a:lnTo>
                    <a:pt x="164" y="24"/>
                  </a:lnTo>
                  <a:lnTo>
                    <a:pt x="144" y="0"/>
                  </a:lnTo>
                  <a:lnTo>
                    <a:pt x="132" y="10"/>
                  </a:lnTo>
                  <a:lnTo>
                    <a:pt x="116" y="4"/>
                  </a:lnTo>
                  <a:lnTo>
                    <a:pt x="74" y="6"/>
                  </a:lnTo>
                  <a:lnTo>
                    <a:pt x="6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1" name="广东"/>
            <p:cNvSpPr/>
            <p:nvPr/>
          </p:nvSpPr>
          <p:spPr bwMode="auto">
            <a:xfrm>
              <a:off x="5472113" y="4876800"/>
              <a:ext cx="928687" cy="735013"/>
            </a:xfrm>
            <a:custGeom>
              <a:avLst/>
              <a:gdLst>
                <a:gd name="T0" fmla="*/ 2147483646 w 508"/>
                <a:gd name="T1" fmla="*/ 2147483646 h 402"/>
                <a:gd name="T2" fmla="*/ 2147483646 w 508"/>
                <a:gd name="T3" fmla="*/ 2147483646 h 402"/>
                <a:gd name="T4" fmla="*/ 2147483646 w 508"/>
                <a:gd name="T5" fmla="*/ 2147483646 h 402"/>
                <a:gd name="T6" fmla="*/ 2147483646 w 508"/>
                <a:gd name="T7" fmla="*/ 2147483646 h 402"/>
                <a:gd name="T8" fmla="*/ 2147483646 w 508"/>
                <a:gd name="T9" fmla="*/ 2147483646 h 402"/>
                <a:gd name="T10" fmla="*/ 2147483646 w 508"/>
                <a:gd name="T11" fmla="*/ 2147483646 h 402"/>
                <a:gd name="T12" fmla="*/ 2147483646 w 508"/>
                <a:gd name="T13" fmla="*/ 2147483646 h 402"/>
                <a:gd name="T14" fmla="*/ 2147483646 w 508"/>
                <a:gd name="T15" fmla="*/ 2147483646 h 402"/>
                <a:gd name="T16" fmla="*/ 2147483646 w 508"/>
                <a:gd name="T17" fmla="*/ 2147483646 h 402"/>
                <a:gd name="T18" fmla="*/ 2147483646 w 508"/>
                <a:gd name="T19" fmla="*/ 2147483646 h 402"/>
                <a:gd name="T20" fmla="*/ 2147483646 w 508"/>
                <a:gd name="T21" fmla="*/ 2147483646 h 402"/>
                <a:gd name="T22" fmla="*/ 2147483646 w 508"/>
                <a:gd name="T23" fmla="*/ 2147483646 h 402"/>
                <a:gd name="T24" fmla="*/ 2147483646 w 508"/>
                <a:gd name="T25" fmla="*/ 2147483646 h 402"/>
                <a:gd name="T26" fmla="*/ 2147483646 w 508"/>
                <a:gd name="T27" fmla="*/ 2147483646 h 402"/>
                <a:gd name="T28" fmla="*/ 2147483646 w 508"/>
                <a:gd name="T29" fmla="*/ 2147483646 h 402"/>
                <a:gd name="T30" fmla="*/ 2147483646 w 508"/>
                <a:gd name="T31" fmla="*/ 2147483646 h 402"/>
                <a:gd name="T32" fmla="*/ 2147483646 w 508"/>
                <a:gd name="T33" fmla="*/ 2147483646 h 402"/>
                <a:gd name="T34" fmla="*/ 2147483646 w 508"/>
                <a:gd name="T35" fmla="*/ 2147483646 h 402"/>
                <a:gd name="T36" fmla="*/ 2147483646 w 508"/>
                <a:gd name="T37" fmla="*/ 2147483646 h 402"/>
                <a:gd name="T38" fmla="*/ 2147483646 w 508"/>
                <a:gd name="T39" fmla="*/ 2147483646 h 402"/>
                <a:gd name="T40" fmla="*/ 2147483646 w 508"/>
                <a:gd name="T41" fmla="*/ 2147483646 h 402"/>
                <a:gd name="T42" fmla="*/ 2147483646 w 508"/>
                <a:gd name="T43" fmla="*/ 2147483646 h 402"/>
                <a:gd name="T44" fmla="*/ 2147483646 w 508"/>
                <a:gd name="T45" fmla="*/ 2147483646 h 402"/>
                <a:gd name="T46" fmla="*/ 2147483646 w 508"/>
                <a:gd name="T47" fmla="*/ 2147483646 h 402"/>
                <a:gd name="T48" fmla="*/ 2147483646 w 508"/>
                <a:gd name="T49" fmla="*/ 2147483646 h 402"/>
                <a:gd name="T50" fmla="*/ 2147483646 w 508"/>
                <a:gd name="T51" fmla="*/ 2147483646 h 402"/>
                <a:gd name="T52" fmla="*/ 2147483646 w 508"/>
                <a:gd name="T53" fmla="*/ 2147483646 h 402"/>
                <a:gd name="T54" fmla="*/ 2147483646 w 508"/>
                <a:gd name="T55" fmla="*/ 2147483646 h 402"/>
                <a:gd name="T56" fmla="*/ 2147483646 w 508"/>
                <a:gd name="T57" fmla="*/ 2147483646 h 402"/>
                <a:gd name="T58" fmla="*/ 2147483646 w 508"/>
                <a:gd name="T59" fmla="*/ 2147483646 h 402"/>
                <a:gd name="T60" fmla="*/ 2147483646 w 508"/>
                <a:gd name="T61" fmla="*/ 2147483646 h 402"/>
                <a:gd name="T62" fmla="*/ 2147483646 w 508"/>
                <a:gd name="T63" fmla="*/ 2147483646 h 402"/>
                <a:gd name="T64" fmla="*/ 2147483646 w 508"/>
                <a:gd name="T65" fmla="*/ 2147483646 h 402"/>
                <a:gd name="T66" fmla="*/ 2147483646 w 508"/>
                <a:gd name="T67" fmla="*/ 2147483646 h 402"/>
                <a:gd name="T68" fmla="*/ 2147483646 w 508"/>
                <a:gd name="T69" fmla="*/ 2147483646 h 402"/>
                <a:gd name="T70" fmla="*/ 2147483646 w 508"/>
                <a:gd name="T71" fmla="*/ 2147483646 h 402"/>
                <a:gd name="T72" fmla="*/ 2147483646 w 508"/>
                <a:gd name="T73" fmla="*/ 2147483646 h 402"/>
                <a:gd name="T74" fmla="*/ 2147483646 w 508"/>
                <a:gd name="T75" fmla="*/ 2147483646 h 402"/>
                <a:gd name="T76" fmla="*/ 2147483646 w 508"/>
                <a:gd name="T77" fmla="*/ 2147483646 h 402"/>
                <a:gd name="T78" fmla="*/ 2147483646 w 508"/>
                <a:gd name="T79" fmla="*/ 2147483646 h 402"/>
                <a:gd name="T80" fmla="*/ 2147483646 w 508"/>
                <a:gd name="T81" fmla="*/ 2147483646 h 402"/>
                <a:gd name="T82" fmla="*/ 2147483646 w 508"/>
                <a:gd name="T83" fmla="*/ 2147483646 h 402"/>
                <a:gd name="T84" fmla="*/ 2147483646 w 508"/>
                <a:gd name="T85" fmla="*/ 2147483646 h 402"/>
                <a:gd name="T86" fmla="*/ 2147483646 w 508"/>
                <a:gd name="T87" fmla="*/ 2147483646 h 402"/>
                <a:gd name="T88" fmla="*/ 2147483646 w 508"/>
                <a:gd name="T89" fmla="*/ 2147483646 h 402"/>
                <a:gd name="T90" fmla="*/ 2147483646 w 508"/>
                <a:gd name="T91" fmla="*/ 2147483646 h 402"/>
                <a:gd name="T92" fmla="*/ 2147483646 w 508"/>
                <a:gd name="T93" fmla="*/ 2147483646 h 402"/>
                <a:gd name="T94" fmla="*/ 2147483646 w 508"/>
                <a:gd name="T95" fmla="*/ 2147483646 h 402"/>
                <a:gd name="T96" fmla="*/ 2147483646 w 508"/>
                <a:gd name="T97" fmla="*/ 2147483646 h 402"/>
                <a:gd name="T98" fmla="*/ 2147483646 w 508"/>
                <a:gd name="T99" fmla="*/ 2147483646 h 402"/>
                <a:gd name="T100" fmla="*/ 2147483646 w 508"/>
                <a:gd name="T101" fmla="*/ 2147483646 h 4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2" y="114"/>
                  </a:lnTo>
                  <a:lnTo>
                    <a:pt x="496" y="110"/>
                  </a:lnTo>
                  <a:lnTo>
                    <a:pt x="472" y="88"/>
                  </a:lnTo>
                  <a:lnTo>
                    <a:pt x="460" y="58"/>
                  </a:lnTo>
                  <a:lnTo>
                    <a:pt x="446" y="44"/>
                  </a:lnTo>
                  <a:lnTo>
                    <a:pt x="424" y="42"/>
                  </a:lnTo>
                  <a:lnTo>
                    <a:pt x="406" y="44"/>
                  </a:lnTo>
                  <a:lnTo>
                    <a:pt x="402" y="44"/>
                  </a:lnTo>
                  <a:lnTo>
                    <a:pt x="404" y="54"/>
                  </a:lnTo>
                  <a:lnTo>
                    <a:pt x="404" y="56"/>
                  </a:lnTo>
                  <a:lnTo>
                    <a:pt x="404" y="58"/>
                  </a:lnTo>
                  <a:lnTo>
                    <a:pt x="400" y="58"/>
                  </a:lnTo>
                  <a:lnTo>
                    <a:pt x="388" y="64"/>
                  </a:lnTo>
                  <a:lnTo>
                    <a:pt x="386" y="62"/>
                  </a:lnTo>
                  <a:lnTo>
                    <a:pt x="372" y="50"/>
                  </a:lnTo>
                  <a:lnTo>
                    <a:pt x="368" y="50"/>
                  </a:lnTo>
                  <a:lnTo>
                    <a:pt x="364" y="50"/>
                  </a:lnTo>
                  <a:lnTo>
                    <a:pt x="332" y="64"/>
                  </a:lnTo>
                  <a:lnTo>
                    <a:pt x="322" y="68"/>
                  </a:lnTo>
                  <a:lnTo>
                    <a:pt x="316" y="66"/>
                  </a:lnTo>
                  <a:lnTo>
                    <a:pt x="310" y="70"/>
                  </a:lnTo>
                  <a:lnTo>
                    <a:pt x="304" y="76"/>
                  </a:lnTo>
                  <a:lnTo>
                    <a:pt x="300" y="80"/>
                  </a:lnTo>
                  <a:lnTo>
                    <a:pt x="298" y="76"/>
                  </a:lnTo>
                  <a:lnTo>
                    <a:pt x="288" y="66"/>
                  </a:lnTo>
                  <a:lnTo>
                    <a:pt x="286" y="62"/>
                  </a:lnTo>
                  <a:lnTo>
                    <a:pt x="286" y="58"/>
                  </a:lnTo>
                  <a:lnTo>
                    <a:pt x="290" y="50"/>
                  </a:lnTo>
                  <a:lnTo>
                    <a:pt x="300" y="38"/>
                  </a:lnTo>
                  <a:lnTo>
                    <a:pt x="314" y="22"/>
                  </a:lnTo>
                  <a:lnTo>
                    <a:pt x="318" y="16"/>
                  </a:lnTo>
                  <a:lnTo>
                    <a:pt x="316" y="12"/>
                  </a:lnTo>
                  <a:lnTo>
                    <a:pt x="312" y="12"/>
                  </a:lnTo>
                  <a:lnTo>
                    <a:pt x="308" y="14"/>
                  </a:lnTo>
                  <a:lnTo>
                    <a:pt x="298" y="20"/>
                  </a:lnTo>
                  <a:lnTo>
                    <a:pt x="288" y="26"/>
                  </a:lnTo>
                  <a:lnTo>
                    <a:pt x="282" y="28"/>
                  </a:lnTo>
                  <a:lnTo>
                    <a:pt x="280" y="26"/>
                  </a:lnTo>
                  <a:lnTo>
                    <a:pt x="278" y="20"/>
                  </a:lnTo>
                  <a:lnTo>
                    <a:pt x="276" y="20"/>
                  </a:lnTo>
                  <a:lnTo>
                    <a:pt x="270" y="6"/>
                  </a:lnTo>
                  <a:lnTo>
                    <a:pt x="254" y="16"/>
                  </a:lnTo>
                  <a:lnTo>
                    <a:pt x="252" y="18"/>
                  </a:lnTo>
                  <a:lnTo>
                    <a:pt x="252" y="16"/>
                  </a:lnTo>
                  <a:lnTo>
                    <a:pt x="236" y="8"/>
                  </a:lnTo>
                  <a:lnTo>
                    <a:pt x="220" y="2"/>
                  </a:lnTo>
                  <a:lnTo>
                    <a:pt x="214" y="0"/>
                  </a:lnTo>
                  <a:lnTo>
                    <a:pt x="208" y="2"/>
                  </a:lnTo>
                  <a:lnTo>
                    <a:pt x="204" y="6"/>
                  </a:lnTo>
                  <a:lnTo>
                    <a:pt x="198" y="12"/>
                  </a:lnTo>
                  <a:lnTo>
                    <a:pt x="204" y="24"/>
                  </a:lnTo>
                  <a:lnTo>
                    <a:pt x="210" y="38"/>
                  </a:lnTo>
                  <a:lnTo>
                    <a:pt x="210" y="44"/>
                  </a:lnTo>
                  <a:lnTo>
                    <a:pt x="210" y="48"/>
                  </a:lnTo>
                  <a:lnTo>
                    <a:pt x="208" y="52"/>
                  </a:lnTo>
                  <a:lnTo>
                    <a:pt x="204" y="54"/>
                  </a:lnTo>
                  <a:lnTo>
                    <a:pt x="200" y="54"/>
                  </a:lnTo>
                  <a:lnTo>
                    <a:pt x="194" y="54"/>
                  </a:lnTo>
                  <a:lnTo>
                    <a:pt x="188" y="50"/>
                  </a:lnTo>
                  <a:lnTo>
                    <a:pt x="182" y="46"/>
                  </a:lnTo>
                  <a:lnTo>
                    <a:pt x="164" y="36"/>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60" y="230"/>
                  </a:lnTo>
                  <a:lnTo>
                    <a:pt x="58" y="234"/>
                  </a:lnTo>
                  <a:lnTo>
                    <a:pt x="64" y="248"/>
                  </a:lnTo>
                  <a:lnTo>
                    <a:pt x="60" y="266"/>
                  </a:lnTo>
                  <a:lnTo>
                    <a:pt x="42" y="264"/>
                  </a:lnTo>
                  <a:lnTo>
                    <a:pt x="38" y="284"/>
                  </a:lnTo>
                  <a:lnTo>
                    <a:pt x="16" y="284"/>
                  </a:lnTo>
                  <a:lnTo>
                    <a:pt x="10" y="292"/>
                  </a:lnTo>
                  <a:lnTo>
                    <a:pt x="4" y="306"/>
                  </a:lnTo>
                  <a:lnTo>
                    <a:pt x="0" y="356"/>
                  </a:lnTo>
                  <a:lnTo>
                    <a:pt x="4" y="368"/>
                  </a:lnTo>
                  <a:lnTo>
                    <a:pt x="6" y="368"/>
                  </a:lnTo>
                  <a:lnTo>
                    <a:pt x="6" y="380"/>
                  </a:lnTo>
                  <a:lnTo>
                    <a:pt x="16" y="392"/>
                  </a:lnTo>
                  <a:lnTo>
                    <a:pt x="16" y="402"/>
                  </a:lnTo>
                  <a:lnTo>
                    <a:pt x="42" y="400"/>
                  </a:lnTo>
                  <a:lnTo>
                    <a:pt x="44" y="398"/>
                  </a:lnTo>
                  <a:lnTo>
                    <a:pt x="44" y="396"/>
                  </a:lnTo>
                  <a:lnTo>
                    <a:pt x="52" y="388"/>
                  </a:lnTo>
                  <a:lnTo>
                    <a:pt x="36" y="372"/>
                  </a:lnTo>
                  <a:lnTo>
                    <a:pt x="34" y="372"/>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90"/>
                  </a:lnTo>
                  <a:lnTo>
                    <a:pt x="146" y="296"/>
                  </a:lnTo>
                  <a:lnTo>
                    <a:pt x="152" y="294"/>
                  </a:lnTo>
                  <a:lnTo>
                    <a:pt x="150" y="282"/>
                  </a:lnTo>
                  <a:lnTo>
                    <a:pt x="168" y="282"/>
                  </a:lnTo>
                  <a:lnTo>
                    <a:pt x="186" y="286"/>
                  </a:lnTo>
                  <a:lnTo>
                    <a:pt x="192" y="274"/>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86" y="230"/>
                  </a:lnTo>
                  <a:lnTo>
                    <a:pt x="312" y="226"/>
                  </a:lnTo>
                  <a:lnTo>
                    <a:pt x="318" y="224"/>
                  </a:lnTo>
                  <a:lnTo>
                    <a:pt x="322" y="216"/>
                  </a:lnTo>
                  <a:lnTo>
                    <a:pt x="314" y="208"/>
                  </a:lnTo>
                  <a:lnTo>
                    <a:pt x="312" y="206"/>
                  </a:lnTo>
                  <a:lnTo>
                    <a:pt x="330" y="200"/>
                  </a:lnTo>
                  <a:lnTo>
                    <a:pt x="332" y="198"/>
                  </a:lnTo>
                  <a:lnTo>
                    <a:pt x="340" y="206"/>
                  </a:lnTo>
                  <a:lnTo>
                    <a:pt x="346" y="202"/>
                  </a:lnTo>
                  <a:lnTo>
                    <a:pt x="346" y="190"/>
                  </a:lnTo>
                  <a:lnTo>
                    <a:pt x="350" y="190"/>
                  </a:lnTo>
                  <a:lnTo>
                    <a:pt x="364" y="190"/>
                  </a:lnTo>
                  <a:lnTo>
                    <a:pt x="370" y="192"/>
                  </a:lnTo>
                  <a:lnTo>
                    <a:pt x="376" y="194"/>
                  </a:lnTo>
                  <a:lnTo>
                    <a:pt x="382" y="198"/>
                  </a:lnTo>
                  <a:lnTo>
                    <a:pt x="386" y="202"/>
                  </a:lnTo>
                  <a:lnTo>
                    <a:pt x="388" y="206"/>
                  </a:lnTo>
                  <a:lnTo>
                    <a:pt x="392" y="186"/>
                  </a:lnTo>
                  <a:lnTo>
                    <a:pt x="396" y="184"/>
                  </a:lnTo>
                  <a:lnTo>
                    <a:pt x="400" y="182"/>
                  </a:lnTo>
                  <a:lnTo>
                    <a:pt x="406" y="182"/>
                  </a:lnTo>
                  <a:lnTo>
                    <a:pt x="412" y="184"/>
                  </a:lnTo>
                  <a:lnTo>
                    <a:pt x="414" y="186"/>
                  </a:lnTo>
                  <a:lnTo>
                    <a:pt x="414" y="188"/>
                  </a:lnTo>
                  <a:lnTo>
                    <a:pt x="418" y="188"/>
                  </a:lnTo>
                  <a:lnTo>
                    <a:pt x="432" y="180"/>
                  </a:lnTo>
                  <a:lnTo>
                    <a:pt x="460" y="160"/>
                  </a:lnTo>
                  <a:lnTo>
                    <a:pt x="460" y="152"/>
                  </a:lnTo>
                  <a:lnTo>
                    <a:pt x="464" y="146"/>
                  </a:lnTo>
                  <a:lnTo>
                    <a:pt x="470" y="140"/>
                  </a:lnTo>
                  <a:lnTo>
                    <a:pt x="476" y="1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2" name="江西"/>
            <p:cNvSpPr/>
            <p:nvPr/>
          </p:nvSpPr>
          <p:spPr bwMode="auto">
            <a:xfrm>
              <a:off x="5911850" y="4240213"/>
              <a:ext cx="555625" cy="757237"/>
            </a:xfrm>
            <a:custGeom>
              <a:avLst/>
              <a:gdLst>
                <a:gd name="T0" fmla="*/ 2147483646 w 304"/>
                <a:gd name="T1" fmla="*/ 0 h 414"/>
                <a:gd name="T2" fmla="*/ 2147483646 w 304"/>
                <a:gd name="T3" fmla="*/ 2147483646 h 414"/>
                <a:gd name="T4" fmla="*/ 2147483646 w 304"/>
                <a:gd name="T5" fmla="*/ 2147483646 h 414"/>
                <a:gd name="T6" fmla="*/ 2147483646 w 304"/>
                <a:gd name="T7" fmla="*/ 2147483646 h 414"/>
                <a:gd name="T8" fmla="*/ 2147483646 w 304"/>
                <a:gd name="T9" fmla="*/ 2147483646 h 414"/>
                <a:gd name="T10" fmla="*/ 2147483646 w 304"/>
                <a:gd name="T11" fmla="*/ 2147483646 h 414"/>
                <a:gd name="T12" fmla="*/ 2147483646 w 304"/>
                <a:gd name="T13" fmla="*/ 2147483646 h 414"/>
                <a:gd name="T14" fmla="*/ 2147483646 w 304"/>
                <a:gd name="T15" fmla="*/ 2147483646 h 414"/>
                <a:gd name="T16" fmla="*/ 2147483646 w 304"/>
                <a:gd name="T17" fmla="*/ 2147483646 h 414"/>
                <a:gd name="T18" fmla="*/ 2147483646 w 304"/>
                <a:gd name="T19" fmla="*/ 2147483646 h 414"/>
                <a:gd name="T20" fmla="*/ 2147483646 w 304"/>
                <a:gd name="T21" fmla="*/ 2147483646 h 414"/>
                <a:gd name="T22" fmla="*/ 2147483646 w 304"/>
                <a:gd name="T23" fmla="*/ 2147483646 h 414"/>
                <a:gd name="T24" fmla="*/ 2147483646 w 304"/>
                <a:gd name="T25" fmla="*/ 2147483646 h 414"/>
                <a:gd name="T26" fmla="*/ 2147483646 w 304"/>
                <a:gd name="T27" fmla="*/ 2147483646 h 414"/>
                <a:gd name="T28" fmla="*/ 0 w 304"/>
                <a:gd name="T29" fmla="*/ 2147483646 h 414"/>
                <a:gd name="T30" fmla="*/ 2147483646 w 304"/>
                <a:gd name="T31" fmla="*/ 2147483646 h 414"/>
                <a:gd name="T32" fmla="*/ 2147483646 w 304"/>
                <a:gd name="T33" fmla="*/ 2147483646 h 414"/>
                <a:gd name="T34" fmla="*/ 2147483646 w 304"/>
                <a:gd name="T35" fmla="*/ 2147483646 h 414"/>
                <a:gd name="T36" fmla="*/ 2147483646 w 304"/>
                <a:gd name="T37" fmla="*/ 2147483646 h 414"/>
                <a:gd name="T38" fmla="*/ 2147483646 w 304"/>
                <a:gd name="T39" fmla="*/ 2147483646 h 414"/>
                <a:gd name="T40" fmla="*/ 2147483646 w 304"/>
                <a:gd name="T41" fmla="*/ 2147483646 h 414"/>
                <a:gd name="T42" fmla="*/ 2147483646 w 304"/>
                <a:gd name="T43" fmla="*/ 2147483646 h 414"/>
                <a:gd name="T44" fmla="*/ 2147483646 w 304"/>
                <a:gd name="T45" fmla="*/ 2147483646 h 414"/>
                <a:gd name="T46" fmla="*/ 2147483646 w 304"/>
                <a:gd name="T47" fmla="*/ 2147483646 h 414"/>
                <a:gd name="T48" fmla="*/ 2147483646 w 304"/>
                <a:gd name="T49" fmla="*/ 2147483646 h 414"/>
                <a:gd name="T50" fmla="*/ 2147483646 w 304"/>
                <a:gd name="T51" fmla="*/ 2147483646 h 414"/>
                <a:gd name="T52" fmla="*/ 2147483646 w 304"/>
                <a:gd name="T53" fmla="*/ 2147483646 h 414"/>
                <a:gd name="T54" fmla="*/ 2147483646 w 304"/>
                <a:gd name="T55" fmla="*/ 2147483646 h 414"/>
                <a:gd name="T56" fmla="*/ 2147483646 w 304"/>
                <a:gd name="T57" fmla="*/ 2147483646 h 414"/>
                <a:gd name="T58" fmla="*/ 2147483646 w 304"/>
                <a:gd name="T59" fmla="*/ 2147483646 h 414"/>
                <a:gd name="T60" fmla="*/ 2147483646 w 304"/>
                <a:gd name="T61" fmla="*/ 2147483646 h 414"/>
                <a:gd name="T62" fmla="*/ 2147483646 w 304"/>
                <a:gd name="T63" fmla="*/ 2147483646 h 414"/>
                <a:gd name="T64" fmla="*/ 2147483646 w 304"/>
                <a:gd name="T65" fmla="*/ 2147483646 h 414"/>
                <a:gd name="T66" fmla="*/ 2147483646 w 304"/>
                <a:gd name="T67" fmla="*/ 2147483646 h 414"/>
                <a:gd name="T68" fmla="*/ 2147483646 w 304"/>
                <a:gd name="T69" fmla="*/ 2147483646 h 414"/>
                <a:gd name="T70" fmla="*/ 2147483646 w 304"/>
                <a:gd name="T71" fmla="*/ 2147483646 h 414"/>
                <a:gd name="T72" fmla="*/ 2147483646 w 304"/>
                <a:gd name="T73" fmla="*/ 2147483646 h 414"/>
                <a:gd name="T74" fmla="*/ 2147483646 w 304"/>
                <a:gd name="T75" fmla="*/ 2147483646 h 414"/>
                <a:gd name="T76" fmla="*/ 2147483646 w 304"/>
                <a:gd name="T77" fmla="*/ 2147483646 h 414"/>
                <a:gd name="T78" fmla="*/ 2147483646 w 304"/>
                <a:gd name="T79" fmla="*/ 2147483646 h 414"/>
                <a:gd name="T80" fmla="*/ 2147483646 w 304"/>
                <a:gd name="T81" fmla="*/ 2147483646 h 414"/>
                <a:gd name="T82" fmla="*/ 2147483646 w 304"/>
                <a:gd name="T83" fmla="*/ 2147483646 h 414"/>
                <a:gd name="T84" fmla="*/ 2147483646 w 304"/>
                <a:gd name="T85" fmla="*/ 2147483646 h 414"/>
                <a:gd name="T86" fmla="*/ 2147483646 w 304"/>
                <a:gd name="T87" fmla="*/ 2147483646 h 414"/>
                <a:gd name="T88" fmla="*/ 2147483646 w 304"/>
                <a:gd name="T89" fmla="*/ 2147483646 h 414"/>
                <a:gd name="T90" fmla="*/ 2147483646 w 304"/>
                <a:gd name="T91" fmla="*/ 2147483646 h 414"/>
                <a:gd name="T92" fmla="*/ 2147483646 w 304"/>
                <a:gd name="T93" fmla="*/ 2147483646 h 414"/>
                <a:gd name="T94" fmla="*/ 2147483646 w 304"/>
                <a:gd name="T95" fmla="*/ 2147483646 h 414"/>
                <a:gd name="T96" fmla="*/ 2147483646 w 304"/>
                <a:gd name="T97" fmla="*/ 2147483646 h 414"/>
                <a:gd name="T98" fmla="*/ 2147483646 w 304"/>
                <a:gd name="T99" fmla="*/ 2147483646 h 414"/>
                <a:gd name="T100" fmla="*/ 2147483646 w 304"/>
                <a:gd name="T101" fmla="*/ 2147483646 h 414"/>
                <a:gd name="T102" fmla="*/ 2147483646 w 304"/>
                <a:gd name="T103" fmla="*/ 2147483646 h 414"/>
                <a:gd name="T104" fmla="*/ 2147483646 w 304"/>
                <a:gd name="T105" fmla="*/ 2147483646 h 414"/>
                <a:gd name="T106" fmla="*/ 2147483646 w 304"/>
                <a:gd name="T107" fmla="*/ 2147483646 h 414"/>
                <a:gd name="T108" fmla="*/ 2147483646 w 304"/>
                <a:gd name="T109" fmla="*/ 2147483646 h 414"/>
                <a:gd name="T110" fmla="*/ 2147483646 w 304"/>
                <a:gd name="T111" fmla="*/ 2147483646 h 414"/>
                <a:gd name="T112" fmla="*/ 2147483646 w 304"/>
                <a:gd name="T113" fmla="*/ 2147483646 h 414"/>
                <a:gd name="T114" fmla="*/ 2147483646 w 304"/>
                <a:gd name="T115" fmla="*/ 2147483646 h 414"/>
                <a:gd name="T116" fmla="*/ 2147483646 w 304"/>
                <a:gd name="T117" fmla="*/ 2147483646 h 4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4" h="414">
                  <a:moveTo>
                    <a:pt x="240" y="16"/>
                  </a:moveTo>
                  <a:lnTo>
                    <a:pt x="238" y="16"/>
                  </a:lnTo>
                  <a:lnTo>
                    <a:pt x="220" y="0"/>
                  </a:lnTo>
                  <a:lnTo>
                    <a:pt x="212" y="6"/>
                  </a:lnTo>
                  <a:lnTo>
                    <a:pt x="206" y="16"/>
                  </a:lnTo>
                  <a:lnTo>
                    <a:pt x="200" y="24"/>
                  </a:lnTo>
                  <a:lnTo>
                    <a:pt x="192" y="28"/>
                  </a:lnTo>
                  <a:lnTo>
                    <a:pt x="184" y="32"/>
                  </a:lnTo>
                  <a:lnTo>
                    <a:pt x="180" y="34"/>
                  </a:lnTo>
                  <a:lnTo>
                    <a:pt x="176" y="32"/>
                  </a:lnTo>
                  <a:lnTo>
                    <a:pt x="174" y="28"/>
                  </a:lnTo>
                  <a:lnTo>
                    <a:pt x="174" y="22"/>
                  </a:lnTo>
                  <a:lnTo>
                    <a:pt x="180" y="4"/>
                  </a:lnTo>
                  <a:lnTo>
                    <a:pt x="152" y="22"/>
                  </a:lnTo>
                  <a:lnTo>
                    <a:pt x="152" y="24"/>
                  </a:lnTo>
                  <a:lnTo>
                    <a:pt x="128" y="24"/>
                  </a:lnTo>
                  <a:lnTo>
                    <a:pt x="108" y="34"/>
                  </a:lnTo>
                  <a:lnTo>
                    <a:pt x="108" y="36"/>
                  </a:lnTo>
                  <a:lnTo>
                    <a:pt x="84" y="36"/>
                  </a:lnTo>
                  <a:lnTo>
                    <a:pt x="72" y="42"/>
                  </a:lnTo>
                  <a:lnTo>
                    <a:pt x="68" y="54"/>
                  </a:lnTo>
                  <a:lnTo>
                    <a:pt x="66" y="56"/>
                  </a:lnTo>
                  <a:lnTo>
                    <a:pt x="40" y="56"/>
                  </a:lnTo>
                  <a:lnTo>
                    <a:pt x="34" y="56"/>
                  </a:lnTo>
                  <a:lnTo>
                    <a:pt x="28" y="62"/>
                  </a:lnTo>
                  <a:lnTo>
                    <a:pt x="8" y="80"/>
                  </a:lnTo>
                  <a:lnTo>
                    <a:pt x="16" y="84"/>
                  </a:lnTo>
                  <a:lnTo>
                    <a:pt x="20" y="88"/>
                  </a:lnTo>
                  <a:lnTo>
                    <a:pt x="22" y="94"/>
                  </a:lnTo>
                  <a:lnTo>
                    <a:pt x="22" y="92"/>
                  </a:lnTo>
                  <a:lnTo>
                    <a:pt x="34" y="138"/>
                  </a:lnTo>
                  <a:lnTo>
                    <a:pt x="34" y="140"/>
                  </a:lnTo>
                  <a:lnTo>
                    <a:pt x="34" y="144"/>
                  </a:lnTo>
                  <a:lnTo>
                    <a:pt x="32" y="144"/>
                  </a:lnTo>
                  <a:lnTo>
                    <a:pt x="0" y="188"/>
                  </a:lnTo>
                  <a:lnTo>
                    <a:pt x="0" y="200"/>
                  </a:lnTo>
                  <a:lnTo>
                    <a:pt x="8" y="196"/>
                  </a:lnTo>
                  <a:lnTo>
                    <a:pt x="12" y="196"/>
                  </a:lnTo>
                  <a:lnTo>
                    <a:pt x="16" y="198"/>
                  </a:lnTo>
                  <a:lnTo>
                    <a:pt x="18" y="202"/>
                  </a:lnTo>
                  <a:lnTo>
                    <a:pt x="16" y="214"/>
                  </a:lnTo>
                  <a:lnTo>
                    <a:pt x="16" y="226"/>
                  </a:lnTo>
                  <a:lnTo>
                    <a:pt x="18" y="238"/>
                  </a:lnTo>
                  <a:lnTo>
                    <a:pt x="20" y="250"/>
                  </a:lnTo>
                  <a:lnTo>
                    <a:pt x="24" y="262"/>
                  </a:lnTo>
                  <a:lnTo>
                    <a:pt x="36" y="274"/>
                  </a:lnTo>
                  <a:lnTo>
                    <a:pt x="40" y="280"/>
                  </a:lnTo>
                  <a:lnTo>
                    <a:pt x="40" y="286"/>
                  </a:lnTo>
                  <a:lnTo>
                    <a:pt x="36" y="294"/>
                  </a:lnTo>
                  <a:lnTo>
                    <a:pt x="42" y="304"/>
                  </a:lnTo>
                  <a:lnTo>
                    <a:pt x="44" y="310"/>
                  </a:lnTo>
                  <a:lnTo>
                    <a:pt x="44" y="320"/>
                  </a:lnTo>
                  <a:lnTo>
                    <a:pt x="40" y="330"/>
                  </a:lnTo>
                  <a:lnTo>
                    <a:pt x="34" y="344"/>
                  </a:lnTo>
                  <a:lnTo>
                    <a:pt x="44" y="362"/>
                  </a:lnTo>
                  <a:lnTo>
                    <a:pt x="46" y="366"/>
                  </a:lnTo>
                  <a:lnTo>
                    <a:pt x="52" y="362"/>
                  </a:lnTo>
                  <a:lnTo>
                    <a:pt x="60" y="356"/>
                  </a:lnTo>
                  <a:lnTo>
                    <a:pt x="66" y="352"/>
                  </a:lnTo>
                  <a:lnTo>
                    <a:pt x="72" y="352"/>
                  </a:lnTo>
                  <a:lnTo>
                    <a:pt x="78" y="352"/>
                  </a:lnTo>
                  <a:lnTo>
                    <a:pt x="84" y="356"/>
                  </a:lnTo>
                  <a:lnTo>
                    <a:pt x="86" y="362"/>
                  </a:lnTo>
                  <a:lnTo>
                    <a:pt x="86" y="366"/>
                  </a:lnTo>
                  <a:lnTo>
                    <a:pt x="82" y="374"/>
                  </a:lnTo>
                  <a:lnTo>
                    <a:pt x="66" y="392"/>
                  </a:lnTo>
                  <a:lnTo>
                    <a:pt x="56" y="406"/>
                  </a:lnTo>
                  <a:lnTo>
                    <a:pt x="60" y="414"/>
                  </a:lnTo>
                  <a:lnTo>
                    <a:pt x="72" y="408"/>
                  </a:lnTo>
                  <a:lnTo>
                    <a:pt x="76" y="406"/>
                  </a:lnTo>
                  <a:lnTo>
                    <a:pt x="80" y="406"/>
                  </a:lnTo>
                  <a:lnTo>
                    <a:pt x="94" y="402"/>
                  </a:lnTo>
                  <a:lnTo>
                    <a:pt x="120" y="390"/>
                  </a:lnTo>
                  <a:lnTo>
                    <a:pt x="126" y="388"/>
                  </a:lnTo>
                  <a:lnTo>
                    <a:pt x="134" y="390"/>
                  </a:lnTo>
                  <a:lnTo>
                    <a:pt x="142" y="394"/>
                  </a:lnTo>
                  <a:lnTo>
                    <a:pt x="150" y="402"/>
                  </a:lnTo>
                  <a:lnTo>
                    <a:pt x="154" y="400"/>
                  </a:lnTo>
                  <a:lnTo>
                    <a:pt x="154" y="390"/>
                  </a:lnTo>
                  <a:lnTo>
                    <a:pt x="152" y="388"/>
                  </a:lnTo>
                  <a:lnTo>
                    <a:pt x="152" y="384"/>
                  </a:lnTo>
                  <a:lnTo>
                    <a:pt x="154" y="380"/>
                  </a:lnTo>
                  <a:lnTo>
                    <a:pt x="150" y="366"/>
                  </a:lnTo>
                  <a:lnTo>
                    <a:pt x="150" y="362"/>
                  </a:lnTo>
                  <a:lnTo>
                    <a:pt x="150" y="358"/>
                  </a:lnTo>
                  <a:lnTo>
                    <a:pt x="158" y="352"/>
                  </a:lnTo>
                  <a:lnTo>
                    <a:pt x="166" y="346"/>
                  </a:lnTo>
                  <a:lnTo>
                    <a:pt x="162" y="336"/>
                  </a:lnTo>
                  <a:lnTo>
                    <a:pt x="162" y="334"/>
                  </a:lnTo>
                  <a:lnTo>
                    <a:pt x="166" y="328"/>
                  </a:lnTo>
                  <a:lnTo>
                    <a:pt x="164" y="324"/>
                  </a:lnTo>
                  <a:lnTo>
                    <a:pt x="164" y="320"/>
                  </a:lnTo>
                  <a:lnTo>
                    <a:pt x="164" y="316"/>
                  </a:lnTo>
                  <a:lnTo>
                    <a:pt x="170" y="308"/>
                  </a:lnTo>
                  <a:lnTo>
                    <a:pt x="180" y="300"/>
                  </a:lnTo>
                  <a:lnTo>
                    <a:pt x="178" y="298"/>
                  </a:lnTo>
                  <a:lnTo>
                    <a:pt x="176" y="296"/>
                  </a:lnTo>
                  <a:lnTo>
                    <a:pt x="186" y="292"/>
                  </a:lnTo>
                  <a:lnTo>
                    <a:pt x="186" y="278"/>
                  </a:lnTo>
                  <a:lnTo>
                    <a:pt x="186" y="274"/>
                  </a:lnTo>
                  <a:lnTo>
                    <a:pt x="190" y="270"/>
                  </a:lnTo>
                  <a:lnTo>
                    <a:pt x="194" y="266"/>
                  </a:lnTo>
                  <a:lnTo>
                    <a:pt x="200" y="260"/>
                  </a:lnTo>
                  <a:lnTo>
                    <a:pt x="206" y="256"/>
                  </a:lnTo>
                  <a:lnTo>
                    <a:pt x="194" y="242"/>
                  </a:lnTo>
                  <a:lnTo>
                    <a:pt x="192" y="238"/>
                  </a:lnTo>
                  <a:lnTo>
                    <a:pt x="192" y="232"/>
                  </a:lnTo>
                  <a:lnTo>
                    <a:pt x="194" y="228"/>
                  </a:lnTo>
                  <a:lnTo>
                    <a:pt x="198" y="222"/>
                  </a:lnTo>
                  <a:lnTo>
                    <a:pt x="198" y="220"/>
                  </a:lnTo>
                  <a:lnTo>
                    <a:pt x="224" y="200"/>
                  </a:lnTo>
                  <a:lnTo>
                    <a:pt x="224" y="194"/>
                  </a:lnTo>
                  <a:lnTo>
                    <a:pt x="222" y="192"/>
                  </a:lnTo>
                  <a:lnTo>
                    <a:pt x="220" y="186"/>
                  </a:lnTo>
                  <a:lnTo>
                    <a:pt x="220" y="178"/>
                  </a:lnTo>
                  <a:lnTo>
                    <a:pt x="220" y="170"/>
                  </a:lnTo>
                  <a:lnTo>
                    <a:pt x="224" y="156"/>
                  </a:lnTo>
                  <a:lnTo>
                    <a:pt x="230" y="146"/>
                  </a:lnTo>
                  <a:lnTo>
                    <a:pt x="238" y="138"/>
                  </a:lnTo>
                  <a:lnTo>
                    <a:pt x="250" y="136"/>
                  </a:lnTo>
                  <a:lnTo>
                    <a:pt x="252" y="136"/>
                  </a:lnTo>
                  <a:lnTo>
                    <a:pt x="262" y="140"/>
                  </a:lnTo>
                  <a:lnTo>
                    <a:pt x="272" y="140"/>
                  </a:lnTo>
                  <a:lnTo>
                    <a:pt x="284" y="128"/>
                  </a:lnTo>
                  <a:lnTo>
                    <a:pt x="296" y="120"/>
                  </a:lnTo>
                  <a:lnTo>
                    <a:pt x="296" y="108"/>
                  </a:lnTo>
                  <a:lnTo>
                    <a:pt x="296" y="106"/>
                  </a:lnTo>
                  <a:lnTo>
                    <a:pt x="296" y="104"/>
                  </a:lnTo>
                  <a:lnTo>
                    <a:pt x="300" y="102"/>
                  </a:lnTo>
                  <a:lnTo>
                    <a:pt x="304" y="98"/>
                  </a:lnTo>
                  <a:lnTo>
                    <a:pt x="304" y="96"/>
                  </a:lnTo>
                  <a:lnTo>
                    <a:pt x="296" y="84"/>
                  </a:lnTo>
                  <a:lnTo>
                    <a:pt x="286" y="68"/>
                  </a:lnTo>
                  <a:lnTo>
                    <a:pt x="276" y="52"/>
                  </a:lnTo>
                  <a:lnTo>
                    <a:pt x="274" y="46"/>
                  </a:lnTo>
                  <a:lnTo>
                    <a:pt x="274" y="40"/>
                  </a:lnTo>
                  <a:lnTo>
                    <a:pt x="276" y="34"/>
                  </a:lnTo>
                  <a:lnTo>
                    <a:pt x="280" y="28"/>
                  </a:lnTo>
                  <a:lnTo>
                    <a:pt x="264" y="20"/>
                  </a:lnTo>
                  <a:lnTo>
                    <a:pt x="24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3" name="福建"/>
            <p:cNvSpPr/>
            <p:nvPr/>
          </p:nvSpPr>
          <p:spPr bwMode="auto">
            <a:xfrm>
              <a:off x="6200775" y="4441825"/>
              <a:ext cx="514350" cy="628650"/>
            </a:xfrm>
            <a:custGeom>
              <a:avLst/>
              <a:gdLst>
                <a:gd name="T0" fmla="*/ 2147483646 w 282"/>
                <a:gd name="T1" fmla="*/ 2147483646 h 344"/>
                <a:gd name="T2" fmla="*/ 2147483646 w 282"/>
                <a:gd name="T3" fmla="*/ 2147483646 h 344"/>
                <a:gd name="T4" fmla="*/ 2147483646 w 282"/>
                <a:gd name="T5" fmla="*/ 2147483646 h 344"/>
                <a:gd name="T6" fmla="*/ 2147483646 w 282"/>
                <a:gd name="T7" fmla="*/ 2147483646 h 344"/>
                <a:gd name="T8" fmla="*/ 2147483646 w 282"/>
                <a:gd name="T9" fmla="*/ 2147483646 h 344"/>
                <a:gd name="T10" fmla="*/ 2147483646 w 282"/>
                <a:gd name="T11" fmla="*/ 2147483646 h 344"/>
                <a:gd name="T12" fmla="*/ 2147483646 w 282"/>
                <a:gd name="T13" fmla="*/ 2147483646 h 344"/>
                <a:gd name="T14" fmla="*/ 2147483646 w 282"/>
                <a:gd name="T15" fmla="*/ 2147483646 h 344"/>
                <a:gd name="T16" fmla="*/ 2147483646 w 282"/>
                <a:gd name="T17" fmla="*/ 2147483646 h 344"/>
                <a:gd name="T18" fmla="*/ 2147483646 w 282"/>
                <a:gd name="T19" fmla="*/ 2147483646 h 344"/>
                <a:gd name="T20" fmla="*/ 2147483646 w 282"/>
                <a:gd name="T21" fmla="*/ 2147483646 h 344"/>
                <a:gd name="T22" fmla="*/ 2147483646 w 282"/>
                <a:gd name="T23" fmla="*/ 2147483646 h 344"/>
                <a:gd name="T24" fmla="*/ 2147483646 w 282"/>
                <a:gd name="T25" fmla="*/ 2147483646 h 344"/>
                <a:gd name="T26" fmla="*/ 2147483646 w 282"/>
                <a:gd name="T27" fmla="*/ 2147483646 h 344"/>
                <a:gd name="T28" fmla="*/ 2147483646 w 282"/>
                <a:gd name="T29" fmla="*/ 2147483646 h 344"/>
                <a:gd name="T30" fmla="*/ 2147483646 w 282"/>
                <a:gd name="T31" fmla="*/ 2147483646 h 344"/>
                <a:gd name="T32" fmla="*/ 2147483646 w 282"/>
                <a:gd name="T33" fmla="*/ 2147483646 h 344"/>
                <a:gd name="T34" fmla="*/ 0 w 282"/>
                <a:gd name="T35" fmla="*/ 2147483646 h 344"/>
                <a:gd name="T36" fmla="*/ 2147483646 w 282"/>
                <a:gd name="T37" fmla="*/ 2147483646 h 344"/>
                <a:gd name="T38" fmla="*/ 2147483646 w 282"/>
                <a:gd name="T39" fmla="*/ 2147483646 h 344"/>
                <a:gd name="T40" fmla="*/ 2147483646 w 282"/>
                <a:gd name="T41" fmla="*/ 2147483646 h 344"/>
                <a:gd name="T42" fmla="*/ 2147483646 w 282"/>
                <a:gd name="T43" fmla="*/ 2147483646 h 344"/>
                <a:gd name="T44" fmla="*/ 2147483646 w 282"/>
                <a:gd name="T45" fmla="*/ 2147483646 h 344"/>
                <a:gd name="T46" fmla="*/ 2147483646 w 282"/>
                <a:gd name="T47" fmla="*/ 2147483646 h 344"/>
                <a:gd name="T48" fmla="*/ 2147483646 w 282"/>
                <a:gd name="T49" fmla="*/ 2147483646 h 344"/>
                <a:gd name="T50" fmla="*/ 2147483646 w 282"/>
                <a:gd name="T51" fmla="*/ 2147483646 h 344"/>
                <a:gd name="T52" fmla="*/ 2147483646 w 282"/>
                <a:gd name="T53" fmla="*/ 2147483646 h 344"/>
                <a:gd name="T54" fmla="*/ 2147483646 w 282"/>
                <a:gd name="T55" fmla="*/ 2147483646 h 344"/>
                <a:gd name="T56" fmla="*/ 2147483646 w 282"/>
                <a:gd name="T57" fmla="*/ 2147483646 h 344"/>
                <a:gd name="T58" fmla="*/ 2147483646 w 282"/>
                <a:gd name="T59" fmla="*/ 2147483646 h 344"/>
                <a:gd name="T60" fmla="*/ 2147483646 w 282"/>
                <a:gd name="T61" fmla="*/ 2147483646 h 344"/>
                <a:gd name="T62" fmla="*/ 2147483646 w 282"/>
                <a:gd name="T63" fmla="*/ 2147483646 h 344"/>
                <a:gd name="T64" fmla="*/ 2147483646 w 282"/>
                <a:gd name="T65" fmla="*/ 2147483646 h 344"/>
                <a:gd name="T66" fmla="*/ 2147483646 w 282"/>
                <a:gd name="T67" fmla="*/ 2147483646 h 344"/>
                <a:gd name="T68" fmla="*/ 2147483646 w 282"/>
                <a:gd name="T69" fmla="*/ 2147483646 h 344"/>
                <a:gd name="T70" fmla="*/ 2147483646 w 282"/>
                <a:gd name="T71" fmla="*/ 2147483646 h 344"/>
                <a:gd name="T72" fmla="*/ 2147483646 w 282"/>
                <a:gd name="T73" fmla="*/ 2147483646 h 344"/>
                <a:gd name="T74" fmla="*/ 2147483646 w 282"/>
                <a:gd name="T75" fmla="*/ 2147483646 h 344"/>
                <a:gd name="T76" fmla="*/ 2147483646 w 282"/>
                <a:gd name="T77" fmla="*/ 2147483646 h 344"/>
                <a:gd name="T78" fmla="*/ 2147483646 w 282"/>
                <a:gd name="T79" fmla="*/ 2147483646 h 344"/>
                <a:gd name="T80" fmla="*/ 2147483646 w 282"/>
                <a:gd name="T81" fmla="*/ 2147483646 h 344"/>
                <a:gd name="T82" fmla="*/ 2147483646 w 282"/>
                <a:gd name="T83" fmla="*/ 2147483646 h 344"/>
                <a:gd name="T84" fmla="*/ 2147483646 w 282"/>
                <a:gd name="T85" fmla="*/ 2147483646 h 344"/>
                <a:gd name="T86" fmla="*/ 2147483646 w 282"/>
                <a:gd name="T87" fmla="*/ 2147483646 h 344"/>
                <a:gd name="T88" fmla="*/ 2147483646 w 282"/>
                <a:gd name="T89" fmla="*/ 2147483646 h 344"/>
                <a:gd name="T90" fmla="*/ 2147483646 w 282"/>
                <a:gd name="T91" fmla="*/ 2147483646 h 344"/>
                <a:gd name="T92" fmla="*/ 2147483646 w 282"/>
                <a:gd name="T93" fmla="*/ 2147483646 h 344"/>
                <a:gd name="T94" fmla="*/ 2147483646 w 282"/>
                <a:gd name="T95" fmla="*/ 2147483646 h 344"/>
                <a:gd name="T96" fmla="*/ 2147483646 w 282"/>
                <a:gd name="T97" fmla="*/ 2147483646 h 344"/>
                <a:gd name="T98" fmla="*/ 2147483646 w 282"/>
                <a:gd name="T99" fmla="*/ 2147483646 h 344"/>
                <a:gd name="T100" fmla="*/ 2147483646 w 282"/>
                <a:gd name="T101" fmla="*/ 2147483646 h 344"/>
                <a:gd name="T102" fmla="*/ 2147483646 w 282"/>
                <a:gd name="T103" fmla="*/ 0 h 34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2" h="344">
                  <a:moveTo>
                    <a:pt x="146" y="14"/>
                  </a:moveTo>
                  <a:lnTo>
                    <a:pt x="146" y="14"/>
                  </a:lnTo>
                  <a:lnTo>
                    <a:pt x="132" y="24"/>
                  </a:lnTo>
                  <a:lnTo>
                    <a:pt x="120" y="38"/>
                  </a:lnTo>
                  <a:lnTo>
                    <a:pt x="118" y="38"/>
                  </a:lnTo>
                  <a:lnTo>
                    <a:pt x="118" y="40"/>
                  </a:lnTo>
                  <a:lnTo>
                    <a:pt x="102" y="40"/>
                  </a:lnTo>
                  <a:lnTo>
                    <a:pt x="92" y="34"/>
                  </a:lnTo>
                  <a:lnTo>
                    <a:pt x="84" y="38"/>
                  </a:lnTo>
                  <a:lnTo>
                    <a:pt x="78" y="42"/>
                  </a:lnTo>
                  <a:lnTo>
                    <a:pt x="74" y="50"/>
                  </a:lnTo>
                  <a:lnTo>
                    <a:pt x="70" y="60"/>
                  </a:lnTo>
                  <a:lnTo>
                    <a:pt x="70" y="74"/>
                  </a:lnTo>
                  <a:lnTo>
                    <a:pt x="80" y="66"/>
                  </a:lnTo>
                  <a:lnTo>
                    <a:pt x="74" y="92"/>
                  </a:lnTo>
                  <a:lnTo>
                    <a:pt x="74" y="94"/>
                  </a:lnTo>
                  <a:lnTo>
                    <a:pt x="46" y="116"/>
                  </a:lnTo>
                  <a:lnTo>
                    <a:pt x="42" y="124"/>
                  </a:lnTo>
                  <a:lnTo>
                    <a:pt x="42" y="128"/>
                  </a:lnTo>
                  <a:lnTo>
                    <a:pt x="48" y="134"/>
                  </a:lnTo>
                  <a:lnTo>
                    <a:pt x="54" y="140"/>
                  </a:lnTo>
                  <a:lnTo>
                    <a:pt x="56" y="142"/>
                  </a:lnTo>
                  <a:lnTo>
                    <a:pt x="56" y="146"/>
                  </a:lnTo>
                  <a:lnTo>
                    <a:pt x="56" y="148"/>
                  </a:lnTo>
                  <a:lnTo>
                    <a:pt x="54" y="152"/>
                  </a:lnTo>
                  <a:lnTo>
                    <a:pt x="36" y="166"/>
                  </a:lnTo>
                  <a:lnTo>
                    <a:pt x="38" y="174"/>
                  </a:lnTo>
                  <a:lnTo>
                    <a:pt x="36" y="184"/>
                  </a:lnTo>
                  <a:lnTo>
                    <a:pt x="36" y="186"/>
                  </a:lnTo>
                  <a:lnTo>
                    <a:pt x="30" y="190"/>
                  </a:lnTo>
                  <a:lnTo>
                    <a:pt x="28" y="194"/>
                  </a:lnTo>
                  <a:lnTo>
                    <a:pt x="24" y="200"/>
                  </a:lnTo>
                  <a:lnTo>
                    <a:pt x="14" y="208"/>
                  </a:lnTo>
                  <a:lnTo>
                    <a:pt x="14" y="210"/>
                  </a:lnTo>
                  <a:lnTo>
                    <a:pt x="16" y="216"/>
                  </a:lnTo>
                  <a:lnTo>
                    <a:pt x="14" y="226"/>
                  </a:lnTo>
                  <a:lnTo>
                    <a:pt x="16" y="236"/>
                  </a:lnTo>
                  <a:lnTo>
                    <a:pt x="16" y="238"/>
                  </a:lnTo>
                  <a:lnTo>
                    <a:pt x="14" y="242"/>
                  </a:lnTo>
                  <a:lnTo>
                    <a:pt x="6" y="250"/>
                  </a:lnTo>
                  <a:lnTo>
                    <a:pt x="4" y="250"/>
                  </a:lnTo>
                  <a:lnTo>
                    <a:pt x="0" y="252"/>
                  </a:lnTo>
                  <a:lnTo>
                    <a:pt x="0" y="254"/>
                  </a:lnTo>
                  <a:lnTo>
                    <a:pt x="6" y="272"/>
                  </a:lnTo>
                  <a:lnTo>
                    <a:pt x="28" y="272"/>
                  </a:lnTo>
                  <a:lnTo>
                    <a:pt x="50" y="272"/>
                  </a:lnTo>
                  <a:lnTo>
                    <a:pt x="52" y="272"/>
                  </a:lnTo>
                  <a:lnTo>
                    <a:pt x="52" y="274"/>
                  </a:lnTo>
                  <a:lnTo>
                    <a:pt x="70" y="290"/>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40" y="120"/>
                  </a:lnTo>
                  <a:lnTo>
                    <a:pt x="236" y="116"/>
                  </a:lnTo>
                  <a:lnTo>
                    <a:pt x="234" y="112"/>
                  </a:lnTo>
                  <a:lnTo>
                    <a:pt x="236" y="108"/>
                  </a:lnTo>
                  <a:lnTo>
                    <a:pt x="242" y="108"/>
                  </a:lnTo>
                  <a:lnTo>
                    <a:pt x="266" y="112"/>
                  </a:lnTo>
                  <a:lnTo>
                    <a:pt x="266" y="98"/>
                  </a:lnTo>
                  <a:lnTo>
                    <a:pt x="266" y="96"/>
                  </a:lnTo>
                  <a:lnTo>
                    <a:pt x="278" y="84"/>
                  </a:lnTo>
                  <a:lnTo>
                    <a:pt x="282" y="74"/>
                  </a:lnTo>
                  <a:lnTo>
                    <a:pt x="276" y="72"/>
                  </a:lnTo>
                  <a:lnTo>
                    <a:pt x="270" y="66"/>
                  </a:lnTo>
                  <a:lnTo>
                    <a:pt x="270" y="64"/>
                  </a:lnTo>
                  <a:lnTo>
                    <a:pt x="270" y="60"/>
                  </a:lnTo>
                  <a:lnTo>
                    <a:pt x="270" y="58"/>
                  </a:lnTo>
                  <a:lnTo>
                    <a:pt x="268" y="58"/>
                  </a:lnTo>
                  <a:lnTo>
                    <a:pt x="266" y="58"/>
                  </a:lnTo>
                  <a:lnTo>
                    <a:pt x="262" y="62"/>
                  </a:lnTo>
                  <a:lnTo>
                    <a:pt x="256" y="64"/>
                  </a:lnTo>
                  <a:lnTo>
                    <a:pt x="250" y="62"/>
                  </a:lnTo>
                  <a:lnTo>
                    <a:pt x="244" y="62"/>
                  </a:lnTo>
                  <a:lnTo>
                    <a:pt x="234" y="54"/>
                  </a:lnTo>
                  <a:lnTo>
                    <a:pt x="226" y="42"/>
                  </a:lnTo>
                  <a:lnTo>
                    <a:pt x="226" y="44"/>
                  </a:lnTo>
                  <a:lnTo>
                    <a:pt x="222" y="50"/>
                  </a:lnTo>
                  <a:lnTo>
                    <a:pt x="216" y="58"/>
                  </a:lnTo>
                  <a:lnTo>
                    <a:pt x="208" y="60"/>
                  </a:lnTo>
                  <a:lnTo>
                    <a:pt x="200" y="62"/>
                  </a:lnTo>
                  <a:lnTo>
                    <a:pt x="194" y="62"/>
                  </a:lnTo>
                  <a:lnTo>
                    <a:pt x="186" y="60"/>
                  </a:lnTo>
                  <a:lnTo>
                    <a:pt x="182" y="58"/>
                  </a:lnTo>
                  <a:lnTo>
                    <a:pt x="178" y="54"/>
                  </a:lnTo>
                  <a:lnTo>
                    <a:pt x="174" y="46"/>
                  </a:lnTo>
                  <a:lnTo>
                    <a:pt x="170" y="30"/>
                  </a:lnTo>
                  <a:lnTo>
                    <a:pt x="166" y="12"/>
                  </a:lnTo>
                  <a:lnTo>
                    <a:pt x="164" y="6"/>
                  </a:lnTo>
                  <a:lnTo>
                    <a:pt x="160" y="2"/>
                  </a:lnTo>
                  <a:lnTo>
                    <a:pt x="154" y="0"/>
                  </a:lnTo>
                  <a:lnTo>
                    <a:pt x="146" y="0"/>
                  </a:lnTo>
                  <a:lnTo>
                    <a:pt x="148" y="14"/>
                  </a:lnTo>
                  <a:lnTo>
                    <a:pt x="14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4" name="浙江"/>
            <p:cNvSpPr/>
            <p:nvPr/>
          </p:nvSpPr>
          <p:spPr bwMode="auto">
            <a:xfrm>
              <a:off x="6430963" y="4043363"/>
              <a:ext cx="441325" cy="511175"/>
            </a:xfrm>
            <a:custGeom>
              <a:avLst/>
              <a:gdLst>
                <a:gd name="T0" fmla="*/ 2147483646 w 242"/>
                <a:gd name="T1" fmla="*/ 2147483646 h 280"/>
                <a:gd name="T2" fmla="*/ 2147483646 w 242"/>
                <a:gd name="T3" fmla="*/ 2147483646 h 280"/>
                <a:gd name="T4" fmla="*/ 2147483646 w 242"/>
                <a:gd name="T5" fmla="*/ 2147483646 h 280"/>
                <a:gd name="T6" fmla="*/ 2147483646 w 242"/>
                <a:gd name="T7" fmla="*/ 2147483646 h 280"/>
                <a:gd name="T8" fmla="*/ 2147483646 w 242"/>
                <a:gd name="T9" fmla="*/ 2147483646 h 280"/>
                <a:gd name="T10" fmla="*/ 2147483646 w 242"/>
                <a:gd name="T11" fmla="*/ 2147483646 h 280"/>
                <a:gd name="T12" fmla="*/ 2147483646 w 242"/>
                <a:gd name="T13" fmla="*/ 2147483646 h 280"/>
                <a:gd name="T14" fmla="*/ 2147483646 w 242"/>
                <a:gd name="T15" fmla="*/ 2147483646 h 280"/>
                <a:gd name="T16" fmla="*/ 2147483646 w 242"/>
                <a:gd name="T17" fmla="*/ 2147483646 h 280"/>
                <a:gd name="T18" fmla="*/ 0 w 242"/>
                <a:gd name="T19" fmla="*/ 2147483646 h 280"/>
                <a:gd name="T20" fmla="*/ 2147483646 w 242"/>
                <a:gd name="T21" fmla="*/ 2147483646 h 280"/>
                <a:gd name="T22" fmla="*/ 2147483646 w 242"/>
                <a:gd name="T23" fmla="*/ 2147483646 h 280"/>
                <a:gd name="T24" fmla="*/ 2147483646 w 242"/>
                <a:gd name="T25" fmla="*/ 2147483646 h 280"/>
                <a:gd name="T26" fmla="*/ 2147483646 w 242"/>
                <a:gd name="T27" fmla="*/ 2147483646 h 280"/>
                <a:gd name="T28" fmla="*/ 2147483646 w 242"/>
                <a:gd name="T29" fmla="*/ 2147483646 h 280"/>
                <a:gd name="T30" fmla="*/ 2147483646 w 242"/>
                <a:gd name="T31" fmla="*/ 2147483646 h 280"/>
                <a:gd name="T32" fmla="*/ 2147483646 w 242"/>
                <a:gd name="T33" fmla="*/ 2147483646 h 280"/>
                <a:gd name="T34" fmla="*/ 2147483646 w 242"/>
                <a:gd name="T35" fmla="*/ 2147483646 h 280"/>
                <a:gd name="T36" fmla="*/ 2147483646 w 242"/>
                <a:gd name="T37" fmla="*/ 2147483646 h 280"/>
                <a:gd name="T38" fmla="*/ 2147483646 w 242"/>
                <a:gd name="T39" fmla="*/ 2147483646 h 280"/>
                <a:gd name="T40" fmla="*/ 2147483646 w 242"/>
                <a:gd name="T41" fmla="*/ 2147483646 h 280"/>
                <a:gd name="T42" fmla="*/ 2147483646 w 242"/>
                <a:gd name="T43" fmla="*/ 2147483646 h 280"/>
                <a:gd name="T44" fmla="*/ 2147483646 w 242"/>
                <a:gd name="T45" fmla="*/ 2147483646 h 280"/>
                <a:gd name="T46" fmla="*/ 2147483646 w 242"/>
                <a:gd name="T47" fmla="*/ 2147483646 h 280"/>
                <a:gd name="T48" fmla="*/ 2147483646 w 242"/>
                <a:gd name="T49" fmla="*/ 2147483646 h 280"/>
                <a:gd name="T50" fmla="*/ 2147483646 w 242"/>
                <a:gd name="T51" fmla="*/ 2147483646 h 280"/>
                <a:gd name="T52" fmla="*/ 2147483646 w 242"/>
                <a:gd name="T53" fmla="*/ 2147483646 h 280"/>
                <a:gd name="T54" fmla="*/ 2147483646 w 242"/>
                <a:gd name="T55" fmla="*/ 2147483646 h 280"/>
                <a:gd name="T56" fmla="*/ 2147483646 w 242"/>
                <a:gd name="T57" fmla="*/ 2147483646 h 280"/>
                <a:gd name="T58" fmla="*/ 2147483646 w 242"/>
                <a:gd name="T59" fmla="*/ 2147483646 h 280"/>
                <a:gd name="T60" fmla="*/ 2147483646 w 242"/>
                <a:gd name="T61" fmla="*/ 2147483646 h 280"/>
                <a:gd name="T62" fmla="*/ 2147483646 w 242"/>
                <a:gd name="T63" fmla="*/ 2147483646 h 280"/>
                <a:gd name="T64" fmla="*/ 2147483646 w 242"/>
                <a:gd name="T65" fmla="*/ 2147483646 h 280"/>
                <a:gd name="T66" fmla="*/ 2147483646 w 242"/>
                <a:gd name="T67" fmla="*/ 2147483646 h 280"/>
                <a:gd name="T68" fmla="*/ 2147483646 w 242"/>
                <a:gd name="T69" fmla="*/ 2147483646 h 280"/>
                <a:gd name="T70" fmla="*/ 2147483646 w 242"/>
                <a:gd name="T71" fmla="*/ 2147483646 h 280"/>
                <a:gd name="T72" fmla="*/ 2147483646 w 242"/>
                <a:gd name="T73" fmla="*/ 2147483646 h 280"/>
                <a:gd name="T74" fmla="*/ 2147483646 w 242"/>
                <a:gd name="T75" fmla="*/ 2147483646 h 280"/>
                <a:gd name="T76" fmla="*/ 2147483646 w 242"/>
                <a:gd name="T77" fmla="*/ 2147483646 h 280"/>
                <a:gd name="T78" fmla="*/ 2147483646 w 242"/>
                <a:gd name="T79" fmla="*/ 2147483646 h 280"/>
                <a:gd name="T80" fmla="*/ 2147483646 w 242"/>
                <a:gd name="T81" fmla="*/ 2147483646 h 280"/>
                <a:gd name="T82" fmla="*/ 2147483646 w 242"/>
                <a:gd name="T83" fmla="*/ 2147483646 h 280"/>
                <a:gd name="T84" fmla="*/ 2147483646 w 242"/>
                <a:gd name="T85" fmla="*/ 2147483646 h 280"/>
                <a:gd name="T86" fmla="*/ 2147483646 w 242"/>
                <a:gd name="T87" fmla="*/ 2147483646 h 280"/>
                <a:gd name="T88" fmla="*/ 2147483646 w 242"/>
                <a:gd name="T89" fmla="*/ 2147483646 h 280"/>
                <a:gd name="T90" fmla="*/ 2147483646 w 242"/>
                <a:gd name="T91" fmla="*/ 2147483646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2" h="280">
                  <a:moveTo>
                    <a:pt x="148" y="4"/>
                  </a:moveTo>
                  <a:lnTo>
                    <a:pt x="148" y="4"/>
                  </a:lnTo>
                  <a:lnTo>
                    <a:pt x="136" y="8"/>
                  </a:lnTo>
                  <a:lnTo>
                    <a:pt x="126" y="12"/>
                  </a:lnTo>
                  <a:lnTo>
                    <a:pt x="116" y="10"/>
                  </a:lnTo>
                  <a:lnTo>
                    <a:pt x="102" y="6"/>
                  </a:lnTo>
                  <a:lnTo>
                    <a:pt x="84" y="4"/>
                  </a:lnTo>
                  <a:lnTo>
                    <a:pt x="78" y="6"/>
                  </a:lnTo>
                  <a:lnTo>
                    <a:pt x="74" y="12"/>
                  </a:lnTo>
                  <a:lnTo>
                    <a:pt x="62" y="28"/>
                  </a:lnTo>
                  <a:lnTo>
                    <a:pt x="74" y="52"/>
                  </a:lnTo>
                  <a:lnTo>
                    <a:pt x="54" y="64"/>
                  </a:lnTo>
                  <a:lnTo>
                    <a:pt x="38" y="60"/>
                  </a:lnTo>
                  <a:lnTo>
                    <a:pt x="44" y="74"/>
                  </a:lnTo>
                  <a:lnTo>
                    <a:pt x="44" y="78"/>
                  </a:lnTo>
                  <a:lnTo>
                    <a:pt x="44" y="82"/>
                  </a:lnTo>
                  <a:lnTo>
                    <a:pt x="42" y="88"/>
                  </a:lnTo>
                  <a:lnTo>
                    <a:pt x="36" y="100"/>
                  </a:lnTo>
                  <a:lnTo>
                    <a:pt x="32" y="106"/>
                  </a:lnTo>
                  <a:lnTo>
                    <a:pt x="4" y="132"/>
                  </a:lnTo>
                  <a:lnTo>
                    <a:pt x="10" y="136"/>
                  </a:lnTo>
                  <a:lnTo>
                    <a:pt x="6" y="140"/>
                  </a:lnTo>
                  <a:lnTo>
                    <a:pt x="2" y="144"/>
                  </a:lnTo>
                  <a:lnTo>
                    <a:pt x="0" y="148"/>
                  </a:lnTo>
                  <a:lnTo>
                    <a:pt x="0" y="152"/>
                  </a:lnTo>
                  <a:lnTo>
                    <a:pt x="0" y="156"/>
                  </a:lnTo>
                  <a:lnTo>
                    <a:pt x="20" y="186"/>
                  </a:lnTo>
                  <a:lnTo>
                    <a:pt x="30" y="202"/>
                  </a:lnTo>
                  <a:lnTo>
                    <a:pt x="30" y="204"/>
                  </a:lnTo>
                  <a:lnTo>
                    <a:pt x="30" y="206"/>
                  </a:lnTo>
                  <a:lnTo>
                    <a:pt x="30" y="208"/>
                  </a:lnTo>
                  <a:lnTo>
                    <a:pt x="28" y="210"/>
                  </a:lnTo>
                  <a:lnTo>
                    <a:pt x="34" y="210"/>
                  </a:lnTo>
                  <a:lnTo>
                    <a:pt x="40" y="214"/>
                  </a:lnTo>
                  <a:lnTo>
                    <a:pt x="44" y="218"/>
                  </a:lnTo>
                  <a:lnTo>
                    <a:pt x="48" y="224"/>
                  </a:lnTo>
                  <a:lnTo>
                    <a:pt x="50" y="234"/>
                  </a:lnTo>
                  <a:lnTo>
                    <a:pt x="52" y="246"/>
                  </a:lnTo>
                  <a:lnTo>
                    <a:pt x="56" y="262"/>
                  </a:lnTo>
                  <a:lnTo>
                    <a:pt x="58" y="266"/>
                  </a:lnTo>
                  <a:lnTo>
                    <a:pt x="64" y="270"/>
                  </a:lnTo>
                  <a:lnTo>
                    <a:pt x="68" y="272"/>
                  </a:lnTo>
                  <a:lnTo>
                    <a:pt x="74" y="272"/>
                  </a:lnTo>
                  <a:lnTo>
                    <a:pt x="80" y="270"/>
                  </a:lnTo>
                  <a:lnTo>
                    <a:pt x="84" y="268"/>
                  </a:lnTo>
                  <a:lnTo>
                    <a:pt x="90" y="264"/>
                  </a:lnTo>
                  <a:lnTo>
                    <a:pt x="90" y="260"/>
                  </a:lnTo>
                  <a:lnTo>
                    <a:pt x="90" y="258"/>
                  </a:lnTo>
                  <a:lnTo>
                    <a:pt x="104" y="248"/>
                  </a:lnTo>
                  <a:lnTo>
                    <a:pt x="104" y="250"/>
                  </a:lnTo>
                  <a:lnTo>
                    <a:pt x="116" y="268"/>
                  </a:lnTo>
                  <a:lnTo>
                    <a:pt x="122" y="270"/>
                  </a:lnTo>
                  <a:lnTo>
                    <a:pt x="130" y="272"/>
                  </a:lnTo>
                  <a:lnTo>
                    <a:pt x="134" y="272"/>
                  </a:lnTo>
                  <a:lnTo>
                    <a:pt x="130" y="262"/>
                  </a:lnTo>
                  <a:lnTo>
                    <a:pt x="146" y="268"/>
                  </a:lnTo>
                  <a:lnTo>
                    <a:pt x="150" y="268"/>
                  </a:lnTo>
                  <a:lnTo>
                    <a:pt x="152" y="270"/>
                  </a:lnTo>
                  <a:lnTo>
                    <a:pt x="166" y="280"/>
                  </a:lnTo>
                  <a:lnTo>
                    <a:pt x="170" y="274"/>
                  </a:lnTo>
                  <a:lnTo>
                    <a:pt x="168" y="248"/>
                  </a:lnTo>
                  <a:lnTo>
                    <a:pt x="170" y="246"/>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90"/>
                  </a:lnTo>
                  <a:lnTo>
                    <a:pt x="204" y="204"/>
                  </a:lnTo>
                  <a:lnTo>
                    <a:pt x="228" y="184"/>
                  </a:lnTo>
                  <a:lnTo>
                    <a:pt x="226" y="172"/>
                  </a:lnTo>
                  <a:lnTo>
                    <a:pt x="222" y="172"/>
                  </a:lnTo>
                  <a:lnTo>
                    <a:pt x="214" y="174"/>
                  </a:lnTo>
                  <a:lnTo>
                    <a:pt x="228" y="136"/>
                  </a:lnTo>
                  <a:lnTo>
                    <a:pt x="216" y="136"/>
                  </a:lnTo>
                  <a:lnTo>
                    <a:pt x="214" y="136"/>
                  </a:lnTo>
                  <a:lnTo>
                    <a:pt x="214" y="134"/>
                  </a:lnTo>
                  <a:lnTo>
                    <a:pt x="210" y="128"/>
                  </a:lnTo>
                  <a:lnTo>
                    <a:pt x="208" y="122"/>
                  </a:lnTo>
                  <a:lnTo>
                    <a:pt x="210" y="116"/>
                  </a:lnTo>
                  <a:lnTo>
                    <a:pt x="230" y="116"/>
                  </a:lnTo>
                  <a:lnTo>
                    <a:pt x="242" y="116"/>
                  </a:lnTo>
                  <a:lnTo>
                    <a:pt x="240" y="106"/>
                  </a:lnTo>
                  <a:lnTo>
                    <a:pt x="232" y="92"/>
                  </a:lnTo>
                  <a:lnTo>
                    <a:pt x="216" y="86"/>
                  </a:lnTo>
                  <a:lnTo>
                    <a:pt x="232" y="70"/>
                  </a:lnTo>
                  <a:lnTo>
                    <a:pt x="232" y="66"/>
                  </a:lnTo>
                  <a:lnTo>
                    <a:pt x="224" y="68"/>
                  </a:lnTo>
                  <a:lnTo>
                    <a:pt x="220" y="68"/>
                  </a:lnTo>
                  <a:lnTo>
                    <a:pt x="220" y="66"/>
                  </a:lnTo>
                  <a:lnTo>
                    <a:pt x="220" y="64"/>
                  </a:lnTo>
                  <a:lnTo>
                    <a:pt x="218" y="58"/>
                  </a:lnTo>
                  <a:lnTo>
                    <a:pt x="214" y="54"/>
                  </a:lnTo>
                  <a:lnTo>
                    <a:pt x="210" y="50"/>
                  </a:lnTo>
                  <a:lnTo>
                    <a:pt x="204" y="48"/>
                  </a:lnTo>
                  <a:lnTo>
                    <a:pt x="172" y="48"/>
                  </a:lnTo>
                  <a:lnTo>
                    <a:pt x="160" y="64"/>
                  </a:lnTo>
                  <a:lnTo>
                    <a:pt x="156" y="64"/>
                  </a:lnTo>
                  <a:lnTo>
                    <a:pt x="104" y="48"/>
                  </a:lnTo>
                  <a:lnTo>
                    <a:pt x="154" y="36"/>
                  </a:lnTo>
                  <a:lnTo>
                    <a:pt x="158" y="34"/>
                  </a:lnTo>
                  <a:lnTo>
                    <a:pt x="162" y="30"/>
                  </a:lnTo>
                  <a:lnTo>
                    <a:pt x="178" y="12"/>
                  </a:lnTo>
                  <a:lnTo>
                    <a:pt x="162" y="0"/>
                  </a:lnTo>
                  <a:lnTo>
                    <a:pt x="14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安徽"/>
            <p:cNvSpPr/>
            <p:nvPr/>
          </p:nvSpPr>
          <p:spPr bwMode="auto">
            <a:xfrm>
              <a:off x="5999163" y="3600450"/>
              <a:ext cx="558800" cy="684213"/>
            </a:xfrm>
            <a:custGeom>
              <a:avLst/>
              <a:gdLst>
                <a:gd name="T0" fmla="*/ 2147483646 w 306"/>
                <a:gd name="T1" fmla="*/ 2147483646 h 374"/>
                <a:gd name="T2" fmla="*/ 2147483646 w 306"/>
                <a:gd name="T3" fmla="*/ 2147483646 h 374"/>
                <a:gd name="T4" fmla="*/ 2147483646 w 306"/>
                <a:gd name="T5" fmla="*/ 2147483646 h 374"/>
                <a:gd name="T6" fmla="*/ 2147483646 w 306"/>
                <a:gd name="T7" fmla="*/ 2147483646 h 374"/>
                <a:gd name="T8" fmla="*/ 2147483646 w 306"/>
                <a:gd name="T9" fmla="*/ 2147483646 h 374"/>
                <a:gd name="T10" fmla="*/ 2147483646 w 306"/>
                <a:gd name="T11" fmla="*/ 2147483646 h 374"/>
                <a:gd name="T12" fmla="*/ 2147483646 w 306"/>
                <a:gd name="T13" fmla="*/ 2147483646 h 374"/>
                <a:gd name="T14" fmla="*/ 2147483646 w 306"/>
                <a:gd name="T15" fmla="*/ 2147483646 h 374"/>
                <a:gd name="T16" fmla="*/ 2147483646 w 306"/>
                <a:gd name="T17" fmla="*/ 2147483646 h 374"/>
                <a:gd name="T18" fmla="*/ 2147483646 w 306"/>
                <a:gd name="T19" fmla="*/ 2147483646 h 374"/>
                <a:gd name="T20" fmla="*/ 2147483646 w 306"/>
                <a:gd name="T21" fmla="*/ 2147483646 h 374"/>
                <a:gd name="T22" fmla="*/ 2147483646 w 306"/>
                <a:gd name="T23" fmla="*/ 2147483646 h 374"/>
                <a:gd name="T24" fmla="*/ 2147483646 w 306"/>
                <a:gd name="T25" fmla="*/ 2147483646 h 374"/>
                <a:gd name="T26" fmla="*/ 2147483646 w 306"/>
                <a:gd name="T27" fmla="*/ 2147483646 h 374"/>
                <a:gd name="T28" fmla="*/ 2147483646 w 306"/>
                <a:gd name="T29" fmla="*/ 2147483646 h 374"/>
                <a:gd name="T30" fmla="*/ 2147483646 w 306"/>
                <a:gd name="T31" fmla="*/ 2147483646 h 374"/>
                <a:gd name="T32" fmla="*/ 2147483646 w 306"/>
                <a:gd name="T33" fmla="*/ 2147483646 h 374"/>
                <a:gd name="T34" fmla="*/ 2147483646 w 306"/>
                <a:gd name="T35" fmla="*/ 2147483646 h 374"/>
                <a:gd name="T36" fmla="*/ 2147483646 w 306"/>
                <a:gd name="T37" fmla="*/ 2147483646 h 374"/>
                <a:gd name="T38" fmla="*/ 2147483646 w 306"/>
                <a:gd name="T39" fmla="*/ 2147483646 h 374"/>
                <a:gd name="T40" fmla="*/ 2147483646 w 306"/>
                <a:gd name="T41" fmla="*/ 2147483646 h 374"/>
                <a:gd name="T42" fmla="*/ 2147483646 w 306"/>
                <a:gd name="T43" fmla="*/ 2147483646 h 374"/>
                <a:gd name="T44" fmla="*/ 2147483646 w 306"/>
                <a:gd name="T45" fmla="*/ 2147483646 h 374"/>
                <a:gd name="T46" fmla="*/ 2147483646 w 306"/>
                <a:gd name="T47" fmla="*/ 2147483646 h 374"/>
                <a:gd name="T48" fmla="*/ 2147483646 w 306"/>
                <a:gd name="T49" fmla="*/ 2147483646 h 374"/>
                <a:gd name="T50" fmla="*/ 2147483646 w 306"/>
                <a:gd name="T51" fmla="*/ 2147483646 h 374"/>
                <a:gd name="T52" fmla="*/ 2147483646 w 306"/>
                <a:gd name="T53" fmla="*/ 2147483646 h 374"/>
                <a:gd name="T54" fmla="*/ 2147483646 w 306"/>
                <a:gd name="T55" fmla="*/ 2147483646 h 374"/>
                <a:gd name="T56" fmla="*/ 2147483646 w 306"/>
                <a:gd name="T57" fmla="*/ 2147483646 h 374"/>
                <a:gd name="T58" fmla="*/ 2147483646 w 306"/>
                <a:gd name="T59" fmla="*/ 2147483646 h 374"/>
                <a:gd name="T60" fmla="*/ 2147483646 w 306"/>
                <a:gd name="T61" fmla="*/ 2147483646 h 374"/>
                <a:gd name="T62" fmla="*/ 2147483646 w 306"/>
                <a:gd name="T63" fmla="*/ 2147483646 h 374"/>
                <a:gd name="T64" fmla="*/ 2147483646 w 306"/>
                <a:gd name="T65" fmla="*/ 2147483646 h 374"/>
                <a:gd name="T66" fmla="*/ 2147483646 w 306"/>
                <a:gd name="T67" fmla="*/ 2147483646 h 374"/>
                <a:gd name="T68" fmla="*/ 2147483646 w 306"/>
                <a:gd name="T69" fmla="*/ 2147483646 h 374"/>
                <a:gd name="T70" fmla="*/ 2147483646 w 306"/>
                <a:gd name="T71" fmla="*/ 2147483646 h 374"/>
                <a:gd name="T72" fmla="*/ 2147483646 w 306"/>
                <a:gd name="T73" fmla="*/ 2147483646 h 374"/>
                <a:gd name="T74" fmla="*/ 2147483646 w 306"/>
                <a:gd name="T75" fmla="*/ 2147483646 h 374"/>
                <a:gd name="T76" fmla="*/ 2147483646 w 306"/>
                <a:gd name="T77" fmla="*/ 2147483646 h 374"/>
                <a:gd name="T78" fmla="*/ 2147483646 w 306"/>
                <a:gd name="T79" fmla="*/ 2147483646 h 374"/>
                <a:gd name="T80" fmla="*/ 2147483646 w 306"/>
                <a:gd name="T81" fmla="*/ 2147483646 h 374"/>
                <a:gd name="T82" fmla="*/ 2147483646 w 306"/>
                <a:gd name="T83" fmla="*/ 2147483646 h 374"/>
                <a:gd name="T84" fmla="*/ 2147483646 w 306"/>
                <a:gd name="T85" fmla="*/ 2147483646 h 374"/>
                <a:gd name="T86" fmla="*/ 2147483646 w 306"/>
                <a:gd name="T87" fmla="*/ 2147483646 h 374"/>
                <a:gd name="T88" fmla="*/ 2147483646 w 306"/>
                <a:gd name="T89" fmla="*/ 2147483646 h 374"/>
                <a:gd name="T90" fmla="*/ 2147483646 w 306"/>
                <a:gd name="T91" fmla="*/ 2147483646 h 374"/>
                <a:gd name="T92" fmla="*/ 2147483646 w 306"/>
                <a:gd name="T93" fmla="*/ 2147483646 h 374"/>
                <a:gd name="T94" fmla="*/ 2147483646 w 306"/>
                <a:gd name="T95" fmla="*/ 2147483646 h 374"/>
                <a:gd name="T96" fmla="*/ 2147483646 w 306"/>
                <a:gd name="T97" fmla="*/ 2147483646 h 374"/>
                <a:gd name="T98" fmla="*/ 2147483646 w 306"/>
                <a:gd name="T99" fmla="*/ 2147483646 h 374"/>
                <a:gd name="T100" fmla="*/ 2147483646 w 306"/>
                <a:gd name="T101" fmla="*/ 2147483646 h 374"/>
                <a:gd name="T102" fmla="*/ 2147483646 w 306"/>
                <a:gd name="T103" fmla="*/ 2147483646 h 374"/>
                <a:gd name="T104" fmla="*/ 2147483646 w 306"/>
                <a:gd name="T105" fmla="*/ 2147483646 h 374"/>
                <a:gd name="T106" fmla="*/ 2147483646 w 306"/>
                <a:gd name="T107" fmla="*/ 2147483646 h 374"/>
                <a:gd name="T108" fmla="*/ 2147483646 w 306"/>
                <a:gd name="T109" fmla="*/ 2147483646 h 374"/>
                <a:gd name="T110" fmla="*/ 2147483646 w 306"/>
                <a:gd name="T111" fmla="*/ 2147483646 h 374"/>
                <a:gd name="T112" fmla="*/ 2147483646 w 306"/>
                <a:gd name="T113" fmla="*/ 2147483646 h 374"/>
                <a:gd name="T114" fmla="*/ 2147483646 w 306"/>
                <a:gd name="T115" fmla="*/ 2147483646 h 3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 h="374">
                  <a:moveTo>
                    <a:pt x="192" y="106"/>
                  </a:moveTo>
                  <a:lnTo>
                    <a:pt x="192" y="106"/>
                  </a:lnTo>
                  <a:lnTo>
                    <a:pt x="186" y="86"/>
                  </a:lnTo>
                  <a:lnTo>
                    <a:pt x="180" y="70"/>
                  </a:lnTo>
                  <a:lnTo>
                    <a:pt x="174" y="60"/>
                  </a:lnTo>
                  <a:lnTo>
                    <a:pt x="170" y="56"/>
                  </a:lnTo>
                  <a:lnTo>
                    <a:pt x="142" y="46"/>
                  </a:lnTo>
                  <a:lnTo>
                    <a:pt x="122" y="40"/>
                  </a:lnTo>
                  <a:lnTo>
                    <a:pt x="110" y="34"/>
                  </a:lnTo>
                  <a:lnTo>
                    <a:pt x="104" y="30"/>
                  </a:lnTo>
                  <a:lnTo>
                    <a:pt x="96" y="22"/>
                  </a:lnTo>
                  <a:lnTo>
                    <a:pt x="80" y="0"/>
                  </a:lnTo>
                  <a:lnTo>
                    <a:pt x="74" y="0"/>
                  </a:lnTo>
                  <a:lnTo>
                    <a:pt x="76" y="2"/>
                  </a:lnTo>
                  <a:lnTo>
                    <a:pt x="82" y="14"/>
                  </a:lnTo>
                  <a:lnTo>
                    <a:pt x="96" y="34"/>
                  </a:lnTo>
                  <a:lnTo>
                    <a:pt x="98" y="36"/>
                  </a:lnTo>
                  <a:lnTo>
                    <a:pt x="98" y="38"/>
                  </a:lnTo>
                  <a:lnTo>
                    <a:pt x="86" y="60"/>
                  </a:lnTo>
                  <a:lnTo>
                    <a:pt x="78" y="70"/>
                  </a:lnTo>
                  <a:lnTo>
                    <a:pt x="74" y="72"/>
                  </a:lnTo>
                  <a:lnTo>
                    <a:pt x="72" y="72"/>
                  </a:lnTo>
                  <a:lnTo>
                    <a:pt x="64" y="66"/>
                  </a:lnTo>
                  <a:lnTo>
                    <a:pt x="52" y="50"/>
                  </a:lnTo>
                  <a:lnTo>
                    <a:pt x="38" y="46"/>
                  </a:lnTo>
                  <a:lnTo>
                    <a:pt x="40" y="54"/>
                  </a:lnTo>
                  <a:lnTo>
                    <a:pt x="46" y="70"/>
                  </a:lnTo>
                  <a:lnTo>
                    <a:pt x="46" y="72"/>
                  </a:lnTo>
                  <a:lnTo>
                    <a:pt x="46" y="74"/>
                  </a:lnTo>
                  <a:lnTo>
                    <a:pt x="44" y="82"/>
                  </a:lnTo>
                  <a:lnTo>
                    <a:pt x="28" y="88"/>
                  </a:lnTo>
                  <a:lnTo>
                    <a:pt x="24" y="90"/>
                  </a:lnTo>
                  <a:lnTo>
                    <a:pt x="22" y="94"/>
                  </a:lnTo>
                  <a:lnTo>
                    <a:pt x="22" y="102"/>
                  </a:lnTo>
                  <a:lnTo>
                    <a:pt x="24" y="116"/>
                  </a:lnTo>
                  <a:lnTo>
                    <a:pt x="20" y="124"/>
                  </a:lnTo>
                  <a:lnTo>
                    <a:pt x="18" y="126"/>
                  </a:lnTo>
                  <a:lnTo>
                    <a:pt x="16" y="126"/>
                  </a:lnTo>
                  <a:lnTo>
                    <a:pt x="0" y="122"/>
                  </a:lnTo>
                  <a:lnTo>
                    <a:pt x="2" y="126"/>
                  </a:lnTo>
                  <a:lnTo>
                    <a:pt x="8" y="130"/>
                  </a:lnTo>
                  <a:lnTo>
                    <a:pt x="18" y="144"/>
                  </a:lnTo>
                  <a:lnTo>
                    <a:pt x="28" y="160"/>
                  </a:lnTo>
                  <a:lnTo>
                    <a:pt x="28" y="162"/>
                  </a:lnTo>
                  <a:lnTo>
                    <a:pt x="36" y="162"/>
                  </a:lnTo>
                  <a:lnTo>
                    <a:pt x="42" y="160"/>
                  </a:lnTo>
                  <a:lnTo>
                    <a:pt x="48" y="162"/>
                  </a:lnTo>
                  <a:lnTo>
                    <a:pt x="54" y="164"/>
                  </a:lnTo>
                  <a:lnTo>
                    <a:pt x="60" y="166"/>
                  </a:lnTo>
                  <a:lnTo>
                    <a:pt x="70" y="178"/>
                  </a:lnTo>
                  <a:lnTo>
                    <a:pt x="68" y="200"/>
                  </a:lnTo>
                  <a:lnTo>
                    <a:pt x="72" y="204"/>
                  </a:lnTo>
                  <a:lnTo>
                    <a:pt x="72" y="210"/>
                  </a:lnTo>
                  <a:lnTo>
                    <a:pt x="68" y="214"/>
                  </a:lnTo>
                  <a:lnTo>
                    <a:pt x="60" y="218"/>
                  </a:lnTo>
                  <a:lnTo>
                    <a:pt x="56" y="218"/>
                  </a:lnTo>
                  <a:lnTo>
                    <a:pt x="54" y="220"/>
                  </a:lnTo>
                  <a:lnTo>
                    <a:pt x="52" y="224"/>
                  </a:lnTo>
                  <a:lnTo>
                    <a:pt x="50" y="230"/>
                  </a:lnTo>
                  <a:lnTo>
                    <a:pt x="44" y="244"/>
                  </a:lnTo>
                  <a:lnTo>
                    <a:pt x="52" y="254"/>
                  </a:lnTo>
                  <a:lnTo>
                    <a:pt x="74" y="258"/>
                  </a:lnTo>
                  <a:lnTo>
                    <a:pt x="76" y="258"/>
                  </a:lnTo>
                  <a:lnTo>
                    <a:pt x="86" y="268"/>
                  </a:lnTo>
                  <a:lnTo>
                    <a:pt x="72" y="288"/>
                  </a:lnTo>
                  <a:lnTo>
                    <a:pt x="102" y="352"/>
                  </a:lnTo>
                  <a:lnTo>
                    <a:pt x="104" y="354"/>
                  </a:lnTo>
                  <a:lnTo>
                    <a:pt x="98" y="358"/>
                  </a:lnTo>
                  <a:lnTo>
                    <a:pt x="100" y="364"/>
                  </a:lnTo>
                  <a:lnTo>
                    <a:pt x="156" y="330"/>
                  </a:lnTo>
                  <a:lnTo>
                    <a:pt x="146" y="346"/>
                  </a:lnTo>
                  <a:lnTo>
                    <a:pt x="138" y="362"/>
                  </a:lnTo>
                  <a:lnTo>
                    <a:pt x="134" y="374"/>
                  </a:lnTo>
                  <a:lnTo>
                    <a:pt x="140" y="372"/>
                  </a:lnTo>
                  <a:lnTo>
                    <a:pt x="146" y="366"/>
                  </a:lnTo>
                  <a:lnTo>
                    <a:pt x="152" y="360"/>
                  </a:lnTo>
                  <a:lnTo>
                    <a:pt x="156" y="350"/>
                  </a:lnTo>
                  <a:lnTo>
                    <a:pt x="158" y="350"/>
                  </a:lnTo>
                  <a:lnTo>
                    <a:pt x="172" y="342"/>
                  </a:lnTo>
                  <a:lnTo>
                    <a:pt x="174" y="340"/>
                  </a:lnTo>
                  <a:lnTo>
                    <a:pt x="196" y="358"/>
                  </a:lnTo>
                  <a:lnTo>
                    <a:pt x="220" y="360"/>
                  </a:lnTo>
                  <a:lnTo>
                    <a:pt x="232" y="368"/>
                  </a:lnTo>
                  <a:lnTo>
                    <a:pt x="260" y="342"/>
                  </a:lnTo>
                  <a:lnTo>
                    <a:pt x="264" y="336"/>
                  </a:lnTo>
                  <a:lnTo>
                    <a:pt x="268" y="326"/>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0" y="226"/>
                  </a:lnTo>
                  <a:lnTo>
                    <a:pt x="284" y="222"/>
                  </a:lnTo>
                  <a:lnTo>
                    <a:pt x="282" y="222"/>
                  </a:lnTo>
                  <a:lnTo>
                    <a:pt x="272" y="232"/>
                  </a:lnTo>
                  <a:lnTo>
                    <a:pt x="272" y="230"/>
                  </a:lnTo>
                  <a:lnTo>
                    <a:pt x="270" y="230"/>
                  </a:lnTo>
                  <a:lnTo>
                    <a:pt x="256" y="226"/>
                  </a:lnTo>
                  <a:lnTo>
                    <a:pt x="252" y="214"/>
                  </a:lnTo>
                  <a:lnTo>
                    <a:pt x="244" y="210"/>
                  </a:lnTo>
                  <a:lnTo>
                    <a:pt x="236" y="204"/>
                  </a:lnTo>
                  <a:lnTo>
                    <a:pt x="226" y="198"/>
                  </a:lnTo>
                  <a:lnTo>
                    <a:pt x="218" y="192"/>
                  </a:lnTo>
                  <a:lnTo>
                    <a:pt x="216" y="190"/>
                  </a:lnTo>
                  <a:lnTo>
                    <a:pt x="216" y="186"/>
                  </a:lnTo>
                  <a:lnTo>
                    <a:pt x="214" y="184"/>
                  </a:lnTo>
                  <a:lnTo>
                    <a:pt x="216" y="180"/>
                  </a:lnTo>
                  <a:lnTo>
                    <a:pt x="220" y="170"/>
                  </a:lnTo>
                  <a:lnTo>
                    <a:pt x="230" y="152"/>
                  </a:lnTo>
                  <a:lnTo>
                    <a:pt x="232" y="144"/>
                  </a:lnTo>
                  <a:lnTo>
                    <a:pt x="234" y="138"/>
                  </a:lnTo>
                  <a:lnTo>
                    <a:pt x="234" y="128"/>
                  </a:lnTo>
                  <a:lnTo>
                    <a:pt x="240" y="128"/>
                  </a:lnTo>
                  <a:lnTo>
                    <a:pt x="258" y="130"/>
                  </a:lnTo>
                  <a:lnTo>
                    <a:pt x="260" y="122"/>
                  </a:lnTo>
                  <a:lnTo>
                    <a:pt x="264" y="106"/>
                  </a:lnTo>
                  <a:lnTo>
                    <a:pt x="260" y="104"/>
                  </a:lnTo>
                  <a:lnTo>
                    <a:pt x="242" y="116"/>
                  </a:lnTo>
                  <a:lnTo>
                    <a:pt x="230" y="122"/>
                  </a:lnTo>
                  <a:lnTo>
                    <a:pt x="222" y="122"/>
                  </a:lnTo>
                  <a:lnTo>
                    <a:pt x="214" y="120"/>
                  </a:lnTo>
                  <a:lnTo>
                    <a:pt x="204" y="114"/>
                  </a:lnTo>
                  <a:lnTo>
                    <a:pt x="194" y="108"/>
                  </a:lnTo>
                  <a:lnTo>
                    <a:pt x="194" y="106"/>
                  </a:lnTo>
                  <a:lnTo>
                    <a:pt x="192"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天津"/>
            <p:cNvSpPr/>
            <p:nvPr/>
          </p:nvSpPr>
          <p:spPr bwMode="auto">
            <a:xfrm>
              <a:off x="6108700" y="2811463"/>
              <a:ext cx="146050" cy="211137"/>
            </a:xfrm>
            <a:custGeom>
              <a:avLst/>
              <a:gdLst>
                <a:gd name="T0" fmla="*/ 2147483646 w 80"/>
                <a:gd name="T1" fmla="*/ 2147483646 h 116"/>
                <a:gd name="T2" fmla="*/ 2147483646 w 80"/>
                <a:gd name="T3" fmla="*/ 0 h 116"/>
                <a:gd name="T4" fmla="*/ 2147483646 w 80"/>
                <a:gd name="T5" fmla="*/ 0 h 116"/>
                <a:gd name="T6" fmla="*/ 2147483646 w 80"/>
                <a:gd name="T7" fmla="*/ 2147483646 h 116"/>
                <a:gd name="T8" fmla="*/ 2147483646 w 80"/>
                <a:gd name="T9" fmla="*/ 2147483646 h 116"/>
                <a:gd name="T10" fmla="*/ 2147483646 w 80"/>
                <a:gd name="T11" fmla="*/ 2147483646 h 116"/>
                <a:gd name="T12" fmla="*/ 2147483646 w 80"/>
                <a:gd name="T13" fmla="*/ 2147483646 h 116"/>
                <a:gd name="T14" fmla="*/ 2147483646 w 80"/>
                <a:gd name="T15" fmla="*/ 2147483646 h 116"/>
                <a:gd name="T16" fmla="*/ 2147483646 w 80"/>
                <a:gd name="T17" fmla="*/ 2147483646 h 116"/>
                <a:gd name="T18" fmla="*/ 2147483646 w 80"/>
                <a:gd name="T19" fmla="*/ 2147483646 h 116"/>
                <a:gd name="T20" fmla="*/ 2147483646 w 80"/>
                <a:gd name="T21" fmla="*/ 2147483646 h 116"/>
                <a:gd name="T22" fmla="*/ 2147483646 w 80"/>
                <a:gd name="T23" fmla="*/ 2147483646 h 116"/>
                <a:gd name="T24" fmla="*/ 2147483646 w 80"/>
                <a:gd name="T25" fmla="*/ 2147483646 h 116"/>
                <a:gd name="T26" fmla="*/ 2147483646 w 80"/>
                <a:gd name="T27" fmla="*/ 2147483646 h 116"/>
                <a:gd name="T28" fmla="*/ 2147483646 w 80"/>
                <a:gd name="T29" fmla="*/ 2147483646 h 116"/>
                <a:gd name="T30" fmla="*/ 2147483646 w 80"/>
                <a:gd name="T31" fmla="*/ 2147483646 h 116"/>
                <a:gd name="T32" fmla="*/ 2147483646 w 80"/>
                <a:gd name="T33" fmla="*/ 2147483646 h 116"/>
                <a:gd name="T34" fmla="*/ 0 w 80"/>
                <a:gd name="T35" fmla="*/ 2147483646 h 116"/>
                <a:gd name="T36" fmla="*/ 0 w 80"/>
                <a:gd name="T37" fmla="*/ 2147483646 h 116"/>
                <a:gd name="T38" fmla="*/ 0 w 80"/>
                <a:gd name="T39" fmla="*/ 2147483646 h 116"/>
                <a:gd name="T40" fmla="*/ 0 w 80"/>
                <a:gd name="T41" fmla="*/ 2147483646 h 116"/>
                <a:gd name="T42" fmla="*/ 2147483646 w 80"/>
                <a:gd name="T43" fmla="*/ 2147483646 h 116"/>
                <a:gd name="T44" fmla="*/ 2147483646 w 80"/>
                <a:gd name="T45" fmla="*/ 2147483646 h 116"/>
                <a:gd name="T46" fmla="*/ 2147483646 w 80"/>
                <a:gd name="T47" fmla="*/ 2147483646 h 116"/>
                <a:gd name="T48" fmla="*/ 2147483646 w 80"/>
                <a:gd name="T49" fmla="*/ 2147483646 h 116"/>
                <a:gd name="T50" fmla="*/ 2147483646 w 80"/>
                <a:gd name="T51" fmla="*/ 2147483646 h 116"/>
                <a:gd name="T52" fmla="*/ 2147483646 w 80"/>
                <a:gd name="T53" fmla="*/ 2147483646 h 116"/>
                <a:gd name="T54" fmla="*/ 2147483646 w 80"/>
                <a:gd name="T55" fmla="*/ 2147483646 h 116"/>
                <a:gd name="T56" fmla="*/ 2147483646 w 80"/>
                <a:gd name="T57" fmla="*/ 2147483646 h 116"/>
                <a:gd name="T58" fmla="*/ 2147483646 w 80"/>
                <a:gd name="T59" fmla="*/ 2147483646 h 116"/>
                <a:gd name="T60" fmla="*/ 2147483646 w 80"/>
                <a:gd name="T61" fmla="*/ 2147483646 h 116"/>
                <a:gd name="T62" fmla="*/ 2147483646 w 80"/>
                <a:gd name="T63" fmla="*/ 2147483646 h 116"/>
                <a:gd name="T64" fmla="*/ 2147483646 w 80"/>
                <a:gd name="T65" fmla="*/ 2147483646 h 116"/>
                <a:gd name="T66" fmla="*/ 2147483646 w 80"/>
                <a:gd name="T67" fmla="*/ 2147483646 h 116"/>
                <a:gd name="T68" fmla="*/ 2147483646 w 80"/>
                <a:gd name="T69" fmla="*/ 2147483646 h 116"/>
                <a:gd name="T70" fmla="*/ 2147483646 w 80"/>
                <a:gd name="T71" fmla="*/ 2147483646 h 116"/>
                <a:gd name="T72" fmla="*/ 2147483646 w 80"/>
                <a:gd name="T73" fmla="*/ 2147483646 h 116"/>
                <a:gd name="T74" fmla="*/ 2147483646 w 80"/>
                <a:gd name="T75" fmla="*/ 2147483646 h 116"/>
                <a:gd name="T76" fmla="*/ 2147483646 w 80"/>
                <a:gd name="T77" fmla="*/ 2147483646 h 116"/>
                <a:gd name="T78" fmla="*/ 2147483646 w 80"/>
                <a:gd name="T79" fmla="*/ 2147483646 h 116"/>
                <a:gd name="T80" fmla="*/ 2147483646 w 80"/>
                <a:gd name="T81" fmla="*/ 2147483646 h 116"/>
                <a:gd name="T82" fmla="*/ 2147483646 w 80"/>
                <a:gd name="T83" fmla="*/ 2147483646 h 116"/>
                <a:gd name="T84" fmla="*/ 2147483646 w 80"/>
                <a:gd name="T85" fmla="*/ 2147483646 h 116"/>
                <a:gd name="T86" fmla="*/ 2147483646 w 80"/>
                <a:gd name="T87" fmla="*/ 2147483646 h 116"/>
                <a:gd name="T88" fmla="*/ 2147483646 w 80"/>
                <a:gd name="T89" fmla="*/ 2147483646 h 116"/>
                <a:gd name="T90" fmla="*/ 2147483646 w 80"/>
                <a:gd name="T91" fmla="*/ 2147483646 h 116"/>
                <a:gd name="T92" fmla="*/ 2147483646 w 80"/>
                <a:gd name="T93" fmla="*/ 2147483646 h 116"/>
                <a:gd name="T94" fmla="*/ 2147483646 w 80"/>
                <a:gd name="T95" fmla="*/ 2147483646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0" h="116">
                  <a:moveTo>
                    <a:pt x="46" y="2"/>
                  </a:moveTo>
                  <a:lnTo>
                    <a:pt x="44" y="0"/>
                  </a:lnTo>
                  <a:lnTo>
                    <a:pt x="40" y="2"/>
                  </a:lnTo>
                  <a:lnTo>
                    <a:pt x="38" y="4"/>
                  </a:lnTo>
                  <a:lnTo>
                    <a:pt x="32" y="14"/>
                  </a:lnTo>
                  <a:lnTo>
                    <a:pt x="28" y="12"/>
                  </a:lnTo>
                  <a:lnTo>
                    <a:pt x="28" y="14"/>
                  </a:lnTo>
                  <a:lnTo>
                    <a:pt x="22" y="20"/>
                  </a:lnTo>
                  <a:lnTo>
                    <a:pt x="18" y="22"/>
                  </a:lnTo>
                  <a:lnTo>
                    <a:pt x="10" y="26"/>
                  </a:lnTo>
                  <a:lnTo>
                    <a:pt x="8" y="32"/>
                  </a:lnTo>
                  <a:lnTo>
                    <a:pt x="8" y="44"/>
                  </a:lnTo>
                  <a:lnTo>
                    <a:pt x="6" y="48"/>
                  </a:lnTo>
                  <a:lnTo>
                    <a:pt x="4" y="50"/>
                  </a:lnTo>
                  <a:lnTo>
                    <a:pt x="0" y="60"/>
                  </a:lnTo>
                  <a:lnTo>
                    <a:pt x="0" y="66"/>
                  </a:lnTo>
                  <a:lnTo>
                    <a:pt x="0" y="78"/>
                  </a:lnTo>
                  <a:lnTo>
                    <a:pt x="4" y="102"/>
                  </a:lnTo>
                  <a:lnTo>
                    <a:pt x="8" y="106"/>
                  </a:lnTo>
                  <a:lnTo>
                    <a:pt x="18" y="112"/>
                  </a:lnTo>
                  <a:lnTo>
                    <a:pt x="36" y="116"/>
                  </a:lnTo>
                  <a:lnTo>
                    <a:pt x="44" y="114"/>
                  </a:lnTo>
                  <a:lnTo>
                    <a:pt x="54" y="110"/>
                  </a:lnTo>
                  <a:lnTo>
                    <a:pt x="50" y="100"/>
                  </a:lnTo>
                  <a:lnTo>
                    <a:pt x="50" y="98"/>
                  </a:lnTo>
                  <a:lnTo>
                    <a:pt x="52" y="90"/>
                  </a:lnTo>
                  <a:lnTo>
                    <a:pt x="60" y="74"/>
                  </a:lnTo>
                  <a:lnTo>
                    <a:pt x="76" y="74"/>
                  </a:lnTo>
                  <a:lnTo>
                    <a:pt x="80" y="74"/>
                  </a:lnTo>
                  <a:lnTo>
                    <a:pt x="74" y="64"/>
                  </a:lnTo>
                  <a:lnTo>
                    <a:pt x="64" y="48"/>
                  </a:lnTo>
                  <a:lnTo>
                    <a:pt x="58" y="40"/>
                  </a:lnTo>
                  <a:lnTo>
                    <a:pt x="54" y="30"/>
                  </a:lnTo>
                  <a:lnTo>
                    <a:pt x="52" y="18"/>
                  </a:lnTo>
                  <a:lnTo>
                    <a:pt x="48" y="8"/>
                  </a:lnTo>
                  <a:lnTo>
                    <a:pt x="4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北京"/>
            <p:cNvSpPr/>
            <p:nvPr/>
          </p:nvSpPr>
          <p:spPr bwMode="auto">
            <a:xfrm>
              <a:off x="5962650" y="2716213"/>
              <a:ext cx="193675" cy="207962"/>
            </a:xfrm>
            <a:custGeom>
              <a:avLst/>
              <a:gdLst>
                <a:gd name="T0" fmla="*/ 2147483646 w 106"/>
                <a:gd name="T1" fmla="*/ 2147483646 h 114"/>
                <a:gd name="T2" fmla="*/ 2147483646 w 106"/>
                <a:gd name="T3" fmla="*/ 2147483646 h 114"/>
                <a:gd name="T4" fmla="*/ 2147483646 w 106"/>
                <a:gd name="T5" fmla="*/ 2147483646 h 114"/>
                <a:gd name="T6" fmla="*/ 2147483646 w 106"/>
                <a:gd name="T7" fmla="*/ 2147483646 h 114"/>
                <a:gd name="T8" fmla="*/ 2147483646 w 106"/>
                <a:gd name="T9" fmla="*/ 2147483646 h 114"/>
                <a:gd name="T10" fmla="*/ 2147483646 w 106"/>
                <a:gd name="T11" fmla="*/ 2147483646 h 114"/>
                <a:gd name="T12" fmla="*/ 2147483646 w 106"/>
                <a:gd name="T13" fmla="*/ 2147483646 h 114"/>
                <a:gd name="T14" fmla="*/ 2147483646 w 106"/>
                <a:gd name="T15" fmla="*/ 2147483646 h 114"/>
                <a:gd name="T16" fmla="*/ 2147483646 w 106"/>
                <a:gd name="T17" fmla="*/ 2147483646 h 114"/>
                <a:gd name="T18" fmla="*/ 0 w 106"/>
                <a:gd name="T19" fmla="*/ 2147483646 h 114"/>
                <a:gd name="T20" fmla="*/ 2147483646 w 106"/>
                <a:gd name="T21" fmla="*/ 2147483646 h 114"/>
                <a:gd name="T22" fmla="*/ 2147483646 w 106"/>
                <a:gd name="T23" fmla="*/ 2147483646 h 114"/>
                <a:gd name="T24" fmla="*/ 2147483646 w 106"/>
                <a:gd name="T25" fmla="*/ 2147483646 h 114"/>
                <a:gd name="T26" fmla="*/ 2147483646 w 106"/>
                <a:gd name="T27" fmla="*/ 2147483646 h 114"/>
                <a:gd name="T28" fmla="*/ 2147483646 w 106"/>
                <a:gd name="T29" fmla="*/ 2147483646 h 114"/>
                <a:gd name="T30" fmla="*/ 2147483646 w 106"/>
                <a:gd name="T31" fmla="*/ 2147483646 h 114"/>
                <a:gd name="T32" fmla="*/ 2147483646 w 106"/>
                <a:gd name="T33" fmla="*/ 2147483646 h 114"/>
                <a:gd name="T34" fmla="*/ 2147483646 w 106"/>
                <a:gd name="T35" fmla="*/ 2147483646 h 114"/>
                <a:gd name="T36" fmla="*/ 2147483646 w 106"/>
                <a:gd name="T37" fmla="*/ 2147483646 h 114"/>
                <a:gd name="T38" fmla="*/ 2147483646 w 106"/>
                <a:gd name="T39" fmla="*/ 2147483646 h 114"/>
                <a:gd name="T40" fmla="*/ 2147483646 w 106"/>
                <a:gd name="T41" fmla="*/ 2147483646 h 114"/>
                <a:gd name="T42" fmla="*/ 2147483646 w 106"/>
                <a:gd name="T43" fmla="*/ 2147483646 h 114"/>
                <a:gd name="T44" fmla="*/ 2147483646 w 106"/>
                <a:gd name="T45" fmla="*/ 2147483646 h 114"/>
                <a:gd name="T46" fmla="*/ 2147483646 w 106"/>
                <a:gd name="T47" fmla="*/ 2147483646 h 114"/>
                <a:gd name="T48" fmla="*/ 2147483646 w 106"/>
                <a:gd name="T49" fmla="*/ 2147483646 h 114"/>
                <a:gd name="T50" fmla="*/ 2147483646 w 106"/>
                <a:gd name="T51" fmla="*/ 2147483646 h 114"/>
                <a:gd name="T52" fmla="*/ 2147483646 w 106"/>
                <a:gd name="T53" fmla="*/ 2147483646 h 114"/>
                <a:gd name="T54" fmla="*/ 2147483646 w 106"/>
                <a:gd name="T55" fmla="*/ 2147483646 h 114"/>
                <a:gd name="T56" fmla="*/ 2147483646 w 106"/>
                <a:gd name="T57" fmla="*/ 2147483646 h 114"/>
                <a:gd name="T58" fmla="*/ 2147483646 w 106"/>
                <a:gd name="T59" fmla="*/ 2147483646 h 114"/>
                <a:gd name="T60" fmla="*/ 2147483646 w 106"/>
                <a:gd name="T61" fmla="*/ 2147483646 h 114"/>
                <a:gd name="T62" fmla="*/ 2147483646 w 106"/>
                <a:gd name="T63" fmla="*/ 2147483646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6" y="44"/>
                  </a:lnTo>
                  <a:lnTo>
                    <a:pt x="18" y="48"/>
                  </a:lnTo>
                  <a:lnTo>
                    <a:pt x="24" y="56"/>
                  </a:lnTo>
                  <a:lnTo>
                    <a:pt x="24" y="58"/>
                  </a:lnTo>
                  <a:lnTo>
                    <a:pt x="24" y="60"/>
                  </a:lnTo>
                  <a:lnTo>
                    <a:pt x="14" y="72"/>
                  </a:lnTo>
                  <a:lnTo>
                    <a:pt x="4" y="82"/>
                  </a:lnTo>
                  <a:lnTo>
                    <a:pt x="0" y="86"/>
                  </a:lnTo>
                  <a:lnTo>
                    <a:pt x="0" y="90"/>
                  </a:lnTo>
                  <a:lnTo>
                    <a:pt x="4" y="96"/>
                  </a:lnTo>
                  <a:lnTo>
                    <a:pt x="14" y="100"/>
                  </a:lnTo>
                  <a:lnTo>
                    <a:pt x="20" y="100"/>
                  </a:lnTo>
                  <a:lnTo>
                    <a:pt x="32" y="102"/>
                  </a:lnTo>
                  <a:lnTo>
                    <a:pt x="36" y="102"/>
                  </a:lnTo>
                  <a:lnTo>
                    <a:pt x="40" y="106"/>
                  </a:lnTo>
                  <a:lnTo>
                    <a:pt x="48" y="110"/>
                  </a:lnTo>
                  <a:lnTo>
                    <a:pt x="56"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102" y="26"/>
                  </a:lnTo>
                  <a:lnTo>
                    <a:pt x="106" y="22"/>
                  </a:lnTo>
                  <a:lnTo>
                    <a:pt x="104" y="18"/>
                  </a:lnTo>
                  <a:lnTo>
                    <a:pt x="86" y="18"/>
                  </a:lnTo>
                  <a:lnTo>
                    <a:pt x="68" y="6"/>
                  </a:lnTo>
                  <a:lnTo>
                    <a:pt x="62" y="2"/>
                  </a:lnTo>
                  <a:lnTo>
                    <a:pt x="58" y="0"/>
                  </a:lnTo>
                  <a:lnTo>
                    <a:pt x="48" y="2"/>
                  </a:lnTo>
                  <a:lnTo>
                    <a:pt x="44" y="2"/>
                  </a:lnTo>
                  <a:lnTo>
                    <a:pt x="44" y="8"/>
                  </a:lnTo>
                  <a:lnTo>
                    <a:pt x="50" y="10"/>
                  </a:lnTo>
                  <a:lnTo>
                    <a:pt x="54" y="16"/>
                  </a:lnTo>
                  <a:lnTo>
                    <a:pt x="54" y="20"/>
                  </a:lnTo>
                  <a:lnTo>
                    <a:pt x="52" y="24"/>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8" name="辽宁"/>
            <p:cNvSpPr/>
            <p:nvPr/>
          </p:nvSpPr>
          <p:spPr bwMode="auto">
            <a:xfrm>
              <a:off x="6291263" y="2303463"/>
              <a:ext cx="687387" cy="654050"/>
            </a:xfrm>
            <a:custGeom>
              <a:avLst/>
              <a:gdLst>
                <a:gd name="T0" fmla="*/ 2147483646 w 376"/>
                <a:gd name="T1" fmla="*/ 2147483646 h 358"/>
                <a:gd name="T2" fmla="*/ 2147483646 w 376"/>
                <a:gd name="T3" fmla="*/ 2147483646 h 358"/>
                <a:gd name="T4" fmla="*/ 2147483646 w 376"/>
                <a:gd name="T5" fmla="*/ 2147483646 h 358"/>
                <a:gd name="T6" fmla="*/ 2147483646 w 376"/>
                <a:gd name="T7" fmla="*/ 2147483646 h 358"/>
                <a:gd name="T8" fmla="*/ 2147483646 w 376"/>
                <a:gd name="T9" fmla="*/ 2147483646 h 358"/>
                <a:gd name="T10" fmla="*/ 2147483646 w 376"/>
                <a:gd name="T11" fmla="*/ 2147483646 h 358"/>
                <a:gd name="T12" fmla="*/ 2147483646 w 376"/>
                <a:gd name="T13" fmla="*/ 2147483646 h 358"/>
                <a:gd name="T14" fmla="*/ 2147483646 w 376"/>
                <a:gd name="T15" fmla="*/ 2147483646 h 358"/>
                <a:gd name="T16" fmla="*/ 2147483646 w 376"/>
                <a:gd name="T17" fmla="*/ 2147483646 h 358"/>
                <a:gd name="T18" fmla="*/ 2147483646 w 376"/>
                <a:gd name="T19" fmla="*/ 2147483646 h 358"/>
                <a:gd name="T20" fmla="*/ 2147483646 w 376"/>
                <a:gd name="T21" fmla="*/ 2147483646 h 358"/>
                <a:gd name="T22" fmla="*/ 2147483646 w 376"/>
                <a:gd name="T23" fmla="*/ 2147483646 h 358"/>
                <a:gd name="T24" fmla="*/ 2147483646 w 376"/>
                <a:gd name="T25" fmla="*/ 2147483646 h 358"/>
                <a:gd name="T26" fmla="*/ 2147483646 w 376"/>
                <a:gd name="T27" fmla="*/ 2147483646 h 358"/>
                <a:gd name="T28" fmla="*/ 2147483646 w 376"/>
                <a:gd name="T29" fmla="*/ 2147483646 h 358"/>
                <a:gd name="T30" fmla="*/ 2147483646 w 376"/>
                <a:gd name="T31" fmla="*/ 2147483646 h 358"/>
                <a:gd name="T32" fmla="*/ 2147483646 w 376"/>
                <a:gd name="T33" fmla="*/ 2147483646 h 358"/>
                <a:gd name="T34" fmla="*/ 2147483646 w 376"/>
                <a:gd name="T35" fmla="*/ 2147483646 h 358"/>
                <a:gd name="T36" fmla="*/ 2147483646 w 376"/>
                <a:gd name="T37" fmla="*/ 2147483646 h 358"/>
                <a:gd name="T38" fmla="*/ 2147483646 w 376"/>
                <a:gd name="T39" fmla="*/ 2147483646 h 358"/>
                <a:gd name="T40" fmla="*/ 2147483646 w 376"/>
                <a:gd name="T41" fmla="*/ 2147483646 h 358"/>
                <a:gd name="T42" fmla="*/ 2147483646 w 376"/>
                <a:gd name="T43" fmla="*/ 2147483646 h 358"/>
                <a:gd name="T44" fmla="*/ 2147483646 w 376"/>
                <a:gd name="T45" fmla="*/ 2147483646 h 358"/>
                <a:gd name="T46" fmla="*/ 2147483646 w 376"/>
                <a:gd name="T47" fmla="*/ 2147483646 h 358"/>
                <a:gd name="T48" fmla="*/ 2147483646 w 376"/>
                <a:gd name="T49" fmla="*/ 2147483646 h 358"/>
                <a:gd name="T50" fmla="*/ 2147483646 w 376"/>
                <a:gd name="T51" fmla="*/ 2147483646 h 358"/>
                <a:gd name="T52" fmla="*/ 2147483646 w 376"/>
                <a:gd name="T53" fmla="*/ 2147483646 h 358"/>
                <a:gd name="T54" fmla="*/ 2147483646 w 376"/>
                <a:gd name="T55" fmla="*/ 2147483646 h 358"/>
                <a:gd name="T56" fmla="*/ 2147483646 w 376"/>
                <a:gd name="T57" fmla="*/ 2147483646 h 358"/>
                <a:gd name="T58" fmla="*/ 2147483646 w 376"/>
                <a:gd name="T59" fmla="*/ 2147483646 h 358"/>
                <a:gd name="T60" fmla="*/ 2147483646 w 376"/>
                <a:gd name="T61" fmla="*/ 2147483646 h 358"/>
                <a:gd name="T62" fmla="*/ 2147483646 w 376"/>
                <a:gd name="T63" fmla="*/ 2147483646 h 358"/>
                <a:gd name="T64" fmla="*/ 2147483646 w 376"/>
                <a:gd name="T65" fmla="*/ 2147483646 h 358"/>
                <a:gd name="T66" fmla="*/ 2147483646 w 376"/>
                <a:gd name="T67" fmla="*/ 2147483646 h 358"/>
                <a:gd name="T68" fmla="*/ 2147483646 w 376"/>
                <a:gd name="T69" fmla="*/ 2147483646 h 358"/>
                <a:gd name="T70" fmla="*/ 2147483646 w 376"/>
                <a:gd name="T71" fmla="*/ 2147483646 h 358"/>
                <a:gd name="T72" fmla="*/ 2147483646 w 376"/>
                <a:gd name="T73" fmla="*/ 2147483646 h 358"/>
                <a:gd name="T74" fmla="*/ 2147483646 w 376"/>
                <a:gd name="T75" fmla="*/ 2147483646 h 358"/>
                <a:gd name="T76" fmla="*/ 2147483646 w 376"/>
                <a:gd name="T77" fmla="*/ 2147483646 h 358"/>
                <a:gd name="T78" fmla="*/ 2147483646 w 376"/>
                <a:gd name="T79" fmla="*/ 2147483646 h 358"/>
                <a:gd name="T80" fmla="*/ 2147483646 w 376"/>
                <a:gd name="T81" fmla="*/ 2147483646 h 358"/>
                <a:gd name="T82" fmla="*/ 2147483646 w 376"/>
                <a:gd name="T83" fmla="*/ 2147483646 h 358"/>
                <a:gd name="T84" fmla="*/ 2147483646 w 376"/>
                <a:gd name="T85" fmla="*/ 2147483646 h 358"/>
                <a:gd name="T86" fmla="*/ 2147483646 w 376"/>
                <a:gd name="T87" fmla="*/ 2147483646 h 358"/>
                <a:gd name="T88" fmla="*/ 2147483646 w 376"/>
                <a:gd name="T89" fmla="*/ 2147483646 h 358"/>
                <a:gd name="T90" fmla="*/ 2147483646 w 376"/>
                <a:gd name="T91" fmla="*/ 2147483646 h 358"/>
                <a:gd name="T92" fmla="*/ 2147483646 w 376"/>
                <a:gd name="T93" fmla="*/ 2147483646 h 358"/>
                <a:gd name="T94" fmla="*/ 2147483646 w 376"/>
                <a:gd name="T95" fmla="*/ 2147483646 h 358"/>
                <a:gd name="T96" fmla="*/ 2147483646 w 376"/>
                <a:gd name="T97" fmla="*/ 2147483646 h 358"/>
                <a:gd name="T98" fmla="*/ 2147483646 w 376"/>
                <a:gd name="T99" fmla="*/ 2147483646 h 358"/>
                <a:gd name="T100" fmla="*/ 2147483646 w 376"/>
                <a:gd name="T101" fmla="*/ 2147483646 h 358"/>
                <a:gd name="T102" fmla="*/ 2147483646 w 376"/>
                <a:gd name="T103" fmla="*/ 2147483646 h 358"/>
                <a:gd name="T104" fmla="*/ 2147483646 w 376"/>
                <a:gd name="T105" fmla="*/ 0 h 358"/>
                <a:gd name="T106" fmla="*/ 2147483646 w 376"/>
                <a:gd name="T107" fmla="*/ 2147483646 h 358"/>
                <a:gd name="T108" fmla="*/ 2147483646 w 376"/>
                <a:gd name="T109" fmla="*/ 2147483646 h 358"/>
                <a:gd name="T110" fmla="*/ 2147483646 w 376"/>
                <a:gd name="T111" fmla="*/ 2147483646 h 358"/>
                <a:gd name="T112" fmla="*/ 2147483646 w 376"/>
                <a:gd name="T113" fmla="*/ 2147483646 h 3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6" h="358">
                  <a:moveTo>
                    <a:pt x="172" y="46"/>
                  </a:moveTo>
                  <a:lnTo>
                    <a:pt x="162" y="60"/>
                  </a:lnTo>
                  <a:lnTo>
                    <a:pt x="160" y="64"/>
                  </a:lnTo>
                  <a:lnTo>
                    <a:pt x="160" y="74"/>
                  </a:lnTo>
                  <a:lnTo>
                    <a:pt x="160" y="80"/>
                  </a:lnTo>
                  <a:lnTo>
                    <a:pt x="142" y="80"/>
                  </a:lnTo>
                  <a:lnTo>
                    <a:pt x="140" y="80"/>
                  </a:lnTo>
                  <a:lnTo>
                    <a:pt x="128" y="76"/>
                  </a:lnTo>
                  <a:lnTo>
                    <a:pt x="116" y="92"/>
                  </a:lnTo>
                  <a:lnTo>
                    <a:pt x="102" y="100"/>
                  </a:lnTo>
                  <a:lnTo>
                    <a:pt x="92" y="112"/>
                  </a:lnTo>
                  <a:lnTo>
                    <a:pt x="90" y="116"/>
                  </a:lnTo>
                  <a:lnTo>
                    <a:pt x="70" y="138"/>
                  </a:lnTo>
                  <a:lnTo>
                    <a:pt x="70" y="140"/>
                  </a:lnTo>
                  <a:lnTo>
                    <a:pt x="68" y="140"/>
                  </a:lnTo>
                  <a:lnTo>
                    <a:pt x="54" y="148"/>
                  </a:lnTo>
                  <a:lnTo>
                    <a:pt x="42" y="140"/>
                  </a:lnTo>
                  <a:lnTo>
                    <a:pt x="42" y="138"/>
                  </a:lnTo>
                  <a:lnTo>
                    <a:pt x="30" y="126"/>
                  </a:lnTo>
                  <a:lnTo>
                    <a:pt x="24" y="122"/>
                  </a:lnTo>
                  <a:lnTo>
                    <a:pt x="28" y="156"/>
                  </a:lnTo>
                  <a:lnTo>
                    <a:pt x="34" y="172"/>
                  </a:lnTo>
                  <a:lnTo>
                    <a:pt x="22" y="184"/>
                  </a:lnTo>
                  <a:lnTo>
                    <a:pt x="4" y="208"/>
                  </a:lnTo>
                  <a:lnTo>
                    <a:pt x="4" y="220"/>
                  </a:lnTo>
                  <a:lnTo>
                    <a:pt x="0" y="226"/>
                  </a:lnTo>
                  <a:lnTo>
                    <a:pt x="2" y="232"/>
                  </a:lnTo>
                  <a:lnTo>
                    <a:pt x="8" y="232"/>
                  </a:lnTo>
                  <a:lnTo>
                    <a:pt x="32" y="238"/>
                  </a:lnTo>
                  <a:lnTo>
                    <a:pt x="34" y="238"/>
                  </a:lnTo>
                  <a:lnTo>
                    <a:pt x="34" y="240"/>
                  </a:lnTo>
                  <a:lnTo>
                    <a:pt x="40" y="244"/>
                  </a:lnTo>
                  <a:lnTo>
                    <a:pt x="46" y="248"/>
                  </a:lnTo>
                  <a:lnTo>
                    <a:pt x="48" y="248"/>
                  </a:lnTo>
                  <a:lnTo>
                    <a:pt x="50" y="252"/>
                  </a:lnTo>
                  <a:lnTo>
                    <a:pt x="52" y="258"/>
                  </a:lnTo>
                  <a:lnTo>
                    <a:pt x="54" y="264"/>
                  </a:lnTo>
                  <a:lnTo>
                    <a:pt x="78" y="272"/>
                  </a:lnTo>
                  <a:lnTo>
                    <a:pt x="86" y="270"/>
                  </a:lnTo>
                  <a:lnTo>
                    <a:pt x="92" y="260"/>
                  </a:lnTo>
                  <a:lnTo>
                    <a:pt x="112" y="224"/>
                  </a:lnTo>
                  <a:lnTo>
                    <a:pt x="122" y="212"/>
                  </a:lnTo>
                  <a:lnTo>
                    <a:pt x="122" y="210"/>
                  </a:lnTo>
                  <a:lnTo>
                    <a:pt x="138" y="204"/>
                  </a:lnTo>
                  <a:lnTo>
                    <a:pt x="148" y="202"/>
                  </a:lnTo>
                  <a:lnTo>
                    <a:pt x="154" y="196"/>
                  </a:lnTo>
                  <a:lnTo>
                    <a:pt x="160" y="192"/>
                  </a:lnTo>
                  <a:lnTo>
                    <a:pt x="164" y="194"/>
                  </a:lnTo>
                  <a:lnTo>
                    <a:pt x="172" y="198"/>
                  </a:lnTo>
                  <a:lnTo>
                    <a:pt x="174" y="198"/>
                  </a:lnTo>
                  <a:lnTo>
                    <a:pt x="174" y="200"/>
                  </a:lnTo>
                  <a:lnTo>
                    <a:pt x="188" y="220"/>
                  </a:lnTo>
                  <a:lnTo>
                    <a:pt x="188" y="222"/>
                  </a:lnTo>
                  <a:lnTo>
                    <a:pt x="190" y="238"/>
                  </a:lnTo>
                  <a:lnTo>
                    <a:pt x="188" y="254"/>
                  </a:lnTo>
                  <a:lnTo>
                    <a:pt x="184" y="268"/>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20"/>
                  </a:lnTo>
                  <a:lnTo>
                    <a:pt x="192" y="320"/>
                  </a:lnTo>
                  <a:lnTo>
                    <a:pt x="186" y="324"/>
                  </a:lnTo>
                  <a:lnTo>
                    <a:pt x="184" y="328"/>
                  </a:lnTo>
                  <a:lnTo>
                    <a:pt x="184" y="334"/>
                  </a:lnTo>
                  <a:lnTo>
                    <a:pt x="182" y="336"/>
                  </a:lnTo>
                  <a:lnTo>
                    <a:pt x="178" y="344"/>
                  </a:lnTo>
                  <a:lnTo>
                    <a:pt x="176" y="344"/>
                  </a:lnTo>
                  <a:lnTo>
                    <a:pt x="168" y="346"/>
                  </a:lnTo>
                  <a:lnTo>
                    <a:pt x="162" y="348"/>
                  </a:lnTo>
                  <a:lnTo>
                    <a:pt x="158" y="356"/>
                  </a:lnTo>
                  <a:lnTo>
                    <a:pt x="158" y="358"/>
                  </a:lnTo>
                  <a:lnTo>
                    <a:pt x="184" y="354"/>
                  </a:lnTo>
                  <a:lnTo>
                    <a:pt x="190" y="350"/>
                  </a:lnTo>
                  <a:lnTo>
                    <a:pt x="198" y="328"/>
                  </a:lnTo>
                  <a:lnTo>
                    <a:pt x="258" y="266"/>
                  </a:lnTo>
                  <a:lnTo>
                    <a:pt x="260" y="266"/>
                  </a:lnTo>
                  <a:lnTo>
                    <a:pt x="272" y="260"/>
                  </a:lnTo>
                  <a:lnTo>
                    <a:pt x="284" y="260"/>
                  </a:lnTo>
                  <a:lnTo>
                    <a:pt x="294" y="258"/>
                  </a:lnTo>
                  <a:lnTo>
                    <a:pt x="304" y="252"/>
                  </a:lnTo>
                  <a:lnTo>
                    <a:pt x="312" y="244"/>
                  </a:lnTo>
                  <a:lnTo>
                    <a:pt x="326" y="208"/>
                  </a:lnTo>
                  <a:lnTo>
                    <a:pt x="376" y="156"/>
                  </a:lnTo>
                  <a:lnTo>
                    <a:pt x="372" y="128"/>
                  </a:lnTo>
                  <a:lnTo>
                    <a:pt x="368" y="126"/>
                  </a:lnTo>
                  <a:lnTo>
                    <a:pt x="364" y="122"/>
                  </a:lnTo>
                  <a:lnTo>
                    <a:pt x="364" y="120"/>
                  </a:lnTo>
                  <a:lnTo>
                    <a:pt x="364" y="122"/>
                  </a:lnTo>
                  <a:lnTo>
                    <a:pt x="356" y="122"/>
                  </a:lnTo>
                  <a:lnTo>
                    <a:pt x="350" y="120"/>
                  </a:lnTo>
                  <a:lnTo>
                    <a:pt x="346" y="116"/>
                  </a:lnTo>
                  <a:lnTo>
                    <a:pt x="344" y="110"/>
                  </a:lnTo>
                  <a:lnTo>
                    <a:pt x="342" y="108"/>
                  </a:lnTo>
                  <a:lnTo>
                    <a:pt x="342" y="66"/>
                  </a:lnTo>
                  <a:lnTo>
                    <a:pt x="336" y="62"/>
                  </a:lnTo>
                  <a:lnTo>
                    <a:pt x="328" y="56"/>
                  </a:lnTo>
                  <a:lnTo>
                    <a:pt x="316" y="44"/>
                  </a:lnTo>
                  <a:lnTo>
                    <a:pt x="308" y="30"/>
                  </a:lnTo>
                  <a:lnTo>
                    <a:pt x="306" y="24"/>
                  </a:lnTo>
                  <a:lnTo>
                    <a:pt x="306" y="16"/>
                  </a:lnTo>
                  <a:lnTo>
                    <a:pt x="308" y="12"/>
                  </a:lnTo>
                  <a:lnTo>
                    <a:pt x="302" y="4"/>
                  </a:lnTo>
                  <a:lnTo>
                    <a:pt x="300" y="10"/>
                  </a:lnTo>
                  <a:lnTo>
                    <a:pt x="294" y="24"/>
                  </a:lnTo>
                  <a:lnTo>
                    <a:pt x="292" y="24"/>
                  </a:lnTo>
                  <a:lnTo>
                    <a:pt x="282" y="24"/>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12" y="48"/>
                  </a:lnTo>
                  <a:lnTo>
                    <a:pt x="210" y="48"/>
                  </a:lnTo>
                  <a:lnTo>
                    <a:pt x="208" y="48"/>
                  </a:lnTo>
                  <a:lnTo>
                    <a:pt x="186" y="50"/>
                  </a:lnTo>
                  <a:lnTo>
                    <a:pt x="172"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9" name="吉林"/>
            <p:cNvSpPr/>
            <p:nvPr/>
          </p:nvSpPr>
          <p:spPr bwMode="auto">
            <a:xfrm>
              <a:off x="6445250" y="1908175"/>
              <a:ext cx="979488" cy="665163"/>
            </a:xfrm>
            <a:custGeom>
              <a:avLst/>
              <a:gdLst>
                <a:gd name="T0" fmla="*/ 2147483646 w 536"/>
                <a:gd name="T1" fmla="*/ 2147483646 h 364"/>
                <a:gd name="T2" fmla="*/ 2147483646 w 536"/>
                <a:gd name="T3" fmla="*/ 2147483646 h 364"/>
                <a:gd name="T4" fmla="*/ 2147483646 w 536"/>
                <a:gd name="T5" fmla="*/ 2147483646 h 364"/>
                <a:gd name="T6" fmla="*/ 2147483646 w 536"/>
                <a:gd name="T7" fmla="*/ 2147483646 h 364"/>
                <a:gd name="T8" fmla="*/ 2147483646 w 536"/>
                <a:gd name="T9" fmla="*/ 2147483646 h 364"/>
                <a:gd name="T10" fmla="*/ 2147483646 w 536"/>
                <a:gd name="T11" fmla="*/ 2147483646 h 364"/>
                <a:gd name="T12" fmla="*/ 2147483646 w 536"/>
                <a:gd name="T13" fmla="*/ 2147483646 h 364"/>
                <a:gd name="T14" fmla="*/ 2147483646 w 536"/>
                <a:gd name="T15" fmla="*/ 2147483646 h 364"/>
                <a:gd name="T16" fmla="*/ 2147483646 w 536"/>
                <a:gd name="T17" fmla="*/ 2147483646 h 364"/>
                <a:gd name="T18" fmla="*/ 2147483646 w 536"/>
                <a:gd name="T19" fmla="*/ 2147483646 h 364"/>
                <a:gd name="T20" fmla="*/ 2147483646 w 536"/>
                <a:gd name="T21" fmla="*/ 2147483646 h 364"/>
                <a:gd name="T22" fmla="*/ 2147483646 w 536"/>
                <a:gd name="T23" fmla="*/ 2147483646 h 364"/>
                <a:gd name="T24" fmla="*/ 2147483646 w 536"/>
                <a:gd name="T25" fmla="*/ 2147483646 h 364"/>
                <a:gd name="T26" fmla="*/ 2147483646 w 536"/>
                <a:gd name="T27" fmla="*/ 2147483646 h 364"/>
                <a:gd name="T28" fmla="*/ 2147483646 w 536"/>
                <a:gd name="T29" fmla="*/ 2147483646 h 364"/>
                <a:gd name="T30" fmla="*/ 2147483646 w 536"/>
                <a:gd name="T31" fmla="*/ 2147483646 h 364"/>
                <a:gd name="T32" fmla="*/ 2147483646 w 536"/>
                <a:gd name="T33" fmla="*/ 2147483646 h 364"/>
                <a:gd name="T34" fmla="*/ 2147483646 w 536"/>
                <a:gd name="T35" fmla="*/ 2147483646 h 364"/>
                <a:gd name="T36" fmla="*/ 2147483646 w 536"/>
                <a:gd name="T37" fmla="*/ 2147483646 h 364"/>
                <a:gd name="T38" fmla="*/ 2147483646 w 536"/>
                <a:gd name="T39" fmla="*/ 2147483646 h 364"/>
                <a:gd name="T40" fmla="*/ 2147483646 w 536"/>
                <a:gd name="T41" fmla="*/ 2147483646 h 364"/>
                <a:gd name="T42" fmla="*/ 2147483646 w 536"/>
                <a:gd name="T43" fmla="*/ 2147483646 h 364"/>
                <a:gd name="T44" fmla="*/ 2147483646 w 536"/>
                <a:gd name="T45" fmla="*/ 2147483646 h 364"/>
                <a:gd name="T46" fmla="*/ 2147483646 w 536"/>
                <a:gd name="T47" fmla="*/ 2147483646 h 364"/>
                <a:gd name="T48" fmla="*/ 2147483646 w 536"/>
                <a:gd name="T49" fmla="*/ 2147483646 h 364"/>
                <a:gd name="T50" fmla="*/ 2147483646 w 536"/>
                <a:gd name="T51" fmla="*/ 2147483646 h 364"/>
                <a:gd name="T52" fmla="*/ 2147483646 w 536"/>
                <a:gd name="T53" fmla="*/ 2147483646 h 364"/>
                <a:gd name="T54" fmla="*/ 2147483646 w 536"/>
                <a:gd name="T55" fmla="*/ 2147483646 h 364"/>
                <a:gd name="T56" fmla="*/ 2147483646 w 536"/>
                <a:gd name="T57" fmla="*/ 2147483646 h 364"/>
                <a:gd name="T58" fmla="*/ 2147483646 w 536"/>
                <a:gd name="T59" fmla="*/ 2147483646 h 364"/>
                <a:gd name="T60" fmla="*/ 2147483646 w 536"/>
                <a:gd name="T61" fmla="*/ 2147483646 h 364"/>
                <a:gd name="T62" fmla="*/ 2147483646 w 536"/>
                <a:gd name="T63" fmla="*/ 2147483646 h 364"/>
                <a:gd name="T64" fmla="*/ 2147483646 w 536"/>
                <a:gd name="T65" fmla="*/ 2147483646 h 364"/>
                <a:gd name="T66" fmla="*/ 2147483646 w 536"/>
                <a:gd name="T67" fmla="*/ 2147483646 h 364"/>
                <a:gd name="T68" fmla="*/ 2147483646 w 536"/>
                <a:gd name="T69" fmla="*/ 2147483646 h 364"/>
                <a:gd name="T70" fmla="*/ 2147483646 w 536"/>
                <a:gd name="T71" fmla="*/ 2147483646 h 364"/>
                <a:gd name="T72" fmla="*/ 2147483646 w 536"/>
                <a:gd name="T73" fmla="*/ 2147483646 h 364"/>
                <a:gd name="T74" fmla="*/ 2147483646 w 536"/>
                <a:gd name="T75" fmla="*/ 2147483646 h 364"/>
                <a:gd name="T76" fmla="*/ 2147483646 w 536"/>
                <a:gd name="T77" fmla="*/ 2147483646 h 364"/>
                <a:gd name="T78" fmla="*/ 2147483646 w 536"/>
                <a:gd name="T79" fmla="*/ 2147483646 h 364"/>
                <a:gd name="T80" fmla="*/ 2147483646 w 536"/>
                <a:gd name="T81" fmla="*/ 2147483646 h 364"/>
                <a:gd name="T82" fmla="*/ 2147483646 w 536"/>
                <a:gd name="T83" fmla="*/ 2147483646 h 364"/>
                <a:gd name="T84" fmla="*/ 2147483646 w 536"/>
                <a:gd name="T85" fmla="*/ 2147483646 h 364"/>
                <a:gd name="T86" fmla="*/ 2147483646 w 536"/>
                <a:gd name="T87" fmla="*/ 2147483646 h 364"/>
                <a:gd name="T88" fmla="*/ 2147483646 w 536"/>
                <a:gd name="T89" fmla="*/ 2147483646 h 364"/>
                <a:gd name="T90" fmla="*/ 2147483646 w 536"/>
                <a:gd name="T91" fmla="*/ 2147483646 h 364"/>
                <a:gd name="T92" fmla="*/ 2147483646 w 536"/>
                <a:gd name="T93" fmla="*/ 2147483646 h 364"/>
                <a:gd name="T94" fmla="*/ 2147483646 w 536"/>
                <a:gd name="T95" fmla="*/ 2147483646 h 364"/>
                <a:gd name="T96" fmla="*/ 2147483646 w 536"/>
                <a:gd name="T97" fmla="*/ 2147483646 h 364"/>
                <a:gd name="T98" fmla="*/ 2147483646 w 536"/>
                <a:gd name="T99" fmla="*/ 2147483646 h 364"/>
                <a:gd name="T100" fmla="*/ 2147483646 w 536"/>
                <a:gd name="T101" fmla="*/ 2147483646 h 364"/>
                <a:gd name="T102" fmla="*/ 2147483646 w 536"/>
                <a:gd name="T103" fmla="*/ 2147483646 h 3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44" y="48"/>
                  </a:lnTo>
                  <a:lnTo>
                    <a:pt x="42" y="48"/>
                  </a:lnTo>
                  <a:lnTo>
                    <a:pt x="40" y="48"/>
                  </a:lnTo>
                  <a:lnTo>
                    <a:pt x="28" y="40"/>
                  </a:lnTo>
                  <a:lnTo>
                    <a:pt x="22" y="34"/>
                  </a:lnTo>
                  <a:lnTo>
                    <a:pt x="18" y="32"/>
                  </a:lnTo>
                  <a:lnTo>
                    <a:pt x="8" y="34"/>
                  </a:lnTo>
                  <a:lnTo>
                    <a:pt x="0" y="40"/>
                  </a:lnTo>
                  <a:lnTo>
                    <a:pt x="18" y="54"/>
                  </a:lnTo>
                  <a:lnTo>
                    <a:pt x="32" y="60"/>
                  </a:lnTo>
                  <a:lnTo>
                    <a:pt x="34" y="62"/>
                  </a:lnTo>
                  <a:lnTo>
                    <a:pt x="34" y="64"/>
                  </a:lnTo>
                  <a:lnTo>
                    <a:pt x="36" y="80"/>
                  </a:lnTo>
                  <a:lnTo>
                    <a:pt x="36" y="104"/>
                  </a:lnTo>
                  <a:lnTo>
                    <a:pt x="40" y="118"/>
                  </a:lnTo>
                  <a:lnTo>
                    <a:pt x="50" y="140"/>
                  </a:lnTo>
                  <a:lnTo>
                    <a:pt x="60" y="152"/>
                  </a:lnTo>
                  <a:lnTo>
                    <a:pt x="70" y="144"/>
                  </a:lnTo>
                  <a:lnTo>
                    <a:pt x="76" y="136"/>
                  </a:lnTo>
                  <a:lnTo>
                    <a:pt x="88" y="122"/>
                  </a:lnTo>
                  <a:lnTo>
                    <a:pt x="98" y="132"/>
                  </a:lnTo>
                  <a:lnTo>
                    <a:pt x="108" y="152"/>
                  </a:lnTo>
                  <a:lnTo>
                    <a:pt x="120" y="156"/>
                  </a:lnTo>
                  <a:lnTo>
                    <a:pt x="126" y="176"/>
                  </a:lnTo>
                  <a:lnTo>
                    <a:pt x="124" y="194"/>
                  </a:lnTo>
                  <a:lnTo>
                    <a:pt x="124" y="196"/>
                  </a:lnTo>
                  <a:lnTo>
                    <a:pt x="120" y="212"/>
                  </a:lnTo>
                  <a:lnTo>
                    <a:pt x="128" y="220"/>
                  </a:lnTo>
                  <a:lnTo>
                    <a:pt x="138" y="214"/>
                  </a:lnTo>
                  <a:lnTo>
                    <a:pt x="148" y="204"/>
                  </a:lnTo>
                  <a:lnTo>
                    <a:pt x="150" y="206"/>
                  </a:lnTo>
                  <a:lnTo>
                    <a:pt x="158" y="208"/>
                  </a:lnTo>
                  <a:lnTo>
                    <a:pt x="168" y="218"/>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4"/>
                  </a:lnTo>
                  <a:lnTo>
                    <a:pt x="212" y="210"/>
                  </a:lnTo>
                  <a:lnTo>
                    <a:pt x="220" y="212"/>
                  </a:lnTo>
                  <a:lnTo>
                    <a:pt x="226" y="214"/>
                  </a:lnTo>
                  <a:lnTo>
                    <a:pt x="230" y="218"/>
                  </a:lnTo>
                  <a:lnTo>
                    <a:pt x="232" y="222"/>
                  </a:lnTo>
                  <a:lnTo>
                    <a:pt x="232" y="228"/>
                  </a:lnTo>
                  <a:lnTo>
                    <a:pt x="232" y="232"/>
                  </a:lnTo>
                  <a:lnTo>
                    <a:pt x="232" y="242"/>
                  </a:lnTo>
                  <a:lnTo>
                    <a:pt x="240" y="256"/>
                  </a:lnTo>
                  <a:lnTo>
                    <a:pt x="250" y="266"/>
                  </a:lnTo>
                  <a:lnTo>
                    <a:pt x="256" y="272"/>
                  </a:lnTo>
                  <a:lnTo>
                    <a:pt x="262" y="274"/>
                  </a:lnTo>
                  <a:lnTo>
                    <a:pt x="264" y="274"/>
                  </a:lnTo>
                  <a:lnTo>
                    <a:pt x="266" y="278"/>
                  </a:lnTo>
                  <a:lnTo>
                    <a:pt x="268" y="288"/>
                  </a:lnTo>
                  <a:lnTo>
                    <a:pt x="268" y="324"/>
                  </a:lnTo>
                  <a:lnTo>
                    <a:pt x="270" y="328"/>
                  </a:lnTo>
                  <a:lnTo>
                    <a:pt x="274" y="330"/>
                  </a:lnTo>
                  <a:lnTo>
                    <a:pt x="276" y="330"/>
                  </a:lnTo>
                  <a:lnTo>
                    <a:pt x="282" y="330"/>
                  </a:lnTo>
                  <a:lnTo>
                    <a:pt x="288" y="332"/>
                  </a:lnTo>
                  <a:lnTo>
                    <a:pt x="290" y="334"/>
                  </a:lnTo>
                  <a:lnTo>
                    <a:pt x="294" y="338"/>
                  </a:lnTo>
                  <a:lnTo>
                    <a:pt x="298" y="344"/>
                  </a:lnTo>
                  <a:lnTo>
                    <a:pt x="300" y="364"/>
                  </a:lnTo>
                  <a:lnTo>
                    <a:pt x="318" y="328"/>
                  </a:lnTo>
                  <a:lnTo>
                    <a:pt x="322" y="314"/>
                  </a:lnTo>
                  <a:lnTo>
                    <a:pt x="326" y="304"/>
                  </a:lnTo>
                  <a:lnTo>
                    <a:pt x="332" y="296"/>
                  </a:lnTo>
                  <a:lnTo>
                    <a:pt x="338" y="294"/>
                  </a:lnTo>
                  <a:lnTo>
                    <a:pt x="344" y="294"/>
                  </a:lnTo>
                  <a:lnTo>
                    <a:pt x="352" y="294"/>
                  </a:lnTo>
                  <a:lnTo>
                    <a:pt x="372" y="304"/>
                  </a:lnTo>
                  <a:lnTo>
                    <a:pt x="424" y="308"/>
                  </a:lnTo>
                  <a:lnTo>
                    <a:pt x="424" y="296"/>
                  </a:lnTo>
                  <a:lnTo>
                    <a:pt x="400" y="272"/>
                  </a:lnTo>
                  <a:lnTo>
                    <a:pt x="388" y="264"/>
                  </a:lnTo>
                  <a:lnTo>
                    <a:pt x="386" y="262"/>
                  </a:lnTo>
                  <a:lnTo>
                    <a:pt x="386" y="258"/>
                  </a:lnTo>
                  <a:lnTo>
                    <a:pt x="404" y="260"/>
                  </a:lnTo>
                  <a:lnTo>
                    <a:pt x="412" y="260"/>
                  </a:lnTo>
                  <a:lnTo>
                    <a:pt x="418" y="260"/>
                  </a:lnTo>
                  <a:lnTo>
                    <a:pt x="424" y="260"/>
                  </a:lnTo>
                  <a:lnTo>
                    <a:pt x="430" y="256"/>
                  </a:lnTo>
                  <a:lnTo>
                    <a:pt x="436" y="252"/>
                  </a:lnTo>
                  <a:lnTo>
                    <a:pt x="442" y="246"/>
                  </a:lnTo>
                  <a:lnTo>
                    <a:pt x="452" y="228"/>
                  </a:lnTo>
                  <a:lnTo>
                    <a:pt x="454" y="228"/>
                  </a:lnTo>
                  <a:lnTo>
                    <a:pt x="472" y="212"/>
                  </a:lnTo>
                  <a:lnTo>
                    <a:pt x="474" y="174"/>
                  </a:lnTo>
                  <a:lnTo>
                    <a:pt x="474" y="170"/>
                  </a:lnTo>
                  <a:lnTo>
                    <a:pt x="476" y="170"/>
                  </a:lnTo>
                  <a:lnTo>
                    <a:pt x="478" y="170"/>
                  </a:lnTo>
                  <a:lnTo>
                    <a:pt x="492" y="168"/>
                  </a:lnTo>
                  <a:lnTo>
                    <a:pt x="494"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4" y="126"/>
                  </a:lnTo>
                  <a:lnTo>
                    <a:pt x="512" y="120"/>
                  </a:lnTo>
                  <a:lnTo>
                    <a:pt x="504" y="118"/>
                  </a:lnTo>
                  <a:lnTo>
                    <a:pt x="492" y="110"/>
                  </a:lnTo>
                  <a:lnTo>
                    <a:pt x="486" y="106"/>
                  </a:lnTo>
                  <a:lnTo>
                    <a:pt x="484" y="102"/>
                  </a:lnTo>
                  <a:lnTo>
                    <a:pt x="484" y="104"/>
                  </a:lnTo>
                  <a:lnTo>
                    <a:pt x="482" y="108"/>
                  </a:lnTo>
                  <a:lnTo>
                    <a:pt x="480" y="108"/>
                  </a:lnTo>
                  <a:lnTo>
                    <a:pt x="476" y="110"/>
                  </a:lnTo>
                  <a:lnTo>
                    <a:pt x="470" y="112"/>
                  </a:lnTo>
                  <a:lnTo>
                    <a:pt x="468" y="112"/>
                  </a:lnTo>
                  <a:lnTo>
                    <a:pt x="468" y="110"/>
                  </a:lnTo>
                  <a:lnTo>
                    <a:pt x="456" y="102"/>
                  </a:lnTo>
                  <a:lnTo>
                    <a:pt x="446" y="110"/>
                  </a:lnTo>
                  <a:lnTo>
                    <a:pt x="440" y="116"/>
                  </a:lnTo>
                  <a:lnTo>
                    <a:pt x="438" y="120"/>
                  </a:lnTo>
                  <a:lnTo>
                    <a:pt x="444" y="132"/>
                  </a:lnTo>
                  <a:lnTo>
                    <a:pt x="446" y="136"/>
                  </a:lnTo>
                  <a:lnTo>
                    <a:pt x="444" y="138"/>
                  </a:lnTo>
                  <a:lnTo>
                    <a:pt x="440" y="142"/>
                  </a:lnTo>
                  <a:lnTo>
                    <a:pt x="434" y="144"/>
                  </a:lnTo>
                  <a:lnTo>
                    <a:pt x="428" y="146"/>
                  </a:lnTo>
                  <a:lnTo>
                    <a:pt x="422" y="148"/>
                  </a:lnTo>
                  <a:lnTo>
                    <a:pt x="418" y="146"/>
                  </a:lnTo>
                  <a:lnTo>
                    <a:pt x="416" y="144"/>
                  </a:lnTo>
                  <a:lnTo>
                    <a:pt x="414" y="140"/>
                  </a:lnTo>
                  <a:lnTo>
                    <a:pt x="392" y="120"/>
                  </a:lnTo>
                  <a:lnTo>
                    <a:pt x="382" y="114"/>
                  </a:lnTo>
                  <a:lnTo>
                    <a:pt x="376" y="108"/>
                  </a:lnTo>
                  <a:lnTo>
                    <a:pt x="374" y="104"/>
                  </a:lnTo>
                  <a:lnTo>
                    <a:pt x="374" y="100"/>
                  </a:lnTo>
                  <a:lnTo>
                    <a:pt x="372" y="92"/>
                  </a:lnTo>
                  <a:lnTo>
                    <a:pt x="370" y="86"/>
                  </a:lnTo>
                  <a:lnTo>
                    <a:pt x="366" y="88"/>
                  </a:lnTo>
                  <a:lnTo>
                    <a:pt x="364" y="90"/>
                  </a:lnTo>
                  <a:lnTo>
                    <a:pt x="366" y="94"/>
                  </a:lnTo>
                  <a:lnTo>
                    <a:pt x="368" y="98"/>
                  </a:lnTo>
                  <a:lnTo>
                    <a:pt x="368" y="100"/>
                  </a:lnTo>
                  <a:lnTo>
                    <a:pt x="370" y="100"/>
                  </a:lnTo>
                  <a:lnTo>
                    <a:pt x="368" y="102"/>
                  </a:lnTo>
                  <a:lnTo>
                    <a:pt x="358" y="120"/>
                  </a:lnTo>
                  <a:lnTo>
                    <a:pt x="340" y="116"/>
                  </a:lnTo>
                  <a:lnTo>
                    <a:pt x="336" y="114"/>
                  </a:lnTo>
                  <a:lnTo>
                    <a:pt x="336" y="112"/>
                  </a:lnTo>
                  <a:lnTo>
                    <a:pt x="336" y="106"/>
                  </a:lnTo>
                  <a:lnTo>
                    <a:pt x="336" y="100"/>
                  </a:lnTo>
                  <a:lnTo>
                    <a:pt x="332" y="94"/>
                  </a:lnTo>
                  <a:lnTo>
                    <a:pt x="318" y="84"/>
                  </a:lnTo>
                  <a:lnTo>
                    <a:pt x="316" y="82"/>
                  </a:lnTo>
                  <a:lnTo>
                    <a:pt x="314" y="84"/>
                  </a:lnTo>
                  <a:lnTo>
                    <a:pt x="312" y="86"/>
                  </a:lnTo>
                  <a:lnTo>
                    <a:pt x="298" y="84"/>
                  </a:lnTo>
                  <a:lnTo>
                    <a:pt x="292" y="82"/>
                  </a:lnTo>
                  <a:lnTo>
                    <a:pt x="288" y="80"/>
                  </a:lnTo>
                  <a:lnTo>
                    <a:pt x="288" y="76"/>
                  </a:lnTo>
                  <a:lnTo>
                    <a:pt x="288" y="70"/>
                  </a:lnTo>
                  <a:lnTo>
                    <a:pt x="290" y="68"/>
                  </a:lnTo>
                  <a:lnTo>
                    <a:pt x="284" y="56"/>
                  </a:lnTo>
                  <a:lnTo>
                    <a:pt x="256" y="58"/>
                  </a:lnTo>
                  <a:lnTo>
                    <a:pt x="256" y="64"/>
                  </a:lnTo>
                  <a:lnTo>
                    <a:pt x="254" y="68"/>
                  </a:lnTo>
                  <a:lnTo>
                    <a:pt x="252" y="70"/>
                  </a:lnTo>
                  <a:lnTo>
                    <a:pt x="248" y="72"/>
                  </a:lnTo>
                  <a:lnTo>
                    <a:pt x="240" y="72"/>
                  </a:lnTo>
                  <a:lnTo>
                    <a:pt x="234" y="68"/>
                  </a:lnTo>
                  <a:lnTo>
                    <a:pt x="234" y="66"/>
                  </a:lnTo>
                  <a:lnTo>
                    <a:pt x="226" y="56"/>
                  </a:lnTo>
                  <a:lnTo>
                    <a:pt x="224" y="48"/>
                  </a:lnTo>
                  <a:lnTo>
                    <a:pt x="220" y="40"/>
                  </a:lnTo>
                  <a:lnTo>
                    <a:pt x="212" y="46"/>
                  </a:lnTo>
                  <a:lnTo>
                    <a:pt x="202" y="50"/>
                  </a:lnTo>
                  <a:lnTo>
                    <a:pt x="200" y="50"/>
                  </a:lnTo>
                  <a:lnTo>
                    <a:pt x="196" y="48"/>
                  </a:lnTo>
                  <a:lnTo>
                    <a:pt x="194" y="46"/>
                  </a:lnTo>
                  <a:lnTo>
                    <a:pt x="186" y="48"/>
                  </a:lnTo>
                  <a:lnTo>
                    <a:pt x="164" y="54"/>
                  </a:lnTo>
                  <a:lnTo>
                    <a:pt x="158" y="58"/>
                  </a:lnTo>
                  <a:lnTo>
                    <a:pt x="152" y="58"/>
                  </a:lnTo>
                  <a:lnTo>
                    <a:pt x="150" y="58"/>
                  </a:lnTo>
                  <a:lnTo>
                    <a:pt x="140" y="56"/>
                  </a:lnTo>
                  <a:lnTo>
                    <a:pt x="134" y="52"/>
                  </a:lnTo>
                  <a:lnTo>
                    <a:pt x="120" y="42"/>
                  </a:lnTo>
                  <a:lnTo>
                    <a:pt x="104"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0" name="黑龙江"/>
            <p:cNvSpPr/>
            <p:nvPr/>
          </p:nvSpPr>
          <p:spPr bwMode="auto">
            <a:xfrm>
              <a:off x="6237288" y="968375"/>
              <a:ext cx="1311275" cy="1192213"/>
            </a:xfrm>
            <a:custGeom>
              <a:avLst/>
              <a:gdLst>
                <a:gd name="T0" fmla="*/ 2147483646 w 718"/>
                <a:gd name="T1" fmla="*/ 2147483646 h 652"/>
                <a:gd name="T2" fmla="*/ 2147483646 w 718"/>
                <a:gd name="T3" fmla="*/ 2147483646 h 652"/>
                <a:gd name="T4" fmla="*/ 2147483646 w 718"/>
                <a:gd name="T5" fmla="*/ 2147483646 h 652"/>
                <a:gd name="T6" fmla="*/ 2147483646 w 718"/>
                <a:gd name="T7" fmla="*/ 2147483646 h 652"/>
                <a:gd name="T8" fmla="*/ 2147483646 w 718"/>
                <a:gd name="T9" fmla="*/ 2147483646 h 652"/>
                <a:gd name="T10" fmla="*/ 2147483646 w 718"/>
                <a:gd name="T11" fmla="*/ 2147483646 h 652"/>
                <a:gd name="T12" fmla="*/ 2147483646 w 718"/>
                <a:gd name="T13" fmla="*/ 2147483646 h 652"/>
                <a:gd name="T14" fmla="*/ 2147483646 w 718"/>
                <a:gd name="T15" fmla="*/ 2147483646 h 652"/>
                <a:gd name="T16" fmla="*/ 2147483646 w 718"/>
                <a:gd name="T17" fmla="*/ 2147483646 h 652"/>
                <a:gd name="T18" fmla="*/ 2147483646 w 718"/>
                <a:gd name="T19" fmla="*/ 2147483646 h 652"/>
                <a:gd name="T20" fmla="*/ 2147483646 w 718"/>
                <a:gd name="T21" fmla="*/ 2147483646 h 652"/>
                <a:gd name="T22" fmla="*/ 2147483646 w 718"/>
                <a:gd name="T23" fmla="*/ 2147483646 h 652"/>
                <a:gd name="T24" fmla="*/ 2147483646 w 718"/>
                <a:gd name="T25" fmla="*/ 2147483646 h 652"/>
                <a:gd name="T26" fmla="*/ 2147483646 w 718"/>
                <a:gd name="T27" fmla="*/ 0 h 652"/>
                <a:gd name="T28" fmla="*/ 2147483646 w 718"/>
                <a:gd name="T29" fmla="*/ 2147483646 h 652"/>
                <a:gd name="T30" fmla="*/ 2147483646 w 718"/>
                <a:gd name="T31" fmla="*/ 2147483646 h 652"/>
                <a:gd name="T32" fmla="*/ 0 w 718"/>
                <a:gd name="T33" fmla="*/ 2147483646 h 652"/>
                <a:gd name="T34" fmla="*/ 2147483646 w 718"/>
                <a:gd name="T35" fmla="*/ 2147483646 h 652"/>
                <a:gd name="T36" fmla="*/ 2147483646 w 718"/>
                <a:gd name="T37" fmla="*/ 2147483646 h 652"/>
                <a:gd name="T38" fmla="*/ 2147483646 w 718"/>
                <a:gd name="T39" fmla="*/ 2147483646 h 652"/>
                <a:gd name="T40" fmla="*/ 2147483646 w 718"/>
                <a:gd name="T41" fmla="*/ 2147483646 h 652"/>
                <a:gd name="T42" fmla="*/ 2147483646 w 718"/>
                <a:gd name="T43" fmla="*/ 2147483646 h 652"/>
                <a:gd name="T44" fmla="*/ 2147483646 w 718"/>
                <a:gd name="T45" fmla="*/ 2147483646 h 652"/>
                <a:gd name="T46" fmla="*/ 2147483646 w 718"/>
                <a:gd name="T47" fmla="*/ 2147483646 h 652"/>
                <a:gd name="T48" fmla="*/ 2147483646 w 718"/>
                <a:gd name="T49" fmla="*/ 2147483646 h 652"/>
                <a:gd name="T50" fmla="*/ 2147483646 w 718"/>
                <a:gd name="T51" fmla="*/ 2147483646 h 652"/>
                <a:gd name="T52" fmla="*/ 2147483646 w 718"/>
                <a:gd name="T53" fmla="*/ 2147483646 h 652"/>
                <a:gd name="T54" fmla="*/ 2147483646 w 718"/>
                <a:gd name="T55" fmla="*/ 2147483646 h 652"/>
                <a:gd name="T56" fmla="*/ 2147483646 w 718"/>
                <a:gd name="T57" fmla="*/ 2147483646 h 652"/>
                <a:gd name="T58" fmla="*/ 2147483646 w 718"/>
                <a:gd name="T59" fmla="*/ 2147483646 h 652"/>
                <a:gd name="T60" fmla="*/ 2147483646 w 718"/>
                <a:gd name="T61" fmla="*/ 2147483646 h 652"/>
                <a:gd name="T62" fmla="*/ 2147483646 w 718"/>
                <a:gd name="T63" fmla="*/ 2147483646 h 652"/>
                <a:gd name="T64" fmla="*/ 2147483646 w 718"/>
                <a:gd name="T65" fmla="*/ 2147483646 h 652"/>
                <a:gd name="T66" fmla="*/ 2147483646 w 718"/>
                <a:gd name="T67" fmla="*/ 2147483646 h 652"/>
                <a:gd name="T68" fmla="*/ 2147483646 w 718"/>
                <a:gd name="T69" fmla="*/ 2147483646 h 652"/>
                <a:gd name="T70" fmla="*/ 2147483646 w 718"/>
                <a:gd name="T71" fmla="*/ 2147483646 h 652"/>
                <a:gd name="T72" fmla="*/ 2147483646 w 718"/>
                <a:gd name="T73" fmla="*/ 2147483646 h 652"/>
                <a:gd name="T74" fmla="*/ 2147483646 w 718"/>
                <a:gd name="T75" fmla="*/ 2147483646 h 652"/>
                <a:gd name="T76" fmla="*/ 2147483646 w 718"/>
                <a:gd name="T77" fmla="*/ 2147483646 h 652"/>
                <a:gd name="T78" fmla="*/ 2147483646 w 718"/>
                <a:gd name="T79" fmla="*/ 2147483646 h 652"/>
                <a:gd name="T80" fmla="*/ 2147483646 w 718"/>
                <a:gd name="T81" fmla="*/ 2147483646 h 652"/>
                <a:gd name="T82" fmla="*/ 2147483646 w 718"/>
                <a:gd name="T83" fmla="*/ 2147483646 h 652"/>
                <a:gd name="T84" fmla="*/ 2147483646 w 718"/>
                <a:gd name="T85" fmla="*/ 2147483646 h 652"/>
                <a:gd name="T86" fmla="*/ 2147483646 w 718"/>
                <a:gd name="T87" fmla="*/ 2147483646 h 652"/>
                <a:gd name="T88" fmla="*/ 2147483646 w 718"/>
                <a:gd name="T89" fmla="*/ 2147483646 h 652"/>
                <a:gd name="T90" fmla="*/ 2147483646 w 718"/>
                <a:gd name="T91" fmla="*/ 2147483646 h 652"/>
                <a:gd name="T92" fmla="*/ 2147483646 w 718"/>
                <a:gd name="T93" fmla="*/ 2147483646 h 652"/>
                <a:gd name="T94" fmla="*/ 2147483646 w 718"/>
                <a:gd name="T95" fmla="*/ 2147483646 h 652"/>
                <a:gd name="T96" fmla="*/ 2147483646 w 718"/>
                <a:gd name="T97" fmla="*/ 2147483646 h 652"/>
                <a:gd name="T98" fmla="*/ 2147483646 w 718"/>
                <a:gd name="T99" fmla="*/ 2147483646 h 652"/>
                <a:gd name="T100" fmla="*/ 2147483646 w 718"/>
                <a:gd name="T101" fmla="*/ 2147483646 h 652"/>
                <a:gd name="T102" fmla="*/ 2147483646 w 718"/>
                <a:gd name="T103" fmla="*/ 2147483646 h 652"/>
                <a:gd name="T104" fmla="*/ 2147483646 w 718"/>
                <a:gd name="T105" fmla="*/ 2147483646 h 652"/>
                <a:gd name="T106" fmla="*/ 2147483646 w 718"/>
                <a:gd name="T107" fmla="*/ 2147483646 h 652"/>
                <a:gd name="T108" fmla="*/ 2147483646 w 718"/>
                <a:gd name="T109" fmla="*/ 2147483646 h 652"/>
                <a:gd name="T110" fmla="*/ 2147483646 w 718"/>
                <a:gd name="T111" fmla="*/ 2147483646 h 652"/>
                <a:gd name="T112" fmla="*/ 2147483646 w 718"/>
                <a:gd name="T113" fmla="*/ 2147483646 h 652"/>
                <a:gd name="T114" fmla="*/ 2147483646 w 718"/>
                <a:gd name="T115" fmla="*/ 2147483646 h 652"/>
                <a:gd name="T116" fmla="*/ 2147483646 w 718"/>
                <a:gd name="T117" fmla="*/ 2147483646 h 652"/>
                <a:gd name="T118" fmla="*/ 2147483646 w 718"/>
                <a:gd name="T119" fmla="*/ 2147483646 h 652"/>
                <a:gd name="T120" fmla="*/ 2147483646 w 718"/>
                <a:gd name="T121" fmla="*/ 2147483646 h 652"/>
                <a:gd name="T122" fmla="*/ 2147483646 w 718"/>
                <a:gd name="T123" fmla="*/ 2147483646 h 65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18" h="652">
                  <a:moveTo>
                    <a:pt x="716" y="382"/>
                  </a:moveTo>
                  <a:lnTo>
                    <a:pt x="704" y="302"/>
                  </a:lnTo>
                  <a:lnTo>
                    <a:pt x="706" y="302"/>
                  </a:lnTo>
                  <a:lnTo>
                    <a:pt x="712" y="290"/>
                  </a:lnTo>
                  <a:lnTo>
                    <a:pt x="714" y="284"/>
                  </a:lnTo>
                  <a:lnTo>
                    <a:pt x="714" y="280"/>
                  </a:lnTo>
                  <a:lnTo>
                    <a:pt x="710" y="274"/>
                  </a:lnTo>
                  <a:lnTo>
                    <a:pt x="704" y="270"/>
                  </a:lnTo>
                  <a:lnTo>
                    <a:pt x="700" y="260"/>
                  </a:lnTo>
                  <a:lnTo>
                    <a:pt x="700" y="250"/>
                  </a:lnTo>
                  <a:lnTo>
                    <a:pt x="700" y="234"/>
                  </a:lnTo>
                  <a:lnTo>
                    <a:pt x="692" y="234"/>
                  </a:lnTo>
                  <a:lnTo>
                    <a:pt x="684" y="236"/>
                  </a:lnTo>
                  <a:lnTo>
                    <a:pt x="674" y="240"/>
                  </a:lnTo>
                  <a:lnTo>
                    <a:pt x="666" y="248"/>
                  </a:lnTo>
                  <a:lnTo>
                    <a:pt x="662" y="254"/>
                  </a:lnTo>
                  <a:lnTo>
                    <a:pt x="660" y="262"/>
                  </a:lnTo>
                  <a:lnTo>
                    <a:pt x="652" y="268"/>
                  </a:lnTo>
                  <a:lnTo>
                    <a:pt x="644" y="272"/>
                  </a:lnTo>
                  <a:lnTo>
                    <a:pt x="632" y="276"/>
                  </a:lnTo>
                  <a:lnTo>
                    <a:pt x="628" y="302"/>
                  </a:lnTo>
                  <a:lnTo>
                    <a:pt x="626" y="302"/>
                  </a:lnTo>
                  <a:lnTo>
                    <a:pt x="618" y="318"/>
                  </a:lnTo>
                  <a:lnTo>
                    <a:pt x="618" y="320"/>
                  </a:lnTo>
                  <a:lnTo>
                    <a:pt x="616" y="320"/>
                  </a:lnTo>
                  <a:lnTo>
                    <a:pt x="536" y="334"/>
                  </a:lnTo>
                  <a:lnTo>
                    <a:pt x="534" y="334"/>
                  </a:lnTo>
                  <a:lnTo>
                    <a:pt x="510" y="308"/>
                  </a:lnTo>
                  <a:lnTo>
                    <a:pt x="518" y="302"/>
                  </a:lnTo>
                  <a:lnTo>
                    <a:pt x="508" y="290"/>
                  </a:lnTo>
                  <a:lnTo>
                    <a:pt x="498" y="282"/>
                  </a:lnTo>
                  <a:lnTo>
                    <a:pt x="496" y="280"/>
                  </a:lnTo>
                  <a:lnTo>
                    <a:pt x="496" y="278"/>
                  </a:lnTo>
                  <a:lnTo>
                    <a:pt x="492" y="258"/>
                  </a:lnTo>
                  <a:lnTo>
                    <a:pt x="470" y="258"/>
                  </a:lnTo>
                  <a:lnTo>
                    <a:pt x="452" y="246"/>
                  </a:lnTo>
                  <a:lnTo>
                    <a:pt x="388" y="236"/>
                  </a:lnTo>
                  <a:lnTo>
                    <a:pt x="336" y="234"/>
                  </a:lnTo>
                  <a:lnTo>
                    <a:pt x="334" y="234"/>
                  </a:lnTo>
                  <a:lnTo>
                    <a:pt x="332" y="234"/>
                  </a:lnTo>
                  <a:lnTo>
                    <a:pt x="330" y="232"/>
                  </a:lnTo>
                  <a:lnTo>
                    <a:pt x="298" y="164"/>
                  </a:lnTo>
                  <a:lnTo>
                    <a:pt x="286" y="146"/>
                  </a:lnTo>
                  <a:lnTo>
                    <a:pt x="258" y="110"/>
                  </a:lnTo>
                  <a:lnTo>
                    <a:pt x="230" y="76"/>
                  </a:lnTo>
                  <a:lnTo>
                    <a:pt x="216" y="62"/>
                  </a:lnTo>
                  <a:lnTo>
                    <a:pt x="170" y="18"/>
                  </a:lnTo>
                  <a:lnTo>
                    <a:pt x="164" y="14"/>
                  </a:lnTo>
                  <a:lnTo>
                    <a:pt x="108" y="12"/>
                  </a:lnTo>
                  <a:lnTo>
                    <a:pt x="106" y="12"/>
                  </a:lnTo>
                  <a:lnTo>
                    <a:pt x="106" y="10"/>
                  </a:lnTo>
                  <a:lnTo>
                    <a:pt x="94" y="6"/>
                  </a:lnTo>
                  <a:lnTo>
                    <a:pt x="80" y="0"/>
                  </a:lnTo>
                  <a:lnTo>
                    <a:pt x="76" y="0"/>
                  </a:lnTo>
                  <a:lnTo>
                    <a:pt x="70" y="0"/>
                  </a:lnTo>
                  <a:lnTo>
                    <a:pt x="54" y="4"/>
                  </a:lnTo>
                  <a:lnTo>
                    <a:pt x="34" y="12"/>
                  </a:lnTo>
                  <a:lnTo>
                    <a:pt x="8" y="24"/>
                  </a:lnTo>
                  <a:lnTo>
                    <a:pt x="6" y="26"/>
                  </a:lnTo>
                  <a:lnTo>
                    <a:pt x="8" y="36"/>
                  </a:lnTo>
                  <a:lnTo>
                    <a:pt x="8" y="38"/>
                  </a:lnTo>
                  <a:lnTo>
                    <a:pt x="2" y="52"/>
                  </a:lnTo>
                  <a:lnTo>
                    <a:pt x="0" y="52"/>
                  </a:lnTo>
                  <a:lnTo>
                    <a:pt x="0" y="62"/>
                  </a:lnTo>
                  <a:lnTo>
                    <a:pt x="0" y="72"/>
                  </a:lnTo>
                  <a:lnTo>
                    <a:pt x="4" y="82"/>
                  </a:lnTo>
                  <a:lnTo>
                    <a:pt x="10" y="86"/>
                  </a:lnTo>
                  <a:lnTo>
                    <a:pt x="22" y="86"/>
                  </a:lnTo>
                  <a:lnTo>
                    <a:pt x="32" y="88"/>
                  </a:lnTo>
                  <a:lnTo>
                    <a:pt x="36" y="86"/>
                  </a:lnTo>
                  <a:lnTo>
                    <a:pt x="38" y="76"/>
                  </a:lnTo>
                  <a:lnTo>
                    <a:pt x="42" y="70"/>
                  </a:lnTo>
                  <a:lnTo>
                    <a:pt x="50" y="70"/>
                  </a:lnTo>
                  <a:lnTo>
                    <a:pt x="78" y="78"/>
                  </a:lnTo>
                  <a:lnTo>
                    <a:pt x="84" y="80"/>
                  </a:lnTo>
                  <a:lnTo>
                    <a:pt x="74" y="94"/>
                  </a:lnTo>
                  <a:lnTo>
                    <a:pt x="74" y="114"/>
                  </a:lnTo>
                  <a:lnTo>
                    <a:pt x="76" y="118"/>
                  </a:lnTo>
                  <a:lnTo>
                    <a:pt x="80" y="124"/>
                  </a:lnTo>
                  <a:lnTo>
                    <a:pt x="96" y="140"/>
                  </a:lnTo>
                  <a:lnTo>
                    <a:pt x="108" y="148"/>
                  </a:lnTo>
                  <a:lnTo>
                    <a:pt x="116" y="150"/>
                  </a:lnTo>
                  <a:lnTo>
                    <a:pt x="120" y="150"/>
                  </a:lnTo>
                  <a:lnTo>
                    <a:pt x="124" y="148"/>
                  </a:lnTo>
                  <a:lnTo>
                    <a:pt x="138" y="134"/>
                  </a:lnTo>
                  <a:lnTo>
                    <a:pt x="148" y="128"/>
                  </a:lnTo>
                  <a:lnTo>
                    <a:pt x="170" y="124"/>
                  </a:lnTo>
                  <a:lnTo>
                    <a:pt x="176" y="110"/>
                  </a:lnTo>
                  <a:lnTo>
                    <a:pt x="194" y="10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40" y="250"/>
                  </a:lnTo>
                  <a:lnTo>
                    <a:pt x="242" y="258"/>
                  </a:lnTo>
                  <a:lnTo>
                    <a:pt x="240" y="272"/>
                  </a:lnTo>
                  <a:lnTo>
                    <a:pt x="240" y="274"/>
                  </a:lnTo>
                  <a:lnTo>
                    <a:pt x="232" y="284"/>
                  </a:lnTo>
                  <a:lnTo>
                    <a:pt x="232" y="286"/>
                  </a:lnTo>
                  <a:lnTo>
                    <a:pt x="224" y="294"/>
                  </a:lnTo>
                  <a:lnTo>
                    <a:pt x="222" y="312"/>
                  </a:lnTo>
                  <a:lnTo>
                    <a:pt x="228" y="330"/>
                  </a:lnTo>
                  <a:lnTo>
                    <a:pt x="228" y="332"/>
                  </a:lnTo>
                  <a:lnTo>
                    <a:pt x="222" y="360"/>
                  </a:lnTo>
                  <a:lnTo>
                    <a:pt x="218" y="364"/>
                  </a:lnTo>
                  <a:lnTo>
                    <a:pt x="214" y="366"/>
                  </a:lnTo>
                  <a:lnTo>
                    <a:pt x="206" y="364"/>
                  </a:lnTo>
                  <a:lnTo>
                    <a:pt x="198" y="356"/>
                  </a:lnTo>
                  <a:lnTo>
                    <a:pt x="190" y="358"/>
                  </a:lnTo>
                  <a:lnTo>
                    <a:pt x="180" y="370"/>
                  </a:lnTo>
                  <a:lnTo>
                    <a:pt x="168" y="402"/>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8" y="562"/>
                  </a:lnTo>
                  <a:lnTo>
                    <a:pt x="262" y="562"/>
                  </a:lnTo>
                  <a:lnTo>
                    <a:pt x="266" y="564"/>
                  </a:lnTo>
                  <a:lnTo>
                    <a:pt x="274" y="560"/>
                  </a:lnTo>
                  <a:lnTo>
                    <a:pt x="282" y="558"/>
                  </a:lnTo>
                  <a:lnTo>
                    <a:pt x="292" y="554"/>
                  </a:lnTo>
                  <a:lnTo>
                    <a:pt x="296" y="552"/>
                  </a:lnTo>
                  <a:lnTo>
                    <a:pt x="308" y="552"/>
                  </a:lnTo>
                  <a:lnTo>
                    <a:pt x="312" y="552"/>
                  </a:lnTo>
                  <a:lnTo>
                    <a:pt x="316" y="554"/>
                  </a:lnTo>
                  <a:lnTo>
                    <a:pt x="332" y="544"/>
                  </a:lnTo>
                  <a:lnTo>
                    <a:pt x="334" y="544"/>
                  </a:lnTo>
                  <a:lnTo>
                    <a:pt x="334" y="546"/>
                  </a:lnTo>
                  <a:lnTo>
                    <a:pt x="336" y="544"/>
                  </a:lnTo>
                  <a:lnTo>
                    <a:pt x="338" y="546"/>
                  </a:lnTo>
                  <a:lnTo>
                    <a:pt x="344" y="556"/>
                  </a:lnTo>
                  <a:lnTo>
                    <a:pt x="346" y="562"/>
                  </a:lnTo>
                  <a:lnTo>
                    <a:pt x="354" y="574"/>
                  </a:lnTo>
                  <a:lnTo>
                    <a:pt x="360" y="576"/>
                  </a:lnTo>
                  <a:lnTo>
                    <a:pt x="362" y="576"/>
                  </a:lnTo>
                  <a:lnTo>
                    <a:pt x="360" y="574"/>
                  </a:lnTo>
                  <a:lnTo>
                    <a:pt x="360" y="570"/>
                  </a:lnTo>
                  <a:lnTo>
                    <a:pt x="360" y="566"/>
                  </a:lnTo>
                  <a:lnTo>
                    <a:pt x="364" y="564"/>
                  </a:lnTo>
                  <a:lnTo>
                    <a:pt x="370" y="562"/>
                  </a:lnTo>
                  <a:lnTo>
                    <a:pt x="398" y="562"/>
                  </a:lnTo>
                  <a:lnTo>
                    <a:pt x="400" y="562"/>
                  </a:lnTo>
                  <a:lnTo>
                    <a:pt x="402" y="562"/>
                  </a:lnTo>
                  <a:lnTo>
                    <a:pt x="412" y="580"/>
                  </a:lnTo>
                  <a:lnTo>
                    <a:pt x="410" y="588"/>
                  </a:lnTo>
                  <a:lnTo>
                    <a:pt x="422" y="590"/>
                  </a:lnTo>
                  <a:lnTo>
                    <a:pt x="422" y="588"/>
                  </a:lnTo>
                  <a:lnTo>
                    <a:pt x="422" y="586"/>
                  </a:lnTo>
                  <a:lnTo>
                    <a:pt x="426" y="584"/>
                  </a:lnTo>
                  <a:lnTo>
                    <a:pt x="454" y="602"/>
                  </a:lnTo>
                  <a:lnTo>
                    <a:pt x="456" y="608"/>
                  </a:lnTo>
                  <a:lnTo>
                    <a:pt x="458" y="612"/>
                  </a:lnTo>
                  <a:lnTo>
                    <a:pt x="458" y="624"/>
                  </a:lnTo>
                  <a:lnTo>
                    <a:pt x="468" y="626"/>
                  </a:lnTo>
                  <a:lnTo>
                    <a:pt x="474" y="616"/>
                  </a:lnTo>
                  <a:lnTo>
                    <a:pt x="470" y="608"/>
                  </a:lnTo>
                  <a:lnTo>
                    <a:pt x="470" y="602"/>
                  </a:lnTo>
                  <a:lnTo>
                    <a:pt x="472" y="598"/>
                  </a:lnTo>
                  <a:lnTo>
                    <a:pt x="474" y="596"/>
                  </a:lnTo>
                  <a:lnTo>
                    <a:pt x="478" y="594"/>
                  </a:lnTo>
                  <a:lnTo>
                    <a:pt x="478" y="592"/>
                  </a:lnTo>
                  <a:lnTo>
                    <a:pt x="480" y="590"/>
                  </a:lnTo>
                  <a:lnTo>
                    <a:pt x="486" y="590"/>
                  </a:lnTo>
                  <a:lnTo>
                    <a:pt x="490" y="594"/>
                  </a:lnTo>
                  <a:lnTo>
                    <a:pt x="492" y="598"/>
                  </a:lnTo>
                  <a:lnTo>
                    <a:pt x="496" y="614"/>
                  </a:lnTo>
                  <a:lnTo>
                    <a:pt x="496" y="616"/>
                  </a:lnTo>
                  <a:lnTo>
                    <a:pt x="498" y="618"/>
                  </a:lnTo>
                  <a:lnTo>
                    <a:pt x="502" y="622"/>
                  </a:lnTo>
                  <a:lnTo>
                    <a:pt x="510" y="626"/>
                  </a:lnTo>
                  <a:lnTo>
                    <a:pt x="512" y="626"/>
                  </a:lnTo>
                  <a:lnTo>
                    <a:pt x="538" y="652"/>
                  </a:lnTo>
                  <a:lnTo>
                    <a:pt x="550" y="648"/>
                  </a:lnTo>
                  <a:lnTo>
                    <a:pt x="548" y="644"/>
                  </a:lnTo>
                  <a:lnTo>
                    <a:pt x="544" y="638"/>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10" y="600"/>
                  </a:lnTo>
                  <a:lnTo>
                    <a:pt x="612" y="606"/>
                  </a:lnTo>
                  <a:lnTo>
                    <a:pt x="610" y="610"/>
                  </a:lnTo>
                  <a:lnTo>
                    <a:pt x="606" y="616"/>
                  </a:lnTo>
                  <a:lnTo>
                    <a:pt x="610" y="618"/>
                  </a:lnTo>
                  <a:lnTo>
                    <a:pt x="620" y="622"/>
                  </a:lnTo>
                  <a:lnTo>
                    <a:pt x="628" y="626"/>
                  </a:lnTo>
                  <a:lnTo>
                    <a:pt x="630" y="626"/>
                  </a:lnTo>
                  <a:lnTo>
                    <a:pt x="640" y="630"/>
                  </a:lnTo>
                  <a:lnTo>
                    <a:pt x="648" y="630"/>
                  </a:lnTo>
                  <a:lnTo>
                    <a:pt x="636" y="572"/>
                  </a:lnTo>
                  <a:lnTo>
                    <a:pt x="630" y="568"/>
                  </a:lnTo>
                  <a:lnTo>
                    <a:pt x="624" y="562"/>
                  </a:lnTo>
                  <a:lnTo>
                    <a:pt x="614" y="546"/>
                  </a:lnTo>
                  <a:lnTo>
                    <a:pt x="610" y="538"/>
                  </a:lnTo>
                  <a:lnTo>
                    <a:pt x="612" y="528"/>
                  </a:lnTo>
                  <a:lnTo>
                    <a:pt x="616" y="518"/>
                  </a:lnTo>
                  <a:lnTo>
                    <a:pt x="624" y="506"/>
                  </a:lnTo>
                  <a:lnTo>
                    <a:pt x="636" y="494"/>
                  </a:lnTo>
                  <a:lnTo>
                    <a:pt x="650" y="482"/>
                  </a:lnTo>
                  <a:lnTo>
                    <a:pt x="662" y="482"/>
                  </a:lnTo>
                  <a:lnTo>
                    <a:pt x="672" y="486"/>
                  </a:lnTo>
                  <a:lnTo>
                    <a:pt x="692" y="486"/>
                  </a:lnTo>
                  <a:lnTo>
                    <a:pt x="698" y="482"/>
                  </a:lnTo>
                  <a:lnTo>
                    <a:pt x="704" y="476"/>
                  </a:lnTo>
                  <a:lnTo>
                    <a:pt x="714" y="452"/>
                  </a:lnTo>
                  <a:lnTo>
                    <a:pt x="718" y="442"/>
                  </a:lnTo>
                  <a:lnTo>
                    <a:pt x="718" y="426"/>
                  </a:lnTo>
                  <a:lnTo>
                    <a:pt x="716"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1" name="山东"/>
            <p:cNvSpPr/>
            <p:nvPr/>
          </p:nvSpPr>
          <p:spPr bwMode="auto">
            <a:xfrm>
              <a:off x="5976938" y="3106738"/>
              <a:ext cx="793750" cy="498475"/>
            </a:xfrm>
            <a:custGeom>
              <a:avLst/>
              <a:gdLst>
                <a:gd name="T0" fmla="*/ 2147483646 w 434"/>
                <a:gd name="T1" fmla="*/ 2147483646 h 272"/>
                <a:gd name="T2" fmla="*/ 2147483646 w 434"/>
                <a:gd name="T3" fmla="*/ 2147483646 h 272"/>
                <a:gd name="T4" fmla="*/ 2147483646 w 434"/>
                <a:gd name="T5" fmla="*/ 0 h 272"/>
                <a:gd name="T6" fmla="*/ 2147483646 w 434"/>
                <a:gd name="T7" fmla="*/ 2147483646 h 272"/>
                <a:gd name="T8" fmla="*/ 2147483646 w 434"/>
                <a:gd name="T9" fmla="*/ 2147483646 h 272"/>
                <a:gd name="T10" fmla="*/ 2147483646 w 434"/>
                <a:gd name="T11" fmla="*/ 2147483646 h 272"/>
                <a:gd name="T12" fmla="*/ 2147483646 w 434"/>
                <a:gd name="T13" fmla="*/ 2147483646 h 272"/>
                <a:gd name="T14" fmla="*/ 2147483646 w 434"/>
                <a:gd name="T15" fmla="*/ 2147483646 h 272"/>
                <a:gd name="T16" fmla="*/ 2147483646 w 434"/>
                <a:gd name="T17" fmla="*/ 0 h 272"/>
                <a:gd name="T18" fmla="*/ 2147483646 w 434"/>
                <a:gd name="T19" fmla="*/ 2147483646 h 272"/>
                <a:gd name="T20" fmla="*/ 2147483646 w 434"/>
                <a:gd name="T21" fmla="*/ 2147483646 h 272"/>
                <a:gd name="T22" fmla="*/ 2147483646 w 434"/>
                <a:gd name="T23" fmla="*/ 2147483646 h 272"/>
                <a:gd name="T24" fmla="*/ 2147483646 w 434"/>
                <a:gd name="T25" fmla="*/ 2147483646 h 272"/>
                <a:gd name="T26" fmla="*/ 2147483646 w 434"/>
                <a:gd name="T27" fmla="*/ 2147483646 h 272"/>
                <a:gd name="T28" fmla="*/ 2147483646 w 434"/>
                <a:gd name="T29" fmla="*/ 2147483646 h 272"/>
                <a:gd name="T30" fmla="*/ 2147483646 w 434"/>
                <a:gd name="T31" fmla="*/ 2147483646 h 272"/>
                <a:gd name="T32" fmla="*/ 0 w 434"/>
                <a:gd name="T33" fmla="*/ 2147483646 h 272"/>
                <a:gd name="T34" fmla="*/ 2147483646 w 434"/>
                <a:gd name="T35" fmla="*/ 2147483646 h 272"/>
                <a:gd name="T36" fmla="*/ 2147483646 w 434"/>
                <a:gd name="T37" fmla="*/ 2147483646 h 272"/>
                <a:gd name="T38" fmla="*/ 2147483646 w 434"/>
                <a:gd name="T39" fmla="*/ 2147483646 h 272"/>
                <a:gd name="T40" fmla="*/ 2147483646 w 434"/>
                <a:gd name="T41" fmla="*/ 2147483646 h 272"/>
                <a:gd name="T42" fmla="*/ 2147483646 w 434"/>
                <a:gd name="T43" fmla="*/ 2147483646 h 272"/>
                <a:gd name="T44" fmla="*/ 2147483646 w 434"/>
                <a:gd name="T45" fmla="*/ 2147483646 h 272"/>
                <a:gd name="T46" fmla="*/ 2147483646 w 434"/>
                <a:gd name="T47" fmla="*/ 2147483646 h 272"/>
                <a:gd name="T48" fmla="*/ 2147483646 w 434"/>
                <a:gd name="T49" fmla="*/ 2147483646 h 272"/>
                <a:gd name="T50" fmla="*/ 2147483646 w 434"/>
                <a:gd name="T51" fmla="*/ 2147483646 h 272"/>
                <a:gd name="T52" fmla="*/ 2147483646 w 434"/>
                <a:gd name="T53" fmla="*/ 2147483646 h 272"/>
                <a:gd name="T54" fmla="*/ 2147483646 w 434"/>
                <a:gd name="T55" fmla="*/ 2147483646 h 272"/>
                <a:gd name="T56" fmla="*/ 2147483646 w 434"/>
                <a:gd name="T57" fmla="*/ 2147483646 h 272"/>
                <a:gd name="T58" fmla="*/ 2147483646 w 434"/>
                <a:gd name="T59" fmla="*/ 2147483646 h 272"/>
                <a:gd name="T60" fmla="*/ 2147483646 w 434"/>
                <a:gd name="T61" fmla="*/ 2147483646 h 272"/>
                <a:gd name="T62" fmla="*/ 2147483646 w 434"/>
                <a:gd name="T63" fmla="*/ 2147483646 h 272"/>
                <a:gd name="T64" fmla="*/ 2147483646 w 434"/>
                <a:gd name="T65" fmla="*/ 2147483646 h 272"/>
                <a:gd name="T66" fmla="*/ 2147483646 w 434"/>
                <a:gd name="T67" fmla="*/ 2147483646 h 272"/>
                <a:gd name="T68" fmla="*/ 2147483646 w 434"/>
                <a:gd name="T69" fmla="*/ 2147483646 h 272"/>
                <a:gd name="T70" fmla="*/ 2147483646 w 434"/>
                <a:gd name="T71" fmla="*/ 2147483646 h 272"/>
                <a:gd name="T72" fmla="*/ 2147483646 w 434"/>
                <a:gd name="T73" fmla="*/ 2147483646 h 272"/>
                <a:gd name="T74" fmla="*/ 2147483646 w 434"/>
                <a:gd name="T75" fmla="*/ 2147483646 h 272"/>
                <a:gd name="T76" fmla="*/ 2147483646 w 434"/>
                <a:gd name="T77" fmla="*/ 2147483646 h 272"/>
                <a:gd name="T78" fmla="*/ 2147483646 w 434"/>
                <a:gd name="T79" fmla="*/ 2147483646 h 272"/>
                <a:gd name="T80" fmla="*/ 2147483646 w 434"/>
                <a:gd name="T81" fmla="*/ 2147483646 h 272"/>
                <a:gd name="T82" fmla="*/ 2147483646 w 434"/>
                <a:gd name="T83" fmla="*/ 2147483646 h 272"/>
                <a:gd name="T84" fmla="*/ 2147483646 w 434"/>
                <a:gd name="T85" fmla="*/ 2147483646 h 272"/>
                <a:gd name="T86" fmla="*/ 2147483646 w 434"/>
                <a:gd name="T87" fmla="*/ 2147483646 h 272"/>
                <a:gd name="T88" fmla="*/ 2147483646 w 434"/>
                <a:gd name="T89" fmla="*/ 2147483646 h 272"/>
                <a:gd name="T90" fmla="*/ 2147483646 w 434"/>
                <a:gd name="T91" fmla="*/ 2147483646 h 272"/>
                <a:gd name="T92" fmla="*/ 2147483646 w 434"/>
                <a:gd name="T93" fmla="*/ 2147483646 h 272"/>
                <a:gd name="T94" fmla="*/ 2147483646 w 434"/>
                <a:gd name="T95" fmla="*/ 2147483646 h 272"/>
                <a:gd name="T96" fmla="*/ 2147483646 w 434"/>
                <a:gd name="T97" fmla="*/ 2147483646 h 272"/>
                <a:gd name="T98" fmla="*/ 2147483646 w 434"/>
                <a:gd name="T99" fmla="*/ 2147483646 h 272"/>
                <a:gd name="T100" fmla="*/ 2147483646 w 434"/>
                <a:gd name="T101" fmla="*/ 2147483646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34" h="272">
                  <a:moveTo>
                    <a:pt x="396" y="8"/>
                  </a:moveTo>
                  <a:lnTo>
                    <a:pt x="396" y="8"/>
                  </a:lnTo>
                  <a:lnTo>
                    <a:pt x="394" y="12"/>
                  </a:lnTo>
                  <a:lnTo>
                    <a:pt x="388" y="14"/>
                  </a:lnTo>
                  <a:lnTo>
                    <a:pt x="358" y="12"/>
                  </a:lnTo>
                  <a:lnTo>
                    <a:pt x="330" y="6"/>
                  </a:lnTo>
                  <a:lnTo>
                    <a:pt x="314" y="0"/>
                  </a:lnTo>
                  <a:lnTo>
                    <a:pt x="270" y="42"/>
                  </a:lnTo>
                  <a:lnTo>
                    <a:pt x="272" y="60"/>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48" y="6"/>
                  </a:lnTo>
                  <a:lnTo>
                    <a:pt x="144" y="0"/>
                  </a:lnTo>
                  <a:lnTo>
                    <a:pt x="128" y="8"/>
                  </a:lnTo>
                  <a:lnTo>
                    <a:pt x="120" y="18"/>
                  </a:lnTo>
                  <a:lnTo>
                    <a:pt x="118" y="20"/>
                  </a:lnTo>
                  <a:lnTo>
                    <a:pt x="102" y="24"/>
                  </a:lnTo>
                  <a:lnTo>
                    <a:pt x="78" y="48"/>
                  </a:lnTo>
                  <a:lnTo>
                    <a:pt x="56" y="70"/>
                  </a:lnTo>
                  <a:lnTo>
                    <a:pt x="12" y="128"/>
                  </a:lnTo>
                  <a:lnTo>
                    <a:pt x="22" y="148"/>
                  </a:lnTo>
                  <a:lnTo>
                    <a:pt x="22" y="152"/>
                  </a:lnTo>
                  <a:lnTo>
                    <a:pt x="20" y="152"/>
                  </a:lnTo>
                  <a:lnTo>
                    <a:pt x="20" y="156"/>
                  </a:lnTo>
                  <a:lnTo>
                    <a:pt x="20" y="160"/>
                  </a:lnTo>
                  <a:lnTo>
                    <a:pt x="24" y="172"/>
                  </a:lnTo>
                  <a:lnTo>
                    <a:pt x="32" y="188"/>
                  </a:lnTo>
                  <a:lnTo>
                    <a:pt x="34" y="198"/>
                  </a:lnTo>
                  <a:lnTo>
                    <a:pt x="34" y="206"/>
                  </a:lnTo>
                  <a:lnTo>
                    <a:pt x="34" y="208"/>
                  </a:lnTo>
                  <a:lnTo>
                    <a:pt x="0" y="228"/>
                  </a:lnTo>
                  <a:lnTo>
                    <a:pt x="0" y="236"/>
                  </a:lnTo>
                  <a:lnTo>
                    <a:pt x="16" y="244"/>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4"/>
                  </a:lnTo>
                  <a:lnTo>
                    <a:pt x="116" y="250"/>
                  </a:lnTo>
                  <a:lnTo>
                    <a:pt x="116" y="256"/>
                  </a:lnTo>
                  <a:lnTo>
                    <a:pt x="118" y="260"/>
                  </a:lnTo>
                  <a:lnTo>
                    <a:pt x="124" y="264"/>
                  </a:lnTo>
                  <a:lnTo>
                    <a:pt x="148" y="264"/>
                  </a:lnTo>
                  <a:lnTo>
                    <a:pt x="160" y="260"/>
                  </a:lnTo>
                  <a:lnTo>
                    <a:pt x="170" y="256"/>
                  </a:lnTo>
                  <a:lnTo>
                    <a:pt x="172" y="252"/>
                  </a:lnTo>
                  <a:lnTo>
                    <a:pt x="176" y="252"/>
                  </a:lnTo>
                  <a:lnTo>
                    <a:pt x="184" y="252"/>
                  </a:lnTo>
                  <a:lnTo>
                    <a:pt x="198" y="256"/>
                  </a:lnTo>
                  <a:lnTo>
                    <a:pt x="202" y="258"/>
                  </a:lnTo>
                  <a:lnTo>
                    <a:pt x="208" y="264"/>
                  </a:lnTo>
                  <a:lnTo>
                    <a:pt x="212" y="250"/>
                  </a:lnTo>
                  <a:lnTo>
                    <a:pt x="214" y="248"/>
                  </a:lnTo>
                  <a:lnTo>
                    <a:pt x="216" y="248"/>
                  </a:lnTo>
                  <a:lnTo>
                    <a:pt x="220" y="242"/>
                  </a:lnTo>
                  <a:lnTo>
                    <a:pt x="224" y="236"/>
                  </a:lnTo>
                  <a:lnTo>
                    <a:pt x="230" y="228"/>
                  </a:lnTo>
                  <a:lnTo>
                    <a:pt x="238" y="220"/>
                  </a:lnTo>
                  <a:lnTo>
                    <a:pt x="248" y="214"/>
                  </a:lnTo>
                  <a:lnTo>
                    <a:pt x="250" y="212"/>
                  </a:lnTo>
                  <a:lnTo>
                    <a:pt x="250" y="214"/>
                  </a:lnTo>
                  <a:lnTo>
                    <a:pt x="252" y="214"/>
                  </a:lnTo>
                  <a:lnTo>
                    <a:pt x="258" y="216"/>
                  </a:lnTo>
                  <a:lnTo>
                    <a:pt x="260" y="216"/>
                  </a:lnTo>
                  <a:lnTo>
                    <a:pt x="268" y="176"/>
                  </a:lnTo>
                  <a:lnTo>
                    <a:pt x="280" y="172"/>
                  </a:lnTo>
                  <a:lnTo>
                    <a:pt x="290" y="166"/>
                  </a:lnTo>
                  <a:lnTo>
                    <a:pt x="296" y="160"/>
                  </a:lnTo>
                  <a:lnTo>
                    <a:pt x="298" y="156"/>
                  </a:lnTo>
                  <a:lnTo>
                    <a:pt x="300" y="150"/>
                  </a:lnTo>
                  <a:lnTo>
                    <a:pt x="296" y="138"/>
                  </a:lnTo>
                  <a:lnTo>
                    <a:pt x="294" y="128"/>
                  </a:lnTo>
                  <a:lnTo>
                    <a:pt x="296" y="122"/>
                  </a:lnTo>
                  <a:lnTo>
                    <a:pt x="298"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42" y="84"/>
                  </a:lnTo>
                  <a:lnTo>
                    <a:pt x="352" y="76"/>
                  </a:lnTo>
                  <a:lnTo>
                    <a:pt x="404" y="40"/>
                  </a:lnTo>
                  <a:lnTo>
                    <a:pt x="420" y="48"/>
                  </a:lnTo>
                  <a:lnTo>
                    <a:pt x="428" y="48"/>
                  </a:lnTo>
                  <a:lnTo>
                    <a:pt x="424" y="30"/>
                  </a:lnTo>
                  <a:lnTo>
                    <a:pt x="424" y="28"/>
                  </a:lnTo>
                  <a:lnTo>
                    <a:pt x="434" y="12"/>
                  </a:lnTo>
                  <a:lnTo>
                    <a:pt x="432" y="12"/>
                  </a:lnTo>
                  <a:lnTo>
                    <a:pt x="426" y="12"/>
                  </a:lnTo>
                  <a:lnTo>
                    <a:pt x="426" y="14"/>
                  </a:lnTo>
                  <a:lnTo>
                    <a:pt x="424" y="14"/>
                  </a:lnTo>
                  <a:lnTo>
                    <a:pt x="408" y="16"/>
                  </a:lnTo>
                  <a:lnTo>
                    <a:pt x="404" y="16"/>
                  </a:lnTo>
                  <a:lnTo>
                    <a:pt x="404" y="12"/>
                  </a:lnTo>
                  <a:lnTo>
                    <a:pt x="400" y="8"/>
                  </a:lnTo>
                  <a:lnTo>
                    <a:pt x="3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2" name="上海"/>
            <p:cNvSpPr/>
            <p:nvPr/>
          </p:nvSpPr>
          <p:spPr bwMode="auto">
            <a:xfrm>
              <a:off x="6718300" y="3933825"/>
              <a:ext cx="125413" cy="109538"/>
            </a:xfrm>
            <a:custGeom>
              <a:avLst/>
              <a:gdLst>
                <a:gd name="T0" fmla="*/ 2147483646 w 68"/>
                <a:gd name="T1" fmla="*/ 2147483646 h 60"/>
                <a:gd name="T2" fmla="*/ 2147483646 w 68"/>
                <a:gd name="T3" fmla="*/ 2147483646 h 60"/>
                <a:gd name="T4" fmla="*/ 2147483646 w 68"/>
                <a:gd name="T5" fmla="*/ 2147483646 h 60"/>
                <a:gd name="T6" fmla="*/ 2147483646 w 68"/>
                <a:gd name="T7" fmla="*/ 2147483646 h 60"/>
                <a:gd name="T8" fmla="*/ 2147483646 w 68"/>
                <a:gd name="T9" fmla="*/ 2147483646 h 60"/>
                <a:gd name="T10" fmla="*/ 2147483646 w 68"/>
                <a:gd name="T11" fmla="*/ 2147483646 h 60"/>
                <a:gd name="T12" fmla="*/ 2147483646 w 68"/>
                <a:gd name="T13" fmla="*/ 2147483646 h 60"/>
                <a:gd name="T14" fmla="*/ 2147483646 w 68"/>
                <a:gd name="T15" fmla="*/ 2147483646 h 60"/>
                <a:gd name="T16" fmla="*/ 2147483646 w 68"/>
                <a:gd name="T17" fmla="*/ 0 h 60"/>
                <a:gd name="T18" fmla="*/ 2147483646 w 68"/>
                <a:gd name="T19" fmla="*/ 0 h 60"/>
                <a:gd name="T20" fmla="*/ 2147483646 w 68"/>
                <a:gd name="T21" fmla="*/ 0 h 60"/>
                <a:gd name="T22" fmla="*/ 2147483646 w 68"/>
                <a:gd name="T23" fmla="*/ 2147483646 h 60"/>
                <a:gd name="T24" fmla="*/ 2147483646 w 68"/>
                <a:gd name="T25" fmla="*/ 2147483646 h 60"/>
                <a:gd name="T26" fmla="*/ 2147483646 w 68"/>
                <a:gd name="T27" fmla="*/ 2147483646 h 60"/>
                <a:gd name="T28" fmla="*/ 2147483646 w 68"/>
                <a:gd name="T29" fmla="*/ 2147483646 h 60"/>
                <a:gd name="T30" fmla="*/ 2147483646 w 68"/>
                <a:gd name="T31" fmla="*/ 2147483646 h 60"/>
                <a:gd name="T32" fmla="*/ 0 w 68"/>
                <a:gd name="T33" fmla="*/ 2147483646 h 60"/>
                <a:gd name="T34" fmla="*/ 2147483646 w 68"/>
                <a:gd name="T35" fmla="*/ 2147483646 h 60"/>
                <a:gd name="T36" fmla="*/ 2147483646 w 68"/>
                <a:gd name="T37" fmla="*/ 2147483646 h 60"/>
                <a:gd name="T38" fmla="*/ 2147483646 w 68"/>
                <a:gd name="T39" fmla="*/ 2147483646 h 60"/>
                <a:gd name="T40" fmla="*/ 2147483646 w 68"/>
                <a:gd name="T41" fmla="*/ 2147483646 h 60"/>
                <a:gd name="T42" fmla="*/ 2147483646 w 68"/>
                <a:gd name="T43" fmla="*/ 2147483646 h 60"/>
                <a:gd name="T44" fmla="*/ 2147483646 w 68"/>
                <a:gd name="T45" fmla="*/ 2147483646 h 60"/>
                <a:gd name="T46" fmla="*/ 2147483646 w 68"/>
                <a:gd name="T47" fmla="*/ 2147483646 h 60"/>
                <a:gd name="T48" fmla="*/ 2147483646 w 68"/>
                <a:gd name="T49" fmla="*/ 2147483646 h 60"/>
                <a:gd name="T50" fmla="*/ 2147483646 w 68"/>
                <a:gd name="T51" fmla="*/ 2147483646 h 60"/>
                <a:gd name="T52" fmla="*/ 2147483646 w 68"/>
                <a:gd name="T53" fmla="*/ 2147483646 h 60"/>
                <a:gd name="T54" fmla="*/ 2147483646 w 68"/>
                <a:gd name="T55" fmla="*/ 2147483646 h 60"/>
                <a:gd name="T56" fmla="*/ 2147483646 w 68"/>
                <a:gd name="T57" fmla="*/ 2147483646 h 60"/>
                <a:gd name="T58" fmla="*/ 2147483646 w 68"/>
                <a:gd name="T59" fmla="*/ 2147483646 h 60"/>
                <a:gd name="T60" fmla="*/ 2147483646 w 68"/>
                <a:gd name="T61" fmla="*/ 2147483646 h 60"/>
                <a:gd name="T62" fmla="*/ 2147483646 w 68"/>
                <a:gd name="T63" fmla="*/ 2147483646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8" h="60">
                  <a:moveTo>
                    <a:pt x="62" y="32"/>
                  </a:moveTo>
                  <a:lnTo>
                    <a:pt x="68" y="24"/>
                  </a:lnTo>
                  <a:lnTo>
                    <a:pt x="48" y="8"/>
                  </a:lnTo>
                  <a:lnTo>
                    <a:pt x="40" y="4"/>
                  </a:lnTo>
                  <a:lnTo>
                    <a:pt x="34" y="0"/>
                  </a:lnTo>
                  <a:lnTo>
                    <a:pt x="28" y="0"/>
                  </a:lnTo>
                  <a:lnTo>
                    <a:pt x="22" y="0"/>
                  </a:lnTo>
                  <a:lnTo>
                    <a:pt x="14" y="2"/>
                  </a:lnTo>
                  <a:lnTo>
                    <a:pt x="14" y="20"/>
                  </a:lnTo>
                  <a:lnTo>
                    <a:pt x="10" y="28"/>
                  </a:lnTo>
                  <a:lnTo>
                    <a:pt x="4" y="36"/>
                  </a:lnTo>
                  <a:lnTo>
                    <a:pt x="0" y="40"/>
                  </a:lnTo>
                  <a:lnTo>
                    <a:pt x="8" y="48"/>
                  </a:lnTo>
                  <a:lnTo>
                    <a:pt x="10" y="48"/>
                  </a:lnTo>
                  <a:lnTo>
                    <a:pt x="12" y="56"/>
                  </a:lnTo>
                  <a:lnTo>
                    <a:pt x="22" y="60"/>
                  </a:lnTo>
                  <a:lnTo>
                    <a:pt x="28" y="56"/>
                  </a:lnTo>
                  <a:lnTo>
                    <a:pt x="34" y="54"/>
                  </a:lnTo>
                  <a:lnTo>
                    <a:pt x="52" y="58"/>
                  </a:lnTo>
                  <a:lnTo>
                    <a:pt x="52" y="52"/>
                  </a:lnTo>
                  <a:lnTo>
                    <a:pt x="54" y="44"/>
                  </a:lnTo>
                  <a:lnTo>
                    <a:pt x="56" y="38"/>
                  </a:lnTo>
                  <a:lnTo>
                    <a:pt x="58" y="34"/>
                  </a:lnTo>
                  <a:lnTo>
                    <a:pt x="62" y="3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3" name="江苏"/>
            <p:cNvSpPr/>
            <p:nvPr/>
          </p:nvSpPr>
          <p:spPr bwMode="auto">
            <a:xfrm>
              <a:off x="6137275" y="3513138"/>
              <a:ext cx="692150" cy="533400"/>
            </a:xfrm>
            <a:custGeom>
              <a:avLst/>
              <a:gdLst>
                <a:gd name="T0" fmla="*/ 2147483646 w 378"/>
                <a:gd name="T1" fmla="*/ 2147483646 h 292"/>
                <a:gd name="T2" fmla="*/ 2147483646 w 378"/>
                <a:gd name="T3" fmla="*/ 2147483646 h 292"/>
                <a:gd name="T4" fmla="*/ 2147483646 w 378"/>
                <a:gd name="T5" fmla="*/ 2147483646 h 292"/>
                <a:gd name="T6" fmla="*/ 2147483646 w 378"/>
                <a:gd name="T7" fmla="*/ 2147483646 h 292"/>
                <a:gd name="T8" fmla="*/ 2147483646 w 378"/>
                <a:gd name="T9" fmla="*/ 2147483646 h 292"/>
                <a:gd name="T10" fmla="*/ 2147483646 w 378"/>
                <a:gd name="T11" fmla="*/ 0 h 292"/>
                <a:gd name="T12" fmla="*/ 2147483646 w 378"/>
                <a:gd name="T13" fmla="*/ 2147483646 h 292"/>
                <a:gd name="T14" fmla="*/ 2147483646 w 378"/>
                <a:gd name="T15" fmla="*/ 2147483646 h 292"/>
                <a:gd name="T16" fmla="*/ 2147483646 w 378"/>
                <a:gd name="T17" fmla="*/ 2147483646 h 292"/>
                <a:gd name="T18" fmla="*/ 2147483646 w 378"/>
                <a:gd name="T19" fmla="*/ 2147483646 h 292"/>
                <a:gd name="T20" fmla="*/ 2147483646 w 378"/>
                <a:gd name="T21" fmla="*/ 2147483646 h 292"/>
                <a:gd name="T22" fmla="*/ 2147483646 w 378"/>
                <a:gd name="T23" fmla="*/ 2147483646 h 292"/>
                <a:gd name="T24" fmla="*/ 2147483646 w 378"/>
                <a:gd name="T25" fmla="*/ 2147483646 h 292"/>
                <a:gd name="T26" fmla="*/ 2147483646 w 378"/>
                <a:gd name="T27" fmla="*/ 2147483646 h 292"/>
                <a:gd name="T28" fmla="*/ 2147483646 w 378"/>
                <a:gd name="T29" fmla="*/ 2147483646 h 292"/>
                <a:gd name="T30" fmla="*/ 2147483646 w 378"/>
                <a:gd name="T31" fmla="*/ 2147483646 h 292"/>
                <a:gd name="T32" fmla="*/ 2147483646 w 378"/>
                <a:gd name="T33" fmla="*/ 2147483646 h 292"/>
                <a:gd name="T34" fmla="*/ 2147483646 w 378"/>
                <a:gd name="T35" fmla="*/ 2147483646 h 292"/>
                <a:gd name="T36" fmla="*/ 2147483646 w 378"/>
                <a:gd name="T37" fmla="*/ 2147483646 h 292"/>
                <a:gd name="T38" fmla="*/ 2147483646 w 378"/>
                <a:gd name="T39" fmla="*/ 2147483646 h 292"/>
                <a:gd name="T40" fmla="*/ 2147483646 w 378"/>
                <a:gd name="T41" fmla="*/ 2147483646 h 292"/>
                <a:gd name="T42" fmla="*/ 2147483646 w 378"/>
                <a:gd name="T43" fmla="*/ 2147483646 h 292"/>
                <a:gd name="T44" fmla="*/ 2147483646 w 378"/>
                <a:gd name="T45" fmla="*/ 2147483646 h 292"/>
                <a:gd name="T46" fmla="*/ 2147483646 w 378"/>
                <a:gd name="T47" fmla="*/ 2147483646 h 292"/>
                <a:gd name="T48" fmla="*/ 2147483646 w 378"/>
                <a:gd name="T49" fmla="*/ 2147483646 h 292"/>
                <a:gd name="T50" fmla="*/ 2147483646 w 378"/>
                <a:gd name="T51" fmla="*/ 2147483646 h 292"/>
                <a:gd name="T52" fmla="*/ 2147483646 w 378"/>
                <a:gd name="T53" fmla="*/ 2147483646 h 292"/>
                <a:gd name="T54" fmla="*/ 2147483646 w 378"/>
                <a:gd name="T55" fmla="*/ 2147483646 h 292"/>
                <a:gd name="T56" fmla="*/ 2147483646 w 378"/>
                <a:gd name="T57" fmla="*/ 2147483646 h 292"/>
                <a:gd name="T58" fmla="*/ 2147483646 w 378"/>
                <a:gd name="T59" fmla="*/ 2147483646 h 292"/>
                <a:gd name="T60" fmla="*/ 2147483646 w 378"/>
                <a:gd name="T61" fmla="*/ 2147483646 h 292"/>
                <a:gd name="T62" fmla="*/ 2147483646 w 378"/>
                <a:gd name="T63" fmla="*/ 2147483646 h 292"/>
                <a:gd name="T64" fmla="*/ 2147483646 w 378"/>
                <a:gd name="T65" fmla="*/ 2147483646 h 292"/>
                <a:gd name="T66" fmla="*/ 2147483646 w 378"/>
                <a:gd name="T67" fmla="*/ 2147483646 h 292"/>
                <a:gd name="T68" fmla="*/ 2147483646 w 378"/>
                <a:gd name="T69" fmla="*/ 2147483646 h 292"/>
                <a:gd name="T70" fmla="*/ 2147483646 w 378"/>
                <a:gd name="T71" fmla="*/ 2147483646 h 292"/>
                <a:gd name="T72" fmla="*/ 2147483646 w 378"/>
                <a:gd name="T73" fmla="*/ 2147483646 h 292"/>
                <a:gd name="T74" fmla="*/ 2147483646 w 378"/>
                <a:gd name="T75" fmla="*/ 2147483646 h 292"/>
                <a:gd name="T76" fmla="*/ 2147483646 w 378"/>
                <a:gd name="T77" fmla="*/ 2147483646 h 292"/>
                <a:gd name="T78" fmla="*/ 2147483646 w 378"/>
                <a:gd name="T79" fmla="*/ 2147483646 h 292"/>
                <a:gd name="T80" fmla="*/ 2147483646 w 378"/>
                <a:gd name="T81" fmla="*/ 2147483646 h 292"/>
                <a:gd name="T82" fmla="*/ 2147483646 w 378"/>
                <a:gd name="T83" fmla="*/ 2147483646 h 292"/>
                <a:gd name="T84" fmla="*/ 2147483646 w 378"/>
                <a:gd name="T85" fmla="*/ 2147483646 h 292"/>
                <a:gd name="T86" fmla="*/ 2147483646 w 378"/>
                <a:gd name="T87" fmla="*/ 2147483646 h 292"/>
                <a:gd name="T88" fmla="*/ 2147483646 w 378"/>
                <a:gd name="T89" fmla="*/ 2147483646 h 292"/>
                <a:gd name="T90" fmla="*/ 2147483646 w 378"/>
                <a:gd name="T91" fmla="*/ 2147483646 h 292"/>
                <a:gd name="T92" fmla="*/ 2147483646 w 378"/>
                <a:gd name="T93" fmla="*/ 2147483646 h 292"/>
                <a:gd name="T94" fmla="*/ 2147483646 w 378"/>
                <a:gd name="T95" fmla="*/ 2147483646 h 292"/>
                <a:gd name="T96" fmla="*/ 2147483646 w 378"/>
                <a:gd name="T97" fmla="*/ 2147483646 h 292"/>
                <a:gd name="T98" fmla="*/ 2147483646 w 378"/>
                <a:gd name="T99" fmla="*/ 2147483646 h 292"/>
                <a:gd name="T100" fmla="*/ 2147483646 w 378"/>
                <a:gd name="T101" fmla="*/ 2147483646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78" h="292">
                  <a:moveTo>
                    <a:pt x="264" y="86"/>
                  </a:moveTo>
                  <a:lnTo>
                    <a:pt x="264" y="86"/>
                  </a:lnTo>
                  <a:lnTo>
                    <a:pt x="258" y="78"/>
                  </a:lnTo>
                  <a:lnTo>
                    <a:pt x="252" y="70"/>
                  </a:lnTo>
                  <a:lnTo>
                    <a:pt x="240" y="46"/>
                  </a:lnTo>
                  <a:lnTo>
                    <a:pt x="226" y="44"/>
                  </a:lnTo>
                  <a:lnTo>
                    <a:pt x="214" y="42"/>
                  </a:lnTo>
                  <a:lnTo>
                    <a:pt x="204" y="38"/>
                  </a:lnTo>
                  <a:lnTo>
                    <a:pt x="198" y="34"/>
                  </a:lnTo>
                  <a:lnTo>
                    <a:pt x="194" y="28"/>
                  </a:lnTo>
                  <a:lnTo>
                    <a:pt x="188" y="24"/>
                  </a:lnTo>
                  <a:lnTo>
                    <a:pt x="170" y="18"/>
                  </a:lnTo>
                  <a:lnTo>
                    <a:pt x="166" y="16"/>
                  </a:lnTo>
                  <a:lnTo>
                    <a:pt x="170" y="2"/>
                  </a:lnTo>
                  <a:lnTo>
                    <a:pt x="168" y="2"/>
                  </a:lnTo>
                  <a:lnTo>
                    <a:pt x="164" y="0"/>
                  </a:lnTo>
                  <a:lnTo>
                    <a:pt x="152" y="8"/>
                  </a:lnTo>
                  <a:lnTo>
                    <a:pt x="148" y="12"/>
                  </a:lnTo>
                  <a:lnTo>
                    <a:pt x="144" y="16"/>
                  </a:lnTo>
                  <a:lnTo>
                    <a:pt x="140" y="26"/>
                  </a:lnTo>
                  <a:lnTo>
                    <a:pt x="132" y="32"/>
                  </a:lnTo>
                  <a:lnTo>
                    <a:pt x="126" y="46"/>
                  </a:lnTo>
                  <a:lnTo>
                    <a:pt x="124" y="50"/>
                  </a:lnTo>
                  <a:lnTo>
                    <a:pt x="120" y="52"/>
                  </a:lnTo>
                  <a:lnTo>
                    <a:pt x="118" y="52"/>
                  </a:lnTo>
                  <a:lnTo>
                    <a:pt x="116" y="48"/>
                  </a:lnTo>
                  <a:lnTo>
                    <a:pt x="108" y="42"/>
                  </a:lnTo>
                  <a:lnTo>
                    <a:pt x="102" y="40"/>
                  </a:lnTo>
                  <a:lnTo>
                    <a:pt x="96" y="38"/>
                  </a:lnTo>
                  <a:lnTo>
                    <a:pt x="88" y="40"/>
                  </a:lnTo>
                  <a:lnTo>
                    <a:pt x="76" y="46"/>
                  </a:lnTo>
                  <a:lnTo>
                    <a:pt x="62" y="50"/>
                  </a:lnTo>
                  <a:lnTo>
                    <a:pt x="32" y="50"/>
                  </a:lnTo>
                  <a:lnTo>
                    <a:pt x="26" y="44"/>
                  </a:lnTo>
                  <a:lnTo>
                    <a:pt x="22" y="38"/>
                  </a:lnTo>
                  <a:lnTo>
                    <a:pt x="20" y="32"/>
                  </a:lnTo>
                  <a:lnTo>
                    <a:pt x="20" y="22"/>
                  </a:lnTo>
                  <a:lnTo>
                    <a:pt x="8" y="18"/>
                  </a:lnTo>
                  <a:lnTo>
                    <a:pt x="4" y="34"/>
                  </a:lnTo>
                  <a:lnTo>
                    <a:pt x="4" y="36"/>
                  </a:lnTo>
                  <a:lnTo>
                    <a:pt x="2" y="36"/>
                  </a:lnTo>
                  <a:lnTo>
                    <a:pt x="0" y="40"/>
                  </a:lnTo>
                  <a:lnTo>
                    <a:pt x="8" y="42"/>
                  </a:lnTo>
                  <a:lnTo>
                    <a:pt x="10" y="42"/>
                  </a:lnTo>
                  <a:lnTo>
                    <a:pt x="28" y="66"/>
                  </a:lnTo>
                  <a:lnTo>
                    <a:pt x="40" y="76"/>
                  </a:lnTo>
                  <a:lnTo>
                    <a:pt x="68" y="86"/>
                  </a:lnTo>
                  <a:lnTo>
                    <a:pt x="98" y="96"/>
                  </a:lnTo>
                  <a:lnTo>
                    <a:pt x="104" y="102"/>
                  </a:lnTo>
                  <a:lnTo>
                    <a:pt x="112" y="112"/>
                  </a:lnTo>
                  <a:lnTo>
                    <a:pt x="118" y="128"/>
                  </a:lnTo>
                  <a:lnTo>
                    <a:pt x="124" y="150"/>
                  </a:lnTo>
                  <a:lnTo>
                    <a:pt x="140" y="158"/>
                  </a:lnTo>
                  <a:lnTo>
                    <a:pt x="146" y="162"/>
                  </a:lnTo>
                  <a:lnTo>
                    <a:pt x="152" y="162"/>
                  </a:lnTo>
                  <a:lnTo>
                    <a:pt x="180" y="144"/>
                  </a:lnTo>
                  <a:lnTo>
                    <a:pt x="182" y="142"/>
                  </a:lnTo>
                  <a:lnTo>
                    <a:pt x="184" y="144"/>
                  </a:lnTo>
                  <a:lnTo>
                    <a:pt x="198" y="146"/>
                  </a:lnTo>
                  <a:lnTo>
                    <a:pt x="200" y="146"/>
                  </a:lnTo>
                  <a:lnTo>
                    <a:pt x="200" y="150"/>
                  </a:lnTo>
                  <a:lnTo>
                    <a:pt x="198" y="152"/>
                  </a:lnTo>
                  <a:lnTo>
                    <a:pt x="192" y="174"/>
                  </a:lnTo>
                  <a:lnTo>
                    <a:pt x="186" y="186"/>
                  </a:lnTo>
                  <a:lnTo>
                    <a:pt x="168" y="186"/>
                  </a:lnTo>
                  <a:lnTo>
                    <a:pt x="166" y="194"/>
                  </a:lnTo>
                  <a:lnTo>
                    <a:pt x="164" y="202"/>
                  </a:lnTo>
                  <a:lnTo>
                    <a:pt x="152" y="222"/>
                  </a:lnTo>
                  <a:lnTo>
                    <a:pt x="148" y="228"/>
                  </a:lnTo>
                  <a:lnTo>
                    <a:pt x="148" y="234"/>
                  </a:lnTo>
                  <a:lnTo>
                    <a:pt x="166" y="246"/>
                  </a:lnTo>
                  <a:lnTo>
                    <a:pt x="172" y="252"/>
                  </a:lnTo>
                  <a:lnTo>
                    <a:pt x="178" y="254"/>
                  </a:lnTo>
                  <a:lnTo>
                    <a:pt x="182" y="254"/>
                  </a:lnTo>
                  <a:lnTo>
                    <a:pt x="186" y="266"/>
                  </a:lnTo>
                  <a:lnTo>
                    <a:pt x="194" y="270"/>
                  </a:lnTo>
                  <a:lnTo>
                    <a:pt x="200" y="266"/>
                  </a:lnTo>
                  <a:lnTo>
                    <a:pt x="204" y="262"/>
                  </a:lnTo>
                  <a:lnTo>
                    <a:pt x="208" y="262"/>
                  </a:lnTo>
                  <a:lnTo>
                    <a:pt x="214" y="264"/>
                  </a:lnTo>
                  <a:lnTo>
                    <a:pt x="218" y="266"/>
                  </a:lnTo>
                  <a:lnTo>
                    <a:pt x="224" y="270"/>
                  </a:lnTo>
                  <a:lnTo>
                    <a:pt x="230" y="278"/>
                  </a:lnTo>
                  <a:lnTo>
                    <a:pt x="236" y="286"/>
                  </a:lnTo>
                  <a:lnTo>
                    <a:pt x="238" y="286"/>
                  </a:lnTo>
                  <a:lnTo>
                    <a:pt x="242" y="284"/>
                  </a:lnTo>
                  <a:lnTo>
                    <a:pt x="248" y="284"/>
                  </a:lnTo>
                  <a:lnTo>
                    <a:pt x="264" y="288"/>
                  </a:lnTo>
                  <a:lnTo>
                    <a:pt x="284" y="292"/>
                  </a:lnTo>
                  <a:lnTo>
                    <a:pt x="304" y="286"/>
                  </a:lnTo>
                  <a:lnTo>
                    <a:pt x="312" y="282"/>
                  </a:lnTo>
                  <a:lnTo>
                    <a:pt x="318" y="278"/>
                  </a:lnTo>
                  <a:lnTo>
                    <a:pt x="312" y="272"/>
                  </a:lnTo>
                  <a:lnTo>
                    <a:pt x="312" y="268"/>
                  </a:lnTo>
                  <a:lnTo>
                    <a:pt x="316" y="262"/>
                  </a:lnTo>
                  <a:lnTo>
                    <a:pt x="322" y="256"/>
                  </a:lnTo>
                  <a:lnTo>
                    <a:pt x="324" y="248"/>
                  </a:lnTo>
                  <a:lnTo>
                    <a:pt x="324" y="238"/>
                  </a:lnTo>
                  <a:lnTo>
                    <a:pt x="324" y="232"/>
                  </a:lnTo>
                  <a:lnTo>
                    <a:pt x="326" y="230"/>
                  </a:lnTo>
                  <a:lnTo>
                    <a:pt x="330" y="226"/>
                  </a:lnTo>
                  <a:lnTo>
                    <a:pt x="340" y="222"/>
                  </a:lnTo>
                  <a:lnTo>
                    <a:pt x="348" y="222"/>
                  </a:lnTo>
                  <a:lnTo>
                    <a:pt x="356" y="226"/>
                  </a:lnTo>
                  <a:lnTo>
                    <a:pt x="366" y="230"/>
                  </a:lnTo>
                  <a:lnTo>
                    <a:pt x="378" y="238"/>
                  </a:lnTo>
                  <a:lnTo>
                    <a:pt x="372" y="222"/>
                  </a:lnTo>
                  <a:lnTo>
                    <a:pt x="364" y="210"/>
                  </a:lnTo>
                  <a:lnTo>
                    <a:pt x="362" y="196"/>
                  </a:lnTo>
                  <a:lnTo>
                    <a:pt x="348" y="194"/>
                  </a:lnTo>
                  <a:lnTo>
                    <a:pt x="312" y="172"/>
                  </a:lnTo>
                  <a:lnTo>
                    <a:pt x="294" y="170"/>
                  </a:lnTo>
                  <a:lnTo>
                    <a:pt x="294" y="166"/>
                  </a:lnTo>
                  <a:lnTo>
                    <a:pt x="292" y="146"/>
                  </a:lnTo>
                  <a:lnTo>
                    <a:pt x="276" y="106"/>
                  </a:lnTo>
                  <a:lnTo>
                    <a:pt x="270" y="94"/>
                  </a:lnTo>
                  <a:lnTo>
                    <a:pt x="26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4" name="河北"/>
            <p:cNvSpPr/>
            <p:nvPr/>
          </p:nvSpPr>
          <p:spPr bwMode="auto">
            <a:xfrm>
              <a:off x="5776913" y="2492375"/>
              <a:ext cx="642937" cy="917575"/>
            </a:xfrm>
            <a:custGeom>
              <a:avLst/>
              <a:gdLst>
                <a:gd name="T0" fmla="*/ 2147483646 w 352"/>
                <a:gd name="T1" fmla="*/ 2147483646 h 502"/>
                <a:gd name="T2" fmla="*/ 2147483646 w 352"/>
                <a:gd name="T3" fmla="*/ 2147483646 h 502"/>
                <a:gd name="T4" fmla="*/ 2147483646 w 352"/>
                <a:gd name="T5" fmla="*/ 2147483646 h 502"/>
                <a:gd name="T6" fmla="*/ 2147483646 w 352"/>
                <a:gd name="T7" fmla="*/ 2147483646 h 502"/>
                <a:gd name="T8" fmla="*/ 2147483646 w 352"/>
                <a:gd name="T9" fmla="*/ 2147483646 h 502"/>
                <a:gd name="T10" fmla="*/ 2147483646 w 352"/>
                <a:gd name="T11" fmla="*/ 2147483646 h 502"/>
                <a:gd name="T12" fmla="*/ 2147483646 w 352"/>
                <a:gd name="T13" fmla="*/ 2147483646 h 502"/>
                <a:gd name="T14" fmla="*/ 2147483646 w 352"/>
                <a:gd name="T15" fmla="*/ 2147483646 h 502"/>
                <a:gd name="T16" fmla="*/ 2147483646 w 352"/>
                <a:gd name="T17" fmla="*/ 2147483646 h 502"/>
                <a:gd name="T18" fmla="*/ 2147483646 w 352"/>
                <a:gd name="T19" fmla="*/ 2147483646 h 502"/>
                <a:gd name="T20" fmla="*/ 2147483646 w 352"/>
                <a:gd name="T21" fmla="*/ 2147483646 h 502"/>
                <a:gd name="T22" fmla="*/ 2147483646 w 352"/>
                <a:gd name="T23" fmla="*/ 2147483646 h 502"/>
                <a:gd name="T24" fmla="*/ 2147483646 w 352"/>
                <a:gd name="T25" fmla="*/ 2147483646 h 502"/>
                <a:gd name="T26" fmla="*/ 2147483646 w 352"/>
                <a:gd name="T27" fmla="*/ 2147483646 h 502"/>
                <a:gd name="T28" fmla="*/ 2147483646 w 352"/>
                <a:gd name="T29" fmla="*/ 2147483646 h 502"/>
                <a:gd name="T30" fmla="*/ 2147483646 w 352"/>
                <a:gd name="T31" fmla="*/ 2147483646 h 502"/>
                <a:gd name="T32" fmla="*/ 2147483646 w 352"/>
                <a:gd name="T33" fmla="*/ 2147483646 h 502"/>
                <a:gd name="T34" fmla="*/ 2147483646 w 352"/>
                <a:gd name="T35" fmla="*/ 2147483646 h 502"/>
                <a:gd name="T36" fmla="*/ 2147483646 w 352"/>
                <a:gd name="T37" fmla="*/ 2147483646 h 502"/>
                <a:gd name="T38" fmla="*/ 2147483646 w 352"/>
                <a:gd name="T39" fmla="*/ 2147483646 h 502"/>
                <a:gd name="T40" fmla="*/ 2147483646 w 352"/>
                <a:gd name="T41" fmla="*/ 2147483646 h 502"/>
                <a:gd name="T42" fmla="*/ 2147483646 w 352"/>
                <a:gd name="T43" fmla="*/ 2147483646 h 502"/>
                <a:gd name="T44" fmla="*/ 2147483646 w 352"/>
                <a:gd name="T45" fmla="*/ 2147483646 h 502"/>
                <a:gd name="T46" fmla="*/ 2147483646 w 352"/>
                <a:gd name="T47" fmla="*/ 2147483646 h 502"/>
                <a:gd name="T48" fmla="*/ 2147483646 w 352"/>
                <a:gd name="T49" fmla="*/ 2147483646 h 502"/>
                <a:gd name="T50" fmla="*/ 2147483646 w 352"/>
                <a:gd name="T51" fmla="*/ 2147483646 h 502"/>
                <a:gd name="T52" fmla="*/ 2147483646 w 352"/>
                <a:gd name="T53" fmla="*/ 2147483646 h 502"/>
                <a:gd name="T54" fmla="*/ 2147483646 w 352"/>
                <a:gd name="T55" fmla="*/ 2147483646 h 502"/>
                <a:gd name="T56" fmla="*/ 2147483646 w 352"/>
                <a:gd name="T57" fmla="*/ 2147483646 h 502"/>
                <a:gd name="T58" fmla="*/ 2147483646 w 352"/>
                <a:gd name="T59" fmla="*/ 2147483646 h 502"/>
                <a:gd name="T60" fmla="*/ 2147483646 w 352"/>
                <a:gd name="T61" fmla="*/ 2147483646 h 502"/>
                <a:gd name="T62" fmla="*/ 2147483646 w 352"/>
                <a:gd name="T63" fmla="*/ 2147483646 h 502"/>
                <a:gd name="T64" fmla="*/ 2147483646 w 352"/>
                <a:gd name="T65" fmla="*/ 2147483646 h 502"/>
                <a:gd name="T66" fmla="*/ 2147483646 w 352"/>
                <a:gd name="T67" fmla="*/ 2147483646 h 502"/>
                <a:gd name="T68" fmla="*/ 2147483646 w 352"/>
                <a:gd name="T69" fmla="*/ 2147483646 h 502"/>
                <a:gd name="T70" fmla="*/ 2147483646 w 352"/>
                <a:gd name="T71" fmla="*/ 2147483646 h 502"/>
                <a:gd name="T72" fmla="*/ 2147483646 w 352"/>
                <a:gd name="T73" fmla="*/ 2147483646 h 502"/>
                <a:gd name="T74" fmla="*/ 2147483646 w 352"/>
                <a:gd name="T75" fmla="*/ 2147483646 h 502"/>
                <a:gd name="T76" fmla="*/ 2147483646 w 352"/>
                <a:gd name="T77" fmla="*/ 2147483646 h 502"/>
                <a:gd name="T78" fmla="*/ 2147483646 w 352"/>
                <a:gd name="T79" fmla="*/ 2147483646 h 502"/>
                <a:gd name="T80" fmla="*/ 2147483646 w 352"/>
                <a:gd name="T81" fmla="*/ 2147483646 h 502"/>
                <a:gd name="T82" fmla="*/ 2147483646 w 352"/>
                <a:gd name="T83" fmla="*/ 2147483646 h 502"/>
                <a:gd name="T84" fmla="*/ 2147483646 w 352"/>
                <a:gd name="T85" fmla="*/ 2147483646 h 502"/>
                <a:gd name="T86" fmla="*/ 2147483646 w 352"/>
                <a:gd name="T87" fmla="*/ 2147483646 h 502"/>
                <a:gd name="T88" fmla="*/ 2147483646 w 352"/>
                <a:gd name="T89" fmla="*/ 2147483646 h 502"/>
                <a:gd name="T90" fmla="*/ 2147483646 w 352"/>
                <a:gd name="T91" fmla="*/ 2147483646 h 502"/>
                <a:gd name="T92" fmla="*/ 2147483646 w 352"/>
                <a:gd name="T93" fmla="*/ 2147483646 h 502"/>
                <a:gd name="T94" fmla="*/ 2147483646 w 352"/>
                <a:gd name="T95" fmla="*/ 2147483646 h 502"/>
                <a:gd name="T96" fmla="*/ 2147483646 w 352"/>
                <a:gd name="T97" fmla="*/ 2147483646 h 502"/>
                <a:gd name="T98" fmla="*/ 2147483646 w 352"/>
                <a:gd name="T99" fmla="*/ 2147483646 h 502"/>
                <a:gd name="T100" fmla="*/ 2147483646 w 352"/>
                <a:gd name="T101" fmla="*/ 2147483646 h 502"/>
                <a:gd name="T102" fmla="*/ 2147483646 w 352"/>
                <a:gd name="T103" fmla="*/ 2147483646 h 502"/>
                <a:gd name="T104" fmla="*/ 2147483646 w 352"/>
                <a:gd name="T105" fmla="*/ 2147483646 h 502"/>
                <a:gd name="T106" fmla="*/ 2147483646 w 352"/>
                <a:gd name="T107" fmla="*/ 2147483646 h 502"/>
                <a:gd name="T108" fmla="*/ 2147483646 w 352"/>
                <a:gd name="T109" fmla="*/ 2147483646 h 5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52" h="502">
                  <a:moveTo>
                    <a:pt x="324" y="152"/>
                  </a:move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46" y="88"/>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46" y="64"/>
                  </a:lnTo>
                  <a:lnTo>
                    <a:pt x="146" y="66"/>
                  </a:lnTo>
                  <a:lnTo>
                    <a:pt x="144" y="66"/>
                  </a:lnTo>
                  <a:lnTo>
                    <a:pt x="142" y="66"/>
                  </a:lnTo>
                  <a:lnTo>
                    <a:pt x="130" y="68"/>
                  </a:lnTo>
                  <a:lnTo>
                    <a:pt x="118" y="76"/>
                  </a:lnTo>
                  <a:lnTo>
                    <a:pt x="118" y="78"/>
                  </a:lnTo>
                  <a:lnTo>
                    <a:pt x="116" y="78"/>
                  </a:lnTo>
                  <a:lnTo>
                    <a:pt x="114" y="78"/>
                  </a:lnTo>
                  <a:lnTo>
                    <a:pt x="92" y="70"/>
                  </a:lnTo>
                  <a:lnTo>
                    <a:pt x="90" y="78"/>
                  </a:lnTo>
                  <a:lnTo>
                    <a:pt x="90" y="80"/>
                  </a:lnTo>
                  <a:lnTo>
                    <a:pt x="80" y="96"/>
                  </a:lnTo>
                  <a:lnTo>
                    <a:pt x="76" y="100"/>
                  </a:lnTo>
                  <a:lnTo>
                    <a:pt x="74" y="100"/>
                  </a:lnTo>
                  <a:lnTo>
                    <a:pt x="64" y="100"/>
                  </a:lnTo>
                  <a:lnTo>
                    <a:pt x="50" y="94"/>
                  </a:lnTo>
                  <a:lnTo>
                    <a:pt x="48" y="92"/>
                  </a:lnTo>
                  <a:lnTo>
                    <a:pt x="48" y="90"/>
                  </a:lnTo>
                  <a:lnTo>
                    <a:pt x="46" y="72"/>
                  </a:lnTo>
                  <a:lnTo>
                    <a:pt x="42" y="56"/>
                  </a:lnTo>
                  <a:lnTo>
                    <a:pt x="38" y="52"/>
                  </a:lnTo>
                  <a:lnTo>
                    <a:pt x="34" y="64"/>
                  </a:lnTo>
                  <a:lnTo>
                    <a:pt x="24" y="76"/>
                  </a:lnTo>
                  <a:lnTo>
                    <a:pt x="16" y="96"/>
                  </a:lnTo>
                  <a:lnTo>
                    <a:pt x="14" y="96"/>
                  </a:lnTo>
                  <a:lnTo>
                    <a:pt x="8" y="108"/>
                  </a:lnTo>
                  <a:lnTo>
                    <a:pt x="6" y="114"/>
                  </a:lnTo>
                  <a:lnTo>
                    <a:pt x="0" y="122"/>
                  </a:lnTo>
                  <a:lnTo>
                    <a:pt x="6" y="140"/>
                  </a:lnTo>
                  <a:lnTo>
                    <a:pt x="30" y="168"/>
                  </a:lnTo>
                  <a:lnTo>
                    <a:pt x="38" y="184"/>
                  </a:lnTo>
                  <a:lnTo>
                    <a:pt x="38" y="186"/>
                  </a:lnTo>
                  <a:lnTo>
                    <a:pt x="36" y="188"/>
                  </a:lnTo>
                  <a:lnTo>
                    <a:pt x="30" y="196"/>
                  </a:lnTo>
                  <a:lnTo>
                    <a:pt x="28" y="196"/>
                  </a:lnTo>
                  <a:lnTo>
                    <a:pt x="12" y="200"/>
                  </a:lnTo>
                  <a:lnTo>
                    <a:pt x="14" y="212"/>
                  </a:lnTo>
                  <a:lnTo>
                    <a:pt x="26" y="220"/>
                  </a:lnTo>
                  <a:lnTo>
                    <a:pt x="42" y="224"/>
                  </a:lnTo>
                  <a:lnTo>
                    <a:pt x="48" y="240"/>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80"/>
                  </a:lnTo>
                  <a:lnTo>
                    <a:pt x="34" y="408"/>
                  </a:lnTo>
                  <a:lnTo>
                    <a:pt x="32" y="416"/>
                  </a:lnTo>
                  <a:lnTo>
                    <a:pt x="24" y="434"/>
                  </a:lnTo>
                  <a:lnTo>
                    <a:pt x="20" y="448"/>
                  </a:lnTo>
                  <a:lnTo>
                    <a:pt x="20" y="450"/>
                  </a:lnTo>
                  <a:lnTo>
                    <a:pt x="14" y="456"/>
                  </a:lnTo>
                  <a:lnTo>
                    <a:pt x="12" y="462"/>
                  </a:lnTo>
                  <a:lnTo>
                    <a:pt x="12" y="464"/>
                  </a:lnTo>
                  <a:lnTo>
                    <a:pt x="12" y="466"/>
                  </a:lnTo>
                  <a:lnTo>
                    <a:pt x="14" y="468"/>
                  </a:lnTo>
                  <a:lnTo>
                    <a:pt x="22" y="476"/>
                  </a:lnTo>
                  <a:lnTo>
                    <a:pt x="26" y="482"/>
                  </a:lnTo>
                  <a:lnTo>
                    <a:pt x="28" y="484"/>
                  </a:lnTo>
                  <a:lnTo>
                    <a:pt x="28" y="488"/>
                  </a:lnTo>
                  <a:lnTo>
                    <a:pt x="30" y="492"/>
                  </a:lnTo>
                  <a:lnTo>
                    <a:pt x="36" y="496"/>
                  </a:lnTo>
                  <a:lnTo>
                    <a:pt x="66" y="502"/>
                  </a:lnTo>
                  <a:lnTo>
                    <a:pt x="80" y="500"/>
                  </a:lnTo>
                  <a:lnTo>
                    <a:pt x="94" y="496"/>
                  </a:lnTo>
                  <a:lnTo>
                    <a:pt x="108" y="492"/>
                  </a:lnTo>
                  <a:lnTo>
                    <a:pt x="122" y="492"/>
                  </a:lnTo>
                  <a:lnTo>
                    <a:pt x="122" y="486"/>
                  </a:lnTo>
                  <a:lnTo>
                    <a:pt x="114" y="464"/>
                  </a:lnTo>
                  <a:lnTo>
                    <a:pt x="112" y="464"/>
                  </a:lnTo>
                  <a:lnTo>
                    <a:pt x="114" y="464"/>
                  </a:lnTo>
                  <a:lnTo>
                    <a:pt x="158" y="400"/>
                  </a:lnTo>
                  <a:lnTo>
                    <a:pt x="208" y="352"/>
                  </a:lnTo>
                  <a:lnTo>
                    <a:pt x="224" y="348"/>
                  </a:lnTo>
                  <a:lnTo>
                    <a:pt x="232" y="338"/>
                  </a:lnTo>
                  <a:lnTo>
                    <a:pt x="240" y="332"/>
                  </a:lnTo>
                  <a:lnTo>
                    <a:pt x="250" y="328"/>
                  </a:lnTo>
                  <a:lnTo>
                    <a:pt x="246" y="324"/>
                  </a:lnTo>
                  <a:lnTo>
                    <a:pt x="234" y="312"/>
                  </a:lnTo>
                  <a:lnTo>
                    <a:pt x="226" y="302"/>
                  </a:lnTo>
                  <a:lnTo>
                    <a:pt x="226" y="300"/>
                  </a:lnTo>
                  <a:lnTo>
                    <a:pt x="230" y="294"/>
                  </a:lnTo>
                  <a:lnTo>
                    <a:pt x="218" y="296"/>
                  </a:lnTo>
                  <a:lnTo>
                    <a:pt x="196" y="292"/>
                  </a:lnTo>
                  <a:lnTo>
                    <a:pt x="186" y="284"/>
                  </a:lnTo>
                  <a:lnTo>
                    <a:pt x="182" y="280"/>
                  </a:lnTo>
                  <a:lnTo>
                    <a:pt x="180" y="276"/>
                  </a:lnTo>
                  <a:lnTo>
                    <a:pt x="176" y="256"/>
                  </a:lnTo>
                  <a:lnTo>
                    <a:pt x="174" y="238"/>
                  </a:lnTo>
                  <a:lnTo>
                    <a:pt x="170" y="242"/>
                  </a:lnTo>
                  <a:lnTo>
                    <a:pt x="164" y="244"/>
                  </a:lnTo>
                  <a:lnTo>
                    <a:pt x="146" y="240"/>
                  </a:lnTo>
                  <a:lnTo>
                    <a:pt x="136" y="232"/>
                  </a:lnTo>
                  <a:lnTo>
                    <a:pt x="122" y="228"/>
                  </a:lnTo>
                  <a:lnTo>
                    <a:pt x="116" y="228"/>
                  </a:lnTo>
                  <a:lnTo>
                    <a:pt x="110" y="226"/>
                  </a:lnTo>
                  <a:lnTo>
                    <a:pt x="104" y="224"/>
                  </a:lnTo>
                  <a:lnTo>
                    <a:pt x="98" y="218"/>
                  </a:lnTo>
                  <a:lnTo>
                    <a:pt x="96" y="214"/>
                  </a:lnTo>
                  <a:lnTo>
                    <a:pt x="96" y="210"/>
                  </a:lnTo>
                  <a:lnTo>
                    <a:pt x="96" y="206"/>
                  </a:lnTo>
                  <a:lnTo>
                    <a:pt x="98" y="202"/>
                  </a:lnTo>
                  <a:lnTo>
                    <a:pt x="102" y="200"/>
                  </a:lnTo>
                  <a:lnTo>
                    <a:pt x="110" y="192"/>
                  </a:lnTo>
                  <a:lnTo>
                    <a:pt x="118" y="180"/>
                  </a:lnTo>
                  <a:lnTo>
                    <a:pt x="116" y="176"/>
                  </a:lnTo>
                  <a:lnTo>
                    <a:pt x="114" y="170"/>
                  </a:lnTo>
                  <a:lnTo>
                    <a:pt x="112" y="164"/>
                  </a:lnTo>
                  <a:lnTo>
                    <a:pt x="114" y="160"/>
                  </a:lnTo>
                  <a:lnTo>
                    <a:pt x="114" y="158"/>
                  </a:lnTo>
                  <a:lnTo>
                    <a:pt x="116" y="156"/>
                  </a:lnTo>
                  <a:lnTo>
                    <a:pt x="120" y="152"/>
                  </a:lnTo>
                  <a:lnTo>
                    <a:pt x="134" y="148"/>
                  </a:lnTo>
                  <a:lnTo>
                    <a:pt x="136" y="142"/>
                  </a:lnTo>
                  <a:lnTo>
                    <a:pt x="138" y="140"/>
                  </a:lnTo>
                  <a:lnTo>
                    <a:pt x="150" y="140"/>
                  </a:lnTo>
                  <a:lnTo>
                    <a:pt x="148" y="140"/>
                  </a:lnTo>
                  <a:lnTo>
                    <a:pt x="142" y="136"/>
                  </a:lnTo>
                  <a:lnTo>
                    <a:pt x="140" y="132"/>
                  </a:lnTo>
                  <a:lnTo>
                    <a:pt x="140" y="128"/>
                  </a:lnTo>
                  <a:lnTo>
                    <a:pt x="142" y="122"/>
                  </a:lnTo>
                  <a:lnTo>
                    <a:pt x="148" y="118"/>
                  </a:lnTo>
                  <a:lnTo>
                    <a:pt x="154" y="116"/>
                  </a:lnTo>
                  <a:lnTo>
                    <a:pt x="160" y="116"/>
                  </a:lnTo>
                  <a:lnTo>
                    <a:pt x="166" y="118"/>
                  </a:lnTo>
                  <a:lnTo>
                    <a:pt x="172" y="120"/>
                  </a:lnTo>
                  <a:lnTo>
                    <a:pt x="190" y="134"/>
                  </a:lnTo>
                  <a:lnTo>
                    <a:pt x="208" y="134"/>
                  </a:lnTo>
                  <a:lnTo>
                    <a:pt x="214" y="138"/>
                  </a:lnTo>
                  <a:lnTo>
                    <a:pt x="214" y="144"/>
                  </a:lnTo>
                  <a:lnTo>
                    <a:pt x="214" y="150"/>
                  </a:lnTo>
                  <a:lnTo>
                    <a:pt x="210" y="152"/>
                  </a:lnTo>
                  <a:lnTo>
                    <a:pt x="206" y="152"/>
                  </a:lnTo>
                  <a:lnTo>
                    <a:pt x="204" y="154"/>
                  </a:lnTo>
                  <a:lnTo>
                    <a:pt x="202" y="160"/>
                  </a:lnTo>
                  <a:lnTo>
                    <a:pt x="210" y="180"/>
                  </a:lnTo>
                  <a:lnTo>
                    <a:pt x="218" y="170"/>
                  </a:lnTo>
                  <a:lnTo>
                    <a:pt x="226" y="168"/>
                  </a:lnTo>
                  <a:lnTo>
                    <a:pt x="230" y="168"/>
                  </a:lnTo>
                  <a:lnTo>
                    <a:pt x="234" y="172"/>
                  </a:lnTo>
                  <a:lnTo>
                    <a:pt x="236" y="180"/>
                  </a:lnTo>
                  <a:lnTo>
                    <a:pt x="240" y="190"/>
                  </a:lnTo>
                  <a:lnTo>
                    <a:pt x="242" y="202"/>
                  </a:lnTo>
                  <a:lnTo>
                    <a:pt x="246" y="210"/>
                  </a:lnTo>
                  <a:lnTo>
                    <a:pt x="252" y="220"/>
                  </a:lnTo>
                  <a:lnTo>
                    <a:pt x="264" y="236"/>
                  </a:lnTo>
                  <a:lnTo>
                    <a:pt x="268" y="248"/>
                  </a:lnTo>
                  <a:lnTo>
                    <a:pt x="300" y="244"/>
                  </a:lnTo>
                  <a:lnTo>
                    <a:pt x="314" y="236"/>
                  </a:lnTo>
                  <a:lnTo>
                    <a:pt x="326" y="220"/>
                  </a:lnTo>
                  <a:lnTo>
                    <a:pt x="332" y="204"/>
                  </a:lnTo>
                  <a:lnTo>
                    <a:pt x="336" y="188"/>
                  </a:lnTo>
                  <a:lnTo>
                    <a:pt x="336" y="186"/>
                  </a:lnTo>
                  <a:lnTo>
                    <a:pt x="336" y="184"/>
                  </a:lnTo>
                  <a:lnTo>
                    <a:pt x="338" y="184"/>
                  </a:lnTo>
                  <a:lnTo>
                    <a:pt x="350" y="176"/>
                  </a:lnTo>
                  <a:lnTo>
                    <a:pt x="352" y="176"/>
                  </a:lnTo>
                  <a:lnTo>
                    <a:pt x="350" y="174"/>
                  </a:lnTo>
                  <a:lnTo>
                    <a:pt x="330" y="168"/>
                  </a:lnTo>
                  <a:lnTo>
                    <a:pt x="326" y="156"/>
                  </a:lnTo>
                  <a:lnTo>
                    <a:pt x="324"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5" name="河南"/>
            <p:cNvSpPr/>
            <p:nvPr/>
          </p:nvSpPr>
          <p:spPr bwMode="auto">
            <a:xfrm>
              <a:off x="5483225" y="3373438"/>
              <a:ext cx="676275" cy="669925"/>
            </a:xfrm>
            <a:custGeom>
              <a:avLst/>
              <a:gdLst>
                <a:gd name="T0" fmla="*/ 2147483646 w 370"/>
                <a:gd name="T1" fmla="*/ 2147483646 h 366"/>
                <a:gd name="T2" fmla="*/ 0 w 370"/>
                <a:gd name="T3" fmla="*/ 2147483646 h 366"/>
                <a:gd name="T4" fmla="*/ 2147483646 w 370"/>
                <a:gd name="T5" fmla="*/ 2147483646 h 366"/>
                <a:gd name="T6" fmla="*/ 2147483646 w 370"/>
                <a:gd name="T7" fmla="*/ 2147483646 h 366"/>
                <a:gd name="T8" fmla="*/ 2147483646 w 370"/>
                <a:gd name="T9" fmla="*/ 2147483646 h 366"/>
                <a:gd name="T10" fmla="*/ 2147483646 w 370"/>
                <a:gd name="T11" fmla="*/ 2147483646 h 366"/>
                <a:gd name="T12" fmla="*/ 2147483646 w 370"/>
                <a:gd name="T13" fmla="*/ 2147483646 h 366"/>
                <a:gd name="T14" fmla="*/ 2147483646 w 370"/>
                <a:gd name="T15" fmla="*/ 2147483646 h 366"/>
                <a:gd name="T16" fmla="*/ 2147483646 w 370"/>
                <a:gd name="T17" fmla="*/ 2147483646 h 366"/>
                <a:gd name="T18" fmla="*/ 2147483646 w 370"/>
                <a:gd name="T19" fmla="*/ 2147483646 h 366"/>
                <a:gd name="T20" fmla="*/ 2147483646 w 370"/>
                <a:gd name="T21" fmla="*/ 2147483646 h 366"/>
                <a:gd name="T22" fmla="*/ 2147483646 w 370"/>
                <a:gd name="T23" fmla="*/ 2147483646 h 366"/>
                <a:gd name="T24" fmla="*/ 2147483646 w 370"/>
                <a:gd name="T25" fmla="*/ 2147483646 h 366"/>
                <a:gd name="T26" fmla="*/ 2147483646 w 370"/>
                <a:gd name="T27" fmla="*/ 2147483646 h 366"/>
                <a:gd name="T28" fmla="*/ 2147483646 w 370"/>
                <a:gd name="T29" fmla="*/ 2147483646 h 366"/>
                <a:gd name="T30" fmla="*/ 2147483646 w 370"/>
                <a:gd name="T31" fmla="*/ 2147483646 h 366"/>
                <a:gd name="T32" fmla="*/ 2147483646 w 370"/>
                <a:gd name="T33" fmla="*/ 2147483646 h 366"/>
                <a:gd name="T34" fmla="*/ 2147483646 w 370"/>
                <a:gd name="T35" fmla="*/ 2147483646 h 366"/>
                <a:gd name="T36" fmla="*/ 2147483646 w 370"/>
                <a:gd name="T37" fmla="*/ 2147483646 h 366"/>
                <a:gd name="T38" fmla="*/ 2147483646 w 370"/>
                <a:gd name="T39" fmla="*/ 2147483646 h 366"/>
                <a:gd name="T40" fmla="*/ 2147483646 w 370"/>
                <a:gd name="T41" fmla="*/ 2147483646 h 366"/>
                <a:gd name="T42" fmla="*/ 2147483646 w 370"/>
                <a:gd name="T43" fmla="*/ 2147483646 h 366"/>
                <a:gd name="T44" fmla="*/ 2147483646 w 370"/>
                <a:gd name="T45" fmla="*/ 2147483646 h 366"/>
                <a:gd name="T46" fmla="*/ 2147483646 w 370"/>
                <a:gd name="T47" fmla="*/ 2147483646 h 366"/>
                <a:gd name="T48" fmla="*/ 2147483646 w 370"/>
                <a:gd name="T49" fmla="*/ 2147483646 h 366"/>
                <a:gd name="T50" fmla="*/ 2147483646 w 370"/>
                <a:gd name="T51" fmla="*/ 2147483646 h 366"/>
                <a:gd name="T52" fmla="*/ 2147483646 w 370"/>
                <a:gd name="T53" fmla="*/ 2147483646 h 366"/>
                <a:gd name="T54" fmla="*/ 2147483646 w 370"/>
                <a:gd name="T55" fmla="*/ 2147483646 h 366"/>
                <a:gd name="T56" fmla="*/ 2147483646 w 370"/>
                <a:gd name="T57" fmla="*/ 2147483646 h 366"/>
                <a:gd name="T58" fmla="*/ 2147483646 w 370"/>
                <a:gd name="T59" fmla="*/ 2147483646 h 366"/>
                <a:gd name="T60" fmla="*/ 2147483646 w 370"/>
                <a:gd name="T61" fmla="*/ 2147483646 h 366"/>
                <a:gd name="T62" fmla="*/ 2147483646 w 370"/>
                <a:gd name="T63" fmla="*/ 2147483646 h 366"/>
                <a:gd name="T64" fmla="*/ 2147483646 w 370"/>
                <a:gd name="T65" fmla="*/ 2147483646 h 366"/>
                <a:gd name="T66" fmla="*/ 2147483646 w 370"/>
                <a:gd name="T67" fmla="*/ 2147483646 h 366"/>
                <a:gd name="T68" fmla="*/ 2147483646 w 370"/>
                <a:gd name="T69" fmla="*/ 2147483646 h 366"/>
                <a:gd name="T70" fmla="*/ 2147483646 w 370"/>
                <a:gd name="T71" fmla="*/ 2147483646 h 366"/>
                <a:gd name="T72" fmla="*/ 2147483646 w 370"/>
                <a:gd name="T73" fmla="*/ 2147483646 h 366"/>
                <a:gd name="T74" fmla="*/ 2147483646 w 370"/>
                <a:gd name="T75" fmla="*/ 2147483646 h 366"/>
                <a:gd name="T76" fmla="*/ 2147483646 w 370"/>
                <a:gd name="T77" fmla="*/ 2147483646 h 366"/>
                <a:gd name="T78" fmla="*/ 2147483646 w 370"/>
                <a:gd name="T79" fmla="*/ 2147483646 h 366"/>
                <a:gd name="T80" fmla="*/ 2147483646 w 370"/>
                <a:gd name="T81" fmla="*/ 2147483646 h 366"/>
                <a:gd name="T82" fmla="*/ 2147483646 w 370"/>
                <a:gd name="T83" fmla="*/ 2147483646 h 366"/>
                <a:gd name="T84" fmla="*/ 2147483646 w 370"/>
                <a:gd name="T85" fmla="*/ 2147483646 h 366"/>
                <a:gd name="T86" fmla="*/ 2147483646 w 370"/>
                <a:gd name="T87" fmla="*/ 2147483646 h 366"/>
                <a:gd name="T88" fmla="*/ 2147483646 w 370"/>
                <a:gd name="T89" fmla="*/ 2147483646 h 366"/>
                <a:gd name="T90" fmla="*/ 2147483646 w 370"/>
                <a:gd name="T91" fmla="*/ 2147483646 h 366"/>
                <a:gd name="T92" fmla="*/ 2147483646 w 370"/>
                <a:gd name="T93" fmla="*/ 2147483646 h 366"/>
                <a:gd name="T94" fmla="*/ 2147483646 w 370"/>
                <a:gd name="T95" fmla="*/ 0 h 366"/>
                <a:gd name="T96" fmla="*/ 2147483646 w 370"/>
                <a:gd name="T97" fmla="*/ 2147483646 h 366"/>
                <a:gd name="T98" fmla="*/ 2147483646 w 370"/>
                <a:gd name="T99" fmla="*/ 2147483646 h 366"/>
                <a:gd name="T100" fmla="*/ 2147483646 w 370"/>
                <a:gd name="T101" fmla="*/ 2147483646 h 366"/>
                <a:gd name="T102" fmla="*/ 2147483646 w 370"/>
                <a:gd name="T103" fmla="*/ 2147483646 h 366"/>
                <a:gd name="T104" fmla="*/ 2147483646 w 370"/>
                <a:gd name="T105" fmla="*/ 2147483646 h 366"/>
                <a:gd name="T106" fmla="*/ 2147483646 w 370"/>
                <a:gd name="T107" fmla="*/ 2147483646 h 366"/>
                <a:gd name="T108" fmla="*/ 2147483646 w 370"/>
                <a:gd name="T109" fmla="*/ 2147483646 h 3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70" h="366">
                  <a:moveTo>
                    <a:pt x="82" y="120"/>
                  </a:moveTo>
                  <a:lnTo>
                    <a:pt x="80" y="120"/>
                  </a:lnTo>
                  <a:lnTo>
                    <a:pt x="20" y="146"/>
                  </a:lnTo>
                  <a:lnTo>
                    <a:pt x="2" y="162"/>
                  </a:lnTo>
                  <a:lnTo>
                    <a:pt x="0" y="182"/>
                  </a:lnTo>
                  <a:lnTo>
                    <a:pt x="2" y="196"/>
                  </a:lnTo>
                  <a:lnTo>
                    <a:pt x="4" y="206"/>
                  </a:lnTo>
                  <a:lnTo>
                    <a:pt x="10" y="210"/>
                  </a:lnTo>
                  <a:lnTo>
                    <a:pt x="28" y="222"/>
                  </a:lnTo>
                  <a:lnTo>
                    <a:pt x="30" y="222"/>
                  </a:lnTo>
                  <a:lnTo>
                    <a:pt x="34" y="252"/>
                  </a:lnTo>
                  <a:lnTo>
                    <a:pt x="54" y="276"/>
                  </a:lnTo>
                  <a:lnTo>
                    <a:pt x="60" y="282"/>
                  </a:lnTo>
                  <a:lnTo>
                    <a:pt x="66" y="286"/>
                  </a:lnTo>
                  <a:lnTo>
                    <a:pt x="82" y="290"/>
                  </a:lnTo>
                  <a:lnTo>
                    <a:pt x="86" y="290"/>
                  </a:lnTo>
                  <a:lnTo>
                    <a:pt x="92" y="296"/>
                  </a:lnTo>
                  <a:lnTo>
                    <a:pt x="104" y="300"/>
                  </a:lnTo>
                  <a:lnTo>
                    <a:pt x="152" y="302"/>
                  </a:lnTo>
                  <a:lnTo>
                    <a:pt x="194" y="304"/>
                  </a:lnTo>
                  <a:lnTo>
                    <a:pt x="204" y="306"/>
                  </a:lnTo>
                  <a:lnTo>
                    <a:pt x="210" y="310"/>
                  </a:lnTo>
                  <a:lnTo>
                    <a:pt x="214" y="312"/>
                  </a:lnTo>
                  <a:lnTo>
                    <a:pt x="214" y="318"/>
                  </a:lnTo>
                  <a:lnTo>
                    <a:pt x="214" y="332"/>
                  </a:lnTo>
                  <a:lnTo>
                    <a:pt x="214" y="342"/>
                  </a:lnTo>
                  <a:lnTo>
                    <a:pt x="216" y="346"/>
                  </a:lnTo>
                  <a:lnTo>
                    <a:pt x="234" y="342"/>
                  </a:lnTo>
                  <a:lnTo>
                    <a:pt x="242" y="340"/>
                  </a:lnTo>
                  <a:lnTo>
                    <a:pt x="250" y="338"/>
                  </a:lnTo>
                  <a:lnTo>
                    <a:pt x="256" y="340"/>
                  </a:lnTo>
                  <a:lnTo>
                    <a:pt x="258" y="342"/>
                  </a:lnTo>
                  <a:lnTo>
                    <a:pt x="266" y="350"/>
                  </a:lnTo>
                  <a:lnTo>
                    <a:pt x="278" y="362"/>
                  </a:lnTo>
                  <a:lnTo>
                    <a:pt x="280" y="364"/>
                  </a:lnTo>
                  <a:lnTo>
                    <a:pt x="282" y="366"/>
                  </a:lnTo>
                  <a:lnTo>
                    <a:pt x="290" y="360"/>
                  </a:lnTo>
                  <a:lnTo>
                    <a:pt x="298" y="350"/>
                  </a:lnTo>
                  <a:lnTo>
                    <a:pt x="300" y="348"/>
                  </a:lnTo>
                  <a:lnTo>
                    <a:pt x="314" y="358"/>
                  </a:lnTo>
                  <a:lnTo>
                    <a:pt x="324" y="350"/>
                  </a:lnTo>
                  <a:lnTo>
                    <a:pt x="326" y="342"/>
                  </a:lnTo>
                  <a:lnTo>
                    <a:pt x="330" y="338"/>
                  </a:lnTo>
                  <a:lnTo>
                    <a:pt x="334" y="334"/>
                  </a:lnTo>
                  <a:lnTo>
                    <a:pt x="342" y="332"/>
                  </a:lnTo>
                  <a:lnTo>
                    <a:pt x="346" y="330"/>
                  </a:lnTo>
                  <a:lnTo>
                    <a:pt x="344" y="328"/>
                  </a:lnTo>
                  <a:lnTo>
                    <a:pt x="342" y="326"/>
                  </a:lnTo>
                  <a:lnTo>
                    <a:pt x="344" y="306"/>
                  </a:lnTo>
                  <a:lnTo>
                    <a:pt x="338" y="300"/>
                  </a:lnTo>
                  <a:lnTo>
                    <a:pt x="334" y="296"/>
                  </a:lnTo>
                  <a:lnTo>
                    <a:pt x="328" y="294"/>
                  </a:lnTo>
                  <a:lnTo>
                    <a:pt x="320" y="294"/>
                  </a:lnTo>
                  <a:lnTo>
                    <a:pt x="310" y="296"/>
                  </a:lnTo>
                  <a:lnTo>
                    <a:pt x="306" y="296"/>
                  </a:lnTo>
                  <a:lnTo>
                    <a:pt x="302" y="294"/>
                  </a:lnTo>
                  <a:lnTo>
                    <a:pt x="302" y="290"/>
                  </a:lnTo>
                  <a:lnTo>
                    <a:pt x="302" y="286"/>
                  </a:lnTo>
                  <a:lnTo>
                    <a:pt x="292" y="272"/>
                  </a:lnTo>
                  <a:lnTo>
                    <a:pt x="282" y="262"/>
                  </a:lnTo>
                  <a:lnTo>
                    <a:pt x="278" y="256"/>
                  </a:lnTo>
                  <a:lnTo>
                    <a:pt x="274" y="250"/>
                  </a:lnTo>
                  <a:lnTo>
                    <a:pt x="272" y="244"/>
                  </a:lnTo>
                  <a:lnTo>
                    <a:pt x="274" y="238"/>
                  </a:lnTo>
                  <a:lnTo>
                    <a:pt x="274" y="236"/>
                  </a:lnTo>
                  <a:lnTo>
                    <a:pt x="298" y="240"/>
                  </a:lnTo>
                  <a:lnTo>
                    <a:pt x="296" y="226"/>
                  </a:lnTo>
                  <a:lnTo>
                    <a:pt x="296" y="216"/>
                  </a:lnTo>
                  <a:lnTo>
                    <a:pt x="298" y="212"/>
                  </a:lnTo>
                  <a:lnTo>
                    <a:pt x="300" y="210"/>
                  </a:lnTo>
                  <a:lnTo>
                    <a:pt x="304" y="206"/>
                  </a:lnTo>
                  <a:lnTo>
                    <a:pt x="310" y="204"/>
                  </a:lnTo>
                  <a:lnTo>
                    <a:pt x="318" y="200"/>
                  </a:lnTo>
                  <a:lnTo>
                    <a:pt x="318" y="196"/>
                  </a:lnTo>
                  <a:lnTo>
                    <a:pt x="312" y="178"/>
                  </a:lnTo>
                  <a:lnTo>
                    <a:pt x="312" y="170"/>
                  </a:lnTo>
                  <a:lnTo>
                    <a:pt x="312" y="166"/>
                  </a:lnTo>
                  <a:lnTo>
                    <a:pt x="318" y="162"/>
                  </a:lnTo>
                  <a:lnTo>
                    <a:pt x="324" y="162"/>
                  </a:lnTo>
                  <a:lnTo>
                    <a:pt x="338" y="166"/>
                  </a:lnTo>
                  <a:lnTo>
                    <a:pt x="340" y="166"/>
                  </a:lnTo>
                  <a:lnTo>
                    <a:pt x="340" y="168"/>
                  </a:lnTo>
                  <a:lnTo>
                    <a:pt x="356" y="186"/>
                  </a:lnTo>
                  <a:lnTo>
                    <a:pt x="370" y="162"/>
                  </a:lnTo>
                  <a:lnTo>
                    <a:pt x="356" y="140"/>
                  </a:lnTo>
                  <a:lnTo>
                    <a:pt x="348" y="128"/>
                  </a:lnTo>
                  <a:lnTo>
                    <a:pt x="336" y="136"/>
                  </a:lnTo>
                  <a:lnTo>
                    <a:pt x="334" y="134"/>
                  </a:lnTo>
                  <a:lnTo>
                    <a:pt x="302" y="126"/>
                  </a:lnTo>
                  <a:lnTo>
                    <a:pt x="292" y="122"/>
                  </a:lnTo>
                  <a:lnTo>
                    <a:pt x="286" y="116"/>
                  </a:lnTo>
                  <a:lnTo>
                    <a:pt x="280" y="110"/>
                  </a:lnTo>
                  <a:lnTo>
                    <a:pt x="278" y="106"/>
                  </a:lnTo>
                  <a:lnTo>
                    <a:pt x="260" y="96"/>
                  </a:lnTo>
                  <a:lnTo>
                    <a:pt x="260" y="78"/>
                  </a:lnTo>
                  <a:lnTo>
                    <a:pt x="294" y="58"/>
                  </a:lnTo>
                  <a:lnTo>
                    <a:pt x="292" y="44"/>
                  </a:lnTo>
                  <a:lnTo>
                    <a:pt x="286" y="30"/>
                  </a:lnTo>
                  <a:lnTo>
                    <a:pt x="282" y="18"/>
                  </a:lnTo>
                  <a:lnTo>
                    <a:pt x="258" y="22"/>
                  </a:lnTo>
                  <a:lnTo>
                    <a:pt x="242" y="26"/>
                  </a:lnTo>
                  <a:lnTo>
                    <a:pt x="226" y="28"/>
                  </a:lnTo>
                  <a:lnTo>
                    <a:pt x="200" y="22"/>
                  </a:lnTo>
                  <a:lnTo>
                    <a:pt x="200" y="14"/>
                  </a:lnTo>
                  <a:lnTo>
                    <a:pt x="196" y="14"/>
                  </a:lnTo>
                  <a:lnTo>
                    <a:pt x="190" y="10"/>
                  </a:lnTo>
                  <a:lnTo>
                    <a:pt x="188" y="6"/>
                  </a:lnTo>
                  <a:lnTo>
                    <a:pt x="186" y="2"/>
                  </a:lnTo>
                  <a:lnTo>
                    <a:pt x="186" y="0"/>
                  </a:lnTo>
                  <a:lnTo>
                    <a:pt x="184" y="22"/>
                  </a:lnTo>
                  <a:lnTo>
                    <a:pt x="182" y="28"/>
                  </a:lnTo>
                  <a:lnTo>
                    <a:pt x="180" y="34"/>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48" y="106"/>
                  </a:lnTo>
                  <a:lnTo>
                    <a:pt x="132" y="110"/>
                  </a:lnTo>
                  <a:lnTo>
                    <a:pt x="98" y="106"/>
                  </a:lnTo>
                  <a:lnTo>
                    <a:pt x="8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6" name="台湾"/>
            <p:cNvSpPr/>
            <p:nvPr/>
          </p:nvSpPr>
          <p:spPr bwMode="auto">
            <a:xfrm>
              <a:off x="6754813" y="4803775"/>
              <a:ext cx="193675" cy="468313"/>
            </a:xfrm>
            <a:custGeom>
              <a:avLst/>
              <a:gdLst>
                <a:gd name="T0" fmla="*/ 2147483646 w 106"/>
                <a:gd name="T1" fmla="*/ 0 h 256"/>
                <a:gd name="T2" fmla="*/ 2147483646 w 106"/>
                <a:gd name="T3" fmla="*/ 0 h 256"/>
                <a:gd name="T4" fmla="*/ 2147483646 w 106"/>
                <a:gd name="T5" fmla="*/ 2147483646 h 256"/>
                <a:gd name="T6" fmla="*/ 2147483646 w 106"/>
                <a:gd name="T7" fmla="*/ 2147483646 h 256"/>
                <a:gd name="T8" fmla="*/ 2147483646 w 106"/>
                <a:gd name="T9" fmla="*/ 2147483646 h 256"/>
                <a:gd name="T10" fmla="*/ 2147483646 w 106"/>
                <a:gd name="T11" fmla="*/ 2147483646 h 256"/>
                <a:gd name="T12" fmla="*/ 2147483646 w 106"/>
                <a:gd name="T13" fmla="*/ 2147483646 h 256"/>
                <a:gd name="T14" fmla="*/ 2147483646 w 106"/>
                <a:gd name="T15" fmla="*/ 2147483646 h 256"/>
                <a:gd name="T16" fmla="*/ 2147483646 w 106"/>
                <a:gd name="T17" fmla="*/ 2147483646 h 256"/>
                <a:gd name="T18" fmla="*/ 0 w 106"/>
                <a:gd name="T19" fmla="*/ 2147483646 h 256"/>
                <a:gd name="T20" fmla="*/ 2147483646 w 106"/>
                <a:gd name="T21" fmla="*/ 2147483646 h 256"/>
                <a:gd name="T22" fmla="*/ 2147483646 w 106"/>
                <a:gd name="T23" fmla="*/ 2147483646 h 256"/>
                <a:gd name="T24" fmla="*/ 2147483646 w 106"/>
                <a:gd name="T25" fmla="*/ 2147483646 h 256"/>
                <a:gd name="T26" fmla="*/ 2147483646 w 106"/>
                <a:gd name="T27" fmla="*/ 2147483646 h 256"/>
                <a:gd name="T28" fmla="*/ 2147483646 w 106"/>
                <a:gd name="T29" fmla="*/ 2147483646 h 256"/>
                <a:gd name="T30" fmla="*/ 2147483646 w 106"/>
                <a:gd name="T31" fmla="*/ 2147483646 h 256"/>
                <a:gd name="T32" fmla="*/ 2147483646 w 106"/>
                <a:gd name="T33" fmla="*/ 2147483646 h 256"/>
                <a:gd name="T34" fmla="*/ 2147483646 w 106"/>
                <a:gd name="T35" fmla="*/ 2147483646 h 256"/>
                <a:gd name="T36" fmla="*/ 2147483646 w 106"/>
                <a:gd name="T37" fmla="*/ 2147483646 h 256"/>
                <a:gd name="T38" fmla="*/ 2147483646 w 106"/>
                <a:gd name="T39" fmla="*/ 2147483646 h 256"/>
                <a:gd name="T40" fmla="*/ 2147483646 w 106"/>
                <a:gd name="T41" fmla="*/ 2147483646 h 256"/>
                <a:gd name="T42" fmla="*/ 2147483646 w 106"/>
                <a:gd name="T43" fmla="*/ 2147483646 h 256"/>
                <a:gd name="T44" fmla="*/ 2147483646 w 106"/>
                <a:gd name="T45" fmla="*/ 2147483646 h 256"/>
                <a:gd name="T46" fmla="*/ 2147483646 w 106"/>
                <a:gd name="T47" fmla="*/ 2147483646 h 256"/>
                <a:gd name="T48" fmla="*/ 2147483646 w 106"/>
                <a:gd name="T49" fmla="*/ 2147483646 h 256"/>
                <a:gd name="T50" fmla="*/ 2147483646 w 106"/>
                <a:gd name="T51" fmla="*/ 2147483646 h 256"/>
                <a:gd name="T52" fmla="*/ 2147483646 w 106"/>
                <a:gd name="T53" fmla="*/ 2147483646 h 256"/>
                <a:gd name="T54" fmla="*/ 2147483646 w 106"/>
                <a:gd name="T55" fmla="*/ 2147483646 h 256"/>
                <a:gd name="T56" fmla="*/ 2147483646 w 106"/>
                <a:gd name="T57" fmla="*/ 2147483646 h 256"/>
                <a:gd name="T58" fmla="*/ 2147483646 w 106"/>
                <a:gd name="T59" fmla="*/ 2147483646 h 256"/>
                <a:gd name="T60" fmla="*/ 2147483646 w 106"/>
                <a:gd name="T61" fmla="*/ 2147483646 h 256"/>
                <a:gd name="T62" fmla="*/ 2147483646 w 106"/>
                <a:gd name="T63" fmla="*/ 2147483646 h 256"/>
                <a:gd name="T64" fmla="*/ 2147483646 w 106"/>
                <a:gd name="T65" fmla="*/ 2147483646 h 256"/>
                <a:gd name="T66" fmla="*/ 2147483646 w 106"/>
                <a:gd name="T67" fmla="*/ 2147483646 h 256"/>
                <a:gd name="T68" fmla="*/ 2147483646 w 106"/>
                <a:gd name="T69" fmla="*/ 2147483646 h 256"/>
                <a:gd name="T70" fmla="*/ 2147483646 w 106"/>
                <a:gd name="T71" fmla="*/ 2147483646 h 256"/>
                <a:gd name="T72" fmla="*/ 2147483646 w 106"/>
                <a:gd name="T73" fmla="*/ 2147483646 h 256"/>
                <a:gd name="T74" fmla="*/ 2147483646 w 106"/>
                <a:gd name="T75" fmla="*/ 2147483646 h 256"/>
                <a:gd name="T76" fmla="*/ 2147483646 w 106"/>
                <a:gd name="T77" fmla="*/ 2147483646 h 256"/>
                <a:gd name="T78" fmla="*/ 2147483646 w 106"/>
                <a:gd name="T79" fmla="*/ 2147483646 h 256"/>
                <a:gd name="T80" fmla="*/ 2147483646 w 106"/>
                <a:gd name="T81" fmla="*/ 2147483646 h 256"/>
                <a:gd name="T82" fmla="*/ 2147483646 w 106"/>
                <a:gd name="T83" fmla="*/ 2147483646 h 256"/>
                <a:gd name="T84" fmla="*/ 2147483646 w 106"/>
                <a:gd name="T85" fmla="*/ 2147483646 h 256"/>
                <a:gd name="T86" fmla="*/ 2147483646 w 106"/>
                <a:gd name="T87" fmla="*/ 2147483646 h 256"/>
                <a:gd name="T88" fmla="*/ 2147483646 w 106"/>
                <a:gd name="T89" fmla="*/ 0 h 2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6" h="256">
                  <a:moveTo>
                    <a:pt x="80" y="0"/>
                  </a:moveTo>
                  <a:lnTo>
                    <a:pt x="80" y="0"/>
                  </a:lnTo>
                  <a:lnTo>
                    <a:pt x="62" y="14"/>
                  </a:lnTo>
                  <a:lnTo>
                    <a:pt x="46" y="32"/>
                  </a:lnTo>
                  <a:lnTo>
                    <a:pt x="34" y="50"/>
                  </a:lnTo>
                  <a:lnTo>
                    <a:pt x="24" y="70"/>
                  </a:lnTo>
                  <a:lnTo>
                    <a:pt x="10" y="98"/>
                  </a:lnTo>
                  <a:lnTo>
                    <a:pt x="4" y="104"/>
                  </a:lnTo>
                  <a:lnTo>
                    <a:pt x="0" y="108"/>
                  </a:lnTo>
                  <a:lnTo>
                    <a:pt x="6" y="152"/>
                  </a:lnTo>
                  <a:lnTo>
                    <a:pt x="6" y="154"/>
                  </a:lnTo>
                  <a:lnTo>
                    <a:pt x="2" y="184"/>
                  </a:lnTo>
                  <a:lnTo>
                    <a:pt x="2" y="196"/>
                  </a:lnTo>
                  <a:lnTo>
                    <a:pt x="2" y="200"/>
                  </a:lnTo>
                  <a:lnTo>
                    <a:pt x="4" y="202"/>
                  </a:lnTo>
                  <a:lnTo>
                    <a:pt x="36" y="224"/>
                  </a:lnTo>
                  <a:lnTo>
                    <a:pt x="38" y="224"/>
                  </a:lnTo>
                  <a:lnTo>
                    <a:pt x="38" y="226"/>
                  </a:lnTo>
                  <a:lnTo>
                    <a:pt x="42" y="236"/>
                  </a:lnTo>
                  <a:lnTo>
                    <a:pt x="50" y="248"/>
                  </a:lnTo>
                  <a:lnTo>
                    <a:pt x="56" y="252"/>
                  </a:lnTo>
                  <a:lnTo>
                    <a:pt x="62" y="256"/>
                  </a:lnTo>
                  <a:lnTo>
                    <a:pt x="66" y="204"/>
                  </a:lnTo>
                  <a:lnTo>
                    <a:pt x="66" y="202"/>
                  </a:lnTo>
                  <a:lnTo>
                    <a:pt x="90" y="146"/>
                  </a:lnTo>
                  <a:lnTo>
                    <a:pt x="98" y="80"/>
                  </a:lnTo>
                  <a:lnTo>
                    <a:pt x="98" y="78"/>
                  </a:lnTo>
                  <a:lnTo>
                    <a:pt x="106" y="60"/>
                  </a:lnTo>
                  <a:lnTo>
                    <a:pt x="100" y="44"/>
                  </a:lnTo>
                  <a:lnTo>
                    <a:pt x="98" y="44"/>
                  </a:lnTo>
                  <a:lnTo>
                    <a:pt x="98" y="24"/>
                  </a:lnTo>
                  <a:lnTo>
                    <a:pt x="98" y="22"/>
                  </a:lnTo>
                  <a:lnTo>
                    <a:pt x="102" y="16"/>
                  </a:lnTo>
                  <a:lnTo>
                    <a:pt x="106" y="12"/>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37" name="海南"/>
            <p:cNvSpPr/>
            <p:nvPr/>
          </p:nvSpPr>
          <p:spPr bwMode="auto">
            <a:xfrm>
              <a:off x="5330825" y="5634038"/>
              <a:ext cx="292100" cy="255587"/>
            </a:xfrm>
            <a:custGeom>
              <a:avLst/>
              <a:gdLst>
                <a:gd name="T0" fmla="*/ 2147483646 w 160"/>
                <a:gd name="T1" fmla="*/ 2147483646 h 140"/>
                <a:gd name="T2" fmla="*/ 2147483646 w 160"/>
                <a:gd name="T3" fmla="*/ 2147483646 h 140"/>
                <a:gd name="T4" fmla="*/ 2147483646 w 160"/>
                <a:gd name="T5" fmla="*/ 2147483646 h 140"/>
                <a:gd name="T6" fmla="*/ 2147483646 w 160"/>
                <a:gd name="T7" fmla="*/ 2147483646 h 140"/>
                <a:gd name="T8" fmla="*/ 2147483646 w 160"/>
                <a:gd name="T9" fmla="*/ 2147483646 h 140"/>
                <a:gd name="T10" fmla="*/ 2147483646 w 160"/>
                <a:gd name="T11" fmla="*/ 2147483646 h 140"/>
                <a:gd name="T12" fmla="*/ 2147483646 w 160"/>
                <a:gd name="T13" fmla="*/ 2147483646 h 140"/>
                <a:gd name="T14" fmla="*/ 2147483646 w 160"/>
                <a:gd name="T15" fmla="*/ 2147483646 h 140"/>
                <a:gd name="T16" fmla="*/ 2147483646 w 160"/>
                <a:gd name="T17" fmla="*/ 2147483646 h 140"/>
                <a:gd name="T18" fmla="*/ 2147483646 w 160"/>
                <a:gd name="T19" fmla="*/ 2147483646 h 140"/>
                <a:gd name="T20" fmla="*/ 2147483646 w 160"/>
                <a:gd name="T21" fmla="*/ 2147483646 h 140"/>
                <a:gd name="T22" fmla="*/ 2147483646 w 160"/>
                <a:gd name="T23" fmla="*/ 2147483646 h 140"/>
                <a:gd name="T24" fmla="*/ 2147483646 w 160"/>
                <a:gd name="T25" fmla="*/ 2147483646 h 140"/>
                <a:gd name="T26" fmla="*/ 0 w 160"/>
                <a:gd name="T27" fmla="*/ 2147483646 h 140"/>
                <a:gd name="T28" fmla="*/ 2147483646 w 160"/>
                <a:gd name="T29" fmla="*/ 2147483646 h 140"/>
                <a:gd name="T30" fmla="*/ 2147483646 w 160"/>
                <a:gd name="T31" fmla="*/ 2147483646 h 140"/>
                <a:gd name="T32" fmla="*/ 2147483646 w 160"/>
                <a:gd name="T33" fmla="*/ 2147483646 h 140"/>
                <a:gd name="T34" fmla="*/ 2147483646 w 160"/>
                <a:gd name="T35" fmla="*/ 2147483646 h 140"/>
                <a:gd name="T36" fmla="*/ 2147483646 w 160"/>
                <a:gd name="T37" fmla="*/ 2147483646 h 140"/>
                <a:gd name="T38" fmla="*/ 2147483646 w 160"/>
                <a:gd name="T39" fmla="*/ 2147483646 h 140"/>
                <a:gd name="T40" fmla="*/ 2147483646 w 160"/>
                <a:gd name="T41" fmla="*/ 2147483646 h 140"/>
                <a:gd name="T42" fmla="*/ 2147483646 w 160"/>
                <a:gd name="T43" fmla="*/ 2147483646 h 140"/>
                <a:gd name="T44" fmla="*/ 2147483646 w 160"/>
                <a:gd name="T45" fmla="*/ 2147483646 h 140"/>
                <a:gd name="T46" fmla="*/ 2147483646 w 160"/>
                <a:gd name="T47" fmla="*/ 2147483646 h 140"/>
                <a:gd name="T48" fmla="*/ 2147483646 w 160"/>
                <a:gd name="T49" fmla="*/ 2147483646 h 140"/>
                <a:gd name="T50" fmla="*/ 2147483646 w 160"/>
                <a:gd name="T51" fmla="*/ 2147483646 h 140"/>
                <a:gd name="T52" fmla="*/ 2147483646 w 160"/>
                <a:gd name="T53" fmla="*/ 2147483646 h 140"/>
                <a:gd name="T54" fmla="*/ 2147483646 w 160"/>
                <a:gd name="T55" fmla="*/ 2147483646 h 140"/>
                <a:gd name="T56" fmla="*/ 2147483646 w 160"/>
                <a:gd name="T57" fmla="*/ 2147483646 h 140"/>
                <a:gd name="T58" fmla="*/ 2147483646 w 160"/>
                <a:gd name="T59" fmla="*/ 2147483646 h 140"/>
                <a:gd name="T60" fmla="*/ 2147483646 w 160"/>
                <a:gd name="T61" fmla="*/ 2147483646 h 140"/>
                <a:gd name="T62" fmla="*/ 2147483646 w 160"/>
                <a:gd name="T63" fmla="*/ 2147483646 h 140"/>
                <a:gd name="T64" fmla="*/ 2147483646 w 160"/>
                <a:gd name="T65" fmla="*/ 2147483646 h 140"/>
                <a:gd name="T66" fmla="*/ 2147483646 w 160"/>
                <a:gd name="T67" fmla="*/ 2147483646 h 140"/>
                <a:gd name="T68" fmla="*/ 2147483646 w 160"/>
                <a:gd name="T69" fmla="*/ 2147483646 h 140"/>
                <a:gd name="T70" fmla="*/ 2147483646 w 160"/>
                <a:gd name="T71" fmla="*/ 2147483646 h 140"/>
                <a:gd name="T72" fmla="*/ 2147483646 w 160"/>
                <a:gd name="T73" fmla="*/ 2147483646 h 140"/>
                <a:gd name="T74" fmla="*/ 2147483646 w 160"/>
                <a:gd name="T75" fmla="*/ 2147483646 h 140"/>
                <a:gd name="T76" fmla="*/ 2147483646 w 160"/>
                <a:gd name="T77" fmla="*/ 2147483646 h 140"/>
                <a:gd name="T78" fmla="*/ 2147483646 w 160"/>
                <a:gd name="T79" fmla="*/ 2147483646 h 140"/>
                <a:gd name="T80" fmla="*/ 2147483646 w 160"/>
                <a:gd name="T81" fmla="*/ 2147483646 h 140"/>
                <a:gd name="T82" fmla="*/ 2147483646 w 160"/>
                <a:gd name="T83" fmla="*/ 0 h 140"/>
                <a:gd name="T84" fmla="*/ 2147483646 w 160"/>
                <a:gd name="T85" fmla="*/ 2147483646 h 140"/>
                <a:gd name="T86" fmla="*/ 2147483646 w 160"/>
                <a:gd name="T87" fmla="*/ 2147483646 h 140"/>
                <a:gd name="T88" fmla="*/ 2147483646 w 160"/>
                <a:gd name="T89" fmla="*/ 2147483646 h 140"/>
                <a:gd name="T90" fmla="*/ 2147483646 w 160"/>
                <a:gd name="T91" fmla="*/ 2147483646 h 140"/>
                <a:gd name="T92" fmla="*/ 2147483646 w 160"/>
                <a:gd name="T93" fmla="*/ 2147483646 h 140"/>
                <a:gd name="T94" fmla="*/ 2147483646 w 160"/>
                <a:gd name="T95" fmla="*/ 2147483646 h 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60" h="140">
                  <a:moveTo>
                    <a:pt x="72" y="14"/>
                  </a:moveTo>
                  <a:lnTo>
                    <a:pt x="70" y="18"/>
                  </a:lnTo>
                  <a:lnTo>
                    <a:pt x="68" y="20"/>
                  </a:lnTo>
                  <a:lnTo>
                    <a:pt x="36" y="28"/>
                  </a:lnTo>
                  <a:lnTo>
                    <a:pt x="38" y="32"/>
                  </a:lnTo>
                  <a:lnTo>
                    <a:pt x="48" y="44"/>
                  </a:lnTo>
                  <a:lnTo>
                    <a:pt x="44" y="46"/>
                  </a:lnTo>
                  <a:lnTo>
                    <a:pt x="30" y="54"/>
                  </a:lnTo>
                  <a:lnTo>
                    <a:pt x="6" y="72"/>
                  </a:lnTo>
                  <a:lnTo>
                    <a:pt x="2" y="80"/>
                  </a:lnTo>
                  <a:lnTo>
                    <a:pt x="0" y="92"/>
                  </a:lnTo>
                  <a:lnTo>
                    <a:pt x="4" y="108"/>
                  </a:lnTo>
                  <a:lnTo>
                    <a:pt x="10" y="126"/>
                  </a:lnTo>
                  <a:lnTo>
                    <a:pt x="34" y="128"/>
                  </a:lnTo>
                  <a:lnTo>
                    <a:pt x="36" y="128"/>
                  </a:lnTo>
                  <a:lnTo>
                    <a:pt x="60" y="140"/>
                  </a:lnTo>
                  <a:lnTo>
                    <a:pt x="86" y="136"/>
                  </a:lnTo>
                  <a:lnTo>
                    <a:pt x="94" y="132"/>
                  </a:lnTo>
                  <a:lnTo>
                    <a:pt x="102" y="126"/>
                  </a:lnTo>
                  <a:lnTo>
                    <a:pt x="112" y="118"/>
                  </a:lnTo>
                  <a:lnTo>
                    <a:pt x="122" y="106"/>
                  </a:lnTo>
                  <a:lnTo>
                    <a:pt x="124" y="106"/>
                  </a:lnTo>
                  <a:lnTo>
                    <a:pt x="126" y="104"/>
                  </a:lnTo>
                  <a:lnTo>
                    <a:pt x="136" y="100"/>
                  </a:lnTo>
                  <a:lnTo>
                    <a:pt x="134" y="66"/>
                  </a:lnTo>
                  <a:lnTo>
                    <a:pt x="148" y="44"/>
                  </a:lnTo>
                  <a:lnTo>
                    <a:pt x="160" y="34"/>
                  </a:lnTo>
                  <a:lnTo>
                    <a:pt x="160" y="22"/>
                  </a:lnTo>
                  <a:lnTo>
                    <a:pt x="158" y="14"/>
                  </a:lnTo>
                  <a:lnTo>
                    <a:pt x="156" y="10"/>
                  </a:lnTo>
                  <a:lnTo>
                    <a:pt x="152" y="2"/>
                  </a:lnTo>
                  <a:lnTo>
                    <a:pt x="146" y="0"/>
                  </a:lnTo>
                  <a:lnTo>
                    <a:pt x="146" y="12"/>
                  </a:lnTo>
                  <a:lnTo>
                    <a:pt x="126" y="8"/>
                  </a:lnTo>
                  <a:lnTo>
                    <a:pt x="116" y="14"/>
                  </a:lnTo>
                  <a:lnTo>
                    <a:pt x="114" y="14"/>
                  </a:lnTo>
                  <a:lnTo>
                    <a:pt x="7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38" name="直接连接符 37"/>
          <p:cNvCxnSpPr/>
          <p:nvPr/>
        </p:nvCxnSpPr>
        <p:spPr>
          <a:xfrm>
            <a:off x="10701407" y="2421772"/>
            <a:ext cx="335825" cy="54610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抗日战争全面爆发后，中国军队取得第一次重大胜利的战役是（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A:平型关战役</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B:雁门关战役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C:阳明堡战役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D:台儿庄战役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1931年，日本帝国主义制造了侵略中国的（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A:九一八事变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B:一二八事变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C:华北事变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D:卢沟桥事变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1931年，日本帝国主义制造了侵略中国的（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A:九一八事变</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B:一二八事变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C:华北事变</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D:卢沟桥事变</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抗日战争全面爆发后，中国军队取得第一次重大胜利的战役是（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A:平型关战役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B:雁门关战役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C:阳明堡战役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D:台儿庄战役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毛泽东在《论持久战》中指出，中国抗日战争取得胜利最关键的阶段是（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A:战略防御阶段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B:战略相持阶段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C:战略反攻阶段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D:战略决战阶段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毛泽东在《论持久战》中指出，中国抗日战争取得胜利最关键的阶段是（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A:战略防御阶段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B:战略相持阶段</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C:战略反攻阶段</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D:战略决战阶段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1935年，北平学生举行的抗日救亡运动是（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A:五四运动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B:一二•九运动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C:一二三〇运动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D:一二•一运动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1935年，北平学生举行的抗日救亡运动是（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A:五四运动</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solidFill>
                <a:srgbClr val="FF0000"/>
              </a:solidFill>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B:一二•九运动</a:t>
            </a:r>
            <a:endParaRPr lang="zh-CN" altLang="en-US" sz="2000" dirty="0">
              <a:solidFill>
                <a:srgbClr val="FF000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C:一二三〇运动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D:一二•一运动</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1940年，在枣宜会战中以身殉国的国民党爱国将领是（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A:佟麟阁</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B:赵登禹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C:谢晋元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D:张自忠</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矩形 3"/>
          <p:cNvSpPr/>
          <p:nvPr/>
        </p:nvSpPr>
        <p:spPr>
          <a:xfrm>
            <a:off x="522605" y="1577340"/>
            <a:ext cx="10253345" cy="378460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1940年，在枣宜会战中以身殉国的国民党爱国将领是（ ）</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A:佟麟阁</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B:赵登禹</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C:谢晋元</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rPr>
              <a:t>D:张自忠</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MH" val="20151106104626"/>
  <p:tag name="MH_LIBRARY" val="GRAPHIC"/>
  <p:tag name="MH_TYPE" val="Other"/>
  <p:tag name="MH_ORDER" val="1"/>
</p:tagLst>
</file>

<file path=ppt/tags/tag10.xml><?xml version="1.0" encoding="utf-8"?>
<p:tagLst xmlns:p="http://schemas.openxmlformats.org/presentationml/2006/main">
  <p:tag name="MH" val="20151109104730"/>
  <p:tag name="MH_LIBRARY" val="GRAPHIC"/>
  <p:tag name="MH_TYPE" val="SubTitle"/>
  <p:tag name="MH_ORDER" val="1"/>
</p:tagLst>
</file>

<file path=ppt/tags/tag11.xml><?xml version="1.0" encoding="utf-8"?>
<p:tagLst xmlns:p="http://schemas.openxmlformats.org/presentationml/2006/main">
  <p:tag name="MH" val="20151109104730"/>
  <p:tag name="MH_LIBRARY" val="GRAPHIC"/>
  <p:tag name="MH_TYPE" val="SubTitle"/>
  <p:tag name="MH_ORDER" val="2"/>
</p:tagLst>
</file>

<file path=ppt/tags/tag12.xml><?xml version="1.0" encoding="utf-8"?>
<p:tagLst xmlns:p="http://schemas.openxmlformats.org/presentationml/2006/main">
  <p:tag name="MH" val="20151109104730"/>
  <p:tag name="MH_LIBRARY" val="GRAPHIC"/>
  <p:tag name="MH_TYPE" val="Other"/>
  <p:tag name="MH_ORDER" val="5"/>
</p:tagLst>
</file>

<file path=ppt/tags/tag13.xml><?xml version="1.0" encoding="utf-8"?>
<p:tagLst xmlns:p="http://schemas.openxmlformats.org/presentationml/2006/main">
  <p:tag name="MH" val="20151109104730"/>
  <p:tag name="MH_LIBRARY" val="GRAPHIC"/>
  <p:tag name="MH_TYPE" val="SubTitle"/>
  <p:tag name="MH_ORDER" val="3"/>
</p:tagLst>
</file>

<file path=ppt/tags/tag14.xml><?xml version="1.0" encoding="utf-8"?>
<p:tagLst xmlns:p="http://schemas.openxmlformats.org/presentationml/2006/main">
  <p:tag name="MH" val="20151109104730"/>
  <p:tag name="MH_LIBRARY" val="GRAPHIC"/>
  <p:tag name="MH_TYPE" val="Other"/>
  <p:tag name="MH_ORDER" val="6"/>
</p:tagLst>
</file>

<file path=ppt/tags/tag15.xml><?xml version="1.0" encoding="utf-8"?>
<p:tagLst xmlns:p="http://schemas.openxmlformats.org/presentationml/2006/main">
  <p:tag name="MH" val="20151109104730"/>
  <p:tag name="MH_LIBRARY" val="GRAPHIC"/>
  <p:tag name="MH_TYPE" val="SubTitle"/>
  <p:tag name="MH_ORDER" val="2"/>
</p:tagLst>
</file>

<file path=ppt/tags/tag16.xml><?xml version="1.0" encoding="utf-8"?>
<p:tagLst xmlns:p="http://schemas.openxmlformats.org/presentationml/2006/main">
  <p:tag name="MH" val="20151109104730"/>
  <p:tag name="MH_LIBRARY" val="GRAPHIC"/>
  <p:tag name="MH_TYPE" val="Other"/>
  <p:tag name="MH_ORDER" val="5"/>
</p:tagLst>
</file>

<file path=ppt/tags/tag17.xml><?xml version="1.0" encoding="utf-8"?>
<p:tagLst xmlns:p="http://schemas.openxmlformats.org/presentationml/2006/main">
  <p:tag name="MH" val="20151109104730"/>
  <p:tag name="MH_LIBRARY" val="GRAPHIC"/>
  <p:tag name="MH_TYPE" val="SubTitle"/>
  <p:tag name="MH_ORDER" val="2"/>
</p:tagLst>
</file>

<file path=ppt/tags/tag18.xml><?xml version="1.0" encoding="utf-8"?>
<p:tagLst xmlns:p="http://schemas.openxmlformats.org/presentationml/2006/main">
  <p:tag name="MH" val="20151109104730"/>
  <p:tag name="MH_LIBRARY" val="GRAPHIC"/>
  <p:tag name="MH_TYPE" val="Other"/>
  <p:tag name="MH_ORDER" val="5"/>
</p:tagLst>
</file>

<file path=ppt/tags/tag19.xml><?xml version="1.0" encoding="utf-8"?>
<p:tagLst xmlns:p="http://schemas.openxmlformats.org/presentationml/2006/main">
  <p:tag name="MH" val="20151109104730"/>
  <p:tag name="MH_LIBRARY" val="GRAPHIC"/>
  <p:tag name="MH_TYPE" val="SubTitle"/>
  <p:tag name="MH_ORDER" val="2"/>
</p:tagLst>
</file>

<file path=ppt/tags/tag2.xml><?xml version="1.0" encoding="utf-8"?>
<p:tagLst xmlns:p="http://schemas.openxmlformats.org/presentationml/2006/main">
  <p:tag name="MH" val="20151106104626"/>
  <p:tag name="MH_LIBRARY" val="GRAPHIC"/>
  <p:tag name="MH_TYPE" val="SubTitle"/>
  <p:tag name="MH_ORDER" val="1"/>
</p:tagLst>
</file>

<file path=ppt/tags/tag20.xml><?xml version="1.0" encoding="utf-8"?>
<p:tagLst xmlns:p="http://schemas.openxmlformats.org/presentationml/2006/main">
  <p:tag name="MH" val="20151109104730"/>
  <p:tag name="MH_LIBRARY" val="GRAPHIC"/>
  <p:tag name="MH_TYPE" val="Other"/>
  <p:tag name="MH_ORDER" val="5"/>
</p:tagLst>
</file>

<file path=ppt/tags/tag21.xml><?xml version="1.0" encoding="utf-8"?>
<p:tagLst xmlns:p="http://schemas.openxmlformats.org/presentationml/2006/main">
  <p:tag name="MH" val="20151109104730"/>
  <p:tag name="MH_LIBRARY" val="GRAPHIC"/>
  <p:tag name="MH_TYPE" val="SubTitle"/>
  <p:tag name="MH_ORDER" val="2"/>
</p:tagLst>
</file>

<file path=ppt/tags/tag22.xml><?xml version="1.0" encoding="utf-8"?>
<p:tagLst xmlns:p="http://schemas.openxmlformats.org/presentationml/2006/main">
  <p:tag name="MH" val="20151109104730"/>
  <p:tag name="MH_LIBRARY" val="GRAPHIC"/>
  <p:tag name="MH_TYPE" val="Other"/>
  <p:tag name="MH_ORDER" val="5"/>
</p:tagLst>
</file>

<file path=ppt/tags/tag23.xml><?xml version="1.0" encoding="utf-8"?>
<p:tagLst xmlns:p="http://schemas.openxmlformats.org/presentationml/2006/main">
  <p:tag name="MH" val="20151109104730"/>
  <p:tag name="MH_LIBRARY" val="GRAPHIC"/>
  <p:tag name="MH_TYPE" val="SubTitle"/>
  <p:tag name="MH_ORDER" val="2"/>
</p:tagLst>
</file>

<file path=ppt/tags/tag24.xml><?xml version="1.0" encoding="utf-8"?>
<p:tagLst xmlns:p="http://schemas.openxmlformats.org/presentationml/2006/main">
  <p:tag name="MH" val="20151109104730"/>
  <p:tag name="MH_LIBRARY" val="GRAPHIC"/>
  <p:tag name="MH_TYPE" val="Other"/>
  <p:tag name="MH_ORDER" val="5"/>
</p:tagLst>
</file>

<file path=ppt/tags/tag3.xml><?xml version="1.0" encoding="utf-8"?>
<p:tagLst xmlns:p="http://schemas.openxmlformats.org/presentationml/2006/main">
  <p:tag name="MH" val="20151106104626"/>
  <p:tag name="MH_LIBRARY" val="GRAPHIC"/>
  <p:tag name="MH_TYPE" val="SubTitle"/>
  <p:tag name="MH_ORDER" val="3"/>
</p:tagLst>
</file>

<file path=ppt/tags/tag4.xml><?xml version="1.0" encoding="utf-8"?>
<p:tagLst xmlns:p="http://schemas.openxmlformats.org/presentationml/2006/main">
  <p:tag name="MH" val="20151106104626"/>
  <p:tag name="MH_LIBRARY" val="GRAPHIC"/>
  <p:tag name="MH_TYPE" val="SubTitle"/>
  <p:tag name="MH_ORDER" val="2"/>
</p:tagLst>
</file>

<file path=ppt/tags/tag5.xml><?xml version="1.0" encoding="utf-8"?>
<p:tagLst xmlns:p="http://schemas.openxmlformats.org/presentationml/2006/main">
  <p:tag name="MH" val="20151106104626"/>
  <p:tag name="MH_LIBRARY" val="GRAPHIC"/>
  <p:tag name="MH_TYPE" val="Title"/>
  <p:tag name="MH_ORDER" val="1"/>
</p:tagLst>
</file>

<file path=ppt/tags/tag6.xml><?xml version="1.0" encoding="utf-8"?>
<p:tagLst xmlns:p="http://schemas.openxmlformats.org/presentationml/2006/main">
  <p:tag name="MH" val="20151106104626"/>
  <p:tag name="MH_LIBRARY" val="GRAPHIC"/>
  <p:tag name="MH_TYPE" val="Text"/>
  <p:tag name="MH_ORDER" val="1"/>
</p:tagLst>
</file>

<file path=ppt/tags/tag7.xml><?xml version="1.0" encoding="utf-8"?>
<p:tagLst xmlns:p="http://schemas.openxmlformats.org/presentationml/2006/main">
  <p:tag name="MH" val="20151106104626"/>
  <p:tag name="MH_LIBRARY" val="GRAPHIC"/>
  <p:tag name="MH_TYPE" val="Text"/>
  <p:tag name="MH_ORDER" val="2"/>
</p:tagLst>
</file>

<file path=ppt/tags/tag8.xml><?xml version="1.0" encoding="utf-8"?>
<p:tagLst xmlns:p="http://schemas.openxmlformats.org/presentationml/2006/main">
  <p:tag name="MH" val="20151106104626"/>
  <p:tag name="MH_LIBRARY" val="GRAPHIC"/>
  <p:tag name="MH_TYPE" val="Text"/>
  <p:tag name="MH_ORDER" val="3"/>
</p:tagLst>
</file>

<file path=ppt/tags/tag9.xml><?xml version="1.0" encoding="utf-8"?>
<p:tagLst xmlns:p="http://schemas.openxmlformats.org/presentationml/2006/main">
  <p:tag name="MH_TYPE" val="#NeiR#"/>
  <p:tag name="MH_NUMBER" val="3"/>
  <p:tag name="MH_CATEGORY" val="#LiuChBZh#"/>
  <p:tag name="MH_LAYOUT" val="TitleSubTitleText"/>
  <p:tag name="MH" val="20151106104626"/>
  <p:tag name="MH_LIBRARY" val="GRAPHIC"/>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13813</Words>
  <Application>WPS 演示</Application>
  <PresentationFormat>宽屏</PresentationFormat>
  <Paragraphs>1635</Paragraphs>
  <Slides>107</Slides>
  <Notes>3</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107</vt:i4>
      </vt:variant>
    </vt:vector>
  </HeadingPairs>
  <TitlesOfParts>
    <vt:vector size="140" baseType="lpstr">
      <vt:lpstr>Arial</vt:lpstr>
      <vt:lpstr>方正书宋_GBK</vt:lpstr>
      <vt:lpstr>Wingdings</vt:lpstr>
      <vt:lpstr>等线</vt:lpstr>
      <vt:lpstr>汉仪中等线KW</vt:lpstr>
      <vt:lpstr>方正清刻本悦宋简体</vt:lpstr>
      <vt:lpstr>冬青黑体简体中文</vt:lpstr>
      <vt:lpstr>Arial Unicode MS</vt:lpstr>
      <vt:lpstr>微软雅黑</vt:lpstr>
      <vt:lpstr>PMingLiU</vt:lpstr>
      <vt:lpstr>汉仪旗黑</vt:lpstr>
      <vt:lpstr>宋体</vt:lpstr>
      <vt:lpstr>Calibri</vt:lpstr>
      <vt:lpstr>Arial Narrow</vt:lpstr>
      <vt:lpstr>汉仪书宋二KW</vt:lpstr>
      <vt:lpstr>Times New Roman</vt:lpstr>
      <vt:lpstr>Microsoft JhengHei</vt:lpstr>
      <vt:lpstr>宋体-繁</vt:lpstr>
      <vt:lpstr>黑体</vt:lpstr>
      <vt:lpstr>华文楷体</vt:lpstr>
      <vt:lpstr>楷体_GB2312</vt:lpstr>
      <vt:lpstr>Arial</vt:lpstr>
      <vt:lpstr>MS Reference Sans Serif</vt:lpstr>
      <vt:lpstr>汉仪中简黑简</vt:lpstr>
      <vt:lpstr>Times New Roman</vt:lpstr>
      <vt:lpstr>楷体</vt:lpstr>
      <vt:lpstr>Helvetica Neue</vt:lpstr>
      <vt:lpstr>宋体</vt:lpstr>
      <vt:lpstr>汉仪中黑KW</vt:lpstr>
      <vt:lpstr>汉仪楷体简</vt:lpstr>
      <vt:lpstr>苹方-简</vt:lpstr>
      <vt:lpstr>汉仪楷体KW</vt:lpstr>
      <vt:lpstr>1_Office 主题</vt:lpstr>
      <vt:lpstr>开天辟地的大事变</vt:lpstr>
      <vt:lpstr>第一节 新文化运动与五四运动 </vt:lpstr>
      <vt:lpstr>第一节 新文化运动与五四运动 </vt:lpstr>
      <vt:lpstr>第一节 新文化运动与五四运动 </vt:lpstr>
      <vt:lpstr>第一节 新文化运动与五四运动 </vt:lpstr>
      <vt:lpstr>第一节 新文化运动与五四运动</vt:lpstr>
      <vt:lpstr>第一节 新文化运动与五四运动</vt:lpstr>
      <vt:lpstr>第二节 马克思主义传播与中国共产党的诞生</vt:lpstr>
      <vt:lpstr>第二节 马克思主义传播与中国共产党的诞生</vt:lpstr>
      <vt:lpstr>第二节 马克思主义传播与中国共产党的诞生</vt:lpstr>
      <vt:lpstr>第二节 马克思主义传播与中国共产党的诞生 </vt:lpstr>
      <vt:lpstr>第三节 国共合作与国民革命</vt:lpstr>
      <vt:lpstr>第三节 国共合作与国民革命 </vt:lpstr>
      <vt:lpstr>第三节 国共合作与国民革命 </vt:lpstr>
      <vt:lpstr>第三节 国共合作与国民革命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中国革命的新道路</vt:lpstr>
      <vt:lpstr>第一节 国民党在全国的统治和中间党派的政治主张  </vt:lpstr>
      <vt:lpstr>第一节 国民党在全国的统治和中间党派的政治主张</vt:lpstr>
      <vt:lpstr>第一节 国民党在全国的统治和中间党派的政治主张</vt:lpstr>
      <vt:lpstr>第二节 中国共产党的革命新道路的艰苦探索</vt:lpstr>
      <vt:lpstr>第二节 中国共产党的革命新道路的艰苦探索</vt:lpstr>
      <vt:lpstr>第二节 中国共产党的革命新道路的艰苦探索</vt:lpstr>
      <vt:lpstr>第二节 中国共产党的革命新道路的艰苦探索</vt:lpstr>
      <vt:lpstr>第二节 中国共产党的革命新道路的艰苦探索</vt:lpstr>
      <vt:lpstr>第二节 中国共产党的革命新道路的艰苦探索</vt:lpstr>
      <vt:lpstr>第二节 中国共产党的革命新道路的艰苦探索</vt:lpstr>
      <vt:lpstr>第三节 中国革命在探索中曲折前进 </vt:lpstr>
      <vt:lpstr>第三节 中国革命在探索中曲折前进 </vt:lpstr>
      <vt:lpstr>第三节 中国革命在探索中曲折前进 </vt:lpstr>
      <vt:lpstr>第三节 中国革命在探索中曲折前进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中华民族的抗日战争</vt:lpstr>
      <vt:lpstr>第一节&amp;第二节 日本对中国的侵略以及中国的反抗</vt:lpstr>
      <vt:lpstr>第一节&amp;第二节 日本对中国的侵略以及中国的反抗</vt:lpstr>
      <vt:lpstr>第三节 国民党的正面战场与大后方的抗日民主运动 </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 </vt:lpstr>
      <vt:lpstr>第五节 抗日战争的胜利及其意义</vt:lpstr>
      <vt:lpstr>第五节 抗日战争的胜利及其意义 </vt:lpstr>
      <vt:lpstr>第五节 抗日战争的胜利及其意义 </vt:lpstr>
      <vt:lpstr>第五节 抗日战争的胜利及其意义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shanghuiqun</cp:lastModifiedBy>
  <cp:revision>274</cp:revision>
  <dcterms:created xsi:type="dcterms:W3CDTF">2020-09-11T03:29:12Z</dcterms:created>
  <dcterms:modified xsi:type="dcterms:W3CDTF">2020-09-11T03:29:12Z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2052-2.6.0.4243</vt:lpwstr>
  </property>
</Properties>
</file>