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3"/>
    <p:sldId id="257" r:id="rId4"/>
    <p:sldId id="264" r:id="rId5"/>
    <p:sldId id="540" r:id="rId6"/>
    <p:sldId id="536" r:id="rId7"/>
    <p:sldId id="537" r:id="rId8"/>
    <p:sldId id="538" r:id="rId9"/>
    <p:sldId id="539" r:id="rId10"/>
    <p:sldId id="543" r:id="rId11"/>
    <p:sldId id="544" r:id="rId12"/>
    <p:sldId id="552" r:id="rId13"/>
    <p:sldId id="553" r:id="rId14"/>
    <p:sldId id="554" r:id="rId15"/>
    <p:sldId id="555" r:id="rId16"/>
    <p:sldId id="546" r:id="rId17"/>
    <p:sldId id="547" r:id="rId18"/>
    <p:sldId id="548" r:id="rId19"/>
    <p:sldId id="550" r:id="rId20"/>
    <p:sldId id="556" r:id="rId21"/>
    <p:sldId id="557" r:id="rId22"/>
    <p:sldId id="559" r:id="rId23"/>
    <p:sldId id="560" r:id="rId24"/>
    <p:sldId id="561" r:id="rId25"/>
    <p:sldId id="562" r:id="rId26"/>
    <p:sldId id="563" r:id="rId27"/>
    <p:sldId id="564" r:id="rId28"/>
    <p:sldId id="565" r:id="rId29"/>
    <p:sldId id="566" r:id="rId30"/>
    <p:sldId id="575" r:id="rId31"/>
    <p:sldId id="576" r:id="rId32"/>
    <p:sldId id="579" r:id="rId33"/>
    <p:sldId id="580" r:id="rId34"/>
    <p:sldId id="581" r:id="rId35"/>
    <p:sldId id="582" r:id="rId36"/>
    <p:sldId id="577" r:id="rId37"/>
    <p:sldId id="578" r:id="rId38"/>
    <p:sldId id="583" r:id="rId39"/>
    <p:sldId id="584" r:id="rId40"/>
    <p:sldId id="586" r:id="rId41"/>
    <p:sldId id="587" r:id="rId42"/>
    <p:sldId id="588" r:id="rId43"/>
    <p:sldId id="589" r:id="rId44"/>
    <p:sldId id="592" r:id="rId45"/>
    <p:sldId id="593" r:id="rId46"/>
    <p:sldId id="590" r:id="rId47"/>
    <p:sldId id="591" r:id="rId48"/>
    <p:sldId id="594" r:id="rId49"/>
    <p:sldId id="595" r:id="rId50"/>
    <p:sldId id="596" r:id="rId51"/>
    <p:sldId id="597" r:id="rId52"/>
    <p:sldId id="602" r:id="rId53"/>
    <p:sldId id="603" r:id="rId54"/>
    <p:sldId id="598" r:id="rId55"/>
    <p:sldId id="599" r:id="rId56"/>
    <p:sldId id="600" r:id="rId57"/>
    <p:sldId id="601" r:id="rId58"/>
    <p:sldId id="608" r:id="rId59"/>
    <p:sldId id="609" r:id="rId60"/>
    <p:sldId id="604" r:id="rId61"/>
    <p:sldId id="605" r:id="rId62"/>
    <p:sldId id="606" r:id="rId63"/>
    <p:sldId id="607" r:id="rId64"/>
    <p:sldId id="610" r:id="rId65"/>
    <p:sldId id="611" r:id="rId66"/>
    <p:sldId id="615" r:id="rId67"/>
    <p:sldId id="616" r:id="rId68"/>
    <p:sldId id="617" r:id="rId69"/>
    <p:sldId id="618" r:id="rId70"/>
    <p:sldId id="619" r:id="rId71"/>
    <p:sldId id="620" r:id="rId72"/>
    <p:sldId id="541" r:id="rId73"/>
    <p:sldId id="542" r:id="rId74"/>
    <p:sldId id="545" r:id="rId75"/>
    <p:sldId id="558" r:id="rId76"/>
    <p:sldId id="567" r:id="rId78"/>
    <p:sldId id="585" r:id="rId79"/>
    <p:sldId id="612" r:id="rId80"/>
    <p:sldId id="621" r:id="rId81"/>
    <p:sldId id="622" r:id="rId82"/>
    <p:sldId id="623" r:id="rId83"/>
    <p:sldId id="624" r:id="rId84"/>
    <p:sldId id="625" r:id="rId85"/>
    <p:sldId id="626" r:id="rId86"/>
    <p:sldId id="627" r:id="rId87"/>
    <p:sldId id="628" r:id="rId88"/>
    <p:sldId id="629" r:id="rId89"/>
    <p:sldId id="630" r:id="rId90"/>
    <p:sldId id="631" r:id="rId91"/>
    <p:sldId id="632" r:id="rId92"/>
    <p:sldId id="633" r:id="rId93"/>
    <p:sldId id="634" r:id="rId94"/>
    <p:sldId id="635" r:id="rId95"/>
    <p:sldId id="637" r:id="rId96"/>
    <p:sldId id="638" r:id="rId97"/>
    <p:sldId id="641" r:id="rId98"/>
    <p:sldId id="642" r:id="rId99"/>
    <p:sldId id="645" r:id="rId100"/>
    <p:sldId id="646" r:id="rId101"/>
    <p:sldId id="639" r:id="rId102"/>
    <p:sldId id="640" r:id="rId103"/>
    <p:sldId id="643" r:id="rId104"/>
    <p:sldId id="644" r:id="rId105"/>
    <p:sldId id="649" r:id="rId106"/>
    <p:sldId id="650" r:id="rId107"/>
    <p:sldId id="652" r:id="rId108"/>
    <p:sldId id="653" r:id="rId109"/>
    <p:sldId id="654" r:id="rId110"/>
    <p:sldId id="655" r:id="rId111"/>
    <p:sldId id="656" r:id="rId112"/>
    <p:sldId id="657" r:id="rId113"/>
    <p:sldId id="658" r:id="rId114"/>
    <p:sldId id="659" r:id="rId115"/>
    <p:sldId id="660" r:id="rId116"/>
    <p:sldId id="661" r:id="rId117"/>
    <p:sldId id="662" r:id="rId118"/>
    <p:sldId id="663" r:id="rId119"/>
    <p:sldId id="665" r:id="rId120"/>
    <p:sldId id="666" r:id="rId121"/>
    <p:sldId id="669" r:id="rId122"/>
    <p:sldId id="670" r:id="rId123"/>
    <p:sldId id="667" r:id="rId124"/>
    <p:sldId id="668" r:id="rId125"/>
    <p:sldId id="671" r:id="rId126"/>
    <p:sldId id="672" r:id="rId127"/>
    <p:sldId id="673" r:id="rId128"/>
    <p:sldId id="674" r:id="rId129"/>
    <p:sldId id="675" r:id="rId130"/>
    <p:sldId id="676" r:id="rId131"/>
    <p:sldId id="682" r:id="rId132"/>
    <p:sldId id="683" r:id="rId133"/>
    <p:sldId id="678" r:id="rId134"/>
    <p:sldId id="679" r:id="rId135"/>
    <p:sldId id="680" r:id="rId136"/>
    <p:sldId id="681" r:id="rId137"/>
    <p:sldId id="684" r:id="rId138"/>
    <p:sldId id="685" r:id="rId139"/>
    <p:sldId id="686" r:id="rId140"/>
    <p:sldId id="687" r:id="rId141"/>
    <p:sldId id="688" r:id="rId142"/>
    <p:sldId id="689" r:id="rId143"/>
    <p:sldId id="647" r:id="rId144"/>
    <p:sldId id="651" r:id="rId145"/>
    <p:sldId id="648" r:id="rId146"/>
    <p:sldId id="664" r:id="rId147"/>
    <p:sldId id="677" r:id="rId148"/>
    <p:sldId id="691" r:id="rId149"/>
    <p:sldId id="690" r:id="rId150"/>
    <p:sldId id="692" r:id="rId151"/>
    <p:sldId id="695" r:id="rId152"/>
    <p:sldId id="696" r:id="rId153"/>
    <p:sldId id="697" r:id="rId154"/>
    <p:sldId id="698" r:id="rId155"/>
    <p:sldId id="693" r:id="rId156"/>
    <p:sldId id="694" r:id="rId157"/>
    <p:sldId id="701" r:id="rId158"/>
    <p:sldId id="702" r:id="rId159"/>
    <p:sldId id="699" r:id="rId160"/>
    <p:sldId id="700" r:id="rId161"/>
    <p:sldId id="703" r:id="rId162"/>
    <p:sldId id="704" r:id="rId163"/>
    <p:sldId id="705" r:id="rId164"/>
    <p:sldId id="706" r:id="rId165"/>
    <p:sldId id="716" r:id="rId166"/>
    <p:sldId id="717" r:id="rId167"/>
    <p:sldId id="718" r:id="rId168"/>
    <p:sldId id="719" r:id="rId169"/>
    <p:sldId id="720" r:id="rId170"/>
    <p:sldId id="721" r:id="rId171"/>
    <p:sldId id="722" r:id="rId172"/>
    <p:sldId id="723" r:id="rId173"/>
    <p:sldId id="724" r:id="rId174"/>
    <p:sldId id="725" r:id="rId175"/>
    <p:sldId id="726" r:id="rId176"/>
    <p:sldId id="727" r:id="rId177"/>
    <p:sldId id="728" r:id="rId178"/>
    <p:sldId id="729" r:id="rId179"/>
    <p:sldId id="730" r:id="rId180"/>
    <p:sldId id="731" r:id="rId181"/>
    <p:sldId id="740" r:id="rId182"/>
    <p:sldId id="741" r:id="rId183"/>
    <p:sldId id="734" r:id="rId184"/>
    <p:sldId id="735" r:id="rId185"/>
    <p:sldId id="736" r:id="rId186"/>
    <p:sldId id="737" r:id="rId187"/>
    <p:sldId id="738" r:id="rId188"/>
    <p:sldId id="739" r:id="rId189"/>
    <p:sldId id="742" r:id="rId190"/>
    <p:sldId id="743" r:id="rId191"/>
    <p:sldId id="744" r:id="rId192"/>
    <p:sldId id="745" r:id="rId193"/>
    <p:sldId id="746" r:id="rId194"/>
    <p:sldId id="747" r:id="rId195"/>
    <p:sldId id="748" r:id="rId196"/>
    <p:sldId id="749" r:id="rId197"/>
    <p:sldId id="759" r:id="rId198"/>
    <p:sldId id="760" r:id="rId199"/>
    <p:sldId id="750" r:id="rId200"/>
    <p:sldId id="751" r:id="rId201"/>
    <p:sldId id="757" r:id="rId202"/>
    <p:sldId id="758" r:id="rId203"/>
    <p:sldId id="752" r:id="rId204"/>
    <p:sldId id="753" r:id="rId205"/>
    <p:sldId id="763" r:id="rId206"/>
    <p:sldId id="764" r:id="rId207"/>
    <p:sldId id="761" r:id="rId208"/>
    <p:sldId id="762" r:id="rId209"/>
    <p:sldId id="754" r:id="rId210"/>
    <p:sldId id="755" r:id="rId211"/>
    <p:sldId id="765" r:id="rId212"/>
    <p:sldId id="766" r:id="rId213"/>
    <p:sldId id="771" r:id="rId214"/>
    <p:sldId id="772" r:id="rId215"/>
    <p:sldId id="767" r:id="rId216"/>
    <p:sldId id="768" r:id="rId217"/>
    <p:sldId id="773" r:id="rId218"/>
    <p:sldId id="774" r:id="rId219"/>
    <p:sldId id="782" r:id="rId220"/>
    <p:sldId id="788" r:id="rId221"/>
    <p:sldId id="789" r:id="rId222"/>
    <p:sldId id="783" r:id="rId223"/>
    <p:sldId id="785" r:id="rId224"/>
    <p:sldId id="790" r:id="rId225"/>
    <p:sldId id="791" r:id="rId226"/>
    <p:sldId id="792" r:id="rId227"/>
    <p:sldId id="793" r:id="rId228"/>
    <p:sldId id="794" r:id="rId229"/>
    <p:sldId id="795" r:id="rId230"/>
    <p:sldId id="796" r:id="rId231"/>
    <p:sldId id="797" r:id="rId232"/>
    <p:sldId id="798" r:id="rId233"/>
    <p:sldId id="799" r:id="rId234"/>
    <p:sldId id="800" r:id="rId235"/>
    <p:sldId id="801" r:id="rId236"/>
    <p:sldId id="802" r:id="rId237"/>
    <p:sldId id="803" r:id="rId238"/>
    <p:sldId id="804" r:id="rId239"/>
    <p:sldId id="805" r:id="rId240"/>
    <p:sldId id="806" r:id="rId241"/>
    <p:sldId id="807" r:id="rId242"/>
    <p:sldId id="808" r:id="rId243"/>
    <p:sldId id="809" r:id="rId244"/>
    <p:sldId id="732" r:id="rId245"/>
    <p:sldId id="733" r:id="rId246"/>
    <p:sldId id="775" r:id="rId247"/>
    <p:sldId id="777" r:id="rId248"/>
    <p:sldId id="776" r:id="rId249"/>
    <p:sldId id="778" r:id="rId250"/>
    <p:sldId id="780" r:id="rId251"/>
    <p:sldId id="779" r:id="rId252"/>
    <p:sldId id="781" r:id="rId253"/>
    <p:sldId id="821" r:id="rId254"/>
    <p:sldId id="822" r:id="rId255"/>
    <p:sldId id="823" r:id="rId256"/>
    <p:sldId id="824" r:id="rId257"/>
    <p:sldId id="825" r:id="rId258"/>
    <p:sldId id="826" r:id="rId259"/>
    <p:sldId id="827" r:id="rId260"/>
    <p:sldId id="828" r:id="rId261"/>
    <p:sldId id="829" r:id="rId262"/>
    <p:sldId id="830" r:id="rId263"/>
    <p:sldId id="831" r:id="rId264"/>
    <p:sldId id="832" r:id="rId265"/>
    <p:sldId id="833" r:id="rId266"/>
    <p:sldId id="834" r:id="rId267"/>
    <p:sldId id="835" r:id="rId268"/>
    <p:sldId id="836" r:id="rId269"/>
    <p:sldId id="837" r:id="rId270"/>
    <p:sldId id="838" r:id="rId271"/>
    <p:sldId id="839" r:id="rId272"/>
    <p:sldId id="840" r:id="rId273"/>
    <p:sldId id="841" r:id="rId274"/>
    <p:sldId id="842" r:id="rId275"/>
    <p:sldId id="843" r:id="rId276"/>
    <p:sldId id="844" r:id="rId277"/>
    <p:sldId id="845" r:id="rId278"/>
    <p:sldId id="846" r:id="rId279"/>
    <p:sldId id="847" r:id="rId280"/>
    <p:sldId id="848" r:id="rId281"/>
    <p:sldId id="849" r:id="rId282"/>
    <p:sldId id="850" r:id="rId283"/>
    <p:sldId id="851" r:id="rId284"/>
    <p:sldId id="852" r:id="rId285"/>
    <p:sldId id="853" r:id="rId286"/>
    <p:sldId id="854" r:id="rId287"/>
    <p:sldId id="855" r:id="rId288"/>
    <p:sldId id="856" r:id="rId289"/>
    <p:sldId id="857" r:id="rId290"/>
    <p:sldId id="858" r:id="rId291"/>
    <p:sldId id="859" r:id="rId292"/>
    <p:sldId id="860" r:id="rId293"/>
    <p:sldId id="861" r:id="rId294"/>
    <p:sldId id="862" r:id="rId295"/>
    <p:sldId id="863" r:id="rId296"/>
    <p:sldId id="864" r:id="rId297"/>
    <p:sldId id="865" r:id="rId298"/>
    <p:sldId id="866" r:id="rId299"/>
    <p:sldId id="867" r:id="rId300"/>
    <p:sldId id="868" r:id="rId301"/>
    <p:sldId id="869" r:id="rId302"/>
    <p:sldId id="870" r:id="rId303"/>
    <p:sldId id="871" r:id="rId304"/>
    <p:sldId id="872" r:id="rId305"/>
    <p:sldId id="873" r:id="rId306"/>
    <p:sldId id="874" r:id="rId307"/>
    <p:sldId id="875" r:id="rId308"/>
    <p:sldId id="876" r:id="rId309"/>
    <p:sldId id="877" r:id="rId310"/>
    <p:sldId id="878" r:id="rId311"/>
    <p:sldId id="879" r:id="rId312"/>
    <p:sldId id="880" r:id="rId313"/>
    <p:sldId id="881" r:id="rId314"/>
    <p:sldId id="882" r:id="rId315"/>
    <p:sldId id="883" r:id="rId316"/>
    <p:sldId id="884" r:id="rId317"/>
    <p:sldId id="885" r:id="rId318"/>
    <p:sldId id="886" r:id="rId319"/>
    <p:sldId id="887" r:id="rId320"/>
    <p:sldId id="888" r:id="rId321"/>
    <p:sldId id="889" r:id="rId322"/>
    <p:sldId id="890" r:id="rId323"/>
    <p:sldId id="891" r:id="rId324"/>
    <p:sldId id="892" r:id="rId325"/>
    <p:sldId id="893" r:id="rId326"/>
    <p:sldId id="894" r:id="rId327"/>
    <p:sldId id="895" r:id="rId328"/>
    <p:sldId id="896" r:id="rId329"/>
    <p:sldId id="897" r:id="rId330"/>
    <p:sldId id="898" r:id="rId331"/>
    <p:sldId id="899" r:id="rId332"/>
    <p:sldId id="900" r:id="rId333"/>
    <p:sldId id="901" r:id="rId334"/>
    <p:sldId id="902" r:id="rId335"/>
    <p:sldId id="903" r:id="rId336"/>
    <p:sldId id="904" r:id="rId337"/>
    <p:sldId id="905" r:id="rId338"/>
    <p:sldId id="906" r:id="rId339"/>
    <p:sldId id="907" r:id="rId340"/>
    <p:sldId id="908" r:id="rId341"/>
    <p:sldId id="909" r:id="rId342"/>
    <p:sldId id="910" r:id="rId343"/>
    <p:sldId id="911" r:id="rId344"/>
    <p:sldId id="912" r:id="rId345"/>
    <p:sldId id="913" r:id="rId34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notesMaster" Target="notesMasters/notesMaster1.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0" Type="http://schemas.openxmlformats.org/officeDocument/2006/relationships/commentAuthors" Target="commentAuthors.xml"/><Relationship Id="rId35" Type="http://schemas.openxmlformats.org/officeDocument/2006/relationships/slide" Target="slides/slide33.xml"/><Relationship Id="rId349" Type="http://schemas.openxmlformats.org/officeDocument/2006/relationships/tableStyles" Target="tableStyles.xml"/><Relationship Id="rId348" Type="http://schemas.openxmlformats.org/officeDocument/2006/relationships/viewProps" Target="viewProps.xml"/><Relationship Id="rId347" Type="http://schemas.openxmlformats.org/officeDocument/2006/relationships/presProps" Target="presProps.xml"/><Relationship Id="rId346" Type="http://schemas.openxmlformats.org/officeDocument/2006/relationships/slide" Target="slides/slide343.xml"/><Relationship Id="rId345" Type="http://schemas.openxmlformats.org/officeDocument/2006/relationships/slide" Target="slides/slide342.xml"/><Relationship Id="rId344" Type="http://schemas.openxmlformats.org/officeDocument/2006/relationships/slide" Target="slides/slide341.xml"/><Relationship Id="rId343" Type="http://schemas.openxmlformats.org/officeDocument/2006/relationships/slide" Target="slides/slide340.xml"/><Relationship Id="rId342" Type="http://schemas.openxmlformats.org/officeDocument/2006/relationships/slide" Target="slides/slide339.xml"/><Relationship Id="rId341" Type="http://schemas.openxmlformats.org/officeDocument/2006/relationships/slide" Target="slides/slide338.xml"/><Relationship Id="rId340" Type="http://schemas.openxmlformats.org/officeDocument/2006/relationships/slide" Target="slides/slide337.xml"/><Relationship Id="rId34" Type="http://schemas.openxmlformats.org/officeDocument/2006/relationships/slide" Target="slides/slide32.xml"/><Relationship Id="rId339" Type="http://schemas.openxmlformats.org/officeDocument/2006/relationships/slide" Target="slides/slide336.xml"/><Relationship Id="rId338" Type="http://schemas.openxmlformats.org/officeDocument/2006/relationships/slide" Target="slides/slide335.xml"/><Relationship Id="rId337" Type="http://schemas.openxmlformats.org/officeDocument/2006/relationships/slide" Target="slides/slide334.xml"/><Relationship Id="rId336" Type="http://schemas.openxmlformats.org/officeDocument/2006/relationships/slide" Target="slides/slide333.xml"/><Relationship Id="rId335" Type="http://schemas.openxmlformats.org/officeDocument/2006/relationships/slide" Target="slides/slide332.xml"/><Relationship Id="rId334" Type="http://schemas.openxmlformats.org/officeDocument/2006/relationships/slide" Target="slides/slide331.xml"/><Relationship Id="rId333" Type="http://schemas.openxmlformats.org/officeDocument/2006/relationships/slide" Target="slides/slide330.xml"/><Relationship Id="rId332" Type="http://schemas.openxmlformats.org/officeDocument/2006/relationships/slide" Target="slides/slide329.xml"/><Relationship Id="rId331" Type="http://schemas.openxmlformats.org/officeDocument/2006/relationships/slide" Target="slides/slide328.xml"/><Relationship Id="rId330" Type="http://schemas.openxmlformats.org/officeDocument/2006/relationships/slide" Target="slides/slide327.xml"/><Relationship Id="rId33" Type="http://schemas.openxmlformats.org/officeDocument/2006/relationships/slide" Target="slides/slide31.xml"/><Relationship Id="rId329" Type="http://schemas.openxmlformats.org/officeDocument/2006/relationships/slide" Target="slides/slide326.xml"/><Relationship Id="rId328" Type="http://schemas.openxmlformats.org/officeDocument/2006/relationships/slide" Target="slides/slide325.xml"/><Relationship Id="rId327" Type="http://schemas.openxmlformats.org/officeDocument/2006/relationships/slide" Target="slides/slide324.xml"/><Relationship Id="rId326" Type="http://schemas.openxmlformats.org/officeDocument/2006/relationships/slide" Target="slides/slide323.xml"/><Relationship Id="rId325" Type="http://schemas.openxmlformats.org/officeDocument/2006/relationships/slide" Target="slides/slide322.xml"/><Relationship Id="rId324" Type="http://schemas.openxmlformats.org/officeDocument/2006/relationships/slide" Target="slides/slide321.xml"/><Relationship Id="rId323" Type="http://schemas.openxmlformats.org/officeDocument/2006/relationships/slide" Target="slides/slide320.xml"/><Relationship Id="rId322" Type="http://schemas.openxmlformats.org/officeDocument/2006/relationships/slide" Target="slides/slide319.xml"/><Relationship Id="rId321" Type="http://schemas.openxmlformats.org/officeDocument/2006/relationships/slide" Target="slides/slide318.xml"/><Relationship Id="rId320" Type="http://schemas.openxmlformats.org/officeDocument/2006/relationships/slide" Target="slides/slide317.xml"/><Relationship Id="rId32" Type="http://schemas.openxmlformats.org/officeDocument/2006/relationships/slide" Target="slides/slide30.xml"/><Relationship Id="rId319" Type="http://schemas.openxmlformats.org/officeDocument/2006/relationships/slide" Target="slides/slide316.xml"/><Relationship Id="rId318" Type="http://schemas.openxmlformats.org/officeDocument/2006/relationships/slide" Target="slides/slide315.xml"/><Relationship Id="rId317" Type="http://schemas.openxmlformats.org/officeDocument/2006/relationships/slide" Target="slides/slide314.xml"/><Relationship Id="rId316" Type="http://schemas.openxmlformats.org/officeDocument/2006/relationships/slide" Target="slides/slide313.xml"/><Relationship Id="rId315" Type="http://schemas.openxmlformats.org/officeDocument/2006/relationships/slide" Target="slides/slide312.xml"/><Relationship Id="rId314" Type="http://schemas.openxmlformats.org/officeDocument/2006/relationships/slide" Target="slides/slide311.xml"/><Relationship Id="rId313" Type="http://schemas.openxmlformats.org/officeDocument/2006/relationships/slide" Target="slides/slide310.xml"/><Relationship Id="rId312" Type="http://schemas.openxmlformats.org/officeDocument/2006/relationships/slide" Target="slides/slide309.xml"/><Relationship Id="rId311" Type="http://schemas.openxmlformats.org/officeDocument/2006/relationships/slide" Target="slides/slide308.xml"/><Relationship Id="rId310" Type="http://schemas.openxmlformats.org/officeDocument/2006/relationships/slide" Target="slides/slide307.xml"/><Relationship Id="rId31" Type="http://schemas.openxmlformats.org/officeDocument/2006/relationships/slide" Target="slides/slide29.xml"/><Relationship Id="rId309" Type="http://schemas.openxmlformats.org/officeDocument/2006/relationships/slide" Target="slides/slide306.xml"/><Relationship Id="rId308" Type="http://schemas.openxmlformats.org/officeDocument/2006/relationships/slide" Target="slides/slide305.xml"/><Relationship Id="rId307" Type="http://schemas.openxmlformats.org/officeDocument/2006/relationships/slide" Target="slides/slide304.xml"/><Relationship Id="rId306" Type="http://schemas.openxmlformats.org/officeDocument/2006/relationships/slide" Target="slides/slide303.xml"/><Relationship Id="rId305" Type="http://schemas.openxmlformats.org/officeDocument/2006/relationships/slide" Target="slides/slide302.xml"/><Relationship Id="rId304" Type="http://schemas.openxmlformats.org/officeDocument/2006/relationships/slide" Target="slides/slide301.xml"/><Relationship Id="rId303" Type="http://schemas.openxmlformats.org/officeDocument/2006/relationships/slide" Target="slides/slide300.xml"/><Relationship Id="rId302" Type="http://schemas.openxmlformats.org/officeDocument/2006/relationships/slide" Target="slides/slide299.xml"/><Relationship Id="rId301" Type="http://schemas.openxmlformats.org/officeDocument/2006/relationships/slide" Target="slides/slide298.xml"/><Relationship Id="rId300" Type="http://schemas.openxmlformats.org/officeDocument/2006/relationships/slide" Target="slides/slide297.xml"/><Relationship Id="rId30" Type="http://schemas.openxmlformats.org/officeDocument/2006/relationships/slide" Target="slides/slide28.xml"/><Relationship Id="rId3" Type="http://schemas.openxmlformats.org/officeDocument/2006/relationships/slide" Target="slides/slide1.xml"/><Relationship Id="rId299" Type="http://schemas.openxmlformats.org/officeDocument/2006/relationships/slide" Target="slides/slide296.xml"/><Relationship Id="rId298" Type="http://schemas.openxmlformats.org/officeDocument/2006/relationships/slide" Target="slides/slide295.xml"/><Relationship Id="rId297" Type="http://schemas.openxmlformats.org/officeDocument/2006/relationships/slide" Target="slides/slide294.xml"/><Relationship Id="rId296" Type="http://schemas.openxmlformats.org/officeDocument/2006/relationships/slide" Target="slides/slide293.xml"/><Relationship Id="rId295" Type="http://schemas.openxmlformats.org/officeDocument/2006/relationships/slide" Target="slides/slide292.xml"/><Relationship Id="rId294" Type="http://schemas.openxmlformats.org/officeDocument/2006/relationships/slide" Target="slides/slide291.xml"/><Relationship Id="rId293" Type="http://schemas.openxmlformats.org/officeDocument/2006/relationships/slide" Target="slides/slide290.xml"/><Relationship Id="rId292" Type="http://schemas.openxmlformats.org/officeDocument/2006/relationships/slide" Target="slides/slide289.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7.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6.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5.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4.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3.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2.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1.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（1）第一，五四运动是中国近代史上一次彻底反帝反封建的革命运动，把中国人民反帝反封建的斗争提升到一个新水平。 </a:t>
            </a:r>
            <a:endParaRPr lang="zh-CN" altLang="en-US"/>
          </a:p>
          <a:p>
            <a:r>
              <a:rPr lang="zh-CN" altLang="en-US"/>
              <a:t>（2）第二，五四运动广泛地动员和组织了群众，是一场真正群众性的革命运动。青年学生起了先锋作用，工人阶级第一次作为独立了的政治力量登上历史舞台，在运动后期发挥了主力军作用。 </a:t>
            </a:r>
            <a:endParaRPr lang="zh-CN" altLang="en-US"/>
          </a:p>
          <a:p>
            <a:r>
              <a:rPr lang="zh-CN" altLang="en-US"/>
              <a:t>（3）第三，五四运动促进了马克思主义在中国的广泛传播，促进了马克思主义同中国工人运动的结合，为中国共产党的成立作了思想和干部上的准备。 </a:t>
            </a:r>
            <a:endParaRPr lang="zh-CN" altLang="en-US"/>
          </a:p>
          <a:p>
            <a:r>
              <a:rPr lang="zh-CN" altLang="en-US"/>
              <a:t>（4）第四，五四运动是中国新民主主义革命的开端。五四运动后，无产阶级逐渐代替资产阶级成为近代中国民族民主革命的领导者。</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50000"/>
              </a:lnSpc>
              <a:buNone/>
            </a:pPr>
            <a:r>
              <a:rPr kumimoji="1" lang="zh-CN" altLang="en-US" dirty="0">
                <a:sym typeface="+mn-ea"/>
              </a:rPr>
              <a:t>当时的共产党还是共产国际的一个党支部，直接受共产国际领导（一直到遵义会议后才不受共产国际领导）</a:t>
            </a:r>
            <a:endParaRPr kumimoji="1" lang="en-US" altLang="zh-CN" dirty="0"/>
          </a:p>
          <a:p>
            <a:pPr marL="0" indent="0">
              <a:lnSpc>
                <a:spcPct val="250000"/>
              </a:lnSpc>
              <a:buNone/>
            </a:pPr>
            <a:r>
              <a:rPr kumimoji="1" lang="zh-CN" altLang="en-US" dirty="0">
                <a:sym typeface="+mn-ea"/>
              </a:rPr>
              <a:t>所以后面反围剿的失败，和共产国际的错误指挥也脱不了关系（这是后话）</a:t>
            </a:r>
            <a:endParaRPr kumimoji="1" lang="zh-CN" altLang="en-US" dirty="0"/>
          </a:p>
          <a:p>
            <a:pPr marL="0" indent="0">
              <a:lnSpc>
                <a:spcPct val="250000"/>
              </a:lnSpc>
              <a:buNone/>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nSpc>
                <a:spcPct val="250000"/>
              </a:lnSpc>
              <a:buNone/>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扩大了中国共产党在中国人民中的政治影响：第一次国共合作中，我党主要负责群众工作，所以打下了良好的群众基础。</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0" indent="0">
              <a:lnSpc>
                <a:spcPct val="250000"/>
              </a:lnSpc>
              <a:buNone/>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近现代史纲要必会题目</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在俄国十月革命影响下，中国率先举起马克思主义旗帜的是（ ）</a:t>
            </a:r>
            <a:endParaRPr lang="zh-CN" altLang="en-US" sz="2400"/>
          </a:p>
          <a:p>
            <a:pPr marL="0" indent="0">
              <a:lnSpc>
                <a:spcPct val="200000"/>
              </a:lnSpc>
              <a:buNone/>
            </a:pPr>
            <a:r>
              <a:rPr lang="zh-CN" altLang="en-US" sz="2400"/>
              <a:t>A:陈独秀</a:t>
            </a:r>
            <a:endParaRPr lang="zh-CN" altLang="en-US" sz="2400"/>
          </a:p>
          <a:p>
            <a:pPr marL="0" indent="0">
              <a:lnSpc>
                <a:spcPct val="200000"/>
              </a:lnSpc>
              <a:buNone/>
            </a:pPr>
            <a:r>
              <a:rPr lang="zh-CN" altLang="en-US" sz="2400">
                <a:solidFill>
                  <a:srgbClr val="FF0000"/>
                </a:solidFill>
              </a:rPr>
              <a:t>B:李大钊 </a:t>
            </a:r>
            <a:endParaRPr lang="zh-CN" altLang="en-US" sz="2400">
              <a:solidFill>
                <a:srgbClr val="FF0000"/>
              </a:solidFill>
            </a:endParaRPr>
          </a:p>
          <a:p>
            <a:pPr marL="0" indent="0">
              <a:lnSpc>
                <a:spcPct val="200000"/>
              </a:lnSpc>
              <a:buNone/>
            </a:pPr>
            <a:r>
              <a:rPr lang="zh-CN" altLang="en-US" sz="2400"/>
              <a:t>C:陈望道</a:t>
            </a:r>
            <a:endParaRPr lang="zh-CN" altLang="en-US" sz="2400"/>
          </a:p>
          <a:p>
            <a:pPr marL="0" indent="0">
              <a:lnSpc>
                <a:spcPct val="200000"/>
              </a:lnSpc>
              <a:buNone/>
            </a:pPr>
            <a:r>
              <a:rPr lang="zh-CN" altLang="en-US" sz="2400"/>
              <a:t>D:毛泽东</a:t>
            </a:r>
            <a:endParaRPr lang="zh-CN" altLang="en-US" sz="24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1927年，中共八七会议确定的总方针是（ ）</a:t>
            </a:r>
            <a:endParaRPr lang="zh-CN" altLang="en-US" sz="2400"/>
          </a:p>
          <a:p>
            <a:pPr marL="0" indent="0">
              <a:lnSpc>
                <a:spcPct val="200000"/>
              </a:lnSpc>
              <a:buNone/>
            </a:pPr>
            <a:r>
              <a:rPr lang="zh-CN" altLang="en-US" sz="2400"/>
              <a:t>A:推翻北洋军阀黑暗统治</a:t>
            </a:r>
            <a:endParaRPr lang="zh-CN" altLang="en-US" sz="2400"/>
          </a:p>
          <a:p>
            <a:pPr marL="0" indent="0">
              <a:lnSpc>
                <a:spcPct val="200000"/>
              </a:lnSpc>
              <a:buNone/>
            </a:pPr>
            <a:r>
              <a:rPr lang="zh-CN" altLang="en-US" sz="2400"/>
              <a:t>B:开辟农村革命根据地</a:t>
            </a:r>
            <a:endParaRPr lang="zh-CN" altLang="en-US" sz="2400"/>
          </a:p>
          <a:p>
            <a:pPr marL="0" indent="0">
              <a:lnSpc>
                <a:spcPct val="200000"/>
              </a:lnSpc>
              <a:buNone/>
            </a:pPr>
            <a:r>
              <a:rPr lang="zh-CN" altLang="en-US" sz="2400">
                <a:solidFill>
                  <a:srgbClr val="C00000"/>
                </a:solidFill>
              </a:rPr>
              <a:t>C:开展土地革命和武装斗争</a:t>
            </a:r>
            <a:endParaRPr lang="zh-CN" altLang="en-US" sz="2400">
              <a:solidFill>
                <a:srgbClr val="C00000"/>
              </a:solidFill>
            </a:endParaRPr>
          </a:p>
          <a:p>
            <a:pPr marL="0" indent="0">
              <a:lnSpc>
                <a:spcPct val="200000"/>
              </a:lnSpc>
              <a:buNone/>
            </a:pPr>
            <a:r>
              <a:rPr lang="zh-CN" altLang="en-US" sz="2400"/>
              <a:t>D:建立工农民主统一战线</a:t>
            </a:r>
            <a:endParaRPr lang="zh-CN" altLang="en-US" sz="2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1927年9月9日，作为中共中央特派员的毛泽东领导发动了（ ）</a:t>
            </a:r>
            <a:endParaRPr lang="zh-CN" altLang="en-US" sz="2400"/>
          </a:p>
          <a:p>
            <a:pPr marL="0" indent="0">
              <a:lnSpc>
                <a:spcPct val="200000"/>
              </a:lnSpc>
              <a:buNone/>
            </a:pPr>
            <a:r>
              <a:rPr lang="zh-CN" altLang="en-US" sz="2400"/>
              <a:t>A:鄂豫边界武装起义</a:t>
            </a:r>
            <a:endParaRPr lang="zh-CN" altLang="en-US" sz="2400"/>
          </a:p>
          <a:p>
            <a:pPr marL="0" indent="0">
              <a:lnSpc>
                <a:spcPct val="200000"/>
              </a:lnSpc>
              <a:buNone/>
            </a:pPr>
            <a:r>
              <a:rPr lang="zh-CN" altLang="en-US" sz="2400"/>
              <a:t>B:海陆丰秋收起义</a:t>
            </a:r>
            <a:endParaRPr lang="zh-CN" altLang="en-US" sz="2400"/>
          </a:p>
          <a:p>
            <a:pPr marL="0" indent="0">
              <a:lnSpc>
                <a:spcPct val="200000"/>
              </a:lnSpc>
              <a:buNone/>
            </a:pPr>
            <a:r>
              <a:rPr lang="zh-CN" altLang="en-US" sz="2400"/>
              <a:t>C:湘鄂西武装起义</a:t>
            </a:r>
            <a:endParaRPr lang="zh-CN" altLang="en-US" sz="2400"/>
          </a:p>
          <a:p>
            <a:pPr marL="0" indent="0">
              <a:lnSpc>
                <a:spcPct val="200000"/>
              </a:lnSpc>
              <a:buNone/>
            </a:pPr>
            <a:r>
              <a:rPr lang="zh-CN" altLang="en-US" sz="2400"/>
              <a:t>D:湘赣边界秋收起义</a:t>
            </a:r>
            <a:endParaRPr lang="zh-CN" altLang="en-US" sz="2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1927年9月9日，作为中共中央特派员的毛泽东领导发动了（ ）</a:t>
            </a:r>
            <a:endParaRPr lang="zh-CN" altLang="en-US" sz="2400"/>
          </a:p>
          <a:p>
            <a:pPr marL="0" indent="0">
              <a:lnSpc>
                <a:spcPct val="200000"/>
              </a:lnSpc>
              <a:buNone/>
            </a:pPr>
            <a:r>
              <a:rPr lang="zh-CN" altLang="en-US" sz="2400"/>
              <a:t>A:鄂豫边界武装起义</a:t>
            </a:r>
            <a:endParaRPr lang="zh-CN" altLang="en-US" sz="2400"/>
          </a:p>
          <a:p>
            <a:pPr marL="0" indent="0">
              <a:lnSpc>
                <a:spcPct val="200000"/>
              </a:lnSpc>
              <a:buNone/>
            </a:pPr>
            <a:r>
              <a:rPr lang="zh-CN" altLang="en-US" sz="2400"/>
              <a:t>B:海陆丰秋收起义</a:t>
            </a:r>
            <a:endParaRPr lang="zh-CN" altLang="en-US" sz="2400"/>
          </a:p>
          <a:p>
            <a:pPr marL="0" indent="0">
              <a:lnSpc>
                <a:spcPct val="200000"/>
              </a:lnSpc>
              <a:buNone/>
            </a:pPr>
            <a:r>
              <a:rPr lang="zh-CN" altLang="en-US" sz="2400"/>
              <a:t>C:湘鄂西武装起义</a:t>
            </a:r>
            <a:endParaRPr lang="zh-CN" altLang="en-US" sz="2400"/>
          </a:p>
          <a:p>
            <a:pPr marL="0" indent="0">
              <a:lnSpc>
                <a:spcPct val="200000"/>
              </a:lnSpc>
              <a:buNone/>
            </a:pPr>
            <a:r>
              <a:rPr lang="zh-CN" altLang="en-US" sz="2400">
                <a:solidFill>
                  <a:srgbClr val="C00000"/>
                </a:solidFill>
              </a:rPr>
              <a:t>D:湘赣边界秋收起义</a:t>
            </a:r>
            <a:endParaRPr lang="zh-CN" altLang="en-US" sz="2400">
              <a:solidFill>
                <a:srgbClr val="C0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中国共产党开创的第一块农村革命根据地是（ ）</a:t>
            </a:r>
            <a:endParaRPr lang="zh-CN" altLang="en-US" sz="2400"/>
          </a:p>
          <a:p>
            <a:pPr marL="0" indent="0">
              <a:lnSpc>
                <a:spcPct val="200000"/>
              </a:lnSpc>
              <a:buNone/>
            </a:pPr>
            <a:r>
              <a:rPr lang="zh-CN" altLang="en-US" sz="2400"/>
              <a:t>A:晋察冀根据地</a:t>
            </a:r>
            <a:endParaRPr lang="zh-CN" altLang="en-US" sz="2400"/>
          </a:p>
          <a:p>
            <a:pPr marL="0" indent="0">
              <a:lnSpc>
                <a:spcPct val="200000"/>
              </a:lnSpc>
              <a:buNone/>
            </a:pPr>
            <a:r>
              <a:rPr lang="zh-CN" altLang="en-US" sz="2400"/>
              <a:t>B:井冈山根据地</a:t>
            </a:r>
            <a:endParaRPr lang="zh-CN" altLang="en-US" sz="2400"/>
          </a:p>
          <a:p>
            <a:pPr marL="0" indent="0">
              <a:lnSpc>
                <a:spcPct val="200000"/>
              </a:lnSpc>
              <a:buNone/>
            </a:pPr>
            <a:r>
              <a:rPr lang="zh-CN" altLang="en-US" sz="2400"/>
              <a:t>C:湘鄂西根据地</a:t>
            </a:r>
            <a:endParaRPr lang="zh-CN" altLang="en-US" sz="2400"/>
          </a:p>
          <a:p>
            <a:pPr marL="0" indent="0">
              <a:lnSpc>
                <a:spcPct val="200000"/>
              </a:lnSpc>
              <a:buNone/>
            </a:pPr>
            <a:r>
              <a:rPr lang="zh-CN" altLang="en-US" sz="2400"/>
              <a:t>D:鄂豫皖根据地</a:t>
            </a:r>
            <a:endParaRPr lang="zh-CN" altLang="en-US" sz="24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中国共产党开创的第一块农村革命根据地是（ ）</a:t>
            </a:r>
            <a:endParaRPr lang="zh-CN" altLang="en-US" sz="2400"/>
          </a:p>
          <a:p>
            <a:pPr marL="0" indent="0">
              <a:lnSpc>
                <a:spcPct val="200000"/>
              </a:lnSpc>
              <a:buNone/>
            </a:pPr>
            <a:r>
              <a:rPr lang="zh-CN" altLang="en-US" sz="2400"/>
              <a:t>A:晋察冀根据地</a:t>
            </a:r>
            <a:endParaRPr lang="zh-CN" altLang="en-US" sz="2400"/>
          </a:p>
          <a:p>
            <a:pPr marL="0" indent="0">
              <a:lnSpc>
                <a:spcPct val="200000"/>
              </a:lnSpc>
              <a:buNone/>
            </a:pPr>
            <a:r>
              <a:rPr lang="zh-CN" altLang="en-US" sz="2400">
                <a:solidFill>
                  <a:srgbClr val="C00000"/>
                </a:solidFill>
              </a:rPr>
              <a:t>B:井冈山根据地</a:t>
            </a:r>
            <a:endParaRPr lang="zh-CN" altLang="en-US" sz="2400">
              <a:solidFill>
                <a:srgbClr val="C00000"/>
              </a:solidFill>
            </a:endParaRPr>
          </a:p>
          <a:p>
            <a:pPr marL="0" indent="0">
              <a:lnSpc>
                <a:spcPct val="200000"/>
              </a:lnSpc>
              <a:buNone/>
            </a:pPr>
            <a:r>
              <a:rPr lang="zh-CN" altLang="en-US" sz="2400"/>
              <a:t>C:湘鄂西根据地</a:t>
            </a:r>
            <a:endParaRPr lang="zh-CN" altLang="en-US" sz="2400"/>
          </a:p>
          <a:p>
            <a:pPr marL="0" indent="0">
              <a:lnSpc>
                <a:spcPct val="200000"/>
              </a:lnSpc>
              <a:buNone/>
            </a:pPr>
            <a:r>
              <a:rPr lang="zh-CN" altLang="en-US" sz="2400"/>
              <a:t>D:鄂豫皖根据地</a:t>
            </a:r>
            <a:endParaRPr lang="zh-CN" altLang="en-US" sz="24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建设共产党领导的新型人民军队的重要开端指的是（ ）</a:t>
            </a:r>
            <a:endParaRPr lang="zh-CN" altLang="en-US" sz="2400"/>
          </a:p>
          <a:p>
            <a:pPr marL="0" indent="0">
              <a:lnSpc>
                <a:spcPct val="200000"/>
              </a:lnSpc>
              <a:buNone/>
            </a:pPr>
            <a:r>
              <a:rPr lang="zh-CN" altLang="en-US" sz="2400"/>
              <a:t>A:八七会议</a:t>
            </a:r>
            <a:endParaRPr lang="zh-CN" altLang="en-US" sz="2400"/>
          </a:p>
          <a:p>
            <a:pPr marL="0" indent="0">
              <a:lnSpc>
                <a:spcPct val="200000"/>
              </a:lnSpc>
              <a:buNone/>
            </a:pPr>
            <a:r>
              <a:rPr lang="zh-CN" altLang="en-US" sz="2400"/>
              <a:t>B:三湾改编</a:t>
            </a:r>
            <a:endParaRPr lang="zh-CN" altLang="en-US" sz="2400"/>
          </a:p>
          <a:p>
            <a:pPr marL="0" indent="0">
              <a:lnSpc>
                <a:spcPct val="200000"/>
              </a:lnSpc>
              <a:buNone/>
            </a:pPr>
            <a:r>
              <a:rPr lang="zh-CN" altLang="en-US" sz="2400"/>
              <a:t>C:广州起义</a:t>
            </a:r>
            <a:endParaRPr lang="zh-CN" altLang="en-US" sz="2400"/>
          </a:p>
          <a:p>
            <a:pPr marL="0" indent="0">
              <a:lnSpc>
                <a:spcPct val="200000"/>
              </a:lnSpc>
              <a:buNone/>
            </a:pPr>
            <a:r>
              <a:rPr lang="zh-CN" altLang="en-US" sz="2400"/>
              <a:t>D:百色起义</a:t>
            </a:r>
            <a:endParaRPr lang="zh-CN" altLang="en-US" sz="2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建设共产党领导的新型人民军队的重要开端指的是（ ）</a:t>
            </a:r>
            <a:endParaRPr lang="zh-CN" altLang="en-US" sz="2400"/>
          </a:p>
          <a:p>
            <a:pPr marL="0" indent="0">
              <a:lnSpc>
                <a:spcPct val="200000"/>
              </a:lnSpc>
              <a:buNone/>
            </a:pPr>
            <a:r>
              <a:rPr lang="zh-CN" altLang="en-US" sz="2400"/>
              <a:t>A:八七会议</a:t>
            </a:r>
            <a:endParaRPr lang="zh-CN" altLang="en-US" sz="2400"/>
          </a:p>
          <a:p>
            <a:pPr marL="0" indent="0">
              <a:lnSpc>
                <a:spcPct val="200000"/>
              </a:lnSpc>
              <a:buNone/>
            </a:pPr>
            <a:r>
              <a:rPr lang="zh-CN" altLang="en-US" sz="2400">
                <a:solidFill>
                  <a:srgbClr val="C00000"/>
                </a:solidFill>
              </a:rPr>
              <a:t>B:三湾改编</a:t>
            </a:r>
            <a:endParaRPr lang="zh-CN" altLang="en-US" sz="2400">
              <a:solidFill>
                <a:srgbClr val="C00000"/>
              </a:solidFill>
            </a:endParaRPr>
          </a:p>
          <a:p>
            <a:pPr marL="0" indent="0">
              <a:lnSpc>
                <a:spcPct val="200000"/>
              </a:lnSpc>
              <a:buNone/>
            </a:pPr>
            <a:r>
              <a:rPr lang="zh-CN" altLang="en-US" sz="2400"/>
              <a:t>C:广州起义</a:t>
            </a:r>
            <a:endParaRPr lang="zh-CN" altLang="en-US" sz="2400"/>
          </a:p>
          <a:p>
            <a:pPr marL="0" indent="0">
              <a:lnSpc>
                <a:spcPct val="200000"/>
              </a:lnSpc>
              <a:buNone/>
            </a:pPr>
            <a:r>
              <a:rPr lang="zh-CN" altLang="en-US" sz="2400"/>
              <a:t>D:百色起义</a:t>
            </a:r>
            <a:endParaRPr lang="zh-CN" altLang="en-US" sz="2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1930年1月，毛泽东论述中国革命“以乡村为中心”思想的著作是（ ）</a:t>
            </a:r>
            <a:endParaRPr lang="zh-CN" altLang="en-US" sz="2400"/>
          </a:p>
          <a:p>
            <a:pPr marL="0" indent="0">
              <a:lnSpc>
                <a:spcPct val="200000"/>
              </a:lnSpc>
              <a:buNone/>
            </a:pPr>
            <a:r>
              <a:rPr lang="zh-CN" altLang="en-US" sz="2400"/>
              <a:t>A:《井冈山的斗争》</a:t>
            </a:r>
            <a:endParaRPr lang="zh-CN" altLang="en-US" sz="2400"/>
          </a:p>
          <a:p>
            <a:pPr marL="0" indent="0">
              <a:lnSpc>
                <a:spcPct val="200000"/>
              </a:lnSpc>
              <a:buNone/>
            </a:pPr>
            <a:r>
              <a:rPr lang="zh-CN" altLang="en-US" sz="2400"/>
              <a:t>B:《星星之火，可以燎原》</a:t>
            </a:r>
            <a:endParaRPr lang="zh-CN" altLang="en-US" sz="2400"/>
          </a:p>
          <a:p>
            <a:pPr marL="0" indent="0">
              <a:lnSpc>
                <a:spcPct val="200000"/>
              </a:lnSpc>
              <a:buNone/>
            </a:pPr>
            <a:r>
              <a:rPr lang="zh-CN" altLang="en-US" sz="2400"/>
              <a:t>C:《反对本本主义》</a:t>
            </a:r>
            <a:endParaRPr lang="zh-CN" altLang="en-US" sz="2400"/>
          </a:p>
          <a:p>
            <a:pPr marL="0" indent="0">
              <a:lnSpc>
                <a:spcPct val="200000"/>
              </a:lnSpc>
              <a:buNone/>
            </a:pPr>
            <a:r>
              <a:rPr lang="zh-CN" altLang="en-US" sz="2400"/>
              <a:t>D:《中国革命和中国共产党》</a:t>
            </a:r>
            <a:endParaRPr lang="zh-CN" altLang="en-US" sz="2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1930年1月，毛泽东论述中国革命“以乡村为中心”思想的著作是（ ）</a:t>
            </a:r>
            <a:endParaRPr lang="zh-CN" altLang="en-US" sz="2400"/>
          </a:p>
          <a:p>
            <a:pPr marL="0" indent="0">
              <a:lnSpc>
                <a:spcPct val="200000"/>
              </a:lnSpc>
              <a:buNone/>
            </a:pPr>
            <a:r>
              <a:rPr lang="zh-CN" altLang="en-US" sz="2400"/>
              <a:t>A:《井冈山的斗争》</a:t>
            </a:r>
            <a:endParaRPr lang="zh-CN" altLang="en-US" sz="2400"/>
          </a:p>
          <a:p>
            <a:pPr marL="0" indent="0">
              <a:lnSpc>
                <a:spcPct val="200000"/>
              </a:lnSpc>
              <a:buNone/>
            </a:pPr>
            <a:r>
              <a:rPr lang="zh-CN" altLang="en-US" sz="2400">
                <a:solidFill>
                  <a:srgbClr val="C00000"/>
                </a:solidFill>
              </a:rPr>
              <a:t>B:《星星之火，可以燎原》</a:t>
            </a:r>
            <a:endParaRPr lang="zh-CN" altLang="en-US" sz="2400">
              <a:solidFill>
                <a:srgbClr val="C00000"/>
              </a:solidFill>
            </a:endParaRPr>
          </a:p>
          <a:p>
            <a:pPr marL="0" indent="0">
              <a:lnSpc>
                <a:spcPct val="200000"/>
              </a:lnSpc>
              <a:buNone/>
            </a:pPr>
            <a:r>
              <a:rPr lang="zh-CN" altLang="en-US" sz="2400"/>
              <a:t>C:《反对本本主义》</a:t>
            </a:r>
            <a:endParaRPr lang="zh-CN" altLang="en-US" sz="2400"/>
          </a:p>
          <a:p>
            <a:pPr marL="0" indent="0">
              <a:lnSpc>
                <a:spcPct val="200000"/>
              </a:lnSpc>
              <a:buNone/>
            </a:pPr>
            <a:r>
              <a:rPr lang="zh-CN" altLang="en-US" sz="2400"/>
              <a:t>D:《中国革命和中国共产党》</a:t>
            </a:r>
            <a:endParaRPr lang="zh-CN" altLang="en-US" sz="2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标志着毛泽东初步形成了“农村包围城市、武装夺取政权”理论的文章是（ ）</a:t>
            </a:r>
            <a:endParaRPr lang="zh-CN" altLang="en-US" sz="2400"/>
          </a:p>
          <a:p>
            <a:pPr marL="0" indent="0">
              <a:lnSpc>
                <a:spcPct val="200000"/>
              </a:lnSpc>
              <a:buNone/>
            </a:pPr>
            <a:r>
              <a:rPr lang="zh-CN" altLang="en-US" sz="2400"/>
              <a:t>A:《中国的红色政权为什么能够存在？》</a:t>
            </a:r>
            <a:endParaRPr lang="zh-CN" altLang="en-US" sz="2400"/>
          </a:p>
          <a:p>
            <a:pPr marL="0" indent="0">
              <a:lnSpc>
                <a:spcPct val="200000"/>
              </a:lnSpc>
              <a:buNone/>
            </a:pPr>
            <a:r>
              <a:rPr lang="zh-CN" altLang="en-US" sz="2400"/>
              <a:t>B:《井冈山的斗争》 </a:t>
            </a:r>
            <a:endParaRPr lang="zh-CN" altLang="en-US" sz="2400"/>
          </a:p>
          <a:p>
            <a:pPr marL="0" indent="0">
              <a:lnSpc>
                <a:spcPct val="200000"/>
              </a:lnSpc>
              <a:buNone/>
            </a:pPr>
            <a:r>
              <a:rPr lang="zh-CN" altLang="en-US" sz="2400"/>
              <a:t>C:《星星之火，可以燎原》</a:t>
            </a:r>
            <a:endParaRPr lang="zh-CN" altLang="en-US" sz="2400"/>
          </a:p>
          <a:p>
            <a:pPr marL="0" indent="0">
              <a:lnSpc>
                <a:spcPct val="200000"/>
              </a:lnSpc>
              <a:buNone/>
            </a:pPr>
            <a:r>
              <a:rPr lang="zh-CN" altLang="en-US" sz="2400"/>
              <a:t>D:《反对本本主义》</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中国新民主主义革命的伟大开端是（ ）</a:t>
            </a:r>
            <a:endParaRPr lang="zh-CN" altLang="en-US" sz="2400"/>
          </a:p>
          <a:p>
            <a:pPr marL="0" indent="0">
              <a:lnSpc>
                <a:spcPct val="200000"/>
              </a:lnSpc>
              <a:buNone/>
            </a:pPr>
            <a:r>
              <a:rPr lang="zh-CN" altLang="en-US" sz="2400"/>
              <a:t>A:戊戌变法运动</a:t>
            </a:r>
            <a:endParaRPr lang="zh-CN" altLang="en-US" sz="2400"/>
          </a:p>
          <a:p>
            <a:pPr marL="0" indent="0">
              <a:lnSpc>
                <a:spcPct val="200000"/>
              </a:lnSpc>
              <a:buNone/>
            </a:pPr>
            <a:r>
              <a:rPr lang="zh-CN" altLang="en-US" sz="2400"/>
              <a:t>B:保路运动</a:t>
            </a:r>
            <a:endParaRPr lang="zh-CN" altLang="en-US" sz="2400"/>
          </a:p>
          <a:p>
            <a:pPr marL="0" indent="0">
              <a:lnSpc>
                <a:spcPct val="200000"/>
              </a:lnSpc>
              <a:buNone/>
            </a:pPr>
            <a:r>
              <a:rPr lang="zh-CN" altLang="en-US" sz="2400"/>
              <a:t>C:新文化运动</a:t>
            </a:r>
            <a:endParaRPr lang="zh-CN" altLang="en-US" sz="2400"/>
          </a:p>
          <a:p>
            <a:pPr marL="0" indent="0">
              <a:lnSpc>
                <a:spcPct val="200000"/>
              </a:lnSpc>
              <a:buNone/>
            </a:pPr>
            <a:r>
              <a:rPr lang="zh-CN" altLang="en-US" sz="2400"/>
              <a:t>D:五四运动</a:t>
            </a:r>
            <a:endParaRPr lang="zh-CN" altLang="en-US" sz="24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标志着毛泽东初步形成了“农村包围城市、武装夺取政权”理论的文章是（ ）</a:t>
            </a:r>
            <a:endParaRPr lang="zh-CN" altLang="en-US" sz="2400"/>
          </a:p>
          <a:p>
            <a:pPr marL="0" indent="0">
              <a:lnSpc>
                <a:spcPct val="200000"/>
              </a:lnSpc>
              <a:buNone/>
            </a:pPr>
            <a:r>
              <a:rPr lang="zh-CN" altLang="en-US" sz="2400"/>
              <a:t>A:《中国的红色政权为什么能够存在？》</a:t>
            </a:r>
            <a:endParaRPr lang="zh-CN" altLang="en-US" sz="2400"/>
          </a:p>
          <a:p>
            <a:pPr marL="0" indent="0">
              <a:lnSpc>
                <a:spcPct val="200000"/>
              </a:lnSpc>
              <a:buNone/>
            </a:pPr>
            <a:r>
              <a:rPr lang="zh-CN" altLang="en-US" sz="2400"/>
              <a:t>B:《井冈山的斗争》 </a:t>
            </a:r>
            <a:endParaRPr lang="zh-CN" altLang="en-US" sz="2400"/>
          </a:p>
          <a:p>
            <a:pPr marL="0" indent="0">
              <a:lnSpc>
                <a:spcPct val="200000"/>
              </a:lnSpc>
              <a:buNone/>
            </a:pPr>
            <a:r>
              <a:rPr lang="zh-CN" altLang="en-US" sz="2400">
                <a:solidFill>
                  <a:srgbClr val="C00000"/>
                </a:solidFill>
              </a:rPr>
              <a:t>C:《星星之火，可以燎原》</a:t>
            </a:r>
            <a:endParaRPr lang="zh-CN" altLang="en-US" sz="2400">
              <a:solidFill>
                <a:srgbClr val="C00000"/>
              </a:solidFill>
            </a:endParaRPr>
          </a:p>
          <a:p>
            <a:pPr marL="0" indent="0">
              <a:lnSpc>
                <a:spcPct val="200000"/>
              </a:lnSpc>
              <a:buNone/>
            </a:pPr>
            <a:r>
              <a:rPr lang="zh-CN" altLang="en-US" sz="2400"/>
              <a:t>D:《反对本本主义》</a:t>
            </a:r>
            <a:endParaRPr lang="zh-CN" altLang="en-US" sz="2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毛泽东明确提出“中国革命斗争的胜利要靠中国同志了解中国情况”的著作是（ ）</a:t>
            </a:r>
            <a:endParaRPr lang="zh-CN" altLang="en-US" sz="2400"/>
          </a:p>
          <a:p>
            <a:pPr marL="0" indent="0">
              <a:lnSpc>
                <a:spcPct val="200000"/>
              </a:lnSpc>
              <a:buNone/>
            </a:pPr>
            <a:r>
              <a:rPr lang="zh-CN" altLang="en-US" sz="2400"/>
              <a:t>A:《星星之火，可以燎原》</a:t>
            </a:r>
            <a:endParaRPr lang="zh-CN" altLang="en-US" sz="2400"/>
          </a:p>
          <a:p>
            <a:pPr marL="0" indent="0">
              <a:lnSpc>
                <a:spcPct val="200000"/>
              </a:lnSpc>
              <a:buNone/>
            </a:pPr>
            <a:r>
              <a:rPr lang="zh-CN" altLang="en-US" sz="2400"/>
              <a:t>B:《中国的红色政权为什么能够存在？》</a:t>
            </a:r>
            <a:endParaRPr lang="zh-CN" altLang="en-US" sz="2400"/>
          </a:p>
          <a:p>
            <a:pPr marL="0" indent="0">
              <a:lnSpc>
                <a:spcPct val="200000"/>
              </a:lnSpc>
              <a:buNone/>
            </a:pPr>
            <a:r>
              <a:rPr lang="zh-CN" altLang="en-US" sz="2400"/>
              <a:t>C:《井冈山的斗争》</a:t>
            </a:r>
            <a:endParaRPr lang="zh-CN" altLang="en-US" sz="2400"/>
          </a:p>
          <a:p>
            <a:pPr marL="0" indent="0">
              <a:lnSpc>
                <a:spcPct val="200000"/>
              </a:lnSpc>
              <a:buNone/>
            </a:pPr>
            <a:r>
              <a:rPr lang="zh-CN" altLang="en-US" sz="2400"/>
              <a:t>D:《反对本本主义》</a:t>
            </a:r>
            <a:endParaRPr lang="zh-CN" altLang="en-US" sz="24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毛泽东明确提出“中国革命斗争的胜利要靠中国同志了解中国情况”的著作是（ ）</a:t>
            </a:r>
            <a:endParaRPr lang="zh-CN" altLang="en-US" sz="2400"/>
          </a:p>
          <a:p>
            <a:pPr marL="0" indent="0">
              <a:lnSpc>
                <a:spcPct val="200000"/>
              </a:lnSpc>
              <a:buNone/>
            </a:pPr>
            <a:r>
              <a:rPr lang="zh-CN" altLang="en-US" sz="2400"/>
              <a:t>A:《星星之火，可以燎原》</a:t>
            </a:r>
            <a:endParaRPr lang="zh-CN" altLang="en-US" sz="2400"/>
          </a:p>
          <a:p>
            <a:pPr marL="0" indent="0">
              <a:lnSpc>
                <a:spcPct val="200000"/>
              </a:lnSpc>
              <a:buNone/>
            </a:pPr>
            <a:r>
              <a:rPr lang="zh-CN" altLang="en-US" sz="2400"/>
              <a:t>B:《中国的红色政权为什么能够存在？》</a:t>
            </a:r>
            <a:endParaRPr lang="zh-CN" altLang="en-US" sz="2400"/>
          </a:p>
          <a:p>
            <a:pPr marL="0" indent="0">
              <a:lnSpc>
                <a:spcPct val="200000"/>
              </a:lnSpc>
              <a:buNone/>
            </a:pPr>
            <a:r>
              <a:rPr lang="zh-CN" altLang="en-US" sz="2400"/>
              <a:t>C:《井冈山的斗争》</a:t>
            </a:r>
            <a:endParaRPr lang="zh-CN" altLang="en-US" sz="2400"/>
          </a:p>
          <a:p>
            <a:pPr marL="0" indent="0">
              <a:lnSpc>
                <a:spcPct val="200000"/>
              </a:lnSpc>
              <a:buNone/>
            </a:pPr>
            <a:r>
              <a:rPr lang="zh-CN" altLang="en-US" sz="2400">
                <a:solidFill>
                  <a:srgbClr val="C00000"/>
                </a:solidFill>
              </a:rPr>
              <a:t>D:《反对本本主义》</a:t>
            </a:r>
            <a:endParaRPr lang="zh-CN" altLang="en-US" sz="2400">
              <a:solidFill>
                <a:srgbClr val="C0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1930年5月，毛泽东撰写的关于坚持辩证唯物主义思想路线的著作是（ ）</a:t>
            </a:r>
            <a:endParaRPr lang="zh-CN" altLang="en-US" sz="2400"/>
          </a:p>
          <a:p>
            <a:pPr marL="0" indent="0">
              <a:lnSpc>
                <a:spcPct val="200000"/>
              </a:lnSpc>
              <a:buNone/>
            </a:pPr>
            <a:r>
              <a:rPr lang="zh-CN" altLang="en-US" sz="2400"/>
              <a:t>A:《中国的红色政权为什么能够存在？》</a:t>
            </a:r>
            <a:endParaRPr lang="zh-CN" altLang="en-US" sz="2400"/>
          </a:p>
          <a:p>
            <a:pPr marL="0" indent="0">
              <a:lnSpc>
                <a:spcPct val="200000"/>
              </a:lnSpc>
              <a:buNone/>
            </a:pPr>
            <a:r>
              <a:rPr lang="zh-CN" altLang="en-US" sz="2400"/>
              <a:t>B:《星星之火，可以燎原》</a:t>
            </a:r>
            <a:endParaRPr lang="zh-CN" altLang="en-US" sz="2400"/>
          </a:p>
          <a:p>
            <a:pPr marL="0" indent="0">
              <a:lnSpc>
                <a:spcPct val="200000"/>
              </a:lnSpc>
              <a:buNone/>
            </a:pPr>
            <a:r>
              <a:rPr lang="zh-CN" altLang="en-US" sz="2400"/>
              <a:t>C:《井冈山的斗争》</a:t>
            </a:r>
            <a:endParaRPr lang="zh-CN" altLang="en-US" sz="2400"/>
          </a:p>
          <a:p>
            <a:pPr marL="0" indent="0">
              <a:lnSpc>
                <a:spcPct val="200000"/>
              </a:lnSpc>
              <a:buNone/>
            </a:pPr>
            <a:r>
              <a:rPr lang="zh-CN" altLang="en-US" sz="2400"/>
              <a:t>D:​《反对本本主义》</a:t>
            </a:r>
            <a:endParaRPr lang="zh-CN" altLang="en-US" sz="24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1930年5月，毛泽东撰写的关于坚持辩证唯物主义思想路线的著作是（ ）</a:t>
            </a:r>
            <a:endParaRPr lang="zh-CN" altLang="en-US" sz="2400"/>
          </a:p>
          <a:p>
            <a:pPr marL="0" indent="0">
              <a:lnSpc>
                <a:spcPct val="200000"/>
              </a:lnSpc>
              <a:buNone/>
            </a:pPr>
            <a:r>
              <a:rPr lang="zh-CN" altLang="en-US" sz="2400"/>
              <a:t>A:《中国的红色政权为什么能够存在？》</a:t>
            </a:r>
            <a:endParaRPr lang="zh-CN" altLang="en-US" sz="2400"/>
          </a:p>
          <a:p>
            <a:pPr marL="0" indent="0">
              <a:lnSpc>
                <a:spcPct val="200000"/>
              </a:lnSpc>
              <a:buNone/>
            </a:pPr>
            <a:r>
              <a:rPr lang="zh-CN" altLang="en-US" sz="2400"/>
              <a:t>B:《星星之火，可以燎原》</a:t>
            </a:r>
            <a:endParaRPr lang="zh-CN" altLang="en-US" sz="2400"/>
          </a:p>
          <a:p>
            <a:pPr marL="0" indent="0">
              <a:lnSpc>
                <a:spcPct val="200000"/>
              </a:lnSpc>
              <a:buNone/>
            </a:pPr>
            <a:r>
              <a:rPr lang="zh-CN" altLang="en-US" sz="2400"/>
              <a:t>C:《井冈山的斗争》</a:t>
            </a:r>
            <a:endParaRPr lang="zh-CN" altLang="en-US" sz="2400"/>
          </a:p>
          <a:p>
            <a:pPr marL="0" indent="0">
              <a:lnSpc>
                <a:spcPct val="200000"/>
              </a:lnSpc>
              <a:buNone/>
            </a:pPr>
            <a:r>
              <a:rPr lang="zh-CN" altLang="en-US" sz="2400">
                <a:solidFill>
                  <a:srgbClr val="C00000"/>
                </a:solidFill>
              </a:rPr>
              <a:t>D:​《反对本本主义》</a:t>
            </a:r>
            <a:endParaRPr lang="zh-CN" altLang="en-US" sz="2400">
              <a:solidFill>
                <a:srgbClr val="C00000"/>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毛泽东论述中国红色政权能够存在和发展的根本原因是（ ）</a:t>
            </a:r>
            <a:endParaRPr lang="zh-CN" altLang="en-US" sz="2400"/>
          </a:p>
          <a:p>
            <a:pPr marL="0" indent="0">
              <a:lnSpc>
                <a:spcPct val="200000"/>
              </a:lnSpc>
              <a:buNone/>
            </a:pPr>
            <a:r>
              <a:rPr lang="zh-CN" altLang="en-US" sz="2400"/>
              <a:t>A:中国是经济政治发展不平衡的大国</a:t>
            </a:r>
            <a:endParaRPr lang="zh-CN" altLang="en-US" sz="2400"/>
          </a:p>
          <a:p>
            <a:pPr marL="0" indent="0">
              <a:lnSpc>
                <a:spcPct val="200000"/>
              </a:lnSpc>
              <a:buNone/>
            </a:pPr>
            <a:r>
              <a:rPr lang="zh-CN" altLang="en-US" sz="2400"/>
              <a:t>B:国民革命的影响</a:t>
            </a:r>
            <a:endParaRPr lang="zh-CN" altLang="en-US" sz="2400"/>
          </a:p>
          <a:p>
            <a:pPr marL="0" indent="0">
              <a:lnSpc>
                <a:spcPct val="200000"/>
              </a:lnSpc>
              <a:buNone/>
            </a:pPr>
            <a:r>
              <a:rPr lang="zh-CN" altLang="en-US" sz="2400"/>
              <a:t>C全国革命形势的向前发展</a:t>
            </a:r>
            <a:endParaRPr lang="zh-CN" altLang="en-US" sz="2400"/>
          </a:p>
          <a:p>
            <a:pPr marL="0" indent="0">
              <a:lnSpc>
                <a:spcPct val="200000"/>
              </a:lnSpc>
              <a:buNone/>
            </a:pPr>
            <a:r>
              <a:rPr lang="zh-CN" altLang="en-US" sz="2400"/>
              <a:t>D:共产党组织的坚强有力</a:t>
            </a:r>
            <a:endParaRPr lang="zh-CN" altLang="en-US" sz="24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毛泽东论述中国红色政权能够存在和发展的根本原因是（ ）</a:t>
            </a:r>
            <a:endParaRPr lang="zh-CN" altLang="en-US" sz="2400"/>
          </a:p>
          <a:p>
            <a:pPr marL="0" indent="0">
              <a:lnSpc>
                <a:spcPct val="200000"/>
              </a:lnSpc>
              <a:buNone/>
            </a:pPr>
            <a:r>
              <a:rPr lang="zh-CN" altLang="en-US" sz="2400">
                <a:solidFill>
                  <a:srgbClr val="C00000"/>
                </a:solidFill>
              </a:rPr>
              <a:t>A:中国是经济政治发展不平衡的大国</a:t>
            </a:r>
            <a:endParaRPr lang="zh-CN" altLang="en-US" sz="2400">
              <a:solidFill>
                <a:srgbClr val="C00000"/>
              </a:solidFill>
            </a:endParaRPr>
          </a:p>
          <a:p>
            <a:pPr marL="0" indent="0">
              <a:lnSpc>
                <a:spcPct val="200000"/>
              </a:lnSpc>
              <a:buNone/>
            </a:pPr>
            <a:r>
              <a:rPr lang="zh-CN" altLang="en-US" sz="2400"/>
              <a:t>B:国民革命的影响</a:t>
            </a:r>
            <a:endParaRPr lang="zh-CN" altLang="en-US" sz="2400"/>
          </a:p>
          <a:p>
            <a:pPr marL="0" indent="0">
              <a:lnSpc>
                <a:spcPct val="200000"/>
              </a:lnSpc>
              <a:buNone/>
            </a:pPr>
            <a:r>
              <a:rPr lang="zh-CN" altLang="en-US" sz="2400"/>
              <a:t>C全国革命形势的向前发展</a:t>
            </a:r>
            <a:endParaRPr lang="zh-CN" altLang="en-US" sz="2400"/>
          </a:p>
          <a:p>
            <a:pPr marL="0" indent="0">
              <a:lnSpc>
                <a:spcPct val="200000"/>
              </a:lnSpc>
              <a:buNone/>
            </a:pPr>
            <a:r>
              <a:rPr lang="zh-CN" altLang="en-US" sz="2400"/>
              <a:t>D:共产党组织的坚强有力</a:t>
            </a:r>
            <a:endParaRPr lang="zh-CN" altLang="en-US"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1930年到1931年，在红一方面军三次反“围剿”斗争胜利的基础上形成了（ ）</a:t>
            </a:r>
            <a:endParaRPr lang="zh-CN" altLang="en-US" sz="2400"/>
          </a:p>
          <a:p>
            <a:pPr marL="0" indent="0">
              <a:lnSpc>
                <a:spcPct val="200000"/>
              </a:lnSpc>
              <a:buNone/>
            </a:pPr>
            <a:r>
              <a:rPr lang="zh-CN" altLang="en-US" sz="2400"/>
              <a:t>A:鄂豫皖革命根据地</a:t>
            </a:r>
            <a:endParaRPr lang="zh-CN" altLang="en-US" sz="2400"/>
          </a:p>
          <a:p>
            <a:pPr marL="0" indent="0">
              <a:lnSpc>
                <a:spcPct val="200000"/>
              </a:lnSpc>
              <a:buNone/>
            </a:pPr>
            <a:r>
              <a:rPr lang="zh-CN" altLang="en-US" sz="2400"/>
              <a:t>B:左右江革命根据地</a:t>
            </a:r>
            <a:endParaRPr lang="zh-CN" altLang="en-US" sz="2400"/>
          </a:p>
          <a:p>
            <a:pPr marL="0" indent="0">
              <a:lnSpc>
                <a:spcPct val="200000"/>
              </a:lnSpc>
              <a:buNone/>
            </a:pPr>
            <a:r>
              <a:rPr lang="zh-CN" altLang="en-US" sz="2400"/>
              <a:t>C:湘鄂西革命根据地</a:t>
            </a:r>
            <a:endParaRPr lang="zh-CN" altLang="en-US" sz="2400"/>
          </a:p>
          <a:p>
            <a:pPr marL="0" indent="0">
              <a:lnSpc>
                <a:spcPct val="200000"/>
              </a:lnSpc>
              <a:buNone/>
            </a:pPr>
            <a:r>
              <a:rPr lang="zh-CN" altLang="en-US" sz="2400"/>
              <a:t>D:中央革命根据地</a:t>
            </a:r>
            <a:endParaRPr lang="zh-CN" altLang="en-US" sz="24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1930年到1931年，在红一方面军三次反“围剿”斗争胜利的基础上形成了（ ）</a:t>
            </a:r>
            <a:endParaRPr lang="zh-CN" altLang="en-US" sz="2400"/>
          </a:p>
          <a:p>
            <a:pPr marL="0" indent="0">
              <a:lnSpc>
                <a:spcPct val="200000"/>
              </a:lnSpc>
              <a:buNone/>
            </a:pPr>
            <a:r>
              <a:rPr lang="zh-CN" altLang="en-US" sz="2400"/>
              <a:t>A:鄂豫皖革命根据地</a:t>
            </a:r>
            <a:endParaRPr lang="zh-CN" altLang="en-US" sz="2400"/>
          </a:p>
          <a:p>
            <a:pPr marL="0" indent="0">
              <a:lnSpc>
                <a:spcPct val="200000"/>
              </a:lnSpc>
              <a:buNone/>
            </a:pPr>
            <a:r>
              <a:rPr lang="zh-CN" altLang="en-US" sz="2400"/>
              <a:t>B:左右江革命根据地</a:t>
            </a:r>
            <a:endParaRPr lang="zh-CN" altLang="en-US" sz="2400"/>
          </a:p>
          <a:p>
            <a:pPr marL="0" indent="0">
              <a:lnSpc>
                <a:spcPct val="200000"/>
              </a:lnSpc>
              <a:buNone/>
            </a:pPr>
            <a:r>
              <a:rPr lang="zh-CN" altLang="en-US" sz="2400"/>
              <a:t>C:湘鄂西革命根据地</a:t>
            </a:r>
            <a:endParaRPr lang="zh-CN" altLang="en-US" sz="2400"/>
          </a:p>
          <a:p>
            <a:pPr marL="0" indent="0">
              <a:lnSpc>
                <a:spcPct val="200000"/>
              </a:lnSpc>
              <a:buNone/>
            </a:pPr>
            <a:r>
              <a:rPr lang="zh-CN" altLang="en-US" sz="2400">
                <a:solidFill>
                  <a:srgbClr val="C00000"/>
                </a:solidFill>
              </a:rPr>
              <a:t>D:中央革命根据地</a:t>
            </a:r>
            <a:endParaRPr lang="zh-CN" altLang="en-US" sz="2400">
              <a:solidFill>
                <a:srgbClr val="C000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中国共产党领导的新民主主义革命的一个基本问题是（ ）</a:t>
            </a:r>
            <a:endParaRPr lang="zh-CN" altLang="en-US" sz="2400"/>
          </a:p>
          <a:p>
            <a:pPr marL="0" indent="0">
              <a:lnSpc>
                <a:spcPct val="200000"/>
              </a:lnSpc>
              <a:buNone/>
            </a:pPr>
            <a:r>
              <a:rPr lang="zh-CN" altLang="en-US" sz="2400"/>
              <a:t>A:党的建设</a:t>
            </a:r>
            <a:endParaRPr lang="zh-CN" altLang="en-US" sz="2400"/>
          </a:p>
          <a:p>
            <a:pPr marL="0" indent="0">
              <a:lnSpc>
                <a:spcPct val="200000"/>
              </a:lnSpc>
              <a:buNone/>
            </a:pPr>
            <a:r>
              <a:rPr lang="zh-CN" altLang="en-US" sz="2400"/>
              <a:t>B:武装斗争</a:t>
            </a:r>
            <a:endParaRPr lang="zh-CN" altLang="en-US" sz="2400"/>
          </a:p>
          <a:p>
            <a:pPr marL="0" indent="0">
              <a:lnSpc>
                <a:spcPct val="200000"/>
              </a:lnSpc>
              <a:buNone/>
            </a:pPr>
            <a:r>
              <a:rPr lang="zh-CN" altLang="en-US" sz="2400"/>
              <a:t>C:统一战线</a:t>
            </a:r>
            <a:endParaRPr lang="zh-CN" altLang="en-US" sz="2400"/>
          </a:p>
          <a:p>
            <a:pPr marL="0" indent="0">
              <a:lnSpc>
                <a:spcPct val="200000"/>
              </a:lnSpc>
              <a:buNone/>
            </a:pPr>
            <a:r>
              <a:rPr lang="zh-CN" altLang="en-US" sz="2400"/>
              <a:t>D:农民土地问题</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中国新民主主义革命的伟大开端是（ ）</a:t>
            </a:r>
            <a:endParaRPr lang="zh-CN" altLang="en-US" sz="2400"/>
          </a:p>
          <a:p>
            <a:pPr marL="0" indent="0">
              <a:lnSpc>
                <a:spcPct val="200000"/>
              </a:lnSpc>
              <a:buNone/>
            </a:pPr>
            <a:r>
              <a:rPr lang="zh-CN" altLang="en-US" sz="2400"/>
              <a:t>A:戊戌变法运动</a:t>
            </a:r>
            <a:endParaRPr lang="zh-CN" altLang="en-US" sz="2400"/>
          </a:p>
          <a:p>
            <a:pPr marL="0" indent="0">
              <a:lnSpc>
                <a:spcPct val="200000"/>
              </a:lnSpc>
              <a:buNone/>
            </a:pPr>
            <a:r>
              <a:rPr lang="zh-CN" altLang="en-US" sz="2400"/>
              <a:t>B:保路运动</a:t>
            </a:r>
            <a:endParaRPr lang="zh-CN" altLang="en-US" sz="2400"/>
          </a:p>
          <a:p>
            <a:pPr marL="0" indent="0">
              <a:lnSpc>
                <a:spcPct val="200000"/>
              </a:lnSpc>
              <a:buNone/>
            </a:pPr>
            <a:r>
              <a:rPr lang="zh-CN" altLang="en-US" sz="2400"/>
              <a:t>C:新文化运动</a:t>
            </a:r>
            <a:endParaRPr lang="zh-CN" altLang="en-US" sz="2400"/>
          </a:p>
          <a:p>
            <a:pPr marL="0" indent="0">
              <a:lnSpc>
                <a:spcPct val="200000"/>
              </a:lnSpc>
              <a:buNone/>
            </a:pPr>
            <a:r>
              <a:rPr lang="zh-CN" altLang="en-US" sz="2400">
                <a:solidFill>
                  <a:srgbClr val="FF0000"/>
                </a:solidFill>
              </a:rPr>
              <a:t>D:五四运动</a:t>
            </a:r>
            <a:endParaRPr lang="zh-CN" altLang="en-US" sz="2400">
              <a:solidFill>
                <a:srgbClr val="FF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中国共产党领导的新民主主义革命的一个基本问题是（ ）</a:t>
            </a:r>
            <a:endParaRPr lang="zh-CN" altLang="en-US" sz="2400"/>
          </a:p>
          <a:p>
            <a:pPr marL="0" indent="0">
              <a:lnSpc>
                <a:spcPct val="200000"/>
              </a:lnSpc>
              <a:buNone/>
            </a:pPr>
            <a:r>
              <a:rPr lang="zh-CN" altLang="en-US" sz="2400"/>
              <a:t>A:党的建设</a:t>
            </a:r>
            <a:endParaRPr lang="zh-CN" altLang="en-US" sz="2400"/>
          </a:p>
          <a:p>
            <a:pPr marL="0" indent="0">
              <a:lnSpc>
                <a:spcPct val="200000"/>
              </a:lnSpc>
              <a:buNone/>
            </a:pPr>
            <a:r>
              <a:rPr lang="zh-CN" altLang="en-US" sz="2400"/>
              <a:t>B:武装斗争</a:t>
            </a:r>
            <a:endParaRPr lang="zh-CN" altLang="en-US" sz="2400"/>
          </a:p>
          <a:p>
            <a:pPr marL="0" indent="0">
              <a:lnSpc>
                <a:spcPct val="200000"/>
              </a:lnSpc>
              <a:buNone/>
            </a:pPr>
            <a:r>
              <a:rPr lang="zh-CN" altLang="en-US" sz="2400"/>
              <a:t>C:统一战线</a:t>
            </a:r>
            <a:endParaRPr lang="zh-CN" altLang="en-US" sz="2400"/>
          </a:p>
          <a:p>
            <a:pPr marL="0" indent="0">
              <a:lnSpc>
                <a:spcPct val="200000"/>
              </a:lnSpc>
              <a:buNone/>
            </a:pPr>
            <a:r>
              <a:rPr lang="zh-CN" altLang="en-US" sz="2400">
                <a:solidFill>
                  <a:srgbClr val="C00000"/>
                </a:solidFill>
              </a:rPr>
              <a:t>D:农民土地问题</a:t>
            </a:r>
            <a:endParaRPr lang="zh-CN" altLang="en-US" sz="2400">
              <a:solidFill>
                <a:srgbClr val="C00000"/>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1928年12月，毛泽东主持制定的中国共产党历史上第一个土地法是（ ）</a:t>
            </a:r>
            <a:endParaRPr lang="zh-CN" altLang="en-US" sz="2400"/>
          </a:p>
          <a:p>
            <a:pPr marL="0" indent="0">
              <a:lnSpc>
                <a:spcPct val="200000"/>
              </a:lnSpc>
              <a:buNone/>
            </a:pPr>
            <a:r>
              <a:rPr lang="zh-CN" altLang="en-US" sz="2400"/>
              <a:t>A:《井冈山土地法》</a:t>
            </a:r>
            <a:endParaRPr lang="zh-CN" altLang="en-US" sz="2400"/>
          </a:p>
          <a:p>
            <a:pPr marL="0" indent="0">
              <a:lnSpc>
                <a:spcPct val="200000"/>
              </a:lnSpc>
              <a:buNone/>
            </a:pPr>
            <a:r>
              <a:rPr lang="zh-CN" altLang="en-US" sz="2400"/>
              <a:t>B:《兴国土地法》</a:t>
            </a:r>
            <a:endParaRPr lang="zh-CN" altLang="en-US" sz="2400"/>
          </a:p>
          <a:p>
            <a:pPr marL="0" indent="0">
              <a:lnSpc>
                <a:spcPct val="200000"/>
              </a:lnSpc>
              <a:buNone/>
            </a:pPr>
            <a:r>
              <a:rPr lang="zh-CN" altLang="en-US" sz="2400"/>
              <a:t>C:《关于清算、减租及土地问题的指示》</a:t>
            </a:r>
            <a:endParaRPr lang="zh-CN" altLang="en-US" sz="2400"/>
          </a:p>
          <a:p>
            <a:pPr marL="0" indent="0">
              <a:lnSpc>
                <a:spcPct val="200000"/>
              </a:lnSpc>
              <a:buNone/>
            </a:pPr>
            <a:r>
              <a:rPr lang="zh-CN" altLang="en-US" sz="2400"/>
              <a:t>D:《中国土地法大纲》</a:t>
            </a:r>
            <a:endParaRPr lang="zh-CN" altLang="en-US" sz="24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1928年12月，毛泽东主持制定的中国共产党历史上第一个土地法是（ ）</a:t>
            </a:r>
            <a:endParaRPr lang="zh-CN" altLang="en-US" sz="2400"/>
          </a:p>
          <a:p>
            <a:pPr marL="0" indent="0">
              <a:lnSpc>
                <a:spcPct val="200000"/>
              </a:lnSpc>
              <a:buNone/>
            </a:pPr>
            <a:r>
              <a:rPr lang="zh-CN" altLang="en-US" sz="2400">
                <a:solidFill>
                  <a:srgbClr val="C00000"/>
                </a:solidFill>
              </a:rPr>
              <a:t>A:《井冈山土地法》</a:t>
            </a:r>
            <a:endParaRPr lang="zh-CN" altLang="en-US" sz="2400">
              <a:solidFill>
                <a:srgbClr val="C00000"/>
              </a:solidFill>
            </a:endParaRPr>
          </a:p>
          <a:p>
            <a:pPr marL="0" indent="0">
              <a:lnSpc>
                <a:spcPct val="200000"/>
              </a:lnSpc>
              <a:buNone/>
            </a:pPr>
            <a:r>
              <a:rPr lang="zh-CN" altLang="en-US" sz="2400"/>
              <a:t>B:《兴国土地法》</a:t>
            </a:r>
            <a:endParaRPr lang="zh-CN" altLang="en-US" sz="2400"/>
          </a:p>
          <a:p>
            <a:pPr marL="0" indent="0">
              <a:lnSpc>
                <a:spcPct val="200000"/>
              </a:lnSpc>
              <a:buNone/>
            </a:pPr>
            <a:r>
              <a:rPr lang="zh-CN" altLang="en-US" sz="2400"/>
              <a:t>C:《关于清算、减租及土地问题的指示》</a:t>
            </a:r>
            <a:endParaRPr lang="zh-CN" altLang="en-US" sz="2400"/>
          </a:p>
          <a:p>
            <a:pPr marL="0" indent="0">
              <a:lnSpc>
                <a:spcPct val="200000"/>
              </a:lnSpc>
              <a:buNone/>
            </a:pPr>
            <a:r>
              <a:rPr lang="zh-CN" altLang="en-US" sz="2400"/>
              <a:t>D:《中国土地法大纲》</a:t>
            </a:r>
            <a:endParaRPr lang="zh-CN" altLang="en-US" sz="24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1931年11月，当选为中华苏维埃共和国临时中央政府主席的是（ ）</a:t>
            </a:r>
            <a:endParaRPr lang="zh-CN" altLang="en-US" sz="2400"/>
          </a:p>
          <a:p>
            <a:pPr marL="0" indent="0">
              <a:lnSpc>
                <a:spcPct val="200000"/>
              </a:lnSpc>
              <a:buNone/>
            </a:pPr>
            <a:r>
              <a:rPr lang="zh-CN" altLang="en-US" sz="2400"/>
              <a:t>A:毛泽东</a:t>
            </a:r>
            <a:endParaRPr lang="zh-CN" altLang="en-US" sz="2400"/>
          </a:p>
          <a:p>
            <a:pPr marL="0" indent="0">
              <a:lnSpc>
                <a:spcPct val="200000"/>
              </a:lnSpc>
              <a:buNone/>
            </a:pPr>
            <a:r>
              <a:rPr lang="zh-CN" altLang="en-US" sz="2400"/>
              <a:t>B:周恩来</a:t>
            </a:r>
            <a:endParaRPr lang="zh-CN" altLang="en-US" sz="2400"/>
          </a:p>
          <a:p>
            <a:pPr marL="0" indent="0">
              <a:lnSpc>
                <a:spcPct val="200000"/>
              </a:lnSpc>
              <a:buNone/>
            </a:pPr>
            <a:r>
              <a:rPr lang="zh-CN" altLang="en-US" sz="2400"/>
              <a:t>C:项英</a:t>
            </a:r>
            <a:endParaRPr lang="zh-CN" altLang="en-US" sz="2400"/>
          </a:p>
          <a:p>
            <a:pPr marL="0" indent="0">
              <a:lnSpc>
                <a:spcPct val="200000"/>
              </a:lnSpc>
              <a:buNone/>
            </a:pPr>
            <a:r>
              <a:rPr lang="zh-CN" altLang="en-US" sz="2400"/>
              <a:t>D:王稼祥</a:t>
            </a:r>
            <a:endParaRPr lang="zh-CN" altLang="en-US" sz="24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1931年11月，当选为中华苏维埃共和国临时中央政府主席的是（ ）</a:t>
            </a:r>
            <a:endParaRPr lang="zh-CN" altLang="en-US" sz="2400"/>
          </a:p>
          <a:p>
            <a:pPr marL="0" indent="0">
              <a:lnSpc>
                <a:spcPct val="200000"/>
              </a:lnSpc>
              <a:buNone/>
            </a:pPr>
            <a:r>
              <a:rPr lang="zh-CN" altLang="en-US" sz="2400">
                <a:solidFill>
                  <a:srgbClr val="C00000"/>
                </a:solidFill>
              </a:rPr>
              <a:t>A:毛泽东</a:t>
            </a:r>
            <a:endParaRPr lang="zh-CN" altLang="en-US" sz="2400">
              <a:solidFill>
                <a:srgbClr val="C00000"/>
              </a:solidFill>
            </a:endParaRPr>
          </a:p>
          <a:p>
            <a:pPr marL="0" indent="0">
              <a:lnSpc>
                <a:spcPct val="200000"/>
              </a:lnSpc>
              <a:buNone/>
            </a:pPr>
            <a:r>
              <a:rPr lang="zh-CN" altLang="en-US" sz="2400"/>
              <a:t>B:周恩来</a:t>
            </a:r>
            <a:endParaRPr lang="zh-CN" altLang="en-US" sz="2400"/>
          </a:p>
          <a:p>
            <a:pPr marL="0" indent="0">
              <a:lnSpc>
                <a:spcPct val="200000"/>
              </a:lnSpc>
              <a:buNone/>
            </a:pPr>
            <a:r>
              <a:rPr lang="zh-CN" altLang="en-US" sz="2400"/>
              <a:t>C:项英</a:t>
            </a:r>
            <a:endParaRPr lang="zh-CN" altLang="en-US" sz="2400"/>
          </a:p>
          <a:p>
            <a:pPr marL="0" indent="0">
              <a:lnSpc>
                <a:spcPct val="200000"/>
              </a:lnSpc>
              <a:buNone/>
            </a:pPr>
            <a:r>
              <a:rPr lang="zh-CN" altLang="en-US" sz="2400"/>
              <a:t>D:王稼祥</a:t>
            </a:r>
            <a:endParaRPr lang="zh-CN" altLang="en-US" sz="24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1931年1月至1935年1月，中国共产党内出现的主要错误倾向是（ ）</a:t>
            </a:r>
            <a:endParaRPr lang="zh-CN" altLang="en-US" sz="2400"/>
          </a:p>
          <a:p>
            <a:pPr marL="0" indent="0">
              <a:lnSpc>
                <a:spcPct val="200000"/>
              </a:lnSpc>
              <a:buNone/>
            </a:pPr>
            <a:r>
              <a:rPr lang="zh-CN" altLang="en-US" sz="2400"/>
              <a:t>A:“左”倾盲动主义</a:t>
            </a:r>
            <a:endParaRPr lang="zh-CN" altLang="en-US" sz="2400"/>
          </a:p>
          <a:p>
            <a:pPr marL="0" indent="0">
              <a:lnSpc>
                <a:spcPct val="200000"/>
              </a:lnSpc>
              <a:buNone/>
            </a:pPr>
            <a:r>
              <a:rPr lang="zh-CN" altLang="en-US" sz="2400"/>
              <a:t>B:“左”倾教条主义</a:t>
            </a:r>
            <a:endParaRPr lang="zh-CN" altLang="en-US" sz="2400"/>
          </a:p>
          <a:p>
            <a:pPr marL="0" indent="0">
              <a:lnSpc>
                <a:spcPct val="200000"/>
              </a:lnSpc>
              <a:buNone/>
            </a:pPr>
            <a:r>
              <a:rPr lang="zh-CN" altLang="en-US" sz="2400"/>
              <a:t>C:右倾保守主义</a:t>
            </a:r>
            <a:endParaRPr lang="zh-CN" altLang="en-US" sz="2400"/>
          </a:p>
          <a:p>
            <a:pPr marL="0" indent="0">
              <a:lnSpc>
                <a:spcPct val="200000"/>
              </a:lnSpc>
              <a:buNone/>
            </a:pPr>
            <a:r>
              <a:rPr lang="zh-CN" altLang="en-US" sz="2400"/>
              <a:t>D:右倾投降主义</a:t>
            </a:r>
            <a:endParaRPr lang="zh-CN" altLang="en-US" sz="24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1931年1月至1935年1月，中国共产党内出现的主要错误倾向是（ ）</a:t>
            </a:r>
            <a:endParaRPr lang="zh-CN" altLang="en-US" sz="2400"/>
          </a:p>
          <a:p>
            <a:pPr marL="0" indent="0">
              <a:lnSpc>
                <a:spcPct val="200000"/>
              </a:lnSpc>
              <a:buNone/>
            </a:pPr>
            <a:r>
              <a:rPr lang="zh-CN" altLang="en-US" sz="2400"/>
              <a:t>A:“左”倾盲动主义</a:t>
            </a:r>
            <a:endParaRPr lang="zh-CN" altLang="en-US" sz="2400"/>
          </a:p>
          <a:p>
            <a:pPr marL="0" indent="0">
              <a:lnSpc>
                <a:spcPct val="200000"/>
              </a:lnSpc>
              <a:buNone/>
            </a:pPr>
            <a:r>
              <a:rPr lang="zh-CN" altLang="en-US" sz="2400">
                <a:solidFill>
                  <a:srgbClr val="C00000"/>
                </a:solidFill>
              </a:rPr>
              <a:t>B:“左”倾教条主义</a:t>
            </a:r>
            <a:endParaRPr lang="zh-CN" altLang="en-US" sz="2400">
              <a:solidFill>
                <a:srgbClr val="C00000"/>
              </a:solidFill>
            </a:endParaRPr>
          </a:p>
          <a:p>
            <a:pPr marL="0" indent="0">
              <a:lnSpc>
                <a:spcPct val="200000"/>
              </a:lnSpc>
              <a:buNone/>
            </a:pPr>
            <a:r>
              <a:rPr lang="zh-CN" altLang="en-US" sz="2400"/>
              <a:t>C:右倾保守主义</a:t>
            </a:r>
            <a:endParaRPr lang="zh-CN" altLang="en-US" sz="2400"/>
          </a:p>
          <a:p>
            <a:pPr marL="0" indent="0">
              <a:lnSpc>
                <a:spcPct val="200000"/>
              </a:lnSpc>
              <a:buNone/>
            </a:pPr>
            <a:r>
              <a:rPr lang="zh-CN" altLang="en-US" sz="2400"/>
              <a:t>D:右倾投降主义</a:t>
            </a:r>
            <a:endParaRPr lang="zh-CN" altLang="en-US" sz="24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1934年10月，率先开始战略大转移的红军部队是（ ）</a:t>
            </a:r>
            <a:endParaRPr lang="zh-CN" altLang="en-US" sz="2400"/>
          </a:p>
          <a:p>
            <a:pPr marL="0" indent="0">
              <a:lnSpc>
                <a:spcPct val="200000"/>
              </a:lnSpc>
              <a:buNone/>
            </a:pPr>
            <a:r>
              <a:rPr lang="zh-CN" altLang="en-US" sz="2400"/>
              <a:t>A:红一方面军</a:t>
            </a:r>
            <a:endParaRPr lang="zh-CN" altLang="en-US" sz="2400"/>
          </a:p>
          <a:p>
            <a:pPr marL="0" indent="0">
              <a:lnSpc>
                <a:spcPct val="200000"/>
              </a:lnSpc>
              <a:buNone/>
            </a:pPr>
            <a:r>
              <a:rPr lang="zh-CN" altLang="en-US" sz="2400"/>
              <a:t>B:红二方面军</a:t>
            </a:r>
            <a:endParaRPr lang="zh-CN" altLang="en-US" sz="2400"/>
          </a:p>
          <a:p>
            <a:pPr marL="0" indent="0">
              <a:lnSpc>
                <a:spcPct val="200000"/>
              </a:lnSpc>
              <a:buNone/>
            </a:pPr>
            <a:r>
              <a:rPr lang="zh-CN" altLang="en-US" sz="2400"/>
              <a:t>C:红四方面军</a:t>
            </a:r>
            <a:endParaRPr lang="zh-CN" altLang="en-US" sz="2400"/>
          </a:p>
          <a:p>
            <a:pPr marL="0" indent="0">
              <a:lnSpc>
                <a:spcPct val="200000"/>
              </a:lnSpc>
              <a:buNone/>
            </a:pPr>
            <a:r>
              <a:rPr lang="zh-CN" altLang="en-US" sz="2400"/>
              <a:t>D:红十五军团</a:t>
            </a:r>
            <a:endParaRPr lang="zh-CN" altLang="en-US" sz="2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1934年10月，率先开始战略大转移的红军部队是（ ）</a:t>
            </a:r>
            <a:endParaRPr lang="zh-CN" altLang="en-US" sz="2400"/>
          </a:p>
          <a:p>
            <a:pPr marL="0" indent="0">
              <a:lnSpc>
                <a:spcPct val="200000"/>
              </a:lnSpc>
              <a:buNone/>
            </a:pPr>
            <a:r>
              <a:rPr lang="zh-CN" altLang="en-US" sz="2400">
                <a:solidFill>
                  <a:srgbClr val="C00000"/>
                </a:solidFill>
              </a:rPr>
              <a:t>A:红一方面军</a:t>
            </a:r>
            <a:endParaRPr lang="zh-CN" altLang="en-US" sz="2400">
              <a:solidFill>
                <a:srgbClr val="C00000"/>
              </a:solidFill>
            </a:endParaRPr>
          </a:p>
          <a:p>
            <a:pPr marL="0" indent="0">
              <a:lnSpc>
                <a:spcPct val="200000"/>
              </a:lnSpc>
              <a:buNone/>
            </a:pPr>
            <a:r>
              <a:rPr lang="zh-CN" altLang="en-US" sz="2400"/>
              <a:t>B:红二方面军</a:t>
            </a:r>
            <a:endParaRPr lang="zh-CN" altLang="en-US" sz="2400"/>
          </a:p>
          <a:p>
            <a:pPr marL="0" indent="0">
              <a:lnSpc>
                <a:spcPct val="200000"/>
              </a:lnSpc>
              <a:buNone/>
            </a:pPr>
            <a:r>
              <a:rPr lang="zh-CN" altLang="en-US" sz="2400"/>
              <a:t>C:红四方面军</a:t>
            </a:r>
            <a:endParaRPr lang="zh-CN" altLang="en-US" sz="2400"/>
          </a:p>
          <a:p>
            <a:pPr marL="0" indent="0">
              <a:lnSpc>
                <a:spcPct val="200000"/>
              </a:lnSpc>
              <a:buNone/>
            </a:pPr>
            <a:r>
              <a:rPr lang="zh-CN" altLang="en-US" sz="2400"/>
              <a:t>D:红十五军团</a:t>
            </a:r>
            <a:endParaRPr lang="zh-CN" altLang="en-US" sz="24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1935年1月，在长征途中召开的中共中央政治局扩大会议是（ ）</a:t>
            </a:r>
            <a:endParaRPr lang="zh-CN" altLang="en-US" sz="2400"/>
          </a:p>
          <a:p>
            <a:pPr marL="0" indent="0">
              <a:lnSpc>
                <a:spcPct val="200000"/>
              </a:lnSpc>
              <a:buNone/>
            </a:pPr>
            <a:r>
              <a:rPr lang="zh-CN" altLang="en-US" sz="2400"/>
              <a:t>A:古田会议</a:t>
            </a:r>
            <a:endParaRPr lang="zh-CN" altLang="en-US" sz="2400"/>
          </a:p>
          <a:p>
            <a:pPr marL="0" indent="0">
              <a:lnSpc>
                <a:spcPct val="200000"/>
              </a:lnSpc>
              <a:buNone/>
            </a:pPr>
            <a:r>
              <a:rPr lang="zh-CN" altLang="en-US" sz="2400"/>
              <a:t>B:遵义会议</a:t>
            </a:r>
            <a:endParaRPr lang="zh-CN" altLang="en-US" sz="2400"/>
          </a:p>
          <a:p>
            <a:pPr marL="0" indent="0">
              <a:lnSpc>
                <a:spcPct val="200000"/>
              </a:lnSpc>
              <a:buNone/>
            </a:pPr>
            <a:r>
              <a:rPr lang="zh-CN" altLang="en-US" sz="2400"/>
              <a:t>C:瓦窑堡会议</a:t>
            </a:r>
            <a:endParaRPr lang="zh-CN" altLang="en-US" sz="2400"/>
          </a:p>
          <a:p>
            <a:pPr marL="0" indent="0">
              <a:lnSpc>
                <a:spcPct val="200000"/>
              </a:lnSpc>
              <a:buNone/>
            </a:pPr>
            <a:r>
              <a:rPr lang="zh-CN" altLang="en-US" sz="2400"/>
              <a:t>D:洛川会议</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中国近代史上第一次彻底反帝反封建的革命运动是（ ）</a:t>
            </a:r>
            <a:endParaRPr lang="zh-CN" altLang="en-US" sz="2400"/>
          </a:p>
          <a:p>
            <a:pPr marL="0" indent="0">
              <a:lnSpc>
                <a:spcPct val="200000"/>
              </a:lnSpc>
              <a:buNone/>
            </a:pPr>
            <a:r>
              <a:rPr lang="zh-CN" altLang="en-US" sz="2400"/>
              <a:t>A:辛亥革命</a:t>
            </a:r>
            <a:endParaRPr lang="zh-CN" altLang="en-US" sz="2400"/>
          </a:p>
          <a:p>
            <a:pPr marL="0" indent="0">
              <a:lnSpc>
                <a:spcPct val="200000"/>
              </a:lnSpc>
              <a:buNone/>
            </a:pPr>
            <a:r>
              <a:rPr lang="zh-CN" altLang="en-US" sz="2400"/>
              <a:t>B:五四运动</a:t>
            </a:r>
            <a:endParaRPr lang="zh-CN" altLang="en-US" sz="2400"/>
          </a:p>
          <a:p>
            <a:pPr marL="0" indent="0">
              <a:lnSpc>
                <a:spcPct val="200000"/>
              </a:lnSpc>
              <a:buNone/>
            </a:pPr>
            <a:r>
              <a:rPr lang="zh-CN" altLang="en-US" sz="2400"/>
              <a:t>C:五卅运动</a:t>
            </a:r>
            <a:endParaRPr lang="zh-CN" altLang="en-US" sz="2400"/>
          </a:p>
          <a:p>
            <a:pPr marL="0" indent="0">
              <a:lnSpc>
                <a:spcPct val="200000"/>
              </a:lnSpc>
              <a:buNone/>
            </a:pPr>
            <a:r>
              <a:rPr lang="zh-CN" altLang="en-US" sz="2400"/>
              <a:t>D:国民革命</a:t>
            </a:r>
            <a:endParaRPr lang="zh-CN" altLang="en-US" sz="24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1935年1月，在长征途中召开的中共中央政治局扩大会议是（ ）</a:t>
            </a:r>
            <a:endParaRPr lang="zh-CN" altLang="en-US" sz="2400"/>
          </a:p>
          <a:p>
            <a:pPr marL="0" indent="0">
              <a:lnSpc>
                <a:spcPct val="200000"/>
              </a:lnSpc>
              <a:buNone/>
            </a:pPr>
            <a:r>
              <a:rPr lang="zh-CN" altLang="en-US" sz="2400"/>
              <a:t>A:古田会议</a:t>
            </a:r>
            <a:endParaRPr lang="zh-CN" altLang="en-US" sz="2400"/>
          </a:p>
          <a:p>
            <a:pPr marL="0" indent="0">
              <a:lnSpc>
                <a:spcPct val="200000"/>
              </a:lnSpc>
              <a:buNone/>
            </a:pPr>
            <a:r>
              <a:rPr lang="zh-CN" altLang="en-US" sz="2400">
                <a:solidFill>
                  <a:srgbClr val="C00000"/>
                </a:solidFill>
              </a:rPr>
              <a:t>B:遵义会议（标志着中国共产党历史上生死攸关的转折点）</a:t>
            </a:r>
            <a:endParaRPr lang="zh-CN" altLang="en-US" sz="2400">
              <a:solidFill>
                <a:srgbClr val="C00000"/>
              </a:solidFill>
            </a:endParaRPr>
          </a:p>
          <a:p>
            <a:pPr marL="0" indent="0">
              <a:lnSpc>
                <a:spcPct val="200000"/>
              </a:lnSpc>
              <a:buNone/>
            </a:pPr>
            <a:r>
              <a:rPr lang="zh-CN" altLang="en-US" sz="2400"/>
              <a:t>C:瓦窑堡会议</a:t>
            </a:r>
            <a:endParaRPr lang="zh-CN" altLang="en-US" sz="2400"/>
          </a:p>
          <a:p>
            <a:pPr marL="0" indent="0">
              <a:lnSpc>
                <a:spcPct val="200000"/>
              </a:lnSpc>
              <a:buNone/>
            </a:pPr>
            <a:r>
              <a:rPr lang="zh-CN" altLang="en-US" sz="2400"/>
              <a:t>D:洛川会议</a:t>
            </a:r>
            <a:endParaRPr lang="zh-CN" altLang="en-US" sz="24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中国共产党在遵义会议上集中全力解决的主要问题是（ ）</a:t>
            </a:r>
            <a:endParaRPr lang="zh-CN" altLang="en-US" sz="2400"/>
          </a:p>
          <a:p>
            <a:pPr marL="0" indent="0">
              <a:lnSpc>
                <a:spcPct val="200000"/>
              </a:lnSpc>
              <a:buNone/>
            </a:pPr>
            <a:r>
              <a:rPr lang="zh-CN" altLang="en-US" sz="2400"/>
              <a:t>A:政治和军事问题</a:t>
            </a:r>
            <a:endParaRPr lang="zh-CN" altLang="en-US" sz="2400"/>
          </a:p>
          <a:p>
            <a:pPr marL="0" indent="0">
              <a:lnSpc>
                <a:spcPct val="200000"/>
              </a:lnSpc>
              <a:buNone/>
            </a:pPr>
            <a:r>
              <a:rPr lang="zh-CN" altLang="en-US" sz="2400"/>
              <a:t>B:思想和作风问题</a:t>
            </a:r>
            <a:endParaRPr lang="zh-CN" altLang="en-US" sz="2400"/>
          </a:p>
          <a:p>
            <a:pPr marL="0" indent="0">
              <a:lnSpc>
                <a:spcPct val="200000"/>
              </a:lnSpc>
              <a:buNone/>
            </a:pPr>
            <a:r>
              <a:rPr lang="zh-CN" altLang="en-US" sz="2400"/>
              <a:t>C:军事和组织问题</a:t>
            </a:r>
            <a:endParaRPr lang="zh-CN" altLang="en-US" sz="2400"/>
          </a:p>
          <a:p>
            <a:pPr marL="0" indent="0">
              <a:lnSpc>
                <a:spcPct val="200000"/>
              </a:lnSpc>
              <a:buNone/>
            </a:pPr>
            <a:r>
              <a:rPr lang="zh-CN" altLang="en-US" sz="2400"/>
              <a:t>D:政治和组织问题</a:t>
            </a:r>
            <a:endParaRPr lang="zh-CN" altLang="en-US" sz="24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中国共产党在遵义会议上集中全力解决的主要问题是（ ）</a:t>
            </a:r>
            <a:endParaRPr lang="zh-CN" altLang="en-US" sz="2400"/>
          </a:p>
          <a:p>
            <a:pPr marL="0" indent="0">
              <a:lnSpc>
                <a:spcPct val="200000"/>
              </a:lnSpc>
              <a:buNone/>
            </a:pPr>
            <a:r>
              <a:rPr lang="zh-CN" altLang="en-US" sz="2400"/>
              <a:t>A:政治和军事问题</a:t>
            </a:r>
            <a:endParaRPr lang="zh-CN" altLang="en-US" sz="2400"/>
          </a:p>
          <a:p>
            <a:pPr marL="0" indent="0">
              <a:lnSpc>
                <a:spcPct val="200000"/>
              </a:lnSpc>
              <a:buNone/>
            </a:pPr>
            <a:r>
              <a:rPr lang="zh-CN" altLang="en-US" sz="2400"/>
              <a:t>B:思想和作风问题</a:t>
            </a:r>
            <a:endParaRPr lang="zh-CN" altLang="en-US" sz="2400"/>
          </a:p>
          <a:p>
            <a:pPr marL="0" indent="0">
              <a:lnSpc>
                <a:spcPct val="200000"/>
              </a:lnSpc>
              <a:buNone/>
            </a:pPr>
            <a:r>
              <a:rPr lang="zh-CN" altLang="en-US" sz="2400">
                <a:solidFill>
                  <a:srgbClr val="C00000"/>
                </a:solidFill>
              </a:rPr>
              <a:t>C:军事和组织问题</a:t>
            </a:r>
            <a:endParaRPr lang="zh-CN" altLang="en-US" sz="2400">
              <a:solidFill>
                <a:srgbClr val="C00000"/>
              </a:solidFill>
            </a:endParaRPr>
          </a:p>
          <a:p>
            <a:pPr marL="0" indent="0">
              <a:lnSpc>
                <a:spcPct val="200000"/>
              </a:lnSpc>
              <a:buNone/>
            </a:pPr>
            <a:r>
              <a:rPr lang="zh-CN" altLang="en-US" sz="2400"/>
              <a:t>D:政治和组织问题</a:t>
            </a:r>
            <a:endParaRPr lang="zh-CN" altLang="en-US" sz="24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遵义会议后，中共中央政治局成立了新的三人团负责红军的军事行动，其成员是（ ）</a:t>
            </a:r>
            <a:endParaRPr lang="zh-CN" altLang="en-US" sz="2400"/>
          </a:p>
          <a:p>
            <a:pPr marL="0" indent="0">
              <a:lnSpc>
                <a:spcPct val="200000"/>
              </a:lnSpc>
              <a:buNone/>
            </a:pPr>
            <a:r>
              <a:rPr lang="zh-CN" altLang="en-US" sz="2400"/>
              <a:t>A:毛泽东、朱德、周恩来</a:t>
            </a:r>
            <a:endParaRPr lang="zh-CN" altLang="en-US" sz="2400"/>
          </a:p>
          <a:p>
            <a:pPr marL="0" indent="0">
              <a:lnSpc>
                <a:spcPct val="200000"/>
              </a:lnSpc>
              <a:buNone/>
            </a:pPr>
            <a:r>
              <a:rPr lang="zh-CN" altLang="en-US" sz="2400"/>
              <a:t>B:毛泽东、朱德、王稼祥</a:t>
            </a:r>
            <a:endParaRPr lang="zh-CN" altLang="en-US" sz="2400"/>
          </a:p>
          <a:p>
            <a:pPr marL="0" indent="0">
              <a:lnSpc>
                <a:spcPct val="200000"/>
              </a:lnSpc>
              <a:buNone/>
            </a:pPr>
            <a:r>
              <a:rPr lang="zh-CN" altLang="en-US" sz="2400"/>
              <a:t>C:毛泽东、周恩来、王稼祥</a:t>
            </a:r>
            <a:endParaRPr lang="zh-CN" altLang="en-US" sz="2400"/>
          </a:p>
          <a:p>
            <a:pPr marL="0" indent="0">
              <a:lnSpc>
                <a:spcPct val="200000"/>
              </a:lnSpc>
              <a:buNone/>
            </a:pPr>
            <a:r>
              <a:rPr lang="zh-CN" altLang="en-US" sz="2400"/>
              <a:t>D:毛泽东、张闻天、周恩来</a:t>
            </a:r>
            <a:endParaRPr lang="zh-CN" altLang="en-US" sz="24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遵义会议后，中共中央政治局成立了新的三人团负责红军的军事行动，其成员是（ ）</a:t>
            </a:r>
            <a:endParaRPr lang="zh-CN" altLang="en-US" sz="2400"/>
          </a:p>
          <a:p>
            <a:pPr marL="0" indent="0">
              <a:lnSpc>
                <a:spcPct val="200000"/>
              </a:lnSpc>
              <a:buNone/>
            </a:pPr>
            <a:r>
              <a:rPr lang="zh-CN" altLang="en-US" sz="2400"/>
              <a:t>A:毛泽东、朱德、周恩来</a:t>
            </a:r>
            <a:endParaRPr lang="zh-CN" altLang="en-US" sz="2400"/>
          </a:p>
          <a:p>
            <a:pPr marL="0" indent="0">
              <a:lnSpc>
                <a:spcPct val="200000"/>
              </a:lnSpc>
              <a:buNone/>
            </a:pPr>
            <a:r>
              <a:rPr lang="zh-CN" altLang="en-US" sz="2400"/>
              <a:t>B:毛泽东、朱德、王稼祥</a:t>
            </a:r>
            <a:endParaRPr lang="zh-CN" altLang="en-US" sz="2400"/>
          </a:p>
          <a:p>
            <a:pPr marL="0" indent="0">
              <a:lnSpc>
                <a:spcPct val="200000"/>
              </a:lnSpc>
              <a:buNone/>
            </a:pPr>
            <a:r>
              <a:rPr lang="zh-CN" altLang="en-US" sz="2400">
                <a:solidFill>
                  <a:srgbClr val="C00000"/>
                </a:solidFill>
              </a:rPr>
              <a:t>C:毛泽东、周恩来、王稼祥</a:t>
            </a:r>
            <a:endParaRPr lang="zh-CN" altLang="en-US" sz="2400">
              <a:solidFill>
                <a:srgbClr val="C00000"/>
              </a:solidFill>
            </a:endParaRPr>
          </a:p>
          <a:p>
            <a:pPr marL="0" indent="0">
              <a:lnSpc>
                <a:spcPct val="200000"/>
              </a:lnSpc>
              <a:buNone/>
            </a:pPr>
            <a:r>
              <a:rPr lang="zh-CN" altLang="en-US" sz="2400"/>
              <a:t>D:毛泽东、张闻天、周恩来</a:t>
            </a:r>
            <a:endParaRPr lang="zh-CN" altLang="en-US" sz="2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1936年10月，中国工农红军第一、二、四方面军胜利会师于（ ）</a:t>
            </a:r>
            <a:endParaRPr lang="zh-CN" altLang="en-US" sz="2400"/>
          </a:p>
          <a:p>
            <a:pPr marL="0" indent="0">
              <a:lnSpc>
                <a:spcPct val="200000"/>
              </a:lnSpc>
              <a:buNone/>
            </a:pPr>
            <a:r>
              <a:rPr lang="zh-CN" altLang="en-US" sz="2400"/>
              <a:t>A:陕北保安地区 </a:t>
            </a:r>
            <a:endParaRPr lang="zh-CN" altLang="en-US" sz="2400"/>
          </a:p>
          <a:p>
            <a:pPr marL="0" indent="0">
              <a:lnSpc>
                <a:spcPct val="200000"/>
              </a:lnSpc>
              <a:buNone/>
            </a:pPr>
            <a:r>
              <a:rPr lang="zh-CN" altLang="en-US" sz="2400"/>
              <a:t>B:陕北洛川地区 </a:t>
            </a:r>
            <a:endParaRPr lang="zh-CN" altLang="en-US" sz="2400"/>
          </a:p>
          <a:p>
            <a:pPr marL="0" indent="0">
              <a:lnSpc>
                <a:spcPct val="200000"/>
              </a:lnSpc>
              <a:buNone/>
            </a:pPr>
            <a:r>
              <a:rPr lang="zh-CN" altLang="en-US" sz="2400"/>
              <a:t>C:陕北瓦窑堡地区 </a:t>
            </a:r>
            <a:endParaRPr lang="zh-CN" altLang="en-US" sz="2400"/>
          </a:p>
          <a:p>
            <a:pPr marL="0" indent="0">
              <a:lnSpc>
                <a:spcPct val="200000"/>
              </a:lnSpc>
              <a:buNone/>
            </a:pPr>
            <a:r>
              <a:rPr lang="zh-CN" altLang="en-US" sz="2400"/>
              <a:t>D:甘肃会宁、静宁地区</a:t>
            </a:r>
            <a:endParaRPr lang="zh-CN" altLang="en-US" sz="24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1936年10月，中国工农红军第一、二、四方面军胜利会师于（ ）</a:t>
            </a:r>
            <a:endParaRPr lang="zh-CN" altLang="en-US" sz="2400"/>
          </a:p>
          <a:p>
            <a:pPr marL="0" indent="0">
              <a:lnSpc>
                <a:spcPct val="200000"/>
              </a:lnSpc>
              <a:buNone/>
            </a:pPr>
            <a:r>
              <a:rPr lang="zh-CN" altLang="en-US" sz="2400"/>
              <a:t>A:陕北保安地区 </a:t>
            </a:r>
            <a:endParaRPr lang="zh-CN" altLang="en-US" sz="2400"/>
          </a:p>
          <a:p>
            <a:pPr marL="0" indent="0">
              <a:lnSpc>
                <a:spcPct val="200000"/>
              </a:lnSpc>
              <a:buNone/>
            </a:pPr>
            <a:r>
              <a:rPr lang="zh-CN" altLang="en-US" sz="2400"/>
              <a:t>B:陕北洛川地区 </a:t>
            </a:r>
            <a:endParaRPr lang="zh-CN" altLang="en-US" sz="2400"/>
          </a:p>
          <a:p>
            <a:pPr marL="0" indent="0">
              <a:lnSpc>
                <a:spcPct val="200000"/>
              </a:lnSpc>
              <a:buNone/>
            </a:pPr>
            <a:r>
              <a:rPr lang="zh-CN" altLang="en-US" sz="2400"/>
              <a:t>C:陕北瓦窑堡地区 </a:t>
            </a:r>
            <a:endParaRPr lang="zh-CN" altLang="en-US" sz="2400"/>
          </a:p>
          <a:p>
            <a:pPr marL="0" indent="0">
              <a:lnSpc>
                <a:spcPct val="200000"/>
              </a:lnSpc>
              <a:buNone/>
            </a:pPr>
            <a:r>
              <a:rPr lang="zh-CN" altLang="en-US" sz="2400">
                <a:solidFill>
                  <a:srgbClr val="C00000"/>
                </a:solidFill>
              </a:rPr>
              <a:t>D:甘肃会宁、静宁地区</a:t>
            </a:r>
            <a:endParaRPr lang="zh-CN" altLang="en-US" sz="2400">
              <a:solidFill>
                <a:srgbClr val="C0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1935年10月，中央红军结束长征并同红十五军团胜利会师于（ ）</a:t>
            </a:r>
            <a:endParaRPr lang="zh-CN" altLang="en-US" sz="2400"/>
          </a:p>
          <a:p>
            <a:pPr marL="0" indent="0">
              <a:lnSpc>
                <a:spcPct val="200000"/>
              </a:lnSpc>
              <a:buNone/>
            </a:pPr>
            <a:r>
              <a:rPr lang="zh-CN" altLang="en-US" sz="2400"/>
              <a:t>A:四川懋功地区</a:t>
            </a:r>
            <a:endParaRPr lang="zh-CN" altLang="en-US" sz="2400"/>
          </a:p>
          <a:p>
            <a:pPr marL="0" indent="0">
              <a:lnSpc>
                <a:spcPct val="200000"/>
              </a:lnSpc>
              <a:buNone/>
            </a:pPr>
            <a:r>
              <a:rPr lang="zh-CN" altLang="en-US" sz="2400"/>
              <a:t>B:西康甘孜地区</a:t>
            </a:r>
            <a:endParaRPr lang="zh-CN" altLang="en-US" sz="2400"/>
          </a:p>
          <a:p>
            <a:pPr marL="0" indent="0">
              <a:lnSpc>
                <a:spcPct val="200000"/>
              </a:lnSpc>
              <a:buNone/>
            </a:pPr>
            <a:r>
              <a:rPr lang="zh-CN" altLang="en-US" sz="2400"/>
              <a:t>C:甘肃会宁、静宁地区</a:t>
            </a:r>
            <a:endParaRPr lang="zh-CN" altLang="en-US" sz="2400"/>
          </a:p>
          <a:p>
            <a:pPr marL="0" indent="0">
              <a:lnSpc>
                <a:spcPct val="200000"/>
              </a:lnSpc>
              <a:buNone/>
            </a:pPr>
            <a:r>
              <a:rPr lang="zh-CN" altLang="en-US" sz="2400"/>
              <a:t>D:陕北吴起镇</a:t>
            </a:r>
            <a:endParaRPr lang="zh-CN" altLang="en-US" sz="240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1935年10月，中央红军结束长征并同红十五军团胜利会师于（ ）</a:t>
            </a:r>
            <a:endParaRPr lang="zh-CN" altLang="en-US" sz="2400"/>
          </a:p>
          <a:p>
            <a:pPr marL="0" indent="0">
              <a:lnSpc>
                <a:spcPct val="200000"/>
              </a:lnSpc>
              <a:buNone/>
            </a:pPr>
            <a:r>
              <a:rPr lang="zh-CN" altLang="en-US" sz="2400"/>
              <a:t>A:四川懋功地区</a:t>
            </a:r>
            <a:endParaRPr lang="zh-CN" altLang="en-US" sz="2400"/>
          </a:p>
          <a:p>
            <a:pPr marL="0" indent="0">
              <a:lnSpc>
                <a:spcPct val="200000"/>
              </a:lnSpc>
              <a:buNone/>
            </a:pPr>
            <a:r>
              <a:rPr lang="zh-CN" altLang="en-US" sz="2400"/>
              <a:t>B:西康甘孜地区</a:t>
            </a:r>
            <a:endParaRPr lang="zh-CN" altLang="en-US" sz="2400"/>
          </a:p>
          <a:p>
            <a:pPr marL="0" indent="0">
              <a:lnSpc>
                <a:spcPct val="200000"/>
              </a:lnSpc>
              <a:buNone/>
            </a:pPr>
            <a:r>
              <a:rPr lang="zh-CN" altLang="en-US" sz="2400"/>
              <a:t>C:甘肃会宁、静宁地区</a:t>
            </a:r>
            <a:endParaRPr lang="zh-CN" altLang="en-US" sz="2400"/>
          </a:p>
          <a:p>
            <a:pPr marL="0" indent="0">
              <a:lnSpc>
                <a:spcPct val="200000"/>
              </a:lnSpc>
              <a:buNone/>
            </a:pPr>
            <a:r>
              <a:rPr lang="zh-CN" altLang="en-US" sz="2400">
                <a:solidFill>
                  <a:srgbClr val="C00000"/>
                </a:solidFill>
              </a:rPr>
              <a:t>D:陕北吴起镇</a:t>
            </a:r>
            <a:endParaRPr lang="zh-CN" altLang="en-US" sz="2400">
              <a:solidFill>
                <a:srgbClr val="C00000"/>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标志着中央红军长征胜利结束的事件是（ ）</a:t>
            </a:r>
            <a:endParaRPr lang="zh-CN" altLang="en-US" sz="2400"/>
          </a:p>
          <a:p>
            <a:pPr marL="0" indent="0">
              <a:lnSpc>
                <a:spcPct val="200000"/>
              </a:lnSpc>
              <a:buNone/>
            </a:pPr>
            <a:r>
              <a:rPr lang="zh-CN" altLang="en-US" sz="2400"/>
              <a:t>A:中央红军到达四川懋功</a:t>
            </a:r>
            <a:endParaRPr lang="zh-CN" altLang="en-US" sz="2400"/>
          </a:p>
          <a:p>
            <a:pPr marL="0" indent="0">
              <a:lnSpc>
                <a:spcPct val="200000"/>
              </a:lnSpc>
              <a:buNone/>
            </a:pPr>
            <a:r>
              <a:rPr lang="zh-CN" altLang="en-US" sz="2400"/>
              <a:t>B:陕甘支队到达吴起镇</a:t>
            </a:r>
            <a:endParaRPr lang="zh-CN" altLang="en-US" sz="2400"/>
          </a:p>
          <a:p>
            <a:pPr marL="0" indent="0">
              <a:lnSpc>
                <a:spcPct val="200000"/>
              </a:lnSpc>
              <a:buNone/>
            </a:pPr>
            <a:r>
              <a:rPr lang="zh-CN" altLang="en-US" sz="2400"/>
              <a:t>C:甘孜会师</a:t>
            </a:r>
            <a:endParaRPr lang="zh-CN" altLang="en-US" sz="2400"/>
          </a:p>
          <a:p>
            <a:pPr marL="0" indent="0">
              <a:lnSpc>
                <a:spcPct val="200000"/>
              </a:lnSpc>
              <a:buNone/>
            </a:pPr>
            <a:r>
              <a:rPr lang="zh-CN" altLang="en-US" sz="2400"/>
              <a:t>D:会宁、静宁会师</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中国近代史上第一次彻底反帝反封建的革命运动是（ ）</a:t>
            </a:r>
            <a:endParaRPr lang="zh-CN" altLang="en-US" sz="2400"/>
          </a:p>
          <a:p>
            <a:pPr marL="0" indent="0">
              <a:lnSpc>
                <a:spcPct val="200000"/>
              </a:lnSpc>
              <a:buNone/>
            </a:pPr>
            <a:r>
              <a:rPr lang="zh-CN" altLang="en-US" sz="2400"/>
              <a:t>A:辛亥革命</a:t>
            </a:r>
            <a:endParaRPr lang="zh-CN" altLang="en-US" sz="2400"/>
          </a:p>
          <a:p>
            <a:pPr marL="0" indent="0">
              <a:lnSpc>
                <a:spcPct val="200000"/>
              </a:lnSpc>
              <a:buNone/>
            </a:pPr>
            <a:r>
              <a:rPr lang="zh-CN" altLang="en-US" sz="2400">
                <a:solidFill>
                  <a:srgbClr val="FF0000"/>
                </a:solidFill>
              </a:rPr>
              <a:t>B:五四运动</a:t>
            </a:r>
            <a:endParaRPr lang="zh-CN" altLang="en-US" sz="2400">
              <a:solidFill>
                <a:srgbClr val="FF0000"/>
              </a:solidFill>
            </a:endParaRPr>
          </a:p>
          <a:p>
            <a:pPr marL="0" indent="0">
              <a:lnSpc>
                <a:spcPct val="200000"/>
              </a:lnSpc>
              <a:buNone/>
            </a:pPr>
            <a:r>
              <a:rPr lang="zh-CN" altLang="en-US" sz="2400"/>
              <a:t>C:五卅运动</a:t>
            </a:r>
            <a:endParaRPr lang="zh-CN" altLang="en-US" sz="2400"/>
          </a:p>
          <a:p>
            <a:pPr marL="0" indent="0">
              <a:lnSpc>
                <a:spcPct val="200000"/>
              </a:lnSpc>
              <a:buNone/>
            </a:pPr>
            <a:r>
              <a:rPr lang="zh-CN" altLang="en-US" sz="2400"/>
              <a:t>D:国民革命</a:t>
            </a:r>
            <a:endParaRPr lang="zh-CN" altLang="en-US" sz="24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标志着中央红军长征胜利结束的事件是（ ）</a:t>
            </a:r>
            <a:endParaRPr lang="zh-CN" altLang="en-US" sz="2400"/>
          </a:p>
          <a:p>
            <a:pPr marL="0" indent="0">
              <a:lnSpc>
                <a:spcPct val="200000"/>
              </a:lnSpc>
              <a:buNone/>
            </a:pPr>
            <a:r>
              <a:rPr lang="zh-CN" altLang="en-US" sz="2400"/>
              <a:t>A:中央红军到达四川懋功</a:t>
            </a:r>
            <a:endParaRPr lang="zh-CN" altLang="en-US" sz="2400"/>
          </a:p>
          <a:p>
            <a:pPr marL="0" indent="0">
              <a:lnSpc>
                <a:spcPct val="200000"/>
              </a:lnSpc>
              <a:buNone/>
            </a:pPr>
            <a:r>
              <a:rPr lang="zh-CN" altLang="en-US" sz="2400">
                <a:solidFill>
                  <a:srgbClr val="C00000"/>
                </a:solidFill>
              </a:rPr>
              <a:t>B:陕甘支队到达吴起镇</a:t>
            </a:r>
            <a:endParaRPr lang="zh-CN" altLang="en-US" sz="2400">
              <a:solidFill>
                <a:srgbClr val="C00000"/>
              </a:solidFill>
            </a:endParaRPr>
          </a:p>
          <a:p>
            <a:pPr marL="0" indent="0">
              <a:lnSpc>
                <a:spcPct val="200000"/>
              </a:lnSpc>
              <a:buNone/>
            </a:pPr>
            <a:r>
              <a:rPr lang="zh-CN" altLang="en-US" sz="2400"/>
              <a:t>C:甘孜会师</a:t>
            </a:r>
            <a:endParaRPr lang="zh-CN" altLang="en-US" sz="2400"/>
          </a:p>
          <a:p>
            <a:pPr marL="0" indent="0">
              <a:lnSpc>
                <a:spcPct val="200000"/>
              </a:lnSpc>
              <a:buNone/>
            </a:pPr>
            <a:r>
              <a:rPr lang="zh-CN" altLang="en-US" sz="2400"/>
              <a:t>D:会宁、静宁会师</a:t>
            </a:r>
            <a:endParaRPr lang="zh-CN" altLang="en-US" sz="24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八一南昌起义的历史意义是什么？</a:t>
            </a:r>
            <a:endParaRPr lang="zh-CN" altLang="en-US" sz="2400"/>
          </a:p>
          <a:p>
            <a:pPr marL="0" indent="0">
              <a:lnSpc>
                <a:spcPct val="200000"/>
              </a:lnSpc>
              <a:buNone/>
            </a:pPr>
            <a:r>
              <a:rPr lang="zh-CN" altLang="en-US" sz="2400"/>
              <a:t>（1）打响了武装反抗国民党反动统治的第一枪，体现了中国共产党人为实行中国人民的根本利益和中华民族的解放事业而前赴后继的革命精神。 </a:t>
            </a:r>
            <a:endParaRPr lang="zh-CN" altLang="en-US" sz="2400"/>
          </a:p>
          <a:p>
            <a:pPr marL="0" indent="0">
              <a:lnSpc>
                <a:spcPct val="200000"/>
              </a:lnSpc>
              <a:buNone/>
            </a:pPr>
            <a:r>
              <a:rPr lang="zh-CN" altLang="en-US" sz="2400"/>
              <a:t>（2）它成为共产党独立领导革命战争、创建人民军队和武装夺取政权的伟大开端。 </a:t>
            </a:r>
            <a:endParaRPr lang="zh-CN" altLang="en-US" sz="2400"/>
          </a:p>
          <a:p>
            <a:pPr marL="0" indent="0">
              <a:lnSpc>
                <a:spcPct val="200000"/>
              </a:lnSpc>
              <a:buNone/>
            </a:pPr>
            <a:r>
              <a:rPr lang="zh-CN" altLang="en-US" sz="2400"/>
              <a:t>（3）揭开了土地革命战争的序幕。</a:t>
            </a:r>
            <a:endParaRPr lang="zh-CN" altLang="en-US" sz="24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八七会议的主要内容及其历史地位。</a:t>
            </a:r>
            <a:endParaRPr lang="zh-CN" altLang="en-US" sz="2400"/>
          </a:p>
          <a:p>
            <a:pPr indent="0" algn="l">
              <a:lnSpc>
                <a:spcPct val="200000"/>
              </a:lnSpc>
              <a:buNone/>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内容：</a:t>
            </a:r>
            <a:endPar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indent="0" algn="l">
              <a:lnSpc>
                <a:spcPct val="200000"/>
              </a:lnSpc>
              <a:buNone/>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）确定了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土地革命和武装斗争</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的方针。</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indent="0" algn="l">
              <a:lnSpc>
                <a:spcPct val="200000"/>
              </a:lnSpc>
              <a:buNone/>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）毛泽东在发言中特别提出“</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须知政权是由枪杆子中取得的</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indent="0" algn="l">
              <a:lnSpc>
                <a:spcPct val="200000"/>
              </a:lnSpc>
              <a:buNone/>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特点：八七会议是由大革命失败到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土地革命战争兴起</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的一个历史</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转折点</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endParaRPr lang="zh-CN" altLang="en-US" sz="240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井冈山农村革命根据地创建的历史意义。</a:t>
            </a:r>
            <a:endParaRPr lang="zh-CN" altLang="en-US" sz="2400"/>
          </a:p>
          <a:p>
            <a:pPr marL="0" indent="0">
              <a:lnSpc>
                <a:spcPct val="200000"/>
              </a:lnSpc>
              <a:buNone/>
            </a:pPr>
            <a:r>
              <a:rPr lang="zh-CN" altLang="en-US" sz="2400"/>
              <a:t>（1）点燃了“工农武装割据”的星星之火，为共产党领导的其他各地武装起义树立了榜样。 </a:t>
            </a:r>
            <a:endParaRPr lang="zh-CN" altLang="en-US" sz="2400"/>
          </a:p>
          <a:p>
            <a:pPr marL="0" indent="0">
              <a:lnSpc>
                <a:spcPct val="200000"/>
              </a:lnSpc>
              <a:buNone/>
            </a:pPr>
            <a:r>
              <a:rPr lang="zh-CN" altLang="en-US" sz="2400"/>
              <a:t>（2）从实践上开辟了一条在敌我力量十分悬殊的情况下，共产党深入农村保存和发展革命力量的正确道路，代表了大革命失败后中国革命发展的正确方向。</a:t>
            </a:r>
            <a:endParaRPr lang="zh-CN" altLang="en-US" sz="240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fontScale="80000"/>
          </a:bodyPr>
          <a:p>
            <a:pPr marL="0" indent="0">
              <a:lnSpc>
                <a:spcPct val="200000"/>
              </a:lnSpc>
              <a:buNone/>
            </a:pPr>
            <a:r>
              <a:rPr lang="zh-CN" altLang="en-US" sz="2400"/>
              <a:t>简述中国红色政权存在和发展的原因和条件。</a:t>
            </a:r>
            <a:endParaRPr lang="zh-CN" altLang="en-US" sz="2400"/>
          </a:p>
          <a:p>
            <a:pPr marL="0" indent="0">
              <a:lnSpc>
                <a:spcPct val="200000"/>
              </a:lnSpc>
              <a:buNone/>
            </a:pPr>
            <a:r>
              <a:rPr lang="zh-CN" altLang="en-US" sz="2400"/>
              <a:t>（1）中国是一个几个帝国主义国家间接统治的经济政治发展极端不平衡的半殖民地半封建的大国。这是红色政权能够存在和发展的根本原因。</a:t>
            </a:r>
            <a:endParaRPr lang="zh-CN" altLang="en-US" sz="2400"/>
          </a:p>
          <a:p>
            <a:pPr marL="0" indent="0">
              <a:lnSpc>
                <a:spcPct val="200000"/>
              </a:lnSpc>
              <a:buNone/>
            </a:pPr>
            <a:r>
              <a:rPr lang="zh-CN" altLang="en-US" sz="2400"/>
              <a:t>（2）国民革命的影响；全国革命形势的继续向前发展。这是红色政权存在和发展的两个客观条件。</a:t>
            </a:r>
            <a:endParaRPr lang="zh-CN" altLang="en-US" sz="2400"/>
          </a:p>
          <a:p>
            <a:pPr marL="0" indent="0">
              <a:lnSpc>
                <a:spcPct val="200000"/>
              </a:lnSpc>
              <a:buNone/>
            </a:pPr>
            <a:r>
              <a:rPr lang="zh-CN" altLang="en-US" sz="2400"/>
              <a:t>（3）相当力量的正式红军的存在；共产党组织的坚强有力和各项政策的正确贯彻执行。这是红色政权存在和发展的两个主观条件。</a:t>
            </a:r>
            <a:endParaRPr lang="zh-CN" altLang="en-US" sz="24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fontScale="80000"/>
          </a:bodyPr>
          <a:p>
            <a:pPr marL="0" indent="0">
              <a:lnSpc>
                <a:spcPct val="200000"/>
              </a:lnSpc>
              <a:buNone/>
            </a:pPr>
            <a:r>
              <a:rPr lang="zh-CN" altLang="en-US" sz="2400"/>
              <a:t>遵义会议的历史意义。</a:t>
            </a:r>
            <a:endParaRPr lang="zh-CN" altLang="en-US" sz="2400"/>
          </a:p>
          <a:p>
            <a:pPr marL="0" indent="0">
              <a:lnSpc>
                <a:spcPct val="160000"/>
              </a:lnSpc>
              <a:buNone/>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）确立了</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毛泽东</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思想的领导地位</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0" indent="0">
              <a:lnSpc>
                <a:spcPct val="160000"/>
              </a:lnSpc>
              <a:buNone/>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三挽一转</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914400" lvl="2" indent="0">
              <a:lnSpc>
                <a:spcPct val="160000"/>
              </a:lnSpc>
              <a:spcBef>
                <a:spcPts val="0"/>
              </a:spcBef>
              <a:buNone/>
            </a:pP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救了中国共产党</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914400" lvl="2" indent="0">
              <a:lnSpc>
                <a:spcPct val="160000"/>
              </a:lnSpc>
              <a:spcBef>
                <a:spcPts val="0"/>
              </a:spcBef>
              <a:buNone/>
            </a:pP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救了中国工农红军</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914400" lvl="2" indent="0">
              <a:lnSpc>
                <a:spcPct val="160000"/>
              </a:lnSpc>
              <a:spcBef>
                <a:spcPts val="0"/>
              </a:spcBef>
              <a:buNone/>
            </a:pP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救了中国革命</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914400" lvl="2" indent="0">
              <a:lnSpc>
                <a:spcPct val="160000"/>
              </a:lnSpc>
              <a:spcBef>
                <a:spcPts val="0"/>
              </a:spcBef>
              <a:buNone/>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成为中国共产党历史上一个生死攸关的</a:t>
            </a:r>
            <a:r>
              <a:rPr lang="zh-CN" altLang="en-US" sz="24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转折点</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0" lvl="0" indent="0">
              <a:lnSpc>
                <a:spcPct val="160000"/>
              </a:lnSpc>
              <a:spcBef>
                <a:spcPts val="0"/>
              </a:spcBef>
              <a:buNone/>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政治成熟</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0" lvl="0" indent="0">
              <a:lnSpc>
                <a:spcPct val="160000"/>
              </a:lnSpc>
              <a:spcBef>
                <a:spcPts val="0"/>
              </a:spcBef>
              <a:buNone/>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     标志着中国共产党</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在政治上走向成熟</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，证明中国共产党是具有</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自我净化和自我发展</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的能力的。</a:t>
            </a:r>
            <a:endParaRPr lang="zh-CN" altLang="en-US" sz="240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246380" y="1278890"/>
            <a:ext cx="11945620" cy="5161915"/>
          </a:xfrm>
        </p:spPr>
        <p:txBody>
          <a:bodyPr>
            <a:normAutofit fontScale="90000"/>
          </a:bodyPr>
          <a:p>
            <a:pPr marL="0" indent="0">
              <a:lnSpc>
                <a:spcPct val="200000"/>
              </a:lnSpc>
              <a:buNone/>
            </a:pPr>
            <a:r>
              <a:rPr lang="zh-CN" altLang="en-US" sz="2400"/>
              <a:t>中国工农红军长征胜利的历史意义。</a:t>
            </a:r>
            <a:endParaRPr lang="zh-CN" altLang="en-US" sz="2400"/>
          </a:p>
          <a:p>
            <a:pPr marL="0" indent="0">
              <a:lnSpc>
                <a:spcPct val="200000"/>
              </a:lnSpc>
              <a:spcBef>
                <a:spcPts val="0"/>
              </a:spcBef>
              <a:buNone/>
            </a:pP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转</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：长征粉碎了国民党“围剿”红军、消灭革命力量的企图，</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是中国革命转危为安的关键</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0" indent="0">
              <a:lnSpc>
                <a:spcPct val="200000"/>
              </a:lnSpc>
              <a:spcBef>
                <a:spcPts val="0"/>
              </a:spcBef>
              <a:buNone/>
            </a:pP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西北</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：通过长征，把中国革命的</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大本营放在了西北</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，为迎接中国人民抗日救亡的新高潮准备条件</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0" indent="0">
              <a:lnSpc>
                <a:spcPct val="200000"/>
              </a:lnSpc>
              <a:spcBef>
                <a:spcPts val="0"/>
              </a:spcBef>
              <a:buNone/>
            </a:pP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锤</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：长征保存并</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锤炼了中国革命的骨干力量</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0" indent="0">
              <a:lnSpc>
                <a:spcPct val="200000"/>
              </a:lnSpc>
              <a:spcBef>
                <a:spcPts val="0"/>
              </a:spcBef>
              <a:buNone/>
            </a:pP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：长征铸就了伟大的</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长征精神</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a:p>
            <a:pPr marL="0" indent="0">
              <a:lnSpc>
                <a:spcPct val="200000"/>
              </a:lnSpc>
              <a:spcBef>
                <a:spcPts val="0"/>
              </a:spcBef>
              <a:buNone/>
            </a:pP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火</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：长征播撒了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革命的火种</a:t>
            </a:r>
            <a:endParaRPr lang="zh-CN" altLang="en-US" sz="2400"/>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endParaRPr lang="zh-CN" altLang="en-US" sz="2400" dirty="0">
              <a:solidFill>
                <a:srgbClr val="C23C0D"/>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100330" y="1415415"/>
            <a:ext cx="11945620" cy="5161915"/>
          </a:xfrm>
        </p:spPr>
        <p:txBody>
          <a:bodyPr>
            <a:normAutofit fontScale="80000"/>
          </a:bodyPr>
          <a:p>
            <a:pPr marL="0" indent="0">
              <a:lnSpc>
                <a:spcPct val="200000"/>
              </a:lnSpc>
              <a:buNone/>
            </a:pPr>
            <a:r>
              <a:rPr lang="zh-CN" altLang="en-US" sz="2400"/>
              <a:t>中国工农红军铸就的长征精神是什么？</a:t>
            </a:r>
            <a:endParaRPr lang="zh-CN" altLang="en-US" sz="2400"/>
          </a:p>
          <a:p>
            <a:pPr marL="0" indent="0">
              <a:lnSpc>
                <a:spcPct val="200000"/>
              </a:lnSpc>
              <a:buNone/>
            </a:pPr>
            <a:r>
              <a:rPr lang="zh-CN" altLang="en-US" sz="2400"/>
              <a:t>（1）把全国人民和中华民族的根本利益看得高于一切，坚定革命的理想和信念，坚信正义事业必然胜利的精神；</a:t>
            </a:r>
            <a:endParaRPr lang="zh-CN" altLang="en-US" sz="2400"/>
          </a:p>
          <a:p>
            <a:pPr marL="0" indent="0">
              <a:lnSpc>
                <a:spcPct val="200000"/>
              </a:lnSpc>
              <a:buNone/>
            </a:pPr>
            <a:r>
              <a:rPr lang="zh-CN" altLang="en-US" sz="2400"/>
              <a:t>（2）为了救国救民，不怕任何艰难险阻，不惜付出一切牺牲的精神；</a:t>
            </a:r>
            <a:endParaRPr lang="zh-CN" altLang="en-US" sz="2400"/>
          </a:p>
          <a:p>
            <a:pPr marL="0" indent="0">
              <a:lnSpc>
                <a:spcPct val="200000"/>
              </a:lnSpc>
              <a:buNone/>
            </a:pPr>
            <a:r>
              <a:rPr lang="zh-CN" altLang="en-US" sz="2400"/>
              <a:t>（3）坚持独立自主、实事求是，一切从实际出发的精神；</a:t>
            </a:r>
            <a:endParaRPr lang="zh-CN" altLang="en-US" sz="2400"/>
          </a:p>
          <a:p>
            <a:pPr marL="0" indent="0">
              <a:lnSpc>
                <a:spcPct val="200000"/>
              </a:lnSpc>
              <a:buNone/>
            </a:pPr>
            <a:r>
              <a:rPr lang="zh-CN" altLang="en-US" sz="2400"/>
              <a:t>（4）顾全大局、严守纪律、紧密团结的精神；</a:t>
            </a:r>
            <a:endParaRPr lang="zh-CN" altLang="en-US" sz="2400"/>
          </a:p>
          <a:p>
            <a:pPr marL="0" indent="0">
              <a:lnSpc>
                <a:spcPct val="200000"/>
              </a:lnSpc>
              <a:buNone/>
            </a:pPr>
            <a:r>
              <a:rPr lang="zh-CN" altLang="en-US" sz="2400"/>
              <a:t>（5）紧紧依靠人民群众，同人民群众生死相依、患难与共、艰苦奋斗的精神。</a:t>
            </a:r>
            <a:endParaRPr lang="zh-CN" altLang="en-US" sz="24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华文新魏" panose="02010800040101010101" charset="-122"/>
                <a:ea typeface="华文新魏" panose="02010800040101010101" charset="-122"/>
                <a:sym typeface="Palatino Linotype" panose="02040502050505030304" charset="0"/>
              </a:rPr>
              <a:t>第六章   中华民族的抗日战争</a:t>
            </a:r>
            <a:endParaRPr lang="zh-CN" altLang="en-US"/>
          </a:p>
        </p:txBody>
      </p:sp>
      <p:sp>
        <p:nvSpPr>
          <p:cNvPr id="3" name="内容占位符 2"/>
          <p:cNvSpPr>
            <a:spLocks noGrp="1"/>
          </p:cNvSpPr>
          <p:nvPr>
            <p:ph idx="1"/>
          </p:nvPr>
        </p:nvSpPr>
        <p:spPr>
          <a:xfrm>
            <a:off x="902335" y="2037080"/>
            <a:ext cx="10515600" cy="4351338"/>
          </a:xfrm>
        </p:spPr>
        <p:txBody>
          <a:bodyPr>
            <a:noAutofit/>
          </a:bodyPr>
          <a:p>
            <a:pPr marL="0" indent="0">
              <a:lnSpc>
                <a:spcPct val="150000"/>
              </a:lnSpc>
              <a:buNone/>
            </a:pPr>
            <a:r>
              <a:rPr lang="zh-CN" altLang="en-US" sz="2400"/>
              <a:t>第一节 日本发动灭亡中国的侵略战争</a:t>
            </a:r>
            <a:endParaRPr lang="zh-CN" altLang="en-US" sz="2400"/>
          </a:p>
          <a:p>
            <a:pPr marL="0" indent="0">
              <a:lnSpc>
                <a:spcPct val="150000"/>
              </a:lnSpc>
              <a:buNone/>
            </a:pPr>
            <a:r>
              <a:rPr lang="zh-CN" altLang="en-US" sz="2400"/>
              <a:t>第二节 中国人民奋起抗击日本侵略者</a:t>
            </a:r>
            <a:endParaRPr lang="zh-CN" altLang="en-US" sz="2400"/>
          </a:p>
          <a:p>
            <a:pPr marL="0" indent="0">
              <a:lnSpc>
                <a:spcPct val="150000"/>
              </a:lnSpc>
              <a:buNone/>
            </a:pPr>
            <a:r>
              <a:rPr lang="zh-CN" altLang="en-US" sz="2400"/>
              <a:t>第三节 国民党的正面战场与大后方的抗日民主运动</a:t>
            </a:r>
            <a:endParaRPr lang="zh-CN" altLang="en-US" sz="2400"/>
          </a:p>
          <a:p>
            <a:pPr marL="0" indent="0">
              <a:lnSpc>
                <a:spcPct val="150000"/>
              </a:lnSpc>
              <a:buNone/>
            </a:pPr>
            <a:r>
              <a:rPr lang="zh-CN" altLang="en-US" sz="2400"/>
              <a:t>第四节 中国共产党成为抗日战争的中流砥柱</a:t>
            </a:r>
            <a:endParaRPr lang="zh-CN" altLang="en-US" sz="2400"/>
          </a:p>
          <a:p>
            <a:pPr marL="0" indent="0">
              <a:lnSpc>
                <a:spcPct val="150000"/>
              </a:lnSpc>
              <a:buNone/>
            </a:pPr>
            <a:r>
              <a:rPr lang="zh-CN" altLang="en-US" sz="2400"/>
              <a:t> 第五节 抗日战争的胜利及其意义 </a:t>
            </a:r>
            <a:endParaRPr lang="zh-CN" altLang="en-US" sz="24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1931年，日本帝国主义制造了侵略中国的（ ）</a:t>
            </a:r>
            <a:endParaRPr lang="zh-CN" altLang="en-US" sz="2400"/>
          </a:p>
          <a:p>
            <a:pPr marL="0" indent="0">
              <a:lnSpc>
                <a:spcPct val="200000"/>
              </a:lnSpc>
              <a:buNone/>
            </a:pPr>
            <a:r>
              <a:rPr lang="zh-CN" altLang="en-US" sz="2400"/>
              <a:t>A:九一八事变</a:t>
            </a:r>
            <a:endParaRPr lang="zh-CN" altLang="en-US" sz="2400"/>
          </a:p>
          <a:p>
            <a:pPr marL="0" indent="0">
              <a:lnSpc>
                <a:spcPct val="200000"/>
              </a:lnSpc>
              <a:buNone/>
            </a:pPr>
            <a:r>
              <a:rPr lang="zh-CN" altLang="en-US" sz="2400"/>
              <a:t>B:一·二八事变</a:t>
            </a:r>
            <a:endParaRPr lang="zh-CN" altLang="en-US" sz="2400"/>
          </a:p>
          <a:p>
            <a:pPr marL="0" indent="0">
              <a:lnSpc>
                <a:spcPct val="200000"/>
              </a:lnSpc>
              <a:buNone/>
            </a:pPr>
            <a:r>
              <a:rPr lang="zh-CN" altLang="en-US" sz="2400"/>
              <a:t>C:华北事变</a:t>
            </a:r>
            <a:endParaRPr lang="zh-CN" altLang="en-US" sz="2400"/>
          </a:p>
          <a:p>
            <a:pPr marL="0" indent="0">
              <a:lnSpc>
                <a:spcPct val="200000"/>
              </a:lnSpc>
              <a:buNone/>
            </a:pPr>
            <a:r>
              <a:rPr lang="zh-CN" altLang="en-US" sz="2400"/>
              <a:t>D:卢沟桥事变</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五四运动爆发的直接导火线是（ ）</a:t>
            </a:r>
            <a:endParaRPr lang="zh-CN" altLang="en-US" sz="2400"/>
          </a:p>
          <a:p>
            <a:pPr marL="0" indent="0">
              <a:lnSpc>
                <a:spcPct val="200000"/>
              </a:lnSpc>
              <a:buNone/>
            </a:pPr>
            <a:r>
              <a:rPr lang="zh-CN" altLang="en-US" sz="2400"/>
              <a:t>A:北洋军阀接受日本提出的“二十一条” </a:t>
            </a:r>
            <a:endParaRPr lang="zh-CN" altLang="en-US" sz="2400"/>
          </a:p>
          <a:p>
            <a:pPr marL="0" indent="0">
              <a:lnSpc>
                <a:spcPct val="200000"/>
              </a:lnSpc>
              <a:buNone/>
            </a:pPr>
            <a:r>
              <a:rPr lang="zh-CN" altLang="en-US" sz="2400"/>
              <a:t>B:北洋军阀与日本签订“西原借款”合同 </a:t>
            </a:r>
            <a:endParaRPr lang="zh-CN" altLang="en-US" sz="2400"/>
          </a:p>
          <a:p>
            <a:pPr marL="0" indent="0">
              <a:lnSpc>
                <a:spcPct val="200000"/>
              </a:lnSpc>
              <a:buNone/>
            </a:pPr>
            <a:r>
              <a:rPr lang="zh-CN" altLang="en-US" sz="2400"/>
              <a:t>C:巴黎和会上中国外交的失败 </a:t>
            </a:r>
            <a:endParaRPr lang="zh-CN" altLang="en-US" sz="2400"/>
          </a:p>
          <a:p>
            <a:pPr marL="0" indent="0">
              <a:lnSpc>
                <a:spcPct val="200000"/>
              </a:lnSpc>
              <a:buNone/>
            </a:pPr>
            <a:r>
              <a:rPr lang="zh-CN" altLang="en-US" sz="2400"/>
              <a:t>D:华盛顿会议上中国外交的受挫</a:t>
            </a:r>
            <a:endParaRPr lang="zh-CN" altLang="en-US" sz="24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1931年，日本帝国主义制造了侵略中国的（ ）</a:t>
            </a:r>
            <a:endParaRPr lang="zh-CN" altLang="en-US" sz="2400"/>
          </a:p>
          <a:p>
            <a:pPr marL="0" indent="0">
              <a:lnSpc>
                <a:spcPct val="200000"/>
              </a:lnSpc>
              <a:buNone/>
            </a:pPr>
            <a:r>
              <a:rPr lang="zh-CN" altLang="en-US" sz="2400">
                <a:solidFill>
                  <a:srgbClr val="C00000"/>
                </a:solidFill>
              </a:rPr>
              <a:t>A:九一八事变</a:t>
            </a:r>
            <a:endParaRPr lang="zh-CN" altLang="en-US" sz="2400">
              <a:solidFill>
                <a:srgbClr val="C00000"/>
              </a:solidFill>
            </a:endParaRPr>
          </a:p>
          <a:p>
            <a:pPr marL="0" indent="0">
              <a:lnSpc>
                <a:spcPct val="200000"/>
              </a:lnSpc>
              <a:buNone/>
            </a:pPr>
            <a:r>
              <a:rPr lang="zh-CN" altLang="en-US" sz="2400"/>
              <a:t>B:一·二八事变</a:t>
            </a:r>
            <a:endParaRPr lang="zh-CN" altLang="en-US" sz="2400"/>
          </a:p>
          <a:p>
            <a:pPr marL="0" indent="0">
              <a:lnSpc>
                <a:spcPct val="200000"/>
              </a:lnSpc>
              <a:buNone/>
            </a:pPr>
            <a:r>
              <a:rPr lang="zh-CN" altLang="en-US" sz="2400"/>
              <a:t>C:华北事变</a:t>
            </a:r>
            <a:endParaRPr lang="zh-CN" altLang="en-US" sz="2400"/>
          </a:p>
          <a:p>
            <a:pPr marL="0" indent="0">
              <a:lnSpc>
                <a:spcPct val="200000"/>
              </a:lnSpc>
              <a:buNone/>
            </a:pPr>
            <a:r>
              <a:rPr lang="zh-CN" altLang="en-US" sz="2400"/>
              <a:t>D:卢沟桥事变</a:t>
            </a:r>
            <a:endParaRPr lang="zh-CN" altLang="en-US" sz="24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日本帝国主义变中国为其独占殖民地的侵华战争开始于（ ）</a:t>
            </a:r>
            <a:endParaRPr lang="zh-CN" altLang="en-US" sz="2400"/>
          </a:p>
          <a:p>
            <a:pPr marL="0" indent="0">
              <a:lnSpc>
                <a:spcPct val="200000"/>
              </a:lnSpc>
              <a:buNone/>
            </a:pPr>
            <a:r>
              <a:rPr lang="zh-CN" altLang="en-US" sz="2400"/>
              <a:t>A:九一八事变</a:t>
            </a:r>
            <a:endParaRPr lang="zh-CN" altLang="en-US" sz="2400"/>
          </a:p>
          <a:p>
            <a:pPr marL="0" indent="0">
              <a:lnSpc>
                <a:spcPct val="200000"/>
              </a:lnSpc>
              <a:buNone/>
            </a:pPr>
            <a:r>
              <a:rPr lang="zh-CN" altLang="en-US" sz="2400"/>
              <a:t>B:一·二八事变</a:t>
            </a:r>
            <a:endParaRPr lang="zh-CN" altLang="en-US" sz="2400"/>
          </a:p>
          <a:p>
            <a:pPr marL="0" indent="0">
              <a:lnSpc>
                <a:spcPct val="200000"/>
              </a:lnSpc>
              <a:buNone/>
            </a:pPr>
            <a:r>
              <a:rPr lang="zh-CN" altLang="en-US" sz="2400"/>
              <a:t>C:华北事变</a:t>
            </a:r>
            <a:endParaRPr lang="zh-CN" altLang="en-US" sz="2400"/>
          </a:p>
          <a:p>
            <a:pPr marL="0" indent="0">
              <a:lnSpc>
                <a:spcPct val="200000"/>
              </a:lnSpc>
              <a:buNone/>
            </a:pPr>
            <a:r>
              <a:rPr lang="zh-CN" altLang="en-US" sz="2400"/>
              <a:t>D:卢沟桥事变</a:t>
            </a:r>
            <a:endParaRPr lang="zh-CN" altLang="en-US" sz="24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日本帝国主义变中国为其独占殖民地的侵华战争开始于（ ）</a:t>
            </a:r>
            <a:endParaRPr lang="zh-CN" altLang="en-US" sz="2400"/>
          </a:p>
          <a:p>
            <a:pPr marL="0" indent="0">
              <a:lnSpc>
                <a:spcPct val="200000"/>
              </a:lnSpc>
              <a:buNone/>
            </a:pPr>
            <a:r>
              <a:rPr lang="zh-CN" altLang="en-US" sz="2400">
                <a:solidFill>
                  <a:srgbClr val="C00000"/>
                </a:solidFill>
              </a:rPr>
              <a:t>A:九一八事变</a:t>
            </a:r>
            <a:endParaRPr lang="zh-CN" altLang="en-US" sz="2400">
              <a:solidFill>
                <a:srgbClr val="C00000"/>
              </a:solidFill>
            </a:endParaRPr>
          </a:p>
          <a:p>
            <a:pPr marL="0" indent="0">
              <a:lnSpc>
                <a:spcPct val="200000"/>
              </a:lnSpc>
              <a:buNone/>
            </a:pPr>
            <a:r>
              <a:rPr lang="zh-CN" altLang="en-US" sz="2400"/>
              <a:t>B:一·二八事变</a:t>
            </a:r>
            <a:endParaRPr lang="zh-CN" altLang="en-US" sz="2400"/>
          </a:p>
          <a:p>
            <a:pPr marL="0" indent="0">
              <a:lnSpc>
                <a:spcPct val="200000"/>
              </a:lnSpc>
              <a:buNone/>
            </a:pPr>
            <a:r>
              <a:rPr lang="zh-CN" altLang="en-US" sz="2400"/>
              <a:t>C:华北事变</a:t>
            </a:r>
            <a:endParaRPr lang="zh-CN" altLang="en-US" sz="2400"/>
          </a:p>
          <a:p>
            <a:pPr marL="0" indent="0">
              <a:lnSpc>
                <a:spcPct val="200000"/>
              </a:lnSpc>
              <a:buNone/>
            </a:pPr>
            <a:r>
              <a:rPr lang="zh-CN" altLang="en-US" sz="2400"/>
              <a:t>D:卢沟桥事变</a:t>
            </a:r>
            <a:endParaRPr lang="zh-CN" altLang="en-US" sz="240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1935年，日本帝国主义为扩大对华侵略而制造的事变是（ ）</a:t>
            </a:r>
            <a:endParaRPr lang="zh-CN" altLang="en-US" sz="2400"/>
          </a:p>
          <a:p>
            <a:pPr marL="0" indent="0">
              <a:lnSpc>
                <a:spcPct val="200000"/>
              </a:lnSpc>
              <a:buNone/>
            </a:pPr>
            <a:r>
              <a:rPr lang="zh-CN" altLang="en-US" sz="2400"/>
              <a:t>A:九一八事变 </a:t>
            </a:r>
            <a:endParaRPr lang="zh-CN" altLang="en-US" sz="2400"/>
          </a:p>
          <a:p>
            <a:pPr marL="0" indent="0">
              <a:lnSpc>
                <a:spcPct val="200000"/>
              </a:lnSpc>
              <a:buNone/>
            </a:pPr>
            <a:r>
              <a:rPr lang="zh-CN" altLang="en-US" sz="2400"/>
              <a:t>B:华北事变 </a:t>
            </a:r>
            <a:endParaRPr lang="zh-CN" altLang="en-US" sz="2400"/>
          </a:p>
          <a:p>
            <a:pPr marL="0" indent="0">
              <a:lnSpc>
                <a:spcPct val="200000"/>
              </a:lnSpc>
              <a:buNone/>
            </a:pPr>
            <a:r>
              <a:rPr lang="zh-CN" altLang="en-US" sz="2400"/>
              <a:t>C:卢沟桥事变</a:t>
            </a:r>
            <a:endParaRPr lang="zh-CN" altLang="en-US" sz="2400"/>
          </a:p>
          <a:p>
            <a:pPr marL="0" indent="0">
              <a:lnSpc>
                <a:spcPct val="200000"/>
              </a:lnSpc>
              <a:buNone/>
            </a:pPr>
            <a:r>
              <a:rPr lang="zh-CN" altLang="en-US" sz="2400"/>
              <a:t>D:八一三事变</a:t>
            </a:r>
            <a:endParaRPr lang="zh-CN" altLang="en-US" sz="240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1935年，日本帝国主义为扩大对华侵略而制造的事变是（ ）</a:t>
            </a:r>
            <a:endParaRPr lang="zh-CN" altLang="en-US" sz="2400"/>
          </a:p>
          <a:p>
            <a:pPr marL="0" indent="0">
              <a:lnSpc>
                <a:spcPct val="200000"/>
              </a:lnSpc>
              <a:buNone/>
            </a:pPr>
            <a:r>
              <a:rPr lang="zh-CN" altLang="en-US" sz="2400"/>
              <a:t>A:九一八事变 </a:t>
            </a:r>
            <a:endParaRPr lang="zh-CN" altLang="en-US" sz="2400"/>
          </a:p>
          <a:p>
            <a:pPr marL="0" indent="0">
              <a:lnSpc>
                <a:spcPct val="200000"/>
              </a:lnSpc>
              <a:buNone/>
            </a:pPr>
            <a:r>
              <a:rPr lang="zh-CN" altLang="en-US" sz="2400">
                <a:solidFill>
                  <a:srgbClr val="C00000"/>
                </a:solidFill>
              </a:rPr>
              <a:t>B:华北事变 </a:t>
            </a:r>
            <a:endParaRPr lang="zh-CN" altLang="en-US" sz="2400">
              <a:solidFill>
                <a:srgbClr val="C00000"/>
              </a:solidFill>
            </a:endParaRPr>
          </a:p>
          <a:p>
            <a:pPr marL="0" indent="0">
              <a:lnSpc>
                <a:spcPct val="200000"/>
              </a:lnSpc>
              <a:buNone/>
            </a:pPr>
            <a:r>
              <a:rPr lang="zh-CN" altLang="en-US" sz="2400"/>
              <a:t>C:卢沟桥事变</a:t>
            </a:r>
            <a:endParaRPr lang="zh-CN" altLang="en-US" sz="2400"/>
          </a:p>
          <a:p>
            <a:pPr marL="0" indent="0">
              <a:lnSpc>
                <a:spcPct val="200000"/>
              </a:lnSpc>
              <a:buNone/>
            </a:pPr>
            <a:r>
              <a:rPr lang="zh-CN" altLang="en-US" sz="2400"/>
              <a:t>D:八一三事变</a:t>
            </a:r>
            <a:endParaRPr lang="zh-CN" altLang="en-US" sz="24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1937年，日本帝国主义制造了发动全面侵华战争的（ ）</a:t>
            </a:r>
            <a:endParaRPr lang="zh-CN" altLang="en-US" sz="2400"/>
          </a:p>
          <a:p>
            <a:pPr marL="0" indent="0">
              <a:lnSpc>
                <a:spcPct val="200000"/>
              </a:lnSpc>
              <a:buNone/>
            </a:pPr>
            <a:r>
              <a:rPr lang="zh-CN" altLang="en-US" sz="2400"/>
              <a:t>A:九一八事变</a:t>
            </a:r>
            <a:endParaRPr lang="zh-CN" altLang="en-US" sz="2400"/>
          </a:p>
          <a:p>
            <a:pPr marL="0" indent="0">
              <a:lnSpc>
                <a:spcPct val="200000"/>
              </a:lnSpc>
              <a:buNone/>
            </a:pPr>
            <a:r>
              <a:rPr lang="zh-CN" altLang="en-US" sz="2400"/>
              <a:t>B:一二八事变</a:t>
            </a:r>
            <a:endParaRPr lang="zh-CN" altLang="en-US" sz="2400"/>
          </a:p>
          <a:p>
            <a:pPr marL="0" indent="0">
              <a:lnSpc>
                <a:spcPct val="200000"/>
              </a:lnSpc>
              <a:buNone/>
            </a:pPr>
            <a:r>
              <a:rPr lang="zh-CN" altLang="en-US" sz="2400"/>
              <a:t>C:华北事变</a:t>
            </a:r>
            <a:endParaRPr lang="zh-CN" altLang="en-US" sz="2400"/>
          </a:p>
          <a:p>
            <a:pPr marL="0" indent="0">
              <a:lnSpc>
                <a:spcPct val="200000"/>
              </a:lnSpc>
              <a:buNone/>
            </a:pPr>
            <a:r>
              <a:rPr lang="zh-CN" altLang="en-US" sz="2400"/>
              <a:t>D:卢沟桥事变</a:t>
            </a:r>
            <a:endParaRPr lang="zh-CN" altLang="en-US" sz="24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1937年，日本帝国主义制造了发动全面侵华战争的（ ）</a:t>
            </a:r>
            <a:endParaRPr lang="zh-CN" altLang="en-US" sz="2400"/>
          </a:p>
          <a:p>
            <a:pPr marL="0" indent="0">
              <a:lnSpc>
                <a:spcPct val="200000"/>
              </a:lnSpc>
              <a:buNone/>
            </a:pPr>
            <a:r>
              <a:rPr lang="zh-CN" altLang="en-US" sz="2400"/>
              <a:t>A:九一八事变</a:t>
            </a:r>
            <a:endParaRPr lang="zh-CN" altLang="en-US" sz="2400"/>
          </a:p>
          <a:p>
            <a:pPr marL="0" indent="0">
              <a:lnSpc>
                <a:spcPct val="200000"/>
              </a:lnSpc>
              <a:buNone/>
            </a:pPr>
            <a:r>
              <a:rPr lang="zh-CN" altLang="en-US" sz="2400"/>
              <a:t>B:一二八事变</a:t>
            </a:r>
            <a:endParaRPr lang="zh-CN" altLang="en-US" sz="2400"/>
          </a:p>
          <a:p>
            <a:pPr marL="0" indent="0">
              <a:lnSpc>
                <a:spcPct val="200000"/>
              </a:lnSpc>
              <a:buNone/>
            </a:pPr>
            <a:r>
              <a:rPr lang="zh-CN" altLang="en-US" sz="2400"/>
              <a:t>C:华北事变</a:t>
            </a:r>
            <a:endParaRPr lang="zh-CN" altLang="en-US" sz="2400"/>
          </a:p>
          <a:p>
            <a:pPr marL="0" indent="0">
              <a:lnSpc>
                <a:spcPct val="200000"/>
              </a:lnSpc>
              <a:buNone/>
            </a:pPr>
            <a:r>
              <a:rPr lang="zh-CN" altLang="en-US" sz="2400">
                <a:solidFill>
                  <a:srgbClr val="C00000"/>
                </a:solidFill>
              </a:rPr>
              <a:t>D:卢沟桥事变</a:t>
            </a:r>
            <a:endParaRPr lang="zh-CN" altLang="en-US" sz="2400">
              <a:solidFill>
                <a:srgbClr val="C00000"/>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中国人民抗日战争进入全民族抗战的新阶段是在（ ）</a:t>
            </a:r>
            <a:endParaRPr lang="zh-CN" altLang="en-US" sz="2400"/>
          </a:p>
          <a:p>
            <a:pPr marL="0" indent="0">
              <a:lnSpc>
                <a:spcPct val="200000"/>
              </a:lnSpc>
              <a:buNone/>
            </a:pPr>
            <a:r>
              <a:rPr lang="zh-CN" altLang="en-US" sz="2400"/>
              <a:t>A:九一八事变爆发后</a:t>
            </a:r>
            <a:endParaRPr lang="zh-CN" altLang="en-US" sz="2400"/>
          </a:p>
          <a:p>
            <a:pPr marL="0" indent="0">
              <a:lnSpc>
                <a:spcPct val="200000"/>
              </a:lnSpc>
              <a:buNone/>
            </a:pPr>
            <a:r>
              <a:rPr lang="zh-CN" altLang="en-US" sz="2400"/>
              <a:t>B:一·二八事变爆发后</a:t>
            </a:r>
            <a:endParaRPr lang="zh-CN" altLang="en-US" sz="2400"/>
          </a:p>
          <a:p>
            <a:pPr marL="0" indent="0">
              <a:lnSpc>
                <a:spcPct val="200000"/>
              </a:lnSpc>
              <a:buNone/>
            </a:pPr>
            <a:r>
              <a:rPr lang="zh-CN" altLang="en-US" sz="2400"/>
              <a:t>C:华北事变爆发后</a:t>
            </a:r>
            <a:endParaRPr lang="zh-CN" altLang="en-US" sz="2400"/>
          </a:p>
          <a:p>
            <a:pPr marL="0" indent="0">
              <a:lnSpc>
                <a:spcPct val="200000"/>
              </a:lnSpc>
              <a:buNone/>
            </a:pPr>
            <a:r>
              <a:rPr lang="zh-CN" altLang="en-US" sz="2400"/>
              <a:t>D:卢沟桥事变爆发后</a:t>
            </a:r>
            <a:endParaRPr lang="zh-CN" altLang="en-US" sz="24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中国人民抗日战争进入全民族抗战的新阶段是在（ ）</a:t>
            </a:r>
            <a:endParaRPr lang="zh-CN" altLang="en-US" sz="2400"/>
          </a:p>
          <a:p>
            <a:pPr marL="0" indent="0">
              <a:lnSpc>
                <a:spcPct val="200000"/>
              </a:lnSpc>
              <a:buNone/>
            </a:pPr>
            <a:r>
              <a:rPr lang="zh-CN" altLang="en-US" sz="2400"/>
              <a:t>A:九一八事变爆发后</a:t>
            </a:r>
            <a:endParaRPr lang="zh-CN" altLang="en-US" sz="2400"/>
          </a:p>
          <a:p>
            <a:pPr marL="0" indent="0">
              <a:lnSpc>
                <a:spcPct val="200000"/>
              </a:lnSpc>
              <a:buNone/>
            </a:pPr>
            <a:r>
              <a:rPr lang="zh-CN" altLang="en-US" sz="2400"/>
              <a:t>B:一·二八事变爆发后</a:t>
            </a:r>
            <a:endParaRPr lang="zh-CN" altLang="en-US" sz="2400"/>
          </a:p>
          <a:p>
            <a:pPr marL="0" indent="0">
              <a:lnSpc>
                <a:spcPct val="200000"/>
              </a:lnSpc>
              <a:buNone/>
            </a:pPr>
            <a:r>
              <a:rPr lang="zh-CN" altLang="en-US" sz="2400"/>
              <a:t>C:华北事变爆发后</a:t>
            </a:r>
            <a:endParaRPr lang="zh-CN" altLang="en-US" sz="2400"/>
          </a:p>
          <a:p>
            <a:pPr marL="0" indent="0">
              <a:lnSpc>
                <a:spcPct val="200000"/>
              </a:lnSpc>
              <a:buNone/>
            </a:pPr>
            <a:r>
              <a:rPr lang="zh-CN" altLang="en-US" sz="2400">
                <a:solidFill>
                  <a:srgbClr val="C00000"/>
                </a:solidFill>
              </a:rPr>
              <a:t>D:卢沟桥事变爆发后</a:t>
            </a:r>
            <a:endParaRPr lang="zh-CN" altLang="en-US" sz="2400">
              <a:solidFill>
                <a:srgbClr val="C00000"/>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1932年3月，日本关东军策划成立的亲日政权是（ ）</a:t>
            </a:r>
            <a:endParaRPr lang="zh-CN" altLang="en-US" sz="2400"/>
          </a:p>
          <a:p>
            <a:pPr marL="0" indent="0">
              <a:lnSpc>
                <a:spcPct val="200000"/>
              </a:lnSpc>
              <a:buNone/>
            </a:pPr>
            <a:r>
              <a:rPr lang="zh-CN" altLang="en-US" sz="2400"/>
              <a:t>A:冀东防共自治政府</a:t>
            </a:r>
            <a:endParaRPr lang="zh-CN" altLang="en-US" sz="2400"/>
          </a:p>
          <a:p>
            <a:pPr marL="0" indent="0">
              <a:lnSpc>
                <a:spcPct val="200000"/>
              </a:lnSpc>
              <a:buNone/>
            </a:pPr>
            <a:r>
              <a:rPr lang="zh-CN" altLang="en-US" sz="2400"/>
              <a:t>B:伪“满洲国”</a:t>
            </a:r>
            <a:endParaRPr lang="zh-CN" altLang="en-US" sz="2400"/>
          </a:p>
          <a:p>
            <a:pPr marL="0" indent="0">
              <a:lnSpc>
                <a:spcPct val="200000"/>
              </a:lnSpc>
              <a:buNone/>
            </a:pPr>
            <a:r>
              <a:rPr lang="zh-CN" altLang="en-US" sz="2400"/>
              <a:t>C:中华民国国民政府</a:t>
            </a:r>
            <a:endParaRPr lang="zh-CN" altLang="en-US" sz="2400"/>
          </a:p>
          <a:p>
            <a:pPr marL="0" indent="0">
              <a:lnSpc>
                <a:spcPct val="200000"/>
              </a:lnSpc>
              <a:buNone/>
            </a:pPr>
            <a:r>
              <a:rPr lang="zh-CN" altLang="en-US" sz="2400"/>
              <a:t>D:日本总督府</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五四运动爆发的直接导火线是（ ）</a:t>
            </a:r>
            <a:endParaRPr lang="zh-CN" altLang="en-US" sz="2400"/>
          </a:p>
          <a:p>
            <a:pPr marL="0" indent="0">
              <a:lnSpc>
                <a:spcPct val="200000"/>
              </a:lnSpc>
              <a:buNone/>
            </a:pPr>
            <a:r>
              <a:rPr lang="zh-CN" altLang="en-US" sz="2400"/>
              <a:t>A:北洋军阀接受日本提出的“二十一条” </a:t>
            </a:r>
            <a:endParaRPr lang="zh-CN" altLang="en-US" sz="2400"/>
          </a:p>
          <a:p>
            <a:pPr marL="0" indent="0">
              <a:lnSpc>
                <a:spcPct val="200000"/>
              </a:lnSpc>
              <a:buNone/>
            </a:pPr>
            <a:r>
              <a:rPr lang="zh-CN" altLang="en-US" sz="2400"/>
              <a:t>B:北洋军阀与日本签订“西原借款”合同 </a:t>
            </a:r>
            <a:endParaRPr lang="zh-CN" altLang="en-US" sz="2400"/>
          </a:p>
          <a:p>
            <a:pPr marL="0" indent="0">
              <a:lnSpc>
                <a:spcPct val="200000"/>
              </a:lnSpc>
              <a:buNone/>
            </a:pPr>
            <a:r>
              <a:rPr lang="zh-CN" altLang="en-US" sz="2400">
                <a:solidFill>
                  <a:srgbClr val="FF0000"/>
                </a:solidFill>
              </a:rPr>
              <a:t>C:巴黎和会上中国外交的失败 </a:t>
            </a:r>
            <a:endParaRPr lang="zh-CN" altLang="en-US" sz="2400">
              <a:solidFill>
                <a:srgbClr val="FF0000"/>
              </a:solidFill>
            </a:endParaRPr>
          </a:p>
          <a:p>
            <a:pPr marL="0" indent="0">
              <a:lnSpc>
                <a:spcPct val="200000"/>
              </a:lnSpc>
              <a:buNone/>
            </a:pPr>
            <a:r>
              <a:rPr lang="zh-CN" altLang="en-US" sz="2400"/>
              <a:t>D:华盛顿会议上中国外交的受挫</a:t>
            </a:r>
            <a:endParaRPr lang="zh-CN" altLang="en-US" sz="24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1932年3月，日本关东军策划成立的亲日政权是（ ）</a:t>
            </a:r>
            <a:endParaRPr lang="zh-CN" altLang="en-US" sz="2400"/>
          </a:p>
          <a:p>
            <a:pPr marL="0" indent="0">
              <a:lnSpc>
                <a:spcPct val="200000"/>
              </a:lnSpc>
              <a:buNone/>
            </a:pPr>
            <a:r>
              <a:rPr lang="zh-CN" altLang="en-US" sz="2400"/>
              <a:t>A:冀东防共自治政府</a:t>
            </a:r>
            <a:endParaRPr lang="zh-CN" altLang="en-US" sz="2400"/>
          </a:p>
          <a:p>
            <a:pPr marL="0" indent="0">
              <a:lnSpc>
                <a:spcPct val="200000"/>
              </a:lnSpc>
              <a:buNone/>
            </a:pPr>
            <a:r>
              <a:rPr lang="zh-CN" altLang="en-US" sz="2400">
                <a:solidFill>
                  <a:srgbClr val="C00000"/>
                </a:solidFill>
              </a:rPr>
              <a:t>B:伪“满洲国”</a:t>
            </a:r>
            <a:endParaRPr lang="zh-CN" altLang="en-US" sz="2400">
              <a:solidFill>
                <a:srgbClr val="C00000"/>
              </a:solidFill>
            </a:endParaRPr>
          </a:p>
          <a:p>
            <a:pPr marL="0" indent="0">
              <a:lnSpc>
                <a:spcPct val="200000"/>
              </a:lnSpc>
              <a:buNone/>
            </a:pPr>
            <a:r>
              <a:rPr lang="zh-CN" altLang="en-US" sz="2400"/>
              <a:t>C:中华民国国民政府</a:t>
            </a:r>
            <a:endParaRPr lang="zh-CN" altLang="en-US" sz="2400"/>
          </a:p>
          <a:p>
            <a:pPr marL="0" indent="0">
              <a:lnSpc>
                <a:spcPct val="200000"/>
              </a:lnSpc>
              <a:buNone/>
            </a:pPr>
            <a:r>
              <a:rPr lang="zh-CN" altLang="en-US" sz="2400"/>
              <a:t>D:日本总督府</a:t>
            </a:r>
            <a:endParaRPr lang="zh-CN" altLang="en-US" sz="24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1940年3月，在南京成立伪“中华民国国民政府”的是（ ）</a:t>
            </a:r>
            <a:endParaRPr lang="zh-CN" altLang="en-US" sz="2400"/>
          </a:p>
          <a:p>
            <a:pPr marL="0" indent="0">
              <a:lnSpc>
                <a:spcPct val="200000"/>
              </a:lnSpc>
              <a:buNone/>
            </a:pPr>
            <a:r>
              <a:rPr lang="zh-CN" altLang="en-US" sz="2400"/>
              <a:t>A:溥仪</a:t>
            </a:r>
            <a:endParaRPr lang="zh-CN" altLang="en-US" sz="2400"/>
          </a:p>
          <a:p>
            <a:pPr marL="0" indent="0">
              <a:lnSpc>
                <a:spcPct val="200000"/>
              </a:lnSpc>
              <a:buNone/>
            </a:pPr>
            <a:r>
              <a:rPr lang="zh-CN" altLang="en-US" sz="2400"/>
              <a:t>B:胡汉民</a:t>
            </a:r>
            <a:endParaRPr lang="zh-CN" altLang="en-US" sz="2400"/>
          </a:p>
          <a:p>
            <a:pPr marL="0" indent="0">
              <a:lnSpc>
                <a:spcPct val="200000"/>
              </a:lnSpc>
              <a:buNone/>
            </a:pPr>
            <a:r>
              <a:rPr lang="zh-CN" altLang="en-US" sz="2400"/>
              <a:t>C:蒋介石</a:t>
            </a:r>
            <a:endParaRPr lang="zh-CN" altLang="en-US" sz="2400"/>
          </a:p>
          <a:p>
            <a:pPr marL="0" indent="0">
              <a:lnSpc>
                <a:spcPct val="200000"/>
              </a:lnSpc>
              <a:buNone/>
            </a:pPr>
            <a:r>
              <a:rPr lang="zh-CN" altLang="en-US" sz="2400"/>
              <a:t>D:汪精卫</a:t>
            </a:r>
            <a:endParaRPr lang="zh-CN" altLang="en-US" sz="24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1940年3月，在南京成立伪“中华民国国民政府”的是（ ）</a:t>
            </a:r>
            <a:endParaRPr lang="zh-CN" altLang="en-US" sz="2400"/>
          </a:p>
          <a:p>
            <a:pPr marL="0" indent="0">
              <a:lnSpc>
                <a:spcPct val="200000"/>
              </a:lnSpc>
              <a:buNone/>
            </a:pPr>
            <a:r>
              <a:rPr lang="zh-CN" altLang="en-US" sz="2400"/>
              <a:t>A:溥仪</a:t>
            </a:r>
            <a:endParaRPr lang="zh-CN" altLang="en-US" sz="2400"/>
          </a:p>
          <a:p>
            <a:pPr marL="0" indent="0">
              <a:lnSpc>
                <a:spcPct val="200000"/>
              </a:lnSpc>
              <a:buNone/>
            </a:pPr>
            <a:r>
              <a:rPr lang="zh-CN" altLang="en-US" sz="2400"/>
              <a:t>B:胡汉民</a:t>
            </a:r>
            <a:endParaRPr lang="zh-CN" altLang="en-US" sz="2400"/>
          </a:p>
          <a:p>
            <a:pPr marL="0" indent="0">
              <a:lnSpc>
                <a:spcPct val="200000"/>
              </a:lnSpc>
              <a:buNone/>
            </a:pPr>
            <a:r>
              <a:rPr lang="zh-CN" altLang="en-US" sz="2400"/>
              <a:t>C:蒋介石</a:t>
            </a:r>
            <a:endParaRPr lang="zh-CN" altLang="en-US" sz="2400"/>
          </a:p>
          <a:p>
            <a:pPr marL="0" indent="0">
              <a:lnSpc>
                <a:spcPct val="200000"/>
              </a:lnSpc>
              <a:buNone/>
            </a:pPr>
            <a:r>
              <a:rPr lang="zh-CN" altLang="en-US" sz="2400">
                <a:solidFill>
                  <a:srgbClr val="C00000"/>
                </a:solidFill>
              </a:rPr>
              <a:t>D:汪精卫</a:t>
            </a:r>
            <a:endParaRPr lang="zh-CN" altLang="en-US" sz="2400">
              <a:solidFill>
                <a:srgbClr val="C00000"/>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1933年5月，在张家口领导成立察哈尔民众抗日同盟军的国民党爱国将领是（ ）</a:t>
            </a:r>
            <a:endParaRPr lang="zh-CN" altLang="en-US" sz="2400"/>
          </a:p>
          <a:p>
            <a:pPr marL="0" indent="0">
              <a:lnSpc>
                <a:spcPct val="200000"/>
              </a:lnSpc>
              <a:buNone/>
            </a:pPr>
            <a:r>
              <a:rPr lang="zh-CN" altLang="en-US" sz="2400"/>
              <a:t>A:蔡廷锴 </a:t>
            </a:r>
            <a:endParaRPr lang="zh-CN" altLang="en-US" sz="2400"/>
          </a:p>
          <a:p>
            <a:pPr marL="0" indent="0">
              <a:lnSpc>
                <a:spcPct val="200000"/>
              </a:lnSpc>
              <a:buNone/>
            </a:pPr>
            <a:r>
              <a:rPr lang="zh-CN" altLang="en-US" sz="2400"/>
              <a:t>B:蒋光鼐 </a:t>
            </a:r>
            <a:endParaRPr lang="zh-CN" altLang="en-US" sz="2400"/>
          </a:p>
          <a:p>
            <a:pPr marL="0" indent="0">
              <a:lnSpc>
                <a:spcPct val="200000"/>
              </a:lnSpc>
              <a:buNone/>
            </a:pPr>
            <a:r>
              <a:rPr lang="zh-CN" altLang="en-US" sz="2400"/>
              <a:t>C:冯玉祥 </a:t>
            </a:r>
            <a:endParaRPr lang="zh-CN" altLang="en-US" sz="2400"/>
          </a:p>
          <a:p>
            <a:pPr marL="0" indent="0">
              <a:lnSpc>
                <a:spcPct val="200000"/>
              </a:lnSpc>
              <a:buNone/>
            </a:pPr>
            <a:r>
              <a:rPr lang="zh-CN" altLang="en-US" sz="2400"/>
              <a:t>D:李济深</a:t>
            </a:r>
            <a:endParaRPr lang="zh-CN" altLang="en-US" sz="24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1933年5月，在张家口领导成立察哈尔民众抗日同盟军的国民党爱国将领是（ ）</a:t>
            </a:r>
            <a:endParaRPr lang="zh-CN" altLang="en-US" sz="2400"/>
          </a:p>
          <a:p>
            <a:pPr marL="0" indent="0">
              <a:lnSpc>
                <a:spcPct val="200000"/>
              </a:lnSpc>
              <a:buNone/>
            </a:pPr>
            <a:r>
              <a:rPr lang="zh-CN" altLang="en-US" sz="2400"/>
              <a:t>A:蔡廷锴 </a:t>
            </a:r>
            <a:endParaRPr lang="zh-CN" altLang="en-US" sz="2400"/>
          </a:p>
          <a:p>
            <a:pPr marL="0" indent="0">
              <a:lnSpc>
                <a:spcPct val="200000"/>
              </a:lnSpc>
              <a:buNone/>
            </a:pPr>
            <a:r>
              <a:rPr lang="zh-CN" altLang="en-US" sz="2400"/>
              <a:t>B:蒋光鼐 </a:t>
            </a:r>
            <a:endParaRPr lang="zh-CN" altLang="en-US" sz="2400"/>
          </a:p>
          <a:p>
            <a:pPr marL="0" indent="0">
              <a:lnSpc>
                <a:spcPct val="200000"/>
              </a:lnSpc>
              <a:buNone/>
            </a:pPr>
            <a:r>
              <a:rPr lang="zh-CN" altLang="en-US" sz="2400">
                <a:solidFill>
                  <a:srgbClr val="C00000"/>
                </a:solidFill>
                <a:effectLst>
                  <a:outerShdw blurRad="38100" dist="38100" dir="2700000" algn="tl">
                    <a:srgbClr val="000000">
                      <a:alpha val="43137"/>
                    </a:srgbClr>
                  </a:outerShdw>
                </a:effectLst>
              </a:rPr>
              <a:t>C:冯玉祥 </a:t>
            </a:r>
            <a:endParaRPr lang="zh-CN" altLang="en-US" sz="2400">
              <a:solidFill>
                <a:srgbClr val="C00000"/>
              </a:solidFill>
              <a:effectLst>
                <a:outerShdw blurRad="38100" dist="38100" dir="2700000" algn="tl">
                  <a:srgbClr val="000000">
                    <a:alpha val="43137"/>
                  </a:srgbClr>
                </a:outerShdw>
              </a:effectLst>
            </a:endParaRPr>
          </a:p>
          <a:p>
            <a:pPr marL="0" indent="0">
              <a:lnSpc>
                <a:spcPct val="200000"/>
              </a:lnSpc>
              <a:buNone/>
            </a:pPr>
            <a:r>
              <a:rPr lang="zh-CN" altLang="en-US" sz="2400"/>
              <a:t>D:李济深</a:t>
            </a:r>
            <a:endParaRPr lang="zh-CN" altLang="en-US" sz="24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1933年5月，国民党爱国将领冯玉祥领导成立的抗日武装力量是（ ）</a:t>
            </a:r>
            <a:endParaRPr lang="zh-CN" altLang="en-US" sz="2400"/>
          </a:p>
          <a:p>
            <a:pPr marL="0" indent="0">
              <a:lnSpc>
                <a:spcPct val="200000"/>
              </a:lnSpc>
              <a:buNone/>
            </a:pPr>
            <a:r>
              <a:rPr lang="zh-CN" altLang="en-US" sz="2400"/>
              <a:t>A:东北抗日义勇军 </a:t>
            </a:r>
            <a:endParaRPr lang="zh-CN" altLang="en-US" sz="2400"/>
          </a:p>
          <a:p>
            <a:pPr marL="0" indent="0">
              <a:lnSpc>
                <a:spcPct val="200000"/>
              </a:lnSpc>
              <a:buNone/>
            </a:pPr>
            <a:r>
              <a:rPr lang="zh-CN" altLang="en-US" sz="2400"/>
              <a:t>B:东北抗日联军 </a:t>
            </a:r>
            <a:endParaRPr lang="zh-CN" altLang="en-US" sz="2400"/>
          </a:p>
          <a:p>
            <a:pPr marL="0" indent="0">
              <a:lnSpc>
                <a:spcPct val="200000"/>
              </a:lnSpc>
              <a:buNone/>
            </a:pPr>
            <a:r>
              <a:rPr lang="zh-CN" altLang="en-US" sz="2400"/>
              <a:t>C:察哈尔抗日同盟军 </a:t>
            </a:r>
            <a:endParaRPr lang="zh-CN" altLang="en-US" sz="2400"/>
          </a:p>
          <a:p>
            <a:pPr marL="0" indent="0">
              <a:lnSpc>
                <a:spcPct val="200000"/>
              </a:lnSpc>
              <a:buNone/>
            </a:pPr>
            <a:r>
              <a:rPr lang="zh-CN" altLang="en-US" sz="2400"/>
              <a:t>D:晋中回民支队</a:t>
            </a:r>
            <a:endParaRPr lang="zh-CN" altLang="en-US" sz="240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1933年5月，国民党爱国将领冯玉祥领导成立的抗日武装力量是（ ）</a:t>
            </a:r>
            <a:endParaRPr lang="zh-CN" altLang="en-US" sz="2400"/>
          </a:p>
          <a:p>
            <a:pPr marL="0" indent="0">
              <a:lnSpc>
                <a:spcPct val="200000"/>
              </a:lnSpc>
              <a:buNone/>
            </a:pPr>
            <a:r>
              <a:rPr lang="zh-CN" altLang="en-US" sz="2400"/>
              <a:t>A:东北抗日义勇军 </a:t>
            </a:r>
            <a:endParaRPr lang="zh-CN" altLang="en-US" sz="2400"/>
          </a:p>
          <a:p>
            <a:pPr marL="0" indent="0">
              <a:lnSpc>
                <a:spcPct val="200000"/>
              </a:lnSpc>
              <a:buNone/>
            </a:pPr>
            <a:r>
              <a:rPr lang="zh-CN" altLang="en-US" sz="2400"/>
              <a:t>B:东北抗日联军 </a:t>
            </a:r>
            <a:endParaRPr lang="zh-CN" altLang="en-US" sz="2400"/>
          </a:p>
          <a:p>
            <a:pPr marL="0" indent="0">
              <a:lnSpc>
                <a:spcPct val="200000"/>
              </a:lnSpc>
              <a:buNone/>
            </a:pPr>
            <a:r>
              <a:rPr lang="zh-CN" altLang="en-US" sz="2400">
                <a:solidFill>
                  <a:srgbClr val="C00000"/>
                </a:solidFill>
              </a:rPr>
              <a:t>C:察哈尔抗日同盟军 </a:t>
            </a:r>
            <a:endParaRPr lang="zh-CN" altLang="en-US" sz="2400">
              <a:solidFill>
                <a:srgbClr val="C00000"/>
              </a:solidFill>
            </a:endParaRPr>
          </a:p>
          <a:p>
            <a:pPr marL="0" indent="0">
              <a:lnSpc>
                <a:spcPct val="200000"/>
              </a:lnSpc>
              <a:buNone/>
            </a:pPr>
            <a:r>
              <a:rPr lang="zh-CN" altLang="en-US" sz="2400"/>
              <a:t>D:晋中回民支队</a:t>
            </a:r>
            <a:endParaRPr lang="zh-CN" altLang="en-US" sz="240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1933年11月，国民党爱国将领蔡廷锴和蒋光鼐发动了抗日反蒋的（ ）</a:t>
            </a:r>
            <a:endParaRPr lang="zh-CN" altLang="en-US" sz="2400"/>
          </a:p>
          <a:p>
            <a:pPr marL="0" indent="0">
              <a:lnSpc>
                <a:spcPct val="200000"/>
              </a:lnSpc>
              <a:buNone/>
            </a:pPr>
            <a:r>
              <a:rPr lang="zh-CN" altLang="en-US" sz="2400"/>
              <a:t>A:北京事变</a:t>
            </a:r>
            <a:endParaRPr lang="zh-CN" altLang="en-US" sz="2400"/>
          </a:p>
          <a:p>
            <a:pPr marL="0" indent="0">
              <a:lnSpc>
                <a:spcPct val="200000"/>
              </a:lnSpc>
              <a:buNone/>
            </a:pPr>
            <a:r>
              <a:rPr lang="zh-CN" altLang="en-US" sz="2400"/>
              <a:t>B:福建事变</a:t>
            </a:r>
            <a:endParaRPr lang="zh-CN" altLang="en-US" sz="2400"/>
          </a:p>
          <a:p>
            <a:pPr marL="0" indent="0">
              <a:lnSpc>
                <a:spcPct val="200000"/>
              </a:lnSpc>
              <a:buNone/>
            </a:pPr>
            <a:r>
              <a:rPr lang="zh-CN" altLang="en-US" sz="2400"/>
              <a:t>C:西安事变</a:t>
            </a:r>
            <a:endParaRPr lang="zh-CN" altLang="en-US" sz="2400"/>
          </a:p>
          <a:p>
            <a:pPr marL="0" indent="0">
              <a:lnSpc>
                <a:spcPct val="200000"/>
              </a:lnSpc>
              <a:buNone/>
            </a:pPr>
            <a:r>
              <a:rPr lang="zh-CN" altLang="en-US" sz="2400"/>
              <a:t>D:皖南事变</a:t>
            </a:r>
            <a:endParaRPr lang="zh-CN" altLang="en-US" sz="24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400"/>
              <a:t>1933年11月，国民党爱国将领蔡廷锴和蒋光鼐发动了抗日反蒋的（ ）</a:t>
            </a:r>
            <a:endParaRPr lang="zh-CN" altLang="en-US" sz="2400"/>
          </a:p>
          <a:p>
            <a:pPr marL="0" indent="0">
              <a:lnSpc>
                <a:spcPct val="200000"/>
              </a:lnSpc>
              <a:buNone/>
            </a:pPr>
            <a:r>
              <a:rPr lang="zh-CN" altLang="en-US" sz="2400"/>
              <a:t>A:北京事变</a:t>
            </a:r>
            <a:endParaRPr lang="zh-CN" altLang="en-US" sz="2400"/>
          </a:p>
          <a:p>
            <a:pPr marL="0" indent="0">
              <a:lnSpc>
                <a:spcPct val="200000"/>
              </a:lnSpc>
              <a:buNone/>
            </a:pPr>
            <a:r>
              <a:rPr lang="zh-CN" altLang="en-US" sz="2400">
                <a:solidFill>
                  <a:srgbClr val="C00000"/>
                </a:solidFill>
              </a:rPr>
              <a:t>B:福建事变</a:t>
            </a:r>
            <a:endParaRPr lang="zh-CN" altLang="en-US" sz="2400">
              <a:solidFill>
                <a:srgbClr val="C00000"/>
              </a:solidFill>
            </a:endParaRPr>
          </a:p>
          <a:p>
            <a:pPr marL="0" indent="0">
              <a:lnSpc>
                <a:spcPct val="200000"/>
              </a:lnSpc>
              <a:buNone/>
            </a:pPr>
            <a:r>
              <a:rPr lang="zh-CN" altLang="en-US" sz="2400"/>
              <a:t>C:西安事变</a:t>
            </a:r>
            <a:endParaRPr lang="zh-CN" altLang="en-US" sz="2400"/>
          </a:p>
          <a:p>
            <a:pPr marL="0" indent="0">
              <a:lnSpc>
                <a:spcPct val="200000"/>
              </a:lnSpc>
              <a:buNone/>
            </a:pPr>
            <a:r>
              <a:rPr lang="zh-CN" altLang="en-US" sz="2400"/>
              <a:t>D:皖南事变</a:t>
            </a:r>
            <a:endParaRPr lang="zh-CN" altLang="en-US" sz="24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p>
            <a:pPr marL="0" indent="0">
              <a:lnSpc>
                <a:spcPct val="200000"/>
              </a:lnSpc>
              <a:buNone/>
            </a:pPr>
            <a:r>
              <a:rPr lang="zh-CN" altLang="en-US" sz="2000"/>
              <a:t>1934年，曾担任察哈尔抗日同盟军北路前敌总指挥，后惨遭国民党当局杀害的爱国将领是（ ）</a:t>
            </a:r>
            <a:endParaRPr lang="zh-CN" altLang="en-US" sz="2000"/>
          </a:p>
          <a:p>
            <a:pPr marL="0" indent="0">
              <a:lnSpc>
                <a:spcPct val="200000"/>
              </a:lnSpc>
              <a:buNone/>
            </a:pPr>
            <a:r>
              <a:rPr lang="zh-CN" altLang="en-US" sz="2000"/>
              <a:t>A:冯玉祥</a:t>
            </a:r>
            <a:endParaRPr lang="zh-CN" altLang="en-US" sz="2000"/>
          </a:p>
          <a:p>
            <a:pPr marL="0" indent="0">
              <a:lnSpc>
                <a:spcPct val="200000"/>
              </a:lnSpc>
              <a:buNone/>
            </a:pPr>
            <a:r>
              <a:rPr lang="zh-CN" altLang="en-US" sz="2000"/>
              <a:t>B:蔡廷锴</a:t>
            </a:r>
            <a:endParaRPr lang="zh-CN" altLang="en-US" sz="2000"/>
          </a:p>
          <a:p>
            <a:pPr marL="0" indent="0">
              <a:lnSpc>
                <a:spcPct val="200000"/>
              </a:lnSpc>
              <a:buNone/>
            </a:pPr>
            <a:r>
              <a:rPr lang="zh-CN" altLang="en-US" sz="2000"/>
              <a:t>C:李济深</a:t>
            </a:r>
            <a:endParaRPr lang="zh-CN" altLang="en-US" sz="2000"/>
          </a:p>
          <a:p>
            <a:pPr marL="0" indent="0">
              <a:lnSpc>
                <a:spcPct val="200000"/>
              </a:lnSpc>
              <a:buNone/>
            </a:pPr>
            <a:r>
              <a:rPr lang="zh-CN" altLang="en-US" sz="2000"/>
              <a:t>D:吉鸿昌</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五四运动的中心由北京转移到上海后，运动的新特点是（ ）</a:t>
            </a:r>
            <a:endParaRPr lang="zh-CN" altLang="en-US" sz="2400"/>
          </a:p>
          <a:p>
            <a:pPr marL="0" indent="0">
              <a:lnSpc>
                <a:spcPct val="200000"/>
              </a:lnSpc>
              <a:buNone/>
            </a:pPr>
            <a:r>
              <a:rPr lang="zh-CN" altLang="en-US" sz="2400"/>
              <a:t>A:商人罢市</a:t>
            </a:r>
            <a:endParaRPr lang="zh-CN" altLang="en-US" sz="2400"/>
          </a:p>
          <a:p>
            <a:pPr marL="0" indent="0">
              <a:lnSpc>
                <a:spcPct val="200000"/>
              </a:lnSpc>
              <a:buNone/>
            </a:pPr>
            <a:r>
              <a:rPr lang="zh-CN" altLang="en-US" sz="2400"/>
              <a:t>B:学生大规模罢课</a:t>
            </a:r>
            <a:endParaRPr lang="zh-CN" altLang="en-US" sz="2400"/>
          </a:p>
          <a:p>
            <a:pPr marL="0" indent="0">
              <a:lnSpc>
                <a:spcPct val="200000"/>
              </a:lnSpc>
              <a:buNone/>
            </a:pPr>
            <a:r>
              <a:rPr lang="zh-CN" altLang="en-US" sz="2400"/>
              <a:t>C:工人阶级登上政治舞台  </a:t>
            </a:r>
            <a:endParaRPr lang="zh-CN" altLang="en-US" sz="2400"/>
          </a:p>
          <a:p>
            <a:pPr marL="0" indent="0">
              <a:lnSpc>
                <a:spcPct val="200000"/>
              </a:lnSpc>
              <a:buNone/>
            </a:pPr>
            <a:r>
              <a:rPr lang="zh-CN" altLang="en-US" sz="2400"/>
              <a:t>D:运动取得初步胜利</a:t>
            </a:r>
            <a:endParaRPr lang="zh-CN" altLang="en-US" sz="240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p>
            <a:pPr marL="0" indent="0">
              <a:lnSpc>
                <a:spcPct val="200000"/>
              </a:lnSpc>
              <a:buNone/>
            </a:pPr>
            <a:r>
              <a:rPr lang="zh-CN" altLang="en-US" sz="2000"/>
              <a:t>1934年，曾担任察哈尔抗日同盟军北路前敌总指挥，后惨遭国民党当局杀害的爱国将领是（ ）</a:t>
            </a:r>
            <a:endParaRPr lang="zh-CN" altLang="en-US" sz="2000"/>
          </a:p>
          <a:p>
            <a:pPr marL="0" indent="0">
              <a:lnSpc>
                <a:spcPct val="200000"/>
              </a:lnSpc>
              <a:buNone/>
            </a:pPr>
            <a:r>
              <a:rPr lang="zh-CN" altLang="en-US" sz="2000"/>
              <a:t>A:冯玉祥</a:t>
            </a:r>
            <a:endParaRPr lang="zh-CN" altLang="en-US" sz="2000"/>
          </a:p>
          <a:p>
            <a:pPr marL="0" indent="0">
              <a:lnSpc>
                <a:spcPct val="200000"/>
              </a:lnSpc>
              <a:buNone/>
            </a:pPr>
            <a:r>
              <a:rPr lang="zh-CN" altLang="en-US" sz="2000"/>
              <a:t>B:蔡廷锴</a:t>
            </a:r>
            <a:endParaRPr lang="zh-CN" altLang="en-US" sz="2000"/>
          </a:p>
          <a:p>
            <a:pPr marL="0" indent="0">
              <a:lnSpc>
                <a:spcPct val="200000"/>
              </a:lnSpc>
              <a:buNone/>
            </a:pPr>
            <a:r>
              <a:rPr lang="zh-CN" altLang="en-US" sz="2000"/>
              <a:t>C:李济深</a:t>
            </a:r>
            <a:endParaRPr lang="zh-CN" altLang="en-US" sz="2000"/>
          </a:p>
          <a:p>
            <a:pPr marL="0" indent="0">
              <a:lnSpc>
                <a:spcPct val="200000"/>
              </a:lnSpc>
              <a:buNone/>
            </a:pPr>
            <a:r>
              <a:rPr lang="zh-CN" altLang="en-US" sz="2000">
                <a:solidFill>
                  <a:srgbClr val="C00000"/>
                </a:solidFill>
              </a:rPr>
              <a:t>D:吉鸿昌</a:t>
            </a:r>
            <a:endParaRPr lang="zh-CN" altLang="en-US" sz="2000">
              <a:solidFill>
                <a:srgbClr val="C00000"/>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1934年，宋庆龄等签名发表的号召国人武装驱逐日本帝国主义的文件是（ ）</a:t>
            </a:r>
            <a:endParaRPr lang="zh-CN" altLang="en-US" sz="2000"/>
          </a:p>
          <a:p>
            <a:pPr marL="0" indent="0">
              <a:lnSpc>
                <a:spcPct val="200000"/>
              </a:lnSpc>
              <a:buNone/>
            </a:pPr>
            <a:r>
              <a:rPr lang="zh-CN" altLang="en-US" sz="2000"/>
              <a:t>A:《反日反蒋的初步协定》 </a:t>
            </a:r>
            <a:endParaRPr lang="zh-CN" altLang="en-US" sz="2000"/>
          </a:p>
          <a:p>
            <a:pPr marL="0" indent="0">
              <a:lnSpc>
                <a:spcPct val="200000"/>
              </a:lnSpc>
              <a:buNone/>
            </a:pPr>
            <a:r>
              <a:rPr lang="zh-CN" altLang="en-US" sz="2000"/>
              <a:t>B:《中国人民对日作战的基本纲领》</a:t>
            </a:r>
            <a:endParaRPr lang="zh-CN" altLang="en-US" sz="2000"/>
          </a:p>
          <a:p>
            <a:pPr marL="0" indent="0">
              <a:lnSpc>
                <a:spcPct val="200000"/>
              </a:lnSpc>
              <a:buNone/>
            </a:pPr>
            <a:r>
              <a:rPr lang="zh-CN" altLang="en-US" sz="2000"/>
              <a:t>C:《为抗日救国告全国同胞书》</a:t>
            </a:r>
            <a:endParaRPr lang="zh-CN" altLang="en-US" sz="2000"/>
          </a:p>
          <a:p>
            <a:pPr marL="0" indent="0">
              <a:lnSpc>
                <a:spcPct val="200000"/>
              </a:lnSpc>
              <a:buNone/>
            </a:pPr>
            <a:r>
              <a:rPr lang="zh-CN" altLang="en-US" sz="2000"/>
              <a:t>D:《停战议和一致抗日通电》</a:t>
            </a:r>
            <a:endParaRPr lang="zh-CN" altLang="en-US" sz="200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1934年，宋庆龄等签名发表的号召国人武装驱逐日本帝国主义的文件是（ ）</a:t>
            </a:r>
            <a:endParaRPr lang="zh-CN" altLang="en-US" sz="2000"/>
          </a:p>
          <a:p>
            <a:pPr marL="0" indent="0">
              <a:lnSpc>
                <a:spcPct val="200000"/>
              </a:lnSpc>
              <a:buNone/>
            </a:pPr>
            <a:r>
              <a:rPr lang="zh-CN" altLang="en-US" sz="2000"/>
              <a:t>A:《反日反蒋的初步协定》 </a:t>
            </a:r>
            <a:endParaRPr lang="zh-CN" altLang="en-US" sz="2000"/>
          </a:p>
          <a:p>
            <a:pPr marL="0" indent="0">
              <a:lnSpc>
                <a:spcPct val="200000"/>
              </a:lnSpc>
              <a:buNone/>
            </a:pPr>
            <a:r>
              <a:rPr lang="zh-CN" altLang="en-US" sz="2000">
                <a:solidFill>
                  <a:srgbClr val="C00000"/>
                </a:solidFill>
              </a:rPr>
              <a:t>B:《中国人民对日作战的基本纲领》</a:t>
            </a:r>
            <a:endParaRPr lang="zh-CN" altLang="en-US" sz="2000">
              <a:solidFill>
                <a:srgbClr val="C00000"/>
              </a:solidFill>
            </a:endParaRPr>
          </a:p>
          <a:p>
            <a:pPr marL="0" indent="0">
              <a:lnSpc>
                <a:spcPct val="200000"/>
              </a:lnSpc>
              <a:buNone/>
            </a:pPr>
            <a:r>
              <a:rPr lang="zh-CN" altLang="en-US" sz="2000"/>
              <a:t>C:《为抗日救国告全国同胞书》</a:t>
            </a:r>
            <a:endParaRPr lang="zh-CN" altLang="en-US" sz="2000"/>
          </a:p>
          <a:p>
            <a:pPr marL="0" indent="0">
              <a:lnSpc>
                <a:spcPct val="200000"/>
              </a:lnSpc>
              <a:buNone/>
            </a:pPr>
            <a:r>
              <a:rPr lang="zh-CN" altLang="en-US" sz="2000"/>
              <a:t>D:《停战议和一致抗日通电》</a:t>
            </a:r>
            <a:endParaRPr lang="zh-CN" altLang="en-US" sz="200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1935年12月，中国共产党召开的确定抗日民族统一战线新政策的会议是（ ）</a:t>
            </a:r>
            <a:endParaRPr lang="zh-CN" altLang="en-US" sz="2000"/>
          </a:p>
          <a:p>
            <a:pPr marL="0" indent="0">
              <a:lnSpc>
                <a:spcPct val="200000"/>
              </a:lnSpc>
              <a:buNone/>
            </a:pPr>
            <a:r>
              <a:rPr lang="zh-CN" altLang="en-US" sz="2000"/>
              <a:t>A:西湖会议</a:t>
            </a:r>
            <a:endParaRPr lang="zh-CN" altLang="en-US" sz="2000"/>
          </a:p>
          <a:p>
            <a:pPr marL="0" indent="0">
              <a:lnSpc>
                <a:spcPct val="200000"/>
              </a:lnSpc>
              <a:buNone/>
            </a:pPr>
            <a:r>
              <a:rPr lang="zh-CN" altLang="en-US" sz="2000"/>
              <a:t>B:八七会议 </a:t>
            </a:r>
            <a:endParaRPr lang="zh-CN" altLang="en-US" sz="2000"/>
          </a:p>
          <a:p>
            <a:pPr marL="0" indent="0">
              <a:lnSpc>
                <a:spcPct val="200000"/>
              </a:lnSpc>
              <a:buNone/>
            </a:pPr>
            <a:r>
              <a:rPr lang="zh-CN" altLang="en-US" sz="2000"/>
              <a:t>C:瓦窑堡会议</a:t>
            </a:r>
            <a:endParaRPr lang="zh-CN" altLang="en-US" sz="2000"/>
          </a:p>
          <a:p>
            <a:pPr marL="0" indent="0">
              <a:lnSpc>
                <a:spcPct val="200000"/>
              </a:lnSpc>
              <a:buNone/>
            </a:pPr>
            <a:r>
              <a:rPr lang="zh-CN" altLang="en-US" sz="2000"/>
              <a:t>D:洛川会议</a:t>
            </a:r>
            <a:endParaRPr lang="zh-CN" altLang="en-US" sz="200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1935年12月，中国共产党召开的确定抗日民族统一战线新政策的会议是（ ）</a:t>
            </a:r>
            <a:endParaRPr lang="zh-CN" altLang="en-US" sz="2000"/>
          </a:p>
          <a:p>
            <a:pPr marL="0" indent="0">
              <a:lnSpc>
                <a:spcPct val="200000"/>
              </a:lnSpc>
              <a:buNone/>
            </a:pPr>
            <a:r>
              <a:rPr lang="zh-CN" altLang="en-US" sz="2000"/>
              <a:t>A:西湖会议</a:t>
            </a:r>
            <a:endParaRPr lang="zh-CN" altLang="en-US" sz="2000"/>
          </a:p>
          <a:p>
            <a:pPr marL="0" indent="0">
              <a:lnSpc>
                <a:spcPct val="200000"/>
              </a:lnSpc>
              <a:buNone/>
            </a:pPr>
            <a:r>
              <a:rPr lang="zh-CN" altLang="en-US" sz="2000"/>
              <a:t>B:八七会议 </a:t>
            </a:r>
            <a:endParaRPr lang="zh-CN" altLang="en-US" sz="2000"/>
          </a:p>
          <a:p>
            <a:pPr marL="0" indent="0">
              <a:lnSpc>
                <a:spcPct val="200000"/>
              </a:lnSpc>
              <a:buNone/>
            </a:pPr>
            <a:r>
              <a:rPr lang="zh-CN" altLang="en-US" sz="2000">
                <a:solidFill>
                  <a:srgbClr val="C00000"/>
                </a:solidFill>
              </a:rPr>
              <a:t>C:瓦窑堡会议</a:t>
            </a:r>
            <a:endParaRPr lang="zh-CN" altLang="en-US" sz="2000">
              <a:solidFill>
                <a:srgbClr val="C00000"/>
              </a:solidFill>
            </a:endParaRPr>
          </a:p>
          <a:p>
            <a:pPr marL="0" indent="0">
              <a:lnSpc>
                <a:spcPct val="200000"/>
              </a:lnSpc>
              <a:buNone/>
            </a:pPr>
            <a:r>
              <a:rPr lang="zh-CN" altLang="en-US" sz="2000"/>
              <a:t>D:洛川会议</a:t>
            </a:r>
            <a:endParaRPr lang="zh-CN" altLang="en-US" sz="20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1935年中国共产党北平临时工作委员会领导发动的抗日救亡运动是（ ）</a:t>
            </a:r>
            <a:endParaRPr lang="zh-CN" altLang="en-US" sz="2000"/>
          </a:p>
          <a:p>
            <a:pPr marL="0" indent="0">
              <a:lnSpc>
                <a:spcPct val="200000"/>
              </a:lnSpc>
              <a:buNone/>
            </a:pPr>
            <a:r>
              <a:rPr lang="zh-CN" altLang="en-US" sz="2000"/>
              <a:t>A:一二·九运动</a:t>
            </a:r>
            <a:endParaRPr lang="zh-CN" altLang="en-US" sz="2000"/>
          </a:p>
          <a:p>
            <a:pPr marL="0" indent="0">
              <a:lnSpc>
                <a:spcPct val="200000"/>
              </a:lnSpc>
              <a:buNone/>
            </a:pPr>
            <a:r>
              <a:rPr lang="zh-CN" altLang="en-US" sz="2000"/>
              <a:t>B:一二·一运动</a:t>
            </a:r>
            <a:endParaRPr lang="zh-CN" altLang="en-US" sz="2000"/>
          </a:p>
          <a:p>
            <a:pPr marL="0" indent="0">
              <a:lnSpc>
                <a:spcPct val="200000"/>
              </a:lnSpc>
              <a:buNone/>
            </a:pPr>
            <a:r>
              <a:rPr lang="zh-CN" altLang="en-US" sz="2000"/>
              <a:t>C:一二·三〇运动 </a:t>
            </a:r>
            <a:endParaRPr lang="zh-CN" altLang="en-US" sz="2000"/>
          </a:p>
          <a:p>
            <a:pPr marL="0" indent="0">
              <a:lnSpc>
                <a:spcPct val="200000"/>
              </a:lnSpc>
              <a:buNone/>
            </a:pPr>
            <a:r>
              <a:rPr lang="zh-CN" altLang="en-US" sz="2000"/>
              <a:t>D:五·二〇运动</a:t>
            </a:r>
            <a:endParaRPr lang="zh-CN" altLang="en-US" sz="20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1935年中国共产党北平临时工作委员会领导发动的抗日救亡运动是（ ）</a:t>
            </a:r>
            <a:endParaRPr lang="zh-CN" altLang="en-US" sz="2000"/>
          </a:p>
          <a:p>
            <a:pPr marL="0" indent="0">
              <a:lnSpc>
                <a:spcPct val="200000"/>
              </a:lnSpc>
              <a:buNone/>
            </a:pPr>
            <a:r>
              <a:rPr lang="zh-CN" altLang="en-US" sz="2000">
                <a:solidFill>
                  <a:srgbClr val="C00000"/>
                </a:solidFill>
              </a:rPr>
              <a:t>A:一二·九运动</a:t>
            </a:r>
            <a:endParaRPr lang="zh-CN" altLang="en-US" sz="2000">
              <a:solidFill>
                <a:srgbClr val="C00000"/>
              </a:solidFill>
            </a:endParaRPr>
          </a:p>
          <a:p>
            <a:pPr marL="0" indent="0">
              <a:lnSpc>
                <a:spcPct val="200000"/>
              </a:lnSpc>
              <a:buNone/>
            </a:pPr>
            <a:r>
              <a:rPr lang="zh-CN" altLang="en-US" sz="2000"/>
              <a:t>B:一二·一运动</a:t>
            </a:r>
            <a:endParaRPr lang="zh-CN" altLang="en-US" sz="2000"/>
          </a:p>
          <a:p>
            <a:pPr marL="0" indent="0">
              <a:lnSpc>
                <a:spcPct val="200000"/>
              </a:lnSpc>
              <a:buNone/>
            </a:pPr>
            <a:r>
              <a:rPr lang="zh-CN" altLang="en-US" sz="2000"/>
              <a:t>C:一二·三〇运动 </a:t>
            </a:r>
            <a:endParaRPr lang="zh-CN" altLang="en-US" sz="2000"/>
          </a:p>
          <a:p>
            <a:pPr marL="0" indent="0">
              <a:lnSpc>
                <a:spcPct val="200000"/>
              </a:lnSpc>
              <a:buNone/>
            </a:pPr>
            <a:r>
              <a:rPr lang="zh-CN" altLang="en-US" sz="2000"/>
              <a:t>D:五·二〇运动</a:t>
            </a:r>
            <a:endParaRPr lang="zh-CN" altLang="en-US" sz="20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1935年，北平学生发起的抗日救亡运动是（ ）</a:t>
            </a:r>
            <a:endParaRPr lang="zh-CN" altLang="en-US" sz="2000"/>
          </a:p>
          <a:p>
            <a:pPr marL="0" indent="0">
              <a:lnSpc>
                <a:spcPct val="200000"/>
              </a:lnSpc>
              <a:buNone/>
            </a:pPr>
            <a:r>
              <a:rPr lang="zh-CN" altLang="en-US" sz="2000"/>
              <a:t>A:五卅运动</a:t>
            </a:r>
            <a:endParaRPr lang="zh-CN" altLang="en-US" sz="2000"/>
          </a:p>
          <a:p>
            <a:pPr marL="0" indent="0">
              <a:lnSpc>
                <a:spcPct val="200000"/>
              </a:lnSpc>
              <a:buNone/>
            </a:pPr>
            <a:r>
              <a:rPr lang="zh-CN" altLang="en-US" sz="2000"/>
              <a:t>B:一二•九运动</a:t>
            </a:r>
            <a:endParaRPr lang="zh-CN" altLang="en-US" sz="2000"/>
          </a:p>
          <a:p>
            <a:pPr marL="0" indent="0">
              <a:lnSpc>
                <a:spcPct val="200000"/>
              </a:lnSpc>
              <a:buNone/>
            </a:pPr>
            <a:r>
              <a:rPr lang="zh-CN" altLang="en-US" sz="2000"/>
              <a:t>C:五•二〇运动 </a:t>
            </a:r>
            <a:endParaRPr lang="zh-CN" altLang="en-US" sz="2000"/>
          </a:p>
          <a:p>
            <a:pPr marL="0" indent="0">
              <a:lnSpc>
                <a:spcPct val="200000"/>
              </a:lnSpc>
              <a:buNone/>
            </a:pPr>
            <a:r>
              <a:rPr lang="zh-CN" altLang="en-US" sz="2000"/>
              <a:t>D:一二•三〇运动</a:t>
            </a:r>
            <a:endParaRPr lang="zh-CN" altLang="en-US" sz="20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1935年，北平学生发起的抗日救亡运动是（ ）</a:t>
            </a:r>
            <a:endParaRPr lang="zh-CN" altLang="en-US" sz="2000"/>
          </a:p>
          <a:p>
            <a:pPr marL="0" indent="0">
              <a:lnSpc>
                <a:spcPct val="200000"/>
              </a:lnSpc>
              <a:buNone/>
            </a:pPr>
            <a:r>
              <a:rPr lang="zh-CN" altLang="en-US" sz="2000"/>
              <a:t>A:五卅运动</a:t>
            </a:r>
            <a:endParaRPr lang="zh-CN" altLang="en-US" sz="2000"/>
          </a:p>
          <a:p>
            <a:pPr marL="0" indent="0">
              <a:lnSpc>
                <a:spcPct val="200000"/>
              </a:lnSpc>
              <a:buNone/>
            </a:pPr>
            <a:r>
              <a:rPr lang="zh-CN" altLang="en-US" sz="2000">
                <a:solidFill>
                  <a:srgbClr val="C00000"/>
                </a:solidFill>
              </a:rPr>
              <a:t>B:一二•九运动</a:t>
            </a:r>
            <a:endParaRPr lang="zh-CN" altLang="en-US" sz="2000">
              <a:solidFill>
                <a:srgbClr val="C00000"/>
              </a:solidFill>
            </a:endParaRPr>
          </a:p>
          <a:p>
            <a:pPr marL="0" indent="0">
              <a:lnSpc>
                <a:spcPct val="200000"/>
              </a:lnSpc>
              <a:buNone/>
            </a:pPr>
            <a:r>
              <a:rPr lang="zh-CN" altLang="en-US" sz="2000"/>
              <a:t>C:五•二〇运动 </a:t>
            </a:r>
            <a:endParaRPr lang="zh-CN" altLang="en-US" sz="2000"/>
          </a:p>
          <a:p>
            <a:pPr marL="0" indent="0">
              <a:lnSpc>
                <a:spcPct val="200000"/>
              </a:lnSpc>
              <a:buNone/>
            </a:pPr>
            <a:r>
              <a:rPr lang="zh-CN" altLang="en-US" sz="2000"/>
              <a:t>D:一二•三〇运动</a:t>
            </a:r>
            <a:endParaRPr lang="zh-CN" altLang="en-US" sz="200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1936年12月，发动西安事变的国民党爱国将领是（ ）</a:t>
            </a:r>
            <a:endParaRPr lang="zh-CN" altLang="en-US" sz="2000"/>
          </a:p>
          <a:p>
            <a:pPr marL="0" indent="0">
              <a:lnSpc>
                <a:spcPct val="200000"/>
              </a:lnSpc>
              <a:buNone/>
            </a:pPr>
            <a:r>
              <a:rPr lang="zh-CN" altLang="en-US" sz="2000"/>
              <a:t>A:蔡廷锴和蒋光鼐</a:t>
            </a:r>
            <a:endParaRPr lang="zh-CN" altLang="en-US" sz="2000"/>
          </a:p>
          <a:p>
            <a:pPr marL="0" indent="0">
              <a:lnSpc>
                <a:spcPct val="200000"/>
              </a:lnSpc>
              <a:buNone/>
            </a:pPr>
            <a:r>
              <a:rPr lang="zh-CN" altLang="en-US" sz="2000"/>
              <a:t>B:张学良和杨虎城</a:t>
            </a:r>
            <a:endParaRPr lang="zh-CN" altLang="en-US" sz="2000"/>
          </a:p>
          <a:p>
            <a:pPr marL="0" indent="0">
              <a:lnSpc>
                <a:spcPct val="200000"/>
              </a:lnSpc>
              <a:buNone/>
            </a:pPr>
            <a:r>
              <a:rPr lang="zh-CN" altLang="en-US" sz="2000"/>
              <a:t>C:李济深和陈铭枢</a:t>
            </a:r>
            <a:endParaRPr lang="zh-CN" altLang="en-US" sz="2000"/>
          </a:p>
          <a:p>
            <a:pPr marL="0" indent="0">
              <a:lnSpc>
                <a:spcPct val="200000"/>
              </a:lnSpc>
              <a:buNone/>
            </a:pPr>
            <a:r>
              <a:rPr lang="zh-CN" altLang="en-US" sz="2000"/>
              <a:t>D:冯玉祥和吉鸿昌</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五四运动的中心由北京转移到上海后，运动的新特点是（ ）</a:t>
            </a:r>
            <a:endParaRPr lang="zh-CN" altLang="en-US" sz="2400"/>
          </a:p>
          <a:p>
            <a:pPr marL="0" indent="0">
              <a:lnSpc>
                <a:spcPct val="200000"/>
              </a:lnSpc>
              <a:buNone/>
            </a:pPr>
            <a:r>
              <a:rPr lang="zh-CN" altLang="en-US" sz="2400"/>
              <a:t>A:商人罢市</a:t>
            </a:r>
            <a:endParaRPr lang="zh-CN" altLang="en-US" sz="2400"/>
          </a:p>
          <a:p>
            <a:pPr marL="0" indent="0">
              <a:lnSpc>
                <a:spcPct val="200000"/>
              </a:lnSpc>
              <a:buNone/>
            </a:pPr>
            <a:r>
              <a:rPr lang="zh-CN" altLang="en-US" sz="2400"/>
              <a:t>B:学生大规模罢课</a:t>
            </a:r>
            <a:endParaRPr lang="zh-CN" altLang="en-US" sz="2400"/>
          </a:p>
          <a:p>
            <a:pPr marL="0" indent="0">
              <a:lnSpc>
                <a:spcPct val="200000"/>
              </a:lnSpc>
              <a:buNone/>
            </a:pPr>
            <a:r>
              <a:rPr lang="zh-CN" altLang="en-US" sz="2400">
                <a:solidFill>
                  <a:srgbClr val="FF0000"/>
                </a:solidFill>
              </a:rPr>
              <a:t>C:工人阶级登上政治舞台  </a:t>
            </a:r>
            <a:endParaRPr lang="zh-CN" altLang="en-US" sz="2400">
              <a:solidFill>
                <a:srgbClr val="FF0000"/>
              </a:solidFill>
            </a:endParaRPr>
          </a:p>
          <a:p>
            <a:pPr marL="0" indent="0">
              <a:lnSpc>
                <a:spcPct val="200000"/>
              </a:lnSpc>
              <a:buNone/>
            </a:pPr>
            <a:r>
              <a:rPr lang="zh-CN" altLang="en-US" sz="2400"/>
              <a:t>D:运动取得初步胜利</a:t>
            </a:r>
            <a:endParaRPr lang="zh-CN" altLang="en-US" sz="240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1936年12月，发动西安事变的国民党爱国将领是（ ）</a:t>
            </a:r>
            <a:endParaRPr lang="zh-CN" altLang="en-US" sz="2000"/>
          </a:p>
          <a:p>
            <a:pPr marL="0" indent="0">
              <a:lnSpc>
                <a:spcPct val="200000"/>
              </a:lnSpc>
              <a:buNone/>
            </a:pPr>
            <a:r>
              <a:rPr lang="zh-CN" altLang="en-US" sz="2000"/>
              <a:t>A:蔡廷锴和蒋光鼐</a:t>
            </a:r>
            <a:endParaRPr lang="zh-CN" altLang="en-US" sz="2000"/>
          </a:p>
          <a:p>
            <a:pPr marL="0" indent="0">
              <a:lnSpc>
                <a:spcPct val="200000"/>
              </a:lnSpc>
              <a:buNone/>
            </a:pPr>
            <a:r>
              <a:rPr lang="zh-CN" altLang="en-US" sz="2000">
                <a:solidFill>
                  <a:srgbClr val="C00000"/>
                </a:solidFill>
              </a:rPr>
              <a:t>B:张学良和杨虎城</a:t>
            </a:r>
            <a:endParaRPr lang="zh-CN" altLang="en-US" sz="2000">
              <a:solidFill>
                <a:srgbClr val="C00000"/>
              </a:solidFill>
            </a:endParaRPr>
          </a:p>
          <a:p>
            <a:pPr marL="0" indent="0">
              <a:lnSpc>
                <a:spcPct val="200000"/>
              </a:lnSpc>
              <a:buNone/>
            </a:pPr>
            <a:r>
              <a:rPr lang="zh-CN" altLang="en-US" sz="2000"/>
              <a:t>C:李济深和陈铭枢</a:t>
            </a:r>
            <a:endParaRPr lang="zh-CN" altLang="en-US" sz="2000"/>
          </a:p>
          <a:p>
            <a:pPr marL="0" indent="0">
              <a:lnSpc>
                <a:spcPct val="200000"/>
              </a:lnSpc>
              <a:buNone/>
            </a:pPr>
            <a:r>
              <a:rPr lang="zh-CN" altLang="en-US" sz="2000"/>
              <a:t>D:冯玉祥和吉鸿昌</a:t>
            </a:r>
            <a:endParaRPr lang="zh-CN" altLang="en-US" sz="200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标志着抗日民族统一战线建立的文件是（ ）</a:t>
            </a:r>
            <a:endParaRPr lang="zh-CN" altLang="en-US" sz="2000"/>
          </a:p>
          <a:p>
            <a:pPr marL="0" indent="0">
              <a:lnSpc>
                <a:spcPct val="200000"/>
              </a:lnSpc>
              <a:buNone/>
            </a:pPr>
            <a:r>
              <a:rPr lang="zh-CN" altLang="en-US" sz="2000"/>
              <a:t>A:《停战议和一致抗日通电》</a:t>
            </a:r>
            <a:endParaRPr lang="zh-CN" altLang="en-US" sz="2000"/>
          </a:p>
          <a:p>
            <a:pPr marL="0" indent="0">
              <a:lnSpc>
                <a:spcPct val="200000"/>
              </a:lnSpc>
              <a:buNone/>
            </a:pPr>
            <a:r>
              <a:rPr lang="zh-CN" altLang="en-US" sz="2000"/>
              <a:t>B:《为抗日救国告全国同胞书》</a:t>
            </a:r>
            <a:endParaRPr lang="zh-CN" altLang="en-US" sz="2000"/>
          </a:p>
          <a:p>
            <a:pPr marL="0" indent="0">
              <a:lnSpc>
                <a:spcPct val="200000"/>
              </a:lnSpc>
              <a:buNone/>
            </a:pPr>
            <a:r>
              <a:rPr lang="zh-CN" altLang="en-US" sz="2000"/>
              <a:t>C:《中共中央为公布国共合作宣言》</a:t>
            </a:r>
            <a:endParaRPr lang="zh-CN" altLang="en-US" sz="2000"/>
          </a:p>
          <a:p>
            <a:pPr marL="0" indent="0">
              <a:lnSpc>
                <a:spcPct val="200000"/>
              </a:lnSpc>
              <a:buNone/>
            </a:pPr>
            <a:r>
              <a:rPr lang="zh-CN" altLang="en-US" sz="2000"/>
              <a:t>D:《政府与中共代表会谈纪要》</a:t>
            </a:r>
            <a:endParaRPr lang="zh-CN" altLang="en-US" sz="200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标志着抗日民族统一战线建立的文件是（ ）</a:t>
            </a:r>
            <a:endParaRPr lang="zh-CN" altLang="en-US" sz="2000"/>
          </a:p>
          <a:p>
            <a:pPr marL="0" indent="0">
              <a:lnSpc>
                <a:spcPct val="200000"/>
              </a:lnSpc>
              <a:buNone/>
            </a:pPr>
            <a:r>
              <a:rPr lang="zh-CN" altLang="en-US" sz="2000"/>
              <a:t>A:《停战议和一致抗日通电》</a:t>
            </a:r>
            <a:endParaRPr lang="zh-CN" altLang="en-US" sz="2000"/>
          </a:p>
          <a:p>
            <a:pPr marL="0" indent="0">
              <a:lnSpc>
                <a:spcPct val="200000"/>
              </a:lnSpc>
              <a:buNone/>
            </a:pPr>
            <a:r>
              <a:rPr lang="zh-CN" altLang="en-US" sz="2000"/>
              <a:t>B:《为抗日救国告全国同胞书》</a:t>
            </a:r>
            <a:endParaRPr lang="zh-CN" altLang="en-US" sz="2000"/>
          </a:p>
          <a:p>
            <a:pPr marL="0" indent="0">
              <a:lnSpc>
                <a:spcPct val="200000"/>
              </a:lnSpc>
              <a:buNone/>
            </a:pPr>
            <a:r>
              <a:rPr lang="zh-CN" altLang="en-US" sz="2000">
                <a:solidFill>
                  <a:srgbClr val="C00000"/>
                </a:solidFill>
              </a:rPr>
              <a:t>C:《中共中央为公布国共合作宣言》</a:t>
            </a:r>
            <a:endParaRPr lang="zh-CN" altLang="en-US" sz="2000">
              <a:solidFill>
                <a:srgbClr val="C00000"/>
              </a:solidFill>
            </a:endParaRPr>
          </a:p>
          <a:p>
            <a:pPr marL="0" indent="0">
              <a:lnSpc>
                <a:spcPct val="200000"/>
              </a:lnSpc>
              <a:buNone/>
            </a:pPr>
            <a:r>
              <a:rPr lang="zh-CN" altLang="en-US" sz="2000"/>
              <a:t>D:《政府与中共代表会谈纪要》</a:t>
            </a:r>
            <a:endParaRPr lang="zh-CN" altLang="en-US" sz="200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红军主力在抗战初期被改编为国民革命军第八路军，总指挥是（ ）</a:t>
            </a:r>
            <a:endParaRPr lang="zh-CN" altLang="en-US" sz="2000"/>
          </a:p>
          <a:p>
            <a:pPr marL="0" indent="0">
              <a:lnSpc>
                <a:spcPct val="200000"/>
              </a:lnSpc>
              <a:buNone/>
            </a:pPr>
            <a:r>
              <a:rPr lang="zh-CN" altLang="en-US" sz="2000"/>
              <a:t>A:彭德怀</a:t>
            </a:r>
            <a:endParaRPr lang="zh-CN" altLang="en-US" sz="2000"/>
          </a:p>
          <a:p>
            <a:pPr marL="0" indent="0">
              <a:lnSpc>
                <a:spcPct val="200000"/>
              </a:lnSpc>
              <a:buNone/>
            </a:pPr>
            <a:r>
              <a:rPr lang="zh-CN" altLang="en-US" sz="2000"/>
              <a:t>B:朱德 </a:t>
            </a:r>
            <a:endParaRPr lang="zh-CN" altLang="en-US" sz="2000"/>
          </a:p>
          <a:p>
            <a:pPr marL="0" indent="0">
              <a:lnSpc>
                <a:spcPct val="200000"/>
              </a:lnSpc>
              <a:buNone/>
            </a:pPr>
            <a:r>
              <a:rPr lang="zh-CN" altLang="en-US" sz="2000"/>
              <a:t>C:叶挺</a:t>
            </a:r>
            <a:endParaRPr lang="zh-CN" altLang="en-US" sz="2000"/>
          </a:p>
          <a:p>
            <a:pPr marL="0" indent="0">
              <a:lnSpc>
                <a:spcPct val="200000"/>
              </a:lnSpc>
              <a:buNone/>
            </a:pPr>
            <a:r>
              <a:rPr lang="zh-CN" altLang="en-US" sz="2000"/>
              <a:t>D:林彪</a:t>
            </a:r>
            <a:endParaRPr lang="zh-CN" altLang="en-US" sz="200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红军主力在抗战初期被改编为国民革命军第八路军，总指挥是（ ）</a:t>
            </a:r>
            <a:endParaRPr lang="zh-CN" altLang="en-US" sz="2000"/>
          </a:p>
          <a:p>
            <a:pPr marL="0" indent="0">
              <a:lnSpc>
                <a:spcPct val="200000"/>
              </a:lnSpc>
              <a:buNone/>
            </a:pPr>
            <a:r>
              <a:rPr lang="zh-CN" altLang="en-US" sz="2000"/>
              <a:t>A:彭德怀</a:t>
            </a:r>
            <a:endParaRPr lang="zh-CN" altLang="en-US" sz="2000"/>
          </a:p>
          <a:p>
            <a:pPr marL="0" indent="0">
              <a:lnSpc>
                <a:spcPct val="200000"/>
              </a:lnSpc>
              <a:buNone/>
            </a:pPr>
            <a:r>
              <a:rPr lang="zh-CN" altLang="en-US" sz="2000">
                <a:solidFill>
                  <a:srgbClr val="C00000"/>
                </a:solidFill>
              </a:rPr>
              <a:t>B:朱德 </a:t>
            </a:r>
            <a:endParaRPr lang="zh-CN" altLang="en-US" sz="2000">
              <a:solidFill>
                <a:srgbClr val="C00000"/>
              </a:solidFill>
            </a:endParaRPr>
          </a:p>
          <a:p>
            <a:pPr marL="0" indent="0">
              <a:lnSpc>
                <a:spcPct val="200000"/>
              </a:lnSpc>
              <a:buNone/>
            </a:pPr>
            <a:r>
              <a:rPr lang="zh-CN" altLang="en-US" sz="2000"/>
              <a:t>C:叶挺</a:t>
            </a:r>
            <a:endParaRPr lang="zh-CN" altLang="en-US" sz="2000"/>
          </a:p>
          <a:p>
            <a:pPr marL="0" indent="0">
              <a:lnSpc>
                <a:spcPct val="200000"/>
              </a:lnSpc>
              <a:buNone/>
            </a:pPr>
            <a:r>
              <a:rPr lang="zh-CN" altLang="en-US" sz="2000"/>
              <a:t>D:林彪</a:t>
            </a:r>
            <a:endParaRPr lang="zh-CN" altLang="en-US" sz="20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1937年，出任新四军军长的是（ ）</a:t>
            </a:r>
            <a:endParaRPr lang="zh-CN" altLang="en-US" sz="2000"/>
          </a:p>
          <a:p>
            <a:pPr marL="0" indent="0">
              <a:lnSpc>
                <a:spcPct val="200000"/>
              </a:lnSpc>
              <a:buNone/>
            </a:pPr>
            <a:r>
              <a:rPr lang="zh-CN" altLang="en-US" sz="2000"/>
              <a:t>A:朱德</a:t>
            </a:r>
            <a:endParaRPr lang="zh-CN" altLang="en-US" sz="2000"/>
          </a:p>
          <a:p>
            <a:pPr marL="0" indent="0">
              <a:lnSpc>
                <a:spcPct val="200000"/>
              </a:lnSpc>
              <a:buNone/>
            </a:pPr>
            <a:r>
              <a:rPr lang="zh-CN" altLang="en-US" sz="2000"/>
              <a:t>B:刘伯承</a:t>
            </a:r>
            <a:endParaRPr lang="zh-CN" altLang="en-US" sz="2000"/>
          </a:p>
          <a:p>
            <a:pPr marL="0" indent="0">
              <a:lnSpc>
                <a:spcPct val="200000"/>
              </a:lnSpc>
              <a:buNone/>
            </a:pPr>
            <a:r>
              <a:rPr lang="zh-CN" altLang="en-US" sz="2000"/>
              <a:t>C:叶挺</a:t>
            </a:r>
            <a:endParaRPr lang="zh-CN" altLang="en-US" sz="2000"/>
          </a:p>
          <a:p>
            <a:pPr marL="0" indent="0">
              <a:lnSpc>
                <a:spcPct val="200000"/>
              </a:lnSpc>
              <a:buNone/>
            </a:pPr>
            <a:r>
              <a:rPr lang="zh-CN" altLang="en-US" sz="2000"/>
              <a:t>D:陈毅</a:t>
            </a:r>
            <a:endParaRPr lang="zh-CN" altLang="en-US" sz="20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1937年，出任新四军军长的是（ ）</a:t>
            </a:r>
            <a:endParaRPr lang="zh-CN" altLang="en-US" sz="2000"/>
          </a:p>
          <a:p>
            <a:pPr marL="0" indent="0">
              <a:lnSpc>
                <a:spcPct val="200000"/>
              </a:lnSpc>
              <a:buNone/>
            </a:pPr>
            <a:r>
              <a:rPr lang="zh-CN" altLang="en-US" sz="2000"/>
              <a:t>A:朱德</a:t>
            </a:r>
            <a:endParaRPr lang="zh-CN" altLang="en-US" sz="2000"/>
          </a:p>
          <a:p>
            <a:pPr marL="0" indent="0">
              <a:lnSpc>
                <a:spcPct val="200000"/>
              </a:lnSpc>
              <a:buNone/>
            </a:pPr>
            <a:r>
              <a:rPr lang="zh-CN" altLang="en-US" sz="2000"/>
              <a:t>B:刘伯承</a:t>
            </a:r>
            <a:endParaRPr lang="zh-CN" altLang="en-US" sz="2000"/>
          </a:p>
          <a:p>
            <a:pPr marL="0" indent="0">
              <a:lnSpc>
                <a:spcPct val="200000"/>
              </a:lnSpc>
              <a:buNone/>
            </a:pPr>
            <a:r>
              <a:rPr lang="zh-CN" altLang="en-US" sz="2000">
                <a:solidFill>
                  <a:srgbClr val="C00000"/>
                </a:solidFill>
              </a:rPr>
              <a:t>C:叶挺</a:t>
            </a:r>
            <a:endParaRPr lang="zh-CN" altLang="en-US" sz="2000">
              <a:solidFill>
                <a:srgbClr val="C00000"/>
              </a:solidFill>
            </a:endParaRPr>
          </a:p>
          <a:p>
            <a:pPr marL="0" indent="0">
              <a:lnSpc>
                <a:spcPct val="200000"/>
              </a:lnSpc>
              <a:buNone/>
            </a:pPr>
            <a:r>
              <a:rPr lang="zh-CN" altLang="en-US" sz="2000"/>
              <a:t>D:陈毅</a:t>
            </a:r>
            <a:endParaRPr lang="zh-CN" altLang="en-US" sz="20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1937年，在淞沪会战中率领“八百壮士”孤守上海四行仓库的爱国将领是（ ）</a:t>
            </a:r>
            <a:endParaRPr lang="zh-CN" altLang="en-US" sz="2000"/>
          </a:p>
          <a:p>
            <a:pPr marL="0" indent="0">
              <a:lnSpc>
                <a:spcPct val="200000"/>
              </a:lnSpc>
              <a:buNone/>
            </a:pPr>
            <a:r>
              <a:rPr lang="zh-CN" altLang="en-US" sz="2000"/>
              <a:t>A:佟麟阁 </a:t>
            </a:r>
            <a:endParaRPr lang="zh-CN" altLang="en-US" sz="2000"/>
          </a:p>
          <a:p>
            <a:pPr marL="0" indent="0">
              <a:lnSpc>
                <a:spcPct val="200000"/>
              </a:lnSpc>
              <a:buNone/>
            </a:pPr>
            <a:r>
              <a:rPr lang="zh-CN" altLang="en-US" sz="2000"/>
              <a:t>B:赵登禹 </a:t>
            </a:r>
            <a:endParaRPr lang="zh-CN" altLang="en-US" sz="2000"/>
          </a:p>
          <a:p>
            <a:pPr marL="0" indent="0">
              <a:lnSpc>
                <a:spcPct val="200000"/>
              </a:lnSpc>
              <a:buNone/>
            </a:pPr>
            <a:r>
              <a:rPr lang="zh-CN" altLang="en-US" sz="2000"/>
              <a:t>C:谢晋元</a:t>
            </a:r>
            <a:endParaRPr lang="zh-CN" altLang="en-US" sz="2000"/>
          </a:p>
          <a:p>
            <a:pPr marL="0" indent="0">
              <a:lnSpc>
                <a:spcPct val="200000"/>
              </a:lnSpc>
              <a:buNone/>
            </a:pPr>
            <a:r>
              <a:rPr lang="zh-CN" altLang="en-US" sz="2000"/>
              <a:t>D:戴安澜</a:t>
            </a:r>
            <a:endParaRPr lang="zh-CN" altLang="en-US" sz="200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1937年，在淞沪会战中率领“八百壮士”孤守上海四行仓库的爱国将领是（ ）</a:t>
            </a:r>
            <a:endParaRPr lang="zh-CN" altLang="en-US" sz="2000"/>
          </a:p>
          <a:p>
            <a:pPr marL="0" indent="0">
              <a:lnSpc>
                <a:spcPct val="200000"/>
              </a:lnSpc>
              <a:buNone/>
            </a:pPr>
            <a:r>
              <a:rPr lang="zh-CN" altLang="en-US" sz="2000"/>
              <a:t>A:佟麟阁 </a:t>
            </a:r>
            <a:endParaRPr lang="zh-CN" altLang="en-US" sz="2000"/>
          </a:p>
          <a:p>
            <a:pPr marL="0" indent="0">
              <a:lnSpc>
                <a:spcPct val="200000"/>
              </a:lnSpc>
              <a:buNone/>
            </a:pPr>
            <a:r>
              <a:rPr lang="zh-CN" altLang="en-US" sz="2000"/>
              <a:t>B:赵登禹 </a:t>
            </a:r>
            <a:endParaRPr lang="zh-CN" altLang="en-US" sz="2000"/>
          </a:p>
          <a:p>
            <a:pPr marL="0" indent="0">
              <a:lnSpc>
                <a:spcPct val="200000"/>
              </a:lnSpc>
              <a:buNone/>
            </a:pPr>
            <a:r>
              <a:rPr lang="zh-CN" altLang="en-US" sz="2000">
                <a:solidFill>
                  <a:srgbClr val="C00000"/>
                </a:solidFill>
              </a:rPr>
              <a:t>C:谢晋元</a:t>
            </a:r>
            <a:endParaRPr lang="zh-CN" altLang="en-US" sz="2000">
              <a:solidFill>
                <a:srgbClr val="C00000"/>
              </a:solidFill>
            </a:endParaRPr>
          </a:p>
          <a:p>
            <a:pPr marL="0" indent="0">
              <a:lnSpc>
                <a:spcPct val="200000"/>
              </a:lnSpc>
              <a:buNone/>
            </a:pPr>
            <a:r>
              <a:rPr lang="zh-CN" altLang="en-US" sz="2000"/>
              <a:t>D:戴安澜</a:t>
            </a:r>
            <a:endParaRPr lang="zh-CN" altLang="en-US" sz="20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在抗日战争的战略防御阶段，国民党军队在正面战场上取得胜利的战役是（ ）</a:t>
            </a:r>
            <a:endParaRPr lang="zh-CN" altLang="en-US" sz="2000"/>
          </a:p>
          <a:p>
            <a:pPr marL="0" indent="0">
              <a:lnSpc>
                <a:spcPct val="200000"/>
              </a:lnSpc>
              <a:buNone/>
            </a:pPr>
            <a:r>
              <a:rPr lang="zh-CN" altLang="en-US" sz="2000"/>
              <a:t>A:台儿庄战役</a:t>
            </a:r>
            <a:endParaRPr lang="zh-CN" altLang="en-US" sz="2000"/>
          </a:p>
          <a:p>
            <a:pPr marL="0" indent="0">
              <a:lnSpc>
                <a:spcPct val="200000"/>
              </a:lnSpc>
              <a:buNone/>
            </a:pPr>
            <a:r>
              <a:rPr lang="zh-CN" altLang="en-US" sz="2000"/>
              <a:t>B:桂南战役</a:t>
            </a:r>
            <a:endParaRPr lang="zh-CN" altLang="en-US" sz="2000"/>
          </a:p>
          <a:p>
            <a:pPr marL="0" indent="0">
              <a:lnSpc>
                <a:spcPct val="200000"/>
              </a:lnSpc>
              <a:buNone/>
            </a:pPr>
            <a:r>
              <a:rPr lang="zh-CN" altLang="en-US" sz="2000"/>
              <a:t>C:枣宜战役</a:t>
            </a:r>
            <a:endParaRPr lang="zh-CN" altLang="en-US" sz="2000"/>
          </a:p>
          <a:p>
            <a:pPr marL="0" indent="0">
              <a:lnSpc>
                <a:spcPct val="200000"/>
              </a:lnSpc>
              <a:buNone/>
            </a:pPr>
            <a:r>
              <a:rPr lang="zh-CN" altLang="en-US" sz="2000"/>
              <a:t>D:中条山战役</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1919年6月3日后，五四运动主力发生的变化是（ ）</a:t>
            </a:r>
            <a:endParaRPr lang="zh-CN" altLang="en-US" sz="2400"/>
          </a:p>
          <a:p>
            <a:pPr marL="0" indent="0">
              <a:lnSpc>
                <a:spcPct val="200000"/>
              </a:lnSpc>
              <a:buNone/>
            </a:pPr>
            <a:r>
              <a:rPr lang="zh-CN" altLang="en-US" sz="2400"/>
              <a:t>A:由学生转为工人</a:t>
            </a:r>
            <a:endParaRPr lang="zh-CN" altLang="en-US" sz="2400"/>
          </a:p>
          <a:p>
            <a:pPr marL="0" indent="0">
              <a:lnSpc>
                <a:spcPct val="200000"/>
              </a:lnSpc>
              <a:buNone/>
            </a:pPr>
            <a:r>
              <a:rPr lang="zh-CN" altLang="en-US" sz="2400"/>
              <a:t>B:由工人转为学生</a:t>
            </a:r>
            <a:endParaRPr lang="zh-CN" altLang="en-US" sz="2400"/>
          </a:p>
          <a:p>
            <a:pPr marL="0" indent="0">
              <a:lnSpc>
                <a:spcPct val="200000"/>
              </a:lnSpc>
              <a:buNone/>
            </a:pPr>
            <a:r>
              <a:rPr lang="zh-CN" altLang="en-US" sz="2400"/>
              <a:t>C:由农民转为工人</a:t>
            </a:r>
            <a:endParaRPr lang="zh-CN" altLang="en-US" sz="2400"/>
          </a:p>
          <a:p>
            <a:pPr marL="0" indent="0">
              <a:lnSpc>
                <a:spcPct val="200000"/>
              </a:lnSpc>
              <a:buNone/>
            </a:pPr>
            <a:r>
              <a:rPr lang="zh-CN" altLang="en-US" sz="2400"/>
              <a:t>D:由工人转为农民</a:t>
            </a:r>
            <a:endParaRPr lang="zh-CN" altLang="en-US" sz="24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在抗日战争的战略防御阶段，国民党军队在正面战场上取得胜利的战役是（ ）</a:t>
            </a:r>
            <a:endParaRPr lang="zh-CN" altLang="en-US" sz="2000"/>
          </a:p>
          <a:p>
            <a:pPr marL="0" indent="0">
              <a:lnSpc>
                <a:spcPct val="200000"/>
              </a:lnSpc>
              <a:buNone/>
            </a:pPr>
            <a:r>
              <a:rPr lang="zh-CN" altLang="en-US" sz="2000">
                <a:solidFill>
                  <a:srgbClr val="C00000"/>
                </a:solidFill>
              </a:rPr>
              <a:t>A:台儿庄战役</a:t>
            </a:r>
            <a:endParaRPr lang="zh-CN" altLang="en-US" sz="2000">
              <a:solidFill>
                <a:srgbClr val="C00000"/>
              </a:solidFill>
            </a:endParaRPr>
          </a:p>
          <a:p>
            <a:pPr marL="0" indent="0">
              <a:lnSpc>
                <a:spcPct val="200000"/>
              </a:lnSpc>
              <a:buNone/>
            </a:pPr>
            <a:r>
              <a:rPr lang="zh-CN" altLang="en-US" sz="2000"/>
              <a:t>B:桂南战役</a:t>
            </a:r>
            <a:endParaRPr lang="zh-CN" altLang="en-US" sz="2000"/>
          </a:p>
          <a:p>
            <a:pPr marL="0" indent="0">
              <a:lnSpc>
                <a:spcPct val="200000"/>
              </a:lnSpc>
              <a:buNone/>
            </a:pPr>
            <a:r>
              <a:rPr lang="zh-CN" altLang="en-US" sz="2000"/>
              <a:t>C:枣宜战役</a:t>
            </a:r>
            <a:endParaRPr lang="zh-CN" altLang="en-US" sz="2000"/>
          </a:p>
          <a:p>
            <a:pPr marL="0" indent="0">
              <a:lnSpc>
                <a:spcPct val="200000"/>
              </a:lnSpc>
              <a:buNone/>
            </a:pPr>
            <a:r>
              <a:rPr lang="zh-CN" altLang="en-US" sz="2000"/>
              <a:t>D:中条山战役</a:t>
            </a:r>
            <a:endParaRPr lang="zh-CN" altLang="en-US" sz="200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1938年3月，李宗仁领导的第五战区歼灭日军万余人、取得大捷的作战是（ ）</a:t>
            </a:r>
            <a:endParaRPr lang="zh-CN" altLang="en-US" sz="2000"/>
          </a:p>
          <a:p>
            <a:pPr marL="0" indent="0">
              <a:lnSpc>
                <a:spcPct val="200000"/>
              </a:lnSpc>
              <a:buNone/>
            </a:pPr>
            <a:r>
              <a:rPr lang="zh-CN" altLang="en-US" sz="2000"/>
              <a:t>A:淞沪会战</a:t>
            </a:r>
            <a:endParaRPr lang="zh-CN" altLang="en-US" sz="2000"/>
          </a:p>
          <a:p>
            <a:pPr marL="0" indent="0">
              <a:lnSpc>
                <a:spcPct val="200000"/>
              </a:lnSpc>
              <a:buNone/>
            </a:pPr>
            <a:r>
              <a:rPr lang="zh-CN" altLang="en-US" sz="2000"/>
              <a:t>B:平型关战役 </a:t>
            </a:r>
            <a:endParaRPr lang="zh-CN" altLang="en-US" sz="2000"/>
          </a:p>
          <a:p>
            <a:pPr marL="0" indent="0">
              <a:lnSpc>
                <a:spcPct val="200000"/>
              </a:lnSpc>
              <a:buNone/>
            </a:pPr>
            <a:r>
              <a:rPr lang="zh-CN" altLang="en-US" sz="2000"/>
              <a:t>C:长沙会战</a:t>
            </a:r>
            <a:endParaRPr lang="zh-CN" altLang="en-US" sz="2000"/>
          </a:p>
          <a:p>
            <a:pPr marL="0" indent="0">
              <a:lnSpc>
                <a:spcPct val="200000"/>
              </a:lnSpc>
              <a:buNone/>
            </a:pPr>
            <a:r>
              <a:rPr lang="zh-CN" altLang="en-US" sz="2000"/>
              <a:t>D:台儿庄战役</a:t>
            </a:r>
            <a:endParaRPr lang="zh-CN" altLang="en-US" sz="200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1938年3月，李宗仁领导的第五战区歼灭日军万余人、取得大捷的作战是（ ）</a:t>
            </a:r>
            <a:endParaRPr lang="zh-CN" altLang="en-US" sz="2000"/>
          </a:p>
          <a:p>
            <a:pPr marL="0" indent="0">
              <a:lnSpc>
                <a:spcPct val="200000"/>
              </a:lnSpc>
              <a:buNone/>
            </a:pPr>
            <a:r>
              <a:rPr lang="zh-CN" altLang="en-US" sz="2000"/>
              <a:t>A:淞沪会战</a:t>
            </a:r>
            <a:endParaRPr lang="zh-CN" altLang="en-US" sz="2000"/>
          </a:p>
          <a:p>
            <a:pPr marL="0" indent="0">
              <a:lnSpc>
                <a:spcPct val="200000"/>
              </a:lnSpc>
              <a:buNone/>
            </a:pPr>
            <a:r>
              <a:rPr lang="zh-CN" altLang="en-US" sz="2000"/>
              <a:t>B:平型关战役 </a:t>
            </a:r>
            <a:endParaRPr lang="zh-CN" altLang="en-US" sz="2000"/>
          </a:p>
          <a:p>
            <a:pPr marL="0" indent="0">
              <a:lnSpc>
                <a:spcPct val="200000"/>
              </a:lnSpc>
              <a:buNone/>
            </a:pPr>
            <a:r>
              <a:rPr lang="zh-CN" altLang="en-US" sz="2000"/>
              <a:t>C:长沙会战</a:t>
            </a:r>
            <a:endParaRPr lang="zh-CN" altLang="en-US" sz="2000"/>
          </a:p>
          <a:p>
            <a:pPr marL="0" indent="0">
              <a:lnSpc>
                <a:spcPct val="200000"/>
              </a:lnSpc>
              <a:buNone/>
            </a:pPr>
            <a:r>
              <a:rPr lang="zh-CN" altLang="en-US" sz="2000">
                <a:solidFill>
                  <a:srgbClr val="C00000"/>
                </a:solidFill>
              </a:rPr>
              <a:t>D:台儿庄战役</a:t>
            </a:r>
            <a:endParaRPr lang="zh-CN" altLang="en-US" sz="2000">
              <a:solidFill>
                <a:srgbClr val="C00000"/>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从1937年卢沟桥事变到1938年10月广州、武汉失守，中国抗日战争处于（ ）</a:t>
            </a:r>
            <a:endParaRPr lang="zh-CN" altLang="en-US" sz="2000"/>
          </a:p>
          <a:p>
            <a:pPr marL="0" indent="0">
              <a:lnSpc>
                <a:spcPct val="200000"/>
              </a:lnSpc>
              <a:buNone/>
            </a:pPr>
            <a:r>
              <a:rPr lang="zh-CN" altLang="en-US" sz="2000"/>
              <a:t>A:战略防御阶段</a:t>
            </a:r>
            <a:endParaRPr lang="zh-CN" altLang="en-US" sz="2000"/>
          </a:p>
          <a:p>
            <a:pPr marL="0" indent="0">
              <a:lnSpc>
                <a:spcPct val="200000"/>
              </a:lnSpc>
              <a:buNone/>
            </a:pPr>
            <a:r>
              <a:rPr lang="zh-CN" altLang="en-US" sz="2000"/>
              <a:t>B:战略相持阶段</a:t>
            </a:r>
            <a:endParaRPr lang="zh-CN" altLang="en-US" sz="2000"/>
          </a:p>
          <a:p>
            <a:pPr marL="0" indent="0">
              <a:lnSpc>
                <a:spcPct val="200000"/>
              </a:lnSpc>
              <a:buNone/>
            </a:pPr>
            <a:r>
              <a:rPr lang="zh-CN" altLang="en-US" sz="2000"/>
              <a:t>C:战略反攻阶段</a:t>
            </a:r>
            <a:endParaRPr lang="zh-CN" altLang="en-US" sz="2000"/>
          </a:p>
          <a:p>
            <a:pPr marL="0" indent="0">
              <a:lnSpc>
                <a:spcPct val="200000"/>
              </a:lnSpc>
              <a:buNone/>
            </a:pPr>
            <a:r>
              <a:rPr lang="zh-CN" altLang="en-US" sz="2000"/>
              <a:t>D:战略决战阶段</a:t>
            </a:r>
            <a:endParaRPr lang="zh-CN" altLang="en-US" sz="200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从1937年卢沟桥事变到1938年10月广州、武汉失守，中国抗日战争处于（ ）</a:t>
            </a:r>
            <a:endParaRPr lang="zh-CN" altLang="en-US" sz="2000"/>
          </a:p>
          <a:p>
            <a:pPr marL="0" indent="0">
              <a:lnSpc>
                <a:spcPct val="200000"/>
              </a:lnSpc>
              <a:buNone/>
            </a:pPr>
            <a:r>
              <a:rPr lang="zh-CN" altLang="en-US" sz="2000">
                <a:solidFill>
                  <a:srgbClr val="C00000"/>
                </a:solidFill>
              </a:rPr>
              <a:t>A:战略防御阶段</a:t>
            </a:r>
            <a:endParaRPr lang="zh-CN" altLang="en-US" sz="2000">
              <a:solidFill>
                <a:srgbClr val="C00000"/>
              </a:solidFill>
            </a:endParaRPr>
          </a:p>
          <a:p>
            <a:pPr marL="0" indent="0">
              <a:lnSpc>
                <a:spcPct val="200000"/>
              </a:lnSpc>
              <a:buNone/>
            </a:pPr>
            <a:r>
              <a:rPr lang="zh-CN" altLang="en-US" sz="2000"/>
              <a:t>B:战略相持阶段</a:t>
            </a:r>
            <a:endParaRPr lang="zh-CN" altLang="en-US" sz="2000"/>
          </a:p>
          <a:p>
            <a:pPr marL="0" indent="0">
              <a:lnSpc>
                <a:spcPct val="200000"/>
              </a:lnSpc>
              <a:buNone/>
            </a:pPr>
            <a:r>
              <a:rPr lang="zh-CN" altLang="en-US" sz="2000"/>
              <a:t>C:战略反攻阶段</a:t>
            </a:r>
            <a:endParaRPr lang="zh-CN" altLang="en-US" sz="2000"/>
          </a:p>
          <a:p>
            <a:pPr marL="0" indent="0">
              <a:lnSpc>
                <a:spcPct val="200000"/>
              </a:lnSpc>
              <a:buNone/>
            </a:pPr>
            <a:r>
              <a:rPr lang="zh-CN" altLang="en-US" sz="2000"/>
              <a:t>D:战略决战阶段</a:t>
            </a:r>
            <a:endParaRPr lang="zh-CN" altLang="en-US" sz="200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1938年10月广州、武汉失守，中国抗日战争进入到（ ）</a:t>
            </a:r>
            <a:endParaRPr lang="zh-CN" altLang="en-US" sz="2000"/>
          </a:p>
          <a:p>
            <a:pPr marL="0" indent="0">
              <a:lnSpc>
                <a:spcPct val="200000"/>
              </a:lnSpc>
              <a:buNone/>
            </a:pPr>
            <a:r>
              <a:rPr lang="zh-CN" altLang="en-US" sz="2000"/>
              <a:t>A:战略防御阶段</a:t>
            </a:r>
            <a:endParaRPr lang="zh-CN" altLang="en-US" sz="2000"/>
          </a:p>
          <a:p>
            <a:pPr marL="0" indent="0">
              <a:lnSpc>
                <a:spcPct val="200000"/>
              </a:lnSpc>
              <a:buNone/>
            </a:pPr>
            <a:r>
              <a:rPr lang="zh-CN" altLang="en-US" sz="2000"/>
              <a:t>B:战略相持阶段</a:t>
            </a:r>
            <a:endParaRPr lang="zh-CN" altLang="en-US" sz="2000"/>
          </a:p>
          <a:p>
            <a:pPr marL="0" indent="0">
              <a:lnSpc>
                <a:spcPct val="200000"/>
              </a:lnSpc>
              <a:buNone/>
            </a:pPr>
            <a:r>
              <a:rPr lang="zh-CN" altLang="en-US" sz="2000"/>
              <a:t>C:战略反攻阶段</a:t>
            </a:r>
            <a:endParaRPr lang="zh-CN" altLang="en-US" sz="2000"/>
          </a:p>
          <a:p>
            <a:pPr marL="0" indent="0">
              <a:lnSpc>
                <a:spcPct val="200000"/>
              </a:lnSpc>
              <a:buNone/>
            </a:pPr>
            <a:r>
              <a:rPr lang="zh-CN" altLang="en-US" sz="2000"/>
              <a:t>D:战略决战阶段</a:t>
            </a:r>
            <a:endParaRPr lang="zh-CN" altLang="en-US" sz="200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1938年10月广州、武汉失守，中国抗日战争进入到（ ）</a:t>
            </a:r>
            <a:endParaRPr lang="zh-CN" altLang="en-US" sz="2000"/>
          </a:p>
          <a:p>
            <a:pPr marL="0" indent="0">
              <a:lnSpc>
                <a:spcPct val="200000"/>
              </a:lnSpc>
              <a:buNone/>
            </a:pPr>
            <a:r>
              <a:rPr lang="zh-CN" altLang="en-US" sz="2000"/>
              <a:t>A:战略防御阶段</a:t>
            </a:r>
            <a:endParaRPr lang="zh-CN" altLang="en-US" sz="2000"/>
          </a:p>
          <a:p>
            <a:pPr marL="0" indent="0">
              <a:lnSpc>
                <a:spcPct val="200000"/>
              </a:lnSpc>
              <a:buNone/>
            </a:pPr>
            <a:r>
              <a:rPr lang="zh-CN" altLang="en-US" sz="2000">
                <a:solidFill>
                  <a:srgbClr val="C00000"/>
                </a:solidFill>
              </a:rPr>
              <a:t>B:战略相持阶段</a:t>
            </a:r>
            <a:endParaRPr lang="zh-CN" altLang="en-US" sz="2000">
              <a:solidFill>
                <a:srgbClr val="C00000"/>
              </a:solidFill>
            </a:endParaRPr>
          </a:p>
          <a:p>
            <a:pPr marL="0" indent="0">
              <a:lnSpc>
                <a:spcPct val="200000"/>
              </a:lnSpc>
              <a:buNone/>
            </a:pPr>
            <a:r>
              <a:rPr lang="zh-CN" altLang="en-US" sz="2000"/>
              <a:t>C:战略反攻阶段</a:t>
            </a:r>
            <a:endParaRPr lang="zh-CN" altLang="en-US" sz="2000"/>
          </a:p>
          <a:p>
            <a:pPr marL="0" indent="0">
              <a:lnSpc>
                <a:spcPct val="200000"/>
              </a:lnSpc>
              <a:buNone/>
            </a:pPr>
            <a:r>
              <a:rPr lang="zh-CN" altLang="en-US" sz="2000"/>
              <a:t>D:战略决战阶段</a:t>
            </a:r>
            <a:endParaRPr lang="zh-CN" altLang="en-US" sz="200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抗日战争进入相持阶段后，日本帝国主义对国民党政府采取的政策是（ ）</a:t>
            </a:r>
            <a:endParaRPr lang="zh-CN" altLang="en-US" sz="2000"/>
          </a:p>
          <a:p>
            <a:pPr marL="0" indent="0">
              <a:lnSpc>
                <a:spcPct val="200000"/>
              </a:lnSpc>
              <a:buNone/>
            </a:pPr>
            <a:r>
              <a:rPr lang="zh-CN" altLang="en-US" sz="2000"/>
              <a:t>A:以军事打击为主，政治诱降为辅</a:t>
            </a:r>
            <a:endParaRPr lang="zh-CN" altLang="en-US" sz="2000"/>
          </a:p>
          <a:p>
            <a:pPr marL="0" indent="0">
              <a:lnSpc>
                <a:spcPct val="200000"/>
              </a:lnSpc>
              <a:buNone/>
            </a:pPr>
            <a:r>
              <a:rPr lang="zh-CN" altLang="en-US" sz="2000"/>
              <a:t>B:以政治诱降为主，军事打击为辅</a:t>
            </a:r>
            <a:endParaRPr lang="zh-CN" altLang="en-US" sz="2000"/>
          </a:p>
          <a:p>
            <a:pPr marL="0" indent="0">
              <a:lnSpc>
                <a:spcPct val="200000"/>
              </a:lnSpc>
              <a:buNone/>
            </a:pPr>
            <a:r>
              <a:rPr lang="zh-CN" altLang="en-US" sz="2000"/>
              <a:t>C:军事打击和政治诱降并重</a:t>
            </a:r>
            <a:endParaRPr lang="zh-CN" altLang="en-US" sz="2000"/>
          </a:p>
          <a:p>
            <a:pPr marL="0" indent="0">
              <a:lnSpc>
                <a:spcPct val="200000"/>
              </a:lnSpc>
              <a:buNone/>
            </a:pPr>
            <a:r>
              <a:rPr lang="zh-CN" altLang="en-US" sz="2000"/>
              <a:t>D:速战速决，武力征服</a:t>
            </a:r>
            <a:endParaRPr lang="zh-CN" altLang="en-US" sz="200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抗日战争进入相持阶段后，日本帝国主义对国民党政府采取的政策是（ ）</a:t>
            </a:r>
            <a:endParaRPr lang="zh-CN" altLang="en-US" sz="2000"/>
          </a:p>
          <a:p>
            <a:pPr marL="0" indent="0">
              <a:lnSpc>
                <a:spcPct val="200000"/>
              </a:lnSpc>
              <a:buNone/>
            </a:pPr>
            <a:r>
              <a:rPr lang="zh-CN" altLang="en-US" sz="2000"/>
              <a:t>A:以军事打击为主，政治诱降为辅</a:t>
            </a:r>
            <a:endParaRPr lang="zh-CN" altLang="en-US" sz="2000"/>
          </a:p>
          <a:p>
            <a:pPr marL="0" indent="0">
              <a:lnSpc>
                <a:spcPct val="200000"/>
              </a:lnSpc>
              <a:buNone/>
            </a:pPr>
            <a:r>
              <a:rPr lang="zh-CN" altLang="en-US" sz="2000">
                <a:solidFill>
                  <a:srgbClr val="C00000"/>
                </a:solidFill>
              </a:rPr>
              <a:t>B:以政治诱降为主，军事打击为辅</a:t>
            </a:r>
            <a:endParaRPr lang="zh-CN" altLang="en-US" sz="2000">
              <a:solidFill>
                <a:srgbClr val="C00000"/>
              </a:solidFill>
            </a:endParaRPr>
          </a:p>
          <a:p>
            <a:pPr marL="0" indent="0">
              <a:lnSpc>
                <a:spcPct val="200000"/>
              </a:lnSpc>
              <a:buNone/>
            </a:pPr>
            <a:r>
              <a:rPr lang="zh-CN" altLang="en-US" sz="2000"/>
              <a:t>C:军事打击和政治诱降并重</a:t>
            </a:r>
            <a:endParaRPr lang="zh-CN" altLang="en-US" sz="2000"/>
          </a:p>
          <a:p>
            <a:pPr marL="0" indent="0">
              <a:lnSpc>
                <a:spcPct val="200000"/>
              </a:lnSpc>
              <a:buNone/>
            </a:pPr>
            <a:r>
              <a:rPr lang="zh-CN" altLang="en-US" sz="2000"/>
              <a:t>D:速战速决，武力征服</a:t>
            </a:r>
            <a:endParaRPr lang="zh-CN" altLang="en-US" sz="200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1939年1月，国民党制定“防共、限共、溶共、反共”方针的会议是（ ）</a:t>
            </a:r>
            <a:endParaRPr lang="zh-CN" altLang="en-US" sz="2000"/>
          </a:p>
          <a:p>
            <a:pPr marL="0" indent="0">
              <a:lnSpc>
                <a:spcPct val="200000"/>
              </a:lnSpc>
              <a:buNone/>
            </a:pPr>
            <a:r>
              <a:rPr lang="zh-CN" altLang="en-US" sz="2000"/>
              <a:t>A:五届三中全会</a:t>
            </a:r>
            <a:endParaRPr lang="zh-CN" altLang="en-US" sz="2000"/>
          </a:p>
          <a:p>
            <a:pPr marL="0" indent="0">
              <a:lnSpc>
                <a:spcPct val="200000"/>
              </a:lnSpc>
              <a:buNone/>
            </a:pPr>
            <a:r>
              <a:rPr lang="zh-CN" altLang="en-US" sz="2000"/>
              <a:t>B:五届四中全会</a:t>
            </a:r>
            <a:endParaRPr lang="zh-CN" altLang="en-US" sz="2000"/>
          </a:p>
          <a:p>
            <a:pPr marL="0" indent="0">
              <a:lnSpc>
                <a:spcPct val="200000"/>
              </a:lnSpc>
              <a:buNone/>
            </a:pPr>
            <a:r>
              <a:rPr lang="zh-CN" altLang="en-US" sz="2000"/>
              <a:t>C:五届五中全会</a:t>
            </a:r>
            <a:endParaRPr lang="zh-CN" altLang="en-US" sz="2000"/>
          </a:p>
          <a:p>
            <a:pPr marL="0" indent="0">
              <a:lnSpc>
                <a:spcPct val="200000"/>
              </a:lnSpc>
              <a:buNone/>
            </a:pPr>
            <a:r>
              <a:rPr lang="zh-CN" altLang="en-US" sz="2000"/>
              <a:t>D:五届六中全会</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华文新魏" panose="02010800040101010101" charset="-122"/>
                <a:ea typeface="华文新魏" panose="02010800040101010101" charset="-122"/>
                <a:sym typeface="Palatino Linotype" panose="02040502050505030304" charset="0"/>
              </a:rPr>
              <a:t>第四章   开天辟地的大事变</a:t>
            </a:r>
            <a:endParaRPr lang="zh-CN" altLang="en-US"/>
          </a:p>
        </p:txBody>
      </p:sp>
      <p:sp>
        <p:nvSpPr>
          <p:cNvPr id="3" name="内容占位符 2"/>
          <p:cNvSpPr>
            <a:spLocks noGrp="1"/>
          </p:cNvSpPr>
          <p:nvPr>
            <p:ph idx="1"/>
          </p:nvPr>
        </p:nvSpPr>
        <p:spPr>
          <a:xfrm>
            <a:off x="838200" y="1691005"/>
            <a:ext cx="10515600" cy="4351338"/>
          </a:xfrm>
        </p:spPr>
        <p:txBody>
          <a:bodyPr>
            <a:noAutofit/>
          </a:bodyPr>
          <a:p>
            <a:pPr marL="0" indent="0">
              <a:lnSpc>
                <a:spcPct val="250000"/>
              </a:lnSpc>
              <a:buNone/>
            </a:pPr>
            <a:r>
              <a:rPr lang="zh-CN" altLang="en-US"/>
              <a:t>第一节 新文化运动与五四运动</a:t>
            </a:r>
            <a:endParaRPr lang="zh-CN" altLang="en-US"/>
          </a:p>
          <a:p>
            <a:pPr marL="0" indent="0">
              <a:lnSpc>
                <a:spcPct val="250000"/>
              </a:lnSpc>
              <a:buNone/>
            </a:pPr>
            <a:r>
              <a:rPr lang="zh-CN" altLang="en-US"/>
              <a:t>第二节 马克思主义传播与中国共产党诞生 </a:t>
            </a:r>
            <a:endParaRPr lang="zh-CN" altLang="en-US"/>
          </a:p>
          <a:p>
            <a:pPr marL="0" indent="0">
              <a:lnSpc>
                <a:spcPct val="250000"/>
              </a:lnSpc>
              <a:buNone/>
            </a:pPr>
            <a:r>
              <a:rPr lang="zh-CN" altLang="en-US"/>
              <a:t>第三节 国共合作与国民革命</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1919年6月3日后，五四运动主力发生的变化是（ ）</a:t>
            </a:r>
            <a:endParaRPr lang="zh-CN" altLang="en-US" sz="2400"/>
          </a:p>
          <a:p>
            <a:pPr marL="0" indent="0">
              <a:lnSpc>
                <a:spcPct val="200000"/>
              </a:lnSpc>
              <a:buNone/>
            </a:pPr>
            <a:r>
              <a:rPr lang="zh-CN" altLang="en-US" sz="2400">
                <a:solidFill>
                  <a:srgbClr val="FF0000"/>
                </a:solidFill>
              </a:rPr>
              <a:t>A:由学生转为工人</a:t>
            </a:r>
            <a:endParaRPr lang="zh-CN" altLang="en-US" sz="2400">
              <a:solidFill>
                <a:srgbClr val="FF0000"/>
              </a:solidFill>
            </a:endParaRPr>
          </a:p>
          <a:p>
            <a:pPr marL="0" indent="0">
              <a:lnSpc>
                <a:spcPct val="200000"/>
              </a:lnSpc>
              <a:buNone/>
            </a:pPr>
            <a:r>
              <a:rPr lang="zh-CN" altLang="en-US" sz="2400"/>
              <a:t>B:由工人转为学生</a:t>
            </a:r>
            <a:endParaRPr lang="zh-CN" altLang="en-US" sz="2400"/>
          </a:p>
          <a:p>
            <a:pPr marL="0" indent="0">
              <a:lnSpc>
                <a:spcPct val="200000"/>
              </a:lnSpc>
              <a:buNone/>
            </a:pPr>
            <a:r>
              <a:rPr lang="zh-CN" altLang="en-US" sz="2400"/>
              <a:t>C:由农民转为工人</a:t>
            </a:r>
            <a:endParaRPr lang="zh-CN" altLang="en-US" sz="2400"/>
          </a:p>
          <a:p>
            <a:pPr marL="0" indent="0">
              <a:lnSpc>
                <a:spcPct val="200000"/>
              </a:lnSpc>
              <a:buNone/>
            </a:pPr>
            <a:r>
              <a:rPr lang="zh-CN" altLang="en-US" sz="2400"/>
              <a:t>D:由工人转为农民</a:t>
            </a:r>
            <a:endParaRPr lang="zh-CN" altLang="en-US" sz="240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1939年1月，国民党制定“防共、限共、溶共、反共”方针的会议是（ ）</a:t>
            </a:r>
            <a:endParaRPr lang="zh-CN" altLang="en-US" sz="2000"/>
          </a:p>
          <a:p>
            <a:pPr marL="0" indent="0">
              <a:lnSpc>
                <a:spcPct val="200000"/>
              </a:lnSpc>
              <a:buNone/>
            </a:pPr>
            <a:r>
              <a:rPr lang="zh-CN" altLang="en-US" sz="2000"/>
              <a:t>A:五届三中全会</a:t>
            </a:r>
            <a:endParaRPr lang="zh-CN" altLang="en-US" sz="2000"/>
          </a:p>
          <a:p>
            <a:pPr marL="0" indent="0">
              <a:lnSpc>
                <a:spcPct val="200000"/>
              </a:lnSpc>
              <a:buNone/>
            </a:pPr>
            <a:r>
              <a:rPr lang="zh-CN" altLang="en-US" sz="2000"/>
              <a:t>B:五届四中全会</a:t>
            </a:r>
            <a:endParaRPr lang="zh-CN" altLang="en-US" sz="2000"/>
          </a:p>
          <a:p>
            <a:pPr marL="0" indent="0">
              <a:lnSpc>
                <a:spcPct val="200000"/>
              </a:lnSpc>
              <a:buNone/>
            </a:pPr>
            <a:r>
              <a:rPr lang="zh-CN" altLang="en-US" sz="2000">
                <a:solidFill>
                  <a:srgbClr val="C00000"/>
                </a:solidFill>
              </a:rPr>
              <a:t>C:五届五中全会（国民党由比较积极地抗战转向消极抗战）</a:t>
            </a:r>
            <a:endParaRPr lang="zh-CN" altLang="en-US" sz="2000">
              <a:solidFill>
                <a:srgbClr val="C00000"/>
              </a:solidFill>
            </a:endParaRPr>
          </a:p>
          <a:p>
            <a:pPr marL="0" indent="0">
              <a:lnSpc>
                <a:spcPct val="200000"/>
              </a:lnSpc>
              <a:buNone/>
            </a:pPr>
            <a:r>
              <a:rPr lang="zh-CN" altLang="en-US" sz="2000"/>
              <a:t>D:五届六中全会</a:t>
            </a:r>
            <a:endParaRPr lang="zh-CN" altLang="en-US" sz="20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1940年，在枣宜会战中以身殉国的国民党爱国将领是（ ）</a:t>
            </a:r>
            <a:endParaRPr lang="zh-CN" altLang="en-US" sz="2000"/>
          </a:p>
          <a:p>
            <a:pPr marL="0" indent="0">
              <a:lnSpc>
                <a:spcPct val="200000"/>
              </a:lnSpc>
              <a:buNone/>
            </a:pPr>
            <a:r>
              <a:rPr lang="zh-CN" altLang="en-US" sz="2000"/>
              <a:t>A:佟麟阁</a:t>
            </a:r>
            <a:endParaRPr lang="zh-CN" altLang="en-US" sz="2000"/>
          </a:p>
          <a:p>
            <a:pPr marL="0" indent="0">
              <a:lnSpc>
                <a:spcPct val="200000"/>
              </a:lnSpc>
              <a:buNone/>
            </a:pPr>
            <a:r>
              <a:rPr lang="zh-CN" altLang="en-US" sz="2000"/>
              <a:t>B:赵登禹</a:t>
            </a:r>
            <a:endParaRPr lang="zh-CN" altLang="en-US" sz="2000"/>
          </a:p>
          <a:p>
            <a:pPr marL="0" indent="0">
              <a:lnSpc>
                <a:spcPct val="200000"/>
              </a:lnSpc>
              <a:buNone/>
            </a:pPr>
            <a:r>
              <a:rPr lang="zh-CN" altLang="en-US" sz="2000"/>
              <a:t>C:谢晋元</a:t>
            </a:r>
            <a:endParaRPr lang="zh-CN" altLang="en-US" sz="2000"/>
          </a:p>
          <a:p>
            <a:pPr marL="0" indent="0">
              <a:lnSpc>
                <a:spcPct val="200000"/>
              </a:lnSpc>
              <a:buNone/>
            </a:pPr>
            <a:r>
              <a:rPr lang="zh-CN" altLang="en-US" sz="2000"/>
              <a:t>D:张自忠</a:t>
            </a:r>
            <a:endParaRPr lang="zh-CN" altLang="en-US" sz="200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1940年，在枣宜会战中以身殉国的国民党爱国将领是（ ）</a:t>
            </a:r>
            <a:endParaRPr lang="zh-CN" altLang="en-US" sz="2000"/>
          </a:p>
          <a:p>
            <a:pPr marL="0" indent="0">
              <a:lnSpc>
                <a:spcPct val="200000"/>
              </a:lnSpc>
              <a:buNone/>
            </a:pPr>
            <a:r>
              <a:rPr lang="zh-CN" altLang="en-US" sz="2000"/>
              <a:t>A:佟麟阁</a:t>
            </a:r>
            <a:endParaRPr lang="zh-CN" altLang="en-US" sz="2000"/>
          </a:p>
          <a:p>
            <a:pPr marL="0" indent="0">
              <a:lnSpc>
                <a:spcPct val="200000"/>
              </a:lnSpc>
              <a:buNone/>
            </a:pPr>
            <a:r>
              <a:rPr lang="zh-CN" altLang="en-US" sz="2000"/>
              <a:t>B:赵登禹</a:t>
            </a:r>
            <a:endParaRPr lang="zh-CN" altLang="en-US" sz="2000"/>
          </a:p>
          <a:p>
            <a:pPr marL="0" indent="0">
              <a:lnSpc>
                <a:spcPct val="200000"/>
              </a:lnSpc>
              <a:buNone/>
            </a:pPr>
            <a:r>
              <a:rPr lang="zh-CN" altLang="en-US" sz="2000"/>
              <a:t>C:谢晋元</a:t>
            </a:r>
            <a:endParaRPr lang="zh-CN" altLang="en-US" sz="2000"/>
          </a:p>
          <a:p>
            <a:pPr marL="0" indent="0">
              <a:lnSpc>
                <a:spcPct val="200000"/>
              </a:lnSpc>
              <a:buNone/>
            </a:pPr>
            <a:r>
              <a:rPr lang="zh-CN" altLang="en-US" sz="2000">
                <a:solidFill>
                  <a:srgbClr val="C00000"/>
                </a:solidFill>
              </a:rPr>
              <a:t>D:张自忠</a:t>
            </a:r>
            <a:endParaRPr lang="zh-CN" altLang="en-US" sz="2000">
              <a:solidFill>
                <a:srgbClr val="C00000"/>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国民政府正式对日宣战的时间是（ ）</a:t>
            </a:r>
            <a:endParaRPr lang="zh-CN" altLang="en-US" sz="2000"/>
          </a:p>
          <a:p>
            <a:pPr marL="0" indent="0">
              <a:lnSpc>
                <a:spcPct val="200000"/>
              </a:lnSpc>
              <a:buNone/>
            </a:pPr>
            <a:r>
              <a:rPr lang="zh-CN" altLang="en-US" sz="2000"/>
              <a:t>A:1931年9月18日</a:t>
            </a:r>
            <a:endParaRPr lang="zh-CN" altLang="en-US" sz="2000"/>
          </a:p>
          <a:p>
            <a:pPr marL="0" indent="0">
              <a:lnSpc>
                <a:spcPct val="200000"/>
              </a:lnSpc>
              <a:buNone/>
            </a:pPr>
            <a:r>
              <a:rPr lang="zh-CN" altLang="en-US" sz="2000"/>
              <a:t>B:1935年12月9日</a:t>
            </a:r>
            <a:endParaRPr lang="zh-CN" altLang="en-US" sz="2000"/>
          </a:p>
          <a:p>
            <a:pPr marL="0" indent="0">
              <a:lnSpc>
                <a:spcPct val="200000"/>
              </a:lnSpc>
              <a:buNone/>
            </a:pPr>
            <a:r>
              <a:rPr lang="zh-CN" altLang="en-US" sz="2000"/>
              <a:t>C:1937年7月7日</a:t>
            </a:r>
            <a:endParaRPr lang="zh-CN" altLang="en-US" sz="2000"/>
          </a:p>
          <a:p>
            <a:pPr marL="0" indent="0">
              <a:lnSpc>
                <a:spcPct val="200000"/>
              </a:lnSpc>
              <a:buNone/>
            </a:pPr>
            <a:r>
              <a:rPr lang="zh-CN" altLang="en-US" sz="2000"/>
              <a:t>D:1941年12月9日</a:t>
            </a:r>
            <a:endParaRPr lang="zh-CN" altLang="en-US" sz="200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国民政府正式对日宣战的时间是（ ）</a:t>
            </a:r>
            <a:endParaRPr lang="zh-CN" altLang="en-US" sz="2000"/>
          </a:p>
          <a:p>
            <a:pPr marL="0" indent="0">
              <a:lnSpc>
                <a:spcPct val="200000"/>
              </a:lnSpc>
              <a:buNone/>
            </a:pPr>
            <a:r>
              <a:rPr lang="zh-CN" altLang="en-US" sz="2000"/>
              <a:t>A:1931年9月18日</a:t>
            </a:r>
            <a:endParaRPr lang="zh-CN" altLang="en-US" sz="2000"/>
          </a:p>
          <a:p>
            <a:pPr marL="0" indent="0">
              <a:lnSpc>
                <a:spcPct val="200000"/>
              </a:lnSpc>
              <a:buNone/>
            </a:pPr>
            <a:r>
              <a:rPr lang="zh-CN" altLang="en-US" sz="2000"/>
              <a:t>B:1935年12月9日</a:t>
            </a:r>
            <a:endParaRPr lang="zh-CN" altLang="en-US" sz="2000"/>
          </a:p>
          <a:p>
            <a:pPr marL="0" indent="0">
              <a:lnSpc>
                <a:spcPct val="200000"/>
              </a:lnSpc>
              <a:buNone/>
            </a:pPr>
            <a:r>
              <a:rPr lang="zh-CN" altLang="en-US" sz="2000"/>
              <a:t>C:1937年7月7日</a:t>
            </a:r>
            <a:endParaRPr lang="zh-CN" altLang="en-US" sz="2000"/>
          </a:p>
          <a:p>
            <a:pPr marL="0" indent="0">
              <a:lnSpc>
                <a:spcPct val="200000"/>
              </a:lnSpc>
              <a:buNone/>
            </a:pPr>
            <a:r>
              <a:rPr lang="zh-CN" altLang="en-US" sz="2000">
                <a:solidFill>
                  <a:srgbClr val="C00000"/>
                </a:solidFill>
              </a:rPr>
              <a:t>D:1941年12月9日</a:t>
            </a:r>
            <a:endParaRPr lang="zh-CN" altLang="en-US" sz="2000">
              <a:solidFill>
                <a:srgbClr val="C00000"/>
              </a:solidFil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1942年2月，国民政府组成中国远征军出国作战，其主要战场在（ ）</a:t>
            </a:r>
            <a:endParaRPr lang="zh-CN" altLang="en-US" sz="2000"/>
          </a:p>
          <a:p>
            <a:pPr marL="0" indent="0">
              <a:lnSpc>
                <a:spcPct val="200000"/>
              </a:lnSpc>
              <a:buNone/>
            </a:pPr>
            <a:r>
              <a:rPr lang="zh-CN" altLang="en-US" sz="2000"/>
              <a:t>A:印度</a:t>
            </a:r>
            <a:endParaRPr lang="zh-CN" altLang="en-US" sz="2000"/>
          </a:p>
          <a:p>
            <a:pPr marL="0" indent="0">
              <a:lnSpc>
                <a:spcPct val="200000"/>
              </a:lnSpc>
              <a:buNone/>
            </a:pPr>
            <a:r>
              <a:rPr lang="zh-CN" altLang="en-US" sz="2000"/>
              <a:t>B:越南</a:t>
            </a:r>
            <a:endParaRPr lang="zh-CN" altLang="en-US" sz="2000"/>
          </a:p>
          <a:p>
            <a:pPr marL="0" indent="0">
              <a:lnSpc>
                <a:spcPct val="200000"/>
              </a:lnSpc>
              <a:buNone/>
            </a:pPr>
            <a:r>
              <a:rPr lang="zh-CN" altLang="en-US" sz="2000"/>
              <a:t>C:缅甸</a:t>
            </a:r>
            <a:endParaRPr lang="zh-CN" altLang="en-US" sz="2000"/>
          </a:p>
          <a:p>
            <a:pPr marL="0" indent="0">
              <a:lnSpc>
                <a:spcPct val="200000"/>
              </a:lnSpc>
              <a:buNone/>
            </a:pPr>
            <a:r>
              <a:rPr lang="zh-CN" altLang="en-US" sz="2000"/>
              <a:t>D:菲律宾</a:t>
            </a:r>
            <a:endParaRPr lang="zh-CN" altLang="en-US" sz="200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1942年2月，国民政府组成中国远征军出国作战，其主要战场在（ ）</a:t>
            </a:r>
            <a:endParaRPr lang="zh-CN" altLang="en-US" sz="2000"/>
          </a:p>
          <a:p>
            <a:pPr marL="0" indent="0">
              <a:lnSpc>
                <a:spcPct val="200000"/>
              </a:lnSpc>
              <a:buNone/>
            </a:pPr>
            <a:r>
              <a:rPr lang="zh-CN" altLang="en-US" sz="2000"/>
              <a:t>A:印度</a:t>
            </a:r>
            <a:endParaRPr lang="zh-CN" altLang="en-US" sz="2000"/>
          </a:p>
          <a:p>
            <a:pPr marL="0" indent="0">
              <a:lnSpc>
                <a:spcPct val="200000"/>
              </a:lnSpc>
              <a:buNone/>
            </a:pPr>
            <a:r>
              <a:rPr lang="zh-CN" altLang="en-US" sz="2000"/>
              <a:t>B:越南</a:t>
            </a:r>
            <a:endParaRPr lang="zh-CN" altLang="en-US" sz="2000"/>
          </a:p>
          <a:p>
            <a:pPr marL="0" indent="0">
              <a:lnSpc>
                <a:spcPct val="200000"/>
              </a:lnSpc>
              <a:buNone/>
            </a:pPr>
            <a:r>
              <a:rPr lang="zh-CN" altLang="en-US" sz="2000">
                <a:solidFill>
                  <a:srgbClr val="C00000"/>
                </a:solidFill>
              </a:rPr>
              <a:t>C:缅甸</a:t>
            </a:r>
            <a:endParaRPr lang="zh-CN" altLang="en-US" sz="2000">
              <a:solidFill>
                <a:srgbClr val="C00000"/>
              </a:solidFill>
            </a:endParaRPr>
          </a:p>
          <a:p>
            <a:pPr marL="0" indent="0">
              <a:lnSpc>
                <a:spcPct val="200000"/>
              </a:lnSpc>
              <a:buNone/>
            </a:pPr>
            <a:r>
              <a:rPr lang="zh-CN" altLang="en-US" sz="2000"/>
              <a:t>D:菲律宾</a:t>
            </a:r>
            <a:endParaRPr lang="zh-CN" altLang="en-US" sz="200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1942年，在缅北对日作战中以身殉国的中国远征军将领是（ ）</a:t>
            </a:r>
            <a:endParaRPr lang="zh-CN" altLang="en-US" sz="2000"/>
          </a:p>
          <a:p>
            <a:pPr marL="0" indent="0">
              <a:lnSpc>
                <a:spcPct val="200000"/>
              </a:lnSpc>
              <a:buNone/>
            </a:pPr>
            <a:r>
              <a:rPr lang="zh-CN" altLang="en-US" sz="2000"/>
              <a:t>A:佟麟阁</a:t>
            </a:r>
            <a:endParaRPr lang="zh-CN" altLang="en-US" sz="2000"/>
          </a:p>
          <a:p>
            <a:pPr marL="0" indent="0">
              <a:lnSpc>
                <a:spcPct val="200000"/>
              </a:lnSpc>
              <a:buNone/>
            </a:pPr>
            <a:r>
              <a:rPr lang="zh-CN" altLang="en-US" sz="2000"/>
              <a:t>B:谢晋元 </a:t>
            </a:r>
            <a:endParaRPr lang="zh-CN" altLang="en-US" sz="2000"/>
          </a:p>
          <a:p>
            <a:pPr marL="0" indent="0">
              <a:lnSpc>
                <a:spcPct val="200000"/>
              </a:lnSpc>
              <a:buNone/>
            </a:pPr>
            <a:r>
              <a:rPr lang="zh-CN" altLang="en-US" sz="2000"/>
              <a:t>C:戴安澜 </a:t>
            </a:r>
            <a:endParaRPr lang="zh-CN" altLang="en-US" sz="2000"/>
          </a:p>
          <a:p>
            <a:pPr marL="0" indent="0">
              <a:lnSpc>
                <a:spcPct val="200000"/>
              </a:lnSpc>
              <a:buNone/>
            </a:pPr>
            <a:r>
              <a:rPr lang="zh-CN" altLang="en-US" sz="2000"/>
              <a:t>D:张自忠</a:t>
            </a:r>
            <a:endParaRPr lang="zh-CN" altLang="en-US" sz="200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1942年，在缅北对日作战中以身殉国的中国远征军将领是（ ）</a:t>
            </a:r>
            <a:endParaRPr lang="zh-CN" altLang="en-US" sz="2000"/>
          </a:p>
          <a:p>
            <a:pPr marL="0" indent="0">
              <a:lnSpc>
                <a:spcPct val="200000"/>
              </a:lnSpc>
              <a:buNone/>
            </a:pPr>
            <a:r>
              <a:rPr lang="zh-CN" altLang="en-US" sz="2000"/>
              <a:t>A:佟麟阁</a:t>
            </a:r>
            <a:endParaRPr lang="zh-CN" altLang="en-US" sz="2000"/>
          </a:p>
          <a:p>
            <a:pPr marL="0" indent="0">
              <a:lnSpc>
                <a:spcPct val="200000"/>
              </a:lnSpc>
              <a:buNone/>
            </a:pPr>
            <a:r>
              <a:rPr lang="zh-CN" altLang="en-US" sz="2000"/>
              <a:t>B:谢晋元 </a:t>
            </a:r>
            <a:endParaRPr lang="zh-CN" altLang="en-US" sz="2000"/>
          </a:p>
          <a:p>
            <a:pPr marL="0" indent="0">
              <a:lnSpc>
                <a:spcPct val="200000"/>
              </a:lnSpc>
              <a:buNone/>
            </a:pPr>
            <a:r>
              <a:rPr lang="zh-CN" altLang="en-US" sz="2000">
                <a:solidFill>
                  <a:srgbClr val="C00000"/>
                </a:solidFill>
              </a:rPr>
              <a:t>C:戴安澜 </a:t>
            </a:r>
            <a:endParaRPr lang="zh-CN" altLang="en-US" sz="2000">
              <a:solidFill>
                <a:srgbClr val="C00000"/>
              </a:solidFill>
            </a:endParaRPr>
          </a:p>
          <a:p>
            <a:pPr marL="0" indent="0">
              <a:lnSpc>
                <a:spcPct val="200000"/>
              </a:lnSpc>
              <a:buNone/>
            </a:pPr>
            <a:r>
              <a:rPr lang="zh-CN" altLang="en-US" sz="2000"/>
              <a:t>D:张自忠</a:t>
            </a:r>
            <a:endParaRPr lang="zh-CN" altLang="en-US" sz="200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1941年3月，在大后方抗日民主运动中诞生的民主党派是（ ） </a:t>
            </a:r>
            <a:endParaRPr lang="zh-CN" altLang="en-US" sz="2000"/>
          </a:p>
          <a:p>
            <a:pPr marL="0" indent="0">
              <a:lnSpc>
                <a:spcPct val="200000"/>
              </a:lnSpc>
              <a:buNone/>
            </a:pPr>
            <a:r>
              <a:rPr lang="zh-CN" altLang="en-US" sz="2000"/>
              <a:t>A:中国国民党临时行动委员会 </a:t>
            </a:r>
            <a:endParaRPr lang="zh-CN" altLang="en-US" sz="2000"/>
          </a:p>
          <a:p>
            <a:pPr marL="0" indent="0">
              <a:lnSpc>
                <a:spcPct val="200000"/>
              </a:lnSpc>
              <a:buNone/>
            </a:pPr>
            <a:r>
              <a:rPr lang="zh-CN" altLang="en-US" sz="2000"/>
              <a:t>B:中国民主政团同盟 </a:t>
            </a:r>
            <a:endParaRPr lang="zh-CN" altLang="en-US" sz="2000"/>
          </a:p>
          <a:p>
            <a:pPr marL="0" indent="0">
              <a:lnSpc>
                <a:spcPct val="200000"/>
              </a:lnSpc>
              <a:buNone/>
            </a:pPr>
            <a:r>
              <a:rPr lang="zh-CN" altLang="en-US" sz="2000"/>
              <a:t>C:中国民主促进会</a:t>
            </a:r>
            <a:endParaRPr lang="zh-CN" altLang="en-US" sz="2000"/>
          </a:p>
          <a:p>
            <a:pPr marL="0" indent="0">
              <a:lnSpc>
                <a:spcPct val="200000"/>
              </a:lnSpc>
              <a:buNone/>
            </a:pPr>
            <a:r>
              <a:rPr lang="zh-CN" altLang="en-US" sz="2000"/>
              <a:t>D:中国民主建国会</a:t>
            </a: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1919年发表《我的马克思主义观》一文的是（ ）</a:t>
            </a:r>
            <a:endParaRPr lang="zh-CN" altLang="en-US" sz="2400"/>
          </a:p>
          <a:p>
            <a:pPr marL="0" indent="0">
              <a:lnSpc>
                <a:spcPct val="200000"/>
              </a:lnSpc>
              <a:buNone/>
            </a:pPr>
            <a:r>
              <a:rPr lang="zh-CN" altLang="en-US" sz="2400"/>
              <a:t>A:陈独秀 </a:t>
            </a:r>
            <a:endParaRPr lang="zh-CN" altLang="en-US" sz="2400"/>
          </a:p>
          <a:p>
            <a:pPr marL="0" indent="0">
              <a:lnSpc>
                <a:spcPct val="200000"/>
              </a:lnSpc>
              <a:buNone/>
            </a:pPr>
            <a:r>
              <a:rPr lang="zh-CN" altLang="en-US" sz="2400"/>
              <a:t>B:李大钊 </a:t>
            </a:r>
            <a:endParaRPr lang="zh-CN" altLang="en-US" sz="2400"/>
          </a:p>
          <a:p>
            <a:pPr marL="0" indent="0">
              <a:lnSpc>
                <a:spcPct val="200000"/>
              </a:lnSpc>
              <a:buNone/>
            </a:pPr>
            <a:r>
              <a:rPr lang="zh-CN" altLang="en-US" sz="2400"/>
              <a:t>C:蔡和森 </a:t>
            </a:r>
            <a:endParaRPr lang="zh-CN" altLang="en-US" sz="2400"/>
          </a:p>
          <a:p>
            <a:pPr marL="0" indent="0">
              <a:lnSpc>
                <a:spcPct val="200000"/>
              </a:lnSpc>
              <a:buNone/>
            </a:pPr>
            <a:r>
              <a:rPr lang="zh-CN" altLang="en-US" sz="2400"/>
              <a:t>D:杨匏安</a:t>
            </a:r>
            <a:endParaRPr lang="zh-CN" altLang="en-US" sz="240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1941年3月，在大后方抗日民主运动中诞生的民主党派是（ ） </a:t>
            </a:r>
            <a:endParaRPr lang="zh-CN" altLang="en-US" sz="2000"/>
          </a:p>
          <a:p>
            <a:pPr marL="0" indent="0">
              <a:lnSpc>
                <a:spcPct val="200000"/>
              </a:lnSpc>
              <a:buNone/>
            </a:pPr>
            <a:r>
              <a:rPr lang="zh-CN" altLang="en-US" sz="2000"/>
              <a:t>A:中国国民党临时行动委员会 </a:t>
            </a:r>
            <a:endParaRPr lang="zh-CN" altLang="en-US" sz="2000"/>
          </a:p>
          <a:p>
            <a:pPr marL="0" indent="0">
              <a:lnSpc>
                <a:spcPct val="200000"/>
              </a:lnSpc>
              <a:buNone/>
            </a:pPr>
            <a:r>
              <a:rPr lang="zh-CN" altLang="en-US" sz="2000">
                <a:solidFill>
                  <a:srgbClr val="C00000"/>
                </a:solidFill>
              </a:rPr>
              <a:t>B:中国民主政团同盟 </a:t>
            </a:r>
            <a:endParaRPr lang="zh-CN" altLang="en-US" sz="2000">
              <a:solidFill>
                <a:srgbClr val="C00000"/>
              </a:solidFill>
            </a:endParaRPr>
          </a:p>
          <a:p>
            <a:pPr marL="0" indent="0">
              <a:lnSpc>
                <a:spcPct val="200000"/>
              </a:lnSpc>
              <a:buNone/>
            </a:pPr>
            <a:r>
              <a:rPr lang="zh-CN" altLang="en-US" sz="2000"/>
              <a:t>C:中国民主促进会</a:t>
            </a:r>
            <a:endParaRPr lang="zh-CN" altLang="en-US" sz="2000"/>
          </a:p>
          <a:p>
            <a:pPr marL="0" indent="0">
              <a:lnSpc>
                <a:spcPct val="200000"/>
              </a:lnSpc>
              <a:buNone/>
            </a:pPr>
            <a:r>
              <a:rPr lang="zh-CN" altLang="en-US" sz="2000"/>
              <a:t>D:中国民主建国会</a:t>
            </a:r>
            <a:endParaRPr lang="zh-CN" altLang="en-US" sz="200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中国共产党制定《抗日救国十大纲领》的重要会议是（ ）</a:t>
            </a:r>
            <a:endParaRPr lang="zh-CN" altLang="en-US" sz="2000"/>
          </a:p>
          <a:p>
            <a:pPr marL="0" indent="0">
              <a:lnSpc>
                <a:spcPct val="200000"/>
              </a:lnSpc>
              <a:buNone/>
            </a:pPr>
            <a:r>
              <a:rPr lang="zh-CN" altLang="en-US" sz="2000"/>
              <a:t>A:瓦窑堡会议</a:t>
            </a:r>
            <a:endParaRPr lang="zh-CN" altLang="en-US" sz="2000"/>
          </a:p>
          <a:p>
            <a:pPr marL="0" indent="0">
              <a:lnSpc>
                <a:spcPct val="200000"/>
              </a:lnSpc>
              <a:buNone/>
            </a:pPr>
            <a:r>
              <a:rPr lang="zh-CN" altLang="en-US" sz="2000"/>
              <a:t>B:洛川会议</a:t>
            </a:r>
            <a:endParaRPr lang="zh-CN" altLang="en-US" sz="2000"/>
          </a:p>
          <a:p>
            <a:pPr marL="0" indent="0">
              <a:lnSpc>
                <a:spcPct val="200000"/>
              </a:lnSpc>
              <a:buNone/>
            </a:pPr>
            <a:r>
              <a:rPr lang="zh-CN" altLang="en-US" sz="2000"/>
              <a:t>C:中共六届六中全会</a:t>
            </a:r>
            <a:endParaRPr lang="zh-CN" altLang="en-US" sz="2000"/>
          </a:p>
          <a:p>
            <a:pPr marL="0" indent="0">
              <a:lnSpc>
                <a:spcPct val="200000"/>
              </a:lnSpc>
              <a:buNone/>
            </a:pPr>
            <a:r>
              <a:rPr lang="zh-CN" altLang="en-US" sz="2000"/>
              <a:t>D:中共六届七中全会</a:t>
            </a:r>
            <a:endParaRPr lang="zh-CN" altLang="en-US" sz="200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中国共产党制定《抗日救国十大纲领》的重要会议是（ ）</a:t>
            </a:r>
            <a:endParaRPr lang="zh-CN" altLang="en-US" sz="2000"/>
          </a:p>
          <a:p>
            <a:pPr marL="0" indent="0">
              <a:lnSpc>
                <a:spcPct val="200000"/>
              </a:lnSpc>
              <a:buNone/>
            </a:pPr>
            <a:r>
              <a:rPr lang="zh-CN" altLang="en-US" sz="2000"/>
              <a:t>A:瓦窑堡会议</a:t>
            </a:r>
            <a:endParaRPr lang="zh-CN" altLang="en-US" sz="2000"/>
          </a:p>
          <a:p>
            <a:pPr marL="0" indent="0">
              <a:lnSpc>
                <a:spcPct val="200000"/>
              </a:lnSpc>
              <a:buNone/>
            </a:pPr>
            <a:r>
              <a:rPr lang="zh-CN" altLang="en-US" sz="2000">
                <a:solidFill>
                  <a:srgbClr val="C00000"/>
                </a:solidFill>
              </a:rPr>
              <a:t>B:洛川会议</a:t>
            </a:r>
            <a:endParaRPr lang="zh-CN" altLang="en-US" sz="2000">
              <a:solidFill>
                <a:srgbClr val="C00000"/>
              </a:solidFill>
            </a:endParaRPr>
          </a:p>
          <a:p>
            <a:pPr marL="0" indent="0">
              <a:lnSpc>
                <a:spcPct val="200000"/>
              </a:lnSpc>
              <a:buNone/>
            </a:pPr>
            <a:r>
              <a:rPr lang="zh-CN" altLang="en-US" sz="2000"/>
              <a:t>C:中共六届六中全会</a:t>
            </a:r>
            <a:endParaRPr lang="zh-CN" altLang="en-US" sz="2000"/>
          </a:p>
          <a:p>
            <a:pPr marL="0" indent="0">
              <a:lnSpc>
                <a:spcPct val="200000"/>
              </a:lnSpc>
              <a:buNone/>
            </a:pPr>
            <a:r>
              <a:rPr lang="zh-CN" altLang="en-US" sz="2000"/>
              <a:t>D:中共六届七中全会</a:t>
            </a:r>
            <a:endParaRPr lang="zh-CN" altLang="en-US" sz="200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1938年，毛泽东发表的系统阐述抗日战争特点、前途和发展规律的著作是（ ）</a:t>
            </a:r>
            <a:endParaRPr lang="zh-CN" altLang="en-US" sz="2000"/>
          </a:p>
          <a:p>
            <a:pPr marL="0" indent="0">
              <a:lnSpc>
                <a:spcPct val="200000"/>
              </a:lnSpc>
              <a:buNone/>
            </a:pPr>
            <a:r>
              <a:rPr lang="zh-CN" altLang="en-US" sz="2000"/>
              <a:t>A:《论反对日本帝国主义的策略》 </a:t>
            </a:r>
            <a:endParaRPr lang="zh-CN" altLang="en-US" sz="2000"/>
          </a:p>
          <a:p>
            <a:pPr marL="0" indent="0">
              <a:lnSpc>
                <a:spcPct val="200000"/>
              </a:lnSpc>
              <a:buNone/>
            </a:pPr>
            <a:r>
              <a:rPr lang="zh-CN" altLang="en-US" sz="2000"/>
              <a:t>B:《论持久战》 </a:t>
            </a:r>
            <a:endParaRPr lang="zh-CN" altLang="en-US" sz="2000"/>
          </a:p>
          <a:p>
            <a:pPr marL="0" indent="0">
              <a:lnSpc>
                <a:spcPct val="200000"/>
              </a:lnSpc>
              <a:buNone/>
            </a:pPr>
            <a:r>
              <a:rPr lang="zh-CN" altLang="en-US" sz="2000"/>
              <a:t>C:《抗日救国十大纲领》 </a:t>
            </a:r>
            <a:endParaRPr lang="zh-CN" altLang="en-US" sz="2000"/>
          </a:p>
          <a:p>
            <a:pPr marL="0" indent="0">
              <a:lnSpc>
                <a:spcPct val="200000"/>
              </a:lnSpc>
              <a:buNone/>
            </a:pPr>
            <a:r>
              <a:rPr lang="zh-CN" altLang="en-US" sz="2000"/>
              <a:t>D:《论联合政府》</a:t>
            </a:r>
            <a:endParaRPr lang="zh-CN" altLang="en-US" sz="200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1938年，毛泽东发表的系统阐述抗日战争特点、前途和发展规律的著作是（ ）</a:t>
            </a:r>
            <a:endParaRPr lang="zh-CN" altLang="en-US" sz="2000"/>
          </a:p>
          <a:p>
            <a:pPr marL="0" indent="0">
              <a:lnSpc>
                <a:spcPct val="200000"/>
              </a:lnSpc>
              <a:buNone/>
            </a:pPr>
            <a:r>
              <a:rPr lang="zh-CN" altLang="en-US" sz="2000"/>
              <a:t>A:《论反对日本帝国主义的策略》 </a:t>
            </a:r>
            <a:endParaRPr lang="zh-CN" altLang="en-US" sz="2000"/>
          </a:p>
          <a:p>
            <a:pPr marL="0" indent="0">
              <a:lnSpc>
                <a:spcPct val="200000"/>
              </a:lnSpc>
              <a:buNone/>
            </a:pPr>
            <a:r>
              <a:rPr lang="zh-CN" altLang="en-US" sz="2000">
                <a:solidFill>
                  <a:srgbClr val="C00000"/>
                </a:solidFill>
              </a:rPr>
              <a:t>B:《论持久战》 </a:t>
            </a:r>
            <a:endParaRPr lang="zh-CN" altLang="en-US" sz="2000">
              <a:solidFill>
                <a:srgbClr val="C00000"/>
              </a:solidFill>
            </a:endParaRPr>
          </a:p>
          <a:p>
            <a:pPr marL="0" indent="0">
              <a:lnSpc>
                <a:spcPct val="200000"/>
              </a:lnSpc>
              <a:buNone/>
            </a:pPr>
            <a:r>
              <a:rPr lang="zh-CN" altLang="en-US" sz="2000"/>
              <a:t>C:《抗日救国十大纲领》 </a:t>
            </a:r>
            <a:endParaRPr lang="zh-CN" altLang="en-US" sz="2000"/>
          </a:p>
          <a:p>
            <a:pPr marL="0" indent="0">
              <a:lnSpc>
                <a:spcPct val="200000"/>
              </a:lnSpc>
              <a:buNone/>
            </a:pPr>
            <a:r>
              <a:rPr lang="zh-CN" altLang="en-US" sz="2000"/>
              <a:t>D:《论联合政府》</a:t>
            </a:r>
            <a:endParaRPr lang="zh-CN" altLang="en-US" sz="20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毛泽东在《论持久战》中指出，中国抗日战争取得胜利最关键的阶段是（ ）</a:t>
            </a:r>
            <a:endParaRPr lang="zh-CN" altLang="en-US" sz="2000"/>
          </a:p>
          <a:p>
            <a:pPr marL="0" indent="0">
              <a:lnSpc>
                <a:spcPct val="200000"/>
              </a:lnSpc>
              <a:buNone/>
            </a:pPr>
            <a:r>
              <a:rPr lang="zh-CN" altLang="en-US" sz="2000"/>
              <a:t>A:战略防御阶段</a:t>
            </a:r>
            <a:endParaRPr lang="zh-CN" altLang="en-US" sz="2000"/>
          </a:p>
          <a:p>
            <a:pPr marL="0" indent="0">
              <a:lnSpc>
                <a:spcPct val="200000"/>
              </a:lnSpc>
              <a:buNone/>
            </a:pPr>
            <a:r>
              <a:rPr lang="zh-CN" altLang="en-US" sz="2000"/>
              <a:t>B:战略相持阶段</a:t>
            </a:r>
            <a:endParaRPr lang="zh-CN" altLang="en-US" sz="2000"/>
          </a:p>
          <a:p>
            <a:pPr marL="0" indent="0">
              <a:lnSpc>
                <a:spcPct val="200000"/>
              </a:lnSpc>
              <a:buNone/>
            </a:pPr>
            <a:r>
              <a:rPr lang="zh-CN" altLang="en-US" sz="2000"/>
              <a:t>C:战略反攻阶段</a:t>
            </a:r>
            <a:endParaRPr lang="zh-CN" altLang="en-US" sz="2000"/>
          </a:p>
          <a:p>
            <a:pPr marL="0" indent="0">
              <a:lnSpc>
                <a:spcPct val="200000"/>
              </a:lnSpc>
              <a:buNone/>
            </a:pPr>
            <a:r>
              <a:rPr lang="zh-CN" altLang="en-US" sz="2000"/>
              <a:t>D:战略决战阶段</a:t>
            </a:r>
            <a:endParaRPr lang="zh-CN" altLang="en-US" sz="200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毛泽东在《论持久战》中指出，中国抗日战争取得胜利最关键的阶段是（ ）</a:t>
            </a:r>
            <a:endParaRPr lang="zh-CN" altLang="en-US" sz="2000"/>
          </a:p>
          <a:p>
            <a:pPr marL="0" indent="0">
              <a:lnSpc>
                <a:spcPct val="200000"/>
              </a:lnSpc>
              <a:buNone/>
            </a:pPr>
            <a:r>
              <a:rPr lang="zh-CN" altLang="en-US" sz="2000"/>
              <a:t>A:战略防御阶段</a:t>
            </a:r>
            <a:endParaRPr lang="zh-CN" altLang="en-US" sz="2000"/>
          </a:p>
          <a:p>
            <a:pPr marL="0" indent="0">
              <a:lnSpc>
                <a:spcPct val="200000"/>
              </a:lnSpc>
              <a:buNone/>
            </a:pPr>
            <a:r>
              <a:rPr lang="zh-CN" altLang="en-US" sz="2000">
                <a:solidFill>
                  <a:srgbClr val="C00000"/>
                </a:solidFill>
              </a:rPr>
              <a:t>B:战略相持阶段</a:t>
            </a:r>
            <a:endParaRPr lang="zh-CN" altLang="en-US" sz="2000">
              <a:solidFill>
                <a:srgbClr val="C00000"/>
              </a:solidFill>
            </a:endParaRPr>
          </a:p>
          <a:p>
            <a:pPr marL="0" indent="0">
              <a:lnSpc>
                <a:spcPct val="200000"/>
              </a:lnSpc>
              <a:buNone/>
            </a:pPr>
            <a:r>
              <a:rPr lang="zh-CN" altLang="en-US" sz="2000"/>
              <a:t>C:战略反攻阶段</a:t>
            </a:r>
            <a:endParaRPr lang="zh-CN" altLang="en-US" sz="2000"/>
          </a:p>
          <a:p>
            <a:pPr marL="0" indent="0">
              <a:lnSpc>
                <a:spcPct val="200000"/>
              </a:lnSpc>
              <a:buNone/>
            </a:pPr>
            <a:r>
              <a:rPr lang="zh-CN" altLang="en-US" sz="2000"/>
              <a:t>D:战略决战阶段</a:t>
            </a:r>
            <a:endParaRPr lang="zh-CN" altLang="en-US" sz="200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毛泽东在《论持久战》中指出，中国抗日战争取得胜利最关键的阶段是（ ）</a:t>
            </a:r>
            <a:endParaRPr lang="zh-CN" altLang="en-US" sz="2000"/>
          </a:p>
          <a:p>
            <a:pPr marL="0" indent="0">
              <a:lnSpc>
                <a:spcPct val="200000"/>
              </a:lnSpc>
              <a:buNone/>
            </a:pPr>
            <a:r>
              <a:rPr lang="zh-CN" altLang="en-US" sz="2000"/>
              <a:t>A:战略防御阶段</a:t>
            </a:r>
            <a:endParaRPr lang="zh-CN" altLang="en-US" sz="2000"/>
          </a:p>
          <a:p>
            <a:pPr marL="0" indent="0">
              <a:lnSpc>
                <a:spcPct val="200000"/>
              </a:lnSpc>
              <a:buNone/>
            </a:pPr>
            <a:r>
              <a:rPr lang="zh-CN" altLang="en-US" sz="2000">
                <a:solidFill>
                  <a:srgbClr val="C00000"/>
                </a:solidFill>
              </a:rPr>
              <a:t>B:战略相持阶段</a:t>
            </a:r>
            <a:endParaRPr lang="zh-CN" altLang="en-US" sz="2000">
              <a:solidFill>
                <a:srgbClr val="C00000"/>
              </a:solidFill>
            </a:endParaRPr>
          </a:p>
          <a:p>
            <a:pPr marL="0" indent="0">
              <a:lnSpc>
                <a:spcPct val="200000"/>
              </a:lnSpc>
              <a:buNone/>
            </a:pPr>
            <a:r>
              <a:rPr lang="zh-CN" altLang="en-US" sz="2000"/>
              <a:t>C:战略反攻阶段</a:t>
            </a:r>
            <a:endParaRPr lang="zh-CN" altLang="en-US" sz="2000"/>
          </a:p>
          <a:p>
            <a:pPr marL="0" indent="0">
              <a:lnSpc>
                <a:spcPct val="200000"/>
              </a:lnSpc>
              <a:buNone/>
            </a:pPr>
            <a:r>
              <a:rPr lang="zh-CN" altLang="en-US" sz="2000"/>
              <a:t>D:战略决战阶段</a:t>
            </a:r>
            <a:endParaRPr lang="zh-CN" altLang="en-US" sz="200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抗日战争全面爆发后，中国军队取得第一次重大胜利的战役是（ ）</a:t>
            </a:r>
            <a:endParaRPr lang="zh-CN" altLang="en-US" sz="2000"/>
          </a:p>
          <a:p>
            <a:pPr marL="0" indent="0">
              <a:lnSpc>
                <a:spcPct val="200000"/>
              </a:lnSpc>
              <a:buNone/>
            </a:pPr>
            <a:r>
              <a:rPr lang="zh-CN" altLang="en-US" sz="2000"/>
              <a:t>A:平型关战役  </a:t>
            </a:r>
            <a:endParaRPr lang="zh-CN" altLang="en-US" sz="2000"/>
          </a:p>
          <a:p>
            <a:pPr marL="0" indent="0">
              <a:lnSpc>
                <a:spcPct val="200000"/>
              </a:lnSpc>
              <a:buNone/>
            </a:pPr>
            <a:r>
              <a:rPr lang="zh-CN" altLang="en-US" sz="2000"/>
              <a:t>B:台儿庄战役 </a:t>
            </a:r>
            <a:endParaRPr lang="zh-CN" altLang="en-US" sz="2000"/>
          </a:p>
          <a:p>
            <a:pPr marL="0" indent="0">
              <a:lnSpc>
                <a:spcPct val="200000"/>
              </a:lnSpc>
              <a:buNone/>
            </a:pPr>
            <a:r>
              <a:rPr lang="zh-CN" altLang="en-US" sz="2000"/>
              <a:t>C:百团大战 </a:t>
            </a:r>
            <a:endParaRPr lang="zh-CN" altLang="en-US" sz="2000"/>
          </a:p>
          <a:p>
            <a:pPr marL="0" indent="0">
              <a:lnSpc>
                <a:spcPct val="200000"/>
              </a:lnSpc>
              <a:buNone/>
            </a:pPr>
            <a:r>
              <a:rPr lang="zh-CN" altLang="en-US" sz="2000"/>
              <a:t>D:昆仑关战役</a:t>
            </a:r>
            <a:endParaRPr lang="zh-CN" altLang="en-US" sz="200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抗日战争全面爆发后，中国军队取得第一次重大胜利的战役是（ ）</a:t>
            </a:r>
            <a:endParaRPr lang="zh-CN" altLang="en-US" sz="2000"/>
          </a:p>
          <a:p>
            <a:pPr marL="0" indent="0">
              <a:lnSpc>
                <a:spcPct val="200000"/>
              </a:lnSpc>
              <a:buNone/>
            </a:pPr>
            <a:r>
              <a:rPr lang="zh-CN" altLang="en-US" sz="2000">
                <a:solidFill>
                  <a:srgbClr val="C00000"/>
                </a:solidFill>
              </a:rPr>
              <a:t>A:平型关战役  </a:t>
            </a:r>
            <a:endParaRPr lang="zh-CN" altLang="en-US" sz="2000">
              <a:solidFill>
                <a:srgbClr val="C00000"/>
              </a:solidFill>
            </a:endParaRPr>
          </a:p>
          <a:p>
            <a:pPr marL="0" indent="0">
              <a:lnSpc>
                <a:spcPct val="200000"/>
              </a:lnSpc>
              <a:buNone/>
            </a:pPr>
            <a:r>
              <a:rPr lang="zh-CN" altLang="en-US" sz="2000"/>
              <a:t>B:台儿庄战役 </a:t>
            </a:r>
            <a:endParaRPr lang="zh-CN" altLang="en-US" sz="2000"/>
          </a:p>
          <a:p>
            <a:pPr marL="0" indent="0">
              <a:lnSpc>
                <a:spcPct val="200000"/>
              </a:lnSpc>
              <a:buNone/>
            </a:pPr>
            <a:r>
              <a:rPr lang="zh-CN" altLang="en-US" sz="2000"/>
              <a:t>C:百团大战 </a:t>
            </a:r>
            <a:endParaRPr lang="zh-CN" altLang="en-US" sz="2000"/>
          </a:p>
          <a:p>
            <a:pPr marL="0" indent="0">
              <a:lnSpc>
                <a:spcPct val="200000"/>
              </a:lnSpc>
              <a:buNone/>
            </a:pPr>
            <a:r>
              <a:rPr lang="zh-CN" altLang="en-US" sz="2000"/>
              <a:t>D:昆仑关战役</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1919年发表《我的马克思主义观》一文的是（ ）</a:t>
            </a:r>
            <a:endParaRPr lang="zh-CN" altLang="en-US" sz="2400"/>
          </a:p>
          <a:p>
            <a:pPr marL="0" indent="0">
              <a:lnSpc>
                <a:spcPct val="200000"/>
              </a:lnSpc>
              <a:buNone/>
            </a:pPr>
            <a:r>
              <a:rPr lang="zh-CN" altLang="en-US" sz="2400"/>
              <a:t>A:陈独秀 </a:t>
            </a:r>
            <a:endParaRPr lang="zh-CN" altLang="en-US" sz="2400"/>
          </a:p>
          <a:p>
            <a:pPr marL="0" indent="0">
              <a:lnSpc>
                <a:spcPct val="200000"/>
              </a:lnSpc>
              <a:buNone/>
            </a:pPr>
            <a:r>
              <a:rPr lang="zh-CN" altLang="en-US" sz="2400">
                <a:solidFill>
                  <a:srgbClr val="C00000"/>
                </a:solidFill>
              </a:rPr>
              <a:t>B:李大钊 </a:t>
            </a:r>
            <a:endParaRPr lang="zh-CN" altLang="en-US" sz="2400">
              <a:solidFill>
                <a:srgbClr val="C00000"/>
              </a:solidFill>
            </a:endParaRPr>
          </a:p>
          <a:p>
            <a:pPr marL="0" indent="0">
              <a:lnSpc>
                <a:spcPct val="200000"/>
              </a:lnSpc>
              <a:buNone/>
            </a:pPr>
            <a:r>
              <a:rPr lang="zh-CN" altLang="en-US" sz="2400"/>
              <a:t>C:蔡和森 </a:t>
            </a:r>
            <a:endParaRPr lang="zh-CN" altLang="en-US" sz="2400"/>
          </a:p>
          <a:p>
            <a:pPr marL="0" indent="0">
              <a:lnSpc>
                <a:spcPct val="200000"/>
              </a:lnSpc>
              <a:buNone/>
            </a:pPr>
            <a:r>
              <a:rPr lang="zh-CN" altLang="en-US" sz="2400"/>
              <a:t>D:杨匏安</a:t>
            </a:r>
            <a:endParaRPr lang="zh-CN" altLang="en-US" sz="24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1940年，八路军对华北日军发动的大规模进攻战役是（ ）</a:t>
            </a:r>
            <a:endParaRPr lang="zh-CN" altLang="en-US" sz="2000"/>
          </a:p>
          <a:p>
            <a:pPr marL="0" indent="0">
              <a:lnSpc>
                <a:spcPct val="200000"/>
              </a:lnSpc>
              <a:buNone/>
            </a:pPr>
            <a:r>
              <a:rPr lang="zh-CN" altLang="en-US" sz="2000"/>
              <a:t>A:平型关战役</a:t>
            </a:r>
            <a:endParaRPr lang="zh-CN" altLang="en-US" sz="2000"/>
          </a:p>
          <a:p>
            <a:pPr marL="0" indent="0">
              <a:lnSpc>
                <a:spcPct val="200000"/>
              </a:lnSpc>
              <a:buNone/>
            </a:pPr>
            <a:r>
              <a:rPr lang="zh-CN" altLang="en-US" sz="2000"/>
              <a:t>B:雁门关战役</a:t>
            </a:r>
            <a:endParaRPr lang="zh-CN" altLang="en-US" sz="2000"/>
          </a:p>
          <a:p>
            <a:pPr marL="0" indent="0">
              <a:lnSpc>
                <a:spcPct val="200000"/>
              </a:lnSpc>
              <a:buNone/>
            </a:pPr>
            <a:r>
              <a:rPr lang="zh-CN" altLang="en-US" sz="2000"/>
              <a:t>C:阳明堡战役</a:t>
            </a:r>
            <a:endParaRPr lang="zh-CN" altLang="en-US" sz="2000"/>
          </a:p>
          <a:p>
            <a:pPr marL="0" indent="0">
              <a:lnSpc>
                <a:spcPct val="200000"/>
              </a:lnSpc>
              <a:buNone/>
            </a:pPr>
            <a:r>
              <a:rPr lang="zh-CN" altLang="en-US" sz="2000"/>
              <a:t>D:百团大战</a:t>
            </a:r>
            <a:endParaRPr lang="zh-CN" altLang="en-US" sz="200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1940年，八路军对华北日军发动的大规模进攻战役是（ ）</a:t>
            </a:r>
            <a:endParaRPr lang="zh-CN" altLang="en-US" sz="2000"/>
          </a:p>
          <a:p>
            <a:pPr marL="0" indent="0">
              <a:lnSpc>
                <a:spcPct val="200000"/>
              </a:lnSpc>
              <a:buNone/>
            </a:pPr>
            <a:r>
              <a:rPr lang="zh-CN" altLang="en-US" sz="2000"/>
              <a:t>A:平型关战役</a:t>
            </a:r>
            <a:endParaRPr lang="zh-CN" altLang="en-US" sz="2000"/>
          </a:p>
          <a:p>
            <a:pPr marL="0" indent="0">
              <a:lnSpc>
                <a:spcPct val="200000"/>
              </a:lnSpc>
              <a:buNone/>
            </a:pPr>
            <a:r>
              <a:rPr lang="zh-CN" altLang="en-US" sz="2000"/>
              <a:t>B:雁门关战役</a:t>
            </a:r>
            <a:endParaRPr lang="zh-CN" altLang="en-US" sz="2000"/>
          </a:p>
          <a:p>
            <a:pPr marL="0" indent="0">
              <a:lnSpc>
                <a:spcPct val="200000"/>
              </a:lnSpc>
              <a:buNone/>
            </a:pPr>
            <a:r>
              <a:rPr lang="zh-CN" altLang="en-US" sz="2000"/>
              <a:t>C:阳明堡战役</a:t>
            </a:r>
            <a:endParaRPr lang="zh-CN" altLang="en-US" sz="2000"/>
          </a:p>
          <a:p>
            <a:pPr marL="0" indent="0">
              <a:lnSpc>
                <a:spcPct val="200000"/>
              </a:lnSpc>
              <a:buNone/>
            </a:pPr>
            <a:r>
              <a:rPr lang="zh-CN" altLang="en-US" sz="2000">
                <a:solidFill>
                  <a:srgbClr val="C00000"/>
                </a:solidFill>
              </a:rPr>
              <a:t>D:百团大战</a:t>
            </a:r>
            <a:endParaRPr lang="zh-CN" altLang="en-US" sz="2000">
              <a:solidFill>
                <a:srgbClr val="C00000"/>
              </a:solidFil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在敌后战场抗日斗争中为国捐躯的八路军副参谋长是（ ）</a:t>
            </a:r>
            <a:endParaRPr lang="zh-CN" altLang="en-US" sz="2000"/>
          </a:p>
          <a:p>
            <a:pPr marL="0" indent="0">
              <a:lnSpc>
                <a:spcPct val="200000"/>
              </a:lnSpc>
              <a:buNone/>
            </a:pPr>
            <a:r>
              <a:rPr lang="zh-CN" altLang="en-US" sz="2000"/>
              <a:t>A:彭雪枫</a:t>
            </a:r>
            <a:endParaRPr lang="zh-CN" altLang="en-US" sz="2000"/>
          </a:p>
          <a:p>
            <a:pPr marL="0" indent="0">
              <a:lnSpc>
                <a:spcPct val="200000"/>
              </a:lnSpc>
              <a:buNone/>
            </a:pPr>
            <a:r>
              <a:rPr lang="zh-CN" altLang="en-US" sz="2000"/>
              <a:t>B:赵尚志</a:t>
            </a:r>
            <a:endParaRPr lang="zh-CN" altLang="en-US" sz="2000"/>
          </a:p>
          <a:p>
            <a:pPr marL="0" indent="0">
              <a:lnSpc>
                <a:spcPct val="200000"/>
              </a:lnSpc>
              <a:buNone/>
            </a:pPr>
            <a:r>
              <a:rPr lang="zh-CN" altLang="en-US" sz="2000"/>
              <a:t>C:杨靖宇</a:t>
            </a:r>
            <a:endParaRPr lang="zh-CN" altLang="en-US" sz="2000"/>
          </a:p>
          <a:p>
            <a:pPr marL="0" indent="0">
              <a:lnSpc>
                <a:spcPct val="200000"/>
              </a:lnSpc>
              <a:buNone/>
            </a:pPr>
            <a:r>
              <a:rPr lang="zh-CN" altLang="en-US" sz="2000"/>
              <a:t>D:左权</a:t>
            </a:r>
            <a:endParaRPr lang="zh-CN" altLang="en-US" sz="200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在敌后战场抗日斗争中为国捐躯的八路军副参谋长是（ ）</a:t>
            </a:r>
            <a:endParaRPr lang="zh-CN" altLang="en-US" sz="2000"/>
          </a:p>
          <a:p>
            <a:pPr marL="0" indent="0">
              <a:lnSpc>
                <a:spcPct val="200000"/>
              </a:lnSpc>
              <a:buNone/>
            </a:pPr>
            <a:r>
              <a:rPr lang="zh-CN" altLang="en-US" sz="2000"/>
              <a:t>A:彭雪枫</a:t>
            </a:r>
            <a:endParaRPr lang="zh-CN" altLang="en-US" sz="2000"/>
          </a:p>
          <a:p>
            <a:pPr marL="0" indent="0">
              <a:lnSpc>
                <a:spcPct val="200000"/>
              </a:lnSpc>
              <a:buNone/>
            </a:pPr>
            <a:r>
              <a:rPr lang="zh-CN" altLang="en-US" sz="2000"/>
              <a:t>B:赵尚志</a:t>
            </a:r>
            <a:endParaRPr lang="zh-CN" altLang="en-US" sz="2000"/>
          </a:p>
          <a:p>
            <a:pPr marL="0" indent="0">
              <a:lnSpc>
                <a:spcPct val="200000"/>
              </a:lnSpc>
              <a:buNone/>
            </a:pPr>
            <a:r>
              <a:rPr lang="zh-CN" altLang="en-US" sz="2000"/>
              <a:t>C:杨靖宇</a:t>
            </a:r>
            <a:endParaRPr lang="zh-CN" altLang="en-US" sz="2000"/>
          </a:p>
          <a:p>
            <a:pPr marL="0" indent="0">
              <a:lnSpc>
                <a:spcPct val="200000"/>
              </a:lnSpc>
              <a:buNone/>
            </a:pPr>
            <a:r>
              <a:rPr lang="zh-CN" altLang="en-US" sz="2000">
                <a:solidFill>
                  <a:srgbClr val="C00000"/>
                </a:solidFill>
              </a:rPr>
              <a:t>D:左权</a:t>
            </a:r>
            <a:endParaRPr lang="zh-CN" altLang="en-US" sz="2000">
              <a:solidFill>
                <a:srgbClr val="C00000"/>
              </a:solidFil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抗日民族统一战线中的顽固势力是指（ ）</a:t>
            </a:r>
            <a:endParaRPr lang="zh-CN" altLang="en-US" sz="2000"/>
          </a:p>
          <a:p>
            <a:pPr marL="0" indent="0">
              <a:lnSpc>
                <a:spcPct val="200000"/>
              </a:lnSpc>
              <a:buNone/>
            </a:pPr>
            <a:r>
              <a:rPr lang="zh-CN" altLang="en-US" sz="2000"/>
              <a:t>A:民族资产阶级</a:t>
            </a:r>
            <a:endParaRPr lang="zh-CN" altLang="en-US" sz="2000"/>
          </a:p>
          <a:p>
            <a:pPr marL="0" indent="0">
              <a:lnSpc>
                <a:spcPct val="200000"/>
              </a:lnSpc>
              <a:buNone/>
            </a:pPr>
            <a:r>
              <a:rPr lang="zh-CN" altLang="en-US" sz="2000"/>
              <a:t>B:城市小资产阶级</a:t>
            </a:r>
            <a:endParaRPr lang="zh-CN" altLang="en-US" sz="2000"/>
          </a:p>
          <a:p>
            <a:pPr marL="0" indent="0">
              <a:lnSpc>
                <a:spcPct val="200000"/>
              </a:lnSpc>
              <a:buNone/>
            </a:pPr>
            <a:r>
              <a:rPr lang="zh-CN" altLang="en-US" sz="2000"/>
              <a:t>C:大地主大资产阶级的抗日派</a:t>
            </a:r>
            <a:endParaRPr lang="zh-CN" altLang="en-US" sz="2000"/>
          </a:p>
          <a:p>
            <a:pPr marL="0" indent="0">
              <a:lnSpc>
                <a:spcPct val="200000"/>
              </a:lnSpc>
              <a:buNone/>
            </a:pPr>
            <a:r>
              <a:rPr lang="zh-CN" altLang="en-US" sz="2000"/>
              <a:t>D:地方实力派</a:t>
            </a:r>
            <a:endParaRPr lang="zh-CN" altLang="en-US" sz="200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抗日民族统一战线中的顽固势力是指（ ）</a:t>
            </a:r>
            <a:endParaRPr lang="zh-CN" altLang="en-US" sz="2000"/>
          </a:p>
          <a:p>
            <a:pPr marL="0" indent="0">
              <a:lnSpc>
                <a:spcPct val="200000"/>
              </a:lnSpc>
              <a:buNone/>
            </a:pPr>
            <a:r>
              <a:rPr lang="zh-CN" altLang="en-US" sz="2000"/>
              <a:t>A:民族资产阶级</a:t>
            </a:r>
            <a:endParaRPr lang="zh-CN" altLang="en-US" sz="2000"/>
          </a:p>
          <a:p>
            <a:pPr marL="0" indent="0">
              <a:lnSpc>
                <a:spcPct val="200000"/>
              </a:lnSpc>
              <a:buNone/>
            </a:pPr>
            <a:r>
              <a:rPr lang="zh-CN" altLang="en-US" sz="2000"/>
              <a:t>B:城市小资产阶级</a:t>
            </a:r>
            <a:endParaRPr lang="zh-CN" altLang="en-US" sz="2000"/>
          </a:p>
          <a:p>
            <a:pPr marL="0" indent="0">
              <a:lnSpc>
                <a:spcPct val="200000"/>
              </a:lnSpc>
              <a:buNone/>
            </a:pPr>
            <a:r>
              <a:rPr lang="zh-CN" altLang="en-US" sz="2000"/>
              <a:t>C:</a:t>
            </a:r>
            <a:r>
              <a:rPr lang="zh-CN" altLang="en-US" sz="2000">
                <a:solidFill>
                  <a:srgbClr val="C00000"/>
                </a:solidFill>
              </a:rPr>
              <a:t>大地主大资产阶级的抗日派</a:t>
            </a:r>
            <a:endParaRPr lang="zh-CN" altLang="en-US" sz="2000"/>
          </a:p>
          <a:p>
            <a:pPr marL="0" indent="0">
              <a:lnSpc>
                <a:spcPct val="200000"/>
              </a:lnSpc>
              <a:buNone/>
            </a:pPr>
            <a:r>
              <a:rPr lang="zh-CN" altLang="en-US" sz="2000"/>
              <a:t>D:地方实力派</a:t>
            </a:r>
            <a:endParaRPr lang="zh-CN" altLang="en-US" sz="200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抗日民族统一战线策略总方针的中心环节是（ ）</a:t>
            </a:r>
            <a:endParaRPr lang="zh-CN" altLang="en-US" sz="2000"/>
          </a:p>
          <a:p>
            <a:pPr marL="0" indent="0">
              <a:lnSpc>
                <a:spcPct val="200000"/>
              </a:lnSpc>
              <a:buNone/>
            </a:pPr>
            <a:r>
              <a:rPr lang="zh-CN" altLang="en-US" sz="2000"/>
              <a:t>A:争取中间势力</a:t>
            </a:r>
            <a:endParaRPr lang="zh-CN" altLang="en-US" sz="2000"/>
          </a:p>
          <a:p>
            <a:pPr marL="0" indent="0">
              <a:lnSpc>
                <a:spcPct val="200000"/>
              </a:lnSpc>
              <a:buNone/>
            </a:pPr>
            <a:r>
              <a:rPr lang="zh-CN" altLang="en-US" sz="2000"/>
              <a:t>B:发展进步势力</a:t>
            </a:r>
            <a:endParaRPr lang="zh-CN" altLang="en-US" sz="2000"/>
          </a:p>
          <a:p>
            <a:pPr marL="0" indent="0">
              <a:lnSpc>
                <a:spcPct val="200000"/>
              </a:lnSpc>
              <a:buNone/>
            </a:pPr>
            <a:r>
              <a:rPr lang="zh-CN" altLang="en-US" sz="2000"/>
              <a:t>C:孤立顽固势力</a:t>
            </a:r>
            <a:endParaRPr lang="zh-CN" altLang="en-US" sz="2000"/>
          </a:p>
          <a:p>
            <a:pPr marL="0" indent="0">
              <a:lnSpc>
                <a:spcPct val="200000"/>
              </a:lnSpc>
              <a:buNone/>
            </a:pPr>
            <a:r>
              <a:rPr lang="zh-CN" altLang="en-US" sz="2000"/>
              <a:t>D:打击国民党中的投降派势力</a:t>
            </a:r>
            <a:endParaRPr lang="zh-CN" altLang="en-US" sz="200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抗日民族统一战线策略总方针的中心环节是（ ）</a:t>
            </a:r>
            <a:endParaRPr lang="zh-CN" altLang="en-US" sz="2000"/>
          </a:p>
          <a:p>
            <a:pPr marL="0" indent="0">
              <a:lnSpc>
                <a:spcPct val="200000"/>
              </a:lnSpc>
              <a:buNone/>
            </a:pPr>
            <a:r>
              <a:rPr lang="zh-CN" altLang="en-US" sz="2000"/>
              <a:t>A:争取中间势力</a:t>
            </a:r>
            <a:endParaRPr lang="zh-CN" altLang="en-US" sz="2000"/>
          </a:p>
          <a:p>
            <a:pPr marL="0" indent="0">
              <a:lnSpc>
                <a:spcPct val="200000"/>
              </a:lnSpc>
              <a:buNone/>
            </a:pPr>
            <a:r>
              <a:rPr lang="zh-CN" altLang="en-US" sz="2000">
                <a:solidFill>
                  <a:srgbClr val="C00000"/>
                </a:solidFill>
              </a:rPr>
              <a:t>B:发展进步势力</a:t>
            </a:r>
            <a:endParaRPr lang="zh-CN" altLang="en-US" sz="2000">
              <a:solidFill>
                <a:srgbClr val="C00000"/>
              </a:solidFill>
            </a:endParaRPr>
          </a:p>
          <a:p>
            <a:pPr marL="0" indent="0">
              <a:lnSpc>
                <a:spcPct val="200000"/>
              </a:lnSpc>
              <a:buNone/>
            </a:pPr>
            <a:r>
              <a:rPr lang="zh-CN" altLang="en-US" sz="2000"/>
              <a:t>C:孤立顽固势力</a:t>
            </a:r>
            <a:endParaRPr lang="zh-CN" altLang="en-US" sz="2000"/>
          </a:p>
          <a:p>
            <a:pPr marL="0" indent="0">
              <a:lnSpc>
                <a:spcPct val="200000"/>
              </a:lnSpc>
              <a:buNone/>
            </a:pPr>
            <a:r>
              <a:rPr lang="zh-CN" altLang="en-US" sz="2000"/>
              <a:t>D:打击国民党中的投降派势力</a:t>
            </a:r>
            <a:endParaRPr lang="zh-CN" altLang="en-US" sz="20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抗日根据地建设首要的、根本的任务是（ ）</a:t>
            </a:r>
            <a:endParaRPr lang="zh-CN" altLang="en-US" sz="2000"/>
          </a:p>
          <a:p>
            <a:pPr marL="0" indent="0">
              <a:lnSpc>
                <a:spcPct val="200000"/>
              </a:lnSpc>
              <a:buNone/>
            </a:pPr>
            <a:r>
              <a:rPr lang="zh-CN" altLang="en-US" sz="2000"/>
              <a:t>A:加强政权建设</a:t>
            </a:r>
            <a:endParaRPr lang="zh-CN" altLang="en-US" sz="2000"/>
          </a:p>
          <a:p>
            <a:pPr marL="0" indent="0">
              <a:lnSpc>
                <a:spcPct val="200000"/>
              </a:lnSpc>
              <a:buNone/>
            </a:pPr>
            <a:r>
              <a:rPr lang="zh-CN" altLang="en-US" sz="2000"/>
              <a:t>B:加强经济建设</a:t>
            </a:r>
            <a:endParaRPr lang="zh-CN" altLang="en-US" sz="2000"/>
          </a:p>
          <a:p>
            <a:pPr marL="0" indent="0">
              <a:lnSpc>
                <a:spcPct val="200000"/>
              </a:lnSpc>
              <a:buNone/>
            </a:pPr>
            <a:r>
              <a:rPr lang="zh-CN" altLang="en-US" sz="2000"/>
              <a:t>C:加强文化建设</a:t>
            </a:r>
            <a:endParaRPr lang="zh-CN" altLang="en-US" sz="2000"/>
          </a:p>
          <a:p>
            <a:pPr marL="0" indent="0">
              <a:lnSpc>
                <a:spcPct val="200000"/>
              </a:lnSpc>
              <a:buNone/>
            </a:pPr>
            <a:r>
              <a:rPr lang="zh-CN" altLang="en-US" sz="2000"/>
              <a:t>D:加强思想建设</a:t>
            </a:r>
            <a:endParaRPr lang="zh-CN" altLang="en-US" sz="200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抗日根据地建设首要的、根本的任务是（ ）</a:t>
            </a:r>
            <a:endParaRPr lang="zh-CN" altLang="en-US" sz="2000"/>
          </a:p>
          <a:p>
            <a:pPr marL="0" indent="0">
              <a:lnSpc>
                <a:spcPct val="200000"/>
              </a:lnSpc>
              <a:buNone/>
            </a:pPr>
            <a:r>
              <a:rPr lang="zh-CN" altLang="en-US" sz="2000">
                <a:solidFill>
                  <a:srgbClr val="C00000"/>
                </a:solidFill>
              </a:rPr>
              <a:t>A:加强政权建设</a:t>
            </a:r>
            <a:endParaRPr lang="zh-CN" altLang="en-US" sz="2000">
              <a:solidFill>
                <a:srgbClr val="C00000"/>
              </a:solidFill>
            </a:endParaRPr>
          </a:p>
          <a:p>
            <a:pPr marL="0" indent="0">
              <a:lnSpc>
                <a:spcPct val="200000"/>
              </a:lnSpc>
              <a:buNone/>
            </a:pPr>
            <a:r>
              <a:rPr lang="zh-CN" altLang="en-US" sz="2000"/>
              <a:t>B:加强经济建设</a:t>
            </a:r>
            <a:endParaRPr lang="zh-CN" altLang="en-US" sz="2000"/>
          </a:p>
          <a:p>
            <a:pPr marL="0" indent="0">
              <a:lnSpc>
                <a:spcPct val="200000"/>
              </a:lnSpc>
              <a:buNone/>
            </a:pPr>
            <a:r>
              <a:rPr lang="zh-CN" altLang="en-US" sz="2000"/>
              <a:t>C:加强文化建设</a:t>
            </a:r>
            <a:endParaRPr lang="zh-CN" altLang="en-US" sz="2000"/>
          </a:p>
          <a:p>
            <a:pPr marL="0" indent="0">
              <a:lnSpc>
                <a:spcPct val="200000"/>
              </a:lnSpc>
              <a:buNone/>
            </a:pPr>
            <a:r>
              <a:rPr lang="zh-CN" altLang="en-US" sz="2000"/>
              <a:t>D:加强思想建设</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1920年，陈独秀发表的表明他站到了马克思主义的旗帜之下的文章是（ ）</a:t>
            </a:r>
            <a:endParaRPr lang="zh-CN" altLang="en-US" sz="2400"/>
          </a:p>
          <a:p>
            <a:pPr marL="0" indent="0">
              <a:lnSpc>
                <a:spcPct val="200000"/>
              </a:lnSpc>
              <a:buNone/>
            </a:pPr>
            <a:r>
              <a:rPr lang="zh-CN" altLang="en-US" sz="2400"/>
              <a:t>A:《法俄革命之比较观》</a:t>
            </a:r>
            <a:endParaRPr lang="zh-CN" altLang="en-US" sz="2400"/>
          </a:p>
          <a:p>
            <a:pPr marL="0" indent="0">
              <a:lnSpc>
                <a:spcPct val="200000"/>
              </a:lnSpc>
              <a:buNone/>
            </a:pPr>
            <a:r>
              <a:rPr lang="zh-CN" altLang="en-US" sz="2400"/>
              <a:t>B:《庶民的胜利》</a:t>
            </a:r>
            <a:endParaRPr lang="zh-CN" altLang="en-US" sz="2400"/>
          </a:p>
          <a:p>
            <a:pPr marL="0" indent="0">
              <a:lnSpc>
                <a:spcPct val="200000"/>
              </a:lnSpc>
              <a:buNone/>
            </a:pPr>
            <a:r>
              <a:rPr lang="zh-CN" altLang="en-US" sz="2400"/>
              <a:t>C:《布尔什维主义的胜利》</a:t>
            </a:r>
            <a:endParaRPr lang="zh-CN" altLang="en-US" sz="2400"/>
          </a:p>
          <a:p>
            <a:pPr marL="0" indent="0">
              <a:lnSpc>
                <a:spcPct val="200000"/>
              </a:lnSpc>
              <a:buNone/>
            </a:pPr>
            <a:r>
              <a:rPr lang="zh-CN" altLang="en-US" sz="2400"/>
              <a:t>D:《谈政治》</a:t>
            </a:r>
            <a:endParaRPr lang="zh-CN" altLang="en-US" sz="24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中国共产党历史上第一个开展自然科学教学与研究的专门机构是（ ）</a:t>
            </a:r>
            <a:endParaRPr lang="zh-CN" altLang="en-US" sz="2000"/>
          </a:p>
          <a:p>
            <a:pPr marL="0" indent="0">
              <a:lnSpc>
                <a:spcPct val="200000"/>
              </a:lnSpc>
              <a:buNone/>
            </a:pPr>
            <a:r>
              <a:rPr lang="zh-CN" altLang="en-US" sz="2000"/>
              <a:t>A:鲁迅艺术学院</a:t>
            </a:r>
            <a:endParaRPr lang="zh-CN" altLang="en-US" sz="2000"/>
          </a:p>
          <a:p>
            <a:pPr marL="0" indent="0">
              <a:lnSpc>
                <a:spcPct val="200000"/>
              </a:lnSpc>
              <a:buNone/>
            </a:pPr>
            <a:r>
              <a:rPr lang="zh-CN" altLang="en-US" sz="2000"/>
              <a:t>B:中国大民抗日军政大学</a:t>
            </a:r>
            <a:endParaRPr lang="zh-CN" altLang="en-US" sz="2000"/>
          </a:p>
          <a:p>
            <a:pPr marL="0" indent="0">
              <a:lnSpc>
                <a:spcPct val="200000"/>
              </a:lnSpc>
              <a:buNone/>
            </a:pPr>
            <a:r>
              <a:rPr lang="zh-CN" altLang="en-US" sz="2000"/>
              <a:t>C:陕北公学</a:t>
            </a:r>
            <a:endParaRPr lang="zh-CN" altLang="en-US" sz="2000"/>
          </a:p>
          <a:p>
            <a:pPr marL="0" indent="0">
              <a:lnSpc>
                <a:spcPct val="200000"/>
              </a:lnSpc>
              <a:buNone/>
            </a:pPr>
            <a:r>
              <a:rPr lang="zh-CN" altLang="en-US" sz="2000"/>
              <a:t>D:延安自然科学院</a:t>
            </a:r>
            <a:endParaRPr lang="zh-CN" altLang="en-US" sz="200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中国共产党历史上第一个开展自然科学教学与研究的专门机构是（ ）</a:t>
            </a:r>
            <a:endParaRPr lang="zh-CN" altLang="en-US" sz="2000"/>
          </a:p>
          <a:p>
            <a:pPr marL="0" indent="0">
              <a:lnSpc>
                <a:spcPct val="200000"/>
              </a:lnSpc>
              <a:buNone/>
            </a:pPr>
            <a:r>
              <a:rPr lang="zh-CN" altLang="en-US" sz="2000"/>
              <a:t>A:鲁迅艺术学院</a:t>
            </a:r>
            <a:endParaRPr lang="zh-CN" altLang="en-US" sz="2000"/>
          </a:p>
          <a:p>
            <a:pPr marL="0" indent="0">
              <a:lnSpc>
                <a:spcPct val="200000"/>
              </a:lnSpc>
              <a:buNone/>
            </a:pPr>
            <a:r>
              <a:rPr lang="zh-CN" altLang="en-US" sz="2000"/>
              <a:t>B:中国大民抗日军政大学</a:t>
            </a:r>
            <a:endParaRPr lang="zh-CN" altLang="en-US" sz="2000"/>
          </a:p>
          <a:p>
            <a:pPr marL="0" indent="0">
              <a:lnSpc>
                <a:spcPct val="200000"/>
              </a:lnSpc>
              <a:buNone/>
            </a:pPr>
            <a:r>
              <a:rPr lang="zh-CN" altLang="en-US" sz="2000"/>
              <a:t>C:陕北公学</a:t>
            </a:r>
            <a:endParaRPr lang="zh-CN" altLang="en-US" sz="2000"/>
          </a:p>
          <a:p>
            <a:pPr marL="0" indent="0">
              <a:lnSpc>
                <a:spcPct val="200000"/>
              </a:lnSpc>
              <a:buNone/>
            </a:pPr>
            <a:r>
              <a:rPr lang="zh-CN" altLang="en-US" sz="2000">
                <a:solidFill>
                  <a:srgbClr val="C00000"/>
                </a:solidFill>
              </a:rPr>
              <a:t>D:延安自然科学院</a:t>
            </a:r>
            <a:endParaRPr lang="zh-CN" altLang="en-US" sz="2000">
              <a:solidFill>
                <a:srgbClr val="C00000"/>
              </a:solidFill>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zh-CN" altLang="en-US" sz="2000"/>
              <a:t>针对1940年至1943年抗日根据地出现的严重经济困难，毛泽东提出的经济工作和财政工作总方针是（ ）</a:t>
            </a:r>
            <a:endParaRPr lang="zh-CN" altLang="en-US" sz="2000"/>
          </a:p>
          <a:p>
            <a:pPr marL="0" indent="0">
              <a:lnSpc>
                <a:spcPct val="200000"/>
              </a:lnSpc>
              <a:buNone/>
            </a:pPr>
            <a:r>
              <a:rPr lang="zh-CN" altLang="en-US" sz="2000"/>
              <a:t>A:发展生产，保障供给</a:t>
            </a:r>
            <a:endParaRPr lang="zh-CN" altLang="en-US" sz="2000"/>
          </a:p>
          <a:p>
            <a:pPr marL="0" indent="0">
              <a:lnSpc>
                <a:spcPct val="200000"/>
              </a:lnSpc>
              <a:buNone/>
            </a:pPr>
            <a:r>
              <a:rPr lang="zh-CN" altLang="en-US" sz="2000"/>
              <a:t>B:自己动手，丰衣足食</a:t>
            </a:r>
            <a:endParaRPr lang="zh-CN" altLang="en-US" sz="2000"/>
          </a:p>
          <a:p>
            <a:pPr marL="0" indent="0">
              <a:lnSpc>
                <a:spcPct val="200000"/>
              </a:lnSpc>
              <a:buNone/>
            </a:pPr>
            <a:r>
              <a:rPr lang="zh-CN" altLang="en-US" sz="2000"/>
              <a:t>C:公私兼顾，劳资两利</a:t>
            </a:r>
            <a:endParaRPr lang="zh-CN" altLang="en-US" sz="2000"/>
          </a:p>
          <a:p>
            <a:pPr marL="0" indent="0">
              <a:lnSpc>
                <a:spcPct val="200000"/>
              </a:lnSpc>
              <a:buNone/>
            </a:pPr>
            <a:r>
              <a:rPr lang="zh-CN" altLang="en-US" sz="2000"/>
              <a:t>D:城乡互助，内外交流</a:t>
            </a:r>
            <a:endParaRPr lang="zh-CN" altLang="en-US" sz="200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zh-CN" altLang="en-US" sz="2000"/>
              <a:t>针对1940年至1943年抗日根据地出现的严重经济困难，毛泽东提出的经济工作和财政工作总方针是（ ）</a:t>
            </a:r>
            <a:endParaRPr lang="zh-CN" altLang="en-US" sz="2000"/>
          </a:p>
          <a:p>
            <a:pPr marL="0" indent="0">
              <a:lnSpc>
                <a:spcPct val="200000"/>
              </a:lnSpc>
              <a:buNone/>
            </a:pPr>
            <a:r>
              <a:rPr lang="zh-CN" altLang="en-US" sz="2000">
                <a:solidFill>
                  <a:srgbClr val="C00000"/>
                </a:solidFill>
              </a:rPr>
              <a:t>A:发展生产，保障供给</a:t>
            </a:r>
            <a:endParaRPr lang="zh-CN" altLang="en-US" sz="2000">
              <a:solidFill>
                <a:srgbClr val="C00000"/>
              </a:solidFill>
            </a:endParaRPr>
          </a:p>
          <a:p>
            <a:pPr marL="0" indent="0">
              <a:lnSpc>
                <a:spcPct val="200000"/>
              </a:lnSpc>
              <a:buNone/>
            </a:pPr>
            <a:r>
              <a:rPr lang="zh-CN" altLang="en-US" sz="2000"/>
              <a:t>B:自己动手，丰衣足食</a:t>
            </a:r>
            <a:endParaRPr lang="zh-CN" altLang="en-US" sz="2000"/>
          </a:p>
          <a:p>
            <a:pPr marL="0" indent="0">
              <a:lnSpc>
                <a:spcPct val="200000"/>
              </a:lnSpc>
              <a:buNone/>
            </a:pPr>
            <a:r>
              <a:rPr lang="zh-CN" altLang="en-US" sz="2000"/>
              <a:t>C:公私兼顾，劳资两利</a:t>
            </a:r>
            <a:endParaRPr lang="zh-CN" altLang="en-US" sz="2000"/>
          </a:p>
          <a:p>
            <a:pPr marL="0" indent="0">
              <a:lnSpc>
                <a:spcPct val="200000"/>
              </a:lnSpc>
              <a:buNone/>
            </a:pPr>
            <a:r>
              <a:rPr lang="zh-CN" altLang="en-US" sz="2000"/>
              <a:t>D:城乡互助，内外交流</a:t>
            </a:r>
            <a:endParaRPr lang="zh-CN" altLang="en-US" sz="200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zh-CN" altLang="en-US" sz="2000"/>
              <a:t>在抗日战争时期，中国共产党开展延安整风运动最主要的任务是（ ）</a:t>
            </a:r>
            <a:endParaRPr lang="zh-CN" altLang="en-US" sz="2000"/>
          </a:p>
          <a:p>
            <a:pPr marL="0" indent="0">
              <a:lnSpc>
                <a:spcPct val="200000"/>
              </a:lnSpc>
              <a:buNone/>
            </a:pPr>
            <a:r>
              <a:rPr lang="zh-CN" altLang="en-US" sz="2000"/>
              <a:t>A:反对官僚主义以整顿作风</a:t>
            </a:r>
            <a:endParaRPr lang="zh-CN" altLang="en-US" sz="2000"/>
          </a:p>
          <a:p>
            <a:pPr marL="0" indent="0">
              <a:lnSpc>
                <a:spcPct val="200000"/>
              </a:lnSpc>
              <a:buNone/>
            </a:pPr>
            <a:r>
              <a:rPr lang="zh-CN" altLang="en-US" sz="2000"/>
              <a:t>B:反对宗派主义以整顿党风</a:t>
            </a:r>
            <a:endParaRPr lang="zh-CN" altLang="en-US" sz="2000"/>
          </a:p>
          <a:p>
            <a:pPr marL="0" indent="0">
              <a:lnSpc>
                <a:spcPct val="200000"/>
              </a:lnSpc>
              <a:buNone/>
            </a:pPr>
            <a:r>
              <a:rPr lang="zh-CN" altLang="en-US" sz="2000"/>
              <a:t>C:反对主观主义以整顿学风</a:t>
            </a:r>
            <a:endParaRPr lang="zh-CN" altLang="en-US" sz="2000"/>
          </a:p>
          <a:p>
            <a:pPr marL="0" indent="0">
              <a:lnSpc>
                <a:spcPct val="200000"/>
              </a:lnSpc>
              <a:buNone/>
            </a:pPr>
            <a:r>
              <a:rPr lang="zh-CN" altLang="en-US" sz="2000"/>
              <a:t>D:反对党八股以整顿文风</a:t>
            </a:r>
            <a:endParaRPr lang="zh-CN" altLang="en-US" sz="200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zh-CN" altLang="en-US" sz="2000"/>
              <a:t>在抗日战争时期，中国共产党开展延安整风运动最主要的任务是（ ）</a:t>
            </a:r>
            <a:endParaRPr lang="zh-CN" altLang="en-US" sz="2000"/>
          </a:p>
          <a:p>
            <a:pPr marL="0" indent="0">
              <a:lnSpc>
                <a:spcPct val="200000"/>
              </a:lnSpc>
              <a:buNone/>
            </a:pPr>
            <a:r>
              <a:rPr lang="zh-CN" altLang="en-US" sz="2000"/>
              <a:t>A:反对官僚主义以整顿作风</a:t>
            </a:r>
            <a:endParaRPr lang="zh-CN" altLang="en-US" sz="2000"/>
          </a:p>
          <a:p>
            <a:pPr marL="0" indent="0">
              <a:lnSpc>
                <a:spcPct val="200000"/>
              </a:lnSpc>
              <a:buNone/>
            </a:pPr>
            <a:r>
              <a:rPr lang="zh-CN" altLang="en-US" sz="2000"/>
              <a:t>B:反对宗派主义以整顿党风</a:t>
            </a:r>
            <a:endParaRPr lang="zh-CN" altLang="en-US" sz="2000"/>
          </a:p>
          <a:p>
            <a:pPr marL="0" indent="0">
              <a:lnSpc>
                <a:spcPct val="200000"/>
              </a:lnSpc>
              <a:buNone/>
            </a:pPr>
            <a:r>
              <a:rPr lang="zh-CN" altLang="en-US" sz="2000">
                <a:solidFill>
                  <a:srgbClr val="C00000"/>
                </a:solidFill>
              </a:rPr>
              <a:t>C:反对主观主义以整顿学风</a:t>
            </a:r>
            <a:endParaRPr lang="zh-CN" altLang="en-US" sz="2000">
              <a:solidFill>
                <a:srgbClr val="C00000"/>
              </a:solidFill>
            </a:endParaRPr>
          </a:p>
          <a:p>
            <a:pPr marL="0" indent="0">
              <a:lnSpc>
                <a:spcPct val="200000"/>
              </a:lnSpc>
              <a:buNone/>
            </a:pPr>
            <a:r>
              <a:rPr lang="zh-CN" altLang="en-US" sz="2000"/>
              <a:t>D:反对党八股以整顿文风</a:t>
            </a:r>
            <a:endParaRPr lang="zh-CN" altLang="en-US" sz="200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zh-CN" altLang="en-US" sz="2000"/>
              <a:t>1938年毛泽东提出了“马克思主义中国化”的命题的会议是（ ）</a:t>
            </a:r>
            <a:endParaRPr lang="zh-CN" altLang="en-US" sz="2000"/>
          </a:p>
          <a:p>
            <a:pPr marL="0" indent="0">
              <a:lnSpc>
                <a:spcPct val="200000"/>
              </a:lnSpc>
              <a:buNone/>
            </a:pPr>
            <a:r>
              <a:rPr lang="zh-CN" altLang="en-US" sz="2000"/>
              <a:t>A:中共六届六中全会</a:t>
            </a:r>
            <a:endParaRPr lang="zh-CN" altLang="en-US" sz="2000"/>
          </a:p>
          <a:p>
            <a:pPr marL="0" indent="0">
              <a:lnSpc>
                <a:spcPct val="200000"/>
              </a:lnSpc>
              <a:buNone/>
            </a:pPr>
            <a:r>
              <a:rPr lang="zh-CN" altLang="en-US" sz="2000"/>
              <a:t>B:中共六届七中全会</a:t>
            </a:r>
            <a:endParaRPr lang="zh-CN" altLang="en-US" sz="2000"/>
          </a:p>
          <a:p>
            <a:pPr marL="0" indent="0">
              <a:lnSpc>
                <a:spcPct val="200000"/>
              </a:lnSpc>
              <a:buNone/>
            </a:pPr>
            <a:r>
              <a:rPr lang="zh-CN" altLang="en-US" sz="2000"/>
              <a:t>C:中共七大</a:t>
            </a:r>
            <a:endParaRPr lang="zh-CN" altLang="en-US" sz="2000"/>
          </a:p>
          <a:p>
            <a:pPr marL="0" indent="0">
              <a:lnSpc>
                <a:spcPct val="200000"/>
              </a:lnSpc>
              <a:buNone/>
            </a:pPr>
            <a:r>
              <a:rPr lang="zh-CN" altLang="en-US" sz="2000"/>
              <a:t>D:中共八大</a:t>
            </a:r>
            <a:endParaRPr lang="zh-CN" altLang="en-US" sz="200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zh-CN" altLang="en-US" sz="2000"/>
              <a:t>1938年毛泽东提出了“马克思主义中国化”的命题的会议是（ ）</a:t>
            </a:r>
            <a:endParaRPr lang="zh-CN" altLang="en-US" sz="2000"/>
          </a:p>
          <a:p>
            <a:pPr marL="0" indent="0">
              <a:lnSpc>
                <a:spcPct val="200000"/>
              </a:lnSpc>
              <a:buNone/>
            </a:pPr>
            <a:r>
              <a:rPr lang="zh-CN" altLang="en-US" sz="2000">
                <a:solidFill>
                  <a:srgbClr val="C00000"/>
                </a:solidFill>
              </a:rPr>
              <a:t>A:中共六届六中全会</a:t>
            </a:r>
            <a:endParaRPr lang="zh-CN" altLang="en-US" sz="2000">
              <a:solidFill>
                <a:srgbClr val="C00000"/>
              </a:solidFill>
            </a:endParaRPr>
          </a:p>
          <a:p>
            <a:pPr marL="0" indent="0">
              <a:lnSpc>
                <a:spcPct val="200000"/>
              </a:lnSpc>
              <a:buNone/>
            </a:pPr>
            <a:r>
              <a:rPr lang="zh-CN" altLang="en-US" sz="2000"/>
              <a:t>B:中共六届七中全会</a:t>
            </a:r>
            <a:endParaRPr lang="zh-CN" altLang="en-US" sz="2000"/>
          </a:p>
          <a:p>
            <a:pPr marL="0" indent="0">
              <a:lnSpc>
                <a:spcPct val="200000"/>
              </a:lnSpc>
              <a:buNone/>
            </a:pPr>
            <a:r>
              <a:rPr lang="zh-CN" altLang="en-US" sz="2000"/>
              <a:t>C:中共七大</a:t>
            </a:r>
            <a:endParaRPr lang="zh-CN" altLang="en-US" sz="2000"/>
          </a:p>
          <a:p>
            <a:pPr marL="0" indent="0">
              <a:lnSpc>
                <a:spcPct val="200000"/>
              </a:lnSpc>
              <a:buNone/>
            </a:pPr>
            <a:r>
              <a:rPr lang="zh-CN" altLang="en-US" sz="2000"/>
              <a:t>D:中共八大</a:t>
            </a:r>
            <a:endParaRPr lang="zh-CN" altLang="en-US" sz="200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en-US" altLang="zh-CN" sz="2000"/>
              <a:t>1</a:t>
            </a:r>
            <a:r>
              <a:rPr lang="zh-CN" altLang="en-US" sz="2000"/>
              <a:t>945年4月，包括解放区代表董必武在内的中国代表团出席了（ ）</a:t>
            </a:r>
            <a:endParaRPr lang="zh-CN" altLang="en-US" sz="2000"/>
          </a:p>
          <a:p>
            <a:pPr marL="0" indent="0">
              <a:lnSpc>
                <a:spcPct val="200000"/>
              </a:lnSpc>
              <a:buNone/>
            </a:pPr>
            <a:r>
              <a:rPr lang="zh-CN" altLang="en-US" sz="2000"/>
              <a:t>A:开罗会议</a:t>
            </a:r>
            <a:endParaRPr lang="zh-CN" altLang="en-US" sz="2000"/>
          </a:p>
          <a:p>
            <a:pPr marL="0" indent="0">
              <a:lnSpc>
                <a:spcPct val="200000"/>
              </a:lnSpc>
              <a:buNone/>
            </a:pPr>
            <a:r>
              <a:rPr lang="zh-CN" altLang="en-US" sz="2000"/>
              <a:t>B:德黑兰会议 </a:t>
            </a:r>
            <a:endParaRPr lang="zh-CN" altLang="en-US" sz="2000"/>
          </a:p>
          <a:p>
            <a:pPr marL="0" indent="0">
              <a:lnSpc>
                <a:spcPct val="200000"/>
              </a:lnSpc>
              <a:buNone/>
            </a:pPr>
            <a:r>
              <a:rPr lang="zh-CN" altLang="en-US" sz="2000"/>
              <a:t>C:雅尔塔会议 </a:t>
            </a:r>
            <a:endParaRPr lang="zh-CN" altLang="en-US" sz="2000"/>
          </a:p>
          <a:p>
            <a:pPr marL="0" indent="0">
              <a:lnSpc>
                <a:spcPct val="200000"/>
              </a:lnSpc>
              <a:buNone/>
            </a:pPr>
            <a:r>
              <a:rPr lang="zh-CN" altLang="en-US" sz="2000"/>
              <a:t>D:旧金山会议</a:t>
            </a:r>
            <a:endParaRPr lang="zh-CN" altLang="en-US" sz="200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en-US" altLang="zh-CN" sz="2000"/>
              <a:t>1</a:t>
            </a:r>
            <a:r>
              <a:rPr lang="zh-CN" altLang="en-US" sz="2000"/>
              <a:t>945年4月，包括解放区代表董必武在内的中国代表团出席了（ ）</a:t>
            </a:r>
            <a:endParaRPr lang="zh-CN" altLang="en-US" sz="2000"/>
          </a:p>
          <a:p>
            <a:pPr marL="0" indent="0">
              <a:lnSpc>
                <a:spcPct val="200000"/>
              </a:lnSpc>
              <a:buNone/>
            </a:pPr>
            <a:r>
              <a:rPr lang="zh-CN" altLang="en-US" sz="2000"/>
              <a:t>A:开罗会议</a:t>
            </a:r>
            <a:endParaRPr lang="zh-CN" altLang="en-US" sz="2000"/>
          </a:p>
          <a:p>
            <a:pPr marL="0" indent="0">
              <a:lnSpc>
                <a:spcPct val="200000"/>
              </a:lnSpc>
              <a:buNone/>
            </a:pPr>
            <a:r>
              <a:rPr lang="zh-CN" altLang="en-US" sz="2000"/>
              <a:t>B:德黑兰会议 </a:t>
            </a:r>
            <a:endParaRPr lang="zh-CN" altLang="en-US" sz="2000"/>
          </a:p>
          <a:p>
            <a:pPr marL="0" indent="0">
              <a:lnSpc>
                <a:spcPct val="200000"/>
              </a:lnSpc>
              <a:buNone/>
            </a:pPr>
            <a:r>
              <a:rPr lang="zh-CN" altLang="en-US" sz="2000"/>
              <a:t>C:雅尔塔会议 </a:t>
            </a:r>
            <a:endParaRPr lang="zh-CN" altLang="en-US" sz="2000"/>
          </a:p>
          <a:p>
            <a:pPr marL="0" indent="0">
              <a:lnSpc>
                <a:spcPct val="200000"/>
              </a:lnSpc>
              <a:buNone/>
            </a:pPr>
            <a:r>
              <a:rPr lang="zh-CN" altLang="en-US" sz="2000">
                <a:solidFill>
                  <a:srgbClr val="C00000"/>
                </a:solidFill>
              </a:rPr>
              <a:t>D:旧金山会议（即联合国制宪会议）</a:t>
            </a:r>
            <a:endParaRPr lang="zh-CN" altLang="en-US" sz="2000">
              <a:solidFill>
                <a:srgbClr val="C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1920年，陈独秀发表的表明他站到了马克思主义的旗帜之下的文章是（ ）</a:t>
            </a:r>
            <a:endParaRPr lang="zh-CN" altLang="en-US" sz="2400"/>
          </a:p>
          <a:p>
            <a:pPr marL="0" indent="0">
              <a:lnSpc>
                <a:spcPct val="200000"/>
              </a:lnSpc>
              <a:buNone/>
            </a:pPr>
            <a:r>
              <a:rPr lang="zh-CN" altLang="en-US" sz="2400"/>
              <a:t>A:《法俄革命之比较观》</a:t>
            </a:r>
            <a:endParaRPr lang="zh-CN" altLang="en-US" sz="2400"/>
          </a:p>
          <a:p>
            <a:pPr marL="0" indent="0">
              <a:lnSpc>
                <a:spcPct val="200000"/>
              </a:lnSpc>
              <a:buNone/>
            </a:pPr>
            <a:r>
              <a:rPr lang="zh-CN" altLang="en-US" sz="2400"/>
              <a:t>B:《庶民的胜利》</a:t>
            </a:r>
            <a:endParaRPr lang="zh-CN" altLang="en-US" sz="2400"/>
          </a:p>
          <a:p>
            <a:pPr marL="0" indent="0">
              <a:lnSpc>
                <a:spcPct val="200000"/>
              </a:lnSpc>
              <a:buNone/>
            </a:pPr>
            <a:r>
              <a:rPr lang="zh-CN" altLang="en-US" sz="2400"/>
              <a:t>C:《布尔什维主义的胜利》</a:t>
            </a:r>
            <a:endParaRPr lang="zh-CN" altLang="en-US" sz="2400"/>
          </a:p>
          <a:p>
            <a:pPr marL="0" indent="0">
              <a:lnSpc>
                <a:spcPct val="200000"/>
              </a:lnSpc>
              <a:buNone/>
            </a:pPr>
            <a:r>
              <a:rPr lang="zh-CN" altLang="en-US" sz="2400">
                <a:solidFill>
                  <a:srgbClr val="C00000"/>
                </a:solidFill>
              </a:rPr>
              <a:t>D:《谈政治》</a:t>
            </a:r>
            <a:endParaRPr lang="zh-CN" altLang="en-US" sz="2400">
              <a:solidFill>
                <a:srgbClr val="C00000"/>
              </a:solidFill>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zh-CN" altLang="en-US" sz="2000"/>
              <a:t>1945年8月，发表《对日寇的最后一战》声明的是（ ）</a:t>
            </a:r>
            <a:endParaRPr lang="zh-CN" altLang="en-US" sz="2000"/>
          </a:p>
          <a:p>
            <a:pPr marL="0" indent="0">
              <a:lnSpc>
                <a:spcPct val="200000"/>
              </a:lnSpc>
              <a:buNone/>
            </a:pPr>
            <a:r>
              <a:rPr lang="zh-CN" altLang="en-US" sz="2000"/>
              <a:t>A:朱德</a:t>
            </a:r>
            <a:endParaRPr lang="zh-CN" altLang="en-US" sz="2000"/>
          </a:p>
          <a:p>
            <a:pPr marL="0" indent="0">
              <a:lnSpc>
                <a:spcPct val="200000"/>
              </a:lnSpc>
              <a:buNone/>
            </a:pPr>
            <a:r>
              <a:rPr lang="zh-CN" altLang="en-US" sz="2000"/>
              <a:t>B:毛泽东</a:t>
            </a:r>
            <a:endParaRPr lang="zh-CN" altLang="en-US" sz="2000"/>
          </a:p>
          <a:p>
            <a:pPr marL="0" indent="0">
              <a:lnSpc>
                <a:spcPct val="200000"/>
              </a:lnSpc>
              <a:buNone/>
            </a:pPr>
            <a:r>
              <a:rPr lang="zh-CN" altLang="en-US" sz="2000"/>
              <a:t>C:彭德怀</a:t>
            </a:r>
            <a:endParaRPr lang="zh-CN" altLang="en-US" sz="2000"/>
          </a:p>
          <a:p>
            <a:pPr marL="0" indent="0">
              <a:lnSpc>
                <a:spcPct val="200000"/>
              </a:lnSpc>
              <a:buNone/>
            </a:pPr>
            <a:r>
              <a:rPr lang="zh-CN" altLang="en-US" sz="2000"/>
              <a:t>D:刘伯承</a:t>
            </a:r>
            <a:endParaRPr lang="zh-CN" altLang="en-US" sz="200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40995" y="1415415"/>
            <a:ext cx="11510645" cy="5161915"/>
          </a:xfrm>
        </p:spPr>
        <p:txBody>
          <a:bodyPr>
            <a:normAutofit/>
          </a:bodyPr>
          <a:p>
            <a:pPr marL="0" indent="0">
              <a:lnSpc>
                <a:spcPct val="200000"/>
              </a:lnSpc>
              <a:buNone/>
            </a:pPr>
            <a:r>
              <a:rPr lang="zh-CN" altLang="en-US" sz="2000"/>
              <a:t>1945年8月，发表《对日寇的最后一战》声明的是（ ）</a:t>
            </a:r>
            <a:endParaRPr lang="zh-CN" altLang="en-US" sz="2000"/>
          </a:p>
          <a:p>
            <a:pPr marL="0" indent="0">
              <a:lnSpc>
                <a:spcPct val="200000"/>
              </a:lnSpc>
              <a:buNone/>
            </a:pPr>
            <a:r>
              <a:rPr lang="zh-CN" altLang="en-US" sz="2000"/>
              <a:t>A:朱德</a:t>
            </a:r>
            <a:endParaRPr lang="zh-CN" altLang="en-US" sz="2000"/>
          </a:p>
          <a:p>
            <a:pPr marL="0" indent="0">
              <a:lnSpc>
                <a:spcPct val="200000"/>
              </a:lnSpc>
              <a:buNone/>
            </a:pPr>
            <a:r>
              <a:rPr lang="zh-CN" altLang="en-US" sz="2000">
                <a:solidFill>
                  <a:srgbClr val="C00000"/>
                </a:solidFill>
              </a:rPr>
              <a:t>B:毛泽东</a:t>
            </a:r>
            <a:endParaRPr lang="zh-CN" altLang="en-US" sz="2000">
              <a:solidFill>
                <a:srgbClr val="C00000"/>
              </a:solidFill>
            </a:endParaRPr>
          </a:p>
          <a:p>
            <a:pPr marL="0" indent="0">
              <a:lnSpc>
                <a:spcPct val="200000"/>
              </a:lnSpc>
              <a:buNone/>
            </a:pPr>
            <a:r>
              <a:rPr lang="zh-CN" altLang="en-US" sz="2000"/>
              <a:t>C:彭德怀</a:t>
            </a:r>
            <a:endParaRPr lang="zh-CN" altLang="en-US" sz="2000"/>
          </a:p>
          <a:p>
            <a:pPr marL="0" indent="0">
              <a:lnSpc>
                <a:spcPct val="200000"/>
              </a:lnSpc>
              <a:buNone/>
            </a:pPr>
            <a:r>
              <a:rPr lang="zh-CN" altLang="en-US" sz="2000"/>
              <a:t>D:刘伯承</a:t>
            </a:r>
            <a:endParaRPr lang="zh-CN" altLang="en-US" sz="200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一二·九运动及其历史意义是什么？</a:t>
            </a:r>
            <a:endParaRPr lang="zh-CN" altLang="en-US" sz="2000"/>
          </a:p>
          <a:p>
            <a:pPr marL="0" indent="0">
              <a:lnSpc>
                <a:spcPct val="200000"/>
              </a:lnSpc>
              <a:buNone/>
            </a:pPr>
            <a:r>
              <a:rPr lang="zh-CN" altLang="en-US" sz="2000"/>
              <a:t>（1）1935年12月9日，在中国共产党救亡图存、全民抗战的号召和中共北平临时工作委员会的领导下，北平学生举行声势浩大的抗日游行，遭到国民党军警镇压。 </a:t>
            </a:r>
            <a:endParaRPr lang="zh-CN" altLang="en-US" sz="2000"/>
          </a:p>
          <a:p>
            <a:pPr marL="0" indent="0">
              <a:lnSpc>
                <a:spcPct val="200000"/>
              </a:lnSpc>
              <a:buNone/>
            </a:pPr>
            <a:r>
              <a:rPr lang="zh-CN" altLang="en-US" sz="2000"/>
              <a:t>（2）一二·九运动打击了日本帝国主义侵略中国并吞并华北的计划，促进了中华民族的觉醒，标志着中国人民抗日救亡运动新高潮的到来</a:t>
            </a:r>
            <a:endParaRPr lang="zh-CN" altLang="en-US" sz="200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西安事变和平解决的历史意义。</a:t>
            </a:r>
            <a:endParaRPr lang="zh-CN" altLang="en-US" sz="2000"/>
          </a:p>
          <a:p>
            <a:pPr marL="0" indent="0">
              <a:lnSpc>
                <a:spcPct val="200000"/>
              </a:lnSpc>
              <a:buNone/>
            </a:pPr>
            <a:r>
              <a:rPr lang="zh-CN" altLang="en-US" sz="2000"/>
              <a:t>（1）西安事变的和平解决，标志着国内和平的基本实现，是党的抗日民族统一战线政策实施的重大胜利。</a:t>
            </a:r>
            <a:endParaRPr lang="zh-CN" altLang="en-US" sz="2000"/>
          </a:p>
          <a:p>
            <a:pPr marL="0" indent="0">
              <a:lnSpc>
                <a:spcPct val="200000"/>
              </a:lnSpc>
              <a:buNone/>
            </a:pPr>
            <a:r>
              <a:rPr lang="zh-CN" altLang="en-US" sz="2000"/>
              <a:t>（2）西安事变的和平解决对推动国共两党再次合作、团结抗日，起了重大的历史作用，成为由国内革命战争走向抗日民族战争的转折点。</a:t>
            </a:r>
            <a:endParaRPr lang="zh-CN" altLang="en-US" sz="2000"/>
          </a:p>
          <a:p>
            <a:pPr marL="0" indent="0">
              <a:lnSpc>
                <a:spcPct val="200000"/>
              </a:lnSpc>
              <a:buNone/>
            </a:pPr>
            <a:r>
              <a:rPr lang="zh-CN" altLang="en-US" sz="2000"/>
              <a:t>（3）西安事变和平解决成了时局转换的枢纽，表明在新的形势下的国内的合作形成了，全国的抗日战争发动了。</a:t>
            </a:r>
            <a:endParaRPr lang="zh-CN" altLang="en-US" sz="200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1510645" cy="5161915"/>
          </a:xfrm>
        </p:spPr>
        <p:txBody>
          <a:bodyPr>
            <a:normAutofit fontScale="50000"/>
          </a:bodyPr>
          <a:p>
            <a:pPr marL="0" indent="0">
              <a:lnSpc>
                <a:spcPct val="200000"/>
              </a:lnSpc>
              <a:buNone/>
            </a:pPr>
            <a:r>
              <a:rPr lang="zh-CN" altLang="en-US" sz="2000"/>
              <a:t>试述毛泽东《论持久战》的主要内容及其意义。</a:t>
            </a:r>
            <a:endParaRPr lang="zh-CN" altLang="en-US" sz="2000"/>
          </a:p>
          <a:p>
            <a:pPr marL="0" indent="0">
              <a:lnSpc>
                <a:spcPct val="200000"/>
              </a:lnSpc>
              <a:buNone/>
            </a:pPr>
            <a:r>
              <a:rPr lang="zh-CN" altLang="en-US" sz="2000"/>
              <a:t>1、主要内容 </a:t>
            </a:r>
            <a:endParaRPr lang="zh-CN" altLang="en-US" sz="2000"/>
          </a:p>
          <a:p>
            <a:pPr marL="0" indent="0">
              <a:lnSpc>
                <a:spcPct val="200000"/>
              </a:lnSpc>
              <a:buNone/>
            </a:pPr>
            <a:r>
              <a:rPr lang="zh-CN" altLang="en-US" sz="2000"/>
              <a:t>（1）1938年5月至6月间，毛泽东发表《论持久战》，总结抗战10个月来的经验，集中全党智慧，系统地阐述了抗日战争的特点、前途和发展规律，阐明了持久抗战的总方针。 </a:t>
            </a:r>
            <a:endParaRPr lang="zh-CN" altLang="en-US" sz="2000"/>
          </a:p>
          <a:p>
            <a:pPr marL="0" indent="0">
              <a:lnSpc>
                <a:spcPct val="200000"/>
              </a:lnSpc>
              <a:buNone/>
            </a:pPr>
            <a:r>
              <a:rPr lang="zh-CN" altLang="en-US" sz="2000"/>
              <a:t>（2）中日战争是半殖民地半封建的中国和帝国主义的日本之间在20世纪30年代进行的一个决死的战争。全部问题的根据就在这里。 </a:t>
            </a:r>
            <a:endParaRPr lang="zh-CN" altLang="en-US" sz="2000"/>
          </a:p>
          <a:p>
            <a:pPr marL="0" indent="0">
              <a:lnSpc>
                <a:spcPct val="200000"/>
              </a:lnSpc>
              <a:buNone/>
            </a:pPr>
            <a:r>
              <a:rPr lang="zh-CN" altLang="en-US" sz="2000"/>
              <a:t>（3）中日双方存在着互相矛盾的四个特点：敌强我弱，敌小我大，敌退步我进步，敌寡助我多助。一方面，日本是强国，中国是弱国，强国和弱国的对比，决定了抗日战争只能是持久战。另一方面，日本是小国，发动的是退步的、野蛮的侵略战争，在国际上失道寡助；而中国是大国，进行的是进步的、正义的反侵略战争，在国际上得道多助。 </a:t>
            </a:r>
            <a:endParaRPr lang="zh-CN" altLang="en-US" sz="2000"/>
          </a:p>
          <a:p>
            <a:pPr marL="0" indent="0">
              <a:lnSpc>
                <a:spcPct val="200000"/>
              </a:lnSpc>
              <a:buNone/>
            </a:pPr>
            <a:r>
              <a:rPr lang="zh-CN" altLang="en-US" sz="2000"/>
              <a:t>（4）中国已经有了代表中华民族和中国人民根本利益的、政治上成熟的共产党及其领导的人民军队和抗日根据地。因此，最后胜利又将是属于中国的。　　 </a:t>
            </a:r>
            <a:endParaRPr lang="zh-CN" altLang="en-US" sz="2000"/>
          </a:p>
          <a:p>
            <a:pPr marL="0" indent="0">
              <a:lnSpc>
                <a:spcPct val="200000"/>
              </a:lnSpc>
              <a:buNone/>
            </a:pPr>
            <a:r>
              <a:rPr lang="zh-CN" altLang="en-US" sz="2000"/>
              <a:t>（5）科学地预测了抗日战争的发展进程。即：抗日战争将经过战略防御、战略相持、战略反攻三个阶段。其中，战略相持阶段，是中国抗日战争取得最后胜利的最关键的阶段。只要坚持持久抗战、坚持抗日民族统一战线，中国将在这个阶段中获得转弱为强的力量。 </a:t>
            </a:r>
            <a:endParaRPr lang="zh-CN" altLang="en-US" sz="2000"/>
          </a:p>
          <a:p>
            <a:pPr marL="0" indent="0">
              <a:lnSpc>
                <a:spcPct val="200000"/>
              </a:lnSpc>
              <a:buNone/>
            </a:pPr>
            <a:r>
              <a:rPr lang="zh-CN" altLang="en-US" sz="2000"/>
              <a:t>2、意义：毛泽东阐明的持久战战略思想，抓住了中日战争发生的时代特点和战争性质，揭示了抗日战争的发展规律和坚持抗战、争取抗战胜利必须实行的战略方针，对全国抗战起了积极作用。</a:t>
            </a:r>
            <a:endParaRPr lang="zh-CN" altLang="en-US" sz="200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中国共产党抗日民族统一战线的策略总方针是什么？</a:t>
            </a:r>
            <a:endParaRPr lang="zh-CN" altLang="en-US" sz="2000"/>
          </a:p>
          <a:p>
            <a:pPr marL="0" indent="0">
              <a:lnSpc>
                <a:spcPct val="200000"/>
              </a:lnSpc>
              <a:buNone/>
            </a:pPr>
            <a:r>
              <a:rPr lang="zh-CN" altLang="en-US" sz="2000"/>
              <a:t>（1）发展进步势力。进步势力主要是指工人、农民和城市小资产阶级。 </a:t>
            </a:r>
            <a:endParaRPr lang="zh-CN" altLang="en-US" sz="2000"/>
          </a:p>
          <a:p>
            <a:pPr marL="0" indent="0">
              <a:lnSpc>
                <a:spcPct val="200000"/>
              </a:lnSpc>
              <a:buNone/>
            </a:pPr>
            <a:r>
              <a:rPr lang="zh-CN" altLang="en-US" sz="2000"/>
              <a:t>（2）争取中间势力。中间势力主要是指民族资产阶级、开明绅士和地方实力派。 </a:t>
            </a:r>
            <a:endParaRPr lang="zh-CN" altLang="en-US" sz="2000"/>
          </a:p>
          <a:p>
            <a:pPr marL="0" indent="0">
              <a:lnSpc>
                <a:spcPct val="200000"/>
              </a:lnSpc>
              <a:buNone/>
            </a:pPr>
            <a:r>
              <a:rPr lang="zh-CN" altLang="en-US" sz="2000"/>
              <a:t>（3）孤立顽固势力。顽固势力是指大地主大资产阶级的抗日派，即以蒋介石集团为代表的国民党亲英美派。</a:t>
            </a:r>
            <a:endParaRPr lang="zh-CN" altLang="en-US" sz="200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抗日民族统一战线中的中间势力以及中共争取中间势力所必需的条件。</a:t>
            </a:r>
            <a:endParaRPr lang="zh-CN" altLang="en-US" sz="2000"/>
          </a:p>
          <a:p>
            <a:pPr marL="0" indent="0">
              <a:lnSpc>
                <a:spcPct val="200000"/>
              </a:lnSpc>
              <a:buNone/>
            </a:pPr>
            <a:r>
              <a:rPr lang="zh-CN" altLang="en-US" sz="2000"/>
              <a:t>（1）中间势力主要是指民族资产阶级、开明绅士和地方实力派。 </a:t>
            </a:r>
            <a:endParaRPr lang="zh-CN" altLang="en-US" sz="2000"/>
          </a:p>
          <a:p>
            <a:pPr marL="0" indent="0">
              <a:lnSpc>
                <a:spcPct val="200000"/>
              </a:lnSpc>
              <a:buNone/>
            </a:pPr>
            <a:r>
              <a:rPr lang="zh-CN" altLang="en-US" sz="2000"/>
              <a:t>（2）争取中间势力需要一定的条件：一是共产党要有充足的力量；二是尊重他们的利益；三是要同顽固派作坚决的斗争，并能一步一步地取得胜利。</a:t>
            </a:r>
            <a:endParaRPr lang="zh-CN" altLang="en-US" sz="200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延安整风运动的主要内容和意义。</a:t>
            </a:r>
            <a:endParaRPr lang="zh-CN" altLang="en-US" sz="2000"/>
          </a:p>
          <a:p>
            <a:pPr marL="0" indent="0">
              <a:lnSpc>
                <a:spcPct val="200000"/>
              </a:lnSpc>
              <a:buNone/>
            </a:pPr>
            <a:r>
              <a:rPr lang="zh-CN" altLang="en-US" sz="2000"/>
              <a:t>（1）内容： 反对主观主义以整顿学风、反对宗派主义以整顿党风、反对党八股以整顿文风。其中，反对主观主义是整风运动的最主要的任务。 </a:t>
            </a:r>
            <a:endParaRPr lang="zh-CN" altLang="en-US" sz="2000"/>
          </a:p>
          <a:p>
            <a:pPr marL="0" indent="0">
              <a:lnSpc>
                <a:spcPct val="200000"/>
              </a:lnSpc>
              <a:buNone/>
            </a:pPr>
            <a:r>
              <a:rPr lang="zh-CN" altLang="en-US" sz="2000"/>
              <a:t>（2）意义： 整风运动是一场伟大的思想解放运动，在全党范围确立起一切从实际出发、理论联系实际、实事求是的马克思主义思想路线。</a:t>
            </a:r>
            <a:endParaRPr lang="zh-CN" altLang="en-US" sz="200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045065" cy="5161915"/>
          </a:xfrm>
        </p:spPr>
        <p:txBody>
          <a:bodyPr>
            <a:normAutofit/>
          </a:bodyPr>
          <a:p>
            <a:pPr marL="0" indent="0">
              <a:lnSpc>
                <a:spcPct val="200000"/>
              </a:lnSpc>
              <a:buNone/>
            </a:pPr>
            <a:r>
              <a:rPr sz="2000"/>
              <a:t>中国抗日战争胜利的伟大历史意义是什么？</a:t>
            </a:r>
            <a:r>
              <a:rPr lang="zh-CN" sz="2000"/>
              <a:t>【助记</a:t>
            </a:r>
            <a:r>
              <a:rPr lang="zh-CN" altLang="en-US" sz="2000"/>
              <a:t>：</a:t>
            </a:r>
            <a:r>
              <a:rPr lang="zh-CN" altLang="en-US" sz="2000"/>
              <a:t>立碎觉</a:t>
            </a:r>
            <a:r>
              <a:rPr lang="zh-CN" sz="2000"/>
              <a:t>】</a:t>
            </a:r>
            <a:endParaRPr sz="2000"/>
          </a:p>
          <a:p>
            <a:pPr marL="0" indent="0">
              <a:lnSpc>
                <a:spcPct val="200000"/>
              </a:lnSpc>
              <a:spcBef>
                <a:spcPts val="0"/>
              </a:spcBef>
              <a:buNone/>
            </a:pPr>
            <a:r>
              <a:rPr lang="en-US" altLang="zh-CN" sz="2000" dirty="0">
                <a:latin typeface="黑体" panose="02010609060101010101" pitchFamily="49" charset="-122"/>
                <a:ea typeface="黑体" panose="02010609060101010101" pitchFamily="49" charset="-122"/>
                <a:sym typeface="微软雅黑" panose="020B0503020204020204" charset="-122"/>
              </a:rPr>
              <a:t>1.</a:t>
            </a:r>
            <a:r>
              <a:rPr lang="zh-CN" altLang="en-US" sz="2000" dirty="0">
                <a:latin typeface="黑体" panose="02010609060101010101" pitchFamily="49" charset="-122"/>
                <a:ea typeface="黑体" panose="02010609060101010101" pitchFamily="49" charset="-122"/>
                <a:sym typeface="微软雅黑" panose="020B0503020204020204" charset="-122"/>
              </a:rPr>
              <a:t>重新</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charset="-122"/>
              </a:rPr>
              <a:t>确立</a:t>
            </a:r>
            <a:r>
              <a:rPr lang="zh-CN" altLang="en-US" sz="2000" dirty="0">
                <a:latin typeface="黑体" panose="02010609060101010101" pitchFamily="49" charset="-122"/>
                <a:ea typeface="黑体" panose="02010609060101010101" pitchFamily="49" charset="-122"/>
                <a:sym typeface="微软雅黑" panose="020B0503020204020204" charset="-122"/>
              </a:rPr>
              <a:t>了中国在世界上的大国地位，赢得了世界爱好和平人民的尊敬。</a:t>
            </a:r>
            <a:endParaRPr lang="en-US" altLang="zh-CN" sz="2000" dirty="0">
              <a:latin typeface="黑体" panose="02010609060101010101" pitchFamily="49" charset="-122"/>
              <a:ea typeface="黑体" panose="02010609060101010101" pitchFamily="49" charset="-122"/>
              <a:sym typeface="微软雅黑" panose="020B0503020204020204" charset="-122"/>
            </a:endParaRPr>
          </a:p>
          <a:p>
            <a:pPr marL="0" indent="0">
              <a:lnSpc>
                <a:spcPct val="200000"/>
              </a:lnSpc>
              <a:spcBef>
                <a:spcPts val="0"/>
              </a:spcBef>
              <a:buNone/>
            </a:pPr>
            <a:r>
              <a:rPr lang="en-US" altLang="zh-CN" sz="2000" dirty="0">
                <a:latin typeface="黑体" panose="02010609060101010101" pitchFamily="49" charset="-122"/>
                <a:ea typeface="黑体" panose="02010609060101010101" pitchFamily="49" charset="-122"/>
                <a:sym typeface="微软雅黑" panose="020B0503020204020204" charset="-122"/>
              </a:rPr>
              <a:t>2.</a:t>
            </a:r>
            <a:r>
              <a:rPr lang="zh-CN" altLang="en-US" sz="2000" dirty="0">
                <a:latin typeface="黑体" panose="02010609060101010101" pitchFamily="49" charset="-122"/>
                <a:ea typeface="黑体" panose="02010609060101010101" pitchFamily="49" charset="-122"/>
                <a:sym typeface="微软雅黑" panose="020B0503020204020204" charset="-122"/>
              </a:rPr>
              <a:t>彻底</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charset="-122"/>
              </a:rPr>
              <a:t>粉碎</a:t>
            </a:r>
            <a:r>
              <a:rPr lang="zh-CN" altLang="en-US" sz="2000" dirty="0">
                <a:latin typeface="黑体" panose="02010609060101010101" pitchFamily="49" charset="-122"/>
                <a:ea typeface="黑体" panose="02010609060101010101" pitchFamily="49" charset="-122"/>
                <a:sym typeface="微软雅黑" panose="020B0503020204020204" charset="-122"/>
              </a:rPr>
              <a:t>了日本军国主义殖民奴役中国的图谋，捍卫了中国的国家主权和领土完整，洗刷了民族耻辱。</a:t>
            </a:r>
            <a:endParaRPr lang="en-US" altLang="zh-CN" sz="2000" dirty="0">
              <a:latin typeface="黑体" panose="02010609060101010101" pitchFamily="49" charset="-122"/>
              <a:ea typeface="黑体" panose="02010609060101010101" pitchFamily="49" charset="-122"/>
              <a:sym typeface="微软雅黑" panose="020B0503020204020204" charset="-122"/>
            </a:endParaRPr>
          </a:p>
          <a:p>
            <a:pPr marL="0" indent="0">
              <a:lnSpc>
                <a:spcPct val="200000"/>
              </a:lnSpc>
              <a:spcBef>
                <a:spcPts val="0"/>
              </a:spcBef>
              <a:buNone/>
            </a:pPr>
            <a:r>
              <a:rPr lang="en-US" altLang="zh-CN" sz="2000" dirty="0">
                <a:latin typeface="黑体" panose="02010609060101010101" pitchFamily="49" charset="-122"/>
                <a:ea typeface="黑体" panose="02010609060101010101" pitchFamily="49" charset="-122"/>
                <a:sym typeface="微软雅黑" panose="020B0503020204020204" charset="-122"/>
              </a:rPr>
              <a:t>3.</a:t>
            </a:r>
            <a:r>
              <a:rPr lang="zh-CN" altLang="en-US" sz="2000" dirty="0">
                <a:latin typeface="黑体" panose="02010609060101010101" pitchFamily="49" charset="-122"/>
                <a:ea typeface="黑体" panose="02010609060101010101" pitchFamily="49" charset="-122"/>
                <a:sym typeface="微软雅黑" panose="020B0503020204020204" charset="-122"/>
              </a:rPr>
              <a:t>促进了中华民族的</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charset="-122"/>
              </a:rPr>
              <a:t>觉醒</a:t>
            </a:r>
            <a:r>
              <a:rPr lang="zh-CN" altLang="en-US" sz="2000" dirty="0">
                <a:latin typeface="黑体" panose="02010609060101010101" pitchFamily="49" charset="-122"/>
                <a:ea typeface="黑体" panose="02010609060101010101" pitchFamily="49" charset="-122"/>
                <a:sym typeface="微软雅黑" panose="020B0503020204020204" charset="-122"/>
              </a:rPr>
              <a:t>，开辟了中华民族伟大复兴的光明前景。</a:t>
            </a:r>
            <a:endParaRPr sz="200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1510645" cy="5161915"/>
          </a:xfrm>
        </p:spPr>
        <p:txBody>
          <a:bodyPr>
            <a:normAutofit/>
          </a:bodyPr>
          <a:p>
            <a:pPr marL="0" indent="0">
              <a:lnSpc>
                <a:spcPct val="200000"/>
              </a:lnSpc>
              <a:buNone/>
            </a:pPr>
            <a:r>
              <a:rPr lang="zh-CN" altLang="en-US" sz="2000"/>
              <a:t>中国人民抗日战争胜利的主要原因</a:t>
            </a:r>
            <a:r>
              <a:rPr lang="en-US" altLang="zh-CN" sz="2000"/>
              <a:t>/</a:t>
            </a:r>
            <a:r>
              <a:rPr lang="zh-CN" altLang="en-US" sz="2000"/>
              <a:t>基本经验</a:t>
            </a:r>
            <a:endParaRPr lang="zh-CN" altLang="en-US" sz="2000"/>
          </a:p>
          <a:p>
            <a:pPr marL="0" indent="0">
              <a:lnSpc>
                <a:spcPct val="250000"/>
              </a:lnSpc>
              <a:spcBef>
                <a:spcPts val="0"/>
              </a:spcBef>
              <a:buNone/>
            </a:pPr>
            <a:r>
              <a:rPr lang="zh-CN" altLang="en-US" sz="2000" b="1" dirty="0">
                <a:latin typeface="黑体" panose="02010609060101010101" pitchFamily="49" charset="-122"/>
                <a:ea typeface="黑体" panose="02010609060101010101" pitchFamily="49" charset="-122"/>
                <a:sym typeface="微软雅黑" panose="020B0503020204020204" charset="-122"/>
              </a:rPr>
              <a:t>（</a:t>
            </a:r>
            <a:r>
              <a:rPr lang="en-US" altLang="zh-CN" sz="2000" b="1" dirty="0">
                <a:latin typeface="黑体" panose="02010609060101010101" pitchFamily="49" charset="-122"/>
                <a:ea typeface="黑体" panose="02010609060101010101" pitchFamily="49" charset="-122"/>
                <a:sym typeface="微软雅黑" panose="020B0503020204020204" charset="-122"/>
              </a:rPr>
              <a:t>1</a:t>
            </a:r>
            <a:r>
              <a:rPr lang="zh-CN" altLang="en-US" sz="2000" b="1" dirty="0">
                <a:latin typeface="黑体" panose="02010609060101010101" pitchFamily="49" charset="-122"/>
                <a:ea typeface="黑体" panose="02010609060101010101" pitchFamily="49" charset="-122"/>
                <a:sym typeface="微软雅黑" panose="020B0503020204020204" charset="-122"/>
              </a:rPr>
              <a:t>）</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charset="-122"/>
              </a:rPr>
              <a:t>世界</a:t>
            </a:r>
            <a:r>
              <a:rPr lang="zh-CN" altLang="en-US" sz="2000" dirty="0">
                <a:latin typeface="黑体" panose="02010609060101010101" pitchFamily="49" charset="-122"/>
                <a:ea typeface="黑体" panose="02010609060101010101" pitchFamily="49" charset="-122"/>
                <a:sym typeface="微软雅黑" panose="020B0503020204020204" charset="-122"/>
              </a:rPr>
              <a:t>所有爱好和平和正义的国家的支持，是中国人民抗日战争胜利的国际条件。</a:t>
            </a:r>
            <a:endParaRPr lang="en-US" altLang="zh-CN" sz="2000" dirty="0">
              <a:latin typeface="黑体" panose="02010609060101010101" pitchFamily="49" charset="-122"/>
              <a:ea typeface="黑体" panose="02010609060101010101" pitchFamily="49" charset="-122"/>
              <a:sym typeface="微软雅黑" panose="020B0503020204020204" charset="-122"/>
            </a:endParaRPr>
          </a:p>
          <a:p>
            <a:pPr marL="0" indent="0">
              <a:lnSpc>
                <a:spcPct val="250000"/>
              </a:lnSpc>
              <a:spcBef>
                <a:spcPts val="0"/>
              </a:spcBef>
              <a:buNone/>
            </a:pPr>
            <a:r>
              <a:rPr lang="zh-CN" altLang="en-US" sz="2000" dirty="0">
                <a:latin typeface="黑体" panose="02010609060101010101" pitchFamily="49" charset="-122"/>
                <a:ea typeface="黑体" panose="02010609060101010101" pitchFamily="49" charset="-122"/>
                <a:sym typeface="微软雅黑" panose="020B0503020204020204" charset="-122"/>
              </a:rPr>
              <a:t>（2）</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charset="-122"/>
              </a:rPr>
              <a:t>全民族抗战</a:t>
            </a:r>
            <a:r>
              <a:rPr lang="zh-CN" altLang="en-US" sz="2000" dirty="0">
                <a:latin typeface="黑体" panose="02010609060101010101" pitchFamily="49" charset="-122"/>
                <a:ea typeface="黑体" panose="02010609060101010101" pitchFamily="49" charset="-122"/>
                <a:sym typeface="微软雅黑" panose="020B0503020204020204" charset="-122"/>
              </a:rPr>
              <a:t>是中国人民抗日战争胜利的重要法宝。</a:t>
            </a:r>
            <a:endParaRPr lang="zh-CN" altLang="en-US" sz="2000" dirty="0">
              <a:latin typeface="黑体" panose="02010609060101010101" pitchFamily="49" charset="-122"/>
              <a:ea typeface="黑体" panose="02010609060101010101" pitchFamily="49" charset="-122"/>
              <a:sym typeface="微软雅黑" panose="020B0503020204020204" charset="-122"/>
            </a:endParaRPr>
          </a:p>
          <a:p>
            <a:pPr marL="0" indent="0">
              <a:lnSpc>
                <a:spcPct val="250000"/>
              </a:lnSpc>
              <a:spcBef>
                <a:spcPts val="0"/>
              </a:spcBef>
              <a:buNone/>
            </a:pPr>
            <a:r>
              <a:rPr lang="zh-CN" altLang="en-US" sz="2000" dirty="0">
                <a:latin typeface="黑体" panose="02010609060101010101" pitchFamily="49" charset="-122"/>
                <a:ea typeface="黑体" panose="02010609060101010101" pitchFamily="49" charset="-122"/>
                <a:sym typeface="微软雅黑" panose="020B0503020204020204" charset="-122"/>
              </a:rPr>
              <a:t>（</a:t>
            </a:r>
            <a:r>
              <a:rPr lang="en-US" altLang="zh-CN" sz="2000" dirty="0">
                <a:latin typeface="黑体" panose="02010609060101010101" pitchFamily="49" charset="-122"/>
                <a:ea typeface="黑体" panose="02010609060101010101" pitchFamily="49" charset="-122"/>
                <a:sym typeface="微软雅黑" panose="020B0503020204020204" charset="-122"/>
              </a:rPr>
              <a:t>3</a:t>
            </a:r>
            <a:r>
              <a:rPr lang="zh-CN" altLang="en-US" sz="2000" dirty="0">
                <a:latin typeface="黑体" panose="02010609060101010101" pitchFamily="49" charset="-122"/>
                <a:ea typeface="黑体" panose="02010609060101010101" pitchFamily="49" charset="-122"/>
                <a:sym typeface="微软雅黑" panose="020B0503020204020204" charset="-122"/>
              </a:rPr>
              <a:t>）以</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charset="-122"/>
              </a:rPr>
              <a:t>爱国主义</a:t>
            </a:r>
            <a:r>
              <a:rPr lang="zh-CN" altLang="en-US" sz="2000" dirty="0">
                <a:latin typeface="黑体" panose="02010609060101010101" pitchFamily="49" charset="-122"/>
                <a:ea typeface="黑体" panose="02010609060101010101" pitchFamily="49" charset="-122"/>
                <a:sym typeface="微软雅黑" panose="020B0503020204020204" charset="-122"/>
              </a:rPr>
              <a:t>为核心的伟大民族精神是中国人民抗日战争胜利的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charset="-122"/>
              </a:rPr>
              <a:t>决定</a:t>
            </a:r>
            <a:r>
              <a:rPr lang="zh-CN" altLang="en-US" sz="2000" dirty="0">
                <a:latin typeface="黑体" panose="02010609060101010101" pitchFamily="49" charset="-122"/>
                <a:ea typeface="黑体" panose="02010609060101010101" pitchFamily="49" charset="-122"/>
                <a:sym typeface="微软雅黑" panose="020B0503020204020204" charset="-122"/>
              </a:rPr>
              <a:t>因素；</a:t>
            </a:r>
            <a:endParaRPr lang="en-US" altLang="zh-CN" sz="2000" dirty="0">
              <a:latin typeface="黑体" panose="02010609060101010101" pitchFamily="49" charset="-122"/>
              <a:ea typeface="黑体" panose="02010609060101010101" pitchFamily="49" charset="-122"/>
              <a:sym typeface="微软雅黑" panose="020B0503020204020204" charset="-122"/>
            </a:endParaRPr>
          </a:p>
          <a:p>
            <a:pPr marL="0" indent="0">
              <a:lnSpc>
                <a:spcPct val="250000"/>
              </a:lnSpc>
              <a:spcBef>
                <a:spcPts val="0"/>
              </a:spcBef>
              <a:buNone/>
            </a:pPr>
            <a:r>
              <a:rPr lang="zh-CN" altLang="en-US" sz="2000" dirty="0">
                <a:latin typeface="黑体" panose="02010609060101010101" pitchFamily="49" charset="-122"/>
                <a:ea typeface="黑体" panose="02010609060101010101" pitchFamily="49" charset="-122"/>
                <a:sym typeface="微软雅黑" panose="020B0503020204020204" charset="-122"/>
              </a:rPr>
              <a:t>（</a:t>
            </a:r>
            <a:r>
              <a:rPr lang="en-US" altLang="zh-CN" sz="2000" dirty="0">
                <a:latin typeface="黑体" panose="02010609060101010101" pitchFamily="49" charset="-122"/>
                <a:ea typeface="黑体" panose="02010609060101010101" pitchFamily="49" charset="-122"/>
                <a:sym typeface="微软雅黑" panose="020B0503020204020204" charset="-122"/>
              </a:rPr>
              <a:t>4</a:t>
            </a:r>
            <a:r>
              <a:rPr lang="zh-CN" altLang="en-US" sz="2000" dirty="0">
                <a:latin typeface="黑体" panose="02010609060101010101" pitchFamily="49" charset="-122"/>
                <a:ea typeface="黑体" panose="02010609060101010101" pitchFamily="49" charset="-122"/>
                <a:sym typeface="微软雅黑" panose="020B0503020204020204" charset="-122"/>
              </a:rPr>
              <a:t>）中国</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charset="-122"/>
              </a:rPr>
              <a:t>共产党</a:t>
            </a:r>
            <a:r>
              <a:rPr lang="zh-CN" altLang="en-US" sz="2000" dirty="0">
                <a:latin typeface="黑体" panose="02010609060101010101" pitchFamily="49" charset="-122"/>
                <a:ea typeface="黑体" panose="02010609060101010101" pitchFamily="49" charset="-122"/>
                <a:sym typeface="微软雅黑" panose="020B0503020204020204" charset="-122"/>
              </a:rPr>
              <a:t>的中流砥柱作用是中国人民抗日战争胜利的关键；</a:t>
            </a:r>
            <a:endParaRPr lang="zh-CN" altLang="en-US" sz="2000"/>
          </a:p>
        </p:txBody>
      </p:sp>
      <p:sp>
        <p:nvSpPr>
          <p:cNvPr id="5" name="矩形 4"/>
          <p:cNvSpPr/>
          <p:nvPr/>
        </p:nvSpPr>
        <p:spPr>
          <a:xfrm>
            <a:off x="6048027" y="1556853"/>
            <a:ext cx="2954655" cy="369332"/>
          </a:xfrm>
          <a:prstGeom prst="rect">
            <a:avLst/>
          </a:prstGeom>
        </p:spPr>
        <p:txBody>
          <a:bodyPr wrap="none">
            <a:spAutoFit/>
          </a:bodyPr>
          <a:p>
            <a:r>
              <a:rPr kumimoji="1" lang="zh-CN" altLang="en-US" dirty="0"/>
              <a:t>助记：世界、全民族都爱党</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《共产党宣言》第一个中文全译本的译者是（ ）</a:t>
            </a:r>
            <a:endParaRPr lang="zh-CN" altLang="en-US" sz="2400"/>
          </a:p>
          <a:p>
            <a:pPr marL="0" indent="0">
              <a:lnSpc>
                <a:spcPct val="200000"/>
              </a:lnSpc>
              <a:buNone/>
            </a:pPr>
            <a:r>
              <a:rPr lang="zh-CN" altLang="en-US" sz="2400"/>
              <a:t>A:李大钊</a:t>
            </a:r>
            <a:endParaRPr lang="zh-CN" altLang="en-US" sz="2400"/>
          </a:p>
          <a:p>
            <a:pPr marL="0" indent="0">
              <a:lnSpc>
                <a:spcPct val="200000"/>
              </a:lnSpc>
              <a:buNone/>
            </a:pPr>
            <a:r>
              <a:rPr lang="zh-CN" altLang="en-US" sz="2400"/>
              <a:t>B:陈独秀</a:t>
            </a:r>
            <a:endParaRPr lang="zh-CN" altLang="en-US" sz="2400"/>
          </a:p>
          <a:p>
            <a:pPr marL="0" indent="0">
              <a:lnSpc>
                <a:spcPct val="200000"/>
              </a:lnSpc>
              <a:buNone/>
            </a:pPr>
            <a:r>
              <a:rPr lang="zh-CN" altLang="en-US" sz="2400"/>
              <a:t>C:陈望道</a:t>
            </a:r>
            <a:endParaRPr lang="zh-CN" altLang="en-US" sz="2400"/>
          </a:p>
          <a:p>
            <a:pPr marL="0" indent="0">
              <a:lnSpc>
                <a:spcPct val="200000"/>
              </a:lnSpc>
              <a:buNone/>
            </a:pPr>
            <a:r>
              <a:rPr lang="zh-CN" altLang="en-US" sz="2400"/>
              <a:t>D:毛泽东</a:t>
            </a:r>
            <a:endParaRPr lang="zh-CN" altLang="en-US" sz="240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045065" cy="5161915"/>
          </a:xfrm>
        </p:spPr>
        <p:txBody>
          <a:bodyPr>
            <a:normAutofit/>
          </a:bodyPr>
          <a:p>
            <a:pPr marL="0" indent="0">
              <a:lnSpc>
                <a:spcPct val="200000"/>
              </a:lnSpc>
              <a:buNone/>
            </a:pPr>
            <a:r>
              <a:rPr sz="2000">
                <a:sym typeface="+mn-ea"/>
              </a:rPr>
              <a:t>中国人民抗日战争在世界反法西斯战争中的地位。</a:t>
            </a:r>
            <a:endParaRPr sz="2000"/>
          </a:p>
          <a:p>
            <a:pPr marL="0" indent="0">
              <a:lnSpc>
                <a:spcPct val="200000"/>
              </a:lnSpc>
              <a:buNone/>
            </a:pPr>
            <a:r>
              <a:rPr sz="2000">
                <a:sym typeface="+mn-ea"/>
              </a:rPr>
              <a:t>（1）中国人民抗日战争是世界反法西斯战争的东方主战场。</a:t>
            </a:r>
            <a:endParaRPr sz="2000">
              <a:sym typeface="+mn-ea"/>
            </a:endParaRPr>
          </a:p>
          <a:p>
            <a:pPr marL="0" indent="0">
              <a:lnSpc>
                <a:spcPct val="200000"/>
              </a:lnSpc>
              <a:buNone/>
            </a:pPr>
            <a:r>
              <a:rPr sz="2000">
                <a:sym typeface="+mn-ea"/>
              </a:rPr>
              <a:t>（2）中国人民的持久抗战，大大减轻了其他战场的压力</a:t>
            </a:r>
            <a:r>
              <a:rPr lang="zh-CN" sz="2000">
                <a:sym typeface="+mn-ea"/>
              </a:rPr>
              <a:t>。</a:t>
            </a:r>
            <a:endParaRPr sz="2000">
              <a:sym typeface="+mn-ea"/>
            </a:endParaRPr>
          </a:p>
          <a:p>
            <a:pPr marL="0" indent="0">
              <a:lnSpc>
                <a:spcPct val="200000"/>
              </a:lnSpc>
              <a:buNone/>
            </a:pPr>
            <a:r>
              <a:rPr sz="2000">
                <a:sym typeface="+mn-ea"/>
              </a:rPr>
              <a:t>（3）</a:t>
            </a:r>
            <a:r>
              <a:rPr lang="zh-CN" altLang="en-US" sz="2000" dirty="0">
                <a:latin typeface="黑体" panose="02010609060101010101" pitchFamily="49" charset="-122"/>
                <a:ea typeface="黑体" panose="02010609060101010101" pitchFamily="49" charset="-122"/>
                <a:sym typeface="微软雅黑" panose="020B0503020204020204" charset="-122"/>
              </a:rPr>
              <a:t>为</a:t>
            </a:r>
            <a:r>
              <a:rPr sz="2000">
                <a:sym typeface="微软雅黑" panose="020B0503020204020204" charset="-122"/>
              </a:rPr>
              <a:t>反法西斯国家提供了大量战略物资和军事情报</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charset="-122"/>
            </a:endParaRPr>
          </a:p>
          <a:p>
            <a:pPr marL="0" indent="0">
              <a:lnSpc>
                <a:spcPct val="200000"/>
              </a:lnSpc>
              <a:buNone/>
            </a:pPr>
            <a:r>
              <a:rPr sz="2000">
                <a:sym typeface="+mn-ea"/>
              </a:rPr>
              <a:t>（4）中国为战胜法西斯、维护世界的和平付出了巨大的牺牲，作出了伟大的贡献。</a:t>
            </a:r>
            <a:endParaRPr sz="200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prstClr val="black"/>
                </a:solidFill>
                <a:latin typeface="华文新魏" panose="02010800040101010101" charset="-122"/>
                <a:ea typeface="华文新魏" panose="02010800040101010101" charset="-122"/>
                <a:sym typeface="Palatino Linotype" panose="02040502050505030304" charset="0"/>
              </a:rPr>
              <a:t>第七章   为创建新中国而奋斗</a:t>
            </a:r>
            <a:endParaRPr lang="zh-CN" altLang="en-US"/>
          </a:p>
        </p:txBody>
      </p:sp>
      <p:sp>
        <p:nvSpPr>
          <p:cNvPr id="3" name="内容占位符 2"/>
          <p:cNvSpPr>
            <a:spLocks noGrp="1"/>
          </p:cNvSpPr>
          <p:nvPr>
            <p:ph idx="1"/>
          </p:nvPr>
        </p:nvSpPr>
        <p:spPr>
          <a:xfrm>
            <a:off x="838200" y="1691005"/>
            <a:ext cx="10515600" cy="4351338"/>
          </a:xfrm>
        </p:spPr>
        <p:txBody>
          <a:bodyPr>
            <a:noAutofit/>
          </a:bodyPr>
          <a:p>
            <a:pPr marL="0" indent="0">
              <a:lnSpc>
                <a:spcPct val="250000"/>
              </a:lnSpc>
              <a:buNone/>
            </a:pPr>
            <a:r>
              <a:rPr lang="zh-CN" altLang="en-US"/>
              <a:t>第一节 从争取和平民主到进行自卫战争</a:t>
            </a:r>
            <a:endParaRPr lang="zh-CN" altLang="en-US"/>
          </a:p>
          <a:p>
            <a:pPr marL="0" indent="0">
              <a:lnSpc>
                <a:spcPct val="250000"/>
              </a:lnSpc>
              <a:buNone/>
            </a:pPr>
            <a:r>
              <a:rPr lang="zh-CN" altLang="en-US"/>
              <a:t>第二节 国民党政府处在全民的包围中 </a:t>
            </a:r>
            <a:endParaRPr lang="zh-CN" altLang="en-US"/>
          </a:p>
          <a:p>
            <a:pPr marL="0" indent="0">
              <a:lnSpc>
                <a:spcPct val="250000"/>
              </a:lnSpc>
              <a:buNone/>
            </a:pPr>
            <a:r>
              <a:rPr lang="zh-CN" altLang="en-US"/>
              <a:t>第三节 新民主主义革命的胜利</a:t>
            </a:r>
            <a:endParaRPr lang="zh-CN" altLang="en-US"/>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1945年8月，中共中央在《对目前时局的宣言》中提出的口号是（ ）</a:t>
            </a:r>
            <a:endParaRPr lang="zh-CN" altLang="en-US" sz="2400"/>
          </a:p>
          <a:p>
            <a:pPr marL="0" indent="0">
              <a:lnSpc>
                <a:spcPct val="200000"/>
              </a:lnSpc>
              <a:buNone/>
            </a:pPr>
            <a:r>
              <a:rPr lang="zh-CN" altLang="en-US" sz="2400"/>
              <a:t>A:和平、民主、团结</a:t>
            </a:r>
            <a:endParaRPr lang="zh-CN" altLang="en-US" sz="2400"/>
          </a:p>
          <a:p>
            <a:pPr marL="0" indent="0">
              <a:lnSpc>
                <a:spcPct val="200000"/>
              </a:lnSpc>
              <a:buNone/>
            </a:pPr>
            <a:r>
              <a:rPr lang="zh-CN" altLang="en-US" sz="2400"/>
              <a:t>B:打倒蒋介石，解放全中国</a:t>
            </a:r>
            <a:endParaRPr lang="zh-CN" altLang="en-US" sz="2400"/>
          </a:p>
          <a:p>
            <a:pPr marL="0" indent="0">
              <a:lnSpc>
                <a:spcPct val="200000"/>
              </a:lnSpc>
              <a:buNone/>
            </a:pPr>
            <a:r>
              <a:rPr lang="zh-CN" altLang="en-US" sz="2400"/>
              <a:t>C:向北发展，向南防御</a:t>
            </a:r>
            <a:endParaRPr lang="zh-CN" altLang="en-US" sz="2400"/>
          </a:p>
          <a:p>
            <a:pPr marL="0" indent="0">
              <a:lnSpc>
                <a:spcPct val="200000"/>
              </a:lnSpc>
              <a:buNone/>
            </a:pPr>
            <a:r>
              <a:rPr lang="zh-CN" altLang="en-US" sz="2400"/>
              <a:t>D:将革命进行到底</a:t>
            </a:r>
            <a:endParaRPr lang="zh-CN" altLang="en-US" sz="240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1945年8月，中共中央在《对目前时局的宣言》中提出的口号是（ ）</a:t>
            </a:r>
            <a:endParaRPr lang="zh-CN" altLang="en-US" sz="2400"/>
          </a:p>
          <a:p>
            <a:pPr marL="0" indent="0">
              <a:lnSpc>
                <a:spcPct val="200000"/>
              </a:lnSpc>
              <a:buNone/>
            </a:pPr>
            <a:r>
              <a:rPr lang="zh-CN" altLang="en-US" sz="2400">
                <a:solidFill>
                  <a:srgbClr val="C00000"/>
                </a:solidFill>
              </a:rPr>
              <a:t>A:和平、民主、团结</a:t>
            </a:r>
            <a:endParaRPr lang="zh-CN" altLang="en-US" sz="2400">
              <a:solidFill>
                <a:srgbClr val="C00000"/>
              </a:solidFill>
            </a:endParaRPr>
          </a:p>
          <a:p>
            <a:pPr marL="0" indent="0">
              <a:lnSpc>
                <a:spcPct val="200000"/>
              </a:lnSpc>
              <a:buNone/>
            </a:pPr>
            <a:r>
              <a:rPr lang="zh-CN" altLang="en-US" sz="2400"/>
              <a:t>B:打倒蒋介石，解放全中国</a:t>
            </a:r>
            <a:endParaRPr lang="zh-CN" altLang="en-US" sz="2400"/>
          </a:p>
          <a:p>
            <a:pPr marL="0" indent="0">
              <a:lnSpc>
                <a:spcPct val="200000"/>
              </a:lnSpc>
              <a:buNone/>
            </a:pPr>
            <a:r>
              <a:rPr lang="zh-CN" altLang="en-US" sz="2400"/>
              <a:t>C:向北发展，向南防御</a:t>
            </a:r>
            <a:endParaRPr lang="zh-CN" altLang="en-US" sz="2400"/>
          </a:p>
          <a:p>
            <a:pPr marL="0" indent="0">
              <a:lnSpc>
                <a:spcPct val="200000"/>
              </a:lnSpc>
              <a:buNone/>
            </a:pPr>
            <a:r>
              <a:rPr lang="zh-CN" altLang="en-US" sz="2400"/>
              <a:t>D:将革命进行到底</a:t>
            </a:r>
            <a:endParaRPr lang="zh-CN" altLang="en-US" sz="240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1945年8月至10月，国共两党举行了和平建国基本方针的（ ）</a:t>
            </a:r>
            <a:endParaRPr lang="zh-CN" altLang="en-US" sz="2400"/>
          </a:p>
          <a:p>
            <a:pPr marL="0" indent="0">
              <a:lnSpc>
                <a:spcPct val="200000"/>
              </a:lnSpc>
              <a:buNone/>
            </a:pPr>
            <a:r>
              <a:rPr lang="zh-CN" altLang="en-US" sz="2400"/>
              <a:t>A:西安谈判</a:t>
            </a:r>
            <a:endParaRPr lang="zh-CN" altLang="en-US" sz="2400"/>
          </a:p>
          <a:p>
            <a:pPr marL="0" indent="0">
              <a:lnSpc>
                <a:spcPct val="200000"/>
              </a:lnSpc>
              <a:buNone/>
            </a:pPr>
            <a:r>
              <a:rPr lang="zh-CN" altLang="en-US" sz="2400"/>
              <a:t>B:重庆谈判</a:t>
            </a:r>
            <a:endParaRPr lang="zh-CN" altLang="en-US" sz="2400"/>
          </a:p>
          <a:p>
            <a:pPr marL="0" indent="0">
              <a:lnSpc>
                <a:spcPct val="200000"/>
              </a:lnSpc>
              <a:buNone/>
            </a:pPr>
            <a:r>
              <a:rPr lang="zh-CN" altLang="en-US" sz="2400"/>
              <a:t>C:南京谈判</a:t>
            </a:r>
            <a:endParaRPr lang="zh-CN" altLang="en-US" sz="2400"/>
          </a:p>
          <a:p>
            <a:pPr marL="0" indent="0">
              <a:lnSpc>
                <a:spcPct val="200000"/>
              </a:lnSpc>
              <a:buNone/>
            </a:pPr>
            <a:r>
              <a:rPr lang="zh-CN" altLang="en-US" sz="2400"/>
              <a:t>D:北平谈判</a:t>
            </a:r>
            <a:endParaRPr lang="zh-CN" altLang="en-US" sz="240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1945年8月至10月，国共两党举行了和平建国基本方针的（ ）</a:t>
            </a:r>
            <a:endParaRPr lang="zh-CN" altLang="en-US" sz="2400"/>
          </a:p>
          <a:p>
            <a:pPr marL="0" indent="0">
              <a:lnSpc>
                <a:spcPct val="200000"/>
              </a:lnSpc>
              <a:buNone/>
            </a:pPr>
            <a:r>
              <a:rPr lang="zh-CN" altLang="en-US" sz="2400"/>
              <a:t>A:西安谈判</a:t>
            </a:r>
            <a:endParaRPr lang="zh-CN" altLang="en-US" sz="2400"/>
          </a:p>
          <a:p>
            <a:pPr marL="0" indent="0">
              <a:lnSpc>
                <a:spcPct val="200000"/>
              </a:lnSpc>
              <a:buNone/>
            </a:pPr>
            <a:r>
              <a:rPr lang="zh-CN" altLang="en-US" sz="2400">
                <a:solidFill>
                  <a:srgbClr val="C00000"/>
                </a:solidFill>
                <a:effectLst>
                  <a:outerShdw blurRad="38100" dist="38100" dir="2700000" algn="tl">
                    <a:srgbClr val="000000">
                      <a:alpha val="43137"/>
                    </a:srgbClr>
                  </a:outerShdw>
                </a:effectLst>
              </a:rPr>
              <a:t>B:重庆谈判</a:t>
            </a:r>
            <a:endParaRPr lang="zh-CN" altLang="en-US" sz="2400">
              <a:solidFill>
                <a:srgbClr val="C00000"/>
              </a:solidFill>
              <a:effectLst>
                <a:outerShdw blurRad="38100" dist="38100" dir="2700000" algn="tl">
                  <a:srgbClr val="000000">
                    <a:alpha val="43137"/>
                  </a:srgbClr>
                </a:outerShdw>
              </a:effectLst>
            </a:endParaRPr>
          </a:p>
          <a:p>
            <a:pPr marL="0" indent="0">
              <a:lnSpc>
                <a:spcPct val="200000"/>
              </a:lnSpc>
              <a:buNone/>
            </a:pPr>
            <a:r>
              <a:rPr lang="zh-CN" altLang="en-US" sz="2400"/>
              <a:t>C:南京谈判</a:t>
            </a:r>
            <a:endParaRPr lang="zh-CN" altLang="en-US" sz="2400"/>
          </a:p>
          <a:p>
            <a:pPr marL="0" indent="0">
              <a:lnSpc>
                <a:spcPct val="200000"/>
              </a:lnSpc>
              <a:buNone/>
            </a:pPr>
            <a:r>
              <a:rPr lang="zh-CN" altLang="en-US" sz="2400"/>
              <a:t>D:北平谈判</a:t>
            </a:r>
            <a:endParaRPr lang="zh-CN" altLang="en-US" sz="240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1945年10月10日，国共两党在重庆谈判基础上签署的文件是（ ）</a:t>
            </a:r>
            <a:endParaRPr lang="zh-CN" altLang="en-US" sz="2400"/>
          </a:p>
          <a:p>
            <a:pPr marL="0" indent="0">
              <a:lnSpc>
                <a:spcPct val="200000"/>
              </a:lnSpc>
              <a:buNone/>
            </a:pPr>
            <a:r>
              <a:rPr lang="zh-CN" altLang="en-US" sz="2400"/>
              <a:t>A:《国共合作宣言》</a:t>
            </a:r>
            <a:endParaRPr lang="zh-CN" altLang="en-US" sz="2400"/>
          </a:p>
          <a:p>
            <a:pPr marL="0" indent="0">
              <a:lnSpc>
                <a:spcPct val="200000"/>
              </a:lnSpc>
              <a:buNone/>
            </a:pPr>
            <a:r>
              <a:rPr lang="zh-CN" altLang="en-US" sz="2400"/>
              <a:t>B:《政府与中共代表会谈纪要》</a:t>
            </a:r>
            <a:endParaRPr lang="zh-CN" altLang="en-US" sz="2400"/>
          </a:p>
          <a:p>
            <a:pPr marL="0" indent="0">
              <a:lnSpc>
                <a:spcPct val="200000"/>
              </a:lnSpc>
              <a:buNone/>
            </a:pPr>
            <a:r>
              <a:rPr lang="zh-CN" altLang="en-US" sz="2400"/>
              <a:t>C:《和平建国纲领》</a:t>
            </a:r>
            <a:endParaRPr lang="zh-CN" altLang="en-US" sz="2400"/>
          </a:p>
          <a:p>
            <a:pPr marL="0" indent="0">
              <a:lnSpc>
                <a:spcPct val="200000"/>
              </a:lnSpc>
              <a:buNone/>
            </a:pPr>
            <a:r>
              <a:rPr lang="zh-CN" altLang="en-US" sz="2400"/>
              <a:t>D:《国内和平协定》</a:t>
            </a:r>
            <a:endParaRPr lang="zh-CN" altLang="en-US" sz="240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1945年10月10日，国共两党在重庆谈判基础上签署的文件是（ ）</a:t>
            </a:r>
            <a:endParaRPr lang="zh-CN" altLang="en-US" sz="2400"/>
          </a:p>
          <a:p>
            <a:pPr marL="0" indent="0">
              <a:lnSpc>
                <a:spcPct val="200000"/>
              </a:lnSpc>
              <a:buNone/>
            </a:pPr>
            <a:r>
              <a:rPr lang="zh-CN" altLang="en-US" sz="2400"/>
              <a:t>A:《国共合作宣言》</a:t>
            </a:r>
            <a:endParaRPr lang="zh-CN" altLang="en-US" sz="2400"/>
          </a:p>
          <a:p>
            <a:pPr marL="0" indent="0">
              <a:lnSpc>
                <a:spcPct val="200000"/>
              </a:lnSpc>
              <a:buNone/>
            </a:pPr>
            <a:r>
              <a:rPr lang="zh-CN" altLang="en-US" sz="2400">
                <a:solidFill>
                  <a:srgbClr val="C00000"/>
                </a:solidFill>
              </a:rPr>
              <a:t>B:《政府与中共代表会谈纪要》</a:t>
            </a:r>
            <a:endParaRPr lang="zh-CN" altLang="en-US" sz="2400">
              <a:solidFill>
                <a:srgbClr val="C00000"/>
              </a:solidFill>
            </a:endParaRPr>
          </a:p>
          <a:p>
            <a:pPr marL="0" indent="0">
              <a:lnSpc>
                <a:spcPct val="200000"/>
              </a:lnSpc>
              <a:buNone/>
            </a:pPr>
            <a:r>
              <a:rPr lang="zh-CN" altLang="en-US" sz="2400"/>
              <a:t>C:《和平建国纲领》</a:t>
            </a:r>
            <a:endParaRPr lang="zh-CN" altLang="en-US" sz="2400"/>
          </a:p>
          <a:p>
            <a:pPr marL="0" indent="0">
              <a:lnSpc>
                <a:spcPct val="200000"/>
              </a:lnSpc>
              <a:buNone/>
            </a:pPr>
            <a:r>
              <a:rPr lang="zh-CN" altLang="en-US" sz="2400"/>
              <a:t>D:《国内和平协定》</a:t>
            </a:r>
            <a:endParaRPr lang="zh-CN" altLang="en-US" sz="240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1945年9月19日，中共中央正式确定的战略方针是（ ）</a:t>
            </a:r>
            <a:endParaRPr lang="zh-CN" altLang="en-US" sz="2400"/>
          </a:p>
          <a:p>
            <a:pPr marL="0" indent="0">
              <a:lnSpc>
                <a:spcPct val="200000"/>
              </a:lnSpc>
              <a:buNone/>
            </a:pPr>
            <a:r>
              <a:rPr lang="zh-CN" altLang="en-US" sz="2400"/>
              <a:t>A:向东发展，向西防御  </a:t>
            </a:r>
            <a:endParaRPr lang="zh-CN" altLang="en-US" sz="2400"/>
          </a:p>
          <a:p>
            <a:pPr marL="0" indent="0">
              <a:lnSpc>
                <a:spcPct val="200000"/>
              </a:lnSpc>
              <a:buNone/>
            </a:pPr>
            <a:r>
              <a:rPr lang="zh-CN" altLang="en-US" sz="2400"/>
              <a:t>B:向南发展，向北防御</a:t>
            </a:r>
            <a:endParaRPr lang="zh-CN" altLang="en-US" sz="2400"/>
          </a:p>
          <a:p>
            <a:pPr marL="0" indent="0">
              <a:lnSpc>
                <a:spcPct val="200000"/>
              </a:lnSpc>
              <a:buNone/>
            </a:pPr>
            <a:r>
              <a:rPr lang="zh-CN" altLang="en-US" sz="2400"/>
              <a:t>C:向北发展，向南防御 </a:t>
            </a:r>
            <a:endParaRPr lang="zh-CN" altLang="en-US" sz="2400"/>
          </a:p>
          <a:p>
            <a:pPr marL="0" indent="0">
              <a:lnSpc>
                <a:spcPct val="200000"/>
              </a:lnSpc>
              <a:buNone/>
            </a:pPr>
            <a:r>
              <a:rPr lang="zh-CN" altLang="en-US" sz="2400"/>
              <a:t>D:向西发展，向东防御</a:t>
            </a:r>
            <a:endParaRPr lang="zh-CN" altLang="en-US" sz="240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1945年9月19日，中共中央正式确定的战略方针是（ ）</a:t>
            </a:r>
            <a:endParaRPr lang="zh-CN" altLang="en-US" sz="2400"/>
          </a:p>
          <a:p>
            <a:pPr marL="0" indent="0">
              <a:lnSpc>
                <a:spcPct val="200000"/>
              </a:lnSpc>
              <a:buNone/>
            </a:pPr>
            <a:r>
              <a:rPr lang="zh-CN" altLang="en-US" sz="2400"/>
              <a:t>A:向东发展，向西防御  </a:t>
            </a:r>
            <a:endParaRPr lang="zh-CN" altLang="en-US" sz="2400"/>
          </a:p>
          <a:p>
            <a:pPr marL="0" indent="0">
              <a:lnSpc>
                <a:spcPct val="200000"/>
              </a:lnSpc>
              <a:buNone/>
            </a:pPr>
            <a:r>
              <a:rPr lang="zh-CN" altLang="en-US" sz="2400"/>
              <a:t>B:向南发展，向北防御</a:t>
            </a:r>
            <a:endParaRPr lang="zh-CN" altLang="en-US" sz="2400"/>
          </a:p>
          <a:p>
            <a:pPr marL="0" indent="0">
              <a:lnSpc>
                <a:spcPct val="200000"/>
              </a:lnSpc>
              <a:buNone/>
            </a:pPr>
            <a:r>
              <a:rPr lang="zh-CN" altLang="en-US" sz="2400">
                <a:solidFill>
                  <a:srgbClr val="C00000"/>
                </a:solidFill>
              </a:rPr>
              <a:t>C:向北发展，向南防御 </a:t>
            </a:r>
            <a:endParaRPr lang="zh-CN" altLang="en-US" sz="2400">
              <a:solidFill>
                <a:srgbClr val="C00000"/>
              </a:solidFill>
            </a:endParaRPr>
          </a:p>
          <a:p>
            <a:pPr marL="0" indent="0">
              <a:lnSpc>
                <a:spcPct val="200000"/>
              </a:lnSpc>
              <a:buNone/>
            </a:pPr>
            <a:r>
              <a:rPr lang="zh-CN" altLang="en-US" sz="2400"/>
              <a:t>D:向西发展，向东防御</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《共产党宣言》第一个中文全译本的译者是（ ）</a:t>
            </a:r>
            <a:endParaRPr lang="zh-CN" altLang="en-US" sz="2400"/>
          </a:p>
          <a:p>
            <a:pPr marL="0" indent="0">
              <a:lnSpc>
                <a:spcPct val="200000"/>
              </a:lnSpc>
              <a:buNone/>
            </a:pPr>
            <a:r>
              <a:rPr lang="zh-CN" altLang="en-US" sz="2400"/>
              <a:t>A:李大钊</a:t>
            </a:r>
            <a:endParaRPr lang="zh-CN" altLang="en-US" sz="2400"/>
          </a:p>
          <a:p>
            <a:pPr marL="0" indent="0">
              <a:lnSpc>
                <a:spcPct val="200000"/>
              </a:lnSpc>
              <a:buNone/>
            </a:pPr>
            <a:r>
              <a:rPr lang="zh-CN" altLang="en-US" sz="2400"/>
              <a:t>B:陈独秀</a:t>
            </a:r>
            <a:endParaRPr lang="zh-CN" altLang="en-US" sz="2400"/>
          </a:p>
          <a:p>
            <a:pPr marL="0" indent="0">
              <a:lnSpc>
                <a:spcPct val="200000"/>
              </a:lnSpc>
              <a:buNone/>
            </a:pPr>
            <a:r>
              <a:rPr lang="zh-CN" altLang="en-US" sz="2400">
                <a:solidFill>
                  <a:srgbClr val="C00000"/>
                </a:solidFill>
              </a:rPr>
              <a:t>C:陈望道</a:t>
            </a:r>
            <a:endParaRPr lang="zh-CN" altLang="en-US" sz="2400">
              <a:solidFill>
                <a:srgbClr val="C00000"/>
              </a:solidFill>
            </a:endParaRPr>
          </a:p>
          <a:p>
            <a:pPr marL="0" indent="0">
              <a:lnSpc>
                <a:spcPct val="200000"/>
              </a:lnSpc>
              <a:buNone/>
            </a:pPr>
            <a:r>
              <a:rPr lang="zh-CN" altLang="en-US" sz="2400"/>
              <a:t>D:毛泽东</a:t>
            </a:r>
            <a:endParaRPr lang="zh-CN" altLang="en-US" sz="240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1946年2月，国民党特务破坏“庆祝政协成功大会”所制造的惨案是（ ） </a:t>
            </a:r>
            <a:endParaRPr lang="zh-CN" altLang="en-US" sz="2400"/>
          </a:p>
          <a:p>
            <a:pPr marL="0" indent="0">
              <a:lnSpc>
                <a:spcPct val="200000"/>
              </a:lnSpc>
              <a:buNone/>
            </a:pPr>
            <a:r>
              <a:rPr lang="zh-CN" altLang="en-US" sz="2400"/>
              <a:t>A:五卅惨案 </a:t>
            </a:r>
            <a:endParaRPr lang="zh-CN" altLang="en-US" sz="2400"/>
          </a:p>
          <a:p>
            <a:pPr marL="0" indent="0">
              <a:lnSpc>
                <a:spcPct val="200000"/>
              </a:lnSpc>
              <a:buNone/>
            </a:pPr>
            <a:r>
              <a:rPr lang="zh-CN" altLang="en-US" sz="2400"/>
              <a:t>B:确山惨案</a:t>
            </a:r>
            <a:endParaRPr lang="zh-CN" altLang="en-US" sz="2400"/>
          </a:p>
          <a:p>
            <a:pPr marL="0" indent="0">
              <a:lnSpc>
                <a:spcPct val="200000"/>
              </a:lnSpc>
              <a:buNone/>
            </a:pPr>
            <a:r>
              <a:rPr lang="zh-CN" altLang="en-US" sz="2400"/>
              <a:t>C:校场口惨案 </a:t>
            </a:r>
            <a:endParaRPr lang="zh-CN" altLang="en-US" sz="2400"/>
          </a:p>
          <a:p>
            <a:pPr marL="0" indent="0">
              <a:lnSpc>
                <a:spcPct val="200000"/>
              </a:lnSpc>
              <a:buNone/>
            </a:pPr>
            <a:r>
              <a:rPr lang="zh-CN" altLang="en-US" sz="2400"/>
              <a:t>D:下关惨案 </a:t>
            </a:r>
            <a:endParaRPr lang="zh-CN" altLang="en-US" sz="240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1946年2月，国民党特务破坏“庆祝政协成功大会”所制造的惨案是（ ） </a:t>
            </a:r>
            <a:endParaRPr lang="zh-CN" altLang="en-US" sz="2400"/>
          </a:p>
          <a:p>
            <a:pPr marL="0" indent="0">
              <a:lnSpc>
                <a:spcPct val="200000"/>
              </a:lnSpc>
              <a:buNone/>
            </a:pPr>
            <a:r>
              <a:rPr lang="zh-CN" altLang="en-US" sz="2400"/>
              <a:t>A:五卅惨案 </a:t>
            </a:r>
            <a:endParaRPr lang="zh-CN" altLang="en-US" sz="2400"/>
          </a:p>
          <a:p>
            <a:pPr marL="0" indent="0">
              <a:lnSpc>
                <a:spcPct val="200000"/>
              </a:lnSpc>
              <a:buNone/>
            </a:pPr>
            <a:r>
              <a:rPr lang="zh-CN" altLang="en-US" sz="2400"/>
              <a:t>B:确山惨案</a:t>
            </a:r>
            <a:endParaRPr lang="zh-CN" altLang="en-US" sz="2400"/>
          </a:p>
          <a:p>
            <a:pPr marL="0" indent="0">
              <a:lnSpc>
                <a:spcPct val="200000"/>
              </a:lnSpc>
              <a:buNone/>
            </a:pPr>
            <a:r>
              <a:rPr lang="zh-CN" altLang="en-US" sz="2400">
                <a:solidFill>
                  <a:srgbClr val="C00000"/>
                </a:solidFill>
              </a:rPr>
              <a:t>C:校场口惨案 </a:t>
            </a:r>
            <a:endParaRPr lang="zh-CN" altLang="en-US" sz="2400">
              <a:solidFill>
                <a:srgbClr val="C00000"/>
              </a:solidFill>
            </a:endParaRPr>
          </a:p>
          <a:p>
            <a:pPr marL="0" indent="0">
              <a:lnSpc>
                <a:spcPct val="200000"/>
              </a:lnSpc>
              <a:buNone/>
            </a:pPr>
            <a:r>
              <a:rPr lang="zh-CN" altLang="en-US" sz="2400"/>
              <a:t>D:下关惨案 </a:t>
            </a:r>
            <a:endParaRPr lang="zh-CN" altLang="en-US" sz="240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1946年6月，国民党当局制造了镇压上海人民团体和平请愿团的（ ）</a:t>
            </a:r>
            <a:endParaRPr lang="zh-CN" altLang="en-US" sz="2400"/>
          </a:p>
          <a:p>
            <a:pPr marL="0" indent="0">
              <a:lnSpc>
                <a:spcPct val="200000"/>
              </a:lnSpc>
              <a:buNone/>
            </a:pPr>
            <a:r>
              <a:rPr lang="zh-CN" altLang="en-US" sz="2400"/>
              <a:t>A:五卅惨案</a:t>
            </a:r>
            <a:endParaRPr lang="zh-CN" altLang="en-US" sz="2400"/>
          </a:p>
          <a:p>
            <a:pPr marL="0" indent="0">
              <a:lnSpc>
                <a:spcPct val="200000"/>
              </a:lnSpc>
              <a:buNone/>
            </a:pPr>
            <a:r>
              <a:rPr lang="zh-CN" altLang="en-US" sz="2400"/>
              <a:t>B:校场口惨案  </a:t>
            </a:r>
            <a:endParaRPr lang="zh-CN" altLang="en-US" sz="2400"/>
          </a:p>
          <a:p>
            <a:pPr marL="0" indent="0">
              <a:lnSpc>
                <a:spcPct val="200000"/>
              </a:lnSpc>
              <a:buNone/>
            </a:pPr>
            <a:r>
              <a:rPr lang="zh-CN" altLang="en-US" sz="2400"/>
              <a:t>C:下关惨案</a:t>
            </a:r>
            <a:endParaRPr lang="zh-CN" altLang="en-US" sz="2400"/>
          </a:p>
          <a:p>
            <a:pPr marL="0" indent="0">
              <a:lnSpc>
                <a:spcPct val="200000"/>
              </a:lnSpc>
              <a:buNone/>
            </a:pPr>
            <a:r>
              <a:rPr lang="zh-CN" altLang="en-US" sz="2400"/>
              <a:t>D:五二〇惨案</a:t>
            </a:r>
            <a:endParaRPr lang="zh-CN" altLang="en-US" sz="240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1946年6月，国民党当局制造了镇压上海人民团体和平请愿团的（ ）</a:t>
            </a:r>
            <a:endParaRPr lang="zh-CN" altLang="en-US" sz="2400"/>
          </a:p>
          <a:p>
            <a:pPr marL="0" indent="0">
              <a:lnSpc>
                <a:spcPct val="200000"/>
              </a:lnSpc>
              <a:buNone/>
            </a:pPr>
            <a:r>
              <a:rPr lang="zh-CN" altLang="en-US" sz="2400"/>
              <a:t>A:五卅惨案</a:t>
            </a:r>
            <a:endParaRPr lang="zh-CN" altLang="en-US" sz="2400"/>
          </a:p>
          <a:p>
            <a:pPr marL="0" indent="0">
              <a:lnSpc>
                <a:spcPct val="200000"/>
              </a:lnSpc>
              <a:buNone/>
            </a:pPr>
            <a:r>
              <a:rPr lang="zh-CN" altLang="en-US" sz="2400"/>
              <a:t>B:校场口惨案  </a:t>
            </a:r>
            <a:endParaRPr lang="zh-CN" altLang="en-US" sz="2400"/>
          </a:p>
          <a:p>
            <a:pPr marL="0" indent="0">
              <a:lnSpc>
                <a:spcPct val="200000"/>
              </a:lnSpc>
              <a:buNone/>
            </a:pPr>
            <a:r>
              <a:rPr lang="zh-CN" altLang="en-US" sz="2400">
                <a:solidFill>
                  <a:srgbClr val="C00000"/>
                </a:solidFill>
              </a:rPr>
              <a:t>C:下关惨案</a:t>
            </a:r>
            <a:endParaRPr lang="zh-CN" altLang="en-US" sz="2400">
              <a:solidFill>
                <a:srgbClr val="C00000"/>
              </a:solidFill>
            </a:endParaRPr>
          </a:p>
          <a:p>
            <a:pPr marL="0" indent="0">
              <a:lnSpc>
                <a:spcPct val="200000"/>
              </a:lnSpc>
              <a:buNone/>
            </a:pPr>
            <a:r>
              <a:rPr lang="zh-CN" altLang="en-US" sz="2400"/>
              <a:t>D:五二〇惨案</a:t>
            </a:r>
            <a:endParaRPr lang="zh-CN" altLang="en-US" sz="240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1946年6月，国民党军队挑起全国内战的起点是（ ）</a:t>
            </a:r>
            <a:endParaRPr lang="zh-CN" altLang="en-US" sz="2400"/>
          </a:p>
          <a:p>
            <a:pPr marL="0" indent="0">
              <a:lnSpc>
                <a:spcPct val="200000"/>
              </a:lnSpc>
              <a:buNone/>
            </a:pPr>
            <a:r>
              <a:rPr lang="zh-CN" altLang="en-US" sz="2400"/>
              <a:t>A:大举围攻中原解放区 </a:t>
            </a:r>
            <a:endParaRPr lang="zh-CN" altLang="en-US" sz="2400"/>
          </a:p>
          <a:p>
            <a:pPr marL="0" indent="0">
              <a:lnSpc>
                <a:spcPct val="200000"/>
              </a:lnSpc>
              <a:buNone/>
            </a:pPr>
            <a:r>
              <a:rPr lang="zh-CN" altLang="en-US" sz="2400"/>
              <a:t>B:​大举围攻东北解放区</a:t>
            </a:r>
            <a:endParaRPr lang="zh-CN" altLang="en-US" sz="2400"/>
          </a:p>
          <a:p>
            <a:pPr marL="0" indent="0">
              <a:lnSpc>
                <a:spcPct val="200000"/>
              </a:lnSpc>
              <a:buNone/>
            </a:pPr>
            <a:r>
              <a:rPr lang="zh-CN" altLang="en-US" sz="2400"/>
              <a:t>C:重点进攻陕甘宁边区 </a:t>
            </a:r>
            <a:endParaRPr lang="zh-CN" altLang="en-US" sz="2400"/>
          </a:p>
          <a:p>
            <a:pPr marL="0" indent="0">
              <a:lnSpc>
                <a:spcPct val="200000"/>
              </a:lnSpc>
              <a:buNone/>
            </a:pPr>
            <a:r>
              <a:rPr lang="zh-CN" altLang="en-US" sz="2400"/>
              <a:t>D:重点进攻山东解放区</a:t>
            </a:r>
            <a:endParaRPr lang="zh-CN" altLang="en-US" sz="240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1946年6月，国民党军队挑起全国内战的起点是（ ）</a:t>
            </a:r>
            <a:endParaRPr lang="zh-CN" altLang="en-US" sz="2400"/>
          </a:p>
          <a:p>
            <a:pPr marL="0" indent="0">
              <a:lnSpc>
                <a:spcPct val="200000"/>
              </a:lnSpc>
              <a:buNone/>
            </a:pPr>
            <a:r>
              <a:rPr lang="zh-CN" altLang="en-US" sz="2400">
                <a:solidFill>
                  <a:srgbClr val="C00000"/>
                </a:solidFill>
              </a:rPr>
              <a:t>A:大举围攻中原解放区 </a:t>
            </a:r>
            <a:endParaRPr lang="zh-CN" altLang="en-US" sz="2400">
              <a:solidFill>
                <a:srgbClr val="C00000"/>
              </a:solidFill>
            </a:endParaRPr>
          </a:p>
          <a:p>
            <a:pPr marL="0" indent="0">
              <a:lnSpc>
                <a:spcPct val="200000"/>
              </a:lnSpc>
              <a:buNone/>
            </a:pPr>
            <a:r>
              <a:rPr lang="zh-CN" altLang="en-US" sz="2400"/>
              <a:t>B:​大举围攻东北解放区</a:t>
            </a:r>
            <a:endParaRPr lang="zh-CN" altLang="en-US" sz="2400"/>
          </a:p>
          <a:p>
            <a:pPr marL="0" indent="0">
              <a:lnSpc>
                <a:spcPct val="200000"/>
              </a:lnSpc>
              <a:buNone/>
            </a:pPr>
            <a:r>
              <a:rPr lang="zh-CN" altLang="en-US" sz="2400"/>
              <a:t>C:重点进攻陕甘宁边区 </a:t>
            </a:r>
            <a:endParaRPr lang="zh-CN" altLang="en-US" sz="2400"/>
          </a:p>
          <a:p>
            <a:pPr marL="0" indent="0">
              <a:lnSpc>
                <a:spcPct val="200000"/>
              </a:lnSpc>
              <a:buNone/>
            </a:pPr>
            <a:r>
              <a:rPr lang="zh-CN" altLang="en-US" sz="2400"/>
              <a:t>D:重点进攻山东解放区</a:t>
            </a:r>
            <a:endParaRPr lang="zh-CN" altLang="en-US" sz="240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1947年6月，晋冀鲁豫野战军千里跃进大别山，揭开了人民解放战争（ ）</a:t>
            </a:r>
            <a:endParaRPr lang="zh-CN" altLang="en-US" sz="2400"/>
          </a:p>
          <a:p>
            <a:pPr marL="0" indent="0">
              <a:lnSpc>
                <a:spcPct val="200000"/>
              </a:lnSpc>
              <a:buNone/>
            </a:pPr>
            <a:r>
              <a:rPr lang="zh-CN" altLang="en-US" sz="2400"/>
              <a:t>A:战略防御的序幕</a:t>
            </a:r>
            <a:endParaRPr lang="zh-CN" altLang="en-US" sz="2400"/>
          </a:p>
          <a:p>
            <a:pPr marL="0" indent="0">
              <a:lnSpc>
                <a:spcPct val="200000"/>
              </a:lnSpc>
              <a:buNone/>
            </a:pPr>
            <a:r>
              <a:rPr lang="zh-CN" altLang="en-US" sz="2400"/>
              <a:t>B:战略转移的序幕</a:t>
            </a:r>
            <a:endParaRPr lang="zh-CN" altLang="en-US" sz="2400"/>
          </a:p>
          <a:p>
            <a:pPr marL="0" indent="0">
              <a:lnSpc>
                <a:spcPct val="200000"/>
              </a:lnSpc>
              <a:buNone/>
            </a:pPr>
            <a:r>
              <a:rPr lang="zh-CN" altLang="en-US" sz="2400"/>
              <a:t>C:战略进攻的序幕 </a:t>
            </a:r>
            <a:endParaRPr lang="zh-CN" altLang="en-US" sz="2400"/>
          </a:p>
          <a:p>
            <a:pPr marL="0" indent="0">
              <a:lnSpc>
                <a:spcPct val="200000"/>
              </a:lnSpc>
              <a:buNone/>
            </a:pPr>
            <a:r>
              <a:rPr lang="zh-CN" altLang="en-US" sz="2400"/>
              <a:t>D:战略决战的序幕</a:t>
            </a:r>
            <a:endParaRPr lang="zh-CN" altLang="en-US" sz="240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1947年6月，晋冀鲁豫野战军千里跃进大别山，揭开了人民解放战争（ ）</a:t>
            </a:r>
            <a:endParaRPr lang="zh-CN" altLang="en-US" sz="2400"/>
          </a:p>
          <a:p>
            <a:pPr marL="0" indent="0">
              <a:lnSpc>
                <a:spcPct val="200000"/>
              </a:lnSpc>
              <a:buNone/>
            </a:pPr>
            <a:r>
              <a:rPr lang="zh-CN" altLang="en-US" sz="2400"/>
              <a:t>A:战略防御的序幕</a:t>
            </a:r>
            <a:endParaRPr lang="zh-CN" altLang="en-US" sz="2400"/>
          </a:p>
          <a:p>
            <a:pPr marL="0" indent="0">
              <a:lnSpc>
                <a:spcPct val="200000"/>
              </a:lnSpc>
              <a:buNone/>
            </a:pPr>
            <a:r>
              <a:rPr lang="zh-CN" altLang="en-US" sz="2400"/>
              <a:t>B:战略转移的序幕</a:t>
            </a:r>
            <a:endParaRPr lang="zh-CN" altLang="en-US" sz="2400"/>
          </a:p>
          <a:p>
            <a:pPr marL="0" indent="0">
              <a:lnSpc>
                <a:spcPct val="200000"/>
              </a:lnSpc>
              <a:buNone/>
            </a:pPr>
            <a:r>
              <a:rPr lang="zh-CN" altLang="en-US" sz="2400">
                <a:solidFill>
                  <a:srgbClr val="C00000"/>
                </a:solidFill>
              </a:rPr>
              <a:t>C:战略进攻的序幕 </a:t>
            </a:r>
            <a:endParaRPr lang="zh-CN" altLang="en-US" sz="2400">
              <a:solidFill>
                <a:srgbClr val="C00000"/>
              </a:solidFill>
            </a:endParaRPr>
          </a:p>
          <a:p>
            <a:pPr marL="0" indent="0">
              <a:lnSpc>
                <a:spcPct val="200000"/>
              </a:lnSpc>
              <a:buNone/>
            </a:pPr>
            <a:r>
              <a:rPr lang="zh-CN" altLang="en-US" sz="2400"/>
              <a:t>D:战略决战的序幕</a:t>
            </a:r>
            <a:endParaRPr lang="zh-CN" altLang="en-US" sz="240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1947年10月10日，《中国人民解放军宣言》正式提出的口号是（ ）</a:t>
            </a:r>
            <a:endParaRPr lang="zh-CN" altLang="en-US" sz="2400"/>
          </a:p>
          <a:p>
            <a:pPr marL="0" indent="0">
              <a:lnSpc>
                <a:spcPct val="200000"/>
              </a:lnSpc>
              <a:buNone/>
            </a:pPr>
            <a:r>
              <a:rPr lang="zh-CN" altLang="en-US" sz="2400"/>
              <a:t>A:和平、民主、团结 </a:t>
            </a:r>
            <a:endParaRPr lang="zh-CN" altLang="en-US" sz="2400"/>
          </a:p>
          <a:p>
            <a:pPr marL="0" indent="0">
              <a:lnSpc>
                <a:spcPct val="200000"/>
              </a:lnSpc>
              <a:buNone/>
            </a:pPr>
            <a:r>
              <a:rPr lang="zh-CN" altLang="en-US" sz="2400"/>
              <a:t>B:向北发展、向南防御 </a:t>
            </a:r>
            <a:endParaRPr lang="zh-CN" altLang="en-US" sz="2400"/>
          </a:p>
          <a:p>
            <a:pPr marL="0" indent="0">
              <a:lnSpc>
                <a:spcPct val="200000"/>
              </a:lnSpc>
              <a:buNone/>
            </a:pPr>
            <a:r>
              <a:rPr lang="zh-CN" altLang="en-US" sz="2400"/>
              <a:t>C:打倒蒋介石，解放全中国</a:t>
            </a:r>
            <a:endParaRPr lang="zh-CN" altLang="en-US" sz="2400"/>
          </a:p>
          <a:p>
            <a:pPr marL="0" indent="0">
              <a:lnSpc>
                <a:spcPct val="200000"/>
              </a:lnSpc>
              <a:buNone/>
            </a:pPr>
            <a:r>
              <a:rPr lang="zh-CN" altLang="en-US" sz="2400"/>
              <a:t>D:将革命进行到底</a:t>
            </a:r>
            <a:endParaRPr lang="zh-CN" altLang="en-US" sz="240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1947年10月10日，《中国人民解放军宣言》正式提出的口号是（ ）</a:t>
            </a:r>
            <a:endParaRPr lang="zh-CN" altLang="en-US" sz="2400"/>
          </a:p>
          <a:p>
            <a:pPr marL="0" indent="0">
              <a:lnSpc>
                <a:spcPct val="200000"/>
              </a:lnSpc>
              <a:buNone/>
            </a:pPr>
            <a:r>
              <a:rPr lang="zh-CN" altLang="en-US" sz="2400"/>
              <a:t>A:和平、民主、团结 </a:t>
            </a:r>
            <a:endParaRPr lang="zh-CN" altLang="en-US" sz="2400"/>
          </a:p>
          <a:p>
            <a:pPr marL="0" indent="0">
              <a:lnSpc>
                <a:spcPct val="200000"/>
              </a:lnSpc>
              <a:buNone/>
            </a:pPr>
            <a:r>
              <a:rPr lang="zh-CN" altLang="en-US" sz="2400"/>
              <a:t>B:向北发展、向南防御 </a:t>
            </a:r>
            <a:endParaRPr lang="zh-CN" altLang="en-US" sz="2400"/>
          </a:p>
          <a:p>
            <a:pPr marL="0" indent="0">
              <a:lnSpc>
                <a:spcPct val="200000"/>
              </a:lnSpc>
              <a:buNone/>
            </a:pPr>
            <a:r>
              <a:rPr lang="zh-CN" altLang="en-US" sz="2400">
                <a:solidFill>
                  <a:srgbClr val="C00000"/>
                </a:solidFill>
              </a:rPr>
              <a:t>C:打倒蒋介石，解放全中国</a:t>
            </a:r>
            <a:endParaRPr lang="zh-CN" altLang="en-US" sz="2400">
              <a:solidFill>
                <a:srgbClr val="C00000"/>
              </a:solidFill>
            </a:endParaRPr>
          </a:p>
          <a:p>
            <a:pPr marL="0" indent="0">
              <a:lnSpc>
                <a:spcPct val="200000"/>
              </a:lnSpc>
              <a:buNone/>
            </a:pPr>
            <a:r>
              <a:rPr lang="zh-CN" altLang="en-US" sz="2400"/>
              <a:t>D:将革命进行到底</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1920年3月，在北京大学成立的学习和宣传马克思主义的社团是（ ）</a:t>
            </a:r>
            <a:endParaRPr lang="zh-CN" altLang="en-US" sz="2400"/>
          </a:p>
          <a:p>
            <a:pPr marL="0" indent="0">
              <a:lnSpc>
                <a:spcPct val="200000"/>
              </a:lnSpc>
              <a:buNone/>
            </a:pPr>
            <a:r>
              <a:rPr lang="zh-CN" altLang="en-US" sz="2400"/>
              <a:t>A:新民学会</a:t>
            </a:r>
            <a:endParaRPr lang="zh-CN" altLang="en-US" sz="2400"/>
          </a:p>
          <a:p>
            <a:pPr marL="0" indent="0">
              <a:lnSpc>
                <a:spcPct val="200000"/>
              </a:lnSpc>
              <a:buNone/>
            </a:pPr>
            <a:r>
              <a:rPr lang="zh-CN" altLang="en-US" sz="2400"/>
              <a:t>B:觉悟社</a:t>
            </a:r>
            <a:endParaRPr lang="zh-CN" altLang="en-US" sz="2400"/>
          </a:p>
          <a:p>
            <a:pPr marL="0" indent="0">
              <a:lnSpc>
                <a:spcPct val="200000"/>
              </a:lnSpc>
              <a:buNone/>
            </a:pPr>
            <a:r>
              <a:rPr lang="zh-CN" altLang="en-US" sz="2400"/>
              <a:t>C:互助社</a:t>
            </a:r>
            <a:endParaRPr lang="zh-CN" altLang="en-US" sz="2400"/>
          </a:p>
          <a:p>
            <a:pPr marL="0" indent="0">
              <a:lnSpc>
                <a:spcPct val="200000"/>
              </a:lnSpc>
              <a:buNone/>
            </a:pPr>
            <a:r>
              <a:rPr lang="zh-CN" altLang="en-US" sz="2400"/>
              <a:t>D:马克思学说研究会</a:t>
            </a:r>
            <a:endParaRPr lang="zh-CN" altLang="en-US" sz="240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1948年4月，毛泽东完整地提出新民主主义革命总路线的著作是（ ）</a:t>
            </a:r>
            <a:endParaRPr lang="zh-CN" altLang="en-US" sz="2400"/>
          </a:p>
          <a:p>
            <a:pPr marL="0" indent="0">
              <a:lnSpc>
                <a:spcPct val="200000"/>
              </a:lnSpc>
              <a:buNone/>
            </a:pPr>
            <a:r>
              <a:rPr lang="zh-CN" altLang="en-US" sz="2400"/>
              <a:t>A:《新民主主义论》</a:t>
            </a:r>
            <a:endParaRPr lang="zh-CN" altLang="en-US" sz="2400"/>
          </a:p>
          <a:p>
            <a:pPr marL="0" indent="0">
              <a:lnSpc>
                <a:spcPct val="200000"/>
              </a:lnSpc>
              <a:buNone/>
            </a:pPr>
            <a:r>
              <a:rPr lang="zh-CN" altLang="en-US" sz="2400"/>
              <a:t>B:《目前形势和我们的任务》</a:t>
            </a:r>
            <a:endParaRPr lang="zh-CN" altLang="en-US" sz="2400"/>
          </a:p>
          <a:p>
            <a:pPr marL="0" indent="0">
              <a:lnSpc>
                <a:spcPct val="200000"/>
              </a:lnSpc>
              <a:buNone/>
            </a:pPr>
            <a:r>
              <a:rPr lang="zh-CN" altLang="en-US" sz="2400"/>
              <a:t>C:《在晋绥干部会议上的讲话》</a:t>
            </a:r>
            <a:endParaRPr lang="zh-CN" altLang="en-US" sz="2400"/>
          </a:p>
          <a:p>
            <a:pPr marL="0" indent="0">
              <a:lnSpc>
                <a:spcPct val="200000"/>
              </a:lnSpc>
              <a:buNone/>
            </a:pPr>
            <a:r>
              <a:rPr lang="zh-CN" altLang="en-US" sz="2400"/>
              <a:t>D:《将革命进行到底》</a:t>
            </a:r>
            <a:endParaRPr lang="zh-CN" altLang="en-US" sz="240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1948年4月，毛泽东完整地提出新民主主义革命总路线的著作是（ ）</a:t>
            </a:r>
            <a:endParaRPr lang="zh-CN" altLang="en-US" sz="2400"/>
          </a:p>
          <a:p>
            <a:pPr marL="0" indent="0">
              <a:lnSpc>
                <a:spcPct val="200000"/>
              </a:lnSpc>
              <a:buNone/>
            </a:pPr>
            <a:r>
              <a:rPr lang="zh-CN" altLang="en-US" sz="2400"/>
              <a:t>A:《新民主主义论》</a:t>
            </a:r>
            <a:endParaRPr lang="zh-CN" altLang="en-US" sz="2400"/>
          </a:p>
          <a:p>
            <a:pPr marL="0" indent="0">
              <a:lnSpc>
                <a:spcPct val="200000"/>
              </a:lnSpc>
              <a:buNone/>
            </a:pPr>
            <a:r>
              <a:rPr lang="zh-CN" altLang="en-US" sz="2400"/>
              <a:t>B:《目前形势和我们的任务》</a:t>
            </a:r>
            <a:endParaRPr lang="zh-CN" altLang="en-US" sz="2400"/>
          </a:p>
          <a:p>
            <a:pPr marL="0" indent="0">
              <a:lnSpc>
                <a:spcPct val="200000"/>
              </a:lnSpc>
              <a:buNone/>
            </a:pPr>
            <a:r>
              <a:rPr lang="zh-CN" altLang="en-US" sz="2400">
                <a:solidFill>
                  <a:srgbClr val="C00000"/>
                </a:solidFill>
              </a:rPr>
              <a:t>C:《在晋绥干部会议上的讲话》</a:t>
            </a:r>
            <a:endParaRPr lang="zh-CN" altLang="en-US" sz="2400">
              <a:solidFill>
                <a:srgbClr val="C00000"/>
              </a:solidFill>
            </a:endParaRPr>
          </a:p>
          <a:p>
            <a:pPr marL="0" indent="0">
              <a:lnSpc>
                <a:spcPct val="200000"/>
              </a:lnSpc>
              <a:buNone/>
            </a:pPr>
            <a:r>
              <a:rPr lang="zh-CN" altLang="en-US" sz="2400"/>
              <a:t>D:《将革命进行到底》</a:t>
            </a:r>
            <a:endParaRPr lang="zh-CN" altLang="en-US" sz="240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1946年，中共决定将减租减息政策改为实现“耕者有其田”政策的文件是（ ）</a:t>
            </a:r>
            <a:endParaRPr lang="zh-CN" altLang="en-US" sz="2400"/>
          </a:p>
          <a:p>
            <a:pPr marL="0" indent="0">
              <a:lnSpc>
                <a:spcPct val="200000"/>
              </a:lnSpc>
              <a:buNone/>
            </a:pPr>
            <a:r>
              <a:rPr lang="zh-CN" altLang="en-US" sz="2400"/>
              <a:t>A:《井冈山土地法》</a:t>
            </a:r>
            <a:endParaRPr lang="zh-CN" altLang="en-US" sz="2400"/>
          </a:p>
          <a:p>
            <a:pPr marL="0" indent="0">
              <a:lnSpc>
                <a:spcPct val="200000"/>
              </a:lnSpc>
              <a:buNone/>
            </a:pPr>
            <a:r>
              <a:rPr lang="zh-CN" altLang="en-US" sz="2400"/>
              <a:t>B:《兴国土地法》</a:t>
            </a:r>
            <a:endParaRPr lang="zh-CN" altLang="en-US" sz="2400"/>
          </a:p>
          <a:p>
            <a:pPr marL="0" indent="0">
              <a:lnSpc>
                <a:spcPct val="200000"/>
              </a:lnSpc>
              <a:buNone/>
            </a:pPr>
            <a:r>
              <a:rPr lang="zh-CN" altLang="en-US" sz="2400"/>
              <a:t>C:《关于清算、减租及土地问题的指示》</a:t>
            </a:r>
            <a:endParaRPr lang="zh-CN" altLang="en-US" sz="2400"/>
          </a:p>
          <a:p>
            <a:pPr marL="0" indent="0">
              <a:lnSpc>
                <a:spcPct val="200000"/>
              </a:lnSpc>
              <a:buNone/>
            </a:pPr>
            <a:r>
              <a:rPr lang="zh-CN" altLang="en-US" sz="2400"/>
              <a:t>D:《中国土地法大纲》</a:t>
            </a:r>
            <a:endParaRPr lang="zh-CN" altLang="en-US" sz="240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337820" y="1415415"/>
            <a:ext cx="11854180" cy="5161915"/>
          </a:xfrm>
        </p:spPr>
        <p:txBody>
          <a:bodyPr>
            <a:normAutofit/>
          </a:bodyPr>
          <a:p>
            <a:pPr marL="0" indent="0">
              <a:lnSpc>
                <a:spcPct val="200000"/>
              </a:lnSpc>
              <a:buNone/>
            </a:pPr>
            <a:r>
              <a:rPr lang="zh-CN" altLang="en-US" sz="2400"/>
              <a:t>1946年，中共决定将减租减息政策改为实现“耕者有其田”政策的文件是（ ）</a:t>
            </a:r>
            <a:endParaRPr lang="zh-CN" altLang="en-US" sz="2400"/>
          </a:p>
          <a:p>
            <a:pPr marL="0" indent="0">
              <a:lnSpc>
                <a:spcPct val="200000"/>
              </a:lnSpc>
              <a:buNone/>
            </a:pPr>
            <a:r>
              <a:rPr lang="zh-CN" altLang="en-US" sz="2400"/>
              <a:t>A:《井冈山土地法》（</a:t>
            </a:r>
            <a:r>
              <a:rPr lang="en-US" altLang="zh-CN" sz="2400"/>
              <a:t>1928</a:t>
            </a:r>
            <a:r>
              <a:rPr lang="zh-CN" altLang="en-US" sz="2400"/>
              <a:t>年底，我党第一部土地法）</a:t>
            </a:r>
            <a:endParaRPr lang="zh-CN" altLang="en-US" sz="2400"/>
          </a:p>
          <a:p>
            <a:pPr marL="0" indent="0">
              <a:lnSpc>
                <a:spcPct val="200000"/>
              </a:lnSpc>
              <a:buNone/>
            </a:pPr>
            <a:r>
              <a:rPr lang="zh-CN" altLang="en-US" sz="2400"/>
              <a:t>B:《兴国土地法》</a:t>
            </a:r>
            <a:endParaRPr lang="zh-CN" altLang="en-US" sz="2400"/>
          </a:p>
          <a:p>
            <a:pPr marL="0" indent="0">
              <a:lnSpc>
                <a:spcPct val="200000"/>
              </a:lnSpc>
              <a:buNone/>
            </a:pPr>
            <a:r>
              <a:rPr lang="zh-CN" altLang="en-US" sz="2400">
                <a:solidFill>
                  <a:srgbClr val="C00000"/>
                </a:solidFill>
              </a:rPr>
              <a:t>C:《关于清算、减租及土地问题的指示》（1946年5月4日发出的故史称《五四指示》）</a:t>
            </a:r>
            <a:endParaRPr lang="zh-CN" altLang="en-US" sz="2400">
              <a:solidFill>
                <a:srgbClr val="C00000"/>
              </a:solidFill>
            </a:endParaRPr>
          </a:p>
          <a:p>
            <a:pPr marL="0" indent="0">
              <a:lnSpc>
                <a:spcPct val="200000"/>
              </a:lnSpc>
              <a:buNone/>
            </a:pPr>
            <a:r>
              <a:rPr lang="zh-CN" altLang="en-US" sz="2400"/>
              <a:t>D:《中国土地法大纲》（</a:t>
            </a:r>
            <a:r>
              <a:rPr lang="en-US" altLang="zh-CN" sz="2400"/>
              <a:t>1947</a:t>
            </a:r>
            <a:r>
              <a:rPr lang="zh-CN" altLang="en-US" sz="2400"/>
              <a:t>年</a:t>
            </a:r>
            <a:r>
              <a:rPr lang="zh-CN" altLang="en-US" sz="2400"/>
              <a:t>）</a:t>
            </a:r>
            <a:endParaRPr lang="zh-CN" altLang="en-US" sz="240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1947年，中国共产党在全国土地会议上制定的重要文件是（ ）</a:t>
            </a:r>
            <a:endParaRPr lang="zh-CN" altLang="en-US" sz="2400"/>
          </a:p>
          <a:p>
            <a:pPr marL="0" indent="0">
              <a:lnSpc>
                <a:spcPct val="200000"/>
              </a:lnSpc>
              <a:buNone/>
            </a:pPr>
            <a:r>
              <a:rPr lang="zh-CN" altLang="en-US" sz="2400"/>
              <a:t>A:《井冈山土地法》</a:t>
            </a:r>
            <a:endParaRPr lang="zh-CN" altLang="en-US" sz="2400"/>
          </a:p>
          <a:p>
            <a:pPr marL="0" indent="0">
              <a:lnSpc>
                <a:spcPct val="200000"/>
              </a:lnSpc>
              <a:buNone/>
            </a:pPr>
            <a:r>
              <a:rPr lang="zh-CN" altLang="en-US" sz="2400"/>
              <a:t>B:《兴国土地法》</a:t>
            </a:r>
            <a:endParaRPr lang="zh-CN" altLang="en-US" sz="2400"/>
          </a:p>
          <a:p>
            <a:pPr marL="0" indent="0">
              <a:lnSpc>
                <a:spcPct val="200000"/>
              </a:lnSpc>
              <a:buNone/>
            </a:pPr>
            <a:r>
              <a:rPr lang="zh-CN" altLang="en-US" sz="2400"/>
              <a:t>C:《关于清算、减租及土地问题的请示》 </a:t>
            </a:r>
            <a:endParaRPr lang="zh-CN" altLang="en-US" sz="2400"/>
          </a:p>
          <a:p>
            <a:pPr marL="0" indent="0">
              <a:lnSpc>
                <a:spcPct val="200000"/>
              </a:lnSpc>
              <a:buNone/>
            </a:pPr>
            <a:r>
              <a:rPr lang="zh-CN" altLang="en-US" sz="2400"/>
              <a:t>D:《中国土地法大纲》</a:t>
            </a:r>
            <a:endParaRPr lang="zh-CN" altLang="en-US" sz="240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1947年，中国共产党在全国土地会议上制定的重要文件是（ ）</a:t>
            </a:r>
            <a:endParaRPr lang="zh-CN" altLang="en-US" sz="2400"/>
          </a:p>
          <a:p>
            <a:pPr marL="0" indent="0">
              <a:lnSpc>
                <a:spcPct val="200000"/>
              </a:lnSpc>
              <a:buNone/>
            </a:pPr>
            <a:r>
              <a:rPr lang="zh-CN" altLang="en-US" sz="2400"/>
              <a:t>A:《井冈山土地法》</a:t>
            </a:r>
            <a:endParaRPr lang="zh-CN" altLang="en-US" sz="2400"/>
          </a:p>
          <a:p>
            <a:pPr marL="0" indent="0">
              <a:lnSpc>
                <a:spcPct val="200000"/>
              </a:lnSpc>
              <a:buNone/>
            </a:pPr>
            <a:r>
              <a:rPr lang="zh-CN" altLang="en-US" sz="2400"/>
              <a:t>B:《兴国土地法》</a:t>
            </a:r>
            <a:endParaRPr lang="zh-CN" altLang="en-US" sz="2400"/>
          </a:p>
          <a:p>
            <a:pPr marL="0" indent="0">
              <a:lnSpc>
                <a:spcPct val="200000"/>
              </a:lnSpc>
              <a:buNone/>
            </a:pPr>
            <a:r>
              <a:rPr lang="zh-CN" altLang="en-US" sz="2400"/>
              <a:t>C:《关于清算、减租及土地问题的请示》 </a:t>
            </a:r>
            <a:endParaRPr lang="zh-CN" altLang="en-US" sz="2400"/>
          </a:p>
          <a:p>
            <a:pPr marL="0" indent="0">
              <a:lnSpc>
                <a:spcPct val="200000"/>
              </a:lnSpc>
              <a:buNone/>
            </a:pPr>
            <a:r>
              <a:rPr lang="zh-CN" altLang="en-US" sz="2400">
                <a:solidFill>
                  <a:srgbClr val="C00000"/>
                </a:solidFill>
              </a:rPr>
              <a:t>D:《中国土地法大纲》</a:t>
            </a:r>
            <a:endParaRPr lang="zh-CN" altLang="en-US" sz="2400">
              <a:solidFill>
                <a:srgbClr val="C00000"/>
              </a:solidFill>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1947年10月，被国民党当局宣布为“非法团体”并勒令取缔的民主党派是（ ）</a:t>
            </a:r>
            <a:endParaRPr lang="zh-CN" altLang="en-US" sz="2400"/>
          </a:p>
          <a:p>
            <a:pPr marL="0" indent="0">
              <a:lnSpc>
                <a:spcPct val="200000"/>
              </a:lnSpc>
              <a:buNone/>
            </a:pPr>
            <a:r>
              <a:rPr lang="zh-CN" altLang="en-US" sz="2400"/>
              <a:t>A:中国农工民主党</a:t>
            </a:r>
            <a:endParaRPr lang="zh-CN" altLang="en-US" sz="2400"/>
          </a:p>
          <a:p>
            <a:pPr marL="0" indent="0">
              <a:lnSpc>
                <a:spcPct val="200000"/>
              </a:lnSpc>
              <a:buNone/>
            </a:pPr>
            <a:r>
              <a:rPr lang="zh-CN" altLang="en-US" sz="2400"/>
              <a:t>B:中国民主同盟</a:t>
            </a:r>
            <a:endParaRPr lang="zh-CN" altLang="en-US" sz="2400"/>
          </a:p>
          <a:p>
            <a:pPr marL="0" indent="0">
              <a:lnSpc>
                <a:spcPct val="200000"/>
              </a:lnSpc>
              <a:buNone/>
            </a:pPr>
            <a:r>
              <a:rPr lang="zh-CN" altLang="en-US" sz="2400"/>
              <a:t>C:中国民主促进会</a:t>
            </a:r>
            <a:endParaRPr lang="zh-CN" altLang="en-US" sz="2400"/>
          </a:p>
          <a:p>
            <a:pPr marL="0" indent="0">
              <a:lnSpc>
                <a:spcPct val="200000"/>
              </a:lnSpc>
              <a:buNone/>
            </a:pPr>
            <a:r>
              <a:rPr lang="zh-CN" altLang="en-US" sz="2400"/>
              <a:t>D:中国国民党革命委员会</a:t>
            </a:r>
            <a:endParaRPr lang="zh-CN" altLang="en-US" sz="240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1947年10月，被国民党当局宣布为“非法团体”并勒令取缔的民主党派是（ ）</a:t>
            </a:r>
            <a:endParaRPr lang="zh-CN" altLang="en-US" sz="2400"/>
          </a:p>
          <a:p>
            <a:pPr marL="0" indent="0">
              <a:lnSpc>
                <a:spcPct val="200000"/>
              </a:lnSpc>
              <a:buNone/>
            </a:pPr>
            <a:r>
              <a:rPr lang="zh-CN" altLang="en-US" sz="2400"/>
              <a:t>A:中国农工民主党</a:t>
            </a:r>
            <a:endParaRPr lang="zh-CN" altLang="en-US" sz="2400"/>
          </a:p>
          <a:p>
            <a:pPr marL="0" indent="0">
              <a:lnSpc>
                <a:spcPct val="200000"/>
              </a:lnSpc>
              <a:buNone/>
            </a:pPr>
            <a:r>
              <a:rPr lang="zh-CN" altLang="en-US" sz="2400">
                <a:solidFill>
                  <a:srgbClr val="C00000"/>
                </a:solidFill>
              </a:rPr>
              <a:t>B:中国民主同盟</a:t>
            </a:r>
            <a:endParaRPr lang="zh-CN" altLang="en-US" sz="2400">
              <a:solidFill>
                <a:srgbClr val="C00000"/>
              </a:solidFill>
            </a:endParaRPr>
          </a:p>
          <a:p>
            <a:pPr marL="0" indent="0">
              <a:lnSpc>
                <a:spcPct val="200000"/>
              </a:lnSpc>
              <a:buNone/>
            </a:pPr>
            <a:r>
              <a:rPr lang="zh-CN" altLang="en-US" sz="2400"/>
              <a:t>C:中国民主促进会</a:t>
            </a:r>
            <a:endParaRPr lang="zh-CN" altLang="en-US" sz="2400"/>
          </a:p>
          <a:p>
            <a:pPr marL="0" indent="0">
              <a:lnSpc>
                <a:spcPct val="200000"/>
              </a:lnSpc>
              <a:buNone/>
            </a:pPr>
            <a:r>
              <a:rPr lang="zh-CN" altLang="en-US" sz="2400"/>
              <a:t>D:中国国民党革命委员会</a:t>
            </a:r>
            <a:endParaRPr lang="zh-CN" altLang="en-US" sz="240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国民党统治下进行和平改良的“第三条道路”幻想归于破灭的标志是（ ）</a:t>
            </a:r>
            <a:endParaRPr lang="zh-CN" altLang="en-US" sz="2400"/>
          </a:p>
          <a:p>
            <a:pPr marL="0" indent="0">
              <a:lnSpc>
                <a:spcPct val="200000"/>
              </a:lnSpc>
              <a:buNone/>
            </a:pPr>
            <a:r>
              <a:rPr lang="zh-CN" altLang="en-US" sz="2400"/>
              <a:t>A:校场口血案</a:t>
            </a:r>
            <a:endParaRPr lang="zh-CN" altLang="en-US" sz="2400"/>
          </a:p>
          <a:p>
            <a:pPr marL="0" indent="0">
              <a:lnSpc>
                <a:spcPct val="200000"/>
              </a:lnSpc>
              <a:buNone/>
            </a:pPr>
            <a:r>
              <a:rPr lang="zh-CN" altLang="en-US" sz="2400"/>
              <a:t>B:下关惨案</a:t>
            </a:r>
            <a:endParaRPr lang="zh-CN" altLang="en-US" sz="2400"/>
          </a:p>
          <a:p>
            <a:pPr marL="0" indent="0">
              <a:lnSpc>
                <a:spcPct val="200000"/>
              </a:lnSpc>
              <a:buNone/>
            </a:pPr>
            <a:r>
              <a:rPr lang="zh-CN" altLang="en-US" sz="2400"/>
              <a:t>C:李公朴、闻一多惨案</a:t>
            </a:r>
            <a:endParaRPr lang="zh-CN" altLang="en-US" sz="2400"/>
          </a:p>
          <a:p>
            <a:pPr marL="0" indent="0">
              <a:lnSpc>
                <a:spcPct val="200000"/>
              </a:lnSpc>
              <a:buNone/>
            </a:pPr>
            <a:r>
              <a:rPr lang="zh-CN" altLang="en-US" sz="2400"/>
              <a:t>D:民盟总部被迫解散</a:t>
            </a:r>
            <a:endParaRPr lang="zh-CN" altLang="en-US" sz="240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国民党统治下进行和平改良的“第三条道路”幻想归于破灭的标志是（ ）</a:t>
            </a:r>
            <a:endParaRPr lang="zh-CN" altLang="en-US" sz="2400"/>
          </a:p>
          <a:p>
            <a:pPr marL="0" indent="0">
              <a:lnSpc>
                <a:spcPct val="200000"/>
              </a:lnSpc>
              <a:buNone/>
            </a:pPr>
            <a:r>
              <a:rPr lang="zh-CN" altLang="en-US" sz="2400"/>
              <a:t>A:校场口血案</a:t>
            </a:r>
            <a:endParaRPr lang="zh-CN" altLang="en-US" sz="2400"/>
          </a:p>
          <a:p>
            <a:pPr marL="0" indent="0">
              <a:lnSpc>
                <a:spcPct val="200000"/>
              </a:lnSpc>
              <a:buNone/>
            </a:pPr>
            <a:r>
              <a:rPr lang="zh-CN" altLang="en-US" sz="2400"/>
              <a:t>B:下关惨案</a:t>
            </a:r>
            <a:endParaRPr lang="zh-CN" altLang="en-US" sz="2400"/>
          </a:p>
          <a:p>
            <a:pPr marL="0" indent="0">
              <a:lnSpc>
                <a:spcPct val="200000"/>
              </a:lnSpc>
              <a:buNone/>
            </a:pPr>
            <a:r>
              <a:rPr lang="zh-CN" altLang="en-US" sz="2400"/>
              <a:t>C:李公朴、闻一多惨案</a:t>
            </a:r>
            <a:endParaRPr lang="zh-CN" altLang="en-US" sz="2400"/>
          </a:p>
          <a:p>
            <a:pPr marL="0" indent="0">
              <a:lnSpc>
                <a:spcPct val="200000"/>
              </a:lnSpc>
              <a:buNone/>
            </a:pPr>
            <a:r>
              <a:rPr lang="zh-CN" altLang="en-US" sz="2400">
                <a:solidFill>
                  <a:srgbClr val="C00000"/>
                </a:solidFill>
              </a:rPr>
              <a:t>D:民盟总部被迫解散</a:t>
            </a:r>
            <a:endParaRPr lang="zh-CN" altLang="en-US" sz="240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1920年3月，在北京大学成立的学习和宣传马克思主义的社团是（ ）</a:t>
            </a:r>
            <a:endParaRPr lang="zh-CN" altLang="en-US" sz="2400"/>
          </a:p>
          <a:p>
            <a:pPr marL="0" indent="0">
              <a:lnSpc>
                <a:spcPct val="200000"/>
              </a:lnSpc>
              <a:buNone/>
            </a:pPr>
            <a:r>
              <a:rPr lang="zh-CN" altLang="en-US" sz="2400"/>
              <a:t>A:新民学会</a:t>
            </a:r>
            <a:endParaRPr lang="zh-CN" altLang="en-US" sz="2400"/>
          </a:p>
          <a:p>
            <a:pPr marL="0" indent="0">
              <a:lnSpc>
                <a:spcPct val="200000"/>
              </a:lnSpc>
              <a:buNone/>
            </a:pPr>
            <a:r>
              <a:rPr lang="zh-CN" altLang="en-US" sz="2400"/>
              <a:t>B:觉悟社</a:t>
            </a:r>
            <a:endParaRPr lang="zh-CN" altLang="en-US" sz="2400"/>
          </a:p>
          <a:p>
            <a:pPr marL="0" indent="0">
              <a:lnSpc>
                <a:spcPct val="200000"/>
              </a:lnSpc>
              <a:buNone/>
            </a:pPr>
            <a:r>
              <a:rPr lang="zh-CN" altLang="en-US" sz="2400"/>
              <a:t>C:互助社</a:t>
            </a:r>
            <a:endParaRPr lang="zh-CN" altLang="en-US" sz="2400"/>
          </a:p>
          <a:p>
            <a:pPr marL="0" indent="0">
              <a:lnSpc>
                <a:spcPct val="200000"/>
              </a:lnSpc>
              <a:buNone/>
            </a:pPr>
            <a:r>
              <a:rPr lang="zh-CN" altLang="en-US" sz="2400">
                <a:solidFill>
                  <a:srgbClr val="C00000"/>
                </a:solidFill>
              </a:rPr>
              <a:t>D:马克思学说研究会</a:t>
            </a:r>
            <a:endParaRPr lang="zh-CN" altLang="en-US" sz="2400">
              <a:solidFill>
                <a:srgbClr val="C00000"/>
              </a:solidFill>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标志着民盟站到了新民主主义革命的立场上来的是（ ）</a:t>
            </a:r>
            <a:endParaRPr lang="zh-CN" altLang="en-US" sz="2400"/>
          </a:p>
          <a:p>
            <a:pPr marL="0" indent="0">
              <a:lnSpc>
                <a:spcPct val="200000"/>
              </a:lnSpc>
              <a:buNone/>
            </a:pPr>
            <a:r>
              <a:rPr lang="zh-CN" altLang="en-US" sz="2400"/>
              <a:t>A:民盟第一次代表大会</a:t>
            </a:r>
            <a:endParaRPr lang="zh-CN" altLang="en-US" sz="2400"/>
          </a:p>
          <a:p>
            <a:pPr marL="0" indent="0">
              <a:lnSpc>
                <a:spcPct val="200000"/>
              </a:lnSpc>
              <a:buNone/>
            </a:pPr>
            <a:r>
              <a:rPr lang="zh-CN" altLang="en-US" sz="2400"/>
              <a:t>B:民盟第二次代表大会</a:t>
            </a:r>
            <a:endParaRPr lang="zh-CN" altLang="en-US" sz="2400"/>
          </a:p>
          <a:p>
            <a:pPr marL="0" indent="0">
              <a:lnSpc>
                <a:spcPct val="200000"/>
              </a:lnSpc>
              <a:buNone/>
            </a:pPr>
            <a:r>
              <a:rPr lang="zh-CN" altLang="en-US" sz="2400"/>
              <a:t>C:民盟一届二中全会</a:t>
            </a:r>
            <a:endParaRPr lang="zh-CN" altLang="en-US" sz="2400"/>
          </a:p>
          <a:p>
            <a:pPr marL="0" indent="0">
              <a:lnSpc>
                <a:spcPct val="200000"/>
              </a:lnSpc>
              <a:buNone/>
            </a:pPr>
            <a:r>
              <a:rPr lang="zh-CN" altLang="en-US" sz="2400"/>
              <a:t>D:民盟一届三中全会</a:t>
            </a:r>
            <a:endParaRPr lang="zh-CN" altLang="en-US" sz="240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标志着民盟站到了新民主主义革命的立场上来的是（ ）</a:t>
            </a:r>
            <a:endParaRPr lang="zh-CN" altLang="en-US" sz="2400"/>
          </a:p>
          <a:p>
            <a:pPr marL="0" indent="0">
              <a:lnSpc>
                <a:spcPct val="200000"/>
              </a:lnSpc>
              <a:buNone/>
            </a:pPr>
            <a:r>
              <a:rPr lang="zh-CN" altLang="en-US" sz="2400"/>
              <a:t>A:民盟第一次代表大会</a:t>
            </a:r>
            <a:endParaRPr lang="zh-CN" altLang="en-US" sz="2400"/>
          </a:p>
          <a:p>
            <a:pPr marL="0" indent="0">
              <a:lnSpc>
                <a:spcPct val="200000"/>
              </a:lnSpc>
              <a:buNone/>
            </a:pPr>
            <a:r>
              <a:rPr lang="zh-CN" altLang="en-US" sz="2400"/>
              <a:t>B:民盟第二次代表大会</a:t>
            </a:r>
            <a:endParaRPr lang="zh-CN" altLang="en-US" sz="2400"/>
          </a:p>
          <a:p>
            <a:pPr marL="0" indent="0">
              <a:lnSpc>
                <a:spcPct val="200000"/>
              </a:lnSpc>
              <a:buNone/>
            </a:pPr>
            <a:r>
              <a:rPr lang="zh-CN" altLang="en-US" sz="2400"/>
              <a:t>C:民盟一届二中全会</a:t>
            </a:r>
            <a:endParaRPr lang="zh-CN" altLang="en-US" sz="2400"/>
          </a:p>
          <a:p>
            <a:pPr marL="0" indent="0">
              <a:lnSpc>
                <a:spcPct val="200000"/>
              </a:lnSpc>
              <a:buNone/>
            </a:pPr>
            <a:r>
              <a:rPr lang="zh-CN" altLang="en-US" sz="2400">
                <a:solidFill>
                  <a:srgbClr val="C00000"/>
                </a:solidFill>
              </a:rPr>
              <a:t>D:民盟一届三中全会</a:t>
            </a:r>
            <a:endParaRPr lang="zh-CN" altLang="en-US" sz="2400">
              <a:solidFill>
                <a:srgbClr val="C00000"/>
              </a:solidFill>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1948年1月，在香港正式成立的以宋庆龄为名誉主席、李济深为主席的中国民主党派是（ ）</a:t>
            </a:r>
            <a:endParaRPr lang="zh-CN" altLang="en-US" sz="2400"/>
          </a:p>
          <a:p>
            <a:pPr marL="0" indent="0">
              <a:lnSpc>
                <a:spcPct val="200000"/>
              </a:lnSpc>
              <a:buNone/>
            </a:pPr>
            <a:r>
              <a:rPr lang="zh-CN" altLang="en-US" sz="2400"/>
              <a:t>A:中国民主同盟</a:t>
            </a:r>
            <a:endParaRPr lang="zh-CN" altLang="en-US" sz="2400"/>
          </a:p>
          <a:p>
            <a:pPr marL="0" indent="0">
              <a:lnSpc>
                <a:spcPct val="200000"/>
              </a:lnSpc>
              <a:buNone/>
            </a:pPr>
            <a:r>
              <a:rPr lang="zh-CN" altLang="en-US" sz="2400"/>
              <a:t>B:中国农工民主党</a:t>
            </a:r>
            <a:endParaRPr lang="zh-CN" altLang="en-US" sz="2400"/>
          </a:p>
          <a:p>
            <a:pPr marL="0" indent="0">
              <a:lnSpc>
                <a:spcPct val="200000"/>
              </a:lnSpc>
              <a:buNone/>
            </a:pPr>
            <a:r>
              <a:rPr lang="zh-CN" altLang="en-US" sz="2400"/>
              <a:t>C:中国民主促进会</a:t>
            </a:r>
            <a:endParaRPr lang="zh-CN" altLang="en-US" sz="2400"/>
          </a:p>
          <a:p>
            <a:pPr marL="0" indent="0">
              <a:lnSpc>
                <a:spcPct val="200000"/>
              </a:lnSpc>
              <a:buNone/>
            </a:pPr>
            <a:r>
              <a:rPr lang="zh-CN" altLang="en-US" sz="2400"/>
              <a:t>D:中国国民党革命委员会</a:t>
            </a:r>
            <a:endParaRPr lang="zh-CN" altLang="en-US" sz="240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sym typeface="+mn-ea"/>
              </a:rPr>
              <a:t>1948年1月，在香港正式成立的以宋庆龄为名誉主席、李济深为主席的中国民主党派是（ ）</a:t>
            </a:r>
            <a:endParaRPr lang="zh-CN" altLang="en-US" sz="2400"/>
          </a:p>
          <a:p>
            <a:pPr marL="0" indent="0">
              <a:lnSpc>
                <a:spcPct val="200000"/>
              </a:lnSpc>
              <a:buNone/>
            </a:pPr>
            <a:r>
              <a:rPr lang="zh-CN" altLang="en-US" sz="2400"/>
              <a:t>A:中国民主同盟</a:t>
            </a:r>
            <a:endParaRPr lang="zh-CN" altLang="en-US" sz="2400"/>
          </a:p>
          <a:p>
            <a:pPr marL="0" indent="0">
              <a:lnSpc>
                <a:spcPct val="200000"/>
              </a:lnSpc>
              <a:buNone/>
            </a:pPr>
            <a:r>
              <a:rPr lang="zh-CN" altLang="en-US" sz="2400"/>
              <a:t>B:中国农工民主党</a:t>
            </a:r>
            <a:endParaRPr lang="zh-CN" altLang="en-US" sz="2400"/>
          </a:p>
          <a:p>
            <a:pPr marL="0" indent="0">
              <a:lnSpc>
                <a:spcPct val="200000"/>
              </a:lnSpc>
              <a:buNone/>
            </a:pPr>
            <a:r>
              <a:rPr lang="zh-CN" altLang="en-US" sz="2400"/>
              <a:t>C:中国民主促进会</a:t>
            </a:r>
            <a:endParaRPr lang="zh-CN" altLang="en-US" sz="2400"/>
          </a:p>
          <a:p>
            <a:pPr marL="0" indent="0">
              <a:lnSpc>
                <a:spcPct val="200000"/>
              </a:lnSpc>
              <a:buNone/>
            </a:pPr>
            <a:r>
              <a:rPr lang="zh-CN" altLang="en-US" sz="2400">
                <a:solidFill>
                  <a:srgbClr val="C00000"/>
                </a:solidFill>
              </a:rPr>
              <a:t>D:中国国民党革命委员会</a:t>
            </a:r>
            <a:endParaRPr lang="zh-CN" altLang="en-US" sz="2400">
              <a:solidFill>
                <a:srgbClr val="C00000"/>
              </a:solidFill>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sym typeface="+mn-ea"/>
              </a:rPr>
              <a:t>表明各民主党派自愿接受中国共产党领导，拥护建立新中国的政治声明是（ ）</a:t>
            </a:r>
            <a:endParaRPr lang="zh-CN" altLang="en-US" sz="2400">
              <a:sym typeface="+mn-ea"/>
            </a:endParaRPr>
          </a:p>
          <a:p>
            <a:pPr marL="0" indent="0">
              <a:lnSpc>
                <a:spcPct val="200000"/>
              </a:lnSpc>
              <a:buNone/>
            </a:pPr>
            <a:r>
              <a:rPr lang="zh-CN" altLang="en-US" sz="2400">
                <a:sym typeface="+mn-ea"/>
              </a:rPr>
              <a:t>A:《目前形势和我们的任务》</a:t>
            </a:r>
            <a:endParaRPr lang="zh-CN" altLang="en-US" sz="2400">
              <a:sym typeface="+mn-ea"/>
            </a:endParaRPr>
          </a:p>
          <a:p>
            <a:pPr marL="0" indent="0">
              <a:lnSpc>
                <a:spcPct val="200000"/>
              </a:lnSpc>
              <a:buNone/>
            </a:pPr>
            <a:r>
              <a:rPr lang="zh-CN" altLang="en-US" sz="2400">
                <a:sym typeface="+mn-ea"/>
              </a:rPr>
              <a:t>B:《对目前时局的宣言》</a:t>
            </a:r>
            <a:endParaRPr lang="zh-CN" altLang="en-US" sz="2400">
              <a:sym typeface="+mn-ea"/>
            </a:endParaRPr>
          </a:p>
          <a:p>
            <a:pPr marL="0" indent="0">
              <a:lnSpc>
                <a:spcPct val="200000"/>
              </a:lnSpc>
              <a:buNone/>
            </a:pPr>
            <a:r>
              <a:rPr lang="zh-CN" altLang="en-US" sz="2400">
                <a:sym typeface="+mn-ea"/>
              </a:rPr>
              <a:t>C:《论人民民主专政》</a:t>
            </a:r>
            <a:endParaRPr lang="zh-CN" altLang="en-US" sz="2400">
              <a:sym typeface="+mn-ea"/>
            </a:endParaRPr>
          </a:p>
          <a:p>
            <a:pPr marL="0" indent="0">
              <a:lnSpc>
                <a:spcPct val="200000"/>
              </a:lnSpc>
              <a:buNone/>
            </a:pPr>
            <a:r>
              <a:rPr lang="zh-CN" altLang="en-US" sz="2400">
                <a:sym typeface="+mn-ea"/>
              </a:rPr>
              <a:t>D:《我们对于时局的意见》</a:t>
            </a:r>
            <a:endParaRPr lang="zh-CN" altLang="en-US" sz="2400">
              <a:sym typeface="+mn-ea"/>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sym typeface="+mn-ea"/>
              </a:rPr>
              <a:t>表明各民主党派自愿接受中国共产党领导，拥护建立新中国的政治声明是（ ）</a:t>
            </a:r>
            <a:endParaRPr lang="zh-CN" altLang="en-US" sz="2400">
              <a:sym typeface="+mn-ea"/>
            </a:endParaRPr>
          </a:p>
          <a:p>
            <a:pPr marL="0" indent="0">
              <a:lnSpc>
                <a:spcPct val="200000"/>
              </a:lnSpc>
              <a:buNone/>
            </a:pPr>
            <a:r>
              <a:rPr lang="zh-CN" altLang="en-US" sz="2400">
                <a:sym typeface="+mn-ea"/>
              </a:rPr>
              <a:t>A:《目前形势和我们的任务》</a:t>
            </a:r>
            <a:endParaRPr lang="zh-CN" altLang="en-US" sz="2400">
              <a:sym typeface="+mn-ea"/>
            </a:endParaRPr>
          </a:p>
          <a:p>
            <a:pPr marL="0" indent="0">
              <a:lnSpc>
                <a:spcPct val="200000"/>
              </a:lnSpc>
              <a:buNone/>
            </a:pPr>
            <a:r>
              <a:rPr lang="zh-CN" altLang="en-US" sz="2400">
                <a:sym typeface="+mn-ea"/>
              </a:rPr>
              <a:t>B:《对目前时局的宣言》</a:t>
            </a:r>
            <a:endParaRPr lang="zh-CN" altLang="en-US" sz="2400">
              <a:sym typeface="+mn-ea"/>
            </a:endParaRPr>
          </a:p>
          <a:p>
            <a:pPr marL="0" indent="0">
              <a:lnSpc>
                <a:spcPct val="200000"/>
              </a:lnSpc>
              <a:buNone/>
            </a:pPr>
            <a:r>
              <a:rPr lang="zh-CN" altLang="en-US" sz="2400">
                <a:sym typeface="+mn-ea"/>
              </a:rPr>
              <a:t>C:《论人民民主专政》</a:t>
            </a:r>
            <a:endParaRPr lang="zh-CN" altLang="en-US" sz="2400">
              <a:sym typeface="+mn-ea"/>
            </a:endParaRPr>
          </a:p>
          <a:p>
            <a:pPr marL="0" indent="0">
              <a:lnSpc>
                <a:spcPct val="200000"/>
              </a:lnSpc>
              <a:buNone/>
            </a:pPr>
            <a:r>
              <a:rPr lang="zh-CN" altLang="en-US" sz="2400">
                <a:solidFill>
                  <a:srgbClr val="C00000"/>
                </a:solidFill>
                <a:sym typeface="+mn-ea"/>
              </a:rPr>
              <a:t>D:《我们对于时局的意见》</a:t>
            </a:r>
            <a:endParaRPr lang="zh-CN" altLang="en-US" sz="2400">
              <a:solidFill>
                <a:srgbClr val="C00000"/>
              </a:solidFill>
              <a:sym typeface="+mn-ea"/>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解放战争时期，国统区人民进行的第二条战线斗争的发端是（ ）</a:t>
            </a:r>
            <a:endParaRPr lang="zh-CN" altLang="en-US" sz="2400"/>
          </a:p>
          <a:p>
            <a:pPr marL="0" indent="0">
              <a:lnSpc>
                <a:spcPct val="200000"/>
              </a:lnSpc>
              <a:buNone/>
            </a:pPr>
            <a:r>
              <a:rPr lang="zh-CN" altLang="en-US" sz="2400"/>
              <a:t>A:工人运动</a:t>
            </a:r>
            <a:endParaRPr lang="zh-CN" altLang="en-US" sz="2400"/>
          </a:p>
          <a:p>
            <a:pPr marL="0" indent="0">
              <a:lnSpc>
                <a:spcPct val="200000"/>
              </a:lnSpc>
              <a:buNone/>
            </a:pPr>
            <a:r>
              <a:rPr lang="zh-CN" altLang="en-US" sz="2400"/>
              <a:t>B:农民起义</a:t>
            </a:r>
            <a:endParaRPr lang="zh-CN" altLang="en-US" sz="2400"/>
          </a:p>
          <a:p>
            <a:pPr marL="0" indent="0">
              <a:lnSpc>
                <a:spcPct val="200000"/>
              </a:lnSpc>
              <a:buNone/>
            </a:pPr>
            <a:r>
              <a:rPr lang="zh-CN" altLang="en-US" sz="2400"/>
              <a:t>C:学生运动</a:t>
            </a:r>
            <a:endParaRPr lang="zh-CN" altLang="en-US" sz="2400"/>
          </a:p>
          <a:p>
            <a:pPr marL="0" indent="0">
              <a:lnSpc>
                <a:spcPct val="200000"/>
              </a:lnSpc>
              <a:buNone/>
            </a:pPr>
            <a:r>
              <a:rPr lang="zh-CN" altLang="en-US" sz="2400"/>
              <a:t>D:“三区革命”</a:t>
            </a:r>
            <a:endParaRPr lang="zh-CN" altLang="en-US" sz="240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解放战争时期，国统区人民进行的第二条战线斗争的发端是（ ）</a:t>
            </a:r>
            <a:endParaRPr lang="zh-CN" altLang="en-US" sz="2400"/>
          </a:p>
          <a:p>
            <a:pPr marL="0" indent="0">
              <a:lnSpc>
                <a:spcPct val="200000"/>
              </a:lnSpc>
              <a:buNone/>
            </a:pPr>
            <a:r>
              <a:rPr lang="zh-CN" altLang="en-US" sz="2400"/>
              <a:t>A:工人运动</a:t>
            </a:r>
            <a:endParaRPr lang="zh-CN" altLang="en-US" sz="2400"/>
          </a:p>
          <a:p>
            <a:pPr marL="0" indent="0">
              <a:lnSpc>
                <a:spcPct val="200000"/>
              </a:lnSpc>
              <a:buNone/>
            </a:pPr>
            <a:r>
              <a:rPr lang="zh-CN" altLang="en-US" sz="2400"/>
              <a:t>B:农民起义</a:t>
            </a:r>
            <a:endParaRPr lang="zh-CN" altLang="en-US" sz="2400"/>
          </a:p>
          <a:p>
            <a:pPr marL="0" indent="0">
              <a:lnSpc>
                <a:spcPct val="200000"/>
              </a:lnSpc>
              <a:buNone/>
            </a:pPr>
            <a:r>
              <a:rPr lang="zh-CN" altLang="en-US" sz="2400">
                <a:solidFill>
                  <a:srgbClr val="C00000"/>
                </a:solidFill>
              </a:rPr>
              <a:t>C:学生运动</a:t>
            </a:r>
            <a:endParaRPr lang="zh-CN" altLang="en-US" sz="2400">
              <a:solidFill>
                <a:srgbClr val="C00000"/>
              </a:solidFill>
            </a:endParaRPr>
          </a:p>
          <a:p>
            <a:pPr marL="0" indent="0">
              <a:lnSpc>
                <a:spcPct val="200000"/>
              </a:lnSpc>
              <a:buNone/>
            </a:pPr>
            <a:r>
              <a:rPr lang="zh-CN" altLang="en-US" sz="2400"/>
              <a:t>D:“三区革命”</a:t>
            </a:r>
            <a:endParaRPr lang="zh-CN" altLang="en-US" sz="240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1945年，在昆明发生的爱国学生运动是（ ）</a:t>
            </a:r>
            <a:endParaRPr lang="zh-CN" altLang="en-US" sz="2400"/>
          </a:p>
          <a:p>
            <a:pPr marL="0" indent="0">
              <a:lnSpc>
                <a:spcPct val="200000"/>
              </a:lnSpc>
              <a:buNone/>
            </a:pPr>
            <a:r>
              <a:rPr lang="zh-CN" altLang="en-US" sz="2400"/>
              <a:t>A:一二·九运功</a:t>
            </a:r>
            <a:endParaRPr lang="zh-CN" altLang="en-US" sz="2400"/>
          </a:p>
          <a:p>
            <a:pPr marL="0" indent="0">
              <a:lnSpc>
                <a:spcPct val="200000"/>
              </a:lnSpc>
              <a:buNone/>
            </a:pPr>
            <a:r>
              <a:rPr lang="zh-CN" altLang="en-US" sz="2400"/>
              <a:t>B:一二·一运动</a:t>
            </a:r>
            <a:endParaRPr lang="zh-CN" altLang="en-US" sz="2400"/>
          </a:p>
          <a:p>
            <a:pPr marL="0" indent="0">
              <a:lnSpc>
                <a:spcPct val="200000"/>
              </a:lnSpc>
              <a:buNone/>
            </a:pPr>
            <a:r>
              <a:rPr lang="zh-CN" altLang="en-US" sz="2400"/>
              <a:t>C:一二·三〇运动</a:t>
            </a:r>
            <a:endParaRPr lang="zh-CN" altLang="en-US" sz="2400"/>
          </a:p>
          <a:p>
            <a:pPr marL="0" indent="0">
              <a:lnSpc>
                <a:spcPct val="200000"/>
              </a:lnSpc>
              <a:buNone/>
            </a:pPr>
            <a:r>
              <a:rPr lang="zh-CN" altLang="en-US" sz="2400"/>
              <a:t>D:五·二〇运动</a:t>
            </a:r>
            <a:endParaRPr lang="zh-CN" altLang="en-US" sz="240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1945年，在昆明发生的爱国学生运动是（ ）</a:t>
            </a:r>
            <a:endParaRPr lang="zh-CN" altLang="en-US" sz="2400"/>
          </a:p>
          <a:p>
            <a:pPr marL="0" indent="0">
              <a:lnSpc>
                <a:spcPct val="200000"/>
              </a:lnSpc>
              <a:buNone/>
            </a:pPr>
            <a:r>
              <a:rPr lang="zh-CN" altLang="en-US" sz="2400"/>
              <a:t>A:一二·九运功</a:t>
            </a:r>
            <a:endParaRPr lang="zh-CN" altLang="en-US" sz="2400"/>
          </a:p>
          <a:p>
            <a:pPr marL="0" indent="0">
              <a:lnSpc>
                <a:spcPct val="200000"/>
              </a:lnSpc>
              <a:buNone/>
            </a:pPr>
            <a:r>
              <a:rPr lang="zh-CN" altLang="en-US" sz="2400">
                <a:solidFill>
                  <a:srgbClr val="C00000"/>
                </a:solidFill>
              </a:rPr>
              <a:t>B:一二·一运动</a:t>
            </a:r>
            <a:endParaRPr lang="zh-CN" altLang="en-US" sz="2400">
              <a:solidFill>
                <a:srgbClr val="C00000"/>
              </a:solidFill>
            </a:endParaRPr>
          </a:p>
          <a:p>
            <a:pPr marL="0" indent="0">
              <a:lnSpc>
                <a:spcPct val="200000"/>
              </a:lnSpc>
              <a:buNone/>
            </a:pPr>
            <a:r>
              <a:rPr lang="zh-CN" altLang="en-US" sz="2400"/>
              <a:t>C:一二·三〇运动</a:t>
            </a:r>
            <a:endParaRPr lang="zh-CN" altLang="en-US" sz="2400"/>
          </a:p>
          <a:p>
            <a:pPr marL="0" indent="0">
              <a:lnSpc>
                <a:spcPct val="200000"/>
              </a:lnSpc>
              <a:buNone/>
            </a:pPr>
            <a:r>
              <a:rPr lang="zh-CN" altLang="en-US" sz="2400"/>
              <a:t>D:五·二〇运动</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1920年，陈独秀等建立的中国共产党早期组织是（ ）</a:t>
            </a:r>
            <a:endParaRPr lang="zh-CN" altLang="en-US" sz="2400"/>
          </a:p>
          <a:p>
            <a:pPr marL="0" indent="0">
              <a:lnSpc>
                <a:spcPct val="200000"/>
              </a:lnSpc>
              <a:buNone/>
            </a:pPr>
            <a:r>
              <a:rPr lang="zh-CN" altLang="en-US" sz="2400"/>
              <a:t>A:北京共产主义小组</a:t>
            </a:r>
            <a:endParaRPr lang="zh-CN" altLang="en-US" sz="2400"/>
          </a:p>
          <a:p>
            <a:pPr marL="0" indent="0">
              <a:lnSpc>
                <a:spcPct val="200000"/>
              </a:lnSpc>
              <a:buNone/>
            </a:pPr>
            <a:r>
              <a:rPr lang="zh-CN" altLang="en-US" sz="2400"/>
              <a:t>B:上海共产主义小组</a:t>
            </a:r>
            <a:endParaRPr lang="zh-CN" altLang="en-US" sz="2400"/>
          </a:p>
          <a:p>
            <a:pPr marL="0" indent="0">
              <a:lnSpc>
                <a:spcPct val="200000"/>
              </a:lnSpc>
              <a:buNone/>
            </a:pPr>
            <a:r>
              <a:rPr lang="zh-CN" altLang="en-US" sz="2400"/>
              <a:t>C:武汉共产主义小组</a:t>
            </a:r>
            <a:endParaRPr lang="zh-CN" altLang="en-US" sz="2400"/>
          </a:p>
          <a:p>
            <a:pPr marL="0" indent="0">
              <a:lnSpc>
                <a:spcPct val="200000"/>
              </a:lnSpc>
              <a:buNone/>
            </a:pPr>
            <a:r>
              <a:rPr lang="zh-CN" altLang="en-US" sz="2400"/>
              <a:t>D:广州共产主义小组</a:t>
            </a:r>
            <a:endParaRPr lang="zh-CN" altLang="en-US" sz="240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1945年昆明“一二·一”运动的基本口号是（ ）</a:t>
            </a:r>
            <a:endParaRPr lang="zh-CN" altLang="en-US" sz="2400"/>
          </a:p>
          <a:p>
            <a:pPr marL="0" indent="0">
              <a:lnSpc>
                <a:spcPct val="200000"/>
              </a:lnSpc>
              <a:buNone/>
            </a:pPr>
            <a:r>
              <a:rPr lang="zh-CN" altLang="en-US" sz="2400"/>
              <a:t>A:反内战、反饥饿、反迫害</a:t>
            </a:r>
            <a:endParaRPr lang="zh-CN" altLang="en-US" sz="2400"/>
          </a:p>
          <a:p>
            <a:pPr marL="0" indent="0">
              <a:lnSpc>
                <a:spcPct val="200000"/>
              </a:lnSpc>
              <a:buNone/>
            </a:pPr>
            <a:r>
              <a:rPr lang="zh-CN" altLang="en-US" sz="2400"/>
              <a:t>B:反对内战、争取自由</a:t>
            </a:r>
            <a:endParaRPr lang="zh-CN" altLang="en-US" sz="2400"/>
          </a:p>
          <a:p>
            <a:pPr marL="0" indent="0">
              <a:lnSpc>
                <a:spcPct val="200000"/>
              </a:lnSpc>
              <a:buNone/>
            </a:pPr>
            <a:r>
              <a:rPr lang="zh-CN" altLang="en-US" sz="2400"/>
              <a:t>C:抗议美军暴行</a:t>
            </a:r>
            <a:endParaRPr lang="zh-CN" altLang="en-US" sz="2400"/>
          </a:p>
          <a:p>
            <a:pPr marL="0" indent="0">
              <a:lnSpc>
                <a:spcPct val="200000"/>
              </a:lnSpc>
              <a:buNone/>
            </a:pPr>
            <a:r>
              <a:rPr lang="zh-CN" altLang="en-US" sz="2400"/>
              <a:t>D:美军退出中国</a:t>
            </a:r>
            <a:endParaRPr lang="zh-CN" altLang="en-US" sz="240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1945年昆明“一二·一”运动的基本口号是（ ）</a:t>
            </a:r>
            <a:endParaRPr lang="zh-CN" altLang="en-US" sz="2400"/>
          </a:p>
          <a:p>
            <a:pPr marL="0" indent="0">
              <a:lnSpc>
                <a:spcPct val="200000"/>
              </a:lnSpc>
              <a:buNone/>
            </a:pPr>
            <a:r>
              <a:rPr lang="zh-CN" altLang="en-US" sz="2400"/>
              <a:t>A:反内战、反饥饿、反迫害</a:t>
            </a:r>
            <a:endParaRPr lang="zh-CN" altLang="en-US" sz="2400"/>
          </a:p>
          <a:p>
            <a:pPr marL="0" indent="0">
              <a:lnSpc>
                <a:spcPct val="200000"/>
              </a:lnSpc>
              <a:buNone/>
            </a:pPr>
            <a:r>
              <a:rPr lang="zh-CN" altLang="en-US" sz="2400">
                <a:solidFill>
                  <a:srgbClr val="C00000"/>
                </a:solidFill>
              </a:rPr>
              <a:t>B:反对内战、争取自由</a:t>
            </a:r>
            <a:endParaRPr lang="zh-CN" altLang="en-US" sz="2400">
              <a:solidFill>
                <a:srgbClr val="C00000"/>
              </a:solidFill>
            </a:endParaRPr>
          </a:p>
          <a:p>
            <a:pPr marL="0" indent="0">
              <a:lnSpc>
                <a:spcPct val="200000"/>
              </a:lnSpc>
              <a:buNone/>
            </a:pPr>
            <a:r>
              <a:rPr lang="zh-CN" altLang="en-US" sz="2400"/>
              <a:t>C:抗议美军暴行</a:t>
            </a:r>
            <a:endParaRPr lang="zh-CN" altLang="en-US" sz="2400"/>
          </a:p>
          <a:p>
            <a:pPr marL="0" indent="0">
              <a:lnSpc>
                <a:spcPct val="200000"/>
              </a:lnSpc>
              <a:buNone/>
            </a:pPr>
            <a:r>
              <a:rPr lang="zh-CN" altLang="en-US" sz="2400"/>
              <a:t>D:美军退出中国</a:t>
            </a:r>
            <a:endParaRPr lang="zh-CN" altLang="en-US" sz="240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1946年，北平学生举行的抗议驻华美军暴行的运动是（ ）</a:t>
            </a:r>
            <a:endParaRPr lang="zh-CN" altLang="en-US" sz="2400"/>
          </a:p>
          <a:p>
            <a:pPr marL="0" indent="0">
              <a:lnSpc>
                <a:spcPct val="200000"/>
              </a:lnSpc>
              <a:buNone/>
            </a:pPr>
            <a:r>
              <a:rPr lang="zh-CN" altLang="en-US" sz="2400"/>
              <a:t>A:一二·九运动</a:t>
            </a:r>
            <a:endParaRPr lang="zh-CN" altLang="en-US" sz="2400"/>
          </a:p>
          <a:p>
            <a:pPr marL="0" indent="0">
              <a:lnSpc>
                <a:spcPct val="200000"/>
              </a:lnSpc>
              <a:buNone/>
            </a:pPr>
            <a:r>
              <a:rPr lang="zh-CN" altLang="en-US" sz="2400"/>
              <a:t>B:一二·一运动</a:t>
            </a:r>
            <a:endParaRPr lang="zh-CN" altLang="en-US" sz="2400"/>
          </a:p>
          <a:p>
            <a:pPr marL="0" indent="0">
              <a:lnSpc>
                <a:spcPct val="200000"/>
              </a:lnSpc>
              <a:buNone/>
            </a:pPr>
            <a:r>
              <a:rPr lang="zh-CN" altLang="en-US" sz="2400"/>
              <a:t>C:一二·三〇运动</a:t>
            </a:r>
            <a:endParaRPr lang="zh-CN" altLang="en-US" sz="2400"/>
          </a:p>
          <a:p>
            <a:pPr marL="0" indent="0">
              <a:lnSpc>
                <a:spcPct val="200000"/>
              </a:lnSpc>
              <a:buNone/>
            </a:pPr>
            <a:r>
              <a:rPr lang="zh-CN" altLang="en-US" sz="2400"/>
              <a:t>D:五·二〇运动</a:t>
            </a:r>
            <a:endParaRPr lang="zh-CN" altLang="en-US" sz="240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1946年，北平学生举行的抗议驻华美军暴行的运动是（ ）</a:t>
            </a:r>
            <a:endParaRPr lang="zh-CN" altLang="en-US" sz="2400"/>
          </a:p>
          <a:p>
            <a:pPr marL="0" indent="0">
              <a:lnSpc>
                <a:spcPct val="200000"/>
              </a:lnSpc>
              <a:buNone/>
            </a:pPr>
            <a:r>
              <a:rPr lang="zh-CN" altLang="en-US" sz="2400"/>
              <a:t>A:一二·九运动</a:t>
            </a:r>
            <a:endParaRPr lang="zh-CN" altLang="en-US" sz="2400"/>
          </a:p>
          <a:p>
            <a:pPr marL="0" indent="0">
              <a:lnSpc>
                <a:spcPct val="200000"/>
              </a:lnSpc>
              <a:buNone/>
            </a:pPr>
            <a:r>
              <a:rPr lang="zh-CN" altLang="en-US" sz="2400"/>
              <a:t>B:一二·一运动</a:t>
            </a:r>
            <a:endParaRPr lang="zh-CN" altLang="en-US" sz="2400"/>
          </a:p>
          <a:p>
            <a:pPr marL="0" indent="0">
              <a:lnSpc>
                <a:spcPct val="200000"/>
              </a:lnSpc>
              <a:buNone/>
            </a:pPr>
            <a:r>
              <a:rPr lang="zh-CN" altLang="en-US" sz="2400">
                <a:solidFill>
                  <a:srgbClr val="C00000"/>
                </a:solidFill>
              </a:rPr>
              <a:t>C:一二·三〇运动</a:t>
            </a:r>
            <a:endParaRPr lang="zh-CN" altLang="en-US" sz="2400">
              <a:solidFill>
                <a:srgbClr val="C00000"/>
              </a:solidFill>
            </a:endParaRPr>
          </a:p>
          <a:p>
            <a:pPr marL="0" indent="0">
              <a:lnSpc>
                <a:spcPct val="200000"/>
              </a:lnSpc>
              <a:buNone/>
            </a:pPr>
            <a:r>
              <a:rPr lang="zh-CN" altLang="en-US" sz="2400"/>
              <a:t>D:五·二〇运动</a:t>
            </a:r>
            <a:endParaRPr lang="zh-CN" altLang="en-US" sz="240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1947年在国统区爆发的大规模的爱国学生运动是（ ）</a:t>
            </a:r>
            <a:endParaRPr lang="zh-CN" altLang="en-US" sz="2400"/>
          </a:p>
          <a:p>
            <a:pPr marL="0" indent="0">
              <a:lnSpc>
                <a:spcPct val="200000"/>
              </a:lnSpc>
              <a:buNone/>
            </a:pPr>
            <a:r>
              <a:rPr lang="zh-CN" altLang="en-US" sz="2400"/>
              <a:t>A:一二·九运动</a:t>
            </a:r>
            <a:endParaRPr lang="zh-CN" altLang="en-US" sz="2400"/>
          </a:p>
          <a:p>
            <a:pPr marL="0" indent="0">
              <a:lnSpc>
                <a:spcPct val="200000"/>
              </a:lnSpc>
              <a:buNone/>
            </a:pPr>
            <a:r>
              <a:rPr lang="zh-CN" altLang="en-US" sz="2400"/>
              <a:t>B:五·二〇运动</a:t>
            </a:r>
            <a:endParaRPr lang="zh-CN" altLang="en-US" sz="2400"/>
          </a:p>
          <a:p>
            <a:pPr marL="0" indent="0">
              <a:lnSpc>
                <a:spcPct val="200000"/>
              </a:lnSpc>
              <a:buNone/>
            </a:pPr>
            <a:r>
              <a:rPr lang="zh-CN" altLang="en-US" sz="2400"/>
              <a:t>C:一二·一运动</a:t>
            </a:r>
            <a:endParaRPr lang="zh-CN" altLang="en-US" sz="2400"/>
          </a:p>
          <a:p>
            <a:pPr marL="0" indent="0">
              <a:lnSpc>
                <a:spcPct val="200000"/>
              </a:lnSpc>
              <a:buNone/>
            </a:pPr>
            <a:r>
              <a:rPr lang="zh-CN" altLang="en-US" sz="2400"/>
              <a:t>D:一二·三〇运动</a:t>
            </a:r>
            <a:endParaRPr lang="zh-CN" altLang="en-US" sz="240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1947年在国统区爆发的大规模的爱国学生运动是（ ）</a:t>
            </a:r>
            <a:endParaRPr lang="zh-CN" altLang="en-US" sz="2400"/>
          </a:p>
          <a:p>
            <a:pPr marL="0" indent="0">
              <a:lnSpc>
                <a:spcPct val="200000"/>
              </a:lnSpc>
              <a:buNone/>
            </a:pPr>
            <a:r>
              <a:rPr lang="zh-CN" altLang="en-US" sz="2400"/>
              <a:t>A:一二·九运动</a:t>
            </a:r>
            <a:endParaRPr lang="zh-CN" altLang="en-US" sz="2400"/>
          </a:p>
          <a:p>
            <a:pPr marL="0" indent="0">
              <a:lnSpc>
                <a:spcPct val="200000"/>
              </a:lnSpc>
              <a:buNone/>
            </a:pPr>
            <a:r>
              <a:rPr lang="zh-CN" altLang="en-US" sz="2400">
                <a:solidFill>
                  <a:srgbClr val="C00000"/>
                </a:solidFill>
              </a:rPr>
              <a:t>B:五·二〇运动</a:t>
            </a:r>
            <a:endParaRPr lang="zh-CN" altLang="en-US" sz="2400">
              <a:solidFill>
                <a:srgbClr val="C00000"/>
              </a:solidFill>
            </a:endParaRPr>
          </a:p>
          <a:p>
            <a:pPr marL="0" indent="0">
              <a:lnSpc>
                <a:spcPct val="200000"/>
              </a:lnSpc>
              <a:buNone/>
            </a:pPr>
            <a:r>
              <a:rPr lang="zh-CN" altLang="en-US" sz="2400"/>
              <a:t>C:一二·一运动</a:t>
            </a:r>
            <a:endParaRPr lang="zh-CN" altLang="en-US" sz="2400"/>
          </a:p>
          <a:p>
            <a:pPr marL="0" indent="0">
              <a:lnSpc>
                <a:spcPct val="200000"/>
              </a:lnSpc>
              <a:buNone/>
            </a:pPr>
            <a:r>
              <a:rPr lang="zh-CN" altLang="en-US" sz="2400"/>
              <a:t>D:一二·三〇运动</a:t>
            </a:r>
            <a:endParaRPr lang="zh-CN" altLang="en-US" sz="240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1947年，在国统区爆发的大规模爱国学生运动是（ ）</a:t>
            </a:r>
            <a:endParaRPr lang="zh-CN" altLang="en-US" sz="2400"/>
          </a:p>
          <a:p>
            <a:pPr marL="0" indent="0">
              <a:lnSpc>
                <a:spcPct val="200000"/>
              </a:lnSpc>
              <a:buNone/>
            </a:pPr>
            <a:r>
              <a:rPr lang="zh-CN" altLang="en-US" sz="2400"/>
              <a:t>A:一二·九运动 </a:t>
            </a:r>
            <a:endParaRPr lang="zh-CN" altLang="en-US" sz="2400"/>
          </a:p>
          <a:p>
            <a:pPr marL="0" indent="0">
              <a:lnSpc>
                <a:spcPct val="200000"/>
              </a:lnSpc>
              <a:buNone/>
            </a:pPr>
            <a:r>
              <a:rPr lang="zh-CN" altLang="en-US" sz="2400"/>
              <a:t>B:一二·一运动 </a:t>
            </a:r>
            <a:endParaRPr lang="zh-CN" altLang="en-US" sz="2400"/>
          </a:p>
          <a:p>
            <a:pPr marL="0" indent="0">
              <a:lnSpc>
                <a:spcPct val="200000"/>
              </a:lnSpc>
              <a:buNone/>
            </a:pPr>
            <a:r>
              <a:rPr lang="zh-CN" altLang="en-US" sz="2400"/>
              <a:t>C:抗暴运动</a:t>
            </a:r>
            <a:endParaRPr lang="zh-CN" altLang="en-US" sz="2400"/>
          </a:p>
          <a:p>
            <a:pPr marL="0" indent="0">
              <a:lnSpc>
                <a:spcPct val="200000"/>
              </a:lnSpc>
              <a:buNone/>
            </a:pPr>
            <a:r>
              <a:rPr lang="zh-CN" altLang="en-US" sz="2400"/>
              <a:t>D:“反饥饿、反内战、反迫害”运动 </a:t>
            </a:r>
            <a:endParaRPr lang="zh-CN" altLang="en-US" sz="240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1947年，在国统区爆发的大规模爱国学生运动是（ ）</a:t>
            </a:r>
            <a:endParaRPr lang="zh-CN" altLang="en-US" sz="2400"/>
          </a:p>
          <a:p>
            <a:pPr marL="0" indent="0">
              <a:lnSpc>
                <a:spcPct val="200000"/>
              </a:lnSpc>
              <a:buNone/>
            </a:pPr>
            <a:r>
              <a:rPr lang="zh-CN" altLang="en-US" sz="2400"/>
              <a:t>A:一二·九运动 </a:t>
            </a:r>
            <a:endParaRPr lang="zh-CN" altLang="en-US" sz="2400"/>
          </a:p>
          <a:p>
            <a:pPr marL="0" indent="0">
              <a:lnSpc>
                <a:spcPct val="200000"/>
              </a:lnSpc>
              <a:buNone/>
            </a:pPr>
            <a:r>
              <a:rPr lang="zh-CN" altLang="en-US" sz="2400"/>
              <a:t>B:一二·一运动 </a:t>
            </a:r>
            <a:endParaRPr lang="zh-CN" altLang="en-US" sz="2400"/>
          </a:p>
          <a:p>
            <a:pPr marL="0" indent="0">
              <a:lnSpc>
                <a:spcPct val="200000"/>
              </a:lnSpc>
              <a:buNone/>
            </a:pPr>
            <a:r>
              <a:rPr lang="zh-CN" altLang="en-US" sz="2400"/>
              <a:t>C:抗暴运动</a:t>
            </a:r>
            <a:endParaRPr lang="zh-CN" altLang="en-US" sz="2400"/>
          </a:p>
          <a:p>
            <a:pPr marL="0" indent="0">
              <a:lnSpc>
                <a:spcPct val="200000"/>
              </a:lnSpc>
              <a:buNone/>
            </a:pPr>
            <a:r>
              <a:rPr lang="zh-CN" altLang="en-US" sz="2400">
                <a:solidFill>
                  <a:srgbClr val="C00000"/>
                </a:solidFill>
              </a:rPr>
              <a:t>D:“反饥饿、反内战、反迫害”运动 </a:t>
            </a:r>
            <a:endParaRPr lang="zh-CN" altLang="en-US" sz="2400">
              <a:solidFill>
                <a:srgbClr val="C00000"/>
              </a:solidFill>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台湾人民在1947年举行了反抗国民党暴虐统治的（ ）</a:t>
            </a:r>
            <a:endParaRPr lang="zh-CN" altLang="en-US" sz="2400"/>
          </a:p>
          <a:p>
            <a:pPr marL="0" indent="0">
              <a:lnSpc>
                <a:spcPct val="200000"/>
              </a:lnSpc>
              <a:buNone/>
            </a:pPr>
            <a:r>
              <a:rPr lang="zh-CN" altLang="en-US" sz="2400"/>
              <a:t>A:黑旗军起义</a:t>
            </a:r>
            <a:endParaRPr lang="zh-CN" altLang="en-US" sz="2400"/>
          </a:p>
          <a:p>
            <a:pPr marL="0" indent="0">
              <a:lnSpc>
                <a:spcPct val="200000"/>
              </a:lnSpc>
              <a:buNone/>
            </a:pPr>
            <a:r>
              <a:rPr lang="zh-CN" altLang="en-US" sz="2400"/>
              <a:t>B:抗暴行运动</a:t>
            </a:r>
            <a:endParaRPr lang="zh-CN" altLang="en-US" sz="2400"/>
          </a:p>
          <a:p>
            <a:pPr marL="0" indent="0">
              <a:lnSpc>
                <a:spcPct val="200000"/>
              </a:lnSpc>
              <a:buNone/>
            </a:pPr>
            <a:r>
              <a:rPr lang="zh-CN" altLang="en-US" sz="2400"/>
              <a:t>C:二二八起义</a:t>
            </a:r>
            <a:endParaRPr lang="zh-CN" altLang="en-US" sz="2400"/>
          </a:p>
          <a:p>
            <a:pPr marL="0" indent="0">
              <a:lnSpc>
                <a:spcPct val="200000"/>
              </a:lnSpc>
              <a:buNone/>
            </a:pPr>
            <a:r>
              <a:rPr lang="zh-CN" altLang="en-US" sz="2400"/>
              <a:t>D:五二〇运动</a:t>
            </a:r>
            <a:endParaRPr lang="zh-CN" altLang="en-US" sz="240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台湾人民在1947年举行了反抗国民党暴虐统治的（ ）</a:t>
            </a:r>
            <a:endParaRPr lang="zh-CN" altLang="en-US" sz="2400"/>
          </a:p>
          <a:p>
            <a:pPr marL="0" indent="0">
              <a:lnSpc>
                <a:spcPct val="200000"/>
              </a:lnSpc>
              <a:buNone/>
            </a:pPr>
            <a:r>
              <a:rPr lang="zh-CN" altLang="en-US" sz="2400"/>
              <a:t>A:黑旗军起义</a:t>
            </a:r>
            <a:endParaRPr lang="zh-CN" altLang="en-US" sz="2400"/>
          </a:p>
          <a:p>
            <a:pPr marL="0" indent="0">
              <a:lnSpc>
                <a:spcPct val="200000"/>
              </a:lnSpc>
              <a:buNone/>
            </a:pPr>
            <a:r>
              <a:rPr lang="zh-CN" altLang="en-US" sz="2400"/>
              <a:t>B:抗暴行运动</a:t>
            </a:r>
            <a:endParaRPr lang="zh-CN" altLang="en-US" sz="2400"/>
          </a:p>
          <a:p>
            <a:pPr marL="0" indent="0">
              <a:lnSpc>
                <a:spcPct val="200000"/>
              </a:lnSpc>
              <a:buNone/>
            </a:pPr>
            <a:r>
              <a:rPr lang="zh-CN" altLang="en-US" sz="2400">
                <a:solidFill>
                  <a:srgbClr val="C00000"/>
                </a:solidFill>
              </a:rPr>
              <a:t>C:二二八起义</a:t>
            </a:r>
            <a:endParaRPr lang="zh-CN" altLang="en-US" sz="2400">
              <a:solidFill>
                <a:srgbClr val="C00000"/>
              </a:solidFill>
            </a:endParaRPr>
          </a:p>
          <a:p>
            <a:pPr marL="0" indent="0">
              <a:lnSpc>
                <a:spcPct val="200000"/>
              </a:lnSpc>
              <a:buNone/>
            </a:pPr>
            <a:r>
              <a:rPr lang="zh-CN" altLang="en-US" sz="2400"/>
              <a:t>D:五二〇运动</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新文化运动兴起的标志是（ ）</a:t>
            </a:r>
            <a:endParaRPr lang="zh-CN" altLang="en-US" sz="2400"/>
          </a:p>
          <a:p>
            <a:pPr marL="0" indent="0">
              <a:lnSpc>
                <a:spcPct val="200000"/>
              </a:lnSpc>
              <a:buNone/>
            </a:pPr>
            <a:r>
              <a:rPr lang="zh-CN" altLang="en-US" sz="2400"/>
              <a:t>A:梁启超在上海主办《时务报》</a:t>
            </a:r>
            <a:endParaRPr lang="zh-CN" altLang="en-US" sz="2400"/>
          </a:p>
          <a:p>
            <a:pPr marL="0" indent="0">
              <a:lnSpc>
                <a:spcPct val="200000"/>
              </a:lnSpc>
              <a:buNone/>
            </a:pPr>
            <a:r>
              <a:rPr lang="zh-CN" altLang="en-US" sz="2400"/>
              <a:t>B:严复在天津主办《国闻报》</a:t>
            </a:r>
            <a:endParaRPr lang="zh-CN" altLang="en-US" sz="2400"/>
          </a:p>
          <a:p>
            <a:pPr marL="0" indent="0">
              <a:lnSpc>
                <a:spcPct val="200000"/>
              </a:lnSpc>
              <a:buNone/>
            </a:pPr>
            <a:r>
              <a:rPr lang="zh-CN" altLang="en-US" sz="2400"/>
              <a:t>C:陈独秀在上海创办《青年杂志》 </a:t>
            </a:r>
            <a:endParaRPr lang="zh-CN" altLang="en-US" sz="2400"/>
          </a:p>
          <a:p>
            <a:pPr marL="0" indent="0">
              <a:lnSpc>
                <a:spcPct val="200000"/>
              </a:lnSpc>
              <a:buNone/>
            </a:pPr>
            <a:r>
              <a:rPr lang="zh-CN" altLang="en-US" sz="2400"/>
              <a:t>D:周恩来在天津创办《觉悟》杂志</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1920年，陈独秀等建立的中国共产党早期组织是（ ）</a:t>
            </a:r>
            <a:endParaRPr lang="zh-CN" altLang="en-US" sz="2400"/>
          </a:p>
          <a:p>
            <a:pPr marL="0" indent="0">
              <a:lnSpc>
                <a:spcPct val="200000"/>
              </a:lnSpc>
              <a:buNone/>
            </a:pPr>
            <a:r>
              <a:rPr lang="zh-CN" altLang="en-US" sz="2400"/>
              <a:t>A:北京共产主义小组</a:t>
            </a:r>
            <a:endParaRPr lang="zh-CN" altLang="en-US" sz="2400"/>
          </a:p>
          <a:p>
            <a:pPr marL="0" indent="0">
              <a:lnSpc>
                <a:spcPct val="200000"/>
              </a:lnSpc>
              <a:buNone/>
            </a:pPr>
            <a:r>
              <a:rPr lang="zh-CN" altLang="en-US" sz="2400">
                <a:solidFill>
                  <a:srgbClr val="FF0000"/>
                </a:solidFill>
              </a:rPr>
              <a:t>B:上海共产主义小组</a:t>
            </a:r>
            <a:endParaRPr lang="zh-CN" altLang="en-US" sz="2400">
              <a:solidFill>
                <a:srgbClr val="FF0000"/>
              </a:solidFill>
            </a:endParaRPr>
          </a:p>
          <a:p>
            <a:pPr marL="0" indent="0">
              <a:lnSpc>
                <a:spcPct val="200000"/>
              </a:lnSpc>
              <a:buNone/>
            </a:pPr>
            <a:r>
              <a:rPr lang="zh-CN" altLang="en-US" sz="2400"/>
              <a:t>C:武汉共产主义小组</a:t>
            </a:r>
            <a:endParaRPr lang="zh-CN" altLang="en-US" sz="2400"/>
          </a:p>
          <a:p>
            <a:pPr marL="0" indent="0">
              <a:lnSpc>
                <a:spcPct val="200000"/>
              </a:lnSpc>
              <a:buNone/>
            </a:pPr>
            <a:r>
              <a:rPr lang="zh-CN" altLang="en-US" sz="2400"/>
              <a:t>D:广州共产主义小组</a:t>
            </a:r>
            <a:endParaRPr lang="zh-CN" altLang="en-US" sz="240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台湾人民为反抗国民党举行的二·二八起义时间是（ ）</a:t>
            </a:r>
            <a:endParaRPr lang="zh-CN" altLang="en-US" sz="2400"/>
          </a:p>
          <a:p>
            <a:pPr marL="0" indent="0">
              <a:lnSpc>
                <a:spcPct val="200000"/>
              </a:lnSpc>
              <a:buNone/>
            </a:pPr>
            <a:r>
              <a:rPr lang="zh-CN" altLang="en-US" sz="2400"/>
              <a:t>A:1945年</a:t>
            </a:r>
            <a:endParaRPr lang="zh-CN" altLang="en-US" sz="2400"/>
          </a:p>
          <a:p>
            <a:pPr marL="0" indent="0">
              <a:lnSpc>
                <a:spcPct val="200000"/>
              </a:lnSpc>
              <a:buNone/>
            </a:pPr>
            <a:r>
              <a:rPr lang="zh-CN" altLang="en-US" sz="2400"/>
              <a:t>B:1946年</a:t>
            </a:r>
            <a:endParaRPr lang="zh-CN" altLang="en-US" sz="2400"/>
          </a:p>
          <a:p>
            <a:pPr marL="0" indent="0">
              <a:lnSpc>
                <a:spcPct val="200000"/>
              </a:lnSpc>
              <a:buNone/>
            </a:pPr>
            <a:r>
              <a:rPr lang="zh-CN" altLang="en-US" sz="2400"/>
              <a:t>C:1947年</a:t>
            </a:r>
            <a:endParaRPr lang="zh-CN" altLang="en-US" sz="2400"/>
          </a:p>
          <a:p>
            <a:pPr marL="0" indent="0">
              <a:lnSpc>
                <a:spcPct val="200000"/>
              </a:lnSpc>
              <a:buNone/>
            </a:pPr>
            <a:r>
              <a:rPr lang="zh-CN" altLang="en-US" sz="2400"/>
              <a:t>D:1948年</a:t>
            </a:r>
            <a:endParaRPr lang="zh-CN" altLang="en-US" sz="240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台湾人民为反抗国民党举行的二·二八起义时间是（ ）</a:t>
            </a:r>
            <a:endParaRPr lang="zh-CN" altLang="en-US" sz="2400"/>
          </a:p>
          <a:p>
            <a:pPr marL="0" indent="0">
              <a:lnSpc>
                <a:spcPct val="200000"/>
              </a:lnSpc>
              <a:buNone/>
            </a:pPr>
            <a:r>
              <a:rPr lang="zh-CN" altLang="en-US" sz="2400"/>
              <a:t>A:1945年</a:t>
            </a:r>
            <a:endParaRPr lang="zh-CN" altLang="en-US" sz="2400"/>
          </a:p>
          <a:p>
            <a:pPr marL="0" indent="0">
              <a:lnSpc>
                <a:spcPct val="200000"/>
              </a:lnSpc>
              <a:buNone/>
            </a:pPr>
            <a:r>
              <a:rPr lang="zh-CN" altLang="en-US" sz="2400"/>
              <a:t>B:1946年</a:t>
            </a:r>
            <a:endParaRPr lang="zh-CN" altLang="en-US" sz="2400"/>
          </a:p>
          <a:p>
            <a:pPr marL="0" indent="0">
              <a:lnSpc>
                <a:spcPct val="200000"/>
              </a:lnSpc>
              <a:buNone/>
            </a:pPr>
            <a:r>
              <a:rPr lang="zh-CN" altLang="en-US" sz="2400">
                <a:solidFill>
                  <a:srgbClr val="C00000"/>
                </a:solidFill>
              </a:rPr>
              <a:t>C:1947年</a:t>
            </a:r>
            <a:endParaRPr lang="zh-CN" altLang="en-US" sz="2400">
              <a:solidFill>
                <a:srgbClr val="C00000"/>
              </a:solidFill>
            </a:endParaRPr>
          </a:p>
          <a:p>
            <a:pPr marL="0" indent="0">
              <a:lnSpc>
                <a:spcPct val="200000"/>
              </a:lnSpc>
              <a:buNone/>
            </a:pPr>
            <a:r>
              <a:rPr lang="zh-CN" altLang="en-US" sz="2400"/>
              <a:t>D:1948年</a:t>
            </a:r>
            <a:endParaRPr lang="zh-CN" altLang="en-US" sz="240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1948年秋，中国人民解放军进行战略决战的第一个战役是（ ）</a:t>
            </a:r>
            <a:endParaRPr lang="zh-CN" altLang="en-US" sz="2400"/>
          </a:p>
          <a:p>
            <a:pPr marL="0" indent="0">
              <a:lnSpc>
                <a:spcPct val="200000"/>
              </a:lnSpc>
              <a:buNone/>
            </a:pPr>
            <a:r>
              <a:rPr lang="zh-CN" altLang="en-US" sz="2400"/>
              <a:t>A:辽沈战役</a:t>
            </a:r>
            <a:endParaRPr lang="zh-CN" altLang="en-US" sz="2400"/>
          </a:p>
          <a:p>
            <a:pPr marL="0" indent="0">
              <a:lnSpc>
                <a:spcPct val="200000"/>
              </a:lnSpc>
              <a:buNone/>
            </a:pPr>
            <a:r>
              <a:rPr lang="zh-CN" altLang="en-US" sz="2400"/>
              <a:t>B:淮海战役</a:t>
            </a:r>
            <a:endParaRPr lang="zh-CN" altLang="en-US" sz="2400"/>
          </a:p>
          <a:p>
            <a:pPr marL="0" indent="0">
              <a:lnSpc>
                <a:spcPct val="200000"/>
              </a:lnSpc>
              <a:buNone/>
            </a:pPr>
            <a:r>
              <a:rPr lang="zh-CN" altLang="en-US" sz="2400"/>
              <a:t>C:平津战役</a:t>
            </a:r>
            <a:endParaRPr lang="zh-CN" altLang="en-US" sz="2400"/>
          </a:p>
          <a:p>
            <a:pPr marL="0" indent="0">
              <a:lnSpc>
                <a:spcPct val="200000"/>
              </a:lnSpc>
              <a:buNone/>
            </a:pPr>
            <a:r>
              <a:rPr lang="zh-CN" altLang="en-US" sz="2400"/>
              <a:t>D:渡江战役</a:t>
            </a:r>
            <a:endParaRPr lang="zh-CN" altLang="en-US" sz="240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1948年秋，中国人民解放军进行战略决战的第一个战役是（ ）</a:t>
            </a:r>
            <a:endParaRPr lang="zh-CN" altLang="en-US" sz="2400"/>
          </a:p>
          <a:p>
            <a:pPr marL="0" indent="0">
              <a:lnSpc>
                <a:spcPct val="200000"/>
              </a:lnSpc>
              <a:buNone/>
            </a:pPr>
            <a:r>
              <a:rPr lang="zh-CN" altLang="en-US" sz="2400">
                <a:solidFill>
                  <a:srgbClr val="C00000"/>
                </a:solidFill>
              </a:rPr>
              <a:t>A:辽沈战役</a:t>
            </a:r>
            <a:endParaRPr lang="zh-CN" altLang="en-US" sz="2400">
              <a:solidFill>
                <a:srgbClr val="C00000"/>
              </a:solidFill>
            </a:endParaRPr>
          </a:p>
          <a:p>
            <a:pPr marL="0" indent="0">
              <a:lnSpc>
                <a:spcPct val="200000"/>
              </a:lnSpc>
              <a:buNone/>
            </a:pPr>
            <a:r>
              <a:rPr lang="zh-CN" altLang="en-US" sz="2400"/>
              <a:t>B:淮海战役</a:t>
            </a:r>
            <a:endParaRPr lang="zh-CN" altLang="en-US" sz="2400"/>
          </a:p>
          <a:p>
            <a:pPr marL="0" indent="0">
              <a:lnSpc>
                <a:spcPct val="200000"/>
              </a:lnSpc>
              <a:buNone/>
            </a:pPr>
            <a:r>
              <a:rPr lang="zh-CN" altLang="en-US" sz="2400"/>
              <a:t>C:平津战役</a:t>
            </a:r>
            <a:endParaRPr lang="zh-CN" altLang="en-US" sz="2400"/>
          </a:p>
          <a:p>
            <a:pPr marL="0" indent="0">
              <a:lnSpc>
                <a:spcPct val="200000"/>
              </a:lnSpc>
              <a:buNone/>
            </a:pPr>
            <a:r>
              <a:rPr lang="zh-CN" altLang="en-US" sz="2400"/>
              <a:t>D:渡江战役</a:t>
            </a:r>
            <a:endParaRPr lang="zh-CN" altLang="en-US" sz="240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中国人民解放军在1948年9月12日发起的重大战役是（ ）</a:t>
            </a:r>
            <a:endParaRPr lang="zh-CN" altLang="en-US" sz="2400"/>
          </a:p>
          <a:p>
            <a:pPr marL="0" indent="0">
              <a:lnSpc>
                <a:spcPct val="200000"/>
              </a:lnSpc>
              <a:buNone/>
            </a:pPr>
            <a:r>
              <a:rPr lang="zh-CN" altLang="en-US" sz="2400"/>
              <a:t>A:平津战役</a:t>
            </a:r>
            <a:endParaRPr lang="zh-CN" altLang="en-US" sz="2400"/>
          </a:p>
          <a:p>
            <a:pPr marL="0" indent="0">
              <a:lnSpc>
                <a:spcPct val="200000"/>
              </a:lnSpc>
              <a:buNone/>
            </a:pPr>
            <a:r>
              <a:rPr lang="zh-CN" altLang="en-US" sz="2400"/>
              <a:t>B:淮海战役 </a:t>
            </a:r>
            <a:endParaRPr lang="zh-CN" altLang="en-US" sz="2400"/>
          </a:p>
          <a:p>
            <a:pPr marL="0" indent="0">
              <a:lnSpc>
                <a:spcPct val="200000"/>
              </a:lnSpc>
              <a:buNone/>
            </a:pPr>
            <a:r>
              <a:rPr lang="zh-CN" altLang="en-US" sz="2400"/>
              <a:t>C:​辽沈战役</a:t>
            </a:r>
            <a:endParaRPr lang="zh-CN" altLang="en-US" sz="2400"/>
          </a:p>
          <a:p>
            <a:pPr marL="0" indent="0">
              <a:lnSpc>
                <a:spcPct val="200000"/>
              </a:lnSpc>
              <a:buNone/>
            </a:pPr>
            <a:r>
              <a:rPr lang="zh-CN" altLang="en-US" sz="2400"/>
              <a:t>D:渡江战役</a:t>
            </a:r>
            <a:endParaRPr lang="zh-CN" altLang="en-US" sz="240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中国人民解放军在1948年9月12日发起的重大战役是（ ）</a:t>
            </a:r>
            <a:endParaRPr lang="zh-CN" altLang="en-US" sz="2400"/>
          </a:p>
          <a:p>
            <a:pPr marL="0" indent="0">
              <a:lnSpc>
                <a:spcPct val="200000"/>
              </a:lnSpc>
              <a:buNone/>
            </a:pPr>
            <a:r>
              <a:rPr lang="zh-CN" altLang="en-US" sz="2400"/>
              <a:t>A:平津战役</a:t>
            </a:r>
            <a:endParaRPr lang="zh-CN" altLang="en-US" sz="2400"/>
          </a:p>
          <a:p>
            <a:pPr marL="0" indent="0">
              <a:lnSpc>
                <a:spcPct val="200000"/>
              </a:lnSpc>
              <a:buNone/>
            </a:pPr>
            <a:r>
              <a:rPr lang="zh-CN" altLang="en-US" sz="2400"/>
              <a:t>B:淮海战役 </a:t>
            </a:r>
            <a:endParaRPr lang="zh-CN" altLang="en-US" sz="2400"/>
          </a:p>
          <a:p>
            <a:pPr marL="0" indent="0">
              <a:lnSpc>
                <a:spcPct val="200000"/>
              </a:lnSpc>
              <a:buNone/>
            </a:pPr>
            <a:r>
              <a:rPr lang="zh-CN" altLang="en-US" sz="2400">
                <a:solidFill>
                  <a:srgbClr val="C00000"/>
                </a:solidFill>
              </a:rPr>
              <a:t>C:​辽沈战役</a:t>
            </a:r>
            <a:endParaRPr lang="zh-CN" altLang="en-US" sz="2400">
              <a:solidFill>
                <a:srgbClr val="C00000"/>
              </a:solidFill>
            </a:endParaRPr>
          </a:p>
          <a:p>
            <a:pPr marL="0" indent="0">
              <a:lnSpc>
                <a:spcPct val="200000"/>
              </a:lnSpc>
              <a:buNone/>
            </a:pPr>
            <a:r>
              <a:rPr lang="zh-CN" altLang="en-US" sz="2400"/>
              <a:t>D:渡江战役</a:t>
            </a:r>
            <a:endParaRPr lang="zh-CN" altLang="en-US" sz="240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1949年1月10日，在毛泽东和中央军委指挥下结束的战役是（ ） </a:t>
            </a:r>
            <a:endParaRPr lang="zh-CN" altLang="en-US" sz="2400"/>
          </a:p>
          <a:p>
            <a:pPr marL="0" indent="0">
              <a:lnSpc>
                <a:spcPct val="200000"/>
              </a:lnSpc>
              <a:buNone/>
            </a:pPr>
            <a:r>
              <a:rPr lang="zh-CN" altLang="en-US" sz="2400"/>
              <a:t>A:​济南战役</a:t>
            </a:r>
            <a:endParaRPr lang="zh-CN" altLang="en-US" sz="2400"/>
          </a:p>
          <a:p>
            <a:pPr marL="0" indent="0">
              <a:lnSpc>
                <a:spcPct val="200000"/>
              </a:lnSpc>
              <a:buNone/>
            </a:pPr>
            <a:r>
              <a:rPr lang="zh-CN" altLang="en-US" sz="2400"/>
              <a:t>B:辽沈战役   </a:t>
            </a:r>
            <a:endParaRPr lang="zh-CN" altLang="en-US" sz="2400"/>
          </a:p>
          <a:p>
            <a:pPr marL="0" indent="0">
              <a:lnSpc>
                <a:spcPct val="200000"/>
              </a:lnSpc>
              <a:buNone/>
            </a:pPr>
            <a:r>
              <a:rPr lang="zh-CN" altLang="en-US" sz="2400"/>
              <a:t>C:淮海战役</a:t>
            </a:r>
            <a:endParaRPr lang="zh-CN" altLang="en-US" sz="2400"/>
          </a:p>
          <a:p>
            <a:pPr marL="0" indent="0">
              <a:lnSpc>
                <a:spcPct val="200000"/>
              </a:lnSpc>
              <a:buNone/>
            </a:pPr>
            <a:r>
              <a:rPr lang="zh-CN" altLang="en-US" sz="2400"/>
              <a:t>D:平津战役</a:t>
            </a:r>
            <a:endParaRPr lang="zh-CN" altLang="en-US" sz="240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1949年1月10日，在毛泽东和中央军委指挥下结束的战役是（ ） </a:t>
            </a:r>
            <a:endParaRPr lang="zh-CN" altLang="en-US" sz="2400"/>
          </a:p>
          <a:p>
            <a:pPr marL="0" indent="0">
              <a:lnSpc>
                <a:spcPct val="200000"/>
              </a:lnSpc>
              <a:buNone/>
            </a:pPr>
            <a:r>
              <a:rPr lang="zh-CN" altLang="en-US" sz="2400"/>
              <a:t>A:​济南战役</a:t>
            </a:r>
            <a:endParaRPr lang="zh-CN" altLang="en-US" sz="2400"/>
          </a:p>
          <a:p>
            <a:pPr marL="0" indent="0">
              <a:lnSpc>
                <a:spcPct val="200000"/>
              </a:lnSpc>
              <a:buNone/>
            </a:pPr>
            <a:r>
              <a:rPr lang="zh-CN" altLang="en-US" sz="2400"/>
              <a:t>B:辽沈战役   </a:t>
            </a:r>
            <a:endParaRPr lang="zh-CN" altLang="en-US" sz="2400"/>
          </a:p>
          <a:p>
            <a:pPr marL="0" indent="0">
              <a:lnSpc>
                <a:spcPct val="200000"/>
              </a:lnSpc>
              <a:buNone/>
            </a:pPr>
            <a:r>
              <a:rPr lang="zh-CN" altLang="en-US" sz="2400">
                <a:solidFill>
                  <a:srgbClr val="C00000"/>
                </a:solidFill>
              </a:rPr>
              <a:t>C:淮海战役</a:t>
            </a:r>
            <a:endParaRPr lang="zh-CN" altLang="en-US" sz="2400">
              <a:solidFill>
                <a:srgbClr val="C00000"/>
              </a:solidFill>
            </a:endParaRPr>
          </a:p>
          <a:p>
            <a:pPr marL="0" indent="0">
              <a:lnSpc>
                <a:spcPct val="200000"/>
              </a:lnSpc>
              <a:buNone/>
            </a:pPr>
            <a:r>
              <a:rPr lang="zh-CN" altLang="en-US" sz="2400"/>
              <a:t>D:平津战役</a:t>
            </a:r>
            <a:endParaRPr lang="zh-CN" altLang="en-US" sz="240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1949年1月31日，在毛泽东和中共中央军委领导与指挥下结束的战役是（ ） </a:t>
            </a:r>
            <a:endParaRPr lang="zh-CN" altLang="en-US" sz="2400"/>
          </a:p>
          <a:p>
            <a:pPr marL="0" indent="0">
              <a:lnSpc>
                <a:spcPct val="200000"/>
              </a:lnSpc>
              <a:buNone/>
            </a:pPr>
            <a:r>
              <a:rPr lang="zh-CN" altLang="en-US" sz="2400"/>
              <a:t>A:辽沈战役 </a:t>
            </a:r>
            <a:endParaRPr lang="zh-CN" altLang="en-US" sz="2400"/>
          </a:p>
          <a:p>
            <a:pPr marL="0" indent="0">
              <a:lnSpc>
                <a:spcPct val="200000"/>
              </a:lnSpc>
              <a:buNone/>
            </a:pPr>
            <a:r>
              <a:rPr lang="zh-CN" altLang="en-US" sz="2400"/>
              <a:t>B:淮海战役</a:t>
            </a:r>
            <a:endParaRPr lang="zh-CN" altLang="en-US" sz="2400"/>
          </a:p>
          <a:p>
            <a:pPr marL="0" indent="0">
              <a:lnSpc>
                <a:spcPct val="200000"/>
              </a:lnSpc>
              <a:buNone/>
            </a:pPr>
            <a:r>
              <a:rPr lang="zh-CN" altLang="en-US" sz="2400"/>
              <a:t>C:平津战役</a:t>
            </a:r>
            <a:endParaRPr lang="zh-CN" altLang="en-US" sz="2400"/>
          </a:p>
          <a:p>
            <a:pPr marL="0" indent="0">
              <a:lnSpc>
                <a:spcPct val="200000"/>
              </a:lnSpc>
              <a:buNone/>
            </a:pPr>
            <a:r>
              <a:rPr lang="zh-CN" altLang="en-US" sz="2400"/>
              <a:t>D:济南战役</a:t>
            </a:r>
            <a:endParaRPr lang="zh-CN" altLang="en-US" sz="240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1949年1月31日，在毛泽东和中共中央军委领导与指挥下结束的战役是（ ） </a:t>
            </a:r>
            <a:endParaRPr lang="zh-CN" altLang="en-US" sz="2400"/>
          </a:p>
          <a:p>
            <a:pPr marL="0" indent="0">
              <a:lnSpc>
                <a:spcPct val="200000"/>
              </a:lnSpc>
              <a:buNone/>
            </a:pPr>
            <a:r>
              <a:rPr lang="zh-CN" altLang="en-US" sz="2400"/>
              <a:t>A:辽沈战役 </a:t>
            </a:r>
            <a:endParaRPr lang="zh-CN" altLang="en-US" sz="2400"/>
          </a:p>
          <a:p>
            <a:pPr marL="0" indent="0">
              <a:lnSpc>
                <a:spcPct val="200000"/>
              </a:lnSpc>
              <a:buNone/>
            </a:pPr>
            <a:r>
              <a:rPr lang="zh-CN" altLang="en-US" sz="2400"/>
              <a:t>B:淮海战役</a:t>
            </a:r>
            <a:endParaRPr lang="zh-CN" altLang="en-US" sz="2400"/>
          </a:p>
          <a:p>
            <a:pPr marL="0" indent="0">
              <a:lnSpc>
                <a:spcPct val="200000"/>
              </a:lnSpc>
              <a:buNone/>
            </a:pPr>
            <a:r>
              <a:rPr lang="zh-CN" altLang="en-US" sz="2400">
                <a:solidFill>
                  <a:srgbClr val="C00000"/>
                </a:solidFill>
              </a:rPr>
              <a:t>C:平津战役</a:t>
            </a:r>
            <a:endParaRPr lang="zh-CN" altLang="en-US" sz="2400">
              <a:solidFill>
                <a:srgbClr val="C00000"/>
              </a:solidFill>
            </a:endParaRPr>
          </a:p>
          <a:p>
            <a:pPr marL="0" indent="0">
              <a:lnSpc>
                <a:spcPct val="200000"/>
              </a:lnSpc>
              <a:buNone/>
            </a:pPr>
            <a:r>
              <a:rPr lang="zh-CN" altLang="en-US" sz="2400"/>
              <a:t>D:济南战役</a:t>
            </a: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1920年，在北京发起建立中国共产党早期组织的是（ ）</a:t>
            </a:r>
            <a:endParaRPr lang="zh-CN" altLang="en-US" sz="2400"/>
          </a:p>
          <a:p>
            <a:pPr marL="0" indent="0">
              <a:lnSpc>
                <a:spcPct val="200000"/>
              </a:lnSpc>
              <a:buNone/>
            </a:pPr>
            <a:r>
              <a:rPr lang="zh-CN" altLang="en-US" sz="2400"/>
              <a:t>A:李大钊</a:t>
            </a:r>
            <a:endParaRPr lang="zh-CN" altLang="en-US" sz="2400"/>
          </a:p>
          <a:p>
            <a:pPr marL="0" indent="0">
              <a:lnSpc>
                <a:spcPct val="200000"/>
              </a:lnSpc>
              <a:buNone/>
            </a:pPr>
            <a:r>
              <a:rPr lang="zh-CN" altLang="en-US" sz="2400"/>
              <a:t>B:陈独秀 </a:t>
            </a:r>
            <a:endParaRPr lang="zh-CN" altLang="en-US" sz="2400"/>
          </a:p>
          <a:p>
            <a:pPr marL="0" indent="0">
              <a:lnSpc>
                <a:spcPct val="200000"/>
              </a:lnSpc>
              <a:buNone/>
            </a:pPr>
            <a:r>
              <a:rPr lang="zh-CN" altLang="en-US" sz="2400"/>
              <a:t>C:陈公博</a:t>
            </a:r>
            <a:endParaRPr lang="zh-CN" altLang="en-US" sz="2400"/>
          </a:p>
          <a:p>
            <a:pPr marL="0" indent="0">
              <a:lnSpc>
                <a:spcPct val="200000"/>
              </a:lnSpc>
              <a:buNone/>
            </a:pPr>
            <a:r>
              <a:rPr lang="zh-CN" altLang="en-US" sz="2400"/>
              <a:t>D:毛泽东</a:t>
            </a:r>
            <a:endParaRPr lang="zh-CN" altLang="en-US" sz="240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解放战争时期，三大战役中歼敌最多的战役是（ ）</a:t>
            </a:r>
            <a:endParaRPr lang="zh-CN" altLang="en-US" sz="2400"/>
          </a:p>
          <a:p>
            <a:pPr marL="0" indent="0">
              <a:lnSpc>
                <a:spcPct val="200000"/>
              </a:lnSpc>
              <a:buNone/>
            </a:pPr>
            <a:r>
              <a:rPr lang="zh-CN" altLang="en-US" sz="2400"/>
              <a:t>A:辽沈战役</a:t>
            </a:r>
            <a:endParaRPr lang="zh-CN" altLang="en-US" sz="2400"/>
          </a:p>
          <a:p>
            <a:pPr marL="0" indent="0">
              <a:lnSpc>
                <a:spcPct val="200000"/>
              </a:lnSpc>
              <a:buNone/>
            </a:pPr>
            <a:r>
              <a:rPr lang="zh-CN" altLang="en-US" sz="2400"/>
              <a:t>B:淮海战役</a:t>
            </a:r>
            <a:endParaRPr lang="zh-CN" altLang="en-US" sz="2400"/>
          </a:p>
          <a:p>
            <a:pPr marL="0" indent="0">
              <a:lnSpc>
                <a:spcPct val="200000"/>
              </a:lnSpc>
              <a:buNone/>
            </a:pPr>
            <a:r>
              <a:rPr lang="zh-CN" altLang="en-US" sz="2400"/>
              <a:t>C:平津战役</a:t>
            </a:r>
            <a:endParaRPr lang="zh-CN" altLang="en-US" sz="2400"/>
          </a:p>
          <a:p>
            <a:pPr marL="0" indent="0">
              <a:lnSpc>
                <a:spcPct val="200000"/>
              </a:lnSpc>
              <a:buNone/>
            </a:pPr>
            <a:r>
              <a:rPr lang="zh-CN" altLang="en-US" sz="2400"/>
              <a:t>D:渡江战役</a:t>
            </a:r>
            <a:endParaRPr lang="zh-CN" altLang="en-US" sz="240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解放战争时期，三大战役中歼敌最多的战役是（ ）</a:t>
            </a:r>
            <a:endParaRPr lang="zh-CN" altLang="en-US" sz="2400"/>
          </a:p>
          <a:p>
            <a:pPr marL="0" indent="0">
              <a:lnSpc>
                <a:spcPct val="200000"/>
              </a:lnSpc>
              <a:buNone/>
            </a:pPr>
            <a:r>
              <a:rPr lang="zh-CN" altLang="en-US" sz="2400"/>
              <a:t>A:辽沈战役</a:t>
            </a:r>
            <a:endParaRPr lang="zh-CN" altLang="en-US" sz="2400"/>
          </a:p>
          <a:p>
            <a:pPr marL="0" indent="0">
              <a:lnSpc>
                <a:spcPct val="200000"/>
              </a:lnSpc>
              <a:buNone/>
            </a:pPr>
            <a:r>
              <a:rPr lang="zh-CN" altLang="en-US" sz="2400">
                <a:solidFill>
                  <a:srgbClr val="C00000"/>
                </a:solidFill>
              </a:rPr>
              <a:t>B:淮海战役</a:t>
            </a:r>
            <a:endParaRPr lang="zh-CN" altLang="en-US" sz="2400">
              <a:solidFill>
                <a:srgbClr val="C00000"/>
              </a:solidFill>
            </a:endParaRPr>
          </a:p>
          <a:p>
            <a:pPr marL="0" indent="0">
              <a:lnSpc>
                <a:spcPct val="200000"/>
              </a:lnSpc>
              <a:buNone/>
            </a:pPr>
            <a:r>
              <a:rPr lang="zh-CN" altLang="en-US" sz="2400"/>
              <a:t>C:平津战役</a:t>
            </a:r>
            <a:endParaRPr lang="zh-CN" altLang="en-US" sz="2400"/>
          </a:p>
          <a:p>
            <a:pPr marL="0" indent="0">
              <a:lnSpc>
                <a:spcPct val="200000"/>
              </a:lnSpc>
              <a:buNone/>
            </a:pPr>
            <a:r>
              <a:rPr lang="zh-CN" altLang="en-US" sz="2400"/>
              <a:t>D:渡江战役</a:t>
            </a:r>
            <a:endParaRPr lang="zh-CN" altLang="en-US" sz="240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1949年4月21日，中国人民解放军发起的重大战役是（ ）</a:t>
            </a:r>
            <a:endParaRPr lang="zh-CN" altLang="en-US" sz="2400"/>
          </a:p>
          <a:p>
            <a:pPr marL="0" indent="0">
              <a:lnSpc>
                <a:spcPct val="200000"/>
              </a:lnSpc>
              <a:buNone/>
            </a:pPr>
            <a:r>
              <a:rPr lang="zh-CN" altLang="en-US" sz="2400"/>
              <a:t>A:辽沈战役 </a:t>
            </a:r>
            <a:endParaRPr lang="zh-CN" altLang="en-US" sz="2400"/>
          </a:p>
          <a:p>
            <a:pPr marL="0" indent="0">
              <a:lnSpc>
                <a:spcPct val="200000"/>
              </a:lnSpc>
              <a:buNone/>
            </a:pPr>
            <a:r>
              <a:rPr lang="zh-CN" altLang="en-US" sz="2400"/>
              <a:t>B:淮海战役</a:t>
            </a:r>
            <a:endParaRPr lang="zh-CN" altLang="en-US" sz="2400"/>
          </a:p>
          <a:p>
            <a:pPr marL="0" indent="0">
              <a:lnSpc>
                <a:spcPct val="200000"/>
              </a:lnSpc>
              <a:buNone/>
            </a:pPr>
            <a:r>
              <a:rPr lang="zh-CN" altLang="en-US" sz="2400"/>
              <a:t>C:平津战役</a:t>
            </a:r>
            <a:endParaRPr lang="zh-CN" altLang="en-US" sz="2400"/>
          </a:p>
          <a:p>
            <a:pPr marL="0" indent="0">
              <a:lnSpc>
                <a:spcPct val="200000"/>
              </a:lnSpc>
              <a:buNone/>
            </a:pPr>
            <a:r>
              <a:rPr lang="zh-CN" altLang="en-US" sz="2400"/>
              <a:t>D:渡江战役</a:t>
            </a:r>
            <a:endParaRPr lang="zh-CN" altLang="en-US" sz="240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1949年4月21日，中国人民解放军发起的重大战役是（ ）</a:t>
            </a:r>
            <a:endParaRPr lang="zh-CN" altLang="en-US" sz="2400"/>
          </a:p>
          <a:p>
            <a:pPr marL="0" indent="0">
              <a:lnSpc>
                <a:spcPct val="200000"/>
              </a:lnSpc>
              <a:buNone/>
            </a:pPr>
            <a:r>
              <a:rPr lang="zh-CN" altLang="en-US" sz="2400"/>
              <a:t>A:辽沈战役 </a:t>
            </a:r>
            <a:endParaRPr lang="zh-CN" altLang="en-US" sz="2400"/>
          </a:p>
          <a:p>
            <a:pPr marL="0" indent="0">
              <a:lnSpc>
                <a:spcPct val="200000"/>
              </a:lnSpc>
              <a:buNone/>
            </a:pPr>
            <a:r>
              <a:rPr lang="zh-CN" altLang="en-US" sz="2400"/>
              <a:t>B:淮海战役</a:t>
            </a:r>
            <a:endParaRPr lang="zh-CN" altLang="en-US" sz="2400"/>
          </a:p>
          <a:p>
            <a:pPr marL="0" indent="0">
              <a:lnSpc>
                <a:spcPct val="200000"/>
              </a:lnSpc>
              <a:buNone/>
            </a:pPr>
            <a:r>
              <a:rPr lang="zh-CN" altLang="en-US" sz="2400"/>
              <a:t>C:平津战役</a:t>
            </a:r>
            <a:endParaRPr lang="zh-CN" altLang="en-US" sz="2400"/>
          </a:p>
          <a:p>
            <a:pPr marL="0" indent="0">
              <a:lnSpc>
                <a:spcPct val="200000"/>
              </a:lnSpc>
              <a:buNone/>
            </a:pPr>
            <a:r>
              <a:rPr lang="zh-CN" altLang="en-US" sz="2400">
                <a:solidFill>
                  <a:srgbClr val="C00000"/>
                </a:solidFill>
              </a:rPr>
              <a:t>D:渡江战役</a:t>
            </a:r>
            <a:endParaRPr lang="zh-CN" altLang="en-US" sz="2400">
              <a:solidFill>
                <a:srgbClr val="C00000"/>
              </a:solidFill>
            </a:endParaRP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1949年4月，国共双方代表举行了以中共所提八项条件为基础的（ ）</a:t>
            </a:r>
            <a:endParaRPr lang="zh-CN" altLang="en-US" sz="2400"/>
          </a:p>
          <a:p>
            <a:pPr marL="0" indent="0">
              <a:lnSpc>
                <a:spcPct val="200000"/>
              </a:lnSpc>
              <a:buNone/>
            </a:pPr>
            <a:r>
              <a:rPr lang="zh-CN" altLang="en-US" sz="2400"/>
              <a:t>A:西安谈判</a:t>
            </a:r>
            <a:endParaRPr lang="zh-CN" altLang="en-US" sz="2400"/>
          </a:p>
          <a:p>
            <a:pPr marL="0" indent="0">
              <a:lnSpc>
                <a:spcPct val="200000"/>
              </a:lnSpc>
              <a:buNone/>
            </a:pPr>
            <a:r>
              <a:rPr lang="zh-CN" altLang="en-US" sz="2400"/>
              <a:t>B:重庆谈判</a:t>
            </a:r>
            <a:endParaRPr lang="zh-CN" altLang="en-US" sz="2400"/>
          </a:p>
          <a:p>
            <a:pPr marL="0" indent="0">
              <a:lnSpc>
                <a:spcPct val="200000"/>
              </a:lnSpc>
              <a:buNone/>
            </a:pPr>
            <a:r>
              <a:rPr lang="zh-CN" altLang="en-US" sz="2400"/>
              <a:t>C:南京谈判</a:t>
            </a:r>
            <a:endParaRPr lang="zh-CN" altLang="en-US" sz="2400"/>
          </a:p>
          <a:p>
            <a:pPr marL="0" indent="0">
              <a:lnSpc>
                <a:spcPct val="200000"/>
              </a:lnSpc>
              <a:buNone/>
            </a:pPr>
            <a:r>
              <a:rPr lang="zh-CN" altLang="en-US" sz="2400"/>
              <a:t>D:北平谈判</a:t>
            </a:r>
            <a:endParaRPr lang="zh-CN" altLang="en-US" sz="240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1949年4月，国共双方代表举行了以中共所提八项条件为基础的（ ）</a:t>
            </a:r>
            <a:endParaRPr lang="zh-CN" altLang="en-US" sz="2400"/>
          </a:p>
          <a:p>
            <a:pPr marL="0" indent="0">
              <a:lnSpc>
                <a:spcPct val="200000"/>
              </a:lnSpc>
              <a:buNone/>
            </a:pPr>
            <a:r>
              <a:rPr lang="zh-CN" altLang="en-US" sz="2400"/>
              <a:t>A:西安谈判</a:t>
            </a:r>
            <a:endParaRPr lang="zh-CN" altLang="en-US" sz="2400"/>
          </a:p>
          <a:p>
            <a:pPr marL="0" indent="0">
              <a:lnSpc>
                <a:spcPct val="200000"/>
              </a:lnSpc>
              <a:buNone/>
            </a:pPr>
            <a:r>
              <a:rPr lang="zh-CN" altLang="en-US" sz="2400"/>
              <a:t>B:重庆谈判</a:t>
            </a:r>
            <a:endParaRPr lang="zh-CN" altLang="en-US" sz="2400"/>
          </a:p>
          <a:p>
            <a:pPr marL="0" indent="0">
              <a:lnSpc>
                <a:spcPct val="200000"/>
              </a:lnSpc>
              <a:buNone/>
            </a:pPr>
            <a:r>
              <a:rPr lang="zh-CN" altLang="en-US" sz="2400"/>
              <a:t>C:南京谈判</a:t>
            </a:r>
            <a:endParaRPr lang="zh-CN" altLang="en-US" sz="2400"/>
          </a:p>
          <a:p>
            <a:pPr marL="0" indent="0">
              <a:lnSpc>
                <a:spcPct val="200000"/>
              </a:lnSpc>
              <a:buNone/>
            </a:pPr>
            <a:r>
              <a:rPr lang="zh-CN" altLang="en-US" sz="2400">
                <a:solidFill>
                  <a:srgbClr val="C00000"/>
                </a:solidFill>
              </a:rPr>
              <a:t>D:北平谈判</a:t>
            </a:r>
            <a:endParaRPr lang="zh-CN" altLang="en-US" sz="2400">
              <a:solidFill>
                <a:srgbClr val="C00000"/>
              </a:solidFill>
            </a:endParaRP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毛泽东为新华社写的1949年新年献词是（ ）</a:t>
            </a:r>
            <a:endParaRPr lang="zh-CN" altLang="en-US" sz="2400"/>
          </a:p>
          <a:p>
            <a:pPr marL="0" indent="0">
              <a:lnSpc>
                <a:spcPct val="200000"/>
              </a:lnSpc>
              <a:buNone/>
            </a:pPr>
            <a:r>
              <a:rPr lang="zh-CN" altLang="en-US" sz="2400"/>
              <a:t>A:《对目前时局的宣言》</a:t>
            </a:r>
            <a:endParaRPr lang="zh-CN" altLang="en-US" sz="2400"/>
          </a:p>
          <a:p>
            <a:pPr marL="0" indent="0">
              <a:lnSpc>
                <a:spcPct val="200000"/>
              </a:lnSpc>
              <a:buNone/>
            </a:pPr>
            <a:r>
              <a:rPr lang="zh-CN" altLang="en-US" sz="2400"/>
              <a:t>B:《目前形势和我们的任务》</a:t>
            </a:r>
            <a:endParaRPr lang="zh-CN" altLang="en-US" sz="2400"/>
          </a:p>
          <a:p>
            <a:pPr marL="0" indent="0">
              <a:lnSpc>
                <a:spcPct val="200000"/>
              </a:lnSpc>
              <a:buNone/>
            </a:pPr>
            <a:r>
              <a:rPr lang="zh-CN" altLang="en-US" sz="2400"/>
              <a:t>C:《将革命进行到底》</a:t>
            </a:r>
            <a:endParaRPr lang="zh-CN" altLang="en-US" sz="2400"/>
          </a:p>
          <a:p>
            <a:pPr marL="0" indent="0">
              <a:lnSpc>
                <a:spcPct val="200000"/>
              </a:lnSpc>
              <a:buNone/>
            </a:pPr>
            <a:r>
              <a:rPr lang="zh-CN" altLang="en-US" sz="2400"/>
              <a:t>D:《论人民民主专政》</a:t>
            </a:r>
            <a:endParaRPr lang="zh-CN" altLang="en-US" sz="240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毛泽东为新华社写的1949年新年献词是（ ）</a:t>
            </a:r>
            <a:endParaRPr lang="zh-CN" altLang="en-US" sz="2400"/>
          </a:p>
          <a:p>
            <a:pPr marL="0" indent="0">
              <a:lnSpc>
                <a:spcPct val="200000"/>
              </a:lnSpc>
              <a:buNone/>
            </a:pPr>
            <a:r>
              <a:rPr lang="zh-CN" altLang="en-US" sz="2400"/>
              <a:t>A:《对目前时局的宣言》</a:t>
            </a:r>
            <a:endParaRPr lang="zh-CN" altLang="en-US" sz="2400"/>
          </a:p>
          <a:p>
            <a:pPr marL="0" indent="0">
              <a:lnSpc>
                <a:spcPct val="200000"/>
              </a:lnSpc>
              <a:buNone/>
            </a:pPr>
            <a:r>
              <a:rPr lang="zh-CN" altLang="en-US" sz="2400"/>
              <a:t>B:《目前形势和我们的任务》</a:t>
            </a:r>
            <a:endParaRPr lang="zh-CN" altLang="en-US" sz="2400"/>
          </a:p>
          <a:p>
            <a:pPr marL="0" indent="0">
              <a:lnSpc>
                <a:spcPct val="200000"/>
              </a:lnSpc>
              <a:buNone/>
            </a:pPr>
            <a:r>
              <a:rPr lang="zh-CN" altLang="en-US" sz="2400">
                <a:solidFill>
                  <a:srgbClr val="C00000"/>
                </a:solidFill>
              </a:rPr>
              <a:t>C:《将革命进行到底》</a:t>
            </a:r>
            <a:endParaRPr lang="zh-CN" altLang="en-US" sz="2400">
              <a:solidFill>
                <a:srgbClr val="C00000"/>
              </a:solidFill>
            </a:endParaRPr>
          </a:p>
          <a:p>
            <a:pPr marL="0" indent="0">
              <a:lnSpc>
                <a:spcPct val="200000"/>
              </a:lnSpc>
              <a:buNone/>
            </a:pPr>
            <a:r>
              <a:rPr lang="zh-CN" altLang="en-US" sz="2400"/>
              <a:t>D:《论人民民主专政》</a:t>
            </a:r>
            <a:endParaRPr lang="zh-CN" altLang="en-US" sz="240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1949年3月，中国共产党在河北省平山县西柏坡召开的重要会议是（ ）</a:t>
            </a:r>
            <a:endParaRPr lang="zh-CN" altLang="en-US" sz="2400"/>
          </a:p>
          <a:p>
            <a:pPr marL="0" indent="0">
              <a:lnSpc>
                <a:spcPct val="200000"/>
              </a:lnSpc>
              <a:buNone/>
            </a:pPr>
            <a:r>
              <a:rPr lang="zh-CN" altLang="en-US" sz="2400"/>
              <a:t>A:中共六大</a:t>
            </a:r>
            <a:endParaRPr lang="zh-CN" altLang="en-US" sz="2400"/>
          </a:p>
          <a:p>
            <a:pPr marL="0" indent="0">
              <a:lnSpc>
                <a:spcPct val="200000"/>
              </a:lnSpc>
              <a:buNone/>
            </a:pPr>
            <a:r>
              <a:rPr lang="zh-CN" altLang="en-US" sz="2400"/>
              <a:t>B:中共六届六中全会</a:t>
            </a:r>
            <a:endParaRPr lang="zh-CN" altLang="en-US" sz="2400"/>
          </a:p>
          <a:p>
            <a:pPr marL="0" indent="0">
              <a:lnSpc>
                <a:spcPct val="200000"/>
              </a:lnSpc>
              <a:buNone/>
            </a:pPr>
            <a:r>
              <a:rPr lang="zh-CN" altLang="en-US" sz="2400"/>
              <a:t>C:中共七大</a:t>
            </a:r>
            <a:endParaRPr lang="zh-CN" altLang="en-US" sz="2400"/>
          </a:p>
          <a:p>
            <a:pPr marL="0" indent="0">
              <a:lnSpc>
                <a:spcPct val="200000"/>
              </a:lnSpc>
              <a:buNone/>
            </a:pPr>
            <a:r>
              <a:rPr lang="zh-CN" altLang="en-US" sz="2400"/>
              <a:t>D:中共七届二中全会</a:t>
            </a:r>
            <a:endParaRPr lang="zh-CN" altLang="en-US" sz="240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1949年3月，中国共产党在河北省平山县西柏坡召开的重要会议是（ ）</a:t>
            </a:r>
            <a:endParaRPr lang="zh-CN" altLang="en-US" sz="2400"/>
          </a:p>
          <a:p>
            <a:pPr marL="0" indent="0">
              <a:lnSpc>
                <a:spcPct val="200000"/>
              </a:lnSpc>
              <a:buNone/>
            </a:pPr>
            <a:r>
              <a:rPr lang="zh-CN" altLang="en-US" sz="2400"/>
              <a:t>A:中共六大</a:t>
            </a:r>
            <a:endParaRPr lang="zh-CN" altLang="en-US" sz="2400"/>
          </a:p>
          <a:p>
            <a:pPr marL="0" indent="0">
              <a:lnSpc>
                <a:spcPct val="200000"/>
              </a:lnSpc>
              <a:buNone/>
            </a:pPr>
            <a:r>
              <a:rPr lang="zh-CN" altLang="en-US" sz="2400"/>
              <a:t>B:中共六届六中全会</a:t>
            </a:r>
            <a:endParaRPr lang="zh-CN" altLang="en-US" sz="2400"/>
          </a:p>
          <a:p>
            <a:pPr marL="0" indent="0">
              <a:lnSpc>
                <a:spcPct val="200000"/>
              </a:lnSpc>
              <a:buNone/>
            </a:pPr>
            <a:r>
              <a:rPr lang="zh-CN" altLang="en-US" sz="2400"/>
              <a:t>C:中共七大</a:t>
            </a:r>
            <a:endParaRPr lang="zh-CN" altLang="en-US" sz="2400"/>
          </a:p>
          <a:p>
            <a:pPr marL="0" indent="0">
              <a:lnSpc>
                <a:spcPct val="200000"/>
              </a:lnSpc>
              <a:buNone/>
            </a:pPr>
            <a:r>
              <a:rPr lang="zh-CN" altLang="en-US" sz="2400">
                <a:solidFill>
                  <a:srgbClr val="C00000"/>
                </a:solidFill>
              </a:rPr>
              <a:t>D:中共七届二中全会</a:t>
            </a:r>
            <a:endParaRPr lang="zh-CN" altLang="en-US" sz="240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1920年，在北京发起建立中国共产党早期组织的是（ ）</a:t>
            </a:r>
            <a:endParaRPr lang="zh-CN" altLang="en-US" sz="2400"/>
          </a:p>
          <a:p>
            <a:pPr marL="0" indent="0">
              <a:lnSpc>
                <a:spcPct val="200000"/>
              </a:lnSpc>
              <a:buNone/>
            </a:pPr>
            <a:r>
              <a:rPr lang="zh-CN" altLang="en-US" sz="2400">
                <a:solidFill>
                  <a:srgbClr val="FF0000"/>
                </a:solidFill>
              </a:rPr>
              <a:t>A:李大钊</a:t>
            </a:r>
            <a:endParaRPr lang="zh-CN" altLang="en-US" sz="2400">
              <a:solidFill>
                <a:srgbClr val="FF0000"/>
              </a:solidFill>
            </a:endParaRPr>
          </a:p>
          <a:p>
            <a:pPr marL="0" indent="0">
              <a:lnSpc>
                <a:spcPct val="200000"/>
              </a:lnSpc>
              <a:buNone/>
            </a:pPr>
            <a:r>
              <a:rPr lang="zh-CN" altLang="en-US" sz="2400"/>
              <a:t>B:陈独秀 </a:t>
            </a:r>
            <a:endParaRPr lang="zh-CN" altLang="en-US" sz="2400"/>
          </a:p>
          <a:p>
            <a:pPr marL="0" indent="0">
              <a:lnSpc>
                <a:spcPct val="200000"/>
              </a:lnSpc>
              <a:buNone/>
            </a:pPr>
            <a:r>
              <a:rPr lang="zh-CN" altLang="en-US" sz="2400"/>
              <a:t>C:陈公博</a:t>
            </a:r>
            <a:endParaRPr lang="zh-CN" altLang="en-US" sz="2400"/>
          </a:p>
          <a:p>
            <a:pPr marL="0" indent="0">
              <a:lnSpc>
                <a:spcPct val="200000"/>
              </a:lnSpc>
              <a:buNone/>
            </a:pPr>
            <a:r>
              <a:rPr lang="zh-CN" altLang="en-US" sz="2400"/>
              <a:t>D:毛泽东</a:t>
            </a:r>
            <a:endParaRPr lang="zh-CN" altLang="en-US" sz="240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在中国共产党的建设问题上，明确提出“两个务必”要求的会议是（ ）</a:t>
            </a:r>
            <a:endParaRPr lang="zh-CN" altLang="en-US" sz="2400"/>
          </a:p>
          <a:p>
            <a:pPr marL="0" indent="0">
              <a:lnSpc>
                <a:spcPct val="200000"/>
              </a:lnSpc>
              <a:buNone/>
            </a:pPr>
            <a:r>
              <a:rPr lang="zh-CN" altLang="en-US" sz="2400"/>
              <a:t>A:中共七届二中全会</a:t>
            </a:r>
            <a:endParaRPr lang="zh-CN" altLang="en-US" sz="2400"/>
          </a:p>
          <a:p>
            <a:pPr marL="0" indent="0">
              <a:lnSpc>
                <a:spcPct val="200000"/>
              </a:lnSpc>
              <a:buNone/>
            </a:pPr>
            <a:r>
              <a:rPr lang="zh-CN" altLang="en-US" sz="2400"/>
              <a:t>B:晋绥干部会议</a:t>
            </a:r>
            <a:endParaRPr lang="zh-CN" altLang="en-US" sz="2400"/>
          </a:p>
          <a:p>
            <a:pPr marL="0" indent="0">
              <a:lnSpc>
                <a:spcPct val="200000"/>
              </a:lnSpc>
              <a:buNone/>
            </a:pPr>
            <a:r>
              <a:rPr lang="zh-CN" altLang="en-US" sz="2400"/>
              <a:t>C:全国土地会议</a:t>
            </a:r>
            <a:endParaRPr lang="zh-CN" altLang="en-US" sz="2400"/>
          </a:p>
          <a:p>
            <a:pPr marL="0" indent="0">
              <a:lnSpc>
                <a:spcPct val="200000"/>
              </a:lnSpc>
              <a:buNone/>
            </a:pPr>
            <a:r>
              <a:rPr lang="zh-CN" altLang="en-US" sz="2400"/>
              <a:t>D:中共七大</a:t>
            </a:r>
            <a:endParaRPr lang="zh-CN" altLang="en-US" sz="240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在中国共产党的建设问题上，明确提出“两个务必”要求的会议是（ ）</a:t>
            </a:r>
            <a:endParaRPr lang="zh-CN" altLang="en-US" sz="2400"/>
          </a:p>
          <a:p>
            <a:pPr marL="0" indent="0">
              <a:lnSpc>
                <a:spcPct val="200000"/>
              </a:lnSpc>
              <a:buNone/>
            </a:pPr>
            <a:r>
              <a:rPr lang="zh-CN" altLang="en-US" sz="2400">
                <a:solidFill>
                  <a:srgbClr val="C00000"/>
                </a:solidFill>
              </a:rPr>
              <a:t>A:中共七届二中全会</a:t>
            </a:r>
            <a:endParaRPr lang="zh-CN" altLang="en-US" sz="2400">
              <a:solidFill>
                <a:srgbClr val="C00000"/>
              </a:solidFill>
            </a:endParaRPr>
          </a:p>
          <a:p>
            <a:pPr marL="0" indent="0">
              <a:lnSpc>
                <a:spcPct val="200000"/>
              </a:lnSpc>
              <a:buNone/>
            </a:pPr>
            <a:r>
              <a:rPr lang="zh-CN" altLang="en-US" sz="2400"/>
              <a:t>B:晋绥干部会议</a:t>
            </a:r>
            <a:endParaRPr lang="zh-CN" altLang="en-US" sz="2400"/>
          </a:p>
          <a:p>
            <a:pPr marL="0" indent="0">
              <a:lnSpc>
                <a:spcPct val="200000"/>
              </a:lnSpc>
              <a:buNone/>
            </a:pPr>
            <a:r>
              <a:rPr lang="zh-CN" altLang="en-US" sz="2400"/>
              <a:t>C:全国土地会议</a:t>
            </a:r>
            <a:endParaRPr lang="zh-CN" altLang="en-US" sz="2400"/>
          </a:p>
          <a:p>
            <a:pPr marL="0" indent="0">
              <a:lnSpc>
                <a:spcPct val="200000"/>
              </a:lnSpc>
              <a:buNone/>
            </a:pPr>
            <a:r>
              <a:rPr lang="zh-CN" altLang="en-US" sz="2400"/>
              <a:t>D:中共七大</a:t>
            </a:r>
            <a:endParaRPr lang="zh-CN" altLang="en-US" sz="240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1949年6月，毛泽东发表的系统论述中国共产党建国主张的著作是（ ）</a:t>
            </a:r>
            <a:endParaRPr lang="zh-CN" altLang="en-US" sz="2400"/>
          </a:p>
          <a:p>
            <a:pPr marL="0" indent="0">
              <a:lnSpc>
                <a:spcPct val="200000"/>
              </a:lnSpc>
              <a:buNone/>
            </a:pPr>
            <a:r>
              <a:rPr lang="zh-CN" altLang="en-US" sz="2400"/>
              <a:t>A:《新民主主义论》</a:t>
            </a:r>
            <a:endParaRPr lang="zh-CN" altLang="en-US" sz="2400"/>
          </a:p>
          <a:p>
            <a:pPr marL="0" indent="0">
              <a:lnSpc>
                <a:spcPct val="200000"/>
              </a:lnSpc>
              <a:buNone/>
            </a:pPr>
            <a:r>
              <a:rPr lang="zh-CN" altLang="en-US" sz="2400"/>
              <a:t>B:《目前形势和我们的任务》</a:t>
            </a:r>
            <a:endParaRPr lang="zh-CN" altLang="en-US" sz="2400"/>
          </a:p>
          <a:p>
            <a:pPr marL="0" indent="0">
              <a:lnSpc>
                <a:spcPct val="200000"/>
              </a:lnSpc>
              <a:buNone/>
            </a:pPr>
            <a:r>
              <a:rPr lang="zh-CN" altLang="en-US" sz="2400"/>
              <a:t>C:《论联合政府》</a:t>
            </a:r>
            <a:endParaRPr lang="zh-CN" altLang="en-US" sz="2400"/>
          </a:p>
          <a:p>
            <a:pPr marL="0" indent="0">
              <a:lnSpc>
                <a:spcPct val="200000"/>
              </a:lnSpc>
              <a:buNone/>
            </a:pPr>
            <a:r>
              <a:rPr lang="zh-CN" altLang="en-US" sz="2400"/>
              <a:t>D:《论人民民主专政》</a:t>
            </a:r>
            <a:endParaRPr lang="zh-CN" altLang="en-US" sz="240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1949年6月，毛泽东发表的系统论述中国共产党建国主张的著作是（ ）</a:t>
            </a:r>
            <a:endParaRPr lang="zh-CN" altLang="en-US" sz="2400"/>
          </a:p>
          <a:p>
            <a:pPr marL="0" indent="0">
              <a:lnSpc>
                <a:spcPct val="200000"/>
              </a:lnSpc>
              <a:buNone/>
            </a:pPr>
            <a:r>
              <a:rPr lang="zh-CN" altLang="en-US" sz="2400"/>
              <a:t>A:《新民主主义论》</a:t>
            </a:r>
            <a:endParaRPr lang="zh-CN" altLang="en-US" sz="2400"/>
          </a:p>
          <a:p>
            <a:pPr marL="0" indent="0">
              <a:lnSpc>
                <a:spcPct val="200000"/>
              </a:lnSpc>
              <a:buNone/>
            </a:pPr>
            <a:r>
              <a:rPr lang="zh-CN" altLang="en-US" sz="2400"/>
              <a:t>B:《目前形势和我们的任务》</a:t>
            </a:r>
            <a:endParaRPr lang="zh-CN" altLang="en-US" sz="2400"/>
          </a:p>
          <a:p>
            <a:pPr marL="0" indent="0">
              <a:lnSpc>
                <a:spcPct val="200000"/>
              </a:lnSpc>
              <a:buNone/>
            </a:pPr>
            <a:r>
              <a:rPr lang="zh-CN" altLang="en-US" sz="2400"/>
              <a:t>C:《论联合政府》</a:t>
            </a:r>
            <a:endParaRPr lang="zh-CN" altLang="en-US" sz="2400"/>
          </a:p>
          <a:p>
            <a:pPr marL="0" indent="0">
              <a:lnSpc>
                <a:spcPct val="200000"/>
              </a:lnSpc>
              <a:buNone/>
            </a:pPr>
            <a:r>
              <a:rPr lang="zh-CN" altLang="en-US" sz="2400">
                <a:solidFill>
                  <a:srgbClr val="C00000"/>
                </a:solidFill>
              </a:rPr>
              <a:t>D:《论人民民主专政》</a:t>
            </a:r>
            <a:endParaRPr lang="zh-CN" altLang="en-US" sz="2400">
              <a:solidFill>
                <a:srgbClr val="C00000"/>
              </a:solidFill>
            </a:endParaRP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毛泽东在《论人民民主专政》中指出，人民民主专政的主要基础是（ ）</a:t>
            </a:r>
            <a:endParaRPr lang="zh-CN" altLang="en-US" sz="2400"/>
          </a:p>
          <a:p>
            <a:pPr marL="0" indent="0">
              <a:lnSpc>
                <a:spcPct val="200000"/>
              </a:lnSpc>
              <a:buNone/>
            </a:pPr>
            <a:r>
              <a:rPr lang="zh-CN" altLang="en-US" sz="2400"/>
              <a:t>A:工人阶级和农民阶级的联盟</a:t>
            </a:r>
            <a:endParaRPr lang="zh-CN" altLang="en-US" sz="2400"/>
          </a:p>
          <a:p>
            <a:pPr marL="0" indent="0">
              <a:lnSpc>
                <a:spcPct val="200000"/>
              </a:lnSpc>
              <a:buNone/>
            </a:pPr>
            <a:r>
              <a:rPr lang="zh-CN" altLang="en-US" sz="2400"/>
              <a:t>B:工人阶级和民族资产阶级的联盟</a:t>
            </a:r>
            <a:endParaRPr lang="zh-CN" altLang="en-US" sz="2400"/>
          </a:p>
          <a:p>
            <a:pPr marL="0" indent="0">
              <a:lnSpc>
                <a:spcPct val="200000"/>
              </a:lnSpc>
              <a:buNone/>
            </a:pPr>
            <a:r>
              <a:rPr lang="zh-CN" altLang="en-US" sz="2400"/>
              <a:t>C:农民阶级和城市小资产阶级的联盟</a:t>
            </a:r>
            <a:endParaRPr lang="zh-CN" altLang="en-US" sz="2400"/>
          </a:p>
          <a:p>
            <a:pPr marL="0" indent="0">
              <a:lnSpc>
                <a:spcPct val="200000"/>
              </a:lnSpc>
              <a:buNone/>
            </a:pPr>
            <a:r>
              <a:rPr lang="zh-CN" altLang="en-US" sz="2400"/>
              <a:t>D:城市小资产阶级和民族资产阶级的联盟</a:t>
            </a:r>
            <a:endParaRPr lang="zh-CN" altLang="en-US" sz="240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毛泽东在《论人民民主专政》中指出，人民民主专政的主要基础是（ ）</a:t>
            </a:r>
            <a:endParaRPr lang="zh-CN" altLang="en-US" sz="2400"/>
          </a:p>
          <a:p>
            <a:pPr marL="0" indent="0">
              <a:lnSpc>
                <a:spcPct val="200000"/>
              </a:lnSpc>
              <a:buNone/>
            </a:pPr>
            <a:r>
              <a:rPr lang="zh-CN" altLang="en-US" sz="2400">
                <a:solidFill>
                  <a:srgbClr val="C00000"/>
                </a:solidFill>
              </a:rPr>
              <a:t>A:工人阶级和农民阶级的联盟</a:t>
            </a:r>
            <a:endParaRPr lang="zh-CN" altLang="en-US" sz="2400">
              <a:solidFill>
                <a:srgbClr val="C00000"/>
              </a:solidFill>
            </a:endParaRPr>
          </a:p>
          <a:p>
            <a:pPr marL="0" indent="0">
              <a:lnSpc>
                <a:spcPct val="200000"/>
              </a:lnSpc>
              <a:buNone/>
            </a:pPr>
            <a:r>
              <a:rPr lang="zh-CN" altLang="en-US" sz="2400"/>
              <a:t>B:工人阶级和民族资产阶级的联盟</a:t>
            </a:r>
            <a:endParaRPr lang="zh-CN" altLang="en-US" sz="2400"/>
          </a:p>
          <a:p>
            <a:pPr marL="0" indent="0">
              <a:lnSpc>
                <a:spcPct val="200000"/>
              </a:lnSpc>
              <a:buNone/>
            </a:pPr>
            <a:r>
              <a:rPr lang="zh-CN" altLang="en-US" sz="2400"/>
              <a:t>C:农民阶级和城市小资产阶级的联盟</a:t>
            </a:r>
            <a:endParaRPr lang="zh-CN" altLang="en-US" sz="2400"/>
          </a:p>
          <a:p>
            <a:pPr marL="0" indent="0">
              <a:lnSpc>
                <a:spcPct val="200000"/>
              </a:lnSpc>
              <a:buNone/>
            </a:pPr>
            <a:r>
              <a:rPr lang="zh-CN" altLang="en-US" sz="2400"/>
              <a:t>D:城市小资产阶级和民族资产阶级的联盟</a:t>
            </a:r>
            <a:endParaRPr lang="zh-CN" altLang="en-US" sz="240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1949年9月制定的、正式确立中国共产党在全国执政地位的法律文献是（ ）</a:t>
            </a:r>
            <a:endParaRPr lang="zh-CN" altLang="en-US" sz="2400"/>
          </a:p>
          <a:p>
            <a:pPr marL="0" indent="0">
              <a:lnSpc>
                <a:spcPct val="200000"/>
              </a:lnSpc>
              <a:buNone/>
            </a:pPr>
            <a:r>
              <a:rPr lang="zh-CN" altLang="en-US" sz="2400"/>
              <a:t>A:《中国人民政治协商会议共同纲领》</a:t>
            </a:r>
            <a:endParaRPr lang="zh-CN" altLang="en-US" sz="2400"/>
          </a:p>
          <a:p>
            <a:pPr marL="0" indent="0">
              <a:lnSpc>
                <a:spcPct val="200000"/>
              </a:lnSpc>
              <a:buNone/>
            </a:pPr>
            <a:r>
              <a:rPr lang="zh-CN" altLang="en-US" sz="2400"/>
              <a:t>B:《和平建国纲领》</a:t>
            </a:r>
            <a:endParaRPr lang="zh-CN" altLang="en-US" sz="2400"/>
          </a:p>
          <a:p>
            <a:pPr marL="0" indent="0">
              <a:lnSpc>
                <a:spcPct val="200000"/>
              </a:lnSpc>
              <a:buNone/>
            </a:pPr>
            <a:r>
              <a:rPr lang="zh-CN" altLang="en-US" sz="2400"/>
              <a:t>C:《中央人民政府组织法》</a:t>
            </a:r>
            <a:endParaRPr lang="zh-CN" altLang="en-US" sz="2400"/>
          </a:p>
          <a:p>
            <a:pPr marL="0" indent="0">
              <a:lnSpc>
                <a:spcPct val="200000"/>
              </a:lnSpc>
              <a:buNone/>
            </a:pPr>
            <a:r>
              <a:rPr lang="zh-CN" altLang="en-US" sz="2400"/>
              <a:t>D:《中华人民共和国宪法》</a:t>
            </a:r>
            <a:endParaRPr lang="zh-CN" altLang="en-US" sz="240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1949年9月制定的、正式确立中国共产党在全国执政地位的法律文献是（ ）</a:t>
            </a:r>
            <a:endParaRPr lang="zh-CN" altLang="en-US" sz="2400"/>
          </a:p>
          <a:p>
            <a:pPr marL="0" indent="0">
              <a:lnSpc>
                <a:spcPct val="200000"/>
              </a:lnSpc>
              <a:buNone/>
            </a:pPr>
            <a:r>
              <a:rPr lang="zh-CN" altLang="en-US" sz="2400">
                <a:solidFill>
                  <a:srgbClr val="C00000"/>
                </a:solidFill>
              </a:rPr>
              <a:t>A:《中国人民政治协商会议共同纲领》</a:t>
            </a:r>
            <a:endParaRPr lang="zh-CN" altLang="en-US" sz="2400">
              <a:solidFill>
                <a:srgbClr val="C00000"/>
              </a:solidFill>
            </a:endParaRPr>
          </a:p>
          <a:p>
            <a:pPr marL="0" indent="0">
              <a:lnSpc>
                <a:spcPct val="200000"/>
              </a:lnSpc>
              <a:buNone/>
            </a:pPr>
            <a:r>
              <a:rPr lang="zh-CN" altLang="en-US" sz="2400"/>
              <a:t>B:《和平建国纲领》</a:t>
            </a:r>
            <a:endParaRPr lang="zh-CN" altLang="en-US" sz="2400"/>
          </a:p>
          <a:p>
            <a:pPr marL="0" indent="0">
              <a:lnSpc>
                <a:spcPct val="200000"/>
              </a:lnSpc>
              <a:buNone/>
            </a:pPr>
            <a:r>
              <a:rPr lang="zh-CN" altLang="en-US" sz="2400"/>
              <a:t>C:《中央人民政府组织法》</a:t>
            </a:r>
            <a:endParaRPr lang="zh-CN" altLang="en-US" sz="2400"/>
          </a:p>
          <a:p>
            <a:pPr marL="0" indent="0">
              <a:lnSpc>
                <a:spcPct val="200000"/>
              </a:lnSpc>
              <a:buNone/>
            </a:pPr>
            <a:r>
              <a:rPr lang="zh-CN" altLang="en-US" sz="2400"/>
              <a:t>D:《中华人民共和国宪法》</a:t>
            </a:r>
            <a:endParaRPr lang="zh-CN" altLang="en-US" sz="240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419100" y="1251585"/>
            <a:ext cx="11353800" cy="5161915"/>
          </a:xfrm>
        </p:spPr>
        <p:txBody>
          <a:bodyPr>
            <a:normAutofit/>
          </a:bodyPr>
          <a:p>
            <a:pPr marL="0" indent="0">
              <a:lnSpc>
                <a:spcPct val="200000"/>
              </a:lnSpc>
              <a:buNone/>
            </a:pPr>
            <a:r>
              <a:rPr lang="zh-CN" altLang="en-US" sz="2400"/>
              <a:t>《中国人民政治协商会议共同纲领》最基本、最核心的内容是规定了新中国的（ ）</a:t>
            </a:r>
            <a:endParaRPr lang="zh-CN" altLang="en-US" sz="2400"/>
          </a:p>
          <a:p>
            <a:pPr marL="0" indent="0">
              <a:lnSpc>
                <a:spcPct val="200000"/>
              </a:lnSpc>
              <a:buNone/>
            </a:pPr>
            <a:r>
              <a:rPr lang="zh-CN" altLang="en-US" sz="2400"/>
              <a:t>A:基本民族政策</a:t>
            </a:r>
            <a:endParaRPr lang="zh-CN" altLang="en-US" sz="2400"/>
          </a:p>
          <a:p>
            <a:pPr marL="0" indent="0">
              <a:lnSpc>
                <a:spcPct val="200000"/>
              </a:lnSpc>
              <a:buNone/>
            </a:pPr>
            <a:r>
              <a:rPr lang="zh-CN" altLang="en-US" sz="2400"/>
              <a:t>B:国体和政体</a:t>
            </a:r>
            <a:endParaRPr lang="zh-CN" altLang="en-US" sz="2400"/>
          </a:p>
          <a:p>
            <a:pPr marL="0" indent="0">
              <a:lnSpc>
                <a:spcPct val="200000"/>
              </a:lnSpc>
              <a:buNone/>
            </a:pPr>
            <a:r>
              <a:rPr lang="zh-CN" altLang="en-US" sz="2400"/>
              <a:t>C:经济工作方针</a:t>
            </a:r>
            <a:endParaRPr lang="zh-CN" altLang="en-US" sz="2400"/>
          </a:p>
          <a:p>
            <a:pPr marL="0" indent="0">
              <a:lnSpc>
                <a:spcPct val="200000"/>
              </a:lnSpc>
              <a:buNone/>
            </a:pPr>
            <a:r>
              <a:rPr lang="zh-CN" altLang="en-US" sz="2400"/>
              <a:t>D:外交工作原则</a:t>
            </a:r>
            <a:endParaRPr lang="zh-CN" altLang="en-US" sz="240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419100" y="1251585"/>
            <a:ext cx="11353800" cy="5161915"/>
          </a:xfrm>
        </p:spPr>
        <p:txBody>
          <a:bodyPr>
            <a:normAutofit/>
          </a:bodyPr>
          <a:p>
            <a:pPr marL="0" indent="0">
              <a:lnSpc>
                <a:spcPct val="200000"/>
              </a:lnSpc>
              <a:buNone/>
            </a:pPr>
            <a:r>
              <a:rPr lang="zh-CN" altLang="en-US" sz="2400"/>
              <a:t>《中国人民政治协商会议共同纲领》最基本、最核心的内容是规定了新中国的（ ）</a:t>
            </a:r>
            <a:endParaRPr lang="zh-CN" altLang="en-US" sz="2400"/>
          </a:p>
          <a:p>
            <a:pPr marL="0" indent="0">
              <a:lnSpc>
                <a:spcPct val="200000"/>
              </a:lnSpc>
              <a:buNone/>
            </a:pPr>
            <a:r>
              <a:rPr lang="zh-CN" altLang="en-US" sz="2400"/>
              <a:t>A:基本民族政策</a:t>
            </a:r>
            <a:endParaRPr lang="zh-CN" altLang="en-US" sz="2400"/>
          </a:p>
          <a:p>
            <a:pPr marL="0" indent="0">
              <a:lnSpc>
                <a:spcPct val="200000"/>
              </a:lnSpc>
              <a:buNone/>
            </a:pPr>
            <a:r>
              <a:rPr lang="zh-CN" altLang="en-US" sz="2400">
                <a:solidFill>
                  <a:srgbClr val="C00000"/>
                </a:solidFill>
              </a:rPr>
              <a:t>B:国体和政体</a:t>
            </a:r>
            <a:endParaRPr lang="zh-CN" altLang="en-US" sz="2400">
              <a:solidFill>
                <a:srgbClr val="C00000"/>
              </a:solidFill>
            </a:endParaRPr>
          </a:p>
          <a:p>
            <a:pPr marL="0" indent="0">
              <a:lnSpc>
                <a:spcPct val="200000"/>
              </a:lnSpc>
              <a:buNone/>
            </a:pPr>
            <a:r>
              <a:rPr lang="zh-CN" altLang="en-US" sz="2400"/>
              <a:t>C:经济工作方针</a:t>
            </a:r>
            <a:endParaRPr lang="zh-CN" altLang="en-US" sz="2400"/>
          </a:p>
          <a:p>
            <a:pPr marL="0" indent="0">
              <a:lnSpc>
                <a:spcPct val="200000"/>
              </a:lnSpc>
              <a:buNone/>
            </a:pPr>
            <a:r>
              <a:rPr lang="zh-CN" altLang="en-US" sz="2400"/>
              <a:t>D:外交工作原则</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中国第一个地方共产党组织建立于（ ）</a:t>
            </a:r>
            <a:endParaRPr lang="zh-CN" altLang="en-US" sz="2400"/>
          </a:p>
          <a:p>
            <a:pPr marL="0" indent="0">
              <a:lnSpc>
                <a:spcPct val="200000"/>
              </a:lnSpc>
              <a:buNone/>
            </a:pPr>
            <a:r>
              <a:rPr lang="zh-CN" altLang="en-US" sz="2400"/>
              <a:t>A:北京</a:t>
            </a:r>
            <a:endParaRPr lang="zh-CN" altLang="en-US" sz="2400"/>
          </a:p>
          <a:p>
            <a:pPr marL="0" indent="0">
              <a:lnSpc>
                <a:spcPct val="200000"/>
              </a:lnSpc>
              <a:buNone/>
            </a:pPr>
            <a:r>
              <a:rPr lang="zh-CN" altLang="en-US" sz="2400"/>
              <a:t>B:湖南</a:t>
            </a:r>
            <a:endParaRPr lang="zh-CN" altLang="en-US" sz="2400"/>
          </a:p>
          <a:p>
            <a:pPr marL="0" indent="0">
              <a:lnSpc>
                <a:spcPct val="200000"/>
              </a:lnSpc>
              <a:buNone/>
            </a:pPr>
            <a:r>
              <a:rPr lang="zh-CN" altLang="en-US" sz="2400"/>
              <a:t>C:上海</a:t>
            </a:r>
            <a:endParaRPr lang="zh-CN" altLang="en-US" sz="2400"/>
          </a:p>
          <a:p>
            <a:pPr marL="0" indent="0">
              <a:lnSpc>
                <a:spcPct val="200000"/>
              </a:lnSpc>
              <a:buNone/>
            </a:pPr>
            <a:r>
              <a:rPr lang="zh-CN" altLang="en-US" sz="2400"/>
              <a:t>D:武汉</a:t>
            </a:r>
            <a:endParaRPr lang="zh-CN" altLang="en-US" sz="2400"/>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419100" y="1251585"/>
            <a:ext cx="11353800" cy="5161915"/>
          </a:xfrm>
        </p:spPr>
        <p:txBody>
          <a:bodyPr>
            <a:normAutofit/>
          </a:bodyPr>
          <a:p>
            <a:pPr marL="0" indent="0">
              <a:lnSpc>
                <a:spcPct val="200000"/>
              </a:lnSpc>
              <a:buNone/>
            </a:pPr>
            <a:r>
              <a:rPr lang="zh-CN" altLang="en-US" sz="2400"/>
              <a:t>建国初期，中国共产党对私营工商业的生产关系、劳资关系和产销关系进行全面调整的原则是（ ）</a:t>
            </a:r>
            <a:endParaRPr lang="zh-CN" altLang="en-US" sz="2400"/>
          </a:p>
          <a:p>
            <a:pPr marL="0" indent="0">
              <a:lnSpc>
                <a:spcPct val="200000"/>
              </a:lnSpc>
              <a:buNone/>
            </a:pPr>
            <a:r>
              <a:rPr lang="zh-CN" altLang="en-US" sz="2400"/>
              <a:t>A:“经销代销”</a:t>
            </a:r>
            <a:endParaRPr lang="zh-CN" altLang="en-US" sz="2400"/>
          </a:p>
          <a:p>
            <a:pPr marL="0" indent="0">
              <a:lnSpc>
                <a:spcPct val="200000"/>
              </a:lnSpc>
              <a:buNone/>
            </a:pPr>
            <a:r>
              <a:rPr lang="zh-CN" altLang="en-US" sz="2400"/>
              <a:t>B:“公私兼顾、劳资两利”</a:t>
            </a:r>
            <a:endParaRPr lang="zh-CN" altLang="en-US" sz="2400"/>
          </a:p>
          <a:p>
            <a:pPr marL="0" indent="0">
              <a:lnSpc>
                <a:spcPct val="200000"/>
              </a:lnSpc>
              <a:buNone/>
            </a:pPr>
            <a:r>
              <a:rPr lang="zh-CN" altLang="en-US" sz="2400"/>
              <a:t>C:“消灭资本主义”</a:t>
            </a:r>
            <a:endParaRPr lang="zh-CN" altLang="en-US" sz="2400"/>
          </a:p>
          <a:p>
            <a:pPr marL="0" indent="0">
              <a:lnSpc>
                <a:spcPct val="200000"/>
              </a:lnSpc>
              <a:buNone/>
            </a:pPr>
            <a:r>
              <a:rPr lang="zh-CN" altLang="en-US" sz="2400"/>
              <a:t>D:“统购统销”</a:t>
            </a:r>
            <a:endParaRPr lang="zh-CN" altLang="en-US" sz="240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419100" y="1251585"/>
            <a:ext cx="11353800" cy="5161915"/>
          </a:xfrm>
        </p:spPr>
        <p:txBody>
          <a:bodyPr>
            <a:normAutofit/>
          </a:bodyPr>
          <a:p>
            <a:pPr marL="0" indent="0">
              <a:lnSpc>
                <a:spcPct val="200000"/>
              </a:lnSpc>
              <a:buNone/>
            </a:pPr>
            <a:r>
              <a:rPr lang="zh-CN" altLang="en-US" sz="2400"/>
              <a:t>建国初期，中国共产党对私营工商业的生产关系、劳资关系和产销关系进行全面调整的原则是（ ）</a:t>
            </a:r>
            <a:endParaRPr lang="zh-CN" altLang="en-US" sz="2400"/>
          </a:p>
          <a:p>
            <a:pPr marL="0" indent="0">
              <a:lnSpc>
                <a:spcPct val="200000"/>
              </a:lnSpc>
              <a:buNone/>
            </a:pPr>
            <a:r>
              <a:rPr lang="zh-CN" altLang="en-US" sz="2400"/>
              <a:t>A:“经销代销”</a:t>
            </a:r>
            <a:endParaRPr lang="zh-CN" altLang="en-US" sz="2400"/>
          </a:p>
          <a:p>
            <a:pPr marL="0" indent="0">
              <a:lnSpc>
                <a:spcPct val="200000"/>
              </a:lnSpc>
              <a:buNone/>
            </a:pPr>
            <a:r>
              <a:rPr lang="zh-CN" altLang="en-US" sz="2400">
                <a:solidFill>
                  <a:srgbClr val="C00000"/>
                </a:solidFill>
              </a:rPr>
              <a:t>B:“公私兼顾、劳资两利”</a:t>
            </a:r>
            <a:endParaRPr lang="zh-CN" altLang="en-US" sz="2400">
              <a:solidFill>
                <a:srgbClr val="C00000"/>
              </a:solidFill>
            </a:endParaRPr>
          </a:p>
          <a:p>
            <a:pPr marL="0" indent="0">
              <a:lnSpc>
                <a:spcPct val="200000"/>
              </a:lnSpc>
              <a:buNone/>
            </a:pPr>
            <a:r>
              <a:rPr lang="zh-CN" altLang="en-US" sz="2400"/>
              <a:t>C:“消灭资本主义”</a:t>
            </a:r>
            <a:endParaRPr lang="zh-CN" altLang="en-US" sz="2400"/>
          </a:p>
          <a:p>
            <a:pPr marL="0" indent="0">
              <a:lnSpc>
                <a:spcPct val="200000"/>
              </a:lnSpc>
              <a:buNone/>
            </a:pPr>
            <a:r>
              <a:rPr lang="zh-CN" altLang="en-US" sz="2400"/>
              <a:t>D:“统购统销”</a:t>
            </a:r>
            <a:endParaRPr lang="zh-CN" altLang="en-US" sz="2400"/>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419100" y="1251585"/>
            <a:ext cx="11353800" cy="5161915"/>
          </a:xfrm>
        </p:spPr>
        <p:txBody>
          <a:bodyPr>
            <a:normAutofit/>
          </a:bodyPr>
          <a:p>
            <a:pPr marL="0" indent="0">
              <a:lnSpc>
                <a:spcPct val="200000"/>
              </a:lnSpc>
              <a:buNone/>
            </a:pPr>
            <a:r>
              <a:rPr lang="zh-CN" altLang="en-US" sz="2400"/>
              <a:t>中国的武装斗争实质上是（ ）</a:t>
            </a:r>
            <a:endParaRPr lang="zh-CN" altLang="en-US" sz="2400"/>
          </a:p>
          <a:p>
            <a:pPr marL="0" indent="0">
              <a:lnSpc>
                <a:spcPct val="200000"/>
              </a:lnSpc>
              <a:buNone/>
            </a:pPr>
            <a:r>
              <a:rPr lang="zh-CN" altLang="en-US" sz="2400"/>
              <a:t>A:工人阶级领导的全民战争</a:t>
            </a:r>
            <a:endParaRPr lang="zh-CN" altLang="en-US" sz="2400"/>
          </a:p>
          <a:p>
            <a:pPr marL="0" indent="0">
              <a:lnSpc>
                <a:spcPct val="200000"/>
              </a:lnSpc>
              <a:buNone/>
            </a:pPr>
            <a:r>
              <a:rPr lang="zh-CN" altLang="en-US" sz="2400"/>
              <a:t>B:共产党与国民党的战争</a:t>
            </a:r>
            <a:endParaRPr lang="zh-CN" altLang="en-US" sz="2400"/>
          </a:p>
          <a:p>
            <a:pPr marL="0" indent="0">
              <a:lnSpc>
                <a:spcPct val="200000"/>
              </a:lnSpc>
              <a:buNone/>
            </a:pPr>
            <a:r>
              <a:rPr lang="zh-CN" altLang="en-US" sz="2400"/>
              <a:t>C:工人阶级和地主资产阶级的战争</a:t>
            </a:r>
            <a:endParaRPr lang="zh-CN" altLang="en-US" sz="2400"/>
          </a:p>
          <a:p>
            <a:pPr marL="0" indent="0">
              <a:lnSpc>
                <a:spcPct val="200000"/>
              </a:lnSpc>
              <a:buNone/>
            </a:pPr>
            <a:r>
              <a:rPr lang="zh-CN" altLang="en-US" sz="2400"/>
              <a:t>D:工人阶级领导的农民战争</a:t>
            </a:r>
            <a:endParaRPr lang="zh-CN" altLang="en-US" sz="240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419100" y="1251585"/>
            <a:ext cx="11353800" cy="5161915"/>
          </a:xfrm>
        </p:spPr>
        <p:txBody>
          <a:bodyPr>
            <a:normAutofit/>
          </a:bodyPr>
          <a:p>
            <a:pPr marL="0" indent="0">
              <a:lnSpc>
                <a:spcPct val="200000"/>
              </a:lnSpc>
              <a:buNone/>
            </a:pPr>
            <a:r>
              <a:rPr lang="zh-CN" altLang="en-US" sz="2400"/>
              <a:t>中国的武装斗争实质上是（ ）</a:t>
            </a:r>
            <a:endParaRPr lang="zh-CN" altLang="en-US" sz="2400"/>
          </a:p>
          <a:p>
            <a:pPr marL="0" indent="0">
              <a:lnSpc>
                <a:spcPct val="200000"/>
              </a:lnSpc>
              <a:buNone/>
            </a:pPr>
            <a:r>
              <a:rPr lang="zh-CN" altLang="en-US" sz="2400"/>
              <a:t>A:工人阶级领导的全民战争</a:t>
            </a:r>
            <a:endParaRPr lang="zh-CN" altLang="en-US" sz="2400"/>
          </a:p>
          <a:p>
            <a:pPr marL="0" indent="0">
              <a:lnSpc>
                <a:spcPct val="200000"/>
              </a:lnSpc>
              <a:buNone/>
            </a:pPr>
            <a:r>
              <a:rPr lang="zh-CN" altLang="en-US" sz="2400"/>
              <a:t>B:共产党与国民党的战争</a:t>
            </a:r>
            <a:endParaRPr lang="zh-CN" altLang="en-US" sz="2400"/>
          </a:p>
          <a:p>
            <a:pPr marL="0" indent="0">
              <a:lnSpc>
                <a:spcPct val="200000"/>
              </a:lnSpc>
              <a:buNone/>
            </a:pPr>
            <a:r>
              <a:rPr lang="zh-CN" altLang="en-US" sz="2400"/>
              <a:t>C:工人阶级和地主资产阶级的战争</a:t>
            </a:r>
            <a:endParaRPr lang="zh-CN" altLang="en-US" sz="2400"/>
          </a:p>
          <a:p>
            <a:pPr marL="0" indent="0">
              <a:lnSpc>
                <a:spcPct val="200000"/>
              </a:lnSpc>
              <a:buNone/>
            </a:pPr>
            <a:r>
              <a:rPr lang="zh-CN" altLang="en-US" sz="2400">
                <a:solidFill>
                  <a:srgbClr val="C00000"/>
                </a:solidFill>
              </a:rPr>
              <a:t>D:工人阶级领导的农民战争</a:t>
            </a:r>
            <a:endParaRPr lang="zh-CN" altLang="en-US" sz="2400">
              <a:solidFill>
                <a:srgbClr val="C00000"/>
              </a:solidFill>
            </a:endParaRP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045065" cy="5161915"/>
          </a:xfrm>
        </p:spPr>
        <p:txBody>
          <a:bodyPr>
            <a:normAutofit/>
          </a:bodyPr>
          <a:p>
            <a:pPr marL="0" indent="0">
              <a:lnSpc>
                <a:spcPct val="200000"/>
              </a:lnSpc>
              <a:buNone/>
            </a:pPr>
            <a:r>
              <a:rPr sz="2000">
                <a:sym typeface="+mn-ea"/>
              </a:rPr>
              <a:t>抗日战争胜利后的国际格局</a:t>
            </a:r>
            <a:endParaRPr sz="2000">
              <a:sym typeface="+mn-ea"/>
            </a:endParaRPr>
          </a:p>
          <a:p>
            <a:pPr marL="0" indent="0">
              <a:lnSpc>
                <a:spcPct val="200000"/>
              </a:lnSpc>
              <a:buNone/>
            </a:pPr>
            <a:r>
              <a:rPr sz="2000">
                <a:sym typeface="+mn-ea"/>
              </a:rPr>
              <a:t>（1）帝国主义势力受到削弱</a:t>
            </a:r>
            <a:r>
              <a:rPr lang="zh-CN" sz="2000">
                <a:sym typeface="+mn-ea"/>
              </a:rPr>
              <a:t>；</a:t>
            </a:r>
            <a:r>
              <a:rPr sz="2000">
                <a:sym typeface="+mn-ea"/>
              </a:rPr>
              <a:t> </a:t>
            </a:r>
            <a:endParaRPr sz="2000">
              <a:sym typeface="+mn-ea"/>
            </a:endParaRPr>
          </a:p>
          <a:p>
            <a:pPr marL="0" indent="0">
              <a:lnSpc>
                <a:spcPct val="200000"/>
              </a:lnSpc>
              <a:buNone/>
            </a:pPr>
            <a:r>
              <a:rPr sz="2000">
                <a:sym typeface="+mn-ea"/>
              </a:rPr>
              <a:t>（2）形成了美苏两极的政治格局。 </a:t>
            </a:r>
            <a:endParaRPr sz="2000">
              <a:sym typeface="+mn-ea"/>
            </a:endParaRPr>
          </a:p>
          <a:p>
            <a:pPr marL="0" indent="0">
              <a:lnSpc>
                <a:spcPct val="200000"/>
              </a:lnSpc>
              <a:buNone/>
            </a:pPr>
            <a:r>
              <a:rPr sz="2000">
                <a:sym typeface="+mn-ea"/>
              </a:rPr>
              <a:t>（3）美国拟订了所谓“全球战略计划”，在遏制苏联的旗号下向全球扩张，并把夺取中国以巩固其在亚洲的地位作为重要战略部署。</a:t>
            </a:r>
            <a:endParaRPr sz="2000">
              <a:sym typeface="+mn-ea"/>
            </a:endParaRPr>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lnSpcReduction="20000"/>
          </a:bodyPr>
          <a:p>
            <a:pPr marL="0" indent="0">
              <a:lnSpc>
                <a:spcPct val="200000"/>
              </a:lnSpc>
              <a:buNone/>
            </a:pPr>
            <a:r>
              <a:rPr sz="2000">
                <a:latin typeface="微软雅黑" panose="020B0503020204020204" charset="-122"/>
                <a:ea typeface="微软雅黑" panose="020B0503020204020204" charset="-122"/>
                <a:cs typeface="微软雅黑" panose="020B0503020204020204" charset="-122"/>
                <a:sym typeface="+mn-ea"/>
              </a:rPr>
              <a:t>抗日战争胜利后，中国国内形势出现的新变化。</a:t>
            </a:r>
            <a:endParaRPr sz="20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sz="2000">
                <a:latin typeface="微软雅黑" panose="020B0503020204020204" charset="-122"/>
                <a:ea typeface="微软雅黑" panose="020B0503020204020204" charset="-122"/>
                <a:cs typeface="微软雅黑" panose="020B0503020204020204" charset="-122"/>
                <a:sym typeface="+mn-ea"/>
              </a:rPr>
              <a:t>（1）中国人民的觉悟程度、组织程度空前提高，中国共产党及其领导的人民革命力量得到空前发展。 </a:t>
            </a:r>
            <a:endParaRPr sz="20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sz="2000">
                <a:latin typeface="微软雅黑" panose="020B0503020204020204" charset="-122"/>
                <a:ea typeface="微软雅黑" panose="020B0503020204020204" charset="-122"/>
                <a:cs typeface="微软雅黑" panose="020B0503020204020204" charset="-122"/>
                <a:sym typeface="+mn-ea"/>
              </a:rPr>
              <a:t>（2）国民党统治集团，从其根本阶级利益出发，坚持独裁统治，坚持内战方针。 </a:t>
            </a:r>
            <a:endParaRPr sz="2000">
              <a:latin typeface="微软雅黑" panose="020B0503020204020204" charset="-122"/>
              <a:ea typeface="微软雅黑" panose="020B0503020204020204" charset="-122"/>
              <a:cs typeface="微软雅黑" panose="020B0503020204020204" charset="-122"/>
              <a:sym typeface="+mn-ea"/>
            </a:endParaRPr>
          </a:p>
          <a:p>
            <a:pPr marL="0" indent="0">
              <a:lnSpc>
                <a:spcPct val="200000"/>
              </a:lnSpc>
              <a:buNone/>
            </a:pPr>
            <a:r>
              <a:rPr sz="2000">
                <a:latin typeface="微软雅黑" panose="020B0503020204020204" charset="-122"/>
                <a:ea typeface="微软雅黑" panose="020B0503020204020204" charset="-122"/>
                <a:cs typeface="微软雅黑" panose="020B0503020204020204" charset="-122"/>
                <a:sym typeface="+mn-ea"/>
              </a:rPr>
              <a:t>（3）三种建国方案的斗争日益尖锐。</a:t>
            </a:r>
            <a:endParaRPr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lnSpcReduction="20000"/>
          </a:bodyPr>
          <a:p>
            <a:pPr marL="0" indent="0">
              <a:lnSpc>
                <a:spcPct val="200000"/>
              </a:lnSpc>
              <a:buNone/>
            </a:pPr>
            <a:r>
              <a:rPr sz="2000">
                <a:sym typeface="+mn-ea"/>
              </a:rPr>
              <a:t>全国解放战争时期存在的三种建国方案是什么？</a:t>
            </a:r>
            <a:endParaRPr sz="2000">
              <a:sym typeface="+mn-ea"/>
            </a:endParaRPr>
          </a:p>
          <a:p>
            <a:pPr marL="0" indent="0">
              <a:lnSpc>
                <a:spcPct val="200000"/>
              </a:lnSpc>
              <a:buNone/>
            </a:pPr>
            <a:r>
              <a:rPr sz="2000">
                <a:sym typeface="+mn-ea"/>
              </a:rPr>
              <a:t>（1）第一种是地主阶级与买办性大资产阶级的建国方案，它维护地主阶级和买办性大资产阶级的根本利益，遭到了中国人民的唾弃。</a:t>
            </a:r>
            <a:endParaRPr sz="2000">
              <a:sym typeface="+mn-ea"/>
            </a:endParaRPr>
          </a:p>
          <a:p>
            <a:pPr marL="0" indent="0">
              <a:lnSpc>
                <a:spcPct val="200000"/>
              </a:lnSpc>
              <a:buNone/>
            </a:pPr>
            <a:r>
              <a:rPr sz="2000">
                <a:sym typeface="+mn-ea"/>
              </a:rPr>
              <a:t>（2）第二种是民族资产阶级的建国方案，因为帝国主义不容许和民族资产阶级的软弱性，它在中国行不通。 </a:t>
            </a:r>
            <a:endParaRPr sz="2000">
              <a:sym typeface="+mn-ea"/>
            </a:endParaRPr>
          </a:p>
          <a:p>
            <a:pPr marL="0" indent="0">
              <a:lnSpc>
                <a:spcPct val="200000"/>
              </a:lnSpc>
              <a:buNone/>
            </a:pPr>
            <a:r>
              <a:rPr sz="2000">
                <a:sym typeface="+mn-ea"/>
              </a:rPr>
              <a:t>（3）第三种是工人阶级、农民阶级和城市小资产阶级的建国方案，即中国共产党提出的建立一个工人阶级领导的、以工农联盟为基础的人民民主专政的人民共和国。它成为中国人民的历史选择。</a:t>
            </a:r>
            <a:endParaRPr sz="2000">
              <a:sym typeface="+mn-ea"/>
            </a:endParaRP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lnSpcReduction="20000"/>
          </a:bodyPr>
          <a:p>
            <a:pPr marL="0" indent="0">
              <a:lnSpc>
                <a:spcPct val="200000"/>
              </a:lnSpc>
              <a:buNone/>
            </a:pPr>
            <a:r>
              <a:rPr sz="2000">
                <a:sym typeface="+mn-ea"/>
              </a:rPr>
              <a:t>新民主主义革命总路线和三大经济纲领。</a:t>
            </a:r>
            <a:endParaRPr sz="2000">
              <a:sym typeface="+mn-ea"/>
            </a:endParaRPr>
          </a:p>
          <a:p>
            <a:pPr marL="0" indent="0">
              <a:lnSpc>
                <a:spcPct val="200000"/>
              </a:lnSpc>
              <a:buNone/>
            </a:pPr>
            <a:r>
              <a:rPr sz="2000">
                <a:sym typeface="+mn-ea"/>
              </a:rPr>
              <a:t>（1）新民主主义革命总路线：无产阶级领导的，人民大众的，反对帝国主义、封建主义和官僚资本主义的革命。 </a:t>
            </a:r>
            <a:endParaRPr sz="2000">
              <a:sym typeface="+mn-ea"/>
            </a:endParaRPr>
          </a:p>
          <a:p>
            <a:pPr marL="0" indent="0">
              <a:lnSpc>
                <a:spcPct val="200000"/>
              </a:lnSpc>
              <a:buNone/>
            </a:pPr>
            <a:r>
              <a:rPr sz="2000">
                <a:sym typeface="+mn-ea"/>
              </a:rPr>
              <a:t>（2）新民主主义革命的三大经济纲领：没收封建阶级的土地归农民所有，没收蒋介石、宋子文、孔祥熙、陈立夫为首的垄断资本归新民主主义的国家所有，保护民族工商业。</a:t>
            </a:r>
            <a:endParaRPr sz="2000">
              <a:sym typeface="+mn-ea"/>
            </a:endParaRP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fontScale="90000"/>
          </a:bodyPr>
          <a:p>
            <a:pPr marL="0" indent="0">
              <a:lnSpc>
                <a:spcPct val="200000"/>
              </a:lnSpc>
              <a:buNone/>
            </a:pPr>
            <a:r>
              <a:rPr sz="2000">
                <a:sym typeface="+mn-ea"/>
              </a:rPr>
              <a:t>全国解放战争时期，各民主党派与中国共产党团结合作的主要表现。</a:t>
            </a:r>
            <a:endParaRPr sz="2000">
              <a:sym typeface="+mn-ea"/>
            </a:endParaRPr>
          </a:p>
          <a:p>
            <a:pPr marL="0" indent="0">
              <a:lnSpc>
                <a:spcPct val="200000"/>
              </a:lnSpc>
              <a:buNone/>
            </a:pPr>
            <a:r>
              <a:rPr sz="2000">
                <a:sym typeface="+mn-ea"/>
              </a:rPr>
              <a:t>（1）在重庆谈判和政协会议期间，各民主党派作为“第三方面”，同共产党一起反对国民党反动派的内战、独裁政策，为和平民主而共同努力。 </a:t>
            </a:r>
            <a:endParaRPr sz="2000">
              <a:sym typeface="+mn-ea"/>
            </a:endParaRPr>
          </a:p>
          <a:p>
            <a:pPr marL="0" indent="0">
              <a:lnSpc>
                <a:spcPct val="200000"/>
              </a:lnSpc>
              <a:buNone/>
            </a:pPr>
            <a:r>
              <a:rPr sz="2000">
                <a:sym typeface="+mn-ea"/>
              </a:rPr>
              <a:t>（2）在国民党当局撕毁政协协议、发动全面内战后，民主党派中的大多数同共产党保持一致，拒绝参加国民党一手包办的“国民大会”、反对国民党炮制的“宪法”。 </a:t>
            </a:r>
            <a:endParaRPr sz="2000">
              <a:sym typeface="+mn-ea"/>
            </a:endParaRPr>
          </a:p>
          <a:p>
            <a:pPr marL="0" indent="0">
              <a:lnSpc>
                <a:spcPct val="200000"/>
              </a:lnSpc>
              <a:buNone/>
            </a:pPr>
            <a:r>
              <a:rPr sz="2000">
                <a:sym typeface="+mn-ea"/>
              </a:rPr>
              <a:t>（3）民主党派的许多成员积极参加和支持中国共产党领导的爱国民主运动，有的为此流血牺牲。</a:t>
            </a:r>
            <a:endParaRPr sz="2000">
              <a:sym typeface="+mn-ea"/>
            </a:endParaRPr>
          </a:p>
          <a:p>
            <a:pPr marL="0" indent="0">
              <a:lnSpc>
                <a:spcPct val="200000"/>
              </a:lnSpc>
              <a:buNone/>
            </a:pPr>
            <a:r>
              <a:rPr sz="2000">
                <a:sym typeface="+mn-ea"/>
              </a:rPr>
              <a:t>（4） 在人民解放战争转入战略反攻并且取得节节胜利的形势下，各民主党派公开宣言，站在人民革命一边，同共产党一道为推翻国民党的反动统治和建立新中国而共同奋斗。</a:t>
            </a:r>
            <a:endParaRPr sz="2000">
              <a:sym typeface="+mn-ea"/>
            </a:endParaRP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a:bodyPr>
          <a:p>
            <a:pPr marL="0" indent="0">
              <a:lnSpc>
                <a:spcPct val="200000"/>
              </a:lnSpc>
              <a:buNone/>
            </a:pPr>
            <a:r>
              <a:rPr sz="2000">
                <a:sym typeface="+mn-ea"/>
              </a:rPr>
              <a:t>中共七届二中全会的主要内容。</a:t>
            </a:r>
            <a:endParaRPr sz="2000">
              <a:sym typeface="+mn-ea"/>
            </a:endParaRPr>
          </a:p>
          <a:p>
            <a:pPr marL="457200" lvl="1" indent="0">
              <a:lnSpc>
                <a:spcPct val="200000"/>
              </a:lnSpc>
              <a:buNone/>
            </a:pPr>
            <a:r>
              <a:rPr lang="zh-CN" altLang="en-US" sz="2000" dirty="0">
                <a:latin typeface="微软雅黑" panose="020B0503020204020204" charset="-122"/>
                <a:ea typeface="微软雅黑" panose="020B0503020204020204" charset="-122"/>
                <a:sym typeface="+mn-ea"/>
              </a:rPr>
              <a:t>基本政策：全国胜利后中国共产党在政治、经济、外交方面的基本政策；</a:t>
            </a:r>
            <a:endParaRPr lang="zh-CN" altLang="en-US" sz="2000" dirty="0">
              <a:latin typeface="微软雅黑" panose="020B0503020204020204" charset="-122"/>
              <a:ea typeface="微软雅黑" panose="020B0503020204020204" charset="-122"/>
            </a:endParaRPr>
          </a:p>
          <a:p>
            <a:pPr marL="457200" lvl="1" indent="0">
              <a:lnSpc>
                <a:spcPct val="200000"/>
              </a:lnSpc>
              <a:buNone/>
            </a:pPr>
            <a:r>
              <a:rPr lang="zh-CN" altLang="en-US" sz="2000" dirty="0">
                <a:latin typeface="微软雅黑" panose="020B0503020204020204" charset="-122"/>
                <a:ea typeface="微软雅黑" panose="020B0503020204020204" charset="-122"/>
                <a:sym typeface="+mn-ea"/>
              </a:rPr>
              <a:t>发展方向：由农业国转变为</a:t>
            </a:r>
            <a:r>
              <a:rPr lang="zh-CN" altLang="en-US" sz="2000" dirty="0">
                <a:solidFill>
                  <a:srgbClr val="C00000"/>
                </a:solidFill>
                <a:latin typeface="微软雅黑" panose="020B0503020204020204" charset="-122"/>
                <a:ea typeface="微软雅黑" panose="020B0503020204020204" charset="-122"/>
                <a:sym typeface="+mn-ea"/>
              </a:rPr>
              <a:t>工业国</a:t>
            </a:r>
            <a:r>
              <a:rPr lang="zh-CN" altLang="en-US" sz="2000" dirty="0">
                <a:latin typeface="微软雅黑" panose="020B0503020204020204" charset="-122"/>
                <a:ea typeface="微软雅黑" panose="020B0503020204020204" charset="-122"/>
                <a:sym typeface="+mn-ea"/>
              </a:rPr>
              <a:t>、由新民主主义社会转变为</a:t>
            </a:r>
            <a:r>
              <a:rPr lang="zh-CN" altLang="en-US" sz="2000" dirty="0">
                <a:solidFill>
                  <a:srgbClr val="C00000"/>
                </a:solidFill>
                <a:latin typeface="微软雅黑" panose="020B0503020204020204" charset="-122"/>
                <a:ea typeface="微软雅黑" panose="020B0503020204020204" charset="-122"/>
                <a:sym typeface="+mn-ea"/>
              </a:rPr>
              <a:t>社会主义社会</a:t>
            </a:r>
            <a:r>
              <a:rPr lang="zh-CN" altLang="en-US" sz="2000" dirty="0">
                <a:latin typeface="微软雅黑" panose="020B0503020204020204" charset="-122"/>
                <a:ea typeface="微软雅黑" panose="020B0503020204020204" charset="-122"/>
                <a:sym typeface="+mn-ea"/>
              </a:rPr>
              <a:t>；</a:t>
            </a:r>
            <a:endParaRPr lang="zh-CN" altLang="en-US" sz="2000" dirty="0">
              <a:latin typeface="微软雅黑" panose="020B0503020204020204" charset="-122"/>
              <a:ea typeface="微软雅黑" panose="020B0503020204020204" charset="-122"/>
            </a:endParaRPr>
          </a:p>
          <a:p>
            <a:pPr marL="457200" lvl="1" indent="0">
              <a:lnSpc>
                <a:spcPct val="200000"/>
              </a:lnSpc>
              <a:buNone/>
            </a:pPr>
            <a:r>
              <a:rPr lang="zh-CN" altLang="en-US" sz="2000" dirty="0">
                <a:latin typeface="微软雅黑" panose="020B0503020204020204" charset="-122"/>
                <a:ea typeface="微软雅黑" panose="020B0503020204020204" charset="-122"/>
                <a:sym typeface="+mn-ea"/>
              </a:rPr>
              <a:t>优良作风：党建设上提出两个务必：务必继续保持不骄不躁的作风；务必继续保持艰苦奋斗的作风</a:t>
            </a:r>
            <a:endParaRPr sz="200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中国第一个地方共产党组织建立于（ ）</a:t>
            </a:r>
            <a:endParaRPr lang="zh-CN" altLang="en-US" sz="2400"/>
          </a:p>
          <a:p>
            <a:pPr marL="0" indent="0">
              <a:lnSpc>
                <a:spcPct val="200000"/>
              </a:lnSpc>
              <a:buNone/>
            </a:pPr>
            <a:r>
              <a:rPr lang="zh-CN" altLang="en-US" sz="2400"/>
              <a:t>A:北京</a:t>
            </a:r>
            <a:endParaRPr lang="zh-CN" altLang="en-US" sz="2400"/>
          </a:p>
          <a:p>
            <a:pPr marL="0" indent="0">
              <a:lnSpc>
                <a:spcPct val="200000"/>
              </a:lnSpc>
              <a:buNone/>
            </a:pPr>
            <a:r>
              <a:rPr lang="zh-CN" altLang="en-US" sz="2400"/>
              <a:t>B:湖南</a:t>
            </a:r>
            <a:endParaRPr lang="zh-CN" altLang="en-US" sz="2400"/>
          </a:p>
          <a:p>
            <a:pPr marL="0" indent="0">
              <a:lnSpc>
                <a:spcPct val="200000"/>
              </a:lnSpc>
              <a:buNone/>
            </a:pPr>
            <a:r>
              <a:rPr lang="zh-CN" altLang="en-US" sz="2400">
                <a:solidFill>
                  <a:srgbClr val="FF0000"/>
                </a:solidFill>
              </a:rPr>
              <a:t>C:上海</a:t>
            </a:r>
            <a:endParaRPr lang="zh-CN" altLang="en-US" sz="2400">
              <a:solidFill>
                <a:srgbClr val="FF0000"/>
              </a:solidFill>
            </a:endParaRPr>
          </a:p>
          <a:p>
            <a:pPr marL="0" indent="0">
              <a:lnSpc>
                <a:spcPct val="200000"/>
              </a:lnSpc>
              <a:buNone/>
            </a:pPr>
            <a:r>
              <a:rPr lang="zh-CN" altLang="en-US" sz="2400"/>
              <a:t>D:武汉</a:t>
            </a:r>
            <a:endParaRPr lang="zh-CN" altLang="en-US" sz="2400"/>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lnSpcReduction="20000"/>
          </a:bodyPr>
          <a:p>
            <a:pPr marL="0" indent="0">
              <a:lnSpc>
                <a:spcPct val="200000"/>
              </a:lnSpc>
              <a:buNone/>
            </a:pPr>
            <a:r>
              <a:rPr sz="2000">
                <a:sym typeface="+mn-ea"/>
              </a:rPr>
              <a:t>简述《论人民民主专政》中中国共产党的建国主张。</a:t>
            </a:r>
            <a:endParaRPr sz="2000">
              <a:sym typeface="+mn-ea"/>
            </a:endParaRPr>
          </a:p>
          <a:p>
            <a:pPr marL="0" indent="0">
              <a:lnSpc>
                <a:spcPct val="200000"/>
              </a:lnSpc>
              <a:buNone/>
            </a:pPr>
            <a:r>
              <a:rPr sz="2000">
                <a:sym typeface="+mn-ea"/>
              </a:rPr>
              <a:t>（1）1949年6月30日，毛泽东发表《论人民民主专政》一文，系统地阐明了中国共产党关于建立人民民主专政的新中国的主张。</a:t>
            </a:r>
            <a:endParaRPr sz="2000">
              <a:sym typeface="+mn-ea"/>
            </a:endParaRPr>
          </a:p>
          <a:p>
            <a:pPr marL="0" indent="0">
              <a:lnSpc>
                <a:spcPct val="200000"/>
              </a:lnSpc>
              <a:buNone/>
            </a:pPr>
            <a:r>
              <a:rPr sz="2000">
                <a:sym typeface="+mn-ea"/>
              </a:rPr>
              <a:t>（2）人民民主专政的基础是工人阶级、农民阶级和城市小资产阶级的联盟。</a:t>
            </a:r>
            <a:endParaRPr sz="2000">
              <a:sym typeface="+mn-ea"/>
            </a:endParaRPr>
          </a:p>
          <a:p>
            <a:pPr marL="0" indent="0">
              <a:lnSpc>
                <a:spcPct val="200000"/>
              </a:lnSpc>
              <a:buNone/>
            </a:pPr>
            <a:r>
              <a:rPr sz="2000">
                <a:sym typeface="+mn-ea"/>
              </a:rPr>
              <a:t>（3）在上述联盟中，主要是工人阶级和农民阶级的联盟。因为这两个阶级占了中国人口的绝大多数。</a:t>
            </a:r>
            <a:endParaRPr sz="2000">
              <a:sym typeface="+mn-ea"/>
            </a:endParaRPr>
          </a:p>
          <a:p>
            <a:pPr marL="0" indent="0">
              <a:lnSpc>
                <a:spcPct val="200000"/>
              </a:lnSpc>
              <a:buNone/>
            </a:pPr>
            <a:r>
              <a:rPr sz="2000">
                <a:sym typeface="+mn-ea"/>
              </a:rPr>
              <a:t>（4）为建立新中国，必须利用一切于国计民生有利而不是有害的城乡资本主义因素，团结民族资产阶级。</a:t>
            </a:r>
            <a:endParaRPr sz="2000">
              <a:sym typeface="+mn-ea"/>
            </a:endParaRP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lnSpcReduction="20000"/>
          </a:bodyPr>
          <a:p>
            <a:pPr marL="0" indent="0">
              <a:lnSpc>
                <a:spcPct val="200000"/>
              </a:lnSpc>
              <a:buNone/>
            </a:pPr>
            <a:r>
              <a:rPr sz="2000">
                <a:sym typeface="+mn-ea"/>
              </a:rPr>
              <a:t>《中国人民政治协商会议共同纲领》规定的新中国经济工作方针是什么?</a:t>
            </a:r>
            <a:endParaRPr sz="2000">
              <a:sym typeface="+mn-ea"/>
            </a:endParaRPr>
          </a:p>
          <a:p>
            <a:pPr marL="0" indent="0">
              <a:lnSpc>
                <a:spcPct val="200000"/>
              </a:lnSpc>
              <a:buNone/>
            </a:pPr>
            <a:r>
              <a:rPr sz="2000">
                <a:sym typeface="+mn-ea"/>
              </a:rPr>
              <a:t>（1）以公私兼顾、劳资两利、城乡互助、内外交流的政策，达到发展生产、繁荣经济之目的。 </a:t>
            </a:r>
            <a:endParaRPr sz="2000">
              <a:sym typeface="+mn-ea"/>
            </a:endParaRPr>
          </a:p>
          <a:p>
            <a:pPr marL="0" indent="0">
              <a:lnSpc>
                <a:spcPct val="200000"/>
              </a:lnSpc>
              <a:buNone/>
            </a:pPr>
            <a:r>
              <a:rPr sz="2000">
                <a:sym typeface="+mn-ea"/>
              </a:rPr>
              <a:t>（2）使各种社会经济成分在国营经济领导下，分工合作，各得其所，以促进整个社会经济的发展。</a:t>
            </a:r>
            <a:endParaRPr sz="2000">
              <a:sym typeface="+mn-ea"/>
            </a:endParaRP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a:bodyPr>
          <a:p>
            <a:pPr marL="0" indent="0">
              <a:lnSpc>
                <a:spcPct val="200000"/>
              </a:lnSpc>
              <a:buNone/>
            </a:pPr>
            <a:r>
              <a:rPr sz="2000">
                <a:sym typeface="+mn-ea"/>
              </a:rPr>
              <a:t>中国革命胜利的主要原因。</a:t>
            </a:r>
            <a:endParaRPr sz="2000">
              <a:sym typeface="+mn-ea"/>
            </a:endParaRPr>
          </a:p>
          <a:p>
            <a:pPr marL="457200" lvl="1" indent="0">
              <a:lnSpc>
                <a:spcPct val="250000"/>
              </a:lnSpc>
              <a:buNone/>
            </a:pPr>
            <a:r>
              <a:rPr lang="zh-CN" altLang="en-US" sz="2000" dirty="0">
                <a:latin typeface="黑体" panose="02010609060101010101" pitchFamily="49" charset="-122"/>
                <a:ea typeface="黑体" panose="02010609060101010101" pitchFamily="49" charset="-122"/>
                <a:sym typeface="+mn-ea"/>
              </a:rPr>
              <a:t>中国</a:t>
            </a:r>
            <a:r>
              <a:rPr lang="zh-CN" altLang="en-US" sz="2000" dirty="0">
                <a:solidFill>
                  <a:srgbClr val="C00000"/>
                </a:solidFill>
                <a:latin typeface="黑体" panose="02010609060101010101" pitchFamily="49" charset="-122"/>
                <a:ea typeface="黑体" panose="02010609060101010101" pitchFamily="49" charset="-122"/>
                <a:sym typeface="+mn-ea"/>
              </a:rPr>
              <a:t>共产党</a:t>
            </a:r>
            <a:r>
              <a:rPr lang="zh-CN" altLang="en-US" sz="2000" dirty="0">
                <a:latin typeface="黑体" panose="02010609060101010101" pitchFamily="49" charset="-122"/>
                <a:ea typeface="黑体" panose="02010609060101010101" pitchFamily="49" charset="-122"/>
                <a:sym typeface="+mn-ea"/>
              </a:rPr>
              <a:t>的领导下制定了一系列符合中国国情、人民利益的路线、方针和政策</a:t>
            </a:r>
            <a:endParaRPr lang="zh-CN" altLang="en-US" sz="2000" dirty="0">
              <a:latin typeface="黑体" panose="02010609060101010101" pitchFamily="49" charset="-122"/>
              <a:ea typeface="黑体" panose="02010609060101010101" pitchFamily="49" charset="-122"/>
            </a:endParaRPr>
          </a:p>
          <a:p>
            <a:pPr marL="457200" lvl="1" indent="0">
              <a:lnSpc>
                <a:spcPct val="250000"/>
              </a:lnSpc>
              <a:buNone/>
            </a:pPr>
            <a:r>
              <a:rPr lang="zh-CN" altLang="en-US" sz="2000" dirty="0">
                <a:latin typeface="黑体" panose="02010609060101010101" pitchFamily="49" charset="-122"/>
                <a:ea typeface="黑体" panose="02010609060101010101" pitchFamily="49" charset="-122"/>
                <a:sym typeface="+mn-ea"/>
              </a:rPr>
              <a:t>各界人士的广泛参加</a:t>
            </a:r>
            <a:endParaRPr lang="zh-CN" altLang="en-US" sz="2000" dirty="0">
              <a:latin typeface="黑体" panose="02010609060101010101" pitchFamily="49" charset="-122"/>
              <a:ea typeface="黑体" panose="02010609060101010101" pitchFamily="49" charset="-122"/>
              <a:sym typeface="+mn-ea"/>
            </a:endParaRPr>
          </a:p>
          <a:p>
            <a:pPr marL="457200" lvl="1" indent="0">
              <a:lnSpc>
                <a:spcPct val="250000"/>
              </a:lnSpc>
              <a:buNone/>
            </a:pPr>
            <a:r>
              <a:rPr lang="zh-CN" altLang="en-US" sz="2000" dirty="0">
                <a:solidFill>
                  <a:srgbClr val="C00000"/>
                </a:solidFill>
                <a:latin typeface="黑体" panose="02010609060101010101" pitchFamily="49" charset="-122"/>
                <a:ea typeface="黑体" panose="02010609060101010101" pitchFamily="49" charset="-122"/>
                <a:sym typeface="+mn-ea"/>
              </a:rPr>
              <a:t>国际</a:t>
            </a:r>
            <a:r>
              <a:rPr lang="zh-CN" altLang="en-US" sz="2000" dirty="0">
                <a:latin typeface="黑体" panose="02010609060101010101" pitchFamily="49" charset="-122"/>
                <a:ea typeface="黑体" panose="02010609060101010101" pitchFamily="49" charset="-122"/>
                <a:sym typeface="+mn-ea"/>
              </a:rPr>
              <a:t>无产阶级和</a:t>
            </a:r>
            <a:r>
              <a:rPr lang="zh-CN" altLang="en-US" sz="2000" dirty="0">
                <a:solidFill>
                  <a:srgbClr val="C00000"/>
                </a:solidFill>
                <a:latin typeface="黑体" panose="02010609060101010101" pitchFamily="49" charset="-122"/>
                <a:ea typeface="黑体" panose="02010609060101010101" pitchFamily="49" charset="-122"/>
                <a:sym typeface="+mn-ea"/>
              </a:rPr>
              <a:t>人民</a:t>
            </a:r>
            <a:r>
              <a:rPr lang="zh-CN" altLang="en-US" sz="2000" dirty="0">
                <a:latin typeface="黑体" panose="02010609060101010101" pitchFamily="49" charset="-122"/>
                <a:ea typeface="黑体" panose="02010609060101010101" pitchFamily="49" charset="-122"/>
                <a:sym typeface="+mn-ea"/>
              </a:rPr>
              <a:t>群众的支持；</a:t>
            </a:r>
            <a:endParaRPr lang="zh-CN" altLang="en-US" sz="2000" dirty="0">
              <a:latin typeface="黑体" panose="02010609060101010101" pitchFamily="49" charset="-122"/>
              <a:ea typeface="黑体" panose="02010609060101010101" pitchFamily="49" charset="-122"/>
            </a:endParaRPr>
          </a:p>
          <a:p>
            <a:pPr marL="0" indent="0">
              <a:spcBef>
                <a:spcPts val="0"/>
              </a:spcBef>
              <a:buNone/>
            </a:pPr>
            <a:endParaRPr sz="2000">
              <a:sym typeface="+mn-ea"/>
            </a:endParaRP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306195"/>
            <a:ext cx="10045065" cy="5161915"/>
          </a:xfrm>
        </p:spPr>
        <p:txBody>
          <a:bodyPr>
            <a:normAutofit/>
          </a:bodyPr>
          <a:p>
            <a:pPr marL="0" indent="0">
              <a:lnSpc>
                <a:spcPct val="200000"/>
              </a:lnSpc>
              <a:buNone/>
            </a:pPr>
            <a:r>
              <a:rPr sz="2000">
                <a:sym typeface="+mn-ea"/>
              </a:rPr>
              <a:t>中国新民主主义革命胜利的基本经验。</a:t>
            </a:r>
            <a:endParaRPr sz="2000">
              <a:sym typeface="+mn-ea"/>
            </a:endParaRPr>
          </a:p>
          <a:p>
            <a:pPr marL="0" indent="0">
              <a:spcBef>
                <a:spcPts val="0"/>
              </a:spcBef>
              <a:buNone/>
            </a:pPr>
            <a:r>
              <a:rPr lang="zh-CN" altLang="en-US" sz="2000" dirty="0">
                <a:solidFill>
                  <a:srgbClr val="C00000"/>
                </a:solidFill>
                <a:latin typeface="黑体" panose="02010609060101010101" pitchFamily="49" charset="-122"/>
                <a:ea typeface="黑体" panose="02010609060101010101" pitchFamily="49" charset="-122"/>
                <a:sym typeface="+mn-ea"/>
              </a:rPr>
              <a:t>党：</a:t>
            </a:r>
            <a:r>
              <a:rPr lang="zh-CN" altLang="en-US" sz="2000" dirty="0">
                <a:latin typeface="黑体" panose="02010609060101010101" pitchFamily="49" charset="-122"/>
                <a:ea typeface="黑体" panose="02010609060101010101" pitchFamily="49" charset="-122"/>
                <a:sym typeface="+mn-ea"/>
              </a:rPr>
              <a:t>加强共产党</a:t>
            </a:r>
            <a:r>
              <a:rPr lang="zh-CN" altLang="en-US" sz="2000" dirty="0">
                <a:solidFill>
                  <a:srgbClr val="C00000"/>
                </a:solidFill>
                <a:latin typeface="黑体" panose="02010609060101010101" pitchFamily="49" charset="-122"/>
                <a:ea typeface="黑体" panose="02010609060101010101" pitchFamily="49" charset="-122"/>
                <a:sym typeface="+mn-ea"/>
              </a:rPr>
              <a:t>自身建设</a:t>
            </a:r>
            <a:r>
              <a:rPr lang="zh-CN" altLang="en-US" sz="2000" dirty="0">
                <a:latin typeface="黑体" panose="02010609060101010101" pitchFamily="49" charset="-122"/>
                <a:ea typeface="黑体" panose="02010609060101010101" pitchFamily="49" charset="-122"/>
                <a:sym typeface="+mn-ea"/>
              </a:rPr>
              <a:t>。</a:t>
            </a:r>
            <a:endParaRPr lang="en-US" altLang="zh-CN" sz="2000" dirty="0">
              <a:latin typeface="黑体" panose="02010609060101010101" pitchFamily="49" charset="-122"/>
              <a:ea typeface="黑体" panose="02010609060101010101" pitchFamily="49" charset="-122"/>
            </a:endParaRPr>
          </a:p>
          <a:p>
            <a:pPr marL="0" indent="0">
              <a:spcBef>
                <a:spcPts val="0"/>
              </a:spcBef>
              <a:buNone/>
            </a:pPr>
            <a:endParaRPr lang="zh-CN" altLang="en-US" sz="2000" dirty="0">
              <a:latin typeface="黑体" panose="02010609060101010101" pitchFamily="49" charset="-122"/>
              <a:ea typeface="黑体" panose="02010609060101010101" pitchFamily="49" charset="-122"/>
            </a:endParaRPr>
          </a:p>
          <a:p>
            <a:pPr marL="0" indent="0">
              <a:spcBef>
                <a:spcPts val="0"/>
              </a:spcBef>
              <a:buNone/>
            </a:pPr>
            <a:r>
              <a:rPr lang="zh-CN" altLang="en-US" sz="2000" dirty="0">
                <a:solidFill>
                  <a:srgbClr val="C00000"/>
                </a:solidFill>
                <a:latin typeface="黑体" panose="02010609060101010101" pitchFamily="49" charset="-122"/>
                <a:ea typeface="黑体" panose="02010609060101010101" pitchFamily="49" charset="-122"/>
                <a:sym typeface="+mn-ea"/>
              </a:rPr>
              <a:t>人：</a:t>
            </a:r>
            <a:r>
              <a:rPr lang="zh-CN" altLang="en-US" sz="2000" dirty="0">
                <a:latin typeface="黑体" panose="02010609060101010101" pitchFamily="49" charset="-122"/>
                <a:ea typeface="黑体" panose="02010609060101010101" pitchFamily="49" charset="-122"/>
                <a:sym typeface="+mn-ea"/>
              </a:rPr>
              <a:t>建立广泛的统一战线中的</a:t>
            </a:r>
            <a:r>
              <a:rPr lang="zh-CN" altLang="en-US" sz="2000" dirty="0">
                <a:solidFill>
                  <a:srgbClr val="C00000"/>
                </a:solidFill>
                <a:latin typeface="黑体" panose="02010609060101010101" pitchFamily="49" charset="-122"/>
                <a:ea typeface="黑体" panose="02010609060101010101" pitchFamily="49" charset="-122"/>
                <a:sym typeface="+mn-ea"/>
              </a:rPr>
              <a:t>两个联盟</a:t>
            </a:r>
            <a:r>
              <a:rPr lang="zh-CN" altLang="en-US" sz="2000" dirty="0">
                <a:latin typeface="黑体" panose="02010609060101010101" pitchFamily="49" charset="-122"/>
                <a:ea typeface="黑体" panose="02010609060101010101" pitchFamily="49" charset="-122"/>
                <a:sym typeface="+mn-ea"/>
              </a:rPr>
              <a:t>：</a:t>
            </a:r>
            <a:endParaRPr lang="en-US" altLang="zh-CN" sz="2000" dirty="0">
              <a:latin typeface="黑体" panose="02010609060101010101" pitchFamily="49" charset="-122"/>
              <a:ea typeface="黑体" panose="02010609060101010101" pitchFamily="49" charset="-122"/>
            </a:endParaRPr>
          </a:p>
          <a:p>
            <a:pPr marL="457200" lvl="1" indent="0">
              <a:spcBef>
                <a:spcPts val="0"/>
              </a:spcBef>
              <a:buNone/>
            </a:pPr>
            <a:r>
              <a:rPr lang="zh-CN" altLang="en-US" sz="2000" dirty="0">
                <a:latin typeface="黑体" panose="02010609060101010101" pitchFamily="49" charset="-122"/>
                <a:ea typeface="黑体" panose="02010609060101010101" pitchFamily="49" charset="-122"/>
                <a:sym typeface="+mn-ea"/>
              </a:rPr>
              <a:t>主要的、基本的：</a:t>
            </a:r>
            <a:r>
              <a:rPr lang="zh-CN" altLang="en-US" sz="2000" dirty="0">
                <a:solidFill>
                  <a:srgbClr val="C00000"/>
                </a:solidFill>
                <a:latin typeface="黑体" panose="02010609060101010101" pitchFamily="49" charset="-122"/>
                <a:ea typeface="黑体" panose="02010609060101010101" pitchFamily="49" charset="-122"/>
                <a:sym typeface="+mn-ea"/>
              </a:rPr>
              <a:t>劳动者的联盟</a:t>
            </a:r>
            <a:r>
              <a:rPr lang="zh-CN" altLang="en-US" sz="2000" dirty="0">
                <a:latin typeface="黑体" panose="02010609060101010101" pitchFamily="49" charset="-122"/>
                <a:ea typeface="黑体" panose="02010609060101010101" pitchFamily="49" charset="-122"/>
                <a:sym typeface="+mn-ea"/>
              </a:rPr>
              <a:t>，它主要是工人、农民和城市小资产阶级的联盟，</a:t>
            </a:r>
            <a:endParaRPr lang="en-US" altLang="zh-CN" sz="2000" dirty="0">
              <a:latin typeface="黑体" panose="02010609060101010101" pitchFamily="49" charset="-122"/>
              <a:ea typeface="黑体" panose="02010609060101010101" pitchFamily="49" charset="-122"/>
            </a:endParaRPr>
          </a:p>
          <a:p>
            <a:pPr marL="457200" lvl="1" indent="0">
              <a:spcBef>
                <a:spcPts val="0"/>
              </a:spcBef>
              <a:buNone/>
            </a:pPr>
            <a:r>
              <a:rPr lang="zh-CN" altLang="en-US" sz="2000" dirty="0">
                <a:latin typeface="黑体" panose="02010609060101010101" pitchFamily="49" charset="-122"/>
                <a:ea typeface="黑体" panose="02010609060101010101" pitchFamily="49" charset="-122"/>
                <a:sym typeface="+mn-ea"/>
              </a:rPr>
              <a:t>辅助的、重要的：</a:t>
            </a:r>
            <a:r>
              <a:rPr lang="zh-CN" altLang="en-US" sz="2000" dirty="0">
                <a:solidFill>
                  <a:srgbClr val="C00000"/>
                </a:solidFill>
                <a:latin typeface="黑体" panose="02010609060101010101" pitchFamily="49" charset="-122"/>
                <a:ea typeface="黑体" panose="02010609060101010101" pitchFamily="49" charset="-122"/>
                <a:sym typeface="+mn-ea"/>
              </a:rPr>
              <a:t>劳动者与非劳动者的联盟</a:t>
            </a:r>
            <a:r>
              <a:rPr lang="zh-CN" altLang="en-US" sz="2000" dirty="0">
                <a:latin typeface="黑体" panose="02010609060101010101" pitchFamily="49" charset="-122"/>
                <a:ea typeface="黑体" panose="02010609060101010101" pitchFamily="49" charset="-122"/>
                <a:sym typeface="+mn-ea"/>
              </a:rPr>
              <a:t>，主要是劳动者与民族资产阶级的联盟。</a:t>
            </a:r>
            <a:endParaRPr lang="en-US" altLang="zh-CN" sz="2000" dirty="0">
              <a:latin typeface="黑体" panose="02010609060101010101" pitchFamily="49" charset="-122"/>
              <a:ea typeface="黑体" panose="02010609060101010101" pitchFamily="49" charset="-122"/>
            </a:endParaRPr>
          </a:p>
          <a:p>
            <a:pPr marL="457200" lvl="1" indent="0">
              <a:spcBef>
                <a:spcPts val="0"/>
              </a:spcBef>
              <a:buNone/>
            </a:pPr>
            <a:endParaRPr lang="en-US" altLang="zh-CN" sz="2000" dirty="0">
              <a:latin typeface="黑体" panose="02010609060101010101" pitchFamily="49" charset="-122"/>
              <a:ea typeface="黑体" panose="02010609060101010101" pitchFamily="49" charset="-122"/>
            </a:endParaRPr>
          </a:p>
          <a:p>
            <a:pPr marL="0" indent="0">
              <a:spcBef>
                <a:spcPts val="0"/>
              </a:spcBef>
              <a:buNone/>
            </a:pPr>
            <a:r>
              <a:rPr lang="zh-CN" altLang="en-US" sz="2000" dirty="0">
                <a:solidFill>
                  <a:srgbClr val="C00000"/>
                </a:solidFill>
                <a:latin typeface="黑体" panose="02010609060101010101" pitchFamily="49" charset="-122"/>
                <a:ea typeface="黑体" panose="02010609060101010101" pitchFamily="49" charset="-122"/>
                <a:sym typeface="+mn-ea"/>
              </a:rPr>
              <a:t>枪：</a:t>
            </a:r>
            <a:r>
              <a:rPr lang="zh-CN" altLang="en-US" sz="2000" dirty="0">
                <a:latin typeface="黑体" panose="02010609060101010101" pitchFamily="49" charset="-122"/>
                <a:ea typeface="黑体" panose="02010609060101010101" pitchFamily="49" charset="-122"/>
                <a:sym typeface="+mn-ea"/>
              </a:rPr>
              <a:t>坚持革命的</a:t>
            </a:r>
            <a:r>
              <a:rPr lang="zh-CN" altLang="en-US" sz="2000" dirty="0">
                <a:solidFill>
                  <a:srgbClr val="C00000"/>
                </a:solidFill>
                <a:latin typeface="黑体" panose="02010609060101010101" pitchFamily="49" charset="-122"/>
                <a:ea typeface="黑体" panose="02010609060101010101" pitchFamily="49" charset="-122"/>
                <a:sym typeface="+mn-ea"/>
              </a:rPr>
              <a:t>武装斗争</a:t>
            </a:r>
            <a:r>
              <a:rPr lang="zh-CN" altLang="en-US" sz="2000" dirty="0">
                <a:latin typeface="黑体" panose="02010609060101010101" pitchFamily="49" charset="-122"/>
                <a:ea typeface="黑体" panose="02010609060101010101" pitchFamily="49" charset="-122"/>
                <a:sym typeface="+mn-ea"/>
              </a:rPr>
              <a:t>：</a:t>
            </a:r>
            <a:endParaRPr lang="en-US" altLang="zh-CN" sz="2000" dirty="0">
              <a:latin typeface="黑体" panose="02010609060101010101" pitchFamily="49" charset="-122"/>
              <a:ea typeface="黑体" panose="02010609060101010101" pitchFamily="49" charset="-122"/>
            </a:endParaRPr>
          </a:p>
          <a:p>
            <a:pPr marL="0" indent="0">
              <a:spcBef>
                <a:spcPts val="0"/>
              </a:spcBef>
              <a:buNone/>
            </a:pPr>
            <a:r>
              <a:rPr lang="zh-CN" altLang="en-US" sz="2000" dirty="0">
                <a:latin typeface="黑体" panose="02010609060101010101" pitchFamily="49" charset="-122"/>
                <a:ea typeface="黑体" panose="02010609060101010101" pitchFamily="49" charset="-122"/>
                <a:sym typeface="+mn-ea"/>
              </a:rPr>
              <a:t>      实质上是工人阶级领导的农民战争。</a:t>
            </a:r>
            <a:endParaRPr sz="200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1920年11月，中国共产党早期组织领导建立的第一个产业工会是（ ）</a:t>
            </a:r>
            <a:endParaRPr lang="zh-CN" altLang="en-US" sz="2400"/>
          </a:p>
          <a:p>
            <a:pPr marL="0" indent="0">
              <a:lnSpc>
                <a:spcPct val="200000"/>
              </a:lnSpc>
              <a:buNone/>
            </a:pPr>
            <a:r>
              <a:rPr lang="zh-CN" altLang="en-US" sz="2400"/>
              <a:t>A:安源路矿工人俱乐部</a:t>
            </a:r>
            <a:endParaRPr lang="zh-CN" altLang="en-US" sz="2400"/>
          </a:p>
          <a:p>
            <a:pPr marL="0" indent="0">
              <a:lnSpc>
                <a:spcPct val="200000"/>
              </a:lnSpc>
              <a:buNone/>
            </a:pPr>
            <a:r>
              <a:rPr lang="zh-CN" altLang="en-US" sz="2400"/>
              <a:t>B:上海机器工会 </a:t>
            </a:r>
            <a:endParaRPr lang="zh-CN" altLang="en-US" sz="2400"/>
          </a:p>
          <a:p>
            <a:pPr marL="0" indent="0">
              <a:lnSpc>
                <a:spcPct val="200000"/>
              </a:lnSpc>
              <a:buNone/>
            </a:pPr>
            <a:r>
              <a:rPr lang="zh-CN" altLang="en-US" sz="2400"/>
              <a:t>C:北京长辛店工人俱乐部</a:t>
            </a:r>
            <a:endParaRPr lang="zh-CN" altLang="en-US" sz="2400"/>
          </a:p>
          <a:p>
            <a:pPr marL="0" indent="0">
              <a:lnSpc>
                <a:spcPct val="200000"/>
              </a:lnSpc>
              <a:buNone/>
            </a:pPr>
            <a:r>
              <a:rPr lang="zh-CN" altLang="en-US" sz="2400"/>
              <a:t>D:京汉铁路总工会</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1920年11月，中国共产党早期组织领导建立的第一个产业工会是（ ）</a:t>
            </a:r>
            <a:endParaRPr lang="zh-CN" altLang="en-US" sz="2400"/>
          </a:p>
          <a:p>
            <a:pPr marL="0" indent="0">
              <a:lnSpc>
                <a:spcPct val="200000"/>
              </a:lnSpc>
              <a:buNone/>
            </a:pPr>
            <a:r>
              <a:rPr lang="zh-CN" altLang="en-US" sz="2400"/>
              <a:t>A:安源路矿工人俱乐部</a:t>
            </a:r>
            <a:endParaRPr lang="zh-CN" altLang="en-US" sz="2400"/>
          </a:p>
          <a:p>
            <a:pPr marL="0" indent="0">
              <a:lnSpc>
                <a:spcPct val="200000"/>
              </a:lnSpc>
              <a:buNone/>
            </a:pPr>
            <a:r>
              <a:rPr lang="zh-CN" altLang="en-US" sz="2400">
                <a:solidFill>
                  <a:srgbClr val="FF0000"/>
                </a:solidFill>
              </a:rPr>
              <a:t>B:上海机器工会 </a:t>
            </a:r>
            <a:endParaRPr lang="zh-CN" altLang="en-US" sz="2400">
              <a:solidFill>
                <a:srgbClr val="FF0000"/>
              </a:solidFill>
            </a:endParaRPr>
          </a:p>
          <a:p>
            <a:pPr marL="0" indent="0">
              <a:lnSpc>
                <a:spcPct val="200000"/>
              </a:lnSpc>
              <a:buNone/>
            </a:pPr>
            <a:r>
              <a:rPr lang="zh-CN" altLang="en-US" sz="2400"/>
              <a:t>C:北京长辛店工人俱乐部</a:t>
            </a:r>
            <a:endParaRPr lang="zh-CN" altLang="en-US" sz="2400"/>
          </a:p>
          <a:p>
            <a:pPr marL="0" indent="0">
              <a:lnSpc>
                <a:spcPct val="200000"/>
              </a:lnSpc>
              <a:buNone/>
            </a:pPr>
            <a:r>
              <a:rPr lang="zh-CN" altLang="en-US" sz="2400"/>
              <a:t>D:京汉铁路总工会</a:t>
            </a:r>
            <a:endParaRPr lang="zh-CN"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中国共产党第一次代表大会选举的中央局书记是（ ）</a:t>
            </a:r>
            <a:endParaRPr lang="zh-CN" altLang="en-US" sz="2400"/>
          </a:p>
          <a:p>
            <a:pPr marL="0" indent="0">
              <a:lnSpc>
                <a:spcPct val="200000"/>
              </a:lnSpc>
              <a:buNone/>
            </a:pPr>
            <a:r>
              <a:rPr lang="zh-CN" altLang="en-US" sz="2400"/>
              <a:t>A:毛泽东</a:t>
            </a:r>
            <a:endParaRPr lang="zh-CN" altLang="en-US" sz="2400"/>
          </a:p>
          <a:p>
            <a:pPr marL="0" indent="0">
              <a:lnSpc>
                <a:spcPct val="200000"/>
              </a:lnSpc>
              <a:buNone/>
            </a:pPr>
            <a:r>
              <a:rPr lang="zh-CN" altLang="en-US" sz="2400"/>
              <a:t>B:邓小平</a:t>
            </a:r>
            <a:endParaRPr lang="zh-CN" altLang="en-US" sz="2400"/>
          </a:p>
          <a:p>
            <a:pPr marL="0" indent="0">
              <a:lnSpc>
                <a:spcPct val="200000"/>
              </a:lnSpc>
              <a:buNone/>
            </a:pPr>
            <a:r>
              <a:rPr lang="zh-CN" altLang="en-US" sz="2400"/>
              <a:t>C:李大钊</a:t>
            </a:r>
            <a:endParaRPr lang="zh-CN" altLang="en-US" sz="2400"/>
          </a:p>
          <a:p>
            <a:pPr marL="0" indent="0">
              <a:lnSpc>
                <a:spcPct val="200000"/>
              </a:lnSpc>
              <a:buNone/>
            </a:pPr>
            <a:r>
              <a:rPr lang="zh-CN" altLang="en-US" sz="2400"/>
              <a:t>D:陈独秀</a:t>
            </a:r>
            <a:endParaRPr lang="zh-CN"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中国共产党第一次代表大会选举的中央局书记是（ ）</a:t>
            </a:r>
            <a:endParaRPr lang="zh-CN" altLang="en-US" sz="2400"/>
          </a:p>
          <a:p>
            <a:pPr marL="0" indent="0">
              <a:lnSpc>
                <a:spcPct val="200000"/>
              </a:lnSpc>
              <a:buNone/>
            </a:pPr>
            <a:r>
              <a:rPr lang="zh-CN" altLang="en-US" sz="2400"/>
              <a:t>A:毛泽东</a:t>
            </a:r>
            <a:endParaRPr lang="zh-CN" altLang="en-US" sz="2400"/>
          </a:p>
          <a:p>
            <a:pPr marL="0" indent="0">
              <a:lnSpc>
                <a:spcPct val="200000"/>
              </a:lnSpc>
              <a:buNone/>
            </a:pPr>
            <a:r>
              <a:rPr lang="zh-CN" altLang="en-US" sz="2400"/>
              <a:t>B:邓小平</a:t>
            </a:r>
            <a:endParaRPr lang="zh-CN" altLang="en-US" sz="2400"/>
          </a:p>
          <a:p>
            <a:pPr marL="0" indent="0">
              <a:lnSpc>
                <a:spcPct val="200000"/>
              </a:lnSpc>
              <a:buNone/>
            </a:pPr>
            <a:r>
              <a:rPr lang="zh-CN" altLang="en-US" sz="2400"/>
              <a:t>C:李大钊</a:t>
            </a:r>
            <a:endParaRPr lang="zh-CN" altLang="en-US" sz="2400"/>
          </a:p>
          <a:p>
            <a:pPr marL="0" indent="0">
              <a:lnSpc>
                <a:spcPct val="200000"/>
              </a:lnSpc>
              <a:buNone/>
            </a:pPr>
            <a:r>
              <a:rPr lang="zh-CN" altLang="en-US" sz="2400">
                <a:solidFill>
                  <a:srgbClr val="FF0000"/>
                </a:solidFill>
              </a:rPr>
              <a:t>D:陈独秀</a:t>
            </a:r>
            <a:endParaRPr lang="zh-CN" altLang="en-US" sz="240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中国共产党第一次明确提出反帝反封建民主革命纲领的会议是（ ）</a:t>
            </a:r>
            <a:endParaRPr lang="zh-CN" altLang="en-US" sz="2400"/>
          </a:p>
          <a:p>
            <a:pPr marL="0" indent="0">
              <a:lnSpc>
                <a:spcPct val="200000"/>
              </a:lnSpc>
              <a:buNone/>
            </a:pPr>
            <a:r>
              <a:rPr lang="zh-CN" altLang="en-US" sz="2400"/>
              <a:t>A:中共一大</a:t>
            </a:r>
            <a:endParaRPr lang="zh-CN" altLang="en-US" sz="2400"/>
          </a:p>
          <a:p>
            <a:pPr marL="0" indent="0">
              <a:lnSpc>
                <a:spcPct val="200000"/>
              </a:lnSpc>
              <a:buNone/>
            </a:pPr>
            <a:r>
              <a:rPr lang="zh-CN" altLang="en-US" sz="2400"/>
              <a:t>B:中共二大</a:t>
            </a:r>
            <a:endParaRPr lang="zh-CN" altLang="en-US" sz="2400"/>
          </a:p>
          <a:p>
            <a:pPr marL="0" indent="0">
              <a:lnSpc>
                <a:spcPct val="200000"/>
              </a:lnSpc>
              <a:buNone/>
            </a:pPr>
            <a:r>
              <a:rPr lang="zh-CN" altLang="en-US" sz="2400"/>
              <a:t>C:中共三大</a:t>
            </a:r>
            <a:endParaRPr lang="zh-CN" altLang="en-US" sz="2400"/>
          </a:p>
          <a:p>
            <a:pPr marL="0" indent="0">
              <a:lnSpc>
                <a:spcPct val="200000"/>
              </a:lnSpc>
              <a:buNone/>
            </a:pPr>
            <a:r>
              <a:rPr lang="zh-CN" altLang="en-US" sz="2400"/>
              <a:t>D:中共四大</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新文化运动兴起的标志是（ ）</a:t>
            </a:r>
            <a:endParaRPr lang="zh-CN" altLang="en-US" sz="2400"/>
          </a:p>
          <a:p>
            <a:pPr marL="0" indent="0">
              <a:lnSpc>
                <a:spcPct val="200000"/>
              </a:lnSpc>
              <a:buNone/>
            </a:pPr>
            <a:r>
              <a:rPr lang="zh-CN" altLang="en-US" sz="2400"/>
              <a:t>A:梁启超在上海主办《时务报》</a:t>
            </a:r>
            <a:endParaRPr lang="zh-CN" altLang="en-US" sz="2400"/>
          </a:p>
          <a:p>
            <a:pPr marL="0" indent="0">
              <a:lnSpc>
                <a:spcPct val="200000"/>
              </a:lnSpc>
              <a:buNone/>
            </a:pPr>
            <a:r>
              <a:rPr lang="zh-CN" altLang="en-US" sz="2400"/>
              <a:t>B:严复在天津主办《国闻报》</a:t>
            </a:r>
            <a:endParaRPr lang="zh-CN" altLang="en-US" sz="2400"/>
          </a:p>
          <a:p>
            <a:pPr marL="0" indent="0">
              <a:lnSpc>
                <a:spcPct val="200000"/>
              </a:lnSpc>
              <a:buNone/>
            </a:pPr>
            <a:r>
              <a:rPr lang="zh-CN" altLang="en-US" sz="2400">
                <a:solidFill>
                  <a:srgbClr val="FF0000"/>
                </a:solidFill>
              </a:rPr>
              <a:t>C:陈独秀在上海创办《青年杂志》 </a:t>
            </a:r>
            <a:endParaRPr lang="zh-CN" altLang="en-US" sz="2400">
              <a:solidFill>
                <a:srgbClr val="FF0000"/>
              </a:solidFill>
            </a:endParaRPr>
          </a:p>
          <a:p>
            <a:pPr marL="0" indent="0">
              <a:lnSpc>
                <a:spcPct val="200000"/>
              </a:lnSpc>
              <a:buNone/>
            </a:pPr>
            <a:r>
              <a:rPr lang="zh-CN" altLang="en-US" sz="2400"/>
              <a:t>D:周恩来在天津创办《觉悟》杂志</a:t>
            </a:r>
            <a:endParaRPr lang="zh-CN"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中国共产党第一次明确提出反帝反封建民主革命纲领的会议是（ ）</a:t>
            </a:r>
            <a:endParaRPr lang="zh-CN" altLang="en-US" sz="2400"/>
          </a:p>
          <a:p>
            <a:pPr marL="0" indent="0">
              <a:lnSpc>
                <a:spcPct val="200000"/>
              </a:lnSpc>
              <a:buNone/>
            </a:pPr>
            <a:r>
              <a:rPr lang="zh-CN" altLang="en-US" sz="2400"/>
              <a:t>A:中共一大</a:t>
            </a:r>
            <a:endParaRPr lang="zh-CN" altLang="en-US" sz="2400"/>
          </a:p>
          <a:p>
            <a:pPr marL="0" indent="0">
              <a:lnSpc>
                <a:spcPct val="200000"/>
              </a:lnSpc>
              <a:buNone/>
            </a:pPr>
            <a:r>
              <a:rPr lang="zh-CN" altLang="en-US" sz="2400">
                <a:solidFill>
                  <a:srgbClr val="FF0000"/>
                </a:solidFill>
                <a:effectLst>
                  <a:outerShdw blurRad="38100" dist="38100" dir="2700000" algn="tl">
                    <a:srgbClr val="000000">
                      <a:alpha val="43137"/>
                    </a:srgbClr>
                  </a:outerShdw>
                </a:effectLst>
              </a:rPr>
              <a:t>B:中共二大</a:t>
            </a:r>
            <a:endParaRPr lang="zh-CN" altLang="en-US" sz="2400">
              <a:solidFill>
                <a:srgbClr val="FF0000"/>
              </a:solidFill>
              <a:effectLst>
                <a:outerShdw blurRad="38100" dist="38100" dir="2700000" algn="tl">
                  <a:srgbClr val="000000">
                    <a:alpha val="43137"/>
                  </a:srgbClr>
                </a:outerShdw>
              </a:effectLst>
            </a:endParaRPr>
          </a:p>
          <a:p>
            <a:pPr marL="0" indent="0">
              <a:lnSpc>
                <a:spcPct val="200000"/>
              </a:lnSpc>
              <a:buNone/>
            </a:pPr>
            <a:r>
              <a:rPr lang="zh-CN" altLang="en-US" sz="2400"/>
              <a:t>C:中共三大</a:t>
            </a:r>
            <a:endParaRPr lang="zh-CN" altLang="en-US" sz="2400"/>
          </a:p>
          <a:p>
            <a:pPr marL="0" indent="0">
              <a:lnSpc>
                <a:spcPct val="200000"/>
              </a:lnSpc>
              <a:buNone/>
            </a:pPr>
            <a:r>
              <a:rPr lang="zh-CN" altLang="en-US" sz="2400"/>
              <a:t>D:中共四大</a:t>
            </a:r>
            <a:endParaRPr lang="zh-CN"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1922年召开的中共二大第一次明确提出了（ ）</a:t>
            </a:r>
            <a:endParaRPr lang="zh-CN" altLang="en-US" sz="2400"/>
          </a:p>
          <a:p>
            <a:pPr marL="0" indent="0">
              <a:lnSpc>
                <a:spcPct val="200000"/>
              </a:lnSpc>
              <a:buNone/>
            </a:pPr>
            <a:r>
              <a:rPr lang="zh-CN" altLang="en-US" sz="2400"/>
              <a:t>A:实现共产主义的最高纲领</a:t>
            </a:r>
            <a:endParaRPr lang="zh-CN" altLang="en-US" sz="2400"/>
          </a:p>
          <a:p>
            <a:pPr marL="0" indent="0">
              <a:lnSpc>
                <a:spcPct val="200000"/>
              </a:lnSpc>
              <a:buNone/>
            </a:pPr>
            <a:r>
              <a:rPr lang="zh-CN" altLang="en-US" sz="2400"/>
              <a:t>B:新民主主义革命总路线</a:t>
            </a:r>
            <a:endParaRPr lang="zh-CN" altLang="en-US" sz="2400"/>
          </a:p>
          <a:p>
            <a:pPr marL="0" indent="0">
              <a:lnSpc>
                <a:spcPct val="200000"/>
              </a:lnSpc>
              <a:buNone/>
            </a:pPr>
            <a:r>
              <a:rPr lang="zh-CN" altLang="en-US" sz="2400"/>
              <a:t>C:反帝反封建的民主革命纲领</a:t>
            </a:r>
            <a:endParaRPr lang="zh-CN" altLang="en-US" sz="2400"/>
          </a:p>
          <a:p>
            <a:pPr marL="0" indent="0">
              <a:lnSpc>
                <a:spcPct val="200000"/>
              </a:lnSpc>
              <a:buNone/>
            </a:pPr>
            <a:r>
              <a:rPr lang="zh-CN" altLang="en-US" sz="2400"/>
              <a:t>D:土地革命总路线</a:t>
            </a:r>
            <a:endParaRPr lang="zh-CN"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1922年召开的中共二大第一次明确提出了（ ）</a:t>
            </a:r>
            <a:endParaRPr lang="zh-CN" altLang="en-US" sz="2400"/>
          </a:p>
          <a:p>
            <a:pPr marL="0" indent="0">
              <a:lnSpc>
                <a:spcPct val="200000"/>
              </a:lnSpc>
              <a:buNone/>
            </a:pPr>
            <a:r>
              <a:rPr lang="zh-CN" altLang="en-US" sz="2400"/>
              <a:t>A:实现共产主义的最高纲领</a:t>
            </a:r>
            <a:endParaRPr lang="zh-CN" altLang="en-US" sz="2400"/>
          </a:p>
          <a:p>
            <a:pPr marL="0" indent="0">
              <a:lnSpc>
                <a:spcPct val="200000"/>
              </a:lnSpc>
              <a:buNone/>
            </a:pPr>
            <a:r>
              <a:rPr lang="zh-CN" altLang="en-US" sz="2400"/>
              <a:t>B:新民主主义革命总路线</a:t>
            </a:r>
            <a:endParaRPr lang="zh-CN" altLang="en-US" sz="2400"/>
          </a:p>
          <a:p>
            <a:pPr marL="0" indent="0">
              <a:lnSpc>
                <a:spcPct val="200000"/>
              </a:lnSpc>
              <a:buNone/>
            </a:pPr>
            <a:r>
              <a:rPr lang="zh-CN" altLang="en-US" sz="2400">
                <a:solidFill>
                  <a:srgbClr val="FF0000"/>
                </a:solidFill>
              </a:rPr>
              <a:t>C:反帝反封建的民主革命纲领</a:t>
            </a:r>
            <a:endParaRPr lang="zh-CN" altLang="en-US" sz="2400">
              <a:solidFill>
                <a:srgbClr val="FF0000"/>
              </a:solidFill>
            </a:endParaRPr>
          </a:p>
          <a:p>
            <a:pPr marL="0" indent="0">
              <a:lnSpc>
                <a:spcPct val="200000"/>
              </a:lnSpc>
              <a:buNone/>
            </a:pPr>
            <a:r>
              <a:rPr lang="zh-CN" altLang="en-US" sz="2400"/>
              <a:t>D:土地革命总路线</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中国共产党领导的中国工人运动第一个高潮的起点是（ ）</a:t>
            </a:r>
            <a:endParaRPr lang="zh-CN" altLang="en-US" sz="2400"/>
          </a:p>
          <a:p>
            <a:pPr marL="0" indent="0">
              <a:lnSpc>
                <a:spcPct val="200000"/>
              </a:lnSpc>
              <a:buNone/>
            </a:pPr>
            <a:r>
              <a:rPr lang="zh-CN" altLang="en-US" sz="2400"/>
              <a:t>A:香港海员罢工</a:t>
            </a:r>
            <a:endParaRPr lang="zh-CN" altLang="en-US" sz="2400"/>
          </a:p>
          <a:p>
            <a:pPr marL="0" indent="0">
              <a:lnSpc>
                <a:spcPct val="200000"/>
              </a:lnSpc>
              <a:buNone/>
            </a:pPr>
            <a:r>
              <a:rPr lang="zh-CN" altLang="en-US" sz="2400"/>
              <a:t>B:安源路矿工人罢工</a:t>
            </a:r>
            <a:endParaRPr lang="zh-CN" altLang="en-US" sz="2400"/>
          </a:p>
          <a:p>
            <a:pPr marL="0" indent="0">
              <a:lnSpc>
                <a:spcPct val="200000"/>
              </a:lnSpc>
              <a:buNone/>
            </a:pPr>
            <a:r>
              <a:rPr lang="zh-CN" altLang="en-US" sz="2400"/>
              <a:t>C:京汉铁路工人罢工</a:t>
            </a:r>
            <a:endParaRPr lang="zh-CN" altLang="en-US" sz="2400"/>
          </a:p>
          <a:p>
            <a:pPr marL="0" indent="0">
              <a:lnSpc>
                <a:spcPct val="200000"/>
              </a:lnSpc>
              <a:buNone/>
            </a:pPr>
            <a:r>
              <a:rPr lang="zh-CN" altLang="en-US" sz="2400"/>
              <a:t>D:省港工人罢工</a:t>
            </a:r>
            <a:endParaRPr lang="zh-CN"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中国共产党领导的中国工人运动第一个高潮的起点是（ ）</a:t>
            </a:r>
            <a:endParaRPr lang="zh-CN" altLang="en-US" sz="2400"/>
          </a:p>
          <a:p>
            <a:pPr marL="0" indent="0">
              <a:lnSpc>
                <a:spcPct val="200000"/>
              </a:lnSpc>
              <a:buNone/>
            </a:pPr>
            <a:r>
              <a:rPr lang="zh-CN" altLang="en-US" sz="2400">
                <a:solidFill>
                  <a:srgbClr val="FF0000"/>
                </a:solidFill>
              </a:rPr>
              <a:t>A:香港海员罢工</a:t>
            </a:r>
            <a:endParaRPr lang="zh-CN" altLang="en-US" sz="2400">
              <a:solidFill>
                <a:srgbClr val="FF0000"/>
              </a:solidFill>
            </a:endParaRPr>
          </a:p>
          <a:p>
            <a:pPr marL="0" indent="0">
              <a:lnSpc>
                <a:spcPct val="200000"/>
              </a:lnSpc>
              <a:buNone/>
            </a:pPr>
            <a:r>
              <a:rPr lang="zh-CN" altLang="en-US" sz="2400"/>
              <a:t>B:安源路矿工人罢工</a:t>
            </a:r>
            <a:endParaRPr lang="zh-CN" altLang="en-US" sz="2400"/>
          </a:p>
          <a:p>
            <a:pPr marL="0" indent="0">
              <a:lnSpc>
                <a:spcPct val="200000"/>
              </a:lnSpc>
              <a:buNone/>
            </a:pPr>
            <a:r>
              <a:rPr lang="zh-CN" altLang="en-US" sz="2400"/>
              <a:t>C:京汉铁路工人罢工</a:t>
            </a:r>
            <a:endParaRPr lang="zh-CN" altLang="en-US" sz="2400"/>
          </a:p>
          <a:p>
            <a:pPr marL="0" indent="0">
              <a:lnSpc>
                <a:spcPct val="200000"/>
              </a:lnSpc>
              <a:buNone/>
            </a:pPr>
            <a:r>
              <a:rPr lang="zh-CN" altLang="en-US" sz="2400"/>
              <a:t>D:省港工人罢工</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中国共产党领导的中国工人运动第一次高潮的终点是（ ）</a:t>
            </a:r>
            <a:endParaRPr lang="zh-CN" altLang="en-US" sz="2400"/>
          </a:p>
          <a:p>
            <a:pPr marL="0" indent="0">
              <a:lnSpc>
                <a:spcPct val="200000"/>
              </a:lnSpc>
              <a:buNone/>
            </a:pPr>
            <a:r>
              <a:rPr lang="zh-CN" altLang="en-US" sz="2400"/>
              <a:t>A:香港海员罢工</a:t>
            </a:r>
            <a:endParaRPr lang="zh-CN" altLang="en-US" sz="2400"/>
          </a:p>
          <a:p>
            <a:pPr marL="0" indent="0">
              <a:lnSpc>
                <a:spcPct val="200000"/>
              </a:lnSpc>
              <a:buNone/>
            </a:pPr>
            <a:r>
              <a:rPr lang="zh-CN" altLang="en-US" sz="2400"/>
              <a:t>B:安源路矿工人罢工</a:t>
            </a:r>
            <a:endParaRPr lang="zh-CN" altLang="en-US" sz="2400"/>
          </a:p>
          <a:p>
            <a:pPr marL="0" indent="0">
              <a:lnSpc>
                <a:spcPct val="200000"/>
              </a:lnSpc>
              <a:buNone/>
            </a:pPr>
            <a:r>
              <a:rPr lang="zh-CN" altLang="en-US" sz="2400"/>
              <a:t>C:京汉铁路工人罢工</a:t>
            </a:r>
            <a:endParaRPr lang="zh-CN" altLang="en-US" sz="2400"/>
          </a:p>
          <a:p>
            <a:pPr marL="0" indent="0">
              <a:lnSpc>
                <a:spcPct val="200000"/>
              </a:lnSpc>
              <a:buNone/>
            </a:pPr>
            <a:r>
              <a:rPr lang="zh-CN" altLang="en-US" sz="2400"/>
              <a:t>D:省港大罢工</a:t>
            </a:r>
            <a:endParaRPr lang="zh-CN"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中国共产党领导的中国工人运动第一次高潮的终点是（ ）</a:t>
            </a:r>
            <a:endParaRPr lang="zh-CN" altLang="en-US" sz="2400"/>
          </a:p>
          <a:p>
            <a:pPr marL="0" indent="0">
              <a:lnSpc>
                <a:spcPct val="200000"/>
              </a:lnSpc>
              <a:buNone/>
            </a:pPr>
            <a:r>
              <a:rPr lang="zh-CN" altLang="en-US" sz="2400"/>
              <a:t>A:香港海员罢工</a:t>
            </a:r>
            <a:endParaRPr lang="zh-CN" altLang="en-US" sz="2400"/>
          </a:p>
          <a:p>
            <a:pPr marL="0" indent="0">
              <a:lnSpc>
                <a:spcPct val="200000"/>
              </a:lnSpc>
              <a:buNone/>
            </a:pPr>
            <a:r>
              <a:rPr lang="zh-CN" altLang="en-US" sz="2400"/>
              <a:t>B:安源路矿工人罢工</a:t>
            </a:r>
            <a:endParaRPr lang="zh-CN" altLang="en-US" sz="2400"/>
          </a:p>
          <a:p>
            <a:pPr marL="0" indent="0">
              <a:lnSpc>
                <a:spcPct val="200000"/>
              </a:lnSpc>
              <a:buNone/>
            </a:pPr>
            <a:r>
              <a:rPr lang="zh-CN" altLang="en-US" sz="2400">
                <a:solidFill>
                  <a:srgbClr val="FF0000"/>
                </a:solidFill>
              </a:rPr>
              <a:t>C:京汉铁路工人罢工</a:t>
            </a:r>
            <a:endParaRPr lang="zh-CN" altLang="en-US" sz="2400">
              <a:solidFill>
                <a:srgbClr val="FF0000"/>
              </a:solidFill>
            </a:endParaRPr>
          </a:p>
          <a:p>
            <a:pPr marL="0" indent="0">
              <a:lnSpc>
                <a:spcPct val="200000"/>
              </a:lnSpc>
              <a:buNone/>
            </a:pPr>
            <a:r>
              <a:rPr lang="zh-CN" altLang="en-US" sz="2400"/>
              <a:t>D:省港大罢工</a:t>
            </a:r>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中国共产党领导建立的第一个农民协会是在（ ）</a:t>
            </a:r>
            <a:endParaRPr lang="zh-CN" altLang="en-US" sz="2400"/>
          </a:p>
          <a:p>
            <a:pPr marL="0" indent="0">
              <a:lnSpc>
                <a:spcPct val="200000"/>
              </a:lnSpc>
              <a:buNone/>
            </a:pPr>
            <a:r>
              <a:rPr lang="zh-CN" altLang="en-US" sz="2400"/>
              <a:t>A:湖南省湘潭县</a:t>
            </a:r>
            <a:endParaRPr lang="zh-CN" altLang="en-US" sz="2400"/>
          </a:p>
          <a:p>
            <a:pPr marL="0" indent="0">
              <a:lnSpc>
                <a:spcPct val="200000"/>
              </a:lnSpc>
              <a:buNone/>
            </a:pPr>
            <a:r>
              <a:rPr lang="zh-CN" altLang="en-US" sz="2400"/>
              <a:t>B:广东省海丰县</a:t>
            </a:r>
            <a:endParaRPr lang="zh-CN" altLang="en-US" sz="2400"/>
          </a:p>
          <a:p>
            <a:pPr marL="0" indent="0">
              <a:lnSpc>
                <a:spcPct val="200000"/>
              </a:lnSpc>
              <a:buNone/>
            </a:pPr>
            <a:r>
              <a:rPr lang="zh-CN" altLang="en-US" sz="2400"/>
              <a:t>C:浙江省萧山县 </a:t>
            </a:r>
            <a:endParaRPr lang="zh-CN" altLang="en-US" sz="2400"/>
          </a:p>
          <a:p>
            <a:pPr marL="0" indent="0">
              <a:lnSpc>
                <a:spcPct val="200000"/>
              </a:lnSpc>
              <a:buNone/>
            </a:pPr>
            <a:r>
              <a:rPr lang="zh-CN" altLang="en-US" sz="2400"/>
              <a:t>D:福建省上杭县 </a:t>
            </a:r>
            <a:endParaRPr lang="zh-CN"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中国共产党领导建立的第一个农民协会是在（ ）</a:t>
            </a:r>
            <a:endParaRPr lang="zh-CN" altLang="en-US" sz="2400"/>
          </a:p>
          <a:p>
            <a:pPr marL="0" indent="0">
              <a:lnSpc>
                <a:spcPct val="200000"/>
              </a:lnSpc>
              <a:buNone/>
            </a:pPr>
            <a:r>
              <a:rPr lang="zh-CN" altLang="en-US" sz="2400"/>
              <a:t>A:湖南省湘潭县</a:t>
            </a:r>
            <a:endParaRPr lang="zh-CN" altLang="en-US" sz="2400"/>
          </a:p>
          <a:p>
            <a:pPr marL="0" indent="0">
              <a:lnSpc>
                <a:spcPct val="200000"/>
              </a:lnSpc>
              <a:buNone/>
            </a:pPr>
            <a:r>
              <a:rPr lang="zh-CN" altLang="en-US" sz="2400"/>
              <a:t>B:广东省海丰县</a:t>
            </a:r>
            <a:endParaRPr lang="zh-CN" altLang="en-US" sz="2400"/>
          </a:p>
          <a:p>
            <a:pPr marL="0" indent="0">
              <a:lnSpc>
                <a:spcPct val="200000"/>
              </a:lnSpc>
              <a:buNone/>
            </a:pPr>
            <a:r>
              <a:rPr lang="zh-CN" altLang="en-US" sz="2400">
                <a:solidFill>
                  <a:srgbClr val="FF0000"/>
                </a:solidFill>
              </a:rPr>
              <a:t>C:浙江省萧山县 </a:t>
            </a:r>
            <a:endParaRPr lang="zh-CN" altLang="en-US" sz="2400">
              <a:solidFill>
                <a:srgbClr val="FF0000"/>
              </a:solidFill>
            </a:endParaRPr>
          </a:p>
          <a:p>
            <a:pPr marL="0" indent="0">
              <a:lnSpc>
                <a:spcPct val="200000"/>
              </a:lnSpc>
              <a:buNone/>
            </a:pPr>
            <a:r>
              <a:rPr lang="zh-CN" altLang="en-US" sz="2400"/>
              <a:t>D:福建省上杭县 </a:t>
            </a:r>
            <a:endParaRPr lang="zh-C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1921年8月，中国共产党在上海成立的领导工人运动的专门机关是（ ）</a:t>
            </a:r>
            <a:endParaRPr lang="zh-CN" altLang="en-US" sz="2400"/>
          </a:p>
          <a:p>
            <a:pPr marL="0" indent="0">
              <a:lnSpc>
                <a:spcPct val="200000"/>
              </a:lnSpc>
              <a:buNone/>
            </a:pPr>
            <a:r>
              <a:rPr lang="zh-CN" altLang="en-US" sz="2400"/>
              <a:t>A:职工运动委员会</a:t>
            </a:r>
            <a:endParaRPr lang="zh-CN" altLang="en-US" sz="2400"/>
          </a:p>
          <a:p>
            <a:pPr marL="0" indent="0">
              <a:lnSpc>
                <a:spcPct val="200000"/>
              </a:lnSpc>
              <a:buNone/>
            </a:pPr>
            <a:r>
              <a:rPr lang="zh-CN" altLang="en-US" sz="2400"/>
              <a:t>B:中华全国总工会</a:t>
            </a:r>
            <a:endParaRPr lang="zh-CN" altLang="en-US" sz="2400"/>
          </a:p>
          <a:p>
            <a:pPr marL="0" indent="0">
              <a:lnSpc>
                <a:spcPct val="200000"/>
              </a:lnSpc>
              <a:buNone/>
            </a:pPr>
            <a:r>
              <a:rPr lang="zh-CN" altLang="en-US" sz="2400"/>
              <a:t>C:中国劳动组合书记部</a:t>
            </a:r>
            <a:endParaRPr lang="zh-CN" altLang="en-US" sz="2400"/>
          </a:p>
          <a:p>
            <a:pPr marL="0" indent="0">
              <a:lnSpc>
                <a:spcPct val="200000"/>
              </a:lnSpc>
              <a:buNone/>
            </a:pPr>
            <a:r>
              <a:rPr lang="zh-CN" altLang="en-US" sz="2400"/>
              <a:t>D:省港罢工委员会</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鲁迅在《新青年》上发表的第一篇白话小说是（ ）</a:t>
            </a:r>
            <a:endParaRPr lang="zh-CN" altLang="en-US" sz="2400"/>
          </a:p>
          <a:p>
            <a:pPr marL="0" indent="0">
              <a:lnSpc>
                <a:spcPct val="200000"/>
              </a:lnSpc>
              <a:buNone/>
            </a:pPr>
            <a:r>
              <a:rPr lang="zh-CN" altLang="en-US" sz="2400"/>
              <a:t>A:《孔乙己》</a:t>
            </a:r>
            <a:endParaRPr lang="zh-CN" altLang="en-US" sz="2400"/>
          </a:p>
          <a:p>
            <a:pPr marL="0" indent="0">
              <a:lnSpc>
                <a:spcPct val="200000"/>
              </a:lnSpc>
              <a:buNone/>
            </a:pPr>
            <a:r>
              <a:rPr lang="zh-CN" altLang="en-US" sz="2400"/>
              <a:t>B:《药》</a:t>
            </a:r>
            <a:endParaRPr lang="zh-CN" altLang="en-US" sz="2400"/>
          </a:p>
          <a:p>
            <a:pPr marL="0" indent="0">
              <a:lnSpc>
                <a:spcPct val="200000"/>
              </a:lnSpc>
              <a:buNone/>
            </a:pPr>
            <a:r>
              <a:rPr lang="zh-CN" altLang="en-US" sz="2400"/>
              <a:t>C:《狂人日记》</a:t>
            </a:r>
            <a:endParaRPr lang="zh-CN" altLang="en-US" sz="2400"/>
          </a:p>
          <a:p>
            <a:pPr marL="0" indent="0">
              <a:lnSpc>
                <a:spcPct val="200000"/>
              </a:lnSpc>
              <a:buNone/>
            </a:pPr>
            <a:r>
              <a:rPr lang="zh-CN" altLang="en-US" sz="2400"/>
              <a:t>D:《阿Q正传》</a:t>
            </a:r>
            <a:endParaRPr lang="zh-CN"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1921年8月，中国共产党在上海成立的领导工人运动的专门机关是（ ）</a:t>
            </a:r>
            <a:endParaRPr lang="zh-CN" altLang="en-US" sz="2400"/>
          </a:p>
          <a:p>
            <a:pPr marL="0" indent="0">
              <a:lnSpc>
                <a:spcPct val="200000"/>
              </a:lnSpc>
              <a:buNone/>
            </a:pPr>
            <a:r>
              <a:rPr lang="zh-CN" altLang="en-US" sz="2400"/>
              <a:t>A:职工运动委员会</a:t>
            </a:r>
            <a:endParaRPr lang="zh-CN" altLang="en-US" sz="2400"/>
          </a:p>
          <a:p>
            <a:pPr marL="0" indent="0">
              <a:lnSpc>
                <a:spcPct val="200000"/>
              </a:lnSpc>
              <a:buNone/>
            </a:pPr>
            <a:r>
              <a:rPr lang="zh-CN" altLang="en-US" sz="2400"/>
              <a:t>B:中华全国总工会</a:t>
            </a:r>
            <a:endParaRPr lang="zh-CN" altLang="en-US" sz="2400"/>
          </a:p>
          <a:p>
            <a:pPr marL="0" indent="0">
              <a:lnSpc>
                <a:spcPct val="200000"/>
              </a:lnSpc>
              <a:buNone/>
            </a:pPr>
            <a:r>
              <a:rPr lang="zh-CN" altLang="en-US" sz="2400">
                <a:solidFill>
                  <a:srgbClr val="FF0000"/>
                </a:solidFill>
              </a:rPr>
              <a:t>C:中国劳动组合书记部</a:t>
            </a:r>
            <a:endParaRPr lang="zh-CN" altLang="en-US" sz="2400">
              <a:solidFill>
                <a:srgbClr val="FF0000"/>
              </a:solidFill>
            </a:endParaRPr>
          </a:p>
          <a:p>
            <a:pPr marL="0" indent="0">
              <a:lnSpc>
                <a:spcPct val="200000"/>
              </a:lnSpc>
              <a:buNone/>
            </a:pPr>
            <a:r>
              <a:rPr lang="zh-CN" altLang="en-US" sz="2400"/>
              <a:t>D:省港罢工委员会</a:t>
            </a:r>
            <a:endParaRPr lang="zh-CN"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中国共产党确定第一次国共合作和建立革命统一战线方针的会议是（ ）</a:t>
            </a:r>
            <a:endParaRPr lang="zh-CN" altLang="en-US" sz="2400"/>
          </a:p>
          <a:p>
            <a:pPr marL="0" indent="0">
              <a:lnSpc>
                <a:spcPct val="200000"/>
              </a:lnSpc>
              <a:buNone/>
            </a:pPr>
            <a:r>
              <a:rPr lang="zh-CN" altLang="en-US" sz="2400"/>
              <a:t>A:中共三大</a:t>
            </a:r>
            <a:endParaRPr lang="zh-CN" altLang="en-US" sz="2400"/>
          </a:p>
          <a:p>
            <a:pPr marL="0" indent="0">
              <a:lnSpc>
                <a:spcPct val="200000"/>
              </a:lnSpc>
              <a:buNone/>
            </a:pPr>
            <a:r>
              <a:rPr lang="zh-CN" altLang="en-US" sz="2400"/>
              <a:t>B:中共四大</a:t>
            </a:r>
            <a:endParaRPr lang="zh-CN" altLang="en-US" sz="2400"/>
          </a:p>
          <a:p>
            <a:pPr marL="0" indent="0">
              <a:lnSpc>
                <a:spcPct val="200000"/>
              </a:lnSpc>
              <a:buNone/>
            </a:pPr>
            <a:r>
              <a:rPr lang="zh-CN" altLang="en-US" sz="2400"/>
              <a:t>C:中共五大</a:t>
            </a:r>
            <a:endParaRPr lang="zh-CN" altLang="en-US" sz="2400"/>
          </a:p>
          <a:p>
            <a:pPr marL="0" indent="0">
              <a:lnSpc>
                <a:spcPct val="200000"/>
              </a:lnSpc>
              <a:buNone/>
            </a:pPr>
            <a:r>
              <a:rPr lang="zh-CN" altLang="en-US" sz="2400"/>
              <a:t>D:中共六大</a:t>
            </a:r>
            <a:endParaRPr lang="zh-CN"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中国共产党确定第一次国共合作和建立革命统一战线方针的会议是（ ）</a:t>
            </a:r>
            <a:endParaRPr lang="zh-CN" altLang="en-US" sz="2400"/>
          </a:p>
          <a:p>
            <a:pPr marL="0" indent="0">
              <a:lnSpc>
                <a:spcPct val="200000"/>
              </a:lnSpc>
              <a:buNone/>
            </a:pPr>
            <a:r>
              <a:rPr lang="zh-CN" altLang="en-US" sz="2400">
                <a:solidFill>
                  <a:srgbClr val="C00000"/>
                </a:solidFill>
              </a:rPr>
              <a:t>A:中共三大</a:t>
            </a:r>
            <a:endParaRPr lang="zh-CN" altLang="en-US" sz="2400">
              <a:solidFill>
                <a:srgbClr val="C00000"/>
              </a:solidFill>
            </a:endParaRPr>
          </a:p>
          <a:p>
            <a:pPr marL="0" indent="0">
              <a:lnSpc>
                <a:spcPct val="200000"/>
              </a:lnSpc>
              <a:buNone/>
            </a:pPr>
            <a:r>
              <a:rPr lang="zh-CN" altLang="en-US" sz="2400"/>
              <a:t>B:中共四大</a:t>
            </a:r>
            <a:endParaRPr lang="zh-CN" altLang="en-US" sz="2400"/>
          </a:p>
          <a:p>
            <a:pPr marL="0" indent="0">
              <a:lnSpc>
                <a:spcPct val="200000"/>
              </a:lnSpc>
              <a:buNone/>
            </a:pPr>
            <a:r>
              <a:rPr lang="zh-CN" altLang="en-US" sz="2400"/>
              <a:t>C:中共五大</a:t>
            </a:r>
            <a:endParaRPr lang="zh-CN" altLang="en-US" sz="2400"/>
          </a:p>
          <a:p>
            <a:pPr marL="0" indent="0">
              <a:lnSpc>
                <a:spcPct val="200000"/>
              </a:lnSpc>
              <a:buNone/>
            </a:pPr>
            <a:r>
              <a:rPr lang="zh-CN" altLang="en-US" sz="2400"/>
              <a:t>D:中共六大</a:t>
            </a:r>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1924年，国民革命统一战线正式形成的标志是（ ）</a:t>
            </a:r>
            <a:endParaRPr lang="zh-CN" altLang="en-US" sz="2400"/>
          </a:p>
          <a:p>
            <a:pPr marL="0" indent="0">
              <a:lnSpc>
                <a:spcPct val="200000"/>
              </a:lnSpc>
              <a:buNone/>
            </a:pPr>
            <a:r>
              <a:rPr lang="zh-CN" altLang="en-US" sz="2400"/>
              <a:t>A:中国国民党一大的召开</a:t>
            </a:r>
            <a:endParaRPr lang="zh-CN" altLang="en-US" sz="2400"/>
          </a:p>
          <a:p>
            <a:pPr marL="0" indent="0">
              <a:lnSpc>
                <a:spcPct val="200000"/>
              </a:lnSpc>
              <a:buNone/>
            </a:pPr>
            <a:r>
              <a:rPr lang="zh-CN" altLang="en-US" sz="2400"/>
              <a:t>B:中国国民党二大的召开</a:t>
            </a:r>
            <a:endParaRPr lang="zh-CN" altLang="en-US" sz="2400"/>
          </a:p>
          <a:p>
            <a:pPr marL="0" indent="0">
              <a:lnSpc>
                <a:spcPct val="200000"/>
              </a:lnSpc>
              <a:buNone/>
            </a:pPr>
            <a:r>
              <a:rPr lang="zh-CN" altLang="en-US" sz="2400"/>
              <a:t>C:中国共产党三大的召开</a:t>
            </a:r>
            <a:endParaRPr lang="zh-CN" altLang="en-US" sz="2400"/>
          </a:p>
          <a:p>
            <a:pPr marL="0" indent="0">
              <a:lnSpc>
                <a:spcPct val="200000"/>
              </a:lnSpc>
              <a:buNone/>
            </a:pPr>
            <a:r>
              <a:rPr lang="zh-CN" altLang="en-US" sz="2400"/>
              <a:t>D:中国共产党四大的召开</a:t>
            </a:r>
            <a:endParaRPr lang="zh-CN"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1924年，国民革命统一战线正式形成的标志是（ ）</a:t>
            </a:r>
            <a:endParaRPr lang="zh-CN" altLang="en-US" sz="2400"/>
          </a:p>
          <a:p>
            <a:pPr marL="0" indent="0">
              <a:lnSpc>
                <a:spcPct val="200000"/>
              </a:lnSpc>
              <a:buNone/>
            </a:pPr>
            <a:r>
              <a:rPr lang="zh-CN" altLang="en-US" sz="2400">
                <a:solidFill>
                  <a:srgbClr val="C00000"/>
                </a:solidFill>
              </a:rPr>
              <a:t>A:中国国民党一大的召开</a:t>
            </a:r>
            <a:endParaRPr lang="zh-CN" altLang="en-US" sz="2400">
              <a:solidFill>
                <a:srgbClr val="C00000"/>
              </a:solidFill>
            </a:endParaRPr>
          </a:p>
          <a:p>
            <a:pPr marL="0" indent="0">
              <a:lnSpc>
                <a:spcPct val="200000"/>
              </a:lnSpc>
              <a:buNone/>
            </a:pPr>
            <a:r>
              <a:rPr lang="zh-CN" altLang="en-US" sz="2400"/>
              <a:t>B:中国国民党二大的召开</a:t>
            </a:r>
            <a:endParaRPr lang="zh-CN" altLang="en-US" sz="2400"/>
          </a:p>
          <a:p>
            <a:pPr marL="0" indent="0">
              <a:lnSpc>
                <a:spcPct val="200000"/>
              </a:lnSpc>
              <a:buNone/>
            </a:pPr>
            <a:r>
              <a:rPr lang="zh-CN" altLang="en-US" sz="2400"/>
              <a:t>C:中国共产党三大的召开</a:t>
            </a:r>
            <a:endParaRPr lang="zh-CN" altLang="en-US" sz="2400"/>
          </a:p>
          <a:p>
            <a:pPr marL="0" indent="0">
              <a:lnSpc>
                <a:spcPct val="200000"/>
              </a:lnSpc>
              <a:buNone/>
            </a:pPr>
            <a:r>
              <a:rPr lang="zh-CN" altLang="en-US" sz="2400"/>
              <a:t>D:中国共产党四大的召开</a:t>
            </a:r>
            <a:endParaRPr lang="zh-CN"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国共两党第一次合作的政治基础是（ ）</a:t>
            </a:r>
            <a:endParaRPr lang="zh-CN" altLang="en-US" sz="2400"/>
          </a:p>
          <a:p>
            <a:pPr marL="0" indent="0">
              <a:lnSpc>
                <a:spcPct val="200000"/>
              </a:lnSpc>
              <a:buNone/>
            </a:pPr>
            <a:r>
              <a:rPr lang="zh-CN" altLang="en-US" sz="2400"/>
              <a:t>A:关于民主的联合战线的决议 </a:t>
            </a:r>
            <a:endParaRPr lang="zh-CN" altLang="en-US" sz="2400"/>
          </a:p>
          <a:p>
            <a:pPr marL="0" indent="0">
              <a:lnSpc>
                <a:spcPct val="200000"/>
              </a:lnSpc>
              <a:buNone/>
            </a:pPr>
            <a:r>
              <a:rPr lang="zh-CN" altLang="en-US" sz="2400"/>
              <a:t>B:旧三民主义</a:t>
            </a:r>
            <a:endParaRPr lang="zh-CN" altLang="en-US" sz="2400"/>
          </a:p>
          <a:p>
            <a:pPr marL="0" indent="0">
              <a:lnSpc>
                <a:spcPct val="200000"/>
              </a:lnSpc>
              <a:buNone/>
            </a:pPr>
            <a:r>
              <a:rPr lang="zh-CN" altLang="en-US" sz="2400"/>
              <a:t>C:新三民主义 </a:t>
            </a:r>
            <a:endParaRPr lang="zh-CN" altLang="en-US" sz="2400"/>
          </a:p>
          <a:p>
            <a:pPr marL="0" indent="0">
              <a:lnSpc>
                <a:spcPct val="200000"/>
              </a:lnSpc>
              <a:buNone/>
            </a:pPr>
            <a:r>
              <a:rPr lang="zh-CN" altLang="en-US" sz="2400"/>
              <a:t>D:新民主主义</a:t>
            </a:r>
            <a:endParaRPr lang="zh-CN"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国共两党第一次合作的政治基础是（ ）</a:t>
            </a:r>
            <a:endParaRPr lang="zh-CN" altLang="en-US" sz="2400"/>
          </a:p>
          <a:p>
            <a:pPr marL="0" indent="0">
              <a:lnSpc>
                <a:spcPct val="200000"/>
              </a:lnSpc>
              <a:buNone/>
            </a:pPr>
            <a:r>
              <a:rPr lang="zh-CN" altLang="en-US" sz="2400"/>
              <a:t>A:关于民主的联合战线的决议 </a:t>
            </a:r>
            <a:endParaRPr lang="zh-CN" altLang="en-US" sz="2400"/>
          </a:p>
          <a:p>
            <a:pPr marL="0" indent="0">
              <a:lnSpc>
                <a:spcPct val="200000"/>
              </a:lnSpc>
              <a:buNone/>
            </a:pPr>
            <a:r>
              <a:rPr lang="zh-CN" altLang="en-US" sz="2400"/>
              <a:t>B:旧三民主义</a:t>
            </a:r>
            <a:endParaRPr lang="zh-CN" altLang="en-US" sz="2400"/>
          </a:p>
          <a:p>
            <a:pPr marL="0" indent="0">
              <a:lnSpc>
                <a:spcPct val="200000"/>
              </a:lnSpc>
              <a:buNone/>
            </a:pPr>
            <a:r>
              <a:rPr lang="zh-CN" altLang="en-US" sz="2400">
                <a:solidFill>
                  <a:srgbClr val="C00000"/>
                </a:solidFill>
              </a:rPr>
              <a:t>C:新三民主义 </a:t>
            </a:r>
            <a:endParaRPr lang="zh-CN" altLang="en-US" sz="2400">
              <a:solidFill>
                <a:srgbClr val="C00000"/>
              </a:solidFill>
            </a:endParaRPr>
          </a:p>
          <a:p>
            <a:pPr marL="0" indent="0">
              <a:lnSpc>
                <a:spcPct val="200000"/>
              </a:lnSpc>
              <a:buNone/>
            </a:pPr>
            <a:r>
              <a:rPr lang="zh-CN" altLang="en-US" sz="2400"/>
              <a:t>D:新民主主义</a:t>
            </a:r>
            <a:endParaRPr lang="zh-CN"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第一次国共合作建立后，全国范围大革命风暴兴起的标志是（ ）</a:t>
            </a:r>
            <a:endParaRPr lang="zh-CN" altLang="en-US" sz="2400"/>
          </a:p>
          <a:p>
            <a:pPr marL="0" indent="0">
              <a:lnSpc>
                <a:spcPct val="200000"/>
              </a:lnSpc>
              <a:buNone/>
            </a:pPr>
            <a:r>
              <a:rPr lang="zh-CN" altLang="en-US" sz="2400"/>
              <a:t>A:护法战争</a:t>
            </a:r>
            <a:endParaRPr lang="zh-CN" altLang="en-US" sz="2400"/>
          </a:p>
          <a:p>
            <a:pPr marL="0" indent="0">
              <a:lnSpc>
                <a:spcPct val="200000"/>
              </a:lnSpc>
              <a:buNone/>
            </a:pPr>
            <a:r>
              <a:rPr lang="zh-CN" altLang="en-US" sz="2400"/>
              <a:t>B:五四运动</a:t>
            </a:r>
            <a:endParaRPr lang="zh-CN" altLang="en-US" sz="2400"/>
          </a:p>
          <a:p>
            <a:pPr marL="0" indent="0">
              <a:lnSpc>
                <a:spcPct val="200000"/>
              </a:lnSpc>
              <a:buNone/>
            </a:pPr>
            <a:r>
              <a:rPr lang="zh-CN" altLang="en-US" sz="2400"/>
              <a:t>C:北伐战争</a:t>
            </a:r>
            <a:endParaRPr lang="zh-CN" altLang="en-US" sz="2400"/>
          </a:p>
          <a:p>
            <a:pPr marL="0" indent="0">
              <a:lnSpc>
                <a:spcPct val="200000"/>
              </a:lnSpc>
              <a:buNone/>
            </a:pPr>
            <a:r>
              <a:rPr lang="zh-CN" altLang="en-US" sz="2400"/>
              <a:t>D:五卅运动</a:t>
            </a:r>
            <a:endParaRPr lang="zh-CN"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第一次国共合作建立后，全国范围大革命风暴兴起的标志是（ ）</a:t>
            </a:r>
            <a:endParaRPr lang="zh-CN" altLang="en-US" sz="2400"/>
          </a:p>
          <a:p>
            <a:pPr marL="0" indent="0">
              <a:lnSpc>
                <a:spcPct val="200000"/>
              </a:lnSpc>
              <a:buNone/>
            </a:pPr>
            <a:r>
              <a:rPr lang="zh-CN" altLang="en-US" sz="2400"/>
              <a:t>A:护法战争</a:t>
            </a:r>
            <a:endParaRPr lang="zh-CN" altLang="en-US" sz="2400"/>
          </a:p>
          <a:p>
            <a:pPr marL="0" indent="0">
              <a:lnSpc>
                <a:spcPct val="200000"/>
              </a:lnSpc>
              <a:buNone/>
            </a:pPr>
            <a:r>
              <a:rPr lang="zh-CN" altLang="en-US" sz="2400"/>
              <a:t>B:五四运动</a:t>
            </a:r>
            <a:endParaRPr lang="zh-CN" altLang="en-US" sz="2400"/>
          </a:p>
          <a:p>
            <a:pPr marL="0" indent="0">
              <a:lnSpc>
                <a:spcPct val="200000"/>
              </a:lnSpc>
              <a:buNone/>
            </a:pPr>
            <a:r>
              <a:rPr lang="zh-CN" altLang="en-US" sz="2400"/>
              <a:t>C:北伐战争</a:t>
            </a:r>
            <a:endParaRPr lang="zh-CN" altLang="en-US" sz="2400"/>
          </a:p>
          <a:p>
            <a:pPr marL="0" indent="0">
              <a:lnSpc>
                <a:spcPct val="200000"/>
              </a:lnSpc>
              <a:buNone/>
            </a:pPr>
            <a:r>
              <a:rPr lang="zh-CN" altLang="en-US" sz="2400">
                <a:solidFill>
                  <a:srgbClr val="C00000"/>
                </a:solidFill>
              </a:rPr>
              <a:t>D:五卅运动</a:t>
            </a:r>
            <a:endParaRPr lang="zh-CN" altLang="en-US" sz="2400">
              <a:solidFill>
                <a:srgbClr val="C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第一次国共合作时期，标志着工人运动从低潮转向高潮的信号是（ ）</a:t>
            </a:r>
            <a:endParaRPr lang="zh-CN" altLang="en-US" sz="2400"/>
          </a:p>
          <a:p>
            <a:pPr marL="0" indent="0">
              <a:lnSpc>
                <a:spcPct val="200000"/>
              </a:lnSpc>
              <a:buNone/>
            </a:pPr>
            <a:r>
              <a:rPr lang="zh-CN" altLang="en-US" sz="2400"/>
              <a:t>A:广州沙面租界工人罢工</a:t>
            </a:r>
            <a:endParaRPr lang="zh-CN" altLang="en-US" sz="2400"/>
          </a:p>
          <a:p>
            <a:pPr marL="0" indent="0">
              <a:lnSpc>
                <a:spcPct val="200000"/>
              </a:lnSpc>
              <a:buNone/>
            </a:pPr>
            <a:r>
              <a:rPr lang="zh-CN" altLang="en-US" sz="2400"/>
              <a:t>B:五四运动</a:t>
            </a:r>
            <a:endParaRPr lang="zh-CN" altLang="en-US" sz="2400"/>
          </a:p>
          <a:p>
            <a:pPr marL="0" indent="0">
              <a:lnSpc>
                <a:spcPct val="200000"/>
              </a:lnSpc>
              <a:buNone/>
            </a:pPr>
            <a:r>
              <a:rPr lang="zh-CN" altLang="en-US" sz="2400"/>
              <a:t>C:省港大罢工</a:t>
            </a:r>
            <a:endParaRPr lang="zh-CN" altLang="en-US" sz="2400"/>
          </a:p>
          <a:p>
            <a:pPr marL="0" indent="0">
              <a:lnSpc>
                <a:spcPct val="200000"/>
              </a:lnSpc>
              <a:buNone/>
            </a:pPr>
            <a:r>
              <a:rPr lang="zh-CN" altLang="en-US" sz="2400"/>
              <a:t>D:上海工人武装起义</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鲁迅在《新青年》上发表的第一篇白话小说是（ ）</a:t>
            </a:r>
            <a:endParaRPr lang="zh-CN" altLang="en-US" sz="2400"/>
          </a:p>
          <a:p>
            <a:pPr marL="0" indent="0">
              <a:lnSpc>
                <a:spcPct val="200000"/>
              </a:lnSpc>
              <a:buNone/>
            </a:pPr>
            <a:r>
              <a:rPr lang="zh-CN" altLang="en-US" sz="2400"/>
              <a:t>A:《孔乙己》</a:t>
            </a:r>
            <a:endParaRPr lang="zh-CN" altLang="en-US" sz="2400"/>
          </a:p>
          <a:p>
            <a:pPr marL="0" indent="0">
              <a:lnSpc>
                <a:spcPct val="200000"/>
              </a:lnSpc>
              <a:buNone/>
            </a:pPr>
            <a:r>
              <a:rPr lang="zh-CN" altLang="en-US" sz="2400"/>
              <a:t>B:《药》</a:t>
            </a:r>
            <a:endParaRPr lang="zh-CN" altLang="en-US" sz="2400"/>
          </a:p>
          <a:p>
            <a:pPr marL="0" algn="l">
              <a:lnSpc>
                <a:spcPct val="200000"/>
              </a:lnSpc>
              <a:buClrTx/>
              <a:buSzTx/>
              <a:buNone/>
            </a:pPr>
            <a:r>
              <a:rPr lang="zh-CN" altLang="en-US" sz="2400">
                <a:solidFill>
                  <a:srgbClr val="FF0000"/>
                </a:solidFill>
              </a:rPr>
              <a:t>C:《狂人日记》</a:t>
            </a:r>
            <a:r>
              <a:rPr lang="zh-CN" altLang="en-US" sz="2400"/>
              <a:t>（也是新文学运动的第一篇白话文小说）</a:t>
            </a:r>
            <a:endParaRPr lang="zh-CN" altLang="en-US" sz="2400"/>
          </a:p>
          <a:p>
            <a:pPr marL="0" indent="0">
              <a:lnSpc>
                <a:spcPct val="200000"/>
              </a:lnSpc>
              <a:buNone/>
            </a:pPr>
            <a:r>
              <a:rPr lang="zh-CN" altLang="en-US" sz="2400"/>
              <a:t>D:《阿Q正传》</a:t>
            </a:r>
            <a:endParaRPr lang="zh-CN" alt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第一次国共合作时期，标志着工人运动从低潮转向高潮的信号是（ ）</a:t>
            </a:r>
            <a:endParaRPr lang="zh-CN" altLang="en-US" sz="2400"/>
          </a:p>
          <a:p>
            <a:pPr marL="0" indent="0">
              <a:lnSpc>
                <a:spcPct val="200000"/>
              </a:lnSpc>
              <a:buNone/>
            </a:pPr>
            <a:r>
              <a:rPr lang="zh-CN" altLang="en-US" sz="2400">
                <a:solidFill>
                  <a:srgbClr val="C00000"/>
                </a:solidFill>
              </a:rPr>
              <a:t>A:广州沙面租界工人罢工</a:t>
            </a:r>
            <a:endParaRPr lang="zh-CN" altLang="en-US" sz="2400">
              <a:solidFill>
                <a:srgbClr val="C00000"/>
              </a:solidFill>
            </a:endParaRPr>
          </a:p>
          <a:p>
            <a:pPr marL="0" indent="0">
              <a:lnSpc>
                <a:spcPct val="200000"/>
              </a:lnSpc>
              <a:buNone/>
            </a:pPr>
            <a:r>
              <a:rPr lang="zh-CN" altLang="en-US" sz="2400"/>
              <a:t>B:五四运动</a:t>
            </a:r>
            <a:endParaRPr lang="zh-CN" altLang="en-US" sz="2400"/>
          </a:p>
          <a:p>
            <a:pPr marL="0" indent="0">
              <a:lnSpc>
                <a:spcPct val="200000"/>
              </a:lnSpc>
              <a:buNone/>
            </a:pPr>
            <a:r>
              <a:rPr lang="zh-CN" altLang="en-US" sz="2400"/>
              <a:t>C:省港大罢工</a:t>
            </a:r>
            <a:endParaRPr lang="zh-CN" altLang="en-US" sz="2400"/>
          </a:p>
          <a:p>
            <a:pPr marL="0" indent="0">
              <a:lnSpc>
                <a:spcPct val="200000"/>
              </a:lnSpc>
              <a:buNone/>
            </a:pPr>
            <a:r>
              <a:rPr lang="zh-CN" altLang="en-US" sz="2400"/>
              <a:t>D:上海工人武装起义</a:t>
            </a:r>
            <a:endParaRPr lang="zh-CN"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1925年至1926年间，中国工人坚持16个月之久的罢工斗争是（ ）</a:t>
            </a:r>
            <a:endParaRPr lang="zh-CN" altLang="en-US" sz="2400"/>
          </a:p>
          <a:p>
            <a:pPr marL="0" indent="0">
              <a:lnSpc>
                <a:spcPct val="200000"/>
              </a:lnSpc>
              <a:buNone/>
            </a:pPr>
            <a:r>
              <a:rPr lang="zh-CN" altLang="en-US" sz="2400"/>
              <a:t>A:香港海员罢工</a:t>
            </a:r>
            <a:endParaRPr lang="zh-CN" altLang="en-US" sz="2400"/>
          </a:p>
          <a:p>
            <a:pPr marL="0" indent="0">
              <a:lnSpc>
                <a:spcPct val="200000"/>
              </a:lnSpc>
              <a:buNone/>
            </a:pPr>
            <a:r>
              <a:rPr lang="zh-CN" altLang="en-US" sz="2400"/>
              <a:t>B:安源路矿工人罢工</a:t>
            </a:r>
            <a:endParaRPr lang="zh-CN" altLang="en-US" sz="2400"/>
          </a:p>
          <a:p>
            <a:pPr marL="0" indent="0">
              <a:lnSpc>
                <a:spcPct val="200000"/>
              </a:lnSpc>
              <a:buNone/>
            </a:pPr>
            <a:r>
              <a:rPr lang="zh-CN" altLang="en-US" sz="2400"/>
              <a:t>C:京汉铁路工人罢工 </a:t>
            </a:r>
            <a:endParaRPr lang="zh-CN" altLang="en-US" sz="2400"/>
          </a:p>
          <a:p>
            <a:pPr marL="0" indent="0">
              <a:lnSpc>
                <a:spcPct val="200000"/>
              </a:lnSpc>
              <a:buNone/>
            </a:pPr>
            <a:r>
              <a:rPr lang="zh-CN" altLang="en-US" sz="2400"/>
              <a:t>D:省港罢工</a:t>
            </a:r>
            <a:endParaRPr lang="zh-CN"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1925年至1926年间，中国工人坚持16个月之久的罢工斗争是（ ）</a:t>
            </a:r>
            <a:endParaRPr lang="zh-CN" altLang="en-US" sz="2400"/>
          </a:p>
          <a:p>
            <a:pPr marL="0" indent="0">
              <a:lnSpc>
                <a:spcPct val="200000"/>
              </a:lnSpc>
              <a:buNone/>
            </a:pPr>
            <a:r>
              <a:rPr lang="zh-CN" altLang="en-US" sz="2400"/>
              <a:t>A:香港海员罢工</a:t>
            </a:r>
            <a:endParaRPr lang="zh-CN" altLang="en-US" sz="2400"/>
          </a:p>
          <a:p>
            <a:pPr marL="0" indent="0">
              <a:lnSpc>
                <a:spcPct val="200000"/>
              </a:lnSpc>
              <a:buNone/>
            </a:pPr>
            <a:r>
              <a:rPr lang="zh-CN" altLang="en-US" sz="2400"/>
              <a:t>B:安源路矿工人罢工</a:t>
            </a:r>
            <a:endParaRPr lang="zh-CN" altLang="en-US" sz="2400"/>
          </a:p>
          <a:p>
            <a:pPr marL="0" indent="0">
              <a:lnSpc>
                <a:spcPct val="200000"/>
              </a:lnSpc>
              <a:buNone/>
            </a:pPr>
            <a:r>
              <a:rPr lang="zh-CN" altLang="en-US" sz="2400"/>
              <a:t>C:京汉铁路工人罢工 </a:t>
            </a:r>
            <a:endParaRPr lang="zh-CN" altLang="en-US" sz="2400"/>
          </a:p>
          <a:p>
            <a:pPr marL="0" indent="0">
              <a:lnSpc>
                <a:spcPct val="200000"/>
              </a:lnSpc>
              <a:buNone/>
            </a:pPr>
            <a:r>
              <a:rPr lang="zh-CN" altLang="en-US" sz="2400">
                <a:solidFill>
                  <a:srgbClr val="C00000"/>
                </a:solidFill>
              </a:rPr>
              <a:t>D:省港罢工</a:t>
            </a:r>
            <a:endParaRPr lang="zh-CN" altLang="en-US" sz="2400">
              <a:solidFill>
                <a:srgbClr val="C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1925年国民政府将所辖各部队统一改编为（ ）</a:t>
            </a:r>
            <a:endParaRPr lang="zh-CN" altLang="en-US" sz="2400"/>
          </a:p>
          <a:p>
            <a:pPr marL="0" indent="0">
              <a:lnSpc>
                <a:spcPct val="200000"/>
              </a:lnSpc>
              <a:buNone/>
            </a:pPr>
            <a:r>
              <a:rPr lang="zh-CN" altLang="en-US" sz="2400"/>
              <a:t>A:国民军</a:t>
            </a:r>
            <a:endParaRPr lang="zh-CN" altLang="en-US" sz="2400"/>
          </a:p>
          <a:p>
            <a:pPr marL="0" indent="0">
              <a:lnSpc>
                <a:spcPct val="200000"/>
              </a:lnSpc>
              <a:buNone/>
            </a:pPr>
            <a:r>
              <a:rPr lang="zh-CN" altLang="en-US" sz="2400"/>
              <a:t>B:东征军</a:t>
            </a:r>
            <a:endParaRPr lang="zh-CN" altLang="en-US" sz="2400"/>
          </a:p>
          <a:p>
            <a:pPr marL="0" indent="0">
              <a:lnSpc>
                <a:spcPct val="200000"/>
              </a:lnSpc>
              <a:buNone/>
            </a:pPr>
            <a:r>
              <a:rPr lang="zh-CN" altLang="en-US" sz="2400"/>
              <a:t>C:国民革命军</a:t>
            </a:r>
            <a:endParaRPr lang="zh-CN" altLang="en-US" sz="2400"/>
          </a:p>
          <a:p>
            <a:pPr marL="0" indent="0">
              <a:lnSpc>
                <a:spcPct val="200000"/>
              </a:lnSpc>
              <a:buNone/>
            </a:pPr>
            <a:r>
              <a:rPr lang="zh-CN" altLang="en-US" sz="2400"/>
              <a:t>D:北伐军</a:t>
            </a:r>
            <a:endParaRPr lang="zh-CN" alt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1925年国民政府将所辖各部队统一改编为（ ）</a:t>
            </a:r>
            <a:endParaRPr lang="zh-CN" altLang="en-US" sz="2400"/>
          </a:p>
          <a:p>
            <a:pPr marL="0" indent="0">
              <a:lnSpc>
                <a:spcPct val="200000"/>
              </a:lnSpc>
              <a:buNone/>
            </a:pPr>
            <a:r>
              <a:rPr lang="zh-CN" altLang="en-US" sz="2400"/>
              <a:t>A:国民军</a:t>
            </a:r>
            <a:endParaRPr lang="zh-CN" altLang="en-US" sz="2400"/>
          </a:p>
          <a:p>
            <a:pPr marL="0" indent="0">
              <a:lnSpc>
                <a:spcPct val="200000"/>
              </a:lnSpc>
              <a:buNone/>
            </a:pPr>
            <a:r>
              <a:rPr lang="zh-CN" altLang="en-US" sz="2400"/>
              <a:t>B:东征军</a:t>
            </a:r>
            <a:endParaRPr lang="zh-CN" altLang="en-US" sz="2400"/>
          </a:p>
          <a:p>
            <a:pPr marL="0" indent="0">
              <a:lnSpc>
                <a:spcPct val="200000"/>
              </a:lnSpc>
              <a:buNone/>
            </a:pPr>
            <a:r>
              <a:rPr lang="zh-CN" altLang="en-US" sz="2400">
                <a:solidFill>
                  <a:srgbClr val="C00000"/>
                </a:solidFill>
              </a:rPr>
              <a:t>C:国民革命军</a:t>
            </a:r>
            <a:endParaRPr lang="zh-CN" altLang="en-US" sz="2400">
              <a:solidFill>
                <a:srgbClr val="C00000"/>
              </a:solidFill>
            </a:endParaRPr>
          </a:p>
          <a:p>
            <a:pPr marL="0" indent="0">
              <a:lnSpc>
                <a:spcPct val="200000"/>
              </a:lnSpc>
              <a:buNone/>
            </a:pPr>
            <a:r>
              <a:rPr lang="zh-CN" altLang="en-US" sz="2400"/>
              <a:t>D:北伐军</a:t>
            </a:r>
            <a:endParaRPr lang="zh-CN" alt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1927年，蒋介石在上海制造了捕杀共产党员和革命群众的（ ）</a:t>
            </a:r>
            <a:endParaRPr lang="zh-CN" altLang="en-US" sz="2400"/>
          </a:p>
          <a:p>
            <a:pPr marL="0" indent="0">
              <a:lnSpc>
                <a:spcPct val="200000"/>
              </a:lnSpc>
              <a:buNone/>
            </a:pPr>
            <a:r>
              <a:rPr lang="zh-CN" altLang="en-US" sz="2400"/>
              <a:t>A:中山舰事件</a:t>
            </a:r>
            <a:endParaRPr lang="zh-CN" altLang="en-US" sz="2400"/>
          </a:p>
          <a:p>
            <a:pPr marL="0" indent="0">
              <a:lnSpc>
                <a:spcPct val="200000"/>
              </a:lnSpc>
              <a:buNone/>
            </a:pPr>
            <a:r>
              <a:rPr lang="zh-CN" altLang="en-US" sz="2400"/>
              <a:t>B:整理党务案事件</a:t>
            </a:r>
            <a:endParaRPr lang="zh-CN" altLang="en-US" sz="2400"/>
          </a:p>
          <a:p>
            <a:pPr marL="0" indent="0">
              <a:lnSpc>
                <a:spcPct val="200000"/>
              </a:lnSpc>
              <a:buNone/>
            </a:pPr>
            <a:r>
              <a:rPr lang="zh-CN" altLang="en-US" sz="2400"/>
              <a:t>C:四一二政变</a:t>
            </a:r>
            <a:endParaRPr lang="zh-CN" altLang="en-US" sz="2400"/>
          </a:p>
          <a:p>
            <a:pPr marL="0" indent="0">
              <a:lnSpc>
                <a:spcPct val="200000"/>
              </a:lnSpc>
              <a:buNone/>
            </a:pPr>
            <a:r>
              <a:rPr lang="zh-CN" altLang="en-US" sz="2400"/>
              <a:t>D:七一五政变</a:t>
            </a:r>
            <a:endParaRPr lang="zh-C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1927年，蒋介石在上海制造了捕杀共产党员和革命群众的（ ）</a:t>
            </a:r>
            <a:endParaRPr lang="zh-CN" altLang="en-US" sz="2400"/>
          </a:p>
          <a:p>
            <a:pPr marL="0" indent="0">
              <a:lnSpc>
                <a:spcPct val="200000"/>
              </a:lnSpc>
              <a:buNone/>
            </a:pPr>
            <a:r>
              <a:rPr lang="zh-CN" altLang="en-US" sz="2400"/>
              <a:t>A:中山舰事件</a:t>
            </a:r>
            <a:endParaRPr lang="zh-CN" altLang="en-US" sz="2400"/>
          </a:p>
          <a:p>
            <a:pPr marL="0" indent="0">
              <a:lnSpc>
                <a:spcPct val="200000"/>
              </a:lnSpc>
              <a:buNone/>
            </a:pPr>
            <a:r>
              <a:rPr lang="zh-CN" altLang="en-US" sz="2400"/>
              <a:t>B:整理党务案事件</a:t>
            </a:r>
            <a:endParaRPr lang="zh-CN" altLang="en-US" sz="2400"/>
          </a:p>
          <a:p>
            <a:pPr marL="0" indent="0">
              <a:lnSpc>
                <a:spcPct val="200000"/>
              </a:lnSpc>
              <a:buNone/>
            </a:pPr>
            <a:r>
              <a:rPr lang="zh-CN" altLang="en-US" sz="2400">
                <a:solidFill>
                  <a:srgbClr val="C00000"/>
                </a:solidFill>
              </a:rPr>
              <a:t>C:四一二政变</a:t>
            </a:r>
            <a:endParaRPr lang="zh-CN" altLang="en-US" sz="2400">
              <a:solidFill>
                <a:srgbClr val="C00000"/>
              </a:solidFill>
            </a:endParaRPr>
          </a:p>
          <a:p>
            <a:pPr marL="0" indent="0">
              <a:lnSpc>
                <a:spcPct val="200000"/>
              </a:lnSpc>
              <a:buNone/>
            </a:pPr>
            <a:r>
              <a:rPr lang="zh-CN" altLang="en-US" sz="2400"/>
              <a:t>D:七一五政变</a:t>
            </a: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1927年，汪精卫在武汉制造了屠杀共产党人和革命群众的（ ）</a:t>
            </a:r>
            <a:endParaRPr lang="zh-CN" altLang="en-US" sz="2400"/>
          </a:p>
          <a:p>
            <a:pPr marL="0" indent="0">
              <a:lnSpc>
                <a:spcPct val="200000"/>
              </a:lnSpc>
              <a:buNone/>
            </a:pPr>
            <a:r>
              <a:rPr lang="zh-CN" altLang="en-US" sz="2400"/>
              <a:t>A:中山舰事件</a:t>
            </a:r>
            <a:endParaRPr lang="zh-CN" altLang="en-US" sz="2400"/>
          </a:p>
          <a:p>
            <a:pPr marL="0" indent="0">
              <a:lnSpc>
                <a:spcPct val="200000"/>
              </a:lnSpc>
              <a:buNone/>
            </a:pPr>
            <a:r>
              <a:rPr lang="zh-CN" altLang="en-US" sz="2400"/>
              <a:t>B:​整理党务案事件</a:t>
            </a:r>
            <a:endParaRPr lang="zh-CN" altLang="en-US" sz="2400"/>
          </a:p>
          <a:p>
            <a:pPr marL="0" indent="0">
              <a:lnSpc>
                <a:spcPct val="200000"/>
              </a:lnSpc>
              <a:buNone/>
            </a:pPr>
            <a:r>
              <a:rPr lang="zh-CN" altLang="en-US" sz="2400"/>
              <a:t>C:四一二事变</a:t>
            </a:r>
            <a:endParaRPr lang="zh-CN" altLang="en-US" sz="2400"/>
          </a:p>
          <a:p>
            <a:pPr marL="0" indent="0">
              <a:lnSpc>
                <a:spcPct val="200000"/>
              </a:lnSpc>
              <a:buNone/>
            </a:pPr>
            <a:r>
              <a:rPr lang="zh-CN" altLang="en-US" sz="2400"/>
              <a:t>D:七一五事变</a:t>
            </a:r>
            <a:endParaRPr lang="zh-CN"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1927年，汪精卫在武汉制造了屠杀共产党人和革命群众的（ ）</a:t>
            </a:r>
            <a:endParaRPr lang="zh-CN" altLang="en-US" sz="2400"/>
          </a:p>
          <a:p>
            <a:pPr marL="0" indent="0">
              <a:lnSpc>
                <a:spcPct val="200000"/>
              </a:lnSpc>
              <a:buNone/>
            </a:pPr>
            <a:r>
              <a:rPr lang="zh-CN" altLang="en-US" sz="2400"/>
              <a:t>A:中山舰事件</a:t>
            </a:r>
            <a:endParaRPr lang="zh-CN" altLang="en-US" sz="2400"/>
          </a:p>
          <a:p>
            <a:pPr marL="0" indent="0">
              <a:lnSpc>
                <a:spcPct val="200000"/>
              </a:lnSpc>
              <a:buNone/>
            </a:pPr>
            <a:r>
              <a:rPr lang="zh-CN" altLang="en-US" sz="2400"/>
              <a:t>B:​整理党务案事件</a:t>
            </a:r>
            <a:endParaRPr lang="zh-CN" altLang="en-US" sz="2400"/>
          </a:p>
          <a:p>
            <a:pPr marL="0" indent="0">
              <a:lnSpc>
                <a:spcPct val="200000"/>
              </a:lnSpc>
              <a:buNone/>
            </a:pPr>
            <a:r>
              <a:rPr lang="zh-CN" altLang="en-US" sz="2400"/>
              <a:t>C:四一二事变</a:t>
            </a:r>
            <a:endParaRPr lang="zh-CN" altLang="en-US" sz="2400"/>
          </a:p>
          <a:p>
            <a:pPr marL="0" indent="0">
              <a:lnSpc>
                <a:spcPct val="200000"/>
              </a:lnSpc>
              <a:buNone/>
            </a:pPr>
            <a:r>
              <a:rPr lang="zh-CN" altLang="en-US" sz="2400">
                <a:solidFill>
                  <a:srgbClr val="C00000"/>
                </a:solidFill>
              </a:rPr>
              <a:t>D:七一五事变</a:t>
            </a:r>
            <a:endParaRPr lang="zh-CN" altLang="en-US" sz="2400">
              <a:solidFill>
                <a:srgbClr val="C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标志着第一次国共合作破裂和大革命失败的事件是（ ）</a:t>
            </a:r>
            <a:endParaRPr lang="zh-CN" altLang="en-US" sz="2400"/>
          </a:p>
          <a:p>
            <a:pPr marL="0" indent="0">
              <a:lnSpc>
                <a:spcPct val="200000"/>
              </a:lnSpc>
              <a:buNone/>
            </a:pPr>
            <a:r>
              <a:rPr lang="zh-CN" altLang="en-US" sz="2400"/>
              <a:t>A:“四一二政变”</a:t>
            </a:r>
            <a:endParaRPr lang="zh-CN" altLang="en-US" sz="2400"/>
          </a:p>
          <a:p>
            <a:pPr marL="0" indent="0">
              <a:lnSpc>
                <a:spcPct val="200000"/>
              </a:lnSpc>
              <a:buNone/>
            </a:pPr>
            <a:r>
              <a:rPr lang="zh-CN" altLang="en-US" sz="2400"/>
              <a:t>B:“七一五事变”</a:t>
            </a:r>
            <a:endParaRPr lang="zh-CN" altLang="en-US" sz="2400"/>
          </a:p>
          <a:p>
            <a:pPr marL="0" indent="0">
              <a:lnSpc>
                <a:spcPct val="200000"/>
              </a:lnSpc>
              <a:buNone/>
            </a:pPr>
            <a:r>
              <a:rPr lang="zh-CN" altLang="en-US" sz="2400"/>
              <a:t>C:中山舰事件</a:t>
            </a:r>
            <a:endParaRPr lang="zh-CN" altLang="en-US" sz="2400"/>
          </a:p>
          <a:p>
            <a:pPr marL="0" indent="0">
              <a:lnSpc>
                <a:spcPct val="200000"/>
              </a:lnSpc>
              <a:buNone/>
            </a:pPr>
            <a:r>
              <a:rPr lang="zh-CN" altLang="en-US" sz="2400"/>
              <a:t>D:整理党务案</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五四前新文化运动的主要内容是（ ）</a:t>
            </a:r>
            <a:endParaRPr lang="zh-CN" altLang="en-US" sz="2400"/>
          </a:p>
          <a:p>
            <a:pPr marL="0" indent="0">
              <a:lnSpc>
                <a:spcPct val="200000"/>
              </a:lnSpc>
              <a:buNone/>
            </a:pPr>
            <a:r>
              <a:rPr lang="zh-CN" altLang="en-US" sz="2400"/>
              <a:t>A:提倡民主和科学</a:t>
            </a:r>
            <a:endParaRPr lang="zh-CN" altLang="en-US" sz="2400"/>
          </a:p>
          <a:p>
            <a:pPr marL="0" indent="0">
              <a:lnSpc>
                <a:spcPct val="200000"/>
              </a:lnSpc>
              <a:buNone/>
            </a:pPr>
            <a:r>
              <a:rPr lang="zh-CN" altLang="en-US" sz="2400"/>
              <a:t>B:宣传公平和正义</a:t>
            </a:r>
            <a:endParaRPr lang="zh-CN" altLang="en-US" sz="2400"/>
          </a:p>
          <a:p>
            <a:pPr marL="0" indent="0">
              <a:lnSpc>
                <a:spcPct val="200000"/>
              </a:lnSpc>
              <a:buNone/>
            </a:pPr>
            <a:r>
              <a:rPr lang="zh-CN" altLang="en-US" sz="2400"/>
              <a:t>C:弘扬民族文化    </a:t>
            </a:r>
            <a:endParaRPr lang="zh-CN" altLang="en-US" sz="2400"/>
          </a:p>
          <a:p>
            <a:pPr marL="0" indent="0">
              <a:lnSpc>
                <a:spcPct val="200000"/>
              </a:lnSpc>
              <a:buNone/>
            </a:pPr>
            <a:r>
              <a:rPr lang="zh-CN" altLang="en-US" sz="2400"/>
              <a:t>D:主张文学革命</a:t>
            </a:r>
            <a:endParaRPr lang="zh-CN" alt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标志着第一次国共合作破裂和大革命失败的事件是（ ）</a:t>
            </a:r>
            <a:endParaRPr lang="zh-CN" altLang="en-US" sz="2400"/>
          </a:p>
          <a:p>
            <a:pPr marL="0" indent="0">
              <a:lnSpc>
                <a:spcPct val="200000"/>
              </a:lnSpc>
              <a:buNone/>
            </a:pPr>
            <a:r>
              <a:rPr lang="zh-CN" altLang="en-US" sz="2400"/>
              <a:t>A:“四一二政变”</a:t>
            </a:r>
            <a:endParaRPr lang="zh-CN" altLang="en-US" sz="2400"/>
          </a:p>
          <a:p>
            <a:pPr marL="0" indent="0">
              <a:lnSpc>
                <a:spcPct val="200000"/>
              </a:lnSpc>
              <a:buNone/>
            </a:pPr>
            <a:r>
              <a:rPr lang="zh-CN" altLang="en-US" sz="2400">
                <a:solidFill>
                  <a:srgbClr val="C00000"/>
                </a:solidFill>
              </a:rPr>
              <a:t>B:“七一五事变”</a:t>
            </a:r>
            <a:endParaRPr lang="zh-CN" altLang="en-US" sz="2400">
              <a:solidFill>
                <a:srgbClr val="C00000"/>
              </a:solidFill>
            </a:endParaRPr>
          </a:p>
          <a:p>
            <a:pPr marL="0" indent="0">
              <a:lnSpc>
                <a:spcPct val="200000"/>
              </a:lnSpc>
              <a:buNone/>
            </a:pPr>
            <a:r>
              <a:rPr lang="zh-CN" altLang="en-US" sz="2400"/>
              <a:t>C:中山舰事件</a:t>
            </a:r>
            <a:endParaRPr lang="zh-CN" altLang="en-US" sz="2400"/>
          </a:p>
          <a:p>
            <a:pPr marL="0" indent="0">
              <a:lnSpc>
                <a:spcPct val="200000"/>
              </a:lnSpc>
              <a:buNone/>
            </a:pPr>
            <a:r>
              <a:rPr lang="zh-CN" altLang="en-US" sz="2400"/>
              <a:t>D:整理党务案</a:t>
            </a:r>
            <a:endParaRPr lang="zh-C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763270" y="1415415"/>
            <a:ext cx="11567160" cy="5533390"/>
          </a:xfrm>
        </p:spPr>
        <p:txBody>
          <a:bodyPr/>
          <a:p>
            <a:pPr marL="0" indent="0">
              <a:lnSpc>
                <a:spcPct val="100000"/>
              </a:lnSpc>
              <a:buNone/>
            </a:pPr>
            <a:r>
              <a:rPr lang="en-US" altLang="zh-CN" sz="2000">
                <a:latin typeface="微软雅黑" panose="020B0503020204020204" charset="-122"/>
                <a:ea typeface="微软雅黑" panose="020B0503020204020204" charset="-122"/>
                <a:cs typeface="微软雅黑" panose="020B0503020204020204" charset="-122"/>
              </a:rPr>
              <a:t>1.</a:t>
            </a:r>
            <a:r>
              <a:rPr lang="zh-CN" altLang="en-US" sz="2000">
                <a:latin typeface="微软雅黑" panose="020B0503020204020204" charset="-122"/>
                <a:ea typeface="微软雅黑" panose="020B0503020204020204" charset="-122"/>
                <a:cs typeface="微软雅黑" panose="020B0503020204020204" charset="-122"/>
              </a:rPr>
              <a:t>五四前新文化运动的主要内容及其历史意义</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100000"/>
              </a:lnSpc>
              <a:buNone/>
            </a:pPr>
            <a:r>
              <a:rPr lang="zh-CN" altLang="en-US" sz="2000">
                <a:latin typeface="微软雅黑" panose="020B0503020204020204" charset="-122"/>
                <a:ea typeface="微软雅黑" panose="020B0503020204020204" charset="-122"/>
                <a:cs typeface="微软雅黑" panose="020B0503020204020204" charset="-122"/>
              </a:rPr>
              <a:t>主要内容 </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100000"/>
              </a:lnSpc>
              <a:buNone/>
            </a:pPr>
            <a:r>
              <a:rPr lang="zh-CN" altLang="en-US" sz="2000">
                <a:latin typeface="微软雅黑" panose="020B0503020204020204" charset="-122"/>
                <a:ea typeface="微软雅黑" panose="020B0503020204020204" charset="-122"/>
                <a:cs typeface="微软雅黑" panose="020B0503020204020204" charset="-122"/>
              </a:rPr>
              <a:t>（1）新文化运动的主要内容是提倡</a:t>
            </a:r>
            <a:r>
              <a:rPr lang="zh-CN" altLang="en-US" sz="2000">
                <a:solidFill>
                  <a:srgbClr val="C00000"/>
                </a:solidFill>
                <a:latin typeface="微软雅黑" panose="020B0503020204020204" charset="-122"/>
                <a:ea typeface="微软雅黑" panose="020B0503020204020204" charset="-122"/>
                <a:cs typeface="微软雅黑" panose="020B0503020204020204" charset="-122"/>
              </a:rPr>
              <a:t>民主</a:t>
            </a:r>
            <a:r>
              <a:rPr lang="zh-CN" altLang="en-US" sz="2000">
                <a:latin typeface="微软雅黑" panose="020B0503020204020204" charset="-122"/>
                <a:ea typeface="微软雅黑" panose="020B0503020204020204" charset="-122"/>
                <a:cs typeface="微软雅黑" panose="020B0503020204020204" charset="-122"/>
              </a:rPr>
              <a:t>和</a:t>
            </a:r>
            <a:r>
              <a:rPr lang="zh-CN" altLang="en-US" sz="2000">
                <a:solidFill>
                  <a:srgbClr val="C00000"/>
                </a:solidFill>
                <a:latin typeface="微软雅黑" panose="020B0503020204020204" charset="-122"/>
                <a:ea typeface="微软雅黑" panose="020B0503020204020204" charset="-122"/>
                <a:cs typeface="微软雅黑" panose="020B0503020204020204" charset="-122"/>
              </a:rPr>
              <a:t>科学</a:t>
            </a:r>
            <a:r>
              <a:rPr lang="zh-CN" altLang="en-US" sz="2000">
                <a:latin typeface="微软雅黑" panose="020B0503020204020204" charset="-122"/>
                <a:ea typeface="微软雅黑" panose="020B0503020204020204" charset="-122"/>
                <a:cs typeface="微软雅黑" panose="020B0503020204020204" charset="-122"/>
              </a:rPr>
              <a:t>。 </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100000"/>
              </a:lnSpc>
              <a:buNone/>
            </a:pPr>
            <a:r>
              <a:rPr lang="zh-CN" altLang="en-US" sz="2000">
                <a:latin typeface="微软雅黑" panose="020B0503020204020204" charset="-122"/>
                <a:ea typeface="微软雅黑" panose="020B0503020204020204" charset="-122"/>
                <a:cs typeface="微软雅黑" panose="020B0503020204020204" charset="-122"/>
              </a:rPr>
              <a:t>（2）民主主要是指资产阶级的民主思想和民主制度，提倡个性解放，平等自由。 </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100000"/>
              </a:lnSpc>
              <a:buNone/>
            </a:pPr>
            <a:r>
              <a:rPr lang="zh-CN" altLang="en-US" sz="2000">
                <a:latin typeface="微软雅黑" panose="020B0503020204020204" charset="-122"/>
                <a:ea typeface="微软雅黑" panose="020B0503020204020204" charset="-122"/>
                <a:cs typeface="微软雅黑" panose="020B0503020204020204" charset="-122"/>
              </a:rPr>
              <a:t>（3）科学是提倡以科学的精神和科学方法来研究社会。 </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100000"/>
              </a:lnSpc>
              <a:buNone/>
            </a:pPr>
            <a:r>
              <a:rPr lang="zh-CN" altLang="en-US" sz="2000">
                <a:latin typeface="微软雅黑" panose="020B0503020204020204" charset="-122"/>
                <a:ea typeface="微软雅黑" panose="020B0503020204020204" charset="-122"/>
                <a:cs typeface="微软雅黑" panose="020B0503020204020204" charset="-122"/>
              </a:rPr>
              <a:t>（4）新文化运动还提倡白话文、新文学，主张文学革命。 </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100000"/>
              </a:lnSpc>
              <a:buNone/>
            </a:pPr>
            <a:r>
              <a:rPr lang="zh-CN" altLang="en-US" sz="2000">
                <a:latin typeface="微软雅黑" panose="020B0503020204020204" charset="-122"/>
                <a:ea typeface="微软雅黑" panose="020B0503020204020204" charset="-122"/>
                <a:cs typeface="微软雅黑" panose="020B0503020204020204" charset="-122"/>
              </a:rPr>
              <a:t>意义 </a:t>
            </a:r>
            <a:endParaRPr lang="zh-CN" altLang="en-US" sz="2000">
              <a:latin typeface="微软雅黑" panose="020B0503020204020204" charset="-122"/>
              <a:ea typeface="微软雅黑" panose="020B0503020204020204" charset="-122"/>
              <a:cs typeface="微软雅黑" panose="020B0503020204020204" charset="-122"/>
            </a:endParaRPr>
          </a:p>
          <a:p>
            <a:pPr marL="0" indent="0" algn="l">
              <a:lnSpc>
                <a:spcPct val="100000"/>
              </a:lnSpc>
              <a:buFont typeface="+mj-ea"/>
              <a:buNone/>
            </a:pP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a:t>
            </a:r>
            <a:r>
              <a:rPr lang="en-US" altLang="zh-CN"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1</a:t>
            </a: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）提倡新文化，沉重打击</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封建专制主义文化</a:t>
            </a: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a:t>
            </a:r>
            <a:endPar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endParaRPr>
          </a:p>
          <a:p>
            <a:pPr marL="0" indent="0" algn="l">
              <a:lnSpc>
                <a:spcPct val="100000"/>
              </a:lnSpc>
              <a:buFont typeface="+mj-ea"/>
              <a:buNone/>
            </a:pP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a:t>
            </a:r>
            <a:r>
              <a:rPr lang="en-US" altLang="zh-CN"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2</a:t>
            </a: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）大力宣传了民主和科学，开启了</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思想解放</a:t>
            </a: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的潮流。</a:t>
            </a:r>
            <a:endPar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endParaRPr>
          </a:p>
          <a:p>
            <a:pPr marL="0" indent="0" algn="l">
              <a:lnSpc>
                <a:spcPct val="100000"/>
              </a:lnSpc>
              <a:buFont typeface="+mj-ea"/>
              <a:buNone/>
            </a:pP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a:t>
            </a:r>
            <a:r>
              <a:rPr lang="en-US" altLang="zh-CN"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3</a:t>
            </a: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）为</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马克思主义</a:t>
            </a:r>
            <a:r>
              <a:rPr lang="zh-CN" altLang="en-US" sz="20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传入</a:t>
            </a: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准备了适宜的土壤，为中国新民主主义革命创造了</a:t>
            </a:r>
            <a:r>
              <a:rPr lang="zh-CN" altLang="en-US" sz="2000" b="1" dirty="0">
                <a:latin typeface="微软雅黑" panose="020B0503020204020204" charset="-122"/>
                <a:ea typeface="微软雅黑" panose="020B0503020204020204" charset="-122"/>
                <a:cs typeface="微软雅黑" panose="020B0503020204020204" charset="-122"/>
                <a:sym typeface="宋体" panose="02010600030101010101" pitchFamily="2" charset="-122"/>
              </a:rPr>
              <a:t>思想文化</a:t>
            </a:r>
            <a:r>
              <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rPr>
              <a:t>上的条件</a:t>
            </a:r>
            <a:endParaRPr lang="zh-CN" altLang="en-US" sz="2000" dirty="0">
              <a:latin typeface="微软雅黑" panose="020B0503020204020204" charset="-122"/>
              <a:ea typeface="微软雅黑" panose="020B0503020204020204" charset="-122"/>
              <a:cs typeface="微软雅黑" panose="020B0503020204020204" charset="-122"/>
              <a:sym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en-US" altLang="zh-CN" sz="2400"/>
              <a:t>2.</a:t>
            </a:r>
            <a:r>
              <a:rPr lang="zh-CN" altLang="en-US" sz="2400"/>
              <a:t>五四以前新文化运动的历史局限。</a:t>
            </a:r>
            <a:endParaRPr lang="zh-CN" altLang="en-US" sz="2400"/>
          </a:p>
          <a:p>
            <a:pPr marL="0" indent="0" algn="l">
              <a:lnSpc>
                <a:spcPct val="250000"/>
              </a:lnSpc>
              <a:buNone/>
            </a:pPr>
            <a:r>
              <a:rPr lang="zh-CN" altLang="en-US" sz="2400">
                <a:sym typeface="+mn-ea"/>
              </a:rPr>
              <a:t>（1）把资产阶级共和国方案失败的根本原因归之于思想文化。</a:t>
            </a:r>
            <a:endParaRPr lang="zh-CN" altLang="en-US" sz="2400">
              <a:sym typeface="+mn-ea"/>
            </a:endParaRPr>
          </a:p>
          <a:p>
            <a:pPr marL="0" indent="0" algn="l">
              <a:lnSpc>
                <a:spcPct val="250000"/>
              </a:lnSpc>
              <a:buNone/>
            </a:pPr>
            <a:r>
              <a:rPr lang="zh-CN" altLang="en-US" sz="2400">
                <a:sym typeface="+mn-ea"/>
              </a:rPr>
              <a:t>（2）仅仅依靠少数人的呐喊，依靠有限的</a:t>
            </a:r>
            <a:r>
              <a:rPr lang="zh-CN" altLang="en-US" sz="2400">
                <a:solidFill>
                  <a:srgbClr val="C00000"/>
                </a:solidFill>
                <a:sym typeface="+mn-ea"/>
              </a:rPr>
              <a:t>宣传手段</a:t>
            </a:r>
            <a:r>
              <a:rPr lang="zh-CN" altLang="en-US" sz="2400">
                <a:sym typeface="+mn-ea"/>
              </a:rPr>
              <a:t>，很难宣传到底层人民中。 </a:t>
            </a:r>
            <a:endParaRPr lang="zh-CN" altLang="en-US" sz="2400"/>
          </a:p>
          <a:p>
            <a:pPr marL="0" indent="0" algn="l">
              <a:lnSpc>
                <a:spcPct val="250000"/>
              </a:lnSpc>
              <a:buNone/>
            </a:pPr>
            <a:r>
              <a:rPr lang="zh-CN" altLang="en-US" sz="2400">
                <a:sym typeface="+mn-ea"/>
              </a:rPr>
              <a:t>（3）他们中不少人在思想方法上存在绝对肯定或绝对否定的</a:t>
            </a:r>
            <a:r>
              <a:rPr lang="zh-CN" altLang="en-US" sz="2400">
                <a:solidFill>
                  <a:srgbClr val="C00000"/>
                </a:solidFill>
                <a:sym typeface="+mn-ea"/>
              </a:rPr>
              <a:t>形式主义</a:t>
            </a:r>
            <a:r>
              <a:rPr lang="zh-CN" altLang="en-US" sz="2400">
                <a:sym typeface="+mn-ea"/>
              </a:rPr>
              <a:t>偏向。</a:t>
            </a:r>
            <a:endParaRPr lang="zh-CN" alt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342265" y="1415415"/>
            <a:ext cx="11507470" cy="5664835"/>
          </a:xfrm>
        </p:spPr>
        <p:txBody>
          <a:bodyPr>
            <a:noAutofit/>
          </a:bodyPr>
          <a:p>
            <a:pPr marL="0" indent="0">
              <a:lnSpc>
                <a:spcPct val="200000"/>
              </a:lnSpc>
              <a:buNone/>
            </a:pPr>
            <a:r>
              <a:rPr lang="en-US" altLang="zh-CN" sz="1800"/>
              <a:t>3.</a:t>
            </a:r>
            <a:r>
              <a:rPr lang="zh-CN" altLang="en-US" sz="1800"/>
              <a:t>俄国十月革命对中国革命的影响。</a:t>
            </a:r>
            <a:endParaRPr lang="zh-CN" altLang="en-US" sz="1800"/>
          </a:p>
          <a:p>
            <a:pPr marL="0" indent="0">
              <a:lnSpc>
                <a:spcPct val="200000"/>
              </a:lnSpc>
              <a:buNone/>
            </a:pPr>
            <a:r>
              <a:rPr lang="zh-CN" altLang="en-US" sz="1800"/>
              <a:t>（1）十月革命一声炮响，给我们送来了马克思列宁主义。</a:t>
            </a:r>
            <a:endParaRPr lang="zh-CN" altLang="en-US" sz="1800"/>
          </a:p>
          <a:p>
            <a:pPr marL="0" indent="0">
              <a:lnSpc>
                <a:spcPct val="200000"/>
              </a:lnSpc>
              <a:buNone/>
            </a:pPr>
            <a:r>
              <a:rPr lang="zh-CN" altLang="en-US" sz="1800"/>
              <a:t>（2）给予中国先进分子一个启示，即经济文化落后的国家也可以用社会主义思想指引自己走向解放之路。 </a:t>
            </a:r>
            <a:endParaRPr lang="zh-CN" altLang="en-US" sz="1800"/>
          </a:p>
          <a:p>
            <a:pPr marL="0" indent="0">
              <a:lnSpc>
                <a:spcPct val="200000"/>
              </a:lnSpc>
              <a:buNone/>
            </a:pPr>
            <a:r>
              <a:rPr lang="zh-CN" altLang="en-US" sz="1800"/>
              <a:t>（3）十月革命后，苏维埃俄国号召反对帝国主义，以新的平等姿态对待中国，推动了社会主义思想在中国的传播。 </a:t>
            </a:r>
            <a:endParaRPr lang="zh-CN" altLang="en-US" sz="1800"/>
          </a:p>
          <a:p>
            <a:pPr marL="0" indent="0">
              <a:lnSpc>
                <a:spcPct val="200000"/>
              </a:lnSpc>
              <a:buNone/>
            </a:pPr>
            <a:r>
              <a:rPr lang="zh-CN" altLang="en-US" sz="1800"/>
              <a:t>（4）十月革命中工人和士兵的广泛发动并由此赢得胜利的事实，昭示中国先进分子以新的方法开展革命。 </a:t>
            </a:r>
            <a:endParaRPr lang="zh-CN" altLang="en-US" sz="1800"/>
          </a:p>
          <a:p>
            <a:pPr marL="0" indent="0">
              <a:lnSpc>
                <a:spcPct val="200000"/>
              </a:lnSpc>
              <a:buNone/>
            </a:pPr>
            <a:r>
              <a:rPr lang="zh-CN" altLang="en-US" sz="1800"/>
              <a:t>（5）十月革命后，中国思想界产生了一批赞成十月革命、具有初步共产主义思想的知识分子。在李大钊等人的推动下，马克思主义开始在中国传播。</a:t>
            </a:r>
            <a:endParaRPr lang="zh-CN" alt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fontScale="90000" lnSpcReduction="10000"/>
          </a:bodyPr>
          <a:p>
            <a:pPr marL="0" indent="0">
              <a:lnSpc>
                <a:spcPct val="200000"/>
              </a:lnSpc>
              <a:buNone/>
            </a:pPr>
            <a:r>
              <a:rPr lang="en-US" altLang="zh-CN" sz="2400"/>
              <a:t>4.</a:t>
            </a:r>
            <a:r>
              <a:rPr lang="zh-CN" altLang="en-US" sz="2400"/>
              <a:t>五四运动的历史特点和历史意义。</a:t>
            </a:r>
            <a:endParaRPr lang="zh-CN" altLang="en-US" sz="2400"/>
          </a:p>
          <a:p>
            <a:pPr marL="0" indent="0">
              <a:lnSpc>
                <a:spcPct val="200000"/>
              </a:lnSpc>
              <a:buNone/>
            </a:pPr>
            <a:r>
              <a:rPr lang="zh-CN" altLang="en-US" sz="2400"/>
              <a:t>特点：</a:t>
            </a:r>
            <a:endParaRPr lang="zh-CN" altLang="en-US" sz="2400"/>
          </a:p>
          <a:p>
            <a:pPr marL="0" indent="0">
              <a:lnSpc>
                <a:spcPct val="200000"/>
              </a:lnSpc>
              <a:buNone/>
            </a:pPr>
            <a:r>
              <a:rPr lang="zh-CN" altLang="en-US" sz="2400"/>
              <a:t>它是中国近代史上一次彻底的反帝反封建的革命运动，也是一场真正群众性的革命运动。 </a:t>
            </a:r>
            <a:endParaRPr lang="zh-CN" altLang="en-US" sz="2400"/>
          </a:p>
          <a:p>
            <a:pPr marL="0" indent="0">
              <a:lnSpc>
                <a:spcPct val="200000"/>
              </a:lnSpc>
              <a:buNone/>
            </a:pPr>
            <a:r>
              <a:rPr lang="zh-CN" altLang="en-US" sz="2400"/>
              <a:t>意义：</a:t>
            </a:r>
            <a:endParaRPr lang="zh-CN" altLang="en-US" sz="2400"/>
          </a:p>
          <a:p>
            <a:pPr marL="0" indent="0">
              <a:lnSpc>
                <a:spcPct val="200000"/>
              </a:lnSpc>
              <a:buNone/>
            </a:pPr>
            <a:r>
              <a:rPr lang="zh-CN" altLang="en-US" sz="2400"/>
              <a:t>它促进了马克思主义在中国的广泛传播及其与中国工人运动的结合，是中国新民主主义革命的开端。</a:t>
            </a:r>
            <a:endParaRPr lang="zh-CN" alt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1008360" cy="5161915"/>
          </a:xfrm>
        </p:spPr>
        <p:txBody>
          <a:bodyPr>
            <a:normAutofit fontScale="80000"/>
          </a:bodyPr>
          <a:p>
            <a:pPr marL="0" indent="0">
              <a:lnSpc>
                <a:spcPct val="200000"/>
              </a:lnSpc>
              <a:buNone/>
            </a:pPr>
            <a:r>
              <a:rPr lang="en-US" altLang="zh-CN" sz="2400"/>
              <a:t>5.</a:t>
            </a:r>
            <a:r>
              <a:rPr lang="zh-CN" altLang="en-US" sz="2400"/>
              <a:t>中国早期马克思主义思想运动的表现和历史特点是什么？  </a:t>
            </a:r>
            <a:endParaRPr lang="zh-CN" altLang="en-US" sz="2400"/>
          </a:p>
          <a:p>
            <a:pPr marL="0" indent="0">
              <a:lnSpc>
                <a:spcPct val="200000"/>
              </a:lnSpc>
              <a:buNone/>
            </a:pPr>
            <a:r>
              <a:rPr lang="zh-CN" altLang="en-US" sz="2400"/>
              <a:t>表现：马克思主义著作的翻译和出版；研究和宣传马克思主义的社团纷纷涌现。大量进步刊物的创办。</a:t>
            </a:r>
            <a:endParaRPr lang="zh-CN" altLang="en-US" sz="2400"/>
          </a:p>
          <a:p>
            <a:pPr marL="0" indent="0">
              <a:lnSpc>
                <a:spcPct val="200000"/>
              </a:lnSpc>
              <a:buNone/>
            </a:pPr>
            <a:r>
              <a:rPr lang="zh-CN" altLang="en-US" sz="2400"/>
              <a:t>历史特点：</a:t>
            </a:r>
            <a:endParaRPr lang="zh-CN" altLang="en-US" sz="2400"/>
          </a:p>
          <a:p>
            <a:pPr marL="0" indent="0">
              <a:lnSpc>
                <a:spcPct val="200000"/>
              </a:lnSpc>
              <a:buNone/>
            </a:pPr>
            <a:r>
              <a:rPr lang="zh-CN" altLang="en-US" sz="2400"/>
              <a:t>（1）重视对马克思主义基本理论的学习</a:t>
            </a:r>
            <a:endParaRPr lang="zh-CN" altLang="en-US" sz="2400"/>
          </a:p>
          <a:p>
            <a:pPr marL="0" indent="0">
              <a:lnSpc>
                <a:spcPct val="200000"/>
              </a:lnSpc>
              <a:buNone/>
            </a:pPr>
            <a:r>
              <a:rPr lang="zh-CN" altLang="en-US" sz="2400"/>
              <a:t>（2）注意从中国的实际出发，初步形成了马克思主义应当与中国实际相结合的思想</a:t>
            </a:r>
            <a:endParaRPr lang="zh-CN" altLang="en-US" sz="2400"/>
          </a:p>
          <a:p>
            <a:pPr marL="0" indent="0">
              <a:lnSpc>
                <a:spcPct val="200000"/>
              </a:lnSpc>
              <a:buNone/>
            </a:pPr>
            <a:r>
              <a:rPr lang="zh-CN" altLang="en-US" sz="2400"/>
              <a:t>（3）开始提出知识分子应当忠于民众，到民间去，同劳动群众相结合的思想。</a:t>
            </a:r>
            <a:endParaRPr lang="zh-CN" alt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50000"/>
              </a:lnSpc>
              <a:buNone/>
            </a:pPr>
            <a:r>
              <a:rPr lang="en-US" altLang="zh-CN" sz="2400">
                <a:latin typeface="微软雅黑" panose="020B0503020204020204" charset="-122"/>
                <a:ea typeface="微软雅黑" panose="020B0503020204020204" charset="-122"/>
                <a:cs typeface="微软雅黑" panose="020B0503020204020204" charset="-122"/>
                <a:sym typeface="+mn-ea"/>
              </a:rPr>
              <a:t>6.</a:t>
            </a:r>
            <a:r>
              <a:rPr lang="zh-CN" altLang="en-US" sz="2400">
                <a:latin typeface="微软雅黑" panose="020B0503020204020204" charset="-122"/>
                <a:ea typeface="微软雅黑" panose="020B0503020204020204" charset="-122"/>
                <a:cs typeface="微软雅黑" panose="020B0503020204020204" charset="-122"/>
                <a:sym typeface="+mn-ea"/>
              </a:rPr>
              <a:t>中国共产党成立的历史意义。</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50000"/>
              </a:lnSpc>
              <a:spcBef>
                <a:spcPct val="0"/>
              </a:spcBef>
              <a:buNone/>
            </a:pP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国内</a:t>
            </a:r>
            <a:r>
              <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rPr>
              <a:t>：它标志着中国革命终于有了一个</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坚强的领导核心</a:t>
            </a:r>
            <a:r>
              <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rPr>
              <a:t>。</a:t>
            </a:r>
            <a:endPar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0" indent="0">
              <a:lnSpc>
                <a:spcPct val="250000"/>
              </a:lnSpc>
              <a:spcBef>
                <a:spcPct val="0"/>
              </a:spcBef>
              <a:buNone/>
            </a:pPr>
            <a:r>
              <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rPr>
              <a:t>      中国革命从此有了一个</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科学的指导思想</a:t>
            </a:r>
            <a:r>
              <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rPr>
              <a:t>。</a:t>
            </a:r>
            <a:endPar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0" indent="0">
              <a:lnSpc>
                <a:spcPct val="250000"/>
              </a:lnSpc>
              <a:spcBef>
                <a:spcPct val="0"/>
              </a:spcBef>
              <a:buNone/>
            </a:pP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世界</a:t>
            </a:r>
            <a:r>
              <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rPr>
              <a:t>：沟通中国革命与</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世界革命</a:t>
            </a:r>
            <a:r>
              <a:rPr lang="zh-CN" altLang="en-US" sz="2400" dirty="0">
                <a:latin typeface="微软雅黑" panose="020B0503020204020204" charset="-122"/>
                <a:ea typeface="微软雅黑" panose="020B0503020204020204" charset="-122"/>
                <a:cs typeface="微软雅黑" panose="020B0503020204020204" charset="-122"/>
                <a:sym typeface="Arial" panose="020B0604020202020204" pitchFamily="34" charset="0"/>
              </a:rPr>
              <a:t>的联系，同世界无产阶级社会革命运动相联结成为其一部分</a:t>
            </a:r>
            <a:endParaRPr lang="zh-CN"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大题</a:t>
            </a:r>
            <a:endParaRPr lang="zh-CN" altLang="en-US"/>
          </a:p>
        </p:txBody>
      </p:sp>
      <p:sp>
        <p:nvSpPr>
          <p:cNvPr id="3" name="内容占位符 2"/>
          <p:cNvSpPr>
            <a:spLocks noGrp="1"/>
          </p:cNvSpPr>
          <p:nvPr>
            <p:ph idx="1"/>
          </p:nvPr>
        </p:nvSpPr>
        <p:spPr>
          <a:xfrm>
            <a:off x="838200" y="1415415"/>
            <a:ext cx="10515600" cy="5161915"/>
          </a:xfrm>
        </p:spPr>
        <p:txBody>
          <a:bodyPr>
            <a:normAutofit fontScale="80000"/>
          </a:bodyPr>
          <a:p>
            <a:pPr marL="0" indent="0">
              <a:lnSpc>
                <a:spcPct val="250000"/>
              </a:lnSpc>
              <a:buNone/>
            </a:pPr>
            <a:r>
              <a:rPr lang="en-US" altLang="zh-CN" sz="2400">
                <a:latin typeface="微软雅黑" panose="020B0503020204020204" charset="-122"/>
                <a:ea typeface="微软雅黑" panose="020B0503020204020204" charset="-122"/>
                <a:cs typeface="微软雅黑" panose="020B0503020204020204" charset="-122"/>
                <a:sym typeface="+mn-ea"/>
              </a:rPr>
              <a:t>7.</a:t>
            </a:r>
            <a:r>
              <a:rPr lang="zh-CN" altLang="en-US" sz="2400">
                <a:latin typeface="微软雅黑" panose="020B0503020204020204" charset="-122"/>
                <a:ea typeface="微软雅黑" panose="020B0503020204020204" charset="-122"/>
                <a:cs typeface="微软雅黑" panose="020B0503020204020204" charset="-122"/>
                <a:sym typeface="+mn-ea"/>
              </a:rPr>
              <a:t>北伐战争胜利进军的原因。</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50000"/>
              </a:lnSpc>
              <a:buNone/>
            </a:pPr>
            <a:r>
              <a:rPr lang="zh-CN" altLang="en-US" sz="2400">
                <a:latin typeface="微软雅黑" panose="020B0503020204020204" charset="-122"/>
                <a:ea typeface="微软雅黑" panose="020B0503020204020204" charset="-122"/>
                <a:cs typeface="微软雅黑" panose="020B0503020204020204" charset="-122"/>
                <a:sym typeface="+mn-ea"/>
              </a:rPr>
              <a:t>（1）国共合作的实现，革命统一战线的建立，特别是共产党员和共青团员的先锋模范作用是北伐胜利的重要原因。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50000"/>
              </a:lnSpc>
              <a:buNone/>
            </a:pPr>
            <a:r>
              <a:rPr lang="zh-CN" altLang="en-US" sz="2400">
                <a:latin typeface="微软雅黑" panose="020B0503020204020204" charset="-122"/>
                <a:ea typeface="微软雅黑" panose="020B0503020204020204" charset="-122"/>
                <a:cs typeface="微软雅黑" panose="020B0503020204020204" charset="-122"/>
                <a:sym typeface="+mn-ea"/>
              </a:rPr>
              <a:t>（2）北伐战争是反对帝国主义和封建军阀的正义的革命战争，得到广大工农群众的大力支持。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0" indent="0">
              <a:lnSpc>
                <a:spcPct val="250000"/>
              </a:lnSpc>
              <a:buNone/>
            </a:pPr>
            <a:r>
              <a:rPr lang="zh-CN" altLang="en-US" sz="2400">
                <a:latin typeface="微软雅黑" panose="020B0503020204020204" charset="-122"/>
                <a:ea typeface="微软雅黑" panose="020B0503020204020204" charset="-122"/>
                <a:cs typeface="微软雅黑" panose="020B0503020204020204" charset="-122"/>
                <a:sym typeface="+mn-ea"/>
              </a:rPr>
              <a:t>（3）北伐战争得到苏联政府的多方面援助，特别是派出的军事顾问帮助北伐军制定了正确的军事战略战术。</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7390" y="577850"/>
            <a:ext cx="7234555" cy="583565"/>
          </a:xfrm>
          <a:prstGeom prst="rect">
            <a:avLst/>
          </a:prstGeom>
          <a:noFill/>
        </p:spPr>
        <p:txBody>
          <a:bodyPr wrap="square" rtlCol="0">
            <a:spAutoFit/>
          </a:bodyPr>
          <a:p>
            <a:r>
              <a:rPr lang="zh-CN" altLang="en-US" sz="3200">
                <a:sym typeface="+mn-ea"/>
              </a:rPr>
              <a:t>大题</a:t>
            </a:r>
            <a:endParaRPr lang="zh-CN" altLang="en-US" sz="3200"/>
          </a:p>
        </p:txBody>
      </p:sp>
      <p:sp>
        <p:nvSpPr>
          <p:cNvPr id="5" name="文本框 4"/>
          <p:cNvSpPr txBox="1"/>
          <p:nvPr/>
        </p:nvSpPr>
        <p:spPr>
          <a:xfrm>
            <a:off x="707390" y="1584325"/>
            <a:ext cx="11715115" cy="460375"/>
          </a:xfrm>
          <a:prstGeom prst="rect">
            <a:avLst/>
          </a:prstGeom>
          <a:noFill/>
        </p:spPr>
        <p:txBody>
          <a:bodyPr wrap="square" rtlCol="0">
            <a:spAutoFit/>
          </a:bodyPr>
          <a:p>
            <a:pPr>
              <a:spcBef>
                <a:spcPts val="0"/>
              </a:spcBef>
            </a:pP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8.</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国民革命失败的</a:t>
            </a:r>
            <a:r>
              <a:rPr lang="zh-CN" altLang="zh-CN" sz="2400">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rPr>
              <a:t>原因 </a:t>
            </a:r>
            <a:endParaRPr lang="zh-CN"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charset="-122"/>
            </a:endParaRPr>
          </a:p>
        </p:txBody>
      </p:sp>
      <p:sp>
        <p:nvSpPr>
          <p:cNvPr id="2" name="圆角矩形 1"/>
          <p:cNvSpPr/>
          <p:nvPr/>
        </p:nvSpPr>
        <p:spPr>
          <a:xfrm>
            <a:off x="1003806" y="2584174"/>
            <a:ext cx="4045272" cy="348532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nSpc>
                <a:spcPct val="150000"/>
              </a:lnSpc>
              <a:spcBef>
                <a:spcPts val="0"/>
              </a:spcBef>
            </a:pP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主观原因：</a:t>
            </a:r>
            <a:endPar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endParaRPr>
          </a:p>
          <a:p>
            <a:pPr>
              <a:lnSpc>
                <a:spcPct val="150000"/>
              </a:lnSpc>
              <a:spcBef>
                <a:spcPts val="0"/>
              </a:spcBef>
            </a:pP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共产国际</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的错误指挥</a:t>
            </a:r>
            <a:endPar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endParaRPr>
          </a:p>
          <a:p>
            <a:pPr>
              <a:lnSpc>
                <a:spcPct val="150000"/>
              </a:lnSpc>
              <a:spcBef>
                <a:spcPts val="0"/>
              </a:spcBef>
            </a:pP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陈独秀的</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右</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倾机会主义错误。</a:t>
            </a:r>
            <a:endParaRPr lang="en-US" altLang="zh-CN" sz="20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endParaRPr>
          </a:p>
          <a:p>
            <a:pPr>
              <a:lnSpc>
                <a:spcPct val="150000"/>
              </a:lnSpc>
              <a:spcBef>
                <a:spcPts val="0"/>
              </a:spcBef>
            </a:pP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中国共产党处于</a:t>
            </a:r>
            <a:r>
              <a:rPr lang="zh-CN" altLang="en-US" sz="20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幼</a:t>
            </a:r>
            <a:r>
              <a:rPr lang="zh-CN" altLang="en-US" sz="20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年时期</a:t>
            </a: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a:t>
            </a:r>
            <a:endPar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endParaRPr>
          </a:p>
        </p:txBody>
      </p:sp>
      <p:sp>
        <p:nvSpPr>
          <p:cNvPr id="7" name="圆角矩形 6"/>
          <p:cNvSpPr/>
          <p:nvPr/>
        </p:nvSpPr>
        <p:spPr>
          <a:xfrm>
            <a:off x="7060048" y="2584174"/>
            <a:ext cx="3882887" cy="348532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spcBef>
                <a:spcPts val="0"/>
              </a:spcBef>
            </a:pPr>
            <a:r>
              <a:rPr lang="zh-CN" altLang="en-US" sz="2400" b="1"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客观原因：</a:t>
            </a:r>
            <a:endParaRPr lang="en-US" altLang="zh-CN" sz="2400" b="1"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endParaRPr>
          </a:p>
          <a:p>
            <a:pPr marL="342900" indent="-342900">
              <a:spcBef>
                <a:spcPts val="0"/>
              </a:spcBef>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敌我力量悬殊；</a:t>
            </a:r>
            <a:endPar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endParaRPr>
          </a:p>
          <a:p>
            <a:pPr marL="342900" indent="-342900">
              <a:spcBef>
                <a:spcPts val="0"/>
              </a:spcBef>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rPr>
              <a:t>革命统一战线内部出现剧烈分化</a:t>
            </a:r>
            <a:endPar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华文楷体" panose="0201060004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7390" y="577850"/>
            <a:ext cx="7234555" cy="583565"/>
          </a:xfrm>
          <a:prstGeom prst="rect">
            <a:avLst/>
          </a:prstGeom>
          <a:noFill/>
        </p:spPr>
        <p:txBody>
          <a:bodyPr wrap="square" rtlCol="0">
            <a:spAutoFit/>
          </a:bodyPr>
          <a:p>
            <a:r>
              <a:rPr lang="zh-CN" altLang="en-US" sz="3200">
                <a:sym typeface="+mn-ea"/>
              </a:rPr>
              <a:t>大题</a:t>
            </a:r>
            <a:endParaRPr lang="zh-CN" altLang="en-US" sz="3200"/>
          </a:p>
        </p:txBody>
      </p:sp>
      <p:sp>
        <p:nvSpPr>
          <p:cNvPr id="5" name="文本框 4"/>
          <p:cNvSpPr txBox="1"/>
          <p:nvPr/>
        </p:nvSpPr>
        <p:spPr>
          <a:xfrm>
            <a:off x="638175" y="1161415"/>
            <a:ext cx="11310620" cy="3784600"/>
          </a:xfrm>
          <a:prstGeom prst="rect">
            <a:avLst/>
          </a:prstGeom>
          <a:noFill/>
        </p:spPr>
        <p:txBody>
          <a:bodyPr wrap="square" rtlCol="0">
            <a:spAutoFit/>
          </a:bodyPr>
          <a:p>
            <a:pPr indent="0" algn="l">
              <a:lnSpc>
                <a:spcPct val="250000"/>
              </a:lnSpc>
              <a:buNone/>
            </a:pPr>
            <a:r>
              <a:rPr lang="en-US" altLang="zh-CN" sz="2400" dirty="0">
                <a:solidFill>
                  <a:schemeClr val="tx1"/>
                </a:solidFill>
                <a:latin typeface="微软雅黑" panose="020B0503020204020204" charset="-122"/>
                <a:ea typeface="微软雅黑" panose="020B0503020204020204" charset="-122"/>
                <a:cs typeface="黑体" panose="02010609060101010101" pitchFamily="49" charset="-122"/>
                <a:sym typeface="微软雅黑" panose="020B0503020204020204" charset="-122"/>
              </a:rPr>
              <a:t>9.</a:t>
            </a:r>
            <a:r>
              <a:rPr lang="zh-CN" altLang="zh-CN" sz="2400" dirty="0">
                <a:solidFill>
                  <a:schemeClr val="tx1"/>
                </a:solidFill>
                <a:latin typeface="微软雅黑" panose="020B0503020204020204" charset="-122"/>
                <a:ea typeface="微软雅黑" panose="020B0503020204020204" charset="-122"/>
                <a:cs typeface="黑体" panose="02010609060101010101" pitchFamily="49" charset="-122"/>
                <a:sym typeface="微软雅黑" panose="020B0503020204020204" charset="-122"/>
              </a:rPr>
              <a:t>大革命的意义</a:t>
            </a:r>
            <a:endParaRPr lang="en-US" altLang="zh-CN" sz="2400" dirty="0">
              <a:solidFill>
                <a:schemeClr val="tx1"/>
              </a:solidFill>
              <a:latin typeface="微软雅黑" panose="020B0503020204020204" charset="-122"/>
              <a:ea typeface="微软雅黑" panose="020B0503020204020204" charset="-122"/>
              <a:cs typeface="黑体" panose="02010609060101010101" pitchFamily="49" charset="-122"/>
              <a:sym typeface="宋体" panose="02010600030101010101" pitchFamily="2" charset="-122"/>
            </a:endParaRPr>
          </a:p>
          <a:p>
            <a:pPr lvl="0" indent="0" algn="l">
              <a:lnSpc>
                <a:spcPct val="250000"/>
              </a:lnSpc>
              <a:buNone/>
            </a:pPr>
            <a:r>
              <a:rPr lang="zh-CN" altLang="en-US" sz="2400" dirty="0">
                <a:solidFill>
                  <a:schemeClr val="tx1"/>
                </a:solidFill>
                <a:latin typeface="微软雅黑" panose="020B0503020204020204" charset="-122"/>
                <a:ea typeface="微软雅黑" panose="020B0503020204020204" charset="-122"/>
                <a:cs typeface="黑体" panose="02010609060101010101" pitchFamily="49" charset="-122"/>
                <a:sym typeface="宋体" panose="02010600030101010101" pitchFamily="2" charset="-122"/>
              </a:rPr>
              <a:t>敌：沉重打击了帝国主义和封建主义的统治势力，实际上是迎接未来革命胜利的一次伟大的演习；</a:t>
            </a:r>
            <a:endParaRPr lang="en-US" altLang="zh-CN" sz="2400" dirty="0">
              <a:solidFill>
                <a:schemeClr val="tx1"/>
              </a:solidFill>
              <a:latin typeface="微软雅黑" panose="020B0503020204020204" charset="-122"/>
              <a:ea typeface="微软雅黑" panose="020B0503020204020204" charset="-122"/>
              <a:cs typeface="黑体" panose="02010609060101010101" pitchFamily="49" charset="-122"/>
              <a:sym typeface="宋体" panose="02010600030101010101" pitchFamily="2" charset="-122"/>
            </a:endParaRPr>
          </a:p>
          <a:p>
            <a:pPr lvl="0" indent="0" algn="l">
              <a:lnSpc>
                <a:spcPct val="250000"/>
              </a:lnSpc>
              <a:buNone/>
            </a:pPr>
            <a:r>
              <a:rPr lang="zh-CN" altLang="en-US" sz="2400" dirty="0">
                <a:solidFill>
                  <a:schemeClr val="tx1"/>
                </a:solidFill>
                <a:latin typeface="微软雅黑" panose="020B0503020204020204" charset="-122"/>
                <a:ea typeface="微软雅黑" panose="020B0503020204020204" charset="-122"/>
                <a:cs typeface="黑体" panose="02010609060101010101" pitchFamily="49" charset="-122"/>
                <a:sym typeface="宋体" panose="02010600030101010101" pitchFamily="2" charset="-122"/>
              </a:rPr>
              <a:t>友：扩大了中国共产党在中国人民中的政治影响，使党经受了一次大革命的洗礼。</a:t>
            </a:r>
            <a:endParaRPr lang="zh-CN" altLang="en-US" sz="2400" dirty="0">
              <a:solidFill>
                <a:schemeClr val="tx1"/>
              </a:solidFill>
              <a:latin typeface="微软雅黑" panose="020B0503020204020204" charset="-122"/>
              <a:ea typeface="微软雅黑" panose="020B0503020204020204" charset="-122"/>
              <a:cs typeface="黑体" panose="02010609060101010101" pitchFamily="49"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五四前新文化运动的主要内容是（ ）</a:t>
            </a:r>
            <a:endParaRPr lang="zh-CN" altLang="en-US" sz="2400"/>
          </a:p>
          <a:p>
            <a:pPr marL="0" algn="l">
              <a:lnSpc>
                <a:spcPct val="200000"/>
              </a:lnSpc>
              <a:buClrTx/>
              <a:buSzTx/>
              <a:buNone/>
            </a:pPr>
            <a:r>
              <a:rPr lang="zh-CN" altLang="en-US" sz="2400">
                <a:solidFill>
                  <a:srgbClr val="FF0000"/>
                </a:solidFill>
              </a:rPr>
              <a:t>A:提倡民主和科学</a:t>
            </a:r>
            <a:r>
              <a:rPr lang="zh-CN" altLang="en-US" sz="2400"/>
              <a:t>(新文化运动的基本口号)</a:t>
            </a:r>
            <a:endParaRPr lang="zh-CN" altLang="en-US" sz="2400"/>
          </a:p>
          <a:p>
            <a:pPr marL="0" indent="0">
              <a:lnSpc>
                <a:spcPct val="200000"/>
              </a:lnSpc>
              <a:buNone/>
            </a:pPr>
            <a:r>
              <a:rPr lang="zh-CN" altLang="en-US" sz="2400"/>
              <a:t>B:宣传公平和正义</a:t>
            </a:r>
            <a:endParaRPr lang="zh-CN" altLang="en-US" sz="2400"/>
          </a:p>
          <a:p>
            <a:pPr marL="0" indent="0">
              <a:lnSpc>
                <a:spcPct val="200000"/>
              </a:lnSpc>
              <a:buNone/>
            </a:pPr>
            <a:r>
              <a:rPr lang="zh-CN" altLang="en-US" sz="2400"/>
              <a:t>C:弘扬民族文化    </a:t>
            </a:r>
            <a:endParaRPr lang="zh-CN" altLang="en-US" sz="2400"/>
          </a:p>
          <a:p>
            <a:pPr marL="0" indent="0">
              <a:lnSpc>
                <a:spcPct val="200000"/>
              </a:lnSpc>
              <a:buNone/>
            </a:pPr>
            <a:r>
              <a:rPr lang="zh-CN" altLang="en-US" sz="2400"/>
              <a:t>D:主张文学革命</a:t>
            </a:r>
            <a:endParaRPr lang="zh-CN" altLang="en-US" sz="2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prstClr val="black"/>
                </a:solidFill>
                <a:latin typeface="华文新魏" panose="02010800040101010101" charset="-122"/>
                <a:ea typeface="华文新魏" panose="02010800040101010101" charset="-122"/>
                <a:sym typeface="Palatino Linotype" panose="02040502050505030304" charset="0"/>
              </a:rPr>
              <a:t>第五章   中国革命的新道路</a:t>
            </a:r>
            <a:endParaRPr lang="zh-CN" altLang="en-US"/>
          </a:p>
        </p:txBody>
      </p:sp>
      <p:sp>
        <p:nvSpPr>
          <p:cNvPr id="3" name="内容占位符 2"/>
          <p:cNvSpPr>
            <a:spLocks noGrp="1"/>
          </p:cNvSpPr>
          <p:nvPr>
            <p:ph idx="1"/>
          </p:nvPr>
        </p:nvSpPr>
        <p:spPr>
          <a:xfrm>
            <a:off x="838200" y="1691005"/>
            <a:ext cx="10515600" cy="4351338"/>
          </a:xfrm>
        </p:spPr>
        <p:txBody>
          <a:bodyPr>
            <a:noAutofit/>
          </a:bodyPr>
          <a:p>
            <a:pPr marL="0" indent="0" algn="l">
              <a:lnSpc>
                <a:spcPct val="200000"/>
              </a:lnSpc>
              <a:buNone/>
            </a:pPr>
            <a:r>
              <a:rPr lang="zh-CN" altLang="en-US" dirty="0">
                <a:solidFill>
                  <a:prstClr val="black"/>
                </a:solidFill>
                <a:latin typeface="黑体" panose="02010609060101010101" pitchFamily="49" charset="-122"/>
                <a:ea typeface="黑体" panose="02010609060101010101" pitchFamily="49" charset="-122"/>
                <a:sym typeface="+mn-ea"/>
              </a:rPr>
              <a:t>第一节：国民党在全国的统治和中间党派的政治主张</a:t>
            </a:r>
            <a:endParaRPr lang="zh-CN" altLang="en-US" dirty="0">
              <a:solidFill>
                <a:prstClr val="black"/>
              </a:solidFill>
              <a:latin typeface="黑体" panose="02010609060101010101" pitchFamily="49" charset="-122"/>
              <a:ea typeface="黑体" panose="02010609060101010101" pitchFamily="49" charset="-122"/>
              <a:sym typeface="+mn-ea"/>
            </a:endParaRPr>
          </a:p>
          <a:p>
            <a:pPr marL="0" indent="0" algn="l">
              <a:lnSpc>
                <a:spcPct val="200000"/>
              </a:lnSpc>
              <a:buNone/>
            </a:pPr>
            <a:r>
              <a:rPr lang="zh-CN" altLang="en-US" dirty="0">
                <a:solidFill>
                  <a:prstClr val="black"/>
                </a:solidFill>
                <a:latin typeface="黑体" panose="02010609060101010101" pitchFamily="49" charset="-122"/>
                <a:ea typeface="黑体" panose="02010609060101010101" pitchFamily="49" charset="-122"/>
                <a:sym typeface="+mn-ea"/>
              </a:rPr>
              <a:t>第二节：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charset="0"/>
              </a:rPr>
              <a:t>中国共产党对革命道路的艰苦探索</a:t>
            </a:r>
            <a:endParaRPr lang="zh-CN" altLang="en-US" dirty="0">
              <a:solidFill>
                <a:prstClr val="black"/>
              </a:solidFill>
              <a:latin typeface="黑体" panose="02010609060101010101" pitchFamily="49" charset="-122"/>
              <a:ea typeface="黑体" panose="02010609060101010101" pitchFamily="49" charset="-122"/>
            </a:endParaRPr>
          </a:p>
          <a:p>
            <a:pPr marL="0" indent="0" algn="l">
              <a:lnSpc>
                <a:spcPct val="200000"/>
              </a:lnSpc>
              <a:buNone/>
            </a:pPr>
            <a:r>
              <a:rPr lang="zh-CN" altLang="en-US" dirty="0">
                <a:solidFill>
                  <a:prstClr val="black"/>
                </a:solidFill>
                <a:latin typeface="黑体" panose="02010609060101010101" pitchFamily="49" charset="-122"/>
                <a:ea typeface="黑体" panose="02010609060101010101" pitchFamily="49" charset="-122"/>
                <a:sym typeface="+mn-ea"/>
              </a:rPr>
              <a:t>第三节：</a:t>
            </a:r>
            <a:r>
              <a:rPr lang="zh-CN" altLang="en-US" dirty="0">
                <a:solidFill>
                  <a:prstClr val="black"/>
                </a:solidFill>
                <a:latin typeface="黑体" panose="02010609060101010101" pitchFamily="49" charset="-122"/>
                <a:ea typeface="黑体" panose="02010609060101010101" pitchFamily="49" charset="-122"/>
                <a:sym typeface="Palatino Linotype" panose="02040502050505030304" charset="0"/>
              </a:rPr>
              <a:t>中国革命在探索中曲折前进</a:t>
            </a:r>
            <a:endParaRPr lang="zh-CN" altLang="en-US" dirty="0">
              <a:solidFill>
                <a:prstClr val="black"/>
              </a:solidFill>
              <a:latin typeface="黑体" panose="02010609060101010101" pitchFamily="49" charset="-122"/>
              <a:ea typeface="黑体" panose="02010609060101010101" pitchFamily="49" charset="-122"/>
            </a:endParaRPr>
          </a:p>
          <a:p>
            <a:pPr marL="0" indent="0" algn="l">
              <a:buNone/>
            </a:pP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1928年12月，在东北宣布"服从南京国民政府，改易旗帜"的是（ ）</a:t>
            </a:r>
            <a:endParaRPr lang="zh-CN" altLang="en-US" sz="2400"/>
          </a:p>
          <a:p>
            <a:pPr marL="0" indent="0">
              <a:lnSpc>
                <a:spcPct val="200000"/>
              </a:lnSpc>
              <a:buNone/>
            </a:pPr>
            <a:r>
              <a:rPr lang="zh-CN" altLang="en-US" sz="2400"/>
              <a:t>A:孙传芳 </a:t>
            </a:r>
            <a:endParaRPr lang="zh-CN" altLang="en-US" sz="2400"/>
          </a:p>
          <a:p>
            <a:pPr marL="0" indent="0">
              <a:lnSpc>
                <a:spcPct val="200000"/>
              </a:lnSpc>
              <a:buNone/>
            </a:pPr>
            <a:r>
              <a:rPr lang="zh-CN" altLang="en-US" sz="2400"/>
              <a:t>B:吴佩孚 </a:t>
            </a:r>
            <a:endParaRPr lang="zh-CN" altLang="en-US" sz="2400"/>
          </a:p>
          <a:p>
            <a:pPr marL="0" indent="0">
              <a:lnSpc>
                <a:spcPct val="200000"/>
              </a:lnSpc>
              <a:buNone/>
            </a:pPr>
            <a:r>
              <a:rPr lang="zh-CN" altLang="en-US" sz="2400"/>
              <a:t>C:张作霖 </a:t>
            </a:r>
            <a:endParaRPr lang="zh-CN" altLang="en-US" sz="2400"/>
          </a:p>
          <a:p>
            <a:pPr marL="0" indent="0">
              <a:lnSpc>
                <a:spcPct val="200000"/>
              </a:lnSpc>
              <a:buNone/>
            </a:pPr>
            <a:r>
              <a:rPr lang="zh-CN" altLang="en-US" sz="2400"/>
              <a:t>D:张学良</a:t>
            </a:r>
            <a:endParaRPr lang="zh-CN" altLang="en-US" sz="2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1928年12月，在东北宣布"服从南京国民政府，改易旗帜"的是（ ）</a:t>
            </a:r>
            <a:endParaRPr lang="zh-CN" altLang="en-US" sz="2400"/>
          </a:p>
          <a:p>
            <a:pPr marL="0" indent="0">
              <a:lnSpc>
                <a:spcPct val="200000"/>
              </a:lnSpc>
              <a:buNone/>
            </a:pPr>
            <a:r>
              <a:rPr lang="zh-CN" altLang="en-US" sz="2400"/>
              <a:t>A:孙传芳 </a:t>
            </a:r>
            <a:endParaRPr lang="zh-CN" altLang="en-US" sz="2400"/>
          </a:p>
          <a:p>
            <a:pPr marL="0" indent="0">
              <a:lnSpc>
                <a:spcPct val="200000"/>
              </a:lnSpc>
              <a:buNone/>
            </a:pPr>
            <a:r>
              <a:rPr lang="zh-CN" altLang="en-US" sz="2400"/>
              <a:t>B:吴佩孚 </a:t>
            </a:r>
            <a:endParaRPr lang="zh-CN" altLang="en-US" sz="2400"/>
          </a:p>
          <a:p>
            <a:pPr marL="0" indent="0">
              <a:lnSpc>
                <a:spcPct val="200000"/>
              </a:lnSpc>
              <a:buNone/>
            </a:pPr>
            <a:r>
              <a:rPr lang="zh-CN" altLang="en-US" sz="2400"/>
              <a:t>C:张作霖 </a:t>
            </a:r>
            <a:endParaRPr lang="zh-CN" altLang="en-US" sz="2400"/>
          </a:p>
          <a:p>
            <a:pPr marL="0" indent="0">
              <a:lnSpc>
                <a:spcPct val="200000"/>
              </a:lnSpc>
              <a:buNone/>
            </a:pPr>
            <a:r>
              <a:rPr lang="zh-CN" altLang="en-US" sz="2400">
                <a:solidFill>
                  <a:srgbClr val="C00000"/>
                </a:solidFill>
              </a:rPr>
              <a:t>D:张学良</a:t>
            </a:r>
            <a:endParaRPr lang="zh-CN" altLang="en-US" sz="2400">
              <a:solidFill>
                <a:srgbClr val="C0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国民革命失败后，在全国建立独裁统治的国民党集团的代表是（ ）</a:t>
            </a:r>
            <a:endParaRPr lang="zh-CN" altLang="en-US" sz="2400"/>
          </a:p>
          <a:p>
            <a:pPr marL="0" indent="0">
              <a:lnSpc>
                <a:spcPct val="200000"/>
              </a:lnSpc>
              <a:buNone/>
            </a:pPr>
            <a:r>
              <a:rPr lang="zh-CN" altLang="en-US" sz="2400"/>
              <a:t>A:蒋介石</a:t>
            </a:r>
            <a:endParaRPr lang="zh-CN" altLang="en-US" sz="2400"/>
          </a:p>
          <a:p>
            <a:pPr marL="0" indent="0">
              <a:lnSpc>
                <a:spcPct val="200000"/>
              </a:lnSpc>
              <a:buNone/>
            </a:pPr>
            <a:r>
              <a:rPr lang="zh-CN" altLang="en-US" sz="2400"/>
              <a:t>B:汪精卫</a:t>
            </a:r>
            <a:endParaRPr lang="zh-CN" altLang="en-US" sz="2400"/>
          </a:p>
          <a:p>
            <a:pPr marL="0" indent="0">
              <a:lnSpc>
                <a:spcPct val="200000"/>
              </a:lnSpc>
              <a:buNone/>
            </a:pPr>
            <a:r>
              <a:rPr lang="zh-CN" altLang="en-US" sz="2400"/>
              <a:t>C:孙科</a:t>
            </a:r>
            <a:endParaRPr lang="zh-CN" altLang="en-US" sz="2400"/>
          </a:p>
          <a:p>
            <a:pPr marL="0" indent="0">
              <a:lnSpc>
                <a:spcPct val="200000"/>
              </a:lnSpc>
              <a:buNone/>
            </a:pPr>
            <a:r>
              <a:rPr lang="zh-CN" altLang="en-US" sz="2400"/>
              <a:t>D:冯玉祥</a:t>
            </a:r>
            <a:endParaRPr lang="zh-CN" alt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国民革命失败后，在全国建立独裁统治的国民党集团的代表是（ ）</a:t>
            </a:r>
            <a:endParaRPr lang="zh-CN" altLang="en-US" sz="2400"/>
          </a:p>
          <a:p>
            <a:pPr marL="0" indent="0">
              <a:lnSpc>
                <a:spcPct val="200000"/>
              </a:lnSpc>
              <a:buNone/>
            </a:pPr>
            <a:r>
              <a:rPr lang="zh-CN" altLang="en-US" sz="2400">
                <a:solidFill>
                  <a:srgbClr val="C00000"/>
                </a:solidFill>
              </a:rPr>
              <a:t>A:蒋介石</a:t>
            </a:r>
            <a:endParaRPr lang="zh-CN" altLang="en-US" sz="2400">
              <a:solidFill>
                <a:srgbClr val="C00000"/>
              </a:solidFill>
            </a:endParaRPr>
          </a:p>
          <a:p>
            <a:pPr marL="0" indent="0">
              <a:lnSpc>
                <a:spcPct val="200000"/>
              </a:lnSpc>
              <a:buNone/>
            </a:pPr>
            <a:r>
              <a:rPr lang="zh-CN" altLang="en-US" sz="2400"/>
              <a:t>B:汪精卫</a:t>
            </a:r>
            <a:endParaRPr lang="zh-CN" altLang="en-US" sz="2400"/>
          </a:p>
          <a:p>
            <a:pPr marL="0" indent="0">
              <a:lnSpc>
                <a:spcPct val="200000"/>
              </a:lnSpc>
              <a:buNone/>
            </a:pPr>
            <a:r>
              <a:rPr lang="zh-CN" altLang="en-US" sz="2400"/>
              <a:t>C:孙科</a:t>
            </a:r>
            <a:endParaRPr lang="zh-CN" altLang="en-US" sz="2400"/>
          </a:p>
          <a:p>
            <a:pPr marL="0" indent="0">
              <a:lnSpc>
                <a:spcPct val="200000"/>
              </a:lnSpc>
              <a:buNone/>
            </a:pPr>
            <a:r>
              <a:rPr lang="zh-CN" altLang="en-US" sz="2400"/>
              <a:t>D:冯玉祥</a:t>
            </a:r>
            <a:endParaRPr lang="zh-CN" altLang="en-US"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国民党在全国统治建立后，官僚资本的垄断活动首先和主要是（ ）</a:t>
            </a:r>
            <a:endParaRPr lang="zh-CN" altLang="en-US" sz="2400"/>
          </a:p>
          <a:p>
            <a:pPr marL="0" indent="0">
              <a:lnSpc>
                <a:spcPct val="200000"/>
              </a:lnSpc>
              <a:buNone/>
            </a:pPr>
            <a:r>
              <a:rPr lang="zh-CN" altLang="en-US" sz="2400"/>
              <a:t>A:从农业方面开始的 </a:t>
            </a:r>
            <a:endParaRPr lang="zh-CN" altLang="en-US" sz="2400"/>
          </a:p>
          <a:p>
            <a:pPr marL="0" indent="0">
              <a:lnSpc>
                <a:spcPct val="200000"/>
              </a:lnSpc>
              <a:buNone/>
            </a:pPr>
            <a:r>
              <a:rPr lang="zh-CN" altLang="en-US" sz="2400"/>
              <a:t>B:从工业方面开始的 </a:t>
            </a:r>
            <a:endParaRPr lang="zh-CN" altLang="en-US" sz="2400"/>
          </a:p>
          <a:p>
            <a:pPr marL="0" indent="0">
              <a:lnSpc>
                <a:spcPct val="200000"/>
              </a:lnSpc>
              <a:buNone/>
            </a:pPr>
            <a:r>
              <a:rPr lang="zh-CN" altLang="en-US" sz="2400"/>
              <a:t>C:从商业方面开始的 </a:t>
            </a:r>
            <a:endParaRPr lang="zh-CN" altLang="en-US" sz="2400"/>
          </a:p>
          <a:p>
            <a:pPr marL="0" indent="0">
              <a:lnSpc>
                <a:spcPct val="200000"/>
              </a:lnSpc>
              <a:buNone/>
            </a:pPr>
            <a:r>
              <a:rPr lang="zh-CN" altLang="en-US" sz="2400"/>
              <a:t>D:从金融业方面开始的</a:t>
            </a:r>
            <a:endParaRPr lang="zh-CN" altLang="en-US"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国民党在全国统治建立后，官僚资本的垄断活动首先和主要是（ ）</a:t>
            </a:r>
            <a:endParaRPr lang="zh-CN" altLang="en-US" sz="2400"/>
          </a:p>
          <a:p>
            <a:pPr marL="0" indent="0">
              <a:lnSpc>
                <a:spcPct val="200000"/>
              </a:lnSpc>
              <a:buNone/>
            </a:pPr>
            <a:r>
              <a:rPr lang="zh-CN" altLang="en-US" sz="2400"/>
              <a:t>A:从农业方面开始的 </a:t>
            </a:r>
            <a:endParaRPr lang="zh-CN" altLang="en-US" sz="2400"/>
          </a:p>
          <a:p>
            <a:pPr marL="0" indent="0">
              <a:lnSpc>
                <a:spcPct val="200000"/>
              </a:lnSpc>
              <a:buNone/>
            </a:pPr>
            <a:r>
              <a:rPr lang="zh-CN" altLang="en-US" sz="2400"/>
              <a:t>B:从工业方面开始的 </a:t>
            </a:r>
            <a:endParaRPr lang="zh-CN" altLang="en-US" sz="2400"/>
          </a:p>
          <a:p>
            <a:pPr marL="0" indent="0">
              <a:lnSpc>
                <a:spcPct val="200000"/>
              </a:lnSpc>
              <a:buNone/>
            </a:pPr>
            <a:r>
              <a:rPr lang="zh-CN" altLang="en-US" sz="2400"/>
              <a:t>C:从商业方面开始的 </a:t>
            </a:r>
            <a:endParaRPr lang="zh-CN" altLang="en-US" sz="2400"/>
          </a:p>
          <a:p>
            <a:pPr marL="0" indent="0">
              <a:lnSpc>
                <a:spcPct val="200000"/>
              </a:lnSpc>
              <a:buNone/>
            </a:pPr>
            <a:r>
              <a:rPr lang="zh-CN" altLang="en-US" sz="2400">
                <a:solidFill>
                  <a:srgbClr val="C00000"/>
                </a:solidFill>
              </a:rPr>
              <a:t>D:从金融业方面开始的</a:t>
            </a:r>
            <a:endParaRPr lang="zh-CN" altLang="en-US" sz="2400">
              <a:solidFill>
                <a:srgbClr val="C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国民党四大家族官僚资本的性质是（ ）</a:t>
            </a:r>
            <a:endParaRPr lang="zh-CN" altLang="en-US" sz="2400"/>
          </a:p>
          <a:p>
            <a:pPr marL="0" indent="0">
              <a:lnSpc>
                <a:spcPct val="200000"/>
              </a:lnSpc>
              <a:buNone/>
            </a:pPr>
            <a:r>
              <a:rPr lang="zh-CN" altLang="en-US" sz="2400"/>
              <a:t>A:私人垄断资本主义</a:t>
            </a:r>
            <a:endParaRPr lang="zh-CN" altLang="en-US" sz="2400"/>
          </a:p>
          <a:p>
            <a:pPr marL="0" indent="0">
              <a:lnSpc>
                <a:spcPct val="200000"/>
              </a:lnSpc>
              <a:buNone/>
            </a:pPr>
            <a:r>
              <a:rPr lang="zh-CN" altLang="en-US" sz="2400"/>
              <a:t>B:封建的买办的国家垄断资本主义</a:t>
            </a:r>
            <a:endParaRPr lang="zh-CN" altLang="en-US" sz="2400"/>
          </a:p>
          <a:p>
            <a:pPr marL="0" indent="0">
              <a:lnSpc>
                <a:spcPct val="200000"/>
              </a:lnSpc>
              <a:buNone/>
            </a:pPr>
            <a:r>
              <a:rPr lang="zh-CN" altLang="en-US" sz="2400"/>
              <a:t>C:私人资本主义</a:t>
            </a:r>
            <a:endParaRPr lang="zh-CN" altLang="en-US" sz="2400"/>
          </a:p>
          <a:p>
            <a:pPr marL="0" indent="0">
              <a:lnSpc>
                <a:spcPct val="200000"/>
              </a:lnSpc>
              <a:buNone/>
            </a:pPr>
            <a:r>
              <a:rPr lang="zh-CN" altLang="en-US" sz="2400"/>
              <a:t>D:国家资本主义</a:t>
            </a:r>
            <a:endParaRPr lang="zh-CN" altLang="en-US" sz="2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国民党四大家族官僚资本的性质是（ ）</a:t>
            </a:r>
            <a:endParaRPr lang="zh-CN" altLang="en-US" sz="2400"/>
          </a:p>
          <a:p>
            <a:pPr marL="0" indent="0">
              <a:lnSpc>
                <a:spcPct val="200000"/>
              </a:lnSpc>
              <a:buNone/>
            </a:pPr>
            <a:r>
              <a:rPr lang="zh-CN" altLang="en-US" sz="2400"/>
              <a:t>A:私人垄断资本主义</a:t>
            </a:r>
            <a:endParaRPr lang="zh-CN" altLang="en-US" sz="2400"/>
          </a:p>
          <a:p>
            <a:pPr marL="0" indent="0">
              <a:lnSpc>
                <a:spcPct val="200000"/>
              </a:lnSpc>
              <a:buNone/>
            </a:pPr>
            <a:r>
              <a:rPr lang="zh-CN" altLang="en-US" sz="2400">
                <a:solidFill>
                  <a:srgbClr val="C00000"/>
                </a:solidFill>
              </a:rPr>
              <a:t>B:封建的买办的国家垄断资本主义</a:t>
            </a:r>
            <a:endParaRPr lang="zh-CN" altLang="en-US" sz="2400">
              <a:solidFill>
                <a:srgbClr val="C00000"/>
              </a:solidFill>
            </a:endParaRPr>
          </a:p>
          <a:p>
            <a:pPr marL="0" indent="0">
              <a:lnSpc>
                <a:spcPct val="200000"/>
              </a:lnSpc>
              <a:buNone/>
            </a:pPr>
            <a:r>
              <a:rPr lang="zh-CN" altLang="en-US" sz="2400"/>
              <a:t>C:私人资本主义</a:t>
            </a:r>
            <a:endParaRPr lang="zh-CN" altLang="en-US" sz="2400"/>
          </a:p>
          <a:p>
            <a:pPr marL="0" indent="0">
              <a:lnSpc>
                <a:spcPct val="200000"/>
              </a:lnSpc>
              <a:buNone/>
            </a:pPr>
            <a:r>
              <a:rPr lang="zh-CN" altLang="en-US" sz="2400"/>
              <a:t>D:国家资本主义</a:t>
            </a:r>
            <a:endParaRPr lang="zh-CN" altLang="en-US"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1930年8月成立的中国国民党临时行动委员会的主要领导人是（ ）</a:t>
            </a:r>
            <a:endParaRPr lang="zh-CN" altLang="en-US" sz="2400"/>
          </a:p>
          <a:p>
            <a:pPr marL="0" indent="0">
              <a:lnSpc>
                <a:spcPct val="200000"/>
              </a:lnSpc>
              <a:buNone/>
            </a:pPr>
            <a:r>
              <a:rPr lang="zh-CN" altLang="en-US" sz="2400"/>
              <a:t>A:邓演达</a:t>
            </a:r>
            <a:endParaRPr lang="zh-CN" altLang="en-US" sz="2400"/>
          </a:p>
          <a:p>
            <a:pPr marL="0" indent="0">
              <a:lnSpc>
                <a:spcPct val="200000"/>
              </a:lnSpc>
              <a:buNone/>
            </a:pPr>
            <a:r>
              <a:rPr lang="zh-CN" altLang="en-US" sz="2400"/>
              <a:t>B:梁漱溟</a:t>
            </a:r>
            <a:endParaRPr lang="zh-CN" altLang="en-US" sz="2400"/>
          </a:p>
          <a:p>
            <a:pPr marL="0" indent="0">
              <a:lnSpc>
                <a:spcPct val="200000"/>
              </a:lnSpc>
              <a:buNone/>
            </a:pPr>
            <a:r>
              <a:rPr lang="zh-CN" altLang="en-US" sz="2400"/>
              <a:t>C:黄炎培</a:t>
            </a:r>
            <a:endParaRPr lang="zh-CN" altLang="en-US" sz="2400"/>
          </a:p>
          <a:p>
            <a:pPr marL="0" indent="0">
              <a:lnSpc>
                <a:spcPct val="200000"/>
              </a:lnSpc>
              <a:buNone/>
            </a:pPr>
            <a:r>
              <a:rPr lang="zh-CN" altLang="en-US" sz="2400"/>
              <a:t>D:左舜生</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在俄国十月革命影响下，中国率先举起马克思主义旗帜的是（ ）</a:t>
            </a:r>
            <a:endParaRPr lang="zh-CN" altLang="en-US" sz="2400"/>
          </a:p>
          <a:p>
            <a:pPr marL="0" indent="0">
              <a:lnSpc>
                <a:spcPct val="200000"/>
              </a:lnSpc>
              <a:buNone/>
            </a:pPr>
            <a:r>
              <a:rPr lang="zh-CN" altLang="en-US" sz="2400"/>
              <a:t>A:陈独秀</a:t>
            </a:r>
            <a:endParaRPr lang="zh-CN" altLang="en-US" sz="2400"/>
          </a:p>
          <a:p>
            <a:pPr marL="0" indent="0">
              <a:lnSpc>
                <a:spcPct val="200000"/>
              </a:lnSpc>
              <a:buNone/>
            </a:pPr>
            <a:r>
              <a:rPr lang="zh-CN" altLang="en-US" sz="2400"/>
              <a:t>B:李大钊 </a:t>
            </a:r>
            <a:endParaRPr lang="zh-CN" altLang="en-US" sz="2400"/>
          </a:p>
          <a:p>
            <a:pPr marL="0" indent="0">
              <a:lnSpc>
                <a:spcPct val="200000"/>
              </a:lnSpc>
              <a:buNone/>
            </a:pPr>
            <a:r>
              <a:rPr lang="zh-CN" altLang="en-US" sz="2400"/>
              <a:t>C:陈望道</a:t>
            </a:r>
            <a:endParaRPr lang="zh-CN" altLang="en-US" sz="2400"/>
          </a:p>
          <a:p>
            <a:pPr marL="0" indent="0">
              <a:lnSpc>
                <a:spcPct val="200000"/>
              </a:lnSpc>
              <a:buNone/>
            </a:pPr>
            <a:r>
              <a:rPr lang="zh-CN" altLang="en-US" sz="2400"/>
              <a:t>D:毛泽东</a:t>
            </a:r>
            <a:endParaRPr lang="zh-CN" alt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1930年8月成立的中国国民党临时行动委员会的主要领导人是（ ）</a:t>
            </a:r>
            <a:endParaRPr lang="zh-CN" altLang="en-US" sz="2400"/>
          </a:p>
          <a:p>
            <a:pPr marL="0" indent="0">
              <a:lnSpc>
                <a:spcPct val="200000"/>
              </a:lnSpc>
              <a:buNone/>
            </a:pPr>
            <a:r>
              <a:rPr lang="zh-CN" altLang="en-US" sz="2400">
                <a:solidFill>
                  <a:srgbClr val="C00000"/>
                </a:solidFill>
              </a:rPr>
              <a:t>A:邓演达</a:t>
            </a:r>
            <a:endParaRPr lang="zh-CN" altLang="en-US" sz="2400">
              <a:solidFill>
                <a:srgbClr val="C00000"/>
              </a:solidFill>
            </a:endParaRPr>
          </a:p>
          <a:p>
            <a:pPr marL="0" indent="0">
              <a:lnSpc>
                <a:spcPct val="200000"/>
              </a:lnSpc>
              <a:buNone/>
            </a:pPr>
            <a:r>
              <a:rPr lang="zh-CN" altLang="en-US" sz="2400"/>
              <a:t>B:梁漱溟</a:t>
            </a:r>
            <a:endParaRPr lang="zh-CN" altLang="en-US" sz="2400"/>
          </a:p>
          <a:p>
            <a:pPr marL="0" indent="0">
              <a:lnSpc>
                <a:spcPct val="200000"/>
              </a:lnSpc>
              <a:buNone/>
            </a:pPr>
            <a:r>
              <a:rPr lang="zh-CN" altLang="en-US" sz="2400"/>
              <a:t>C:黄炎培</a:t>
            </a:r>
            <a:endParaRPr lang="zh-CN" altLang="en-US" sz="2400"/>
          </a:p>
          <a:p>
            <a:pPr marL="0" indent="0">
              <a:lnSpc>
                <a:spcPct val="200000"/>
              </a:lnSpc>
              <a:buNone/>
            </a:pPr>
            <a:r>
              <a:rPr lang="zh-CN" altLang="en-US" sz="2400"/>
              <a:t>D:左舜生</a:t>
            </a:r>
            <a:endParaRPr lang="zh-CN" alt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在20世纪二三十年代，影响较大的中间派别中，以黄炎培为首的是（ ）</a:t>
            </a:r>
            <a:endParaRPr lang="zh-CN" altLang="en-US" sz="2400"/>
          </a:p>
          <a:p>
            <a:pPr marL="0" indent="0">
              <a:lnSpc>
                <a:spcPct val="200000"/>
              </a:lnSpc>
              <a:buNone/>
            </a:pPr>
            <a:r>
              <a:rPr lang="zh-CN" altLang="en-US" sz="2400"/>
              <a:t>A:第三党</a:t>
            </a:r>
            <a:endParaRPr lang="zh-CN" altLang="en-US" sz="2400"/>
          </a:p>
          <a:p>
            <a:pPr marL="0" indent="0">
              <a:lnSpc>
                <a:spcPct val="200000"/>
              </a:lnSpc>
              <a:buNone/>
            </a:pPr>
            <a:r>
              <a:rPr lang="zh-CN" altLang="en-US" sz="2400"/>
              <a:t>B:乡村建设派</a:t>
            </a:r>
            <a:endParaRPr lang="zh-CN" altLang="en-US" sz="2400"/>
          </a:p>
          <a:p>
            <a:pPr marL="0" indent="0">
              <a:lnSpc>
                <a:spcPct val="200000"/>
              </a:lnSpc>
              <a:buNone/>
            </a:pPr>
            <a:r>
              <a:rPr lang="zh-CN" altLang="en-US" sz="2400"/>
              <a:t>C:国家社会党</a:t>
            </a:r>
            <a:endParaRPr lang="zh-CN" altLang="en-US" sz="2400"/>
          </a:p>
          <a:p>
            <a:pPr marL="0" indent="0">
              <a:lnSpc>
                <a:spcPct val="200000"/>
              </a:lnSpc>
              <a:buNone/>
            </a:pPr>
            <a:r>
              <a:rPr lang="zh-CN" altLang="en-US" sz="2400"/>
              <a:t>D:中华职业教育社</a:t>
            </a:r>
            <a:endParaRPr lang="zh-CN" altLang="en-US"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在20世纪二三十年代，影响较大的中间派别中，以黄炎培为首的是（ ）</a:t>
            </a:r>
            <a:endParaRPr lang="zh-CN" altLang="en-US" sz="2400"/>
          </a:p>
          <a:p>
            <a:pPr marL="0" indent="0">
              <a:lnSpc>
                <a:spcPct val="200000"/>
              </a:lnSpc>
              <a:buNone/>
            </a:pPr>
            <a:r>
              <a:rPr lang="zh-CN" altLang="en-US" sz="2400"/>
              <a:t>A:第三党</a:t>
            </a:r>
            <a:endParaRPr lang="zh-CN" altLang="en-US" sz="2400"/>
          </a:p>
          <a:p>
            <a:pPr marL="0" indent="0">
              <a:lnSpc>
                <a:spcPct val="200000"/>
              </a:lnSpc>
              <a:buNone/>
            </a:pPr>
            <a:r>
              <a:rPr lang="zh-CN" altLang="en-US" sz="2400"/>
              <a:t>B:乡村建设派</a:t>
            </a:r>
            <a:endParaRPr lang="zh-CN" altLang="en-US" sz="2400"/>
          </a:p>
          <a:p>
            <a:pPr marL="0" indent="0">
              <a:lnSpc>
                <a:spcPct val="200000"/>
              </a:lnSpc>
              <a:buNone/>
            </a:pPr>
            <a:r>
              <a:rPr lang="zh-CN" altLang="en-US" sz="2400"/>
              <a:t>C:国家社会党</a:t>
            </a:r>
            <a:endParaRPr lang="zh-CN" altLang="en-US" sz="2400"/>
          </a:p>
          <a:p>
            <a:pPr marL="0" indent="0">
              <a:lnSpc>
                <a:spcPct val="200000"/>
              </a:lnSpc>
              <a:buNone/>
            </a:pPr>
            <a:r>
              <a:rPr lang="zh-CN" altLang="en-US" sz="2400">
                <a:solidFill>
                  <a:srgbClr val="C00000"/>
                </a:solidFill>
              </a:rPr>
              <a:t>D:中华职业教育社</a:t>
            </a:r>
            <a:endParaRPr lang="zh-CN" altLang="en-US" sz="2400">
              <a:solidFill>
                <a:srgbClr val="C0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中国共产党独立领导革命战争、创建人民军队的开端是（ ）</a:t>
            </a:r>
            <a:endParaRPr lang="zh-CN" altLang="en-US" sz="2400"/>
          </a:p>
          <a:p>
            <a:pPr marL="0" indent="0">
              <a:lnSpc>
                <a:spcPct val="200000"/>
              </a:lnSpc>
              <a:buNone/>
            </a:pPr>
            <a:r>
              <a:rPr lang="zh-CN" altLang="en-US" sz="2400"/>
              <a:t>A:南昌起义 </a:t>
            </a:r>
            <a:endParaRPr lang="zh-CN" altLang="en-US" sz="2400"/>
          </a:p>
          <a:p>
            <a:pPr marL="0" indent="0">
              <a:lnSpc>
                <a:spcPct val="200000"/>
              </a:lnSpc>
              <a:buNone/>
            </a:pPr>
            <a:r>
              <a:rPr lang="zh-CN" altLang="en-US" sz="2400"/>
              <a:t>B:秋收起义 </a:t>
            </a:r>
            <a:endParaRPr lang="zh-CN" altLang="en-US" sz="2400"/>
          </a:p>
          <a:p>
            <a:pPr marL="0" indent="0">
              <a:lnSpc>
                <a:spcPct val="200000"/>
              </a:lnSpc>
              <a:buNone/>
            </a:pPr>
            <a:r>
              <a:rPr lang="zh-CN" altLang="en-US" sz="2400"/>
              <a:t>C广州起义 </a:t>
            </a:r>
            <a:endParaRPr lang="zh-CN" altLang="en-US" sz="2400"/>
          </a:p>
          <a:p>
            <a:pPr marL="0" indent="0">
              <a:lnSpc>
                <a:spcPct val="200000"/>
              </a:lnSpc>
              <a:buNone/>
            </a:pPr>
            <a:r>
              <a:rPr lang="zh-CN" altLang="en-US" sz="2400"/>
              <a:t>D:百色起义</a:t>
            </a:r>
            <a:endParaRPr lang="zh-CN" altLang="en-US" sz="2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中国共产党独立领导革命战争、创建人民军队的开端是（ ）</a:t>
            </a:r>
            <a:endParaRPr lang="zh-CN" altLang="en-US" sz="2400"/>
          </a:p>
          <a:p>
            <a:pPr marL="0" indent="0">
              <a:lnSpc>
                <a:spcPct val="200000"/>
              </a:lnSpc>
              <a:buNone/>
            </a:pPr>
            <a:r>
              <a:rPr lang="zh-CN" altLang="en-US" sz="2400">
                <a:solidFill>
                  <a:srgbClr val="C00000"/>
                </a:solidFill>
              </a:rPr>
              <a:t>A:南昌起义 </a:t>
            </a:r>
            <a:endParaRPr lang="zh-CN" altLang="en-US" sz="2400">
              <a:solidFill>
                <a:srgbClr val="C00000"/>
              </a:solidFill>
            </a:endParaRPr>
          </a:p>
          <a:p>
            <a:pPr marL="0" indent="0">
              <a:lnSpc>
                <a:spcPct val="200000"/>
              </a:lnSpc>
              <a:buNone/>
            </a:pPr>
            <a:r>
              <a:rPr lang="zh-CN" altLang="en-US" sz="2400"/>
              <a:t>B:秋收起义 </a:t>
            </a:r>
            <a:endParaRPr lang="zh-CN" altLang="en-US" sz="2400"/>
          </a:p>
          <a:p>
            <a:pPr marL="0" indent="0">
              <a:lnSpc>
                <a:spcPct val="200000"/>
              </a:lnSpc>
              <a:buNone/>
            </a:pPr>
            <a:r>
              <a:rPr lang="zh-CN" altLang="en-US" sz="2400"/>
              <a:t>C广州起义 </a:t>
            </a:r>
            <a:endParaRPr lang="zh-CN" altLang="en-US" sz="2400"/>
          </a:p>
          <a:p>
            <a:pPr marL="0" indent="0">
              <a:lnSpc>
                <a:spcPct val="200000"/>
              </a:lnSpc>
              <a:buNone/>
            </a:pPr>
            <a:r>
              <a:rPr lang="zh-CN" altLang="en-US" sz="2400"/>
              <a:t>D:百色起义</a:t>
            </a:r>
            <a:endParaRPr lang="zh-CN" altLang="en-US"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在大革命失败向土地革命战争转变的关键时刻，中国共产党召开了（ ）</a:t>
            </a:r>
            <a:endParaRPr lang="zh-CN" altLang="en-US" sz="2400"/>
          </a:p>
          <a:p>
            <a:pPr marL="0" indent="0">
              <a:lnSpc>
                <a:spcPct val="200000"/>
              </a:lnSpc>
              <a:buNone/>
            </a:pPr>
            <a:r>
              <a:rPr lang="zh-CN" altLang="en-US" sz="2400"/>
              <a:t>A:西湖特别会议</a:t>
            </a:r>
            <a:endParaRPr lang="zh-CN" altLang="en-US" sz="2400"/>
          </a:p>
          <a:p>
            <a:pPr marL="0" indent="0">
              <a:lnSpc>
                <a:spcPct val="200000"/>
              </a:lnSpc>
              <a:buNone/>
            </a:pPr>
            <a:r>
              <a:rPr lang="zh-CN" altLang="en-US" sz="2400"/>
              <a:t>B:八七会议</a:t>
            </a:r>
            <a:endParaRPr lang="zh-CN" altLang="en-US" sz="2400"/>
          </a:p>
          <a:p>
            <a:pPr marL="0" indent="0">
              <a:lnSpc>
                <a:spcPct val="200000"/>
              </a:lnSpc>
              <a:buNone/>
            </a:pPr>
            <a:r>
              <a:rPr lang="zh-CN" altLang="en-US" sz="2400"/>
              <a:t>C:遵义会议</a:t>
            </a:r>
            <a:endParaRPr lang="zh-CN" altLang="en-US" sz="2400"/>
          </a:p>
          <a:p>
            <a:pPr marL="0" indent="0">
              <a:lnSpc>
                <a:spcPct val="200000"/>
              </a:lnSpc>
              <a:buNone/>
            </a:pPr>
            <a:r>
              <a:rPr lang="zh-CN" altLang="en-US" sz="2400"/>
              <a:t>D:瓦窑堡会议</a:t>
            </a:r>
            <a:endParaRPr lang="zh-CN" alt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在大革命失败向土地革命战争转变的关键时刻，中国共产党召开了（ ）</a:t>
            </a:r>
            <a:endParaRPr lang="zh-CN" altLang="en-US" sz="2400"/>
          </a:p>
          <a:p>
            <a:pPr marL="0" indent="0">
              <a:lnSpc>
                <a:spcPct val="200000"/>
              </a:lnSpc>
              <a:buNone/>
            </a:pPr>
            <a:r>
              <a:rPr lang="zh-CN" altLang="en-US" sz="2400"/>
              <a:t>A:西湖特别会议</a:t>
            </a:r>
            <a:endParaRPr lang="zh-CN" altLang="en-US" sz="2400"/>
          </a:p>
          <a:p>
            <a:pPr marL="0" indent="0">
              <a:lnSpc>
                <a:spcPct val="200000"/>
              </a:lnSpc>
              <a:buNone/>
            </a:pPr>
            <a:r>
              <a:rPr lang="zh-CN" altLang="en-US" sz="2400">
                <a:solidFill>
                  <a:srgbClr val="C00000"/>
                </a:solidFill>
              </a:rPr>
              <a:t>B:八七会议</a:t>
            </a:r>
            <a:endParaRPr lang="zh-CN" altLang="en-US" sz="2400">
              <a:solidFill>
                <a:srgbClr val="C00000"/>
              </a:solidFill>
            </a:endParaRPr>
          </a:p>
          <a:p>
            <a:pPr marL="0" indent="0">
              <a:lnSpc>
                <a:spcPct val="200000"/>
              </a:lnSpc>
              <a:buNone/>
            </a:pPr>
            <a:r>
              <a:rPr lang="zh-CN" altLang="en-US" sz="2400"/>
              <a:t>C:遵义会议</a:t>
            </a:r>
            <a:endParaRPr lang="zh-CN" altLang="en-US" sz="2400"/>
          </a:p>
          <a:p>
            <a:pPr marL="0" indent="0">
              <a:lnSpc>
                <a:spcPct val="200000"/>
              </a:lnSpc>
              <a:buNone/>
            </a:pPr>
            <a:r>
              <a:rPr lang="zh-CN" altLang="en-US" sz="2400"/>
              <a:t>D:瓦窑堡会议</a:t>
            </a:r>
            <a:endParaRPr lang="zh-CN"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1927年，毛泽东在中共八七会议上提出的著名论断是（ ）</a:t>
            </a:r>
            <a:endParaRPr lang="zh-CN" altLang="en-US" sz="2400"/>
          </a:p>
          <a:p>
            <a:pPr marL="0" indent="0">
              <a:lnSpc>
                <a:spcPct val="200000"/>
              </a:lnSpc>
              <a:buNone/>
            </a:pPr>
            <a:r>
              <a:rPr lang="zh-CN" altLang="en-US" sz="2400"/>
              <a:t>A:须知政权是由枪杆子中取得的</a:t>
            </a:r>
            <a:endParaRPr lang="zh-CN" altLang="en-US" sz="2400"/>
          </a:p>
          <a:p>
            <a:pPr marL="0" indent="0">
              <a:lnSpc>
                <a:spcPct val="200000"/>
              </a:lnSpc>
              <a:buNone/>
            </a:pPr>
            <a:r>
              <a:rPr lang="zh-CN" altLang="en-US" sz="2400"/>
              <a:t>B:没有调查就没有发言权</a:t>
            </a:r>
            <a:endParaRPr lang="zh-CN" altLang="en-US" sz="2400"/>
          </a:p>
          <a:p>
            <a:pPr marL="0" indent="0">
              <a:lnSpc>
                <a:spcPct val="200000"/>
              </a:lnSpc>
              <a:buNone/>
            </a:pPr>
            <a:r>
              <a:rPr lang="zh-CN" altLang="en-US" sz="2400"/>
              <a:t>C:兵民是胜利之本</a:t>
            </a:r>
            <a:endParaRPr lang="zh-CN" altLang="en-US" sz="2400"/>
          </a:p>
          <a:p>
            <a:pPr marL="0" indent="0">
              <a:lnSpc>
                <a:spcPct val="200000"/>
              </a:lnSpc>
              <a:buNone/>
            </a:pPr>
            <a:r>
              <a:rPr lang="zh-CN" altLang="en-US" sz="2400"/>
              <a:t>D:一切反动派都是纸老虎</a:t>
            </a:r>
            <a:endParaRPr lang="zh-CN" altLang="en-US" sz="2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1927年，毛泽东在中共八七会议上提出的著名论断是（ ）</a:t>
            </a:r>
            <a:endParaRPr lang="zh-CN" altLang="en-US" sz="2400"/>
          </a:p>
          <a:p>
            <a:pPr marL="0" indent="0">
              <a:lnSpc>
                <a:spcPct val="200000"/>
              </a:lnSpc>
              <a:buNone/>
            </a:pPr>
            <a:r>
              <a:rPr lang="zh-CN" altLang="en-US" sz="2400">
                <a:solidFill>
                  <a:srgbClr val="C00000"/>
                </a:solidFill>
              </a:rPr>
              <a:t>A:须知政权是由枪杆子中取得的</a:t>
            </a:r>
            <a:endParaRPr lang="zh-CN" altLang="en-US" sz="2400">
              <a:solidFill>
                <a:srgbClr val="C00000"/>
              </a:solidFill>
            </a:endParaRPr>
          </a:p>
          <a:p>
            <a:pPr marL="0" indent="0">
              <a:lnSpc>
                <a:spcPct val="200000"/>
              </a:lnSpc>
              <a:buNone/>
            </a:pPr>
            <a:r>
              <a:rPr lang="zh-CN" altLang="en-US" sz="2400"/>
              <a:t>B:没有调查就没有发言权</a:t>
            </a:r>
            <a:endParaRPr lang="zh-CN" altLang="en-US" sz="2400"/>
          </a:p>
          <a:p>
            <a:pPr marL="0" indent="0">
              <a:lnSpc>
                <a:spcPct val="200000"/>
              </a:lnSpc>
              <a:buNone/>
            </a:pPr>
            <a:r>
              <a:rPr lang="zh-CN" altLang="en-US" sz="2400"/>
              <a:t>C:兵民是胜利之本</a:t>
            </a:r>
            <a:endParaRPr lang="zh-CN" altLang="en-US" sz="2400"/>
          </a:p>
          <a:p>
            <a:pPr marL="0" indent="0">
              <a:lnSpc>
                <a:spcPct val="200000"/>
              </a:lnSpc>
              <a:buNone/>
            </a:pPr>
            <a:r>
              <a:rPr lang="zh-CN" altLang="en-US" sz="2400"/>
              <a:t>D:一切反动派都是纸老虎</a:t>
            </a:r>
            <a:endParaRPr lang="zh-CN" altLang="en-US" sz="2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89535"/>
            <a:ext cx="10515600" cy="1325563"/>
          </a:xfrm>
        </p:spPr>
        <p:txBody>
          <a:bodyPr/>
          <a:p>
            <a:r>
              <a:rPr lang="zh-CN" altLang="en-US"/>
              <a:t> 选择题</a:t>
            </a:r>
            <a:endParaRPr lang="zh-CN" altLang="en-US"/>
          </a:p>
        </p:txBody>
      </p:sp>
      <p:sp>
        <p:nvSpPr>
          <p:cNvPr id="3" name="内容占位符 2"/>
          <p:cNvSpPr>
            <a:spLocks noGrp="1"/>
          </p:cNvSpPr>
          <p:nvPr>
            <p:ph idx="1"/>
          </p:nvPr>
        </p:nvSpPr>
        <p:spPr>
          <a:xfrm>
            <a:off x="838200" y="1415415"/>
            <a:ext cx="10515600" cy="5161915"/>
          </a:xfrm>
        </p:spPr>
        <p:txBody>
          <a:bodyPr>
            <a:normAutofit/>
          </a:bodyPr>
          <a:p>
            <a:pPr marL="0" indent="0">
              <a:lnSpc>
                <a:spcPct val="200000"/>
              </a:lnSpc>
              <a:buNone/>
            </a:pPr>
            <a:r>
              <a:rPr lang="zh-CN" altLang="en-US" sz="2400"/>
              <a:t>1927年，中共八七会议确定的总方针是（ ）</a:t>
            </a:r>
            <a:endParaRPr lang="zh-CN" altLang="en-US" sz="2400"/>
          </a:p>
          <a:p>
            <a:pPr marL="0" indent="0">
              <a:lnSpc>
                <a:spcPct val="200000"/>
              </a:lnSpc>
              <a:buNone/>
            </a:pPr>
            <a:r>
              <a:rPr lang="zh-CN" altLang="en-US" sz="2400"/>
              <a:t>A:推翻北洋军阀黑暗统治</a:t>
            </a:r>
            <a:endParaRPr lang="zh-CN" altLang="en-US" sz="2400"/>
          </a:p>
          <a:p>
            <a:pPr marL="0" indent="0">
              <a:lnSpc>
                <a:spcPct val="200000"/>
              </a:lnSpc>
              <a:buNone/>
            </a:pPr>
            <a:r>
              <a:rPr lang="zh-CN" altLang="en-US" sz="2400"/>
              <a:t>B:开辟农村革命根据地</a:t>
            </a:r>
            <a:endParaRPr lang="zh-CN" altLang="en-US" sz="2400"/>
          </a:p>
          <a:p>
            <a:pPr marL="0" indent="0">
              <a:lnSpc>
                <a:spcPct val="200000"/>
              </a:lnSpc>
              <a:buNone/>
            </a:pPr>
            <a:r>
              <a:rPr lang="zh-CN" altLang="en-US" sz="2400"/>
              <a:t>C:开展土地革命和武装斗争</a:t>
            </a:r>
            <a:endParaRPr lang="zh-CN" altLang="en-US" sz="2400"/>
          </a:p>
          <a:p>
            <a:pPr marL="0" indent="0">
              <a:lnSpc>
                <a:spcPct val="200000"/>
              </a:lnSpc>
              <a:buNone/>
            </a:pPr>
            <a:r>
              <a:rPr lang="zh-CN" altLang="en-US" sz="2400"/>
              <a:t>D:建立工农民主统一战线</a:t>
            </a: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26770</Words>
  <Application>WPS 演示</Application>
  <PresentationFormat>宽屏</PresentationFormat>
  <Paragraphs>2736</Paragraphs>
  <Slides>343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343</vt:i4>
      </vt:variant>
    </vt:vector>
  </HeadingPairs>
  <TitlesOfParts>
    <vt:vector size="356" baseType="lpstr">
      <vt:lpstr>Arial</vt:lpstr>
      <vt:lpstr>宋体</vt:lpstr>
      <vt:lpstr>Wingdings</vt:lpstr>
      <vt:lpstr>华文新魏</vt:lpstr>
      <vt:lpstr>Palatino Linotype</vt:lpstr>
      <vt:lpstr>Calibri Light</vt:lpstr>
      <vt:lpstr>微软雅黑</vt:lpstr>
      <vt:lpstr>Arial Unicode MS</vt:lpstr>
      <vt:lpstr>Calibri</vt:lpstr>
      <vt:lpstr>黑体</vt:lpstr>
      <vt:lpstr>华文楷体</vt:lpstr>
      <vt:lpstr>方正清刻本悦宋简体</vt:lpstr>
      <vt:lpstr>Office 主题</vt:lpstr>
      <vt:lpstr>近现代史纲要必会题目</vt:lpstr>
      <vt:lpstr>第四章   开天辟地的大事变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大题</vt:lpstr>
      <vt:lpstr>大题</vt:lpstr>
      <vt:lpstr>大题</vt:lpstr>
      <vt:lpstr>大题</vt:lpstr>
      <vt:lpstr>大题</vt:lpstr>
      <vt:lpstr>大题</vt:lpstr>
      <vt:lpstr>大题</vt:lpstr>
      <vt:lpstr>PowerPoint 演示文稿</vt:lpstr>
      <vt:lpstr>PowerPoint 演示文稿</vt:lpstr>
      <vt:lpstr>第五章   中国革命的新道路</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大题</vt:lpstr>
      <vt:lpstr>大题</vt:lpstr>
      <vt:lpstr>大题</vt:lpstr>
      <vt:lpstr>大题</vt:lpstr>
      <vt:lpstr>大题</vt:lpstr>
      <vt:lpstr>大题</vt:lpstr>
      <vt:lpstr>大题</vt:lpstr>
      <vt:lpstr>第六章   中华民族的抗日战争</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大题</vt:lpstr>
      <vt:lpstr>大题</vt:lpstr>
      <vt:lpstr>大题</vt:lpstr>
      <vt:lpstr>大题</vt:lpstr>
      <vt:lpstr>大题</vt:lpstr>
      <vt:lpstr>大题</vt:lpstr>
      <vt:lpstr>大题</vt:lpstr>
      <vt:lpstr>大题</vt:lpstr>
      <vt:lpstr>大题</vt:lpstr>
      <vt:lpstr>第七章   为创建新中国而奋斗</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 选择题</vt:lpstr>
      <vt:lpstr>大题</vt:lpstr>
      <vt:lpstr>大题</vt:lpstr>
      <vt:lpstr>大题</vt:lpstr>
      <vt:lpstr>大题</vt:lpstr>
      <vt:lpstr>大题</vt:lpstr>
      <vt:lpstr>大题</vt:lpstr>
      <vt:lpstr>大题</vt:lpstr>
      <vt:lpstr>大题</vt:lpstr>
      <vt:lpstr>大题</vt:lpstr>
      <vt:lpstr>大题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qimingli</dc:creator>
  <cp:lastModifiedBy>BADMAX MANGO</cp:lastModifiedBy>
  <cp:revision>96</cp:revision>
  <dcterms:created xsi:type="dcterms:W3CDTF">2020-04-20T00:36:00Z</dcterms:created>
  <dcterms:modified xsi:type="dcterms:W3CDTF">2020-04-23T07:56:23Z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