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45"/>
  </p:handoutMasterIdLst>
  <p:sldIdLst>
    <p:sldId id="1837" r:id="rId3"/>
    <p:sldId id="1838" r:id="rId4"/>
    <p:sldId id="1839" r:id="rId5"/>
    <p:sldId id="1840" r:id="rId6"/>
    <p:sldId id="1841" r:id="rId7"/>
    <p:sldId id="1842" r:id="rId8"/>
    <p:sldId id="1843" r:id="rId10"/>
    <p:sldId id="1844" r:id="rId11"/>
    <p:sldId id="1845" r:id="rId12"/>
    <p:sldId id="1846" r:id="rId13"/>
    <p:sldId id="1847" r:id="rId14"/>
    <p:sldId id="1848" r:id="rId15"/>
    <p:sldId id="1849" r:id="rId16"/>
    <p:sldId id="1850" r:id="rId17"/>
    <p:sldId id="1851" r:id="rId18"/>
    <p:sldId id="1852" r:id="rId19"/>
    <p:sldId id="1853" r:id="rId20"/>
    <p:sldId id="1854" r:id="rId21"/>
    <p:sldId id="1855" r:id="rId22"/>
    <p:sldId id="1856" r:id="rId23"/>
    <p:sldId id="1857" r:id="rId24"/>
    <p:sldId id="1858" r:id="rId25"/>
    <p:sldId id="1859" r:id="rId26"/>
    <p:sldId id="1860" r:id="rId27"/>
    <p:sldId id="1861" r:id="rId28"/>
    <p:sldId id="1862" r:id="rId29"/>
    <p:sldId id="1863" r:id="rId30"/>
    <p:sldId id="1864" r:id="rId31"/>
    <p:sldId id="1865" r:id="rId32"/>
    <p:sldId id="1866" r:id="rId33"/>
    <p:sldId id="1867" r:id="rId34"/>
    <p:sldId id="1868" r:id="rId35"/>
    <p:sldId id="1869" r:id="rId36"/>
    <p:sldId id="1039" r:id="rId37"/>
    <p:sldId id="1040" r:id="rId38"/>
    <p:sldId id="1041" r:id="rId39"/>
    <p:sldId id="1042" r:id="rId40"/>
    <p:sldId id="1043" r:id="rId41"/>
    <p:sldId id="1044" r:id="rId42"/>
    <p:sldId id="1045" r:id="rId43"/>
    <p:sldId id="1046" r:id="rId44"/>
    <p:sldId id="1047" r:id="rId45"/>
    <p:sldId id="1048" r:id="rId46"/>
    <p:sldId id="1049" r:id="rId47"/>
    <p:sldId id="1050" r:id="rId48"/>
    <p:sldId id="1656" r:id="rId49"/>
    <p:sldId id="1657" r:id="rId50"/>
    <p:sldId id="1658" r:id="rId51"/>
    <p:sldId id="1659" r:id="rId52"/>
    <p:sldId id="1660" r:id="rId53"/>
    <p:sldId id="1661" r:id="rId54"/>
    <p:sldId id="1662" r:id="rId55"/>
    <p:sldId id="1663" r:id="rId56"/>
    <p:sldId id="1664" r:id="rId57"/>
    <p:sldId id="1665" r:id="rId58"/>
    <p:sldId id="1568" r:id="rId59"/>
    <p:sldId id="1569" r:id="rId60"/>
    <p:sldId id="1570" r:id="rId61"/>
    <p:sldId id="1571" r:id="rId62"/>
    <p:sldId id="1572" r:id="rId63"/>
    <p:sldId id="1573" r:id="rId64"/>
    <p:sldId id="1574" r:id="rId65"/>
    <p:sldId id="1575" r:id="rId66"/>
    <p:sldId id="1576" r:id="rId67"/>
    <p:sldId id="1577" r:id="rId68"/>
    <p:sldId id="1578" r:id="rId69"/>
    <p:sldId id="1579" r:id="rId70"/>
    <p:sldId id="1580" r:id="rId71"/>
    <p:sldId id="1581" r:id="rId72"/>
    <p:sldId id="1646" r:id="rId73"/>
    <p:sldId id="1647" r:id="rId74"/>
    <p:sldId id="1650" r:id="rId75"/>
    <p:sldId id="1651" r:id="rId76"/>
    <p:sldId id="1051" r:id="rId77"/>
    <p:sldId id="1052" r:id="rId78"/>
    <p:sldId id="1053" r:id="rId79"/>
    <p:sldId id="1054" r:id="rId80"/>
    <p:sldId id="1055" r:id="rId81"/>
    <p:sldId id="1056" r:id="rId82"/>
    <p:sldId id="1057" r:id="rId83"/>
    <p:sldId id="1058" r:id="rId84"/>
    <p:sldId id="1059" r:id="rId85"/>
    <p:sldId id="1060" r:id="rId86"/>
    <p:sldId id="1061" r:id="rId87"/>
    <p:sldId id="1062" r:id="rId88"/>
    <p:sldId id="1587" r:id="rId89"/>
    <p:sldId id="1588" r:id="rId90"/>
    <p:sldId id="1589" r:id="rId91"/>
    <p:sldId id="1590" r:id="rId92"/>
    <p:sldId id="1591" r:id="rId93"/>
    <p:sldId id="1592" r:id="rId94"/>
    <p:sldId id="1593" r:id="rId95"/>
    <p:sldId id="1594" r:id="rId96"/>
    <p:sldId id="1595" r:id="rId97"/>
    <p:sldId id="1596" r:id="rId98"/>
    <p:sldId id="1597" r:id="rId99"/>
    <p:sldId id="1598" r:id="rId100"/>
    <p:sldId id="1599" r:id="rId101"/>
    <p:sldId id="1600" r:id="rId102"/>
    <p:sldId id="1063" r:id="rId103"/>
    <p:sldId id="1064" r:id="rId104"/>
    <p:sldId id="1065" r:id="rId105"/>
    <p:sldId id="1067" r:id="rId106"/>
    <p:sldId id="1068" r:id="rId107"/>
    <p:sldId id="1069" r:id="rId108"/>
    <p:sldId id="1070" r:id="rId109"/>
    <p:sldId id="1071" r:id="rId110"/>
    <p:sldId id="1602" r:id="rId111"/>
    <p:sldId id="1603" r:id="rId112"/>
    <p:sldId id="1604" r:id="rId113"/>
    <p:sldId id="1605" r:id="rId114"/>
    <p:sldId id="1606" r:id="rId115"/>
    <p:sldId id="1607" r:id="rId116"/>
    <p:sldId id="1608" r:id="rId117"/>
    <p:sldId id="1609" r:id="rId118"/>
    <p:sldId id="1610" r:id="rId119"/>
    <p:sldId id="1611" r:id="rId120"/>
    <p:sldId id="1612" r:id="rId121"/>
    <p:sldId id="1613" r:id="rId122"/>
    <p:sldId id="1644" r:id="rId123"/>
    <p:sldId id="1645" r:id="rId124"/>
    <p:sldId id="1817" r:id="rId125"/>
    <p:sldId id="1781" r:id="rId126"/>
    <p:sldId id="1785" r:id="rId127"/>
    <p:sldId id="1784" r:id="rId128"/>
    <p:sldId id="1787" r:id="rId129"/>
    <p:sldId id="1788" r:id="rId130"/>
    <p:sldId id="1789" r:id="rId131"/>
    <p:sldId id="1790" r:id="rId132"/>
    <p:sldId id="1791" r:id="rId133"/>
    <p:sldId id="1792" r:id="rId134"/>
    <p:sldId id="1793" r:id="rId135"/>
    <p:sldId id="1795" r:id="rId136"/>
    <p:sldId id="1799" r:id="rId137"/>
    <p:sldId id="1804" r:id="rId138"/>
    <p:sldId id="1807" r:id="rId139"/>
    <p:sldId id="1810" r:id="rId140"/>
    <p:sldId id="1812" r:id="rId141"/>
    <p:sldId id="1815" r:id="rId142"/>
    <p:sldId id="1818" r:id="rId143"/>
    <p:sldId id="1816" r:id="rId1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Microsoft Office 用户" initials="Offi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3C0D"/>
    <a:srgbClr val="000000"/>
    <a:srgbClr val="FFFFFF"/>
    <a:srgbClr val="8FAADC"/>
    <a:srgbClr val="0070C0"/>
    <a:srgbClr val="F3F3F3"/>
    <a:srgbClr val="010101"/>
    <a:srgbClr val="5F5D5E"/>
    <a:srgbClr val="0C0807"/>
    <a:srgbClr val="AD9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0" autoAdjust="0"/>
    <p:restoredTop sz="92765"/>
  </p:normalViewPr>
  <p:slideViewPr>
    <p:cSldViewPr snapToGrid="0">
      <p:cViewPr varScale="1">
        <p:scale>
          <a:sx n="66" d="100"/>
          <a:sy n="66" d="100"/>
        </p:scale>
        <p:origin x="828" y="72"/>
      </p:cViewPr>
      <p:guideLst>
        <p:guide orient="horz" pos="2168"/>
        <p:guide pos="3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commentAuthors" Target="commentAuthors.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handoutMaster" Target="handoutMasters/handoutMaster1.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b="1" dirty="0" smtClean="0">
              <a:solidFill>
                <a:srgbClr val="C00000"/>
              </a:solidFill>
              <a:latin typeface="黑体" panose="02010609060101010101" pitchFamily="49" charset="-122"/>
              <a:ea typeface="黑体" panose="02010609060101010101" pitchFamily="49" charset="-122"/>
            </a:rPr>
            <a:t>基本实现现代化</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panose="02000000000000000000" charset="-122"/>
            <a:ea typeface="Heiti SC Light" panose="02000000000000000000" charset="-122"/>
            <a:cs typeface="Heiti SC Light" panose="02000000000000000000" charset="-122"/>
          </a:endParaRPr>
        </a:p>
      </dgm:t>
    </dgm:pt>
    <dgm:pt modelId="{18378D40-3B71-4D4C-BA26-1B495203FBBD}" cxnId="{24561963-8EDD-F246-A36A-718D4E4912AA}" type="parTrans">
      <dgm:prSet/>
      <dgm:spPr/>
      <dgm:t>
        <a:bodyPr/>
        <a:lstStyle/>
        <a:p>
          <a:endParaRPr lang="zh-CN" altLang="en-US"/>
        </a:p>
      </dgm:t>
    </dgm:pt>
    <dgm:pt modelId="{3EFD214F-2322-4F42-BE9C-055016D5CCE6}" cxnId="{24561963-8EDD-F246-A36A-718D4E4912AA}" type="sibTrans">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panose="02000000000000000000" charset="-122"/>
            <a:ea typeface="Heiti SC Light" panose="02000000000000000000" charset="-122"/>
            <a:cs typeface="Heiti SC Light" panose="02000000000000000000" charset="-122"/>
          </a:endParaRPr>
        </a:p>
      </dgm:t>
    </dgm:pt>
    <dgm:pt modelId="{72F0C62B-4409-1843-BF96-54B88BDF26D8}" cxnId="{FE0D200C-7893-BF43-9D81-BCD8E8B91115}" type="parTrans">
      <dgm:prSet/>
      <dgm:spPr/>
      <dgm:t>
        <a:bodyPr/>
        <a:lstStyle/>
        <a:p>
          <a:endParaRPr lang="zh-CN" altLang="en-US"/>
        </a:p>
      </dgm:t>
    </dgm:pt>
    <dgm:pt modelId="{A81139BD-3A6C-D94C-A64E-7A2412FA8184}" cxnId="{FE0D200C-7893-BF43-9D81-BCD8E8B91115}" type="sibTrans">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D4E76CD6-0CF6-8D4A-9295-BF795F9746B5}" type="presOf" srcId="{8B7B63BD-CDF3-C444-AE37-9B306D88CCCA}" destId="{384F4053-2A48-7047-B488-BAB76A7C7B4C}" srcOrd="0" destOrd="0" presId="urn:microsoft.com/office/officeart/2009/3/layout/StepUpProcess#1"/>
    <dgm:cxn modelId="{1EE42236-E82F-0E45-B5EF-27A1CC95A7F0}"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D3E541EB-06BE-5848-BE8D-F5DDF8A875C9}" type="presOf" srcId="{6CD93CB1-A6AE-B149-94FE-136B323344AE}" destId="{A1FFF940-064A-0846-9CB9-E13A91681A52}" srcOrd="0" destOrd="0" presId="urn:microsoft.com/office/officeart/2009/3/layout/StepUpProcess#1"/>
    <dgm:cxn modelId="{57F1D580-E4FA-6E41-B5DD-A2F231F6FA95}" type="presParOf" srcId="{A1FFF940-064A-0846-9CB9-E13A91681A52}" destId="{1C7FB447-EEA7-A04B-8EA4-EDDB984B8DF7}" srcOrd="0" destOrd="0" presId="urn:microsoft.com/office/officeart/2009/3/layout/StepUpProcess#1"/>
    <dgm:cxn modelId="{EED74907-F5DE-0644-8C56-45370CA8D956}" type="presParOf" srcId="{1C7FB447-EEA7-A04B-8EA4-EDDB984B8DF7}" destId="{8D6AE595-6E5F-6E4C-8D8D-B18BC060EA5E}" srcOrd="0" destOrd="0" presId="urn:microsoft.com/office/officeart/2009/3/layout/StepUpProcess#1"/>
    <dgm:cxn modelId="{EFAF9EE8-F897-EA45-B182-E1EB903D2D57}" type="presParOf" srcId="{1C7FB447-EEA7-A04B-8EA4-EDDB984B8DF7}" destId="{CABDFA93-7F9F-C345-81A6-2C639BC541F0}" srcOrd="1" destOrd="0" presId="urn:microsoft.com/office/officeart/2009/3/layout/StepUpProcess#1"/>
    <dgm:cxn modelId="{4EE20909-25CE-2444-95EF-5FFB94C34BAE}" type="presParOf" srcId="{1C7FB447-EEA7-A04B-8EA4-EDDB984B8DF7}" destId="{A6DA8B19-2CC2-6A48-88C6-7CAD3FE93398}" srcOrd="2" destOrd="0" presId="urn:microsoft.com/office/officeart/2009/3/layout/StepUpProcess#1"/>
    <dgm:cxn modelId="{CBAA5A19-6086-6E46-B719-C20F6DFDD8CC}" type="presParOf" srcId="{A1FFF940-064A-0846-9CB9-E13A91681A52}" destId="{827970D1-8B2F-2644-A986-7667D0E68850}" srcOrd="1" destOrd="0" presId="urn:microsoft.com/office/officeart/2009/3/layout/StepUpProcess#1"/>
    <dgm:cxn modelId="{BD6ADDD6-1268-1746-AFE4-2C7D0B90BD9B}" type="presParOf" srcId="{827970D1-8B2F-2644-A986-7667D0E68850}" destId="{18E70CF9-73D8-6A45-B875-0754D80FF98B}" srcOrd="0" destOrd="0" presId="urn:microsoft.com/office/officeart/2009/3/layout/StepUpProcess#1"/>
    <dgm:cxn modelId="{77ADFC3F-C8EC-0249-B16C-94B84532ECE3}" type="presParOf" srcId="{A1FFF940-064A-0846-9CB9-E13A91681A52}" destId="{689DC84A-7B96-8943-ACD0-DC34E57029DE}" srcOrd="2" destOrd="0" presId="urn:microsoft.com/office/officeart/2009/3/layout/StepUpProcess#1"/>
    <dgm:cxn modelId="{80270424-B192-E147-BC7C-50A33A2C4F2B}" type="presParOf" srcId="{689DC84A-7B96-8943-ACD0-DC34E57029DE}" destId="{D2DAA0A5-DCE1-9E45-A10E-C9C735F2601E}" srcOrd="0" destOrd="0" presId="urn:microsoft.com/office/officeart/2009/3/layout/StepUpProcess#1"/>
    <dgm:cxn modelId="{A1055004-166A-1D4D-B418-26110370817D}"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b="1" kern="1200" dirty="0" smtClean="0">
              <a:solidFill>
                <a:srgbClr val="C00000"/>
              </a:solidFill>
              <a:latin typeface="黑体" panose="02010609060101010101" pitchFamily="49" charset="-122"/>
              <a:ea typeface="黑体" panose="02010609060101010101" pitchFamily="49" charset="-122"/>
            </a:rPr>
            <a:t>基本实现现代化</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kern="12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等线" panose="02010600030101010101" pitchFamily="2" charset="-122"/>
              </a:defRPr>
            </a:lvl1pPr>
          </a:lstStyle>
          <a:p>
            <a:fld id="{4CD7B41C-2517-4BF8-AD08-596BD1D5E37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等线" panose="02010600030101010101" pitchFamily="2" charset="-122"/>
              </a:defRPr>
            </a:lvl1pPr>
          </a:lstStyle>
          <a:p>
            <a:fld id="{376F6675-9CA1-4822-BCBC-3C14710B21BA}"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等线" panose="02010600030101010101" pitchFamily="2" charset="-122"/>
        <a:cs typeface="+mn-cs"/>
      </a:defRPr>
    </a:lvl1pPr>
    <a:lvl2pPr marL="457200" algn="l" defTabSz="914400" rtl="0" eaLnBrk="1" latinLnBrk="0" hangingPunct="1">
      <a:defRPr sz="1200" kern="1200">
        <a:solidFill>
          <a:schemeClr val="tx1"/>
        </a:solidFill>
        <a:latin typeface="+mn-lt"/>
        <a:ea typeface="等线" panose="02010600030101010101" pitchFamily="2" charset="-122"/>
        <a:cs typeface="+mn-cs"/>
      </a:defRPr>
    </a:lvl2pPr>
    <a:lvl3pPr marL="914400" algn="l" defTabSz="914400" rtl="0" eaLnBrk="1" latinLnBrk="0" hangingPunct="1">
      <a:defRPr sz="1200" kern="1200">
        <a:solidFill>
          <a:schemeClr val="tx1"/>
        </a:solidFill>
        <a:latin typeface="+mn-lt"/>
        <a:ea typeface="等线" panose="02010600030101010101" pitchFamily="2" charset="-122"/>
        <a:cs typeface="+mn-cs"/>
      </a:defRPr>
    </a:lvl3pPr>
    <a:lvl4pPr marL="1371600" algn="l" defTabSz="914400" rtl="0" eaLnBrk="1" latinLnBrk="0" hangingPunct="1">
      <a:defRPr sz="1200" kern="1200">
        <a:solidFill>
          <a:schemeClr val="tx1"/>
        </a:solidFill>
        <a:latin typeface="+mn-lt"/>
        <a:ea typeface="等线" panose="02010600030101010101" pitchFamily="2" charset="-122"/>
        <a:cs typeface="+mn-cs"/>
      </a:defRPr>
    </a:lvl4pPr>
    <a:lvl5pPr marL="1828800" algn="l" defTabSz="914400" rtl="0" eaLnBrk="1" latinLnBrk="0" hangingPunct="1">
      <a:defRPr sz="1200" kern="1200">
        <a:solidFill>
          <a:schemeClr val="tx1"/>
        </a:solidFill>
        <a:latin typeface="+mn-lt"/>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AE1190-34E3-47C9-B73D-D8838B836E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AE1190-34E3-47C9-B73D-D8838B836E5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CB0C2E-4691-4864-8DAE-21E431BAB94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CB0C2E-4691-4864-8DAE-21E431BAB942}"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br>
              <a:rPr lang="en-US" altLang="zh-CN"/>
            </a:br>
            <a:br>
              <a:rPr lang="en-US" altLang="zh-CN"/>
            </a:br>
            <a:br>
              <a:rPr lang="en-US" altLang="zh-CN"/>
            </a:br>
            <a:r>
              <a:rPr lang="zh-CN" altLang="en-US"/>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fld>
            <a:endParaRPr lang="zh-CN" altLang="en-US"/>
          </a:p>
        </p:txBody>
      </p:sp>
      <p:sp>
        <p:nvSpPr>
          <p:cNvPr id="8" name="圆角矩形 7"/>
          <p:cNvSpPr/>
          <p:nvPr userDrawn="1"/>
        </p:nvSpPr>
        <p:spPr>
          <a:xfrm>
            <a:off x="-73739" y="420211"/>
            <a:ext cx="844919" cy="516224"/>
          </a:xfrm>
          <a:prstGeom prst="roundRect">
            <a:avLst/>
          </a:prstGeom>
          <a:solidFill>
            <a:srgbClr val="C23C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Unicode MS" panose="020B0604020202020204" pitchFamily="34" charset="-122"/>
              <a:ea typeface="Arial Unicode MS" panose="020B0604020202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等线" panose="02010600030101010101" pitchFamily="2" charset="-122"/>
              </a:defRPr>
            </a:lvl1pPr>
          </a:lstStyle>
          <a:p>
            <a:fld id="{1809D8D8-7452-4451-B174-E376E5DA4DD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等线"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等线" panose="02010600030101010101" pitchFamily="2" charset="-122"/>
              </a:defRPr>
            </a:lvl1pPr>
          </a:lstStyle>
          <a:p>
            <a:fld id="{2F525CE8-A4D9-4C72-B3B7-D1ED057FD700}" type="slidenum">
              <a:rPr lang="zh-CN" altLang="en-US" smtClean="0"/>
            </a:fld>
            <a:endParaRPr lang="zh-CN" altLang="en-US" dirty="0"/>
          </a:p>
        </p:txBody>
      </p:sp>
      <p:pic>
        <p:nvPicPr>
          <p:cNvPr id="10" name="图片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9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9.jpe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为创建新中国而奋斗</a:t>
            </a:r>
            <a:endParaRPr lang="zh-CN" altLang="en-US"/>
          </a:p>
        </p:txBody>
      </p:sp>
      <p:sp>
        <p:nvSpPr>
          <p:cNvPr id="3" name="副标题 2"/>
          <p:cNvSpPr>
            <a:spLocks noGrp="1"/>
          </p:cNvSpPr>
          <p:nvPr>
            <p:ph type="subTitle" idx="1"/>
          </p:nvPr>
        </p:nvSpPr>
        <p:spPr/>
        <p:txBody>
          <a:bodyPr/>
          <a:lstStyle/>
          <a:p>
            <a:r>
              <a:rPr lang="zh-CN" altLang="en-US"/>
              <a:t>第七章</a:t>
            </a:r>
            <a:endParaRPr lang="zh-CN" altLang="en-US"/>
          </a:p>
        </p:txBody>
      </p:sp>
      <p:sp>
        <p:nvSpPr>
          <p:cNvPr id="11" name="文本框 10"/>
          <p:cNvSpPr txBox="1"/>
          <p:nvPr/>
        </p:nvSpPr>
        <p:spPr>
          <a:xfrm>
            <a:off x="614680" y="3533775"/>
            <a:ext cx="11424285" cy="1615440"/>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从争取和平民主到进行自卫战争                    </a:t>
            </a:r>
            <a:r>
              <a:rPr lang="zh-CN" altLang="en-US" sz="2000" b="1" dirty="0">
                <a:latin typeface="等线" panose="02010600030101010101" pitchFamily="2" charset="-122"/>
                <a:ea typeface="等线" panose="02010600030101010101" pitchFamily="2" charset="-122"/>
                <a:sym typeface="+mn-ea"/>
              </a:rPr>
              <a:t>第三节 人民共和国：中国人民的历史性选择</a:t>
            </a:r>
            <a:endParaRPr lang="zh-CN" altLang="en-US" sz="2000" b="1" dirty="0">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第二节 国民党政府处在全民的包围中                             </a:t>
            </a:r>
            <a:endParaRPr lang="zh-CN" altLang="en-US"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95870"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100"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114" dirty="0"/>
          </a:p>
        </p:txBody>
      </p:sp>
      <p:sp>
        <p:nvSpPr>
          <p:cNvPr id="4" name="object 4"/>
          <p:cNvSpPr/>
          <p:nvPr/>
        </p:nvSpPr>
        <p:spPr>
          <a:xfrm>
            <a:off x="6797040" y="2561970"/>
            <a:ext cx="2034539" cy="0"/>
          </a:xfrm>
          <a:custGeom>
            <a:avLst/>
            <a:gdLst/>
            <a:ahLst/>
            <a:cxnLst/>
            <a:rect l="l" t="t" r="r" b="b"/>
            <a:pathLst>
              <a:path w="2034540">
                <a:moveTo>
                  <a:pt x="0" y="0"/>
                </a:moveTo>
                <a:lnTo>
                  <a:pt x="2034540" y="0"/>
                </a:lnTo>
              </a:path>
            </a:pathLst>
          </a:custGeom>
          <a:ln w="15239">
            <a:solidFill>
              <a:srgbClr val="C00000"/>
            </a:solidFill>
          </a:ln>
        </p:spPr>
        <p:txBody>
          <a:bodyPr wrap="square" lIns="0" tIns="0" rIns="0" bIns="0" rtlCol="0"/>
          <a:lstStyle/>
          <a:p/>
        </p:txBody>
      </p:sp>
      <p:sp>
        <p:nvSpPr>
          <p:cNvPr id="5" name="object 5"/>
          <p:cNvSpPr txBox="1"/>
          <p:nvPr/>
        </p:nvSpPr>
        <p:spPr>
          <a:xfrm>
            <a:off x="917574" y="1545272"/>
            <a:ext cx="10207625" cy="1031875"/>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一、决</a:t>
            </a:r>
            <a:r>
              <a:rPr sz="2400" dirty="0">
                <a:latin typeface="PMingLiU"/>
                <a:cs typeface="PMingLiU"/>
              </a:rPr>
              <a:t>定中国命运的战</a:t>
            </a:r>
            <a:r>
              <a:rPr sz="2400" spc="-10" dirty="0">
                <a:latin typeface="PMingLiU"/>
                <a:cs typeface="PMingLiU"/>
              </a:rPr>
              <a:t>略</a:t>
            </a:r>
            <a:r>
              <a:rPr sz="2400" dirty="0">
                <a:latin typeface="PMingLiU"/>
                <a:cs typeface="PMingLiU"/>
              </a:rPr>
              <a:t>决战</a:t>
            </a:r>
            <a:endParaRPr sz="2400" dirty="0">
              <a:latin typeface="PMingLiU"/>
              <a:cs typeface="PMingLiU"/>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pPr>
            <a:r>
              <a:rPr sz="1950" spc="80" dirty="0">
                <a:latin typeface="+mn-ea"/>
                <a:cs typeface="PMingLiU"/>
              </a:rPr>
              <a:t>1948年9月到1949年1月</a:t>
            </a:r>
            <a:r>
              <a:rPr sz="1950" spc="25" dirty="0">
                <a:latin typeface="PMingLiU"/>
                <a:cs typeface="PMingLiU"/>
              </a:rPr>
              <a:t>，</a:t>
            </a:r>
            <a:r>
              <a:rPr sz="1950" spc="75" dirty="0">
                <a:latin typeface="PMingLiU"/>
                <a:cs typeface="PMingLiU"/>
              </a:rPr>
              <a:t>中</a:t>
            </a:r>
            <a:r>
              <a:rPr sz="1950" spc="25" dirty="0">
                <a:latin typeface="PMingLiU"/>
                <a:cs typeface="PMingLiU"/>
              </a:rPr>
              <a:t>国人</a:t>
            </a:r>
            <a:r>
              <a:rPr sz="1950" spc="75" dirty="0">
                <a:latin typeface="PMingLiU"/>
                <a:cs typeface="PMingLiU"/>
              </a:rPr>
              <a:t>民</a:t>
            </a:r>
            <a:r>
              <a:rPr sz="1950" spc="25" dirty="0">
                <a:latin typeface="PMingLiU"/>
                <a:cs typeface="PMingLiU"/>
              </a:rPr>
              <a:t>解放</a:t>
            </a:r>
            <a:r>
              <a:rPr sz="1950" spc="75" dirty="0">
                <a:latin typeface="PMingLiU"/>
                <a:cs typeface="PMingLiU"/>
              </a:rPr>
              <a:t>军</a:t>
            </a:r>
            <a:r>
              <a:rPr sz="1950" spc="25" dirty="0">
                <a:latin typeface="PMingLiU"/>
                <a:cs typeface="PMingLiU"/>
              </a:rPr>
              <a:t>先后</a:t>
            </a:r>
            <a:r>
              <a:rPr sz="1950" spc="75" dirty="0">
                <a:latin typeface="PMingLiU"/>
                <a:cs typeface="PMingLiU"/>
              </a:rPr>
              <a:t>发</a:t>
            </a:r>
            <a:r>
              <a:rPr sz="1950" spc="25" dirty="0">
                <a:latin typeface="PMingLiU"/>
                <a:cs typeface="PMingLiU"/>
              </a:rPr>
              <a:t>动</a:t>
            </a:r>
            <a:r>
              <a:rPr sz="1950" spc="15" dirty="0">
                <a:latin typeface="PMingLiU"/>
                <a:cs typeface="PMingLiU"/>
              </a:rPr>
              <a:t>了</a:t>
            </a:r>
            <a:r>
              <a:rPr sz="1950" b="1" spc="75" dirty="0">
                <a:solidFill>
                  <a:srgbClr val="C00000"/>
                </a:solidFill>
                <a:latin typeface="Microsoft JhengHei" panose="020B0604030504040204" charset="-120"/>
                <a:cs typeface="Microsoft JhengHei" panose="020B0604030504040204" charset="-120"/>
              </a:rPr>
              <a:t>辽</a:t>
            </a:r>
            <a:r>
              <a:rPr sz="1950" b="1" spc="25" dirty="0">
                <a:solidFill>
                  <a:srgbClr val="C00000"/>
                </a:solidFill>
                <a:latin typeface="Microsoft JhengHei" panose="020B0604030504040204" charset="-120"/>
                <a:cs typeface="Microsoft JhengHei" panose="020B0604030504040204" charset="-120"/>
              </a:rPr>
              <a:t>沈、</a:t>
            </a:r>
            <a:r>
              <a:rPr sz="1950" b="1" spc="75" dirty="0">
                <a:solidFill>
                  <a:srgbClr val="C00000"/>
                </a:solidFill>
                <a:latin typeface="Microsoft JhengHei" panose="020B0604030504040204" charset="-120"/>
                <a:cs typeface="Microsoft JhengHei" panose="020B0604030504040204" charset="-120"/>
              </a:rPr>
              <a:t>淮</a:t>
            </a:r>
            <a:r>
              <a:rPr sz="1950" b="1" spc="25" dirty="0">
                <a:solidFill>
                  <a:srgbClr val="C00000"/>
                </a:solidFill>
                <a:latin typeface="Microsoft JhengHei" panose="020B0604030504040204" charset="-120"/>
                <a:cs typeface="Microsoft JhengHei" panose="020B0604030504040204" charset="-120"/>
              </a:rPr>
              <a:t>海、</a:t>
            </a:r>
            <a:r>
              <a:rPr sz="1950" b="1" spc="75" dirty="0">
                <a:solidFill>
                  <a:srgbClr val="C00000"/>
                </a:solidFill>
                <a:latin typeface="Microsoft JhengHei" panose="020B0604030504040204" charset="-120"/>
                <a:cs typeface="Microsoft JhengHei" panose="020B0604030504040204" charset="-120"/>
              </a:rPr>
              <a:t>平</a:t>
            </a:r>
            <a:r>
              <a:rPr sz="1950" b="1" spc="25" dirty="0">
                <a:solidFill>
                  <a:srgbClr val="C00000"/>
                </a:solidFill>
                <a:latin typeface="Microsoft JhengHei" panose="020B0604030504040204" charset="-120"/>
                <a:cs typeface="Microsoft JhengHei" panose="020B0604030504040204" charset="-120"/>
              </a:rPr>
              <a:t>津</a:t>
            </a:r>
            <a:r>
              <a:rPr sz="1950" spc="25" dirty="0">
                <a:latin typeface="PMingLiU"/>
                <a:cs typeface="PMingLiU"/>
              </a:rPr>
              <a:t>三</a:t>
            </a:r>
            <a:r>
              <a:rPr sz="1950" spc="75" dirty="0">
                <a:latin typeface="PMingLiU"/>
                <a:cs typeface="PMingLiU"/>
              </a:rPr>
              <a:t>大</a:t>
            </a:r>
            <a:r>
              <a:rPr sz="1950" spc="25" dirty="0">
                <a:latin typeface="PMingLiU"/>
                <a:cs typeface="PMingLiU"/>
              </a:rPr>
              <a:t>战役</a:t>
            </a:r>
            <a:r>
              <a:rPr sz="1950" spc="80" dirty="0">
                <a:latin typeface="PMingLiU"/>
                <a:cs typeface="PMingLiU"/>
              </a:rPr>
              <a:t>。</a:t>
            </a:r>
            <a:r>
              <a:rPr sz="1950" spc="25" dirty="0">
                <a:solidFill>
                  <a:srgbClr val="FF0000"/>
                </a:solidFill>
                <a:latin typeface="PMingLiU"/>
                <a:cs typeface="PMingLiU"/>
              </a:rPr>
              <a:t>★</a:t>
            </a:r>
            <a:endParaRPr sz="1950" dirty="0">
              <a:latin typeface="PMingLiU"/>
              <a:cs typeface="PMingLiU"/>
            </a:endParaRPr>
          </a:p>
        </p:txBody>
      </p:sp>
      <p:graphicFrame>
        <p:nvGraphicFramePr>
          <p:cNvPr id="6" name="object 6"/>
          <p:cNvGraphicFramePr>
            <a:graphicFrameLocks noGrp="1"/>
          </p:cNvGraphicFramePr>
          <p:nvPr/>
        </p:nvGraphicFramePr>
        <p:xfrm>
          <a:off x="831850" y="2868041"/>
          <a:ext cx="10067288" cy="2707640"/>
        </p:xfrm>
        <a:graphic>
          <a:graphicData uri="http://schemas.openxmlformats.org/drawingml/2006/table">
            <a:tbl>
              <a:tblPr firstRow="1" bandRow="1">
                <a:tableStyleId>{2D5ABB26-0587-4C30-8999-92F81FD0307C}</a:tableStyleId>
              </a:tblPr>
              <a:tblGrid>
                <a:gridCol w="1390015"/>
                <a:gridCol w="2878455"/>
                <a:gridCol w="3025139"/>
                <a:gridCol w="2773679"/>
              </a:tblGrid>
              <a:tr h="458470">
                <a:tc>
                  <a:txBody>
                    <a:bodyPr/>
                    <a:lstStyle/>
                    <a:p>
                      <a:pPr marL="12065" algn="ctr">
                        <a:lnSpc>
                          <a:spcPct val="100000"/>
                        </a:lnSpc>
                        <a:spcBef>
                          <a:spcPts val="545"/>
                        </a:spcBef>
                        <a:tabLst>
                          <a:tab pos="477520" algn="l"/>
                        </a:tabLst>
                      </a:pPr>
                      <a:r>
                        <a:rPr sz="1950" b="1" spc="25" dirty="0">
                          <a:latin typeface="Microsoft JhengHei" panose="020B0604030504040204" charset="-120"/>
                          <a:cs typeface="Microsoft JhengHei" panose="020B0604030504040204" charset="-120"/>
                        </a:rPr>
                        <a:t>战	役</a:t>
                      </a:r>
                      <a:endParaRPr sz="1950">
                        <a:latin typeface="Microsoft JhengHei" panose="020B0604030504040204" charset="-120"/>
                        <a:cs typeface="Microsoft JhengHei" panose="020B0604030504040204" charset="-120"/>
                      </a:endParaRPr>
                    </a:p>
                  </a:txBody>
                  <a:tcPr marL="0" marR="0" marT="69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685" algn="ctr">
                        <a:lnSpc>
                          <a:spcPct val="100000"/>
                        </a:lnSpc>
                        <a:spcBef>
                          <a:spcPts val="545"/>
                        </a:spcBef>
                        <a:tabLst>
                          <a:tab pos="622300" algn="l"/>
                        </a:tabLst>
                      </a:pPr>
                      <a:r>
                        <a:rPr sz="1950" b="1" spc="25" dirty="0">
                          <a:latin typeface="Microsoft JhengHei" panose="020B0604030504040204" charset="-120"/>
                          <a:cs typeface="Microsoft JhengHei" panose="020B0604030504040204" charset="-120"/>
                        </a:rPr>
                        <a:t>时	间</a:t>
                      </a:r>
                      <a:endParaRPr sz="1950">
                        <a:latin typeface="Microsoft JhengHei" panose="020B0604030504040204" charset="-120"/>
                        <a:cs typeface="Microsoft JhengHei" panose="020B0604030504040204" charset="-120"/>
                      </a:endParaRPr>
                    </a:p>
                  </a:txBody>
                  <a:tcPr marL="0" marR="0" marT="69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0">
                        <a:lnSpc>
                          <a:spcPct val="100000"/>
                        </a:lnSpc>
                        <a:spcBef>
                          <a:spcPts val="545"/>
                        </a:spcBef>
                        <a:tabLst>
                          <a:tab pos="1428750" algn="l"/>
                          <a:tab pos="1893570" algn="l"/>
                        </a:tabLst>
                      </a:pPr>
                      <a:r>
                        <a:rPr sz="1950" b="1" spc="25" dirty="0">
                          <a:latin typeface="Microsoft JhengHei" panose="020B0604030504040204" charset="-120"/>
                          <a:cs typeface="Microsoft JhengHei" panose="020B0604030504040204" charset="-120"/>
                        </a:rPr>
                        <a:t>指	挥	者</a:t>
                      </a:r>
                      <a:endParaRPr sz="1950">
                        <a:latin typeface="Microsoft JhengHei" panose="020B0604030504040204" charset="-120"/>
                        <a:cs typeface="Microsoft JhengHei" panose="020B0604030504040204" charset="-120"/>
                      </a:endParaRPr>
                    </a:p>
                  </a:txBody>
                  <a:tcPr marL="0" marR="0" marT="69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7305" algn="ctr">
                        <a:lnSpc>
                          <a:spcPct val="100000"/>
                        </a:lnSpc>
                        <a:spcBef>
                          <a:spcPts val="545"/>
                        </a:spcBef>
                        <a:tabLst>
                          <a:tab pos="629285" algn="l"/>
                        </a:tabLst>
                      </a:pPr>
                      <a:r>
                        <a:rPr sz="1950" b="1" spc="25" dirty="0">
                          <a:latin typeface="Microsoft JhengHei" panose="020B0604030504040204" charset="-120"/>
                          <a:cs typeface="Microsoft JhengHei" panose="020B0604030504040204" charset="-120"/>
                        </a:rPr>
                        <a:t>意	义</a:t>
                      </a:r>
                      <a:endParaRPr sz="1950">
                        <a:latin typeface="Microsoft JhengHei" panose="020B0604030504040204" charset="-120"/>
                        <a:cs typeface="Microsoft JhengHei" panose="020B0604030504040204" charset="-120"/>
                      </a:endParaRPr>
                    </a:p>
                  </a:txBody>
                  <a:tcPr marL="0" marR="0" marT="69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66750">
                <a:tc>
                  <a:txBody>
                    <a:bodyPr/>
                    <a:lstStyle/>
                    <a:p>
                      <a:pPr marL="12700" algn="ctr">
                        <a:lnSpc>
                          <a:spcPct val="100000"/>
                        </a:lnSpc>
                        <a:spcBef>
                          <a:spcPts val="1365"/>
                        </a:spcBef>
                      </a:pPr>
                      <a:r>
                        <a:rPr sz="1950" spc="25" dirty="0">
                          <a:latin typeface="PMingLiU"/>
                          <a:cs typeface="PMingLiU"/>
                        </a:rPr>
                        <a:t>辽沈战役</a:t>
                      </a:r>
                      <a:endParaRPr sz="1950">
                        <a:latin typeface="PMingLiU"/>
                        <a:cs typeface="PMingLiU"/>
                      </a:endParaRPr>
                    </a:p>
                  </a:txBody>
                  <a:tcPr marL="0" marR="0" marT="173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425"/>
                        </a:spcBef>
                      </a:pPr>
                      <a:r>
                        <a:rPr sz="1950" kern="1200" spc="80" dirty="0">
                          <a:latin typeface="+mn-ea"/>
                          <a:cs typeface="PMingLiU"/>
                        </a:rPr>
                        <a:t>1948.9.12-11.2</a:t>
                      </a:r>
                      <a:endParaRPr sz="1950" kern="1200" spc="80" dirty="0">
                        <a:latin typeface="+mn-ea"/>
                        <a:cs typeface="PMingLiU"/>
                      </a:endParaRPr>
                    </a:p>
                  </a:txBody>
                  <a:tcPr marL="0" marR="0" marT="173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1365"/>
                        </a:spcBef>
                      </a:pPr>
                      <a:r>
                        <a:rPr sz="1950" spc="25" dirty="0">
                          <a:latin typeface="PMingLiU"/>
                          <a:cs typeface="PMingLiU"/>
                        </a:rPr>
                        <a:t>林彪、罗荣桓</a:t>
                      </a:r>
                      <a:endParaRPr sz="1950">
                        <a:latin typeface="PMingLiU"/>
                        <a:cs typeface="PMingLiU"/>
                      </a:endParaRPr>
                    </a:p>
                  </a:txBody>
                  <a:tcPr marL="0" marR="0" marT="173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3">
                  <a:txBody>
                    <a:bodyPr/>
                    <a:lstStyle/>
                    <a:p>
                      <a:pPr>
                        <a:lnSpc>
                          <a:spcPct val="100000"/>
                        </a:lnSpc>
                      </a:pPr>
                      <a:endParaRPr sz="2200">
                        <a:latin typeface="Times New Roman" panose="02020503050405090304"/>
                        <a:cs typeface="Times New Roman" panose="02020503050405090304"/>
                      </a:endParaRPr>
                    </a:p>
                    <a:p>
                      <a:pPr>
                        <a:lnSpc>
                          <a:spcPct val="100000"/>
                        </a:lnSpc>
                      </a:pPr>
                      <a:endParaRPr sz="2200">
                        <a:latin typeface="Times New Roman" panose="02020503050405090304"/>
                        <a:cs typeface="Times New Roman" panose="02020503050405090304"/>
                      </a:endParaRPr>
                    </a:p>
                    <a:p>
                      <a:pPr marL="20955" algn="ctr">
                        <a:lnSpc>
                          <a:spcPct val="100000"/>
                        </a:lnSpc>
                        <a:spcBef>
                          <a:spcPts val="1345"/>
                        </a:spcBef>
                      </a:pPr>
                      <a:r>
                        <a:rPr sz="1950" u="heavy" spc="-455"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标志国民党的主要</a:t>
                      </a:r>
                      <a:endParaRPr sz="1950">
                        <a:latin typeface="Microsoft JhengHei" panose="020B0604030504040204" charset="-120"/>
                        <a:cs typeface="Microsoft JhengHei" panose="020B0604030504040204" charset="-120"/>
                      </a:endParaRPr>
                    </a:p>
                    <a:p>
                      <a:pPr marL="13335" algn="ctr">
                        <a:lnSpc>
                          <a:spcPct val="100000"/>
                        </a:lnSpc>
                        <a:spcBef>
                          <a:spcPts val="65"/>
                        </a:spcBef>
                      </a:pPr>
                      <a:r>
                        <a:rPr sz="1950" u="heavy" spc="-455"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军事力量基本被摧毁</a:t>
                      </a:r>
                      <a:endParaRPr sz="1950">
                        <a:latin typeface="Microsoft JhengHei" panose="020B0604030504040204" charset="-120"/>
                        <a:cs typeface="Microsoft JhengHei" panose="020B0604030504040204" charset="-12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1210">
                <a:tc>
                  <a:txBody>
                    <a:bodyPr/>
                    <a:lstStyle/>
                    <a:p>
                      <a:pPr>
                        <a:lnSpc>
                          <a:spcPct val="100000"/>
                        </a:lnSpc>
                        <a:spcBef>
                          <a:spcPts val="25"/>
                        </a:spcBef>
                      </a:pPr>
                      <a:endParaRPr sz="1600">
                        <a:latin typeface="Times New Roman" panose="02020503050405090304"/>
                        <a:cs typeface="Times New Roman" panose="02020503050405090304"/>
                      </a:endParaRPr>
                    </a:p>
                    <a:p>
                      <a:pPr marL="12700" algn="ctr">
                        <a:lnSpc>
                          <a:spcPct val="100000"/>
                        </a:lnSpc>
                      </a:pPr>
                      <a:r>
                        <a:rPr sz="1950" spc="25" dirty="0">
                          <a:latin typeface="PMingLiU"/>
                          <a:cs typeface="PMingLiU"/>
                        </a:rPr>
                        <a:t>淮海战役</a:t>
                      </a:r>
                      <a:endParaRPr sz="1950">
                        <a:latin typeface="PMingLiU"/>
                        <a:cs typeface="PMingLiU"/>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25"/>
                        </a:spcBef>
                      </a:pPr>
                      <a:endParaRPr sz="1600">
                        <a:latin typeface="Times New Roman" panose="02020503050405090304"/>
                        <a:cs typeface="Times New Roman" panose="02020503050405090304"/>
                      </a:endParaRPr>
                    </a:p>
                    <a:p>
                      <a:pPr marL="7620" algn="ctr">
                        <a:lnSpc>
                          <a:spcPct val="100000"/>
                        </a:lnSpc>
                        <a:spcBef>
                          <a:spcPts val="425"/>
                        </a:spcBef>
                      </a:pPr>
                      <a:r>
                        <a:rPr sz="1950" kern="1200" spc="80" dirty="0">
                          <a:latin typeface="+mn-ea"/>
                          <a:cs typeface="PMingLiU"/>
                        </a:rPr>
                        <a:t>1948.11.6-1949.1.10</a:t>
                      </a:r>
                      <a:endParaRPr sz="1950" kern="1200" spc="80" dirty="0">
                        <a:latin typeface="+mn-ea"/>
                        <a:cs typeface="PMingLiU"/>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665"/>
                        </a:spcBef>
                      </a:pPr>
                      <a:r>
                        <a:rPr sz="1950" spc="25" dirty="0" err="1">
                          <a:latin typeface="PMingLiU"/>
                          <a:cs typeface="PMingLiU"/>
                        </a:rPr>
                        <a:t>刘伯承</a:t>
                      </a:r>
                      <a:r>
                        <a:rPr sz="1950" spc="25" dirty="0">
                          <a:latin typeface="PMingLiU"/>
                          <a:cs typeface="PMingLiU"/>
                        </a:rPr>
                        <a:t>、</a:t>
                      </a:r>
                      <a:r>
                        <a:rPr lang="zh-CN" altLang="en-US" sz="1950" b="1" spc="25" dirty="0">
                          <a:solidFill>
                            <a:srgbClr val="C00000"/>
                          </a:solidFill>
                          <a:latin typeface="PMingLiU"/>
                          <a:cs typeface="PMingLiU"/>
                        </a:rPr>
                        <a:t>邓小平（总前委）</a:t>
                      </a:r>
                      <a:r>
                        <a:rPr sz="1950" spc="25" dirty="0" err="1">
                          <a:latin typeface="PMingLiU"/>
                          <a:cs typeface="PMingLiU"/>
                        </a:rPr>
                        <a:t>陈毅</a:t>
                      </a:r>
                      <a:r>
                        <a:rPr sz="1950" spc="25" dirty="0">
                          <a:latin typeface="PMingLiU"/>
                          <a:cs typeface="PMingLiU"/>
                        </a:rPr>
                        <a:t>、</a:t>
                      </a:r>
                      <a:r>
                        <a:rPr lang="zh-CN" altLang="en-US" sz="1950" spc="25" dirty="0">
                          <a:latin typeface="PMingLiU"/>
                          <a:cs typeface="PMingLiU"/>
                        </a:rPr>
                        <a:t>粟裕、谭震林</a:t>
                      </a:r>
                      <a:endParaRPr sz="1950" dirty="0">
                        <a:latin typeface="PMingLiU"/>
                        <a:cs typeface="PMingLiU"/>
                      </a:endParaRPr>
                    </a:p>
                  </a:txBody>
                  <a:tcPr marL="0" marR="0" marT="844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1210">
                <a:tc>
                  <a:txBody>
                    <a:bodyPr/>
                    <a:lstStyle/>
                    <a:p>
                      <a:pPr marL="7620" algn="ctr">
                        <a:lnSpc>
                          <a:spcPct val="100000"/>
                        </a:lnSpc>
                        <a:spcBef>
                          <a:spcPts val="425"/>
                        </a:spcBef>
                      </a:pPr>
                      <a:endParaRPr sz="1950" kern="1200" spc="80" dirty="0">
                        <a:latin typeface="+mn-ea"/>
                        <a:cs typeface="PMingLiU"/>
                      </a:endParaRPr>
                    </a:p>
                    <a:p>
                      <a:pPr marL="7620" algn="ctr">
                        <a:lnSpc>
                          <a:spcPct val="100000"/>
                        </a:lnSpc>
                        <a:spcBef>
                          <a:spcPts val="425"/>
                        </a:spcBef>
                      </a:pPr>
                      <a:r>
                        <a:rPr sz="1950" kern="1200" spc="80" dirty="0">
                          <a:latin typeface="+mn-ea"/>
                          <a:cs typeface="PMingLiU"/>
                        </a:rPr>
                        <a:t>平津战役</a:t>
                      </a:r>
                      <a:endParaRPr sz="1950" kern="1200" spc="80" dirty="0">
                        <a:latin typeface="+mn-ea"/>
                        <a:cs typeface="PMingLiU"/>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425"/>
                        </a:spcBef>
                      </a:pPr>
                      <a:endParaRPr sz="1950" kern="1200" spc="80" dirty="0">
                        <a:latin typeface="+mn-ea"/>
                        <a:cs typeface="PMingLiU"/>
                      </a:endParaRPr>
                    </a:p>
                    <a:p>
                      <a:pPr marL="7620" algn="ctr">
                        <a:lnSpc>
                          <a:spcPct val="100000"/>
                        </a:lnSpc>
                        <a:spcBef>
                          <a:spcPts val="425"/>
                        </a:spcBef>
                      </a:pPr>
                      <a:r>
                        <a:rPr sz="1950" kern="1200" spc="80" dirty="0">
                          <a:latin typeface="+mn-ea"/>
                          <a:cs typeface="PMingLiU"/>
                        </a:rPr>
                        <a:t>1948.11.29-1949.1.31</a:t>
                      </a:r>
                      <a:endParaRPr sz="1950" kern="1200" spc="80" dirty="0">
                        <a:latin typeface="+mn-ea"/>
                        <a:cs typeface="PMingLiU"/>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600" dirty="0">
                        <a:latin typeface="Times New Roman" panose="02020503050405090304"/>
                        <a:cs typeface="Times New Roman" panose="02020503050405090304"/>
                      </a:endParaRPr>
                    </a:p>
                    <a:p>
                      <a:pPr marL="101600">
                        <a:lnSpc>
                          <a:spcPct val="100000"/>
                        </a:lnSpc>
                      </a:pPr>
                      <a:r>
                        <a:rPr sz="1950" spc="25" dirty="0">
                          <a:latin typeface="PMingLiU"/>
                          <a:cs typeface="PMingLiU"/>
                        </a:rPr>
                        <a:t>林彪、罗荣桓、聂荣臻</a:t>
                      </a:r>
                      <a:endParaRPr sz="1950" dirty="0">
                        <a:latin typeface="PMingLiU"/>
                        <a:cs typeface="PMingLiU"/>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7" name="object 7"/>
          <p:cNvSpPr/>
          <p:nvPr/>
        </p:nvSpPr>
        <p:spPr>
          <a:xfrm>
            <a:off x="10515600" y="2179320"/>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4710" y="1562100"/>
            <a:ext cx="10740390" cy="1137285"/>
          </a:xfrm>
        </p:spPr>
        <p:txBody>
          <a:bodyPr>
            <a:normAutofit/>
          </a:bodyPr>
          <a:lstStyle/>
          <a:p>
            <a:r>
              <a:rPr lang="zh-CN" altLang="en-US"/>
              <a:t>改革开放与现代化建设新时期</a:t>
            </a:r>
            <a:endParaRPr lang="zh-CN" altLang="en-US"/>
          </a:p>
        </p:txBody>
      </p:sp>
      <p:sp>
        <p:nvSpPr>
          <p:cNvPr id="3" name="副标题 2"/>
          <p:cNvSpPr>
            <a:spLocks noGrp="1"/>
          </p:cNvSpPr>
          <p:nvPr>
            <p:ph type="subTitle" idx="1"/>
          </p:nvPr>
        </p:nvSpPr>
        <p:spPr/>
        <p:txBody>
          <a:bodyPr/>
          <a:lstStyle/>
          <a:p>
            <a:r>
              <a:rPr lang="zh-CN" altLang="en-US"/>
              <a:t>第十章</a:t>
            </a:r>
            <a:endParaRPr lang="zh-CN" altLang="en-US"/>
          </a:p>
        </p:txBody>
      </p:sp>
      <p:sp>
        <p:nvSpPr>
          <p:cNvPr id="4" name="文本框 3"/>
          <p:cNvSpPr txBox="1"/>
          <p:nvPr/>
        </p:nvSpPr>
        <p:spPr>
          <a:xfrm>
            <a:off x="614680" y="3533775"/>
            <a:ext cx="11424285" cy="2276842"/>
          </a:xfrm>
          <a:prstGeom prst="rect">
            <a:avLst/>
          </a:prstGeom>
          <a:noFill/>
        </p:spPr>
        <p:txBody>
          <a:bodyPr wrap="square" rtlCol="0" anchor="t">
            <a:spAutoFit/>
          </a:bodyPr>
          <a:lstStyle/>
          <a:p>
            <a:pPr indent="0" algn="l">
              <a:lnSpc>
                <a:spcPct val="250000"/>
              </a:lnSpc>
              <a:buNone/>
            </a:pPr>
            <a:r>
              <a:rPr lang="zh-CN" altLang="en-US" sz="2000" dirty="0">
                <a:solidFill>
                  <a:schemeClr val="tx1"/>
                </a:solidFill>
                <a:latin typeface="等线" panose="02010600030101010101" pitchFamily="2" charset="-122"/>
                <a:ea typeface="等线" panose="02010600030101010101" pitchFamily="2" charset="-122"/>
                <a:sym typeface="+mn-ea"/>
              </a:rPr>
              <a:t>第一节 历史性的伟大转折和改革开放的起步           第四节  在新的历史起点上推进中国特色社会主义         </a:t>
            </a:r>
            <a:endParaRPr lang="zh-CN" altLang="en-US" sz="2000"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dirty="0">
                <a:solidFill>
                  <a:schemeClr val="tx1"/>
                </a:solidFill>
                <a:latin typeface="等线" panose="02010600030101010101" pitchFamily="2" charset="-122"/>
                <a:ea typeface="等线" panose="02010600030101010101" pitchFamily="2" charset="-122"/>
                <a:sym typeface="+mn-ea"/>
              </a:rPr>
              <a:t>第二节 改革开放和现代化建设新局面的展开           第五节  改革开放和社会主义现代化建设的成就</a:t>
            </a:r>
            <a:endParaRPr lang="zh-CN" altLang="en-US" sz="2000"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dirty="0">
                <a:solidFill>
                  <a:schemeClr val="tx1"/>
                </a:solidFill>
                <a:latin typeface="等线" panose="02010600030101010101" pitchFamily="2" charset="-122"/>
                <a:ea typeface="等线" panose="02010600030101010101" pitchFamily="2" charset="-122"/>
                <a:sym typeface="+mn-ea"/>
              </a:rPr>
              <a:t>第三节 </a:t>
            </a:r>
            <a:r>
              <a:rPr lang="zh-CN" altLang="en-US" dirty="0">
                <a:solidFill>
                  <a:schemeClr val="tx1"/>
                </a:solidFill>
                <a:latin typeface="等线" panose="02010600030101010101" pitchFamily="2" charset="-122"/>
                <a:ea typeface="等线" panose="02010600030101010101" pitchFamily="2" charset="-122"/>
                <a:sym typeface="+mn-ea"/>
              </a:rPr>
              <a:t>改革开放和信贷化建设发展的新阶段</a:t>
            </a:r>
            <a:endParaRPr lang="zh-CN" altLang="en-US"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8756015" cy="510540"/>
          </a:xfrm>
          <a:prstGeom prst="rect">
            <a:avLst/>
          </a:prstGeom>
        </p:spPr>
        <p:txBody>
          <a:bodyPr vert="horz" wrap="square" lIns="0" tIns="16510" rIns="0" bIns="0" rtlCol="0">
            <a:spAutoFit/>
          </a:bodyPr>
          <a:lstStyle/>
          <a:p>
            <a:pPr marL="12700">
              <a:lnSpc>
                <a:spcPct val="100000"/>
              </a:lnSpc>
              <a:spcBef>
                <a:spcPts val="130"/>
              </a:spcBef>
            </a:pPr>
            <a:r>
              <a:rPr spc="25" dirty="0"/>
              <a:t>第一节</a:t>
            </a:r>
            <a:r>
              <a:rPr spc="-750" dirty="0"/>
              <a:t> </a:t>
            </a:r>
            <a:r>
              <a:rPr spc="25" dirty="0" err="1"/>
              <a:t>历史性的伟大转折和改革开放</a:t>
            </a:r>
            <a:r>
              <a:rPr spc="15" dirty="0" err="1"/>
              <a:t>的</a:t>
            </a:r>
            <a:r>
              <a:rPr spc="80" dirty="0" err="1"/>
              <a:t>起</a:t>
            </a:r>
            <a:r>
              <a:rPr spc="25" dirty="0" err="1"/>
              <a:t>步</a:t>
            </a:r>
            <a:r>
              <a:rPr spc="260" dirty="0"/>
              <a:t> </a:t>
            </a:r>
            <a:endParaRPr spc="-200" dirty="0"/>
          </a:p>
        </p:txBody>
      </p:sp>
      <p:sp>
        <p:nvSpPr>
          <p:cNvPr id="3" name="object 3"/>
          <p:cNvSpPr txBox="1"/>
          <p:nvPr/>
        </p:nvSpPr>
        <p:spPr>
          <a:xfrm>
            <a:off x="3077845" y="1495488"/>
            <a:ext cx="5222240" cy="327660"/>
          </a:xfrm>
          <a:prstGeom prst="rect">
            <a:avLst/>
          </a:prstGeom>
        </p:spPr>
        <p:txBody>
          <a:bodyPr vert="horz" wrap="square" lIns="0" tIns="16510" rIns="0" bIns="0" rtlCol="0">
            <a:spAutoFit/>
          </a:bodyPr>
          <a:lstStyle/>
          <a:p>
            <a:pPr marL="12700">
              <a:lnSpc>
                <a:spcPct val="100000"/>
              </a:lnSpc>
              <a:spcBef>
                <a:spcPts val="130"/>
              </a:spcBef>
            </a:pPr>
            <a:r>
              <a:rPr sz="1950" spc="125" dirty="0">
                <a:latin typeface="宋体" panose="02010600030101010101" pitchFamily="2" charset="-122"/>
                <a:cs typeface="宋体" panose="02010600030101010101" pitchFamily="2" charset="-122"/>
              </a:rPr>
              <a:t>Q：</a:t>
            </a:r>
            <a:r>
              <a:rPr sz="1950" spc="25" dirty="0">
                <a:latin typeface="宋体" panose="02010600030101010101" pitchFamily="2" charset="-122"/>
                <a:cs typeface="宋体" panose="02010600030101010101" pitchFamily="2" charset="-122"/>
              </a:rPr>
              <a:t>文化大革命结束后，一切就真</a:t>
            </a:r>
            <a:r>
              <a:rPr sz="1950" spc="75" dirty="0">
                <a:latin typeface="宋体" panose="02010600030101010101" pitchFamily="2" charset="-122"/>
                <a:cs typeface="宋体" panose="02010600030101010101" pitchFamily="2" charset="-122"/>
              </a:rPr>
              <a:t>的</a:t>
            </a:r>
            <a:r>
              <a:rPr sz="1950" spc="25" dirty="0">
                <a:latin typeface="宋体" panose="02010600030101010101" pitchFamily="2" charset="-122"/>
                <a:cs typeface="宋体" panose="02010600030101010101" pitchFamily="2" charset="-122"/>
              </a:rPr>
              <a:t>结束</a:t>
            </a:r>
            <a:r>
              <a:rPr sz="1950" spc="75" dirty="0">
                <a:latin typeface="宋体" panose="02010600030101010101" pitchFamily="2" charset="-122"/>
                <a:cs typeface="宋体" panose="02010600030101010101" pitchFamily="2" charset="-122"/>
              </a:rPr>
              <a:t>了</a:t>
            </a:r>
            <a:r>
              <a:rPr sz="1950" spc="25" dirty="0">
                <a:latin typeface="宋体" panose="02010600030101010101" pitchFamily="2" charset="-122"/>
                <a:cs typeface="宋体" panose="02010600030101010101" pitchFamily="2" charset="-122"/>
              </a:rPr>
              <a:t>么？</a:t>
            </a:r>
            <a:endParaRPr sz="1950">
              <a:latin typeface="宋体" panose="02010600030101010101" pitchFamily="2" charset="-122"/>
              <a:cs typeface="宋体" panose="02010600030101010101" pitchFamily="2" charset="-122"/>
            </a:endParaRPr>
          </a:p>
        </p:txBody>
      </p:sp>
      <p:graphicFrame>
        <p:nvGraphicFramePr>
          <p:cNvPr id="4" name="object 4"/>
          <p:cNvGraphicFramePr>
            <a:graphicFrameLocks noGrp="1"/>
          </p:cNvGraphicFramePr>
          <p:nvPr/>
        </p:nvGraphicFramePr>
        <p:xfrm>
          <a:off x="2622550" y="2243201"/>
          <a:ext cx="7321550" cy="700405"/>
        </p:xfrm>
        <a:graphic>
          <a:graphicData uri="http://schemas.openxmlformats.org/drawingml/2006/table">
            <a:tbl>
              <a:tblPr firstRow="1" bandRow="1">
                <a:tableStyleId>{2D5ABB26-0587-4C30-8999-92F81FD0307C}</a:tableStyleId>
              </a:tblPr>
              <a:tblGrid>
                <a:gridCol w="1415415"/>
                <a:gridCol w="5906135"/>
              </a:tblGrid>
              <a:tr h="700405">
                <a:tc>
                  <a:txBody>
                    <a:bodyPr/>
                    <a:lstStyle/>
                    <a:p>
                      <a:pPr marL="213995">
                        <a:lnSpc>
                          <a:spcPct val="100000"/>
                        </a:lnSpc>
                        <a:spcBef>
                          <a:spcPts val="1555"/>
                        </a:spcBef>
                      </a:pPr>
                      <a:r>
                        <a:rPr sz="1950" spc="25" dirty="0">
                          <a:solidFill>
                            <a:srgbClr val="FFFFFF"/>
                          </a:solidFill>
                          <a:latin typeface="宋体" panose="02010600030101010101" pitchFamily="2" charset="-122"/>
                          <a:cs typeface="宋体" panose="02010600030101010101" pitchFamily="2" charset="-122"/>
                        </a:rPr>
                        <a:t>两个凡是</a:t>
                      </a:r>
                      <a:endParaRPr sz="1950">
                        <a:latin typeface="宋体" panose="02010600030101010101" pitchFamily="2" charset="-122"/>
                        <a:cs typeface="宋体" panose="02010600030101010101" pitchFamily="2" charset="-122"/>
                      </a:endParaRPr>
                    </a:p>
                  </a:txBody>
                  <a:tcPr marL="0" marR="0" marT="197485" marB="0">
                    <a:lnL w="12700">
                      <a:solidFill>
                        <a:srgbClr val="FFFFFF"/>
                      </a:solidFill>
                      <a:prstDash val="solid"/>
                    </a:lnL>
                    <a:lnT w="12700">
                      <a:solidFill>
                        <a:srgbClr val="FFFFFF"/>
                      </a:solidFill>
                      <a:prstDash val="solid"/>
                    </a:lnT>
                    <a:lnB w="12700">
                      <a:solidFill>
                        <a:srgbClr val="FFFFFF"/>
                      </a:solidFill>
                      <a:prstDash val="solid"/>
                    </a:lnB>
                    <a:solidFill>
                      <a:srgbClr val="C23B0D"/>
                    </a:solidFill>
                  </a:tcPr>
                </a:tc>
                <a:tc>
                  <a:txBody>
                    <a:bodyPr/>
                    <a:lstStyle/>
                    <a:p>
                      <a:pPr marL="100330" marR="1263650">
                        <a:lnSpc>
                          <a:spcPct val="103000"/>
                        </a:lnSpc>
                        <a:spcBef>
                          <a:spcPts val="225"/>
                        </a:spcBef>
                      </a:pPr>
                      <a:r>
                        <a:rPr sz="1950" spc="25" dirty="0">
                          <a:latin typeface="PMingLiU"/>
                          <a:cs typeface="PMingLiU"/>
                        </a:rPr>
                        <a:t>凡是毛主席作出的决策我们都坚决</a:t>
                      </a:r>
                      <a:r>
                        <a:rPr sz="1950" spc="75" dirty="0">
                          <a:latin typeface="PMingLiU"/>
                          <a:cs typeface="PMingLiU"/>
                        </a:rPr>
                        <a:t>维</a:t>
                      </a:r>
                      <a:r>
                        <a:rPr sz="1950" spc="25" dirty="0">
                          <a:latin typeface="PMingLiU"/>
                          <a:cs typeface="PMingLiU"/>
                        </a:rPr>
                        <a:t>护 </a:t>
                      </a:r>
                      <a:r>
                        <a:rPr sz="1950" spc="-5" dirty="0">
                          <a:latin typeface="PMingLiU"/>
                          <a:cs typeface="PMingLiU"/>
                        </a:rPr>
                        <a:t>凡是毛主席的指示我们都始终不渝</a:t>
                      </a:r>
                      <a:r>
                        <a:rPr sz="1950" spc="50" dirty="0">
                          <a:latin typeface="PMingLiU"/>
                          <a:cs typeface="PMingLiU"/>
                        </a:rPr>
                        <a:t>地</a:t>
                      </a:r>
                      <a:r>
                        <a:rPr sz="1950" spc="-5" dirty="0">
                          <a:latin typeface="PMingLiU"/>
                          <a:cs typeface="PMingLiU"/>
                        </a:rPr>
                        <a:t>遵循</a:t>
                      </a:r>
                      <a:endParaRPr sz="1950">
                        <a:latin typeface="PMingLiU"/>
                        <a:cs typeface="PMingLiU"/>
                      </a:endParaRPr>
                    </a:p>
                  </a:txBody>
                  <a:tcPr marL="0" marR="0" marT="28575" marB="0">
                    <a:lnT w="12700">
                      <a:solidFill>
                        <a:srgbClr val="FFFFFF"/>
                      </a:solidFill>
                      <a:prstDash val="solid"/>
                    </a:lnT>
                    <a:lnB w="12700">
                      <a:solidFill>
                        <a:srgbClr val="FFFFFF"/>
                      </a:solidFill>
                      <a:prstDash val="solid"/>
                    </a:lnB>
                  </a:tcPr>
                </a:tc>
              </a:tr>
            </a:tbl>
          </a:graphicData>
        </a:graphic>
      </p:graphicFrame>
      <p:sp>
        <p:nvSpPr>
          <p:cNvPr id="6" name="object 6"/>
          <p:cNvSpPr txBox="1"/>
          <p:nvPr/>
        </p:nvSpPr>
        <p:spPr>
          <a:xfrm>
            <a:off x="910272" y="3340213"/>
            <a:ext cx="11129328" cy="2278829"/>
          </a:xfrm>
          <a:prstGeom prst="rect">
            <a:avLst/>
          </a:prstGeom>
        </p:spPr>
        <p:txBody>
          <a:bodyPr vert="horz" wrap="square" lIns="0" tIns="16510" rIns="0" bIns="0" rtlCol="0">
            <a:spAutoFit/>
          </a:bodyPr>
          <a:lstStyle/>
          <a:p>
            <a:pPr marL="371475">
              <a:lnSpc>
                <a:spcPct val="100000"/>
              </a:lnSpc>
              <a:spcBef>
                <a:spcPts val="130"/>
              </a:spcBef>
            </a:pPr>
            <a:r>
              <a:rPr sz="1950" spc="100" dirty="0">
                <a:latin typeface="PMingLiU"/>
                <a:cs typeface="PMingLiU"/>
              </a:rPr>
              <a:t>1978</a:t>
            </a:r>
            <a:r>
              <a:rPr sz="1950" spc="25" dirty="0">
                <a:latin typeface="PMingLiU"/>
                <a:cs typeface="PMingLiU"/>
              </a:rPr>
              <a:t>年</a:t>
            </a:r>
            <a:r>
              <a:rPr sz="1950" spc="100" dirty="0">
                <a:latin typeface="PMingLiU"/>
                <a:cs typeface="PMingLiU"/>
              </a:rPr>
              <a:t>5</a:t>
            </a:r>
            <a:r>
              <a:rPr sz="1950" spc="25" dirty="0">
                <a:latin typeface="PMingLiU"/>
                <a:cs typeface="PMingLiU"/>
              </a:rPr>
              <a:t>月</a:t>
            </a:r>
            <a:r>
              <a:rPr sz="1950" spc="100" dirty="0">
                <a:latin typeface="PMingLiU"/>
                <a:cs typeface="PMingLiU"/>
              </a:rPr>
              <a:t>11</a:t>
            </a:r>
            <a:r>
              <a:rPr sz="1950" spc="25" dirty="0">
                <a:latin typeface="PMingLiU"/>
                <a:cs typeface="PMingLiU"/>
              </a:rPr>
              <a:t>日，</a:t>
            </a:r>
            <a:r>
              <a:rPr sz="1950" b="1" spc="25" dirty="0">
                <a:solidFill>
                  <a:srgbClr val="C23B0D"/>
                </a:solidFill>
                <a:latin typeface="Microsoft JhengHei" panose="020B0604030504040204" charset="-120"/>
                <a:cs typeface="Microsoft JhengHei" panose="020B0604030504040204" charset="-120"/>
              </a:rPr>
              <a:t>《</a:t>
            </a:r>
            <a:r>
              <a:rPr sz="1950" b="1" spc="75" dirty="0">
                <a:solidFill>
                  <a:srgbClr val="C23B0D"/>
                </a:solidFill>
                <a:latin typeface="Microsoft JhengHei" panose="020B0604030504040204" charset="-120"/>
                <a:cs typeface="Microsoft JhengHei" panose="020B0604030504040204" charset="-120"/>
              </a:rPr>
              <a:t>实</a:t>
            </a:r>
            <a:r>
              <a:rPr sz="1950" b="1" spc="25" dirty="0">
                <a:solidFill>
                  <a:srgbClr val="C23B0D"/>
                </a:solidFill>
                <a:latin typeface="Microsoft JhengHei" panose="020B0604030504040204" charset="-120"/>
                <a:cs typeface="Microsoft JhengHei" panose="020B0604030504040204" charset="-120"/>
              </a:rPr>
              <a:t>践是</a:t>
            </a:r>
            <a:r>
              <a:rPr sz="1950" b="1" spc="75" dirty="0">
                <a:solidFill>
                  <a:srgbClr val="C23B0D"/>
                </a:solidFill>
                <a:latin typeface="Microsoft JhengHei" panose="020B0604030504040204" charset="-120"/>
                <a:cs typeface="Microsoft JhengHei" panose="020B0604030504040204" charset="-120"/>
              </a:rPr>
              <a:t>检</a:t>
            </a:r>
            <a:r>
              <a:rPr sz="1950" b="1" spc="25" dirty="0">
                <a:solidFill>
                  <a:srgbClr val="C23B0D"/>
                </a:solidFill>
                <a:latin typeface="Microsoft JhengHei" panose="020B0604030504040204" charset="-120"/>
                <a:cs typeface="Microsoft JhengHei" panose="020B0604030504040204" charset="-120"/>
              </a:rPr>
              <a:t>验真</a:t>
            </a:r>
            <a:r>
              <a:rPr sz="1950" b="1" spc="75" dirty="0">
                <a:solidFill>
                  <a:srgbClr val="C23B0D"/>
                </a:solidFill>
                <a:latin typeface="Microsoft JhengHei" panose="020B0604030504040204" charset="-120"/>
                <a:cs typeface="Microsoft JhengHei" panose="020B0604030504040204" charset="-120"/>
              </a:rPr>
              <a:t>理</a:t>
            </a:r>
            <a:r>
              <a:rPr sz="1950" b="1" spc="25" dirty="0">
                <a:solidFill>
                  <a:srgbClr val="C23B0D"/>
                </a:solidFill>
                <a:latin typeface="Microsoft JhengHei" panose="020B0604030504040204" charset="-120"/>
                <a:cs typeface="Microsoft JhengHei" panose="020B0604030504040204" charset="-120"/>
              </a:rPr>
              <a:t>的唯</a:t>
            </a:r>
            <a:r>
              <a:rPr sz="1950" b="1" spc="75" dirty="0">
                <a:solidFill>
                  <a:srgbClr val="C23B0D"/>
                </a:solidFill>
                <a:latin typeface="Microsoft JhengHei" panose="020B0604030504040204" charset="-120"/>
                <a:cs typeface="Microsoft JhengHei" panose="020B0604030504040204" charset="-120"/>
              </a:rPr>
              <a:t>一</a:t>
            </a:r>
            <a:r>
              <a:rPr sz="1950" b="1" spc="25" dirty="0">
                <a:solidFill>
                  <a:srgbClr val="C23B0D"/>
                </a:solidFill>
                <a:latin typeface="Microsoft JhengHei" panose="020B0604030504040204" charset="-120"/>
                <a:cs typeface="Microsoft JhengHei" panose="020B0604030504040204" charset="-120"/>
              </a:rPr>
              <a:t>标准</a:t>
            </a:r>
            <a:r>
              <a:rPr sz="1950" b="1" spc="80" dirty="0">
                <a:solidFill>
                  <a:srgbClr val="C23B0D"/>
                </a:solidFill>
                <a:latin typeface="Microsoft JhengHei" panose="020B0604030504040204" charset="-120"/>
                <a:cs typeface="Microsoft JhengHei" panose="020B0604030504040204" charset="-120"/>
              </a:rPr>
              <a:t>》</a:t>
            </a:r>
            <a:r>
              <a:rPr sz="1950" spc="25" dirty="0">
                <a:latin typeface="PMingLiU"/>
                <a:cs typeface="PMingLiU"/>
              </a:rPr>
              <a:t>关于</a:t>
            </a:r>
            <a:r>
              <a:rPr sz="1950" spc="75" dirty="0">
                <a:latin typeface="PMingLiU"/>
                <a:cs typeface="PMingLiU"/>
              </a:rPr>
              <a:t>真</a:t>
            </a:r>
            <a:r>
              <a:rPr sz="1950" spc="25" dirty="0">
                <a:latin typeface="PMingLiU"/>
                <a:cs typeface="PMingLiU"/>
              </a:rPr>
              <a:t>理标</a:t>
            </a:r>
            <a:r>
              <a:rPr sz="1950" spc="65" dirty="0">
                <a:latin typeface="PMingLiU"/>
                <a:cs typeface="PMingLiU"/>
              </a:rPr>
              <a:t>准</a:t>
            </a:r>
            <a:r>
              <a:rPr sz="1950" spc="25" dirty="0">
                <a:latin typeface="PMingLiU"/>
                <a:cs typeface="PMingLiU"/>
              </a:rPr>
              <a:t>问题</a:t>
            </a:r>
            <a:r>
              <a:rPr sz="1950" spc="65" dirty="0">
                <a:latin typeface="PMingLiU"/>
                <a:cs typeface="PMingLiU"/>
              </a:rPr>
              <a:t>的</a:t>
            </a:r>
            <a:r>
              <a:rPr sz="1950" spc="25" dirty="0">
                <a:latin typeface="PMingLiU"/>
                <a:cs typeface="PMingLiU"/>
              </a:rPr>
              <a:t>大</a:t>
            </a:r>
            <a:r>
              <a:rPr sz="1950" spc="75" dirty="0">
                <a:latin typeface="PMingLiU"/>
                <a:cs typeface="PMingLiU"/>
              </a:rPr>
              <a:t>讨</a:t>
            </a:r>
            <a:r>
              <a:rPr sz="1950" spc="35" dirty="0">
                <a:latin typeface="PMingLiU"/>
                <a:cs typeface="PMingLiU"/>
              </a:rPr>
              <a:t>论</a:t>
            </a:r>
            <a:r>
              <a:rPr sz="1950" spc="25" dirty="0">
                <a:latin typeface="PMingLiU"/>
                <a:cs typeface="PMingLiU"/>
              </a:rPr>
              <a:t>。</a:t>
            </a:r>
            <a:endParaRPr sz="1950" dirty="0">
              <a:latin typeface="PMingLiU"/>
              <a:cs typeface="PMingLiU"/>
            </a:endParaRPr>
          </a:p>
          <a:p>
            <a:pPr>
              <a:lnSpc>
                <a:spcPct val="100000"/>
              </a:lnSpc>
            </a:pPr>
            <a:endParaRPr sz="2000" dirty="0">
              <a:latin typeface="Times New Roman" panose="02020503050405090304"/>
              <a:cs typeface="Times New Roman" panose="02020503050405090304"/>
            </a:endParaRPr>
          </a:p>
          <a:p>
            <a:pPr marL="12700">
              <a:lnSpc>
                <a:spcPct val="100000"/>
              </a:lnSpc>
              <a:spcBef>
                <a:spcPts val="1165"/>
              </a:spcBef>
            </a:pPr>
            <a:r>
              <a:rPr sz="1950" spc="25" dirty="0">
                <a:latin typeface="PMingLiU"/>
                <a:cs typeface="PMingLiU"/>
              </a:rPr>
              <a:t>意义：</a:t>
            </a:r>
            <a:r>
              <a:rPr sz="1950" spc="25" dirty="0">
                <a:solidFill>
                  <a:srgbClr val="C23B0D"/>
                </a:solidFill>
                <a:latin typeface="PMingLiU"/>
                <a:cs typeface="PMingLiU"/>
              </a:rPr>
              <a:t>★★</a:t>
            </a:r>
            <a:endParaRPr sz="1950" dirty="0">
              <a:latin typeface="PMingLiU"/>
              <a:cs typeface="PMingLiU"/>
            </a:endParaRPr>
          </a:p>
          <a:p>
            <a:pPr>
              <a:lnSpc>
                <a:spcPct val="100000"/>
              </a:lnSpc>
              <a:spcBef>
                <a:spcPts val="40"/>
              </a:spcBef>
            </a:pPr>
            <a:endParaRPr sz="195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err="1">
                <a:latin typeface="PMingLiU"/>
                <a:cs typeface="PMingLiU"/>
              </a:rPr>
              <a:t>冲破</a:t>
            </a:r>
            <a:r>
              <a:rPr sz="1950" spc="25" dirty="0">
                <a:latin typeface="PMingLiU"/>
                <a:cs typeface="PMingLiU"/>
              </a:rPr>
              <a:t> </a:t>
            </a:r>
            <a:r>
              <a:rPr lang="zh-CN" altLang="en-US" sz="1950" spc="25" dirty="0">
                <a:latin typeface="PMingLiU"/>
                <a:cs typeface="PMingLiU"/>
              </a:rPr>
              <a:t>“两个凡是”</a:t>
            </a:r>
            <a:r>
              <a:rPr sz="1950" spc="25" dirty="0" err="1">
                <a:latin typeface="PMingLiU"/>
                <a:cs typeface="PMingLiU"/>
              </a:rPr>
              <a:t>思想束缚，是马克思主义思想解放运动，是拨乱反正和改革开放思想先导</a:t>
            </a:r>
            <a:r>
              <a:rPr sz="1950" spc="25" dirty="0">
                <a:latin typeface="PMingLiU"/>
                <a:cs typeface="PMingLiU"/>
              </a:rPr>
              <a:t>；</a:t>
            </a:r>
            <a:endParaRPr sz="1950" spc="25" dirty="0">
              <a:latin typeface="PMingLiU"/>
              <a:cs typeface="PMingLiU"/>
            </a:endParaRPr>
          </a:p>
          <a:p>
            <a:pPr>
              <a:lnSpc>
                <a:spcPct val="100000"/>
              </a:lnSpc>
              <a:spcBef>
                <a:spcPts val="40"/>
              </a:spcBef>
              <a:buFont typeface="PMingLiU"/>
              <a:buAutoNum type="arabicPeriod"/>
            </a:pPr>
            <a:endParaRPr sz="1950" spc="25" dirty="0">
              <a:latin typeface="PMingLiU"/>
              <a:cs typeface="PMingLiU"/>
            </a:endParaRPr>
          </a:p>
          <a:p>
            <a:pPr marL="469900" indent="-457200">
              <a:lnSpc>
                <a:spcPct val="100000"/>
              </a:lnSpc>
              <a:buAutoNum type="arabicPeriod"/>
              <a:tabLst>
                <a:tab pos="469900" algn="l"/>
                <a:tab pos="469900" algn="l"/>
              </a:tabLst>
            </a:pPr>
            <a:r>
              <a:rPr sz="1950" spc="25" dirty="0" err="1">
                <a:latin typeface="PMingLiU"/>
                <a:cs typeface="PMingLiU"/>
              </a:rPr>
              <a:t>为党重新确立实事求是的思想路线，纠正的</a:t>
            </a:r>
            <a:r>
              <a:rPr lang="zh-CN" altLang="en-US" sz="1950" spc="25" dirty="0">
                <a:latin typeface="PMingLiU"/>
                <a:cs typeface="PMingLiU"/>
              </a:rPr>
              <a:t>“左”</a:t>
            </a:r>
            <a:r>
              <a:rPr sz="1950" spc="25" dirty="0" err="1">
                <a:latin typeface="PMingLiU"/>
                <a:cs typeface="PMingLiU"/>
              </a:rPr>
              <a:t>倾错误，实现历史性的转折做准备工作</a:t>
            </a:r>
            <a:r>
              <a:rPr sz="1950" spc="25" dirty="0">
                <a:latin typeface="PMingLiU"/>
                <a:cs typeface="PMingLiU"/>
              </a:rPr>
              <a:t>。</a:t>
            </a:r>
            <a:endParaRPr sz="1950" dirty="0">
              <a:latin typeface="PMingLiU"/>
              <a:cs typeface="PMingLiU"/>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8757285" cy="510540"/>
          </a:xfrm>
          <a:prstGeom prst="rect">
            <a:avLst/>
          </a:prstGeom>
        </p:spPr>
        <p:txBody>
          <a:bodyPr vert="horz" wrap="square" lIns="0" tIns="16510" rIns="0" bIns="0" rtlCol="0">
            <a:spAutoFit/>
          </a:bodyPr>
          <a:lstStyle/>
          <a:p>
            <a:pPr marL="12700">
              <a:lnSpc>
                <a:spcPct val="100000"/>
              </a:lnSpc>
              <a:spcBef>
                <a:spcPts val="130"/>
              </a:spcBef>
            </a:pPr>
            <a:r>
              <a:rPr spc="25" dirty="0"/>
              <a:t>第一节</a:t>
            </a:r>
            <a:r>
              <a:rPr spc="-755" dirty="0"/>
              <a:t> </a:t>
            </a:r>
            <a:r>
              <a:rPr spc="25" dirty="0" err="1"/>
              <a:t>历史性的伟大转折和改革开放</a:t>
            </a:r>
            <a:r>
              <a:rPr spc="15" dirty="0" err="1"/>
              <a:t>的</a:t>
            </a:r>
            <a:r>
              <a:rPr spc="80" dirty="0" err="1"/>
              <a:t>起</a:t>
            </a:r>
            <a:r>
              <a:rPr spc="25" dirty="0" err="1"/>
              <a:t>步</a:t>
            </a:r>
            <a:r>
              <a:rPr spc="254" dirty="0"/>
              <a:t> </a:t>
            </a:r>
            <a:endParaRPr spc="-195" dirty="0"/>
          </a:p>
        </p:txBody>
      </p:sp>
      <p:sp>
        <p:nvSpPr>
          <p:cNvPr id="3" name="object 3"/>
          <p:cNvSpPr/>
          <p:nvPr/>
        </p:nvSpPr>
        <p:spPr>
          <a:xfrm>
            <a:off x="2386583" y="2171192"/>
            <a:ext cx="1767839" cy="0"/>
          </a:xfrm>
          <a:custGeom>
            <a:avLst/>
            <a:gdLst/>
            <a:ahLst/>
            <a:cxnLst/>
            <a:rect l="l" t="t" r="r" b="b"/>
            <a:pathLst>
              <a:path w="1767839">
                <a:moveTo>
                  <a:pt x="0" y="0"/>
                </a:moveTo>
                <a:lnTo>
                  <a:pt x="1767840" y="0"/>
                </a:lnTo>
              </a:path>
            </a:pathLst>
          </a:custGeom>
          <a:ln w="15239">
            <a:solidFill>
              <a:srgbClr val="C23B0D"/>
            </a:solidFill>
          </a:ln>
        </p:spPr>
        <p:txBody>
          <a:bodyPr wrap="square" lIns="0" tIns="0" rIns="0" bIns="0" rtlCol="0"/>
          <a:lstStyle/>
          <a:p/>
        </p:txBody>
      </p:sp>
      <p:sp>
        <p:nvSpPr>
          <p:cNvPr id="4" name="object 4"/>
          <p:cNvSpPr txBox="1"/>
          <p:nvPr/>
        </p:nvSpPr>
        <p:spPr>
          <a:xfrm>
            <a:off x="850582" y="1215072"/>
            <a:ext cx="10020300" cy="475170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一、中</a:t>
            </a:r>
            <a:r>
              <a:rPr sz="2400" dirty="0">
                <a:latin typeface="宋体" panose="02010600030101010101" pitchFamily="2" charset="-122"/>
                <a:cs typeface="宋体" panose="02010600030101010101" pitchFamily="2" charset="-122"/>
              </a:rPr>
              <a:t>共十一</a:t>
            </a:r>
            <a:r>
              <a:rPr sz="2400" spc="-5" dirty="0">
                <a:latin typeface="宋体" panose="02010600030101010101" pitchFamily="2" charset="-122"/>
                <a:cs typeface="宋体" panose="02010600030101010101" pitchFamily="2" charset="-122"/>
              </a:rPr>
              <a:t>届三中全</a:t>
            </a:r>
            <a:r>
              <a:rPr sz="2400" dirty="0">
                <a:latin typeface="宋体" panose="02010600030101010101" pitchFamily="2" charset="-122"/>
                <a:cs typeface="宋体" panose="02010600030101010101" pitchFamily="2" charset="-122"/>
              </a:rPr>
              <a:t>会</a:t>
            </a:r>
            <a:r>
              <a:rPr sz="1950" spc="25" dirty="0">
                <a:solidFill>
                  <a:srgbClr val="C23B0D"/>
                </a:solidFill>
                <a:latin typeface="PMingLiU"/>
                <a:cs typeface="PMingLiU"/>
              </a:rPr>
              <a:t>★★</a:t>
            </a:r>
            <a:endParaRPr sz="1950" dirty="0">
              <a:latin typeface="PMingLiU"/>
              <a:cs typeface="PMingLiU"/>
            </a:endParaRPr>
          </a:p>
          <a:p>
            <a:pPr marL="12700">
              <a:lnSpc>
                <a:spcPct val="100000"/>
              </a:lnSpc>
              <a:spcBef>
                <a:spcPts val="2135"/>
              </a:spcBef>
            </a:pPr>
            <a:r>
              <a:rPr sz="1950" spc="80" dirty="0">
                <a:latin typeface="PMingLiU"/>
                <a:cs typeface="PMingLiU"/>
              </a:rPr>
              <a:t>1978</a:t>
            </a:r>
            <a:r>
              <a:rPr sz="1950" spc="25" dirty="0">
                <a:latin typeface="PMingLiU"/>
                <a:cs typeface="PMingLiU"/>
              </a:rPr>
              <a:t>年</a:t>
            </a:r>
            <a:r>
              <a:rPr sz="1950" b="1" spc="25" dirty="0">
                <a:solidFill>
                  <a:srgbClr val="C23B0D"/>
                </a:solidFill>
                <a:latin typeface="Microsoft JhengHei" panose="020B0604030504040204" charset="-120"/>
                <a:cs typeface="Microsoft JhengHei" panose="020B0604030504040204" charset="-120"/>
              </a:rPr>
              <a:t>十一</a:t>
            </a:r>
            <a:r>
              <a:rPr sz="1950" b="1" spc="15" dirty="0">
                <a:solidFill>
                  <a:srgbClr val="C23B0D"/>
                </a:solidFill>
                <a:latin typeface="Microsoft JhengHei" panose="020B0604030504040204" charset="-120"/>
                <a:cs typeface="Microsoft JhengHei" panose="020B0604030504040204" charset="-120"/>
              </a:rPr>
              <a:t>届</a:t>
            </a:r>
            <a:r>
              <a:rPr sz="1950" b="1" spc="25" dirty="0">
                <a:solidFill>
                  <a:srgbClr val="C23B0D"/>
                </a:solidFill>
                <a:latin typeface="Microsoft JhengHei" panose="020B0604030504040204" charset="-120"/>
                <a:cs typeface="Microsoft JhengHei" panose="020B0604030504040204" charset="-120"/>
              </a:rPr>
              <a:t>三中</a:t>
            </a:r>
            <a:r>
              <a:rPr sz="1950" b="1" spc="65" dirty="0">
                <a:solidFill>
                  <a:srgbClr val="C23B0D"/>
                </a:solidFill>
                <a:latin typeface="Microsoft JhengHei" panose="020B0604030504040204" charset="-120"/>
                <a:cs typeface="Microsoft JhengHei" panose="020B0604030504040204" charset="-120"/>
              </a:rPr>
              <a:t>全</a:t>
            </a:r>
            <a:r>
              <a:rPr sz="1950" b="1" spc="25" dirty="0">
                <a:solidFill>
                  <a:srgbClr val="C23B0D"/>
                </a:solidFill>
                <a:latin typeface="Microsoft JhengHei" panose="020B0604030504040204" charset="-120"/>
                <a:cs typeface="Microsoft JhengHei" panose="020B0604030504040204" charset="-120"/>
              </a:rPr>
              <a:t>会</a:t>
            </a:r>
            <a:r>
              <a:rPr sz="1950" spc="25" dirty="0">
                <a:latin typeface="PMingLiU"/>
                <a:cs typeface="PMingLiU"/>
              </a:rPr>
              <a:t>邓</a:t>
            </a:r>
            <a:r>
              <a:rPr sz="1950" spc="75" dirty="0">
                <a:latin typeface="PMingLiU"/>
                <a:cs typeface="PMingLiU"/>
              </a:rPr>
              <a:t>小</a:t>
            </a:r>
            <a:r>
              <a:rPr sz="1950" spc="25" dirty="0">
                <a:latin typeface="PMingLiU"/>
                <a:cs typeface="PMingLiU"/>
              </a:rPr>
              <a:t>平作</a:t>
            </a:r>
            <a:r>
              <a:rPr sz="1950" spc="50" dirty="0">
                <a:latin typeface="PMingLiU"/>
                <a:cs typeface="PMingLiU"/>
              </a:rPr>
              <a:t>《</a:t>
            </a:r>
            <a:r>
              <a:rPr sz="1950" u="heavy" spc="-484" dirty="0">
                <a:solidFill>
                  <a:srgbClr val="C23B0D"/>
                </a:solidFill>
                <a:uFill>
                  <a:solidFill>
                    <a:srgbClr val="C23B0D"/>
                  </a:solidFill>
                </a:uFill>
                <a:latin typeface="PMingLiU"/>
                <a:cs typeface="PMingLiU"/>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解放</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思</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想，</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实</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事求</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是</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，团</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结</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一致</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向</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前</a:t>
            </a:r>
            <a:r>
              <a:rPr sz="1950" b="1" u="heavy" spc="50" dirty="0">
                <a:solidFill>
                  <a:srgbClr val="C23B0D"/>
                </a:solidFill>
                <a:uFill>
                  <a:solidFill>
                    <a:srgbClr val="C23B0D"/>
                  </a:solidFill>
                </a:uFill>
                <a:latin typeface="Microsoft JhengHei" panose="020B0604030504040204" charset="-120"/>
                <a:cs typeface="Microsoft JhengHei" panose="020B0604030504040204" charset="-120"/>
              </a:rPr>
              <a:t>看</a:t>
            </a:r>
            <a:r>
              <a:rPr sz="1950" spc="75" dirty="0">
                <a:latin typeface="PMingLiU"/>
                <a:cs typeface="PMingLiU"/>
              </a:rPr>
              <a:t>》</a:t>
            </a:r>
            <a:r>
              <a:rPr sz="1950" spc="25" dirty="0">
                <a:latin typeface="PMingLiU"/>
                <a:cs typeface="PMingLiU"/>
              </a:rPr>
              <a:t>报告</a:t>
            </a:r>
            <a:endParaRPr sz="1950" dirty="0">
              <a:latin typeface="PMingLiU"/>
              <a:cs typeface="PMingLiU"/>
            </a:endParaRPr>
          </a:p>
          <a:p>
            <a:pPr>
              <a:lnSpc>
                <a:spcPct val="100000"/>
              </a:lnSpc>
              <a:spcBef>
                <a:spcPts val="35"/>
              </a:spcBef>
            </a:pPr>
            <a:endParaRPr sz="1800" dirty="0">
              <a:latin typeface="Times New Roman" panose="02020503050405090304"/>
              <a:cs typeface="Times New Roman" panose="02020503050405090304"/>
            </a:endParaRPr>
          </a:p>
          <a:p>
            <a:pPr marL="12700">
              <a:lnSpc>
                <a:spcPct val="100000"/>
              </a:lnSpc>
            </a:pPr>
            <a:r>
              <a:rPr sz="1950" b="1" spc="25" dirty="0">
                <a:latin typeface="Microsoft JhengHei" panose="020B0604030504040204" charset="-120"/>
                <a:cs typeface="Microsoft JhengHei" panose="020B0604030504040204" charset="-120"/>
              </a:rPr>
              <a:t>意义</a:t>
            </a:r>
            <a:r>
              <a:rPr sz="1950" spc="25" dirty="0">
                <a:latin typeface="PMingLiU"/>
                <a:cs typeface="PMingLiU"/>
              </a:rPr>
              <a:t>：</a:t>
            </a:r>
            <a:endParaRPr sz="1950" dirty="0">
              <a:latin typeface="PMingLiU"/>
              <a:cs typeface="PMingLiU"/>
            </a:endParaRPr>
          </a:p>
          <a:p>
            <a:pPr marL="469900" marR="5080" indent="-457200" algn="just">
              <a:lnSpc>
                <a:spcPct val="154000"/>
              </a:lnSpc>
              <a:spcBef>
                <a:spcPts val="785"/>
              </a:spcBef>
              <a:buAutoNum type="arabicPeriod"/>
              <a:tabLst>
                <a:tab pos="469900" algn="l"/>
              </a:tabLst>
            </a:pPr>
            <a:r>
              <a:rPr sz="1950" spc="25" dirty="0">
                <a:latin typeface="PMingLiU"/>
                <a:cs typeface="PMingLiU"/>
              </a:rPr>
              <a:t>冲破</a:t>
            </a:r>
            <a:r>
              <a:rPr sz="1950" spc="-400" dirty="0">
                <a:latin typeface="PMingLiU"/>
                <a:cs typeface="PMingLiU"/>
              </a:rPr>
              <a:t>长期</a:t>
            </a:r>
            <a:r>
              <a:rPr sz="1950" spc="25" dirty="0">
                <a:latin typeface="PMingLiU"/>
                <a:cs typeface="PMingLiU"/>
              </a:rPr>
              <a:t>“左”的错误严重束缚，彻底否定“两个凡是”的错误方针，高度评价关于真理标 准问题的讨论，否定“以阶级斗争为纲</a:t>
            </a:r>
            <a:r>
              <a:rPr sz="1950" spc="-125" dirty="0">
                <a:latin typeface="PMingLiU"/>
                <a:cs typeface="PMingLiU"/>
              </a:rPr>
              <a:t>”</a:t>
            </a:r>
            <a:r>
              <a:rPr sz="1950" spc="75" dirty="0">
                <a:latin typeface="PMingLiU"/>
                <a:cs typeface="PMingLiU"/>
              </a:rPr>
              <a:t>的</a:t>
            </a:r>
            <a:r>
              <a:rPr sz="1950" spc="25" dirty="0">
                <a:latin typeface="PMingLiU"/>
                <a:cs typeface="PMingLiU"/>
              </a:rPr>
              <a:t>指导</a:t>
            </a:r>
            <a:r>
              <a:rPr sz="1950" spc="75" dirty="0">
                <a:latin typeface="PMingLiU"/>
                <a:cs typeface="PMingLiU"/>
              </a:rPr>
              <a:t>思</a:t>
            </a:r>
            <a:r>
              <a:rPr sz="1950" spc="25" dirty="0">
                <a:latin typeface="PMingLiU"/>
                <a:cs typeface="PMingLiU"/>
              </a:rPr>
              <a:t>想，</a:t>
            </a:r>
            <a:r>
              <a:rPr sz="1950" spc="75" dirty="0">
                <a:latin typeface="PMingLiU"/>
                <a:cs typeface="PMingLiU"/>
              </a:rPr>
              <a:t>重</a:t>
            </a:r>
            <a:r>
              <a:rPr sz="1950" spc="25" dirty="0">
                <a:latin typeface="PMingLiU"/>
                <a:cs typeface="PMingLiU"/>
              </a:rPr>
              <a:t>新确</a:t>
            </a:r>
            <a:r>
              <a:rPr sz="1950" spc="75" dirty="0">
                <a:latin typeface="PMingLiU"/>
                <a:cs typeface="PMingLiU"/>
              </a:rPr>
              <a:t>立</a:t>
            </a:r>
            <a:r>
              <a:rPr sz="1950" spc="25" dirty="0">
                <a:latin typeface="PMingLiU"/>
                <a:cs typeface="PMingLiU"/>
              </a:rPr>
              <a:t>马克</a:t>
            </a:r>
            <a:r>
              <a:rPr sz="1950" spc="75" dirty="0">
                <a:latin typeface="PMingLiU"/>
                <a:cs typeface="PMingLiU"/>
              </a:rPr>
              <a:t>思</a:t>
            </a:r>
            <a:r>
              <a:rPr sz="1950" spc="25" dirty="0">
                <a:latin typeface="PMingLiU"/>
                <a:cs typeface="PMingLiU"/>
              </a:rPr>
              <a:t>主义</a:t>
            </a:r>
            <a:r>
              <a:rPr sz="1950" spc="75" dirty="0">
                <a:latin typeface="PMingLiU"/>
                <a:cs typeface="PMingLiU"/>
              </a:rPr>
              <a:t>的</a:t>
            </a:r>
            <a:r>
              <a:rPr sz="1950" spc="25" dirty="0">
                <a:latin typeface="PMingLiU"/>
                <a:cs typeface="PMingLiU"/>
              </a:rPr>
              <a:t>思想</a:t>
            </a:r>
            <a:r>
              <a:rPr sz="1950" spc="75" dirty="0">
                <a:latin typeface="PMingLiU"/>
                <a:cs typeface="PMingLiU"/>
              </a:rPr>
              <a:t>路</a:t>
            </a:r>
            <a:r>
              <a:rPr sz="1950" spc="25" dirty="0">
                <a:latin typeface="PMingLiU"/>
                <a:cs typeface="PMingLiU"/>
              </a:rPr>
              <a:t>线、 政治路线和组织路线。</a:t>
            </a:r>
            <a:endParaRPr sz="1950" dirty="0">
              <a:latin typeface="PMingLiU"/>
              <a:cs typeface="PMingLiU"/>
            </a:endParaRPr>
          </a:p>
          <a:p>
            <a:pPr>
              <a:lnSpc>
                <a:spcPct val="100000"/>
              </a:lnSpc>
              <a:spcBef>
                <a:spcPts val="30"/>
              </a:spcBef>
              <a:buFont typeface="PMingLiU"/>
              <a:buAutoNum type="arabicPeriod"/>
            </a:pPr>
            <a:endParaRPr sz="175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全面分析了当前的主要矛盾和主要</a:t>
            </a:r>
            <a:r>
              <a:rPr sz="1950" spc="75" dirty="0">
                <a:latin typeface="PMingLiU"/>
                <a:cs typeface="PMingLiU"/>
              </a:rPr>
              <a:t>任</a:t>
            </a:r>
            <a:r>
              <a:rPr sz="1950" spc="35" dirty="0">
                <a:latin typeface="PMingLiU"/>
                <a:cs typeface="PMingLiU"/>
              </a:rPr>
              <a:t>务</a:t>
            </a:r>
            <a:r>
              <a:rPr sz="1950" spc="25" dirty="0">
                <a:latin typeface="PMingLiU"/>
                <a:cs typeface="PMingLiU"/>
              </a:rPr>
              <a:t>。</a:t>
            </a:r>
            <a:endParaRPr sz="1950" dirty="0">
              <a:latin typeface="PMingLiU"/>
              <a:cs typeface="PMingLiU"/>
            </a:endParaRPr>
          </a:p>
          <a:p>
            <a:pPr>
              <a:lnSpc>
                <a:spcPct val="100000"/>
              </a:lnSpc>
              <a:spcBef>
                <a:spcPts val="35"/>
              </a:spcBef>
              <a:buFont typeface="PMingLiU"/>
              <a:buAutoNum type="arabicPeriod"/>
            </a:pPr>
            <a:endParaRPr sz="18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把工作重心转移到现代化建设和实</a:t>
            </a:r>
            <a:r>
              <a:rPr sz="1950" spc="75" dirty="0">
                <a:latin typeface="PMingLiU"/>
                <a:cs typeface="PMingLiU"/>
              </a:rPr>
              <a:t>行</a:t>
            </a:r>
            <a:r>
              <a:rPr sz="1950" spc="25" dirty="0">
                <a:latin typeface="PMingLiU"/>
                <a:cs typeface="PMingLiU"/>
              </a:rPr>
              <a:t>改革</a:t>
            </a:r>
            <a:r>
              <a:rPr sz="1950" spc="75" dirty="0">
                <a:latin typeface="PMingLiU"/>
                <a:cs typeface="PMingLiU"/>
              </a:rPr>
              <a:t>开</a:t>
            </a:r>
            <a:r>
              <a:rPr sz="1950" spc="25" dirty="0">
                <a:latin typeface="PMingLiU"/>
                <a:cs typeface="PMingLiU"/>
              </a:rPr>
              <a:t>放上</a:t>
            </a:r>
            <a:r>
              <a:rPr sz="1950" spc="75" dirty="0">
                <a:latin typeface="PMingLiU"/>
                <a:cs typeface="PMingLiU"/>
              </a:rPr>
              <a:t>来</a:t>
            </a:r>
            <a:r>
              <a:rPr sz="1950" spc="25" dirty="0">
                <a:latin typeface="PMingLiU"/>
                <a:cs typeface="PMingLiU"/>
              </a:rPr>
              <a:t>，恢</a:t>
            </a:r>
            <a:r>
              <a:rPr sz="1950" spc="75" dirty="0">
                <a:latin typeface="PMingLiU"/>
                <a:cs typeface="PMingLiU"/>
              </a:rPr>
              <a:t>复</a:t>
            </a:r>
            <a:r>
              <a:rPr sz="1950" spc="25" dirty="0">
                <a:latin typeface="PMingLiU"/>
                <a:cs typeface="PMingLiU"/>
              </a:rPr>
              <a:t>了民</a:t>
            </a:r>
            <a:r>
              <a:rPr sz="1950" spc="75" dirty="0">
                <a:latin typeface="PMingLiU"/>
                <a:cs typeface="PMingLiU"/>
              </a:rPr>
              <a:t>主</a:t>
            </a:r>
            <a:r>
              <a:rPr sz="1950" spc="25" dirty="0">
                <a:latin typeface="PMingLiU"/>
                <a:cs typeface="PMingLiU"/>
              </a:rPr>
              <a:t>集中制</a:t>
            </a:r>
            <a:endParaRPr sz="1950" dirty="0">
              <a:latin typeface="PMingLiU"/>
              <a:cs typeface="PMingLiU"/>
            </a:endParaRPr>
          </a:p>
          <a:p>
            <a:pPr>
              <a:lnSpc>
                <a:spcPct val="100000"/>
              </a:lnSpc>
              <a:spcBef>
                <a:spcPts val="35"/>
              </a:spcBef>
              <a:buFont typeface="PMingLiU"/>
              <a:buAutoNum type="arabicPeriod"/>
            </a:pPr>
            <a:endParaRPr sz="175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审查了历史遗留问题和一些重要领</a:t>
            </a:r>
            <a:r>
              <a:rPr sz="1950" spc="75" dirty="0">
                <a:latin typeface="PMingLiU"/>
                <a:cs typeface="PMingLiU"/>
              </a:rPr>
              <a:t>导</a:t>
            </a:r>
            <a:r>
              <a:rPr sz="1950" spc="25" dirty="0">
                <a:latin typeface="PMingLiU"/>
                <a:cs typeface="PMingLiU"/>
              </a:rPr>
              <a:t>人的</a:t>
            </a:r>
            <a:r>
              <a:rPr sz="1950" spc="75" dirty="0">
                <a:latin typeface="PMingLiU"/>
                <a:cs typeface="PMingLiU"/>
              </a:rPr>
              <a:t>功</a:t>
            </a:r>
            <a:r>
              <a:rPr sz="1950" spc="25" dirty="0">
                <a:latin typeface="PMingLiU"/>
                <a:cs typeface="PMingLiU"/>
              </a:rPr>
              <a:t>过是非</a:t>
            </a:r>
            <a:endParaRPr sz="1950" dirty="0">
              <a:latin typeface="PMingLiU"/>
              <a:cs typeface="PMingLiU"/>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3"/>
          </p:nvPr>
        </p:nvSpPr>
        <p:spPr>
          <a:xfrm>
            <a:off x="5631180" y="1358898"/>
            <a:ext cx="6370320" cy="4474210"/>
          </a:xfrm>
          <a:prstGeom prst="rect">
            <a:avLst/>
          </a:prstGeom>
        </p:spPr>
        <p:txBody>
          <a:bodyPr vert="horz" wrap="square" lIns="0" tIns="12700" rIns="0" bIns="0" rtlCol="0">
            <a:spAutoFit/>
          </a:bodyPr>
          <a:lstStyle/>
          <a:p>
            <a:pPr marL="12700">
              <a:lnSpc>
                <a:spcPct val="100000"/>
              </a:lnSpc>
              <a:spcBef>
                <a:spcPts val="100"/>
              </a:spcBef>
            </a:pPr>
            <a:r>
              <a:rPr dirty="0"/>
              <a:t>三、展望未</a:t>
            </a:r>
            <a:r>
              <a:rPr spc="-5" dirty="0"/>
              <a:t>来</a:t>
            </a:r>
            <a:r>
              <a:rPr sz="1950" spc="25" dirty="0">
                <a:solidFill>
                  <a:srgbClr val="C23B0D"/>
                </a:solidFill>
                <a:latin typeface="PMingLiU"/>
                <a:cs typeface="PMingLiU"/>
              </a:rPr>
              <a:t>★</a:t>
            </a:r>
            <a:endParaRPr sz="1950" dirty="0">
              <a:latin typeface="PMingLiU"/>
              <a:cs typeface="PMingLiU"/>
            </a:endParaRPr>
          </a:p>
          <a:p>
            <a:pPr>
              <a:lnSpc>
                <a:spcPct val="100000"/>
              </a:lnSpc>
              <a:spcBef>
                <a:spcPts val="50"/>
              </a:spcBef>
            </a:pPr>
            <a:endParaRPr sz="2650" dirty="0">
              <a:latin typeface="Times New Roman" panose="02020503050405090304"/>
              <a:cs typeface="Times New Roman" panose="02020503050405090304"/>
            </a:endParaRPr>
          </a:p>
          <a:p>
            <a:pPr marL="469900" indent="-457200">
              <a:buAutoNum type="arabicPeriod"/>
              <a:tabLst>
                <a:tab pos="469900" algn="l"/>
                <a:tab pos="469900" algn="l"/>
              </a:tabLst>
            </a:pPr>
            <a:r>
              <a:rPr sz="1950" spc="-185" dirty="0"/>
              <a:t>邓</a:t>
            </a:r>
            <a:r>
              <a:rPr sz="1950" spc="25" dirty="0">
                <a:latin typeface="PMingLiU"/>
                <a:cs typeface="PMingLiU"/>
              </a:rPr>
              <a:t>小平在</a:t>
            </a:r>
            <a:r>
              <a:rPr sz="1950" b="1" spc="25" dirty="0">
                <a:solidFill>
                  <a:srgbClr val="C23B0D"/>
                </a:solidFill>
                <a:latin typeface="Microsoft JhengHei" panose="020B0604030504040204" charset="-120"/>
                <a:cs typeface="Microsoft JhengHei" panose="020B0604030504040204" charset="-120"/>
              </a:rPr>
              <a:t>务虚会</a:t>
            </a:r>
            <a:r>
              <a:rPr sz="1950" spc="25" dirty="0">
                <a:latin typeface="PMingLiU"/>
                <a:cs typeface="PMingLiU"/>
              </a:rPr>
              <a:t>中提出</a:t>
            </a:r>
            <a:r>
              <a:rPr sz="1950" b="1" spc="25" dirty="0">
                <a:solidFill>
                  <a:srgbClr val="C23B0D"/>
                </a:solidFill>
                <a:latin typeface="Microsoft JhengHei" panose="020B0604030504040204" charset="-120"/>
                <a:cs typeface="Microsoft JhengHei" panose="020B0604030504040204" charset="-120"/>
              </a:rPr>
              <a:t>四项基本原</a:t>
            </a:r>
            <a:r>
              <a:rPr sz="1950" b="1" spc="80" dirty="0">
                <a:solidFill>
                  <a:srgbClr val="C23B0D"/>
                </a:solidFill>
                <a:latin typeface="Microsoft JhengHei" panose="020B0604030504040204" charset="-120"/>
                <a:cs typeface="Microsoft JhengHei" panose="020B0604030504040204" charset="-120"/>
              </a:rPr>
              <a:t>则</a:t>
            </a:r>
            <a:r>
              <a:rPr sz="1950" spc="25" dirty="0">
                <a:latin typeface="PMingLiU"/>
                <a:cs typeface="PMingLiU"/>
              </a:rPr>
              <a:t>，</a:t>
            </a:r>
            <a:endParaRPr sz="2100" dirty="0">
              <a:latin typeface="Times New Roman" panose="02020503050405090304"/>
              <a:cs typeface="Times New Roman" panose="02020503050405090304"/>
            </a:endParaRPr>
          </a:p>
          <a:p>
            <a:pPr marL="469900"/>
            <a:r>
              <a:rPr sz="1950" spc="-185" dirty="0"/>
              <a:t>是实现四个现代化的根本前提。</a:t>
            </a:r>
            <a:endParaRPr sz="2600" dirty="0">
              <a:latin typeface="Times New Roman" panose="02020503050405090304"/>
              <a:cs typeface="Times New Roman" panose="02020503050405090304"/>
            </a:endParaRPr>
          </a:p>
          <a:p>
            <a:pPr marL="469900" indent="-457200">
              <a:buAutoNum type="arabicPeriod" startAt="2"/>
              <a:tabLst>
                <a:tab pos="469900" algn="l"/>
                <a:tab pos="469900" algn="l"/>
              </a:tabLst>
            </a:pPr>
            <a:r>
              <a:rPr sz="1950" spc="-185" dirty="0"/>
              <a:t>1980年5月</a:t>
            </a:r>
            <a:r>
              <a:rPr sz="1950" spc="25" dirty="0">
                <a:latin typeface="PMingLiU"/>
                <a:cs typeface="PMingLiU"/>
              </a:rPr>
              <a:t>，中央决定</a:t>
            </a:r>
            <a:r>
              <a:rPr sz="1950" spc="10" dirty="0">
                <a:latin typeface="PMingLiU"/>
                <a:cs typeface="PMingLiU"/>
              </a:rPr>
              <a:t>在</a:t>
            </a:r>
            <a:r>
              <a:rPr sz="1950" b="1" spc="75" dirty="0">
                <a:solidFill>
                  <a:srgbClr val="C23B0D"/>
                </a:solidFill>
                <a:latin typeface="Microsoft JhengHei" panose="020B0604030504040204" charset="-120"/>
                <a:cs typeface="Microsoft JhengHei" panose="020B0604030504040204" charset="-120"/>
              </a:rPr>
              <a:t>深</a:t>
            </a:r>
            <a:r>
              <a:rPr sz="1950" b="1" spc="25" dirty="0">
                <a:solidFill>
                  <a:srgbClr val="C23B0D"/>
                </a:solidFill>
                <a:latin typeface="Microsoft JhengHei" panose="020B0604030504040204" charset="-120"/>
                <a:cs typeface="Microsoft JhengHei" panose="020B0604030504040204" charset="-120"/>
              </a:rPr>
              <a:t>圳、</a:t>
            </a:r>
            <a:r>
              <a:rPr sz="1950" b="1" spc="75" dirty="0">
                <a:solidFill>
                  <a:srgbClr val="C23B0D"/>
                </a:solidFill>
                <a:latin typeface="Microsoft JhengHei" panose="020B0604030504040204" charset="-120"/>
                <a:cs typeface="Microsoft JhengHei" panose="020B0604030504040204" charset="-120"/>
              </a:rPr>
              <a:t>珠</a:t>
            </a:r>
            <a:r>
              <a:rPr sz="1950" b="1" spc="25" dirty="0">
                <a:solidFill>
                  <a:srgbClr val="C23B0D"/>
                </a:solidFill>
                <a:latin typeface="Microsoft JhengHei" panose="020B0604030504040204" charset="-120"/>
                <a:cs typeface="Microsoft JhengHei" panose="020B0604030504040204" charset="-120"/>
              </a:rPr>
              <a:t>海、</a:t>
            </a:r>
            <a:endParaRPr sz="2100" dirty="0">
              <a:latin typeface="Times New Roman" panose="02020503050405090304"/>
              <a:cs typeface="Times New Roman" panose="02020503050405090304"/>
            </a:endParaRPr>
          </a:p>
          <a:p>
            <a:pPr marL="465455"/>
            <a:r>
              <a:rPr sz="1950" u="heavy" spc="-459" dirty="0">
                <a:solidFill>
                  <a:srgbClr val="C23B0D"/>
                </a:solidFill>
                <a:uFill>
                  <a:solidFill>
                    <a:srgbClr val="C23B0D"/>
                  </a:solidFill>
                </a:uFill>
                <a:latin typeface="Times New Roman" panose="02020503050405090304"/>
                <a:cs typeface="Times New Roman" panose="02020503050405090304"/>
              </a:rPr>
              <a:t> </a:t>
            </a:r>
            <a:r>
              <a:rPr sz="1950" b="1" spc="25" dirty="0">
                <a:solidFill>
                  <a:srgbClr val="C23B0D"/>
                </a:solidFill>
                <a:uFill>
                  <a:solidFill>
                    <a:srgbClr val="C23B0D"/>
                  </a:solidFill>
                </a:uFill>
                <a:latin typeface="Microsoft JhengHei" panose="020B0604030504040204" charset="-120"/>
                <a:cs typeface="Microsoft JhengHei" panose="020B0604030504040204" charset="-120"/>
              </a:rPr>
              <a:t>汕头和厦</a:t>
            </a:r>
            <a:r>
              <a:rPr sz="1950" b="1" spc="15" dirty="0">
                <a:solidFill>
                  <a:srgbClr val="C23B0D"/>
                </a:solidFill>
                <a:uFill>
                  <a:solidFill>
                    <a:srgbClr val="C23B0D"/>
                  </a:solidFill>
                </a:uFill>
                <a:latin typeface="Microsoft JhengHei" panose="020B0604030504040204" charset="-120"/>
                <a:cs typeface="Microsoft JhengHei" panose="020B0604030504040204" charset="-120"/>
              </a:rPr>
              <a:t>门</a:t>
            </a:r>
            <a:r>
              <a:rPr sz="1950" spc="25" dirty="0">
                <a:latin typeface="PMingLiU"/>
                <a:cs typeface="PMingLiU"/>
              </a:rPr>
              <a:t>设立经济特区。</a:t>
            </a:r>
            <a:endParaRPr sz="1950" spc="25" dirty="0">
              <a:latin typeface="PMingLiU"/>
              <a:cs typeface="PMingLiU"/>
            </a:endParaRPr>
          </a:p>
          <a:p>
            <a:pPr marL="465455"/>
            <a:endParaRPr sz="2550" dirty="0">
              <a:latin typeface="Times New Roman" panose="02020503050405090304"/>
              <a:cs typeface="Times New Roman" panose="02020503050405090304"/>
            </a:endParaRPr>
          </a:p>
          <a:p>
            <a:pPr marL="469900" indent="-457200">
              <a:buAutoNum type="arabicPeriod" startAt="3"/>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1979</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日</a:t>
            </a:r>
            <a:r>
              <a:rPr sz="1950" spc="25" dirty="0">
                <a:latin typeface="PMingLiU"/>
                <a:cs typeface="PMingLiU"/>
              </a:rPr>
              <a:t>，</a:t>
            </a:r>
            <a:r>
              <a:rPr sz="1950" b="1" spc="25" dirty="0">
                <a:solidFill>
                  <a:srgbClr val="C23B0D"/>
                </a:solidFill>
                <a:latin typeface="Microsoft JhengHei" panose="020B0604030504040204" charset="-120"/>
              </a:rPr>
              <a:t>《</a:t>
            </a:r>
            <a:r>
              <a:rPr sz="1950" b="1" spc="25" dirty="0">
                <a:solidFill>
                  <a:srgbClr val="C23B0D"/>
                </a:solidFill>
                <a:latin typeface="Microsoft JhengHei" panose="020B0604030504040204" charset="-120"/>
                <a:cs typeface="Microsoft JhengHei" panose="020B0604030504040204" charset="-120"/>
              </a:rPr>
              <a:t>告台湾同胞书</a:t>
            </a:r>
            <a:r>
              <a:rPr sz="1950" b="1" spc="25" dirty="0">
                <a:solidFill>
                  <a:srgbClr val="C23B0D"/>
                </a:solidFill>
                <a:latin typeface="Microsoft JhengHei" panose="020B0604030504040204" charset="-120"/>
              </a:rPr>
              <a:t>》</a:t>
            </a:r>
            <a:r>
              <a:rPr sz="1950" spc="25" dirty="0">
                <a:latin typeface="PMingLiU"/>
                <a:cs typeface="PMingLiU"/>
              </a:rPr>
              <a:t>；</a:t>
            </a:r>
            <a:r>
              <a:rPr sz="1950" spc="25" dirty="0">
                <a:solidFill>
                  <a:srgbClr val="C23B0D"/>
                </a:solidFill>
                <a:latin typeface="PMingLiU"/>
                <a:cs typeface="PMingLiU"/>
              </a:rPr>
              <a:t>★</a:t>
            </a:r>
            <a:endParaRPr lang="en-US" sz="1950" spc="25" dirty="0">
              <a:solidFill>
                <a:srgbClr val="C23B0D"/>
              </a:solidFill>
              <a:latin typeface="PMingLiU"/>
              <a:cs typeface="PMingLiU"/>
            </a:endParaRPr>
          </a:p>
          <a:p>
            <a:pPr marL="12700">
              <a:tabLst>
                <a:tab pos="469900" algn="l"/>
                <a:tab pos="469900" algn="l"/>
              </a:tabLst>
            </a:pPr>
            <a:endParaRPr lang="en-US" sz="1950" b="1" u="heavy" spc="-85" dirty="0">
              <a:solidFill>
                <a:srgbClr val="C23B0D"/>
              </a:solidFill>
              <a:uFill>
                <a:solidFill>
                  <a:srgbClr val="C23B0D"/>
                </a:solidFill>
              </a:uFill>
              <a:latin typeface="Microsoft JhengHei" panose="020B0604030504040204" charset="-120"/>
            </a:endParaRPr>
          </a:p>
          <a:p>
            <a:pPr marL="12700">
              <a:tabLst>
                <a:tab pos="469900" algn="l"/>
                <a:tab pos="469900" algn="l"/>
              </a:tabLst>
            </a:pPr>
            <a:r>
              <a:rPr lang="en-US" altLang="zh-CN" sz="1950" b="1" spc="-85" dirty="0">
                <a:solidFill>
                  <a:srgbClr val="C23B0D"/>
                </a:solidFill>
                <a:uFill>
                  <a:solidFill>
                    <a:srgbClr val="C23B0D"/>
                  </a:solidFill>
                </a:uFill>
                <a:latin typeface="Microsoft JhengHei" panose="020B0604030504040204" charset="-120"/>
              </a:rPr>
              <a:t>4.     </a:t>
            </a:r>
            <a:r>
              <a:rPr lang="en-US" altLang="zh-CN" sz="1950" b="1" spc="-85" dirty="0">
                <a:solidFill>
                  <a:srgbClr val="C23B0D"/>
                </a:solidFill>
                <a:uFill>
                  <a:solidFill>
                    <a:srgbClr val="C23B0D"/>
                  </a:solidFill>
                </a:uFill>
                <a:latin typeface="等线" panose="02010600030101010101" pitchFamily="2" charset="-122"/>
                <a:ea typeface="等线" panose="02010600030101010101" pitchFamily="2" charset="-122"/>
              </a:rPr>
              <a:t>1980</a:t>
            </a:r>
            <a:r>
              <a:rPr lang="zh-CN" altLang="en-US" sz="1950" b="1" spc="-85" dirty="0">
                <a:solidFill>
                  <a:srgbClr val="C23B0D"/>
                </a:solidFill>
                <a:uFill>
                  <a:solidFill>
                    <a:srgbClr val="C23B0D"/>
                  </a:solidFill>
                </a:uFill>
                <a:latin typeface="等线" panose="02010600030101010101" pitchFamily="2" charset="-122"/>
                <a:ea typeface="等线" panose="02010600030101010101" pitchFamily="2" charset="-122"/>
              </a:rPr>
              <a:t>政治体制改革：</a:t>
            </a:r>
            <a:r>
              <a:rPr lang="en-US" altLang="zh-CN" sz="1950" b="1" u="heavy" spc="-85" dirty="0">
                <a:solidFill>
                  <a:srgbClr val="C23B0D"/>
                </a:solidFill>
                <a:uFill>
                  <a:solidFill>
                    <a:srgbClr val="C23B0D"/>
                  </a:solidFill>
                </a:uFill>
                <a:latin typeface="等线" panose="02010600030101010101" pitchFamily="2" charset="-122"/>
                <a:ea typeface="等线" panose="02010600030101010101" pitchFamily="2" charset="-122"/>
              </a:rPr>
              <a:t>《</a:t>
            </a:r>
            <a:r>
              <a:rPr lang="zh-CN" altLang="en-US" sz="1950" b="1" u="heavy" spc="-85" dirty="0">
                <a:solidFill>
                  <a:srgbClr val="C23B0D"/>
                </a:solidFill>
                <a:uFill>
                  <a:solidFill>
                    <a:srgbClr val="C23B0D"/>
                  </a:solidFill>
                </a:uFill>
                <a:latin typeface="等线" panose="02010600030101010101" pitchFamily="2" charset="-122"/>
                <a:ea typeface="等线" panose="02010600030101010101" pitchFamily="2" charset="-122"/>
              </a:rPr>
              <a:t>党和国家领导制度的改革</a:t>
            </a:r>
            <a:r>
              <a:rPr lang="en-US" altLang="zh-CN" sz="1950" b="1" u="heavy" spc="-85" dirty="0">
                <a:solidFill>
                  <a:srgbClr val="C23B0D"/>
                </a:solidFill>
                <a:uFill>
                  <a:solidFill>
                    <a:srgbClr val="C23B0D"/>
                  </a:solidFill>
                </a:uFill>
                <a:latin typeface="等线" panose="02010600030101010101" pitchFamily="2" charset="-122"/>
                <a:ea typeface="等线" panose="02010600030101010101" pitchFamily="2" charset="-122"/>
              </a:rPr>
              <a:t>》</a:t>
            </a:r>
            <a:endParaRPr sz="1950" b="1" u="heavy" spc="-85" dirty="0">
              <a:solidFill>
                <a:srgbClr val="C23B0D"/>
              </a:solidFill>
              <a:uFill>
                <a:solidFill>
                  <a:srgbClr val="C23B0D"/>
                </a:solidFill>
              </a:uFill>
              <a:latin typeface="等线" panose="02010600030101010101" pitchFamily="2" charset="-122"/>
              <a:ea typeface="等线" panose="02010600030101010101" pitchFamily="2" charset="-122"/>
            </a:endParaRPr>
          </a:p>
        </p:txBody>
      </p:sp>
      <p:sp>
        <p:nvSpPr>
          <p:cNvPr id="4" name="object 4"/>
          <p:cNvSpPr txBox="1">
            <a:spLocks noGrp="1"/>
          </p:cNvSpPr>
          <p:nvPr>
            <p:ph sz="half" idx="2"/>
          </p:nvPr>
        </p:nvSpPr>
        <p:spPr>
          <a:xfrm>
            <a:off x="228600" y="1264919"/>
            <a:ext cx="5303520" cy="4526280"/>
          </a:xfrm>
          <a:prstGeom prst="rect">
            <a:avLst/>
          </a:prstGeom>
        </p:spPr>
        <p:txBody>
          <a:bodyPr vert="horz" wrap="square" lIns="0" tIns="12700" rIns="0" bIns="0" rtlCol="0">
            <a:spAutoFit/>
          </a:bodyPr>
          <a:lstStyle/>
          <a:p>
            <a:pPr marL="13335">
              <a:lnSpc>
                <a:spcPct val="100000"/>
              </a:lnSpc>
              <a:spcBef>
                <a:spcPts val="100"/>
              </a:spcBef>
            </a:pPr>
            <a:r>
              <a:rPr spc="-5" dirty="0"/>
              <a:t>二、回顾过</a:t>
            </a:r>
            <a:r>
              <a:rPr dirty="0"/>
              <a:t>去</a:t>
            </a:r>
            <a:r>
              <a:rPr sz="1950" spc="25" dirty="0">
                <a:solidFill>
                  <a:srgbClr val="C23B0D"/>
                </a:solidFill>
                <a:latin typeface="PMingLiU"/>
                <a:cs typeface="PMingLiU"/>
              </a:rPr>
              <a:t>★★</a:t>
            </a:r>
            <a:endParaRPr sz="1950" dirty="0">
              <a:latin typeface="PMingLiU"/>
              <a:cs typeface="PMingLiU"/>
            </a:endParaRPr>
          </a:p>
          <a:p>
            <a:pPr>
              <a:lnSpc>
                <a:spcPct val="100000"/>
              </a:lnSpc>
              <a:spcBef>
                <a:spcPts val="20"/>
              </a:spcBef>
            </a:pPr>
            <a:endParaRPr sz="2050" dirty="0">
              <a:latin typeface="Times New Roman" panose="02020503050405090304"/>
              <a:cs typeface="Times New Roman" panose="02020503050405090304"/>
            </a:endParaRPr>
          </a:p>
          <a:p>
            <a:pPr marL="13335">
              <a:lnSpc>
                <a:spcPct val="100000"/>
              </a:lnSpc>
            </a:pPr>
            <a:r>
              <a:rPr sz="1950" b="1" spc="25" dirty="0" err="1">
                <a:solidFill>
                  <a:srgbClr val="C00000"/>
                </a:solidFill>
                <a:latin typeface="PMingLiU"/>
                <a:cs typeface="PMingLiU"/>
              </a:rPr>
              <a:t>中共十一届六中全会</a:t>
            </a:r>
            <a:r>
              <a:rPr sz="1950" spc="25" dirty="0" err="1">
                <a:latin typeface="PMingLiU"/>
                <a:cs typeface="PMingLiU"/>
              </a:rPr>
              <a:t>通过《</a:t>
            </a:r>
            <a:r>
              <a:rPr sz="1950" b="1" u="heavy" spc="65" dirty="0" err="1">
                <a:solidFill>
                  <a:srgbClr val="C23B0D"/>
                </a:solidFill>
                <a:uFill>
                  <a:solidFill>
                    <a:srgbClr val="C23B0D"/>
                  </a:solidFill>
                </a:uFill>
                <a:latin typeface="Microsoft JhengHei" panose="020B0604030504040204" charset="-120"/>
                <a:cs typeface="Microsoft JhengHei" panose="020B0604030504040204" charset="-120"/>
              </a:rPr>
              <a:t>关于建</a:t>
            </a:r>
            <a:r>
              <a:rPr lang="zh-CN" altLang="en-US" sz="1950" b="1" u="heavy" spc="65" dirty="0">
                <a:solidFill>
                  <a:srgbClr val="C23B0D"/>
                </a:solidFill>
                <a:uFill>
                  <a:solidFill>
                    <a:srgbClr val="C23B0D"/>
                  </a:solidFill>
                </a:uFill>
                <a:latin typeface="Microsoft JhengHei" panose="020B0604030504040204" charset="-120"/>
                <a:cs typeface="Microsoft JhengHei" panose="020B0604030504040204" charset="-120"/>
              </a:rPr>
              <a:t>国</a:t>
            </a:r>
            <a:r>
              <a:rPr sz="1950" b="1" u="heavy" spc="65" dirty="0" err="1">
                <a:solidFill>
                  <a:srgbClr val="C23B0D"/>
                </a:solidFill>
                <a:uFill>
                  <a:solidFill>
                    <a:srgbClr val="C23B0D"/>
                  </a:solidFill>
                </a:uFill>
                <a:latin typeface="Microsoft JhengHei" panose="020B0604030504040204" charset="-120"/>
                <a:cs typeface="Microsoft JhengHei" panose="020B0604030504040204" charset="-120"/>
              </a:rPr>
              <a:t>以来党</a:t>
            </a:r>
            <a:endParaRPr sz="1950" b="1" u="heavy" spc="65" dirty="0">
              <a:solidFill>
                <a:srgbClr val="C23B0D"/>
              </a:solidFill>
              <a:uFill>
                <a:solidFill>
                  <a:srgbClr val="C23B0D"/>
                </a:solidFill>
              </a:uFill>
              <a:latin typeface="Microsoft JhengHei" panose="020B0604030504040204" charset="-120"/>
              <a:cs typeface="Microsoft JhengHei" panose="020B0604030504040204" charset="-120"/>
            </a:endParaRPr>
          </a:p>
          <a:p>
            <a:pPr>
              <a:lnSpc>
                <a:spcPct val="100000"/>
              </a:lnSpc>
              <a:spcBef>
                <a:spcPts val="40"/>
              </a:spcBef>
            </a:pPr>
            <a:endParaRPr sz="1900" dirty="0">
              <a:latin typeface="Times New Roman" panose="02020503050405090304"/>
              <a:cs typeface="Times New Roman" panose="02020503050405090304"/>
            </a:endParaRPr>
          </a:p>
          <a:p>
            <a:pPr marL="12700">
              <a:lnSpc>
                <a:spcPct val="100000"/>
              </a:lnSpc>
            </a:pPr>
            <a:r>
              <a:rPr sz="1950" u="heavy" spc="-490" dirty="0">
                <a:solidFill>
                  <a:srgbClr val="C23B0D"/>
                </a:solidFill>
                <a:uFill>
                  <a:solidFill>
                    <a:srgbClr val="C23B0D"/>
                  </a:solidFill>
                </a:uFill>
                <a:latin typeface="Times New Roman" panose="02020503050405090304"/>
                <a:cs typeface="Times New Roman" panose="02020503050405090304"/>
              </a:rPr>
              <a:t> </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的若</a:t>
            </a:r>
            <a:r>
              <a:rPr sz="1950" b="1" u="heavy" spc="15" dirty="0" err="1">
                <a:solidFill>
                  <a:srgbClr val="C23B0D"/>
                </a:solidFill>
                <a:uFill>
                  <a:solidFill>
                    <a:srgbClr val="C23B0D"/>
                  </a:solidFill>
                </a:uFill>
                <a:latin typeface="Microsoft JhengHei" panose="020B0604030504040204" charset="-120"/>
                <a:cs typeface="Microsoft JhengHei" panose="020B0604030504040204" charset="-120"/>
              </a:rPr>
              <a:t>干</a:t>
            </a:r>
            <a:r>
              <a:rPr sz="1950" b="1" u="heavy" spc="75" dirty="0" err="1">
                <a:solidFill>
                  <a:srgbClr val="C23B0D"/>
                </a:solidFill>
                <a:uFill>
                  <a:solidFill>
                    <a:srgbClr val="C23B0D"/>
                  </a:solidFill>
                </a:uFill>
                <a:latin typeface="Microsoft JhengHei" panose="020B0604030504040204" charset="-120"/>
                <a:cs typeface="Microsoft JhengHei" panose="020B0604030504040204" charset="-120"/>
              </a:rPr>
              <a:t>历</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史问</a:t>
            </a:r>
            <a:r>
              <a:rPr sz="1950" b="1" u="heavy" spc="65" dirty="0" err="1">
                <a:solidFill>
                  <a:srgbClr val="C23B0D"/>
                </a:solidFill>
                <a:uFill>
                  <a:solidFill>
                    <a:srgbClr val="C23B0D"/>
                  </a:solidFill>
                </a:uFill>
                <a:latin typeface="Microsoft JhengHei" panose="020B0604030504040204" charset="-120"/>
                <a:cs typeface="Microsoft JhengHei" panose="020B0604030504040204" charset="-120"/>
              </a:rPr>
              <a:t>题</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的决</a:t>
            </a:r>
            <a:r>
              <a:rPr sz="1950" b="1" u="heavy" spc="90" dirty="0" err="1">
                <a:solidFill>
                  <a:srgbClr val="C23B0D"/>
                </a:solidFill>
                <a:uFill>
                  <a:solidFill>
                    <a:srgbClr val="C23B0D"/>
                  </a:solidFill>
                </a:uFill>
                <a:latin typeface="Microsoft JhengHei" panose="020B0604030504040204" charset="-120"/>
                <a:cs typeface="Microsoft JhengHei" panose="020B0604030504040204" charset="-120"/>
              </a:rPr>
              <a:t>议</a:t>
            </a:r>
            <a:r>
              <a:rPr sz="1950" spc="25" dirty="0">
                <a:latin typeface="PMingLiU"/>
                <a:cs typeface="PMingLiU"/>
              </a:rPr>
              <a:t>》</a:t>
            </a:r>
            <a:endParaRPr sz="1950" dirty="0">
              <a:latin typeface="PMingLiU"/>
              <a:cs typeface="PMingLiU"/>
            </a:endParaRPr>
          </a:p>
          <a:p>
            <a:pPr marL="356235" marR="5080" indent="-342900">
              <a:lnSpc>
                <a:spcPct val="195000"/>
              </a:lnSpc>
              <a:buAutoNum type="arabicPeriod"/>
              <a:tabLst>
                <a:tab pos="355600" algn="l"/>
                <a:tab pos="356870" algn="l"/>
              </a:tabLst>
            </a:pPr>
            <a:r>
              <a:rPr sz="1950" spc="-185" dirty="0"/>
              <a:t>科学评价毛泽东和毛泽东思想的历史地位； 功绩是第一位，错误是第二位。</a:t>
            </a:r>
            <a:endParaRPr sz="1950" spc="-185" dirty="0"/>
          </a:p>
          <a:p>
            <a:pPr marL="356235" marR="268605" indent="-342900">
              <a:lnSpc>
                <a:spcPct val="195000"/>
              </a:lnSpc>
              <a:buAutoNum type="arabicPeriod"/>
              <a:tabLst>
                <a:tab pos="355600" algn="l"/>
                <a:tab pos="356870" algn="l"/>
              </a:tabLst>
            </a:pPr>
            <a:r>
              <a:rPr sz="1950" spc="-185" dirty="0"/>
              <a:t>根本上否定“文化大革命” ，对新中国成立 以来的重大历史事件作出了基本结论；</a:t>
            </a:r>
            <a:endParaRPr sz="1950" spc="-185" dirty="0"/>
          </a:p>
          <a:p>
            <a:pPr>
              <a:lnSpc>
                <a:spcPct val="100000"/>
              </a:lnSpc>
              <a:spcBef>
                <a:spcPts val="35"/>
              </a:spcBef>
              <a:buFont typeface="PMingLiU"/>
              <a:buAutoNum type="arabicPeriod"/>
            </a:pPr>
            <a:endParaRPr sz="1900" dirty="0">
              <a:latin typeface="Times New Roman" panose="02020503050405090304"/>
              <a:cs typeface="Times New Roman" panose="02020503050405090304"/>
            </a:endParaRPr>
          </a:p>
          <a:p>
            <a:pPr marL="356235" indent="-342900">
              <a:lnSpc>
                <a:spcPct val="100000"/>
              </a:lnSpc>
              <a:spcBef>
                <a:spcPts val="5"/>
              </a:spcBef>
              <a:buAutoNum type="arabicPeriod"/>
              <a:tabLst>
                <a:tab pos="355600" algn="l"/>
                <a:tab pos="356870" algn="l"/>
              </a:tabLst>
            </a:pPr>
            <a:r>
              <a:rPr sz="1950" spc="-185" dirty="0"/>
              <a:t>标志着指导思想上拨乱反正的胜利完成。</a:t>
            </a:r>
            <a:endParaRPr sz="1950" spc="-185" dirty="0"/>
          </a:p>
        </p:txBody>
      </p:sp>
      <p:sp>
        <p:nvSpPr>
          <p:cNvPr id="5" name="object 5"/>
          <p:cNvSpPr txBox="1">
            <a:spLocks noGrp="1"/>
          </p:cNvSpPr>
          <p:nvPr>
            <p:ph type="title"/>
          </p:nvPr>
        </p:nvSpPr>
        <p:spPr>
          <a:xfrm>
            <a:off x="910272" y="384238"/>
            <a:ext cx="8759190" cy="510540"/>
          </a:xfrm>
          <a:prstGeom prst="rect">
            <a:avLst/>
          </a:prstGeom>
        </p:spPr>
        <p:txBody>
          <a:bodyPr vert="horz" wrap="square" lIns="0" tIns="16510" rIns="0" bIns="0" rtlCol="0">
            <a:spAutoFit/>
          </a:bodyPr>
          <a:lstStyle/>
          <a:p>
            <a:pPr marL="12700">
              <a:lnSpc>
                <a:spcPct val="100000"/>
              </a:lnSpc>
              <a:spcBef>
                <a:spcPts val="130"/>
              </a:spcBef>
            </a:pPr>
            <a:r>
              <a:rPr spc="25" dirty="0" err="1"/>
              <a:t>第一节</a:t>
            </a:r>
            <a:r>
              <a:rPr spc="-750" dirty="0"/>
              <a:t> </a:t>
            </a:r>
            <a:r>
              <a:rPr spc="25" dirty="0" err="1"/>
              <a:t>历史性的伟大转折和改革开放的</a:t>
            </a:r>
            <a:r>
              <a:rPr spc="75" dirty="0" err="1"/>
              <a:t>起</a:t>
            </a:r>
            <a:r>
              <a:rPr spc="25" dirty="0" err="1"/>
              <a:t>步</a:t>
            </a:r>
            <a:endParaRPr spc="-195" dirty="0"/>
          </a:p>
        </p:txBody>
      </p:sp>
      <p:sp>
        <p:nvSpPr>
          <p:cNvPr id="6" name="object 6"/>
          <p:cNvSpPr/>
          <p:nvPr/>
        </p:nvSpPr>
        <p:spPr>
          <a:xfrm>
            <a:off x="8816340" y="1333500"/>
            <a:ext cx="1485900" cy="472439"/>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3284220" y="1272539"/>
            <a:ext cx="1562100" cy="47243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5486400" y="2160270"/>
            <a:ext cx="36195" cy="3630929"/>
          </a:xfrm>
          <a:custGeom>
            <a:avLst/>
            <a:gdLst/>
            <a:ahLst/>
            <a:cxnLst/>
            <a:rect l="l" t="t" r="r" b="b"/>
            <a:pathLst>
              <a:path w="36195" h="3630929">
                <a:moveTo>
                  <a:pt x="0" y="0"/>
                </a:moveTo>
                <a:lnTo>
                  <a:pt x="35940" y="3630460"/>
                </a:lnTo>
              </a:path>
            </a:pathLst>
          </a:custGeom>
          <a:ln w="22860">
            <a:solidFill>
              <a:srgbClr val="BEBEBE"/>
            </a:solidFill>
          </a:ln>
        </p:spPr>
        <p:txBody>
          <a:bodyPr wrap="square" lIns="0" tIns="0" rIns="0" bIns="0" rtlCol="0"/>
          <a:lstStyle/>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3822065" cy="510540"/>
          </a:xfrm>
          <a:prstGeom prst="rect">
            <a:avLst/>
          </a:prstGeom>
        </p:spPr>
        <p:txBody>
          <a:bodyPr vert="horz" wrap="square" lIns="0" tIns="16510" rIns="0" bIns="0" rtlCol="0">
            <a:spAutoFit/>
          </a:bodyPr>
          <a:lstStyle/>
          <a:p>
            <a:pPr marL="12700">
              <a:lnSpc>
                <a:spcPct val="100000"/>
              </a:lnSpc>
              <a:spcBef>
                <a:spcPts val="130"/>
              </a:spcBef>
              <a:tabLst>
                <a:tab pos="3001010" algn="l"/>
              </a:tabLst>
            </a:pPr>
            <a:r>
              <a:rPr spc="25" dirty="0"/>
              <a:t>第二节</a:t>
            </a:r>
            <a:r>
              <a:rPr spc="-740" dirty="0"/>
              <a:t> </a:t>
            </a:r>
            <a:r>
              <a:rPr spc="-434" dirty="0"/>
              <a:t>~</a:t>
            </a:r>
            <a:r>
              <a:rPr spc="25" dirty="0"/>
              <a:t>第四节</a:t>
            </a:r>
            <a:r>
              <a:rPr dirty="0"/>
              <a:t>	</a:t>
            </a:r>
            <a:r>
              <a:rPr spc="25" dirty="0"/>
              <a:t>成就</a:t>
            </a:r>
            <a:endParaRPr spc="25" dirty="0"/>
          </a:p>
        </p:txBody>
      </p:sp>
      <p:sp>
        <p:nvSpPr>
          <p:cNvPr id="6" name="object 6"/>
          <p:cNvSpPr txBox="1"/>
          <p:nvPr/>
        </p:nvSpPr>
        <p:spPr>
          <a:xfrm>
            <a:off x="780096" y="1219200"/>
            <a:ext cx="10052685" cy="4695190"/>
          </a:xfrm>
          <a:prstGeom prst="rect">
            <a:avLst/>
          </a:prstGeom>
        </p:spPr>
        <p:txBody>
          <a:bodyPr vert="horz" wrap="square" lIns="0" tIns="16510" rIns="0" bIns="0" rtlCol="0">
            <a:spAutoFit/>
          </a:bodyPr>
          <a:lstStyle/>
          <a:p>
            <a:pPr marL="469900" indent="-457200">
              <a:lnSpc>
                <a:spcPct val="100000"/>
              </a:lnSpc>
              <a:spcBef>
                <a:spcPts val="130"/>
              </a:spcBef>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1988</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spc="25" dirty="0">
                <a:latin typeface="PMingLiU"/>
                <a:cs typeface="PMingLiU"/>
              </a:rPr>
              <a:t>4月将</a:t>
            </a:r>
            <a:r>
              <a:rPr sz="1950" b="1" spc="25" dirty="0">
                <a:solidFill>
                  <a:srgbClr val="C23B0D"/>
                </a:solidFill>
                <a:latin typeface="Microsoft JhengHei" panose="020B0604030504040204" charset="-120"/>
                <a:cs typeface="Microsoft JhengHei" panose="020B0604030504040204" charset="-120"/>
              </a:rPr>
              <a:t>海南</a:t>
            </a:r>
            <a:r>
              <a:rPr sz="1950" spc="25" dirty="0">
                <a:latin typeface="PMingLiU"/>
                <a:cs typeface="PMingLiU"/>
              </a:rPr>
              <a:t>岛辟</a:t>
            </a:r>
            <a:r>
              <a:rPr sz="1950" spc="75" dirty="0">
                <a:latin typeface="PMingLiU"/>
                <a:cs typeface="PMingLiU"/>
              </a:rPr>
              <a:t>为</a:t>
            </a:r>
            <a:r>
              <a:rPr sz="1950" spc="25" dirty="0">
                <a:latin typeface="PMingLiU"/>
                <a:cs typeface="PMingLiU"/>
              </a:rPr>
              <a:t>经济</a:t>
            </a:r>
            <a:r>
              <a:rPr sz="1950" spc="75" dirty="0">
                <a:latin typeface="PMingLiU"/>
                <a:cs typeface="PMingLiU"/>
              </a:rPr>
              <a:t>特</a:t>
            </a:r>
            <a:r>
              <a:rPr sz="1950" spc="25" dirty="0">
                <a:latin typeface="PMingLiU"/>
                <a:cs typeface="PMingLiU"/>
              </a:rPr>
              <a:t>区。</a:t>
            </a:r>
            <a:r>
              <a:rPr sz="1950" spc="25" dirty="0">
                <a:solidFill>
                  <a:srgbClr val="C23B0D"/>
                </a:solidFill>
                <a:latin typeface="PMingLiU"/>
                <a:cs typeface="PMingLiU"/>
              </a:rPr>
              <a:t>★</a:t>
            </a:r>
            <a:endParaRPr sz="1950" dirty="0">
              <a:latin typeface="PMingLiU"/>
              <a:cs typeface="PMingLiU"/>
            </a:endParaRPr>
          </a:p>
          <a:p>
            <a:pPr>
              <a:lnSpc>
                <a:spcPct val="100000"/>
              </a:lnSpc>
              <a:spcBef>
                <a:spcPts val="50"/>
              </a:spcBef>
              <a:buAutoNum type="arabicPeriod"/>
            </a:pPr>
            <a:endParaRPr sz="21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1998年提出以</a:t>
            </a:r>
            <a:r>
              <a:rPr sz="1950" b="1" spc="25" dirty="0">
                <a:solidFill>
                  <a:srgbClr val="C23B0D"/>
                </a:solidFill>
                <a:latin typeface="Microsoft JhengHei" panose="020B0604030504040204" charset="-120"/>
                <a:cs typeface="Microsoft JhengHei" panose="020B0604030504040204" charset="-120"/>
              </a:rPr>
              <a:t>讲学习、讲</a:t>
            </a:r>
            <a:r>
              <a:rPr sz="1950" b="1" spc="75" dirty="0">
                <a:solidFill>
                  <a:srgbClr val="C23B0D"/>
                </a:solidFill>
                <a:latin typeface="Microsoft JhengHei" panose="020B0604030504040204" charset="-120"/>
                <a:cs typeface="Microsoft JhengHei" panose="020B0604030504040204" charset="-120"/>
              </a:rPr>
              <a:t>政</a:t>
            </a:r>
            <a:r>
              <a:rPr sz="1950" b="1" spc="25" dirty="0">
                <a:solidFill>
                  <a:srgbClr val="C23B0D"/>
                </a:solidFill>
                <a:latin typeface="Microsoft JhengHei" panose="020B0604030504040204" charset="-120"/>
                <a:cs typeface="Microsoft JhengHei" panose="020B0604030504040204" charset="-120"/>
              </a:rPr>
              <a:t>治、</a:t>
            </a:r>
            <a:r>
              <a:rPr sz="1950" b="1" spc="75" dirty="0">
                <a:solidFill>
                  <a:srgbClr val="C23B0D"/>
                </a:solidFill>
                <a:latin typeface="Microsoft JhengHei" panose="020B0604030504040204" charset="-120"/>
                <a:cs typeface="Microsoft JhengHei" panose="020B0604030504040204" charset="-120"/>
              </a:rPr>
              <a:t>讲</a:t>
            </a:r>
            <a:r>
              <a:rPr sz="1950" b="1" spc="25" dirty="0">
                <a:solidFill>
                  <a:srgbClr val="C23B0D"/>
                </a:solidFill>
                <a:latin typeface="Microsoft JhengHei" panose="020B0604030504040204" charset="-120"/>
                <a:cs typeface="Microsoft JhengHei" panose="020B0604030504040204" charset="-120"/>
              </a:rPr>
              <a:t>正</a:t>
            </a:r>
            <a:r>
              <a:rPr sz="1950" b="1" spc="15" dirty="0">
                <a:solidFill>
                  <a:srgbClr val="C23B0D"/>
                </a:solidFill>
                <a:latin typeface="Microsoft JhengHei" panose="020B0604030504040204" charset="-120"/>
                <a:cs typeface="Microsoft JhengHei" panose="020B0604030504040204" charset="-120"/>
              </a:rPr>
              <a:t>气</a:t>
            </a:r>
            <a:r>
              <a:rPr sz="1950" spc="75" dirty="0">
                <a:latin typeface="PMingLiU"/>
                <a:cs typeface="PMingLiU"/>
              </a:rPr>
              <a:t>为</a:t>
            </a:r>
            <a:r>
              <a:rPr sz="1950" spc="25" dirty="0">
                <a:latin typeface="PMingLiU"/>
                <a:cs typeface="PMingLiU"/>
              </a:rPr>
              <a:t>主要</a:t>
            </a:r>
            <a:r>
              <a:rPr sz="1950" spc="65" dirty="0">
                <a:latin typeface="PMingLiU"/>
                <a:cs typeface="PMingLiU"/>
              </a:rPr>
              <a:t>内</a:t>
            </a:r>
            <a:r>
              <a:rPr sz="1950" spc="25" dirty="0">
                <a:latin typeface="PMingLiU"/>
                <a:cs typeface="PMingLiU"/>
              </a:rPr>
              <a:t>容党</a:t>
            </a:r>
            <a:r>
              <a:rPr sz="1950" spc="65" dirty="0">
                <a:latin typeface="PMingLiU"/>
                <a:cs typeface="PMingLiU"/>
              </a:rPr>
              <a:t>性</a:t>
            </a:r>
            <a:r>
              <a:rPr sz="1950" spc="25" dirty="0">
                <a:latin typeface="PMingLiU"/>
                <a:cs typeface="PMingLiU"/>
              </a:rPr>
              <a:t>党风</a:t>
            </a:r>
            <a:r>
              <a:rPr sz="1950" spc="65" dirty="0">
                <a:latin typeface="PMingLiU"/>
                <a:cs typeface="PMingLiU"/>
              </a:rPr>
              <a:t>教</a:t>
            </a:r>
            <a:r>
              <a:rPr sz="1950" spc="25" dirty="0">
                <a:latin typeface="PMingLiU"/>
                <a:cs typeface="PMingLiU"/>
              </a:rPr>
              <a:t>育</a:t>
            </a:r>
            <a:endParaRPr sz="1950" dirty="0">
              <a:latin typeface="PMingLiU"/>
              <a:cs typeface="PMingLiU"/>
            </a:endParaRPr>
          </a:p>
          <a:p>
            <a:pPr marL="469900" marR="5080" indent="-457200">
              <a:lnSpc>
                <a:spcPct val="205000"/>
              </a:lnSpc>
              <a:buAutoNum type="arabicPeriod"/>
              <a:tabLst>
                <a:tab pos="469900" algn="l"/>
                <a:tab pos="469900" algn="l"/>
              </a:tabLst>
            </a:pPr>
            <a:r>
              <a:rPr sz="1950" spc="25" dirty="0">
                <a:latin typeface="PMingLiU"/>
                <a:cs typeface="PMingLiU"/>
              </a:rPr>
              <a:t>1990年</a:t>
            </a:r>
            <a:r>
              <a:rPr sz="1950" spc="-155" dirty="0">
                <a:latin typeface="PMingLiU"/>
                <a:cs typeface="PMingLiU"/>
              </a:rPr>
              <a:t>邓小平提出</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 两个飞跃”</a:t>
            </a:r>
            <a:r>
              <a:rPr sz="1950" spc="25" dirty="0">
                <a:latin typeface="PMingLiU"/>
                <a:cs typeface="PMingLiU"/>
              </a:rPr>
              <a:t>的思想</a:t>
            </a:r>
            <a:r>
              <a:rPr sz="1950" spc="80" dirty="0">
                <a:latin typeface="PMingLiU"/>
                <a:cs typeface="PMingLiU"/>
              </a:rPr>
              <a:t>：</a:t>
            </a:r>
            <a:r>
              <a:rPr sz="1950" spc="25" dirty="0">
                <a:latin typeface="PMingLiU"/>
                <a:cs typeface="PMingLiU"/>
              </a:rPr>
              <a:t>第一</a:t>
            </a:r>
            <a:r>
              <a:rPr sz="1950" spc="65" dirty="0">
                <a:latin typeface="PMingLiU"/>
                <a:cs typeface="PMingLiU"/>
              </a:rPr>
              <a:t>个</a:t>
            </a:r>
            <a:r>
              <a:rPr sz="1950" spc="25" dirty="0">
                <a:latin typeface="PMingLiU"/>
                <a:cs typeface="PMingLiU"/>
              </a:rPr>
              <a:t>飞跃</a:t>
            </a:r>
            <a:r>
              <a:rPr sz="1950" spc="75" dirty="0">
                <a:latin typeface="PMingLiU"/>
                <a:cs typeface="PMingLiU"/>
              </a:rPr>
              <a:t>是</a:t>
            </a:r>
            <a:r>
              <a:rPr sz="1950" spc="25" dirty="0">
                <a:latin typeface="PMingLiU"/>
                <a:cs typeface="PMingLiU"/>
              </a:rPr>
              <a:t>废除</a:t>
            </a:r>
            <a:r>
              <a:rPr sz="1950" spc="75" dirty="0">
                <a:latin typeface="PMingLiU"/>
                <a:cs typeface="PMingLiU"/>
              </a:rPr>
              <a:t>人</a:t>
            </a:r>
            <a:r>
              <a:rPr sz="1950" spc="25" dirty="0">
                <a:latin typeface="PMingLiU"/>
                <a:cs typeface="PMingLiU"/>
              </a:rPr>
              <a:t>民公</a:t>
            </a:r>
            <a:r>
              <a:rPr sz="1950" spc="75" dirty="0">
                <a:latin typeface="PMingLiU"/>
                <a:cs typeface="PMingLiU"/>
              </a:rPr>
              <a:t>社</a:t>
            </a:r>
            <a:r>
              <a:rPr sz="1950" spc="25" dirty="0">
                <a:latin typeface="PMingLiU"/>
                <a:cs typeface="PMingLiU"/>
              </a:rPr>
              <a:t>，实</a:t>
            </a:r>
            <a:r>
              <a:rPr sz="1950" spc="75" dirty="0">
                <a:latin typeface="PMingLiU"/>
                <a:cs typeface="PMingLiU"/>
              </a:rPr>
              <a:t>行</a:t>
            </a:r>
            <a:r>
              <a:rPr sz="1950" spc="25" dirty="0">
                <a:latin typeface="PMingLiU"/>
                <a:cs typeface="PMingLiU"/>
              </a:rPr>
              <a:t>家庭</a:t>
            </a:r>
            <a:r>
              <a:rPr sz="1950" spc="75" dirty="0">
                <a:latin typeface="PMingLiU"/>
                <a:cs typeface="PMingLiU"/>
              </a:rPr>
              <a:t>联</a:t>
            </a:r>
            <a:r>
              <a:rPr sz="1950" spc="25" dirty="0">
                <a:latin typeface="PMingLiU"/>
                <a:cs typeface="PMingLiU"/>
              </a:rPr>
              <a:t>产承包 为主的责任制，第二个飞跃就是发</a:t>
            </a:r>
            <a:r>
              <a:rPr sz="1950" spc="75" dirty="0">
                <a:latin typeface="PMingLiU"/>
                <a:cs typeface="PMingLiU"/>
              </a:rPr>
              <a:t>展</a:t>
            </a:r>
            <a:r>
              <a:rPr sz="1950" spc="25" dirty="0">
                <a:latin typeface="PMingLiU"/>
                <a:cs typeface="PMingLiU"/>
              </a:rPr>
              <a:t>集体</a:t>
            </a:r>
            <a:r>
              <a:rPr sz="1950" spc="75" dirty="0">
                <a:latin typeface="PMingLiU"/>
                <a:cs typeface="PMingLiU"/>
              </a:rPr>
              <a:t>经</a:t>
            </a:r>
            <a:r>
              <a:rPr sz="1950" spc="25" dirty="0">
                <a:latin typeface="PMingLiU"/>
                <a:cs typeface="PMingLiU"/>
              </a:rPr>
              <a:t>济</a:t>
            </a:r>
            <a:r>
              <a:rPr sz="1950" spc="25" dirty="0">
                <a:solidFill>
                  <a:srgbClr val="C23B0D"/>
                </a:solidFill>
                <a:latin typeface="PMingLiU"/>
                <a:cs typeface="PMingLiU"/>
              </a:rPr>
              <a:t>★★</a:t>
            </a:r>
            <a:endParaRPr sz="1950" dirty="0">
              <a:latin typeface="PMingLiU"/>
              <a:cs typeface="PMingLiU"/>
            </a:endParaRPr>
          </a:p>
          <a:p>
            <a:pPr>
              <a:lnSpc>
                <a:spcPct val="100000"/>
              </a:lnSpc>
              <a:spcBef>
                <a:spcPts val="50"/>
              </a:spcBef>
              <a:buAutoNum type="arabicPeriod"/>
            </a:pPr>
            <a:endParaRPr sz="21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2000年江泽民提出“三个代表”是中国共产党的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立党</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之</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本、</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执</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政之</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基</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、力</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量</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之</a:t>
            </a:r>
            <a:r>
              <a:rPr sz="1950" b="1" u="heavy" spc="15" dirty="0">
                <a:solidFill>
                  <a:srgbClr val="C23B0D"/>
                </a:solidFill>
                <a:uFill>
                  <a:solidFill>
                    <a:srgbClr val="C23B0D"/>
                  </a:solidFill>
                </a:uFill>
                <a:latin typeface="Microsoft JhengHei" panose="020B0604030504040204" charset="-120"/>
                <a:cs typeface="Microsoft JhengHei" panose="020B0604030504040204" charset="-120"/>
              </a:rPr>
              <a:t>源</a:t>
            </a:r>
            <a:r>
              <a:rPr sz="1950" spc="25" dirty="0">
                <a:latin typeface="PMingLiU"/>
                <a:cs typeface="PMingLiU"/>
              </a:rPr>
              <a:t>。</a:t>
            </a:r>
            <a:endParaRPr sz="1950" dirty="0">
              <a:latin typeface="PMingLiU"/>
              <a:cs typeface="PMingLiU"/>
            </a:endParaRPr>
          </a:p>
          <a:p>
            <a:pPr>
              <a:lnSpc>
                <a:spcPct val="100000"/>
              </a:lnSpc>
              <a:spcBef>
                <a:spcPts val="50"/>
              </a:spcBef>
              <a:buAutoNum type="arabicPeriod"/>
            </a:pPr>
            <a:endParaRPr sz="2100" dirty="0">
              <a:latin typeface="Times New Roman" panose="02020503050405090304"/>
              <a:cs typeface="Times New Roman" panose="02020503050405090304"/>
            </a:endParaRPr>
          </a:p>
          <a:p>
            <a:pPr marL="469900" indent="-457200">
              <a:lnSpc>
                <a:spcPct val="100000"/>
              </a:lnSpc>
              <a:spcBef>
                <a:spcPts val="5"/>
              </a:spcBef>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1997</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7</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b="1" u="heavy" spc="-90" dirty="0">
                <a:solidFill>
                  <a:srgbClr val="C23B0D"/>
                </a:solidFill>
                <a:uFill>
                  <a:solidFill>
                    <a:srgbClr val="C23B0D"/>
                  </a:solidFill>
                </a:uFill>
                <a:latin typeface="Microsoft JhengHei" panose="020B0604030504040204" charset="-120"/>
                <a:cs typeface="Microsoft JhengHei" panose="020B0604030504040204" charset="-120"/>
              </a:rPr>
              <a:t>1</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日香港</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回</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归</a:t>
            </a:r>
            <a:r>
              <a:rPr sz="1950" spc="25" dirty="0">
                <a:solidFill>
                  <a:srgbClr val="C23B0D"/>
                </a:solidFill>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tabLst>
                <a:tab pos="469900" algn="l"/>
              </a:tabLst>
            </a:pPr>
            <a:r>
              <a:rPr sz="1950" b="1" spc="-55" dirty="0">
                <a:solidFill>
                  <a:srgbClr val="C23B0D"/>
                </a:solidFill>
                <a:latin typeface="Microsoft JhengHei" panose="020B0604030504040204" charset="-120"/>
                <a:cs typeface="Microsoft JhengHei" panose="020B0604030504040204" charset="-120"/>
              </a:rPr>
              <a:t>6.	</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1999</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12</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20</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日</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澳门</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回</a:t>
            </a:r>
            <a:r>
              <a:rPr sz="1950" b="1" u="heavy" spc="30" dirty="0">
                <a:solidFill>
                  <a:srgbClr val="C23B0D"/>
                </a:solidFill>
                <a:uFill>
                  <a:solidFill>
                    <a:srgbClr val="C23B0D"/>
                  </a:solidFill>
                </a:uFill>
                <a:latin typeface="Microsoft JhengHei" panose="020B0604030504040204" charset="-120"/>
                <a:cs typeface="Microsoft JhengHei" panose="020B0604030504040204" charset="-120"/>
              </a:rPr>
              <a:t>归</a:t>
            </a:r>
            <a:r>
              <a:rPr sz="1950" spc="25" dirty="0">
                <a:solidFill>
                  <a:srgbClr val="C23B0D"/>
                </a:solidFill>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tabLst>
                <a:tab pos="469900" algn="l"/>
              </a:tabLst>
            </a:pPr>
            <a:r>
              <a:rPr sz="1950" b="1" spc="-55" dirty="0">
                <a:solidFill>
                  <a:srgbClr val="C23B0D"/>
                </a:solidFill>
                <a:latin typeface="Microsoft JhengHei" panose="020B0604030504040204" charset="-120"/>
                <a:cs typeface="Microsoft JhengHei" panose="020B0604030504040204" charset="-120"/>
              </a:rPr>
              <a:t>7.	</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2001</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spc="100" dirty="0">
                <a:latin typeface="PMingLiU"/>
                <a:cs typeface="PMingLiU"/>
              </a:rPr>
              <a:t>12</a:t>
            </a:r>
            <a:r>
              <a:rPr sz="1950" spc="25" dirty="0">
                <a:latin typeface="PMingLiU"/>
                <a:cs typeface="PMingLiU"/>
              </a:rPr>
              <a:t>月</a:t>
            </a:r>
            <a:r>
              <a:rPr sz="1950" spc="100" dirty="0">
                <a:latin typeface="PMingLiU"/>
                <a:cs typeface="PMingLiU"/>
              </a:rPr>
              <a:t>11</a:t>
            </a:r>
            <a:r>
              <a:rPr sz="1950" spc="25" dirty="0">
                <a:latin typeface="PMingLiU"/>
                <a:cs typeface="PMingLiU"/>
              </a:rPr>
              <a:t>日</a:t>
            </a:r>
            <a:r>
              <a:rPr sz="1950" spc="75" dirty="0">
                <a:latin typeface="PMingLiU"/>
                <a:cs typeface="PMingLiU"/>
              </a:rPr>
              <a:t>中</a:t>
            </a:r>
            <a:r>
              <a:rPr sz="1950" spc="25" dirty="0">
                <a:latin typeface="PMingLiU"/>
                <a:cs typeface="PMingLiU"/>
              </a:rPr>
              <a:t>国正</a:t>
            </a:r>
            <a:r>
              <a:rPr sz="1950" spc="75" dirty="0">
                <a:latin typeface="PMingLiU"/>
                <a:cs typeface="PMingLiU"/>
              </a:rPr>
              <a:t>式</a:t>
            </a:r>
            <a:r>
              <a:rPr sz="1950" spc="25" dirty="0">
                <a:latin typeface="PMingLiU"/>
                <a:cs typeface="PMingLiU"/>
              </a:rPr>
              <a:t>加入</a:t>
            </a:r>
            <a:r>
              <a:rPr sz="1950" b="1" spc="75" dirty="0">
                <a:solidFill>
                  <a:srgbClr val="C23B0D"/>
                </a:solidFill>
                <a:latin typeface="Microsoft JhengHei" panose="020B0604030504040204" charset="-120"/>
                <a:cs typeface="Microsoft JhengHei" panose="020B0604030504040204" charset="-120"/>
              </a:rPr>
              <a:t>世</a:t>
            </a:r>
            <a:r>
              <a:rPr sz="1950" b="1" spc="25" dirty="0">
                <a:solidFill>
                  <a:srgbClr val="C23B0D"/>
                </a:solidFill>
                <a:latin typeface="Microsoft JhengHei" panose="020B0604030504040204" charset="-120"/>
                <a:cs typeface="Microsoft JhengHei" panose="020B0604030504040204" charset="-120"/>
              </a:rPr>
              <a:t>界贸</a:t>
            </a:r>
            <a:r>
              <a:rPr sz="1950" b="1" spc="75" dirty="0">
                <a:solidFill>
                  <a:srgbClr val="C23B0D"/>
                </a:solidFill>
                <a:latin typeface="Microsoft JhengHei" panose="020B0604030504040204" charset="-120"/>
                <a:cs typeface="Microsoft JhengHei" panose="020B0604030504040204" charset="-120"/>
              </a:rPr>
              <a:t>易</a:t>
            </a:r>
            <a:r>
              <a:rPr sz="1950" b="1" spc="25" dirty="0">
                <a:solidFill>
                  <a:srgbClr val="C23B0D"/>
                </a:solidFill>
                <a:latin typeface="Microsoft JhengHei" panose="020B0604030504040204" charset="-120"/>
                <a:cs typeface="Microsoft JhengHei" panose="020B0604030504040204" charset="-120"/>
              </a:rPr>
              <a:t>组织</a:t>
            </a:r>
            <a:r>
              <a:rPr sz="1950" b="1" spc="340" dirty="0">
                <a:solidFill>
                  <a:srgbClr val="C23B0D"/>
                </a:solidFill>
                <a:latin typeface="Microsoft JhengHei" panose="020B0604030504040204" charset="-120"/>
                <a:cs typeface="Microsoft JhengHei" panose="020B0604030504040204" charset="-120"/>
              </a:rPr>
              <a:t> </a:t>
            </a:r>
            <a:r>
              <a:rPr sz="1950" spc="25" dirty="0">
                <a:solidFill>
                  <a:srgbClr val="C23B0D"/>
                </a:solidFill>
                <a:latin typeface="PMingLiU"/>
                <a:cs typeface="PMingLiU"/>
              </a:rPr>
              <a:t>★</a:t>
            </a:r>
            <a:endParaRPr sz="1950" dirty="0">
              <a:latin typeface="PMingLiU"/>
              <a:cs typeface="PMingLiU"/>
            </a:endParaRPr>
          </a:p>
        </p:txBody>
      </p:sp>
      <p:sp>
        <p:nvSpPr>
          <p:cNvPr id="7" name="object 7"/>
          <p:cNvSpPr/>
          <p:nvPr/>
        </p:nvSpPr>
        <p:spPr>
          <a:xfrm>
            <a:off x="5059679" y="411480"/>
            <a:ext cx="1493520"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3822065" cy="510540"/>
          </a:xfrm>
          <a:prstGeom prst="rect">
            <a:avLst/>
          </a:prstGeom>
        </p:spPr>
        <p:txBody>
          <a:bodyPr vert="horz" wrap="square" lIns="0" tIns="16510" rIns="0" bIns="0" rtlCol="0">
            <a:spAutoFit/>
          </a:bodyPr>
          <a:lstStyle/>
          <a:p>
            <a:pPr marL="12700">
              <a:lnSpc>
                <a:spcPct val="100000"/>
              </a:lnSpc>
              <a:spcBef>
                <a:spcPts val="130"/>
              </a:spcBef>
              <a:tabLst>
                <a:tab pos="3001010" algn="l"/>
              </a:tabLst>
            </a:pPr>
            <a:r>
              <a:rPr spc="25" dirty="0"/>
              <a:t>第二节</a:t>
            </a:r>
            <a:r>
              <a:rPr spc="-740" dirty="0"/>
              <a:t> </a:t>
            </a:r>
            <a:r>
              <a:rPr spc="-434" dirty="0"/>
              <a:t>~</a:t>
            </a:r>
            <a:r>
              <a:rPr spc="25" dirty="0"/>
              <a:t>第四节</a:t>
            </a:r>
            <a:r>
              <a:rPr dirty="0"/>
              <a:t>	</a:t>
            </a:r>
            <a:r>
              <a:rPr spc="25" dirty="0"/>
              <a:t>成就</a:t>
            </a:r>
            <a:endParaRPr spc="25" dirty="0"/>
          </a:p>
        </p:txBody>
      </p:sp>
      <p:sp>
        <p:nvSpPr>
          <p:cNvPr id="5" name="object 5"/>
          <p:cNvSpPr txBox="1"/>
          <p:nvPr/>
        </p:nvSpPr>
        <p:spPr>
          <a:xfrm>
            <a:off x="674370" y="1132524"/>
            <a:ext cx="11517630" cy="4739759"/>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“三步走</a:t>
            </a:r>
            <a:r>
              <a:rPr sz="2400" dirty="0">
                <a:latin typeface="宋体" panose="02010600030101010101" pitchFamily="2" charset="-122"/>
                <a:cs typeface="宋体" panose="02010600030101010101" pitchFamily="2" charset="-122"/>
              </a:rPr>
              <a:t>”</a:t>
            </a:r>
            <a:r>
              <a:rPr sz="2400" spc="-5" dirty="0">
                <a:latin typeface="宋体" panose="02010600030101010101" pitchFamily="2" charset="-122"/>
                <a:cs typeface="宋体" panose="02010600030101010101" pitchFamily="2" charset="-122"/>
              </a:rPr>
              <a:t>发展战略的制定</a:t>
            </a:r>
            <a:r>
              <a:rPr sz="2400" dirty="0">
                <a:latin typeface="宋体" panose="02010600030101010101" pitchFamily="2" charset="-122"/>
                <a:cs typeface="宋体" panose="02010600030101010101" pitchFamily="2" charset="-122"/>
              </a:rPr>
              <a:t>和</a:t>
            </a:r>
            <a:r>
              <a:rPr sz="2400" spc="-5" dirty="0">
                <a:latin typeface="宋体" panose="02010600030101010101" pitchFamily="2" charset="-122"/>
                <a:cs typeface="宋体" panose="02010600030101010101" pitchFamily="2" charset="-122"/>
              </a:rPr>
              <a:t>实施</a:t>
            </a:r>
            <a:r>
              <a:rPr sz="1950" spc="25" dirty="0">
                <a:solidFill>
                  <a:srgbClr val="C23B0D"/>
                </a:solidFill>
                <a:latin typeface="PMingLiU"/>
                <a:cs typeface="PMingLiU"/>
              </a:rPr>
              <a:t>★★</a:t>
            </a:r>
            <a:endParaRPr sz="1950" dirty="0">
              <a:latin typeface="PMingLiU"/>
              <a:cs typeface="PMingLiU"/>
            </a:endParaRPr>
          </a:p>
          <a:p>
            <a:pPr>
              <a:lnSpc>
                <a:spcPct val="100000"/>
              </a:lnSpc>
              <a:spcBef>
                <a:spcPts val="30"/>
              </a:spcBef>
            </a:pPr>
            <a:endParaRPr lang="en-US" altLang="zh-CN" sz="3450" dirty="0">
              <a:latin typeface="Times New Roman" panose="02020503050405090304"/>
              <a:cs typeface="Times New Roman" panose="02020503050405090304"/>
            </a:endParaRPr>
          </a:p>
          <a:p>
            <a:pPr>
              <a:lnSpc>
                <a:spcPct val="100000"/>
              </a:lnSpc>
              <a:spcBef>
                <a:spcPts val="30"/>
              </a:spcBef>
            </a:pPr>
            <a:r>
              <a:rPr lang="zh-CN" altLang="en-US" sz="2000" dirty="0">
                <a:latin typeface="等线" panose="02010600030101010101" pitchFamily="2" charset="-122"/>
                <a:ea typeface="等线" panose="02010600030101010101" pitchFamily="2" charset="-122"/>
              </a:rPr>
              <a:t>党的十三大系统阐述了党在</a:t>
            </a:r>
            <a:r>
              <a:rPr lang="zh-CN" altLang="en-US" sz="2000" b="1" u="heavy" spc="-85" dirty="0">
                <a:solidFill>
                  <a:srgbClr val="C23B0D"/>
                </a:solidFill>
                <a:uFill>
                  <a:solidFill>
                    <a:srgbClr val="C23B0D"/>
                  </a:solidFill>
                </a:uFill>
                <a:latin typeface="等线" panose="02010600030101010101" pitchFamily="2" charset="-122"/>
                <a:ea typeface="等线" panose="02010600030101010101" pitchFamily="2" charset="-122"/>
              </a:rPr>
              <a:t>社会主义初级阶段的基本路线：一个中心，两个基本点。</a:t>
            </a:r>
            <a:endParaRPr lang="zh-CN" altLang="en-US" sz="2000" b="1" u="heavy" spc="-85" dirty="0">
              <a:solidFill>
                <a:srgbClr val="C23B0D"/>
              </a:solidFill>
              <a:uFill>
                <a:solidFill>
                  <a:srgbClr val="C23B0D"/>
                </a:solidFill>
              </a:uFill>
              <a:latin typeface="等线" panose="02010600030101010101" pitchFamily="2" charset="-122"/>
              <a:ea typeface="等线" panose="02010600030101010101" pitchFamily="2" charset="-122"/>
            </a:endParaRPr>
          </a:p>
          <a:p>
            <a:pPr>
              <a:lnSpc>
                <a:spcPct val="100000"/>
              </a:lnSpc>
              <a:spcBef>
                <a:spcPts val="30"/>
              </a:spcBef>
            </a:pPr>
            <a:endParaRPr lang="zh-CN" altLang="en-US" sz="2000" dirty="0">
              <a:latin typeface="等线" panose="02010600030101010101" pitchFamily="2" charset="-122"/>
              <a:ea typeface="等线" panose="02010600030101010101" pitchFamily="2" charset="-122"/>
            </a:endParaRPr>
          </a:p>
          <a:p>
            <a:pPr marL="12700">
              <a:lnSpc>
                <a:spcPct val="100000"/>
              </a:lnSpc>
            </a:pPr>
            <a:r>
              <a:rPr lang="zh-CN" altLang="en-US" sz="2000" dirty="0">
                <a:latin typeface="等线" panose="02010600030101010101" pitchFamily="2" charset="-122"/>
                <a:ea typeface="等线" panose="02010600030101010101" pitchFamily="2" charset="-122"/>
              </a:rPr>
              <a:t>党的十三大正式制定了社会主义现代化建设</a:t>
            </a:r>
            <a:r>
              <a:rPr lang="zh-CN" altLang="en-US" sz="2000" b="1" u="heavy" spc="-85" dirty="0">
                <a:solidFill>
                  <a:srgbClr val="C23B0D"/>
                </a:solidFill>
                <a:uFill>
                  <a:solidFill>
                    <a:srgbClr val="C23B0D"/>
                  </a:solidFill>
                </a:uFill>
                <a:latin typeface="等线" panose="02010600030101010101" pitchFamily="2" charset="-122"/>
                <a:ea typeface="等线" panose="02010600030101010101" pitchFamily="2" charset="-122"/>
              </a:rPr>
              <a:t>“三步走”</a:t>
            </a:r>
            <a:r>
              <a:rPr lang="zh-CN" altLang="en-US" sz="2000" dirty="0">
                <a:latin typeface="等线" panose="02010600030101010101" pitchFamily="2" charset="-122"/>
                <a:ea typeface="等线" panose="02010600030101010101" pitchFamily="2" charset="-122"/>
              </a:rPr>
              <a:t>的战略部署：</a:t>
            </a:r>
            <a:endParaRPr lang="zh-CN" altLang="en-US" sz="2000" dirty="0">
              <a:latin typeface="等线" panose="02010600030101010101" pitchFamily="2" charset="-122"/>
              <a:ea typeface="等线" panose="02010600030101010101" pitchFamily="2" charset="-122"/>
            </a:endParaRPr>
          </a:p>
          <a:p>
            <a:pPr marL="12700" marR="262890">
              <a:lnSpc>
                <a:spcPts val="5830"/>
              </a:lnSpc>
              <a:spcBef>
                <a:spcPts val="710"/>
              </a:spcBef>
            </a:pPr>
            <a:r>
              <a:rPr sz="1950" b="1" u="heavy" spc="-85" dirty="0" err="1">
                <a:solidFill>
                  <a:srgbClr val="C23B0D"/>
                </a:solidFill>
                <a:uFill>
                  <a:solidFill>
                    <a:srgbClr val="C23B0D"/>
                  </a:solidFill>
                </a:uFill>
                <a:latin typeface="Microsoft JhengHei" panose="020B0604030504040204" charset="-120"/>
              </a:rPr>
              <a:t>第一步</a:t>
            </a:r>
            <a:r>
              <a:rPr sz="1950" b="1" u="heavy" spc="-85" dirty="0">
                <a:solidFill>
                  <a:srgbClr val="C23B0D"/>
                </a:solidFill>
                <a:uFill>
                  <a:solidFill>
                    <a:srgbClr val="C23B0D"/>
                  </a:solidFill>
                </a:uFill>
                <a:latin typeface="Microsoft JhengHei" panose="020B0604030504040204" charset="-120"/>
              </a:rPr>
              <a:t>，</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1990</a:t>
            </a:r>
            <a:r>
              <a:rPr lang="zh-CN" altLang="en-US" sz="2000" dirty="0">
                <a:latin typeface="等线" panose="02010600030101010101" pitchFamily="2" charset="-122"/>
                <a:ea typeface="等线" panose="02010600030101010101" pitchFamily="2" charset="-122"/>
              </a:rPr>
              <a:t>年</a:t>
            </a:r>
            <a:r>
              <a:rPr sz="2000" dirty="0">
                <a:latin typeface="等线" panose="02010600030101010101" pitchFamily="2" charset="-122"/>
                <a:ea typeface="等线" panose="02010600030101010101" pitchFamily="2" charset="-122"/>
              </a:rPr>
              <a:t>实现国民生产总值比1980年翻一番，解决人民的</a:t>
            </a:r>
            <a:r>
              <a:rPr sz="1950" b="1" u="heavy" spc="-85" dirty="0">
                <a:solidFill>
                  <a:srgbClr val="C23B0D"/>
                </a:solidFill>
                <a:uFill>
                  <a:solidFill>
                    <a:srgbClr val="C23B0D"/>
                  </a:solidFill>
                </a:uFill>
                <a:latin typeface="Microsoft JhengHei" panose="020B0604030504040204" charset="-120"/>
              </a:rPr>
              <a:t>温饱问题</a:t>
            </a:r>
            <a:r>
              <a:rPr sz="2000" dirty="0">
                <a:latin typeface="等线" panose="02010600030101010101" pitchFamily="2" charset="-122"/>
                <a:ea typeface="等线" panose="02010600030101010101" pitchFamily="2" charset="-122"/>
              </a:rPr>
              <a:t>，这个任务基本实现；  </a:t>
            </a:r>
            <a:endParaRPr lang="en-US" altLang="zh-CN" sz="2000" dirty="0">
              <a:latin typeface="等线" panose="02010600030101010101" pitchFamily="2" charset="-122"/>
              <a:ea typeface="等线" panose="02010600030101010101" pitchFamily="2" charset="-122"/>
            </a:endParaRPr>
          </a:p>
          <a:p>
            <a:pPr marL="12700" marR="262890">
              <a:lnSpc>
                <a:spcPts val="5830"/>
              </a:lnSpc>
              <a:spcBef>
                <a:spcPts val="710"/>
              </a:spcBef>
            </a:pPr>
            <a:r>
              <a:rPr sz="1950" b="1" u="heavy" spc="-85" dirty="0">
                <a:solidFill>
                  <a:srgbClr val="C23B0D"/>
                </a:solidFill>
                <a:uFill>
                  <a:solidFill>
                    <a:srgbClr val="C23B0D"/>
                  </a:solidFill>
                </a:uFill>
                <a:latin typeface="Microsoft JhengHei" panose="020B0604030504040204" charset="-120"/>
              </a:rPr>
              <a:t>第二步，</a:t>
            </a:r>
            <a:r>
              <a:rPr sz="2000" dirty="0">
                <a:latin typeface="等线" panose="02010600030101010101" pitchFamily="2" charset="-122"/>
                <a:ea typeface="等线" panose="02010600030101010101" pitchFamily="2" charset="-122"/>
              </a:rPr>
              <a:t>到20世纪末，使国民生产总值再增长一倍，人民生活达到</a:t>
            </a:r>
            <a:r>
              <a:rPr sz="1950" b="1" u="heavy" spc="-85" dirty="0">
                <a:solidFill>
                  <a:srgbClr val="C23B0D"/>
                </a:solidFill>
                <a:uFill>
                  <a:solidFill>
                    <a:srgbClr val="C23B0D"/>
                  </a:solidFill>
                </a:uFill>
                <a:latin typeface="Microsoft JhengHei" panose="020B0604030504040204" charset="-120"/>
              </a:rPr>
              <a:t>小康水平</a:t>
            </a:r>
            <a:r>
              <a:rPr sz="2000" dirty="0">
                <a:latin typeface="等线" panose="02010600030101010101" pitchFamily="2" charset="-122"/>
                <a:ea typeface="等线" panose="02010600030101010101" pitchFamily="2" charset="-122"/>
              </a:rPr>
              <a:t>；</a:t>
            </a:r>
            <a:endParaRPr lang="zh-CN" altLang="en-US" sz="2000" dirty="0">
              <a:latin typeface="等线" panose="02010600030101010101" pitchFamily="2" charset="-122"/>
              <a:ea typeface="等线" panose="02010600030101010101" pitchFamily="2" charset="-122"/>
            </a:endParaRPr>
          </a:p>
          <a:p>
            <a:pPr>
              <a:lnSpc>
                <a:spcPct val="100000"/>
              </a:lnSpc>
              <a:spcBef>
                <a:spcPts val="10"/>
              </a:spcBef>
            </a:pPr>
            <a:endParaRPr lang="zh-CN" altLang="en-US" sz="2000" dirty="0">
              <a:latin typeface="等线" panose="02010600030101010101" pitchFamily="2" charset="-122"/>
              <a:ea typeface="等线" panose="02010600030101010101" pitchFamily="2" charset="-122"/>
            </a:endParaRPr>
          </a:p>
          <a:p>
            <a:pPr marL="12700">
              <a:lnSpc>
                <a:spcPct val="100000"/>
              </a:lnSpc>
            </a:pPr>
            <a:r>
              <a:rPr sz="1950" b="1" u="heavy" spc="-85" dirty="0">
                <a:solidFill>
                  <a:srgbClr val="C23B0D"/>
                </a:solidFill>
                <a:uFill>
                  <a:solidFill>
                    <a:srgbClr val="C23B0D"/>
                  </a:solidFill>
                </a:uFill>
                <a:latin typeface="Microsoft JhengHei" panose="020B0604030504040204" charset="-120"/>
              </a:rPr>
              <a:t>第三步，</a:t>
            </a:r>
            <a:r>
              <a:rPr sz="2000" dirty="0">
                <a:latin typeface="等线" panose="02010600030101010101" pitchFamily="2" charset="-122"/>
                <a:ea typeface="等线" panose="02010600030101010101" pitchFamily="2" charset="-122"/>
              </a:rPr>
              <a:t>到21世纪中叶，人均国民生产总值达到</a:t>
            </a:r>
            <a:r>
              <a:rPr sz="1950" b="1" u="heavy" spc="-85" dirty="0">
                <a:solidFill>
                  <a:srgbClr val="C23B0D"/>
                </a:solidFill>
                <a:uFill>
                  <a:solidFill>
                    <a:srgbClr val="C23B0D"/>
                  </a:solidFill>
                </a:uFill>
                <a:latin typeface="Microsoft JhengHei" panose="020B0604030504040204" charset="-120"/>
              </a:rPr>
              <a:t>中等发达国家水平</a:t>
            </a:r>
            <a:r>
              <a:rPr sz="2000" dirty="0">
                <a:latin typeface="等线" panose="02010600030101010101" pitchFamily="2" charset="-122"/>
                <a:ea typeface="等线" panose="02010600030101010101" pitchFamily="2" charset="-122"/>
              </a:rPr>
              <a:t>，人民生活比较富裕，</a:t>
            </a:r>
            <a:r>
              <a:rPr sz="1950" b="1" u="heavy" spc="-85" dirty="0">
                <a:solidFill>
                  <a:srgbClr val="C23B0D"/>
                </a:solidFill>
                <a:uFill>
                  <a:solidFill>
                    <a:srgbClr val="C23B0D"/>
                  </a:solidFill>
                </a:uFill>
                <a:latin typeface="Microsoft JhengHei" panose="020B0604030504040204" charset="-120"/>
              </a:rPr>
              <a:t>基本实</a:t>
            </a:r>
            <a:endParaRPr lang="zh-CN" altLang="en-US" sz="1950" b="1" u="heavy" spc="-85" dirty="0">
              <a:solidFill>
                <a:srgbClr val="C23B0D"/>
              </a:solidFill>
              <a:uFill>
                <a:solidFill>
                  <a:srgbClr val="C23B0D"/>
                </a:solidFill>
              </a:uFill>
              <a:latin typeface="Microsoft JhengHei" panose="020B0604030504040204" charset="-120"/>
            </a:endParaRPr>
          </a:p>
          <a:p>
            <a:pPr>
              <a:lnSpc>
                <a:spcPct val="100000"/>
              </a:lnSpc>
              <a:spcBef>
                <a:spcPts val="50"/>
              </a:spcBef>
            </a:pPr>
            <a:endParaRPr lang="zh-CN" altLang="en-US" sz="1950" b="1" u="heavy" spc="-85" dirty="0">
              <a:solidFill>
                <a:srgbClr val="C23B0D"/>
              </a:solidFill>
              <a:uFill>
                <a:solidFill>
                  <a:srgbClr val="C23B0D"/>
                </a:solidFill>
              </a:uFill>
              <a:latin typeface="Microsoft JhengHei" panose="020B0604030504040204" charset="-120"/>
            </a:endParaRPr>
          </a:p>
          <a:p>
            <a:pPr marL="12700">
              <a:lnSpc>
                <a:spcPct val="100000"/>
              </a:lnSpc>
            </a:pPr>
            <a:r>
              <a:rPr sz="1950" b="1" u="heavy" spc="-85" dirty="0" err="1">
                <a:solidFill>
                  <a:srgbClr val="C23B0D"/>
                </a:solidFill>
                <a:uFill>
                  <a:solidFill>
                    <a:srgbClr val="C23B0D"/>
                  </a:solidFill>
                </a:uFill>
                <a:latin typeface="Microsoft JhengHei" panose="020B0604030504040204" charset="-120"/>
              </a:rPr>
              <a:t>现现代化</a:t>
            </a:r>
            <a:r>
              <a:rPr sz="2000" dirty="0">
                <a:latin typeface="等线" panose="02010600030101010101" pitchFamily="2" charset="-122"/>
                <a:ea typeface="等线" panose="02010600030101010101" pitchFamily="2" charset="-122"/>
              </a:rPr>
              <a:t>。</a:t>
            </a:r>
            <a:endParaRPr sz="2000" dirty="0">
              <a:latin typeface="等线" panose="02010600030101010101" pitchFamily="2" charset="-122"/>
              <a:ea typeface="等线" panose="02010600030101010101" pitchFamily="2" charset="-122"/>
            </a:endParaRPr>
          </a:p>
        </p:txBody>
      </p:sp>
      <p:sp>
        <p:nvSpPr>
          <p:cNvPr id="6" name="object 6"/>
          <p:cNvSpPr/>
          <p:nvPr/>
        </p:nvSpPr>
        <p:spPr>
          <a:xfrm>
            <a:off x="6019800" y="1173481"/>
            <a:ext cx="1569720"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43000"/>
            <a:ext cx="10401300" cy="4959178"/>
          </a:xfrm>
          <a:prstGeom prst="rect">
            <a:avLst/>
          </a:prstGeom>
        </p:spPr>
        <p:txBody>
          <a:bodyPr vert="horz" wrap="square" lIns="0" tIns="16510" rIns="0" bIns="0" rtlCol="0">
            <a:spAutoFit/>
          </a:bodyPr>
          <a:lstStyle/>
          <a:p>
            <a:pPr marL="469900" indent="-457200">
              <a:lnSpc>
                <a:spcPct val="100000"/>
              </a:lnSpc>
              <a:spcBef>
                <a:spcPts val="130"/>
              </a:spcBef>
              <a:buAutoNum type="arabicPeriod"/>
              <a:tabLst>
                <a:tab pos="469900" algn="l"/>
                <a:tab pos="469900" algn="l"/>
              </a:tabLst>
            </a:pPr>
            <a:r>
              <a:rPr sz="1950" b="1" spc="25" dirty="0">
                <a:latin typeface="Microsoft JhengHei" panose="020B0604030504040204" charset="-120"/>
                <a:cs typeface="Microsoft JhengHei" panose="020B0604030504040204" charset="-120"/>
              </a:rPr>
              <a:t>十二大</a:t>
            </a:r>
            <a:r>
              <a:rPr sz="1950" spc="25" dirty="0">
                <a:latin typeface="PMingLiU"/>
                <a:cs typeface="PMingLiU"/>
              </a:rPr>
              <a:t>：邓小平提出建设有中</a:t>
            </a:r>
            <a:r>
              <a:rPr sz="1950" spc="15" dirty="0">
                <a:latin typeface="PMingLiU"/>
                <a:cs typeface="PMingLiU"/>
              </a:rPr>
              <a:t>国</a:t>
            </a:r>
            <a:r>
              <a:rPr sz="1950" spc="25" dirty="0">
                <a:latin typeface="PMingLiU"/>
                <a:cs typeface="PMingLiU"/>
              </a:rPr>
              <a:t>特</a:t>
            </a:r>
            <a:r>
              <a:rPr sz="1950" spc="75" dirty="0">
                <a:latin typeface="PMingLiU"/>
                <a:cs typeface="PMingLiU"/>
              </a:rPr>
              <a:t>色</a:t>
            </a:r>
            <a:r>
              <a:rPr sz="1950" spc="25" dirty="0">
                <a:latin typeface="PMingLiU"/>
                <a:cs typeface="PMingLiU"/>
              </a:rPr>
              <a:t>的社</a:t>
            </a:r>
            <a:r>
              <a:rPr sz="1950" spc="65" dirty="0">
                <a:latin typeface="PMingLiU"/>
                <a:cs typeface="PMingLiU"/>
              </a:rPr>
              <a:t>会</a:t>
            </a:r>
            <a:r>
              <a:rPr sz="1950" spc="25" dirty="0">
                <a:latin typeface="PMingLiU"/>
                <a:cs typeface="PMingLiU"/>
              </a:rPr>
              <a:t>主义</a:t>
            </a:r>
            <a:endParaRPr sz="1950" dirty="0">
              <a:latin typeface="PMingLiU"/>
              <a:cs typeface="PMingLiU"/>
            </a:endParaRPr>
          </a:p>
          <a:p>
            <a:pPr>
              <a:lnSpc>
                <a:spcPct val="100000"/>
              </a:lnSpc>
              <a:spcBef>
                <a:spcPts val="25"/>
              </a:spcBef>
              <a:buFont typeface="Microsoft JhengHei" panose="020B0604030504040204" charset="-120"/>
              <a:buAutoNum type="arabicPeriod"/>
            </a:pPr>
            <a:endParaRPr sz="16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spc="25" dirty="0">
                <a:latin typeface="Microsoft JhengHei" panose="020B0604030504040204" charset="-120"/>
                <a:cs typeface="Microsoft JhengHei" panose="020B0604030504040204" charset="-120"/>
              </a:rPr>
              <a:t>十二届三中全会：</a:t>
            </a:r>
            <a:r>
              <a:rPr sz="1950" spc="25" dirty="0">
                <a:latin typeface="PMingLiU"/>
                <a:cs typeface="PMingLiU"/>
              </a:rPr>
              <a:t>通过《关于</a:t>
            </a:r>
            <a:r>
              <a:rPr sz="1950" spc="15" dirty="0">
                <a:latin typeface="PMingLiU"/>
                <a:cs typeface="PMingLiU"/>
              </a:rPr>
              <a:t>经</a:t>
            </a:r>
            <a:r>
              <a:rPr sz="1950" spc="25" dirty="0">
                <a:latin typeface="PMingLiU"/>
                <a:cs typeface="PMingLiU"/>
              </a:rPr>
              <a:t>济</a:t>
            </a:r>
            <a:r>
              <a:rPr sz="1950" spc="75" dirty="0">
                <a:latin typeface="PMingLiU"/>
                <a:cs typeface="PMingLiU"/>
              </a:rPr>
              <a:t>体</a:t>
            </a:r>
            <a:r>
              <a:rPr sz="1950" spc="25" dirty="0">
                <a:latin typeface="PMingLiU"/>
                <a:cs typeface="PMingLiU"/>
              </a:rPr>
              <a:t>制改</a:t>
            </a:r>
            <a:r>
              <a:rPr sz="1950" spc="65" dirty="0">
                <a:latin typeface="PMingLiU"/>
                <a:cs typeface="PMingLiU"/>
              </a:rPr>
              <a:t>革</a:t>
            </a:r>
            <a:r>
              <a:rPr sz="1950" spc="25" dirty="0">
                <a:latin typeface="PMingLiU"/>
                <a:cs typeface="PMingLiU"/>
              </a:rPr>
              <a:t>的决</a:t>
            </a:r>
            <a:r>
              <a:rPr sz="1950" spc="90" dirty="0">
                <a:latin typeface="PMingLiU"/>
                <a:cs typeface="PMingLiU"/>
              </a:rPr>
              <a:t>定</a:t>
            </a:r>
            <a:r>
              <a:rPr sz="1950" spc="25" dirty="0">
                <a:latin typeface="PMingLiU"/>
                <a:cs typeface="PMingLiU"/>
              </a:rPr>
              <a:t>》</a:t>
            </a:r>
            <a:endParaRPr sz="1950" dirty="0">
              <a:latin typeface="PMingLiU"/>
              <a:cs typeface="PMingLiU"/>
            </a:endParaRPr>
          </a:p>
          <a:p>
            <a:pPr>
              <a:lnSpc>
                <a:spcPct val="100000"/>
              </a:lnSpc>
              <a:spcBef>
                <a:spcPts val="25"/>
              </a:spcBef>
              <a:buFont typeface="Microsoft JhengHei" panose="020B0604030504040204" charset="-120"/>
              <a:buAutoNum type="arabicPeriod"/>
            </a:pPr>
            <a:endParaRPr sz="16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spc="25" dirty="0">
                <a:latin typeface="Microsoft JhengHei" panose="020B0604030504040204" charset="-120"/>
                <a:cs typeface="Microsoft JhengHei" panose="020B0604030504040204" charset="-120"/>
              </a:rPr>
              <a:t>十二届六中全会：</a:t>
            </a:r>
            <a:r>
              <a:rPr sz="1950" spc="25" dirty="0">
                <a:latin typeface="PMingLiU"/>
                <a:cs typeface="PMingLiU"/>
              </a:rPr>
              <a:t>作出《关于</a:t>
            </a:r>
            <a:r>
              <a:rPr sz="1950" spc="15" dirty="0">
                <a:latin typeface="PMingLiU"/>
                <a:cs typeface="PMingLiU"/>
              </a:rPr>
              <a:t>社</a:t>
            </a:r>
            <a:r>
              <a:rPr sz="1950" spc="25" dirty="0">
                <a:latin typeface="PMingLiU"/>
                <a:cs typeface="PMingLiU"/>
              </a:rPr>
              <a:t>会</a:t>
            </a:r>
            <a:r>
              <a:rPr sz="1950" spc="75" dirty="0">
                <a:latin typeface="PMingLiU"/>
                <a:cs typeface="PMingLiU"/>
              </a:rPr>
              <a:t>主</a:t>
            </a:r>
            <a:r>
              <a:rPr sz="1950" spc="25" dirty="0">
                <a:latin typeface="PMingLiU"/>
                <a:cs typeface="PMingLiU"/>
              </a:rPr>
              <a:t>义精</a:t>
            </a:r>
            <a:r>
              <a:rPr sz="1950" spc="65" dirty="0">
                <a:latin typeface="PMingLiU"/>
                <a:cs typeface="PMingLiU"/>
              </a:rPr>
              <a:t>神</a:t>
            </a:r>
            <a:r>
              <a:rPr sz="1950" spc="25" dirty="0">
                <a:latin typeface="PMingLiU"/>
                <a:cs typeface="PMingLiU"/>
              </a:rPr>
              <a:t>文明</a:t>
            </a:r>
            <a:r>
              <a:rPr sz="1950" spc="65" dirty="0">
                <a:latin typeface="PMingLiU"/>
                <a:cs typeface="PMingLiU"/>
              </a:rPr>
              <a:t>建</a:t>
            </a:r>
            <a:r>
              <a:rPr sz="1950" spc="25" dirty="0">
                <a:latin typeface="PMingLiU"/>
                <a:cs typeface="PMingLiU"/>
              </a:rPr>
              <a:t>设指</a:t>
            </a:r>
            <a:r>
              <a:rPr sz="1950" spc="65" dirty="0">
                <a:latin typeface="PMingLiU"/>
                <a:cs typeface="PMingLiU"/>
              </a:rPr>
              <a:t>导</a:t>
            </a:r>
            <a:r>
              <a:rPr sz="1950" spc="25" dirty="0">
                <a:latin typeface="PMingLiU"/>
                <a:cs typeface="PMingLiU"/>
              </a:rPr>
              <a:t>方针</a:t>
            </a:r>
            <a:r>
              <a:rPr sz="1950" spc="65" dirty="0">
                <a:latin typeface="PMingLiU"/>
                <a:cs typeface="PMingLiU"/>
              </a:rPr>
              <a:t>的</a:t>
            </a:r>
            <a:r>
              <a:rPr sz="1950" spc="25" dirty="0">
                <a:latin typeface="PMingLiU"/>
                <a:cs typeface="PMingLiU"/>
              </a:rPr>
              <a:t>决</a:t>
            </a:r>
            <a:r>
              <a:rPr sz="1950" spc="50" dirty="0">
                <a:latin typeface="PMingLiU"/>
                <a:cs typeface="PMingLiU"/>
              </a:rPr>
              <a:t>议</a:t>
            </a:r>
            <a:r>
              <a:rPr sz="1950" spc="25" dirty="0">
                <a:latin typeface="PMingLiU"/>
                <a:cs typeface="PMingLiU"/>
              </a:rPr>
              <a:t>》</a:t>
            </a:r>
            <a:endParaRPr sz="1950" dirty="0">
              <a:latin typeface="PMingLiU"/>
              <a:cs typeface="PMingLiU"/>
            </a:endParaRPr>
          </a:p>
          <a:p>
            <a:pPr>
              <a:lnSpc>
                <a:spcPct val="100000"/>
              </a:lnSpc>
              <a:spcBef>
                <a:spcPts val="25"/>
              </a:spcBef>
              <a:buFont typeface="Microsoft JhengHei" panose="020B0604030504040204" charset="-120"/>
              <a:buAutoNum type="arabicPeriod"/>
            </a:pPr>
            <a:endParaRPr sz="16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spc="25" dirty="0" err="1">
                <a:latin typeface="Microsoft JhengHei" panose="020B0604030504040204" charset="-120"/>
                <a:cs typeface="Microsoft JhengHei" panose="020B0604030504040204" charset="-120"/>
              </a:rPr>
              <a:t>中共十三大：</a:t>
            </a:r>
            <a:r>
              <a:rPr sz="1950" spc="25" dirty="0" err="1">
                <a:latin typeface="PMingLiU"/>
                <a:cs typeface="PMingLiU"/>
              </a:rPr>
              <a:t>阐述社会主义初级阶</a:t>
            </a:r>
            <a:r>
              <a:rPr sz="1950" spc="65" dirty="0" err="1">
                <a:latin typeface="PMingLiU"/>
                <a:cs typeface="PMingLiU"/>
              </a:rPr>
              <a:t>段</a:t>
            </a:r>
            <a:r>
              <a:rPr sz="1950" spc="25" dirty="0" err="1">
                <a:latin typeface="PMingLiU"/>
                <a:cs typeface="PMingLiU"/>
              </a:rPr>
              <a:t>的理</a:t>
            </a:r>
            <a:r>
              <a:rPr sz="1950" spc="75" dirty="0" err="1">
                <a:latin typeface="PMingLiU"/>
                <a:cs typeface="PMingLiU"/>
              </a:rPr>
              <a:t>论</a:t>
            </a:r>
            <a:r>
              <a:rPr lang="zh-CN" altLang="en-US" sz="1950" spc="25" dirty="0">
                <a:latin typeface="PMingLiU"/>
                <a:cs typeface="PMingLiU"/>
              </a:rPr>
              <a:t>：</a:t>
            </a:r>
            <a:r>
              <a:rPr sz="1950" spc="25" dirty="0">
                <a:latin typeface="PMingLiU"/>
                <a:cs typeface="PMingLiU"/>
              </a:rPr>
              <a:t>“</a:t>
            </a:r>
            <a:r>
              <a:rPr sz="1950" spc="25" dirty="0" err="1">
                <a:latin typeface="PMingLiU"/>
                <a:cs typeface="PMingLiU"/>
              </a:rPr>
              <a:t>一个中心，两个基本点</a:t>
            </a:r>
            <a:r>
              <a:rPr sz="1950" spc="25" dirty="0">
                <a:latin typeface="PMingLiU"/>
                <a:cs typeface="PMingLiU"/>
              </a:rPr>
              <a:t>”</a:t>
            </a:r>
            <a:r>
              <a:rPr lang="zh-CN" altLang="en-US" sz="1950" spc="25" dirty="0">
                <a:latin typeface="PMingLiU"/>
                <a:cs typeface="PMingLiU"/>
              </a:rPr>
              <a:t>；三步走战略。</a:t>
            </a:r>
            <a:endParaRPr sz="1950" dirty="0">
              <a:latin typeface="PMingLiU"/>
              <a:cs typeface="PMingLiU"/>
            </a:endParaRPr>
          </a:p>
          <a:p>
            <a:pPr marL="469900" marR="57150" indent="-457200">
              <a:lnSpc>
                <a:spcPct val="154000"/>
              </a:lnSpc>
              <a:spcBef>
                <a:spcPts val="605"/>
              </a:spcBef>
              <a:buAutoNum type="arabicPeriod"/>
              <a:tabLst>
                <a:tab pos="469900" algn="l"/>
                <a:tab pos="469900" algn="l"/>
              </a:tabLst>
            </a:pPr>
            <a:r>
              <a:rPr sz="1950" b="1" spc="25" dirty="0">
                <a:latin typeface="Microsoft JhengHei" panose="020B0604030504040204" charset="-120"/>
                <a:cs typeface="Microsoft JhengHei" panose="020B0604030504040204" charset="-120"/>
              </a:rPr>
              <a:t>邓小平南方谈话</a:t>
            </a:r>
            <a:r>
              <a:rPr sz="1950" spc="25" dirty="0">
                <a:latin typeface="PMingLiU"/>
                <a:cs typeface="PMingLiU"/>
              </a:rPr>
              <a:t>：提出三个有利于</a:t>
            </a:r>
            <a:r>
              <a:rPr sz="1950" spc="50" dirty="0">
                <a:latin typeface="PMingLiU"/>
                <a:cs typeface="PMingLiU"/>
              </a:rPr>
              <a:t>：①</a:t>
            </a:r>
            <a:r>
              <a:rPr sz="1950" spc="25" dirty="0">
                <a:latin typeface="PMingLiU"/>
                <a:cs typeface="PMingLiU"/>
              </a:rPr>
              <a:t>是</a:t>
            </a:r>
            <a:r>
              <a:rPr sz="1950" spc="75" dirty="0">
                <a:latin typeface="PMingLiU"/>
                <a:cs typeface="PMingLiU"/>
              </a:rPr>
              <a:t>否</a:t>
            </a:r>
            <a:r>
              <a:rPr sz="1950" spc="25" dirty="0">
                <a:latin typeface="PMingLiU"/>
                <a:cs typeface="PMingLiU"/>
              </a:rPr>
              <a:t>有利</a:t>
            </a:r>
            <a:r>
              <a:rPr sz="1950" spc="75" dirty="0">
                <a:latin typeface="PMingLiU"/>
                <a:cs typeface="PMingLiU"/>
              </a:rPr>
              <a:t>于</a:t>
            </a:r>
            <a:r>
              <a:rPr sz="1950" spc="25" dirty="0">
                <a:latin typeface="PMingLiU"/>
                <a:cs typeface="PMingLiU"/>
              </a:rPr>
              <a:t>发展</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社会</a:t>
            </a:r>
            <a:r>
              <a:rPr sz="1950" spc="75" dirty="0">
                <a:latin typeface="PMingLiU"/>
                <a:cs typeface="PMingLiU"/>
              </a:rPr>
              <a:t>的</a:t>
            </a:r>
            <a:r>
              <a:rPr sz="1950" spc="25" dirty="0">
                <a:latin typeface="PMingLiU"/>
                <a:cs typeface="PMingLiU"/>
              </a:rPr>
              <a:t>生产</a:t>
            </a:r>
            <a:r>
              <a:rPr sz="1950" spc="75" dirty="0">
                <a:latin typeface="PMingLiU"/>
                <a:cs typeface="PMingLiU"/>
              </a:rPr>
              <a:t>力</a:t>
            </a:r>
            <a:r>
              <a:rPr sz="1950" spc="25" dirty="0">
                <a:latin typeface="PMingLiU"/>
                <a:cs typeface="PMingLiU"/>
              </a:rPr>
              <a:t>；②</a:t>
            </a:r>
            <a:r>
              <a:rPr sz="1950" spc="75" dirty="0">
                <a:latin typeface="PMingLiU"/>
                <a:cs typeface="PMingLiU"/>
              </a:rPr>
              <a:t>是</a:t>
            </a:r>
            <a:r>
              <a:rPr sz="1950" spc="25" dirty="0">
                <a:latin typeface="PMingLiU"/>
                <a:cs typeface="PMingLiU"/>
              </a:rPr>
              <a:t>否有 利于增强社会主义国家的综合国力</a:t>
            </a:r>
            <a:r>
              <a:rPr sz="1950" spc="50" dirty="0">
                <a:latin typeface="PMingLiU"/>
                <a:cs typeface="PMingLiU"/>
              </a:rPr>
              <a:t>；③</a:t>
            </a:r>
            <a:r>
              <a:rPr sz="1950" spc="25" dirty="0">
                <a:latin typeface="PMingLiU"/>
                <a:cs typeface="PMingLiU"/>
              </a:rPr>
              <a:t>是</a:t>
            </a:r>
            <a:r>
              <a:rPr sz="1950" spc="75" dirty="0">
                <a:latin typeface="PMingLiU"/>
                <a:cs typeface="PMingLiU"/>
              </a:rPr>
              <a:t>否</a:t>
            </a:r>
            <a:r>
              <a:rPr sz="1950" spc="25" dirty="0">
                <a:latin typeface="PMingLiU"/>
                <a:cs typeface="PMingLiU"/>
              </a:rPr>
              <a:t>有利</a:t>
            </a:r>
            <a:r>
              <a:rPr sz="1950" spc="75" dirty="0">
                <a:latin typeface="PMingLiU"/>
                <a:cs typeface="PMingLiU"/>
              </a:rPr>
              <a:t>于</a:t>
            </a:r>
            <a:r>
              <a:rPr sz="1950" spc="25" dirty="0">
                <a:latin typeface="PMingLiU"/>
                <a:cs typeface="PMingLiU"/>
              </a:rPr>
              <a:t>提高</a:t>
            </a:r>
            <a:r>
              <a:rPr sz="1950" spc="75" dirty="0">
                <a:latin typeface="PMingLiU"/>
                <a:cs typeface="PMingLiU"/>
              </a:rPr>
              <a:t>人</a:t>
            </a:r>
            <a:r>
              <a:rPr sz="1950" spc="25" dirty="0">
                <a:latin typeface="PMingLiU"/>
                <a:cs typeface="PMingLiU"/>
              </a:rPr>
              <a:t>民的</a:t>
            </a:r>
            <a:r>
              <a:rPr sz="1950" spc="75" dirty="0">
                <a:latin typeface="PMingLiU"/>
                <a:cs typeface="PMingLiU"/>
              </a:rPr>
              <a:t>生</a:t>
            </a:r>
            <a:r>
              <a:rPr sz="1950" spc="25" dirty="0">
                <a:latin typeface="PMingLiU"/>
                <a:cs typeface="PMingLiU"/>
              </a:rPr>
              <a:t>活水</a:t>
            </a:r>
            <a:r>
              <a:rPr sz="1950" spc="75" dirty="0">
                <a:latin typeface="PMingLiU"/>
                <a:cs typeface="PMingLiU"/>
              </a:rPr>
              <a:t>平</a:t>
            </a:r>
            <a:r>
              <a:rPr sz="1950" spc="25" dirty="0">
                <a:latin typeface="PMingLiU"/>
                <a:cs typeface="PMingLiU"/>
              </a:rPr>
              <a:t>。</a:t>
            </a:r>
            <a:endParaRPr sz="1950" dirty="0">
              <a:latin typeface="PMingLiU"/>
              <a:cs typeface="PMingLiU"/>
            </a:endParaRPr>
          </a:p>
          <a:p>
            <a:pPr marL="469900" marR="57785" indent="-457200">
              <a:lnSpc>
                <a:spcPct val="154000"/>
              </a:lnSpc>
              <a:spcBef>
                <a:spcPts val="600"/>
              </a:spcBef>
              <a:buAutoNum type="arabicPeriod"/>
              <a:tabLst>
                <a:tab pos="469900" algn="l"/>
                <a:tab pos="469900" algn="l"/>
              </a:tabLst>
            </a:pPr>
            <a:r>
              <a:rPr sz="1950" b="1" spc="25" dirty="0">
                <a:latin typeface="Microsoft JhengHei" panose="020B0604030504040204" charset="-120"/>
                <a:cs typeface="Microsoft JhengHei" panose="020B0604030504040204" charset="-120"/>
              </a:rPr>
              <a:t>十四大</a:t>
            </a:r>
            <a:r>
              <a:rPr sz="1950" spc="25" dirty="0">
                <a:latin typeface="PMingLiU"/>
                <a:cs typeface="PMingLiU"/>
              </a:rPr>
              <a:t>：确立邓小平建设中国特色</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理论</a:t>
            </a:r>
            <a:r>
              <a:rPr sz="1950" spc="75" dirty="0">
                <a:latin typeface="PMingLiU"/>
                <a:cs typeface="PMingLiU"/>
              </a:rPr>
              <a:t>在</a:t>
            </a:r>
            <a:r>
              <a:rPr sz="1950" spc="25" dirty="0">
                <a:latin typeface="PMingLiU"/>
                <a:cs typeface="PMingLiU"/>
              </a:rPr>
              <a:t>全党</a:t>
            </a:r>
            <a:r>
              <a:rPr sz="1950" spc="75" dirty="0">
                <a:latin typeface="PMingLiU"/>
                <a:cs typeface="PMingLiU"/>
              </a:rPr>
              <a:t>的</a:t>
            </a:r>
            <a:r>
              <a:rPr sz="1950" spc="25" dirty="0">
                <a:latin typeface="PMingLiU"/>
                <a:cs typeface="PMingLiU"/>
              </a:rPr>
              <a:t>指导</a:t>
            </a:r>
            <a:r>
              <a:rPr sz="1950" spc="75" dirty="0">
                <a:latin typeface="PMingLiU"/>
                <a:cs typeface="PMingLiU"/>
              </a:rPr>
              <a:t>地</a:t>
            </a:r>
            <a:r>
              <a:rPr sz="1950" spc="25" dirty="0">
                <a:latin typeface="PMingLiU"/>
                <a:cs typeface="PMingLiU"/>
              </a:rPr>
              <a:t>位，</a:t>
            </a:r>
            <a:r>
              <a:rPr sz="1950" spc="75" dirty="0">
                <a:latin typeface="PMingLiU"/>
                <a:cs typeface="PMingLiU"/>
              </a:rPr>
              <a:t>概</a:t>
            </a:r>
            <a:r>
              <a:rPr sz="1950" spc="25" dirty="0">
                <a:latin typeface="PMingLiU"/>
                <a:cs typeface="PMingLiU"/>
              </a:rPr>
              <a:t>括了</a:t>
            </a:r>
            <a:r>
              <a:rPr sz="1950" spc="75" dirty="0">
                <a:latin typeface="PMingLiU"/>
                <a:cs typeface="PMingLiU"/>
              </a:rPr>
              <a:t>建</a:t>
            </a:r>
            <a:r>
              <a:rPr sz="1950" spc="25" dirty="0">
                <a:latin typeface="PMingLiU"/>
                <a:cs typeface="PMingLiU"/>
              </a:rPr>
              <a:t>设有</a:t>
            </a:r>
            <a:r>
              <a:rPr sz="1950" spc="75" dirty="0">
                <a:latin typeface="PMingLiU"/>
                <a:cs typeface="PMingLiU"/>
              </a:rPr>
              <a:t>中</a:t>
            </a:r>
            <a:r>
              <a:rPr sz="1950" spc="25" dirty="0">
                <a:latin typeface="PMingLiU"/>
                <a:cs typeface="PMingLiU"/>
              </a:rPr>
              <a:t>国特 色社会主义理论的主要内容。我国</a:t>
            </a:r>
            <a:r>
              <a:rPr sz="1950" spc="75" dirty="0">
                <a:latin typeface="PMingLiU"/>
                <a:cs typeface="PMingLiU"/>
              </a:rPr>
              <a:t>经</a:t>
            </a:r>
            <a:r>
              <a:rPr sz="1950" spc="25" dirty="0">
                <a:latin typeface="PMingLiU"/>
                <a:cs typeface="PMingLiU"/>
              </a:rPr>
              <a:t>济体</a:t>
            </a:r>
            <a:r>
              <a:rPr sz="1950" spc="75" dirty="0">
                <a:latin typeface="PMingLiU"/>
                <a:cs typeface="PMingLiU"/>
              </a:rPr>
              <a:t>制</a:t>
            </a:r>
            <a:r>
              <a:rPr sz="1950" spc="25" dirty="0">
                <a:latin typeface="PMingLiU"/>
                <a:cs typeface="PMingLiU"/>
              </a:rPr>
              <a:t>改革</a:t>
            </a:r>
            <a:r>
              <a:rPr sz="1950" spc="75" dirty="0">
                <a:latin typeface="PMingLiU"/>
                <a:cs typeface="PMingLiU"/>
              </a:rPr>
              <a:t>的</a:t>
            </a:r>
            <a:r>
              <a:rPr sz="1950" spc="25" dirty="0">
                <a:latin typeface="PMingLiU"/>
                <a:cs typeface="PMingLiU"/>
              </a:rPr>
              <a:t>目标</a:t>
            </a:r>
            <a:r>
              <a:rPr sz="1950" spc="75" dirty="0">
                <a:latin typeface="PMingLiU"/>
                <a:cs typeface="PMingLiU"/>
              </a:rPr>
              <a:t>是</a:t>
            </a:r>
            <a:r>
              <a:rPr sz="1950" spc="25" dirty="0">
                <a:latin typeface="PMingLiU"/>
                <a:cs typeface="PMingLiU"/>
              </a:rPr>
              <a:t>建立</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市场</a:t>
            </a:r>
            <a:r>
              <a:rPr sz="1950" spc="75" dirty="0">
                <a:latin typeface="PMingLiU"/>
                <a:cs typeface="PMingLiU"/>
              </a:rPr>
              <a:t>经</a:t>
            </a:r>
            <a:r>
              <a:rPr sz="1950" spc="25" dirty="0">
                <a:latin typeface="PMingLiU"/>
                <a:cs typeface="PMingLiU"/>
              </a:rPr>
              <a:t>济体</a:t>
            </a:r>
            <a:r>
              <a:rPr sz="1950" spc="140" dirty="0">
                <a:latin typeface="PMingLiU"/>
                <a:cs typeface="PMingLiU"/>
              </a:rPr>
              <a:t>制</a:t>
            </a:r>
            <a:r>
              <a:rPr sz="1950" spc="25" dirty="0">
                <a:latin typeface="PMingLiU"/>
                <a:cs typeface="PMingLiU"/>
              </a:rPr>
              <a:t>。</a:t>
            </a:r>
            <a:endParaRPr sz="1950" dirty="0">
              <a:latin typeface="PMingLiU"/>
              <a:cs typeface="PMingLiU"/>
            </a:endParaRPr>
          </a:p>
          <a:p>
            <a:pPr marL="12700" marR="5080">
              <a:lnSpc>
                <a:spcPct val="154000"/>
              </a:lnSpc>
              <a:spcBef>
                <a:spcPts val="600"/>
              </a:spcBef>
            </a:pPr>
            <a:r>
              <a:rPr sz="1950" spc="25" dirty="0">
                <a:latin typeface="PMingLiU"/>
                <a:cs typeface="PMingLiU"/>
              </a:rPr>
              <a:t>以邓小平南方谈话和中共十四大为</a:t>
            </a:r>
            <a:r>
              <a:rPr sz="1950" spc="75" dirty="0">
                <a:latin typeface="PMingLiU"/>
                <a:cs typeface="PMingLiU"/>
              </a:rPr>
              <a:t>标</a:t>
            </a:r>
            <a:r>
              <a:rPr sz="1950" spc="25" dirty="0">
                <a:latin typeface="PMingLiU"/>
                <a:cs typeface="PMingLiU"/>
              </a:rPr>
              <a:t>志，</a:t>
            </a:r>
            <a:r>
              <a:rPr sz="1950" spc="75" dirty="0">
                <a:latin typeface="PMingLiU"/>
                <a:cs typeface="PMingLiU"/>
              </a:rPr>
              <a:t>改</a:t>
            </a:r>
            <a:r>
              <a:rPr sz="1950" spc="25" dirty="0">
                <a:latin typeface="PMingLiU"/>
                <a:cs typeface="PMingLiU"/>
              </a:rPr>
              <a:t>革开</a:t>
            </a:r>
            <a:r>
              <a:rPr sz="1950" spc="75" dirty="0">
                <a:latin typeface="PMingLiU"/>
                <a:cs typeface="PMingLiU"/>
              </a:rPr>
              <a:t>放</a:t>
            </a:r>
            <a:r>
              <a:rPr sz="1950" spc="25" dirty="0">
                <a:latin typeface="PMingLiU"/>
                <a:cs typeface="PMingLiU"/>
              </a:rPr>
              <a:t>和现</a:t>
            </a:r>
            <a:r>
              <a:rPr sz="1950" spc="75" dirty="0">
                <a:latin typeface="PMingLiU"/>
                <a:cs typeface="PMingLiU"/>
              </a:rPr>
              <a:t>代</a:t>
            </a:r>
            <a:r>
              <a:rPr sz="1950" spc="25" dirty="0">
                <a:latin typeface="PMingLiU"/>
                <a:cs typeface="PMingLiU"/>
              </a:rPr>
              <a:t>化建</a:t>
            </a:r>
            <a:r>
              <a:rPr sz="1950" spc="75" dirty="0">
                <a:latin typeface="PMingLiU"/>
                <a:cs typeface="PMingLiU"/>
              </a:rPr>
              <a:t>设</a:t>
            </a:r>
            <a:r>
              <a:rPr sz="1950" spc="25" dirty="0">
                <a:latin typeface="PMingLiU"/>
                <a:cs typeface="PMingLiU"/>
              </a:rPr>
              <a:t>事业</a:t>
            </a:r>
            <a:r>
              <a:rPr sz="1950" spc="75" dirty="0">
                <a:latin typeface="PMingLiU"/>
                <a:cs typeface="PMingLiU"/>
              </a:rPr>
              <a:t>进</a:t>
            </a:r>
            <a:r>
              <a:rPr sz="1950" spc="25" dirty="0">
                <a:latin typeface="PMingLiU"/>
                <a:cs typeface="PMingLiU"/>
              </a:rPr>
              <a:t>入从</a:t>
            </a:r>
            <a:r>
              <a:rPr sz="1950" spc="75" dirty="0">
                <a:latin typeface="PMingLiU"/>
                <a:cs typeface="PMingLiU"/>
              </a:rPr>
              <a:t>计</a:t>
            </a:r>
            <a:r>
              <a:rPr sz="1950" spc="25" dirty="0">
                <a:latin typeface="PMingLiU"/>
                <a:cs typeface="PMingLiU"/>
              </a:rPr>
              <a:t>划经</a:t>
            </a:r>
            <a:r>
              <a:rPr sz="1950" spc="75" dirty="0">
                <a:latin typeface="PMingLiU"/>
                <a:cs typeface="PMingLiU"/>
              </a:rPr>
              <a:t>济</a:t>
            </a:r>
            <a:r>
              <a:rPr sz="1950" spc="25" dirty="0">
                <a:latin typeface="PMingLiU"/>
                <a:cs typeface="PMingLiU"/>
              </a:rPr>
              <a:t>体制</a:t>
            </a:r>
            <a:r>
              <a:rPr sz="1950" spc="75" dirty="0">
                <a:latin typeface="PMingLiU"/>
                <a:cs typeface="PMingLiU"/>
              </a:rPr>
              <a:t>向</a:t>
            </a:r>
            <a:r>
              <a:rPr sz="1950" spc="25" dirty="0">
                <a:latin typeface="PMingLiU"/>
                <a:cs typeface="PMingLiU"/>
              </a:rPr>
              <a:t>社 会主义市场经济体制转变的新阶段。</a:t>
            </a:r>
            <a:endParaRPr sz="1950" dirty="0">
              <a:latin typeface="PMingLiU"/>
              <a:cs typeface="PMingLiU"/>
            </a:endParaRPr>
          </a:p>
        </p:txBody>
      </p:sp>
      <p:sp>
        <p:nvSpPr>
          <p:cNvPr id="4" name="object 4"/>
          <p:cNvSpPr txBox="1">
            <a:spLocks noGrp="1"/>
          </p:cNvSpPr>
          <p:nvPr>
            <p:ph type="title"/>
          </p:nvPr>
        </p:nvSpPr>
        <p:spPr>
          <a:xfrm>
            <a:off x="910272" y="384238"/>
            <a:ext cx="3822065" cy="510540"/>
          </a:xfrm>
          <a:prstGeom prst="rect">
            <a:avLst/>
          </a:prstGeom>
        </p:spPr>
        <p:txBody>
          <a:bodyPr vert="horz" wrap="square" lIns="0" tIns="16510" rIns="0" bIns="0" rtlCol="0">
            <a:spAutoFit/>
          </a:bodyPr>
          <a:lstStyle/>
          <a:p>
            <a:pPr marL="12700">
              <a:lnSpc>
                <a:spcPct val="100000"/>
              </a:lnSpc>
              <a:spcBef>
                <a:spcPts val="130"/>
              </a:spcBef>
              <a:tabLst>
                <a:tab pos="3001010" algn="l"/>
              </a:tabLst>
            </a:pPr>
            <a:r>
              <a:rPr spc="25" dirty="0"/>
              <a:t>第二节</a:t>
            </a:r>
            <a:r>
              <a:rPr spc="-740" dirty="0"/>
              <a:t> </a:t>
            </a:r>
            <a:r>
              <a:rPr spc="-434" dirty="0"/>
              <a:t>~</a:t>
            </a:r>
            <a:r>
              <a:rPr spc="25" dirty="0"/>
              <a:t>第四节</a:t>
            </a:r>
            <a:r>
              <a:rPr dirty="0"/>
              <a:t>	</a:t>
            </a:r>
            <a:r>
              <a:rPr spc="25" dirty="0"/>
              <a:t>会议</a:t>
            </a:r>
            <a:endParaRPr spc="25"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3822065" cy="510540"/>
          </a:xfrm>
          <a:prstGeom prst="rect">
            <a:avLst/>
          </a:prstGeom>
        </p:spPr>
        <p:txBody>
          <a:bodyPr vert="horz" wrap="square" lIns="0" tIns="16510" rIns="0" bIns="0" rtlCol="0">
            <a:spAutoFit/>
          </a:bodyPr>
          <a:lstStyle/>
          <a:p>
            <a:pPr marL="12700">
              <a:lnSpc>
                <a:spcPct val="100000"/>
              </a:lnSpc>
              <a:spcBef>
                <a:spcPts val="130"/>
              </a:spcBef>
              <a:tabLst>
                <a:tab pos="3001010" algn="l"/>
              </a:tabLst>
            </a:pPr>
            <a:r>
              <a:rPr spc="25" dirty="0"/>
              <a:t>第二节</a:t>
            </a:r>
            <a:r>
              <a:rPr spc="-740" dirty="0"/>
              <a:t> </a:t>
            </a:r>
            <a:r>
              <a:rPr spc="-434" dirty="0"/>
              <a:t>~</a:t>
            </a:r>
            <a:r>
              <a:rPr spc="25" dirty="0"/>
              <a:t>第四节</a:t>
            </a:r>
            <a:r>
              <a:rPr dirty="0"/>
              <a:t>	</a:t>
            </a:r>
            <a:r>
              <a:rPr spc="25" dirty="0"/>
              <a:t>会议</a:t>
            </a:r>
            <a:endParaRPr spc="25" dirty="0"/>
          </a:p>
        </p:txBody>
      </p:sp>
      <p:sp>
        <p:nvSpPr>
          <p:cNvPr id="7" name="object 7"/>
          <p:cNvSpPr txBox="1"/>
          <p:nvPr/>
        </p:nvSpPr>
        <p:spPr>
          <a:xfrm>
            <a:off x="685800" y="1066800"/>
            <a:ext cx="11083925" cy="5068695"/>
          </a:xfrm>
          <a:prstGeom prst="rect">
            <a:avLst/>
          </a:prstGeom>
        </p:spPr>
        <p:txBody>
          <a:bodyPr vert="horz" wrap="square" lIns="0" tIns="163195" rIns="0" bIns="0" rtlCol="0">
            <a:spAutoFit/>
          </a:bodyPr>
          <a:lstStyle/>
          <a:p>
            <a:pPr marL="469900" indent="-457200">
              <a:lnSpc>
                <a:spcPct val="100000"/>
              </a:lnSpc>
              <a:spcBef>
                <a:spcPts val="1285"/>
              </a:spcBef>
              <a:buAutoNum type="arabicPeriod" startAt="7"/>
              <a:tabLst>
                <a:tab pos="469900" algn="l"/>
                <a:tab pos="469900" algn="l"/>
              </a:tabLst>
            </a:pPr>
            <a:r>
              <a:rPr sz="1950" b="1" spc="25" dirty="0">
                <a:latin typeface="Microsoft JhengHei" panose="020B0604030504040204" charset="-120"/>
                <a:cs typeface="Microsoft JhengHei" panose="020B0604030504040204" charset="-120"/>
              </a:rPr>
              <a:t>十四届六中全会</a:t>
            </a:r>
            <a:r>
              <a:rPr sz="1950" spc="25" dirty="0">
                <a:latin typeface="PMingLiU"/>
                <a:cs typeface="PMingLiU"/>
              </a:rPr>
              <a:t>：《关于</a:t>
            </a:r>
            <a:r>
              <a:rPr sz="1950" spc="15" dirty="0">
                <a:latin typeface="PMingLiU"/>
                <a:cs typeface="PMingLiU"/>
              </a:rPr>
              <a:t>加</a:t>
            </a:r>
            <a:r>
              <a:rPr sz="1950" spc="25" dirty="0">
                <a:latin typeface="PMingLiU"/>
                <a:cs typeface="PMingLiU"/>
              </a:rPr>
              <a:t>强社</a:t>
            </a:r>
            <a:r>
              <a:rPr sz="1950" spc="15" dirty="0">
                <a:latin typeface="PMingLiU"/>
                <a:cs typeface="PMingLiU"/>
              </a:rPr>
              <a:t>会</a:t>
            </a:r>
            <a:r>
              <a:rPr sz="1950" spc="75" dirty="0">
                <a:latin typeface="PMingLiU"/>
                <a:cs typeface="PMingLiU"/>
              </a:rPr>
              <a:t>主</a:t>
            </a:r>
            <a:r>
              <a:rPr sz="1950" spc="25" dirty="0">
                <a:latin typeface="PMingLiU"/>
                <a:cs typeface="PMingLiU"/>
              </a:rPr>
              <a:t>义精</a:t>
            </a:r>
            <a:r>
              <a:rPr sz="1950" spc="65" dirty="0">
                <a:latin typeface="PMingLiU"/>
                <a:cs typeface="PMingLiU"/>
              </a:rPr>
              <a:t>神</a:t>
            </a:r>
            <a:r>
              <a:rPr sz="1950" spc="25" dirty="0">
                <a:latin typeface="PMingLiU"/>
                <a:cs typeface="PMingLiU"/>
              </a:rPr>
              <a:t>文明</a:t>
            </a:r>
            <a:r>
              <a:rPr sz="1950" spc="65" dirty="0">
                <a:latin typeface="PMingLiU"/>
                <a:cs typeface="PMingLiU"/>
              </a:rPr>
              <a:t>建</a:t>
            </a:r>
            <a:r>
              <a:rPr sz="1950" spc="25" dirty="0">
                <a:latin typeface="PMingLiU"/>
                <a:cs typeface="PMingLiU"/>
              </a:rPr>
              <a:t>设若</a:t>
            </a:r>
            <a:r>
              <a:rPr sz="1950" spc="65" dirty="0">
                <a:latin typeface="PMingLiU"/>
                <a:cs typeface="PMingLiU"/>
              </a:rPr>
              <a:t>干</a:t>
            </a:r>
            <a:r>
              <a:rPr sz="1950" spc="25" dirty="0">
                <a:latin typeface="PMingLiU"/>
                <a:cs typeface="PMingLiU"/>
              </a:rPr>
              <a:t>重要</a:t>
            </a:r>
            <a:r>
              <a:rPr sz="1950" spc="65" dirty="0">
                <a:latin typeface="PMingLiU"/>
                <a:cs typeface="PMingLiU"/>
              </a:rPr>
              <a:t>问</a:t>
            </a:r>
            <a:r>
              <a:rPr sz="1950" spc="25" dirty="0">
                <a:latin typeface="PMingLiU"/>
                <a:cs typeface="PMingLiU"/>
              </a:rPr>
              <a:t>题的</a:t>
            </a:r>
            <a:r>
              <a:rPr sz="1950" spc="65" dirty="0">
                <a:latin typeface="PMingLiU"/>
                <a:cs typeface="PMingLiU"/>
              </a:rPr>
              <a:t>决</a:t>
            </a:r>
            <a:r>
              <a:rPr sz="1950" spc="60" dirty="0">
                <a:latin typeface="PMingLiU"/>
                <a:cs typeface="PMingLiU"/>
              </a:rPr>
              <a:t>议</a:t>
            </a:r>
            <a:r>
              <a:rPr sz="1950" spc="25" dirty="0">
                <a:latin typeface="PMingLiU"/>
                <a:cs typeface="PMingLiU"/>
              </a:rPr>
              <a:t>》</a:t>
            </a:r>
            <a:endParaRPr sz="1950" dirty="0">
              <a:latin typeface="PMingLiU"/>
              <a:cs typeface="PMingLiU"/>
            </a:endParaRPr>
          </a:p>
          <a:p>
            <a:pPr marL="469900" indent="-457200">
              <a:lnSpc>
                <a:spcPct val="100000"/>
              </a:lnSpc>
              <a:spcBef>
                <a:spcPts val="1235"/>
              </a:spcBef>
              <a:buAutoNum type="arabicPeriod" startAt="7"/>
              <a:tabLst>
                <a:tab pos="469900" algn="l"/>
                <a:tab pos="469900" algn="l"/>
              </a:tabLst>
            </a:pPr>
            <a:r>
              <a:rPr sz="1950" b="1" spc="25" dirty="0">
                <a:latin typeface="Microsoft JhengHei" panose="020B0604030504040204" charset="-120"/>
                <a:cs typeface="Microsoft JhengHei" panose="020B0604030504040204" charset="-120"/>
              </a:rPr>
              <a:t>十五大</a:t>
            </a:r>
            <a:r>
              <a:rPr sz="2100" spc="-5" dirty="0">
                <a:latin typeface="PMingLiU"/>
                <a:cs typeface="PMingLiU"/>
              </a:rPr>
              <a:t>：</a:t>
            </a:r>
            <a:r>
              <a:rPr sz="1950" spc="25" dirty="0">
                <a:latin typeface="PMingLiU"/>
                <a:cs typeface="PMingLiU"/>
              </a:rPr>
              <a:t>把邓小平理论同马克思列宁</a:t>
            </a:r>
            <a:r>
              <a:rPr sz="1950" spc="75" dirty="0">
                <a:latin typeface="PMingLiU"/>
                <a:cs typeface="PMingLiU"/>
              </a:rPr>
              <a:t>主</a:t>
            </a:r>
            <a:r>
              <a:rPr sz="1950" spc="25" dirty="0">
                <a:latin typeface="PMingLiU"/>
                <a:cs typeface="PMingLiU"/>
              </a:rPr>
              <a:t>义、</a:t>
            </a:r>
            <a:r>
              <a:rPr sz="1950" spc="75" dirty="0">
                <a:latin typeface="PMingLiU"/>
                <a:cs typeface="PMingLiU"/>
              </a:rPr>
              <a:t>毛</a:t>
            </a:r>
            <a:r>
              <a:rPr sz="1950" spc="25" dirty="0">
                <a:latin typeface="PMingLiU"/>
                <a:cs typeface="PMingLiU"/>
              </a:rPr>
              <a:t>泽东</a:t>
            </a:r>
            <a:r>
              <a:rPr sz="1950" spc="75" dirty="0">
                <a:latin typeface="PMingLiU"/>
                <a:cs typeface="PMingLiU"/>
              </a:rPr>
              <a:t>思</a:t>
            </a:r>
            <a:r>
              <a:rPr sz="1950" spc="25" dirty="0">
                <a:latin typeface="PMingLiU"/>
                <a:cs typeface="PMingLiU"/>
              </a:rPr>
              <a:t>想一</a:t>
            </a:r>
            <a:r>
              <a:rPr sz="1950" spc="75" dirty="0">
                <a:latin typeface="PMingLiU"/>
                <a:cs typeface="PMingLiU"/>
              </a:rPr>
              <a:t>道</a:t>
            </a:r>
            <a:r>
              <a:rPr sz="1950" spc="25" dirty="0">
                <a:latin typeface="PMingLiU"/>
                <a:cs typeface="PMingLiU"/>
              </a:rPr>
              <a:t>确立</a:t>
            </a:r>
            <a:r>
              <a:rPr sz="1950" spc="75" dirty="0">
                <a:latin typeface="PMingLiU"/>
                <a:cs typeface="PMingLiU"/>
              </a:rPr>
              <a:t>为</a:t>
            </a:r>
            <a:r>
              <a:rPr sz="1950" spc="25" dirty="0">
                <a:latin typeface="PMingLiU"/>
                <a:cs typeface="PMingLiU"/>
              </a:rPr>
              <a:t>共产</a:t>
            </a:r>
            <a:r>
              <a:rPr sz="1950" spc="75" dirty="0">
                <a:latin typeface="PMingLiU"/>
                <a:cs typeface="PMingLiU"/>
              </a:rPr>
              <a:t>党</a:t>
            </a:r>
            <a:r>
              <a:rPr sz="1950" spc="25" dirty="0">
                <a:latin typeface="PMingLiU"/>
                <a:cs typeface="PMingLiU"/>
              </a:rPr>
              <a:t>的指</a:t>
            </a:r>
            <a:r>
              <a:rPr sz="1950" spc="75" dirty="0">
                <a:latin typeface="PMingLiU"/>
                <a:cs typeface="PMingLiU"/>
              </a:rPr>
              <a:t>导</a:t>
            </a:r>
            <a:r>
              <a:rPr sz="1950" spc="25" dirty="0">
                <a:latin typeface="PMingLiU"/>
                <a:cs typeface="PMingLiU"/>
              </a:rPr>
              <a:t>思想。</a:t>
            </a:r>
            <a:endParaRPr sz="1950" dirty="0">
              <a:latin typeface="PMingLiU"/>
              <a:cs typeface="PMingLiU"/>
            </a:endParaRPr>
          </a:p>
          <a:p>
            <a:pPr marL="469900" indent="-457200">
              <a:lnSpc>
                <a:spcPct val="100000"/>
              </a:lnSpc>
              <a:spcBef>
                <a:spcPts val="1295"/>
              </a:spcBef>
              <a:buAutoNum type="arabicPeriod" startAt="7"/>
              <a:tabLst>
                <a:tab pos="469900" algn="l"/>
                <a:tab pos="469900" algn="l"/>
              </a:tabLst>
            </a:pPr>
            <a:r>
              <a:rPr sz="1950" b="1" spc="25" dirty="0">
                <a:latin typeface="Microsoft JhengHei" panose="020B0604030504040204" charset="-120"/>
                <a:cs typeface="Microsoft JhengHei" panose="020B0604030504040204" charset="-120"/>
              </a:rPr>
              <a:t>中共十六大</a:t>
            </a:r>
            <a:r>
              <a:rPr sz="1950" spc="25" dirty="0">
                <a:latin typeface="PMingLiU"/>
                <a:cs typeface="PMingLiU"/>
              </a:rPr>
              <a:t>：将“三个代表” 写入党章，明确本世纪前二十年的奋斗目标是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全面</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建</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设小</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康</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社会</a:t>
            </a:r>
            <a:endParaRPr sz="1950" dirty="0">
              <a:latin typeface="Microsoft JhengHei" panose="020B0604030504040204" charset="-120"/>
              <a:cs typeface="Microsoft JhengHei" panose="020B0604030504040204" charset="-120"/>
            </a:endParaRPr>
          </a:p>
          <a:p>
            <a:pPr marL="469900" marR="5080" indent="-457200">
              <a:lnSpc>
                <a:spcPts val="3610"/>
              </a:lnSpc>
              <a:spcBef>
                <a:spcPts val="325"/>
              </a:spcBef>
              <a:buAutoNum type="arabicPeriod" startAt="7"/>
              <a:tabLst>
                <a:tab pos="469900" algn="l"/>
              </a:tabLst>
            </a:pPr>
            <a:r>
              <a:rPr sz="1950" b="1" spc="25" dirty="0">
                <a:latin typeface="Microsoft JhengHei" panose="020B0604030504040204" charset="-120"/>
                <a:cs typeface="Microsoft JhengHei" panose="020B0604030504040204" charset="-120"/>
              </a:rPr>
              <a:t>十六届三中全会</a:t>
            </a:r>
            <a:r>
              <a:rPr sz="1950" spc="25" dirty="0">
                <a:latin typeface="PMingLiU"/>
                <a:cs typeface="PMingLiU"/>
              </a:rPr>
              <a:t>：提出科学发展观</a:t>
            </a:r>
            <a:r>
              <a:rPr sz="1950" spc="75" dirty="0">
                <a:latin typeface="PMingLiU"/>
                <a:cs typeface="PMingLiU"/>
              </a:rPr>
              <a:t>，</a:t>
            </a:r>
            <a:r>
              <a:rPr sz="1950" spc="25" dirty="0">
                <a:latin typeface="PMingLiU"/>
                <a:cs typeface="PMingLiU"/>
              </a:rPr>
              <a:t>第</a:t>
            </a:r>
            <a:r>
              <a:rPr sz="1950" spc="30" dirty="0">
                <a:latin typeface="PMingLiU"/>
                <a:cs typeface="PMingLiU"/>
              </a:rPr>
              <a:t>一</a:t>
            </a:r>
            <a:r>
              <a:rPr sz="1950" spc="75" dirty="0">
                <a:latin typeface="PMingLiU"/>
                <a:cs typeface="PMingLiU"/>
              </a:rPr>
              <a:t>要</a:t>
            </a:r>
            <a:r>
              <a:rPr sz="1950" spc="25" dirty="0">
                <a:latin typeface="PMingLiU"/>
                <a:cs typeface="PMingLiU"/>
              </a:rPr>
              <a:t>义是</a:t>
            </a:r>
            <a:r>
              <a:rPr sz="1950" spc="75" dirty="0">
                <a:latin typeface="PMingLiU"/>
                <a:cs typeface="PMingLiU"/>
              </a:rPr>
              <a:t>发</a:t>
            </a:r>
            <a:r>
              <a:rPr sz="1950" spc="25" dirty="0">
                <a:latin typeface="PMingLiU"/>
                <a:cs typeface="PMingLiU"/>
              </a:rPr>
              <a:t>展，</a:t>
            </a:r>
            <a:r>
              <a:rPr sz="1950" spc="75" dirty="0">
                <a:latin typeface="PMingLiU"/>
                <a:cs typeface="PMingLiU"/>
              </a:rPr>
              <a:t>核</a:t>
            </a:r>
            <a:r>
              <a:rPr sz="1950" spc="25" dirty="0">
                <a:latin typeface="PMingLiU"/>
                <a:cs typeface="PMingLiU"/>
              </a:rPr>
              <a:t>心是</a:t>
            </a:r>
            <a:r>
              <a:rPr sz="1950" spc="75" dirty="0">
                <a:latin typeface="PMingLiU"/>
                <a:cs typeface="PMingLiU"/>
              </a:rPr>
              <a:t>以</a:t>
            </a:r>
            <a:r>
              <a:rPr sz="1950" spc="25" dirty="0">
                <a:latin typeface="PMingLiU"/>
                <a:cs typeface="PMingLiU"/>
              </a:rPr>
              <a:t>人为</a:t>
            </a:r>
            <a:r>
              <a:rPr sz="1950" spc="75" dirty="0">
                <a:latin typeface="PMingLiU"/>
                <a:cs typeface="PMingLiU"/>
              </a:rPr>
              <a:t>本</a:t>
            </a:r>
            <a:r>
              <a:rPr sz="1950" spc="25" dirty="0">
                <a:latin typeface="PMingLiU"/>
                <a:cs typeface="PMingLiU"/>
              </a:rPr>
              <a:t>，基</a:t>
            </a:r>
            <a:r>
              <a:rPr sz="1950" spc="75" dirty="0">
                <a:latin typeface="PMingLiU"/>
                <a:cs typeface="PMingLiU"/>
              </a:rPr>
              <a:t>本</a:t>
            </a:r>
            <a:r>
              <a:rPr sz="1950" spc="25" dirty="0">
                <a:latin typeface="PMingLiU"/>
                <a:cs typeface="PMingLiU"/>
              </a:rPr>
              <a:t>要求</a:t>
            </a:r>
            <a:r>
              <a:rPr sz="1950" spc="75" dirty="0">
                <a:latin typeface="PMingLiU"/>
                <a:cs typeface="PMingLiU"/>
              </a:rPr>
              <a:t>是</a:t>
            </a:r>
            <a:r>
              <a:rPr sz="1950" spc="25" dirty="0">
                <a:latin typeface="PMingLiU"/>
                <a:cs typeface="PMingLiU"/>
              </a:rPr>
              <a:t>全面协 调可持续，根本方法是统筹兼顾。</a:t>
            </a:r>
            <a:endParaRPr sz="1950" dirty="0">
              <a:latin typeface="PMingLiU"/>
              <a:cs typeface="PMingLiU"/>
            </a:endParaRPr>
          </a:p>
          <a:p>
            <a:pPr marL="469900" indent="-457200">
              <a:lnSpc>
                <a:spcPct val="100000"/>
              </a:lnSpc>
              <a:spcBef>
                <a:spcPts val="925"/>
              </a:spcBef>
              <a:buAutoNum type="arabicPeriod" startAt="7"/>
              <a:tabLst>
                <a:tab pos="469900" algn="l"/>
              </a:tabLst>
            </a:pPr>
            <a:r>
              <a:rPr sz="1950" b="1" spc="25" dirty="0" err="1">
                <a:latin typeface="Microsoft JhengHei" panose="020B0604030504040204" charset="-120"/>
                <a:cs typeface="Microsoft JhengHei" panose="020B0604030504040204" charset="-120"/>
              </a:rPr>
              <a:t>十六届</a:t>
            </a:r>
            <a:r>
              <a:rPr lang="zh-CN" altLang="en-US" sz="1950" b="1" spc="25" dirty="0">
                <a:latin typeface="Microsoft JhengHei" panose="020B0604030504040204" charset="-120"/>
                <a:cs typeface="Microsoft JhengHei" panose="020B0604030504040204" charset="-120"/>
              </a:rPr>
              <a:t>四</a:t>
            </a:r>
            <a:r>
              <a:rPr sz="1950" b="1" spc="25" dirty="0" err="1">
                <a:latin typeface="Microsoft JhengHei" panose="020B0604030504040204" charset="-120"/>
                <a:cs typeface="Microsoft JhengHei" panose="020B0604030504040204" charset="-120"/>
              </a:rPr>
              <a:t>中全会</a:t>
            </a:r>
            <a:r>
              <a:rPr sz="1950" spc="25" dirty="0">
                <a:latin typeface="PMingLiU"/>
                <a:cs typeface="PMingLiU"/>
              </a:rPr>
              <a:t>：</a:t>
            </a:r>
            <a:r>
              <a:rPr lang="zh-CN" altLang="en-US" sz="1950" spc="25" dirty="0">
                <a:latin typeface="PMingLiU"/>
                <a:cs typeface="PMingLiU"/>
              </a:rPr>
              <a:t>进一步提出构建社会主义和谐社会的战略任务</a:t>
            </a:r>
            <a:endParaRPr lang="en-US" sz="1950" spc="25" dirty="0">
              <a:latin typeface="PMingLiU"/>
              <a:cs typeface="PMingLiU"/>
            </a:endParaRPr>
          </a:p>
          <a:p>
            <a:pPr marL="469900" indent="-457200">
              <a:lnSpc>
                <a:spcPct val="100000"/>
              </a:lnSpc>
              <a:spcBef>
                <a:spcPts val="925"/>
              </a:spcBef>
              <a:buAutoNum type="arabicPeriod" startAt="7"/>
              <a:tabLst>
                <a:tab pos="469900" algn="l"/>
              </a:tabLst>
            </a:pPr>
            <a:r>
              <a:rPr sz="1950" b="1" spc="25" dirty="0" err="1">
                <a:latin typeface="Microsoft JhengHei" panose="020B0604030504040204" charset="-120"/>
                <a:cs typeface="Microsoft JhengHei" panose="020B0604030504040204" charset="-120"/>
              </a:rPr>
              <a:t>十六届四中全会</a:t>
            </a:r>
            <a:r>
              <a:rPr sz="1950" spc="25" dirty="0">
                <a:latin typeface="PMingLiU"/>
                <a:cs typeface="PMingLiU"/>
              </a:rPr>
              <a:t>：《关于</a:t>
            </a:r>
            <a:r>
              <a:rPr sz="1950" spc="15" dirty="0">
                <a:latin typeface="PMingLiU"/>
                <a:cs typeface="PMingLiU"/>
              </a:rPr>
              <a:t>加</a:t>
            </a:r>
            <a:r>
              <a:rPr sz="1950" spc="25" dirty="0">
                <a:latin typeface="PMingLiU"/>
                <a:cs typeface="PMingLiU"/>
              </a:rPr>
              <a:t>强党</a:t>
            </a:r>
            <a:r>
              <a:rPr sz="1950" spc="15" dirty="0">
                <a:latin typeface="PMingLiU"/>
                <a:cs typeface="PMingLiU"/>
              </a:rPr>
              <a:t>的</a:t>
            </a:r>
            <a:r>
              <a:rPr sz="1950" spc="75" dirty="0">
                <a:latin typeface="PMingLiU"/>
                <a:cs typeface="PMingLiU"/>
              </a:rPr>
              <a:t>执</a:t>
            </a:r>
            <a:r>
              <a:rPr sz="1950" spc="25" dirty="0">
                <a:latin typeface="PMingLiU"/>
                <a:cs typeface="PMingLiU"/>
              </a:rPr>
              <a:t>政能</a:t>
            </a:r>
            <a:r>
              <a:rPr sz="1950" spc="65" dirty="0">
                <a:latin typeface="PMingLiU"/>
                <a:cs typeface="PMingLiU"/>
              </a:rPr>
              <a:t>力</a:t>
            </a:r>
            <a:r>
              <a:rPr sz="1950" spc="25" dirty="0">
                <a:latin typeface="PMingLiU"/>
                <a:cs typeface="PMingLiU"/>
              </a:rPr>
              <a:t>建设</a:t>
            </a:r>
            <a:r>
              <a:rPr sz="1950" spc="65" dirty="0">
                <a:latin typeface="PMingLiU"/>
                <a:cs typeface="PMingLiU"/>
              </a:rPr>
              <a:t>的</a:t>
            </a:r>
            <a:r>
              <a:rPr sz="1950" spc="25" dirty="0">
                <a:latin typeface="PMingLiU"/>
                <a:cs typeface="PMingLiU"/>
              </a:rPr>
              <a:t>决</a:t>
            </a:r>
            <a:r>
              <a:rPr sz="1950" spc="40" dirty="0">
                <a:latin typeface="PMingLiU"/>
                <a:cs typeface="PMingLiU"/>
              </a:rPr>
              <a:t>定</a:t>
            </a:r>
            <a:r>
              <a:rPr sz="1950" spc="25" dirty="0">
                <a:latin typeface="PMingLiU"/>
                <a:cs typeface="PMingLiU"/>
              </a:rPr>
              <a:t>》</a:t>
            </a:r>
            <a:endParaRPr sz="1950" dirty="0">
              <a:latin typeface="PMingLiU"/>
              <a:cs typeface="PMingLiU"/>
            </a:endParaRPr>
          </a:p>
          <a:p>
            <a:pPr marL="469900" indent="-457200">
              <a:lnSpc>
                <a:spcPct val="100000"/>
              </a:lnSpc>
              <a:spcBef>
                <a:spcPts val="1265"/>
              </a:spcBef>
              <a:buAutoNum type="arabicPeriod" startAt="7"/>
              <a:tabLst>
                <a:tab pos="469900" algn="l"/>
              </a:tabLst>
            </a:pPr>
            <a:r>
              <a:rPr sz="1950" b="1" spc="25" dirty="0">
                <a:latin typeface="Microsoft JhengHei" panose="020B0604030504040204" charset="-120"/>
                <a:cs typeface="Microsoft JhengHei" panose="020B0604030504040204" charset="-120"/>
              </a:rPr>
              <a:t>十届全国人大三次会议</a:t>
            </a:r>
            <a:r>
              <a:rPr sz="1950" spc="25" dirty="0">
                <a:latin typeface="PMingLiU"/>
                <a:cs typeface="PMingLiU"/>
              </a:rPr>
              <a:t>：通过《反</a:t>
            </a:r>
            <a:r>
              <a:rPr sz="1950" spc="80" dirty="0">
                <a:latin typeface="PMingLiU"/>
                <a:cs typeface="PMingLiU"/>
              </a:rPr>
              <a:t>分</a:t>
            </a:r>
            <a:r>
              <a:rPr sz="1950" spc="25" dirty="0">
                <a:latin typeface="PMingLiU"/>
                <a:cs typeface="PMingLiU"/>
              </a:rPr>
              <a:t>裂国</a:t>
            </a:r>
            <a:r>
              <a:rPr sz="1950" spc="85" dirty="0">
                <a:latin typeface="PMingLiU"/>
                <a:cs typeface="PMingLiU"/>
              </a:rPr>
              <a:t>家</a:t>
            </a:r>
            <a:r>
              <a:rPr sz="1950" spc="25" dirty="0">
                <a:latin typeface="PMingLiU"/>
                <a:cs typeface="PMingLiU"/>
              </a:rPr>
              <a:t>法》</a:t>
            </a:r>
            <a:endParaRPr sz="1950" dirty="0">
              <a:latin typeface="PMingLiU"/>
              <a:cs typeface="PMingLiU"/>
            </a:endParaRPr>
          </a:p>
          <a:p>
            <a:pPr marL="469900" indent="-457200">
              <a:lnSpc>
                <a:spcPct val="100000"/>
              </a:lnSpc>
              <a:spcBef>
                <a:spcPts val="1265"/>
              </a:spcBef>
              <a:buAutoNum type="arabicPeriod" startAt="7"/>
              <a:tabLst>
                <a:tab pos="469900" algn="l"/>
              </a:tabLst>
            </a:pPr>
            <a:r>
              <a:rPr sz="1950" b="1" spc="25" dirty="0">
                <a:latin typeface="Microsoft JhengHei" panose="020B0604030504040204" charset="-120"/>
                <a:cs typeface="Microsoft JhengHei" panose="020B0604030504040204" charset="-120"/>
              </a:rPr>
              <a:t>中共十七大</a:t>
            </a:r>
            <a:r>
              <a:rPr sz="1950" spc="25" dirty="0">
                <a:latin typeface="PMingLiU"/>
                <a:cs typeface="PMingLiU"/>
              </a:rPr>
              <a:t>：将科学发展观写入党</a:t>
            </a:r>
            <a:r>
              <a:rPr sz="1950" spc="75" dirty="0">
                <a:latin typeface="PMingLiU"/>
                <a:cs typeface="PMingLiU"/>
              </a:rPr>
              <a:t>章</a:t>
            </a:r>
            <a:r>
              <a:rPr sz="1950" spc="25" dirty="0">
                <a:latin typeface="PMingLiU"/>
                <a:cs typeface="PMingLiU"/>
              </a:rPr>
              <a:t>。提</a:t>
            </a:r>
            <a:r>
              <a:rPr sz="1950" spc="65" dirty="0">
                <a:latin typeface="PMingLiU"/>
                <a:cs typeface="PMingLiU"/>
              </a:rPr>
              <a:t>出</a:t>
            </a:r>
            <a:r>
              <a:rPr sz="1950" u="heavy" spc="-480" dirty="0">
                <a:solidFill>
                  <a:srgbClr val="C23B0D"/>
                </a:solidFill>
                <a:uFill>
                  <a:solidFill>
                    <a:srgbClr val="C23B0D"/>
                  </a:solidFill>
                </a:uFill>
                <a:latin typeface="PMingLiU"/>
                <a:cs typeface="PMingLiU"/>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以经</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济</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建设</a:t>
            </a:r>
            <a:r>
              <a:rPr sz="1950" b="1" u="heavy" spc="65" dirty="0">
                <a:solidFill>
                  <a:srgbClr val="C23B0D"/>
                </a:solidFill>
                <a:uFill>
                  <a:solidFill>
                    <a:srgbClr val="C23B0D"/>
                  </a:solidFill>
                </a:uFill>
                <a:latin typeface="Microsoft JhengHei" panose="020B0604030504040204" charset="-120"/>
                <a:cs typeface="Microsoft JhengHei" panose="020B0604030504040204" charset="-120"/>
              </a:rPr>
              <a:t>为</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中</a:t>
            </a:r>
            <a:r>
              <a:rPr sz="1950" b="1" u="heavy" spc="30" dirty="0">
                <a:solidFill>
                  <a:srgbClr val="C23B0D"/>
                </a:solidFill>
                <a:uFill>
                  <a:solidFill>
                    <a:srgbClr val="C23B0D"/>
                  </a:solidFill>
                </a:uFill>
                <a:latin typeface="Microsoft JhengHei" panose="020B0604030504040204" charset="-120"/>
                <a:cs typeface="Microsoft JhengHei" panose="020B0604030504040204" charset="-120"/>
              </a:rPr>
              <a:t>心</a:t>
            </a:r>
            <a:r>
              <a:rPr sz="1950" spc="35" dirty="0">
                <a:latin typeface="PMingLiU"/>
                <a:cs typeface="PMingLiU"/>
              </a:rPr>
              <a:t>是</a:t>
            </a:r>
            <a:r>
              <a:rPr sz="1950" u="heavy" spc="-465" dirty="0">
                <a:solidFill>
                  <a:srgbClr val="C23B0D"/>
                </a:solidFill>
                <a:uFill>
                  <a:solidFill>
                    <a:srgbClr val="C23B0D"/>
                  </a:solidFill>
                </a:uFill>
                <a:latin typeface="PMingLiU"/>
                <a:cs typeface="PMingLiU"/>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兴国</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之</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要</a:t>
            </a:r>
            <a:r>
              <a:rPr sz="1950" spc="25" dirty="0">
                <a:latin typeface="PMingLiU"/>
                <a:cs typeface="PMingLiU"/>
              </a:rPr>
              <a:t>，</a:t>
            </a:r>
            <a:r>
              <a:rPr sz="1950" b="1" spc="75" dirty="0">
                <a:solidFill>
                  <a:srgbClr val="C23B0D"/>
                </a:solidFill>
                <a:latin typeface="Microsoft JhengHei" panose="020B0604030504040204" charset="-120"/>
                <a:cs typeface="Microsoft JhengHei" panose="020B0604030504040204" charset="-120"/>
              </a:rPr>
              <a:t>四</a:t>
            </a:r>
            <a:r>
              <a:rPr sz="1950" b="1" spc="25" dirty="0">
                <a:solidFill>
                  <a:srgbClr val="C23B0D"/>
                </a:solidFill>
                <a:latin typeface="Microsoft JhengHei" panose="020B0604030504040204" charset="-120"/>
                <a:cs typeface="Microsoft JhengHei" panose="020B0604030504040204" charset="-120"/>
              </a:rPr>
              <a:t>项基</a:t>
            </a:r>
            <a:r>
              <a:rPr sz="1950" b="1" spc="65" dirty="0">
                <a:solidFill>
                  <a:srgbClr val="C23B0D"/>
                </a:solidFill>
                <a:latin typeface="Microsoft JhengHei" panose="020B0604030504040204" charset="-120"/>
                <a:cs typeface="Microsoft JhengHei" panose="020B0604030504040204" charset="-120"/>
              </a:rPr>
              <a:t>本</a:t>
            </a:r>
            <a:r>
              <a:rPr sz="1950" b="1" spc="25" dirty="0">
                <a:solidFill>
                  <a:srgbClr val="C23B0D"/>
                </a:solidFill>
                <a:latin typeface="Microsoft JhengHei" panose="020B0604030504040204" charset="-120"/>
                <a:cs typeface="Microsoft JhengHei" panose="020B0604030504040204" charset="-120"/>
              </a:rPr>
              <a:t>原则</a:t>
            </a:r>
            <a:r>
              <a:rPr sz="1950" spc="25" dirty="0">
                <a:latin typeface="PMingLiU"/>
                <a:cs typeface="PMingLiU"/>
              </a:rPr>
              <a:t>是</a:t>
            </a:r>
            <a:endParaRPr sz="1950" dirty="0">
              <a:latin typeface="PMingLiU"/>
              <a:cs typeface="PMingLiU"/>
            </a:endParaRPr>
          </a:p>
          <a:p>
            <a:pPr marL="469265">
              <a:lnSpc>
                <a:spcPct val="100000"/>
              </a:lnSpc>
              <a:spcBef>
                <a:spcPts val="1265"/>
              </a:spcBef>
            </a:pPr>
            <a:r>
              <a:rPr sz="1950" u="heavy" spc="-484" dirty="0">
                <a:solidFill>
                  <a:srgbClr val="C23B0D"/>
                </a:solidFill>
                <a:uFill>
                  <a:solidFill>
                    <a:srgbClr val="C23B0D"/>
                  </a:solidFill>
                </a:uFill>
                <a:latin typeface="Times New Roman" panose="02020503050405090304"/>
                <a:cs typeface="Times New Roman" panose="02020503050405090304"/>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立国之本</a:t>
            </a:r>
            <a:r>
              <a:rPr sz="1950" spc="25" dirty="0">
                <a:latin typeface="PMingLiU"/>
                <a:cs typeface="PMingLiU"/>
              </a:rPr>
              <a:t>，</a:t>
            </a:r>
            <a:r>
              <a:rPr sz="1950" b="1" spc="25" dirty="0">
                <a:solidFill>
                  <a:srgbClr val="C23B0D"/>
                </a:solidFill>
                <a:latin typeface="Microsoft JhengHei" panose="020B0604030504040204" charset="-120"/>
                <a:cs typeface="Microsoft JhengHei" panose="020B0604030504040204" charset="-120"/>
              </a:rPr>
              <a:t>改革开放</a:t>
            </a:r>
            <a:r>
              <a:rPr sz="1950" spc="25" dirty="0">
                <a:latin typeface="PMingLiU"/>
                <a:cs typeface="PMingLiU"/>
              </a:rPr>
              <a:t>是</a:t>
            </a:r>
            <a:r>
              <a:rPr sz="1950" b="1" spc="25" dirty="0">
                <a:solidFill>
                  <a:srgbClr val="C23B0D"/>
                </a:solidFill>
                <a:latin typeface="Microsoft JhengHei" panose="020B0604030504040204" charset="-120"/>
                <a:cs typeface="Microsoft JhengHei" panose="020B0604030504040204" charset="-120"/>
              </a:rPr>
              <a:t>强国之路</a:t>
            </a:r>
            <a:r>
              <a:rPr sz="1950" spc="25" dirty="0">
                <a:solidFill>
                  <a:srgbClr val="C00000"/>
                </a:solidFill>
                <a:latin typeface="PMingLiU"/>
                <a:cs typeface="PMingLiU"/>
              </a:rPr>
              <a:t>★</a:t>
            </a:r>
            <a:endParaRPr sz="1950" dirty="0">
              <a:latin typeface="PMingLiU"/>
              <a:cs typeface="PMingLiU"/>
            </a:endParaRPr>
          </a:p>
          <a:p>
            <a:pPr marL="469900" indent="-457200">
              <a:lnSpc>
                <a:spcPct val="100000"/>
              </a:lnSpc>
              <a:spcBef>
                <a:spcPts val="1260"/>
              </a:spcBef>
              <a:buAutoNum type="arabicPeriod" startAt="15"/>
              <a:tabLst>
                <a:tab pos="469900" algn="l"/>
              </a:tabLst>
            </a:pPr>
            <a:r>
              <a:rPr sz="1950" b="1" spc="25" dirty="0">
                <a:latin typeface="Microsoft JhengHei" panose="020B0604030504040204" charset="-120"/>
                <a:cs typeface="Microsoft JhengHei" panose="020B0604030504040204" charset="-120"/>
              </a:rPr>
              <a:t>十八届三中全会</a:t>
            </a:r>
            <a:r>
              <a:rPr sz="1950" spc="25" dirty="0">
                <a:latin typeface="PMingLiU"/>
                <a:cs typeface="PMingLiU"/>
              </a:rPr>
              <a:t>：</a:t>
            </a:r>
            <a:r>
              <a:rPr sz="1950" b="1" spc="25" dirty="0">
                <a:solidFill>
                  <a:srgbClr val="C23B0D"/>
                </a:solidFill>
                <a:latin typeface="Microsoft JhengHei" panose="020B0604030504040204" charset="-120"/>
                <a:cs typeface="Microsoft JhengHei" panose="020B0604030504040204" charset="-120"/>
              </a:rPr>
              <a:t>《关于</a:t>
            </a:r>
            <a:r>
              <a:rPr sz="1950" b="1" spc="15" dirty="0">
                <a:solidFill>
                  <a:srgbClr val="C23B0D"/>
                </a:solidFill>
                <a:latin typeface="Microsoft JhengHei" panose="020B0604030504040204" charset="-120"/>
                <a:cs typeface="Microsoft JhengHei" panose="020B0604030504040204" charset="-120"/>
              </a:rPr>
              <a:t>全</a:t>
            </a:r>
            <a:r>
              <a:rPr sz="1950" b="1" spc="25" dirty="0">
                <a:solidFill>
                  <a:srgbClr val="C23B0D"/>
                </a:solidFill>
                <a:latin typeface="Microsoft JhengHei" panose="020B0604030504040204" charset="-120"/>
                <a:cs typeface="Microsoft JhengHei" panose="020B0604030504040204" charset="-120"/>
              </a:rPr>
              <a:t>面深</a:t>
            </a:r>
            <a:r>
              <a:rPr sz="1950" b="1" spc="15" dirty="0">
                <a:solidFill>
                  <a:srgbClr val="C23B0D"/>
                </a:solidFill>
                <a:latin typeface="Microsoft JhengHei" panose="020B0604030504040204" charset="-120"/>
                <a:cs typeface="Microsoft JhengHei" panose="020B0604030504040204" charset="-120"/>
              </a:rPr>
              <a:t>化</a:t>
            </a:r>
            <a:r>
              <a:rPr sz="1950" b="1" spc="75" dirty="0">
                <a:solidFill>
                  <a:srgbClr val="C23B0D"/>
                </a:solidFill>
                <a:latin typeface="Microsoft JhengHei" panose="020B0604030504040204" charset="-120"/>
                <a:cs typeface="Microsoft JhengHei" panose="020B0604030504040204" charset="-120"/>
              </a:rPr>
              <a:t>改</a:t>
            </a:r>
            <a:r>
              <a:rPr sz="1950" b="1" spc="25" dirty="0">
                <a:solidFill>
                  <a:srgbClr val="C23B0D"/>
                </a:solidFill>
                <a:latin typeface="Microsoft JhengHei" panose="020B0604030504040204" charset="-120"/>
                <a:cs typeface="Microsoft JhengHei" panose="020B0604030504040204" charset="-120"/>
              </a:rPr>
              <a:t>革若</a:t>
            </a:r>
            <a:r>
              <a:rPr sz="1950" b="1" spc="65" dirty="0">
                <a:solidFill>
                  <a:srgbClr val="C23B0D"/>
                </a:solidFill>
                <a:latin typeface="Microsoft JhengHei" panose="020B0604030504040204" charset="-120"/>
                <a:cs typeface="Microsoft JhengHei" panose="020B0604030504040204" charset="-120"/>
              </a:rPr>
              <a:t>干</a:t>
            </a:r>
            <a:r>
              <a:rPr sz="1950" b="1" spc="25" dirty="0">
                <a:solidFill>
                  <a:srgbClr val="C23B0D"/>
                </a:solidFill>
                <a:latin typeface="Microsoft JhengHei" panose="020B0604030504040204" charset="-120"/>
                <a:cs typeface="Microsoft JhengHei" panose="020B0604030504040204" charset="-120"/>
              </a:rPr>
              <a:t>重大</a:t>
            </a:r>
            <a:r>
              <a:rPr sz="1950" b="1" spc="65" dirty="0">
                <a:solidFill>
                  <a:srgbClr val="C23B0D"/>
                </a:solidFill>
                <a:latin typeface="Microsoft JhengHei" panose="020B0604030504040204" charset="-120"/>
                <a:cs typeface="Microsoft JhengHei" panose="020B0604030504040204" charset="-120"/>
              </a:rPr>
              <a:t>问</a:t>
            </a:r>
            <a:r>
              <a:rPr sz="1950" b="1" spc="25" dirty="0">
                <a:solidFill>
                  <a:srgbClr val="C23B0D"/>
                </a:solidFill>
                <a:latin typeface="Microsoft JhengHei" panose="020B0604030504040204" charset="-120"/>
                <a:cs typeface="Microsoft JhengHei" panose="020B0604030504040204" charset="-120"/>
              </a:rPr>
              <a:t>题的</a:t>
            </a:r>
            <a:r>
              <a:rPr sz="1950" b="1" spc="65" dirty="0">
                <a:solidFill>
                  <a:srgbClr val="C23B0D"/>
                </a:solidFill>
                <a:latin typeface="Microsoft JhengHei" panose="020B0604030504040204" charset="-120"/>
                <a:cs typeface="Microsoft JhengHei" panose="020B0604030504040204" charset="-120"/>
              </a:rPr>
              <a:t>决</a:t>
            </a:r>
            <a:r>
              <a:rPr sz="1950" b="1" spc="50" dirty="0">
                <a:solidFill>
                  <a:srgbClr val="C23B0D"/>
                </a:solidFill>
                <a:latin typeface="Microsoft JhengHei" panose="020B0604030504040204" charset="-120"/>
                <a:cs typeface="Microsoft JhengHei" panose="020B0604030504040204" charset="-120"/>
              </a:rPr>
              <a:t>定</a:t>
            </a:r>
            <a:r>
              <a:rPr sz="1950" b="1" spc="25" dirty="0">
                <a:solidFill>
                  <a:srgbClr val="C23B0D"/>
                </a:solidFill>
                <a:latin typeface="Microsoft JhengHei" panose="020B0604030504040204" charset="-120"/>
                <a:cs typeface="Microsoft JhengHei" panose="020B0604030504040204" charset="-120"/>
              </a:rPr>
              <a:t>》</a:t>
            </a:r>
            <a:r>
              <a:rPr sz="1950" spc="25" dirty="0">
                <a:solidFill>
                  <a:srgbClr val="C00000"/>
                </a:solidFill>
                <a:latin typeface="PMingLiU"/>
                <a:cs typeface="PMingLiU"/>
              </a:rPr>
              <a:t>★</a:t>
            </a:r>
            <a:endParaRPr sz="1950" dirty="0">
              <a:latin typeface="PMingLiU"/>
              <a:cs typeface="PMingLiU"/>
            </a:endParaRPr>
          </a:p>
        </p:txBody>
      </p:sp>
      <p:sp>
        <p:nvSpPr>
          <p:cNvPr id="8" name="object 8"/>
          <p:cNvSpPr/>
          <p:nvPr/>
        </p:nvSpPr>
        <p:spPr>
          <a:xfrm>
            <a:off x="5181600" y="5265420"/>
            <a:ext cx="1485900" cy="472440"/>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8458200" y="5737859"/>
            <a:ext cx="1493520" cy="47244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中共中央通过《关于建国以来党的若干历史问题的决议》的会议是（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A:十一届三中全会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B:十一届六中全会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C:十二届三中全会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D:十二届六中全会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中共中央通过《关于建国以来党的若干历史问题的决议》的会议是（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A:十一届三中全会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B:十一届六中全会</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C:十二届三中全会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D:十二届六中全会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95870"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100"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114" dirty="0"/>
          </a:p>
        </p:txBody>
      </p:sp>
      <p:sp>
        <p:nvSpPr>
          <p:cNvPr id="7" name="object 7"/>
          <p:cNvSpPr txBox="1">
            <a:spLocks noGrp="1"/>
          </p:cNvSpPr>
          <p:nvPr>
            <p:ph type="body" idx="1"/>
          </p:nvPr>
        </p:nvSpPr>
        <p:spPr>
          <a:xfrm>
            <a:off x="609600" y="1414810"/>
            <a:ext cx="10685145" cy="4734560"/>
          </a:xfrm>
          <a:prstGeom prst="rect">
            <a:avLst/>
          </a:prstGeom>
        </p:spPr>
        <p:txBody>
          <a:bodyPr vert="horz" wrap="square" lIns="0" tIns="12700" rIns="0" bIns="0" rtlCol="0">
            <a:spAutoFit/>
          </a:bodyPr>
          <a:lstStyle/>
          <a:p>
            <a:pPr marL="12700">
              <a:lnSpc>
                <a:spcPct val="100000"/>
              </a:lnSpc>
              <a:spcBef>
                <a:spcPts val="100"/>
              </a:spcBef>
            </a:pPr>
            <a:r>
              <a:rPr dirty="0"/>
              <a:t>二、南京国民党政权</a:t>
            </a:r>
            <a:r>
              <a:rPr spc="-10" dirty="0"/>
              <a:t>的</a:t>
            </a:r>
            <a:r>
              <a:rPr dirty="0"/>
              <a:t>覆灭</a:t>
            </a:r>
            <a:endParaRPr dirty="0"/>
          </a:p>
          <a:p>
            <a:pPr>
              <a:lnSpc>
                <a:spcPct val="100000"/>
              </a:lnSpc>
              <a:spcBef>
                <a:spcPts val="30"/>
              </a:spcBef>
            </a:pPr>
            <a:endParaRPr sz="1950" spc="25" dirty="0"/>
          </a:p>
          <a:p>
            <a:pPr marL="355600" indent="-342900">
              <a:lnSpc>
                <a:spcPct val="100000"/>
              </a:lnSpc>
              <a:buFont typeface="Wingdings" panose="05000000000000000000"/>
              <a:buChar char=""/>
              <a:tabLst>
                <a:tab pos="355600" algn="l"/>
                <a:tab pos="356235" algn="l"/>
              </a:tabLst>
            </a:pPr>
            <a:r>
              <a:rPr sz="1950" kern="1200" spc="80" dirty="0">
                <a:latin typeface="+mn-ea"/>
              </a:rPr>
              <a:t>1949年元旦</a:t>
            </a:r>
            <a:r>
              <a:rPr sz="1950" spc="25" dirty="0"/>
              <a:t>：蒋介石发表“求和”声明，企图借“和平谈判”争取</a:t>
            </a:r>
            <a:r>
              <a:rPr sz="1950" spc="65" dirty="0"/>
              <a:t>喘</a:t>
            </a:r>
            <a:r>
              <a:rPr sz="1950" spc="25" dirty="0"/>
              <a:t>息时</a:t>
            </a:r>
            <a:r>
              <a:rPr sz="1950" spc="65" dirty="0"/>
              <a:t>间</a:t>
            </a:r>
            <a:r>
              <a:rPr sz="1950" spc="25" dirty="0"/>
              <a:t>。</a:t>
            </a:r>
            <a:endParaRPr sz="1950" dirty="0"/>
          </a:p>
          <a:p>
            <a:pPr>
              <a:lnSpc>
                <a:spcPct val="100000"/>
              </a:lnSpc>
              <a:spcBef>
                <a:spcPts val="50"/>
              </a:spcBef>
              <a:buChar char=""/>
            </a:pPr>
            <a:endParaRPr sz="2100" dirty="0">
              <a:latin typeface="Times New Roman" panose="02020503050405090304"/>
              <a:cs typeface="Times New Roman" panose="02020503050405090304"/>
            </a:endParaRPr>
          </a:p>
          <a:p>
            <a:pPr marL="355600" indent="-342900">
              <a:lnSpc>
                <a:spcPct val="100000"/>
              </a:lnSpc>
              <a:buFont typeface="Wingdings" panose="05000000000000000000"/>
              <a:buChar char=""/>
              <a:tabLst>
                <a:tab pos="355600" algn="l"/>
                <a:tab pos="356235" algn="l"/>
              </a:tabLst>
            </a:pPr>
            <a:r>
              <a:rPr sz="1950" kern="1200" spc="80" dirty="0">
                <a:latin typeface="+mn-ea"/>
              </a:rPr>
              <a:t>1948年12月30</a:t>
            </a:r>
            <a:r>
              <a:rPr sz="1950" spc="25" dirty="0"/>
              <a:t>日</a:t>
            </a:r>
            <a:r>
              <a:rPr sz="1950" spc="75" dirty="0"/>
              <a:t>：</a:t>
            </a:r>
            <a:r>
              <a:rPr sz="1950" spc="25" dirty="0"/>
              <a:t>毛泽</a:t>
            </a:r>
            <a:r>
              <a:rPr sz="1950" spc="75" dirty="0"/>
              <a:t>东</a:t>
            </a:r>
            <a:r>
              <a:rPr sz="1950" spc="25" dirty="0"/>
              <a:t>发表</a:t>
            </a:r>
            <a:r>
              <a:rPr sz="1950" spc="75" dirty="0"/>
              <a:t>新</a:t>
            </a:r>
            <a:r>
              <a:rPr sz="1950" spc="25" dirty="0"/>
              <a:t>年献</a:t>
            </a:r>
            <a:r>
              <a:rPr sz="1950" spc="50" dirty="0"/>
              <a:t>词</a:t>
            </a:r>
            <a:r>
              <a:rPr sz="1950" u="heavy" spc="-484" dirty="0">
                <a:solidFill>
                  <a:srgbClr val="C00000"/>
                </a:solidFill>
                <a:uFill>
                  <a:solidFill>
                    <a:srgbClr val="C00000"/>
                  </a:solidFill>
                </a:uFill>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《将</a:t>
            </a:r>
            <a:r>
              <a:rPr sz="1950" b="1" u="heavy" spc="65" dirty="0">
                <a:solidFill>
                  <a:srgbClr val="C00000"/>
                </a:solidFill>
                <a:uFill>
                  <a:solidFill>
                    <a:srgbClr val="C00000"/>
                  </a:solidFill>
                </a:uFill>
                <a:latin typeface="Microsoft JhengHei" panose="020B0604030504040204" charset="-120"/>
                <a:cs typeface="Microsoft JhengHei" panose="020B0604030504040204" charset="-120"/>
              </a:rPr>
              <a:t>革</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命进</a:t>
            </a:r>
            <a:r>
              <a:rPr sz="1950" b="1" u="heavy" spc="65" dirty="0">
                <a:solidFill>
                  <a:srgbClr val="C00000"/>
                </a:solidFill>
                <a:uFill>
                  <a:solidFill>
                    <a:srgbClr val="C00000"/>
                  </a:solidFill>
                </a:uFill>
                <a:latin typeface="Microsoft JhengHei" panose="020B0604030504040204" charset="-120"/>
                <a:cs typeface="Microsoft JhengHei" panose="020B0604030504040204" charset="-120"/>
              </a:rPr>
              <a:t>行</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到底</a:t>
            </a: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a:t>
            </a:r>
            <a:r>
              <a:rPr sz="1950" spc="25" dirty="0"/>
              <a:t>。</a:t>
            </a:r>
            <a:endParaRPr sz="1950" dirty="0">
              <a:latin typeface="Microsoft JhengHei" panose="020B0604030504040204" charset="-120"/>
              <a:cs typeface="Microsoft JhengHei" panose="020B0604030504040204" charset="-120"/>
            </a:endParaRPr>
          </a:p>
          <a:p>
            <a:pPr>
              <a:lnSpc>
                <a:spcPct val="100000"/>
              </a:lnSpc>
              <a:spcBef>
                <a:spcPts val="50"/>
              </a:spcBef>
              <a:buChar char=""/>
            </a:pPr>
            <a:endParaRPr sz="2100" dirty="0">
              <a:latin typeface="Times New Roman" panose="02020503050405090304"/>
              <a:cs typeface="Times New Roman" panose="02020503050405090304"/>
            </a:endParaRPr>
          </a:p>
          <a:p>
            <a:pPr marL="355600" indent="-342900">
              <a:lnSpc>
                <a:spcPct val="100000"/>
              </a:lnSpc>
              <a:buFont typeface="Wingdings" panose="05000000000000000000"/>
              <a:buChar char=""/>
              <a:tabLst>
                <a:tab pos="355600" algn="l"/>
                <a:tab pos="356235" algn="l"/>
              </a:tabLst>
            </a:pPr>
            <a:r>
              <a:rPr sz="1950" kern="1200" spc="80" dirty="0">
                <a:latin typeface="+mn-ea"/>
              </a:rPr>
              <a:t>1949年1月21日</a:t>
            </a:r>
            <a:r>
              <a:rPr sz="1950" spc="25" dirty="0"/>
              <a:t>：</a:t>
            </a:r>
            <a:r>
              <a:rPr sz="1950" spc="15" dirty="0"/>
              <a:t>蒋</a:t>
            </a:r>
            <a:r>
              <a:rPr sz="1950" spc="75" dirty="0"/>
              <a:t>介</a:t>
            </a:r>
            <a:r>
              <a:rPr sz="1950" spc="25" dirty="0"/>
              <a:t>石宣</a:t>
            </a:r>
            <a:r>
              <a:rPr sz="1950" spc="75" dirty="0"/>
              <a:t>布</a:t>
            </a:r>
            <a:r>
              <a:rPr sz="1950" spc="25" dirty="0"/>
              <a:t>引退</a:t>
            </a:r>
            <a:r>
              <a:rPr sz="1950" spc="75" dirty="0"/>
              <a:t>，</a:t>
            </a:r>
            <a:r>
              <a:rPr sz="1950" spc="25" dirty="0"/>
              <a:t>李宗</a:t>
            </a:r>
            <a:r>
              <a:rPr sz="1950" spc="75" dirty="0"/>
              <a:t>仁</a:t>
            </a:r>
            <a:r>
              <a:rPr sz="1950" spc="25" dirty="0"/>
              <a:t>代理</a:t>
            </a:r>
            <a:r>
              <a:rPr sz="1950" spc="75" dirty="0"/>
              <a:t>总</a:t>
            </a:r>
            <a:r>
              <a:rPr sz="1950" spc="25" dirty="0"/>
              <a:t>统职务</a:t>
            </a:r>
            <a:endParaRPr sz="1950" dirty="0"/>
          </a:p>
          <a:p>
            <a:pPr>
              <a:lnSpc>
                <a:spcPct val="100000"/>
              </a:lnSpc>
              <a:spcBef>
                <a:spcPts val="50"/>
              </a:spcBef>
              <a:buChar char=""/>
            </a:pPr>
            <a:endParaRPr sz="2100" dirty="0">
              <a:latin typeface="Times New Roman" panose="02020503050405090304"/>
              <a:cs typeface="Times New Roman" panose="02020503050405090304"/>
            </a:endParaRPr>
          </a:p>
          <a:p>
            <a:pPr marL="355600" indent="-342900">
              <a:lnSpc>
                <a:spcPct val="100000"/>
              </a:lnSpc>
              <a:buFont typeface="Wingdings" panose="05000000000000000000"/>
              <a:buChar char=""/>
              <a:tabLst>
                <a:tab pos="355600" algn="l"/>
                <a:tab pos="356235" algn="l"/>
              </a:tabLst>
            </a:pPr>
            <a:r>
              <a:rPr sz="1950" kern="1200" spc="80" dirty="0">
                <a:latin typeface="+mn-ea"/>
              </a:rPr>
              <a:t>1949年4月</a:t>
            </a:r>
            <a:r>
              <a:rPr sz="1950" spc="25" dirty="0"/>
              <a:t>：国共北平</a:t>
            </a:r>
            <a:r>
              <a:rPr sz="1950" spc="15" dirty="0"/>
              <a:t>谈</a:t>
            </a:r>
            <a:r>
              <a:rPr sz="1950" spc="75" dirty="0"/>
              <a:t>判</a:t>
            </a:r>
            <a:r>
              <a:rPr sz="1950" spc="25" dirty="0"/>
              <a:t>，国</a:t>
            </a:r>
            <a:r>
              <a:rPr sz="1950" spc="65" dirty="0"/>
              <a:t>民</a:t>
            </a:r>
            <a:r>
              <a:rPr sz="1950" spc="25" dirty="0"/>
              <a:t>党政</a:t>
            </a:r>
            <a:r>
              <a:rPr sz="1950" spc="65" dirty="0"/>
              <a:t>府</a:t>
            </a:r>
            <a:r>
              <a:rPr sz="1950" spc="25" dirty="0"/>
              <a:t>拒绝</a:t>
            </a:r>
            <a:r>
              <a:rPr sz="1950" spc="90" dirty="0"/>
              <a:t>在</a:t>
            </a:r>
            <a:r>
              <a:rPr sz="1950" spc="25" dirty="0"/>
              <a:t>《国</a:t>
            </a:r>
            <a:r>
              <a:rPr sz="1950" spc="75" dirty="0"/>
              <a:t>内</a:t>
            </a:r>
            <a:r>
              <a:rPr sz="1950" spc="25" dirty="0"/>
              <a:t>和平</a:t>
            </a:r>
            <a:r>
              <a:rPr sz="1950" spc="65" dirty="0"/>
              <a:t>协</a:t>
            </a:r>
            <a:r>
              <a:rPr sz="1950" spc="25" dirty="0"/>
              <a:t>定》</a:t>
            </a:r>
            <a:r>
              <a:rPr sz="1950" spc="75" dirty="0"/>
              <a:t>上</a:t>
            </a:r>
            <a:r>
              <a:rPr sz="1950" spc="25" dirty="0"/>
              <a:t>签</a:t>
            </a:r>
            <a:r>
              <a:rPr sz="1950" spc="75" dirty="0"/>
              <a:t>字</a:t>
            </a:r>
            <a:r>
              <a:rPr sz="1950" spc="25" dirty="0"/>
              <a:t>，和</a:t>
            </a:r>
            <a:r>
              <a:rPr sz="1950" spc="75" dirty="0"/>
              <a:t>谈</a:t>
            </a:r>
            <a:r>
              <a:rPr sz="1950" spc="25" dirty="0"/>
              <a:t>破裂。</a:t>
            </a:r>
            <a:endParaRPr sz="1950" dirty="0"/>
          </a:p>
          <a:p>
            <a:pPr>
              <a:lnSpc>
                <a:spcPct val="100000"/>
              </a:lnSpc>
              <a:spcBef>
                <a:spcPts val="50"/>
              </a:spcBef>
              <a:buChar char=""/>
            </a:pPr>
            <a:endParaRPr sz="2100" dirty="0">
              <a:latin typeface="Times New Roman" panose="02020503050405090304"/>
              <a:cs typeface="Times New Roman" panose="02020503050405090304"/>
            </a:endParaRPr>
          </a:p>
          <a:p>
            <a:pPr marL="355600" indent="-342900">
              <a:lnSpc>
                <a:spcPct val="100000"/>
              </a:lnSpc>
              <a:buFont typeface="Wingdings" panose="05000000000000000000"/>
              <a:buChar char=""/>
              <a:tabLst>
                <a:tab pos="355600" algn="l"/>
                <a:tab pos="356235" algn="l"/>
              </a:tabLst>
            </a:pP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1949</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a:t>
            </a:r>
            <a:r>
              <a:rPr sz="1950" b="1" u="heavy" spc="-90" dirty="0">
                <a:solidFill>
                  <a:srgbClr val="C00000"/>
                </a:solidFill>
                <a:uFill>
                  <a:solidFill>
                    <a:srgbClr val="C00000"/>
                  </a:solidFill>
                </a:uFill>
                <a:latin typeface="Microsoft JhengHei" panose="020B0604030504040204" charset="-120"/>
                <a:cs typeface="Microsoft JhengHei" panose="020B0604030504040204" charset="-120"/>
              </a:rPr>
              <a:t>4</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月</a:t>
            </a: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21</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日</a:t>
            </a:r>
            <a:r>
              <a:rPr sz="1950" spc="25" dirty="0"/>
              <a:t>：</a:t>
            </a:r>
            <a:r>
              <a:rPr sz="1950" spc="75" dirty="0"/>
              <a:t>毛</a:t>
            </a:r>
            <a:r>
              <a:rPr sz="1950" spc="25" dirty="0"/>
              <a:t>泽东</a:t>
            </a:r>
            <a:r>
              <a:rPr sz="1950" spc="75" dirty="0"/>
              <a:t>、</a:t>
            </a:r>
            <a:r>
              <a:rPr sz="1950" spc="25" dirty="0"/>
              <a:t>朱德</a:t>
            </a:r>
            <a:r>
              <a:rPr sz="1950" spc="75" dirty="0"/>
              <a:t>发</a:t>
            </a:r>
            <a:r>
              <a:rPr sz="1950" spc="25" dirty="0"/>
              <a:t>布《</a:t>
            </a:r>
            <a:r>
              <a:rPr sz="1950" spc="75" dirty="0"/>
              <a:t>向</a:t>
            </a:r>
            <a:r>
              <a:rPr sz="1950" spc="25" dirty="0"/>
              <a:t>全国</a:t>
            </a:r>
            <a:r>
              <a:rPr sz="1950" spc="75" dirty="0"/>
              <a:t>进</a:t>
            </a:r>
            <a:r>
              <a:rPr sz="1950" spc="25" dirty="0"/>
              <a:t>军的</a:t>
            </a:r>
            <a:r>
              <a:rPr sz="1950" spc="75" dirty="0"/>
              <a:t>命</a:t>
            </a:r>
            <a:r>
              <a:rPr sz="1950" spc="25" dirty="0"/>
              <a:t>令》</a:t>
            </a:r>
            <a:r>
              <a:rPr sz="1950" spc="75" dirty="0"/>
              <a:t>，</a:t>
            </a:r>
            <a:r>
              <a:rPr sz="1950" spc="25" dirty="0"/>
              <a:t>发起</a:t>
            </a:r>
            <a:r>
              <a:rPr sz="1950" b="1" spc="75" dirty="0">
                <a:solidFill>
                  <a:srgbClr val="C00000"/>
                </a:solidFill>
                <a:latin typeface="Microsoft JhengHei" panose="020B0604030504040204" charset="-120"/>
                <a:cs typeface="Microsoft JhengHei" panose="020B0604030504040204" charset="-120"/>
              </a:rPr>
              <a:t>渡</a:t>
            </a:r>
            <a:r>
              <a:rPr sz="1950" b="1" spc="25" dirty="0">
                <a:solidFill>
                  <a:srgbClr val="C00000"/>
                </a:solidFill>
                <a:latin typeface="Microsoft JhengHei" panose="020B0604030504040204" charset="-120"/>
                <a:cs typeface="Microsoft JhengHei" panose="020B0604030504040204" charset="-120"/>
              </a:rPr>
              <a:t>江战</a:t>
            </a:r>
            <a:r>
              <a:rPr sz="1950" b="1" spc="75" dirty="0">
                <a:solidFill>
                  <a:srgbClr val="C00000"/>
                </a:solidFill>
                <a:latin typeface="Microsoft JhengHei" panose="020B0604030504040204" charset="-120"/>
                <a:cs typeface="Microsoft JhengHei" panose="020B0604030504040204" charset="-120"/>
              </a:rPr>
              <a:t>役</a:t>
            </a:r>
            <a:r>
              <a:rPr sz="1950" spc="25" dirty="0">
                <a:solidFill>
                  <a:srgbClr val="FF0000"/>
                </a:solidFill>
              </a:rPr>
              <a:t>★</a:t>
            </a:r>
            <a:endParaRPr sz="1950" dirty="0">
              <a:latin typeface="Microsoft JhengHei" panose="020B0604030504040204" charset="-120"/>
              <a:cs typeface="Microsoft JhengHei" panose="020B0604030504040204" charset="-120"/>
            </a:endParaRPr>
          </a:p>
          <a:p>
            <a:pPr marL="355600" marR="5080" indent="-342900">
              <a:lnSpc>
                <a:spcPct val="205000"/>
              </a:lnSpc>
              <a:buFont typeface="Wingdings" panose="05000000000000000000"/>
              <a:buChar char=""/>
              <a:tabLst>
                <a:tab pos="355600" algn="l"/>
                <a:tab pos="356235" algn="l"/>
              </a:tabLst>
            </a:pPr>
            <a:r>
              <a:rPr sz="1950" kern="1200" spc="80" dirty="0">
                <a:latin typeface="+mn-ea"/>
              </a:rPr>
              <a:t>1949年4月23日</a:t>
            </a:r>
            <a:r>
              <a:rPr sz="1950" spc="25" dirty="0"/>
              <a:t>：人</a:t>
            </a:r>
            <a:r>
              <a:rPr sz="1950" spc="75" dirty="0"/>
              <a:t>民</a:t>
            </a:r>
            <a:r>
              <a:rPr sz="1950" spc="25" dirty="0"/>
              <a:t>解放</a:t>
            </a:r>
            <a:r>
              <a:rPr sz="1950" spc="55" dirty="0"/>
              <a:t>军</a:t>
            </a:r>
            <a:r>
              <a:rPr sz="1950" u="heavy" spc="-484" dirty="0">
                <a:solidFill>
                  <a:srgbClr val="C00000"/>
                </a:solidFill>
                <a:uFill>
                  <a:solidFill>
                    <a:srgbClr val="C00000"/>
                  </a:solidFill>
                </a:uFill>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占领</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南</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京</a:t>
            </a:r>
            <a:r>
              <a:rPr sz="1950" spc="25" dirty="0"/>
              <a:t>，</a:t>
            </a:r>
            <a:r>
              <a:rPr sz="1950" spc="75" dirty="0"/>
              <a:t>延</a:t>
            </a:r>
            <a:r>
              <a:rPr sz="1950" spc="25" dirty="0"/>
              <a:t>续</a:t>
            </a:r>
            <a:r>
              <a:rPr sz="1950" kern="1200" spc="80" dirty="0">
                <a:latin typeface="+mn-ea"/>
              </a:rPr>
              <a:t>22</a:t>
            </a:r>
            <a:r>
              <a:rPr sz="1950" spc="25" dirty="0"/>
              <a:t>年</a:t>
            </a:r>
            <a:r>
              <a:rPr sz="1950" spc="50" dirty="0"/>
              <a:t>的</a:t>
            </a:r>
            <a:r>
              <a:rPr sz="1950" u="heavy" spc="-465" dirty="0">
                <a:solidFill>
                  <a:srgbClr val="C00000"/>
                </a:solidFill>
                <a:uFill>
                  <a:solidFill>
                    <a:srgbClr val="C00000"/>
                  </a:solidFill>
                </a:uFill>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国民</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党</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反动</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统</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治</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宣</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告覆</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灭</a:t>
            </a:r>
            <a:r>
              <a:rPr sz="1950" spc="25" dirty="0"/>
              <a:t>。蒋</a:t>
            </a:r>
            <a:r>
              <a:rPr sz="1950" spc="75" dirty="0"/>
              <a:t>介</a:t>
            </a:r>
            <a:r>
              <a:rPr sz="1950" spc="25" dirty="0"/>
              <a:t>石逃</a:t>
            </a:r>
            <a:r>
              <a:rPr sz="1950" spc="75" dirty="0"/>
              <a:t>亡</a:t>
            </a:r>
            <a:r>
              <a:rPr sz="1950" spc="25" dirty="0"/>
              <a:t>台 湾，至</a:t>
            </a:r>
            <a:r>
              <a:rPr sz="1950" kern="1200" spc="80" dirty="0">
                <a:latin typeface="+mn-ea"/>
              </a:rPr>
              <a:t>1949年</a:t>
            </a:r>
            <a:r>
              <a:rPr sz="1950" spc="25" dirty="0"/>
              <a:t>底</a:t>
            </a:r>
            <a:r>
              <a:rPr sz="1950" spc="15" dirty="0"/>
              <a:t>，</a:t>
            </a:r>
            <a:r>
              <a:rPr sz="1950" spc="25" dirty="0"/>
              <a:t>中国</a:t>
            </a:r>
            <a:r>
              <a:rPr sz="1950" spc="15" dirty="0"/>
              <a:t>人</a:t>
            </a:r>
            <a:r>
              <a:rPr sz="1950" spc="75" dirty="0"/>
              <a:t>民</a:t>
            </a:r>
            <a:r>
              <a:rPr sz="1950" spc="25" dirty="0"/>
              <a:t>解放</a:t>
            </a:r>
            <a:r>
              <a:rPr sz="1950" spc="65" dirty="0"/>
              <a:t>军</a:t>
            </a:r>
            <a:r>
              <a:rPr sz="1950" spc="25" dirty="0"/>
              <a:t>解</a:t>
            </a:r>
            <a:r>
              <a:rPr sz="1950" spc="35" dirty="0"/>
              <a:t>放</a:t>
            </a:r>
            <a:r>
              <a:rPr sz="1950" b="1" spc="75" dirty="0">
                <a:solidFill>
                  <a:srgbClr val="C00000"/>
                </a:solidFill>
                <a:latin typeface="Microsoft JhengHei" panose="020B0604030504040204" charset="-120"/>
                <a:cs typeface="Microsoft JhengHei" panose="020B0604030504040204" charset="-120"/>
              </a:rPr>
              <a:t>除</a:t>
            </a:r>
            <a:r>
              <a:rPr sz="1950" b="1" spc="25" dirty="0">
                <a:solidFill>
                  <a:srgbClr val="C00000"/>
                </a:solidFill>
                <a:latin typeface="Microsoft JhengHei" panose="020B0604030504040204" charset="-120"/>
                <a:cs typeface="Microsoft JhengHei" panose="020B0604030504040204" charset="-120"/>
              </a:rPr>
              <a:t>西藏</a:t>
            </a:r>
            <a:r>
              <a:rPr sz="1950" b="1" spc="65" dirty="0">
                <a:solidFill>
                  <a:srgbClr val="C00000"/>
                </a:solidFill>
                <a:latin typeface="Microsoft JhengHei" panose="020B0604030504040204" charset="-120"/>
                <a:cs typeface="Microsoft JhengHei" panose="020B0604030504040204" charset="-120"/>
              </a:rPr>
              <a:t>以</a:t>
            </a:r>
            <a:r>
              <a:rPr sz="1950" b="1" spc="25" dirty="0">
                <a:solidFill>
                  <a:srgbClr val="C00000"/>
                </a:solidFill>
                <a:latin typeface="Microsoft JhengHei" panose="020B0604030504040204" charset="-120"/>
                <a:cs typeface="Microsoft JhengHei" panose="020B0604030504040204" charset="-120"/>
              </a:rPr>
              <a:t>外</a:t>
            </a:r>
            <a:r>
              <a:rPr sz="1950" spc="25" dirty="0"/>
              <a:t>的</a:t>
            </a:r>
            <a:r>
              <a:rPr sz="1950" spc="75" dirty="0"/>
              <a:t>全</a:t>
            </a:r>
            <a:r>
              <a:rPr sz="1950" spc="25" dirty="0"/>
              <a:t>部中</a:t>
            </a:r>
            <a:r>
              <a:rPr sz="1950" spc="75" dirty="0"/>
              <a:t>国</a:t>
            </a:r>
            <a:r>
              <a:rPr sz="1950" spc="25" dirty="0"/>
              <a:t>大陆。</a:t>
            </a:r>
            <a:endParaRPr sz="1950" dirty="0">
              <a:latin typeface="Microsoft JhengHei" panose="020B0604030504040204" charset="-120"/>
              <a:cs typeface="Microsoft JhengHei" panose="020B0604030504040204" charset="-120"/>
            </a:endParaRPr>
          </a:p>
        </p:txBody>
      </p:sp>
      <p:sp>
        <p:nvSpPr>
          <p:cNvPr id="8" name="object 8"/>
          <p:cNvSpPr/>
          <p:nvPr/>
        </p:nvSpPr>
        <p:spPr>
          <a:xfrm>
            <a:off x="9646919" y="4572000"/>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将社会主义初级阶段基本路线概括为“一个中心，两个基本点”的会议是（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A:中共十二大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B:中共十三大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C:中共十五大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D:中共十六大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将社会主义初级阶段基本路线概括为“一个中心，两个基本点”的会议是（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A:中共十二大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B:中共十三大</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C:中共十五大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D:中共十六大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1978年，中国共产党重新确立实事求是思想路线的会议是（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A:中共十一届三中全会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B:中共十一届六中全会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C:中共十二届三中全会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D:中共十二届六中全会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1978年，中国共产党重新确立实事求是思想路线的会议是（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A:中共十一届三中全会</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B:中共十一届六中全会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C:中共十二届三中全会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D:中共十二届六中全会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中国加入世界贸易组织的时间是（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A:1999年12月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B:2000年12月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C:2001年12月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D:2002年12月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中国加入世界贸易组织的时间是（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A:1999年12月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B:2000年12月</a:t>
            </a:r>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C:2001年12月</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D:2002年12月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1999年12月20日，中国在推进祖国统一大业方面迈出的重要一步是（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A:海峡两岸达成“九二共识”</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B:海峡双边举行“汪辜会谈”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C:恢复对香港行使主权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D:恢复对澳门行使主权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1999年12月20日，中国在推进祖国统一大业方面迈出的重要一步是（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A:海峡两岸达成“九二共识”</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B:海峡双边举行“汪辜会谈”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C:恢复对香港行使主权</a:t>
            </a:r>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D:恢复对澳门行使主权</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35940"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中国对香港恢复行使主权的时间是（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A:1997年7月1日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B:1997年12月20日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C:1999年7月1日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D:1999年12月20日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35940"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中国对香港恢复行使主权的时间是（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A:1997年7月1日 </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B:1997年12月20日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C:1999年7月1日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D:1999年12月20日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67295"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100"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170" dirty="0"/>
          </a:p>
        </p:txBody>
      </p:sp>
      <p:sp>
        <p:nvSpPr>
          <p:cNvPr id="6" name="object 6"/>
          <p:cNvSpPr txBox="1"/>
          <p:nvPr/>
        </p:nvSpPr>
        <p:spPr>
          <a:xfrm>
            <a:off x="609600" y="1457445"/>
            <a:ext cx="11049000" cy="4167038"/>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三、共产党的会议</a:t>
            </a:r>
            <a:endParaRPr sz="2400" dirty="0">
              <a:latin typeface="PMingLiU"/>
              <a:cs typeface="PMingLiU"/>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pPr>
            <a:r>
              <a:rPr sz="1950" b="1" spc="25" dirty="0">
                <a:latin typeface="Microsoft JhengHei" panose="020B0604030504040204" charset="-120"/>
                <a:cs typeface="Microsoft JhengHei" panose="020B0604030504040204" charset="-120"/>
              </a:rPr>
              <a:t>（一）七届二中全会</a:t>
            </a:r>
            <a:r>
              <a:rPr sz="1950" spc="25" dirty="0">
                <a:solidFill>
                  <a:srgbClr val="FF0000"/>
                </a:solidFill>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1949</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a:t>
            </a: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3</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月</a:t>
            </a:r>
            <a:r>
              <a:rPr sz="1950" spc="25" dirty="0">
                <a:latin typeface="PMingLiU"/>
                <a:cs typeface="PMingLiU"/>
              </a:rPr>
              <a:t>，中共在</a:t>
            </a:r>
            <a:r>
              <a:rPr sz="1950" b="1" spc="25" dirty="0">
                <a:solidFill>
                  <a:srgbClr val="C00000"/>
                </a:solidFill>
                <a:latin typeface="Microsoft JhengHei" panose="020B0604030504040204" charset="-120"/>
                <a:cs typeface="Microsoft JhengHei" panose="020B0604030504040204" charset="-120"/>
              </a:rPr>
              <a:t>西</a:t>
            </a:r>
            <a:r>
              <a:rPr sz="1950" b="1" spc="75" dirty="0">
                <a:solidFill>
                  <a:srgbClr val="C00000"/>
                </a:solidFill>
                <a:latin typeface="Microsoft JhengHei" panose="020B0604030504040204" charset="-120"/>
                <a:cs typeface="Microsoft JhengHei" panose="020B0604030504040204" charset="-120"/>
              </a:rPr>
              <a:t>柏</a:t>
            </a:r>
            <a:r>
              <a:rPr sz="1950" b="1" spc="25" dirty="0">
                <a:solidFill>
                  <a:srgbClr val="C00000"/>
                </a:solidFill>
                <a:latin typeface="Microsoft JhengHei" panose="020B0604030504040204" charset="-120"/>
                <a:cs typeface="Microsoft JhengHei" panose="020B0604030504040204" charset="-120"/>
              </a:rPr>
              <a:t>坡</a:t>
            </a:r>
            <a:r>
              <a:rPr sz="1950" spc="25" dirty="0">
                <a:latin typeface="PMingLiU"/>
                <a:cs typeface="PMingLiU"/>
              </a:rPr>
              <a:t>召</a:t>
            </a:r>
            <a:r>
              <a:rPr sz="1950" spc="75" dirty="0">
                <a:latin typeface="PMingLiU"/>
                <a:cs typeface="PMingLiU"/>
              </a:rPr>
              <a:t>开</a:t>
            </a:r>
            <a:r>
              <a:rPr sz="1950" spc="25" dirty="0">
                <a:latin typeface="PMingLiU"/>
                <a:cs typeface="PMingLiU"/>
              </a:rPr>
              <a:t>七届</a:t>
            </a:r>
            <a:r>
              <a:rPr sz="1950" spc="65" dirty="0">
                <a:latin typeface="PMingLiU"/>
                <a:cs typeface="PMingLiU"/>
              </a:rPr>
              <a:t>二</a:t>
            </a:r>
            <a:r>
              <a:rPr sz="1950" spc="25" dirty="0">
                <a:latin typeface="PMingLiU"/>
                <a:cs typeface="PMingLiU"/>
              </a:rPr>
              <a:t>中全</a:t>
            </a:r>
            <a:r>
              <a:rPr sz="1950" spc="75" dirty="0">
                <a:latin typeface="PMingLiU"/>
                <a:cs typeface="PMingLiU"/>
              </a:rPr>
              <a:t>会</a:t>
            </a:r>
            <a:r>
              <a:rPr sz="1950" spc="25" dirty="0">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规定了全国胜利后中国共产党在政</a:t>
            </a:r>
            <a:r>
              <a:rPr sz="1950" spc="75" dirty="0">
                <a:latin typeface="PMingLiU"/>
                <a:cs typeface="PMingLiU"/>
              </a:rPr>
              <a:t>治</a:t>
            </a:r>
            <a:r>
              <a:rPr sz="1950" spc="25" dirty="0">
                <a:latin typeface="PMingLiU"/>
                <a:cs typeface="PMingLiU"/>
              </a:rPr>
              <a:t>、经</a:t>
            </a:r>
            <a:r>
              <a:rPr sz="1950" spc="75" dirty="0">
                <a:latin typeface="PMingLiU"/>
                <a:cs typeface="PMingLiU"/>
              </a:rPr>
              <a:t>济</a:t>
            </a:r>
            <a:r>
              <a:rPr sz="1950" spc="25" dirty="0">
                <a:latin typeface="PMingLiU"/>
                <a:cs typeface="PMingLiU"/>
              </a:rPr>
              <a:t>、外</a:t>
            </a:r>
            <a:r>
              <a:rPr sz="1950" spc="75" dirty="0">
                <a:latin typeface="PMingLiU"/>
                <a:cs typeface="PMingLiU"/>
              </a:rPr>
              <a:t>交</a:t>
            </a:r>
            <a:r>
              <a:rPr sz="1950" spc="25" dirty="0">
                <a:latin typeface="PMingLiU"/>
                <a:cs typeface="PMingLiU"/>
              </a:rPr>
              <a:t>方面</a:t>
            </a:r>
            <a:r>
              <a:rPr sz="1950" spc="75" dirty="0">
                <a:latin typeface="PMingLiU"/>
                <a:cs typeface="PMingLiU"/>
              </a:rPr>
              <a:t>应</a:t>
            </a:r>
            <a:r>
              <a:rPr sz="1950" spc="25" dirty="0">
                <a:latin typeface="PMingLiU"/>
                <a:cs typeface="PMingLiU"/>
              </a:rPr>
              <a:t>当采</a:t>
            </a:r>
            <a:r>
              <a:rPr sz="1950" spc="75" dirty="0">
                <a:latin typeface="PMingLiU"/>
                <a:cs typeface="PMingLiU"/>
              </a:rPr>
              <a:t>取</a:t>
            </a:r>
            <a:r>
              <a:rPr sz="1950" spc="60" dirty="0">
                <a:latin typeface="PMingLiU"/>
                <a:cs typeface="PMingLiU"/>
              </a:rPr>
              <a:t>的</a:t>
            </a:r>
            <a:r>
              <a:rPr sz="1950" spc="25" dirty="0">
                <a:latin typeface="PMingLiU"/>
                <a:cs typeface="PMingLiU"/>
              </a:rPr>
              <a:t>基</a:t>
            </a:r>
            <a:r>
              <a:rPr sz="1950" spc="75" dirty="0">
                <a:latin typeface="PMingLiU"/>
                <a:cs typeface="PMingLiU"/>
              </a:rPr>
              <a:t>本</a:t>
            </a:r>
            <a:r>
              <a:rPr sz="1950" spc="25" dirty="0">
                <a:latin typeface="PMingLiU"/>
                <a:cs typeface="PMingLiU"/>
              </a:rPr>
              <a:t>政策；</a:t>
            </a:r>
            <a:endParaRPr sz="1950" dirty="0">
              <a:latin typeface="PMingLiU"/>
              <a:cs typeface="PMingLiU"/>
            </a:endParaRPr>
          </a:p>
          <a:p>
            <a:pPr>
              <a:lnSpc>
                <a:spcPct val="100000"/>
              </a:lnSpc>
              <a:spcBef>
                <a:spcPts val="50"/>
              </a:spcBef>
              <a:buFont typeface="PMingLiU"/>
              <a:buAutoNum type="arabicPeriod"/>
            </a:pPr>
            <a:endParaRPr sz="21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指出了中国由农业国转变为工业国</a:t>
            </a:r>
            <a:r>
              <a:rPr sz="1950" spc="75" dirty="0">
                <a:latin typeface="PMingLiU"/>
                <a:cs typeface="PMingLiU"/>
              </a:rPr>
              <a:t>、</a:t>
            </a:r>
            <a:r>
              <a:rPr sz="1950" spc="25" dirty="0">
                <a:latin typeface="PMingLiU"/>
                <a:cs typeface="PMingLiU"/>
              </a:rPr>
              <a:t>由新</a:t>
            </a:r>
            <a:r>
              <a:rPr sz="1950" spc="75" dirty="0">
                <a:latin typeface="PMingLiU"/>
                <a:cs typeface="PMingLiU"/>
              </a:rPr>
              <a:t>民</a:t>
            </a:r>
            <a:r>
              <a:rPr sz="1950" spc="25" dirty="0">
                <a:latin typeface="PMingLiU"/>
                <a:cs typeface="PMingLiU"/>
              </a:rPr>
              <a:t>主主</a:t>
            </a:r>
            <a:r>
              <a:rPr sz="1950" spc="75" dirty="0">
                <a:latin typeface="PMingLiU"/>
                <a:cs typeface="PMingLiU"/>
              </a:rPr>
              <a:t>义</a:t>
            </a:r>
            <a:r>
              <a:rPr sz="1950" spc="25" dirty="0">
                <a:latin typeface="PMingLiU"/>
                <a:cs typeface="PMingLiU"/>
              </a:rPr>
              <a:t>社会</a:t>
            </a:r>
            <a:r>
              <a:rPr sz="1950" spc="75" dirty="0">
                <a:latin typeface="PMingLiU"/>
                <a:cs typeface="PMingLiU"/>
              </a:rPr>
              <a:t>转</a:t>
            </a:r>
            <a:r>
              <a:rPr sz="1950" spc="25" dirty="0">
                <a:latin typeface="PMingLiU"/>
                <a:cs typeface="PMingLiU"/>
              </a:rPr>
              <a:t>变为</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社会</a:t>
            </a:r>
            <a:r>
              <a:rPr sz="1950" spc="75" dirty="0">
                <a:latin typeface="PMingLiU"/>
                <a:cs typeface="PMingLiU"/>
              </a:rPr>
              <a:t>的</a:t>
            </a:r>
            <a:r>
              <a:rPr sz="1950" spc="25" dirty="0">
                <a:latin typeface="PMingLiU"/>
                <a:cs typeface="PMingLiU"/>
              </a:rPr>
              <a:t>发展</a:t>
            </a:r>
            <a:r>
              <a:rPr sz="1950" spc="75" dirty="0">
                <a:latin typeface="PMingLiU"/>
                <a:cs typeface="PMingLiU"/>
              </a:rPr>
              <a:t>方</a:t>
            </a:r>
            <a:r>
              <a:rPr sz="1950" spc="85" dirty="0">
                <a:latin typeface="PMingLiU"/>
                <a:cs typeface="PMingLiU"/>
              </a:rPr>
              <a:t>向</a:t>
            </a:r>
            <a:r>
              <a:rPr sz="1950" spc="25" dirty="0">
                <a:latin typeface="PMingLiU"/>
                <a:cs typeface="PMingLiU"/>
              </a:rPr>
              <a:t>；</a:t>
            </a:r>
            <a:endParaRPr sz="1950" dirty="0">
              <a:latin typeface="PMingLiU"/>
              <a:cs typeface="PMingLiU"/>
            </a:endParaRPr>
          </a:p>
          <a:p>
            <a:pPr marL="469900" marR="5080" indent="-457200">
              <a:lnSpc>
                <a:spcPct val="205000"/>
              </a:lnSpc>
              <a:buAutoNum type="arabicPeriod"/>
              <a:tabLst>
                <a:tab pos="469900" algn="l"/>
                <a:tab pos="469900" algn="l"/>
              </a:tabLst>
            </a:pPr>
            <a:r>
              <a:rPr sz="1950" spc="25" dirty="0">
                <a:latin typeface="PMingLiU"/>
                <a:cs typeface="PMingLiU"/>
              </a:rPr>
              <a:t>在中国共产党自身建设的问题上，</a:t>
            </a:r>
            <a:r>
              <a:rPr sz="1950" spc="75" dirty="0">
                <a:latin typeface="PMingLiU"/>
                <a:cs typeface="PMingLiU"/>
              </a:rPr>
              <a:t>提</a:t>
            </a:r>
            <a:r>
              <a:rPr sz="1950" spc="25" dirty="0">
                <a:latin typeface="PMingLiU"/>
                <a:cs typeface="PMingLiU"/>
              </a:rPr>
              <a:t>出</a:t>
            </a:r>
            <a:r>
              <a:rPr sz="1950" spc="5" dirty="0">
                <a:latin typeface="PMingLiU"/>
                <a:cs typeface="PMingLiU"/>
              </a:rPr>
              <a:t>了</a:t>
            </a: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“两个务必”</a:t>
            </a:r>
            <a:r>
              <a:rPr sz="1950" spc="75" dirty="0">
                <a:latin typeface="PMingLiU"/>
                <a:cs typeface="PMingLiU"/>
              </a:rPr>
              <a:t>的</a:t>
            </a:r>
            <a:r>
              <a:rPr sz="1950" spc="25" dirty="0">
                <a:latin typeface="PMingLiU"/>
                <a:cs typeface="PMingLiU"/>
              </a:rPr>
              <a:t>要求</a:t>
            </a:r>
            <a:r>
              <a:rPr sz="1950" spc="65" dirty="0">
                <a:latin typeface="PMingLiU"/>
                <a:cs typeface="PMingLiU"/>
              </a:rPr>
              <a:t>：</a:t>
            </a:r>
            <a:r>
              <a:rPr sz="1950" spc="25" dirty="0">
                <a:latin typeface="PMingLiU"/>
                <a:cs typeface="PMingLiU"/>
              </a:rPr>
              <a:t>务必</a:t>
            </a:r>
            <a:r>
              <a:rPr sz="1950" spc="75" dirty="0">
                <a:latin typeface="PMingLiU"/>
                <a:cs typeface="PMingLiU"/>
              </a:rPr>
              <a:t>使</a:t>
            </a:r>
            <a:r>
              <a:rPr sz="1950" spc="25" dirty="0">
                <a:latin typeface="PMingLiU"/>
                <a:cs typeface="PMingLiU"/>
              </a:rPr>
              <a:t>同志</a:t>
            </a:r>
            <a:r>
              <a:rPr sz="1950" spc="65" dirty="0">
                <a:latin typeface="PMingLiU"/>
                <a:cs typeface="PMingLiU"/>
              </a:rPr>
              <a:t>们</a:t>
            </a:r>
            <a:r>
              <a:rPr sz="1950" spc="25" dirty="0">
                <a:latin typeface="PMingLiU"/>
                <a:cs typeface="PMingLiU"/>
              </a:rPr>
              <a:t>继续</a:t>
            </a:r>
            <a:r>
              <a:rPr sz="1950" spc="65" dirty="0">
                <a:latin typeface="PMingLiU"/>
                <a:cs typeface="PMingLiU"/>
              </a:rPr>
              <a:t>地</a:t>
            </a:r>
            <a:r>
              <a:rPr sz="1950" spc="25" dirty="0">
                <a:latin typeface="PMingLiU"/>
                <a:cs typeface="PMingLiU"/>
              </a:rPr>
              <a:t>保持</a:t>
            </a:r>
            <a:r>
              <a:rPr sz="1950" spc="65" dirty="0">
                <a:latin typeface="PMingLiU"/>
                <a:cs typeface="PMingLiU"/>
              </a:rPr>
              <a:t>谦</a:t>
            </a:r>
            <a:r>
              <a:rPr sz="1950" spc="25" dirty="0">
                <a:latin typeface="PMingLiU"/>
                <a:cs typeface="PMingLiU"/>
              </a:rPr>
              <a:t>虚、 谨慎、不骄、不躁的作风，务必使</a:t>
            </a:r>
            <a:r>
              <a:rPr sz="1950" spc="75" dirty="0">
                <a:latin typeface="PMingLiU"/>
                <a:cs typeface="PMingLiU"/>
              </a:rPr>
              <a:t>同</a:t>
            </a:r>
            <a:r>
              <a:rPr sz="1950" spc="25" dirty="0">
                <a:latin typeface="PMingLiU"/>
                <a:cs typeface="PMingLiU"/>
              </a:rPr>
              <a:t>志们</a:t>
            </a:r>
            <a:r>
              <a:rPr sz="1950" spc="75" dirty="0">
                <a:latin typeface="PMingLiU"/>
                <a:cs typeface="PMingLiU"/>
              </a:rPr>
              <a:t>继</a:t>
            </a:r>
            <a:r>
              <a:rPr sz="1950" spc="25" dirty="0">
                <a:latin typeface="PMingLiU"/>
                <a:cs typeface="PMingLiU"/>
              </a:rPr>
              <a:t>续地</a:t>
            </a:r>
            <a:r>
              <a:rPr sz="1950" spc="75" dirty="0">
                <a:latin typeface="PMingLiU"/>
                <a:cs typeface="PMingLiU"/>
              </a:rPr>
              <a:t>保</a:t>
            </a:r>
            <a:r>
              <a:rPr sz="1950" spc="25" dirty="0">
                <a:latin typeface="PMingLiU"/>
                <a:cs typeface="PMingLiU"/>
              </a:rPr>
              <a:t>持艰</a:t>
            </a:r>
            <a:r>
              <a:rPr sz="1950" spc="75" dirty="0">
                <a:latin typeface="PMingLiU"/>
                <a:cs typeface="PMingLiU"/>
              </a:rPr>
              <a:t>苦</a:t>
            </a:r>
            <a:r>
              <a:rPr sz="1950" spc="25" dirty="0">
                <a:latin typeface="PMingLiU"/>
                <a:cs typeface="PMingLiU"/>
              </a:rPr>
              <a:t>奋斗</a:t>
            </a:r>
            <a:r>
              <a:rPr sz="1950" spc="75" dirty="0">
                <a:latin typeface="PMingLiU"/>
                <a:cs typeface="PMingLiU"/>
              </a:rPr>
              <a:t>的</a:t>
            </a:r>
            <a:r>
              <a:rPr sz="1950" spc="25" dirty="0">
                <a:latin typeface="PMingLiU"/>
                <a:cs typeface="PMingLiU"/>
              </a:rPr>
              <a:t>作风。</a:t>
            </a:r>
            <a:endParaRPr sz="1950" dirty="0">
              <a:latin typeface="PMingLiU"/>
              <a:cs typeface="PMingLiU"/>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35940"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1979年，邓小平在中央理论工作务虚会上首次明确提出，必须坚持（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A:拨乱反正</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B:解放思想</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C:四项基本原则</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D:以经济建设为中心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35940"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1979年，邓小平在中央理论工作务虚会上首次明确提出，必须坚持（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A:拨乱反正</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B:解放思想</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C:四项基本原则</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D:以经济建设为中心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中国特色社会主义进入新时代</a:t>
            </a:r>
            <a:endParaRPr lang="zh-CN" altLang="en-US"/>
          </a:p>
        </p:txBody>
      </p:sp>
      <p:sp>
        <p:nvSpPr>
          <p:cNvPr id="3" name="副标题 2"/>
          <p:cNvSpPr>
            <a:spLocks noGrp="1"/>
          </p:cNvSpPr>
          <p:nvPr>
            <p:ph type="subTitle" idx="1"/>
          </p:nvPr>
        </p:nvSpPr>
        <p:spPr/>
        <p:txBody>
          <a:bodyPr/>
          <a:lstStyle/>
          <a:p>
            <a:r>
              <a:rPr lang="zh-CN" altLang="en-US"/>
              <a:t>第十一章</a:t>
            </a:r>
            <a:endParaRPr lang="zh-CN" altLang="en-US"/>
          </a:p>
        </p:txBody>
      </p:sp>
      <p:sp>
        <p:nvSpPr>
          <p:cNvPr id="4" name="文本框 3"/>
          <p:cNvSpPr txBox="1"/>
          <p:nvPr/>
        </p:nvSpPr>
        <p:spPr>
          <a:xfrm>
            <a:off x="878450" y="3406042"/>
            <a:ext cx="11424285" cy="2399665"/>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a:t>
            </a: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indent="0" algn="l">
              <a:lnSpc>
                <a:spcPct val="250000"/>
              </a:lnSpc>
              <a:buNone/>
            </a:pPr>
            <a:r>
              <a:rPr lang="zh-CN" altLang="en-US" sz="2000" b="1" dirty="0">
                <a:latin typeface="等线" panose="02010600030101010101" pitchFamily="2" charset="-122"/>
                <a:ea typeface="等线" panose="02010600030101010101" pitchFamily="2" charset="-122"/>
                <a:sym typeface="+mn-ea"/>
              </a:rPr>
              <a:t>第二节    </a:t>
            </a: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endPar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indent="0" algn="l">
              <a:lnSpc>
                <a:spcPct val="250000"/>
              </a:lnSpc>
              <a:buNone/>
            </a:pPr>
            <a:r>
              <a:rPr lang="zh-CN" altLang="en-US" sz="2000" b="1" dirty="0">
                <a:latin typeface="等线" panose="02010600030101010101" pitchFamily="2" charset="-122"/>
                <a:ea typeface="等线" panose="02010600030101010101" pitchFamily="2" charset="-122"/>
                <a:sym typeface="+mn-ea"/>
              </a:rPr>
              <a:t>第三节    </a:t>
            </a: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endParaRPr lang="zh-CN" altLang="en-US"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sz="2800" spc="25" dirty="0">
                <a:solidFill>
                  <a:schemeClr val="tx1"/>
                </a:solidFill>
              </a:rPr>
              <a:t>第一节 开拓中国特色社会主义更为广阔的发展前景</a:t>
            </a:r>
            <a:endParaRPr sz="2800" spc="25" dirty="0">
              <a:solidFill>
                <a:schemeClr val="tx1"/>
              </a:solidFill>
            </a:endParaRPr>
          </a:p>
        </p:txBody>
      </p:sp>
      <p:sp>
        <p:nvSpPr>
          <p:cNvPr id="22" name="文本框 4"/>
          <p:cNvSpPr txBox="1"/>
          <p:nvPr/>
        </p:nvSpPr>
        <p:spPr>
          <a:xfrm>
            <a:off x="419100" y="1896023"/>
            <a:ext cx="10898505" cy="4369435"/>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6351" y="208446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4"/>
          <p:cNvSpPr txBox="1"/>
          <p:nvPr/>
        </p:nvSpPr>
        <p:spPr>
          <a:xfrm>
            <a:off x="293533" y="1969201"/>
            <a:ext cx="10898505" cy="3907790"/>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p:cNvSpPr>
            <a:spLocks noGrp="1"/>
          </p:cNvSpPr>
          <p:nvPr>
            <p:ph type="title"/>
          </p:nvPr>
        </p:nvSpPr>
        <p:spPr>
          <a:xfrm>
            <a:off x="999962" y="424746"/>
            <a:ext cx="10192076" cy="544050"/>
          </a:xfrm>
        </p:spPr>
        <p:txBody>
          <a:bodyPr vert="horz" lIns="91440" tIns="45720" rIns="91440" bIns="45720" rtlCol="0" anchor="ctr">
            <a:noAutofit/>
          </a:bodyPr>
          <a:lstStyle/>
          <a:p>
            <a:r>
              <a:rPr sz="2800" spc="25" dirty="0">
                <a:solidFill>
                  <a:schemeClr val="tx1"/>
                </a:solidFill>
              </a:rPr>
              <a:t>第一节 开拓中国特色社会主义更为广阔的发展前景</a:t>
            </a:r>
            <a:endParaRPr sz="2800" spc="25" dirty="0">
              <a:solidFill>
                <a:schemeClr val="tx1"/>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4"/>
          <p:cNvSpPr txBox="1"/>
          <p:nvPr/>
        </p:nvSpPr>
        <p:spPr>
          <a:xfrm>
            <a:off x="293533" y="1894350"/>
            <a:ext cx="10898505" cy="3631763"/>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6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C00000"/>
                </a:solidFill>
                <a:latin typeface="黑体" panose="02010609060101010101" pitchFamily="49" charset="-122"/>
                <a:ea typeface="黑体" panose="02010609060101010101" pitchFamily="49" charset="-122"/>
              </a:rPr>
              <a:t>习近</a:t>
            </a:r>
            <a:r>
              <a:rPr lang="zh-CN" altLang="en-US" sz="2400" b="1" dirty="0" smtClean="0">
                <a:solidFill>
                  <a:srgbClr val="C00000"/>
                </a:solidFill>
                <a:latin typeface="黑体" panose="02010609060101010101" pitchFamily="49" charset="-122"/>
                <a:ea typeface="黑体" panose="02010609060101010101" pitchFamily="49" charset="-122"/>
              </a:rPr>
              <a:t>平</a:t>
            </a:r>
            <a:r>
              <a:rPr lang="zh-CN" altLang="en-US" sz="2400" dirty="0" smtClean="0">
                <a:solidFill>
                  <a:prstClr val="black"/>
                </a:solidFill>
                <a:latin typeface="黑体" panose="02010609060101010101" pitchFamily="49" charset="-122"/>
                <a:ea typeface="黑体" panose="02010609060101010101" pitchFamily="49" charset="-122"/>
              </a:rPr>
              <a:t>参观“</a:t>
            </a:r>
            <a:r>
              <a:rPr lang="zh-CN" altLang="en-US" sz="2400" b="1" dirty="0" smtClean="0">
                <a:solidFill>
                  <a:srgbClr val="C00000"/>
                </a:solidFill>
                <a:latin typeface="黑体" panose="02010609060101010101" pitchFamily="49" charset="-122"/>
                <a:ea typeface="黑体" panose="02010609060101010101" pitchFamily="49" charset="-122"/>
              </a:rPr>
              <a:t>复兴之路</a:t>
            </a:r>
            <a:r>
              <a:rPr lang="zh-CN" altLang="en-US" sz="2400" dirty="0" smtClean="0">
                <a:solidFill>
                  <a:prstClr val="black"/>
                </a:solidFill>
                <a:latin typeface="黑体" panose="02010609060101010101" pitchFamily="49" charset="-122"/>
                <a:ea typeface="黑体" panose="02010609060101010101" pitchFamily="49" charset="-122"/>
              </a:rPr>
              <a:t>”展览时，明确提出实现中华民族伟大复兴就是中华民族近代以来最伟大的梦想</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en-US" altLang="zh-CN" sz="24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1"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0822" y="2082830"/>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a:xfrm>
            <a:off x="999962" y="424746"/>
            <a:ext cx="10192076" cy="544050"/>
          </a:xfrm>
        </p:spPr>
        <p:txBody>
          <a:bodyPr vert="horz" lIns="91440" tIns="45720" rIns="91440" bIns="45720" rtlCol="0" anchor="ctr">
            <a:noAutofit/>
          </a:bodyPr>
          <a:lstStyle/>
          <a:p>
            <a:r>
              <a:rPr sz="2800" spc="25" dirty="0">
                <a:solidFill>
                  <a:schemeClr val="tx1"/>
                </a:solidFill>
              </a:rPr>
              <a:t>第一节 开拓中国特色社会主义更为广阔的发展前景</a:t>
            </a:r>
            <a:endParaRPr sz="2800" spc="25" dirty="0">
              <a:solidFill>
                <a:schemeClr val="tx1"/>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sz="2800" spc="25" dirty="0">
                <a:solidFill>
                  <a:schemeClr val="tx1"/>
                </a:solidFill>
              </a:rPr>
              <a:t>第一节  开拓中国特色社会主义更为广阔的发展前景</a:t>
            </a:r>
            <a:endParaRPr sz="2800" spc="25" dirty="0">
              <a:solidFill>
                <a:schemeClr val="tx1"/>
              </a:solidFill>
            </a:endParaRP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67295"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100"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170" dirty="0"/>
          </a:p>
        </p:txBody>
      </p:sp>
      <p:sp>
        <p:nvSpPr>
          <p:cNvPr id="7" name="object 7"/>
          <p:cNvSpPr txBox="1"/>
          <p:nvPr/>
        </p:nvSpPr>
        <p:spPr>
          <a:xfrm>
            <a:off x="601394" y="1524000"/>
            <a:ext cx="11582400" cy="3550920"/>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三、共产党的会议</a:t>
            </a:r>
            <a:endParaRPr sz="2400" dirty="0">
              <a:latin typeface="PMingLiU"/>
              <a:cs typeface="PMingLiU"/>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pPr>
            <a:r>
              <a:rPr sz="1950" b="1" spc="25" dirty="0">
                <a:latin typeface="Microsoft JhengHei" panose="020B0604030504040204" charset="-120"/>
                <a:cs typeface="Microsoft JhengHei" panose="020B0604030504040204" charset="-120"/>
              </a:rPr>
              <a:t>（二）《论人民民主专政》</a:t>
            </a:r>
            <a:r>
              <a:rPr sz="1950" spc="25" dirty="0">
                <a:solidFill>
                  <a:srgbClr val="FF0000"/>
                </a:solidFill>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110" dirty="0">
                <a:latin typeface="宋体" panose="02010600030101010101" pitchFamily="2" charset="-122"/>
                <a:ea typeface="宋体" panose="02010600030101010101" pitchFamily="2" charset="-122"/>
                <a:cs typeface="PMingLiU"/>
              </a:rPr>
              <a:t>1949</a:t>
            </a:r>
            <a:r>
              <a:rPr sz="1950" spc="75" dirty="0">
                <a:latin typeface="宋体" panose="02010600030101010101" pitchFamily="2" charset="-122"/>
                <a:ea typeface="宋体" panose="02010600030101010101" pitchFamily="2" charset="-122"/>
                <a:cs typeface="PMingLiU"/>
              </a:rPr>
              <a:t>年</a:t>
            </a:r>
            <a:r>
              <a:rPr sz="1950" spc="100" dirty="0">
                <a:latin typeface="宋体" panose="02010600030101010101" pitchFamily="2" charset="-122"/>
                <a:ea typeface="宋体" panose="02010600030101010101" pitchFamily="2" charset="-122"/>
                <a:cs typeface="PMingLiU"/>
              </a:rPr>
              <a:t>6</a:t>
            </a:r>
            <a:r>
              <a:rPr sz="1950" spc="25" dirty="0">
                <a:latin typeface="宋体" panose="02010600030101010101" pitchFamily="2" charset="-122"/>
                <a:ea typeface="宋体" panose="02010600030101010101" pitchFamily="2" charset="-122"/>
                <a:cs typeface="PMingLiU"/>
              </a:rPr>
              <a:t>月</a:t>
            </a:r>
            <a:r>
              <a:rPr sz="1950" spc="75" dirty="0">
                <a:latin typeface="PMingLiU"/>
                <a:cs typeface="PMingLiU"/>
              </a:rPr>
              <a:t>，</a:t>
            </a:r>
            <a:r>
              <a:rPr sz="1950" spc="25" dirty="0">
                <a:latin typeface="PMingLiU"/>
                <a:cs typeface="PMingLiU"/>
              </a:rPr>
              <a:t>毛泽</a:t>
            </a:r>
            <a:r>
              <a:rPr sz="1950" spc="65" dirty="0">
                <a:latin typeface="PMingLiU"/>
                <a:cs typeface="PMingLiU"/>
              </a:rPr>
              <a:t>东</a:t>
            </a:r>
            <a:r>
              <a:rPr sz="1950" spc="25" dirty="0">
                <a:latin typeface="PMingLiU"/>
                <a:cs typeface="PMingLiU"/>
              </a:rPr>
              <a:t>发表</a:t>
            </a:r>
            <a:r>
              <a:rPr sz="1950" b="1" spc="75" dirty="0">
                <a:solidFill>
                  <a:srgbClr val="C00000"/>
                </a:solidFill>
                <a:latin typeface="Microsoft JhengHei" panose="020B0604030504040204" charset="-120"/>
                <a:cs typeface="Microsoft JhengHei" panose="020B0604030504040204" charset="-120"/>
              </a:rPr>
              <a:t>《</a:t>
            </a:r>
            <a:r>
              <a:rPr sz="1950" b="1" spc="25" dirty="0">
                <a:solidFill>
                  <a:srgbClr val="C00000"/>
                </a:solidFill>
                <a:latin typeface="Microsoft JhengHei" panose="020B0604030504040204" charset="-120"/>
                <a:cs typeface="Microsoft JhengHei" panose="020B0604030504040204" charset="-120"/>
              </a:rPr>
              <a:t>论人</a:t>
            </a:r>
            <a:r>
              <a:rPr sz="1950" b="1" spc="75" dirty="0">
                <a:solidFill>
                  <a:srgbClr val="C00000"/>
                </a:solidFill>
                <a:latin typeface="Microsoft JhengHei" panose="020B0604030504040204" charset="-120"/>
                <a:cs typeface="Microsoft JhengHei" panose="020B0604030504040204" charset="-120"/>
              </a:rPr>
              <a:t>民</a:t>
            </a:r>
            <a:r>
              <a:rPr sz="1950" b="1" spc="25" dirty="0">
                <a:solidFill>
                  <a:srgbClr val="C00000"/>
                </a:solidFill>
                <a:latin typeface="Microsoft JhengHei" panose="020B0604030504040204" charset="-120"/>
                <a:cs typeface="Microsoft JhengHei" panose="020B0604030504040204" charset="-120"/>
              </a:rPr>
              <a:t>民主</a:t>
            </a:r>
            <a:r>
              <a:rPr sz="1950" b="1" spc="75" dirty="0">
                <a:solidFill>
                  <a:srgbClr val="C00000"/>
                </a:solidFill>
                <a:latin typeface="Microsoft JhengHei" panose="020B0604030504040204" charset="-120"/>
                <a:cs typeface="Microsoft JhengHei" panose="020B0604030504040204" charset="-120"/>
              </a:rPr>
              <a:t>专</a:t>
            </a:r>
            <a:r>
              <a:rPr sz="1950" b="1" spc="25" dirty="0">
                <a:solidFill>
                  <a:srgbClr val="C00000"/>
                </a:solidFill>
                <a:latin typeface="Microsoft JhengHei" panose="020B0604030504040204" charset="-120"/>
                <a:cs typeface="Microsoft JhengHei" panose="020B0604030504040204" charset="-120"/>
              </a:rPr>
              <a:t>政》</a:t>
            </a:r>
            <a:r>
              <a:rPr sz="1950" spc="75" dirty="0">
                <a:latin typeface="PMingLiU"/>
                <a:cs typeface="PMingLiU"/>
              </a:rPr>
              <a:t>，</a:t>
            </a:r>
            <a:r>
              <a:rPr sz="1950" spc="25" dirty="0">
                <a:latin typeface="PMingLiU"/>
                <a:cs typeface="PMingLiU"/>
              </a:rPr>
              <a:t>阐明</a:t>
            </a:r>
            <a:r>
              <a:rPr sz="1950" spc="65" dirty="0">
                <a:latin typeface="PMingLiU"/>
                <a:cs typeface="PMingLiU"/>
              </a:rPr>
              <a:t>共</a:t>
            </a:r>
            <a:r>
              <a:rPr sz="1950" spc="25" dirty="0">
                <a:latin typeface="PMingLiU"/>
                <a:cs typeface="PMingLiU"/>
              </a:rPr>
              <a:t>产党</a:t>
            </a:r>
            <a:r>
              <a:rPr sz="1950" spc="75" dirty="0">
                <a:latin typeface="PMingLiU"/>
                <a:cs typeface="PMingLiU"/>
              </a:rPr>
              <a:t>关</a:t>
            </a:r>
            <a:r>
              <a:rPr sz="1950" spc="25" dirty="0">
                <a:latin typeface="PMingLiU"/>
                <a:cs typeface="PMingLiU"/>
              </a:rPr>
              <a:t>于建</a:t>
            </a:r>
            <a:r>
              <a:rPr sz="1950" spc="65" dirty="0">
                <a:latin typeface="PMingLiU"/>
                <a:cs typeface="PMingLiU"/>
              </a:rPr>
              <a:t>立</a:t>
            </a:r>
            <a:r>
              <a:rPr sz="1950" spc="75" dirty="0">
                <a:latin typeface="PMingLiU"/>
                <a:cs typeface="PMingLiU"/>
              </a:rPr>
              <a:t>人</a:t>
            </a:r>
            <a:r>
              <a:rPr sz="1950" spc="25" dirty="0">
                <a:latin typeface="PMingLiU"/>
                <a:cs typeface="PMingLiU"/>
              </a:rPr>
              <a:t>民民</a:t>
            </a:r>
            <a:r>
              <a:rPr sz="1950" spc="15" dirty="0">
                <a:latin typeface="PMingLiU"/>
                <a:cs typeface="PMingLiU"/>
              </a:rPr>
              <a:t>主</a:t>
            </a:r>
            <a:r>
              <a:rPr sz="1950" spc="75" dirty="0">
                <a:latin typeface="PMingLiU"/>
                <a:cs typeface="PMingLiU"/>
              </a:rPr>
              <a:t>专</a:t>
            </a:r>
            <a:r>
              <a:rPr sz="1950" spc="25" dirty="0">
                <a:latin typeface="PMingLiU"/>
                <a:cs typeface="PMingLiU"/>
              </a:rPr>
              <a:t>政的</a:t>
            </a:r>
            <a:r>
              <a:rPr sz="1950" spc="65" dirty="0">
                <a:latin typeface="PMingLiU"/>
                <a:cs typeface="PMingLiU"/>
              </a:rPr>
              <a:t>新</a:t>
            </a:r>
            <a:r>
              <a:rPr sz="1950" spc="25" dirty="0">
                <a:latin typeface="PMingLiU"/>
                <a:cs typeface="PMingLiU"/>
              </a:rPr>
              <a:t>中国</a:t>
            </a:r>
            <a:r>
              <a:rPr sz="1950" spc="65" dirty="0">
                <a:latin typeface="PMingLiU"/>
                <a:cs typeface="PMingLiU"/>
              </a:rPr>
              <a:t>的</a:t>
            </a:r>
            <a:r>
              <a:rPr sz="1950" spc="25" dirty="0">
                <a:latin typeface="PMingLiU"/>
                <a:cs typeface="PMingLiU"/>
              </a:rPr>
              <a:t>主张：</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355600" indent="-342900">
              <a:lnSpc>
                <a:spcPct val="100000"/>
              </a:lnSpc>
              <a:buAutoNum type="arabicPeriod"/>
              <a:tabLst>
                <a:tab pos="355600" algn="l"/>
                <a:tab pos="356235" algn="l"/>
              </a:tabLst>
            </a:pPr>
            <a:r>
              <a:rPr sz="1950" spc="25" dirty="0">
                <a:latin typeface="PMingLiU"/>
                <a:cs typeface="PMingLiU"/>
              </a:rPr>
              <a:t>人民民主专政的</a:t>
            </a:r>
            <a:r>
              <a:rPr sz="1950" b="1" spc="25" dirty="0">
                <a:solidFill>
                  <a:srgbClr val="C00000"/>
                </a:solidFill>
                <a:latin typeface="Microsoft JhengHei" panose="020B0604030504040204" charset="-120"/>
                <a:cs typeface="Microsoft JhengHei" panose="020B0604030504040204" charset="-120"/>
              </a:rPr>
              <a:t>基础</a:t>
            </a:r>
            <a:r>
              <a:rPr sz="1950" spc="25" dirty="0">
                <a:latin typeface="PMingLiU"/>
                <a:cs typeface="PMingLiU"/>
              </a:rPr>
              <a:t>是工</a:t>
            </a:r>
            <a:r>
              <a:rPr sz="1950" spc="15" dirty="0">
                <a:latin typeface="PMingLiU"/>
                <a:cs typeface="PMingLiU"/>
              </a:rPr>
              <a:t>人</a:t>
            </a:r>
            <a:r>
              <a:rPr sz="1950" spc="25" dirty="0">
                <a:latin typeface="PMingLiU"/>
                <a:cs typeface="PMingLiU"/>
              </a:rPr>
              <a:t>阶级</a:t>
            </a:r>
            <a:r>
              <a:rPr sz="1950" spc="15" dirty="0">
                <a:latin typeface="PMingLiU"/>
                <a:cs typeface="PMingLiU"/>
              </a:rPr>
              <a:t>、</a:t>
            </a:r>
            <a:r>
              <a:rPr sz="1950" spc="75" dirty="0">
                <a:latin typeface="PMingLiU"/>
                <a:cs typeface="PMingLiU"/>
              </a:rPr>
              <a:t>农</a:t>
            </a:r>
            <a:r>
              <a:rPr sz="1950" spc="25" dirty="0">
                <a:latin typeface="PMingLiU"/>
                <a:cs typeface="PMingLiU"/>
              </a:rPr>
              <a:t>民阶</a:t>
            </a:r>
            <a:r>
              <a:rPr sz="1950" spc="65" dirty="0">
                <a:latin typeface="PMingLiU"/>
                <a:cs typeface="PMingLiU"/>
              </a:rPr>
              <a:t>级</a:t>
            </a:r>
            <a:r>
              <a:rPr sz="1950" spc="25" dirty="0">
                <a:latin typeface="PMingLiU"/>
                <a:cs typeface="PMingLiU"/>
              </a:rPr>
              <a:t>和城</a:t>
            </a:r>
            <a:r>
              <a:rPr sz="1950" spc="65" dirty="0">
                <a:latin typeface="PMingLiU"/>
                <a:cs typeface="PMingLiU"/>
              </a:rPr>
              <a:t>市</a:t>
            </a:r>
            <a:r>
              <a:rPr sz="1950" spc="25" dirty="0">
                <a:latin typeface="PMingLiU"/>
                <a:cs typeface="PMingLiU"/>
              </a:rPr>
              <a:t>小资</a:t>
            </a:r>
            <a:r>
              <a:rPr sz="1950" spc="65" dirty="0">
                <a:latin typeface="PMingLiU"/>
                <a:cs typeface="PMingLiU"/>
              </a:rPr>
              <a:t>产</a:t>
            </a:r>
            <a:r>
              <a:rPr sz="1950" spc="25" dirty="0">
                <a:latin typeface="PMingLiU"/>
                <a:cs typeface="PMingLiU"/>
              </a:rPr>
              <a:t>阶级</a:t>
            </a:r>
            <a:r>
              <a:rPr sz="1950" spc="65" dirty="0">
                <a:latin typeface="PMingLiU"/>
                <a:cs typeface="PMingLiU"/>
              </a:rPr>
              <a:t>的</a:t>
            </a:r>
            <a:r>
              <a:rPr sz="1950" spc="25" dirty="0">
                <a:latin typeface="PMingLiU"/>
                <a:cs typeface="PMingLiU"/>
              </a:rPr>
              <a:t>联盟；</a:t>
            </a:r>
            <a:endParaRPr sz="1950" dirty="0">
              <a:latin typeface="PMingLiU"/>
              <a:cs typeface="PMingLiU"/>
            </a:endParaRPr>
          </a:p>
          <a:p>
            <a:pPr>
              <a:lnSpc>
                <a:spcPct val="100000"/>
              </a:lnSpc>
              <a:spcBef>
                <a:spcPts val="50"/>
              </a:spcBef>
              <a:buFont typeface="PMingLiU"/>
              <a:buAutoNum type="arabicPeriod"/>
            </a:pPr>
            <a:endParaRPr sz="2100" dirty="0">
              <a:latin typeface="Times New Roman" panose="02020503050405090304"/>
              <a:cs typeface="Times New Roman" panose="02020503050405090304"/>
            </a:endParaRPr>
          </a:p>
          <a:p>
            <a:pPr marL="355600" indent="-342900">
              <a:lnSpc>
                <a:spcPct val="100000"/>
              </a:lnSpc>
              <a:buAutoNum type="arabicPeriod"/>
              <a:tabLst>
                <a:tab pos="355600" algn="l"/>
                <a:tab pos="356235" algn="l"/>
              </a:tabLst>
            </a:pPr>
            <a:r>
              <a:rPr sz="1950" spc="25" dirty="0">
                <a:latin typeface="PMingLiU"/>
                <a:cs typeface="PMingLiU"/>
              </a:rPr>
              <a:t>在上述联盟中</a:t>
            </a:r>
            <a:r>
              <a:rPr sz="1950" spc="1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主要</a:t>
            </a:r>
            <a:r>
              <a:rPr sz="1950" spc="25" dirty="0">
                <a:latin typeface="PMingLiU"/>
                <a:cs typeface="PMingLiU"/>
              </a:rPr>
              <a:t>是工</a:t>
            </a:r>
            <a:r>
              <a:rPr sz="1950" spc="15" dirty="0">
                <a:latin typeface="PMingLiU"/>
                <a:cs typeface="PMingLiU"/>
              </a:rPr>
              <a:t>人</a:t>
            </a:r>
            <a:r>
              <a:rPr sz="1950" spc="25" dirty="0">
                <a:latin typeface="PMingLiU"/>
                <a:cs typeface="PMingLiU"/>
              </a:rPr>
              <a:t>阶级</a:t>
            </a:r>
            <a:r>
              <a:rPr sz="1950" spc="15" dirty="0">
                <a:latin typeface="PMingLiU"/>
                <a:cs typeface="PMingLiU"/>
              </a:rPr>
              <a:t>与</a:t>
            </a:r>
            <a:r>
              <a:rPr sz="1950" spc="75" dirty="0">
                <a:latin typeface="PMingLiU"/>
                <a:cs typeface="PMingLiU"/>
              </a:rPr>
              <a:t>农</a:t>
            </a:r>
            <a:r>
              <a:rPr sz="1950" spc="25" dirty="0">
                <a:latin typeface="PMingLiU"/>
                <a:cs typeface="PMingLiU"/>
              </a:rPr>
              <a:t>民阶</a:t>
            </a:r>
            <a:r>
              <a:rPr sz="1950" spc="65" dirty="0">
                <a:latin typeface="PMingLiU"/>
                <a:cs typeface="PMingLiU"/>
              </a:rPr>
              <a:t>级</a:t>
            </a:r>
            <a:r>
              <a:rPr sz="1950" spc="25" dirty="0">
                <a:latin typeface="PMingLiU"/>
                <a:cs typeface="PMingLiU"/>
              </a:rPr>
              <a:t>的联</a:t>
            </a:r>
            <a:r>
              <a:rPr sz="1950" spc="65" dirty="0">
                <a:latin typeface="PMingLiU"/>
                <a:cs typeface="PMingLiU"/>
              </a:rPr>
              <a:t>盟</a:t>
            </a:r>
            <a:r>
              <a:rPr sz="1950" spc="25" dirty="0">
                <a:latin typeface="PMingLiU"/>
                <a:cs typeface="PMingLiU"/>
              </a:rPr>
              <a:t>。</a:t>
            </a:r>
            <a:endParaRPr sz="1950" dirty="0">
              <a:latin typeface="PMingLiU"/>
              <a:cs typeface="PMingLiU"/>
            </a:endParaRPr>
          </a:p>
          <a:p>
            <a:pPr>
              <a:lnSpc>
                <a:spcPct val="100000"/>
              </a:lnSpc>
              <a:spcBef>
                <a:spcPts val="50"/>
              </a:spcBef>
              <a:buFont typeface="PMingLiU"/>
              <a:buAutoNum type="arabicPeriod"/>
            </a:pPr>
            <a:endParaRPr sz="2100" dirty="0">
              <a:latin typeface="Times New Roman" panose="02020503050405090304"/>
              <a:cs typeface="Times New Roman" panose="02020503050405090304"/>
            </a:endParaRPr>
          </a:p>
          <a:p>
            <a:pPr marL="355600" indent="-342900">
              <a:lnSpc>
                <a:spcPct val="100000"/>
              </a:lnSpc>
              <a:buAutoNum type="arabicPeriod"/>
              <a:tabLst>
                <a:tab pos="355600" algn="l"/>
                <a:tab pos="356235" algn="l"/>
              </a:tabLst>
            </a:pPr>
            <a:r>
              <a:rPr sz="1950" spc="25" dirty="0" err="1">
                <a:latin typeface="PMingLiU"/>
                <a:cs typeface="PMingLiU"/>
              </a:rPr>
              <a:t>团结</a:t>
            </a:r>
            <a:r>
              <a:rPr sz="1950" spc="15" dirty="0" err="1">
                <a:latin typeface="PMingLiU"/>
                <a:cs typeface="PMingLiU"/>
              </a:rPr>
              <a:t>民</a:t>
            </a:r>
            <a:r>
              <a:rPr sz="1950" spc="75" dirty="0" err="1">
                <a:latin typeface="PMingLiU"/>
                <a:cs typeface="PMingLiU"/>
              </a:rPr>
              <a:t>族</a:t>
            </a:r>
            <a:r>
              <a:rPr sz="1950" spc="25" dirty="0" err="1">
                <a:latin typeface="PMingLiU"/>
                <a:cs typeface="PMingLiU"/>
              </a:rPr>
              <a:t>资产</a:t>
            </a:r>
            <a:r>
              <a:rPr sz="1950" spc="65" dirty="0" err="1">
                <a:latin typeface="PMingLiU"/>
                <a:cs typeface="PMingLiU"/>
              </a:rPr>
              <a:t>阶</a:t>
            </a:r>
            <a:r>
              <a:rPr sz="1950" spc="25" dirty="0" err="1">
                <a:latin typeface="PMingLiU"/>
                <a:cs typeface="PMingLiU"/>
              </a:rPr>
              <a:t>级，</a:t>
            </a:r>
            <a:r>
              <a:rPr sz="1950" spc="65" dirty="0" err="1">
                <a:latin typeface="PMingLiU"/>
                <a:cs typeface="PMingLiU"/>
              </a:rPr>
              <a:t>但</a:t>
            </a:r>
            <a:r>
              <a:rPr sz="1950" spc="25" dirty="0" err="1">
                <a:latin typeface="PMingLiU"/>
                <a:cs typeface="PMingLiU"/>
              </a:rPr>
              <a:t>民族</a:t>
            </a:r>
            <a:r>
              <a:rPr sz="1950" spc="65" dirty="0" err="1">
                <a:latin typeface="PMingLiU"/>
                <a:cs typeface="PMingLiU"/>
              </a:rPr>
              <a:t>资</a:t>
            </a:r>
            <a:r>
              <a:rPr sz="1950" spc="25" dirty="0" err="1">
                <a:latin typeface="PMingLiU"/>
                <a:cs typeface="PMingLiU"/>
              </a:rPr>
              <a:t>产阶</a:t>
            </a:r>
            <a:r>
              <a:rPr sz="1950" spc="65" dirty="0" err="1">
                <a:latin typeface="PMingLiU"/>
                <a:cs typeface="PMingLiU"/>
              </a:rPr>
              <a:t>级</a:t>
            </a:r>
            <a:r>
              <a:rPr sz="1950" spc="25" dirty="0" err="1">
                <a:latin typeface="PMingLiU"/>
                <a:cs typeface="PMingLiU"/>
              </a:rPr>
              <a:t>不能</a:t>
            </a:r>
            <a:r>
              <a:rPr sz="1950" spc="65" dirty="0" err="1">
                <a:latin typeface="PMingLiU"/>
                <a:cs typeface="PMingLiU"/>
              </a:rPr>
              <a:t>充</a:t>
            </a:r>
            <a:r>
              <a:rPr sz="1950" spc="25" dirty="0" err="1">
                <a:latin typeface="PMingLiU"/>
                <a:cs typeface="PMingLiU"/>
              </a:rPr>
              <a:t>当革</a:t>
            </a:r>
            <a:r>
              <a:rPr sz="1950" spc="65" dirty="0" err="1">
                <a:latin typeface="PMingLiU"/>
                <a:cs typeface="PMingLiU"/>
              </a:rPr>
              <a:t>命</a:t>
            </a:r>
            <a:r>
              <a:rPr sz="1950" spc="25" dirty="0" err="1">
                <a:latin typeface="PMingLiU"/>
                <a:cs typeface="PMingLiU"/>
              </a:rPr>
              <a:t>的领</a:t>
            </a:r>
            <a:r>
              <a:rPr sz="1950" spc="65" dirty="0" err="1">
                <a:latin typeface="PMingLiU"/>
                <a:cs typeface="PMingLiU"/>
              </a:rPr>
              <a:t>导</a:t>
            </a:r>
            <a:r>
              <a:rPr sz="1950" spc="25" dirty="0" err="1">
                <a:latin typeface="PMingLiU"/>
                <a:cs typeface="PMingLiU"/>
              </a:rPr>
              <a:t>者，</a:t>
            </a:r>
            <a:r>
              <a:rPr sz="1950" spc="65" dirty="0" err="1">
                <a:latin typeface="PMingLiU"/>
                <a:cs typeface="PMingLiU"/>
              </a:rPr>
              <a:t>也</a:t>
            </a:r>
            <a:r>
              <a:rPr sz="1950" spc="75" dirty="0" err="1">
                <a:latin typeface="PMingLiU"/>
                <a:cs typeface="PMingLiU"/>
              </a:rPr>
              <a:t>不应</a:t>
            </a:r>
            <a:r>
              <a:rPr sz="1950" spc="25" dirty="0" err="1">
                <a:latin typeface="PMingLiU"/>
                <a:cs typeface="PMingLiU"/>
              </a:rPr>
              <a:t>在国家</a:t>
            </a:r>
            <a:r>
              <a:rPr sz="1950" spc="65" dirty="0" err="1">
                <a:latin typeface="PMingLiU"/>
                <a:cs typeface="PMingLiU"/>
              </a:rPr>
              <a:t>政</a:t>
            </a:r>
            <a:r>
              <a:rPr sz="1950" spc="25" dirty="0" err="1">
                <a:latin typeface="PMingLiU"/>
                <a:cs typeface="PMingLiU"/>
              </a:rPr>
              <a:t>权中</a:t>
            </a:r>
            <a:r>
              <a:rPr sz="1950" spc="65" dirty="0" err="1">
                <a:latin typeface="PMingLiU"/>
                <a:cs typeface="PMingLiU"/>
              </a:rPr>
              <a:t>占</a:t>
            </a:r>
            <a:r>
              <a:rPr sz="1950" spc="25" dirty="0" err="1">
                <a:latin typeface="PMingLiU"/>
                <a:cs typeface="PMingLiU"/>
              </a:rPr>
              <a:t>主要</a:t>
            </a:r>
            <a:r>
              <a:rPr sz="1950" spc="65" dirty="0" err="1">
                <a:latin typeface="PMingLiU"/>
                <a:cs typeface="PMingLiU"/>
              </a:rPr>
              <a:t>的</a:t>
            </a:r>
            <a:r>
              <a:rPr sz="1950" spc="25" dirty="0" err="1">
                <a:latin typeface="PMingLiU"/>
                <a:cs typeface="PMingLiU"/>
              </a:rPr>
              <a:t>地位</a:t>
            </a:r>
            <a:r>
              <a:rPr lang="zh-CN" altLang="en-US" sz="1950" spc="25" dirty="0">
                <a:latin typeface="PMingLiU"/>
                <a:cs typeface="PMingLiU"/>
              </a:rPr>
              <a:t>。</a:t>
            </a:r>
            <a:endParaRPr sz="1950" dirty="0">
              <a:latin typeface="PMingLiU"/>
              <a:cs typeface="PMingLiU"/>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 ）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dirty="0">
                <a:solidFill>
                  <a:schemeClr val="tx1"/>
                </a:solidFill>
              </a:rPr>
              <a:t>第一节  开拓中国特色社会主义更为广阔的发展前景</a:t>
            </a:r>
            <a:endParaRPr lang="zh-CN" altLang="en-US" dirty="0">
              <a:solidFill>
                <a:schemeClr val="tx1"/>
              </a:solidFill>
            </a:endParaRPr>
          </a:p>
        </p:txBody>
      </p:sp>
      <p:sp>
        <p:nvSpPr>
          <p:cNvPr id="22" name="文本框 4"/>
          <p:cNvSpPr txBox="1"/>
          <p:nvPr/>
        </p:nvSpPr>
        <p:spPr>
          <a:xfrm>
            <a:off x="413009" y="2131820"/>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anose="02010609060101010101" pitchFamily="49" charset="-122"/>
                <a:ea typeface="黑体" panose="02010609060101010101" pitchFamily="49" charset="-122"/>
              </a:rPr>
              <a:t>全面深化改革</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b="1" dirty="0" smtClean="0">
                <a:solidFill>
                  <a:prstClr val="black"/>
                </a:solidFill>
                <a:latin typeface="黑体" panose="02010609060101010101" pitchFamily="49" charset="-122"/>
                <a:ea typeface="黑体" panose="02010609060101010101" pitchFamily="49" charset="-122"/>
              </a:rPr>
              <a:t>总目标</a:t>
            </a:r>
            <a:r>
              <a:rPr lang="zh-CN" altLang="en-US" sz="2000" dirty="0" smtClean="0">
                <a:solidFill>
                  <a:prstClr val="black"/>
                </a:solidFill>
                <a:latin typeface="黑体" panose="02010609060101010101" pitchFamily="49" charset="-122"/>
                <a:ea typeface="黑体" panose="02010609060101010101" pitchFamily="49" charset="-122"/>
              </a:rPr>
              <a:t>是“完善和发展中国特色社会主义制度，推进国家治理体系和治理能力现代化”</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srgbClr val="C00000"/>
                </a:solidFill>
                <a:latin typeface="黑体" panose="02010609060101010101" pitchFamily="49" charset="-122"/>
                <a:ea typeface="黑体" panose="02010609060101010101" pitchFamily="49" charset="-122"/>
              </a:rPr>
              <a:t>全面依法治国</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b="1" dirty="0" smtClean="0">
                <a:solidFill>
                  <a:prstClr val="black"/>
                </a:solidFill>
                <a:latin typeface="黑体" panose="02010609060101010101" pitchFamily="49" charset="-122"/>
                <a:ea typeface="黑体" panose="02010609060101010101" pitchFamily="49" charset="-122"/>
              </a:rPr>
              <a:t>总目标</a:t>
            </a:r>
            <a:r>
              <a:rPr lang="zh-CN" altLang="en-US" sz="2000" dirty="0" smtClean="0">
                <a:solidFill>
                  <a:prstClr val="black"/>
                </a:solidFill>
                <a:latin typeface="黑体" panose="02010609060101010101" pitchFamily="49" charset="-122"/>
                <a:ea typeface="黑体" panose="02010609060101010101" pitchFamily="49" charset="-122"/>
              </a:rPr>
              <a:t>是建设中国特色社会主义法治体系，建设社会主义法治国家</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srgbClr val="C00000"/>
                </a:solidFill>
                <a:latin typeface="黑体" panose="02010609060101010101" pitchFamily="49" charset="-122"/>
                <a:ea typeface="黑体" panose="02010609060101010101" pitchFamily="49" charset="-122"/>
              </a:rPr>
              <a:t>全面建成小康社会</a:t>
            </a:r>
            <a:r>
              <a:rPr lang="zh-CN" altLang="en-US" sz="2000" dirty="0">
                <a:solidFill>
                  <a:prstClr val="black"/>
                </a:solidFill>
                <a:latin typeface="黑体" panose="02010609060101010101" pitchFamily="49" charset="-122"/>
                <a:ea typeface="黑体" panose="02010609060101010101" pitchFamily="49" charset="-122"/>
              </a:rPr>
              <a:t>：</a:t>
            </a:r>
            <a:r>
              <a:rPr lang="zh-CN" altLang="en-US" sz="2000" b="1" dirty="0">
                <a:solidFill>
                  <a:prstClr val="black"/>
                </a:solidFill>
                <a:latin typeface="黑体" panose="02010609060101010101" pitchFamily="49" charset="-122"/>
                <a:ea typeface="黑体" panose="02010609060101010101" pitchFamily="49" charset="-122"/>
              </a:rPr>
              <a:t>三大</a:t>
            </a:r>
            <a:r>
              <a:rPr lang="zh-CN" altLang="en-US" sz="2000" b="1" dirty="0" smtClean="0">
                <a:solidFill>
                  <a:prstClr val="black"/>
                </a:solidFill>
                <a:latin typeface="黑体" panose="02010609060101010101" pitchFamily="49" charset="-122"/>
                <a:ea typeface="黑体" panose="02010609060101010101" pitchFamily="49" charset="-122"/>
              </a:rPr>
              <a:t>攻坚战</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防范</a:t>
            </a:r>
            <a:r>
              <a:rPr lang="zh-CN" altLang="en-US" sz="2000" dirty="0">
                <a:solidFill>
                  <a:prstClr val="black"/>
                </a:solidFill>
                <a:latin typeface="黑体" panose="02010609060101010101" pitchFamily="49" charset="-122"/>
                <a:ea typeface="黑体" panose="02010609060101010101" pitchFamily="49" charset="-122"/>
              </a:rPr>
              <a:t>化解重大风险、精准脱贫、污染</a:t>
            </a:r>
            <a:r>
              <a:rPr lang="zh-CN" altLang="en-US" sz="2000" dirty="0" smtClean="0">
                <a:solidFill>
                  <a:prstClr val="black"/>
                </a:solidFill>
                <a:latin typeface="黑体" panose="02010609060101010101" pitchFamily="49" charset="-122"/>
                <a:ea typeface="黑体" panose="02010609060101010101" pitchFamily="49" charset="-122"/>
              </a:rPr>
              <a:t>防治</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srgbClr val="C00000"/>
                </a:solidFill>
                <a:latin typeface="黑体" panose="02010609060101010101" pitchFamily="49" charset="-122"/>
                <a:ea typeface="黑体" panose="02010609060101010101" pitchFamily="49" charset="-122"/>
              </a:rPr>
              <a:t>全面从严治党</a:t>
            </a:r>
            <a:r>
              <a:rPr lang="zh-CN" altLang="en-US" sz="2000" dirty="0" smtClean="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2016</a:t>
            </a:r>
            <a:r>
              <a:rPr lang="zh-CN" altLang="en-US" sz="2000" dirty="0" smtClean="0">
                <a:solidFill>
                  <a:prstClr val="black"/>
                </a:solidFill>
                <a:latin typeface="黑体" panose="02010609060101010101" pitchFamily="49" charset="-122"/>
                <a:ea typeface="黑体" panose="02010609060101010101" pitchFamily="49" charset="-122"/>
              </a:rPr>
              <a:t>年</a:t>
            </a:r>
            <a:r>
              <a:rPr lang="en-US" altLang="zh-CN" sz="2000" dirty="0" smtClean="0">
                <a:solidFill>
                  <a:prstClr val="black"/>
                </a:solidFill>
                <a:latin typeface="黑体" panose="02010609060101010101" pitchFamily="49" charset="-122"/>
                <a:ea typeface="黑体" panose="02010609060101010101" pitchFamily="49" charset="-122"/>
              </a:rPr>
              <a:t>10</a:t>
            </a:r>
            <a:r>
              <a:rPr lang="zh-CN" altLang="en-US" sz="2000" dirty="0" smtClean="0">
                <a:solidFill>
                  <a:prstClr val="black"/>
                </a:solidFill>
                <a:latin typeface="黑体" panose="02010609060101010101" pitchFamily="49" charset="-122"/>
                <a:ea typeface="黑体" panose="02010609060101010101" pitchFamily="49" charset="-122"/>
              </a:rPr>
              <a:t>月，中共十八届六中全会审议通过</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关于新形势下党内政治生活的若干准则</a:t>
            </a:r>
            <a:r>
              <a:rPr lang="en-US" altLang="zh-CN" sz="2000" dirty="0" smtClean="0">
                <a:solidFill>
                  <a:prstClr val="black"/>
                </a:solidFill>
                <a:latin typeface="黑体" panose="02010609060101010101" pitchFamily="49" charset="-122"/>
                <a:ea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2760" y="1497533"/>
            <a:ext cx="1587558" cy="5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dirty="0">
                <a:solidFill>
                  <a:schemeClr val="tx1"/>
                </a:solidFill>
              </a:rPr>
              <a:t>第一节  开拓中国特色社会主义更为广阔的发展前景</a:t>
            </a:r>
            <a:endParaRPr lang="zh-CN" altLang="en-US" dirty="0">
              <a:solidFill>
                <a:schemeClr val="tx1"/>
              </a:solidFill>
            </a:endParaRPr>
          </a:p>
        </p:txBody>
      </p:sp>
      <p:sp>
        <p:nvSpPr>
          <p:cNvPr id="22" name="文本框 4"/>
          <p:cNvSpPr txBox="1"/>
          <p:nvPr/>
        </p:nvSpPr>
        <p:spPr>
          <a:xfrm>
            <a:off x="646747" y="1806015"/>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anose="02010609060101010101" pitchFamily="49" charset="-122"/>
                <a:ea typeface="黑体" panose="02010609060101010101" pitchFamily="49" charset="-122"/>
              </a:rPr>
              <a:t>政治</a:t>
            </a:r>
            <a:r>
              <a:rPr lang="zh-CN" altLang="en-US" sz="2000" dirty="0">
                <a:solidFill>
                  <a:prstClr val="black"/>
                </a:solidFill>
                <a:latin typeface="黑体" panose="02010609060101010101" pitchFamily="49" charset="-122"/>
                <a:ea typeface="黑体" panose="02010609060101010101" pitchFamily="49" charset="-122"/>
              </a:rPr>
              <a:t>：发展社会主义民主政治</a:t>
            </a: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rPr>
              <a:t>经济</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b="1" dirty="0" smtClean="0">
                <a:solidFill>
                  <a:srgbClr val="C00000"/>
                </a:solidFill>
                <a:latin typeface="黑体" panose="02010609060101010101" pitchFamily="49" charset="-122"/>
                <a:ea typeface="黑体" panose="02010609060101010101" pitchFamily="49" charset="-122"/>
              </a:rPr>
              <a:t>经济发展新常态</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从高速增长转为中高速增长；</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                        经济结构不断优化升级；</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                        从要素驱动、投资驱动转向创新驱动。</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      在新常态下要做到</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去产能、去库存、去杠杆、降成本、补短板（“</a:t>
            </a:r>
            <a:r>
              <a:rPr lang="zh-CN" altLang="en-US" sz="2000" b="1" dirty="0" smtClean="0">
                <a:solidFill>
                  <a:srgbClr val="C00000"/>
                </a:solidFill>
                <a:latin typeface="黑体" panose="02010609060101010101" pitchFamily="49" charset="-122"/>
                <a:ea typeface="黑体" panose="02010609060101010101" pitchFamily="49" charset="-122"/>
              </a:rPr>
              <a:t>三去一降一补</a:t>
            </a:r>
            <a:r>
              <a:rPr lang="zh-CN" altLang="en-US" sz="2000" dirty="0" smtClean="0">
                <a:solidFill>
                  <a:prstClr val="black"/>
                </a:solidFill>
                <a:latin typeface="黑体" panose="02010609060101010101" pitchFamily="49" charset="-122"/>
                <a:ea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rPr>
              <a:t>文化</a:t>
            </a:r>
            <a:r>
              <a:rPr lang="zh-CN" altLang="en-US" sz="2000" dirty="0" smtClean="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2017</a:t>
            </a:r>
            <a:r>
              <a:rPr lang="zh-CN" altLang="en-US" sz="2000" dirty="0" smtClean="0">
                <a:solidFill>
                  <a:prstClr val="black"/>
                </a:solidFill>
                <a:latin typeface="黑体" panose="02010609060101010101" pitchFamily="49" charset="-122"/>
                <a:ea typeface="黑体" panose="02010609060101010101" pitchFamily="49" charset="-122"/>
              </a:rPr>
              <a:t>年</a:t>
            </a:r>
            <a:r>
              <a:rPr lang="en-US" altLang="zh-CN" sz="2000" dirty="0" smtClean="0">
                <a:solidFill>
                  <a:prstClr val="black"/>
                </a:solidFill>
                <a:latin typeface="黑体" panose="02010609060101010101" pitchFamily="49" charset="-122"/>
                <a:ea typeface="黑体" panose="02010609060101010101" pitchFamily="49" charset="-122"/>
              </a:rPr>
              <a:t>9</a:t>
            </a:r>
            <a:r>
              <a:rPr lang="zh-CN" altLang="en-US" sz="2000" dirty="0" smtClean="0">
                <a:solidFill>
                  <a:prstClr val="black"/>
                </a:solidFill>
                <a:latin typeface="黑体" panose="02010609060101010101" pitchFamily="49" charset="-122"/>
                <a:ea typeface="黑体" panose="02010609060101010101" pitchFamily="49" charset="-122"/>
              </a:rPr>
              <a:t>月，十二届人大常委会第二十九次会议通过</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中华人民共和国国歌法</a:t>
            </a:r>
            <a:r>
              <a:rPr lang="en-US" altLang="zh-CN" sz="2000" dirty="0" smtClean="0">
                <a:solidFill>
                  <a:prstClr val="black"/>
                </a:solidFill>
                <a:latin typeface="黑体" panose="02010609060101010101" pitchFamily="49" charset="-122"/>
                <a:ea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rPr>
              <a:t>社会</a:t>
            </a:r>
            <a:r>
              <a:rPr lang="zh-CN" altLang="en-US" sz="2000" dirty="0" smtClean="0">
                <a:solidFill>
                  <a:prstClr val="black"/>
                </a:solidFill>
                <a:latin typeface="黑体" panose="02010609060101010101" pitchFamily="49" charset="-122"/>
                <a:ea typeface="黑体" panose="02010609060101010101" pitchFamily="49" charset="-122"/>
              </a:rPr>
              <a:t>：在发展中保障和改善民生</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b="1" dirty="0" smtClean="0">
                <a:solidFill>
                  <a:srgbClr val="C00000"/>
                </a:solidFill>
                <a:latin typeface="黑体" panose="02010609060101010101" pitchFamily="49" charset="-122"/>
                <a:ea typeface="黑体" panose="02010609060101010101" pitchFamily="49" charset="-122"/>
              </a:rPr>
              <a:t>生态</a:t>
            </a:r>
            <a:r>
              <a:rPr lang="zh-CN" altLang="en-US" sz="2000" dirty="0" smtClean="0">
                <a:solidFill>
                  <a:srgbClr val="C00000"/>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倡导“牢记使命、艰苦创业、绿色发展”的</a:t>
            </a:r>
            <a:r>
              <a:rPr lang="zh-CN" altLang="en-US" sz="2000" b="1" dirty="0" smtClean="0">
                <a:solidFill>
                  <a:srgbClr val="C00000"/>
                </a:solidFill>
                <a:latin typeface="黑体" panose="02010609060101010101" pitchFamily="49" charset="-122"/>
                <a:ea typeface="黑体" panose="02010609060101010101" pitchFamily="49" charset="-122"/>
              </a:rPr>
              <a:t>塞罕坝精神</a:t>
            </a:r>
            <a:endParaRPr lang="zh-CN" altLang="en-US" sz="2000" b="1" dirty="0">
              <a:solidFill>
                <a:srgbClr val="C00000"/>
              </a:solidFill>
              <a:latin typeface="黑体" panose="02010609060101010101" pitchFamily="49" charset="-122"/>
              <a:ea typeface="黑体" panose="02010609060101010101"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6324" y="1677224"/>
            <a:ext cx="1587558" cy="5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lnSpcReduction="1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人民日益增长的美好生活需要和不平衡不充分的发展之间的</a:t>
            </a:r>
            <a:r>
              <a:rPr lang="zh-CN" altLang="en-US" sz="2000" b="1" dirty="0" smtClean="0">
                <a:solidFill>
                  <a:srgbClr val="C00000"/>
                </a:solidFill>
                <a:latin typeface="黑体" panose="02010609060101010101" pitchFamily="49" charset="-122"/>
                <a:ea typeface="黑体" panose="02010609060101010101" pitchFamily="49" charset="-122"/>
              </a:rPr>
              <a:t>矛盾。</a:t>
            </a:r>
            <a:endParaRPr lang="en-US" altLang="zh-CN" sz="20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dirty="0">
                <a:solidFill>
                  <a:srgbClr val="C00000"/>
                </a:solidFill>
                <a:latin typeface="黑体" panose="02010609060101010101" pitchFamily="49" charset="-122"/>
                <a:ea typeface="黑体" panose="02010609060101010101" pitchFamily="49" charset="-122"/>
              </a:rPr>
              <a:t>全面建成小康社会</a:t>
            </a:r>
            <a:r>
              <a:rPr lang="zh-CN" altLang="en-US" sz="2000" dirty="0">
                <a:latin typeface="黑体" panose="02010609060101010101" pitchFamily="49" charset="-122"/>
                <a:ea typeface="黑体" panose="02010609060101010101" pitchFamily="49" charset="-122"/>
              </a:rPr>
              <a:t>、开启全面建设社会主义现代化国家新征程的目标</a:t>
            </a:r>
            <a:r>
              <a:rPr lang="zh-CN" altLang="en-US" sz="2000" dirty="0" smtClean="0">
                <a:latin typeface="黑体" panose="02010609060101010101" pitchFamily="49" charset="-122"/>
                <a:ea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400" b="1"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习近平</a:t>
            </a:r>
            <a:r>
              <a:rPr lang="zh-CN" altLang="en-US" sz="2000" dirty="0">
                <a:solidFill>
                  <a:srgbClr val="C00000"/>
                </a:solidFill>
                <a:latin typeface="黑体" panose="02010609060101010101" pitchFamily="49" charset="-122"/>
                <a:ea typeface="黑体" panose="02010609060101010101" pitchFamily="49" charset="-122"/>
              </a:rPr>
              <a:t>新时代中特色社会主义思想</a:t>
            </a:r>
            <a:r>
              <a:rPr lang="zh-CN" altLang="en-US" sz="2000" dirty="0">
                <a:latin typeface="黑体" panose="02010609060101010101" pitchFamily="49" charset="-122"/>
                <a:ea typeface="黑体" panose="02010609060101010101" pitchFamily="49" charset="-122"/>
              </a:rPr>
              <a:t>被确定为党的行动</a:t>
            </a:r>
            <a:r>
              <a:rPr lang="zh-CN" altLang="en-US" sz="2000" dirty="0" smtClean="0">
                <a:latin typeface="黑体" panose="02010609060101010101" pitchFamily="49" charset="-122"/>
                <a:ea typeface="黑体" panose="02010609060101010101" pitchFamily="49" charset="-122"/>
              </a:rPr>
              <a:t>指南</a:t>
            </a:r>
            <a:endParaRPr lang="en-US" altLang="zh-CN" sz="2000" b="1"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400" b="1" dirty="0" smtClean="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坚持发展</a:t>
            </a:r>
            <a:r>
              <a:rPr lang="zh-CN" altLang="en-US" sz="2000" b="1" dirty="0">
                <a:solidFill>
                  <a:srgbClr val="C00000"/>
                </a:solidFill>
                <a:latin typeface="黑体" panose="02010609060101010101" pitchFamily="49" charset="-122"/>
                <a:ea typeface="黑体" panose="02010609060101010101" pitchFamily="49" charset="-122"/>
              </a:rPr>
              <a:t>中国特色社会主义</a:t>
            </a: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dirty="0">
                <a:solidFill>
                  <a:schemeClr val="tx1"/>
                </a:solidFill>
              </a:rPr>
              <a:t>第二节：夺取新时代中国特色社会主义伟大胜利</a:t>
            </a:r>
            <a:endParaRPr lang="zh-CN" altLang="en-US" dirty="0">
              <a:solidFill>
                <a:schemeClr val="tx1"/>
              </a:solidFill>
            </a:endParaRPr>
          </a:p>
        </p:txBody>
      </p:sp>
      <p:pic>
        <p:nvPicPr>
          <p:cNvPr id="4"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678328" y="1102751"/>
          <a:ext cx="9163703" cy="630687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dirty="0">
                <a:solidFill>
                  <a:schemeClr val="tx1"/>
                </a:solidFill>
              </a:rPr>
              <a:t>第二节：夺取新时代中国特色社会主义伟大胜利</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285904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1655974"/>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22" y="1585257"/>
            <a:ext cx="12145675" cy="4785132"/>
          </a:xfrm>
        </p:spPr>
        <p:txBody>
          <a:bodyPr>
            <a:normAutofit/>
          </a:bodyPr>
          <a:lstStyle/>
          <a:p>
            <a:r>
              <a:rPr lang="zh-CN" altLang="en-US" sz="2800" dirty="0" smtClean="0">
                <a:latin typeface="黑体" panose="02010609060101010101" pitchFamily="49" charset="-122"/>
                <a:ea typeface="黑体" panose="02010609060101010101" pitchFamily="49" charset="-122"/>
              </a:rPr>
              <a:t>为新时代坚持和发展中国特色社会主义提供有力宪法保障</a:t>
            </a:r>
            <a:endParaRPr lang="en-US" altLang="zh-CN" sz="2800" dirty="0" smtClean="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时间：</a:t>
            </a:r>
            <a:r>
              <a:rPr lang="en-US" altLang="zh-CN" sz="2400" dirty="0" smtClean="0">
                <a:latin typeface="黑体" panose="02010609060101010101" pitchFamily="49" charset="-122"/>
                <a:ea typeface="黑体" panose="02010609060101010101" pitchFamily="49" charset="-122"/>
              </a:rPr>
              <a:t>2018</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月</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宪法：</a:t>
            </a:r>
            <a:r>
              <a:rPr lang="zh-CN" altLang="en-US" sz="2400" b="1" dirty="0" smtClean="0">
                <a:solidFill>
                  <a:srgbClr val="C00000"/>
                </a:solidFill>
                <a:latin typeface="黑体" panose="02010609060101010101" pitchFamily="49" charset="-122"/>
                <a:ea typeface="黑体" panose="02010609060101010101" pitchFamily="49" charset="-122"/>
              </a:rPr>
              <a:t>十三届全国人大一次会议</a:t>
            </a:r>
            <a:r>
              <a:rPr lang="zh-CN" altLang="en-US" sz="2400" dirty="0" smtClean="0">
                <a:latin typeface="黑体" panose="02010609060101010101" pitchFamily="49" charset="-122"/>
                <a:ea typeface="黑体" panose="02010609060101010101" pitchFamily="49" charset="-122"/>
              </a:rPr>
              <a:t>审议通过</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中华人民共和国宪法修正案</a:t>
            </a:r>
            <a:r>
              <a:rPr lang="en-US" altLang="zh-CN" sz="2400"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dirty="0">
                <a:solidFill>
                  <a:schemeClr val="tx1"/>
                </a:solidFill>
              </a:rPr>
              <a:t>第二节：夺取新时代中国特色社会主义伟大胜利</a:t>
            </a:r>
            <a:endParaRPr lang="zh-CN" altLang="en-US" dirty="0">
              <a:solidFill>
                <a:schemeClr val="tx1"/>
              </a:solidFill>
            </a:endParaRPr>
          </a:p>
        </p:txBody>
      </p:sp>
      <p:pic>
        <p:nvPicPr>
          <p:cNvPr id="4" name="Picture 2" descr="C:\Users\User\Documents\263EM\chuzi@sunlands.com\history\user\image\0a2b8d88-43cd-46c8-836a-beea4a59c9d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167" y="3166248"/>
            <a:ext cx="1587558" cy="5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中国特色社会主义道路</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特色社会主义理论</a:t>
            </a:r>
            <a:r>
              <a:rPr lang="zh-CN" altLang="en-US" sz="2000" b="1" dirty="0" smtClean="0">
                <a:latin typeface="黑体" panose="02010609060101010101" pitchFamily="49" charset="-122"/>
                <a:ea typeface="黑体" panose="02010609060101010101" pitchFamily="49" charset="-122"/>
              </a:rPr>
              <a:t>体系</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制度</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文化</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dirty="0">
                <a:solidFill>
                  <a:schemeClr val="tx1"/>
                </a:solidFill>
              </a:rPr>
              <a:t>第三节：不断谱写实现中华民族伟大复兴的新篇章</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900" y="1032131"/>
            <a:ext cx="12145675" cy="5470659"/>
          </a:xfrm>
        </p:spPr>
        <p:txBody>
          <a:bodyPr>
            <a:noAutofit/>
          </a:bodyPr>
          <a:lstStyle/>
          <a:p>
            <a:r>
              <a:rPr lang="zh-CN" altLang="en-US" sz="2000" b="1" dirty="0" smtClean="0">
                <a:latin typeface="黑体" panose="02010609060101010101" pitchFamily="49" charset="-122"/>
                <a:ea typeface="黑体" panose="02010609060101010101" pitchFamily="49" charset="-122"/>
              </a:rPr>
              <a:t>政治：</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社会主义民主法治建设迈出重大步伐，取得重要</a:t>
            </a:r>
            <a:r>
              <a:rPr lang="zh-CN" altLang="en-US" dirty="0" smtClean="0">
                <a:latin typeface="黑体" panose="02010609060101010101" pitchFamily="49" charset="-122"/>
                <a:ea typeface="黑体" panose="02010609060101010101" pitchFamily="49" charset="-122"/>
              </a:rPr>
              <a:t>进展</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深入开展全方位外交（</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月正式成立“</a:t>
            </a:r>
            <a:r>
              <a:rPr lang="zh-CN" altLang="en-US" b="1" dirty="0">
                <a:solidFill>
                  <a:srgbClr val="C00000"/>
                </a:solidFill>
                <a:latin typeface="黑体" panose="02010609060101010101" pitchFamily="49" charset="-122"/>
                <a:ea typeface="黑体" panose="02010609060101010101" pitchFamily="49" charset="-122"/>
              </a:rPr>
              <a:t>上海合作组织</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坚持“一国两制”，推进祖国统一（2005年3月14日，</a:t>
            </a:r>
            <a:r>
              <a:rPr lang="zh-CN" altLang="en-US" b="1" dirty="0">
                <a:solidFill>
                  <a:srgbClr val="C00000"/>
                </a:solidFill>
                <a:latin typeface="黑体" panose="02010609060101010101" pitchFamily="49" charset="-122"/>
                <a:ea typeface="黑体" panose="02010609060101010101" pitchFamily="49" charset="-122"/>
              </a:rPr>
              <a:t>十届全国人大三次会议</a:t>
            </a:r>
            <a:r>
              <a:rPr lang="zh-CN" altLang="en-US" dirty="0">
                <a:latin typeface="黑体" panose="02010609060101010101" pitchFamily="49" charset="-122"/>
                <a:ea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rPr>
              <a:t>《反分裂国家法》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全面推进党的建设新的伟大工程</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经济：</a:t>
            </a:r>
            <a:r>
              <a:rPr lang="en-US" altLang="zh-CN" dirty="0" smtClean="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国民经济保持持续快速健康发展，综合国力和国际竞争力显著</a:t>
            </a:r>
            <a:r>
              <a:rPr lang="zh-CN" altLang="en-US" dirty="0" smtClean="0">
                <a:latin typeface="黑体" panose="02010609060101010101" pitchFamily="49" charset="-122"/>
                <a:ea typeface="黑体" panose="02010609060101010101" pitchFamily="49" charset="-122"/>
              </a:rPr>
              <a:t>提高</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社会主义市场经济体制不断完善，各项改革事业取得重大进展，对外开放取得新</a:t>
            </a:r>
            <a:r>
              <a:rPr lang="zh-CN" altLang="en-US" dirty="0" smtClean="0">
                <a:latin typeface="黑体" panose="02010609060101010101" pitchFamily="49" charset="-122"/>
                <a:ea typeface="黑体" panose="02010609060101010101" pitchFamily="49" charset="-122"/>
              </a:rPr>
              <a:t>突破</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人民生活不断</a:t>
            </a:r>
            <a:r>
              <a:rPr lang="zh-CN" altLang="en-US" dirty="0" smtClean="0">
                <a:latin typeface="黑体" panose="02010609060101010101" pitchFamily="49" charset="-122"/>
                <a:ea typeface="黑体" panose="02010609060101010101" pitchFamily="49" charset="-122"/>
              </a:rPr>
              <a:t>改善</a:t>
            </a:r>
            <a:endParaRPr lang="en-US" altLang="zh-CN" dirty="0"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4</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生态文明建设成效</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文化</a:t>
            </a:r>
            <a:r>
              <a:rPr lang="zh-CN" altLang="en-US" sz="2000"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社会主义文化建设成果</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军事：</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强军兴军开创新</a:t>
            </a:r>
            <a:r>
              <a:rPr lang="zh-CN" altLang="en-US" dirty="0" smtClean="0">
                <a:latin typeface="黑体" panose="02010609060101010101" pitchFamily="49" charset="-122"/>
                <a:ea typeface="黑体" panose="02010609060101010101" pitchFamily="49" charset="-122"/>
              </a:rPr>
              <a:t>局面</a:t>
            </a:r>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dirty="0">
                <a:solidFill>
                  <a:schemeClr val="tx1"/>
                </a:solidFill>
              </a:rPr>
              <a:t>第三节：不断谱写实现中华民族伟大复兴的新篇章</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67295"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100"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170" dirty="0"/>
          </a:p>
        </p:txBody>
      </p:sp>
      <p:sp>
        <p:nvSpPr>
          <p:cNvPr id="10" name="object 10"/>
          <p:cNvSpPr txBox="1"/>
          <p:nvPr/>
        </p:nvSpPr>
        <p:spPr>
          <a:xfrm>
            <a:off x="774700" y="1213485"/>
            <a:ext cx="11112500" cy="4837430"/>
          </a:xfrm>
          <a:prstGeom prst="rect">
            <a:avLst/>
          </a:prstGeom>
        </p:spPr>
        <p:txBody>
          <a:bodyPr vert="horz" wrap="square" lIns="0" tIns="216535" rIns="0" bIns="0" rtlCol="0">
            <a:spAutoFit/>
          </a:bodyPr>
          <a:lstStyle/>
          <a:p>
            <a:pPr marL="12700">
              <a:lnSpc>
                <a:spcPct val="100000"/>
              </a:lnSpc>
              <a:spcBef>
                <a:spcPts val="1705"/>
              </a:spcBef>
            </a:pPr>
            <a:r>
              <a:rPr sz="2400" spc="-5" dirty="0">
                <a:latin typeface="PMingLiU"/>
                <a:cs typeface="PMingLiU"/>
              </a:rPr>
              <a:t>三、共产党的会议</a:t>
            </a:r>
            <a:endParaRPr sz="2400" dirty="0">
              <a:latin typeface="PMingLiU"/>
              <a:cs typeface="PMingLiU"/>
            </a:endParaRPr>
          </a:p>
          <a:p>
            <a:pPr marL="12700">
              <a:lnSpc>
                <a:spcPct val="100000"/>
              </a:lnSpc>
              <a:spcBef>
                <a:spcPts val="1355"/>
              </a:spcBef>
            </a:pPr>
            <a:r>
              <a:rPr sz="1950" b="1" spc="25" dirty="0">
                <a:latin typeface="Microsoft JhengHei" panose="020B0604030504040204" charset="-120"/>
                <a:cs typeface="Microsoft JhengHei" panose="020B0604030504040204" charset="-120"/>
              </a:rPr>
              <a:t>（三）人民政协会议的召开</a:t>
            </a:r>
            <a:endParaRPr sz="1950" dirty="0">
              <a:latin typeface="Microsoft JhengHei" panose="020B0604030504040204" charset="-120"/>
              <a:cs typeface="Microsoft JhengHei" panose="020B0604030504040204" charset="-120"/>
            </a:endParaRPr>
          </a:p>
          <a:p>
            <a:pPr marL="12700">
              <a:lnSpc>
                <a:spcPct val="100000"/>
              </a:lnSpc>
              <a:spcBef>
                <a:spcPts val="1260"/>
              </a:spcBef>
            </a:pPr>
            <a:r>
              <a:rPr sz="1950" spc="80" dirty="0">
                <a:latin typeface="+mn-ea"/>
                <a:cs typeface="PMingLiU"/>
              </a:rPr>
              <a:t>1949年9月21日</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中</a:t>
            </a:r>
            <a:r>
              <a:rPr sz="1950" b="1" spc="75" dirty="0">
                <a:solidFill>
                  <a:srgbClr val="C00000"/>
                </a:solidFill>
                <a:latin typeface="Microsoft JhengHei" panose="020B0604030504040204" charset="-120"/>
                <a:cs typeface="Microsoft JhengHei" panose="020B0604030504040204" charset="-120"/>
              </a:rPr>
              <a:t>国</a:t>
            </a:r>
            <a:r>
              <a:rPr sz="1950" b="1" spc="25" dirty="0">
                <a:solidFill>
                  <a:srgbClr val="C00000"/>
                </a:solidFill>
                <a:latin typeface="Microsoft JhengHei" panose="020B0604030504040204" charset="-120"/>
                <a:cs typeface="Microsoft JhengHei" panose="020B0604030504040204" charset="-120"/>
              </a:rPr>
              <a:t>人民</a:t>
            </a:r>
            <a:r>
              <a:rPr sz="1950" b="1" spc="65" dirty="0">
                <a:solidFill>
                  <a:srgbClr val="C00000"/>
                </a:solidFill>
                <a:latin typeface="Microsoft JhengHei" panose="020B0604030504040204" charset="-120"/>
                <a:cs typeface="Microsoft JhengHei" panose="020B0604030504040204" charset="-120"/>
              </a:rPr>
              <a:t>政</a:t>
            </a:r>
            <a:r>
              <a:rPr sz="1950" b="1" spc="25" dirty="0">
                <a:solidFill>
                  <a:srgbClr val="C00000"/>
                </a:solidFill>
                <a:latin typeface="Microsoft JhengHei" panose="020B0604030504040204" charset="-120"/>
                <a:cs typeface="Microsoft JhengHei" panose="020B0604030504040204" charset="-120"/>
              </a:rPr>
              <a:t>治协</a:t>
            </a:r>
            <a:r>
              <a:rPr sz="1950" b="1" spc="65" dirty="0">
                <a:solidFill>
                  <a:srgbClr val="C00000"/>
                </a:solidFill>
                <a:latin typeface="Microsoft JhengHei" panose="020B0604030504040204" charset="-120"/>
                <a:cs typeface="Microsoft JhengHei" panose="020B0604030504040204" charset="-120"/>
              </a:rPr>
              <a:t>商</a:t>
            </a:r>
            <a:r>
              <a:rPr sz="1950" b="1" spc="25" dirty="0">
                <a:solidFill>
                  <a:srgbClr val="C00000"/>
                </a:solidFill>
                <a:latin typeface="Microsoft JhengHei" panose="020B0604030504040204" charset="-120"/>
                <a:cs typeface="Microsoft JhengHei" panose="020B0604030504040204" charset="-120"/>
              </a:rPr>
              <a:t>会议</a:t>
            </a:r>
            <a:r>
              <a:rPr sz="1950" b="1" spc="65" dirty="0">
                <a:solidFill>
                  <a:srgbClr val="C00000"/>
                </a:solidFill>
                <a:latin typeface="Microsoft JhengHei" panose="020B0604030504040204" charset="-120"/>
                <a:cs typeface="Microsoft JhengHei" panose="020B0604030504040204" charset="-120"/>
              </a:rPr>
              <a:t>第</a:t>
            </a:r>
            <a:r>
              <a:rPr sz="1950" b="1" spc="25" dirty="0">
                <a:solidFill>
                  <a:srgbClr val="C00000"/>
                </a:solidFill>
                <a:latin typeface="Microsoft JhengHei" panose="020B0604030504040204" charset="-120"/>
                <a:cs typeface="Microsoft JhengHei" panose="020B0604030504040204" charset="-120"/>
              </a:rPr>
              <a:t>一届</a:t>
            </a:r>
            <a:r>
              <a:rPr sz="1950" b="1" spc="65" dirty="0">
                <a:solidFill>
                  <a:srgbClr val="C00000"/>
                </a:solidFill>
                <a:latin typeface="Microsoft JhengHei" panose="020B0604030504040204" charset="-120"/>
                <a:cs typeface="Microsoft JhengHei" panose="020B0604030504040204" charset="-120"/>
              </a:rPr>
              <a:t>会</a:t>
            </a:r>
            <a:r>
              <a:rPr sz="1950" b="1" spc="50" dirty="0">
                <a:solidFill>
                  <a:srgbClr val="C00000"/>
                </a:solidFill>
                <a:latin typeface="Microsoft JhengHei" panose="020B0604030504040204" charset="-120"/>
                <a:cs typeface="Microsoft JhengHei" panose="020B0604030504040204" charset="-120"/>
              </a:rPr>
              <a:t>议</a:t>
            </a:r>
            <a:r>
              <a:rPr sz="1950" spc="25" dirty="0">
                <a:latin typeface="PMingLiU"/>
                <a:cs typeface="PMingLiU"/>
              </a:rPr>
              <a:t>召</a:t>
            </a:r>
            <a:r>
              <a:rPr sz="1950" spc="75" dirty="0">
                <a:latin typeface="PMingLiU"/>
                <a:cs typeface="PMingLiU"/>
              </a:rPr>
              <a:t>开</a:t>
            </a:r>
            <a:r>
              <a:rPr sz="1950" spc="25" dirty="0">
                <a:latin typeface="PMingLiU"/>
                <a:cs typeface="PMingLiU"/>
              </a:rPr>
              <a:t>，通</a:t>
            </a:r>
            <a:r>
              <a:rPr sz="1950" spc="75" dirty="0">
                <a:latin typeface="PMingLiU"/>
                <a:cs typeface="PMingLiU"/>
              </a:rPr>
              <a:t>过</a:t>
            </a:r>
            <a:r>
              <a:rPr sz="1950" spc="25" dirty="0">
                <a:latin typeface="PMingLiU"/>
                <a:cs typeface="PMingLiU"/>
              </a:rPr>
              <a:t>《中</a:t>
            </a:r>
            <a:r>
              <a:rPr sz="1950" spc="75" dirty="0">
                <a:latin typeface="PMingLiU"/>
                <a:cs typeface="PMingLiU"/>
              </a:rPr>
              <a:t>国</a:t>
            </a:r>
            <a:r>
              <a:rPr sz="1950" spc="25" dirty="0">
                <a:latin typeface="PMingLiU"/>
                <a:cs typeface="PMingLiU"/>
              </a:rPr>
              <a:t>人民政</a:t>
            </a:r>
            <a:r>
              <a:rPr sz="1950" spc="75" dirty="0">
                <a:latin typeface="PMingLiU"/>
                <a:cs typeface="PMingLiU"/>
              </a:rPr>
              <a:t>治</a:t>
            </a:r>
            <a:r>
              <a:rPr sz="1950" spc="25" dirty="0">
                <a:latin typeface="PMingLiU"/>
                <a:cs typeface="PMingLiU"/>
              </a:rPr>
              <a:t>协商</a:t>
            </a:r>
            <a:r>
              <a:rPr sz="1950" spc="75" dirty="0">
                <a:latin typeface="PMingLiU"/>
                <a:cs typeface="PMingLiU"/>
              </a:rPr>
              <a:t>会</a:t>
            </a:r>
            <a:r>
              <a:rPr sz="1950" spc="25" dirty="0">
                <a:latin typeface="PMingLiU"/>
                <a:cs typeface="PMingLiU"/>
              </a:rPr>
              <a:t>议</a:t>
            </a:r>
            <a:r>
              <a:rPr sz="1950" b="1" spc="25" dirty="0">
                <a:solidFill>
                  <a:srgbClr val="C00000"/>
                </a:solidFill>
                <a:latin typeface="Microsoft JhengHei" panose="020B0604030504040204" charset="-120"/>
                <a:cs typeface="Microsoft JhengHei" panose="020B0604030504040204" charset="-120"/>
              </a:rPr>
              <a:t>共</a:t>
            </a:r>
            <a:r>
              <a:rPr sz="1950" b="1" spc="75" dirty="0">
                <a:solidFill>
                  <a:srgbClr val="C00000"/>
                </a:solidFill>
                <a:latin typeface="Microsoft JhengHei" panose="020B0604030504040204" charset="-120"/>
                <a:cs typeface="Microsoft JhengHei" panose="020B0604030504040204" charset="-120"/>
              </a:rPr>
              <a:t>同</a:t>
            </a:r>
            <a:r>
              <a:rPr sz="1950" b="1" spc="25" dirty="0">
                <a:solidFill>
                  <a:srgbClr val="C00000"/>
                </a:solidFill>
                <a:latin typeface="Microsoft JhengHei" panose="020B0604030504040204" charset="-120"/>
                <a:cs typeface="Microsoft JhengHei" panose="020B0604030504040204" charset="-120"/>
              </a:rPr>
              <a:t>纲领</a:t>
            </a:r>
            <a:r>
              <a:rPr sz="1950" spc="25" dirty="0">
                <a:latin typeface="PMingLiU"/>
                <a:cs typeface="PMingLiU"/>
              </a:rPr>
              <a:t>》</a:t>
            </a:r>
            <a:endParaRPr sz="1950" dirty="0">
              <a:latin typeface="PMingLiU"/>
              <a:cs typeface="PMingLiU"/>
            </a:endParaRPr>
          </a:p>
          <a:p>
            <a:pPr marL="12700">
              <a:lnSpc>
                <a:spcPct val="100000"/>
              </a:lnSpc>
              <a:spcBef>
                <a:spcPts val="1265"/>
              </a:spcBef>
            </a:pPr>
            <a:r>
              <a:rPr sz="1950" spc="80" dirty="0">
                <a:latin typeface="+mn-ea"/>
                <a:cs typeface="PMingLiU"/>
              </a:rPr>
              <a:t>（1）</a:t>
            </a:r>
            <a:r>
              <a:rPr sz="1950" spc="25" dirty="0">
                <a:latin typeface="PMingLiU"/>
                <a:cs typeface="PMingLiU"/>
              </a:rPr>
              <a:t>关于新中国的</a:t>
            </a:r>
            <a:r>
              <a:rPr sz="1950" b="1" spc="25" dirty="0">
                <a:solidFill>
                  <a:srgbClr val="C00000"/>
                </a:solidFill>
                <a:latin typeface="Microsoft JhengHei" panose="020B0604030504040204" charset="-120"/>
                <a:cs typeface="Microsoft JhengHei" panose="020B0604030504040204" charset="-120"/>
              </a:rPr>
              <a:t>国体</a:t>
            </a:r>
            <a:r>
              <a:rPr sz="1950" spc="25" dirty="0">
                <a:latin typeface="PMingLiU"/>
                <a:cs typeface="PMingLiU"/>
              </a:rPr>
              <a:t>和</a:t>
            </a:r>
            <a:r>
              <a:rPr sz="1950" b="1" spc="25" dirty="0">
                <a:solidFill>
                  <a:srgbClr val="C00000"/>
                </a:solidFill>
                <a:latin typeface="Microsoft JhengHei" panose="020B0604030504040204" charset="-120"/>
                <a:cs typeface="Microsoft JhengHei" panose="020B0604030504040204" charset="-120"/>
              </a:rPr>
              <a:t>政体</a:t>
            </a:r>
            <a:r>
              <a:rPr sz="1950" spc="25" dirty="0">
                <a:latin typeface="PMingLiU"/>
                <a:cs typeface="PMingLiU"/>
              </a:rPr>
              <a:t>，</a:t>
            </a:r>
            <a:r>
              <a:rPr sz="1950" spc="75" dirty="0">
                <a:latin typeface="PMingLiU"/>
                <a:cs typeface="PMingLiU"/>
              </a:rPr>
              <a:t>是</a:t>
            </a:r>
            <a:r>
              <a:rPr sz="1950" spc="25" dirty="0">
                <a:latin typeface="PMingLiU"/>
                <a:cs typeface="PMingLiU"/>
              </a:rPr>
              <a:t>最</a:t>
            </a:r>
            <a:r>
              <a:rPr sz="1950" b="1" spc="25" dirty="0">
                <a:solidFill>
                  <a:srgbClr val="C00000"/>
                </a:solidFill>
                <a:latin typeface="Microsoft JhengHei" panose="020B0604030504040204" charset="-120"/>
                <a:cs typeface="Microsoft JhengHei" panose="020B0604030504040204" charset="-120"/>
              </a:rPr>
              <a:t>核</a:t>
            </a:r>
            <a:r>
              <a:rPr sz="1950" b="1" spc="75" dirty="0">
                <a:solidFill>
                  <a:srgbClr val="C00000"/>
                </a:solidFill>
                <a:latin typeface="Microsoft JhengHei" panose="020B0604030504040204" charset="-120"/>
                <a:cs typeface="Microsoft JhengHei" panose="020B0604030504040204" charset="-120"/>
              </a:rPr>
              <a:t>心</a:t>
            </a:r>
            <a:r>
              <a:rPr sz="1950" spc="25" dirty="0">
                <a:latin typeface="PMingLiU"/>
                <a:cs typeface="PMingLiU"/>
              </a:rPr>
              <a:t>的内</a:t>
            </a:r>
            <a:r>
              <a:rPr sz="1950" spc="80" dirty="0">
                <a:latin typeface="PMingLiU"/>
                <a:cs typeface="PMingLiU"/>
              </a:rPr>
              <a:t>容</a:t>
            </a:r>
            <a:r>
              <a:rPr sz="1950" spc="25" dirty="0">
                <a:latin typeface="PMingLiU"/>
                <a:cs typeface="PMingLiU"/>
              </a:rPr>
              <a:t>。</a:t>
            </a:r>
            <a:r>
              <a:rPr sz="1950" spc="325" dirty="0">
                <a:latin typeface="PMingLiU"/>
                <a:cs typeface="PMingLiU"/>
              </a:rPr>
              <a:t> </a:t>
            </a:r>
            <a:r>
              <a:rPr sz="1950" spc="25" dirty="0">
                <a:solidFill>
                  <a:srgbClr val="FF0000"/>
                </a:solidFill>
                <a:latin typeface="PMingLiU"/>
                <a:cs typeface="PMingLiU"/>
              </a:rPr>
              <a:t>★</a:t>
            </a:r>
            <a:endParaRPr sz="1950" dirty="0">
              <a:latin typeface="PMingLiU"/>
              <a:cs typeface="PMingLiU"/>
            </a:endParaRPr>
          </a:p>
          <a:p>
            <a:pPr marL="12700">
              <a:lnSpc>
                <a:spcPct val="100000"/>
              </a:lnSpc>
              <a:spcBef>
                <a:spcPts val="1265"/>
              </a:spcBef>
            </a:pPr>
            <a:r>
              <a:rPr sz="1950" spc="80" dirty="0">
                <a:latin typeface="+mn-ea"/>
                <a:cs typeface="PMingLiU"/>
              </a:rPr>
              <a:t>（2）</a:t>
            </a:r>
            <a:r>
              <a:rPr sz="1950" spc="25" dirty="0">
                <a:latin typeface="PMingLiU"/>
                <a:cs typeface="PMingLiU"/>
              </a:rPr>
              <a:t>关于新中国的基本的</a:t>
            </a:r>
            <a:r>
              <a:rPr sz="1950" b="1" spc="25" dirty="0">
                <a:solidFill>
                  <a:srgbClr val="C00000"/>
                </a:solidFill>
                <a:latin typeface="Microsoft JhengHei" panose="020B0604030504040204" charset="-120"/>
                <a:cs typeface="Microsoft JhengHei" panose="020B0604030504040204" charset="-120"/>
              </a:rPr>
              <a:t>民族政策</a:t>
            </a:r>
            <a:r>
              <a:rPr sz="1950" spc="25" dirty="0">
                <a:latin typeface="PMingLiU"/>
                <a:cs typeface="PMingLiU"/>
              </a:rPr>
              <a:t>：中</a:t>
            </a:r>
            <a:r>
              <a:rPr sz="1950" spc="75" dirty="0">
                <a:latin typeface="PMingLiU"/>
                <a:cs typeface="PMingLiU"/>
              </a:rPr>
              <a:t>华</a:t>
            </a:r>
            <a:r>
              <a:rPr sz="1950" spc="25" dirty="0">
                <a:latin typeface="PMingLiU"/>
                <a:cs typeface="PMingLiU"/>
              </a:rPr>
              <a:t>人民</a:t>
            </a:r>
            <a:r>
              <a:rPr sz="1950" spc="75" dirty="0">
                <a:latin typeface="PMingLiU"/>
                <a:cs typeface="PMingLiU"/>
              </a:rPr>
              <a:t>共</a:t>
            </a:r>
            <a:r>
              <a:rPr sz="1950" spc="25" dirty="0">
                <a:latin typeface="PMingLiU"/>
                <a:cs typeface="PMingLiU"/>
              </a:rPr>
              <a:t>和国</a:t>
            </a:r>
            <a:r>
              <a:rPr sz="1950" spc="75" dirty="0">
                <a:latin typeface="PMingLiU"/>
                <a:cs typeface="PMingLiU"/>
              </a:rPr>
              <a:t>境</a:t>
            </a:r>
            <a:r>
              <a:rPr sz="1950" spc="25" dirty="0">
                <a:latin typeface="PMingLiU"/>
                <a:cs typeface="PMingLiU"/>
              </a:rPr>
              <a:t>内各</a:t>
            </a:r>
            <a:r>
              <a:rPr sz="1950" spc="75" dirty="0">
                <a:latin typeface="PMingLiU"/>
                <a:cs typeface="PMingLiU"/>
              </a:rPr>
              <a:t>民</a:t>
            </a:r>
            <a:r>
              <a:rPr sz="1950" spc="25" dirty="0">
                <a:latin typeface="PMingLiU"/>
                <a:cs typeface="PMingLiU"/>
              </a:rPr>
              <a:t>族一</a:t>
            </a:r>
            <a:r>
              <a:rPr sz="1950" spc="75" dirty="0">
                <a:latin typeface="PMingLiU"/>
                <a:cs typeface="PMingLiU"/>
              </a:rPr>
              <a:t>律</a:t>
            </a:r>
            <a:r>
              <a:rPr sz="1950" spc="25" dirty="0">
                <a:latin typeface="PMingLiU"/>
                <a:cs typeface="PMingLiU"/>
              </a:rPr>
              <a:t>平</a:t>
            </a:r>
            <a:r>
              <a:rPr sz="1950" spc="130" dirty="0">
                <a:latin typeface="PMingLiU"/>
                <a:cs typeface="PMingLiU"/>
              </a:rPr>
              <a:t>等</a:t>
            </a:r>
            <a:r>
              <a:rPr sz="1950" spc="25" dirty="0">
                <a:latin typeface="PMingLiU"/>
                <a:cs typeface="PMingLiU"/>
              </a:rPr>
              <a:t>。</a:t>
            </a:r>
            <a:endParaRPr sz="1950" dirty="0">
              <a:latin typeface="PMingLiU"/>
              <a:cs typeface="PMingLiU"/>
            </a:endParaRPr>
          </a:p>
          <a:p>
            <a:pPr marL="12700">
              <a:lnSpc>
                <a:spcPct val="100000"/>
              </a:lnSpc>
              <a:spcBef>
                <a:spcPts val="1265"/>
              </a:spcBef>
            </a:pPr>
            <a:r>
              <a:rPr sz="1950" spc="80" dirty="0">
                <a:latin typeface="+mn-ea"/>
                <a:cs typeface="PMingLiU"/>
              </a:rPr>
              <a:t>（3）</a:t>
            </a:r>
            <a:r>
              <a:rPr sz="1950" spc="25" dirty="0">
                <a:latin typeface="PMingLiU"/>
                <a:cs typeface="PMingLiU"/>
              </a:rPr>
              <a:t>新中国的</a:t>
            </a:r>
            <a:r>
              <a:rPr sz="1950" b="1" spc="25" dirty="0">
                <a:solidFill>
                  <a:srgbClr val="C00000"/>
                </a:solidFill>
                <a:latin typeface="Microsoft JhengHei" panose="020B0604030504040204" charset="-120"/>
                <a:cs typeface="Microsoft JhengHei" panose="020B0604030504040204" charset="-120"/>
              </a:rPr>
              <a:t>经济工作方</a:t>
            </a:r>
            <a:r>
              <a:rPr sz="1950" b="1" spc="15" dirty="0">
                <a:solidFill>
                  <a:srgbClr val="C00000"/>
                </a:solidFill>
                <a:latin typeface="Microsoft JhengHei" panose="020B0604030504040204" charset="-120"/>
                <a:cs typeface="Microsoft JhengHei" panose="020B0604030504040204" charset="-120"/>
              </a:rPr>
              <a:t>针</a:t>
            </a:r>
            <a:r>
              <a:rPr sz="1950" spc="25" dirty="0">
                <a:latin typeface="PMingLiU"/>
                <a:cs typeface="PMingLiU"/>
              </a:rPr>
              <a:t>：以</a:t>
            </a:r>
            <a:r>
              <a:rPr sz="1950" spc="65" dirty="0">
                <a:latin typeface="PMingLiU"/>
                <a:cs typeface="PMingLiU"/>
              </a:rPr>
              <a:t>公</a:t>
            </a:r>
            <a:r>
              <a:rPr sz="1950" spc="25" dirty="0">
                <a:latin typeface="PMingLiU"/>
                <a:cs typeface="PMingLiU"/>
              </a:rPr>
              <a:t>私兼</a:t>
            </a:r>
            <a:r>
              <a:rPr sz="1950" spc="65" dirty="0">
                <a:latin typeface="PMingLiU"/>
                <a:cs typeface="PMingLiU"/>
              </a:rPr>
              <a:t>顾</a:t>
            </a:r>
            <a:r>
              <a:rPr sz="1950" spc="25" dirty="0">
                <a:latin typeface="PMingLiU"/>
                <a:cs typeface="PMingLiU"/>
              </a:rPr>
              <a:t>、劳</a:t>
            </a:r>
            <a:r>
              <a:rPr sz="1950" spc="65" dirty="0">
                <a:latin typeface="PMingLiU"/>
                <a:cs typeface="PMingLiU"/>
              </a:rPr>
              <a:t>资</a:t>
            </a:r>
            <a:r>
              <a:rPr sz="1950" spc="25" dirty="0">
                <a:latin typeface="PMingLiU"/>
                <a:cs typeface="PMingLiU"/>
              </a:rPr>
              <a:t>两利</a:t>
            </a:r>
            <a:r>
              <a:rPr sz="1950" spc="65" dirty="0">
                <a:latin typeface="PMingLiU"/>
                <a:cs typeface="PMingLiU"/>
              </a:rPr>
              <a:t>、</a:t>
            </a:r>
            <a:r>
              <a:rPr sz="1950" spc="25" dirty="0">
                <a:latin typeface="PMingLiU"/>
                <a:cs typeface="PMingLiU"/>
              </a:rPr>
              <a:t>城乡</a:t>
            </a:r>
            <a:r>
              <a:rPr sz="1950" spc="65" dirty="0">
                <a:latin typeface="PMingLiU"/>
                <a:cs typeface="PMingLiU"/>
              </a:rPr>
              <a:t>互</a:t>
            </a:r>
            <a:r>
              <a:rPr sz="1950" spc="25" dirty="0">
                <a:latin typeface="PMingLiU"/>
                <a:cs typeface="PMingLiU"/>
              </a:rPr>
              <a:t>助、</a:t>
            </a:r>
            <a:r>
              <a:rPr sz="1950" spc="65" dirty="0">
                <a:latin typeface="PMingLiU"/>
                <a:cs typeface="PMingLiU"/>
              </a:rPr>
              <a:t>内</a:t>
            </a:r>
            <a:r>
              <a:rPr sz="1950" spc="25" dirty="0">
                <a:latin typeface="PMingLiU"/>
                <a:cs typeface="PMingLiU"/>
              </a:rPr>
              <a:t>外</a:t>
            </a:r>
            <a:r>
              <a:rPr sz="1950" spc="75" dirty="0">
                <a:latin typeface="PMingLiU"/>
                <a:cs typeface="PMingLiU"/>
              </a:rPr>
              <a:t>交</a:t>
            </a:r>
            <a:r>
              <a:rPr sz="1950" spc="25" dirty="0">
                <a:latin typeface="PMingLiU"/>
                <a:cs typeface="PMingLiU"/>
              </a:rPr>
              <a:t>流的</a:t>
            </a:r>
            <a:r>
              <a:rPr sz="1950" spc="65" dirty="0">
                <a:latin typeface="PMingLiU"/>
                <a:cs typeface="PMingLiU"/>
              </a:rPr>
              <a:t>政</a:t>
            </a:r>
            <a:r>
              <a:rPr sz="1950" spc="25" dirty="0">
                <a:latin typeface="PMingLiU"/>
                <a:cs typeface="PMingLiU"/>
              </a:rPr>
              <a:t>策，</a:t>
            </a:r>
            <a:r>
              <a:rPr sz="1950" spc="65" dirty="0">
                <a:latin typeface="PMingLiU"/>
                <a:cs typeface="PMingLiU"/>
              </a:rPr>
              <a:t>达</a:t>
            </a:r>
            <a:r>
              <a:rPr sz="1950" spc="25" dirty="0">
                <a:latin typeface="PMingLiU"/>
                <a:cs typeface="PMingLiU"/>
              </a:rPr>
              <a:t>到发</a:t>
            </a:r>
            <a:r>
              <a:rPr sz="1950" spc="65" dirty="0">
                <a:latin typeface="PMingLiU"/>
                <a:cs typeface="PMingLiU"/>
              </a:rPr>
              <a:t>展</a:t>
            </a:r>
            <a:r>
              <a:rPr sz="1950" spc="25" dirty="0">
                <a:latin typeface="PMingLiU"/>
                <a:cs typeface="PMingLiU"/>
              </a:rPr>
              <a:t>生</a:t>
            </a:r>
            <a:endParaRPr sz="1950" dirty="0">
              <a:latin typeface="PMingLiU"/>
              <a:cs typeface="PMingLiU"/>
            </a:endParaRPr>
          </a:p>
          <a:p>
            <a:pPr marL="12700" marR="212725">
              <a:lnSpc>
                <a:spcPct val="154000"/>
              </a:lnSpc>
              <a:spcBef>
                <a:spcPts val="5"/>
              </a:spcBef>
            </a:pPr>
            <a:r>
              <a:rPr sz="1950" spc="25" dirty="0">
                <a:latin typeface="PMingLiU"/>
                <a:cs typeface="PMingLiU"/>
              </a:rPr>
              <a:t>产、繁荣经济之目的。国家应调剂</a:t>
            </a:r>
            <a:r>
              <a:rPr sz="1950" spc="75" dirty="0">
                <a:latin typeface="PMingLiU"/>
                <a:cs typeface="PMingLiU"/>
              </a:rPr>
              <a:t>国</a:t>
            </a:r>
            <a:r>
              <a:rPr sz="1950" spc="25" dirty="0">
                <a:latin typeface="PMingLiU"/>
                <a:cs typeface="PMingLiU"/>
              </a:rPr>
              <a:t>营经</a:t>
            </a:r>
            <a:r>
              <a:rPr sz="1950" spc="75" dirty="0">
                <a:latin typeface="PMingLiU"/>
                <a:cs typeface="PMingLiU"/>
              </a:rPr>
              <a:t>济</a:t>
            </a:r>
            <a:r>
              <a:rPr sz="1950" spc="25" dirty="0">
                <a:latin typeface="PMingLiU"/>
                <a:cs typeface="PMingLiU"/>
              </a:rPr>
              <a:t>、个</a:t>
            </a:r>
            <a:r>
              <a:rPr sz="1950" spc="75" dirty="0">
                <a:latin typeface="PMingLiU"/>
                <a:cs typeface="PMingLiU"/>
              </a:rPr>
              <a:t>体</a:t>
            </a:r>
            <a:r>
              <a:rPr sz="1950" spc="25" dirty="0">
                <a:latin typeface="PMingLiU"/>
                <a:cs typeface="PMingLiU"/>
              </a:rPr>
              <a:t>经济</a:t>
            </a:r>
            <a:r>
              <a:rPr sz="1950" spc="75" dirty="0">
                <a:latin typeface="PMingLiU"/>
                <a:cs typeface="PMingLiU"/>
              </a:rPr>
              <a:t>、</a:t>
            </a:r>
            <a:r>
              <a:rPr sz="1950" spc="25" dirty="0">
                <a:latin typeface="PMingLiU"/>
                <a:cs typeface="PMingLiU"/>
              </a:rPr>
              <a:t>私人</a:t>
            </a:r>
            <a:r>
              <a:rPr sz="1950" spc="75" dirty="0">
                <a:latin typeface="PMingLiU"/>
                <a:cs typeface="PMingLiU"/>
              </a:rPr>
              <a:t>资</a:t>
            </a:r>
            <a:r>
              <a:rPr sz="1950" spc="25" dirty="0">
                <a:latin typeface="PMingLiU"/>
                <a:cs typeface="PMingLiU"/>
              </a:rPr>
              <a:t>本主</a:t>
            </a:r>
            <a:r>
              <a:rPr sz="1950" spc="75" dirty="0">
                <a:latin typeface="PMingLiU"/>
                <a:cs typeface="PMingLiU"/>
              </a:rPr>
              <a:t>义</a:t>
            </a:r>
            <a:r>
              <a:rPr sz="1950" spc="25" dirty="0">
                <a:latin typeface="PMingLiU"/>
                <a:cs typeface="PMingLiU"/>
              </a:rPr>
              <a:t>经济</a:t>
            </a:r>
            <a:r>
              <a:rPr sz="1950" spc="75" dirty="0">
                <a:latin typeface="PMingLiU"/>
                <a:cs typeface="PMingLiU"/>
              </a:rPr>
              <a:t>等</a:t>
            </a:r>
            <a:r>
              <a:rPr sz="1950" spc="25" dirty="0">
                <a:latin typeface="PMingLiU"/>
                <a:cs typeface="PMingLiU"/>
              </a:rPr>
              <a:t>，使</a:t>
            </a:r>
            <a:r>
              <a:rPr sz="1950" spc="75" dirty="0">
                <a:latin typeface="PMingLiU"/>
                <a:cs typeface="PMingLiU"/>
              </a:rPr>
              <a:t>各</a:t>
            </a:r>
            <a:r>
              <a:rPr sz="1950" spc="25" dirty="0">
                <a:latin typeface="PMingLiU"/>
                <a:cs typeface="PMingLiU"/>
              </a:rPr>
              <a:t>种社</a:t>
            </a:r>
            <a:r>
              <a:rPr sz="1950" spc="75" dirty="0">
                <a:latin typeface="PMingLiU"/>
                <a:cs typeface="PMingLiU"/>
              </a:rPr>
              <a:t>会</a:t>
            </a:r>
            <a:r>
              <a:rPr sz="1950" spc="25" dirty="0">
                <a:latin typeface="PMingLiU"/>
                <a:cs typeface="PMingLiU"/>
              </a:rPr>
              <a:t>经济成 分在国营经济领导之下，分工合作</a:t>
            </a:r>
            <a:r>
              <a:rPr sz="1950" spc="75" dirty="0">
                <a:latin typeface="PMingLiU"/>
                <a:cs typeface="PMingLiU"/>
              </a:rPr>
              <a:t>，</a:t>
            </a:r>
            <a:r>
              <a:rPr sz="1950" spc="25" dirty="0">
                <a:latin typeface="PMingLiU"/>
                <a:cs typeface="PMingLiU"/>
              </a:rPr>
              <a:t>各得</a:t>
            </a:r>
            <a:r>
              <a:rPr sz="1950" spc="75" dirty="0">
                <a:latin typeface="PMingLiU"/>
                <a:cs typeface="PMingLiU"/>
              </a:rPr>
              <a:t>其</a:t>
            </a:r>
            <a:r>
              <a:rPr sz="1950" spc="25" dirty="0">
                <a:latin typeface="PMingLiU"/>
                <a:cs typeface="PMingLiU"/>
              </a:rPr>
              <a:t>所，</a:t>
            </a:r>
            <a:r>
              <a:rPr sz="1950" spc="75" dirty="0">
                <a:latin typeface="PMingLiU"/>
                <a:cs typeface="PMingLiU"/>
              </a:rPr>
              <a:t>以</a:t>
            </a:r>
            <a:r>
              <a:rPr sz="1950" spc="25" dirty="0">
                <a:latin typeface="PMingLiU"/>
                <a:cs typeface="PMingLiU"/>
              </a:rPr>
              <a:t>促进</a:t>
            </a:r>
            <a:r>
              <a:rPr sz="1950" spc="75" dirty="0">
                <a:latin typeface="PMingLiU"/>
                <a:cs typeface="PMingLiU"/>
              </a:rPr>
              <a:t>整</a:t>
            </a:r>
            <a:r>
              <a:rPr sz="1950" spc="25" dirty="0">
                <a:latin typeface="PMingLiU"/>
                <a:cs typeface="PMingLiU"/>
              </a:rPr>
              <a:t>个社</a:t>
            </a:r>
            <a:r>
              <a:rPr sz="1950" spc="75" dirty="0">
                <a:latin typeface="PMingLiU"/>
                <a:cs typeface="PMingLiU"/>
              </a:rPr>
              <a:t>会</a:t>
            </a:r>
            <a:r>
              <a:rPr sz="1950" spc="25" dirty="0">
                <a:latin typeface="PMingLiU"/>
                <a:cs typeface="PMingLiU"/>
              </a:rPr>
              <a:t>经济</a:t>
            </a:r>
            <a:r>
              <a:rPr sz="1950" spc="75" dirty="0">
                <a:latin typeface="PMingLiU"/>
                <a:cs typeface="PMingLiU"/>
              </a:rPr>
              <a:t>的</a:t>
            </a:r>
            <a:r>
              <a:rPr sz="1950" spc="25" dirty="0">
                <a:latin typeface="PMingLiU"/>
                <a:cs typeface="PMingLiU"/>
              </a:rPr>
              <a:t>发</a:t>
            </a:r>
            <a:r>
              <a:rPr sz="1950" spc="75" dirty="0">
                <a:latin typeface="PMingLiU"/>
                <a:cs typeface="PMingLiU"/>
              </a:rPr>
              <a:t>展。</a:t>
            </a:r>
            <a:r>
              <a:rPr sz="1950" spc="25" dirty="0">
                <a:solidFill>
                  <a:srgbClr val="FF0000"/>
                </a:solidFill>
                <a:latin typeface="PMingLiU"/>
                <a:cs typeface="PMingLiU"/>
              </a:rPr>
              <a:t>★★</a:t>
            </a:r>
            <a:endParaRPr sz="1950" dirty="0">
              <a:latin typeface="PMingLiU"/>
              <a:cs typeface="PMingLiU"/>
            </a:endParaRPr>
          </a:p>
          <a:p>
            <a:pPr marL="12700">
              <a:lnSpc>
                <a:spcPct val="100000"/>
              </a:lnSpc>
              <a:spcBef>
                <a:spcPts val="1265"/>
              </a:spcBef>
            </a:pPr>
            <a:r>
              <a:rPr sz="1950" spc="80" dirty="0">
                <a:latin typeface="+mn-ea"/>
                <a:cs typeface="PMingLiU"/>
              </a:rPr>
              <a:t>（4）</a:t>
            </a:r>
            <a:r>
              <a:rPr sz="1950" b="1" spc="25" dirty="0">
                <a:solidFill>
                  <a:srgbClr val="C00000"/>
                </a:solidFill>
                <a:latin typeface="Microsoft JhengHei" panose="020B0604030504040204" charset="-120"/>
                <a:cs typeface="Microsoft JhengHei" panose="020B0604030504040204" charset="-120"/>
              </a:rPr>
              <a:t>外交工作原则</a:t>
            </a:r>
            <a:r>
              <a:rPr sz="1950" spc="25" dirty="0">
                <a:latin typeface="PMingLiU"/>
                <a:cs typeface="PMingLiU"/>
              </a:rPr>
              <a:t>。保障独立和</a:t>
            </a:r>
            <a:r>
              <a:rPr sz="1950" spc="75" dirty="0">
                <a:latin typeface="PMingLiU"/>
                <a:cs typeface="PMingLiU"/>
              </a:rPr>
              <a:t>自</a:t>
            </a:r>
            <a:r>
              <a:rPr sz="1950" spc="25" dirty="0">
                <a:latin typeface="PMingLiU"/>
                <a:cs typeface="PMingLiU"/>
              </a:rPr>
              <a:t>由，</a:t>
            </a:r>
            <a:r>
              <a:rPr sz="1950" spc="75" dirty="0">
                <a:latin typeface="PMingLiU"/>
                <a:cs typeface="PMingLiU"/>
              </a:rPr>
              <a:t>反</a:t>
            </a:r>
            <a:r>
              <a:rPr sz="1950" spc="25" dirty="0">
                <a:latin typeface="PMingLiU"/>
                <a:cs typeface="PMingLiU"/>
              </a:rPr>
              <a:t>对侵略</a:t>
            </a:r>
            <a:endParaRPr sz="1950" dirty="0">
              <a:latin typeface="PMingLiU"/>
              <a:cs typeface="PMingLiU"/>
            </a:endParaRPr>
          </a:p>
          <a:p>
            <a:pPr marR="48895" algn="ctr">
              <a:lnSpc>
                <a:spcPct val="100000"/>
              </a:lnSpc>
              <a:spcBef>
                <a:spcPts val="1355"/>
              </a:spcBef>
            </a:pPr>
            <a:r>
              <a:rPr sz="2400" b="1" u="heavy" spc="-585" dirty="0">
                <a:solidFill>
                  <a:srgbClr val="C00000"/>
                </a:solidFill>
                <a:uFill>
                  <a:solidFill>
                    <a:srgbClr val="C00000"/>
                  </a:solidFill>
                </a:uFill>
                <a:latin typeface="Times New Roman" panose="02020503050405090304"/>
                <a:cs typeface="Times New Roman" panose="02020503050405090304"/>
              </a:rPr>
              <a:t> </a:t>
            </a:r>
            <a:r>
              <a:rPr sz="2400" b="1" u="heavy" spc="50" dirty="0">
                <a:solidFill>
                  <a:srgbClr val="C00000"/>
                </a:solidFill>
                <a:uFill>
                  <a:solidFill>
                    <a:srgbClr val="C00000"/>
                  </a:solidFill>
                </a:uFill>
                <a:latin typeface="Microsoft JhengHei" panose="020B0604030504040204" charset="-120"/>
                <a:cs typeface="Microsoft JhengHei" panose="020B0604030504040204" charset="-120"/>
              </a:rPr>
              <a:t>《共同纲</a:t>
            </a:r>
            <a:r>
              <a:rPr sz="2400" b="1" u="heavy" dirty="0">
                <a:solidFill>
                  <a:srgbClr val="C00000"/>
                </a:solidFill>
                <a:uFill>
                  <a:solidFill>
                    <a:srgbClr val="C00000"/>
                  </a:solidFill>
                </a:uFill>
                <a:latin typeface="Microsoft JhengHei" panose="020B0604030504040204" charset="-120"/>
                <a:cs typeface="Microsoft JhengHei" panose="020B0604030504040204" charset="-120"/>
              </a:rPr>
              <a:t>领》起</a:t>
            </a:r>
            <a:r>
              <a:rPr sz="2400" b="1" u="heavy" spc="50" dirty="0">
                <a:solidFill>
                  <a:srgbClr val="C00000"/>
                </a:solidFill>
                <a:uFill>
                  <a:solidFill>
                    <a:srgbClr val="C00000"/>
                  </a:solidFill>
                </a:uFill>
                <a:latin typeface="Microsoft JhengHei" panose="020B0604030504040204" charset="-120"/>
                <a:cs typeface="Microsoft JhengHei" panose="020B0604030504040204" charset="-120"/>
              </a:rPr>
              <a:t>临</a:t>
            </a:r>
            <a:r>
              <a:rPr sz="2400" b="1" u="heavy" dirty="0">
                <a:solidFill>
                  <a:srgbClr val="C00000"/>
                </a:solidFill>
                <a:uFill>
                  <a:solidFill>
                    <a:srgbClr val="C00000"/>
                  </a:solidFill>
                </a:uFill>
                <a:latin typeface="Microsoft JhengHei" panose="020B0604030504040204" charset="-120"/>
                <a:cs typeface="Microsoft JhengHei" panose="020B0604030504040204" charset="-120"/>
              </a:rPr>
              <a:t>时宪</a:t>
            </a:r>
            <a:r>
              <a:rPr sz="2400" b="1" u="heavy" spc="-10" dirty="0">
                <a:solidFill>
                  <a:srgbClr val="C00000"/>
                </a:solidFill>
                <a:uFill>
                  <a:solidFill>
                    <a:srgbClr val="C00000"/>
                  </a:solidFill>
                </a:uFill>
                <a:latin typeface="Microsoft JhengHei" panose="020B0604030504040204" charset="-120"/>
                <a:cs typeface="Microsoft JhengHei" panose="020B0604030504040204" charset="-120"/>
              </a:rPr>
              <a:t>法</a:t>
            </a:r>
            <a:r>
              <a:rPr sz="2400" b="1" u="heavy" spc="50" dirty="0">
                <a:solidFill>
                  <a:srgbClr val="C00000"/>
                </a:solidFill>
                <a:uFill>
                  <a:solidFill>
                    <a:srgbClr val="C00000"/>
                  </a:solidFill>
                </a:uFill>
                <a:latin typeface="Microsoft JhengHei" panose="020B0604030504040204" charset="-120"/>
                <a:cs typeface="Microsoft JhengHei" panose="020B0604030504040204" charset="-120"/>
              </a:rPr>
              <a:t>作</a:t>
            </a:r>
            <a:r>
              <a:rPr sz="2400" b="1" u="heavy" dirty="0">
                <a:solidFill>
                  <a:srgbClr val="C00000"/>
                </a:solidFill>
                <a:uFill>
                  <a:solidFill>
                    <a:srgbClr val="C00000"/>
                  </a:solidFill>
                </a:uFill>
                <a:latin typeface="Microsoft JhengHei" panose="020B0604030504040204" charset="-120"/>
                <a:cs typeface="Microsoft JhengHei" panose="020B0604030504040204" charset="-120"/>
              </a:rPr>
              <a:t>用</a:t>
            </a:r>
            <a:r>
              <a:rPr sz="2400" b="1" u="heavy" spc="0" dirty="0">
                <a:solidFill>
                  <a:srgbClr val="C00000"/>
                </a:solidFill>
                <a:uFill>
                  <a:solidFill>
                    <a:srgbClr val="C00000"/>
                  </a:solidFill>
                </a:uFill>
                <a:latin typeface="Microsoft JhengHei" panose="020B0604030504040204" charset="-120"/>
                <a:cs typeface="Microsoft JhengHei" panose="020B0604030504040204" charset="-120"/>
              </a:rPr>
              <a:t>。</a:t>
            </a:r>
            <a:r>
              <a:rPr sz="1950" spc="25" dirty="0">
                <a:solidFill>
                  <a:srgbClr val="FF0000"/>
                </a:solidFill>
                <a:latin typeface="PMingLiU"/>
                <a:cs typeface="PMingLiU"/>
              </a:rPr>
              <a:t>★</a:t>
            </a:r>
            <a:endParaRPr sz="1950" dirty="0">
              <a:latin typeface="PMingLiU"/>
              <a:cs typeface="PMingLiU"/>
            </a:endParaRPr>
          </a:p>
        </p:txBody>
      </p:sp>
      <p:sp>
        <p:nvSpPr>
          <p:cNvPr id="11" name="object 11"/>
          <p:cNvSpPr/>
          <p:nvPr/>
        </p:nvSpPr>
        <p:spPr>
          <a:xfrm>
            <a:off x="6995159" y="2788920"/>
            <a:ext cx="1386840" cy="441960"/>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8747759" y="5600700"/>
            <a:ext cx="1386840" cy="44195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20" y="1285496"/>
            <a:ext cx="12145675" cy="5470659"/>
          </a:xfrm>
        </p:spPr>
        <p:txBody>
          <a:bodyPr>
            <a:noAutofit/>
          </a:bodyPr>
          <a:lstStyle/>
          <a:p>
            <a:pPr>
              <a:lnSpc>
                <a:spcPct val="200000"/>
              </a:lnSpc>
            </a:pPr>
            <a:r>
              <a:rPr lang="zh-CN" altLang="en-US" dirty="0">
                <a:latin typeface="黑体" panose="02010609060101010101" pitchFamily="49" charset="-122"/>
                <a:ea typeface="黑体" panose="02010609060101010101" pitchFamily="49" charset="-122"/>
                <a:sym typeface="+mn-ea"/>
              </a:rPr>
              <a:t>近代中国三次历史巨变：</a:t>
            </a:r>
            <a:endParaRPr lang="zh-CN" altLang="en-US" dirty="0">
              <a:latin typeface="黑体" panose="02010609060101010101" pitchFamily="49" charset="-122"/>
              <a:ea typeface="黑体" panose="02010609060101010101" pitchFamily="49" charset="-122"/>
            </a:endParaRPr>
          </a:p>
          <a:p>
            <a:pPr>
              <a:lnSpc>
                <a:spcPct val="200000"/>
              </a:lnSpc>
            </a:pPr>
            <a:endParaRPr lang="zh-CN" altLang="en-US" dirty="0">
              <a:latin typeface="黑体" panose="02010609060101010101" pitchFamily="49" charset="-122"/>
              <a:ea typeface="黑体" panose="02010609060101010101" pitchFamily="49" charset="-122"/>
              <a:sym typeface="+mn-ea"/>
            </a:endParaRPr>
          </a:p>
          <a:p>
            <a:pPr>
              <a:lnSpc>
                <a:spcPct val="200000"/>
              </a:lnSpc>
            </a:pPr>
            <a:r>
              <a:rPr lang="zh-CN" altLang="en-US" dirty="0">
                <a:latin typeface="黑体" panose="02010609060101010101" pitchFamily="49" charset="-122"/>
                <a:ea typeface="黑体" panose="02010609060101010101" pitchFamily="49" charset="-122"/>
                <a:sym typeface="+mn-ea"/>
              </a:rPr>
              <a:t>辛亥革命推翻帝制</a:t>
            </a:r>
            <a:endParaRPr lang="zh-CN" altLang="en-US" dirty="0">
              <a:latin typeface="黑体" panose="02010609060101010101" pitchFamily="49" charset="-122"/>
              <a:ea typeface="黑体" panose="02010609060101010101" pitchFamily="49" charset="-122"/>
              <a:sym typeface="+mn-ea"/>
            </a:endParaRPr>
          </a:p>
          <a:p>
            <a:pPr>
              <a:lnSpc>
                <a:spcPct val="200000"/>
              </a:lnSpc>
            </a:pPr>
            <a:r>
              <a:rPr lang="zh-CN" altLang="en-US" dirty="0">
                <a:latin typeface="黑体" panose="02010609060101010101" pitchFamily="49" charset="-122"/>
                <a:ea typeface="黑体" panose="02010609060101010101" pitchFamily="49" charset="-122"/>
                <a:sym typeface="+mn-ea"/>
              </a:rPr>
              <a:t>中华人民共和国的成立和社会主义制度的建立</a:t>
            </a:r>
            <a:endParaRPr lang="zh-CN" altLang="en-US" dirty="0">
              <a:latin typeface="黑体" panose="02010609060101010101" pitchFamily="49" charset="-122"/>
              <a:ea typeface="黑体" panose="02010609060101010101" pitchFamily="49" charset="-122"/>
              <a:sym typeface="+mn-ea"/>
            </a:endParaRPr>
          </a:p>
          <a:p>
            <a:pPr>
              <a:lnSpc>
                <a:spcPct val="200000"/>
              </a:lnSpc>
            </a:pPr>
            <a:r>
              <a:rPr lang="zh-CN" altLang="en-US" dirty="0">
                <a:latin typeface="黑体" panose="02010609060101010101" pitchFamily="49" charset="-122"/>
                <a:ea typeface="黑体" panose="02010609060101010101" pitchFamily="49" charset="-122"/>
                <a:sym typeface="+mn-ea"/>
              </a:rPr>
              <a:t>改革开放</a:t>
            </a:r>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23726"/>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endParaRPr lang="zh-CN" altLang="en-US" sz="2400" dirty="0">
              <a:solidFill>
                <a:schemeClr val="tx1"/>
              </a:solidFill>
            </a:endParaRPr>
          </a:p>
        </p:txBody>
      </p:sp>
      <p:sp>
        <p:nvSpPr>
          <p:cNvPr id="3" name="内容占位符 2"/>
          <p:cNvSpPr>
            <a:spLocks noGrp="1"/>
          </p:cNvSpPr>
          <p:nvPr>
            <p:ph idx="1"/>
          </p:nvPr>
        </p:nvSpPr>
        <p:spPr>
          <a:xfrm>
            <a:off x="498475" y="1459865"/>
            <a:ext cx="11468100" cy="4351655"/>
          </a:xfrm>
        </p:spPr>
        <p:txBody>
          <a:bodyPr>
            <a:noAutofit/>
          </a:bodyPr>
          <a:lstStyle/>
          <a:p>
            <a:r>
              <a:rPr lang="zh-CN" altLang="en-US" sz="2400" b="1" dirty="0">
                <a:solidFill>
                  <a:srgbClr val="C00000"/>
                </a:solidFill>
                <a:latin typeface="黑体" panose="02010609060101010101" pitchFamily="49" charset="-122"/>
                <a:ea typeface="黑体" panose="02010609060101010101" pitchFamily="49" charset="-122"/>
              </a:rPr>
              <a:t>一大</a:t>
            </a:r>
            <a:r>
              <a:rPr lang="zh-CN" altLang="en-US" sz="2400" dirty="0">
                <a:latin typeface="黑体" panose="02010609060101010101" pitchFamily="49" charset="-122"/>
                <a:ea typeface="黑体" panose="02010609060101010101" pitchFamily="49" charset="-122"/>
              </a:rPr>
              <a:t>党，</a:t>
            </a:r>
            <a:r>
              <a:rPr lang="zh-CN" altLang="en-US" sz="2400" b="1" dirty="0">
                <a:solidFill>
                  <a:srgbClr val="C00000"/>
                </a:solidFill>
                <a:latin typeface="黑体" panose="02010609060101010101" pitchFamily="49" charset="-122"/>
                <a:ea typeface="黑体" panose="02010609060101010101" pitchFamily="49" charset="-122"/>
              </a:rPr>
              <a:t>二大</a:t>
            </a:r>
            <a:r>
              <a:rPr lang="zh-CN" altLang="en-US" sz="2400" dirty="0">
                <a:latin typeface="黑体" panose="02010609060101010101" pitchFamily="49" charset="-122"/>
                <a:ea typeface="黑体" panose="02010609060101010101" pitchFamily="49" charset="-122"/>
              </a:rPr>
              <a:t>纲。</a:t>
            </a:r>
            <a:r>
              <a:rPr lang="zh-CN" altLang="en-US" sz="2400" b="1" dirty="0">
                <a:solidFill>
                  <a:srgbClr val="C00000"/>
                </a:solidFill>
                <a:latin typeface="黑体" panose="02010609060101010101" pitchFamily="49" charset="-122"/>
                <a:ea typeface="黑体" panose="02010609060101010101" pitchFamily="49" charset="-122"/>
              </a:rPr>
              <a:t>三大</a:t>
            </a:r>
            <a:r>
              <a:rPr lang="zh-CN" altLang="en-US" sz="2400" dirty="0">
                <a:latin typeface="黑体" panose="02010609060101010101" pitchFamily="49" charset="-122"/>
                <a:ea typeface="黑体" panose="02010609060101010101" pitchFamily="49" charset="-122"/>
              </a:rPr>
              <a:t>联国搞合作，</a:t>
            </a:r>
            <a:r>
              <a:rPr lang="zh-CN" altLang="en-US" sz="2400" b="1" dirty="0">
                <a:solidFill>
                  <a:srgbClr val="C00000"/>
                </a:solidFill>
                <a:latin typeface="黑体" panose="02010609060101010101" pitchFamily="49" charset="-122"/>
                <a:ea typeface="黑体" panose="02010609060101010101" pitchFamily="49" charset="-122"/>
              </a:rPr>
              <a:t>四大</a:t>
            </a:r>
            <a:r>
              <a:rPr lang="zh-CN" altLang="en-US" sz="2400" dirty="0" smtClean="0">
                <a:latin typeface="黑体" panose="02010609060101010101" pitchFamily="49" charset="-122"/>
                <a:ea typeface="黑体" panose="02010609060101010101" pitchFamily="49" charset="-122"/>
              </a:rPr>
              <a:t>五大净</a:t>
            </a:r>
            <a:r>
              <a:rPr lang="zh-CN" altLang="en-US" sz="2400" dirty="0">
                <a:latin typeface="黑体" panose="02010609060101010101" pitchFamily="49" charset="-122"/>
                <a:ea typeface="黑体" panose="02010609060101010101" pitchFamily="49" charset="-122"/>
              </a:rPr>
              <a:t>瞎忙。</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八一</a:t>
            </a:r>
            <a:r>
              <a:rPr lang="zh-CN" altLang="en-US" sz="2400" b="1" dirty="0">
                <a:solidFill>
                  <a:srgbClr val="C00000"/>
                </a:solidFill>
                <a:latin typeface="黑体" panose="02010609060101010101" pitchFamily="49" charset="-122"/>
                <a:ea typeface="黑体" panose="02010609060101010101" pitchFamily="49" charset="-122"/>
              </a:rPr>
              <a:t>南昌</a:t>
            </a:r>
            <a:r>
              <a:rPr lang="zh-CN" altLang="en-US" sz="2400" dirty="0">
                <a:latin typeface="黑体" panose="02010609060101010101" pitchFamily="49" charset="-122"/>
                <a:ea typeface="黑体" panose="02010609060101010101" pitchFamily="49" charset="-122"/>
              </a:rPr>
              <a:t>第一枪 </a:t>
            </a:r>
            <a:r>
              <a:rPr lang="en-US" altLang="zh-CN" sz="2400"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rPr>
              <a:t>八七</a:t>
            </a:r>
            <a:r>
              <a:rPr lang="zh-CN" altLang="en-US" sz="2400" dirty="0">
                <a:latin typeface="黑体" panose="02010609060101010101" pitchFamily="49" charset="-122"/>
                <a:ea typeface="黑体" panose="02010609060101010101" pitchFamily="49" charset="-122"/>
              </a:rPr>
              <a:t>政权要靠枪。</a:t>
            </a:r>
            <a:r>
              <a:rPr lang="zh-CN" altLang="en-US" sz="2400" b="1" dirty="0">
                <a:solidFill>
                  <a:srgbClr val="C00000"/>
                </a:solidFill>
                <a:latin typeface="黑体" panose="02010609060101010101" pitchFamily="49" charset="-122"/>
                <a:ea typeface="黑体" panose="02010609060101010101" pitchFamily="49" charset="-122"/>
              </a:rPr>
              <a:t>秋收</a:t>
            </a:r>
            <a:r>
              <a:rPr lang="zh-CN" altLang="en-US" sz="2400" dirty="0">
                <a:latin typeface="黑体" panose="02010609060101010101" pitchFamily="49" charset="-122"/>
                <a:ea typeface="黑体" panose="02010609060101010101" pitchFamily="49" charset="-122"/>
              </a:rPr>
              <a:t>工农来战斗 </a:t>
            </a:r>
            <a:r>
              <a:rPr lang="en-US" altLang="zh-CN" sz="2400" dirty="0">
                <a:latin typeface="黑体" panose="02010609060101010101" pitchFamily="49" charset="-122"/>
                <a:ea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rPr>
              <a:t>三湾</a:t>
            </a:r>
            <a:r>
              <a:rPr lang="zh-CN" altLang="en-US" sz="2400" dirty="0">
                <a:latin typeface="黑体" panose="02010609060101010101" pitchFamily="49" charset="-122"/>
                <a:ea typeface="黑体" panose="02010609060101010101" pitchFamily="49" charset="-122"/>
              </a:rPr>
              <a:t>改编新军装。</a:t>
            </a:r>
            <a:endParaRPr lang="zh-CN" altLang="en-US" sz="2400" dirty="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遵义</a:t>
            </a:r>
            <a:r>
              <a:rPr lang="zh-CN" altLang="en-US" sz="2400" dirty="0">
                <a:latin typeface="黑体" panose="02010609060101010101" pitchFamily="49" charset="-122"/>
                <a:ea typeface="黑体" panose="02010609060101010101" pitchFamily="49" charset="-122"/>
              </a:rPr>
              <a:t>生死转折点，</a:t>
            </a:r>
            <a:r>
              <a:rPr lang="zh-CN" altLang="en-US" sz="2400" b="1" dirty="0">
                <a:solidFill>
                  <a:srgbClr val="C00000"/>
                </a:solidFill>
                <a:latin typeface="黑体" panose="02010609060101010101" pitchFamily="49" charset="-122"/>
                <a:ea typeface="黑体" panose="02010609060101010101" pitchFamily="49" charset="-122"/>
              </a:rPr>
              <a:t>瓦窑</a:t>
            </a:r>
            <a:r>
              <a:rPr lang="zh-CN" altLang="en-US" sz="2400" dirty="0">
                <a:latin typeface="黑体" panose="02010609060101010101" pitchFamily="49" charset="-122"/>
                <a:ea typeface="黑体" panose="02010609060101010101" pitchFamily="49" charset="-122"/>
              </a:rPr>
              <a:t>战线要统一。</a:t>
            </a:r>
            <a:r>
              <a:rPr lang="zh-CN" altLang="en-US" sz="2400" b="1" dirty="0">
                <a:solidFill>
                  <a:srgbClr val="C00000"/>
                </a:solidFill>
                <a:latin typeface="黑体" panose="02010609060101010101" pitchFamily="49" charset="-122"/>
                <a:ea typeface="黑体" panose="02010609060101010101" pitchFamily="49" charset="-122"/>
              </a:rPr>
              <a:t>洛川</a:t>
            </a:r>
            <a:r>
              <a:rPr lang="zh-CN" altLang="en-US" sz="2400" dirty="0">
                <a:latin typeface="黑体" panose="02010609060101010101" pitchFamily="49" charset="-122"/>
                <a:ea typeface="黑体" panose="02010609060101010101" pitchFamily="49" charset="-122"/>
              </a:rPr>
              <a:t>纲领有十条，</a:t>
            </a:r>
            <a:r>
              <a:rPr lang="zh-CN" altLang="en-US" sz="2400" b="1" dirty="0">
                <a:solidFill>
                  <a:srgbClr val="C00000"/>
                </a:solidFill>
                <a:latin typeface="黑体" panose="02010609060101010101" pitchFamily="49" charset="-122"/>
                <a:ea typeface="黑体" panose="02010609060101010101" pitchFamily="49" charset="-122"/>
              </a:rPr>
              <a:t>七大</a:t>
            </a:r>
            <a:r>
              <a:rPr lang="zh-CN" altLang="en-US" sz="2400" dirty="0">
                <a:latin typeface="黑体" panose="02010609060101010101" pitchFamily="49" charset="-122"/>
                <a:ea typeface="黑体" panose="02010609060101010101" pitchFamily="49" charset="-122"/>
              </a:rPr>
              <a:t>老毛思想立。</a:t>
            </a:r>
            <a:endParaRPr lang="zh-CN" altLang="en-US" sz="2400" dirty="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七届二中</a:t>
            </a:r>
            <a:r>
              <a:rPr lang="zh-CN" altLang="en-US" sz="2400" dirty="0">
                <a:latin typeface="黑体" panose="02010609060101010101" pitchFamily="49" charset="-122"/>
                <a:ea typeface="黑体" panose="02010609060101010101" pitchFamily="49" charset="-122"/>
              </a:rPr>
              <a:t>进城忙，</a:t>
            </a:r>
            <a:r>
              <a:rPr lang="zh-CN" altLang="en-US" sz="2400" b="1" dirty="0">
                <a:solidFill>
                  <a:srgbClr val="C00000"/>
                </a:solidFill>
                <a:latin typeface="黑体" panose="02010609060101010101" pitchFamily="49" charset="-122"/>
                <a:ea typeface="黑体" panose="02010609060101010101" pitchFamily="49" charset="-122"/>
              </a:rPr>
              <a:t>七届三中</a:t>
            </a:r>
            <a:r>
              <a:rPr lang="zh-CN" altLang="en-US" sz="2400" dirty="0">
                <a:latin typeface="黑体" panose="02010609060101010101" pitchFamily="49" charset="-122"/>
                <a:ea typeface="黑体" panose="02010609060101010101" pitchFamily="49" charset="-122"/>
              </a:rPr>
              <a:t>复元气。</a:t>
            </a:r>
            <a:r>
              <a:rPr lang="zh-CN" altLang="en-US" sz="2400" b="1" dirty="0">
                <a:solidFill>
                  <a:srgbClr val="C00000"/>
                </a:solidFill>
                <a:latin typeface="黑体" panose="02010609060101010101" pitchFamily="49" charset="-122"/>
                <a:ea typeface="黑体" panose="02010609060101010101" pitchFamily="49" charset="-122"/>
              </a:rPr>
              <a:t>八大</a:t>
            </a:r>
            <a:r>
              <a:rPr lang="zh-CN" altLang="en-US" sz="2400" dirty="0">
                <a:latin typeface="黑体" panose="02010609060101010101" pitchFamily="49" charset="-122"/>
                <a:ea typeface="黑体" panose="02010609060101010101" pitchFamily="49" charset="-122"/>
              </a:rPr>
              <a:t>主矛搞建设，九大十大不能提。</a:t>
            </a:r>
            <a:endParaRPr lang="zh-CN" altLang="en-US" sz="2400" dirty="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十一三中</a:t>
            </a:r>
            <a:r>
              <a:rPr lang="zh-CN" altLang="en-US" sz="2400" dirty="0">
                <a:latin typeface="黑体" panose="02010609060101010101" pitchFamily="49" charset="-122"/>
                <a:ea typeface="黑体" panose="02010609060101010101" pitchFamily="49" charset="-122"/>
              </a:rPr>
              <a:t>搞开放，</a:t>
            </a:r>
            <a:r>
              <a:rPr lang="zh-CN" altLang="en-US" sz="2400" b="1" dirty="0">
                <a:solidFill>
                  <a:srgbClr val="C00000"/>
                </a:solidFill>
                <a:latin typeface="黑体" panose="02010609060101010101" pitchFamily="49" charset="-122"/>
                <a:ea typeface="黑体" panose="02010609060101010101" pitchFamily="49" charset="-122"/>
              </a:rPr>
              <a:t>十一六中</a:t>
            </a:r>
            <a:r>
              <a:rPr lang="zh-CN" altLang="en-US" sz="2400" dirty="0">
                <a:latin typeface="黑体" panose="02010609060101010101" pitchFamily="49" charset="-122"/>
                <a:ea typeface="黑体" panose="02010609060101010101" pitchFamily="49" charset="-122"/>
              </a:rPr>
              <a:t>评价毛。</a:t>
            </a:r>
            <a:r>
              <a:rPr lang="zh-CN" altLang="en-US" sz="2400" b="1" dirty="0">
                <a:solidFill>
                  <a:srgbClr val="C00000"/>
                </a:solidFill>
                <a:latin typeface="黑体" panose="02010609060101010101" pitchFamily="49" charset="-122"/>
                <a:ea typeface="黑体" panose="02010609060101010101" pitchFamily="49" charset="-122"/>
              </a:rPr>
              <a:t>十二</a:t>
            </a:r>
            <a:r>
              <a:rPr lang="zh-CN" altLang="en-US" sz="2400" dirty="0">
                <a:latin typeface="黑体" panose="02010609060101010101" pitchFamily="49" charset="-122"/>
                <a:ea typeface="黑体" panose="02010609060101010101" pitchFamily="49" charset="-122"/>
              </a:rPr>
              <a:t>小平提中特</a:t>
            </a:r>
            <a:r>
              <a:rPr lang="zh-CN" altLang="en-US" sz="2400" dirty="0" smtClean="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十三</a:t>
            </a:r>
            <a:r>
              <a:rPr lang="zh-CN" altLang="en-US" sz="2400" dirty="0" smtClean="0">
                <a:latin typeface="黑体" panose="02010609060101010101" pitchFamily="49" charset="-122"/>
                <a:ea typeface="黑体" panose="02010609060101010101" pitchFamily="49" charset="-122"/>
              </a:rPr>
              <a:t>别忘三步跑。</a:t>
            </a:r>
            <a:endParaRPr lang="en-US" altLang="zh-CN" sz="2400" dirty="0" smtClean="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十三一中</a:t>
            </a:r>
            <a:r>
              <a:rPr lang="zh-CN" altLang="en-US" sz="2400" dirty="0">
                <a:latin typeface="黑体" panose="02010609060101010101" pitchFamily="49" charset="-122"/>
                <a:ea typeface="黑体" panose="02010609060101010101" pitchFamily="49" charset="-122"/>
              </a:rPr>
              <a:t>两</a:t>
            </a:r>
            <a:r>
              <a:rPr lang="zh-CN" altLang="en-US" sz="2400" dirty="0" smtClean="0">
                <a:latin typeface="黑体" panose="02010609060101010101" pitchFamily="49" charset="-122"/>
                <a:ea typeface="黑体" panose="02010609060101010101" pitchFamily="49" charset="-122"/>
              </a:rPr>
              <a:t>基本</a:t>
            </a:r>
            <a:r>
              <a:rPr lang="zh-CN" altLang="en-US" sz="2400" dirty="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十四</a:t>
            </a:r>
            <a:r>
              <a:rPr lang="zh-CN" altLang="en-US" sz="2400" dirty="0">
                <a:latin typeface="黑体" panose="02010609060101010101" pitchFamily="49" charset="-122"/>
                <a:ea typeface="黑体" panose="02010609060101010101" pitchFamily="49" charset="-122"/>
              </a:rPr>
              <a:t>泽民建</a:t>
            </a:r>
            <a:r>
              <a:rPr lang="zh-CN" altLang="en-US" sz="2400" dirty="0" smtClean="0">
                <a:latin typeface="黑体" panose="02010609060101010101" pitchFamily="49" charset="-122"/>
                <a:ea typeface="黑体" panose="02010609060101010101" pitchFamily="49" charset="-122"/>
              </a:rPr>
              <a:t>市场。</a:t>
            </a:r>
            <a:r>
              <a:rPr lang="zh-CN" altLang="en-US" sz="2400" b="1" dirty="0">
                <a:solidFill>
                  <a:srgbClr val="C00000"/>
                </a:solidFill>
                <a:latin typeface="黑体" panose="02010609060101010101" pitchFamily="49" charset="-122"/>
                <a:ea typeface="黑体" panose="02010609060101010101" pitchFamily="49" charset="-122"/>
              </a:rPr>
              <a:t>十五</a:t>
            </a:r>
            <a:r>
              <a:rPr lang="zh-CN" altLang="en-US" sz="2400" dirty="0">
                <a:latin typeface="黑体" panose="02010609060101010101" pitchFamily="49" charset="-122"/>
                <a:ea typeface="黑体" panose="02010609060101010101" pitchFamily="49" charset="-122"/>
              </a:rPr>
              <a:t>小平进党章，</a:t>
            </a:r>
            <a:r>
              <a:rPr lang="zh-CN" altLang="en-US" sz="2400" b="1" dirty="0">
                <a:solidFill>
                  <a:srgbClr val="C00000"/>
                </a:solidFill>
                <a:latin typeface="黑体" panose="02010609060101010101" pitchFamily="49" charset="-122"/>
                <a:ea typeface="黑体" panose="02010609060101010101" pitchFamily="49" charset="-122"/>
              </a:rPr>
              <a:t>十六</a:t>
            </a:r>
            <a:r>
              <a:rPr lang="zh-CN" altLang="en-US" sz="2400" dirty="0" smtClean="0">
                <a:latin typeface="黑体" panose="02010609060101010101" pitchFamily="49" charset="-122"/>
                <a:ea typeface="黑体" panose="02010609060101010101" pitchFamily="49" charset="-122"/>
              </a:rPr>
              <a:t>三代要小康。</a:t>
            </a:r>
            <a:endParaRPr lang="en-US" altLang="zh-CN" sz="2400" dirty="0" smtClean="0">
              <a:latin typeface="黑体" panose="02010609060101010101" pitchFamily="49" charset="-122"/>
              <a:ea typeface="黑体" panose="02010609060101010101" pitchFamily="49" charset="-122"/>
            </a:endParaRPr>
          </a:p>
          <a:p>
            <a:r>
              <a:rPr lang="zh-CN" altLang="en-US" sz="2400" b="1" dirty="0">
                <a:solidFill>
                  <a:srgbClr val="C00000"/>
                </a:solidFill>
                <a:latin typeface="黑体" panose="02010609060101010101" pitchFamily="49" charset="-122"/>
                <a:ea typeface="黑体" panose="02010609060101010101" pitchFamily="49" charset="-122"/>
              </a:rPr>
              <a:t>十七</a:t>
            </a:r>
            <a:r>
              <a:rPr lang="zh-CN" altLang="en-US" sz="2400" dirty="0">
                <a:latin typeface="黑体" panose="02010609060101010101" pitchFamily="49" charset="-122"/>
                <a:ea typeface="黑体" panose="02010609060101010101" pitchFamily="49" charset="-122"/>
              </a:rPr>
              <a:t>科观入</a:t>
            </a:r>
            <a:r>
              <a:rPr lang="zh-CN" altLang="en-US" sz="2400" dirty="0" smtClean="0">
                <a:latin typeface="黑体" panose="02010609060101010101" pitchFamily="49" charset="-122"/>
                <a:ea typeface="黑体" panose="02010609060101010101" pitchFamily="49" charset="-122"/>
              </a:rPr>
              <a:t>党章</a:t>
            </a:r>
            <a:r>
              <a:rPr lang="zh-CN" altLang="en-US" sz="2400" dirty="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三届</a:t>
            </a:r>
            <a:r>
              <a:rPr lang="zh-CN" altLang="en-US" sz="2400" dirty="0" smtClean="0">
                <a:latin typeface="黑体" panose="02010609060101010101" pitchFamily="49" charset="-122"/>
                <a:ea typeface="黑体" panose="02010609060101010101" pitchFamily="49" charset="-122"/>
              </a:rPr>
              <a:t>人大现代化，</a:t>
            </a:r>
            <a:r>
              <a:rPr lang="zh-CN" altLang="en-US" sz="2400" b="1" dirty="0">
                <a:solidFill>
                  <a:srgbClr val="C00000"/>
                </a:solidFill>
                <a:latin typeface="黑体" panose="02010609060101010101" pitchFamily="49" charset="-122"/>
                <a:ea typeface="黑体" panose="02010609060101010101" pitchFamily="49" charset="-122"/>
              </a:rPr>
              <a:t>务虚</a:t>
            </a:r>
            <a:r>
              <a:rPr lang="zh-CN" altLang="en-US" sz="2400" dirty="0" smtClean="0">
                <a:latin typeface="黑体" panose="02010609060101010101" pitchFamily="49" charset="-122"/>
                <a:ea typeface="黑体" panose="02010609060101010101" pitchFamily="49" charset="-122"/>
              </a:rPr>
              <a:t>四项要坚持，</a:t>
            </a:r>
            <a:r>
              <a:rPr lang="zh-CN" altLang="en-US" sz="2400" b="1" dirty="0">
                <a:solidFill>
                  <a:srgbClr val="C00000"/>
                </a:solidFill>
                <a:latin typeface="黑体" panose="02010609060101010101" pitchFamily="49" charset="-122"/>
                <a:ea typeface="黑体" panose="02010609060101010101" pitchFamily="49" charset="-122"/>
              </a:rPr>
              <a:t>十八三中</a:t>
            </a:r>
            <a:r>
              <a:rPr lang="zh-CN" altLang="en-US" sz="2400" dirty="0" smtClean="0">
                <a:latin typeface="黑体" panose="02010609060101010101" pitchFamily="49" charset="-122"/>
                <a:ea typeface="黑体" panose="02010609060101010101" pitchFamily="49" charset="-122"/>
              </a:rPr>
              <a:t>改革大。</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7532370"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95" dirty="0"/>
              <a:t> </a:t>
            </a:r>
            <a:r>
              <a:rPr spc="15" dirty="0" err="1"/>
              <a:t>人民共和国：中国人</a:t>
            </a:r>
            <a:r>
              <a:rPr spc="-40" dirty="0" err="1"/>
              <a:t>民</a:t>
            </a:r>
            <a:r>
              <a:rPr spc="15" dirty="0" err="1"/>
              <a:t>的历</a:t>
            </a:r>
            <a:r>
              <a:rPr spc="-40" dirty="0" err="1"/>
              <a:t>史</a:t>
            </a:r>
            <a:r>
              <a:rPr spc="15" dirty="0" err="1"/>
              <a:t>性选</a:t>
            </a:r>
            <a:r>
              <a:rPr spc="475" dirty="0" err="1"/>
              <a:t>择</a:t>
            </a:r>
            <a:endParaRPr spc="-240" dirty="0"/>
          </a:p>
        </p:txBody>
      </p:sp>
      <p:sp>
        <p:nvSpPr>
          <p:cNvPr id="9" name="object 9"/>
          <p:cNvSpPr txBox="1"/>
          <p:nvPr/>
        </p:nvSpPr>
        <p:spPr>
          <a:xfrm>
            <a:off x="300037" y="1287843"/>
            <a:ext cx="11592560" cy="4672330"/>
          </a:xfrm>
          <a:prstGeom prst="rect">
            <a:avLst/>
          </a:prstGeom>
        </p:spPr>
        <p:txBody>
          <a:bodyPr vert="horz" wrap="square" lIns="0" tIns="12700" rIns="0" bIns="0" rtlCol="0">
            <a:spAutoFit/>
          </a:bodyPr>
          <a:lstStyle/>
          <a:p>
            <a:pPr marL="12700">
              <a:lnSpc>
                <a:spcPct val="100000"/>
              </a:lnSpc>
              <a:spcBef>
                <a:spcPts val="100"/>
              </a:spcBef>
            </a:pPr>
            <a:r>
              <a:rPr lang="zh-CN" sz="2400" dirty="0">
                <a:latin typeface="PMingLiU"/>
                <a:cs typeface="PMingLiU"/>
              </a:rPr>
              <a:t>四、</a:t>
            </a:r>
            <a:r>
              <a:rPr sz="2400" dirty="0">
                <a:latin typeface="PMingLiU"/>
                <a:cs typeface="PMingLiU"/>
              </a:rPr>
              <a:t>中国革命胜利的基本经验（共产党统一武</a:t>
            </a:r>
            <a:r>
              <a:rPr sz="2400" spc="-25" dirty="0">
                <a:latin typeface="PMingLiU"/>
                <a:cs typeface="PMingLiU"/>
              </a:rPr>
              <a:t>装</a:t>
            </a:r>
            <a:r>
              <a:rPr sz="2400" spc="15" dirty="0">
                <a:latin typeface="PMingLiU"/>
                <a:cs typeface="PMingLiU"/>
              </a:rPr>
              <a:t>）</a:t>
            </a:r>
            <a:r>
              <a:rPr sz="1950" spc="15" dirty="0">
                <a:solidFill>
                  <a:srgbClr val="FF0000"/>
                </a:solidFill>
                <a:latin typeface="PMingLiU"/>
                <a:cs typeface="PMingLiU"/>
              </a:rPr>
              <a:t>★★</a:t>
            </a:r>
            <a:endParaRPr sz="1950" dirty="0">
              <a:latin typeface="PMingLiU"/>
              <a:cs typeface="PMingLiU"/>
            </a:endParaRPr>
          </a:p>
          <a:p>
            <a:pPr marL="12700">
              <a:lnSpc>
                <a:spcPct val="100000"/>
              </a:lnSpc>
              <a:spcBef>
                <a:spcPts val="1955"/>
              </a:spcBef>
            </a:pPr>
            <a:r>
              <a:rPr sz="1950" b="1" spc="-10" dirty="0">
                <a:latin typeface="Microsoft JhengHei" panose="020B0604030504040204" charset="-120"/>
                <a:cs typeface="Microsoft JhengHei" panose="020B0604030504040204" charset="-120"/>
              </a:rPr>
              <a:t>（1）</a:t>
            </a:r>
            <a:r>
              <a:rPr sz="1950" b="1" spc="25" dirty="0">
                <a:latin typeface="Microsoft JhengHei" panose="020B0604030504040204" charset="-120"/>
                <a:cs typeface="Microsoft JhengHei" panose="020B0604030504040204" charset="-120"/>
              </a:rPr>
              <a:t>建立广泛</a:t>
            </a:r>
            <a:r>
              <a:rPr sz="1950" b="1" spc="15" dirty="0">
                <a:latin typeface="Microsoft JhengHei" panose="020B0604030504040204" charset="-120"/>
                <a:cs typeface="Microsoft JhengHei" panose="020B0604030504040204" charset="-120"/>
              </a:rPr>
              <a:t>的</a:t>
            </a:r>
            <a:r>
              <a:rPr sz="1950" b="1" spc="25" dirty="0">
                <a:latin typeface="Microsoft JhengHei" panose="020B0604030504040204" charset="-120"/>
                <a:cs typeface="Microsoft JhengHei" panose="020B0604030504040204" charset="-120"/>
              </a:rPr>
              <a:t>统一战线中的</a:t>
            </a:r>
            <a:r>
              <a:rPr sz="1950" b="1" spc="75" dirty="0">
                <a:solidFill>
                  <a:srgbClr val="C00000"/>
                </a:solidFill>
                <a:latin typeface="Microsoft JhengHei" panose="020B0604030504040204" charset="-120"/>
                <a:cs typeface="Microsoft JhengHei" panose="020B0604030504040204" charset="-120"/>
              </a:rPr>
              <a:t>两</a:t>
            </a:r>
            <a:r>
              <a:rPr sz="1950" b="1" spc="25" dirty="0">
                <a:solidFill>
                  <a:srgbClr val="C00000"/>
                </a:solidFill>
                <a:latin typeface="Microsoft JhengHei" panose="020B0604030504040204" charset="-120"/>
                <a:cs typeface="Microsoft JhengHei" panose="020B0604030504040204" charset="-120"/>
              </a:rPr>
              <a:t>个联</a:t>
            </a:r>
            <a:r>
              <a:rPr sz="1950" b="1" spc="75" dirty="0">
                <a:solidFill>
                  <a:srgbClr val="C00000"/>
                </a:solidFill>
                <a:latin typeface="Microsoft JhengHei" panose="020B0604030504040204" charset="-120"/>
                <a:cs typeface="Microsoft JhengHei" panose="020B0604030504040204" charset="-120"/>
              </a:rPr>
              <a:t>盟</a:t>
            </a:r>
            <a:r>
              <a:rPr sz="1950" spc="25" dirty="0">
                <a:latin typeface="PMingLiU"/>
                <a:cs typeface="PMingLiU"/>
              </a:rPr>
              <a:t>：</a:t>
            </a:r>
            <a:r>
              <a:rPr sz="1950" spc="325" dirty="0">
                <a:latin typeface="PMingLiU"/>
                <a:cs typeface="PMingLiU"/>
              </a:rPr>
              <a:t> </a:t>
            </a:r>
            <a:r>
              <a:rPr sz="1950" spc="25" dirty="0">
                <a:solidFill>
                  <a:srgbClr val="FF0000"/>
                </a:solidFill>
                <a:latin typeface="PMingLiU"/>
                <a:cs typeface="PMingLiU"/>
              </a:rPr>
              <a:t>★</a:t>
            </a:r>
            <a:endParaRPr sz="1950" dirty="0">
              <a:latin typeface="PMingLiU"/>
              <a:cs typeface="PMingLiU"/>
            </a:endParaRPr>
          </a:p>
          <a:p>
            <a:pPr marL="469900" marR="1750695">
              <a:lnSpc>
                <a:spcPct val="180000"/>
              </a:lnSpc>
            </a:pPr>
            <a:r>
              <a:rPr sz="1950" spc="25" dirty="0">
                <a:latin typeface="PMingLiU"/>
                <a:cs typeface="PMingLiU"/>
              </a:rPr>
              <a:t>主要的、基本的</a:t>
            </a:r>
            <a:r>
              <a:rPr sz="1950" spc="1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劳动者的联</a:t>
            </a:r>
            <a:r>
              <a:rPr sz="1950" b="1" spc="15" dirty="0">
                <a:solidFill>
                  <a:srgbClr val="C00000"/>
                </a:solidFill>
                <a:latin typeface="Microsoft JhengHei" panose="020B0604030504040204" charset="-120"/>
                <a:cs typeface="Microsoft JhengHei" panose="020B0604030504040204" charset="-120"/>
              </a:rPr>
              <a:t>盟</a:t>
            </a:r>
            <a:r>
              <a:rPr sz="1950" spc="25" dirty="0">
                <a:latin typeface="PMingLiU"/>
                <a:cs typeface="PMingLiU"/>
              </a:rPr>
              <a:t>，</a:t>
            </a:r>
            <a:r>
              <a:rPr sz="1950" spc="75" dirty="0">
                <a:latin typeface="PMingLiU"/>
                <a:cs typeface="PMingLiU"/>
              </a:rPr>
              <a:t>它</a:t>
            </a:r>
            <a:r>
              <a:rPr sz="1950" spc="25" dirty="0">
                <a:latin typeface="PMingLiU"/>
                <a:cs typeface="PMingLiU"/>
              </a:rPr>
              <a:t>主要</a:t>
            </a:r>
            <a:r>
              <a:rPr sz="1950" spc="75" dirty="0">
                <a:latin typeface="PMingLiU"/>
                <a:cs typeface="PMingLiU"/>
              </a:rPr>
              <a:t>是</a:t>
            </a:r>
            <a:r>
              <a:rPr sz="1950" spc="25" dirty="0">
                <a:latin typeface="PMingLiU"/>
                <a:cs typeface="PMingLiU"/>
              </a:rPr>
              <a:t>工人</a:t>
            </a:r>
            <a:r>
              <a:rPr sz="1950" spc="75" dirty="0">
                <a:latin typeface="PMingLiU"/>
                <a:cs typeface="PMingLiU"/>
              </a:rPr>
              <a:t>、</a:t>
            </a:r>
            <a:r>
              <a:rPr sz="1950" spc="25" dirty="0">
                <a:latin typeface="PMingLiU"/>
                <a:cs typeface="PMingLiU"/>
              </a:rPr>
              <a:t>农民</a:t>
            </a:r>
            <a:r>
              <a:rPr sz="1950" spc="75" dirty="0">
                <a:latin typeface="PMingLiU"/>
                <a:cs typeface="PMingLiU"/>
              </a:rPr>
              <a:t>和</a:t>
            </a:r>
            <a:r>
              <a:rPr sz="1950" spc="25" dirty="0">
                <a:latin typeface="PMingLiU"/>
                <a:cs typeface="PMingLiU"/>
              </a:rPr>
              <a:t>城市</a:t>
            </a:r>
            <a:r>
              <a:rPr sz="1950" spc="75" dirty="0">
                <a:latin typeface="PMingLiU"/>
                <a:cs typeface="PMingLiU"/>
              </a:rPr>
              <a:t>小</a:t>
            </a:r>
            <a:r>
              <a:rPr sz="1950" spc="25" dirty="0">
                <a:latin typeface="PMingLiU"/>
                <a:cs typeface="PMingLiU"/>
              </a:rPr>
              <a:t>资产</a:t>
            </a:r>
            <a:r>
              <a:rPr sz="1950" spc="75" dirty="0">
                <a:latin typeface="PMingLiU"/>
                <a:cs typeface="PMingLiU"/>
              </a:rPr>
              <a:t>阶</a:t>
            </a:r>
            <a:r>
              <a:rPr sz="1950" spc="25" dirty="0">
                <a:latin typeface="PMingLiU"/>
                <a:cs typeface="PMingLiU"/>
              </a:rPr>
              <a:t>级的</a:t>
            </a:r>
            <a:r>
              <a:rPr sz="1950" spc="75" dirty="0">
                <a:latin typeface="PMingLiU"/>
                <a:cs typeface="PMingLiU"/>
              </a:rPr>
              <a:t>联</a:t>
            </a:r>
            <a:r>
              <a:rPr sz="1950" spc="10" dirty="0">
                <a:latin typeface="PMingLiU"/>
                <a:cs typeface="PMingLiU"/>
              </a:rPr>
              <a:t>盟</a:t>
            </a:r>
            <a:r>
              <a:rPr sz="1950" spc="25" dirty="0">
                <a:latin typeface="PMingLiU"/>
                <a:cs typeface="PMingLiU"/>
              </a:rPr>
              <a:t>，  辅助的、重要的</a:t>
            </a:r>
            <a:r>
              <a:rPr sz="1950" spc="1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劳动者与非劳动</a:t>
            </a:r>
            <a:r>
              <a:rPr sz="1950" b="1" spc="75" dirty="0">
                <a:solidFill>
                  <a:srgbClr val="C00000"/>
                </a:solidFill>
                <a:latin typeface="Microsoft JhengHei" panose="020B0604030504040204" charset="-120"/>
                <a:cs typeface="Microsoft JhengHei" panose="020B0604030504040204" charset="-120"/>
              </a:rPr>
              <a:t>者</a:t>
            </a:r>
            <a:r>
              <a:rPr sz="1950" b="1" spc="25" dirty="0">
                <a:solidFill>
                  <a:srgbClr val="C00000"/>
                </a:solidFill>
                <a:latin typeface="Microsoft JhengHei" panose="020B0604030504040204" charset="-120"/>
                <a:cs typeface="Microsoft JhengHei" panose="020B0604030504040204" charset="-120"/>
              </a:rPr>
              <a:t>的联</a:t>
            </a:r>
            <a:r>
              <a:rPr sz="1950" b="1" spc="75" dirty="0">
                <a:solidFill>
                  <a:srgbClr val="C00000"/>
                </a:solidFill>
                <a:latin typeface="Microsoft JhengHei" panose="020B0604030504040204" charset="-120"/>
                <a:cs typeface="Microsoft JhengHei" panose="020B0604030504040204" charset="-120"/>
              </a:rPr>
              <a:t>盟</a:t>
            </a:r>
            <a:r>
              <a:rPr sz="1950" spc="25" dirty="0">
                <a:latin typeface="PMingLiU"/>
                <a:cs typeface="PMingLiU"/>
              </a:rPr>
              <a:t>，主</a:t>
            </a:r>
            <a:r>
              <a:rPr sz="1950" spc="80" dirty="0">
                <a:latin typeface="PMingLiU"/>
                <a:cs typeface="PMingLiU"/>
              </a:rPr>
              <a:t>要</a:t>
            </a:r>
            <a:r>
              <a:rPr sz="1950" spc="25" dirty="0">
                <a:latin typeface="PMingLiU"/>
                <a:cs typeface="PMingLiU"/>
              </a:rPr>
              <a:t>是劳</a:t>
            </a:r>
            <a:r>
              <a:rPr sz="1950" spc="75" dirty="0">
                <a:latin typeface="PMingLiU"/>
                <a:cs typeface="PMingLiU"/>
              </a:rPr>
              <a:t>动</a:t>
            </a:r>
            <a:r>
              <a:rPr sz="1950" spc="25" dirty="0">
                <a:latin typeface="PMingLiU"/>
                <a:cs typeface="PMingLiU"/>
              </a:rPr>
              <a:t>者与</a:t>
            </a:r>
            <a:r>
              <a:rPr sz="1950" spc="75" dirty="0">
                <a:latin typeface="PMingLiU"/>
                <a:cs typeface="PMingLiU"/>
              </a:rPr>
              <a:t>民</a:t>
            </a:r>
            <a:r>
              <a:rPr sz="1950" spc="25" dirty="0">
                <a:latin typeface="PMingLiU"/>
                <a:cs typeface="PMingLiU"/>
              </a:rPr>
              <a:t>族资</a:t>
            </a:r>
            <a:r>
              <a:rPr sz="1950" spc="75" dirty="0">
                <a:latin typeface="PMingLiU"/>
                <a:cs typeface="PMingLiU"/>
              </a:rPr>
              <a:t>产</a:t>
            </a:r>
            <a:r>
              <a:rPr sz="1950" spc="25" dirty="0">
                <a:latin typeface="PMingLiU"/>
                <a:cs typeface="PMingLiU"/>
              </a:rPr>
              <a:t>阶级</a:t>
            </a:r>
            <a:r>
              <a:rPr sz="1950" spc="75" dirty="0">
                <a:latin typeface="PMingLiU"/>
                <a:cs typeface="PMingLiU"/>
              </a:rPr>
              <a:t>的</a:t>
            </a:r>
            <a:r>
              <a:rPr sz="1950" spc="25" dirty="0">
                <a:latin typeface="PMingLiU"/>
                <a:cs typeface="PMingLiU"/>
              </a:rPr>
              <a:t>联</a:t>
            </a:r>
            <a:r>
              <a:rPr sz="1950" spc="15" dirty="0">
                <a:latin typeface="PMingLiU"/>
                <a:cs typeface="PMingLiU"/>
              </a:rPr>
              <a:t>盟</a:t>
            </a:r>
            <a:r>
              <a:rPr sz="1950" spc="25" dirty="0">
                <a:latin typeface="PMingLiU"/>
                <a:cs typeface="PMingLiU"/>
              </a:rPr>
              <a:t>，</a:t>
            </a:r>
            <a:endParaRPr sz="1950" dirty="0">
              <a:latin typeface="PMingLiU"/>
              <a:cs typeface="PMingLiU"/>
            </a:endParaRPr>
          </a:p>
          <a:p>
            <a:pPr>
              <a:lnSpc>
                <a:spcPct val="100000"/>
              </a:lnSpc>
              <a:spcBef>
                <a:spcPts val="20"/>
              </a:spcBef>
            </a:pPr>
            <a:endParaRPr sz="1600" dirty="0">
              <a:latin typeface="Times New Roman" panose="02020503050405090304"/>
              <a:cs typeface="Times New Roman" panose="02020503050405090304"/>
            </a:endParaRPr>
          </a:p>
          <a:p>
            <a:pPr marL="12700">
              <a:lnSpc>
                <a:spcPct val="100000"/>
              </a:lnSpc>
              <a:spcBef>
                <a:spcPts val="5"/>
              </a:spcBef>
            </a:pPr>
            <a:r>
              <a:rPr sz="1950" b="1" spc="-10" dirty="0">
                <a:latin typeface="Microsoft JhengHei" panose="020B0604030504040204" charset="-120"/>
                <a:cs typeface="Microsoft JhengHei" panose="020B0604030504040204" charset="-120"/>
              </a:rPr>
              <a:t>（2）</a:t>
            </a:r>
            <a:r>
              <a:rPr sz="1950" b="1" spc="25" dirty="0">
                <a:latin typeface="Microsoft JhengHei" panose="020B0604030504040204" charset="-120"/>
                <a:cs typeface="Microsoft JhengHei" panose="020B0604030504040204" charset="-120"/>
              </a:rPr>
              <a:t>坚持革命</a:t>
            </a:r>
            <a:r>
              <a:rPr sz="1950" b="1" spc="15" dirty="0">
                <a:latin typeface="Microsoft JhengHei" panose="020B0604030504040204" charset="-120"/>
                <a:cs typeface="Microsoft JhengHei" panose="020B0604030504040204" charset="-120"/>
              </a:rPr>
              <a:t>的</a:t>
            </a:r>
            <a:r>
              <a:rPr sz="1950" b="1" spc="25" dirty="0">
                <a:solidFill>
                  <a:srgbClr val="C00000"/>
                </a:solidFill>
                <a:latin typeface="Microsoft JhengHei" panose="020B0604030504040204" charset="-120"/>
                <a:cs typeface="Microsoft JhengHei" panose="020B0604030504040204" charset="-120"/>
              </a:rPr>
              <a:t>武装斗争</a:t>
            </a:r>
            <a:r>
              <a:rPr sz="1950" spc="25" dirty="0">
                <a:latin typeface="PMingLiU"/>
                <a:cs typeface="PMingLiU"/>
              </a:rPr>
              <a:t>：</a:t>
            </a:r>
            <a:endParaRPr sz="1950" dirty="0">
              <a:latin typeface="PMingLiU"/>
              <a:cs typeface="PMingLiU"/>
            </a:endParaRPr>
          </a:p>
          <a:p>
            <a:pPr>
              <a:lnSpc>
                <a:spcPct val="100000"/>
              </a:lnSpc>
              <a:spcBef>
                <a:spcPts val="20"/>
              </a:spcBef>
            </a:pPr>
            <a:endParaRPr sz="1600" dirty="0">
              <a:latin typeface="Times New Roman" panose="02020503050405090304"/>
              <a:cs typeface="Times New Roman" panose="02020503050405090304"/>
            </a:endParaRPr>
          </a:p>
          <a:p>
            <a:pPr marL="431800">
              <a:lnSpc>
                <a:spcPct val="100000"/>
              </a:lnSpc>
              <a:spcBef>
                <a:spcPts val="5"/>
              </a:spcBef>
            </a:pPr>
            <a:r>
              <a:rPr sz="1950" spc="25" dirty="0">
                <a:latin typeface="PMingLiU"/>
                <a:cs typeface="PMingLiU"/>
              </a:rPr>
              <a:t>实质是工人阶级领导的农民战争。</a:t>
            </a:r>
            <a:r>
              <a:rPr sz="1950" spc="75" dirty="0">
                <a:latin typeface="PMingLiU"/>
                <a:cs typeface="PMingLiU"/>
              </a:rPr>
              <a:t>在</a:t>
            </a:r>
            <a:r>
              <a:rPr sz="1950" spc="25" dirty="0">
                <a:latin typeface="PMingLiU"/>
                <a:cs typeface="PMingLiU"/>
              </a:rPr>
              <a:t>农村</a:t>
            </a:r>
            <a:r>
              <a:rPr sz="1950" spc="75" dirty="0">
                <a:latin typeface="PMingLiU"/>
                <a:cs typeface="PMingLiU"/>
              </a:rPr>
              <a:t>建</a:t>
            </a:r>
            <a:r>
              <a:rPr sz="1950" spc="25" dirty="0">
                <a:latin typeface="PMingLiU"/>
                <a:cs typeface="PMingLiU"/>
              </a:rPr>
              <a:t>立革</a:t>
            </a:r>
            <a:r>
              <a:rPr sz="1950" spc="75" dirty="0">
                <a:latin typeface="PMingLiU"/>
                <a:cs typeface="PMingLiU"/>
              </a:rPr>
              <a:t>命</a:t>
            </a:r>
            <a:r>
              <a:rPr sz="1950" spc="25" dirty="0">
                <a:latin typeface="PMingLiU"/>
                <a:cs typeface="PMingLiU"/>
              </a:rPr>
              <a:t>的根</a:t>
            </a:r>
            <a:r>
              <a:rPr sz="1950" spc="75" dirty="0">
                <a:latin typeface="PMingLiU"/>
                <a:cs typeface="PMingLiU"/>
              </a:rPr>
              <a:t>据</a:t>
            </a:r>
            <a:r>
              <a:rPr sz="1950" spc="25" dirty="0">
                <a:latin typeface="PMingLiU"/>
                <a:cs typeface="PMingLiU"/>
              </a:rPr>
              <a:t>地，</a:t>
            </a:r>
            <a:r>
              <a:rPr sz="1950" spc="75" dirty="0">
                <a:latin typeface="PMingLiU"/>
                <a:cs typeface="PMingLiU"/>
              </a:rPr>
              <a:t>以</a:t>
            </a:r>
            <a:r>
              <a:rPr sz="1950" spc="25" dirty="0">
                <a:latin typeface="PMingLiU"/>
                <a:cs typeface="PMingLiU"/>
              </a:rPr>
              <a:t>农村</a:t>
            </a:r>
            <a:r>
              <a:rPr sz="1950" spc="75" dirty="0">
                <a:latin typeface="PMingLiU"/>
                <a:cs typeface="PMingLiU"/>
              </a:rPr>
              <a:t>包</a:t>
            </a:r>
            <a:r>
              <a:rPr sz="1950" spc="25" dirty="0">
                <a:latin typeface="PMingLiU"/>
                <a:cs typeface="PMingLiU"/>
              </a:rPr>
              <a:t>围城</a:t>
            </a:r>
            <a:r>
              <a:rPr sz="1950" spc="75" dirty="0">
                <a:latin typeface="PMingLiU"/>
                <a:cs typeface="PMingLiU"/>
              </a:rPr>
              <a:t>市，</a:t>
            </a:r>
            <a:r>
              <a:rPr sz="1950" spc="25" dirty="0">
                <a:latin typeface="PMingLiU"/>
                <a:cs typeface="PMingLiU"/>
              </a:rPr>
              <a:t>才</a:t>
            </a:r>
            <a:r>
              <a:rPr sz="1950" spc="75" dirty="0">
                <a:latin typeface="PMingLiU"/>
                <a:cs typeface="PMingLiU"/>
              </a:rPr>
              <a:t>能</a:t>
            </a:r>
            <a:r>
              <a:rPr sz="1950" spc="25" dirty="0">
                <a:latin typeface="PMingLiU"/>
                <a:cs typeface="PMingLiU"/>
              </a:rPr>
              <a:t>争取</a:t>
            </a:r>
            <a:r>
              <a:rPr sz="1950" spc="75" dirty="0">
                <a:latin typeface="PMingLiU"/>
                <a:cs typeface="PMingLiU"/>
              </a:rPr>
              <a:t>革</a:t>
            </a:r>
            <a:r>
              <a:rPr sz="1950" spc="25" dirty="0">
                <a:latin typeface="PMingLiU"/>
                <a:cs typeface="PMingLiU"/>
              </a:rPr>
              <a:t>命的</a:t>
            </a:r>
            <a:r>
              <a:rPr sz="1950" spc="75" dirty="0">
                <a:latin typeface="PMingLiU"/>
                <a:cs typeface="PMingLiU"/>
              </a:rPr>
              <a:t>胜</a:t>
            </a:r>
            <a:r>
              <a:rPr sz="1950" spc="25" dirty="0">
                <a:latin typeface="PMingLiU"/>
                <a:cs typeface="PMingLiU"/>
              </a:rPr>
              <a:t>利</a:t>
            </a:r>
            <a:endParaRPr sz="1950" dirty="0">
              <a:latin typeface="PMingLiU"/>
              <a:cs typeface="PMingLiU"/>
            </a:endParaRPr>
          </a:p>
          <a:p>
            <a:pPr>
              <a:lnSpc>
                <a:spcPct val="100000"/>
              </a:lnSpc>
              <a:spcBef>
                <a:spcPts val="25"/>
              </a:spcBef>
            </a:pPr>
            <a:endParaRPr sz="1600" dirty="0">
              <a:latin typeface="Times New Roman" panose="02020503050405090304"/>
              <a:cs typeface="Times New Roman" panose="02020503050405090304"/>
            </a:endParaRPr>
          </a:p>
          <a:p>
            <a:pPr marL="12700">
              <a:lnSpc>
                <a:spcPct val="100000"/>
              </a:lnSpc>
            </a:pPr>
            <a:r>
              <a:rPr sz="1950" b="1" spc="-10" dirty="0">
                <a:latin typeface="Microsoft JhengHei" panose="020B0604030504040204" charset="-120"/>
                <a:cs typeface="Microsoft JhengHei" panose="020B0604030504040204" charset="-120"/>
              </a:rPr>
              <a:t>（3）</a:t>
            </a:r>
            <a:r>
              <a:rPr sz="1950" b="1" spc="25" dirty="0">
                <a:latin typeface="Microsoft JhengHei" panose="020B0604030504040204" charset="-120"/>
                <a:cs typeface="Microsoft JhengHei" panose="020B0604030504040204" charset="-120"/>
              </a:rPr>
              <a:t>加强共产</a:t>
            </a:r>
            <a:r>
              <a:rPr sz="1950" b="1" spc="15" dirty="0">
                <a:latin typeface="Microsoft JhengHei" panose="020B0604030504040204" charset="-120"/>
                <a:cs typeface="Microsoft JhengHei" panose="020B0604030504040204" charset="-120"/>
              </a:rPr>
              <a:t>党</a:t>
            </a:r>
            <a:r>
              <a:rPr sz="1950" b="1" spc="25" dirty="0">
                <a:solidFill>
                  <a:srgbClr val="C00000"/>
                </a:solidFill>
                <a:latin typeface="Microsoft JhengHei" panose="020B0604030504040204" charset="-120"/>
                <a:cs typeface="Microsoft JhengHei" panose="020B0604030504040204" charset="-120"/>
              </a:rPr>
              <a:t>自身建设</a:t>
            </a:r>
            <a:r>
              <a:rPr sz="1950" spc="25" dirty="0">
                <a:latin typeface="PMingLiU"/>
                <a:cs typeface="PMingLiU"/>
              </a:rPr>
              <a:t>：</a:t>
            </a:r>
            <a:endParaRPr sz="1950" dirty="0">
              <a:latin typeface="PMingLiU"/>
              <a:cs typeface="PMingLiU"/>
            </a:endParaRPr>
          </a:p>
          <a:p>
            <a:pPr>
              <a:lnSpc>
                <a:spcPct val="100000"/>
              </a:lnSpc>
              <a:spcBef>
                <a:spcPts val="25"/>
              </a:spcBef>
            </a:pPr>
            <a:endParaRPr sz="1600" dirty="0">
              <a:latin typeface="Times New Roman" panose="02020503050405090304"/>
              <a:cs typeface="Times New Roman" panose="02020503050405090304"/>
            </a:endParaRPr>
          </a:p>
          <a:p>
            <a:pPr marL="432435" algn="ctr">
              <a:lnSpc>
                <a:spcPct val="100000"/>
              </a:lnSpc>
            </a:pPr>
            <a:r>
              <a:rPr sz="1950" spc="25" dirty="0">
                <a:latin typeface="PMingLiU"/>
                <a:cs typeface="PMingLiU"/>
              </a:rPr>
              <a:t>中国共产党的建设，是密切地联</a:t>
            </a:r>
            <a:r>
              <a:rPr sz="1950" spc="75" dirty="0">
                <a:latin typeface="PMingLiU"/>
                <a:cs typeface="PMingLiU"/>
              </a:rPr>
              <a:t>系</a:t>
            </a:r>
            <a:r>
              <a:rPr sz="1950" spc="25" dirty="0">
                <a:latin typeface="PMingLiU"/>
                <a:cs typeface="PMingLiU"/>
              </a:rPr>
              <a:t>着党</a:t>
            </a:r>
            <a:r>
              <a:rPr sz="1950" spc="75" dirty="0">
                <a:latin typeface="PMingLiU"/>
                <a:cs typeface="PMingLiU"/>
              </a:rPr>
              <a:t>的</a:t>
            </a:r>
            <a:r>
              <a:rPr sz="1950" spc="25" dirty="0">
                <a:latin typeface="PMingLiU"/>
                <a:cs typeface="PMingLiU"/>
              </a:rPr>
              <a:t>政治</a:t>
            </a:r>
            <a:r>
              <a:rPr sz="1950" spc="75" dirty="0">
                <a:latin typeface="PMingLiU"/>
                <a:cs typeface="PMingLiU"/>
              </a:rPr>
              <a:t>路</a:t>
            </a:r>
            <a:r>
              <a:rPr sz="1950" spc="25" dirty="0">
                <a:latin typeface="PMingLiU"/>
                <a:cs typeface="PMingLiU"/>
              </a:rPr>
              <a:t>线进</a:t>
            </a:r>
            <a:r>
              <a:rPr sz="1950" spc="75" dirty="0">
                <a:latin typeface="PMingLiU"/>
                <a:cs typeface="PMingLiU"/>
              </a:rPr>
              <a:t>行</a:t>
            </a:r>
            <a:r>
              <a:rPr sz="1950" spc="25" dirty="0">
                <a:latin typeface="PMingLiU"/>
                <a:cs typeface="PMingLiU"/>
              </a:rPr>
              <a:t>的，</a:t>
            </a:r>
            <a:r>
              <a:rPr sz="1950" spc="75" dirty="0">
                <a:latin typeface="PMingLiU"/>
                <a:cs typeface="PMingLiU"/>
              </a:rPr>
              <a:t>注</a:t>
            </a:r>
            <a:r>
              <a:rPr sz="1950" spc="25" dirty="0">
                <a:latin typeface="PMingLiU"/>
                <a:cs typeface="PMingLiU"/>
              </a:rPr>
              <a:t>重在</a:t>
            </a:r>
            <a:r>
              <a:rPr sz="1950" spc="75" dirty="0">
                <a:latin typeface="PMingLiU"/>
                <a:cs typeface="PMingLiU"/>
              </a:rPr>
              <a:t>端</a:t>
            </a:r>
            <a:r>
              <a:rPr sz="1950" spc="25" dirty="0">
                <a:latin typeface="PMingLiU"/>
                <a:cs typeface="PMingLiU"/>
              </a:rPr>
              <a:t>正思</a:t>
            </a:r>
            <a:r>
              <a:rPr sz="1950" spc="75" dirty="0">
                <a:latin typeface="PMingLiU"/>
                <a:cs typeface="PMingLiU"/>
              </a:rPr>
              <a:t>想</a:t>
            </a:r>
            <a:r>
              <a:rPr sz="1950" spc="25" dirty="0">
                <a:latin typeface="PMingLiU"/>
                <a:cs typeface="PMingLiU"/>
              </a:rPr>
              <a:t>路线</a:t>
            </a:r>
            <a:r>
              <a:rPr sz="1950" spc="75" dirty="0">
                <a:latin typeface="PMingLiU"/>
                <a:cs typeface="PMingLiU"/>
              </a:rPr>
              <a:t>的</a:t>
            </a:r>
            <a:r>
              <a:rPr sz="1950" spc="25" dirty="0">
                <a:latin typeface="PMingLiU"/>
                <a:cs typeface="PMingLiU"/>
              </a:rPr>
              <a:t>基础</a:t>
            </a:r>
            <a:r>
              <a:rPr sz="1950" spc="75" dirty="0">
                <a:latin typeface="PMingLiU"/>
                <a:cs typeface="PMingLiU"/>
              </a:rPr>
              <a:t>上</a:t>
            </a:r>
            <a:r>
              <a:rPr sz="1950" spc="25" dirty="0">
                <a:latin typeface="PMingLiU"/>
                <a:cs typeface="PMingLiU"/>
              </a:rPr>
              <a:t>，制</a:t>
            </a:r>
            <a:r>
              <a:rPr sz="1950" spc="75" dirty="0">
                <a:latin typeface="PMingLiU"/>
                <a:cs typeface="PMingLiU"/>
              </a:rPr>
              <a:t>定</a:t>
            </a:r>
            <a:r>
              <a:rPr sz="1950" spc="25" dirty="0">
                <a:latin typeface="PMingLiU"/>
                <a:cs typeface="PMingLiU"/>
              </a:rPr>
              <a:t>和</a:t>
            </a:r>
            <a:endParaRPr sz="1950" dirty="0">
              <a:latin typeface="PMingLiU"/>
              <a:cs typeface="PMingLiU"/>
            </a:endParaRPr>
          </a:p>
          <a:p>
            <a:pPr marL="12700">
              <a:lnSpc>
                <a:spcPct val="100000"/>
              </a:lnSpc>
              <a:spcBef>
                <a:spcPts val="1260"/>
              </a:spcBef>
            </a:pPr>
            <a:r>
              <a:rPr sz="1950" spc="25" dirty="0">
                <a:latin typeface="PMingLiU"/>
                <a:cs typeface="PMingLiU"/>
              </a:rPr>
              <a:t>贯彻执行党的正确的政治路</a:t>
            </a:r>
            <a:r>
              <a:rPr sz="1950" spc="10" dirty="0">
                <a:latin typeface="PMingLiU"/>
                <a:cs typeface="PMingLiU"/>
              </a:rPr>
              <a:t>线</a:t>
            </a:r>
            <a:r>
              <a:rPr sz="1950" spc="25" dirty="0">
                <a:latin typeface="PMingLiU"/>
                <a:cs typeface="PMingLiU"/>
              </a:rPr>
              <a:t>。</a:t>
            </a:r>
            <a:endParaRPr sz="1950" dirty="0">
              <a:latin typeface="PMingLiU"/>
              <a:cs typeface="PMingLiU"/>
            </a:endParaRPr>
          </a:p>
        </p:txBody>
      </p:sp>
      <p:sp>
        <p:nvSpPr>
          <p:cNvPr id="10" name="object 10"/>
          <p:cNvSpPr/>
          <p:nvPr/>
        </p:nvSpPr>
        <p:spPr>
          <a:xfrm>
            <a:off x="8001000" y="1211580"/>
            <a:ext cx="1661159" cy="50292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1945年8月至10月，国共双方就和平建国问题举行的谈判是（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A:西安谈判</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B:重庆谈判</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C:南京谈判</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D:北平谈判</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1945年8月至10月，国共双方就和平建国问题举行的谈判是（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A:西安谈判</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B:重庆谈判</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C:南京谈判</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D:北平谈判</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6400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1946年2月，国民党当局破坏人民团体举行的“庆祝政协成功大会”并制造了（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A:五卅惨案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B:校场口惨案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C:下关惨案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D:五二〇惨案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6400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1946年2月，国民党当局破坏人民团体举行的“庆祝政协成功大会”并制造了（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A:五卅惨案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B:校场口惨案</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C:下关惨案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D:五二〇惨案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575" y="422592"/>
            <a:ext cx="10356850" cy="430887"/>
          </a:xfrm>
        </p:spPr>
        <p:txBody>
          <a:bodyPr/>
          <a:lstStyle/>
          <a:p>
            <a:r>
              <a:rPr lang="zh-CN" altLang="en-US" dirty="0"/>
              <a:t>第一节 从争取和平民主到进行自卫战争</a:t>
            </a:r>
            <a:endParaRPr lang="zh-CN" altLang="en-US" dirty="0"/>
          </a:p>
        </p:txBody>
      </p:sp>
      <p:sp>
        <p:nvSpPr>
          <p:cNvPr id="3" name="内容占位符 2"/>
          <p:cNvSpPr>
            <a:spLocks noGrp="1"/>
          </p:cNvSpPr>
          <p:nvPr>
            <p:ph idx="1"/>
          </p:nvPr>
        </p:nvSpPr>
        <p:spPr>
          <a:xfrm>
            <a:off x="457200" y="2002350"/>
            <a:ext cx="10968990" cy="4853305"/>
          </a:xfrm>
        </p:spPr>
        <p:txBody>
          <a:bodyPr numCol="1">
            <a:norm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（一）抗日战争胜利后的国际格局</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1950" kern="1200" spc="25" dirty="0">
                <a:latin typeface="等线" panose="02010600030101010101" pitchFamily="2" charset="-122"/>
                <a:ea typeface="等线" panose="02010600030101010101" pitchFamily="2" charset="-122"/>
              </a:rPr>
              <a:t>1</a:t>
            </a:r>
            <a:r>
              <a:rPr lang="zh-CN" altLang="en-US" sz="1950" kern="1200" spc="25" dirty="0">
                <a:latin typeface="等线" panose="02010600030101010101" pitchFamily="2" charset="-122"/>
                <a:ea typeface="等线" panose="02010600030101010101" pitchFamily="2" charset="-122"/>
              </a:rPr>
              <a:t>、帝国主义受到削弱，人民民主力量明显增长</a:t>
            </a:r>
            <a:endParaRPr lang="zh-CN" altLang="en-US" sz="1950" kern="1200" spc="25" dirty="0">
              <a:latin typeface="等线" panose="02010600030101010101" pitchFamily="2" charset="-122"/>
              <a:ea typeface="等线" panose="02010600030101010101" pitchFamily="2" charset="-122"/>
            </a:endParaRPr>
          </a:p>
          <a:p>
            <a:pPr>
              <a:lnSpc>
                <a:spcPct val="150000"/>
              </a:lnSpc>
            </a:pPr>
            <a:r>
              <a:rPr lang="en-US" altLang="zh-CN" sz="1950" kern="1200" spc="25" dirty="0">
                <a:latin typeface="等线" panose="02010600030101010101" pitchFamily="2" charset="-122"/>
                <a:ea typeface="等线" panose="02010600030101010101" pitchFamily="2" charset="-122"/>
              </a:rPr>
              <a:t>2</a:t>
            </a:r>
            <a:r>
              <a:rPr lang="zh-CN" altLang="en-US" sz="1950" kern="1200" spc="25" dirty="0">
                <a:latin typeface="等线" panose="02010600030101010101" pitchFamily="2" charset="-122"/>
                <a:ea typeface="等线" panose="02010600030101010101" pitchFamily="2" charset="-122"/>
              </a:rPr>
              <a:t>、以美苏为首的帝国主义和社会主义两个阵营的对立</a:t>
            </a:r>
            <a:endParaRPr lang="zh-CN" altLang="en-US" sz="1950" kern="1200" spc="25" dirty="0">
              <a:latin typeface="等线" panose="02010600030101010101" pitchFamily="2" charset="-122"/>
              <a:ea typeface="等线" panose="02010600030101010101" pitchFamily="2" charset="-122"/>
            </a:endParaRPr>
          </a:p>
          <a:p>
            <a:pPr>
              <a:lnSpc>
                <a:spcPct val="150000"/>
              </a:lnSpc>
            </a:pPr>
            <a:r>
              <a:rPr lang="en-US" altLang="zh-CN" sz="1950" kern="1200" spc="25" dirty="0">
                <a:latin typeface="等线" panose="02010600030101010101" pitchFamily="2" charset="-122"/>
                <a:ea typeface="等线" panose="02010600030101010101" pitchFamily="2" charset="-122"/>
              </a:rPr>
              <a:t>3</a:t>
            </a:r>
            <a:r>
              <a:rPr lang="zh-CN" altLang="en-US" sz="1950" kern="1200" spc="25" dirty="0">
                <a:latin typeface="等线" panose="02010600030101010101" pitchFamily="2" charset="-122"/>
                <a:ea typeface="等线" panose="02010600030101010101" pitchFamily="2" charset="-122"/>
              </a:rPr>
              <a:t>、美国采取</a:t>
            </a:r>
            <a:r>
              <a:rPr lang="zh-CN" altLang="en-US" sz="1950" b="1" u="heavy" kern="1200" spc="2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扶蒋反共</a:t>
            </a:r>
            <a:r>
              <a:rPr lang="zh-CN" altLang="en-US" sz="1950" kern="1200" spc="25" dirty="0">
                <a:latin typeface="等线" panose="02010600030101010101" pitchFamily="2" charset="-122"/>
                <a:ea typeface="等线" panose="02010600030101010101" pitchFamily="2" charset="-122"/>
              </a:rPr>
              <a:t>政策。</a:t>
            </a:r>
            <a:endParaRPr lang="en-US" altLang="zh-CN" sz="1950" kern="1200" spc="25" dirty="0">
              <a:latin typeface="等线" panose="02010600030101010101" pitchFamily="2" charset="-122"/>
              <a:ea typeface="等线" panose="02010600030101010101" pitchFamily="2" charset="-122"/>
            </a:endParaRPr>
          </a:p>
          <a:p>
            <a:pPr>
              <a:lnSpc>
                <a:spcPct val="150000"/>
              </a:lnSpc>
            </a:pPr>
            <a:endParaRPr lang="zh-CN" altLang="en-US" sz="1950" kern="1200" spc="25" dirty="0">
              <a:latin typeface="等线" panose="02010600030101010101" pitchFamily="2" charset="-122"/>
              <a:ea typeface="等线" panose="02010600030101010101" pitchFamily="2" charset="-122"/>
            </a:endParaRPr>
          </a:p>
          <a:p>
            <a:pP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（二）抗日战争胜利后的国内形势</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spcBef>
                <a:spcPts val="0"/>
              </a:spcBef>
              <a:buFont typeface="Arial" panose="020B0604020202090204" pitchFamily="34" charset="0"/>
            </a:pPr>
            <a:r>
              <a:rPr lang="en-US" altLang="zh-CN" sz="1950" kern="1200" spc="25" dirty="0">
                <a:latin typeface="等线" panose="02010600030101010101" pitchFamily="2" charset="-122"/>
                <a:ea typeface="等线" panose="02010600030101010101" pitchFamily="2" charset="-122"/>
                <a:sym typeface="微软雅黑" panose="020B0503020204020204" pitchFamily="34" charset="-122"/>
              </a:rPr>
              <a:t>1</a:t>
            </a:r>
            <a:r>
              <a:rPr lang="zh-CN" altLang="en-US" sz="1950" kern="1200" spc="25" dirty="0">
                <a:latin typeface="等线" panose="02010600030101010101" pitchFamily="2" charset="-122"/>
                <a:ea typeface="等线" panose="02010600030101010101" pitchFamily="2" charset="-122"/>
                <a:sym typeface="微软雅黑" panose="020B0503020204020204" pitchFamily="34" charset="-122"/>
              </a:rPr>
              <a:t>、中国人民的觉悟程度、组织程度空前高涨</a:t>
            </a:r>
            <a:endParaRPr lang="en-US" altLang="zh-CN" sz="1950" kern="1200" spc="25" dirty="0">
              <a:latin typeface="等线" panose="02010600030101010101" pitchFamily="2" charset="-122"/>
              <a:ea typeface="等线" panose="02010600030101010101" pitchFamily="2" charset="-122"/>
              <a:sym typeface="微软雅黑" panose="020B0503020204020204" pitchFamily="34" charset="-122"/>
            </a:endParaRPr>
          </a:p>
          <a:p>
            <a:pPr algn="l">
              <a:lnSpc>
                <a:spcPct val="150000"/>
              </a:lnSpc>
              <a:spcBef>
                <a:spcPts val="0"/>
              </a:spcBef>
              <a:buFont typeface="Arial" panose="020B0604020202090204" pitchFamily="34" charset="0"/>
            </a:pPr>
            <a:r>
              <a:rPr lang="en-US" altLang="zh-CN" sz="1950" kern="1200" spc="25" dirty="0">
                <a:latin typeface="等线" panose="02010600030101010101" pitchFamily="2" charset="-122"/>
                <a:ea typeface="等线" panose="02010600030101010101" pitchFamily="2" charset="-122"/>
                <a:sym typeface="微软雅黑" panose="020B0503020204020204" pitchFamily="34" charset="-122"/>
              </a:rPr>
              <a:t>2</a:t>
            </a:r>
            <a:r>
              <a:rPr lang="zh-CN" altLang="en-US" sz="1950" kern="1200" spc="25" dirty="0">
                <a:latin typeface="等线" panose="02010600030101010101" pitchFamily="2" charset="-122"/>
                <a:ea typeface="等线" panose="02010600030101010101" pitchFamily="2" charset="-122"/>
                <a:sym typeface="微软雅黑" panose="020B0503020204020204" pitchFamily="34" charset="-122"/>
              </a:rPr>
              <a:t>、国民党统治集团坚持独裁统治、内战方针；继续走半殖民地、半封建的老路</a:t>
            </a:r>
            <a:endParaRPr lang="en-US" altLang="zh-CN" sz="1950" kern="1200" spc="25" dirty="0">
              <a:latin typeface="等线" panose="02010600030101010101" pitchFamily="2" charset="-122"/>
              <a:ea typeface="等线" panose="02010600030101010101" pitchFamily="2" charset="-122"/>
              <a:sym typeface="微软雅黑" panose="020B0503020204020204" pitchFamily="34" charset="-122"/>
            </a:endParaRPr>
          </a:p>
          <a:p>
            <a:endParaRPr lang="en-US" altLang="zh-CN" dirty="0">
              <a:sym typeface="微软雅黑" panose="020B0503020204020204" pitchFamily="34" charset="-122"/>
            </a:endParaRPr>
          </a:p>
        </p:txBody>
      </p:sp>
      <p:sp>
        <p:nvSpPr>
          <p:cNvPr id="4" name="矩形 3"/>
          <p:cNvSpPr/>
          <p:nvPr/>
        </p:nvSpPr>
        <p:spPr>
          <a:xfrm>
            <a:off x="351081" y="1376014"/>
            <a:ext cx="603242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一、抗日战争胜利后的国际格局与国内形势</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1945年8月，中共中央在《对目前时局的宣言》中提出的口号是（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A:和平、民主、团结</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B:打倒蒋介石，解放全中国</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C:向北发展，向南防御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D:将革命进行到底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1945年8月，中共中央在《对目前时局的宣言》中提出的口号是（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A:和平、民主、团结</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B:打倒蒋介石，解放全中国</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C:向北发展，向南防御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D:将革命进行到底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1947年6月，晋冀鲁豫野战军挺进中原，揭开了人民解放战争（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A:战略防御的序幕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B:战略转移的序幕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C:战略进攻的序幕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D:战略决战的序幕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1947年6月，晋冀鲁豫野战军挺进中原，揭开了人民解放战争（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A:战略防御的序幕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B:战略转移的序幕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C:战略进攻的序幕</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D:战略决战的序幕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1948年秋，中国人民解放军进行战略决战的第一个战役是（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A:辽沈战役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B:淮海战役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C:平津战役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D:渡江战役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1948年秋，中国人民解放军进行战略决战的第一个战役是（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effectLst/>
                <a:latin typeface="微软雅黑" panose="020B0503020204020204" pitchFamily="34" charset="-122"/>
                <a:ea typeface="微软雅黑" panose="020B0503020204020204" pitchFamily="34" charset="-122"/>
              </a:rPr>
              <a:t>A:辽沈战役</a:t>
            </a:r>
            <a:endParaRPr lang="zh-CN" altLang="en-US" sz="2000" dirty="0">
              <a:solidFill>
                <a:srgbClr val="FF0000"/>
              </a:solidFill>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B:淮海战役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C:平津战役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D:渡江战役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1947年10月10日，《中国人民解放军总部宣言》正式提出的口号是（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A:打倒蒋介石，解放全中国</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B:向北发展，向南防御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C:和平、民主、团结</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D:将革命进行到底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1947年10月10日，《中国人民解放军总部宣言》正式提出的口号是（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A:打倒蒋介石，解放全中国</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B:向北发展，向南防御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C:和平、民主、团结</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D:将革命进行到底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1946年，中共决定将减租减息政策改为实现“耕者有其田”政策的文件是（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A:《井冈山土地法》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B:《兴国土地法》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C:《关于清算、减租及土地问题的指示》</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D:《中国土地法大纲》</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1946年，中共决定将减租减息政策改为实现“耕者有其田”政策的文件是（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A:《井冈山土地法》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B:《兴国土地法》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C:《关于清算、减租及土地问题的指示》</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D:《中国土地法大纲》</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980555" cy="455930"/>
          </a:xfrm>
          <a:prstGeom prst="rect">
            <a:avLst/>
          </a:prstGeom>
        </p:spPr>
        <p:txBody>
          <a:bodyPr vert="horz" wrap="square" lIns="0" tIns="15240" rIns="0" bIns="0" rtlCol="0">
            <a:spAutoFit/>
          </a:bodyPr>
          <a:lstStyle/>
          <a:p>
            <a:pPr marL="12700">
              <a:lnSpc>
                <a:spcPct val="100000"/>
              </a:lnSpc>
              <a:spcBef>
                <a:spcPts val="120"/>
              </a:spcBef>
              <a:tabLst>
                <a:tab pos="6332855" algn="l"/>
              </a:tabLst>
            </a:pPr>
            <a:r>
              <a:rPr spc="15" dirty="0"/>
              <a:t>第一节</a:t>
            </a:r>
            <a:r>
              <a:rPr spc="-70" dirty="0"/>
              <a:t> </a:t>
            </a:r>
            <a:r>
              <a:rPr spc="15" dirty="0"/>
              <a:t>从争取和平民主到进</a:t>
            </a:r>
            <a:r>
              <a:rPr spc="-40" dirty="0"/>
              <a:t>行</a:t>
            </a:r>
            <a:r>
              <a:rPr spc="15" dirty="0"/>
              <a:t>自卫</a:t>
            </a:r>
            <a:r>
              <a:rPr spc="-40" dirty="0"/>
              <a:t>战</a:t>
            </a:r>
            <a:r>
              <a:rPr spc="15" dirty="0"/>
              <a:t>争</a:t>
            </a:r>
            <a:r>
              <a:rPr dirty="0"/>
              <a:t>	</a:t>
            </a:r>
            <a:endParaRPr spc="-55" dirty="0"/>
          </a:p>
        </p:txBody>
      </p:sp>
      <p:sp>
        <p:nvSpPr>
          <p:cNvPr id="4" name="object 4"/>
          <p:cNvSpPr txBox="1"/>
          <p:nvPr/>
        </p:nvSpPr>
        <p:spPr>
          <a:xfrm>
            <a:off x="656907" y="1239138"/>
            <a:ext cx="6125845" cy="392430"/>
          </a:xfrm>
          <a:prstGeom prst="rect">
            <a:avLst/>
          </a:prstGeom>
        </p:spPr>
        <p:txBody>
          <a:bodyPr vert="horz" wrap="square" lIns="0" tIns="13335" rIns="0" bIns="0" rtlCol="0">
            <a:spAutoFit/>
          </a:bodyPr>
          <a:lstStyle/>
          <a:p>
            <a:pPr marL="12700">
              <a:lnSpc>
                <a:spcPct val="100000"/>
              </a:lnSpc>
              <a:spcBef>
                <a:spcPts val="105"/>
              </a:spcBef>
            </a:pPr>
            <a:r>
              <a:rPr lang="zh-CN" altLang="en-US" sz="2400" dirty="0">
                <a:latin typeface="PMingLiU"/>
                <a:cs typeface="PMingLiU"/>
              </a:rPr>
              <a:t>二</a:t>
            </a:r>
            <a:r>
              <a:rPr sz="2400" dirty="0">
                <a:latin typeface="PMingLiU"/>
                <a:cs typeface="PMingLiU"/>
              </a:rPr>
              <a:t>、中国共产党争取和平、民主、团结</a:t>
            </a:r>
            <a:r>
              <a:rPr sz="2400" spc="15" dirty="0">
                <a:latin typeface="PMingLiU"/>
                <a:cs typeface="PMingLiU"/>
              </a:rPr>
              <a:t>的</a:t>
            </a:r>
            <a:r>
              <a:rPr sz="2400" dirty="0">
                <a:latin typeface="PMingLiU"/>
                <a:cs typeface="PMingLiU"/>
              </a:rPr>
              <a:t>斗争</a:t>
            </a:r>
            <a:endParaRPr sz="2400" dirty="0">
              <a:latin typeface="PMingLiU"/>
              <a:cs typeface="PMingLiU"/>
            </a:endParaRPr>
          </a:p>
        </p:txBody>
      </p:sp>
      <p:sp>
        <p:nvSpPr>
          <p:cNvPr id="5" name="object 5"/>
          <p:cNvSpPr/>
          <p:nvPr/>
        </p:nvSpPr>
        <p:spPr>
          <a:xfrm>
            <a:off x="7117080" y="1181100"/>
            <a:ext cx="1379220" cy="441960"/>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56907" y="2994596"/>
            <a:ext cx="221615" cy="327660"/>
          </a:xfrm>
          <a:prstGeom prst="rect">
            <a:avLst/>
          </a:prstGeom>
        </p:spPr>
        <p:txBody>
          <a:bodyPr vert="horz" wrap="square" lIns="0" tIns="16510" rIns="0" bIns="0" rtlCol="0">
            <a:spAutoFit/>
          </a:bodyPr>
          <a:lstStyle/>
          <a:p>
            <a:pPr marL="12700">
              <a:lnSpc>
                <a:spcPct val="100000"/>
              </a:lnSpc>
              <a:spcBef>
                <a:spcPts val="130"/>
              </a:spcBef>
            </a:pPr>
            <a:r>
              <a:rPr sz="1950" b="1" spc="-60" dirty="0">
                <a:solidFill>
                  <a:srgbClr val="4471C4"/>
                </a:solidFill>
                <a:latin typeface="等线" panose="02010600030101010101" pitchFamily="2" charset="-122"/>
                <a:ea typeface="等线" panose="02010600030101010101" pitchFamily="2" charset="-122"/>
                <a:cs typeface="Microsoft JhengHei" panose="020B0604030504040204" charset="-120"/>
              </a:rPr>
              <a:t>1.</a:t>
            </a:r>
            <a:endParaRPr sz="1950">
              <a:latin typeface="等线" panose="02010600030101010101" pitchFamily="2" charset="-122"/>
              <a:ea typeface="等线" panose="02010600030101010101" pitchFamily="2" charset="-122"/>
              <a:cs typeface="Microsoft JhengHei" panose="020B0604030504040204" charset="-120"/>
            </a:endParaRPr>
          </a:p>
        </p:txBody>
      </p:sp>
      <p:sp>
        <p:nvSpPr>
          <p:cNvPr id="7" name="object 7"/>
          <p:cNvSpPr txBox="1"/>
          <p:nvPr/>
        </p:nvSpPr>
        <p:spPr>
          <a:xfrm>
            <a:off x="1201420" y="2955546"/>
            <a:ext cx="4036695" cy="327660"/>
          </a:xfrm>
          <a:prstGeom prst="rect">
            <a:avLst/>
          </a:prstGeom>
        </p:spPr>
        <p:txBody>
          <a:bodyPr vert="horz" wrap="square" lIns="0" tIns="16510" rIns="0" bIns="0" rtlCol="0">
            <a:spAutoFit/>
          </a:bodyPr>
          <a:lstStyle/>
          <a:p>
            <a:pPr marL="12700">
              <a:lnSpc>
                <a:spcPct val="100000"/>
              </a:lnSpc>
              <a:spcBef>
                <a:spcPts val="130"/>
              </a:spcBef>
            </a:pPr>
            <a:r>
              <a:rPr sz="1950" b="1" u="heavy" spc="-8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1945</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年</a:t>
            </a:r>
            <a:r>
              <a:rPr sz="1950" b="1" u="heavy" spc="-90"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8</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月</a:t>
            </a:r>
            <a:r>
              <a:rPr sz="1950" b="1" u="heavy" spc="-8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25</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日</a:t>
            </a:r>
            <a:r>
              <a:rPr sz="1950" spc="25" dirty="0">
                <a:latin typeface="等线" panose="02010600030101010101" pitchFamily="2" charset="-122"/>
                <a:ea typeface="等线" panose="02010600030101010101" pitchFamily="2" charset="-122"/>
                <a:cs typeface="PMingLiU"/>
              </a:rPr>
              <a:t>，</a:t>
            </a:r>
            <a:r>
              <a:rPr sz="1950" spc="75" dirty="0">
                <a:latin typeface="等线" panose="02010600030101010101" pitchFamily="2" charset="-122"/>
                <a:ea typeface="等线" panose="02010600030101010101" pitchFamily="2" charset="-122"/>
                <a:cs typeface="PMingLiU"/>
              </a:rPr>
              <a:t>中</a:t>
            </a:r>
            <a:r>
              <a:rPr sz="1950" spc="25" dirty="0">
                <a:latin typeface="等线" panose="02010600030101010101" pitchFamily="2" charset="-122"/>
                <a:ea typeface="等线" panose="02010600030101010101" pitchFamily="2" charset="-122"/>
                <a:cs typeface="PMingLiU"/>
              </a:rPr>
              <a:t>共中</a:t>
            </a:r>
            <a:r>
              <a:rPr sz="1950" spc="65" dirty="0">
                <a:latin typeface="等线" panose="02010600030101010101" pitchFamily="2" charset="-122"/>
                <a:ea typeface="等线" panose="02010600030101010101" pitchFamily="2" charset="-122"/>
                <a:cs typeface="PMingLiU"/>
              </a:rPr>
              <a:t>央</a:t>
            </a:r>
            <a:r>
              <a:rPr sz="1950" spc="25" dirty="0">
                <a:latin typeface="等线" panose="02010600030101010101" pitchFamily="2" charset="-122"/>
                <a:ea typeface="等线" panose="02010600030101010101" pitchFamily="2" charset="-122"/>
                <a:cs typeface="PMingLiU"/>
              </a:rPr>
              <a:t>在《</a:t>
            </a:r>
            <a:r>
              <a:rPr sz="1950" spc="80" dirty="0">
                <a:latin typeface="等线" panose="02010600030101010101" pitchFamily="2" charset="-122"/>
                <a:ea typeface="等线" panose="02010600030101010101" pitchFamily="2" charset="-122"/>
                <a:cs typeface="PMingLiU"/>
              </a:rPr>
              <a:t>对目</a:t>
            </a:r>
            <a:endParaRPr sz="1950" dirty="0">
              <a:latin typeface="等线" panose="02010600030101010101" pitchFamily="2" charset="-122"/>
              <a:ea typeface="等线" panose="02010600030101010101" pitchFamily="2" charset="-122"/>
              <a:cs typeface="PMingLiU"/>
            </a:endParaRPr>
          </a:p>
        </p:txBody>
      </p:sp>
      <p:sp>
        <p:nvSpPr>
          <p:cNvPr id="10" name="object 10"/>
          <p:cNvSpPr txBox="1"/>
          <p:nvPr/>
        </p:nvSpPr>
        <p:spPr>
          <a:xfrm>
            <a:off x="648335" y="3299949"/>
            <a:ext cx="4562475" cy="1407437"/>
          </a:xfrm>
          <a:prstGeom prst="rect">
            <a:avLst/>
          </a:prstGeom>
        </p:spPr>
        <p:txBody>
          <a:bodyPr vert="horz" wrap="square" lIns="0" tIns="172085" rIns="0" bIns="0" rtlCol="0">
            <a:spAutoFit/>
          </a:bodyPr>
          <a:lstStyle/>
          <a:p>
            <a:pPr marL="469900">
              <a:lnSpc>
                <a:spcPct val="100000"/>
              </a:lnSpc>
              <a:spcBef>
                <a:spcPts val="1355"/>
              </a:spcBef>
              <a:tabLst>
                <a:tab pos="2848610" algn="l"/>
              </a:tabLst>
            </a:pPr>
            <a:r>
              <a:rPr sz="1950" spc="25" dirty="0" err="1">
                <a:latin typeface="等线" panose="02010600030101010101" pitchFamily="2" charset="-122"/>
                <a:ea typeface="等线" panose="02010600030101010101" pitchFamily="2" charset="-122"/>
                <a:cs typeface="PMingLiU"/>
              </a:rPr>
              <a:t>前时局的宣言》中</a:t>
            </a:r>
            <a:r>
              <a:rPr sz="1950" spc="25" dirty="0">
                <a:latin typeface="等线" panose="02010600030101010101" pitchFamily="2" charset="-122"/>
                <a:ea typeface="等线" panose="02010600030101010101" pitchFamily="2" charset="-122"/>
                <a:cs typeface="PMingLiU"/>
              </a:rPr>
              <a:t>	提出</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“和平、民</a:t>
            </a:r>
            <a:endPar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endParaRPr>
          </a:p>
          <a:p>
            <a:pPr marL="469265">
              <a:lnSpc>
                <a:spcPct val="100000"/>
              </a:lnSpc>
              <a:spcBef>
                <a:spcPts val="1265"/>
              </a:spcBef>
            </a:pP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 </a:t>
            </a:r>
            <a:r>
              <a:rPr sz="1950" b="1" u="heavy" spc="25" dirty="0" err="1">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主、团结”</a:t>
            </a:r>
            <a:r>
              <a:rPr sz="1950" spc="25" dirty="0" err="1">
                <a:latin typeface="等线" panose="02010600030101010101" pitchFamily="2" charset="-122"/>
                <a:ea typeface="等线" panose="02010600030101010101" pitchFamily="2" charset="-122"/>
                <a:cs typeface="PMingLiU"/>
              </a:rPr>
              <a:t>的口号</a:t>
            </a:r>
            <a:r>
              <a:rPr sz="1950" spc="25" dirty="0">
                <a:solidFill>
                  <a:srgbClr val="4471C4"/>
                </a:solidFill>
                <a:latin typeface="等线" panose="02010600030101010101" pitchFamily="2" charset="-122"/>
                <a:ea typeface="等线" panose="02010600030101010101" pitchFamily="2" charset="-122"/>
                <a:cs typeface="PMingLiU"/>
              </a:rPr>
              <a:t>★</a:t>
            </a:r>
            <a:r>
              <a:rPr sz="1950" spc="200" dirty="0">
                <a:solidFill>
                  <a:srgbClr val="4471C4"/>
                </a:solidFill>
                <a:latin typeface="等线" panose="02010600030101010101" pitchFamily="2" charset="-122"/>
                <a:ea typeface="等线" panose="02010600030101010101" pitchFamily="2" charset="-122"/>
                <a:cs typeface="PMingLiU"/>
              </a:rPr>
              <a:t> </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tabLst>
                <a:tab pos="469900" algn="l"/>
              </a:tabLst>
            </a:pPr>
            <a:r>
              <a:rPr sz="1950" spc="30" dirty="0">
                <a:latin typeface="等线" panose="02010600030101010101" pitchFamily="2" charset="-122"/>
                <a:ea typeface="等线" panose="02010600030101010101" pitchFamily="2" charset="-122"/>
                <a:cs typeface="PMingLiU"/>
              </a:rPr>
              <a:t>2.	</a:t>
            </a:r>
            <a:r>
              <a:rPr sz="1950" spc="100" dirty="0">
                <a:latin typeface="等线" panose="02010600030101010101" pitchFamily="2" charset="-122"/>
                <a:ea typeface="等线" panose="02010600030101010101" pitchFamily="2" charset="-122"/>
                <a:cs typeface="PMingLiU"/>
              </a:rPr>
              <a:t>1945</a:t>
            </a:r>
            <a:r>
              <a:rPr sz="1950" spc="25" dirty="0">
                <a:latin typeface="等线" panose="02010600030101010101" pitchFamily="2" charset="-122"/>
                <a:ea typeface="等线" panose="02010600030101010101" pitchFamily="2" charset="-122"/>
                <a:cs typeface="PMingLiU"/>
              </a:rPr>
              <a:t>年</a:t>
            </a:r>
            <a:r>
              <a:rPr sz="1950" b="1" spc="25" dirty="0">
                <a:solidFill>
                  <a:srgbClr val="4471C4"/>
                </a:solidFill>
                <a:latin typeface="等线" panose="02010600030101010101" pitchFamily="2" charset="-122"/>
                <a:ea typeface="等线" panose="02010600030101010101" pitchFamily="2" charset="-122"/>
                <a:cs typeface="Microsoft JhengHei" panose="020B0604030504040204" charset="-120"/>
              </a:rPr>
              <a:t>重庆谈判</a:t>
            </a:r>
            <a:r>
              <a:rPr lang="zh-CN" altLang="en-US" sz="1950" spc="25" dirty="0">
                <a:latin typeface="等线" panose="02010600030101010101" pitchFamily="2" charset="-122"/>
                <a:ea typeface="等线" panose="02010600030101010101" pitchFamily="2" charset="-122"/>
                <a:cs typeface="Microsoft JhengHei" panose="020B0604030504040204" charset="-120"/>
              </a:rPr>
              <a:t>，</a:t>
            </a:r>
            <a:r>
              <a:rPr sz="1950" spc="125" dirty="0">
                <a:latin typeface="等线" panose="02010600030101010101" pitchFamily="2" charset="-122"/>
                <a:ea typeface="等线" panose="02010600030101010101" pitchFamily="2" charset="-122"/>
                <a:cs typeface="PMingLiU"/>
              </a:rPr>
              <a:t>10</a:t>
            </a:r>
            <a:r>
              <a:rPr sz="1950" spc="25" dirty="0">
                <a:latin typeface="等线" panose="02010600030101010101" pitchFamily="2" charset="-122"/>
                <a:ea typeface="等线" panose="02010600030101010101" pitchFamily="2" charset="-122"/>
                <a:cs typeface="PMingLiU"/>
              </a:rPr>
              <a:t>月</a:t>
            </a:r>
            <a:r>
              <a:rPr sz="1950" spc="125" dirty="0">
                <a:latin typeface="等线" panose="02010600030101010101" pitchFamily="2" charset="-122"/>
                <a:ea typeface="等线" panose="02010600030101010101" pitchFamily="2" charset="-122"/>
                <a:cs typeface="PMingLiU"/>
              </a:rPr>
              <a:t>10</a:t>
            </a:r>
            <a:r>
              <a:rPr sz="1950" spc="75" dirty="0">
                <a:latin typeface="等线" panose="02010600030101010101" pitchFamily="2" charset="-122"/>
                <a:ea typeface="等线" panose="02010600030101010101" pitchFamily="2" charset="-122"/>
                <a:cs typeface="PMingLiU"/>
              </a:rPr>
              <a:t>日</a:t>
            </a:r>
            <a:r>
              <a:rPr lang="zh-CN" altLang="en-US" sz="1950" spc="25" dirty="0">
                <a:latin typeface="等线" panose="02010600030101010101" pitchFamily="2" charset="-122"/>
                <a:ea typeface="等线" panose="02010600030101010101" pitchFamily="2" charset="-122"/>
                <a:cs typeface="PMingLiU"/>
              </a:rPr>
              <a:t>签订</a:t>
            </a:r>
            <a:r>
              <a:rPr lang="en-US" sz="1950" spc="25" dirty="0">
                <a:latin typeface="等线" panose="02010600030101010101" pitchFamily="2" charset="-122"/>
                <a:ea typeface="等线" panose="02010600030101010101" pitchFamily="2" charset="-122"/>
                <a:cs typeface="PMingLiU"/>
              </a:rPr>
              <a:t>     </a:t>
            </a:r>
            <a:endParaRPr sz="1950" dirty="0">
              <a:latin typeface="等线" panose="02010600030101010101" pitchFamily="2" charset="-122"/>
              <a:ea typeface="等线" panose="02010600030101010101" pitchFamily="2" charset="-122"/>
              <a:cs typeface="PMingLiU"/>
            </a:endParaRPr>
          </a:p>
        </p:txBody>
      </p:sp>
      <p:sp>
        <p:nvSpPr>
          <p:cNvPr id="12" name="object 12"/>
          <p:cNvSpPr txBox="1"/>
          <p:nvPr/>
        </p:nvSpPr>
        <p:spPr>
          <a:xfrm>
            <a:off x="1126491" y="4728023"/>
            <a:ext cx="4052570" cy="940435"/>
          </a:xfrm>
          <a:prstGeom prst="rect">
            <a:avLst/>
          </a:prstGeom>
        </p:spPr>
        <p:txBody>
          <a:bodyPr vert="horz" wrap="square" lIns="0" tIns="172085" rIns="0" bIns="0" rtlCol="0">
            <a:spAutoFit/>
          </a:bodyPr>
          <a:lstStyle/>
          <a:p>
            <a:pPr marL="12700">
              <a:lnSpc>
                <a:spcPct val="100000"/>
              </a:lnSpc>
              <a:spcBef>
                <a:spcPts val="1355"/>
              </a:spcBef>
            </a:pPr>
            <a:r>
              <a:rPr sz="1950" u="heavy" spc="-490" dirty="0">
                <a:solidFill>
                  <a:srgbClr val="4471C4"/>
                </a:solidFill>
                <a:uFill>
                  <a:solidFill>
                    <a:srgbClr val="4471C4"/>
                  </a:solidFill>
                </a:uFill>
                <a:latin typeface="等线" panose="02010600030101010101" pitchFamily="2" charset="-122"/>
                <a:ea typeface="等线" panose="02010600030101010101" pitchFamily="2" charset="-122"/>
                <a:cs typeface="Times New Roman" panose="02020503050405090304"/>
              </a:rPr>
              <a:t> </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《政府与中共代表会谈纪要</a:t>
            </a:r>
            <a:r>
              <a:rPr sz="1950" b="1" u="heavy" spc="10"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a:t>
            </a:r>
            <a:r>
              <a:rPr sz="1950" spc="25" dirty="0">
                <a:latin typeface="等线" panose="02010600030101010101" pitchFamily="2" charset="-122"/>
                <a:ea typeface="等线" panose="02010600030101010101" pitchFamily="2" charset="-122"/>
                <a:cs typeface="PMingLiU"/>
              </a:rPr>
              <a:t>（</a:t>
            </a:r>
            <a:r>
              <a:rPr sz="1950" b="1" spc="25" dirty="0">
                <a:solidFill>
                  <a:srgbClr val="4471C4"/>
                </a:solidFill>
                <a:latin typeface="等线" panose="02010600030101010101" pitchFamily="2" charset="-122"/>
                <a:ea typeface="等线" panose="02010600030101010101" pitchFamily="2" charset="-122"/>
                <a:cs typeface="Microsoft JhengHei" panose="020B0604030504040204" charset="-120"/>
              </a:rPr>
              <a:t>双十</a:t>
            </a:r>
            <a:endParaRPr sz="1950" dirty="0">
              <a:latin typeface="等线" panose="02010600030101010101" pitchFamily="2" charset="-122"/>
              <a:ea typeface="等线" panose="02010600030101010101" pitchFamily="2" charset="-122"/>
              <a:cs typeface="Microsoft JhengHei" panose="020B0604030504040204" charset="-120"/>
            </a:endParaRPr>
          </a:p>
          <a:p>
            <a:pPr marL="12700">
              <a:lnSpc>
                <a:spcPct val="100000"/>
              </a:lnSpc>
              <a:spcBef>
                <a:spcPts val="1260"/>
              </a:spcBef>
            </a:pPr>
            <a:r>
              <a:rPr sz="1950" u="heavy" spc="-490" dirty="0">
                <a:solidFill>
                  <a:srgbClr val="4471C4"/>
                </a:solidFill>
                <a:uFill>
                  <a:solidFill>
                    <a:srgbClr val="4471C4"/>
                  </a:solidFill>
                </a:uFill>
                <a:latin typeface="等线" panose="02010600030101010101" pitchFamily="2" charset="-122"/>
                <a:ea typeface="等线" panose="02010600030101010101" pitchFamily="2" charset="-122"/>
                <a:cs typeface="Times New Roman" panose="02020503050405090304"/>
              </a:rPr>
              <a:t> </a:t>
            </a:r>
            <a:r>
              <a:rPr sz="1950" b="1" u="heavy" spc="25" dirty="0">
                <a:solidFill>
                  <a:srgbClr val="4471C4"/>
                </a:solidFill>
                <a:uFill>
                  <a:solidFill>
                    <a:srgbClr val="4471C4"/>
                  </a:solidFill>
                </a:uFill>
                <a:latin typeface="等线" panose="02010600030101010101" pitchFamily="2" charset="-122"/>
                <a:ea typeface="等线" panose="02010600030101010101" pitchFamily="2" charset="-122"/>
                <a:cs typeface="Microsoft JhengHei" panose="020B0604030504040204" charset="-120"/>
              </a:rPr>
              <a:t>协定）</a:t>
            </a:r>
            <a:r>
              <a:rPr sz="1950" b="1" spc="100" dirty="0">
                <a:solidFill>
                  <a:srgbClr val="4471C4"/>
                </a:solidFill>
                <a:latin typeface="等线" panose="02010600030101010101" pitchFamily="2" charset="-122"/>
                <a:ea typeface="等线" panose="02010600030101010101" pitchFamily="2" charset="-122"/>
                <a:cs typeface="Microsoft JhengHei" panose="020B0604030504040204" charset="-120"/>
              </a:rPr>
              <a:t> </a:t>
            </a:r>
            <a:r>
              <a:rPr sz="1950" spc="25" dirty="0">
                <a:solidFill>
                  <a:srgbClr val="4471C4"/>
                </a:solidFill>
                <a:latin typeface="等线" panose="02010600030101010101" pitchFamily="2" charset="-122"/>
                <a:ea typeface="等线" panose="02010600030101010101" pitchFamily="2" charset="-122"/>
                <a:cs typeface="PMingLiU"/>
              </a:rPr>
              <a:t>★</a:t>
            </a:r>
            <a:r>
              <a:rPr sz="1950" spc="80" dirty="0">
                <a:solidFill>
                  <a:srgbClr val="4471C4"/>
                </a:solidFill>
                <a:latin typeface="等线" panose="02010600030101010101" pitchFamily="2" charset="-122"/>
                <a:ea typeface="等线" panose="02010600030101010101" pitchFamily="2" charset="-122"/>
                <a:cs typeface="PMingLiU"/>
              </a:rPr>
              <a:t> </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14" name="object 14"/>
          <p:cNvSpPr txBox="1"/>
          <p:nvPr/>
        </p:nvSpPr>
        <p:spPr>
          <a:xfrm>
            <a:off x="5996303" y="2960999"/>
            <a:ext cx="5975350" cy="316753"/>
          </a:xfrm>
          <a:prstGeom prst="rect">
            <a:avLst/>
          </a:prstGeom>
        </p:spPr>
        <p:txBody>
          <a:bodyPr vert="horz" wrap="square" lIns="0" tIns="16510" rIns="0" bIns="0" rtlCol="0">
            <a:spAutoFit/>
          </a:bodyPr>
          <a:lstStyle/>
          <a:p>
            <a:pPr marL="12700">
              <a:lnSpc>
                <a:spcPct val="100000"/>
              </a:lnSpc>
              <a:spcBef>
                <a:spcPts val="130"/>
              </a:spcBef>
              <a:tabLst>
                <a:tab pos="465455" algn="l"/>
              </a:tabLst>
            </a:pPr>
            <a:r>
              <a:rPr sz="1950" b="1" spc="-55" dirty="0">
                <a:solidFill>
                  <a:srgbClr val="C00000"/>
                </a:solidFill>
                <a:latin typeface="等线" panose="02010600030101010101" pitchFamily="2" charset="-122"/>
                <a:ea typeface="等线" panose="02010600030101010101" pitchFamily="2" charset="-122"/>
                <a:cs typeface="Microsoft JhengHei" panose="020B0604030504040204" charset="-120"/>
              </a:rPr>
              <a:t>1.	</a:t>
            </a:r>
            <a:r>
              <a:rPr sz="1950" b="1" u="heavy" spc="-5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 </a:t>
            </a:r>
            <a:r>
              <a:rPr sz="1950" b="1" u="heavy" spc="2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校场口惨案</a:t>
            </a:r>
            <a:r>
              <a:rPr sz="1950" spc="80" dirty="0">
                <a:latin typeface="等线" panose="02010600030101010101" pitchFamily="2" charset="-122"/>
                <a:ea typeface="等线" panose="02010600030101010101" pitchFamily="2" charset="-122"/>
                <a:cs typeface="PMingLiU"/>
              </a:rPr>
              <a:t>：</a:t>
            </a:r>
            <a:r>
              <a:rPr sz="1950" spc="75" dirty="0">
                <a:latin typeface="等线" panose="02010600030101010101" pitchFamily="2" charset="-122"/>
                <a:ea typeface="等线" panose="02010600030101010101" pitchFamily="2" charset="-122"/>
                <a:cs typeface="PMingLiU"/>
              </a:rPr>
              <a:t>1946年国民党破坏 “</a:t>
            </a:r>
            <a:r>
              <a:rPr sz="1950" spc="75" dirty="0" err="1">
                <a:latin typeface="等线" panose="02010600030101010101" pitchFamily="2" charset="-122"/>
                <a:ea typeface="等线" panose="02010600030101010101" pitchFamily="2" charset="-122"/>
                <a:cs typeface="PMingLiU"/>
              </a:rPr>
              <a:t>庆祝政协成</a:t>
            </a:r>
            <a:r>
              <a:rPr lang="zh-CN" altLang="en-US" sz="1950" spc="75" dirty="0">
                <a:latin typeface="等线" panose="02010600030101010101" pitchFamily="2" charset="-122"/>
                <a:ea typeface="等线" panose="02010600030101010101" pitchFamily="2" charset="-122"/>
                <a:cs typeface="PMingLiU"/>
              </a:rPr>
              <a:t>功</a:t>
            </a:r>
            <a:endParaRPr sz="1950" spc="75" dirty="0">
              <a:latin typeface="等线" panose="02010600030101010101" pitchFamily="2" charset="-122"/>
              <a:ea typeface="等线" panose="02010600030101010101" pitchFamily="2" charset="-122"/>
              <a:cs typeface="PMingLiU"/>
            </a:endParaRPr>
          </a:p>
        </p:txBody>
      </p:sp>
      <p:sp>
        <p:nvSpPr>
          <p:cNvPr id="16" name="object 16"/>
          <p:cNvSpPr txBox="1"/>
          <p:nvPr/>
        </p:nvSpPr>
        <p:spPr>
          <a:xfrm>
            <a:off x="6430816" y="3397292"/>
            <a:ext cx="5674360" cy="316753"/>
          </a:xfrm>
          <a:prstGeom prst="rect">
            <a:avLst/>
          </a:prstGeom>
        </p:spPr>
        <p:txBody>
          <a:bodyPr vert="horz" wrap="square" lIns="0" tIns="16510" rIns="0" bIns="0" rtlCol="0">
            <a:spAutoFit/>
          </a:bodyPr>
          <a:lstStyle/>
          <a:p>
            <a:pPr marL="12700">
              <a:lnSpc>
                <a:spcPct val="100000"/>
              </a:lnSpc>
              <a:spcBef>
                <a:spcPts val="130"/>
              </a:spcBef>
            </a:pPr>
            <a:r>
              <a:rPr sz="1950" spc="75" dirty="0">
                <a:latin typeface="等线" panose="02010600030101010101" pitchFamily="2" charset="-122"/>
                <a:ea typeface="等线" panose="02010600030101010101" pitchFamily="2" charset="-122"/>
                <a:cs typeface="PMingLiU"/>
              </a:rPr>
              <a:t> 大会”，</a:t>
            </a:r>
            <a:r>
              <a:rPr sz="1950" b="1" u="heavy" spc="2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李公朴、郭沫若、马寅初</a:t>
            </a:r>
            <a:r>
              <a:rPr sz="1950" spc="75" dirty="0">
                <a:latin typeface="等线" panose="02010600030101010101" pitchFamily="2" charset="-122"/>
                <a:ea typeface="等线" panose="02010600030101010101" pitchFamily="2" charset="-122"/>
                <a:cs typeface="PMingLiU"/>
              </a:rPr>
              <a:t>等多人被打伤，</a:t>
            </a:r>
            <a:endParaRPr sz="1950" spc="75" dirty="0">
              <a:latin typeface="等线" panose="02010600030101010101" pitchFamily="2" charset="-122"/>
              <a:ea typeface="等线" panose="02010600030101010101" pitchFamily="2" charset="-122"/>
              <a:cs typeface="PMingLiU"/>
            </a:endParaRPr>
          </a:p>
        </p:txBody>
      </p:sp>
      <p:sp>
        <p:nvSpPr>
          <p:cNvPr id="18" name="object 18"/>
          <p:cNvSpPr txBox="1"/>
          <p:nvPr/>
        </p:nvSpPr>
        <p:spPr>
          <a:xfrm>
            <a:off x="6005195" y="3714045"/>
            <a:ext cx="5805805" cy="940642"/>
          </a:xfrm>
          <a:prstGeom prst="rect">
            <a:avLst/>
          </a:prstGeom>
        </p:spPr>
        <p:txBody>
          <a:bodyPr vert="horz" wrap="square" lIns="0" tIns="172085" rIns="0" bIns="0" rtlCol="0">
            <a:spAutoFit/>
          </a:bodyPr>
          <a:lstStyle/>
          <a:p>
            <a:pPr marL="469900">
              <a:lnSpc>
                <a:spcPct val="100000"/>
              </a:lnSpc>
              <a:spcBef>
                <a:spcPts val="1355"/>
              </a:spcBef>
            </a:pPr>
            <a:r>
              <a:rPr sz="1950" spc="25" dirty="0">
                <a:latin typeface="等线" panose="02010600030101010101" pitchFamily="2" charset="-122"/>
                <a:ea typeface="等线" panose="02010600030101010101" pitchFamily="2" charset="-122"/>
                <a:cs typeface="PMingLiU"/>
              </a:rPr>
              <a:t>失踪、被捕</a:t>
            </a:r>
            <a:r>
              <a:rPr sz="1950" spc="100" dirty="0">
                <a:latin typeface="等线" panose="02010600030101010101" pitchFamily="2" charset="-122"/>
                <a:ea typeface="等线" panose="02010600030101010101" pitchFamily="2" charset="-122"/>
                <a:cs typeface="PMingLiU"/>
              </a:rPr>
              <a:t>60</a:t>
            </a:r>
            <a:r>
              <a:rPr sz="1950" spc="25" dirty="0">
                <a:latin typeface="等线" panose="02010600030101010101" pitchFamily="2" charset="-122"/>
                <a:ea typeface="等线" panose="02010600030101010101" pitchFamily="2" charset="-122"/>
                <a:cs typeface="PMingLiU"/>
              </a:rPr>
              <a:t>多人</a:t>
            </a:r>
            <a:r>
              <a:rPr sz="1800" dirty="0">
                <a:solidFill>
                  <a:srgbClr val="C00000"/>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p>
            <a:pPr marL="12700">
              <a:lnSpc>
                <a:spcPct val="100000"/>
              </a:lnSpc>
              <a:spcBef>
                <a:spcPts val="1265"/>
              </a:spcBef>
              <a:tabLst>
                <a:tab pos="465455" algn="l"/>
              </a:tabLst>
            </a:pPr>
            <a:r>
              <a:rPr sz="1950" b="1" spc="-55" dirty="0">
                <a:solidFill>
                  <a:srgbClr val="C00000"/>
                </a:solidFill>
                <a:latin typeface="等线" panose="02010600030101010101" pitchFamily="2" charset="-122"/>
                <a:ea typeface="等线" panose="02010600030101010101" pitchFamily="2" charset="-122"/>
                <a:cs typeface="Microsoft JhengHei" panose="020B0604030504040204" charset="-120"/>
              </a:rPr>
              <a:t>2.	</a:t>
            </a:r>
            <a:r>
              <a:rPr sz="1950" b="1" u="heavy" spc="2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下关惨案</a:t>
            </a:r>
            <a:r>
              <a:rPr sz="1950" spc="25" dirty="0">
                <a:latin typeface="等线" panose="02010600030101010101" pitchFamily="2" charset="-122"/>
                <a:ea typeface="等线" panose="02010600030101010101" pitchFamily="2" charset="-122"/>
                <a:cs typeface="PMingLiU"/>
              </a:rPr>
              <a:t>：1946年上海人民团体联合会请愿团在</a:t>
            </a:r>
            <a:endParaRPr sz="1950" spc="25" dirty="0">
              <a:latin typeface="等线" panose="02010600030101010101" pitchFamily="2" charset="-122"/>
              <a:ea typeface="等线" panose="02010600030101010101" pitchFamily="2" charset="-122"/>
              <a:cs typeface="PMingLiU"/>
            </a:endParaRPr>
          </a:p>
        </p:txBody>
      </p:sp>
      <p:sp>
        <p:nvSpPr>
          <p:cNvPr id="19" name="object 19"/>
          <p:cNvSpPr txBox="1"/>
          <p:nvPr/>
        </p:nvSpPr>
        <p:spPr>
          <a:xfrm>
            <a:off x="6472506" y="4707386"/>
            <a:ext cx="5325745" cy="940435"/>
          </a:xfrm>
          <a:prstGeom prst="rect">
            <a:avLst/>
          </a:prstGeom>
        </p:spPr>
        <p:txBody>
          <a:bodyPr vert="horz" wrap="square" lIns="0" tIns="12065" rIns="0" bIns="0" rtlCol="0">
            <a:spAutoFit/>
          </a:bodyPr>
          <a:lstStyle/>
          <a:p>
            <a:pPr marL="16510" marR="5080" indent="-4445">
              <a:lnSpc>
                <a:spcPct val="154000"/>
              </a:lnSpc>
              <a:spcBef>
                <a:spcPts val="95"/>
              </a:spcBef>
            </a:pPr>
            <a:r>
              <a:rPr sz="1950" u="heavy" spc="-459" dirty="0">
                <a:solidFill>
                  <a:srgbClr val="C00000"/>
                </a:solidFill>
                <a:uFill>
                  <a:solidFill>
                    <a:srgbClr val="C00000"/>
                  </a:solidFill>
                </a:uFill>
                <a:latin typeface="等线" panose="02010600030101010101" pitchFamily="2" charset="-122"/>
                <a:ea typeface="等线" panose="02010600030101010101" pitchFamily="2" charset="-122"/>
                <a:cs typeface="Times New Roman" panose="02020503050405090304"/>
              </a:rPr>
              <a:t> </a:t>
            </a:r>
            <a:r>
              <a:rPr sz="1950" b="1" u="heavy" spc="25"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南京下关</a:t>
            </a:r>
            <a:r>
              <a:rPr sz="1950" spc="25" dirty="0">
                <a:latin typeface="等线" panose="02010600030101010101" pitchFamily="2" charset="-122"/>
                <a:ea typeface="等线" panose="02010600030101010101" pitchFamily="2" charset="-122"/>
                <a:cs typeface="PMingLiU"/>
              </a:rPr>
              <a:t>车站遭到国民党当局指使</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大批</a:t>
            </a:r>
            <a:r>
              <a:rPr sz="1950" spc="75" dirty="0">
                <a:latin typeface="等线" panose="02010600030101010101" pitchFamily="2" charset="-122"/>
                <a:ea typeface="等线" panose="02010600030101010101" pitchFamily="2" charset="-122"/>
                <a:cs typeface="PMingLiU"/>
              </a:rPr>
              <a:t>暴</a:t>
            </a:r>
            <a:r>
              <a:rPr sz="1950" spc="25" dirty="0">
                <a:latin typeface="等线" panose="02010600030101010101" pitchFamily="2" charset="-122"/>
                <a:ea typeface="等线" panose="02010600030101010101" pitchFamily="2" charset="-122"/>
                <a:cs typeface="PMingLiU"/>
              </a:rPr>
              <a:t>徒的 围殴，多人受伤</a:t>
            </a:r>
            <a:r>
              <a:rPr sz="1800" dirty="0">
                <a:solidFill>
                  <a:srgbClr val="C00000"/>
                </a:solidFill>
                <a:latin typeface="等线" panose="02010600030101010101" pitchFamily="2" charset="-122"/>
                <a:ea typeface="等线" panose="02010600030101010101" pitchFamily="2" charset="-122"/>
                <a:cs typeface="PMingLiU"/>
              </a:rPr>
              <a:t>★</a:t>
            </a:r>
            <a:r>
              <a:rPr sz="1800" spc="180" dirty="0">
                <a:solidFill>
                  <a:srgbClr val="C00000"/>
                </a:solidFill>
                <a:latin typeface="等线" panose="02010600030101010101" pitchFamily="2" charset="-122"/>
                <a:ea typeface="等线" panose="02010600030101010101" pitchFamily="2" charset="-122"/>
                <a:cs typeface="PMingLiU"/>
              </a:rPr>
              <a:t> </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20" name="object 20"/>
          <p:cNvSpPr txBox="1"/>
          <p:nvPr/>
        </p:nvSpPr>
        <p:spPr>
          <a:xfrm>
            <a:off x="2529839" y="2019300"/>
            <a:ext cx="967740" cy="405880"/>
          </a:xfrm>
          <a:prstGeom prst="rect">
            <a:avLst/>
          </a:prstGeom>
          <a:solidFill>
            <a:srgbClr val="4471C4"/>
          </a:solidFill>
        </p:spPr>
        <p:txBody>
          <a:bodyPr vert="horz" wrap="square" lIns="0" tIns="36195" rIns="0" bIns="0" rtlCol="0">
            <a:spAutoFit/>
          </a:bodyPr>
          <a:lstStyle/>
          <a:p>
            <a:pPr marL="178435">
              <a:lnSpc>
                <a:spcPct val="100000"/>
              </a:lnSpc>
              <a:spcBef>
                <a:spcPts val="285"/>
              </a:spcBef>
            </a:pPr>
            <a:r>
              <a:rPr sz="2400" spc="-5" dirty="0">
                <a:solidFill>
                  <a:srgbClr val="FFFFFF"/>
                </a:solidFill>
                <a:latin typeface="等线" panose="02010600030101010101" pitchFamily="2" charset="-122"/>
                <a:ea typeface="等线" panose="02010600030101010101" pitchFamily="2" charset="-122"/>
                <a:cs typeface="PMingLiU"/>
              </a:rPr>
              <a:t>和平</a:t>
            </a:r>
            <a:endParaRPr sz="2400">
              <a:latin typeface="等线" panose="02010600030101010101" pitchFamily="2" charset="-122"/>
              <a:ea typeface="等线" panose="02010600030101010101" pitchFamily="2" charset="-122"/>
              <a:cs typeface="PMingLiU"/>
            </a:endParaRPr>
          </a:p>
        </p:txBody>
      </p:sp>
      <p:sp>
        <p:nvSpPr>
          <p:cNvPr id="21" name="object 21"/>
          <p:cNvSpPr txBox="1"/>
          <p:nvPr/>
        </p:nvSpPr>
        <p:spPr>
          <a:xfrm>
            <a:off x="8602980" y="2019300"/>
            <a:ext cx="967740" cy="405880"/>
          </a:xfrm>
          <a:prstGeom prst="rect">
            <a:avLst/>
          </a:prstGeom>
          <a:solidFill>
            <a:srgbClr val="C00000"/>
          </a:solidFill>
        </p:spPr>
        <p:txBody>
          <a:bodyPr vert="horz" wrap="square" lIns="0" tIns="36195" rIns="0" bIns="0" rtlCol="0">
            <a:spAutoFit/>
          </a:bodyPr>
          <a:lstStyle/>
          <a:p>
            <a:pPr marL="178435">
              <a:lnSpc>
                <a:spcPct val="100000"/>
              </a:lnSpc>
              <a:spcBef>
                <a:spcPts val="285"/>
              </a:spcBef>
            </a:pPr>
            <a:r>
              <a:rPr sz="2400" dirty="0">
                <a:solidFill>
                  <a:srgbClr val="FFFFFF"/>
                </a:solidFill>
                <a:latin typeface="等线" panose="02010600030101010101" pitchFamily="2" charset="-122"/>
                <a:ea typeface="等线" panose="02010600030101010101" pitchFamily="2" charset="-122"/>
                <a:cs typeface="PMingLiU"/>
              </a:rPr>
              <a:t>破坏</a:t>
            </a:r>
            <a:endParaRPr sz="2400">
              <a:latin typeface="等线" panose="02010600030101010101" pitchFamily="2" charset="-122"/>
              <a:ea typeface="等线" panose="02010600030101010101" pitchFamily="2" charset="-122"/>
              <a:cs typeface="PMingLiU"/>
            </a:endParaRPr>
          </a:p>
        </p:txBody>
      </p:sp>
      <p:sp>
        <p:nvSpPr>
          <p:cNvPr id="22" name="object 22"/>
          <p:cNvSpPr/>
          <p:nvPr/>
        </p:nvSpPr>
        <p:spPr>
          <a:xfrm>
            <a:off x="5791200" y="2552700"/>
            <a:ext cx="0" cy="3174365"/>
          </a:xfrm>
          <a:custGeom>
            <a:avLst/>
            <a:gdLst/>
            <a:ahLst/>
            <a:cxnLst/>
            <a:rect l="l" t="t" r="r" b="b"/>
            <a:pathLst>
              <a:path h="3174365">
                <a:moveTo>
                  <a:pt x="0" y="0"/>
                </a:moveTo>
                <a:lnTo>
                  <a:pt x="0" y="3174022"/>
                </a:lnTo>
              </a:path>
            </a:pathLst>
          </a:custGeom>
          <a:ln w="15240">
            <a:solidFill>
              <a:srgbClr val="A6A6A6"/>
            </a:solidFill>
          </a:ln>
        </p:spPr>
        <p:txBody>
          <a:bodyPr wrap="square" lIns="0" tIns="0" rIns="0" bIns="0" rtlCol="0"/>
          <a:lstStyle/>
          <a:p>
            <a:endParaRPr>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《中国人民政治协商会议共同纲领》最基本、最核心的内容是规定了新中国的（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A:基本民族政策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B:国体和政体</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C:经济工作方针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D:外交工作原则</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《中国人民政治协商会议共同纲领》最基本、最核心的内容是规定了新中国的（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A:基本民族政策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B:国体和政体</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C:经济工作方针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D:外交工作原则</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毛泽东在《论人民民主专政》一文中指出，人民民主专政的主要基础是（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A:工人阶级和民族资产阶级的联盟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B:农民阶级和民族资产阶级的联盟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C:工人阶级和农民阶级的联盟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D:工人阶级和城市小资产阶级的联盟</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毛泽东在《论人民民主专政》一文中指出，人民民主专政的主要基础是（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A:工人阶级和民族资产阶级的联盟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B:农民阶级和民族资产阶级的联盟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C:工人阶级和农民阶级的联盟</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D:工人阶级和城市小资产阶级的联盟</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3935" y="1575435"/>
            <a:ext cx="10920730" cy="1137285"/>
          </a:xfrm>
        </p:spPr>
        <p:txBody>
          <a:bodyPr>
            <a:normAutofit/>
          </a:bodyPr>
          <a:lstStyle/>
          <a:p>
            <a:r>
              <a:rPr lang="zh-CN" altLang="en-US"/>
              <a:t>社会主义基本制度的全面确立</a:t>
            </a:r>
            <a:endParaRPr lang="zh-CN" altLang="en-US"/>
          </a:p>
        </p:txBody>
      </p:sp>
      <p:sp>
        <p:nvSpPr>
          <p:cNvPr id="3" name="副标题 2"/>
          <p:cNvSpPr>
            <a:spLocks noGrp="1"/>
          </p:cNvSpPr>
          <p:nvPr>
            <p:ph type="subTitle" idx="1"/>
          </p:nvPr>
        </p:nvSpPr>
        <p:spPr>
          <a:xfrm>
            <a:off x="4571339" y="699378"/>
            <a:ext cx="2841736" cy="644142"/>
          </a:xfrm>
        </p:spPr>
        <p:txBody>
          <a:bodyPr/>
          <a:lstStyle/>
          <a:p>
            <a:r>
              <a:rPr lang="zh-CN" altLang="en-US"/>
              <a:t>第八章</a:t>
            </a:r>
            <a:endParaRPr lang="zh-CN" altLang="en-US"/>
          </a:p>
        </p:txBody>
      </p:sp>
      <p:sp>
        <p:nvSpPr>
          <p:cNvPr id="11" name="文本框 10"/>
          <p:cNvSpPr txBox="1"/>
          <p:nvPr/>
        </p:nvSpPr>
        <p:spPr>
          <a:xfrm>
            <a:off x="614680" y="3533775"/>
            <a:ext cx="11424285" cy="2399665"/>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《共同纲领》的全面实施与新民主主义革命任务的胜利完成                     </a:t>
            </a:r>
            <a:endParaRPr lang="zh-CN" altLang="en-US" sz="2000" b="1"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第二节 制定过渡时期总路线                                               </a:t>
            </a:r>
            <a:endParaRPr lang="zh-CN" altLang="en-US" sz="2000" b="1"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latin typeface="等线" panose="02010600030101010101" pitchFamily="2" charset="-122"/>
                <a:ea typeface="等线" panose="02010600030101010101" pitchFamily="2" charset="-122"/>
                <a:sym typeface="+mn-ea"/>
              </a:rPr>
              <a:t>第三节 开辟中国社会主义改造道路</a:t>
            </a:r>
            <a:r>
              <a:rPr lang="zh-CN" altLang="en-US" sz="2000" b="1" dirty="0">
                <a:solidFill>
                  <a:schemeClr val="tx1"/>
                </a:solidFill>
                <a:latin typeface="等线" panose="02010600030101010101" pitchFamily="2" charset="-122"/>
                <a:ea typeface="等线" panose="02010600030101010101" pitchFamily="2" charset="-122"/>
                <a:sym typeface="+mn-ea"/>
              </a:rPr>
              <a:t>             </a:t>
            </a:r>
            <a:endParaRPr lang="zh-CN" altLang="en-US"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747" y="386397"/>
            <a:ext cx="11214100" cy="455930"/>
          </a:xfrm>
          <a:prstGeom prst="rect">
            <a:avLst/>
          </a:prstGeom>
        </p:spPr>
        <p:txBody>
          <a:bodyPr vert="horz" wrap="square" lIns="0" tIns="15240" rIns="0" bIns="0" rtlCol="0">
            <a:spAutoFit/>
          </a:bodyPr>
          <a:lstStyle/>
          <a:p>
            <a:pPr marL="12700">
              <a:lnSpc>
                <a:spcPct val="100000"/>
              </a:lnSpc>
              <a:spcBef>
                <a:spcPts val="120"/>
              </a:spcBef>
              <a:tabLst>
                <a:tab pos="10603230" algn="l"/>
              </a:tabLst>
            </a:pPr>
            <a:r>
              <a:rPr spc="15" dirty="0"/>
              <a:t>第一节</a:t>
            </a:r>
            <a:r>
              <a:rPr spc="-70" dirty="0"/>
              <a:t> </a:t>
            </a:r>
            <a:r>
              <a:rPr spc="10" dirty="0"/>
              <a:t>《</a:t>
            </a:r>
            <a:r>
              <a:rPr spc="15" dirty="0"/>
              <a:t>共同纲</a:t>
            </a:r>
            <a:r>
              <a:rPr spc="10" dirty="0"/>
              <a:t>领》</a:t>
            </a:r>
            <a:r>
              <a:rPr spc="15" dirty="0"/>
              <a:t>的全面</a:t>
            </a:r>
            <a:r>
              <a:rPr spc="-40" dirty="0"/>
              <a:t>实</a:t>
            </a:r>
            <a:r>
              <a:rPr spc="15" dirty="0"/>
              <a:t>施与</a:t>
            </a:r>
            <a:r>
              <a:rPr spc="-40" dirty="0"/>
              <a:t>新</a:t>
            </a:r>
            <a:r>
              <a:rPr spc="15" dirty="0"/>
              <a:t>民主</a:t>
            </a:r>
            <a:r>
              <a:rPr spc="-40" dirty="0"/>
              <a:t>主</a:t>
            </a:r>
            <a:r>
              <a:rPr spc="15" dirty="0"/>
              <a:t>义革</a:t>
            </a:r>
            <a:r>
              <a:rPr spc="-40" dirty="0"/>
              <a:t>命</a:t>
            </a:r>
            <a:r>
              <a:rPr spc="15" dirty="0"/>
              <a:t>任务</a:t>
            </a:r>
            <a:r>
              <a:rPr spc="-40" dirty="0"/>
              <a:t>的</a:t>
            </a:r>
            <a:r>
              <a:rPr spc="15" dirty="0"/>
              <a:t>胜</a:t>
            </a:r>
            <a:r>
              <a:rPr dirty="0"/>
              <a:t>利</a:t>
            </a:r>
            <a:r>
              <a:rPr spc="-40" dirty="0"/>
              <a:t>完</a:t>
            </a:r>
            <a:r>
              <a:rPr spc="15" dirty="0"/>
              <a:t>成</a:t>
            </a:r>
            <a:r>
              <a:rPr dirty="0"/>
              <a:t>	</a:t>
            </a:r>
            <a:endParaRPr spc="-85" dirty="0"/>
          </a:p>
        </p:txBody>
      </p:sp>
      <p:sp>
        <p:nvSpPr>
          <p:cNvPr id="8" name="object 8"/>
          <p:cNvSpPr txBox="1"/>
          <p:nvPr/>
        </p:nvSpPr>
        <p:spPr>
          <a:xfrm>
            <a:off x="685800" y="1037113"/>
            <a:ext cx="10280650" cy="4988560"/>
          </a:xfrm>
          <a:prstGeom prst="rect">
            <a:avLst/>
          </a:prstGeom>
        </p:spPr>
        <p:txBody>
          <a:bodyPr vert="horz" wrap="square" lIns="0" tIns="216535" rIns="0" bIns="0" rtlCol="0">
            <a:spAutoFit/>
          </a:bodyPr>
          <a:lstStyle/>
          <a:p>
            <a:pPr marL="12700">
              <a:lnSpc>
                <a:spcPct val="100000"/>
              </a:lnSpc>
              <a:spcBef>
                <a:spcPts val="1705"/>
              </a:spcBef>
            </a:pPr>
            <a:r>
              <a:rPr sz="2400" dirty="0">
                <a:latin typeface="PMingLiU"/>
                <a:cs typeface="PMingLiU"/>
              </a:rPr>
              <a:t>一、中华人民共和国</a:t>
            </a:r>
            <a:r>
              <a:rPr sz="2400" spc="-15" dirty="0">
                <a:latin typeface="PMingLiU"/>
                <a:cs typeface="PMingLiU"/>
              </a:rPr>
              <a:t>的</a:t>
            </a:r>
            <a:r>
              <a:rPr sz="2400" spc="-5" dirty="0">
                <a:latin typeface="PMingLiU"/>
                <a:cs typeface="PMingLiU"/>
              </a:rPr>
              <a:t>成立</a:t>
            </a:r>
            <a:endParaRPr sz="2400" dirty="0">
              <a:latin typeface="PMingLiU"/>
              <a:cs typeface="PMingLiU"/>
            </a:endParaRPr>
          </a:p>
          <a:p>
            <a:pPr marL="12700">
              <a:lnSpc>
                <a:spcPct val="100000"/>
              </a:lnSpc>
              <a:spcBef>
                <a:spcPts val="1355"/>
              </a:spcBef>
            </a:pPr>
            <a:r>
              <a:rPr sz="1950" b="1" spc="25" dirty="0">
                <a:latin typeface="Microsoft JhengHei" panose="020B0604030504040204" charset="-120"/>
                <a:cs typeface="Microsoft JhengHei" panose="020B0604030504040204" charset="-120"/>
              </a:rPr>
              <a:t>（一）新中国的重要意义</a:t>
            </a:r>
            <a:r>
              <a:rPr sz="1950" spc="25" dirty="0">
                <a:solidFill>
                  <a:srgbClr val="FF0000"/>
                </a:solidFill>
                <a:latin typeface="PMingLiU"/>
                <a:cs typeface="PMingLiU"/>
              </a:rPr>
              <a:t>★★</a:t>
            </a:r>
            <a:endParaRPr sz="1950" dirty="0">
              <a:latin typeface="PMingLiU"/>
              <a:cs typeface="PMingLiU"/>
            </a:endParaRPr>
          </a:p>
          <a:p>
            <a:pPr marL="12700" marR="5080">
              <a:lnSpc>
                <a:spcPts val="3600"/>
              </a:lnSpc>
              <a:spcBef>
                <a:spcPts val="335"/>
              </a:spcBef>
            </a:pPr>
            <a:r>
              <a:rPr sz="1950" spc="25" dirty="0">
                <a:latin typeface="宋体" panose="02010600030101010101" pitchFamily="2" charset="-122"/>
                <a:ea typeface="宋体" panose="02010600030101010101" pitchFamily="2" charset="-122"/>
                <a:cs typeface="PMingLiU"/>
              </a:rPr>
              <a:t>1</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独</a:t>
            </a:r>
            <a:r>
              <a:rPr sz="1950" spc="25" dirty="0">
                <a:latin typeface="PMingLiU"/>
                <a:cs typeface="PMingLiU"/>
              </a:rPr>
              <a:t>：帝国主义列强压迫中国，</a:t>
            </a:r>
            <a:r>
              <a:rPr sz="1950" spc="75" dirty="0">
                <a:latin typeface="PMingLiU"/>
                <a:cs typeface="PMingLiU"/>
              </a:rPr>
              <a:t>奴</a:t>
            </a:r>
            <a:r>
              <a:rPr sz="1950" spc="25" dirty="0">
                <a:latin typeface="PMingLiU"/>
                <a:cs typeface="PMingLiU"/>
              </a:rPr>
              <a:t>役中</a:t>
            </a:r>
            <a:r>
              <a:rPr sz="1950" spc="75" dirty="0">
                <a:latin typeface="PMingLiU"/>
                <a:cs typeface="PMingLiU"/>
              </a:rPr>
              <a:t>国</a:t>
            </a:r>
            <a:r>
              <a:rPr sz="1950" spc="25" dirty="0">
                <a:latin typeface="PMingLiU"/>
                <a:cs typeface="PMingLiU"/>
              </a:rPr>
              <a:t>人民</a:t>
            </a:r>
            <a:r>
              <a:rPr sz="1950" spc="75" dirty="0">
                <a:latin typeface="PMingLiU"/>
                <a:cs typeface="PMingLiU"/>
              </a:rPr>
              <a:t>的</a:t>
            </a:r>
            <a:r>
              <a:rPr sz="1950" spc="25" dirty="0">
                <a:latin typeface="PMingLiU"/>
                <a:cs typeface="PMingLiU"/>
              </a:rPr>
              <a:t>历史</a:t>
            </a:r>
            <a:r>
              <a:rPr sz="1950" spc="75" dirty="0">
                <a:latin typeface="PMingLiU"/>
                <a:cs typeface="PMingLiU"/>
              </a:rPr>
              <a:t>从</a:t>
            </a:r>
            <a:r>
              <a:rPr sz="1950" spc="25" dirty="0">
                <a:latin typeface="PMingLiU"/>
                <a:cs typeface="PMingLiU"/>
              </a:rPr>
              <a:t>此结</a:t>
            </a:r>
            <a:r>
              <a:rPr sz="1950" spc="75" dirty="0">
                <a:latin typeface="PMingLiU"/>
                <a:cs typeface="PMingLiU"/>
              </a:rPr>
              <a:t>束</a:t>
            </a:r>
            <a:r>
              <a:rPr sz="1950" spc="25" dirty="0">
                <a:latin typeface="PMingLiU"/>
                <a:cs typeface="PMingLiU"/>
              </a:rPr>
              <a:t>，中</a:t>
            </a:r>
            <a:r>
              <a:rPr sz="1950" spc="75" dirty="0">
                <a:latin typeface="PMingLiU"/>
                <a:cs typeface="PMingLiU"/>
              </a:rPr>
              <a:t>华</a:t>
            </a:r>
            <a:r>
              <a:rPr sz="1950" spc="25" dirty="0">
                <a:latin typeface="PMingLiU"/>
                <a:cs typeface="PMingLiU"/>
              </a:rPr>
              <a:t>民</a:t>
            </a:r>
            <a:r>
              <a:rPr sz="1950" spc="75" dirty="0">
                <a:latin typeface="PMingLiU"/>
                <a:cs typeface="PMingLiU"/>
              </a:rPr>
              <a:t>族</a:t>
            </a:r>
            <a:r>
              <a:rPr sz="1950" spc="25" dirty="0">
                <a:latin typeface="PMingLiU"/>
                <a:cs typeface="PMingLiU"/>
              </a:rPr>
              <a:t>一洗</a:t>
            </a:r>
            <a:r>
              <a:rPr sz="1950" spc="75" dirty="0">
                <a:latin typeface="PMingLiU"/>
                <a:cs typeface="PMingLiU"/>
              </a:rPr>
              <a:t>近</a:t>
            </a:r>
            <a:r>
              <a:rPr sz="1950" spc="25" dirty="0">
                <a:latin typeface="PMingLiU"/>
                <a:cs typeface="PMingLiU"/>
              </a:rPr>
              <a:t>百年</a:t>
            </a:r>
            <a:r>
              <a:rPr sz="1950" spc="75" dirty="0">
                <a:latin typeface="PMingLiU"/>
                <a:cs typeface="PMingLiU"/>
              </a:rPr>
              <a:t>来</a:t>
            </a:r>
            <a:r>
              <a:rPr sz="1950" spc="25" dirty="0">
                <a:latin typeface="PMingLiU"/>
                <a:cs typeface="PMingLiU"/>
              </a:rPr>
              <a:t>蒙受 的屈辱，开始以崭新的姿态独立于</a:t>
            </a:r>
            <a:r>
              <a:rPr sz="1950" spc="75" dirty="0">
                <a:latin typeface="PMingLiU"/>
                <a:cs typeface="PMingLiU"/>
              </a:rPr>
              <a:t>世</a:t>
            </a:r>
            <a:r>
              <a:rPr sz="1950" spc="25" dirty="0">
                <a:latin typeface="PMingLiU"/>
                <a:cs typeface="PMingLiU"/>
              </a:rPr>
              <a:t>界的</a:t>
            </a:r>
            <a:r>
              <a:rPr sz="1950" spc="75" dirty="0">
                <a:latin typeface="PMingLiU"/>
                <a:cs typeface="PMingLiU"/>
              </a:rPr>
              <a:t>民</a:t>
            </a:r>
            <a:r>
              <a:rPr sz="1950" spc="25" dirty="0">
                <a:latin typeface="PMingLiU"/>
                <a:cs typeface="PMingLiU"/>
              </a:rPr>
              <a:t>族之</a:t>
            </a:r>
            <a:r>
              <a:rPr sz="1950" spc="75" dirty="0">
                <a:latin typeface="PMingLiU"/>
                <a:cs typeface="PMingLiU"/>
              </a:rPr>
              <a:t>林</a:t>
            </a:r>
            <a:r>
              <a:rPr sz="1950" spc="25" dirty="0">
                <a:latin typeface="PMingLiU"/>
                <a:cs typeface="PMingLiU"/>
              </a:rPr>
              <a:t>。</a:t>
            </a:r>
            <a:endParaRPr sz="1950" dirty="0">
              <a:latin typeface="PMingLiU"/>
              <a:cs typeface="PMingLiU"/>
            </a:endParaRPr>
          </a:p>
          <a:p>
            <a:pPr marL="12700">
              <a:lnSpc>
                <a:spcPct val="100000"/>
              </a:lnSpc>
              <a:spcBef>
                <a:spcPts val="935"/>
              </a:spcBef>
            </a:pPr>
            <a:r>
              <a:rPr sz="1950" spc="25" dirty="0">
                <a:latin typeface="宋体" panose="02010600030101010101" pitchFamily="2" charset="-122"/>
                <a:ea typeface="宋体" panose="02010600030101010101" pitchFamily="2" charset="-122"/>
                <a:cs typeface="PMingLiU"/>
              </a:rPr>
              <a:t>2</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社</a:t>
            </a:r>
            <a:r>
              <a:rPr sz="1950" spc="25" dirty="0">
                <a:latin typeface="PMingLiU"/>
                <a:cs typeface="PMingLiU"/>
              </a:rPr>
              <a:t>：从根本上改变中国社会</a:t>
            </a:r>
            <a:r>
              <a:rPr sz="1950" spc="15" dirty="0">
                <a:latin typeface="PMingLiU"/>
                <a:cs typeface="PMingLiU"/>
              </a:rPr>
              <a:t>的</a:t>
            </a:r>
            <a:r>
              <a:rPr sz="1950" spc="75" dirty="0">
                <a:latin typeface="PMingLiU"/>
                <a:cs typeface="PMingLiU"/>
              </a:rPr>
              <a:t>发</a:t>
            </a:r>
            <a:r>
              <a:rPr sz="1950" spc="25" dirty="0">
                <a:latin typeface="PMingLiU"/>
                <a:cs typeface="PMingLiU"/>
              </a:rPr>
              <a:t>展方</a:t>
            </a:r>
            <a:r>
              <a:rPr sz="1950" spc="65" dirty="0">
                <a:latin typeface="PMingLiU"/>
                <a:cs typeface="PMingLiU"/>
              </a:rPr>
              <a:t>向</a:t>
            </a:r>
            <a:r>
              <a:rPr sz="1950" spc="25" dirty="0">
                <a:latin typeface="PMingLiU"/>
                <a:cs typeface="PMingLiU"/>
              </a:rPr>
              <a:t>，为</a:t>
            </a:r>
            <a:r>
              <a:rPr sz="1950" spc="75" dirty="0">
                <a:latin typeface="PMingLiU"/>
                <a:cs typeface="PMingLiU"/>
              </a:rPr>
              <a:t>实</a:t>
            </a:r>
            <a:r>
              <a:rPr sz="1950" spc="25" dirty="0">
                <a:latin typeface="PMingLiU"/>
                <a:cs typeface="PMingLiU"/>
              </a:rPr>
              <a:t>现社</a:t>
            </a:r>
            <a:r>
              <a:rPr sz="1950" spc="65" dirty="0">
                <a:latin typeface="PMingLiU"/>
                <a:cs typeface="PMingLiU"/>
              </a:rPr>
              <a:t>会</a:t>
            </a:r>
            <a:r>
              <a:rPr sz="1950" spc="25" dirty="0">
                <a:latin typeface="PMingLiU"/>
                <a:cs typeface="PMingLiU"/>
              </a:rPr>
              <a:t>主义</a:t>
            </a:r>
            <a:r>
              <a:rPr sz="1950" spc="65" dirty="0">
                <a:latin typeface="PMingLiU"/>
                <a:cs typeface="PMingLiU"/>
              </a:rPr>
              <a:t>创</a:t>
            </a:r>
            <a:r>
              <a:rPr sz="1950" spc="35" dirty="0">
                <a:latin typeface="PMingLiU"/>
                <a:cs typeface="PMingLiU"/>
              </a:rPr>
              <a:t>造</a:t>
            </a:r>
            <a:r>
              <a:rPr sz="1950" spc="25" dirty="0">
                <a:latin typeface="PMingLiU"/>
                <a:cs typeface="PMingLiU"/>
              </a:rPr>
              <a:t>前</a:t>
            </a:r>
            <a:r>
              <a:rPr sz="1950" spc="75" dirty="0">
                <a:latin typeface="PMingLiU"/>
                <a:cs typeface="PMingLiU"/>
              </a:rPr>
              <a:t>提</a:t>
            </a:r>
            <a:r>
              <a:rPr sz="1950" spc="25" dirty="0">
                <a:latin typeface="PMingLiU"/>
                <a:cs typeface="PMingLiU"/>
              </a:rPr>
              <a:t>条</a:t>
            </a:r>
            <a:r>
              <a:rPr sz="1950" spc="75" dirty="0">
                <a:latin typeface="PMingLiU"/>
                <a:cs typeface="PMingLiU"/>
              </a:rPr>
              <a:t>件</a:t>
            </a:r>
            <a:r>
              <a:rPr sz="1950" spc="25" dirty="0">
                <a:latin typeface="PMingLiU"/>
                <a:cs typeface="PMingLiU"/>
              </a:rPr>
              <a:t>。</a:t>
            </a:r>
            <a:endParaRPr sz="1950" dirty="0">
              <a:latin typeface="PMingLiU"/>
              <a:cs typeface="PMingLiU"/>
            </a:endParaRPr>
          </a:p>
          <a:p>
            <a:pPr marL="12700">
              <a:lnSpc>
                <a:spcPct val="100000"/>
              </a:lnSpc>
              <a:spcBef>
                <a:spcPts val="1265"/>
              </a:spcBef>
            </a:pPr>
            <a:r>
              <a:rPr sz="1950" spc="25" dirty="0">
                <a:latin typeface="宋体" panose="02010600030101010101" pitchFamily="2" charset="-122"/>
                <a:ea typeface="宋体" panose="02010600030101010101" pitchFamily="2" charset="-122"/>
                <a:cs typeface="PMingLiU"/>
              </a:rPr>
              <a:t>3</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稳</a:t>
            </a:r>
            <a:r>
              <a:rPr sz="1950" spc="25" dirty="0">
                <a:latin typeface="PMingLiU"/>
                <a:cs typeface="PMingLiU"/>
              </a:rPr>
              <a:t>：战乱频仍的历史从此结束</a:t>
            </a:r>
            <a:r>
              <a:rPr sz="1950" spc="75" dirty="0">
                <a:latin typeface="PMingLiU"/>
                <a:cs typeface="PMingLiU"/>
              </a:rPr>
              <a:t>，</a:t>
            </a:r>
            <a:r>
              <a:rPr sz="1950" spc="25" dirty="0">
                <a:latin typeface="PMingLiU"/>
                <a:cs typeface="PMingLiU"/>
              </a:rPr>
              <a:t>国家</a:t>
            </a:r>
            <a:r>
              <a:rPr sz="1950" spc="75" dirty="0">
                <a:latin typeface="PMingLiU"/>
                <a:cs typeface="PMingLiU"/>
              </a:rPr>
              <a:t>基</a:t>
            </a:r>
            <a:r>
              <a:rPr sz="1950" spc="25" dirty="0">
                <a:latin typeface="PMingLiU"/>
                <a:cs typeface="PMingLiU"/>
              </a:rPr>
              <a:t>本统</a:t>
            </a:r>
            <a:r>
              <a:rPr sz="1950" spc="75" dirty="0">
                <a:latin typeface="PMingLiU"/>
                <a:cs typeface="PMingLiU"/>
              </a:rPr>
              <a:t>一</a:t>
            </a:r>
            <a:r>
              <a:rPr sz="1950" spc="25" dirty="0">
                <a:latin typeface="PMingLiU"/>
                <a:cs typeface="PMingLiU"/>
              </a:rPr>
              <a:t>，社</a:t>
            </a:r>
            <a:r>
              <a:rPr sz="1950" spc="75" dirty="0">
                <a:latin typeface="PMingLiU"/>
                <a:cs typeface="PMingLiU"/>
              </a:rPr>
              <a:t>会</a:t>
            </a:r>
            <a:r>
              <a:rPr sz="1950" spc="25" dirty="0">
                <a:latin typeface="PMingLiU"/>
                <a:cs typeface="PMingLiU"/>
              </a:rPr>
              <a:t>政治</a:t>
            </a:r>
            <a:r>
              <a:rPr sz="1950" spc="110" dirty="0">
                <a:latin typeface="PMingLiU"/>
                <a:cs typeface="PMingLiU"/>
              </a:rPr>
              <a:t>局</a:t>
            </a:r>
            <a:r>
              <a:rPr sz="1950" spc="25" dirty="0">
                <a:latin typeface="PMingLiU"/>
                <a:cs typeface="PMingLiU"/>
              </a:rPr>
              <a:t>面稳</a:t>
            </a:r>
            <a:r>
              <a:rPr sz="1950" spc="75" dirty="0">
                <a:latin typeface="PMingLiU"/>
                <a:cs typeface="PMingLiU"/>
              </a:rPr>
              <a:t>定</a:t>
            </a:r>
            <a:r>
              <a:rPr sz="1950" spc="25" dirty="0">
                <a:latin typeface="PMingLiU"/>
                <a:cs typeface="PMingLiU"/>
              </a:rPr>
              <a:t>，</a:t>
            </a:r>
            <a:r>
              <a:rPr sz="1950" spc="75" dirty="0">
                <a:latin typeface="PMingLiU"/>
                <a:cs typeface="PMingLiU"/>
              </a:rPr>
              <a:t>人</a:t>
            </a:r>
            <a:r>
              <a:rPr sz="1950" spc="25" dirty="0">
                <a:latin typeface="PMingLiU"/>
                <a:cs typeface="PMingLiU"/>
              </a:rPr>
              <a:t>民安</a:t>
            </a:r>
            <a:r>
              <a:rPr sz="1950" spc="65" dirty="0">
                <a:latin typeface="PMingLiU"/>
                <a:cs typeface="PMingLiU"/>
              </a:rPr>
              <a:t>居</a:t>
            </a:r>
            <a:r>
              <a:rPr sz="1950" spc="25" dirty="0">
                <a:latin typeface="PMingLiU"/>
                <a:cs typeface="PMingLiU"/>
              </a:rPr>
              <a:t>乐业。</a:t>
            </a:r>
            <a:endParaRPr sz="1950" dirty="0">
              <a:latin typeface="PMingLiU"/>
              <a:cs typeface="PMingLiU"/>
            </a:endParaRPr>
          </a:p>
          <a:p>
            <a:pPr marL="12700">
              <a:lnSpc>
                <a:spcPct val="100000"/>
              </a:lnSpc>
              <a:spcBef>
                <a:spcPts val="1265"/>
              </a:spcBef>
            </a:pPr>
            <a:r>
              <a:rPr sz="1950" spc="25" dirty="0">
                <a:latin typeface="宋体" panose="02010600030101010101" pitchFamily="2" charset="-122"/>
                <a:ea typeface="宋体" panose="02010600030101010101" pitchFamily="2" charset="-122"/>
                <a:cs typeface="PMingLiU"/>
              </a:rPr>
              <a:t>4</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政</a:t>
            </a:r>
            <a:r>
              <a:rPr sz="1950" spc="25" dirty="0">
                <a:latin typeface="PMingLiU"/>
                <a:cs typeface="PMingLiU"/>
              </a:rPr>
              <a:t>：封建主义、官僚主义统治</a:t>
            </a:r>
            <a:r>
              <a:rPr sz="1950" spc="75" dirty="0">
                <a:latin typeface="PMingLiU"/>
                <a:cs typeface="PMingLiU"/>
              </a:rPr>
              <a:t>的</a:t>
            </a:r>
            <a:r>
              <a:rPr sz="1950" spc="25" dirty="0">
                <a:latin typeface="PMingLiU"/>
                <a:cs typeface="PMingLiU"/>
              </a:rPr>
              <a:t>历史</a:t>
            </a:r>
            <a:r>
              <a:rPr sz="1950" spc="75" dirty="0">
                <a:latin typeface="PMingLiU"/>
                <a:cs typeface="PMingLiU"/>
              </a:rPr>
              <a:t>从</a:t>
            </a:r>
            <a:r>
              <a:rPr sz="1950" spc="25" dirty="0">
                <a:latin typeface="PMingLiU"/>
                <a:cs typeface="PMingLiU"/>
              </a:rPr>
              <a:t>此结</a:t>
            </a:r>
            <a:r>
              <a:rPr sz="1950" spc="75" dirty="0">
                <a:latin typeface="PMingLiU"/>
                <a:cs typeface="PMingLiU"/>
              </a:rPr>
              <a:t>束</a:t>
            </a:r>
            <a:r>
              <a:rPr sz="1950" spc="25" dirty="0">
                <a:latin typeface="PMingLiU"/>
                <a:cs typeface="PMingLiU"/>
              </a:rPr>
              <a:t>，人</a:t>
            </a:r>
            <a:r>
              <a:rPr sz="1950" spc="75" dirty="0">
                <a:latin typeface="PMingLiU"/>
                <a:cs typeface="PMingLiU"/>
              </a:rPr>
              <a:t>民</a:t>
            </a:r>
            <a:r>
              <a:rPr sz="1950" spc="25" dirty="0">
                <a:latin typeface="PMingLiU"/>
                <a:cs typeface="PMingLiU"/>
              </a:rPr>
              <a:t>在政</a:t>
            </a:r>
            <a:r>
              <a:rPr sz="1950" spc="75" dirty="0">
                <a:latin typeface="PMingLiU"/>
                <a:cs typeface="PMingLiU"/>
              </a:rPr>
              <a:t>治</a:t>
            </a:r>
            <a:r>
              <a:rPr sz="1950" spc="25" dirty="0">
                <a:latin typeface="PMingLiU"/>
                <a:cs typeface="PMingLiU"/>
              </a:rPr>
              <a:t>上翻</a:t>
            </a:r>
            <a:r>
              <a:rPr sz="1950" spc="55" dirty="0">
                <a:latin typeface="PMingLiU"/>
                <a:cs typeface="PMingLiU"/>
              </a:rPr>
              <a:t>身</a:t>
            </a:r>
            <a:r>
              <a:rPr sz="1950" spc="25" dirty="0">
                <a:latin typeface="PMingLiU"/>
                <a:cs typeface="PMingLiU"/>
              </a:rPr>
              <a:t>，</a:t>
            </a:r>
            <a:r>
              <a:rPr sz="1950" spc="75" dirty="0">
                <a:latin typeface="PMingLiU"/>
                <a:cs typeface="PMingLiU"/>
              </a:rPr>
              <a:t>成</a:t>
            </a:r>
            <a:r>
              <a:rPr sz="1950" spc="25" dirty="0">
                <a:latin typeface="PMingLiU"/>
                <a:cs typeface="PMingLiU"/>
              </a:rPr>
              <a:t>为国</a:t>
            </a:r>
            <a:r>
              <a:rPr sz="1950" spc="75" dirty="0">
                <a:latin typeface="PMingLiU"/>
                <a:cs typeface="PMingLiU"/>
              </a:rPr>
              <a:t>家</a:t>
            </a:r>
            <a:r>
              <a:rPr sz="1950" spc="25" dirty="0">
                <a:latin typeface="PMingLiU"/>
                <a:cs typeface="PMingLiU"/>
              </a:rPr>
              <a:t>的主</a:t>
            </a:r>
            <a:r>
              <a:rPr sz="1950" spc="75" dirty="0">
                <a:latin typeface="PMingLiU"/>
                <a:cs typeface="PMingLiU"/>
              </a:rPr>
              <a:t>人</a:t>
            </a:r>
            <a:r>
              <a:rPr sz="1950" spc="25" dirty="0">
                <a:latin typeface="PMingLiU"/>
                <a:cs typeface="PMingLiU"/>
              </a:rPr>
              <a:t>。</a:t>
            </a:r>
            <a:endParaRPr sz="1950" dirty="0">
              <a:latin typeface="PMingLiU"/>
              <a:cs typeface="PMingLiU"/>
            </a:endParaRPr>
          </a:p>
          <a:p>
            <a:pPr marL="12700">
              <a:lnSpc>
                <a:spcPct val="100000"/>
              </a:lnSpc>
              <a:spcBef>
                <a:spcPts val="1265"/>
              </a:spcBef>
            </a:pPr>
            <a:r>
              <a:rPr sz="1950" spc="25" dirty="0">
                <a:latin typeface="宋体" panose="02010600030101010101" pitchFamily="2" charset="-122"/>
                <a:ea typeface="宋体" panose="02010600030101010101" pitchFamily="2" charset="-122"/>
                <a:cs typeface="PMingLiU"/>
              </a:rPr>
              <a:t>5</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权</a:t>
            </a:r>
            <a:r>
              <a:rPr sz="1950" spc="25" dirty="0">
                <a:latin typeface="PMingLiU"/>
                <a:cs typeface="PMingLiU"/>
              </a:rPr>
              <a:t>：中国共产党成为全国范围</a:t>
            </a:r>
            <a:r>
              <a:rPr sz="1950" spc="75" dirty="0">
                <a:latin typeface="PMingLiU"/>
                <a:cs typeface="PMingLiU"/>
              </a:rPr>
              <a:t>内</a:t>
            </a:r>
            <a:r>
              <a:rPr sz="1950" spc="25" dirty="0">
                <a:latin typeface="PMingLiU"/>
                <a:cs typeface="PMingLiU"/>
              </a:rPr>
              <a:t>的执</a:t>
            </a:r>
            <a:r>
              <a:rPr sz="1950" spc="75" dirty="0">
                <a:latin typeface="PMingLiU"/>
                <a:cs typeface="PMingLiU"/>
              </a:rPr>
              <a:t>政</a:t>
            </a:r>
            <a:r>
              <a:rPr sz="1950" spc="25" dirty="0">
                <a:latin typeface="PMingLiU"/>
                <a:cs typeface="PMingLiU"/>
              </a:rPr>
              <a:t>党。</a:t>
            </a:r>
            <a:endParaRPr lang="en-US" sz="1950" dirty="0">
              <a:latin typeface="PMingLiU"/>
              <a:cs typeface="PMingLiU"/>
            </a:endParaRPr>
          </a:p>
          <a:p>
            <a:pPr>
              <a:lnSpc>
                <a:spcPct val="100000"/>
              </a:lnSpc>
              <a:spcBef>
                <a:spcPts val="25"/>
              </a:spcBef>
            </a:pPr>
            <a:endParaRPr lang="en-US" sz="1950" dirty="0">
              <a:latin typeface="PMingLiU"/>
              <a:cs typeface="Times New Roman" panose="02020503050405090304"/>
            </a:endParaRPr>
          </a:p>
          <a:p>
            <a:pPr>
              <a:lnSpc>
                <a:spcPct val="100000"/>
              </a:lnSpc>
              <a:spcBef>
                <a:spcPts val="25"/>
              </a:spcBef>
            </a:pPr>
            <a:endParaRPr lang="en-US" sz="1950" dirty="0">
              <a:latin typeface="PMingLiU"/>
              <a:cs typeface="Times New Roman" panose="02020503050405090304"/>
            </a:endParaRPr>
          </a:p>
          <a:p>
            <a:pPr>
              <a:lnSpc>
                <a:spcPct val="100000"/>
              </a:lnSpc>
              <a:spcBef>
                <a:spcPts val="25"/>
              </a:spcBef>
            </a:pPr>
            <a:endParaRPr sz="1600" dirty="0">
              <a:latin typeface="Times New Roman" panose="02020503050405090304"/>
              <a:cs typeface="Times New Roman" panose="02020503050405090304"/>
            </a:endParaRPr>
          </a:p>
          <a:p>
            <a:pPr marL="461645">
              <a:lnSpc>
                <a:spcPct val="100000"/>
              </a:lnSpc>
            </a:pPr>
            <a:r>
              <a:rPr sz="1950" b="1"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PMingLiU"/>
                <a:cs typeface="PMingLiU"/>
              </a:rPr>
              <a:t>标志新民主主义革命取得胜利、半</a:t>
            </a:r>
            <a:r>
              <a:rPr sz="1950" b="1" u="heavy" spc="75" dirty="0">
                <a:solidFill>
                  <a:srgbClr val="C00000"/>
                </a:solidFill>
                <a:uFill>
                  <a:solidFill>
                    <a:srgbClr val="C00000"/>
                  </a:solidFill>
                </a:uFill>
                <a:latin typeface="PMingLiU"/>
                <a:cs typeface="PMingLiU"/>
              </a:rPr>
              <a:t>殖</a:t>
            </a:r>
            <a:r>
              <a:rPr sz="1950" b="1" u="heavy" spc="25" dirty="0">
                <a:solidFill>
                  <a:srgbClr val="C00000"/>
                </a:solidFill>
                <a:uFill>
                  <a:solidFill>
                    <a:srgbClr val="C00000"/>
                  </a:solidFill>
                </a:uFill>
                <a:latin typeface="PMingLiU"/>
                <a:cs typeface="PMingLiU"/>
              </a:rPr>
              <a:t>民</a:t>
            </a:r>
            <a:r>
              <a:rPr sz="1950" b="1" u="heavy" spc="40" dirty="0">
                <a:solidFill>
                  <a:srgbClr val="C00000"/>
                </a:solidFill>
                <a:uFill>
                  <a:solidFill>
                    <a:srgbClr val="C00000"/>
                  </a:solidFill>
                </a:uFill>
                <a:latin typeface="PMingLiU"/>
                <a:cs typeface="PMingLiU"/>
              </a:rPr>
              <a:t>地</a:t>
            </a:r>
            <a:r>
              <a:rPr sz="1950" b="1" u="heavy" spc="75" dirty="0">
                <a:solidFill>
                  <a:srgbClr val="C00000"/>
                </a:solidFill>
                <a:uFill>
                  <a:solidFill>
                    <a:srgbClr val="C00000"/>
                  </a:solidFill>
                </a:uFill>
                <a:latin typeface="PMingLiU"/>
                <a:cs typeface="PMingLiU"/>
              </a:rPr>
              <a:t>半</a:t>
            </a:r>
            <a:r>
              <a:rPr sz="1950" b="1" u="heavy" spc="25" dirty="0">
                <a:solidFill>
                  <a:srgbClr val="C00000"/>
                </a:solidFill>
                <a:uFill>
                  <a:solidFill>
                    <a:srgbClr val="C00000"/>
                  </a:solidFill>
                </a:uFill>
                <a:latin typeface="PMingLiU"/>
                <a:cs typeface="PMingLiU"/>
              </a:rPr>
              <a:t>封建</a:t>
            </a:r>
            <a:r>
              <a:rPr sz="1950" b="1" u="heavy" spc="65" dirty="0">
                <a:solidFill>
                  <a:srgbClr val="C00000"/>
                </a:solidFill>
                <a:uFill>
                  <a:solidFill>
                    <a:srgbClr val="C00000"/>
                  </a:solidFill>
                </a:uFill>
                <a:latin typeface="PMingLiU"/>
                <a:cs typeface="PMingLiU"/>
              </a:rPr>
              <a:t>社</a:t>
            </a:r>
            <a:r>
              <a:rPr sz="1950" b="1" u="heavy" spc="25" dirty="0">
                <a:solidFill>
                  <a:srgbClr val="C00000"/>
                </a:solidFill>
                <a:uFill>
                  <a:solidFill>
                    <a:srgbClr val="C00000"/>
                  </a:solidFill>
                </a:uFill>
                <a:latin typeface="PMingLiU"/>
                <a:cs typeface="PMingLiU"/>
              </a:rPr>
              <a:t>会的</a:t>
            </a:r>
            <a:r>
              <a:rPr sz="1950" b="1" u="heavy" spc="65" dirty="0">
                <a:solidFill>
                  <a:srgbClr val="C00000"/>
                </a:solidFill>
                <a:uFill>
                  <a:solidFill>
                    <a:srgbClr val="C00000"/>
                  </a:solidFill>
                </a:uFill>
                <a:latin typeface="PMingLiU"/>
                <a:cs typeface="PMingLiU"/>
              </a:rPr>
              <a:t>结</a:t>
            </a:r>
            <a:r>
              <a:rPr sz="1950" b="1" u="heavy" spc="25" dirty="0">
                <a:solidFill>
                  <a:srgbClr val="C00000"/>
                </a:solidFill>
                <a:uFill>
                  <a:solidFill>
                    <a:srgbClr val="C00000"/>
                  </a:solidFill>
                </a:uFill>
                <a:latin typeface="PMingLiU"/>
                <a:cs typeface="PMingLiU"/>
              </a:rPr>
              <a:t>束和</a:t>
            </a:r>
            <a:r>
              <a:rPr sz="1950" b="1" u="heavy" spc="65" dirty="0">
                <a:solidFill>
                  <a:srgbClr val="C00000"/>
                </a:solidFill>
                <a:uFill>
                  <a:solidFill>
                    <a:srgbClr val="C00000"/>
                  </a:solidFill>
                </a:uFill>
                <a:latin typeface="PMingLiU"/>
                <a:cs typeface="PMingLiU"/>
              </a:rPr>
              <a:t>新</a:t>
            </a:r>
            <a:r>
              <a:rPr sz="1950" b="1" u="heavy" spc="25" dirty="0">
                <a:solidFill>
                  <a:srgbClr val="C00000"/>
                </a:solidFill>
                <a:uFill>
                  <a:solidFill>
                    <a:srgbClr val="C00000"/>
                  </a:solidFill>
                </a:uFill>
                <a:latin typeface="PMingLiU"/>
                <a:cs typeface="PMingLiU"/>
              </a:rPr>
              <a:t>民主</a:t>
            </a:r>
            <a:r>
              <a:rPr sz="1950" b="1" u="heavy" spc="65" dirty="0">
                <a:solidFill>
                  <a:srgbClr val="C00000"/>
                </a:solidFill>
                <a:uFill>
                  <a:solidFill>
                    <a:srgbClr val="C00000"/>
                  </a:solidFill>
                </a:uFill>
                <a:latin typeface="PMingLiU"/>
                <a:cs typeface="PMingLiU"/>
              </a:rPr>
              <a:t>主</a:t>
            </a:r>
            <a:r>
              <a:rPr sz="1950" b="1" u="heavy" spc="50" dirty="0">
                <a:solidFill>
                  <a:srgbClr val="C00000"/>
                </a:solidFill>
                <a:uFill>
                  <a:solidFill>
                    <a:srgbClr val="C00000"/>
                  </a:solidFill>
                </a:uFill>
                <a:latin typeface="PMingLiU"/>
                <a:cs typeface="PMingLiU"/>
              </a:rPr>
              <a:t>义</a:t>
            </a:r>
            <a:r>
              <a:rPr sz="1950" b="1" u="heavy" spc="25" dirty="0">
                <a:solidFill>
                  <a:srgbClr val="C00000"/>
                </a:solidFill>
                <a:uFill>
                  <a:solidFill>
                    <a:srgbClr val="C00000"/>
                  </a:solidFill>
                </a:uFill>
                <a:latin typeface="PMingLiU"/>
                <a:cs typeface="PMingLiU"/>
              </a:rPr>
              <a:t>社</a:t>
            </a:r>
            <a:r>
              <a:rPr sz="1950" b="1" u="heavy" spc="75" dirty="0">
                <a:solidFill>
                  <a:srgbClr val="C00000"/>
                </a:solidFill>
                <a:uFill>
                  <a:solidFill>
                    <a:srgbClr val="C00000"/>
                  </a:solidFill>
                </a:uFill>
                <a:latin typeface="PMingLiU"/>
                <a:cs typeface="PMingLiU"/>
              </a:rPr>
              <a:t>会</a:t>
            </a:r>
            <a:r>
              <a:rPr sz="1950" b="1" u="heavy" spc="25" dirty="0">
                <a:solidFill>
                  <a:srgbClr val="C00000"/>
                </a:solidFill>
                <a:uFill>
                  <a:solidFill>
                    <a:srgbClr val="C00000"/>
                  </a:solidFill>
                </a:uFill>
                <a:latin typeface="PMingLiU"/>
                <a:cs typeface="PMingLiU"/>
              </a:rPr>
              <a:t>的建</a:t>
            </a:r>
            <a:r>
              <a:rPr sz="1950" b="1" u="heavy" spc="75" dirty="0">
                <a:solidFill>
                  <a:srgbClr val="C00000"/>
                </a:solidFill>
                <a:uFill>
                  <a:solidFill>
                    <a:srgbClr val="C00000"/>
                  </a:solidFill>
                </a:uFill>
                <a:latin typeface="PMingLiU"/>
                <a:cs typeface="PMingLiU"/>
              </a:rPr>
              <a:t>立</a:t>
            </a:r>
            <a:r>
              <a:rPr sz="1950" b="1" spc="25" dirty="0">
                <a:solidFill>
                  <a:srgbClr val="C00000"/>
                </a:solidFill>
                <a:latin typeface="PMingLiU"/>
                <a:cs typeface="PMingLiU"/>
              </a:rPr>
              <a:t>★</a:t>
            </a:r>
            <a:endParaRPr sz="1950" b="1" dirty="0">
              <a:latin typeface="PMingLiU"/>
              <a:cs typeface="PMingLiU"/>
            </a:endParaRPr>
          </a:p>
        </p:txBody>
      </p:sp>
      <p:sp>
        <p:nvSpPr>
          <p:cNvPr id="9" name="object 9"/>
          <p:cNvSpPr/>
          <p:nvPr/>
        </p:nvSpPr>
        <p:spPr>
          <a:xfrm>
            <a:off x="10273030" y="5029200"/>
            <a:ext cx="1386839" cy="44195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419163"/>
            <a:ext cx="11213465" cy="455930"/>
          </a:xfrm>
          <a:prstGeom prst="rect">
            <a:avLst/>
          </a:prstGeom>
        </p:spPr>
        <p:txBody>
          <a:bodyPr vert="horz" wrap="square" lIns="0" tIns="15240" rIns="0" bIns="0" rtlCol="0">
            <a:spAutoFit/>
          </a:bodyPr>
          <a:lstStyle/>
          <a:p>
            <a:pPr marL="12700">
              <a:lnSpc>
                <a:spcPct val="100000"/>
              </a:lnSpc>
              <a:spcBef>
                <a:spcPts val="120"/>
              </a:spcBef>
              <a:tabLst>
                <a:tab pos="10602595" algn="l"/>
              </a:tabLst>
            </a:pPr>
            <a:r>
              <a:rPr spc="10" dirty="0"/>
              <a:t>第一</a:t>
            </a:r>
            <a:r>
              <a:rPr spc="15" dirty="0"/>
              <a:t>节</a:t>
            </a:r>
            <a:r>
              <a:rPr spc="-70" dirty="0"/>
              <a:t> </a:t>
            </a:r>
            <a:r>
              <a:rPr spc="15" dirty="0"/>
              <a:t>《</a:t>
            </a:r>
            <a:r>
              <a:rPr spc="10" dirty="0"/>
              <a:t>共同纲</a:t>
            </a:r>
            <a:r>
              <a:rPr spc="15" dirty="0"/>
              <a:t>领》的全面</a:t>
            </a:r>
            <a:r>
              <a:rPr spc="-40" dirty="0"/>
              <a:t>实</a:t>
            </a:r>
            <a:r>
              <a:rPr spc="15" dirty="0"/>
              <a:t>施与</a:t>
            </a:r>
            <a:r>
              <a:rPr spc="-40" dirty="0"/>
              <a:t>新</a:t>
            </a:r>
            <a:r>
              <a:rPr spc="15" dirty="0"/>
              <a:t>民主</a:t>
            </a:r>
            <a:r>
              <a:rPr spc="-40" dirty="0"/>
              <a:t>主</a:t>
            </a:r>
            <a:r>
              <a:rPr spc="15" dirty="0"/>
              <a:t>义革</a:t>
            </a:r>
            <a:r>
              <a:rPr spc="-40" dirty="0"/>
              <a:t>命</a:t>
            </a:r>
            <a:r>
              <a:rPr spc="15" dirty="0"/>
              <a:t>任务</a:t>
            </a:r>
            <a:r>
              <a:rPr spc="-40" dirty="0"/>
              <a:t>的</a:t>
            </a:r>
            <a:r>
              <a:rPr spc="15" dirty="0"/>
              <a:t>胜利</a:t>
            </a:r>
            <a:r>
              <a:rPr spc="-40" dirty="0"/>
              <a:t>完</a:t>
            </a:r>
            <a:r>
              <a:rPr spc="15" dirty="0"/>
              <a:t>成</a:t>
            </a:r>
            <a:r>
              <a:rPr dirty="0"/>
              <a:t>	</a:t>
            </a:r>
            <a:endParaRPr spc="-95" dirty="0"/>
          </a:p>
        </p:txBody>
      </p:sp>
      <p:sp>
        <p:nvSpPr>
          <p:cNvPr id="7" name="object 7"/>
          <p:cNvSpPr txBox="1"/>
          <p:nvPr/>
        </p:nvSpPr>
        <p:spPr>
          <a:xfrm>
            <a:off x="872758" y="1524000"/>
            <a:ext cx="10540365" cy="3355340"/>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（二）执政面临的严峻考</a:t>
            </a:r>
            <a:r>
              <a:rPr sz="1950" b="1" spc="30" dirty="0">
                <a:latin typeface="Microsoft JhengHei" panose="020B0604030504040204" charset="-120"/>
                <a:cs typeface="Microsoft JhengHei" panose="020B0604030504040204" charset="-120"/>
              </a:rPr>
              <a:t>验</a:t>
            </a:r>
            <a:r>
              <a:rPr sz="1950" spc="25" dirty="0">
                <a:solidFill>
                  <a:srgbClr val="FF0000"/>
                </a:solidFill>
                <a:latin typeface="PMingLiU"/>
                <a:cs typeface="PMingLiU"/>
              </a:rPr>
              <a:t>★★</a:t>
            </a:r>
            <a:endParaRPr sz="1950" dirty="0">
              <a:latin typeface="PMingLiU"/>
              <a:cs typeface="PMingLiU"/>
            </a:endParaRPr>
          </a:p>
          <a:p>
            <a:pPr>
              <a:lnSpc>
                <a:spcPct val="100000"/>
              </a:lnSpc>
            </a:pPr>
            <a:endParaRPr sz="2000" dirty="0">
              <a:latin typeface="Times New Roman" panose="02020503050405090304"/>
              <a:cs typeface="Times New Roman" panose="02020503050405090304"/>
            </a:endParaRPr>
          </a:p>
          <a:p>
            <a:pPr marL="12700">
              <a:lnSpc>
                <a:spcPct val="100000"/>
              </a:lnSpc>
              <a:spcBef>
                <a:spcPts val="1190"/>
              </a:spcBef>
            </a:pPr>
            <a:r>
              <a:rPr sz="1950" spc="25" dirty="0">
                <a:latin typeface="宋体" panose="02010600030101010101" pitchFamily="2" charset="-122"/>
                <a:ea typeface="宋体" panose="02010600030101010101" pitchFamily="2" charset="-122"/>
                <a:cs typeface="PMingLiU"/>
              </a:rPr>
              <a:t>1</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保</a:t>
            </a:r>
            <a:r>
              <a:rPr sz="1950" spc="25" dirty="0">
                <a:latin typeface="PMingLiU"/>
                <a:cs typeface="PMingLiU"/>
              </a:rPr>
              <a:t>：能不能保卫住人民胜利的</a:t>
            </a:r>
            <a:r>
              <a:rPr sz="1950" spc="75" dirty="0">
                <a:latin typeface="PMingLiU"/>
                <a:cs typeface="PMingLiU"/>
              </a:rPr>
              <a:t>成</a:t>
            </a:r>
            <a:r>
              <a:rPr sz="1950" spc="25" dirty="0">
                <a:latin typeface="PMingLiU"/>
                <a:cs typeface="PMingLiU"/>
              </a:rPr>
              <a:t>果，</a:t>
            </a:r>
            <a:r>
              <a:rPr sz="1950" spc="75" dirty="0">
                <a:latin typeface="PMingLiU"/>
                <a:cs typeface="PMingLiU"/>
              </a:rPr>
              <a:t>巩</a:t>
            </a:r>
            <a:r>
              <a:rPr sz="1950" spc="25" dirty="0">
                <a:latin typeface="PMingLiU"/>
                <a:cs typeface="PMingLiU"/>
              </a:rPr>
              <a:t>固新</a:t>
            </a:r>
            <a:r>
              <a:rPr sz="1950" spc="75" dirty="0">
                <a:latin typeface="PMingLiU"/>
                <a:cs typeface="PMingLiU"/>
              </a:rPr>
              <a:t>生</a:t>
            </a:r>
            <a:r>
              <a:rPr sz="1950" spc="25" dirty="0">
                <a:latin typeface="PMingLiU"/>
                <a:cs typeface="PMingLiU"/>
              </a:rPr>
              <a:t>的人</a:t>
            </a:r>
            <a:r>
              <a:rPr sz="1950" spc="60" dirty="0">
                <a:latin typeface="PMingLiU"/>
                <a:cs typeface="PMingLiU"/>
              </a:rPr>
              <a:t>民</a:t>
            </a:r>
            <a:r>
              <a:rPr sz="1950" spc="25" dirty="0">
                <a:latin typeface="PMingLiU"/>
                <a:cs typeface="PMingLiU"/>
              </a:rPr>
              <a:t>政权</a:t>
            </a:r>
            <a:endParaRPr sz="1950" dirty="0">
              <a:latin typeface="PMingLiU"/>
              <a:cs typeface="PMingLiU"/>
            </a:endParaRPr>
          </a:p>
          <a:p>
            <a:pPr>
              <a:lnSpc>
                <a:spcPct val="100000"/>
              </a:lnSpc>
              <a:spcBef>
                <a:spcPts val="30"/>
              </a:spcBef>
            </a:pPr>
            <a:endParaRPr sz="2950" dirty="0">
              <a:latin typeface="Times New Roman" panose="02020503050405090304"/>
              <a:cs typeface="Times New Roman" panose="02020503050405090304"/>
            </a:endParaRPr>
          </a:p>
          <a:p>
            <a:pPr marL="12700">
              <a:lnSpc>
                <a:spcPct val="100000"/>
              </a:lnSpc>
            </a:pPr>
            <a:r>
              <a:rPr sz="1950" spc="25" dirty="0">
                <a:latin typeface="宋体" panose="02010600030101010101" pitchFamily="2" charset="-122"/>
                <a:ea typeface="宋体" panose="02010600030101010101" pitchFamily="2" charset="-122"/>
                <a:cs typeface="PMingLiU"/>
              </a:rPr>
              <a:t>2</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经</a:t>
            </a:r>
            <a:r>
              <a:rPr sz="1950" spc="25" dirty="0">
                <a:latin typeface="PMingLiU"/>
                <a:cs typeface="PMingLiU"/>
              </a:rPr>
              <a:t>：能不能战胜严重的经济困</a:t>
            </a:r>
            <a:r>
              <a:rPr sz="1950" spc="75" dirty="0">
                <a:latin typeface="PMingLiU"/>
                <a:cs typeface="PMingLiU"/>
              </a:rPr>
              <a:t>难</a:t>
            </a:r>
            <a:r>
              <a:rPr sz="1950" spc="25" dirty="0">
                <a:latin typeface="PMingLiU"/>
                <a:cs typeface="PMingLiU"/>
              </a:rPr>
              <a:t>，迅</a:t>
            </a:r>
            <a:r>
              <a:rPr sz="1950" spc="75" dirty="0">
                <a:latin typeface="PMingLiU"/>
                <a:cs typeface="PMingLiU"/>
              </a:rPr>
              <a:t>速</a:t>
            </a:r>
            <a:r>
              <a:rPr sz="1950" spc="25" dirty="0">
                <a:latin typeface="PMingLiU"/>
                <a:cs typeface="PMingLiU"/>
              </a:rPr>
              <a:t>恢复</a:t>
            </a:r>
            <a:r>
              <a:rPr sz="1950" spc="75" dirty="0">
                <a:latin typeface="PMingLiU"/>
                <a:cs typeface="PMingLiU"/>
              </a:rPr>
              <a:t>和</a:t>
            </a:r>
            <a:r>
              <a:rPr sz="1950" spc="25" dirty="0">
                <a:latin typeface="PMingLiU"/>
                <a:cs typeface="PMingLiU"/>
              </a:rPr>
              <a:t>发</a:t>
            </a:r>
            <a:r>
              <a:rPr sz="1950" spc="5" dirty="0">
                <a:latin typeface="PMingLiU"/>
                <a:cs typeface="PMingLiU"/>
              </a:rPr>
              <a:t>展</a:t>
            </a:r>
            <a:r>
              <a:rPr sz="1950" spc="75" dirty="0">
                <a:latin typeface="PMingLiU"/>
                <a:cs typeface="PMingLiU"/>
              </a:rPr>
              <a:t>国</a:t>
            </a:r>
            <a:r>
              <a:rPr sz="1950" spc="25" dirty="0">
                <a:latin typeface="PMingLiU"/>
                <a:cs typeface="PMingLiU"/>
              </a:rPr>
              <a:t>民经济</a:t>
            </a:r>
            <a:r>
              <a:rPr lang="zh-CN" altLang="en-US" sz="1950" spc="25" dirty="0">
                <a:latin typeface="PMingLiU"/>
                <a:cs typeface="PMingLiU"/>
              </a:rPr>
              <a:t>（</a:t>
            </a:r>
            <a:r>
              <a:rPr lang="zh-CN" altLang="en-US" sz="1950" b="1" spc="25" dirty="0">
                <a:solidFill>
                  <a:srgbClr val="C00000"/>
                </a:solidFill>
                <a:latin typeface="PMingLiU"/>
                <a:cs typeface="PMingLiU"/>
              </a:rPr>
              <a:t>集中和统一</a:t>
            </a:r>
            <a:r>
              <a:rPr lang="zh-CN" altLang="en-US" sz="1950" spc="25" dirty="0">
                <a:latin typeface="PMingLiU"/>
                <a:cs typeface="PMingLiU"/>
              </a:rPr>
              <a:t>的经管措施）</a:t>
            </a:r>
            <a:endParaRPr sz="1950" dirty="0">
              <a:latin typeface="PMingLiU"/>
              <a:cs typeface="PMingLiU"/>
            </a:endParaRPr>
          </a:p>
          <a:p>
            <a:pPr>
              <a:lnSpc>
                <a:spcPct val="100000"/>
              </a:lnSpc>
            </a:pPr>
            <a:endParaRPr sz="2000" dirty="0">
              <a:latin typeface="Times New Roman" panose="02020503050405090304"/>
              <a:cs typeface="Times New Roman" panose="02020503050405090304"/>
            </a:endParaRPr>
          </a:p>
          <a:p>
            <a:pPr marL="12700">
              <a:lnSpc>
                <a:spcPct val="100000"/>
              </a:lnSpc>
              <a:spcBef>
                <a:spcPts val="1190"/>
              </a:spcBef>
            </a:pPr>
            <a:r>
              <a:rPr sz="1950" spc="25" dirty="0">
                <a:latin typeface="宋体" panose="02010600030101010101" pitchFamily="2" charset="-122"/>
                <a:ea typeface="宋体" panose="02010600030101010101" pitchFamily="2" charset="-122"/>
                <a:cs typeface="PMingLiU"/>
              </a:rPr>
              <a:t>3</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独（</a:t>
            </a:r>
            <a:r>
              <a:rPr lang="zh-CN" altLang="en-US" sz="1950" b="1" spc="25" dirty="0">
                <a:solidFill>
                  <a:srgbClr val="C00000"/>
                </a:solidFill>
                <a:latin typeface="Microsoft JhengHei" panose="020B0604030504040204" charset="-120"/>
                <a:cs typeface="Microsoft JhengHei" panose="020B0604030504040204" charset="-120"/>
              </a:rPr>
              <a:t>毒</a:t>
            </a:r>
            <a:r>
              <a:rPr sz="1950" b="1" spc="25" dirty="0">
                <a:solidFill>
                  <a:srgbClr val="C00000"/>
                </a:solidFill>
                <a:latin typeface="Microsoft JhengHei" panose="020B0604030504040204" charset="-120"/>
                <a:cs typeface="Microsoft JhengHei" panose="020B0604030504040204" charset="-120"/>
              </a:rPr>
              <a:t>）</a:t>
            </a:r>
            <a:r>
              <a:rPr sz="1950" spc="25" dirty="0">
                <a:latin typeface="PMingLiU"/>
                <a:cs typeface="PMingLiU"/>
              </a:rPr>
              <a:t>：能不能巩固</a:t>
            </a:r>
            <a:r>
              <a:rPr sz="1950" spc="15" dirty="0">
                <a:latin typeface="PMingLiU"/>
                <a:cs typeface="PMingLiU"/>
              </a:rPr>
              <a:t>民</a:t>
            </a:r>
            <a:r>
              <a:rPr sz="1950" spc="25" dirty="0">
                <a:latin typeface="PMingLiU"/>
                <a:cs typeface="PMingLiU"/>
              </a:rPr>
              <a:t>族独</a:t>
            </a:r>
            <a:r>
              <a:rPr sz="1950" spc="65" dirty="0">
                <a:latin typeface="PMingLiU"/>
                <a:cs typeface="PMingLiU"/>
              </a:rPr>
              <a:t>立</a:t>
            </a:r>
            <a:r>
              <a:rPr sz="1950" spc="25" dirty="0">
                <a:latin typeface="PMingLiU"/>
                <a:cs typeface="PMingLiU"/>
              </a:rPr>
              <a:t>，维</a:t>
            </a:r>
            <a:r>
              <a:rPr sz="1950" spc="65" dirty="0">
                <a:latin typeface="PMingLiU"/>
                <a:cs typeface="PMingLiU"/>
              </a:rPr>
              <a:t>护</a:t>
            </a:r>
            <a:r>
              <a:rPr sz="1950" spc="25" dirty="0">
                <a:latin typeface="PMingLiU"/>
                <a:cs typeface="PMingLiU"/>
              </a:rPr>
              <a:t>国家</a:t>
            </a:r>
            <a:r>
              <a:rPr sz="1950" spc="65" dirty="0">
                <a:latin typeface="PMingLiU"/>
                <a:cs typeface="PMingLiU"/>
              </a:rPr>
              <a:t>主</a:t>
            </a:r>
            <a:r>
              <a:rPr sz="1950" spc="25" dirty="0">
                <a:latin typeface="PMingLiU"/>
                <a:cs typeface="PMingLiU"/>
              </a:rPr>
              <a:t>权</a:t>
            </a:r>
            <a:r>
              <a:rPr sz="1950" spc="35" dirty="0">
                <a:latin typeface="PMingLiU"/>
                <a:cs typeface="PMingLiU"/>
              </a:rPr>
              <a:t>和</a:t>
            </a:r>
            <a:r>
              <a:rPr sz="1950" spc="80" dirty="0">
                <a:latin typeface="PMingLiU"/>
                <a:cs typeface="PMingLiU"/>
              </a:rPr>
              <a:t>安全</a:t>
            </a:r>
            <a:endParaRPr sz="1950" dirty="0">
              <a:latin typeface="PMingLiU"/>
              <a:cs typeface="PMingLiU"/>
            </a:endParaRPr>
          </a:p>
          <a:p>
            <a:pPr>
              <a:lnSpc>
                <a:spcPct val="100000"/>
              </a:lnSpc>
            </a:pPr>
            <a:endParaRPr sz="2000" dirty="0">
              <a:latin typeface="Times New Roman" panose="02020503050405090304"/>
              <a:cs typeface="Times New Roman" panose="02020503050405090304"/>
            </a:endParaRPr>
          </a:p>
          <a:p>
            <a:pPr marL="12700">
              <a:lnSpc>
                <a:spcPct val="100000"/>
              </a:lnSpc>
              <a:spcBef>
                <a:spcPts val="1185"/>
              </a:spcBef>
            </a:pPr>
            <a:r>
              <a:rPr sz="1950" spc="25" dirty="0">
                <a:latin typeface="宋体" panose="02010600030101010101" pitchFamily="2" charset="-122"/>
                <a:ea typeface="宋体" panose="02010600030101010101" pitchFamily="2" charset="-122"/>
                <a:cs typeface="PMingLiU"/>
              </a:rPr>
              <a:t>4</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风</a:t>
            </a:r>
            <a:r>
              <a:rPr sz="1950" spc="25" dirty="0">
                <a:latin typeface="PMingLiU"/>
                <a:cs typeface="PMingLiU"/>
              </a:rPr>
              <a:t>：能不能经受住执政的考验</a:t>
            </a:r>
            <a:r>
              <a:rPr sz="1950" spc="75" dirty="0">
                <a:latin typeface="PMingLiU"/>
                <a:cs typeface="PMingLiU"/>
              </a:rPr>
              <a:t>，</a:t>
            </a:r>
            <a:r>
              <a:rPr sz="1950" spc="25" dirty="0">
                <a:latin typeface="PMingLiU"/>
                <a:cs typeface="PMingLiU"/>
              </a:rPr>
              <a:t>继续</a:t>
            </a:r>
            <a:r>
              <a:rPr sz="1950" spc="75" dirty="0">
                <a:latin typeface="PMingLiU"/>
                <a:cs typeface="PMingLiU"/>
              </a:rPr>
              <a:t>保</a:t>
            </a:r>
            <a:r>
              <a:rPr sz="1950" spc="25" dirty="0">
                <a:latin typeface="PMingLiU"/>
                <a:cs typeface="PMingLiU"/>
              </a:rPr>
              <a:t>持谦</a:t>
            </a:r>
            <a:r>
              <a:rPr sz="1950" spc="75" dirty="0">
                <a:latin typeface="PMingLiU"/>
                <a:cs typeface="PMingLiU"/>
              </a:rPr>
              <a:t>虚</a:t>
            </a:r>
            <a:r>
              <a:rPr sz="1950" spc="25" dirty="0">
                <a:latin typeface="PMingLiU"/>
                <a:cs typeface="PMingLiU"/>
              </a:rPr>
              <a:t>、谨</a:t>
            </a:r>
            <a:r>
              <a:rPr sz="1950" spc="75" dirty="0">
                <a:latin typeface="PMingLiU"/>
                <a:cs typeface="PMingLiU"/>
              </a:rPr>
              <a:t>慎</a:t>
            </a:r>
            <a:r>
              <a:rPr sz="1950" spc="25" dirty="0">
                <a:latin typeface="PMingLiU"/>
                <a:cs typeface="PMingLiU"/>
              </a:rPr>
              <a:t>、不</a:t>
            </a:r>
            <a:r>
              <a:rPr sz="1950" spc="75" dirty="0">
                <a:latin typeface="PMingLiU"/>
                <a:cs typeface="PMingLiU"/>
              </a:rPr>
              <a:t>骄</a:t>
            </a:r>
            <a:r>
              <a:rPr sz="1950" spc="25" dirty="0">
                <a:latin typeface="PMingLiU"/>
                <a:cs typeface="PMingLiU"/>
              </a:rPr>
              <a:t>、不</a:t>
            </a:r>
            <a:r>
              <a:rPr sz="1950" spc="75" dirty="0">
                <a:latin typeface="PMingLiU"/>
                <a:cs typeface="PMingLiU"/>
              </a:rPr>
              <a:t>躁</a:t>
            </a:r>
            <a:r>
              <a:rPr sz="1950" spc="25" dirty="0">
                <a:latin typeface="PMingLiU"/>
                <a:cs typeface="PMingLiU"/>
              </a:rPr>
              <a:t>的</a:t>
            </a:r>
            <a:r>
              <a:rPr sz="1950" spc="75" dirty="0">
                <a:latin typeface="PMingLiU"/>
                <a:cs typeface="PMingLiU"/>
              </a:rPr>
              <a:t>作</a:t>
            </a:r>
            <a:r>
              <a:rPr sz="1950" spc="25" dirty="0">
                <a:latin typeface="PMingLiU"/>
                <a:cs typeface="PMingLiU"/>
              </a:rPr>
              <a:t>风和</a:t>
            </a:r>
            <a:r>
              <a:rPr sz="1950" spc="75" dirty="0">
                <a:latin typeface="PMingLiU"/>
                <a:cs typeface="PMingLiU"/>
              </a:rPr>
              <a:t>艰</a:t>
            </a:r>
            <a:r>
              <a:rPr sz="1950" spc="25" dirty="0">
                <a:latin typeface="PMingLiU"/>
                <a:cs typeface="PMingLiU"/>
              </a:rPr>
              <a:t>苦奋</a:t>
            </a:r>
            <a:r>
              <a:rPr sz="1950" spc="75" dirty="0">
                <a:latin typeface="PMingLiU"/>
                <a:cs typeface="PMingLiU"/>
              </a:rPr>
              <a:t>斗</a:t>
            </a:r>
            <a:r>
              <a:rPr sz="1950" spc="5" dirty="0">
                <a:latin typeface="PMingLiU"/>
                <a:cs typeface="PMingLiU"/>
              </a:rPr>
              <a:t>的</a:t>
            </a:r>
            <a:r>
              <a:rPr sz="1950" spc="25" dirty="0">
                <a:latin typeface="PMingLiU"/>
                <a:cs typeface="PMingLiU"/>
              </a:rPr>
              <a:t>作风</a:t>
            </a:r>
            <a:endParaRPr sz="1950" dirty="0">
              <a:latin typeface="PMingLiU"/>
              <a:cs typeface="PMingLiU"/>
            </a:endParaRPr>
          </a:p>
        </p:txBody>
      </p:sp>
      <p:sp>
        <p:nvSpPr>
          <p:cNvPr id="8" name="object 8"/>
          <p:cNvSpPr/>
          <p:nvPr/>
        </p:nvSpPr>
        <p:spPr>
          <a:xfrm>
            <a:off x="4518659" y="1417319"/>
            <a:ext cx="1653539" cy="49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419163"/>
            <a:ext cx="11213465" cy="455930"/>
          </a:xfrm>
          <a:prstGeom prst="rect">
            <a:avLst/>
          </a:prstGeom>
        </p:spPr>
        <p:txBody>
          <a:bodyPr vert="horz" wrap="square" lIns="0" tIns="15240" rIns="0" bIns="0" rtlCol="0">
            <a:spAutoFit/>
          </a:bodyPr>
          <a:lstStyle/>
          <a:p>
            <a:pPr marL="12700">
              <a:lnSpc>
                <a:spcPct val="100000"/>
              </a:lnSpc>
              <a:spcBef>
                <a:spcPts val="120"/>
              </a:spcBef>
              <a:tabLst>
                <a:tab pos="10602595" algn="l"/>
              </a:tabLst>
            </a:pPr>
            <a:r>
              <a:rPr spc="10" dirty="0"/>
              <a:t>第一</a:t>
            </a:r>
            <a:r>
              <a:rPr spc="15" dirty="0"/>
              <a:t>节</a:t>
            </a:r>
            <a:r>
              <a:rPr spc="-70" dirty="0"/>
              <a:t> </a:t>
            </a:r>
            <a:r>
              <a:rPr spc="15" dirty="0"/>
              <a:t>《</a:t>
            </a:r>
            <a:r>
              <a:rPr spc="10" dirty="0"/>
              <a:t>共同纲</a:t>
            </a:r>
            <a:r>
              <a:rPr spc="15" dirty="0"/>
              <a:t>领》的全面</a:t>
            </a:r>
            <a:r>
              <a:rPr spc="-40" dirty="0"/>
              <a:t>实</a:t>
            </a:r>
            <a:r>
              <a:rPr spc="15" dirty="0"/>
              <a:t>施与</a:t>
            </a:r>
            <a:r>
              <a:rPr spc="-40" dirty="0"/>
              <a:t>新</a:t>
            </a:r>
            <a:r>
              <a:rPr spc="15" dirty="0"/>
              <a:t>民主</a:t>
            </a:r>
            <a:r>
              <a:rPr spc="-40" dirty="0"/>
              <a:t>主</a:t>
            </a:r>
            <a:r>
              <a:rPr spc="15" dirty="0"/>
              <a:t>义革</a:t>
            </a:r>
            <a:r>
              <a:rPr spc="-40" dirty="0"/>
              <a:t>命</a:t>
            </a:r>
            <a:r>
              <a:rPr spc="15" dirty="0"/>
              <a:t>任务</a:t>
            </a:r>
            <a:r>
              <a:rPr spc="-40" dirty="0"/>
              <a:t>的</a:t>
            </a:r>
            <a:r>
              <a:rPr spc="15" dirty="0"/>
              <a:t>胜利</a:t>
            </a:r>
            <a:r>
              <a:rPr spc="-40" dirty="0"/>
              <a:t>完</a:t>
            </a:r>
            <a:r>
              <a:rPr spc="15" dirty="0"/>
              <a:t>成</a:t>
            </a:r>
            <a:r>
              <a:rPr dirty="0"/>
              <a:t>	</a:t>
            </a:r>
            <a:endParaRPr spc="-95" dirty="0"/>
          </a:p>
        </p:txBody>
      </p:sp>
      <p:sp>
        <p:nvSpPr>
          <p:cNvPr id="10" name="object 10"/>
          <p:cNvSpPr txBox="1"/>
          <p:nvPr/>
        </p:nvSpPr>
        <p:spPr>
          <a:xfrm>
            <a:off x="676422" y="1321623"/>
            <a:ext cx="10982178" cy="4476750"/>
          </a:xfrm>
          <a:prstGeom prst="rect">
            <a:avLst/>
          </a:prstGeom>
        </p:spPr>
        <p:txBody>
          <a:bodyPr vert="horz" wrap="square" lIns="0" tIns="12700" rIns="0" bIns="0" rtlCol="0">
            <a:spAutoFit/>
          </a:bodyPr>
          <a:lstStyle/>
          <a:p>
            <a:pPr marL="12700">
              <a:lnSpc>
                <a:spcPct val="100000"/>
              </a:lnSpc>
              <a:spcBef>
                <a:spcPts val="100"/>
              </a:spcBef>
            </a:pPr>
            <a:r>
              <a:rPr sz="2400" spc="-5" dirty="0" err="1">
                <a:latin typeface="PMingLiU"/>
                <a:cs typeface="PMingLiU"/>
              </a:rPr>
              <a:t>二、建国后的经济</a:t>
            </a:r>
            <a:r>
              <a:rPr lang="zh-CN" altLang="en-US" sz="2400" spc="-5" dirty="0">
                <a:latin typeface="PMingLiU"/>
                <a:cs typeface="PMingLiU"/>
              </a:rPr>
              <a:t>与民主</a:t>
            </a:r>
            <a:r>
              <a:rPr sz="2400" spc="-5" dirty="0" err="1">
                <a:latin typeface="PMingLiU"/>
                <a:cs typeface="PMingLiU"/>
              </a:rPr>
              <a:t>建设</a:t>
            </a:r>
            <a:endParaRPr lang="en-US" sz="2400" dirty="0">
              <a:latin typeface="PMingLiU"/>
              <a:cs typeface="PMingLiU"/>
            </a:endParaRPr>
          </a:p>
          <a:p>
            <a:pPr marL="12700">
              <a:lnSpc>
                <a:spcPct val="100000"/>
              </a:lnSpc>
              <a:spcBef>
                <a:spcPts val="100"/>
              </a:spcBef>
            </a:pPr>
            <a:endParaRPr sz="3350" dirty="0">
              <a:latin typeface="Times New Roman" panose="02020503050405090304"/>
              <a:cs typeface="Times New Roman" panose="02020503050405090304"/>
            </a:endParaRPr>
          </a:p>
          <a:p>
            <a:pPr marL="469900" indent="-457200">
              <a:lnSpc>
                <a:spcPct val="150000"/>
              </a:lnSpc>
              <a:buAutoNum type="arabicPeriod"/>
              <a:tabLst>
                <a:tab pos="469900" algn="l"/>
                <a:tab pos="469900" algn="l"/>
              </a:tabLst>
            </a:pPr>
            <a:r>
              <a:rPr lang="en-US" altLang="zh-CN" sz="1950" spc="70" dirty="0">
                <a:latin typeface="宋体" panose="02010600030101010101" pitchFamily="2" charset="-122"/>
                <a:ea typeface="宋体" panose="02010600030101010101" pitchFamily="2" charset="-122"/>
                <a:cs typeface="PMingLiU"/>
              </a:rPr>
              <a:t>新</a:t>
            </a:r>
            <a:r>
              <a:rPr sz="1950" spc="25" dirty="0">
                <a:latin typeface="PMingLiU"/>
                <a:cs typeface="PMingLiU"/>
              </a:rPr>
              <a:t>中国的社会主</a:t>
            </a:r>
            <a:r>
              <a:rPr sz="1950" spc="15" dirty="0">
                <a:latin typeface="PMingLiU"/>
                <a:cs typeface="PMingLiU"/>
              </a:rPr>
              <a:t>义</a:t>
            </a:r>
            <a:r>
              <a:rPr sz="1950" b="1" spc="25" dirty="0">
                <a:solidFill>
                  <a:srgbClr val="C00000"/>
                </a:solidFill>
                <a:latin typeface="Microsoft JhengHei" panose="020B0604030504040204" charset="-120"/>
                <a:cs typeface="Microsoft JhengHei" panose="020B0604030504040204" charset="-120"/>
              </a:rPr>
              <a:t>国营经济</a:t>
            </a:r>
            <a:r>
              <a:rPr sz="1950" spc="25" dirty="0">
                <a:latin typeface="PMingLiU"/>
                <a:cs typeface="PMingLiU"/>
              </a:rPr>
              <a:t>主要</a:t>
            </a:r>
            <a:r>
              <a:rPr sz="1950" spc="15" dirty="0">
                <a:latin typeface="PMingLiU"/>
                <a:cs typeface="PMingLiU"/>
              </a:rPr>
              <a:t>是</a:t>
            </a:r>
            <a:r>
              <a:rPr sz="1950" spc="75" dirty="0">
                <a:latin typeface="PMingLiU"/>
                <a:cs typeface="PMingLiU"/>
              </a:rPr>
              <a:t>通</a:t>
            </a:r>
            <a:r>
              <a:rPr sz="1950" spc="25" dirty="0">
                <a:latin typeface="PMingLiU"/>
                <a:cs typeface="PMingLiU"/>
              </a:rPr>
              <a:t>过</a:t>
            </a:r>
            <a:r>
              <a:rPr sz="1950" b="1" spc="25" dirty="0">
                <a:solidFill>
                  <a:srgbClr val="C00000"/>
                </a:solidFill>
                <a:latin typeface="Microsoft JhengHei" panose="020B0604030504040204" charset="-120"/>
                <a:cs typeface="Microsoft JhengHei" panose="020B0604030504040204" charset="-120"/>
              </a:rPr>
              <a:t>没</a:t>
            </a:r>
            <a:r>
              <a:rPr sz="1950" b="1" spc="75" dirty="0">
                <a:solidFill>
                  <a:srgbClr val="C00000"/>
                </a:solidFill>
                <a:latin typeface="Microsoft JhengHei" panose="020B0604030504040204" charset="-120"/>
                <a:cs typeface="Microsoft JhengHei" panose="020B0604030504040204" charset="-120"/>
              </a:rPr>
              <a:t>收</a:t>
            </a:r>
            <a:r>
              <a:rPr sz="1950" b="1" spc="25" dirty="0">
                <a:solidFill>
                  <a:srgbClr val="C00000"/>
                </a:solidFill>
                <a:latin typeface="Microsoft JhengHei" panose="020B0604030504040204" charset="-120"/>
                <a:cs typeface="Microsoft JhengHei" panose="020B0604030504040204" charset="-120"/>
              </a:rPr>
              <a:t>官僚</a:t>
            </a:r>
            <a:r>
              <a:rPr sz="1950" b="1" spc="75" dirty="0">
                <a:solidFill>
                  <a:srgbClr val="C00000"/>
                </a:solidFill>
                <a:latin typeface="Microsoft JhengHei" panose="020B0604030504040204" charset="-120"/>
                <a:cs typeface="Microsoft JhengHei" panose="020B0604030504040204" charset="-120"/>
              </a:rPr>
              <a:t>资</a:t>
            </a:r>
            <a:r>
              <a:rPr sz="1950" b="1" spc="25" dirty="0">
                <a:solidFill>
                  <a:srgbClr val="C00000"/>
                </a:solidFill>
                <a:latin typeface="Microsoft JhengHei" panose="020B0604030504040204" charset="-120"/>
                <a:cs typeface="Microsoft JhengHei" panose="020B0604030504040204" charset="-120"/>
              </a:rPr>
              <a:t>本</a:t>
            </a:r>
            <a:r>
              <a:rPr sz="1950" spc="25" dirty="0">
                <a:latin typeface="PMingLiU"/>
                <a:cs typeface="PMingLiU"/>
              </a:rPr>
              <a:t>建</a:t>
            </a:r>
            <a:r>
              <a:rPr sz="1950" spc="75" dirty="0">
                <a:latin typeface="PMingLiU"/>
                <a:cs typeface="PMingLiU"/>
              </a:rPr>
              <a:t>立</a:t>
            </a:r>
            <a:r>
              <a:rPr sz="1950" spc="25" dirty="0">
                <a:latin typeface="PMingLiU"/>
                <a:cs typeface="PMingLiU"/>
              </a:rPr>
              <a:t>起来</a:t>
            </a:r>
            <a:r>
              <a:rPr sz="1950" spc="80" dirty="0">
                <a:latin typeface="PMingLiU"/>
                <a:cs typeface="PMingLiU"/>
              </a:rPr>
              <a:t>的</a:t>
            </a:r>
            <a:r>
              <a:rPr sz="1950" spc="25" dirty="0">
                <a:solidFill>
                  <a:srgbClr val="C00000"/>
                </a:solidFill>
                <a:latin typeface="PMingLiU"/>
                <a:cs typeface="PMingLiU"/>
              </a:rPr>
              <a:t>★</a:t>
            </a:r>
            <a:endParaRPr sz="1950" dirty="0">
              <a:latin typeface="PMingLiU"/>
              <a:cs typeface="PMingLiU"/>
            </a:endParaRPr>
          </a:p>
          <a:p>
            <a:pPr marL="469900" marR="5080" indent="-457200">
              <a:lnSpc>
                <a:spcPct val="150000"/>
              </a:lnSpc>
              <a:spcBef>
                <a:spcPts val="810"/>
              </a:spcBef>
              <a:buFont typeface="Microsoft JhengHei" panose="020B0604030504040204" charset="-120"/>
              <a:buAutoNum type="arabicPeriod"/>
              <a:tabLst>
                <a:tab pos="468630" algn="l"/>
                <a:tab pos="469265"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lang="en-US" altLang="zh-CN" sz="1950" b="1" spc="25" dirty="0">
                <a:solidFill>
                  <a:srgbClr val="C00000"/>
                </a:solidFill>
                <a:latin typeface="Microsoft JhengHei" panose="020B0604030504040204" charset="-120"/>
                <a:cs typeface="Microsoft JhengHei" panose="020B0604030504040204" charset="-120"/>
              </a:rPr>
              <a:t>1950</a:t>
            </a:r>
            <a:r>
              <a:rPr lang="zh-CN" altLang="en-US" sz="1950" b="1" spc="25" dirty="0">
                <a:solidFill>
                  <a:srgbClr val="C00000"/>
                </a:solidFill>
                <a:latin typeface="Microsoft JhengHei" panose="020B0604030504040204" charset="-120"/>
                <a:cs typeface="Microsoft JhengHei" panose="020B0604030504040204" charset="-120"/>
              </a:rPr>
              <a:t>年</a:t>
            </a:r>
            <a:r>
              <a:rPr lang="en-US" altLang="zh-CN" sz="1950" b="1" spc="25" dirty="0">
                <a:solidFill>
                  <a:srgbClr val="C00000"/>
                </a:solidFill>
                <a:latin typeface="Microsoft JhengHei" panose="020B0604030504040204" charset="-120"/>
                <a:cs typeface="Microsoft JhengHei" panose="020B0604030504040204" charset="-120"/>
              </a:rPr>
              <a:t>6</a:t>
            </a:r>
            <a:r>
              <a:rPr lang="zh-CN" altLang="en-US" sz="1950" b="1" spc="25" dirty="0">
                <a:solidFill>
                  <a:srgbClr val="C00000"/>
                </a:solidFill>
                <a:latin typeface="Microsoft JhengHei" panose="020B0604030504040204" charset="-120"/>
                <a:cs typeface="Microsoft JhengHei" panose="020B0604030504040204" charset="-120"/>
              </a:rPr>
              <a:t>月，</a:t>
            </a:r>
            <a:r>
              <a:rPr sz="1950" b="1" u="heavy" spc="25" dirty="0" err="1">
                <a:solidFill>
                  <a:srgbClr val="C00000"/>
                </a:solidFill>
                <a:uFill>
                  <a:solidFill>
                    <a:srgbClr val="C00000"/>
                  </a:solidFill>
                </a:uFill>
                <a:latin typeface="Microsoft JhengHei" panose="020B0604030504040204" charset="-120"/>
                <a:cs typeface="Microsoft JhengHei" panose="020B0604030504040204" charset="-120"/>
              </a:rPr>
              <a:t>七届三中全会</a:t>
            </a:r>
            <a:r>
              <a:rPr sz="1950" spc="25" dirty="0" err="1">
                <a:latin typeface="PMingLiU"/>
                <a:cs typeface="PMingLiU"/>
              </a:rPr>
              <a:t>，毛泽东作了《</a:t>
            </a:r>
            <a:r>
              <a:rPr sz="1950" b="1" spc="25" dirty="0" err="1">
                <a:solidFill>
                  <a:srgbClr val="C00000"/>
                </a:solidFill>
                <a:latin typeface="Microsoft JhengHei" panose="020B0604030504040204" charset="-120"/>
                <a:cs typeface="Microsoft JhengHei" panose="020B0604030504040204" charset="-120"/>
              </a:rPr>
              <a:t>为争</a:t>
            </a:r>
            <a:r>
              <a:rPr sz="1950" b="1" spc="75" dirty="0" err="1">
                <a:solidFill>
                  <a:srgbClr val="C00000"/>
                </a:solidFill>
                <a:latin typeface="Microsoft JhengHei" panose="020B0604030504040204" charset="-120"/>
                <a:cs typeface="Microsoft JhengHei" panose="020B0604030504040204" charset="-120"/>
              </a:rPr>
              <a:t>取</a:t>
            </a:r>
            <a:r>
              <a:rPr sz="1950" b="1" spc="25" dirty="0" err="1">
                <a:solidFill>
                  <a:srgbClr val="C00000"/>
                </a:solidFill>
                <a:latin typeface="Microsoft JhengHei" panose="020B0604030504040204" charset="-120"/>
                <a:cs typeface="Microsoft JhengHei" panose="020B0604030504040204" charset="-120"/>
              </a:rPr>
              <a:t>国家</a:t>
            </a:r>
            <a:r>
              <a:rPr sz="1950" b="1" spc="75" dirty="0" err="1">
                <a:solidFill>
                  <a:srgbClr val="C00000"/>
                </a:solidFill>
                <a:latin typeface="Microsoft JhengHei" panose="020B0604030504040204" charset="-120"/>
                <a:cs typeface="Microsoft JhengHei" panose="020B0604030504040204" charset="-120"/>
              </a:rPr>
              <a:t>财</a:t>
            </a:r>
            <a:r>
              <a:rPr sz="1950" b="1" spc="25" dirty="0" err="1">
                <a:solidFill>
                  <a:srgbClr val="C00000"/>
                </a:solidFill>
                <a:latin typeface="Microsoft JhengHei" panose="020B0604030504040204" charset="-120"/>
                <a:cs typeface="Microsoft JhengHei" panose="020B0604030504040204" charset="-120"/>
              </a:rPr>
              <a:t>政经</a:t>
            </a:r>
            <a:r>
              <a:rPr sz="1950" b="1" spc="75" dirty="0" err="1">
                <a:solidFill>
                  <a:srgbClr val="C00000"/>
                </a:solidFill>
                <a:latin typeface="Microsoft JhengHei" panose="020B0604030504040204" charset="-120"/>
                <a:cs typeface="Microsoft JhengHei" panose="020B0604030504040204" charset="-120"/>
              </a:rPr>
              <a:t>济</a:t>
            </a:r>
            <a:r>
              <a:rPr sz="1950" b="1" spc="25" dirty="0" err="1">
                <a:solidFill>
                  <a:srgbClr val="C00000"/>
                </a:solidFill>
                <a:latin typeface="Microsoft JhengHei" panose="020B0604030504040204" charset="-120"/>
                <a:cs typeface="Microsoft JhengHei" panose="020B0604030504040204" charset="-120"/>
              </a:rPr>
              <a:t>状况</a:t>
            </a:r>
            <a:r>
              <a:rPr sz="1950" b="1" spc="75" dirty="0" err="1">
                <a:solidFill>
                  <a:srgbClr val="C00000"/>
                </a:solidFill>
                <a:latin typeface="Microsoft JhengHei" panose="020B0604030504040204" charset="-120"/>
                <a:cs typeface="Microsoft JhengHei" panose="020B0604030504040204" charset="-120"/>
              </a:rPr>
              <a:t>的</a:t>
            </a:r>
            <a:r>
              <a:rPr sz="1950" b="1" spc="25" dirty="0" err="1">
                <a:solidFill>
                  <a:srgbClr val="C00000"/>
                </a:solidFill>
                <a:latin typeface="Microsoft JhengHei" panose="020B0604030504040204" charset="-120"/>
                <a:cs typeface="Microsoft JhengHei" panose="020B0604030504040204" charset="-120"/>
              </a:rPr>
              <a:t>根本</a:t>
            </a:r>
            <a:r>
              <a:rPr sz="1950" b="1" spc="75" dirty="0" err="1">
                <a:solidFill>
                  <a:srgbClr val="C00000"/>
                </a:solidFill>
                <a:latin typeface="Microsoft JhengHei" panose="020B0604030504040204" charset="-120"/>
                <a:cs typeface="Microsoft JhengHei" panose="020B0604030504040204" charset="-120"/>
              </a:rPr>
              <a:t>好</a:t>
            </a:r>
            <a:r>
              <a:rPr sz="1950" b="1" spc="25" dirty="0" err="1">
                <a:solidFill>
                  <a:srgbClr val="C00000"/>
                </a:solidFill>
                <a:latin typeface="Microsoft JhengHei" panose="020B0604030504040204" charset="-120"/>
                <a:cs typeface="Microsoft JhengHei" panose="020B0604030504040204" charset="-120"/>
              </a:rPr>
              <a:t>转而</a:t>
            </a:r>
            <a:r>
              <a:rPr sz="1950" b="1" spc="75" dirty="0" err="1">
                <a:solidFill>
                  <a:srgbClr val="C00000"/>
                </a:solidFill>
                <a:latin typeface="Microsoft JhengHei" panose="020B0604030504040204" charset="-120"/>
                <a:cs typeface="Microsoft JhengHei" panose="020B0604030504040204" charset="-120"/>
              </a:rPr>
              <a:t>斗</a:t>
            </a:r>
            <a:r>
              <a:rPr sz="1950" b="1" spc="15" dirty="0" err="1">
                <a:solidFill>
                  <a:srgbClr val="C00000"/>
                </a:solidFill>
                <a:latin typeface="Microsoft JhengHei" panose="020B0604030504040204" charset="-120"/>
                <a:cs typeface="Microsoft JhengHei" panose="020B0604030504040204" charset="-120"/>
              </a:rPr>
              <a:t>争</a:t>
            </a:r>
            <a:r>
              <a:rPr sz="1950" spc="25" dirty="0" err="1">
                <a:latin typeface="PMingLiU"/>
                <a:cs typeface="PMingLiU"/>
              </a:rPr>
              <a:t>》</a:t>
            </a:r>
            <a:r>
              <a:rPr sz="1950" spc="75" dirty="0" err="1">
                <a:latin typeface="PMingLiU"/>
                <a:cs typeface="PMingLiU"/>
              </a:rPr>
              <a:t>的</a:t>
            </a:r>
            <a:r>
              <a:rPr sz="1950" spc="25" dirty="0" err="1">
                <a:latin typeface="PMingLiU"/>
                <a:cs typeface="PMingLiU"/>
              </a:rPr>
              <a:t>报告</a:t>
            </a:r>
            <a:r>
              <a:rPr sz="1950" spc="75" dirty="0" err="1">
                <a:latin typeface="PMingLiU"/>
                <a:cs typeface="PMingLiU"/>
              </a:rPr>
              <a:t>。指</a:t>
            </a:r>
            <a:r>
              <a:rPr sz="1950" spc="75" dirty="0">
                <a:latin typeface="PMingLiU"/>
                <a:cs typeface="PMingLiU"/>
              </a:rPr>
              <a:t> </a:t>
            </a:r>
            <a:r>
              <a:rPr sz="1950" spc="25" dirty="0">
                <a:latin typeface="PMingLiU"/>
                <a:cs typeface="PMingLiU"/>
              </a:rPr>
              <a:t>出要获得国家财政经济情况的根本</a:t>
            </a:r>
            <a:r>
              <a:rPr sz="1950" spc="75" dirty="0">
                <a:latin typeface="PMingLiU"/>
                <a:cs typeface="PMingLiU"/>
              </a:rPr>
              <a:t>好</a:t>
            </a:r>
            <a:r>
              <a:rPr sz="1950" spc="25" dirty="0">
                <a:latin typeface="PMingLiU"/>
                <a:cs typeface="PMingLiU"/>
              </a:rPr>
              <a:t>转，</a:t>
            </a:r>
            <a:r>
              <a:rPr sz="1950" spc="75" dirty="0">
                <a:latin typeface="PMingLiU"/>
                <a:cs typeface="PMingLiU"/>
              </a:rPr>
              <a:t>要</a:t>
            </a:r>
            <a:r>
              <a:rPr sz="1950" spc="25" dirty="0">
                <a:latin typeface="PMingLiU"/>
                <a:cs typeface="PMingLiU"/>
              </a:rPr>
              <a:t>用三</a:t>
            </a:r>
            <a:r>
              <a:rPr sz="1950" spc="75" dirty="0">
                <a:latin typeface="PMingLiU"/>
                <a:cs typeface="PMingLiU"/>
              </a:rPr>
              <a:t>年</a:t>
            </a:r>
            <a:r>
              <a:rPr sz="1950" spc="25" dirty="0">
                <a:latin typeface="PMingLiU"/>
                <a:cs typeface="PMingLiU"/>
              </a:rPr>
              <a:t>左右</a:t>
            </a:r>
            <a:r>
              <a:rPr sz="1950" spc="75" dirty="0">
                <a:latin typeface="PMingLiU"/>
                <a:cs typeface="PMingLiU"/>
              </a:rPr>
              <a:t>的</a:t>
            </a:r>
            <a:r>
              <a:rPr sz="1950" spc="25" dirty="0">
                <a:latin typeface="PMingLiU"/>
                <a:cs typeface="PMingLiU"/>
              </a:rPr>
              <a:t>时间</a:t>
            </a:r>
            <a:r>
              <a:rPr sz="1950" spc="75" dirty="0">
                <a:latin typeface="PMingLiU"/>
                <a:cs typeface="PMingLiU"/>
              </a:rPr>
              <a:t>，</a:t>
            </a:r>
            <a:r>
              <a:rPr sz="1950" spc="25" dirty="0">
                <a:latin typeface="PMingLiU"/>
                <a:cs typeface="PMingLiU"/>
              </a:rPr>
              <a:t>创造</a:t>
            </a:r>
            <a:r>
              <a:rPr sz="1950" spc="75" dirty="0">
                <a:latin typeface="PMingLiU"/>
                <a:cs typeface="PMingLiU"/>
              </a:rPr>
              <a:t>三</a:t>
            </a:r>
            <a:r>
              <a:rPr sz="1950" spc="25" dirty="0">
                <a:latin typeface="PMingLiU"/>
                <a:cs typeface="PMingLiU"/>
              </a:rPr>
              <a:t>个条</a:t>
            </a:r>
            <a:r>
              <a:rPr sz="1950" spc="130" dirty="0">
                <a:latin typeface="PMingLiU"/>
                <a:cs typeface="PMingLiU"/>
              </a:rPr>
              <a:t>件</a:t>
            </a:r>
            <a:r>
              <a:rPr sz="1950" spc="-25" dirty="0">
                <a:latin typeface="PMingLiU"/>
                <a:cs typeface="PMingLiU"/>
              </a:rPr>
              <a:t>：</a:t>
            </a:r>
            <a:r>
              <a:rPr sz="1950" b="1" u="heavy" spc="25" dirty="0">
                <a:solidFill>
                  <a:srgbClr val="C00000"/>
                </a:solidFill>
                <a:uFill>
                  <a:solidFill>
                    <a:srgbClr val="FF0000"/>
                  </a:solidFill>
                </a:uFill>
                <a:latin typeface="Microsoft JhengHei" panose="020B0604030504040204" charset="-120"/>
                <a:cs typeface="Microsoft JhengHei" panose="020B0604030504040204" charset="-120"/>
              </a:rPr>
              <a:t>土地改</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革</a:t>
            </a:r>
            <a:r>
              <a:rPr sz="1950" spc="25" dirty="0">
                <a:latin typeface="PMingLiU"/>
                <a:cs typeface="PMingLiU"/>
              </a:rPr>
              <a:t>的完成，现</a:t>
            </a:r>
            <a:r>
              <a:rPr sz="1950" spc="20" dirty="0">
                <a:latin typeface="PMingLiU"/>
                <a:cs typeface="PMingLiU"/>
              </a:rPr>
              <a:t>有</a:t>
            </a:r>
            <a:r>
              <a:rPr sz="1950" b="1" spc="25" dirty="0">
                <a:solidFill>
                  <a:srgbClr val="C00000"/>
                </a:solidFill>
                <a:latin typeface="Microsoft JhengHei" panose="020B0604030504040204" charset="-120"/>
                <a:cs typeface="Microsoft JhengHei" panose="020B0604030504040204" charset="-120"/>
              </a:rPr>
              <a:t>工商业</a:t>
            </a:r>
            <a:r>
              <a:rPr sz="1950" spc="25" dirty="0">
                <a:latin typeface="PMingLiU"/>
                <a:cs typeface="PMingLiU"/>
              </a:rPr>
              <a:t>的调</a:t>
            </a:r>
            <a:r>
              <a:rPr sz="1950" spc="20" dirty="0">
                <a:latin typeface="PMingLiU"/>
                <a:cs typeface="PMingLiU"/>
              </a:rPr>
              <a:t>整</a:t>
            </a:r>
            <a:r>
              <a:rPr sz="1950" spc="25" dirty="0">
                <a:latin typeface="PMingLiU"/>
                <a:cs typeface="PMingLiU"/>
              </a:rPr>
              <a:t>，国</a:t>
            </a:r>
            <a:r>
              <a:rPr sz="1950" spc="70" dirty="0">
                <a:latin typeface="PMingLiU"/>
                <a:cs typeface="PMingLiU"/>
              </a:rPr>
              <a:t>家</a:t>
            </a:r>
            <a:r>
              <a:rPr sz="1950" spc="25" dirty="0">
                <a:latin typeface="PMingLiU"/>
                <a:cs typeface="PMingLiU"/>
              </a:rPr>
              <a:t>机构</a:t>
            </a:r>
            <a:r>
              <a:rPr sz="1950" spc="70" dirty="0">
                <a:latin typeface="PMingLiU"/>
                <a:cs typeface="PMingLiU"/>
              </a:rPr>
              <a:t>所</a:t>
            </a:r>
            <a:r>
              <a:rPr sz="1950" spc="25" dirty="0">
                <a:latin typeface="PMingLiU"/>
                <a:cs typeface="PMingLiU"/>
              </a:rPr>
              <a:t>需经</a:t>
            </a:r>
            <a:r>
              <a:rPr sz="1950" spc="70" dirty="0">
                <a:latin typeface="PMingLiU"/>
                <a:cs typeface="PMingLiU"/>
              </a:rPr>
              <a:t>费</a:t>
            </a:r>
            <a:r>
              <a:rPr sz="1950" spc="45" dirty="0">
                <a:latin typeface="PMingLiU"/>
                <a:cs typeface="PMingLiU"/>
              </a:rPr>
              <a:t>的</a:t>
            </a:r>
            <a:r>
              <a:rPr sz="1950" b="1" spc="25" dirty="0">
                <a:solidFill>
                  <a:srgbClr val="C00000"/>
                </a:solidFill>
                <a:latin typeface="Microsoft JhengHei" panose="020B0604030504040204" charset="-120"/>
                <a:cs typeface="Microsoft JhengHei" panose="020B0604030504040204" charset="-120"/>
              </a:rPr>
              <a:t>大</a:t>
            </a:r>
            <a:r>
              <a:rPr sz="1950" b="1" spc="80" dirty="0">
                <a:solidFill>
                  <a:srgbClr val="C00000"/>
                </a:solidFill>
                <a:latin typeface="Microsoft JhengHei" panose="020B0604030504040204" charset="-120"/>
                <a:cs typeface="Microsoft JhengHei" panose="020B0604030504040204" charset="-120"/>
              </a:rPr>
              <a:t>量</a:t>
            </a:r>
            <a:r>
              <a:rPr sz="1950" b="1" spc="25" dirty="0">
                <a:solidFill>
                  <a:srgbClr val="C00000"/>
                </a:solidFill>
                <a:latin typeface="Microsoft JhengHei" panose="020B0604030504040204" charset="-120"/>
                <a:cs typeface="Microsoft JhengHei" panose="020B0604030504040204" charset="-120"/>
              </a:rPr>
              <a:t>节俭</a:t>
            </a:r>
            <a:r>
              <a:rPr sz="1950" spc="25" dirty="0">
                <a:solidFill>
                  <a:srgbClr val="C00000"/>
                </a:solidFill>
                <a:latin typeface="PMingLiU"/>
                <a:cs typeface="PMingLiU"/>
              </a:rPr>
              <a:t>★</a:t>
            </a:r>
            <a:r>
              <a:rPr sz="1950" dirty="0">
                <a:solidFill>
                  <a:srgbClr val="C00000"/>
                </a:solidFill>
                <a:latin typeface="PMingLiU"/>
                <a:cs typeface="PMingLiU"/>
              </a:rPr>
              <a:t> </a:t>
            </a:r>
            <a:endParaRPr lang="en-US" sz="1950" dirty="0">
              <a:solidFill>
                <a:srgbClr val="C00000"/>
              </a:solidFill>
              <a:latin typeface="PMingLiU"/>
              <a:cs typeface="PMingLiU"/>
            </a:endParaRPr>
          </a:p>
          <a:p>
            <a:pPr marL="12700" marR="5080">
              <a:lnSpc>
                <a:spcPct val="150000"/>
              </a:lnSpc>
              <a:spcBef>
                <a:spcPts val="810"/>
              </a:spcBef>
              <a:tabLst>
                <a:tab pos="468630" algn="l"/>
                <a:tab pos="469265" algn="l"/>
              </a:tabLst>
            </a:pPr>
            <a:r>
              <a:rPr lang="en-US" sz="1950" dirty="0">
                <a:solidFill>
                  <a:srgbClr val="C00000"/>
                </a:solidFill>
                <a:latin typeface="宋体" panose="02010600030101010101" pitchFamily="2" charset="-122"/>
                <a:ea typeface="宋体" panose="02010600030101010101" pitchFamily="2" charset="-122"/>
                <a:cs typeface="PMingLiU"/>
              </a:rPr>
              <a:t>3</a:t>
            </a:r>
            <a:r>
              <a:rPr lang="en-US" sz="1950" dirty="0">
                <a:solidFill>
                  <a:srgbClr val="C00000"/>
                </a:solidFill>
                <a:latin typeface="PMingLiU"/>
                <a:cs typeface="PMingLiU"/>
              </a:rPr>
              <a:t>.</a:t>
            </a:r>
            <a:r>
              <a:rPr lang="zh-CN" altLang="en-US" sz="1950" dirty="0">
                <a:solidFill>
                  <a:srgbClr val="C00000"/>
                </a:solidFill>
                <a:latin typeface="PMingLiU"/>
                <a:cs typeface="PMingLiU"/>
              </a:rPr>
              <a:t>  </a:t>
            </a:r>
            <a:r>
              <a:rPr lang="en-US" altLang="zh-CN" sz="1950" b="1" spc="70" dirty="0">
                <a:latin typeface="宋体" panose="02010600030101010101" pitchFamily="2" charset="-122"/>
                <a:ea typeface="宋体" panose="02010600030101010101" pitchFamily="2" charset="-122"/>
                <a:cs typeface="PMingLiU"/>
              </a:rPr>
              <a:t>1950年6月</a:t>
            </a:r>
            <a:r>
              <a:rPr lang="zh-CN" altLang="en-US" sz="1950" spc="70" dirty="0">
                <a:latin typeface="PMingLiU"/>
                <a:cs typeface="PMingLiU"/>
              </a:rPr>
              <a:t>中央人民政府颁布</a:t>
            </a:r>
            <a:r>
              <a:rPr lang="en-US" altLang="zh-CN" sz="1950" b="1" spc="25" dirty="0">
                <a:solidFill>
                  <a:srgbClr val="C00000"/>
                </a:solidFill>
                <a:latin typeface="Microsoft JhengHei" panose="020B0604030504040204" charset="-120"/>
                <a:cs typeface="Microsoft JhengHei" panose="020B0604030504040204" charset="-120"/>
              </a:rPr>
              <a:t>《</a:t>
            </a:r>
            <a:r>
              <a:rPr lang="zh-CN" altLang="en-US" sz="1950" b="1" spc="25" dirty="0">
                <a:solidFill>
                  <a:srgbClr val="C00000"/>
                </a:solidFill>
                <a:latin typeface="Microsoft JhengHei" panose="020B0604030504040204" charset="-120"/>
                <a:cs typeface="Microsoft JhengHei" panose="020B0604030504040204" charset="-120"/>
              </a:rPr>
              <a:t>中华人民共和国土地改革法</a:t>
            </a:r>
            <a:r>
              <a:rPr lang="en-US" altLang="zh-CN" sz="1950" b="1" spc="25" dirty="0">
                <a:solidFill>
                  <a:srgbClr val="C00000"/>
                </a:solidFill>
                <a:latin typeface="Microsoft JhengHei" panose="020B0604030504040204" charset="-120"/>
                <a:cs typeface="Microsoft JhengHei" panose="020B0604030504040204" charset="-120"/>
              </a:rPr>
              <a:t>》</a:t>
            </a:r>
            <a:r>
              <a:rPr lang="zh-CN" altLang="en-US" sz="1950" spc="70" dirty="0">
                <a:latin typeface="PMingLiU"/>
                <a:cs typeface="PMingLiU"/>
              </a:rPr>
              <a:t>，农村掀起土地改革运动。</a:t>
            </a:r>
            <a:endParaRPr lang="en-US" sz="1950" dirty="0">
              <a:solidFill>
                <a:srgbClr val="C00000"/>
              </a:solidFill>
              <a:latin typeface="PMingLiU"/>
              <a:cs typeface="PMingLiU"/>
            </a:endParaRPr>
          </a:p>
          <a:p>
            <a:pPr marL="469900" marR="5080" indent="-457200">
              <a:lnSpc>
                <a:spcPct val="150000"/>
              </a:lnSpc>
              <a:spcBef>
                <a:spcPts val="810"/>
              </a:spcBef>
              <a:buAutoNum type="arabicPeriod" startAt="4"/>
              <a:tabLst>
                <a:tab pos="468630" algn="l"/>
                <a:tab pos="469265" algn="l"/>
              </a:tabLst>
            </a:pPr>
            <a:r>
              <a:rPr sz="1950" b="1" u="sng" spc="25" dirty="0" err="1">
                <a:solidFill>
                  <a:srgbClr val="C00000"/>
                </a:solidFill>
                <a:latin typeface="Microsoft JhengHei" panose="020B0604030504040204" charset="-120"/>
                <a:cs typeface="Microsoft JhengHei" panose="020B0604030504040204" charset="-120"/>
              </a:rPr>
              <a:t>七届三中全会</a:t>
            </a:r>
            <a:r>
              <a:rPr sz="1950" spc="70" dirty="0" err="1">
                <a:latin typeface="PMingLiU"/>
                <a:cs typeface="PMingLiU"/>
              </a:rPr>
              <a:t>为三年经济恢复时期党的工作规定了明确的策略路线和行动纲领</a:t>
            </a:r>
            <a:r>
              <a:rPr sz="1950" spc="25" dirty="0">
                <a:solidFill>
                  <a:srgbClr val="C00000"/>
                </a:solidFill>
                <a:latin typeface="PMingLiU"/>
                <a:cs typeface="PMingLiU"/>
              </a:rPr>
              <a:t>★</a:t>
            </a:r>
            <a:endParaRPr lang="en-US" altLang="zh-CN" sz="1950" spc="25" dirty="0">
              <a:solidFill>
                <a:srgbClr val="C00000"/>
              </a:solidFill>
              <a:latin typeface="PMingLiU"/>
              <a:cs typeface="PMingLiU"/>
            </a:endParaRPr>
          </a:p>
          <a:p>
            <a:pPr marL="469900" marR="5080" indent="-457200">
              <a:lnSpc>
                <a:spcPct val="150000"/>
              </a:lnSpc>
              <a:spcBef>
                <a:spcPts val="810"/>
              </a:spcBef>
              <a:buAutoNum type="arabicPeriod" startAt="4"/>
              <a:tabLst>
                <a:tab pos="468630" algn="l"/>
                <a:tab pos="469265" algn="l"/>
              </a:tabLst>
            </a:pPr>
            <a:r>
              <a:rPr lang="en-US" altLang="zh-CN" sz="1950" b="1" spc="70" dirty="0">
                <a:latin typeface="宋体" panose="02010600030101010101" pitchFamily="2" charset="-122"/>
                <a:ea typeface="宋体" panose="02010600030101010101" pitchFamily="2" charset="-122"/>
                <a:cs typeface="PMingLiU"/>
              </a:rPr>
              <a:t>1950年</a:t>
            </a:r>
            <a:r>
              <a:rPr lang="en-US" altLang="zh-CN" sz="1950" b="1" spc="25" dirty="0">
                <a:solidFill>
                  <a:srgbClr val="C00000"/>
                </a:solidFill>
                <a:latin typeface="Microsoft JhengHei" panose="020B0604030504040204" charset="-120"/>
              </a:rPr>
              <a:t>《</a:t>
            </a:r>
            <a:r>
              <a:rPr lang="zh-CN" altLang="en-US" sz="1950" b="1" spc="25" dirty="0">
                <a:solidFill>
                  <a:srgbClr val="C00000"/>
                </a:solidFill>
                <a:latin typeface="Microsoft JhengHei" panose="020B0604030504040204" charset="-120"/>
              </a:rPr>
              <a:t>中华人民共和国婚姻法</a:t>
            </a:r>
            <a:r>
              <a:rPr lang="en-US" altLang="zh-CN" sz="1950" b="1" spc="25" dirty="0">
                <a:solidFill>
                  <a:srgbClr val="C00000"/>
                </a:solidFill>
                <a:latin typeface="Microsoft JhengHei" panose="020B0604030504040204" charset="-120"/>
              </a:rPr>
              <a:t>》</a:t>
            </a:r>
            <a:r>
              <a:rPr lang="zh-CN" altLang="en-US" sz="1950" spc="25" dirty="0">
                <a:latin typeface="PMingLiU"/>
              </a:rPr>
              <a:t>颁布，妇女的解放标志整个社会的解放</a:t>
            </a:r>
            <a:endParaRPr sz="1950" spc="25" dirty="0">
              <a:latin typeface="PMingLiU"/>
            </a:endParaRPr>
          </a:p>
        </p:txBody>
      </p:sp>
      <p:sp>
        <p:nvSpPr>
          <p:cNvPr id="11" name="object 11"/>
          <p:cNvSpPr/>
          <p:nvPr/>
        </p:nvSpPr>
        <p:spPr>
          <a:xfrm>
            <a:off x="9479915" y="5356178"/>
            <a:ext cx="1386840" cy="441960"/>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8610600" y="2286000"/>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4" y="410305"/>
            <a:ext cx="12154486" cy="455930"/>
          </a:xfrm>
          <a:prstGeom prst="rect">
            <a:avLst/>
          </a:prstGeom>
        </p:spPr>
        <p:txBody>
          <a:bodyPr vert="horz" wrap="square" lIns="0" tIns="15240" rIns="0" bIns="0" rtlCol="0">
            <a:spAutoFit/>
          </a:bodyPr>
          <a:lstStyle/>
          <a:p>
            <a:pPr marL="857885">
              <a:lnSpc>
                <a:spcPct val="100000"/>
              </a:lnSpc>
              <a:spcBef>
                <a:spcPts val="120"/>
              </a:spcBef>
              <a:tabLst>
                <a:tab pos="11447780" algn="l"/>
              </a:tabLst>
            </a:pPr>
            <a:r>
              <a:rPr spc="10" dirty="0"/>
              <a:t>第一</a:t>
            </a:r>
            <a:r>
              <a:rPr spc="15" dirty="0"/>
              <a:t>节</a:t>
            </a:r>
            <a:r>
              <a:rPr spc="-70" dirty="0"/>
              <a:t> </a:t>
            </a:r>
            <a:r>
              <a:rPr spc="15" dirty="0"/>
              <a:t>《</a:t>
            </a:r>
            <a:r>
              <a:rPr spc="10" dirty="0" err="1"/>
              <a:t>共同纲</a:t>
            </a:r>
            <a:r>
              <a:rPr spc="15" dirty="0" err="1"/>
              <a:t>领》的全面</a:t>
            </a:r>
            <a:r>
              <a:rPr spc="-40" dirty="0" err="1"/>
              <a:t>实</a:t>
            </a:r>
            <a:r>
              <a:rPr spc="15" dirty="0" err="1"/>
              <a:t>施与</a:t>
            </a:r>
            <a:r>
              <a:rPr spc="-40" dirty="0" err="1"/>
              <a:t>新</a:t>
            </a:r>
            <a:r>
              <a:rPr spc="15" dirty="0" err="1"/>
              <a:t>民主</a:t>
            </a:r>
            <a:r>
              <a:rPr spc="-40" dirty="0" err="1"/>
              <a:t>主</a:t>
            </a:r>
            <a:r>
              <a:rPr spc="15" dirty="0" err="1"/>
              <a:t>义革</a:t>
            </a:r>
            <a:r>
              <a:rPr spc="-40" dirty="0" err="1"/>
              <a:t>命</a:t>
            </a:r>
            <a:r>
              <a:rPr spc="15" dirty="0" err="1"/>
              <a:t>任务</a:t>
            </a:r>
            <a:r>
              <a:rPr spc="-40" dirty="0" err="1"/>
              <a:t>的</a:t>
            </a:r>
            <a:r>
              <a:rPr spc="15" dirty="0" err="1"/>
              <a:t>胜利</a:t>
            </a:r>
            <a:r>
              <a:rPr spc="-40" dirty="0" err="1"/>
              <a:t>完</a:t>
            </a:r>
            <a:r>
              <a:rPr spc="15" dirty="0" err="1"/>
              <a:t>成</a:t>
            </a:r>
            <a:endParaRPr spc="-70" dirty="0"/>
          </a:p>
        </p:txBody>
      </p:sp>
      <p:sp>
        <p:nvSpPr>
          <p:cNvPr id="6" name="object 6"/>
          <p:cNvSpPr txBox="1"/>
          <p:nvPr/>
        </p:nvSpPr>
        <p:spPr>
          <a:xfrm>
            <a:off x="609600" y="1386839"/>
            <a:ext cx="6547484" cy="4102100"/>
          </a:xfrm>
          <a:prstGeom prst="rect">
            <a:avLst/>
          </a:prstGeom>
        </p:spPr>
        <p:txBody>
          <a:bodyPr vert="horz" wrap="square" lIns="0" tIns="12700" rIns="0" bIns="0" rtlCol="0">
            <a:spAutoFit/>
          </a:bodyPr>
          <a:lstStyle/>
          <a:p>
            <a:pPr marL="12700">
              <a:lnSpc>
                <a:spcPct val="100000"/>
              </a:lnSpc>
              <a:spcBef>
                <a:spcPts val="100"/>
              </a:spcBef>
            </a:pPr>
            <a:r>
              <a:rPr sz="2400" dirty="0">
                <a:latin typeface="PMingLiU"/>
                <a:cs typeface="PMingLiU"/>
              </a:rPr>
              <a:t>三、建国后的政治建</a:t>
            </a:r>
            <a:r>
              <a:rPr sz="2400" spc="-10" dirty="0">
                <a:latin typeface="PMingLiU"/>
                <a:cs typeface="PMingLiU"/>
              </a:rPr>
              <a:t>设</a:t>
            </a:r>
            <a:r>
              <a:rPr sz="1950" spc="25" dirty="0">
                <a:solidFill>
                  <a:srgbClr val="FF0000"/>
                </a:solidFill>
                <a:latin typeface="PMingLiU"/>
                <a:cs typeface="PMingLiU"/>
              </a:rPr>
              <a:t>★</a:t>
            </a:r>
            <a:endParaRPr sz="1950" dirty="0">
              <a:latin typeface="PMingLiU"/>
              <a:cs typeface="PMingLiU"/>
            </a:endParaRPr>
          </a:p>
          <a:p>
            <a:pPr marL="469900" marR="176530" indent="-457200">
              <a:lnSpc>
                <a:spcPct val="154000"/>
              </a:lnSpc>
              <a:spcBef>
                <a:spcPts val="1295"/>
              </a:spcBef>
              <a:buAutoNum type="arabicPeriod"/>
              <a:tabLst>
                <a:tab pos="469900" algn="l"/>
                <a:tab pos="469900" algn="l"/>
              </a:tabLst>
            </a:pP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1951</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a:t>
            </a:r>
            <a:r>
              <a:rPr sz="1950" b="1" u="heavy" spc="-90" dirty="0">
                <a:solidFill>
                  <a:srgbClr val="C00000"/>
                </a:solidFill>
                <a:uFill>
                  <a:solidFill>
                    <a:srgbClr val="C00000"/>
                  </a:solidFill>
                </a:uFill>
                <a:latin typeface="Microsoft JhengHei" panose="020B0604030504040204" charset="-120"/>
                <a:cs typeface="Microsoft JhengHei" panose="020B0604030504040204" charset="-120"/>
              </a:rPr>
              <a:t>10</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月</a:t>
            </a:r>
            <a:r>
              <a:rPr sz="1950" spc="25" dirty="0">
                <a:latin typeface="PMingLiU"/>
                <a:cs typeface="PMingLiU"/>
              </a:rPr>
              <a:t>，人</a:t>
            </a:r>
            <a:r>
              <a:rPr sz="1950" spc="15" dirty="0">
                <a:latin typeface="PMingLiU"/>
                <a:cs typeface="PMingLiU"/>
              </a:rPr>
              <a:t>民</a:t>
            </a:r>
            <a:r>
              <a:rPr sz="1950" spc="75" dirty="0">
                <a:latin typeface="PMingLiU"/>
                <a:cs typeface="PMingLiU"/>
              </a:rPr>
              <a:t>解</a:t>
            </a:r>
            <a:r>
              <a:rPr sz="1950" spc="25" dirty="0">
                <a:latin typeface="PMingLiU"/>
                <a:cs typeface="PMingLiU"/>
              </a:rPr>
              <a:t>放军</a:t>
            </a:r>
            <a:r>
              <a:rPr sz="1950" spc="65" dirty="0">
                <a:latin typeface="PMingLiU"/>
                <a:cs typeface="PMingLiU"/>
              </a:rPr>
              <a:t>进</a:t>
            </a:r>
            <a:r>
              <a:rPr sz="1950" spc="30" dirty="0">
                <a:latin typeface="PMingLiU"/>
                <a:cs typeface="PMingLiU"/>
              </a:rPr>
              <a:t>驻</a:t>
            </a:r>
            <a:r>
              <a:rPr sz="1950" b="1" spc="25" dirty="0">
                <a:solidFill>
                  <a:srgbClr val="C00000"/>
                </a:solidFill>
                <a:latin typeface="Microsoft JhengHei" panose="020B0604030504040204" charset="-120"/>
                <a:cs typeface="Microsoft JhengHei" panose="020B0604030504040204" charset="-120"/>
              </a:rPr>
              <a:t>西</a:t>
            </a:r>
            <a:r>
              <a:rPr sz="1950" b="1" spc="75" dirty="0">
                <a:solidFill>
                  <a:srgbClr val="C00000"/>
                </a:solidFill>
                <a:latin typeface="Microsoft JhengHei" panose="020B0604030504040204" charset="-120"/>
                <a:cs typeface="Microsoft JhengHei" panose="020B0604030504040204" charset="-120"/>
              </a:rPr>
              <a:t>藏</a:t>
            </a:r>
            <a:r>
              <a:rPr sz="1950" spc="25" dirty="0">
                <a:latin typeface="PMingLiU"/>
                <a:cs typeface="PMingLiU"/>
              </a:rPr>
              <a:t>，西</a:t>
            </a:r>
            <a:r>
              <a:rPr sz="1950" spc="65" dirty="0">
                <a:latin typeface="PMingLiU"/>
                <a:cs typeface="PMingLiU"/>
              </a:rPr>
              <a:t>藏</a:t>
            </a:r>
            <a:r>
              <a:rPr sz="1950" spc="25" dirty="0">
                <a:latin typeface="PMingLiU"/>
                <a:cs typeface="PMingLiU"/>
              </a:rPr>
              <a:t>和平</a:t>
            </a:r>
            <a:r>
              <a:rPr sz="1950" spc="65" dirty="0">
                <a:latin typeface="PMingLiU"/>
                <a:cs typeface="PMingLiU"/>
              </a:rPr>
              <a:t>解</a:t>
            </a:r>
            <a:r>
              <a:rPr sz="1950" spc="25" dirty="0">
                <a:latin typeface="PMingLiU"/>
                <a:cs typeface="PMingLiU"/>
              </a:rPr>
              <a:t>放，  中国大陆实现</a:t>
            </a:r>
            <a:r>
              <a:rPr sz="1950" spc="15" dirty="0">
                <a:latin typeface="PMingLiU"/>
                <a:cs typeface="PMingLiU"/>
              </a:rPr>
              <a:t>了</a:t>
            </a:r>
            <a:r>
              <a:rPr sz="1950" spc="25" dirty="0">
                <a:latin typeface="PMingLiU"/>
                <a:cs typeface="PMingLiU"/>
              </a:rPr>
              <a:t>统一</a:t>
            </a:r>
            <a:r>
              <a:rPr sz="1950" spc="25" dirty="0">
                <a:solidFill>
                  <a:srgbClr val="C00000"/>
                </a:solidFill>
                <a:latin typeface="PMingLiU"/>
                <a:cs typeface="PMingLiU"/>
              </a:rPr>
              <a:t>★</a:t>
            </a:r>
            <a:endParaRPr sz="1950" dirty="0">
              <a:latin typeface="PMingLiU"/>
              <a:cs typeface="PMingLiU"/>
            </a:endParaRPr>
          </a:p>
          <a:p>
            <a:pPr>
              <a:lnSpc>
                <a:spcPct val="100000"/>
              </a:lnSpc>
              <a:spcBef>
                <a:spcPts val="50"/>
              </a:spcBef>
              <a:buClr>
                <a:srgbClr val="C00000"/>
              </a:buClr>
              <a:buFont typeface="Microsoft JhengHei" panose="020B0604030504040204" charset="-120"/>
              <a:buAutoNum type="arabicPeriod"/>
            </a:pPr>
            <a:endParaRPr sz="2100" dirty="0">
              <a:latin typeface="Times New Roman" panose="02020503050405090304"/>
              <a:cs typeface="Times New Roman" panose="02020503050405090304"/>
            </a:endParaRPr>
          </a:p>
          <a:p>
            <a:pPr marL="469265" indent="-456565">
              <a:lnSpc>
                <a:spcPct val="100000"/>
              </a:lnSpc>
              <a:spcBef>
                <a:spcPts val="5"/>
              </a:spcBef>
              <a:buFont typeface="Microsoft JhengHei" panose="020B0604030504040204" charset="-120"/>
              <a:buAutoNum type="arabicPeriod"/>
              <a:tabLst>
                <a:tab pos="469265" algn="l"/>
                <a:tab pos="46990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三反运动</a:t>
            </a:r>
            <a:r>
              <a:rPr sz="1950" spc="-60" dirty="0">
                <a:latin typeface="PMingLiU"/>
                <a:cs typeface="PMingLiU"/>
              </a:rPr>
              <a:t>：</a:t>
            </a:r>
            <a:r>
              <a:rPr sz="1950" b="1" u="heavy" spc="-60" dirty="0">
                <a:solidFill>
                  <a:srgbClr val="C00000"/>
                </a:solidFill>
                <a:uFill>
                  <a:solidFill>
                    <a:srgbClr val="C00000"/>
                  </a:solidFill>
                </a:uFill>
                <a:latin typeface="Microsoft JhengHei" panose="020B0604030504040204" charset="-120"/>
                <a:cs typeface="Microsoft JhengHei" panose="020B0604030504040204" charset="-120"/>
              </a:rPr>
              <a:t>1951</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年底至</a:t>
            </a:r>
            <a:r>
              <a:rPr sz="1950" b="1" u="heavy" spc="-60" dirty="0">
                <a:solidFill>
                  <a:srgbClr val="C00000"/>
                </a:solidFill>
                <a:uFill>
                  <a:solidFill>
                    <a:srgbClr val="C00000"/>
                  </a:solidFill>
                </a:uFill>
                <a:latin typeface="Microsoft JhengHei" panose="020B0604030504040204" charset="-120"/>
                <a:cs typeface="Microsoft JhengHei" panose="020B0604030504040204" charset="-120"/>
              </a:rPr>
              <a:t>1952</a:t>
            </a:r>
            <a:r>
              <a:rPr sz="1950" b="1" u="heavy" spc="80" dirty="0">
                <a:solidFill>
                  <a:srgbClr val="C00000"/>
                </a:solidFill>
                <a:uFill>
                  <a:solidFill>
                    <a:srgbClr val="C00000"/>
                  </a:solidFill>
                </a:uFill>
                <a:latin typeface="Microsoft JhengHei" panose="020B0604030504040204" charset="-120"/>
                <a:cs typeface="Microsoft JhengHei" panose="020B0604030504040204" charset="-120"/>
              </a:rPr>
              <a:t>年</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春</a:t>
            </a:r>
            <a:r>
              <a:rPr sz="1950" spc="25" dirty="0">
                <a:latin typeface="PMingLiU"/>
                <a:cs typeface="PMingLiU"/>
              </a:rPr>
              <a:t>，</a:t>
            </a:r>
            <a:r>
              <a:rPr sz="1950" spc="80" dirty="0">
                <a:latin typeface="PMingLiU"/>
                <a:cs typeface="PMingLiU"/>
              </a:rPr>
              <a:t>针</a:t>
            </a:r>
            <a:r>
              <a:rPr sz="1950" spc="25" dirty="0">
                <a:latin typeface="PMingLiU"/>
                <a:cs typeface="PMingLiU"/>
              </a:rPr>
              <a:t>对</a:t>
            </a:r>
            <a:r>
              <a:rPr sz="1950" b="1" spc="25" dirty="0">
                <a:solidFill>
                  <a:srgbClr val="C00000"/>
                </a:solidFill>
                <a:latin typeface="Microsoft JhengHei" panose="020B0604030504040204" charset="-120"/>
                <a:cs typeface="Microsoft JhengHei" panose="020B0604030504040204" charset="-120"/>
              </a:rPr>
              <a:t>党</a:t>
            </a:r>
            <a:r>
              <a:rPr sz="1950" b="1" spc="75" dirty="0">
                <a:solidFill>
                  <a:srgbClr val="C00000"/>
                </a:solidFill>
                <a:latin typeface="Microsoft JhengHei" panose="020B0604030504040204" charset="-120"/>
                <a:cs typeface="Microsoft JhengHei" panose="020B0604030504040204" charset="-120"/>
              </a:rPr>
              <a:t>政</a:t>
            </a:r>
            <a:r>
              <a:rPr sz="1950" b="1" spc="25" dirty="0">
                <a:solidFill>
                  <a:srgbClr val="C00000"/>
                </a:solidFill>
                <a:latin typeface="Microsoft JhengHei" panose="020B0604030504040204" charset="-120"/>
                <a:cs typeface="Microsoft JhengHei" panose="020B0604030504040204" charset="-120"/>
              </a:rPr>
              <a:t>机关</a:t>
            </a:r>
            <a:r>
              <a:rPr sz="1950" spc="80" dirty="0">
                <a:latin typeface="PMingLiU"/>
                <a:cs typeface="PMingLiU"/>
              </a:rPr>
              <a:t>工作</a:t>
            </a:r>
            <a:endParaRPr sz="1950" dirty="0">
              <a:latin typeface="PMingLiU"/>
              <a:cs typeface="PMingLiU"/>
            </a:endParaRPr>
          </a:p>
          <a:p>
            <a:pPr marL="469900">
              <a:lnSpc>
                <a:spcPct val="100000"/>
              </a:lnSpc>
              <a:spcBef>
                <a:spcPts val="1260"/>
              </a:spcBef>
            </a:pPr>
            <a:r>
              <a:rPr sz="1950" spc="25" dirty="0">
                <a:latin typeface="PMingLiU"/>
                <a:cs typeface="PMingLiU"/>
              </a:rPr>
              <a:t>人员，反贪污、反浪费、</a:t>
            </a:r>
            <a:r>
              <a:rPr sz="1950" spc="10" dirty="0">
                <a:latin typeface="PMingLiU"/>
                <a:cs typeface="PMingLiU"/>
              </a:rPr>
              <a:t>反</a:t>
            </a:r>
            <a:r>
              <a:rPr sz="1950" spc="25" dirty="0">
                <a:latin typeface="PMingLiU"/>
                <a:cs typeface="PMingLiU"/>
              </a:rPr>
              <a:t>官僚主</a:t>
            </a:r>
            <a:r>
              <a:rPr sz="1950" spc="75" dirty="0">
                <a:latin typeface="PMingLiU"/>
                <a:cs typeface="PMingLiU"/>
              </a:rPr>
              <a:t>义</a:t>
            </a:r>
            <a:r>
              <a:rPr sz="1950" spc="25" dirty="0">
                <a:solidFill>
                  <a:srgbClr val="C00000"/>
                </a:solidFill>
                <a:latin typeface="PMingLiU"/>
                <a:cs typeface="PMingLiU"/>
              </a:rPr>
              <a:t>★</a:t>
            </a:r>
            <a:r>
              <a:rPr sz="1950" spc="325" dirty="0">
                <a:solidFill>
                  <a:srgbClr val="C00000"/>
                </a:solidFill>
                <a:latin typeface="PMingLiU"/>
                <a:cs typeface="PMingLiU"/>
              </a:rPr>
              <a:t> </a:t>
            </a:r>
            <a:r>
              <a:rPr sz="1950" spc="25" dirty="0">
                <a:latin typeface="PMingLiU"/>
                <a:cs typeface="PMingLiU"/>
              </a:rPr>
              <a:t>。</a:t>
            </a:r>
            <a:endParaRPr sz="1950" dirty="0">
              <a:latin typeface="PMingLiU"/>
              <a:cs typeface="PMingLiU"/>
            </a:endParaRPr>
          </a:p>
          <a:p>
            <a:pPr marL="469900" marR="5080" indent="-457200">
              <a:lnSpc>
                <a:spcPct val="154000"/>
              </a:lnSpc>
              <a:spcBef>
                <a:spcPts val="1200"/>
              </a:spcBef>
              <a:buFont typeface="Microsoft JhengHei" panose="020B0604030504040204" charset="-120"/>
              <a:buAutoNum type="arabicPeriod" startAt="3"/>
              <a:tabLst>
                <a:tab pos="469265" algn="l"/>
                <a:tab pos="469900" algn="l"/>
              </a:tabLst>
            </a:pPr>
            <a:r>
              <a:rPr sz="1950" u="heavy" spc="-49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五反运动</a:t>
            </a:r>
            <a:r>
              <a:rPr sz="1950" spc="-65" dirty="0">
                <a:latin typeface="PMingLiU"/>
                <a:cs typeface="PMingLiU"/>
              </a:rPr>
              <a:t>：</a:t>
            </a:r>
            <a:r>
              <a:rPr sz="1950" b="1" u="heavy" spc="-65" dirty="0">
                <a:solidFill>
                  <a:srgbClr val="C00000"/>
                </a:solidFill>
                <a:uFill>
                  <a:solidFill>
                    <a:srgbClr val="C00000"/>
                  </a:solidFill>
                </a:uFill>
                <a:latin typeface="Microsoft JhengHei" panose="020B0604030504040204" charset="-120"/>
                <a:cs typeface="Microsoft JhengHei" panose="020B0604030504040204" charset="-120"/>
              </a:rPr>
              <a:t>1952</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a:t>
            </a:r>
            <a:r>
              <a:rPr sz="1950" b="1" u="heavy" spc="-90" dirty="0">
                <a:solidFill>
                  <a:srgbClr val="C00000"/>
                </a:solidFill>
                <a:uFill>
                  <a:solidFill>
                    <a:srgbClr val="C00000"/>
                  </a:solidFill>
                </a:uFill>
                <a:latin typeface="Microsoft JhengHei" panose="020B0604030504040204" charset="-120"/>
                <a:cs typeface="Microsoft JhengHei" panose="020B0604030504040204" charset="-120"/>
              </a:rPr>
              <a:t>1</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月</a:t>
            </a:r>
            <a:r>
              <a:rPr sz="1950" spc="75" dirty="0">
                <a:latin typeface="PMingLiU"/>
                <a:cs typeface="PMingLiU"/>
              </a:rPr>
              <a:t>，</a:t>
            </a:r>
            <a:r>
              <a:rPr sz="1950" spc="25" dirty="0">
                <a:latin typeface="PMingLiU"/>
                <a:cs typeface="PMingLiU"/>
              </a:rPr>
              <a:t>针对</a:t>
            </a:r>
            <a:r>
              <a:rPr sz="1950" b="1" spc="75" dirty="0">
                <a:solidFill>
                  <a:srgbClr val="C00000"/>
                </a:solidFill>
                <a:latin typeface="Microsoft JhengHei" panose="020B0604030504040204" charset="-120"/>
                <a:cs typeface="Microsoft JhengHei" panose="020B0604030504040204" charset="-120"/>
              </a:rPr>
              <a:t>不</a:t>
            </a:r>
            <a:r>
              <a:rPr sz="1950" b="1" spc="25" dirty="0">
                <a:solidFill>
                  <a:srgbClr val="C00000"/>
                </a:solidFill>
                <a:latin typeface="Microsoft JhengHei" panose="020B0604030504040204" charset="-120"/>
                <a:cs typeface="Microsoft JhengHei" panose="020B0604030504040204" charset="-120"/>
              </a:rPr>
              <a:t>法资</a:t>
            </a:r>
            <a:r>
              <a:rPr sz="1950" b="1" spc="75" dirty="0">
                <a:solidFill>
                  <a:srgbClr val="C00000"/>
                </a:solidFill>
                <a:latin typeface="Microsoft JhengHei" panose="020B0604030504040204" charset="-120"/>
                <a:cs typeface="Microsoft JhengHei" panose="020B0604030504040204" charset="-120"/>
              </a:rPr>
              <a:t>本</a:t>
            </a:r>
            <a:r>
              <a:rPr sz="1950" b="1" spc="25" dirty="0">
                <a:solidFill>
                  <a:srgbClr val="C00000"/>
                </a:solidFill>
                <a:latin typeface="Microsoft JhengHei" panose="020B0604030504040204" charset="-120"/>
                <a:cs typeface="Microsoft JhengHei" panose="020B0604030504040204" charset="-120"/>
              </a:rPr>
              <a:t>家</a:t>
            </a:r>
            <a:r>
              <a:rPr lang="zh-CN" sz="1950" b="1" spc="25" dirty="0">
                <a:solidFill>
                  <a:srgbClr val="C00000"/>
                </a:solidFill>
                <a:latin typeface="Microsoft JhengHei" panose="020B0604030504040204" charset="-120"/>
                <a:cs typeface="Microsoft JhengHei" panose="020B0604030504040204" charset="-120"/>
              </a:rPr>
              <a:t>，</a:t>
            </a:r>
            <a:r>
              <a:rPr sz="1950" spc="25" dirty="0">
                <a:latin typeface="PMingLiU"/>
                <a:cs typeface="PMingLiU"/>
              </a:rPr>
              <a:t> 反行贿、反偷税漏税、反盗窃</a:t>
            </a:r>
            <a:r>
              <a:rPr sz="1950" spc="80" dirty="0">
                <a:latin typeface="PMingLiU"/>
                <a:cs typeface="PMingLiU"/>
              </a:rPr>
              <a:t>国</a:t>
            </a:r>
            <a:r>
              <a:rPr sz="1950" spc="25" dirty="0">
                <a:latin typeface="PMingLiU"/>
                <a:cs typeface="PMingLiU"/>
              </a:rPr>
              <a:t>家资</a:t>
            </a:r>
            <a:r>
              <a:rPr sz="1950" spc="80" dirty="0">
                <a:latin typeface="PMingLiU"/>
                <a:cs typeface="PMingLiU"/>
              </a:rPr>
              <a:t>财</a:t>
            </a:r>
            <a:r>
              <a:rPr sz="1950" spc="25" dirty="0">
                <a:latin typeface="PMingLiU"/>
                <a:cs typeface="PMingLiU"/>
              </a:rPr>
              <a:t>、反</a:t>
            </a:r>
            <a:r>
              <a:rPr sz="1950" spc="80" dirty="0">
                <a:latin typeface="PMingLiU"/>
                <a:cs typeface="PMingLiU"/>
              </a:rPr>
              <a:t>偷</a:t>
            </a:r>
            <a:r>
              <a:rPr sz="1950" spc="15" dirty="0">
                <a:latin typeface="PMingLiU"/>
                <a:cs typeface="PMingLiU"/>
              </a:rPr>
              <a:t>工减</a:t>
            </a:r>
            <a:r>
              <a:rPr sz="1950" spc="25" dirty="0">
                <a:latin typeface="PMingLiU"/>
                <a:cs typeface="PMingLiU"/>
              </a:rPr>
              <a:t>料、反盗窃国家经济情</a:t>
            </a:r>
            <a:r>
              <a:rPr sz="1950" spc="15" dirty="0">
                <a:latin typeface="PMingLiU"/>
                <a:cs typeface="PMingLiU"/>
              </a:rPr>
              <a:t>报</a:t>
            </a:r>
            <a:r>
              <a:rPr sz="1950" spc="25" dirty="0">
                <a:solidFill>
                  <a:srgbClr val="C00000"/>
                </a:solidFill>
                <a:latin typeface="PMingLiU"/>
                <a:cs typeface="PMingLiU"/>
              </a:rPr>
              <a:t>★</a:t>
            </a:r>
            <a:r>
              <a:rPr sz="1950" spc="260" dirty="0">
                <a:solidFill>
                  <a:srgbClr val="C00000"/>
                </a:solidFill>
                <a:latin typeface="PMingLiU"/>
                <a:cs typeface="PMingLiU"/>
              </a:rPr>
              <a:t> </a:t>
            </a:r>
            <a:r>
              <a:rPr sz="1950" spc="25" dirty="0">
                <a:latin typeface="PMingLiU"/>
                <a:cs typeface="PMingLiU"/>
              </a:rPr>
              <a:t>。</a:t>
            </a:r>
            <a:endParaRPr sz="1950" dirty="0">
              <a:latin typeface="PMingLiU"/>
              <a:cs typeface="PMingLiU"/>
            </a:endParaRPr>
          </a:p>
        </p:txBody>
      </p:sp>
      <p:sp>
        <p:nvSpPr>
          <p:cNvPr id="7" name="object 7"/>
          <p:cNvSpPr/>
          <p:nvPr/>
        </p:nvSpPr>
        <p:spPr>
          <a:xfrm>
            <a:off x="4084320" y="1386839"/>
            <a:ext cx="1386839" cy="441960"/>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7597140" y="2118360"/>
            <a:ext cx="4274820" cy="291084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734" y="441546"/>
            <a:ext cx="11670666" cy="446276"/>
          </a:xfrm>
          <a:prstGeom prst="rect">
            <a:avLst/>
          </a:prstGeom>
        </p:spPr>
        <p:txBody>
          <a:bodyPr vert="horz" wrap="square" lIns="0" tIns="15240" rIns="0" bIns="0" rtlCol="0">
            <a:spAutoFit/>
          </a:bodyPr>
          <a:lstStyle/>
          <a:p>
            <a:pPr marL="857885">
              <a:lnSpc>
                <a:spcPct val="100000"/>
              </a:lnSpc>
              <a:spcBef>
                <a:spcPts val="120"/>
              </a:spcBef>
              <a:tabLst>
                <a:tab pos="11447780" algn="l"/>
              </a:tabLst>
            </a:pPr>
            <a:r>
              <a:rPr spc="10" dirty="0"/>
              <a:t>第一</a:t>
            </a:r>
            <a:r>
              <a:rPr spc="15" dirty="0"/>
              <a:t>节</a:t>
            </a:r>
            <a:r>
              <a:rPr spc="-70" dirty="0"/>
              <a:t> </a:t>
            </a:r>
            <a:r>
              <a:rPr spc="15" dirty="0"/>
              <a:t>《</a:t>
            </a:r>
            <a:r>
              <a:rPr spc="10" dirty="0"/>
              <a:t>共同纲</a:t>
            </a:r>
            <a:r>
              <a:rPr spc="15" dirty="0"/>
              <a:t>领》的全面</a:t>
            </a:r>
            <a:r>
              <a:rPr spc="-40" dirty="0"/>
              <a:t>实</a:t>
            </a:r>
            <a:r>
              <a:rPr spc="15" dirty="0"/>
              <a:t>施与</a:t>
            </a:r>
            <a:r>
              <a:rPr spc="-40" dirty="0"/>
              <a:t>新</a:t>
            </a:r>
            <a:r>
              <a:rPr spc="15" dirty="0"/>
              <a:t>民主</a:t>
            </a:r>
            <a:r>
              <a:rPr spc="-40" dirty="0"/>
              <a:t>主</a:t>
            </a:r>
            <a:r>
              <a:rPr spc="15" dirty="0"/>
              <a:t>义革</a:t>
            </a:r>
            <a:r>
              <a:rPr spc="-40" dirty="0"/>
              <a:t>命</a:t>
            </a:r>
            <a:r>
              <a:rPr spc="15" dirty="0"/>
              <a:t>任务</a:t>
            </a:r>
            <a:r>
              <a:rPr spc="-40" dirty="0"/>
              <a:t>的</a:t>
            </a:r>
            <a:r>
              <a:rPr spc="15" dirty="0"/>
              <a:t>胜利</a:t>
            </a:r>
            <a:r>
              <a:rPr spc="-40" dirty="0"/>
              <a:t>完</a:t>
            </a:r>
            <a:r>
              <a:rPr spc="15" dirty="0"/>
              <a:t>成</a:t>
            </a:r>
            <a:r>
              <a:rPr dirty="0"/>
              <a:t>	</a:t>
            </a:r>
            <a:endParaRPr spc="-70" dirty="0"/>
          </a:p>
        </p:txBody>
      </p:sp>
      <p:sp>
        <p:nvSpPr>
          <p:cNvPr id="8" name="object 8"/>
          <p:cNvSpPr txBox="1"/>
          <p:nvPr/>
        </p:nvSpPr>
        <p:spPr>
          <a:xfrm>
            <a:off x="685800" y="1733167"/>
            <a:ext cx="6035043" cy="4403090"/>
          </a:xfrm>
          <a:prstGeom prst="rect">
            <a:avLst/>
          </a:prstGeom>
        </p:spPr>
        <p:txBody>
          <a:bodyPr vert="horz" wrap="square" lIns="0" tIns="12700" rIns="0" bIns="0" rtlCol="0">
            <a:spAutoFit/>
          </a:bodyPr>
          <a:lstStyle/>
          <a:p>
            <a:pPr marL="12700">
              <a:lnSpc>
                <a:spcPct val="100000"/>
              </a:lnSpc>
              <a:spcBef>
                <a:spcPts val="100"/>
              </a:spcBef>
            </a:pPr>
            <a:r>
              <a:rPr sz="2400" dirty="0" err="1">
                <a:latin typeface="PMingLiU"/>
                <a:cs typeface="PMingLiU"/>
              </a:rPr>
              <a:t>四、建国后的外交建</a:t>
            </a:r>
            <a:r>
              <a:rPr sz="2400" spc="-10" dirty="0" err="1">
                <a:latin typeface="PMingLiU"/>
                <a:cs typeface="PMingLiU"/>
              </a:rPr>
              <a:t>设</a:t>
            </a:r>
            <a:r>
              <a:rPr sz="1950" spc="25" dirty="0">
                <a:solidFill>
                  <a:srgbClr val="FF0000"/>
                </a:solidFill>
                <a:latin typeface="PMingLiU"/>
                <a:cs typeface="PMingLiU"/>
              </a:rPr>
              <a:t>★</a:t>
            </a:r>
            <a:endParaRPr lang="en-US" altLang="zh-CN" sz="1950" spc="25" dirty="0">
              <a:solidFill>
                <a:srgbClr val="FF0000"/>
              </a:solidFill>
              <a:latin typeface="PMingLiU"/>
              <a:cs typeface="PMingLiU"/>
            </a:endParaRPr>
          </a:p>
          <a:p>
            <a:pPr marL="12700">
              <a:lnSpc>
                <a:spcPct val="100000"/>
              </a:lnSpc>
              <a:spcBef>
                <a:spcPts val="100"/>
              </a:spcBef>
            </a:pPr>
            <a:endParaRPr sz="1950" dirty="0">
              <a:latin typeface="PMingLiU"/>
              <a:cs typeface="PMingLiU"/>
            </a:endParaRPr>
          </a:p>
          <a:p>
            <a:pPr marL="457200" indent="-457200">
              <a:spcBef>
                <a:spcPts val="25"/>
              </a:spcBef>
              <a:buAutoNum type="arabicPeriod"/>
            </a:pPr>
            <a:r>
              <a:rPr lang="zh-CN" altLang="en-US" sz="2000" dirty="0">
                <a:latin typeface="微软雅黑" panose="020B0503020204020204" pitchFamily="34" charset="-122"/>
                <a:ea typeface="微软雅黑" panose="020B0503020204020204" pitchFamily="34" charset="-122"/>
              </a:rPr>
              <a:t>新中国建立后，以美国为首的西方资本主义阵营对华：</a:t>
            </a:r>
            <a:r>
              <a:rPr lang="zh-CN" altLang="en-US" sz="2000" u="sng" dirty="0">
                <a:solidFill>
                  <a:srgbClr val="FF0000"/>
                </a:solidFill>
                <a:latin typeface="微软雅黑" panose="020B0503020204020204" pitchFamily="34" charset="-122"/>
                <a:ea typeface="微软雅黑" panose="020B0503020204020204" pitchFamily="34" charset="-122"/>
              </a:rPr>
              <a:t>政治孤立</a:t>
            </a:r>
            <a:r>
              <a:rPr lang="zh-CN" altLang="en-US" sz="2000" dirty="0">
                <a:latin typeface="微软雅黑" panose="020B0503020204020204" pitchFamily="34" charset="-122"/>
                <a:ea typeface="微软雅黑" panose="020B0503020204020204" pitchFamily="34" charset="-122"/>
              </a:rPr>
              <a:t>、</a:t>
            </a:r>
            <a:r>
              <a:rPr lang="zh-CN" altLang="en-US" sz="2000" u="sng" dirty="0">
                <a:solidFill>
                  <a:srgbClr val="FF0000"/>
                </a:solidFill>
                <a:latin typeface="微软雅黑" panose="020B0503020204020204" pitchFamily="34" charset="-122"/>
                <a:ea typeface="微软雅黑" panose="020B0503020204020204" pitchFamily="34" charset="-122"/>
              </a:rPr>
              <a:t>经济封锁</a:t>
            </a:r>
            <a:r>
              <a:rPr lang="zh-CN" altLang="en-US" sz="2000" dirty="0">
                <a:latin typeface="微软雅黑" panose="020B0503020204020204" pitchFamily="34" charset="-122"/>
                <a:ea typeface="微软雅黑" panose="020B0503020204020204" pitchFamily="34" charset="-122"/>
              </a:rPr>
              <a:t>、</a:t>
            </a:r>
            <a:r>
              <a:rPr lang="zh-CN" altLang="en-US" sz="2000" u="sng" dirty="0">
                <a:solidFill>
                  <a:srgbClr val="FF0000"/>
                </a:solidFill>
                <a:latin typeface="微软雅黑" panose="020B0503020204020204" pitchFamily="34" charset="-122"/>
                <a:ea typeface="微软雅黑" panose="020B0503020204020204" pitchFamily="34" charset="-122"/>
              </a:rPr>
              <a:t>政治威胁</a:t>
            </a:r>
            <a:endParaRPr lang="en-US" altLang="zh-CN" sz="2000" u="sng" dirty="0">
              <a:solidFill>
                <a:srgbClr val="FF0000"/>
              </a:solidFill>
              <a:latin typeface="微软雅黑" panose="020B0503020204020204" pitchFamily="34" charset="-122"/>
              <a:ea typeface="微软雅黑" panose="020B0503020204020204" pitchFamily="34" charset="-122"/>
            </a:endParaRPr>
          </a:p>
          <a:p>
            <a:pPr marL="457200" indent="-457200">
              <a:spcBef>
                <a:spcPts val="25"/>
              </a:spcBef>
              <a:buAutoNum type="arabicPeriod"/>
            </a:pPr>
            <a:endParaRPr lang="en-US" altLang="zh-CN" sz="2000" u="sng" dirty="0">
              <a:solidFill>
                <a:srgbClr val="FF0000"/>
              </a:solidFill>
              <a:latin typeface="微软雅黑" panose="020B0503020204020204" pitchFamily="34" charset="-122"/>
              <a:ea typeface="微软雅黑" panose="020B0503020204020204" pitchFamily="34" charset="-122"/>
            </a:endParaRPr>
          </a:p>
          <a:p>
            <a:pPr marL="457200" indent="-457200">
              <a:spcBef>
                <a:spcPts val="25"/>
              </a:spcBef>
              <a:buAutoNum type="arabicPeriod"/>
            </a:pPr>
            <a:r>
              <a:rPr lang="zh-CN" altLang="en-US" sz="2000" dirty="0">
                <a:latin typeface="微软雅黑" panose="020B0503020204020204" pitchFamily="34" charset="-122"/>
                <a:ea typeface="微软雅黑" panose="020B0503020204020204" pitchFamily="34" charset="-122"/>
              </a:rPr>
              <a:t>在新中国成立前夕提出</a:t>
            </a:r>
            <a:r>
              <a:rPr lang="zh-CN" altLang="en-US" sz="2000" u="sng" dirty="0">
                <a:solidFill>
                  <a:srgbClr val="FF0000"/>
                </a:solidFill>
                <a:latin typeface="微软雅黑" panose="020B0503020204020204" pitchFamily="34" charset="-122"/>
                <a:ea typeface="微软雅黑" panose="020B0503020204020204" pitchFamily="34" charset="-122"/>
              </a:rPr>
              <a:t>“另起炉灶”</a:t>
            </a:r>
            <a:r>
              <a:rPr lang="zh-CN" altLang="en-US" sz="2000" dirty="0">
                <a:latin typeface="微软雅黑" panose="020B0503020204020204" pitchFamily="34" charset="-122"/>
                <a:ea typeface="微软雅黑" panose="020B0503020204020204" pitchFamily="34" charset="-122"/>
              </a:rPr>
              <a:t>、</a:t>
            </a:r>
            <a:r>
              <a:rPr lang="zh-CN" altLang="en-US" sz="2000" u="sng" dirty="0">
                <a:solidFill>
                  <a:srgbClr val="FF0000"/>
                </a:solidFill>
                <a:latin typeface="微软雅黑" panose="020B0503020204020204" pitchFamily="34" charset="-122"/>
                <a:ea typeface="微软雅黑" panose="020B0503020204020204" pitchFamily="34" charset="-122"/>
              </a:rPr>
              <a:t>“打扫干净屋子再请客”</a:t>
            </a:r>
            <a:r>
              <a:rPr lang="zh-CN" altLang="en-US" sz="2000" dirty="0">
                <a:latin typeface="微软雅黑" panose="020B0503020204020204" pitchFamily="34" charset="-122"/>
                <a:ea typeface="微软雅黑" panose="020B0503020204020204" pitchFamily="34" charset="-122"/>
              </a:rPr>
              <a:t>、</a:t>
            </a:r>
            <a:r>
              <a:rPr lang="zh-CN" altLang="en-US" sz="2000" u="sng" dirty="0">
                <a:solidFill>
                  <a:srgbClr val="FF0000"/>
                </a:solidFill>
                <a:latin typeface="微软雅黑" panose="020B0503020204020204" pitchFamily="34" charset="-122"/>
                <a:ea typeface="微软雅黑" panose="020B0503020204020204" pitchFamily="34" charset="-122"/>
              </a:rPr>
              <a:t>“一边倒”</a:t>
            </a:r>
            <a:r>
              <a:rPr lang="zh-CN" altLang="en-US" sz="2000" dirty="0">
                <a:latin typeface="微软雅黑" panose="020B0503020204020204" pitchFamily="34" charset="-122"/>
                <a:ea typeface="微软雅黑" panose="020B0503020204020204" pitchFamily="34" charset="-122"/>
              </a:rPr>
              <a:t>的外交方针</a:t>
            </a:r>
            <a:r>
              <a:rPr lang="zh-CN" altLang="en-US" sz="2000" spc="25" dirty="0">
                <a:solidFill>
                  <a:srgbClr val="C00000"/>
                </a:solidFill>
                <a:latin typeface="PMingLiU"/>
                <a:cs typeface="PMingLiU"/>
              </a:rPr>
              <a:t>★</a:t>
            </a:r>
            <a:endParaRPr lang="en-US" altLang="zh-CN" sz="2000" spc="25" dirty="0">
              <a:solidFill>
                <a:srgbClr val="C00000"/>
              </a:solidFill>
              <a:latin typeface="PMingLiU"/>
              <a:cs typeface="PMingLiU"/>
            </a:endParaRPr>
          </a:p>
          <a:p>
            <a:pPr marL="457200" indent="-457200">
              <a:spcBef>
                <a:spcPts val="25"/>
              </a:spcBef>
              <a:buAutoNum type="arabicPeriod"/>
            </a:pPr>
            <a:endParaRPr lang="en-US" altLang="zh-CN" sz="2000" u="sng" spc="25" dirty="0">
              <a:solidFill>
                <a:srgbClr val="C00000"/>
              </a:solidFill>
              <a:latin typeface="PMingLiU"/>
              <a:ea typeface="微软雅黑" panose="020B0503020204020204" pitchFamily="34" charset="-122"/>
            </a:endParaRPr>
          </a:p>
          <a:p>
            <a:pPr marL="457200" indent="-457200">
              <a:spcBef>
                <a:spcPts val="25"/>
              </a:spcBef>
              <a:buFontTx/>
              <a:buAutoNum type="arabicPeriod"/>
            </a:pPr>
            <a:r>
              <a:rPr lang="en-US" altLang="zh-CN" sz="2000" dirty="0">
                <a:latin typeface="微软雅黑" panose="020B0503020204020204" pitchFamily="34" charset="-122"/>
                <a:ea typeface="微软雅黑" panose="020B0503020204020204" pitchFamily="34" charset="-122"/>
              </a:rPr>
              <a:t>1949</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日，</a:t>
            </a:r>
            <a:r>
              <a:rPr lang="zh-CN" altLang="en-US" sz="2000" u="sng" dirty="0">
                <a:solidFill>
                  <a:srgbClr val="FF0000"/>
                </a:solidFill>
                <a:latin typeface="微软雅黑" panose="020B0503020204020204" pitchFamily="34" charset="-122"/>
                <a:ea typeface="微软雅黑" panose="020B0503020204020204" pitchFamily="34" charset="-122"/>
              </a:rPr>
              <a:t>苏联</a:t>
            </a:r>
            <a:r>
              <a:rPr lang="zh-CN" altLang="en-US" sz="2000" dirty="0">
                <a:latin typeface="微软雅黑" panose="020B0503020204020204" pitchFamily="34" charset="-122"/>
                <a:ea typeface="微软雅黑" panose="020B0503020204020204" pitchFamily="34" charset="-122"/>
              </a:rPr>
              <a:t>第一个同中华人民共和国建立外交关系</a:t>
            </a:r>
            <a:r>
              <a:rPr lang="zh-CN" altLang="en-US" sz="2000" spc="25" dirty="0">
                <a:solidFill>
                  <a:srgbClr val="C00000"/>
                </a:solidFill>
                <a:latin typeface="PMingLiU"/>
                <a:cs typeface="PMingLiU"/>
              </a:rPr>
              <a:t>★</a:t>
            </a:r>
            <a:endParaRPr lang="en-US" altLang="zh-CN" sz="2000" spc="25" dirty="0">
              <a:solidFill>
                <a:srgbClr val="C00000"/>
              </a:solidFill>
              <a:latin typeface="PMingLiU"/>
              <a:cs typeface="PMingLiU"/>
            </a:endParaRPr>
          </a:p>
          <a:p>
            <a:pPr marL="457200" indent="-457200">
              <a:spcBef>
                <a:spcPts val="25"/>
              </a:spcBef>
              <a:buFontTx/>
              <a:buAutoNum type="arabicPeriod"/>
            </a:pPr>
            <a:endParaRPr lang="en-US" altLang="zh-CN" sz="2000" spc="25" dirty="0">
              <a:solidFill>
                <a:srgbClr val="C00000"/>
              </a:solidFill>
              <a:latin typeface="PMingLiU"/>
              <a:cs typeface="Times New Roman" panose="02020503050405090304"/>
            </a:endParaRPr>
          </a:p>
          <a:p>
            <a:pPr marL="457200" indent="-457200">
              <a:spcBef>
                <a:spcPts val="25"/>
              </a:spcBef>
              <a:buFontTx/>
              <a:buAutoNum type="arabicPeriod"/>
            </a:pPr>
            <a:r>
              <a:rPr lang="en-US" altLang="zh-CN" sz="2000" dirty="0">
                <a:latin typeface="微软雅黑" panose="020B0503020204020204" pitchFamily="34" charset="-122"/>
                <a:ea typeface="微软雅黑" panose="020B0503020204020204" pitchFamily="34" charset="-122"/>
              </a:rPr>
              <a:t>1950-1953</a:t>
            </a:r>
            <a:r>
              <a:rPr lang="zh-CN" altLang="en-US" sz="2000" dirty="0">
                <a:latin typeface="微软雅黑" panose="020B0503020204020204" pitchFamily="34" charset="-122"/>
                <a:ea typeface="微软雅黑" panose="020B0503020204020204" pitchFamily="34" charset="-122"/>
              </a:rPr>
              <a:t>年，中国抗美援朝，</a:t>
            </a:r>
            <a:r>
              <a:rPr lang="zh-CN" altLang="en-US" sz="2000" u="sng" dirty="0">
                <a:solidFill>
                  <a:srgbClr val="FF0000"/>
                </a:solidFill>
                <a:latin typeface="微软雅黑" panose="020B0503020204020204" pitchFamily="34" charset="-122"/>
                <a:ea typeface="微软雅黑" panose="020B0503020204020204" pitchFamily="34" charset="-122"/>
              </a:rPr>
              <a:t>彭德怀</a:t>
            </a:r>
            <a:r>
              <a:rPr lang="zh-CN" altLang="en-US" sz="2000" dirty="0">
                <a:latin typeface="微软雅黑" panose="020B0503020204020204" pitchFamily="34" charset="-122"/>
                <a:ea typeface="微软雅黑" panose="020B0503020204020204" pitchFamily="34" charset="-122"/>
              </a:rPr>
              <a:t>为总司令兼政委</a:t>
            </a:r>
            <a:endParaRPr sz="2000" dirty="0">
              <a:latin typeface="微软雅黑" panose="020B0503020204020204" pitchFamily="34" charset="-122"/>
              <a:ea typeface="微软雅黑" panose="020B0503020204020204" pitchFamily="34" charset="-122"/>
            </a:endParaRPr>
          </a:p>
          <a:p>
            <a:pPr marL="12700">
              <a:lnSpc>
                <a:spcPct val="100000"/>
              </a:lnSpc>
              <a:tabLst>
                <a:tab pos="469900" algn="l"/>
                <a:tab pos="469900" algn="l"/>
              </a:tabLst>
            </a:pPr>
            <a:endParaRPr lang="en-US" sz="1950" spc="25" dirty="0">
              <a:solidFill>
                <a:srgbClr val="C00000"/>
              </a:solidFill>
              <a:latin typeface="PMingLiU"/>
              <a:cs typeface="PMingLiU"/>
            </a:endParaRPr>
          </a:p>
        </p:txBody>
      </p:sp>
      <p:sp>
        <p:nvSpPr>
          <p:cNvPr id="9" name="object 9"/>
          <p:cNvSpPr/>
          <p:nvPr/>
        </p:nvSpPr>
        <p:spPr>
          <a:xfrm>
            <a:off x="4084320" y="1386839"/>
            <a:ext cx="1386839" cy="44196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200900" y="1935479"/>
            <a:ext cx="4282440" cy="28575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980555" cy="455930"/>
          </a:xfrm>
          <a:prstGeom prst="rect">
            <a:avLst/>
          </a:prstGeom>
        </p:spPr>
        <p:txBody>
          <a:bodyPr vert="horz" wrap="square" lIns="0" tIns="15240" rIns="0" bIns="0" rtlCol="0">
            <a:spAutoFit/>
          </a:bodyPr>
          <a:lstStyle/>
          <a:p>
            <a:pPr marL="12700">
              <a:lnSpc>
                <a:spcPct val="100000"/>
              </a:lnSpc>
              <a:spcBef>
                <a:spcPts val="120"/>
              </a:spcBef>
              <a:tabLst>
                <a:tab pos="6332855" algn="l"/>
              </a:tabLst>
            </a:pPr>
            <a:r>
              <a:rPr spc="15" dirty="0"/>
              <a:t>第一节</a:t>
            </a:r>
            <a:r>
              <a:rPr spc="-70" dirty="0"/>
              <a:t> </a:t>
            </a:r>
            <a:r>
              <a:rPr spc="15" dirty="0"/>
              <a:t>从争取和平民主到进</a:t>
            </a:r>
            <a:r>
              <a:rPr spc="-40" dirty="0"/>
              <a:t>行</a:t>
            </a:r>
            <a:r>
              <a:rPr spc="15" dirty="0"/>
              <a:t>自卫</a:t>
            </a:r>
            <a:r>
              <a:rPr spc="-40" dirty="0"/>
              <a:t>战</a:t>
            </a:r>
            <a:r>
              <a:rPr spc="15" dirty="0"/>
              <a:t>争</a:t>
            </a:r>
            <a:r>
              <a:rPr dirty="0"/>
              <a:t>	</a:t>
            </a:r>
            <a:endParaRPr spc="-55" dirty="0"/>
          </a:p>
        </p:txBody>
      </p:sp>
      <p:sp>
        <p:nvSpPr>
          <p:cNvPr id="4" name="object 4"/>
          <p:cNvSpPr txBox="1"/>
          <p:nvPr/>
        </p:nvSpPr>
        <p:spPr>
          <a:xfrm>
            <a:off x="656907" y="1239138"/>
            <a:ext cx="6125845" cy="392430"/>
          </a:xfrm>
          <a:prstGeom prst="rect">
            <a:avLst/>
          </a:prstGeom>
        </p:spPr>
        <p:txBody>
          <a:bodyPr vert="horz" wrap="square" lIns="0" tIns="13335" rIns="0" bIns="0" rtlCol="0">
            <a:spAutoFit/>
          </a:bodyPr>
          <a:lstStyle/>
          <a:p>
            <a:pPr marL="12700">
              <a:lnSpc>
                <a:spcPct val="100000"/>
              </a:lnSpc>
              <a:spcBef>
                <a:spcPts val="105"/>
              </a:spcBef>
            </a:pPr>
            <a:r>
              <a:rPr lang="zh-CN" altLang="en-US" sz="2400" dirty="0">
                <a:latin typeface="PMingLiU"/>
                <a:cs typeface="PMingLiU"/>
              </a:rPr>
              <a:t>二</a:t>
            </a:r>
            <a:r>
              <a:rPr sz="2400" dirty="0">
                <a:latin typeface="PMingLiU"/>
                <a:cs typeface="PMingLiU"/>
              </a:rPr>
              <a:t>、中国共产党争取和平、民主、团结</a:t>
            </a:r>
            <a:r>
              <a:rPr sz="2400" spc="15" dirty="0">
                <a:latin typeface="PMingLiU"/>
                <a:cs typeface="PMingLiU"/>
              </a:rPr>
              <a:t>的</a:t>
            </a:r>
            <a:r>
              <a:rPr sz="2400" dirty="0">
                <a:latin typeface="PMingLiU"/>
                <a:cs typeface="PMingLiU"/>
              </a:rPr>
              <a:t>斗争</a:t>
            </a:r>
            <a:endParaRPr sz="2400" dirty="0">
              <a:latin typeface="PMingLiU"/>
              <a:cs typeface="PMingLiU"/>
            </a:endParaRPr>
          </a:p>
        </p:txBody>
      </p:sp>
      <p:sp>
        <p:nvSpPr>
          <p:cNvPr id="8" name="矩形 7"/>
          <p:cNvSpPr/>
          <p:nvPr/>
        </p:nvSpPr>
        <p:spPr>
          <a:xfrm>
            <a:off x="656907" y="2209800"/>
            <a:ext cx="10664825" cy="2399665"/>
          </a:xfrm>
          <a:prstGeom prst="rect">
            <a:avLst/>
          </a:prstGeom>
        </p:spPr>
        <p:txBody>
          <a:bodyPr wrap="square">
            <a:spAutoFit/>
          </a:bodyPr>
          <a:lstStyle/>
          <a:p>
            <a:pPr fontAlgn="auto">
              <a:lnSpc>
                <a:spcPct val="150000"/>
              </a:lnSpc>
            </a:pPr>
            <a:r>
              <a:rPr lang="zh-CN" altLang="en-US" sz="2000" b="1" dirty="0">
                <a:solidFill>
                  <a:srgbClr val="C00000"/>
                </a:solidFill>
              </a:rPr>
              <a:t>（1）地主阶级与买办性大资产阶级的建国方案。</a:t>
            </a:r>
            <a:endParaRPr lang="zh-CN" altLang="en-US" sz="2000" b="1" dirty="0">
              <a:solidFill>
                <a:srgbClr val="C00000"/>
              </a:solidFill>
            </a:endParaRPr>
          </a:p>
          <a:p>
            <a:pPr fontAlgn="auto">
              <a:lnSpc>
                <a:spcPct val="150000"/>
              </a:lnSpc>
            </a:pPr>
            <a:r>
              <a:rPr lang="zh-CN" altLang="en-US" sz="2000" b="1" dirty="0">
                <a:solidFill>
                  <a:srgbClr val="C00000"/>
                </a:solidFill>
              </a:rPr>
              <a:t>（2）民族资产阶级的建国方案。</a:t>
            </a:r>
            <a:r>
              <a:rPr lang="zh-CN" altLang="en-US" sz="2000" dirty="0"/>
              <a:t>这个方案在中国行不通，因为：帝国主义不允许中国成为一个独立、富强的资本主义国家；民族资产阶级在经济上、政治上的软弱性，使得他没有勇气和能力去领导人民进行彻底反帝反封建的斗争。</a:t>
            </a:r>
            <a:endParaRPr lang="zh-CN" altLang="en-US" sz="2000" dirty="0"/>
          </a:p>
          <a:p>
            <a:pPr fontAlgn="auto">
              <a:lnSpc>
                <a:spcPct val="150000"/>
              </a:lnSpc>
            </a:pPr>
            <a:r>
              <a:rPr lang="zh-CN" altLang="en-US" sz="2000" b="1" dirty="0">
                <a:solidFill>
                  <a:srgbClr val="C00000"/>
                </a:solidFill>
              </a:rPr>
              <a:t>（3）工人阶级、农民阶级、城市小资产阶级的建国方案。</a:t>
            </a:r>
            <a:endParaRPr lang="zh-CN" altLang="en-US" sz="2000" b="1" dirty="0">
              <a:solidFill>
                <a:srgbClr val="C00000"/>
              </a:solidFill>
            </a:endParaRPr>
          </a:p>
        </p:txBody>
      </p:sp>
      <p:sp>
        <p:nvSpPr>
          <p:cNvPr id="23" name="object 4"/>
          <p:cNvSpPr txBox="1"/>
          <p:nvPr/>
        </p:nvSpPr>
        <p:spPr>
          <a:xfrm>
            <a:off x="899990" y="1724469"/>
            <a:ext cx="6125845" cy="392430"/>
          </a:xfrm>
          <a:prstGeom prst="rect">
            <a:avLst/>
          </a:prstGeom>
        </p:spPr>
        <p:txBody>
          <a:bodyPr vert="horz" wrap="square" lIns="0" tIns="13335" rIns="0" bIns="0" rtlCol="0">
            <a:spAutoFit/>
          </a:bodyPr>
          <a:lstStyle/>
          <a:p>
            <a:pPr marL="12700">
              <a:lnSpc>
                <a:spcPct val="100000"/>
              </a:lnSpc>
              <a:spcBef>
                <a:spcPts val="105"/>
              </a:spcBef>
            </a:pPr>
            <a:r>
              <a:rPr lang="zh-CN" altLang="en-US" sz="2400" b="1" dirty="0">
                <a:latin typeface="PMingLiU"/>
                <a:cs typeface="PMingLiU"/>
              </a:rPr>
              <a:t>建国方案之争</a:t>
            </a:r>
            <a:endParaRPr sz="2400" b="1" dirty="0">
              <a:latin typeface="PMingLiU"/>
              <a:cs typeface="PMingLiU"/>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5883275" cy="510540"/>
          </a:xfrm>
          <a:prstGeom prst="rect">
            <a:avLst/>
          </a:prstGeom>
        </p:spPr>
        <p:txBody>
          <a:bodyPr vert="horz" wrap="square" lIns="0" tIns="16510" rIns="0" bIns="0" rtlCol="0">
            <a:spAutoFit/>
          </a:bodyPr>
          <a:lstStyle/>
          <a:p>
            <a:pPr marL="12700">
              <a:lnSpc>
                <a:spcPct val="100000"/>
              </a:lnSpc>
              <a:spcBef>
                <a:spcPts val="130"/>
              </a:spcBef>
              <a:tabLst>
                <a:tab pos="5196840" algn="l"/>
              </a:tabLst>
            </a:pPr>
            <a:r>
              <a:rPr sz="3150" spc="25" dirty="0"/>
              <a:t>第二节</a:t>
            </a:r>
            <a:r>
              <a:rPr sz="3150" spc="15" dirty="0"/>
              <a:t> </a:t>
            </a:r>
            <a:r>
              <a:rPr sz="3150" spc="25" dirty="0"/>
              <a:t>制定过渡时期总路线</a:t>
            </a:r>
            <a:r>
              <a:rPr sz="3150" dirty="0"/>
              <a:t>	</a:t>
            </a:r>
            <a:endParaRPr sz="3150" dirty="0"/>
          </a:p>
        </p:txBody>
      </p:sp>
      <p:sp>
        <p:nvSpPr>
          <p:cNvPr id="7" name="object 7"/>
          <p:cNvSpPr txBox="1">
            <a:spLocks noGrp="1"/>
          </p:cNvSpPr>
          <p:nvPr>
            <p:ph type="body" idx="1"/>
          </p:nvPr>
        </p:nvSpPr>
        <p:spPr>
          <a:xfrm>
            <a:off x="959167" y="1409700"/>
            <a:ext cx="10685145" cy="1910779"/>
          </a:xfrm>
          <a:prstGeom prst="rect">
            <a:avLst/>
          </a:prstGeom>
        </p:spPr>
        <p:txBody>
          <a:bodyPr vert="horz" wrap="square" lIns="0" tIns="12700" rIns="0" bIns="0" rtlCol="0">
            <a:spAutoFit/>
          </a:bodyPr>
          <a:lstStyle/>
          <a:p>
            <a:pPr marL="13335">
              <a:lnSpc>
                <a:spcPct val="100000"/>
              </a:lnSpc>
              <a:spcBef>
                <a:spcPts val="100"/>
              </a:spcBef>
            </a:pPr>
            <a:r>
              <a:rPr spc="-5" dirty="0" err="1"/>
              <a:t>一、新民主主义社会的建立及其过渡性</a:t>
            </a:r>
            <a:endParaRPr spc="-5" dirty="0"/>
          </a:p>
          <a:p>
            <a:pPr marL="469900" indent="-456565">
              <a:lnSpc>
                <a:spcPct val="100000"/>
              </a:lnSpc>
              <a:spcBef>
                <a:spcPts val="1655"/>
              </a:spcBef>
              <a:buFont typeface="Microsoft JhengHei" panose="020B0604030504040204" charset="-120"/>
              <a:buAutoNum type="arabicPeriod"/>
              <a:tabLst>
                <a:tab pos="469265" algn="l"/>
                <a:tab pos="46990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新中国成</a:t>
            </a:r>
            <a:r>
              <a:rPr sz="1950" b="1" u="heavy" spc="30" dirty="0">
                <a:solidFill>
                  <a:srgbClr val="C00000"/>
                </a:solidFill>
                <a:uFill>
                  <a:solidFill>
                    <a:srgbClr val="C00000"/>
                  </a:solidFill>
                </a:uFill>
                <a:latin typeface="Microsoft JhengHei" panose="020B0604030504040204" charset="-120"/>
                <a:cs typeface="Microsoft JhengHei" panose="020B0604030504040204" charset="-120"/>
              </a:rPr>
              <a:t>立</a:t>
            </a:r>
            <a:r>
              <a:rPr sz="1950" spc="25" dirty="0"/>
              <a:t>标志进入</a:t>
            </a:r>
            <a:r>
              <a:rPr sz="1950" b="1" spc="25" dirty="0">
                <a:solidFill>
                  <a:srgbClr val="C00000"/>
                </a:solidFill>
                <a:latin typeface="Microsoft JhengHei" panose="020B0604030504040204" charset="-120"/>
                <a:cs typeface="Microsoft JhengHei" panose="020B0604030504040204" charset="-120"/>
              </a:rPr>
              <a:t>新民主主义社</a:t>
            </a:r>
            <a:r>
              <a:rPr sz="1950" b="1" spc="80" dirty="0">
                <a:solidFill>
                  <a:srgbClr val="C00000"/>
                </a:solidFill>
                <a:latin typeface="Microsoft JhengHei" panose="020B0604030504040204" charset="-120"/>
                <a:cs typeface="Microsoft JhengHei" panose="020B0604030504040204" charset="-120"/>
              </a:rPr>
              <a:t>会</a:t>
            </a:r>
            <a:r>
              <a:rPr sz="1950" spc="25" dirty="0"/>
              <a:t>。它</a:t>
            </a:r>
            <a:r>
              <a:rPr sz="1950" spc="55" dirty="0"/>
              <a:t>是</a:t>
            </a:r>
            <a:r>
              <a:rPr sz="1950" u="heavy" spc="-459"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过渡</a:t>
            </a:r>
            <a:r>
              <a:rPr sz="1950" spc="85" dirty="0"/>
              <a:t>性</a:t>
            </a:r>
            <a:r>
              <a:rPr sz="1950" spc="25" dirty="0"/>
              <a:t>质的</a:t>
            </a:r>
            <a:r>
              <a:rPr sz="1950" spc="90" dirty="0"/>
              <a:t>社</a:t>
            </a:r>
            <a:r>
              <a:rPr sz="1950" spc="25" dirty="0"/>
              <a:t>会，</a:t>
            </a:r>
            <a:r>
              <a:rPr sz="1950" spc="90" dirty="0"/>
              <a:t>目</a:t>
            </a:r>
            <a:r>
              <a:rPr sz="1950" spc="25" dirty="0"/>
              <a:t>标是</a:t>
            </a:r>
            <a:r>
              <a:rPr sz="1950" spc="90" dirty="0"/>
              <a:t>实</a:t>
            </a:r>
            <a:r>
              <a:rPr sz="1950" spc="25" dirty="0"/>
              <a:t>现社</a:t>
            </a:r>
            <a:r>
              <a:rPr sz="1950" spc="90" dirty="0"/>
              <a:t>会</a:t>
            </a:r>
            <a:r>
              <a:rPr sz="1950" spc="25" dirty="0"/>
              <a:t>主义</a:t>
            </a:r>
            <a:r>
              <a:rPr sz="1950" spc="90" dirty="0"/>
              <a:t>社</a:t>
            </a:r>
            <a:r>
              <a:rPr sz="1950" spc="20" dirty="0"/>
              <a:t>会</a:t>
            </a:r>
            <a:r>
              <a:rPr sz="1950" spc="25" dirty="0">
                <a:solidFill>
                  <a:srgbClr val="C00000"/>
                </a:solidFill>
              </a:rPr>
              <a:t>★</a:t>
            </a:r>
            <a:endParaRPr sz="1950" dirty="0">
              <a:latin typeface="Microsoft JhengHei" panose="020B0604030504040204" charset="-120"/>
              <a:cs typeface="Microsoft JhengHei" panose="020B0604030504040204" charset="-120"/>
            </a:endParaRPr>
          </a:p>
          <a:p>
            <a:pPr marL="470535" indent="-457200">
              <a:lnSpc>
                <a:spcPct val="100000"/>
              </a:lnSpc>
              <a:spcBef>
                <a:spcPts val="1565"/>
              </a:spcBef>
              <a:buAutoNum type="arabicPeriod"/>
              <a:tabLst>
                <a:tab pos="469900" algn="l"/>
                <a:tab pos="471170" algn="l"/>
              </a:tabLst>
            </a:pPr>
            <a:r>
              <a:rPr sz="1950" spc="25" dirty="0" err="1"/>
              <a:t>中共七届二中全会分析</a:t>
            </a:r>
            <a:r>
              <a:rPr sz="1950" b="1" spc="25" dirty="0" err="1">
                <a:solidFill>
                  <a:srgbClr val="C00000"/>
                </a:solidFill>
                <a:latin typeface="Microsoft JhengHei" panose="020B0604030504040204" charset="-120"/>
                <a:cs typeface="Microsoft JhengHei" panose="020B0604030504040204" charset="-120"/>
              </a:rPr>
              <a:t>主要矛盾</a:t>
            </a:r>
            <a:r>
              <a:rPr sz="1950" spc="25" dirty="0" err="1"/>
              <a:t>：</a:t>
            </a:r>
            <a:r>
              <a:rPr sz="1950" spc="75" dirty="0" err="1"/>
              <a:t>国</a:t>
            </a:r>
            <a:r>
              <a:rPr sz="1950" spc="25" dirty="0" err="1"/>
              <a:t>际上</a:t>
            </a:r>
            <a:r>
              <a:rPr sz="1950" b="1" spc="75" dirty="0" err="1">
                <a:solidFill>
                  <a:srgbClr val="C00000"/>
                </a:solidFill>
                <a:latin typeface="Microsoft JhengHei" panose="020B0604030504040204" charset="-120"/>
                <a:cs typeface="Microsoft JhengHei" panose="020B0604030504040204" charset="-120"/>
              </a:rPr>
              <a:t>新</a:t>
            </a:r>
            <a:r>
              <a:rPr sz="1950" b="1" spc="25" dirty="0" err="1">
                <a:solidFill>
                  <a:srgbClr val="C00000"/>
                </a:solidFill>
                <a:latin typeface="Microsoft JhengHei" panose="020B0604030504040204" charset="-120"/>
                <a:cs typeface="Microsoft JhengHei" panose="020B0604030504040204" charset="-120"/>
              </a:rPr>
              <a:t>中国</a:t>
            </a:r>
            <a:r>
              <a:rPr sz="1950" b="1" spc="75" dirty="0" err="1">
                <a:solidFill>
                  <a:srgbClr val="C00000"/>
                </a:solidFill>
                <a:latin typeface="Microsoft JhengHei" panose="020B0604030504040204" charset="-120"/>
                <a:cs typeface="Microsoft JhengHei" panose="020B0604030504040204" charset="-120"/>
              </a:rPr>
              <a:t>同</a:t>
            </a:r>
            <a:r>
              <a:rPr sz="1950" b="1" spc="25" dirty="0" err="1">
                <a:solidFill>
                  <a:srgbClr val="C00000"/>
                </a:solidFill>
                <a:latin typeface="Microsoft JhengHei" panose="020B0604030504040204" charset="-120"/>
                <a:cs typeface="Microsoft JhengHei" panose="020B0604030504040204" charset="-120"/>
              </a:rPr>
              <a:t>帝国</a:t>
            </a:r>
            <a:r>
              <a:rPr sz="1950" b="1" spc="65" dirty="0" err="1">
                <a:solidFill>
                  <a:srgbClr val="C00000"/>
                </a:solidFill>
                <a:latin typeface="Microsoft JhengHei" panose="020B0604030504040204" charset="-120"/>
                <a:cs typeface="Microsoft JhengHei" panose="020B0604030504040204" charset="-120"/>
              </a:rPr>
              <a:t>主</a:t>
            </a:r>
            <a:r>
              <a:rPr sz="1950" b="1" spc="25" dirty="0" err="1">
                <a:solidFill>
                  <a:srgbClr val="C00000"/>
                </a:solidFill>
                <a:latin typeface="Microsoft JhengHei" panose="020B0604030504040204" charset="-120"/>
                <a:cs typeface="Microsoft JhengHei" panose="020B0604030504040204" charset="-120"/>
              </a:rPr>
              <a:t>义</a:t>
            </a:r>
            <a:r>
              <a:rPr sz="1950" spc="25" dirty="0" err="1"/>
              <a:t>，</a:t>
            </a:r>
            <a:r>
              <a:rPr sz="1950" spc="75" dirty="0" err="1"/>
              <a:t>国</a:t>
            </a:r>
            <a:r>
              <a:rPr sz="1950" spc="25" dirty="0" err="1"/>
              <a:t>内</a:t>
            </a:r>
            <a:r>
              <a:rPr sz="1950" b="1" spc="25" dirty="0" err="1">
                <a:solidFill>
                  <a:srgbClr val="C00000"/>
                </a:solidFill>
                <a:latin typeface="Microsoft JhengHei" panose="020B0604030504040204" charset="-120"/>
                <a:cs typeface="Microsoft JhengHei" panose="020B0604030504040204" charset="-120"/>
              </a:rPr>
              <a:t>工</a:t>
            </a:r>
            <a:r>
              <a:rPr sz="1950" b="1" spc="75" dirty="0" err="1">
                <a:solidFill>
                  <a:srgbClr val="C00000"/>
                </a:solidFill>
                <a:latin typeface="Microsoft JhengHei" panose="020B0604030504040204" charset="-120"/>
                <a:cs typeface="Microsoft JhengHei" panose="020B0604030504040204" charset="-120"/>
              </a:rPr>
              <a:t>人</a:t>
            </a:r>
            <a:r>
              <a:rPr sz="1950" b="1" spc="25" dirty="0" err="1">
                <a:solidFill>
                  <a:srgbClr val="C00000"/>
                </a:solidFill>
                <a:latin typeface="Microsoft JhengHei" panose="020B0604030504040204" charset="-120"/>
                <a:cs typeface="Microsoft JhengHei" panose="020B0604030504040204" charset="-120"/>
              </a:rPr>
              <a:t>阶级</a:t>
            </a:r>
            <a:r>
              <a:rPr sz="1950" b="1" spc="80" dirty="0" err="1">
                <a:solidFill>
                  <a:srgbClr val="C00000"/>
                </a:solidFill>
                <a:latin typeface="Microsoft JhengHei" panose="020B0604030504040204" charset="-120"/>
                <a:cs typeface="Microsoft JhengHei" panose="020B0604030504040204" charset="-120"/>
              </a:rPr>
              <a:t>和</a:t>
            </a:r>
            <a:r>
              <a:rPr sz="1950" b="1" spc="25" dirty="0" err="1">
                <a:solidFill>
                  <a:srgbClr val="C00000"/>
                </a:solidFill>
                <a:latin typeface="Microsoft JhengHei" panose="020B0604030504040204" charset="-120"/>
                <a:cs typeface="Microsoft JhengHei" panose="020B0604030504040204" charset="-120"/>
              </a:rPr>
              <a:t>资产</a:t>
            </a:r>
            <a:r>
              <a:rPr sz="1950" b="1" spc="65" dirty="0" err="1">
                <a:solidFill>
                  <a:srgbClr val="C00000"/>
                </a:solidFill>
                <a:latin typeface="Microsoft JhengHei" panose="020B0604030504040204" charset="-120"/>
                <a:cs typeface="Microsoft JhengHei" panose="020B0604030504040204" charset="-120"/>
              </a:rPr>
              <a:t>阶</a:t>
            </a:r>
            <a:r>
              <a:rPr sz="1950" b="1" spc="25" dirty="0" err="1">
                <a:solidFill>
                  <a:srgbClr val="C00000"/>
                </a:solidFill>
                <a:latin typeface="Microsoft JhengHei" panose="020B0604030504040204" charset="-120"/>
                <a:cs typeface="Microsoft JhengHei" panose="020B0604030504040204" charset="-120"/>
              </a:rPr>
              <a:t>级</a:t>
            </a:r>
            <a:endParaRPr lang="en-US" sz="1950" b="1" spc="25" dirty="0">
              <a:solidFill>
                <a:srgbClr val="C00000"/>
              </a:solidFill>
              <a:latin typeface="Microsoft JhengHei" panose="020B0604030504040204" charset="-120"/>
              <a:cs typeface="Microsoft JhengHei" panose="020B0604030504040204" charset="-120"/>
            </a:endParaRPr>
          </a:p>
          <a:p>
            <a:pPr marL="13335">
              <a:lnSpc>
                <a:spcPct val="100000"/>
              </a:lnSpc>
              <a:spcBef>
                <a:spcPts val="1565"/>
              </a:spcBef>
              <a:tabLst>
                <a:tab pos="469900" algn="l"/>
                <a:tab pos="471170" algn="l"/>
              </a:tabLst>
            </a:pPr>
            <a:r>
              <a:rPr lang="zh-CN" altLang="en-US" sz="1950" b="1" spc="25" dirty="0">
                <a:solidFill>
                  <a:srgbClr val="C00000"/>
                </a:solidFill>
                <a:latin typeface="Microsoft JhengHei" panose="020B0604030504040204" charset="-120"/>
                <a:cs typeface="Microsoft JhengHei" panose="020B0604030504040204" charset="-120"/>
              </a:rPr>
              <a:t>                                                                                                                     （社会主义与资本主义）</a:t>
            </a:r>
            <a:endParaRPr sz="1950" dirty="0">
              <a:latin typeface="Microsoft JhengHei" panose="020B0604030504040204" charset="-120"/>
              <a:cs typeface="Microsoft JhengHei" panose="020B0604030504040204" charset="-120"/>
            </a:endParaRPr>
          </a:p>
        </p:txBody>
      </p:sp>
      <p:sp>
        <p:nvSpPr>
          <p:cNvPr id="8" name="object 8"/>
          <p:cNvSpPr/>
          <p:nvPr/>
        </p:nvSpPr>
        <p:spPr>
          <a:xfrm>
            <a:off x="6301740" y="1409700"/>
            <a:ext cx="1386839" cy="441960"/>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2994660" y="5158740"/>
            <a:ext cx="167640" cy="236220"/>
          </a:xfrm>
          <a:custGeom>
            <a:avLst/>
            <a:gdLst/>
            <a:ahLst/>
            <a:cxnLst/>
            <a:rect l="l" t="t" r="r" b="b"/>
            <a:pathLst>
              <a:path w="167639" h="236220">
                <a:moveTo>
                  <a:pt x="83819" y="0"/>
                </a:moveTo>
                <a:lnTo>
                  <a:pt x="0" y="236220"/>
                </a:lnTo>
                <a:lnTo>
                  <a:pt x="167639" y="236220"/>
                </a:lnTo>
                <a:lnTo>
                  <a:pt x="83819" y="0"/>
                </a:lnTo>
                <a:close/>
              </a:path>
            </a:pathLst>
          </a:custGeom>
          <a:solidFill>
            <a:srgbClr val="C00000"/>
          </a:solidFill>
        </p:spPr>
        <p:txBody>
          <a:bodyPr wrap="square" lIns="0" tIns="0" rIns="0" bIns="0" rtlCol="0"/>
          <a:lstStyle/>
          <a:p/>
        </p:txBody>
      </p:sp>
      <p:sp>
        <p:nvSpPr>
          <p:cNvPr id="10" name="object 10"/>
          <p:cNvSpPr/>
          <p:nvPr/>
        </p:nvSpPr>
        <p:spPr>
          <a:xfrm>
            <a:off x="7604759" y="5158740"/>
            <a:ext cx="167640" cy="236220"/>
          </a:xfrm>
          <a:custGeom>
            <a:avLst/>
            <a:gdLst/>
            <a:ahLst/>
            <a:cxnLst/>
            <a:rect l="l" t="t" r="r" b="b"/>
            <a:pathLst>
              <a:path w="167640" h="236220">
                <a:moveTo>
                  <a:pt x="83820" y="0"/>
                </a:moveTo>
                <a:lnTo>
                  <a:pt x="0" y="236220"/>
                </a:lnTo>
                <a:lnTo>
                  <a:pt x="167640" y="236220"/>
                </a:lnTo>
                <a:lnTo>
                  <a:pt x="83820" y="0"/>
                </a:lnTo>
                <a:close/>
              </a:path>
            </a:pathLst>
          </a:custGeom>
          <a:solidFill>
            <a:srgbClr val="C00000"/>
          </a:solidFill>
        </p:spPr>
        <p:txBody>
          <a:bodyPr wrap="square" lIns="0" tIns="0" rIns="0" bIns="0" rtlCol="0"/>
          <a:lstStyle/>
          <a:p/>
        </p:txBody>
      </p:sp>
      <p:sp>
        <p:nvSpPr>
          <p:cNvPr id="11" name="object 11"/>
          <p:cNvSpPr txBox="1"/>
          <p:nvPr/>
        </p:nvSpPr>
        <p:spPr>
          <a:xfrm>
            <a:off x="932546" y="3478528"/>
            <a:ext cx="9951720" cy="2865120"/>
          </a:xfrm>
          <a:prstGeom prst="rect">
            <a:avLst/>
          </a:prstGeom>
          <a:ln w="30480">
            <a:solidFill>
              <a:srgbClr val="C00000"/>
            </a:solidFill>
          </a:ln>
        </p:spPr>
        <p:txBody>
          <a:bodyPr vert="horz" wrap="square" lIns="0" tIns="0" rIns="0" bIns="0" rtlCol="0">
            <a:spAutoFit/>
          </a:bodyPr>
          <a:lstStyle/>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pPr>
            <a:endParaRPr sz="1900" dirty="0">
              <a:latin typeface="Times New Roman" panose="02020503050405090304"/>
              <a:cs typeface="Times New Roman" panose="02020503050405090304"/>
            </a:endParaRPr>
          </a:p>
          <a:p>
            <a:pPr>
              <a:lnSpc>
                <a:spcPct val="100000"/>
              </a:lnSpc>
              <a:spcBef>
                <a:spcPts val="20"/>
              </a:spcBef>
            </a:pPr>
            <a:endParaRPr sz="1950" dirty="0">
              <a:latin typeface="Times New Roman" panose="02020503050405090304"/>
              <a:cs typeface="Times New Roman" panose="02020503050405090304"/>
            </a:endParaRPr>
          </a:p>
          <a:p>
            <a:pPr marL="1316990">
              <a:lnSpc>
                <a:spcPct val="100000"/>
              </a:lnSpc>
              <a:tabLst>
                <a:tab pos="6158230" algn="l"/>
              </a:tabLst>
            </a:pPr>
            <a:r>
              <a:rPr sz="1800" dirty="0">
                <a:latin typeface="PMingLiU"/>
                <a:cs typeface="PMingLiU"/>
              </a:rPr>
              <a:t>第一次鸦片战争	新中国成立</a:t>
            </a:r>
            <a:endParaRPr sz="1800" dirty="0">
              <a:latin typeface="PMingLiU"/>
              <a:cs typeface="PMingLiU"/>
            </a:endParaRPr>
          </a:p>
        </p:txBody>
      </p:sp>
      <p:sp>
        <p:nvSpPr>
          <p:cNvPr id="12" name="object 12"/>
          <p:cNvSpPr txBox="1"/>
          <p:nvPr/>
        </p:nvSpPr>
        <p:spPr>
          <a:xfrm>
            <a:off x="1337310" y="3821429"/>
            <a:ext cx="1531620" cy="373380"/>
          </a:xfrm>
          <a:prstGeom prst="rect">
            <a:avLst/>
          </a:prstGeom>
          <a:ln w="7627">
            <a:solidFill>
              <a:srgbClr val="000000"/>
            </a:solidFill>
          </a:ln>
        </p:spPr>
        <p:txBody>
          <a:bodyPr vert="horz" wrap="square" lIns="0" tIns="33655" rIns="0" bIns="0" rtlCol="0">
            <a:spAutoFit/>
          </a:bodyPr>
          <a:lstStyle/>
          <a:p>
            <a:pPr marL="181610">
              <a:lnSpc>
                <a:spcPct val="100000"/>
              </a:lnSpc>
              <a:spcBef>
                <a:spcPts val="265"/>
              </a:spcBef>
            </a:pPr>
            <a:r>
              <a:rPr sz="1800" spc="-5" dirty="0">
                <a:latin typeface="PMingLiU"/>
                <a:cs typeface="PMingLiU"/>
              </a:rPr>
              <a:t>地</a:t>
            </a:r>
            <a:r>
              <a:rPr sz="1800" dirty="0">
                <a:latin typeface="PMingLiU"/>
                <a:cs typeface="PMingLiU"/>
              </a:rPr>
              <a:t>主</a:t>
            </a:r>
            <a:r>
              <a:rPr sz="1800" spc="-95" dirty="0">
                <a:latin typeface="PMingLiU"/>
                <a:cs typeface="PMingLiU"/>
              </a:rPr>
              <a:t>VS</a:t>
            </a:r>
            <a:r>
              <a:rPr sz="1800" dirty="0">
                <a:latin typeface="PMingLiU"/>
                <a:cs typeface="PMingLiU"/>
              </a:rPr>
              <a:t>农民</a:t>
            </a:r>
            <a:endParaRPr sz="1800">
              <a:latin typeface="PMingLiU"/>
              <a:cs typeface="PMingLiU"/>
            </a:endParaRPr>
          </a:p>
        </p:txBody>
      </p:sp>
      <p:sp>
        <p:nvSpPr>
          <p:cNvPr id="13" name="object 13"/>
          <p:cNvSpPr txBox="1"/>
          <p:nvPr/>
        </p:nvSpPr>
        <p:spPr>
          <a:xfrm>
            <a:off x="4720590" y="3821429"/>
            <a:ext cx="1524000" cy="373380"/>
          </a:xfrm>
          <a:prstGeom prst="rect">
            <a:avLst/>
          </a:prstGeom>
          <a:ln w="7627">
            <a:solidFill>
              <a:srgbClr val="000000"/>
            </a:solidFill>
          </a:ln>
        </p:spPr>
        <p:txBody>
          <a:bodyPr vert="horz" wrap="square" lIns="0" tIns="33655" rIns="0" bIns="0" rtlCol="0">
            <a:spAutoFit/>
          </a:bodyPr>
          <a:lstStyle/>
          <a:p>
            <a:pPr marL="187325">
              <a:lnSpc>
                <a:spcPct val="100000"/>
              </a:lnSpc>
              <a:spcBef>
                <a:spcPts val="265"/>
              </a:spcBef>
            </a:pPr>
            <a:r>
              <a:rPr sz="1800" spc="-5" dirty="0">
                <a:latin typeface="PMingLiU"/>
                <a:cs typeface="PMingLiU"/>
              </a:rPr>
              <a:t>国仇、家恨</a:t>
            </a:r>
            <a:endParaRPr sz="1800">
              <a:latin typeface="PMingLiU"/>
              <a:cs typeface="PMingLiU"/>
            </a:endParaRPr>
          </a:p>
        </p:txBody>
      </p:sp>
      <p:sp>
        <p:nvSpPr>
          <p:cNvPr id="14" name="object 14"/>
          <p:cNvSpPr txBox="1"/>
          <p:nvPr/>
        </p:nvSpPr>
        <p:spPr>
          <a:xfrm>
            <a:off x="8660130" y="3821429"/>
            <a:ext cx="1722120" cy="373380"/>
          </a:xfrm>
          <a:prstGeom prst="rect">
            <a:avLst/>
          </a:prstGeom>
          <a:ln w="7627">
            <a:solidFill>
              <a:srgbClr val="000000"/>
            </a:solidFill>
          </a:ln>
        </p:spPr>
        <p:txBody>
          <a:bodyPr vert="horz" wrap="square" lIns="0" tIns="33655" rIns="0" bIns="0" rtlCol="0">
            <a:spAutoFit/>
          </a:bodyPr>
          <a:lstStyle/>
          <a:p>
            <a:pPr marL="160020">
              <a:lnSpc>
                <a:spcPct val="100000"/>
              </a:lnSpc>
              <a:spcBef>
                <a:spcPts val="265"/>
              </a:spcBef>
            </a:pPr>
            <a:r>
              <a:rPr sz="1800" spc="-5" dirty="0">
                <a:latin typeface="PMingLiU"/>
                <a:cs typeface="PMingLiU"/>
              </a:rPr>
              <a:t>工</a:t>
            </a:r>
            <a:r>
              <a:rPr sz="1800" dirty="0">
                <a:latin typeface="PMingLiU"/>
                <a:cs typeface="PMingLiU"/>
              </a:rPr>
              <a:t>人</a:t>
            </a:r>
            <a:r>
              <a:rPr sz="1800" spc="-95" dirty="0">
                <a:latin typeface="PMingLiU"/>
                <a:cs typeface="PMingLiU"/>
              </a:rPr>
              <a:t>VS</a:t>
            </a:r>
            <a:r>
              <a:rPr sz="1800" dirty="0">
                <a:latin typeface="PMingLiU"/>
                <a:cs typeface="PMingLiU"/>
              </a:rPr>
              <a:t>资本家</a:t>
            </a:r>
            <a:endParaRPr sz="1800">
              <a:latin typeface="PMingLiU"/>
              <a:cs typeface="PMingLiU"/>
            </a:endParaRPr>
          </a:p>
        </p:txBody>
      </p:sp>
      <p:sp>
        <p:nvSpPr>
          <p:cNvPr id="15" name="object 15"/>
          <p:cNvSpPr/>
          <p:nvPr/>
        </p:nvSpPr>
        <p:spPr>
          <a:xfrm>
            <a:off x="960119" y="4640579"/>
            <a:ext cx="9951720" cy="541019"/>
          </a:xfrm>
          <a:prstGeom prst="rect">
            <a:avLst/>
          </a:prstGeom>
          <a:blipFill>
            <a:blip r:embed="rId2" cstate="print"/>
            <a:stretch>
              <a:fillRect/>
            </a:stretch>
          </a:blipFill>
        </p:spPr>
        <p:txBody>
          <a:bodyPr wrap="square" lIns="0" tIns="0" rIns="0" bIns="0" rtlCol="0"/>
          <a:lstStyle/>
          <a:p/>
        </p:txBody>
      </p:sp>
      <p:sp>
        <p:nvSpPr>
          <p:cNvPr id="3" name="矩形 2"/>
          <p:cNvSpPr/>
          <p:nvPr/>
        </p:nvSpPr>
        <p:spPr>
          <a:xfrm>
            <a:off x="11183419" y="2590800"/>
            <a:ext cx="432170" cy="369332"/>
          </a:xfrm>
          <a:prstGeom prst="rect">
            <a:avLst/>
          </a:prstGeom>
        </p:spPr>
        <p:txBody>
          <a:bodyPr wrap="none">
            <a:spAutoFit/>
          </a:bodyPr>
          <a:lstStyle/>
          <a:p>
            <a:pPr marL="13335">
              <a:lnSpc>
                <a:spcPct val="100000"/>
              </a:lnSpc>
              <a:spcBef>
                <a:spcPts val="1565"/>
              </a:spcBef>
              <a:tabLst>
                <a:tab pos="469900" algn="l"/>
                <a:tab pos="471170" algn="l"/>
              </a:tabLst>
            </a:pPr>
            <a:r>
              <a:rPr lang="zh-CN" altLang="en-US" spc="25" dirty="0">
                <a:solidFill>
                  <a:srgbClr val="C00000"/>
                </a:solidFill>
              </a:rPr>
              <a:t>★</a:t>
            </a:r>
            <a:endParaRPr lang="zh-CN" altLang="en-US" dirty="0">
              <a:latin typeface="Microsoft JhengHei" panose="020B0604030504040204" charset="-120"/>
              <a:cs typeface="Microsoft JhengHei" panose="020B0604030504040204"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5924550" cy="510540"/>
          </a:xfrm>
          <a:prstGeom prst="rect">
            <a:avLst/>
          </a:prstGeom>
        </p:spPr>
        <p:txBody>
          <a:bodyPr vert="horz" wrap="square" lIns="0" tIns="16510" rIns="0" bIns="0" rtlCol="0">
            <a:spAutoFit/>
          </a:bodyPr>
          <a:lstStyle/>
          <a:p>
            <a:pPr marL="12700">
              <a:lnSpc>
                <a:spcPct val="100000"/>
              </a:lnSpc>
              <a:spcBef>
                <a:spcPts val="130"/>
              </a:spcBef>
              <a:tabLst>
                <a:tab pos="5196840" algn="l"/>
              </a:tabLst>
            </a:pPr>
            <a:r>
              <a:rPr sz="3150" spc="25" dirty="0"/>
              <a:t>第二节 制定过渡时期总路线	</a:t>
            </a:r>
            <a:endParaRPr sz="3150" dirty="0"/>
          </a:p>
        </p:txBody>
      </p:sp>
      <p:sp>
        <p:nvSpPr>
          <p:cNvPr id="3" name="object 3"/>
          <p:cNvSpPr/>
          <p:nvPr/>
        </p:nvSpPr>
        <p:spPr>
          <a:xfrm>
            <a:off x="2941320" y="2882644"/>
            <a:ext cx="1767839" cy="0"/>
          </a:xfrm>
          <a:custGeom>
            <a:avLst/>
            <a:gdLst/>
            <a:ahLst/>
            <a:cxnLst/>
            <a:rect l="l" t="t" r="r" b="b"/>
            <a:pathLst>
              <a:path w="1767839">
                <a:moveTo>
                  <a:pt x="0" y="0"/>
                </a:moveTo>
                <a:lnTo>
                  <a:pt x="1767839" y="0"/>
                </a:lnTo>
              </a:path>
            </a:pathLst>
          </a:custGeom>
          <a:ln w="15239">
            <a:solidFill>
              <a:srgbClr val="C00000"/>
            </a:solidFill>
          </a:ln>
        </p:spPr>
        <p:txBody>
          <a:bodyPr wrap="square" lIns="0" tIns="0" rIns="0" bIns="0" rtlCol="0"/>
          <a:lstStyle/>
          <a:p/>
        </p:txBody>
      </p:sp>
      <p:sp>
        <p:nvSpPr>
          <p:cNvPr id="4" name="object 4"/>
          <p:cNvSpPr/>
          <p:nvPr/>
        </p:nvSpPr>
        <p:spPr>
          <a:xfrm>
            <a:off x="6233159" y="2882644"/>
            <a:ext cx="762000" cy="0"/>
          </a:xfrm>
          <a:custGeom>
            <a:avLst/>
            <a:gdLst/>
            <a:ahLst/>
            <a:cxnLst/>
            <a:rect l="l" t="t" r="r" b="b"/>
            <a:pathLst>
              <a:path w="762000">
                <a:moveTo>
                  <a:pt x="0" y="0"/>
                </a:moveTo>
                <a:lnTo>
                  <a:pt x="761999" y="0"/>
                </a:lnTo>
              </a:path>
            </a:pathLst>
          </a:custGeom>
          <a:ln w="15239">
            <a:solidFill>
              <a:srgbClr val="C00000"/>
            </a:solidFill>
          </a:ln>
        </p:spPr>
        <p:txBody>
          <a:bodyPr wrap="square" lIns="0" tIns="0" rIns="0" bIns="0" rtlCol="0"/>
          <a:lstStyle/>
          <a:p/>
        </p:txBody>
      </p:sp>
      <p:sp>
        <p:nvSpPr>
          <p:cNvPr id="5" name="object 5"/>
          <p:cNvSpPr/>
          <p:nvPr/>
        </p:nvSpPr>
        <p:spPr>
          <a:xfrm>
            <a:off x="3916679" y="3492244"/>
            <a:ext cx="762000" cy="0"/>
          </a:xfrm>
          <a:custGeom>
            <a:avLst/>
            <a:gdLst/>
            <a:ahLst/>
            <a:cxnLst/>
            <a:rect l="l" t="t" r="r" b="b"/>
            <a:pathLst>
              <a:path w="762000">
                <a:moveTo>
                  <a:pt x="0" y="0"/>
                </a:moveTo>
                <a:lnTo>
                  <a:pt x="762000" y="0"/>
                </a:lnTo>
              </a:path>
            </a:pathLst>
          </a:custGeom>
          <a:ln w="15239">
            <a:solidFill>
              <a:srgbClr val="C00000"/>
            </a:solidFill>
          </a:ln>
        </p:spPr>
        <p:txBody>
          <a:bodyPr wrap="square" lIns="0" tIns="0" rIns="0" bIns="0" rtlCol="0"/>
          <a:lstStyle/>
          <a:p/>
        </p:txBody>
      </p:sp>
      <p:sp>
        <p:nvSpPr>
          <p:cNvPr id="6" name="object 6"/>
          <p:cNvSpPr/>
          <p:nvPr/>
        </p:nvSpPr>
        <p:spPr>
          <a:xfrm>
            <a:off x="6202679" y="3492244"/>
            <a:ext cx="1775460" cy="0"/>
          </a:xfrm>
          <a:custGeom>
            <a:avLst/>
            <a:gdLst/>
            <a:ahLst/>
            <a:cxnLst/>
            <a:rect l="l" t="t" r="r" b="b"/>
            <a:pathLst>
              <a:path w="1775459">
                <a:moveTo>
                  <a:pt x="0" y="0"/>
                </a:moveTo>
                <a:lnTo>
                  <a:pt x="1775460" y="0"/>
                </a:lnTo>
              </a:path>
            </a:pathLst>
          </a:custGeom>
          <a:ln w="15239">
            <a:solidFill>
              <a:srgbClr val="C00000"/>
            </a:solidFill>
          </a:ln>
        </p:spPr>
        <p:txBody>
          <a:bodyPr wrap="square" lIns="0" tIns="0" rIns="0" bIns="0" rtlCol="0"/>
          <a:lstStyle/>
          <a:p/>
        </p:txBody>
      </p:sp>
      <p:sp>
        <p:nvSpPr>
          <p:cNvPr id="7" name="object 7"/>
          <p:cNvSpPr/>
          <p:nvPr/>
        </p:nvSpPr>
        <p:spPr>
          <a:xfrm>
            <a:off x="10264140" y="3492244"/>
            <a:ext cx="510540" cy="0"/>
          </a:xfrm>
          <a:custGeom>
            <a:avLst/>
            <a:gdLst/>
            <a:ahLst/>
            <a:cxnLst/>
            <a:rect l="l" t="t" r="r" b="b"/>
            <a:pathLst>
              <a:path w="510540">
                <a:moveTo>
                  <a:pt x="0" y="0"/>
                </a:moveTo>
                <a:lnTo>
                  <a:pt x="510540" y="0"/>
                </a:lnTo>
              </a:path>
            </a:pathLst>
          </a:custGeom>
          <a:ln w="15239">
            <a:solidFill>
              <a:srgbClr val="C00000"/>
            </a:solidFill>
          </a:ln>
        </p:spPr>
        <p:txBody>
          <a:bodyPr wrap="square" lIns="0" tIns="0" rIns="0" bIns="0" rtlCol="0"/>
          <a:lstStyle/>
          <a:p/>
        </p:txBody>
      </p:sp>
      <p:sp>
        <p:nvSpPr>
          <p:cNvPr id="8" name="object 8"/>
          <p:cNvSpPr/>
          <p:nvPr/>
        </p:nvSpPr>
        <p:spPr>
          <a:xfrm>
            <a:off x="10774680" y="3492244"/>
            <a:ext cx="251460" cy="0"/>
          </a:xfrm>
          <a:custGeom>
            <a:avLst/>
            <a:gdLst/>
            <a:ahLst/>
            <a:cxnLst/>
            <a:rect l="l" t="t" r="r" b="b"/>
            <a:pathLst>
              <a:path w="251459">
                <a:moveTo>
                  <a:pt x="0" y="0"/>
                </a:moveTo>
                <a:lnTo>
                  <a:pt x="251459" y="0"/>
                </a:lnTo>
              </a:path>
            </a:pathLst>
          </a:custGeom>
          <a:ln w="15239">
            <a:solidFill>
              <a:srgbClr val="FF0000"/>
            </a:solidFill>
          </a:ln>
        </p:spPr>
        <p:txBody>
          <a:bodyPr wrap="square" lIns="0" tIns="0" rIns="0" bIns="0" rtlCol="0"/>
          <a:lstStyle/>
          <a:p/>
        </p:txBody>
      </p:sp>
      <p:sp>
        <p:nvSpPr>
          <p:cNvPr id="9" name="object 9"/>
          <p:cNvSpPr txBox="1"/>
          <p:nvPr/>
        </p:nvSpPr>
        <p:spPr>
          <a:xfrm>
            <a:off x="917575" y="1865565"/>
            <a:ext cx="10128250" cy="2242820"/>
          </a:xfrm>
          <a:prstGeom prst="rect">
            <a:avLst/>
          </a:prstGeom>
        </p:spPr>
        <p:txBody>
          <a:bodyPr vert="horz" wrap="square" lIns="0" tIns="12700" rIns="0" bIns="0" rtlCol="0">
            <a:spAutoFit/>
          </a:bodyPr>
          <a:lstStyle/>
          <a:p>
            <a:pPr marL="12700">
              <a:lnSpc>
                <a:spcPct val="100000"/>
              </a:lnSpc>
              <a:spcBef>
                <a:spcPts val="100"/>
              </a:spcBef>
            </a:pPr>
            <a:r>
              <a:rPr sz="2400" spc="-5" dirty="0" err="1">
                <a:latin typeface="PMingLiU"/>
                <a:cs typeface="PMingLiU"/>
              </a:rPr>
              <a:t>二、过渡时期总路线</a:t>
            </a:r>
            <a:r>
              <a:rPr sz="2400" spc="0" dirty="0" err="1">
                <a:latin typeface="PMingLiU"/>
                <a:cs typeface="PMingLiU"/>
              </a:rPr>
              <a:t>的</a:t>
            </a:r>
            <a:r>
              <a:rPr sz="2400" spc="-5" dirty="0" err="1">
                <a:latin typeface="PMingLiU"/>
                <a:cs typeface="PMingLiU"/>
              </a:rPr>
              <a:t>提出</a:t>
            </a:r>
            <a:endParaRPr sz="2400" dirty="0">
              <a:latin typeface="PMingLiU"/>
              <a:cs typeface="PMingLiU"/>
            </a:endParaRPr>
          </a:p>
          <a:p>
            <a:pPr>
              <a:lnSpc>
                <a:spcPct val="100000"/>
              </a:lnSpc>
              <a:spcBef>
                <a:spcPts val="30"/>
              </a:spcBef>
            </a:pPr>
            <a:endParaRPr sz="225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u="heavy" spc="-85" dirty="0">
                <a:solidFill>
                  <a:srgbClr val="C00000"/>
                </a:solidFill>
                <a:uFill>
                  <a:solidFill>
                    <a:srgbClr val="C00000"/>
                  </a:solidFill>
                </a:uFill>
                <a:latin typeface="Microsoft JhengHei" panose="020B0604030504040204" charset="-120"/>
                <a:cs typeface="Microsoft JhengHei" panose="020B0604030504040204" charset="-120"/>
              </a:rPr>
              <a:t>1953</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年</a:t>
            </a:r>
            <a:r>
              <a:rPr sz="1950" spc="25" dirty="0">
                <a:latin typeface="PMingLiU"/>
                <a:cs typeface="PMingLiU"/>
              </a:rPr>
              <a:t>：提出</a:t>
            </a:r>
            <a:r>
              <a:rPr sz="1950" b="1" spc="25" dirty="0">
                <a:solidFill>
                  <a:srgbClr val="C00000"/>
                </a:solidFill>
                <a:latin typeface="Microsoft JhengHei" panose="020B0604030504040204" charset="-120"/>
                <a:cs typeface="Microsoft JhengHei" panose="020B0604030504040204" charset="-120"/>
              </a:rPr>
              <a:t>第一个五年</a:t>
            </a:r>
            <a:r>
              <a:rPr sz="1950" b="1" spc="75" dirty="0">
                <a:solidFill>
                  <a:srgbClr val="C00000"/>
                </a:solidFill>
                <a:latin typeface="Microsoft JhengHei" panose="020B0604030504040204" charset="-120"/>
                <a:cs typeface="Microsoft JhengHei" panose="020B0604030504040204" charset="-120"/>
              </a:rPr>
              <a:t>计</a:t>
            </a:r>
            <a:r>
              <a:rPr sz="1950" b="1" spc="25" dirty="0">
                <a:solidFill>
                  <a:srgbClr val="C00000"/>
                </a:solidFill>
                <a:latin typeface="Microsoft JhengHei" panose="020B0604030504040204" charset="-120"/>
                <a:cs typeface="Microsoft JhengHei" panose="020B0604030504040204" charset="-120"/>
              </a:rPr>
              <a:t>划</a:t>
            </a:r>
            <a:r>
              <a:rPr sz="1950" spc="25" dirty="0">
                <a:latin typeface="PMingLiU"/>
                <a:cs typeface="PMingLiU"/>
              </a:rPr>
              <a:t>，</a:t>
            </a:r>
            <a:r>
              <a:rPr sz="1950" spc="80" dirty="0">
                <a:latin typeface="PMingLiU"/>
                <a:cs typeface="PMingLiU"/>
              </a:rPr>
              <a:t>把</a:t>
            </a:r>
            <a:r>
              <a:rPr sz="1950" spc="25" dirty="0">
                <a:latin typeface="PMingLiU"/>
                <a:cs typeface="PMingLiU"/>
              </a:rPr>
              <a:t>优先</a:t>
            </a:r>
            <a:r>
              <a:rPr sz="1950" spc="85" dirty="0">
                <a:latin typeface="PMingLiU"/>
                <a:cs typeface="PMingLiU"/>
              </a:rPr>
              <a:t>发</a:t>
            </a:r>
            <a:r>
              <a:rPr sz="1950" spc="25" dirty="0">
                <a:latin typeface="PMingLiU"/>
                <a:cs typeface="PMingLiU"/>
              </a:rPr>
              <a:t>展</a:t>
            </a:r>
            <a:r>
              <a:rPr sz="1950" b="1" spc="25" dirty="0">
                <a:solidFill>
                  <a:srgbClr val="C00000"/>
                </a:solidFill>
                <a:latin typeface="Microsoft JhengHei" panose="020B0604030504040204" charset="-120"/>
                <a:cs typeface="Microsoft JhengHei" panose="020B0604030504040204" charset="-120"/>
              </a:rPr>
              <a:t>重</a:t>
            </a:r>
            <a:r>
              <a:rPr sz="1950" b="1" spc="80" dirty="0">
                <a:solidFill>
                  <a:srgbClr val="C00000"/>
                </a:solidFill>
                <a:latin typeface="Microsoft JhengHei" panose="020B0604030504040204" charset="-120"/>
                <a:cs typeface="Microsoft JhengHei" panose="020B0604030504040204" charset="-120"/>
              </a:rPr>
              <a:t>工</a:t>
            </a:r>
            <a:r>
              <a:rPr sz="1950" b="1" spc="25" dirty="0">
                <a:solidFill>
                  <a:srgbClr val="C00000"/>
                </a:solidFill>
                <a:latin typeface="Microsoft JhengHei" panose="020B0604030504040204" charset="-120"/>
                <a:cs typeface="Microsoft JhengHei" panose="020B0604030504040204" charset="-120"/>
              </a:rPr>
              <a:t>业</a:t>
            </a:r>
            <a:r>
              <a:rPr sz="1950" spc="25" dirty="0">
                <a:latin typeface="PMingLiU"/>
                <a:cs typeface="PMingLiU"/>
              </a:rPr>
              <a:t>作</a:t>
            </a:r>
            <a:r>
              <a:rPr sz="1950" spc="75" dirty="0">
                <a:latin typeface="PMingLiU"/>
                <a:cs typeface="PMingLiU"/>
              </a:rPr>
              <a:t>为</a:t>
            </a:r>
            <a:r>
              <a:rPr sz="1950" spc="25" dirty="0">
                <a:latin typeface="PMingLiU"/>
                <a:cs typeface="PMingLiU"/>
              </a:rPr>
              <a:t>建设</a:t>
            </a:r>
            <a:r>
              <a:rPr sz="1950" spc="75" dirty="0">
                <a:latin typeface="PMingLiU"/>
                <a:cs typeface="PMingLiU"/>
              </a:rPr>
              <a:t>的</a:t>
            </a:r>
            <a:r>
              <a:rPr sz="1950" spc="25" dirty="0">
                <a:latin typeface="PMingLiU"/>
                <a:cs typeface="PMingLiU"/>
              </a:rPr>
              <a:t>中</a:t>
            </a:r>
            <a:r>
              <a:rPr sz="1950" spc="30" dirty="0">
                <a:latin typeface="PMingLiU"/>
                <a:cs typeface="PMingLiU"/>
              </a:rPr>
              <a:t>心</a:t>
            </a:r>
            <a:r>
              <a:rPr sz="1950" spc="80" dirty="0">
                <a:latin typeface="PMingLiU"/>
                <a:cs typeface="PMingLiU"/>
              </a:rPr>
              <a:t>环</a:t>
            </a:r>
            <a:r>
              <a:rPr sz="1950" spc="25" dirty="0">
                <a:latin typeface="PMingLiU"/>
                <a:cs typeface="PMingLiU"/>
              </a:rPr>
              <a:t>节</a:t>
            </a:r>
            <a:r>
              <a:rPr sz="1950" spc="25" dirty="0">
                <a:solidFill>
                  <a:srgbClr val="FF0000"/>
                </a:solidFill>
                <a:latin typeface="PMingLiU"/>
                <a:cs typeface="PMingLiU"/>
              </a:rPr>
              <a:t>★</a:t>
            </a:r>
            <a:endParaRPr sz="1950" dirty="0">
              <a:latin typeface="PMingLiU"/>
              <a:cs typeface="PMingLiU"/>
            </a:endParaRPr>
          </a:p>
          <a:p>
            <a:pPr>
              <a:lnSpc>
                <a:spcPct val="100000"/>
              </a:lnSpc>
              <a:spcBef>
                <a:spcPts val="50"/>
              </a:spcBef>
              <a:buAutoNum type="arabicPeriod"/>
            </a:pPr>
            <a:endParaRPr sz="21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100" dirty="0">
                <a:latin typeface="PMingLiU"/>
                <a:cs typeface="PMingLiU"/>
              </a:rPr>
              <a:t>1953</a:t>
            </a:r>
            <a:r>
              <a:rPr sz="1950" spc="25" dirty="0">
                <a:latin typeface="PMingLiU"/>
                <a:cs typeface="PMingLiU"/>
              </a:rPr>
              <a:t>年：提出过渡时期</a:t>
            </a:r>
            <a:r>
              <a:rPr sz="1950" b="1" spc="25" dirty="0">
                <a:solidFill>
                  <a:srgbClr val="C00000"/>
                </a:solidFill>
                <a:latin typeface="Microsoft JhengHei" panose="020B0604030504040204" charset="-120"/>
                <a:cs typeface="Microsoft JhengHei" panose="020B0604030504040204" charset="-120"/>
              </a:rPr>
              <a:t>总</a:t>
            </a:r>
            <a:r>
              <a:rPr sz="1950" b="1" spc="75" dirty="0">
                <a:solidFill>
                  <a:srgbClr val="C00000"/>
                </a:solidFill>
                <a:latin typeface="Microsoft JhengHei" panose="020B0604030504040204" charset="-120"/>
                <a:cs typeface="Microsoft JhengHei" panose="020B0604030504040204" charset="-120"/>
              </a:rPr>
              <a:t>路</a:t>
            </a:r>
            <a:r>
              <a:rPr sz="1950" b="1" spc="25" dirty="0">
                <a:solidFill>
                  <a:srgbClr val="C00000"/>
                </a:solidFill>
                <a:latin typeface="Microsoft JhengHei" panose="020B0604030504040204" charset="-120"/>
                <a:cs typeface="Microsoft JhengHei" panose="020B0604030504040204" charset="-120"/>
              </a:rPr>
              <a:t>线</a:t>
            </a:r>
            <a:r>
              <a:rPr sz="1950" spc="25" dirty="0">
                <a:latin typeface="PMingLiU"/>
                <a:cs typeface="PMingLiU"/>
              </a:rPr>
              <a:t>：</a:t>
            </a:r>
            <a:r>
              <a:rPr sz="1950" spc="75" dirty="0">
                <a:latin typeface="PMingLiU"/>
                <a:cs typeface="PMingLiU"/>
              </a:rPr>
              <a:t>实</a:t>
            </a:r>
            <a:r>
              <a:rPr sz="1950" spc="25" dirty="0">
                <a:latin typeface="PMingLiU"/>
                <a:cs typeface="PMingLiU"/>
              </a:rPr>
              <a:t>现国</a:t>
            </a:r>
            <a:r>
              <a:rPr sz="1950" spc="75" dirty="0">
                <a:latin typeface="PMingLiU"/>
                <a:cs typeface="PMingLiU"/>
              </a:rPr>
              <a:t>家</a:t>
            </a:r>
            <a:r>
              <a:rPr sz="1950" spc="25" dirty="0">
                <a:latin typeface="PMingLiU"/>
                <a:cs typeface="PMingLiU"/>
              </a:rPr>
              <a:t>的</a:t>
            </a:r>
            <a:r>
              <a:rPr sz="1950" b="1" spc="25" dirty="0">
                <a:solidFill>
                  <a:srgbClr val="C00000"/>
                </a:solidFill>
                <a:latin typeface="Microsoft JhengHei" panose="020B0604030504040204" charset="-120"/>
                <a:cs typeface="Microsoft JhengHei" panose="020B0604030504040204" charset="-120"/>
              </a:rPr>
              <a:t>社</a:t>
            </a:r>
            <a:r>
              <a:rPr sz="1950" b="1" spc="75" dirty="0">
                <a:solidFill>
                  <a:srgbClr val="C00000"/>
                </a:solidFill>
                <a:latin typeface="Microsoft JhengHei" panose="020B0604030504040204" charset="-120"/>
                <a:cs typeface="Microsoft JhengHei" panose="020B0604030504040204" charset="-120"/>
              </a:rPr>
              <a:t>会</a:t>
            </a:r>
            <a:r>
              <a:rPr sz="1950" b="1" spc="25" dirty="0">
                <a:solidFill>
                  <a:srgbClr val="C00000"/>
                </a:solidFill>
                <a:latin typeface="Microsoft JhengHei" panose="020B0604030504040204" charset="-120"/>
                <a:cs typeface="Microsoft JhengHei" panose="020B0604030504040204" charset="-120"/>
              </a:rPr>
              <a:t>主义</a:t>
            </a:r>
            <a:r>
              <a:rPr sz="1950" b="1" spc="75" dirty="0">
                <a:solidFill>
                  <a:srgbClr val="C00000"/>
                </a:solidFill>
                <a:latin typeface="Microsoft JhengHei" panose="020B0604030504040204" charset="-120"/>
                <a:cs typeface="Microsoft JhengHei" panose="020B0604030504040204" charset="-120"/>
              </a:rPr>
              <a:t>工</a:t>
            </a:r>
            <a:r>
              <a:rPr sz="1950" b="1" spc="25" dirty="0">
                <a:solidFill>
                  <a:srgbClr val="C00000"/>
                </a:solidFill>
                <a:latin typeface="Microsoft JhengHei" panose="020B0604030504040204" charset="-120"/>
                <a:cs typeface="Microsoft JhengHei" panose="020B0604030504040204" charset="-120"/>
              </a:rPr>
              <a:t>业化</a:t>
            </a:r>
            <a:r>
              <a:rPr sz="1950" spc="75" dirty="0">
                <a:latin typeface="PMingLiU"/>
                <a:cs typeface="PMingLiU"/>
              </a:rPr>
              <a:t>，</a:t>
            </a:r>
            <a:r>
              <a:rPr sz="1950" spc="25" dirty="0">
                <a:latin typeface="PMingLiU"/>
                <a:cs typeface="PMingLiU"/>
              </a:rPr>
              <a:t>并逐</a:t>
            </a:r>
            <a:r>
              <a:rPr sz="1950" spc="65" dirty="0">
                <a:latin typeface="PMingLiU"/>
                <a:cs typeface="PMingLiU"/>
              </a:rPr>
              <a:t>步</a:t>
            </a:r>
            <a:r>
              <a:rPr sz="1950" spc="25" dirty="0">
                <a:latin typeface="PMingLiU"/>
                <a:cs typeface="PMingLiU"/>
              </a:rPr>
              <a:t>实现</a:t>
            </a:r>
            <a:r>
              <a:rPr sz="1950" spc="65" dirty="0">
                <a:latin typeface="PMingLiU"/>
                <a:cs typeface="PMingLiU"/>
              </a:rPr>
              <a:t>国</a:t>
            </a:r>
            <a:r>
              <a:rPr sz="1950" spc="25" dirty="0">
                <a:latin typeface="PMingLiU"/>
                <a:cs typeface="PMingLiU"/>
              </a:rPr>
              <a:t>家</a:t>
            </a:r>
            <a:r>
              <a:rPr sz="1950" spc="30" dirty="0">
                <a:latin typeface="PMingLiU"/>
                <a:cs typeface="PMingLiU"/>
              </a:rPr>
              <a:t>对</a:t>
            </a:r>
            <a:r>
              <a:rPr sz="1950" b="1" spc="80" dirty="0">
                <a:solidFill>
                  <a:srgbClr val="C00000"/>
                </a:solidFill>
                <a:latin typeface="Microsoft JhengHei" panose="020B0604030504040204" charset="-120"/>
                <a:cs typeface="Microsoft JhengHei" panose="020B0604030504040204" charset="-120"/>
              </a:rPr>
              <a:t>农</a:t>
            </a:r>
            <a:r>
              <a:rPr sz="1950" b="1" spc="25" dirty="0">
                <a:solidFill>
                  <a:srgbClr val="C00000"/>
                </a:solidFill>
                <a:latin typeface="Microsoft JhengHei" panose="020B0604030504040204" charset="-120"/>
                <a:cs typeface="Microsoft JhengHei" panose="020B0604030504040204" charset="-120"/>
              </a:rPr>
              <a:t>业</a:t>
            </a:r>
            <a:r>
              <a:rPr sz="1950" b="1" spc="25" dirty="0">
                <a:solidFill>
                  <a:srgbClr val="FF0000"/>
                </a:solidFill>
                <a:latin typeface="Microsoft JhengHei" panose="020B0604030504040204" charset="-120"/>
                <a:cs typeface="Microsoft JhengHei" panose="020B0604030504040204" charset="-120"/>
              </a:rPr>
              <a:t>、</a:t>
            </a:r>
            <a:endParaRPr sz="1950" dirty="0">
              <a:latin typeface="Microsoft JhengHei" panose="020B0604030504040204" charset="-120"/>
              <a:cs typeface="Microsoft JhengHei" panose="020B0604030504040204" charset="-120"/>
            </a:endParaRPr>
          </a:p>
          <a:p>
            <a:pPr>
              <a:lnSpc>
                <a:spcPct val="100000"/>
              </a:lnSpc>
              <a:spcBef>
                <a:spcPts val="50"/>
              </a:spcBef>
            </a:pPr>
            <a:endParaRPr sz="2100" dirty="0">
              <a:latin typeface="Times New Roman" panose="02020503050405090304"/>
              <a:cs typeface="Times New Roman" panose="02020503050405090304"/>
            </a:endParaRPr>
          </a:p>
          <a:p>
            <a:pPr marL="469265">
              <a:lnSpc>
                <a:spcPct val="100000"/>
              </a:lnSpc>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手工业和对资本主义工商</a:t>
            </a:r>
            <a:r>
              <a:rPr sz="1950" b="1" u="heavy" spc="30" dirty="0">
                <a:solidFill>
                  <a:srgbClr val="C00000"/>
                </a:solidFill>
                <a:uFill>
                  <a:solidFill>
                    <a:srgbClr val="C00000"/>
                  </a:solidFill>
                </a:uFill>
                <a:latin typeface="Microsoft JhengHei" panose="020B0604030504040204" charset="-120"/>
                <a:cs typeface="Microsoft JhengHei" panose="020B0604030504040204" charset="-120"/>
              </a:rPr>
              <a:t>业</a:t>
            </a:r>
            <a:r>
              <a:rPr sz="1950" spc="25" dirty="0">
                <a:latin typeface="PMingLiU"/>
                <a:cs typeface="PMingLiU"/>
              </a:rPr>
              <a:t>的社</a:t>
            </a:r>
            <a:r>
              <a:rPr sz="1950" spc="15" dirty="0">
                <a:latin typeface="PMingLiU"/>
                <a:cs typeface="PMingLiU"/>
              </a:rPr>
              <a:t>会</a:t>
            </a:r>
            <a:r>
              <a:rPr sz="1950" spc="75" dirty="0">
                <a:latin typeface="PMingLiU"/>
                <a:cs typeface="PMingLiU"/>
              </a:rPr>
              <a:t>主</a:t>
            </a:r>
            <a:r>
              <a:rPr sz="1950" spc="25" dirty="0">
                <a:latin typeface="PMingLiU"/>
                <a:cs typeface="PMingLiU"/>
              </a:rPr>
              <a:t>义改</a:t>
            </a:r>
            <a:r>
              <a:rPr sz="1950" spc="65" dirty="0">
                <a:latin typeface="PMingLiU"/>
                <a:cs typeface="PMingLiU"/>
              </a:rPr>
              <a:t>造</a:t>
            </a:r>
            <a:r>
              <a:rPr sz="1950" spc="25" dirty="0">
                <a:latin typeface="PMingLiU"/>
                <a:cs typeface="PMingLiU"/>
              </a:rPr>
              <a:t>。</a:t>
            </a:r>
            <a:r>
              <a:rPr sz="1950" spc="0" dirty="0">
                <a:latin typeface="PMingLiU"/>
                <a:cs typeface="PMingLiU"/>
              </a:rPr>
              <a:t>（</a:t>
            </a:r>
            <a:r>
              <a:rPr sz="1950" u="heavy" spc="355" dirty="0">
                <a:uFill>
                  <a:solidFill>
                    <a:srgbClr val="FF0000"/>
                  </a:solidFill>
                </a:uFill>
                <a:latin typeface="PMingLiU"/>
                <a:cs typeface="PMingLiU"/>
              </a:rPr>
              <a:t> </a:t>
            </a:r>
            <a:r>
              <a:rPr sz="1950" b="1" u="heavy" spc="25" dirty="0">
                <a:solidFill>
                  <a:srgbClr val="C00000"/>
                </a:solidFill>
                <a:uFill>
                  <a:solidFill>
                    <a:srgbClr val="FF0000"/>
                  </a:solidFill>
                </a:uFill>
                <a:latin typeface="Microsoft JhengHei" panose="020B0604030504040204" charset="-120"/>
                <a:cs typeface="Microsoft JhengHei" panose="020B0604030504040204" charset="-120"/>
              </a:rPr>
              <a:t>一化三改；一体两翼</a:t>
            </a:r>
            <a:r>
              <a:rPr sz="1950" b="1" u="heavy" spc="165" dirty="0">
                <a:solidFill>
                  <a:srgbClr val="C00000"/>
                </a:solidFill>
                <a:uFill>
                  <a:solidFill>
                    <a:srgbClr val="FF0000"/>
                  </a:solidFill>
                </a:uFill>
                <a:latin typeface="Microsoft JhengHei" panose="020B0604030504040204" charset="-120"/>
                <a:cs typeface="Microsoft JhengHei" panose="020B0604030504040204" charset="-120"/>
              </a:rPr>
              <a:t> </a:t>
            </a:r>
            <a:r>
              <a:rPr sz="1950" spc="25" dirty="0">
                <a:latin typeface="PMingLiU"/>
                <a:cs typeface="PMingLiU"/>
              </a:rPr>
              <a:t>）</a:t>
            </a:r>
            <a:r>
              <a:rPr sz="1950" spc="80" dirty="0">
                <a:latin typeface="PMingLiU"/>
                <a:cs typeface="PMingLiU"/>
              </a:rPr>
              <a:t> </a:t>
            </a:r>
            <a:r>
              <a:rPr sz="1950" spc="25" dirty="0">
                <a:solidFill>
                  <a:srgbClr val="FF0000"/>
                </a:solidFill>
                <a:latin typeface="PMingLiU"/>
                <a:cs typeface="PMingLiU"/>
              </a:rPr>
              <a:t>★</a:t>
            </a:r>
            <a:endParaRPr sz="1950" dirty="0">
              <a:latin typeface="PMingLiU"/>
              <a:cs typeface="PMingLiU"/>
            </a:endParaRPr>
          </a:p>
        </p:txBody>
      </p:sp>
      <p:sp>
        <p:nvSpPr>
          <p:cNvPr id="10" name="object 10"/>
          <p:cNvSpPr/>
          <p:nvPr/>
        </p:nvSpPr>
        <p:spPr>
          <a:xfrm>
            <a:off x="9738359" y="2465069"/>
            <a:ext cx="1386840" cy="44196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2986374" y="4933949"/>
            <a:ext cx="2490137" cy="1068655"/>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6642371" y="4935871"/>
            <a:ext cx="2425429" cy="1001864"/>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518421" y="4937760"/>
            <a:ext cx="1082040" cy="1082040"/>
          </a:xfrm>
          <a:custGeom>
            <a:avLst/>
            <a:gdLst/>
            <a:ahLst/>
            <a:cxnLst/>
            <a:rect l="l" t="t" r="r" b="b"/>
            <a:pathLst>
              <a:path w="1082039" h="1082039">
                <a:moveTo>
                  <a:pt x="0" y="541020"/>
                </a:moveTo>
                <a:lnTo>
                  <a:pt x="1985" y="494333"/>
                </a:lnTo>
                <a:lnTo>
                  <a:pt x="7834" y="448751"/>
                </a:lnTo>
                <a:lnTo>
                  <a:pt x="17383" y="404435"/>
                </a:lnTo>
                <a:lnTo>
                  <a:pt x="30471" y="361547"/>
                </a:lnTo>
                <a:lnTo>
                  <a:pt x="46934" y="320249"/>
                </a:lnTo>
                <a:lnTo>
                  <a:pt x="66612" y="280705"/>
                </a:lnTo>
                <a:lnTo>
                  <a:pt x="89341" y="243076"/>
                </a:lnTo>
                <a:lnTo>
                  <a:pt x="114959" y="207525"/>
                </a:lnTo>
                <a:lnTo>
                  <a:pt x="143304" y="174213"/>
                </a:lnTo>
                <a:lnTo>
                  <a:pt x="174213" y="143304"/>
                </a:lnTo>
                <a:lnTo>
                  <a:pt x="207525" y="114959"/>
                </a:lnTo>
                <a:lnTo>
                  <a:pt x="243076" y="89341"/>
                </a:lnTo>
                <a:lnTo>
                  <a:pt x="280705" y="66612"/>
                </a:lnTo>
                <a:lnTo>
                  <a:pt x="320249" y="46934"/>
                </a:lnTo>
                <a:lnTo>
                  <a:pt x="361547" y="30471"/>
                </a:lnTo>
                <a:lnTo>
                  <a:pt x="404435" y="17383"/>
                </a:lnTo>
                <a:lnTo>
                  <a:pt x="448751" y="7834"/>
                </a:lnTo>
                <a:lnTo>
                  <a:pt x="494333" y="1985"/>
                </a:lnTo>
                <a:lnTo>
                  <a:pt x="541019" y="0"/>
                </a:lnTo>
                <a:lnTo>
                  <a:pt x="587706" y="1985"/>
                </a:lnTo>
                <a:lnTo>
                  <a:pt x="633288" y="7834"/>
                </a:lnTo>
                <a:lnTo>
                  <a:pt x="677604" y="17383"/>
                </a:lnTo>
                <a:lnTo>
                  <a:pt x="720492" y="30471"/>
                </a:lnTo>
                <a:lnTo>
                  <a:pt x="761790" y="46934"/>
                </a:lnTo>
                <a:lnTo>
                  <a:pt x="801334" y="66612"/>
                </a:lnTo>
                <a:lnTo>
                  <a:pt x="838963" y="89341"/>
                </a:lnTo>
                <a:lnTo>
                  <a:pt x="874514" y="114959"/>
                </a:lnTo>
                <a:lnTo>
                  <a:pt x="907826" y="143304"/>
                </a:lnTo>
                <a:lnTo>
                  <a:pt x="938735" y="174213"/>
                </a:lnTo>
                <a:lnTo>
                  <a:pt x="967080" y="207525"/>
                </a:lnTo>
                <a:lnTo>
                  <a:pt x="992698" y="243076"/>
                </a:lnTo>
                <a:lnTo>
                  <a:pt x="1015427" y="280705"/>
                </a:lnTo>
                <a:lnTo>
                  <a:pt x="1035105" y="320249"/>
                </a:lnTo>
                <a:lnTo>
                  <a:pt x="1051568" y="361547"/>
                </a:lnTo>
                <a:lnTo>
                  <a:pt x="1064656" y="404435"/>
                </a:lnTo>
                <a:lnTo>
                  <a:pt x="1074205" y="448751"/>
                </a:lnTo>
                <a:lnTo>
                  <a:pt x="1080054" y="494333"/>
                </a:lnTo>
                <a:lnTo>
                  <a:pt x="1082039" y="541020"/>
                </a:lnTo>
                <a:lnTo>
                  <a:pt x="1080054" y="587706"/>
                </a:lnTo>
                <a:lnTo>
                  <a:pt x="1074205" y="633288"/>
                </a:lnTo>
                <a:lnTo>
                  <a:pt x="1064656" y="677604"/>
                </a:lnTo>
                <a:lnTo>
                  <a:pt x="1051568" y="720492"/>
                </a:lnTo>
                <a:lnTo>
                  <a:pt x="1035105" y="761790"/>
                </a:lnTo>
                <a:lnTo>
                  <a:pt x="1015427" y="801334"/>
                </a:lnTo>
                <a:lnTo>
                  <a:pt x="992698" y="838963"/>
                </a:lnTo>
                <a:lnTo>
                  <a:pt x="967080" y="874514"/>
                </a:lnTo>
                <a:lnTo>
                  <a:pt x="938735" y="907826"/>
                </a:lnTo>
                <a:lnTo>
                  <a:pt x="907826" y="938735"/>
                </a:lnTo>
                <a:lnTo>
                  <a:pt x="874514" y="967080"/>
                </a:lnTo>
                <a:lnTo>
                  <a:pt x="838963" y="992698"/>
                </a:lnTo>
                <a:lnTo>
                  <a:pt x="801334" y="1015427"/>
                </a:lnTo>
                <a:lnTo>
                  <a:pt x="761790" y="1035105"/>
                </a:lnTo>
                <a:lnTo>
                  <a:pt x="720492" y="1051568"/>
                </a:lnTo>
                <a:lnTo>
                  <a:pt x="677604" y="1064656"/>
                </a:lnTo>
                <a:lnTo>
                  <a:pt x="633288" y="1074205"/>
                </a:lnTo>
                <a:lnTo>
                  <a:pt x="587706" y="1080054"/>
                </a:lnTo>
                <a:lnTo>
                  <a:pt x="541019" y="1082040"/>
                </a:lnTo>
                <a:lnTo>
                  <a:pt x="494333" y="1080054"/>
                </a:lnTo>
                <a:lnTo>
                  <a:pt x="448751" y="1074205"/>
                </a:lnTo>
                <a:lnTo>
                  <a:pt x="404435" y="1064656"/>
                </a:lnTo>
                <a:lnTo>
                  <a:pt x="361547" y="1051568"/>
                </a:lnTo>
                <a:lnTo>
                  <a:pt x="320249" y="1035105"/>
                </a:lnTo>
                <a:lnTo>
                  <a:pt x="280705" y="1015427"/>
                </a:lnTo>
                <a:lnTo>
                  <a:pt x="243076" y="992698"/>
                </a:lnTo>
                <a:lnTo>
                  <a:pt x="207525" y="967080"/>
                </a:lnTo>
                <a:lnTo>
                  <a:pt x="174213" y="938735"/>
                </a:lnTo>
                <a:lnTo>
                  <a:pt x="143304" y="907826"/>
                </a:lnTo>
                <a:lnTo>
                  <a:pt x="114959" y="874514"/>
                </a:lnTo>
                <a:lnTo>
                  <a:pt x="89341" y="838963"/>
                </a:lnTo>
                <a:lnTo>
                  <a:pt x="66612" y="801334"/>
                </a:lnTo>
                <a:lnTo>
                  <a:pt x="46934" y="761790"/>
                </a:lnTo>
                <a:lnTo>
                  <a:pt x="30471" y="720492"/>
                </a:lnTo>
                <a:lnTo>
                  <a:pt x="17383" y="677604"/>
                </a:lnTo>
                <a:lnTo>
                  <a:pt x="7834" y="633288"/>
                </a:lnTo>
                <a:lnTo>
                  <a:pt x="1985" y="587706"/>
                </a:lnTo>
                <a:lnTo>
                  <a:pt x="0" y="541020"/>
                </a:lnTo>
                <a:close/>
              </a:path>
            </a:pathLst>
          </a:custGeom>
          <a:ln w="38100">
            <a:solidFill>
              <a:srgbClr val="565040"/>
            </a:solidFill>
          </a:ln>
        </p:spPr>
        <p:txBody>
          <a:bodyPr wrap="square" lIns="0" tIns="0" rIns="0" bIns="0" rtlCol="0"/>
          <a:lstStyle/>
          <a:p/>
        </p:txBody>
      </p:sp>
      <p:sp>
        <p:nvSpPr>
          <p:cNvPr id="14" name="object 14"/>
          <p:cNvSpPr txBox="1"/>
          <p:nvPr/>
        </p:nvSpPr>
        <p:spPr>
          <a:xfrm>
            <a:off x="5657740" y="5329872"/>
            <a:ext cx="802640" cy="327660"/>
          </a:xfrm>
          <a:prstGeom prst="rect">
            <a:avLst/>
          </a:prstGeom>
        </p:spPr>
        <p:txBody>
          <a:bodyPr vert="horz" wrap="square" lIns="0" tIns="16510" rIns="0" bIns="0" rtlCol="0">
            <a:spAutoFit/>
          </a:bodyPr>
          <a:lstStyle/>
          <a:p>
            <a:pPr marL="12700">
              <a:lnSpc>
                <a:spcPct val="100000"/>
              </a:lnSpc>
              <a:spcBef>
                <a:spcPts val="130"/>
              </a:spcBef>
            </a:pPr>
            <a:r>
              <a:rPr sz="1950" b="1" spc="80" dirty="0">
                <a:solidFill>
                  <a:srgbClr val="565040"/>
                </a:solidFill>
                <a:latin typeface="Microsoft JhengHei" panose="020B0604030504040204" charset="-120"/>
                <a:cs typeface="Microsoft JhengHei" panose="020B0604030504040204" charset="-120"/>
              </a:rPr>
              <a:t>工业化</a:t>
            </a:r>
            <a:endParaRPr sz="1950">
              <a:latin typeface="Microsoft JhengHei" panose="020B0604030504040204" charset="-120"/>
              <a:cs typeface="Microsoft JhengHei" panose="020B0604030504040204" charset="-120"/>
            </a:endParaRPr>
          </a:p>
        </p:txBody>
      </p:sp>
      <p:sp>
        <p:nvSpPr>
          <p:cNvPr id="15" name="object 15"/>
          <p:cNvSpPr txBox="1"/>
          <p:nvPr/>
        </p:nvSpPr>
        <p:spPr>
          <a:xfrm>
            <a:off x="4618627" y="5307965"/>
            <a:ext cx="620395" cy="327660"/>
          </a:xfrm>
          <a:prstGeom prst="rect">
            <a:avLst/>
          </a:prstGeom>
        </p:spPr>
        <p:txBody>
          <a:bodyPr vert="horz" wrap="square" lIns="0" tIns="16510" rIns="0" bIns="0" rtlCol="0">
            <a:spAutoFit/>
          </a:bodyPr>
          <a:lstStyle/>
          <a:p>
            <a:pPr marL="12700">
              <a:lnSpc>
                <a:spcPct val="100000"/>
              </a:lnSpc>
              <a:spcBef>
                <a:spcPts val="130"/>
              </a:spcBef>
            </a:pPr>
            <a:r>
              <a:rPr sz="1950" b="1" spc="85" dirty="0">
                <a:solidFill>
                  <a:srgbClr val="565040"/>
                </a:solidFill>
                <a:latin typeface="Microsoft JhengHei" panose="020B0604030504040204" charset="-120"/>
                <a:cs typeface="Microsoft JhengHei" panose="020B0604030504040204" charset="-120"/>
              </a:rPr>
              <a:t>农</a:t>
            </a:r>
            <a:r>
              <a:rPr sz="1950" b="1" spc="-204" dirty="0">
                <a:solidFill>
                  <a:srgbClr val="565040"/>
                </a:solidFill>
                <a:latin typeface="Microsoft JhengHei" panose="020B0604030504040204" charset="-120"/>
                <a:cs typeface="Microsoft JhengHei" panose="020B0604030504040204" charset="-120"/>
              </a:rPr>
              <a:t>/</a:t>
            </a:r>
            <a:r>
              <a:rPr sz="1950" b="1" spc="25" dirty="0">
                <a:solidFill>
                  <a:srgbClr val="565040"/>
                </a:solidFill>
                <a:latin typeface="Microsoft JhengHei" panose="020B0604030504040204" charset="-120"/>
                <a:cs typeface="Microsoft JhengHei" panose="020B0604030504040204" charset="-120"/>
              </a:rPr>
              <a:t>手</a:t>
            </a:r>
            <a:endParaRPr sz="1950">
              <a:latin typeface="Microsoft JhengHei" panose="020B0604030504040204" charset="-120"/>
              <a:cs typeface="Microsoft JhengHei" panose="020B0604030504040204" charset="-120"/>
            </a:endParaRPr>
          </a:p>
        </p:txBody>
      </p:sp>
      <p:sp>
        <p:nvSpPr>
          <p:cNvPr id="16" name="object 16"/>
          <p:cNvSpPr txBox="1"/>
          <p:nvPr/>
        </p:nvSpPr>
        <p:spPr>
          <a:xfrm>
            <a:off x="6979938" y="5307965"/>
            <a:ext cx="276860" cy="327660"/>
          </a:xfrm>
          <a:prstGeom prst="rect">
            <a:avLst/>
          </a:prstGeom>
        </p:spPr>
        <p:txBody>
          <a:bodyPr vert="horz" wrap="square" lIns="0" tIns="16510" rIns="0" bIns="0" rtlCol="0">
            <a:spAutoFit/>
          </a:bodyPr>
          <a:lstStyle/>
          <a:p>
            <a:pPr marL="12700">
              <a:lnSpc>
                <a:spcPct val="100000"/>
              </a:lnSpc>
              <a:spcBef>
                <a:spcPts val="130"/>
              </a:spcBef>
            </a:pPr>
            <a:r>
              <a:rPr sz="1950" b="1" spc="25" dirty="0">
                <a:solidFill>
                  <a:srgbClr val="565040"/>
                </a:solidFill>
                <a:latin typeface="Microsoft JhengHei" panose="020B0604030504040204" charset="-120"/>
                <a:cs typeface="Microsoft JhengHei" panose="020B0604030504040204" charset="-120"/>
              </a:rPr>
              <a:t>资</a:t>
            </a:r>
            <a:endParaRPr sz="1950">
              <a:latin typeface="Microsoft JhengHei" panose="020B0604030504040204" charset="-120"/>
              <a:cs typeface="Microsoft JhengHei" panose="020B0604030504040204" charset="-120"/>
            </a:endParaRPr>
          </a:p>
        </p:txBody>
      </p:sp>
      <p:sp>
        <p:nvSpPr>
          <p:cNvPr id="17" name="object 17"/>
          <p:cNvSpPr/>
          <p:nvPr/>
        </p:nvSpPr>
        <p:spPr>
          <a:xfrm>
            <a:off x="9791700" y="3775708"/>
            <a:ext cx="1386840" cy="441959"/>
          </a:xfrm>
          <a:prstGeom prst="rect">
            <a:avLst/>
          </a:prstGeom>
          <a:blipFill>
            <a:blip r:embed="rId1" cstate="print"/>
            <a:stretch>
              <a:fillRect/>
            </a:stretch>
          </a:blipFill>
        </p:spPr>
        <p:txBody>
          <a:bodyPr wrap="square" lIns="0" tIns="0" rIns="0" bIns="0" rtlCol="0"/>
          <a:lstStyle/>
          <a:p/>
        </p:txBody>
      </p:sp>
      <p:sp>
        <p:nvSpPr>
          <p:cNvPr id="18" name="矩形 17"/>
          <p:cNvSpPr/>
          <p:nvPr/>
        </p:nvSpPr>
        <p:spPr>
          <a:xfrm>
            <a:off x="9448800" y="1156118"/>
            <a:ext cx="2362200"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长春第一汽车制造厂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沈阳机床厂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北京电子管厂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沈阳飞机制造厂</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79976" y="1922652"/>
            <a:ext cx="502920" cy="0"/>
          </a:xfrm>
          <a:custGeom>
            <a:avLst/>
            <a:gdLst/>
            <a:ahLst/>
            <a:cxnLst/>
            <a:rect l="l" t="t" r="r" b="b"/>
            <a:pathLst>
              <a:path w="502920">
                <a:moveTo>
                  <a:pt x="0" y="0"/>
                </a:moveTo>
                <a:lnTo>
                  <a:pt x="502920" y="0"/>
                </a:lnTo>
              </a:path>
            </a:pathLst>
          </a:custGeom>
          <a:ln w="15239">
            <a:solidFill>
              <a:srgbClr val="C00000"/>
            </a:solidFill>
          </a:ln>
        </p:spPr>
        <p:txBody>
          <a:bodyPr wrap="square" lIns="0" tIns="0" rIns="0" bIns="0" rtlCol="0"/>
          <a:lstStyle/>
          <a:p/>
        </p:txBody>
      </p:sp>
      <p:sp>
        <p:nvSpPr>
          <p:cNvPr id="3" name="object 3"/>
          <p:cNvSpPr/>
          <p:nvPr/>
        </p:nvSpPr>
        <p:spPr>
          <a:xfrm>
            <a:off x="6848856" y="2426335"/>
            <a:ext cx="502920" cy="0"/>
          </a:xfrm>
          <a:custGeom>
            <a:avLst/>
            <a:gdLst/>
            <a:ahLst/>
            <a:cxnLst/>
            <a:rect l="l" t="t" r="r" b="b"/>
            <a:pathLst>
              <a:path w="502920">
                <a:moveTo>
                  <a:pt x="0" y="0"/>
                </a:moveTo>
                <a:lnTo>
                  <a:pt x="502920" y="0"/>
                </a:lnTo>
              </a:path>
            </a:pathLst>
          </a:custGeom>
          <a:ln w="15239">
            <a:solidFill>
              <a:srgbClr val="C00000"/>
            </a:solidFill>
          </a:ln>
        </p:spPr>
        <p:txBody>
          <a:bodyPr wrap="square" lIns="0" tIns="0" rIns="0" bIns="0" rtlCol="0"/>
          <a:lstStyle/>
          <a:p/>
        </p:txBody>
      </p:sp>
      <p:sp>
        <p:nvSpPr>
          <p:cNvPr id="4" name="object 4"/>
          <p:cNvSpPr/>
          <p:nvPr/>
        </p:nvSpPr>
        <p:spPr>
          <a:xfrm>
            <a:off x="5591555" y="2792095"/>
            <a:ext cx="845819" cy="0"/>
          </a:xfrm>
          <a:custGeom>
            <a:avLst/>
            <a:gdLst/>
            <a:ahLst/>
            <a:cxnLst/>
            <a:rect l="l" t="t" r="r" b="b"/>
            <a:pathLst>
              <a:path w="845820">
                <a:moveTo>
                  <a:pt x="0" y="0"/>
                </a:moveTo>
                <a:lnTo>
                  <a:pt x="845820" y="0"/>
                </a:lnTo>
              </a:path>
            </a:pathLst>
          </a:custGeom>
          <a:ln w="15239">
            <a:solidFill>
              <a:srgbClr val="C00000"/>
            </a:solidFill>
          </a:ln>
        </p:spPr>
        <p:txBody>
          <a:bodyPr wrap="square" lIns="0" tIns="0" rIns="0" bIns="0" rtlCol="0"/>
          <a:lstStyle/>
          <a:p/>
        </p:txBody>
      </p:sp>
      <p:sp>
        <p:nvSpPr>
          <p:cNvPr id="5" name="object 5"/>
          <p:cNvSpPr/>
          <p:nvPr/>
        </p:nvSpPr>
        <p:spPr>
          <a:xfrm>
            <a:off x="6688835" y="2792095"/>
            <a:ext cx="251460" cy="0"/>
          </a:xfrm>
          <a:custGeom>
            <a:avLst/>
            <a:gdLst/>
            <a:ahLst/>
            <a:cxnLst/>
            <a:rect l="l" t="t" r="r" b="b"/>
            <a:pathLst>
              <a:path w="251459">
                <a:moveTo>
                  <a:pt x="0" y="0"/>
                </a:moveTo>
                <a:lnTo>
                  <a:pt x="251459" y="0"/>
                </a:lnTo>
              </a:path>
            </a:pathLst>
          </a:custGeom>
          <a:ln w="15239">
            <a:solidFill>
              <a:srgbClr val="C00000"/>
            </a:solidFill>
          </a:ln>
        </p:spPr>
        <p:txBody>
          <a:bodyPr wrap="square" lIns="0" tIns="0" rIns="0" bIns="0" rtlCol="0"/>
          <a:lstStyle/>
          <a:p/>
        </p:txBody>
      </p:sp>
      <p:sp>
        <p:nvSpPr>
          <p:cNvPr id="6" name="object 6"/>
          <p:cNvSpPr/>
          <p:nvPr/>
        </p:nvSpPr>
        <p:spPr>
          <a:xfrm>
            <a:off x="5591555" y="3157854"/>
            <a:ext cx="754380" cy="0"/>
          </a:xfrm>
          <a:custGeom>
            <a:avLst/>
            <a:gdLst/>
            <a:ahLst/>
            <a:cxnLst/>
            <a:rect l="l" t="t" r="r" b="b"/>
            <a:pathLst>
              <a:path w="754379">
                <a:moveTo>
                  <a:pt x="0" y="0"/>
                </a:moveTo>
                <a:lnTo>
                  <a:pt x="754379" y="0"/>
                </a:lnTo>
              </a:path>
            </a:pathLst>
          </a:custGeom>
          <a:ln w="15239">
            <a:solidFill>
              <a:srgbClr val="C00000"/>
            </a:solidFill>
          </a:ln>
        </p:spPr>
        <p:txBody>
          <a:bodyPr wrap="square" lIns="0" tIns="0" rIns="0" bIns="0" rtlCol="0"/>
          <a:lstStyle/>
          <a:p/>
        </p:txBody>
      </p:sp>
      <p:sp>
        <p:nvSpPr>
          <p:cNvPr id="7" name="object 7"/>
          <p:cNvSpPr/>
          <p:nvPr/>
        </p:nvSpPr>
        <p:spPr>
          <a:xfrm>
            <a:off x="6597395" y="3157854"/>
            <a:ext cx="502920" cy="0"/>
          </a:xfrm>
          <a:custGeom>
            <a:avLst/>
            <a:gdLst/>
            <a:ahLst/>
            <a:cxnLst/>
            <a:rect l="l" t="t" r="r" b="b"/>
            <a:pathLst>
              <a:path w="502920">
                <a:moveTo>
                  <a:pt x="0" y="0"/>
                </a:moveTo>
                <a:lnTo>
                  <a:pt x="502920" y="0"/>
                </a:lnTo>
              </a:path>
            </a:pathLst>
          </a:custGeom>
          <a:ln w="15239">
            <a:solidFill>
              <a:srgbClr val="C00000"/>
            </a:solidFill>
          </a:ln>
        </p:spPr>
        <p:txBody>
          <a:bodyPr wrap="square" lIns="0" tIns="0" rIns="0" bIns="0" rtlCol="0"/>
          <a:lstStyle/>
          <a:p/>
        </p:txBody>
      </p:sp>
      <p:graphicFrame>
        <p:nvGraphicFramePr>
          <p:cNvPr id="8" name="object 8"/>
          <p:cNvGraphicFramePr>
            <a:graphicFrameLocks noGrp="1"/>
          </p:cNvGraphicFramePr>
          <p:nvPr/>
        </p:nvGraphicFramePr>
        <p:xfrm>
          <a:off x="2138933" y="1518158"/>
          <a:ext cx="9636125" cy="4497070"/>
        </p:xfrm>
        <a:graphic>
          <a:graphicData uri="http://schemas.openxmlformats.org/drawingml/2006/table">
            <a:tbl>
              <a:tblPr firstRow="1" bandRow="1">
                <a:tableStyleId>{2D5ABB26-0587-4C30-8999-92F81FD0307C}</a:tableStyleId>
              </a:tblPr>
              <a:tblGrid>
                <a:gridCol w="1388745"/>
                <a:gridCol w="8247380"/>
              </a:tblGrid>
              <a:tr h="490855">
                <a:tc>
                  <a:txBody>
                    <a:bodyPr/>
                    <a:lstStyle/>
                    <a:p>
                      <a:pPr marL="320675">
                        <a:lnSpc>
                          <a:spcPct val="100000"/>
                        </a:lnSpc>
                        <a:spcBef>
                          <a:spcPts val="720"/>
                        </a:spcBef>
                      </a:pPr>
                      <a:r>
                        <a:rPr sz="1950" spc="25" dirty="0">
                          <a:latin typeface="PMingLiU"/>
                          <a:cs typeface="PMingLiU"/>
                        </a:rPr>
                        <a:t>原则</a:t>
                      </a:r>
                      <a:r>
                        <a:rPr sz="1950" spc="25" dirty="0">
                          <a:solidFill>
                            <a:srgbClr val="FF0000"/>
                          </a:solidFill>
                          <a:latin typeface="PMingLiU"/>
                          <a:cs typeface="PMingLiU"/>
                        </a:rPr>
                        <a:t>★</a:t>
                      </a:r>
                      <a:endParaRPr sz="1950">
                        <a:latin typeface="PMingLiU"/>
                        <a:cs typeface="PMingLiU"/>
                      </a:endParaRPr>
                    </a:p>
                  </a:txBody>
                  <a:tcPr marL="0" marR="0" marT="91440" marB="0">
                    <a:lnL w="12700">
                      <a:solidFill>
                        <a:srgbClr val="FFFFFF"/>
                      </a:solidFill>
                      <a:prstDash val="solid"/>
                    </a:lnL>
                    <a:lnR w="12700">
                      <a:solidFill>
                        <a:srgbClr val="A6A6A6"/>
                      </a:solidFill>
                      <a:prstDash val="solid"/>
                    </a:lnR>
                    <a:lnT w="12700">
                      <a:solidFill>
                        <a:srgbClr val="FFFFFF"/>
                      </a:solidFill>
                      <a:prstDash val="solid"/>
                    </a:lnT>
                    <a:lnB w="12700">
                      <a:solidFill>
                        <a:srgbClr val="A6A6A6"/>
                      </a:solidFill>
                      <a:prstDash val="solid"/>
                    </a:lnB>
                  </a:tcPr>
                </a:tc>
                <a:tc>
                  <a:txBody>
                    <a:bodyPr/>
                    <a:lstStyle/>
                    <a:p>
                      <a:pPr marL="97790">
                        <a:lnSpc>
                          <a:spcPct val="100000"/>
                        </a:lnSpc>
                        <a:spcBef>
                          <a:spcPts val="720"/>
                        </a:spcBef>
                      </a:pPr>
                      <a:r>
                        <a:rPr sz="1950" u="heavy" spc="-48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自愿</a:t>
                      </a:r>
                      <a:r>
                        <a:rPr sz="1950" spc="25" dirty="0">
                          <a:latin typeface="PMingLiU"/>
                          <a:cs typeface="PMingLiU"/>
                        </a:rPr>
                        <a:t>和</a:t>
                      </a:r>
                      <a:r>
                        <a:rPr sz="1950" b="1" spc="25" dirty="0">
                          <a:solidFill>
                            <a:srgbClr val="C00000"/>
                          </a:solidFill>
                          <a:latin typeface="Microsoft JhengHei" panose="020B0604030504040204" charset="-120"/>
                          <a:cs typeface="Microsoft JhengHei" panose="020B0604030504040204" charset="-120"/>
                        </a:rPr>
                        <a:t>互利</a:t>
                      </a:r>
                      <a:endParaRPr sz="1950">
                        <a:latin typeface="Microsoft JhengHei" panose="020B0604030504040204" charset="-120"/>
                        <a:cs typeface="Microsoft JhengHei" panose="020B0604030504040204" charset="-120"/>
                      </a:endParaRPr>
                    </a:p>
                  </a:txBody>
                  <a:tcPr marL="0" marR="0" marT="91440" marB="0">
                    <a:lnL w="12700">
                      <a:solidFill>
                        <a:srgbClr val="A6A6A6"/>
                      </a:solidFill>
                      <a:prstDash val="solid"/>
                    </a:lnL>
                    <a:lnR w="12700">
                      <a:solidFill>
                        <a:srgbClr val="FFFFFF"/>
                      </a:solidFill>
                      <a:prstDash val="solid"/>
                    </a:lnR>
                    <a:lnT w="12700">
                      <a:solidFill>
                        <a:srgbClr val="FFFFFF"/>
                      </a:solidFill>
                      <a:prstDash val="solid"/>
                    </a:lnT>
                    <a:lnB w="12700">
                      <a:solidFill>
                        <a:srgbClr val="A6A6A6"/>
                      </a:solidFill>
                      <a:prstDash val="solid"/>
                    </a:lnB>
                  </a:tcPr>
                </a:tc>
              </a:tr>
              <a:tr h="1247140">
                <a:tc>
                  <a:txBody>
                    <a:bodyPr/>
                    <a:lstStyle/>
                    <a:p>
                      <a:pPr marL="320675" marR="174625" indent="-122555">
                        <a:lnSpc>
                          <a:spcPct val="123000"/>
                        </a:lnSpc>
                        <a:spcBef>
                          <a:spcPts val="1720"/>
                        </a:spcBef>
                      </a:pPr>
                      <a:r>
                        <a:rPr sz="1950" dirty="0">
                          <a:latin typeface="PMingLiU"/>
                          <a:cs typeface="PMingLiU"/>
                        </a:rPr>
                        <a:t>经济组织 </a:t>
                      </a:r>
                      <a:r>
                        <a:rPr sz="1950" spc="25" dirty="0">
                          <a:latin typeface="PMingLiU"/>
                          <a:cs typeface="PMingLiU"/>
                        </a:rPr>
                        <a:t>形式</a:t>
                      </a:r>
                      <a:r>
                        <a:rPr sz="1950" spc="25" dirty="0">
                          <a:solidFill>
                            <a:srgbClr val="FF0000"/>
                          </a:solidFill>
                          <a:latin typeface="PMingLiU"/>
                          <a:cs typeface="PMingLiU"/>
                        </a:rPr>
                        <a:t>★</a:t>
                      </a:r>
                      <a:endParaRPr sz="1950">
                        <a:latin typeface="PMingLiU"/>
                        <a:cs typeface="PMingLiU"/>
                      </a:endParaRPr>
                    </a:p>
                  </a:txBody>
                  <a:tcPr marL="0" marR="0" marT="218440" marB="0">
                    <a:lnL w="12700">
                      <a:solidFill>
                        <a:srgbClr val="FFFFFF"/>
                      </a:solidFill>
                      <a:prstDash val="solid"/>
                    </a:lnL>
                    <a:lnR w="12700">
                      <a:solidFill>
                        <a:srgbClr val="A6A6A6"/>
                      </a:solidFill>
                      <a:prstDash val="solid"/>
                    </a:lnR>
                    <a:lnT w="12700">
                      <a:solidFill>
                        <a:srgbClr val="A6A6A6"/>
                      </a:solidFill>
                      <a:prstDash val="solid"/>
                    </a:lnT>
                    <a:lnB w="12700">
                      <a:solidFill>
                        <a:srgbClr val="A6A6A6"/>
                      </a:solidFill>
                      <a:prstDash val="solid"/>
                    </a:lnB>
                  </a:tcPr>
                </a:tc>
                <a:tc>
                  <a:txBody>
                    <a:bodyPr/>
                    <a:lstStyle/>
                    <a:p>
                      <a:pPr marL="554990" indent="-455295">
                        <a:lnSpc>
                          <a:spcPct val="100000"/>
                        </a:lnSpc>
                        <a:spcBef>
                          <a:spcPts val="820"/>
                        </a:spcBef>
                        <a:buFont typeface="Microsoft JhengHei" panose="020B0604030504040204" charset="-120"/>
                        <a:buAutoNum type="arabicPeriod"/>
                        <a:tabLst>
                          <a:tab pos="554990" algn="l"/>
                          <a:tab pos="555625" algn="l"/>
                        </a:tabLst>
                      </a:pPr>
                      <a:r>
                        <a:rPr sz="1950" u="heavy" spc="-48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互助组</a:t>
                      </a:r>
                      <a:r>
                        <a:rPr sz="1950" spc="25" dirty="0">
                          <a:latin typeface="PMingLiU"/>
                          <a:cs typeface="PMingLiU"/>
                        </a:rPr>
                        <a:t>：具有社会主义的</a:t>
                      </a:r>
                      <a:r>
                        <a:rPr sz="1950" b="1" spc="25" dirty="0">
                          <a:solidFill>
                            <a:srgbClr val="C00000"/>
                          </a:solidFill>
                          <a:latin typeface="Microsoft JhengHei" panose="020B0604030504040204" charset="-120"/>
                          <a:cs typeface="Microsoft JhengHei" panose="020B0604030504040204" charset="-120"/>
                        </a:rPr>
                        <a:t>萌芽</a:t>
                      </a:r>
                      <a:endParaRPr sz="1950">
                        <a:latin typeface="Microsoft JhengHei" panose="020B0604030504040204" charset="-120"/>
                        <a:cs typeface="Microsoft JhengHei" panose="020B0604030504040204" charset="-120"/>
                      </a:endParaRPr>
                    </a:p>
                    <a:p>
                      <a:pPr marL="554990" indent="-455295">
                        <a:lnSpc>
                          <a:spcPct val="100000"/>
                        </a:lnSpc>
                        <a:spcBef>
                          <a:spcPts val="540"/>
                        </a:spcBef>
                        <a:buFont typeface="Microsoft JhengHei" panose="020B0604030504040204" charset="-120"/>
                        <a:buAutoNum type="arabicPeriod"/>
                        <a:tabLst>
                          <a:tab pos="554990" algn="l"/>
                          <a:tab pos="555625" algn="l"/>
                        </a:tabLst>
                      </a:pPr>
                      <a:r>
                        <a:rPr sz="1950" u="heavy" spc="-48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初级</a:t>
                      </a:r>
                      <a:r>
                        <a:rPr sz="1950" spc="25" dirty="0">
                          <a:latin typeface="PMingLiU"/>
                          <a:cs typeface="PMingLiU"/>
                        </a:rPr>
                        <a:t>农业生产</a:t>
                      </a:r>
                      <a:r>
                        <a:rPr sz="1950" b="1" spc="25" dirty="0">
                          <a:solidFill>
                            <a:srgbClr val="C00000"/>
                          </a:solidFill>
                          <a:latin typeface="Microsoft JhengHei" panose="020B0604030504040204" charset="-120"/>
                          <a:cs typeface="Microsoft JhengHei" panose="020B0604030504040204" charset="-120"/>
                        </a:rPr>
                        <a:t>合作社</a:t>
                      </a:r>
                      <a:r>
                        <a:rPr sz="1950" b="1" spc="225" dirty="0">
                          <a:solidFill>
                            <a:srgbClr val="C00000"/>
                          </a:solidFill>
                          <a:latin typeface="Microsoft JhengHei" panose="020B0604030504040204" charset="-120"/>
                          <a:cs typeface="Microsoft JhengHei" panose="020B0604030504040204" charset="-120"/>
                        </a:rPr>
                        <a:t> </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半</a:t>
                      </a:r>
                      <a:r>
                        <a:rPr sz="1950" spc="25" dirty="0">
                          <a:latin typeface="PMingLiU"/>
                          <a:cs typeface="PMingLiU"/>
                        </a:rPr>
                        <a:t>社会主义的性质</a:t>
                      </a:r>
                      <a:endParaRPr sz="1950">
                        <a:latin typeface="PMingLiU"/>
                        <a:cs typeface="PMingLiU"/>
                      </a:endParaRPr>
                    </a:p>
                    <a:p>
                      <a:pPr marL="554990" indent="-455295">
                        <a:lnSpc>
                          <a:spcPct val="100000"/>
                        </a:lnSpc>
                        <a:spcBef>
                          <a:spcPts val="545"/>
                        </a:spcBef>
                        <a:buFont typeface="Microsoft JhengHei" panose="020B0604030504040204" charset="-120"/>
                        <a:buAutoNum type="arabicPeriod"/>
                        <a:tabLst>
                          <a:tab pos="554990" algn="l"/>
                          <a:tab pos="555625" algn="l"/>
                        </a:tabLst>
                      </a:pPr>
                      <a:r>
                        <a:rPr sz="1950" u="heavy" spc="-48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高级</a:t>
                      </a:r>
                      <a:r>
                        <a:rPr sz="1950" spc="25" dirty="0">
                          <a:latin typeface="PMingLiU"/>
                          <a:cs typeface="PMingLiU"/>
                        </a:rPr>
                        <a:t>农业生产</a:t>
                      </a:r>
                      <a:r>
                        <a:rPr sz="1950" b="1" spc="25" dirty="0">
                          <a:solidFill>
                            <a:srgbClr val="C00000"/>
                          </a:solidFill>
                          <a:latin typeface="Microsoft JhengHei" panose="020B0604030504040204" charset="-120"/>
                          <a:cs typeface="Microsoft JhengHei" panose="020B0604030504040204" charset="-120"/>
                        </a:rPr>
                        <a:t>合作社</a:t>
                      </a:r>
                      <a:r>
                        <a:rPr sz="1950" spc="25" dirty="0">
                          <a:latin typeface="PMingLiU"/>
                          <a:cs typeface="PMingLiU"/>
                        </a:rPr>
                        <a:t>：</a:t>
                      </a:r>
                      <a:r>
                        <a:rPr sz="1950" b="1" spc="25" dirty="0">
                          <a:solidFill>
                            <a:srgbClr val="C00000"/>
                          </a:solidFill>
                          <a:latin typeface="Microsoft JhengHei" panose="020B0604030504040204" charset="-120"/>
                          <a:cs typeface="Microsoft JhengHei" panose="020B0604030504040204" charset="-120"/>
                        </a:rPr>
                        <a:t>完全</a:t>
                      </a:r>
                      <a:r>
                        <a:rPr sz="1950" spc="25" dirty="0">
                          <a:latin typeface="PMingLiU"/>
                          <a:cs typeface="PMingLiU"/>
                        </a:rPr>
                        <a:t>社会主</a:t>
                      </a:r>
                      <a:r>
                        <a:rPr sz="1950" spc="75" dirty="0">
                          <a:latin typeface="PMingLiU"/>
                          <a:cs typeface="PMingLiU"/>
                        </a:rPr>
                        <a:t>义</a:t>
                      </a:r>
                      <a:r>
                        <a:rPr sz="1950" spc="25" dirty="0">
                          <a:latin typeface="PMingLiU"/>
                          <a:cs typeface="PMingLiU"/>
                        </a:rPr>
                        <a:t>的性质</a:t>
                      </a:r>
                      <a:endParaRPr sz="1950">
                        <a:latin typeface="PMingLiU"/>
                        <a:cs typeface="PMingLiU"/>
                      </a:endParaRPr>
                    </a:p>
                  </a:txBody>
                  <a:tcPr marL="0" marR="0" marT="104139" marB="0">
                    <a:lnL w="12700">
                      <a:solidFill>
                        <a:srgbClr val="A6A6A6"/>
                      </a:solidFill>
                      <a:prstDash val="solid"/>
                    </a:lnL>
                    <a:lnR w="12700">
                      <a:solidFill>
                        <a:srgbClr val="FFFFFF"/>
                      </a:solidFill>
                      <a:prstDash val="solid"/>
                    </a:lnR>
                    <a:lnT w="12700">
                      <a:solidFill>
                        <a:srgbClr val="A6A6A6"/>
                      </a:solidFill>
                      <a:prstDash val="solid"/>
                    </a:lnT>
                    <a:lnB w="12700">
                      <a:solidFill>
                        <a:srgbClr val="A6A6A6"/>
                      </a:solidFill>
                      <a:prstDash val="solid"/>
                    </a:lnB>
                  </a:tcPr>
                </a:tc>
              </a:tr>
            </a:tbl>
          </a:graphicData>
        </a:graphic>
      </p:graphicFrame>
      <p:sp>
        <p:nvSpPr>
          <p:cNvPr id="9" name="object 9"/>
          <p:cNvSpPr txBox="1">
            <a:spLocks noGrp="1"/>
          </p:cNvSpPr>
          <p:nvPr>
            <p:ph type="title"/>
          </p:nvPr>
        </p:nvSpPr>
        <p:spPr>
          <a:xfrm>
            <a:off x="910272" y="384238"/>
            <a:ext cx="7105650" cy="510540"/>
          </a:xfrm>
          <a:prstGeom prst="rect">
            <a:avLst/>
          </a:prstGeom>
        </p:spPr>
        <p:txBody>
          <a:bodyPr vert="horz" wrap="square" lIns="0" tIns="16510" rIns="0" bIns="0" rtlCol="0">
            <a:spAutoFit/>
          </a:bodyPr>
          <a:lstStyle/>
          <a:p>
            <a:pPr marL="12700">
              <a:lnSpc>
                <a:spcPct val="100000"/>
              </a:lnSpc>
              <a:spcBef>
                <a:spcPts val="130"/>
              </a:spcBef>
              <a:tabLst>
                <a:tab pos="6416675" algn="l"/>
              </a:tabLst>
            </a:pPr>
            <a:r>
              <a:rPr sz="3150" spc="25" dirty="0"/>
              <a:t>第三节</a:t>
            </a:r>
            <a:r>
              <a:rPr sz="3150" spc="15" dirty="0"/>
              <a:t> </a:t>
            </a:r>
            <a:r>
              <a:rPr sz="3150" spc="25" dirty="0"/>
              <a:t>开辟中国社会主义改造道路</a:t>
            </a:r>
            <a:r>
              <a:rPr sz="3150" dirty="0"/>
              <a:t>	</a:t>
            </a:r>
            <a:endParaRPr sz="3150" dirty="0"/>
          </a:p>
        </p:txBody>
      </p:sp>
      <p:sp>
        <p:nvSpPr>
          <p:cNvPr id="10" name="object 10"/>
          <p:cNvSpPr/>
          <p:nvPr/>
        </p:nvSpPr>
        <p:spPr>
          <a:xfrm>
            <a:off x="403859" y="2080260"/>
            <a:ext cx="1036319" cy="449580"/>
          </a:xfrm>
          <a:custGeom>
            <a:avLst/>
            <a:gdLst/>
            <a:ahLst/>
            <a:cxnLst/>
            <a:rect l="l" t="t" r="r" b="b"/>
            <a:pathLst>
              <a:path w="1036319" h="449580">
                <a:moveTo>
                  <a:pt x="961390" y="0"/>
                </a:moveTo>
                <a:lnTo>
                  <a:pt x="74930" y="0"/>
                </a:lnTo>
                <a:lnTo>
                  <a:pt x="45766" y="5885"/>
                </a:lnTo>
                <a:lnTo>
                  <a:pt x="21948" y="21939"/>
                </a:lnTo>
                <a:lnTo>
                  <a:pt x="5889" y="45755"/>
                </a:lnTo>
                <a:lnTo>
                  <a:pt x="0" y="74929"/>
                </a:lnTo>
                <a:lnTo>
                  <a:pt x="0" y="374650"/>
                </a:lnTo>
                <a:lnTo>
                  <a:pt x="5889" y="403824"/>
                </a:lnTo>
                <a:lnTo>
                  <a:pt x="21948" y="427640"/>
                </a:lnTo>
                <a:lnTo>
                  <a:pt x="45766" y="443694"/>
                </a:lnTo>
                <a:lnTo>
                  <a:pt x="74930" y="449579"/>
                </a:lnTo>
                <a:lnTo>
                  <a:pt x="961390" y="449579"/>
                </a:lnTo>
                <a:lnTo>
                  <a:pt x="990564" y="443694"/>
                </a:lnTo>
                <a:lnTo>
                  <a:pt x="1014380" y="427640"/>
                </a:lnTo>
                <a:lnTo>
                  <a:pt x="1030434" y="403824"/>
                </a:lnTo>
                <a:lnTo>
                  <a:pt x="1036320" y="374650"/>
                </a:lnTo>
                <a:lnTo>
                  <a:pt x="1036320" y="74929"/>
                </a:lnTo>
                <a:lnTo>
                  <a:pt x="1030434" y="45755"/>
                </a:lnTo>
                <a:lnTo>
                  <a:pt x="1014380" y="21939"/>
                </a:lnTo>
                <a:lnTo>
                  <a:pt x="990564" y="5885"/>
                </a:lnTo>
                <a:lnTo>
                  <a:pt x="961390" y="0"/>
                </a:lnTo>
                <a:close/>
              </a:path>
            </a:pathLst>
          </a:custGeom>
          <a:solidFill>
            <a:srgbClr val="C00000"/>
          </a:solidFill>
        </p:spPr>
        <p:txBody>
          <a:bodyPr wrap="square" lIns="0" tIns="0" rIns="0" bIns="0" rtlCol="0"/>
          <a:lstStyle/>
          <a:p/>
        </p:txBody>
      </p:sp>
      <p:sp>
        <p:nvSpPr>
          <p:cNvPr id="11" name="object 11"/>
          <p:cNvSpPr txBox="1"/>
          <p:nvPr/>
        </p:nvSpPr>
        <p:spPr>
          <a:xfrm>
            <a:off x="657859" y="2133599"/>
            <a:ext cx="52832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FFFFFF"/>
                </a:solidFill>
                <a:latin typeface="PMingLiU"/>
                <a:cs typeface="PMingLiU"/>
              </a:rPr>
              <a:t>农业</a:t>
            </a:r>
            <a:endParaRPr sz="1950">
              <a:latin typeface="PMingLiU"/>
              <a:cs typeface="PMingLiU"/>
            </a:endParaRPr>
          </a:p>
        </p:txBody>
      </p:sp>
      <p:sp>
        <p:nvSpPr>
          <p:cNvPr id="12" name="object 12"/>
          <p:cNvSpPr/>
          <p:nvPr/>
        </p:nvSpPr>
        <p:spPr>
          <a:xfrm>
            <a:off x="403859" y="3284220"/>
            <a:ext cx="1036319" cy="441959"/>
          </a:xfrm>
          <a:custGeom>
            <a:avLst/>
            <a:gdLst/>
            <a:ahLst/>
            <a:cxnLst/>
            <a:rect l="l" t="t" r="r" b="b"/>
            <a:pathLst>
              <a:path w="1036319" h="441960">
                <a:moveTo>
                  <a:pt x="962660" y="0"/>
                </a:moveTo>
                <a:lnTo>
                  <a:pt x="73660" y="0"/>
                </a:lnTo>
                <a:lnTo>
                  <a:pt x="44989" y="5794"/>
                </a:lnTo>
                <a:lnTo>
                  <a:pt x="21575" y="21589"/>
                </a:lnTo>
                <a:lnTo>
                  <a:pt x="5789" y="45005"/>
                </a:lnTo>
                <a:lnTo>
                  <a:pt x="0" y="73659"/>
                </a:lnTo>
                <a:lnTo>
                  <a:pt x="0" y="368299"/>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299"/>
                </a:lnTo>
                <a:lnTo>
                  <a:pt x="1036320" y="73659"/>
                </a:lnTo>
                <a:lnTo>
                  <a:pt x="1030525" y="45005"/>
                </a:lnTo>
                <a:lnTo>
                  <a:pt x="1014730" y="21589"/>
                </a:lnTo>
                <a:lnTo>
                  <a:pt x="991314" y="5794"/>
                </a:lnTo>
                <a:lnTo>
                  <a:pt x="962660" y="0"/>
                </a:lnTo>
                <a:close/>
              </a:path>
            </a:pathLst>
          </a:custGeom>
          <a:solidFill>
            <a:srgbClr val="E7E6E6"/>
          </a:solidFill>
        </p:spPr>
        <p:txBody>
          <a:bodyPr wrap="square" lIns="0" tIns="0" rIns="0" bIns="0" rtlCol="0"/>
          <a:lstStyle/>
          <a:p/>
        </p:txBody>
      </p:sp>
      <p:sp>
        <p:nvSpPr>
          <p:cNvPr id="13" name="object 13"/>
          <p:cNvSpPr txBox="1"/>
          <p:nvPr/>
        </p:nvSpPr>
        <p:spPr>
          <a:xfrm>
            <a:off x="528002" y="3331527"/>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手工业</a:t>
            </a:r>
            <a:endParaRPr sz="1950">
              <a:latin typeface="PMingLiU"/>
              <a:cs typeface="PMingLiU"/>
            </a:endParaRPr>
          </a:p>
        </p:txBody>
      </p:sp>
      <p:sp>
        <p:nvSpPr>
          <p:cNvPr id="14" name="object 14"/>
          <p:cNvSpPr/>
          <p:nvPr/>
        </p:nvSpPr>
        <p:spPr>
          <a:xfrm>
            <a:off x="403859" y="4480559"/>
            <a:ext cx="1036319" cy="441959"/>
          </a:xfrm>
          <a:custGeom>
            <a:avLst/>
            <a:gdLst/>
            <a:ahLst/>
            <a:cxnLst/>
            <a:rect l="l" t="t" r="r" b="b"/>
            <a:pathLst>
              <a:path w="1036319" h="441960">
                <a:moveTo>
                  <a:pt x="962660" y="0"/>
                </a:moveTo>
                <a:lnTo>
                  <a:pt x="73660" y="0"/>
                </a:lnTo>
                <a:lnTo>
                  <a:pt x="44989" y="5794"/>
                </a:lnTo>
                <a:lnTo>
                  <a:pt x="21575" y="21590"/>
                </a:lnTo>
                <a:lnTo>
                  <a:pt x="5789" y="45005"/>
                </a:lnTo>
                <a:lnTo>
                  <a:pt x="0" y="73659"/>
                </a:lnTo>
                <a:lnTo>
                  <a:pt x="0" y="368300"/>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300"/>
                </a:lnTo>
                <a:lnTo>
                  <a:pt x="1036320" y="73659"/>
                </a:lnTo>
                <a:lnTo>
                  <a:pt x="1030525" y="45005"/>
                </a:lnTo>
                <a:lnTo>
                  <a:pt x="1014730" y="21590"/>
                </a:lnTo>
                <a:lnTo>
                  <a:pt x="991314" y="5794"/>
                </a:lnTo>
                <a:lnTo>
                  <a:pt x="962660" y="0"/>
                </a:lnTo>
                <a:close/>
              </a:path>
            </a:pathLst>
          </a:custGeom>
          <a:solidFill>
            <a:srgbClr val="E7E6E6"/>
          </a:solidFill>
        </p:spPr>
        <p:txBody>
          <a:bodyPr wrap="square" lIns="0" tIns="0" rIns="0" bIns="0" rtlCol="0"/>
          <a:lstStyle/>
          <a:p/>
        </p:txBody>
      </p:sp>
      <p:sp>
        <p:nvSpPr>
          <p:cNvPr id="15" name="object 15"/>
          <p:cNvSpPr txBox="1"/>
          <p:nvPr/>
        </p:nvSpPr>
        <p:spPr>
          <a:xfrm>
            <a:off x="528002" y="4530153"/>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工商业</a:t>
            </a:r>
            <a:endParaRPr sz="1950">
              <a:latin typeface="PMingLiU"/>
              <a:cs typeface="PMingLiU"/>
            </a:endParaRPr>
          </a:p>
        </p:txBody>
      </p:sp>
      <p:sp>
        <p:nvSpPr>
          <p:cNvPr id="16" name="object 16"/>
          <p:cNvSpPr/>
          <p:nvPr/>
        </p:nvSpPr>
        <p:spPr>
          <a:xfrm>
            <a:off x="5128259" y="1524000"/>
            <a:ext cx="1386839" cy="441960"/>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9243059" y="2491739"/>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7105650" cy="510540"/>
          </a:xfrm>
          <a:prstGeom prst="rect">
            <a:avLst/>
          </a:prstGeom>
        </p:spPr>
        <p:txBody>
          <a:bodyPr vert="horz" wrap="square" lIns="0" tIns="16510" rIns="0" bIns="0" rtlCol="0">
            <a:spAutoFit/>
          </a:bodyPr>
          <a:lstStyle/>
          <a:p>
            <a:pPr marL="12700">
              <a:lnSpc>
                <a:spcPct val="100000"/>
              </a:lnSpc>
              <a:spcBef>
                <a:spcPts val="130"/>
              </a:spcBef>
              <a:tabLst>
                <a:tab pos="6416675" algn="l"/>
              </a:tabLst>
            </a:pPr>
            <a:r>
              <a:rPr sz="3150" spc="25" dirty="0"/>
              <a:t>第三节</a:t>
            </a:r>
            <a:r>
              <a:rPr sz="3150" spc="15" dirty="0"/>
              <a:t> </a:t>
            </a:r>
            <a:r>
              <a:rPr sz="3150" spc="25" dirty="0"/>
              <a:t>开辟中国社会主义改造道路</a:t>
            </a:r>
            <a:r>
              <a:rPr sz="3150" dirty="0"/>
              <a:t>	</a:t>
            </a:r>
            <a:endParaRPr sz="3150" dirty="0"/>
          </a:p>
        </p:txBody>
      </p:sp>
      <p:sp>
        <p:nvSpPr>
          <p:cNvPr id="3" name="object 3"/>
          <p:cNvSpPr/>
          <p:nvPr/>
        </p:nvSpPr>
        <p:spPr>
          <a:xfrm>
            <a:off x="3334003" y="3521202"/>
            <a:ext cx="251460" cy="0"/>
          </a:xfrm>
          <a:custGeom>
            <a:avLst/>
            <a:gdLst/>
            <a:ahLst/>
            <a:cxnLst/>
            <a:rect l="l" t="t" r="r" b="b"/>
            <a:pathLst>
              <a:path w="251460">
                <a:moveTo>
                  <a:pt x="0" y="0"/>
                </a:moveTo>
                <a:lnTo>
                  <a:pt x="251460" y="0"/>
                </a:lnTo>
              </a:path>
            </a:pathLst>
          </a:custGeom>
          <a:ln w="15239">
            <a:solidFill>
              <a:srgbClr val="C00000"/>
            </a:solidFill>
          </a:ln>
        </p:spPr>
        <p:txBody>
          <a:bodyPr wrap="square" lIns="0" tIns="0" rIns="0" bIns="0" rtlCol="0"/>
          <a:lstStyle/>
          <a:p/>
        </p:txBody>
      </p:sp>
      <p:sp>
        <p:nvSpPr>
          <p:cNvPr id="4" name="object 4"/>
          <p:cNvSpPr/>
          <p:nvPr/>
        </p:nvSpPr>
        <p:spPr>
          <a:xfrm>
            <a:off x="6100064" y="3521202"/>
            <a:ext cx="251460" cy="0"/>
          </a:xfrm>
          <a:custGeom>
            <a:avLst/>
            <a:gdLst/>
            <a:ahLst/>
            <a:cxnLst/>
            <a:rect l="l" t="t" r="r" b="b"/>
            <a:pathLst>
              <a:path w="251460">
                <a:moveTo>
                  <a:pt x="0" y="0"/>
                </a:moveTo>
                <a:lnTo>
                  <a:pt x="251460" y="0"/>
                </a:lnTo>
              </a:path>
            </a:pathLst>
          </a:custGeom>
          <a:ln w="15239">
            <a:solidFill>
              <a:srgbClr val="C00000"/>
            </a:solidFill>
          </a:ln>
        </p:spPr>
        <p:txBody>
          <a:bodyPr wrap="square" lIns="0" tIns="0" rIns="0" bIns="0" rtlCol="0"/>
          <a:lstStyle/>
          <a:p/>
        </p:txBody>
      </p:sp>
      <p:sp>
        <p:nvSpPr>
          <p:cNvPr id="5" name="object 5"/>
          <p:cNvSpPr/>
          <p:nvPr/>
        </p:nvSpPr>
        <p:spPr>
          <a:xfrm>
            <a:off x="8637523" y="3521202"/>
            <a:ext cx="259079" cy="0"/>
          </a:xfrm>
          <a:custGeom>
            <a:avLst/>
            <a:gdLst/>
            <a:ahLst/>
            <a:cxnLst/>
            <a:rect l="l" t="t" r="r" b="b"/>
            <a:pathLst>
              <a:path w="259079">
                <a:moveTo>
                  <a:pt x="0" y="0"/>
                </a:moveTo>
                <a:lnTo>
                  <a:pt x="259079" y="0"/>
                </a:lnTo>
              </a:path>
            </a:pathLst>
          </a:custGeom>
          <a:ln w="15239">
            <a:solidFill>
              <a:srgbClr val="C00000"/>
            </a:solidFill>
          </a:ln>
        </p:spPr>
        <p:txBody>
          <a:bodyPr wrap="square" lIns="0" tIns="0" rIns="0" bIns="0" rtlCol="0"/>
          <a:lstStyle/>
          <a:p/>
        </p:txBody>
      </p:sp>
      <p:sp>
        <p:nvSpPr>
          <p:cNvPr id="6" name="object 6"/>
          <p:cNvSpPr txBox="1"/>
          <p:nvPr/>
        </p:nvSpPr>
        <p:spPr>
          <a:xfrm>
            <a:off x="2568575" y="3199447"/>
            <a:ext cx="7612380" cy="327660"/>
          </a:xfrm>
          <a:prstGeom prst="rect">
            <a:avLst/>
          </a:prstGeom>
        </p:spPr>
        <p:txBody>
          <a:bodyPr vert="horz" wrap="square" lIns="0" tIns="16510" rIns="0" bIns="0" rtlCol="0">
            <a:spAutoFit/>
          </a:bodyPr>
          <a:lstStyle/>
          <a:p>
            <a:pPr marL="12700">
              <a:lnSpc>
                <a:spcPct val="100000"/>
              </a:lnSpc>
              <a:spcBef>
                <a:spcPts val="130"/>
              </a:spcBef>
            </a:pPr>
            <a:r>
              <a:rPr sz="1950" spc="25" dirty="0">
                <a:latin typeface="PMingLiU"/>
                <a:cs typeface="PMingLiU"/>
              </a:rPr>
              <a:t>手工业</a:t>
            </a:r>
            <a:r>
              <a:rPr sz="1950" b="1" spc="25" dirty="0">
                <a:solidFill>
                  <a:srgbClr val="C00000"/>
                </a:solidFill>
                <a:latin typeface="Microsoft JhengHei" panose="020B0604030504040204" charset="-120"/>
                <a:cs typeface="Microsoft JhengHei" panose="020B0604030504040204" charset="-120"/>
              </a:rPr>
              <a:t>生</a:t>
            </a:r>
            <a:r>
              <a:rPr sz="1950" spc="25" dirty="0">
                <a:latin typeface="PMingLiU"/>
                <a:cs typeface="PMingLiU"/>
              </a:rPr>
              <a:t>产合作小组——手工业</a:t>
            </a:r>
            <a:r>
              <a:rPr sz="1950" b="1" spc="25" dirty="0">
                <a:solidFill>
                  <a:srgbClr val="C00000"/>
                </a:solidFill>
                <a:latin typeface="Microsoft JhengHei" panose="020B0604030504040204" charset="-120"/>
                <a:cs typeface="Microsoft JhengHei" panose="020B0604030504040204" charset="-120"/>
              </a:rPr>
              <a:t>供</a:t>
            </a:r>
            <a:r>
              <a:rPr sz="1950" spc="75" dirty="0">
                <a:latin typeface="PMingLiU"/>
                <a:cs typeface="PMingLiU"/>
              </a:rPr>
              <a:t>销</a:t>
            </a:r>
            <a:r>
              <a:rPr sz="1950" spc="25" dirty="0">
                <a:latin typeface="PMingLiU"/>
                <a:cs typeface="PMingLiU"/>
              </a:rPr>
              <a:t>合作</a:t>
            </a:r>
            <a:r>
              <a:rPr sz="1950" spc="75" dirty="0">
                <a:latin typeface="PMingLiU"/>
                <a:cs typeface="PMingLiU"/>
              </a:rPr>
              <a:t>社</a:t>
            </a:r>
            <a:r>
              <a:rPr sz="1950" spc="25" dirty="0">
                <a:latin typeface="PMingLiU"/>
                <a:cs typeface="PMingLiU"/>
              </a:rPr>
              <a:t>——</a:t>
            </a:r>
            <a:r>
              <a:rPr sz="1950" spc="75" dirty="0">
                <a:latin typeface="PMingLiU"/>
                <a:cs typeface="PMingLiU"/>
              </a:rPr>
              <a:t>手</a:t>
            </a:r>
            <a:r>
              <a:rPr sz="1950" spc="25" dirty="0">
                <a:latin typeface="PMingLiU"/>
                <a:cs typeface="PMingLiU"/>
              </a:rPr>
              <a:t>工业</a:t>
            </a:r>
            <a:r>
              <a:rPr sz="1950" b="1" spc="75" dirty="0">
                <a:solidFill>
                  <a:srgbClr val="C00000"/>
                </a:solidFill>
                <a:latin typeface="Microsoft JhengHei" panose="020B0604030504040204" charset="-120"/>
                <a:cs typeface="Microsoft JhengHei" panose="020B0604030504040204" charset="-120"/>
              </a:rPr>
              <a:t>生</a:t>
            </a:r>
            <a:r>
              <a:rPr sz="1950" spc="25" dirty="0">
                <a:latin typeface="PMingLiU"/>
                <a:cs typeface="PMingLiU"/>
              </a:rPr>
              <a:t>产合</a:t>
            </a:r>
            <a:r>
              <a:rPr sz="1950" spc="75" dirty="0">
                <a:latin typeface="PMingLiU"/>
                <a:cs typeface="PMingLiU"/>
              </a:rPr>
              <a:t>作</a:t>
            </a:r>
            <a:r>
              <a:rPr sz="1950" spc="25" dirty="0">
                <a:latin typeface="PMingLiU"/>
                <a:cs typeface="PMingLiU"/>
              </a:rPr>
              <a:t>社</a:t>
            </a:r>
            <a:r>
              <a:rPr sz="1950" spc="25" dirty="0">
                <a:solidFill>
                  <a:srgbClr val="C00000"/>
                </a:solidFill>
                <a:latin typeface="PMingLiU"/>
                <a:cs typeface="PMingLiU"/>
              </a:rPr>
              <a:t>★</a:t>
            </a:r>
            <a:endParaRPr sz="1950" dirty="0">
              <a:latin typeface="PMingLiU"/>
              <a:cs typeface="PMingLiU"/>
            </a:endParaRPr>
          </a:p>
        </p:txBody>
      </p:sp>
      <p:sp>
        <p:nvSpPr>
          <p:cNvPr id="7" name="object 7"/>
          <p:cNvSpPr/>
          <p:nvPr/>
        </p:nvSpPr>
        <p:spPr>
          <a:xfrm>
            <a:off x="403859" y="2080260"/>
            <a:ext cx="1036319" cy="449580"/>
          </a:xfrm>
          <a:custGeom>
            <a:avLst/>
            <a:gdLst/>
            <a:ahLst/>
            <a:cxnLst/>
            <a:rect l="l" t="t" r="r" b="b"/>
            <a:pathLst>
              <a:path w="1036319" h="449580">
                <a:moveTo>
                  <a:pt x="961390" y="0"/>
                </a:moveTo>
                <a:lnTo>
                  <a:pt x="74930" y="0"/>
                </a:lnTo>
                <a:lnTo>
                  <a:pt x="45766" y="5885"/>
                </a:lnTo>
                <a:lnTo>
                  <a:pt x="21948" y="21939"/>
                </a:lnTo>
                <a:lnTo>
                  <a:pt x="5889" y="45755"/>
                </a:lnTo>
                <a:lnTo>
                  <a:pt x="0" y="74929"/>
                </a:lnTo>
                <a:lnTo>
                  <a:pt x="0" y="374650"/>
                </a:lnTo>
                <a:lnTo>
                  <a:pt x="5889" y="403824"/>
                </a:lnTo>
                <a:lnTo>
                  <a:pt x="21948" y="427640"/>
                </a:lnTo>
                <a:lnTo>
                  <a:pt x="45766" y="443694"/>
                </a:lnTo>
                <a:lnTo>
                  <a:pt x="74930" y="449579"/>
                </a:lnTo>
                <a:lnTo>
                  <a:pt x="961390" y="449579"/>
                </a:lnTo>
                <a:lnTo>
                  <a:pt x="990564" y="443694"/>
                </a:lnTo>
                <a:lnTo>
                  <a:pt x="1014380" y="427640"/>
                </a:lnTo>
                <a:lnTo>
                  <a:pt x="1030434" y="403824"/>
                </a:lnTo>
                <a:lnTo>
                  <a:pt x="1036320" y="374650"/>
                </a:lnTo>
                <a:lnTo>
                  <a:pt x="1036320" y="74929"/>
                </a:lnTo>
                <a:lnTo>
                  <a:pt x="1030434" y="45755"/>
                </a:lnTo>
                <a:lnTo>
                  <a:pt x="1014380" y="21939"/>
                </a:lnTo>
                <a:lnTo>
                  <a:pt x="990564" y="5885"/>
                </a:lnTo>
                <a:lnTo>
                  <a:pt x="961390" y="0"/>
                </a:lnTo>
                <a:close/>
              </a:path>
            </a:pathLst>
          </a:custGeom>
          <a:solidFill>
            <a:srgbClr val="E7E6E6"/>
          </a:solidFill>
        </p:spPr>
        <p:txBody>
          <a:bodyPr wrap="square" lIns="0" tIns="0" rIns="0" bIns="0" rtlCol="0"/>
          <a:lstStyle/>
          <a:p/>
        </p:txBody>
      </p:sp>
      <p:sp>
        <p:nvSpPr>
          <p:cNvPr id="8" name="object 8"/>
          <p:cNvSpPr txBox="1"/>
          <p:nvPr/>
        </p:nvSpPr>
        <p:spPr>
          <a:xfrm>
            <a:off x="657859" y="2133599"/>
            <a:ext cx="52832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农业</a:t>
            </a:r>
            <a:endParaRPr sz="1950">
              <a:latin typeface="PMingLiU"/>
              <a:cs typeface="PMingLiU"/>
            </a:endParaRPr>
          </a:p>
        </p:txBody>
      </p:sp>
      <p:sp>
        <p:nvSpPr>
          <p:cNvPr id="9" name="object 9"/>
          <p:cNvSpPr/>
          <p:nvPr/>
        </p:nvSpPr>
        <p:spPr>
          <a:xfrm>
            <a:off x="403859" y="3284220"/>
            <a:ext cx="1036319" cy="441959"/>
          </a:xfrm>
          <a:custGeom>
            <a:avLst/>
            <a:gdLst/>
            <a:ahLst/>
            <a:cxnLst/>
            <a:rect l="l" t="t" r="r" b="b"/>
            <a:pathLst>
              <a:path w="1036319" h="441960">
                <a:moveTo>
                  <a:pt x="962660" y="0"/>
                </a:moveTo>
                <a:lnTo>
                  <a:pt x="73660" y="0"/>
                </a:lnTo>
                <a:lnTo>
                  <a:pt x="44989" y="5794"/>
                </a:lnTo>
                <a:lnTo>
                  <a:pt x="21575" y="21589"/>
                </a:lnTo>
                <a:lnTo>
                  <a:pt x="5789" y="45005"/>
                </a:lnTo>
                <a:lnTo>
                  <a:pt x="0" y="73659"/>
                </a:lnTo>
                <a:lnTo>
                  <a:pt x="0" y="368299"/>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299"/>
                </a:lnTo>
                <a:lnTo>
                  <a:pt x="1036320" y="73659"/>
                </a:lnTo>
                <a:lnTo>
                  <a:pt x="1030525" y="45005"/>
                </a:lnTo>
                <a:lnTo>
                  <a:pt x="1014730" y="21589"/>
                </a:lnTo>
                <a:lnTo>
                  <a:pt x="991314" y="5794"/>
                </a:lnTo>
                <a:lnTo>
                  <a:pt x="962660" y="0"/>
                </a:lnTo>
                <a:close/>
              </a:path>
            </a:pathLst>
          </a:custGeom>
          <a:solidFill>
            <a:srgbClr val="C00000"/>
          </a:solidFill>
        </p:spPr>
        <p:txBody>
          <a:bodyPr wrap="square" lIns="0" tIns="0" rIns="0" bIns="0" rtlCol="0"/>
          <a:lstStyle/>
          <a:p/>
        </p:txBody>
      </p:sp>
      <p:sp>
        <p:nvSpPr>
          <p:cNvPr id="10" name="object 10"/>
          <p:cNvSpPr txBox="1"/>
          <p:nvPr/>
        </p:nvSpPr>
        <p:spPr>
          <a:xfrm>
            <a:off x="528002" y="3331527"/>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FFFFFF"/>
                </a:solidFill>
                <a:latin typeface="PMingLiU"/>
                <a:cs typeface="PMingLiU"/>
              </a:rPr>
              <a:t>手工业</a:t>
            </a:r>
            <a:endParaRPr sz="1950">
              <a:latin typeface="PMingLiU"/>
              <a:cs typeface="PMingLiU"/>
            </a:endParaRPr>
          </a:p>
        </p:txBody>
      </p:sp>
      <p:sp>
        <p:nvSpPr>
          <p:cNvPr id="11" name="object 11"/>
          <p:cNvSpPr/>
          <p:nvPr/>
        </p:nvSpPr>
        <p:spPr>
          <a:xfrm>
            <a:off x="403859" y="4480559"/>
            <a:ext cx="1036319" cy="441959"/>
          </a:xfrm>
          <a:custGeom>
            <a:avLst/>
            <a:gdLst/>
            <a:ahLst/>
            <a:cxnLst/>
            <a:rect l="l" t="t" r="r" b="b"/>
            <a:pathLst>
              <a:path w="1036319" h="441960">
                <a:moveTo>
                  <a:pt x="962660" y="0"/>
                </a:moveTo>
                <a:lnTo>
                  <a:pt x="73660" y="0"/>
                </a:lnTo>
                <a:lnTo>
                  <a:pt x="44989" y="5794"/>
                </a:lnTo>
                <a:lnTo>
                  <a:pt x="21575" y="21590"/>
                </a:lnTo>
                <a:lnTo>
                  <a:pt x="5789" y="45005"/>
                </a:lnTo>
                <a:lnTo>
                  <a:pt x="0" y="73659"/>
                </a:lnTo>
                <a:lnTo>
                  <a:pt x="0" y="368300"/>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300"/>
                </a:lnTo>
                <a:lnTo>
                  <a:pt x="1036320" y="73659"/>
                </a:lnTo>
                <a:lnTo>
                  <a:pt x="1030525" y="45005"/>
                </a:lnTo>
                <a:lnTo>
                  <a:pt x="1014730" y="21590"/>
                </a:lnTo>
                <a:lnTo>
                  <a:pt x="991314" y="5794"/>
                </a:lnTo>
                <a:lnTo>
                  <a:pt x="962660" y="0"/>
                </a:lnTo>
                <a:close/>
              </a:path>
            </a:pathLst>
          </a:custGeom>
          <a:solidFill>
            <a:srgbClr val="E7E6E6"/>
          </a:solidFill>
        </p:spPr>
        <p:txBody>
          <a:bodyPr wrap="square" lIns="0" tIns="0" rIns="0" bIns="0" rtlCol="0"/>
          <a:lstStyle/>
          <a:p/>
        </p:txBody>
      </p:sp>
      <p:sp>
        <p:nvSpPr>
          <p:cNvPr id="12" name="object 12"/>
          <p:cNvSpPr txBox="1"/>
          <p:nvPr/>
        </p:nvSpPr>
        <p:spPr>
          <a:xfrm>
            <a:off x="528002" y="4530153"/>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工商业</a:t>
            </a:r>
            <a:endParaRPr sz="1950">
              <a:latin typeface="PMingLiU"/>
              <a:cs typeface="PMingLiU"/>
            </a:endParaRPr>
          </a:p>
        </p:txBody>
      </p:sp>
      <p:sp>
        <p:nvSpPr>
          <p:cNvPr id="13" name="object 13"/>
          <p:cNvSpPr/>
          <p:nvPr/>
        </p:nvSpPr>
        <p:spPr>
          <a:xfrm>
            <a:off x="10347959" y="3154679"/>
            <a:ext cx="1386840" cy="441960"/>
          </a:xfrm>
          <a:prstGeom prst="rect">
            <a:avLst/>
          </a:prstGeom>
          <a:blipFill>
            <a:blip r:embed="rId1" cstate="print"/>
            <a:stretch>
              <a:fillRect/>
            </a:stretch>
          </a:blipFill>
        </p:spPr>
        <p:txBody>
          <a:bodyPr wrap="square" lIns="0" tIns="0" rIns="0" bIns="0" rtlCol="0"/>
          <a:lstStyle/>
          <a:p/>
        </p:txBody>
      </p:sp>
      <p:sp>
        <p:nvSpPr>
          <p:cNvPr id="14" name="object 6"/>
          <p:cNvSpPr txBox="1"/>
          <p:nvPr/>
        </p:nvSpPr>
        <p:spPr>
          <a:xfrm>
            <a:off x="4209732" y="4123589"/>
            <a:ext cx="7612380" cy="327660"/>
          </a:xfrm>
          <a:prstGeom prst="rect">
            <a:avLst/>
          </a:prstGeom>
        </p:spPr>
        <p:txBody>
          <a:bodyPr vert="horz" wrap="square" lIns="0" tIns="16510" rIns="0" bIns="0" rtlCol="0">
            <a:spAutoFit/>
          </a:bodyPr>
          <a:lstStyle/>
          <a:p>
            <a:pPr marL="12700">
              <a:lnSpc>
                <a:spcPct val="100000"/>
              </a:lnSpc>
              <a:spcBef>
                <a:spcPts val="130"/>
              </a:spcBef>
            </a:pPr>
            <a:r>
              <a:rPr lang="zh-CN" altLang="en-US" sz="1950" b="1" spc="25" dirty="0">
                <a:solidFill>
                  <a:srgbClr val="FF0000"/>
                </a:solidFill>
                <a:latin typeface="PMingLiU"/>
                <a:cs typeface="PMingLiU"/>
              </a:rPr>
              <a:t>合作小组合作社，中间插了个供销社</a:t>
            </a:r>
            <a:endParaRPr sz="1950" b="1" dirty="0">
              <a:solidFill>
                <a:srgbClr val="FF0000"/>
              </a:solidFill>
              <a:latin typeface="PMingLiU"/>
              <a:cs typeface="PMingLiU"/>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72" y="384238"/>
            <a:ext cx="7105650" cy="510540"/>
          </a:xfrm>
          <a:prstGeom prst="rect">
            <a:avLst/>
          </a:prstGeom>
        </p:spPr>
        <p:txBody>
          <a:bodyPr vert="horz" wrap="square" lIns="0" tIns="16510" rIns="0" bIns="0" rtlCol="0">
            <a:spAutoFit/>
          </a:bodyPr>
          <a:lstStyle/>
          <a:p>
            <a:pPr marL="12700">
              <a:lnSpc>
                <a:spcPct val="100000"/>
              </a:lnSpc>
              <a:spcBef>
                <a:spcPts val="130"/>
              </a:spcBef>
              <a:tabLst>
                <a:tab pos="6416675" algn="l"/>
              </a:tabLst>
            </a:pPr>
            <a:r>
              <a:rPr sz="3150" spc="25" dirty="0"/>
              <a:t>第三节</a:t>
            </a:r>
            <a:r>
              <a:rPr sz="3150" spc="15" dirty="0"/>
              <a:t> </a:t>
            </a:r>
            <a:r>
              <a:rPr sz="3150" spc="25" dirty="0"/>
              <a:t>开辟中国社会主义改造道路</a:t>
            </a:r>
            <a:r>
              <a:rPr sz="3150" dirty="0"/>
              <a:t>	</a:t>
            </a:r>
            <a:endParaRPr sz="3150" dirty="0"/>
          </a:p>
        </p:txBody>
      </p:sp>
      <p:sp>
        <p:nvSpPr>
          <p:cNvPr id="3" name="object 3"/>
          <p:cNvSpPr/>
          <p:nvPr/>
        </p:nvSpPr>
        <p:spPr>
          <a:xfrm>
            <a:off x="3865117" y="2817074"/>
            <a:ext cx="1005840" cy="0"/>
          </a:xfrm>
          <a:custGeom>
            <a:avLst/>
            <a:gdLst/>
            <a:ahLst/>
            <a:cxnLst/>
            <a:rect l="l" t="t" r="r" b="b"/>
            <a:pathLst>
              <a:path w="1005839">
                <a:moveTo>
                  <a:pt x="0" y="0"/>
                </a:moveTo>
                <a:lnTo>
                  <a:pt x="1005839" y="0"/>
                </a:lnTo>
              </a:path>
            </a:pathLst>
          </a:custGeom>
          <a:ln w="15239">
            <a:solidFill>
              <a:srgbClr val="C00000"/>
            </a:solidFill>
          </a:ln>
        </p:spPr>
        <p:txBody>
          <a:bodyPr wrap="square" lIns="0" tIns="0" rIns="0" bIns="0" rtlCol="0"/>
          <a:lstStyle/>
          <a:p/>
        </p:txBody>
      </p:sp>
      <p:sp>
        <p:nvSpPr>
          <p:cNvPr id="4" name="object 4"/>
          <p:cNvSpPr txBox="1"/>
          <p:nvPr/>
        </p:nvSpPr>
        <p:spPr>
          <a:xfrm>
            <a:off x="2894076" y="2494622"/>
            <a:ext cx="2805683" cy="322452"/>
          </a:xfrm>
          <a:prstGeom prst="rect">
            <a:avLst/>
          </a:prstGeom>
        </p:spPr>
        <p:txBody>
          <a:bodyPr vert="horz" wrap="square" lIns="0" tIns="16510" rIns="0" bIns="0" rtlCol="0">
            <a:spAutoFit/>
          </a:bodyPr>
          <a:lstStyle/>
          <a:p>
            <a:pPr marL="12700">
              <a:lnSpc>
                <a:spcPct val="100000"/>
              </a:lnSpc>
              <a:spcBef>
                <a:spcPts val="130"/>
              </a:spcBef>
              <a:tabLst>
                <a:tab pos="469900" algn="l"/>
              </a:tabLst>
            </a:pPr>
            <a:r>
              <a:rPr sz="1950" spc="30" dirty="0">
                <a:latin typeface="PMingLiU"/>
                <a:cs typeface="PMingLiU"/>
              </a:rPr>
              <a:t>1.	</a:t>
            </a:r>
            <a:r>
              <a:rPr sz="1950" spc="25" dirty="0" err="1">
                <a:latin typeface="PMingLiU"/>
                <a:cs typeface="PMingLiU"/>
              </a:rPr>
              <a:t>实行</a:t>
            </a:r>
            <a:r>
              <a:rPr lang="zh-CN" altLang="en-US" sz="1950" b="1" spc="25" dirty="0">
                <a:solidFill>
                  <a:srgbClr val="C00000"/>
                </a:solidFill>
                <a:latin typeface="Microsoft JhengHei" panose="020B0604030504040204" charset="-120"/>
              </a:rPr>
              <a:t>和平赎买</a:t>
            </a:r>
            <a:r>
              <a:rPr sz="1950" spc="25" dirty="0">
                <a:latin typeface="PMingLiU"/>
                <a:cs typeface="PMingLiU"/>
              </a:rPr>
              <a:t>。</a:t>
            </a:r>
            <a:r>
              <a:rPr sz="1950" spc="65" dirty="0">
                <a:latin typeface="PMingLiU"/>
                <a:cs typeface="PMingLiU"/>
              </a:rPr>
              <a:t> </a:t>
            </a:r>
            <a:r>
              <a:rPr sz="1950" spc="25" dirty="0">
                <a:solidFill>
                  <a:srgbClr val="FF0000"/>
                </a:solidFill>
                <a:latin typeface="PMingLiU"/>
                <a:cs typeface="PMingLiU"/>
              </a:rPr>
              <a:t>★</a:t>
            </a:r>
            <a:endParaRPr sz="1950" dirty="0">
              <a:latin typeface="PMingLiU"/>
              <a:cs typeface="PMingLiU"/>
            </a:endParaRPr>
          </a:p>
        </p:txBody>
      </p:sp>
      <p:sp>
        <p:nvSpPr>
          <p:cNvPr id="5" name="object 5"/>
          <p:cNvSpPr/>
          <p:nvPr/>
        </p:nvSpPr>
        <p:spPr>
          <a:xfrm>
            <a:off x="6379717" y="3579074"/>
            <a:ext cx="1013460" cy="0"/>
          </a:xfrm>
          <a:custGeom>
            <a:avLst/>
            <a:gdLst/>
            <a:ahLst/>
            <a:cxnLst/>
            <a:rect l="l" t="t" r="r" b="b"/>
            <a:pathLst>
              <a:path w="1013459">
                <a:moveTo>
                  <a:pt x="0" y="0"/>
                </a:moveTo>
                <a:lnTo>
                  <a:pt x="1013460" y="0"/>
                </a:lnTo>
              </a:path>
            </a:pathLst>
          </a:custGeom>
          <a:ln w="15239">
            <a:solidFill>
              <a:srgbClr val="C00000"/>
            </a:solidFill>
          </a:ln>
        </p:spPr>
        <p:txBody>
          <a:bodyPr wrap="square" lIns="0" tIns="0" rIns="0" bIns="0" rtlCol="0"/>
          <a:lstStyle/>
          <a:p/>
        </p:txBody>
      </p:sp>
      <p:sp>
        <p:nvSpPr>
          <p:cNvPr id="6" name="object 6"/>
          <p:cNvSpPr txBox="1"/>
          <p:nvPr/>
        </p:nvSpPr>
        <p:spPr>
          <a:xfrm>
            <a:off x="2894076" y="3257066"/>
            <a:ext cx="4768215" cy="327660"/>
          </a:xfrm>
          <a:prstGeom prst="rect">
            <a:avLst/>
          </a:prstGeom>
        </p:spPr>
        <p:txBody>
          <a:bodyPr vert="horz" wrap="square" lIns="0" tIns="16510" rIns="0" bIns="0" rtlCol="0">
            <a:spAutoFit/>
          </a:bodyPr>
          <a:lstStyle/>
          <a:p>
            <a:pPr marL="12700">
              <a:lnSpc>
                <a:spcPct val="100000"/>
              </a:lnSpc>
              <a:spcBef>
                <a:spcPts val="130"/>
              </a:spcBef>
              <a:tabLst>
                <a:tab pos="469900" algn="l"/>
              </a:tabLst>
            </a:pPr>
            <a:r>
              <a:rPr sz="1950" spc="30" dirty="0">
                <a:latin typeface="PMingLiU"/>
                <a:cs typeface="PMingLiU"/>
              </a:rPr>
              <a:t>2.	</a:t>
            </a:r>
            <a:r>
              <a:rPr sz="1950" spc="25" dirty="0">
                <a:latin typeface="PMingLiU"/>
                <a:cs typeface="PMingLiU"/>
              </a:rPr>
              <a:t>高级形式的国家资本主义</a:t>
            </a:r>
            <a:r>
              <a:rPr sz="1950" spc="10" dirty="0">
                <a:latin typeface="PMingLiU"/>
                <a:cs typeface="PMingLiU"/>
              </a:rPr>
              <a:t>是</a:t>
            </a:r>
            <a:r>
              <a:rPr sz="1950" b="1" spc="25" dirty="0">
                <a:solidFill>
                  <a:srgbClr val="C00000"/>
                </a:solidFill>
                <a:latin typeface="Microsoft JhengHei" panose="020B0604030504040204" charset="-120"/>
                <a:cs typeface="Microsoft JhengHei" panose="020B0604030504040204" charset="-120"/>
              </a:rPr>
              <a:t>公私合</a:t>
            </a:r>
            <a:r>
              <a:rPr sz="1950" b="1" spc="75" dirty="0">
                <a:solidFill>
                  <a:srgbClr val="C00000"/>
                </a:solidFill>
                <a:latin typeface="Microsoft JhengHei" panose="020B0604030504040204" charset="-120"/>
                <a:cs typeface="Microsoft JhengHei" panose="020B0604030504040204" charset="-120"/>
              </a:rPr>
              <a:t>营</a:t>
            </a:r>
            <a:r>
              <a:rPr sz="1950" spc="25" dirty="0">
                <a:solidFill>
                  <a:srgbClr val="FF0000"/>
                </a:solidFill>
                <a:latin typeface="PMingLiU"/>
                <a:cs typeface="PMingLiU"/>
              </a:rPr>
              <a:t>★</a:t>
            </a:r>
            <a:endParaRPr sz="1950" dirty="0">
              <a:latin typeface="PMingLiU"/>
              <a:cs typeface="PMingLiU"/>
            </a:endParaRPr>
          </a:p>
        </p:txBody>
      </p:sp>
      <p:sp>
        <p:nvSpPr>
          <p:cNvPr id="8" name="object 8"/>
          <p:cNvSpPr txBox="1"/>
          <p:nvPr/>
        </p:nvSpPr>
        <p:spPr>
          <a:xfrm>
            <a:off x="2923384" y="3925262"/>
            <a:ext cx="4499101" cy="316753"/>
          </a:xfrm>
          <a:prstGeom prst="rect">
            <a:avLst/>
          </a:prstGeom>
        </p:spPr>
        <p:txBody>
          <a:bodyPr vert="horz" wrap="square" lIns="0" tIns="16510" rIns="0" bIns="0" rtlCol="0">
            <a:spAutoFit/>
          </a:bodyPr>
          <a:lstStyle/>
          <a:p>
            <a:pPr marL="12700">
              <a:lnSpc>
                <a:spcPct val="100000"/>
              </a:lnSpc>
              <a:spcBef>
                <a:spcPts val="130"/>
              </a:spcBef>
              <a:tabLst>
                <a:tab pos="469900" algn="l"/>
              </a:tabLst>
            </a:pPr>
            <a:r>
              <a:rPr sz="1950" spc="30" dirty="0">
                <a:latin typeface="PMingLiU"/>
                <a:cs typeface="PMingLiU"/>
              </a:rPr>
              <a:t>3.	</a:t>
            </a:r>
            <a:r>
              <a:rPr sz="1950" spc="25" dirty="0">
                <a:latin typeface="PMingLiU"/>
                <a:cs typeface="PMingLiU"/>
              </a:rPr>
              <a:t>企业利润采</a:t>
            </a:r>
            <a:r>
              <a:rPr sz="1950" spc="15" dirty="0">
                <a:latin typeface="PMingLiU"/>
                <a:cs typeface="PMingLiU"/>
              </a:rPr>
              <a:t>取</a:t>
            </a:r>
            <a:r>
              <a:rPr sz="1950" b="1" u="sng" spc="25" dirty="0">
                <a:solidFill>
                  <a:srgbClr val="C00000"/>
                </a:solidFill>
                <a:latin typeface="Microsoft JhengHei" panose="020B0604030504040204" charset="-120"/>
                <a:cs typeface="Microsoft JhengHei" panose="020B0604030504040204" charset="-120"/>
              </a:rPr>
              <a:t>“四马分肥” </a:t>
            </a:r>
            <a:r>
              <a:rPr sz="1950" spc="25" dirty="0">
                <a:solidFill>
                  <a:srgbClr val="FF0000"/>
                </a:solidFill>
                <a:latin typeface="PMingLiU"/>
                <a:cs typeface="PMingLiU"/>
              </a:rPr>
              <a:t>：</a:t>
            </a:r>
            <a:endParaRPr sz="1950" dirty="0">
              <a:latin typeface="PMingLiU"/>
              <a:cs typeface="PMingLiU"/>
            </a:endParaRPr>
          </a:p>
        </p:txBody>
      </p:sp>
      <p:sp>
        <p:nvSpPr>
          <p:cNvPr id="10" name="object 10"/>
          <p:cNvSpPr txBox="1"/>
          <p:nvPr/>
        </p:nvSpPr>
        <p:spPr>
          <a:xfrm>
            <a:off x="3330574" y="4554416"/>
            <a:ext cx="7101205" cy="327660"/>
          </a:xfrm>
          <a:prstGeom prst="rect">
            <a:avLst/>
          </a:prstGeom>
        </p:spPr>
        <p:txBody>
          <a:bodyPr vert="horz" wrap="square" lIns="0" tIns="16510" rIns="0" bIns="0" rtlCol="0">
            <a:spAutoFit/>
          </a:bodyPr>
          <a:lstStyle/>
          <a:p>
            <a:pPr marL="12700">
              <a:lnSpc>
                <a:spcPct val="100000"/>
              </a:lnSpc>
              <a:spcBef>
                <a:spcPts val="130"/>
              </a:spcBef>
            </a:pPr>
            <a:r>
              <a:rPr sz="1950" spc="25" dirty="0">
                <a:latin typeface="PMingLiU"/>
                <a:cs typeface="PMingLiU"/>
              </a:rPr>
              <a:t>分为</a:t>
            </a:r>
            <a:r>
              <a:rPr sz="1950" b="1" spc="25" dirty="0">
                <a:solidFill>
                  <a:srgbClr val="C00000"/>
                </a:solidFill>
                <a:latin typeface="Microsoft JhengHei" panose="020B0604030504040204" charset="-120"/>
                <a:cs typeface="Microsoft JhengHei" panose="020B0604030504040204" charset="-120"/>
              </a:rPr>
              <a:t>国家所得税、企业公积金、工人</a:t>
            </a:r>
            <a:r>
              <a:rPr sz="1950" b="1" spc="75" dirty="0">
                <a:solidFill>
                  <a:srgbClr val="C00000"/>
                </a:solidFill>
                <a:latin typeface="Microsoft JhengHei" panose="020B0604030504040204" charset="-120"/>
                <a:cs typeface="Microsoft JhengHei" panose="020B0604030504040204" charset="-120"/>
              </a:rPr>
              <a:t>福</a:t>
            </a:r>
            <a:r>
              <a:rPr sz="1950" b="1" spc="25" dirty="0">
                <a:solidFill>
                  <a:srgbClr val="C00000"/>
                </a:solidFill>
                <a:latin typeface="Microsoft JhengHei" panose="020B0604030504040204" charset="-120"/>
                <a:cs typeface="Microsoft JhengHei" panose="020B0604030504040204" charset="-120"/>
              </a:rPr>
              <a:t>利费</a:t>
            </a:r>
            <a:r>
              <a:rPr sz="1950" b="1" spc="75" dirty="0">
                <a:solidFill>
                  <a:srgbClr val="C00000"/>
                </a:solidFill>
                <a:latin typeface="Microsoft JhengHei" panose="020B0604030504040204" charset="-120"/>
                <a:cs typeface="Microsoft JhengHei" panose="020B0604030504040204" charset="-120"/>
              </a:rPr>
              <a:t>、</a:t>
            </a:r>
            <a:r>
              <a:rPr sz="1950" b="1" spc="25" dirty="0">
                <a:solidFill>
                  <a:srgbClr val="C00000"/>
                </a:solidFill>
                <a:latin typeface="Microsoft JhengHei" panose="020B0604030504040204" charset="-120"/>
                <a:cs typeface="Microsoft JhengHei" panose="020B0604030504040204" charset="-120"/>
              </a:rPr>
              <a:t>股金</a:t>
            </a:r>
            <a:r>
              <a:rPr sz="1950" b="1" spc="75" dirty="0">
                <a:solidFill>
                  <a:srgbClr val="C00000"/>
                </a:solidFill>
                <a:latin typeface="Microsoft JhengHei" panose="020B0604030504040204" charset="-120"/>
                <a:cs typeface="Microsoft JhengHei" panose="020B0604030504040204" charset="-120"/>
              </a:rPr>
              <a:t>红</a:t>
            </a:r>
            <a:r>
              <a:rPr sz="1950" b="1" spc="50" dirty="0">
                <a:solidFill>
                  <a:srgbClr val="C00000"/>
                </a:solidFill>
                <a:latin typeface="Microsoft JhengHei" panose="020B0604030504040204" charset="-120"/>
                <a:cs typeface="Microsoft JhengHei" panose="020B0604030504040204" charset="-120"/>
              </a:rPr>
              <a:t>利</a:t>
            </a:r>
            <a:r>
              <a:rPr sz="1950" spc="25" dirty="0">
                <a:latin typeface="PMingLiU"/>
                <a:cs typeface="PMingLiU"/>
              </a:rPr>
              <a:t>四</a:t>
            </a:r>
            <a:r>
              <a:rPr sz="1950" spc="80" dirty="0">
                <a:latin typeface="PMingLiU"/>
                <a:cs typeface="PMingLiU"/>
              </a:rPr>
              <a:t>部</a:t>
            </a:r>
            <a:r>
              <a:rPr sz="1950" spc="25" dirty="0">
                <a:latin typeface="PMingLiU"/>
                <a:cs typeface="PMingLiU"/>
              </a:rPr>
              <a:t>分</a:t>
            </a:r>
            <a:r>
              <a:rPr sz="1950" spc="25" dirty="0">
                <a:solidFill>
                  <a:srgbClr val="FF0000"/>
                </a:solidFill>
                <a:latin typeface="PMingLiU"/>
                <a:cs typeface="PMingLiU"/>
              </a:rPr>
              <a:t>★</a:t>
            </a:r>
            <a:endParaRPr sz="1950" dirty="0">
              <a:latin typeface="PMingLiU"/>
              <a:cs typeface="PMingLiU"/>
            </a:endParaRPr>
          </a:p>
        </p:txBody>
      </p:sp>
      <p:sp>
        <p:nvSpPr>
          <p:cNvPr id="11" name="object 11"/>
          <p:cNvSpPr/>
          <p:nvPr/>
        </p:nvSpPr>
        <p:spPr>
          <a:xfrm>
            <a:off x="403859" y="2080260"/>
            <a:ext cx="1036319" cy="449580"/>
          </a:xfrm>
          <a:custGeom>
            <a:avLst/>
            <a:gdLst/>
            <a:ahLst/>
            <a:cxnLst/>
            <a:rect l="l" t="t" r="r" b="b"/>
            <a:pathLst>
              <a:path w="1036319" h="449580">
                <a:moveTo>
                  <a:pt x="961390" y="0"/>
                </a:moveTo>
                <a:lnTo>
                  <a:pt x="74930" y="0"/>
                </a:lnTo>
                <a:lnTo>
                  <a:pt x="45766" y="5885"/>
                </a:lnTo>
                <a:lnTo>
                  <a:pt x="21948" y="21939"/>
                </a:lnTo>
                <a:lnTo>
                  <a:pt x="5889" y="45755"/>
                </a:lnTo>
                <a:lnTo>
                  <a:pt x="0" y="74929"/>
                </a:lnTo>
                <a:lnTo>
                  <a:pt x="0" y="374650"/>
                </a:lnTo>
                <a:lnTo>
                  <a:pt x="5889" y="403824"/>
                </a:lnTo>
                <a:lnTo>
                  <a:pt x="21948" y="427640"/>
                </a:lnTo>
                <a:lnTo>
                  <a:pt x="45766" y="443694"/>
                </a:lnTo>
                <a:lnTo>
                  <a:pt x="74930" y="449579"/>
                </a:lnTo>
                <a:lnTo>
                  <a:pt x="961390" y="449579"/>
                </a:lnTo>
                <a:lnTo>
                  <a:pt x="990564" y="443694"/>
                </a:lnTo>
                <a:lnTo>
                  <a:pt x="1014380" y="427640"/>
                </a:lnTo>
                <a:lnTo>
                  <a:pt x="1030434" y="403824"/>
                </a:lnTo>
                <a:lnTo>
                  <a:pt x="1036320" y="374650"/>
                </a:lnTo>
                <a:lnTo>
                  <a:pt x="1036320" y="74929"/>
                </a:lnTo>
                <a:lnTo>
                  <a:pt x="1030434" y="45755"/>
                </a:lnTo>
                <a:lnTo>
                  <a:pt x="1014380" y="21939"/>
                </a:lnTo>
                <a:lnTo>
                  <a:pt x="990564" y="5885"/>
                </a:lnTo>
                <a:lnTo>
                  <a:pt x="961390" y="0"/>
                </a:lnTo>
                <a:close/>
              </a:path>
            </a:pathLst>
          </a:custGeom>
          <a:solidFill>
            <a:srgbClr val="E7E6E6"/>
          </a:solidFill>
        </p:spPr>
        <p:txBody>
          <a:bodyPr wrap="square" lIns="0" tIns="0" rIns="0" bIns="0" rtlCol="0"/>
          <a:lstStyle/>
          <a:p/>
        </p:txBody>
      </p:sp>
      <p:sp>
        <p:nvSpPr>
          <p:cNvPr id="12" name="object 12"/>
          <p:cNvSpPr txBox="1"/>
          <p:nvPr/>
        </p:nvSpPr>
        <p:spPr>
          <a:xfrm>
            <a:off x="657859" y="2133599"/>
            <a:ext cx="52832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农业</a:t>
            </a:r>
            <a:endParaRPr sz="1950">
              <a:latin typeface="PMingLiU"/>
              <a:cs typeface="PMingLiU"/>
            </a:endParaRPr>
          </a:p>
        </p:txBody>
      </p:sp>
      <p:sp>
        <p:nvSpPr>
          <p:cNvPr id="13" name="object 13"/>
          <p:cNvSpPr/>
          <p:nvPr/>
        </p:nvSpPr>
        <p:spPr>
          <a:xfrm>
            <a:off x="403859" y="3284220"/>
            <a:ext cx="1036319" cy="441959"/>
          </a:xfrm>
          <a:custGeom>
            <a:avLst/>
            <a:gdLst/>
            <a:ahLst/>
            <a:cxnLst/>
            <a:rect l="l" t="t" r="r" b="b"/>
            <a:pathLst>
              <a:path w="1036319" h="441960">
                <a:moveTo>
                  <a:pt x="962660" y="0"/>
                </a:moveTo>
                <a:lnTo>
                  <a:pt x="73660" y="0"/>
                </a:lnTo>
                <a:lnTo>
                  <a:pt x="44989" y="5794"/>
                </a:lnTo>
                <a:lnTo>
                  <a:pt x="21575" y="21589"/>
                </a:lnTo>
                <a:lnTo>
                  <a:pt x="5789" y="45005"/>
                </a:lnTo>
                <a:lnTo>
                  <a:pt x="0" y="73659"/>
                </a:lnTo>
                <a:lnTo>
                  <a:pt x="0" y="368299"/>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299"/>
                </a:lnTo>
                <a:lnTo>
                  <a:pt x="1036320" y="73659"/>
                </a:lnTo>
                <a:lnTo>
                  <a:pt x="1030525" y="45005"/>
                </a:lnTo>
                <a:lnTo>
                  <a:pt x="1014730" y="21589"/>
                </a:lnTo>
                <a:lnTo>
                  <a:pt x="991314" y="5794"/>
                </a:lnTo>
                <a:lnTo>
                  <a:pt x="962660" y="0"/>
                </a:lnTo>
                <a:close/>
              </a:path>
            </a:pathLst>
          </a:custGeom>
          <a:solidFill>
            <a:srgbClr val="E7E6E6"/>
          </a:solidFill>
        </p:spPr>
        <p:txBody>
          <a:bodyPr wrap="square" lIns="0" tIns="0" rIns="0" bIns="0" rtlCol="0"/>
          <a:lstStyle/>
          <a:p/>
        </p:txBody>
      </p:sp>
      <p:sp>
        <p:nvSpPr>
          <p:cNvPr id="14" name="object 14"/>
          <p:cNvSpPr txBox="1"/>
          <p:nvPr/>
        </p:nvSpPr>
        <p:spPr>
          <a:xfrm>
            <a:off x="528002" y="3331527"/>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404040"/>
                </a:solidFill>
                <a:latin typeface="PMingLiU"/>
                <a:cs typeface="PMingLiU"/>
              </a:rPr>
              <a:t>手工业</a:t>
            </a:r>
            <a:endParaRPr sz="1950" dirty="0">
              <a:latin typeface="PMingLiU"/>
              <a:cs typeface="PMingLiU"/>
            </a:endParaRPr>
          </a:p>
        </p:txBody>
      </p:sp>
      <p:sp>
        <p:nvSpPr>
          <p:cNvPr id="15" name="object 15"/>
          <p:cNvSpPr/>
          <p:nvPr/>
        </p:nvSpPr>
        <p:spPr>
          <a:xfrm>
            <a:off x="403859" y="4480559"/>
            <a:ext cx="1036319" cy="441959"/>
          </a:xfrm>
          <a:custGeom>
            <a:avLst/>
            <a:gdLst/>
            <a:ahLst/>
            <a:cxnLst/>
            <a:rect l="l" t="t" r="r" b="b"/>
            <a:pathLst>
              <a:path w="1036319" h="441960">
                <a:moveTo>
                  <a:pt x="962660" y="0"/>
                </a:moveTo>
                <a:lnTo>
                  <a:pt x="73660" y="0"/>
                </a:lnTo>
                <a:lnTo>
                  <a:pt x="44989" y="5794"/>
                </a:lnTo>
                <a:lnTo>
                  <a:pt x="21575" y="21590"/>
                </a:lnTo>
                <a:lnTo>
                  <a:pt x="5789" y="45005"/>
                </a:lnTo>
                <a:lnTo>
                  <a:pt x="0" y="73659"/>
                </a:lnTo>
                <a:lnTo>
                  <a:pt x="0" y="368300"/>
                </a:lnTo>
                <a:lnTo>
                  <a:pt x="5789" y="396954"/>
                </a:lnTo>
                <a:lnTo>
                  <a:pt x="21575" y="420369"/>
                </a:lnTo>
                <a:lnTo>
                  <a:pt x="44989" y="436165"/>
                </a:lnTo>
                <a:lnTo>
                  <a:pt x="73660" y="441959"/>
                </a:lnTo>
                <a:lnTo>
                  <a:pt x="962660" y="441959"/>
                </a:lnTo>
                <a:lnTo>
                  <a:pt x="991314" y="436165"/>
                </a:lnTo>
                <a:lnTo>
                  <a:pt x="1014730" y="420369"/>
                </a:lnTo>
                <a:lnTo>
                  <a:pt x="1030525" y="396954"/>
                </a:lnTo>
                <a:lnTo>
                  <a:pt x="1036320" y="368300"/>
                </a:lnTo>
                <a:lnTo>
                  <a:pt x="1036320" y="73659"/>
                </a:lnTo>
                <a:lnTo>
                  <a:pt x="1030525" y="45005"/>
                </a:lnTo>
                <a:lnTo>
                  <a:pt x="1014730" y="21590"/>
                </a:lnTo>
                <a:lnTo>
                  <a:pt x="991314" y="5794"/>
                </a:lnTo>
                <a:lnTo>
                  <a:pt x="962660" y="0"/>
                </a:lnTo>
                <a:close/>
              </a:path>
            </a:pathLst>
          </a:custGeom>
          <a:solidFill>
            <a:srgbClr val="C00000"/>
          </a:solidFill>
        </p:spPr>
        <p:txBody>
          <a:bodyPr wrap="square" lIns="0" tIns="0" rIns="0" bIns="0" rtlCol="0"/>
          <a:lstStyle/>
          <a:p/>
        </p:txBody>
      </p:sp>
      <p:sp>
        <p:nvSpPr>
          <p:cNvPr id="16" name="object 16"/>
          <p:cNvSpPr txBox="1"/>
          <p:nvPr/>
        </p:nvSpPr>
        <p:spPr>
          <a:xfrm>
            <a:off x="528002" y="4530153"/>
            <a:ext cx="781050" cy="327660"/>
          </a:xfrm>
          <a:prstGeom prst="rect">
            <a:avLst/>
          </a:prstGeom>
        </p:spPr>
        <p:txBody>
          <a:bodyPr vert="horz" wrap="square" lIns="0" tIns="16510" rIns="0" bIns="0" rtlCol="0">
            <a:spAutoFit/>
          </a:bodyPr>
          <a:lstStyle/>
          <a:p>
            <a:pPr marL="12700">
              <a:lnSpc>
                <a:spcPct val="100000"/>
              </a:lnSpc>
              <a:spcBef>
                <a:spcPts val="130"/>
              </a:spcBef>
            </a:pPr>
            <a:r>
              <a:rPr sz="1950" spc="25" dirty="0">
                <a:solidFill>
                  <a:srgbClr val="FFFFFF"/>
                </a:solidFill>
                <a:latin typeface="PMingLiU"/>
                <a:cs typeface="PMingLiU"/>
              </a:rPr>
              <a:t>工商业</a:t>
            </a:r>
            <a:endParaRPr sz="1950">
              <a:latin typeface="PMingLiU"/>
              <a:cs typeface="PMingLiU"/>
            </a:endParaRPr>
          </a:p>
        </p:txBody>
      </p:sp>
      <p:sp>
        <p:nvSpPr>
          <p:cNvPr id="17" name="object 17"/>
          <p:cNvSpPr/>
          <p:nvPr/>
        </p:nvSpPr>
        <p:spPr>
          <a:xfrm>
            <a:off x="5699759" y="2381973"/>
            <a:ext cx="1386839" cy="441960"/>
          </a:xfrm>
          <a:prstGeom prst="rect">
            <a:avLst/>
          </a:prstGeom>
          <a:blipFill>
            <a:blip r:embed="rId1" cstate="print"/>
            <a:stretch>
              <a:fillRect/>
            </a:stretch>
          </a:blipFill>
        </p:spPr>
        <p:txBody>
          <a:bodyPr wrap="square" lIns="0" tIns="0" rIns="0" bIns="0" rtlCol="0"/>
          <a:lstStyle/>
          <a:p/>
        </p:txBody>
      </p:sp>
      <p:sp>
        <p:nvSpPr>
          <p:cNvPr id="18" name="object 18"/>
          <p:cNvSpPr/>
          <p:nvPr/>
        </p:nvSpPr>
        <p:spPr>
          <a:xfrm>
            <a:off x="7848600" y="3243033"/>
            <a:ext cx="1386840" cy="441960"/>
          </a:xfrm>
          <a:prstGeom prst="rect">
            <a:avLst/>
          </a:prstGeom>
          <a:blipFill>
            <a:blip r:embed="rId1" cstate="print"/>
            <a:stretch>
              <a:fillRect/>
            </a:stretch>
          </a:blipFill>
        </p:spPr>
        <p:txBody>
          <a:bodyPr wrap="square" lIns="0" tIns="0" rIns="0" bIns="0" rtlCol="0"/>
          <a:lstStyle/>
          <a:p/>
        </p:txBody>
      </p:sp>
      <p:sp>
        <p:nvSpPr>
          <p:cNvPr id="19" name="object 19"/>
          <p:cNvSpPr/>
          <p:nvPr/>
        </p:nvSpPr>
        <p:spPr>
          <a:xfrm>
            <a:off x="10515600" y="4511040"/>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823" y="414718"/>
            <a:ext cx="7139940" cy="510540"/>
          </a:xfrm>
          <a:prstGeom prst="rect">
            <a:avLst/>
          </a:prstGeom>
        </p:spPr>
        <p:txBody>
          <a:bodyPr vert="horz" wrap="square" lIns="0" tIns="16510" rIns="0" bIns="0" rtlCol="0">
            <a:spAutoFit/>
          </a:bodyPr>
          <a:lstStyle/>
          <a:p>
            <a:pPr marL="12700">
              <a:lnSpc>
                <a:spcPct val="100000"/>
              </a:lnSpc>
              <a:spcBef>
                <a:spcPts val="130"/>
              </a:spcBef>
              <a:tabLst>
                <a:tab pos="6416675" algn="l"/>
              </a:tabLst>
            </a:pPr>
            <a:r>
              <a:rPr sz="3150" spc="25" dirty="0"/>
              <a:t>第三节</a:t>
            </a:r>
            <a:r>
              <a:rPr sz="3150" spc="15" dirty="0"/>
              <a:t> </a:t>
            </a:r>
            <a:r>
              <a:rPr sz="3150" spc="25" dirty="0"/>
              <a:t>开辟中国社会主义改造道路</a:t>
            </a:r>
            <a:r>
              <a:rPr sz="3150" dirty="0"/>
              <a:t>	</a:t>
            </a:r>
            <a:endParaRPr sz="3150" dirty="0"/>
          </a:p>
        </p:txBody>
      </p:sp>
      <p:sp>
        <p:nvSpPr>
          <p:cNvPr id="5" name="object 5"/>
          <p:cNvSpPr txBox="1"/>
          <p:nvPr/>
        </p:nvSpPr>
        <p:spPr>
          <a:xfrm>
            <a:off x="409428" y="1295400"/>
            <a:ext cx="11573510" cy="4001135"/>
          </a:xfrm>
          <a:prstGeom prst="rect">
            <a:avLst/>
          </a:prstGeom>
        </p:spPr>
        <p:txBody>
          <a:bodyPr vert="horz" wrap="square" lIns="0" tIns="12700" rIns="0" bIns="0" rtlCol="0">
            <a:spAutoFit/>
          </a:bodyPr>
          <a:lstStyle/>
          <a:p>
            <a:pPr marL="12700">
              <a:lnSpc>
                <a:spcPct val="100000"/>
              </a:lnSpc>
              <a:spcBef>
                <a:spcPts val="100"/>
              </a:spcBef>
            </a:pPr>
            <a:r>
              <a:rPr sz="2400" dirty="0">
                <a:latin typeface="PMingLiU"/>
                <a:cs typeface="PMingLiU"/>
              </a:rPr>
              <a:t>三、社会主义基本制度在中国的全</a:t>
            </a:r>
            <a:r>
              <a:rPr sz="2400" spc="-15" dirty="0">
                <a:latin typeface="PMingLiU"/>
                <a:cs typeface="PMingLiU"/>
              </a:rPr>
              <a:t>面</a:t>
            </a:r>
            <a:r>
              <a:rPr sz="2400" spc="-5" dirty="0">
                <a:latin typeface="PMingLiU"/>
                <a:cs typeface="PMingLiU"/>
              </a:rPr>
              <a:t>确立</a:t>
            </a:r>
            <a:endParaRPr sz="2400" dirty="0">
              <a:latin typeface="PMingLiU"/>
              <a:cs typeface="PMingLiU"/>
            </a:endParaRPr>
          </a:p>
          <a:p>
            <a:pPr>
              <a:lnSpc>
                <a:spcPct val="100000"/>
              </a:lnSpc>
              <a:spcBef>
                <a:spcPts val="5"/>
              </a:spcBef>
            </a:pPr>
            <a:endParaRPr sz="2350" dirty="0">
              <a:latin typeface="Times New Roman" panose="02020503050405090304"/>
              <a:cs typeface="Times New Roman" panose="02020503050405090304"/>
            </a:endParaRPr>
          </a:p>
          <a:p>
            <a:pPr marL="12700">
              <a:lnSpc>
                <a:spcPct val="100000"/>
              </a:lnSpc>
            </a:pPr>
            <a:r>
              <a:rPr sz="2400" dirty="0">
                <a:latin typeface="PMingLiU"/>
                <a:cs typeface="PMingLiU"/>
              </a:rPr>
              <a:t>社会主义改造基本完成</a:t>
            </a:r>
            <a:r>
              <a:rPr sz="2400" spc="-15" dirty="0">
                <a:latin typeface="PMingLiU"/>
                <a:cs typeface="PMingLiU"/>
              </a:rPr>
              <a:t>的</a:t>
            </a:r>
            <a:r>
              <a:rPr sz="2400" spc="-5" dirty="0">
                <a:latin typeface="PMingLiU"/>
                <a:cs typeface="PMingLiU"/>
              </a:rPr>
              <a:t>意</a:t>
            </a:r>
            <a:r>
              <a:rPr sz="2400" dirty="0">
                <a:latin typeface="PMingLiU"/>
                <a:cs typeface="PMingLiU"/>
              </a:rPr>
              <a:t>义</a:t>
            </a:r>
            <a:r>
              <a:rPr sz="1950" spc="25" dirty="0">
                <a:solidFill>
                  <a:srgbClr val="FF0000"/>
                </a:solidFill>
                <a:latin typeface="PMingLiU"/>
                <a:cs typeface="PMingLiU"/>
              </a:rPr>
              <a:t>★★</a:t>
            </a:r>
            <a:endParaRPr sz="1950" dirty="0">
              <a:latin typeface="PMingLiU"/>
              <a:cs typeface="PMingLiU"/>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pPr>
            <a:r>
              <a:rPr sz="1950" spc="100" dirty="0">
                <a:latin typeface="PMingLiU"/>
                <a:cs typeface="PMingLiU"/>
              </a:rPr>
              <a:t>1</a:t>
            </a:r>
            <a:r>
              <a:rPr sz="1950" spc="25" dirty="0">
                <a:latin typeface="PMingLiU"/>
                <a:cs typeface="PMingLiU"/>
              </a:rPr>
              <a:t>、社会主义改造完成，标志着社</a:t>
            </a:r>
            <a:r>
              <a:rPr sz="1950" spc="75" dirty="0">
                <a:latin typeface="PMingLiU"/>
                <a:cs typeface="PMingLiU"/>
              </a:rPr>
              <a:t>会</a:t>
            </a:r>
            <a:r>
              <a:rPr sz="1950" spc="25" dirty="0">
                <a:latin typeface="PMingLiU"/>
                <a:cs typeface="PMingLiU"/>
              </a:rPr>
              <a:t>主</a:t>
            </a:r>
            <a:r>
              <a:rPr sz="1950" spc="40" dirty="0">
                <a:latin typeface="PMingLiU"/>
                <a:cs typeface="PMingLiU"/>
              </a:rPr>
              <a:t>义</a:t>
            </a:r>
            <a:r>
              <a:rPr sz="1950" b="1" spc="75" dirty="0">
                <a:solidFill>
                  <a:srgbClr val="C00000"/>
                </a:solidFill>
                <a:latin typeface="Microsoft JhengHei" panose="020B0604030504040204" charset="-120"/>
                <a:cs typeface="Microsoft JhengHei" panose="020B0604030504040204" charset="-120"/>
              </a:rPr>
              <a:t>基</a:t>
            </a:r>
            <a:r>
              <a:rPr sz="1950" b="1" spc="25" dirty="0">
                <a:solidFill>
                  <a:srgbClr val="C00000"/>
                </a:solidFill>
                <a:latin typeface="Microsoft JhengHei" panose="020B0604030504040204" charset="-120"/>
                <a:cs typeface="Microsoft JhengHei" panose="020B0604030504040204" charset="-120"/>
              </a:rPr>
              <a:t>本经</a:t>
            </a:r>
            <a:r>
              <a:rPr sz="1950" b="1" spc="65" dirty="0">
                <a:solidFill>
                  <a:srgbClr val="C00000"/>
                </a:solidFill>
                <a:latin typeface="Microsoft JhengHei" panose="020B0604030504040204" charset="-120"/>
                <a:cs typeface="Microsoft JhengHei" panose="020B0604030504040204" charset="-120"/>
              </a:rPr>
              <a:t>济</a:t>
            </a:r>
            <a:r>
              <a:rPr sz="1950" b="1" spc="25" dirty="0">
                <a:solidFill>
                  <a:srgbClr val="C00000"/>
                </a:solidFill>
                <a:latin typeface="Microsoft JhengHei" panose="020B0604030504040204" charset="-120"/>
                <a:cs typeface="Microsoft JhengHei" panose="020B0604030504040204" charset="-120"/>
              </a:rPr>
              <a:t>制度</a:t>
            </a:r>
            <a:r>
              <a:rPr sz="1950" b="1" spc="65" dirty="0">
                <a:solidFill>
                  <a:srgbClr val="C00000"/>
                </a:solidFill>
                <a:latin typeface="Microsoft JhengHei" panose="020B0604030504040204" charset="-120"/>
                <a:cs typeface="Microsoft JhengHei" panose="020B0604030504040204" charset="-120"/>
              </a:rPr>
              <a:t>的</a:t>
            </a:r>
            <a:r>
              <a:rPr sz="1950" b="1" spc="25" dirty="0">
                <a:solidFill>
                  <a:srgbClr val="C00000"/>
                </a:solidFill>
                <a:latin typeface="Microsoft JhengHei" panose="020B0604030504040204" charset="-120"/>
                <a:cs typeface="Microsoft JhengHei" panose="020B0604030504040204" charset="-120"/>
              </a:rPr>
              <a:t>建</a:t>
            </a:r>
            <a:r>
              <a:rPr sz="1950" b="1" spc="30" dirty="0">
                <a:solidFill>
                  <a:srgbClr val="C00000"/>
                </a:solidFill>
                <a:latin typeface="Microsoft JhengHei" panose="020B0604030504040204" charset="-120"/>
                <a:cs typeface="Microsoft JhengHei" panose="020B0604030504040204" charset="-120"/>
              </a:rPr>
              <a:t>立</a:t>
            </a:r>
            <a:r>
              <a:rPr sz="1950" spc="75" dirty="0">
                <a:latin typeface="PMingLiU"/>
                <a:cs typeface="PMingLiU"/>
              </a:rPr>
              <a:t>，</a:t>
            </a:r>
            <a:r>
              <a:rPr sz="1950" spc="25" dirty="0">
                <a:latin typeface="PMingLiU"/>
                <a:cs typeface="PMingLiU"/>
              </a:rPr>
              <a:t>这是</a:t>
            </a:r>
            <a:r>
              <a:rPr sz="1950" spc="75" dirty="0">
                <a:latin typeface="PMingLiU"/>
                <a:cs typeface="PMingLiU"/>
              </a:rPr>
              <a:t>中</a:t>
            </a:r>
            <a:r>
              <a:rPr sz="1950" spc="25" dirty="0">
                <a:latin typeface="PMingLiU"/>
                <a:cs typeface="PMingLiU"/>
              </a:rPr>
              <a:t>国</a:t>
            </a:r>
            <a:r>
              <a:rPr sz="1950" b="1" spc="75" dirty="0">
                <a:solidFill>
                  <a:srgbClr val="C00000"/>
                </a:solidFill>
                <a:latin typeface="Microsoft JhengHei" panose="020B0604030504040204" charset="-120"/>
                <a:cs typeface="Microsoft JhengHei" panose="020B0604030504040204" charset="-120"/>
              </a:rPr>
              <a:t>进</a:t>
            </a:r>
            <a:r>
              <a:rPr sz="1950" b="1" spc="25" dirty="0">
                <a:solidFill>
                  <a:srgbClr val="C00000"/>
                </a:solidFill>
                <a:latin typeface="Microsoft JhengHei" panose="020B0604030504040204" charset="-120"/>
                <a:cs typeface="Microsoft JhengHei" panose="020B0604030504040204" charset="-120"/>
              </a:rPr>
              <a:t>入社</a:t>
            </a:r>
            <a:r>
              <a:rPr sz="1950" b="1" spc="65" dirty="0">
                <a:solidFill>
                  <a:srgbClr val="C00000"/>
                </a:solidFill>
                <a:latin typeface="Microsoft JhengHei" panose="020B0604030504040204" charset="-120"/>
                <a:cs typeface="Microsoft JhengHei" panose="020B0604030504040204" charset="-120"/>
              </a:rPr>
              <a:t>会</a:t>
            </a:r>
            <a:r>
              <a:rPr sz="1950" b="1" spc="25" dirty="0">
                <a:solidFill>
                  <a:srgbClr val="C00000"/>
                </a:solidFill>
                <a:latin typeface="Microsoft JhengHei" panose="020B0604030504040204" charset="-120"/>
                <a:cs typeface="Microsoft JhengHei" panose="020B0604030504040204" charset="-120"/>
              </a:rPr>
              <a:t>主义</a:t>
            </a:r>
            <a:r>
              <a:rPr sz="1950" b="1" spc="65" dirty="0">
                <a:solidFill>
                  <a:srgbClr val="C00000"/>
                </a:solidFill>
                <a:latin typeface="Microsoft JhengHei" panose="020B0604030504040204" charset="-120"/>
                <a:cs typeface="Microsoft JhengHei" panose="020B0604030504040204" charset="-120"/>
              </a:rPr>
              <a:t>社</a:t>
            </a:r>
            <a:r>
              <a:rPr sz="1950" b="1" spc="25" dirty="0">
                <a:solidFill>
                  <a:srgbClr val="C00000"/>
                </a:solidFill>
                <a:latin typeface="Microsoft JhengHei" panose="020B0604030504040204" charset="-120"/>
                <a:cs typeface="Microsoft JhengHei" panose="020B0604030504040204" charset="-120"/>
              </a:rPr>
              <a:t>会的</a:t>
            </a:r>
            <a:r>
              <a:rPr sz="1950" b="1" spc="65" dirty="0">
                <a:solidFill>
                  <a:srgbClr val="C00000"/>
                </a:solidFill>
                <a:latin typeface="Microsoft JhengHei" panose="020B0604030504040204" charset="-120"/>
                <a:cs typeface="Microsoft JhengHei" panose="020B0604030504040204" charset="-120"/>
              </a:rPr>
              <a:t>最</a:t>
            </a:r>
            <a:r>
              <a:rPr sz="1950" b="1" spc="25" dirty="0">
                <a:solidFill>
                  <a:srgbClr val="C00000"/>
                </a:solidFill>
                <a:latin typeface="Microsoft JhengHei" panose="020B0604030504040204" charset="-120"/>
                <a:cs typeface="Microsoft JhengHei" panose="020B0604030504040204" charset="-120"/>
              </a:rPr>
              <a:t>主要标</a:t>
            </a:r>
            <a:endParaRPr sz="1950" dirty="0">
              <a:latin typeface="Microsoft JhengHei" panose="020B0604030504040204" charset="-120"/>
              <a:cs typeface="Microsoft JhengHei" panose="020B0604030504040204" charset="-120"/>
            </a:endParaRPr>
          </a:p>
          <a:p>
            <a:pPr marL="12700">
              <a:lnSpc>
                <a:spcPct val="100000"/>
              </a:lnSpc>
              <a:spcBef>
                <a:spcPts val="1505"/>
              </a:spcBef>
            </a:pPr>
            <a:r>
              <a:rPr sz="1950" u="heavy" spc="-490"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志</a:t>
            </a:r>
            <a:r>
              <a:rPr sz="1950" spc="25" dirty="0">
                <a:latin typeface="PMingLiU"/>
                <a:cs typeface="PMingLiU"/>
              </a:rPr>
              <a:t>。表明中国已经胜利地完成了从</a:t>
            </a:r>
            <a:r>
              <a:rPr sz="1950" spc="75" dirty="0">
                <a:latin typeface="PMingLiU"/>
                <a:cs typeface="PMingLiU"/>
              </a:rPr>
              <a:t>新</a:t>
            </a:r>
            <a:r>
              <a:rPr sz="1950" spc="25" dirty="0">
                <a:latin typeface="PMingLiU"/>
                <a:cs typeface="PMingLiU"/>
              </a:rPr>
              <a:t>民主</a:t>
            </a:r>
            <a:r>
              <a:rPr sz="1950" spc="75" dirty="0">
                <a:latin typeface="PMingLiU"/>
                <a:cs typeface="PMingLiU"/>
              </a:rPr>
              <a:t>主</a:t>
            </a:r>
            <a:r>
              <a:rPr sz="1950" spc="25" dirty="0">
                <a:latin typeface="PMingLiU"/>
                <a:cs typeface="PMingLiU"/>
              </a:rPr>
              <a:t>义到</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的过</a:t>
            </a:r>
            <a:r>
              <a:rPr sz="1950" spc="75" dirty="0">
                <a:latin typeface="PMingLiU"/>
                <a:cs typeface="PMingLiU"/>
              </a:rPr>
              <a:t>渡</a:t>
            </a:r>
            <a:r>
              <a:rPr sz="1950" spc="25" dirty="0">
                <a:latin typeface="PMingLiU"/>
                <a:cs typeface="PMingLiU"/>
              </a:rPr>
              <a:t>，</a:t>
            </a:r>
            <a:r>
              <a:rPr sz="1950" u="heavy" spc="-475" dirty="0">
                <a:solidFill>
                  <a:srgbClr val="C00000"/>
                </a:solidFill>
                <a:uFill>
                  <a:solidFill>
                    <a:srgbClr val="C00000"/>
                  </a:solidFill>
                </a:uFill>
                <a:latin typeface="PMingLiU"/>
                <a:cs typeface="PMingLiU"/>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社</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会</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主义</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基</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本制</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度</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在中</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国</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全面</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确</a:t>
            </a:r>
            <a:r>
              <a:rPr sz="1950" b="1" u="heavy" spc="50" dirty="0">
                <a:solidFill>
                  <a:srgbClr val="C00000"/>
                </a:solidFill>
                <a:uFill>
                  <a:solidFill>
                    <a:srgbClr val="C00000"/>
                  </a:solidFill>
                </a:uFill>
                <a:latin typeface="Microsoft JhengHei" panose="020B0604030504040204" charset="-120"/>
                <a:cs typeface="Microsoft JhengHei" panose="020B0604030504040204" charset="-120"/>
              </a:rPr>
              <a:t>立</a:t>
            </a:r>
            <a:r>
              <a:rPr sz="1950" spc="25" dirty="0">
                <a:latin typeface="PMingLiU"/>
                <a:cs typeface="PMingLiU"/>
              </a:rPr>
              <a:t>。</a:t>
            </a:r>
            <a:endParaRPr sz="1950" dirty="0">
              <a:latin typeface="PMingLiU"/>
              <a:cs typeface="PMingLiU"/>
            </a:endParaRPr>
          </a:p>
          <a:p>
            <a:pPr marL="12700" marR="285115">
              <a:lnSpc>
                <a:spcPct val="164000"/>
              </a:lnSpc>
              <a:spcBef>
                <a:spcPts val="1020"/>
              </a:spcBef>
            </a:pPr>
            <a:r>
              <a:rPr sz="1950" spc="100" dirty="0">
                <a:latin typeface="PMingLiU"/>
                <a:cs typeface="PMingLiU"/>
              </a:rPr>
              <a:t>2</a:t>
            </a:r>
            <a:r>
              <a:rPr sz="1950" spc="25" dirty="0">
                <a:latin typeface="PMingLiU"/>
                <a:cs typeface="PMingLiU"/>
              </a:rPr>
              <a:t>、社会主义改造是在生产关系方</a:t>
            </a:r>
            <a:r>
              <a:rPr sz="1950" spc="75" dirty="0">
                <a:latin typeface="PMingLiU"/>
                <a:cs typeface="PMingLiU"/>
              </a:rPr>
              <a:t>面</a:t>
            </a:r>
            <a:r>
              <a:rPr sz="1950" spc="25" dirty="0">
                <a:latin typeface="PMingLiU"/>
                <a:cs typeface="PMingLiU"/>
              </a:rPr>
              <a:t>由私</a:t>
            </a:r>
            <a:r>
              <a:rPr sz="1950" spc="75" dirty="0">
                <a:latin typeface="PMingLiU"/>
                <a:cs typeface="PMingLiU"/>
              </a:rPr>
              <a:t>有</a:t>
            </a:r>
            <a:r>
              <a:rPr sz="1950" spc="25" dirty="0">
                <a:latin typeface="PMingLiU"/>
                <a:cs typeface="PMingLiU"/>
              </a:rPr>
              <a:t>制到</a:t>
            </a:r>
            <a:r>
              <a:rPr sz="1950" spc="75" dirty="0">
                <a:latin typeface="PMingLiU"/>
                <a:cs typeface="PMingLiU"/>
              </a:rPr>
              <a:t>公</a:t>
            </a:r>
            <a:r>
              <a:rPr sz="1950" spc="25" dirty="0">
                <a:latin typeface="PMingLiU"/>
                <a:cs typeface="PMingLiU"/>
              </a:rPr>
              <a:t>有制</a:t>
            </a:r>
            <a:r>
              <a:rPr sz="1950" spc="75" dirty="0">
                <a:latin typeface="PMingLiU"/>
                <a:cs typeface="PMingLiU"/>
              </a:rPr>
              <a:t>的</a:t>
            </a:r>
            <a:r>
              <a:rPr sz="1950" spc="25" dirty="0">
                <a:latin typeface="PMingLiU"/>
                <a:cs typeface="PMingLiU"/>
              </a:rPr>
              <a:t>一场</a:t>
            </a:r>
            <a:r>
              <a:rPr sz="1950" spc="75" dirty="0">
                <a:latin typeface="PMingLiU"/>
                <a:cs typeface="PMingLiU"/>
              </a:rPr>
              <a:t>伟</a:t>
            </a:r>
            <a:r>
              <a:rPr sz="1950" spc="25" dirty="0">
                <a:latin typeface="PMingLiU"/>
                <a:cs typeface="PMingLiU"/>
              </a:rPr>
              <a:t>大的</a:t>
            </a:r>
            <a:r>
              <a:rPr sz="1950" spc="75" dirty="0">
                <a:latin typeface="PMingLiU"/>
                <a:cs typeface="PMingLiU"/>
              </a:rPr>
              <a:t>变</a:t>
            </a:r>
            <a:r>
              <a:rPr sz="1950" spc="25" dirty="0">
                <a:latin typeface="PMingLiU"/>
                <a:cs typeface="PMingLiU"/>
              </a:rPr>
              <a:t>革</a:t>
            </a:r>
            <a:r>
              <a:rPr sz="1950" spc="75" dirty="0">
                <a:latin typeface="PMingLiU"/>
                <a:cs typeface="PMingLiU"/>
              </a:rPr>
              <a:t>，</a:t>
            </a:r>
            <a:r>
              <a:rPr sz="1950" spc="25" dirty="0">
                <a:latin typeface="PMingLiU"/>
                <a:cs typeface="PMingLiU"/>
              </a:rPr>
              <a:t>这就</a:t>
            </a:r>
            <a:r>
              <a:rPr sz="1950" spc="75" dirty="0">
                <a:latin typeface="PMingLiU"/>
                <a:cs typeface="PMingLiU"/>
              </a:rPr>
              <a:t>使</a:t>
            </a:r>
            <a:r>
              <a:rPr sz="1950" spc="25" dirty="0">
                <a:latin typeface="PMingLiU"/>
                <a:cs typeface="PMingLiU"/>
              </a:rPr>
              <a:t>社会</a:t>
            </a:r>
            <a:r>
              <a:rPr sz="1950" spc="75" dirty="0">
                <a:latin typeface="PMingLiU"/>
                <a:cs typeface="PMingLiU"/>
              </a:rPr>
              <a:t>生</a:t>
            </a:r>
            <a:r>
              <a:rPr sz="1950" spc="25" dirty="0">
                <a:latin typeface="PMingLiU"/>
                <a:cs typeface="PMingLiU"/>
              </a:rPr>
              <a:t>产力</a:t>
            </a:r>
            <a:r>
              <a:rPr sz="1950" spc="75" dirty="0">
                <a:latin typeface="PMingLiU"/>
                <a:cs typeface="PMingLiU"/>
              </a:rPr>
              <a:t>从</a:t>
            </a:r>
            <a:r>
              <a:rPr sz="1950" spc="25" dirty="0">
                <a:latin typeface="PMingLiU"/>
                <a:cs typeface="PMingLiU"/>
              </a:rPr>
              <a:t>旧的生 产关系的束缚中解放出来，对生产</a:t>
            </a:r>
            <a:r>
              <a:rPr sz="1950" spc="75" dirty="0">
                <a:latin typeface="PMingLiU"/>
                <a:cs typeface="PMingLiU"/>
              </a:rPr>
              <a:t>力</a:t>
            </a:r>
            <a:r>
              <a:rPr sz="1950" spc="25" dirty="0">
                <a:latin typeface="PMingLiU"/>
                <a:cs typeface="PMingLiU"/>
              </a:rPr>
              <a:t>的发</a:t>
            </a:r>
            <a:r>
              <a:rPr sz="1950" spc="75" dirty="0">
                <a:latin typeface="PMingLiU"/>
                <a:cs typeface="PMingLiU"/>
              </a:rPr>
              <a:t>展</a:t>
            </a:r>
            <a:r>
              <a:rPr sz="1950" spc="25" dirty="0">
                <a:latin typeface="PMingLiU"/>
                <a:cs typeface="PMingLiU"/>
              </a:rPr>
              <a:t>直接</a:t>
            </a:r>
            <a:r>
              <a:rPr sz="1950" spc="75" dirty="0">
                <a:latin typeface="PMingLiU"/>
                <a:cs typeface="PMingLiU"/>
              </a:rPr>
              <a:t>起</a:t>
            </a:r>
            <a:r>
              <a:rPr sz="1950" spc="25" dirty="0">
                <a:latin typeface="PMingLiU"/>
                <a:cs typeface="PMingLiU"/>
              </a:rPr>
              <a:t>到了</a:t>
            </a:r>
            <a:r>
              <a:rPr sz="1950" spc="75" dirty="0">
                <a:latin typeface="PMingLiU"/>
                <a:cs typeface="PMingLiU"/>
              </a:rPr>
              <a:t>促</a:t>
            </a:r>
            <a:r>
              <a:rPr sz="1950" spc="25" dirty="0">
                <a:latin typeface="PMingLiU"/>
                <a:cs typeface="PMingLiU"/>
              </a:rPr>
              <a:t>进作</a:t>
            </a:r>
            <a:r>
              <a:rPr sz="1950" spc="75" dirty="0">
                <a:latin typeface="PMingLiU"/>
                <a:cs typeface="PMingLiU"/>
              </a:rPr>
              <a:t>用</a:t>
            </a:r>
            <a:r>
              <a:rPr sz="1950" spc="25" dirty="0">
                <a:latin typeface="PMingLiU"/>
                <a:cs typeface="PMingLiU"/>
              </a:rPr>
              <a:t>。</a:t>
            </a:r>
            <a:endParaRPr sz="1950" dirty="0">
              <a:latin typeface="PMingLiU"/>
              <a:cs typeface="PMingLiU"/>
            </a:endParaRPr>
          </a:p>
          <a:p>
            <a:pPr>
              <a:lnSpc>
                <a:spcPct val="100000"/>
              </a:lnSpc>
              <a:spcBef>
                <a:spcPts val="55"/>
              </a:spcBef>
            </a:pPr>
            <a:endParaRPr sz="2100" dirty="0">
              <a:latin typeface="Times New Roman" panose="02020503050405090304"/>
              <a:cs typeface="Times New Roman" panose="02020503050405090304"/>
            </a:endParaRPr>
          </a:p>
          <a:p>
            <a:pPr marL="12700">
              <a:lnSpc>
                <a:spcPct val="100000"/>
              </a:lnSpc>
            </a:pPr>
            <a:r>
              <a:rPr sz="1950" spc="100" dirty="0">
                <a:latin typeface="PMingLiU"/>
                <a:cs typeface="PMingLiU"/>
              </a:rPr>
              <a:t>3</a:t>
            </a:r>
            <a:r>
              <a:rPr sz="1950" spc="25" dirty="0">
                <a:latin typeface="PMingLiU"/>
                <a:cs typeface="PMingLiU"/>
              </a:rPr>
              <a:t>、社</a:t>
            </a:r>
            <a:r>
              <a:rPr sz="1950" spc="75" dirty="0">
                <a:latin typeface="PMingLiU"/>
                <a:cs typeface="PMingLiU"/>
              </a:rPr>
              <a:t>会</a:t>
            </a:r>
            <a:r>
              <a:rPr sz="1950" spc="25" dirty="0">
                <a:latin typeface="PMingLiU"/>
                <a:cs typeface="PMingLiU"/>
              </a:rPr>
              <a:t>主义</a:t>
            </a:r>
            <a:r>
              <a:rPr sz="1950" spc="75" dirty="0">
                <a:latin typeface="PMingLiU"/>
                <a:cs typeface="PMingLiU"/>
              </a:rPr>
              <a:t>改</a:t>
            </a:r>
            <a:r>
              <a:rPr sz="1950" spc="25" dirty="0">
                <a:latin typeface="PMingLiU"/>
                <a:cs typeface="PMingLiU"/>
              </a:rPr>
              <a:t>造完</a:t>
            </a:r>
            <a:r>
              <a:rPr sz="1950" spc="75" dirty="0">
                <a:latin typeface="PMingLiU"/>
                <a:cs typeface="PMingLiU"/>
              </a:rPr>
              <a:t>成</a:t>
            </a:r>
            <a:r>
              <a:rPr sz="1950" spc="25" dirty="0">
                <a:latin typeface="PMingLiU"/>
                <a:cs typeface="PMingLiU"/>
              </a:rPr>
              <a:t>，社</a:t>
            </a:r>
            <a:r>
              <a:rPr sz="1950" spc="75" dirty="0">
                <a:latin typeface="PMingLiU"/>
                <a:cs typeface="PMingLiU"/>
              </a:rPr>
              <a:t>会</a:t>
            </a:r>
            <a:r>
              <a:rPr sz="1950" spc="25" dirty="0">
                <a:latin typeface="PMingLiU"/>
                <a:cs typeface="PMingLiU"/>
              </a:rPr>
              <a:t>主义</a:t>
            </a:r>
            <a:r>
              <a:rPr sz="1950" spc="75" dirty="0">
                <a:latin typeface="PMingLiU"/>
                <a:cs typeface="PMingLiU"/>
              </a:rPr>
              <a:t>基</a:t>
            </a:r>
            <a:r>
              <a:rPr sz="1950" spc="25" dirty="0">
                <a:latin typeface="PMingLiU"/>
                <a:cs typeface="PMingLiU"/>
              </a:rPr>
              <a:t>本制</a:t>
            </a:r>
            <a:r>
              <a:rPr sz="1950" spc="75" dirty="0">
                <a:latin typeface="PMingLiU"/>
                <a:cs typeface="PMingLiU"/>
              </a:rPr>
              <a:t>度</a:t>
            </a:r>
            <a:r>
              <a:rPr sz="1950" spc="25" dirty="0">
                <a:latin typeface="PMingLiU"/>
                <a:cs typeface="PMingLiU"/>
              </a:rPr>
              <a:t>建立</a:t>
            </a:r>
            <a:r>
              <a:rPr sz="1950" spc="75" dirty="0">
                <a:latin typeface="PMingLiU"/>
                <a:cs typeface="PMingLiU"/>
              </a:rPr>
              <a:t>，</a:t>
            </a:r>
            <a:r>
              <a:rPr sz="1950" spc="25" dirty="0">
                <a:latin typeface="PMingLiU"/>
                <a:cs typeface="PMingLiU"/>
              </a:rPr>
              <a:t>为当</a:t>
            </a:r>
            <a:r>
              <a:rPr sz="1950" spc="75" dirty="0">
                <a:latin typeface="PMingLiU"/>
                <a:cs typeface="PMingLiU"/>
              </a:rPr>
              <a:t>代</a:t>
            </a:r>
            <a:r>
              <a:rPr sz="1950" spc="25" dirty="0">
                <a:latin typeface="PMingLiU"/>
                <a:cs typeface="PMingLiU"/>
              </a:rPr>
              <a:t>中国</a:t>
            </a:r>
            <a:r>
              <a:rPr sz="1950" spc="75" dirty="0">
                <a:latin typeface="PMingLiU"/>
                <a:cs typeface="PMingLiU"/>
              </a:rPr>
              <a:t>发</a:t>
            </a:r>
            <a:r>
              <a:rPr sz="1950" spc="25" dirty="0">
                <a:latin typeface="PMingLiU"/>
                <a:cs typeface="PMingLiU"/>
              </a:rPr>
              <a:t>展进</a:t>
            </a:r>
            <a:r>
              <a:rPr sz="1950" spc="75" dirty="0">
                <a:latin typeface="PMingLiU"/>
                <a:cs typeface="PMingLiU"/>
              </a:rPr>
              <a:t>步</a:t>
            </a:r>
            <a:r>
              <a:rPr sz="1950" spc="25" dirty="0">
                <a:latin typeface="PMingLiU"/>
                <a:cs typeface="PMingLiU"/>
              </a:rPr>
              <a:t>奠定了</a:t>
            </a:r>
            <a:r>
              <a:rPr sz="1950" spc="75" dirty="0">
                <a:latin typeface="PMingLiU"/>
                <a:cs typeface="PMingLiU"/>
              </a:rPr>
              <a:t>根</a:t>
            </a:r>
            <a:r>
              <a:rPr sz="1950" spc="25" dirty="0">
                <a:latin typeface="PMingLiU"/>
                <a:cs typeface="PMingLiU"/>
              </a:rPr>
              <a:t>本政</a:t>
            </a:r>
            <a:r>
              <a:rPr sz="1950" spc="75" dirty="0">
                <a:latin typeface="PMingLiU"/>
                <a:cs typeface="PMingLiU"/>
              </a:rPr>
              <a:t>治</a:t>
            </a:r>
            <a:r>
              <a:rPr sz="1950" spc="25" dirty="0">
                <a:latin typeface="PMingLiU"/>
                <a:cs typeface="PMingLiU"/>
              </a:rPr>
              <a:t>前提</a:t>
            </a:r>
            <a:r>
              <a:rPr sz="1950" spc="75" dirty="0">
                <a:latin typeface="PMingLiU"/>
                <a:cs typeface="PMingLiU"/>
              </a:rPr>
              <a:t>和</a:t>
            </a:r>
            <a:r>
              <a:rPr sz="1950" spc="25" dirty="0">
                <a:latin typeface="PMingLiU"/>
                <a:cs typeface="PMingLiU"/>
              </a:rPr>
              <a:t>制度</a:t>
            </a:r>
            <a:r>
              <a:rPr sz="1950" spc="75" dirty="0">
                <a:latin typeface="PMingLiU"/>
                <a:cs typeface="PMingLiU"/>
              </a:rPr>
              <a:t>基</a:t>
            </a:r>
            <a:r>
              <a:rPr sz="1950" spc="25" dirty="0">
                <a:latin typeface="PMingLiU"/>
                <a:cs typeface="PMingLiU"/>
              </a:rPr>
              <a:t>础。</a:t>
            </a:r>
            <a:endParaRPr sz="1950" dirty="0">
              <a:latin typeface="PMingLiU"/>
              <a:cs typeface="PMingLiU"/>
            </a:endParaRPr>
          </a:p>
        </p:txBody>
      </p:sp>
      <p:sp>
        <p:nvSpPr>
          <p:cNvPr id="8" name="object 3"/>
          <p:cNvSpPr/>
          <p:nvPr/>
        </p:nvSpPr>
        <p:spPr>
          <a:xfrm>
            <a:off x="0" y="419100"/>
            <a:ext cx="769620" cy="518159"/>
          </a:xfrm>
          <a:custGeom>
            <a:avLst/>
            <a:gdLst/>
            <a:ahLst/>
            <a:cxnLst/>
            <a:rect l="l" t="t" r="r" b="b"/>
            <a:pathLst>
              <a:path w="769620" h="518159">
                <a:moveTo>
                  <a:pt x="683260" y="0"/>
                </a:moveTo>
                <a:lnTo>
                  <a:pt x="10161" y="0"/>
                </a:lnTo>
                <a:lnTo>
                  <a:pt x="0" y="2049"/>
                </a:lnTo>
                <a:lnTo>
                  <a:pt x="0" y="516110"/>
                </a:lnTo>
                <a:lnTo>
                  <a:pt x="10161" y="518160"/>
                </a:lnTo>
                <a:lnTo>
                  <a:pt x="683260" y="518160"/>
                </a:lnTo>
                <a:lnTo>
                  <a:pt x="716872" y="511381"/>
                </a:lnTo>
                <a:lnTo>
                  <a:pt x="744323" y="492887"/>
                </a:lnTo>
                <a:lnTo>
                  <a:pt x="762832" y="465439"/>
                </a:lnTo>
                <a:lnTo>
                  <a:pt x="769620" y="431800"/>
                </a:lnTo>
                <a:lnTo>
                  <a:pt x="769620" y="86360"/>
                </a:lnTo>
                <a:lnTo>
                  <a:pt x="762832" y="52720"/>
                </a:lnTo>
                <a:lnTo>
                  <a:pt x="744323" y="25273"/>
                </a:lnTo>
                <a:lnTo>
                  <a:pt x="716872" y="6778"/>
                </a:lnTo>
                <a:lnTo>
                  <a:pt x="683260" y="0"/>
                </a:lnTo>
                <a:close/>
              </a:path>
            </a:pathLst>
          </a:custGeom>
          <a:solidFill>
            <a:srgbClr val="C23B0D"/>
          </a:solidFill>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新中国成立后，社会主义国营经济建立的主要途径是（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A:没收帝国主义在华企业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B:没收官僚资本</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C:没收民族资本</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D:没收地主阶级的土地和财产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09270" y="153670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新中国成立后，社会主义国营经济建立的主要途径是（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A:没收帝国主义在华企业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B:没收官僚资本</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C:没收民族资本</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D:没收地主阶级的土地和财产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1950年6月，中共七届三中全会确定的中心任务是（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A:迅速消灭国民党残余势力</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B:完成新解放区土地改革</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C:统一全国财政经济工作</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D:争取国家财政经济状况的基本好转</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1950年6月，中共七届三中全会确定的中心任务是（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A:迅速消灭国民党残余势力</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B:完成新解放区土地改革</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C:统一全国财政经济工作</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D:争取国家财政经济状况的基本好转</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980555" cy="455930"/>
          </a:xfrm>
          <a:prstGeom prst="rect">
            <a:avLst/>
          </a:prstGeom>
        </p:spPr>
        <p:txBody>
          <a:bodyPr vert="horz" wrap="square" lIns="0" tIns="15240" rIns="0" bIns="0" rtlCol="0">
            <a:spAutoFit/>
          </a:bodyPr>
          <a:lstStyle/>
          <a:p>
            <a:pPr marL="12700">
              <a:lnSpc>
                <a:spcPct val="100000"/>
              </a:lnSpc>
              <a:spcBef>
                <a:spcPts val="120"/>
              </a:spcBef>
              <a:tabLst>
                <a:tab pos="6332855" algn="l"/>
              </a:tabLst>
            </a:pPr>
            <a:r>
              <a:rPr spc="15" dirty="0"/>
              <a:t>第一节</a:t>
            </a:r>
            <a:r>
              <a:rPr spc="-70" dirty="0"/>
              <a:t> </a:t>
            </a:r>
            <a:r>
              <a:rPr spc="15" dirty="0"/>
              <a:t>从争取和平民主到进</a:t>
            </a:r>
            <a:r>
              <a:rPr spc="-40" dirty="0"/>
              <a:t>行</a:t>
            </a:r>
            <a:r>
              <a:rPr spc="15" dirty="0"/>
              <a:t>自卫</a:t>
            </a:r>
            <a:r>
              <a:rPr spc="-40" dirty="0"/>
              <a:t>战</a:t>
            </a:r>
            <a:r>
              <a:rPr spc="15" dirty="0"/>
              <a:t>争</a:t>
            </a:r>
            <a:r>
              <a:rPr dirty="0"/>
              <a:t>	</a:t>
            </a:r>
            <a:endParaRPr spc="-55" dirty="0"/>
          </a:p>
        </p:txBody>
      </p:sp>
      <p:sp>
        <p:nvSpPr>
          <p:cNvPr id="4" name="object 4"/>
          <p:cNvSpPr txBox="1"/>
          <p:nvPr/>
        </p:nvSpPr>
        <p:spPr>
          <a:xfrm>
            <a:off x="656907" y="1239138"/>
            <a:ext cx="2161540" cy="382797"/>
          </a:xfrm>
          <a:prstGeom prst="rect">
            <a:avLst/>
          </a:prstGeom>
        </p:spPr>
        <p:txBody>
          <a:bodyPr vert="horz" wrap="square" lIns="0" tIns="13335" rIns="0" bIns="0" rtlCol="0">
            <a:spAutoFit/>
          </a:bodyPr>
          <a:lstStyle/>
          <a:p>
            <a:pPr marL="12700">
              <a:lnSpc>
                <a:spcPct val="100000"/>
              </a:lnSpc>
              <a:spcBef>
                <a:spcPts val="105"/>
              </a:spcBef>
            </a:pPr>
            <a:r>
              <a:rPr lang="zh-CN" altLang="en-US" sz="2400" dirty="0">
                <a:latin typeface="PMingLiU"/>
                <a:cs typeface="PMingLiU"/>
              </a:rPr>
              <a:t>三</a:t>
            </a:r>
            <a:r>
              <a:rPr sz="2400" dirty="0">
                <a:latin typeface="PMingLiU"/>
                <a:cs typeface="PMingLiU"/>
              </a:rPr>
              <a:t>、内战的爆发</a:t>
            </a:r>
            <a:endParaRPr sz="2400" dirty="0">
              <a:latin typeface="PMingLiU"/>
              <a:cs typeface="PMingLiU"/>
            </a:endParaRPr>
          </a:p>
        </p:txBody>
      </p:sp>
      <p:sp>
        <p:nvSpPr>
          <p:cNvPr id="5" name="object 5"/>
          <p:cNvSpPr/>
          <p:nvPr/>
        </p:nvSpPr>
        <p:spPr>
          <a:xfrm>
            <a:off x="3200400" y="1239138"/>
            <a:ext cx="1379220" cy="441960"/>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220979" y="2133600"/>
            <a:ext cx="1737360" cy="323215"/>
          </a:xfrm>
          <a:prstGeom prst="rect">
            <a:avLst/>
          </a:prstGeom>
          <a:solidFill>
            <a:srgbClr val="C23B0D"/>
          </a:solidFill>
        </p:spPr>
        <p:txBody>
          <a:bodyPr vert="horz" wrap="square" lIns="0" tIns="46355" rIns="0" bIns="0" rtlCol="0">
            <a:spAutoFit/>
          </a:bodyPr>
          <a:lstStyle/>
          <a:p>
            <a:pPr marL="187960" algn="l">
              <a:lnSpc>
                <a:spcPct val="100000"/>
              </a:lnSpc>
              <a:spcBef>
                <a:spcPts val="365"/>
              </a:spcBef>
            </a:pPr>
            <a:r>
              <a:rPr sz="1800" b="1" spc="-100" dirty="0">
                <a:solidFill>
                  <a:srgbClr val="FFFFFF"/>
                </a:solidFill>
                <a:latin typeface="宋体" panose="02010600030101010101" pitchFamily="2" charset="-122"/>
                <a:ea typeface="宋体" panose="02010600030101010101" pitchFamily="2" charset="-122"/>
                <a:cs typeface="PMingLiU"/>
              </a:rPr>
              <a:t>1946</a:t>
            </a:r>
            <a:r>
              <a:rPr sz="1800" b="1" spc="-5" dirty="0">
                <a:solidFill>
                  <a:srgbClr val="FFFFFF"/>
                </a:solidFill>
                <a:latin typeface="宋体" panose="02010600030101010101" pitchFamily="2" charset="-122"/>
                <a:ea typeface="宋体" panose="02010600030101010101" pitchFamily="2" charset="-122"/>
                <a:cs typeface="PMingLiU"/>
              </a:rPr>
              <a:t>年</a:t>
            </a:r>
            <a:r>
              <a:rPr sz="1800" b="1" spc="-70" dirty="0">
                <a:solidFill>
                  <a:srgbClr val="FFFFFF"/>
                </a:solidFill>
                <a:latin typeface="宋体" panose="02010600030101010101" pitchFamily="2" charset="-122"/>
                <a:ea typeface="宋体" panose="02010600030101010101" pitchFamily="2" charset="-122"/>
                <a:cs typeface="PMingLiU"/>
              </a:rPr>
              <a:t>6</a:t>
            </a:r>
            <a:r>
              <a:rPr sz="1800" b="1" dirty="0">
                <a:solidFill>
                  <a:srgbClr val="FFFFFF"/>
                </a:solidFill>
                <a:latin typeface="宋体" panose="02010600030101010101" pitchFamily="2" charset="-122"/>
                <a:ea typeface="宋体" panose="02010600030101010101" pitchFamily="2" charset="-122"/>
                <a:cs typeface="PMingLiU"/>
              </a:rPr>
              <a:t>月</a:t>
            </a:r>
            <a:r>
              <a:rPr sz="1800" b="1" spc="-70" dirty="0">
                <a:solidFill>
                  <a:srgbClr val="FFFFFF"/>
                </a:solidFill>
                <a:latin typeface="宋体" panose="02010600030101010101" pitchFamily="2" charset="-122"/>
                <a:ea typeface="宋体" panose="02010600030101010101" pitchFamily="2" charset="-122"/>
                <a:cs typeface="PMingLiU"/>
              </a:rPr>
              <a:t>26</a:t>
            </a:r>
            <a:r>
              <a:rPr sz="1800" b="1" dirty="0">
                <a:solidFill>
                  <a:srgbClr val="FFFFFF"/>
                </a:solidFill>
                <a:latin typeface="宋体" panose="02010600030101010101" pitchFamily="2" charset="-122"/>
                <a:ea typeface="宋体" panose="02010600030101010101" pitchFamily="2" charset="-122"/>
                <a:cs typeface="PMingLiU"/>
              </a:rPr>
              <a:t>日</a:t>
            </a:r>
            <a:endParaRPr sz="1800" b="1" dirty="0">
              <a:latin typeface="宋体" panose="02010600030101010101" pitchFamily="2" charset="-122"/>
              <a:ea typeface="宋体" panose="02010600030101010101" pitchFamily="2" charset="-122"/>
              <a:cs typeface="PMingLiU"/>
            </a:endParaRPr>
          </a:p>
        </p:txBody>
      </p:sp>
      <p:sp>
        <p:nvSpPr>
          <p:cNvPr id="7" name="object 7"/>
          <p:cNvSpPr/>
          <p:nvPr/>
        </p:nvSpPr>
        <p:spPr>
          <a:xfrm>
            <a:off x="1051980" y="2539683"/>
            <a:ext cx="78294" cy="728662"/>
          </a:xfrm>
          <a:custGeom>
            <a:avLst/>
            <a:gdLst/>
            <a:ahLst/>
            <a:cxnLst/>
            <a:rect l="l" t="t" r="r" b="b"/>
            <a:pathLst>
              <a:path w="76200" h="540385">
                <a:moveTo>
                  <a:pt x="43205" y="0"/>
                </a:moveTo>
                <a:lnTo>
                  <a:pt x="27965" y="0"/>
                </a:lnTo>
                <a:lnTo>
                  <a:pt x="28295" y="60960"/>
                </a:lnTo>
                <a:lnTo>
                  <a:pt x="43535" y="60960"/>
                </a:lnTo>
                <a:lnTo>
                  <a:pt x="43205" y="0"/>
                </a:lnTo>
                <a:close/>
              </a:path>
              <a:path w="76200" h="540385">
                <a:moveTo>
                  <a:pt x="43789" y="106679"/>
                </a:moveTo>
                <a:lnTo>
                  <a:pt x="28549" y="106679"/>
                </a:lnTo>
                <a:lnTo>
                  <a:pt x="28879" y="167639"/>
                </a:lnTo>
                <a:lnTo>
                  <a:pt x="44119" y="167639"/>
                </a:lnTo>
                <a:lnTo>
                  <a:pt x="43789" y="106679"/>
                </a:lnTo>
                <a:close/>
              </a:path>
              <a:path w="76200" h="540385">
                <a:moveTo>
                  <a:pt x="44361" y="213360"/>
                </a:moveTo>
                <a:lnTo>
                  <a:pt x="29121" y="213360"/>
                </a:lnTo>
                <a:lnTo>
                  <a:pt x="29451" y="274319"/>
                </a:lnTo>
                <a:lnTo>
                  <a:pt x="44691" y="274319"/>
                </a:lnTo>
                <a:lnTo>
                  <a:pt x="44361" y="213360"/>
                </a:lnTo>
                <a:close/>
              </a:path>
              <a:path w="76200" h="540385">
                <a:moveTo>
                  <a:pt x="44945" y="320039"/>
                </a:moveTo>
                <a:lnTo>
                  <a:pt x="29705" y="320039"/>
                </a:lnTo>
                <a:lnTo>
                  <a:pt x="30035" y="381000"/>
                </a:lnTo>
                <a:lnTo>
                  <a:pt x="45275" y="381000"/>
                </a:lnTo>
                <a:lnTo>
                  <a:pt x="44945" y="320039"/>
                </a:lnTo>
                <a:close/>
              </a:path>
              <a:path w="76200" h="540385">
                <a:moveTo>
                  <a:pt x="0" y="463930"/>
                </a:moveTo>
                <a:lnTo>
                  <a:pt x="38519" y="539876"/>
                </a:lnTo>
                <a:lnTo>
                  <a:pt x="63597" y="489076"/>
                </a:lnTo>
                <a:lnTo>
                  <a:pt x="38239" y="489076"/>
                </a:lnTo>
                <a:lnTo>
                  <a:pt x="36115" y="487679"/>
                </a:lnTo>
                <a:lnTo>
                  <a:pt x="30606" y="487679"/>
                </a:lnTo>
                <a:lnTo>
                  <a:pt x="30480" y="483974"/>
                </a:lnTo>
                <a:lnTo>
                  <a:pt x="0" y="463930"/>
                </a:lnTo>
                <a:close/>
              </a:path>
              <a:path w="76200" h="540385">
                <a:moveTo>
                  <a:pt x="45826" y="483974"/>
                </a:moveTo>
                <a:lnTo>
                  <a:pt x="38239" y="489076"/>
                </a:lnTo>
                <a:lnTo>
                  <a:pt x="63597" y="489076"/>
                </a:lnTo>
                <a:lnTo>
                  <a:pt x="64287" y="487679"/>
                </a:lnTo>
                <a:lnTo>
                  <a:pt x="45846" y="487679"/>
                </a:lnTo>
                <a:lnTo>
                  <a:pt x="45826" y="483974"/>
                </a:lnTo>
                <a:close/>
              </a:path>
              <a:path w="76200" h="540385">
                <a:moveTo>
                  <a:pt x="30587" y="484044"/>
                </a:moveTo>
                <a:lnTo>
                  <a:pt x="30606" y="487679"/>
                </a:lnTo>
                <a:lnTo>
                  <a:pt x="36115" y="487679"/>
                </a:lnTo>
                <a:lnTo>
                  <a:pt x="30587" y="484044"/>
                </a:lnTo>
                <a:close/>
              </a:path>
              <a:path w="76200" h="540385">
                <a:moveTo>
                  <a:pt x="45516" y="426719"/>
                </a:moveTo>
                <a:lnTo>
                  <a:pt x="30276" y="426719"/>
                </a:lnTo>
                <a:lnTo>
                  <a:pt x="30587" y="484044"/>
                </a:lnTo>
                <a:lnTo>
                  <a:pt x="36115" y="487679"/>
                </a:lnTo>
                <a:lnTo>
                  <a:pt x="40317" y="487679"/>
                </a:lnTo>
                <a:lnTo>
                  <a:pt x="45722" y="484044"/>
                </a:lnTo>
                <a:lnTo>
                  <a:pt x="45716" y="463550"/>
                </a:lnTo>
                <a:lnTo>
                  <a:pt x="45516" y="426719"/>
                </a:lnTo>
                <a:close/>
              </a:path>
              <a:path w="76200" h="540385">
                <a:moveTo>
                  <a:pt x="76200" y="463550"/>
                </a:moveTo>
                <a:lnTo>
                  <a:pt x="45826" y="483974"/>
                </a:lnTo>
                <a:lnTo>
                  <a:pt x="45846" y="487679"/>
                </a:lnTo>
                <a:lnTo>
                  <a:pt x="64287" y="487679"/>
                </a:lnTo>
                <a:lnTo>
                  <a:pt x="76200" y="463550"/>
                </a:lnTo>
                <a:close/>
              </a:path>
            </a:pathLst>
          </a:custGeom>
          <a:solidFill>
            <a:srgbClr val="C23B0D"/>
          </a:solidFill>
        </p:spPr>
        <p:txBody>
          <a:bodyPr wrap="square" lIns="0" tIns="0" rIns="0" bIns="0" rtlCol="0"/>
          <a:lstStyle/>
          <a:p/>
        </p:txBody>
      </p:sp>
      <p:sp>
        <p:nvSpPr>
          <p:cNvPr id="9" name="object 9"/>
          <p:cNvSpPr txBox="1"/>
          <p:nvPr/>
        </p:nvSpPr>
        <p:spPr>
          <a:xfrm>
            <a:off x="2244979" y="1870658"/>
            <a:ext cx="6598920" cy="929742"/>
          </a:xfrm>
          <a:prstGeom prst="rect">
            <a:avLst/>
          </a:prstGeom>
        </p:spPr>
        <p:txBody>
          <a:bodyPr vert="horz" wrap="square" lIns="0" tIns="16510" rIns="0" bIns="0" rtlCol="0">
            <a:spAutoFit/>
          </a:bodyPr>
          <a:lstStyle/>
          <a:p>
            <a:pPr marL="12700">
              <a:lnSpc>
                <a:spcPct val="150000"/>
              </a:lnSpc>
              <a:spcBef>
                <a:spcPts val="130"/>
              </a:spcBef>
            </a:pPr>
            <a:r>
              <a:rPr sz="1950" spc="25" dirty="0">
                <a:latin typeface="PMingLiU"/>
                <a:cs typeface="PMingLiU"/>
              </a:rPr>
              <a:t>国民党</a:t>
            </a:r>
            <a:r>
              <a:rPr sz="1950" b="1" u="sng" spc="25" dirty="0">
                <a:solidFill>
                  <a:srgbClr val="C00000"/>
                </a:solidFill>
                <a:latin typeface="Microsoft JhengHei" panose="020B0604030504040204" charset="-120"/>
                <a:cs typeface="Microsoft JhengHei" panose="020B0604030504040204" charset="-120"/>
              </a:rPr>
              <a:t>以大举围攻中原解放区</a:t>
            </a:r>
            <a:r>
              <a:rPr sz="1950" spc="25" dirty="0">
                <a:latin typeface="PMingLiU"/>
                <a:cs typeface="PMingLiU"/>
              </a:rPr>
              <a:t>为起</a:t>
            </a:r>
            <a:r>
              <a:rPr sz="1950" spc="65" dirty="0">
                <a:latin typeface="PMingLiU"/>
                <a:cs typeface="PMingLiU"/>
              </a:rPr>
              <a:t>点</a:t>
            </a:r>
            <a:r>
              <a:rPr sz="1950" spc="25" dirty="0">
                <a:latin typeface="PMingLiU"/>
                <a:cs typeface="PMingLiU"/>
              </a:rPr>
              <a:t>，挑</a:t>
            </a:r>
            <a:r>
              <a:rPr sz="1950" spc="65" dirty="0">
                <a:latin typeface="PMingLiU"/>
                <a:cs typeface="PMingLiU"/>
              </a:rPr>
              <a:t>起</a:t>
            </a:r>
            <a:r>
              <a:rPr sz="1950" spc="25" dirty="0">
                <a:latin typeface="PMingLiU"/>
                <a:cs typeface="PMingLiU"/>
              </a:rPr>
              <a:t>了全</a:t>
            </a:r>
            <a:r>
              <a:rPr sz="1950" spc="65" dirty="0">
                <a:latin typeface="PMingLiU"/>
                <a:cs typeface="PMingLiU"/>
              </a:rPr>
              <a:t>国</a:t>
            </a:r>
            <a:r>
              <a:rPr sz="1950" spc="35" dirty="0">
                <a:latin typeface="PMingLiU"/>
                <a:cs typeface="PMingLiU"/>
              </a:rPr>
              <a:t>性</a:t>
            </a:r>
            <a:r>
              <a:rPr sz="1950" spc="25" dirty="0">
                <a:latin typeface="PMingLiU"/>
                <a:cs typeface="PMingLiU"/>
              </a:rPr>
              <a:t>内</a:t>
            </a:r>
            <a:r>
              <a:rPr sz="1950" spc="75" dirty="0">
                <a:latin typeface="PMingLiU"/>
                <a:cs typeface="PMingLiU"/>
              </a:rPr>
              <a:t>战</a:t>
            </a:r>
            <a:r>
              <a:rPr sz="1950" spc="25" dirty="0">
                <a:solidFill>
                  <a:srgbClr val="C00000"/>
                </a:solidFill>
                <a:latin typeface="PMingLiU"/>
                <a:cs typeface="PMingLiU"/>
              </a:rPr>
              <a:t>★</a:t>
            </a:r>
            <a:endParaRPr lang="en-US" sz="1950" spc="25" dirty="0">
              <a:solidFill>
                <a:srgbClr val="C00000"/>
              </a:solidFill>
              <a:latin typeface="PMingLiU"/>
              <a:cs typeface="PMingLiU"/>
            </a:endParaRPr>
          </a:p>
          <a:p>
            <a:pPr marL="12700">
              <a:lnSpc>
                <a:spcPct val="150000"/>
              </a:lnSpc>
              <a:spcBef>
                <a:spcPts val="130"/>
              </a:spcBef>
            </a:pPr>
            <a:r>
              <a:rPr lang="zh-CN" altLang="en-US" sz="1950" spc="25" dirty="0">
                <a:latin typeface="PMingLiU"/>
                <a:cs typeface="PMingLiU"/>
              </a:rPr>
              <a:t>毛泽东提出</a:t>
            </a:r>
            <a:r>
              <a:rPr lang="zh-CN" altLang="en-US" sz="1950" b="1" u="sng" spc="25" dirty="0">
                <a:solidFill>
                  <a:srgbClr val="C00000"/>
                </a:solidFill>
                <a:latin typeface="Microsoft JhengHei" panose="020B0604030504040204" charset="-120"/>
              </a:rPr>
              <a:t>“一切反动派都是纸老虎”</a:t>
            </a:r>
            <a:endParaRPr sz="1950" b="1" u="sng" spc="25" dirty="0">
              <a:solidFill>
                <a:srgbClr val="C00000"/>
              </a:solidFill>
              <a:latin typeface="Microsoft JhengHei" panose="020B0604030504040204" charset="-120"/>
            </a:endParaRPr>
          </a:p>
        </p:txBody>
      </p:sp>
      <p:sp>
        <p:nvSpPr>
          <p:cNvPr id="10" name="object 10"/>
          <p:cNvSpPr txBox="1"/>
          <p:nvPr/>
        </p:nvSpPr>
        <p:spPr>
          <a:xfrm>
            <a:off x="220979" y="3268979"/>
            <a:ext cx="1744980" cy="321945"/>
          </a:xfrm>
          <a:prstGeom prst="rect">
            <a:avLst/>
          </a:prstGeom>
          <a:solidFill>
            <a:srgbClr val="C23B0D"/>
          </a:solidFill>
        </p:spPr>
        <p:txBody>
          <a:bodyPr vert="horz" wrap="square" lIns="0" tIns="45719" rIns="0" bIns="0" rtlCol="0">
            <a:spAutoFit/>
          </a:bodyPr>
          <a:lstStyle/>
          <a:p>
            <a:pPr marL="403860">
              <a:lnSpc>
                <a:spcPct val="100000"/>
              </a:lnSpc>
              <a:spcBef>
                <a:spcPts val="360"/>
              </a:spcBef>
            </a:pPr>
            <a:r>
              <a:rPr sz="1800" b="1" spc="-100" dirty="0">
                <a:solidFill>
                  <a:srgbClr val="FFFFFF"/>
                </a:solidFill>
                <a:latin typeface="宋体" panose="02010600030101010101" pitchFamily="2" charset="-122"/>
                <a:ea typeface="宋体" panose="02010600030101010101" pitchFamily="2" charset="-122"/>
                <a:cs typeface="PMingLiU"/>
              </a:rPr>
              <a:t>1947</a:t>
            </a:r>
            <a:r>
              <a:rPr sz="1800" b="1" dirty="0">
                <a:solidFill>
                  <a:srgbClr val="FFFFFF"/>
                </a:solidFill>
                <a:latin typeface="宋体" panose="02010600030101010101" pitchFamily="2" charset="-122"/>
                <a:ea typeface="宋体" panose="02010600030101010101" pitchFamily="2" charset="-122"/>
                <a:cs typeface="PMingLiU"/>
              </a:rPr>
              <a:t>年</a:t>
            </a:r>
            <a:r>
              <a:rPr sz="1800" b="1" spc="-70" dirty="0">
                <a:solidFill>
                  <a:srgbClr val="FFFFFF"/>
                </a:solidFill>
                <a:latin typeface="宋体" panose="02010600030101010101" pitchFamily="2" charset="-122"/>
                <a:ea typeface="宋体" panose="02010600030101010101" pitchFamily="2" charset="-122"/>
                <a:cs typeface="PMingLiU"/>
              </a:rPr>
              <a:t>2</a:t>
            </a:r>
            <a:r>
              <a:rPr sz="1800" b="1" dirty="0">
                <a:solidFill>
                  <a:srgbClr val="FFFFFF"/>
                </a:solidFill>
                <a:latin typeface="宋体" panose="02010600030101010101" pitchFamily="2" charset="-122"/>
                <a:ea typeface="宋体" panose="02010600030101010101" pitchFamily="2" charset="-122"/>
                <a:cs typeface="PMingLiU"/>
              </a:rPr>
              <a:t>月</a:t>
            </a:r>
            <a:endParaRPr sz="1800" b="1">
              <a:latin typeface="宋体" panose="02010600030101010101" pitchFamily="2" charset="-122"/>
              <a:ea typeface="宋体" panose="02010600030101010101" pitchFamily="2" charset="-122"/>
              <a:cs typeface="PMingLiU"/>
            </a:endParaRPr>
          </a:p>
        </p:txBody>
      </p:sp>
      <p:sp>
        <p:nvSpPr>
          <p:cNvPr id="11" name="object 11"/>
          <p:cNvSpPr/>
          <p:nvPr/>
        </p:nvSpPr>
        <p:spPr>
          <a:xfrm>
            <a:off x="1051979" y="3642359"/>
            <a:ext cx="76200" cy="540385"/>
          </a:xfrm>
          <a:custGeom>
            <a:avLst/>
            <a:gdLst/>
            <a:ahLst/>
            <a:cxnLst/>
            <a:rect l="l" t="t" r="r" b="b"/>
            <a:pathLst>
              <a:path w="76200" h="540385">
                <a:moveTo>
                  <a:pt x="48234" y="0"/>
                </a:moveTo>
                <a:lnTo>
                  <a:pt x="32994" y="0"/>
                </a:lnTo>
                <a:lnTo>
                  <a:pt x="32664" y="60959"/>
                </a:lnTo>
                <a:lnTo>
                  <a:pt x="47904" y="60959"/>
                </a:lnTo>
                <a:lnTo>
                  <a:pt x="48234" y="0"/>
                </a:lnTo>
                <a:close/>
              </a:path>
              <a:path w="76200" h="540385">
                <a:moveTo>
                  <a:pt x="47650" y="106679"/>
                </a:moveTo>
                <a:lnTo>
                  <a:pt x="32410" y="106679"/>
                </a:lnTo>
                <a:lnTo>
                  <a:pt x="32080" y="167639"/>
                </a:lnTo>
                <a:lnTo>
                  <a:pt x="47320" y="167639"/>
                </a:lnTo>
                <a:lnTo>
                  <a:pt x="47650" y="106679"/>
                </a:lnTo>
                <a:close/>
              </a:path>
              <a:path w="76200" h="540385">
                <a:moveTo>
                  <a:pt x="47078" y="213359"/>
                </a:moveTo>
                <a:lnTo>
                  <a:pt x="31838" y="213359"/>
                </a:lnTo>
                <a:lnTo>
                  <a:pt x="31508" y="274319"/>
                </a:lnTo>
                <a:lnTo>
                  <a:pt x="46748" y="274319"/>
                </a:lnTo>
                <a:lnTo>
                  <a:pt x="47078" y="213359"/>
                </a:lnTo>
                <a:close/>
              </a:path>
              <a:path w="76200" h="540385">
                <a:moveTo>
                  <a:pt x="46494" y="320039"/>
                </a:moveTo>
                <a:lnTo>
                  <a:pt x="31254" y="320039"/>
                </a:lnTo>
                <a:lnTo>
                  <a:pt x="30924" y="381000"/>
                </a:lnTo>
                <a:lnTo>
                  <a:pt x="46164" y="381000"/>
                </a:lnTo>
                <a:lnTo>
                  <a:pt x="46494" y="320039"/>
                </a:lnTo>
                <a:close/>
              </a:path>
              <a:path w="76200" h="540385">
                <a:moveTo>
                  <a:pt x="0" y="463550"/>
                </a:moveTo>
                <a:lnTo>
                  <a:pt x="37680" y="539876"/>
                </a:lnTo>
                <a:lnTo>
                  <a:pt x="63446" y="489076"/>
                </a:lnTo>
                <a:lnTo>
                  <a:pt x="37960" y="489076"/>
                </a:lnTo>
                <a:lnTo>
                  <a:pt x="35882" y="487679"/>
                </a:lnTo>
                <a:lnTo>
                  <a:pt x="30340" y="487679"/>
                </a:lnTo>
                <a:lnTo>
                  <a:pt x="30360" y="483966"/>
                </a:lnTo>
                <a:lnTo>
                  <a:pt x="0" y="463550"/>
                </a:lnTo>
                <a:close/>
              </a:path>
              <a:path w="76200" h="540385">
                <a:moveTo>
                  <a:pt x="45599" y="484053"/>
                </a:moveTo>
                <a:lnTo>
                  <a:pt x="37960" y="489076"/>
                </a:lnTo>
                <a:lnTo>
                  <a:pt x="63446" y="489076"/>
                </a:lnTo>
                <a:lnTo>
                  <a:pt x="64154" y="487679"/>
                </a:lnTo>
                <a:lnTo>
                  <a:pt x="45580" y="487679"/>
                </a:lnTo>
                <a:lnTo>
                  <a:pt x="45599" y="484053"/>
                </a:lnTo>
                <a:close/>
              </a:path>
              <a:path w="76200" h="540385">
                <a:moveTo>
                  <a:pt x="30360" y="483966"/>
                </a:moveTo>
                <a:lnTo>
                  <a:pt x="30340" y="487679"/>
                </a:lnTo>
                <a:lnTo>
                  <a:pt x="35882" y="487679"/>
                </a:lnTo>
                <a:lnTo>
                  <a:pt x="30360" y="483966"/>
                </a:lnTo>
                <a:close/>
              </a:path>
              <a:path w="76200" h="540385">
                <a:moveTo>
                  <a:pt x="45910" y="426719"/>
                </a:moveTo>
                <a:lnTo>
                  <a:pt x="30670" y="426719"/>
                </a:lnTo>
                <a:lnTo>
                  <a:pt x="30360" y="483966"/>
                </a:lnTo>
                <a:lnTo>
                  <a:pt x="35882" y="487679"/>
                </a:lnTo>
                <a:lnTo>
                  <a:pt x="40084" y="487679"/>
                </a:lnTo>
                <a:lnTo>
                  <a:pt x="45599" y="484053"/>
                </a:lnTo>
                <a:lnTo>
                  <a:pt x="45910" y="426719"/>
                </a:lnTo>
                <a:close/>
              </a:path>
              <a:path w="76200" h="540385">
                <a:moveTo>
                  <a:pt x="76200" y="463931"/>
                </a:moveTo>
                <a:lnTo>
                  <a:pt x="45599" y="484053"/>
                </a:lnTo>
                <a:lnTo>
                  <a:pt x="45580" y="487679"/>
                </a:lnTo>
                <a:lnTo>
                  <a:pt x="64154" y="487679"/>
                </a:lnTo>
                <a:lnTo>
                  <a:pt x="76200" y="463931"/>
                </a:lnTo>
                <a:close/>
              </a:path>
            </a:pathLst>
          </a:custGeom>
          <a:solidFill>
            <a:srgbClr val="C23B0D"/>
          </a:solidFill>
        </p:spPr>
        <p:txBody>
          <a:bodyPr wrap="square" lIns="0" tIns="0" rIns="0" bIns="0" rtlCol="0"/>
          <a:lstStyle/>
          <a:p/>
        </p:txBody>
      </p:sp>
      <p:sp>
        <p:nvSpPr>
          <p:cNvPr id="12" name="object 12"/>
          <p:cNvSpPr txBox="1"/>
          <p:nvPr/>
        </p:nvSpPr>
        <p:spPr>
          <a:xfrm>
            <a:off x="220979" y="4183379"/>
            <a:ext cx="1737360" cy="321310"/>
          </a:xfrm>
          <a:prstGeom prst="rect">
            <a:avLst/>
          </a:prstGeom>
          <a:solidFill>
            <a:srgbClr val="C23B0D"/>
          </a:solidFill>
        </p:spPr>
        <p:txBody>
          <a:bodyPr vert="horz" wrap="square" lIns="0" tIns="44450" rIns="0" bIns="0" rtlCol="0">
            <a:spAutoFit/>
          </a:bodyPr>
          <a:lstStyle/>
          <a:p>
            <a:pPr marL="401320">
              <a:lnSpc>
                <a:spcPct val="100000"/>
              </a:lnSpc>
              <a:spcBef>
                <a:spcPts val="350"/>
              </a:spcBef>
            </a:pPr>
            <a:r>
              <a:rPr sz="1800" b="1" spc="-100" dirty="0">
                <a:solidFill>
                  <a:srgbClr val="FFFFFF"/>
                </a:solidFill>
                <a:latin typeface="宋体" panose="02010600030101010101" pitchFamily="2" charset="-122"/>
                <a:ea typeface="宋体" panose="02010600030101010101" pitchFamily="2" charset="-122"/>
                <a:cs typeface="PMingLiU"/>
              </a:rPr>
              <a:t>1947</a:t>
            </a:r>
            <a:r>
              <a:rPr sz="1800" b="1" dirty="0">
                <a:solidFill>
                  <a:srgbClr val="FFFFFF"/>
                </a:solidFill>
                <a:latin typeface="宋体" panose="02010600030101010101" pitchFamily="2" charset="-122"/>
                <a:ea typeface="宋体" panose="02010600030101010101" pitchFamily="2" charset="-122"/>
                <a:cs typeface="PMingLiU"/>
              </a:rPr>
              <a:t>年</a:t>
            </a:r>
            <a:r>
              <a:rPr sz="1800" b="1" spc="-70" dirty="0">
                <a:solidFill>
                  <a:srgbClr val="FFFFFF"/>
                </a:solidFill>
                <a:latin typeface="宋体" panose="02010600030101010101" pitchFamily="2" charset="-122"/>
                <a:ea typeface="宋体" panose="02010600030101010101" pitchFamily="2" charset="-122"/>
                <a:cs typeface="PMingLiU"/>
              </a:rPr>
              <a:t>6</a:t>
            </a:r>
            <a:r>
              <a:rPr sz="1800" b="1" dirty="0">
                <a:solidFill>
                  <a:srgbClr val="FFFFFF"/>
                </a:solidFill>
                <a:latin typeface="宋体" panose="02010600030101010101" pitchFamily="2" charset="-122"/>
                <a:ea typeface="宋体" panose="02010600030101010101" pitchFamily="2" charset="-122"/>
                <a:cs typeface="PMingLiU"/>
              </a:rPr>
              <a:t>月</a:t>
            </a:r>
            <a:endParaRPr sz="1800" b="1" dirty="0">
              <a:latin typeface="宋体" panose="02010600030101010101" pitchFamily="2" charset="-122"/>
              <a:ea typeface="宋体" panose="02010600030101010101" pitchFamily="2" charset="-122"/>
              <a:cs typeface="PMingLiU"/>
            </a:endParaRPr>
          </a:p>
        </p:txBody>
      </p:sp>
      <p:sp>
        <p:nvSpPr>
          <p:cNvPr id="13" name="object 13"/>
          <p:cNvSpPr/>
          <p:nvPr/>
        </p:nvSpPr>
        <p:spPr>
          <a:xfrm>
            <a:off x="5525389" y="3598290"/>
            <a:ext cx="1524000" cy="0"/>
          </a:xfrm>
          <a:custGeom>
            <a:avLst/>
            <a:gdLst/>
            <a:ahLst/>
            <a:cxnLst/>
            <a:rect l="l" t="t" r="r" b="b"/>
            <a:pathLst>
              <a:path w="1524000">
                <a:moveTo>
                  <a:pt x="0" y="0"/>
                </a:moveTo>
                <a:lnTo>
                  <a:pt x="1523999" y="0"/>
                </a:lnTo>
              </a:path>
            </a:pathLst>
          </a:custGeom>
          <a:ln w="15239">
            <a:solidFill>
              <a:srgbClr val="C00000"/>
            </a:solidFill>
          </a:ln>
        </p:spPr>
        <p:txBody>
          <a:bodyPr wrap="square" lIns="0" tIns="0" rIns="0" bIns="0" rtlCol="0"/>
          <a:lstStyle/>
          <a:p/>
        </p:txBody>
      </p:sp>
      <p:sp>
        <p:nvSpPr>
          <p:cNvPr id="14" name="object 14"/>
          <p:cNvSpPr txBox="1"/>
          <p:nvPr/>
        </p:nvSpPr>
        <p:spPr>
          <a:xfrm>
            <a:off x="2244979" y="3276663"/>
            <a:ext cx="7864475" cy="327660"/>
          </a:xfrm>
          <a:prstGeom prst="rect">
            <a:avLst/>
          </a:prstGeom>
        </p:spPr>
        <p:txBody>
          <a:bodyPr vert="horz" wrap="square" lIns="0" tIns="16510" rIns="0" bIns="0" rtlCol="0">
            <a:spAutoFit/>
          </a:bodyPr>
          <a:lstStyle/>
          <a:p>
            <a:pPr marL="12700">
              <a:lnSpc>
                <a:spcPct val="100000"/>
              </a:lnSpc>
              <a:spcBef>
                <a:spcPts val="130"/>
              </a:spcBef>
            </a:pPr>
            <a:r>
              <a:rPr sz="1950" spc="25" dirty="0">
                <a:latin typeface="PMingLiU"/>
                <a:cs typeface="PMingLiU"/>
              </a:rPr>
              <a:t>国民党限期令南京、上海等地</a:t>
            </a:r>
            <a:r>
              <a:rPr sz="1950" b="1" spc="25" dirty="0">
                <a:solidFill>
                  <a:srgbClr val="C00000"/>
                </a:solidFill>
                <a:latin typeface="Microsoft JhengHei" panose="020B0604030504040204" charset="-120"/>
                <a:cs typeface="Microsoft JhengHei" panose="020B0604030504040204" charset="-120"/>
              </a:rPr>
              <a:t>中共</a:t>
            </a:r>
            <a:r>
              <a:rPr sz="1950" b="1" spc="65" dirty="0">
                <a:solidFill>
                  <a:srgbClr val="C00000"/>
                </a:solidFill>
                <a:latin typeface="Microsoft JhengHei" panose="020B0604030504040204" charset="-120"/>
                <a:cs typeface="Microsoft JhengHei" panose="020B0604030504040204" charset="-120"/>
              </a:rPr>
              <a:t>代</a:t>
            </a:r>
            <a:r>
              <a:rPr sz="1950" b="1" spc="25" dirty="0">
                <a:solidFill>
                  <a:srgbClr val="C00000"/>
                </a:solidFill>
                <a:latin typeface="Microsoft JhengHei" panose="020B0604030504040204" charset="-120"/>
                <a:cs typeface="Microsoft JhengHei" panose="020B0604030504040204" charset="-120"/>
              </a:rPr>
              <a:t>表撤</a:t>
            </a:r>
            <a:r>
              <a:rPr sz="1950" b="1" spc="80" dirty="0">
                <a:solidFill>
                  <a:srgbClr val="C00000"/>
                </a:solidFill>
                <a:latin typeface="Microsoft JhengHei" panose="020B0604030504040204" charset="-120"/>
                <a:cs typeface="Microsoft JhengHei" panose="020B0604030504040204" charset="-120"/>
              </a:rPr>
              <a:t>退</a:t>
            </a:r>
            <a:r>
              <a:rPr sz="1950" spc="25" dirty="0">
                <a:latin typeface="PMingLiU"/>
                <a:cs typeface="PMingLiU"/>
              </a:rPr>
              <a:t>。至</a:t>
            </a:r>
            <a:r>
              <a:rPr sz="1950" spc="40" dirty="0">
                <a:latin typeface="PMingLiU"/>
                <a:cs typeface="PMingLiU"/>
              </a:rPr>
              <a:t>此</a:t>
            </a:r>
            <a:r>
              <a:rPr sz="1950" u="heavy" spc="-475" dirty="0">
                <a:solidFill>
                  <a:srgbClr val="C00000"/>
                </a:solidFill>
                <a:uFill>
                  <a:solidFill>
                    <a:srgbClr val="C00000"/>
                  </a:solidFill>
                </a:uFill>
                <a:latin typeface="PMingLiU"/>
                <a:cs typeface="PMingLiU"/>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国共</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关</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系彻</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底</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破裂</a:t>
            </a:r>
            <a:r>
              <a:rPr sz="1950" spc="25" dirty="0">
                <a:solidFill>
                  <a:srgbClr val="C00000"/>
                </a:solidFill>
                <a:latin typeface="PMingLiU"/>
                <a:cs typeface="PMingLiU"/>
              </a:rPr>
              <a:t>★</a:t>
            </a:r>
            <a:endParaRPr sz="1950" dirty="0">
              <a:latin typeface="PMingLiU"/>
              <a:cs typeface="PMingLiU"/>
            </a:endParaRPr>
          </a:p>
        </p:txBody>
      </p:sp>
      <p:sp>
        <p:nvSpPr>
          <p:cNvPr id="17" name="object 17"/>
          <p:cNvSpPr txBox="1"/>
          <p:nvPr/>
        </p:nvSpPr>
        <p:spPr>
          <a:xfrm>
            <a:off x="2244979" y="3932378"/>
            <a:ext cx="9488170" cy="929742"/>
          </a:xfrm>
          <a:prstGeom prst="rect">
            <a:avLst/>
          </a:prstGeom>
        </p:spPr>
        <p:txBody>
          <a:bodyPr vert="horz" wrap="square" lIns="0" tIns="16510" rIns="0" bIns="0" rtlCol="0">
            <a:spAutoFit/>
          </a:bodyPr>
          <a:lstStyle/>
          <a:p>
            <a:pPr marL="12700">
              <a:lnSpc>
                <a:spcPct val="150000"/>
              </a:lnSpc>
              <a:spcBef>
                <a:spcPts val="130"/>
              </a:spcBef>
            </a:pPr>
            <a:r>
              <a:rPr lang="zh-CN" altLang="en-US" sz="1950" spc="25" dirty="0">
                <a:latin typeface="PMingLiU"/>
                <a:cs typeface="PMingLiU"/>
              </a:rPr>
              <a:t>中国人民解放军粉碎了国民党军队对</a:t>
            </a:r>
            <a:r>
              <a:rPr lang="zh-CN" altLang="en-US" sz="1950" b="1" u="sng" spc="25" dirty="0">
                <a:solidFill>
                  <a:srgbClr val="C00000"/>
                </a:solidFill>
                <a:latin typeface="Microsoft JhengHei" panose="020B0604030504040204" charset="-120"/>
                <a:cs typeface="Microsoft JhengHei" panose="020B0604030504040204" charset="-120"/>
              </a:rPr>
              <a:t>陕甘宁边区</a:t>
            </a:r>
            <a:r>
              <a:rPr lang="zh-CN" altLang="en-US" sz="1950" spc="25" dirty="0">
                <a:latin typeface="PMingLiU"/>
                <a:cs typeface="PMingLiU"/>
              </a:rPr>
              <a:t>和</a:t>
            </a:r>
            <a:r>
              <a:rPr lang="zh-CN" altLang="en-US" sz="1950" b="1" u="sng" spc="25" dirty="0">
                <a:solidFill>
                  <a:srgbClr val="C00000"/>
                </a:solidFill>
                <a:latin typeface="Microsoft JhengHei" panose="020B0604030504040204" charset="-120"/>
                <a:cs typeface="Microsoft JhengHei" panose="020B0604030504040204" charset="-120"/>
              </a:rPr>
              <a:t>山东解放区</a:t>
            </a:r>
            <a:r>
              <a:rPr lang="zh-CN" altLang="en-US" sz="1950" spc="25" dirty="0">
                <a:latin typeface="PMingLiU"/>
                <a:cs typeface="PMingLiU"/>
              </a:rPr>
              <a:t>的重点进攻</a:t>
            </a:r>
            <a:endParaRPr lang="en-US" altLang="zh-CN" sz="1950" b="1" u="sng" spc="25" dirty="0">
              <a:solidFill>
                <a:srgbClr val="C00000"/>
              </a:solidFill>
              <a:latin typeface="Microsoft JhengHei" panose="020B0604030504040204" charset="-120"/>
              <a:cs typeface="Microsoft JhengHei" panose="020B0604030504040204" charset="-120"/>
            </a:endParaRPr>
          </a:p>
          <a:p>
            <a:pPr marL="12700">
              <a:lnSpc>
                <a:spcPct val="150000"/>
              </a:lnSpc>
              <a:spcBef>
                <a:spcPts val="130"/>
              </a:spcBef>
            </a:pPr>
            <a:r>
              <a:rPr sz="1950" spc="25" dirty="0" err="1">
                <a:latin typeface="PMingLiU"/>
                <a:cs typeface="PMingLiU"/>
              </a:rPr>
              <a:t>刘邓率</a:t>
            </a:r>
            <a:r>
              <a:rPr sz="1950" spc="75" dirty="0" err="1">
                <a:latin typeface="PMingLiU"/>
                <a:cs typeface="PMingLiU"/>
              </a:rPr>
              <a:t>领</a:t>
            </a:r>
            <a:r>
              <a:rPr sz="1950" spc="25" dirty="0" err="1">
                <a:latin typeface="PMingLiU"/>
                <a:cs typeface="PMingLiU"/>
              </a:rPr>
              <a:t>晋冀</a:t>
            </a:r>
            <a:r>
              <a:rPr sz="1950" spc="75" dirty="0" err="1">
                <a:latin typeface="PMingLiU"/>
                <a:cs typeface="PMingLiU"/>
              </a:rPr>
              <a:t>鲁</a:t>
            </a:r>
            <a:r>
              <a:rPr sz="1950" spc="25" dirty="0" err="1">
                <a:latin typeface="PMingLiU"/>
                <a:cs typeface="PMingLiU"/>
              </a:rPr>
              <a:t>豫野</a:t>
            </a:r>
            <a:r>
              <a:rPr sz="1950" spc="75" dirty="0" err="1">
                <a:latin typeface="PMingLiU"/>
                <a:cs typeface="PMingLiU"/>
              </a:rPr>
              <a:t>战</a:t>
            </a:r>
            <a:r>
              <a:rPr sz="1950" spc="25" dirty="0" err="1">
                <a:latin typeface="PMingLiU"/>
                <a:cs typeface="PMingLiU"/>
              </a:rPr>
              <a:t>军</a:t>
            </a:r>
            <a:r>
              <a:rPr sz="1950" b="1" u="sng" spc="25" dirty="0" err="1">
                <a:solidFill>
                  <a:srgbClr val="C00000"/>
                </a:solidFill>
                <a:latin typeface="Microsoft JhengHei" panose="020B0604030504040204" charset="-120"/>
                <a:cs typeface="Microsoft JhengHei" panose="020B0604030504040204" charset="-120"/>
              </a:rPr>
              <a:t>千</a:t>
            </a:r>
            <a:r>
              <a:rPr sz="1950" b="1" u="sng" spc="75" dirty="0" err="1">
                <a:solidFill>
                  <a:srgbClr val="C00000"/>
                </a:solidFill>
                <a:latin typeface="Microsoft JhengHei" panose="020B0604030504040204" charset="-120"/>
                <a:cs typeface="Microsoft JhengHei" panose="020B0604030504040204" charset="-120"/>
              </a:rPr>
              <a:t>里</a:t>
            </a:r>
            <a:r>
              <a:rPr sz="1950" b="1" u="sng" spc="25" dirty="0" err="1">
                <a:solidFill>
                  <a:srgbClr val="C00000"/>
                </a:solidFill>
                <a:latin typeface="Microsoft JhengHei" panose="020B0604030504040204" charset="-120"/>
                <a:cs typeface="Microsoft JhengHei" panose="020B0604030504040204" charset="-120"/>
              </a:rPr>
              <a:t>跃进</a:t>
            </a:r>
            <a:r>
              <a:rPr sz="1950" b="1" u="sng" spc="65" dirty="0" err="1">
                <a:solidFill>
                  <a:srgbClr val="C00000"/>
                </a:solidFill>
                <a:latin typeface="Microsoft JhengHei" panose="020B0604030504040204" charset="-120"/>
                <a:cs typeface="Microsoft JhengHei" panose="020B0604030504040204" charset="-120"/>
              </a:rPr>
              <a:t>大</a:t>
            </a:r>
            <a:r>
              <a:rPr sz="1950" b="1" u="sng" spc="25" dirty="0" err="1">
                <a:solidFill>
                  <a:srgbClr val="C00000"/>
                </a:solidFill>
                <a:latin typeface="Microsoft JhengHei" panose="020B0604030504040204" charset="-120"/>
                <a:cs typeface="Microsoft JhengHei" panose="020B0604030504040204" charset="-120"/>
              </a:rPr>
              <a:t>别山</a:t>
            </a:r>
            <a:r>
              <a:rPr sz="1950" spc="75" dirty="0" err="1">
                <a:latin typeface="PMingLiU"/>
                <a:cs typeface="PMingLiU"/>
              </a:rPr>
              <a:t>，</a:t>
            </a:r>
            <a:r>
              <a:rPr sz="1950" spc="25" dirty="0" err="1">
                <a:latin typeface="PMingLiU"/>
                <a:cs typeface="PMingLiU"/>
              </a:rPr>
              <a:t>人民</a:t>
            </a:r>
            <a:r>
              <a:rPr sz="1950" spc="75" dirty="0" err="1">
                <a:latin typeface="PMingLiU"/>
                <a:cs typeface="PMingLiU"/>
              </a:rPr>
              <a:t>解</a:t>
            </a:r>
            <a:r>
              <a:rPr sz="1950" spc="25" dirty="0" err="1">
                <a:latin typeface="PMingLiU"/>
                <a:cs typeface="PMingLiU"/>
              </a:rPr>
              <a:t>放战</a:t>
            </a:r>
            <a:r>
              <a:rPr sz="1950" spc="75" dirty="0" err="1">
                <a:latin typeface="PMingLiU"/>
                <a:cs typeface="PMingLiU"/>
              </a:rPr>
              <a:t>争</a:t>
            </a:r>
            <a:r>
              <a:rPr sz="1950" spc="25" dirty="0" err="1">
                <a:latin typeface="PMingLiU"/>
                <a:cs typeface="PMingLiU"/>
              </a:rPr>
              <a:t>战略</a:t>
            </a:r>
            <a:r>
              <a:rPr sz="1950" b="1" u="sng" spc="25" dirty="0" err="1">
                <a:solidFill>
                  <a:srgbClr val="C00000"/>
                </a:solidFill>
                <a:latin typeface="Microsoft JhengHei" panose="020B0604030504040204" charset="-120"/>
                <a:cs typeface="Microsoft JhengHei" panose="020B0604030504040204" charset="-120"/>
              </a:rPr>
              <a:t>进攻序幕</a:t>
            </a:r>
            <a:r>
              <a:rPr sz="1950" spc="25" dirty="0" err="1">
                <a:latin typeface="PMingLiU"/>
                <a:cs typeface="PMingLiU"/>
              </a:rPr>
              <a:t>由此</a:t>
            </a:r>
            <a:r>
              <a:rPr sz="1950" spc="65" dirty="0" err="1">
                <a:latin typeface="PMingLiU"/>
                <a:cs typeface="PMingLiU"/>
              </a:rPr>
              <a:t>揭</a:t>
            </a:r>
            <a:r>
              <a:rPr sz="1950" spc="25" dirty="0" err="1">
                <a:latin typeface="PMingLiU"/>
                <a:cs typeface="PMingLiU"/>
              </a:rPr>
              <a:t>开</a:t>
            </a:r>
            <a:r>
              <a:rPr sz="1950" spc="25" dirty="0">
                <a:solidFill>
                  <a:srgbClr val="C00000"/>
                </a:solidFill>
                <a:latin typeface="PMingLiU"/>
                <a:cs typeface="PMingLiU"/>
              </a:rPr>
              <a:t>★</a:t>
            </a:r>
            <a:r>
              <a:rPr sz="1950" spc="65" dirty="0">
                <a:solidFill>
                  <a:srgbClr val="C00000"/>
                </a:solidFill>
                <a:latin typeface="PMingLiU"/>
                <a:cs typeface="PMingLiU"/>
              </a:rPr>
              <a:t> </a:t>
            </a:r>
            <a:r>
              <a:rPr sz="1950" spc="25" dirty="0">
                <a:solidFill>
                  <a:srgbClr val="4471C4"/>
                </a:solidFill>
                <a:latin typeface="PMingLiU"/>
                <a:cs typeface="PMingLiU"/>
              </a:rPr>
              <a:t>。</a:t>
            </a:r>
            <a:endParaRPr sz="1950" dirty="0">
              <a:latin typeface="PMingLiU"/>
              <a:cs typeface="PMingLiU"/>
            </a:endParaRPr>
          </a:p>
        </p:txBody>
      </p:sp>
      <p:sp>
        <p:nvSpPr>
          <p:cNvPr id="18" name="object 18"/>
          <p:cNvSpPr txBox="1"/>
          <p:nvPr/>
        </p:nvSpPr>
        <p:spPr>
          <a:xfrm>
            <a:off x="9158504" y="1930241"/>
            <a:ext cx="1600200" cy="365760"/>
          </a:xfrm>
          <a:prstGeom prst="rect">
            <a:avLst/>
          </a:prstGeom>
          <a:ln w="7627">
            <a:solidFill>
              <a:srgbClr val="C23B0D"/>
            </a:solidFill>
          </a:ln>
        </p:spPr>
        <p:txBody>
          <a:bodyPr vert="horz" wrap="square" lIns="0" tIns="11430" rIns="0" bIns="0" rtlCol="0">
            <a:spAutoFit/>
          </a:bodyPr>
          <a:lstStyle/>
          <a:p>
            <a:pPr marL="228600">
              <a:lnSpc>
                <a:spcPct val="100000"/>
              </a:lnSpc>
              <a:spcBef>
                <a:spcPts val="90"/>
              </a:spcBef>
            </a:pPr>
            <a:r>
              <a:rPr sz="1800" dirty="0">
                <a:solidFill>
                  <a:srgbClr val="C00000"/>
                </a:solidFill>
                <a:latin typeface="PMingLiU"/>
                <a:cs typeface="PMingLiU"/>
              </a:rPr>
              <a:t>中原一点红</a:t>
            </a:r>
            <a:endParaRPr sz="1800" dirty="0">
              <a:latin typeface="PMingLiU"/>
              <a:cs typeface="PMingLiU"/>
            </a:endParaRPr>
          </a:p>
        </p:txBody>
      </p:sp>
      <p:sp>
        <p:nvSpPr>
          <p:cNvPr id="19" name="object 19"/>
          <p:cNvSpPr/>
          <p:nvPr/>
        </p:nvSpPr>
        <p:spPr>
          <a:xfrm>
            <a:off x="1051979" y="4556759"/>
            <a:ext cx="76200" cy="540385"/>
          </a:xfrm>
          <a:custGeom>
            <a:avLst/>
            <a:gdLst/>
            <a:ahLst/>
            <a:cxnLst/>
            <a:rect l="l" t="t" r="r" b="b"/>
            <a:pathLst>
              <a:path w="76200" h="540385">
                <a:moveTo>
                  <a:pt x="48234" y="0"/>
                </a:moveTo>
                <a:lnTo>
                  <a:pt x="32994" y="0"/>
                </a:lnTo>
                <a:lnTo>
                  <a:pt x="32664" y="60959"/>
                </a:lnTo>
                <a:lnTo>
                  <a:pt x="47904" y="60959"/>
                </a:lnTo>
                <a:lnTo>
                  <a:pt x="48234" y="0"/>
                </a:lnTo>
                <a:close/>
              </a:path>
              <a:path w="76200" h="540385">
                <a:moveTo>
                  <a:pt x="47650" y="106679"/>
                </a:moveTo>
                <a:lnTo>
                  <a:pt x="32410" y="106679"/>
                </a:lnTo>
                <a:lnTo>
                  <a:pt x="32080" y="167639"/>
                </a:lnTo>
                <a:lnTo>
                  <a:pt x="47320" y="167639"/>
                </a:lnTo>
                <a:lnTo>
                  <a:pt x="47650" y="106679"/>
                </a:lnTo>
                <a:close/>
              </a:path>
              <a:path w="76200" h="540385">
                <a:moveTo>
                  <a:pt x="47078" y="213359"/>
                </a:moveTo>
                <a:lnTo>
                  <a:pt x="31838" y="213359"/>
                </a:lnTo>
                <a:lnTo>
                  <a:pt x="31508" y="274319"/>
                </a:lnTo>
                <a:lnTo>
                  <a:pt x="46748" y="274319"/>
                </a:lnTo>
                <a:lnTo>
                  <a:pt x="47078" y="213359"/>
                </a:lnTo>
                <a:close/>
              </a:path>
              <a:path w="76200" h="540385">
                <a:moveTo>
                  <a:pt x="46494" y="320039"/>
                </a:moveTo>
                <a:lnTo>
                  <a:pt x="31254" y="320039"/>
                </a:lnTo>
                <a:lnTo>
                  <a:pt x="30924" y="381000"/>
                </a:lnTo>
                <a:lnTo>
                  <a:pt x="46164" y="381000"/>
                </a:lnTo>
                <a:lnTo>
                  <a:pt x="46494" y="320039"/>
                </a:lnTo>
                <a:close/>
              </a:path>
              <a:path w="76200" h="540385">
                <a:moveTo>
                  <a:pt x="0" y="463550"/>
                </a:moveTo>
                <a:lnTo>
                  <a:pt x="37680" y="539876"/>
                </a:lnTo>
                <a:lnTo>
                  <a:pt x="63446" y="489076"/>
                </a:lnTo>
                <a:lnTo>
                  <a:pt x="37960" y="489076"/>
                </a:lnTo>
                <a:lnTo>
                  <a:pt x="35882" y="487679"/>
                </a:lnTo>
                <a:lnTo>
                  <a:pt x="30340" y="487679"/>
                </a:lnTo>
                <a:lnTo>
                  <a:pt x="30360" y="483966"/>
                </a:lnTo>
                <a:lnTo>
                  <a:pt x="0" y="463550"/>
                </a:lnTo>
                <a:close/>
              </a:path>
              <a:path w="76200" h="540385">
                <a:moveTo>
                  <a:pt x="45599" y="484053"/>
                </a:moveTo>
                <a:lnTo>
                  <a:pt x="37960" y="489076"/>
                </a:lnTo>
                <a:lnTo>
                  <a:pt x="63446" y="489076"/>
                </a:lnTo>
                <a:lnTo>
                  <a:pt x="64154" y="487679"/>
                </a:lnTo>
                <a:lnTo>
                  <a:pt x="45580" y="487679"/>
                </a:lnTo>
                <a:lnTo>
                  <a:pt x="45599" y="484053"/>
                </a:lnTo>
                <a:close/>
              </a:path>
              <a:path w="76200" h="540385">
                <a:moveTo>
                  <a:pt x="30360" y="483966"/>
                </a:moveTo>
                <a:lnTo>
                  <a:pt x="30340" y="487679"/>
                </a:lnTo>
                <a:lnTo>
                  <a:pt x="35882" y="487679"/>
                </a:lnTo>
                <a:lnTo>
                  <a:pt x="30360" y="483966"/>
                </a:lnTo>
                <a:close/>
              </a:path>
              <a:path w="76200" h="540385">
                <a:moveTo>
                  <a:pt x="45910" y="426719"/>
                </a:moveTo>
                <a:lnTo>
                  <a:pt x="30670" y="426719"/>
                </a:lnTo>
                <a:lnTo>
                  <a:pt x="30360" y="483966"/>
                </a:lnTo>
                <a:lnTo>
                  <a:pt x="35882" y="487679"/>
                </a:lnTo>
                <a:lnTo>
                  <a:pt x="40084" y="487679"/>
                </a:lnTo>
                <a:lnTo>
                  <a:pt x="45599" y="484053"/>
                </a:lnTo>
                <a:lnTo>
                  <a:pt x="45910" y="426719"/>
                </a:lnTo>
                <a:close/>
              </a:path>
              <a:path w="76200" h="540385">
                <a:moveTo>
                  <a:pt x="76200" y="463931"/>
                </a:moveTo>
                <a:lnTo>
                  <a:pt x="45599" y="484053"/>
                </a:lnTo>
                <a:lnTo>
                  <a:pt x="45580" y="487679"/>
                </a:lnTo>
                <a:lnTo>
                  <a:pt x="64154" y="487679"/>
                </a:lnTo>
                <a:lnTo>
                  <a:pt x="76200" y="463931"/>
                </a:lnTo>
                <a:close/>
              </a:path>
            </a:pathLst>
          </a:custGeom>
          <a:solidFill>
            <a:srgbClr val="C23B0D"/>
          </a:solidFill>
        </p:spPr>
        <p:txBody>
          <a:bodyPr wrap="square" lIns="0" tIns="0" rIns="0" bIns="0" rtlCol="0"/>
          <a:lstStyle/>
          <a:p/>
        </p:txBody>
      </p:sp>
      <p:sp>
        <p:nvSpPr>
          <p:cNvPr id="20" name="object 20"/>
          <p:cNvSpPr txBox="1"/>
          <p:nvPr/>
        </p:nvSpPr>
        <p:spPr>
          <a:xfrm>
            <a:off x="220979" y="5310505"/>
            <a:ext cx="1737360" cy="327660"/>
          </a:xfrm>
          <a:prstGeom prst="rect">
            <a:avLst/>
          </a:prstGeom>
          <a:solidFill>
            <a:srgbClr val="C23B0D"/>
          </a:solidFill>
        </p:spPr>
        <p:txBody>
          <a:bodyPr vert="horz" wrap="square" lIns="0" tIns="50800" rIns="0" bIns="0" rtlCol="0">
            <a:spAutoFit/>
          </a:bodyPr>
          <a:lstStyle/>
          <a:p>
            <a:pPr marL="149860">
              <a:lnSpc>
                <a:spcPct val="100000"/>
              </a:lnSpc>
              <a:spcBef>
                <a:spcPts val="400"/>
              </a:spcBef>
            </a:pPr>
            <a:r>
              <a:rPr b="1" spc="-100" dirty="0">
                <a:solidFill>
                  <a:srgbClr val="FFFFFF"/>
                </a:solidFill>
                <a:latin typeface="宋体" panose="02010600030101010101" pitchFamily="2" charset="-122"/>
                <a:ea typeface="宋体" panose="02010600030101010101" pitchFamily="2" charset="-122"/>
                <a:cs typeface="PMingLiU"/>
              </a:rPr>
              <a:t>1947年10月10日</a:t>
            </a:r>
            <a:endParaRPr b="1" spc="-100" dirty="0">
              <a:solidFill>
                <a:srgbClr val="FFFFFF"/>
              </a:solidFill>
              <a:latin typeface="宋体" panose="02010600030101010101" pitchFamily="2" charset="-122"/>
              <a:ea typeface="宋体" panose="02010600030101010101" pitchFamily="2" charset="-122"/>
              <a:cs typeface="PMingLiU"/>
            </a:endParaRPr>
          </a:p>
        </p:txBody>
      </p:sp>
      <p:sp>
        <p:nvSpPr>
          <p:cNvPr id="21" name="object 21"/>
          <p:cNvSpPr txBox="1"/>
          <p:nvPr/>
        </p:nvSpPr>
        <p:spPr>
          <a:xfrm>
            <a:off x="2249667" y="5322047"/>
            <a:ext cx="9642221" cy="316753"/>
          </a:xfrm>
          <a:prstGeom prst="rect">
            <a:avLst/>
          </a:prstGeom>
        </p:spPr>
        <p:txBody>
          <a:bodyPr vert="horz" wrap="square" lIns="0" tIns="16510" rIns="0" bIns="0" rtlCol="0">
            <a:spAutoFit/>
          </a:bodyPr>
          <a:lstStyle/>
          <a:p>
            <a:pPr marL="12700">
              <a:lnSpc>
                <a:spcPct val="100000"/>
              </a:lnSpc>
              <a:spcBef>
                <a:spcPts val="130"/>
              </a:spcBef>
            </a:pPr>
            <a:r>
              <a:rPr sz="1950" spc="25" dirty="0">
                <a:latin typeface="PMingLiU"/>
                <a:cs typeface="PMingLiU"/>
              </a:rPr>
              <a:t>中国人民解放</a:t>
            </a:r>
            <a:r>
              <a:rPr sz="1950" spc="15" dirty="0">
                <a:latin typeface="PMingLiU"/>
                <a:cs typeface="PMingLiU"/>
              </a:rPr>
              <a:t>军</a:t>
            </a:r>
            <a:r>
              <a:rPr sz="1950" spc="-105" dirty="0">
                <a:latin typeface="PMingLiU"/>
                <a:cs typeface="PMingLiU"/>
              </a:rPr>
              <a:t>总部发表宣言，提出</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 </a:t>
            </a:r>
            <a:r>
              <a:rPr sz="1950" b="1" u="heavy" spc="25" dirty="0" err="1">
                <a:solidFill>
                  <a:srgbClr val="C00000"/>
                </a:solidFill>
                <a:uFill>
                  <a:solidFill>
                    <a:srgbClr val="C00000"/>
                  </a:solidFill>
                </a:uFill>
                <a:latin typeface="Microsoft JhengHei" panose="020B0604030504040204" charset="-120"/>
                <a:cs typeface="Microsoft JhengHei" panose="020B0604030504040204" charset="-120"/>
              </a:rPr>
              <a:t>打倒</a:t>
            </a:r>
            <a:r>
              <a:rPr sz="1950" b="1" u="heavy" spc="75" dirty="0" err="1">
                <a:solidFill>
                  <a:srgbClr val="C00000"/>
                </a:solidFill>
                <a:uFill>
                  <a:solidFill>
                    <a:srgbClr val="C00000"/>
                  </a:solidFill>
                </a:uFill>
                <a:latin typeface="Microsoft JhengHei" panose="020B0604030504040204" charset="-120"/>
                <a:cs typeface="Microsoft JhengHei" panose="020B0604030504040204" charset="-120"/>
              </a:rPr>
              <a:t>蒋</a:t>
            </a:r>
            <a:r>
              <a:rPr sz="1950" b="1" u="heavy" spc="25" dirty="0" err="1">
                <a:solidFill>
                  <a:srgbClr val="C00000"/>
                </a:solidFill>
                <a:uFill>
                  <a:solidFill>
                    <a:srgbClr val="C00000"/>
                  </a:solidFill>
                </a:uFill>
                <a:latin typeface="Microsoft JhengHei" panose="020B0604030504040204" charset="-120"/>
                <a:cs typeface="Microsoft JhengHei" panose="020B0604030504040204" charset="-120"/>
              </a:rPr>
              <a:t>介石</a:t>
            </a:r>
            <a:r>
              <a:rPr sz="1950" b="1" u="heavy" spc="75" dirty="0" err="1">
                <a:solidFill>
                  <a:srgbClr val="C00000"/>
                </a:solidFill>
                <a:uFill>
                  <a:solidFill>
                    <a:srgbClr val="C00000"/>
                  </a:solidFill>
                </a:uFill>
                <a:latin typeface="Microsoft JhengHei" panose="020B0604030504040204" charset="-120"/>
                <a:cs typeface="Microsoft JhengHei" panose="020B0604030504040204" charset="-120"/>
              </a:rPr>
              <a:t>，解放全中国”</a:t>
            </a:r>
            <a:r>
              <a:rPr sz="1950" spc="25" dirty="0" err="1">
                <a:latin typeface="PMingLiU"/>
                <a:cs typeface="PMingLiU"/>
              </a:rPr>
              <a:t>的口号</a:t>
            </a:r>
            <a:r>
              <a:rPr sz="1950" spc="25" dirty="0">
                <a:latin typeface="PMingLiU"/>
                <a:cs typeface="PMingLiU"/>
              </a:rPr>
              <a:t> </a:t>
            </a:r>
            <a:r>
              <a:rPr sz="1950" spc="25" dirty="0">
                <a:solidFill>
                  <a:srgbClr val="C00000"/>
                </a:solidFill>
                <a:latin typeface="PMingLiU"/>
                <a:cs typeface="PMingLiU"/>
              </a:rPr>
              <a:t>★</a:t>
            </a:r>
            <a:endParaRPr sz="1950" dirty="0">
              <a:latin typeface="PMingLiU"/>
              <a:cs typeface="PMingLiU"/>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我国进入社会主义社会的最主要标志是（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A:中华人民共和国的成立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B:发展国民经济第一个五年计划的制定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C:第一届全国人民代表大会的召开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D:社会主义改造的基本完成</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我国进入社会主义社会的最主要标志是（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A:中华人民共和国的成立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B:发展国民经济第一个五年计划的制定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C:第一届全国人民代表大会的召开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D:社会主义改造的基本完成</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我国对资本主义工商业的社会主义改造所采取的基本政策是（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A:加工订货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B:和平赎买</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C:统购包销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D:公私合营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我国对资本主义工商业的社会主义改造所采取的基本政策是（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A:加工订货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effectLst/>
                <a:latin typeface="微软雅黑" panose="020B0503020204020204" pitchFamily="34" charset="-122"/>
                <a:ea typeface="微软雅黑" panose="020B0503020204020204" pitchFamily="34" charset="-122"/>
              </a:rPr>
              <a:t>B:和平赎买</a:t>
            </a:r>
            <a:endParaRPr lang="zh-CN" altLang="en-US" sz="2000" dirty="0">
              <a:solidFill>
                <a:srgbClr val="FF0000"/>
              </a:solidFill>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C:统购包销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D:公私合营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在抗美援朝战争担任中国人民志愿军司令员兼政治委员的是（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A:朱德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B:彭德怀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C:陈毅</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D:刘伯承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在抗美援朝战争担任中国人民志愿军司令员兼政治委员的是（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A:朱德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B:彭德怀</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C:陈毅</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D:刘伯承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中国共产党在过渡时期总路线的主体是实现（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A:国家的社会主义工业化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B:国家对农业的社会主义改造</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C:国家对手工业的社会主义改造</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D:国家对资本主义工商业的社会主义改造</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中国共产党在过渡时期总路线的主体是实现（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A:国家的社会主义工业化</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B:国家对农业的社会主义改造</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C:国家对手工业的社会主义改造</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D:国家对资本主义工商业的社会主义改造</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在农业合作化过程中，具有半社会主义性质的农业合作组织是（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A:互助组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B:初级农业生产合作社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C:高级农业生产合作社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D:人民公社</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在农业合作化过程中，具有半社会主义性质的农业合作组织是（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A:互助组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B:初级农业生产合作社</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C:高级农业生产合作社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D:人民公社</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527165"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120" dirty="0"/>
              <a:t> </a:t>
            </a:r>
            <a:r>
              <a:rPr spc="15" dirty="0" err="1"/>
              <a:t>国民党政府处在全民</a:t>
            </a:r>
            <a:r>
              <a:rPr spc="-40" dirty="0" err="1"/>
              <a:t>的</a:t>
            </a:r>
            <a:r>
              <a:rPr spc="15" dirty="0" err="1"/>
              <a:t>包围</a:t>
            </a:r>
            <a:r>
              <a:rPr spc="475" dirty="0" err="1"/>
              <a:t>中</a:t>
            </a:r>
            <a:endParaRPr spc="-114" dirty="0"/>
          </a:p>
        </p:txBody>
      </p:sp>
      <p:sp>
        <p:nvSpPr>
          <p:cNvPr id="11" name="object 11"/>
          <p:cNvSpPr txBox="1"/>
          <p:nvPr/>
        </p:nvSpPr>
        <p:spPr>
          <a:xfrm>
            <a:off x="273050" y="1327785"/>
            <a:ext cx="11356975" cy="4201795"/>
          </a:xfrm>
          <a:prstGeom prst="rect">
            <a:avLst/>
          </a:prstGeom>
        </p:spPr>
        <p:txBody>
          <a:bodyPr vert="horz" wrap="square" lIns="0" tIns="216535" rIns="0" bIns="0" rtlCol="0">
            <a:spAutoFit/>
          </a:bodyPr>
          <a:lstStyle/>
          <a:p>
            <a:pPr marL="12700">
              <a:lnSpc>
                <a:spcPct val="100000"/>
              </a:lnSpc>
              <a:spcBef>
                <a:spcPts val="1705"/>
              </a:spcBef>
            </a:pPr>
            <a:r>
              <a:rPr sz="2400" spc="-5" dirty="0">
                <a:latin typeface="PMingLiU"/>
                <a:cs typeface="PMingLiU"/>
              </a:rPr>
              <a:t>一、共产党的国家建设</a:t>
            </a:r>
            <a:endParaRPr sz="2400" dirty="0">
              <a:latin typeface="PMingLiU"/>
              <a:cs typeface="PMingLiU"/>
            </a:endParaRPr>
          </a:p>
          <a:p>
            <a:pPr marL="469900" marR="27940" indent="-457200">
              <a:lnSpc>
                <a:spcPct val="154000"/>
              </a:lnSpc>
              <a:spcBef>
                <a:spcPts val="95"/>
              </a:spcBef>
              <a:buAutoNum type="arabicPeriod"/>
              <a:tabLst>
                <a:tab pos="469900" algn="l"/>
                <a:tab pos="469900" algn="l"/>
              </a:tabLst>
            </a:pPr>
            <a:r>
              <a:rPr sz="1950" spc="80" dirty="0">
                <a:latin typeface="+mn-ea"/>
                <a:cs typeface="PMingLiU"/>
              </a:rPr>
              <a:t>毛泽东在《目前形势和我们的任务》指出提出三大经济纲领：没收封建阶级的土地归农民所有；  没收垄断资本归新民主主义的国家所有；保护民族工商业。</a:t>
            </a:r>
            <a:endParaRPr sz="1950" spc="80" dirty="0">
              <a:latin typeface="+mn-ea"/>
              <a:cs typeface="PMingLiU"/>
            </a:endParaRPr>
          </a:p>
          <a:p>
            <a:pPr marL="469900" indent="-457200">
              <a:lnSpc>
                <a:spcPct val="100000"/>
              </a:lnSpc>
              <a:spcBef>
                <a:spcPts val="1265"/>
              </a:spcBef>
              <a:buAutoNum type="arabicPeriod"/>
              <a:tabLst>
                <a:tab pos="469900" algn="l"/>
                <a:tab pos="469900" algn="l"/>
              </a:tabLst>
            </a:pPr>
            <a:r>
              <a:rPr lang="en-US" sz="1950" b="1" spc="25" dirty="0">
                <a:solidFill>
                  <a:srgbClr val="C00000"/>
                </a:solidFill>
                <a:latin typeface="Microsoft JhengHei" panose="020B0604030504040204" charset="-120"/>
                <a:cs typeface="Microsoft JhengHei" panose="020B0604030504040204" charset="-120"/>
              </a:rPr>
              <a:t>1948</a:t>
            </a:r>
            <a:r>
              <a:rPr lang="zh-CN" altLang="en-US" sz="1950" b="1" spc="25" dirty="0">
                <a:solidFill>
                  <a:srgbClr val="C00000"/>
                </a:solidFill>
                <a:latin typeface="Microsoft JhengHei" panose="020B0604030504040204" charset="-120"/>
                <a:cs typeface="Microsoft JhengHei" panose="020B0604030504040204" charset="-120"/>
              </a:rPr>
              <a:t>年</a:t>
            </a:r>
            <a:r>
              <a:rPr lang="en-US" altLang="zh-CN" sz="1950" b="1" spc="25" dirty="0">
                <a:solidFill>
                  <a:srgbClr val="C00000"/>
                </a:solidFill>
                <a:latin typeface="Microsoft JhengHei" panose="020B0604030504040204" charset="-120"/>
                <a:cs typeface="Microsoft JhengHei" panose="020B0604030504040204" charset="-120"/>
              </a:rPr>
              <a:t>4</a:t>
            </a:r>
            <a:r>
              <a:rPr lang="zh-CN" altLang="en-US" sz="1950" b="1" spc="25" dirty="0">
                <a:solidFill>
                  <a:srgbClr val="C00000"/>
                </a:solidFill>
                <a:latin typeface="Microsoft JhengHei" panose="020B0604030504040204" charset="-120"/>
                <a:cs typeface="Microsoft JhengHei" panose="020B0604030504040204" charset="-120"/>
              </a:rPr>
              <a:t>月</a:t>
            </a:r>
            <a:r>
              <a:rPr lang="zh-CN" altLang="en-US" sz="1950" spc="25" dirty="0">
                <a:latin typeface="PMingLiU"/>
                <a:cs typeface="PMingLiU"/>
              </a:rPr>
              <a:t>，</a:t>
            </a:r>
            <a:r>
              <a:rPr sz="1950" spc="25" dirty="0">
                <a:latin typeface="PMingLiU"/>
                <a:cs typeface="PMingLiU"/>
              </a:rPr>
              <a:t>毛泽东在</a:t>
            </a:r>
            <a:r>
              <a:rPr sz="1950" b="1" spc="25" dirty="0">
                <a:solidFill>
                  <a:srgbClr val="C00000"/>
                </a:solidFill>
                <a:latin typeface="Microsoft JhengHei" panose="020B0604030504040204" charset="-120"/>
                <a:cs typeface="Microsoft JhengHei" panose="020B0604030504040204" charset="-120"/>
              </a:rPr>
              <a:t>《在晋绥干部会议上的讲</a:t>
            </a:r>
            <a:r>
              <a:rPr sz="1950" b="1" spc="75" dirty="0">
                <a:solidFill>
                  <a:srgbClr val="C00000"/>
                </a:solidFill>
                <a:latin typeface="Microsoft JhengHei" panose="020B0604030504040204" charset="-120"/>
                <a:cs typeface="Microsoft JhengHei" panose="020B0604030504040204" charset="-120"/>
              </a:rPr>
              <a:t>话</a:t>
            </a:r>
            <a:r>
              <a:rPr sz="1950" b="1" spc="35" dirty="0">
                <a:solidFill>
                  <a:srgbClr val="C00000"/>
                </a:solidFill>
                <a:latin typeface="Microsoft JhengHei" panose="020B0604030504040204" charset="-120"/>
                <a:cs typeface="Microsoft JhengHei" panose="020B0604030504040204" charset="-120"/>
              </a:rPr>
              <a:t>》</a:t>
            </a:r>
            <a:r>
              <a:rPr sz="1950" spc="25" dirty="0">
                <a:latin typeface="PMingLiU"/>
                <a:cs typeface="PMingLiU"/>
              </a:rPr>
              <a:t>总</a:t>
            </a:r>
            <a:r>
              <a:rPr sz="1950" spc="75" dirty="0">
                <a:latin typeface="PMingLiU"/>
                <a:cs typeface="PMingLiU"/>
              </a:rPr>
              <a:t>结</a:t>
            </a:r>
            <a:r>
              <a:rPr sz="1950" spc="25" dirty="0">
                <a:latin typeface="PMingLiU"/>
                <a:cs typeface="PMingLiU"/>
              </a:rPr>
              <a:t>了</a:t>
            </a:r>
            <a:r>
              <a:rPr sz="1950" b="1" spc="25" dirty="0">
                <a:solidFill>
                  <a:srgbClr val="C00000"/>
                </a:solidFill>
                <a:latin typeface="Microsoft JhengHei" panose="020B0604030504040204" charset="-120"/>
                <a:cs typeface="Microsoft JhengHei" panose="020B0604030504040204" charset="-120"/>
              </a:rPr>
              <a:t>新</a:t>
            </a:r>
            <a:r>
              <a:rPr sz="1950" b="1" spc="75" dirty="0">
                <a:solidFill>
                  <a:srgbClr val="C00000"/>
                </a:solidFill>
                <a:latin typeface="Microsoft JhengHei" panose="020B0604030504040204" charset="-120"/>
                <a:cs typeface="Microsoft JhengHei" panose="020B0604030504040204" charset="-120"/>
              </a:rPr>
              <a:t>民</a:t>
            </a:r>
            <a:r>
              <a:rPr sz="1950" b="1" spc="25" dirty="0">
                <a:solidFill>
                  <a:srgbClr val="C00000"/>
                </a:solidFill>
                <a:latin typeface="Microsoft JhengHei" panose="020B0604030504040204" charset="-120"/>
                <a:cs typeface="Microsoft JhengHei" panose="020B0604030504040204" charset="-120"/>
              </a:rPr>
              <a:t>主主</a:t>
            </a:r>
            <a:r>
              <a:rPr sz="1950" b="1" spc="75" dirty="0">
                <a:solidFill>
                  <a:srgbClr val="C00000"/>
                </a:solidFill>
                <a:latin typeface="Microsoft JhengHei" panose="020B0604030504040204" charset="-120"/>
                <a:cs typeface="Microsoft JhengHei" panose="020B0604030504040204" charset="-120"/>
              </a:rPr>
              <a:t>义</a:t>
            </a:r>
            <a:r>
              <a:rPr sz="1950" b="1" spc="25" dirty="0">
                <a:solidFill>
                  <a:srgbClr val="C00000"/>
                </a:solidFill>
                <a:latin typeface="Microsoft JhengHei" panose="020B0604030504040204" charset="-120"/>
                <a:cs typeface="Microsoft JhengHei" panose="020B0604030504040204" charset="-120"/>
              </a:rPr>
              <a:t>革命</a:t>
            </a:r>
            <a:r>
              <a:rPr sz="1950" b="1" spc="75" dirty="0">
                <a:solidFill>
                  <a:srgbClr val="C00000"/>
                </a:solidFill>
                <a:latin typeface="Microsoft JhengHei" panose="020B0604030504040204" charset="-120"/>
                <a:cs typeface="Microsoft JhengHei" panose="020B0604030504040204" charset="-120"/>
              </a:rPr>
              <a:t>的</a:t>
            </a:r>
            <a:r>
              <a:rPr sz="1950" b="1" spc="25" dirty="0">
                <a:solidFill>
                  <a:srgbClr val="C00000"/>
                </a:solidFill>
                <a:latin typeface="Microsoft JhengHei" panose="020B0604030504040204" charset="-120"/>
                <a:cs typeface="Microsoft JhengHei" panose="020B0604030504040204" charset="-120"/>
              </a:rPr>
              <a:t>总路</a:t>
            </a:r>
            <a:r>
              <a:rPr sz="1950" b="1" spc="75" dirty="0">
                <a:solidFill>
                  <a:srgbClr val="C00000"/>
                </a:solidFill>
                <a:latin typeface="Microsoft JhengHei" panose="020B0604030504040204" charset="-120"/>
                <a:cs typeface="Microsoft JhengHei" panose="020B0604030504040204" charset="-120"/>
              </a:rPr>
              <a:t>线</a:t>
            </a:r>
            <a:r>
              <a:rPr sz="1950" b="1" spc="25" dirty="0">
                <a:solidFill>
                  <a:srgbClr val="C00000"/>
                </a:solidFill>
                <a:latin typeface="Microsoft JhengHei" panose="020B0604030504040204" charset="-120"/>
                <a:cs typeface="Microsoft JhengHei" panose="020B0604030504040204" charset="-120"/>
              </a:rPr>
              <a:t>和总</a:t>
            </a:r>
            <a:r>
              <a:rPr sz="1950" b="1" spc="75" dirty="0">
                <a:solidFill>
                  <a:srgbClr val="C00000"/>
                </a:solidFill>
                <a:latin typeface="Microsoft JhengHei" panose="020B0604030504040204" charset="-120"/>
                <a:cs typeface="Microsoft JhengHei" panose="020B0604030504040204" charset="-120"/>
              </a:rPr>
              <a:t>政</a:t>
            </a:r>
            <a:r>
              <a:rPr sz="1950" b="1" spc="25" dirty="0">
                <a:solidFill>
                  <a:srgbClr val="C00000"/>
                </a:solidFill>
                <a:latin typeface="Microsoft JhengHei" panose="020B0604030504040204" charset="-120"/>
                <a:cs typeface="Microsoft JhengHei" panose="020B0604030504040204" charset="-120"/>
              </a:rPr>
              <a:t>策</a:t>
            </a:r>
            <a:r>
              <a:rPr sz="1950" spc="25" dirty="0">
                <a:latin typeface="PMingLiU"/>
                <a:cs typeface="PMingLiU"/>
              </a:rPr>
              <a:t>：</a:t>
            </a:r>
            <a:r>
              <a:rPr sz="1950" spc="75" dirty="0">
                <a:latin typeface="PMingLiU"/>
                <a:cs typeface="PMingLiU"/>
              </a:rPr>
              <a:t>即</a:t>
            </a:r>
            <a:r>
              <a:rPr sz="1950" spc="25" dirty="0">
                <a:latin typeface="PMingLiU"/>
                <a:cs typeface="PMingLiU"/>
              </a:rPr>
              <a:t>无产</a:t>
            </a:r>
            <a:r>
              <a:rPr sz="1950" spc="65" dirty="0">
                <a:latin typeface="PMingLiU"/>
                <a:cs typeface="PMingLiU"/>
              </a:rPr>
              <a:t>阶</a:t>
            </a:r>
            <a:r>
              <a:rPr sz="1950" spc="25" dirty="0">
                <a:latin typeface="PMingLiU"/>
                <a:cs typeface="PMingLiU"/>
              </a:rPr>
              <a:t>级领导的，人民大众的，反对帝国主义</a:t>
            </a:r>
            <a:r>
              <a:rPr sz="1950" spc="75" dirty="0">
                <a:latin typeface="PMingLiU"/>
                <a:cs typeface="PMingLiU"/>
              </a:rPr>
              <a:t>、</a:t>
            </a:r>
            <a:r>
              <a:rPr sz="1950" spc="25" dirty="0">
                <a:latin typeface="PMingLiU"/>
                <a:cs typeface="PMingLiU"/>
              </a:rPr>
              <a:t>封建</a:t>
            </a:r>
            <a:r>
              <a:rPr sz="1950" spc="75" dirty="0">
                <a:latin typeface="PMingLiU"/>
                <a:cs typeface="PMingLiU"/>
              </a:rPr>
              <a:t>主</a:t>
            </a:r>
            <a:r>
              <a:rPr sz="1950" spc="25" dirty="0">
                <a:latin typeface="PMingLiU"/>
                <a:cs typeface="PMingLiU"/>
              </a:rPr>
              <a:t>义和</a:t>
            </a:r>
            <a:r>
              <a:rPr sz="1950" spc="75" dirty="0">
                <a:latin typeface="PMingLiU"/>
                <a:cs typeface="PMingLiU"/>
              </a:rPr>
              <a:t>官</a:t>
            </a:r>
            <a:r>
              <a:rPr sz="1950" spc="25" dirty="0">
                <a:latin typeface="PMingLiU"/>
                <a:cs typeface="PMingLiU"/>
              </a:rPr>
              <a:t>僚资</a:t>
            </a:r>
            <a:r>
              <a:rPr sz="1950" spc="75" dirty="0">
                <a:latin typeface="PMingLiU"/>
                <a:cs typeface="PMingLiU"/>
              </a:rPr>
              <a:t>本</a:t>
            </a:r>
            <a:r>
              <a:rPr sz="1950" spc="25" dirty="0">
                <a:latin typeface="PMingLiU"/>
                <a:cs typeface="PMingLiU"/>
              </a:rPr>
              <a:t>主义</a:t>
            </a:r>
            <a:r>
              <a:rPr sz="1950" spc="75" dirty="0">
                <a:latin typeface="PMingLiU"/>
                <a:cs typeface="PMingLiU"/>
              </a:rPr>
              <a:t>的</a:t>
            </a:r>
            <a:r>
              <a:rPr sz="1950" spc="25" dirty="0">
                <a:latin typeface="PMingLiU"/>
                <a:cs typeface="PMingLiU"/>
              </a:rPr>
              <a:t>革</a:t>
            </a:r>
            <a:r>
              <a:rPr sz="1950" spc="65" dirty="0">
                <a:latin typeface="PMingLiU"/>
                <a:cs typeface="PMingLiU"/>
              </a:rPr>
              <a:t>命</a:t>
            </a:r>
            <a:r>
              <a:rPr sz="1950" spc="80" dirty="0">
                <a:solidFill>
                  <a:srgbClr val="C00000"/>
                </a:solidFill>
                <a:latin typeface="PMingLiU"/>
                <a:cs typeface="PMingLiU"/>
              </a:rPr>
              <a:t>★</a:t>
            </a:r>
            <a:r>
              <a:rPr sz="1950" spc="25" dirty="0">
                <a:latin typeface="PMingLiU"/>
                <a:cs typeface="PMingLiU"/>
              </a:rPr>
              <a:t>。</a:t>
            </a:r>
            <a:endParaRPr sz="1950" dirty="0">
              <a:latin typeface="PMingLiU"/>
              <a:cs typeface="PMingLiU"/>
            </a:endParaRPr>
          </a:p>
          <a:p>
            <a:pPr>
              <a:lnSpc>
                <a:spcPct val="100000"/>
              </a:lnSpc>
            </a:pPr>
            <a:endParaRPr sz="2000" dirty="0">
              <a:latin typeface="Times New Roman" panose="02020503050405090304"/>
              <a:cs typeface="Times New Roman" panose="02020503050405090304"/>
            </a:endParaRPr>
          </a:p>
          <a:p>
            <a:pPr>
              <a:lnSpc>
                <a:spcPct val="100000"/>
              </a:lnSpc>
              <a:spcBef>
                <a:spcPts val="35"/>
              </a:spcBef>
            </a:pPr>
            <a:endParaRPr sz="220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80" dirty="0">
                <a:latin typeface="+mn-ea"/>
                <a:cs typeface="PMingLiU"/>
              </a:rPr>
              <a:t>《</a:t>
            </a:r>
            <a:r>
              <a:rPr sz="1950" b="1" spc="25" dirty="0">
                <a:solidFill>
                  <a:srgbClr val="C00000"/>
                </a:solidFill>
                <a:latin typeface="Microsoft JhengHei" panose="020B0604030504040204" charset="-120"/>
                <a:cs typeface="Microsoft JhengHei" panose="020B0604030504040204" charset="-120"/>
              </a:rPr>
              <a:t>五四指示</a:t>
            </a:r>
            <a:r>
              <a:rPr sz="1950" spc="25" dirty="0">
                <a:latin typeface="PMingLiU"/>
                <a:cs typeface="PMingLiU"/>
              </a:rPr>
              <a:t>》</a:t>
            </a:r>
            <a:r>
              <a:rPr sz="1950" spc="80" dirty="0">
                <a:latin typeface="PMingLiU"/>
                <a:cs typeface="PMingLiU"/>
              </a:rPr>
              <a:t>：</a:t>
            </a:r>
            <a:r>
              <a:rPr sz="1950" spc="80" dirty="0">
                <a:latin typeface="+mn-ea"/>
                <a:cs typeface="PMingLiU"/>
              </a:rPr>
              <a:t>1946</a:t>
            </a:r>
            <a:r>
              <a:rPr sz="1950" spc="25" dirty="0">
                <a:latin typeface="PMingLiU"/>
                <a:cs typeface="PMingLiU"/>
              </a:rPr>
              <a:t>年《</a:t>
            </a:r>
            <a:r>
              <a:rPr sz="1950" b="1" spc="75" dirty="0">
                <a:solidFill>
                  <a:srgbClr val="C00000"/>
                </a:solidFill>
                <a:latin typeface="Microsoft JhengHei" panose="020B0604030504040204" charset="-120"/>
                <a:cs typeface="Microsoft JhengHei" panose="020B0604030504040204" charset="-120"/>
              </a:rPr>
              <a:t>关</a:t>
            </a:r>
            <a:r>
              <a:rPr sz="1950" b="1" spc="25" dirty="0">
                <a:solidFill>
                  <a:srgbClr val="C00000"/>
                </a:solidFill>
                <a:latin typeface="Microsoft JhengHei" panose="020B0604030504040204" charset="-120"/>
                <a:cs typeface="Microsoft JhengHei" panose="020B0604030504040204" charset="-120"/>
              </a:rPr>
              <a:t>于清</a:t>
            </a:r>
            <a:r>
              <a:rPr sz="1950" b="1" spc="75" dirty="0">
                <a:solidFill>
                  <a:srgbClr val="C00000"/>
                </a:solidFill>
                <a:latin typeface="Microsoft JhengHei" panose="020B0604030504040204" charset="-120"/>
                <a:cs typeface="Microsoft JhengHei" panose="020B0604030504040204" charset="-120"/>
              </a:rPr>
              <a:t>算</a:t>
            </a:r>
            <a:r>
              <a:rPr sz="1950" b="1" spc="25" dirty="0">
                <a:solidFill>
                  <a:srgbClr val="C00000"/>
                </a:solidFill>
                <a:latin typeface="Microsoft JhengHei" panose="020B0604030504040204" charset="-120"/>
                <a:cs typeface="Microsoft JhengHei" panose="020B0604030504040204" charset="-120"/>
              </a:rPr>
              <a:t>、减</a:t>
            </a:r>
            <a:r>
              <a:rPr sz="1950" b="1" spc="75" dirty="0">
                <a:solidFill>
                  <a:srgbClr val="C00000"/>
                </a:solidFill>
                <a:latin typeface="Microsoft JhengHei" panose="020B0604030504040204" charset="-120"/>
                <a:cs typeface="Microsoft JhengHei" panose="020B0604030504040204" charset="-120"/>
              </a:rPr>
              <a:t>租</a:t>
            </a:r>
            <a:r>
              <a:rPr sz="1950" b="1" spc="25" dirty="0">
                <a:solidFill>
                  <a:srgbClr val="C00000"/>
                </a:solidFill>
                <a:latin typeface="Microsoft JhengHei" panose="020B0604030504040204" charset="-120"/>
                <a:cs typeface="Microsoft JhengHei" panose="020B0604030504040204" charset="-120"/>
              </a:rPr>
              <a:t>及土</a:t>
            </a:r>
            <a:r>
              <a:rPr sz="1950" b="1" spc="75" dirty="0">
                <a:solidFill>
                  <a:srgbClr val="C00000"/>
                </a:solidFill>
                <a:latin typeface="Microsoft JhengHei" panose="020B0604030504040204" charset="-120"/>
                <a:cs typeface="Microsoft JhengHei" panose="020B0604030504040204" charset="-120"/>
              </a:rPr>
              <a:t>地</a:t>
            </a:r>
            <a:r>
              <a:rPr sz="1950" b="1" spc="25" dirty="0">
                <a:solidFill>
                  <a:srgbClr val="C00000"/>
                </a:solidFill>
                <a:latin typeface="Microsoft JhengHei" panose="020B0604030504040204" charset="-120"/>
                <a:cs typeface="Microsoft JhengHei" panose="020B0604030504040204" charset="-120"/>
              </a:rPr>
              <a:t>问题</a:t>
            </a:r>
            <a:r>
              <a:rPr sz="1950" b="1" spc="75" dirty="0">
                <a:solidFill>
                  <a:srgbClr val="C00000"/>
                </a:solidFill>
                <a:latin typeface="Microsoft JhengHei" panose="020B0604030504040204" charset="-120"/>
                <a:cs typeface="Microsoft JhengHei" panose="020B0604030504040204" charset="-120"/>
              </a:rPr>
              <a:t>的</a:t>
            </a:r>
            <a:r>
              <a:rPr sz="1950" b="1" spc="25" dirty="0">
                <a:solidFill>
                  <a:srgbClr val="C00000"/>
                </a:solidFill>
                <a:latin typeface="Microsoft JhengHei" panose="020B0604030504040204" charset="-120"/>
                <a:cs typeface="Microsoft JhengHei" panose="020B0604030504040204" charset="-120"/>
              </a:rPr>
              <a:t>指</a:t>
            </a:r>
            <a:r>
              <a:rPr sz="1950" b="1" spc="15" dirty="0">
                <a:solidFill>
                  <a:srgbClr val="C00000"/>
                </a:solidFill>
                <a:latin typeface="Microsoft JhengHei" panose="020B0604030504040204" charset="-120"/>
                <a:cs typeface="Microsoft JhengHei" panose="020B0604030504040204" charset="-120"/>
              </a:rPr>
              <a:t>示</a:t>
            </a:r>
            <a:r>
              <a:rPr sz="1950" spc="80" dirty="0">
                <a:latin typeface="PMingLiU"/>
                <a:cs typeface="PMingLiU"/>
              </a:rPr>
              <a:t>》</a:t>
            </a:r>
            <a:r>
              <a:rPr sz="1950" spc="25" dirty="0">
                <a:latin typeface="PMingLiU"/>
                <a:cs typeface="PMingLiU"/>
              </a:rPr>
              <a:t>，决</a:t>
            </a:r>
            <a:r>
              <a:rPr sz="1950" spc="65" dirty="0">
                <a:latin typeface="PMingLiU"/>
                <a:cs typeface="PMingLiU"/>
              </a:rPr>
              <a:t>定</a:t>
            </a:r>
            <a:r>
              <a:rPr sz="1950" spc="25" dirty="0">
                <a:latin typeface="PMingLiU"/>
                <a:cs typeface="PMingLiU"/>
              </a:rPr>
              <a:t>实行</a:t>
            </a:r>
            <a:r>
              <a:rPr sz="1950" b="1" spc="75" dirty="0">
                <a:solidFill>
                  <a:srgbClr val="C00000"/>
                </a:solidFill>
                <a:latin typeface="Microsoft JhengHei" panose="020B0604030504040204" charset="-120"/>
                <a:cs typeface="Microsoft JhengHei" panose="020B0604030504040204" charset="-120"/>
              </a:rPr>
              <a:t>“耕者有其田”</a:t>
            </a:r>
            <a:r>
              <a:rPr sz="1950" spc="25" dirty="0">
                <a:latin typeface="PMingLiU"/>
                <a:cs typeface="PMingLiU"/>
              </a:rPr>
              <a:t>政策</a:t>
            </a:r>
            <a:r>
              <a:rPr sz="1950" spc="25" dirty="0">
                <a:solidFill>
                  <a:srgbClr val="C00000"/>
                </a:solidFill>
                <a:latin typeface="PMingLiU"/>
                <a:cs typeface="PMingLiU"/>
              </a:rPr>
              <a:t>★</a:t>
            </a:r>
            <a:endParaRPr sz="1950" dirty="0">
              <a:latin typeface="PMingLiU"/>
              <a:cs typeface="PMingLiU"/>
            </a:endParaRPr>
          </a:p>
          <a:p>
            <a:pPr marL="469900" marR="5080" indent="-457200">
              <a:lnSpc>
                <a:spcPts val="3610"/>
              </a:lnSpc>
              <a:spcBef>
                <a:spcPts val="325"/>
              </a:spcBef>
              <a:buAutoNum type="arabicPeriod"/>
              <a:tabLst>
                <a:tab pos="469900" algn="l"/>
                <a:tab pos="469900" algn="l"/>
              </a:tabLst>
            </a:pPr>
            <a:r>
              <a:rPr sz="1950" spc="80" dirty="0">
                <a:latin typeface="+mn-ea"/>
                <a:cs typeface="PMingLiU"/>
              </a:rPr>
              <a:t>《</a:t>
            </a:r>
            <a:r>
              <a:rPr sz="1950" b="1" spc="25" dirty="0">
                <a:solidFill>
                  <a:srgbClr val="C00000"/>
                </a:solidFill>
                <a:latin typeface="Microsoft JhengHei" panose="020B0604030504040204" charset="-120"/>
                <a:cs typeface="Microsoft JhengHei" panose="020B0604030504040204" charset="-120"/>
              </a:rPr>
              <a:t>中国土地法大</a:t>
            </a:r>
            <a:r>
              <a:rPr sz="1950" b="1" spc="15" dirty="0">
                <a:solidFill>
                  <a:srgbClr val="C00000"/>
                </a:solidFill>
                <a:latin typeface="Microsoft JhengHei" panose="020B0604030504040204" charset="-120"/>
                <a:cs typeface="Microsoft JhengHei" panose="020B0604030504040204" charset="-120"/>
              </a:rPr>
              <a:t>纲</a:t>
            </a:r>
            <a:r>
              <a:rPr sz="1950" spc="25" dirty="0">
                <a:latin typeface="PMingLiU"/>
                <a:cs typeface="PMingLiU"/>
              </a:rPr>
              <a:t>》</a:t>
            </a:r>
            <a:r>
              <a:rPr sz="1950" spc="100" dirty="0">
                <a:latin typeface="PMingLiU"/>
                <a:cs typeface="PMingLiU"/>
              </a:rPr>
              <a:t>：</a:t>
            </a:r>
            <a:r>
              <a:rPr sz="1950" spc="80" dirty="0">
                <a:latin typeface="+mn-ea"/>
                <a:cs typeface="PMingLiU"/>
              </a:rPr>
              <a:t>1947</a:t>
            </a:r>
            <a:r>
              <a:rPr sz="1950" spc="25" dirty="0">
                <a:latin typeface="PMingLiU"/>
                <a:cs typeface="PMingLiU"/>
              </a:rPr>
              <a:t>年</a:t>
            </a:r>
            <a:r>
              <a:rPr lang="zh-CN" altLang="en-US" sz="1950" spc="25" dirty="0">
                <a:latin typeface="PMingLiU"/>
                <a:cs typeface="PMingLiU"/>
              </a:rPr>
              <a:t>在</a:t>
            </a:r>
            <a:r>
              <a:rPr lang="zh-CN" altLang="en-US" sz="1950" b="1" spc="75" dirty="0">
                <a:solidFill>
                  <a:srgbClr val="C00000"/>
                </a:solidFill>
                <a:latin typeface="Microsoft JhengHei" panose="020B0604030504040204" charset="-120"/>
                <a:cs typeface="Microsoft JhengHei" panose="020B0604030504040204" charset="-120"/>
              </a:rPr>
              <a:t>河北平山县西柏坡</a:t>
            </a:r>
            <a:r>
              <a:rPr lang="zh-CN" altLang="en-US" sz="1950" spc="25" dirty="0">
                <a:latin typeface="PMingLiU"/>
                <a:cs typeface="PMingLiU"/>
              </a:rPr>
              <a:t>召开</a:t>
            </a:r>
            <a:r>
              <a:rPr sz="1950" b="1" spc="25" dirty="0" err="1">
                <a:solidFill>
                  <a:srgbClr val="C00000"/>
                </a:solidFill>
                <a:latin typeface="Microsoft JhengHei" panose="020B0604030504040204" charset="-120"/>
                <a:cs typeface="Microsoft JhengHei" panose="020B0604030504040204" charset="-120"/>
              </a:rPr>
              <a:t>全</a:t>
            </a:r>
            <a:r>
              <a:rPr sz="1950" b="1" spc="75" dirty="0" err="1">
                <a:solidFill>
                  <a:srgbClr val="C00000"/>
                </a:solidFill>
                <a:latin typeface="Microsoft JhengHei" panose="020B0604030504040204" charset="-120"/>
                <a:cs typeface="Microsoft JhengHei" panose="020B0604030504040204" charset="-120"/>
              </a:rPr>
              <a:t>国</a:t>
            </a:r>
            <a:r>
              <a:rPr sz="1950" b="1" spc="25" dirty="0" err="1">
                <a:solidFill>
                  <a:srgbClr val="C00000"/>
                </a:solidFill>
                <a:latin typeface="Microsoft JhengHei" panose="020B0604030504040204" charset="-120"/>
                <a:cs typeface="Microsoft JhengHei" panose="020B0604030504040204" charset="-120"/>
              </a:rPr>
              <a:t>土地</a:t>
            </a:r>
            <a:r>
              <a:rPr sz="1950" b="1" spc="75" dirty="0" err="1">
                <a:solidFill>
                  <a:srgbClr val="C00000"/>
                </a:solidFill>
                <a:latin typeface="Microsoft JhengHei" panose="020B0604030504040204" charset="-120"/>
                <a:cs typeface="Microsoft JhengHei" panose="020B0604030504040204" charset="-120"/>
              </a:rPr>
              <a:t>会</a:t>
            </a:r>
            <a:r>
              <a:rPr sz="1950" b="1" spc="25" dirty="0" err="1">
                <a:solidFill>
                  <a:srgbClr val="C00000"/>
                </a:solidFill>
                <a:latin typeface="Microsoft JhengHei" panose="020B0604030504040204" charset="-120"/>
                <a:cs typeface="Microsoft JhengHei" panose="020B0604030504040204" charset="-120"/>
              </a:rPr>
              <a:t>议</a:t>
            </a:r>
            <a:r>
              <a:rPr sz="1950" spc="25" dirty="0" err="1">
                <a:latin typeface="PMingLiU"/>
                <a:cs typeface="PMingLiU"/>
              </a:rPr>
              <a:t>上</a:t>
            </a:r>
            <a:r>
              <a:rPr sz="1950" spc="75" dirty="0" err="1">
                <a:latin typeface="PMingLiU"/>
                <a:cs typeface="PMingLiU"/>
              </a:rPr>
              <a:t>制</a:t>
            </a:r>
            <a:r>
              <a:rPr sz="1950" spc="25" dirty="0" err="1">
                <a:latin typeface="PMingLiU"/>
                <a:cs typeface="PMingLiU"/>
              </a:rPr>
              <a:t>定。</a:t>
            </a:r>
            <a:r>
              <a:rPr sz="1950" spc="75" dirty="0" err="1">
                <a:latin typeface="PMingLiU"/>
                <a:cs typeface="PMingLiU"/>
              </a:rPr>
              <a:t>明</a:t>
            </a:r>
            <a:r>
              <a:rPr sz="1950" spc="25" dirty="0" err="1">
                <a:latin typeface="PMingLiU"/>
                <a:cs typeface="PMingLiU"/>
              </a:rPr>
              <a:t>确规</a:t>
            </a:r>
            <a:r>
              <a:rPr sz="1950" spc="75" dirty="0" err="1">
                <a:latin typeface="PMingLiU"/>
                <a:cs typeface="PMingLiU"/>
              </a:rPr>
              <a:t>定</a:t>
            </a:r>
            <a:r>
              <a:rPr sz="1950" spc="25" dirty="0" err="1">
                <a:latin typeface="PMingLiU"/>
                <a:cs typeface="PMingLiU"/>
              </a:rPr>
              <a:t>废除</a:t>
            </a:r>
            <a:r>
              <a:rPr sz="1950" spc="75" dirty="0" err="1">
                <a:latin typeface="PMingLiU"/>
                <a:cs typeface="PMingLiU"/>
              </a:rPr>
              <a:t>封</a:t>
            </a:r>
            <a:r>
              <a:rPr sz="1950" spc="25" dirty="0" err="1">
                <a:latin typeface="PMingLiU"/>
                <a:cs typeface="PMingLiU"/>
              </a:rPr>
              <a:t>建性</a:t>
            </a:r>
            <a:r>
              <a:rPr sz="1950" spc="75" dirty="0" err="1">
                <a:latin typeface="PMingLiU"/>
                <a:cs typeface="PMingLiU"/>
              </a:rPr>
              <a:t>及</a:t>
            </a:r>
            <a:r>
              <a:rPr sz="1950" spc="25" dirty="0" err="1">
                <a:latin typeface="PMingLiU"/>
                <a:cs typeface="PMingLiU"/>
              </a:rPr>
              <a:t>半封</a:t>
            </a:r>
            <a:r>
              <a:rPr sz="1950" spc="75" dirty="0" err="1">
                <a:latin typeface="PMingLiU"/>
                <a:cs typeface="PMingLiU"/>
              </a:rPr>
              <a:t>建</a:t>
            </a:r>
            <a:r>
              <a:rPr sz="1950" spc="25" dirty="0" err="1">
                <a:latin typeface="PMingLiU"/>
                <a:cs typeface="PMingLiU"/>
              </a:rPr>
              <a:t>性剥</a:t>
            </a:r>
            <a:r>
              <a:rPr sz="1950" spc="75" dirty="0" err="1">
                <a:latin typeface="PMingLiU"/>
                <a:cs typeface="PMingLiU"/>
              </a:rPr>
              <a:t>削</a:t>
            </a:r>
            <a:r>
              <a:rPr sz="1950" spc="25" dirty="0" err="1">
                <a:latin typeface="PMingLiU"/>
                <a:cs typeface="PMingLiU"/>
              </a:rPr>
              <a:t>的土地</a:t>
            </a:r>
            <a:r>
              <a:rPr sz="1950" spc="25" dirty="0">
                <a:latin typeface="PMingLiU"/>
                <a:cs typeface="PMingLiU"/>
              </a:rPr>
              <a:t> 制度，实现耕者有其田的土地制</a:t>
            </a:r>
            <a:r>
              <a:rPr sz="1950" spc="35" dirty="0">
                <a:latin typeface="PMingLiU"/>
                <a:cs typeface="PMingLiU"/>
              </a:rPr>
              <a:t>度</a:t>
            </a:r>
            <a:r>
              <a:rPr sz="1950" spc="25" dirty="0">
                <a:solidFill>
                  <a:srgbClr val="C00000"/>
                </a:solidFill>
                <a:latin typeface="PMingLiU"/>
                <a:cs typeface="PMingLiU"/>
              </a:rPr>
              <a:t>★</a:t>
            </a:r>
            <a:endParaRPr sz="1950" dirty="0">
              <a:latin typeface="PMingLiU"/>
              <a:cs typeface="PMingLiU"/>
            </a:endParaRPr>
          </a:p>
        </p:txBody>
      </p:sp>
      <p:sp>
        <p:nvSpPr>
          <p:cNvPr id="12" name="object 12"/>
          <p:cNvSpPr/>
          <p:nvPr/>
        </p:nvSpPr>
        <p:spPr>
          <a:xfrm>
            <a:off x="3749040" y="1409700"/>
            <a:ext cx="1386839"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新中国发展国民经济第一个五年计划的中心环节是（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A:优先发展重工业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B:优先发展沿海工业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C:优先发展轻工业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D:优先发展内地工业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新中国发展国民经济第一个五年计划的中心环节是（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effectLst/>
                <a:latin typeface="微软雅黑" panose="020B0503020204020204" pitchFamily="34" charset="-122"/>
                <a:ea typeface="微软雅黑" panose="020B0503020204020204" pitchFamily="34" charset="-122"/>
              </a:rPr>
              <a:t>A:优先发展重工业</a:t>
            </a:r>
            <a:endParaRPr lang="zh-CN" altLang="en-US" sz="2000" dirty="0">
              <a:solidFill>
                <a:srgbClr val="FF0000"/>
              </a:solidFill>
              <a:effectLst/>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B:优先发展沿海工业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C:优先发展轻工业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D:优先发展内地工业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我国对资本主义工商业进行社会主义改造的高级形式是（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A:加工订货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B:统购包销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C:公私合营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D:经销代销</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我国对资本主义工商业进行社会主义改造的高级形式是（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A:加工订货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B:统购包销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C:公私合营</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D:经销代销</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中国大陆基本解放和实现统一的标志是（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A:1949年中华人民共和国的成立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B:1950年中共七届三中全会的召开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C:1951年西藏的和平解放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D:1952年土地改革的完成</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中国大陆基本解放和实现统一的标志是（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A:1949年中华人民共和国的成立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B:1950年中共七届三中全会的召开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C:1951年西藏的和平解放</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D:1952年土地改革的完成</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新中国建立初期通过没收官僚资本建立了（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A:合作社经济</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B:国家资本主义经济</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C:国营经济</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D:民族资本主义经济</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新中国建立初期通过没收官僚资本建立了（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A:合作社经济</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B:国家资本主义经济</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C:国营经济</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D:民族资本主义经济</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中华人民共和国的成立标志着中国进入了（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A:社会主义社会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B:新民主主义社会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C:社会主义初级阶段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D:社会主义高级阶段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中华人民共和国的成立标志着中国进入了（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A:社会主义社会</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B:新民主主义社会</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C:社会主义初级阶段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D:社会主义高级阶段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525259"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110" dirty="0"/>
              <a:t> </a:t>
            </a:r>
            <a:r>
              <a:rPr spc="15" dirty="0" err="1"/>
              <a:t>国民党政府处在全民</a:t>
            </a:r>
            <a:r>
              <a:rPr spc="-40" dirty="0" err="1"/>
              <a:t>的</a:t>
            </a:r>
            <a:r>
              <a:rPr spc="15" dirty="0" err="1"/>
              <a:t>包围</a:t>
            </a:r>
            <a:r>
              <a:rPr spc="475" dirty="0" err="1"/>
              <a:t>中</a:t>
            </a:r>
            <a:endParaRPr spc="-120" dirty="0"/>
          </a:p>
        </p:txBody>
      </p:sp>
      <p:sp>
        <p:nvSpPr>
          <p:cNvPr id="4" name="object 4"/>
          <p:cNvSpPr txBox="1"/>
          <p:nvPr/>
        </p:nvSpPr>
        <p:spPr>
          <a:xfrm>
            <a:off x="917575" y="1354391"/>
            <a:ext cx="704024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二、</a:t>
            </a:r>
            <a:r>
              <a:rPr sz="2400" dirty="0">
                <a:latin typeface="PMingLiU"/>
                <a:cs typeface="PMingLiU"/>
              </a:rPr>
              <a:t>国民党统治的政治经济危机和第二条战线</a:t>
            </a:r>
            <a:r>
              <a:rPr sz="2400" spc="-20" dirty="0">
                <a:latin typeface="PMingLiU"/>
                <a:cs typeface="PMingLiU"/>
              </a:rPr>
              <a:t>的</a:t>
            </a:r>
            <a:r>
              <a:rPr sz="2400" dirty="0">
                <a:latin typeface="PMingLiU"/>
                <a:cs typeface="PMingLiU"/>
              </a:rPr>
              <a:t>开辟</a:t>
            </a:r>
            <a:endParaRPr sz="2400">
              <a:latin typeface="PMingLiU"/>
              <a:cs typeface="PMingLiU"/>
            </a:endParaRPr>
          </a:p>
        </p:txBody>
      </p:sp>
      <p:graphicFrame>
        <p:nvGraphicFramePr>
          <p:cNvPr id="5" name="object 5"/>
          <p:cNvGraphicFramePr>
            <a:graphicFrameLocks noGrp="1"/>
          </p:cNvGraphicFramePr>
          <p:nvPr/>
        </p:nvGraphicFramePr>
        <p:xfrm>
          <a:off x="228600" y="2188336"/>
          <a:ext cx="9778707" cy="2474595"/>
        </p:xfrm>
        <a:graphic>
          <a:graphicData uri="http://schemas.openxmlformats.org/drawingml/2006/table">
            <a:tbl>
              <a:tblPr firstRow="1" bandRow="1">
                <a:tableStyleId>{2D5ABB26-0587-4C30-8999-92F81FD0307C}</a:tableStyleId>
              </a:tblPr>
              <a:tblGrid>
                <a:gridCol w="2052899"/>
                <a:gridCol w="983705"/>
                <a:gridCol w="1287538"/>
                <a:gridCol w="5454565"/>
              </a:tblGrid>
              <a:tr h="433705">
                <a:tc>
                  <a:txBody>
                    <a:bodyPr/>
                    <a:lstStyle/>
                    <a:p>
                      <a:pPr marL="14605" algn="ctr">
                        <a:lnSpc>
                          <a:spcPct val="100000"/>
                        </a:lnSpc>
                        <a:spcBef>
                          <a:spcPts val="500"/>
                        </a:spcBef>
                      </a:pPr>
                      <a:r>
                        <a:rPr sz="1950" b="1" spc="80" dirty="0">
                          <a:solidFill>
                            <a:srgbClr val="FFFFFF"/>
                          </a:solidFill>
                          <a:latin typeface="Microsoft JhengHei" panose="020B0604030504040204" charset="-120"/>
                          <a:cs typeface="Microsoft JhengHei" panose="020B0604030504040204" charset="-120"/>
                        </a:rPr>
                        <a:t>运动</a:t>
                      </a:r>
                      <a:endParaRPr sz="1950">
                        <a:latin typeface="Microsoft JhengHei" panose="020B0604030504040204" charset="-120"/>
                        <a:cs typeface="Microsoft JhengHei" panose="020B0604030504040204" charset="-120"/>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17780" algn="ctr">
                        <a:lnSpc>
                          <a:spcPct val="100000"/>
                        </a:lnSpc>
                        <a:spcBef>
                          <a:spcPts val="500"/>
                        </a:spcBef>
                      </a:pPr>
                      <a:r>
                        <a:rPr sz="1950" b="1" spc="80" dirty="0">
                          <a:solidFill>
                            <a:srgbClr val="FFFFFF"/>
                          </a:solidFill>
                          <a:latin typeface="Microsoft JhengHei" panose="020B0604030504040204" charset="-120"/>
                          <a:cs typeface="Microsoft JhengHei" panose="020B0604030504040204" charset="-120"/>
                        </a:rPr>
                        <a:t>时间</a:t>
                      </a:r>
                      <a:endParaRPr sz="1950">
                        <a:latin typeface="Microsoft JhengHei" panose="020B0604030504040204" charset="-120"/>
                        <a:cs typeface="Microsoft JhengHei" panose="020B0604030504040204" charset="-120"/>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21590" algn="ctr">
                        <a:lnSpc>
                          <a:spcPct val="100000"/>
                        </a:lnSpc>
                        <a:spcBef>
                          <a:spcPts val="500"/>
                        </a:spcBef>
                      </a:pPr>
                      <a:r>
                        <a:rPr sz="1950" kern="1200" spc="80" dirty="0">
                          <a:latin typeface="+mn-ea"/>
                          <a:cs typeface="PMingLiU"/>
                        </a:rPr>
                        <a:t>地点</a:t>
                      </a:r>
                      <a:endParaRPr sz="1950">
                        <a:latin typeface="Microsoft JhengHei" panose="020B0604030504040204" charset="-120"/>
                        <a:cs typeface="Microsoft JhengHei" panose="020B0604030504040204" charset="-120"/>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16510" algn="ctr">
                        <a:lnSpc>
                          <a:spcPct val="100000"/>
                        </a:lnSpc>
                        <a:spcBef>
                          <a:spcPts val="500"/>
                        </a:spcBef>
                      </a:pPr>
                      <a:r>
                        <a:rPr sz="1950" b="1" spc="75" dirty="0">
                          <a:solidFill>
                            <a:srgbClr val="FFFFFF"/>
                          </a:solidFill>
                          <a:latin typeface="Microsoft JhengHei" panose="020B0604030504040204" charset="-120"/>
                          <a:cs typeface="Microsoft JhengHei" panose="020B0604030504040204" charset="-120"/>
                        </a:rPr>
                        <a:t>口号</a:t>
                      </a:r>
                      <a:endParaRPr sz="1950">
                        <a:latin typeface="Microsoft JhengHei" panose="020B0604030504040204" charset="-120"/>
                        <a:cs typeface="Microsoft JhengHei" panose="020B0604030504040204" charset="-120"/>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r>
              <a:tr h="640080">
                <a:tc>
                  <a:txBody>
                    <a:bodyPr/>
                    <a:lstStyle/>
                    <a:p>
                      <a:pPr marL="5715" algn="ctr">
                        <a:lnSpc>
                          <a:spcPct val="100000"/>
                        </a:lnSpc>
                        <a:spcBef>
                          <a:spcPts val="1255"/>
                        </a:spcBef>
                      </a:pPr>
                      <a:r>
                        <a:rPr sz="1950" u="heavy" spc="-495"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一二</a:t>
                      </a:r>
                      <a:r>
                        <a:rPr sz="1950" b="1" u="heavy" spc="-20" dirty="0">
                          <a:solidFill>
                            <a:srgbClr val="C00000"/>
                          </a:solidFill>
                          <a:uFill>
                            <a:solidFill>
                              <a:srgbClr val="C00000"/>
                            </a:solidFill>
                          </a:uFill>
                          <a:latin typeface="Microsoft JhengHei" panose="020B0604030504040204" charset="-120"/>
                          <a:cs typeface="Microsoft JhengHei" panose="020B0604030504040204" charset="-120"/>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一运动</a:t>
                      </a:r>
                      <a:r>
                        <a:rPr sz="1800" dirty="0">
                          <a:solidFill>
                            <a:srgbClr val="C00000"/>
                          </a:solidFill>
                          <a:latin typeface="PMingLiU"/>
                          <a:cs typeface="PMingLiU"/>
                        </a:rPr>
                        <a:t>★</a:t>
                      </a:r>
                      <a:endParaRPr sz="1800">
                        <a:latin typeface="PMingLiU"/>
                        <a:cs typeface="PMingLiU"/>
                      </a:endParaRPr>
                    </a:p>
                  </a:txBody>
                  <a:tcPr marL="0" marR="0" marT="1593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gn="ctr">
                        <a:lnSpc>
                          <a:spcPct val="100000"/>
                        </a:lnSpc>
                        <a:spcBef>
                          <a:spcPts val="1345"/>
                        </a:spcBef>
                      </a:pPr>
                      <a:r>
                        <a:rPr sz="1950" kern="1200" spc="80" dirty="0">
                          <a:latin typeface="+mn-ea"/>
                          <a:cs typeface="PMingLiU"/>
                        </a:rPr>
                        <a:t>1945</a:t>
                      </a:r>
                      <a:r>
                        <a:rPr sz="1800" dirty="0">
                          <a:latin typeface="PMingLiU"/>
                          <a:cs typeface="PMingLiU"/>
                        </a:rPr>
                        <a:t>年</a:t>
                      </a:r>
                      <a:endParaRPr sz="1800" dirty="0">
                        <a:latin typeface="PMingLiU"/>
                        <a:cs typeface="PMingLiU"/>
                      </a:endParaRPr>
                    </a:p>
                  </a:txBody>
                  <a:tcPr marL="0" marR="0" marT="170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590" algn="ctr">
                        <a:lnSpc>
                          <a:spcPct val="100000"/>
                        </a:lnSpc>
                        <a:spcBef>
                          <a:spcPts val="1345"/>
                        </a:spcBef>
                      </a:pPr>
                      <a:r>
                        <a:rPr sz="1800" dirty="0">
                          <a:latin typeface="PMingLiU"/>
                          <a:cs typeface="PMingLiU"/>
                        </a:rPr>
                        <a:t>昆明</a:t>
                      </a:r>
                      <a:endParaRPr sz="1800">
                        <a:latin typeface="PMingLiU"/>
                        <a:cs typeface="PMingLiU"/>
                      </a:endParaRPr>
                    </a:p>
                  </a:txBody>
                  <a:tcPr marL="0" marR="0" marT="170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955" algn="ctr">
                        <a:lnSpc>
                          <a:spcPct val="100000"/>
                        </a:lnSpc>
                        <a:spcBef>
                          <a:spcPts val="1355"/>
                        </a:spcBef>
                      </a:pPr>
                      <a:r>
                        <a:rPr sz="1800" spc="-5" dirty="0">
                          <a:solidFill>
                            <a:schemeClr val="tx1"/>
                          </a:solidFill>
                          <a:latin typeface="PMingLiU"/>
                          <a:ea typeface="+mn-ea"/>
                          <a:cs typeface="PMingLiU"/>
                        </a:rPr>
                        <a:t>“反对内战，争取自由”</a:t>
                      </a:r>
                      <a:endParaRPr sz="1800" spc="-5">
                        <a:solidFill>
                          <a:schemeClr val="tx1"/>
                        </a:solidFill>
                        <a:latin typeface="PMingLiU"/>
                        <a:ea typeface="+mn-ea"/>
                        <a:cs typeface="PMingLiU"/>
                      </a:endParaRPr>
                    </a:p>
                  </a:txBody>
                  <a:tcPr marL="0" marR="0" marT="170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9445">
                <a:tc>
                  <a:txBody>
                    <a:bodyPr/>
                    <a:lstStyle/>
                    <a:p>
                      <a:pPr marL="13335" algn="ctr">
                        <a:lnSpc>
                          <a:spcPct val="100000"/>
                        </a:lnSpc>
                        <a:spcBef>
                          <a:spcPts val="1260"/>
                        </a:spcBef>
                      </a:pPr>
                      <a:r>
                        <a:rPr sz="1950" u="heavy" spc="-495"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一二</a:t>
                      </a:r>
                      <a:r>
                        <a:rPr sz="1950" b="1" u="heavy" spc="-20" dirty="0">
                          <a:solidFill>
                            <a:srgbClr val="C00000"/>
                          </a:solidFill>
                          <a:uFill>
                            <a:solidFill>
                              <a:srgbClr val="C00000"/>
                            </a:solidFill>
                          </a:uFill>
                          <a:latin typeface="Microsoft JhengHei" panose="020B0604030504040204" charset="-120"/>
                          <a:cs typeface="Microsoft JhengHei" panose="020B0604030504040204" charset="-120"/>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三</a:t>
                      </a:r>
                      <a:r>
                        <a:rPr sz="1950" b="1" u="heavy" spc="-95" dirty="0">
                          <a:solidFill>
                            <a:srgbClr val="C00000"/>
                          </a:solidFill>
                          <a:uFill>
                            <a:solidFill>
                              <a:srgbClr val="C00000"/>
                            </a:solidFill>
                          </a:uFill>
                          <a:latin typeface="Microsoft JhengHei" panose="020B0604030504040204" charset="-120"/>
                          <a:cs typeface="Microsoft JhengHei" panose="020B0604030504040204" charset="-120"/>
                        </a:rPr>
                        <a:t>O</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运动</a:t>
                      </a:r>
                      <a:r>
                        <a:rPr sz="1800" dirty="0">
                          <a:solidFill>
                            <a:srgbClr val="C00000"/>
                          </a:solidFill>
                          <a:latin typeface="PMingLiU"/>
                          <a:cs typeface="PMingLiU"/>
                        </a:rPr>
                        <a:t>★</a:t>
                      </a:r>
                      <a:endParaRPr sz="1800" dirty="0">
                        <a:latin typeface="PMingLiU"/>
                        <a:cs typeface="PMingLiU"/>
                      </a:endParaRPr>
                    </a:p>
                  </a:txBody>
                  <a:tcPr marL="0" marR="0" marT="160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gn="ctr">
                        <a:lnSpc>
                          <a:spcPct val="100000"/>
                        </a:lnSpc>
                        <a:spcBef>
                          <a:spcPts val="1350"/>
                        </a:spcBef>
                      </a:pPr>
                      <a:r>
                        <a:rPr sz="1950" kern="1200" spc="80" dirty="0">
                          <a:latin typeface="+mn-ea"/>
                          <a:cs typeface="PMingLiU"/>
                        </a:rPr>
                        <a:t>1946</a:t>
                      </a:r>
                      <a:r>
                        <a:rPr sz="1800" dirty="0">
                          <a:latin typeface="PMingLiU"/>
                          <a:cs typeface="PMingLiU"/>
                        </a:rPr>
                        <a:t>年</a:t>
                      </a:r>
                      <a:endParaRPr sz="1800">
                        <a:latin typeface="PMingLiU"/>
                        <a:cs typeface="PMingLiU"/>
                      </a:endParaRPr>
                    </a:p>
                  </a:txBody>
                  <a:tcPr marL="0" marR="0" marT="171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590" algn="ctr">
                        <a:lnSpc>
                          <a:spcPct val="100000"/>
                        </a:lnSpc>
                        <a:spcBef>
                          <a:spcPts val="1350"/>
                        </a:spcBef>
                      </a:pPr>
                      <a:r>
                        <a:rPr sz="1800" dirty="0">
                          <a:latin typeface="PMingLiU"/>
                          <a:cs typeface="PMingLiU"/>
                        </a:rPr>
                        <a:t>北平</a:t>
                      </a:r>
                      <a:endParaRPr sz="1800">
                        <a:latin typeface="PMingLiU"/>
                        <a:cs typeface="PMingLiU"/>
                      </a:endParaRPr>
                    </a:p>
                  </a:txBody>
                  <a:tcPr marL="0" marR="0" marT="171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955" algn="ctr">
                        <a:lnSpc>
                          <a:spcPct val="100000"/>
                        </a:lnSpc>
                        <a:spcBef>
                          <a:spcPts val="1355"/>
                        </a:spcBef>
                      </a:pPr>
                      <a:r>
                        <a:rPr sz="1800" spc="-5" dirty="0">
                          <a:solidFill>
                            <a:schemeClr val="tx1"/>
                          </a:solidFill>
                          <a:latin typeface="PMingLiU"/>
                          <a:ea typeface="+mn-ea"/>
                          <a:cs typeface="PMingLiU"/>
                        </a:rPr>
                        <a:t>“抗议美军暴行”“美军退出中国”</a:t>
                      </a:r>
                      <a:endParaRPr sz="1800" spc="-5" dirty="0">
                        <a:solidFill>
                          <a:schemeClr val="tx1"/>
                        </a:solidFill>
                        <a:latin typeface="PMingLiU"/>
                        <a:ea typeface="+mn-ea"/>
                        <a:cs typeface="PMingLiU"/>
                      </a:endParaRPr>
                    </a:p>
                  </a:txBody>
                  <a:tcPr marL="0" marR="0" marT="171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40080">
                <a:tc>
                  <a:txBody>
                    <a:bodyPr/>
                    <a:lstStyle/>
                    <a:p>
                      <a:pPr marL="13335" algn="ctr">
                        <a:lnSpc>
                          <a:spcPct val="100000"/>
                        </a:lnSpc>
                        <a:spcBef>
                          <a:spcPts val="1265"/>
                        </a:spcBef>
                      </a:pPr>
                      <a:r>
                        <a:rPr sz="1950" b="1" u="heavy" spc="-20" dirty="0">
                          <a:solidFill>
                            <a:srgbClr val="C00000"/>
                          </a:solidFill>
                          <a:uFill>
                            <a:solidFill>
                              <a:srgbClr val="C00000"/>
                            </a:solidFill>
                          </a:uFill>
                          <a:latin typeface="Microsoft JhengHei" panose="020B0604030504040204" charset="-120"/>
                          <a:ea typeface="+mn-ea"/>
                          <a:cs typeface="Microsoft JhengHei" panose="020B0604030504040204" charset="-120"/>
                        </a:rPr>
                        <a:t> “五二O” </a:t>
                      </a:r>
                      <a:r>
                        <a:rPr sz="1800" dirty="0">
                          <a:solidFill>
                            <a:srgbClr val="C00000"/>
                          </a:solidFill>
                          <a:latin typeface="PMingLiU"/>
                          <a:cs typeface="PMingLiU"/>
                        </a:rPr>
                        <a:t>★</a:t>
                      </a:r>
                      <a:endParaRPr sz="1800" dirty="0">
                        <a:latin typeface="PMingLiU"/>
                        <a:cs typeface="PMingLiU"/>
                      </a:endParaRPr>
                    </a:p>
                  </a:txBody>
                  <a:tcPr marL="0" marR="0" marT="160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gn="ctr">
                        <a:lnSpc>
                          <a:spcPct val="100000"/>
                        </a:lnSpc>
                        <a:spcBef>
                          <a:spcPts val="1355"/>
                        </a:spcBef>
                      </a:pPr>
                      <a:r>
                        <a:rPr sz="1950" kern="1200" spc="80" dirty="0">
                          <a:latin typeface="+mn-ea"/>
                          <a:cs typeface="PMingLiU"/>
                        </a:rPr>
                        <a:t>1947</a:t>
                      </a:r>
                      <a:r>
                        <a:rPr sz="1800" dirty="0">
                          <a:latin typeface="PMingLiU"/>
                          <a:cs typeface="PMingLiU"/>
                        </a:rPr>
                        <a:t>年</a:t>
                      </a:r>
                      <a:endParaRPr sz="1800" dirty="0">
                        <a:latin typeface="PMingLiU"/>
                        <a:cs typeface="PMingLiU"/>
                      </a:endParaRPr>
                    </a:p>
                  </a:txBody>
                  <a:tcPr marL="0" marR="0" marT="172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955" algn="ctr">
                        <a:lnSpc>
                          <a:spcPct val="100000"/>
                        </a:lnSpc>
                        <a:spcBef>
                          <a:spcPts val="1355"/>
                        </a:spcBef>
                      </a:pPr>
                      <a:r>
                        <a:rPr sz="1800" spc="-5" dirty="0">
                          <a:solidFill>
                            <a:schemeClr val="tx1"/>
                          </a:solidFill>
                          <a:latin typeface="PMingLiU"/>
                          <a:ea typeface="+mn-ea"/>
                          <a:cs typeface="PMingLiU"/>
                        </a:rPr>
                        <a:t>南京、天津</a:t>
                      </a:r>
                      <a:endParaRPr sz="1800" spc="-5" dirty="0">
                        <a:solidFill>
                          <a:schemeClr val="tx1"/>
                        </a:solidFill>
                        <a:latin typeface="PMingLiU"/>
                        <a:ea typeface="+mn-ea"/>
                        <a:cs typeface="PMingLiU"/>
                      </a:endParaRPr>
                    </a:p>
                  </a:txBody>
                  <a:tcPr marL="0" marR="0" marT="172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955" algn="ctr">
                        <a:lnSpc>
                          <a:spcPct val="100000"/>
                        </a:lnSpc>
                        <a:spcBef>
                          <a:spcPts val="1355"/>
                        </a:spcBef>
                      </a:pPr>
                      <a:r>
                        <a:rPr sz="1800" spc="-5" dirty="0">
                          <a:solidFill>
                            <a:schemeClr val="tx1"/>
                          </a:solidFill>
                          <a:latin typeface="PMingLiU"/>
                          <a:ea typeface="+mn-ea"/>
                          <a:cs typeface="PMingLiU"/>
                        </a:rPr>
                        <a:t>“反饥饿、反内战、反迫害”</a:t>
                      </a:r>
                      <a:endParaRPr sz="1800" spc="-5" dirty="0">
                        <a:solidFill>
                          <a:schemeClr val="tx1"/>
                        </a:solidFill>
                        <a:latin typeface="PMingLiU"/>
                        <a:ea typeface="+mn-ea"/>
                        <a:cs typeface="PMingLiU"/>
                      </a:endParaRPr>
                    </a:p>
                    <a:p>
                      <a:pPr marL="20955" algn="ctr">
                        <a:lnSpc>
                          <a:spcPct val="100000"/>
                        </a:lnSpc>
                        <a:spcBef>
                          <a:spcPts val="1355"/>
                        </a:spcBef>
                      </a:pPr>
                      <a:r>
                        <a:rPr sz="1800" spc="-5" dirty="0">
                          <a:solidFill>
                            <a:schemeClr val="tx1"/>
                          </a:solidFill>
                          <a:latin typeface="PMingLiU"/>
                          <a:ea typeface="+mn-ea"/>
                          <a:cs typeface="PMingLiU"/>
                        </a:rPr>
                        <a:t>标志着对国民党统治的第二条战线的正式形成的事件</a:t>
                      </a:r>
                      <a:endParaRPr sz="1800" spc="-5" dirty="0">
                        <a:solidFill>
                          <a:schemeClr val="tx1"/>
                        </a:solidFill>
                        <a:latin typeface="PMingLiU"/>
                        <a:ea typeface="+mn-ea"/>
                        <a:cs typeface="PMingLiU"/>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6" name="object 6"/>
          <p:cNvSpPr/>
          <p:nvPr/>
        </p:nvSpPr>
        <p:spPr>
          <a:xfrm>
            <a:off x="8229600" y="1371600"/>
            <a:ext cx="1386840" cy="441960"/>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304018" y="5085152"/>
            <a:ext cx="4813935" cy="327660"/>
          </a:xfrm>
          <a:prstGeom prst="rect">
            <a:avLst/>
          </a:prstGeom>
        </p:spPr>
        <p:txBody>
          <a:bodyPr vert="horz" wrap="square" lIns="0" tIns="16510" rIns="0" bIns="0" rtlCol="0">
            <a:spAutoFit/>
          </a:bodyPr>
          <a:lstStyle/>
          <a:p>
            <a:pPr marL="12700">
              <a:lnSpc>
                <a:spcPct val="100000"/>
              </a:lnSpc>
              <a:spcBef>
                <a:spcPts val="130"/>
              </a:spcBef>
            </a:pPr>
            <a:r>
              <a:rPr sz="1950" b="1" spc="25" dirty="0">
                <a:solidFill>
                  <a:srgbClr val="C00000"/>
                </a:solidFill>
                <a:latin typeface="Microsoft JhengHei" panose="020B0604030504040204" charset="-120"/>
                <a:cs typeface="Microsoft JhengHei" panose="020B0604030504040204" charset="-120"/>
              </a:rPr>
              <a:t>1947年2月28日</a:t>
            </a:r>
            <a:r>
              <a:rPr sz="1950" spc="25" dirty="0">
                <a:latin typeface="PMingLiU"/>
                <a:cs typeface="PMingLiU"/>
              </a:rPr>
              <a:t>，台</a:t>
            </a:r>
            <a:r>
              <a:rPr sz="1950" spc="75" dirty="0">
                <a:latin typeface="PMingLiU"/>
                <a:cs typeface="PMingLiU"/>
              </a:rPr>
              <a:t>北</a:t>
            </a:r>
            <a:r>
              <a:rPr sz="1950" spc="25" dirty="0">
                <a:latin typeface="PMingLiU"/>
                <a:cs typeface="PMingLiU"/>
              </a:rPr>
              <a:t>人民</a:t>
            </a:r>
            <a:r>
              <a:rPr sz="1950" b="1" spc="75" dirty="0">
                <a:solidFill>
                  <a:srgbClr val="C00000"/>
                </a:solidFill>
                <a:latin typeface="Microsoft JhengHei" panose="020B0604030504040204" charset="-120"/>
                <a:cs typeface="Microsoft JhengHei" panose="020B0604030504040204" charset="-120"/>
              </a:rPr>
              <a:t>二</a:t>
            </a:r>
            <a:r>
              <a:rPr sz="1950" b="1" spc="25" dirty="0">
                <a:solidFill>
                  <a:srgbClr val="C00000"/>
                </a:solidFill>
                <a:latin typeface="Microsoft JhengHei" panose="020B0604030504040204" charset="-120"/>
                <a:cs typeface="Microsoft JhengHei" panose="020B0604030504040204" charset="-120"/>
              </a:rPr>
              <a:t>二八</a:t>
            </a:r>
            <a:r>
              <a:rPr sz="1950" b="1" spc="75" dirty="0">
                <a:solidFill>
                  <a:srgbClr val="C00000"/>
                </a:solidFill>
                <a:latin typeface="Microsoft JhengHei" panose="020B0604030504040204" charset="-120"/>
                <a:cs typeface="Microsoft JhengHei" panose="020B0604030504040204" charset="-120"/>
              </a:rPr>
              <a:t>起</a:t>
            </a:r>
            <a:r>
              <a:rPr sz="1950" b="1" spc="25" dirty="0">
                <a:solidFill>
                  <a:srgbClr val="C00000"/>
                </a:solidFill>
                <a:latin typeface="Microsoft JhengHei" panose="020B0604030504040204" charset="-120"/>
                <a:cs typeface="Microsoft JhengHei" panose="020B0604030504040204" charset="-120"/>
              </a:rPr>
              <a:t>义</a:t>
            </a:r>
            <a:r>
              <a:rPr sz="1800" spc="-5" dirty="0">
                <a:solidFill>
                  <a:srgbClr val="C00000"/>
                </a:solidFill>
                <a:latin typeface="PMingLiU"/>
                <a:cs typeface="PMingLiU"/>
              </a:rPr>
              <a:t>★</a:t>
            </a:r>
            <a:endParaRPr sz="1950" dirty="0">
              <a:latin typeface="PMingLiU"/>
              <a:cs typeface="PMingLiU"/>
            </a:endParaRPr>
          </a:p>
        </p:txBody>
      </p:sp>
      <p:sp>
        <p:nvSpPr>
          <p:cNvPr id="9" name="矩形 8"/>
          <p:cNvSpPr/>
          <p:nvPr/>
        </p:nvSpPr>
        <p:spPr>
          <a:xfrm>
            <a:off x="10363200" y="3124200"/>
            <a:ext cx="1620957" cy="954107"/>
          </a:xfrm>
          <a:prstGeom prst="rect">
            <a:avLst/>
          </a:prstGeom>
        </p:spPr>
        <p:txBody>
          <a:bodyPr wrap="none">
            <a:spAutoFit/>
          </a:bodyPr>
          <a:lstStyle/>
          <a:p>
            <a:r>
              <a:rPr lang="zh-CN" altLang="en-US" sz="2800" b="1" dirty="0">
                <a:solidFill>
                  <a:srgbClr val="C00000"/>
                </a:solidFill>
              </a:rPr>
              <a:t>休养生息</a:t>
            </a:r>
            <a:endParaRPr lang="en-US" altLang="zh-CN" sz="2800" b="1" dirty="0">
              <a:solidFill>
                <a:srgbClr val="C00000"/>
              </a:solidFill>
            </a:endParaRPr>
          </a:p>
          <a:p>
            <a:r>
              <a:rPr lang="zh-CN" altLang="en-US" sz="2800" b="1" dirty="0">
                <a:solidFill>
                  <a:srgbClr val="C00000"/>
                </a:solidFill>
              </a:rPr>
              <a:t>和平建国</a:t>
            </a:r>
            <a:endParaRPr lang="zh-CN" altLang="en-US" sz="2800" b="1" dirty="0">
              <a:solidFill>
                <a:srgbClr val="C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1951年底到1952年春，中国共产党在党政机关中开展的“三反”运动是（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A:反贪污、反浪费、反官僚主义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B:反主观主义、反宗派主义、反党八股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C:反贪污、反受贿、反自由主义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D:反浪费、反行贿、反形式主义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1951年底到1952年春，中国共产党在党政机关中开展的“三反”运动是（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A:反贪污、反浪费、反官僚主义</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B:反主观主义、反宗派主义、反党八股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C:反贪污、反受贿、反自由主义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D:反浪费、反行贿、反形式主义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1952年1月开始的“五反”运动，其打击对象是（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A:不法资本家</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B:党政机关工作人员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C:民族工商业者</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D:地主和富农</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1952年1月开始的“五反”运动，其打击对象是（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A:不法资本家</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B:党政机关工作人员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C:民族工商业者</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D:地主和富农</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社会主义建设在探索中曲折发展</a:t>
            </a:r>
            <a:endParaRPr lang="zh-CN" altLang="en-US"/>
          </a:p>
        </p:txBody>
      </p:sp>
      <p:sp>
        <p:nvSpPr>
          <p:cNvPr id="3" name="副标题 2"/>
          <p:cNvSpPr>
            <a:spLocks noGrp="1"/>
          </p:cNvSpPr>
          <p:nvPr>
            <p:ph type="subTitle" idx="1"/>
          </p:nvPr>
        </p:nvSpPr>
        <p:spPr/>
        <p:txBody>
          <a:bodyPr/>
          <a:lstStyle/>
          <a:p>
            <a:r>
              <a:rPr lang="zh-CN" altLang="en-US"/>
              <a:t>第九章</a:t>
            </a:r>
            <a:endParaRPr lang="zh-CN" altLang="en-US"/>
          </a:p>
        </p:txBody>
      </p:sp>
      <p:sp>
        <p:nvSpPr>
          <p:cNvPr id="4" name="文本框 3"/>
          <p:cNvSpPr txBox="1"/>
          <p:nvPr/>
        </p:nvSpPr>
        <p:spPr>
          <a:xfrm>
            <a:off x="878450" y="3672742"/>
            <a:ext cx="11424285" cy="737959"/>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良好的开局              </a:t>
            </a:r>
            <a:r>
              <a:rPr lang="zh-CN" altLang="en-US" sz="2000" b="1" dirty="0">
                <a:latin typeface="等线" panose="02010600030101010101" pitchFamily="2" charset="-122"/>
                <a:ea typeface="等线" panose="02010600030101010101" pitchFamily="2" charset="-122"/>
                <a:sym typeface="+mn-ea"/>
              </a:rPr>
              <a:t>第二节 建设的成就    探索的成果  </a:t>
            </a:r>
            <a:r>
              <a:rPr lang="zh-CN" altLang="en-US" sz="2000" b="1" dirty="0">
                <a:solidFill>
                  <a:schemeClr val="tx1"/>
                </a:solidFill>
                <a:latin typeface="等线" panose="02010600030101010101" pitchFamily="2" charset="-122"/>
                <a:ea typeface="等线" panose="02010600030101010101" pitchFamily="2" charset="-122"/>
                <a:sym typeface="+mn-ea"/>
              </a:rPr>
              <a:t>          </a:t>
            </a:r>
            <a:r>
              <a:rPr lang="zh-CN" altLang="en-US" sz="2000" b="1" dirty="0">
                <a:latin typeface="等线" panose="02010600030101010101" pitchFamily="2" charset="-122"/>
                <a:ea typeface="等线" panose="02010600030101010101" pitchFamily="2" charset="-122"/>
                <a:sym typeface="+mn-ea"/>
              </a:rPr>
              <a:t>第三节 探索中的严重曲折</a:t>
            </a:r>
            <a:endParaRPr lang="zh-CN" altLang="en-US"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63854"/>
            <a:ext cx="4294505" cy="511175"/>
          </a:xfrm>
          <a:prstGeom prst="rect">
            <a:avLst/>
          </a:prstGeom>
        </p:spPr>
        <p:txBody>
          <a:bodyPr vert="horz" wrap="square" lIns="0" tIns="17145" rIns="0" bIns="0" rtlCol="0">
            <a:spAutoFit/>
          </a:bodyPr>
          <a:lstStyle/>
          <a:p>
            <a:pPr marL="12700">
              <a:lnSpc>
                <a:spcPct val="100000"/>
              </a:lnSpc>
              <a:spcBef>
                <a:spcPts val="135"/>
              </a:spcBef>
              <a:tabLst>
                <a:tab pos="3573145" algn="l"/>
              </a:tabLst>
            </a:pPr>
            <a:r>
              <a:rPr spc="25" dirty="0"/>
              <a:t>第一节</a:t>
            </a:r>
            <a:r>
              <a:rPr spc="10" dirty="0"/>
              <a:t> </a:t>
            </a:r>
            <a:r>
              <a:rPr spc="25" dirty="0"/>
              <a:t>良好的开局</a:t>
            </a:r>
            <a:r>
              <a:rPr dirty="0"/>
              <a:t>	</a:t>
            </a:r>
            <a:endParaRPr spc="-100" dirty="0"/>
          </a:p>
        </p:txBody>
      </p:sp>
      <p:sp>
        <p:nvSpPr>
          <p:cNvPr id="3" name="object 3"/>
          <p:cNvSpPr/>
          <p:nvPr/>
        </p:nvSpPr>
        <p:spPr>
          <a:xfrm>
            <a:off x="5433059" y="1112519"/>
            <a:ext cx="1584960" cy="502920"/>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897084" y="1172774"/>
            <a:ext cx="9899650" cy="1631950"/>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一、毛泽</a:t>
            </a:r>
            <a:r>
              <a:rPr sz="2400" dirty="0">
                <a:latin typeface="PMingLiU"/>
                <a:cs typeface="PMingLiU"/>
              </a:rPr>
              <a:t>东</a:t>
            </a:r>
            <a:r>
              <a:rPr sz="2400" spc="-5" dirty="0">
                <a:latin typeface="PMingLiU"/>
                <a:cs typeface="PMingLiU"/>
              </a:rPr>
              <a:t>《</a:t>
            </a:r>
            <a:r>
              <a:rPr sz="2400" dirty="0">
                <a:latin typeface="PMingLiU"/>
                <a:cs typeface="PMingLiU"/>
              </a:rPr>
              <a:t>论十大关</a:t>
            </a:r>
            <a:r>
              <a:rPr sz="2400" spc="-10" dirty="0">
                <a:latin typeface="PMingLiU"/>
                <a:cs typeface="PMingLiU"/>
              </a:rPr>
              <a:t>系</a:t>
            </a:r>
            <a:r>
              <a:rPr sz="2400" spc="-5" dirty="0">
                <a:latin typeface="PMingLiU"/>
                <a:cs typeface="PMingLiU"/>
              </a:rPr>
              <a:t>》</a:t>
            </a:r>
            <a:r>
              <a:rPr sz="1950" spc="25" dirty="0">
                <a:solidFill>
                  <a:srgbClr val="C23B0D"/>
                </a:solidFill>
                <a:latin typeface="宋体" panose="02010600030101010101" pitchFamily="2" charset="-122"/>
                <a:cs typeface="宋体" panose="02010600030101010101" pitchFamily="2" charset="-122"/>
              </a:rPr>
              <a:t>★</a:t>
            </a:r>
            <a:endParaRPr sz="1950" dirty="0">
              <a:latin typeface="宋体" panose="02010600030101010101" pitchFamily="2" charset="-122"/>
              <a:cs typeface="宋体" panose="02010600030101010101" pitchFamily="2" charset="-122"/>
            </a:endParaRPr>
          </a:p>
          <a:p>
            <a:pPr>
              <a:lnSpc>
                <a:spcPct val="100000"/>
              </a:lnSpc>
              <a:spcBef>
                <a:spcPts val="25"/>
              </a:spcBef>
            </a:pPr>
            <a:endParaRPr sz="2250" dirty="0">
              <a:latin typeface="Times New Roman" panose="02020503050405090304"/>
              <a:cs typeface="Times New Roman" panose="02020503050405090304"/>
            </a:endParaRPr>
          </a:p>
          <a:p>
            <a:pPr marL="12700">
              <a:lnSpc>
                <a:spcPct val="100000"/>
              </a:lnSpc>
              <a:spcBef>
                <a:spcPts val="5"/>
              </a:spcBef>
            </a:pPr>
            <a:r>
              <a:rPr sz="1950" spc="25" dirty="0">
                <a:latin typeface="PMingLiU"/>
                <a:cs typeface="PMingLiU"/>
              </a:rPr>
              <a:t>基本方针：即</a:t>
            </a:r>
            <a:r>
              <a:rPr sz="1950" b="1" spc="25" dirty="0">
                <a:solidFill>
                  <a:srgbClr val="C23B0D"/>
                </a:solidFill>
                <a:latin typeface="Microsoft JhengHei" panose="020B0604030504040204" charset="-120"/>
                <a:cs typeface="Microsoft JhengHei" panose="020B0604030504040204" charset="-120"/>
              </a:rPr>
              <a:t>调动一切积极的因素</a:t>
            </a:r>
            <a:r>
              <a:rPr sz="1950" spc="75" dirty="0">
                <a:latin typeface="PMingLiU"/>
                <a:cs typeface="PMingLiU"/>
              </a:rPr>
              <a:t>，</a:t>
            </a:r>
            <a:r>
              <a:rPr sz="1950" spc="25" dirty="0">
                <a:latin typeface="PMingLiU"/>
                <a:cs typeface="PMingLiU"/>
              </a:rPr>
              <a:t>把我</a:t>
            </a:r>
            <a:r>
              <a:rPr sz="1950" spc="75" dirty="0">
                <a:latin typeface="PMingLiU"/>
                <a:cs typeface="PMingLiU"/>
              </a:rPr>
              <a:t>国</a:t>
            </a:r>
            <a:r>
              <a:rPr sz="1950" spc="25" dirty="0">
                <a:latin typeface="PMingLiU"/>
                <a:cs typeface="PMingLiU"/>
              </a:rPr>
              <a:t>建设</a:t>
            </a:r>
            <a:r>
              <a:rPr sz="1950" spc="75" dirty="0">
                <a:latin typeface="PMingLiU"/>
                <a:cs typeface="PMingLiU"/>
              </a:rPr>
              <a:t>成</a:t>
            </a:r>
            <a:r>
              <a:rPr sz="1950" spc="25" dirty="0">
                <a:latin typeface="PMingLiU"/>
                <a:cs typeface="PMingLiU"/>
              </a:rPr>
              <a:t>为一</a:t>
            </a:r>
            <a:r>
              <a:rPr sz="1950" spc="75" dirty="0">
                <a:latin typeface="PMingLiU"/>
                <a:cs typeface="PMingLiU"/>
              </a:rPr>
              <a:t>个</a:t>
            </a:r>
            <a:r>
              <a:rPr sz="1950" spc="25" dirty="0">
                <a:latin typeface="PMingLiU"/>
                <a:cs typeface="PMingLiU"/>
              </a:rPr>
              <a:t>强大</a:t>
            </a:r>
            <a:r>
              <a:rPr sz="1950" spc="75" dirty="0">
                <a:latin typeface="PMingLiU"/>
                <a:cs typeface="PMingLiU"/>
              </a:rPr>
              <a:t>的</a:t>
            </a:r>
            <a:r>
              <a:rPr sz="1950" spc="25" dirty="0">
                <a:latin typeface="PMingLiU"/>
                <a:cs typeface="PMingLiU"/>
              </a:rPr>
              <a:t>社会</a:t>
            </a:r>
            <a:r>
              <a:rPr sz="1950" spc="75" dirty="0">
                <a:latin typeface="PMingLiU"/>
                <a:cs typeface="PMingLiU"/>
              </a:rPr>
              <a:t>主</a:t>
            </a:r>
            <a:r>
              <a:rPr sz="1950" spc="25" dirty="0">
                <a:latin typeface="PMingLiU"/>
                <a:cs typeface="PMingLiU"/>
              </a:rPr>
              <a:t>义国</a:t>
            </a:r>
            <a:r>
              <a:rPr sz="1950" spc="75" dirty="0">
                <a:latin typeface="PMingLiU"/>
                <a:cs typeface="PMingLiU"/>
              </a:rPr>
              <a:t>家</a:t>
            </a:r>
            <a:r>
              <a:rPr sz="1950" spc="25" dirty="0">
                <a:latin typeface="PMingLiU"/>
                <a:cs typeface="PMingLiU"/>
              </a:rPr>
              <a:t>。</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25" dirty="0">
                <a:latin typeface="PMingLiU"/>
                <a:cs typeface="PMingLiU"/>
              </a:rPr>
              <a:t>意义：是以毛泽东为代表的中国共</a:t>
            </a:r>
            <a:r>
              <a:rPr sz="1950" spc="75" dirty="0">
                <a:latin typeface="PMingLiU"/>
                <a:cs typeface="PMingLiU"/>
              </a:rPr>
              <a:t>产</a:t>
            </a:r>
            <a:r>
              <a:rPr sz="1950" spc="25" dirty="0">
                <a:latin typeface="PMingLiU"/>
                <a:cs typeface="PMingLiU"/>
              </a:rPr>
              <a:t>党人</a:t>
            </a:r>
            <a:r>
              <a:rPr sz="1950" spc="75" dirty="0">
                <a:latin typeface="PMingLiU"/>
                <a:cs typeface="PMingLiU"/>
              </a:rPr>
              <a:t>开</a:t>
            </a:r>
            <a:r>
              <a:rPr sz="1950" spc="25" dirty="0">
                <a:latin typeface="PMingLiU"/>
                <a:cs typeface="PMingLiU"/>
              </a:rPr>
              <a:t>始探</a:t>
            </a:r>
            <a:r>
              <a:rPr sz="1950" spc="75" dirty="0">
                <a:latin typeface="PMingLiU"/>
                <a:cs typeface="PMingLiU"/>
              </a:rPr>
              <a:t>索</a:t>
            </a:r>
            <a:r>
              <a:rPr sz="1950" spc="25" dirty="0">
                <a:latin typeface="PMingLiU"/>
                <a:cs typeface="PMingLiU"/>
              </a:rPr>
              <a:t>中国</a:t>
            </a:r>
            <a:r>
              <a:rPr sz="1950" spc="75" dirty="0">
                <a:latin typeface="PMingLiU"/>
                <a:cs typeface="PMingLiU"/>
              </a:rPr>
              <a:t>自</a:t>
            </a:r>
            <a:r>
              <a:rPr sz="1950" spc="25" dirty="0">
                <a:latin typeface="PMingLiU"/>
                <a:cs typeface="PMingLiU"/>
              </a:rPr>
              <a:t>己的</a:t>
            </a:r>
            <a:r>
              <a:rPr sz="1950" spc="75" dirty="0">
                <a:latin typeface="PMingLiU"/>
                <a:cs typeface="PMingLiU"/>
              </a:rPr>
              <a:t>社</a:t>
            </a:r>
            <a:r>
              <a:rPr sz="1950" spc="25" dirty="0">
                <a:latin typeface="PMingLiU"/>
                <a:cs typeface="PMingLiU"/>
              </a:rPr>
              <a:t>会主</a:t>
            </a:r>
            <a:r>
              <a:rPr sz="1950" spc="75" dirty="0">
                <a:latin typeface="PMingLiU"/>
                <a:cs typeface="PMingLiU"/>
              </a:rPr>
              <a:t>义</a:t>
            </a:r>
            <a:r>
              <a:rPr sz="1950" spc="25" dirty="0">
                <a:latin typeface="PMingLiU"/>
                <a:cs typeface="PMingLiU"/>
              </a:rPr>
              <a:t>建设</a:t>
            </a:r>
            <a:r>
              <a:rPr sz="1950" spc="75" dirty="0">
                <a:latin typeface="PMingLiU"/>
                <a:cs typeface="PMingLiU"/>
              </a:rPr>
              <a:t>道</a:t>
            </a:r>
            <a:r>
              <a:rPr sz="1950" spc="25" dirty="0">
                <a:latin typeface="PMingLiU"/>
                <a:cs typeface="PMingLiU"/>
              </a:rPr>
              <a:t>路的</a:t>
            </a:r>
            <a:r>
              <a:rPr sz="1950" spc="75" dirty="0">
                <a:latin typeface="PMingLiU"/>
                <a:cs typeface="PMingLiU"/>
              </a:rPr>
              <a:t>标志</a:t>
            </a:r>
            <a:r>
              <a:rPr sz="1950" spc="25" dirty="0">
                <a:latin typeface="PMingLiU"/>
                <a:cs typeface="PMingLiU"/>
              </a:rPr>
              <a:t>。</a:t>
            </a:r>
            <a:endParaRPr sz="1950" dirty="0">
              <a:latin typeface="PMingLiU"/>
              <a:cs typeface="PMingLiU"/>
            </a:endParaRPr>
          </a:p>
        </p:txBody>
      </p:sp>
      <p:sp>
        <p:nvSpPr>
          <p:cNvPr id="6" name="object 6"/>
          <p:cNvSpPr txBox="1"/>
          <p:nvPr/>
        </p:nvSpPr>
        <p:spPr>
          <a:xfrm>
            <a:off x="1146810" y="3453955"/>
            <a:ext cx="4755515" cy="2313940"/>
          </a:xfrm>
          <a:prstGeom prst="rect">
            <a:avLst/>
          </a:prstGeom>
        </p:spPr>
        <p:txBody>
          <a:bodyPr vert="horz" wrap="square" lIns="0" tIns="172085" rIns="0" bIns="0" rtlCol="0">
            <a:spAutoFit/>
          </a:bodyPr>
          <a:lstStyle/>
          <a:p>
            <a:pPr marL="457200" indent="-457200">
              <a:lnSpc>
                <a:spcPct val="100000"/>
              </a:lnSpc>
              <a:spcBef>
                <a:spcPts val="1355"/>
              </a:spcBef>
              <a:buAutoNum type="arabicPeriod"/>
              <a:tabLst>
                <a:tab pos="457200" algn="l"/>
                <a:tab pos="457200" algn="l"/>
              </a:tabLst>
            </a:pPr>
            <a:r>
              <a:rPr sz="1950" spc="25" dirty="0">
                <a:latin typeface="PMingLiU"/>
                <a:cs typeface="PMingLiU"/>
              </a:rPr>
              <a:t>重工业和轻工业、农业的关系；</a:t>
            </a:r>
            <a:endParaRPr sz="1950">
              <a:latin typeface="PMingLiU"/>
              <a:cs typeface="PMingLiU"/>
            </a:endParaRPr>
          </a:p>
          <a:p>
            <a:pPr marL="457200" indent="-457200">
              <a:lnSpc>
                <a:spcPct val="100000"/>
              </a:lnSpc>
              <a:spcBef>
                <a:spcPts val="1265"/>
              </a:spcBef>
              <a:buAutoNum type="arabicPeriod"/>
              <a:tabLst>
                <a:tab pos="457200" algn="l"/>
                <a:tab pos="457200" algn="l"/>
              </a:tabLst>
            </a:pPr>
            <a:r>
              <a:rPr sz="1950" spc="25" dirty="0">
                <a:latin typeface="PMingLiU"/>
                <a:cs typeface="PMingLiU"/>
              </a:rPr>
              <a:t>沿海工业和内地工业</a:t>
            </a:r>
            <a:r>
              <a:rPr sz="1950" spc="20" dirty="0">
                <a:latin typeface="PMingLiU"/>
                <a:cs typeface="PMingLiU"/>
              </a:rPr>
              <a:t>的</a:t>
            </a:r>
            <a:r>
              <a:rPr sz="1950" spc="25" dirty="0">
                <a:latin typeface="PMingLiU"/>
                <a:cs typeface="PMingLiU"/>
              </a:rPr>
              <a:t>关系；</a:t>
            </a:r>
            <a:endParaRPr sz="1950">
              <a:latin typeface="PMingLiU"/>
              <a:cs typeface="PMingLiU"/>
            </a:endParaRPr>
          </a:p>
          <a:p>
            <a:pPr marL="457200" indent="-457200">
              <a:lnSpc>
                <a:spcPct val="100000"/>
              </a:lnSpc>
              <a:spcBef>
                <a:spcPts val="1265"/>
              </a:spcBef>
              <a:buAutoNum type="arabicPeriod"/>
              <a:tabLst>
                <a:tab pos="457200" algn="l"/>
                <a:tab pos="457200" algn="l"/>
              </a:tabLst>
            </a:pPr>
            <a:r>
              <a:rPr sz="1950" spc="25" dirty="0">
                <a:latin typeface="PMingLiU"/>
                <a:cs typeface="PMingLiU"/>
              </a:rPr>
              <a:t>经济建设和国防建设</a:t>
            </a:r>
            <a:r>
              <a:rPr sz="1950" spc="20" dirty="0">
                <a:latin typeface="PMingLiU"/>
                <a:cs typeface="PMingLiU"/>
              </a:rPr>
              <a:t>的</a:t>
            </a:r>
            <a:r>
              <a:rPr sz="1950" spc="25" dirty="0">
                <a:latin typeface="PMingLiU"/>
                <a:cs typeface="PMingLiU"/>
              </a:rPr>
              <a:t>关系；</a:t>
            </a:r>
            <a:endParaRPr sz="1950">
              <a:latin typeface="PMingLiU"/>
              <a:cs typeface="PMingLiU"/>
            </a:endParaRPr>
          </a:p>
          <a:p>
            <a:pPr marL="457200" indent="-457200">
              <a:lnSpc>
                <a:spcPct val="100000"/>
              </a:lnSpc>
              <a:spcBef>
                <a:spcPts val="1265"/>
              </a:spcBef>
              <a:buAutoNum type="arabicPeriod"/>
              <a:tabLst>
                <a:tab pos="457200" algn="l"/>
                <a:tab pos="457200" algn="l"/>
              </a:tabLst>
            </a:pPr>
            <a:r>
              <a:rPr sz="1950" spc="25" dirty="0">
                <a:latin typeface="PMingLiU"/>
                <a:cs typeface="PMingLiU"/>
              </a:rPr>
              <a:t>国家、生产单位和生产者个人</a:t>
            </a:r>
            <a:r>
              <a:rPr sz="1950" spc="10" dirty="0">
                <a:latin typeface="PMingLiU"/>
                <a:cs typeface="PMingLiU"/>
              </a:rPr>
              <a:t>的</a:t>
            </a:r>
            <a:r>
              <a:rPr sz="1950" spc="25" dirty="0">
                <a:latin typeface="PMingLiU"/>
                <a:cs typeface="PMingLiU"/>
              </a:rPr>
              <a:t>关</a:t>
            </a:r>
            <a:r>
              <a:rPr sz="1950" spc="75" dirty="0">
                <a:latin typeface="PMingLiU"/>
                <a:cs typeface="PMingLiU"/>
              </a:rPr>
              <a:t>系</a:t>
            </a:r>
            <a:r>
              <a:rPr sz="1950" spc="25" dirty="0">
                <a:latin typeface="PMingLiU"/>
                <a:cs typeface="PMingLiU"/>
              </a:rPr>
              <a:t>；</a:t>
            </a:r>
            <a:endParaRPr sz="1950">
              <a:latin typeface="PMingLiU"/>
              <a:cs typeface="PMingLiU"/>
            </a:endParaRPr>
          </a:p>
          <a:p>
            <a:pPr marL="457200" indent="-457200">
              <a:lnSpc>
                <a:spcPct val="100000"/>
              </a:lnSpc>
              <a:spcBef>
                <a:spcPts val="1260"/>
              </a:spcBef>
              <a:buAutoNum type="arabicPeriod"/>
              <a:tabLst>
                <a:tab pos="457200" algn="l"/>
                <a:tab pos="457200" algn="l"/>
              </a:tabLst>
            </a:pPr>
            <a:r>
              <a:rPr sz="1950" spc="25" dirty="0">
                <a:latin typeface="PMingLiU"/>
                <a:cs typeface="PMingLiU"/>
              </a:rPr>
              <a:t>中央和地方的关系；</a:t>
            </a:r>
            <a:endParaRPr sz="1950">
              <a:latin typeface="PMingLiU"/>
              <a:cs typeface="PMingLiU"/>
            </a:endParaRPr>
          </a:p>
        </p:txBody>
      </p:sp>
      <p:sp>
        <p:nvSpPr>
          <p:cNvPr id="7" name="object 7"/>
          <p:cNvSpPr txBox="1"/>
          <p:nvPr/>
        </p:nvSpPr>
        <p:spPr>
          <a:xfrm>
            <a:off x="6407784" y="3453955"/>
            <a:ext cx="3239135" cy="1856739"/>
          </a:xfrm>
          <a:prstGeom prst="rect">
            <a:avLst/>
          </a:prstGeom>
        </p:spPr>
        <p:txBody>
          <a:bodyPr vert="horz" wrap="square" lIns="0" tIns="172085" rIns="0" bIns="0" rtlCol="0">
            <a:spAutoFit/>
          </a:bodyPr>
          <a:lstStyle/>
          <a:p>
            <a:pPr marL="457200" indent="-457200">
              <a:lnSpc>
                <a:spcPct val="100000"/>
              </a:lnSpc>
              <a:spcBef>
                <a:spcPts val="1355"/>
              </a:spcBef>
              <a:buAutoNum type="arabicPeriod" startAt="6"/>
              <a:tabLst>
                <a:tab pos="457200" algn="l"/>
                <a:tab pos="457200" algn="l"/>
              </a:tabLst>
            </a:pPr>
            <a:r>
              <a:rPr sz="1950" spc="25" dirty="0">
                <a:latin typeface="PMingLiU"/>
                <a:cs typeface="PMingLiU"/>
              </a:rPr>
              <a:t>汉族与少数民族</a:t>
            </a:r>
            <a:r>
              <a:rPr sz="1950" spc="15" dirty="0">
                <a:latin typeface="PMingLiU"/>
                <a:cs typeface="PMingLiU"/>
              </a:rPr>
              <a:t>的</a:t>
            </a:r>
            <a:r>
              <a:rPr sz="1950" spc="25" dirty="0">
                <a:latin typeface="PMingLiU"/>
                <a:cs typeface="PMingLiU"/>
              </a:rPr>
              <a:t>关系；</a:t>
            </a:r>
            <a:endParaRPr sz="1950">
              <a:latin typeface="PMingLiU"/>
              <a:cs typeface="PMingLiU"/>
            </a:endParaRPr>
          </a:p>
          <a:p>
            <a:pPr marL="457200" indent="-457200">
              <a:lnSpc>
                <a:spcPct val="100000"/>
              </a:lnSpc>
              <a:spcBef>
                <a:spcPts val="1265"/>
              </a:spcBef>
              <a:buAutoNum type="arabicPeriod" startAt="6"/>
              <a:tabLst>
                <a:tab pos="457200" algn="l"/>
                <a:tab pos="457200" algn="l"/>
              </a:tabLst>
            </a:pPr>
            <a:r>
              <a:rPr sz="1950" spc="25" dirty="0">
                <a:latin typeface="PMingLiU"/>
                <a:cs typeface="PMingLiU"/>
              </a:rPr>
              <a:t>党和非党的关系；</a:t>
            </a:r>
            <a:endParaRPr sz="1950">
              <a:latin typeface="PMingLiU"/>
              <a:cs typeface="PMingLiU"/>
            </a:endParaRPr>
          </a:p>
          <a:p>
            <a:pPr marL="457200" indent="-457200">
              <a:lnSpc>
                <a:spcPct val="100000"/>
              </a:lnSpc>
              <a:spcBef>
                <a:spcPts val="1265"/>
              </a:spcBef>
              <a:buAutoNum type="arabicPeriod" startAt="6"/>
              <a:tabLst>
                <a:tab pos="457200" algn="l"/>
                <a:tab pos="457200" algn="l"/>
              </a:tabLst>
            </a:pPr>
            <a:r>
              <a:rPr sz="1950" spc="25" dirty="0">
                <a:latin typeface="PMingLiU"/>
                <a:cs typeface="PMingLiU"/>
              </a:rPr>
              <a:t>革命和反革命</a:t>
            </a:r>
            <a:r>
              <a:rPr sz="1950" spc="15" dirty="0">
                <a:latin typeface="PMingLiU"/>
                <a:cs typeface="PMingLiU"/>
              </a:rPr>
              <a:t>的</a:t>
            </a:r>
            <a:r>
              <a:rPr sz="1950" spc="25" dirty="0">
                <a:latin typeface="PMingLiU"/>
                <a:cs typeface="PMingLiU"/>
              </a:rPr>
              <a:t>关系；</a:t>
            </a:r>
            <a:endParaRPr sz="1950">
              <a:latin typeface="PMingLiU"/>
              <a:cs typeface="PMingLiU"/>
            </a:endParaRPr>
          </a:p>
          <a:p>
            <a:pPr marL="457200" indent="-457200">
              <a:lnSpc>
                <a:spcPct val="100000"/>
              </a:lnSpc>
              <a:spcBef>
                <a:spcPts val="1265"/>
              </a:spcBef>
              <a:buAutoNum type="arabicPeriod" startAt="6"/>
              <a:tabLst>
                <a:tab pos="457200" algn="l"/>
                <a:tab pos="457200" algn="l"/>
              </a:tabLst>
            </a:pPr>
            <a:r>
              <a:rPr sz="1950" spc="25" dirty="0">
                <a:latin typeface="PMingLiU"/>
                <a:cs typeface="PMingLiU"/>
              </a:rPr>
              <a:t>是非关系；</a:t>
            </a:r>
            <a:endParaRPr sz="1950">
              <a:latin typeface="PMingLiU"/>
              <a:cs typeface="PMingLiU"/>
            </a:endParaRPr>
          </a:p>
        </p:txBody>
      </p:sp>
      <p:sp>
        <p:nvSpPr>
          <p:cNvPr id="8" name="object 8"/>
          <p:cNvSpPr txBox="1"/>
          <p:nvPr/>
        </p:nvSpPr>
        <p:spPr>
          <a:xfrm>
            <a:off x="6407784" y="5440362"/>
            <a:ext cx="2483485" cy="327660"/>
          </a:xfrm>
          <a:prstGeom prst="rect">
            <a:avLst/>
          </a:prstGeom>
        </p:spPr>
        <p:txBody>
          <a:bodyPr vert="horz" wrap="square" lIns="0" tIns="16510" rIns="0" bIns="0" rtlCol="0">
            <a:spAutoFit/>
          </a:bodyPr>
          <a:lstStyle/>
          <a:p>
            <a:pPr>
              <a:lnSpc>
                <a:spcPct val="100000"/>
              </a:lnSpc>
              <a:spcBef>
                <a:spcPts val="130"/>
              </a:spcBef>
              <a:tabLst>
                <a:tab pos="457200" algn="l"/>
              </a:tabLst>
            </a:pPr>
            <a:r>
              <a:rPr sz="1950" spc="60" dirty="0">
                <a:latin typeface="PMingLiU"/>
                <a:cs typeface="PMingLiU"/>
              </a:rPr>
              <a:t>10</a:t>
            </a:r>
            <a:r>
              <a:rPr sz="1950" spc="40" dirty="0">
                <a:latin typeface="PMingLiU"/>
                <a:cs typeface="PMingLiU"/>
              </a:rPr>
              <a:t>.</a:t>
            </a:r>
            <a:r>
              <a:rPr sz="1950" dirty="0">
                <a:latin typeface="PMingLiU"/>
                <a:cs typeface="PMingLiU"/>
              </a:rPr>
              <a:t>	</a:t>
            </a:r>
            <a:r>
              <a:rPr sz="1950" spc="25" dirty="0">
                <a:latin typeface="PMingLiU"/>
                <a:cs typeface="PMingLiU"/>
              </a:rPr>
              <a:t>中国和外国的关系</a:t>
            </a:r>
            <a:endParaRPr sz="1950">
              <a:latin typeface="PMingLiU"/>
              <a:cs typeface="PMingLiU"/>
            </a:endParaRPr>
          </a:p>
        </p:txBody>
      </p:sp>
      <p:sp>
        <p:nvSpPr>
          <p:cNvPr id="9" name="object 9"/>
          <p:cNvSpPr/>
          <p:nvPr/>
        </p:nvSpPr>
        <p:spPr>
          <a:xfrm>
            <a:off x="897084" y="3273615"/>
            <a:ext cx="9197340" cy="2674620"/>
          </a:xfrm>
          <a:custGeom>
            <a:avLst/>
            <a:gdLst/>
            <a:ahLst/>
            <a:cxnLst/>
            <a:rect l="l" t="t" r="r" b="b"/>
            <a:pathLst>
              <a:path w="9197340" h="2674620">
                <a:moveTo>
                  <a:pt x="0" y="2674620"/>
                </a:moveTo>
                <a:lnTo>
                  <a:pt x="9197340" y="2674620"/>
                </a:lnTo>
                <a:lnTo>
                  <a:pt x="9197340" y="0"/>
                </a:lnTo>
                <a:lnTo>
                  <a:pt x="0" y="0"/>
                </a:lnTo>
                <a:lnTo>
                  <a:pt x="0" y="2674620"/>
                </a:lnTo>
                <a:close/>
              </a:path>
            </a:pathLst>
          </a:custGeom>
          <a:ln w="15240">
            <a:solidFill>
              <a:srgbClr val="C00000"/>
            </a:solidFill>
            <a:prstDash val="sysDash"/>
          </a:ln>
        </p:spPr>
        <p:txBody>
          <a:bodyPr wrap="square" lIns="0" tIns="0" rIns="0" bIns="0" rtlCol="0"/>
          <a:lstStyl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6242" y="1899012"/>
            <a:ext cx="9099548" cy="4196020"/>
          </a:xfrm>
          <a:prstGeom prst="rect">
            <a:avLst/>
          </a:prstGeom>
        </p:spPr>
        <p:txBody>
          <a:bodyPr wrap="square">
            <a:spAutoFit/>
          </a:bodyPr>
          <a:lstStyle/>
          <a:p>
            <a:pPr>
              <a:lnSpc>
                <a:spcPts val="3200"/>
              </a:lnSpc>
            </a:pPr>
            <a:r>
              <a:rPr lang="zh-CN" altLang="en-US" sz="2200" dirty="0"/>
              <a:t>（一）主要矛盾：人民对于经济文化迅速发展的需要同当前经济文化不能满足人民需要的状 况之间的矛盾；目的是把我国从农业国变为工业国；其</a:t>
            </a:r>
            <a:r>
              <a:rPr lang="zh-CN" altLang="en-US" sz="2200" b="1" dirty="0">
                <a:solidFill>
                  <a:srgbClr val="C00000"/>
                </a:solidFill>
              </a:rPr>
              <a:t>实质</a:t>
            </a:r>
            <a:r>
              <a:rPr lang="zh-CN" altLang="en-US" sz="2200" dirty="0"/>
              <a:t>是先进的社会主义制度同落后的社会生产力之间的矛盾</a:t>
            </a:r>
            <a:r>
              <a:rPr lang="en-US" altLang="zh-CN" sz="2200" dirty="0"/>
              <a:t>.</a:t>
            </a:r>
            <a:r>
              <a:rPr lang="zh-CN" altLang="en-US" sz="2200" dirty="0">
                <a:solidFill>
                  <a:srgbClr val="C00000"/>
                </a:solidFill>
              </a:rPr>
              <a:t> ★</a:t>
            </a:r>
            <a:endParaRPr lang="zh-CN" altLang="en-US" sz="2200" dirty="0"/>
          </a:p>
          <a:p>
            <a:pPr>
              <a:lnSpc>
                <a:spcPts val="3200"/>
              </a:lnSpc>
            </a:pPr>
            <a:endParaRPr lang="zh-CN" altLang="en-US" sz="2200" dirty="0"/>
          </a:p>
          <a:p>
            <a:pPr>
              <a:lnSpc>
                <a:spcPts val="3200"/>
              </a:lnSpc>
            </a:pPr>
            <a:r>
              <a:rPr lang="zh-CN" altLang="en-US" sz="2200" dirty="0"/>
              <a:t>（二）陈云提出了“三个主体，三个补充”的思想：</a:t>
            </a:r>
            <a:r>
              <a:rPr lang="zh-CN" altLang="en-US" sz="2200" dirty="0">
                <a:solidFill>
                  <a:srgbClr val="C00000"/>
                </a:solidFill>
              </a:rPr>
              <a:t>★★</a:t>
            </a:r>
            <a:endParaRPr lang="zh-CN" altLang="en-US" sz="2200" dirty="0"/>
          </a:p>
          <a:p>
            <a:pPr>
              <a:lnSpc>
                <a:spcPts val="3200"/>
              </a:lnSpc>
            </a:pPr>
            <a:r>
              <a:rPr lang="zh-CN" altLang="en-US" sz="2200" dirty="0"/>
              <a:t>1、国家经营和集体经营为主体，一定数量的个体经营为补充；</a:t>
            </a:r>
            <a:endParaRPr lang="zh-CN" altLang="en-US" sz="2200" dirty="0"/>
          </a:p>
          <a:p>
            <a:pPr>
              <a:lnSpc>
                <a:spcPts val="3200"/>
              </a:lnSpc>
            </a:pPr>
            <a:r>
              <a:rPr lang="zh-CN" altLang="en-US" sz="2200" dirty="0"/>
              <a:t>2、计划生产是主体，一定范围的自由生产是补充；</a:t>
            </a:r>
            <a:endParaRPr lang="zh-CN" altLang="en-US" sz="2200" dirty="0"/>
          </a:p>
          <a:p>
            <a:pPr>
              <a:lnSpc>
                <a:spcPts val="3200"/>
              </a:lnSpc>
            </a:pPr>
            <a:r>
              <a:rPr lang="zh-CN" altLang="en-US" sz="2200" dirty="0"/>
              <a:t>3、国家市场是主体，一定范围的自由市场为补充。</a:t>
            </a:r>
            <a:endParaRPr lang="en-US" altLang="zh-CN" sz="2200" dirty="0"/>
          </a:p>
          <a:p>
            <a:pPr>
              <a:lnSpc>
                <a:spcPts val="3200"/>
              </a:lnSpc>
            </a:pPr>
            <a:endParaRPr lang="zh-CN" altLang="en-US" sz="2200" dirty="0"/>
          </a:p>
          <a:p>
            <a:pPr>
              <a:lnSpc>
                <a:spcPts val="3200"/>
              </a:lnSpc>
            </a:pPr>
            <a:r>
              <a:rPr lang="zh-CN" altLang="en-US" sz="2200" dirty="0"/>
              <a:t>（三）1956年八届二中全会：必须警惕和防止干部特殊化和脱离群众</a:t>
            </a:r>
            <a:endParaRPr lang="zh-CN" altLang="en-US" sz="2200" dirty="0"/>
          </a:p>
        </p:txBody>
      </p:sp>
      <p:sp>
        <p:nvSpPr>
          <p:cNvPr id="2" name="object 2"/>
          <p:cNvSpPr txBox="1">
            <a:spLocks noGrp="1"/>
          </p:cNvSpPr>
          <p:nvPr>
            <p:ph type="title"/>
          </p:nvPr>
        </p:nvSpPr>
        <p:spPr>
          <a:xfrm>
            <a:off x="917575" y="363854"/>
            <a:ext cx="4297680" cy="511175"/>
          </a:xfrm>
          <a:prstGeom prst="rect">
            <a:avLst/>
          </a:prstGeom>
        </p:spPr>
        <p:txBody>
          <a:bodyPr vert="horz" wrap="square" lIns="0" tIns="17145" rIns="0" bIns="0" rtlCol="0">
            <a:spAutoFit/>
          </a:bodyPr>
          <a:lstStyle/>
          <a:p>
            <a:pPr marL="12700">
              <a:lnSpc>
                <a:spcPct val="100000"/>
              </a:lnSpc>
              <a:spcBef>
                <a:spcPts val="135"/>
              </a:spcBef>
              <a:tabLst>
                <a:tab pos="3573145" algn="l"/>
              </a:tabLst>
            </a:pPr>
            <a:r>
              <a:rPr spc="25" dirty="0"/>
              <a:t>第一节</a:t>
            </a:r>
            <a:r>
              <a:rPr spc="10" dirty="0"/>
              <a:t> </a:t>
            </a:r>
            <a:r>
              <a:rPr spc="25" dirty="0"/>
              <a:t>良好的开局</a:t>
            </a:r>
            <a:r>
              <a:rPr dirty="0"/>
              <a:t>	</a:t>
            </a:r>
            <a:endParaRPr spc="-75" dirty="0"/>
          </a:p>
        </p:txBody>
      </p:sp>
      <p:sp>
        <p:nvSpPr>
          <p:cNvPr id="7" name="object 7"/>
          <p:cNvSpPr txBox="1"/>
          <p:nvPr/>
        </p:nvSpPr>
        <p:spPr>
          <a:xfrm>
            <a:off x="609600" y="1376997"/>
            <a:ext cx="10151110" cy="382156"/>
          </a:xfrm>
          <a:prstGeom prst="rect">
            <a:avLst/>
          </a:prstGeom>
        </p:spPr>
        <p:txBody>
          <a:bodyPr vert="horz" wrap="square" lIns="0" tIns="12700" rIns="0" bIns="0" rtlCol="0">
            <a:spAutoFit/>
          </a:bodyPr>
          <a:lstStyle/>
          <a:p>
            <a:pPr marL="12700">
              <a:lnSpc>
                <a:spcPct val="100000"/>
              </a:lnSpc>
              <a:spcBef>
                <a:spcPts val="100"/>
              </a:spcBef>
            </a:pPr>
            <a:r>
              <a:rPr sz="2400" spc="-5" dirty="0" err="1">
                <a:latin typeface="PMingLiU"/>
                <a:cs typeface="PMingLiU"/>
              </a:rPr>
              <a:t>二、了不起的中共八大</a:t>
            </a:r>
            <a:endParaRPr sz="2400" dirty="0">
              <a:latin typeface="PMingLiU"/>
              <a:cs typeface="PMingLiU"/>
            </a:endParaRPr>
          </a:p>
        </p:txBody>
      </p:sp>
      <p:sp>
        <p:nvSpPr>
          <p:cNvPr id="8" name="object 8"/>
          <p:cNvSpPr/>
          <p:nvPr/>
        </p:nvSpPr>
        <p:spPr>
          <a:xfrm>
            <a:off x="9512300" y="2667000"/>
            <a:ext cx="2529840" cy="3131819"/>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9753600" y="1855481"/>
            <a:ext cx="1584960" cy="50292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7696200" y="3539822"/>
            <a:ext cx="1516379" cy="4572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63854"/>
            <a:ext cx="4297680" cy="511175"/>
          </a:xfrm>
          <a:prstGeom prst="rect">
            <a:avLst/>
          </a:prstGeom>
        </p:spPr>
        <p:txBody>
          <a:bodyPr vert="horz" wrap="square" lIns="0" tIns="17145" rIns="0" bIns="0" rtlCol="0">
            <a:spAutoFit/>
          </a:bodyPr>
          <a:lstStyle/>
          <a:p>
            <a:pPr marL="12700">
              <a:lnSpc>
                <a:spcPct val="100000"/>
              </a:lnSpc>
              <a:spcBef>
                <a:spcPts val="135"/>
              </a:spcBef>
              <a:tabLst>
                <a:tab pos="3573145" algn="l"/>
              </a:tabLst>
            </a:pPr>
            <a:r>
              <a:rPr spc="25" dirty="0"/>
              <a:t>第一节</a:t>
            </a:r>
            <a:r>
              <a:rPr spc="10" dirty="0"/>
              <a:t> </a:t>
            </a:r>
            <a:r>
              <a:rPr spc="25" dirty="0"/>
              <a:t>良好的开局</a:t>
            </a:r>
            <a:r>
              <a:rPr dirty="0"/>
              <a:t>	</a:t>
            </a:r>
            <a:endParaRPr spc="-75" dirty="0"/>
          </a:p>
        </p:txBody>
      </p:sp>
      <p:sp>
        <p:nvSpPr>
          <p:cNvPr id="3" name="object 3"/>
          <p:cNvSpPr/>
          <p:nvPr/>
        </p:nvSpPr>
        <p:spPr>
          <a:xfrm>
            <a:off x="7368540" y="1257300"/>
            <a:ext cx="1584959" cy="502920"/>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876300" y="1257300"/>
            <a:ext cx="7132320" cy="3894784"/>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三《</a:t>
            </a:r>
            <a:r>
              <a:rPr sz="2400" dirty="0">
                <a:latin typeface="PMingLiU"/>
                <a:cs typeface="PMingLiU"/>
              </a:rPr>
              <a:t>关于正确处理人民内部矛盾的问</a:t>
            </a:r>
            <a:r>
              <a:rPr sz="2400" spc="-15" dirty="0">
                <a:latin typeface="PMingLiU"/>
                <a:cs typeface="PMingLiU"/>
              </a:rPr>
              <a:t>题</a:t>
            </a:r>
            <a:r>
              <a:rPr sz="2400" spc="-5" dirty="0">
                <a:latin typeface="PMingLiU"/>
                <a:cs typeface="PMingLiU"/>
              </a:rPr>
              <a:t>》发</a:t>
            </a:r>
            <a:r>
              <a:rPr sz="2400" dirty="0">
                <a:latin typeface="PMingLiU"/>
                <a:cs typeface="PMingLiU"/>
              </a:rPr>
              <a:t>表</a:t>
            </a:r>
            <a:r>
              <a:rPr sz="1950" spc="25" dirty="0">
                <a:solidFill>
                  <a:srgbClr val="C23B0D"/>
                </a:solidFill>
                <a:latin typeface="宋体" panose="02010600030101010101" pitchFamily="2" charset="-122"/>
                <a:cs typeface="宋体" panose="02010600030101010101" pitchFamily="2" charset="-122"/>
              </a:rPr>
              <a:t>★</a:t>
            </a:r>
            <a:endParaRPr sz="1950" dirty="0">
              <a:latin typeface="宋体" panose="02010600030101010101" pitchFamily="2" charset="-122"/>
              <a:cs typeface="宋体" panose="02010600030101010101" pitchFamily="2" charset="-122"/>
            </a:endParaRPr>
          </a:p>
          <a:p>
            <a:pPr>
              <a:lnSpc>
                <a:spcPct val="100000"/>
              </a:lnSpc>
              <a:spcBef>
                <a:spcPts val="15"/>
              </a:spcBef>
            </a:pPr>
            <a:endParaRPr sz="3150" dirty="0">
              <a:latin typeface="Times New Roman" panose="02020503050405090304"/>
              <a:cs typeface="Times New Roman" panose="02020503050405090304"/>
            </a:endParaRPr>
          </a:p>
          <a:p>
            <a:pPr marL="12700">
              <a:lnSpc>
                <a:spcPct val="100000"/>
              </a:lnSpc>
            </a:pPr>
            <a:r>
              <a:rPr sz="1950" spc="100" dirty="0">
                <a:latin typeface="PMingLiU"/>
                <a:cs typeface="PMingLiU"/>
              </a:rPr>
              <a:t>1957</a:t>
            </a:r>
            <a:r>
              <a:rPr sz="1950" spc="25" dirty="0">
                <a:latin typeface="PMingLiU"/>
                <a:cs typeface="PMingLiU"/>
              </a:rPr>
              <a:t>年毛泽东发表《</a:t>
            </a:r>
            <a:r>
              <a:rPr sz="1950" b="1" spc="25" dirty="0">
                <a:solidFill>
                  <a:srgbClr val="C23B0D"/>
                </a:solidFill>
                <a:latin typeface="Microsoft JhengHei" panose="020B0604030504040204" charset="-120"/>
                <a:cs typeface="Microsoft JhengHei" panose="020B0604030504040204" charset="-120"/>
              </a:rPr>
              <a:t>关于</a:t>
            </a:r>
            <a:r>
              <a:rPr sz="1950" b="1" spc="75" dirty="0">
                <a:solidFill>
                  <a:srgbClr val="C23B0D"/>
                </a:solidFill>
                <a:latin typeface="Microsoft JhengHei" panose="020B0604030504040204" charset="-120"/>
                <a:cs typeface="Microsoft JhengHei" panose="020B0604030504040204" charset="-120"/>
              </a:rPr>
              <a:t>正</a:t>
            </a:r>
            <a:r>
              <a:rPr sz="1950" b="1" spc="25" dirty="0">
                <a:solidFill>
                  <a:srgbClr val="C23B0D"/>
                </a:solidFill>
                <a:latin typeface="Microsoft JhengHei" panose="020B0604030504040204" charset="-120"/>
                <a:cs typeface="Microsoft JhengHei" panose="020B0604030504040204" charset="-120"/>
              </a:rPr>
              <a:t>确处</a:t>
            </a:r>
            <a:r>
              <a:rPr sz="1950" b="1" spc="75" dirty="0">
                <a:solidFill>
                  <a:srgbClr val="C23B0D"/>
                </a:solidFill>
                <a:latin typeface="Microsoft JhengHei" panose="020B0604030504040204" charset="-120"/>
                <a:cs typeface="Microsoft JhengHei" panose="020B0604030504040204" charset="-120"/>
              </a:rPr>
              <a:t>理</a:t>
            </a:r>
            <a:r>
              <a:rPr sz="1950" b="1" spc="25" dirty="0">
                <a:solidFill>
                  <a:srgbClr val="C23B0D"/>
                </a:solidFill>
                <a:latin typeface="Microsoft JhengHei" panose="020B0604030504040204" charset="-120"/>
                <a:cs typeface="Microsoft JhengHei" panose="020B0604030504040204" charset="-120"/>
              </a:rPr>
              <a:t>人民</a:t>
            </a:r>
            <a:r>
              <a:rPr sz="1950" b="1" spc="75" dirty="0">
                <a:solidFill>
                  <a:srgbClr val="C23B0D"/>
                </a:solidFill>
                <a:latin typeface="Microsoft JhengHei" panose="020B0604030504040204" charset="-120"/>
                <a:cs typeface="Microsoft JhengHei" panose="020B0604030504040204" charset="-120"/>
              </a:rPr>
              <a:t>内</a:t>
            </a:r>
            <a:r>
              <a:rPr sz="1950" b="1" spc="25" dirty="0">
                <a:solidFill>
                  <a:srgbClr val="C23B0D"/>
                </a:solidFill>
                <a:latin typeface="Microsoft JhengHei" panose="020B0604030504040204" charset="-120"/>
                <a:cs typeface="Microsoft JhengHei" panose="020B0604030504040204" charset="-120"/>
              </a:rPr>
              <a:t>部矛</a:t>
            </a:r>
            <a:r>
              <a:rPr sz="1950" b="1" spc="75" dirty="0">
                <a:solidFill>
                  <a:srgbClr val="C23B0D"/>
                </a:solidFill>
                <a:latin typeface="Microsoft JhengHei" panose="020B0604030504040204" charset="-120"/>
                <a:cs typeface="Microsoft JhengHei" panose="020B0604030504040204" charset="-120"/>
              </a:rPr>
              <a:t>盾</a:t>
            </a:r>
            <a:r>
              <a:rPr sz="1950" b="1" spc="25" dirty="0">
                <a:solidFill>
                  <a:srgbClr val="C23B0D"/>
                </a:solidFill>
                <a:latin typeface="Microsoft JhengHei" panose="020B0604030504040204" charset="-120"/>
                <a:cs typeface="Microsoft JhengHei" panose="020B0604030504040204" charset="-120"/>
              </a:rPr>
              <a:t>的问</a:t>
            </a:r>
            <a:r>
              <a:rPr sz="1950" b="1" spc="75" dirty="0">
                <a:solidFill>
                  <a:srgbClr val="C23B0D"/>
                </a:solidFill>
                <a:latin typeface="Microsoft JhengHei" panose="020B0604030504040204" charset="-120"/>
                <a:cs typeface="Microsoft JhengHei" panose="020B0604030504040204" charset="-120"/>
              </a:rPr>
              <a:t>题</a:t>
            </a:r>
            <a:r>
              <a:rPr sz="1950" spc="25" dirty="0">
                <a:latin typeface="PMingLiU"/>
                <a:cs typeface="PMingLiU"/>
              </a:rPr>
              <a:t>》讲</a:t>
            </a:r>
            <a:r>
              <a:rPr sz="1950" spc="75" dirty="0">
                <a:latin typeface="PMingLiU"/>
                <a:cs typeface="PMingLiU"/>
              </a:rPr>
              <a:t>话</a:t>
            </a:r>
            <a:r>
              <a:rPr sz="1950" spc="25" dirty="0">
                <a:latin typeface="PMingLiU"/>
                <a:cs typeface="PMingLiU"/>
              </a:rPr>
              <a:t>。</a:t>
            </a:r>
            <a:endParaRPr sz="1950" dirty="0">
              <a:latin typeface="PMingLiU"/>
              <a:cs typeface="PMingLiU"/>
            </a:endParaRPr>
          </a:p>
          <a:p>
            <a:pPr>
              <a:lnSpc>
                <a:spcPct val="100000"/>
              </a:lnSpc>
              <a:spcBef>
                <a:spcPts val="35"/>
              </a:spcBef>
            </a:pPr>
            <a:endParaRPr sz="2950" dirty="0">
              <a:latin typeface="Times New Roman" panose="02020503050405090304"/>
              <a:cs typeface="Times New Roman" panose="02020503050405090304"/>
            </a:endParaRPr>
          </a:p>
          <a:p>
            <a:pPr marL="12700">
              <a:lnSpc>
                <a:spcPct val="100000"/>
              </a:lnSpc>
            </a:pPr>
            <a:r>
              <a:rPr sz="1950" spc="100" dirty="0">
                <a:latin typeface="PMingLiU"/>
                <a:cs typeface="PMingLiU"/>
              </a:rPr>
              <a:t>1</a:t>
            </a:r>
            <a:r>
              <a:rPr sz="1950" spc="25" dirty="0">
                <a:latin typeface="PMingLiU"/>
                <a:cs typeface="PMingLiU"/>
              </a:rPr>
              <a:t>、提出要</a:t>
            </a:r>
            <a:r>
              <a:rPr sz="1950" spc="15" dirty="0">
                <a:latin typeface="PMingLiU"/>
                <a:cs typeface="PMingLiU"/>
              </a:rPr>
              <a:t>把</a:t>
            </a:r>
            <a:r>
              <a:rPr sz="1950" b="1" spc="25" dirty="0">
                <a:solidFill>
                  <a:srgbClr val="C23B0D"/>
                </a:solidFill>
                <a:latin typeface="Microsoft JhengHei" panose="020B0604030504040204" charset="-120"/>
                <a:cs typeface="Microsoft JhengHei" panose="020B0604030504040204" charset="-120"/>
              </a:rPr>
              <a:t>正确处理人民内部矛</a:t>
            </a:r>
            <a:r>
              <a:rPr sz="1950" b="1" spc="85" dirty="0">
                <a:solidFill>
                  <a:srgbClr val="C23B0D"/>
                </a:solidFill>
                <a:latin typeface="Microsoft JhengHei" panose="020B0604030504040204" charset="-120"/>
                <a:cs typeface="Microsoft JhengHei" panose="020B0604030504040204" charset="-120"/>
              </a:rPr>
              <a:t>盾</a:t>
            </a:r>
            <a:r>
              <a:rPr sz="1950" spc="25" dirty="0">
                <a:latin typeface="PMingLiU"/>
                <a:cs typeface="PMingLiU"/>
              </a:rPr>
              <a:t>作为</a:t>
            </a:r>
            <a:r>
              <a:rPr sz="1950" spc="75" dirty="0">
                <a:latin typeface="PMingLiU"/>
                <a:cs typeface="PMingLiU"/>
              </a:rPr>
              <a:t>国</a:t>
            </a:r>
            <a:r>
              <a:rPr sz="1950" spc="25" dirty="0">
                <a:latin typeface="PMingLiU"/>
                <a:cs typeface="PMingLiU"/>
              </a:rPr>
              <a:t>家</a:t>
            </a:r>
            <a:r>
              <a:rPr sz="1950" b="1" spc="25" dirty="0">
                <a:solidFill>
                  <a:srgbClr val="C23B0D"/>
                </a:solidFill>
                <a:latin typeface="Microsoft JhengHei" panose="020B0604030504040204" charset="-120"/>
                <a:cs typeface="Microsoft JhengHei" panose="020B0604030504040204" charset="-120"/>
              </a:rPr>
              <a:t>政</a:t>
            </a:r>
            <a:r>
              <a:rPr sz="1950" b="1" spc="75" dirty="0">
                <a:solidFill>
                  <a:srgbClr val="C23B0D"/>
                </a:solidFill>
                <a:latin typeface="Microsoft JhengHei" panose="020B0604030504040204" charset="-120"/>
                <a:cs typeface="Microsoft JhengHei" panose="020B0604030504040204" charset="-120"/>
              </a:rPr>
              <a:t>治</a:t>
            </a:r>
            <a:r>
              <a:rPr sz="1950" b="1" spc="25" dirty="0">
                <a:solidFill>
                  <a:srgbClr val="C23B0D"/>
                </a:solidFill>
                <a:latin typeface="Microsoft JhengHei" panose="020B0604030504040204" charset="-120"/>
                <a:cs typeface="Microsoft JhengHei" panose="020B0604030504040204" charset="-120"/>
              </a:rPr>
              <a:t>生活</a:t>
            </a:r>
            <a:r>
              <a:rPr sz="1950" b="1" spc="75" dirty="0">
                <a:solidFill>
                  <a:srgbClr val="C23B0D"/>
                </a:solidFill>
                <a:latin typeface="Microsoft JhengHei" panose="020B0604030504040204" charset="-120"/>
                <a:cs typeface="Microsoft JhengHei" panose="020B0604030504040204" charset="-120"/>
              </a:rPr>
              <a:t>的</a:t>
            </a:r>
            <a:r>
              <a:rPr sz="1950" b="1" spc="25" dirty="0">
                <a:solidFill>
                  <a:srgbClr val="C23B0D"/>
                </a:solidFill>
                <a:latin typeface="Microsoft JhengHei" panose="020B0604030504040204" charset="-120"/>
                <a:cs typeface="Microsoft JhengHei" panose="020B0604030504040204" charset="-120"/>
              </a:rPr>
              <a:t>主题</a:t>
            </a:r>
            <a:r>
              <a:rPr sz="1950" spc="25" dirty="0">
                <a:latin typeface="PMingLiU"/>
                <a:cs typeface="PMingLiU"/>
              </a:rPr>
              <a:t>。</a:t>
            </a:r>
            <a:endParaRPr sz="1950" dirty="0">
              <a:latin typeface="PMingLiU"/>
              <a:cs typeface="PMingLiU"/>
            </a:endParaRPr>
          </a:p>
          <a:p>
            <a:pPr marL="12700" marR="158750">
              <a:lnSpc>
                <a:spcPct val="205000"/>
              </a:lnSpc>
              <a:spcBef>
                <a:spcPts val="1020"/>
              </a:spcBef>
            </a:pPr>
            <a:r>
              <a:rPr lang="en-US" sz="1950" spc="100" dirty="0">
                <a:latin typeface="PMingLiU"/>
                <a:cs typeface="PMingLiU"/>
              </a:rPr>
              <a:t>2</a:t>
            </a:r>
            <a:r>
              <a:rPr sz="1950" spc="25" dirty="0">
                <a:latin typeface="PMingLiU"/>
                <a:cs typeface="PMingLiU"/>
              </a:rPr>
              <a:t>、毛泽东指出社会主义社会存在</a:t>
            </a:r>
            <a:r>
              <a:rPr sz="1950" spc="35" dirty="0">
                <a:latin typeface="PMingLiU"/>
                <a:cs typeface="PMingLiU"/>
              </a:rPr>
              <a:t>着</a:t>
            </a:r>
            <a:r>
              <a:rPr sz="1950" u="heavy" spc="-490" dirty="0">
                <a:solidFill>
                  <a:srgbClr val="C23B0D"/>
                </a:solidFill>
                <a:uFill>
                  <a:solidFill>
                    <a:srgbClr val="C23B0D"/>
                  </a:solidFill>
                </a:uFill>
                <a:latin typeface="PMingLiU"/>
                <a:cs typeface="PMingLiU"/>
              </a:rPr>
              <a:t> </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敌我</a:t>
            </a:r>
            <a:r>
              <a:rPr sz="1950" b="1" u="heavy" spc="75" dirty="0" err="1">
                <a:solidFill>
                  <a:srgbClr val="C23B0D"/>
                </a:solidFill>
                <a:uFill>
                  <a:solidFill>
                    <a:srgbClr val="C23B0D"/>
                  </a:solidFill>
                </a:uFill>
                <a:latin typeface="Microsoft JhengHei" panose="020B0604030504040204" charset="-120"/>
                <a:cs typeface="Microsoft JhengHei" panose="020B0604030504040204" charset="-120"/>
              </a:rPr>
              <a:t>之</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间</a:t>
            </a:r>
            <a:r>
              <a:rPr sz="1950" spc="25" dirty="0" err="1">
                <a:latin typeface="PMingLiU"/>
                <a:cs typeface="PMingLiU"/>
              </a:rPr>
              <a:t>和</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人民内部</a:t>
            </a:r>
            <a:r>
              <a:rPr sz="1950" spc="25" dirty="0" err="1">
                <a:latin typeface="PMingLiU"/>
                <a:cs typeface="PMingLiU"/>
              </a:rPr>
              <a:t>两类不同性质的矛盾。前者要用强制、专</a:t>
            </a:r>
            <a:r>
              <a:rPr sz="1950" spc="75" dirty="0" err="1">
                <a:latin typeface="PMingLiU"/>
                <a:cs typeface="PMingLiU"/>
              </a:rPr>
              <a:t>制</a:t>
            </a:r>
            <a:r>
              <a:rPr sz="1950" spc="25" dirty="0" err="1">
                <a:latin typeface="PMingLiU"/>
                <a:cs typeface="PMingLiU"/>
              </a:rPr>
              <a:t>的方</a:t>
            </a:r>
            <a:r>
              <a:rPr sz="1950" spc="75" dirty="0" err="1">
                <a:latin typeface="PMingLiU"/>
                <a:cs typeface="PMingLiU"/>
              </a:rPr>
              <a:t>法</a:t>
            </a:r>
            <a:r>
              <a:rPr sz="1950" spc="25" dirty="0" err="1">
                <a:latin typeface="PMingLiU"/>
                <a:cs typeface="PMingLiU"/>
              </a:rPr>
              <a:t>解决</a:t>
            </a:r>
            <a:r>
              <a:rPr sz="1950" spc="75" dirty="0" err="1">
                <a:latin typeface="PMingLiU"/>
                <a:cs typeface="PMingLiU"/>
              </a:rPr>
              <a:t>，</a:t>
            </a:r>
            <a:r>
              <a:rPr sz="1950" spc="25" dirty="0" err="1">
                <a:latin typeface="PMingLiU"/>
                <a:cs typeface="PMingLiU"/>
              </a:rPr>
              <a:t>后者</a:t>
            </a:r>
            <a:r>
              <a:rPr sz="1950" spc="75" dirty="0" err="1">
                <a:latin typeface="PMingLiU"/>
                <a:cs typeface="PMingLiU"/>
              </a:rPr>
              <a:t>则</a:t>
            </a:r>
            <a:r>
              <a:rPr sz="1950" spc="25" dirty="0" err="1">
                <a:latin typeface="PMingLiU"/>
                <a:cs typeface="PMingLiU"/>
              </a:rPr>
              <a:t>要走</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“团结</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——批评——</a:t>
            </a:r>
            <a:r>
              <a:rPr sz="1950" b="1" u="heavy" spc="25" dirty="0" err="1">
                <a:solidFill>
                  <a:srgbClr val="C23B0D"/>
                </a:solidFill>
                <a:uFill>
                  <a:solidFill>
                    <a:srgbClr val="C23B0D"/>
                  </a:solidFill>
                </a:uFill>
                <a:latin typeface="Microsoft JhengHei" panose="020B0604030504040204" charset="-120"/>
                <a:cs typeface="Microsoft JhengHei" panose="020B0604030504040204" charset="-120"/>
              </a:rPr>
              <a:t>团结”</a:t>
            </a:r>
            <a:r>
              <a:rPr sz="1950" spc="25" dirty="0" err="1">
                <a:latin typeface="PMingLiU"/>
                <a:cs typeface="PMingLiU"/>
              </a:rPr>
              <a:t>的方法</a:t>
            </a:r>
            <a:r>
              <a:rPr sz="1950" spc="25" dirty="0">
                <a:latin typeface="PMingLiU"/>
                <a:cs typeface="PMingLiU"/>
              </a:rPr>
              <a:t>。</a:t>
            </a:r>
            <a:endParaRPr sz="1950" dirty="0">
              <a:latin typeface="PMingLiU"/>
              <a:cs typeface="PMingLiU"/>
            </a:endParaRPr>
          </a:p>
        </p:txBody>
      </p:sp>
      <p:sp>
        <p:nvSpPr>
          <p:cNvPr id="9" name="object 9"/>
          <p:cNvSpPr/>
          <p:nvPr/>
        </p:nvSpPr>
        <p:spPr>
          <a:xfrm>
            <a:off x="8404859" y="1644014"/>
            <a:ext cx="3474720" cy="47244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9134" y="1351978"/>
            <a:ext cx="9892666" cy="4180205"/>
          </a:xfrm>
          <a:prstGeom prst="rect">
            <a:avLst/>
          </a:prstGeom>
        </p:spPr>
        <p:txBody>
          <a:bodyPr vert="horz" wrap="square" lIns="0" tIns="12700" rIns="0" bIns="0" rtlCol="0">
            <a:spAutoFit/>
          </a:bodyPr>
          <a:lstStyle/>
          <a:p>
            <a:pPr marL="12700">
              <a:lnSpc>
                <a:spcPct val="100000"/>
              </a:lnSpc>
              <a:spcBef>
                <a:spcPts val="100"/>
              </a:spcBef>
            </a:pPr>
            <a:r>
              <a:rPr sz="2400" dirty="0">
                <a:latin typeface="PMingLiU"/>
                <a:cs typeface="PMingLiU"/>
              </a:rPr>
              <a:t>一、</a:t>
            </a:r>
            <a:r>
              <a:rPr sz="2400" spc="-5" dirty="0">
                <a:latin typeface="PMingLiU"/>
                <a:cs typeface="PMingLiU"/>
              </a:rPr>
              <a:t>“大跃进”和“人民公社化运动”</a:t>
            </a:r>
            <a:endParaRPr sz="2400" dirty="0">
              <a:latin typeface="PMingLiU"/>
              <a:cs typeface="PMingLiU"/>
            </a:endParaRPr>
          </a:p>
          <a:p>
            <a:pPr>
              <a:lnSpc>
                <a:spcPct val="100000"/>
              </a:lnSpc>
              <a:spcBef>
                <a:spcPts val="25"/>
              </a:spcBef>
            </a:pPr>
            <a:endParaRPr sz="2250" dirty="0">
              <a:latin typeface="Times New Roman" panose="02020503050405090304"/>
              <a:cs typeface="Times New Roman" panose="02020503050405090304"/>
            </a:endParaRPr>
          </a:p>
          <a:p>
            <a:pPr marL="12700">
              <a:lnSpc>
                <a:spcPct val="100000"/>
              </a:lnSpc>
              <a:spcBef>
                <a:spcPts val="5"/>
              </a:spcBef>
            </a:pPr>
            <a:r>
              <a:rPr sz="1950" spc="25" dirty="0">
                <a:latin typeface="PMingLiU"/>
                <a:cs typeface="PMingLiU"/>
              </a:rPr>
              <a:t>（一）</a:t>
            </a:r>
            <a:r>
              <a:rPr sz="1950" b="1" spc="25" dirty="0">
                <a:latin typeface="PMingLiU"/>
                <a:cs typeface="PMingLiU"/>
              </a:rPr>
              <a:t>“大跃进”</a:t>
            </a:r>
            <a:r>
              <a:rPr sz="1950" spc="25" dirty="0">
                <a:latin typeface="PMingLiU"/>
                <a:cs typeface="PMingLiU"/>
              </a:rPr>
              <a:t>运动</a:t>
            </a:r>
            <a:r>
              <a:rPr sz="1950" spc="25" dirty="0">
                <a:solidFill>
                  <a:srgbClr val="C23B0D"/>
                </a:solidFill>
                <a:latin typeface="宋体" panose="02010600030101010101" pitchFamily="2" charset="-122"/>
                <a:cs typeface="宋体" panose="02010600030101010101" pitchFamily="2" charset="-122"/>
              </a:rPr>
              <a:t>★</a:t>
            </a:r>
            <a:endParaRPr sz="1950" dirty="0">
              <a:latin typeface="宋体" panose="02010600030101010101" pitchFamily="2" charset="-122"/>
              <a:cs typeface="宋体" panose="02010600030101010101" pitchFamily="2" charset="-122"/>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100" dirty="0">
                <a:latin typeface="PMingLiU"/>
                <a:cs typeface="PMingLiU"/>
              </a:rPr>
              <a:t>1</a:t>
            </a:r>
            <a:r>
              <a:rPr sz="1950" spc="25" dirty="0">
                <a:latin typeface="PMingLiU"/>
                <a:cs typeface="PMingLiU"/>
              </a:rPr>
              <a:t>、</a:t>
            </a:r>
            <a:r>
              <a:rPr sz="1950" b="1" spc="25" dirty="0">
                <a:solidFill>
                  <a:srgbClr val="C00000"/>
                </a:solidFill>
                <a:latin typeface="PMingLiU"/>
                <a:cs typeface="PMingLiU"/>
              </a:rPr>
              <a:t>中共八大二次会议</a:t>
            </a:r>
            <a:r>
              <a:rPr sz="1950" spc="25" dirty="0">
                <a:latin typeface="PMingLiU"/>
                <a:cs typeface="PMingLiU"/>
              </a:rPr>
              <a:t>：“鼓足干劲、力争上游、多快好省地建设社会主义”总路线</a:t>
            </a:r>
            <a:endParaRPr sz="1950" spc="25"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r>
              <a:rPr sz="1950" spc="100" dirty="0">
                <a:latin typeface="PMingLiU"/>
                <a:cs typeface="PMingLiU"/>
              </a:rPr>
              <a:t>2</a:t>
            </a:r>
            <a:r>
              <a:rPr sz="1950" spc="25" dirty="0">
                <a:latin typeface="PMingLiU"/>
                <a:cs typeface="PMingLiU"/>
              </a:rPr>
              <a:t>、特点：高指标、瞎指挥、浮夸风、“共产风”</a:t>
            </a:r>
            <a:endParaRPr sz="1950" spc="25"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25" dirty="0">
                <a:latin typeface="PMingLiU"/>
                <a:cs typeface="PMingLiU"/>
              </a:rPr>
              <a:t>（二）</a:t>
            </a:r>
            <a:r>
              <a:rPr sz="1950" b="1" spc="25" dirty="0">
                <a:latin typeface="Microsoft JhengHei" panose="020B0604030504040204" charset="-120"/>
                <a:cs typeface="Microsoft JhengHei" panose="020B0604030504040204" charset="-120"/>
              </a:rPr>
              <a:t>人民公社运动</a:t>
            </a:r>
            <a:r>
              <a:rPr sz="1950" spc="25" dirty="0">
                <a:solidFill>
                  <a:srgbClr val="C23B0D"/>
                </a:solidFill>
                <a:latin typeface="宋体" panose="02010600030101010101" pitchFamily="2" charset="-122"/>
                <a:cs typeface="宋体" panose="02010600030101010101" pitchFamily="2" charset="-122"/>
              </a:rPr>
              <a:t>★</a:t>
            </a:r>
            <a:endParaRPr sz="1950" dirty="0">
              <a:latin typeface="宋体" panose="02010600030101010101" pitchFamily="2" charset="-122"/>
              <a:cs typeface="宋体" panose="02010600030101010101" pitchFamily="2" charset="-122"/>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100" dirty="0">
                <a:latin typeface="PMingLiU"/>
                <a:cs typeface="PMingLiU"/>
              </a:rPr>
              <a:t>1</a:t>
            </a:r>
            <a:r>
              <a:rPr sz="1950" spc="25" dirty="0">
                <a:latin typeface="PMingLiU"/>
                <a:cs typeface="PMingLiU"/>
              </a:rPr>
              <a:t>、</a:t>
            </a:r>
            <a:r>
              <a:rPr sz="1950" spc="100" dirty="0">
                <a:latin typeface="PMingLiU"/>
                <a:cs typeface="PMingLiU"/>
              </a:rPr>
              <a:t>1958</a:t>
            </a:r>
            <a:r>
              <a:rPr sz="1950" spc="25" dirty="0">
                <a:latin typeface="PMingLiU"/>
                <a:cs typeface="PMingLiU"/>
              </a:rPr>
              <a:t>年</a:t>
            </a:r>
            <a:r>
              <a:rPr sz="1950" spc="100" dirty="0">
                <a:latin typeface="PMingLiU"/>
                <a:cs typeface="PMingLiU"/>
              </a:rPr>
              <a:t>9</a:t>
            </a:r>
            <a:r>
              <a:rPr sz="1950" spc="25" dirty="0">
                <a:latin typeface="PMingLiU"/>
                <a:cs typeface="PMingLiU"/>
              </a:rPr>
              <a:t>月，</a:t>
            </a:r>
            <a:r>
              <a:rPr sz="1950" spc="15" dirty="0">
                <a:latin typeface="PMingLiU"/>
                <a:cs typeface="PMingLiU"/>
              </a:rPr>
              <a:t>全</a:t>
            </a:r>
            <a:r>
              <a:rPr sz="1950" spc="25" dirty="0">
                <a:latin typeface="PMingLiU"/>
                <a:cs typeface="PMingLiU"/>
              </a:rPr>
              <a:t>国</a:t>
            </a:r>
            <a:r>
              <a:rPr sz="1950" spc="75" dirty="0">
                <a:latin typeface="PMingLiU"/>
                <a:cs typeface="PMingLiU"/>
              </a:rPr>
              <a:t>进</a:t>
            </a:r>
            <a:r>
              <a:rPr sz="1950" spc="25" dirty="0">
                <a:latin typeface="PMingLiU"/>
                <a:cs typeface="PMingLiU"/>
              </a:rPr>
              <a:t>入人</a:t>
            </a:r>
            <a:r>
              <a:rPr sz="1950" spc="65" dirty="0">
                <a:latin typeface="PMingLiU"/>
                <a:cs typeface="PMingLiU"/>
              </a:rPr>
              <a:t>民</a:t>
            </a:r>
            <a:r>
              <a:rPr sz="1950" spc="25" dirty="0">
                <a:latin typeface="PMingLiU"/>
                <a:cs typeface="PMingLiU"/>
              </a:rPr>
              <a:t>公社</a:t>
            </a:r>
            <a:r>
              <a:rPr sz="1950" spc="65" dirty="0">
                <a:latin typeface="PMingLiU"/>
                <a:cs typeface="PMingLiU"/>
              </a:rPr>
              <a:t>的</a:t>
            </a:r>
            <a:r>
              <a:rPr sz="1950" spc="25" dirty="0">
                <a:latin typeface="PMingLiU"/>
                <a:cs typeface="PMingLiU"/>
              </a:rPr>
              <a:t>高潮</a:t>
            </a:r>
            <a:endParaRPr sz="1950" dirty="0">
              <a:latin typeface="PMingLiU"/>
              <a:cs typeface="PMingLiU"/>
            </a:endParaRPr>
          </a:p>
          <a:p>
            <a:pPr>
              <a:lnSpc>
                <a:spcPct val="100000"/>
              </a:lnSpc>
              <a:spcBef>
                <a:spcPts val="50"/>
              </a:spcBef>
            </a:pPr>
            <a:endParaRPr sz="2100" dirty="0">
              <a:latin typeface="Times New Roman" panose="02020503050405090304"/>
              <a:cs typeface="Times New Roman" panose="02020503050405090304"/>
            </a:endParaRPr>
          </a:p>
          <a:p>
            <a:pPr marL="12700">
              <a:lnSpc>
                <a:spcPct val="100000"/>
              </a:lnSpc>
            </a:pPr>
            <a:r>
              <a:rPr sz="1950" spc="100" dirty="0">
                <a:latin typeface="PMingLiU"/>
                <a:cs typeface="PMingLiU"/>
              </a:rPr>
              <a:t>2</a:t>
            </a:r>
            <a:r>
              <a:rPr sz="1950" spc="25" dirty="0">
                <a:latin typeface="PMingLiU"/>
                <a:cs typeface="PMingLiU"/>
              </a:rPr>
              <a:t>、特点</a:t>
            </a:r>
            <a:r>
              <a:rPr sz="1950" spc="-70" dirty="0">
                <a:latin typeface="PMingLiU"/>
                <a:cs typeface="PMingLiU"/>
              </a:rPr>
              <a:t>：一大二公，实际上就是搞 </a:t>
            </a:r>
            <a:r>
              <a:rPr sz="1950" spc="25" dirty="0">
                <a:latin typeface="PMingLiU"/>
                <a:cs typeface="PMingLiU"/>
                <a:sym typeface="+mn-ea"/>
              </a:rPr>
              <a:t>“</a:t>
            </a:r>
            <a:r>
              <a:rPr sz="1950" spc="25" dirty="0">
                <a:latin typeface="PMingLiU"/>
                <a:cs typeface="PMingLiU"/>
              </a:rPr>
              <a:t>一平</a:t>
            </a:r>
            <a:r>
              <a:rPr sz="1950" spc="75" dirty="0">
                <a:latin typeface="PMingLiU"/>
                <a:cs typeface="PMingLiU"/>
              </a:rPr>
              <a:t>二</a:t>
            </a:r>
            <a:r>
              <a:rPr lang="zh-CN" sz="1950" spc="75" dirty="0">
                <a:latin typeface="PMingLiU"/>
                <a:cs typeface="PMingLiU"/>
              </a:rPr>
              <a:t>调</a:t>
            </a:r>
            <a:r>
              <a:rPr sz="1950" spc="25" dirty="0">
                <a:latin typeface="PMingLiU"/>
                <a:cs typeface="PMingLiU"/>
                <a:sym typeface="+mn-ea"/>
              </a:rPr>
              <a:t>”</a:t>
            </a:r>
            <a:endParaRPr lang="zh-CN" sz="1950" spc="75" dirty="0">
              <a:latin typeface="PMingLiU"/>
              <a:cs typeface="PMingLiU"/>
            </a:endParaRPr>
          </a:p>
        </p:txBody>
      </p:sp>
      <p:sp>
        <p:nvSpPr>
          <p:cNvPr id="3" name="object 3"/>
          <p:cNvSpPr/>
          <p:nvPr/>
        </p:nvSpPr>
        <p:spPr>
          <a:xfrm>
            <a:off x="6156959" y="3192779"/>
            <a:ext cx="5913120" cy="231648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52182" y="405701"/>
            <a:ext cx="5473700" cy="510540"/>
          </a:xfrm>
          <a:prstGeom prst="rect">
            <a:avLst/>
          </a:prstGeom>
        </p:spPr>
        <p:txBody>
          <a:bodyPr vert="horz" wrap="square" lIns="0" tIns="16510" rIns="0" bIns="0" rtlCol="0">
            <a:spAutoFit/>
          </a:bodyPr>
          <a:lstStyle/>
          <a:p>
            <a:pPr marL="12700">
              <a:lnSpc>
                <a:spcPct val="100000"/>
              </a:lnSpc>
              <a:spcBef>
                <a:spcPts val="130"/>
              </a:spcBef>
              <a:tabLst>
                <a:tab pos="4792980" algn="l"/>
              </a:tabLst>
            </a:pPr>
            <a:r>
              <a:rPr spc="25" dirty="0"/>
              <a:t>第二节</a:t>
            </a:r>
            <a:r>
              <a:rPr spc="10" dirty="0"/>
              <a:t> </a:t>
            </a:r>
            <a:r>
              <a:rPr spc="25" dirty="0"/>
              <a:t>探索中的严重曲折</a:t>
            </a:r>
            <a:r>
              <a:rPr dirty="0"/>
              <a:t>	</a:t>
            </a:r>
            <a:endParaRPr spc="-36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52182" y="405701"/>
            <a:ext cx="5473700" cy="510540"/>
          </a:xfrm>
          <a:prstGeom prst="rect">
            <a:avLst/>
          </a:prstGeom>
        </p:spPr>
        <p:txBody>
          <a:bodyPr vert="horz" wrap="square" lIns="0" tIns="16510" rIns="0" bIns="0" rtlCol="0">
            <a:spAutoFit/>
          </a:bodyPr>
          <a:lstStyle/>
          <a:p>
            <a:pPr marL="12700">
              <a:lnSpc>
                <a:spcPct val="100000"/>
              </a:lnSpc>
              <a:spcBef>
                <a:spcPts val="130"/>
              </a:spcBef>
              <a:tabLst>
                <a:tab pos="4792980" algn="l"/>
              </a:tabLst>
            </a:pPr>
            <a:r>
              <a:rPr spc="25" dirty="0"/>
              <a:t>第二节</a:t>
            </a:r>
            <a:r>
              <a:rPr spc="10" dirty="0"/>
              <a:t> </a:t>
            </a:r>
            <a:r>
              <a:rPr spc="25" dirty="0"/>
              <a:t>探索中的严重曲折</a:t>
            </a:r>
            <a:r>
              <a:rPr dirty="0"/>
              <a:t>	</a:t>
            </a:r>
            <a:endParaRPr spc="-365" dirty="0"/>
          </a:p>
        </p:txBody>
      </p:sp>
      <p:sp>
        <p:nvSpPr>
          <p:cNvPr id="6" name="内容占位符 2"/>
          <p:cNvSpPr txBox="1"/>
          <p:nvPr/>
        </p:nvSpPr>
        <p:spPr>
          <a:xfrm>
            <a:off x="838200" y="1253331"/>
            <a:ext cx="10515600" cy="4351338"/>
          </a:xfrm>
          <a:prstGeom prst="rect">
            <a:avLst/>
          </a:prstGeom>
        </p:spPr>
        <p:txBody>
          <a:bodyPr wrap="square" lIns="0" tIns="0" rIns="0" bIns="0">
            <a:normAutofit/>
          </a:bodyPr>
          <a:lstStyle>
            <a:lvl1pPr marL="0">
              <a:defRPr sz="2400" b="0" i="0">
                <a:solidFill>
                  <a:schemeClr val="tx1"/>
                </a:solidFill>
                <a:latin typeface="PMingLiU"/>
                <a:ea typeface="+mn-ea"/>
                <a:cs typeface="PMingLiU"/>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spc="-5" dirty="0"/>
              <a:t>二、纠正“左”倾错误的初步努力</a:t>
            </a:r>
            <a:endParaRPr lang="en-US" altLang="zh-CN" spc="-5" dirty="0"/>
          </a:p>
          <a:p>
            <a:endParaRPr lang="zh-CN" altLang="en-US" kern="0" dirty="0"/>
          </a:p>
          <a:p>
            <a:endParaRPr lang="zh-CN" altLang="en-US" kern="0" dirty="0"/>
          </a:p>
        </p:txBody>
      </p:sp>
      <p:sp>
        <p:nvSpPr>
          <p:cNvPr id="7" name="矩形 6"/>
          <p:cNvSpPr/>
          <p:nvPr/>
        </p:nvSpPr>
        <p:spPr>
          <a:xfrm>
            <a:off x="264795" y="1820545"/>
            <a:ext cx="10930255" cy="3784600"/>
          </a:xfrm>
          <a:prstGeom prst="rect">
            <a:avLst/>
          </a:prstGeom>
        </p:spPr>
        <p:txBody>
          <a:bodyPr wrap="square">
            <a:spAutoFit/>
          </a:bodyPr>
          <a:lstStyle/>
          <a:p>
            <a:pPr marL="457200" indent="-457200">
              <a:lnSpc>
                <a:spcPts val="3600"/>
              </a:lnSpc>
              <a:buFont typeface="+mj-lt"/>
              <a:buAutoNum type="arabicPeriod"/>
            </a:pPr>
            <a:r>
              <a:rPr lang="en-US" altLang="zh-CN" sz="1950" spc="25" dirty="0">
                <a:latin typeface="PMingLiU"/>
              </a:rPr>
              <a:t>1958</a:t>
            </a:r>
            <a:r>
              <a:rPr lang="zh-CN" altLang="en-US" sz="1950" spc="25" dirty="0">
                <a:latin typeface="PMingLiU"/>
              </a:rPr>
              <a:t>年</a:t>
            </a:r>
            <a:r>
              <a:rPr lang="en-US" altLang="zh-CN" sz="1950" spc="25" dirty="0">
                <a:latin typeface="PMingLiU"/>
              </a:rPr>
              <a:t>11</a:t>
            </a:r>
            <a:r>
              <a:rPr lang="zh-CN" altLang="en-US" sz="1950" spc="25" dirty="0">
                <a:latin typeface="PMingLiU"/>
              </a:rPr>
              <a:t>月，毛泽东主持召开</a:t>
            </a:r>
            <a:r>
              <a:rPr lang="zh-CN" altLang="en-US" sz="1950" b="1" spc="25" dirty="0">
                <a:solidFill>
                  <a:srgbClr val="C00000"/>
                </a:solidFill>
                <a:latin typeface="PMingLiU"/>
              </a:rPr>
              <a:t>第一次郑州会议</a:t>
            </a:r>
            <a:r>
              <a:rPr lang="zh-CN" altLang="en-US" sz="1950" spc="25" dirty="0">
                <a:latin typeface="PMingLiU"/>
              </a:rPr>
              <a:t>，强调：搞社会主义没有耐心是不行的。</a:t>
            </a:r>
            <a:endParaRPr lang="en-US" altLang="zh-CN" sz="1950" spc="25" dirty="0">
              <a:latin typeface="PMingLiU"/>
            </a:endParaRPr>
          </a:p>
          <a:p>
            <a:pPr marL="457200" indent="-457200">
              <a:lnSpc>
                <a:spcPts val="3600"/>
              </a:lnSpc>
              <a:buFont typeface="+mj-lt"/>
              <a:buAutoNum type="arabicPeriod"/>
            </a:pPr>
            <a:r>
              <a:rPr lang="en-US" altLang="zh-CN" sz="1950" spc="25" dirty="0">
                <a:latin typeface="PMingLiU"/>
              </a:rPr>
              <a:t>1958</a:t>
            </a:r>
            <a:r>
              <a:rPr lang="zh-CN" altLang="en-US" sz="1950" spc="25" dirty="0">
                <a:latin typeface="PMingLiU"/>
              </a:rPr>
              <a:t>年</a:t>
            </a:r>
            <a:r>
              <a:rPr lang="en-US" altLang="zh-CN" sz="1950" spc="25" dirty="0">
                <a:latin typeface="PMingLiU"/>
              </a:rPr>
              <a:t>11-12</a:t>
            </a:r>
            <a:r>
              <a:rPr lang="zh-CN" altLang="en-US" sz="1950" spc="25" dirty="0">
                <a:latin typeface="PMingLiU"/>
              </a:rPr>
              <a:t>月，武昌中共中央政治局扩大会议，紧接着中共八届六中全会，通过了</a:t>
            </a:r>
            <a:r>
              <a:rPr lang="en-US" altLang="zh-CN" sz="1950" b="1" spc="25" dirty="0">
                <a:solidFill>
                  <a:srgbClr val="C00000"/>
                </a:solidFill>
                <a:latin typeface="PMingLiU"/>
              </a:rPr>
              <a:t>《</a:t>
            </a:r>
            <a:r>
              <a:rPr lang="zh-CN" altLang="en-US" sz="1950" b="1" spc="25" dirty="0">
                <a:solidFill>
                  <a:srgbClr val="C00000"/>
                </a:solidFill>
                <a:latin typeface="PMingLiU"/>
              </a:rPr>
              <a:t>关于人民公社若干问题的决议</a:t>
            </a:r>
            <a:r>
              <a:rPr lang="en-US" altLang="zh-CN" sz="1950" b="1" spc="25" dirty="0">
                <a:solidFill>
                  <a:srgbClr val="C00000"/>
                </a:solidFill>
                <a:latin typeface="PMingLiU"/>
              </a:rPr>
              <a:t>》</a:t>
            </a:r>
            <a:endParaRPr lang="en-US" altLang="zh-CN" sz="1950" b="1" spc="25" dirty="0">
              <a:solidFill>
                <a:srgbClr val="C00000"/>
              </a:solidFill>
              <a:latin typeface="PMingLiU"/>
            </a:endParaRPr>
          </a:p>
          <a:p>
            <a:pPr marL="457200" indent="-457200">
              <a:lnSpc>
                <a:spcPts val="3600"/>
              </a:lnSpc>
              <a:buFont typeface="+mj-lt"/>
              <a:buAutoNum type="arabicPeriod"/>
            </a:pPr>
            <a:r>
              <a:rPr lang="en-US" altLang="zh-CN" sz="1950" spc="25" dirty="0">
                <a:latin typeface="PMingLiU"/>
              </a:rPr>
              <a:t>1959</a:t>
            </a:r>
            <a:r>
              <a:rPr lang="zh-CN" altLang="en-US" sz="1950" spc="25" dirty="0">
                <a:latin typeface="PMingLiU"/>
              </a:rPr>
              <a:t>年</a:t>
            </a:r>
            <a:r>
              <a:rPr lang="en-US" altLang="zh-CN" sz="1950" spc="25" dirty="0">
                <a:latin typeface="PMingLiU"/>
              </a:rPr>
              <a:t>2</a:t>
            </a:r>
            <a:r>
              <a:rPr lang="zh-CN" altLang="en-US" sz="1950" spc="25" dirty="0">
                <a:latin typeface="PMingLiU"/>
              </a:rPr>
              <a:t>、</a:t>
            </a:r>
            <a:r>
              <a:rPr lang="en-US" altLang="zh-CN" sz="1950" spc="25" dirty="0">
                <a:latin typeface="PMingLiU"/>
              </a:rPr>
              <a:t>3</a:t>
            </a:r>
            <a:r>
              <a:rPr lang="zh-CN" altLang="en-US" sz="1950" spc="25" dirty="0">
                <a:latin typeface="PMingLiU"/>
              </a:rPr>
              <a:t>月间第二次郑州会议制定了</a:t>
            </a:r>
            <a:r>
              <a:rPr lang="en-US" altLang="zh-CN" sz="1950" b="1" spc="25" dirty="0">
                <a:solidFill>
                  <a:srgbClr val="C00000"/>
                </a:solidFill>
                <a:latin typeface="PMingLiU"/>
              </a:rPr>
              <a:t>《</a:t>
            </a:r>
            <a:r>
              <a:rPr lang="zh-CN" altLang="en-US" sz="1950" b="1" spc="25" dirty="0">
                <a:solidFill>
                  <a:srgbClr val="C00000"/>
                </a:solidFill>
                <a:latin typeface="PMingLiU"/>
              </a:rPr>
              <a:t>关于人民公社管理体制的若干规定（草案）</a:t>
            </a:r>
            <a:r>
              <a:rPr lang="en-US" altLang="zh-CN" sz="1950" b="1" spc="25" dirty="0">
                <a:solidFill>
                  <a:srgbClr val="C00000"/>
                </a:solidFill>
                <a:latin typeface="PMingLiU"/>
              </a:rPr>
              <a:t>》</a:t>
            </a:r>
            <a:endParaRPr lang="en-US" altLang="zh-CN" sz="1950" b="1" spc="25" dirty="0">
              <a:solidFill>
                <a:srgbClr val="C00000"/>
              </a:solidFill>
              <a:latin typeface="PMingLiU"/>
            </a:endParaRPr>
          </a:p>
          <a:p>
            <a:pPr marL="457200" indent="-457200">
              <a:lnSpc>
                <a:spcPts val="3600"/>
              </a:lnSpc>
              <a:buFont typeface="+mj-lt"/>
              <a:buAutoNum type="arabicPeriod"/>
            </a:pPr>
            <a:r>
              <a:rPr lang="en-US" altLang="zh-CN" sz="1950" spc="25" dirty="0">
                <a:latin typeface="PMingLiU"/>
              </a:rPr>
              <a:t>1959</a:t>
            </a:r>
            <a:r>
              <a:rPr lang="zh-CN" altLang="en-US" sz="1950" spc="25" dirty="0">
                <a:latin typeface="PMingLiU"/>
              </a:rPr>
              <a:t>年</a:t>
            </a:r>
            <a:r>
              <a:rPr lang="en-US" altLang="zh-CN" sz="1950" spc="25" dirty="0">
                <a:latin typeface="PMingLiU"/>
              </a:rPr>
              <a:t>3</a:t>
            </a:r>
            <a:r>
              <a:rPr lang="zh-CN" altLang="en-US" sz="1950" spc="25" dirty="0">
                <a:latin typeface="PMingLiU"/>
              </a:rPr>
              <a:t>、</a:t>
            </a:r>
            <a:r>
              <a:rPr lang="en-US" altLang="zh-CN" sz="1950" spc="25" dirty="0">
                <a:latin typeface="PMingLiU"/>
              </a:rPr>
              <a:t>4</a:t>
            </a:r>
            <a:r>
              <a:rPr lang="zh-CN" altLang="en-US" sz="1950" spc="25" dirty="0">
                <a:latin typeface="PMingLiU"/>
              </a:rPr>
              <a:t>月中共中央政治局上海会议</a:t>
            </a:r>
            <a:r>
              <a:rPr lang="en-US" altLang="zh-CN" sz="1950" b="1" spc="25" dirty="0">
                <a:solidFill>
                  <a:srgbClr val="C00000"/>
                </a:solidFill>
                <a:latin typeface="PMingLiU"/>
              </a:rPr>
              <a:t>《</a:t>
            </a:r>
            <a:r>
              <a:rPr lang="zh-CN" altLang="en-US" sz="1950" b="1" spc="25" dirty="0">
                <a:solidFill>
                  <a:srgbClr val="C00000"/>
                </a:solidFill>
                <a:latin typeface="PMingLiU"/>
              </a:rPr>
              <a:t>关于人民公社的十八个问题</a:t>
            </a:r>
            <a:r>
              <a:rPr lang="en-US" altLang="zh-CN" sz="1950" b="1" spc="25" dirty="0">
                <a:solidFill>
                  <a:srgbClr val="C00000"/>
                </a:solidFill>
                <a:latin typeface="PMingLiU"/>
              </a:rPr>
              <a:t>》</a:t>
            </a:r>
            <a:endParaRPr lang="en-US" altLang="zh-CN" sz="1950" b="1" spc="25" dirty="0">
              <a:solidFill>
                <a:srgbClr val="C00000"/>
              </a:solidFill>
              <a:latin typeface="PMingLiU"/>
            </a:endParaRPr>
          </a:p>
          <a:p>
            <a:pPr marL="457200" indent="-457200">
              <a:lnSpc>
                <a:spcPts val="3600"/>
              </a:lnSpc>
              <a:buFont typeface="+mj-lt"/>
              <a:buAutoNum type="arabicPeriod"/>
            </a:pPr>
            <a:endParaRPr lang="zh-CN" altLang="en-US" sz="1950" b="1" spc="25" dirty="0">
              <a:solidFill>
                <a:srgbClr val="C00000"/>
              </a:solidFill>
              <a:latin typeface="PMingLiU"/>
            </a:endParaRPr>
          </a:p>
          <a:p>
            <a:pPr marL="457200" indent="-457200">
              <a:lnSpc>
                <a:spcPts val="3600"/>
              </a:lnSpc>
              <a:buFont typeface="+mj-lt"/>
              <a:buAutoNum type="arabicPeriod"/>
            </a:pPr>
            <a:r>
              <a:rPr lang="zh-CN" altLang="en-US" sz="1950" b="1" spc="25" dirty="0">
                <a:solidFill>
                  <a:srgbClr val="C00000"/>
                </a:solidFill>
                <a:latin typeface="PMingLiU"/>
              </a:rPr>
              <a:t>结果：</a:t>
            </a:r>
            <a:r>
              <a:rPr lang="zh-CN" altLang="en-US" sz="1950" spc="25" dirty="0">
                <a:latin typeface="PMingLiU"/>
              </a:rPr>
              <a:t>针对大跃进和人民公社化运动的乱子做了一系列努力，虽取得一定成效，但在坚持“三面红旗”（总路线、大跃进、人民公社）的前提下，因而具有很大局限性。</a:t>
            </a:r>
            <a:endParaRPr lang="zh-CN" altLang="en-US" sz="1950" spc="25" dirty="0">
              <a:latin typeface="PMingLiU"/>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6528434"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110" dirty="0"/>
              <a:t> </a:t>
            </a:r>
            <a:r>
              <a:rPr spc="15" dirty="0" err="1"/>
              <a:t>国民党政府处在全民</a:t>
            </a:r>
            <a:r>
              <a:rPr spc="-40" dirty="0" err="1"/>
              <a:t>的</a:t>
            </a:r>
            <a:r>
              <a:rPr spc="15" dirty="0" err="1"/>
              <a:t>包围</a:t>
            </a:r>
            <a:r>
              <a:rPr spc="475" dirty="0" err="1"/>
              <a:t>中</a:t>
            </a:r>
            <a:endParaRPr spc="-114" dirty="0"/>
          </a:p>
        </p:txBody>
      </p:sp>
      <p:sp>
        <p:nvSpPr>
          <p:cNvPr id="3" name="object 3"/>
          <p:cNvSpPr txBox="1"/>
          <p:nvPr/>
        </p:nvSpPr>
        <p:spPr>
          <a:xfrm>
            <a:off x="917575" y="1461198"/>
            <a:ext cx="4905375" cy="930275"/>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三、</a:t>
            </a:r>
            <a:r>
              <a:rPr sz="2400" dirty="0">
                <a:latin typeface="PMingLiU"/>
                <a:cs typeface="PMingLiU"/>
              </a:rPr>
              <a:t>各民主党派的反蒋爱国民</a:t>
            </a:r>
            <a:r>
              <a:rPr sz="2400" spc="-15" dirty="0">
                <a:latin typeface="PMingLiU"/>
                <a:cs typeface="PMingLiU"/>
              </a:rPr>
              <a:t>主</a:t>
            </a:r>
            <a:r>
              <a:rPr sz="2400" dirty="0">
                <a:latin typeface="PMingLiU"/>
                <a:cs typeface="PMingLiU"/>
              </a:rPr>
              <a:t>运动</a:t>
            </a:r>
            <a:endParaRPr sz="2400">
              <a:latin typeface="PMingLiU"/>
              <a:cs typeface="PMingLiU"/>
            </a:endParaRPr>
          </a:p>
          <a:p>
            <a:pPr marL="12700">
              <a:lnSpc>
                <a:spcPct val="100000"/>
              </a:lnSpc>
              <a:spcBef>
                <a:spcPts val="1895"/>
              </a:spcBef>
            </a:pPr>
            <a:r>
              <a:rPr sz="1950" spc="25" dirty="0">
                <a:latin typeface="PMingLiU"/>
                <a:cs typeface="PMingLiU"/>
              </a:rPr>
              <a:t>（一）各民主党派的历</a:t>
            </a:r>
            <a:r>
              <a:rPr sz="1950" spc="30" dirty="0">
                <a:latin typeface="PMingLiU"/>
                <a:cs typeface="PMingLiU"/>
              </a:rPr>
              <a:t>史</a:t>
            </a:r>
            <a:r>
              <a:rPr sz="1950" spc="25" dirty="0">
                <a:latin typeface="PMingLiU"/>
                <a:cs typeface="PMingLiU"/>
              </a:rPr>
              <a:t>发展</a:t>
            </a:r>
            <a:endParaRPr sz="1950">
              <a:latin typeface="PMingLiU"/>
              <a:cs typeface="PMingLiU"/>
            </a:endParaRPr>
          </a:p>
        </p:txBody>
      </p:sp>
      <p:graphicFrame>
        <p:nvGraphicFramePr>
          <p:cNvPr id="4" name="object 4"/>
          <p:cNvGraphicFramePr>
            <a:graphicFrameLocks noGrp="1"/>
          </p:cNvGraphicFramePr>
          <p:nvPr>
            <p:custDataLst>
              <p:tags r:id="rId1"/>
            </p:custDataLst>
          </p:nvPr>
        </p:nvGraphicFramePr>
        <p:xfrm>
          <a:off x="0" y="2391156"/>
          <a:ext cx="11684635" cy="3717290"/>
        </p:xfrm>
        <a:graphic>
          <a:graphicData uri="http://schemas.openxmlformats.org/drawingml/2006/table">
            <a:tbl>
              <a:tblPr firstRow="1" bandRow="1">
                <a:tableStyleId>{2D5ABB26-0587-4C30-8999-92F81FD0307C}</a:tableStyleId>
              </a:tblPr>
              <a:tblGrid>
                <a:gridCol w="838200"/>
                <a:gridCol w="1201420"/>
                <a:gridCol w="2769235"/>
                <a:gridCol w="1468120"/>
                <a:gridCol w="5407659"/>
              </a:tblGrid>
              <a:tr h="422909">
                <a:tc rowSpan="9">
                  <a:txBody>
                    <a:bodyPr/>
                    <a:lstStyle/>
                    <a:p>
                      <a:pPr>
                        <a:lnSpc>
                          <a:spcPct val="100000"/>
                        </a:lnSpc>
                      </a:pPr>
                      <a:endParaRPr sz="2000">
                        <a:latin typeface="Times New Roman" panose="02020503050405090304"/>
                        <a:cs typeface="Times New Roman" panose="02020503050405090304"/>
                      </a:endParaRPr>
                    </a:p>
                  </a:txBody>
                  <a:tcPr marL="0" marR="0" marT="0" marB="0">
                    <a:lnR w="12700">
                      <a:solidFill>
                        <a:srgbClr val="000000"/>
                      </a:solidFill>
                      <a:prstDash val="solid"/>
                    </a:lnR>
                    <a:lnB w="19050">
                      <a:solidFill>
                        <a:srgbClr val="C23B0D"/>
                      </a:solidFill>
                      <a:prstDash val="solid"/>
                    </a:lnB>
                  </a:tcPr>
                </a:tc>
                <a:tc>
                  <a:txBody>
                    <a:bodyPr/>
                    <a:lstStyle/>
                    <a:p>
                      <a:pPr marL="5715" algn="ctr">
                        <a:lnSpc>
                          <a:spcPct val="100000"/>
                        </a:lnSpc>
                        <a:spcBef>
                          <a:spcPts val="460"/>
                        </a:spcBef>
                      </a:pPr>
                      <a:r>
                        <a:rPr sz="1950" b="1" spc="80" dirty="0">
                          <a:latin typeface="Microsoft JhengHei" panose="020B0604030504040204" charset="-120"/>
                          <a:cs typeface="Microsoft JhengHei" panose="020B0604030504040204" charset="-120"/>
                        </a:rPr>
                        <a:t>简称</a:t>
                      </a:r>
                      <a:endParaRPr sz="195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60"/>
                        </a:spcBef>
                      </a:pPr>
                      <a:r>
                        <a:rPr sz="1950" b="1" spc="75" dirty="0">
                          <a:latin typeface="Microsoft JhengHei" panose="020B0604030504040204" charset="-120"/>
                          <a:cs typeface="Microsoft JhengHei" panose="020B0604030504040204" charset="-120"/>
                        </a:rPr>
                        <a:t>全称</a:t>
                      </a:r>
                      <a:endParaRPr sz="195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460"/>
                        </a:spcBef>
                      </a:pPr>
                      <a:r>
                        <a:rPr sz="1950" b="1" spc="75" dirty="0">
                          <a:latin typeface="Microsoft JhengHei" panose="020B0604030504040204" charset="-120"/>
                          <a:cs typeface="Microsoft JhengHei" panose="020B0604030504040204" charset="-120"/>
                        </a:rPr>
                        <a:t>时间</a:t>
                      </a:r>
                      <a:endParaRPr sz="195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510" algn="ctr">
                        <a:lnSpc>
                          <a:spcPct val="100000"/>
                        </a:lnSpc>
                        <a:spcBef>
                          <a:spcPts val="460"/>
                        </a:spcBef>
                      </a:pPr>
                      <a:r>
                        <a:rPr sz="1950" b="1" spc="80" dirty="0">
                          <a:latin typeface="Microsoft JhengHei" panose="020B0604030504040204" charset="-120"/>
                          <a:cs typeface="Microsoft JhengHei" panose="020B0604030504040204" charset="-120"/>
                        </a:rPr>
                        <a:t>主要人物</a:t>
                      </a:r>
                      <a:endParaRPr sz="195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2909">
                <a:tc vMerge="1">
                  <a:tcPr marL="0" marR="0" marT="0" marB="0">
                    <a:lnR w="12700">
                      <a:solidFill>
                        <a:srgbClr val="000000"/>
                      </a:solidFill>
                      <a:prstDash val="solid"/>
                    </a:lnR>
                    <a:lnB w="19050">
                      <a:solidFill>
                        <a:srgbClr val="C23B0D"/>
                      </a:solidFill>
                      <a:prstDash val="solid"/>
                    </a:lnB>
                  </a:tcPr>
                </a:tc>
                <a:tc>
                  <a:txBody>
                    <a:bodyPr/>
                    <a:lstStyle/>
                    <a:p>
                      <a:pPr algn="ctr">
                        <a:lnSpc>
                          <a:spcPct val="100000"/>
                        </a:lnSpc>
                        <a:spcBef>
                          <a:spcPts val="400"/>
                        </a:spcBef>
                      </a:pPr>
                      <a:r>
                        <a:rPr sz="1950" spc="25" dirty="0">
                          <a:latin typeface="PMingLiU"/>
                          <a:cs typeface="PMingLiU"/>
                        </a:rPr>
                        <a:t>民革</a:t>
                      </a:r>
                      <a:r>
                        <a:rPr sz="1950" spc="25" dirty="0">
                          <a:solidFill>
                            <a:srgbClr val="C00000"/>
                          </a:solidFill>
                          <a:latin typeface="PMingLiU"/>
                          <a:cs typeface="PMingLiU"/>
                        </a:rPr>
                        <a:t>★</a:t>
                      </a:r>
                      <a:endParaRPr sz="1950">
                        <a:latin typeface="PMingLiU"/>
                        <a:cs typeface="PMingLiU"/>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algn="ctr">
                        <a:lnSpc>
                          <a:spcPct val="100000"/>
                        </a:lnSpc>
                        <a:spcBef>
                          <a:spcPts val="400"/>
                        </a:spcBef>
                      </a:pPr>
                      <a:r>
                        <a:rPr sz="1950" spc="25" dirty="0">
                          <a:latin typeface="PMingLiU"/>
                          <a:cs typeface="PMingLiU"/>
                        </a:rPr>
                        <a:t>中国国民党革命委员会</a:t>
                      </a:r>
                      <a:endParaRPr sz="1950">
                        <a:latin typeface="PMingLiU"/>
                        <a:cs typeface="PMingLiU"/>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7620" algn="ctr">
                        <a:lnSpc>
                          <a:spcPct val="100000"/>
                        </a:lnSpc>
                        <a:spcBef>
                          <a:spcPts val="400"/>
                        </a:spcBef>
                      </a:pPr>
                      <a:r>
                        <a:rPr sz="1950" kern="1200" spc="80" dirty="0">
                          <a:latin typeface="+mn-ea"/>
                          <a:cs typeface="PMingLiU"/>
                        </a:rPr>
                        <a:t>1948.1.1</a:t>
                      </a:r>
                      <a:endParaRPr sz="1950" kern="1200" spc="80" dirty="0">
                        <a:latin typeface="+mn-ea"/>
                        <a:cs typeface="PMingLiU"/>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6350" algn="ctr">
                        <a:lnSpc>
                          <a:spcPct val="100000"/>
                        </a:lnSpc>
                        <a:spcBef>
                          <a:spcPts val="400"/>
                        </a:spcBef>
                      </a:pPr>
                      <a:r>
                        <a:rPr sz="1950" b="1" spc="25" dirty="0">
                          <a:solidFill>
                            <a:srgbClr val="C00000"/>
                          </a:solidFill>
                          <a:latin typeface="PMingLiU"/>
                          <a:cs typeface="PMingLiU"/>
                        </a:rPr>
                        <a:t>宋庆龄</a:t>
                      </a:r>
                      <a:r>
                        <a:rPr sz="1950" spc="25" dirty="0">
                          <a:latin typeface="PMingLiU"/>
                          <a:cs typeface="PMingLiU"/>
                        </a:rPr>
                        <a:t>为名誉主席，李济深为主席</a:t>
                      </a:r>
                      <a:endParaRPr sz="1950" dirty="0">
                        <a:latin typeface="PMingLiU"/>
                        <a:cs typeface="PMingLiU"/>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r>
              <a:tr h="422909">
                <a:tc vMerge="1">
                  <a:tcPr marL="0" marR="0" marT="0" marB="0">
                    <a:lnR w="12700">
                      <a:solidFill>
                        <a:srgbClr val="000000"/>
                      </a:solidFill>
                      <a:prstDash val="solid"/>
                    </a:lnR>
                    <a:lnB w="19050">
                      <a:solidFill>
                        <a:srgbClr val="C23B0D"/>
                      </a:solidFill>
                      <a:prstDash val="solid"/>
                    </a:lnB>
                  </a:tcPr>
                </a:tc>
                <a:tc>
                  <a:txBody>
                    <a:bodyPr/>
                    <a:lstStyle/>
                    <a:p>
                      <a:pPr algn="ctr">
                        <a:lnSpc>
                          <a:spcPct val="100000"/>
                        </a:lnSpc>
                        <a:spcBef>
                          <a:spcPts val="405"/>
                        </a:spcBef>
                      </a:pPr>
                      <a:r>
                        <a:rPr sz="1950" spc="25" dirty="0">
                          <a:latin typeface="PMingLiU"/>
                          <a:cs typeface="PMingLiU"/>
                        </a:rPr>
                        <a:t>民盟</a:t>
                      </a:r>
                      <a:r>
                        <a:rPr sz="1950" spc="25" dirty="0">
                          <a:solidFill>
                            <a:srgbClr val="C00000"/>
                          </a:solidFill>
                          <a:latin typeface="PMingLiU"/>
                          <a:cs typeface="PMingLiU"/>
                        </a:rPr>
                        <a:t>★</a:t>
                      </a:r>
                      <a:endParaRPr sz="1950">
                        <a:latin typeface="PMingLiU"/>
                        <a:cs typeface="PMingLiU"/>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algn="ctr">
                        <a:lnSpc>
                          <a:spcPct val="100000"/>
                        </a:lnSpc>
                        <a:spcBef>
                          <a:spcPts val="405"/>
                        </a:spcBef>
                      </a:pPr>
                      <a:r>
                        <a:rPr sz="1950" spc="25" dirty="0">
                          <a:latin typeface="PMingLiU"/>
                          <a:cs typeface="PMingLiU"/>
                        </a:rPr>
                        <a:t>中国民主同盟</a:t>
                      </a:r>
                      <a:endParaRPr sz="1950">
                        <a:latin typeface="PMingLiU"/>
                        <a:cs typeface="PMingLiU"/>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16510" algn="ctr">
                        <a:lnSpc>
                          <a:spcPct val="100000"/>
                        </a:lnSpc>
                        <a:spcBef>
                          <a:spcPts val="405"/>
                        </a:spcBef>
                      </a:pPr>
                      <a:r>
                        <a:rPr sz="1950" kern="1200" spc="80" dirty="0">
                          <a:latin typeface="+mn-ea"/>
                          <a:cs typeface="PMingLiU"/>
                        </a:rPr>
                        <a:t>1941.3.19</a:t>
                      </a:r>
                      <a:endParaRPr sz="1950" kern="1200" spc="80" dirty="0">
                        <a:latin typeface="+mn-ea"/>
                        <a:cs typeface="PMingLiU"/>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15240" algn="ctr">
                        <a:lnSpc>
                          <a:spcPct val="100000"/>
                        </a:lnSpc>
                        <a:spcBef>
                          <a:spcPts val="405"/>
                        </a:spcBef>
                      </a:pPr>
                      <a:r>
                        <a:rPr sz="1950" spc="25" dirty="0">
                          <a:latin typeface="PMingLiU"/>
                          <a:cs typeface="PMingLiU"/>
                        </a:rPr>
                        <a:t>黄炎培、张澜</a:t>
                      </a:r>
                      <a:endParaRPr sz="1950">
                        <a:latin typeface="PMingLiU"/>
                        <a:cs typeface="PMingLiU"/>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r>
              <a:tr h="422909">
                <a:tc vMerge="1">
                  <a:tcPr marL="0" marR="0" marT="0" marB="0">
                    <a:lnR w="12700">
                      <a:solidFill>
                        <a:srgbClr val="000000"/>
                      </a:solidFill>
                      <a:prstDash val="solid"/>
                    </a:lnR>
                    <a:lnB w="19050">
                      <a:solidFill>
                        <a:srgbClr val="C23B0D"/>
                      </a:solidFill>
                      <a:prstDash val="solid"/>
                    </a:lnB>
                  </a:tcPr>
                </a:tc>
                <a:tc>
                  <a:txBody>
                    <a:bodyPr/>
                    <a:lstStyle/>
                    <a:p>
                      <a:pPr marL="5715" algn="ctr">
                        <a:lnSpc>
                          <a:spcPct val="100000"/>
                        </a:lnSpc>
                        <a:spcBef>
                          <a:spcPts val="410"/>
                        </a:spcBef>
                      </a:pPr>
                      <a:r>
                        <a:rPr sz="1950" spc="25" dirty="0">
                          <a:latin typeface="PMingLiU"/>
                          <a:cs typeface="PMingLiU"/>
                        </a:rPr>
                        <a:t>民建</a:t>
                      </a:r>
                      <a:endParaRPr sz="1950">
                        <a:latin typeface="PMingLiU"/>
                        <a:cs typeface="PMingLiU"/>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410"/>
                        </a:spcBef>
                      </a:pPr>
                      <a:r>
                        <a:rPr sz="1950" spc="25" dirty="0">
                          <a:latin typeface="PMingLiU"/>
                          <a:cs typeface="PMingLiU"/>
                        </a:rPr>
                        <a:t>中国民主建国会</a:t>
                      </a:r>
                      <a:endParaRPr sz="1950">
                        <a:latin typeface="PMingLiU"/>
                        <a:cs typeface="PMingLiU"/>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410"/>
                        </a:spcBef>
                      </a:pPr>
                      <a:r>
                        <a:rPr sz="1950" kern="1200" spc="80" dirty="0">
                          <a:latin typeface="+mn-ea"/>
                          <a:cs typeface="PMingLiU"/>
                        </a:rPr>
                        <a:t>1945.12.16</a:t>
                      </a:r>
                      <a:endParaRPr sz="1950" kern="1200" spc="80" dirty="0">
                        <a:latin typeface="+mn-ea"/>
                        <a:cs typeface="PMingLiU"/>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10"/>
                        </a:spcBef>
                      </a:pPr>
                      <a:r>
                        <a:rPr sz="1950" spc="25" dirty="0">
                          <a:latin typeface="PMingLiU"/>
                          <a:cs typeface="PMingLiU"/>
                        </a:rPr>
                        <a:t>黄炎培、胡厥文等民族工商业</a:t>
                      </a:r>
                      <a:endParaRPr sz="1950">
                        <a:latin typeface="PMingLiU"/>
                        <a:cs typeface="PMingLiU"/>
                      </a:endParaRPr>
                    </a:p>
                  </a:txBody>
                  <a:tcPr marL="0" marR="0" marT="520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2909">
                <a:tc vMerge="1">
                  <a:tcPr marL="0" marR="0" marT="0" marB="0">
                    <a:lnR w="12700">
                      <a:solidFill>
                        <a:srgbClr val="000000"/>
                      </a:solidFill>
                      <a:prstDash val="solid"/>
                    </a:lnR>
                    <a:lnB w="19050">
                      <a:solidFill>
                        <a:srgbClr val="C23B0D"/>
                      </a:solidFill>
                      <a:prstDash val="solid"/>
                    </a:lnB>
                  </a:tcPr>
                </a:tc>
                <a:tc>
                  <a:txBody>
                    <a:bodyPr/>
                    <a:lstStyle/>
                    <a:p>
                      <a:pPr marL="5715" algn="ctr">
                        <a:lnSpc>
                          <a:spcPct val="100000"/>
                        </a:lnSpc>
                        <a:spcBef>
                          <a:spcPts val="415"/>
                        </a:spcBef>
                      </a:pPr>
                      <a:r>
                        <a:rPr sz="1950" spc="25" dirty="0">
                          <a:latin typeface="PMingLiU"/>
                          <a:cs typeface="PMingLiU"/>
                        </a:rPr>
                        <a:t>民进</a:t>
                      </a:r>
                      <a:endParaRPr sz="1950">
                        <a:latin typeface="PMingLiU"/>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415"/>
                        </a:spcBef>
                      </a:pPr>
                      <a:r>
                        <a:rPr sz="1950" kern="1200" spc="80" dirty="0">
                          <a:latin typeface="+mn-ea"/>
                          <a:cs typeface="PMingLiU"/>
                        </a:rPr>
                        <a:t>中国民主促进会</a:t>
                      </a:r>
                      <a:endParaRPr sz="1950" kern="1200" spc="80" dirty="0">
                        <a:latin typeface="+mn-ea"/>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spcBef>
                          <a:spcPts val="415"/>
                        </a:spcBef>
                      </a:pPr>
                      <a:r>
                        <a:rPr sz="1950" kern="1200" spc="80" dirty="0">
                          <a:latin typeface="+mn-ea"/>
                          <a:cs typeface="PMingLiU"/>
                        </a:rPr>
                        <a:t>1945.12.30</a:t>
                      </a:r>
                      <a:endParaRPr sz="1950" kern="1200" spc="80" dirty="0">
                        <a:latin typeface="+mn-ea"/>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85" algn="ctr">
                        <a:lnSpc>
                          <a:spcPct val="100000"/>
                        </a:lnSpc>
                        <a:spcBef>
                          <a:spcPts val="415"/>
                        </a:spcBef>
                      </a:pPr>
                      <a:r>
                        <a:rPr sz="1950" spc="25" dirty="0">
                          <a:latin typeface="PMingLiU"/>
                          <a:cs typeface="PMingLiU"/>
                        </a:rPr>
                        <a:t>马叙伦等文教界、工商界</a:t>
                      </a:r>
                      <a:endParaRPr sz="1950">
                        <a:latin typeface="PMingLiU"/>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2909">
                <a:tc vMerge="1">
                  <a:tcPr marL="0" marR="0" marT="0" marB="0">
                    <a:lnR w="12700">
                      <a:solidFill>
                        <a:srgbClr val="000000"/>
                      </a:solidFill>
                      <a:prstDash val="solid"/>
                    </a:lnR>
                    <a:lnB w="19050">
                      <a:solidFill>
                        <a:srgbClr val="C23B0D"/>
                      </a:solidFill>
                      <a:prstDash val="solid"/>
                    </a:lnB>
                  </a:tcPr>
                </a:tc>
                <a:tc>
                  <a:txBody>
                    <a:bodyPr/>
                    <a:lstStyle/>
                    <a:p>
                      <a:pPr algn="ctr">
                        <a:lnSpc>
                          <a:spcPct val="100000"/>
                        </a:lnSpc>
                        <a:spcBef>
                          <a:spcPts val="415"/>
                        </a:spcBef>
                      </a:pPr>
                      <a:r>
                        <a:rPr sz="1950" spc="25" dirty="0">
                          <a:latin typeface="PMingLiU"/>
                          <a:cs typeface="PMingLiU"/>
                        </a:rPr>
                        <a:t>工农党</a:t>
                      </a:r>
                      <a:endParaRPr sz="1950">
                        <a:latin typeface="PMingLiU"/>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1270" algn="ctr">
                        <a:lnSpc>
                          <a:spcPct val="100000"/>
                        </a:lnSpc>
                        <a:spcBef>
                          <a:spcPts val="415"/>
                        </a:spcBef>
                      </a:pPr>
                      <a:r>
                        <a:rPr sz="1950" spc="25" dirty="0">
                          <a:latin typeface="PMingLiU"/>
                          <a:cs typeface="PMingLiU"/>
                        </a:rPr>
                        <a:t>中国农工民主党</a:t>
                      </a:r>
                      <a:endParaRPr sz="1950">
                        <a:latin typeface="PMingLiU"/>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7620" algn="ctr">
                        <a:lnSpc>
                          <a:spcPct val="100000"/>
                        </a:lnSpc>
                        <a:spcBef>
                          <a:spcPts val="415"/>
                        </a:spcBef>
                      </a:pPr>
                      <a:r>
                        <a:rPr sz="1950" kern="1200" spc="80" dirty="0">
                          <a:latin typeface="+mn-ea"/>
                          <a:cs typeface="PMingLiU"/>
                        </a:rPr>
                        <a:t>1930.8.9</a:t>
                      </a:r>
                      <a:endParaRPr sz="1950" kern="1200" spc="80" dirty="0">
                        <a:latin typeface="+mn-ea"/>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c>
                  <a:txBody>
                    <a:bodyPr/>
                    <a:lstStyle/>
                    <a:p>
                      <a:pPr marL="18415" algn="ctr">
                        <a:lnSpc>
                          <a:spcPct val="100000"/>
                        </a:lnSpc>
                        <a:spcBef>
                          <a:spcPts val="415"/>
                        </a:spcBef>
                      </a:pPr>
                      <a:r>
                        <a:rPr sz="1950" spc="25" dirty="0">
                          <a:latin typeface="PMingLiU"/>
                          <a:cs typeface="PMingLiU"/>
                        </a:rPr>
                        <a:t>邓演达（中国国民党临时行动委员</a:t>
                      </a:r>
                      <a:r>
                        <a:rPr sz="1950" spc="75" dirty="0">
                          <a:latin typeface="PMingLiU"/>
                          <a:cs typeface="PMingLiU"/>
                        </a:rPr>
                        <a:t>会</a:t>
                      </a:r>
                      <a:r>
                        <a:rPr sz="1950" spc="25" dirty="0">
                          <a:latin typeface="PMingLiU"/>
                          <a:cs typeface="PMingLiU"/>
                        </a:rPr>
                        <a:t>）</a:t>
                      </a:r>
                      <a:endParaRPr sz="1950">
                        <a:latin typeface="PMingLiU"/>
                        <a:cs typeface="PMingLiU"/>
                      </a:endParaRPr>
                    </a:p>
                  </a:txBody>
                  <a:tcPr marL="0" marR="0" marT="527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alpha val="10978"/>
                      </a:srgbClr>
                    </a:solidFill>
                  </a:tcPr>
                </a:tc>
              </a:tr>
              <a:tr h="422909">
                <a:tc vMerge="1">
                  <a:tcPr marL="0" marR="0" marT="0" marB="0">
                    <a:lnR w="12700">
                      <a:solidFill>
                        <a:srgbClr val="000000"/>
                      </a:solidFill>
                      <a:prstDash val="solid"/>
                    </a:lnR>
                    <a:lnB w="19050">
                      <a:solidFill>
                        <a:srgbClr val="C23B0D"/>
                      </a:solidFill>
                      <a:prstDash val="solid"/>
                    </a:lnB>
                  </a:tcPr>
                </a:tc>
                <a:tc>
                  <a:txBody>
                    <a:bodyPr/>
                    <a:lstStyle/>
                    <a:p>
                      <a:pPr algn="ctr">
                        <a:lnSpc>
                          <a:spcPct val="100000"/>
                        </a:lnSpc>
                        <a:spcBef>
                          <a:spcPts val="420"/>
                        </a:spcBef>
                      </a:pPr>
                      <a:r>
                        <a:rPr sz="1950" spc="25" dirty="0">
                          <a:latin typeface="PMingLiU"/>
                          <a:cs typeface="PMingLiU"/>
                        </a:rPr>
                        <a:t>致公党</a:t>
                      </a:r>
                      <a:endParaRPr sz="1950">
                        <a:latin typeface="PMingLiU"/>
                        <a:cs typeface="PMingLiU"/>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420"/>
                        </a:spcBef>
                      </a:pPr>
                      <a:r>
                        <a:rPr sz="1950" kern="1200" spc="80" dirty="0">
                          <a:latin typeface="+mn-ea"/>
                          <a:cs typeface="PMingLiU"/>
                        </a:rPr>
                        <a:t>中国致公党</a:t>
                      </a:r>
                      <a:endParaRPr sz="1950" kern="1200" spc="80" dirty="0">
                        <a:latin typeface="+mn-ea"/>
                        <a:cs typeface="PMingLiU"/>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605" algn="ctr">
                        <a:lnSpc>
                          <a:spcPct val="100000"/>
                        </a:lnSpc>
                        <a:spcBef>
                          <a:spcPts val="420"/>
                        </a:spcBef>
                      </a:pPr>
                      <a:r>
                        <a:rPr sz="1950" kern="1200" spc="80" dirty="0">
                          <a:latin typeface="+mn-ea"/>
                          <a:cs typeface="PMingLiU"/>
                        </a:rPr>
                        <a:t>1925.10</a:t>
                      </a:r>
                      <a:endParaRPr sz="1950" kern="1200" spc="80" dirty="0">
                        <a:latin typeface="+mn-ea"/>
                        <a:cs typeface="PMingLiU"/>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ct val="100000"/>
                        </a:lnSpc>
                        <a:spcBef>
                          <a:spcPts val="420"/>
                        </a:spcBef>
                      </a:pPr>
                      <a:r>
                        <a:rPr sz="1950" spc="25" dirty="0">
                          <a:latin typeface="PMingLiU"/>
                          <a:cs typeface="PMingLiU"/>
                        </a:rPr>
                        <a:t>李济深、陈其尤，由华侨社团发起</a:t>
                      </a:r>
                      <a:endParaRPr sz="1950">
                        <a:latin typeface="PMingLiU"/>
                        <a:cs typeface="PMingLiU"/>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8130">
                <a:tc vMerge="1">
                  <a:tcPr marL="0" marR="0" marT="0" marB="0">
                    <a:lnR w="12700">
                      <a:solidFill>
                        <a:srgbClr val="000000"/>
                      </a:solidFill>
                      <a:prstDash val="solid"/>
                    </a:lnR>
                    <a:lnB w="19050">
                      <a:solidFill>
                        <a:srgbClr val="C23B0D"/>
                      </a:solidFill>
                      <a:prstDash val="solid"/>
                    </a:lnB>
                  </a:tcPr>
                </a:tc>
                <a:tc>
                  <a:txBody>
                    <a:bodyPr/>
                    <a:lstStyle/>
                    <a:p>
                      <a:pPr marL="5080" algn="ctr">
                        <a:lnSpc>
                          <a:spcPct val="100000"/>
                        </a:lnSpc>
                        <a:spcBef>
                          <a:spcPts val="425"/>
                        </a:spcBef>
                      </a:pPr>
                      <a:r>
                        <a:rPr sz="1950" spc="25" dirty="0">
                          <a:latin typeface="PMingLiU"/>
                          <a:cs typeface="PMingLiU"/>
                        </a:rPr>
                        <a:t>九三学社</a:t>
                      </a:r>
                      <a:endParaRPr sz="1950">
                        <a:latin typeface="PMingLiU"/>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zh-CN" sz="2000" kern="1200" spc="80" dirty="0">
                          <a:latin typeface="+mn-ea"/>
                          <a:cs typeface="PMingLiU"/>
                          <a:sym typeface="+mn-ea"/>
                        </a:rPr>
                        <a:t>九三学社</a:t>
                      </a:r>
                      <a:endParaRPr lang="zh-CN" sz="2000">
                        <a:latin typeface="Times New Roman" panose="02020503050405090304"/>
                        <a:cs typeface="Times New Roman" panose="0202050305040509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425"/>
                        </a:spcBef>
                      </a:pPr>
                      <a:r>
                        <a:rPr sz="1950" kern="1200" spc="80" dirty="0">
                          <a:latin typeface="+mn-ea"/>
                          <a:cs typeface="PMingLiU"/>
                        </a:rPr>
                        <a:t>1944.5.4</a:t>
                      </a:r>
                      <a:endParaRPr sz="1950" kern="1200" spc="80" dirty="0">
                        <a:latin typeface="+mn-ea"/>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145" algn="ctr">
                        <a:lnSpc>
                          <a:spcPct val="100000"/>
                        </a:lnSpc>
                        <a:spcBef>
                          <a:spcPts val="425"/>
                        </a:spcBef>
                      </a:pPr>
                      <a:r>
                        <a:rPr sz="1950" spc="25" dirty="0">
                          <a:latin typeface="PMingLiU"/>
                          <a:cs typeface="PMingLiU"/>
                        </a:rPr>
                        <a:t>许德珩等进步学者</a:t>
                      </a:r>
                      <a:endParaRPr sz="1950">
                        <a:latin typeface="PMingLiU"/>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5765">
                <a:tc vMerge="1">
                  <a:tcPr marL="0" marR="0" marT="0" marB="0">
                    <a:lnR w="12700">
                      <a:solidFill>
                        <a:srgbClr val="000000"/>
                      </a:solidFill>
                      <a:prstDash val="solid"/>
                    </a:lnR>
                    <a:lnB w="19050">
                      <a:solidFill>
                        <a:srgbClr val="C23B0D"/>
                      </a:solidFill>
                      <a:prstDash val="solid"/>
                    </a:lnB>
                  </a:tcPr>
                </a:tc>
                <a:tc>
                  <a:txBody>
                    <a:bodyPr/>
                    <a:lstStyle/>
                    <a:p>
                      <a:pPr marL="5715" algn="ctr">
                        <a:lnSpc>
                          <a:spcPct val="100000"/>
                        </a:lnSpc>
                        <a:spcBef>
                          <a:spcPts val="425"/>
                        </a:spcBef>
                      </a:pPr>
                      <a:r>
                        <a:rPr sz="1950" spc="25" dirty="0">
                          <a:latin typeface="PMingLiU"/>
                          <a:cs typeface="PMingLiU"/>
                        </a:rPr>
                        <a:t>台盟</a:t>
                      </a:r>
                      <a:endParaRPr sz="1950">
                        <a:latin typeface="PMingLiU"/>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9050">
                      <a:solidFill>
                        <a:srgbClr val="C23B0D"/>
                      </a:solidFill>
                      <a:prstDash val="solid"/>
                    </a:lnB>
                  </a:tcPr>
                </a:tc>
                <a:tc>
                  <a:txBody>
                    <a:bodyPr/>
                    <a:lstStyle/>
                    <a:p>
                      <a:pPr algn="ctr">
                        <a:lnSpc>
                          <a:spcPct val="100000"/>
                        </a:lnSpc>
                        <a:spcBef>
                          <a:spcPts val="425"/>
                        </a:spcBef>
                      </a:pPr>
                      <a:r>
                        <a:rPr sz="1950" spc="25" dirty="0">
                          <a:latin typeface="PMingLiU"/>
                          <a:cs typeface="PMingLiU"/>
                        </a:rPr>
                        <a:t>台湾民主自治同盟</a:t>
                      </a:r>
                      <a:endParaRPr sz="1950">
                        <a:latin typeface="PMingLiU"/>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9050">
                      <a:solidFill>
                        <a:srgbClr val="C23B0D"/>
                      </a:solidFill>
                      <a:prstDash val="solid"/>
                    </a:lnB>
                  </a:tcPr>
                </a:tc>
                <a:tc>
                  <a:txBody>
                    <a:bodyPr/>
                    <a:lstStyle/>
                    <a:p>
                      <a:pPr marL="7620" algn="ctr">
                        <a:lnSpc>
                          <a:spcPct val="100000"/>
                        </a:lnSpc>
                        <a:spcBef>
                          <a:spcPts val="425"/>
                        </a:spcBef>
                      </a:pPr>
                      <a:r>
                        <a:rPr sz="1950" kern="1200" spc="80" dirty="0">
                          <a:latin typeface="+mn-ea"/>
                          <a:cs typeface="PMingLiU"/>
                        </a:rPr>
                        <a:t>1947.2.1</a:t>
                      </a:r>
                      <a:endParaRPr sz="1950" kern="1200" spc="80" dirty="0">
                        <a:latin typeface="+mn-ea"/>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9050">
                      <a:solidFill>
                        <a:srgbClr val="C23B0D"/>
                      </a:solidFill>
                      <a:prstDash val="solid"/>
                    </a:lnB>
                  </a:tcPr>
                </a:tc>
                <a:tc>
                  <a:txBody>
                    <a:bodyPr/>
                    <a:lstStyle/>
                    <a:p>
                      <a:pPr marL="8255" algn="ctr">
                        <a:lnSpc>
                          <a:spcPct val="100000"/>
                        </a:lnSpc>
                        <a:spcBef>
                          <a:spcPts val="425"/>
                        </a:spcBef>
                      </a:pPr>
                      <a:r>
                        <a:rPr sz="1950" spc="25" dirty="0">
                          <a:latin typeface="PMingLiU"/>
                          <a:cs typeface="PMingLiU"/>
                        </a:rPr>
                        <a:t>谢雪红</a:t>
                      </a:r>
                      <a:endParaRPr sz="1950" dirty="0">
                        <a:latin typeface="PMingLiU"/>
                        <a:cs typeface="PMingLiU"/>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9050">
                      <a:solidFill>
                        <a:srgbClr val="C23B0D"/>
                      </a:solidFill>
                      <a:prstDash val="solid"/>
                    </a:lnB>
                  </a:tcPr>
                </a:tc>
              </a:tr>
            </a:tbl>
          </a:graphicData>
        </a:graphic>
      </p:graphicFrame>
      <p:sp>
        <p:nvSpPr>
          <p:cNvPr id="5" name="object 5"/>
          <p:cNvSpPr/>
          <p:nvPr/>
        </p:nvSpPr>
        <p:spPr>
          <a:xfrm>
            <a:off x="4610100" y="1920239"/>
            <a:ext cx="1386839" cy="44196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92493"/>
            <a:ext cx="5509260" cy="510540"/>
          </a:xfrm>
          <a:prstGeom prst="rect">
            <a:avLst/>
          </a:prstGeom>
        </p:spPr>
        <p:txBody>
          <a:bodyPr vert="horz" wrap="square" lIns="0" tIns="16510" rIns="0" bIns="0" rtlCol="0">
            <a:spAutoFit/>
          </a:bodyPr>
          <a:lstStyle/>
          <a:p>
            <a:pPr marL="12700">
              <a:lnSpc>
                <a:spcPct val="100000"/>
              </a:lnSpc>
              <a:spcBef>
                <a:spcPts val="130"/>
              </a:spcBef>
              <a:tabLst>
                <a:tab pos="4792980" algn="l"/>
              </a:tabLst>
            </a:pPr>
            <a:r>
              <a:rPr spc="25" dirty="0"/>
              <a:t>第二节</a:t>
            </a:r>
            <a:r>
              <a:rPr spc="10" dirty="0"/>
              <a:t> </a:t>
            </a:r>
            <a:r>
              <a:rPr spc="25" dirty="0"/>
              <a:t>探索中的严重曲折</a:t>
            </a:r>
            <a:r>
              <a:rPr dirty="0"/>
              <a:t>	</a:t>
            </a:r>
            <a:endParaRPr spc="-90" dirty="0"/>
          </a:p>
        </p:txBody>
      </p:sp>
      <p:sp>
        <p:nvSpPr>
          <p:cNvPr id="3" name="object 3"/>
          <p:cNvSpPr txBox="1"/>
          <p:nvPr/>
        </p:nvSpPr>
        <p:spPr>
          <a:xfrm>
            <a:off x="4213860" y="1988820"/>
            <a:ext cx="1616075" cy="318770"/>
          </a:xfrm>
          <a:prstGeom prst="rect">
            <a:avLst/>
          </a:prstGeom>
          <a:solidFill>
            <a:srgbClr val="C23B0D"/>
          </a:solidFill>
        </p:spPr>
        <p:txBody>
          <a:bodyPr vert="horz" wrap="square" lIns="0" tIns="41910" rIns="0" bIns="0" rtlCol="0">
            <a:spAutoFit/>
          </a:bodyPr>
          <a:lstStyle/>
          <a:p>
            <a:pPr marL="170180">
              <a:lnSpc>
                <a:spcPct val="100000"/>
              </a:lnSpc>
              <a:spcBef>
                <a:spcPts val="330"/>
              </a:spcBef>
            </a:pPr>
            <a:r>
              <a:rPr sz="1800" spc="-100" dirty="0">
                <a:solidFill>
                  <a:srgbClr val="FFFFFF"/>
                </a:solidFill>
                <a:latin typeface="PMingLiU"/>
                <a:cs typeface="PMingLiU"/>
              </a:rPr>
              <a:t>1959</a:t>
            </a:r>
            <a:r>
              <a:rPr sz="1800" dirty="0">
                <a:solidFill>
                  <a:srgbClr val="FFFFFF"/>
                </a:solidFill>
                <a:latin typeface="PMingLiU"/>
                <a:cs typeface="PMingLiU"/>
              </a:rPr>
              <a:t>年</a:t>
            </a:r>
            <a:r>
              <a:rPr sz="1800" spc="-70" dirty="0">
                <a:solidFill>
                  <a:srgbClr val="FFFFFF"/>
                </a:solidFill>
                <a:latin typeface="PMingLiU"/>
                <a:cs typeface="PMingLiU"/>
              </a:rPr>
              <a:t>7</a:t>
            </a:r>
            <a:r>
              <a:rPr sz="1800" dirty="0">
                <a:solidFill>
                  <a:srgbClr val="FFFFFF"/>
                </a:solidFill>
                <a:latin typeface="PMingLiU"/>
                <a:cs typeface="PMingLiU"/>
              </a:rPr>
              <a:t>月</a:t>
            </a:r>
            <a:endParaRPr sz="1800">
              <a:latin typeface="PMingLiU"/>
              <a:cs typeface="PMingLiU"/>
            </a:endParaRPr>
          </a:p>
        </p:txBody>
      </p:sp>
      <p:sp>
        <p:nvSpPr>
          <p:cNvPr id="4" name="object 4"/>
          <p:cNvSpPr/>
          <p:nvPr/>
        </p:nvSpPr>
        <p:spPr>
          <a:xfrm>
            <a:off x="4960620" y="2461260"/>
            <a:ext cx="76200" cy="342900"/>
          </a:xfrm>
          <a:custGeom>
            <a:avLst/>
            <a:gdLst/>
            <a:ahLst/>
            <a:cxnLst/>
            <a:rect l="l" t="t" r="r" b="b"/>
            <a:pathLst>
              <a:path w="76200" h="342900">
                <a:moveTo>
                  <a:pt x="45719" y="0"/>
                </a:moveTo>
                <a:lnTo>
                  <a:pt x="30479" y="0"/>
                </a:lnTo>
                <a:lnTo>
                  <a:pt x="30479" y="60960"/>
                </a:lnTo>
                <a:lnTo>
                  <a:pt x="45719" y="60960"/>
                </a:lnTo>
                <a:lnTo>
                  <a:pt x="45719" y="0"/>
                </a:lnTo>
                <a:close/>
              </a:path>
              <a:path w="76200" h="342900">
                <a:moveTo>
                  <a:pt x="45719" y="106679"/>
                </a:moveTo>
                <a:lnTo>
                  <a:pt x="30479" y="106679"/>
                </a:lnTo>
                <a:lnTo>
                  <a:pt x="30479" y="167639"/>
                </a:lnTo>
                <a:lnTo>
                  <a:pt x="45719" y="167639"/>
                </a:lnTo>
                <a:lnTo>
                  <a:pt x="45719" y="106679"/>
                </a:lnTo>
                <a:close/>
              </a:path>
              <a:path w="76200" h="342900">
                <a:moveTo>
                  <a:pt x="0" y="266700"/>
                </a:moveTo>
                <a:lnTo>
                  <a:pt x="38100" y="342900"/>
                </a:lnTo>
                <a:lnTo>
                  <a:pt x="63500" y="292100"/>
                </a:lnTo>
                <a:lnTo>
                  <a:pt x="38100" y="292100"/>
                </a:lnTo>
                <a:lnTo>
                  <a:pt x="0" y="266700"/>
                </a:lnTo>
                <a:close/>
              </a:path>
              <a:path w="76200" h="342900">
                <a:moveTo>
                  <a:pt x="76200" y="266700"/>
                </a:moveTo>
                <a:lnTo>
                  <a:pt x="38100" y="292100"/>
                </a:lnTo>
                <a:lnTo>
                  <a:pt x="63500" y="292100"/>
                </a:lnTo>
                <a:lnTo>
                  <a:pt x="76200" y="266700"/>
                </a:lnTo>
                <a:close/>
              </a:path>
              <a:path w="76200" h="342900">
                <a:moveTo>
                  <a:pt x="45719" y="213360"/>
                </a:moveTo>
                <a:lnTo>
                  <a:pt x="30479" y="213360"/>
                </a:lnTo>
                <a:lnTo>
                  <a:pt x="30479" y="274320"/>
                </a:lnTo>
                <a:lnTo>
                  <a:pt x="45719" y="274320"/>
                </a:lnTo>
                <a:lnTo>
                  <a:pt x="45719" y="213360"/>
                </a:lnTo>
                <a:close/>
              </a:path>
            </a:pathLst>
          </a:custGeom>
          <a:solidFill>
            <a:srgbClr val="C23B0D"/>
          </a:solidFill>
        </p:spPr>
        <p:txBody>
          <a:bodyPr wrap="square" lIns="0" tIns="0" rIns="0" bIns="0" rtlCol="0"/>
          <a:lstStyle/>
          <a:p/>
        </p:txBody>
      </p:sp>
      <p:sp>
        <p:nvSpPr>
          <p:cNvPr id="5" name="object 5"/>
          <p:cNvSpPr txBox="1"/>
          <p:nvPr/>
        </p:nvSpPr>
        <p:spPr>
          <a:xfrm>
            <a:off x="4213856" y="2857496"/>
            <a:ext cx="1616075" cy="321242"/>
          </a:xfrm>
          <a:prstGeom prst="rect">
            <a:avLst/>
          </a:prstGeom>
          <a:solidFill>
            <a:srgbClr val="4471C4"/>
          </a:solidFill>
        </p:spPr>
        <p:txBody>
          <a:bodyPr vert="horz" wrap="square" lIns="0" tIns="43815" rIns="0" bIns="0" rtlCol="0">
            <a:spAutoFit/>
          </a:bodyPr>
          <a:lstStyle/>
          <a:p>
            <a:pPr marL="307975">
              <a:lnSpc>
                <a:spcPct val="100000"/>
              </a:lnSpc>
              <a:spcBef>
                <a:spcPts val="345"/>
              </a:spcBef>
            </a:pPr>
            <a:r>
              <a:rPr sz="1800" spc="-135" dirty="0">
                <a:solidFill>
                  <a:srgbClr val="FFFFFF"/>
                </a:solidFill>
                <a:latin typeface="PMingLiU"/>
                <a:cs typeface="PMingLiU"/>
              </a:rPr>
              <a:t>1961</a:t>
            </a:r>
            <a:r>
              <a:rPr sz="1800" spc="-5" dirty="0">
                <a:solidFill>
                  <a:srgbClr val="FFFFFF"/>
                </a:solidFill>
                <a:latin typeface="PMingLiU"/>
                <a:cs typeface="PMingLiU"/>
              </a:rPr>
              <a:t>年</a:t>
            </a:r>
            <a:r>
              <a:rPr sz="1800" spc="-190" dirty="0">
                <a:solidFill>
                  <a:srgbClr val="FFFFFF"/>
                </a:solidFill>
                <a:latin typeface="PMingLiU"/>
                <a:cs typeface="PMingLiU"/>
              </a:rPr>
              <a:t>1</a:t>
            </a:r>
            <a:r>
              <a:rPr sz="1800" dirty="0">
                <a:solidFill>
                  <a:srgbClr val="FFFFFF"/>
                </a:solidFill>
                <a:latin typeface="PMingLiU"/>
                <a:cs typeface="PMingLiU"/>
              </a:rPr>
              <a:t>月</a:t>
            </a:r>
            <a:endParaRPr sz="1800" dirty="0">
              <a:latin typeface="PMingLiU"/>
              <a:cs typeface="PMingLiU"/>
            </a:endParaRPr>
          </a:p>
        </p:txBody>
      </p:sp>
      <p:sp>
        <p:nvSpPr>
          <p:cNvPr id="6" name="object 6"/>
          <p:cNvSpPr/>
          <p:nvPr/>
        </p:nvSpPr>
        <p:spPr>
          <a:xfrm>
            <a:off x="4960620" y="3329939"/>
            <a:ext cx="76200" cy="342900"/>
          </a:xfrm>
          <a:custGeom>
            <a:avLst/>
            <a:gdLst/>
            <a:ahLst/>
            <a:cxnLst/>
            <a:rect l="l" t="t" r="r" b="b"/>
            <a:pathLst>
              <a:path w="76200" h="342900">
                <a:moveTo>
                  <a:pt x="45719" y="0"/>
                </a:moveTo>
                <a:lnTo>
                  <a:pt x="30479" y="0"/>
                </a:lnTo>
                <a:lnTo>
                  <a:pt x="30479" y="60960"/>
                </a:lnTo>
                <a:lnTo>
                  <a:pt x="45719" y="60960"/>
                </a:lnTo>
                <a:lnTo>
                  <a:pt x="45719" y="0"/>
                </a:lnTo>
                <a:close/>
              </a:path>
              <a:path w="76200" h="342900">
                <a:moveTo>
                  <a:pt x="45719" y="106680"/>
                </a:moveTo>
                <a:lnTo>
                  <a:pt x="30479" y="106680"/>
                </a:lnTo>
                <a:lnTo>
                  <a:pt x="30479" y="167640"/>
                </a:lnTo>
                <a:lnTo>
                  <a:pt x="45719" y="167640"/>
                </a:lnTo>
                <a:lnTo>
                  <a:pt x="45719" y="106680"/>
                </a:lnTo>
                <a:close/>
              </a:path>
              <a:path w="76200" h="342900">
                <a:moveTo>
                  <a:pt x="0" y="266700"/>
                </a:moveTo>
                <a:lnTo>
                  <a:pt x="38100" y="342900"/>
                </a:lnTo>
                <a:lnTo>
                  <a:pt x="63500" y="292100"/>
                </a:lnTo>
                <a:lnTo>
                  <a:pt x="38100" y="292100"/>
                </a:lnTo>
                <a:lnTo>
                  <a:pt x="0" y="266700"/>
                </a:lnTo>
                <a:close/>
              </a:path>
              <a:path w="76200" h="342900">
                <a:moveTo>
                  <a:pt x="76200" y="266700"/>
                </a:moveTo>
                <a:lnTo>
                  <a:pt x="38100" y="292100"/>
                </a:lnTo>
                <a:lnTo>
                  <a:pt x="63500" y="292100"/>
                </a:lnTo>
                <a:lnTo>
                  <a:pt x="76200" y="266700"/>
                </a:lnTo>
                <a:close/>
              </a:path>
              <a:path w="76200" h="342900">
                <a:moveTo>
                  <a:pt x="45719" y="213360"/>
                </a:moveTo>
                <a:lnTo>
                  <a:pt x="30479" y="213360"/>
                </a:lnTo>
                <a:lnTo>
                  <a:pt x="30479" y="274320"/>
                </a:lnTo>
                <a:lnTo>
                  <a:pt x="45719" y="274320"/>
                </a:lnTo>
                <a:lnTo>
                  <a:pt x="45719" y="213360"/>
                </a:lnTo>
                <a:close/>
              </a:path>
            </a:pathLst>
          </a:custGeom>
          <a:solidFill>
            <a:srgbClr val="4471C4"/>
          </a:solidFill>
        </p:spPr>
        <p:txBody>
          <a:bodyPr wrap="square" lIns="0" tIns="0" rIns="0" bIns="0" rtlCol="0"/>
          <a:lstStyle/>
          <a:p/>
        </p:txBody>
      </p:sp>
      <p:sp>
        <p:nvSpPr>
          <p:cNvPr id="7" name="object 7"/>
          <p:cNvSpPr txBox="1"/>
          <p:nvPr/>
        </p:nvSpPr>
        <p:spPr>
          <a:xfrm>
            <a:off x="4213856" y="3726176"/>
            <a:ext cx="1616075" cy="381635"/>
          </a:xfrm>
          <a:prstGeom prst="rect">
            <a:avLst/>
          </a:prstGeom>
          <a:solidFill>
            <a:srgbClr val="4471C4"/>
          </a:solidFill>
        </p:spPr>
        <p:txBody>
          <a:bodyPr vert="horz" wrap="square" lIns="0" tIns="46355" rIns="0" bIns="0" rtlCol="0">
            <a:spAutoFit/>
          </a:bodyPr>
          <a:lstStyle/>
          <a:p>
            <a:pPr marL="498475">
              <a:lnSpc>
                <a:spcPct val="100000"/>
              </a:lnSpc>
              <a:spcBef>
                <a:spcPts val="365"/>
              </a:spcBef>
            </a:pPr>
            <a:r>
              <a:rPr sz="1800" spc="-100" dirty="0">
                <a:solidFill>
                  <a:srgbClr val="FFFFFF"/>
                </a:solidFill>
                <a:latin typeface="PMingLiU"/>
                <a:cs typeface="PMingLiU"/>
              </a:rPr>
              <a:t>1962</a:t>
            </a:r>
            <a:r>
              <a:rPr sz="1800" dirty="0">
                <a:solidFill>
                  <a:srgbClr val="FFFFFF"/>
                </a:solidFill>
                <a:latin typeface="PMingLiU"/>
                <a:cs typeface="PMingLiU"/>
              </a:rPr>
              <a:t>年</a:t>
            </a:r>
            <a:endParaRPr sz="1800">
              <a:latin typeface="PMingLiU"/>
              <a:cs typeface="PMingLiU"/>
            </a:endParaRPr>
          </a:p>
        </p:txBody>
      </p:sp>
      <p:sp>
        <p:nvSpPr>
          <p:cNvPr id="8" name="object 8"/>
          <p:cNvSpPr/>
          <p:nvPr/>
        </p:nvSpPr>
        <p:spPr>
          <a:xfrm>
            <a:off x="4960620" y="4198619"/>
            <a:ext cx="76200" cy="342900"/>
          </a:xfrm>
          <a:custGeom>
            <a:avLst/>
            <a:gdLst/>
            <a:ahLst/>
            <a:cxnLst/>
            <a:rect l="l" t="t" r="r" b="b"/>
            <a:pathLst>
              <a:path w="76200" h="342900">
                <a:moveTo>
                  <a:pt x="45719" y="0"/>
                </a:moveTo>
                <a:lnTo>
                  <a:pt x="30479" y="0"/>
                </a:lnTo>
                <a:lnTo>
                  <a:pt x="30479" y="60959"/>
                </a:lnTo>
                <a:lnTo>
                  <a:pt x="45719" y="60959"/>
                </a:lnTo>
                <a:lnTo>
                  <a:pt x="45719" y="0"/>
                </a:lnTo>
                <a:close/>
              </a:path>
              <a:path w="76200" h="342900">
                <a:moveTo>
                  <a:pt x="45719" y="106679"/>
                </a:moveTo>
                <a:lnTo>
                  <a:pt x="30479" y="106679"/>
                </a:lnTo>
                <a:lnTo>
                  <a:pt x="30479" y="167639"/>
                </a:lnTo>
                <a:lnTo>
                  <a:pt x="45719" y="167639"/>
                </a:lnTo>
                <a:lnTo>
                  <a:pt x="45719" y="106679"/>
                </a:lnTo>
                <a:close/>
              </a:path>
              <a:path w="76200" h="342900">
                <a:moveTo>
                  <a:pt x="0" y="266700"/>
                </a:moveTo>
                <a:lnTo>
                  <a:pt x="38100" y="342900"/>
                </a:lnTo>
                <a:lnTo>
                  <a:pt x="63500" y="292100"/>
                </a:lnTo>
                <a:lnTo>
                  <a:pt x="38100" y="292100"/>
                </a:lnTo>
                <a:lnTo>
                  <a:pt x="0" y="266700"/>
                </a:lnTo>
                <a:close/>
              </a:path>
              <a:path w="76200" h="342900">
                <a:moveTo>
                  <a:pt x="76200" y="266700"/>
                </a:moveTo>
                <a:lnTo>
                  <a:pt x="38100" y="292100"/>
                </a:lnTo>
                <a:lnTo>
                  <a:pt x="63500" y="292100"/>
                </a:lnTo>
                <a:lnTo>
                  <a:pt x="76200" y="266700"/>
                </a:lnTo>
                <a:close/>
              </a:path>
              <a:path w="76200" h="342900">
                <a:moveTo>
                  <a:pt x="45719" y="213359"/>
                </a:moveTo>
                <a:lnTo>
                  <a:pt x="30479" y="213359"/>
                </a:lnTo>
                <a:lnTo>
                  <a:pt x="30479" y="274319"/>
                </a:lnTo>
                <a:lnTo>
                  <a:pt x="45719" y="274319"/>
                </a:lnTo>
                <a:lnTo>
                  <a:pt x="45719" y="213359"/>
                </a:lnTo>
                <a:close/>
              </a:path>
            </a:pathLst>
          </a:custGeom>
          <a:solidFill>
            <a:srgbClr val="4471C4"/>
          </a:solidFill>
        </p:spPr>
        <p:txBody>
          <a:bodyPr wrap="square" lIns="0" tIns="0" rIns="0" bIns="0" rtlCol="0"/>
          <a:lstStyle/>
          <a:p/>
        </p:txBody>
      </p:sp>
      <p:sp>
        <p:nvSpPr>
          <p:cNvPr id="9" name="object 9"/>
          <p:cNvSpPr txBox="1"/>
          <p:nvPr/>
        </p:nvSpPr>
        <p:spPr>
          <a:xfrm>
            <a:off x="4213856" y="4594856"/>
            <a:ext cx="1616075" cy="381635"/>
          </a:xfrm>
          <a:prstGeom prst="rect">
            <a:avLst/>
          </a:prstGeom>
          <a:solidFill>
            <a:srgbClr val="4471C4"/>
          </a:solidFill>
        </p:spPr>
        <p:txBody>
          <a:bodyPr vert="horz" wrap="square" lIns="0" tIns="48895" rIns="0" bIns="0" rtlCol="0">
            <a:spAutoFit/>
          </a:bodyPr>
          <a:lstStyle/>
          <a:p>
            <a:pPr marL="384175">
              <a:lnSpc>
                <a:spcPct val="100000"/>
              </a:lnSpc>
              <a:spcBef>
                <a:spcPts val="385"/>
              </a:spcBef>
            </a:pPr>
            <a:r>
              <a:rPr sz="1800" spc="-100" dirty="0">
                <a:solidFill>
                  <a:srgbClr val="FFFFFF"/>
                </a:solidFill>
                <a:latin typeface="PMingLiU"/>
                <a:cs typeface="PMingLiU"/>
              </a:rPr>
              <a:t>1964</a:t>
            </a:r>
            <a:r>
              <a:rPr sz="1800" dirty="0">
                <a:solidFill>
                  <a:srgbClr val="FFFFFF"/>
                </a:solidFill>
                <a:latin typeface="PMingLiU"/>
                <a:cs typeface="PMingLiU"/>
              </a:rPr>
              <a:t>年底</a:t>
            </a:r>
            <a:endParaRPr sz="1800">
              <a:latin typeface="PMingLiU"/>
              <a:cs typeface="PMingLiU"/>
            </a:endParaRPr>
          </a:p>
        </p:txBody>
      </p:sp>
      <p:sp>
        <p:nvSpPr>
          <p:cNvPr id="10" name="object 10"/>
          <p:cNvSpPr/>
          <p:nvPr/>
        </p:nvSpPr>
        <p:spPr>
          <a:xfrm>
            <a:off x="4960620" y="5067300"/>
            <a:ext cx="76200" cy="342900"/>
          </a:xfrm>
          <a:custGeom>
            <a:avLst/>
            <a:gdLst/>
            <a:ahLst/>
            <a:cxnLst/>
            <a:rect l="l" t="t" r="r" b="b"/>
            <a:pathLst>
              <a:path w="76200" h="342900">
                <a:moveTo>
                  <a:pt x="45719" y="0"/>
                </a:moveTo>
                <a:lnTo>
                  <a:pt x="30479" y="0"/>
                </a:lnTo>
                <a:lnTo>
                  <a:pt x="30479" y="60960"/>
                </a:lnTo>
                <a:lnTo>
                  <a:pt x="45719" y="60960"/>
                </a:lnTo>
                <a:lnTo>
                  <a:pt x="45719" y="0"/>
                </a:lnTo>
                <a:close/>
              </a:path>
              <a:path w="76200" h="342900">
                <a:moveTo>
                  <a:pt x="45719" y="106680"/>
                </a:moveTo>
                <a:lnTo>
                  <a:pt x="30479" y="106680"/>
                </a:lnTo>
                <a:lnTo>
                  <a:pt x="30479" y="167640"/>
                </a:lnTo>
                <a:lnTo>
                  <a:pt x="45719" y="167640"/>
                </a:lnTo>
                <a:lnTo>
                  <a:pt x="45719" y="106680"/>
                </a:lnTo>
                <a:close/>
              </a:path>
              <a:path w="76200" h="342900">
                <a:moveTo>
                  <a:pt x="0" y="266700"/>
                </a:moveTo>
                <a:lnTo>
                  <a:pt x="38100" y="342900"/>
                </a:lnTo>
                <a:lnTo>
                  <a:pt x="63500" y="292100"/>
                </a:lnTo>
                <a:lnTo>
                  <a:pt x="38100" y="292100"/>
                </a:lnTo>
                <a:lnTo>
                  <a:pt x="0" y="266700"/>
                </a:lnTo>
                <a:close/>
              </a:path>
              <a:path w="76200" h="342900">
                <a:moveTo>
                  <a:pt x="76200" y="266700"/>
                </a:moveTo>
                <a:lnTo>
                  <a:pt x="38100" y="292100"/>
                </a:lnTo>
                <a:lnTo>
                  <a:pt x="63500" y="292100"/>
                </a:lnTo>
                <a:lnTo>
                  <a:pt x="76200" y="266700"/>
                </a:lnTo>
                <a:close/>
              </a:path>
              <a:path w="76200" h="342900">
                <a:moveTo>
                  <a:pt x="45719" y="213360"/>
                </a:moveTo>
                <a:lnTo>
                  <a:pt x="30479" y="213360"/>
                </a:lnTo>
                <a:lnTo>
                  <a:pt x="30479" y="274320"/>
                </a:lnTo>
                <a:lnTo>
                  <a:pt x="45719" y="274320"/>
                </a:lnTo>
                <a:lnTo>
                  <a:pt x="45719" y="213360"/>
                </a:lnTo>
                <a:close/>
              </a:path>
            </a:pathLst>
          </a:custGeom>
          <a:solidFill>
            <a:srgbClr val="4471C4"/>
          </a:solidFill>
        </p:spPr>
        <p:txBody>
          <a:bodyPr wrap="square" lIns="0" tIns="0" rIns="0" bIns="0" rtlCol="0"/>
          <a:lstStyle/>
          <a:p/>
        </p:txBody>
      </p:sp>
      <p:sp>
        <p:nvSpPr>
          <p:cNvPr id="11" name="object 11"/>
          <p:cNvSpPr txBox="1"/>
          <p:nvPr/>
        </p:nvSpPr>
        <p:spPr>
          <a:xfrm>
            <a:off x="4213859" y="5463540"/>
            <a:ext cx="1607820" cy="373380"/>
          </a:xfrm>
          <a:prstGeom prst="rect">
            <a:avLst/>
          </a:prstGeom>
          <a:solidFill>
            <a:srgbClr val="C00000"/>
          </a:solidFill>
          <a:ln w="15240">
            <a:solidFill>
              <a:srgbClr val="C23B0D"/>
            </a:solidFill>
          </a:ln>
        </p:spPr>
        <p:txBody>
          <a:bodyPr vert="horz" wrap="square" lIns="0" tIns="50800" rIns="0" bIns="0" rtlCol="0">
            <a:spAutoFit/>
          </a:bodyPr>
          <a:lstStyle/>
          <a:p>
            <a:pPr marL="337820">
              <a:lnSpc>
                <a:spcPct val="100000"/>
              </a:lnSpc>
              <a:spcBef>
                <a:spcPts val="400"/>
              </a:spcBef>
            </a:pPr>
            <a:r>
              <a:rPr sz="1800" spc="-105" dirty="0">
                <a:solidFill>
                  <a:srgbClr val="FFFFFF"/>
                </a:solidFill>
                <a:latin typeface="PMingLiU"/>
                <a:cs typeface="PMingLiU"/>
              </a:rPr>
              <a:t>1962</a:t>
            </a:r>
            <a:r>
              <a:rPr sz="1800" spc="-5" dirty="0">
                <a:solidFill>
                  <a:srgbClr val="FFFFFF"/>
                </a:solidFill>
                <a:latin typeface="PMingLiU"/>
                <a:cs typeface="PMingLiU"/>
              </a:rPr>
              <a:t>年</a:t>
            </a:r>
            <a:r>
              <a:rPr sz="1800" spc="-65" dirty="0">
                <a:solidFill>
                  <a:srgbClr val="FFFFFF"/>
                </a:solidFill>
                <a:latin typeface="PMingLiU"/>
                <a:cs typeface="PMingLiU"/>
              </a:rPr>
              <a:t>9</a:t>
            </a:r>
            <a:r>
              <a:rPr sz="1800" dirty="0">
                <a:solidFill>
                  <a:srgbClr val="FFFFFF"/>
                </a:solidFill>
                <a:latin typeface="PMingLiU"/>
                <a:cs typeface="PMingLiU"/>
              </a:rPr>
              <a:t>月</a:t>
            </a:r>
            <a:endParaRPr sz="1800" dirty="0">
              <a:latin typeface="PMingLiU"/>
              <a:cs typeface="PMingLiU"/>
            </a:endParaRPr>
          </a:p>
        </p:txBody>
      </p:sp>
      <p:sp>
        <p:nvSpPr>
          <p:cNvPr id="13" name="object 13"/>
          <p:cNvSpPr/>
          <p:nvPr/>
        </p:nvSpPr>
        <p:spPr>
          <a:xfrm>
            <a:off x="8380221" y="5089778"/>
            <a:ext cx="1257300" cy="0"/>
          </a:xfrm>
          <a:custGeom>
            <a:avLst/>
            <a:gdLst/>
            <a:ahLst/>
            <a:cxnLst/>
            <a:rect l="l" t="t" r="r" b="b"/>
            <a:pathLst>
              <a:path w="1257300">
                <a:moveTo>
                  <a:pt x="0" y="0"/>
                </a:moveTo>
                <a:lnTo>
                  <a:pt x="1257300" y="0"/>
                </a:lnTo>
              </a:path>
            </a:pathLst>
          </a:custGeom>
          <a:ln w="15239">
            <a:solidFill>
              <a:srgbClr val="4471C4"/>
            </a:solidFill>
          </a:ln>
        </p:spPr>
        <p:txBody>
          <a:bodyPr wrap="square" lIns="0" tIns="0" rIns="0" bIns="0" rtlCol="0"/>
          <a:lstStyle/>
          <a:p/>
        </p:txBody>
      </p:sp>
      <p:sp>
        <p:nvSpPr>
          <p:cNvPr id="14" name="object 14"/>
          <p:cNvSpPr txBox="1"/>
          <p:nvPr/>
        </p:nvSpPr>
        <p:spPr>
          <a:xfrm>
            <a:off x="6016625" y="2722816"/>
            <a:ext cx="5922645" cy="2374900"/>
          </a:xfrm>
          <a:prstGeom prst="rect">
            <a:avLst/>
          </a:prstGeom>
        </p:spPr>
        <p:txBody>
          <a:bodyPr vert="horz" wrap="square" lIns="0" tIns="16510" rIns="0" bIns="0" rtlCol="0">
            <a:spAutoFit/>
          </a:bodyPr>
          <a:lstStyle/>
          <a:p>
            <a:pPr marL="355600" indent="-342900">
              <a:lnSpc>
                <a:spcPct val="100000"/>
              </a:lnSpc>
              <a:spcBef>
                <a:spcPts val="130"/>
              </a:spcBef>
              <a:buClr>
                <a:srgbClr val="4471C4"/>
              </a:buClr>
              <a:buFont typeface="Wingdings" panose="05000000000000000000"/>
              <a:buChar char=""/>
              <a:tabLst>
                <a:tab pos="355600" algn="l"/>
                <a:tab pos="356235" algn="l"/>
              </a:tabLst>
            </a:pPr>
            <a:r>
              <a:rPr sz="1950" b="1" spc="25" dirty="0">
                <a:latin typeface="Microsoft JhengHei" panose="020B0604030504040204" charset="-120"/>
                <a:cs typeface="Microsoft JhengHei" panose="020B0604030504040204" charset="-120"/>
              </a:rPr>
              <a:t>中共八届九中全会</a:t>
            </a:r>
            <a:endParaRPr sz="1950" dirty="0">
              <a:latin typeface="Microsoft JhengHei" panose="020B0604030504040204" charset="-120"/>
              <a:cs typeface="Microsoft JhengHei" panose="020B0604030504040204" charset="-120"/>
            </a:endParaRPr>
          </a:p>
          <a:p>
            <a:pPr marL="355600">
              <a:lnSpc>
                <a:spcPct val="100000"/>
              </a:lnSpc>
              <a:spcBef>
                <a:spcPts val="65"/>
              </a:spcBef>
            </a:pPr>
            <a:r>
              <a:rPr sz="1950" spc="25" dirty="0">
                <a:latin typeface="PMingLiU"/>
                <a:cs typeface="PMingLiU"/>
              </a:rPr>
              <a:t>对国民经济实行调整、巩固、充实</a:t>
            </a:r>
            <a:r>
              <a:rPr sz="1950" spc="75" dirty="0">
                <a:latin typeface="PMingLiU"/>
                <a:cs typeface="PMingLiU"/>
              </a:rPr>
              <a:t>、</a:t>
            </a:r>
            <a:r>
              <a:rPr sz="1950" spc="25" dirty="0">
                <a:latin typeface="PMingLiU"/>
                <a:cs typeface="PMingLiU"/>
              </a:rPr>
              <a:t>提高</a:t>
            </a:r>
            <a:r>
              <a:rPr sz="1950" spc="75" dirty="0">
                <a:latin typeface="PMingLiU"/>
                <a:cs typeface="PMingLiU"/>
              </a:rPr>
              <a:t>的</a:t>
            </a:r>
            <a:r>
              <a:rPr sz="1950" spc="25" dirty="0">
                <a:latin typeface="PMingLiU"/>
                <a:cs typeface="PMingLiU"/>
              </a:rPr>
              <a:t>方针。</a:t>
            </a:r>
            <a:endParaRPr sz="1950" dirty="0">
              <a:latin typeface="PMingLiU"/>
              <a:cs typeface="PMingLiU"/>
            </a:endParaRPr>
          </a:p>
          <a:p>
            <a:pPr>
              <a:lnSpc>
                <a:spcPct val="100000"/>
              </a:lnSpc>
              <a:spcBef>
                <a:spcPts val="45"/>
              </a:spcBef>
            </a:pPr>
            <a:endParaRPr sz="1800" dirty="0">
              <a:latin typeface="Times New Roman" panose="02020503050405090304"/>
              <a:cs typeface="Times New Roman" panose="02020503050405090304"/>
            </a:endParaRPr>
          </a:p>
          <a:p>
            <a:pPr marL="351790" indent="-339090">
              <a:lnSpc>
                <a:spcPct val="100000"/>
              </a:lnSpc>
              <a:buFont typeface="Wingdings" panose="05000000000000000000"/>
              <a:buChar char=""/>
              <a:tabLst>
                <a:tab pos="351790" algn="l"/>
                <a:tab pos="352425" algn="l"/>
              </a:tabLst>
            </a:pPr>
            <a:r>
              <a:rPr sz="1950" u="heavy" spc="-459" dirty="0">
                <a:solidFill>
                  <a:srgbClr val="4471C4"/>
                </a:solidFill>
                <a:uFill>
                  <a:solidFill>
                    <a:srgbClr val="4471C4"/>
                  </a:solidFill>
                </a:uFill>
                <a:latin typeface="Times New Roman" panose="02020503050405090304"/>
                <a:cs typeface="Times New Roman" panose="02020503050405090304"/>
              </a:rPr>
              <a:t> </a:t>
            </a:r>
            <a:r>
              <a:rPr sz="1950" b="1" u="heavy" spc="25" dirty="0">
                <a:solidFill>
                  <a:srgbClr val="4471C4"/>
                </a:solidFill>
                <a:uFill>
                  <a:solidFill>
                    <a:srgbClr val="4471C4"/>
                  </a:solidFill>
                </a:uFill>
                <a:latin typeface="Microsoft JhengHei" panose="020B0604030504040204" charset="-120"/>
                <a:cs typeface="Microsoft JhengHei" panose="020B0604030504040204" charset="-120"/>
              </a:rPr>
              <a:t>七千人大会</a:t>
            </a:r>
            <a:endParaRPr sz="1950" dirty="0">
              <a:latin typeface="Microsoft JhengHei" panose="020B0604030504040204" charset="-120"/>
              <a:cs typeface="Microsoft JhengHei" panose="020B0604030504040204" charset="-120"/>
            </a:endParaRPr>
          </a:p>
          <a:p>
            <a:pPr marL="355600">
              <a:lnSpc>
                <a:spcPct val="100000"/>
              </a:lnSpc>
              <a:spcBef>
                <a:spcPts val="60"/>
              </a:spcBef>
            </a:pPr>
            <a:r>
              <a:rPr sz="1950" spc="25" dirty="0">
                <a:latin typeface="PMingLiU"/>
                <a:cs typeface="PMingLiU"/>
              </a:rPr>
              <a:t>纠正大跃进的错误，明确未来</a:t>
            </a:r>
            <a:r>
              <a:rPr sz="1950" spc="30" dirty="0">
                <a:latin typeface="PMingLiU"/>
                <a:cs typeface="PMingLiU"/>
              </a:rPr>
              <a:t>的</a:t>
            </a:r>
            <a:r>
              <a:rPr sz="1950" spc="25" dirty="0">
                <a:latin typeface="PMingLiU"/>
                <a:cs typeface="PMingLiU"/>
              </a:rPr>
              <a:t>方向</a:t>
            </a:r>
            <a:r>
              <a:rPr sz="1950" spc="25" dirty="0">
                <a:solidFill>
                  <a:srgbClr val="4471C4"/>
                </a:solidFill>
                <a:latin typeface="宋体" panose="02010600030101010101" pitchFamily="2" charset="-122"/>
                <a:cs typeface="宋体" panose="02010600030101010101" pitchFamily="2" charset="-122"/>
              </a:rPr>
              <a:t>★</a:t>
            </a:r>
            <a:r>
              <a:rPr sz="1950" spc="-145" dirty="0">
                <a:solidFill>
                  <a:srgbClr val="4471C4"/>
                </a:solidFill>
                <a:latin typeface="宋体" panose="02010600030101010101" pitchFamily="2" charset="-122"/>
                <a:cs typeface="宋体" panose="02010600030101010101" pitchFamily="2" charset="-122"/>
              </a:rPr>
              <a:t> </a:t>
            </a:r>
            <a:r>
              <a:rPr sz="1950" spc="25" dirty="0">
                <a:latin typeface="PMingLiU"/>
                <a:cs typeface="PMingLiU"/>
              </a:rPr>
              <a:t>。</a:t>
            </a:r>
            <a:endParaRPr sz="1950" dirty="0">
              <a:latin typeface="PMingLiU"/>
              <a:cs typeface="PMingLiU"/>
            </a:endParaRPr>
          </a:p>
          <a:p>
            <a:pPr>
              <a:lnSpc>
                <a:spcPct val="100000"/>
              </a:lnSpc>
              <a:spcBef>
                <a:spcPts val="45"/>
              </a:spcBef>
            </a:pPr>
            <a:endParaRPr sz="1800" dirty="0">
              <a:latin typeface="Times New Roman" panose="02020503050405090304"/>
              <a:cs typeface="Times New Roman" panose="02020503050405090304"/>
            </a:endParaRPr>
          </a:p>
          <a:p>
            <a:pPr marL="351790" indent="-339090">
              <a:lnSpc>
                <a:spcPct val="100000"/>
              </a:lnSpc>
              <a:buFont typeface="Wingdings" panose="05000000000000000000"/>
              <a:buChar char=""/>
              <a:tabLst>
                <a:tab pos="351790" algn="l"/>
                <a:tab pos="352425" algn="l"/>
              </a:tabLst>
            </a:pPr>
            <a:r>
              <a:rPr sz="1950" u="heavy" spc="-459" dirty="0">
                <a:solidFill>
                  <a:srgbClr val="4471C4"/>
                </a:solidFill>
                <a:uFill>
                  <a:solidFill>
                    <a:srgbClr val="4471C4"/>
                  </a:solidFill>
                </a:uFill>
                <a:latin typeface="Times New Roman" panose="02020503050405090304"/>
                <a:cs typeface="Times New Roman" panose="02020503050405090304"/>
              </a:rPr>
              <a:t> </a:t>
            </a:r>
            <a:r>
              <a:rPr sz="1950" b="1" u="heavy" spc="25" dirty="0">
                <a:solidFill>
                  <a:srgbClr val="4471C4"/>
                </a:solidFill>
                <a:uFill>
                  <a:solidFill>
                    <a:srgbClr val="4471C4"/>
                  </a:solidFill>
                </a:uFill>
                <a:latin typeface="Microsoft JhengHei" panose="020B0604030504040204" charset="-120"/>
                <a:cs typeface="Microsoft JhengHei" panose="020B0604030504040204" charset="-120"/>
              </a:rPr>
              <a:t>第三届全国人大一次会议</a:t>
            </a:r>
            <a:endParaRPr sz="1950" dirty="0">
              <a:latin typeface="Microsoft JhengHei" panose="020B0604030504040204" charset="-120"/>
              <a:cs typeface="Microsoft JhengHei" panose="020B0604030504040204" charset="-120"/>
            </a:endParaRPr>
          </a:p>
          <a:p>
            <a:pPr marL="351790">
              <a:lnSpc>
                <a:spcPct val="100000"/>
              </a:lnSpc>
              <a:spcBef>
                <a:spcPts val="65"/>
              </a:spcBef>
            </a:pPr>
            <a:r>
              <a:rPr sz="1950" u="heavy" spc="-459" dirty="0">
                <a:solidFill>
                  <a:srgbClr val="4471C4"/>
                </a:solidFill>
                <a:uFill>
                  <a:solidFill>
                    <a:srgbClr val="4471C4"/>
                  </a:solidFill>
                </a:uFill>
                <a:latin typeface="Times New Roman" panose="02020503050405090304"/>
                <a:cs typeface="Times New Roman" panose="02020503050405090304"/>
              </a:rPr>
              <a:t> </a:t>
            </a:r>
            <a:r>
              <a:rPr sz="1950" b="1" u="heavy" spc="25" dirty="0">
                <a:solidFill>
                  <a:srgbClr val="4471C4"/>
                </a:solidFill>
                <a:uFill>
                  <a:solidFill>
                    <a:srgbClr val="4471C4"/>
                  </a:solidFill>
                </a:uFill>
                <a:latin typeface="Microsoft JhengHei" panose="020B0604030504040204" charset="-120"/>
                <a:cs typeface="Microsoft JhengHei" panose="020B0604030504040204" charset="-120"/>
              </a:rPr>
              <a:t>周恩来</a:t>
            </a:r>
            <a:r>
              <a:rPr sz="1950" spc="25" dirty="0">
                <a:latin typeface="PMingLiU"/>
                <a:cs typeface="PMingLiU"/>
              </a:rPr>
              <a:t>第一次提出</a:t>
            </a:r>
            <a:r>
              <a:rPr sz="1950" b="1" spc="25" dirty="0">
                <a:solidFill>
                  <a:srgbClr val="4471C4"/>
                </a:solidFill>
                <a:latin typeface="Microsoft JhengHei" panose="020B0604030504040204" charset="-120"/>
                <a:cs typeface="Microsoft JhengHei" panose="020B0604030504040204" charset="-120"/>
              </a:rPr>
              <a:t>四个现代化</a:t>
            </a:r>
            <a:r>
              <a:rPr sz="1950" spc="25" dirty="0">
                <a:solidFill>
                  <a:srgbClr val="4471C4"/>
                </a:solidFill>
                <a:latin typeface="宋体" panose="02010600030101010101" pitchFamily="2" charset="-122"/>
                <a:cs typeface="宋体" panose="02010600030101010101" pitchFamily="2" charset="-122"/>
              </a:rPr>
              <a:t>★</a:t>
            </a:r>
            <a:r>
              <a:rPr sz="1950" spc="-204" dirty="0">
                <a:solidFill>
                  <a:srgbClr val="4471C4"/>
                </a:solidFill>
                <a:latin typeface="宋体" panose="02010600030101010101" pitchFamily="2" charset="-122"/>
                <a:cs typeface="宋体" panose="02010600030101010101" pitchFamily="2" charset="-122"/>
              </a:rPr>
              <a:t> </a:t>
            </a:r>
            <a:r>
              <a:rPr sz="1950" spc="25" dirty="0">
                <a:latin typeface="PMingLiU"/>
                <a:cs typeface="PMingLiU"/>
              </a:rPr>
              <a:t>。</a:t>
            </a:r>
            <a:endParaRPr sz="1950" dirty="0">
              <a:latin typeface="PMingLiU"/>
              <a:cs typeface="PMingLiU"/>
            </a:endParaRPr>
          </a:p>
        </p:txBody>
      </p:sp>
      <p:sp>
        <p:nvSpPr>
          <p:cNvPr id="15" name="object 15"/>
          <p:cNvSpPr txBox="1"/>
          <p:nvPr/>
        </p:nvSpPr>
        <p:spPr>
          <a:xfrm>
            <a:off x="475297" y="5330190"/>
            <a:ext cx="2814955" cy="632460"/>
          </a:xfrm>
          <a:prstGeom prst="rect">
            <a:avLst/>
          </a:prstGeom>
        </p:spPr>
        <p:txBody>
          <a:bodyPr vert="horz" wrap="square" lIns="0" tIns="16510" rIns="0" bIns="0" rtlCol="0">
            <a:spAutoFit/>
          </a:bodyPr>
          <a:lstStyle/>
          <a:p>
            <a:pPr marL="355600" indent="-342900">
              <a:lnSpc>
                <a:spcPct val="100000"/>
              </a:lnSpc>
              <a:spcBef>
                <a:spcPts val="130"/>
              </a:spcBef>
              <a:buClr>
                <a:srgbClr val="C00000"/>
              </a:buClr>
              <a:buFont typeface="Wingdings" panose="05000000000000000000"/>
              <a:buChar char=""/>
              <a:tabLst>
                <a:tab pos="355600" algn="l"/>
                <a:tab pos="356235" algn="l"/>
              </a:tabLst>
            </a:pPr>
            <a:r>
              <a:rPr sz="1950" b="1" spc="25" dirty="0">
                <a:latin typeface="Microsoft JhengHei" panose="020B0604030504040204" charset="-120"/>
                <a:cs typeface="Microsoft JhengHei" panose="020B0604030504040204" charset="-120"/>
              </a:rPr>
              <a:t>中共八届十中全会</a:t>
            </a:r>
            <a:endParaRPr sz="1950">
              <a:latin typeface="Microsoft JhengHei" panose="020B0604030504040204" charset="-120"/>
              <a:cs typeface="Microsoft JhengHei" panose="020B0604030504040204" charset="-120"/>
            </a:endParaRPr>
          </a:p>
          <a:p>
            <a:pPr marL="355600">
              <a:lnSpc>
                <a:spcPct val="100000"/>
              </a:lnSpc>
              <a:spcBef>
                <a:spcPts val="60"/>
              </a:spcBef>
            </a:pPr>
            <a:r>
              <a:rPr sz="1950" spc="-395" dirty="0">
                <a:latin typeface="PMingLiU"/>
                <a:cs typeface="PMingLiU"/>
              </a:rPr>
              <a:t>发展</a:t>
            </a:r>
            <a:r>
              <a:rPr sz="1950" spc="-390" dirty="0">
                <a:latin typeface="PMingLiU"/>
                <a:cs typeface="PMingLiU"/>
              </a:rPr>
              <a:t>“</a:t>
            </a:r>
            <a:r>
              <a:rPr sz="1950" spc="25" dirty="0">
                <a:latin typeface="PMingLiU"/>
                <a:cs typeface="PMingLiU"/>
              </a:rPr>
              <a:t>以阶级斗争为</a:t>
            </a:r>
            <a:r>
              <a:rPr sz="1950" spc="15" dirty="0">
                <a:latin typeface="PMingLiU"/>
                <a:cs typeface="PMingLiU"/>
              </a:rPr>
              <a:t>纲</a:t>
            </a:r>
            <a:r>
              <a:rPr sz="1950" spc="-1245" dirty="0">
                <a:latin typeface="PMingLiU"/>
                <a:cs typeface="PMingLiU"/>
              </a:rPr>
              <a:t>”</a:t>
            </a:r>
            <a:endParaRPr sz="1950">
              <a:latin typeface="PMingLiU"/>
              <a:cs typeface="PMingLiU"/>
            </a:endParaRPr>
          </a:p>
        </p:txBody>
      </p:sp>
      <p:sp>
        <p:nvSpPr>
          <p:cNvPr id="16" name="object 16"/>
          <p:cNvSpPr/>
          <p:nvPr/>
        </p:nvSpPr>
        <p:spPr>
          <a:xfrm>
            <a:off x="6202679" y="1234439"/>
            <a:ext cx="1584959" cy="510539"/>
          </a:xfrm>
          <a:prstGeom prst="rect">
            <a:avLst/>
          </a:prstGeom>
          <a:blipFill>
            <a:blip r:embed="rId1" cstate="print"/>
            <a:stretch>
              <a:fillRect/>
            </a:stretch>
          </a:blipFill>
        </p:spPr>
        <p:txBody>
          <a:bodyPr wrap="square" lIns="0" tIns="0" rIns="0" bIns="0" rtlCol="0"/>
          <a:lstStyle/>
          <a:p/>
        </p:txBody>
      </p:sp>
      <p:sp>
        <p:nvSpPr>
          <p:cNvPr id="17" name="object 17"/>
          <p:cNvSpPr txBox="1"/>
          <p:nvPr/>
        </p:nvSpPr>
        <p:spPr>
          <a:xfrm>
            <a:off x="228600" y="1212530"/>
            <a:ext cx="5347970" cy="1064895"/>
          </a:xfrm>
          <a:prstGeom prst="rect">
            <a:avLst/>
          </a:prstGeom>
        </p:spPr>
        <p:txBody>
          <a:bodyPr vert="horz" wrap="square" lIns="0" tIns="12700" rIns="0" bIns="0" rtlCol="0">
            <a:spAutoFit/>
          </a:bodyPr>
          <a:lstStyle/>
          <a:p>
            <a:pPr marL="454660">
              <a:lnSpc>
                <a:spcPct val="100000"/>
              </a:lnSpc>
              <a:spcBef>
                <a:spcPts val="100"/>
              </a:spcBef>
            </a:pPr>
            <a:r>
              <a:rPr lang="zh-CN" altLang="en-US" sz="2400" spc="-5" dirty="0">
                <a:latin typeface="PMingLiU"/>
                <a:cs typeface="PMingLiU"/>
              </a:rPr>
              <a:t>三</a:t>
            </a:r>
            <a:r>
              <a:rPr sz="2400" spc="-5" dirty="0">
                <a:latin typeface="PMingLiU"/>
                <a:cs typeface="PMingLiU"/>
              </a:rPr>
              <a:t>、庐</a:t>
            </a:r>
            <a:r>
              <a:rPr sz="2400" dirty="0">
                <a:latin typeface="PMingLiU"/>
                <a:cs typeface="PMingLiU"/>
              </a:rPr>
              <a:t>山会议与纠“左”进程</a:t>
            </a:r>
            <a:r>
              <a:rPr sz="2400" spc="-10" dirty="0">
                <a:latin typeface="PMingLiU"/>
                <a:cs typeface="PMingLiU"/>
              </a:rPr>
              <a:t>的</a:t>
            </a:r>
            <a:r>
              <a:rPr sz="2400" dirty="0">
                <a:latin typeface="PMingLiU"/>
                <a:cs typeface="PMingLiU"/>
              </a:rPr>
              <a:t>中断</a:t>
            </a:r>
            <a:endParaRPr sz="2400" dirty="0">
              <a:latin typeface="PMingLiU"/>
              <a:cs typeface="PMingLiU"/>
            </a:endParaRPr>
          </a:p>
          <a:p>
            <a:pPr>
              <a:lnSpc>
                <a:spcPct val="100000"/>
              </a:lnSpc>
              <a:spcBef>
                <a:spcPts val="25"/>
              </a:spcBef>
            </a:pPr>
            <a:endParaRPr sz="2550" dirty="0">
              <a:latin typeface="Times New Roman" panose="02020503050405090304"/>
              <a:cs typeface="Times New Roman" panose="02020503050405090304"/>
            </a:endParaRPr>
          </a:p>
          <a:p>
            <a:pPr marL="355600" indent="-342900">
              <a:lnSpc>
                <a:spcPct val="100000"/>
              </a:lnSpc>
              <a:buClr>
                <a:srgbClr val="C00000"/>
              </a:buClr>
              <a:buFont typeface="Wingdings" panose="05000000000000000000"/>
              <a:buChar char=""/>
              <a:tabLst>
                <a:tab pos="355600" algn="l"/>
                <a:tab pos="356235" algn="l"/>
              </a:tabLst>
            </a:pPr>
            <a:r>
              <a:rPr sz="1950" spc="-55" dirty="0">
                <a:latin typeface="PMingLiU"/>
                <a:cs typeface="PMingLiU"/>
              </a:rPr>
              <a:t>“庐山会议”——</a:t>
            </a:r>
            <a:r>
              <a:rPr sz="1950" spc="25" dirty="0">
                <a:latin typeface="PMingLiU"/>
                <a:cs typeface="PMingLiU"/>
              </a:rPr>
              <a:t>八届八中全会</a:t>
            </a:r>
            <a:endParaRPr sz="1950" dirty="0">
              <a:latin typeface="PMingLiU"/>
              <a:cs typeface="PMingLiU"/>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3089" y="1306830"/>
            <a:ext cx="1270" cy="4835525"/>
          </a:xfrm>
          <a:custGeom>
            <a:avLst/>
            <a:gdLst/>
            <a:ahLst/>
            <a:cxnLst/>
            <a:rect l="l" t="t" r="r" b="b"/>
            <a:pathLst>
              <a:path w="1269" h="4835525">
                <a:moveTo>
                  <a:pt x="762" y="0"/>
                </a:moveTo>
                <a:lnTo>
                  <a:pt x="0" y="4834940"/>
                </a:lnTo>
              </a:path>
            </a:pathLst>
          </a:custGeom>
          <a:ln w="22860">
            <a:solidFill>
              <a:srgbClr val="C00000"/>
            </a:solidFill>
          </a:ln>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3" name="object 3"/>
          <p:cNvSpPr/>
          <p:nvPr/>
        </p:nvSpPr>
        <p:spPr>
          <a:xfrm>
            <a:off x="1626870" y="826769"/>
            <a:ext cx="464820" cy="464820"/>
          </a:xfrm>
          <a:custGeom>
            <a:avLst/>
            <a:gdLst/>
            <a:ahLst/>
            <a:cxnLst/>
            <a:rect l="l" t="t" r="r" b="b"/>
            <a:pathLst>
              <a:path w="464819" h="464819">
                <a:moveTo>
                  <a:pt x="232410" y="0"/>
                </a:moveTo>
                <a:lnTo>
                  <a:pt x="185559" y="4720"/>
                </a:lnTo>
                <a:lnTo>
                  <a:pt x="141928" y="18258"/>
                </a:lnTo>
                <a:lnTo>
                  <a:pt x="102449" y="39681"/>
                </a:lnTo>
                <a:lnTo>
                  <a:pt x="68056" y="68056"/>
                </a:lnTo>
                <a:lnTo>
                  <a:pt x="39681" y="102449"/>
                </a:lnTo>
                <a:lnTo>
                  <a:pt x="18258" y="141928"/>
                </a:lnTo>
                <a:lnTo>
                  <a:pt x="4720" y="185559"/>
                </a:lnTo>
                <a:lnTo>
                  <a:pt x="0" y="232409"/>
                </a:lnTo>
                <a:lnTo>
                  <a:pt x="4720" y="279260"/>
                </a:lnTo>
                <a:lnTo>
                  <a:pt x="18258" y="322891"/>
                </a:lnTo>
                <a:lnTo>
                  <a:pt x="39681" y="362370"/>
                </a:lnTo>
                <a:lnTo>
                  <a:pt x="68056" y="396763"/>
                </a:lnTo>
                <a:lnTo>
                  <a:pt x="102449" y="425138"/>
                </a:lnTo>
                <a:lnTo>
                  <a:pt x="141928" y="446561"/>
                </a:lnTo>
                <a:lnTo>
                  <a:pt x="185559" y="460099"/>
                </a:lnTo>
                <a:lnTo>
                  <a:pt x="232410" y="464819"/>
                </a:lnTo>
                <a:lnTo>
                  <a:pt x="279260" y="460099"/>
                </a:lnTo>
                <a:lnTo>
                  <a:pt x="322891" y="446561"/>
                </a:lnTo>
                <a:lnTo>
                  <a:pt x="362370" y="425138"/>
                </a:lnTo>
                <a:lnTo>
                  <a:pt x="396763" y="396763"/>
                </a:lnTo>
                <a:lnTo>
                  <a:pt x="425138" y="362370"/>
                </a:lnTo>
                <a:lnTo>
                  <a:pt x="446561" y="322891"/>
                </a:lnTo>
                <a:lnTo>
                  <a:pt x="460099" y="279260"/>
                </a:lnTo>
                <a:lnTo>
                  <a:pt x="464819" y="232409"/>
                </a:lnTo>
                <a:lnTo>
                  <a:pt x="460099" y="185559"/>
                </a:lnTo>
                <a:lnTo>
                  <a:pt x="446561" y="141928"/>
                </a:lnTo>
                <a:lnTo>
                  <a:pt x="425138" y="102449"/>
                </a:lnTo>
                <a:lnTo>
                  <a:pt x="396763" y="68056"/>
                </a:lnTo>
                <a:lnTo>
                  <a:pt x="362370" y="39681"/>
                </a:lnTo>
                <a:lnTo>
                  <a:pt x="322891" y="18258"/>
                </a:lnTo>
                <a:lnTo>
                  <a:pt x="279260" y="4720"/>
                </a:lnTo>
                <a:lnTo>
                  <a:pt x="232410" y="0"/>
                </a:lnTo>
                <a:close/>
              </a:path>
            </a:pathLst>
          </a:custGeom>
          <a:solidFill>
            <a:srgbClr val="C00000"/>
          </a:solidFill>
        </p:spPr>
        <p:txBody>
          <a:bodyPr wrap="square" lIns="0" tIns="0" rIns="0" bIns="0" rtlCol="0"/>
          <a:lstStyle/>
          <a:p/>
        </p:txBody>
      </p:sp>
      <p:sp>
        <p:nvSpPr>
          <p:cNvPr id="4" name="object 4"/>
          <p:cNvSpPr/>
          <p:nvPr/>
        </p:nvSpPr>
        <p:spPr>
          <a:xfrm>
            <a:off x="1626870" y="826769"/>
            <a:ext cx="464820" cy="464820"/>
          </a:xfrm>
          <a:custGeom>
            <a:avLst/>
            <a:gdLst/>
            <a:ahLst/>
            <a:cxnLst/>
            <a:rect l="l" t="t" r="r" b="b"/>
            <a:pathLst>
              <a:path w="464819" h="464819">
                <a:moveTo>
                  <a:pt x="0" y="232409"/>
                </a:moveTo>
                <a:lnTo>
                  <a:pt x="4720" y="185559"/>
                </a:lnTo>
                <a:lnTo>
                  <a:pt x="18258" y="141928"/>
                </a:lnTo>
                <a:lnTo>
                  <a:pt x="39681" y="102449"/>
                </a:lnTo>
                <a:lnTo>
                  <a:pt x="68056" y="68056"/>
                </a:lnTo>
                <a:lnTo>
                  <a:pt x="102449" y="39681"/>
                </a:lnTo>
                <a:lnTo>
                  <a:pt x="141928" y="18258"/>
                </a:lnTo>
                <a:lnTo>
                  <a:pt x="185559" y="4720"/>
                </a:lnTo>
                <a:lnTo>
                  <a:pt x="232410" y="0"/>
                </a:lnTo>
                <a:lnTo>
                  <a:pt x="279260" y="4720"/>
                </a:lnTo>
                <a:lnTo>
                  <a:pt x="322891" y="18258"/>
                </a:lnTo>
                <a:lnTo>
                  <a:pt x="362370" y="39681"/>
                </a:lnTo>
                <a:lnTo>
                  <a:pt x="396763" y="68056"/>
                </a:lnTo>
                <a:lnTo>
                  <a:pt x="425138" y="102449"/>
                </a:lnTo>
                <a:lnTo>
                  <a:pt x="446561" y="141928"/>
                </a:lnTo>
                <a:lnTo>
                  <a:pt x="460099" y="185559"/>
                </a:lnTo>
                <a:lnTo>
                  <a:pt x="464819" y="232409"/>
                </a:lnTo>
                <a:lnTo>
                  <a:pt x="460099" y="279260"/>
                </a:lnTo>
                <a:lnTo>
                  <a:pt x="446561" y="322891"/>
                </a:lnTo>
                <a:lnTo>
                  <a:pt x="425138" y="362370"/>
                </a:lnTo>
                <a:lnTo>
                  <a:pt x="396763" y="396763"/>
                </a:lnTo>
                <a:lnTo>
                  <a:pt x="362370" y="425138"/>
                </a:lnTo>
                <a:lnTo>
                  <a:pt x="322891" y="446561"/>
                </a:lnTo>
                <a:lnTo>
                  <a:pt x="279260" y="460099"/>
                </a:lnTo>
                <a:lnTo>
                  <a:pt x="232410" y="464819"/>
                </a:lnTo>
                <a:lnTo>
                  <a:pt x="185559" y="460099"/>
                </a:lnTo>
                <a:lnTo>
                  <a:pt x="141928" y="446561"/>
                </a:lnTo>
                <a:lnTo>
                  <a:pt x="102449" y="425138"/>
                </a:lnTo>
                <a:lnTo>
                  <a:pt x="68056" y="396763"/>
                </a:lnTo>
                <a:lnTo>
                  <a:pt x="39681" y="362370"/>
                </a:lnTo>
                <a:lnTo>
                  <a:pt x="18258" y="322891"/>
                </a:lnTo>
                <a:lnTo>
                  <a:pt x="4720" y="279260"/>
                </a:lnTo>
                <a:lnTo>
                  <a:pt x="0" y="232409"/>
                </a:lnTo>
                <a:close/>
              </a:path>
            </a:pathLst>
          </a:custGeom>
          <a:ln w="22859">
            <a:solidFill>
              <a:srgbClr val="C00000"/>
            </a:solidFill>
          </a:ln>
        </p:spPr>
        <p:txBody>
          <a:bodyPr wrap="square" lIns="0" tIns="0" rIns="0" bIns="0" rtlCol="0"/>
          <a:lstStyle/>
          <a:p/>
        </p:txBody>
      </p:sp>
      <p:sp>
        <p:nvSpPr>
          <p:cNvPr id="5" name="object 5"/>
          <p:cNvSpPr txBox="1"/>
          <p:nvPr/>
        </p:nvSpPr>
        <p:spPr>
          <a:xfrm>
            <a:off x="1689354" y="950213"/>
            <a:ext cx="330200" cy="190500"/>
          </a:xfrm>
          <a:prstGeom prst="rect">
            <a:avLst/>
          </a:prstGeom>
        </p:spPr>
        <p:txBody>
          <a:bodyPr vert="horz" wrap="square" lIns="0" tIns="16510" rIns="0" bIns="0" rtlCol="0">
            <a:spAutoFit/>
          </a:bodyPr>
          <a:lstStyle/>
          <a:p>
            <a:pPr marL="12700">
              <a:lnSpc>
                <a:spcPct val="100000"/>
              </a:lnSpc>
              <a:spcBef>
                <a:spcPts val="130"/>
              </a:spcBef>
            </a:pPr>
            <a:r>
              <a:rPr sz="1050" b="1" spc="-30" dirty="0">
                <a:solidFill>
                  <a:srgbClr val="FFFFFF"/>
                </a:solidFill>
                <a:latin typeface="Microsoft JhengHei" panose="020B0604030504040204" charset="-120"/>
                <a:cs typeface="Microsoft JhengHei" panose="020B0604030504040204" charset="-120"/>
              </a:rPr>
              <a:t>1966</a:t>
            </a:r>
            <a:endParaRPr sz="1050">
              <a:latin typeface="Microsoft JhengHei" panose="020B0604030504040204" charset="-120"/>
              <a:cs typeface="Microsoft JhengHei" panose="020B0604030504040204" charset="-120"/>
            </a:endParaRPr>
          </a:p>
        </p:txBody>
      </p:sp>
      <p:sp>
        <p:nvSpPr>
          <p:cNvPr id="6" name="object 6"/>
          <p:cNvSpPr/>
          <p:nvPr/>
        </p:nvSpPr>
        <p:spPr>
          <a:xfrm>
            <a:off x="1626870" y="6168390"/>
            <a:ext cx="464820" cy="457200"/>
          </a:xfrm>
          <a:custGeom>
            <a:avLst/>
            <a:gdLst/>
            <a:ahLst/>
            <a:cxnLst/>
            <a:rect l="l" t="t" r="r" b="b"/>
            <a:pathLst>
              <a:path w="464819" h="457200">
                <a:moveTo>
                  <a:pt x="232410" y="0"/>
                </a:moveTo>
                <a:lnTo>
                  <a:pt x="185559" y="4644"/>
                </a:lnTo>
                <a:lnTo>
                  <a:pt x="141928" y="17964"/>
                </a:lnTo>
                <a:lnTo>
                  <a:pt x="102449" y="39041"/>
                </a:lnTo>
                <a:lnTo>
                  <a:pt x="68056" y="66955"/>
                </a:lnTo>
                <a:lnTo>
                  <a:pt x="39681" y="100788"/>
                </a:lnTo>
                <a:lnTo>
                  <a:pt x="18258" y="139619"/>
                </a:lnTo>
                <a:lnTo>
                  <a:pt x="4720" y="182529"/>
                </a:lnTo>
                <a:lnTo>
                  <a:pt x="0" y="228600"/>
                </a:lnTo>
                <a:lnTo>
                  <a:pt x="4720" y="274670"/>
                </a:lnTo>
                <a:lnTo>
                  <a:pt x="18258" y="317580"/>
                </a:lnTo>
                <a:lnTo>
                  <a:pt x="39681" y="356411"/>
                </a:lnTo>
                <a:lnTo>
                  <a:pt x="68056" y="390244"/>
                </a:lnTo>
                <a:lnTo>
                  <a:pt x="102449" y="418158"/>
                </a:lnTo>
                <a:lnTo>
                  <a:pt x="141928" y="439235"/>
                </a:lnTo>
                <a:lnTo>
                  <a:pt x="185559" y="452555"/>
                </a:lnTo>
                <a:lnTo>
                  <a:pt x="232410" y="457200"/>
                </a:lnTo>
                <a:lnTo>
                  <a:pt x="279260" y="452555"/>
                </a:lnTo>
                <a:lnTo>
                  <a:pt x="322891" y="439235"/>
                </a:lnTo>
                <a:lnTo>
                  <a:pt x="362370" y="418158"/>
                </a:lnTo>
                <a:lnTo>
                  <a:pt x="396763" y="390244"/>
                </a:lnTo>
                <a:lnTo>
                  <a:pt x="425138" y="356411"/>
                </a:lnTo>
                <a:lnTo>
                  <a:pt x="446561" y="317580"/>
                </a:lnTo>
                <a:lnTo>
                  <a:pt x="460099" y="274670"/>
                </a:lnTo>
                <a:lnTo>
                  <a:pt x="464819" y="228600"/>
                </a:lnTo>
                <a:lnTo>
                  <a:pt x="460099" y="182529"/>
                </a:lnTo>
                <a:lnTo>
                  <a:pt x="446561" y="139619"/>
                </a:lnTo>
                <a:lnTo>
                  <a:pt x="425138" y="100788"/>
                </a:lnTo>
                <a:lnTo>
                  <a:pt x="396763" y="66955"/>
                </a:lnTo>
                <a:lnTo>
                  <a:pt x="362370" y="39041"/>
                </a:lnTo>
                <a:lnTo>
                  <a:pt x="322891" y="17964"/>
                </a:lnTo>
                <a:lnTo>
                  <a:pt x="279260" y="4644"/>
                </a:lnTo>
                <a:lnTo>
                  <a:pt x="232410" y="0"/>
                </a:lnTo>
                <a:close/>
              </a:path>
            </a:pathLst>
          </a:custGeom>
          <a:solidFill>
            <a:srgbClr val="C00000"/>
          </a:solidFill>
        </p:spPr>
        <p:txBody>
          <a:bodyPr wrap="square" lIns="0" tIns="0" rIns="0" bIns="0" rtlCol="0"/>
          <a:lstStyle/>
          <a:p/>
        </p:txBody>
      </p:sp>
      <p:sp>
        <p:nvSpPr>
          <p:cNvPr id="7" name="object 7"/>
          <p:cNvSpPr/>
          <p:nvPr/>
        </p:nvSpPr>
        <p:spPr>
          <a:xfrm>
            <a:off x="1626870" y="6168390"/>
            <a:ext cx="464820" cy="457200"/>
          </a:xfrm>
          <a:custGeom>
            <a:avLst/>
            <a:gdLst/>
            <a:ahLst/>
            <a:cxnLst/>
            <a:rect l="l" t="t" r="r" b="b"/>
            <a:pathLst>
              <a:path w="464819" h="457200">
                <a:moveTo>
                  <a:pt x="0" y="228600"/>
                </a:moveTo>
                <a:lnTo>
                  <a:pt x="4720" y="182529"/>
                </a:lnTo>
                <a:lnTo>
                  <a:pt x="18258" y="139619"/>
                </a:lnTo>
                <a:lnTo>
                  <a:pt x="39681" y="100788"/>
                </a:lnTo>
                <a:lnTo>
                  <a:pt x="68056" y="66955"/>
                </a:lnTo>
                <a:lnTo>
                  <a:pt x="102449" y="39041"/>
                </a:lnTo>
                <a:lnTo>
                  <a:pt x="141928" y="17964"/>
                </a:lnTo>
                <a:lnTo>
                  <a:pt x="185559" y="4644"/>
                </a:lnTo>
                <a:lnTo>
                  <a:pt x="232410" y="0"/>
                </a:lnTo>
                <a:lnTo>
                  <a:pt x="279260" y="4644"/>
                </a:lnTo>
                <a:lnTo>
                  <a:pt x="322891" y="17964"/>
                </a:lnTo>
                <a:lnTo>
                  <a:pt x="362370" y="39041"/>
                </a:lnTo>
                <a:lnTo>
                  <a:pt x="396763" y="66955"/>
                </a:lnTo>
                <a:lnTo>
                  <a:pt x="425138" y="100788"/>
                </a:lnTo>
                <a:lnTo>
                  <a:pt x="446561" y="139619"/>
                </a:lnTo>
                <a:lnTo>
                  <a:pt x="460099" y="182529"/>
                </a:lnTo>
                <a:lnTo>
                  <a:pt x="464819" y="228600"/>
                </a:lnTo>
                <a:lnTo>
                  <a:pt x="460099" y="274670"/>
                </a:lnTo>
                <a:lnTo>
                  <a:pt x="446561" y="317580"/>
                </a:lnTo>
                <a:lnTo>
                  <a:pt x="425138" y="356411"/>
                </a:lnTo>
                <a:lnTo>
                  <a:pt x="396763" y="390244"/>
                </a:lnTo>
                <a:lnTo>
                  <a:pt x="362370" y="418158"/>
                </a:lnTo>
                <a:lnTo>
                  <a:pt x="322891" y="439235"/>
                </a:lnTo>
                <a:lnTo>
                  <a:pt x="279260" y="452555"/>
                </a:lnTo>
                <a:lnTo>
                  <a:pt x="232410" y="457200"/>
                </a:lnTo>
                <a:lnTo>
                  <a:pt x="185559" y="452555"/>
                </a:lnTo>
                <a:lnTo>
                  <a:pt x="141928" y="439235"/>
                </a:lnTo>
                <a:lnTo>
                  <a:pt x="102449" y="418158"/>
                </a:lnTo>
                <a:lnTo>
                  <a:pt x="68056" y="390244"/>
                </a:lnTo>
                <a:lnTo>
                  <a:pt x="39681" y="356411"/>
                </a:lnTo>
                <a:lnTo>
                  <a:pt x="18258" y="317580"/>
                </a:lnTo>
                <a:lnTo>
                  <a:pt x="4720" y="274670"/>
                </a:lnTo>
                <a:lnTo>
                  <a:pt x="0" y="228600"/>
                </a:lnTo>
                <a:close/>
              </a:path>
            </a:pathLst>
          </a:custGeom>
          <a:ln w="22860">
            <a:solidFill>
              <a:srgbClr val="C00000"/>
            </a:solidFill>
          </a:ln>
        </p:spPr>
        <p:txBody>
          <a:bodyPr wrap="square" lIns="0" tIns="0" rIns="0" bIns="0" rtlCol="0"/>
          <a:lstStyle/>
          <a:p/>
        </p:txBody>
      </p:sp>
      <p:sp>
        <p:nvSpPr>
          <p:cNvPr id="8" name="object 8"/>
          <p:cNvSpPr txBox="1"/>
          <p:nvPr/>
        </p:nvSpPr>
        <p:spPr>
          <a:xfrm>
            <a:off x="1689354" y="6296025"/>
            <a:ext cx="330200" cy="190500"/>
          </a:xfrm>
          <a:prstGeom prst="rect">
            <a:avLst/>
          </a:prstGeom>
        </p:spPr>
        <p:txBody>
          <a:bodyPr vert="horz" wrap="square" lIns="0" tIns="16510" rIns="0" bIns="0" rtlCol="0">
            <a:spAutoFit/>
          </a:bodyPr>
          <a:lstStyle/>
          <a:p>
            <a:pPr marL="12700">
              <a:lnSpc>
                <a:spcPct val="100000"/>
              </a:lnSpc>
              <a:spcBef>
                <a:spcPts val="130"/>
              </a:spcBef>
            </a:pPr>
            <a:r>
              <a:rPr sz="1050" b="1" spc="-30" dirty="0">
                <a:solidFill>
                  <a:srgbClr val="FFFFFF"/>
                </a:solidFill>
                <a:latin typeface="宋体" panose="02010600030101010101" pitchFamily="2" charset="-122"/>
                <a:ea typeface="宋体" panose="02010600030101010101" pitchFamily="2" charset="-122"/>
                <a:cs typeface="Microsoft JhengHei" panose="020B0604030504040204" charset="-120"/>
              </a:rPr>
              <a:t>1976</a:t>
            </a:r>
            <a:endParaRPr sz="1050" b="1" spc="-30" dirty="0">
              <a:solidFill>
                <a:srgbClr val="FFFFFF"/>
              </a:solidFill>
              <a:latin typeface="宋体" panose="02010600030101010101" pitchFamily="2" charset="-122"/>
              <a:ea typeface="宋体" panose="02010600030101010101" pitchFamily="2" charset="-122"/>
              <a:cs typeface="Microsoft JhengHei" panose="020B0604030504040204" charset="-120"/>
            </a:endParaRPr>
          </a:p>
        </p:txBody>
      </p:sp>
      <p:sp>
        <p:nvSpPr>
          <p:cNvPr id="9" name="object 9"/>
          <p:cNvSpPr txBox="1">
            <a:spLocks noGrp="1"/>
          </p:cNvSpPr>
          <p:nvPr>
            <p:ph type="title"/>
          </p:nvPr>
        </p:nvSpPr>
        <p:spPr>
          <a:xfrm>
            <a:off x="917575" y="363854"/>
            <a:ext cx="8336915" cy="511175"/>
          </a:xfrm>
          <a:prstGeom prst="rect">
            <a:avLst/>
          </a:prstGeom>
        </p:spPr>
        <p:txBody>
          <a:bodyPr vert="horz" wrap="square" lIns="0" tIns="17145" rIns="0" bIns="0" rtlCol="0">
            <a:spAutoFit/>
          </a:bodyPr>
          <a:lstStyle/>
          <a:p>
            <a:pPr marL="12700">
              <a:lnSpc>
                <a:spcPct val="100000"/>
              </a:lnSpc>
              <a:spcBef>
                <a:spcPts val="135"/>
              </a:spcBef>
              <a:tabLst>
                <a:tab pos="4792980" algn="l"/>
              </a:tabLst>
            </a:pPr>
            <a:r>
              <a:rPr spc="25" dirty="0"/>
              <a:t>第二节 探索中的严重曲折	</a:t>
            </a:r>
            <a:r>
              <a:rPr spc="-90" dirty="0"/>
              <a:t>——</a:t>
            </a:r>
            <a:r>
              <a:rPr spc="25" dirty="0"/>
              <a:t>文化大革命</a:t>
            </a:r>
            <a:endParaRPr spc="25" dirty="0"/>
          </a:p>
        </p:txBody>
      </p:sp>
      <p:sp>
        <p:nvSpPr>
          <p:cNvPr id="10" name="object 10"/>
          <p:cNvSpPr/>
          <p:nvPr/>
        </p:nvSpPr>
        <p:spPr>
          <a:xfrm>
            <a:off x="1790700" y="1524000"/>
            <a:ext cx="129540" cy="137159"/>
          </a:xfrm>
          <a:prstGeom prst="rect">
            <a:avLst/>
          </a:prstGeom>
          <a:blipFill>
            <a:blip r:embed="rId1"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1" name="object 11"/>
          <p:cNvSpPr/>
          <p:nvPr/>
        </p:nvSpPr>
        <p:spPr>
          <a:xfrm>
            <a:off x="1790700" y="2148839"/>
            <a:ext cx="129540" cy="129539"/>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2" name="object 12"/>
          <p:cNvSpPr/>
          <p:nvPr/>
        </p:nvSpPr>
        <p:spPr>
          <a:xfrm>
            <a:off x="1790700" y="2773679"/>
            <a:ext cx="129540" cy="129539"/>
          </a:xfrm>
          <a:prstGeom prst="rect">
            <a:avLst/>
          </a:prstGeom>
          <a:blipFill>
            <a:blip r:embed="rId3"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3" name="object 13"/>
          <p:cNvSpPr/>
          <p:nvPr/>
        </p:nvSpPr>
        <p:spPr>
          <a:xfrm>
            <a:off x="1790700" y="3398520"/>
            <a:ext cx="129540" cy="129539"/>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4" name="object 14"/>
          <p:cNvSpPr/>
          <p:nvPr/>
        </p:nvSpPr>
        <p:spPr>
          <a:xfrm>
            <a:off x="1790700" y="5890259"/>
            <a:ext cx="129540" cy="129540"/>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5" name="object 15"/>
          <p:cNvSpPr/>
          <p:nvPr/>
        </p:nvSpPr>
        <p:spPr>
          <a:xfrm>
            <a:off x="1790700" y="5273040"/>
            <a:ext cx="129540" cy="129540"/>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6" name="object 16"/>
          <p:cNvSpPr/>
          <p:nvPr/>
        </p:nvSpPr>
        <p:spPr>
          <a:xfrm>
            <a:off x="1790700" y="4648200"/>
            <a:ext cx="129540" cy="129540"/>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7" name="object 17"/>
          <p:cNvSpPr/>
          <p:nvPr/>
        </p:nvSpPr>
        <p:spPr>
          <a:xfrm>
            <a:off x="1790700" y="4023359"/>
            <a:ext cx="129540" cy="129540"/>
          </a:xfrm>
          <a:prstGeom prst="rect">
            <a:avLst/>
          </a:prstGeom>
          <a:blipFill>
            <a:blip r:embed="rId2" cstate="print"/>
            <a:stretch>
              <a:fillRect/>
            </a:stretch>
          </a:blipFill>
        </p:spPr>
        <p:txBody>
          <a:bodyPr wrap="square" lIns="0" tIns="0" rIns="0" bIns="0" rtlCol="0"/>
          <a:lstStyle/>
          <a:p>
            <a:endParaRPr>
              <a:latin typeface="宋体" panose="02010600030101010101" pitchFamily="2" charset="-122"/>
              <a:ea typeface="宋体" panose="02010600030101010101" pitchFamily="2" charset="-122"/>
            </a:endParaRPr>
          </a:p>
        </p:txBody>
      </p:sp>
      <p:sp>
        <p:nvSpPr>
          <p:cNvPr id="18" name="object 18"/>
          <p:cNvSpPr txBox="1"/>
          <p:nvPr/>
        </p:nvSpPr>
        <p:spPr>
          <a:xfrm>
            <a:off x="111759" y="1394078"/>
            <a:ext cx="1751329" cy="29934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宋体" panose="02010600030101010101" pitchFamily="2" charset="-122"/>
                <a:ea typeface="宋体" panose="02010600030101010101" pitchFamily="2" charset="-122"/>
                <a:cs typeface="PMingLiU"/>
              </a:rPr>
              <a:t>1965</a:t>
            </a:r>
            <a:r>
              <a:rPr sz="1800" dirty="0">
                <a:latin typeface="宋体" panose="02010600030101010101" pitchFamily="2" charset="-122"/>
                <a:ea typeface="宋体" panose="02010600030101010101" pitchFamily="2" charset="-122"/>
                <a:cs typeface="PMingLiU"/>
              </a:rPr>
              <a:t>年</a:t>
            </a:r>
            <a:r>
              <a:rPr sz="1800" spc="-190" dirty="0">
                <a:latin typeface="宋体" panose="02010600030101010101" pitchFamily="2" charset="-122"/>
                <a:ea typeface="宋体" panose="02010600030101010101" pitchFamily="2" charset="-122"/>
                <a:cs typeface="PMingLiU"/>
              </a:rPr>
              <a:t>11</a:t>
            </a:r>
            <a:r>
              <a:rPr sz="1800" dirty="0">
                <a:latin typeface="宋体" panose="02010600030101010101" pitchFamily="2" charset="-122"/>
                <a:ea typeface="宋体" panose="02010600030101010101" pitchFamily="2" charset="-122"/>
                <a:cs typeface="PMingLiU"/>
              </a:rPr>
              <a:t>月</a:t>
            </a:r>
            <a:r>
              <a:rPr sz="1800" spc="-130" dirty="0">
                <a:latin typeface="宋体" panose="02010600030101010101" pitchFamily="2" charset="-122"/>
                <a:ea typeface="宋体" panose="02010600030101010101" pitchFamily="2" charset="-122"/>
                <a:cs typeface="PMingLiU"/>
              </a:rPr>
              <a:t>10</a:t>
            </a:r>
            <a:r>
              <a:rPr sz="1800" dirty="0">
                <a:latin typeface="宋体" panose="02010600030101010101" pitchFamily="2" charset="-122"/>
                <a:ea typeface="宋体" panose="02010600030101010101" pitchFamily="2" charset="-122"/>
                <a:cs typeface="PMingLiU"/>
              </a:rPr>
              <a:t>日</a:t>
            </a:r>
            <a:endParaRPr sz="1800" dirty="0">
              <a:latin typeface="宋体" panose="02010600030101010101" pitchFamily="2" charset="-122"/>
              <a:ea typeface="宋体" panose="02010600030101010101" pitchFamily="2" charset="-122"/>
              <a:cs typeface="PMingLiU"/>
            </a:endParaRPr>
          </a:p>
        </p:txBody>
      </p:sp>
      <p:sp>
        <p:nvSpPr>
          <p:cNvPr id="19" name="object 19"/>
          <p:cNvSpPr txBox="1"/>
          <p:nvPr/>
        </p:nvSpPr>
        <p:spPr>
          <a:xfrm>
            <a:off x="592137" y="2019236"/>
            <a:ext cx="1142682" cy="289823"/>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宋体" panose="02010600030101010101" pitchFamily="2" charset="-122"/>
                <a:ea typeface="宋体" panose="02010600030101010101" pitchFamily="2" charset="-122"/>
                <a:cs typeface="PMingLiU"/>
              </a:rPr>
              <a:t>1966</a:t>
            </a:r>
            <a:r>
              <a:rPr sz="1800" spc="-5" dirty="0">
                <a:latin typeface="宋体" panose="02010600030101010101" pitchFamily="2" charset="-122"/>
                <a:ea typeface="宋体" panose="02010600030101010101" pitchFamily="2" charset="-122"/>
                <a:cs typeface="PMingLiU"/>
              </a:rPr>
              <a:t>年</a:t>
            </a:r>
            <a:r>
              <a:rPr sz="1800" spc="-70" dirty="0">
                <a:latin typeface="宋体" panose="02010600030101010101" pitchFamily="2" charset="-122"/>
                <a:ea typeface="宋体" panose="02010600030101010101" pitchFamily="2" charset="-122"/>
                <a:cs typeface="PMingLiU"/>
              </a:rPr>
              <a:t>5</a:t>
            </a:r>
            <a:r>
              <a:rPr sz="1800" dirty="0">
                <a:latin typeface="宋体" panose="02010600030101010101" pitchFamily="2" charset="-122"/>
                <a:ea typeface="宋体" panose="02010600030101010101" pitchFamily="2" charset="-122"/>
                <a:cs typeface="PMingLiU"/>
              </a:rPr>
              <a:t>月</a:t>
            </a:r>
            <a:endParaRPr sz="1800" dirty="0">
              <a:latin typeface="宋体" panose="02010600030101010101" pitchFamily="2" charset="-122"/>
              <a:ea typeface="宋体" panose="02010600030101010101" pitchFamily="2" charset="-122"/>
              <a:cs typeface="PMingLiU"/>
            </a:endParaRPr>
          </a:p>
        </p:txBody>
      </p:sp>
      <p:sp>
        <p:nvSpPr>
          <p:cNvPr id="20" name="object 20"/>
          <p:cNvSpPr txBox="1"/>
          <p:nvPr/>
        </p:nvSpPr>
        <p:spPr>
          <a:xfrm>
            <a:off x="592137" y="2644711"/>
            <a:ext cx="1142682" cy="289823"/>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宋体" panose="02010600030101010101" pitchFamily="2" charset="-122"/>
                <a:ea typeface="宋体" panose="02010600030101010101" pitchFamily="2" charset="-122"/>
                <a:cs typeface="PMingLiU"/>
              </a:rPr>
              <a:t>1966</a:t>
            </a:r>
            <a:r>
              <a:rPr sz="1800" spc="-5" dirty="0">
                <a:latin typeface="宋体" panose="02010600030101010101" pitchFamily="2" charset="-122"/>
                <a:ea typeface="宋体" panose="02010600030101010101" pitchFamily="2" charset="-122"/>
                <a:cs typeface="PMingLiU"/>
              </a:rPr>
              <a:t>年</a:t>
            </a:r>
            <a:r>
              <a:rPr sz="1800" spc="-65" dirty="0">
                <a:latin typeface="宋体" panose="02010600030101010101" pitchFamily="2" charset="-122"/>
                <a:ea typeface="宋体" panose="02010600030101010101" pitchFamily="2" charset="-122"/>
                <a:cs typeface="PMingLiU"/>
              </a:rPr>
              <a:t>8</a:t>
            </a:r>
            <a:r>
              <a:rPr sz="1800" dirty="0">
                <a:latin typeface="宋体" panose="02010600030101010101" pitchFamily="2" charset="-122"/>
                <a:ea typeface="宋体" panose="02010600030101010101" pitchFamily="2" charset="-122"/>
                <a:cs typeface="PMingLiU"/>
              </a:rPr>
              <a:t>月</a:t>
            </a:r>
            <a:endParaRPr sz="1800" dirty="0">
              <a:latin typeface="宋体" panose="02010600030101010101" pitchFamily="2" charset="-122"/>
              <a:ea typeface="宋体" panose="02010600030101010101" pitchFamily="2" charset="-122"/>
              <a:cs typeface="PMingLiU"/>
            </a:endParaRPr>
          </a:p>
        </p:txBody>
      </p:sp>
      <p:sp>
        <p:nvSpPr>
          <p:cNvPr id="21" name="object 21"/>
          <p:cNvSpPr txBox="1"/>
          <p:nvPr/>
        </p:nvSpPr>
        <p:spPr>
          <a:xfrm>
            <a:off x="607377" y="3270187"/>
            <a:ext cx="1127442" cy="299784"/>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宋体" panose="02010600030101010101" pitchFamily="2" charset="-122"/>
                <a:ea typeface="宋体" panose="02010600030101010101" pitchFamily="2" charset="-122"/>
                <a:cs typeface="PMingLiU"/>
              </a:rPr>
              <a:t>1967</a:t>
            </a:r>
            <a:r>
              <a:rPr sz="1800" spc="-5" dirty="0">
                <a:latin typeface="宋体" panose="02010600030101010101" pitchFamily="2" charset="-122"/>
                <a:ea typeface="宋体" panose="02010600030101010101" pitchFamily="2" charset="-122"/>
                <a:cs typeface="PMingLiU"/>
              </a:rPr>
              <a:t>年</a:t>
            </a:r>
            <a:r>
              <a:rPr sz="1800" spc="-190" dirty="0">
                <a:latin typeface="宋体" panose="02010600030101010101" pitchFamily="2" charset="-122"/>
                <a:ea typeface="宋体" panose="02010600030101010101" pitchFamily="2" charset="-122"/>
                <a:cs typeface="PMingLiU"/>
              </a:rPr>
              <a:t>1</a:t>
            </a:r>
            <a:r>
              <a:rPr sz="1800" dirty="0">
                <a:latin typeface="宋体" panose="02010600030101010101" pitchFamily="2" charset="-122"/>
                <a:ea typeface="宋体" panose="02010600030101010101" pitchFamily="2" charset="-122"/>
                <a:cs typeface="PMingLiU"/>
              </a:rPr>
              <a:t>月</a:t>
            </a:r>
            <a:endParaRPr sz="1800" dirty="0">
              <a:latin typeface="宋体" panose="02010600030101010101" pitchFamily="2" charset="-122"/>
              <a:ea typeface="宋体" panose="02010600030101010101" pitchFamily="2" charset="-122"/>
              <a:cs typeface="PMingLiU"/>
            </a:endParaRPr>
          </a:p>
        </p:txBody>
      </p:sp>
      <p:sp>
        <p:nvSpPr>
          <p:cNvPr id="22" name="object 22"/>
          <p:cNvSpPr txBox="1"/>
          <p:nvPr/>
        </p:nvSpPr>
        <p:spPr>
          <a:xfrm>
            <a:off x="592137" y="3895789"/>
            <a:ext cx="1142682" cy="299530"/>
          </a:xfrm>
          <a:prstGeom prst="rect">
            <a:avLst/>
          </a:prstGeom>
        </p:spPr>
        <p:txBody>
          <a:bodyPr vert="horz" wrap="square" lIns="0" tIns="12700" rIns="0" bIns="0" rtlCol="0">
            <a:spAutoFit/>
          </a:bodyPr>
          <a:lstStyle/>
          <a:p>
            <a:pPr marL="12700">
              <a:lnSpc>
                <a:spcPct val="100000"/>
              </a:lnSpc>
              <a:spcBef>
                <a:spcPts val="100"/>
              </a:spcBef>
            </a:pPr>
            <a:r>
              <a:rPr sz="1800" spc="-105" dirty="0">
                <a:latin typeface="宋体" panose="02010600030101010101" pitchFamily="2" charset="-122"/>
                <a:ea typeface="宋体" panose="02010600030101010101" pitchFamily="2" charset="-122"/>
                <a:cs typeface="PMingLiU"/>
              </a:rPr>
              <a:t>1967</a:t>
            </a:r>
            <a:r>
              <a:rPr sz="1800" spc="-5" dirty="0">
                <a:latin typeface="宋体" panose="02010600030101010101" pitchFamily="2" charset="-122"/>
                <a:ea typeface="宋体" panose="02010600030101010101" pitchFamily="2" charset="-122"/>
                <a:cs typeface="PMingLiU"/>
              </a:rPr>
              <a:t>年</a:t>
            </a:r>
            <a:r>
              <a:rPr sz="1800" spc="-70" dirty="0">
                <a:latin typeface="宋体" panose="02010600030101010101" pitchFamily="2" charset="-122"/>
                <a:ea typeface="宋体" panose="02010600030101010101" pitchFamily="2" charset="-122"/>
                <a:cs typeface="PMingLiU"/>
              </a:rPr>
              <a:t>2</a:t>
            </a:r>
            <a:r>
              <a:rPr sz="1800" dirty="0">
                <a:latin typeface="宋体" panose="02010600030101010101" pitchFamily="2" charset="-122"/>
                <a:ea typeface="宋体" panose="02010600030101010101" pitchFamily="2" charset="-122"/>
                <a:cs typeface="PMingLiU"/>
              </a:rPr>
              <a:t>月</a:t>
            </a:r>
            <a:endParaRPr sz="1800" dirty="0">
              <a:latin typeface="宋体" panose="02010600030101010101" pitchFamily="2" charset="-122"/>
              <a:ea typeface="宋体" panose="02010600030101010101" pitchFamily="2" charset="-122"/>
              <a:cs typeface="PMingLiU"/>
            </a:endParaRPr>
          </a:p>
        </p:txBody>
      </p:sp>
      <p:sp>
        <p:nvSpPr>
          <p:cNvPr id="23" name="object 23"/>
          <p:cNvSpPr txBox="1"/>
          <p:nvPr/>
        </p:nvSpPr>
        <p:spPr>
          <a:xfrm>
            <a:off x="607376" y="4521136"/>
            <a:ext cx="1081977" cy="289823"/>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宋体" panose="02010600030101010101" pitchFamily="2" charset="-122"/>
                <a:ea typeface="宋体" panose="02010600030101010101" pitchFamily="2" charset="-122"/>
                <a:cs typeface="PMingLiU"/>
              </a:rPr>
              <a:t>1971</a:t>
            </a:r>
            <a:r>
              <a:rPr sz="1800" spc="-5" dirty="0">
                <a:latin typeface="宋体" panose="02010600030101010101" pitchFamily="2" charset="-122"/>
                <a:ea typeface="宋体" panose="02010600030101010101" pitchFamily="2" charset="-122"/>
                <a:cs typeface="PMingLiU"/>
              </a:rPr>
              <a:t>年</a:t>
            </a:r>
            <a:r>
              <a:rPr sz="1800" spc="-65" dirty="0">
                <a:latin typeface="宋体" panose="02010600030101010101" pitchFamily="2" charset="-122"/>
                <a:ea typeface="宋体" panose="02010600030101010101" pitchFamily="2" charset="-122"/>
                <a:cs typeface="PMingLiU"/>
              </a:rPr>
              <a:t>9</a:t>
            </a:r>
            <a:r>
              <a:rPr sz="1800" dirty="0">
                <a:latin typeface="宋体" panose="02010600030101010101" pitchFamily="2" charset="-122"/>
                <a:ea typeface="宋体" panose="02010600030101010101" pitchFamily="2" charset="-122"/>
                <a:cs typeface="PMingLiU"/>
              </a:rPr>
              <a:t>月</a:t>
            </a:r>
            <a:endParaRPr sz="1800" dirty="0">
              <a:latin typeface="宋体" panose="02010600030101010101" pitchFamily="2" charset="-122"/>
              <a:ea typeface="宋体" panose="02010600030101010101" pitchFamily="2" charset="-122"/>
              <a:cs typeface="PMingLiU"/>
            </a:endParaRPr>
          </a:p>
        </p:txBody>
      </p:sp>
      <p:sp>
        <p:nvSpPr>
          <p:cNvPr id="24" name="object 24"/>
          <p:cNvSpPr txBox="1"/>
          <p:nvPr/>
        </p:nvSpPr>
        <p:spPr>
          <a:xfrm>
            <a:off x="264477" y="5147308"/>
            <a:ext cx="1526223" cy="289823"/>
          </a:xfrm>
          <a:prstGeom prst="rect">
            <a:avLst/>
          </a:prstGeom>
        </p:spPr>
        <p:txBody>
          <a:bodyPr vert="horz" wrap="square" lIns="0" tIns="12700" rIns="0" bIns="0" rtlCol="0">
            <a:spAutoFit/>
          </a:bodyPr>
          <a:lstStyle/>
          <a:p>
            <a:pPr marL="12700">
              <a:lnSpc>
                <a:spcPct val="100000"/>
              </a:lnSpc>
              <a:spcBef>
                <a:spcPts val="100"/>
              </a:spcBef>
            </a:pPr>
            <a:r>
              <a:rPr sz="1800" spc="-190" dirty="0">
                <a:latin typeface="宋体" panose="02010600030101010101" pitchFamily="2" charset="-122"/>
                <a:ea typeface="宋体" panose="02010600030101010101" pitchFamily="2" charset="-122"/>
                <a:cs typeface="PMingLiU"/>
              </a:rPr>
              <a:t>1</a:t>
            </a:r>
            <a:r>
              <a:rPr sz="1800" spc="-75" dirty="0">
                <a:latin typeface="宋体" panose="02010600030101010101" pitchFamily="2" charset="-122"/>
                <a:ea typeface="宋体" panose="02010600030101010101" pitchFamily="2" charset="-122"/>
                <a:cs typeface="PMingLiU"/>
              </a:rPr>
              <a:t>97</a:t>
            </a:r>
            <a:r>
              <a:rPr sz="1800" spc="-70" dirty="0">
                <a:latin typeface="宋体" panose="02010600030101010101" pitchFamily="2" charset="-122"/>
                <a:ea typeface="宋体" panose="02010600030101010101" pitchFamily="2" charset="-122"/>
                <a:cs typeface="PMingLiU"/>
              </a:rPr>
              <a:t>6</a:t>
            </a:r>
            <a:r>
              <a:rPr sz="1800" dirty="0">
                <a:latin typeface="宋体" panose="02010600030101010101" pitchFamily="2" charset="-122"/>
                <a:ea typeface="宋体" panose="02010600030101010101" pitchFamily="2" charset="-122"/>
                <a:cs typeface="PMingLiU"/>
              </a:rPr>
              <a:t>年</a:t>
            </a:r>
            <a:r>
              <a:rPr sz="1800" spc="-75" dirty="0">
                <a:latin typeface="宋体" panose="02010600030101010101" pitchFamily="2" charset="-122"/>
                <a:ea typeface="宋体" panose="02010600030101010101" pitchFamily="2" charset="-122"/>
                <a:cs typeface="PMingLiU"/>
              </a:rPr>
              <a:t>4</a:t>
            </a:r>
            <a:r>
              <a:rPr sz="1800" dirty="0">
                <a:latin typeface="宋体" panose="02010600030101010101" pitchFamily="2" charset="-122"/>
                <a:ea typeface="宋体" panose="02010600030101010101" pitchFamily="2" charset="-122"/>
                <a:cs typeface="PMingLiU"/>
              </a:rPr>
              <a:t>月</a:t>
            </a:r>
            <a:r>
              <a:rPr sz="1800" spc="-70" dirty="0">
                <a:latin typeface="宋体" panose="02010600030101010101" pitchFamily="2" charset="-122"/>
                <a:ea typeface="宋体" panose="02010600030101010101" pitchFamily="2" charset="-122"/>
                <a:cs typeface="PMingLiU"/>
              </a:rPr>
              <a:t>5</a:t>
            </a:r>
            <a:r>
              <a:rPr sz="1800" dirty="0">
                <a:latin typeface="宋体" panose="02010600030101010101" pitchFamily="2" charset="-122"/>
                <a:ea typeface="宋体" panose="02010600030101010101" pitchFamily="2" charset="-122"/>
                <a:cs typeface="PMingLiU"/>
              </a:rPr>
              <a:t>日</a:t>
            </a:r>
            <a:endParaRPr sz="1800" dirty="0">
              <a:latin typeface="宋体" panose="02010600030101010101" pitchFamily="2" charset="-122"/>
              <a:ea typeface="宋体" panose="02010600030101010101" pitchFamily="2" charset="-122"/>
              <a:cs typeface="PMingLiU"/>
            </a:endParaRPr>
          </a:p>
        </p:txBody>
      </p:sp>
      <p:sp>
        <p:nvSpPr>
          <p:cNvPr id="25" name="object 25"/>
          <p:cNvSpPr txBox="1"/>
          <p:nvPr/>
        </p:nvSpPr>
        <p:spPr>
          <a:xfrm>
            <a:off x="180338" y="5772467"/>
            <a:ext cx="1610361" cy="289823"/>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宋体" panose="02010600030101010101" pitchFamily="2" charset="-122"/>
                <a:ea typeface="宋体" panose="02010600030101010101" pitchFamily="2" charset="-122"/>
                <a:cs typeface="PMingLiU"/>
              </a:rPr>
              <a:t>1976</a:t>
            </a:r>
            <a:r>
              <a:rPr sz="1800" dirty="0">
                <a:latin typeface="宋体" panose="02010600030101010101" pitchFamily="2" charset="-122"/>
                <a:ea typeface="宋体" panose="02010600030101010101" pitchFamily="2" charset="-122"/>
                <a:cs typeface="PMingLiU"/>
              </a:rPr>
              <a:t>年</a:t>
            </a:r>
            <a:r>
              <a:rPr sz="1800" spc="-130" dirty="0">
                <a:latin typeface="宋体" panose="02010600030101010101" pitchFamily="2" charset="-122"/>
                <a:ea typeface="宋体" panose="02010600030101010101" pitchFamily="2" charset="-122"/>
                <a:cs typeface="PMingLiU"/>
              </a:rPr>
              <a:t>10</a:t>
            </a:r>
            <a:r>
              <a:rPr sz="1800" spc="-5" dirty="0">
                <a:latin typeface="宋体" panose="02010600030101010101" pitchFamily="2" charset="-122"/>
                <a:ea typeface="宋体" panose="02010600030101010101" pitchFamily="2" charset="-122"/>
                <a:cs typeface="PMingLiU"/>
              </a:rPr>
              <a:t>月</a:t>
            </a:r>
            <a:r>
              <a:rPr sz="1800" spc="-65" dirty="0">
                <a:latin typeface="宋体" panose="02010600030101010101" pitchFamily="2" charset="-122"/>
                <a:ea typeface="宋体" panose="02010600030101010101" pitchFamily="2" charset="-122"/>
                <a:cs typeface="PMingLiU"/>
              </a:rPr>
              <a:t>6</a:t>
            </a:r>
            <a:r>
              <a:rPr sz="1800" dirty="0">
                <a:latin typeface="宋体" panose="02010600030101010101" pitchFamily="2" charset="-122"/>
                <a:ea typeface="宋体" panose="02010600030101010101" pitchFamily="2" charset="-122"/>
                <a:cs typeface="PMingLiU"/>
              </a:rPr>
              <a:t>日</a:t>
            </a:r>
            <a:endParaRPr sz="1800" dirty="0">
              <a:latin typeface="宋体" panose="02010600030101010101" pitchFamily="2" charset="-122"/>
              <a:ea typeface="宋体" panose="02010600030101010101" pitchFamily="2" charset="-122"/>
              <a:cs typeface="PMingLiU"/>
            </a:endParaRPr>
          </a:p>
        </p:txBody>
      </p:sp>
      <p:sp>
        <p:nvSpPr>
          <p:cNvPr id="26" name="object 26"/>
          <p:cNvSpPr/>
          <p:nvPr/>
        </p:nvSpPr>
        <p:spPr>
          <a:xfrm>
            <a:off x="3175380" y="1731264"/>
            <a:ext cx="754380" cy="0"/>
          </a:xfrm>
          <a:custGeom>
            <a:avLst/>
            <a:gdLst/>
            <a:ahLst/>
            <a:cxnLst/>
            <a:rect l="l" t="t" r="r" b="b"/>
            <a:pathLst>
              <a:path w="754379">
                <a:moveTo>
                  <a:pt x="0" y="0"/>
                </a:moveTo>
                <a:lnTo>
                  <a:pt x="754380" y="0"/>
                </a:lnTo>
              </a:path>
            </a:pathLst>
          </a:custGeom>
          <a:ln w="15239">
            <a:solidFill>
              <a:srgbClr val="C23B0D"/>
            </a:solidFill>
          </a:ln>
        </p:spPr>
        <p:txBody>
          <a:bodyPr wrap="square" lIns="0" tIns="0" rIns="0" bIns="0" rtlCol="0"/>
          <a:lstStyle/>
          <a:p/>
        </p:txBody>
      </p:sp>
      <p:sp>
        <p:nvSpPr>
          <p:cNvPr id="27" name="object 27"/>
          <p:cNvSpPr/>
          <p:nvPr/>
        </p:nvSpPr>
        <p:spPr>
          <a:xfrm>
            <a:off x="4684140" y="1731264"/>
            <a:ext cx="3543300" cy="0"/>
          </a:xfrm>
          <a:custGeom>
            <a:avLst/>
            <a:gdLst/>
            <a:ahLst/>
            <a:cxnLst/>
            <a:rect l="l" t="t" r="r" b="b"/>
            <a:pathLst>
              <a:path w="3543300">
                <a:moveTo>
                  <a:pt x="0" y="0"/>
                </a:moveTo>
                <a:lnTo>
                  <a:pt x="3543300" y="0"/>
                </a:lnTo>
              </a:path>
            </a:pathLst>
          </a:custGeom>
          <a:ln w="15239">
            <a:solidFill>
              <a:srgbClr val="C23B0D"/>
            </a:solidFill>
          </a:ln>
        </p:spPr>
        <p:txBody>
          <a:bodyPr wrap="square" lIns="0" tIns="0" rIns="0" bIns="0" rtlCol="0"/>
          <a:lstStyle/>
          <a:p/>
        </p:txBody>
      </p:sp>
      <p:sp>
        <p:nvSpPr>
          <p:cNvPr id="28" name="object 28"/>
          <p:cNvSpPr txBox="1"/>
          <p:nvPr/>
        </p:nvSpPr>
        <p:spPr>
          <a:xfrm>
            <a:off x="2158364" y="1407731"/>
            <a:ext cx="7200900" cy="327660"/>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导火索</a:t>
            </a:r>
            <a:r>
              <a:rPr sz="1950" spc="25" dirty="0">
                <a:latin typeface="PMingLiU"/>
                <a:cs typeface="PMingLiU"/>
              </a:rPr>
              <a:t>：</a:t>
            </a:r>
            <a:r>
              <a:rPr sz="1950" b="1" spc="25" dirty="0">
                <a:solidFill>
                  <a:srgbClr val="C23B0D"/>
                </a:solidFill>
                <a:latin typeface="Microsoft JhengHei" panose="020B0604030504040204" charset="-120"/>
                <a:cs typeface="Microsoft JhengHei" panose="020B0604030504040204" charset="-120"/>
              </a:rPr>
              <a:t>姚文元</a:t>
            </a:r>
            <a:r>
              <a:rPr sz="1950" spc="25" dirty="0">
                <a:latin typeface="PMingLiU"/>
                <a:cs typeface="PMingLiU"/>
              </a:rPr>
              <a:t>的文章</a:t>
            </a:r>
            <a:r>
              <a:rPr sz="1950" b="1" spc="25" dirty="0">
                <a:solidFill>
                  <a:srgbClr val="C23B0D"/>
                </a:solidFill>
                <a:latin typeface="Microsoft JhengHei" panose="020B0604030504040204" charset="-120"/>
                <a:cs typeface="Microsoft JhengHei" panose="020B0604030504040204" charset="-120"/>
              </a:rPr>
              <a:t>《评新</a:t>
            </a:r>
            <a:r>
              <a:rPr sz="1950" b="1" spc="15" dirty="0">
                <a:solidFill>
                  <a:srgbClr val="C23B0D"/>
                </a:solidFill>
                <a:latin typeface="Microsoft JhengHei" panose="020B0604030504040204" charset="-120"/>
                <a:cs typeface="Microsoft JhengHei" panose="020B0604030504040204" charset="-120"/>
              </a:rPr>
              <a:t>编</a:t>
            </a:r>
            <a:r>
              <a:rPr sz="1950" b="1" spc="25" dirty="0">
                <a:solidFill>
                  <a:srgbClr val="C23B0D"/>
                </a:solidFill>
                <a:latin typeface="Microsoft JhengHei" panose="020B0604030504040204" charset="-120"/>
                <a:cs typeface="Microsoft JhengHei" panose="020B0604030504040204" charset="-120"/>
              </a:rPr>
              <a:t>历</a:t>
            </a:r>
            <a:r>
              <a:rPr sz="1950" b="1" spc="75" dirty="0">
                <a:solidFill>
                  <a:srgbClr val="C23B0D"/>
                </a:solidFill>
                <a:latin typeface="Microsoft JhengHei" panose="020B0604030504040204" charset="-120"/>
                <a:cs typeface="Microsoft JhengHei" panose="020B0604030504040204" charset="-120"/>
              </a:rPr>
              <a:t>史</a:t>
            </a:r>
            <a:r>
              <a:rPr sz="1950" b="1" spc="25" dirty="0">
                <a:solidFill>
                  <a:srgbClr val="C23B0D"/>
                </a:solidFill>
                <a:latin typeface="Microsoft JhengHei" panose="020B0604030504040204" charset="-120"/>
                <a:cs typeface="Microsoft JhengHei" panose="020B0604030504040204" charset="-120"/>
              </a:rPr>
              <a:t>剧〈</a:t>
            </a:r>
            <a:r>
              <a:rPr sz="1950" b="1" spc="75" dirty="0">
                <a:solidFill>
                  <a:srgbClr val="C23B0D"/>
                </a:solidFill>
                <a:latin typeface="Microsoft JhengHei" panose="020B0604030504040204" charset="-120"/>
                <a:cs typeface="Microsoft JhengHei" panose="020B0604030504040204" charset="-120"/>
              </a:rPr>
              <a:t>海</a:t>
            </a:r>
            <a:r>
              <a:rPr sz="1950" b="1" spc="25" dirty="0">
                <a:solidFill>
                  <a:srgbClr val="C23B0D"/>
                </a:solidFill>
                <a:latin typeface="Microsoft JhengHei" panose="020B0604030504040204" charset="-120"/>
                <a:cs typeface="Microsoft JhengHei" panose="020B0604030504040204" charset="-120"/>
              </a:rPr>
              <a:t>瑞罢</a:t>
            </a:r>
            <a:r>
              <a:rPr sz="1950" b="1" spc="75" dirty="0">
                <a:solidFill>
                  <a:srgbClr val="C23B0D"/>
                </a:solidFill>
                <a:latin typeface="Microsoft JhengHei" panose="020B0604030504040204" charset="-120"/>
                <a:cs typeface="Microsoft JhengHei" panose="020B0604030504040204" charset="-120"/>
              </a:rPr>
              <a:t>官</a:t>
            </a:r>
            <a:r>
              <a:rPr sz="1950" b="1" spc="25" dirty="0">
                <a:solidFill>
                  <a:srgbClr val="C23B0D"/>
                </a:solidFill>
                <a:latin typeface="Microsoft JhengHei" panose="020B0604030504040204" charset="-120"/>
                <a:cs typeface="Microsoft JhengHei" panose="020B0604030504040204" charset="-120"/>
              </a:rPr>
              <a:t>〉》</a:t>
            </a:r>
            <a:r>
              <a:rPr sz="1950" spc="80" dirty="0">
                <a:latin typeface="PMingLiU"/>
                <a:cs typeface="PMingLiU"/>
              </a:rPr>
              <a:t>发</a:t>
            </a:r>
            <a:r>
              <a:rPr sz="1950" spc="25" dirty="0">
                <a:latin typeface="PMingLiU"/>
                <a:cs typeface="PMingLiU"/>
              </a:rPr>
              <a:t>表</a:t>
            </a:r>
            <a:r>
              <a:rPr sz="1950" spc="25" dirty="0">
                <a:solidFill>
                  <a:srgbClr val="C23B0D"/>
                </a:solidFill>
                <a:latin typeface="宋体" panose="02010600030101010101" pitchFamily="2" charset="-122"/>
                <a:cs typeface="宋体" panose="02010600030101010101" pitchFamily="2" charset="-122"/>
              </a:rPr>
              <a:t>★</a:t>
            </a:r>
            <a:r>
              <a:rPr sz="1950" spc="-204" dirty="0">
                <a:solidFill>
                  <a:srgbClr val="C23B0D"/>
                </a:solidFill>
                <a:latin typeface="宋体" panose="02010600030101010101" pitchFamily="2" charset="-122"/>
                <a:cs typeface="宋体" panose="02010600030101010101" pitchFamily="2" charset="-122"/>
              </a:rPr>
              <a:t> </a:t>
            </a:r>
            <a:r>
              <a:rPr sz="1950" spc="25" dirty="0">
                <a:latin typeface="PMingLiU"/>
                <a:cs typeface="PMingLiU"/>
              </a:rPr>
              <a:t>。</a:t>
            </a:r>
            <a:endParaRPr sz="1950">
              <a:latin typeface="PMingLiU"/>
              <a:cs typeface="PMingLiU"/>
            </a:endParaRPr>
          </a:p>
        </p:txBody>
      </p:sp>
      <p:sp>
        <p:nvSpPr>
          <p:cNvPr id="29" name="object 29"/>
          <p:cNvSpPr txBox="1"/>
          <p:nvPr/>
        </p:nvSpPr>
        <p:spPr>
          <a:xfrm>
            <a:off x="2158364" y="2031999"/>
            <a:ext cx="8875395" cy="316753"/>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开始</a:t>
            </a:r>
            <a:r>
              <a:rPr sz="1950" spc="25" dirty="0">
                <a:latin typeface="PMingLiU"/>
                <a:cs typeface="PMingLiU"/>
              </a:rPr>
              <a:t>：《中共中央通知》（“五一六通知”），成立“中央文化革命小组”</a:t>
            </a:r>
            <a:endParaRPr sz="1950" spc="25" dirty="0">
              <a:latin typeface="PMingLiU"/>
              <a:cs typeface="PMingLiU"/>
            </a:endParaRPr>
          </a:p>
        </p:txBody>
      </p:sp>
      <p:sp>
        <p:nvSpPr>
          <p:cNvPr id="30" name="object 30"/>
          <p:cNvSpPr txBox="1"/>
          <p:nvPr/>
        </p:nvSpPr>
        <p:spPr>
          <a:xfrm>
            <a:off x="2158364" y="2655252"/>
            <a:ext cx="9648190" cy="327660"/>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发动</a:t>
            </a:r>
            <a:r>
              <a:rPr sz="1950" spc="25" dirty="0">
                <a:latin typeface="PMingLiU"/>
                <a:cs typeface="PMingLiU"/>
              </a:rPr>
              <a:t>：毛泽东《炮打司令部——我</a:t>
            </a:r>
            <a:r>
              <a:rPr sz="1950" spc="75" dirty="0">
                <a:latin typeface="PMingLiU"/>
                <a:cs typeface="PMingLiU"/>
              </a:rPr>
              <a:t>的</a:t>
            </a:r>
            <a:r>
              <a:rPr sz="1950" spc="25" dirty="0">
                <a:latin typeface="PMingLiU"/>
                <a:cs typeface="PMingLiU"/>
              </a:rPr>
              <a:t>一张</a:t>
            </a:r>
            <a:r>
              <a:rPr sz="1950" spc="75" dirty="0">
                <a:latin typeface="PMingLiU"/>
                <a:cs typeface="PMingLiU"/>
              </a:rPr>
              <a:t>大</a:t>
            </a:r>
            <a:r>
              <a:rPr sz="1950" spc="25" dirty="0">
                <a:latin typeface="PMingLiU"/>
                <a:cs typeface="PMingLiU"/>
              </a:rPr>
              <a:t>字报</a:t>
            </a:r>
            <a:r>
              <a:rPr sz="1950" spc="75" dirty="0">
                <a:latin typeface="PMingLiU"/>
                <a:cs typeface="PMingLiU"/>
              </a:rPr>
              <a:t>》</a:t>
            </a:r>
            <a:r>
              <a:rPr sz="1950" spc="25" dirty="0">
                <a:latin typeface="PMingLiU"/>
                <a:cs typeface="PMingLiU"/>
              </a:rPr>
              <a:t>《关</a:t>
            </a:r>
            <a:r>
              <a:rPr sz="1950" spc="75" dirty="0">
                <a:latin typeface="PMingLiU"/>
                <a:cs typeface="PMingLiU"/>
              </a:rPr>
              <a:t>于</a:t>
            </a:r>
            <a:r>
              <a:rPr sz="1950" spc="25" dirty="0">
                <a:latin typeface="PMingLiU"/>
                <a:cs typeface="PMingLiU"/>
              </a:rPr>
              <a:t>无产</a:t>
            </a:r>
            <a:r>
              <a:rPr sz="1950" spc="65" dirty="0">
                <a:latin typeface="PMingLiU"/>
                <a:cs typeface="PMingLiU"/>
              </a:rPr>
              <a:t>阶</a:t>
            </a:r>
            <a:r>
              <a:rPr sz="1950" spc="25" dirty="0">
                <a:latin typeface="PMingLiU"/>
                <a:cs typeface="PMingLiU"/>
              </a:rPr>
              <a:t>级文</a:t>
            </a:r>
            <a:r>
              <a:rPr sz="1950" spc="65" dirty="0">
                <a:latin typeface="PMingLiU"/>
                <a:cs typeface="PMingLiU"/>
              </a:rPr>
              <a:t>化</a:t>
            </a:r>
            <a:r>
              <a:rPr sz="1950" spc="25" dirty="0">
                <a:latin typeface="PMingLiU"/>
                <a:cs typeface="PMingLiU"/>
              </a:rPr>
              <a:t>大革</a:t>
            </a:r>
            <a:r>
              <a:rPr sz="1950" spc="65" dirty="0">
                <a:latin typeface="PMingLiU"/>
                <a:cs typeface="PMingLiU"/>
              </a:rPr>
              <a:t>命</a:t>
            </a:r>
            <a:r>
              <a:rPr sz="1950" spc="25" dirty="0">
                <a:latin typeface="PMingLiU"/>
                <a:cs typeface="PMingLiU"/>
              </a:rPr>
              <a:t>的决</a:t>
            </a:r>
            <a:r>
              <a:rPr sz="1950" spc="100" dirty="0">
                <a:latin typeface="PMingLiU"/>
                <a:cs typeface="PMingLiU"/>
              </a:rPr>
              <a:t>定</a:t>
            </a:r>
            <a:r>
              <a:rPr sz="1950" spc="25" dirty="0">
                <a:latin typeface="PMingLiU"/>
                <a:cs typeface="PMingLiU"/>
              </a:rPr>
              <a:t>》</a:t>
            </a:r>
            <a:endParaRPr sz="1950" dirty="0">
              <a:latin typeface="PMingLiU"/>
              <a:cs typeface="PMingLiU"/>
            </a:endParaRPr>
          </a:p>
        </p:txBody>
      </p:sp>
      <p:sp>
        <p:nvSpPr>
          <p:cNvPr id="31" name="object 31"/>
          <p:cNvSpPr txBox="1"/>
          <p:nvPr/>
        </p:nvSpPr>
        <p:spPr>
          <a:xfrm>
            <a:off x="2158364" y="3279076"/>
            <a:ext cx="1031240" cy="327660"/>
          </a:xfrm>
          <a:prstGeom prst="rect">
            <a:avLst/>
          </a:prstGeom>
        </p:spPr>
        <p:txBody>
          <a:bodyPr vert="horz" wrap="square" lIns="0" tIns="16510" rIns="0" bIns="0" rtlCol="0">
            <a:spAutoFit/>
          </a:bodyPr>
          <a:lstStyle/>
          <a:p>
            <a:pPr marL="12700">
              <a:lnSpc>
                <a:spcPct val="100000"/>
              </a:lnSpc>
              <a:spcBef>
                <a:spcPts val="130"/>
              </a:spcBef>
            </a:pPr>
            <a:r>
              <a:rPr sz="1950" spc="25" dirty="0">
                <a:latin typeface="PMingLiU"/>
                <a:cs typeface="PMingLiU"/>
              </a:rPr>
              <a:t>一月革命</a:t>
            </a:r>
            <a:endParaRPr sz="1950">
              <a:latin typeface="PMingLiU"/>
              <a:cs typeface="PMingLiU"/>
            </a:endParaRPr>
          </a:p>
        </p:txBody>
      </p:sp>
      <p:sp>
        <p:nvSpPr>
          <p:cNvPr id="32" name="object 32"/>
          <p:cNvSpPr txBox="1"/>
          <p:nvPr/>
        </p:nvSpPr>
        <p:spPr>
          <a:xfrm>
            <a:off x="2156841" y="3903027"/>
            <a:ext cx="1285240" cy="327660"/>
          </a:xfrm>
          <a:prstGeom prst="rect">
            <a:avLst/>
          </a:prstGeom>
        </p:spPr>
        <p:txBody>
          <a:bodyPr vert="horz" wrap="square" lIns="0" tIns="16510" rIns="0" bIns="0" rtlCol="0">
            <a:spAutoFit/>
          </a:bodyPr>
          <a:lstStyle/>
          <a:p>
            <a:pPr marL="12700">
              <a:lnSpc>
                <a:spcPct val="100000"/>
              </a:lnSpc>
              <a:spcBef>
                <a:spcPts val="130"/>
              </a:spcBef>
            </a:pPr>
            <a:r>
              <a:rPr sz="1950" u="heavy" spc="-480" dirty="0">
                <a:solidFill>
                  <a:srgbClr val="C23B0D"/>
                </a:solidFill>
                <a:uFill>
                  <a:solidFill>
                    <a:srgbClr val="C23B0D"/>
                  </a:solidFill>
                </a:uFill>
                <a:latin typeface="Times New Roman" panose="02020503050405090304"/>
                <a:cs typeface="Times New Roman" panose="02020503050405090304"/>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二月逆流</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p:txBody>
      </p:sp>
      <p:sp>
        <p:nvSpPr>
          <p:cNvPr id="33" name="object 33"/>
          <p:cNvSpPr/>
          <p:nvPr/>
        </p:nvSpPr>
        <p:spPr>
          <a:xfrm>
            <a:off x="6375780" y="4846828"/>
            <a:ext cx="510540" cy="0"/>
          </a:xfrm>
          <a:custGeom>
            <a:avLst/>
            <a:gdLst/>
            <a:ahLst/>
            <a:cxnLst/>
            <a:rect l="l" t="t" r="r" b="b"/>
            <a:pathLst>
              <a:path w="510540">
                <a:moveTo>
                  <a:pt x="0" y="0"/>
                </a:moveTo>
                <a:lnTo>
                  <a:pt x="510540" y="0"/>
                </a:lnTo>
              </a:path>
            </a:pathLst>
          </a:custGeom>
          <a:ln w="15239">
            <a:solidFill>
              <a:srgbClr val="C23B0D"/>
            </a:solidFill>
          </a:ln>
        </p:spPr>
        <p:txBody>
          <a:bodyPr wrap="square" lIns="0" tIns="0" rIns="0" bIns="0" rtlCol="0"/>
          <a:lstStyle/>
          <a:p/>
        </p:txBody>
      </p:sp>
      <p:sp>
        <p:nvSpPr>
          <p:cNvPr id="34" name="object 34"/>
          <p:cNvSpPr/>
          <p:nvPr/>
        </p:nvSpPr>
        <p:spPr>
          <a:xfrm>
            <a:off x="7137781" y="4846828"/>
            <a:ext cx="510540" cy="0"/>
          </a:xfrm>
          <a:custGeom>
            <a:avLst/>
            <a:gdLst/>
            <a:ahLst/>
            <a:cxnLst/>
            <a:rect l="l" t="t" r="r" b="b"/>
            <a:pathLst>
              <a:path w="510540">
                <a:moveTo>
                  <a:pt x="0" y="0"/>
                </a:moveTo>
                <a:lnTo>
                  <a:pt x="510540" y="0"/>
                </a:lnTo>
              </a:path>
            </a:pathLst>
          </a:custGeom>
          <a:ln w="15239">
            <a:solidFill>
              <a:srgbClr val="C23B0D"/>
            </a:solidFill>
          </a:ln>
        </p:spPr>
        <p:txBody>
          <a:bodyPr wrap="square" lIns="0" tIns="0" rIns="0" bIns="0" rtlCol="0"/>
          <a:lstStyle/>
          <a:p/>
        </p:txBody>
      </p:sp>
      <p:sp>
        <p:nvSpPr>
          <p:cNvPr id="35" name="object 35"/>
          <p:cNvSpPr txBox="1"/>
          <p:nvPr/>
        </p:nvSpPr>
        <p:spPr>
          <a:xfrm>
            <a:off x="2156841" y="4526597"/>
            <a:ext cx="7520559" cy="316753"/>
          </a:xfrm>
          <a:prstGeom prst="rect">
            <a:avLst/>
          </a:prstGeom>
        </p:spPr>
        <p:txBody>
          <a:bodyPr vert="horz" wrap="square" lIns="0" tIns="16510" rIns="0" bIns="0" rtlCol="0">
            <a:spAutoFit/>
          </a:bodyPr>
          <a:lstStyle/>
          <a:p>
            <a:pPr marL="12700">
              <a:lnSpc>
                <a:spcPct val="100000"/>
              </a:lnSpc>
              <a:spcBef>
                <a:spcPts val="130"/>
              </a:spcBef>
            </a:pPr>
            <a:r>
              <a:rPr sz="1950" u="heavy" spc="-480" dirty="0">
                <a:solidFill>
                  <a:srgbClr val="C23B0D"/>
                </a:solidFill>
                <a:uFill>
                  <a:solidFill>
                    <a:srgbClr val="C23B0D"/>
                  </a:solidFill>
                </a:uFill>
                <a:latin typeface="Times New Roman" panose="02020503050405090304"/>
                <a:cs typeface="Times New Roman" panose="02020503050405090304"/>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林彪坠机身亡</a:t>
            </a:r>
            <a:r>
              <a:rPr sz="1950" spc="-130" dirty="0">
                <a:latin typeface="PMingLiU"/>
                <a:cs typeface="PMingLiU"/>
              </a:rPr>
              <a:t>。客观上宣告了</a:t>
            </a:r>
            <a:r>
              <a:rPr sz="1950" spc="-125" dirty="0">
                <a:latin typeface="PMingLiU"/>
                <a:cs typeface="PMingLiU"/>
              </a:rPr>
              <a:t>“</a:t>
            </a:r>
            <a:r>
              <a:rPr sz="1950" spc="25" dirty="0">
                <a:latin typeface="PMingLiU"/>
                <a:cs typeface="PMingLiU"/>
              </a:rPr>
              <a:t>文革”</a:t>
            </a:r>
            <a:r>
              <a:rPr sz="1950" spc="15" dirty="0">
                <a:latin typeface="PMingLiU"/>
                <a:cs typeface="PMingLiU"/>
              </a:rPr>
              <a:t>的</a:t>
            </a:r>
            <a:r>
              <a:rPr sz="1950" b="1" spc="75" dirty="0">
                <a:solidFill>
                  <a:srgbClr val="C23B0D"/>
                </a:solidFill>
                <a:latin typeface="Microsoft JhengHei" panose="020B0604030504040204" charset="-120"/>
                <a:cs typeface="Microsoft JhengHei" panose="020B0604030504040204" charset="-120"/>
              </a:rPr>
              <a:t>理</a:t>
            </a:r>
            <a:r>
              <a:rPr sz="1950" b="1" spc="25" dirty="0">
                <a:solidFill>
                  <a:srgbClr val="C23B0D"/>
                </a:solidFill>
                <a:latin typeface="Microsoft JhengHei" panose="020B0604030504040204" charset="-120"/>
                <a:cs typeface="Microsoft JhengHei" panose="020B0604030504040204" charset="-120"/>
              </a:rPr>
              <a:t>论</a:t>
            </a:r>
            <a:r>
              <a:rPr sz="1950" spc="25" dirty="0">
                <a:latin typeface="PMingLiU"/>
                <a:cs typeface="PMingLiU"/>
              </a:rPr>
              <a:t>和</a:t>
            </a:r>
            <a:r>
              <a:rPr sz="1950" b="1" spc="80" dirty="0">
                <a:solidFill>
                  <a:srgbClr val="C23B0D"/>
                </a:solidFill>
                <a:latin typeface="Microsoft JhengHei" panose="020B0604030504040204" charset="-120"/>
                <a:cs typeface="Microsoft JhengHei" panose="020B0604030504040204" charset="-120"/>
              </a:rPr>
              <a:t>实</a:t>
            </a:r>
            <a:r>
              <a:rPr sz="1950" b="1" spc="25" dirty="0">
                <a:solidFill>
                  <a:srgbClr val="C23B0D"/>
                </a:solidFill>
                <a:latin typeface="Microsoft JhengHei" panose="020B0604030504040204" charset="-120"/>
                <a:cs typeface="Microsoft JhengHei" panose="020B0604030504040204" charset="-120"/>
              </a:rPr>
              <a:t>践</a:t>
            </a:r>
            <a:r>
              <a:rPr sz="1950" spc="25" dirty="0">
                <a:latin typeface="PMingLiU"/>
                <a:cs typeface="PMingLiU"/>
              </a:rPr>
              <a:t>的</a:t>
            </a:r>
            <a:r>
              <a:rPr sz="1950" spc="75" dirty="0">
                <a:latin typeface="PMingLiU"/>
                <a:cs typeface="PMingLiU"/>
              </a:rPr>
              <a:t>失</a:t>
            </a:r>
            <a:r>
              <a:rPr sz="1950" spc="25" dirty="0">
                <a:latin typeface="PMingLiU"/>
                <a:cs typeface="PMingLiU"/>
              </a:rPr>
              <a:t>败</a:t>
            </a:r>
            <a:r>
              <a:rPr sz="1950" spc="25" dirty="0">
                <a:solidFill>
                  <a:srgbClr val="C23B0D"/>
                </a:solidFill>
                <a:latin typeface="宋体" panose="02010600030101010101" pitchFamily="2" charset="-122"/>
                <a:cs typeface="宋体" panose="02010600030101010101" pitchFamily="2" charset="-122"/>
              </a:rPr>
              <a:t>★</a:t>
            </a:r>
            <a:r>
              <a:rPr sz="1950" spc="-204" dirty="0">
                <a:solidFill>
                  <a:srgbClr val="C23B0D"/>
                </a:solidFill>
                <a:latin typeface="宋体" panose="02010600030101010101" pitchFamily="2" charset="-122"/>
                <a:cs typeface="宋体" panose="02010600030101010101" pitchFamily="2" charset="-122"/>
              </a:rPr>
              <a:t> </a:t>
            </a:r>
            <a:r>
              <a:rPr sz="1950" spc="25" dirty="0">
                <a:latin typeface="PMingLiU"/>
                <a:cs typeface="PMingLiU"/>
              </a:rPr>
              <a:t>。</a:t>
            </a:r>
            <a:endParaRPr sz="1950" dirty="0">
              <a:latin typeface="PMingLiU"/>
              <a:cs typeface="PMingLiU"/>
            </a:endParaRPr>
          </a:p>
        </p:txBody>
      </p:sp>
      <p:sp>
        <p:nvSpPr>
          <p:cNvPr id="36" name="object 36"/>
          <p:cNvSpPr/>
          <p:nvPr/>
        </p:nvSpPr>
        <p:spPr>
          <a:xfrm>
            <a:off x="8227441" y="5470016"/>
            <a:ext cx="1013460" cy="0"/>
          </a:xfrm>
          <a:custGeom>
            <a:avLst/>
            <a:gdLst/>
            <a:ahLst/>
            <a:cxnLst/>
            <a:rect l="l" t="t" r="r" b="b"/>
            <a:pathLst>
              <a:path w="1013459">
                <a:moveTo>
                  <a:pt x="0" y="0"/>
                </a:moveTo>
                <a:lnTo>
                  <a:pt x="1013459" y="0"/>
                </a:lnTo>
              </a:path>
            </a:pathLst>
          </a:custGeom>
          <a:ln w="15240">
            <a:solidFill>
              <a:srgbClr val="C23B0D"/>
            </a:solidFill>
          </a:ln>
        </p:spPr>
        <p:txBody>
          <a:bodyPr wrap="square" lIns="0" tIns="0" rIns="0" bIns="0" rtlCol="0"/>
          <a:lstStyle/>
          <a:p/>
        </p:txBody>
      </p:sp>
      <p:sp>
        <p:nvSpPr>
          <p:cNvPr id="37" name="object 37"/>
          <p:cNvSpPr txBox="1"/>
          <p:nvPr/>
        </p:nvSpPr>
        <p:spPr>
          <a:xfrm>
            <a:off x="2158363" y="5150548"/>
            <a:ext cx="7712075" cy="319468"/>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群众基础</a:t>
            </a:r>
            <a:r>
              <a:rPr sz="1950" spc="25" dirty="0">
                <a:latin typeface="PMingLiU"/>
                <a:cs typeface="PMingLiU"/>
              </a:rPr>
              <a:t>：周恩来去世，举国悲痛</a:t>
            </a:r>
            <a:r>
              <a:rPr sz="1950" spc="60" dirty="0">
                <a:latin typeface="PMingLiU"/>
                <a:cs typeface="PMingLiU"/>
              </a:rPr>
              <a:t>。</a:t>
            </a:r>
            <a:r>
              <a:rPr sz="1950" u="heavy" spc="-484" dirty="0">
                <a:solidFill>
                  <a:srgbClr val="C23B0D"/>
                </a:solidFill>
                <a:uFill>
                  <a:solidFill>
                    <a:srgbClr val="C23B0D"/>
                  </a:solidFill>
                </a:uFill>
                <a:latin typeface="PMingLiU"/>
                <a:cs typeface="PMingLiU"/>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天安</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门</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事变</a:t>
            </a:r>
            <a:r>
              <a:rPr sz="1950" spc="75" dirty="0">
                <a:latin typeface="PMingLiU"/>
                <a:cs typeface="PMingLiU"/>
              </a:rPr>
              <a:t>奠</a:t>
            </a:r>
            <a:r>
              <a:rPr sz="1950" spc="25" dirty="0">
                <a:latin typeface="PMingLiU"/>
                <a:cs typeface="PMingLiU"/>
              </a:rPr>
              <a:t>定了</a:t>
            </a:r>
            <a:r>
              <a:rPr sz="1950" b="1" spc="75" dirty="0">
                <a:solidFill>
                  <a:srgbClr val="C23B0D"/>
                </a:solidFill>
                <a:latin typeface="Microsoft JhengHei" panose="020B0604030504040204" charset="-120"/>
                <a:cs typeface="Microsoft JhengHei" panose="020B0604030504040204" charset="-120"/>
              </a:rPr>
              <a:t>群</a:t>
            </a:r>
            <a:r>
              <a:rPr sz="1950" b="1" spc="25" dirty="0">
                <a:solidFill>
                  <a:srgbClr val="C23B0D"/>
                </a:solidFill>
                <a:latin typeface="Microsoft JhengHei" panose="020B0604030504040204" charset="-120"/>
                <a:cs typeface="Microsoft JhengHei" panose="020B0604030504040204" charset="-120"/>
              </a:rPr>
              <a:t>众基础</a:t>
            </a:r>
            <a:r>
              <a:rPr sz="1950" spc="25" dirty="0">
                <a:solidFill>
                  <a:srgbClr val="C23B0D"/>
                </a:solidFill>
                <a:latin typeface="宋体" panose="02010600030101010101" pitchFamily="2" charset="-122"/>
                <a:cs typeface="宋体" panose="02010600030101010101" pitchFamily="2" charset="-122"/>
              </a:rPr>
              <a:t>★</a:t>
            </a:r>
            <a:endParaRPr sz="1950" dirty="0">
              <a:latin typeface="宋体" panose="02010600030101010101" pitchFamily="2" charset="-122"/>
              <a:cs typeface="宋体" panose="02010600030101010101" pitchFamily="2" charset="-122"/>
            </a:endParaRPr>
          </a:p>
        </p:txBody>
      </p:sp>
      <p:sp>
        <p:nvSpPr>
          <p:cNvPr id="38" name="object 38"/>
          <p:cNvSpPr/>
          <p:nvPr/>
        </p:nvSpPr>
        <p:spPr>
          <a:xfrm>
            <a:off x="4181221" y="6093117"/>
            <a:ext cx="502920" cy="0"/>
          </a:xfrm>
          <a:custGeom>
            <a:avLst/>
            <a:gdLst/>
            <a:ahLst/>
            <a:cxnLst/>
            <a:rect l="l" t="t" r="r" b="b"/>
            <a:pathLst>
              <a:path w="502920">
                <a:moveTo>
                  <a:pt x="0" y="0"/>
                </a:moveTo>
                <a:lnTo>
                  <a:pt x="502920" y="0"/>
                </a:lnTo>
              </a:path>
            </a:pathLst>
          </a:custGeom>
          <a:ln w="15240">
            <a:solidFill>
              <a:srgbClr val="C23B0D"/>
            </a:solidFill>
          </a:ln>
        </p:spPr>
        <p:txBody>
          <a:bodyPr wrap="square" lIns="0" tIns="0" rIns="0" bIns="0" rtlCol="0"/>
          <a:lstStyle/>
          <a:p/>
        </p:txBody>
      </p:sp>
      <p:sp>
        <p:nvSpPr>
          <p:cNvPr id="39" name="object 39"/>
          <p:cNvSpPr/>
          <p:nvPr/>
        </p:nvSpPr>
        <p:spPr>
          <a:xfrm>
            <a:off x="4935601" y="6093117"/>
            <a:ext cx="502920" cy="0"/>
          </a:xfrm>
          <a:custGeom>
            <a:avLst/>
            <a:gdLst/>
            <a:ahLst/>
            <a:cxnLst/>
            <a:rect l="l" t="t" r="r" b="b"/>
            <a:pathLst>
              <a:path w="502920">
                <a:moveTo>
                  <a:pt x="0" y="0"/>
                </a:moveTo>
                <a:lnTo>
                  <a:pt x="502920" y="0"/>
                </a:lnTo>
              </a:path>
            </a:pathLst>
          </a:custGeom>
          <a:ln w="15240">
            <a:solidFill>
              <a:srgbClr val="C23B0D"/>
            </a:solidFill>
          </a:ln>
        </p:spPr>
        <p:txBody>
          <a:bodyPr wrap="square" lIns="0" tIns="0" rIns="0" bIns="0" rtlCol="0"/>
          <a:lstStyle/>
          <a:p/>
        </p:txBody>
      </p:sp>
      <p:sp>
        <p:nvSpPr>
          <p:cNvPr id="40" name="object 40"/>
          <p:cNvSpPr/>
          <p:nvPr/>
        </p:nvSpPr>
        <p:spPr>
          <a:xfrm>
            <a:off x="8227441" y="6093117"/>
            <a:ext cx="510540" cy="0"/>
          </a:xfrm>
          <a:custGeom>
            <a:avLst/>
            <a:gdLst/>
            <a:ahLst/>
            <a:cxnLst/>
            <a:rect l="l" t="t" r="r" b="b"/>
            <a:pathLst>
              <a:path w="510540">
                <a:moveTo>
                  <a:pt x="0" y="0"/>
                </a:moveTo>
                <a:lnTo>
                  <a:pt x="510540" y="0"/>
                </a:lnTo>
              </a:path>
            </a:pathLst>
          </a:custGeom>
          <a:ln w="15240">
            <a:solidFill>
              <a:srgbClr val="C23B0D"/>
            </a:solidFill>
          </a:ln>
        </p:spPr>
        <p:txBody>
          <a:bodyPr wrap="square" lIns="0" tIns="0" rIns="0" bIns="0" rtlCol="0"/>
          <a:lstStyle/>
          <a:p/>
        </p:txBody>
      </p:sp>
      <p:sp>
        <p:nvSpPr>
          <p:cNvPr id="41" name="object 41"/>
          <p:cNvSpPr txBox="1"/>
          <p:nvPr/>
        </p:nvSpPr>
        <p:spPr>
          <a:xfrm>
            <a:off x="2158364" y="5774372"/>
            <a:ext cx="6849745" cy="327660"/>
          </a:xfrm>
          <a:prstGeom prst="rect">
            <a:avLst/>
          </a:prstGeom>
        </p:spPr>
        <p:txBody>
          <a:bodyPr vert="horz" wrap="square" lIns="0" tIns="16510" rIns="0" bIns="0" rtlCol="0">
            <a:spAutoFit/>
          </a:bodyPr>
          <a:lstStyle/>
          <a:p>
            <a:pPr marL="12700">
              <a:lnSpc>
                <a:spcPct val="100000"/>
              </a:lnSpc>
              <a:spcBef>
                <a:spcPts val="130"/>
              </a:spcBef>
            </a:pPr>
            <a:r>
              <a:rPr sz="1950" b="1" spc="25" dirty="0">
                <a:latin typeface="Microsoft JhengHei" panose="020B0604030504040204" charset="-120"/>
                <a:cs typeface="Microsoft JhengHei" panose="020B0604030504040204" charset="-120"/>
              </a:rPr>
              <a:t>结束</a:t>
            </a:r>
            <a:r>
              <a:rPr sz="1950" spc="25" dirty="0">
                <a:latin typeface="PMingLiU"/>
                <a:cs typeface="PMingLiU"/>
              </a:rPr>
              <a:t>：中央政治局</a:t>
            </a:r>
            <a:r>
              <a:rPr sz="1950" b="1" spc="25" dirty="0">
                <a:solidFill>
                  <a:srgbClr val="C23B0D"/>
                </a:solidFill>
                <a:latin typeface="Microsoft JhengHei" panose="020B0604030504040204" charset="-120"/>
                <a:cs typeface="Microsoft JhengHei" panose="020B0604030504040204" charset="-120"/>
              </a:rPr>
              <a:t>粉碎</a:t>
            </a:r>
            <a:r>
              <a:rPr sz="1950" spc="25" dirty="0">
                <a:latin typeface="PMingLiU"/>
                <a:cs typeface="PMingLiU"/>
              </a:rPr>
              <a:t>了</a:t>
            </a:r>
            <a:r>
              <a:rPr sz="1950" b="1" spc="25" dirty="0">
                <a:solidFill>
                  <a:srgbClr val="C23B0D"/>
                </a:solidFill>
                <a:latin typeface="Microsoft JhengHei" panose="020B0604030504040204" charset="-120"/>
                <a:cs typeface="Microsoft JhengHei" panose="020B0604030504040204" charset="-120"/>
              </a:rPr>
              <a:t>江青</a:t>
            </a:r>
            <a:r>
              <a:rPr sz="1950" spc="25" dirty="0">
                <a:latin typeface="PMingLiU"/>
                <a:cs typeface="PMingLiU"/>
              </a:rPr>
              <a:t>反革</a:t>
            </a:r>
            <a:r>
              <a:rPr sz="1950" spc="65" dirty="0">
                <a:latin typeface="PMingLiU"/>
                <a:cs typeface="PMingLiU"/>
              </a:rPr>
              <a:t>命</a:t>
            </a:r>
            <a:r>
              <a:rPr sz="1950" spc="25" dirty="0">
                <a:latin typeface="PMingLiU"/>
                <a:cs typeface="PMingLiU"/>
              </a:rPr>
              <a:t>集团</a:t>
            </a:r>
            <a:r>
              <a:rPr sz="1950" spc="65" dirty="0">
                <a:latin typeface="PMingLiU"/>
                <a:cs typeface="PMingLiU"/>
              </a:rPr>
              <a:t>，</a:t>
            </a:r>
            <a:r>
              <a:rPr sz="1950" spc="25" dirty="0">
                <a:latin typeface="PMingLiU"/>
                <a:cs typeface="PMingLiU"/>
              </a:rPr>
              <a:t>文化</a:t>
            </a:r>
            <a:r>
              <a:rPr sz="1950" spc="65" dirty="0">
                <a:latin typeface="PMingLiU"/>
                <a:cs typeface="PMingLiU"/>
              </a:rPr>
              <a:t>大</a:t>
            </a:r>
            <a:r>
              <a:rPr sz="1950" spc="25" dirty="0">
                <a:latin typeface="PMingLiU"/>
                <a:cs typeface="PMingLiU"/>
              </a:rPr>
              <a:t>革</a:t>
            </a:r>
            <a:r>
              <a:rPr sz="1950" spc="35" dirty="0">
                <a:latin typeface="PMingLiU"/>
                <a:cs typeface="PMingLiU"/>
              </a:rPr>
              <a:t>命</a:t>
            </a:r>
            <a:r>
              <a:rPr sz="1950" b="1" spc="80" dirty="0">
                <a:solidFill>
                  <a:srgbClr val="C23B0D"/>
                </a:solidFill>
                <a:latin typeface="Microsoft JhengHei" panose="020B0604030504040204" charset="-120"/>
                <a:cs typeface="Microsoft JhengHei" panose="020B0604030504040204" charset="-120"/>
              </a:rPr>
              <a:t>结</a:t>
            </a:r>
            <a:r>
              <a:rPr sz="1950" b="1" spc="25" dirty="0">
                <a:solidFill>
                  <a:srgbClr val="C23B0D"/>
                </a:solidFill>
                <a:latin typeface="Microsoft JhengHei" panose="020B0604030504040204" charset="-120"/>
                <a:cs typeface="Microsoft JhengHei" panose="020B0604030504040204" charset="-120"/>
              </a:rPr>
              <a:t>束</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p:txBody>
      </p:sp>
      <p:sp>
        <p:nvSpPr>
          <p:cNvPr id="42" name="object 42"/>
          <p:cNvSpPr/>
          <p:nvPr/>
        </p:nvSpPr>
        <p:spPr>
          <a:xfrm>
            <a:off x="9441180" y="434340"/>
            <a:ext cx="1592579" cy="510539"/>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19100"/>
            <a:ext cx="769620" cy="518159"/>
          </a:xfrm>
          <a:custGeom>
            <a:avLst/>
            <a:gdLst/>
            <a:ahLst/>
            <a:cxnLst/>
            <a:rect l="l" t="t" r="r" b="b"/>
            <a:pathLst>
              <a:path w="769620" h="518159">
                <a:moveTo>
                  <a:pt x="683260" y="0"/>
                </a:moveTo>
                <a:lnTo>
                  <a:pt x="10161" y="0"/>
                </a:lnTo>
                <a:lnTo>
                  <a:pt x="0" y="2049"/>
                </a:lnTo>
                <a:lnTo>
                  <a:pt x="0" y="516110"/>
                </a:lnTo>
                <a:lnTo>
                  <a:pt x="10161" y="518160"/>
                </a:lnTo>
                <a:lnTo>
                  <a:pt x="683260" y="518160"/>
                </a:lnTo>
                <a:lnTo>
                  <a:pt x="716872" y="511381"/>
                </a:lnTo>
                <a:lnTo>
                  <a:pt x="744323" y="492887"/>
                </a:lnTo>
                <a:lnTo>
                  <a:pt x="762832" y="465439"/>
                </a:lnTo>
                <a:lnTo>
                  <a:pt x="769620" y="431800"/>
                </a:lnTo>
                <a:lnTo>
                  <a:pt x="769620" y="86360"/>
                </a:lnTo>
                <a:lnTo>
                  <a:pt x="762832" y="52720"/>
                </a:lnTo>
                <a:lnTo>
                  <a:pt x="744323" y="25273"/>
                </a:lnTo>
                <a:lnTo>
                  <a:pt x="716872" y="6778"/>
                </a:lnTo>
                <a:lnTo>
                  <a:pt x="683260" y="0"/>
                </a:lnTo>
                <a:close/>
              </a:path>
            </a:pathLst>
          </a:custGeom>
          <a:solidFill>
            <a:srgbClr val="C23B0D"/>
          </a:solidFill>
        </p:spPr>
        <p:txBody>
          <a:bodyPr wrap="square" lIns="0" tIns="0" rIns="0" bIns="0" rtlCol="0"/>
          <a:lstStyle/>
          <a:p/>
        </p:txBody>
      </p:sp>
      <p:sp>
        <p:nvSpPr>
          <p:cNvPr id="3" name="object 3"/>
          <p:cNvSpPr/>
          <p:nvPr/>
        </p:nvSpPr>
        <p:spPr>
          <a:xfrm>
            <a:off x="10027919" y="5052059"/>
            <a:ext cx="2164079" cy="1805939"/>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17575" y="363854"/>
            <a:ext cx="8336915" cy="511175"/>
          </a:xfrm>
          <a:prstGeom prst="rect">
            <a:avLst/>
          </a:prstGeom>
        </p:spPr>
        <p:txBody>
          <a:bodyPr vert="horz" wrap="square" lIns="0" tIns="17145" rIns="0" bIns="0" rtlCol="0">
            <a:spAutoFit/>
          </a:bodyPr>
          <a:lstStyle/>
          <a:p>
            <a:pPr marL="12700">
              <a:lnSpc>
                <a:spcPct val="100000"/>
              </a:lnSpc>
              <a:spcBef>
                <a:spcPts val="135"/>
              </a:spcBef>
              <a:tabLst>
                <a:tab pos="4792980" algn="l"/>
              </a:tabLst>
            </a:pPr>
            <a:r>
              <a:rPr spc="25" dirty="0"/>
              <a:t>第二节 探索中的严重曲折	</a:t>
            </a:r>
            <a:r>
              <a:rPr spc="-90" dirty="0"/>
              <a:t>——</a:t>
            </a:r>
            <a:r>
              <a:rPr spc="25" dirty="0"/>
              <a:t>文化大革命</a:t>
            </a:r>
            <a:endParaRPr spc="25" dirty="0"/>
          </a:p>
        </p:txBody>
      </p:sp>
      <p:sp>
        <p:nvSpPr>
          <p:cNvPr id="5" name="object 5"/>
          <p:cNvSpPr txBox="1"/>
          <p:nvPr/>
        </p:nvSpPr>
        <p:spPr>
          <a:xfrm>
            <a:off x="0" y="937259"/>
            <a:ext cx="12357100" cy="5599610"/>
          </a:xfrm>
          <a:prstGeom prst="rect">
            <a:avLst/>
          </a:prstGeom>
        </p:spPr>
        <p:txBody>
          <a:bodyPr vert="horz" wrap="square" lIns="0" tIns="216535" rIns="0" bIns="0" rtlCol="0">
            <a:spAutoFit/>
          </a:bodyPr>
          <a:lstStyle/>
          <a:p>
            <a:pPr marL="737235">
              <a:lnSpc>
                <a:spcPct val="100000"/>
              </a:lnSpc>
              <a:spcBef>
                <a:spcPts val="1705"/>
              </a:spcBef>
            </a:pPr>
            <a:r>
              <a:rPr lang="zh-CN" altLang="en-US" sz="2400" dirty="0">
                <a:latin typeface="PMingLiU"/>
                <a:cs typeface="PMingLiU"/>
              </a:rPr>
              <a:t>评价：</a:t>
            </a:r>
            <a:endParaRPr lang="en-US" altLang="zh-CN" sz="2400" dirty="0">
              <a:latin typeface="PMingLiU"/>
              <a:cs typeface="PMingLiU"/>
            </a:endParaRPr>
          </a:p>
          <a:p>
            <a:pPr marL="737235">
              <a:lnSpc>
                <a:spcPct val="100000"/>
              </a:lnSpc>
              <a:spcBef>
                <a:spcPts val="1705"/>
              </a:spcBef>
            </a:pPr>
            <a:r>
              <a:rPr sz="1950" b="1" spc="25" dirty="0" err="1">
                <a:latin typeface="Microsoft JhengHei" panose="020B0604030504040204" charset="-120"/>
                <a:cs typeface="Microsoft JhengHei" panose="020B0604030504040204" charset="-120"/>
              </a:rPr>
              <a:t>性质</a:t>
            </a:r>
            <a:r>
              <a:rPr sz="1950" spc="25" dirty="0" err="1">
                <a:latin typeface="PMingLiU"/>
                <a:cs typeface="PMingLiU"/>
              </a:rPr>
              <a:t>：</a:t>
            </a:r>
            <a:r>
              <a:rPr sz="1950" spc="75" dirty="0" err="1">
                <a:latin typeface="PMingLiU"/>
                <a:cs typeface="PMingLiU"/>
              </a:rPr>
              <a:t>是</a:t>
            </a:r>
            <a:r>
              <a:rPr sz="1950" spc="25" dirty="0" err="1">
                <a:latin typeface="PMingLiU"/>
                <a:cs typeface="PMingLiU"/>
              </a:rPr>
              <a:t>一场</a:t>
            </a:r>
            <a:r>
              <a:rPr sz="1950" spc="75" dirty="0" err="1">
                <a:latin typeface="PMingLiU"/>
                <a:cs typeface="PMingLiU"/>
              </a:rPr>
              <a:t>由</a:t>
            </a:r>
            <a:r>
              <a:rPr sz="1950" spc="25" dirty="0" err="1">
                <a:latin typeface="PMingLiU"/>
                <a:cs typeface="PMingLiU"/>
              </a:rPr>
              <a:t>领导</a:t>
            </a:r>
            <a:r>
              <a:rPr sz="1950" spc="75" dirty="0" err="1">
                <a:latin typeface="PMingLiU"/>
                <a:cs typeface="PMingLiU"/>
              </a:rPr>
              <a:t>者</a:t>
            </a:r>
            <a:r>
              <a:rPr sz="1950" spc="25" dirty="0" err="1">
                <a:latin typeface="PMingLiU"/>
                <a:cs typeface="PMingLiU"/>
              </a:rPr>
              <a:t>错误</a:t>
            </a:r>
            <a:r>
              <a:rPr sz="1950" spc="75" dirty="0" err="1">
                <a:latin typeface="PMingLiU"/>
                <a:cs typeface="PMingLiU"/>
              </a:rPr>
              <a:t>发</a:t>
            </a:r>
            <a:r>
              <a:rPr sz="1950" spc="25" dirty="0" err="1">
                <a:latin typeface="PMingLiU"/>
                <a:cs typeface="PMingLiU"/>
              </a:rPr>
              <a:t>动，</a:t>
            </a:r>
            <a:r>
              <a:rPr sz="1950" spc="75" dirty="0" err="1">
                <a:latin typeface="PMingLiU"/>
                <a:cs typeface="PMingLiU"/>
              </a:rPr>
              <a:t>被</a:t>
            </a:r>
            <a:r>
              <a:rPr sz="1950" spc="25" dirty="0" err="1">
                <a:latin typeface="PMingLiU"/>
                <a:cs typeface="PMingLiU"/>
              </a:rPr>
              <a:t>反革</a:t>
            </a:r>
            <a:r>
              <a:rPr sz="1950" spc="75" dirty="0" err="1">
                <a:latin typeface="PMingLiU"/>
                <a:cs typeface="PMingLiU"/>
              </a:rPr>
              <a:t>命</a:t>
            </a:r>
            <a:r>
              <a:rPr sz="1950" spc="25" dirty="0" err="1">
                <a:latin typeface="PMingLiU"/>
                <a:cs typeface="PMingLiU"/>
              </a:rPr>
              <a:t>集团</a:t>
            </a:r>
            <a:r>
              <a:rPr sz="1950" spc="75" dirty="0" err="1">
                <a:latin typeface="PMingLiU"/>
                <a:cs typeface="PMingLiU"/>
              </a:rPr>
              <a:t>利</a:t>
            </a:r>
            <a:r>
              <a:rPr sz="1950" spc="25" dirty="0" err="1">
                <a:latin typeface="PMingLiU"/>
                <a:cs typeface="PMingLiU"/>
              </a:rPr>
              <a:t>用，</a:t>
            </a:r>
            <a:r>
              <a:rPr sz="1950" spc="75" dirty="0" err="1">
                <a:latin typeface="PMingLiU"/>
                <a:cs typeface="PMingLiU"/>
              </a:rPr>
              <a:t>给</a:t>
            </a:r>
            <a:r>
              <a:rPr sz="1950" spc="25" dirty="0" err="1">
                <a:latin typeface="PMingLiU"/>
                <a:cs typeface="PMingLiU"/>
              </a:rPr>
              <a:t>党、</a:t>
            </a:r>
            <a:r>
              <a:rPr sz="1950" spc="75" dirty="0" err="1">
                <a:latin typeface="PMingLiU"/>
                <a:cs typeface="PMingLiU"/>
              </a:rPr>
              <a:t>国</a:t>
            </a:r>
            <a:r>
              <a:rPr sz="1950" spc="25" dirty="0" err="1">
                <a:latin typeface="PMingLiU"/>
                <a:cs typeface="PMingLiU"/>
              </a:rPr>
              <a:t>家</a:t>
            </a:r>
            <a:r>
              <a:rPr sz="1950" spc="75" dirty="0" err="1">
                <a:latin typeface="PMingLiU"/>
                <a:cs typeface="PMingLiU"/>
              </a:rPr>
              <a:t>和</a:t>
            </a:r>
            <a:r>
              <a:rPr sz="1950" spc="25" dirty="0" err="1">
                <a:latin typeface="PMingLiU"/>
                <a:cs typeface="PMingLiU"/>
              </a:rPr>
              <a:t>各族人</a:t>
            </a:r>
            <a:r>
              <a:rPr sz="1950" spc="75" dirty="0" err="1">
                <a:latin typeface="PMingLiU"/>
                <a:cs typeface="PMingLiU"/>
              </a:rPr>
              <a:t>民</a:t>
            </a:r>
            <a:r>
              <a:rPr sz="1950" spc="25" dirty="0" err="1">
                <a:latin typeface="PMingLiU"/>
                <a:cs typeface="PMingLiU"/>
              </a:rPr>
              <a:t>带来</a:t>
            </a:r>
            <a:r>
              <a:rPr sz="1950" spc="75" dirty="0" err="1">
                <a:latin typeface="PMingLiU"/>
                <a:cs typeface="PMingLiU"/>
              </a:rPr>
              <a:t>严</a:t>
            </a:r>
            <a:r>
              <a:rPr sz="1950" spc="25" dirty="0" err="1">
                <a:latin typeface="PMingLiU"/>
                <a:cs typeface="PMingLiU"/>
              </a:rPr>
              <a:t>重灾</a:t>
            </a:r>
            <a:r>
              <a:rPr sz="1950" spc="75" dirty="0" err="1">
                <a:latin typeface="PMingLiU"/>
                <a:cs typeface="PMingLiU"/>
              </a:rPr>
              <a:t>难</a:t>
            </a:r>
            <a:r>
              <a:rPr sz="1950" spc="25" dirty="0" err="1">
                <a:latin typeface="PMingLiU"/>
                <a:cs typeface="PMingLiU"/>
              </a:rPr>
              <a:t>的内</a:t>
            </a:r>
            <a:r>
              <a:rPr sz="1950" spc="75" dirty="0" err="1">
                <a:latin typeface="PMingLiU"/>
                <a:cs typeface="PMingLiU"/>
              </a:rPr>
              <a:t>乱</a:t>
            </a:r>
            <a:r>
              <a:rPr sz="1950" spc="25" dirty="0">
                <a:latin typeface="PMingLiU"/>
                <a:cs typeface="PMingLiU"/>
              </a:rPr>
              <a:t>，  </a:t>
            </a:r>
            <a:r>
              <a:rPr sz="1950" spc="25" dirty="0" err="1">
                <a:latin typeface="PMingLiU"/>
                <a:cs typeface="PMingLiU"/>
              </a:rPr>
              <a:t>是探索中的错误，不是</a:t>
            </a:r>
            <a:r>
              <a:rPr lang="zh-CN" altLang="en-US" sz="1950" spc="25" dirty="0">
                <a:latin typeface="PMingLiU"/>
                <a:cs typeface="PMingLiU"/>
              </a:rPr>
              <a:t>由</a:t>
            </a:r>
            <a:r>
              <a:rPr sz="1950" b="1" spc="25" dirty="0" err="1">
                <a:solidFill>
                  <a:srgbClr val="C00000"/>
                </a:solidFill>
                <a:latin typeface="PMingLiU"/>
                <a:cs typeface="PMingLiU"/>
              </a:rPr>
              <a:t>社会主义</a:t>
            </a:r>
            <a:r>
              <a:rPr sz="1950" b="1" spc="75" dirty="0" err="1">
                <a:solidFill>
                  <a:srgbClr val="C00000"/>
                </a:solidFill>
                <a:latin typeface="PMingLiU"/>
                <a:cs typeface="PMingLiU"/>
              </a:rPr>
              <a:t>本</a:t>
            </a:r>
            <a:r>
              <a:rPr sz="1950" b="1" spc="25" dirty="0" err="1">
                <a:solidFill>
                  <a:srgbClr val="C00000"/>
                </a:solidFill>
                <a:latin typeface="PMingLiU"/>
                <a:cs typeface="PMingLiU"/>
              </a:rPr>
              <a:t>身</a:t>
            </a:r>
            <a:r>
              <a:rPr sz="1950" spc="25" dirty="0" err="1">
                <a:latin typeface="PMingLiU"/>
                <a:cs typeface="PMingLiU"/>
              </a:rPr>
              <a:t>所</a:t>
            </a:r>
            <a:r>
              <a:rPr sz="1950" spc="75" dirty="0" err="1">
                <a:latin typeface="PMingLiU"/>
                <a:cs typeface="PMingLiU"/>
              </a:rPr>
              <a:t>造</a:t>
            </a:r>
            <a:r>
              <a:rPr sz="1950" spc="25" dirty="0" err="1">
                <a:latin typeface="PMingLiU"/>
                <a:cs typeface="PMingLiU"/>
              </a:rPr>
              <a:t>成的</a:t>
            </a:r>
            <a:r>
              <a:rPr sz="1950" spc="25" dirty="0">
                <a:latin typeface="PMingLiU"/>
                <a:cs typeface="PMingLiU"/>
              </a:rPr>
              <a:t>。</a:t>
            </a:r>
            <a:endParaRPr sz="1950" dirty="0">
              <a:latin typeface="PMingLiU"/>
              <a:cs typeface="PMingLiU"/>
            </a:endParaRPr>
          </a:p>
          <a:p>
            <a:pPr marL="737235">
              <a:lnSpc>
                <a:spcPct val="100000"/>
              </a:lnSpc>
              <a:spcBef>
                <a:spcPts val="1265"/>
              </a:spcBef>
            </a:pPr>
            <a:r>
              <a:rPr sz="1950" b="1" spc="25" dirty="0">
                <a:latin typeface="Microsoft JhengHei" panose="020B0604030504040204" charset="-120"/>
                <a:cs typeface="Microsoft JhengHei" panose="020B0604030504040204" charset="-120"/>
              </a:rPr>
              <a:t>原因</a:t>
            </a:r>
            <a:endParaRPr sz="1950" dirty="0">
              <a:latin typeface="Microsoft JhengHei" panose="020B0604030504040204" charset="-120"/>
              <a:cs typeface="Microsoft JhengHei" panose="020B0604030504040204" charset="-120"/>
            </a:endParaRPr>
          </a:p>
          <a:p>
            <a:pPr marL="737235">
              <a:lnSpc>
                <a:spcPct val="100000"/>
              </a:lnSpc>
              <a:spcBef>
                <a:spcPts val="1260"/>
              </a:spcBef>
            </a:pPr>
            <a:r>
              <a:rPr sz="1950" spc="100" dirty="0">
                <a:latin typeface="PMingLiU"/>
                <a:cs typeface="PMingLiU"/>
              </a:rPr>
              <a:t>1</a:t>
            </a:r>
            <a:r>
              <a:rPr sz="1950" spc="25" dirty="0">
                <a:latin typeface="PMingLiU"/>
                <a:cs typeface="PMingLiU"/>
              </a:rPr>
              <a:t>、对于什么是社会主义，怎样建</a:t>
            </a:r>
            <a:r>
              <a:rPr sz="1950" spc="75" dirty="0">
                <a:latin typeface="PMingLiU"/>
                <a:cs typeface="PMingLiU"/>
              </a:rPr>
              <a:t>设</a:t>
            </a:r>
            <a:r>
              <a:rPr sz="1950" spc="25" dirty="0">
                <a:latin typeface="PMingLiU"/>
                <a:cs typeface="PMingLiU"/>
              </a:rPr>
              <a:t>社会</a:t>
            </a:r>
            <a:r>
              <a:rPr sz="1950" spc="75" dirty="0">
                <a:latin typeface="PMingLiU"/>
                <a:cs typeface="PMingLiU"/>
              </a:rPr>
              <a:t>主</a:t>
            </a:r>
            <a:r>
              <a:rPr sz="1950" spc="25" dirty="0">
                <a:latin typeface="PMingLiU"/>
                <a:cs typeface="PMingLiU"/>
              </a:rPr>
              <a:t>义的</a:t>
            </a:r>
            <a:r>
              <a:rPr sz="1950" spc="75" dirty="0">
                <a:latin typeface="PMingLiU"/>
                <a:cs typeface="PMingLiU"/>
              </a:rPr>
              <a:t>问</a:t>
            </a:r>
            <a:r>
              <a:rPr sz="1950" spc="25" dirty="0">
                <a:latin typeface="PMingLiU"/>
                <a:cs typeface="PMingLiU"/>
              </a:rPr>
              <a:t>题并</a:t>
            </a:r>
            <a:r>
              <a:rPr sz="1950" spc="75" dirty="0">
                <a:latin typeface="PMingLiU"/>
                <a:cs typeface="PMingLiU"/>
              </a:rPr>
              <a:t>没</a:t>
            </a:r>
            <a:r>
              <a:rPr sz="1950" spc="25" dirty="0">
                <a:latin typeface="PMingLiU"/>
                <a:cs typeface="PMingLiU"/>
              </a:rPr>
              <a:t>有完</a:t>
            </a:r>
            <a:r>
              <a:rPr sz="1950" spc="75" dirty="0">
                <a:latin typeface="PMingLiU"/>
                <a:cs typeface="PMingLiU"/>
              </a:rPr>
              <a:t>全</a:t>
            </a:r>
            <a:r>
              <a:rPr sz="1950" spc="25" dirty="0">
                <a:latin typeface="PMingLiU"/>
                <a:cs typeface="PMingLiU"/>
              </a:rPr>
              <a:t>搞清</a:t>
            </a:r>
            <a:r>
              <a:rPr sz="1950" spc="75" dirty="0">
                <a:latin typeface="PMingLiU"/>
                <a:cs typeface="PMingLiU"/>
              </a:rPr>
              <a:t>楚</a:t>
            </a:r>
            <a:r>
              <a:rPr sz="1950" spc="25" dirty="0">
                <a:latin typeface="PMingLiU"/>
                <a:cs typeface="PMingLiU"/>
              </a:rPr>
              <a:t>。</a:t>
            </a:r>
            <a:endParaRPr sz="1950" dirty="0">
              <a:latin typeface="PMingLiU"/>
              <a:cs typeface="PMingLiU"/>
            </a:endParaRPr>
          </a:p>
          <a:p>
            <a:pPr marL="737235">
              <a:lnSpc>
                <a:spcPct val="100000"/>
              </a:lnSpc>
              <a:spcBef>
                <a:spcPts val="1265"/>
              </a:spcBef>
            </a:pPr>
            <a:r>
              <a:rPr sz="1950" spc="100" dirty="0">
                <a:latin typeface="PMingLiU"/>
                <a:cs typeface="PMingLiU"/>
              </a:rPr>
              <a:t>2</a:t>
            </a:r>
            <a:r>
              <a:rPr sz="1950" spc="25" dirty="0">
                <a:latin typeface="PMingLiU"/>
                <a:cs typeface="PMingLiU"/>
              </a:rPr>
              <a:t>、是照搬革命年代的经验，造成</a:t>
            </a:r>
            <a:r>
              <a:rPr sz="1950" spc="80" dirty="0">
                <a:latin typeface="PMingLiU"/>
                <a:cs typeface="PMingLiU"/>
              </a:rPr>
              <a:t>阶</a:t>
            </a:r>
            <a:r>
              <a:rPr sz="1950" spc="25" dirty="0">
                <a:latin typeface="PMingLiU"/>
                <a:cs typeface="PMingLiU"/>
              </a:rPr>
              <a:t>级斗</a:t>
            </a:r>
            <a:r>
              <a:rPr sz="1950" spc="80" dirty="0">
                <a:latin typeface="PMingLiU"/>
                <a:cs typeface="PMingLiU"/>
              </a:rPr>
              <a:t>争</a:t>
            </a:r>
            <a:r>
              <a:rPr sz="1950" spc="25" dirty="0">
                <a:latin typeface="PMingLiU"/>
                <a:cs typeface="PMingLiU"/>
              </a:rPr>
              <a:t>扩大</a:t>
            </a:r>
            <a:r>
              <a:rPr sz="1950" spc="80" dirty="0">
                <a:latin typeface="PMingLiU"/>
                <a:cs typeface="PMingLiU"/>
              </a:rPr>
              <a:t>化</a:t>
            </a:r>
            <a:r>
              <a:rPr sz="1950" spc="25" dirty="0">
                <a:latin typeface="PMingLiU"/>
                <a:cs typeface="PMingLiU"/>
              </a:rPr>
              <a:t>。</a:t>
            </a:r>
            <a:endParaRPr sz="1950" dirty="0">
              <a:latin typeface="PMingLiU"/>
              <a:cs typeface="PMingLiU"/>
            </a:endParaRPr>
          </a:p>
          <a:p>
            <a:pPr marL="737235">
              <a:lnSpc>
                <a:spcPct val="100000"/>
              </a:lnSpc>
              <a:spcBef>
                <a:spcPts val="1265"/>
              </a:spcBef>
            </a:pPr>
            <a:r>
              <a:rPr sz="1950" spc="100" dirty="0">
                <a:latin typeface="PMingLiU"/>
                <a:cs typeface="PMingLiU"/>
              </a:rPr>
              <a:t>3</a:t>
            </a:r>
            <a:r>
              <a:rPr sz="1950" spc="25" dirty="0">
                <a:latin typeface="PMingLiU"/>
                <a:cs typeface="PMingLiU"/>
              </a:rPr>
              <a:t>、党内</a:t>
            </a:r>
            <a:r>
              <a:rPr sz="1950" b="1" spc="25" dirty="0">
                <a:solidFill>
                  <a:srgbClr val="C00000"/>
                </a:solidFill>
                <a:latin typeface="PMingLiU"/>
              </a:rPr>
              <a:t>民主集中制</a:t>
            </a:r>
            <a:r>
              <a:rPr sz="1950" spc="25" dirty="0">
                <a:latin typeface="PMingLiU"/>
                <a:cs typeface="PMingLiU"/>
              </a:rPr>
              <a:t>和</a:t>
            </a:r>
            <a:r>
              <a:rPr sz="1950" b="1" spc="25" dirty="0">
                <a:solidFill>
                  <a:srgbClr val="C00000"/>
                </a:solidFill>
                <a:latin typeface="PMingLiU"/>
              </a:rPr>
              <a:t>集体领导</a:t>
            </a:r>
            <a:r>
              <a:rPr sz="1950" spc="25" dirty="0">
                <a:latin typeface="PMingLiU"/>
                <a:cs typeface="PMingLiU"/>
              </a:rPr>
              <a:t>制</a:t>
            </a:r>
            <a:r>
              <a:rPr sz="1950" spc="80" dirty="0">
                <a:latin typeface="PMingLiU"/>
                <a:cs typeface="PMingLiU"/>
              </a:rPr>
              <a:t>度</a:t>
            </a:r>
            <a:r>
              <a:rPr sz="1950" spc="25" dirty="0">
                <a:latin typeface="PMingLiU"/>
                <a:cs typeface="PMingLiU"/>
              </a:rPr>
              <a:t>遭到</a:t>
            </a:r>
            <a:r>
              <a:rPr sz="1950" spc="80" dirty="0">
                <a:latin typeface="PMingLiU"/>
                <a:cs typeface="PMingLiU"/>
              </a:rPr>
              <a:t>严</a:t>
            </a:r>
            <a:r>
              <a:rPr sz="1950" spc="25" dirty="0">
                <a:latin typeface="PMingLiU"/>
                <a:cs typeface="PMingLiU"/>
              </a:rPr>
              <a:t>重破</a:t>
            </a:r>
            <a:r>
              <a:rPr sz="1950" spc="80" dirty="0">
                <a:latin typeface="PMingLiU"/>
                <a:cs typeface="PMingLiU"/>
              </a:rPr>
              <a:t>坏</a:t>
            </a:r>
            <a:r>
              <a:rPr sz="1950" spc="25" dirty="0">
                <a:latin typeface="PMingLiU"/>
                <a:cs typeface="PMingLiU"/>
              </a:rPr>
              <a:t>。</a:t>
            </a:r>
            <a:endParaRPr sz="1950" dirty="0">
              <a:latin typeface="PMingLiU"/>
              <a:cs typeface="PMingLiU"/>
            </a:endParaRPr>
          </a:p>
          <a:p>
            <a:pPr>
              <a:lnSpc>
                <a:spcPct val="100000"/>
              </a:lnSpc>
              <a:spcBef>
                <a:spcPts val="45"/>
              </a:spcBef>
            </a:pPr>
            <a:endParaRPr sz="1950" dirty="0">
              <a:latin typeface="Times New Roman" panose="02020503050405090304"/>
              <a:cs typeface="Times New Roman" panose="02020503050405090304"/>
            </a:endParaRPr>
          </a:p>
          <a:p>
            <a:pPr marL="737235">
              <a:lnSpc>
                <a:spcPct val="100000"/>
              </a:lnSpc>
            </a:pPr>
            <a:r>
              <a:rPr sz="1950" b="1" spc="25" dirty="0">
                <a:latin typeface="Microsoft JhengHei" panose="020B0604030504040204" charset="-120"/>
                <a:cs typeface="Microsoft JhengHei" panose="020B0604030504040204" charset="-120"/>
              </a:rPr>
              <a:t>对错误的客观分析（如何看待文化</a:t>
            </a:r>
            <a:r>
              <a:rPr sz="1950" b="1" spc="75" dirty="0">
                <a:latin typeface="Microsoft JhengHei" panose="020B0604030504040204" charset="-120"/>
                <a:cs typeface="Microsoft JhengHei" panose="020B0604030504040204" charset="-120"/>
              </a:rPr>
              <a:t>大</a:t>
            </a:r>
            <a:r>
              <a:rPr sz="1950" b="1" spc="25" dirty="0">
                <a:latin typeface="Microsoft JhengHei" panose="020B0604030504040204" charset="-120"/>
                <a:cs typeface="Microsoft JhengHei" panose="020B0604030504040204" charset="-120"/>
              </a:rPr>
              <a:t>革命）</a:t>
            </a:r>
            <a:endParaRPr sz="1950" dirty="0">
              <a:latin typeface="Microsoft JhengHei" panose="020B0604030504040204" charset="-120"/>
              <a:cs typeface="Microsoft JhengHei" panose="020B0604030504040204" charset="-120"/>
            </a:endParaRPr>
          </a:p>
          <a:p>
            <a:pPr marL="737235">
              <a:lnSpc>
                <a:spcPct val="100000"/>
              </a:lnSpc>
              <a:spcBef>
                <a:spcPts val="1080"/>
              </a:spcBef>
            </a:pPr>
            <a:r>
              <a:rPr sz="1950" spc="100" dirty="0">
                <a:latin typeface="PMingLiU"/>
                <a:cs typeface="PMingLiU"/>
              </a:rPr>
              <a:t>1</a:t>
            </a:r>
            <a:r>
              <a:rPr sz="1950" spc="25" dirty="0">
                <a:latin typeface="PMingLiU"/>
                <a:cs typeface="PMingLiU"/>
              </a:rPr>
              <a:t>、犯错误的时候，党的性质和宗</a:t>
            </a:r>
            <a:r>
              <a:rPr sz="1950" spc="75" dirty="0">
                <a:latin typeface="PMingLiU"/>
                <a:cs typeface="PMingLiU"/>
              </a:rPr>
              <a:t>旨</a:t>
            </a:r>
            <a:r>
              <a:rPr sz="1950" spc="25" dirty="0">
                <a:latin typeface="PMingLiU"/>
                <a:cs typeface="PMingLiU"/>
              </a:rPr>
              <a:t>没有</a:t>
            </a:r>
            <a:r>
              <a:rPr sz="1950" spc="75" dirty="0">
                <a:latin typeface="PMingLiU"/>
                <a:cs typeface="PMingLiU"/>
              </a:rPr>
              <a:t>变</a:t>
            </a:r>
            <a:r>
              <a:rPr sz="1950" spc="25" dirty="0">
                <a:latin typeface="PMingLiU"/>
                <a:cs typeface="PMingLiU"/>
              </a:rPr>
              <a:t>；</a:t>
            </a:r>
            <a:endParaRPr sz="1950" dirty="0">
              <a:latin typeface="PMingLiU"/>
              <a:cs typeface="PMingLiU"/>
            </a:endParaRPr>
          </a:p>
          <a:p>
            <a:pPr marL="737235">
              <a:lnSpc>
                <a:spcPct val="100000"/>
              </a:lnSpc>
              <a:spcBef>
                <a:spcPts val="1025"/>
              </a:spcBef>
            </a:pPr>
            <a:r>
              <a:rPr sz="1950" spc="100" dirty="0">
                <a:latin typeface="PMingLiU"/>
                <a:cs typeface="PMingLiU"/>
              </a:rPr>
              <a:t>2</a:t>
            </a:r>
            <a:r>
              <a:rPr sz="1950" spc="25" dirty="0">
                <a:latin typeface="PMingLiU"/>
                <a:cs typeface="PMingLiU"/>
              </a:rPr>
              <a:t>、党内外广大干部群众对错误进</a:t>
            </a:r>
            <a:r>
              <a:rPr sz="1950" spc="75" dirty="0">
                <a:latin typeface="PMingLiU"/>
                <a:cs typeface="PMingLiU"/>
              </a:rPr>
              <a:t>行</a:t>
            </a:r>
            <a:r>
              <a:rPr sz="1950" spc="25" dirty="0">
                <a:latin typeface="PMingLiU"/>
                <a:cs typeface="PMingLiU"/>
              </a:rPr>
              <a:t>了抵</a:t>
            </a:r>
            <a:r>
              <a:rPr sz="1950" spc="75" dirty="0">
                <a:latin typeface="PMingLiU"/>
                <a:cs typeface="PMingLiU"/>
              </a:rPr>
              <a:t>制</a:t>
            </a:r>
            <a:r>
              <a:rPr sz="1950" spc="25" dirty="0">
                <a:latin typeface="PMingLiU"/>
                <a:cs typeface="PMingLiU"/>
              </a:rPr>
              <a:t>和抗</a:t>
            </a:r>
            <a:r>
              <a:rPr sz="1950" spc="75" dirty="0">
                <a:latin typeface="PMingLiU"/>
                <a:cs typeface="PMingLiU"/>
              </a:rPr>
              <a:t>争</a:t>
            </a:r>
            <a:r>
              <a:rPr sz="1950" spc="25" dirty="0">
                <a:latin typeface="PMingLiU"/>
                <a:cs typeface="PMingLiU"/>
              </a:rPr>
              <a:t>；</a:t>
            </a:r>
            <a:endParaRPr sz="1950" dirty="0">
              <a:latin typeface="PMingLiU"/>
              <a:cs typeface="PMingLiU"/>
            </a:endParaRPr>
          </a:p>
          <a:p>
            <a:pPr marL="12700">
              <a:lnSpc>
                <a:spcPct val="100000"/>
              </a:lnSpc>
              <a:spcBef>
                <a:spcPts val="1025"/>
              </a:spcBef>
              <a:tabLst>
                <a:tab pos="737235" algn="l"/>
                <a:tab pos="10488295" algn="l"/>
              </a:tabLst>
            </a:pPr>
            <a:r>
              <a:rPr sz="1950" spc="30" dirty="0">
                <a:uFill>
                  <a:solidFill>
                    <a:srgbClr val="C23B0D"/>
                  </a:solidFill>
                </a:uFill>
                <a:latin typeface="PMingLiU"/>
                <a:cs typeface="PMingLiU"/>
              </a:rPr>
              <a:t> 	</a:t>
            </a:r>
            <a:r>
              <a:rPr sz="1950" spc="100" dirty="0">
                <a:uFill>
                  <a:solidFill>
                    <a:srgbClr val="C23B0D"/>
                  </a:solidFill>
                </a:uFill>
                <a:latin typeface="PMingLiU"/>
                <a:cs typeface="PMingLiU"/>
              </a:rPr>
              <a:t>3</a:t>
            </a:r>
            <a:r>
              <a:rPr sz="1950" spc="25" dirty="0">
                <a:uFill>
                  <a:solidFill>
                    <a:srgbClr val="C23B0D"/>
                  </a:solidFill>
                </a:uFill>
                <a:latin typeface="PMingLiU"/>
                <a:cs typeface="PMingLiU"/>
              </a:rPr>
              <a:t>、毛泽东在全局上坚持错误的同</a:t>
            </a:r>
            <a:r>
              <a:rPr sz="1950" spc="80" dirty="0">
                <a:uFill>
                  <a:solidFill>
                    <a:srgbClr val="C23B0D"/>
                  </a:solidFill>
                </a:uFill>
                <a:latin typeface="PMingLiU"/>
                <a:cs typeface="PMingLiU"/>
              </a:rPr>
              <a:t>时</a:t>
            </a:r>
            <a:r>
              <a:rPr sz="1950" spc="25" dirty="0">
                <a:uFill>
                  <a:solidFill>
                    <a:srgbClr val="C23B0D"/>
                  </a:solidFill>
                </a:uFill>
                <a:latin typeface="PMingLiU"/>
                <a:cs typeface="PMingLiU"/>
              </a:rPr>
              <a:t>制止</a:t>
            </a:r>
            <a:r>
              <a:rPr sz="1950" spc="80" dirty="0">
                <a:uFill>
                  <a:solidFill>
                    <a:srgbClr val="C23B0D"/>
                  </a:solidFill>
                </a:uFill>
                <a:latin typeface="PMingLiU"/>
                <a:cs typeface="PMingLiU"/>
              </a:rPr>
              <a:t>和</a:t>
            </a:r>
            <a:r>
              <a:rPr sz="1950" spc="25" dirty="0">
                <a:uFill>
                  <a:solidFill>
                    <a:srgbClr val="C23B0D"/>
                  </a:solidFill>
                </a:uFill>
                <a:latin typeface="PMingLiU"/>
                <a:cs typeface="PMingLiU"/>
              </a:rPr>
              <a:t>纠正</a:t>
            </a:r>
            <a:r>
              <a:rPr sz="1950" spc="80" dirty="0">
                <a:uFill>
                  <a:solidFill>
                    <a:srgbClr val="C23B0D"/>
                  </a:solidFill>
                </a:uFill>
                <a:latin typeface="PMingLiU"/>
                <a:cs typeface="PMingLiU"/>
              </a:rPr>
              <a:t>过</a:t>
            </a:r>
            <a:r>
              <a:rPr sz="1950" spc="25" dirty="0">
                <a:uFill>
                  <a:solidFill>
                    <a:srgbClr val="C23B0D"/>
                  </a:solidFill>
                </a:uFill>
                <a:latin typeface="PMingLiU"/>
                <a:cs typeface="PMingLiU"/>
              </a:rPr>
              <a:t>一些</a:t>
            </a:r>
            <a:r>
              <a:rPr sz="1950" spc="80" dirty="0">
                <a:uFill>
                  <a:solidFill>
                    <a:srgbClr val="C23B0D"/>
                  </a:solidFill>
                </a:uFill>
                <a:latin typeface="PMingLiU"/>
                <a:cs typeface="PMingLiU"/>
              </a:rPr>
              <a:t>具</a:t>
            </a:r>
            <a:r>
              <a:rPr sz="1950" spc="25" dirty="0">
                <a:uFill>
                  <a:solidFill>
                    <a:srgbClr val="C23B0D"/>
                  </a:solidFill>
                </a:uFill>
                <a:latin typeface="PMingLiU"/>
                <a:cs typeface="PMingLiU"/>
              </a:rPr>
              <a:t>体错</a:t>
            </a:r>
            <a:r>
              <a:rPr sz="1950" spc="120" dirty="0">
                <a:uFill>
                  <a:solidFill>
                    <a:srgbClr val="C23B0D"/>
                  </a:solidFill>
                </a:uFill>
                <a:latin typeface="PMingLiU"/>
                <a:cs typeface="PMingLiU"/>
              </a:rPr>
              <a:t>误</a:t>
            </a:r>
            <a:r>
              <a:rPr sz="1950" spc="25" dirty="0">
                <a:uFill>
                  <a:solidFill>
                    <a:srgbClr val="C23B0D"/>
                  </a:solidFill>
                </a:uFill>
                <a:latin typeface="PMingLiU"/>
                <a:cs typeface="PMingLiU"/>
              </a:rPr>
              <a:t>。</a:t>
            </a:r>
            <a:endParaRPr lang="en-US" altLang="zh-CN" sz="1950" spc="25" dirty="0">
              <a:uFill>
                <a:solidFill>
                  <a:srgbClr val="C23B0D"/>
                </a:solidFill>
              </a:uFill>
              <a:latin typeface="PMingLiU"/>
              <a:cs typeface="PMingLiU"/>
            </a:endParaRPr>
          </a:p>
          <a:p>
            <a:pPr marL="12700">
              <a:lnSpc>
                <a:spcPct val="100000"/>
              </a:lnSpc>
              <a:spcBef>
                <a:spcPts val="1025"/>
              </a:spcBef>
              <a:tabLst>
                <a:tab pos="737235" algn="l"/>
                <a:tab pos="10488295" algn="l"/>
              </a:tabLst>
            </a:pPr>
            <a:endParaRPr lang="en-US" altLang="zh-CN" sz="1950" u="heavy" spc="25" dirty="0">
              <a:uFill>
                <a:solidFill>
                  <a:srgbClr val="C23B0D"/>
                </a:solidFill>
              </a:uFill>
              <a:latin typeface="PMingLiU"/>
              <a:cs typeface="PMingLiU"/>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600" y="2137791"/>
            <a:ext cx="6324600" cy="0"/>
          </a:xfrm>
          <a:custGeom>
            <a:avLst/>
            <a:gdLst/>
            <a:ahLst/>
            <a:cxnLst/>
            <a:rect l="l" t="t" r="r" b="b"/>
            <a:pathLst>
              <a:path w="6324600">
                <a:moveTo>
                  <a:pt x="0" y="0"/>
                </a:moveTo>
                <a:lnTo>
                  <a:pt x="6324600" y="0"/>
                </a:lnTo>
              </a:path>
            </a:pathLst>
          </a:custGeom>
          <a:ln w="15239">
            <a:solidFill>
              <a:srgbClr val="C23B0D"/>
            </a:solidFill>
          </a:ln>
        </p:spPr>
        <p:txBody>
          <a:bodyPr wrap="square" lIns="0" tIns="0" rIns="0" bIns="0" rtlCol="0"/>
          <a:lstStyle/>
          <a:p/>
        </p:txBody>
      </p:sp>
      <p:sp>
        <p:nvSpPr>
          <p:cNvPr id="3" name="object 3"/>
          <p:cNvSpPr/>
          <p:nvPr/>
        </p:nvSpPr>
        <p:spPr>
          <a:xfrm>
            <a:off x="4991100" y="2716910"/>
            <a:ext cx="762000" cy="0"/>
          </a:xfrm>
          <a:custGeom>
            <a:avLst/>
            <a:gdLst/>
            <a:ahLst/>
            <a:cxnLst/>
            <a:rect l="l" t="t" r="r" b="b"/>
            <a:pathLst>
              <a:path w="762000">
                <a:moveTo>
                  <a:pt x="0" y="0"/>
                </a:moveTo>
                <a:lnTo>
                  <a:pt x="762000" y="0"/>
                </a:lnTo>
              </a:path>
            </a:pathLst>
          </a:custGeom>
          <a:ln w="15239">
            <a:solidFill>
              <a:srgbClr val="C23B0D"/>
            </a:solidFill>
          </a:ln>
        </p:spPr>
        <p:txBody>
          <a:bodyPr wrap="square" lIns="0" tIns="0" rIns="0" bIns="0" rtlCol="0"/>
          <a:lstStyle/>
          <a:p/>
        </p:txBody>
      </p:sp>
      <p:sp>
        <p:nvSpPr>
          <p:cNvPr id="4" name="object 4"/>
          <p:cNvSpPr/>
          <p:nvPr/>
        </p:nvSpPr>
        <p:spPr>
          <a:xfrm>
            <a:off x="4343400" y="3303651"/>
            <a:ext cx="502920" cy="0"/>
          </a:xfrm>
          <a:custGeom>
            <a:avLst/>
            <a:gdLst/>
            <a:ahLst/>
            <a:cxnLst/>
            <a:rect l="l" t="t" r="r" b="b"/>
            <a:pathLst>
              <a:path w="502920">
                <a:moveTo>
                  <a:pt x="0" y="0"/>
                </a:moveTo>
                <a:lnTo>
                  <a:pt x="502920" y="0"/>
                </a:lnTo>
              </a:path>
            </a:pathLst>
          </a:custGeom>
          <a:ln w="15239">
            <a:solidFill>
              <a:srgbClr val="C23B0D"/>
            </a:solidFill>
          </a:ln>
        </p:spPr>
        <p:txBody>
          <a:bodyPr wrap="square" lIns="0" tIns="0" rIns="0" bIns="0" rtlCol="0"/>
          <a:lstStyle/>
          <a:p/>
        </p:txBody>
      </p:sp>
      <p:sp>
        <p:nvSpPr>
          <p:cNvPr id="5" name="object 5"/>
          <p:cNvSpPr/>
          <p:nvPr/>
        </p:nvSpPr>
        <p:spPr>
          <a:xfrm>
            <a:off x="3832859" y="3890390"/>
            <a:ext cx="1272540" cy="0"/>
          </a:xfrm>
          <a:custGeom>
            <a:avLst/>
            <a:gdLst/>
            <a:ahLst/>
            <a:cxnLst/>
            <a:rect l="l" t="t" r="r" b="b"/>
            <a:pathLst>
              <a:path w="1272539">
                <a:moveTo>
                  <a:pt x="0" y="0"/>
                </a:moveTo>
                <a:lnTo>
                  <a:pt x="1272539" y="0"/>
                </a:lnTo>
              </a:path>
            </a:pathLst>
          </a:custGeom>
          <a:ln w="15239">
            <a:solidFill>
              <a:srgbClr val="C23B0D"/>
            </a:solidFill>
          </a:ln>
        </p:spPr>
        <p:txBody>
          <a:bodyPr wrap="square" lIns="0" tIns="0" rIns="0" bIns="0" rtlCol="0"/>
          <a:lstStyle/>
          <a:p/>
        </p:txBody>
      </p:sp>
      <p:sp>
        <p:nvSpPr>
          <p:cNvPr id="6" name="object 6"/>
          <p:cNvSpPr txBox="1"/>
          <p:nvPr/>
        </p:nvSpPr>
        <p:spPr>
          <a:xfrm>
            <a:off x="917575" y="1151191"/>
            <a:ext cx="8573135" cy="33254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一、新中国社会主义建设取得</a:t>
            </a:r>
            <a:r>
              <a:rPr sz="2400" spc="5" dirty="0">
                <a:latin typeface="PMingLiU"/>
                <a:cs typeface="PMingLiU"/>
              </a:rPr>
              <a:t>的</a:t>
            </a:r>
            <a:r>
              <a:rPr sz="2400" dirty="0">
                <a:latin typeface="PMingLiU"/>
                <a:cs typeface="PMingLiU"/>
              </a:rPr>
              <a:t>成就</a:t>
            </a:r>
            <a:endParaRPr sz="2400">
              <a:latin typeface="PMingLiU"/>
              <a:cs typeface="PMingLiU"/>
            </a:endParaRPr>
          </a:p>
          <a:p>
            <a:pPr>
              <a:lnSpc>
                <a:spcPct val="100000"/>
              </a:lnSpc>
              <a:spcBef>
                <a:spcPts val="20"/>
              </a:spcBef>
            </a:pPr>
            <a:endParaRPr sz="205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spc="25" dirty="0">
                <a:latin typeface="PMingLiU"/>
                <a:cs typeface="PMingLiU"/>
              </a:rPr>
              <a:t>最大的成就：</a:t>
            </a:r>
            <a:r>
              <a:rPr sz="1950" b="1" spc="25" dirty="0">
                <a:solidFill>
                  <a:srgbClr val="C23B0D"/>
                </a:solidFill>
                <a:latin typeface="Microsoft JhengHei" panose="020B0604030504040204" charset="-120"/>
                <a:cs typeface="Microsoft JhengHei" panose="020B0604030504040204" charset="-120"/>
              </a:rPr>
              <a:t>独立的、比较完整的</a:t>
            </a:r>
            <a:r>
              <a:rPr sz="1950" b="1" spc="75" dirty="0">
                <a:solidFill>
                  <a:srgbClr val="C23B0D"/>
                </a:solidFill>
                <a:latin typeface="Microsoft JhengHei" panose="020B0604030504040204" charset="-120"/>
                <a:cs typeface="Microsoft JhengHei" panose="020B0604030504040204" charset="-120"/>
              </a:rPr>
              <a:t>工</a:t>
            </a:r>
            <a:r>
              <a:rPr sz="1950" b="1" spc="25" dirty="0">
                <a:solidFill>
                  <a:srgbClr val="C23B0D"/>
                </a:solidFill>
                <a:latin typeface="Microsoft JhengHei" panose="020B0604030504040204" charset="-120"/>
                <a:cs typeface="Microsoft JhengHei" panose="020B0604030504040204" charset="-120"/>
              </a:rPr>
              <a:t>业体</a:t>
            </a:r>
            <a:r>
              <a:rPr sz="1950" b="1" spc="75" dirty="0">
                <a:solidFill>
                  <a:srgbClr val="C23B0D"/>
                </a:solidFill>
                <a:latin typeface="Microsoft JhengHei" panose="020B0604030504040204" charset="-120"/>
                <a:cs typeface="Microsoft JhengHei" panose="020B0604030504040204" charset="-120"/>
              </a:rPr>
              <a:t>系</a:t>
            </a:r>
            <a:r>
              <a:rPr sz="1950" b="1" spc="25" dirty="0">
                <a:solidFill>
                  <a:srgbClr val="C23B0D"/>
                </a:solidFill>
                <a:latin typeface="Microsoft JhengHei" panose="020B0604030504040204" charset="-120"/>
                <a:cs typeface="Microsoft JhengHei" panose="020B0604030504040204" charset="-120"/>
              </a:rPr>
              <a:t>和国</a:t>
            </a:r>
            <a:r>
              <a:rPr sz="1950" b="1" spc="75" dirty="0">
                <a:solidFill>
                  <a:srgbClr val="C23B0D"/>
                </a:solidFill>
                <a:latin typeface="Microsoft JhengHei" panose="020B0604030504040204" charset="-120"/>
                <a:cs typeface="Microsoft JhengHei" panose="020B0604030504040204" charset="-120"/>
              </a:rPr>
              <a:t>民</a:t>
            </a:r>
            <a:r>
              <a:rPr sz="1950" b="1" spc="25" dirty="0">
                <a:solidFill>
                  <a:srgbClr val="C23B0D"/>
                </a:solidFill>
                <a:latin typeface="Microsoft JhengHei" panose="020B0604030504040204" charset="-120"/>
                <a:cs typeface="Microsoft JhengHei" panose="020B0604030504040204" charset="-120"/>
              </a:rPr>
              <a:t>经济</a:t>
            </a:r>
            <a:r>
              <a:rPr sz="1950" b="1" spc="75" dirty="0">
                <a:solidFill>
                  <a:srgbClr val="C23B0D"/>
                </a:solidFill>
                <a:latin typeface="Microsoft JhengHei" panose="020B0604030504040204" charset="-120"/>
                <a:cs typeface="Microsoft JhengHei" panose="020B0604030504040204" charset="-120"/>
              </a:rPr>
              <a:t>体</a:t>
            </a:r>
            <a:r>
              <a:rPr sz="1950" b="1" spc="25" dirty="0">
                <a:solidFill>
                  <a:srgbClr val="C23B0D"/>
                </a:solidFill>
                <a:latin typeface="Microsoft JhengHei" panose="020B0604030504040204" charset="-120"/>
                <a:cs typeface="Microsoft JhengHei" panose="020B0604030504040204" charset="-120"/>
              </a:rPr>
              <a:t>系的</a:t>
            </a:r>
            <a:r>
              <a:rPr sz="1950" b="1" spc="75" dirty="0">
                <a:solidFill>
                  <a:srgbClr val="C23B0D"/>
                </a:solidFill>
                <a:latin typeface="Microsoft JhengHei" panose="020B0604030504040204" charset="-120"/>
                <a:cs typeface="Microsoft JhengHei" panose="020B0604030504040204" charset="-120"/>
              </a:rPr>
              <a:t>基</a:t>
            </a:r>
            <a:r>
              <a:rPr sz="1950" b="1" spc="55" dirty="0">
                <a:solidFill>
                  <a:srgbClr val="C23B0D"/>
                </a:solidFill>
                <a:latin typeface="Microsoft JhengHei" panose="020B0604030504040204" charset="-120"/>
                <a:cs typeface="Microsoft JhengHei" panose="020B0604030504040204" charset="-120"/>
              </a:rPr>
              <a:t>本</a:t>
            </a:r>
            <a:r>
              <a:rPr sz="1950" b="1" spc="25" dirty="0">
                <a:solidFill>
                  <a:srgbClr val="C23B0D"/>
                </a:solidFill>
                <a:latin typeface="Microsoft JhengHei" panose="020B0604030504040204" charset="-120"/>
                <a:cs typeface="Microsoft JhengHei" panose="020B0604030504040204" charset="-120"/>
              </a:rPr>
              <a:t>建立</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a:lnSpc>
                <a:spcPct val="100000"/>
              </a:lnSpc>
              <a:spcBef>
                <a:spcPts val="40"/>
              </a:spcBef>
              <a:buAutoNum type="arabicPeriod"/>
            </a:pPr>
            <a:endParaRPr sz="190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1964</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10</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spc="25" dirty="0">
                <a:latin typeface="PMingLiU"/>
                <a:cs typeface="PMingLiU"/>
              </a:rPr>
              <a:t>，中国</a:t>
            </a:r>
            <a:r>
              <a:rPr sz="1950" spc="75" dirty="0">
                <a:latin typeface="PMingLiU"/>
                <a:cs typeface="PMingLiU"/>
              </a:rPr>
              <a:t>爆</a:t>
            </a:r>
            <a:r>
              <a:rPr sz="1950" spc="25" dirty="0">
                <a:latin typeface="PMingLiU"/>
                <a:cs typeface="PMingLiU"/>
              </a:rPr>
              <a:t>炸了</a:t>
            </a:r>
            <a:r>
              <a:rPr sz="1950" spc="75" dirty="0">
                <a:latin typeface="PMingLiU"/>
                <a:cs typeface="PMingLiU"/>
              </a:rPr>
              <a:t>第</a:t>
            </a:r>
            <a:r>
              <a:rPr sz="1950" spc="25" dirty="0">
                <a:latin typeface="PMingLiU"/>
                <a:cs typeface="PMingLiU"/>
              </a:rPr>
              <a:t>一</a:t>
            </a:r>
            <a:r>
              <a:rPr sz="1950" spc="15" dirty="0">
                <a:latin typeface="PMingLiU"/>
                <a:cs typeface="PMingLiU"/>
              </a:rPr>
              <a:t>颗</a:t>
            </a:r>
            <a:r>
              <a:rPr sz="1950" b="1" spc="75" dirty="0">
                <a:solidFill>
                  <a:srgbClr val="C23B0D"/>
                </a:solidFill>
                <a:latin typeface="Microsoft JhengHei" panose="020B0604030504040204" charset="-120"/>
                <a:cs typeface="Microsoft JhengHei" panose="020B0604030504040204" charset="-120"/>
              </a:rPr>
              <a:t>原</a:t>
            </a:r>
            <a:r>
              <a:rPr sz="1950" b="1" spc="25" dirty="0">
                <a:solidFill>
                  <a:srgbClr val="C23B0D"/>
                </a:solidFill>
                <a:latin typeface="Microsoft JhengHei" panose="020B0604030504040204" charset="-120"/>
                <a:cs typeface="Microsoft JhengHei" panose="020B0604030504040204" charset="-120"/>
              </a:rPr>
              <a:t>子弹</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a:lnSpc>
                <a:spcPct val="100000"/>
              </a:lnSpc>
              <a:spcBef>
                <a:spcPts val="40"/>
              </a:spcBef>
              <a:buAutoNum type="arabicPeriod"/>
            </a:pPr>
            <a:endParaRPr sz="195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1967</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6</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spc="25" dirty="0">
                <a:latin typeface="PMingLiU"/>
                <a:cs typeface="PMingLiU"/>
              </a:rPr>
              <a:t>，爆炸了第</a:t>
            </a:r>
            <a:r>
              <a:rPr sz="1950" spc="75" dirty="0">
                <a:latin typeface="PMingLiU"/>
                <a:cs typeface="PMingLiU"/>
              </a:rPr>
              <a:t>一</a:t>
            </a:r>
            <a:r>
              <a:rPr sz="1950" spc="25" dirty="0">
                <a:latin typeface="PMingLiU"/>
                <a:cs typeface="PMingLiU"/>
              </a:rPr>
              <a:t>颗</a:t>
            </a:r>
            <a:r>
              <a:rPr sz="1950" b="1" spc="25" dirty="0">
                <a:solidFill>
                  <a:srgbClr val="C23B0D"/>
                </a:solidFill>
                <a:latin typeface="Microsoft JhengHei" panose="020B0604030504040204" charset="-120"/>
                <a:cs typeface="Microsoft JhengHei" panose="020B0604030504040204" charset="-120"/>
              </a:rPr>
              <a:t>氢弹</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a:lnSpc>
                <a:spcPct val="100000"/>
              </a:lnSpc>
              <a:spcBef>
                <a:spcPts val="45"/>
              </a:spcBef>
              <a:buAutoNum type="arabicPeriod"/>
            </a:pPr>
            <a:endParaRPr sz="195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1970</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4</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spc="25" dirty="0">
                <a:latin typeface="PMingLiU"/>
                <a:cs typeface="PMingLiU"/>
              </a:rPr>
              <a:t>，第一颗</a:t>
            </a:r>
            <a:r>
              <a:rPr sz="1950" spc="15" dirty="0">
                <a:latin typeface="PMingLiU"/>
                <a:cs typeface="PMingLiU"/>
              </a:rPr>
              <a:t>人</a:t>
            </a:r>
            <a:r>
              <a:rPr sz="1950" b="1" spc="75" dirty="0">
                <a:solidFill>
                  <a:srgbClr val="C23B0D"/>
                </a:solidFill>
                <a:latin typeface="Microsoft JhengHei" panose="020B0604030504040204" charset="-120"/>
                <a:cs typeface="Microsoft JhengHei" panose="020B0604030504040204" charset="-120"/>
              </a:rPr>
              <a:t>造</a:t>
            </a:r>
            <a:r>
              <a:rPr sz="1950" b="1" spc="25" dirty="0">
                <a:solidFill>
                  <a:srgbClr val="C23B0D"/>
                </a:solidFill>
                <a:latin typeface="Microsoft JhengHei" panose="020B0604030504040204" charset="-120"/>
                <a:cs typeface="Microsoft JhengHei" panose="020B0604030504040204" charset="-120"/>
              </a:rPr>
              <a:t>地球</a:t>
            </a:r>
            <a:r>
              <a:rPr sz="1950" b="1" spc="65" dirty="0">
                <a:solidFill>
                  <a:srgbClr val="C23B0D"/>
                </a:solidFill>
                <a:latin typeface="Microsoft JhengHei" panose="020B0604030504040204" charset="-120"/>
                <a:cs typeface="Microsoft JhengHei" panose="020B0604030504040204" charset="-120"/>
              </a:rPr>
              <a:t>卫</a:t>
            </a:r>
            <a:r>
              <a:rPr sz="1950" b="1" spc="25" dirty="0">
                <a:solidFill>
                  <a:srgbClr val="C23B0D"/>
                </a:solidFill>
                <a:latin typeface="Microsoft JhengHei" panose="020B0604030504040204" charset="-120"/>
                <a:cs typeface="Microsoft JhengHei" panose="020B0604030504040204" charset="-120"/>
              </a:rPr>
              <a:t>星</a:t>
            </a:r>
            <a:r>
              <a:rPr sz="1950" spc="25" dirty="0">
                <a:latin typeface="PMingLiU"/>
                <a:cs typeface="PMingLiU"/>
              </a:rPr>
              <a:t>发</a:t>
            </a:r>
            <a:r>
              <a:rPr sz="1950" spc="75" dirty="0">
                <a:latin typeface="PMingLiU"/>
                <a:cs typeface="PMingLiU"/>
              </a:rPr>
              <a:t>射</a:t>
            </a:r>
            <a:r>
              <a:rPr sz="1950" spc="25" dirty="0">
                <a:latin typeface="PMingLiU"/>
                <a:cs typeface="PMingLiU"/>
              </a:rPr>
              <a:t>成功</a:t>
            </a:r>
            <a:r>
              <a:rPr sz="1950" spc="25" dirty="0">
                <a:solidFill>
                  <a:srgbClr val="C23B0D"/>
                </a:solidFill>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a:lnSpc>
                <a:spcPct val="100000"/>
              </a:lnSpc>
              <a:spcBef>
                <a:spcPts val="40"/>
              </a:spcBef>
              <a:buAutoNum type="arabicPeriod"/>
            </a:pPr>
            <a:endParaRPr sz="190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1971</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sz="1950" b="1" u="heavy" spc="-85" dirty="0">
                <a:solidFill>
                  <a:srgbClr val="C23B0D"/>
                </a:solidFill>
                <a:uFill>
                  <a:solidFill>
                    <a:srgbClr val="C23B0D"/>
                  </a:solidFill>
                </a:uFill>
                <a:latin typeface="Microsoft JhengHei" panose="020B0604030504040204" charset="-120"/>
                <a:cs typeface="Microsoft JhengHei" panose="020B0604030504040204" charset="-120"/>
              </a:rPr>
              <a:t>10</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z="1950" spc="25" dirty="0">
                <a:latin typeface="PMingLiU"/>
                <a:cs typeface="PMingLiU"/>
              </a:rPr>
              <a:t>，中国</a:t>
            </a:r>
            <a:r>
              <a:rPr sz="1950" spc="75" dirty="0">
                <a:latin typeface="PMingLiU"/>
                <a:cs typeface="PMingLiU"/>
              </a:rPr>
              <a:t>恢</a:t>
            </a:r>
            <a:r>
              <a:rPr sz="1950" spc="25" dirty="0">
                <a:latin typeface="PMingLiU"/>
                <a:cs typeface="PMingLiU"/>
              </a:rPr>
              <a:t>复了</a:t>
            </a:r>
            <a:r>
              <a:rPr sz="1950" spc="50" dirty="0">
                <a:latin typeface="PMingLiU"/>
                <a:cs typeface="PMingLiU"/>
              </a:rPr>
              <a:t>在</a:t>
            </a:r>
            <a:r>
              <a:rPr sz="1950" u="heavy" spc="-490" dirty="0">
                <a:solidFill>
                  <a:srgbClr val="C23B0D"/>
                </a:solidFill>
                <a:uFill>
                  <a:solidFill>
                    <a:srgbClr val="C23B0D"/>
                  </a:solidFill>
                </a:uFill>
                <a:latin typeface="PMingLiU"/>
                <a:cs typeface="PMingLiU"/>
              </a:rPr>
              <a:t> </a:t>
            </a:r>
            <a:r>
              <a:rPr sz="1950" b="1" u="heavy" spc="25" dirty="0">
                <a:solidFill>
                  <a:srgbClr val="C23B0D"/>
                </a:solidFill>
                <a:uFill>
                  <a:solidFill>
                    <a:srgbClr val="C23B0D"/>
                  </a:solidFill>
                </a:uFill>
                <a:latin typeface="Microsoft JhengHei" panose="020B0604030504040204" charset="-120"/>
                <a:cs typeface="Microsoft JhengHei" panose="020B0604030504040204" charset="-120"/>
              </a:rPr>
              <a:t>联合</a:t>
            </a:r>
            <a:r>
              <a:rPr sz="1950" b="1" u="heavy" spc="75" dirty="0">
                <a:solidFill>
                  <a:srgbClr val="C23B0D"/>
                </a:solidFill>
                <a:uFill>
                  <a:solidFill>
                    <a:srgbClr val="C23B0D"/>
                  </a:solidFill>
                </a:uFill>
                <a:latin typeface="Microsoft JhengHei" panose="020B0604030504040204" charset="-120"/>
                <a:cs typeface="Microsoft JhengHei" panose="020B0604030504040204" charset="-120"/>
              </a:rPr>
              <a:t>国</a:t>
            </a:r>
            <a:r>
              <a:rPr sz="1950" spc="25" dirty="0">
                <a:latin typeface="PMingLiU"/>
                <a:cs typeface="PMingLiU"/>
              </a:rPr>
              <a:t>的合</a:t>
            </a:r>
            <a:r>
              <a:rPr sz="1950" spc="75" dirty="0">
                <a:latin typeface="PMingLiU"/>
                <a:cs typeface="PMingLiU"/>
              </a:rPr>
              <a:t>法</a:t>
            </a:r>
            <a:r>
              <a:rPr sz="1950" spc="25" dirty="0">
                <a:latin typeface="PMingLiU"/>
                <a:cs typeface="PMingLiU"/>
              </a:rPr>
              <a:t>席位</a:t>
            </a:r>
            <a:r>
              <a:rPr sz="1950" spc="75" dirty="0">
                <a:solidFill>
                  <a:srgbClr val="C23B0D"/>
                </a:solidFill>
                <a:latin typeface="宋体" panose="02010600030101010101" pitchFamily="2" charset="-122"/>
                <a:cs typeface="宋体" panose="02010600030101010101" pitchFamily="2" charset="-122"/>
              </a:rPr>
              <a:t>★</a:t>
            </a:r>
            <a:r>
              <a:rPr sz="1950" spc="25" dirty="0">
                <a:latin typeface="PMingLiU"/>
                <a:cs typeface="PMingLiU"/>
              </a:rPr>
              <a:t>。</a:t>
            </a:r>
            <a:endParaRPr sz="1950">
              <a:latin typeface="PMingLiU"/>
              <a:cs typeface="PMingLiU"/>
            </a:endParaRPr>
          </a:p>
        </p:txBody>
      </p:sp>
      <p:sp>
        <p:nvSpPr>
          <p:cNvPr id="7" name="object 7"/>
          <p:cNvSpPr txBox="1">
            <a:spLocks noGrp="1"/>
          </p:cNvSpPr>
          <p:nvPr>
            <p:ph type="title"/>
          </p:nvPr>
        </p:nvSpPr>
        <p:spPr>
          <a:xfrm>
            <a:off x="917575" y="363854"/>
            <a:ext cx="6322695" cy="502061"/>
          </a:xfrm>
          <a:prstGeom prst="rect">
            <a:avLst/>
          </a:prstGeom>
        </p:spPr>
        <p:txBody>
          <a:bodyPr vert="horz" wrap="square" lIns="0" tIns="17145" rIns="0" bIns="0" rtlCol="0">
            <a:spAutoFit/>
          </a:bodyPr>
          <a:lstStyle/>
          <a:p>
            <a:pPr marL="12700">
              <a:lnSpc>
                <a:spcPct val="100000"/>
              </a:lnSpc>
              <a:spcBef>
                <a:spcPts val="135"/>
              </a:spcBef>
            </a:pPr>
            <a:r>
              <a:rPr spc="25" dirty="0"/>
              <a:t>第三节</a:t>
            </a:r>
            <a:r>
              <a:rPr spc="5" dirty="0"/>
              <a:t> </a:t>
            </a:r>
            <a:r>
              <a:rPr spc="25" dirty="0"/>
              <a:t>建设的成就</a:t>
            </a:r>
            <a:r>
              <a:rPr spc="60" dirty="0"/>
              <a:t> </a:t>
            </a:r>
            <a:r>
              <a:rPr spc="25" dirty="0" err="1"/>
              <a:t>探索的成果</a:t>
            </a:r>
            <a:r>
              <a:rPr spc="60" dirty="0"/>
              <a:t> </a:t>
            </a:r>
            <a:endParaRPr spc="-135" dirty="0"/>
          </a:p>
        </p:txBody>
      </p:sp>
      <p:sp>
        <p:nvSpPr>
          <p:cNvPr id="8" name="object 8"/>
          <p:cNvSpPr/>
          <p:nvPr/>
        </p:nvSpPr>
        <p:spPr>
          <a:xfrm>
            <a:off x="5935979" y="1165860"/>
            <a:ext cx="1584959" cy="5105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381000" y="1219200"/>
            <a:ext cx="11522712" cy="4446905"/>
          </a:xfrm>
          <a:prstGeom prst="rect">
            <a:avLst/>
          </a:prstGeom>
        </p:spPr>
        <p:txBody>
          <a:bodyPr vert="horz" wrap="square" lIns="0" tIns="12700" rIns="0" bIns="0" rtlCol="0">
            <a:spAutoFit/>
          </a:bodyPr>
          <a:lstStyle/>
          <a:p>
            <a:pPr marL="258445">
              <a:lnSpc>
                <a:spcPct val="100000"/>
              </a:lnSpc>
              <a:spcBef>
                <a:spcPts val="100"/>
              </a:spcBef>
            </a:pPr>
            <a:r>
              <a:rPr spc="-5" dirty="0"/>
              <a:t>二、毛泽东等老一</a:t>
            </a:r>
            <a:r>
              <a:rPr spc="0" dirty="0"/>
              <a:t>代</a:t>
            </a:r>
            <a:r>
              <a:rPr dirty="0"/>
              <a:t>革命家探</a:t>
            </a:r>
            <a:r>
              <a:rPr spc="-10" dirty="0"/>
              <a:t>索</a:t>
            </a:r>
            <a:r>
              <a:rPr dirty="0"/>
              <a:t>中国社会主义建设道路的理</a:t>
            </a:r>
            <a:r>
              <a:rPr spc="-15" dirty="0"/>
              <a:t>论</a:t>
            </a:r>
            <a:r>
              <a:rPr dirty="0"/>
              <a:t>贡</a:t>
            </a:r>
            <a:r>
              <a:rPr spc="-5" dirty="0"/>
              <a:t>献</a:t>
            </a:r>
            <a:r>
              <a:rPr dirty="0">
                <a:solidFill>
                  <a:srgbClr val="C00000"/>
                </a:solidFill>
                <a:latin typeface="宋体" panose="02010600030101010101" pitchFamily="2" charset="-122"/>
                <a:cs typeface="宋体" panose="02010600030101010101" pitchFamily="2" charset="-122"/>
              </a:rPr>
              <a:t>★★</a:t>
            </a:r>
            <a:endParaRPr dirty="0">
              <a:solidFill>
                <a:srgbClr val="C00000"/>
              </a:solidFill>
              <a:latin typeface="宋体" panose="02010600030101010101" pitchFamily="2" charset="-122"/>
              <a:cs typeface="宋体" panose="02010600030101010101" pitchFamily="2" charset="-122"/>
            </a:endParaRPr>
          </a:p>
          <a:p>
            <a:pPr marL="700405">
              <a:lnSpc>
                <a:spcPct val="100000"/>
              </a:lnSpc>
              <a:spcBef>
                <a:spcPts val="1955"/>
              </a:spcBef>
            </a:pPr>
            <a:r>
              <a:rPr sz="1950" b="1" spc="25" dirty="0" err="1">
                <a:solidFill>
                  <a:srgbClr val="C00000"/>
                </a:solidFill>
                <a:latin typeface="Microsoft JhengHei" panose="020B0604030504040204" charset="-120"/>
                <a:cs typeface="Microsoft JhengHei" panose="020B0604030504040204" charset="-120"/>
              </a:rPr>
              <a:t>两马阶（结）党</a:t>
            </a:r>
            <a:r>
              <a:rPr sz="1950" b="1" spc="25" dirty="0">
                <a:solidFill>
                  <a:srgbClr val="C00000"/>
                </a:solidFill>
                <a:latin typeface="Microsoft JhengHei" panose="020B0604030504040204" charset="-120"/>
                <a:cs typeface="Microsoft JhengHei" panose="020B0604030504040204" charset="-120"/>
              </a:rPr>
              <a:t> </a:t>
            </a:r>
            <a:r>
              <a:rPr lang="en-US" sz="1950" b="1" spc="25" dirty="0">
                <a:solidFill>
                  <a:srgbClr val="C00000"/>
                </a:solidFill>
                <a:latin typeface="Microsoft JhengHei" panose="020B0604030504040204" charset="-120"/>
                <a:cs typeface="Microsoft JhengHei" panose="020B0604030504040204" charset="-120"/>
              </a:rPr>
              <a:t>   </a:t>
            </a:r>
            <a:r>
              <a:rPr sz="1950" b="1" spc="25" dirty="0" err="1">
                <a:solidFill>
                  <a:srgbClr val="C00000"/>
                </a:solidFill>
                <a:latin typeface="Microsoft JhengHei" panose="020B0604030504040204" charset="-120"/>
                <a:cs typeface="Microsoft JhengHei" panose="020B0604030504040204" charset="-120"/>
              </a:rPr>
              <a:t>政经文军</a:t>
            </a:r>
            <a:endParaRPr sz="1950" b="1" spc="25" dirty="0">
              <a:solidFill>
                <a:srgbClr val="C00000"/>
              </a:solidFill>
              <a:latin typeface="Microsoft JhengHei" panose="020B0604030504040204" charset="-120"/>
              <a:cs typeface="Microsoft JhengHei" panose="020B0604030504040204" charset="-120"/>
            </a:endParaRPr>
          </a:p>
          <a:p>
            <a:pPr marL="715645" marR="5080" indent="-457200">
              <a:lnSpc>
                <a:spcPct val="154000"/>
              </a:lnSpc>
              <a:spcBef>
                <a:spcPts val="600"/>
              </a:spcBef>
              <a:buFont typeface="Microsoft JhengHei" panose="020B0604030504040204" charset="-120"/>
              <a:buAutoNum type="arabicPeriod"/>
              <a:tabLst>
                <a:tab pos="714375" algn="l"/>
                <a:tab pos="71501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两</a:t>
            </a:r>
            <a:r>
              <a:rPr sz="1950" spc="25" dirty="0"/>
              <a:t>：现代化建设“两步走”：第一</a:t>
            </a:r>
            <a:r>
              <a:rPr sz="1950" spc="75" dirty="0"/>
              <a:t>步</a:t>
            </a:r>
            <a:r>
              <a:rPr sz="1950" spc="25" dirty="0"/>
              <a:t>，建</a:t>
            </a:r>
            <a:r>
              <a:rPr sz="1950" spc="75" dirty="0"/>
              <a:t>成</a:t>
            </a:r>
            <a:r>
              <a:rPr sz="1950" spc="25" dirty="0"/>
              <a:t>一个</a:t>
            </a:r>
            <a:r>
              <a:rPr sz="1950" spc="75" dirty="0"/>
              <a:t>独</a:t>
            </a:r>
            <a:r>
              <a:rPr sz="1950" spc="25" dirty="0"/>
              <a:t>立的</a:t>
            </a:r>
            <a:r>
              <a:rPr sz="1950" spc="75" dirty="0"/>
              <a:t>比</a:t>
            </a:r>
            <a:r>
              <a:rPr sz="1950" spc="25" dirty="0"/>
              <a:t>较完</a:t>
            </a:r>
            <a:r>
              <a:rPr sz="1950" spc="75" dirty="0"/>
              <a:t>整</a:t>
            </a:r>
            <a:r>
              <a:rPr sz="1950" spc="25" dirty="0"/>
              <a:t>的工</a:t>
            </a:r>
            <a:r>
              <a:rPr sz="1950" spc="75" dirty="0"/>
              <a:t>业</a:t>
            </a:r>
            <a:r>
              <a:rPr sz="1950" spc="25" dirty="0"/>
              <a:t>体系和</a:t>
            </a:r>
            <a:r>
              <a:rPr sz="1950" spc="75" dirty="0"/>
              <a:t>国</a:t>
            </a:r>
            <a:r>
              <a:rPr sz="1950" spc="25" dirty="0"/>
              <a:t>民经</a:t>
            </a:r>
            <a:r>
              <a:rPr sz="1950" spc="75" dirty="0"/>
              <a:t>济</a:t>
            </a:r>
            <a:r>
              <a:rPr sz="1950" spc="25" dirty="0"/>
              <a:t>体系；第二步，全面实现农业、工业、国</a:t>
            </a:r>
            <a:r>
              <a:rPr sz="1950" spc="75" dirty="0"/>
              <a:t>防</a:t>
            </a:r>
            <a:r>
              <a:rPr sz="1950" spc="25" dirty="0"/>
              <a:t>和科</a:t>
            </a:r>
            <a:r>
              <a:rPr sz="1950" spc="75" dirty="0"/>
              <a:t>学</a:t>
            </a:r>
            <a:r>
              <a:rPr sz="1950" spc="25" dirty="0"/>
              <a:t>技术</a:t>
            </a:r>
            <a:r>
              <a:rPr sz="1950" spc="75" dirty="0"/>
              <a:t>的</a:t>
            </a:r>
            <a:r>
              <a:rPr sz="1950" spc="25" dirty="0"/>
              <a:t>现代</a:t>
            </a:r>
            <a:r>
              <a:rPr sz="1950" spc="75" dirty="0"/>
              <a:t>化</a:t>
            </a:r>
            <a:r>
              <a:rPr sz="1950" spc="25" dirty="0"/>
              <a:t>，使</a:t>
            </a:r>
            <a:r>
              <a:rPr sz="1950" spc="75" dirty="0"/>
              <a:t>中</a:t>
            </a:r>
            <a:r>
              <a:rPr sz="1950" spc="25" dirty="0"/>
              <a:t>国经</a:t>
            </a:r>
            <a:r>
              <a:rPr sz="1950" spc="75" dirty="0"/>
              <a:t>济</a:t>
            </a:r>
            <a:r>
              <a:rPr sz="1950" spc="25" dirty="0"/>
              <a:t>走在</a:t>
            </a:r>
            <a:r>
              <a:rPr sz="1950" spc="75" dirty="0"/>
              <a:t>世</a:t>
            </a:r>
            <a:r>
              <a:rPr sz="1950" spc="25" dirty="0"/>
              <a:t>界前</a:t>
            </a:r>
            <a:r>
              <a:rPr sz="1950" spc="75" dirty="0"/>
              <a:t>列</a:t>
            </a:r>
            <a:r>
              <a:rPr sz="1950" spc="25" dirty="0"/>
              <a:t>。</a:t>
            </a:r>
            <a:endParaRPr sz="1950" dirty="0">
              <a:latin typeface="Microsoft JhengHei" panose="020B0604030504040204" charset="-120"/>
              <a:cs typeface="Microsoft JhengHei" panose="020B0604030504040204" charset="-120"/>
            </a:endParaRPr>
          </a:p>
          <a:p>
            <a:pPr marL="245745">
              <a:lnSpc>
                <a:spcPct val="100000"/>
              </a:lnSpc>
              <a:spcBef>
                <a:spcPts val="20"/>
              </a:spcBef>
              <a:buClr>
                <a:srgbClr val="C00000"/>
              </a:buClr>
              <a:buFont typeface="Microsoft JhengHei" panose="020B0604030504040204" charset="-120"/>
              <a:buAutoNum type="arabicPeriod"/>
            </a:pPr>
            <a:endParaRPr sz="1600" dirty="0">
              <a:latin typeface="Times New Roman" panose="02020503050405090304"/>
              <a:cs typeface="Times New Roman" panose="02020503050405090304"/>
            </a:endParaRPr>
          </a:p>
          <a:p>
            <a:pPr marL="715645" indent="-457200">
              <a:lnSpc>
                <a:spcPct val="100000"/>
              </a:lnSpc>
              <a:spcBef>
                <a:spcPts val="5"/>
              </a:spcBef>
              <a:buFont typeface="Microsoft JhengHei" panose="020B0604030504040204" charset="-120"/>
              <a:buAutoNum type="arabicPeriod"/>
              <a:tabLst>
                <a:tab pos="714375" algn="l"/>
                <a:tab pos="71501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马</a:t>
            </a:r>
            <a:r>
              <a:rPr sz="1950" spc="25" dirty="0"/>
              <a:t>：</a:t>
            </a:r>
            <a:r>
              <a:rPr sz="1950" b="1" spc="25" dirty="0">
                <a:solidFill>
                  <a:srgbClr val="C00000"/>
                </a:solidFill>
                <a:latin typeface="Microsoft JhengHei" panose="020B0604030504040204" charset="-120"/>
                <a:cs typeface="Microsoft JhengHei" panose="020B0604030504040204" charset="-120"/>
              </a:rPr>
              <a:t>马克思主义</a:t>
            </a:r>
            <a:r>
              <a:rPr sz="1950" spc="-185" dirty="0"/>
              <a:t>与中国实际</a:t>
            </a:r>
            <a:r>
              <a:rPr sz="1950" spc="-180" dirty="0"/>
              <a:t>“</a:t>
            </a:r>
            <a:r>
              <a:rPr sz="1950" spc="25" dirty="0"/>
              <a:t>第二次</a:t>
            </a:r>
            <a:r>
              <a:rPr sz="1950" spc="75" dirty="0"/>
              <a:t>结</a:t>
            </a:r>
            <a:r>
              <a:rPr sz="1950" spc="-610" dirty="0"/>
              <a:t>合</a:t>
            </a:r>
            <a:r>
              <a:rPr sz="1950" spc="-285" dirty="0"/>
              <a:t>”，</a:t>
            </a:r>
            <a:r>
              <a:rPr sz="1950" spc="25" dirty="0"/>
              <a:t>社</a:t>
            </a:r>
            <a:r>
              <a:rPr sz="1950" spc="75" dirty="0"/>
              <a:t>会</a:t>
            </a:r>
            <a:r>
              <a:rPr sz="1950" spc="25" dirty="0"/>
              <a:t>主义</a:t>
            </a:r>
            <a:r>
              <a:rPr sz="1950" spc="75" dirty="0"/>
              <a:t>社</a:t>
            </a:r>
            <a:r>
              <a:rPr sz="1950" spc="25" dirty="0"/>
              <a:t>会矛</a:t>
            </a:r>
            <a:r>
              <a:rPr sz="1950" spc="75" dirty="0"/>
              <a:t>盾</a:t>
            </a:r>
            <a:r>
              <a:rPr sz="1950" spc="25" dirty="0"/>
              <a:t>学说</a:t>
            </a:r>
            <a:r>
              <a:rPr sz="1950" spc="75" dirty="0"/>
              <a:t>，</a:t>
            </a:r>
            <a:r>
              <a:rPr sz="1950" spc="25" dirty="0"/>
              <a:t>建设</a:t>
            </a:r>
            <a:r>
              <a:rPr sz="1950" spc="75" dirty="0"/>
              <a:t>社</a:t>
            </a:r>
            <a:r>
              <a:rPr sz="1950" spc="25" dirty="0"/>
              <a:t>会主</a:t>
            </a:r>
            <a:r>
              <a:rPr sz="1950" spc="60" dirty="0"/>
              <a:t>义</a:t>
            </a:r>
            <a:r>
              <a:rPr sz="1950" spc="25" dirty="0"/>
              <a:t>方针</a:t>
            </a:r>
            <a:endParaRPr sz="1950" dirty="0">
              <a:latin typeface="Microsoft JhengHei" panose="020B0604030504040204" charset="-120"/>
              <a:cs typeface="Microsoft JhengHei" panose="020B0604030504040204" charset="-120"/>
            </a:endParaRPr>
          </a:p>
          <a:p>
            <a:pPr marL="715645" marR="509270" indent="-457200">
              <a:lnSpc>
                <a:spcPct val="154000"/>
              </a:lnSpc>
              <a:spcBef>
                <a:spcPts val="600"/>
              </a:spcBef>
              <a:buFont typeface="Microsoft JhengHei" panose="020B0604030504040204" charset="-120"/>
              <a:buAutoNum type="arabicPeriod"/>
              <a:tabLst>
                <a:tab pos="714375" algn="l"/>
                <a:tab pos="71501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err="1">
                <a:solidFill>
                  <a:srgbClr val="C00000"/>
                </a:solidFill>
                <a:uFill>
                  <a:solidFill>
                    <a:srgbClr val="C00000"/>
                  </a:solidFill>
                </a:uFill>
                <a:latin typeface="Microsoft JhengHei" panose="020B0604030504040204" charset="-120"/>
                <a:cs typeface="Microsoft JhengHei" panose="020B0604030504040204" charset="-120"/>
              </a:rPr>
              <a:t>阶</a:t>
            </a:r>
            <a:r>
              <a:rPr sz="1950" spc="25" dirty="0" err="1"/>
              <a:t>：</a:t>
            </a:r>
            <a:r>
              <a:rPr sz="1950" b="1" spc="25" dirty="0" err="1">
                <a:solidFill>
                  <a:srgbClr val="C00000"/>
                </a:solidFill>
                <a:latin typeface="Microsoft JhengHei" panose="020B0604030504040204" charset="-120"/>
                <a:cs typeface="Microsoft JhengHei" panose="020B0604030504040204" charset="-120"/>
              </a:rPr>
              <a:t>社会主义发展阶段</a:t>
            </a:r>
            <a:r>
              <a:rPr sz="1950" spc="25" dirty="0" err="1"/>
              <a:t>：第</a:t>
            </a:r>
            <a:r>
              <a:rPr sz="1950" spc="15" dirty="0" err="1"/>
              <a:t>一</a:t>
            </a:r>
            <a:r>
              <a:rPr sz="1950" spc="25" dirty="0" err="1"/>
              <a:t>阶段</a:t>
            </a:r>
            <a:r>
              <a:rPr sz="1950" spc="65" dirty="0" err="1"/>
              <a:t>是</a:t>
            </a:r>
            <a:r>
              <a:rPr sz="1950" spc="25" dirty="0" err="1"/>
              <a:t>不发</a:t>
            </a:r>
            <a:r>
              <a:rPr sz="1950" spc="65" dirty="0" err="1"/>
              <a:t>达</a:t>
            </a:r>
            <a:r>
              <a:rPr sz="1950" spc="25" dirty="0" err="1"/>
              <a:t>的社</a:t>
            </a:r>
            <a:r>
              <a:rPr sz="1950" spc="65" dirty="0" err="1"/>
              <a:t>会</a:t>
            </a:r>
            <a:r>
              <a:rPr sz="1950" spc="25" dirty="0" err="1"/>
              <a:t>主义</a:t>
            </a:r>
            <a:r>
              <a:rPr sz="1950" spc="65" dirty="0" err="1"/>
              <a:t>，</a:t>
            </a:r>
            <a:r>
              <a:rPr sz="1950" spc="25" dirty="0" err="1"/>
              <a:t>第二</a:t>
            </a:r>
            <a:r>
              <a:rPr sz="1950" spc="65" dirty="0" err="1"/>
              <a:t>阶</a:t>
            </a:r>
            <a:r>
              <a:rPr sz="1950" spc="25" dirty="0" err="1"/>
              <a:t>段是</a:t>
            </a:r>
            <a:r>
              <a:rPr sz="1950" spc="65" dirty="0" err="1"/>
              <a:t>比</a:t>
            </a:r>
            <a:r>
              <a:rPr sz="1950" spc="25" dirty="0" err="1"/>
              <a:t>较发</a:t>
            </a:r>
            <a:r>
              <a:rPr sz="1950" spc="65" dirty="0" err="1"/>
              <a:t>达</a:t>
            </a:r>
            <a:r>
              <a:rPr sz="1950" spc="25" dirty="0" err="1"/>
              <a:t>的社</a:t>
            </a:r>
            <a:r>
              <a:rPr sz="1950" spc="65" dirty="0" err="1"/>
              <a:t>会</a:t>
            </a:r>
            <a:r>
              <a:rPr sz="1950" spc="25" dirty="0" err="1"/>
              <a:t>主义。后一阶段可能比前一阶段需要</a:t>
            </a:r>
            <a:r>
              <a:rPr sz="1950" spc="75" dirty="0" err="1"/>
              <a:t>更</a:t>
            </a:r>
            <a:r>
              <a:rPr sz="1950" spc="25" dirty="0" err="1"/>
              <a:t>长时</a:t>
            </a:r>
            <a:r>
              <a:rPr sz="1950" spc="75" dirty="0" err="1"/>
              <a:t>间</a:t>
            </a:r>
            <a:r>
              <a:rPr sz="1950" spc="25" dirty="0"/>
              <a:t>。</a:t>
            </a:r>
            <a:endParaRPr sz="1950" dirty="0">
              <a:latin typeface="Microsoft JhengHei" panose="020B0604030504040204" charset="-120"/>
              <a:cs typeface="Microsoft JhengHei" panose="020B0604030504040204" charset="-120"/>
            </a:endParaRPr>
          </a:p>
          <a:p>
            <a:pPr marL="715645" marR="500380" indent="-457200">
              <a:lnSpc>
                <a:spcPct val="154000"/>
              </a:lnSpc>
              <a:spcBef>
                <a:spcPts val="600"/>
              </a:spcBef>
              <a:buFont typeface="Microsoft JhengHei" panose="020B0604030504040204" charset="-120"/>
              <a:buAutoNum type="arabicPeriod"/>
              <a:tabLst>
                <a:tab pos="714375" algn="l"/>
                <a:tab pos="715010" algn="l"/>
              </a:tabLst>
            </a:pPr>
            <a:r>
              <a:rPr sz="1950" u="heavy" spc="-484" dirty="0">
                <a:solidFill>
                  <a:srgbClr val="C00000"/>
                </a:solidFill>
                <a:uFill>
                  <a:solidFill>
                    <a:srgbClr val="C00000"/>
                  </a:solidFill>
                </a:uFill>
                <a:latin typeface="Times New Roman" panose="02020503050405090304"/>
                <a:cs typeface="Times New Roman" panose="02020503050405090304"/>
              </a:rPr>
              <a:t> </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党</a:t>
            </a:r>
            <a:r>
              <a:rPr sz="1950" b="1" spc="25" dirty="0">
                <a:solidFill>
                  <a:srgbClr val="C00000"/>
                </a:solidFill>
                <a:uFill>
                  <a:solidFill>
                    <a:srgbClr val="C00000"/>
                  </a:solidFill>
                </a:uFill>
                <a:latin typeface="Microsoft JhengHei" panose="020B0604030504040204" charset="-120"/>
                <a:cs typeface="Microsoft JhengHei" panose="020B0604030504040204" charset="-120"/>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加强共产党自身建</a:t>
            </a:r>
            <a:r>
              <a:rPr sz="1950" b="1" u="heavy" spc="30" dirty="0">
                <a:solidFill>
                  <a:srgbClr val="C00000"/>
                </a:solidFill>
                <a:uFill>
                  <a:solidFill>
                    <a:srgbClr val="C00000"/>
                  </a:solidFill>
                </a:uFill>
                <a:latin typeface="Microsoft JhengHei" panose="020B0604030504040204" charset="-120"/>
                <a:cs typeface="Microsoft JhengHei" panose="020B0604030504040204" charset="-120"/>
              </a:rPr>
              <a:t>设</a:t>
            </a:r>
            <a:r>
              <a:rPr sz="1950" spc="25" dirty="0"/>
              <a:t>：共产党</a:t>
            </a:r>
            <a:r>
              <a:rPr sz="1950" spc="75" dirty="0"/>
              <a:t>员</a:t>
            </a:r>
            <a:r>
              <a:rPr sz="1950" spc="25" dirty="0"/>
              <a:t>必须</a:t>
            </a:r>
            <a:r>
              <a:rPr sz="1950" spc="75" dirty="0"/>
              <a:t>坚</a:t>
            </a:r>
            <a:r>
              <a:rPr sz="1950" spc="25" dirty="0"/>
              <a:t>持共</a:t>
            </a:r>
            <a:r>
              <a:rPr sz="1950" spc="75" dirty="0"/>
              <a:t>产</a:t>
            </a:r>
            <a:r>
              <a:rPr sz="1950" spc="25" dirty="0"/>
              <a:t>主义</a:t>
            </a:r>
            <a:r>
              <a:rPr sz="1950" spc="75" dirty="0"/>
              <a:t>的</a:t>
            </a:r>
            <a:r>
              <a:rPr sz="1950" spc="25" dirty="0"/>
              <a:t>远大</a:t>
            </a:r>
            <a:r>
              <a:rPr sz="1950" spc="75" dirty="0"/>
              <a:t>理</a:t>
            </a:r>
            <a:r>
              <a:rPr sz="1950" spc="25" dirty="0"/>
              <a:t>想，</a:t>
            </a:r>
            <a:r>
              <a:rPr sz="1950" spc="75" dirty="0"/>
              <a:t>务</a:t>
            </a:r>
            <a:r>
              <a:rPr sz="1950" spc="25" dirty="0"/>
              <a:t>必继</a:t>
            </a:r>
            <a:r>
              <a:rPr sz="1950" spc="75" dirty="0"/>
              <a:t>续</a:t>
            </a:r>
            <a:r>
              <a:rPr sz="1950" spc="25" dirty="0"/>
              <a:t>地保</a:t>
            </a:r>
            <a:r>
              <a:rPr sz="1950" spc="75" dirty="0"/>
              <a:t>持</a:t>
            </a:r>
            <a:r>
              <a:rPr sz="1950" spc="25" dirty="0"/>
              <a:t>谦虚、谨慎、不骄、不躁的作风，继</a:t>
            </a:r>
            <a:r>
              <a:rPr sz="1950" spc="75" dirty="0"/>
              <a:t>续</a:t>
            </a:r>
            <a:r>
              <a:rPr sz="1950" spc="25" dirty="0"/>
              <a:t>地保</a:t>
            </a:r>
            <a:r>
              <a:rPr sz="1950" spc="75" dirty="0"/>
              <a:t>持</a:t>
            </a:r>
            <a:r>
              <a:rPr sz="1950" spc="25" dirty="0"/>
              <a:t>艰苦</a:t>
            </a:r>
            <a:r>
              <a:rPr sz="1950" spc="75" dirty="0"/>
              <a:t>奋</a:t>
            </a:r>
            <a:r>
              <a:rPr sz="1950" spc="25" dirty="0"/>
              <a:t>斗的</a:t>
            </a:r>
            <a:r>
              <a:rPr sz="1950" spc="75" dirty="0"/>
              <a:t>作</a:t>
            </a:r>
            <a:r>
              <a:rPr sz="1950" spc="25" dirty="0"/>
              <a:t>风。</a:t>
            </a:r>
            <a:endParaRPr sz="1950" dirty="0">
              <a:latin typeface="Microsoft JhengHei" panose="020B0604030504040204" charset="-120"/>
              <a:cs typeface="Microsoft JhengHei" panose="020B0604030504040204" charset="-120"/>
            </a:endParaRPr>
          </a:p>
        </p:txBody>
      </p:sp>
      <p:sp>
        <p:nvSpPr>
          <p:cNvPr id="6" name="object 6"/>
          <p:cNvSpPr txBox="1">
            <a:spLocks noGrp="1"/>
          </p:cNvSpPr>
          <p:nvPr>
            <p:ph type="title"/>
          </p:nvPr>
        </p:nvSpPr>
        <p:spPr>
          <a:xfrm>
            <a:off x="917575" y="363854"/>
            <a:ext cx="6322695" cy="502061"/>
          </a:xfrm>
          <a:prstGeom prst="rect">
            <a:avLst/>
          </a:prstGeom>
        </p:spPr>
        <p:txBody>
          <a:bodyPr vert="horz" wrap="square" lIns="0" tIns="17145" rIns="0" bIns="0" rtlCol="0">
            <a:spAutoFit/>
          </a:bodyPr>
          <a:lstStyle/>
          <a:p>
            <a:pPr marL="12700">
              <a:lnSpc>
                <a:spcPct val="100000"/>
              </a:lnSpc>
              <a:spcBef>
                <a:spcPts val="135"/>
              </a:spcBef>
            </a:pPr>
            <a:r>
              <a:rPr spc="25" err="1"/>
              <a:t>第三节</a:t>
            </a:r>
            <a:r>
              <a:rPr spc="5"/>
              <a:t> </a:t>
            </a:r>
            <a:r>
              <a:rPr spc="25"/>
              <a:t>建设的成就</a:t>
            </a:r>
            <a:r>
              <a:rPr spc="60"/>
              <a:t> </a:t>
            </a:r>
            <a:r>
              <a:rPr spc="25"/>
              <a:t>探索的成果</a:t>
            </a:r>
            <a:r>
              <a:rPr spc="75"/>
              <a:t> </a:t>
            </a:r>
            <a:endParaRPr spc="-135" dirty="0"/>
          </a:p>
        </p:txBody>
      </p:sp>
      <p:sp>
        <p:nvSpPr>
          <p:cNvPr id="7" name="object 7"/>
          <p:cNvSpPr/>
          <p:nvPr/>
        </p:nvSpPr>
        <p:spPr>
          <a:xfrm>
            <a:off x="10386059" y="1082039"/>
            <a:ext cx="1805939" cy="5562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63854"/>
            <a:ext cx="6322695" cy="502061"/>
          </a:xfrm>
          <a:prstGeom prst="rect">
            <a:avLst/>
          </a:prstGeom>
        </p:spPr>
        <p:txBody>
          <a:bodyPr vert="horz" wrap="square" lIns="0" tIns="17145" rIns="0" bIns="0" rtlCol="0">
            <a:spAutoFit/>
          </a:bodyPr>
          <a:lstStyle/>
          <a:p>
            <a:pPr marL="12700">
              <a:lnSpc>
                <a:spcPct val="100000"/>
              </a:lnSpc>
              <a:spcBef>
                <a:spcPts val="135"/>
              </a:spcBef>
            </a:pPr>
            <a:r>
              <a:rPr spc="25" dirty="0" err="1"/>
              <a:t>第三节</a:t>
            </a:r>
            <a:r>
              <a:rPr spc="5" dirty="0"/>
              <a:t> </a:t>
            </a:r>
            <a:r>
              <a:rPr spc="25" dirty="0" err="1"/>
              <a:t>建设的成就</a:t>
            </a:r>
            <a:r>
              <a:rPr spc="60" dirty="0"/>
              <a:t> </a:t>
            </a:r>
            <a:r>
              <a:rPr spc="25" dirty="0" err="1"/>
              <a:t>探索的成果</a:t>
            </a:r>
            <a:endParaRPr spc="-135" dirty="0"/>
          </a:p>
        </p:txBody>
      </p:sp>
      <p:sp>
        <p:nvSpPr>
          <p:cNvPr id="6" name="object 6"/>
          <p:cNvSpPr txBox="1"/>
          <p:nvPr/>
        </p:nvSpPr>
        <p:spPr>
          <a:xfrm>
            <a:off x="685800" y="1219200"/>
            <a:ext cx="11277600" cy="4753353"/>
          </a:xfrm>
          <a:prstGeom prst="rect">
            <a:avLst/>
          </a:prstGeom>
        </p:spPr>
        <p:txBody>
          <a:bodyPr vert="horz" wrap="square" lIns="0" tIns="11430" rIns="0" bIns="0" rtlCol="0">
            <a:spAutoFit/>
          </a:bodyPr>
          <a:lstStyle/>
          <a:p>
            <a:pPr marL="12700" marR="5080">
              <a:lnSpc>
                <a:spcPct val="144000"/>
              </a:lnSpc>
              <a:spcBef>
                <a:spcPts val="90"/>
              </a:spcBef>
            </a:pPr>
            <a:r>
              <a:rPr sz="1950" spc="100" dirty="0">
                <a:latin typeface="PMingLiU"/>
                <a:cs typeface="PMingLiU"/>
              </a:rPr>
              <a:t>5、</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社</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会主</a:t>
            </a:r>
            <a:r>
              <a:rPr sz="1950" b="1" u="heavy" spc="75" dirty="0">
                <a:solidFill>
                  <a:srgbClr val="C00000"/>
                </a:solidFill>
                <a:uFill>
                  <a:solidFill>
                    <a:srgbClr val="C00000"/>
                  </a:solidFill>
                </a:uFill>
                <a:latin typeface="Microsoft JhengHei" panose="020B0604030504040204" charset="-120"/>
                <a:cs typeface="Microsoft JhengHei" panose="020B0604030504040204" charset="-120"/>
              </a:rPr>
              <a:t>义</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民主</a:t>
            </a:r>
            <a:r>
              <a:rPr sz="1950" b="1" u="heavy" spc="65" dirty="0">
                <a:solidFill>
                  <a:srgbClr val="C00000"/>
                </a:solidFill>
                <a:uFill>
                  <a:solidFill>
                    <a:srgbClr val="C00000"/>
                  </a:solidFill>
                </a:uFill>
                <a:latin typeface="Microsoft JhengHei" panose="020B0604030504040204" charset="-120"/>
                <a:cs typeface="Microsoft JhengHei" panose="020B0604030504040204" charset="-120"/>
              </a:rPr>
              <a:t>政</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治建</a:t>
            </a:r>
            <a:r>
              <a:rPr sz="1950" b="1" u="heavy" spc="80" dirty="0">
                <a:solidFill>
                  <a:srgbClr val="C00000"/>
                </a:solidFill>
                <a:uFill>
                  <a:solidFill>
                    <a:srgbClr val="C00000"/>
                  </a:solidFill>
                </a:uFill>
                <a:latin typeface="Microsoft JhengHei" panose="020B0604030504040204" charset="-120"/>
                <a:cs typeface="Microsoft JhengHei" panose="020B0604030504040204" charset="-120"/>
              </a:rPr>
              <a:t>设</a:t>
            </a:r>
            <a:r>
              <a:rPr sz="1950" spc="25" dirty="0">
                <a:latin typeface="PMingLiU"/>
                <a:cs typeface="PMingLiU"/>
              </a:rPr>
              <a:t>：目标是想造成一个又集中又民主，又纪律又自由，又有统一意志、 又有个人心情舒畅那样一种政治局面；要把正确处理人民内部矛盾作为国家政治生活的主题，  坚持人民民主，团结一切可以团结的力量；处理好共产党同民主党派的关系，坚持长期共存、 </a:t>
            </a:r>
            <a:r>
              <a:rPr sz="1950" spc="25" dirty="0" err="1">
                <a:latin typeface="PMingLiU"/>
                <a:cs typeface="PMingLiU"/>
              </a:rPr>
              <a:t>互相监督的方针，巩固和扩大爱国统一战线；要保障人民当家作主的各项权利</a:t>
            </a:r>
            <a:r>
              <a:rPr lang="zh-CN" altLang="en-US" sz="1950" spc="25" dirty="0">
                <a:latin typeface="PMingLiU"/>
                <a:cs typeface="PMingLiU"/>
              </a:rPr>
              <a:t>。</a:t>
            </a:r>
            <a:endParaRPr sz="1950" spc="25" dirty="0">
              <a:latin typeface="PMingLiU"/>
              <a:cs typeface="PMingLiU"/>
            </a:endParaRPr>
          </a:p>
          <a:p>
            <a:pPr marL="12700">
              <a:lnSpc>
                <a:spcPct val="100000"/>
              </a:lnSpc>
              <a:spcBef>
                <a:spcPts val="1025"/>
              </a:spcBef>
            </a:pPr>
            <a:r>
              <a:rPr sz="1950" spc="25" dirty="0">
                <a:latin typeface="PMingLiU"/>
                <a:cs typeface="PMingLiU"/>
              </a:rPr>
              <a:t>法制要保护劳动人民利益，保护社会主义经济基础，保护社会生产力。（11年10月论述）</a:t>
            </a:r>
            <a:endParaRPr sz="1950" spc="25" dirty="0">
              <a:latin typeface="PMingLiU"/>
              <a:cs typeface="PMingLiU"/>
            </a:endParaRPr>
          </a:p>
          <a:p>
            <a:pPr marL="12700" marR="287655">
              <a:lnSpc>
                <a:spcPct val="144000"/>
              </a:lnSpc>
            </a:pPr>
            <a:r>
              <a:rPr sz="1950" spc="100" dirty="0">
                <a:latin typeface="PMingLiU"/>
                <a:cs typeface="PMingLiU"/>
              </a:rPr>
              <a:t>6</a:t>
            </a:r>
            <a:r>
              <a:rPr sz="1950" spc="25" dirty="0">
                <a:latin typeface="PMingLiU"/>
                <a:cs typeface="PMingLiU"/>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社会主义经济建设</a:t>
            </a:r>
            <a:r>
              <a:rPr sz="1950" spc="25" dirty="0">
                <a:latin typeface="PMingLiU"/>
                <a:cs typeface="PMingLiU"/>
              </a:rPr>
              <a:t>：正确处理重工业、轻工业、和农业的关系，以农、轻、重为序发展国 民经济；在优先发展重工业的条件下，坚持工业和农业并举、重工业和轻工业并举、中央工 业和地方工业并举、大中小企业并举等“两条腿”走路的方针；正确解决好综合平衡的问题，  处理好积累和消费、生产和生活的问题，处理好国家、集体和个人的关系。（12年4月简答）</a:t>
            </a:r>
            <a:endParaRPr sz="1950" spc="25" dirty="0">
              <a:latin typeface="PMingLiU"/>
              <a:cs typeface="PMingLiU"/>
            </a:endParaRPr>
          </a:p>
          <a:p>
            <a:pPr marL="12700">
              <a:lnSpc>
                <a:spcPct val="100000"/>
              </a:lnSpc>
              <a:spcBef>
                <a:spcPts val="1025"/>
              </a:spcBef>
            </a:pPr>
            <a:r>
              <a:rPr sz="1950" spc="100" dirty="0">
                <a:latin typeface="PMingLiU"/>
                <a:cs typeface="PMingLiU"/>
              </a:rPr>
              <a:t>7</a:t>
            </a:r>
            <a:r>
              <a:rPr sz="1950" spc="25" dirty="0">
                <a:latin typeface="PMingLiU"/>
                <a:cs typeface="PMingLiU"/>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社会主义文化建设</a:t>
            </a:r>
            <a:r>
              <a:rPr sz="1950" spc="25" dirty="0">
                <a:latin typeface="PMingLiU"/>
                <a:cs typeface="PMingLiU"/>
              </a:rPr>
              <a:t>：“百花齐放，百家争鸣”“古为今用，洋为中用，百花齐放，推陈出新”。</a:t>
            </a:r>
            <a:endParaRPr sz="1950" spc="25" dirty="0">
              <a:latin typeface="PMingLiU"/>
              <a:cs typeface="PMingLiU"/>
            </a:endParaRPr>
          </a:p>
          <a:p>
            <a:pPr marL="12700">
              <a:lnSpc>
                <a:spcPct val="100000"/>
              </a:lnSpc>
              <a:spcBef>
                <a:spcPts val="1025"/>
              </a:spcBef>
            </a:pPr>
            <a:r>
              <a:rPr sz="1950" spc="100" dirty="0">
                <a:latin typeface="PMingLiU"/>
                <a:cs typeface="PMingLiU"/>
              </a:rPr>
              <a:t>8</a:t>
            </a:r>
            <a:r>
              <a:rPr sz="1950" spc="25" dirty="0">
                <a:latin typeface="PMingLiU"/>
                <a:cs typeface="PMingLiU"/>
              </a:rPr>
              <a:t>、</a:t>
            </a:r>
            <a:r>
              <a:rPr sz="1950" b="1" u="heavy" spc="25" dirty="0">
                <a:solidFill>
                  <a:srgbClr val="C00000"/>
                </a:solidFill>
                <a:uFill>
                  <a:solidFill>
                    <a:srgbClr val="C00000"/>
                  </a:solidFill>
                </a:uFill>
                <a:latin typeface="Microsoft JhengHei" panose="020B0604030504040204" charset="-120"/>
                <a:cs typeface="Microsoft JhengHei" panose="020B0604030504040204" charset="-120"/>
              </a:rPr>
              <a:t>国防建设和军队建设</a:t>
            </a:r>
            <a:r>
              <a:rPr sz="1950" spc="25" dirty="0">
                <a:latin typeface="PMingLiU"/>
                <a:cs typeface="PMingLiU"/>
              </a:rPr>
              <a:t>：加强国防、建设现代化正规化国防军和发展现代化国防技术</a:t>
            </a:r>
            <a:endParaRPr sz="1950" spc="25" dirty="0">
              <a:latin typeface="PMingLiU"/>
              <a:cs typeface="PMingLiU"/>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在中共八大上提出“三个主体，三个补充”思想的是（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A:刘少奇</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B:陈云</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C:周恩来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D:邓小平</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在中共八大上提出“三个主体，三个补充”思想的是（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A:刘少奇</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B:陈云</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C:周恩来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D:邓小平</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毛泽东指出，在社会主义改造完成后我国政治生活的主题是正确处理（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A:生产关系与生产力之间的矛盾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B:上层建筑与经济基础之间的矛盾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C:敌我矛盾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D:人民内部矛盾</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毛泽东指出，在社会主义改造完成后我国政治生活的主题是正确处理（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A:生产关系与生产力之间的矛盾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B:上层建筑与经济基础之间的矛盾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C:敌我矛盾</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D:人民内部矛盾</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7575" y="422592"/>
            <a:ext cx="6528434"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110" dirty="0"/>
              <a:t> </a:t>
            </a:r>
            <a:r>
              <a:rPr spc="15" dirty="0" err="1"/>
              <a:t>国民党政府处在全民</a:t>
            </a:r>
            <a:r>
              <a:rPr spc="-40" dirty="0" err="1"/>
              <a:t>的</a:t>
            </a:r>
            <a:r>
              <a:rPr spc="15" dirty="0" err="1"/>
              <a:t>包围</a:t>
            </a:r>
            <a:r>
              <a:rPr spc="475" dirty="0" err="1"/>
              <a:t>中</a:t>
            </a:r>
            <a:endParaRPr spc="-114" dirty="0"/>
          </a:p>
        </p:txBody>
      </p:sp>
      <p:sp>
        <p:nvSpPr>
          <p:cNvPr id="11" name="object 11"/>
          <p:cNvSpPr txBox="1"/>
          <p:nvPr/>
        </p:nvSpPr>
        <p:spPr>
          <a:xfrm>
            <a:off x="304800" y="1185773"/>
            <a:ext cx="10972800" cy="5018405"/>
          </a:xfrm>
          <a:prstGeom prst="rect">
            <a:avLst/>
          </a:prstGeom>
        </p:spPr>
        <p:txBody>
          <a:bodyPr vert="horz" wrap="square" lIns="0" tIns="12700" rIns="0" bIns="0" rtlCol="0">
            <a:spAutoFit/>
          </a:bodyPr>
          <a:lstStyle/>
          <a:p>
            <a:pPr marL="12700">
              <a:lnSpc>
                <a:spcPct val="100000"/>
              </a:lnSpc>
              <a:spcBef>
                <a:spcPts val="100"/>
              </a:spcBef>
            </a:pPr>
            <a:r>
              <a:rPr sz="2400" spc="-5" dirty="0">
                <a:latin typeface="PMingLiU"/>
                <a:cs typeface="PMingLiU"/>
              </a:rPr>
              <a:t>（二）中国共产党与民主党派的团</a:t>
            </a:r>
            <a:r>
              <a:rPr sz="2400" spc="5" dirty="0">
                <a:latin typeface="PMingLiU"/>
                <a:cs typeface="PMingLiU"/>
              </a:rPr>
              <a:t>结</a:t>
            </a:r>
            <a:r>
              <a:rPr sz="2400" dirty="0">
                <a:latin typeface="PMingLiU"/>
                <a:cs typeface="PMingLiU"/>
              </a:rPr>
              <a:t>合作</a:t>
            </a:r>
            <a:endParaRPr sz="2400" dirty="0">
              <a:latin typeface="PMingLiU"/>
              <a:cs typeface="PMingLiU"/>
            </a:endParaRPr>
          </a:p>
          <a:p>
            <a:pPr marL="469900" indent="-457200">
              <a:lnSpc>
                <a:spcPct val="200000"/>
              </a:lnSpc>
              <a:spcBef>
                <a:spcPts val="2255"/>
              </a:spcBef>
              <a:buAutoNum type="arabicPeriod"/>
              <a:tabLst>
                <a:tab pos="469265" algn="l"/>
                <a:tab pos="469900" algn="l"/>
              </a:tabLst>
            </a:pPr>
            <a:r>
              <a:rPr sz="1950" spc="80" dirty="0">
                <a:latin typeface="+mn-ea"/>
                <a:cs typeface="PMingLiU"/>
              </a:rPr>
              <a:t>1947年10月</a:t>
            </a:r>
            <a:r>
              <a:rPr sz="1950" spc="25" dirty="0">
                <a:latin typeface="PMingLiU"/>
                <a:cs typeface="PMingLiU"/>
              </a:rPr>
              <a:t>，国民党</a:t>
            </a:r>
            <a:r>
              <a:rPr sz="1950" spc="75" dirty="0">
                <a:latin typeface="PMingLiU"/>
                <a:cs typeface="PMingLiU"/>
              </a:rPr>
              <a:t>宣</a:t>
            </a:r>
            <a:r>
              <a:rPr sz="1950" spc="25" dirty="0">
                <a:latin typeface="PMingLiU"/>
                <a:cs typeface="PMingLiU"/>
              </a:rPr>
              <a:t>布</a:t>
            </a:r>
            <a:r>
              <a:rPr sz="1950" b="1" spc="25" dirty="0">
                <a:solidFill>
                  <a:srgbClr val="C00000"/>
                </a:solidFill>
                <a:latin typeface="Microsoft JhengHei" panose="020B0604030504040204" charset="-120"/>
                <a:cs typeface="Microsoft JhengHei" panose="020B0604030504040204" charset="-120"/>
              </a:rPr>
              <a:t>民</a:t>
            </a:r>
            <a:r>
              <a:rPr sz="1950" b="1" spc="75" dirty="0">
                <a:solidFill>
                  <a:srgbClr val="C00000"/>
                </a:solidFill>
                <a:latin typeface="Microsoft JhengHei" panose="020B0604030504040204" charset="-120"/>
                <a:cs typeface="Microsoft JhengHei" panose="020B0604030504040204" charset="-120"/>
              </a:rPr>
              <a:t>盟</a:t>
            </a:r>
            <a:r>
              <a:rPr sz="1950" spc="25" dirty="0">
                <a:latin typeface="PMingLiU"/>
                <a:cs typeface="PMingLiU"/>
              </a:rPr>
              <a:t>为</a:t>
            </a:r>
            <a:r>
              <a:rPr sz="1950" b="1" spc="75" dirty="0">
                <a:solidFill>
                  <a:srgbClr val="C00000"/>
                </a:solidFill>
                <a:latin typeface="Microsoft JhengHei" panose="020B0604030504040204" charset="-120"/>
                <a:cs typeface="Microsoft JhengHei" panose="020B0604030504040204" charset="-120"/>
              </a:rPr>
              <a:t>“非法团体”，</a:t>
            </a:r>
            <a:r>
              <a:rPr sz="1950" spc="75" dirty="0">
                <a:latin typeface="PMingLiU"/>
                <a:cs typeface="PMingLiU"/>
              </a:rPr>
              <a:t>对</a:t>
            </a:r>
            <a:r>
              <a:rPr sz="1950" spc="25" dirty="0">
                <a:latin typeface="PMingLiU"/>
                <a:cs typeface="PMingLiU"/>
              </a:rPr>
              <a:t>该组</a:t>
            </a:r>
            <a:r>
              <a:rPr sz="1950" spc="65" dirty="0">
                <a:latin typeface="PMingLiU"/>
                <a:cs typeface="PMingLiU"/>
              </a:rPr>
              <a:t>织</a:t>
            </a:r>
            <a:r>
              <a:rPr sz="1950" spc="25" dirty="0">
                <a:latin typeface="PMingLiU"/>
                <a:cs typeface="PMingLiU"/>
              </a:rPr>
              <a:t>一切</a:t>
            </a:r>
            <a:r>
              <a:rPr sz="1950" spc="65" dirty="0">
                <a:latin typeface="PMingLiU"/>
                <a:cs typeface="PMingLiU"/>
              </a:rPr>
              <a:t>活</a:t>
            </a:r>
            <a:r>
              <a:rPr sz="1950" spc="-610" dirty="0">
                <a:latin typeface="PMingLiU"/>
                <a:cs typeface="PMingLiU"/>
              </a:rPr>
              <a:t>动</a:t>
            </a:r>
            <a:r>
              <a:rPr sz="1950" spc="25" dirty="0">
                <a:latin typeface="PMingLiU"/>
                <a:cs typeface="PMingLiU"/>
              </a:rPr>
              <a:t>“严加取缔” </a:t>
            </a:r>
            <a:r>
              <a:rPr sz="1950" spc="25" dirty="0">
                <a:solidFill>
                  <a:srgbClr val="FF0000"/>
                </a:solidFill>
                <a:latin typeface="PMingLiU"/>
                <a:cs typeface="PMingLiU"/>
              </a:rPr>
              <a:t>★</a:t>
            </a:r>
            <a:endParaRPr sz="1950" dirty="0">
              <a:latin typeface="PMingLiU"/>
              <a:cs typeface="PMingLiU"/>
            </a:endParaRPr>
          </a:p>
          <a:p>
            <a:pPr marL="469900" marR="304165" indent="-457200">
              <a:lnSpc>
                <a:spcPct val="200000"/>
              </a:lnSpc>
              <a:spcBef>
                <a:spcPts val="570"/>
              </a:spcBef>
              <a:buAutoNum type="arabicPeriod"/>
              <a:tabLst>
                <a:tab pos="469265" algn="l"/>
                <a:tab pos="469900" algn="l"/>
              </a:tabLst>
            </a:pPr>
            <a:r>
              <a:rPr sz="1950" spc="80" dirty="0">
                <a:latin typeface="+mn-ea"/>
                <a:cs typeface="PMingLiU"/>
              </a:rPr>
              <a:t>1948年1月</a:t>
            </a:r>
            <a:r>
              <a:rPr sz="1950" spc="25" dirty="0">
                <a:latin typeface="PMingLiU"/>
                <a:cs typeface="PMingLiU"/>
              </a:rPr>
              <a:t>，民盟在香港</a:t>
            </a:r>
            <a:r>
              <a:rPr sz="1950" spc="65" dirty="0">
                <a:latin typeface="PMingLiU"/>
                <a:cs typeface="PMingLiU"/>
              </a:rPr>
              <a:t>召</a:t>
            </a:r>
            <a:r>
              <a:rPr sz="1950" spc="25" dirty="0">
                <a:latin typeface="PMingLiU"/>
                <a:cs typeface="PMingLiU"/>
              </a:rPr>
              <a:t>开</a:t>
            </a:r>
            <a:r>
              <a:rPr sz="1950" b="1" spc="25" dirty="0">
                <a:solidFill>
                  <a:srgbClr val="C00000"/>
                </a:solidFill>
                <a:latin typeface="Microsoft JhengHei" panose="020B0604030504040204" charset="-120"/>
                <a:cs typeface="Microsoft JhengHei" panose="020B0604030504040204" charset="-120"/>
              </a:rPr>
              <a:t>民</a:t>
            </a:r>
            <a:r>
              <a:rPr sz="1950" b="1" spc="75" dirty="0">
                <a:solidFill>
                  <a:srgbClr val="C00000"/>
                </a:solidFill>
                <a:latin typeface="Microsoft JhengHei" panose="020B0604030504040204" charset="-120"/>
                <a:cs typeface="Microsoft JhengHei" panose="020B0604030504040204" charset="-120"/>
              </a:rPr>
              <a:t>盟</a:t>
            </a:r>
            <a:r>
              <a:rPr sz="1950" b="1" spc="25" dirty="0">
                <a:solidFill>
                  <a:srgbClr val="C00000"/>
                </a:solidFill>
                <a:latin typeface="Microsoft JhengHei" panose="020B0604030504040204" charset="-120"/>
                <a:cs typeface="Microsoft JhengHei" panose="020B0604030504040204" charset="-120"/>
              </a:rPr>
              <a:t>一届</a:t>
            </a:r>
            <a:r>
              <a:rPr sz="1950" b="1" spc="65" dirty="0">
                <a:solidFill>
                  <a:srgbClr val="C00000"/>
                </a:solidFill>
                <a:latin typeface="Microsoft JhengHei" panose="020B0604030504040204" charset="-120"/>
                <a:cs typeface="Microsoft JhengHei" panose="020B0604030504040204" charset="-120"/>
              </a:rPr>
              <a:t>三</a:t>
            </a:r>
            <a:r>
              <a:rPr sz="1950" b="1" spc="25" dirty="0">
                <a:solidFill>
                  <a:srgbClr val="C00000"/>
                </a:solidFill>
                <a:latin typeface="Microsoft JhengHei" panose="020B0604030504040204" charset="-120"/>
                <a:cs typeface="Microsoft JhengHei" panose="020B0604030504040204" charset="-120"/>
              </a:rPr>
              <a:t>中全</a:t>
            </a:r>
            <a:r>
              <a:rPr sz="1950" b="1" spc="85" dirty="0">
                <a:solidFill>
                  <a:srgbClr val="C00000"/>
                </a:solidFill>
                <a:latin typeface="Microsoft JhengHei" panose="020B0604030504040204" charset="-120"/>
                <a:cs typeface="Microsoft JhengHei" panose="020B0604030504040204" charset="-120"/>
              </a:rPr>
              <a:t>会</a:t>
            </a:r>
            <a:r>
              <a:rPr sz="1950" spc="25" dirty="0">
                <a:latin typeface="PMingLiU"/>
                <a:cs typeface="PMingLiU"/>
              </a:rPr>
              <a:t>，</a:t>
            </a:r>
            <a:r>
              <a:rPr sz="1950" spc="365" dirty="0">
                <a:latin typeface="PMingLiU"/>
                <a:cs typeface="PMingLiU"/>
              </a:rPr>
              <a:t> </a:t>
            </a:r>
            <a:r>
              <a:rPr sz="1950" spc="25" dirty="0" err="1">
                <a:latin typeface="PMingLiU"/>
                <a:cs typeface="PMingLiU"/>
              </a:rPr>
              <a:t>会议表示今后要与中国共产党携手</a:t>
            </a:r>
            <a:r>
              <a:rPr sz="1950" spc="75" dirty="0" err="1">
                <a:latin typeface="PMingLiU"/>
                <a:cs typeface="PMingLiU"/>
              </a:rPr>
              <a:t>合</a:t>
            </a:r>
            <a:r>
              <a:rPr sz="1950" spc="25" dirty="0" err="1">
                <a:latin typeface="PMingLiU"/>
                <a:cs typeface="PMingLiU"/>
              </a:rPr>
              <a:t>作</a:t>
            </a:r>
            <a:r>
              <a:rPr sz="1950" spc="0" dirty="0" err="1">
                <a:latin typeface="PMingLiU"/>
                <a:cs typeface="PMingLiU"/>
              </a:rPr>
              <a:t>。</a:t>
            </a:r>
            <a:r>
              <a:rPr sz="1950" spc="80" dirty="0" err="1">
                <a:latin typeface="PMingLiU"/>
                <a:cs typeface="PMingLiU"/>
              </a:rPr>
              <a:t>这次</a:t>
            </a:r>
            <a:r>
              <a:rPr sz="1950" spc="80" dirty="0">
                <a:latin typeface="PMingLiU"/>
                <a:cs typeface="PMingLiU"/>
              </a:rPr>
              <a:t> </a:t>
            </a:r>
            <a:r>
              <a:rPr sz="1950" spc="25" dirty="0" err="1">
                <a:latin typeface="PMingLiU"/>
                <a:cs typeface="PMingLiU"/>
              </a:rPr>
              <a:t>会议标志</a:t>
            </a:r>
            <a:r>
              <a:rPr sz="1950" b="1" spc="25" dirty="0" err="1">
                <a:solidFill>
                  <a:srgbClr val="C00000"/>
                </a:solidFill>
                <a:latin typeface="Microsoft JhengHei" panose="020B0604030504040204" charset="-120"/>
                <a:cs typeface="Microsoft JhengHei" panose="020B0604030504040204" charset="-120"/>
              </a:rPr>
              <a:t>民盟</a:t>
            </a:r>
            <a:r>
              <a:rPr lang="zh-CN" altLang="en-US" sz="1950" b="1" spc="25" dirty="0">
                <a:solidFill>
                  <a:srgbClr val="C00000"/>
                </a:solidFill>
                <a:latin typeface="Microsoft JhengHei" panose="020B0604030504040204" charset="-120"/>
                <a:cs typeface="Microsoft JhengHei" panose="020B0604030504040204" charset="-120"/>
              </a:rPr>
              <a:t>站</a:t>
            </a:r>
            <a:r>
              <a:rPr sz="1950" b="1" spc="25" dirty="0" err="1">
                <a:solidFill>
                  <a:srgbClr val="C00000"/>
                </a:solidFill>
                <a:latin typeface="Microsoft JhengHei" panose="020B0604030504040204" charset="-120"/>
                <a:cs typeface="Microsoft JhengHei" panose="020B0604030504040204" charset="-120"/>
              </a:rPr>
              <a:t>到了新民主主义革</a:t>
            </a:r>
            <a:r>
              <a:rPr sz="1950" b="1" spc="75" dirty="0" err="1">
                <a:solidFill>
                  <a:srgbClr val="C00000"/>
                </a:solidFill>
                <a:latin typeface="Microsoft JhengHei" panose="020B0604030504040204" charset="-120"/>
                <a:cs typeface="Microsoft JhengHei" panose="020B0604030504040204" charset="-120"/>
              </a:rPr>
              <a:t>命</a:t>
            </a:r>
            <a:r>
              <a:rPr sz="1950" b="1" spc="25" dirty="0" err="1">
                <a:solidFill>
                  <a:srgbClr val="C00000"/>
                </a:solidFill>
                <a:latin typeface="Microsoft JhengHei" panose="020B0604030504040204" charset="-120"/>
                <a:cs typeface="Microsoft JhengHei" panose="020B0604030504040204" charset="-120"/>
              </a:rPr>
              <a:t>的立</a:t>
            </a:r>
            <a:r>
              <a:rPr sz="1950" b="1" spc="65" dirty="0" err="1">
                <a:solidFill>
                  <a:srgbClr val="C00000"/>
                </a:solidFill>
                <a:latin typeface="Microsoft JhengHei" panose="020B0604030504040204" charset="-120"/>
                <a:cs typeface="Microsoft JhengHei" panose="020B0604030504040204" charset="-120"/>
              </a:rPr>
              <a:t>场</a:t>
            </a:r>
            <a:r>
              <a:rPr sz="1950" spc="25" dirty="0" err="1">
                <a:latin typeface="PMingLiU"/>
                <a:cs typeface="PMingLiU"/>
              </a:rPr>
              <a:t>上来</a:t>
            </a:r>
            <a:r>
              <a:rPr sz="1950" spc="25" dirty="0">
                <a:solidFill>
                  <a:srgbClr val="FF0000"/>
                </a:solidFill>
                <a:latin typeface="PMingLiU"/>
                <a:cs typeface="PMingLiU"/>
              </a:rPr>
              <a:t>★</a:t>
            </a:r>
            <a:endParaRPr lang="en-US" sz="1950" spc="25" dirty="0">
              <a:solidFill>
                <a:srgbClr val="FF0000"/>
              </a:solidFill>
              <a:latin typeface="PMingLiU"/>
              <a:cs typeface="PMingLiU"/>
            </a:endParaRPr>
          </a:p>
          <a:p>
            <a:pPr marL="469900" marR="304165" indent="-457200">
              <a:lnSpc>
                <a:spcPct val="200000"/>
              </a:lnSpc>
              <a:spcBef>
                <a:spcPts val="570"/>
              </a:spcBef>
              <a:buFontTx/>
              <a:buAutoNum type="arabicPeriod"/>
              <a:tabLst>
                <a:tab pos="469265" algn="l"/>
                <a:tab pos="469900" algn="l"/>
              </a:tabLst>
            </a:pPr>
            <a:r>
              <a:rPr sz="1950" spc="80" dirty="0">
                <a:latin typeface="+mn-ea"/>
                <a:cs typeface="PMingLiU"/>
              </a:rPr>
              <a:t>1948年4月30日</a:t>
            </a:r>
            <a:r>
              <a:rPr lang="zh-CN" altLang="en-US" sz="1950" spc="25" dirty="0">
                <a:latin typeface="PMingLiU"/>
                <a:cs typeface="PMingLiU"/>
              </a:rPr>
              <a:t>，中共中央在纪念五一国家劳动节的口号中提出</a:t>
            </a:r>
            <a:r>
              <a:rPr lang="zh-CN" altLang="en-US" sz="1950" b="1" spc="80" dirty="0">
                <a:solidFill>
                  <a:srgbClr val="C00000"/>
                </a:solidFill>
                <a:latin typeface="Microsoft JhengHei" panose="020B0604030504040204" charset="-120"/>
                <a:cs typeface="Microsoft JhengHei" panose="020B0604030504040204" charset="-120"/>
              </a:rPr>
              <a:t>迅速召开政治协商会议，成立民主联合政府。</a:t>
            </a:r>
            <a:endParaRPr sz="1950" b="1" spc="80" dirty="0">
              <a:solidFill>
                <a:srgbClr val="C00000"/>
              </a:solidFill>
              <a:latin typeface="Microsoft JhengHei" panose="020B0604030504040204" charset="-120"/>
              <a:cs typeface="Microsoft JhengHei" panose="020B0604030504040204" charset="-120"/>
            </a:endParaRPr>
          </a:p>
          <a:p>
            <a:pPr marL="469900" indent="-457200">
              <a:lnSpc>
                <a:spcPct val="200000"/>
              </a:lnSpc>
              <a:buAutoNum type="arabicPeriod"/>
              <a:tabLst>
                <a:tab pos="469265" algn="l"/>
                <a:tab pos="469900" algn="l"/>
              </a:tabLst>
            </a:pPr>
            <a:r>
              <a:rPr sz="1950" spc="80" dirty="0">
                <a:latin typeface="+mn-ea"/>
                <a:cs typeface="PMingLiU"/>
              </a:rPr>
              <a:t>1949年1月22日</a:t>
            </a:r>
            <a:r>
              <a:rPr sz="1950" spc="25" dirty="0">
                <a:latin typeface="PMingLiU"/>
                <a:cs typeface="PMingLiU"/>
              </a:rPr>
              <a:t>，李</a:t>
            </a:r>
            <a:r>
              <a:rPr sz="1950" spc="80" dirty="0">
                <a:latin typeface="PMingLiU"/>
                <a:cs typeface="PMingLiU"/>
              </a:rPr>
              <a:t>济</a:t>
            </a:r>
            <a:r>
              <a:rPr sz="1950" spc="25" dirty="0">
                <a:latin typeface="PMingLiU"/>
                <a:cs typeface="PMingLiU"/>
              </a:rPr>
              <a:t>深、</a:t>
            </a:r>
            <a:r>
              <a:rPr sz="1950" spc="85" dirty="0">
                <a:latin typeface="PMingLiU"/>
                <a:cs typeface="PMingLiU"/>
              </a:rPr>
              <a:t>沈</a:t>
            </a:r>
            <a:r>
              <a:rPr sz="1950" spc="25" dirty="0">
                <a:latin typeface="PMingLiU"/>
                <a:cs typeface="PMingLiU"/>
              </a:rPr>
              <a:t>钧儒</a:t>
            </a:r>
            <a:r>
              <a:rPr sz="1950" spc="75" dirty="0">
                <a:latin typeface="PMingLiU"/>
                <a:cs typeface="PMingLiU"/>
              </a:rPr>
              <a:t>等</a:t>
            </a:r>
            <a:r>
              <a:rPr sz="1950" spc="25" dirty="0">
                <a:latin typeface="PMingLiU"/>
                <a:cs typeface="PMingLiU"/>
              </a:rPr>
              <a:t>民主</a:t>
            </a:r>
            <a:r>
              <a:rPr sz="1950" spc="85" dirty="0">
                <a:latin typeface="PMingLiU"/>
                <a:cs typeface="PMingLiU"/>
              </a:rPr>
              <a:t>党</a:t>
            </a:r>
            <a:r>
              <a:rPr sz="1950" spc="25" dirty="0">
                <a:latin typeface="PMingLiU"/>
                <a:cs typeface="PMingLiU"/>
              </a:rPr>
              <a:t>派</a:t>
            </a:r>
            <a:r>
              <a:rPr lang="zh-CN" altLang="en-US" sz="1950" spc="25" dirty="0">
                <a:latin typeface="PMingLiU"/>
                <a:cs typeface="PMingLiU"/>
              </a:rPr>
              <a:t>和无党派人士</a:t>
            </a:r>
            <a:r>
              <a:rPr sz="1950" spc="80" dirty="0">
                <a:latin typeface="+mn-ea"/>
                <a:cs typeface="PMingLiU"/>
              </a:rPr>
              <a:t>55</a:t>
            </a:r>
            <a:r>
              <a:rPr lang="zh-CN" altLang="en-US" sz="1950" spc="25" dirty="0">
                <a:latin typeface="PMingLiU"/>
                <a:cs typeface="PMingLiU"/>
              </a:rPr>
              <a:t>人</a:t>
            </a:r>
            <a:r>
              <a:rPr sz="1950" spc="25" dirty="0" err="1">
                <a:latin typeface="PMingLiU"/>
                <a:cs typeface="PMingLiU"/>
              </a:rPr>
              <a:t>联</a:t>
            </a:r>
            <a:r>
              <a:rPr sz="1950" spc="85" dirty="0" err="1">
                <a:latin typeface="PMingLiU"/>
                <a:cs typeface="PMingLiU"/>
              </a:rPr>
              <a:t>合</a:t>
            </a:r>
            <a:r>
              <a:rPr sz="1950" spc="25" dirty="0" err="1">
                <a:latin typeface="PMingLiU"/>
                <a:cs typeface="PMingLiU"/>
              </a:rPr>
              <a:t>发表</a:t>
            </a:r>
            <a:r>
              <a:rPr sz="1950" b="1" spc="80" dirty="0">
                <a:solidFill>
                  <a:srgbClr val="C00000"/>
                </a:solidFill>
                <a:latin typeface="Microsoft JhengHei" panose="020B0604030504040204" charset="-120"/>
                <a:cs typeface="Microsoft JhengHei" panose="020B0604030504040204" charset="-120"/>
              </a:rPr>
              <a:t>《</a:t>
            </a:r>
            <a:r>
              <a:rPr lang="zh-CN" altLang="en-US" sz="1950" b="1" spc="80" dirty="0">
                <a:solidFill>
                  <a:srgbClr val="C00000"/>
                </a:solidFill>
                <a:latin typeface="Microsoft JhengHei" panose="020B0604030504040204" charset="-120"/>
                <a:cs typeface="Microsoft JhengHei" panose="020B0604030504040204" charset="-120"/>
              </a:rPr>
              <a:t>我们</a:t>
            </a:r>
            <a:r>
              <a:rPr lang="zh-CN" altLang="en-US" sz="1950" b="1" spc="25" dirty="0">
                <a:solidFill>
                  <a:srgbClr val="C00000"/>
                </a:solidFill>
                <a:latin typeface="Microsoft JhengHei" panose="020B0604030504040204" charset="-120"/>
                <a:cs typeface="Microsoft JhengHei" panose="020B0604030504040204" charset="-120"/>
              </a:rPr>
              <a:t>对于</a:t>
            </a:r>
            <a:r>
              <a:rPr sz="1950" b="1" spc="25" dirty="0" err="1">
                <a:solidFill>
                  <a:srgbClr val="C00000"/>
                </a:solidFill>
                <a:latin typeface="Microsoft JhengHei" panose="020B0604030504040204" charset="-120"/>
                <a:cs typeface="Microsoft JhengHei" panose="020B0604030504040204" charset="-120"/>
              </a:rPr>
              <a:t>时</a:t>
            </a:r>
            <a:r>
              <a:rPr sz="1950" b="1" spc="85" dirty="0" err="1">
                <a:solidFill>
                  <a:srgbClr val="C00000"/>
                </a:solidFill>
                <a:latin typeface="Microsoft JhengHei" panose="020B0604030504040204" charset="-120"/>
                <a:cs typeface="Microsoft JhengHei" panose="020B0604030504040204" charset="-120"/>
              </a:rPr>
              <a:t>局</a:t>
            </a:r>
            <a:r>
              <a:rPr sz="1950" b="1" spc="25" dirty="0" err="1">
                <a:solidFill>
                  <a:srgbClr val="C00000"/>
                </a:solidFill>
                <a:latin typeface="Microsoft JhengHei" panose="020B0604030504040204" charset="-120"/>
                <a:cs typeface="Microsoft JhengHei" panose="020B0604030504040204" charset="-120"/>
              </a:rPr>
              <a:t>的意</a:t>
            </a:r>
            <a:r>
              <a:rPr sz="1950" b="1" spc="85" dirty="0" err="1">
                <a:solidFill>
                  <a:srgbClr val="C00000"/>
                </a:solidFill>
                <a:latin typeface="Microsoft JhengHei" panose="020B0604030504040204" charset="-120"/>
                <a:cs typeface="Microsoft JhengHei" panose="020B0604030504040204" charset="-120"/>
              </a:rPr>
              <a:t>见</a:t>
            </a:r>
            <a:r>
              <a:rPr sz="1950" b="1" spc="25" dirty="0">
                <a:solidFill>
                  <a:srgbClr val="C00000"/>
                </a:solidFill>
                <a:latin typeface="Microsoft JhengHei" panose="020B0604030504040204" charset="-120"/>
                <a:cs typeface="Microsoft JhengHei" panose="020B0604030504040204" charset="-120"/>
              </a:rPr>
              <a:t>》</a:t>
            </a:r>
            <a:r>
              <a:rPr sz="1950" spc="80" dirty="0">
                <a:latin typeface="PMingLiU"/>
                <a:cs typeface="PMingLiU"/>
              </a:rPr>
              <a:t>，</a:t>
            </a:r>
            <a:r>
              <a:rPr sz="1950" spc="25" dirty="0" err="1">
                <a:latin typeface="PMingLiU"/>
                <a:cs typeface="PMingLiU"/>
              </a:rPr>
              <a:t>表明</a:t>
            </a:r>
            <a:r>
              <a:rPr sz="1950" spc="85" dirty="0" err="1">
                <a:latin typeface="PMingLiU"/>
                <a:cs typeface="PMingLiU"/>
              </a:rPr>
              <a:t>中</a:t>
            </a:r>
            <a:r>
              <a:rPr sz="1950" spc="25" dirty="0" err="1">
                <a:latin typeface="PMingLiU"/>
                <a:cs typeface="PMingLiU"/>
              </a:rPr>
              <a:t>国各</a:t>
            </a:r>
            <a:r>
              <a:rPr sz="1950" spc="85" dirty="0" err="1">
                <a:latin typeface="PMingLiU"/>
                <a:cs typeface="PMingLiU"/>
              </a:rPr>
              <a:t>民</a:t>
            </a:r>
            <a:r>
              <a:rPr sz="1950" spc="25" dirty="0" err="1">
                <a:latin typeface="PMingLiU"/>
                <a:cs typeface="PMingLiU"/>
              </a:rPr>
              <a:t>主党派和无党</a:t>
            </a:r>
            <a:r>
              <a:rPr sz="1950" spc="75" dirty="0" err="1">
                <a:latin typeface="PMingLiU"/>
                <a:cs typeface="PMingLiU"/>
              </a:rPr>
              <a:t>派</a:t>
            </a:r>
            <a:r>
              <a:rPr sz="1950" spc="25" dirty="0" err="1">
                <a:latin typeface="PMingLiU"/>
                <a:cs typeface="PMingLiU"/>
              </a:rPr>
              <a:t>人士</a:t>
            </a:r>
            <a:r>
              <a:rPr sz="1950" spc="75" dirty="0" err="1">
                <a:latin typeface="PMingLiU"/>
                <a:cs typeface="PMingLiU"/>
              </a:rPr>
              <a:t>自</a:t>
            </a:r>
            <a:r>
              <a:rPr sz="1950" spc="25" dirty="0" err="1">
                <a:latin typeface="PMingLiU"/>
                <a:cs typeface="PMingLiU"/>
              </a:rPr>
              <a:t>由接</a:t>
            </a:r>
            <a:r>
              <a:rPr sz="1950" spc="75" dirty="0" err="1">
                <a:latin typeface="PMingLiU"/>
                <a:cs typeface="PMingLiU"/>
              </a:rPr>
              <a:t>受</a:t>
            </a:r>
            <a:r>
              <a:rPr sz="1950" spc="25" dirty="0" err="1">
                <a:latin typeface="PMingLiU"/>
                <a:cs typeface="PMingLiU"/>
              </a:rPr>
              <a:t>中国</a:t>
            </a:r>
            <a:r>
              <a:rPr sz="1950" spc="75" dirty="0" err="1">
                <a:latin typeface="PMingLiU"/>
                <a:cs typeface="PMingLiU"/>
              </a:rPr>
              <a:t>共</a:t>
            </a:r>
            <a:r>
              <a:rPr sz="1950" spc="25" dirty="0" err="1">
                <a:latin typeface="PMingLiU"/>
                <a:cs typeface="PMingLiU"/>
              </a:rPr>
              <a:t>产党</a:t>
            </a:r>
            <a:r>
              <a:rPr sz="1950" spc="75" dirty="0" err="1">
                <a:latin typeface="PMingLiU"/>
                <a:cs typeface="PMingLiU"/>
              </a:rPr>
              <a:t>的</a:t>
            </a:r>
            <a:r>
              <a:rPr sz="1950" spc="25" dirty="0" err="1">
                <a:latin typeface="PMingLiU"/>
                <a:cs typeface="PMingLiU"/>
              </a:rPr>
              <a:t>领导</a:t>
            </a:r>
            <a:r>
              <a:rPr sz="1950" spc="25" dirty="0">
                <a:latin typeface="PMingLiU"/>
                <a:cs typeface="PMingLiU"/>
              </a:rPr>
              <a:t>。</a:t>
            </a:r>
            <a:endParaRPr lang="en-US" sz="1950" spc="25" dirty="0">
              <a:latin typeface="PMingLiU"/>
              <a:cs typeface="PMingLiU"/>
            </a:endParaRPr>
          </a:p>
        </p:txBody>
      </p:sp>
      <p:sp>
        <p:nvSpPr>
          <p:cNvPr id="12" name="object 12"/>
          <p:cNvSpPr/>
          <p:nvPr/>
        </p:nvSpPr>
        <p:spPr>
          <a:xfrm>
            <a:off x="7086600" y="3259887"/>
            <a:ext cx="1386840" cy="441960"/>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10228385" y="1981200"/>
            <a:ext cx="1386840" cy="44196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新中国恢复在联合国合法席位的时间是（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A:1949年</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B:1966年</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C:1971年</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D:1978年</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新中国恢复在联合国合法席位的时间是（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A:1949年</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B:1966年</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C:1971年</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D:1978年</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“文化大革命”的导火线是（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A:《评新编历史剧&lt;海瑞罢官&gt;》</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B:上海“一月革命”夺权斗争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C:围困中南海事件</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D:《炮打司令部——我的一张大字报》的发表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“文化大革命”的导火线是（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A:《评新编历史剧&lt;海瑞罢官&gt;》</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B:上海“一月革命”夺权斗争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C:围困中南海事件</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D:《炮打司令部——我的一张大字报》的发表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“文化大革命”结束的标志是（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A:“一月风暴”的兴起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B:林彪反革命集团的覆灭</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C:“天安门事件”的爆发</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D:江青反革命集团的垮台</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“文化大革命”结束的标志是（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A:“一月风暴”的兴起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B:林彪反革命集团的覆灭</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C:“天安门事件”的爆发</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D:江青反革命集团的垮台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1971年10月，新中国取得的重大外交成果是（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A:恢复在世界卫生组织的合法席位</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B:恢复在联合国的合法席位</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C:实现中日关系正常化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D:实现中美关系正常化</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1971年10月，新中国取得的重大外交成果是（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A:恢复在世界卫生组织的合法席位</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B:恢复在联合国的合法席位</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C:实现中日关系正常化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D:实现中美关系正常化</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1967年，谭震林等老一代革命家对中央文革小组的错误做法进行的抗争被诬称为（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A:“一月革命”</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B:“二月逆流”</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C:“全面夺权”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D:“右倾翻案”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603375"/>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1967年，谭震林等老一代革命家对中央文革小组的错误做法进行的抗争被诬称为（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A:“一月革命”</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B:“二月逆流”</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C:“全面夺权”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D:“右倾翻案”</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TABLE_BEAUTIFY" val="smartTable{f5428e83-adf3-4dfa-98ce-95930d6a60fc}"/>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18203</Words>
  <Application>WPS 演示</Application>
  <PresentationFormat>宽屏</PresentationFormat>
  <Paragraphs>1984</Paragraphs>
  <Slides>141</Slides>
  <Notes>3</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141</vt:i4>
      </vt:variant>
    </vt:vector>
  </HeadingPairs>
  <TitlesOfParts>
    <vt:vector size="172" baseType="lpstr">
      <vt:lpstr>Arial</vt:lpstr>
      <vt:lpstr>方正书宋_GBK</vt:lpstr>
      <vt:lpstr>Wingdings</vt:lpstr>
      <vt:lpstr>等线</vt:lpstr>
      <vt:lpstr>汉仪中等线KW</vt:lpstr>
      <vt:lpstr>方正清刻本悦宋简体</vt:lpstr>
      <vt:lpstr>冬青黑体简体中文</vt:lpstr>
      <vt:lpstr>Arial Unicode MS</vt:lpstr>
      <vt:lpstr>微软雅黑</vt:lpstr>
      <vt:lpstr>汉仪旗黑</vt:lpstr>
      <vt:lpstr>Microsoft JhengHei</vt:lpstr>
      <vt:lpstr>PMingLiU</vt:lpstr>
      <vt:lpstr>宋体-繁</vt:lpstr>
      <vt:lpstr>Times New Roman</vt:lpstr>
      <vt:lpstr>宋体</vt:lpstr>
      <vt:lpstr>Wingdings</vt:lpstr>
      <vt:lpstr>汉仪中简黑简</vt:lpstr>
      <vt:lpstr>汉仪书宋二KW</vt:lpstr>
      <vt:lpstr>黑体</vt:lpstr>
      <vt:lpstr>Palatino Linotype</vt:lpstr>
      <vt:lpstr>汉仪中黑KW</vt:lpstr>
      <vt:lpstr>方正粗倩简体</vt:lpstr>
      <vt:lpstr>Heiti SC Light</vt:lpstr>
      <vt:lpstr>华文新魏</vt:lpstr>
      <vt:lpstr>Calibri</vt:lpstr>
      <vt:lpstr>Helvetica Neue</vt:lpstr>
      <vt:lpstr>宋体</vt:lpstr>
      <vt:lpstr>苹方-简</vt:lpstr>
      <vt:lpstr>宋体-简</vt:lpstr>
      <vt:lpstr>Wingdings</vt:lpstr>
      <vt:lpstr>1_Office 主题</vt:lpstr>
      <vt:lpstr>为创建新中国而奋斗</vt:lpstr>
      <vt:lpstr>第一节 从争取和平民主到进行自卫战争</vt:lpstr>
      <vt:lpstr>第一节 从争取和平民主到进行自卫战争	</vt:lpstr>
      <vt:lpstr>第一节 从争取和平民主到进行自卫战争	</vt:lpstr>
      <vt:lpstr>第一节 从争取和平民主到进行自卫战争	</vt:lpstr>
      <vt:lpstr>第二节 国民党政府处在全民的包围中</vt:lpstr>
      <vt:lpstr>第二节 国民党政府处在全民的包围中</vt:lpstr>
      <vt:lpstr>第二节 国民党政府处在全民的包围中</vt:lpstr>
      <vt:lpstr>第二节 国民党政府处在全民的包围中</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第三节 人民共和国：中国人民的历史性选择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社会主义基本制度的全面确立</vt:lpstr>
      <vt:lpstr>第一节 《共同纲领》的全面实施与新民主主义革命任务的胜利完成	</vt:lpstr>
      <vt:lpstr>第一节 《共同纲领》的全面实施与新民主主义革命任务的胜利完成	</vt:lpstr>
      <vt:lpstr>第一节 《共同纲领》的全面实施与新民主主义革命任务的胜利完成	</vt:lpstr>
      <vt:lpstr>第一节 《共同纲领》的全面实施与新民主主义革命任务的胜利完成</vt:lpstr>
      <vt:lpstr>第一节 《共同纲领》的全面实施与新民主主义革命任务的胜利完成	</vt:lpstr>
      <vt:lpstr>第二节 制定过渡时期总路线	</vt:lpstr>
      <vt:lpstr>第二节 制定过渡时期总路线	</vt:lpstr>
      <vt:lpstr>第三节 开辟中国社会主义改造道路	</vt:lpstr>
      <vt:lpstr>第三节 开辟中国社会主义改造道路	</vt:lpstr>
      <vt:lpstr>第三节 开辟中国社会主义改造道路	</vt:lpstr>
      <vt:lpstr>第三节 开辟中国社会主义改造道路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社会主义建设在探索中曲折发展</vt:lpstr>
      <vt:lpstr>第一节 良好的开局	</vt:lpstr>
      <vt:lpstr>第一节 良好的开局	</vt:lpstr>
      <vt:lpstr>第一节 良好的开局	</vt:lpstr>
      <vt:lpstr>第二节 探索中的严重曲折	</vt:lpstr>
      <vt:lpstr>第二节 探索中的严重曲折	</vt:lpstr>
      <vt:lpstr>第二节 探索中的严重曲折	</vt:lpstr>
      <vt:lpstr>第二节 探索中的严重曲折	——文化大革命</vt:lpstr>
      <vt:lpstr>第二节 探索中的严重曲折	——文化大革命</vt:lpstr>
      <vt:lpstr>第三节 建设的成就 探索的成果 </vt:lpstr>
      <vt:lpstr>第三节 建设的成就 探索的成果 </vt:lpstr>
      <vt:lpstr>第三节 建设的成就 探索的成果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改革开放与现代化建设新时期</vt:lpstr>
      <vt:lpstr>第一节 历史性的伟大转折和改革开放的起步 </vt:lpstr>
      <vt:lpstr>第一节 历史性的伟大转折和改革开放的起步 </vt:lpstr>
      <vt:lpstr>第一节 历史性的伟大转折和改革开放的起步</vt:lpstr>
      <vt:lpstr>第二节 ~第四节	成就</vt:lpstr>
      <vt:lpstr>第二节 ~第四节	成就</vt:lpstr>
      <vt:lpstr>第二节 ~第四节	会议</vt:lpstr>
      <vt:lpstr>第二节 ~第四节	会议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中国特色社会主义进入新时代</vt:lpstr>
      <vt:lpstr>第一节 开拓中国特色社会主义更为广阔的发展前景</vt:lpstr>
      <vt:lpstr>第一节 开拓中国特色社会主义更为广阔的发展前景</vt:lpstr>
      <vt:lpstr>第一节 开拓中国特色社会主义更为广阔的发展前景</vt:lpstr>
      <vt:lpstr>第一节  开拓中国特色社会主义更为广阔的发展前景</vt:lpstr>
      <vt:lpstr>练一练</vt:lpstr>
      <vt:lpstr>练一练</vt:lpstr>
      <vt:lpstr>练一练</vt:lpstr>
      <vt:lpstr>练一练</vt:lpstr>
      <vt:lpstr>练一练</vt:lpstr>
      <vt:lpstr>练一练</vt:lpstr>
      <vt:lpstr>第一节  开拓中国特色社会主义更为广阔的发展前景</vt:lpstr>
      <vt:lpstr>第一节  开拓中国特色社会主义更为广阔的发展前景</vt:lpstr>
      <vt:lpstr>第二节：夺取新时代中国特色社会主义伟大胜利</vt:lpstr>
      <vt:lpstr>第二节：夺取新时代中国特色社会主义伟大胜利</vt:lpstr>
      <vt:lpstr>第二节：夺取新时代中国特色社会主义伟大胜利</vt:lpstr>
      <vt:lpstr>第三节：不断谱写实现中华民族伟大复兴的新篇章</vt:lpstr>
      <vt:lpstr>第三节：不断谱写实现中华民族伟大复兴的新篇章</vt:lpstr>
      <vt:lpstr>第三节：不断谱写实现中华民族伟大复兴的新篇章</vt:lpstr>
      <vt:lpstr>共产党部分重点会议记忆</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shanghuiqun</cp:lastModifiedBy>
  <cp:revision>276</cp:revision>
  <dcterms:created xsi:type="dcterms:W3CDTF">2020-09-11T03:33:09Z</dcterms:created>
  <dcterms:modified xsi:type="dcterms:W3CDTF">2020-09-11T03:33:09Z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2052-2.6.0.4243</vt:lpwstr>
  </property>
</Properties>
</file>