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0"/>
  </p:notesMasterIdLst>
  <p:sldIdLst>
    <p:sldId id="256" r:id="rId3"/>
    <p:sldId id="257"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2" r:id="rId25"/>
    <p:sldId id="283" r:id="rId26"/>
    <p:sldId id="284" r:id="rId27"/>
    <p:sldId id="285" r:id="rId28"/>
    <p:sldId id="289" r:id="rId29"/>
    <p:sldId id="290" r:id="rId30"/>
    <p:sldId id="286" r:id="rId31"/>
    <p:sldId id="287" r:id="rId32"/>
    <p:sldId id="291" r:id="rId33"/>
    <p:sldId id="292" r:id="rId34"/>
    <p:sldId id="293" r:id="rId35"/>
    <p:sldId id="294" r:id="rId36"/>
    <p:sldId id="296" r:id="rId37"/>
    <p:sldId id="297" r:id="rId38"/>
    <p:sldId id="305" r:id="rId39"/>
    <p:sldId id="306" r:id="rId40"/>
    <p:sldId id="298" r:id="rId41"/>
    <p:sldId id="299" r:id="rId42"/>
    <p:sldId id="301" r:id="rId43"/>
    <p:sldId id="302" r:id="rId44"/>
    <p:sldId id="303" r:id="rId45"/>
    <p:sldId id="304" r:id="rId46"/>
    <p:sldId id="307" r:id="rId47"/>
    <p:sldId id="308" r:id="rId48"/>
    <p:sldId id="309" r:id="rId49"/>
    <p:sldId id="310" r:id="rId50"/>
    <p:sldId id="311" r:id="rId51"/>
    <p:sldId id="312" r:id="rId52"/>
    <p:sldId id="313" r:id="rId53"/>
    <p:sldId id="314" r:id="rId54"/>
    <p:sldId id="317" r:id="rId55"/>
    <p:sldId id="318" r:id="rId56"/>
    <p:sldId id="321" r:id="rId57"/>
    <p:sldId id="322" r:id="rId58"/>
    <p:sldId id="319" r:id="rId59"/>
    <p:sldId id="320" r:id="rId60"/>
    <p:sldId id="323" r:id="rId61"/>
    <p:sldId id="324" r:id="rId62"/>
    <p:sldId id="326" r:id="rId63"/>
    <p:sldId id="327" r:id="rId64"/>
    <p:sldId id="328" r:id="rId65"/>
    <p:sldId id="329" r:id="rId66"/>
    <p:sldId id="330" r:id="rId67"/>
    <p:sldId id="331" r:id="rId68"/>
    <p:sldId id="332" r:id="rId69"/>
    <p:sldId id="333" r:id="rId70"/>
    <p:sldId id="334" r:id="rId71"/>
    <p:sldId id="336" r:id="rId72"/>
    <p:sldId id="259" r:id="rId73"/>
    <p:sldId id="261" r:id="rId74"/>
    <p:sldId id="281" r:id="rId75"/>
    <p:sldId id="276" r:id="rId76"/>
    <p:sldId id="295" r:id="rId77"/>
    <p:sldId id="316" r:id="rId78"/>
    <p:sldId id="325" r:id="rId79"/>
    <p:sldId id="337" r:id="rId80"/>
    <p:sldId id="338" r:id="rId81"/>
    <p:sldId id="339" r:id="rId82"/>
    <p:sldId id="346" r:id="rId83"/>
    <p:sldId id="347" r:id="rId84"/>
    <p:sldId id="348" r:id="rId85"/>
    <p:sldId id="355" r:id="rId86"/>
    <p:sldId id="356" r:id="rId87"/>
    <p:sldId id="349" r:id="rId88"/>
    <p:sldId id="350" r:id="rId89"/>
    <p:sldId id="351" r:id="rId90"/>
    <p:sldId id="352" r:id="rId91"/>
    <p:sldId id="353" r:id="rId92"/>
    <p:sldId id="354" r:id="rId93"/>
    <p:sldId id="357" r:id="rId94"/>
    <p:sldId id="358" r:id="rId95"/>
    <p:sldId id="359" r:id="rId96"/>
    <p:sldId id="360" r:id="rId97"/>
    <p:sldId id="361" r:id="rId98"/>
    <p:sldId id="362" r:id="rId99"/>
    <p:sldId id="365" r:id="rId100"/>
    <p:sldId id="366" r:id="rId101"/>
    <p:sldId id="368" r:id="rId102"/>
    <p:sldId id="369" r:id="rId103"/>
    <p:sldId id="370" r:id="rId104"/>
    <p:sldId id="371" r:id="rId105"/>
    <p:sldId id="372" r:id="rId106"/>
    <p:sldId id="373"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363" r:id="rId148"/>
    <p:sldId id="364" r:id="rId149"/>
    <p:sldId id="367" r:id="rId150"/>
    <p:sldId id="374" r:id="rId151"/>
    <p:sldId id="415" r:id="rId152"/>
    <p:sldId id="417" r:id="rId153"/>
    <p:sldId id="416" r:id="rId154"/>
    <p:sldId id="418" r:id="rId155"/>
    <p:sldId id="425" r:id="rId156"/>
    <p:sldId id="426" r:id="rId157"/>
    <p:sldId id="427" r:id="rId158"/>
    <p:sldId id="428" r:id="rId159"/>
    <p:sldId id="429" r:id="rId160"/>
    <p:sldId id="431" r:id="rId161"/>
    <p:sldId id="432" r:id="rId162"/>
    <p:sldId id="434" r:id="rId163"/>
    <p:sldId id="435" r:id="rId164"/>
    <p:sldId id="436" r:id="rId165"/>
    <p:sldId id="437" r:id="rId166"/>
    <p:sldId id="438" r:id="rId167"/>
    <p:sldId id="439" r:id="rId168"/>
    <p:sldId id="440" r:id="rId169"/>
    <p:sldId id="441" r:id="rId170"/>
    <p:sldId id="442" r:id="rId171"/>
    <p:sldId id="444" r:id="rId172"/>
    <p:sldId id="445" r:id="rId173"/>
    <p:sldId id="446" r:id="rId174"/>
    <p:sldId id="447" r:id="rId175"/>
    <p:sldId id="448" r:id="rId176"/>
    <p:sldId id="449" r:id="rId177"/>
    <p:sldId id="450" r:id="rId178"/>
    <p:sldId id="451" r:id="rId179"/>
    <p:sldId id="453" r:id="rId180"/>
    <p:sldId id="454" r:id="rId181"/>
    <p:sldId id="455" r:id="rId182"/>
    <p:sldId id="456" r:id="rId183"/>
    <p:sldId id="457" r:id="rId184"/>
    <p:sldId id="458" r:id="rId185"/>
    <p:sldId id="459" r:id="rId186"/>
    <p:sldId id="460" r:id="rId187"/>
    <p:sldId id="461" r:id="rId188"/>
    <p:sldId id="462" r:id="rId189"/>
    <p:sldId id="463" r:id="rId190"/>
    <p:sldId id="464" r:id="rId191"/>
    <p:sldId id="465" r:id="rId192"/>
    <p:sldId id="466" r:id="rId193"/>
    <p:sldId id="467" r:id="rId194"/>
    <p:sldId id="468" r:id="rId195"/>
    <p:sldId id="469" r:id="rId196"/>
    <p:sldId id="470" r:id="rId197"/>
    <p:sldId id="471" r:id="rId198"/>
    <p:sldId id="472" r:id="rId199"/>
    <p:sldId id="473" r:id="rId200"/>
    <p:sldId id="474" r:id="rId201"/>
    <p:sldId id="475" r:id="rId202"/>
    <p:sldId id="476" r:id="rId203"/>
    <p:sldId id="477" r:id="rId204"/>
    <p:sldId id="478" r:id="rId205"/>
    <p:sldId id="479" r:id="rId206"/>
    <p:sldId id="482" r:id="rId207"/>
    <p:sldId id="483" r:id="rId208"/>
    <p:sldId id="484" r:id="rId209"/>
    <p:sldId id="485" r:id="rId210"/>
    <p:sldId id="486" r:id="rId211"/>
    <p:sldId id="488" r:id="rId212"/>
    <p:sldId id="489" r:id="rId213"/>
    <p:sldId id="490" r:id="rId214"/>
    <p:sldId id="491" r:id="rId215"/>
    <p:sldId id="492" r:id="rId216"/>
    <p:sldId id="493" r:id="rId217"/>
    <p:sldId id="494" r:id="rId218"/>
    <p:sldId id="495" r:id="rId219"/>
    <p:sldId id="496" r:id="rId220"/>
    <p:sldId id="497" r:id="rId221"/>
    <p:sldId id="498" r:id="rId222"/>
    <p:sldId id="499" r:id="rId223"/>
    <p:sldId id="500" r:id="rId224"/>
    <p:sldId id="501" r:id="rId225"/>
    <p:sldId id="504" r:id="rId226"/>
    <p:sldId id="505" r:id="rId227"/>
    <p:sldId id="506" r:id="rId228"/>
    <p:sldId id="507" r:id="rId229"/>
    <p:sldId id="511" r:id="rId230"/>
    <p:sldId id="512" r:id="rId231"/>
    <p:sldId id="509" r:id="rId232"/>
    <p:sldId id="510" r:id="rId233"/>
    <p:sldId id="513" r:id="rId234"/>
    <p:sldId id="514" r:id="rId235"/>
    <p:sldId id="515" r:id="rId236"/>
    <p:sldId id="516" r:id="rId237"/>
    <p:sldId id="517" r:id="rId238"/>
    <p:sldId id="522" r:id="rId239"/>
    <p:sldId id="523" r:id="rId240"/>
    <p:sldId id="527" r:id="rId241"/>
    <p:sldId id="528" r:id="rId242"/>
    <p:sldId id="531" r:id="rId243"/>
    <p:sldId id="532" r:id="rId244"/>
    <p:sldId id="533" r:id="rId245"/>
    <p:sldId id="534" r:id="rId246"/>
    <p:sldId id="518" r:id="rId247"/>
    <p:sldId id="519" r:id="rId248"/>
    <p:sldId id="524" r:id="rId249"/>
    <p:sldId id="525" r:id="rId250"/>
    <p:sldId id="430" r:id="rId251"/>
    <p:sldId id="433" r:id="rId252"/>
    <p:sldId id="443" r:id="rId253"/>
    <p:sldId id="452" r:id="rId254"/>
    <p:sldId id="480" r:id="rId255"/>
    <p:sldId id="481" r:id="rId256"/>
    <p:sldId id="487" r:id="rId257"/>
    <p:sldId id="535" r:id="rId258"/>
    <p:sldId id="536" r:id="rId259"/>
    <p:sldId id="537" r:id="rId260"/>
    <p:sldId id="541" r:id="rId261"/>
    <p:sldId id="542" r:id="rId262"/>
    <p:sldId id="538" r:id="rId263"/>
    <p:sldId id="539" r:id="rId264"/>
    <p:sldId id="543" r:id="rId265"/>
    <p:sldId id="544" r:id="rId266"/>
    <p:sldId id="545" r:id="rId267"/>
    <p:sldId id="546" r:id="rId268"/>
    <p:sldId id="547" r:id="rId269"/>
    <p:sldId id="548" r:id="rId270"/>
    <p:sldId id="549" r:id="rId271"/>
    <p:sldId id="550" r:id="rId272"/>
    <p:sldId id="551" r:id="rId273"/>
    <p:sldId id="552" r:id="rId274"/>
    <p:sldId id="553" r:id="rId275"/>
    <p:sldId id="554" r:id="rId276"/>
    <p:sldId id="566" r:id="rId277"/>
    <p:sldId id="567" r:id="rId278"/>
    <p:sldId id="568" r:id="rId279"/>
    <p:sldId id="569" r:id="rId280"/>
    <p:sldId id="570" r:id="rId281"/>
    <p:sldId id="571" r:id="rId282"/>
    <p:sldId id="572" r:id="rId283"/>
    <p:sldId id="573" r:id="rId284"/>
    <p:sldId id="574" r:id="rId285"/>
    <p:sldId id="575" r:id="rId286"/>
    <p:sldId id="576" r:id="rId287"/>
    <p:sldId id="577" r:id="rId288"/>
    <p:sldId id="540" r:id="rId28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4" Type="http://schemas.openxmlformats.org/officeDocument/2006/relationships/commentAuthors" Target="commentAuthors.xml"/><Relationship Id="rId293" Type="http://schemas.openxmlformats.org/officeDocument/2006/relationships/tableStyles" Target="tableStyles.xml"/><Relationship Id="rId292" Type="http://schemas.openxmlformats.org/officeDocument/2006/relationships/viewProps" Target="viewProps.xml"/><Relationship Id="rId291" Type="http://schemas.openxmlformats.org/officeDocument/2006/relationships/presProps" Target="presProps.xml"/><Relationship Id="rId290" Type="http://schemas.openxmlformats.org/officeDocument/2006/relationships/notesMaster" Target="notesMasters/notesMaster1.xml"/><Relationship Id="rId29" Type="http://schemas.openxmlformats.org/officeDocument/2006/relationships/slide" Target="slides/slide27.xml"/><Relationship Id="rId289" Type="http://schemas.openxmlformats.org/officeDocument/2006/relationships/slide" Target="slides/slide287.xml"/><Relationship Id="rId288" Type="http://schemas.openxmlformats.org/officeDocument/2006/relationships/slide" Target="slides/slide286.xml"/><Relationship Id="rId287" Type="http://schemas.openxmlformats.org/officeDocument/2006/relationships/slide" Target="slides/slide285.xml"/><Relationship Id="rId286" Type="http://schemas.openxmlformats.org/officeDocument/2006/relationships/slide" Target="slides/slide284.xml"/><Relationship Id="rId285" Type="http://schemas.openxmlformats.org/officeDocument/2006/relationships/slide" Target="slides/slide283.xml"/><Relationship Id="rId284" Type="http://schemas.openxmlformats.org/officeDocument/2006/relationships/slide" Target="slides/slide282.xml"/><Relationship Id="rId283" Type="http://schemas.openxmlformats.org/officeDocument/2006/relationships/slide" Target="slides/slide281.xml"/><Relationship Id="rId282" Type="http://schemas.openxmlformats.org/officeDocument/2006/relationships/slide" Target="slides/slide280.xml"/><Relationship Id="rId281" Type="http://schemas.openxmlformats.org/officeDocument/2006/relationships/slide" Target="slides/slide279.xml"/><Relationship Id="rId280" Type="http://schemas.openxmlformats.org/officeDocument/2006/relationships/slide" Target="slides/slide278.xml"/><Relationship Id="rId28" Type="http://schemas.openxmlformats.org/officeDocument/2006/relationships/slide" Target="slides/slide26.xml"/><Relationship Id="rId279" Type="http://schemas.openxmlformats.org/officeDocument/2006/relationships/slide" Target="slides/slide277.xml"/><Relationship Id="rId278" Type="http://schemas.openxmlformats.org/officeDocument/2006/relationships/slide" Target="slides/slide276.xml"/><Relationship Id="rId277" Type="http://schemas.openxmlformats.org/officeDocument/2006/relationships/slide" Target="slides/slide275.xml"/><Relationship Id="rId276" Type="http://schemas.openxmlformats.org/officeDocument/2006/relationships/slide" Target="slides/slide274.xml"/><Relationship Id="rId275" Type="http://schemas.openxmlformats.org/officeDocument/2006/relationships/slide" Target="slides/slide273.xml"/><Relationship Id="rId274" Type="http://schemas.openxmlformats.org/officeDocument/2006/relationships/slide" Target="slides/slide272.xml"/><Relationship Id="rId273" Type="http://schemas.openxmlformats.org/officeDocument/2006/relationships/slide" Target="slides/slide271.xml"/><Relationship Id="rId272" Type="http://schemas.openxmlformats.org/officeDocument/2006/relationships/slide" Target="slides/slide270.xml"/><Relationship Id="rId271" Type="http://schemas.openxmlformats.org/officeDocument/2006/relationships/slide" Target="slides/slide269.xml"/><Relationship Id="rId270" Type="http://schemas.openxmlformats.org/officeDocument/2006/relationships/slide" Target="slides/slide268.xml"/><Relationship Id="rId27" Type="http://schemas.openxmlformats.org/officeDocument/2006/relationships/slide" Target="slides/slide25.xml"/><Relationship Id="rId269" Type="http://schemas.openxmlformats.org/officeDocument/2006/relationships/slide" Target="slides/slide267.xml"/><Relationship Id="rId268" Type="http://schemas.openxmlformats.org/officeDocument/2006/relationships/slide" Target="slides/slide266.xml"/><Relationship Id="rId267" Type="http://schemas.openxmlformats.org/officeDocument/2006/relationships/slide" Target="slides/slide265.xml"/><Relationship Id="rId266" Type="http://schemas.openxmlformats.org/officeDocument/2006/relationships/slide" Target="slides/slide264.xml"/><Relationship Id="rId265" Type="http://schemas.openxmlformats.org/officeDocument/2006/relationships/slide" Target="slides/slide263.xml"/><Relationship Id="rId264" Type="http://schemas.openxmlformats.org/officeDocument/2006/relationships/slide" Target="slides/slide262.xml"/><Relationship Id="rId263" Type="http://schemas.openxmlformats.org/officeDocument/2006/relationships/slide" Target="slides/slide261.xml"/><Relationship Id="rId262" Type="http://schemas.openxmlformats.org/officeDocument/2006/relationships/slide" Target="slides/slide260.xml"/><Relationship Id="rId261" Type="http://schemas.openxmlformats.org/officeDocument/2006/relationships/slide" Target="slides/slide259.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近现代史纲要必会题目</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新中国成立后，社会主义国营经济建立的主要途径是（ ）</a:t>
            </a:r>
            <a:endParaRPr lang="zh-CN" altLang="en-US" sz="2400"/>
          </a:p>
          <a:p>
            <a:pPr marL="0" indent="0">
              <a:lnSpc>
                <a:spcPct val="200000"/>
              </a:lnSpc>
              <a:buNone/>
            </a:pPr>
            <a:r>
              <a:rPr lang="zh-CN" altLang="en-US" sz="2400"/>
              <a:t>A:没收帝国主义在华企业</a:t>
            </a:r>
            <a:endParaRPr lang="zh-CN" altLang="en-US" sz="2400"/>
          </a:p>
          <a:p>
            <a:pPr marL="0" indent="0">
              <a:lnSpc>
                <a:spcPct val="200000"/>
              </a:lnSpc>
              <a:buNone/>
            </a:pPr>
            <a:r>
              <a:rPr lang="zh-CN" altLang="en-US" sz="2400">
                <a:solidFill>
                  <a:srgbClr val="FF0000"/>
                </a:solidFill>
              </a:rPr>
              <a:t>B:没收官僚资本</a:t>
            </a:r>
            <a:endParaRPr lang="zh-CN" altLang="en-US" sz="2400">
              <a:solidFill>
                <a:srgbClr val="FF0000"/>
              </a:solidFill>
            </a:endParaRPr>
          </a:p>
          <a:p>
            <a:pPr marL="0" indent="0">
              <a:lnSpc>
                <a:spcPct val="200000"/>
              </a:lnSpc>
              <a:buNone/>
            </a:pPr>
            <a:r>
              <a:rPr lang="zh-CN" altLang="en-US" sz="2400"/>
              <a:t>C:没收民族资本</a:t>
            </a:r>
            <a:endParaRPr lang="zh-CN" altLang="en-US" sz="2400"/>
          </a:p>
          <a:p>
            <a:pPr marL="0" indent="0">
              <a:lnSpc>
                <a:spcPct val="200000"/>
              </a:lnSpc>
              <a:buNone/>
            </a:pPr>
            <a:r>
              <a:rPr lang="zh-CN" altLang="en-US" sz="2400"/>
              <a:t>D:没收地主阶级的土地和财产</a:t>
            </a:r>
            <a:endParaRPr lang="zh-CN" altLang="en-US" sz="24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1957年2月，毛泽东在最高国务会议上发表的重要报告是（ ）</a:t>
            </a:r>
            <a:endParaRPr lang="zh-CN" altLang="en-US" sz="2400"/>
          </a:p>
          <a:p>
            <a:pPr marL="0" indent="0">
              <a:lnSpc>
                <a:spcPct val="200000"/>
              </a:lnSpc>
              <a:buNone/>
            </a:pPr>
            <a:r>
              <a:rPr lang="zh-CN" altLang="en-US" sz="2400"/>
              <a:t>A:《关于中华人民共和国宪法草案》</a:t>
            </a:r>
            <a:endParaRPr lang="zh-CN" altLang="en-US" sz="2400"/>
          </a:p>
          <a:p>
            <a:pPr marL="0" indent="0">
              <a:lnSpc>
                <a:spcPct val="200000"/>
              </a:lnSpc>
              <a:buNone/>
            </a:pPr>
            <a:r>
              <a:rPr lang="zh-CN" altLang="en-US" sz="2400"/>
              <a:t>B:《论无产阶级专政的历史经验》</a:t>
            </a:r>
            <a:endParaRPr lang="zh-CN" altLang="en-US" sz="2400"/>
          </a:p>
          <a:p>
            <a:pPr marL="0" indent="0">
              <a:lnSpc>
                <a:spcPct val="200000"/>
              </a:lnSpc>
              <a:buNone/>
            </a:pPr>
            <a:r>
              <a:rPr lang="zh-CN" altLang="en-US" sz="2400"/>
              <a:t>C:《论十大关系》</a:t>
            </a:r>
            <a:endParaRPr lang="zh-CN" altLang="en-US" sz="2400"/>
          </a:p>
          <a:p>
            <a:pPr marL="0" indent="0">
              <a:lnSpc>
                <a:spcPct val="200000"/>
              </a:lnSpc>
              <a:buNone/>
            </a:pPr>
            <a:r>
              <a:rPr lang="zh-CN" altLang="en-US" sz="2400"/>
              <a:t>D:《关于正确处理人民内部矛盾的问题》</a:t>
            </a:r>
            <a:endParaRPr lang="zh-CN" altLang="en-US" sz="2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1957年2月，毛泽东在最高国务会议上发表的重要报告是（ ）</a:t>
            </a:r>
            <a:endParaRPr lang="zh-CN" altLang="en-US" sz="2400"/>
          </a:p>
          <a:p>
            <a:pPr marL="0" indent="0">
              <a:lnSpc>
                <a:spcPct val="200000"/>
              </a:lnSpc>
              <a:buNone/>
            </a:pPr>
            <a:r>
              <a:rPr lang="zh-CN" altLang="en-US" sz="2400"/>
              <a:t>A:《关于中华人民共和国宪法草案》</a:t>
            </a:r>
            <a:endParaRPr lang="zh-CN" altLang="en-US" sz="2400"/>
          </a:p>
          <a:p>
            <a:pPr marL="0" indent="0">
              <a:lnSpc>
                <a:spcPct val="200000"/>
              </a:lnSpc>
              <a:buNone/>
            </a:pPr>
            <a:r>
              <a:rPr lang="zh-CN" altLang="en-US" sz="2400"/>
              <a:t>B:《论无产阶级专政的历史经验》</a:t>
            </a:r>
            <a:endParaRPr lang="zh-CN" altLang="en-US" sz="2400"/>
          </a:p>
          <a:p>
            <a:pPr marL="0" indent="0">
              <a:lnSpc>
                <a:spcPct val="200000"/>
              </a:lnSpc>
              <a:buNone/>
            </a:pPr>
            <a:r>
              <a:rPr lang="zh-CN" altLang="en-US" sz="2400"/>
              <a:t>C:《论十大关系》</a:t>
            </a:r>
            <a:endParaRPr lang="zh-CN" altLang="en-US" sz="2400"/>
          </a:p>
          <a:p>
            <a:pPr marL="0" indent="0">
              <a:lnSpc>
                <a:spcPct val="200000"/>
              </a:lnSpc>
              <a:buNone/>
            </a:pPr>
            <a:r>
              <a:rPr lang="zh-CN" altLang="en-US" sz="2400">
                <a:solidFill>
                  <a:srgbClr val="C00000"/>
                </a:solidFill>
              </a:rPr>
              <a:t>D:《关于正确处理人民内部矛盾的问题》</a:t>
            </a:r>
            <a:endParaRPr lang="zh-CN" altLang="en-US" sz="2400">
              <a:solidFill>
                <a:srgbClr val="C0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毛泽东指出，在社会主义改造完成后我国政治生活的主题是正确处理（ ）</a:t>
            </a:r>
            <a:endParaRPr lang="zh-CN" altLang="en-US" sz="2400"/>
          </a:p>
          <a:p>
            <a:pPr marL="0" indent="0">
              <a:lnSpc>
                <a:spcPct val="200000"/>
              </a:lnSpc>
              <a:buNone/>
            </a:pPr>
            <a:r>
              <a:rPr lang="zh-CN" altLang="en-US" sz="2400"/>
              <a:t>A:生产关系与生产力之间的矛盾</a:t>
            </a:r>
            <a:endParaRPr lang="zh-CN" altLang="en-US" sz="2400"/>
          </a:p>
          <a:p>
            <a:pPr marL="0" indent="0">
              <a:lnSpc>
                <a:spcPct val="200000"/>
              </a:lnSpc>
              <a:buNone/>
            </a:pPr>
            <a:r>
              <a:rPr lang="zh-CN" altLang="en-US" sz="2400"/>
              <a:t>B:上层建筑与经济基础之间的矛盾</a:t>
            </a:r>
            <a:endParaRPr lang="zh-CN" altLang="en-US" sz="2400"/>
          </a:p>
          <a:p>
            <a:pPr marL="0" indent="0">
              <a:lnSpc>
                <a:spcPct val="200000"/>
              </a:lnSpc>
              <a:buNone/>
            </a:pPr>
            <a:r>
              <a:rPr lang="zh-CN" altLang="en-US" sz="2400"/>
              <a:t>C:敌我矛盾</a:t>
            </a:r>
            <a:endParaRPr lang="zh-CN" altLang="en-US" sz="2400"/>
          </a:p>
          <a:p>
            <a:pPr marL="0" indent="0">
              <a:lnSpc>
                <a:spcPct val="200000"/>
              </a:lnSpc>
              <a:buNone/>
            </a:pPr>
            <a:r>
              <a:rPr lang="zh-CN" altLang="en-US" sz="2400"/>
              <a:t>D:人民内部矛盾</a:t>
            </a:r>
            <a:endParaRPr lang="zh-CN" altLang="en-US" sz="2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毛泽东指出，在社会主义改造完成后我国政治生活的主题是正确处理（ ）</a:t>
            </a:r>
            <a:endParaRPr lang="zh-CN" altLang="en-US" sz="2400"/>
          </a:p>
          <a:p>
            <a:pPr marL="0" indent="0">
              <a:lnSpc>
                <a:spcPct val="200000"/>
              </a:lnSpc>
              <a:buNone/>
            </a:pPr>
            <a:r>
              <a:rPr lang="zh-CN" altLang="en-US" sz="2400"/>
              <a:t>A:生产关系与生产力之间的矛盾</a:t>
            </a:r>
            <a:endParaRPr lang="zh-CN" altLang="en-US" sz="2400"/>
          </a:p>
          <a:p>
            <a:pPr marL="0" indent="0">
              <a:lnSpc>
                <a:spcPct val="200000"/>
              </a:lnSpc>
              <a:buNone/>
            </a:pPr>
            <a:r>
              <a:rPr lang="zh-CN" altLang="en-US" sz="2400"/>
              <a:t>B:上层建筑与经济基础之间的矛盾</a:t>
            </a:r>
            <a:endParaRPr lang="zh-CN" altLang="en-US" sz="2400"/>
          </a:p>
          <a:p>
            <a:pPr marL="0" indent="0">
              <a:lnSpc>
                <a:spcPct val="200000"/>
              </a:lnSpc>
              <a:buNone/>
            </a:pPr>
            <a:r>
              <a:rPr lang="zh-CN" altLang="en-US" sz="2400"/>
              <a:t>C:敌我矛盾</a:t>
            </a:r>
            <a:endParaRPr lang="zh-CN" altLang="en-US" sz="2400"/>
          </a:p>
          <a:p>
            <a:pPr marL="0" indent="0">
              <a:lnSpc>
                <a:spcPct val="200000"/>
              </a:lnSpc>
              <a:buNone/>
            </a:pPr>
            <a:r>
              <a:rPr lang="zh-CN" altLang="en-US" sz="2400">
                <a:solidFill>
                  <a:srgbClr val="C00000"/>
                </a:solidFill>
              </a:rPr>
              <a:t>D:人民内部矛盾</a:t>
            </a:r>
            <a:endParaRPr lang="zh-CN" altLang="en-US" sz="2400">
              <a:solidFill>
                <a:srgbClr val="C0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在探索中国社会主义建设道路过程中，提出社会主义社会基本矛盾学说的是（ ）</a:t>
            </a:r>
            <a:endParaRPr lang="zh-CN" altLang="en-US" sz="2400"/>
          </a:p>
          <a:p>
            <a:pPr marL="0" indent="0">
              <a:lnSpc>
                <a:spcPct val="200000"/>
              </a:lnSpc>
              <a:buNone/>
            </a:pPr>
            <a:r>
              <a:rPr lang="zh-CN" altLang="en-US" sz="2400"/>
              <a:t>A:刘少奇</a:t>
            </a:r>
            <a:endParaRPr lang="zh-CN" altLang="en-US" sz="2400"/>
          </a:p>
          <a:p>
            <a:pPr marL="0" indent="0">
              <a:lnSpc>
                <a:spcPct val="200000"/>
              </a:lnSpc>
              <a:buNone/>
            </a:pPr>
            <a:r>
              <a:rPr lang="zh-CN" altLang="en-US" sz="2400"/>
              <a:t>B:毛泽东</a:t>
            </a:r>
            <a:endParaRPr lang="zh-CN" altLang="en-US" sz="2400"/>
          </a:p>
          <a:p>
            <a:pPr marL="0" indent="0">
              <a:lnSpc>
                <a:spcPct val="200000"/>
              </a:lnSpc>
              <a:buNone/>
            </a:pPr>
            <a:r>
              <a:rPr lang="zh-CN" altLang="en-US" sz="2400"/>
              <a:t>C:陈云</a:t>
            </a:r>
            <a:endParaRPr lang="zh-CN" altLang="en-US" sz="2400"/>
          </a:p>
          <a:p>
            <a:pPr marL="0" indent="0">
              <a:lnSpc>
                <a:spcPct val="200000"/>
              </a:lnSpc>
              <a:buNone/>
            </a:pPr>
            <a:r>
              <a:rPr lang="zh-CN" altLang="en-US" sz="2400"/>
              <a:t>D:周恩来</a:t>
            </a:r>
            <a:endParaRPr lang="zh-CN" altLang="en-US" sz="2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在探索中国社会主义建设道路过程中，提出社会主义社会基本矛盾学说的是（ ）</a:t>
            </a:r>
            <a:endParaRPr lang="zh-CN" altLang="en-US" sz="2400"/>
          </a:p>
          <a:p>
            <a:pPr marL="0" indent="0">
              <a:lnSpc>
                <a:spcPct val="200000"/>
              </a:lnSpc>
              <a:buNone/>
            </a:pPr>
            <a:r>
              <a:rPr lang="zh-CN" altLang="en-US" sz="2400"/>
              <a:t>A:刘少奇</a:t>
            </a:r>
            <a:endParaRPr lang="zh-CN" altLang="en-US" sz="2400"/>
          </a:p>
          <a:p>
            <a:pPr marL="0" indent="0">
              <a:lnSpc>
                <a:spcPct val="200000"/>
              </a:lnSpc>
              <a:buNone/>
            </a:pPr>
            <a:r>
              <a:rPr lang="zh-CN" altLang="en-US" sz="2400">
                <a:solidFill>
                  <a:srgbClr val="C00000"/>
                </a:solidFill>
              </a:rPr>
              <a:t>B:毛泽东</a:t>
            </a:r>
            <a:endParaRPr lang="zh-CN" altLang="en-US" sz="2400">
              <a:solidFill>
                <a:srgbClr val="C00000"/>
              </a:solidFill>
            </a:endParaRPr>
          </a:p>
          <a:p>
            <a:pPr marL="0" indent="0">
              <a:lnSpc>
                <a:spcPct val="200000"/>
              </a:lnSpc>
              <a:buNone/>
            </a:pPr>
            <a:r>
              <a:rPr lang="zh-CN" altLang="en-US" sz="2400"/>
              <a:t>C:陈云</a:t>
            </a:r>
            <a:endParaRPr lang="zh-CN" altLang="en-US" sz="2400"/>
          </a:p>
          <a:p>
            <a:pPr marL="0" indent="0">
              <a:lnSpc>
                <a:spcPct val="200000"/>
              </a:lnSpc>
              <a:buNone/>
            </a:pPr>
            <a:r>
              <a:rPr lang="zh-CN" altLang="en-US" sz="2400"/>
              <a:t>D:周恩来</a:t>
            </a:r>
            <a:endParaRPr lang="zh-CN" altLang="en-US" sz="24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1957年6月开展的全国规模的群众性运动是（ ）</a:t>
            </a:r>
            <a:endParaRPr lang="zh-CN" altLang="en-US" sz="2400"/>
          </a:p>
          <a:p>
            <a:pPr marL="0" indent="0">
              <a:lnSpc>
                <a:spcPct val="200000"/>
              </a:lnSpc>
              <a:buNone/>
            </a:pPr>
            <a:r>
              <a:rPr lang="zh-CN" altLang="en-US" sz="2400"/>
              <a:t>A:肃反运动 </a:t>
            </a:r>
            <a:endParaRPr lang="zh-CN" altLang="en-US" sz="2400"/>
          </a:p>
          <a:p>
            <a:pPr marL="0" indent="0">
              <a:lnSpc>
                <a:spcPct val="200000"/>
              </a:lnSpc>
              <a:buNone/>
            </a:pPr>
            <a:r>
              <a:rPr lang="zh-CN" altLang="en-US" sz="2400"/>
              <a:t>B:整风运动 </a:t>
            </a:r>
            <a:endParaRPr lang="zh-CN" altLang="en-US" sz="2400"/>
          </a:p>
          <a:p>
            <a:pPr marL="0" indent="0">
              <a:lnSpc>
                <a:spcPct val="200000"/>
              </a:lnSpc>
              <a:buNone/>
            </a:pPr>
            <a:r>
              <a:rPr lang="zh-CN" altLang="en-US" sz="2400"/>
              <a:t>C:反右派运动 </a:t>
            </a:r>
            <a:endParaRPr lang="zh-CN" altLang="en-US" sz="2400"/>
          </a:p>
          <a:p>
            <a:pPr marL="0" indent="0">
              <a:lnSpc>
                <a:spcPct val="200000"/>
              </a:lnSpc>
              <a:buNone/>
            </a:pPr>
            <a:r>
              <a:rPr lang="zh-CN" altLang="en-US" sz="2400"/>
              <a:t>D:人民公社化运动</a:t>
            </a:r>
            <a:endParaRPr lang="zh-CN" altLang="en-US" sz="2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1957年6月开展的全国规模的群众性运动是（ ）</a:t>
            </a:r>
            <a:endParaRPr lang="zh-CN" altLang="en-US" sz="2400"/>
          </a:p>
          <a:p>
            <a:pPr marL="0" indent="0">
              <a:lnSpc>
                <a:spcPct val="200000"/>
              </a:lnSpc>
              <a:buNone/>
            </a:pPr>
            <a:r>
              <a:rPr lang="zh-CN" altLang="en-US" sz="2400"/>
              <a:t>A:肃反运动 </a:t>
            </a:r>
            <a:endParaRPr lang="zh-CN" altLang="en-US" sz="2400"/>
          </a:p>
          <a:p>
            <a:pPr marL="0" indent="0">
              <a:lnSpc>
                <a:spcPct val="200000"/>
              </a:lnSpc>
              <a:buNone/>
            </a:pPr>
            <a:r>
              <a:rPr lang="zh-CN" altLang="en-US" sz="2400"/>
              <a:t>B:整风运动 </a:t>
            </a:r>
            <a:endParaRPr lang="zh-CN" altLang="en-US" sz="2400"/>
          </a:p>
          <a:p>
            <a:pPr marL="0" indent="0">
              <a:lnSpc>
                <a:spcPct val="200000"/>
              </a:lnSpc>
              <a:buNone/>
            </a:pPr>
            <a:r>
              <a:rPr lang="zh-CN" altLang="en-US" sz="2400">
                <a:solidFill>
                  <a:srgbClr val="C00000"/>
                </a:solidFill>
              </a:rPr>
              <a:t>C:反右派运动 </a:t>
            </a:r>
            <a:endParaRPr lang="zh-CN" altLang="en-US" sz="2400">
              <a:solidFill>
                <a:srgbClr val="C00000"/>
              </a:solidFill>
            </a:endParaRPr>
          </a:p>
          <a:p>
            <a:pPr marL="0" indent="0">
              <a:lnSpc>
                <a:spcPct val="200000"/>
              </a:lnSpc>
              <a:buNone/>
            </a:pPr>
            <a:r>
              <a:rPr lang="zh-CN" altLang="en-US" sz="2400"/>
              <a:t>D:人民公社化运动</a:t>
            </a:r>
            <a:endParaRPr lang="zh-CN" altLang="en-US"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1957年冬季，我国掀起的农业生产高潮揭开了（ ）</a:t>
            </a:r>
            <a:endParaRPr lang="zh-CN" altLang="en-US" sz="2400"/>
          </a:p>
          <a:p>
            <a:pPr marL="0" indent="0">
              <a:lnSpc>
                <a:spcPct val="200000"/>
              </a:lnSpc>
              <a:buNone/>
            </a:pPr>
            <a:r>
              <a:rPr lang="zh-CN" altLang="en-US" sz="2400"/>
              <a:t>A:农业合作化运动的序幕</a:t>
            </a:r>
            <a:endParaRPr lang="zh-CN" altLang="en-US" sz="2400"/>
          </a:p>
          <a:p>
            <a:pPr marL="0" indent="0">
              <a:lnSpc>
                <a:spcPct val="200000"/>
              </a:lnSpc>
              <a:buNone/>
            </a:pPr>
            <a:r>
              <a:rPr lang="zh-CN" altLang="en-US" sz="2400"/>
              <a:t>B:“大跃进”运动的序幕</a:t>
            </a:r>
            <a:endParaRPr lang="zh-CN" altLang="en-US" sz="2400"/>
          </a:p>
          <a:p>
            <a:pPr marL="0" indent="0">
              <a:lnSpc>
                <a:spcPct val="200000"/>
              </a:lnSpc>
              <a:buNone/>
            </a:pPr>
            <a:r>
              <a:rPr lang="zh-CN" altLang="en-US" sz="2400"/>
              <a:t>C:人民公社化运动的序幕</a:t>
            </a:r>
            <a:endParaRPr lang="zh-CN" altLang="en-US" sz="2400"/>
          </a:p>
          <a:p>
            <a:pPr marL="0" indent="0">
              <a:lnSpc>
                <a:spcPct val="200000"/>
              </a:lnSpc>
              <a:buNone/>
            </a:pPr>
            <a:r>
              <a:rPr lang="zh-CN" altLang="en-US" sz="2400"/>
              <a:t>D:社会主义教育运动的序幕</a:t>
            </a:r>
            <a:endParaRPr lang="zh-CN" altLang="en-US"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1957年冬季，我国掀起的农业生产高潮揭开了（ ）</a:t>
            </a:r>
            <a:endParaRPr lang="zh-CN" altLang="en-US" sz="2400"/>
          </a:p>
          <a:p>
            <a:pPr marL="0" indent="0">
              <a:lnSpc>
                <a:spcPct val="200000"/>
              </a:lnSpc>
              <a:buNone/>
            </a:pPr>
            <a:r>
              <a:rPr lang="zh-CN" altLang="en-US" sz="2400"/>
              <a:t>A:农业合作化运动的序幕</a:t>
            </a:r>
            <a:endParaRPr lang="zh-CN" altLang="en-US" sz="2400"/>
          </a:p>
          <a:p>
            <a:pPr marL="0" indent="0">
              <a:lnSpc>
                <a:spcPct val="200000"/>
              </a:lnSpc>
              <a:buNone/>
            </a:pPr>
            <a:r>
              <a:rPr lang="zh-CN" altLang="en-US" sz="2400">
                <a:solidFill>
                  <a:srgbClr val="C00000"/>
                </a:solidFill>
              </a:rPr>
              <a:t>B:“大跃进”运动的序幕</a:t>
            </a:r>
            <a:endParaRPr lang="zh-CN" altLang="en-US" sz="2400">
              <a:solidFill>
                <a:srgbClr val="C00000"/>
              </a:solidFill>
            </a:endParaRPr>
          </a:p>
          <a:p>
            <a:pPr marL="0" indent="0">
              <a:lnSpc>
                <a:spcPct val="200000"/>
              </a:lnSpc>
              <a:buNone/>
            </a:pPr>
            <a:r>
              <a:rPr lang="zh-CN" altLang="en-US" sz="2400"/>
              <a:t>C:人民公社化运动的序幕</a:t>
            </a:r>
            <a:endParaRPr lang="zh-CN" altLang="en-US" sz="2400"/>
          </a:p>
          <a:p>
            <a:pPr marL="0" indent="0">
              <a:lnSpc>
                <a:spcPct val="200000"/>
              </a:lnSpc>
              <a:buNone/>
            </a:pPr>
            <a:r>
              <a:rPr lang="zh-CN" altLang="en-US" sz="2400"/>
              <a:t>D:社会主义教育运动的序幕</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中国进入新民主主义社会后，经济上处于领导地位的是（ ）</a:t>
            </a:r>
            <a:endParaRPr lang="zh-CN" altLang="en-US" sz="2400"/>
          </a:p>
          <a:p>
            <a:pPr marL="0" indent="0">
              <a:lnSpc>
                <a:spcPct val="200000"/>
              </a:lnSpc>
              <a:buNone/>
            </a:pPr>
            <a:r>
              <a:rPr lang="zh-CN" altLang="en-US" sz="2400"/>
              <a:t>A:私人资本主义经济</a:t>
            </a:r>
            <a:endParaRPr lang="zh-CN" altLang="en-US" sz="2400"/>
          </a:p>
          <a:p>
            <a:pPr marL="0" indent="0">
              <a:lnSpc>
                <a:spcPct val="200000"/>
              </a:lnSpc>
              <a:buNone/>
            </a:pPr>
            <a:r>
              <a:rPr lang="zh-CN" altLang="en-US" sz="2400"/>
              <a:t>B:国家资本主义经济</a:t>
            </a:r>
            <a:endParaRPr lang="zh-CN" altLang="en-US" sz="2400"/>
          </a:p>
          <a:p>
            <a:pPr marL="0" indent="0">
              <a:lnSpc>
                <a:spcPct val="200000"/>
              </a:lnSpc>
              <a:buNone/>
            </a:pPr>
            <a:r>
              <a:rPr lang="zh-CN" altLang="en-US" sz="2400"/>
              <a:t>C:国营经济</a:t>
            </a:r>
            <a:endParaRPr lang="zh-CN" altLang="en-US" sz="2400"/>
          </a:p>
          <a:p>
            <a:pPr marL="0" indent="0">
              <a:lnSpc>
                <a:spcPct val="200000"/>
              </a:lnSpc>
              <a:buNone/>
            </a:pPr>
            <a:r>
              <a:rPr lang="zh-CN" altLang="en-US" sz="2400"/>
              <a:t>D:合作社经济</a:t>
            </a:r>
            <a:endParaRPr lang="zh-CN" altLang="en-US" sz="24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1959年，在中共中央召开的庐山会议上受到错误批判的是（ ）</a:t>
            </a:r>
            <a:endParaRPr lang="zh-CN" altLang="en-US" sz="2400"/>
          </a:p>
          <a:p>
            <a:pPr marL="0" indent="0">
              <a:lnSpc>
                <a:spcPct val="200000"/>
              </a:lnSpc>
              <a:buNone/>
            </a:pPr>
            <a:r>
              <a:rPr lang="zh-CN" altLang="en-US" sz="2400"/>
              <a:t>A:彭德怀 </a:t>
            </a:r>
            <a:endParaRPr lang="zh-CN" altLang="en-US" sz="2400"/>
          </a:p>
          <a:p>
            <a:pPr marL="0" indent="0">
              <a:lnSpc>
                <a:spcPct val="200000"/>
              </a:lnSpc>
              <a:buNone/>
            </a:pPr>
            <a:r>
              <a:rPr lang="zh-CN" altLang="en-US" sz="2400"/>
              <a:t>B:刘少奇</a:t>
            </a:r>
            <a:endParaRPr lang="zh-CN" altLang="en-US" sz="2400"/>
          </a:p>
          <a:p>
            <a:pPr marL="0" indent="0">
              <a:lnSpc>
                <a:spcPct val="200000"/>
              </a:lnSpc>
              <a:buNone/>
            </a:pPr>
            <a:r>
              <a:rPr lang="zh-CN" altLang="en-US" sz="2400"/>
              <a:t>C:周恩来 </a:t>
            </a:r>
            <a:endParaRPr lang="zh-CN" altLang="en-US" sz="2400"/>
          </a:p>
          <a:p>
            <a:pPr marL="0" indent="0">
              <a:lnSpc>
                <a:spcPct val="200000"/>
              </a:lnSpc>
              <a:buNone/>
            </a:pPr>
            <a:r>
              <a:rPr lang="zh-CN" altLang="en-US" sz="2400"/>
              <a:t>D:邓小平</a:t>
            </a:r>
            <a:endParaRPr lang="zh-CN" altLang="en-US" sz="2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1959年，在中共中央召开的庐山会议上受到错误批判的是（ ）</a:t>
            </a:r>
            <a:endParaRPr lang="zh-CN" altLang="en-US" sz="2400"/>
          </a:p>
          <a:p>
            <a:pPr marL="0" indent="0">
              <a:lnSpc>
                <a:spcPct val="200000"/>
              </a:lnSpc>
              <a:buNone/>
            </a:pPr>
            <a:r>
              <a:rPr lang="zh-CN" altLang="en-US" sz="2400">
                <a:solidFill>
                  <a:srgbClr val="C00000"/>
                </a:solidFill>
              </a:rPr>
              <a:t>A:彭德怀 </a:t>
            </a:r>
            <a:endParaRPr lang="zh-CN" altLang="en-US" sz="2400">
              <a:solidFill>
                <a:srgbClr val="C00000"/>
              </a:solidFill>
            </a:endParaRPr>
          </a:p>
          <a:p>
            <a:pPr marL="0" indent="0">
              <a:lnSpc>
                <a:spcPct val="200000"/>
              </a:lnSpc>
              <a:buNone/>
            </a:pPr>
            <a:r>
              <a:rPr lang="zh-CN" altLang="en-US" sz="2400"/>
              <a:t>B:刘少奇</a:t>
            </a:r>
            <a:endParaRPr lang="zh-CN" altLang="en-US" sz="2400"/>
          </a:p>
          <a:p>
            <a:pPr marL="0" indent="0">
              <a:lnSpc>
                <a:spcPct val="200000"/>
              </a:lnSpc>
              <a:buNone/>
            </a:pPr>
            <a:r>
              <a:rPr lang="zh-CN" altLang="en-US" sz="2400"/>
              <a:t>C:周恩来 </a:t>
            </a:r>
            <a:endParaRPr lang="zh-CN" altLang="en-US" sz="2400"/>
          </a:p>
          <a:p>
            <a:pPr marL="0" indent="0">
              <a:lnSpc>
                <a:spcPct val="200000"/>
              </a:lnSpc>
              <a:buNone/>
            </a:pPr>
            <a:r>
              <a:rPr lang="zh-CN" altLang="en-US" sz="2400"/>
              <a:t>D:邓小平</a:t>
            </a:r>
            <a:endParaRPr lang="zh-CN" altLang="en-US" sz="2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1961年，中共中央决定对国民经济实行“调整、巩固、充实、提高”方针的会议是（ ）</a:t>
            </a:r>
            <a:endParaRPr lang="zh-CN" altLang="en-US" sz="2400"/>
          </a:p>
          <a:p>
            <a:pPr marL="0" indent="0">
              <a:lnSpc>
                <a:spcPct val="200000"/>
              </a:lnSpc>
              <a:buNone/>
            </a:pPr>
            <a:r>
              <a:rPr lang="zh-CN" altLang="en-US" sz="2400"/>
              <a:t>A:中共八届五中全会 </a:t>
            </a:r>
            <a:endParaRPr lang="zh-CN" altLang="en-US" sz="2400"/>
          </a:p>
          <a:p>
            <a:pPr marL="0" indent="0">
              <a:lnSpc>
                <a:spcPct val="200000"/>
              </a:lnSpc>
              <a:buNone/>
            </a:pPr>
            <a:r>
              <a:rPr lang="zh-CN" altLang="en-US" sz="2400"/>
              <a:t>B:中共八届六中全会 </a:t>
            </a:r>
            <a:endParaRPr lang="zh-CN" altLang="en-US" sz="2400"/>
          </a:p>
          <a:p>
            <a:pPr marL="0" indent="0">
              <a:lnSpc>
                <a:spcPct val="200000"/>
              </a:lnSpc>
              <a:buNone/>
            </a:pPr>
            <a:r>
              <a:rPr lang="zh-CN" altLang="en-US" sz="2400"/>
              <a:t>C:中共八届九中全会  </a:t>
            </a:r>
            <a:endParaRPr lang="zh-CN" altLang="en-US" sz="2400"/>
          </a:p>
          <a:p>
            <a:pPr marL="0" indent="0">
              <a:lnSpc>
                <a:spcPct val="200000"/>
              </a:lnSpc>
              <a:buNone/>
            </a:pPr>
            <a:r>
              <a:rPr lang="zh-CN" altLang="en-US" sz="2400"/>
              <a:t>D:中共八届十中全会</a:t>
            </a:r>
            <a:endParaRPr lang="zh-CN" altLang="en-US"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1961年，中共中央决定对国民经济实行“调整、巩固、充实、提高”方针的会议是（ ）</a:t>
            </a:r>
            <a:endParaRPr lang="zh-CN" altLang="en-US" sz="2400"/>
          </a:p>
          <a:p>
            <a:pPr marL="0" indent="0">
              <a:lnSpc>
                <a:spcPct val="200000"/>
              </a:lnSpc>
              <a:buNone/>
            </a:pPr>
            <a:r>
              <a:rPr lang="zh-CN" altLang="en-US" sz="2400"/>
              <a:t>A:中共八届五中全会 </a:t>
            </a:r>
            <a:endParaRPr lang="zh-CN" altLang="en-US" sz="2400"/>
          </a:p>
          <a:p>
            <a:pPr marL="0" indent="0">
              <a:lnSpc>
                <a:spcPct val="200000"/>
              </a:lnSpc>
              <a:buNone/>
            </a:pPr>
            <a:r>
              <a:rPr lang="zh-CN" altLang="en-US" sz="2400"/>
              <a:t>B:中共八届六中全会 </a:t>
            </a:r>
            <a:endParaRPr lang="zh-CN" altLang="en-US" sz="2400"/>
          </a:p>
          <a:p>
            <a:pPr marL="0" indent="0">
              <a:lnSpc>
                <a:spcPct val="200000"/>
              </a:lnSpc>
              <a:buNone/>
            </a:pPr>
            <a:r>
              <a:rPr lang="zh-CN" altLang="en-US" sz="2400">
                <a:solidFill>
                  <a:srgbClr val="C00000"/>
                </a:solidFill>
              </a:rPr>
              <a:t>C:中共八届九中全会  </a:t>
            </a:r>
            <a:endParaRPr lang="zh-CN" altLang="en-US" sz="2400">
              <a:solidFill>
                <a:srgbClr val="C00000"/>
              </a:solidFill>
            </a:endParaRPr>
          </a:p>
          <a:p>
            <a:pPr marL="0" indent="0">
              <a:lnSpc>
                <a:spcPct val="200000"/>
              </a:lnSpc>
              <a:buNone/>
            </a:pPr>
            <a:r>
              <a:rPr lang="zh-CN" altLang="en-US" sz="2400"/>
              <a:t>D:中共八届十中全会</a:t>
            </a:r>
            <a:endParaRPr lang="zh-CN" altLang="en-US" sz="24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1961年，中共八届九中全会决定对国民经济实行（ ）</a:t>
            </a:r>
            <a:endParaRPr lang="zh-CN" altLang="en-US" sz="2400"/>
          </a:p>
          <a:p>
            <a:pPr marL="0" indent="0">
              <a:lnSpc>
                <a:spcPct val="200000"/>
              </a:lnSpc>
              <a:buNone/>
            </a:pPr>
            <a:r>
              <a:rPr lang="zh-CN" altLang="en-US" sz="2400"/>
              <a:t>A:“一体两翼、同时并举”的方针 </a:t>
            </a:r>
            <a:endParaRPr lang="zh-CN" altLang="en-US" sz="2400"/>
          </a:p>
          <a:p>
            <a:pPr marL="0" indent="0">
              <a:lnSpc>
                <a:spcPct val="200000"/>
              </a:lnSpc>
              <a:buNone/>
            </a:pPr>
            <a:r>
              <a:rPr lang="zh-CN" altLang="en-US" sz="2400"/>
              <a:t>B:“调整、巩固、充实、提高”的方针</a:t>
            </a:r>
            <a:endParaRPr lang="zh-CN" altLang="en-US" sz="2400"/>
          </a:p>
          <a:p>
            <a:pPr marL="0" indent="0">
              <a:lnSpc>
                <a:spcPct val="200000"/>
              </a:lnSpc>
              <a:buNone/>
            </a:pPr>
            <a:r>
              <a:rPr lang="zh-CN" altLang="en-US" sz="2400"/>
              <a:t>C:“两条腿走路”的方针  </a:t>
            </a:r>
            <a:endParaRPr lang="zh-CN" altLang="en-US" sz="2400"/>
          </a:p>
          <a:p>
            <a:pPr marL="0" indent="0">
              <a:lnSpc>
                <a:spcPct val="200000"/>
              </a:lnSpc>
              <a:buNone/>
            </a:pPr>
            <a:r>
              <a:rPr lang="zh-CN" altLang="en-US" sz="2400"/>
              <a:t>D:“调整、改革、整顿、提高”的方针</a:t>
            </a:r>
            <a:endParaRPr lang="zh-CN" altLang="en-US" sz="24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1961年，中共八届九中全会决定对国民经济实行（ ）</a:t>
            </a:r>
            <a:endParaRPr lang="zh-CN" altLang="en-US" sz="2400"/>
          </a:p>
          <a:p>
            <a:pPr marL="0" indent="0">
              <a:lnSpc>
                <a:spcPct val="200000"/>
              </a:lnSpc>
              <a:buNone/>
            </a:pPr>
            <a:r>
              <a:rPr lang="zh-CN" altLang="en-US" sz="2400"/>
              <a:t>A:“一体两翼、同时并举”的方针 </a:t>
            </a:r>
            <a:endParaRPr lang="zh-CN" altLang="en-US" sz="2400"/>
          </a:p>
          <a:p>
            <a:pPr marL="0" indent="0">
              <a:lnSpc>
                <a:spcPct val="200000"/>
              </a:lnSpc>
              <a:buNone/>
            </a:pPr>
            <a:r>
              <a:rPr lang="zh-CN" altLang="en-US" sz="2400">
                <a:solidFill>
                  <a:srgbClr val="FF0000"/>
                </a:solidFill>
              </a:rPr>
              <a:t>B:“调整、巩固、充实、提高”的方针</a:t>
            </a:r>
            <a:endParaRPr lang="zh-CN" altLang="en-US" sz="2400">
              <a:solidFill>
                <a:srgbClr val="FF0000"/>
              </a:solidFill>
            </a:endParaRPr>
          </a:p>
          <a:p>
            <a:pPr marL="0" indent="0">
              <a:lnSpc>
                <a:spcPct val="200000"/>
              </a:lnSpc>
              <a:buNone/>
            </a:pPr>
            <a:r>
              <a:rPr lang="zh-CN" altLang="en-US" sz="2400"/>
              <a:t>C:“两条腿走路”的方针  </a:t>
            </a:r>
            <a:endParaRPr lang="zh-CN" altLang="en-US" sz="2400"/>
          </a:p>
          <a:p>
            <a:pPr marL="0" algn="l">
              <a:lnSpc>
                <a:spcPct val="200000"/>
              </a:lnSpc>
              <a:buClrTx/>
              <a:buSzTx/>
              <a:buNone/>
            </a:pPr>
            <a:r>
              <a:rPr lang="zh-CN" altLang="en-US" sz="2400"/>
              <a:t>D:“调整、改革、整顿、提高”的方针</a:t>
            </a:r>
            <a:endParaRPr lang="zh-CN"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1962年初，中共中央为总结经验教训、明确工作方向召开的会议是（ ）</a:t>
            </a:r>
            <a:endParaRPr lang="zh-CN" altLang="en-US" sz="2400"/>
          </a:p>
          <a:p>
            <a:pPr marL="0" indent="0">
              <a:lnSpc>
                <a:spcPct val="200000"/>
              </a:lnSpc>
              <a:buNone/>
            </a:pPr>
            <a:r>
              <a:rPr lang="zh-CN" altLang="en-US" sz="2400"/>
              <a:t>A:南宁会议 </a:t>
            </a:r>
            <a:endParaRPr lang="zh-CN" altLang="en-US" sz="2400"/>
          </a:p>
          <a:p>
            <a:pPr marL="0" indent="0">
              <a:lnSpc>
                <a:spcPct val="200000"/>
              </a:lnSpc>
              <a:buNone/>
            </a:pPr>
            <a:r>
              <a:rPr lang="zh-CN" altLang="en-US" sz="2400"/>
              <a:t>B:“七千人大会” </a:t>
            </a:r>
            <a:endParaRPr lang="zh-CN" altLang="en-US" sz="2400"/>
          </a:p>
          <a:p>
            <a:pPr marL="0" indent="0">
              <a:lnSpc>
                <a:spcPct val="200000"/>
              </a:lnSpc>
              <a:buNone/>
            </a:pPr>
            <a:r>
              <a:rPr lang="zh-CN" altLang="en-US" sz="2400"/>
              <a:t>C:成都会议 </a:t>
            </a:r>
            <a:endParaRPr lang="zh-CN" altLang="en-US" sz="2400"/>
          </a:p>
          <a:p>
            <a:pPr marL="0" indent="0">
              <a:lnSpc>
                <a:spcPct val="200000"/>
              </a:lnSpc>
              <a:buNone/>
            </a:pPr>
            <a:r>
              <a:rPr lang="zh-CN" altLang="en-US" sz="2400"/>
              <a:t>D:郑州会议</a:t>
            </a:r>
            <a:endParaRPr lang="zh-CN" alt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1962年初，中共中央为总结经验教训、明确工作方向召开的会议是（ ）</a:t>
            </a:r>
            <a:endParaRPr lang="zh-CN" altLang="en-US" sz="2400"/>
          </a:p>
          <a:p>
            <a:pPr marL="0" indent="0">
              <a:lnSpc>
                <a:spcPct val="200000"/>
              </a:lnSpc>
              <a:buNone/>
            </a:pPr>
            <a:r>
              <a:rPr lang="zh-CN" altLang="en-US" sz="2400"/>
              <a:t>A:南宁会议 </a:t>
            </a:r>
            <a:endParaRPr lang="zh-CN" altLang="en-US" sz="2400"/>
          </a:p>
          <a:p>
            <a:pPr marL="0" indent="0">
              <a:lnSpc>
                <a:spcPct val="200000"/>
              </a:lnSpc>
              <a:buNone/>
            </a:pPr>
            <a:r>
              <a:rPr lang="zh-CN" altLang="en-US" sz="2400">
                <a:solidFill>
                  <a:srgbClr val="C00000"/>
                </a:solidFill>
              </a:rPr>
              <a:t>B:“七千人大会” </a:t>
            </a:r>
            <a:endParaRPr lang="zh-CN" altLang="en-US" sz="2400">
              <a:solidFill>
                <a:srgbClr val="C00000"/>
              </a:solidFill>
            </a:endParaRPr>
          </a:p>
          <a:p>
            <a:pPr marL="0" indent="0">
              <a:lnSpc>
                <a:spcPct val="200000"/>
              </a:lnSpc>
              <a:buNone/>
            </a:pPr>
            <a:r>
              <a:rPr lang="zh-CN" altLang="en-US" sz="2400"/>
              <a:t>C:成都会议 </a:t>
            </a:r>
            <a:endParaRPr lang="zh-CN" altLang="en-US" sz="2400"/>
          </a:p>
          <a:p>
            <a:pPr marL="0" indent="0">
              <a:lnSpc>
                <a:spcPct val="200000"/>
              </a:lnSpc>
              <a:buNone/>
            </a:pPr>
            <a:r>
              <a:rPr lang="zh-CN" altLang="en-US" sz="2400"/>
              <a:t>D:郑州会议</a:t>
            </a:r>
            <a:endParaRPr lang="zh-CN" altLang="en-US" sz="2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我国第一次正式提出实现“四个现代化”的奋斗目标是在（ ）</a:t>
            </a:r>
            <a:endParaRPr lang="zh-CN" altLang="en-US" sz="2400"/>
          </a:p>
          <a:p>
            <a:pPr marL="0" indent="0">
              <a:lnSpc>
                <a:spcPct val="200000"/>
              </a:lnSpc>
              <a:buNone/>
            </a:pPr>
            <a:r>
              <a:rPr lang="zh-CN" altLang="en-US" sz="2400"/>
              <a:t>A:第一届全国人民代表大会</a:t>
            </a:r>
            <a:endParaRPr lang="zh-CN" altLang="en-US" sz="2400"/>
          </a:p>
          <a:p>
            <a:pPr marL="0" indent="0">
              <a:lnSpc>
                <a:spcPct val="200000"/>
              </a:lnSpc>
              <a:buNone/>
            </a:pPr>
            <a:r>
              <a:rPr lang="zh-CN" altLang="en-US" sz="2400"/>
              <a:t>B:第二届全国人民代表大会</a:t>
            </a:r>
            <a:endParaRPr lang="zh-CN" altLang="en-US" sz="2400"/>
          </a:p>
          <a:p>
            <a:pPr marL="0" indent="0">
              <a:lnSpc>
                <a:spcPct val="200000"/>
              </a:lnSpc>
              <a:buNone/>
            </a:pPr>
            <a:r>
              <a:rPr lang="zh-CN" altLang="en-US" sz="2400"/>
              <a:t>C:第三届全国人民代表大会</a:t>
            </a:r>
            <a:endParaRPr lang="zh-CN" altLang="en-US" sz="2400"/>
          </a:p>
          <a:p>
            <a:pPr marL="0" indent="0">
              <a:lnSpc>
                <a:spcPct val="200000"/>
              </a:lnSpc>
              <a:buNone/>
            </a:pPr>
            <a:r>
              <a:rPr lang="zh-CN" altLang="en-US" sz="2400"/>
              <a:t>D:第四届全国人民代表大会</a:t>
            </a:r>
            <a:endParaRPr lang="zh-CN" alt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我国第一次正式提出实现“四个现代化”的奋斗目标是在（ ）</a:t>
            </a:r>
            <a:endParaRPr lang="zh-CN" altLang="en-US" sz="2400"/>
          </a:p>
          <a:p>
            <a:pPr marL="0" indent="0">
              <a:lnSpc>
                <a:spcPct val="200000"/>
              </a:lnSpc>
              <a:buNone/>
            </a:pPr>
            <a:r>
              <a:rPr lang="zh-CN" altLang="en-US" sz="2400"/>
              <a:t>A:第一届全国人民代表大会</a:t>
            </a:r>
            <a:endParaRPr lang="zh-CN" altLang="en-US" sz="2400"/>
          </a:p>
          <a:p>
            <a:pPr marL="0" indent="0">
              <a:lnSpc>
                <a:spcPct val="200000"/>
              </a:lnSpc>
              <a:buNone/>
            </a:pPr>
            <a:r>
              <a:rPr lang="zh-CN" altLang="en-US" sz="2400"/>
              <a:t>B:第二届全国人民代表大会</a:t>
            </a:r>
            <a:endParaRPr lang="zh-CN" altLang="en-US" sz="2400"/>
          </a:p>
          <a:p>
            <a:pPr marL="0" indent="0">
              <a:lnSpc>
                <a:spcPct val="200000"/>
              </a:lnSpc>
              <a:buNone/>
            </a:pPr>
            <a:r>
              <a:rPr lang="zh-CN" altLang="en-US" sz="2400">
                <a:solidFill>
                  <a:srgbClr val="C00000"/>
                </a:solidFill>
              </a:rPr>
              <a:t>C:第三届全国人民代表大会</a:t>
            </a:r>
            <a:endParaRPr lang="zh-CN" altLang="en-US" sz="2400">
              <a:solidFill>
                <a:srgbClr val="C00000"/>
              </a:solidFill>
            </a:endParaRPr>
          </a:p>
          <a:p>
            <a:pPr marL="0" indent="0">
              <a:lnSpc>
                <a:spcPct val="200000"/>
              </a:lnSpc>
              <a:buNone/>
            </a:pPr>
            <a:r>
              <a:rPr lang="zh-CN" altLang="en-US" sz="2400"/>
              <a:t>D:第四届全国人民代表大会</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中国进入新民主主义社会后，经济上处于领导地位的是（ ）</a:t>
            </a:r>
            <a:endParaRPr lang="zh-CN" altLang="en-US" sz="2400"/>
          </a:p>
          <a:p>
            <a:pPr marL="0" indent="0">
              <a:lnSpc>
                <a:spcPct val="200000"/>
              </a:lnSpc>
              <a:buNone/>
            </a:pPr>
            <a:r>
              <a:rPr lang="zh-CN" altLang="en-US" sz="2400"/>
              <a:t>A:私人资本主义经济</a:t>
            </a:r>
            <a:endParaRPr lang="zh-CN" altLang="en-US" sz="2400"/>
          </a:p>
          <a:p>
            <a:pPr marL="0" indent="0">
              <a:lnSpc>
                <a:spcPct val="200000"/>
              </a:lnSpc>
              <a:buNone/>
            </a:pPr>
            <a:r>
              <a:rPr lang="zh-CN" altLang="en-US" sz="2400"/>
              <a:t>B:国家资本主义经济</a:t>
            </a:r>
            <a:endParaRPr lang="zh-CN" altLang="en-US" sz="2400"/>
          </a:p>
          <a:p>
            <a:pPr marL="0" indent="0">
              <a:lnSpc>
                <a:spcPct val="200000"/>
              </a:lnSpc>
              <a:buNone/>
            </a:pPr>
            <a:r>
              <a:rPr lang="zh-CN" altLang="en-US" sz="2400">
                <a:solidFill>
                  <a:srgbClr val="FF0000"/>
                </a:solidFill>
              </a:rPr>
              <a:t>C:国营经济</a:t>
            </a:r>
            <a:endParaRPr lang="zh-CN" altLang="en-US" sz="2400">
              <a:solidFill>
                <a:srgbClr val="FF0000"/>
              </a:solidFill>
            </a:endParaRPr>
          </a:p>
          <a:p>
            <a:pPr marL="0" indent="0">
              <a:lnSpc>
                <a:spcPct val="200000"/>
              </a:lnSpc>
              <a:buNone/>
            </a:pPr>
            <a:r>
              <a:rPr lang="zh-CN" altLang="en-US" sz="2400"/>
              <a:t>D:合作社经济</a:t>
            </a:r>
            <a:endParaRPr lang="zh-CN" altLang="en-US" sz="24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1967年，谭震林等对中央文革小组的错误做法进行的抗争被诬称为（ ）</a:t>
            </a:r>
            <a:endParaRPr lang="zh-CN" altLang="en-US" sz="2400"/>
          </a:p>
          <a:p>
            <a:pPr marL="0" indent="0">
              <a:lnSpc>
                <a:spcPct val="200000"/>
              </a:lnSpc>
              <a:buNone/>
            </a:pPr>
            <a:r>
              <a:rPr lang="zh-CN" altLang="en-US" sz="2400"/>
              <a:t>A:“一月风暴” </a:t>
            </a:r>
            <a:endParaRPr lang="zh-CN" altLang="en-US" sz="2400"/>
          </a:p>
          <a:p>
            <a:pPr marL="0" indent="0">
              <a:lnSpc>
                <a:spcPct val="200000"/>
              </a:lnSpc>
              <a:buNone/>
            </a:pPr>
            <a:r>
              <a:rPr lang="zh-CN" altLang="en-US" sz="2400"/>
              <a:t>B:“反攻倒算” </a:t>
            </a:r>
            <a:endParaRPr lang="zh-CN" altLang="en-US" sz="2400"/>
          </a:p>
          <a:p>
            <a:pPr marL="0" indent="0">
              <a:lnSpc>
                <a:spcPct val="200000"/>
              </a:lnSpc>
              <a:buNone/>
            </a:pPr>
            <a:r>
              <a:rPr lang="zh-CN" altLang="en-US" sz="2400"/>
              <a:t>C:“右倾翻案” </a:t>
            </a:r>
            <a:endParaRPr lang="zh-CN" altLang="en-US" sz="2400"/>
          </a:p>
          <a:p>
            <a:pPr marL="0" indent="0">
              <a:lnSpc>
                <a:spcPct val="200000"/>
              </a:lnSpc>
              <a:buNone/>
            </a:pPr>
            <a:r>
              <a:rPr lang="zh-CN" altLang="en-US" sz="2400"/>
              <a:t>D:“二月逆流”</a:t>
            </a:r>
            <a:endParaRPr lang="zh-CN" alt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1967年，谭震林等对中央文革小组的错误做法进行的抗争被诬称为（ ）</a:t>
            </a:r>
            <a:endParaRPr lang="zh-CN" altLang="en-US" sz="2400"/>
          </a:p>
          <a:p>
            <a:pPr marL="0" indent="0">
              <a:lnSpc>
                <a:spcPct val="200000"/>
              </a:lnSpc>
              <a:buNone/>
            </a:pPr>
            <a:r>
              <a:rPr lang="zh-CN" altLang="en-US" sz="2400"/>
              <a:t>A:“一月风暴” </a:t>
            </a:r>
            <a:endParaRPr lang="zh-CN" altLang="en-US" sz="2400"/>
          </a:p>
          <a:p>
            <a:pPr marL="0" indent="0">
              <a:lnSpc>
                <a:spcPct val="200000"/>
              </a:lnSpc>
              <a:buNone/>
            </a:pPr>
            <a:r>
              <a:rPr lang="zh-CN" altLang="en-US" sz="2400"/>
              <a:t>B:“反攻倒算” </a:t>
            </a:r>
            <a:endParaRPr lang="zh-CN" altLang="en-US" sz="2400"/>
          </a:p>
          <a:p>
            <a:pPr marL="0" indent="0">
              <a:lnSpc>
                <a:spcPct val="200000"/>
              </a:lnSpc>
              <a:buNone/>
            </a:pPr>
            <a:r>
              <a:rPr lang="zh-CN" altLang="en-US" sz="2400"/>
              <a:t>C:“右倾翻案” </a:t>
            </a:r>
            <a:endParaRPr lang="zh-CN" altLang="en-US" sz="2400"/>
          </a:p>
          <a:p>
            <a:pPr marL="0" indent="0">
              <a:lnSpc>
                <a:spcPct val="200000"/>
              </a:lnSpc>
              <a:buNone/>
            </a:pPr>
            <a:r>
              <a:rPr lang="zh-CN" altLang="en-US" sz="2400">
                <a:solidFill>
                  <a:srgbClr val="C00000"/>
                </a:solidFill>
              </a:rPr>
              <a:t>D:“二月逆流”</a:t>
            </a:r>
            <a:endParaRPr lang="zh-CN" altLang="en-US" sz="2400">
              <a:solidFill>
                <a:srgbClr val="C0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“文化大革命”的导火线是（ ）</a:t>
            </a:r>
            <a:endParaRPr lang="zh-CN" altLang="en-US" sz="2400"/>
          </a:p>
          <a:p>
            <a:pPr marL="0" indent="0">
              <a:lnSpc>
                <a:spcPct val="200000"/>
              </a:lnSpc>
              <a:buNone/>
            </a:pPr>
            <a:r>
              <a:rPr lang="zh-CN" altLang="en-US" sz="2400"/>
              <a:t>A:《评新编历史剧&lt;海瑞罢官&gt;》</a:t>
            </a:r>
            <a:endParaRPr lang="zh-CN" altLang="en-US" sz="2400"/>
          </a:p>
          <a:p>
            <a:pPr marL="0" indent="0">
              <a:lnSpc>
                <a:spcPct val="200000"/>
              </a:lnSpc>
              <a:buNone/>
            </a:pPr>
            <a:r>
              <a:rPr lang="zh-CN" altLang="en-US" sz="2400"/>
              <a:t>B:上海“一月革命”夺权斗争</a:t>
            </a:r>
            <a:endParaRPr lang="zh-CN" altLang="en-US" sz="2400"/>
          </a:p>
          <a:p>
            <a:pPr marL="0" indent="0">
              <a:lnSpc>
                <a:spcPct val="200000"/>
              </a:lnSpc>
              <a:buNone/>
            </a:pPr>
            <a:r>
              <a:rPr lang="zh-CN" altLang="en-US" sz="2400"/>
              <a:t>C:围困中南海事件</a:t>
            </a:r>
            <a:endParaRPr lang="zh-CN" altLang="en-US" sz="2400"/>
          </a:p>
          <a:p>
            <a:pPr marL="0" indent="0">
              <a:lnSpc>
                <a:spcPct val="200000"/>
              </a:lnSpc>
              <a:buNone/>
            </a:pPr>
            <a:r>
              <a:rPr lang="zh-CN" altLang="en-US" sz="2400"/>
              <a:t>D:《炮打司令部——我的一张大字报》的发表</a:t>
            </a:r>
            <a:endParaRPr lang="zh-CN" altLang="en-US"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“文化大革命”的导火线是（ ）</a:t>
            </a:r>
            <a:endParaRPr lang="zh-CN" altLang="en-US" sz="2400"/>
          </a:p>
          <a:p>
            <a:pPr marL="0" indent="0">
              <a:lnSpc>
                <a:spcPct val="200000"/>
              </a:lnSpc>
              <a:buNone/>
            </a:pPr>
            <a:r>
              <a:rPr lang="zh-CN" altLang="en-US" sz="2400">
                <a:solidFill>
                  <a:srgbClr val="C00000"/>
                </a:solidFill>
              </a:rPr>
              <a:t>A:《评新编历史剧&lt;海瑞罢官&gt;》</a:t>
            </a:r>
            <a:endParaRPr lang="zh-CN" altLang="en-US" sz="2400">
              <a:solidFill>
                <a:srgbClr val="C00000"/>
              </a:solidFill>
            </a:endParaRPr>
          </a:p>
          <a:p>
            <a:pPr marL="0" indent="0">
              <a:lnSpc>
                <a:spcPct val="200000"/>
              </a:lnSpc>
              <a:buNone/>
            </a:pPr>
            <a:r>
              <a:rPr lang="zh-CN" altLang="en-US" sz="2400"/>
              <a:t>B:上海“一月革命”夺权斗争</a:t>
            </a:r>
            <a:endParaRPr lang="zh-CN" altLang="en-US" sz="2400"/>
          </a:p>
          <a:p>
            <a:pPr marL="0" indent="0">
              <a:lnSpc>
                <a:spcPct val="200000"/>
              </a:lnSpc>
              <a:buNone/>
            </a:pPr>
            <a:r>
              <a:rPr lang="zh-CN" altLang="en-US" sz="2400"/>
              <a:t>C:围困中南海事件</a:t>
            </a:r>
            <a:endParaRPr lang="zh-CN" altLang="en-US" sz="2400"/>
          </a:p>
          <a:p>
            <a:pPr marL="0" indent="0">
              <a:lnSpc>
                <a:spcPct val="200000"/>
              </a:lnSpc>
              <a:buNone/>
            </a:pPr>
            <a:r>
              <a:rPr lang="zh-CN" altLang="en-US" sz="2400"/>
              <a:t>D:《炮打司令部——我的一张大字报》的发表</a:t>
            </a:r>
            <a:endParaRPr lang="zh-CN" altLang="en-US" sz="2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1967年，老一辈革命家与中央文革小组错误做法进行的抗争被诬称为（ ） </a:t>
            </a:r>
            <a:endParaRPr lang="zh-CN" altLang="en-US" sz="2400"/>
          </a:p>
          <a:p>
            <a:pPr marL="0" indent="0">
              <a:lnSpc>
                <a:spcPct val="200000"/>
              </a:lnSpc>
              <a:buNone/>
            </a:pPr>
            <a:r>
              <a:rPr lang="en-US" altLang="zh-CN" sz="2400"/>
              <a:t>A:</a:t>
            </a:r>
            <a:r>
              <a:rPr lang="zh-CN" altLang="en-US" sz="2400"/>
              <a:t>“一月风暴”</a:t>
            </a:r>
            <a:endParaRPr lang="zh-CN" altLang="en-US" sz="2400"/>
          </a:p>
          <a:p>
            <a:pPr marL="0" indent="0">
              <a:lnSpc>
                <a:spcPct val="200000"/>
              </a:lnSpc>
              <a:buNone/>
            </a:pPr>
            <a:r>
              <a:rPr lang="zh-CN" altLang="en-US" sz="2400"/>
              <a:t>B:“二月逆流”</a:t>
            </a:r>
            <a:endParaRPr lang="zh-CN" altLang="en-US" sz="2400"/>
          </a:p>
          <a:p>
            <a:pPr marL="0" indent="0">
              <a:lnSpc>
                <a:spcPct val="200000"/>
              </a:lnSpc>
              <a:buNone/>
            </a:pPr>
            <a:r>
              <a:rPr lang="zh-CN" altLang="en-US" sz="2400"/>
              <a:t>C:“右倾翻案”</a:t>
            </a:r>
            <a:endParaRPr lang="zh-CN" altLang="en-US" sz="2400"/>
          </a:p>
          <a:p>
            <a:pPr marL="0" indent="0">
              <a:lnSpc>
                <a:spcPct val="200000"/>
              </a:lnSpc>
              <a:buNone/>
            </a:pPr>
            <a:r>
              <a:rPr lang="zh-CN" altLang="en-US" sz="2400"/>
              <a:t>D:“反攻倒算”</a:t>
            </a:r>
            <a:endParaRPr lang="zh-CN" altLang="en-US"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1967年，老一辈革命家与中央文革小组错误做法进行的抗争被诬称为（ ） </a:t>
            </a:r>
            <a:endParaRPr lang="zh-CN" altLang="en-US" sz="2400"/>
          </a:p>
          <a:p>
            <a:pPr marL="0" indent="0">
              <a:lnSpc>
                <a:spcPct val="200000"/>
              </a:lnSpc>
              <a:buNone/>
            </a:pPr>
            <a:r>
              <a:rPr lang="en-US" altLang="zh-CN" sz="2400"/>
              <a:t>A:</a:t>
            </a:r>
            <a:r>
              <a:rPr lang="zh-CN" altLang="en-US" sz="2400"/>
              <a:t>“一月风暴”</a:t>
            </a:r>
            <a:endParaRPr lang="zh-CN" altLang="en-US" sz="2400"/>
          </a:p>
          <a:p>
            <a:pPr marL="0" indent="0">
              <a:lnSpc>
                <a:spcPct val="200000"/>
              </a:lnSpc>
              <a:buNone/>
            </a:pPr>
            <a:r>
              <a:rPr lang="zh-CN" altLang="en-US" sz="2400">
                <a:solidFill>
                  <a:srgbClr val="C00000"/>
                </a:solidFill>
              </a:rPr>
              <a:t>B:“二月逆流”</a:t>
            </a:r>
            <a:endParaRPr lang="zh-CN" altLang="en-US" sz="2400">
              <a:solidFill>
                <a:srgbClr val="C00000"/>
              </a:solidFill>
            </a:endParaRPr>
          </a:p>
          <a:p>
            <a:pPr marL="0" indent="0">
              <a:lnSpc>
                <a:spcPct val="200000"/>
              </a:lnSpc>
              <a:buNone/>
            </a:pPr>
            <a:r>
              <a:rPr lang="zh-CN" altLang="en-US" sz="2400"/>
              <a:t>C:“右倾翻案”</a:t>
            </a:r>
            <a:endParaRPr lang="zh-CN" altLang="en-US" sz="2400"/>
          </a:p>
          <a:p>
            <a:pPr marL="0" indent="0">
              <a:lnSpc>
                <a:spcPct val="200000"/>
              </a:lnSpc>
              <a:buNone/>
            </a:pPr>
            <a:r>
              <a:rPr lang="zh-CN" altLang="en-US" sz="2400"/>
              <a:t>D:“反攻倒算”</a:t>
            </a:r>
            <a:endParaRPr lang="zh-CN" altLang="en-US" sz="24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“文化大革命”结束的标志是（ ）</a:t>
            </a:r>
            <a:endParaRPr lang="zh-CN" altLang="en-US" sz="2400"/>
          </a:p>
          <a:p>
            <a:pPr marL="0" indent="0">
              <a:lnSpc>
                <a:spcPct val="200000"/>
              </a:lnSpc>
              <a:buNone/>
            </a:pPr>
            <a:r>
              <a:rPr lang="zh-CN" altLang="en-US" sz="2400"/>
              <a:t>A:天安门事件的发生</a:t>
            </a:r>
            <a:endParaRPr lang="zh-CN" altLang="en-US" sz="2400"/>
          </a:p>
          <a:p>
            <a:pPr marL="0" indent="0">
              <a:lnSpc>
                <a:spcPct val="200000"/>
              </a:lnSpc>
              <a:buNone/>
            </a:pPr>
            <a:r>
              <a:rPr lang="zh-CN" altLang="en-US" sz="2400"/>
              <a:t>B:林彪反革命集团被粉碎</a:t>
            </a:r>
            <a:endParaRPr lang="zh-CN" altLang="en-US" sz="2400"/>
          </a:p>
          <a:p>
            <a:pPr marL="0" indent="0">
              <a:lnSpc>
                <a:spcPct val="200000"/>
              </a:lnSpc>
              <a:buNone/>
            </a:pPr>
            <a:r>
              <a:rPr lang="zh-CN" altLang="en-US" sz="2400"/>
              <a:t>C:江青反革命集团被粉碎</a:t>
            </a:r>
            <a:endParaRPr lang="zh-CN" altLang="en-US" sz="2400"/>
          </a:p>
          <a:p>
            <a:pPr marL="0" indent="0">
              <a:lnSpc>
                <a:spcPct val="200000"/>
              </a:lnSpc>
              <a:buNone/>
            </a:pPr>
            <a:r>
              <a:rPr lang="zh-CN" altLang="en-US" sz="2400"/>
              <a:t>D:全面整顿的开始</a:t>
            </a:r>
            <a:endParaRPr lang="zh-CN" altLang="en-US" sz="24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“文化大革命”结束的标志是（ ）</a:t>
            </a:r>
            <a:endParaRPr lang="zh-CN" altLang="en-US" sz="2400"/>
          </a:p>
          <a:p>
            <a:pPr marL="0" indent="0">
              <a:lnSpc>
                <a:spcPct val="200000"/>
              </a:lnSpc>
              <a:buNone/>
            </a:pPr>
            <a:r>
              <a:rPr lang="zh-CN" altLang="en-US" sz="2400"/>
              <a:t>A:天安门事件的发生</a:t>
            </a:r>
            <a:endParaRPr lang="zh-CN" altLang="en-US" sz="2400"/>
          </a:p>
          <a:p>
            <a:pPr marL="0" indent="0">
              <a:lnSpc>
                <a:spcPct val="200000"/>
              </a:lnSpc>
              <a:buNone/>
            </a:pPr>
            <a:r>
              <a:rPr lang="zh-CN" altLang="en-US" sz="2400"/>
              <a:t>B:林彪反革命集团被粉碎</a:t>
            </a:r>
            <a:endParaRPr lang="zh-CN" altLang="en-US" sz="2400"/>
          </a:p>
          <a:p>
            <a:pPr marL="0" indent="0">
              <a:lnSpc>
                <a:spcPct val="200000"/>
              </a:lnSpc>
              <a:buNone/>
            </a:pPr>
            <a:r>
              <a:rPr lang="zh-CN" altLang="en-US" sz="2400">
                <a:solidFill>
                  <a:srgbClr val="C00000"/>
                </a:solidFill>
              </a:rPr>
              <a:t>C:江青反革命集团被粉碎</a:t>
            </a:r>
            <a:endParaRPr lang="zh-CN" altLang="en-US" sz="2400">
              <a:solidFill>
                <a:srgbClr val="C00000"/>
              </a:solidFill>
            </a:endParaRPr>
          </a:p>
          <a:p>
            <a:pPr marL="0" indent="0">
              <a:lnSpc>
                <a:spcPct val="200000"/>
              </a:lnSpc>
              <a:buNone/>
            </a:pPr>
            <a:r>
              <a:rPr lang="zh-CN" altLang="en-US" sz="2400"/>
              <a:t>D:全面整顿的开始</a:t>
            </a:r>
            <a:endParaRPr lang="zh-CN" altLang="en-US"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我国探索社会主义建设道路取得的最大的成就是（ ）</a:t>
            </a:r>
            <a:endParaRPr lang="zh-CN" altLang="en-US" sz="2400"/>
          </a:p>
          <a:p>
            <a:pPr marL="0" indent="0">
              <a:lnSpc>
                <a:spcPct val="200000"/>
              </a:lnSpc>
              <a:buNone/>
            </a:pPr>
            <a:r>
              <a:rPr lang="zh-CN" altLang="en-US" sz="2400"/>
              <a:t>A:基本建立了独立的、比较完整的工业体系和国民经济体系</a:t>
            </a:r>
            <a:endParaRPr lang="zh-CN" altLang="en-US" sz="2400"/>
          </a:p>
          <a:p>
            <a:pPr marL="0" indent="0">
              <a:lnSpc>
                <a:spcPct val="200000"/>
              </a:lnSpc>
              <a:buNone/>
            </a:pPr>
            <a:r>
              <a:rPr lang="zh-CN" altLang="en-US" sz="2400"/>
              <a:t>B:保障了人民的基本生活需要</a:t>
            </a:r>
            <a:endParaRPr lang="zh-CN" altLang="en-US" sz="2400"/>
          </a:p>
          <a:p>
            <a:pPr marL="0" indent="0">
              <a:lnSpc>
                <a:spcPct val="200000"/>
              </a:lnSpc>
              <a:buNone/>
            </a:pPr>
            <a:r>
              <a:rPr lang="zh-CN" altLang="en-US" sz="2400"/>
              <a:t>C:文化、医疗、科技事业得到长足的发展</a:t>
            </a:r>
            <a:endParaRPr lang="zh-CN" altLang="en-US" sz="2400"/>
          </a:p>
          <a:p>
            <a:pPr marL="0" indent="0">
              <a:lnSpc>
                <a:spcPct val="200000"/>
              </a:lnSpc>
              <a:buNone/>
            </a:pPr>
            <a:r>
              <a:rPr lang="zh-CN" altLang="en-US" sz="2400"/>
              <a:t>D:国际地位的提高与国际环境的改善</a:t>
            </a:r>
            <a:endParaRPr lang="zh-CN" altLang="en-US" sz="24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我国探索社会主义建设道路取得的最大的成就是（ ）</a:t>
            </a:r>
            <a:endParaRPr lang="zh-CN" altLang="en-US" sz="2400"/>
          </a:p>
          <a:p>
            <a:pPr marL="0" indent="0">
              <a:lnSpc>
                <a:spcPct val="200000"/>
              </a:lnSpc>
              <a:buNone/>
            </a:pPr>
            <a:r>
              <a:rPr lang="zh-CN" altLang="en-US" sz="2400">
                <a:solidFill>
                  <a:srgbClr val="C00000"/>
                </a:solidFill>
              </a:rPr>
              <a:t>A:基本建立了独立的、比较完整的工业体系和国民经济体系</a:t>
            </a:r>
            <a:endParaRPr lang="zh-CN" altLang="en-US" sz="2400">
              <a:solidFill>
                <a:srgbClr val="C00000"/>
              </a:solidFill>
            </a:endParaRPr>
          </a:p>
          <a:p>
            <a:pPr marL="0" indent="0">
              <a:lnSpc>
                <a:spcPct val="200000"/>
              </a:lnSpc>
              <a:buNone/>
            </a:pPr>
            <a:r>
              <a:rPr lang="zh-CN" altLang="en-US" sz="2400"/>
              <a:t>B:保障了人民的基本生活需要</a:t>
            </a:r>
            <a:endParaRPr lang="zh-CN" altLang="en-US" sz="2400"/>
          </a:p>
          <a:p>
            <a:pPr marL="0" indent="0">
              <a:lnSpc>
                <a:spcPct val="200000"/>
              </a:lnSpc>
              <a:buNone/>
            </a:pPr>
            <a:r>
              <a:rPr lang="zh-CN" altLang="en-US" sz="2400"/>
              <a:t>C:文化、医疗、科技事业得到长足的发展</a:t>
            </a:r>
            <a:endParaRPr lang="zh-CN" altLang="en-US" sz="2400"/>
          </a:p>
          <a:p>
            <a:pPr marL="0" indent="0">
              <a:lnSpc>
                <a:spcPct val="200000"/>
              </a:lnSpc>
              <a:buNone/>
            </a:pPr>
            <a:r>
              <a:rPr lang="zh-CN" altLang="en-US" sz="2400"/>
              <a:t>D:国际地位的提高与国际环境的改善</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新中国成立初期，社会主义国营经济建立的主要途径是（ ）</a:t>
            </a:r>
            <a:endParaRPr lang="zh-CN" altLang="en-US" sz="2400"/>
          </a:p>
          <a:p>
            <a:pPr marL="0" indent="0">
              <a:lnSpc>
                <a:spcPct val="200000"/>
              </a:lnSpc>
              <a:buNone/>
            </a:pPr>
            <a:r>
              <a:rPr lang="zh-CN" altLang="en-US" sz="2400"/>
              <a:t>A:征用外国资本</a:t>
            </a:r>
            <a:endParaRPr lang="zh-CN" altLang="en-US" sz="2400"/>
          </a:p>
          <a:p>
            <a:pPr marL="0" indent="0">
              <a:lnSpc>
                <a:spcPct val="200000"/>
              </a:lnSpc>
              <a:buNone/>
            </a:pPr>
            <a:r>
              <a:rPr lang="zh-CN" altLang="en-US" sz="2400"/>
              <a:t>B:赎买民族资本</a:t>
            </a:r>
            <a:endParaRPr lang="zh-CN" altLang="en-US" sz="2400"/>
          </a:p>
          <a:p>
            <a:pPr marL="0" indent="0">
              <a:lnSpc>
                <a:spcPct val="200000"/>
              </a:lnSpc>
              <a:buNone/>
            </a:pPr>
            <a:r>
              <a:rPr lang="zh-CN" altLang="en-US" sz="2400"/>
              <a:t>C:没收官僚资本</a:t>
            </a:r>
            <a:endParaRPr lang="zh-CN" altLang="en-US" sz="2400"/>
          </a:p>
          <a:p>
            <a:pPr marL="0" indent="0">
              <a:lnSpc>
                <a:spcPct val="200000"/>
              </a:lnSpc>
              <a:buNone/>
            </a:pPr>
            <a:r>
              <a:rPr lang="zh-CN" altLang="en-US" sz="2400"/>
              <a:t>D:合并公营资本</a:t>
            </a:r>
            <a:endParaRPr lang="zh-CN" altLang="en-US" sz="24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1964年，新中国取得的重大科技成就是（ ）</a:t>
            </a:r>
            <a:endParaRPr lang="zh-CN" altLang="en-US" sz="2400"/>
          </a:p>
          <a:p>
            <a:pPr marL="0" indent="0">
              <a:lnSpc>
                <a:spcPct val="200000"/>
              </a:lnSpc>
              <a:buNone/>
            </a:pPr>
            <a:r>
              <a:rPr lang="zh-CN" altLang="en-US" sz="2400"/>
              <a:t>A:第一颗原子弹试验成功 </a:t>
            </a:r>
            <a:endParaRPr lang="zh-CN" altLang="en-US" sz="2400"/>
          </a:p>
          <a:p>
            <a:pPr marL="0" indent="0">
              <a:lnSpc>
                <a:spcPct val="200000"/>
              </a:lnSpc>
              <a:buNone/>
            </a:pPr>
            <a:r>
              <a:rPr lang="zh-CN" altLang="en-US" sz="2400"/>
              <a:t>B:第一颗氢弹试验成功 </a:t>
            </a:r>
            <a:endParaRPr lang="zh-CN" altLang="en-US" sz="2400"/>
          </a:p>
          <a:p>
            <a:pPr marL="0" indent="0">
              <a:lnSpc>
                <a:spcPct val="200000"/>
              </a:lnSpc>
              <a:buNone/>
            </a:pPr>
            <a:r>
              <a:rPr lang="zh-CN" altLang="en-US" sz="2400"/>
              <a:t>C:第一台万吨水压机试制成功 </a:t>
            </a:r>
            <a:endParaRPr lang="zh-CN" altLang="en-US" sz="2400"/>
          </a:p>
          <a:p>
            <a:pPr marL="0" indent="0">
              <a:lnSpc>
                <a:spcPct val="200000"/>
              </a:lnSpc>
              <a:buNone/>
            </a:pPr>
            <a:r>
              <a:rPr lang="zh-CN" altLang="en-US" sz="2400"/>
              <a:t>D:第一颗人造卫星发射成功</a:t>
            </a:r>
            <a:endParaRPr lang="zh-CN" altLang="en-US" sz="24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1964年，新中国取得的重大科技成就是（ ）</a:t>
            </a:r>
            <a:endParaRPr lang="zh-CN" altLang="en-US" sz="2400"/>
          </a:p>
          <a:p>
            <a:pPr marL="0" indent="0">
              <a:lnSpc>
                <a:spcPct val="200000"/>
              </a:lnSpc>
              <a:buNone/>
            </a:pPr>
            <a:r>
              <a:rPr lang="zh-CN" altLang="en-US" sz="2400">
                <a:solidFill>
                  <a:srgbClr val="C00000"/>
                </a:solidFill>
              </a:rPr>
              <a:t>A:第一颗原子弹试验成功 </a:t>
            </a:r>
            <a:endParaRPr lang="zh-CN" altLang="en-US" sz="2400">
              <a:solidFill>
                <a:srgbClr val="C00000"/>
              </a:solidFill>
            </a:endParaRPr>
          </a:p>
          <a:p>
            <a:pPr marL="0" indent="0">
              <a:lnSpc>
                <a:spcPct val="200000"/>
              </a:lnSpc>
              <a:buNone/>
            </a:pPr>
            <a:r>
              <a:rPr lang="zh-CN" altLang="en-US" sz="2400"/>
              <a:t>B:第一颗氢弹试验成功 </a:t>
            </a:r>
            <a:endParaRPr lang="zh-CN" altLang="en-US" sz="2400"/>
          </a:p>
          <a:p>
            <a:pPr marL="0" indent="0">
              <a:lnSpc>
                <a:spcPct val="200000"/>
              </a:lnSpc>
              <a:buNone/>
            </a:pPr>
            <a:r>
              <a:rPr lang="zh-CN" altLang="en-US" sz="2400"/>
              <a:t>C:第一台万吨水压机试制成功 </a:t>
            </a:r>
            <a:endParaRPr lang="zh-CN" altLang="en-US" sz="2400"/>
          </a:p>
          <a:p>
            <a:pPr marL="0" indent="0">
              <a:lnSpc>
                <a:spcPct val="200000"/>
              </a:lnSpc>
              <a:buNone/>
            </a:pPr>
            <a:r>
              <a:rPr lang="zh-CN" altLang="en-US" sz="2400"/>
              <a:t>D:第一颗人造卫星发射成功</a:t>
            </a:r>
            <a:endParaRPr lang="zh-CN" altLang="en-US" sz="2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新中国第一颗原子弹试验成功是在（ ）</a:t>
            </a:r>
            <a:endParaRPr lang="zh-CN" altLang="en-US" sz="2400"/>
          </a:p>
          <a:p>
            <a:pPr marL="0" indent="0">
              <a:lnSpc>
                <a:spcPct val="200000"/>
              </a:lnSpc>
              <a:buNone/>
            </a:pPr>
            <a:r>
              <a:rPr lang="zh-CN" altLang="en-US" sz="2400"/>
              <a:t>A:1964年10月</a:t>
            </a:r>
            <a:endParaRPr lang="zh-CN" altLang="en-US" sz="2400"/>
          </a:p>
          <a:p>
            <a:pPr marL="0" indent="0">
              <a:lnSpc>
                <a:spcPct val="200000"/>
              </a:lnSpc>
              <a:buNone/>
            </a:pPr>
            <a:r>
              <a:rPr lang="zh-CN" altLang="en-US" sz="2400"/>
              <a:t>B:1966年10月</a:t>
            </a:r>
            <a:endParaRPr lang="zh-CN" altLang="en-US" sz="2400"/>
          </a:p>
          <a:p>
            <a:pPr marL="0" indent="0">
              <a:lnSpc>
                <a:spcPct val="200000"/>
              </a:lnSpc>
              <a:buNone/>
            </a:pPr>
            <a:r>
              <a:rPr lang="zh-CN" altLang="en-US" sz="2400"/>
              <a:t>C:1967年6月</a:t>
            </a:r>
            <a:endParaRPr lang="zh-CN" altLang="en-US" sz="2400"/>
          </a:p>
          <a:p>
            <a:pPr marL="0" indent="0">
              <a:lnSpc>
                <a:spcPct val="200000"/>
              </a:lnSpc>
              <a:buNone/>
            </a:pPr>
            <a:r>
              <a:rPr lang="zh-CN" altLang="en-US" sz="2400"/>
              <a:t>D:1970年4月</a:t>
            </a:r>
            <a:endParaRPr lang="zh-CN" altLang="en-US" sz="24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新中国第一颗原子弹试验成功是在（ ）</a:t>
            </a:r>
            <a:endParaRPr lang="zh-CN" altLang="en-US" sz="2400"/>
          </a:p>
          <a:p>
            <a:pPr marL="0" indent="0">
              <a:lnSpc>
                <a:spcPct val="200000"/>
              </a:lnSpc>
              <a:buNone/>
            </a:pPr>
            <a:r>
              <a:rPr lang="zh-CN" altLang="en-US" sz="2400">
                <a:solidFill>
                  <a:srgbClr val="C00000"/>
                </a:solidFill>
              </a:rPr>
              <a:t>A:1964年10月</a:t>
            </a:r>
            <a:endParaRPr lang="zh-CN" altLang="en-US" sz="2400">
              <a:solidFill>
                <a:srgbClr val="C00000"/>
              </a:solidFill>
            </a:endParaRPr>
          </a:p>
          <a:p>
            <a:pPr marL="0" indent="0">
              <a:lnSpc>
                <a:spcPct val="200000"/>
              </a:lnSpc>
              <a:buNone/>
            </a:pPr>
            <a:r>
              <a:rPr lang="zh-CN" altLang="en-US" sz="2400"/>
              <a:t>B:1966年10月</a:t>
            </a:r>
            <a:endParaRPr lang="zh-CN" altLang="en-US" sz="2400"/>
          </a:p>
          <a:p>
            <a:pPr marL="0" indent="0">
              <a:lnSpc>
                <a:spcPct val="200000"/>
              </a:lnSpc>
              <a:buNone/>
            </a:pPr>
            <a:r>
              <a:rPr lang="zh-CN" altLang="en-US" sz="2400"/>
              <a:t>C:1967年6月</a:t>
            </a:r>
            <a:endParaRPr lang="zh-CN" altLang="en-US" sz="2400"/>
          </a:p>
          <a:p>
            <a:pPr marL="0" indent="0">
              <a:lnSpc>
                <a:spcPct val="200000"/>
              </a:lnSpc>
              <a:buNone/>
            </a:pPr>
            <a:r>
              <a:rPr lang="zh-CN" altLang="en-US" sz="2400"/>
              <a:t>D:1970年4月</a:t>
            </a:r>
            <a:endParaRPr lang="zh-CN" altLang="en-US" sz="24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新中国第一颗人造地球卫星发射成功的时间是（ ） </a:t>
            </a:r>
            <a:endParaRPr lang="zh-CN" altLang="en-US" sz="2400"/>
          </a:p>
          <a:p>
            <a:pPr marL="0" indent="0">
              <a:lnSpc>
                <a:spcPct val="200000"/>
              </a:lnSpc>
              <a:buNone/>
            </a:pPr>
            <a:r>
              <a:rPr lang="zh-CN" altLang="en-US" sz="2400"/>
              <a:t>A:1964年10月 </a:t>
            </a:r>
            <a:endParaRPr lang="zh-CN" altLang="en-US" sz="2400"/>
          </a:p>
          <a:p>
            <a:pPr marL="0" indent="0">
              <a:lnSpc>
                <a:spcPct val="200000"/>
              </a:lnSpc>
              <a:buNone/>
            </a:pPr>
            <a:r>
              <a:rPr lang="zh-CN" altLang="en-US" sz="2400"/>
              <a:t>B:1966年10月 </a:t>
            </a:r>
            <a:endParaRPr lang="zh-CN" altLang="en-US" sz="2400"/>
          </a:p>
          <a:p>
            <a:pPr marL="0" indent="0">
              <a:lnSpc>
                <a:spcPct val="200000"/>
              </a:lnSpc>
              <a:buNone/>
            </a:pPr>
            <a:r>
              <a:rPr lang="zh-CN" altLang="en-US" sz="2400"/>
              <a:t>C:1967年10月 </a:t>
            </a:r>
            <a:endParaRPr lang="zh-CN" altLang="en-US" sz="2400"/>
          </a:p>
          <a:p>
            <a:pPr marL="0" indent="0">
              <a:lnSpc>
                <a:spcPct val="200000"/>
              </a:lnSpc>
              <a:buNone/>
            </a:pPr>
            <a:r>
              <a:rPr lang="zh-CN" altLang="en-US" sz="2400"/>
              <a:t>D:1970年4月</a:t>
            </a:r>
            <a:endParaRPr lang="zh-CN" altLang="en-US" sz="24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新中国第一颗人造地球卫星发射成功的时间是（ ） </a:t>
            </a:r>
            <a:endParaRPr lang="zh-CN" altLang="en-US" sz="2400"/>
          </a:p>
          <a:p>
            <a:pPr marL="0" indent="0">
              <a:lnSpc>
                <a:spcPct val="200000"/>
              </a:lnSpc>
              <a:buNone/>
            </a:pPr>
            <a:r>
              <a:rPr lang="zh-CN" altLang="en-US" sz="2400"/>
              <a:t>A:1964年10月 </a:t>
            </a:r>
            <a:endParaRPr lang="zh-CN" altLang="en-US" sz="2400"/>
          </a:p>
          <a:p>
            <a:pPr marL="0" indent="0">
              <a:lnSpc>
                <a:spcPct val="200000"/>
              </a:lnSpc>
              <a:buNone/>
            </a:pPr>
            <a:r>
              <a:rPr lang="zh-CN" altLang="en-US" sz="2400"/>
              <a:t>B:1966年10月 </a:t>
            </a:r>
            <a:endParaRPr lang="zh-CN" altLang="en-US" sz="2400"/>
          </a:p>
          <a:p>
            <a:pPr marL="0" indent="0">
              <a:lnSpc>
                <a:spcPct val="200000"/>
              </a:lnSpc>
              <a:buNone/>
            </a:pPr>
            <a:r>
              <a:rPr lang="zh-CN" altLang="en-US" sz="2400"/>
              <a:t>C:1967年10月 </a:t>
            </a:r>
            <a:endParaRPr lang="zh-CN" altLang="en-US" sz="2400"/>
          </a:p>
          <a:p>
            <a:pPr marL="0" indent="0">
              <a:lnSpc>
                <a:spcPct val="200000"/>
              </a:lnSpc>
              <a:buNone/>
            </a:pPr>
            <a:r>
              <a:rPr lang="zh-CN" altLang="en-US" sz="2400">
                <a:solidFill>
                  <a:srgbClr val="C00000"/>
                </a:solidFill>
              </a:rPr>
              <a:t>D:1970年4月</a:t>
            </a:r>
            <a:endParaRPr lang="zh-CN" altLang="en-US" sz="2400">
              <a:solidFill>
                <a:srgbClr val="C0000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1970年4月，我国在尖端科学技术领域取得的重要成就是（ ）</a:t>
            </a:r>
            <a:endParaRPr lang="zh-CN" altLang="en-US" sz="2400"/>
          </a:p>
          <a:p>
            <a:pPr marL="0" indent="0">
              <a:lnSpc>
                <a:spcPct val="200000"/>
              </a:lnSpc>
              <a:buNone/>
            </a:pPr>
            <a:r>
              <a:rPr lang="zh-CN" altLang="en-US" sz="2400"/>
              <a:t>A:爆炸了第一颗原子弹 </a:t>
            </a:r>
            <a:endParaRPr lang="zh-CN" altLang="en-US" sz="2400"/>
          </a:p>
          <a:p>
            <a:pPr marL="0" indent="0">
              <a:lnSpc>
                <a:spcPct val="200000"/>
              </a:lnSpc>
              <a:buNone/>
            </a:pPr>
            <a:r>
              <a:rPr lang="zh-CN" altLang="en-US" sz="2400"/>
              <a:t>B:成功发射中近程地地导弹 </a:t>
            </a:r>
            <a:endParaRPr lang="zh-CN" altLang="en-US" sz="2400"/>
          </a:p>
          <a:p>
            <a:pPr marL="0" indent="0">
              <a:lnSpc>
                <a:spcPct val="200000"/>
              </a:lnSpc>
              <a:buNone/>
            </a:pPr>
            <a:r>
              <a:rPr lang="zh-CN" altLang="en-US" sz="2400"/>
              <a:t>C:爆炸了第一颗氢弹 </a:t>
            </a:r>
            <a:endParaRPr lang="zh-CN" altLang="en-US" sz="2400"/>
          </a:p>
          <a:p>
            <a:pPr marL="0" indent="0">
              <a:lnSpc>
                <a:spcPct val="200000"/>
              </a:lnSpc>
              <a:buNone/>
            </a:pPr>
            <a:r>
              <a:rPr lang="zh-CN" altLang="en-US" sz="2400"/>
              <a:t>D:成功发射第一颗人造地球卫星</a:t>
            </a:r>
            <a:endParaRPr lang="zh-CN" altLang="en-US" sz="24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1970年4月，我国在尖端科学技术领域取得的重要成就是（ ）</a:t>
            </a:r>
            <a:endParaRPr lang="zh-CN" altLang="en-US" sz="2400"/>
          </a:p>
          <a:p>
            <a:pPr marL="0" indent="0">
              <a:lnSpc>
                <a:spcPct val="200000"/>
              </a:lnSpc>
              <a:buNone/>
            </a:pPr>
            <a:r>
              <a:rPr lang="zh-CN" altLang="en-US" sz="2400"/>
              <a:t>A:爆炸了第一颗原子弹 </a:t>
            </a:r>
            <a:endParaRPr lang="zh-CN" altLang="en-US" sz="2400"/>
          </a:p>
          <a:p>
            <a:pPr marL="0" indent="0">
              <a:lnSpc>
                <a:spcPct val="200000"/>
              </a:lnSpc>
              <a:buNone/>
            </a:pPr>
            <a:r>
              <a:rPr lang="zh-CN" altLang="en-US" sz="2400"/>
              <a:t>B:成功发射中近程地地导弹 </a:t>
            </a:r>
            <a:endParaRPr lang="zh-CN" altLang="en-US" sz="2400"/>
          </a:p>
          <a:p>
            <a:pPr marL="0" indent="0">
              <a:lnSpc>
                <a:spcPct val="200000"/>
              </a:lnSpc>
              <a:buNone/>
            </a:pPr>
            <a:r>
              <a:rPr lang="zh-CN" altLang="en-US" sz="2400"/>
              <a:t>C:爆炸了第一颗氢弹 </a:t>
            </a:r>
            <a:endParaRPr lang="zh-CN" altLang="en-US" sz="2400"/>
          </a:p>
          <a:p>
            <a:pPr marL="0" indent="0">
              <a:lnSpc>
                <a:spcPct val="200000"/>
              </a:lnSpc>
              <a:buNone/>
            </a:pPr>
            <a:r>
              <a:rPr lang="zh-CN" altLang="en-US" sz="2400">
                <a:solidFill>
                  <a:srgbClr val="C00000"/>
                </a:solidFill>
              </a:rPr>
              <a:t>D:成功发射第一颗人造地球卫星</a:t>
            </a:r>
            <a:endParaRPr lang="zh-CN" altLang="en-US" sz="2400">
              <a:solidFill>
                <a:srgbClr val="C00000"/>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1967年6月，我国科技上取得的重大成就是（ ）</a:t>
            </a:r>
            <a:endParaRPr lang="zh-CN" altLang="en-US" sz="2400"/>
          </a:p>
          <a:p>
            <a:pPr marL="0" indent="0">
              <a:lnSpc>
                <a:spcPct val="200000"/>
              </a:lnSpc>
              <a:buNone/>
            </a:pPr>
            <a:r>
              <a:rPr lang="zh-CN" altLang="en-US" sz="2400"/>
              <a:t>A:爆炸了第一颗氢弹</a:t>
            </a:r>
            <a:endParaRPr lang="zh-CN" altLang="en-US" sz="2400"/>
          </a:p>
          <a:p>
            <a:pPr marL="0" indent="0">
              <a:lnSpc>
                <a:spcPct val="200000"/>
              </a:lnSpc>
              <a:buNone/>
            </a:pPr>
            <a:r>
              <a:rPr lang="zh-CN" altLang="en-US" sz="2400"/>
              <a:t>B:装有核弹头的中近程导弹发射成功</a:t>
            </a:r>
            <a:endParaRPr lang="zh-CN" altLang="en-US" sz="2400"/>
          </a:p>
          <a:p>
            <a:pPr marL="0" indent="0">
              <a:lnSpc>
                <a:spcPct val="200000"/>
              </a:lnSpc>
              <a:buNone/>
            </a:pPr>
            <a:r>
              <a:rPr lang="zh-CN" altLang="en-US" sz="2400"/>
              <a:t>C:爆炸了第一颗原子弹</a:t>
            </a:r>
            <a:endParaRPr lang="zh-CN" altLang="en-US" sz="2400"/>
          </a:p>
          <a:p>
            <a:pPr marL="0" indent="0">
              <a:lnSpc>
                <a:spcPct val="200000"/>
              </a:lnSpc>
              <a:buNone/>
            </a:pPr>
            <a:r>
              <a:rPr lang="zh-CN" altLang="en-US" sz="2400"/>
              <a:t>D:第一颗人造卫星发射成功</a:t>
            </a:r>
            <a:endParaRPr lang="zh-CN" altLang="en-US" sz="24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1967年6月，我国科技上取得的重大成就是（ ）</a:t>
            </a:r>
            <a:endParaRPr lang="zh-CN" altLang="en-US" sz="2400"/>
          </a:p>
          <a:p>
            <a:pPr marL="0" indent="0">
              <a:lnSpc>
                <a:spcPct val="200000"/>
              </a:lnSpc>
              <a:buNone/>
            </a:pPr>
            <a:r>
              <a:rPr lang="zh-CN" altLang="en-US" sz="2400">
                <a:solidFill>
                  <a:srgbClr val="C00000"/>
                </a:solidFill>
              </a:rPr>
              <a:t>A:爆炸了第一颗氢弹</a:t>
            </a:r>
            <a:endParaRPr lang="zh-CN" altLang="en-US" sz="2400">
              <a:solidFill>
                <a:srgbClr val="C00000"/>
              </a:solidFill>
            </a:endParaRPr>
          </a:p>
          <a:p>
            <a:pPr marL="0" indent="0">
              <a:lnSpc>
                <a:spcPct val="200000"/>
              </a:lnSpc>
              <a:buNone/>
            </a:pPr>
            <a:r>
              <a:rPr lang="zh-CN" altLang="en-US" sz="2400"/>
              <a:t>B:装有核弹头的中近程导弹发射成功</a:t>
            </a:r>
            <a:endParaRPr lang="zh-CN" altLang="en-US" sz="2400"/>
          </a:p>
          <a:p>
            <a:pPr marL="0" indent="0">
              <a:lnSpc>
                <a:spcPct val="200000"/>
              </a:lnSpc>
              <a:buNone/>
            </a:pPr>
            <a:r>
              <a:rPr lang="zh-CN" altLang="en-US" sz="2400"/>
              <a:t>C:爆炸了第一颗原子弹</a:t>
            </a:r>
            <a:endParaRPr lang="zh-CN" altLang="en-US" sz="2400"/>
          </a:p>
          <a:p>
            <a:pPr marL="0" indent="0">
              <a:lnSpc>
                <a:spcPct val="200000"/>
              </a:lnSpc>
              <a:buNone/>
            </a:pPr>
            <a:r>
              <a:rPr lang="zh-CN" altLang="en-US" sz="2400"/>
              <a:t>D:第一颗人造卫星发射成功</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新中国成立初期，社会主义国营经济建立的主要途径是（ ）</a:t>
            </a:r>
            <a:endParaRPr lang="zh-CN" altLang="en-US" sz="2400"/>
          </a:p>
          <a:p>
            <a:pPr marL="0" indent="0">
              <a:lnSpc>
                <a:spcPct val="200000"/>
              </a:lnSpc>
              <a:buNone/>
            </a:pPr>
            <a:r>
              <a:rPr lang="zh-CN" altLang="en-US" sz="2400"/>
              <a:t>A:征用外国资本</a:t>
            </a:r>
            <a:endParaRPr lang="zh-CN" altLang="en-US" sz="2400"/>
          </a:p>
          <a:p>
            <a:pPr marL="0" indent="0">
              <a:lnSpc>
                <a:spcPct val="200000"/>
              </a:lnSpc>
              <a:buNone/>
            </a:pPr>
            <a:r>
              <a:rPr lang="zh-CN" altLang="en-US" sz="2400"/>
              <a:t>B:赎买民族资本</a:t>
            </a:r>
            <a:endParaRPr lang="zh-CN" altLang="en-US" sz="2400"/>
          </a:p>
          <a:p>
            <a:pPr marL="0" indent="0">
              <a:lnSpc>
                <a:spcPct val="200000"/>
              </a:lnSpc>
              <a:buNone/>
            </a:pPr>
            <a:r>
              <a:rPr lang="zh-CN" altLang="en-US" sz="2400">
                <a:solidFill>
                  <a:srgbClr val="FF0000"/>
                </a:solidFill>
              </a:rPr>
              <a:t>C:没收官僚资本</a:t>
            </a:r>
            <a:endParaRPr lang="zh-CN" altLang="en-US" sz="2400">
              <a:solidFill>
                <a:srgbClr val="FF0000"/>
              </a:solidFill>
            </a:endParaRPr>
          </a:p>
          <a:p>
            <a:pPr marL="0" indent="0">
              <a:lnSpc>
                <a:spcPct val="200000"/>
              </a:lnSpc>
              <a:buNone/>
            </a:pPr>
            <a:r>
              <a:rPr lang="zh-CN" altLang="en-US" sz="2400"/>
              <a:t>D:合并公营资本</a:t>
            </a:r>
            <a:endParaRPr lang="zh-CN" altLang="en-US" sz="24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新中国恢复在联合国合法席位的时间是（ ）</a:t>
            </a:r>
            <a:endParaRPr lang="zh-CN" altLang="en-US" sz="2400"/>
          </a:p>
          <a:p>
            <a:pPr marL="0" indent="0">
              <a:lnSpc>
                <a:spcPct val="200000"/>
              </a:lnSpc>
              <a:buNone/>
            </a:pPr>
            <a:r>
              <a:rPr lang="zh-CN" altLang="en-US" sz="2400"/>
              <a:t>A:1949年 </a:t>
            </a:r>
            <a:endParaRPr lang="zh-CN" altLang="en-US" sz="2400"/>
          </a:p>
          <a:p>
            <a:pPr marL="0" indent="0">
              <a:lnSpc>
                <a:spcPct val="200000"/>
              </a:lnSpc>
              <a:buNone/>
            </a:pPr>
            <a:r>
              <a:rPr lang="zh-CN" altLang="en-US" sz="2400"/>
              <a:t>B:1966年</a:t>
            </a:r>
            <a:endParaRPr lang="zh-CN" altLang="en-US" sz="2400"/>
          </a:p>
          <a:p>
            <a:pPr marL="0" indent="0">
              <a:lnSpc>
                <a:spcPct val="200000"/>
              </a:lnSpc>
              <a:buNone/>
            </a:pPr>
            <a:r>
              <a:rPr lang="zh-CN" altLang="en-US" sz="2400"/>
              <a:t>C:1971年 </a:t>
            </a:r>
            <a:endParaRPr lang="zh-CN" altLang="en-US" sz="2400"/>
          </a:p>
          <a:p>
            <a:pPr marL="0" indent="0">
              <a:lnSpc>
                <a:spcPct val="200000"/>
              </a:lnSpc>
              <a:buNone/>
            </a:pPr>
            <a:r>
              <a:rPr lang="zh-CN" altLang="en-US" sz="2400"/>
              <a:t>D:1978年</a:t>
            </a:r>
            <a:endParaRPr lang="zh-CN" altLang="en-US" sz="24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新中国恢复在联合国合法席位的时间是（ ）</a:t>
            </a:r>
            <a:endParaRPr lang="zh-CN" altLang="en-US" sz="2400"/>
          </a:p>
          <a:p>
            <a:pPr marL="0" indent="0">
              <a:lnSpc>
                <a:spcPct val="200000"/>
              </a:lnSpc>
              <a:buNone/>
            </a:pPr>
            <a:r>
              <a:rPr lang="zh-CN" altLang="en-US" sz="2400"/>
              <a:t>A:1949年 </a:t>
            </a:r>
            <a:endParaRPr lang="zh-CN" altLang="en-US" sz="2400"/>
          </a:p>
          <a:p>
            <a:pPr marL="0" indent="0">
              <a:lnSpc>
                <a:spcPct val="200000"/>
              </a:lnSpc>
              <a:buNone/>
            </a:pPr>
            <a:r>
              <a:rPr lang="zh-CN" altLang="en-US" sz="2400"/>
              <a:t>B:1966年</a:t>
            </a:r>
            <a:endParaRPr lang="zh-CN" altLang="en-US" sz="2400"/>
          </a:p>
          <a:p>
            <a:pPr marL="0" indent="0">
              <a:lnSpc>
                <a:spcPct val="200000"/>
              </a:lnSpc>
              <a:buNone/>
            </a:pPr>
            <a:r>
              <a:rPr lang="zh-CN" altLang="en-US" sz="2400">
                <a:solidFill>
                  <a:srgbClr val="C00000"/>
                </a:solidFill>
              </a:rPr>
              <a:t>C:1971年 </a:t>
            </a:r>
            <a:endParaRPr lang="zh-CN" altLang="en-US" sz="2400">
              <a:solidFill>
                <a:srgbClr val="C00000"/>
              </a:solidFill>
            </a:endParaRPr>
          </a:p>
          <a:p>
            <a:pPr marL="0" indent="0">
              <a:lnSpc>
                <a:spcPct val="200000"/>
              </a:lnSpc>
              <a:buNone/>
            </a:pPr>
            <a:r>
              <a:rPr lang="zh-CN" altLang="en-US" sz="2400"/>
              <a:t>D:1978年</a:t>
            </a:r>
            <a:endParaRPr lang="zh-CN" altLang="en-US" sz="240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1971年10月，新中国取得的重大外交成果是（ ）</a:t>
            </a:r>
            <a:endParaRPr lang="zh-CN" altLang="en-US" sz="2400"/>
          </a:p>
          <a:p>
            <a:pPr marL="0" indent="0">
              <a:lnSpc>
                <a:spcPct val="200000"/>
              </a:lnSpc>
              <a:buNone/>
            </a:pPr>
            <a:r>
              <a:rPr lang="zh-CN" altLang="en-US" sz="2400"/>
              <a:t>A:恢复在世界卫生组织的合法席位</a:t>
            </a:r>
            <a:endParaRPr lang="zh-CN" altLang="en-US" sz="2400"/>
          </a:p>
          <a:p>
            <a:pPr marL="0" indent="0">
              <a:lnSpc>
                <a:spcPct val="200000"/>
              </a:lnSpc>
              <a:buNone/>
            </a:pPr>
            <a:r>
              <a:rPr lang="zh-CN" altLang="en-US" sz="2400"/>
              <a:t>B:恢复在联合国的合法席位</a:t>
            </a:r>
            <a:endParaRPr lang="zh-CN" altLang="en-US" sz="2400"/>
          </a:p>
          <a:p>
            <a:pPr marL="0" indent="0">
              <a:lnSpc>
                <a:spcPct val="200000"/>
              </a:lnSpc>
              <a:buNone/>
            </a:pPr>
            <a:r>
              <a:rPr lang="zh-CN" altLang="en-US" sz="2400"/>
              <a:t>C:实现中日关系正常化</a:t>
            </a:r>
            <a:endParaRPr lang="zh-CN" altLang="en-US" sz="2400"/>
          </a:p>
          <a:p>
            <a:pPr marL="0" indent="0">
              <a:lnSpc>
                <a:spcPct val="200000"/>
              </a:lnSpc>
              <a:buNone/>
            </a:pPr>
            <a:r>
              <a:rPr lang="zh-CN" altLang="en-US" sz="2400"/>
              <a:t>D:实现中美关系正常化</a:t>
            </a:r>
            <a:endParaRPr lang="zh-CN" altLang="en-US" sz="240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1971年10月，新中国取得的重大外交成果是（ ）</a:t>
            </a:r>
            <a:endParaRPr lang="zh-CN" altLang="en-US" sz="2400"/>
          </a:p>
          <a:p>
            <a:pPr marL="0" indent="0">
              <a:lnSpc>
                <a:spcPct val="200000"/>
              </a:lnSpc>
              <a:buNone/>
            </a:pPr>
            <a:r>
              <a:rPr lang="zh-CN" altLang="en-US" sz="2400"/>
              <a:t>A:恢复在世界卫生组织的合法席位</a:t>
            </a:r>
            <a:endParaRPr lang="zh-CN" altLang="en-US" sz="2400"/>
          </a:p>
          <a:p>
            <a:pPr marL="0" indent="0">
              <a:lnSpc>
                <a:spcPct val="200000"/>
              </a:lnSpc>
              <a:buNone/>
            </a:pPr>
            <a:r>
              <a:rPr lang="zh-CN" altLang="en-US" sz="2400">
                <a:solidFill>
                  <a:srgbClr val="C00000"/>
                </a:solidFill>
              </a:rPr>
              <a:t>B:恢复在联合国的合法席位</a:t>
            </a:r>
            <a:endParaRPr lang="zh-CN" altLang="en-US" sz="2400">
              <a:solidFill>
                <a:srgbClr val="C00000"/>
              </a:solidFill>
            </a:endParaRPr>
          </a:p>
          <a:p>
            <a:pPr marL="0" indent="0">
              <a:lnSpc>
                <a:spcPct val="200000"/>
              </a:lnSpc>
              <a:buNone/>
            </a:pPr>
            <a:r>
              <a:rPr lang="zh-CN" altLang="en-US" sz="2400"/>
              <a:t>C:实现中日关系正常化</a:t>
            </a:r>
            <a:endParaRPr lang="zh-CN" altLang="en-US" sz="2400"/>
          </a:p>
          <a:p>
            <a:pPr marL="0" indent="0">
              <a:lnSpc>
                <a:spcPct val="200000"/>
              </a:lnSpc>
              <a:buNone/>
            </a:pPr>
            <a:r>
              <a:rPr lang="zh-CN" altLang="en-US" sz="2400"/>
              <a:t>D:实现中美关系正常化</a:t>
            </a:r>
            <a:endParaRPr lang="zh-CN" altLang="en-US" sz="240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20世纪70时年代初，毛泽东、周恩来抓住时机发起了改善中美关系的（ ）</a:t>
            </a:r>
            <a:endParaRPr lang="zh-CN" altLang="en-US" sz="2400"/>
          </a:p>
          <a:p>
            <a:pPr marL="0" indent="0">
              <a:lnSpc>
                <a:spcPct val="200000"/>
              </a:lnSpc>
              <a:buNone/>
            </a:pPr>
            <a:r>
              <a:rPr lang="zh-CN" altLang="en-US" sz="2400"/>
              <a:t>A:“围棋外交”</a:t>
            </a:r>
            <a:endParaRPr lang="zh-CN" altLang="en-US" sz="2400"/>
          </a:p>
          <a:p>
            <a:pPr marL="0" indent="0">
              <a:lnSpc>
                <a:spcPct val="200000"/>
              </a:lnSpc>
              <a:buNone/>
            </a:pPr>
            <a:r>
              <a:rPr lang="zh-CN" altLang="en-US" sz="2400"/>
              <a:t>B:“乒乓外交”</a:t>
            </a:r>
            <a:endParaRPr lang="zh-CN" altLang="en-US" sz="2400"/>
          </a:p>
          <a:p>
            <a:pPr marL="0" indent="0">
              <a:lnSpc>
                <a:spcPct val="200000"/>
              </a:lnSpc>
              <a:buNone/>
            </a:pPr>
            <a:r>
              <a:rPr lang="zh-CN" altLang="en-US" sz="2400"/>
              <a:t>C:“桥牌外交”</a:t>
            </a:r>
            <a:endParaRPr lang="zh-CN" altLang="en-US" sz="2400"/>
          </a:p>
          <a:p>
            <a:pPr marL="0" indent="0">
              <a:lnSpc>
                <a:spcPct val="200000"/>
              </a:lnSpc>
              <a:buNone/>
            </a:pPr>
            <a:r>
              <a:rPr lang="zh-CN" altLang="en-US" sz="2400"/>
              <a:t>D:“篮球外交”</a:t>
            </a:r>
            <a:endParaRPr lang="zh-CN" altLang="en-US" sz="24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20世纪70时年代初，毛泽东、周恩来抓住时机发起了改善中美关系的（ ）</a:t>
            </a:r>
            <a:endParaRPr lang="zh-CN" altLang="en-US" sz="2400"/>
          </a:p>
          <a:p>
            <a:pPr marL="0" indent="0">
              <a:lnSpc>
                <a:spcPct val="200000"/>
              </a:lnSpc>
              <a:buNone/>
            </a:pPr>
            <a:r>
              <a:rPr lang="zh-CN" altLang="en-US" sz="2400"/>
              <a:t>A:“围棋外交”</a:t>
            </a:r>
            <a:endParaRPr lang="zh-CN" altLang="en-US" sz="2400"/>
          </a:p>
          <a:p>
            <a:pPr marL="0" indent="0">
              <a:lnSpc>
                <a:spcPct val="200000"/>
              </a:lnSpc>
              <a:buNone/>
            </a:pPr>
            <a:r>
              <a:rPr lang="zh-CN" altLang="en-US" sz="2400">
                <a:solidFill>
                  <a:srgbClr val="C00000"/>
                </a:solidFill>
              </a:rPr>
              <a:t>B:“乒乓外交”</a:t>
            </a:r>
            <a:endParaRPr lang="zh-CN" altLang="en-US" sz="2400">
              <a:solidFill>
                <a:srgbClr val="C00000"/>
              </a:solidFill>
            </a:endParaRPr>
          </a:p>
          <a:p>
            <a:pPr marL="0" indent="0">
              <a:lnSpc>
                <a:spcPct val="200000"/>
              </a:lnSpc>
              <a:buNone/>
            </a:pPr>
            <a:r>
              <a:rPr lang="zh-CN" altLang="en-US" sz="2400"/>
              <a:t>C:“桥牌外交”</a:t>
            </a:r>
            <a:endParaRPr lang="zh-CN" altLang="en-US" sz="2400"/>
          </a:p>
          <a:p>
            <a:pPr marL="0" indent="0">
              <a:lnSpc>
                <a:spcPct val="200000"/>
              </a:lnSpc>
              <a:buNone/>
            </a:pPr>
            <a:r>
              <a:rPr lang="zh-CN" altLang="en-US" sz="2400"/>
              <a:t>D:“篮球外交”</a:t>
            </a:r>
            <a:endParaRPr lang="zh-CN" altLang="en-US" sz="240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lang="zh-CN" altLang="en-US" sz="2000"/>
              <a:t>中共八大提出的我国的主要矛盾和主要任务是什么？</a:t>
            </a:r>
            <a:endParaRPr lang="zh-CN" altLang="en-US" sz="2000"/>
          </a:p>
          <a:p>
            <a:pPr marL="0" indent="0">
              <a:lnSpc>
                <a:spcPct val="200000"/>
              </a:lnSpc>
              <a:buNone/>
            </a:pPr>
            <a:r>
              <a:rPr lang="zh-CN" altLang="en-US" sz="2000"/>
              <a:t>（1）主要矛盾是人民对于建立的工业国的要求同落后的农业国的现实之间的矛盾，是人民对于经济文化迅速发展的需要同当前文化不能满足人民需要的状况之间的矛盾。 </a:t>
            </a:r>
            <a:endParaRPr lang="zh-CN" altLang="en-US" sz="2000"/>
          </a:p>
          <a:p>
            <a:pPr marL="0" indent="0">
              <a:lnSpc>
                <a:spcPct val="200000"/>
              </a:lnSpc>
              <a:buNone/>
            </a:pPr>
            <a:r>
              <a:rPr lang="zh-CN" altLang="en-US" sz="2000"/>
              <a:t>（2）主要任务是集中力量来解决这个矛盾，把我国尽快的从农业国变为先进的工业国。</a:t>
            </a:r>
            <a:endParaRPr lang="zh-CN" altLang="en-US" sz="200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lang="zh-CN" altLang="en-US" sz="2000"/>
              <a:t>陈云在中共八大提出的“三个主体，三个补充”的内容是什么？</a:t>
            </a:r>
            <a:endParaRPr lang="zh-CN" altLang="en-US" sz="2000"/>
          </a:p>
          <a:p>
            <a:pPr marL="0" indent="0">
              <a:lnSpc>
                <a:spcPct val="200000"/>
              </a:lnSpc>
              <a:buNone/>
            </a:pPr>
            <a:r>
              <a:rPr lang="zh-CN" altLang="en-US" sz="2000"/>
              <a:t>（1）国家经营和集体经营为主体，一定数量的个体经营为补充。 </a:t>
            </a:r>
            <a:endParaRPr lang="zh-CN" altLang="en-US" sz="2000"/>
          </a:p>
          <a:p>
            <a:pPr marL="0" indent="0">
              <a:lnSpc>
                <a:spcPct val="200000"/>
              </a:lnSpc>
              <a:buNone/>
            </a:pPr>
            <a:r>
              <a:rPr lang="zh-CN" altLang="en-US" sz="2000"/>
              <a:t>（2）计划生产是主体，一定范围的自由生产为补充。 </a:t>
            </a:r>
            <a:endParaRPr lang="zh-CN" altLang="en-US" sz="2000"/>
          </a:p>
          <a:p>
            <a:pPr marL="0" indent="0">
              <a:lnSpc>
                <a:spcPct val="200000"/>
              </a:lnSpc>
              <a:buNone/>
            </a:pPr>
            <a:r>
              <a:rPr lang="zh-CN" altLang="en-US" sz="2000"/>
              <a:t>（3）国家市场是主体，一定范围的自由市场为补充。</a:t>
            </a:r>
            <a:endParaRPr lang="zh-CN" altLang="en-US" sz="200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lang="zh-CN" altLang="en-US" sz="2000"/>
              <a:t>试述中共八大提出的我国经济建设、政治建设和执政党建设的指导方针。</a:t>
            </a:r>
            <a:endParaRPr lang="zh-CN" altLang="en-US" sz="2000"/>
          </a:p>
          <a:p>
            <a:pPr marL="0" indent="0">
              <a:lnSpc>
                <a:spcPct val="200000"/>
              </a:lnSpc>
              <a:buNone/>
            </a:pPr>
            <a:r>
              <a:rPr lang="zh-CN" altLang="en-US" sz="2000"/>
              <a:t>（1）在经济建设上，大会坚持既反保守又反冒进即在综合平衡中稳步前进的方针。</a:t>
            </a:r>
            <a:endParaRPr lang="zh-CN" altLang="en-US" sz="2000"/>
          </a:p>
          <a:p>
            <a:pPr marL="0" indent="0">
              <a:lnSpc>
                <a:spcPct val="200000"/>
              </a:lnSpc>
              <a:buNone/>
            </a:pPr>
            <a:r>
              <a:rPr lang="zh-CN" altLang="en-US" sz="2000"/>
              <a:t>（2）在政治建设上，大会要求继续加强我国的人民民主专政；加强国内各民族的团结；继续巩固人民民主统一战线；逐步制定完备的法律，建立健全的法制。</a:t>
            </a:r>
            <a:endParaRPr lang="zh-CN" altLang="en-US" sz="2000"/>
          </a:p>
          <a:p>
            <a:pPr marL="0" indent="0">
              <a:lnSpc>
                <a:spcPct val="200000"/>
              </a:lnSpc>
              <a:buNone/>
            </a:pPr>
            <a:r>
              <a:rPr lang="zh-CN" altLang="en-US" sz="2000"/>
              <a:t>（3）在执政党建设上，大会强调要提高全党的马克思列宁主义思想水平，健全党内民主集中制，坚持集体领导制度，反对个人崇拜，发展党内民主和人民民主，加强党和群众的联系。</a:t>
            </a:r>
            <a:endParaRPr lang="zh-CN" altLang="en-US" sz="20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lnSpcReduction="20000"/>
          </a:bodyPr>
          <a:p>
            <a:pPr marL="0" indent="0">
              <a:lnSpc>
                <a:spcPct val="200000"/>
              </a:lnSpc>
              <a:buNone/>
            </a:pPr>
            <a:r>
              <a:rPr lang="zh-CN" altLang="en-US" sz="2000"/>
              <a:t>毛泽东关于正确区分社会主义社会两类不同性质矛盾学说的主要内容及其意义。</a:t>
            </a:r>
            <a:endParaRPr lang="zh-CN" altLang="en-US" sz="2000"/>
          </a:p>
          <a:p>
            <a:pPr marL="0" indent="0">
              <a:lnSpc>
                <a:spcPct val="200000"/>
              </a:lnSpc>
              <a:buNone/>
            </a:pPr>
            <a:r>
              <a:rPr lang="zh-CN" altLang="en-US" sz="2000"/>
              <a:t>（1）1957年，毛泽东在《关于正确处理人民内部矛盾的问题》一文中提出，社会主义社会存在着敌我矛盾和人民内部矛盾两类性质根本不同的矛盾。</a:t>
            </a:r>
            <a:endParaRPr lang="zh-CN" altLang="en-US" sz="2000"/>
          </a:p>
          <a:p>
            <a:pPr marL="0" indent="0">
              <a:lnSpc>
                <a:spcPct val="200000"/>
              </a:lnSpc>
              <a:buNone/>
            </a:pPr>
            <a:r>
              <a:rPr lang="zh-CN" altLang="en-US" sz="2000"/>
              <a:t>（2）前者需要用强制的、专政的方法去解决，后者只能用民主的、说服教育的、“团结——批评——团结”的方法去解决。</a:t>
            </a:r>
            <a:endParaRPr lang="zh-CN" altLang="en-US" sz="2000"/>
          </a:p>
          <a:p>
            <a:pPr marL="0" indent="0">
              <a:lnSpc>
                <a:spcPct val="200000"/>
              </a:lnSpc>
              <a:buNone/>
            </a:pPr>
            <a:r>
              <a:rPr lang="zh-CN" altLang="en-US" sz="2000"/>
              <a:t>（3）这一学说创造性地阐述了社会主义矛盾学说，是对科学社会主义的重要发展，对中国社会主义事业具有长远的指导意义。</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1950年，毛泽东在中共七届三中全会上提出要用三年左右的时间争取（ ）</a:t>
            </a:r>
            <a:endParaRPr lang="zh-CN" altLang="en-US" sz="2400"/>
          </a:p>
          <a:p>
            <a:pPr marL="0" indent="0">
              <a:lnSpc>
                <a:spcPct val="200000"/>
              </a:lnSpc>
              <a:buNone/>
            </a:pPr>
            <a:r>
              <a:rPr lang="zh-CN" altLang="en-US" sz="2400"/>
              <a:t>A:全国大陆的完全解放</a:t>
            </a:r>
            <a:endParaRPr lang="zh-CN" altLang="en-US" sz="2400"/>
          </a:p>
          <a:p>
            <a:pPr marL="0" indent="0">
              <a:lnSpc>
                <a:spcPct val="200000"/>
              </a:lnSpc>
              <a:buNone/>
            </a:pPr>
            <a:r>
              <a:rPr lang="zh-CN" altLang="en-US" sz="2400"/>
              <a:t>B:土地改革的彻底完成</a:t>
            </a:r>
            <a:endParaRPr lang="zh-CN" altLang="en-US" sz="2400"/>
          </a:p>
          <a:p>
            <a:pPr marL="0" indent="0">
              <a:lnSpc>
                <a:spcPct val="200000"/>
              </a:lnSpc>
              <a:buNone/>
            </a:pPr>
            <a:r>
              <a:rPr lang="zh-CN" altLang="en-US" sz="2400"/>
              <a:t>C:国家财政经济状况的根本好转</a:t>
            </a:r>
            <a:endParaRPr lang="zh-CN" altLang="en-US" sz="2400"/>
          </a:p>
          <a:p>
            <a:pPr marL="0" indent="0">
              <a:lnSpc>
                <a:spcPct val="200000"/>
              </a:lnSpc>
              <a:buNone/>
            </a:pPr>
            <a:r>
              <a:rPr lang="zh-CN" altLang="en-US" sz="2400"/>
              <a:t>D:抗美援朝战争的最后胜利</a:t>
            </a:r>
            <a:endParaRPr lang="zh-CN" altLang="en-US" sz="24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lnSpcReduction="20000"/>
          </a:bodyPr>
          <a:p>
            <a:pPr marL="0" indent="0">
              <a:lnSpc>
                <a:spcPct val="200000"/>
              </a:lnSpc>
              <a:buNone/>
            </a:pPr>
            <a:r>
              <a:rPr lang="zh-CN" altLang="en-US" sz="2000"/>
              <a:t>毛泽东提出的社会主义现代化建设的战略目标和步骤是什么？</a:t>
            </a:r>
            <a:endParaRPr lang="zh-CN" altLang="en-US" sz="2000"/>
          </a:p>
          <a:p>
            <a:pPr marL="0" indent="0">
              <a:lnSpc>
                <a:spcPct val="200000"/>
              </a:lnSpc>
              <a:buNone/>
            </a:pPr>
            <a:r>
              <a:rPr lang="zh-CN" altLang="en-US" sz="2000"/>
              <a:t>（1）社会主义现代化建设的战略目标：把中国建设成为一个具有现代农业、现代工业、现代国防和现代科学技术的强国。 </a:t>
            </a:r>
            <a:endParaRPr lang="zh-CN" altLang="en-US" sz="2000"/>
          </a:p>
          <a:p>
            <a:pPr marL="0" indent="0">
              <a:lnSpc>
                <a:spcPct val="200000"/>
              </a:lnSpc>
              <a:buNone/>
            </a:pPr>
            <a:r>
              <a:rPr lang="zh-CN" altLang="en-US" sz="2000"/>
              <a:t>（2）社会主义现代化建设的步骤：采取“两步走”的发展战略，第一步，建成一个独立的比较完整的工业体系和国民经济体系；第二步，全面实现农业、工业、国防和科学技术的现代化，使中国的经济走在世界前列。</a:t>
            </a:r>
            <a:endParaRPr lang="zh-CN" altLang="en-US" sz="20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869930" cy="4392295"/>
          </a:xfrm>
        </p:spPr>
        <p:txBody>
          <a:bodyPr>
            <a:normAutofit lnSpcReduction="20000"/>
          </a:bodyPr>
          <a:p>
            <a:pPr marL="0" indent="0">
              <a:lnSpc>
                <a:spcPct val="200000"/>
              </a:lnSpc>
              <a:buNone/>
            </a:pPr>
            <a:r>
              <a:rPr lang="zh-CN" altLang="en-US" sz="2000">
                <a:latin typeface="微软雅黑" panose="020B0503020204020204" charset="-122"/>
                <a:ea typeface="微软雅黑" panose="020B0503020204020204" charset="-122"/>
                <a:cs typeface="微软雅黑" panose="020B0503020204020204" charset="-122"/>
              </a:rPr>
              <a:t>毛泽东在社会主义经济建设方面提出的主要思想。</a:t>
            </a:r>
            <a:endParaRPr lang="zh-CN" altLang="en-US" sz="2000">
              <a:latin typeface="微软雅黑" panose="020B0503020204020204" charset="-122"/>
              <a:ea typeface="微软雅黑" panose="020B0503020204020204" charset="-122"/>
              <a:cs typeface="微软雅黑" panose="020B0503020204020204" charset="-122"/>
            </a:endParaRPr>
          </a:p>
          <a:p>
            <a:pPr marL="0" indent="0">
              <a:lnSpc>
                <a:spcPct val="250000"/>
              </a:lnSpc>
              <a:spcBef>
                <a:spcPts val="600"/>
              </a:spcBef>
              <a:buNone/>
            </a:pPr>
            <a:r>
              <a:rPr lang="zh-CN" altLang="en-US" sz="2000" dirty="0">
                <a:latin typeface="微软雅黑" panose="020B0503020204020204" charset="-122"/>
                <a:ea typeface="微软雅黑" panose="020B0503020204020204" charset="-122"/>
                <a:cs typeface="微软雅黑" panose="020B0503020204020204" charset="-122"/>
                <a:sym typeface="+mn-ea"/>
              </a:rPr>
              <a:t>要正确处理重工业、轻工业和农业的关系，以农、轻、重为序发展国民经济</a:t>
            </a:r>
            <a:endParaRPr lang="en-US" altLang="zh-CN" sz="2000" dirty="0">
              <a:latin typeface="微软雅黑" panose="020B0503020204020204" charset="-122"/>
              <a:ea typeface="微软雅黑" panose="020B0503020204020204" charset="-122"/>
              <a:cs typeface="微软雅黑" panose="020B0503020204020204" charset="-122"/>
            </a:endParaRPr>
          </a:p>
          <a:p>
            <a:pPr marL="0" indent="0">
              <a:lnSpc>
                <a:spcPct val="250000"/>
              </a:lnSpc>
              <a:spcBef>
                <a:spcPts val="600"/>
              </a:spcBef>
              <a:buNone/>
            </a:pPr>
            <a:r>
              <a:rPr lang="zh-CN" altLang="en-US" sz="2000" dirty="0">
                <a:latin typeface="微软雅黑" panose="020B0503020204020204" charset="-122"/>
                <a:ea typeface="微软雅黑" panose="020B0503020204020204" charset="-122"/>
                <a:cs typeface="微软雅黑" panose="020B0503020204020204" charset="-122"/>
                <a:sym typeface="+mn-ea"/>
              </a:rPr>
              <a:t>优先发展重工业的条件下，坚持工业和农业并举、重工业和轻工业并举“</a:t>
            </a:r>
            <a:r>
              <a:rPr lang="zh-CN" altLang="en-US" sz="2000" dirty="0">
                <a:gradFill>
                  <a:gsLst>
                    <a:gs pos="0">
                      <a:srgbClr val="E30000"/>
                    </a:gs>
                    <a:gs pos="100000">
                      <a:srgbClr val="760303"/>
                    </a:gs>
                  </a:gsLst>
                  <a:lin scaled="0"/>
                </a:gradFill>
                <a:latin typeface="微软雅黑" panose="020B0503020204020204" charset="-122"/>
                <a:ea typeface="微软雅黑" panose="020B0503020204020204" charset="-122"/>
                <a:cs typeface="微软雅黑" panose="020B0503020204020204" charset="-122"/>
                <a:sym typeface="+mn-ea"/>
              </a:rPr>
              <a:t>两条腿</a:t>
            </a:r>
            <a:r>
              <a:rPr lang="zh-CN" altLang="en-US" sz="2000" dirty="0">
                <a:latin typeface="微软雅黑" panose="020B0503020204020204" charset="-122"/>
                <a:ea typeface="微软雅黑" panose="020B0503020204020204" charset="-122"/>
                <a:cs typeface="微软雅黑" panose="020B0503020204020204" charset="-122"/>
                <a:sym typeface="+mn-ea"/>
              </a:rPr>
              <a:t>”走路的方针</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lang="zh-CN" altLang="en-US" sz="2000">
                <a:latin typeface="微软雅黑" panose="020B0503020204020204" charset="-122"/>
                <a:ea typeface="微软雅黑" panose="020B0503020204020204" charset="-122"/>
              </a:rPr>
              <a:t>试述毛泽东等老一代革命家探索中国社会主义民主政治建设道路的理论贡献。</a:t>
            </a:r>
            <a:endParaRPr lang="zh-CN" altLang="en-US" sz="2000">
              <a:latin typeface="微软雅黑" panose="020B0503020204020204" charset="-122"/>
              <a:ea typeface="微软雅黑" panose="020B0503020204020204" charset="-122"/>
            </a:endParaRPr>
          </a:p>
          <a:p>
            <a:pPr marL="0" indent="0">
              <a:lnSpc>
                <a:spcPct val="250000"/>
              </a:lnSpc>
              <a:spcBef>
                <a:spcPts val="600"/>
              </a:spcBef>
              <a:buNone/>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1</a:t>
            </a:r>
            <a:r>
              <a:rPr lang="zh-CN" altLang="en-US" sz="2000" dirty="0">
                <a:latin typeface="微软雅黑" panose="020B0503020204020204" charset="-122"/>
                <a:ea typeface="微软雅黑" panose="020B0503020204020204" charset="-122"/>
                <a:cs typeface="微软雅黑" panose="020B0503020204020204" charset="-122"/>
                <a:sym typeface="+mn-ea"/>
              </a:rPr>
              <a:t>）要造成一个又有集中又有民主的生动活泼政治局面；</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marL="0" indent="0">
              <a:lnSpc>
                <a:spcPct val="250000"/>
              </a:lnSpc>
              <a:spcBef>
                <a:spcPts val="600"/>
              </a:spcBef>
              <a:buNone/>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）尽可能团结一切可以团结的力量；</a:t>
            </a:r>
            <a:endParaRPr lang="en-US" altLang="zh-CN" sz="2000" dirty="0">
              <a:latin typeface="微软雅黑" panose="020B0503020204020204" charset="-122"/>
              <a:ea typeface="微软雅黑" panose="020B0503020204020204" charset="-122"/>
              <a:cs typeface="微软雅黑" panose="020B0503020204020204" charset="-122"/>
            </a:endParaRPr>
          </a:p>
          <a:p>
            <a:pPr marL="0" indent="0">
              <a:lnSpc>
                <a:spcPct val="250000"/>
              </a:lnSpc>
              <a:spcBef>
                <a:spcPts val="600"/>
              </a:spcBef>
              <a:buNone/>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）共产党与各民主党派长期共存、相互监督；</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marL="0" indent="0">
              <a:lnSpc>
                <a:spcPct val="250000"/>
              </a:lnSpc>
              <a:spcBef>
                <a:spcPts val="600"/>
              </a:spcBef>
              <a:buNone/>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4</a:t>
            </a:r>
            <a:r>
              <a:rPr lang="zh-CN" altLang="en-US" sz="2000" dirty="0">
                <a:latin typeface="微软雅黑" panose="020B0503020204020204" charset="-122"/>
                <a:ea typeface="微软雅黑" panose="020B0503020204020204" charset="-122"/>
                <a:cs typeface="微软雅黑" panose="020B0503020204020204" charset="-122"/>
                <a:sym typeface="+mn-ea"/>
              </a:rPr>
              <a:t>）切实保障人民当家作主各项权利</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第十章 中国特色社会主义的开创与接续发展</a:t>
            </a:r>
            <a:endParaRPr lang="zh-CN" altLang="en-US"/>
          </a:p>
        </p:txBody>
      </p:sp>
      <p:sp>
        <p:nvSpPr>
          <p:cNvPr id="3" name="内容占位符 2"/>
          <p:cNvSpPr>
            <a:spLocks noGrp="1"/>
          </p:cNvSpPr>
          <p:nvPr>
            <p:ph idx="1"/>
          </p:nvPr>
        </p:nvSpPr>
        <p:spPr>
          <a:xfrm>
            <a:off x="1010920" y="1890395"/>
            <a:ext cx="11057890" cy="4351655"/>
          </a:xfrm>
        </p:spPr>
        <p:txBody>
          <a:bodyPr/>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 第一节 历史性的伟大转折和改革开放的起步</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第二节 改革开放和现代化建设新局面的展开</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第三节 改革开放和现代化建设发展的新阶段</a:t>
            </a:r>
            <a:r>
              <a:rPr lang="en-US" altLang="zh-CN" sz="2400">
                <a:latin typeface="微软雅黑" panose="020B0503020204020204" charset="-122"/>
                <a:ea typeface="微软雅黑" panose="020B0503020204020204" charset="-122"/>
                <a:cs typeface="微软雅黑" panose="020B0503020204020204" charset="-122"/>
              </a:rPr>
              <a:t>	</a:t>
            </a:r>
            <a:endParaRPr lang="en-US" altLang="zh-CN"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en-US" altLang="zh-CN" sz="2400">
                <a:latin typeface="微软雅黑" panose="020B0503020204020204" charset="-122"/>
                <a:ea typeface="微软雅黑" panose="020B0503020204020204" charset="-122"/>
                <a:cs typeface="微软雅黑" panose="020B0503020204020204" charset="-122"/>
              </a:rPr>
              <a:t>第四节 在新的历史起点上推进中国特色社会主义</a:t>
            </a:r>
            <a:endParaRPr lang="en-US" altLang="zh-CN"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95000"/>
          </a:bodyPr>
          <a:p>
            <a:pPr marL="0" indent="0">
              <a:lnSpc>
                <a:spcPct val="200000"/>
              </a:lnSpc>
              <a:buNone/>
            </a:pPr>
            <a:r>
              <a:rPr lang="zh-CN" altLang="en-US" sz="2400"/>
              <a:t>真理标准问题大讨论的起点是《光明日报》于1978年5月11日发表特邀评论员文章，题为（ ）</a:t>
            </a:r>
            <a:endParaRPr lang="zh-CN" altLang="en-US" sz="2400"/>
          </a:p>
          <a:p>
            <a:pPr marL="0" indent="0">
              <a:lnSpc>
                <a:spcPct val="200000"/>
              </a:lnSpc>
              <a:buNone/>
            </a:pPr>
            <a:r>
              <a:rPr lang="zh-CN" altLang="en-US" sz="2400"/>
              <a:t>A:《实践是检验真理的唯一标准》</a:t>
            </a:r>
            <a:endParaRPr lang="zh-CN" altLang="en-US" sz="2400"/>
          </a:p>
          <a:p>
            <a:pPr marL="0" indent="0">
              <a:lnSpc>
                <a:spcPct val="200000"/>
              </a:lnSpc>
              <a:buNone/>
            </a:pPr>
            <a:r>
              <a:rPr lang="zh-CN" altLang="en-US" sz="2400"/>
              <a:t>B:《解放思想、实事求是，团结一致向前看》</a:t>
            </a:r>
            <a:endParaRPr lang="zh-CN" altLang="en-US" sz="2400"/>
          </a:p>
          <a:p>
            <a:pPr marL="0" indent="0">
              <a:lnSpc>
                <a:spcPct val="200000"/>
              </a:lnSpc>
              <a:buNone/>
            </a:pPr>
            <a:r>
              <a:rPr lang="zh-CN" altLang="en-US" sz="2400"/>
              <a:t>C:《关于农村政策的谈话》</a:t>
            </a:r>
            <a:endParaRPr lang="zh-CN" altLang="en-US" sz="2400"/>
          </a:p>
          <a:p>
            <a:pPr marL="0" indent="0">
              <a:lnSpc>
                <a:spcPct val="200000"/>
              </a:lnSpc>
              <a:buNone/>
            </a:pPr>
            <a:r>
              <a:rPr lang="zh-CN" altLang="en-US" sz="2400"/>
              <a:t>D:《为促进祖国统一大业的完成而继续奋斗》</a:t>
            </a:r>
            <a:endParaRPr lang="zh-CN" altLang="en-US" sz="24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95000"/>
          </a:bodyPr>
          <a:p>
            <a:pPr marL="0" indent="0">
              <a:lnSpc>
                <a:spcPct val="200000"/>
              </a:lnSpc>
              <a:buNone/>
            </a:pPr>
            <a:r>
              <a:rPr lang="zh-CN" altLang="en-US" sz="2400"/>
              <a:t>真理标准问题大讨论的起点是《光明日报》于1978年5月11日发表特邀评论员文章，题为（ ）</a:t>
            </a:r>
            <a:endParaRPr lang="zh-CN" altLang="en-US" sz="2400"/>
          </a:p>
          <a:p>
            <a:pPr marL="0" indent="0">
              <a:lnSpc>
                <a:spcPct val="200000"/>
              </a:lnSpc>
              <a:buNone/>
            </a:pPr>
            <a:r>
              <a:rPr lang="zh-CN" altLang="en-US" sz="2400">
                <a:solidFill>
                  <a:srgbClr val="C00000"/>
                </a:solidFill>
              </a:rPr>
              <a:t>A:《实践是检验真理的唯一标准》</a:t>
            </a:r>
            <a:endParaRPr lang="zh-CN" altLang="en-US" sz="2400">
              <a:solidFill>
                <a:srgbClr val="C00000"/>
              </a:solidFill>
            </a:endParaRPr>
          </a:p>
          <a:p>
            <a:pPr marL="0" indent="0">
              <a:lnSpc>
                <a:spcPct val="200000"/>
              </a:lnSpc>
              <a:buNone/>
            </a:pPr>
            <a:r>
              <a:rPr lang="zh-CN" altLang="en-US" sz="2400"/>
              <a:t>B:《解放思想、实事求是，团结一致向前看》</a:t>
            </a:r>
            <a:endParaRPr lang="zh-CN" altLang="en-US" sz="2400"/>
          </a:p>
          <a:p>
            <a:pPr marL="0" indent="0">
              <a:lnSpc>
                <a:spcPct val="200000"/>
              </a:lnSpc>
              <a:buNone/>
            </a:pPr>
            <a:r>
              <a:rPr lang="zh-CN" altLang="en-US" sz="2400"/>
              <a:t>C:《关于农村政策的谈话》</a:t>
            </a:r>
            <a:endParaRPr lang="zh-CN" altLang="en-US" sz="2400"/>
          </a:p>
          <a:p>
            <a:pPr marL="0" indent="0">
              <a:lnSpc>
                <a:spcPct val="200000"/>
              </a:lnSpc>
              <a:buNone/>
            </a:pPr>
            <a:r>
              <a:rPr lang="zh-CN" altLang="en-US" sz="2400"/>
              <a:t>D:《为促进祖国统一大业的完成而继续奋斗》</a:t>
            </a:r>
            <a:endParaRPr lang="zh-CN" altLang="en-US" sz="240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1978年，我国开展的一场马克思主义思想解放运动是（ ）</a:t>
            </a:r>
            <a:endParaRPr lang="zh-CN" altLang="en-US" sz="2400"/>
          </a:p>
          <a:p>
            <a:pPr marL="0" indent="0">
              <a:lnSpc>
                <a:spcPct val="200000"/>
              </a:lnSpc>
              <a:buNone/>
            </a:pPr>
            <a:r>
              <a:rPr lang="zh-CN" altLang="en-US" sz="2400"/>
              <a:t>A:社会主义教育运动</a:t>
            </a:r>
            <a:endParaRPr lang="zh-CN" altLang="en-US" sz="2400"/>
          </a:p>
          <a:p>
            <a:pPr marL="0" indent="0">
              <a:lnSpc>
                <a:spcPct val="200000"/>
              </a:lnSpc>
              <a:buNone/>
            </a:pPr>
            <a:r>
              <a:rPr lang="zh-CN" altLang="en-US" sz="2400"/>
              <a:t>B:揭批“四人帮”运动</a:t>
            </a:r>
            <a:endParaRPr lang="zh-CN" altLang="en-US" sz="2400"/>
          </a:p>
          <a:p>
            <a:pPr marL="0" indent="0">
              <a:lnSpc>
                <a:spcPct val="200000"/>
              </a:lnSpc>
              <a:buNone/>
            </a:pPr>
            <a:r>
              <a:rPr lang="zh-CN" altLang="en-US" sz="2400"/>
              <a:t>C:关于真理标准的大讨论</a:t>
            </a:r>
            <a:endParaRPr lang="zh-CN" altLang="en-US" sz="2400"/>
          </a:p>
          <a:p>
            <a:pPr marL="0" indent="0">
              <a:lnSpc>
                <a:spcPct val="200000"/>
              </a:lnSpc>
              <a:buNone/>
            </a:pPr>
            <a:r>
              <a:rPr lang="zh-CN" altLang="en-US" sz="2400"/>
              <a:t>D:关于计划经济和市场经济的大讨论</a:t>
            </a:r>
            <a:endParaRPr lang="zh-CN" altLang="en-US" sz="240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1978年，我国开展的一场马克思主义思想解放运动是（ ）</a:t>
            </a:r>
            <a:endParaRPr lang="zh-CN" altLang="en-US" sz="2400"/>
          </a:p>
          <a:p>
            <a:pPr marL="0" indent="0">
              <a:lnSpc>
                <a:spcPct val="200000"/>
              </a:lnSpc>
              <a:buNone/>
            </a:pPr>
            <a:r>
              <a:rPr lang="zh-CN" altLang="en-US" sz="2400"/>
              <a:t>A:社会主义教育运动</a:t>
            </a:r>
            <a:endParaRPr lang="zh-CN" altLang="en-US" sz="2400"/>
          </a:p>
          <a:p>
            <a:pPr marL="0" indent="0">
              <a:lnSpc>
                <a:spcPct val="200000"/>
              </a:lnSpc>
              <a:buNone/>
            </a:pPr>
            <a:r>
              <a:rPr lang="zh-CN" altLang="en-US" sz="2400"/>
              <a:t>B:揭批“四人帮”运动</a:t>
            </a:r>
            <a:endParaRPr lang="zh-CN" altLang="en-US" sz="2400"/>
          </a:p>
          <a:p>
            <a:pPr marL="0" indent="0">
              <a:lnSpc>
                <a:spcPct val="200000"/>
              </a:lnSpc>
              <a:buNone/>
            </a:pPr>
            <a:r>
              <a:rPr lang="zh-CN" altLang="en-US" sz="2400">
                <a:solidFill>
                  <a:srgbClr val="C00000"/>
                </a:solidFill>
              </a:rPr>
              <a:t>C:关于真理标准的大讨论</a:t>
            </a:r>
            <a:endParaRPr lang="zh-CN" altLang="en-US" sz="2400">
              <a:solidFill>
                <a:srgbClr val="C00000"/>
              </a:solidFill>
            </a:endParaRPr>
          </a:p>
          <a:p>
            <a:pPr marL="0" indent="0">
              <a:lnSpc>
                <a:spcPct val="200000"/>
              </a:lnSpc>
              <a:buNone/>
            </a:pPr>
            <a:r>
              <a:rPr lang="zh-CN" altLang="en-US" sz="2400"/>
              <a:t>D:关于计划经济和市场经济的大讨论</a:t>
            </a:r>
            <a:endParaRPr lang="zh-CN" altLang="en-US" sz="240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中国进入改革开放和社会主义现代化建设新时期的历史起点是（ ）</a:t>
            </a:r>
            <a:endParaRPr lang="zh-CN" altLang="en-US" sz="2400"/>
          </a:p>
          <a:p>
            <a:pPr marL="0" indent="0">
              <a:lnSpc>
                <a:spcPct val="200000"/>
              </a:lnSpc>
              <a:buNone/>
            </a:pPr>
            <a:r>
              <a:rPr lang="zh-CN" altLang="en-US" sz="2400"/>
              <a:t>A:中共十一届三中全会</a:t>
            </a:r>
            <a:endParaRPr lang="zh-CN" altLang="en-US" sz="2400"/>
          </a:p>
          <a:p>
            <a:pPr marL="0" indent="0">
              <a:lnSpc>
                <a:spcPct val="200000"/>
              </a:lnSpc>
              <a:buNone/>
            </a:pPr>
            <a:r>
              <a:rPr lang="zh-CN" altLang="en-US" sz="2400"/>
              <a:t>B:中共十一届六中全会</a:t>
            </a:r>
            <a:endParaRPr lang="zh-CN" altLang="en-US" sz="2400"/>
          </a:p>
          <a:p>
            <a:pPr marL="0" indent="0">
              <a:lnSpc>
                <a:spcPct val="200000"/>
              </a:lnSpc>
              <a:buNone/>
            </a:pPr>
            <a:r>
              <a:rPr lang="zh-CN" altLang="en-US" sz="2400"/>
              <a:t>C:中共十二大</a:t>
            </a:r>
            <a:endParaRPr lang="zh-CN" altLang="en-US" sz="2400"/>
          </a:p>
          <a:p>
            <a:pPr marL="0" indent="0">
              <a:lnSpc>
                <a:spcPct val="200000"/>
              </a:lnSpc>
              <a:buNone/>
            </a:pPr>
            <a:r>
              <a:rPr lang="zh-CN" altLang="en-US" sz="2400"/>
              <a:t>D:中共十三大</a:t>
            </a:r>
            <a:endParaRPr lang="zh-CN" altLang="en-US" sz="24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中国进入改革开放和社会主义现代化建设新时期的历史起点是（ ）</a:t>
            </a:r>
            <a:endParaRPr lang="zh-CN" altLang="en-US" sz="2400"/>
          </a:p>
          <a:p>
            <a:pPr marL="0" indent="0">
              <a:lnSpc>
                <a:spcPct val="200000"/>
              </a:lnSpc>
              <a:buNone/>
            </a:pPr>
            <a:r>
              <a:rPr lang="zh-CN" altLang="en-US" sz="2400">
                <a:solidFill>
                  <a:srgbClr val="C00000"/>
                </a:solidFill>
              </a:rPr>
              <a:t>A:中共十一届三中全会</a:t>
            </a:r>
            <a:endParaRPr lang="zh-CN" altLang="en-US" sz="2400">
              <a:solidFill>
                <a:srgbClr val="C00000"/>
              </a:solidFill>
            </a:endParaRPr>
          </a:p>
          <a:p>
            <a:pPr marL="0" indent="0">
              <a:lnSpc>
                <a:spcPct val="200000"/>
              </a:lnSpc>
              <a:buNone/>
            </a:pPr>
            <a:r>
              <a:rPr lang="zh-CN" altLang="en-US" sz="2400"/>
              <a:t>B:中共十一届六中全会</a:t>
            </a:r>
            <a:endParaRPr lang="zh-CN" altLang="en-US" sz="2400"/>
          </a:p>
          <a:p>
            <a:pPr marL="0" indent="0">
              <a:lnSpc>
                <a:spcPct val="200000"/>
              </a:lnSpc>
              <a:buNone/>
            </a:pPr>
            <a:r>
              <a:rPr lang="zh-CN" altLang="en-US" sz="2400"/>
              <a:t>C:中共十二大</a:t>
            </a:r>
            <a:endParaRPr lang="zh-CN" altLang="en-US" sz="2400"/>
          </a:p>
          <a:p>
            <a:pPr marL="0" indent="0">
              <a:lnSpc>
                <a:spcPct val="200000"/>
              </a:lnSpc>
              <a:buNone/>
            </a:pPr>
            <a:r>
              <a:rPr lang="zh-CN" altLang="en-US" sz="2400"/>
              <a:t>D:中共十三大</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1950年，毛泽东在中共七届三中全会上提出要用三年左右的时间争取（ ）</a:t>
            </a:r>
            <a:endParaRPr lang="zh-CN" altLang="en-US" sz="2400"/>
          </a:p>
          <a:p>
            <a:pPr marL="0" indent="0">
              <a:lnSpc>
                <a:spcPct val="200000"/>
              </a:lnSpc>
              <a:buNone/>
            </a:pPr>
            <a:r>
              <a:rPr lang="zh-CN" altLang="en-US" sz="2400"/>
              <a:t>A:全国大陆的完全解放</a:t>
            </a:r>
            <a:endParaRPr lang="zh-CN" altLang="en-US" sz="2400"/>
          </a:p>
          <a:p>
            <a:pPr marL="0" indent="0">
              <a:lnSpc>
                <a:spcPct val="200000"/>
              </a:lnSpc>
              <a:buNone/>
            </a:pPr>
            <a:r>
              <a:rPr lang="zh-CN" altLang="en-US" sz="2400"/>
              <a:t>B:土地改革的彻底完成</a:t>
            </a:r>
            <a:endParaRPr lang="zh-CN" altLang="en-US" sz="2400"/>
          </a:p>
          <a:p>
            <a:pPr marL="0" indent="0">
              <a:lnSpc>
                <a:spcPct val="200000"/>
              </a:lnSpc>
              <a:buNone/>
            </a:pPr>
            <a:r>
              <a:rPr lang="zh-CN" altLang="en-US" sz="2400">
                <a:solidFill>
                  <a:srgbClr val="FF0000"/>
                </a:solidFill>
              </a:rPr>
              <a:t>C:国家财政经济状况的根本好转</a:t>
            </a:r>
            <a:endParaRPr lang="zh-CN" altLang="en-US" sz="2400">
              <a:solidFill>
                <a:srgbClr val="FF0000"/>
              </a:solidFill>
            </a:endParaRPr>
          </a:p>
          <a:p>
            <a:pPr marL="0" indent="0">
              <a:lnSpc>
                <a:spcPct val="200000"/>
              </a:lnSpc>
              <a:buNone/>
            </a:pPr>
            <a:r>
              <a:rPr lang="zh-CN" altLang="en-US" sz="2400"/>
              <a:t>D:抗美援朝战争的最后胜利</a:t>
            </a:r>
            <a:endParaRPr lang="zh-CN" altLang="en-US" sz="240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1978年，中国共产党重新确立实事求是思想路线的会议是（ ）</a:t>
            </a:r>
            <a:endParaRPr lang="zh-CN" altLang="en-US" sz="2400"/>
          </a:p>
          <a:p>
            <a:pPr marL="0" indent="0">
              <a:lnSpc>
                <a:spcPct val="200000"/>
              </a:lnSpc>
              <a:buNone/>
            </a:pPr>
            <a:r>
              <a:rPr lang="zh-CN" altLang="en-US" sz="2400"/>
              <a:t>A:中共十一届三中全会</a:t>
            </a:r>
            <a:endParaRPr lang="zh-CN" altLang="en-US" sz="2400"/>
          </a:p>
          <a:p>
            <a:pPr marL="0" indent="0">
              <a:lnSpc>
                <a:spcPct val="200000"/>
              </a:lnSpc>
              <a:buNone/>
            </a:pPr>
            <a:r>
              <a:rPr lang="zh-CN" altLang="en-US" sz="2400"/>
              <a:t>B:中共十一届六中全会</a:t>
            </a:r>
            <a:endParaRPr lang="zh-CN" altLang="en-US" sz="2400"/>
          </a:p>
          <a:p>
            <a:pPr marL="0" indent="0">
              <a:lnSpc>
                <a:spcPct val="200000"/>
              </a:lnSpc>
              <a:buNone/>
            </a:pPr>
            <a:r>
              <a:rPr lang="zh-CN" altLang="en-US" sz="2400"/>
              <a:t>C:中共十二届三中全会 </a:t>
            </a:r>
            <a:endParaRPr lang="zh-CN" altLang="en-US" sz="2400"/>
          </a:p>
          <a:p>
            <a:pPr marL="0" indent="0">
              <a:lnSpc>
                <a:spcPct val="200000"/>
              </a:lnSpc>
              <a:buNone/>
            </a:pPr>
            <a:r>
              <a:rPr lang="zh-CN" altLang="en-US" sz="2400"/>
              <a:t>D:中共十二届六中全会</a:t>
            </a:r>
            <a:endParaRPr lang="zh-CN" altLang="en-US" sz="240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1978年，中国共产党重新确立实事求是思想路线的会议是（ ）</a:t>
            </a:r>
            <a:endParaRPr lang="zh-CN" altLang="en-US" sz="2400"/>
          </a:p>
          <a:p>
            <a:pPr marL="0" indent="0">
              <a:lnSpc>
                <a:spcPct val="200000"/>
              </a:lnSpc>
              <a:buNone/>
            </a:pPr>
            <a:r>
              <a:rPr lang="zh-CN" altLang="en-US" sz="2400">
                <a:solidFill>
                  <a:srgbClr val="C00000"/>
                </a:solidFill>
              </a:rPr>
              <a:t>A:中共十一届三中全会</a:t>
            </a:r>
            <a:endParaRPr lang="zh-CN" altLang="en-US" sz="2400">
              <a:solidFill>
                <a:srgbClr val="C00000"/>
              </a:solidFill>
            </a:endParaRPr>
          </a:p>
          <a:p>
            <a:pPr marL="0" indent="0">
              <a:lnSpc>
                <a:spcPct val="200000"/>
              </a:lnSpc>
              <a:buNone/>
            </a:pPr>
            <a:r>
              <a:rPr lang="zh-CN" altLang="en-US" sz="2400"/>
              <a:t>B:中共十一届六中全会</a:t>
            </a:r>
            <a:endParaRPr lang="zh-CN" altLang="en-US" sz="2400"/>
          </a:p>
          <a:p>
            <a:pPr marL="0" indent="0">
              <a:lnSpc>
                <a:spcPct val="200000"/>
              </a:lnSpc>
              <a:buNone/>
            </a:pPr>
            <a:r>
              <a:rPr lang="zh-CN" altLang="en-US" sz="2400"/>
              <a:t>C:中共十二届三中全会 </a:t>
            </a:r>
            <a:endParaRPr lang="zh-CN" altLang="en-US" sz="2400"/>
          </a:p>
          <a:p>
            <a:pPr marL="0" indent="0">
              <a:lnSpc>
                <a:spcPct val="200000"/>
              </a:lnSpc>
              <a:buNone/>
            </a:pPr>
            <a:r>
              <a:rPr lang="zh-CN" altLang="en-US" sz="2400"/>
              <a:t>D:中共十二届六中全会</a:t>
            </a:r>
            <a:endParaRPr lang="zh-CN" altLang="en-US" sz="24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1978年12月，中国共产党召开的具有深远意义的重要会议是（ ）</a:t>
            </a:r>
            <a:endParaRPr lang="zh-CN" altLang="en-US" sz="2400"/>
          </a:p>
          <a:p>
            <a:pPr marL="0" indent="0">
              <a:lnSpc>
                <a:spcPct val="200000"/>
              </a:lnSpc>
              <a:buNone/>
            </a:pPr>
            <a:r>
              <a:rPr lang="zh-CN" altLang="en-US" sz="2400"/>
              <a:t>A:中共十一届三中全会</a:t>
            </a:r>
            <a:endParaRPr lang="zh-CN" altLang="en-US" sz="2400"/>
          </a:p>
          <a:p>
            <a:pPr marL="0" indent="0">
              <a:lnSpc>
                <a:spcPct val="200000"/>
              </a:lnSpc>
              <a:buNone/>
            </a:pPr>
            <a:r>
              <a:rPr lang="zh-CN" altLang="en-US" sz="2400"/>
              <a:t>B:中共十一届六中全会</a:t>
            </a:r>
            <a:endParaRPr lang="zh-CN" altLang="en-US" sz="2400"/>
          </a:p>
          <a:p>
            <a:pPr marL="0" indent="0">
              <a:lnSpc>
                <a:spcPct val="200000"/>
              </a:lnSpc>
              <a:buNone/>
            </a:pPr>
            <a:r>
              <a:rPr lang="zh-CN" altLang="en-US" sz="2400"/>
              <a:t>C:中共十二届三中全会</a:t>
            </a:r>
            <a:endParaRPr lang="zh-CN" altLang="en-US" sz="2400"/>
          </a:p>
          <a:p>
            <a:pPr marL="0" indent="0">
              <a:lnSpc>
                <a:spcPct val="200000"/>
              </a:lnSpc>
              <a:buNone/>
            </a:pPr>
            <a:r>
              <a:rPr lang="zh-CN" altLang="en-US" sz="2400"/>
              <a:t>D:中共十二届六中全会</a:t>
            </a:r>
            <a:endParaRPr lang="zh-CN" altLang="en-US" sz="24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1978年12月，中国共产党召开的具有深远意义的重要会议是（ ）</a:t>
            </a:r>
            <a:endParaRPr lang="zh-CN" altLang="en-US" sz="2400"/>
          </a:p>
          <a:p>
            <a:pPr marL="0" indent="0">
              <a:lnSpc>
                <a:spcPct val="200000"/>
              </a:lnSpc>
              <a:buNone/>
            </a:pPr>
            <a:r>
              <a:rPr lang="zh-CN" altLang="en-US" sz="2400">
                <a:solidFill>
                  <a:srgbClr val="C00000"/>
                </a:solidFill>
              </a:rPr>
              <a:t>A:中共十一届三中全会</a:t>
            </a:r>
            <a:endParaRPr lang="zh-CN" altLang="en-US" sz="2400">
              <a:solidFill>
                <a:srgbClr val="C00000"/>
              </a:solidFill>
            </a:endParaRPr>
          </a:p>
          <a:p>
            <a:pPr marL="0" indent="0">
              <a:lnSpc>
                <a:spcPct val="200000"/>
              </a:lnSpc>
              <a:buNone/>
            </a:pPr>
            <a:r>
              <a:rPr lang="zh-CN" altLang="en-US" sz="2400"/>
              <a:t>B:中共十一届六中全会</a:t>
            </a:r>
            <a:endParaRPr lang="zh-CN" altLang="en-US" sz="2400"/>
          </a:p>
          <a:p>
            <a:pPr marL="0" indent="0">
              <a:lnSpc>
                <a:spcPct val="200000"/>
              </a:lnSpc>
              <a:buNone/>
            </a:pPr>
            <a:r>
              <a:rPr lang="zh-CN" altLang="en-US" sz="2400"/>
              <a:t>C:中共十二届三中全会</a:t>
            </a:r>
            <a:endParaRPr lang="zh-CN" altLang="en-US" sz="2400"/>
          </a:p>
          <a:p>
            <a:pPr marL="0" indent="0">
              <a:lnSpc>
                <a:spcPct val="200000"/>
              </a:lnSpc>
              <a:buNone/>
            </a:pPr>
            <a:r>
              <a:rPr lang="zh-CN" altLang="en-US" sz="2400"/>
              <a:t>D:中共十二届六中全会</a:t>
            </a:r>
            <a:endParaRPr lang="zh-CN" altLang="en-US" sz="24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1978年12月，邓小平在中共中央工作会议上发表的重要报告是（ ）</a:t>
            </a:r>
            <a:endParaRPr lang="zh-CN" altLang="en-US" sz="2400"/>
          </a:p>
          <a:p>
            <a:pPr marL="0" indent="0">
              <a:lnSpc>
                <a:spcPct val="200000"/>
              </a:lnSpc>
              <a:buNone/>
            </a:pPr>
            <a:r>
              <a:rPr lang="zh-CN" altLang="en-US" sz="2400"/>
              <a:t>A:《实践是检验真理的唯一标准》</a:t>
            </a:r>
            <a:endParaRPr lang="zh-CN" altLang="en-US" sz="2400"/>
          </a:p>
          <a:p>
            <a:pPr marL="0" indent="0">
              <a:lnSpc>
                <a:spcPct val="200000"/>
              </a:lnSpc>
              <a:buNone/>
            </a:pPr>
            <a:r>
              <a:rPr lang="zh-CN" altLang="en-US" sz="2400"/>
              <a:t>B:《解放思想，实事求是，团结一致向前看》</a:t>
            </a:r>
            <a:endParaRPr lang="zh-CN" altLang="en-US" sz="2400"/>
          </a:p>
          <a:p>
            <a:pPr marL="0" indent="0">
              <a:lnSpc>
                <a:spcPct val="200000"/>
              </a:lnSpc>
              <a:buNone/>
            </a:pPr>
            <a:r>
              <a:rPr lang="zh-CN" altLang="en-US" sz="2400"/>
              <a:t>C:《必须旗帜鲜明地坚持四项基本原则》</a:t>
            </a:r>
            <a:endParaRPr lang="zh-CN" altLang="en-US" sz="2400"/>
          </a:p>
          <a:p>
            <a:pPr marL="0" indent="0">
              <a:lnSpc>
                <a:spcPct val="200000"/>
              </a:lnSpc>
              <a:buNone/>
            </a:pPr>
            <a:r>
              <a:rPr lang="zh-CN" altLang="en-US" sz="2400"/>
              <a:t>D:《关于经济体制改革的决定》</a:t>
            </a:r>
            <a:endParaRPr lang="zh-CN" altLang="en-US" sz="24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1978年12月，邓小平在中共中央工作会议上发表的重要报告是（ ）</a:t>
            </a:r>
            <a:endParaRPr lang="zh-CN" altLang="en-US" sz="2400"/>
          </a:p>
          <a:p>
            <a:pPr marL="0" indent="0">
              <a:lnSpc>
                <a:spcPct val="200000"/>
              </a:lnSpc>
              <a:buNone/>
            </a:pPr>
            <a:r>
              <a:rPr lang="zh-CN" altLang="en-US" sz="2400"/>
              <a:t>A:《实践是检验真理的唯一标准》</a:t>
            </a:r>
            <a:endParaRPr lang="zh-CN" altLang="en-US" sz="2400"/>
          </a:p>
          <a:p>
            <a:pPr marL="0" indent="0">
              <a:lnSpc>
                <a:spcPct val="200000"/>
              </a:lnSpc>
              <a:buNone/>
            </a:pPr>
            <a:r>
              <a:rPr lang="zh-CN" altLang="en-US" sz="2400">
                <a:solidFill>
                  <a:srgbClr val="C00000"/>
                </a:solidFill>
              </a:rPr>
              <a:t>B:《解放思想，实事求是，团结一致向前看》</a:t>
            </a:r>
            <a:endParaRPr lang="zh-CN" altLang="en-US" sz="2400">
              <a:solidFill>
                <a:srgbClr val="C00000"/>
              </a:solidFill>
            </a:endParaRPr>
          </a:p>
          <a:p>
            <a:pPr marL="0" indent="0">
              <a:lnSpc>
                <a:spcPct val="200000"/>
              </a:lnSpc>
              <a:buNone/>
            </a:pPr>
            <a:r>
              <a:rPr lang="zh-CN" altLang="en-US" sz="2400"/>
              <a:t>C:《必须旗帜鲜明地坚持四项基本原则》</a:t>
            </a:r>
            <a:endParaRPr lang="zh-CN" altLang="en-US" sz="2400"/>
          </a:p>
          <a:p>
            <a:pPr marL="0" indent="0">
              <a:lnSpc>
                <a:spcPct val="200000"/>
              </a:lnSpc>
              <a:buNone/>
            </a:pPr>
            <a:r>
              <a:rPr lang="zh-CN" altLang="en-US" sz="2400"/>
              <a:t>D:《关于经济体制改革的决定》</a:t>
            </a:r>
            <a:endParaRPr lang="zh-CN" altLang="en-US" sz="24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中共十一届三中全会重新确立的思想路线的核心是（ ）</a:t>
            </a:r>
            <a:endParaRPr lang="zh-CN" altLang="en-US" sz="2400"/>
          </a:p>
          <a:p>
            <a:pPr marL="0" indent="0">
              <a:lnSpc>
                <a:spcPct val="200000"/>
              </a:lnSpc>
              <a:buNone/>
            </a:pPr>
            <a:r>
              <a:rPr lang="zh-CN" altLang="en-US" sz="2400"/>
              <a:t>A:民主集中制</a:t>
            </a:r>
            <a:endParaRPr lang="zh-CN" altLang="en-US" sz="2400"/>
          </a:p>
          <a:p>
            <a:pPr marL="0" indent="0">
              <a:lnSpc>
                <a:spcPct val="200000"/>
              </a:lnSpc>
              <a:buNone/>
            </a:pPr>
            <a:r>
              <a:rPr lang="zh-CN" altLang="en-US" sz="2400"/>
              <a:t>B:改革开放</a:t>
            </a:r>
            <a:endParaRPr lang="zh-CN" altLang="en-US" sz="2400"/>
          </a:p>
          <a:p>
            <a:pPr marL="0" indent="0">
              <a:lnSpc>
                <a:spcPct val="200000"/>
              </a:lnSpc>
              <a:buNone/>
            </a:pPr>
            <a:r>
              <a:rPr lang="zh-CN" altLang="en-US" sz="2400"/>
              <a:t>C:实事求是</a:t>
            </a:r>
            <a:endParaRPr lang="zh-CN" altLang="en-US" sz="2400"/>
          </a:p>
          <a:p>
            <a:pPr marL="0" indent="0">
              <a:lnSpc>
                <a:spcPct val="200000"/>
              </a:lnSpc>
              <a:buNone/>
            </a:pPr>
            <a:r>
              <a:rPr lang="zh-CN" altLang="en-US" sz="2400"/>
              <a:t>D:解放思想</a:t>
            </a:r>
            <a:endParaRPr lang="zh-CN" altLang="en-US" sz="240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中共十一届三中全会重新确立的思想路线的核心是（ ）</a:t>
            </a:r>
            <a:endParaRPr lang="zh-CN" altLang="en-US" sz="2400"/>
          </a:p>
          <a:p>
            <a:pPr marL="0" indent="0">
              <a:lnSpc>
                <a:spcPct val="200000"/>
              </a:lnSpc>
              <a:buNone/>
            </a:pPr>
            <a:r>
              <a:rPr lang="zh-CN" altLang="en-US" sz="2400"/>
              <a:t>A:民主集中制</a:t>
            </a:r>
            <a:endParaRPr lang="zh-CN" altLang="en-US" sz="2400"/>
          </a:p>
          <a:p>
            <a:pPr marL="0" indent="0">
              <a:lnSpc>
                <a:spcPct val="200000"/>
              </a:lnSpc>
              <a:buNone/>
            </a:pPr>
            <a:r>
              <a:rPr lang="zh-CN" altLang="en-US" sz="2400"/>
              <a:t>B:改革开放</a:t>
            </a:r>
            <a:endParaRPr lang="zh-CN" altLang="en-US" sz="2400"/>
          </a:p>
          <a:p>
            <a:pPr marL="0" indent="0">
              <a:lnSpc>
                <a:spcPct val="200000"/>
              </a:lnSpc>
              <a:buNone/>
            </a:pPr>
            <a:r>
              <a:rPr lang="zh-CN" altLang="en-US" sz="2400">
                <a:solidFill>
                  <a:srgbClr val="C00000"/>
                </a:solidFill>
              </a:rPr>
              <a:t>C:实事求是</a:t>
            </a:r>
            <a:endParaRPr lang="zh-CN" altLang="en-US" sz="2400">
              <a:solidFill>
                <a:srgbClr val="C00000"/>
              </a:solidFill>
            </a:endParaRPr>
          </a:p>
          <a:p>
            <a:pPr marL="0" indent="0">
              <a:lnSpc>
                <a:spcPct val="200000"/>
              </a:lnSpc>
              <a:buNone/>
            </a:pPr>
            <a:r>
              <a:rPr lang="zh-CN" altLang="en-US" sz="2400"/>
              <a:t>D:解放思想</a:t>
            </a:r>
            <a:endParaRPr lang="zh-CN" altLang="en-US" sz="24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邓小平在1979年3月的理论工作务虚会上首次明确提出，必须坚持（ ）</a:t>
            </a:r>
            <a:endParaRPr lang="zh-CN" altLang="en-US" sz="2400"/>
          </a:p>
          <a:p>
            <a:pPr marL="0" indent="0">
              <a:lnSpc>
                <a:spcPct val="200000"/>
              </a:lnSpc>
              <a:buNone/>
            </a:pPr>
            <a:r>
              <a:rPr lang="zh-CN" altLang="en-US" sz="2400"/>
              <a:t>A:以经济建设为中心 </a:t>
            </a:r>
            <a:endParaRPr lang="zh-CN" altLang="en-US" sz="2400"/>
          </a:p>
          <a:p>
            <a:pPr marL="0" indent="0">
              <a:lnSpc>
                <a:spcPct val="200000"/>
              </a:lnSpc>
              <a:buNone/>
            </a:pPr>
            <a:r>
              <a:rPr lang="zh-CN" altLang="en-US" sz="2400"/>
              <a:t>B:四项基本原则 </a:t>
            </a:r>
            <a:endParaRPr lang="zh-CN" altLang="en-US" sz="2400"/>
          </a:p>
          <a:p>
            <a:pPr marL="0" indent="0">
              <a:lnSpc>
                <a:spcPct val="200000"/>
              </a:lnSpc>
              <a:buNone/>
            </a:pPr>
            <a:r>
              <a:rPr lang="zh-CN" altLang="en-US" sz="2400"/>
              <a:t>C:“两手抓、两手都要硬”的方针 </a:t>
            </a:r>
            <a:endParaRPr lang="zh-CN" altLang="en-US" sz="2400"/>
          </a:p>
          <a:p>
            <a:pPr marL="0" indent="0">
              <a:lnSpc>
                <a:spcPct val="200000"/>
              </a:lnSpc>
              <a:buNone/>
            </a:pPr>
            <a:r>
              <a:rPr lang="zh-CN" altLang="en-US" sz="2400"/>
              <a:t>D:“三个有利于”的标准</a:t>
            </a:r>
            <a:endParaRPr lang="zh-CN" altLang="en-US" sz="240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邓小平在1979年3月的理论工作务虚会上首次明确提出，必须坚持（ ）</a:t>
            </a:r>
            <a:endParaRPr lang="zh-CN" altLang="en-US" sz="2400"/>
          </a:p>
          <a:p>
            <a:pPr marL="0" indent="0">
              <a:lnSpc>
                <a:spcPct val="200000"/>
              </a:lnSpc>
              <a:buNone/>
            </a:pPr>
            <a:r>
              <a:rPr lang="zh-CN" altLang="en-US" sz="2400"/>
              <a:t>A:以经济建设为中心 </a:t>
            </a:r>
            <a:endParaRPr lang="zh-CN" altLang="en-US" sz="2400"/>
          </a:p>
          <a:p>
            <a:pPr marL="0" indent="0">
              <a:lnSpc>
                <a:spcPct val="200000"/>
              </a:lnSpc>
              <a:buNone/>
            </a:pPr>
            <a:r>
              <a:rPr lang="zh-CN" altLang="en-US" sz="2400">
                <a:solidFill>
                  <a:srgbClr val="C00000"/>
                </a:solidFill>
              </a:rPr>
              <a:t>B:四项基本原则 </a:t>
            </a:r>
            <a:endParaRPr lang="zh-CN" altLang="en-US" sz="2400">
              <a:solidFill>
                <a:srgbClr val="C00000"/>
              </a:solidFill>
            </a:endParaRPr>
          </a:p>
          <a:p>
            <a:pPr marL="0" indent="0">
              <a:lnSpc>
                <a:spcPct val="200000"/>
              </a:lnSpc>
              <a:buNone/>
            </a:pPr>
            <a:r>
              <a:rPr lang="zh-CN" altLang="en-US" sz="2400"/>
              <a:t>C:“两手抓、两手都要硬”的方针 </a:t>
            </a:r>
            <a:endParaRPr lang="zh-CN" altLang="en-US" sz="2400"/>
          </a:p>
          <a:p>
            <a:pPr marL="0" indent="0">
              <a:lnSpc>
                <a:spcPct val="200000"/>
              </a:lnSpc>
              <a:buNone/>
            </a:pPr>
            <a:r>
              <a:rPr lang="zh-CN" altLang="en-US" sz="2400"/>
              <a:t>D:“三个有利于”的标准</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fontScale="85000"/>
          </a:bodyPr>
          <a:p>
            <a:pPr marL="0" indent="0">
              <a:lnSpc>
                <a:spcPct val="200000"/>
              </a:lnSpc>
              <a:buNone/>
            </a:pPr>
            <a:r>
              <a:rPr lang="zh-CN" altLang="en-US" sz="2400"/>
              <a:t>1950年6月，中国共产党为争取国家财政经济状况的基本好转而召开的重要会议是（ ）</a:t>
            </a:r>
            <a:endParaRPr lang="zh-CN" altLang="en-US" sz="2400"/>
          </a:p>
          <a:p>
            <a:pPr marL="0" indent="0">
              <a:lnSpc>
                <a:spcPct val="200000"/>
              </a:lnSpc>
              <a:buNone/>
            </a:pPr>
            <a:r>
              <a:rPr lang="zh-CN" altLang="en-US" sz="2400"/>
              <a:t>A:中共七届二中全会</a:t>
            </a:r>
            <a:endParaRPr lang="zh-CN" altLang="en-US" sz="2400"/>
          </a:p>
          <a:p>
            <a:pPr marL="0" indent="0">
              <a:lnSpc>
                <a:spcPct val="200000"/>
              </a:lnSpc>
              <a:buNone/>
            </a:pPr>
            <a:r>
              <a:rPr lang="zh-CN" altLang="en-US" sz="2400"/>
              <a:t>B:中共七届三中全会</a:t>
            </a:r>
            <a:endParaRPr lang="zh-CN" altLang="en-US" sz="2400"/>
          </a:p>
          <a:p>
            <a:pPr marL="0" indent="0">
              <a:lnSpc>
                <a:spcPct val="200000"/>
              </a:lnSpc>
              <a:buNone/>
            </a:pPr>
            <a:r>
              <a:rPr lang="zh-CN" altLang="en-US" sz="2400"/>
              <a:t>C:中共七届四中全会</a:t>
            </a:r>
            <a:endParaRPr lang="zh-CN" altLang="en-US" sz="2400"/>
          </a:p>
          <a:p>
            <a:pPr marL="0" indent="0">
              <a:lnSpc>
                <a:spcPct val="200000"/>
              </a:lnSpc>
              <a:buNone/>
            </a:pPr>
            <a:r>
              <a:rPr lang="zh-CN" altLang="en-US" sz="2400"/>
              <a:t>D:中共七届五中全会</a:t>
            </a:r>
            <a:endParaRPr lang="zh-CN" altLang="en-US" sz="240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邓小平首次明确提出必须坚持“四项基本原则”是在（ ）</a:t>
            </a:r>
            <a:endParaRPr lang="zh-CN" altLang="en-US" sz="2400"/>
          </a:p>
          <a:p>
            <a:pPr marL="0" indent="0">
              <a:lnSpc>
                <a:spcPct val="200000"/>
              </a:lnSpc>
              <a:buNone/>
            </a:pPr>
            <a:r>
              <a:rPr lang="zh-CN" altLang="en-US" sz="2400"/>
              <a:t>A:1976年10月</a:t>
            </a:r>
            <a:endParaRPr lang="zh-CN" altLang="en-US" sz="2400"/>
          </a:p>
          <a:p>
            <a:pPr marL="0" indent="0">
              <a:lnSpc>
                <a:spcPct val="200000"/>
              </a:lnSpc>
              <a:buNone/>
            </a:pPr>
            <a:r>
              <a:rPr lang="zh-CN" altLang="en-US" sz="2400"/>
              <a:t>B:1978年12月</a:t>
            </a:r>
            <a:endParaRPr lang="zh-CN" altLang="en-US" sz="2400"/>
          </a:p>
          <a:p>
            <a:pPr marL="0" indent="0">
              <a:lnSpc>
                <a:spcPct val="200000"/>
              </a:lnSpc>
              <a:buNone/>
            </a:pPr>
            <a:r>
              <a:rPr lang="zh-CN" altLang="en-US" sz="2400"/>
              <a:t>C:1979年3月</a:t>
            </a:r>
            <a:endParaRPr lang="zh-CN" altLang="en-US" sz="2400"/>
          </a:p>
          <a:p>
            <a:pPr marL="0" indent="0">
              <a:lnSpc>
                <a:spcPct val="200000"/>
              </a:lnSpc>
              <a:buNone/>
            </a:pPr>
            <a:r>
              <a:rPr lang="zh-CN" altLang="en-US" sz="2400"/>
              <a:t>D:​1981年6月</a:t>
            </a:r>
            <a:endParaRPr lang="zh-CN" altLang="en-US" sz="24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邓小平首次明确提出必须坚持“四项基本原则”是在（ ）</a:t>
            </a:r>
            <a:endParaRPr lang="zh-CN" altLang="en-US" sz="2400"/>
          </a:p>
          <a:p>
            <a:pPr marL="0" indent="0">
              <a:lnSpc>
                <a:spcPct val="200000"/>
              </a:lnSpc>
              <a:buNone/>
            </a:pPr>
            <a:r>
              <a:rPr lang="zh-CN" altLang="en-US" sz="2400"/>
              <a:t>A:1976年10月</a:t>
            </a:r>
            <a:endParaRPr lang="zh-CN" altLang="en-US" sz="2400"/>
          </a:p>
          <a:p>
            <a:pPr marL="0" indent="0">
              <a:lnSpc>
                <a:spcPct val="200000"/>
              </a:lnSpc>
              <a:buNone/>
            </a:pPr>
            <a:r>
              <a:rPr lang="zh-CN" altLang="en-US" sz="2400"/>
              <a:t>B:1978年12月</a:t>
            </a:r>
            <a:endParaRPr lang="zh-CN" altLang="en-US" sz="2400"/>
          </a:p>
          <a:p>
            <a:pPr marL="0" indent="0">
              <a:lnSpc>
                <a:spcPct val="200000"/>
              </a:lnSpc>
              <a:buNone/>
            </a:pPr>
            <a:r>
              <a:rPr lang="zh-CN" altLang="en-US" sz="2400">
                <a:solidFill>
                  <a:srgbClr val="C00000"/>
                </a:solidFill>
              </a:rPr>
              <a:t>C:1979年3月</a:t>
            </a:r>
            <a:endParaRPr lang="zh-CN" altLang="en-US" sz="2400">
              <a:solidFill>
                <a:srgbClr val="C00000"/>
              </a:solidFill>
            </a:endParaRPr>
          </a:p>
          <a:p>
            <a:pPr marL="0" indent="0">
              <a:lnSpc>
                <a:spcPct val="200000"/>
              </a:lnSpc>
              <a:buNone/>
            </a:pPr>
            <a:r>
              <a:rPr lang="zh-CN" altLang="en-US" sz="2400"/>
              <a:t>D:​1981年6月</a:t>
            </a:r>
            <a:endParaRPr lang="zh-CN" altLang="en-US" sz="240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中共中央通过《关于建国以来党的若干历史问题的决议》的会议是（ ）</a:t>
            </a:r>
            <a:endParaRPr lang="zh-CN" altLang="en-US" sz="2400"/>
          </a:p>
          <a:p>
            <a:pPr marL="0" indent="0">
              <a:lnSpc>
                <a:spcPct val="200000"/>
              </a:lnSpc>
              <a:buNone/>
            </a:pPr>
            <a:r>
              <a:rPr lang="zh-CN" altLang="en-US" sz="2400"/>
              <a:t>A:十一届三中全会</a:t>
            </a:r>
            <a:endParaRPr lang="zh-CN" altLang="en-US" sz="2400"/>
          </a:p>
          <a:p>
            <a:pPr marL="0" indent="0">
              <a:lnSpc>
                <a:spcPct val="200000"/>
              </a:lnSpc>
              <a:buNone/>
            </a:pPr>
            <a:r>
              <a:rPr lang="zh-CN" altLang="en-US" sz="2400"/>
              <a:t>B:十一届六中全会</a:t>
            </a:r>
            <a:endParaRPr lang="zh-CN" altLang="en-US" sz="2400"/>
          </a:p>
          <a:p>
            <a:pPr marL="0" indent="0">
              <a:lnSpc>
                <a:spcPct val="200000"/>
              </a:lnSpc>
              <a:buNone/>
            </a:pPr>
            <a:r>
              <a:rPr lang="zh-CN" altLang="en-US" sz="2400"/>
              <a:t>C:十二届三中全会 </a:t>
            </a:r>
            <a:endParaRPr lang="zh-CN" altLang="en-US" sz="2400"/>
          </a:p>
          <a:p>
            <a:pPr marL="0" indent="0">
              <a:lnSpc>
                <a:spcPct val="200000"/>
              </a:lnSpc>
              <a:buNone/>
            </a:pPr>
            <a:r>
              <a:rPr lang="zh-CN" altLang="en-US" sz="2400"/>
              <a:t>D:十二届六中全会</a:t>
            </a:r>
            <a:endParaRPr lang="zh-CN" altLang="en-US" sz="240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中共中央通过《关于建国以来党的若干历史问题的决议》的会议是（ ）</a:t>
            </a:r>
            <a:endParaRPr lang="zh-CN" altLang="en-US" sz="2400"/>
          </a:p>
          <a:p>
            <a:pPr marL="0" indent="0">
              <a:lnSpc>
                <a:spcPct val="200000"/>
              </a:lnSpc>
              <a:buNone/>
            </a:pPr>
            <a:r>
              <a:rPr lang="zh-CN" altLang="en-US" sz="2400"/>
              <a:t>A:十一届三中全会</a:t>
            </a:r>
            <a:endParaRPr lang="zh-CN" altLang="en-US" sz="2400"/>
          </a:p>
          <a:p>
            <a:pPr marL="0" indent="0">
              <a:lnSpc>
                <a:spcPct val="200000"/>
              </a:lnSpc>
              <a:buNone/>
            </a:pPr>
            <a:r>
              <a:rPr lang="zh-CN" altLang="en-US" sz="2400">
                <a:solidFill>
                  <a:srgbClr val="C00000"/>
                </a:solidFill>
              </a:rPr>
              <a:t>B:十一届六中全会</a:t>
            </a:r>
            <a:endParaRPr lang="zh-CN" altLang="en-US" sz="2400">
              <a:solidFill>
                <a:srgbClr val="C00000"/>
              </a:solidFill>
            </a:endParaRPr>
          </a:p>
          <a:p>
            <a:pPr marL="0" indent="0">
              <a:lnSpc>
                <a:spcPct val="200000"/>
              </a:lnSpc>
              <a:buNone/>
            </a:pPr>
            <a:r>
              <a:rPr lang="zh-CN" altLang="en-US" sz="2400"/>
              <a:t>C:十二届三中全会 </a:t>
            </a:r>
            <a:endParaRPr lang="zh-CN" altLang="en-US" sz="2400"/>
          </a:p>
          <a:p>
            <a:pPr marL="0" indent="0">
              <a:lnSpc>
                <a:spcPct val="200000"/>
              </a:lnSpc>
              <a:buNone/>
            </a:pPr>
            <a:r>
              <a:rPr lang="zh-CN" altLang="en-US" sz="2400"/>
              <a:t>D:十二届六中全会</a:t>
            </a:r>
            <a:endParaRPr lang="zh-CN" altLang="en-US" sz="240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1981年中共十一届六中全会通过的文件是（ ）</a:t>
            </a:r>
            <a:endParaRPr lang="zh-CN" altLang="en-US" sz="2400"/>
          </a:p>
          <a:p>
            <a:pPr marL="0" indent="0">
              <a:lnSpc>
                <a:spcPct val="200000"/>
              </a:lnSpc>
              <a:buNone/>
            </a:pPr>
            <a:r>
              <a:rPr lang="zh-CN" altLang="en-US" sz="2400"/>
              <a:t>A:关于党的若干历史问题的决议</a:t>
            </a:r>
            <a:endParaRPr lang="zh-CN" altLang="en-US" sz="2400"/>
          </a:p>
          <a:p>
            <a:pPr marL="0" indent="0">
              <a:lnSpc>
                <a:spcPct val="200000"/>
              </a:lnSpc>
              <a:buNone/>
            </a:pPr>
            <a:r>
              <a:rPr lang="zh-CN" altLang="en-US" sz="2400"/>
              <a:t>B:关于建国以来党的若干历史问题的决议</a:t>
            </a:r>
            <a:endParaRPr lang="zh-CN" altLang="en-US" sz="2400"/>
          </a:p>
          <a:p>
            <a:pPr marL="0" indent="0">
              <a:lnSpc>
                <a:spcPct val="200000"/>
              </a:lnSpc>
              <a:buNone/>
            </a:pPr>
            <a:r>
              <a:rPr lang="zh-CN" altLang="en-US" sz="2400"/>
              <a:t>C:关于社会主义初级阶段的理论 </a:t>
            </a:r>
            <a:endParaRPr lang="zh-CN" altLang="en-US" sz="2400"/>
          </a:p>
          <a:p>
            <a:pPr marL="0" indent="0">
              <a:lnSpc>
                <a:spcPct val="200000"/>
              </a:lnSpc>
              <a:buNone/>
            </a:pPr>
            <a:r>
              <a:rPr lang="zh-CN" altLang="en-US" sz="2400"/>
              <a:t>D:关于建立社会主义市场经济体制的决定</a:t>
            </a:r>
            <a:endParaRPr lang="zh-CN" altLang="en-US" sz="24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1981年中共十一届六中全会通过的文件是（ ）</a:t>
            </a:r>
            <a:endParaRPr lang="zh-CN" altLang="en-US" sz="2400"/>
          </a:p>
          <a:p>
            <a:pPr marL="0" indent="0">
              <a:lnSpc>
                <a:spcPct val="200000"/>
              </a:lnSpc>
              <a:buNone/>
            </a:pPr>
            <a:r>
              <a:rPr lang="zh-CN" altLang="en-US" sz="2400"/>
              <a:t>A:关于党的若干历史问题的决议</a:t>
            </a:r>
            <a:endParaRPr lang="zh-CN" altLang="en-US" sz="2400"/>
          </a:p>
          <a:p>
            <a:pPr marL="0" indent="0">
              <a:lnSpc>
                <a:spcPct val="200000"/>
              </a:lnSpc>
              <a:buNone/>
            </a:pPr>
            <a:r>
              <a:rPr lang="zh-CN" altLang="en-US" sz="2400">
                <a:solidFill>
                  <a:srgbClr val="C00000"/>
                </a:solidFill>
              </a:rPr>
              <a:t>B:关于建国以来党的若干历史问题的决议</a:t>
            </a:r>
            <a:endParaRPr lang="zh-CN" altLang="en-US" sz="2400">
              <a:solidFill>
                <a:srgbClr val="C00000"/>
              </a:solidFill>
            </a:endParaRPr>
          </a:p>
          <a:p>
            <a:pPr marL="0" indent="0">
              <a:lnSpc>
                <a:spcPct val="200000"/>
              </a:lnSpc>
              <a:buNone/>
            </a:pPr>
            <a:r>
              <a:rPr lang="zh-CN" altLang="en-US" sz="2400"/>
              <a:t>C:关于社会主义初级阶段的理论 </a:t>
            </a:r>
            <a:endParaRPr lang="zh-CN" altLang="en-US" sz="2400"/>
          </a:p>
          <a:p>
            <a:pPr marL="0" indent="0">
              <a:lnSpc>
                <a:spcPct val="200000"/>
              </a:lnSpc>
              <a:buNone/>
            </a:pPr>
            <a:r>
              <a:rPr lang="zh-CN" altLang="en-US" sz="2400"/>
              <a:t>D:关于建立社会主义市场经济体制的决定</a:t>
            </a:r>
            <a:endParaRPr lang="zh-CN" altLang="en-US" sz="240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标志着中国共产党在指导思想上拨乱反正胜利完成的是（ ）</a:t>
            </a:r>
            <a:endParaRPr lang="zh-CN" altLang="en-US" sz="2400"/>
          </a:p>
          <a:p>
            <a:pPr marL="0" indent="0">
              <a:lnSpc>
                <a:spcPct val="200000"/>
              </a:lnSpc>
              <a:buNone/>
            </a:pPr>
            <a:r>
              <a:rPr lang="zh-CN" altLang="en-US" sz="2400"/>
              <a:t>A:第一个历史决议的通过</a:t>
            </a:r>
            <a:endParaRPr lang="zh-CN" altLang="en-US" sz="2400"/>
          </a:p>
          <a:p>
            <a:pPr marL="0" indent="0">
              <a:lnSpc>
                <a:spcPct val="200000"/>
              </a:lnSpc>
              <a:buNone/>
            </a:pPr>
            <a:r>
              <a:rPr lang="zh-CN" altLang="en-US" sz="2400"/>
              <a:t>B:第二个历史决议的通过</a:t>
            </a:r>
            <a:endParaRPr lang="zh-CN" altLang="en-US" sz="2400"/>
          </a:p>
          <a:p>
            <a:pPr marL="0" indent="0">
              <a:lnSpc>
                <a:spcPct val="200000"/>
              </a:lnSpc>
              <a:buNone/>
            </a:pPr>
            <a:r>
              <a:rPr lang="zh-CN" altLang="en-US" sz="2400"/>
              <a:t>C:十一届三中全会的召开</a:t>
            </a:r>
            <a:endParaRPr lang="zh-CN" altLang="en-US" sz="2400"/>
          </a:p>
          <a:p>
            <a:pPr marL="0" indent="0">
              <a:lnSpc>
                <a:spcPct val="200000"/>
              </a:lnSpc>
              <a:buNone/>
            </a:pPr>
            <a:r>
              <a:rPr lang="zh-CN" altLang="en-US" sz="2400"/>
              <a:t>D:关于真理标准问题的大讨论</a:t>
            </a:r>
            <a:endParaRPr lang="zh-CN" altLang="en-US" sz="240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标志着中国共产党在指导思想上拨乱反正胜利完成的是（ ）</a:t>
            </a:r>
            <a:endParaRPr lang="zh-CN" altLang="en-US" sz="2400"/>
          </a:p>
          <a:p>
            <a:pPr marL="0" indent="0">
              <a:lnSpc>
                <a:spcPct val="200000"/>
              </a:lnSpc>
              <a:buNone/>
            </a:pPr>
            <a:r>
              <a:rPr lang="zh-CN" altLang="en-US" sz="2400"/>
              <a:t>A:第一个历史决议的通过</a:t>
            </a:r>
            <a:endParaRPr lang="zh-CN" altLang="en-US" sz="2400"/>
          </a:p>
          <a:p>
            <a:pPr marL="0" indent="0">
              <a:lnSpc>
                <a:spcPct val="200000"/>
              </a:lnSpc>
              <a:buNone/>
            </a:pPr>
            <a:r>
              <a:rPr lang="zh-CN" altLang="en-US" sz="2400">
                <a:solidFill>
                  <a:srgbClr val="C00000"/>
                </a:solidFill>
              </a:rPr>
              <a:t>B:第二个历史决议的通过</a:t>
            </a:r>
            <a:endParaRPr lang="zh-CN" altLang="en-US" sz="2400">
              <a:solidFill>
                <a:srgbClr val="C00000"/>
              </a:solidFill>
            </a:endParaRPr>
          </a:p>
          <a:p>
            <a:pPr marL="0" indent="0">
              <a:lnSpc>
                <a:spcPct val="200000"/>
              </a:lnSpc>
              <a:buNone/>
            </a:pPr>
            <a:r>
              <a:rPr lang="zh-CN" altLang="en-US" sz="2400"/>
              <a:t>C:十一届三中全会的召开</a:t>
            </a:r>
            <a:endParaRPr lang="zh-CN" altLang="en-US" sz="2400"/>
          </a:p>
          <a:p>
            <a:pPr marL="0" indent="0">
              <a:lnSpc>
                <a:spcPct val="200000"/>
              </a:lnSpc>
              <a:buNone/>
            </a:pPr>
            <a:r>
              <a:rPr lang="zh-CN" altLang="en-US" sz="2400"/>
              <a:t>D:关于真理标准问题的大讨论</a:t>
            </a:r>
            <a:endParaRPr lang="zh-CN" altLang="en-US" sz="240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1979年元旦，全国人大常委会发表的重要文献是（ ）</a:t>
            </a:r>
            <a:endParaRPr lang="zh-CN" altLang="en-US" sz="2400"/>
          </a:p>
          <a:p>
            <a:pPr marL="0" indent="0">
              <a:lnSpc>
                <a:spcPct val="200000"/>
              </a:lnSpc>
              <a:buNone/>
            </a:pPr>
            <a:r>
              <a:rPr lang="zh-CN" altLang="en-US" sz="2400"/>
              <a:t>A:《一个国家，两种制度》</a:t>
            </a:r>
            <a:endParaRPr lang="zh-CN" altLang="en-US" sz="2400"/>
          </a:p>
          <a:p>
            <a:pPr marL="0" indent="0">
              <a:lnSpc>
                <a:spcPct val="200000"/>
              </a:lnSpc>
              <a:buNone/>
            </a:pPr>
            <a:r>
              <a:rPr lang="zh-CN" altLang="en-US" sz="2400"/>
              <a:t>B:《告台湾同胞书》</a:t>
            </a:r>
            <a:endParaRPr lang="zh-CN" altLang="en-US" sz="2400"/>
          </a:p>
          <a:p>
            <a:pPr marL="0" indent="0">
              <a:lnSpc>
                <a:spcPct val="200000"/>
              </a:lnSpc>
              <a:buNone/>
            </a:pPr>
            <a:r>
              <a:rPr lang="zh-CN" altLang="en-US" sz="2400"/>
              <a:t>C:《实现两岸和平统一的九项方针》</a:t>
            </a:r>
            <a:endParaRPr lang="zh-CN" altLang="en-US" sz="2400"/>
          </a:p>
          <a:p>
            <a:pPr marL="0" indent="0">
              <a:lnSpc>
                <a:spcPct val="200000"/>
              </a:lnSpc>
              <a:buNone/>
            </a:pPr>
            <a:r>
              <a:rPr lang="zh-CN" altLang="en-US" sz="2400"/>
              <a:t>D:《反国家分裂法》</a:t>
            </a:r>
            <a:endParaRPr lang="zh-CN" altLang="en-US" sz="240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1979年元旦，全国人大常委会发表的重要文献是（ ）</a:t>
            </a:r>
            <a:endParaRPr lang="zh-CN" altLang="en-US" sz="2400"/>
          </a:p>
          <a:p>
            <a:pPr marL="0" indent="0">
              <a:lnSpc>
                <a:spcPct val="200000"/>
              </a:lnSpc>
              <a:buNone/>
            </a:pPr>
            <a:r>
              <a:rPr lang="zh-CN" altLang="en-US" sz="2400"/>
              <a:t>A:《一个国家，两种制度》</a:t>
            </a:r>
            <a:endParaRPr lang="zh-CN" altLang="en-US" sz="2400"/>
          </a:p>
          <a:p>
            <a:pPr marL="0" indent="0">
              <a:lnSpc>
                <a:spcPct val="200000"/>
              </a:lnSpc>
              <a:buNone/>
            </a:pPr>
            <a:r>
              <a:rPr lang="zh-CN" altLang="en-US" sz="2400">
                <a:solidFill>
                  <a:srgbClr val="C00000"/>
                </a:solidFill>
              </a:rPr>
              <a:t>B:《告台湾同胞书》</a:t>
            </a:r>
            <a:endParaRPr lang="zh-CN" altLang="en-US" sz="2400">
              <a:solidFill>
                <a:srgbClr val="C00000"/>
              </a:solidFill>
            </a:endParaRPr>
          </a:p>
          <a:p>
            <a:pPr marL="0" indent="0">
              <a:lnSpc>
                <a:spcPct val="200000"/>
              </a:lnSpc>
              <a:buNone/>
            </a:pPr>
            <a:r>
              <a:rPr lang="zh-CN" altLang="en-US" sz="2400"/>
              <a:t>C:《实现两岸和平统一的九项方针》</a:t>
            </a:r>
            <a:endParaRPr lang="zh-CN" altLang="en-US" sz="2400"/>
          </a:p>
          <a:p>
            <a:pPr marL="0" indent="0">
              <a:lnSpc>
                <a:spcPct val="200000"/>
              </a:lnSpc>
              <a:buNone/>
            </a:pPr>
            <a:r>
              <a:rPr lang="zh-CN" altLang="en-US" sz="2400"/>
              <a:t>D:《反国家分裂法》</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fontScale="85000"/>
          </a:bodyPr>
          <a:p>
            <a:pPr marL="0" indent="0">
              <a:lnSpc>
                <a:spcPct val="200000"/>
              </a:lnSpc>
              <a:buNone/>
            </a:pPr>
            <a:r>
              <a:rPr lang="zh-CN" altLang="en-US" sz="2400"/>
              <a:t>1950年6月，中国共产党为争取国家财政经济状况的基本好转而召开的重要会议是（ ）</a:t>
            </a:r>
            <a:endParaRPr lang="zh-CN" altLang="en-US" sz="2400"/>
          </a:p>
          <a:p>
            <a:pPr marL="0" indent="0">
              <a:lnSpc>
                <a:spcPct val="200000"/>
              </a:lnSpc>
              <a:buNone/>
            </a:pPr>
            <a:r>
              <a:rPr lang="zh-CN" altLang="en-US" sz="2400"/>
              <a:t>A:中共七届二中全会</a:t>
            </a:r>
            <a:endParaRPr lang="zh-CN" altLang="en-US" sz="2400"/>
          </a:p>
          <a:p>
            <a:pPr marL="0" indent="0">
              <a:lnSpc>
                <a:spcPct val="200000"/>
              </a:lnSpc>
              <a:buNone/>
            </a:pPr>
            <a:r>
              <a:rPr lang="zh-CN" altLang="en-US" sz="2400">
                <a:solidFill>
                  <a:srgbClr val="FF0000"/>
                </a:solidFill>
              </a:rPr>
              <a:t>B:中共七届三中全会</a:t>
            </a:r>
            <a:endParaRPr lang="zh-CN" altLang="en-US" sz="2400">
              <a:solidFill>
                <a:srgbClr val="FF0000"/>
              </a:solidFill>
            </a:endParaRPr>
          </a:p>
          <a:p>
            <a:pPr marL="0" indent="0">
              <a:lnSpc>
                <a:spcPct val="200000"/>
              </a:lnSpc>
              <a:buNone/>
            </a:pPr>
            <a:r>
              <a:rPr lang="zh-CN" altLang="en-US" sz="2400"/>
              <a:t>C:中共七届四中全会</a:t>
            </a:r>
            <a:endParaRPr lang="zh-CN" altLang="en-US" sz="2400"/>
          </a:p>
          <a:p>
            <a:pPr marL="0" indent="0">
              <a:lnSpc>
                <a:spcPct val="200000"/>
              </a:lnSpc>
              <a:buNone/>
            </a:pPr>
            <a:r>
              <a:rPr lang="zh-CN" altLang="en-US" sz="2400"/>
              <a:t>D:中共七届五中全会</a:t>
            </a:r>
            <a:endParaRPr lang="zh-CN" altLang="en-US" sz="24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1980年5月，中央决定在深圳、珠海、汕头、厦门四地设立（ ）</a:t>
            </a:r>
            <a:endParaRPr lang="zh-CN" altLang="en-US" sz="2400"/>
          </a:p>
          <a:p>
            <a:pPr marL="0" indent="0">
              <a:lnSpc>
                <a:spcPct val="200000"/>
              </a:lnSpc>
              <a:buNone/>
            </a:pPr>
            <a:r>
              <a:rPr lang="zh-CN" altLang="en-US" sz="2400"/>
              <a:t>A:经济技术开发区</a:t>
            </a:r>
            <a:endParaRPr lang="zh-CN" altLang="en-US" sz="2400"/>
          </a:p>
          <a:p>
            <a:pPr marL="0" indent="0">
              <a:lnSpc>
                <a:spcPct val="200000"/>
              </a:lnSpc>
              <a:buNone/>
            </a:pPr>
            <a:r>
              <a:rPr lang="zh-CN" altLang="en-US" sz="2400"/>
              <a:t>B:经济特区</a:t>
            </a:r>
            <a:endParaRPr lang="zh-CN" altLang="en-US" sz="2400"/>
          </a:p>
          <a:p>
            <a:pPr marL="0" indent="0">
              <a:lnSpc>
                <a:spcPct val="200000"/>
              </a:lnSpc>
              <a:buNone/>
            </a:pPr>
            <a:r>
              <a:rPr lang="zh-CN" altLang="en-US" sz="2400"/>
              <a:t>C:高新技术开发区</a:t>
            </a:r>
            <a:endParaRPr lang="zh-CN" altLang="en-US" sz="2400"/>
          </a:p>
          <a:p>
            <a:pPr marL="0" indent="0">
              <a:lnSpc>
                <a:spcPct val="200000"/>
              </a:lnSpc>
              <a:buNone/>
            </a:pPr>
            <a:r>
              <a:rPr lang="zh-CN" altLang="en-US" sz="2400"/>
              <a:t>D:特别行政区</a:t>
            </a:r>
            <a:endParaRPr lang="zh-CN" altLang="en-US" sz="240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1980年5月，中央决定在深圳、珠海、汕头、厦门四地设立（ ）</a:t>
            </a:r>
            <a:endParaRPr lang="zh-CN" altLang="en-US" sz="2400"/>
          </a:p>
          <a:p>
            <a:pPr marL="0" indent="0">
              <a:lnSpc>
                <a:spcPct val="200000"/>
              </a:lnSpc>
              <a:buNone/>
            </a:pPr>
            <a:r>
              <a:rPr lang="zh-CN" altLang="en-US" sz="2400"/>
              <a:t>A:经济技术开发区</a:t>
            </a:r>
            <a:endParaRPr lang="zh-CN" altLang="en-US" sz="2400"/>
          </a:p>
          <a:p>
            <a:pPr marL="0" indent="0">
              <a:lnSpc>
                <a:spcPct val="200000"/>
              </a:lnSpc>
              <a:buNone/>
            </a:pPr>
            <a:r>
              <a:rPr lang="zh-CN" altLang="en-US" sz="2400">
                <a:solidFill>
                  <a:srgbClr val="C00000"/>
                </a:solidFill>
              </a:rPr>
              <a:t>B:经济特区</a:t>
            </a:r>
            <a:endParaRPr lang="zh-CN" altLang="en-US" sz="2400">
              <a:solidFill>
                <a:srgbClr val="C00000"/>
              </a:solidFill>
            </a:endParaRPr>
          </a:p>
          <a:p>
            <a:pPr marL="0" indent="0">
              <a:lnSpc>
                <a:spcPct val="200000"/>
              </a:lnSpc>
              <a:buNone/>
            </a:pPr>
            <a:r>
              <a:rPr lang="zh-CN" altLang="en-US" sz="2400"/>
              <a:t>C:高新技术开发区</a:t>
            </a:r>
            <a:endParaRPr lang="zh-CN" altLang="en-US" sz="2400"/>
          </a:p>
          <a:p>
            <a:pPr marL="0" indent="0">
              <a:lnSpc>
                <a:spcPct val="200000"/>
              </a:lnSpc>
              <a:buNone/>
            </a:pPr>
            <a:r>
              <a:rPr lang="zh-CN" altLang="en-US" sz="2400"/>
              <a:t>D:特别行政区</a:t>
            </a:r>
            <a:endParaRPr lang="zh-CN" altLang="en-US" sz="240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邓小平明确提出“建设有中国特色社会主义”是在（ ） </a:t>
            </a:r>
            <a:endParaRPr lang="zh-CN" altLang="en-US" sz="2400"/>
          </a:p>
          <a:p>
            <a:pPr marL="0" indent="0">
              <a:lnSpc>
                <a:spcPct val="200000"/>
              </a:lnSpc>
              <a:buNone/>
            </a:pPr>
            <a:r>
              <a:rPr lang="zh-CN" altLang="en-US" sz="2400"/>
              <a:t>A:中共十一届三中全会 </a:t>
            </a:r>
            <a:endParaRPr lang="zh-CN" altLang="en-US" sz="2400"/>
          </a:p>
          <a:p>
            <a:pPr marL="0" indent="0">
              <a:lnSpc>
                <a:spcPct val="200000"/>
              </a:lnSpc>
              <a:buNone/>
            </a:pPr>
            <a:r>
              <a:rPr lang="zh-CN" altLang="en-US" sz="2400"/>
              <a:t>B:中共十二大</a:t>
            </a:r>
            <a:endParaRPr lang="zh-CN" altLang="en-US" sz="2400"/>
          </a:p>
          <a:p>
            <a:pPr marL="0" indent="0">
              <a:lnSpc>
                <a:spcPct val="200000"/>
              </a:lnSpc>
              <a:buNone/>
            </a:pPr>
            <a:r>
              <a:rPr lang="zh-CN" altLang="en-US" sz="2400"/>
              <a:t>C:中共十二届三中全会 </a:t>
            </a:r>
            <a:endParaRPr lang="zh-CN" altLang="en-US" sz="2400"/>
          </a:p>
          <a:p>
            <a:pPr marL="0" indent="0">
              <a:lnSpc>
                <a:spcPct val="200000"/>
              </a:lnSpc>
              <a:buNone/>
            </a:pPr>
            <a:r>
              <a:rPr lang="zh-CN" altLang="en-US" sz="2400"/>
              <a:t>D:中共十三大</a:t>
            </a:r>
            <a:endParaRPr lang="zh-CN" altLang="en-US" sz="240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邓小平明确提出“建设有中国特色社会主义”是在（ ） </a:t>
            </a:r>
            <a:endParaRPr lang="zh-CN" altLang="en-US" sz="2400"/>
          </a:p>
          <a:p>
            <a:pPr marL="0" indent="0">
              <a:lnSpc>
                <a:spcPct val="200000"/>
              </a:lnSpc>
              <a:buNone/>
            </a:pPr>
            <a:r>
              <a:rPr lang="zh-CN" altLang="en-US" sz="2400"/>
              <a:t>A:中共十一届三中全会 </a:t>
            </a:r>
            <a:endParaRPr lang="zh-CN" altLang="en-US" sz="2400"/>
          </a:p>
          <a:p>
            <a:pPr marL="0" indent="0">
              <a:lnSpc>
                <a:spcPct val="200000"/>
              </a:lnSpc>
              <a:buNone/>
            </a:pPr>
            <a:r>
              <a:rPr lang="zh-CN" altLang="en-US" sz="2400">
                <a:solidFill>
                  <a:srgbClr val="C00000"/>
                </a:solidFill>
              </a:rPr>
              <a:t>B:中共十二大</a:t>
            </a:r>
            <a:endParaRPr lang="zh-CN" altLang="en-US" sz="2400">
              <a:solidFill>
                <a:srgbClr val="C00000"/>
              </a:solidFill>
            </a:endParaRPr>
          </a:p>
          <a:p>
            <a:pPr marL="0" indent="0">
              <a:lnSpc>
                <a:spcPct val="200000"/>
              </a:lnSpc>
              <a:buNone/>
            </a:pPr>
            <a:r>
              <a:rPr lang="zh-CN" altLang="en-US" sz="2400"/>
              <a:t>C:中共十二届三中全会 </a:t>
            </a:r>
            <a:endParaRPr lang="zh-CN" altLang="en-US" sz="2400"/>
          </a:p>
          <a:p>
            <a:pPr marL="0" indent="0">
              <a:lnSpc>
                <a:spcPct val="200000"/>
              </a:lnSpc>
              <a:buNone/>
            </a:pPr>
            <a:r>
              <a:rPr lang="zh-CN" altLang="en-US" sz="2400"/>
              <a:t>D:中共十三大</a:t>
            </a:r>
            <a:endParaRPr lang="zh-CN" altLang="en-US" sz="240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1982年，中共十二大明确提出了（ ）</a:t>
            </a:r>
            <a:endParaRPr lang="zh-CN" altLang="en-US" sz="2400"/>
          </a:p>
          <a:p>
            <a:pPr marL="0" indent="0">
              <a:lnSpc>
                <a:spcPct val="200000"/>
              </a:lnSpc>
              <a:buNone/>
            </a:pPr>
            <a:r>
              <a:rPr lang="zh-CN" altLang="en-US" sz="2400"/>
              <a:t>A:建设有中国特色的社会主义</a:t>
            </a:r>
            <a:endParaRPr lang="zh-CN" altLang="en-US" sz="2400"/>
          </a:p>
          <a:p>
            <a:pPr marL="0" indent="0">
              <a:lnSpc>
                <a:spcPct val="200000"/>
              </a:lnSpc>
              <a:buNone/>
            </a:pPr>
            <a:r>
              <a:rPr lang="zh-CN" altLang="en-US" sz="2400"/>
              <a:t>B:党在社会主义初级阶段的基本路线</a:t>
            </a:r>
            <a:endParaRPr lang="zh-CN" altLang="en-US" sz="2400"/>
          </a:p>
          <a:p>
            <a:pPr marL="0" indent="0">
              <a:lnSpc>
                <a:spcPct val="200000"/>
              </a:lnSpc>
              <a:buNone/>
            </a:pPr>
            <a:r>
              <a:rPr lang="zh-CN" altLang="en-US" sz="2400"/>
              <a:t>C:建设社会主义政治文明</a:t>
            </a:r>
            <a:endParaRPr lang="zh-CN" altLang="en-US" sz="2400"/>
          </a:p>
          <a:p>
            <a:pPr marL="0" indent="0">
              <a:lnSpc>
                <a:spcPct val="200000"/>
              </a:lnSpc>
              <a:buNone/>
            </a:pPr>
            <a:r>
              <a:rPr lang="zh-CN" altLang="en-US" sz="2400"/>
              <a:t>D:党在社会主义初级阶段的基本纲领</a:t>
            </a:r>
            <a:endParaRPr lang="zh-CN" altLang="en-US" sz="24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1982年，中共十二大明确提出了（ ）</a:t>
            </a:r>
            <a:endParaRPr lang="zh-CN" altLang="en-US" sz="2400"/>
          </a:p>
          <a:p>
            <a:pPr marL="0" indent="0">
              <a:lnSpc>
                <a:spcPct val="200000"/>
              </a:lnSpc>
              <a:buNone/>
            </a:pPr>
            <a:r>
              <a:rPr lang="zh-CN" altLang="en-US" sz="2400">
                <a:solidFill>
                  <a:srgbClr val="C00000"/>
                </a:solidFill>
              </a:rPr>
              <a:t>A:建设有中国特色的社会主义</a:t>
            </a:r>
            <a:endParaRPr lang="zh-CN" altLang="en-US" sz="2400">
              <a:solidFill>
                <a:srgbClr val="C00000"/>
              </a:solidFill>
            </a:endParaRPr>
          </a:p>
          <a:p>
            <a:pPr marL="0" indent="0">
              <a:lnSpc>
                <a:spcPct val="200000"/>
              </a:lnSpc>
              <a:buNone/>
            </a:pPr>
            <a:r>
              <a:rPr lang="zh-CN" altLang="en-US" sz="2400"/>
              <a:t>B:党在社会主义初级阶段的基本路线</a:t>
            </a:r>
            <a:endParaRPr lang="zh-CN" altLang="en-US" sz="2400"/>
          </a:p>
          <a:p>
            <a:pPr marL="0" indent="0">
              <a:lnSpc>
                <a:spcPct val="200000"/>
              </a:lnSpc>
              <a:buNone/>
            </a:pPr>
            <a:r>
              <a:rPr lang="zh-CN" altLang="en-US" sz="2400"/>
              <a:t>C:建设社会主义政治文明</a:t>
            </a:r>
            <a:endParaRPr lang="zh-CN" altLang="en-US" sz="2400"/>
          </a:p>
          <a:p>
            <a:pPr marL="0" indent="0">
              <a:lnSpc>
                <a:spcPct val="200000"/>
              </a:lnSpc>
              <a:buNone/>
            </a:pPr>
            <a:r>
              <a:rPr lang="zh-CN" altLang="en-US" sz="2400"/>
              <a:t>D:党在社会主义初级阶段的基本纲领</a:t>
            </a:r>
            <a:endParaRPr lang="zh-CN" altLang="en-US" sz="240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1984年，中共十二届三中全会通过的重要文件是（ ）</a:t>
            </a:r>
            <a:endParaRPr lang="zh-CN" altLang="en-US" sz="2400"/>
          </a:p>
          <a:p>
            <a:pPr marL="0" indent="0">
              <a:lnSpc>
                <a:spcPct val="200000"/>
              </a:lnSpc>
              <a:buNone/>
            </a:pPr>
            <a:r>
              <a:rPr lang="zh-CN" altLang="en-US" sz="2400"/>
              <a:t>A:《关于加快农业发展若干问题的决定》</a:t>
            </a:r>
            <a:endParaRPr lang="zh-CN" altLang="en-US" sz="2400"/>
          </a:p>
          <a:p>
            <a:pPr marL="0" indent="0">
              <a:lnSpc>
                <a:spcPct val="200000"/>
              </a:lnSpc>
              <a:buNone/>
            </a:pPr>
            <a:r>
              <a:rPr lang="zh-CN" altLang="en-US" sz="2400"/>
              <a:t>B:《关于经济体制改革的决定》 </a:t>
            </a:r>
            <a:endParaRPr lang="zh-CN" altLang="en-US" sz="2400"/>
          </a:p>
          <a:p>
            <a:pPr marL="0" indent="0">
              <a:lnSpc>
                <a:spcPct val="200000"/>
              </a:lnSpc>
              <a:buNone/>
            </a:pPr>
            <a:r>
              <a:rPr lang="zh-CN" altLang="en-US" sz="2400"/>
              <a:t>C:《关于科技体制改革的决定》 </a:t>
            </a:r>
            <a:endParaRPr lang="zh-CN" altLang="en-US" sz="2400"/>
          </a:p>
          <a:p>
            <a:pPr marL="0" indent="0">
              <a:lnSpc>
                <a:spcPct val="200000"/>
              </a:lnSpc>
              <a:buNone/>
            </a:pPr>
            <a:r>
              <a:rPr lang="zh-CN" altLang="en-US" sz="2400"/>
              <a:t>D:《关于教育体制改革的决定》</a:t>
            </a:r>
            <a:endParaRPr lang="zh-CN" altLang="en-US" sz="24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1984年，中共十二届三中全会通过的重要文件是（ ）</a:t>
            </a:r>
            <a:endParaRPr lang="zh-CN" altLang="en-US" sz="2400"/>
          </a:p>
          <a:p>
            <a:pPr marL="0" indent="0">
              <a:lnSpc>
                <a:spcPct val="200000"/>
              </a:lnSpc>
              <a:buNone/>
            </a:pPr>
            <a:r>
              <a:rPr lang="zh-CN" altLang="en-US" sz="2400"/>
              <a:t>A:《关于加快农业发展若干问题的决定》</a:t>
            </a:r>
            <a:endParaRPr lang="zh-CN" altLang="en-US" sz="2400"/>
          </a:p>
          <a:p>
            <a:pPr marL="0" indent="0">
              <a:lnSpc>
                <a:spcPct val="200000"/>
              </a:lnSpc>
              <a:buNone/>
            </a:pPr>
            <a:r>
              <a:rPr lang="zh-CN" altLang="en-US" sz="2400">
                <a:solidFill>
                  <a:srgbClr val="C00000"/>
                </a:solidFill>
              </a:rPr>
              <a:t>B:《关于经济体制改革的决定》 </a:t>
            </a:r>
            <a:endParaRPr lang="zh-CN" altLang="en-US" sz="2400">
              <a:solidFill>
                <a:srgbClr val="C00000"/>
              </a:solidFill>
            </a:endParaRPr>
          </a:p>
          <a:p>
            <a:pPr marL="0" indent="0">
              <a:lnSpc>
                <a:spcPct val="200000"/>
              </a:lnSpc>
              <a:buNone/>
            </a:pPr>
            <a:r>
              <a:rPr lang="zh-CN" altLang="en-US" sz="2400"/>
              <a:t>C:《关于科技体制改革的决定》 </a:t>
            </a:r>
            <a:endParaRPr lang="zh-CN" altLang="en-US" sz="2400"/>
          </a:p>
          <a:p>
            <a:pPr marL="0" indent="0">
              <a:lnSpc>
                <a:spcPct val="200000"/>
              </a:lnSpc>
              <a:buNone/>
            </a:pPr>
            <a:r>
              <a:rPr lang="zh-CN" altLang="en-US" sz="2400"/>
              <a:t>D:《关于教育体制改革的决定》</a:t>
            </a:r>
            <a:endParaRPr lang="zh-CN" altLang="en-US" sz="240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95000"/>
          </a:bodyPr>
          <a:p>
            <a:pPr marL="0" indent="0">
              <a:lnSpc>
                <a:spcPct val="200000"/>
              </a:lnSpc>
              <a:buNone/>
            </a:pPr>
            <a:r>
              <a:rPr lang="zh-CN" altLang="en-US" sz="2400"/>
              <a:t>中共十二届三中全会通过的《关于经济体制改革的决定》指出，我国社会主义经济是（ ）</a:t>
            </a:r>
            <a:endParaRPr lang="zh-CN" altLang="en-US" sz="2400"/>
          </a:p>
          <a:p>
            <a:pPr marL="0" indent="0">
              <a:lnSpc>
                <a:spcPct val="200000"/>
              </a:lnSpc>
              <a:buNone/>
            </a:pPr>
            <a:r>
              <a:rPr lang="zh-CN" altLang="en-US" sz="2400"/>
              <a:t>A:计划经济</a:t>
            </a:r>
            <a:endParaRPr lang="zh-CN" altLang="en-US" sz="2400"/>
          </a:p>
          <a:p>
            <a:pPr marL="0" indent="0">
              <a:lnSpc>
                <a:spcPct val="200000"/>
              </a:lnSpc>
              <a:buNone/>
            </a:pPr>
            <a:r>
              <a:rPr lang="zh-CN" altLang="en-US" sz="2400"/>
              <a:t>B:在公有制基础上的有计划的商品经济</a:t>
            </a:r>
            <a:endParaRPr lang="zh-CN" altLang="en-US" sz="2400"/>
          </a:p>
          <a:p>
            <a:pPr marL="0" indent="0">
              <a:lnSpc>
                <a:spcPct val="200000"/>
              </a:lnSpc>
              <a:buNone/>
            </a:pPr>
            <a:r>
              <a:rPr lang="zh-CN" altLang="en-US" sz="2400"/>
              <a:t>C:自然经济</a:t>
            </a:r>
            <a:endParaRPr lang="zh-CN" altLang="en-US" sz="2400"/>
          </a:p>
          <a:p>
            <a:pPr marL="0" indent="0">
              <a:lnSpc>
                <a:spcPct val="200000"/>
              </a:lnSpc>
              <a:buNone/>
            </a:pPr>
            <a:r>
              <a:rPr lang="zh-CN" altLang="en-US" sz="2400"/>
              <a:t>D:社会主义市场经济</a:t>
            </a:r>
            <a:endParaRPr lang="zh-CN" altLang="en-US" sz="240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95000"/>
          </a:bodyPr>
          <a:p>
            <a:pPr marL="0" indent="0">
              <a:lnSpc>
                <a:spcPct val="200000"/>
              </a:lnSpc>
              <a:buNone/>
            </a:pPr>
            <a:r>
              <a:rPr lang="zh-CN" altLang="en-US" sz="2400"/>
              <a:t>中共十二届三中全会通过的《关于经济体制改革的决定》指出，我国社会主义经济是（ ）</a:t>
            </a:r>
            <a:endParaRPr lang="zh-CN" altLang="en-US" sz="2400"/>
          </a:p>
          <a:p>
            <a:pPr marL="0" indent="0">
              <a:lnSpc>
                <a:spcPct val="200000"/>
              </a:lnSpc>
              <a:buNone/>
            </a:pPr>
            <a:r>
              <a:rPr lang="zh-CN" altLang="en-US" sz="2400"/>
              <a:t>A:计划经济</a:t>
            </a:r>
            <a:endParaRPr lang="zh-CN" altLang="en-US" sz="2400"/>
          </a:p>
          <a:p>
            <a:pPr marL="0" indent="0">
              <a:lnSpc>
                <a:spcPct val="200000"/>
              </a:lnSpc>
              <a:buNone/>
            </a:pPr>
            <a:r>
              <a:rPr lang="zh-CN" altLang="en-US" sz="2400">
                <a:solidFill>
                  <a:srgbClr val="C00000"/>
                </a:solidFill>
              </a:rPr>
              <a:t>B:在公有制基础上的有计划的商品经济</a:t>
            </a:r>
            <a:endParaRPr lang="zh-CN" altLang="en-US" sz="2400">
              <a:solidFill>
                <a:srgbClr val="C00000"/>
              </a:solidFill>
            </a:endParaRPr>
          </a:p>
          <a:p>
            <a:pPr marL="0" indent="0">
              <a:lnSpc>
                <a:spcPct val="200000"/>
              </a:lnSpc>
              <a:buNone/>
            </a:pPr>
            <a:r>
              <a:rPr lang="zh-CN" altLang="en-US" sz="2400"/>
              <a:t>C:自然经济</a:t>
            </a:r>
            <a:endParaRPr lang="zh-CN" altLang="en-US" sz="2400"/>
          </a:p>
          <a:p>
            <a:pPr marL="0" indent="0">
              <a:lnSpc>
                <a:spcPct val="200000"/>
              </a:lnSpc>
              <a:buNone/>
            </a:pPr>
            <a:r>
              <a:rPr lang="zh-CN" altLang="en-US" sz="2400"/>
              <a:t>D:社会主义市场经济</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在中共七届三中全会上，毛泽东所作的报告是（ ）</a:t>
            </a:r>
            <a:endParaRPr lang="zh-CN" altLang="en-US" sz="2400"/>
          </a:p>
          <a:p>
            <a:pPr marL="0" indent="0">
              <a:lnSpc>
                <a:spcPct val="200000"/>
              </a:lnSpc>
              <a:buNone/>
            </a:pPr>
            <a:r>
              <a:rPr lang="zh-CN" altLang="en-US" sz="2400"/>
              <a:t>A:​​《关于统一全国财政经济工作的决定》</a:t>
            </a:r>
            <a:endParaRPr lang="zh-CN" altLang="en-US" sz="2400"/>
          </a:p>
          <a:p>
            <a:pPr marL="0" indent="0">
              <a:lnSpc>
                <a:spcPct val="200000"/>
              </a:lnSpc>
              <a:buNone/>
            </a:pPr>
            <a:r>
              <a:rPr lang="zh-CN" altLang="en-US" sz="2400"/>
              <a:t>B:《关于农业合作化问题》</a:t>
            </a:r>
            <a:endParaRPr lang="zh-CN" altLang="en-US" sz="2400"/>
          </a:p>
          <a:p>
            <a:pPr marL="0" indent="0">
              <a:lnSpc>
                <a:spcPct val="200000"/>
              </a:lnSpc>
              <a:buNone/>
            </a:pPr>
            <a:r>
              <a:rPr lang="zh-CN" altLang="en-US" sz="2400"/>
              <a:t>C:《论十大关系》</a:t>
            </a:r>
            <a:endParaRPr lang="zh-CN" altLang="en-US" sz="2400"/>
          </a:p>
          <a:p>
            <a:pPr marL="0" indent="0">
              <a:lnSpc>
                <a:spcPct val="200000"/>
              </a:lnSpc>
              <a:buNone/>
            </a:pPr>
            <a:r>
              <a:rPr lang="zh-CN" altLang="en-US" sz="2400"/>
              <a:t>D:《为争取国家财政经济状况的基本好转而斗争》</a:t>
            </a:r>
            <a:endParaRPr lang="zh-CN" altLang="en-US" sz="240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1988年，七届全国人大一次会议决定设立的经济特区是（ ）</a:t>
            </a:r>
            <a:endParaRPr lang="zh-CN" altLang="en-US" sz="2400"/>
          </a:p>
          <a:p>
            <a:pPr marL="0" indent="0">
              <a:lnSpc>
                <a:spcPct val="200000"/>
              </a:lnSpc>
              <a:buNone/>
            </a:pPr>
            <a:r>
              <a:rPr lang="zh-CN" altLang="en-US" sz="2400"/>
              <a:t>A:海南经济特区 </a:t>
            </a:r>
            <a:endParaRPr lang="zh-CN" altLang="en-US" sz="2400"/>
          </a:p>
          <a:p>
            <a:pPr marL="0" indent="0">
              <a:lnSpc>
                <a:spcPct val="200000"/>
              </a:lnSpc>
              <a:buNone/>
            </a:pPr>
            <a:r>
              <a:rPr lang="zh-CN" altLang="en-US" sz="2400"/>
              <a:t>B:珠海经济特区</a:t>
            </a:r>
            <a:endParaRPr lang="zh-CN" altLang="en-US" sz="2400"/>
          </a:p>
          <a:p>
            <a:pPr marL="0" indent="0">
              <a:lnSpc>
                <a:spcPct val="200000"/>
              </a:lnSpc>
              <a:buNone/>
            </a:pPr>
            <a:r>
              <a:rPr lang="zh-CN" altLang="en-US" sz="2400"/>
              <a:t>C:厦门经济特区</a:t>
            </a:r>
            <a:endParaRPr lang="zh-CN" altLang="en-US" sz="2400"/>
          </a:p>
          <a:p>
            <a:pPr marL="0" indent="0">
              <a:lnSpc>
                <a:spcPct val="200000"/>
              </a:lnSpc>
              <a:buNone/>
            </a:pPr>
            <a:r>
              <a:rPr lang="zh-CN" altLang="en-US" sz="2400"/>
              <a:t>D:深圳经济特区</a:t>
            </a:r>
            <a:endParaRPr lang="zh-CN" altLang="en-US" sz="24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1988年，七届全国人大一次会议决定设立的经济特区是（ ）</a:t>
            </a:r>
            <a:endParaRPr lang="zh-CN" altLang="en-US" sz="2400"/>
          </a:p>
          <a:p>
            <a:pPr marL="0" indent="0">
              <a:lnSpc>
                <a:spcPct val="200000"/>
              </a:lnSpc>
              <a:buNone/>
            </a:pPr>
            <a:r>
              <a:rPr lang="zh-CN" altLang="en-US" sz="2400">
                <a:solidFill>
                  <a:srgbClr val="C00000"/>
                </a:solidFill>
              </a:rPr>
              <a:t>A:海南经济特区 </a:t>
            </a:r>
            <a:endParaRPr lang="zh-CN" altLang="en-US" sz="2400">
              <a:solidFill>
                <a:srgbClr val="C00000"/>
              </a:solidFill>
            </a:endParaRPr>
          </a:p>
          <a:p>
            <a:pPr marL="0" indent="0">
              <a:lnSpc>
                <a:spcPct val="200000"/>
              </a:lnSpc>
              <a:buNone/>
            </a:pPr>
            <a:r>
              <a:rPr lang="zh-CN" altLang="en-US" sz="2400"/>
              <a:t>B:珠海经济特区</a:t>
            </a:r>
            <a:endParaRPr lang="zh-CN" altLang="en-US" sz="2400"/>
          </a:p>
          <a:p>
            <a:pPr marL="0" indent="0">
              <a:lnSpc>
                <a:spcPct val="200000"/>
              </a:lnSpc>
              <a:buNone/>
            </a:pPr>
            <a:r>
              <a:rPr lang="zh-CN" altLang="en-US" sz="2400"/>
              <a:t>C:厦门经济特区</a:t>
            </a:r>
            <a:endParaRPr lang="zh-CN" altLang="en-US" sz="2400"/>
          </a:p>
          <a:p>
            <a:pPr marL="0" indent="0">
              <a:lnSpc>
                <a:spcPct val="200000"/>
              </a:lnSpc>
              <a:buNone/>
            </a:pPr>
            <a:r>
              <a:rPr lang="zh-CN" altLang="en-US" sz="2400"/>
              <a:t>D:深圳经济特区</a:t>
            </a:r>
            <a:endParaRPr lang="zh-CN" altLang="en-US" sz="240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中共中央作出《关于社会主义精神文明建设指导方针的决议》的会议是（ ）</a:t>
            </a:r>
            <a:endParaRPr lang="zh-CN" altLang="en-US" sz="2400"/>
          </a:p>
          <a:p>
            <a:pPr marL="0" indent="0">
              <a:lnSpc>
                <a:spcPct val="200000"/>
              </a:lnSpc>
              <a:buNone/>
            </a:pPr>
            <a:r>
              <a:rPr lang="zh-CN" altLang="en-US" sz="2400"/>
              <a:t>A:中共十一届六中全会 </a:t>
            </a:r>
            <a:endParaRPr lang="zh-CN" altLang="en-US" sz="2400"/>
          </a:p>
          <a:p>
            <a:pPr marL="0" indent="0">
              <a:lnSpc>
                <a:spcPct val="200000"/>
              </a:lnSpc>
              <a:buNone/>
            </a:pPr>
            <a:r>
              <a:rPr lang="zh-CN" altLang="en-US" sz="2400"/>
              <a:t>B:中共十二大</a:t>
            </a:r>
            <a:endParaRPr lang="zh-CN" altLang="en-US" sz="2400"/>
          </a:p>
          <a:p>
            <a:pPr marL="0" indent="0">
              <a:lnSpc>
                <a:spcPct val="200000"/>
              </a:lnSpc>
              <a:buNone/>
            </a:pPr>
            <a:r>
              <a:rPr lang="zh-CN" altLang="en-US" sz="2400"/>
              <a:t>C:中共十二届六中全会</a:t>
            </a:r>
            <a:endParaRPr lang="zh-CN" altLang="en-US" sz="2400"/>
          </a:p>
          <a:p>
            <a:pPr marL="0" indent="0">
              <a:lnSpc>
                <a:spcPct val="200000"/>
              </a:lnSpc>
              <a:buNone/>
            </a:pPr>
            <a:r>
              <a:rPr lang="zh-CN" altLang="en-US" sz="2400"/>
              <a:t>D:中共十三大</a:t>
            </a:r>
            <a:endParaRPr lang="zh-CN" altLang="en-US" sz="24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中共中央作出《关于社会主义精神文明建设指导方针的决议》的会议是（ ）</a:t>
            </a:r>
            <a:endParaRPr lang="zh-CN" altLang="en-US" sz="2400"/>
          </a:p>
          <a:p>
            <a:pPr marL="0" indent="0">
              <a:lnSpc>
                <a:spcPct val="200000"/>
              </a:lnSpc>
              <a:buNone/>
            </a:pPr>
            <a:r>
              <a:rPr lang="zh-CN" altLang="en-US" sz="2400"/>
              <a:t>A:中共十一届六中全会 </a:t>
            </a:r>
            <a:endParaRPr lang="zh-CN" altLang="en-US" sz="2400"/>
          </a:p>
          <a:p>
            <a:pPr marL="0" indent="0">
              <a:lnSpc>
                <a:spcPct val="200000"/>
              </a:lnSpc>
              <a:buNone/>
            </a:pPr>
            <a:r>
              <a:rPr lang="zh-CN" altLang="en-US" sz="2400"/>
              <a:t>B:中共十二大</a:t>
            </a:r>
            <a:endParaRPr lang="zh-CN" altLang="en-US" sz="2400"/>
          </a:p>
          <a:p>
            <a:pPr marL="0" indent="0">
              <a:lnSpc>
                <a:spcPct val="200000"/>
              </a:lnSpc>
              <a:buNone/>
            </a:pPr>
            <a:r>
              <a:rPr lang="zh-CN" altLang="en-US" sz="2400">
                <a:solidFill>
                  <a:srgbClr val="C00000"/>
                </a:solidFill>
              </a:rPr>
              <a:t>C:中共十二届六中全会</a:t>
            </a:r>
            <a:endParaRPr lang="zh-CN" altLang="en-US" sz="2400">
              <a:solidFill>
                <a:srgbClr val="C00000"/>
              </a:solidFill>
            </a:endParaRPr>
          </a:p>
          <a:p>
            <a:pPr marL="0" indent="0">
              <a:lnSpc>
                <a:spcPct val="200000"/>
              </a:lnSpc>
              <a:buNone/>
            </a:pPr>
            <a:r>
              <a:rPr lang="zh-CN" altLang="en-US" sz="2400"/>
              <a:t>D:中共十三大</a:t>
            </a:r>
            <a:endParaRPr lang="zh-CN" altLang="en-US" sz="240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1980年8月，邓小平发表《党和国家领导制度的改革》，提出的基本任务是（ ）</a:t>
            </a:r>
            <a:endParaRPr lang="zh-CN" altLang="en-US" sz="2400"/>
          </a:p>
          <a:p>
            <a:pPr marL="0" indent="0">
              <a:lnSpc>
                <a:spcPct val="200000"/>
              </a:lnSpc>
              <a:buNone/>
            </a:pPr>
            <a:r>
              <a:rPr lang="zh-CN" altLang="en-US" sz="2400"/>
              <a:t>A:经济体制改革</a:t>
            </a:r>
            <a:endParaRPr lang="zh-CN" altLang="en-US" sz="2400"/>
          </a:p>
          <a:p>
            <a:pPr marL="0" indent="0">
              <a:lnSpc>
                <a:spcPct val="200000"/>
              </a:lnSpc>
              <a:buNone/>
            </a:pPr>
            <a:r>
              <a:rPr lang="zh-CN" altLang="en-US" sz="2400"/>
              <a:t>B:政治体制改革</a:t>
            </a:r>
            <a:endParaRPr lang="zh-CN" altLang="en-US" sz="2400"/>
          </a:p>
          <a:p>
            <a:pPr marL="0" indent="0">
              <a:lnSpc>
                <a:spcPct val="200000"/>
              </a:lnSpc>
              <a:buNone/>
            </a:pPr>
            <a:r>
              <a:rPr lang="zh-CN" altLang="en-US" sz="2400"/>
              <a:t>C:军事体制改革</a:t>
            </a:r>
            <a:endParaRPr lang="zh-CN" altLang="en-US" sz="2400"/>
          </a:p>
          <a:p>
            <a:pPr marL="0" indent="0">
              <a:lnSpc>
                <a:spcPct val="200000"/>
              </a:lnSpc>
              <a:buNone/>
            </a:pPr>
            <a:r>
              <a:rPr lang="zh-CN" altLang="en-US" sz="2400"/>
              <a:t>D:文化体制改革</a:t>
            </a:r>
            <a:endParaRPr lang="zh-CN" altLang="en-US" sz="240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1980年8月，邓小平发表《党和国家领导制度的改革》，提出的基本任务是（ ）</a:t>
            </a:r>
            <a:endParaRPr lang="zh-CN" altLang="en-US" sz="2400"/>
          </a:p>
          <a:p>
            <a:pPr marL="0" indent="0">
              <a:lnSpc>
                <a:spcPct val="200000"/>
              </a:lnSpc>
              <a:buNone/>
            </a:pPr>
            <a:r>
              <a:rPr lang="zh-CN" altLang="en-US" sz="2400"/>
              <a:t>A:经济体制改革</a:t>
            </a:r>
            <a:endParaRPr lang="zh-CN" altLang="en-US" sz="2400"/>
          </a:p>
          <a:p>
            <a:pPr marL="0" indent="0">
              <a:lnSpc>
                <a:spcPct val="200000"/>
              </a:lnSpc>
              <a:buNone/>
            </a:pPr>
            <a:r>
              <a:rPr lang="zh-CN" altLang="en-US" sz="2400">
                <a:solidFill>
                  <a:srgbClr val="C00000"/>
                </a:solidFill>
              </a:rPr>
              <a:t>B:政治体制改革</a:t>
            </a:r>
            <a:endParaRPr lang="zh-CN" altLang="en-US" sz="2400">
              <a:solidFill>
                <a:srgbClr val="C00000"/>
              </a:solidFill>
            </a:endParaRPr>
          </a:p>
          <a:p>
            <a:pPr marL="0" indent="0">
              <a:lnSpc>
                <a:spcPct val="200000"/>
              </a:lnSpc>
              <a:buNone/>
            </a:pPr>
            <a:r>
              <a:rPr lang="zh-CN" altLang="en-US" sz="2400"/>
              <a:t>C:军事体制改革</a:t>
            </a:r>
            <a:endParaRPr lang="zh-CN" altLang="en-US" sz="2400"/>
          </a:p>
          <a:p>
            <a:pPr marL="0" indent="0">
              <a:lnSpc>
                <a:spcPct val="200000"/>
              </a:lnSpc>
              <a:buNone/>
            </a:pPr>
            <a:r>
              <a:rPr lang="zh-CN" altLang="en-US" sz="2400"/>
              <a:t>D:文化体制改革</a:t>
            </a:r>
            <a:endParaRPr lang="zh-CN" altLang="en-US" sz="240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中共十三大最重要的理论贡献是（ ）</a:t>
            </a:r>
            <a:endParaRPr lang="zh-CN" altLang="en-US" sz="2400"/>
          </a:p>
          <a:p>
            <a:pPr marL="0" indent="0">
              <a:lnSpc>
                <a:spcPct val="200000"/>
              </a:lnSpc>
              <a:buNone/>
            </a:pPr>
            <a:r>
              <a:rPr lang="zh-CN" altLang="en-US" sz="2400"/>
              <a:t>A:重新确立了马克思主义路线  </a:t>
            </a:r>
            <a:endParaRPr lang="zh-CN" altLang="en-US" sz="2400"/>
          </a:p>
          <a:p>
            <a:pPr marL="0" indent="0">
              <a:lnSpc>
                <a:spcPct val="200000"/>
              </a:lnSpc>
              <a:buNone/>
            </a:pPr>
            <a:r>
              <a:rPr lang="zh-CN" altLang="en-US" sz="2400"/>
              <a:t>B:阐述了社会主义初级阶段理论</a:t>
            </a:r>
            <a:endParaRPr lang="zh-CN" altLang="en-US" sz="2400"/>
          </a:p>
          <a:p>
            <a:pPr marL="0" indent="0">
              <a:lnSpc>
                <a:spcPct val="200000"/>
              </a:lnSpc>
              <a:buNone/>
            </a:pPr>
            <a:r>
              <a:rPr lang="zh-CN" altLang="en-US" sz="2400"/>
              <a:t>C:确立了建立市场经济体制的目标  </a:t>
            </a:r>
            <a:endParaRPr lang="zh-CN" altLang="en-US" sz="2400"/>
          </a:p>
          <a:p>
            <a:pPr marL="0" indent="0">
              <a:lnSpc>
                <a:spcPct val="200000"/>
              </a:lnSpc>
              <a:buNone/>
            </a:pPr>
            <a:r>
              <a:rPr lang="zh-CN" altLang="en-US" sz="2400"/>
              <a:t>D:确立了邓小平理论的指导地位</a:t>
            </a:r>
            <a:endParaRPr lang="zh-CN" altLang="en-US" sz="240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中共十三大最重要的理论贡献是（ ）</a:t>
            </a:r>
            <a:endParaRPr lang="zh-CN" altLang="en-US" sz="2400"/>
          </a:p>
          <a:p>
            <a:pPr marL="0" indent="0">
              <a:lnSpc>
                <a:spcPct val="200000"/>
              </a:lnSpc>
              <a:buNone/>
            </a:pPr>
            <a:r>
              <a:rPr lang="zh-CN" altLang="en-US" sz="2400"/>
              <a:t>A:重新确立了马克思主义路线  </a:t>
            </a:r>
            <a:endParaRPr lang="zh-CN" altLang="en-US" sz="2400"/>
          </a:p>
          <a:p>
            <a:pPr marL="0" indent="0">
              <a:lnSpc>
                <a:spcPct val="200000"/>
              </a:lnSpc>
              <a:buNone/>
            </a:pPr>
            <a:r>
              <a:rPr lang="zh-CN" altLang="en-US" sz="2400">
                <a:solidFill>
                  <a:srgbClr val="C00000"/>
                </a:solidFill>
              </a:rPr>
              <a:t>B:阐述了社会主义初级阶段理论</a:t>
            </a:r>
            <a:endParaRPr lang="zh-CN" altLang="en-US" sz="2400">
              <a:solidFill>
                <a:srgbClr val="C00000"/>
              </a:solidFill>
            </a:endParaRPr>
          </a:p>
          <a:p>
            <a:pPr marL="0" indent="0">
              <a:lnSpc>
                <a:spcPct val="200000"/>
              </a:lnSpc>
              <a:buNone/>
            </a:pPr>
            <a:r>
              <a:rPr lang="zh-CN" altLang="en-US" sz="2400"/>
              <a:t>C:确立了建立市场经济体制的目标  </a:t>
            </a:r>
            <a:endParaRPr lang="zh-CN" altLang="en-US" sz="2400"/>
          </a:p>
          <a:p>
            <a:pPr marL="0" indent="0">
              <a:lnSpc>
                <a:spcPct val="200000"/>
              </a:lnSpc>
              <a:buNone/>
            </a:pPr>
            <a:r>
              <a:rPr lang="zh-CN" altLang="en-US" sz="2400"/>
              <a:t>D:确立了邓小平理论的指导地位</a:t>
            </a:r>
            <a:endParaRPr lang="zh-CN" altLang="en-US" sz="240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中共十三大明确将党在社会主义初级阶段的基本路线概括为（ ）</a:t>
            </a:r>
            <a:endParaRPr lang="zh-CN" altLang="en-US" sz="2400"/>
          </a:p>
          <a:p>
            <a:pPr marL="0" indent="0">
              <a:lnSpc>
                <a:spcPct val="200000"/>
              </a:lnSpc>
              <a:buNone/>
            </a:pPr>
            <a:r>
              <a:rPr lang="zh-CN" altLang="en-US" sz="2400"/>
              <a:t>A:“一个中心，两个基本点”</a:t>
            </a:r>
            <a:endParaRPr lang="zh-CN" altLang="en-US" sz="2400"/>
          </a:p>
          <a:p>
            <a:pPr marL="0" indent="0">
              <a:lnSpc>
                <a:spcPct val="200000"/>
              </a:lnSpc>
              <a:buNone/>
            </a:pPr>
            <a:r>
              <a:rPr lang="zh-CN" altLang="en-US" sz="2400"/>
              <a:t>B:“四个坚持”</a:t>
            </a:r>
            <a:endParaRPr lang="zh-CN" altLang="en-US" sz="2400"/>
          </a:p>
          <a:p>
            <a:pPr marL="0" indent="0">
              <a:lnSpc>
                <a:spcPct val="200000"/>
              </a:lnSpc>
              <a:buNone/>
            </a:pPr>
            <a:r>
              <a:rPr lang="zh-CN" altLang="en-US" sz="2400"/>
              <a:t>C:一手抓物质文明，一手抓精神文明</a:t>
            </a:r>
            <a:endParaRPr lang="zh-CN" altLang="en-US" sz="2400"/>
          </a:p>
          <a:p>
            <a:pPr marL="0" indent="0">
              <a:lnSpc>
                <a:spcPct val="200000"/>
              </a:lnSpc>
              <a:buNone/>
            </a:pPr>
            <a:r>
              <a:rPr lang="zh-CN" altLang="en-US" sz="2400"/>
              <a:t>D:建设中国特色社会主义经济、政治和文化</a:t>
            </a:r>
            <a:endParaRPr lang="zh-CN" altLang="en-US" sz="240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中共十三大明确将党在社会主义初级阶段的基本路线概括为（ ）</a:t>
            </a:r>
            <a:endParaRPr lang="zh-CN" altLang="en-US" sz="2400"/>
          </a:p>
          <a:p>
            <a:pPr marL="0" indent="0">
              <a:lnSpc>
                <a:spcPct val="200000"/>
              </a:lnSpc>
              <a:buNone/>
            </a:pPr>
            <a:r>
              <a:rPr lang="zh-CN" altLang="en-US" sz="2400">
                <a:solidFill>
                  <a:srgbClr val="C00000"/>
                </a:solidFill>
              </a:rPr>
              <a:t>A:“一个中心，两个基本点”</a:t>
            </a:r>
            <a:endParaRPr lang="zh-CN" altLang="en-US" sz="2400">
              <a:solidFill>
                <a:srgbClr val="C00000"/>
              </a:solidFill>
            </a:endParaRPr>
          </a:p>
          <a:p>
            <a:pPr marL="0" indent="0">
              <a:lnSpc>
                <a:spcPct val="200000"/>
              </a:lnSpc>
              <a:buNone/>
            </a:pPr>
            <a:r>
              <a:rPr lang="zh-CN" altLang="en-US" sz="2400"/>
              <a:t>B:“四个坚持”</a:t>
            </a:r>
            <a:endParaRPr lang="zh-CN" altLang="en-US" sz="2400"/>
          </a:p>
          <a:p>
            <a:pPr marL="0" indent="0">
              <a:lnSpc>
                <a:spcPct val="200000"/>
              </a:lnSpc>
              <a:buNone/>
            </a:pPr>
            <a:r>
              <a:rPr lang="zh-CN" altLang="en-US" sz="2400"/>
              <a:t>C:一手抓物质文明，一手抓精神文明</a:t>
            </a:r>
            <a:endParaRPr lang="zh-CN" altLang="en-US" sz="2400"/>
          </a:p>
          <a:p>
            <a:pPr marL="0" indent="0">
              <a:lnSpc>
                <a:spcPct val="200000"/>
              </a:lnSpc>
              <a:buNone/>
            </a:pPr>
            <a:r>
              <a:rPr lang="zh-CN" altLang="en-US" sz="2400"/>
              <a:t>D:建设中国特色社会主义经济、政治和文化</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第八章 社会主义基本制度的全面确立</a:t>
            </a:r>
            <a:endParaRPr lang="zh-CN" altLang="en-US"/>
          </a:p>
        </p:txBody>
      </p:sp>
      <p:sp>
        <p:nvSpPr>
          <p:cNvPr id="3" name="内容占位符 2"/>
          <p:cNvSpPr>
            <a:spLocks noGrp="1"/>
          </p:cNvSpPr>
          <p:nvPr>
            <p:ph idx="1"/>
          </p:nvPr>
        </p:nvSpPr>
        <p:spPr>
          <a:xfrm>
            <a:off x="457200" y="1755140"/>
            <a:ext cx="11057890" cy="4351655"/>
          </a:xfrm>
        </p:spPr>
        <p:txBody>
          <a:bodyPr/>
          <a:p>
            <a:pPr marL="0" indent="0">
              <a:lnSpc>
                <a:spcPct val="300000"/>
              </a:lnSpc>
              <a:buNone/>
            </a:pPr>
            <a:r>
              <a:rPr lang="zh-CN" altLang="en-US">
                <a:latin typeface="微软雅黑" panose="020B0503020204020204" charset="-122"/>
                <a:ea typeface="微软雅黑" panose="020B0503020204020204" charset="-122"/>
                <a:cs typeface="微软雅黑" panose="020B0503020204020204" charset="-122"/>
              </a:rPr>
              <a:t>第一节 《共同纲领》的全面实施与新民主主义革命任务的胜利完成</a:t>
            </a:r>
            <a:endParaRPr lang="zh-CN" altLang="en-US">
              <a:latin typeface="微软雅黑" panose="020B0503020204020204" charset="-122"/>
              <a:ea typeface="微软雅黑" panose="020B0503020204020204" charset="-122"/>
              <a:cs typeface="微软雅黑" panose="020B0503020204020204" charset="-122"/>
            </a:endParaRPr>
          </a:p>
          <a:p>
            <a:pPr marL="0" indent="0">
              <a:lnSpc>
                <a:spcPct val="300000"/>
              </a:lnSpc>
              <a:buNone/>
            </a:pPr>
            <a:r>
              <a:rPr lang="zh-CN" altLang="en-US">
                <a:latin typeface="微软雅黑" panose="020B0503020204020204" charset="-122"/>
                <a:ea typeface="微软雅黑" panose="020B0503020204020204" charset="-122"/>
                <a:cs typeface="微软雅黑" panose="020B0503020204020204" charset="-122"/>
              </a:rPr>
              <a:t>第二节 制定过渡时期总路线</a:t>
            </a:r>
            <a:endParaRPr lang="zh-CN" altLang="en-US">
              <a:latin typeface="微软雅黑" panose="020B0503020204020204" charset="-122"/>
              <a:ea typeface="微软雅黑" panose="020B0503020204020204" charset="-122"/>
              <a:cs typeface="微软雅黑" panose="020B0503020204020204" charset="-122"/>
            </a:endParaRPr>
          </a:p>
          <a:p>
            <a:pPr marL="0" indent="0">
              <a:lnSpc>
                <a:spcPct val="300000"/>
              </a:lnSpc>
              <a:buNone/>
            </a:pPr>
            <a:r>
              <a:rPr lang="zh-CN" altLang="en-US">
                <a:latin typeface="微软雅黑" panose="020B0503020204020204" charset="-122"/>
                <a:ea typeface="微软雅黑" panose="020B0503020204020204" charset="-122"/>
                <a:cs typeface="微软雅黑" panose="020B0503020204020204" charset="-122"/>
              </a:rPr>
              <a:t> 第三节 开辟中国社会主义改造道路</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在中共七届三中全会上，毛泽东所作的报告是（ ）</a:t>
            </a:r>
            <a:endParaRPr lang="zh-CN" altLang="en-US" sz="2400"/>
          </a:p>
          <a:p>
            <a:pPr marL="0" indent="0">
              <a:lnSpc>
                <a:spcPct val="200000"/>
              </a:lnSpc>
              <a:buNone/>
            </a:pPr>
            <a:r>
              <a:rPr lang="zh-CN" altLang="en-US" sz="2400"/>
              <a:t>A:​​《关于统一全国财政经济工作的决定》</a:t>
            </a:r>
            <a:endParaRPr lang="zh-CN" altLang="en-US" sz="2400"/>
          </a:p>
          <a:p>
            <a:pPr marL="0" indent="0">
              <a:lnSpc>
                <a:spcPct val="200000"/>
              </a:lnSpc>
              <a:buNone/>
            </a:pPr>
            <a:r>
              <a:rPr lang="zh-CN" altLang="en-US" sz="2400"/>
              <a:t>B:《关于农业合作化问题》</a:t>
            </a:r>
            <a:endParaRPr lang="zh-CN" altLang="en-US" sz="2400"/>
          </a:p>
          <a:p>
            <a:pPr marL="0" indent="0">
              <a:lnSpc>
                <a:spcPct val="200000"/>
              </a:lnSpc>
              <a:buNone/>
            </a:pPr>
            <a:r>
              <a:rPr lang="zh-CN" altLang="en-US" sz="2400"/>
              <a:t>C:《论十大关系》</a:t>
            </a:r>
            <a:endParaRPr lang="zh-CN" altLang="en-US" sz="2400"/>
          </a:p>
          <a:p>
            <a:pPr marL="0" indent="0">
              <a:lnSpc>
                <a:spcPct val="200000"/>
              </a:lnSpc>
              <a:buNone/>
            </a:pPr>
            <a:r>
              <a:rPr lang="zh-CN" altLang="en-US" sz="2400">
                <a:solidFill>
                  <a:srgbClr val="FF0000"/>
                </a:solidFill>
              </a:rPr>
              <a:t>D:《为争取国家财政经济状况的基本好转而斗争》</a:t>
            </a:r>
            <a:endParaRPr lang="zh-CN" altLang="en-US" sz="2400">
              <a:solidFill>
                <a:srgbClr val="FF0000"/>
              </a:solidFill>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将社会主义初级阶段基本路线概括为“一个中心，两个基本点”的会议是（ ）</a:t>
            </a:r>
            <a:endParaRPr lang="zh-CN" altLang="en-US" sz="2400"/>
          </a:p>
          <a:p>
            <a:pPr marL="0" indent="0">
              <a:lnSpc>
                <a:spcPct val="200000"/>
              </a:lnSpc>
              <a:buNone/>
            </a:pPr>
            <a:r>
              <a:rPr lang="zh-CN" altLang="en-US" sz="2400"/>
              <a:t>A:中共十二大</a:t>
            </a:r>
            <a:endParaRPr lang="zh-CN" altLang="en-US" sz="2400"/>
          </a:p>
          <a:p>
            <a:pPr marL="0" indent="0">
              <a:lnSpc>
                <a:spcPct val="200000"/>
              </a:lnSpc>
              <a:buNone/>
            </a:pPr>
            <a:r>
              <a:rPr lang="zh-CN" altLang="en-US" sz="2400"/>
              <a:t>B:中共十三大</a:t>
            </a:r>
            <a:endParaRPr lang="zh-CN" altLang="en-US" sz="2400"/>
          </a:p>
          <a:p>
            <a:pPr marL="0" indent="0">
              <a:lnSpc>
                <a:spcPct val="200000"/>
              </a:lnSpc>
              <a:buNone/>
            </a:pPr>
            <a:r>
              <a:rPr lang="zh-CN" altLang="en-US" sz="2400"/>
              <a:t>C:中共十五大</a:t>
            </a:r>
            <a:endParaRPr lang="zh-CN" altLang="en-US" sz="2400"/>
          </a:p>
          <a:p>
            <a:pPr marL="0" indent="0">
              <a:lnSpc>
                <a:spcPct val="200000"/>
              </a:lnSpc>
              <a:buNone/>
            </a:pPr>
            <a:r>
              <a:rPr lang="zh-CN" altLang="en-US" sz="2400"/>
              <a:t>D:中共十六大</a:t>
            </a:r>
            <a:endParaRPr lang="zh-CN" altLang="en-US" sz="24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将社会主义初级阶段基本路线概括为“一个中心，两个基本点”的会议是（ ）</a:t>
            </a:r>
            <a:endParaRPr lang="zh-CN" altLang="en-US" sz="2400"/>
          </a:p>
          <a:p>
            <a:pPr marL="0" indent="0">
              <a:lnSpc>
                <a:spcPct val="200000"/>
              </a:lnSpc>
              <a:buNone/>
            </a:pPr>
            <a:r>
              <a:rPr lang="zh-CN" altLang="en-US" sz="2400"/>
              <a:t>A:中共十二大</a:t>
            </a:r>
            <a:endParaRPr lang="zh-CN" altLang="en-US" sz="2400"/>
          </a:p>
          <a:p>
            <a:pPr marL="0" indent="0">
              <a:lnSpc>
                <a:spcPct val="200000"/>
              </a:lnSpc>
              <a:buNone/>
            </a:pPr>
            <a:r>
              <a:rPr lang="zh-CN" altLang="en-US" sz="2400">
                <a:solidFill>
                  <a:srgbClr val="C00000"/>
                </a:solidFill>
              </a:rPr>
              <a:t>B:中共十三大</a:t>
            </a:r>
            <a:endParaRPr lang="zh-CN" altLang="en-US" sz="2400">
              <a:solidFill>
                <a:srgbClr val="C00000"/>
              </a:solidFill>
            </a:endParaRPr>
          </a:p>
          <a:p>
            <a:pPr marL="0" indent="0">
              <a:lnSpc>
                <a:spcPct val="200000"/>
              </a:lnSpc>
              <a:buNone/>
            </a:pPr>
            <a:r>
              <a:rPr lang="zh-CN" altLang="en-US" sz="2400"/>
              <a:t>C:中共十五大</a:t>
            </a:r>
            <a:endParaRPr lang="zh-CN" altLang="en-US" sz="2400"/>
          </a:p>
          <a:p>
            <a:pPr marL="0" indent="0">
              <a:lnSpc>
                <a:spcPct val="200000"/>
              </a:lnSpc>
              <a:buNone/>
            </a:pPr>
            <a:r>
              <a:rPr lang="zh-CN" altLang="en-US" sz="2400"/>
              <a:t>D:中共十六大</a:t>
            </a:r>
            <a:endParaRPr lang="zh-CN" altLang="en-US" sz="24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中共十三大比较系统地阐述了（ ）</a:t>
            </a:r>
            <a:endParaRPr lang="zh-CN" altLang="en-US" sz="2400"/>
          </a:p>
          <a:p>
            <a:pPr marL="0" indent="0">
              <a:lnSpc>
                <a:spcPct val="200000"/>
              </a:lnSpc>
              <a:buNone/>
            </a:pPr>
            <a:r>
              <a:rPr lang="zh-CN" altLang="en-US" sz="2400"/>
              <a:t>A:社会主义本质理论 </a:t>
            </a:r>
            <a:endParaRPr lang="zh-CN" altLang="en-US" sz="2400"/>
          </a:p>
          <a:p>
            <a:pPr marL="0" indent="0">
              <a:lnSpc>
                <a:spcPct val="200000"/>
              </a:lnSpc>
              <a:buNone/>
            </a:pPr>
            <a:r>
              <a:rPr lang="zh-CN" altLang="en-US" sz="2400"/>
              <a:t>B:社会主义市场经济理论</a:t>
            </a:r>
            <a:endParaRPr lang="zh-CN" altLang="en-US" sz="2400"/>
          </a:p>
          <a:p>
            <a:pPr marL="0" indent="0">
              <a:lnSpc>
                <a:spcPct val="200000"/>
              </a:lnSpc>
              <a:buNone/>
            </a:pPr>
            <a:r>
              <a:rPr lang="zh-CN" altLang="en-US" sz="2400"/>
              <a:t>C:社会主义初级阶段理论</a:t>
            </a:r>
            <a:endParaRPr lang="zh-CN" altLang="en-US" sz="2400"/>
          </a:p>
          <a:p>
            <a:pPr marL="0" indent="0">
              <a:lnSpc>
                <a:spcPct val="200000"/>
              </a:lnSpc>
              <a:buNone/>
            </a:pPr>
            <a:r>
              <a:rPr lang="zh-CN" altLang="en-US" sz="2400"/>
              <a:t>D:“三个有利于”标准的理论</a:t>
            </a:r>
            <a:endParaRPr lang="zh-CN" altLang="en-US" sz="240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中共十三大比较系统地阐述了（ ）</a:t>
            </a:r>
            <a:endParaRPr lang="zh-CN" altLang="en-US" sz="2400"/>
          </a:p>
          <a:p>
            <a:pPr marL="0" indent="0">
              <a:lnSpc>
                <a:spcPct val="200000"/>
              </a:lnSpc>
              <a:buNone/>
            </a:pPr>
            <a:r>
              <a:rPr lang="zh-CN" altLang="en-US" sz="2400"/>
              <a:t>A:社会主义本质理论 </a:t>
            </a:r>
            <a:endParaRPr lang="zh-CN" altLang="en-US" sz="2400"/>
          </a:p>
          <a:p>
            <a:pPr marL="0" indent="0">
              <a:lnSpc>
                <a:spcPct val="200000"/>
              </a:lnSpc>
              <a:buNone/>
            </a:pPr>
            <a:r>
              <a:rPr lang="zh-CN" altLang="en-US" sz="2400"/>
              <a:t>B:社会主义市场经济理论</a:t>
            </a:r>
            <a:endParaRPr lang="zh-CN" altLang="en-US" sz="2400"/>
          </a:p>
          <a:p>
            <a:pPr marL="0" indent="0">
              <a:lnSpc>
                <a:spcPct val="200000"/>
              </a:lnSpc>
              <a:buNone/>
            </a:pPr>
            <a:r>
              <a:rPr lang="zh-CN" altLang="en-US" sz="2400">
                <a:solidFill>
                  <a:srgbClr val="C00000"/>
                </a:solidFill>
              </a:rPr>
              <a:t>C:社会主义初级阶段理论</a:t>
            </a:r>
            <a:endParaRPr lang="zh-CN" altLang="en-US" sz="2400">
              <a:solidFill>
                <a:srgbClr val="C00000"/>
              </a:solidFill>
            </a:endParaRPr>
          </a:p>
          <a:p>
            <a:pPr marL="0" indent="0">
              <a:lnSpc>
                <a:spcPct val="200000"/>
              </a:lnSpc>
              <a:buNone/>
            </a:pPr>
            <a:r>
              <a:rPr lang="zh-CN" altLang="en-US" sz="2400"/>
              <a:t>D:“三个有利于”标准的理论</a:t>
            </a:r>
            <a:endParaRPr lang="zh-CN" altLang="en-US" sz="240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1990年，中共中央和国务院为进一步对外开放而作出的战略举措是（ ）</a:t>
            </a:r>
            <a:endParaRPr lang="zh-CN" altLang="en-US" sz="2400"/>
          </a:p>
          <a:p>
            <a:pPr marL="0" indent="0">
              <a:lnSpc>
                <a:spcPct val="200000"/>
              </a:lnSpc>
              <a:buNone/>
            </a:pPr>
            <a:r>
              <a:rPr lang="zh-CN" altLang="en-US" sz="2400"/>
              <a:t>A:建立厦门经济特区</a:t>
            </a:r>
            <a:endParaRPr lang="zh-CN" altLang="en-US" sz="2400"/>
          </a:p>
          <a:p>
            <a:pPr marL="0" indent="0">
              <a:lnSpc>
                <a:spcPct val="200000"/>
              </a:lnSpc>
              <a:buNone/>
            </a:pPr>
            <a:r>
              <a:rPr lang="zh-CN" altLang="en-US" sz="2400"/>
              <a:t>B:建立珠海经济特区</a:t>
            </a:r>
            <a:endParaRPr lang="zh-CN" altLang="en-US" sz="2400"/>
          </a:p>
          <a:p>
            <a:pPr marL="0" indent="0">
              <a:lnSpc>
                <a:spcPct val="200000"/>
              </a:lnSpc>
              <a:buNone/>
            </a:pPr>
            <a:r>
              <a:rPr lang="zh-CN" altLang="en-US" sz="2400"/>
              <a:t>C:开发、开放海南经济特区</a:t>
            </a:r>
            <a:endParaRPr lang="zh-CN" altLang="en-US" sz="2400"/>
          </a:p>
          <a:p>
            <a:pPr marL="0" indent="0">
              <a:lnSpc>
                <a:spcPct val="200000"/>
              </a:lnSpc>
              <a:buNone/>
            </a:pPr>
            <a:r>
              <a:rPr lang="zh-CN" altLang="en-US" sz="2400"/>
              <a:t>D:开发、开放上海浦东新区</a:t>
            </a:r>
            <a:endParaRPr lang="zh-CN" altLang="en-US" sz="240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1990年，中共中央和国务院为进一步对外开放而作出的战略举措是（ ）</a:t>
            </a:r>
            <a:endParaRPr lang="zh-CN" altLang="en-US" sz="2400"/>
          </a:p>
          <a:p>
            <a:pPr marL="0" indent="0">
              <a:lnSpc>
                <a:spcPct val="200000"/>
              </a:lnSpc>
              <a:buNone/>
            </a:pPr>
            <a:r>
              <a:rPr lang="zh-CN" altLang="en-US" sz="2400"/>
              <a:t>A:建立厦门经济特区</a:t>
            </a:r>
            <a:endParaRPr lang="zh-CN" altLang="en-US" sz="2400"/>
          </a:p>
          <a:p>
            <a:pPr marL="0" indent="0">
              <a:lnSpc>
                <a:spcPct val="200000"/>
              </a:lnSpc>
              <a:buNone/>
            </a:pPr>
            <a:r>
              <a:rPr lang="zh-CN" altLang="en-US" sz="2400"/>
              <a:t>B:建立珠海经济特区</a:t>
            </a:r>
            <a:endParaRPr lang="zh-CN" altLang="en-US" sz="2400"/>
          </a:p>
          <a:p>
            <a:pPr marL="0" indent="0">
              <a:lnSpc>
                <a:spcPct val="200000"/>
              </a:lnSpc>
              <a:buNone/>
            </a:pPr>
            <a:r>
              <a:rPr lang="zh-CN" altLang="en-US" sz="2400"/>
              <a:t>C:开发、开放海南经济特区</a:t>
            </a:r>
            <a:endParaRPr lang="zh-CN" altLang="en-US" sz="2400"/>
          </a:p>
          <a:p>
            <a:pPr marL="0" indent="0">
              <a:lnSpc>
                <a:spcPct val="200000"/>
              </a:lnSpc>
              <a:buNone/>
            </a:pPr>
            <a:r>
              <a:rPr lang="zh-CN" altLang="en-US" sz="2400">
                <a:solidFill>
                  <a:srgbClr val="C00000"/>
                </a:solidFill>
              </a:rPr>
              <a:t>D:开发、开放上海浦东新区</a:t>
            </a:r>
            <a:endParaRPr lang="zh-CN" altLang="en-US" sz="2400">
              <a:solidFill>
                <a:srgbClr val="C00000"/>
              </a:solidFill>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1990年，邓小平提出的关于中国农业改革与发展的思想是（ ）</a:t>
            </a:r>
            <a:endParaRPr lang="zh-CN" altLang="en-US" sz="2400"/>
          </a:p>
          <a:p>
            <a:pPr marL="0" indent="0">
              <a:lnSpc>
                <a:spcPct val="200000"/>
              </a:lnSpc>
              <a:buNone/>
            </a:pPr>
            <a:r>
              <a:rPr lang="zh-CN" altLang="en-US" sz="2400"/>
              <a:t>A:“三个主体，三个补充”</a:t>
            </a:r>
            <a:endParaRPr lang="zh-CN" altLang="en-US" sz="2400"/>
          </a:p>
          <a:p>
            <a:pPr marL="0" indent="0">
              <a:lnSpc>
                <a:spcPct val="200000"/>
              </a:lnSpc>
              <a:buNone/>
            </a:pPr>
            <a:r>
              <a:rPr lang="zh-CN" altLang="en-US" sz="2400"/>
              <a:t>B:“三步走”</a:t>
            </a:r>
            <a:endParaRPr lang="zh-CN" altLang="en-US" sz="2400"/>
          </a:p>
          <a:p>
            <a:pPr marL="0" indent="0">
              <a:lnSpc>
                <a:spcPct val="200000"/>
              </a:lnSpc>
              <a:buNone/>
            </a:pPr>
            <a:r>
              <a:rPr lang="zh-CN" altLang="en-US" sz="2400"/>
              <a:t>C:“两个飞跃”</a:t>
            </a:r>
            <a:endParaRPr lang="zh-CN" altLang="en-US" sz="2400"/>
          </a:p>
          <a:p>
            <a:pPr marL="0" indent="0">
              <a:lnSpc>
                <a:spcPct val="200000"/>
              </a:lnSpc>
              <a:buNone/>
            </a:pPr>
            <a:r>
              <a:rPr lang="zh-CN" altLang="en-US" sz="2400"/>
              <a:t>D:“两个大局”</a:t>
            </a:r>
            <a:endParaRPr lang="zh-CN" altLang="en-US" sz="240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1990年，邓小平提出的关于中国农业改革与发展的思想是（ ）</a:t>
            </a:r>
            <a:endParaRPr lang="zh-CN" altLang="en-US" sz="2400"/>
          </a:p>
          <a:p>
            <a:pPr marL="0" indent="0">
              <a:lnSpc>
                <a:spcPct val="200000"/>
              </a:lnSpc>
              <a:buNone/>
            </a:pPr>
            <a:r>
              <a:rPr lang="zh-CN" altLang="en-US" sz="2400"/>
              <a:t>A:“三个主体，三个补充”</a:t>
            </a:r>
            <a:endParaRPr lang="zh-CN" altLang="en-US" sz="2400"/>
          </a:p>
          <a:p>
            <a:pPr marL="0" indent="0">
              <a:lnSpc>
                <a:spcPct val="200000"/>
              </a:lnSpc>
              <a:buNone/>
            </a:pPr>
            <a:r>
              <a:rPr lang="zh-CN" altLang="en-US" sz="2400"/>
              <a:t>B:“三步走”</a:t>
            </a:r>
            <a:endParaRPr lang="zh-CN" altLang="en-US" sz="2400"/>
          </a:p>
          <a:p>
            <a:pPr marL="0" indent="0">
              <a:lnSpc>
                <a:spcPct val="200000"/>
              </a:lnSpc>
              <a:buNone/>
            </a:pPr>
            <a:r>
              <a:rPr lang="zh-CN" altLang="en-US" sz="2400">
                <a:solidFill>
                  <a:srgbClr val="C00000"/>
                </a:solidFill>
              </a:rPr>
              <a:t>C:“两个飞跃”</a:t>
            </a:r>
            <a:endParaRPr lang="zh-CN" altLang="en-US" sz="2400">
              <a:solidFill>
                <a:srgbClr val="C00000"/>
              </a:solidFill>
            </a:endParaRPr>
          </a:p>
          <a:p>
            <a:pPr marL="0" indent="0">
              <a:lnSpc>
                <a:spcPct val="200000"/>
              </a:lnSpc>
              <a:buNone/>
            </a:pPr>
            <a:r>
              <a:rPr lang="zh-CN" altLang="en-US" sz="2400"/>
              <a:t>D:“两个大局”</a:t>
            </a:r>
            <a:endParaRPr lang="zh-CN" altLang="en-US" sz="240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1990年，中共中央和国务院为进一步对外开放而作出的战略举措是（ ）</a:t>
            </a:r>
            <a:endParaRPr lang="zh-CN" altLang="en-US" sz="2400"/>
          </a:p>
          <a:p>
            <a:pPr marL="0" indent="0">
              <a:lnSpc>
                <a:spcPct val="200000"/>
              </a:lnSpc>
              <a:buNone/>
            </a:pPr>
            <a:r>
              <a:rPr lang="zh-CN" altLang="en-US" sz="2400"/>
              <a:t>A:建立厦门经济特区</a:t>
            </a:r>
            <a:endParaRPr lang="zh-CN" altLang="en-US" sz="2400"/>
          </a:p>
          <a:p>
            <a:pPr marL="0" indent="0">
              <a:lnSpc>
                <a:spcPct val="200000"/>
              </a:lnSpc>
              <a:buNone/>
            </a:pPr>
            <a:r>
              <a:rPr lang="zh-CN" altLang="en-US" sz="2400"/>
              <a:t>B:建立珠海经济特区</a:t>
            </a:r>
            <a:endParaRPr lang="zh-CN" altLang="en-US" sz="2400"/>
          </a:p>
          <a:p>
            <a:pPr marL="0" indent="0">
              <a:lnSpc>
                <a:spcPct val="200000"/>
              </a:lnSpc>
              <a:buNone/>
            </a:pPr>
            <a:r>
              <a:rPr lang="zh-CN" altLang="en-US" sz="2400"/>
              <a:t>C:开发、开放海南经济特区</a:t>
            </a:r>
            <a:endParaRPr lang="zh-CN" altLang="en-US" sz="2400"/>
          </a:p>
          <a:p>
            <a:pPr marL="0" indent="0">
              <a:lnSpc>
                <a:spcPct val="200000"/>
              </a:lnSpc>
              <a:buNone/>
            </a:pPr>
            <a:r>
              <a:rPr lang="zh-CN" altLang="en-US" sz="2400"/>
              <a:t>D:开发、开放上海浦东新区</a:t>
            </a:r>
            <a:endParaRPr lang="zh-CN" altLang="en-US" sz="240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1990年，中共中央和国务院为进一步对外开放而作出的战略举措是（ ）</a:t>
            </a:r>
            <a:endParaRPr lang="zh-CN" altLang="en-US" sz="2400"/>
          </a:p>
          <a:p>
            <a:pPr marL="0" indent="0">
              <a:lnSpc>
                <a:spcPct val="200000"/>
              </a:lnSpc>
              <a:buNone/>
            </a:pPr>
            <a:r>
              <a:rPr lang="zh-CN" altLang="en-US" sz="2400"/>
              <a:t>A:建立厦门经济特区</a:t>
            </a:r>
            <a:endParaRPr lang="zh-CN" altLang="en-US" sz="2400"/>
          </a:p>
          <a:p>
            <a:pPr marL="0" indent="0">
              <a:lnSpc>
                <a:spcPct val="200000"/>
              </a:lnSpc>
              <a:buNone/>
            </a:pPr>
            <a:r>
              <a:rPr lang="zh-CN" altLang="en-US" sz="2400"/>
              <a:t>B:建立珠海经济特区</a:t>
            </a:r>
            <a:endParaRPr lang="zh-CN" altLang="en-US" sz="2400"/>
          </a:p>
          <a:p>
            <a:pPr marL="0" indent="0">
              <a:lnSpc>
                <a:spcPct val="200000"/>
              </a:lnSpc>
              <a:buNone/>
            </a:pPr>
            <a:r>
              <a:rPr lang="zh-CN" altLang="en-US" sz="2400"/>
              <a:t>C:开发、开放海南经济特区</a:t>
            </a:r>
            <a:endParaRPr lang="zh-CN" altLang="en-US" sz="2400"/>
          </a:p>
          <a:p>
            <a:pPr marL="0" indent="0">
              <a:lnSpc>
                <a:spcPct val="200000"/>
              </a:lnSpc>
              <a:buNone/>
            </a:pPr>
            <a:r>
              <a:rPr lang="zh-CN" altLang="en-US" sz="2400">
                <a:solidFill>
                  <a:srgbClr val="C00000"/>
                </a:solidFill>
              </a:rPr>
              <a:t>D:开发、开放上海浦东新区</a:t>
            </a:r>
            <a:endParaRPr lang="zh-CN" altLang="en-US" sz="240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1951年底到1952年春，中国共产党在党政机构工作人员中开展的运动是（ ）</a:t>
            </a:r>
            <a:endParaRPr lang="zh-CN" altLang="en-US" sz="2400"/>
          </a:p>
          <a:p>
            <a:pPr marL="0" indent="0">
              <a:lnSpc>
                <a:spcPct val="200000"/>
              </a:lnSpc>
              <a:buNone/>
            </a:pPr>
            <a:r>
              <a:rPr lang="zh-CN" altLang="en-US" sz="2400"/>
              <a:t>A:肃反运动</a:t>
            </a:r>
            <a:endParaRPr lang="zh-CN" altLang="en-US" sz="2400"/>
          </a:p>
          <a:p>
            <a:pPr marL="0" indent="0">
              <a:lnSpc>
                <a:spcPct val="200000"/>
              </a:lnSpc>
              <a:buNone/>
            </a:pPr>
            <a:r>
              <a:rPr lang="zh-CN" altLang="en-US" sz="2400"/>
              <a:t>B:整风、整党运动</a:t>
            </a:r>
            <a:endParaRPr lang="zh-CN" altLang="en-US" sz="2400"/>
          </a:p>
          <a:p>
            <a:pPr marL="0" indent="0">
              <a:lnSpc>
                <a:spcPct val="200000"/>
              </a:lnSpc>
              <a:buNone/>
            </a:pPr>
            <a:r>
              <a:rPr lang="zh-CN" altLang="en-US" sz="2400"/>
              <a:t>C:“三反”运动</a:t>
            </a:r>
            <a:endParaRPr lang="zh-CN" altLang="en-US" sz="2400"/>
          </a:p>
          <a:p>
            <a:pPr marL="0" indent="0">
              <a:lnSpc>
                <a:spcPct val="200000"/>
              </a:lnSpc>
              <a:buNone/>
            </a:pPr>
            <a:r>
              <a:rPr lang="zh-CN" altLang="en-US" sz="2400"/>
              <a:t>D:“五反”运动</a:t>
            </a:r>
            <a:endParaRPr lang="zh-CN" altLang="en-US" sz="240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明确提出建立社会主义市场经济体制目标的会议是（ ）</a:t>
            </a:r>
            <a:endParaRPr lang="zh-CN" altLang="en-US" sz="2400"/>
          </a:p>
          <a:p>
            <a:pPr marL="0" indent="0">
              <a:lnSpc>
                <a:spcPct val="200000"/>
              </a:lnSpc>
              <a:buNone/>
            </a:pPr>
            <a:r>
              <a:rPr lang="zh-CN" altLang="en-US" sz="2400"/>
              <a:t>A:中共十一届三中全会</a:t>
            </a:r>
            <a:endParaRPr lang="zh-CN" altLang="en-US" sz="2400"/>
          </a:p>
          <a:p>
            <a:pPr marL="0" indent="0">
              <a:lnSpc>
                <a:spcPct val="200000"/>
              </a:lnSpc>
              <a:buNone/>
            </a:pPr>
            <a:r>
              <a:rPr lang="zh-CN" altLang="en-US" sz="2400"/>
              <a:t>B:中共十二届三中全会</a:t>
            </a:r>
            <a:endParaRPr lang="zh-CN" altLang="en-US" sz="2400"/>
          </a:p>
          <a:p>
            <a:pPr marL="0" indent="0">
              <a:lnSpc>
                <a:spcPct val="200000"/>
              </a:lnSpc>
              <a:buNone/>
            </a:pPr>
            <a:r>
              <a:rPr lang="zh-CN" altLang="en-US" sz="2400"/>
              <a:t>C:中共十三大</a:t>
            </a:r>
            <a:endParaRPr lang="zh-CN" altLang="en-US" sz="2400"/>
          </a:p>
          <a:p>
            <a:pPr marL="0" indent="0">
              <a:lnSpc>
                <a:spcPct val="200000"/>
              </a:lnSpc>
              <a:buNone/>
            </a:pPr>
            <a:r>
              <a:rPr lang="zh-CN" altLang="en-US" sz="2400"/>
              <a:t>D:中共十四大</a:t>
            </a:r>
            <a:endParaRPr lang="zh-CN" altLang="en-US" sz="240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明确提出建立社会主义市场经济体制目标的会议是（ ）</a:t>
            </a:r>
            <a:endParaRPr lang="zh-CN" altLang="en-US" sz="2400"/>
          </a:p>
          <a:p>
            <a:pPr marL="0" indent="0">
              <a:lnSpc>
                <a:spcPct val="200000"/>
              </a:lnSpc>
              <a:buNone/>
            </a:pPr>
            <a:r>
              <a:rPr lang="zh-CN" altLang="en-US" sz="2400"/>
              <a:t>A:中共十一届三中全会</a:t>
            </a:r>
            <a:endParaRPr lang="zh-CN" altLang="en-US" sz="2400"/>
          </a:p>
          <a:p>
            <a:pPr marL="0" indent="0">
              <a:lnSpc>
                <a:spcPct val="200000"/>
              </a:lnSpc>
              <a:buNone/>
            </a:pPr>
            <a:r>
              <a:rPr lang="zh-CN" altLang="en-US" sz="2400"/>
              <a:t>B:中共十二届三中全会</a:t>
            </a:r>
            <a:endParaRPr lang="zh-CN" altLang="en-US" sz="2400"/>
          </a:p>
          <a:p>
            <a:pPr marL="0" indent="0">
              <a:lnSpc>
                <a:spcPct val="200000"/>
              </a:lnSpc>
              <a:buNone/>
            </a:pPr>
            <a:r>
              <a:rPr lang="zh-CN" altLang="en-US" sz="2400"/>
              <a:t>C:中共十三大</a:t>
            </a:r>
            <a:endParaRPr lang="zh-CN" altLang="en-US" sz="2400"/>
          </a:p>
          <a:p>
            <a:pPr marL="0" indent="0">
              <a:lnSpc>
                <a:spcPct val="200000"/>
              </a:lnSpc>
              <a:buNone/>
            </a:pPr>
            <a:r>
              <a:rPr lang="zh-CN" altLang="en-US" sz="2400">
                <a:solidFill>
                  <a:srgbClr val="C00000"/>
                </a:solidFill>
              </a:rPr>
              <a:t>D:中共十四大</a:t>
            </a:r>
            <a:endParaRPr lang="zh-CN" altLang="en-US" sz="2400">
              <a:solidFill>
                <a:srgbClr val="C00000"/>
              </a:solidFill>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1992年召开的中共十四大明确提出，我国经济体制改革的目标是建立（ ）</a:t>
            </a:r>
            <a:endParaRPr lang="zh-CN" altLang="en-US" sz="2400"/>
          </a:p>
          <a:p>
            <a:pPr marL="0" indent="0">
              <a:lnSpc>
                <a:spcPct val="200000"/>
              </a:lnSpc>
              <a:buNone/>
            </a:pPr>
            <a:r>
              <a:rPr lang="zh-CN" altLang="en-US" sz="2400"/>
              <a:t>A:社会主义市场经济体制</a:t>
            </a:r>
            <a:endParaRPr lang="zh-CN" altLang="en-US" sz="2400"/>
          </a:p>
          <a:p>
            <a:pPr marL="0" indent="0">
              <a:lnSpc>
                <a:spcPct val="200000"/>
              </a:lnSpc>
              <a:buNone/>
            </a:pPr>
            <a:r>
              <a:rPr lang="zh-CN" altLang="en-US" sz="2400"/>
              <a:t>B:社会主义有计划商品经济体制</a:t>
            </a:r>
            <a:endParaRPr lang="zh-CN" altLang="en-US" sz="2400"/>
          </a:p>
          <a:p>
            <a:pPr marL="0" indent="0">
              <a:lnSpc>
                <a:spcPct val="200000"/>
              </a:lnSpc>
              <a:buNone/>
            </a:pPr>
            <a:r>
              <a:rPr lang="zh-CN" altLang="en-US" sz="2400"/>
              <a:t>C:计划为主、市场为辅的经济体制</a:t>
            </a:r>
            <a:endParaRPr lang="zh-CN" altLang="en-US" sz="2400"/>
          </a:p>
          <a:p>
            <a:pPr marL="0" indent="0">
              <a:lnSpc>
                <a:spcPct val="200000"/>
              </a:lnSpc>
              <a:buNone/>
            </a:pPr>
            <a:r>
              <a:rPr lang="zh-CN" altLang="en-US" sz="2400"/>
              <a:t>D:市场为主、计划为辅的经济体制</a:t>
            </a:r>
            <a:endParaRPr lang="zh-CN" altLang="en-US" sz="240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1992年召开的中共十四大明确提出，我国经济体制改革的目标是建立（ ）</a:t>
            </a:r>
            <a:endParaRPr lang="zh-CN" altLang="en-US" sz="2400"/>
          </a:p>
          <a:p>
            <a:pPr marL="0" indent="0">
              <a:lnSpc>
                <a:spcPct val="200000"/>
              </a:lnSpc>
              <a:buNone/>
            </a:pPr>
            <a:r>
              <a:rPr lang="zh-CN" altLang="en-US" sz="2400">
                <a:solidFill>
                  <a:srgbClr val="C00000"/>
                </a:solidFill>
              </a:rPr>
              <a:t>A:社会主义市场经济体制</a:t>
            </a:r>
            <a:endParaRPr lang="zh-CN" altLang="en-US" sz="2400">
              <a:solidFill>
                <a:srgbClr val="C00000"/>
              </a:solidFill>
            </a:endParaRPr>
          </a:p>
          <a:p>
            <a:pPr marL="0" indent="0">
              <a:lnSpc>
                <a:spcPct val="200000"/>
              </a:lnSpc>
              <a:buNone/>
            </a:pPr>
            <a:r>
              <a:rPr lang="zh-CN" altLang="en-US" sz="2400"/>
              <a:t>B:社会主义有计划商品经济体制</a:t>
            </a:r>
            <a:endParaRPr lang="zh-CN" altLang="en-US" sz="2400"/>
          </a:p>
          <a:p>
            <a:pPr marL="0" indent="0">
              <a:lnSpc>
                <a:spcPct val="200000"/>
              </a:lnSpc>
              <a:buNone/>
            </a:pPr>
            <a:r>
              <a:rPr lang="zh-CN" altLang="en-US" sz="2400"/>
              <a:t>C:计划为主、市场为辅的经济体制</a:t>
            </a:r>
            <a:endParaRPr lang="zh-CN" altLang="en-US" sz="2400"/>
          </a:p>
          <a:p>
            <a:pPr marL="0" indent="0">
              <a:lnSpc>
                <a:spcPct val="200000"/>
              </a:lnSpc>
              <a:buNone/>
            </a:pPr>
            <a:r>
              <a:rPr lang="zh-CN" altLang="en-US" sz="2400"/>
              <a:t>D:市场为主、计划为辅的经济体制</a:t>
            </a:r>
            <a:endParaRPr lang="zh-CN" altLang="en-US" sz="240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1993年11月召开的中共十四届三中全会，通过了（ ）</a:t>
            </a:r>
            <a:endParaRPr lang="zh-CN" altLang="en-US" sz="2400"/>
          </a:p>
          <a:p>
            <a:pPr marL="0" indent="0">
              <a:lnSpc>
                <a:spcPct val="200000"/>
              </a:lnSpc>
              <a:buNone/>
            </a:pPr>
            <a:r>
              <a:rPr lang="zh-CN" altLang="en-US" sz="2400"/>
              <a:t>A:《关于经济体制改革的决定》</a:t>
            </a:r>
            <a:endParaRPr lang="zh-CN" altLang="en-US" sz="2400"/>
          </a:p>
          <a:p>
            <a:pPr marL="0" indent="0">
              <a:lnSpc>
                <a:spcPct val="200000"/>
              </a:lnSpc>
              <a:buNone/>
            </a:pPr>
            <a:r>
              <a:rPr lang="zh-CN" altLang="en-US" sz="2400"/>
              <a:t>B:《关于教育体制改革的决定》</a:t>
            </a:r>
            <a:endParaRPr lang="zh-CN" altLang="en-US" sz="2400"/>
          </a:p>
          <a:p>
            <a:pPr marL="0" indent="0">
              <a:lnSpc>
                <a:spcPct val="200000"/>
              </a:lnSpc>
              <a:buNone/>
            </a:pPr>
            <a:r>
              <a:rPr lang="zh-CN" altLang="en-US" sz="2400"/>
              <a:t>C:《关于社会主义精神文明建设指导方针的决议》</a:t>
            </a:r>
            <a:endParaRPr lang="zh-CN" altLang="en-US" sz="2400"/>
          </a:p>
          <a:p>
            <a:pPr marL="0" indent="0">
              <a:lnSpc>
                <a:spcPct val="200000"/>
              </a:lnSpc>
              <a:buNone/>
            </a:pPr>
            <a:r>
              <a:rPr lang="zh-CN" altLang="en-US" sz="2400"/>
              <a:t>D:《关于建立社会主义市场经济体制若干问题的决定》</a:t>
            </a:r>
            <a:endParaRPr lang="zh-CN" altLang="en-US" sz="24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1993年11月召开的中共十四届三中全会，通过了（ ）</a:t>
            </a:r>
            <a:endParaRPr lang="zh-CN" altLang="en-US" sz="2400"/>
          </a:p>
          <a:p>
            <a:pPr marL="0" indent="0">
              <a:lnSpc>
                <a:spcPct val="200000"/>
              </a:lnSpc>
              <a:buNone/>
            </a:pPr>
            <a:r>
              <a:rPr lang="zh-CN" altLang="en-US" sz="2400"/>
              <a:t>A:《关于经济体制改革的决定》</a:t>
            </a:r>
            <a:endParaRPr lang="zh-CN" altLang="en-US" sz="2400"/>
          </a:p>
          <a:p>
            <a:pPr marL="0" indent="0">
              <a:lnSpc>
                <a:spcPct val="200000"/>
              </a:lnSpc>
              <a:buNone/>
            </a:pPr>
            <a:r>
              <a:rPr lang="zh-CN" altLang="en-US" sz="2400"/>
              <a:t>B:《关于教育体制改革的决定》</a:t>
            </a:r>
            <a:endParaRPr lang="zh-CN" altLang="en-US" sz="2400"/>
          </a:p>
          <a:p>
            <a:pPr marL="0" indent="0">
              <a:lnSpc>
                <a:spcPct val="200000"/>
              </a:lnSpc>
              <a:buNone/>
            </a:pPr>
            <a:r>
              <a:rPr lang="zh-CN" altLang="en-US" sz="2400"/>
              <a:t>C:《关于社会主义精神文明建设指导方针的决议》</a:t>
            </a:r>
            <a:endParaRPr lang="zh-CN" altLang="en-US" sz="2400"/>
          </a:p>
          <a:p>
            <a:pPr marL="0" indent="0">
              <a:lnSpc>
                <a:spcPct val="200000"/>
              </a:lnSpc>
              <a:buNone/>
            </a:pPr>
            <a:r>
              <a:rPr lang="zh-CN" altLang="en-US" sz="2400">
                <a:solidFill>
                  <a:srgbClr val="C00000"/>
                </a:solidFill>
              </a:rPr>
              <a:t>D:《关于建立社会主义市场经济体制若干问题的决定》</a:t>
            </a:r>
            <a:endParaRPr lang="zh-CN" altLang="en-US" sz="2400">
              <a:solidFill>
                <a:srgbClr val="C00000"/>
              </a:solidFill>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中共中央通过《关于建立社会主义市场经济体制若干问题的决定》的会议是（ ）</a:t>
            </a:r>
            <a:endParaRPr lang="zh-CN" altLang="en-US" sz="2400"/>
          </a:p>
          <a:p>
            <a:pPr marL="0" indent="0">
              <a:lnSpc>
                <a:spcPct val="200000"/>
              </a:lnSpc>
              <a:buNone/>
            </a:pPr>
            <a:r>
              <a:rPr lang="zh-CN" altLang="en-US" sz="2400"/>
              <a:t>A:中共十二大</a:t>
            </a:r>
            <a:endParaRPr lang="zh-CN" altLang="en-US" sz="2400"/>
          </a:p>
          <a:p>
            <a:pPr marL="0" indent="0">
              <a:lnSpc>
                <a:spcPct val="200000"/>
              </a:lnSpc>
              <a:buNone/>
            </a:pPr>
            <a:r>
              <a:rPr lang="zh-CN" altLang="en-US" sz="2400"/>
              <a:t>B:中共十三大</a:t>
            </a:r>
            <a:endParaRPr lang="zh-CN" altLang="en-US" sz="2400"/>
          </a:p>
          <a:p>
            <a:pPr marL="0" indent="0">
              <a:lnSpc>
                <a:spcPct val="200000"/>
              </a:lnSpc>
              <a:buNone/>
            </a:pPr>
            <a:r>
              <a:rPr lang="zh-CN" altLang="en-US" sz="2400"/>
              <a:t>C:中共十四届三中全会</a:t>
            </a:r>
            <a:endParaRPr lang="zh-CN" altLang="en-US" sz="2400"/>
          </a:p>
          <a:p>
            <a:pPr marL="0" indent="0">
              <a:lnSpc>
                <a:spcPct val="200000"/>
              </a:lnSpc>
              <a:buNone/>
            </a:pPr>
            <a:r>
              <a:rPr lang="zh-CN" altLang="en-US" sz="2400"/>
              <a:t>D:中共十五届三中全会</a:t>
            </a:r>
            <a:endParaRPr lang="zh-CN" altLang="en-US" sz="24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中共中央通过《关于建立社会主义市场经济体制若干问题的决定》的会议是（ ）</a:t>
            </a:r>
            <a:endParaRPr lang="zh-CN" altLang="en-US" sz="2400"/>
          </a:p>
          <a:p>
            <a:pPr marL="0" indent="0">
              <a:lnSpc>
                <a:spcPct val="200000"/>
              </a:lnSpc>
              <a:buNone/>
            </a:pPr>
            <a:r>
              <a:rPr lang="zh-CN" altLang="en-US" sz="2400"/>
              <a:t>A:中共十二大</a:t>
            </a:r>
            <a:endParaRPr lang="zh-CN" altLang="en-US" sz="2400"/>
          </a:p>
          <a:p>
            <a:pPr marL="0" indent="0">
              <a:lnSpc>
                <a:spcPct val="200000"/>
              </a:lnSpc>
              <a:buNone/>
            </a:pPr>
            <a:r>
              <a:rPr lang="zh-CN" altLang="en-US" sz="2400"/>
              <a:t>B:中共十三大</a:t>
            </a:r>
            <a:endParaRPr lang="zh-CN" altLang="en-US" sz="2400"/>
          </a:p>
          <a:p>
            <a:pPr marL="0" indent="0">
              <a:lnSpc>
                <a:spcPct val="200000"/>
              </a:lnSpc>
              <a:buNone/>
            </a:pPr>
            <a:r>
              <a:rPr lang="zh-CN" altLang="en-US" sz="2400">
                <a:solidFill>
                  <a:srgbClr val="C00000"/>
                </a:solidFill>
              </a:rPr>
              <a:t>C:中共十四届三中全会</a:t>
            </a:r>
            <a:endParaRPr lang="zh-CN" altLang="en-US" sz="2400">
              <a:solidFill>
                <a:srgbClr val="C00000"/>
              </a:solidFill>
            </a:endParaRPr>
          </a:p>
          <a:p>
            <a:pPr marL="0" indent="0">
              <a:lnSpc>
                <a:spcPct val="200000"/>
              </a:lnSpc>
              <a:buNone/>
            </a:pPr>
            <a:r>
              <a:rPr lang="zh-CN" altLang="en-US" sz="2400"/>
              <a:t>D:中共十五届三中全会</a:t>
            </a:r>
            <a:endParaRPr lang="zh-CN" altLang="en-US" sz="240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中国共产党将邓小平理论作为党的指导思想写入党章是在（ ）</a:t>
            </a:r>
            <a:endParaRPr lang="zh-CN" altLang="en-US" sz="2400"/>
          </a:p>
          <a:p>
            <a:pPr marL="0" indent="0">
              <a:lnSpc>
                <a:spcPct val="200000"/>
              </a:lnSpc>
              <a:buNone/>
            </a:pPr>
            <a:r>
              <a:rPr lang="zh-CN" altLang="en-US" sz="2400"/>
              <a:t>A:中共十二大</a:t>
            </a:r>
            <a:endParaRPr lang="zh-CN" altLang="en-US" sz="2400"/>
          </a:p>
          <a:p>
            <a:pPr marL="0" indent="0">
              <a:lnSpc>
                <a:spcPct val="200000"/>
              </a:lnSpc>
              <a:buNone/>
            </a:pPr>
            <a:r>
              <a:rPr lang="zh-CN" altLang="en-US" sz="2400"/>
              <a:t>B:中共十三大</a:t>
            </a:r>
            <a:endParaRPr lang="zh-CN" altLang="en-US" sz="2400"/>
          </a:p>
          <a:p>
            <a:pPr marL="0" indent="0">
              <a:lnSpc>
                <a:spcPct val="200000"/>
              </a:lnSpc>
              <a:buNone/>
            </a:pPr>
            <a:r>
              <a:rPr lang="zh-CN" altLang="en-US" sz="2400"/>
              <a:t>C:中共十四大</a:t>
            </a:r>
            <a:endParaRPr lang="zh-CN" altLang="en-US" sz="2400"/>
          </a:p>
          <a:p>
            <a:pPr marL="0" indent="0">
              <a:lnSpc>
                <a:spcPct val="200000"/>
              </a:lnSpc>
              <a:buNone/>
            </a:pPr>
            <a:r>
              <a:rPr lang="zh-CN" altLang="en-US" sz="2400"/>
              <a:t>D:中共十五大</a:t>
            </a:r>
            <a:endParaRPr lang="zh-CN" altLang="en-US" sz="240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中国共产党将邓小平理论作为党的指导思想写入党章是在（ ）</a:t>
            </a:r>
            <a:endParaRPr lang="zh-CN" altLang="en-US" sz="2400"/>
          </a:p>
          <a:p>
            <a:pPr marL="0" indent="0">
              <a:lnSpc>
                <a:spcPct val="200000"/>
              </a:lnSpc>
              <a:buNone/>
            </a:pPr>
            <a:r>
              <a:rPr lang="zh-CN" altLang="en-US" sz="2400"/>
              <a:t>A:中共十二大</a:t>
            </a:r>
            <a:endParaRPr lang="zh-CN" altLang="en-US" sz="2400"/>
          </a:p>
          <a:p>
            <a:pPr marL="0" indent="0">
              <a:lnSpc>
                <a:spcPct val="200000"/>
              </a:lnSpc>
              <a:buNone/>
            </a:pPr>
            <a:r>
              <a:rPr lang="zh-CN" altLang="en-US" sz="2400"/>
              <a:t>B:中共十三大</a:t>
            </a:r>
            <a:endParaRPr lang="zh-CN" altLang="en-US" sz="2400"/>
          </a:p>
          <a:p>
            <a:pPr marL="0" indent="0">
              <a:lnSpc>
                <a:spcPct val="200000"/>
              </a:lnSpc>
              <a:buNone/>
            </a:pPr>
            <a:r>
              <a:rPr lang="zh-CN" altLang="en-US" sz="2400"/>
              <a:t>C:中共十四大</a:t>
            </a:r>
            <a:endParaRPr lang="zh-CN" altLang="en-US" sz="2400"/>
          </a:p>
          <a:p>
            <a:pPr marL="0" indent="0">
              <a:lnSpc>
                <a:spcPct val="200000"/>
              </a:lnSpc>
              <a:buNone/>
            </a:pPr>
            <a:r>
              <a:rPr lang="zh-CN" altLang="en-US" sz="2400">
                <a:solidFill>
                  <a:srgbClr val="C00000"/>
                </a:solidFill>
              </a:rPr>
              <a:t>D:中共十五大</a:t>
            </a:r>
            <a:endParaRPr lang="zh-CN" altLang="en-US" sz="2400">
              <a:solidFill>
                <a:srgbClr val="C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1951年底到1952年春，中国共产党在党政机构工作人员中开展的运动是（ ）</a:t>
            </a:r>
            <a:endParaRPr lang="zh-CN" altLang="en-US" sz="2400"/>
          </a:p>
          <a:p>
            <a:pPr marL="0" indent="0">
              <a:lnSpc>
                <a:spcPct val="200000"/>
              </a:lnSpc>
              <a:buNone/>
            </a:pPr>
            <a:r>
              <a:rPr lang="zh-CN" altLang="en-US" sz="2400"/>
              <a:t>A:肃反运动</a:t>
            </a:r>
            <a:endParaRPr lang="zh-CN" altLang="en-US" sz="2400"/>
          </a:p>
          <a:p>
            <a:pPr marL="0" indent="0">
              <a:lnSpc>
                <a:spcPct val="200000"/>
              </a:lnSpc>
              <a:buNone/>
            </a:pPr>
            <a:r>
              <a:rPr lang="zh-CN" altLang="en-US" sz="2400"/>
              <a:t>B:整风、整党运动</a:t>
            </a:r>
            <a:endParaRPr lang="zh-CN" altLang="en-US" sz="2400"/>
          </a:p>
          <a:p>
            <a:pPr marL="0" indent="0">
              <a:lnSpc>
                <a:spcPct val="200000"/>
              </a:lnSpc>
              <a:buNone/>
            </a:pPr>
            <a:r>
              <a:rPr lang="zh-CN" altLang="en-US" sz="2400">
                <a:solidFill>
                  <a:srgbClr val="FF0000"/>
                </a:solidFill>
              </a:rPr>
              <a:t>C:“三反”运动</a:t>
            </a:r>
            <a:endParaRPr lang="zh-CN" altLang="en-US" sz="2400">
              <a:solidFill>
                <a:srgbClr val="FF0000"/>
              </a:solidFill>
            </a:endParaRPr>
          </a:p>
          <a:p>
            <a:pPr marL="0" indent="0">
              <a:lnSpc>
                <a:spcPct val="200000"/>
              </a:lnSpc>
              <a:buNone/>
            </a:pPr>
            <a:r>
              <a:rPr lang="zh-CN" altLang="en-US" sz="2400"/>
              <a:t>D:“五反”运动</a:t>
            </a:r>
            <a:endParaRPr lang="zh-CN" altLang="en-US" sz="24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在中共十五大上，被正式确立为中国共产党指导思想的是（ ）</a:t>
            </a:r>
            <a:endParaRPr lang="zh-CN" altLang="en-US" sz="2400"/>
          </a:p>
          <a:p>
            <a:pPr marL="0" indent="0">
              <a:lnSpc>
                <a:spcPct val="200000"/>
              </a:lnSpc>
              <a:buNone/>
            </a:pPr>
            <a:r>
              <a:rPr lang="zh-CN" altLang="en-US" sz="2400"/>
              <a:t>A:马克思主义</a:t>
            </a:r>
            <a:endParaRPr lang="zh-CN" altLang="en-US" sz="2400"/>
          </a:p>
          <a:p>
            <a:pPr marL="0" indent="0">
              <a:lnSpc>
                <a:spcPct val="200000"/>
              </a:lnSpc>
              <a:buNone/>
            </a:pPr>
            <a:r>
              <a:rPr lang="zh-CN" altLang="en-US" sz="2400"/>
              <a:t>B:毛泽东思想</a:t>
            </a:r>
            <a:endParaRPr lang="zh-CN" altLang="en-US" sz="2400"/>
          </a:p>
          <a:p>
            <a:pPr marL="0" indent="0">
              <a:lnSpc>
                <a:spcPct val="200000"/>
              </a:lnSpc>
              <a:buNone/>
            </a:pPr>
            <a:r>
              <a:rPr lang="zh-CN" altLang="en-US" sz="2400"/>
              <a:t>C:邓小平理论</a:t>
            </a:r>
            <a:endParaRPr lang="zh-CN" altLang="en-US" sz="2400"/>
          </a:p>
          <a:p>
            <a:pPr marL="0" indent="0">
              <a:lnSpc>
                <a:spcPct val="200000"/>
              </a:lnSpc>
              <a:buNone/>
            </a:pPr>
            <a:r>
              <a:rPr lang="zh-CN" altLang="en-US" sz="2400"/>
              <a:t>D:科学发展观</a:t>
            </a:r>
            <a:endParaRPr lang="zh-CN" altLang="en-US" sz="240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在中共十五大上，被正式确立为中国共产党指导思想的是（ ）</a:t>
            </a:r>
            <a:endParaRPr lang="zh-CN" altLang="en-US" sz="2400"/>
          </a:p>
          <a:p>
            <a:pPr marL="0" indent="0">
              <a:lnSpc>
                <a:spcPct val="200000"/>
              </a:lnSpc>
              <a:buNone/>
            </a:pPr>
            <a:r>
              <a:rPr lang="zh-CN" altLang="en-US" sz="2400"/>
              <a:t>A:马克思主义</a:t>
            </a:r>
            <a:endParaRPr lang="zh-CN" altLang="en-US" sz="2400"/>
          </a:p>
          <a:p>
            <a:pPr marL="0" indent="0">
              <a:lnSpc>
                <a:spcPct val="200000"/>
              </a:lnSpc>
              <a:buNone/>
            </a:pPr>
            <a:r>
              <a:rPr lang="zh-CN" altLang="en-US" sz="2400"/>
              <a:t>B:毛泽东思想</a:t>
            </a:r>
            <a:endParaRPr lang="zh-CN" altLang="en-US" sz="2400"/>
          </a:p>
          <a:p>
            <a:pPr marL="0" indent="0">
              <a:lnSpc>
                <a:spcPct val="200000"/>
              </a:lnSpc>
              <a:buNone/>
            </a:pPr>
            <a:r>
              <a:rPr lang="zh-CN" altLang="en-US" sz="2400">
                <a:solidFill>
                  <a:srgbClr val="C00000"/>
                </a:solidFill>
              </a:rPr>
              <a:t>C:邓小平理论</a:t>
            </a:r>
            <a:endParaRPr lang="zh-CN" altLang="en-US" sz="2400">
              <a:solidFill>
                <a:srgbClr val="C00000"/>
              </a:solidFill>
            </a:endParaRPr>
          </a:p>
          <a:p>
            <a:pPr marL="0" indent="0">
              <a:lnSpc>
                <a:spcPct val="200000"/>
              </a:lnSpc>
              <a:buNone/>
            </a:pPr>
            <a:r>
              <a:rPr lang="zh-CN" altLang="en-US" sz="2400"/>
              <a:t>D:科学发展观</a:t>
            </a:r>
            <a:endParaRPr lang="zh-CN" altLang="en-US" sz="240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2001年，中国对外开放进入一个新阶段的标志是（ ） </a:t>
            </a:r>
            <a:endParaRPr lang="zh-CN" altLang="en-US" sz="2400"/>
          </a:p>
          <a:p>
            <a:pPr marL="0" indent="0">
              <a:lnSpc>
                <a:spcPct val="200000"/>
              </a:lnSpc>
              <a:buNone/>
            </a:pPr>
            <a:r>
              <a:rPr lang="zh-CN" altLang="en-US" sz="2400"/>
              <a:t>A:加入世界贸易组织</a:t>
            </a:r>
            <a:endParaRPr lang="zh-CN" altLang="en-US" sz="2400"/>
          </a:p>
          <a:p>
            <a:pPr marL="0" indent="0">
              <a:lnSpc>
                <a:spcPct val="200000"/>
              </a:lnSpc>
              <a:buNone/>
            </a:pPr>
            <a:r>
              <a:rPr lang="zh-CN" altLang="en-US" sz="2400"/>
              <a:t>B:设立海南经济特区 </a:t>
            </a:r>
            <a:endParaRPr lang="zh-CN" altLang="en-US" sz="2400"/>
          </a:p>
          <a:p>
            <a:pPr marL="0" indent="0">
              <a:lnSpc>
                <a:spcPct val="200000"/>
              </a:lnSpc>
              <a:buNone/>
            </a:pPr>
            <a:r>
              <a:rPr lang="zh-CN" altLang="en-US" sz="2400"/>
              <a:t>C:开发和开放上海浦东新区 </a:t>
            </a:r>
            <a:endParaRPr lang="zh-CN" altLang="en-US" sz="2400"/>
          </a:p>
          <a:p>
            <a:pPr marL="0" indent="0">
              <a:lnSpc>
                <a:spcPct val="200000"/>
              </a:lnSpc>
              <a:buNone/>
            </a:pPr>
            <a:r>
              <a:rPr lang="zh-CN" altLang="en-US" sz="2400"/>
              <a:t>D:开放十四个沿海港口城市 </a:t>
            </a:r>
            <a:endParaRPr lang="zh-CN" altLang="en-US" sz="240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2001年，中国对外开放进入一个新阶段的标志是（ ） </a:t>
            </a:r>
            <a:endParaRPr lang="zh-CN" altLang="en-US" sz="2400"/>
          </a:p>
          <a:p>
            <a:pPr marL="0" indent="0">
              <a:lnSpc>
                <a:spcPct val="200000"/>
              </a:lnSpc>
              <a:buNone/>
            </a:pPr>
            <a:r>
              <a:rPr lang="zh-CN" altLang="en-US" sz="2400">
                <a:solidFill>
                  <a:srgbClr val="C00000"/>
                </a:solidFill>
              </a:rPr>
              <a:t>A:加入世界贸易组织</a:t>
            </a:r>
            <a:endParaRPr lang="zh-CN" altLang="en-US" sz="2400">
              <a:solidFill>
                <a:srgbClr val="C00000"/>
              </a:solidFill>
            </a:endParaRPr>
          </a:p>
          <a:p>
            <a:pPr marL="0" indent="0">
              <a:lnSpc>
                <a:spcPct val="200000"/>
              </a:lnSpc>
              <a:buNone/>
            </a:pPr>
            <a:r>
              <a:rPr lang="zh-CN" altLang="en-US" sz="2400"/>
              <a:t>B:设立海南经济特区 </a:t>
            </a:r>
            <a:endParaRPr lang="zh-CN" altLang="en-US" sz="2400"/>
          </a:p>
          <a:p>
            <a:pPr marL="0" indent="0">
              <a:lnSpc>
                <a:spcPct val="200000"/>
              </a:lnSpc>
              <a:buNone/>
            </a:pPr>
            <a:r>
              <a:rPr lang="zh-CN" altLang="en-US" sz="2400"/>
              <a:t>C:开发和开放上海浦东新区 </a:t>
            </a:r>
            <a:endParaRPr lang="zh-CN" altLang="en-US" sz="2400"/>
          </a:p>
          <a:p>
            <a:pPr marL="0" indent="0">
              <a:lnSpc>
                <a:spcPct val="200000"/>
              </a:lnSpc>
              <a:buNone/>
            </a:pPr>
            <a:r>
              <a:rPr lang="zh-CN" altLang="en-US" sz="2400"/>
              <a:t>D:开放十四个沿海港口城市 </a:t>
            </a:r>
            <a:endParaRPr lang="zh-CN" altLang="en-US" sz="240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1997年7月1日，中国在推进祖国统一大业方面迈出的重要一步是（ ）</a:t>
            </a:r>
            <a:endParaRPr lang="zh-CN" altLang="en-US" sz="2400"/>
          </a:p>
          <a:p>
            <a:pPr marL="0" indent="0">
              <a:lnSpc>
                <a:spcPct val="200000"/>
              </a:lnSpc>
              <a:buNone/>
            </a:pPr>
            <a:r>
              <a:rPr lang="zh-CN" altLang="en-US" sz="2400"/>
              <a:t>A:海峡两岸达成“九二共识” </a:t>
            </a:r>
            <a:endParaRPr lang="zh-CN" altLang="en-US" sz="2400"/>
          </a:p>
          <a:p>
            <a:pPr marL="0" indent="0">
              <a:lnSpc>
                <a:spcPct val="200000"/>
              </a:lnSpc>
              <a:buNone/>
            </a:pPr>
            <a:r>
              <a:rPr lang="zh-CN" altLang="en-US" sz="2400"/>
              <a:t>B:恢复对香港行使主权 </a:t>
            </a:r>
            <a:endParaRPr lang="zh-CN" altLang="en-US" sz="2400"/>
          </a:p>
          <a:p>
            <a:pPr marL="0" indent="0">
              <a:lnSpc>
                <a:spcPct val="200000"/>
              </a:lnSpc>
              <a:buNone/>
            </a:pPr>
            <a:r>
              <a:rPr lang="zh-CN" altLang="en-US" sz="2400"/>
              <a:t>C:海峡双边举行“汪辜会谈” </a:t>
            </a:r>
            <a:endParaRPr lang="zh-CN" altLang="en-US" sz="2400"/>
          </a:p>
          <a:p>
            <a:pPr marL="0" indent="0">
              <a:lnSpc>
                <a:spcPct val="200000"/>
              </a:lnSpc>
              <a:buNone/>
            </a:pPr>
            <a:r>
              <a:rPr lang="zh-CN" altLang="en-US" sz="2400"/>
              <a:t>D:恢复对澳门行使主权</a:t>
            </a:r>
            <a:endParaRPr lang="zh-CN" altLang="en-US" sz="240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1997年7月1日，中国在推进祖国统一大业方面迈出的重要一步是（ ）</a:t>
            </a:r>
            <a:endParaRPr lang="zh-CN" altLang="en-US" sz="2400"/>
          </a:p>
          <a:p>
            <a:pPr marL="0" indent="0">
              <a:lnSpc>
                <a:spcPct val="200000"/>
              </a:lnSpc>
              <a:buNone/>
            </a:pPr>
            <a:r>
              <a:rPr lang="zh-CN" altLang="en-US" sz="2400"/>
              <a:t>A:海峡两岸达成“九二共识” </a:t>
            </a:r>
            <a:endParaRPr lang="zh-CN" altLang="en-US" sz="2400"/>
          </a:p>
          <a:p>
            <a:pPr marL="0" indent="0">
              <a:lnSpc>
                <a:spcPct val="200000"/>
              </a:lnSpc>
              <a:buNone/>
            </a:pPr>
            <a:r>
              <a:rPr lang="zh-CN" altLang="en-US" sz="2400">
                <a:solidFill>
                  <a:srgbClr val="C00000"/>
                </a:solidFill>
              </a:rPr>
              <a:t>B:恢复对香港行使主权 </a:t>
            </a:r>
            <a:endParaRPr lang="zh-CN" altLang="en-US" sz="2400">
              <a:solidFill>
                <a:srgbClr val="C00000"/>
              </a:solidFill>
            </a:endParaRPr>
          </a:p>
          <a:p>
            <a:pPr marL="0" indent="0">
              <a:lnSpc>
                <a:spcPct val="200000"/>
              </a:lnSpc>
              <a:buNone/>
            </a:pPr>
            <a:r>
              <a:rPr lang="zh-CN" altLang="en-US" sz="2400"/>
              <a:t>C:海峡双边举行“汪辜会谈” </a:t>
            </a:r>
            <a:endParaRPr lang="zh-CN" altLang="en-US" sz="2400"/>
          </a:p>
          <a:p>
            <a:pPr marL="0" indent="0">
              <a:lnSpc>
                <a:spcPct val="200000"/>
              </a:lnSpc>
              <a:buNone/>
            </a:pPr>
            <a:r>
              <a:rPr lang="zh-CN" altLang="en-US" sz="2400"/>
              <a:t>D:恢复对澳门行使主权</a:t>
            </a:r>
            <a:endParaRPr lang="zh-CN" altLang="en-US" sz="240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中国收回澳门的时间是（ ）</a:t>
            </a:r>
            <a:endParaRPr lang="zh-CN" altLang="en-US" sz="2400"/>
          </a:p>
          <a:p>
            <a:pPr marL="0" indent="0">
              <a:lnSpc>
                <a:spcPct val="200000"/>
              </a:lnSpc>
              <a:buNone/>
            </a:pPr>
            <a:r>
              <a:rPr lang="zh-CN" altLang="en-US" sz="2400"/>
              <a:t>A:1997年7月1日   </a:t>
            </a:r>
            <a:endParaRPr lang="zh-CN" altLang="en-US" sz="2400"/>
          </a:p>
          <a:p>
            <a:pPr marL="0" indent="0">
              <a:lnSpc>
                <a:spcPct val="200000"/>
              </a:lnSpc>
              <a:buNone/>
            </a:pPr>
            <a:r>
              <a:rPr lang="zh-CN" altLang="en-US" sz="2400"/>
              <a:t>B:1999年12月31日</a:t>
            </a:r>
            <a:endParaRPr lang="zh-CN" altLang="en-US" sz="2400"/>
          </a:p>
          <a:p>
            <a:pPr marL="0" indent="0">
              <a:lnSpc>
                <a:spcPct val="200000"/>
              </a:lnSpc>
              <a:buNone/>
            </a:pPr>
            <a:r>
              <a:rPr lang="zh-CN" altLang="en-US" sz="2400"/>
              <a:t>C:1999年1月1日</a:t>
            </a:r>
            <a:endParaRPr lang="zh-CN" altLang="en-US" sz="2400"/>
          </a:p>
          <a:p>
            <a:pPr marL="0" indent="0">
              <a:lnSpc>
                <a:spcPct val="200000"/>
              </a:lnSpc>
              <a:buNone/>
            </a:pPr>
            <a:r>
              <a:rPr lang="zh-CN" altLang="en-US" sz="2400"/>
              <a:t>D:1999年12月20日</a:t>
            </a:r>
            <a:endParaRPr lang="zh-CN" altLang="en-US" sz="240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中国收回澳门的时间是（ ）</a:t>
            </a:r>
            <a:endParaRPr lang="zh-CN" altLang="en-US" sz="2400"/>
          </a:p>
          <a:p>
            <a:pPr marL="0" indent="0">
              <a:lnSpc>
                <a:spcPct val="200000"/>
              </a:lnSpc>
              <a:buNone/>
            </a:pPr>
            <a:r>
              <a:rPr lang="zh-CN" altLang="en-US" sz="2400"/>
              <a:t>A:1997年7月1日   </a:t>
            </a:r>
            <a:endParaRPr lang="zh-CN" altLang="en-US" sz="2400"/>
          </a:p>
          <a:p>
            <a:pPr marL="0" indent="0">
              <a:lnSpc>
                <a:spcPct val="200000"/>
              </a:lnSpc>
              <a:buNone/>
            </a:pPr>
            <a:r>
              <a:rPr lang="zh-CN" altLang="en-US" sz="2400"/>
              <a:t>B:1999年12月31日</a:t>
            </a:r>
            <a:endParaRPr lang="zh-CN" altLang="en-US" sz="2400"/>
          </a:p>
          <a:p>
            <a:pPr marL="0" indent="0">
              <a:lnSpc>
                <a:spcPct val="200000"/>
              </a:lnSpc>
              <a:buNone/>
            </a:pPr>
            <a:r>
              <a:rPr lang="zh-CN" altLang="en-US" sz="2400"/>
              <a:t>C:1999年1月1日</a:t>
            </a:r>
            <a:endParaRPr lang="zh-CN" altLang="en-US" sz="2400"/>
          </a:p>
          <a:p>
            <a:pPr marL="0" indent="0">
              <a:lnSpc>
                <a:spcPct val="200000"/>
              </a:lnSpc>
              <a:buNone/>
            </a:pPr>
            <a:r>
              <a:rPr lang="zh-CN" altLang="en-US" sz="2400">
                <a:solidFill>
                  <a:srgbClr val="C00000"/>
                </a:solidFill>
              </a:rPr>
              <a:t>D:1999年12月20日</a:t>
            </a:r>
            <a:endParaRPr lang="zh-CN" altLang="en-US" sz="2400">
              <a:solidFill>
                <a:srgbClr val="C00000"/>
              </a:solidFill>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中国政府解决香港、澳门问题的理论依据是（ ）</a:t>
            </a:r>
            <a:endParaRPr lang="zh-CN" altLang="en-US" sz="2400"/>
          </a:p>
          <a:p>
            <a:pPr marL="0" indent="0">
              <a:lnSpc>
                <a:spcPct val="200000"/>
              </a:lnSpc>
              <a:buNone/>
            </a:pPr>
            <a:r>
              <a:rPr lang="zh-CN" altLang="en-US" sz="2400"/>
              <a:t>A:社会主义初级阶段理论</a:t>
            </a:r>
            <a:endParaRPr lang="zh-CN" altLang="en-US" sz="2400"/>
          </a:p>
          <a:p>
            <a:pPr marL="0" indent="0">
              <a:lnSpc>
                <a:spcPct val="200000"/>
              </a:lnSpc>
              <a:buNone/>
            </a:pPr>
            <a:r>
              <a:rPr lang="zh-CN" altLang="en-US" sz="2400"/>
              <a:t>B:“一国两制”的构想</a:t>
            </a:r>
            <a:endParaRPr lang="zh-CN" altLang="en-US" sz="2400"/>
          </a:p>
          <a:p>
            <a:pPr marL="0" indent="0">
              <a:lnSpc>
                <a:spcPct val="200000"/>
              </a:lnSpc>
              <a:buNone/>
            </a:pPr>
            <a:r>
              <a:rPr lang="zh-CN" altLang="en-US" sz="2400"/>
              <a:t>C:“三个代表”重要思想</a:t>
            </a:r>
            <a:endParaRPr lang="zh-CN" altLang="en-US" sz="2400"/>
          </a:p>
          <a:p>
            <a:pPr marL="0" indent="0">
              <a:lnSpc>
                <a:spcPct val="200000"/>
              </a:lnSpc>
              <a:buNone/>
            </a:pPr>
            <a:r>
              <a:rPr lang="zh-CN" altLang="en-US" sz="2400"/>
              <a:t>D:科学发展观</a:t>
            </a:r>
            <a:endParaRPr lang="zh-CN" altLang="en-US" sz="240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中国政府解决香港、澳门问题的理论依据是（ ）</a:t>
            </a:r>
            <a:endParaRPr lang="zh-CN" altLang="en-US" sz="2400"/>
          </a:p>
          <a:p>
            <a:pPr marL="0" indent="0">
              <a:lnSpc>
                <a:spcPct val="200000"/>
              </a:lnSpc>
              <a:buNone/>
            </a:pPr>
            <a:r>
              <a:rPr lang="zh-CN" altLang="en-US" sz="2400"/>
              <a:t>A:社会主义初级阶段理论</a:t>
            </a:r>
            <a:endParaRPr lang="zh-CN" altLang="en-US" sz="2400"/>
          </a:p>
          <a:p>
            <a:pPr marL="0" indent="0">
              <a:lnSpc>
                <a:spcPct val="200000"/>
              </a:lnSpc>
              <a:buNone/>
            </a:pPr>
            <a:r>
              <a:rPr lang="zh-CN" altLang="en-US" sz="2400">
                <a:solidFill>
                  <a:srgbClr val="C00000"/>
                </a:solidFill>
              </a:rPr>
              <a:t>B:“一国两制”的构想</a:t>
            </a:r>
            <a:endParaRPr lang="zh-CN" altLang="en-US" sz="2400">
              <a:solidFill>
                <a:srgbClr val="C00000"/>
              </a:solidFill>
            </a:endParaRPr>
          </a:p>
          <a:p>
            <a:pPr marL="0" indent="0">
              <a:lnSpc>
                <a:spcPct val="200000"/>
              </a:lnSpc>
              <a:buNone/>
            </a:pPr>
            <a:r>
              <a:rPr lang="zh-CN" altLang="en-US" sz="2400"/>
              <a:t>C:“三个代表”重要思想</a:t>
            </a:r>
            <a:endParaRPr lang="zh-CN" altLang="en-US" sz="2400"/>
          </a:p>
          <a:p>
            <a:pPr marL="0" indent="0">
              <a:lnSpc>
                <a:spcPct val="200000"/>
              </a:lnSpc>
              <a:buNone/>
            </a:pPr>
            <a:r>
              <a:rPr lang="zh-CN" altLang="en-US" sz="2400"/>
              <a:t>D:科学发展观</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1952年1月开始的“五反”运动，其打击对象是（ ）</a:t>
            </a:r>
            <a:endParaRPr lang="zh-CN" altLang="en-US" sz="2400"/>
          </a:p>
          <a:p>
            <a:pPr marL="0" indent="0">
              <a:lnSpc>
                <a:spcPct val="200000"/>
              </a:lnSpc>
              <a:buNone/>
            </a:pPr>
            <a:r>
              <a:rPr lang="zh-CN" altLang="en-US" sz="2400"/>
              <a:t>A:不法资本家</a:t>
            </a:r>
            <a:endParaRPr lang="zh-CN" altLang="en-US" sz="2400"/>
          </a:p>
          <a:p>
            <a:pPr marL="0" indent="0">
              <a:lnSpc>
                <a:spcPct val="200000"/>
              </a:lnSpc>
              <a:buNone/>
            </a:pPr>
            <a:r>
              <a:rPr lang="zh-CN" altLang="en-US" sz="2400"/>
              <a:t>B:党政机关工作人员</a:t>
            </a:r>
            <a:endParaRPr lang="zh-CN" altLang="en-US" sz="2400"/>
          </a:p>
          <a:p>
            <a:pPr marL="0" indent="0">
              <a:lnSpc>
                <a:spcPct val="200000"/>
              </a:lnSpc>
              <a:buNone/>
            </a:pPr>
            <a:r>
              <a:rPr lang="zh-CN" altLang="en-US" sz="2400"/>
              <a:t>C:民族工商业者</a:t>
            </a:r>
            <a:endParaRPr lang="zh-CN" altLang="en-US" sz="2400"/>
          </a:p>
          <a:p>
            <a:pPr marL="0" indent="0">
              <a:lnSpc>
                <a:spcPct val="200000"/>
              </a:lnSpc>
              <a:buNone/>
            </a:pPr>
            <a:r>
              <a:rPr lang="zh-CN" altLang="en-US" sz="2400"/>
              <a:t>D:地主和富农</a:t>
            </a:r>
            <a:endParaRPr lang="zh-CN" altLang="en-US" sz="24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中国加入世界贸易组织的时间是（ ）</a:t>
            </a:r>
            <a:endParaRPr lang="zh-CN" altLang="en-US" sz="2400"/>
          </a:p>
          <a:p>
            <a:pPr marL="0" indent="0">
              <a:lnSpc>
                <a:spcPct val="200000"/>
              </a:lnSpc>
              <a:buNone/>
            </a:pPr>
            <a:r>
              <a:rPr lang="zh-CN" altLang="en-US" sz="2400"/>
              <a:t>A:1999年12月</a:t>
            </a:r>
            <a:endParaRPr lang="zh-CN" altLang="en-US" sz="2400"/>
          </a:p>
          <a:p>
            <a:pPr marL="0" indent="0">
              <a:lnSpc>
                <a:spcPct val="200000"/>
              </a:lnSpc>
              <a:buNone/>
            </a:pPr>
            <a:r>
              <a:rPr lang="zh-CN" altLang="en-US" sz="2400"/>
              <a:t>B:2000年12月</a:t>
            </a:r>
            <a:endParaRPr lang="zh-CN" altLang="en-US" sz="2400"/>
          </a:p>
          <a:p>
            <a:pPr marL="0" indent="0">
              <a:lnSpc>
                <a:spcPct val="200000"/>
              </a:lnSpc>
              <a:buNone/>
            </a:pPr>
            <a:r>
              <a:rPr lang="zh-CN" altLang="en-US" sz="2400"/>
              <a:t>C:2001年12月</a:t>
            </a:r>
            <a:endParaRPr lang="zh-CN" altLang="en-US" sz="2400"/>
          </a:p>
          <a:p>
            <a:pPr marL="0" indent="0">
              <a:lnSpc>
                <a:spcPct val="200000"/>
              </a:lnSpc>
              <a:buNone/>
            </a:pPr>
            <a:r>
              <a:rPr lang="zh-CN" altLang="en-US" sz="2400"/>
              <a:t>D:2002年12月</a:t>
            </a:r>
            <a:endParaRPr lang="zh-CN" altLang="en-US" sz="240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中国加入世界贸易组织的时间是（ ）</a:t>
            </a:r>
            <a:endParaRPr lang="zh-CN" altLang="en-US" sz="2400"/>
          </a:p>
          <a:p>
            <a:pPr marL="0" indent="0">
              <a:lnSpc>
                <a:spcPct val="200000"/>
              </a:lnSpc>
              <a:buNone/>
            </a:pPr>
            <a:r>
              <a:rPr lang="zh-CN" altLang="en-US" sz="2400"/>
              <a:t>A:1999年12月</a:t>
            </a:r>
            <a:endParaRPr lang="zh-CN" altLang="en-US" sz="2400"/>
          </a:p>
          <a:p>
            <a:pPr marL="0" indent="0">
              <a:lnSpc>
                <a:spcPct val="200000"/>
              </a:lnSpc>
              <a:buNone/>
            </a:pPr>
            <a:r>
              <a:rPr lang="zh-CN" altLang="en-US" sz="2400"/>
              <a:t>B:2000年12月</a:t>
            </a:r>
            <a:endParaRPr lang="zh-CN" altLang="en-US" sz="2400"/>
          </a:p>
          <a:p>
            <a:pPr marL="0" indent="0">
              <a:lnSpc>
                <a:spcPct val="200000"/>
              </a:lnSpc>
              <a:buNone/>
            </a:pPr>
            <a:r>
              <a:rPr lang="zh-CN" altLang="en-US" sz="2400">
                <a:solidFill>
                  <a:srgbClr val="C00000"/>
                </a:solidFill>
              </a:rPr>
              <a:t>C:2001年12月</a:t>
            </a:r>
            <a:endParaRPr lang="zh-CN" altLang="en-US" sz="2400">
              <a:solidFill>
                <a:srgbClr val="C00000"/>
              </a:solidFill>
            </a:endParaRPr>
          </a:p>
          <a:p>
            <a:pPr marL="0" indent="0">
              <a:lnSpc>
                <a:spcPct val="200000"/>
              </a:lnSpc>
              <a:buNone/>
            </a:pPr>
            <a:r>
              <a:rPr lang="zh-CN" altLang="en-US" sz="2400"/>
              <a:t>D:2002年12月</a:t>
            </a:r>
            <a:endParaRPr lang="zh-CN" altLang="en-US" sz="240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1998年，中共中央决定在县级以上党政领导班子、领导干部中深入开展（ ）</a:t>
            </a:r>
            <a:endParaRPr lang="zh-CN" altLang="en-US" sz="2400"/>
          </a:p>
          <a:p>
            <a:pPr marL="0" indent="0">
              <a:lnSpc>
                <a:spcPct val="200000"/>
              </a:lnSpc>
              <a:buNone/>
            </a:pPr>
            <a:r>
              <a:rPr lang="zh-CN" altLang="en-US" sz="2400"/>
              <a:t>A:讲政治、讲作风、讲文明的教育</a:t>
            </a:r>
            <a:endParaRPr lang="zh-CN" altLang="en-US" sz="2400"/>
          </a:p>
          <a:p>
            <a:pPr marL="0" indent="0">
              <a:lnSpc>
                <a:spcPct val="200000"/>
              </a:lnSpc>
              <a:buNone/>
            </a:pPr>
            <a:r>
              <a:rPr lang="zh-CN" altLang="en-US" sz="2400"/>
              <a:t>B:讲学习、讲正气、讲政治的教育</a:t>
            </a:r>
            <a:endParaRPr lang="zh-CN" altLang="en-US" sz="2400"/>
          </a:p>
          <a:p>
            <a:pPr marL="0" indent="0">
              <a:lnSpc>
                <a:spcPct val="200000"/>
              </a:lnSpc>
              <a:buNone/>
            </a:pPr>
            <a:r>
              <a:rPr lang="zh-CN" altLang="en-US" sz="2400"/>
              <a:t>C:讲学习、讲觉悟、讲作风的教育</a:t>
            </a:r>
            <a:endParaRPr lang="zh-CN" altLang="en-US" sz="2400"/>
          </a:p>
          <a:p>
            <a:pPr marL="0" indent="0">
              <a:lnSpc>
                <a:spcPct val="200000"/>
              </a:lnSpc>
              <a:buNone/>
            </a:pPr>
            <a:r>
              <a:rPr lang="zh-CN" altLang="en-US" sz="2400"/>
              <a:t>D:讲思想、讲行为、讲素质的教育</a:t>
            </a:r>
            <a:endParaRPr lang="zh-CN" altLang="en-US" sz="240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1998年，中共中央决定在县级以上党政领导班子、领导干部中深入开展（ ）</a:t>
            </a:r>
            <a:endParaRPr lang="zh-CN" altLang="en-US" sz="2400"/>
          </a:p>
          <a:p>
            <a:pPr marL="0" indent="0">
              <a:lnSpc>
                <a:spcPct val="200000"/>
              </a:lnSpc>
              <a:buNone/>
            </a:pPr>
            <a:r>
              <a:rPr lang="zh-CN" altLang="en-US" sz="2400"/>
              <a:t>A:讲政治、讲作风、讲文明的教育</a:t>
            </a:r>
            <a:endParaRPr lang="zh-CN" altLang="en-US" sz="2400"/>
          </a:p>
          <a:p>
            <a:pPr marL="0" indent="0">
              <a:lnSpc>
                <a:spcPct val="200000"/>
              </a:lnSpc>
              <a:buNone/>
            </a:pPr>
            <a:r>
              <a:rPr lang="zh-CN" altLang="en-US" sz="2400">
                <a:solidFill>
                  <a:srgbClr val="C00000"/>
                </a:solidFill>
              </a:rPr>
              <a:t>B:讲学习、讲正气、讲政治的教育</a:t>
            </a:r>
            <a:endParaRPr lang="zh-CN" altLang="en-US" sz="2400">
              <a:solidFill>
                <a:srgbClr val="C00000"/>
              </a:solidFill>
            </a:endParaRPr>
          </a:p>
          <a:p>
            <a:pPr marL="0" indent="0">
              <a:lnSpc>
                <a:spcPct val="200000"/>
              </a:lnSpc>
              <a:buNone/>
            </a:pPr>
            <a:r>
              <a:rPr lang="zh-CN" altLang="en-US" sz="2400"/>
              <a:t>C:讲学习、讲觉悟、讲作风的教育</a:t>
            </a:r>
            <a:endParaRPr lang="zh-CN" altLang="en-US" sz="2400"/>
          </a:p>
          <a:p>
            <a:pPr marL="0" indent="0">
              <a:lnSpc>
                <a:spcPct val="200000"/>
              </a:lnSpc>
              <a:buNone/>
            </a:pPr>
            <a:r>
              <a:rPr lang="zh-CN" altLang="en-US" sz="2400"/>
              <a:t>D:讲思想、讲行为、讲素质的教育</a:t>
            </a:r>
            <a:endParaRPr lang="zh-CN" altLang="en-US" sz="240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85000"/>
          </a:bodyPr>
          <a:p>
            <a:pPr marL="0" indent="0">
              <a:lnSpc>
                <a:spcPct val="200000"/>
              </a:lnSpc>
              <a:buNone/>
            </a:pPr>
            <a:r>
              <a:rPr lang="zh-CN" altLang="en-US" sz="2400"/>
              <a:t>中国共产党把“三个代表”重要思想同马克思列宁主义、毛泽东思想、邓小平理论一道确立为中国共产党必须长期坚持的指导思想是党的（ ）</a:t>
            </a:r>
            <a:endParaRPr lang="zh-CN" altLang="en-US" sz="2400"/>
          </a:p>
          <a:p>
            <a:pPr marL="0" indent="0">
              <a:lnSpc>
                <a:spcPct val="200000"/>
              </a:lnSpc>
              <a:buNone/>
            </a:pPr>
            <a:r>
              <a:rPr lang="zh-CN" altLang="en-US" sz="2400"/>
              <a:t>A:十三大</a:t>
            </a:r>
            <a:endParaRPr lang="zh-CN" altLang="en-US" sz="2400"/>
          </a:p>
          <a:p>
            <a:pPr marL="0" indent="0">
              <a:lnSpc>
                <a:spcPct val="200000"/>
              </a:lnSpc>
              <a:buNone/>
            </a:pPr>
            <a:r>
              <a:rPr lang="zh-CN" altLang="en-US" sz="2400"/>
              <a:t>B:十五大</a:t>
            </a:r>
            <a:endParaRPr lang="zh-CN" altLang="en-US" sz="2400"/>
          </a:p>
          <a:p>
            <a:pPr marL="0" indent="0">
              <a:lnSpc>
                <a:spcPct val="200000"/>
              </a:lnSpc>
              <a:buNone/>
            </a:pPr>
            <a:r>
              <a:rPr lang="zh-CN" altLang="en-US" sz="2400"/>
              <a:t>C:十六大</a:t>
            </a:r>
            <a:endParaRPr lang="zh-CN" altLang="en-US" sz="2400"/>
          </a:p>
          <a:p>
            <a:pPr marL="0" indent="0">
              <a:lnSpc>
                <a:spcPct val="200000"/>
              </a:lnSpc>
              <a:buNone/>
            </a:pPr>
            <a:r>
              <a:rPr lang="zh-CN" altLang="en-US" sz="2400"/>
              <a:t>D:十七大</a:t>
            </a:r>
            <a:endParaRPr lang="zh-CN" altLang="en-US" sz="240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85000"/>
          </a:bodyPr>
          <a:p>
            <a:pPr marL="0" indent="0">
              <a:lnSpc>
                <a:spcPct val="200000"/>
              </a:lnSpc>
              <a:buNone/>
            </a:pPr>
            <a:r>
              <a:rPr lang="zh-CN" altLang="en-US" sz="2400"/>
              <a:t>中国共产党把“三个代表”重要思想同马克思列宁主义、毛泽东思想、邓小平理论一道确立为中国共产党必须长期坚持的指导思想是党的（ ）</a:t>
            </a:r>
            <a:endParaRPr lang="zh-CN" altLang="en-US" sz="2400"/>
          </a:p>
          <a:p>
            <a:pPr marL="0" indent="0">
              <a:lnSpc>
                <a:spcPct val="200000"/>
              </a:lnSpc>
              <a:buNone/>
            </a:pPr>
            <a:r>
              <a:rPr lang="zh-CN" altLang="en-US" sz="2400"/>
              <a:t>A:十三大</a:t>
            </a:r>
            <a:endParaRPr lang="zh-CN" altLang="en-US" sz="2400"/>
          </a:p>
          <a:p>
            <a:pPr marL="0" indent="0">
              <a:lnSpc>
                <a:spcPct val="200000"/>
              </a:lnSpc>
              <a:buNone/>
            </a:pPr>
            <a:r>
              <a:rPr lang="zh-CN" altLang="en-US" sz="2400"/>
              <a:t>B:十五大</a:t>
            </a:r>
            <a:endParaRPr lang="zh-CN" altLang="en-US" sz="2400"/>
          </a:p>
          <a:p>
            <a:pPr marL="0" indent="0">
              <a:lnSpc>
                <a:spcPct val="200000"/>
              </a:lnSpc>
              <a:buNone/>
            </a:pPr>
            <a:r>
              <a:rPr lang="zh-CN" altLang="en-US" sz="2400">
                <a:solidFill>
                  <a:srgbClr val="C00000"/>
                </a:solidFill>
              </a:rPr>
              <a:t>C:十六大</a:t>
            </a:r>
            <a:endParaRPr lang="zh-CN" altLang="en-US" sz="2400">
              <a:solidFill>
                <a:srgbClr val="C00000"/>
              </a:solidFill>
            </a:endParaRPr>
          </a:p>
          <a:p>
            <a:pPr marL="0" indent="0">
              <a:lnSpc>
                <a:spcPct val="200000"/>
              </a:lnSpc>
              <a:buNone/>
            </a:pPr>
            <a:r>
              <a:rPr lang="zh-CN" altLang="en-US" sz="2400"/>
              <a:t>D:十七大</a:t>
            </a:r>
            <a:endParaRPr lang="zh-CN" altLang="en-US" sz="240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fontScale="85000"/>
          </a:bodyPr>
          <a:p>
            <a:pPr marL="0" indent="0">
              <a:lnSpc>
                <a:spcPct val="200000"/>
              </a:lnSpc>
              <a:buNone/>
            </a:pPr>
            <a:r>
              <a:rPr lang="zh-CN" altLang="en-US" sz="2400"/>
              <a:t>中国共产党把“三个代表”重要思想同马克思列宁主义、毛泽东思想、邓小平理论一道确立为中国共产党必须长期坚持的指导思想是党的（ ）</a:t>
            </a:r>
            <a:endParaRPr lang="zh-CN" altLang="en-US" sz="2400"/>
          </a:p>
          <a:p>
            <a:pPr marL="0" indent="0">
              <a:lnSpc>
                <a:spcPct val="200000"/>
              </a:lnSpc>
              <a:buNone/>
            </a:pPr>
            <a:r>
              <a:rPr lang="zh-CN" altLang="en-US" sz="2400"/>
              <a:t>A:十三大</a:t>
            </a:r>
            <a:endParaRPr lang="zh-CN" altLang="en-US" sz="2400"/>
          </a:p>
          <a:p>
            <a:pPr marL="0" indent="0">
              <a:lnSpc>
                <a:spcPct val="200000"/>
              </a:lnSpc>
              <a:buNone/>
            </a:pPr>
            <a:r>
              <a:rPr lang="zh-CN" altLang="en-US" sz="2400"/>
              <a:t>B:十五大</a:t>
            </a:r>
            <a:endParaRPr lang="zh-CN" altLang="en-US" sz="2400"/>
          </a:p>
          <a:p>
            <a:pPr marL="0" indent="0">
              <a:lnSpc>
                <a:spcPct val="200000"/>
              </a:lnSpc>
              <a:buNone/>
            </a:pPr>
            <a:r>
              <a:rPr lang="zh-CN" altLang="en-US" sz="2400">
                <a:solidFill>
                  <a:srgbClr val="C00000"/>
                </a:solidFill>
              </a:rPr>
              <a:t>C:十六大</a:t>
            </a:r>
            <a:endParaRPr lang="zh-CN" altLang="en-US" sz="2400">
              <a:solidFill>
                <a:srgbClr val="C00000"/>
              </a:solidFill>
            </a:endParaRPr>
          </a:p>
          <a:p>
            <a:pPr marL="0" indent="0">
              <a:lnSpc>
                <a:spcPct val="200000"/>
              </a:lnSpc>
              <a:buNone/>
            </a:pPr>
            <a:r>
              <a:rPr lang="zh-CN" altLang="en-US" sz="2400"/>
              <a:t>D:十七大</a:t>
            </a:r>
            <a:endParaRPr lang="zh-CN" altLang="en-US" sz="240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正式提出以人为本、全面协调可持续的科学发展观的会议是（ ）</a:t>
            </a:r>
            <a:endParaRPr lang="zh-CN" altLang="en-US" sz="2400"/>
          </a:p>
          <a:p>
            <a:pPr marL="0" indent="0">
              <a:lnSpc>
                <a:spcPct val="200000"/>
              </a:lnSpc>
              <a:buNone/>
            </a:pPr>
            <a:r>
              <a:rPr lang="zh-CN" altLang="en-US" sz="2400"/>
              <a:t>A:中共十五届五中全会</a:t>
            </a:r>
            <a:endParaRPr lang="zh-CN" altLang="en-US" sz="2400"/>
          </a:p>
          <a:p>
            <a:pPr marL="0" indent="0">
              <a:lnSpc>
                <a:spcPct val="200000"/>
              </a:lnSpc>
              <a:buNone/>
            </a:pPr>
            <a:r>
              <a:rPr lang="zh-CN" altLang="en-US" sz="2400"/>
              <a:t>B:中共十五届六中全会</a:t>
            </a:r>
            <a:endParaRPr lang="zh-CN" altLang="en-US" sz="2400"/>
          </a:p>
          <a:p>
            <a:pPr marL="0" indent="0">
              <a:lnSpc>
                <a:spcPct val="200000"/>
              </a:lnSpc>
              <a:buNone/>
            </a:pPr>
            <a:r>
              <a:rPr lang="zh-CN" altLang="en-US" sz="2400"/>
              <a:t>C:中共十六届三中全会</a:t>
            </a:r>
            <a:endParaRPr lang="zh-CN" altLang="en-US" sz="2400"/>
          </a:p>
          <a:p>
            <a:pPr marL="0" indent="0">
              <a:lnSpc>
                <a:spcPct val="200000"/>
              </a:lnSpc>
              <a:buNone/>
            </a:pPr>
            <a:r>
              <a:rPr lang="zh-CN" altLang="en-US" sz="2400"/>
              <a:t>D:中共十六届四中全会</a:t>
            </a:r>
            <a:endParaRPr lang="zh-CN" altLang="en-US" sz="240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正式提出以人为本、全面协调可持续的科学发展观的会议是（ ）</a:t>
            </a:r>
            <a:endParaRPr lang="zh-CN" altLang="en-US" sz="2400"/>
          </a:p>
          <a:p>
            <a:pPr marL="0" indent="0">
              <a:lnSpc>
                <a:spcPct val="200000"/>
              </a:lnSpc>
              <a:buNone/>
            </a:pPr>
            <a:r>
              <a:rPr lang="zh-CN" altLang="en-US" sz="2400"/>
              <a:t>A:中共十五届五中全会</a:t>
            </a:r>
            <a:endParaRPr lang="zh-CN" altLang="en-US" sz="2400"/>
          </a:p>
          <a:p>
            <a:pPr marL="0" indent="0">
              <a:lnSpc>
                <a:spcPct val="200000"/>
              </a:lnSpc>
              <a:buNone/>
            </a:pPr>
            <a:r>
              <a:rPr lang="zh-CN" altLang="en-US" sz="2400"/>
              <a:t>B:中共十五届六中全会</a:t>
            </a:r>
            <a:endParaRPr lang="zh-CN" altLang="en-US" sz="2400"/>
          </a:p>
          <a:p>
            <a:pPr marL="0" indent="0">
              <a:lnSpc>
                <a:spcPct val="200000"/>
              </a:lnSpc>
              <a:buNone/>
            </a:pPr>
            <a:r>
              <a:rPr lang="zh-CN" altLang="en-US" sz="2400">
                <a:solidFill>
                  <a:srgbClr val="C00000"/>
                </a:solidFill>
              </a:rPr>
              <a:t>C:中共十六届三中全会</a:t>
            </a:r>
            <a:endParaRPr lang="zh-CN" altLang="en-US" sz="2400">
              <a:solidFill>
                <a:srgbClr val="C00000"/>
              </a:solidFill>
            </a:endParaRPr>
          </a:p>
          <a:p>
            <a:pPr marL="0" indent="0">
              <a:lnSpc>
                <a:spcPct val="200000"/>
              </a:lnSpc>
              <a:buNone/>
            </a:pPr>
            <a:r>
              <a:rPr lang="zh-CN" altLang="en-US" sz="2400"/>
              <a:t>D:中共十六届四中全会</a:t>
            </a:r>
            <a:endParaRPr lang="zh-CN" altLang="en-US" sz="240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科学发展观的第一要义是（ ）</a:t>
            </a:r>
            <a:endParaRPr lang="zh-CN" altLang="en-US" sz="2400"/>
          </a:p>
          <a:p>
            <a:pPr marL="0" indent="0">
              <a:lnSpc>
                <a:spcPct val="200000"/>
              </a:lnSpc>
              <a:buNone/>
            </a:pPr>
            <a:r>
              <a:rPr lang="zh-CN" altLang="en-US" sz="2400"/>
              <a:t>A:发展   </a:t>
            </a:r>
            <a:endParaRPr lang="zh-CN" altLang="en-US" sz="2400"/>
          </a:p>
          <a:p>
            <a:pPr marL="0" indent="0">
              <a:lnSpc>
                <a:spcPct val="200000"/>
              </a:lnSpc>
              <a:buNone/>
            </a:pPr>
            <a:r>
              <a:rPr lang="zh-CN" altLang="en-US" sz="2400"/>
              <a:t>B:以人为本</a:t>
            </a:r>
            <a:endParaRPr lang="zh-CN" altLang="en-US" sz="2400"/>
          </a:p>
          <a:p>
            <a:pPr marL="0" indent="0">
              <a:lnSpc>
                <a:spcPct val="200000"/>
              </a:lnSpc>
              <a:buNone/>
            </a:pPr>
            <a:r>
              <a:rPr lang="zh-CN" altLang="en-US" sz="2400"/>
              <a:t>C:全面协调可持续</a:t>
            </a:r>
            <a:endParaRPr lang="zh-CN" altLang="en-US" sz="2400"/>
          </a:p>
          <a:p>
            <a:pPr marL="0" indent="0">
              <a:lnSpc>
                <a:spcPct val="200000"/>
              </a:lnSpc>
              <a:buNone/>
            </a:pPr>
            <a:r>
              <a:rPr lang="zh-CN" altLang="en-US" sz="2400"/>
              <a:t>D:统筹兼顾</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1952年1月开始的“五反”运动，其打击对象是（ ）</a:t>
            </a:r>
            <a:endParaRPr lang="zh-CN" altLang="en-US" sz="2400"/>
          </a:p>
          <a:p>
            <a:pPr marL="0" indent="0">
              <a:lnSpc>
                <a:spcPct val="200000"/>
              </a:lnSpc>
              <a:buNone/>
            </a:pPr>
            <a:r>
              <a:rPr lang="zh-CN" altLang="en-US" sz="2400">
                <a:solidFill>
                  <a:srgbClr val="FF0000"/>
                </a:solidFill>
              </a:rPr>
              <a:t>A:不法资本家</a:t>
            </a:r>
            <a:endParaRPr lang="zh-CN" altLang="en-US" sz="2400">
              <a:solidFill>
                <a:srgbClr val="FF0000"/>
              </a:solidFill>
            </a:endParaRPr>
          </a:p>
          <a:p>
            <a:pPr marL="0" indent="0">
              <a:lnSpc>
                <a:spcPct val="200000"/>
              </a:lnSpc>
              <a:buNone/>
            </a:pPr>
            <a:r>
              <a:rPr lang="zh-CN" altLang="en-US" sz="2400"/>
              <a:t>B:党政机关工作人员</a:t>
            </a:r>
            <a:endParaRPr lang="zh-CN" altLang="en-US" sz="2400"/>
          </a:p>
          <a:p>
            <a:pPr marL="0" indent="0">
              <a:lnSpc>
                <a:spcPct val="200000"/>
              </a:lnSpc>
              <a:buNone/>
            </a:pPr>
            <a:r>
              <a:rPr lang="zh-CN" altLang="en-US" sz="2400"/>
              <a:t>C:民族工商业者</a:t>
            </a:r>
            <a:endParaRPr lang="zh-CN" altLang="en-US" sz="2400"/>
          </a:p>
          <a:p>
            <a:pPr marL="0" indent="0">
              <a:lnSpc>
                <a:spcPct val="200000"/>
              </a:lnSpc>
              <a:buNone/>
            </a:pPr>
            <a:r>
              <a:rPr lang="zh-CN" altLang="en-US" sz="2400"/>
              <a:t>D:地主和富农</a:t>
            </a:r>
            <a:endParaRPr lang="zh-CN" altLang="en-US" sz="240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科学发展观的第一要义是（ ）</a:t>
            </a:r>
            <a:endParaRPr lang="zh-CN" altLang="en-US" sz="2400"/>
          </a:p>
          <a:p>
            <a:pPr marL="0" indent="0">
              <a:lnSpc>
                <a:spcPct val="200000"/>
              </a:lnSpc>
              <a:buNone/>
            </a:pPr>
            <a:r>
              <a:rPr lang="zh-CN" altLang="en-US" sz="2400">
                <a:solidFill>
                  <a:srgbClr val="C00000"/>
                </a:solidFill>
              </a:rPr>
              <a:t>A:发展   </a:t>
            </a:r>
            <a:endParaRPr lang="zh-CN" altLang="en-US" sz="2400">
              <a:solidFill>
                <a:srgbClr val="C00000"/>
              </a:solidFill>
            </a:endParaRPr>
          </a:p>
          <a:p>
            <a:pPr marL="0" indent="0">
              <a:lnSpc>
                <a:spcPct val="200000"/>
              </a:lnSpc>
              <a:buNone/>
            </a:pPr>
            <a:r>
              <a:rPr lang="zh-CN" altLang="en-US" sz="2400"/>
              <a:t>B:以人为本</a:t>
            </a:r>
            <a:endParaRPr lang="zh-CN" altLang="en-US" sz="2400"/>
          </a:p>
          <a:p>
            <a:pPr marL="0" indent="0">
              <a:lnSpc>
                <a:spcPct val="200000"/>
              </a:lnSpc>
              <a:buNone/>
            </a:pPr>
            <a:r>
              <a:rPr lang="zh-CN" altLang="en-US" sz="2400"/>
              <a:t>C:全面协调可持续</a:t>
            </a:r>
            <a:endParaRPr lang="zh-CN" altLang="en-US" sz="2400"/>
          </a:p>
          <a:p>
            <a:pPr marL="0" indent="0">
              <a:lnSpc>
                <a:spcPct val="200000"/>
              </a:lnSpc>
              <a:buNone/>
            </a:pPr>
            <a:r>
              <a:rPr lang="zh-CN" altLang="en-US" sz="2400"/>
              <a:t>D:统筹兼顾</a:t>
            </a:r>
            <a:endParaRPr lang="zh-CN" altLang="en-US" sz="240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科学发展观的核心是（ ）</a:t>
            </a:r>
            <a:endParaRPr lang="zh-CN" altLang="en-US" sz="2400"/>
          </a:p>
          <a:p>
            <a:pPr marL="0" indent="0">
              <a:lnSpc>
                <a:spcPct val="200000"/>
              </a:lnSpc>
              <a:buNone/>
            </a:pPr>
            <a:r>
              <a:rPr lang="zh-CN" altLang="en-US" sz="2400"/>
              <a:t>A:发展</a:t>
            </a:r>
            <a:endParaRPr lang="zh-CN" altLang="en-US" sz="2400"/>
          </a:p>
          <a:p>
            <a:pPr marL="0" indent="0">
              <a:lnSpc>
                <a:spcPct val="200000"/>
              </a:lnSpc>
              <a:buNone/>
            </a:pPr>
            <a:r>
              <a:rPr lang="zh-CN" altLang="en-US" sz="2400"/>
              <a:t>B:以人为本</a:t>
            </a:r>
            <a:endParaRPr lang="zh-CN" altLang="en-US" sz="2400"/>
          </a:p>
          <a:p>
            <a:pPr marL="0" indent="0">
              <a:lnSpc>
                <a:spcPct val="200000"/>
              </a:lnSpc>
              <a:buNone/>
            </a:pPr>
            <a:r>
              <a:rPr lang="zh-CN" altLang="en-US" sz="2400"/>
              <a:t>C:全面协调可持续</a:t>
            </a:r>
            <a:endParaRPr lang="zh-CN" altLang="en-US" sz="2400"/>
          </a:p>
          <a:p>
            <a:pPr marL="0" indent="0">
              <a:lnSpc>
                <a:spcPct val="200000"/>
              </a:lnSpc>
              <a:buNone/>
            </a:pPr>
            <a:r>
              <a:rPr lang="zh-CN" altLang="en-US" sz="2400"/>
              <a:t>D:统筹兼顾</a:t>
            </a:r>
            <a:endParaRPr lang="zh-CN" altLang="en-US" sz="240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科学发展观的核心是（ ）</a:t>
            </a:r>
            <a:endParaRPr lang="zh-CN" altLang="en-US" sz="2400"/>
          </a:p>
          <a:p>
            <a:pPr marL="0" indent="0">
              <a:lnSpc>
                <a:spcPct val="200000"/>
              </a:lnSpc>
              <a:buNone/>
            </a:pPr>
            <a:r>
              <a:rPr lang="zh-CN" altLang="en-US" sz="2400"/>
              <a:t>A:发展</a:t>
            </a:r>
            <a:endParaRPr lang="zh-CN" altLang="en-US" sz="2400"/>
          </a:p>
          <a:p>
            <a:pPr marL="0" indent="0">
              <a:lnSpc>
                <a:spcPct val="200000"/>
              </a:lnSpc>
              <a:buNone/>
            </a:pPr>
            <a:r>
              <a:rPr lang="zh-CN" altLang="en-US" sz="2400">
                <a:solidFill>
                  <a:srgbClr val="C00000"/>
                </a:solidFill>
              </a:rPr>
              <a:t>B:以人为本</a:t>
            </a:r>
            <a:endParaRPr lang="zh-CN" altLang="en-US" sz="2400">
              <a:solidFill>
                <a:srgbClr val="C00000"/>
              </a:solidFill>
            </a:endParaRPr>
          </a:p>
          <a:p>
            <a:pPr marL="0" indent="0">
              <a:lnSpc>
                <a:spcPct val="200000"/>
              </a:lnSpc>
              <a:buNone/>
            </a:pPr>
            <a:r>
              <a:rPr lang="zh-CN" altLang="en-US" sz="2400"/>
              <a:t>C:全面协调可持续</a:t>
            </a:r>
            <a:endParaRPr lang="zh-CN" altLang="en-US" sz="2400"/>
          </a:p>
          <a:p>
            <a:pPr marL="0" indent="0">
              <a:lnSpc>
                <a:spcPct val="200000"/>
              </a:lnSpc>
              <a:buNone/>
            </a:pPr>
            <a:r>
              <a:rPr lang="zh-CN" altLang="en-US" sz="2400"/>
              <a:t>D:统筹兼顾</a:t>
            </a:r>
            <a:endParaRPr lang="zh-CN" altLang="en-US" sz="240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科学发展观的基本要求是（ ）</a:t>
            </a:r>
            <a:endParaRPr lang="zh-CN" altLang="en-US" sz="2400"/>
          </a:p>
          <a:p>
            <a:pPr marL="0" indent="0">
              <a:lnSpc>
                <a:spcPct val="200000"/>
              </a:lnSpc>
              <a:buNone/>
            </a:pPr>
            <a:r>
              <a:rPr lang="zh-CN" altLang="en-US" sz="2400"/>
              <a:t>A:发展 </a:t>
            </a:r>
            <a:endParaRPr lang="zh-CN" altLang="en-US" sz="2400"/>
          </a:p>
          <a:p>
            <a:pPr marL="0" indent="0">
              <a:lnSpc>
                <a:spcPct val="200000"/>
              </a:lnSpc>
              <a:buNone/>
            </a:pPr>
            <a:r>
              <a:rPr lang="zh-CN" altLang="en-US" sz="2400"/>
              <a:t>B:以人为本 </a:t>
            </a:r>
            <a:endParaRPr lang="zh-CN" altLang="en-US" sz="2400"/>
          </a:p>
          <a:p>
            <a:pPr marL="0" indent="0">
              <a:lnSpc>
                <a:spcPct val="200000"/>
              </a:lnSpc>
              <a:buNone/>
            </a:pPr>
            <a:r>
              <a:rPr lang="zh-CN" altLang="en-US" sz="2400"/>
              <a:t>C:全面协调可持续 </a:t>
            </a:r>
            <a:endParaRPr lang="zh-CN" altLang="en-US" sz="2400"/>
          </a:p>
          <a:p>
            <a:pPr marL="0" indent="0">
              <a:lnSpc>
                <a:spcPct val="200000"/>
              </a:lnSpc>
              <a:buNone/>
            </a:pPr>
            <a:r>
              <a:rPr lang="zh-CN" altLang="en-US" sz="2400"/>
              <a:t>D:统筹兼顾</a:t>
            </a:r>
            <a:endParaRPr lang="zh-CN" altLang="en-US" sz="240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科学发展观的基本要求是（ ）</a:t>
            </a:r>
            <a:endParaRPr lang="zh-CN" altLang="en-US" sz="2400"/>
          </a:p>
          <a:p>
            <a:pPr marL="0" indent="0">
              <a:lnSpc>
                <a:spcPct val="200000"/>
              </a:lnSpc>
              <a:buNone/>
            </a:pPr>
            <a:r>
              <a:rPr lang="zh-CN" altLang="en-US" sz="2400"/>
              <a:t>A:发展 </a:t>
            </a:r>
            <a:endParaRPr lang="zh-CN" altLang="en-US" sz="2400"/>
          </a:p>
          <a:p>
            <a:pPr marL="0" indent="0">
              <a:lnSpc>
                <a:spcPct val="200000"/>
              </a:lnSpc>
              <a:buNone/>
            </a:pPr>
            <a:r>
              <a:rPr lang="zh-CN" altLang="en-US" sz="2400"/>
              <a:t>B:以人为本 </a:t>
            </a:r>
            <a:endParaRPr lang="zh-CN" altLang="en-US" sz="2400"/>
          </a:p>
          <a:p>
            <a:pPr marL="0" indent="0">
              <a:lnSpc>
                <a:spcPct val="200000"/>
              </a:lnSpc>
              <a:buNone/>
            </a:pPr>
            <a:r>
              <a:rPr lang="zh-CN" altLang="en-US" sz="2400">
                <a:solidFill>
                  <a:srgbClr val="C00000"/>
                </a:solidFill>
              </a:rPr>
              <a:t>C:全面协调可持续 </a:t>
            </a:r>
            <a:endParaRPr lang="zh-CN" altLang="en-US" sz="2400">
              <a:solidFill>
                <a:srgbClr val="C00000"/>
              </a:solidFill>
            </a:endParaRPr>
          </a:p>
          <a:p>
            <a:pPr marL="0" indent="0">
              <a:lnSpc>
                <a:spcPct val="200000"/>
              </a:lnSpc>
              <a:buNone/>
            </a:pPr>
            <a:r>
              <a:rPr lang="zh-CN" altLang="en-US" sz="2400"/>
              <a:t>D:统筹兼顾</a:t>
            </a:r>
            <a:endParaRPr lang="zh-CN" altLang="en-US" sz="240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2004年，中共十六届四中全会提出的战略任务是（ ）</a:t>
            </a:r>
            <a:endParaRPr lang="zh-CN" altLang="en-US" sz="2400"/>
          </a:p>
          <a:p>
            <a:pPr marL="0" indent="0">
              <a:lnSpc>
                <a:spcPct val="200000"/>
              </a:lnSpc>
              <a:buNone/>
            </a:pPr>
            <a:r>
              <a:rPr lang="zh-CN" altLang="en-US" sz="2400"/>
              <a:t>A:构建社会主义和谐社会 </a:t>
            </a:r>
            <a:endParaRPr lang="zh-CN" altLang="en-US" sz="2400"/>
          </a:p>
          <a:p>
            <a:pPr marL="0" indent="0">
              <a:lnSpc>
                <a:spcPct val="200000"/>
              </a:lnSpc>
              <a:buNone/>
            </a:pPr>
            <a:r>
              <a:rPr lang="zh-CN" altLang="en-US" sz="2400"/>
              <a:t>B:建立社会主义市场经济体制 </a:t>
            </a:r>
            <a:endParaRPr lang="zh-CN" altLang="en-US" sz="2400"/>
          </a:p>
          <a:p>
            <a:pPr marL="0" indent="0">
              <a:lnSpc>
                <a:spcPct val="200000"/>
              </a:lnSpc>
              <a:buNone/>
            </a:pPr>
            <a:r>
              <a:rPr lang="zh-CN" altLang="en-US" sz="2400"/>
              <a:t>C:建设社会主义新农村 </a:t>
            </a:r>
            <a:endParaRPr lang="zh-CN" altLang="en-US" sz="2400"/>
          </a:p>
          <a:p>
            <a:pPr marL="0" indent="0">
              <a:lnSpc>
                <a:spcPct val="200000"/>
              </a:lnSpc>
              <a:buNone/>
            </a:pPr>
            <a:r>
              <a:rPr lang="zh-CN" altLang="en-US" sz="2400"/>
              <a:t>D:全面建设小康社会</a:t>
            </a:r>
            <a:endParaRPr lang="zh-CN" altLang="en-US" sz="240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2004年，中共十六届四中全会提出的战略任务是（ ）</a:t>
            </a:r>
            <a:endParaRPr lang="zh-CN" altLang="en-US" sz="2400"/>
          </a:p>
          <a:p>
            <a:pPr marL="0" indent="0">
              <a:lnSpc>
                <a:spcPct val="200000"/>
              </a:lnSpc>
              <a:buNone/>
            </a:pPr>
            <a:r>
              <a:rPr lang="zh-CN" altLang="en-US" sz="2400">
                <a:solidFill>
                  <a:srgbClr val="C00000"/>
                </a:solidFill>
              </a:rPr>
              <a:t>A:构建社会主义和谐社会 </a:t>
            </a:r>
            <a:endParaRPr lang="zh-CN" altLang="en-US" sz="2400">
              <a:solidFill>
                <a:srgbClr val="C00000"/>
              </a:solidFill>
            </a:endParaRPr>
          </a:p>
          <a:p>
            <a:pPr marL="0" indent="0">
              <a:lnSpc>
                <a:spcPct val="200000"/>
              </a:lnSpc>
              <a:buNone/>
            </a:pPr>
            <a:r>
              <a:rPr lang="zh-CN" altLang="en-US" sz="2400"/>
              <a:t>B:建立社会主义市场经济体制 </a:t>
            </a:r>
            <a:endParaRPr lang="zh-CN" altLang="en-US" sz="2400"/>
          </a:p>
          <a:p>
            <a:pPr marL="0" indent="0">
              <a:lnSpc>
                <a:spcPct val="200000"/>
              </a:lnSpc>
              <a:buNone/>
            </a:pPr>
            <a:r>
              <a:rPr lang="zh-CN" altLang="en-US" sz="2400"/>
              <a:t>C:建设社会主义新农村 </a:t>
            </a:r>
            <a:endParaRPr lang="zh-CN" altLang="en-US" sz="2400"/>
          </a:p>
          <a:p>
            <a:pPr marL="0" indent="0">
              <a:lnSpc>
                <a:spcPct val="200000"/>
              </a:lnSpc>
              <a:buNone/>
            </a:pPr>
            <a:r>
              <a:rPr lang="zh-CN" altLang="en-US" sz="2400"/>
              <a:t>D:全面建设小康社会</a:t>
            </a:r>
            <a:endParaRPr lang="zh-CN" altLang="en-US" sz="240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中共十六届五中全会提出的战略任务是（ ）</a:t>
            </a:r>
            <a:endParaRPr lang="zh-CN" altLang="en-US" sz="2400"/>
          </a:p>
          <a:p>
            <a:pPr marL="0" indent="0">
              <a:lnSpc>
                <a:spcPct val="200000"/>
              </a:lnSpc>
              <a:buNone/>
            </a:pPr>
            <a:r>
              <a:rPr lang="zh-CN" altLang="en-US" sz="2400"/>
              <a:t>A:建立社会主义市场经济体制</a:t>
            </a:r>
            <a:endParaRPr lang="zh-CN" altLang="en-US" sz="2400"/>
          </a:p>
          <a:p>
            <a:pPr marL="0" indent="0">
              <a:lnSpc>
                <a:spcPct val="200000"/>
              </a:lnSpc>
              <a:buNone/>
            </a:pPr>
            <a:r>
              <a:rPr lang="zh-CN" altLang="en-US" sz="2400"/>
              <a:t>B:进一步推动解决“三农”问题</a:t>
            </a:r>
            <a:endParaRPr lang="zh-CN" altLang="en-US" sz="2400"/>
          </a:p>
          <a:p>
            <a:pPr marL="0" indent="0">
              <a:lnSpc>
                <a:spcPct val="200000"/>
              </a:lnSpc>
              <a:buNone/>
            </a:pPr>
            <a:r>
              <a:rPr lang="zh-CN" altLang="en-US" sz="2400"/>
              <a:t>C:构建社会主义和谐社会</a:t>
            </a:r>
            <a:endParaRPr lang="zh-CN" altLang="en-US" sz="2400"/>
          </a:p>
          <a:p>
            <a:pPr marL="0" indent="0">
              <a:lnSpc>
                <a:spcPct val="200000"/>
              </a:lnSpc>
              <a:buNone/>
            </a:pPr>
            <a:r>
              <a:rPr lang="zh-CN" altLang="en-US" sz="2400"/>
              <a:t>D:建设社会主义新农村</a:t>
            </a:r>
            <a:endParaRPr lang="zh-CN" altLang="en-US" sz="240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中共十六届五中全会提出的战略任务是（ ）</a:t>
            </a:r>
            <a:endParaRPr lang="zh-CN" altLang="en-US" sz="2400"/>
          </a:p>
          <a:p>
            <a:pPr marL="0" indent="0">
              <a:lnSpc>
                <a:spcPct val="200000"/>
              </a:lnSpc>
              <a:buNone/>
            </a:pPr>
            <a:r>
              <a:rPr lang="zh-CN" altLang="en-US" sz="2400"/>
              <a:t>A:建立社会主义市场经济体制</a:t>
            </a:r>
            <a:endParaRPr lang="zh-CN" altLang="en-US" sz="2400"/>
          </a:p>
          <a:p>
            <a:pPr marL="0" indent="0">
              <a:lnSpc>
                <a:spcPct val="200000"/>
              </a:lnSpc>
              <a:buNone/>
            </a:pPr>
            <a:r>
              <a:rPr lang="zh-CN" altLang="en-US" sz="2400"/>
              <a:t>B:进一步推动解决“三农”问题</a:t>
            </a:r>
            <a:endParaRPr lang="zh-CN" altLang="en-US" sz="2400"/>
          </a:p>
          <a:p>
            <a:pPr marL="0" indent="0">
              <a:lnSpc>
                <a:spcPct val="200000"/>
              </a:lnSpc>
              <a:buNone/>
            </a:pPr>
            <a:r>
              <a:rPr lang="zh-CN" altLang="en-US" sz="2400"/>
              <a:t>C:构建社会主义和谐社会</a:t>
            </a:r>
            <a:endParaRPr lang="zh-CN" altLang="en-US" sz="2400"/>
          </a:p>
          <a:p>
            <a:pPr marL="0" indent="0">
              <a:lnSpc>
                <a:spcPct val="200000"/>
              </a:lnSpc>
              <a:buNone/>
            </a:pPr>
            <a:r>
              <a:rPr lang="zh-CN" altLang="en-US" sz="2400">
                <a:solidFill>
                  <a:srgbClr val="C00000"/>
                </a:solidFill>
              </a:rPr>
              <a:t>D:建设社会主义新农村</a:t>
            </a:r>
            <a:endParaRPr lang="zh-CN" altLang="en-US" sz="2400">
              <a:solidFill>
                <a:srgbClr val="C00000"/>
              </a:solidFill>
            </a:endParaRPr>
          </a:p>
        </p:txBody>
      </p:sp>
      <p:sp>
        <p:nvSpPr>
          <p:cNvPr id="4" name="文本框 3"/>
          <p:cNvSpPr txBox="1"/>
          <p:nvPr/>
        </p:nvSpPr>
        <p:spPr>
          <a:xfrm>
            <a:off x="5024120" y="4306570"/>
            <a:ext cx="6913880" cy="1476375"/>
          </a:xfrm>
          <a:prstGeom prst="rect">
            <a:avLst/>
          </a:prstGeom>
          <a:noFill/>
        </p:spPr>
        <p:txBody>
          <a:bodyPr wrap="square" rtlCol="0" anchor="t">
            <a:spAutoFit/>
          </a:bodyPr>
          <a:p>
            <a:endParaRPr lang="zh-CN" altLang="en-US"/>
          </a:p>
          <a:p>
            <a:r>
              <a:rPr lang="zh-CN" altLang="en-US"/>
              <a:t>推进建设社会主义新农村建设：2005年10月召开的中共十六届五中全会，提出了建设社会主义新农村的战略任务，提出了“生产发展、生活宽裕、乡风文明、村容整洁、管理民主”的要求。2006年，全国范围内取消农业税，为农民减轻税费负担1200多亿元。</a:t>
            </a:r>
            <a:endParaRPr lang="zh-CN" alt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lang="zh-CN" altLang="en-US" sz="2000">
                <a:latin typeface="微软雅黑" panose="020B0503020204020204" charset="-122"/>
                <a:ea typeface="微软雅黑" panose="020B0503020204020204" charset="-122"/>
              </a:rPr>
              <a:t>1978年关于真理标准问题大讨论的历史意义是什么？</a:t>
            </a:r>
            <a:endParaRPr lang="zh-CN" altLang="en-US" sz="2000">
              <a:latin typeface="微软雅黑" panose="020B0503020204020204" charset="-122"/>
              <a:ea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rPr>
              <a:t>（1）冲破了“两个凡是”的思想束缚，是一场马克思主义的思想解放运动，成为拨乱反正和改革开放的思想先导。 </a:t>
            </a:r>
            <a:endParaRPr lang="zh-CN" altLang="en-US" sz="2000">
              <a:latin typeface="微软雅黑" panose="020B0503020204020204" charset="-122"/>
              <a:ea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rPr>
              <a:t>（2）为党重新确立实事求是的思想路线，纠正长期以来的“左”倾错误，实现历史性的转折作了思想理论准备。</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在抗美援朝战争担任中国人民志愿军司令员兼政治委员的是（ ）</a:t>
            </a:r>
            <a:endParaRPr lang="zh-CN" altLang="en-US" sz="2400"/>
          </a:p>
          <a:p>
            <a:pPr marL="0" indent="0">
              <a:lnSpc>
                <a:spcPct val="200000"/>
              </a:lnSpc>
              <a:buNone/>
            </a:pPr>
            <a:r>
              <a:rPr lang="zh-CN" altLang="en-US" sz="2400"/>
              <a:t>A:朱德</a:t>
            </a:r>
            <a:endParaRPr lang="zh-CN" altLang="en-US" sz="2400"/>
          </a:p>
          <a:p>
            <a:pPr marL="0" indent="0">
              <a:lnSpc>
                <a:spcPct val="200000"/>
              </a:lnSpc>
              <a:buNone/>
            </a:pPr>
            <a:r>
              <a:rPr lang="zh-CN" altLang="en-US" sz="2400"/>
              <a:t>B:彭德怀</a:t>
            </a:r>
            <a:endParaRPr lang="zh-CN" altLang="en-US" sz="2400"/>
          </a:p>
          <a:p>
            <a:pPr marL="0" indent="0">
              <a:lnSpc>
                <a:spcPct val="200000"/>
              </a:lnSpc>
              <a:buNone/>
            </a:pPr>
            <a:r>
              <a:rPr lang="zh-CN" altLang="en-US" sz="2400"/>
              <a:t>C:陈毅</a:t>
            </a:r>
            <a:endParaRPr lang="zh-CN" altLang="en-US" sz="2400"/>
          </a:p>
          <a:p>
            <a:pPr marL="0" indent="0">
              <a:lnSpc>
                <a:spcPct val="200000"/>
              </a:lnSpc>
              <a:buNone/>
            </a:pPr>
            <a:r>
              <a:rPr lang="zh-CN" altLang="en-US" sz="2400"/>
              <a:t>D:刘伯承</a:t>
            </a:r>
            <a:endParaRPr lang="zh-CN" altLang="en-US" sz="240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fontScale="70000"/>
          </a:bodyPr>
          <a:p>
            <a:pPr marL="0" indent="0">
              <a:lnSpc>
                <a:spcPct val="200000"/>
              </a:lnSpc>
              <a:buNone/>
            </a:pPr>
            <a:r>
              <a:rPr lang="zh-CN" altLang="en-US" sz="2000">
                <a:latin typeface="微软雅黑" panose="020B0503020204020204" charset="-122"/>
                <a:ea typeface="微软雅黑" panose="020B0503020204020204" charset="-122"/>
              </a:rPr>
              <a:t>中共十一届三中全会的</a:t>
            </a:r>
            <a:r>
              <a:rPr lang="zh-CN" altLang="en-US" sz="2000">
                <a:latin typeface="微软雅黑" panose="020B0503020204020204" charset="-122"/>
                <a:ea typeface="微软雅黑" panose="020B0503020204020204" charset="-122"/>
              </a:rPr>
              <a:t>历史贡献和重大意义</a:t>
            </a:r>
            <a:r>
              <a:rPr lang="en-US" altLang="zh-CN" sz="2000">
                <a:latin typeface="微软雅黑" panose="020B0503020204020204" charset="-122"/>
                <a:ea typeface="微软雅黑" panose="020B0503020204020204" charset="-122"/>
              </a:rPr>
              <a:t>/</a:t>
            </a:r>
            <a:r>
              <a:rPr lang="zh-CN" altLang="en-US" sz="2000">
                <a:latin typeface="微软雅黑" panose="020B0503020204020204" charset="-122"/>
                <a:ea typeface="微软雅黑" panose="020B0503020204020204" charset="-122"/>
              </a:rPr>
              <a:t>为什么说中共十一届三中全会是新中国成立以来伟大的历史性转折？</a:t>
            </a:r>
            <a:endParaRPr lang="zh-CN" altLang="en-US" sz="2000">
              <a:latin typeface="微软雅黑" panose="020B0503020204020204" charset="-122"/>
              <a:ea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rPr>
              <a:t>（1）全会冲破了长期“左”的错误的严重束缚，彻底否定了“两个凡是”的错误方针，高度评价了关于真理标准问题的讨论，重新确立了党的马克思主义思想路线； </a:t>
            </a:r>
            <a:endParaRPr lang="zh-CN" altLang="en-US" sz="2000">
              <a:latin typeface="微软雅黑" panose="020B0503020204020204" charset="-122"/>
              <a:ea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rPr>
              <a:t>（2）否定了“以阶级斗争为纲”的指导思想，作出了把工作重点转移到社会主义现代化建设上来和实行改革开放的战略决策； </a:t>
            </a:r>
            <a:endParaRPr lang="zh-CN" altLang="en-US" sz="2000">
              <a:latin typeface="微软雅黑" panose="020B0503020204020204" charset="-122"/>
              <a:ea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rPr>
              <a:t>（3）恢复了党的民主集中制的优良传统，审查解决了历史上遗留的一批重大问题和一些重要领导人的功过是非问题； </a:t>
            </a:r>
            <a:endParaRPr lang="zh-CN" altLang="en-US" sz="2000">
              <a:latin typeface="微软雅黑" panose="020B0503020204020204" charset="-122"/>
              <a:ea typeface="微软雅黑" panose="020B0503020204020204" charset="-122"/>
            </a:endParaRPr>
          </a:p>
          <a:p>
            <a:pPr marL="0" indent="0">
              <a:lnSpc>
                <a:spcPct val="200000"/>
              </a:lnSpc>
              <a:buNone/>
            </a:pPr>
            <a:r>
              <a:rPr lang="zh-CN" altLang="en-US" sz="2000">
                <a:latin typeface="微软雅黑" panose="020B0503020204020204" charset="-122"/>
                <a:ea typeface="微软雅黑" panose="020B0503020204020204" charset="-122"/>
              </a:rPr>
              <a:t>（4）结束了粉碎“四人帮”后两年在徘徊中前进的局面，开始了党和国家在各个领域的全面拨乱反正，形成了以邓小平为核心的党中央领导集体，揭开了改革开放的序幕。</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sz="2000">
                <a:latin typeface="微软雅黑" panose="020B0503020204020204" charset="-122"/>
                <a:ea typeface="微软雅黑" panose="020B0503020204020204" charset="-122"/>
              </a:rPr>
              <a:t>简述 1979年3月，邓小平提出的四项基本原则及坚持这些原则的重要性。</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（1）四项基本原则是指：坚持社会主义道路，坚持人民民主专政，坚持共产党的领导，坚持马克思列宁主义、毛泽东思想。</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（2）坚持</a:t>
            </a:r>
            <a:r>
              <a:rPr lang="zh-CN" sz="2000">
                <a:latin typeface="微软雅黑" panose="020B0503020204020204" charset="-122"/>
                <a:ea typeface="微软雅黑" panose="020B0503020204020204" charset="-122"/>
              </a:rPr>
              <a:t>四个基本原则</a:t>
            </a:r>
            <a:r>
              <a:rPr sz="2000">
                <a:latin typeface="微软雅黑" panose="020B0503020204020204" charset="-122"/>
                <a:ea typeface="微软雅黑" panose="020B0503020204020204" charset="-122"/>
              </a:rPr>
              <a:t>是实现四个现代化的根本前提。 </a:t>
            </a:r>
            <a:endParaRPr sz="2000">
              <a:latin typeface="微软雅黑" panose="020B0503020204020204" charset="-122"/>
              <a:ea typeface="微软雅黑" panose="020B0503020204020204" charset="-122"/>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sz="2000">
                <a:latin typeface="微软雅黑" panose="020B0503020204020204" charset="-122"/>
                <a:ea typeface="微软雅黑" panose="020B0503020204020204" charset="-122"/>
              </a:rPr>
              <a:t>简述《关于建国以来党的若干历史问题的决议》对毛泽东历史地位的评价。</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（1）第二个历史决议科学地评价了毛泽东和毛泽东思想的历史地位，指出：毛泽东同志是伟大的马克思主义者，是伟大的无产阶级革命家、战略家和理论家。 </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（2）他的功绩是第一位的，错误是第二位的。 </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（3）他为中国共产党和中国人民解放军的创立和发展，为中国各族人民解放事业的胜利，为中华人民共和国的缔造和中国社会主义事业的发展，建立了永远不可磨灭的功勋。 </a:t>
            </a:r>
            <a:endParaRPr sz="2000">
              <a:latin typeface="微软雅黑" panose="020B0503020204020204" charset="-122"/>
              <a:ea typeface="微软雅黑" panose="020B0503020204020204" charset="-122"/>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1204575" cy="4392295"/>
          </a:xfrm>
        </p:spPr>
        <p:txBody>
          <a:bodyPr>
            <a:normAutofit/>
          </a:bodyPr>
          <a:p>
            <a:pPr marL="0" indent="0">
              <a:lnSpc>
                <a:spcPct val="200000"/>
              </a:lnSpc>
              <a:buNone/>
            </a:pPr>
            <a:r>
              <a:rPr sz="2000">
                <a:latin typeface="微软雅黑" panose="020B0503020204020204" charset="-122"/>
                <a:ea typeface="微软雅黑" panose="020B0503020204020204" charset="-122"/>
              </a:rPr>
              <a:t>中共十三大提出的社会主义初级阶段的基本路线是什么？</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（1）领导和团结全国各族人民，以经济建设为中心，坚持四项基本原则，坚持改革开放</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（2）自力更生，艰苦创业，为把我国建设成为富强、民主、文明的社会主义现代化国家而奋斗</a:t>
            </a:r>
            <a:endParaRPr sz="2000">
              <a:latin typeface="微软雅黑" panose="020B0503020204020204" charset="-122"/>
              <a:ea typeface="微软雅黑" panose="020B0503020204020204" charset="-122"/>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sz="2000">
                <a:latin typeface="微软雅黑" panose="020B0503020204020204" charset="-122"/>
                <a:ea typeface="微软雅黑" panose="020B0503020204020204" charset="-122"/>
              </a:rPr>
              <a:t>简述中共十三大制定的社会主义现代化建设“三步走”的战略。</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（1）第一步，实现国民生产总值比1980年翻一番，解决人民的温饱问题，这个任务已经基本实现；</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（2）第二步，到20世纪末，使国民生产总值再增长一倍，人民生活达到小康水平；</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（3）第三步，到21世纪中叶，人均国民生产总值达到中等发达国家水平，人民生活比较富裕，基本实现现代化。</a:t>
            </a:r>
            <a:endParaRPr sz="2000">
              <a:latin typeface="微软雅黑" panose="020B0503020204020204" charset="-122"/>
              <a:ea typeface="微软雅黑" panose="020B0503020204020204" charset="-122"/>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614680" y="1774825"/>
            <a:ext cx="10494645" cy="4392295"/>
          </a:xfrm>
        </p:spPr>
        <p:txBody>
          <a:bodyPr>
            <a:normAutofit/>
          </a:bodyPr>
          <a:p>
            <a:pPr marL="0" indent="0">
              <a:lnSpc>
                <a:spcPct val="200000"/>
              </a:lnSpc>
              <a:buNone/>
            </a:pPr>
            <a:r>
              <a:rPr sz="2000">
                <a:latin typeface="微软雅黑" panose="020B0503020204020204" charset="-122"/>
                <a:ea typeface="微软雅黑" panose="020B0503020204020204" charset="-122"/>
              </a:rPr>
              <a:t>1992年初，邓小平在南方谈话中提出的判断改革开放是非的主要标准。</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（1）是否有利于发展社会主义社会的生产力</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（2）是否有利于增强社会主义国家的综合国力</a:t>
            </a:r>
            <a:endParaRPr sz="2000">
              <a:latin typeface="微软雅黑" panose="020B0503020204020204" charset="-122"/>
              <a:ea typeface="微软雅黑" panose="020B0503020204020204" charset="-122"/>
            </a:endParaRPr>
          </a:p>
          <a:p>
            <a:pPr marL="0" indent="0">
              <a:lnSpc>
                <a:spcPct val="200000"/>
              </a:lnSpc>
              <a:buNone/>
            </a:pPr>
            <a:r>
              <a:rPr sz="2000">
                <a:latin typeface="微软雅黑" panose="020B0503020204020204" charset="-122"/>
                <a:ea typeface="微软雅黑" panose="020B0503020204020204" charset="-122"/>
              </a:rPr>
              <a:t>（3）是否有利于提高人民的生活水平</a:t>
            </a:r>
            <a:endParaRPr sz="2000">
              <a:latin typeface="微软雅黑" panose="020B0503020204020204" charset="-122"/>
              <a:ea typeface="微软雅黑" panose="020B0503020204020204" charset="-122"/>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13055"/>
            <a:ext cx="10515600" cy="1325563"/>
          </a:xfrm>
        </p:spPr>
        <p:txBody>
          <a:bodyPr/>
          <a:p>
            <a:r>
              <a:rPr lang="zh-CN" altLang="en-US"/>
              <a:t>第十一章 中国特色社会主义进入新时代</a:t>
            </a:r>
            <a:endParaRPr lang="zh-CN" altLang="en-US"/>
          </a:p>
        </p:txBody>
      </p:sp>
      <p:sp>
        <p:nvSpPr>
          <p:cNvPr id="3" name="内容占位符 2"/>
          <p:cNvSpPr>
            <a:spLocks noGrp="1"/>
          </p:cNvSpPr>
          <p:nvPr>
            <p:ph idx="1"/>
          </p:nvPr>
        </p:nvSpPr>
        <p:spPr>
          <a:xfrm>
            <a:off x="567055" y="1891030"/>
            <a:ext cx="11057890" cy="4351655"/>
          </a:xfrm>
        </p:spPr>
        <p:txBody>
          <a:bodyPr/>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第一节 开拓中国特色社会主义更为广阔的发展前景</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第二节 夺取新时代中国特色社会主义伟大胜利 </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altLang="en-US" sz="2400">
                <a:latin typeface="微软雅黑" panose="020B0503020204020204" charset="-122"/>
                <a:ea typeface="微软雅黑" panose="020B0503020204020204" charset="-122"/>
                <a:cs typeface="微软雅黑" panose="020B0503020204020204" charset="-122"/>
              </a:rPr>
              <a:t>第三节 不断谱写实现中华民族伟大复兴的新篇章</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中共十八大提出，我国到2020年的奋斗目标是（ ）</a:t>
            </a:r>
            <a:endParaRPr lang="zh-CN" altLang="en-US" sz="2400"/>
          </a:p>
          <a:p>
            <a:pPr marL="0" indent="0">
              <a:lnSpc>
                <a:spcPct val="200000"/>
              </a:lnSpc>
              <a:buNone/>
            </a:pPr>
            <a:r>
              <a:rPr lang="zh-CN" altLang="en-US" sz="2400"/>
              <a:t>A:实现“四个现代化” </a:t>
            </a:r>
            <a:endParaRPr lang="zh-CN" altLang="en-US" sz="2400"/>
          </a:p>
          <a:p>
            <a:pPr marL="0" indent="0">
              <a:lnSpc>
                <a:spcPct val="200000"/>
              </a:lnSpc>
              <a:buNone/>
            </a:pPr>
            <a:r>
              <a:rPr lang="zh-CN" altLang="en-US" sz="2400"/>
              <a:t>B:基本实现现代化 </a:t>
            </a:r>
            <a:endParaRPr lang="zh-CN" altLang="en-US" sz="2400"/>
          </a:p>
          <a:p>
            <a:pPr marL="0" indent="0">
              <a:lnSpc>
                <a:spcPct val="200000"/>
              </a:lnSpc>
              <a:buNone/>
            </a:pPr>
            <a:r>
              <a:rPr lang="zh-CN" altLang="en-US" sz="2400"/>
              <a:t>C:全面建设小康社会 </a:t>
            </a:r>
            <a:endParaRPr lang="zh-CN" altLang="en-US" sz="2400"/>
          </a:p>
          <a:p>
            <a:pPr marL="0" indent="0">
              <a:lnSpc>
                <a:spcPct val="200000"/>
              </a:lnSpc>
              <a:buNone/>
            </a:pPr>
            <a:r>
              <a:rPr lang="zh-CN" altLang="en-US" sz="2400"/>
              <a:t>D:全面建成小康社会</a:t>
            </a:r>
            <a:endParaRPr lang="zh-CN" altLang="en-US" sz="240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中共十八大提出，我国到2020年的奋斗目标是（ ）</a:t>
            </a:r>
            <a:endParaRPr lang="zh-CN" altLang="en-US" sz="2400"/>
          </a:p>
          <a:p>
            <a:pPr marL="0" indent="0">
              <a:lnSpc>
                <a:spcPct val="200000"/>
              </a:lnSpc>
              <a:buNone/>
            </a:pPr>
            <a:r>
              <a:rPr lang="zh-CN" altLang="en-US" sz="2400"/>
              <a:t>A:实现“四个现代化” </a:t>
            </a:r>
            <a:endParaRPr lang="zh-CN" altLang="en-US" sz="2400"/>
          </a:p>
          <a:p>
            <a:pPr marL="0" indent="0">
              <a:lnSpc>
                <a:spcPct val="200000"/>
              </a:lnSpc>
              <a:buNone/>
            </a:pPr>
            <a:r>
              <a:rPr lang="zh-CN" altLang="en-US" sz="2400"/>
              <a:t>B:基本实现现代化 </a:t>
            </a:r>
            <a:endParaRPr lang="zh-CN" altLang="en-US" sz="2400"/>
          </a:p>
          <a:p>
            <a:pPr marL="0" indent="0">
              <a:lnSpc>
                <a:spcPct val="200000"/>
              </a:lnSpc>
              <a:buNone/>
            </a:pPr>
            <a:r>
              <a:rPr lang="zh-CN" altLang="en-US" sz="2400"/>
              <a:t>C:全面建设小康社会 </a:t>
            </a:r>
            <a:endParaRPr lang="zh-CN" altLang="en-US" sz="2400"/>
          </a:p>
          <a:p>
            <a:pPr marL="0" indent="0">
              <a:lnSpc>
                <a:spcPct val="200000"/>
              </a:lnSpc>
              <a:buNone/>
            </a:pPr>
            <a:r>
              <a:rPr lang="zh-CN" altLang="en-US" sz="2400">
                <a:solidFill>
                  <a:srgbClr val="C00000"/>
                </a:solidFill>
              </a:rPr>
              <a:t>D:全面建成小康社会</a:t>
            </a:r>
            <a:endParaRPr lang="zh-CN" altLang="en-US" sz="2400">
              <a:solidFill>
                <a:srgbClr val="C00000"/>
              </a:solidFill>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中共十八大精神归结到一点，就是（ ）</a:t>
            </a:r>
            <a:endParaRPr lang="zh-CN" altLang="en-US" sz="2400"/>
          </a:p>
          <a:p>
            <a:pPr marL="0" indent="0">
              <a:lnSpc>
                <a:spcPct val="200000"/>
              </a:lnSpc>
              <a:buNone/>
            </a:pPr>
            <a:r>
              <a:rPr lang="zh-CN" altLang="en-US" sz="2400"/>
              <a:t>A:坚持四项基本原则</a:t>
            </a:r>
            <a:endParaRPr lang="zh-CN" altLang="en-US" sz="2400"/>
          </a:p>
          <a:p>
            <a:pPr marL="0" indent="0">
              <a:lnSpc>
                <a:spcPct val="200000"/>
              </a:lnSpc>
              <a:buNone/>
            </a:pPr>
            <a:r>
              <a:rPr lang="zh-CN" altLang="en-US" sz="2400"/>
              <a:t>B:完善社会主义市场经济</a:t>
            </a:r>
            <a:endParaRPr lang="zh-CN" altLang="en-US" sz="2400"/>
          </a:p>
          <a:p>
            <a:pPr marL="0" indent="0">
              <a:lnSpc>
                <a:spcPct val="200000"/>
              </a:lnSpc>
              <a:buNone/>
            </a:pPr>
            <a:r>
              <a:rPr lang="zh-CN" altLang="en-US" sz="2400"/>
              <a:t>C:全面深化改革</a:t>
            </a:r>
            <a:endParaRPr lang="zh-CN" altLang="en-US" sz="2400"/>
          </a:p>
          <a:p>
            <a:pPr marL="0" indent="0">
              <a:lnSpc>
                <a:spcPct val="200000"/>
              </a:lnSpc>
              <a:buNone/>
            </a:pPr>
            <a:r>
              <a:rPr lang="zh-CN" altLang="en-US" sz="2400"/>
              <a:t>D:坚持和发展中国特色社会主义</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在抗美援朝战争担任中国人民志愿军司令员兼政治委员的是（ ）</a:t>
            </a:r>
            <a:endParaRPr lang="zh-CN" altLang="en-US" sz="2400"/>
          </a:p>
          <a:p>
            <a:pPr marL="0" indent="0">
              <a:lnSpc>
                <a:spcPct val="200000"/>
              </a:lnSpc>
              <a:buNone/>
            </a:pPr>
            <a:r>
              <a:rPr lang="zh-CN" altLang="en-US" sz="2400"/>
              <a:t>A:朱德</a:t>
            </a:r>
            <a:endParaRPr lang="zh-CN" altLang="en-US" sz="2400"/>
          </a:p>
          <a:p>
            <a:pPr marL="0" indent="0">
              <a:lnSpc>
                <a:spcPct val="200000"/>
              </a:lnSpc>
              <a:buNone/>
            </a:pPr>
            <a:r>
              <a:rPr lang="zh-CN" altLang="en-US" sz="2400">
                <a:solidFill>
                  <a:srgbClr val="FF0000"/>
                </a:solidFill>
              </a:rPr>
              <a:t>B:彭德怀</a:t>
            </a:r>
            <a:endParaRPr lang="zh-CN" altLang="en-US" sz="2400">
              <a:solidFill>
                <a:srgbClr val="FF0000"/>
              </a:solidFill>
            </a:endParaRPr>
          </a:p>
          <a:p>
            <a:pPr marL="0" indent="0">
              <a:lnSpc>
                <a:spcPct val="200000"/>
              </a:lnSpc>
              <a:buNone/>
            </a:pPr>
            <a:r>
              <a:rPr lang="zh-CN" altLang="en-US" sz="2400"/>
              <a:t>C:陈毅</a:t>
            </a:r>
            <a:endParaRPr lang="zh-CN" altLang="en-US" sz="2400"/>
          </a:p>
          <a:p>
            <a:pPr marL="0" indent="0">
              <a:lnSpc>
                <a:spcPct val="200000"/>
              </a:lnSpc>
              <a:buNone/>
            </a:pPr>
            <a:r>
              <a:rPr lang="zh-CN" altLang="en-US" sz="2400"/>
              <a:t>D:刘伯承</a:t>
            </a:r>
            <a:endParaRPr lang="zh-CN" altLang="en-US" sz="240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中共十八大精神归结到一点，就是（ ）</a:t>
            </a:r>
            <a:endParaRPr lang="zh-CN" altLang="en-US" sz="2400"/>
          </a:p>
          <a:p>
            <a:pPr marL="0" indent="0">
              <a:lnSpc>
                <a:spcPct val="200000"/>
              </a:lnSpc>
              <a:buNone/>
            </a:pPr>
            <a:r>
              <a:rPr lang="zh-CN" altLang="en-US" sz="2400"/>
              <a:t>A:坚持四项基本原则</a:t>
            </a:r>
            <a:endParaRPr lang="zh-CN" altLang="en-US" sz="2400"/>
          </a:p>
          <a:p>
            <a:pPr marL="0" indent="0">
              <a:lnSpc>
                <a:spcPct val="200000"/>
              </a:lnSpc>
              <a:buNone/>
            </a:pPr>
            <a:r>
              <a:rPr lang="zh-CN" altLang="en-US" sz="2400"/>
              <a:t>B:完善社会主义市场经济</a:t>
            </a:r>
            <a:endParaRPr lang="zh-CN" altLang="en-US" sz="2400"/>
          </a:p>
          <a:p>
            <a:pPr marL="0" indent="0">
              <a:lnSpc>
                <a:spcPct val="200000"/>
              </a:lnSpc>
              <a:buNone/>
            </a:pPr>
            <a:r>
              <a:rPr lang="zh-CN" altLang="en-US" sz="2400"/>
              <a:t>C:全面深化改革</a:t>
            </a:r>
            <a:endParaRPr lang="zh-CN" altLang="en-US" sz="2400"/>
          </a:p>
          <a:p>
            <a:pPr marL="0" indent="0">
              <a:lnSpc>
                <a:spcPct val="200000"/>
              </a:lnSpc>
              <a:buNone/>
            </a:pPr>
            <a:r>
              <a:rPr lang="zh-CN" altLang="en-US" sz="2400">
                <a:solidFill>
                  <a:srgbClr val="C00000"/>
                </a:solidFill>
              </a:rPr>
              <a:t>D:坚持和发展中国特色社会主义</a:t>
            </a:r>
            <a:endParaRPr lang="zh-CN" altLang="en-US" sz="2400">
              <a:solidFill>
                <a:srgbClr val="C00000"/>
              </a:solidFill>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2013年11月，审议通过《关于全面深化改革若干重大问题的决定》的会议是（ ）</a:t>
            </a:r>
            <a:endParaRPr lang="zh-CN" altLang="en-US" sz="2400"/>
          </a:p>
          <a:p>
            <a:pPr marL="0" indent="0">
              <a:lnSpc>
                <a:spcPct val="200000"/>
              </a:lnSpc>
              <a:buNone/>
            </a:pPr>
            <a:r>
              <a:rPr lang="zh-CN" altLang="en-US" sz="2400"/>
              <a:t>A:中共十八届一中全会 </a:t>
            </a:r>
            <a:endParaRPr lang="zh-CN" altLang="en-US" sz="2400"/>
          </a:p>
          <a:p>
            <a:pPr marL="0" indent="0">
              <a:lnSpc>
                <a:spcPct val="200000"/>
              </a:lnSpc>
              <a:buNone/>
            </a:pPr>
            <a:r>
              <a:rPr lang="zh-CN" altLang="en-US" sz="2400"/>
              <a:t>B:中共十八届二中全会 </a:t>
            </a:r>
            <a:endParaRPr lang="zh-CN" altLang="en-US" sz="2400"/>
          </a:p>
          <a:p>
            <a:pPr marL="0" indent="0">
              <a:lnSpc>
                <a:spcPct val="200000"/>
              </a:lnSpc>
              <a:buNone/>
            </a:pPr>
            <a:r>
              <a:rPr lang="zh-CN" altLang="en-US" sz="2400"/>
              <a:t>C:中共十八届三中全会 </a:t>
            </a:r>
            <a:endParaRPr lang="zh-CN" altLang="en-US" sz="2400"/>
          </a:p>
          <a:p>
            <a:pPr marL="0" indent="0">
              <a:lnSpc>
                <a:spcPct val="200000"/>
              </a:lnSpc>
              <a:buNone/>
            </a:pPr>
            <a:r>
              <a:rPr lang="zh-CN" altLang="en-US" sz="2400"/>
              <a:t>D:中共十八届四中全会</a:t>
            </a:r>
            <a:endParaRPr lang="zh-CN" altLang="en-US" sz="240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2013年11月，审议通过《关于全面深化改革若干重大问题的决定》的会议是（ ）</a:t>
            </a:r>
            <a:endParaRPr lang="zh-CN" altLang="en-US" sz="2400"/>
          </a:p>
          <a:p>
            <a:pPr marL="0" indent="0">
              <a:lnSpc>
                <a:spcPct val="200000"/>
              </a:lnSpc>
              <a:buNone/>
            </a:pPr>
            <a:r>
              <a:rPr lang="zh-CN" altLang="en-US" sz="2400"/>
              <a:t>A:中共十八届一中全会 </a:t>
            </a:r>
            <a:endParaRPr lang="zh-CN" altLang="en-US" sz="2400"/>
          </a:p>
          <a:p>
            <a:pPr marL="0" indent="0">
              <a:lnSpc>
                <a:spcPct val="200000"/>
              </a:lnSpc>
              <a:buNone/>
            </a:pPr>
            <a:r>
              <a:rPr lang="zh-CN" altLang="en-US" sz="2400"/>
              <a:t>B:中共十八届二中全会 </a:t>
            </a:r>
            <a:endParaRPr lang="zh-CN" altLang="en-US" sz="2400"/>
          </a:p>
          <a:p>
            <a:pPr marL="0" indent="0">
              <a:lnSpc>
                <a:spcPct val="200000"/>
              </a:lnSpc>
              <a:buNone/>
            </a:pPr>
            <a:r>
              <a:rPr lang="zh-CN" altLang="en-US" sz="2400">
                <a:solidFill>
                  <a:srgbClr val="C00000"/>
                </a:solidFill>
              </a:rPr>
              <a:t>C:中共十八届三中全会 </a:t>
            </a:r>
            <a:endParaRPr lang="zh-CN" altLang="en-US" sz="2400">
              <a:solidFill>
                <a:srgbClr val="C00000"/>
              </a:solidFill>
            </a:endParaRPr>
          </a:p>
          <a:p>
            <a:pPr marL="0" indent="0">
              <a:lnSpc>
                <a:spcPct val="200000"/>
              </a:lnSpc>
              <a:buNone/>
            </a:pPr>
            <a:r>
              <a:rPr lang="zh-CN" altLang="en-US" sz="2400"/>
              <a:t>D:中共十八届四中全会</a:t>
            </a:r>
            <a:endParaRPr lang="zh-CN" altLang="en-US" sz="240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中共十八届三中全会通过的全面深化改革的纲领性文件是（ ）</a:t>
            </a:r>
            <a:endParaRPr lang="zh-CN" altLang="en-US" sz="2400"/>
          </a:p>
          <a:p>
            <a:pPr marL="0" indent="0">
              <a:lnSpc>
                <a:spcPct val="200000"/>
              </a:lnSpc>
              <a:buNone/>
            </a:pPr>
            <a:r>
              <a:rPr lang="zh-CN" altLang="en-US" sz="2400"/>
              <a:t>A:《关于经济体制改革的决定》</a:t>
            </a:r>
            <a:endParaRPr lang="zh-CN" altLang="en-US" sz="2400"/>
          </a:p>
          <a:p>
            <a:pPr marL="0" indent="0">
              <a:lnSpc>
                <a:spcPct val="200000"/>
              </a:lnSpc>
              <a:buNone/>
            </a:pPr>
            <a:r>
              <a:rPr lang="zh-CN" altLang="en-US" sz="2400"/>
              <a:t>B:《关于建立社会主义市场经济体制若干问题的决定》</a:t>
            </a:r>
            <a:endParaRPr lang="zh-CN" altLang="en-US" sz="2400"/>
          </a:p>
          <a:p>
            <a:pPr marL="0" indent="0">
              <a:lnSpc>
                <a:spcPct val="200000"/>
              </a:lnSpc>
              <a:buNone/>
            </a:pPr>
            <a:r>
              <a:rPr lang="zh-CN" altLang="en-US" sz="2400"/>
              <a:t>C:《关于推进农村改革发展若干重大问题的决定》</a:t>
            </a:r>
            <a:endParaRPr lang="zh-CN" altLang="en-US" sz="2400"/>
          </a:p>
          <a:p>
            <a:pPr marL="0" indent="0">
              <a:lnSpc>
                <a:spcPct val="200000"/>
              </a:lnSpc>
              <a:buNone/>
            </a:pPr>
            <a:r>
              <a:rPr lang="zh-CN" altLang="en-US" sz="2400"/>
              <a:t>D:《关于全面深化改革若干重大问题的决定》</a:t>
            </a:r>
            <a:endParaRPr lang="zh-CN" altLang="en-US" sz="240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中共十八届三中全会通过的全面深化改革的纲领性文件是（ ）</a:t>
            </a:r>
            <a:endParaRPr lang="zh-CN" altLang="en-US" sz="2400"/>
          </a:p>
          <a:p>
            <a:pPr marL="0" indent="0">
              <a:lnSpc>
                <a:spcPct val="200000"/>
              </a:lnSpc>
              <a:buNone/>
            </a:pPr>
            <a:r>
              <a:rPr lang="zh-CN" altLang="en-US" sz="2400"/>
              <a:t>A:《关于经济体制改革的决定》</a:t>
            </a:r>
            <a:endParaRPr lang="zh-CN" altLang="en-US" sz="2400"/>
          </a:p>
          <a:p>
            <a:pPr marL="0" indent="0">
              <a:lnSpc>
                <a:spcPct val="200000"/>
              </a:lnSpc>
              <a:buNone/>
            </a:pPr>
            <a:r>
              <a:rPr lang="zh-CN" altLang="en-US" sz="2400"/>
              <a:t>B:《关于建立社会主义市场经济体制若干问题的决定》</a:t>
            </a:r>
            <a:endParaRPr lang="zh-CN" altLang="en-US" sz="2400"/>
          </a:p>
          <a:p>
            <a:pPr marL="0" indent="0">
              <a:lnSpc>
                <a:spcPct val="200000"/>
              </a:lnSpc>
              <a:buNone/>
            </a:pPr>
            <a:r>
              <a:rPr lang="zh-CN" altLang="en-US" sz="2400"/>
              <a:t>C:《关于推进农村改革发展若干重大问题的决定》</a:t>
            </a:r>
            <a:endParaRPr lang="zh-CN" altLang="en-US" sz="2400"/>
          </a:p>
          <a:p>
            <a:pPr marL="0" indent="0">
              <a:lnSpc>
                <a:spcPct val="200000"/>
              </a:lnSpc>
              <a:buNone/>
            </a:pPr>
            <a:r>
              <a:rPr lang="zh-CN" altLang="en-US" sz="2400">
                <a:solidFill>
                  <a:srgbClr val="C00000"/>
                </a:solidFill>
              </a:rPr>
              <a:t>D:《关于全面深化改革若干重大问题的决定》</a:t>
            </a:r>
            <a:endParaRPr lang="zh-CN" altLang="en-US" sz="2400">
              <a:solidFill>
                <a:srgbClr val="C00000"/>
              </a:solidFil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中共十九大强调，习近平新时代中国特色社会主义思想的核心要义是（ ）</a:t>
            </a:r>
            <a:endParaRPr lang="zh-CN" altLang="en-US" sz="2400"/>
          </a:p>
          <a:p>
            <a:pPr marL="0" indent="0">
              <a:lnSpc>
                <a:spcPct val="200000"/>
              </a:lnSpc>
              <a:buNone/>
            </a:pPr>
            <a:r>
              <a:rPr lang="zh-CN" altLang="en-US" sz="2400"/>
              <a:t>A:坚持和发展马克思主义 </a:t>
            </a:r>
            <a:endParaRPr lang="zh-CN" altLang="en-US" sz="2400"/>
          </a:p>
          <a:p>
            <a:pPr marL="0" indent="0">
              <a:lnSpc>
                <a:spcPct val="200000"/>
              </a:lnSpc>
              <a:buNone/>
            </a:pPr>
            <a:r>
              <a:rPr lang="zh-CN" altLang="en-US" sz="2400"/>
              <a:t>B:坚持和发展中国特色社会主义 </a:t>
            </a:r>
            <a:endParaRPr lang="zh-CN" altLang="en-US" sz="2400"/>
          </a:p>
          <a:p>
            <a:pPr marL="0" indent="0">
              <a:lnSpc>
                <a:spcPct val="200000"/>
              </a:lnSpc>
              <a:buNone/>
            </a:pPr>
            <a:r>
              <a:rPr lang="zh-CN" altLang="en-US" sz="2400"/>
              <a:t>C:坚持人民民主专政 </a:t>
            </a:r>
            <a:endParaRPr lang="zh-CN" altLang="en-US" sz="2400"/>
          </a:p>
          <a:p>
            <a:pPr marL="0" indent="0">
              <a:lnSpc>
                <a:spcPct val="200000"/>
              </a:lnSpc>
              <a:buNone/>
            </a:pPr>
            <a:r>
              <a:rPr lang="zh-CN" altLang="en-US" sz="2400"/>
              <a:t>D:坚持中国共产党领导</a:t>
            </a:r>
            <a:endParaRPr lang="zh-CN" altLang="en-US" sz="240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中共十九大强调，习近平新时代中国特色社会主义思想的核心要义是（ ）</a:t>
            </a:r>
            <a:endParaRPr lang="zh-CN" altLang="en-US" sz="2400"/>
          </a:p>
          <a:p>
            <a:pPr marL="0" indent="0">
              <a:lnSpc>
                <a:spcPct val="200000"/>
              </a:lnSpc>
              <a:buNone/>
            </a:pPr>
            <a:r>
              <a:rPr lang="zh-CN" altLang="en-US" sz="2400"/>
              <a:t>A:坚持和发展马克思主义 </a:t>
            </a:r>
            <a:endParaRPr lang="zh-CN" altLang="en-US" sz="2400"/>
          </a:p>
          <a:p>
            <a:pPr marL="0" indent="0">
              <a:lnSpc>
                <a:spcPct val="200000"/>
              </a:lnSpc>
              <a:buNone/>
            </a:pPr>
            <a:r>
              <a:rPr lang="zh-CN" altLang="en-US" sz="2400">
                <a:solidFill>
                  <a:srgbClr val="C00000"/>
                </a:solidFill>
              </a:rPr>
              <a:t>B:坚持和发展中国特色社会主义 </a:t>
            </a:r>
            <a:endParaRPr lang="zh-CN" altLang="en-US" sz="2400">
              <a:solidFill>
                <a:srgbClr val="C00000"/>
              </a:solidFill>
            </a:endParaRPr>
          </a:p>
          <a:p>
            <a:pPr marL="0" indent="0">
              <a:lnSpc>
                <a:spcPct val="200000"/>
              </a:lnSpc>
              <a:buNone/>
            </a:pPr>
            <a:r>
              <a:rPr lang="zh-CN" altLang="en-US" sz="2400"/>
              <a:t>C:坚持人民民主专政 </a:t>
            </a:r>
            <a:endParaRPr lang="zh-CN" altLang="en-US" sz="2400"/>
          </a:p>
          <a:p>
            <a:pPr marL="0" indent="0">
              <a:lnSpc>
                <a:spcPct val="200000"/>
              </a:lnSpc>
              <a:buNone/>
            </a:pPr>
            <a:r>
              <a:rPr lang="zh-CN" altLang="en-US" sz="2400"/>
              <a:t>D:坚持中国共产党领导</a:t>
            </a:r>
            <a:endParaRPr lang="zh-CN" altLang="en-US" sz="240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中共十九大明确指出，我国社会主要矛盾已经转化为（ ）</a:t>
            </a:r>
            <a:endParaRPr lang="zh-CN" altLang="en-US" sz="2400"/>
          </a:p>
          <a:p>
            <a:pPr marL="0" indent="0">
              <a:lnSpc>
                <a:spcPct val="200000"/>
              </a:lnSpc>
              <a:buNone/>
            </a:pPr>
            <a:r>
              <a:rPr lang="zh-CN" altLang="en-US" sz="2400"/>
              <a:t>A:人民对于建立工业国的要求同落后的农业国的现实之间的矛盾</a:t>
            </a:r>
            <a:endParaRPr lang="zh-CN" altLang="en-US" sz="2400"/>
          </a:p>
          <a:p>
            <a:pPr marL="0" indent="0">
              <a:lnSpc>
                <a:spcPct val="200000"/>
              </a:lnSpc>
              <a:buNone/>
            </a:pPr>
            <a:r>
              <a:rPr lang="zh-CN" altLang="en-US" sz="2400"/>
              <a:t>B:人民对于经济文化迅速发展的需要同经济文化不能满足人民需要的状况之间的矛盾</a:t>
            </a:r>
            <a:endParaRPr lang="zh-CN" altLang="en-US" sz="2400"/>
          </a:p>
          <a:p>
            <a:pPr marL="0" indent="0">
              <a:lnSpc>
                <a:spcPct val="200000"/>
              </a:lnSpc>
              <a:buNone/>
            </a:pPr>
            <a:r>
              <a:rPr lang="zh-CN" altLang="en-US" sz="2400"/>
              <a:t>C:人民日益增长的物质文化需要和落后的社会生产之间的矛盾</a:t>
            </a:r>
            <a:endParaRPr lang="zh-CN" altLang="en-US" sz="2400"/>
          </a:p>
          <a:p>
            <a:pPr marL="0" indent="0">
              <a:lnSpc>
                <a:spcPct val="200000"/>
              </a:lnSpc>
              <a:buNone/>
            </a:pPr>
            <a:r>
              <a:rPr lang="zh-CN" altLang="en-US" sz="2400"/>
              <a:t>D:人民日益增长的美好生活需要和不平衡不充分的发展之间的矛盾</a:t>
            </a:r>
            <a:endParaRPr lang="zh-CN" altLang="en-US" sz="240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中共十九大明确指出，我国社会主要矛盾已经转化为（ ）</a:t>
            </a:r>
            <a:endParaRPr lang="zh-CN" altLang="en-US" sz="2400"/>
          </a:p>
          <a:p>
            <a:pPr marL="0" indent="0">
              <a:lnSpc>
                <a:spcPct val="200000"/>
              </a:lnSpc>
              <a:buNone/>
            </a:pPr>
            <a:r>
              <a:rPr lang="zh-CN" altLang="en-US" sz="2400"/>
              <a:t>A:人民对于建立工业国的要求同落后的农业国的现实之间的矛盾</a:t>
            </a:r>
            <a:endParaRPr lang="zh-CN" altLang="en-US" sz="2400"/>
          </a:p>
          <a:p>
            <a:pPr marL="0" indent="0">
              <a:lnSpc>
                <a:spcPct val="200000"/>
              </a:lnSpc>
              <a:buNone/>
            </a:pPr>
            <a:r>
              <a:rPr lang="zh-CN" altLang="en-US" sz="2400"/>
              <a:t>B:人民对于经济文化迅速发展的需要同经济文化不能满足人民需要的状况之间的矛盾</a:t>
            </a:r>
            <a:endParaRPr lang="zh-CN" altLang="en-US" sz="2400"/>
          </a:p>
          <a:p>
            <a:pPr marL="0" indent="0">
              <a:lnSpc>
                <a:spcPct val="200000"/>
              </a:lnSpc>
              <a:buNone/>
            </a:pPr>
            <a:r>
              <a:rPr lang="zh-CN" altLang="en-US" sz="2400"/>
              <a:t>C:人民日益增长的物质文化需要和落后的社会生产之间的矛盾</a:t>
            </a:r>
            <a:endParaRPr lang="zh-CN" altLang="en-US" sz="2400"/>
          </a:p>
          <a:p>
            <a:pPr marL="0" indent="0">
              <a:lnSpc>
                <a:spcPct val="200000"/>
              </a:lnSpc>
              <a:buNone/>
            </a:pPr>
            <a:r>
              <a:rPr lang="zh-CN" altLang="en-US" sz="2400">
                <a:solidFill>
                  <a:srgbClr val="C00000"/>
                </a:solidFill>
              </a:rPr>
              <a:t>D:人民日益增长的美好生活需要和不平衡不充分的发展之间的矛盾</a:t>
            </a:r>
            <a:endParaRPr lang="zh-CN" altLang="en-US" sz="2400">
              <a:solidFill>
                <a:srgbClr val="C00000"/>
              </a:solidFill>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2010年以来，中国已经成为世界（ ）</a:t>
            </a:r>
            <a:endParaRPr lang="zh-CN" altLang="en-US" sz="2400"/>
          </a:p>
          <a:p>
            <a:pPr marL="0" indent="0">
              <a:lnSpc>
                <a:spcPct val="200000"/>
              </a:lnSpc>
              <a:buNone/>
            </a:pPr>
            <a:r>
              <a:rPr lang="zh-CN" altLang="en-US" sz="2400"/>
              <a:t>A:第一大经济体 </a:t>
            </a:r>
            <a:endParaRPr lang="zh-CN" altLang="en-US" sz="2400"/>
          </a:p>
          <a:p>
            <a:pPr marL="0" indent="0">
              <a:lnSpc>
                <a:spcPct val="200000"/>
              </a:lnSpc>
              <a:buNone/>
            </a:pPr>
            <a:r>
              <a:rPr lang="zh-CN" altLang="en-US" sz="2400"/>
              <a:t>B:第二大经济体</a:t>
            </a:r>
            <a:endParaRPr lang="zh-CN" altLang="en-US" sz="2400"/>
          </a:p>
          <a:p>
            <a:pPr marL="0" indent="0">
              <a:lnSpc>
                <a:spcPct val="200000"/>
              </a:lnSpc>
              <a:buNone/>
            </a:pPr>
            <a:r>
              <a:rPr lang="zh-CN" altLang="en-US" sz="2400"/>
              <a:t>C:第三大经济体</a:t>
            </a:r>
            <a:endParaRPr lang="zh-CN" altLang="en-US" sz="2400"/>
          </a:p>
          <a:p>
            <a:pPr marL="0" indent="0">
              <a:lnSpc>
                <a:spcPct val="200000"/>
              </a:lnSpc>
              <a:buNone/>
            </a:pPr>
            <a:r>
              <a:rPr lang="zh-CN" altLang="en-US" sz="2400"/>
              <a:t>D:第四大经济体</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fontScale="85000"/>
          </a:bodyPr>
          <a:p>
            <a:pPr marL="0" indent="0">
              <a:lnSpc>
                <a:spcPct val="200000"/>
              </a:lnSpc>
              <a:buNone/>
            </a:pPr>
            <a:r>
              <a:rPr lang="zh-CN" altLang="en-US" sz="2400"/>
              <a:t>1949年10月2日，第一个照会中国政府，决定同中华人民共和国建立外交关系的国家是（ ）</a:t>
            </a:r>
            <a:endParaRPr lang="zh-CN" altLang="en-US" sz="2400"/>
          </a:p>
          <a:p>
            <a:pPr marL="0" indent="0">
              <a:lnSpc>
                <a:spcPct val="200000"/>
              </a:lnSpc>
              <a:buNone/>
            </a:pPr>
            <a:r>
              <a:rPr lang="zh-CN" altLang="en-US" sz="2400"/>
              <a:t>A:朝鲜</a:t>
            </a:r>
            <a:endParaRPr lang="zh-CN" altLang="en-US" sz="2400"/>
          </a:p>
          <a:p>
            <a:pPr marL="0" indent="0">
              <a:lnSpc>
                <a:spcPct val="200000"/>
              </a:lnSpc>
              <a:buNone/>
            </a:pPr>
            <a:r>
              <a:rPr lang="zh-CN" altLang="en-US" sz="2400"/>
              <a:t>B:法国</a:t>
            </a:r>
            <a:endParaRPr lang="zh-CN" altLang="en-US" sz="2400"/>
          </a:p>
          <a:p>
            <a:pPr marL="0" indent="0">
              <a:lnSpc>
                <a:spcPct val="200000"/>
              </a:lnSpc>
              <a:buNone/>
            </a:pPr>
            <a:r>
              <a:rPr lang="zh-CN" altLang="en-US" sz="2400"/>
              <a:t>C:南斯拉夫</a:t>
            </a:r>
            <a:endParaRPr lang="zh-CN" altLang="en-US" sz="2400"/>
          </a:p>
          <a:p>
            <a:pPr marL="0" indent="0">
              <a:lnSpc>
                <a:spcPct val="200000"/>
              </a:lnSpc>
              <a:buNone/>
            </a:pPr>
            <a:r>
              <a:rPr lang="zh-CN" altLang="en-US" sz="2400"/>
              <a:t>D:苏联</a:t>
            </a:r>
            <a:endParaRPr lang="zh-CN" altLang="en-US" sz="240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2010年以来，中国已经成为世界（ ）</a:t>
            </a:r>
            <a:endParaRPr lang="zh-CN" altLang="en-US" sz="2400"/>
          </a:p>
          <a:p>
            <a:pPr marL="0" indent="0">
              <a:lnSpc>
                <a:spcPct val="200000"/>
              </a:lnSpc>
              <a:buNone/>
            </a:pPr>
            <a:r>
              <a:rPr lang="zh-CN" altLang="en-US" sz="2400"/>
              <a:t>A:第一大经济体 </a:t>
            </a:r>
            <a:endParaRPr lang="zh-CN" altLang="en-US" sz="2400"/>
          </a:p>
          <a:p>
            <a:pPr marL="0" indent="0">
              <a:lnSpc>
                <a:spcPct val="200000"/>
              </a:lnSpc>
              <a:buNone/>
            </a:pPr>
            <a:r>
              <a:rPr lang="zh-CN" altLang="en-US" sz="2400">
                <a:solidFill>
                  <a:srgbClr val="C00000"/>
                </a:solidFill>
              </a:rPr>
              <a:t>B:第二大经济体</a:t>
            </a:r>
            <a:endParaRPr lang="zh-CN" altLang="en-US" sz="2400">
              <a:solidFill>
                <a:srgbClr val="C00000"/>
              </a:solidFill>
            </a:endParaRPr>
          </a:p>
          <a:p>
            <a:pPr marL="0" indent="0">
              <a:lnSpc>
                <a:spcPct val="200000"/>
              </a:lnSpc>
              <a:buNone/>
            </a:pPr>
            <a:r>
              <a:rPr lang="zh-CN" altLang="en-US" sz="2400"/>
              <a:t>C:第三大经济体</a:t>
            </a:r>
            <a:endParaRPr lang="zh-CN" altLang="en-US" sz="2400"/>
          </a:p>
          <a:p>
            <a:pPr marL="0" indent="0">
              <a:lnSpc>
                <a:spcPct val="200000"/>
              </a:lnSpc>
              <a:buNone/>
            </a:pPr>
            <a:r>
              <a:rPr lang="zh-CN" altLang="en-US" sz="2400"/>
              <a:t>D:第四大经济体</a:t>
            </a:r>
            <a:endParaRPr lang="zh-CN" altLang="en-US" sz="240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2005年，十届全国人大三次会议通过的法律是（ ）</a:t>
            </a:r>
            <a:endParaRPr lang="zh-CN" altLang="en-US" sz="2400"/>
          </a:p>
          <a:p>
            <a:pPr marL="0" indent="0">
              <a:lnSpc>
                <a:spcPct val="200000"/>
              </a:lnSpc>
              <a:buNone/>
            </a:pPr>
            <a:r>
              <a:rPr lang="zh-CN" altLang="en-US" sz="2400"/>
              <a:t>A:《香港特别行政区基本法》 </a:t>
            </a:r>
            <a:endParaRPr lang="zh-CN" altLang="en-US" sz="2400"/>
          </a:p>
          <a:p>
            <a:pPr marL="0" indent="0">
              <a:lnSpc>
                <a:spcPct val="200000"/>
              </a:lnSpc>
              <a:buNone/>
            </a:pPr>
            <a:r>
              <a:rPr lang="zh-CN" altLang="en-US" sz="2400"/>
              <a:t>B:《国家安全法》 </a:t>
            </a:r>
            <a:endParaRPr lang="zh-CN" altLang="en-US" sz="2400"/>
          </a:p>
          <a:p>
            <a:pPr marL="0" indent="0">
              <a:lnSpc>
                <a:spcPct val="200000"/>
              </a:lnSpc>
              <a:buNone/>
            </a:pPr>
            <a:r>
              <a:rPr lang="zh-CN" altLang="en-US" sz="2400"/>
              <a:t>C:《澳门特别行政区基本法》 </a:t>
            </a:r>
            <a:endParaRPr lang="zh-CN" altLang="en-US" sz="2400"/>
          </a:p>
          <a:p>
            <a:pPr marL="0" indent="0">
              <a:lnSpc>
                <a:spcPct val="200000"/>
              </a:lnSpc>
              <a:buNone/>
            </a:pPr>
            <a:r>
              <a:rPr lang="zh-CN" altLang="en-US" sz="2400"/>
              <a:t>D:《反分裂国家法》</a:t>
            </a:r>
            <a:endParaRPr lang="zh-CN" altLang="en-US" sz="240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2005年，十届全国人大三次会议通过的法律是（ ）</a:t>
            </a:r>
            <a:endParaRPr lang="zh-CN" altLang="en-US" sz="2400"/>
          </a:p>
          <a:p>
            <a:pPr marL="0" indent="0">
              <a:lnSpc>
                <a:spcPct val="200000"/>
              </a:lnSpc>
              <a:buNone/>
            </a:pPr>
            <a:r>
              <a:rPr lang="zh-CN" altLang="en-US" sz="2400"/>
              <a:t>A:《香港特别行政区基本法》 </a:t>
            </a:r>
            <a:endParaRPr lang="zh-CN" altLang="en-US" sz="2400"/>
          </a:p>
          <a:p>
            <a:pPr marL="0" indent="0">
              <a:lnSpc>
                <a:spcPct val="200000"/>
              </a:lnSpc>
              <a:buNone/>
            </a:pPr>
            <a:r>
              <a:rPr lang="zh-CN" altLang="en-US" sz="2400"/>
              <a:t>B:《国家安全法》 </a:t>
            </a:r>
            <a:endParaRPr lang="zh-CN" altLang="en-US" sz="2400"/>
          </a:p>
          <a:p>
            <a:pPr marL="0" indent="0">
              <a:lnSpc>
                <a:spcPct val="200000"/>
              </a:lnSpc>
              <a:buNone/>
            </a:pPr>
            <a:r>
              <a:rPr lang="zh-CN" altLang="en-US" sz="2400"/>
              <a:t>C:《澳门特别行政区基本法》 </a:t>
            </a:r>
            <a:endParaRPr lang="zh-CN" altLang="en-US" sz="2400"/>
          </a:p>
          <a:p>
            <a:pPr marL="0" indent="0">
              <a:lnSpc>
                <a:spcPct val="200000"/>
              </a:lnSpc>
              <a:buNone/>
            </a:pPr>
            <a:r>
              <a:rPr lang="zh-CN" altLang="en-US" sz="2400">
                <a:solidFill>
                  <a:srgbClr val="C00000"/>
                </a:solidFill>
              </a:rPr>
              <a:t>D:《反分裂国家法》</a:t>
            </a:r>
            <a:endParaRPr lang="zh-CN" altLang="en-US" sz="2400">
              <a:solidFill>
                <a:srgbClr val="C00000"/>
              </a:solidFill>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2005年，我国通过《反分裂国家法》的会议是（ ）</a:t>
            </a:r>
            <a:endParaRPr lang="zh-CN" altLang="en-US" sz="2400"/>
          </a:p>
          <a:p>
            <a:pPr marL="0" indent="0">
              <a:lnSpc>
                <a:spcPct val="200000"/>
              </a:lnSpc>
              <a:buNone/>
            </a:pPr>
            <a:r>
              <a:rPr lang="zh-CN" altLang="en-US" sz="2400"/>
              <a:t>A:十届全国人大二次会议</a:t>
            </a:r>
            <a:endParaRPr lang="zh-CN" altLang="en-US" sz="2400"/>
          </a:p>
          <a:p>
            <a:pPr marL="0" indent="0">
              <a:lnSpc>
                <a:spcPct val="200000"/>
              </a:lnSpc>
              <a:buNone/>
            </a:pPr>
            <a:r>
              <a:rPr lang="zh-CN" altLang="en-US" sz="2400"/>
              <a:t>B:十届全国人大三次会议</a:t>
            </a:r>
            <a:endParaRPr lang="zh-CN" altLang="en-US" sz="2400"/>
          </a:p>
          <a:p>
            <a:pPr marL="0" indent="0">
              <a:lnSpc>
                <a:spcPct val="200000"/>
              </a:lnSpc>
              <a:buNone/>
            </a:pPr>
            <a:r>
              <a:rPr lang="zh-CN" altLang="en-US" sz="2400"/>
              <a:t>C:十届全国人大四次会议</a:t>
            </a:r>
            <a:endParaRPr lang="zh-CN" altLang="en-US" sz="2400"/>
          </a:p>
          <a:p>
            <a:pPr marL="0" indent="0">
              <a:lnSpc>
                <a:spcPct val="200000"/>
              </a:lnSpc>
              <a:buNone/>
            </a:pPr>
            <a:r>
              <a:rPr lang="zh-CN" altLang="en-US" sz="2400"/>
              <a:t>D:十届全国人大五次会议</a:t>
            </a:r>
            <a:endParaRPr lang="zh-CN" altLang="en-US" sz="240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2005年，我国通过《反分裂国家法》的会议是（ ）</a:t>
            </a:r>
            <a:endParaRPr lang="zh-CN" altLang="en-US" sz="2400"/>
          </a:p>
          <a:p>
            <a:pPr marL="0" indent="0">
              <a:lnSpc>
                <a:spcPct val="200000"/>
              </a:lnSpc>
              <a:buNone/>
            </a:pPr>
            <a:r>
              <a:rPr lang="zh-CN" altLang="en-US" sz="2400"/>
              <a:t>A:十届全国人大二次会议</a:t>
            </a:r>
            <a:endParaRPr lang="zh-CN" altLang="en-US" sz="2400"/>
          </a:p>
          <a:p>
            <a:pPr marL="0" indent="0">
              <a:lnSpc>
                <a:spcPct val="200000"/>
              </a:lnSpc>
              <a:buNone/>
            </a:pPr>
            <a:r>
              <a:rPr lang="zh-CN" altLang="en-US" sz="2400">
                <a:solidFill>
                  <a:srgbClr val="C00000"/>
                </a:solidFill>
              </a:rPr>
              <a:t>B:十届全国人大三次会议</a:t>
            </a:r>
            <a:endParaRPr lang="zh-CN" altLang="en-US" sz="2400">
              <a:solidFill>
                <a:srgbClr val="C00000"/>
              </a:solidFill>
            </a:endParaRPr>
          </a:p>
          <a:p>
            <a:pPr marL="0" indent="0">
              <a:lnSpc>
                <a:spcPct val="200000"/>
              </a:lnSpc>
              <a:buNone/>
            </a:pPr>
            <a:r>
              <a:rPr lang="zh-CN" altLang="en-US" sz="2400"/>
              <a:t>C:十届全国人大四次会议</a:t>
            </a:r>
            <a:endParaRPr lang="zh-CN" altLang="en-US" sz="2400"/>
          </a:p>
          <a:p>
            <a:pPr marL="0" indent="0">
              <a:lnSpc>
                <a:spcPct val="200000"/>
              </a:lnSpc>
              <a:buNone/>
            </a:pPr>
            <a:r>
              <a:rPr lang="zh-CN" altLang="en-US" sz="2400"/>
              <a:t>D:十届全国人大五次会议</a:t>
            </a:r>
            <a:endParaRPr lang="zh-CN" altLang="en-US" sz="240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党的十九大报告指出，我国发展新的历史方位是（ ）</a:t>
            </a:r>
            <a:endParaRPr lang="zh-CN" altLang="en-US" sz="2400"/>
          </a:p>
          <a:p>
            <a:pPr marL="0" indent="0">
              <a:lnSpc>
                <a:spcPct val="200000"/>
              </a:lnSpc>
              <a:buNone/>
            </a:pPr>
            <a:r>
              <a:rPr lang="zh-CN" altLang="en-US" sz="2400"/>
              <a:t>A:中国特色社会主义进入了新时代</a:t>
            </a:r>
            <a:endParaRPr lang="zh-CN" altLang="en-US" sz="2400"/>
          </a:p>
          <a:p>
            <a:pPr marL="0" indent="0">
              <a:lnSpc>
                <a:spcPct val="200000"/>
              </a:lnSpc>
              <a:buNone/>
            </a:pPr>
            <a:r>
              <a:rPr lang="zh-CN" altLang="en-US" sz="2400"/>
              <a:t>B:已经全面建成小康社会</a:t>
            </a:r>
            <a:endParaRPr lang="zh-CN" altLang="en-US" sz="2400"/>
          </a:p>
          <a:p>
            <a:pPr marL="0" indent="0">
              <a:lnSpc>
                <a:spcPct val="200000"/>
              </a:lnSpc>
              <a:buNone/>
            </a:pPr>
            <a:r>
              <a:rPr lang="zh-CN" altLang="en-US" sz="2400"/>
              <a:t>C:实现了社会主义现代化</a:t>
            </a:r>
            <a:endParaRPr lang="zh-CN" altLang="en-US" sz="2400"/>
          </a:p>
          <a:p>
            <a:pPr marL="0" indent="0">
              <a:lnSpc>
                <a:spcPct val="200000"/>
              </a:lnSpc>
              <a:buNone/>
            </a:pPr>
            <a:r>
              <a:rPr lang="zh-CN" altLang="en-US" sz="2400"/>
              <a:t>D:基本实现共同富裕</a:t>
            </a:r>
            <a:endParaRPr lang="zh-CN" altLang="en-US" sz="240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党的十九大报告指出，我国发展新的历史方位是（ ）</a:t>
            </a:r>
            <a:endParaRPr lang="zh-CN" altLang="en-US" sz="2400"/>
          </a:p>
          <a:p>
            <a:pPr marL="0" indent="0">
              <a:lnSpc>
                <a:spcPct val="200000"/>
              </a:lnSpc>
              <a:buNone/>
            </a:pPr>
            <a:r>
              <a:rPr lang="zh-CN" altLang="en-US" sz="2400">
                <a:solidFill>
                  <a:srgbClr val="C00000"/>
                </a:solidFill>
              </a:rPr>
              <a:t>A:中国特色社会主义进入了新时代</a:t>
            </a:r>
            <a:endParaRPr lang="zh-CN" altLang="en-US" sz="2400">
              <a:solidFill>
                <a:srgbClr val="C00000"/>
              </a:solidFill>
            </a:endParaRPr>
          </a:p>
          <a:p>
            <a:pPr marL="0" indent="0">
              <a:lnSpc>
                <a:spcPct val="200000"/>
              </a:lnSpc>
              <a:buNone/>
            </a:pPr>
            <a:r>
              <a:rPr lang="zh-CN" altLang="en-US" sz="2400"/>
              <a:t>B:已经全面建成小康社会</a:t>
            </a:r>
            <a:endParaRPr lang="zh-CN" altLang="en-US" sz="2400"/>
          </a:p>
          <a:p>
            <a:pPr marL="0" indent="0">
              <a:lnSpc>
                <a:spcPct val="200000"/>
              </a:lnSpc>
              <a:buNone/>
            </a:pPr>
            <a:r>
              <a:rPr lang="zh-CN" altLang="en-US" sz="2400"/>
              <a:t>C:实现了社会主义现代化</a:t>
            </a:r>
            <a:endParaRPr lang="zh-CN" altLang="en-US" sz="2400"/>
          </a:p>
          <a:p>
            <a:pPr marL="0" indent="0">
              <a:lnSpc>
                <a:spcPct val="200000"/>
              </a:lnSpc>
              <a:buNone/>
            </a:pPr>
            <a:r>
              <a:rPr lang="zh-CN" altLang="en-US" sz="2400"/>
              <a:t>D:基本实现共同富裕</a:t>
            </a:r>
            <a:endParaRPr lang="zh-CN" altLang="en-US" sz="240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中国特色社会主义事业总体布局是（ ）</a:t>
            </a:r>
            <a:endParaRPr lang="zh-CN" altLang="en-US" sz="2400"/>
          </a:p>
          <a:p>
            <a:pPr marL="0" indent="0">
              <a:lnSpc>
                <a:spcPct val="200000"/>
              </a:lnSpc>
              <a:buNone/>
            </a:pPr>
            <a:r>
              <a:rPr lang="zh-CN" altLang="en-US" sz="2400"/>
              <a:t>A:“四个自信”</a:t>
            </a:r>
            <a:endParaRPr lang="zh-CN" altLang="en-US" sz="2400"/>
          </a:p>
          <a:p>
            <a:pPr marL="0" indent="0">
              <a:lnSpc>
                <a:spcPct val="200000"/>
              </a:lnSpc>
              <a:buNone/>
            </a:pPr>
            <a:r>
              <a:rPr lang="zh-CN" altLang="en-US" sz="2400"/>
              <a:t>B:“五位一体”</a:t>
            </a:r>
            <a:endParaRPr lang="zh-CN" altLang="en-US" sz="2400"/>
          </a:p>
          <a:p>
            <a:pPr marL="0" indent="0">
              <a:lnSpc>
                <a:spcPct val="200000"/>
              </a:lnSpc>
              <a:buNone/>
            </a:pPr>
            <a:r>
              <a:rPr lang="zh-CN" altLang="en-US" sz="2400"/>
              <a:t>C:“四个意识”</a:t>
            </a:r>
            <a:endParaRPr lang="zh-CN" altLang="en-US" sz="2400"/>
          </a:p>
          <a:p>
            <a:pPr marL="0" indent="0">
              <a:lnSpc>
                <a:spcPct val="200000"/>
              </a:lnSpc>
              <a:buNone/>
            </a:pPr>
            <a:r>
              <a:rPr lang="zh-CN" altLang="en-US" sz="2400"/>
              <a:t>D:“四个全面”</a:t>
            </a:r>
            <a:endParaRPr lang="zh-CN" altLang="en-US" sz="240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中国特色社会主义事业总体布局是（ ）</a:t>
            </a:r>
            <a:endParaRPr lang="zh-CN" altLang="en-US" sz="2400"/>
          </a:p>
          <a:p>
            <a:pPr marL="0" indent="0">
              <a:lnSpc>
                <a:spcPct val="200000"/>
              </a:lnSpc>
              <a:buNone/>
            </a:pPr>
            <a:r>
              <a:rPr lang="zh-CN" altLang="en-US" sz="2400"/>
              <a:t>A:“四个自信”</a:t>
            </a:r>
            <a:endParaRPr lang="zh-CN" altLang="en-US" sz="2400"/>
          </a:p>
          <a:p>
            <a:pPr marL="0" indent="0">
              <a:lnSpc>
                <a:spcPct val="200000"/>
              </a:lnSpc>
              <a:buNone/>
            </a:pPr>
            <a:r>
              <a:rPr lang="zh-CN" altLang="en-US" sz="2400">
                <a:solidFill>
                  <a:srgbClr val="C00000"/>
                </a:solidFill>
              </a:rPr>
              <a:t>B:“五位一体”</a:t>
            </a:r>
            <a:endParaRPr lang="zh-CN" altLang="en-US" sz="2400">
              <a:solidFill>
                <a:srgbClr val="C00000"/>
              </a:solidFill>
            </a:endParaRPr>
          </a:p>
          <a:p>
            <a:pPr marL="0" indent="0">
              <a:lnSpc>
                <a:spcPct val="200000"/>
              </a:lnSpc>
              <a:buNone/>
            </a:pPr>
            <a:r>
              <a:rPr lang="zh-CN" altLang="en-US" sz="2400"/>
              <a:t>C:“四个意识”</a:t>
            </a:r>
            <a:endParaRPr lang="zh-CN" altLang="en-US" sz="2400"/>
          </a:p>
          <a:p>
            <a:pPr marL="0" indent="0">
              <a:lnSpc>
                <a:spcPct val="200000"/>
              </a:lnSpc>
              <a:buNone/>
            </a:pPr>
            <a:r>
              <a:rPr lang="zh-CN" altLang="en-US" sz="2400"/>
              <a:t>D:“四个全面”(战略布局</a:t>
            </a:r>
            <a:r>
              <a:rPr lang="en-US" altLang="zh-CN" sz="2400"/>
              <a:t>)</a:t>
            </a:r>
            <a:endParaRPr lang="en-US" altLang="zh-CN" sz="240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党的十九大明确指出，我国社会主要矛盾已经转化为（ ）</a:t>
            </a:r>
            <a:endParaRPr lang="zh-CN" altLang="en-US" sz="2400"/>
          </a:p>
          <a:p>
            <a:pPr marL="0" indent="0">
              <a:lnSpc>
                <a:spcPct val="200000"/>
              </a:lnSpc>
              <a:buNone/>
            </a:pPr>
            <a:r>
              <a:rPr lang="zh-CN" altLang="en-US" sz="2400"/>
              <a:t>A:人民日益增长的美好生活需要和不平衡不充分的发展之间的矛盾</a:t>
            </a:r>
            <a:endParaRPr lang="zh-CN" altLang="en-US" sz="2400"/>
          </a:p>
          <a:p>
            <a:pPr marL="0" indent="0">
              <a:lnSpc>
                <a:spcPct val="200000"/>
              </a:lnSpc>
              <a:buNone/>
            </a:pPr>
            <a:r>
              <a:rPr lang="zh-CN" altLang="en-US" sz="2400"/>
              <a:t>B:人民日益增长的物质文化需要同落后的社会生产之间的矛盾</a:t>
            </a:r>
            <a:endParaRPr lang="zh-CN" altLang="en-US" sz="2400"/>
          </a:p>
          <a:p>
            <a:pPr marL="0" indent="0">
              <a:lnSpc>
                <a:spcPct val="200000"/>
              </a:lnSpc>
              <a:buNone/>
            </a:pPr>
            <a:r>
              <a:rPr lang="zh-CN" altLang="en-US" sz="2400"/>
              <a:t>C:人民对于建设先进的工业国的要求同落后的农业国的现实之间的矛盾</a:t>
            </a:r>
            <a:endParaRPr lang="zh-CN" altLang="en-US" sz="2400"/>
          </a:p>
          <a:p>
            <a:pPr marL="0" indent="0">
              <a:lnSpc>
                <a:spcPct val="200000"/>
              </a:lnSpc>
              <a:buNone/>
            </a:pPr>
            <a:r>
              <a:rPr lang="zh-CN" altLang="en-US" sz="2400"/>
              <a:t>D:人民对于经济文化迅速发展的需要同当前经济文化不能满足人民需要的矛盾</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fontScale="85000"/>
          </a:bodyPr>
          <a:p>
            <a:pPr marL="0" indent="0">
              <a:lnSpc>
                <a:spcPct val="200000"/>
              </a:lnSpc>
              <a:buNone/>
            </a:pPr>
            <a:r>
              <a:rPr lang="zh-CN" altLang="en-US" sz="2400"/>
              <a:t>1949年10月2日，第一个照会中国政府，决定同中华人民共和国建立外交关系的国家是（ ）</a:t>
            </a:r>
            <a:endParaRPr lang="zh-CN" altLang="en-US" sz="2400"/>
          </a:p>
          <a:p>
            <a:pPr marL="0" indent="0">
              <a:lnSpc>
                <a:spcPct val="200000"/>
              </a:lnSpc>
              <a:buNone/>
            </a:pPr>
            <a:r>
              <a:rPr lang="zh-CN" altLang="en-US" sz="2400"/>
              <a:t>A:朝鲜</a:t>
            </a:r>
            <a:endParaRPr lang="zh-CN" altLang="en-US" sz="2400"/>
          </a:p>
          <a:p>
            <a:pPr marL="0" indent="0">
              <a:lnSpc>
                <a:spcPct val="200000"/>
              </a:lnSpc>
              <a:buNone/>
            </a:pPr>
            <a:r>
              <a:rPr lang="zh-CN" altLang="en-US" sz="2400"/>
              <a:t>B:法国</a:t>
            </a:r>
            <a:endParaRPr lang="zh-CN" altLang="en-US" sz="2400"/>
          </a:p>
          <a:p>
            <a:pPr marL="0" indent="0">
              <a:lnSpc>
                <a:spcPct val="200000"/>
              </a:lnSpc>
              <a:buNone/>
            </a:pPr>
            <a:r>
              <a:rPr lang="zh-CN" altLang="en-US" sz="2400"/>
              <a:t>C:南斯拉夫</a:t>
            </a:r>
            <a:endParaRPr lang="zh-CN" altLang="en-US" sz="2400"/>
          </a:p>
          <a:p>
            <a:pPr marL="0" indent="0">
              <a:lnSpc>
                <a:spcPct val="200000"/>
              </a:lnSpc>
              <a:buNone/>
            </a:pPr>
            <a:r>
              <a:rPr lang="zh-CN" altLang="en-US" sz="2400">
                <a:solidFill>
                  <a:srgbClr val="FF0000"/>
                </a:solidFill>
              </a:rPr>
              <a:t>D:苏联</a:t>
            </a:r>
            <a:endParaRPr lang="zh-CN" altLang="en-US" sz="2400">
              <a:solidFill>
                <a:srgbClr val="FF0000"/>
              </a:solidFill>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党的十九大明确指出，我国社会主要矛盾已经转化为（ ）</a:t>
            </a:r>
            <a:endParaRPr lang="zh-CN" altLang="en-US" sz="2400"/>
          </a:p>
          <a:p>
            <a:pPr marL="0" indent="0">
              <a:lnSpc>
                <a:spcPct val="200000"/>
              </a:lnSpc>
              <a:buNone/>
            </a:pPr>
            <a:r>
              <a:rPr lang="zh-CN" altLang="en-US" sz="2400">
                <a:solidFill>
                  <a:srgbClr val="C00000"/>
                </a:solidFill>
              </a:rPr>
              <a:t>A:人民日益增长的美好生活需要和不平衡不充分的发展之间的矛盾</a:t>
            </a:r>
            <a:endParaRPr lang="zh-CN" altLang="en-US" sz="2400">
              <a:solidFill>
                <a:srgbClr val="C00000"/>
              </a:solidFill>
            </a:endParaRPr>
          </a:p>
          <a:p>
            <a:pPr marL="0" indent="0">
              <a:lnSpc>
                <a:spcPct val="200000"/>
              </a:lnSpc>
              <a:buNone/>
            </a:pPr>
            <a:r>
              <a:rPr lang="zh-CN" altLang="en-US" sz="2400"/>
              <a:t>B:人民日益增长的物质文化需要同落后的社会生产之间的矛盾</a:t>
            </a:r>
            <a:endParaRPr lang="zh-CN" altLang="en-US" sz="2400"/>
          </a:p>
          <a:p>
            <a:pPr marL="0" indent="0">
              <a:lnSpc>
                <a:spcPct val="200000"/>
              </a:lnSpc>
              <a:buNone/>
            </a:pPr>
            <a:r>
              <a:rPr lang="zh-CN" altLang="en-US" sz="2400"/>
              <a:t>C:人民对于建设先进的工业国的要求同落后的农业国的现实之间的矛盾</a:t>
            </a:r>
            <a:endParaRPr lang="zh-CN" altLang="en-US" sz="2400"/>
          </a:p>
          <a:p>
            <a:pPr marL="0" indent="0">
              <a:lnSpc>
                <a:spcPct val="200000"/>
              </a:lnSpc>
              <a:buNone/>
            </a:pPr>
            <a:r>
              <a:rPr lang="zh-CN" altLang="en-US" sz="2400"/>
              <a:t>D:人民对于经济文化迅速发展的需要同当前经济文化不能满足人民需要的矛盾</a:t>
            </a:r>
            <a:endParaRPr lang="zh-CN" altLang="en-US" sz="240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中国特色社会主义理论体系的最新成果是（ ）</a:t>
            </a:r>
            <a:endParaRPr lang="zh-CN" altLang="en-US" sz="2400"/>
          </a:p>
          <a:p>
            <a:pPr marL="0" indent="0">
              <a:lnSpc>
                <a:spcPct val="200000"/>
              </a:lnSpc>
              <a:buNone/>
            </a:pPr>
            <a:r>
              <a:rPr lang="zh-CN" altLang="en-US" sz="2400"/>
              <a:t>A:邓小平理论</a:t>
            </a:r>
            <a:endParaRPr lang="zh-CN" altLang="en-US" sz="2400"/>
          </a:p>
          <a:p>
            <a:pPr marL="0" indent="0">
              <a:lnSpc>
                <a:spcPct val="200000"/>
              </a:lnSpc>
              <a:buNone/>
            </a:pPr>
            <a:r>
              <a:rPr lang="zh-CN" altLang="en-US" sz="2400"/>
              <a:t>B:“三个代表”重要思想</a:t>
            </a:r>
            <a:endParaRPr lang="zh-CN" altLang="en-US" sz="2400"/>
          </a:p>
          <a:p>
            <a:pPr marL="0" indent="0">
              <a:lnSpc>
                <a:spcPct val="200000"/>
              </a:lnSpc>
              <a:buNone/>
            </a:pPr>
            <a:r>
              <a:rPr lang="zh-CN" altLang="en-US" sz="2400"/>
              <a:t>C:科学发展观</a:t>
            </a:r>
            <a:endParaRPr lang="zh-CN" altLang="en-US" sz="2400"/>
          </a:p>
          <a:p>
            <a:pPr marL="0" indent="0">
              <a:lnSpc>
                <a:spcPct val="200000"/>
              </a:lnSpc>
              <a:buNone/>
            </a:pPr>
            <a:r>
              <a:rPr lang="zh-CN" altLang="en-US" sz="2400"/>
              <a:t>D:习近平新时代中国特色社会主义思想</a:t>
            </a:r>
            <a:endParaRPr lang="zh-CN" altLang="en-US" sz="240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中国特色社会主义理论体系的最新成果是（ ）</a:t>
            </a:r>
            <a:endParaRPr lang="zh-CN" altLang="en-US" sz="2400"/>
          </a:p>
          <a:p>
            <a:pPr marL="0" indent="0">
              <a:lnSpc>
                <a:spcPct val="200000"/>
              </a:lnSpc>
              <a:buNone/>
            </a:pPr>
            <a:r>
              <a:rPr lang="zh-CN" altLang="en-US" sz="2400"/>
              <a:t>A:邓小平理论</a:t>
            </a:r>
            <a:endParaRPr lang="zh-CN" altLang="en-US" sz="2400"/>
          </a:p>
          <a:p>
            <a:pPr marL="0" indent="0">
              <a:lnSpc>
                <a:spcPct val="200000"/>
              </a:lnSpc>
              <a:buNone/>
            </a:pPr>
            <a:r>
              <a:rPr lang="zh-CN" altLang="en-US" sz="2400"/>
              <a:t>B:“三个代表”重要思想</a:t>
            </a:r>
            <a:endParaRPr lang="zh-CN" altLang="en-US" sz="2400"/>
          </a:p>
          <a:p>
            <a:pPr marL="0" indent="0">
              <a:lnSpc>
                <a:spcPct val="200000"/>
              </a:lnSpc>
              <a:buNone/>
            </a:pPr>
            <a:r>
              <a:rPr lang="zh-CN" altLang="en-US" sz="2400"/>
              <a:t>C:科学发展观</a:t>
            </a:r>
            <a:endParaRPr lang="zh-CN" altLang="en-US" sz="2400"/>
          </a:p>
          <a:p>
            <a:pPr marL="0" indent="0">
              <a:lnSpc>
                <a:spcPct val="200000"/>
              </a:lnSpc>
              <a:buNone/>
            </a:pPr>
            <a:r>
              <a:rPr lang="zh-CN" altLang="en-US" sz="2400">
                <a:solidFill>
                  <a:srgbClr val="C00000"/>
                </a:solidFill>
              </a:rPr>
              <a:t>D:习近平新时代中国特色社会主义思想</a:t>
            </a:r>
            <a:endParaRPr lang="zh-CN" altLang="en-US" sz="2400">
              <a:solidFill>
                <a:srgbClr val="C00000"/>
              </a:solidFill>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依据党的十九大提出的“两步走”战略安排，到2050年我国将（ ）</a:t>
            </a:r>
            <a:endParaRPr lang="zh-CN" altLang="en-US" sz="2400"/>
          </a:p>
          <a:p>
            <a:pPr marL="0" indent="0">
              <a:lnSpc>
                <a:spcPct val="200000"/>
              </a:lnSpc>
              <a:buNone/>
            </a:pPr>
            <a:r>
              <a:rPr lang="zh-CN" altLang="en-US" sz="2400"/>
              <a:t>A:全面建成小康社会</a:t>
            </a:r>
            <a:endParaRPr lang="zh-CN" altLang="en-US" sz="2400"/>
          </a:p>
          <a:p>
            <a:pPr marL="0" indent="0">
              <a:lnSpc>
                <a:spcPct val="200000"/>
              </a:lnSpc>
              <a:buNone/>
            </a:pPr>
            <a:r>
              <a:rPr lang="zh-CN" altLang="en-US" sz="2400"/>
              <a:t>B:建成中等发达的社会主义</a:t>
            </a:r>
            <a:endParaRPr lang="zh-CN" altLang="en-US" sz="2400"/>
          </a:p>
          <a:p>
            <a:pPr marL="0" indent="0">
              <a:lnSpc>
                <a:spcPct val="200000"/>
              </a:lnSpc>
              <a:buNone/>
            </a:pPr>
            <a:r>
              <a:rPr lang="zh-CN" altLang="en-US" sz="2400"/>
              <a:t>C:基本实现社会主义现代化</a:t>
            </a:r>
            <a:endParaRPr lang="zh-CN" altLang="en-US" sz="2400"/>
          </a:p>
          <a:p>
            <a:pPr marL="0" indent="0">
              <a:lnSpc>
                <a:spcPct val="200000"/>
              </a:lnSpc>
              <a:buNone/>
            </a:pPr>
            <a:r>
              <a:rPr lang="zh-CN" altLang="en-US" sz="2400"/>
              <a:t>D:建成社会主义现代化强国</a:t>
            </a:r>
            <a:endParaRPr lang="zh-CN" altLang="en-US" sz="240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依据党的十九大提出的“两步走”战略安排，到2050年我国将（ ）</a:t>
            </a:r>
            <a:endParaRPr lang="zh-CN" altLang="en-US" sz="2400"/>
          </a:p>
          <a:p>
            <a:pPr marL="0" indent="0">
              <a:lnSpc>
                <a:spcPct val="200000"/>
              </a:lnSpc>
              <a:buNone/>
            </a:pPr>
            <a:r>
              <a:rPr lang="zh-CN" altLang="en-US" sz="2400"/>
              <a:t>A:全面建成小康社会</a:t>
            </a:r>
            <a:endParaRPr lang="zh-CN" altLang="en-US" sz="2400"/>
          </a:p>
          <a:p>
            <a:pPr marL="0" indent="0">
              <a:lnSpc>
                <a:spcPct val="200000"/>
              </a:lnSpc>
              <a:buNone/>
            </a:pPr>
            <a:r>
              <a:rPr lang="zh-CN" altLang="en-US" sz="2400"/>
              <a:t>B:建成中等发达的社会主义</a:t>
            </a:r>
            <a:endParaRPr lang="zh-CN" altLang="en-US" sz="2400"/>
          </a:p>
          <a:p>
            <a:pPr marL="0" indent="0">
              <a:lnSpc>
                <a:spcPct val="200000"/>
              </a:lnSpc>
              <a:buNone/>
            </a:pPr>
            <a:r>
              <a:rPr lang="zh-CN" altLang="en-US" sz="2400"/>
              <a:t>C:基本实现社会主义现代化</a:t>
            </a:r>
            <a:endParaRPr lang="zh-CN" altLang="en-US" sz="2400"/>
          </a:p>
          <a:p>
            <a:pPr marL="0" indent="0">
              <a:lnSpc>
                <a:spcPct val="200000"/>
              </a:lnSpc>
              <a:buNone/>
            </a:pPr>
            <a:r>
              <a:rPr lang="zh-CN" altLang="en-US" sz="2400">
                <a:solidFill>
                  <a:srgbClr val="C00000"/>
                </a:solidFill>
              </a:rPr>
              <a:t>D:建成社会主义现代化强国</a:t>
            </a:r>
            <a:endParaRPr lang="zh-CN" altLang="en-US" sz="2400">
              <a:solidFill>
                <a:srgbClr val="C00000"/>
              </a:solidFill>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坚持和发展中国特色社会主义的总任务是（ ）</a:t>
            </a:r>
            <a:endParaRPr lang="zh-CN" altLang="en-US" sz="2400"/>
          </a:p>
          <a:p>
            <a:pPr marL="0" indent="0">
              <a:lnSpc>
                <a:spcPct val="200000"/>
              </a:lnSpc>
              <a:buNone/>
            </a:pPr>
            <a:r>
              <a:rPr lang="zh-CN" altLang="en-US" sz="2400"/>
              <a:t>A:实现民族独立，使中华民族站起来</a:t>
            </a:r>
            <a:endParaRPr lang="zh-CN" altLang="en-US" sz="2400"/>
          </a:p>
          <a:p>
            <a:pPr marL="0" indent="0">
              <a:lnSpc>
                <a:spcPct val="200000"/>
              </a:lnSpc>
              <a:buNone/>
            </a:pPr>
            <a:r>
              <a:rPr lang="zh-CN" altLang="en-US" sz="2400"/>
              <a:t>B:实行改革开放，使中华民族富起来</a:t>
            </a:r>
            <a:endParaRPr lang="zh-CN" altLang="en-US" sz="2400"/>
          </a:p>
          <a:p>
            <a:pPr marL="0" indent="0">
              <a:lnSpc>
                <a:spcPct val="200000"/>
              </a:lnSpc>
              <a:buNone/>
            </a:pPr>
            <a:r>
              <a:rPr lang="zh-CN" altLang="en-US" sz="2400"/>
              <a:t>C:建成独立的比较完整的工业体系和国民经济体系</a:t>
            </a:r>
            <a:endParaRPr lang="zh-CN" altLang="en-US" sz="2400"/>
          </a:p>
          <a:p>
            <a:pPr marL="0" indent="0">
              <a:lnSpc>
                <a:spcPct val="200000"/>
              </a:lnSpc>
              <a:buNone/>
            </a:pPr>
            <a:r>
              <a:rPr lang="zh-CN" altLang="en-US" sz="2400"/>
              <a:t>D:实现社会主义现代化和中华民族伟大复兴</a:t>
            </a:r>
            <a:endParaRPr lang="zh-CN" altLang="en-US" sz="240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坚持和发展中国特色社会主义的总任务是（ ）</a:t>
            </a:r>
            <a:endParaRPr lang="zh-CN" altLang="en-US" sz="2400"/>
          </a:p>
          <a:p>
            <a:pPr marL="0" indent="0">
              <a:lnSpc>
                <a:spcPct val="200000"/>
              </a:lnSpc>
              <a:buNone/>
            </a:pPr>
            <a:r>
              <a:rPr lang="zh-CN" altLang="en-US" sz="2400"/>
              <a:t>A:实现民族独立，使中华民族站起来</a:t>
            </a:r>
            <a:endParaRPr lang="zh-CN" altLang="en-US" sz="2400"/>
          </a:p>
          <a:p>
            <a:pPr marL="0" indent="0">
              <a:lnSpc>
                <a:spcPct val="200000"/>
              </a:lnSpc>
              <a:buNone/>
            </a:pPr>
            <a:r>
              <a:rPr lang="zh-CN" altLang="en-US" sz="2400"/>
              <a:t>B:实行改革开放，使中华民族富起来</a:t>
            </a:r>
            <a:endParaRPr lang="zh-CN" altLang="en-US" sz="2400"/>
          </a:p>
          <a:p>
            <a:pPr marL="0" indent="0">
              <a:lnSpc>
                <a:spcPct val="200000"/>
              </a:lnSpc>
              <a:buNone/>
            </a:pPr>
            <a:r>
              <a:rPr lang="zh-CN" altLang="en-US" sz="2400"/>
              <a:t>C:建成独立的比较完整的工业体系和国民经济体系</a:t>
            </a:r>
            <a:endParaRPr lang="zh-CN" altLang="en-US" sz="2400"/>
          </a:p>
          <a:p>
            <a:pPr marL="0" indent="0">
              <a:lnSpc>
                <a:spcPct val="200000"/>
              </a:lnSpc>
              <a:buNone/>
            </a:pPr>
            <a:r>
              <a:rPr lang="zh-CN" altLang="en-US" sz="2400">
                <a:solidFill>
                  <a:srgbClr val="C00000"/>
                </a:solidFill>
              </a:rPr>
              <a:t>D:实现社会主义现代化和中华民族伟大复兴</a:t>
            </a:r>
            <a:endParaRPr lang="zh-CN" altLang="en-US" sz="2400">
              <a:solidFill>
                <a:srgbClr val="C00000"/>
              </a:solidFill>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366395" y="1691005"/>
            <a:ext cx="11825605" cy="4392295"/>
          </a:xfrm>
        </p:spPr>
        <p:txBody>
          <a:bodyPr>
            <a:normAutofit/>
          </a:bodyPr>
          <a:p>
            <a:pPr marL="0" indent="0">
              <a:lnSpc>
                <a:spcPct val="200000"/>
              </a:lnSpc>
              <a:buNone/>
            </a:pPr>
            <a:r>
              <a:rPr lang="zh-CN" altLang="en-US" sz="2400"/>
              <a:t>中共十八大后党和国家事业的历史性成就和历史性变革给我们的启示。</a:t>
            </a:r>
            <a:endParaRPr lang="zh-CN" altLang="en-US" sz="2400"/>
          </a:p>
          <a:p>
            <a:pPr marL="0" indent="0">
              <a:lnSpc>
                <a:spcPct val="200000"/>
              </a:lnSpc>
              <a:buNone/>
            </a:pPr>
            <a:r>
              <a:rPr lang="zh-CN" altLang="en-US" sz="2400"/>
              <a:t>（1）必须始终坚持用党的理论创新成果武装头脑、指导实践。 </a:t>
            </a:r>
            <a:endParaRPr lang="zh-CN" altLang="en-US" sz="2400"/>
          </a:p>
          <a:p>
            <a:pPr marL="0" indent="0">
              <a:lnSpc>
                <a:spcPct val="200000"/>
              </a:lnSpc>
              <a:buNone/>
            </a:pPr>
            <a:r>
              <a:rPr lang="zh-CN" altLang="en-US" sz="2400"/>
              <a:t>（2）必须始终维护党中央和全党的核心。</a:t>
            </a:r>
            <a:endParaRPr lang="zh-CN" altLang="en-US" sz="2400"/>
          </a:p>
          <a:p>
            <a:pPr marL="0" indent="0">
              <a:lnSpc>
                <a:spcPct val="200000"/>
              </a:lnSpc>
              <a:buNone/>
            </a:pPr>
            <a:r>
              <a:rPr lang="zh-CN" altLang="en-US" sz="2400"/>
              <a:t>（3）必须始终坚持和加强党的全面领导。</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1950年2月，中国政府与苏联政府签订（ ）</a:t>
            </a:r>
            <a:endParaRPr lang="zh-CN" altLang="en-US" sz="2400"/>
          </a:p>
          <a:p>
            <a:pPr marL="0" indent="0">
              <a:lnSpc>
                <a:spcPct val="200000"/>
              </a:lnSpc>
              <a:buNone/>
            </a:pPr>
            <a:r>
              <a:rPr lang="zh-CN" altLang="en-US" sz="2400"/>
              <a:t>A:《中苏友好条约》</a:t>
            </a:r>
            <a:endParaRPr lang="zh-CN" altLang="en-US" sz="2400"/>
          </a:p>
          <a:p>
            <a:pPr marL="0" indent="0">
              <a:lnSpc>
                <a:spcPct val="200000"/>
              </a:lnSpc>
              <a:buNone/>
            </a:pPr>
            <a:r>
              <a:rPr lang="zh-CN" altLang="en-US" sz="2400"/>
              <a:t>B:《中苏友好同盟互助条约》</a:t>
            </a:r>
            <a:endParaRPr lang="zh-CN" altLang="en-US" sz="2400"/>
          </a:p>
          <a:p>
            <a:pPr marL="0" indent="0">
              <a:lnSpc>
                <a:spcPct val="200000"/>
              </a:lnSpc>
              <a:buNone/>
            </a:pPr>
            <a:r>
              <a:rPr lang="zh-CN" altLang="en-US" sz="2400"/>
              <a:t>C:《中苏友好同盟条约》</a:t>
            </a:r>
            <a:endParaRPr lang="zh-CN" altLang="en-US" sz="2400"/>
          </a:p>
          <a:p>
            <a:pPr marL="0" indent="0">
              <a:lnSpc>
                <a:spcPct val="200000"/>
              </a:lnSpc>
              <a:buNone/>
            </a:pPr>
            <a:r>
              <a:rPr lang="zh-CN" altLang="en-US" sz="2400"/>
              <a:t>D:《中苏互不侵犯条约》</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p>
            <a:pPr marL="0" indent="0">
              <a:lnSpc>
                <a:spcPct val="200000"/>
              </a:lnSpc>
              <a:buNone/>
            </a:pPr>
            <a:r>
              <a:rPr lang="zh-CN" altLang="en-US" sz="2400"/>
              <a:t>中华人民共和国成立后，中国的社会性质是（ ）</a:t>
            </a:r>
            <a:endParaRPr lang="zh-CN" altLang="en-US" sz="2400"/>
          </a:p>
          <a:p>
            <a:pPr marL="0" indent="0">
              <a:lnSpc>
                <a:spcPct val="200000"/>
              </a:lnSpc>
              <a:buNone/>
            </a:pPr>
            <a:r>
              <a:rPr lang="zh-CN" altLang="en-US" sz="2400"/>
              <a:t>A:新民主主义社会</a:t>
            </a:r>
            <a:endParaRPr lang="zh-CN" altLang="en-US" sz="2400"/>
          </a:p>
          <a:p>
            <a:pPr marL="0" indent="0">
              <a:lnSpc>
                <a:spcPct val="200000"/>
              </a:lnSpc>
              <a:buNone/>
            </a:pPr>
            <a:r>
              <a:rPr lang="zh-CN" altLang="en-US" sz="2400"/>
              <a:t>B:社会主义社会</a:t>
            </a:r>
            <a:endParaRPr lang="zh-CN" altLang="en-US" sz="2400"/>
          </a:p>
          <a:p>
            <a:pPr marL="0" indent="0">
              <a:lnSpc>
                <a:spcPct val="200000"/>
              </a:lnSpc>
              <a:buNone/>
            </a:pPr>
            <a:r>
              <a:rPr lang="zh-CN" altLang="en-US" sz="2400"/>
              <a:t>C:社会主义社会初级阶段 </a:t>
            </a:r>
            <a:endParaRPr lang="zh-CN" altLang="en-US" sz="2400"/>
          </a:p>
          <a:p>
            <a:pPr marL="0" indent="0">
              <a:lnSpc>
                <a:spcPct val="200000"/>
              </a:lnSpc>
              <a:buNone/>
            </a:pPr>
            <a:r>
              <a:rPr lang="zh-CN" altLang="en-US" sz="2400"/>
              <a:t>D:共产主义社会</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1950年2月，中国政府与苏联政府签订（ ）</a:t>
            </a:r>
            <a:endParaRPr lang="zh-CN" altLang="en-US" sz="2400"/>
          </a:p>
          <a:p>
            <a:pPr marL="0" indent="0">
              <a:lnSpc>
                <a:spcPct val="200000"/>
              </a:lnSpc>
              <a:buNone/>
            </a:pPr>
            <a:r>
              <a:rPr lang="zh-CN" altLang="en-US" sz="2400"/>
              <a:t>A:《中苏友好条约》</a:t>
            </a:r>
            <a:endParaRPr lang="zh-CN" altLang="en-US" sz="2400"/>
          </a:p>
          <a:p>
            <a:pPr marL="0" indent="0">
              <a:lnSpc>
                <a:spcPct val="200000"/>
              </a:lnSpc>
              <a:buNone/>
            </a:pPr>
            <a:r>
              <a:rPr lang="zh-CN" altLang="en-US" sz="2400">
                <a:solidFill>
                  <a:srgbClr val="FF0000"/>
                </a:solidFill>
              </a:rPr>
              <a:t>B:《中苏友好同盟互助条约》</a:t>
            </a:r>
            <a:endParaRPr lang="zh-CN" altLang="en-US" sz="2400">
              <a:solidFill>
                <a:srgbClr val="FF0000"/>
              </a:solidFill>
            </a:endParaRPr>
          </a:p>
          <a:p>
            <a:pPr marL="0" indent="0">
              <a:lnSpc>
                <a:spcPct val="200000"/>
              </a:lnSpc>
              <a:buNone/>
            </a:pPr>
            <a:r>
              <a:rPr lang="zh-CN" altLang="en-US" sz="2400"/>
              <a:t>C:《中苏友好同盟条约》</a:t>
            </a:r>
            <a:endParaRPr lang="zh-CN" altLang="en-US" sz="2400"/>
          </a:p>
          <a:p>
            <a:pPr marL="0" indent="0">
              <a:lnSpc>
                <a:spcPct val="200000"/>
              </a:lnSpc>
              <a:buNone/>
            </a:pPr>
            <a:r>
              <a:rPr lang="zh-CN" altLang="en-US" sz="2400"/>
              <a:t>D:《中苏互不侵犯条约》</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中国进入到新民主主义社会后的国内主要矛盾是（ ）</a:t>
            </a:r>
            <a:endParaRPr lang="zh-CN" altLang="en-US" sz="2400"/>
          </a:p>
          <a:p>
            <a:pPr marL="0" indent="0">
              <a:lnSpc>
                <a:spcPct val="200000"/>
              </a:lnSpc>
              <a:buNone/>
            </a:pPr>
            <a:r>
              <a:rPr lang="zh-CN" altLang="en-US" sz="2400"/>
              <a:t>A:工人阶级和资产阶级的矛盾</a:t>
            </a:r>
            <a:endParaRPr lang="zh-CN" altLang="en-US" sz="2400"/>
          </a:p>
          <a:p>
            <a:pPr marL="0" indent="0">
              <a:lnSpc>
                <a:spcPct val="200000"/>
              </a:lnSpc>
              <a:buNone/>
            </a:pPr>
            <a:r>
              <a:rPr lang="zh-CN" altLang="en-US" sz="2400"/>
              <a:t>B:农民阶级和地主阶级的矛盾</a:t>
            </a:r>
            <a:endParaRPr lang="zh-CN" altLang="en-US" sz="2400"/>
          </a:p>
          <a:p>
            <a:pPr marL="0" indent="0">
              <a:lnSpc>
                <a:spcPct val="200000"/>
              </a:lnSpc>
              <a:buNone/>
            </a:pPr>
            <a:r>
              <a:rPr lang="zh-CN" altLang="en-US" sz="2400"/>
              <a:t>C:人民大众和封建主义的矛盾</a:t>
            </a:r>
            <a:endParaRPr lang="zh-CN" altLang="en-US" sz="2400"/>
          </a:p>
          <a:p>
            <a:pPr marL="0" indent="0">
              <a:lnSpc>
                <a:spcPct val="200000"/>
              </a:lnSpc>
              <a:buNone/>
            </a:pPr>
            <a:r>
              <a:rPr lang="zh-CN" altLang="en-US" sz="2400"/>
              <a:t>D:人民大众和资本主义的矛盾</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中国进入到新民主主义社会后的国内主要矛盾是（ ）</a:t>
            </a:r>
            <a:endParaRPr lang="zh-CN" altLang="en-US" sz="2400"/>
          </a:p>
          <a:p>
            <a:pPr marL="0" indent="0">
              <a:lnSpc>
                <a:spcPct val="200000"/>
              </a:lnSpc>
              <a:buNone/>
            </a:pPr>
            <a:r>
              <a:rPr lang="zh-CN" altLang="en-US" sz="2400">
                <a:solidFill>
                  <a:srgbClr val="C00000"/>
                </a:solidFill>
              </a:rPr>
              <a:t>A:工人阶级和资产阶级的矛盾</a:t>
            </a:r>
            <a:endParaRPr lang="zh-CN" altLang="en-US" sz="2400">
              <a:solidFill>
                <a:srgbClr val="C00000"/>
              </a:solidFill>
            </a:endParaRPr>
          </a:p>
          <a:p>
            <a:pPr marL="0" indent="0">
              <a:lnSpc>
                <a:spcPct val="200000"/>
              </a:lnSpc>
              <a:buNone/>
            </a:pPr>
            <a:r>
              <a:rPr lang="zh-CN" altLang="en-US" sz="2400"/>
              <a:t>B:农民阶级和地主阶级的矛盾</a:t>
            </a:r>
            <a:endParaRPr lang="zh-CN" altLang="en-US" sz="2400"/>
          </a:p>
          <a:p>
            <a:pPr marL="0" indent="0">
              <a:lnSpc>
                <a:spcPct val="200000"/>
              </a:lnSpc>
              <a:buNone/>
            </a:pPr>
            <a:r>
              <a:rPr lang="zh-CN" altLang="en-US" sz="2400"/>
              <a:t>C:人民大众和封建主义的矛盾</a:t>
            </a:r>
            <a:endParaRPr lang="zh-CN" altLang="en-US" sz="2400"/>
          </a:p>
          <a:p>
            <a:pPr marL="0" indent="0">
              <a:lnSpc>
                <a:spcPct val="200000"/>
              </a:lnSpc>
              <a:buNone/>
            </a:pPr>
            <a:r>
              <a:rPr lang="zh-CN" altLang="en-US" sz="2400"/>
              <a:t>D:人民大众和资本主义的矛盾</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fontScale="85000"/>
          </a:bodyPr>
          <a:p>
            <a:pPr marL="0" indent="0">
              <a:lnSpc>
                <a:spcPct val="200000"/>
              </a:lnSpc>
              <a:buNone/>
            </a:pPr>
            <a:r>
              <a:rPr lang="zh-CN" altLang="en-US" sz="2400"/>
              <a:t>新中国成立后的最初三年，在着重完成民主革命遗留任务的同时，中国共产党引导个体农民逐步走向（ ）</a:t>
            </a:r>
            <a:endParaRPr lang="zh-CN" altLang="en-US" sz="2400"/>
          </a:p>
          <a:p>
            <a:pPr marL="0" indent="0">
              <a:lnSpc>
                <a:spcPct val="200000"/>
              </a:lnSpc>
              <a:buNone/>
            </a:pPr>
            <a:r>
              <a:rPr lang="zh-CN" altLang="en-US" sz="2400"/>
              <a:t>A:互助合作</a:t>
            </a:r>
            <a:endParaRPr lang="zh-CN" altLang="en-US" sz="2400"/>
          </a:p>
          <a:p>
            <a:pPr marL="0" indent="0">
              <a:lnSpc>
                <a:spcPct val="200000"/>
              </a:lnSpc>
              <a:buNone/>
            </a:pPr>
            <a:r>
              <a:rPr lang="zh-CN" altLang="en-US" sz="2400"/>
              <a:t>B:分散经营</a:t>
            </a:r>
            <a:endParaRPr lang="zh-CN" altLang="en-US" sz="2400"/>
          </a:p>
          <a:p>
            <a:pPr marL="0" indent="0">
              <a:lnSpc>
                <a:spcPct val="200000"/>
              </a:lnSpc>
              <a:buNone/>
            </a:pPr>
            <a:r>
              <a:rPr lang="zh-CN" altLang="en-US" sz="2400"/>
              <a:t>C:集中经营</a:t>
            </a:r>
            <a:endParaRPr lang="zh-CN" altLang="en-US" sz="2400"/>
          </a:p>
          <a:p>
            <a:pPr marL="0" indent="0">
              <a:lnSpc>
                <a:spcPct val="200000"/>
              </a:lnSpc>
              <a:buNone/>
            </a:pPr>
            <a:r>
              <a:rPr lang="zh-CN" altLang="en-US" sz="2400"/>
              <a:t>D:包产到户</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fontScale="85000"/>
          </a:bodyPr>
          <a:p>
            <a:pPr marL="0" indent="0">
              <a:lnSpc>
                <a:spcPct val="200000"/>
              </a:lnSpc>
              <a:buNone/>
            </a:pPr>
            <a:r>
              <a:rPr lang="zh-CN" altLang="en-US" sz="2400"/>
              <a:t>新中国成立后的最初三年，在着重完成民主革命遗留任务的同时，中国共产党引导个体农民逐步走向（ ）</a:t>
            </a:r>
            <a:endParaRPr lang="zh-CN" altLang="en-US" sz="2400"/>
          </a:p>
          <a:p>
            <a:pPr marL="0" indent="0">
              <a:lnSpc>
                <a:spcPct val="200000"/>
              </a:lnSpc>
              <a:buNone/>
            </a:pPr>
            <a:r>
              <a:rPr lang="zh-CN" altLang="en-US" sz="2400">
                <a:solidFill>
                  <a:srgbClr val="C00000"/>
                </a:solidFill>
              </a:rPr>
              <a:t>A:互助合作</a:t>
            </a:r>
            <a:endParaRPr lang="zh-CN" altLang="en-US" sz="2400">
              <a:solidFill>
                <a:srgbClr val="C00000"/>
              </a:solidFill>
            </a:endParaRPr>
          </a:p>
          <a:p>
            <a:pPr marL="0" indent="0">
              <a:lnSpc>
                <a:spcPct val="200000"/>
              </a:lnSpc>
              <a:buNone/>
            </a:pPr>
            <a:r>
              <a:rPr lang="zh-CN" altLang="en-US" sz="2400"/>
              <a:t>B:分散经营</a:t>
            </a:r>
            <a:endParaRPr lang="zh-CN" altLang="en-US" sz="2400"/>
          </a:p>
          <a:p>
            <a:pPr marL="0" indent="0">
              <a:lnSpc>
                <a:spcPct val="200000"/>
              </a:lnSpc>
              <a:buNone/>
            </a:pPr>
            <a:r>
              <a:rPr lang="zh-CN" altLang="en-US" sz="2400"/>
              <a:t>C:集中经营</a:t>
            </a:r>
            <a:endParaRPr lang="zh-CN" altLang="en-US" sz="2400"/>
          </a:p>
          <a:p>
            <a:pPr marL="0" indent="0">
              <a:lnSpc>
                <a:spcPct val="200000"/>
              </a:lnSpc>
              <a:buNone/>
            </a:pPr>
            <a:r>
              <a:rPr lang="zh-CN" altLang="en-US" sz="2400"/>
              <a:t>D:包产到户</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新中国发展国民经济第一个五年计划的中心环节是（ ）</a:t>
            </a:r>
            <a:endParaRPr lang="zh-CN" altLang="en-US" sz="2400"/>
          </a:p>
          <a:p>
            <a:pPr marL="0" indent="0">
              <a:lnSpc>
                <a:spcPct val="200000"/>
              </a:lnSpc>
              <a:buNone/>
            </a:pPr>
            <a:r>
              <a:rPr lang="zh-CN" altLang="en-US" sz="2400"/>
              <a:t>A:重点发展城市经济</a:t>
            </a:r>
            <a:endParaRPr lang="zh-CN" altLang="en-US" sz="2400"/>
          </a:p>
          <a:p>
            <a:pPr marL="0" indent="0">
              <a:lnSpc>
                <a:spcPct val="200000"/>
              </a:lnSpc>
              <a:buNone/>
            </a:pPr>
            <a:r>
              <a:rPr lang="zh-CN" altLang="en-US" sz="2400"/>
              <a:t>B:重点发展农村经济</a:t>
            </a:r>
            <a:endParaRPr lang="zh-CN" altLang="en-US" sz="2400"/>
          </a:p>
          <a:p>
            <a:pPr marL="0" indent="0">
              <a:lnSpc>
                <a:spcPct val="200000"/>
              </a:lnSpc>
              <a:buNone/>
            </a:pPr>
            <a:r>
              <a:rPr lang="zh-CN" altLang="en-US" sz="2400"/>
              <a:t>C:优先发展轻工业</a:t>
            </a:r>
            <a:endParaRPr lang="zh-CN" altLang="en-US" sz="2400"/>
          </a:p>
          <a:p>
            <a:pPr marL="0" indent="0">
              <a:lnSpc>
                <a:spcPct val="200000"/>
              </a:lnSpc>
              <a:buNone/>
            </a:pPr>
            <a:r>
              <a:rPr lang="zh-CN" altLang="en-US" sz="2400"/>
              <a:t>D:优先发展重工业</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新中国发展国民经济第一个五年计划的中心环节是（ ）</a:t>
            </a:r>
            <a:endParaRPr lang="zh-CN" altLang="en-US" sz="2400"/>
          </a:p>
          <a:p>
            <a:pPr marL="0" indent="0">
              <a:lnSpc>
                <a:spcPct val="200000"/>
              </a:lnSpc>
              <a:buNone/>
            </a:pPr>
            <a:r>
              <a:rPr lang="zh-CN" altLang="en-US" sz="2400"/>
              <a:t>A:重点发展城市经济</a:t>
            </a:r>
            <a:endParaRPr lang="zh-CN" altLang="en-US" sz="2400"/>
          </a:p>
          <a:p>
            <a:pPr marL="0" indent="0">
              <a:lnSpc>
                <a:spcPct val="200000"/>
              </a:lnSpc>
              <a:buNone/>
            </a:pPr>
            <a:r>
              <a:rPr lang="zh-CN" altLang="en-US" sz="2400"/>
              <a:t>B:重点发展农村经济</a:t>
            </a:r>
            <a:endParaRPr lang="zh-CN" altLang="en-US" sz="2400"/>
          </a:p>
          <a:p>
            <a:pPr marL="0" indent="0">
              <a:lnSpc>
                <a:spcPct val="200000"/>
              </a:lnSpc>
              <a:buNone/>
            </a:pPr>
            <a:r>
              <a:rPr lang="zh-CN" altLang="en-US" sz="2400"/>
              <a:t>C:优先发展轻工业</a:t>
            </a:r>
            <a:endParaRPr lang="zh-CN" altLang="en-US" sz="2400"/>
          </a:p>
          <a:p>
            <a:pPr marL="0" indent="0">
              <a:lnSpc>
                <a:spcPct val="200000"/>
              </a:lnSpc>
              <a:buNone/>
            </a:pPr>
            <a:r>
              <a:rPr lang="zh-CN" altLang="en-US" sz="2400">
                <a:solidFill>
                  <a:srgbClr val="C00000"/>
                </a:solidFill>
              </a:rPr>
              <a:t>D:优先发展重工业</a:t>
            </a:r>
            <a:endParaRPr lang="zh-CN" altLang="en-US" sz="2400">
              <a:solidFill>
                <a:srgbClr val="C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中国在20世纪50年代的最重要事件是（ ）</a:t>
            </a:r>
            <a:endParaRPr lang="zh-CN" altLang="en-US" sz="2400"/>
          </a:p>
          <a:p>
            <a:pPr marL="0" indent="0">
              <a:lnSpc>
                <a:spcPct val="200000"/>
              </a:lnSpc>
              <a:buNone/>
            </a:pPr>
            <a:r>
              <a:rPr lang="zh-CN" altLang="en-US" sz="2400"/>
              <a:t>A:建立新中国</a:t>
            </a:r>
            <a:endParaRPr lang="zh-CN" altLang="en-US" sz="2400"/>
          </a:p>
          <a:p>
            <a:pPr marL="0" indent="0">
              <a:lnSpc>
                <a:spcPct val="200000"/>
              </a:lnSpc>
              <a:buNone/>
            </a:pPr>
            <a:r>
              <a:rPr lang="zh-CN" altLang="en-US" sz="2400"/>
              <a:t>B:取得抗美援朝的胜利</a:t>
            </a:r>
            <a:endParaRPr lang="zh-CN" altLang="en-US" sz="2400"/>
          </a:p>
          <a:p>
            <a:pPr marL="0" indent="0">
              <a:lnSpc>
                <a:spcPct val="200000"/>
              </a:lnSpc>
              <a:buNone/>
            </a:pPr>
            <a:r>
              <a:rPr lang="zh-CN" altLang="en-US" sz="2400"/>
              <a:t>C:统一财经、稳定物价</a:t>
            </a:r>
            <a:endParaRPr lang="zh-CN" altLang="en-US" sz="2400"/>
          </a:p>
          <a:p>
            <a:pPr marL="0" indent="0">
              <a:lnSpc>
                <a:spcPct val="200000"/>
              </a:lnSpc>
              <a:buNone/>
            </a:pPr>
            <a:r>
              <a:rPr lang="zh-CN" altLang="en-US" sz="2400"/>
              <a:t>D:选择了社会主义，成功地进行了社会主义改造</a:t>
            </a:r>
            <a:endParaRPr lang="zh-CN"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中国在20世纪50年代的最重要事件是（ ）</a:t>
            </a:r>
            <a:endParaRPr lang="zh-CN" altLang="en-US" sz="2400"/>
          </a:p>
          <a:p>
            <a:pPr marL="0" indent="0">
              <a:lnSpc>
                <a:spcPct val="200000"/>
              </a:lnSpc>
              <a:buNone/>
            </a:pPr>
            <a:r>
              <a:rPr lang="zh-CN" altLang="en-US" sz="2400"/>
              <a:t>A:建立新中国</a:t>
            </a:r>
            <a:endParaRPr lang="zh-CN" altLang="en-US" sz="2400"/>
          </a:p>
          <a:p>
            <a:pPr marL="0" indent="0">
              <a:lnSpc>
                <a:spcPct val="200000"/>
              </a:lnSpc>
              <a:buNone/>
            </a:pPr>
            <a:r>
              <a:rPr lang="zh-CN" altLang="en-US" sz="2400"/>
              <a:t>B:取得抗美援朝的胜利</a:t>
            </a:r>
            <a:endParaRPr lang="zh-CN" altLang="en-US" sz="2400"/>
          </a:p>
          <a:p>
            <a:pPr marL="0" indent="0">
              <a:lnSpc>
                <a:spcPct val="200000"/>
              </a:lnSpc>
              <a:buNone/>
            </a:pPr>
            <a:r>
              <a:rPr lang="zh-CN" altLang="en-US" sz="2400"/>
              <a:t>C:统一财经、稳定物价</a:t>
            </a:r>
            <a:endParaRPr lang="zh-CN" altLang="en-US" sz="2400"/>
          </a:p>
          <a:p>
            <a:pPr marL="0" indent="0">
              <a:lnSpc>
                <a:spcPct val="200000"/>
              </a:lnSpc>
              <a:buNone/>
            </a:pPr>
            <a:r>
              <a:rPr lang="zh-CN" altLang="en-US" sz="2400">
                <a:solidFill>
                  <a:srgbClr val="C00000"/>
                </a:solidFill>
              </a:rPr>
              <a:t>D:选择了社会主义，成功地进行了社会主义改造</a:t>
            </a:r>
            <a:endParaRPr lang="zh-CN" altLang="en-US" sz="240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中共中央正式提出过渡时期总路线是在（ ）</a:t>
            </a:r>
            <a:endParaRPr lang="zh-CN" altLang="en-US" sz="2400"/>
          </a:p>
          <a:p>
            <a:pPr marL="0" indent="0">
              <a:lnSpc>
                <a:spcPct val="200000"/>
              </a:lnSpc>
              <a:buNone/>
            </a:pPr>
            <a:r>
              <a:rPr lang="zh-CN" altLang="en-US" sz="2400"/>
              <a:t>A:1951年</a:t>
            </a:r>
            <a:endParaRPr lang="zh-CN" altLang="en-US" sz="2400"/>
          </a:p>
          <a:p>
            <a:pPr marL="0" indent="0">
              <a:lnSpc>
                <a:spcPct val="200000"/>
              </a:lnSpc>
              <a:buNone/>
            </a:pPr>
            <a:r>
              <a:rPr lang="zh-CN" altLang="en-US" sz="2400"/>
              <a:t>B:1952年</a:t>
            </a:r>
            <a:endParaRPr lang="zh-CN" altLang="en-US" sz="2400"/>
          </a:p>
          <a:p>
            <a:pPr marL="0" indent="0">
              <a:lnSpc>
                <a:spcPct val="200000"/>
              </a:lnSpc>
              <a:buNone/>
            </a:pPr>
            <a:r>
              <a:rPr lang="zh-CN" altLang="en-US" sz="2400"/>
              <a:t>C:1953年</a:t>
            </a:r>
            <a:endParaRPr lang="zh-CN" altLang="en-US" sz="2400"/>
          </a:p>
          <a:p>
            <a:pPr marL="0" indent="0">
              <a:lnSpc>
                <a:spcPct val="200000"/>
              </a:lnSpc>
              <a:buNone/>
            </a:pPr>
            <a:r>
              <a:rPr lang="zh-CN" altLang="en-US" sz="2400"/>
              <a:t>D:1954年</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p>
            <a:pPr marL="0" indent="0">
              <a:lnSpc>
                <a:spcPct val="200000"/>
              </a:lnSpc>
              <a:buNone/>
            </a:pPr>
            <a:r>
              <a:rPr lang="zh-CN" altLang="en-US" sz="2400"/>
              <a:t>中华人民共和国成立后，中国的社会性质是（ ）</a:t>
            </a:r>
            <a:endParaRPr lang="zh-CN" altLang="en-US" sz="2400"/>
          </a:p>
          <a:p>
            <a:pPr marL="0" indent="0">
              <a:lnSpc>
                <a:spcPct val="200000"/>
              </a:lnSpc>
              <a:buNone/>
            </a:pPr>
            <a:r>
              <a:rPr lang="zh-CN" altLang="en-US" sz="2400">
                <a:solidFill>
                  <a:srgbClr val="FF0000"/>
                </a:solidFill>
              </a:rPr>
              <a:t>A:新民主主义社会</a:t>
            </a:r>
            <a:endParaRPr lang="zh-CN" altLang="en-US" sz="2400">
              <a:solidFill>
                <a:srgbClr val="FF0000"/>
              </a:solidFill>
            </a:endParaRPr>
          </a:p>
          <a:p>
            <a:pPr marL="0" indent="0">
              <a:lnSpc>
                <a:spcPct val="200000"/>
              </a:lnSpc>
              <a:buNone/>
            </a:pPr>
            <a:r>
              <a:rPr lang="zh-CN" altLang="en-US" sz="2400"/>
              <a:t>B:社会主义社会</a:t>
            </a:r>
            <a:endParaRPr lang="zh-CN" altLang="en-US" sz="2400"/>
          </a:p>
          <a:p>
            <a:pPr marL="0" indent="0">
              <a:lnSpc>
                <a:spcPct val="200000"/>
              </a:lnSpc>
              <a:buNone/>
            </a:pPr>
            <a:r>
              <a:rPr lang="zh-CN" altLang="en-US" sz="2400"/>
              <a:t>C:社会主义社会初级阶段 </a:t>
            </a:r>
            <a:endParaRPr lang="zh-CN" altLang="en-US" sz="2400"/>
          </a:p>
          <a:p>
            <a:pPr marL="0" indent="0">
              <a:lnSpc>
                <a:spcPct val="200000"/>
              </a:lnSpc>
              <a:buNone/>
            </a:pPr>
            <a:r>
              <a:rPr lang="zh-CN" altLang="en-US" sz="2400"/>
              <a:t>D:共产主义社会</a:t>
            </a: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中共中央正式提出过渡时期总路线是在（ ）</a:t>
            </a:r>
            <a:endParaRPr lang="zh-CN" altLang="en-US" sz="2400"/>
          </a:p>
          <a:p>
            <a:pPr marL="0" indent="0">
              <a:lnSpc>
                <a:spcPct val="200000"/>
              </a:lnSpc>
              <a:buNone/>
            </a:pPr>
            <a:r>
              <a:rPr lang="zh-CN" altLang="en-US" sz="2400"/>
              <a:t>A:1951年</a:t>
            </a:r>
            <a:endParaRPr lang="zh-CN" altLang="en-US" sz="2400"/>
          </a:p>
          <a:p>
            <a:pPr marL="0" indent="0">
              <a:lnSpc>
                <a:spcPct val="200000"/>
              </a:lnSpc>
              <a:buNone/>
            </a:pPr>
            <a:r>
              <a:rPr lang="zh-CN" altLang="en-US" sz="2400"/>
              <a:t>B:1952年</a:t>
            </a:r>
            <a:endParaRPr lang="zh-CN" altLang="en-US" sz="2400"/>
          </a:p>
          <a:p>
            <a:pPr marL="0" indent="0">
              <a:lnSpc>
                <a:spcPct val="200000"/>
              </a:lnSpc>
              <a:buNone/>
            </a:pPr>
            <a:r>
              <a:rPr lang="zh-CN" altLang="en-US" sz="2400">
                <a:solidFill>
                  <a:srgbClr val="C00000"/>
                </a:solidFill>
              </a:rPr>
              <a:t>C:1953年</a:t>
            </a:r>
            <a:endParaRPr lang="zh-CN" altLang="en-US" sz="2400">
              <a:solidFill>
                <a:srgbClr val="C00000"/>
              </a:solidFill>
            </a:endParaRPr>
          </a:p>
          <a:p>
            <a:pPr marL="0" indent="0">
              <a:lnSpc>
                <a:spcPct val="200000"/>
              </a:lnSpc>
              <a:buNone/>
            </a:pPr>
            <a:r>
              <a:rPr lang="zh-CN" altLang="en-US" sz="2400"/>
              <a:t>D:1954年</a:t>
            </a:r>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中国共产党在过渡时期总路线的主体是实现（ ）</a:t>
            </a:r>
            <a:endParaRPr lang="zh-CN" altLang="en-US" sz="2400"/>
          </a:p>
          <a:p>
            <a:pPr marL="0" indent="0">
              <a:lnSpc>
                <a:spcPct val="200000"/>
              </a:lnSpc>
              <a:buNone/>
            </a:pPr>
            <a:r>
              <a:rPr lang="zh-CN" altLang="en-US" sz="2400"/>
              <a:t>A:国家的社会主义工业化</a:t>
            </a:r>
            <a:endParaRPr lang="zh-CN" altLang="en-US" sz="2400"/>
          </a:p>
          <a:p>
            <a:pPr marL="0" indent="0">
              <a:lnSpc>
                <a:spcPct val="200000"/>
              </a:lnSpc>
              <a:buNone/>
            </a:pPr>
            <a:r>
              <a:rPr lang="zh-CN" altLang="en-US" sz="2400"/>
              <a:t>B:国家对农业的社会主义改造</a:t>
            </a:r>
            <a:endParaRPr lang="zh-CN" altLang="en-US" sz="2400"/>
          </a:p>
          <a:p>
            <a:pPr marL="0" indent="0">
              <a:lnSpc>
                <a:spcPct val="200000"/>
              </a:lnSpc>
              <a:buNone/>
            </a:pPr>
            <a:r>
              <a:rPr lang="zh-CN" altLang="en-US" sz="2400"/>
              <a:t>C:国家对手工业的社会主义改造</a:t>
            </a:r>
            <a:endParaRPr lang="zh-CN" altLang="en-US" sz="2400"/>
          </a:p>
          <a:p>
            <a:pPr marL="0" indent="0">
              <a:lnSpc>
                <a:spcPct val="200000"/>
              </a:lnSpc>
              <a:buNone/>
            </a:pPr>
            <a:r>
              <a:rPr lang="zh-CN" altLang="en-US" sz="2400"/>
              <a:t>D:国家对资本主义工商业的社会主义改造</a:t>
            </a:r>
            <a:endParaRPr lang="zh-CN"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中国共产党在过渡时期总路线的主体是实现（ ）</a:t>
            </a:r>
            <a:endParaRPr lang="zh-CN" altLang="en-US" sz="2400"/>
          </a:p>
          <a:p>
            <a:pPr marL="0" indent="0">
              <a:lnSpc>
                <a:spcPct val="200000"/>
              </a:lnSpc>
              <a:buNone/>
            </a:pPr>
            <a:r>
              <a:rPr lang="zh-CN" altLang="en-US" sz="2400">
                <a:solidFill>
                  <a:srgbClr val="C00000"/>
                </a:solidFill>
              </a:rPr>
              <a:t>A:国家的社会主义工业化</a:t>
            </a:r>
            <a:endParaRPr lang="zh-CN" altLang="en-US" sz="2400">
              <a:solidFill>
                <a:srgbClr val="C00000"/>
              </a:solidFill>
            </a:endParaRPr>
          </a:p>
          <a:p>
            <a:pPr marL="0" indent="0">
              <a:lnSpc>
                <a:spcPct val="200000"/>
              </a:lnSpc>
              <a:buNone/>
            </a:pPr>
            <a:r>
              <a:rPr lang="zh-CN" altLang="en-US" sz="2400"/>
              <a:t>B:国家对农业的社会主义改造</a:t>
            </a:r>
            <a:endParaRPr lang="zh-CN" altLang="en-US" sz="2400"/>
          </a:p>
          <a:p>
            <a:pPr marL="0" indent="0">
              <a:lnSpc>
                <a:spcPct val="200000"/>
              </a:lnSpc>
              <a:buNone/>
            </a:pPr>
            <a:r>
              <a:rPr lang="zh-CN" altLang="en-US" sz="2400"/>
              <a:t>C:国家对手工业的社会主义改造</a:t>
            </a:r>
            <a:endParaRPr lang="zh-CN" altLang="en-US" sz="2400"/>
          </a:p>
          <a:p>
            <a:pPr marL="0" indent="0">
              <a:lnSpc>
                <a:spcPct val="200000"/>
              </a:lnSpc>
              <a:buNone/>
            </a:pPr>
            <a:r>
              <a:rPr lang="zh-CN" altLang="en-US" sz="2400"/>
              <a:t>D:国家对资本主义工商业的社会主义改造</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中国共产党在过渡时期总路线被概括为“一化三改”，其中“一化”是指（ ）</a:t>
            </a:r>
            <a:endParaRPr lang="zh-CN" altLang="en-US" sz="2400"/>
          </a:p>
          <a:p>
            <a:pPr marL="0" indent="0">
              <a:lnSpc>
                <a:spcPct val="200000"/>
              </a:lnSpc>
              <a:buNone/>
            </a:pPr>
            <a:r>
              <a:rPr lang="zh-CN" altLang="en-US" sz="2400"/>
              <a:t>A:农业合作化</a:t>
            </a:r>
            <a:endParaRPr lang="zh-CN" altLang="en-US" sz="2400"/>
          </a:p>
          <a:p>
            <a:pPr marL="0" indent="0">
              <a:lnSpc>
                <a:spcPct val="200000"/>
              </a:lnSpc>
              <a:buNone/>
            </a:pPr>
            <a:r>
              <a:rPr lang="zh-CN" altLang="en-US" sz="2400"/>
              <a:t>B:农业机械化</a:t>
            </a:r>
            <a:endParaRPr lang="zh-CN" altLang="en-US" sz="2400"/>
          </a:p>
          <a:p>
            <a:pPr marL="0" indent="0">
              <a:lnSpc>
                <a:spcPct val="200000"/>
              </a:lnSpc>
              <a:buNone/>
            </a:pPr>
            <a:r>
              <a:rPr lang="zh-CN" altLang="en-US" sz="2400"/>
              <a:t>C:社会主义工业化</a:t>
            </a:r>
            <a:endParaRPr lang="zh-CN" altLang="en-US" sz="2400"/>
          </a:p>
          <a:p>
            <a:pPr marL="0" indent="0">
              <a:lnSpc>
                <a:spcPct val="200000"/>
              </a:lnSpc>
              <a:buNone/>
            </a:pPr>
            <a:r>
              <a:rPr lang="zh-CN" altLang="en-US" sz="2400"/>
              <a:t>D:社会主义现代化</a:t>
            </a:r>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中国共产党在过渡时期总路线被概括为“一化三改”，其中“一化”是指（ ）</a:t>
            </a:r>
            <a:endParaRPr lang="zh-CN" altLang="en-US" sz="2400"/>
          </a:p>
          <a:p>
            <a:pPr marL="0" indent="0">
              <a:lnSpc>
                <a:spcPct val="200000"/>
              </a:lnSpc>
              <a:buNone/>
            </a:pPr>
            <a:r>
              <a:rPr lang="zh-CN" altLang="en-US" sz="2400"/>
              <a:t>A:农业合作化</a:t>
            </a:r>
            <a:endParaRPr lang="zh-CN" altLang="en-US" sz="2400"/>
          </a:p>
          <a:p>
            <a:pPr marL="0" indent="0">
              <a:lnSpc>
                <a:spcPct val="200000"/>
              </a:lnSpc>
              <a:buNone/>
            </a:pPr>
            <a:r>
              <a:rPr lang="zh-CN" altLang="en-US" sz="2400"/>
              <a:t>B:农业机械化</a:t>
            </a:r>
            <a:endParaRPr lang="zh-CN" altLang="en-US" sz="2400"/>
          </a:p>
          <a:p>
            <a:pPr marL="0" indent="0">
              <a:lnSpc>
                <a:spcPct val="200000"/>
              </a:lnSpc>
              <a:buNone/>
            </a:pPr>
            <a:r>
              <a:rPr lang="zh-CN" altLang="en-US" sz="2400">
                <a:solidFill>
                  <a:srgbClr val="C00000"/>
                </a:solidFill>
              </a:rPr>
              <a:t>C:社会主义工业化</a:t>
            </a:r>
            <a:endParaRPr lang="zh-CN" altLang="en-US" sz="2400">
              <a:solidFill>
                <a:srgbClr val="C00000"/>
              </a:solidFill>
            </a:endParaRPr>
          </a:p>
          <a:p>
            <a:pPr marL="0" indent="0">
              <a:lnSpc>
                <a:spcPct val="200000"/>
              </a:lnSpc>
              <a:buNone/>
            </a:pPr>
            <a:r>
              <a:rPr lang="zh-CN" altLang="en-US" sz="2400"/>
              <a:t>D:社会主义现代化</a:t>
            </a:r>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我国对农业进行社会主义改造坚持的原则是（ ）</a:t>
            </a:r>
            <a:endParaRPr lang="zh-CN" altLang="en-US" sz="2400"/>
          </a:p>
          <a:p>
            <a:pPr marL="0" indent="0">
              <a:lnSpc>
                <a:spcPct val="200000"/>
              </a:lnSpc>
              <a:buNone/>
            </a:pPr>
            <a:r>
              <a:rPr lang="zh-CN" altLang="en-US" sz="2400"/>
              <a:t>A:积极发展</a:t>
            </a:r>
            <a:endParaRPr lang="zh-CN" altLang="en-US" sz="2400"/>
          </a:p>
          <a:p>
            <a:pPr marL="0" indent="0">
              <a:lnSpc>
                <a:spcPct val="200000"/>
              </a:lnSpc>
              <a:buNone/>
            </a:pPr>
            <a:r>
              <a:rPr lang="zh-CN" altLang="en-US" sz="2400"/>
              <a:t>B:稳步前进</a:t>
            </a:r>
            <a:endParaRPr lang="zh-CN" altLang="en-US" sz="2400"/>
          </a:p>
          <a:p>
            <a:pPr marL="0" indent="0">
              <a:lnSpc>
                <a:spcPct val="200000"/>
              </a:lnSpc>
              <a:buNone/>
            </a:pPr>
            <a:r>
              <a:rPr lang="zh-CN" altLang="en-US" sz="2400"/>
              <a:t>C:自愿互利</a:t>
            </a:r>
            <a:endParaRPr lang="zh-CN" altLang="en-US" sz="2400"/>
          </a:p>
          <a:p>
            <a:pPr marL="0" indent="0">
              <a:lnSpc>
                <a:spcPct val="200000"/>
              </a:lnSpc>
              <a:buNone/>
            </a:pPr>
            <a:r>
              <a:rPr lang="zh-CN" altLang="en-US" sz="2400"/>
              <a:t>D:逐步过渡</a:t>
            </a: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我国对农业进行社会主义改造坚持的原则是（ ）</a:t>
            </a:r>
            <a:endParaRPr lang="zh-CN" altLang="en-US" sz="2400"/>
          </a:p>
          <a:p>
            <a:pPr marL="0" indent="0">
              <a:lnSpc>
                <a:spcPct val="200000"/>
              </a:lnSpc>
              <a:buNone/>
            </a:pPr>
            <a:r>
              <a:rPr lang="zh-CN" altLang="en-US" sz="2400"/>
              <a:t>A:积极发展</a:t>
            </a:r>
            <a:endParaRPr lang="zh-CN" altLang="en-US" sz="2400"/>
          </a:p>
          <a:p>
            <a:pPr marL="0" indent="0">
              <a:lnSpc>
                <a:spcPct val="200000"/>
              </a:lnSpc>
              <a:buNone/>
            </a:pPr>
            <a:r>
              <a:rPr lang="zh-CN" altLang="en-US" sz="2400"/>
              <a:t>B:稳步前进</a:t>
            </a:r>
            <a:endParaRPr lang="zh-CN" altLang="en-US" sz="2400"/>
          </a:p>
          <a:p>
            <a:pPr marL="0" indent="0">
              <a:lnSpc>
                <a:spcPct val="200000"/>
              </a:lnSpc>
              <a:buNone/>
            </a:pPr>
            <a:r>
              <a:rPr lang="zh-CN" altLang="en-US" sz="2400">
                <a:solidFill>
                  <a:srgbClr val="C00000"/>
                </a:solidFill>
              </a:rPr>
              <a:t>C:自愿互利</a:t>
            </a:r>
            <a:endParaRPr lang="zh-CN" altLang="en-US" sz="2400">
              <a:solidFill>
                <a:srgbClr val="C00000"/>
              </a:solidFill>
            </a:endParaRPr>
          </a:p>
          <a:p>
            <a:pPr marL="0" indent="0">
              <a:lnSpc>
                <a:spcPct val="200000"/>
              </a:lnSpc>
              <a:buNone/>
            </a:pPr>
            <a:r>
              <a:rPr lang="zh-CN" altLang="en-US" sz="2400"/>
              <a:t>D:逐步过渡</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在农业合作化运动中具有社会主义萌芽性质的经济组织形式是（ ）</a:t>
            </a:r>
            <a:endParaRPr lang="zh-CN" altLang="en-US" sz="2400"/>
          </a:p>
          <a:p>
            <a:pPr marL="0" indent="0">
              <a:lnSpc>
                <a:spcPct val="200000"/>
              </a:lnSpc>
              <a:buNone/>
            </a:pPr>
            <a:r>
              <a:rPr lang="zh-CN" altLang="en-US" sz="2400"/>
              <a:t>A:互助组 </a:t>
            </a:r>
            <a:endParaRPr lang="zh-CN" altLang="en-US" sz="2400"/>
          </a:p>
          <a:p>
            <a:pPr marL="0" indent="0">
              <a:lnSpc>
                <a:spcPct val="200000"/>
              </a:lnSpc>
              <a:buNone/>
            </a:pPr>
            <a:r>
              <a:rPr lang="zh-CN" altLang="en-US" sz="2400"/>
              <a:t>B:初级农业生产合作社</a:t>
            </a:r>
            <a:endParaRPr lang="zh-CN" altLang="en-US" sz="2400"/>
          </a:p>
          <a:p>
            <a:pPr marL="0" indent="0">
              <a:lnSpc>
                <a:spcPct val="200000"/>
              </a:lnSpc>
              <a:buNone/>
            </a:pPr>
            <a:r>
              <a:rPr lang="zh-CN" altLang="en-US" sz="2400"/>
              <a:t>C:高级农业生产合作社</a:t>
            </a:r>
            <a:endParaRPr lang="zh-CN" altLang="en-US" sz="2400"/>
          </a:p>
          <a:p>
            <a:pPr marL="0" indent="0">
              <a:lnSpc>
                <a:spcPct val="200000"/>
              </a:lnSpc>
              <a:buNone/>
            </a:pPr>
            <a:r>
              <a:rPr lang="zh-CN" altLang="en-US" sz="2400"/>
              <a:t>D:人民公社</a:t>
            </a:r>
            <a:endParaRPr lang="zh-CN"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在农业合作化运动中具有社会主义萌芽性质的经济组织形式是（ ）</a:t>
            </a:r>
            <a:endParaRPr lang="zh-CN" altLang="en-US" sz="2400"/>
          </a:p>
          <a:p>
            <a:pPr marL="0" indent="0">
              <a:lnSpc>
                <a:spcPct val="200000"/>
              </a:lnSpc>
              <a:buNone/>
            </a:pPr>
            <a:r>
              <a:rPr lang="zh-CN" altLang="en-US" sz="2400">
                <a:solidFill>
                  <a:srgbClr val="C00000"/>
                </a:solidFill>
              </a:rPr>
              <a:t>A:互助组 </a:t>
            </a:r>
            <a:endParaRPr lang="zh-CN" altLang="en-US" sz="2400">
              <a:solidFill>
                <a:srgbClr val="C00000"/>
              </a:solidFill>
            </a:endParaRPr>
          </a:p>
          <a:p>
            <a:pPr marL="0" indent="0">
              <a:lnSpc>
                <a:spcPct val="200000"/>
              </a:lnSpc>
              <a:buNone/>
            </a:pPr>
            <a:r>
              <a:rPr lang="zh-CN" altLang="en-US" sz="2400"/>
              <a:t>B:初级农业生产合作社</a:t>
            </a:r>
            <a:endParaRPr lang="zh-CN" altLang="en-US" sz="2400"/>
          </a:p>
          <a:p>
            <a:pPr marL="0" indent="0">
              <a:lnSpc>
                <a:spcPct val="200000"/>
              </a:lnSpc>
              <a:buNone/>
            </a:pPr>
            <a:r>
              <a:rPr lang="zh-CN" altLang="en-US" sz="2400"/>
              <a:t>C:高级农业生产合作社</a:t>
            </a:r>
            <a:endParaRPr lang="zh-CN" altLang="en-US" sz="2400"/>
          </a:p>
          <a:p>
            <a:pPr marL="0" indent="0">
              <a:lnSpc>
                <a:spcPct val="200000"/>
              </a:lnSpc>
              <a:buNone/>
            </a:pPr>
            <a:r>
              <a:rPr lang="zh-CN" altLang="en-US" sz="2400"/>
              <a:t>D:人民公社</a:t>
            </a:r>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在农业合作化过程中，具有半社会主义性质的农业合作组织是（ ）</a:t>
            </a:r>
            <a:endParaRPr lang="zh-CN" altLang="en-US" sz="2400"/>
          </a:p>
          <a:p>
            <a:pPr marL="0" indent="0">
              <a:lnSpc>
                <a:spcPct val="200000"/>
              </a:lnSpc>
              <a:buNone/>
            </a:pPr>
            <a:r>
              <a:rPr lang="zh-CN" altLang="en-US" sz="2400"/>
              <a:t>A:互助组</a:t>
            </a:r>
            <a:endParaRPr lang="zh-CN" altLang="en-US" sz="2400"/>
          </a:p>
          <a:p>
            <a:pPr marL="0" indent="0">
              <a:lnSpc>
                <a:spcPct val="200000"/>
              </a:lnSpc>
              <a:buNone/>
            </a:pPr>
            <a:r>
              <a:rPr lang="zh-CN" altLang="en-US" sz="2400"/>
              <a:t>B:​初级农业生产合作社</a:t>
            </a:r>
            <a:endParaRPr lang="zh-CN" altLang="en-US" sz="2400"/>
          </a:p>
          <a:p>
            <a:pPr marL="0" indent="0">
              <a:lnSpc>
                <a:spcPct val="200000"/>
              </a:lnSpc>
              <a:buNone/>
            </a:pPr>
            <a:r>
              <a:rPr lang="zh-CN" altLang="en-US" sz="2400"/>
              <a:t>C:高级农业生产合作社</a:t>
            </a:r>
            <a:endParaRPr lang="zh-CN" altLang="en-US" sz="2400"/>
          </a:p>
          <a:p>
            <a:pPr marL="0" indent="0">
              <a:lnSpc>
                <a:spcPct val="200000"/>
              </a:lnSpc>
              <a:buNone/>
            </a:pPr>
            <a:r>
              <a:rPr lang="zh-CN" altLang="en-US" sz="2400"/>
              <a:t>D:人民公社</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中国西藏和平解放的时间是（ ）</a:t>
            </a:r>
            <a:endParaRPr lang="zh-CN" altLang="en-US" sz="2400"/>
          </a:p>
          <a:p>
            <a:pPr marL="0" indent="0">
              <a:lnSpc>
                <a:spcPct val="200000"/>
              </a:lnSpc>
              <a:buNone/>
            </a:pPr>
            <a:r>
              <a:rPr lang="zh-CN" altLang="en-US" sz="2400"/>
              <a:t>A:1948年10月 </a:t>
            </a:r>
            <a:endParaRPr lang="zh-CN" altLang="en-US" sz="2400"/>
          </a:p>
          <a:p>
            <a:pPr marL="0" indent="0">
              <a:lnSpc>
                <a:spcPct val="200000"/>
              </a:lnSpc>
              <a:buNone/>
            </a:pPr>
            <a:r>
              <a:rPr lang="zh-CN" altLang="en-US" sz="2400"/>
              <a:t>B:1949年10月 </a:t>
            </a:r>
            <a:endParaRPr lang="zh-CN" altLang="en-US" sz="2400"/>
          </a:p>
          <a:p>
            <a:pPr marL="0" indent="0">
              <a:lnSpc>
                <a:spcPct val="200000"/>
              </a:lnSpc>
              <a:buNone/>
            </a:pPr>
            <a:r>
              <a:rPr lang="zh-CN" altLang="en-US" sz="2400"/>
              <a:t>C:1950年10月 </a:t>
            </a:r>
            <a:endParaRPr lang="zh-CN" altLang="en-US" sz="2400"/>
          </a:p>
          <a:p>
            <a:pPr marL="0" indent="0">
              <a:lnSpc>
                <a:spcPct val="200000"/>
              </a:lnSpc>
              <a:buNone/>
            </a:pPr>
            <a:r>
              <a:rPr lang="zh-CN" altLang="en-US" sz="2400"/>
              <a:t>D:1951年10月</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在农业合作化过程中，具有半社会主义性质的农业合作组织是（ ）</a:t>
            </a:r>
            <a:endParaRPr lang="zh-CN" altLang="en-US" sz="2400"/>
          </a:p>
          <a:p>
            <a:pPr marL="0" indent="0">
              <a:lnSpc>
                <a:spcPct val="200000"/>
              </a:lnSpc>
              <a:buNone/>
            </a:pPr>
            <a:r>
              <a:rPr lang="zh-CN" altLang="en-US" sz="2400"/>
              <a:t>A:互助组</a:t>
            </a:r>
            <a:endParaRPr lang="zh-CN" altLang="en-US" sz="2400"/>
          </a:p>
          <a:p>
            <a:pPr marL="0" indent="0">
              <a:lnSpc>
                <a:spcPct val="200000"/>
              </a:lnSpc>
              <a:buNone/>
            </a:pPr>
            <a:r>
              <a:rPr lang="zh-CN" altLang="en-US" sz="2400">
                <a:solidFill>
                  <a:srgbClr val="C00000"/>
                </a:solidFill>
              </a:rPr>
              <a:t>B:​初级农业生产合作社</a:t>
            </a:r>
            <a:endParaRPr lang="zh-CN" altLang="en-US" sz="2400">
              <a:solidFill>
                <a:srgbClr val="C00000"/>
              </a:solidFill>
            </a:endParaRPr>
          </a:p>
          <a:p>
            <a:pPr marL="0" indent="0">
              <a:lnSpc>
                <a:spcPct val="200000"/>
              </a:lnSpc>
              <a:buNone/>
            </a:pPr>
            <a:r>
              <a:rPr lang="zh-CN" altLang="en-US" sz="2400"/>
              <a:t>C:高级农业生产合作社</a:t>
            </a:r>
            <a:endParaRPr lang="zh-CN" altLang="en-US" sz="2400"/>
          </a:p>
          <a:p>
            <a:pPr marL="0" indent="0">
              <a:lnSpc>
                <a:spcPct val="200000"/>
              </a:lnSpc>
              <a:buNone/>
            </a:pPr>
            <a:r>
              <a:rPr lang="zh-CN" altLang="en-US" sz="2400"/>
              <a:t>D:人民公社</a:t>
            </a:r>
            <a:endParaRPr lang="zh-CN"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在引导农民走向社会主义的过渡性经济组织形式中，具有社会主义性质的是（ ）</a:t>
            </a:r>
            <a:endParaRPr lang="zh-CN" altLang="en-US" sz="2400"/>
          </a:p>
          <a:p>
            <a:pPr marL="0" indent="0">
              <a:lnSpc>
                <a:spcPct val="200000"/>
              </a:lnSpc>
              <a:buNone/>
            </a:pPr>
            <a:r>
              <a:rPr lang="zh-CN" altLang="en-US" sz="2400"/>
              <a:t>A:互助组 </a:t>
            </a:r>
            <a:endParaRPr lang="zh-CN" altLang="en-US" sz="2400"/>
          </a:p>
          <a:p>
            <a:pPr marL="0" indent="0">
              <a:lnSpc>
                <a:spcPct val="200000"/>
              </a:lnSpc>
              <a:buNone/>
            </a:pPr>
            <a:r>
              <a:rPr lang="zh-CN" altLang="en-US" sz="2400"/>
              <a:t>B:初级农业合作社</a:t>
            </a:r>
            <a:endParaRPr lang="zh-CN" altLang="en-US" sz="2400"/>
          </a:p>
          <a:p>
            <a:pPr marL="0" indent="0">
              <a:lnSpc>
                <a:spcPct val="200000"/>
              </a:lnSpc>
              <a:buNone/>
            </a:pPr>
            <a:r>
              <a:rPr lang="zh-CN" altLang="en-US" sz="2400"/>
              <a:t>C:高级农业合作社 </a:t>
            </a:r>
            <a:endParaRPr lang="zh-CN" altLang="en-US" sz="2400"/>
          </a:p>
          <a:p>
            <a:pPr marL="0" indent="0">
              <a:lnSpc>
                <a:spcPct val="200000"/>
              </a:lnSpc>
              <a:buNone/>
            </a:pPr>
            <a:r>
              <a:rPr lang="zh-CN" altLang="en-US" sz="2400"/>
              <a:t>D:个别行业公私合营</a:t>
            </a:r>
            <a:endParaRPr lang="zh-CN" alt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在引导农民走向社会主义的过渡性经济组织形式中，具有社会主义性质的是（ ）</a:t>
            </a:r>
            <a:endParaRPr lang="zh-CN" altLang="en-US" sz="2400"/>
          </a:p>
          <a:p>
            <a:pPr marL="0" indent="0">
              <a:lnSpc>
                <a:spcPct val="200000"/>
              </a:lnSpc>
              <a:buNone/>
            </a:pPr>
            <a:r>
              <a:rPr lang="zh-CN" altLang="en-US" sz="2400"/>
              <a:t>A:互助组 </a:t>
            </a:r>
            <a:endParaRPr lang="zh-CN" altLang="en-US" sz="2400"/>
          </a:p>
          <a:p>
            <a:pPr marL="0" indent="0">
              <a:lnSpc>
                <a:spcPct val="200000"/>
              </a:lnSpc>
              <a:buNone/>
            </a:pPr>
            <a:r>
              <a:rPr lang="zh-CN" altLang="en-US" sz="2400"/>
              <a:t>B:初级农业合作社</a:t>
            </a:r>
            <a:endParaRPr lang="zh-CN" altLang="en-US" sz="2400"/>
          </a:p>
          <a:p>
            <a:pPr marL="0" indent="0">
              <a:lnSpc>
                <a:spcPct val="200000"/>
              </a:lnSpc>
              <a:buNone/>
            </a:pPr>
            <a:r>
              <a:rPr lang="zh-CN" altLang="en-US" sz="2400">
                <a:solidFill>
                  <a:srgbClr val="C00000"/>
                </a:solidFill>
              </a:rPr>
              <a:t>C:高级农业合作社 </a:t>
            </a:r>
            <a:endParaRPr lang="zh-CN" altLang="en-US" sz="2400">
              <a:solidFill>
                <a:srgbClr val="C00000"/>
              </a:solidFill>
            </a:endParaRPr>
          </a:p>
          <a:p>
            <a:pPr marL="0" indent="0">
              <a:lnSpc>
                <a:spcPct val="200000"/>
              </a:lnSpc>
              <a:buNone/>
            </a:pPr>
            <a:r>
              <a:rPr lang="zh-CN" altLang="en-US" sz="2400"/>
              <a:t>D:个别行业公私合营</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1955年，毛泽东发表全面总结农业合作化运动经验的报告是（ ）</a:t>
            </a:r>
            <a:endParaRPr lang="zh-CN" altLang="en-US" sz="2400"/>
          </a:p>
          <a:p>
            <a:pPr marL="0" indent="0">
              <a:lnSpc>
                <a:spcPct val="200000"/>
              </a:lnSpc>
              <a:buNone/>
            </a:pPr>
            <a:r>
              <a:rPr lang="zh-CN" altLang="en-US" sz="2400"/>
              <a:t>A:《关于农业生产互助合作的决议（草案）》</a:t>
            </a:r>
            <a:endParaRPr lang="zh-CN" altLang="en-US" sz="2400"/>
          </a:p>
          <a:p>
            <a:pPr marL="0" indent="0">
              <a:lnSpc>
                <a:spcPct val="200000"/>
              </a:lnSpc>
              <a:buNone/>
            </a:pPr>
            <a:r>
              <a:rPr lang="zh-CN" altLang="en-US" sz="2400"/>
              <a:t>B:《关于发展农业生产合作社的决议》</a:t>
            </a:r>
            <a:endParaRPr lang="zh-CN" altLang="en-US" sz="2400"/>
          </a:p>
          <a:p>
            <a:pPr marL="0" indent="0">
              <a:lnSpc>
                <a:spcPct val="200000"/>
              </a:lnSpc>
              <a:buNone/>
            </a:pPr>
            <a:r>
              <a:rPr lang="zh-CN" altLang="en-US" sz="2400"/>
              <a:t>C:《关于农业合作化问题》</a:t>
            </a:r>
            <a:endParaRPr lang="zh-CN" altLang="en-US" sz="2400"/>
          </a:p>
          <a:p>
            <a:pPr marL="0" indent="0">
              <a:lnSpc>
                <a:spcPct val="200000"/>
              </a:lnSpc>
              <a:buNone/>
            </a:pPr>
            <a:r>
              <a:rPr lang="zh-CN" altLang="en-US" sz="2400"/>
              <a:t>D:《关于人民公社若干问题的决议</a:t>
            </a: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1955年，毛泽东发表全面总结农业合作化运动经验的报告是（ ）</a:t>
            </a:r>
            <a:endParaRPr lang="zh-CN" altLang="en-US" sz="2400"/>
          </a:p>
          <a:p>
            <a:pPr marL="0" indent="0">
              <a:lnSpc>
                <a:spcPct val="200000"/>
              </a:lnSpc>
              <a:buNone/>
            </a:pPr>
            <a:r>
              <a:rPr lang="zh-CN" altLang="en-US" sz="2400"/>
              <a:t>A:《关于农业生产互助合作的决议（草案）》</a:t>
            </a:r>
            <a:endParaRPr lang="zh-CN" altLang="en-US" sz="2400"/>
          </a:p>
          <a:p>
            <a:pPr marL="0" indent="0">
              <a:lnSpc>
                <a:spcPct val="200000"/>
              </a:lnSpc>
              <a:buNone/>
            </a:pPr>
            <a:r>
              <a:rPr lang="zh-CN" altLang="en-US" sz="2400"/>
              <a:t>B:《关于发展农业生产合作社的决议》</a:t>
            </a:r>
            <a:endParaRPr lang="zh-CN" altLang="en-US" sz="2400"/>
          </a:p>
          <a:p>
            <a:pPr marL="0" indent="0">
              <a:lnSpc>
                <a:spcPct val="200000"/>
              </a:lnSpc>
              <a:buNone/>
            </a:pPr>
            <a:r>
              <a:rPr lang="zh-CN" altLang="en-US" sz="2400">
                <a:solidFill>
                  <a:srgbClr val="C00000"/>
                </a:solidFill>
              </a:rPr>
              <a:t>C:《关于农业合作化问题》</a:t>
            </a:r>
            <a:endParaRPr lang="zh-CN" altLang="en-US" sz="2400">
              <a:solidFill>
                <a:srgbClr val="C00000"/>
              </a:solidFill>
            </a:endParaRPr>
          </a:p>
          <a:p>
            <a:pPr marL="0" indent="0">
              <a:lnSpc>
                <a:spcPct val="200000"/>
              </a:lnSpc>
              <a:buNone/>
            </a:pPr>
            <a:r>
              <a:rPr lang="zh-CN" altLang="en-US" sz="2400"/>
              <a:t>D:《关于人民公社若干问题的决议</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我国对资本主义工商业的社会主义改造所采取的基本政策是（ ）</a:t>
            </a:r>
            <a:endParaRPr lang="zh-CN" altLang="en-US" sz="2400"/>
          </a:p>
          <a:p>
            <a:pPr marL="0" indent="0">
              <a:lnSpc>
                <a:spcPct val="200000"/>
              </a:lnSpc>
              <a:buNone/>
            </a:pPr>
            <a:r>
              <a:rPr lang="zh-CN" altLang="en-US" sz="2400"/>
              <a:t>A:加工订货 </a:t>
            </a:r>
            <a:endParaRPr lang="zh-CN" altLang="en-US" sz="2400"/>
          </a:p>
          <a:p>
            <a:pPr marL="0" indent="0">
              <a:lnSpc>
                <a:spcPct val="200000"/>
              </a:lnSpc>
              <a:buNone/>
            </a:pPr>
            <a:r>
              <a:rPr lang="zh-CN" altLang="en-US" sz="2400"/>
              <a:t>B:和平赎买</a:t>
            </a:r>
            <a:endParaRPr lang="zh-CN" altLang="en-US" sz="2400"/>
          </a:p>
          <a:p>
            <a:pPr marL="0" indent="0">
              <a:lnSpc>
                <a:spcPct val="200000"/>
              </a:lnSpc>
              <a:buNone/>
            </a:pPr>
            <a:r>
              <a:rPr lang="zh-CN" altLang="en-US" sz="2400"/>
              <a:t>C:统购包销 </a:t>
            </a:r>
            <a:endParaRPr lang="zh-CN" altLang="en-US" sz="2400"/>
          </a:p>
          <a:p>
            <a:pPr marL="0" indent="0">
              <a:lnSpc>
                <a:spcPct val="200000"/>
              </a:lnSpc>
              <a:buNone/>
            </a:pPr>
            <a:r>
              <a:rPr lang="zh-CN" altLang="en-US" sz="2400"/>
              <a:t>D:公私合营</a:t>
            </a:r>
            <a:endParaRPr lang="zh-C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我国对资本主义工商业的社会主义改造所采取的基本政策是（ ）</a:t>
            </a:r>
            <a:endParaRPr lang="zh-CN" altLang="en-US" sz="2400"/>
          </a:p>
          <a:p>
            <a:pPr marL="0" indent="0">
              <a:lnSpc>
                <a:spcPct val="200000"/>
              </a:lnSpc>
              <a:buNone/>
            </a:pPr>
            <a:r>
              <a:rPr lang="zh-CN" altLang="en-US" sz="2400"/>
              <a:t>A:加工订货 </a:t>
            </a:r>
            <a:endParaRPr lang="zh-CN" altLang="en-US" sz="2400"/>
          </a:p>
          <a:p>
            <a:pPr marL="0" indent="0">
              <a:lnSpc>
                <a:spcPct val="200000"/>
              </a:lnSpc>
              <a:buNone/>
            </a:pPr>
            <a:r>
              <a:rPr lang="zh-CN" altLang="en-US" sz="2400">
                <a:solidFill>
                  <a:srgbClr val="C00000"/>
                </a:solidFill>
              </a:rPr>
              <a:t>B:和平赎买</a:t>
            </a:r>
            <a:endParaRPr lang="zh-CN" altLang="en-US" sz="2400">
              <a:solidFill>
                <a:srgbClr val="C00000"/>
              </a:solidFill>
            </a:endParaRPr>
          </a:p>
          <a:p>
            <a:pPr marL="0" indent="0">
              <a:lnSpc>
                <a:spcPct val="200000"/>
              </a:lnSpc>
              <a:buNone/>
            </a:pPr>
            <a:r>
              <a:rPr lang="zh-CN" altLang="en-US" sz="2400"/>
              <a:t>C:统购包销 </a:t>
            </a:r>
            <a:endParaRPr lang="zh-CN" altLang="en-US" sz="2400"/>
          </a:p>
          <a:p>
            <a:pPr marL="0" indent="0">
              <a:lnSpc>
                <a:spcPct val="200000"/>
              </a:lnSpc>
              <a:buNone/>
            </a:pPr>
            <a:r>
              <a:rPr lang="zh-CN" altLang="en-US" sz="2400"/>
              <a:t>D:公私合营</a:t>
            </a:r>
            <a:endParaRPr lang="zh-CN"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我国对资本主义工商业进行社会主义改造的高级形式是（ ）</a:t>
            </a:r>
            <a:endParaRPr lang="zh-CN" altLang="en-US" sz="2400"/>
          </a:p>
          <a:p>
            <a:pPr marL="0" indent="0">
              <a:lnSpc>
                <a:spcPct val="200000"/>
              </a:lnSpc>
              <a:buNone/>
            </a:pPr>
            <a:r>
              <a:rPr lang="zh-CN" altLang="en-US" sz="2400"/>
              <a:t>A:加工订货 </a:t>
            </a:r>
            <a:endParaRPr lang="zh-CN" altLang="en-US" sz="2400"/>
          </a:p>
          <a:p>
            <a:pPr marL="0" indent="0">
              <a:lnSpc>
                <a:spcPct val="200000"/>
              </a:lnSpc>
              <a:buNone/>
            </a:pPr>
            <a:r>
              <a:rPr lang="zh-CN" altLang="en-US" sz="2400"/>
              <a:t>B:统购包销 </a:t>
            </a:r>
            <a:endParaRPr lang="zh-CN" altLang="en-US" sz="2400"/>
          </a:p>
          <a:p>
            <a:pPr marL="0" indent="0">
              <a:lnSpc>
                <a:spcPct val="200000"/>
              </a:lnSpc>
              <a:buNone/>
            </a:pPr>
            <a:r>
              <a:rPr lang="zh-CN" altLang="en-US" sz="2400"/>
              <a:t>C:经销代销</a:t>
            </a:r>
            <a:endParaRPr lang="zh-CN" altLang="en-US" sz="2400"/>
          </a:p>
          <a:p>
            <a:pPr marL="0" indent="0">
              <a:lnSpc>
                <a:spcPct val="200000"/>
              </a:lnSpc>
              <a:buNone/>
            </a:pPr>
            <a:r>
              <a:rPr lang="zh-CN" altLang="en-US" sz="2400"/>
              <a:t>D:公私合营</a:t>
            </a:r>
            <a:endParaRPr lang="zh-CN"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我国对资本主义工商业进行社会主义改造的高级形式是（ ）</a:t>
            </a:r>
            <a:endParaRPr lang="zh-CN" altLang="en-US" sz="2400"/>
          </a:p>
          <a:p>
            <a:pPr marL="0" indent="0">
              <a:lnSpc>
                <a:spcPct val="200000"/>
              </a:lnSpc>
              <a:buNone/>
            </a:pPr>
            <a:r>
              <a:rPr lang="zh-CN" altLang="en-US" sz="2400"/>
              <a:t>A:加工订货 </a:t>
            </a:r>
            <a:endParaRPr lang="zh-CN" altLang="en-US" sz="2400"/>
          </a:p>
          <a:p>
            <a:pPr marL="0" indent="0">
              <a:lnSpc>
                <a:spcPct val="200000"/>
              </a:lnSpc>
              <a:buNone/>
            </a:pPr>
            <a:r>
              <a:rPr lang="zh-CN" altLang="en-US" sz="2400"/>
              <a:t>B:统购包销 </a:t>
            </a:r>
            <a:endParaRPr lang="zh-CN" altLang="en-US" sz="2400"/>
          </a:p>
          <a:p>
            <a:pPr marL="0" indent="0">
              <a:lnSpc>
                <a:spcPct val="200000"/>
              </a:lnSpc>
              <a:buNone/>
            </a:pPr>
            <a:r>
              <a:rPr lang="zh-CN" altLang="en-US" sz="2400"/>
              <a:t>C:经销代销</a:t>
            </a:r>
            <a:endParaRPr lang="zh-CN" altLang="en-US" sz="2400"/>
          </a:p>
          <a:p>
            <a:pPr marL="0" indent="0">
              <a:lnSpc>
                <a:spcPct val="200000"/>
              </a:lnSpc>
              <a:buNone/>
            </a:pPr>
            <a:r>
              <a:rPr lang="zh-CN" altLang="en-US" sz="2400">
                <a:solidFill>
                  <a:srgbClr val="C00000"/>
                </a:solidFill>
              </a:rPr>
              <a:t>D:公私合营</a:t>
            </a:r>
            <a:endParaRPr lang="zh-CN" altLang="en-US" sz="2400">
              <a:solidFill>
                <a:srgbClr val="C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全行业公私合营实行以前，对企业利润的分配方案是（ ）</a:t>
            </a:r>
            <a:endParaRPr lang="zh-CN" altLang="en-US" sz="2400"/>
          </a:p>
          <a:p>
            <a:pPr marL="0" indent="0">
              <a:lnSpc>
                <a:spcPct val="200000"/>
              </a:lnSpc>
              <a:buNone/>
            </a:pPr>
            <a:r>
              <a:rPr lang="zh-CN" altLang="en-US" sz="2400"/>
              <a:t>A:定股定息 </a:t>
            </a:r>
            <a:endParaRPr lang="zh-CN" altLang="en-US" sz="2400"/>
          </a:p>
          <a:p>
            <a:pPr marL="0" indent="0">
              <a:lnSpc>
                <a:spcPct val="200000"/>
              </a:lnSpc>
              <a:buNone/>
            </a:pPr>
            <a:r>
              <a:rPr lang="zh-CN" altLang="en-US" sz="2400"/>
              <a:t>B:四马分肥 </a:t>
            </a:r>
            <a:endParaRPr lang="zh-CN" altLang="en-US" sz="2400"/>
          </a:p>
          <a:p>
            <a:pPr marL="0" indent="0">
              <a:lnSpc>
                <a:spcPct val="200000"/>
              </a:lnSpc>
              <a:buNone/>
            </a:pPr>
            <a:r>
              <a:rPr lang="zh-CN" altLang="en-US" sz="2400"/>
              <a:t>C:加工订货</a:t>
            </a:r>
            <a:endParaRPr lang="zh-CN" altLang="en-US" sz="2400"/>
          </a:p>
          <a:p>
            <a:pPr marL="0" indent="0">
              <a:lnSpc>
                <a:spcPct val="200000"/>
              </a:lnSpc>
              <a:buNone/>
            </a:pPr>
            <a:r>
              <a:rPr lang="zh-CN" altLang="en-US" sz="2400"/>
              <a:t>D:统购包销</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中国西藏和平解放的时间是（ ）</a:t>
            </a:r>
            <a:endParaRPr lang="zh-CN" altLang="en-US" sz="2400"/>
          </a:p>
          <a:p>
            <a:pPr marL="0" indent="0">
              <a:lnSpc>
                <a:spcPct val="200000"/>
              </a:lnSpc>
              <a:buNone/>
            </a:pPr>
            <a:r>
              <a:rPr lang="zh-CN" altLang="en-US" sz="2400"/>
              <a:t>A:1948年10月 </a:t>
            </a:r>
            <a:endParaRPr lang="zh-CN" altLang="en-US" sz="2400"/>
          </a:p>
          <a:p>
            <a:pPr marL="0" indent="0">
              <a:lnSpc>
                <a:spcPct val="200000"/>
              </a:lnSpc>
              <a:buNone/>
            </a:pPr>
            <a:r>
              <a:rPr lang="zh-CN" altLang="en-US" sz="2400"/>
              <a:t>B:1949年10月 </a:t>
            </a:r>
            <a:endParaRPr lang="zh-CN" altLang="en-US" sz="2400"/>
          </a:p>
          <a:p>
            <a:pPr marL="0" indent="0">
              <a:lnSpc>
                <a:spcPct val="200000"/>
              </a:lnSpc>
              <a:buNone/>
            </a:pPr>
            <a:r>
              <a:rPr lang="zh-CN" altLang="en-US" sz="2400"/>
              <a:t>C:1950年10月 </a:t>
            </a:r>
            <a:endParaRPr lang="zh-CN" altLang="en-US" sz="2400"/>
          </a:p>
          <a:p>
            <a:pPr marL="0" indent="0">
              <a:lnSpc>
                <a:spcPct val="200000"/>
              </a:lnSpc>
              <a:buNone/>
            </a:pPr>
            <a:r>
              <a:rPr lang="zh-CN" altLang="en-US" sz="2400">
                <a:solidFill>
                  <a:srgbClr val="FF0000"/>
                </a:solidFill>
              </a:rPr>
              <a:t>D:1951年10月</a:t>
            </a:r>
            <a:endParaRPr lang="zh-CN" altLang="en-US" sz="240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全行业公私合营实行以前，对企业利润的分配方案是（ ）</a:t>
            </a:r>
            <a:endParaRPr lang="zh-CN" altLang="en-US" sz="2400"/>
          </a:p>
          <a:p>
            <a:pPr marL="0" indent="0">
              <a:lnSpc>
                <a:spcPct val="200000"/>
              </a:lnSpc>
              <a:buNone/>
            </a:pPr>
            <a:r>
              <a:rPr lang="zh-CN" altLang="en-US" sz="2400"/>
              <a:t>A:定股定息 </a:t>
            </a:r>
            <a:endParaRPr lang="zh-CN" altLang="en-US" sz="2400"/>
          </a:p>
          <a:p>
            <a:pPr marL="0" indent="0">
              <a:lnSpc>
                <a:spcPct val="200000"/>
              </a:lnSpc>
              <a:buNone/>
            </a:pPr>
            <a:r>
              <a:rPr lang="zh-CN" altLang="en-US" sz="2400">
                <a:solidFill>
                  <a:srgbClr val="C00000"/>
                </a:solidFill>
              </a:rPr>
              <a:t>B:四马分肥 </a:t>
            </a:r>
            <a:endParaRPr lang="zh-CN" altLang="en-US" sz="2400">
              <a:solidFill>
                <a:srgbClr val="C00000"/>
              </a:solidFill>
            </a:endParaRPr>
          </a:p>
          <a:p>
            <a:pPr marL="0" indent="0">
              <a:lnSpc>
                <a:spcPct val="200000"/>
              </a:lnSpc>
              <a:buNone/>
            </a:pPr>
            <a:r>
              <a:rPr lang="zh-CN" altLang="en-US" sz="2400"/>
              <a:t>C:加工订货</a:t>
            </a:r>
            <a:endParaRPr lang="zh-CN" altLang="en-US" sz="2400"/>
          </a:p>
          <a:p>
            <a:pPr marL="0" indent="0">
              <a:lnSpc>
                <a:spcPct val="200000"/>
              </a:lnSpc>
              <a:buNone/>
            </a:pPr>
            <a:r>
              <a:rPr lang="zh-CN" altLang="en-US" sz="2400"/>
              <a:t>D:统购包销</a:t>
            </a:r>
            <a:endParaRPr lang="zh-CN" altLang="en-US"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fontScale="85000"/>
          </a:bodyPr>
          <a:p>
            <a:pPr marL="0" indent="0">
              <a:lnSpc>
                <a:spcPct val="200000"/>
              </a:lnSpc>
              <a:buNone/>
            </a:pPr>
            <a:r>
              <a:rPr lang="zh-CN" altLang="en-US" sz="2400"/>
              <a:t>1953年9月，毛泽东指出：“改造资本主义工商业和逐步完成社会主义过渡的必经之路”是（ ）</a:t>
            </a:r>
            <a:endParaRPr lang="zh-CN" altLang="en-US" sz="2400"/>
          </a:p>
          <a:p>
            <a:pPr marL="0" indent="0">
              <a:lnSpc>
                <a:spcPct val="200000"/>
              </a:lnSpc>
              <a:buNone/>
            </a:pPr>
            <a:r>
              <a:rPr lang="zh-CN" altLang="en-US" sz="2400"/>
              <a:t>A:垄断资本主义</a:t>
            </a:r>
            <a:endParaRPr lang="zh-CN" altLang="en-US" sz="2400"/>
          </a:p>
          <a:p>
            <a:pPr marL="0" indent="0">
              <a:lnSpc>
                <a:spcPct val="200000"/>
              </a:lnSpc>
              <a:buNone/>
            </a:pPr>
            <a:r>
              <a:rPr lang="zh-CN" altLang="en-US" sz="2400"/>
              <a:t>B:国家资本主义</a:t>
            </a:r>
            <a:endParaRPr lang="zh-CN" altLang="en-US" sz="2400"/>
          </a:p>
          <a:p>
            <a:pPr marL="0" indent="0">
              <a:lnSpc>
                <a:spcPct val="200000"/>
              </a:lnSpc>
              <a:buNone/>
            </a:pPr>
            <a:r>
              <a:rPr lang="zh-CN" altLang="en-US" sz="2400"/>
              <a:t>C:官僚资本主义</a:t>
            </a:r>
            <a:endParaRPr lang="zh-CN" altLang="en-US" sz="2400"/>
          </a:p>
          <a:p>
            <a:pPr marL="0" indent="0">
              <a:lnSpc>
                <a:spcPct val="200000"/>
              </a:lnSpc>
              <a:buNone/>
            </a:pPr>
            <a:r>
              <a:rPr lang="zh-CN" altLang="en-US" sz="2400"/>
              <a:t>D:民族资本主义</a:t>
            </a:r>
            <a:endParaRPr lang="zh-CN"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fontScale="85000"/>
          </a:bodyPr>
          <a:p>
            <a:pPr marL="0" indent="0">
              <a:lnSpc>
                <a:spcPct val="200000"/>
              </a:lnSpc>
              <a:buNone/>
            </a:pPr>
            <a:r>
              <a:rPr lang="zh-CN" altLang="en-US" sz="2400"/>
              <a:t>1953年9月，毛泽东指出：“改造资本主义工商业和逐步完成社会主义过渡的必经之路”是（ ）</a:t>
            </a:r>
            <a:endParaRPr lang="zh-CN" altLang="en-US" sz="2400"/>
          </a:p>
          <a:p>
            <a:pPr marL="0" indent="0">
              <a:lnSpc>
                <a:spcPct val="200000"/>
              </a:lnSpc>
              <a:buNone/>
            </a:pPr>
            <a:r>
              <a:rPr lang="zh-CN" altLang="en-US" sz="2400"/>
              <a:t>A:垄断资本主义</a:t>
            </a:r>
            <a:endParaRPr lang="zh-CN" altLang="en-US" sz="2400"/>
          </a:p>
          <a:p>
            <a:pPr marL="0" indent="0">
              <a:lnSpc>
                <a:spcPct val="200000"/>
              </a:lnSpc>
              <a:buNone/>
            </a:pPr>
            <a:r>
              <a:rPr lang="zh-CN" altLang="en-US" sz="2400">
                <a:solidFill>
                  <a:srgbClr val="C00000"/>
                </a:solidFill>
              </a:rPr>
              <a:t>B:国家资本主义</a:t>
            </a:r>
            <a:endParaRPr lang="zh-CN" altLang="en-US" sz="2400">
              <a:solidFill>
                <a:srgbClr val="C00000"/>
              </a:solidFill>
            </a:endParaRPr>
          </a:p>
          <a:p>
            <a:pPr marL="0" indent="0">
              <a:lnSpc>
                <a:spcPct val="200000"/>
              </a:lnSpc>
              <a:buNone/>
            </a:pPr>
            <a:r>
              <a:rPr lang="zh-CN" altLang="en-US" sz="2400"/>
              <a:t>C:官僚资本主义</a:t>
            </a:r>
            <a:endParaRPr lang="zh-CN" altLang="en-US" sz="2400"/>
          </a:p>
          <a:p>
            <a:pPr marL="0" indent="0">
              <a:lnSpc>
                <a:spcPct val="200000"/>
              </a:lnSpc>
              <a:buNone/>
            </a:pPr>
            <a:r>
              <a:rPr lang="zh-CN" altLang="en-US" sz="2400"/>
              <a:t>D:民族资本主义</a:t>
            </a:r>
            <a:endParaRPr lang="zh-CN" alt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新中国开始实行发展国民经济的第一个五年计划是在（ ）</a:t>
            </a:r>
            <a:endParaRPr lang="zh-CN" altLang="en-US" sz="2400"/>
          </a:p>
          <a:p>
            <a:pPr marL="0" indent="0">
              <a:lnSpc>
                <a:spcPct val="200000"/>
              </a:lnSpc>
              <a:buNone/>
            </a:pPr>
            <a:r>
              <a:rPr lang="zh-CN" altLang="en-US" sz="2400"/>
              <a:t>A:1950年</a:t>
            </a:r>
            <a:endParaRPr lang="zh-CN" altLang="en-US" sz="2400"/>
          </a:p>
          <a:p>
            <a:pPr marL="0" indent="0">
              <a:lnSpc>
                <a:spcPct val="200000"/>
              </a:lnSpc>
              <a:buNone/>
            </a:pPr>
            <a:r>
              <a:rPr lang="zh-CN" altLang="en-US" sz="2400"/>
              <a:t>B:1951年</a:t>
            </a:r>
            <a:endParaRPr lang="zh-CN" altLang="en-US" sz="2400"/>
          </a:p>
          <a:p>
            <a:pPr marL="0" indent="0">
              <a:lnSpc>
                <a:spcPct val="200000"/>
              </a:lnSpc>
              <a:buNone/>
            </a:pPr>
            <a:r>
              <a:rPr lang="zh-CN" altLang="en-US" sz="2400"/>
              <a:t>C:1952年</a:t>
            </a:r>
            <a:endParaRPr lang="zh-CN" altLang="en-US" sz="2400"/>
          </a:p>
          <a:p>
            <a:pPr marL="0" indent="0">
              <a:lnSpc>
                <a:spcPct val="200000"/>
              </a:lnSpc>
              <a:buNone/>
            </a:pPr>
            <a:r>
              <a:rPr lang="zh-CN" altLang="en-US" sz="2400"/>
              <a:t>D:1953年</a:t>
            </a:r>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新中国开始实行发展国民经济的第一个五年计划是在（ ）</a:t>
            </a:r>
            <a:endParaRPr lang="zh-CN" altLang="en-US" sz="2400"/>
          </a:p>
          <a:p>
            <a:pPr marL="0" indent="0">
              <a:lnSpc>
                <a:spcPct val="200000"/>
              </a:lnSpc>
              <a:buNone/>
            </a:pPr>
            <a:r>
              <a:rPr lang="zh-CN" altLang="en-US" sz="2400"/>
              <a:t>A:1950年</a:t>
            </a:r>
            <a:endParaRPr lang="zh-CN" altLang="en-US" sz="2400"/>
          </a:p>
          <a:p>
            <a:pPr marL="0" indent="0">
              <a:lnSpc>
                <a:spcPct val="200000"/>
              </a:lnSpc>
              <a:buNone/>
            </a:pPr>
            <a:r>
              <a:rPr lang="zh-CN" altLang="en-US" sz="2400"/>
              <a:t>B:1951年</a:t>
            </a:r>
            <a:endParaRPr lang="zh-CN" altLang="en-US" sz="2400"/>
          </a:p>
          <a:p>
            <a:pPr marL="0" indent="0">
              <a:lnSpc>
                <a:spcPct val="200000"/>
              </a:lnSpc>
              <a:buNone/>
            </a:pPr>
            <a:r>
              <a:rPr lang="zh-CN" altLang="en-US" sz="2400"/>
              <a:t>C:1952年</a:t>
            </a:r>
            <a:endParaRPr lang="zh-CN" altLang="en-US" sz="2400"/>
          </a:p>
          <a:p>
            <a:pPr marL="0" indent="0">
              <a:lnSpc>
                <a:spcPct val="200000"/>
              </a:lnSpc>
              <a:buNone/>
            </a:pPr>
            <a:r>
              <a:rPr lang="zh-CN" altLang="en-US" sz="2400">
                <a:solidFill>
                  <a:srgbClr val="C00000"/>
                </a:solidFill>
              </a:rPr>
              <a:t>D:1953年</a:t>
            </a:r>
            <a:endParaRPr lang="zh-CN" altLang="en-US" sz="2400">
              <a:solidFill>
                <a:srgbClr val="C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第一个五年计划完成的时期是（ ）</a:t>
            </a:r>
            <a:endParaRPr lang="zh-CN" altLang="en-US" sz="2400"/>
          </a:p>
          <a:p>
            <a:pPr marL="0" indent="0">
              <a:lnSpc>
                <a:spcPct val="200000"/>
              </a:lnSpc>
              <a:buNone/>
            </a:pPr>
            <a:r>
              <a:rPr lang="zh-CN" altLang="en-US" sz="2400"/>
              <a:t>A:大跃进时期</a:t>
            </a:r>
            <a:endParaRPr lang="zh-CN" altLang="en-US" sz="2400"/>
          </a:p>
          <a:p>
            <a:pPr marL="0" indent="0">
              <a:lnSpc>
                <a:spcPct val="200000"/>
              </a:lnSpc>
              <a:buNone/>
            </a:pPr>
            <a:r>
              <a:rPr lang="zh-CN" altLang="en-US" sz="2400"/>
              <a:t>B:文革时期</a:t>
            </a:r>
            <a:endParaRPr lang="zh-CN" altLang="en-US" sz="2400"/>
          </a:p>
          <a:p>
            <a:pPr marL="0" indent="0">
              <a:lnSpc>
                <a:spcPct val="200000"/>
              </a:lnSpc>
              <a:buNone/>
            </a:pPr>
            <a:r>
              <a:rPr lang="zh-CN" altLang="en-US" sz="2400"/>
              <a:t>C:全面进行社会主义建设时期</a:t>
            </a:r>
            <a:endParaRPr lang="zh-CN" altLang="en-US" sz="2400"/>
          </a:p>
          <a:p>
            <a:pPr marL="0" indent="0">
              <a:lnSpc>
                <a:spcPct val="200000"/>
              </a:lnSpc>
              <a:buNone/>
            </a:pPr>
            <a:r>
              <a:rPr lang="zh-CN" altLang="en-US" sz="2400"/>
              <a:t>D:社会主义改造时期</a:t>
            </a: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第一个五年计划完成的时期是（ ）</a:t>
            </a:r>
            <a:endParaRPr lang="zh-CN" altLang="en-US" sz="2400"/>
          </a:p>
          <a:p>
            <a:pPr marL="0" indent="0">
              <a:lnSpc>
                <a:spcPct val="200000"/>
              </a:lnSpc>
              <a:buNone/>
            </a:pPr>
            <a:r>
              <a:rPr lang="zh-CN" altLang="en-US" sz="2400"/>
              <a:t>A:大跃进时期</a:t>
            </a:r>
            <a:endParaRPr lang="zh-CN" altLang="en-US" sz="2400"/>
          </a:p>
          <a:p>
            <a:pPr marL="0" indent="0">
              <a:lnSpc>
                <a:spcPct val="200000"/>
              </a:lnSpc>
              <a:buNone/>
            </a:pPr>
            <a:r>
              <a:rPr lang="zh-CN" altLang="en-US" sz="2400"/>
              <a:t>B:文革时期</a:t>
            </a:r>
            <a:endParaRPr lang="zh-CN" altLang="en-US" sz="2400"/>
          </a:p>
          <a:p>
            <a:pPr marL="0" indent="0">
              <a:lnSpc>
                <a:spcPct val="200000"/>
              </a:lnSpc>
              <a:buNone/>
            </a:pPr>
            <a:r>
              <a:rPr lang="zh-CN" altLang="en-US" sz="2400">
                <a:solidFill>
                  <a:srgbClr val="C00000"/>
                </a:solidFill>
              </a:rPr>
              <a:t>C:全面进行社会主义建设时期</a:t>
            </a:r>
            <a:endParaRPr lang="zh-CN" altLang="en-US" sz="2400">
              <a:solidFill>
                <a:srgbClr val="C00000"/>
              </a:solidFill>
            </a:endParaRPr>
          </a:p>
          <a:p>
            <a:pPr marL="0" indent="0">
              <a:lnSpc>
                <a:spcPct val="200000"/>
              </a:lnSpc>
              <a:buNone/>
            </a:pPr>
            <a:r>
              <a:rPr lang="zh-CN" altLang="en-US" sz="2400"/>
              <a:t>D:社会主义改造时期</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新中国发展国民经济的第一个五年计划规定，集中主要力量发展（ ）</a:t>
            </a:r>
            <a:endParaRPr lang="zh-CN" altLang="en-US" sz="2400"/>
          </a:p>
          <a:p>
            <a:pPr marL="0" indent="0">
              <a:lnSpc>
                <a:spcPct val="200000"/>
              </a:lnSpc>
              <a:buNone/>
            </a:pPr>
            <a:r>
              <a:rPr lang="zh-CN" altLang="en-US" sz="2400"/>
              <a:t>A:重工业</a:t>
            </a:r>
            <a:endParaRPr lang="zh-CN" altLang="en-US" sz="2400"/>
          </a:p>
          <a:p>
            <a:pPr marL="0" indent="0">
              <a:lnSpc>
                <a:spcPct val="200000"/>
              </a:lnSpc>
              <a:buNone/>
            </a:pPr>
            <a:r>
              <a:rPr lang="zh-CN" altLang="en-US" sz="2400"/>
              <a:t>B:轻工业</a:t>
            </a:r>
            <a:endParaRPr lang="zh-CN" altLang="en-US" sz="2400"/>
          </a:p>
          <a:p>
            <a:pPr marL="0" indent="0">
              <a:lnSpc>
                <a:spcPct val="200000"/>
              </a:lnSpc>
              <a:buNone/>
            </a:pPr>
            <a:r>
              <a:rPr lang="zh-CN" altLang="en-US" sz="2400"/>
              <a:t>C:农业</a:t>
            </a:r>
            <a:endParaRPr lang="zh-CN" altLang="en-US" sz="2400"/>
          </a:p>
          <a:p>
            <a:pPr marL="0" indent="0">
              <a:lnSpc>
                <a:spcPct val="200000"/>
              </a:lnSpc>
              <a:buNone/>
            </a:pPr>
            <a:r>
              <a:rPr lang="zh-CN" altLang="en-US" sz="2400"/>
              <a:t>D:交通运输业</a:t>
            </a: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新中国发展国民经济的第一个五年计划规定，集中主要力量发展（ ）</a:t>
            </a:r>
            <a:endParaRPr lang="zh-CN" altLang="en-US" sz="2400"/>
          </a:p>
          <a:p>
            <a:pPr marL="0" indent="0">
              <a:lnSpc>
                <a:spcPct val="200000"/>
              </a:lnSpc>
              <a:buNone/>
            </a:pPr>
            <a:r>
              <a:rPr lang="zh-CN" altLang="en-US" sz="2400">
                <a:solidFill>
                  <a:srgbClr val="C00000"/>
                </a:solidFill>
              </a:rPr>
              <a:t>A:重工业</a:t>
            </a:r>
            <a:endParaRPr lang="zh-CN" altLang="en-US" sz="2400">
              <a:solidFill>
                <a:srgbClr val="C00000"/>
              </a:solidFill>
            </a:endParaRPr>
          </a:p>
          <a:p>
            <a:pPr marL="0" indent="0">
              <a:lnSpc>
                <a:spcPct val="200000"/>
              </a:lnSpc>
              <a:buNone/>
            </a:pPr>
            <a:r>
              <a:rPr lang="zh-CN" altLang="en-US" sz="2400"/>
              <a:t>B:轻工业</a:t>
            </a:r>
            <a:endParaRPr lang="zh-CN" altLang="en-US" sz="2400"/>
          </a:p>
          <a:p>
            <a:pPr marL="0" indent="0">
              <a:lnSpc>
                <a:spcPct val="200000"/>
              </a:lnSpc>
              <a:buNone/>
            </a:pPr>
            <a:r>
              <a:rPr lang="zh-CN" altLang="en-US" sz="2400"/>
              <a:t>C:农业</a:t>
            </a:r>
            <a:endParaRPr lang="zh-CN" altLang="en-US" sz="2400"/>
          </a:p>
          <a:p>
            <a:pPr marL="0" indent="0">
              <a:lnSpc>
                <a:spcPct val="200000"/>
              </a:lnSpc>
              <a:buNone/>
            </a:pPr>
            <a:r>
              <a:rPr lang="zh-CN" altLang="en-US" sz="2400"/>
              <a:t>D:交通运输业</a:t>
            </a:r>
            <a:endParaRPr lang="zh-CN"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我国进入社会主义社会的最主要标志是（ ）</a:t>
            </a:r>
            <a:endParaRPr lang="zh-CN" altLang="en-US" sz="2400"/>
          </a:p>
          <a:p>
            <a:pPr marL="0" indent="0">
              <a:lnSpc>
                <a:spcPct val="200000"/>
              </a:lnSpc>
              <a:buNone/>
            </a:pPr>
            <a:r>
              <a:rPr lang="zh-CN" altLang="en-US" sz="2400"/>
              <a:t>A:中华人民共和国的成立</a:t>
            </a:r>
            <a:endParaRPr lang="zh-CN" altLang="en-US" sz="2400"/>
          </a:p>
          <a:p>
            <a:pPr marL="0" indent="0">
              <a:lnSpc>
                <a:spcPct val="200000"/>
              </a:lnSpc>
              <a:buNone/>
            </a:pPr>
            <a:r>
              <a:rPr lang="zh-CN" altLang="en-US" sz="2400"/>
              <a:t>B:发展国民经济第一个五年计划的制定</a:t>
            </a:r>
            <a:endParaRPr lang="zh-CN" altLang="en-US" sz="2400"/>
          </a:p>
          <a:p>
            <a:pPr marL="0" indent="0">
              <a:lnSpc>
                <a:spcPct val="200000"/>
              </a:lnSpc>
              <a:buNone/>
            </a:pPr>
            <a:r>
              <a:rPr lang="zh-CN" altLang="en-US" sz="2400"/>
              <a:t>C:第一届全国人民代表大会的召开</a:t>
            </a:r>
            <a:endParaRPr lang="zh-CN" altLang="en-US" sz="2400"/>
          </a:p>
          <a:p>
            <a:pPr marL="0" indent="0">
              <a:lnSpc>
                <a:spcPct val="200000"/>
              </a:lnSpc>
              <a:buNone/>
            </a:pPr>
            <a:r>
              <a:rPr lang="zh-CN" altLang="en-US" sz="2400"/>
              <a:t>D:社会主义改造的基本完成</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中国大陆基本解放和实现统一的标志是（ ）</a:t>
            </a:r>
            <a:endParaRPr lang="zh-CN" altLang="en-US" sz="2400"/>
          </a:p>
          <a:p>
            <a:pPr marL="0" indent="0">
              <a:lnSpc>
                <a:spcPct val="200000"/>
              </a:lnSpc>
              <a:buNone/>
            </a:pPr>
            <a:r>
              <a:rPr lang="zh-CN" altLang="en-US" sz="2400"/>
              <a:t>A:1949年中华人民共和国的成立</a:t>
            </a:r>
            <a:endParaRPr lang="zh-CN" altLang="en-US" sz="2400"/>
          </a:p>
          <a:p>
            <a:pPr marL="0" indent="0">
              <a:lnSpc>
                <a:spcPct val="200000"/>
              </a:lnSpc>
              <a:buNone/>
            </a:pPr>
            <a:r>
              <a:rPr lang="zh-CN" altLang="en-US" sz="2400"/>
              <a:t>B:1950年中共七届三中全会的召开</a:t>
            </a:r>
            <a:endParaRPr lang="zh-CN" altLang="en-US" sz="2400"/>
          </a:p>
          <a:p>
            <a:pPr marL="0" indent="0">
              <a:lnSpc>
                <a:spcPct val="200000"/>
              </a:lnSpc>
              <a:buNone/>
            </a:pPr>
            <a:r>
              <a:rPr lang="zh-CN" altLang="en-US" sz="2400"/>
              <a:t>C:1951年西藏的和平解放</a:t>
            </a:r>
            <a:endParaRPr lang="zh-CN" altLang="en-US" sz="2400"/>
          </a:p>
          <a:p>
            <a:pPr marL="0" indent="0">
              <a:lnSpc>
                <a:spcPct val="200000"/>
              </a:lnSpc>
              <a:buNone/>
            </a:pPr>
            <a:r>
              <a:rPr lang="zh-CN" altLang="en-US" sz="2400"/>
              <a:t>D:1952年土地改革的完成</a:t>
            </a:r>
            <a:endParaRPr lang="zh-CN"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289560" y="1784985"/>
            <a:ext cx="11825605" cy="4392295"/>
          </a:xfrm>
        </p:spPr>
        <p:txBody>
          <a:bodyPr>
            <a:normAutofit/>
          </a:bodyPr>
          <a:p>
            <a:pPr marL="0" indent="0">
              <a:lnSpc>
                <a:spcPct val="200000"/>
              </a:lnSpc>
              <a:buNone/>
            </a:pPr>
            <a:r>
              <a:rPr lang="zh-CN" altLang="en-US" sz="2400"/>
              <a:t>我国进入社会主义社会的最主要标志是（ ）</a:t>
            </a:r>
            <a:endParaRPr lang="zh-CN" altLang="en-US" sz="2400"/>
          </a:p>
          <a:p>
            <a:pPr marL="0" indent="0">
              <a:lnSpc>
                <a:spcPct val="200000"/>
              </a:lnSpc>
              <a:buNone/>
            </a:pPr>
            <a:r>
              <a:rPr lang="zh-CN" altLang="en-US" sz="2400"/>
              <a:t>A:中华人民共和国的成立</a:t>
            </a:r>
            <a:endParaRPr lang="zh-CN" altLang="en-US" sz="2400"/>
          </a:p>
          <a:p>
            <a:pPr marL="0" indent="0">
              <a:lnSpc>
                <a:spcPct val="200000"/>
              </a:lnSpc>
              <a:buNone/>
            </a:pPr>
            <a:r>
              <a:rPr lang="zh-CN" altLang="en-US" sz="2400"/>
              <a:t>B:发展国民经济第一个五年计划的制定</a:t>
            </a:r>
            <a:endParaRPr lang="zh-CN" altLang="en-US" sz="2400"/>
          </a:p>
          <a:p>
            <a:pPr marL="0" indent="0">
              <a:lnSpc>
                <a:spcPct val="200000"/>
              </a:lnSpc>
              <a:buNone/>
            </a:pPr>
            <a:r>
              <a:rPr lang="zh-CN" altLang="en-US" sz="2400"/>
              <a:t>C:第一届全国人民代表大会的召开</a:t>
            </a:r>
            <a:endParaRPr lang="zh-CN" altLang="en-US" sz="2400"/>
          </a:p>
          <a:p>
            <a:pPr marL="0" indent="0">
              <a:lnSpc>
                <a:spcPct val="200000"/>
              </a:lnSpc>
              <a:buNone/>
            </a:pPr>
            <a:r>
              <a:rPr lang="zh-CN" altLang="en-US" sz="2400">
                <a:solidFill>
                  <a:srgbClr val="C00000"/>
                </a:solidFill>
              </a:rPr>
              <a:t>D:社会主义改造的基本完成</a:t>
            </a:r>
            <a:endParaRPr lang="zh-CN" altLang="en-US" sz="2400">
              <a:solidFill>
                <a:srgbClr val="C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p:txBody>
          <a:bodyPr>
            <a:normAutofit fontScale="70000"/>
          </a:bodyPr>
          <a:p>
            <a:pPr marL="0" indent="0">
              <a:lnSpc>
                <a:spcPct val="200000"/>
              </a:lnSpc>
              <a:buNone/>
            </a:pPr>
            <a:r>
              <a:rPr lang="zh-CN" altLang="en-US">
                <a:latin typeface="微软雅黑" panose="020B0503020204020204" charset="-122"/>
                <a:ea typeface="微软雅黑" panose="020B0503020204020204" charset="-122"/>
                <a:cs typeface="微软雅黑" panose="020B0503020204020204" charset="-122"/>
                <a:sym typeface="+mn-ea"/>
              </a:rPr>
              <a:t>中华人民共和国成立的历史意义</a:t>
            </a:r>
            <a:r>
              <a:rPr lang="en-US" altLang="zh-CN">
                <a:latin typeface="微软雅黑" panose="020B0503020204020204" charset="-122"/>
                <a:ea typeface="微软雅黑" panose="020B0503020204020204" charset="-122"/>
                <a:cs typeface="微软雅黑" panose="020B0503020204020204" charset="-122"/>
                <a:sym typeface="+mn-ea"/>
              </a:rPr>
              <a:t>/为什么说中华人民共和国的成立开辟了中国历史的新纪元</a:t>
            </a:r>
            <a:endParaRPr lang="en-US" altLang="zh-CN">
              <a:latin typeface="微软雅黑" panose="020B0503020204020204" charset="-122"/>
              <a:ea typeface="微软雅黑" panose="020B0503020204020204" charset="-122"/>
              <a:cs typeface="微软雅黑" panose="020B0503020204020204" charset="-122"/>
            </a:endParaRPr>
          </a:p>
          <a:p>
            <a:pPr marL="0" indent="0">
              <a:lnSpc>
                <a:spcPct val="200000"/>
              </a:lnSpc>
              <a:spcBef>
                <a:spcPts val="0"/>
              </a:spcBef>
              <a:buNone/>
            </a:pPr>
            <a:r>
              <a:rPr lang="zh-CN" altLang="en-US" dirty="0">
                <a:latin typeface="微软雅黑" panose="020B0503020204020204" charset="-122"/>
                <a:ea typeface="微软雅黑" panose="020B0503020204020204" charset="-122"/>
                <a:cs typeface="微软雅黑" panose="020B0503020204020204" charset="-122"/>
                <a:sym typeface="+mn-ea"/>
              </a:rPr>
              <a:t>国：</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mn-ea"/>
              </a:rPr>
              <a:t> 中国</a:t>
            </a:r>
            <a:r>
              <a:rPr lang="zh-CN" altLang="en-US" dirty="0">
                <a:latin typeface="微软雅黑" panose="020B0503020204020204" charset="-122"/>
                <a:ea typeface="微软雅黑" panose="020B0503020204020204" charset="-122"/>
                <a:cs typeface="微软雅黑" panose="020B0503020204020204" charset="-122"/>
                <a:sym typeface="+mn-ea"/>
              </a:rPr>
              <a:t>开始以崭新的独立姿态自立于世界的民族之林。</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200000"/>
              </a:lnSpc>
              <a:spcBef>
                <a:spcPts val="0"/>
              </a:spcBef>
              <a:buNone/>
            </a:pPr>
            <a:r>
              <a:rPr lang="zh-CN" altLang="en-US" dirty="0">
                <a:latin typeface="微软雅黑" panose="020B0503020204020204" charset="-122"/>
                <a:ea typeface="微软雅黑" panose="020B0503020204020204" charset="-122"/>
                <a:cs typeface="微软雅黑" panose="020B0503020204020204" charset="-122"/>
                <a:sym typeface="+mn-ea"/>
              </a:rPr>
              <a:t>党：中国</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mn-ea"/>
              </a:rPr>
              <a:t>共产党</a:t>
            </a:r>
            <a:r>
              <a:rPr lang="zh-CN" altLang="en-US" dirty="0">
                <a:latin typeface="微软雅黑" panose="020B0503020204020204" charset="-122"/>
                <a:ea typeface="微软雅黑" panose="020B0503020204020204" charset="-122"/>
                <a:cs typeface="微软雅黑" panose="020B0503020204020204" charset="-122"/>
                <a:sym typeface="+mn-ea"/>
              </a:rPr>
              <a:t>成为全国范围内的执政党。</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200000"/>
              </a:lnSpc>
              <a:spcBef>
                <a:spcPts val="0"/>
              </a:spcBef>
              <a:buNone/>
            </a:pPr>
            <a:r>
              <a:rPr lang="zh-CN" altLang="en-US" dirty="0">
                <a:latin typeface="微软雅黑" panose="020B0503020204020204" charset="-122"/>
                <a:ea typeface="微软雅黑" panose="020B0503020204020204" charset="-122"/>
                <a:cs typeface="微软雅黑" panose="020B0503020204020204" charset="-122"/>
                <a:sym typeface="+mn-ea"/>
              </a:rPr>
              <a:t>社：为实现由</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mn-ea"/>
              </a:rPr>
              <a:t>新民主主义</a:t>
            </a:r>
            <a:r>
              <a:rPr lang="zh-CN" altLang="en-US" dirty="0">
                <a:latin typeface="微软雅黑" panose="020B0503020204020204" charset="-122"/>
                <a:ea typeface="微软雅黑" panose="020B0503020204020204" charset="-122"/>
                <a:cs typeface="微软雅黑" panose="020B0503020204020204" charset="-122"/>
                <a:sym typeface="+mn-ea"/>
              </a:rPr>
              <a:t>向</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mn-ea"/>
              </a:rPr>
              <a:t>社会主义</a:t>
            </a:r>
            <a:r>
              <a:rPr lang="zh-CN" altLang="en-US" dirty="0">
                <a:latin typeface="微软雅黑" panose="020B0503020204020204" charset="-122"/>
                <a:ea typeface="微软雅黑" panose="020B0503020204020204" charset="-122"/>
                <a:cs typeface="微软雅黑" panose="020B0503020204020204" charset="-122"/>
                <a:sym typeface="+mn-ea"/>
              </a:rPr>
              <a:t>的过渡创造前提条件。</a:t>
            </a:r>
            <a:endParaRPr lang="en-US" altLang="zh-CN" dirty="0">
              <a:latin typeface="微软雅黑" panose="020B0503020204020204" charset="-122"/>
              <a:ea typeface="微软雅黑" panose="020B0503020204020204" charset="-122"/>
              <a:cs typeface="微软雅黑" panose="020B0503020204020204" charset="-122"/>
            </a:endParaRPr>
          </a:p>
          <a:p>
            <a:pPr marL="0" indent="0">
              <a:lnSpc>
                <a:spcPct val="200000"/>
              </a:lnSpc>
              <a:spcBef>
                <a:spcPts val="0"/>
              </a:spcBef>
              <a:buNone/>
            </a:pPr>
            <a:r>
              <a:rPr lang="zh-CN" altLang="en-US" dirty="0">
                <a:latin typeface="微软雅黑" panose="020B0503020204020204" charset="-122"/>
                <a:ea typeface="微软雅黑" panose="020B0503020204020204" charset="-122"/>
                <a:cs typeface="微软雅黑" panose="020B0503020204020204" charset="-122"/>
                <a:sym typeface="+mn-ea"/>
              </a:rPr>
              <a:t>人：</a:t>
            </a:r>
            <a:r>
              <a:rPr lang="zh-CN" altLang="en-US" dirty="0">
                <a:solidFill>
                  <a:srgbClr val="C00000"/>
                </a:solidFill>
                <a:latin typeface="微软雅黑" panose="020B0503020204020204" charset="-122"/>
                <a:ea typeface="微软雅黑" panose="020B0503020204020204" charset="-122"/>
                <a:cs typeface="微软雅黑" panose="020B0503020204020204" charset="-122"/>
                <a:sym typeface="+mn-ea"/>
              </a:rPr>
              <a:t> 人民</a:t>
            </a:r>
            <a:r>
              <a:rPr lang="zh-CN" altLang="en-US" dirty="0">
                <a:latin typeface="微软雅黑" panose="020B0503020204020204" charset="-122"/>
                <a:ea typeface="微软雅黑" panose="020B0503020204020204" charset="-122"/>
                <a:cs typeface="微软雅黑" panose="020B0503020204020204" charset="-122"/>
                <a:sym typeface="+mn-ea"/>
              </a:rPr>
              <a:t>在政治上翻身，成为社会的主人。</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200000"/>
              </a:lnSpc>
              <a:spcBef>
                <a:spcPts val="0"/>
              </a:spcBef>
              <a:buNone/>
            </a:pPr>
            <a:r>
              <a:rPr lang="zh-CN" altLang="en-US" dirty="0">
                <a:latin typeface="微软雅黑" panose="020B0503020204020204" charset="-122"/>
                <a:ea typeface="微软雅黑" panose="020B0503020204020204" charset="-122"/>
                <a:cs typeface="微软雅黑" panose="020B0503020204020204" charset="-122"/>
                <a:sym typeface="+mn-ea"/>
              </a:rPr>
              <a:t>人：政局稳定，人民安居乐业。</a:t>
            </a:r>
            <a:endParaRPr lang="zh-CN" altLang="en-US" dirty="0">
              <a:latin typeface="微软雅黑" panose="020B0503020204020204" charset="-122"/>
              <a:ea typeface="微软雅黑" panose="020B0503020204020204" charset="-122"/>
              <a:cs typeface="微软雅黑" panose="020B0503020204020204" charset="-122"/>
            </a:endParaRPr>
          </a:p>
          <a:p>
            <a:pPr marL="0" indent="0">
              <a:lnSpc>
                <a:spcPct val="200000"/>
              </a:lnSpc>
              <a:spcBef>
                <a:spcPts val="0"/>
              </a:spcBef>
              <a:buNone/>
            </a:pP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p:txBody>
          <a:bodyPr>
            <a:normAutofit fontScale="70000"/>
          </a:bodyPr>
          <a:p>
            <a:pPr marL="0" indent="0">
              <a:lnSpc>
                <a:spcPct val="200000"/>
              </a:lnSpc>
              <a:buNone/>
            </a:pPr>
            <a:r>
              <a:rPr lang="zh-CN" altLang="en-US" dirty="0">
                <a:latin typeface="黑体" panose="02010609060101010101" pitchFamily="49" charset="-122"/>
                <a:ea typeface="黑体" panose="02010609060101010101" pitchFamily="49" charset="-122"/>
                <a:sym typeface="+mn-ea"/>
              </a:rPr>
              <a:t>执政面临的严峻考验</a:t>
            </a:r>
            <a:r>
              <a:rPr lang="en-US" altLang="zh-CN" dirty="0">
                <a:solidFill>
                  <a:srgbClr val="FF0000"/>
                </a:solidFill>
                <a:latin typeface="黑体" panose="02010609060101010101" pitchFamily="49" charset="-122"/>
                <a:ea typeface="黑体" panose="02010609060101010101" pitchFamily="49" charset="-122"/>
                <a:sym typeface="+mn-ea"/>
              </a:rPr>
              <a:t>  </a:t>
            </a:r>
            <a:endParaRPr lang="en-US" altLang="zh-CN" dirty="0">
              <a:latin typeface="黑体" panose="02010609060101010101" pitchFamily="49" charset="-122"/>
              <a:ea typeface="黑体" panose="02010609060101010101" pitchFamily="49" charset="-122"/>
            </a:endParaRPr>
          </a:p>
          <a:p>
            <a:pPr marL="0" indent="0">
              <a:lnSpc>
                <a:spcPct val="200000"/>
              </a:lnSpc>
              <a:buNone/>
            </a:pPr>
            <a:r>
              <a:rPr lang="zh-CN" altLang="en-US" b="1" dirty="0">
                <a:latin typeface="黑体" panose="02010609060101010101" pitchFamily="49" charset="-122"/>
                <a:ea typeface="黑体" panose="02010609060101010101" pitchFamily="49" charset="-122"/>
                <a:sym typeface="+mn-ea"/>
              </a:rPr>
              <a:t>保</a:t>
            </a:r>
            <a:r>
              <a:rPr lang="zh-CN" altLang="en-US" dirty="0">
                <a:latin typeface="黑体" panose="02010609060101010101" pitchFamily="49" charset="-122"/>
                <a:ea typeface="黑体" panose="02010609060101010101" pitchFamily="49" charset="-122"/>
                <a:sym typeface="+mn-ea"/>
              </a:rPr>
              <a:t>：能不能</a:t>
            </a:r>
            <a:r>
              <a:rPr lang="zh-CN" altLang="en-US" dirty="0">
                <a:solidFill>
                  <a:srgbClr val="C00000"/>
                </a:solidFill>
                <a:latin typeface="黑体" panose="02010609060101010101" pitchFamily="49" charset="-122"/>
                <a:ea typeface="黑体" panose="02010609060101010101" pitchFamily="49" charset="-122"/>
                <a:sym typeface="+mn-ea"/>
              </a:rPr>
              <a:t>保卫</a:t>
            </a:r>
            <a:r>
              <a:rPr lang="zh-CN" altLang="en-US" dirty="0">
                <a:latin typeface="黑体" panose="02010609060101010101" pitchFamily="49" charset="-122"/>
                <a:ea typeface="黑体" panose="02010609060101010101" pitchFamily="49" charset="-122"/>
                <a:sym typeface="+mn-ea"/>
              </a:rPr>
              <a:t>住人民胜利的成果。</a:t>
            </a:r>
            <a:endParaRPr lang="en-US" altLang="zh-CN" dirty="0">
              <a:latin typeface="黑体" panose="02010609060101010101" pitchFamily="49" charset="-122"/>
              <a:ea typeface="黑体" panose="02010609060101010101" pitchFamily="49" charset="-122"/>
            </a:endParaRPr>
          </a:p>
          <a:p>
            <a:pPr marL="0" indent="0">
              <a:lnSpc>
                <a:spcPct val="200000"/>
              </a:lnSpc>
              <a:buNone/>
            </a:pPr>
            <a:r>
              <a:rPr lang="zh-CN" altLang="en-US" b="1" dirty="0">
                <a:latin typeface="黑体" panose="02010609060101010101" pitchFamily="49" charset="-122"/>
                <a:ea typeface="黑体" panose="02010609060101010101" pitchFamily="49" charset="-122"/>
                <a:sym typeface="+mn-ea"/>
              </a:rPr>
              <a:t>经</a:t>
            </a:r>
            <a:r>
              <a:rPr lang="zh-CN" altLang="en-US" dirty="0">
                <a:latin typeface="黑体" panose="02010609060101010101" pitchFamily="49" charset="-122"/>
                <a:ea typeface="黑体" panose="02010609060101010101" pitchFamily="49" charset="-122"/>
                <a:sym typeface="+mn-ea"/>
              </a:rPr>
              <a:t>：能不能战胜严重的</a:t>
            </a:r>
            <a:r>
              <a:rPr lang="zh-CN" altLang="en-US" dirty="0">
                <a:solidFill>
                  <a:srgbClr val="C00000"/>
                </a:solidFill>
                <a:latin typeface="黑体" panose="02010609060101010101" pitchFamily="49" charset="-122"/>
                <a:ea typeface="黑体" panose="02010609060101010101" pitchFamily="49" charset="-122"/>
                <a:sym typeface="+mn-ea"/>
              </a:rPr>
              <a:t>经济</a:t>
            </a:r>
            <a:r>
              <a:rPr lang="zh-CN" altLang="en-US" dirty="0">
                <a:latin typeface="黑体" panose="02010609060101010101" pitchFamily="49" charset="-122"/>
                <a:ea typeface="黑体" panose="02010609060101010101" pitchFamily="49" charset="-122"/>
                <a:sym typeface="+mn-ea"/>
              </a:rPr>
              <a:t>困难。</a:t>
            </a:r>
            <a:endParaRPr lang="zh-CN" altLang="en-US" dirty="0">
              <a:latin typeface="黑体" panose="02010609060101010101" pitchFamily="49" charset="-122"/>
              <a:ea typeface="黑体" panose="02010609060101010101" pitchFamily="49" charset="-122"/>
            </a:endParaRPr>
          </a:p>
          <a:p>
            <a:pPr marL="0" indent="0">
              <a:lnSpc>
                <a:spcPct val="200000"/>
              </a:lnSpc>
              <a:buNone/>
            </a:pPr>
            <a:r>
              <a:rPr lang="zh-CN" altLang="en-US" b="1" dirty="0">
                <a:latin typeface="黑体" panose="02010609060101010101" pitchFamily="49" charset="-122"/>
                <a:ea typeface="黑体" panose="02010609060101010101" pitchFamily="49" charset="-122"/>
                <a:sym typeface="+mn-ea"/>
              </a:rPr>
              <a:t>独</a:t>
            </a:r>
            <a:r>
              <a:rPr lang="zh-CN" altLang="en-US" dirty="0">
                <a:latin typeface="黑体" panose="02010609060101010101" pitchFamily="49" charset="-122"/>
                <a:ea typeface="黑体" panose="02010609060101010101" pitchFamily="49" charset="-122"/>
                <a:sym typeface="+mn-ea"/>
              </a:rPr>
              <a:t>：能不能巩固</a:t>
            </a:r>
            <a:r>
              <a:rPr lang="zh-CN" altLang="en-US" dirty="0">
                <a:solidFill>
                  <a:srgbClr val="C00000"/>
                </a:solidFill>
                <a:latin typeface="黑体" panose="02010609060101010101" pitchFamily="49" charset="-122"/>
                <a:ea typeface="黑体" panose="02010609060101010101" pitchFamily="49" charset="-122"/>
                <a:sym typeface="+mn-ea"/>
              </a:rPr>
              <a:t>民族独立</a:t>
            </a:r>
            <a:r>
              <a:rPr lang="zh-CN" altLang="en-US" dirty="0">
                <a:latin typeface="黑体" panose="02010609060101010101" pitchFamily="49" charset="-122"/>
                <a:ea typeface="黑体" panose="02010609060101010101" pitchFamily="49" charset="-122"/>
                <a:sym typeface="+mn-ea"/>
              </a:rPr>
              <a:t>，维护国家主权和安全。</a:t>
            </a:r>
            <a:endParaRPr lang="zh-CN" altLang="en-US" dirty="0">
              <a:latin typeface="黑体" panose="02010609060101010101" pitchFamily="49" charset="-122"/>
              <a:ea typeface="黑体" panose="02010609060101010101" pitchFamily="49" charset="-122"/>
            </a:endParaRPr>
          </a:p>
          <a:p>
            <a:pPr marL="0" indent="0">
              <a:lnSpc>
                <a:spcPct val="200000"/>
              </a:lnSpc>
              <a:buNone/>
            </a:pPr>
            <a:r>
              <a:rPr lang="zh-CN" altLang="en-US" b="1" dirty="0">
                <a:latin typeface="黑体" panose="02010609060101010101" pitchFamily="49" charset="-122"/>
                <a:ea typeface="黑体" panose="02010609060101010101" pitchFamily="49" charset="-122"/>
                <a:sym typeface="+mn-ea"/>
              </a:rPr>
              <a:t>风</a:t>
            </a:r>
            <a:r>
              <a:rPr lang="zh-CN" altLang="en-US" dirty="0">
                <a:latin typeface="黑体" panose="02010609060101010101" pitchFamily="49" charset="-122"/>
                <a:ea typeface="黑体" panose="02010609060101010101" pitchFamily="49" charset="-122"/>
                <a:sym typeface="+mn-ea"/>
              </a:rPr>
              <a:t>：能不能经受住执政的考验，继续保持谦虚、谨慎、不骄、不躁的作风和艰苦奋斗的</a:t>
            </a:r>
            <a:r>
              <a:rPr lang="zh-CN" altLang="en-US" dirty="0">
                <a:solidFill>
                  <a:srgbClr val="C00000"/>
                </a:solidFill>
                <a:latin typeface="黑体" panose="02010609060101010101" pitchFamily="49" charset="-122"/>
                <a:ea typeface="黑体" panose="02010609060101010101" pitchFamily="49" charset="-122"/>
                <a:sym typeface="+mn-ea"/>
              </a:rPr>
              <a:t>作风</a:t>
            </a:r>
            <a:r>
              <a:rPr lang="zh-CN" altLang="en-US" dirty="0">
                <a:latin typeface="黑体" panose="02010609060101010101" pitchFamily="49" charset="-122"/>
                <a:ea typeface="黑体" panose="02010609060101010101" pitchFamily="49" charset="-122"/>
                <a:sym typeface="+mn-ea"/>
              </a:rPr>
              <a:t>。</a:t>
            </a:r>
            <a:endParaRPr lang="zh-CN" altLang="en-US" dirty="0">
              <a:latin typeface="黑体" panose="02010609060101010101" pitchFamily="49" charset="-122"/>
              <a:ea typeface="黑体" panose="02010609060101010101" pitchFamily="49" charset="-122"/>
            </a:endParaRPr>
          </a:p>
          <a:p>
            <a:pPr marL="0" indent="0" algn="ctr">
              <a:lnSpc>
                <a:spcPct val="200000"/>
              </a:lnSpc>
              <a:buNone/>
            </a:p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838200" y="1616710"/>
            <a:ext cx="10515600" cy="4351338"/>
          </a:xfrm>
        </p:spPr>
        <p:txBody>
          <a:bodyPr/>
          <a:p>
            <a:pPr marL="0" indent="0">
              <a:lnSpc>
                <a:spcPct val="200000"/>
              </a:lnSpc>
              <a:buNone/>
            </a:pPr>
            <a:r>
              <a:rPr sz="2400"/>
              <a:t>新中国建立初期开展的“三反”、“五反”运动的主要内容是什么？</a:t>
            </a:r>
            <a:endParaRPr sz="2400"/>
          </a:p>
          <a:p>
            <a:pPr marL="0" indent="0">
              <a:lnSpc>
                <a:spcPct val="200000"/>
              </a:lnSpc>
              <a:buNone/>
            </a:pPr>
            <a:r>
              <a:rPr sz="2400"/>
              <a:t>（1）“三反”运动的主要内容是：在党政机构工作人员中开展反贪污、反浪费、反官僚主义的斗争。</a:t>
            </a:r>
            <a:endParaRPr sz="2400"/>
          </a:p>
          <a:p>
            <a:pPr marL="0" indent="0">
              <a:lnSpc>
                <a:spcPct val="200000"/>
              </a:lnSpc>
              <a:buNone/>
            </a:pPr>
            <a:r>
              <a:rPr sz="2400"/>
              <a:t>（2）“五反”运动的主要内容是：在工商业者中开展反行贿、反偷税漏税、反盗窃国家资财、反偷工减料、反盗窃国家经济情报的斗争。</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p:txBody>
          <a:bodyPr>
            <a:normAutofit fontScale="60000"/>
          </a:bodyPr>
          <a:p>
            <a:pPr marL="0" indent="0">
              <a:buNone/>
            </a:pPr>
            <a:r>
              <a:t>新中国成立初期争取财政经济状况根本好转的三个条件及国民经济迅速恢复的主要原因。 </a:t>
            </a:r>
          </a:p>
          <a:p>
            <a:pPr marL="0" indent="0">
              <a:buNone/>
            </a:pPr>
            <a:r>
              <a:t>1、三个条件： </a:t>
            </a:r>
          </a:p>
          <a:p>
            <a:pPr marL="0" indent="0">
              <a:buNone/>
            </a:pPr>
            <a:r>
              <a:t>（1）土地改革的完成 </a:t>
            </a:r>
          </a:p>
          <a:p>
            <a:pPr marL="0" indent="0">
              <a:buNone/>
            </a:pPr>
            <a:r>
              <a:t>（2）现有工商业的调整 </a:t>
            </a:r>
          </a:p>
          <a:p>
            <a:pPr marL="0" indent="0">
              <a:buNone/>
            </a:pPr>
            <a:r>
              <a:t>（3）国家机构所需经费的大量节减 </a:t>
            </a:r>
          </a:p>
          <a:p>
            <a:pPr marL="0" indent="0">
              <a:buNone/>
            </a:pPr>
            <a:r>
              <a:t>2、国民经济迅速恢复的原因： </a:t>
            </a:r>
          </a:p>
          <a:p>
            <a:pPr marL="0" indent="0">
              <a:buNone/>
            </a:pPr>
            <a:r>
              <a:t>（1）中共中央和人民政府紧紧抓住恢复和发展生产作为一切工作的中心，正确处理恢复国民经济同其他各项工作的关系 </a:t>
            </a:r>
          </a:p>
          <a:p>
            <a:pPr marL="0" indent="0">
              <a:buNone/>
            </a:pPr>
            <a:r>
              <a:t>（2）从当时的国情出发，对国家财经实行集中和统一的管理，制定了“不要四面出击”等正确方针政策，妥善处理公私关系、劳资关系等各种社会关系 </a:t>
            </a:r>
          </a:p>
          <a:p>
            <a:pPr marL="0" indent="0">
              <a:buNone/>
            </a:pPr>
            <a:r>
              <a:t>（3）刚刚执政的中国共产党加强自身的建设，保持和发扬党的优良传统和作风，及时有力地抵制了资产阶级的腐蚀</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p:txBody>
          <a:bodyPr>
            <a:normAutofit/>
          </a:bodyPr>
          <a:p>
            <a:pPr marL="0" indent="0">
              <a:buNone/>
            </a:pPr>
            <a:r>
              <a:t>中国共产党提出的过渡时期总路线是什么</a:t>
            </a:r>
            <a:r>
              <a:rPr lang="zh-CN"/>
              <a:t>以及由什么特点</a:t>
            </a:r>
            <a:endParaRPr lang="zh-CN"/>
          </a:p>
          <a:p>
            <a:pPr marL="0" indent="0">
              <a:buNone/>
            </a:pPr>
            <a:r>
              <a:rPr lang="zh-CN"/>
              <a:t>总路线：</a:t>
            </a:r>
            <a:endParaRPr lang="zh-CN"/>
          </a:p>
          <a:p>
            <a:pPr marL="0" indent="0">
              <a:buNone/>
            </a:pPr>
            <a:r>
              <a:t>（1）党在这个过渡时期的总路线和总任务，是要在一个相当长的时期内，逐步实现国家的社会主义工业化 </a:t>
            </a:r>
          </a:p>
          <a:p>
            <a:pPr marL="0" indent="0">
              <a:buNone/>
            </a:pPr>
            <a:r>
              <a:t>（2）逐步实现国家对农业、对手工业和对资本主义工商业的社会主义改造</a:t>
            </a:r>
          </a:p>
          <a:p>
            <a:pPr marL="0" indent="0">
              <a:buNone/>
            </a:pPr>
            <a:r>
              <a:rPr lang="zh-CN"/>
              <a:t>特点：</a:t>
            </a:r>
            <a:endParaRPr lang="zh-CN"/>
          </a:p>
          <a:p>
            <a:pPr marL="0" indent="0">
              <a:buNone/>
            </a:pPr>
            <a:r>
              <a:rPr lang="zh-CN"/>
              <a:t>社会主义建设同社会主义改造同时并举的总路线，体现了发展生产力和变革生产关系的有机统一。 </a:t>
            </a:r>
            <a:endParaRPr lang="zh-CN"/>
          </a:p>
          <a:p>
            <a:pPr marL="0" indent="0">
              <a:buNone/>
            </a:pPr>
            <a:endParaRPr 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a:xfrm>
            <a:off x="706120" y="1691005"/>
            <a:ext cx="10515600" cy="4351338"/>
          </a:xfrm>
        </p:spPr>
        <p:txBody>
          <a:bodyPr>
            <a:normAutofit/>
          </a:bodyPr>
          <a:p>
            <a:pPr marL="0" indent="0">
              <a:lnSpc>
                <a:spcPct val="200000"/>
              </a:lnSpc>
              <a:buNone/>
            </a:pPr>
            <a:r>
              <a:rPr sz="2400">
                <a:latin typeface="微软雅黑" panose="020B0503020204020204" charset="-122"/>
                <a:ea typeface="微软雅黑" panose="020B0503020204020204" charset="-122"/>
                <a:cs typeface="微软雅黑" panose="020B0503020204020204" charset="-122"/>
              </a:rPr>
              <a:t>我国农业合作化的基本原则和方针。</a:t>
            </a:r>
            <a:endParaRPr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1</a:t>
            </a:r>
            <a:r>
              <a:rPr lang="zh-CN" sz="2400">
                <a:latin typeface="微软雅黑" panose="020B0503020204020204" charset="-122"/>
                <a:ea typeface="微软雅黑" panose="020B0503020204020204" charset="-122"/>
                <a:cs typeface="微软雅黑" panose="020B0503020204020204" charset="-122"/>
              </a:rPr>
              <a:t>）基本原则：自愿和互利</a:t>
            </a:r>
            <a:endParaRPr lang="zh-CN" sz="2400">
              <a:latin typeface="微软雅黑" panose="020B0503020204020204" charset="-122"/>
              <a:ea typeface="微软雅黑" panose="020B0503020204020204" charset="-122"/>
              <a:cs typeface="微软雅黑" panose="020B0503020204020204" charset="-122"/>
            </a:endParaRPr>
          </a:p>
          <a:p>
            <a:pPr marL="0" indent="0">
              <a:lnSpc>
                <a:spcPct val="200000"/>
              </a:lnSpc>
              <a:buNone/>
            </a:pPr>
            <a:r>
              <a:rPr lang="zh-CN"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2</a:t>
            </a:r>
            <a:r>
              <a:rPr lang="zh-CN" sz="2400">
                <a:latin typeface="微软雅黑" panose="020B0503020204020204" charset="-122"/>
                <a:ea typeface="微软雅黑" panose="020B0503020204020204" charset="-122"/>
                <a:cs typeface="微软雅黑" panose="020B0503020204020204" charset="-122"/>
              </a:rPr>
              <a:t>）方针：</a:t>
            </a:r>
            <a:r>
              <a:rPr sz="2400">
                <a:latin typeface="微软雅黑" panose="020B0503020204020204" charset="-122"/>
                <a:ea typeface="微软雅黑" panose="020B0503020204020204" charset="-122"/>
                <a:cs typeface="微软雅黑" panose="020B0503020204020204" charset="-122"/>
              </a:rPr>
              <a:t>充分利用和发挥土改后农民的两种生产积极性，通过互助组、初级农业生产合作社、高级农业生产合作社这种由低到高的互助合作的组织形式，实行积极发展、稳步前进、逐步过渡的方针。 </a:t>
            </a:r>
            <a:endParaRPr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p:txBody>
          <a:bodyPr>
            <a:normAutofit lnSpcReduction="10000"/>
          </a:bodyPr>
          <a:p>
            <a:pPr marL="0" indent="0">
              <a:buNone/>
            </a:pPr>
            <a:r>
              <a:t>新中国对资本主义工商业采取和平赎买政策的特点。</a:t>
            </a:r>
          </a:p>
          <a:p>
            <a:pPr marL="0" indent="0">
              <a:buNone/>
            </a:pPr>
            <a:r>
              <a:t>（1）有偿地而不是无偿地，逐步地而不是突然地改变资产阶级的所有制；</a:t>
            </a:r>
          </a:p>
          <a:p>
            <a:pPr marL="0" indent="0">
              <a:buNone/>
            </a:pPr>
            <a:r>
              <a:t>（2）在改造他们的同时，给予他们以必要的工作安排；</a:t>
            </a:r>
          </a:p>
          <a:p>
            <a:pPr marL="0" indent="0">
              <a:buNone/>
            </a:pPr>
            <a:r>
              <a:t>（3）不剥夺资产阶级的选举权，并且对于他们中间积极拥护社会主义改造而在这个改造事业中有所贡献的代表人物给以恰当的政治安排。</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大题</a:t>
            </a:r>
            <a:endParaRPr lang="zh-CN" altLang="en-US"/>
          </a:p>
        </p:txBody>
      </p:sp>
      <p:sp>
        <p:nvSpPr>
          <p:cNvPr id="3" name="内容占位符 2"/>
          <p:cNvSpPr>
            <a:spLocks noGrp="1"/>
          </p:cNvSpPr>
          <p:nvPr>
            <p:ph idx="1"/>
          </p:nvPr>
        </p:nvSpPr>
        <p:spPr/>
        <p:txBody>
          <a:bodyPr>
            <a:normAutofit lnSpcReduction="10000"/>
          </a:bodyPr>
          <a:p>
            <a:pPr marL="0" indent="0">
              <a:buNone/>
            </a:pPr>
            <a:r>
              <a:t>社会主义改造基本完成的意义。</a:t>
            </a:r>
          </a:p>
          <a:p>
            <a:pPr marL="0" indent="0">
              <a:buNone/>
            </a:pPr>
          </a:p>
          <a:p>
            <a:pPr marL="0" indent="0">
              <a:buNone/>
            </a:pPr>
            <a:r>
              <a:t>（1）社会主义改造的基本完成，使社会主义基本经济制度在中国全面地建立起来了，是中国进入社会主义社会的最主要的标志。 </a:t>
            </a:r>
          </a:p>
          <a:p>
            <a:pPr marL="0" indent="0">
              <a:buNone/>
            </a:pPr>
            <a:r>
              <a:t>（2）社会主义改造是在生产关系方面由私有制到公有制的一场伟大的变革，对生产力的发展直接起到促进作用。 </a:t>
            </a:r>
          </a:p>
          <a:p>
            <a:pPr marL="0" indent="0">
              <a:buNone/>
            </a:pPr>
            <a:r>
              <a:t>（3）通过社会主义改造，中国共产党领导全国各族人民创造性地完成了由新民主主义到社会主义的过渡，实现了中国历史上最伟大最深刻的社会变革。</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第九章   </a:t>
            </a:r>
            <a:r>
              <a:rPr lang="zh-CN" altLang="en-US" dirty="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社会主义建设在</a:t>
            </a:r>
            <a:r>
              <a:rPr lang="zh-CN" altLang="en-US">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探索中曲折发展</a:t>
            </a:r>
            <a:endParaRPr lang="zh-CN" altLang="en-US"/>
          </a:p>
        </p:txBody>
      </p:sp>
      <p:sp>
        <p:nvSpPr>
          <p:cNvPr id="3" name="内容占位符 2"/>
          <p:cNvSpPr>
            <a:spLocks noGrp="1"/>
          </p:cNvSpPr>
          <p:nvPr>
            <p:ph idx="1"/>
          </p:nvPr>
        </p:nvSpPr>
        <p:spPr/>
        <p:txBody>
          <a:bodyPr/>
          <a:p>
            <a:pPr marL="0" indent="0">
              <a:lnSpc>
                <a:spcPct val="200000"/>
              </a:lnSpc>
              <a:buNone/>
            </a:pPr>
            <a:r>
              <a:rPr lang="zh-CN" altLang="en-US"/>
              <a:t>第一节 良好的开局</a:t>
            </a:r>
            <a:endParaRPr lang="zh-CN" altLang="en-US"/>
          </a:p>
          <a:p>
            <a:pPr marL="0" indent="0">
              <a:lnSpc>
                <a:spcPct val="200000"/>
              </a:lnSpc>
              <a:buNone/>
            </a:pPr>
            <a:r>
              <a:rPr lang="zh-CN" altLang="en-US"/>
              <a:t>第二节 探索中的严重曲折</a:t>
            </a:r>
            <a:endParaRPr lang="zh-CN" altLang="en-US"/>
          </a:p>
          <a:p>
            <a:pPr marL="0" indent="0">
              <a:lnSpc>
                <a:spcPct val="200000"/>
              </a:lnSpc>
              <a:buNone/>
            </a:pPr>
            <a:r>
              <a:rPr lang="zh-CN" altLang="en-US"/>
              <a:t>第三节 建设的成就 探索的成果</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中国大陆基本解放和实现统一的标志是（ ）</a:t>
            </a:r>
            <a:endParaRPr lang="zh-CN" altLang="en-US" sz="2400"/>
          </a:p>
          <a:p>
            <a:pPr marL="0" indent="0">
              <a:lnSpc>
                <a:spcPct val="200000"/>
              </a:lnSpc>
              <a:buNone/>
            </a:pPr>
            <a:r>
              <a:rPr lang="zh-CN" altLang="en-US" sz="2400"/>
              <a:t>A:1949年中华人民共和国的成立</a:t>
            </a:r>
            <a:endParaRPr lang="zh-CN" altLang="en-US" sz="2400"/>
          </a:p>
          <a:p>
            <a:pPr marL="0" indent="0">
              <a:lnSpc>
                <a:spcPct val="200000"/>
              </a:lnSpc>
              <a:buNone/>
            </a:pPr>
            <a:r>
              <a:rPr lang="zh-CN" altLang="en-US" sz="2400"/>
              <a:t>B:1950年中共七届三中全会的召开</a:t>
            </a:r>
            <a:endParaRPr lang="zh-CN" altLang="en-US" sz="2400"/>
          </a:p>
          <a:p>
            <a:pPr marL="0" indent="0">
              <a:lnSpc>
                <a:spcPct val="200000"/>
              </a:lnSpc>
              <a:buNone/>
            </a:pPr>
            <a:r>
              <a:rPr lang="zh-CN" altLang="en-US" sz="2400">
                <a:solidFill>
                  <a:srgbClr val="FF0000"/>
                </a:solidFill>
              </a:rPr>
              <a:t>C:1951年西藏的和平解放</a:t>
            </a:r>
            <a:endParaRPr lang="zh-CN" altLang="en-US" sz="2400">
              <a:solidFill>
                <a:srgbClr val="FF0000"/>
              </a:solidFill>
            </a:endParaRPr>
          </a:p>
          <a:p>
            <a:pPr marL="0" indent="0">
              <a:lnSpc>
                <a:spcPct val="200000"/>
              </a:lnSpc>
              <a:buNone/>
            </a:pPr>
            <a:r>
              <a:rPr lang="zh-CN" altLang="en-US" sz="2400"/>
              <a:t>D:1952年土地改革的完成</a:t>
            </a:r>
            <a:endParaRPr lang="zh-CN" altLang="en-U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1956年4月，毛泽东在中央书记处会议上提出（ ）</a:t>
            </a:r>
            <a:endParaRPr lang="zh-CN" altLang="en-US" sz="2400"/>
          </a:p>
          <a:p>
            <a:pPr marL="0" indent="0">
              <a:lnSpc>
                <a:spcPct val="200000"/>
              </a:lnSpc>
              <a:buNone/>
            </a:pPr>
            <a:r>
              <a:rPr lang="zh-CN" altLang="en-US" sz="2400"/>
              <a:t>A:尽快实现国家的社会主义工业化</a:t>
            </a:r>
            <a:endParaRPr lang="zh-CN" altLang="en-US" sz="2400"/>
          </a:p>
          <a:p>
            <a:pPr marL="0" indent="0">
              <a:lnSpc>
                <a:spcPct val="200000"/>
              </a:lnSpc>
              <a:buNone/>
            </a:pPr>
            <a:r>
              <a:rPr lang="zh-CN" altLang="en-US" sz="2400"/>
              <a:t>B:正确处理人民内部矛盾</a:t>
            </a:r>
            <a:endParaRPr lang="zh-CN" altLang="en-US" sz="2400"/>
          </a:p>
          <a:p>
            <a:pPr marL="0" indent="0">
              <a:lnSpc>
                <a:spcPct val="200000"/>
              </a:lnSpc>
              <a:buNone/>
            </a:pPr>
            <a:r>
              <a:rPr lang="zh-CN" altLang="en-US" sz="2400"/>
              <a:t>C:多快好省地建设社会主义</a:t>
            </a:r>
            <a:endParaRPr lang="zh-CN" altLang="en-US" sz="2400"/>
          </a:p>
          <a:p>
            <a:pPr marL="0" indent="0">
              <a:lnSpc>
                <a:spcPct val="200000"/>
              </a:lnSpc>
              <a:buNone/>
            </a:pPr>
            <a:r>
              <a:rPr lang="zh-CN" altLang="en-US" sz="2400"/>
              <a:t>D:实现马克思主义同中国实际“第二次结合”</a:t>
            </a:r>
            <a:endParaRPr lang="zh-CN"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1956年4月，毛泽东在中央书记处会议上提出（ ）</a:t>
            </a:r>
            <a:endParaRPr lang="zh-CN" altLang="en-US" sz="2400"/>
          </a:p>
          <a:p>
            <a:pPr marL="0" indent="0">
              <a:lnSpc>
                <a:spcPct val="200000"/>
              </a:lnSpc>
              <a:buNone/>
            </a:pPr>
            <a:r>
              <a:rPr lang="zh-CN" altLang="en-US" sz="2400"/>
              <a:t>A:尽快实现国家的社会主义工业化</a:t>
            </a:r>
            <a:endParaRPr lang="zh-CN" altLang="en-US" sz="2400"/>
          </a:p>
          <a:p>
            <a:pPr marL="0" indent="0">
              <a:lnSpc>
                <a:spcPct val="200000"/>
              </a:lnSpc>
              <a:buNone/>
            </a:pPr>
            <a:r>
              <a:rPr lang="zh-CN" altLang="en-US" sz="2400"/>
              <a:t>B:正确处理人民内部矛盾</a:t>
            </a:r>
            <a:endParaRPr lang="zh-CN" altLang="en-US" sz="2400"/>
          </a:p>
          <a:p>
            <a:pPr marL="0" indent="0">
              <a:lnSpc>
                <a:spcPct val="200000"/>
              </a:lnSpc>
              <a:buNone/>
            </a:pPr>
            <a:r>
              <a:rPr lang="zh-CN" altLang="en-US" sz="2400"/>
              <a:t>C:多快好省地建设社会主义</a:t>
            </a:r>
            <a:endParaRPr lang="zh-CN" altLang="en-US" sz="2400"/>
          </a:p>
          <a:p>
            <a:pPr marL="0" indent="0">
              <a:lnSpc>
                <a:spcPct val="200000"/>
              </a:lnSpc>
              <a:buNone/>
            </a:pPr>
            <a:r>
              <a:rPr lang="zh-CN" altLang="en-US" sz="2400">
                <a:solidFill>
                  <a:srgbClr val="C00000"/>
                </a:solidFill>
              </a:rPr>
              <a:t>D:实现马克思主义同中国实际“第二次结合”</a:t>
            </a:r>
            <a:endParaRPr lang="zh-CN" altLang="en-US" sz="2400">
              <a:solidFill>
                <a:srgbClr val="C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新中国成立初期，在经济建设方面主要学习的是（ ）</a:t>
            </a:r>
            <a:endParaRPr lang="zh-CN" altLang="en-US" sz="2400"/>
          </a:p>
          <a:p>
            <a:pPr marL="0" indent="0">
              <a:lnSpc>
                <a:spcPct val="200000"/>
              </a:lnSpc>
              <a:buNone/>
            </a:pPr>
            <a:r>
              <a:rPr lang="zh-CN" altLang="en-US" sz="2400"/>
              <a:t>A:匈牙利的经验</a:t>
            </a:r>
            <a:endParaRPr lang="zh-CN" altLang="en-US" sz="2400"/>
          </a:p>
          <a:p>
            <a:pPr marL="0" indent="0">
              <a:lnSpc>
                <a:spcPct val="200000"/>
              </a:lnSpc>
              <a:buNone/>
            </a:pPr>
            <a:r>
              <a:rPr lang="zh-CN" altLang="en-US" sz="2400"/>
              <a:t>B:苏联的经验</a:t>
            </a:r>
            <a:endParaRPr lang="zh-CN" altLang="en-US" sz="2400"/>
          </a:p>
          <a:p>
            <a:pPr marL="0" indent="0">
              <a:lnSpc>
                <a:spcPct val="200000"/>
              </a:lnSpc>
              <a:buNone/>
            </a:pPr>
            <a:r>
              <a:rPr lang="zh-CN" altLang="en-US" sz="2400"/>
              <a:t>C:法国的经验</a:t>
            </a:r>
            <a:endParaRPr lang="zh-CN" altLang="en-US" sz="2400"/>
          </a:p>
          <a:p>
            <a:pPr marL="0" indent="0">
              <a:lnSpc>
                <a:spcPct val="200000"/>
              </a:lnSpc>
              <a:buNone/>
            </a:pPr>
            <a:r>
              <a:rPr lang="zh-CN" altLang="en-US" sz="2400"/>
              <a:t>D:英国的经验</a:t>
            </a:r>
            <a:endParaRPr lang="zh-CN"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新中国成立初期，在经济建设方面主要学习的是（ ）</a:t>
            </a:r>
            <a:endParaRPr lang="zh-CN" altLang="en-US" sz="2400"/>
          </a:p>
          <a:p>
            <a:pPr marL="0" indent="0">
              <a:lnSpc>
                <a:spcPct val="200000"/>
              </a:lnSpc>
              <a:buNone/>
            </a:pPr>
            <a:r>
              <a:rPr lang="zh-CN" altLang="en-US" sz="2400"/>
              <a:t>A:匈牙利的经验</a:t>
            </a:r>
            <a:endParaRPr lang="zh-CN" altLang="en-US" sz="2400"/>
          </a:p>
          <a:p>
            <a:pPr marL="0" indent="0">
              <a:lnSpc>
                <a:spcPct val="200000"/>
              </a:lnSpc>
              <a:buNone/>
            </a:pPr>
            <a:r>
              <a:rPr lang="zh-CN" altLang="en-US" sz="2400">
                <a:solidFill>
                  <a:srgbClr val="C00000"/>
                </a:solidFill>
              </a:rPr>
              <a:t>B:苏联的经验</a:t>
            </a:r>
            <a:endParaRPr lang="zh-CN" altLang="en-US" sz="2400">
              <a:solidFill>
                <a:srgbClr val="C00000"/>
              </a:solidFill>
            </a:endParaRPr>
          </a:p>
          <a:p>
            <a:pPr marL="0" indent="0">
              <a:lnSpc>
                <a:spcPct val="200000"/>
              </a:lnSpc>
              <a:buNone/>
            </a:pPr>
            <a:r>
              <a:rPr lang="zh-CN" altLang="en-US" sz="2400"/>
              <a:t>C:法国的经验</a:t>
            </a:r>
            <a:endParaRPr lang="zh-CN" altLang="en-US" sz="2400"/>
          </a:p>
          <a:p>
            <a:pPr marL="0" indent="0">
              <a:lnSpc>
                <a:spcPct val="200000"/>
              </a:lnSpc>
              <a:buNone/>
            </a:pPr>
            <a:r>
              <a:rPr lang="zh-CN" altLang="en-US" sz="2400"/>
              <a:t>D:英国的经验</a:t>
            </a:r>
            <a:endParaRPr lang="zh-CN" altLang="en-US"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中国共产党人开始探索中国自己的社会主义建设道路的标志是（ ）</a:t>
            </a:r>
            <a:endParaRPr lang="zh-CN" altLang="en-US" sz="2400"/>
          </a:p>
          <a:p>
            <a:pPr marL="0" indent="0">
              <a:lnSpc>
                <a:spcPct val="200000"/>
              </a:lnSpc>
              <a:buNone/>
            </a:pPr>
            <a:r>
              <a:rPr lang="zh-CN" altLang="en-US" sz="2400"/>
              <a:t>A:《将革命进行到底》</a:t>
            </a:r>
            <a:endParaRPr lang="zh-CN" altLang="en-US" sz="2400"/>
          </a:p>
          <a:p>
            <a:pPr marL="0" indent="0">
              <a:lnSpc>
                <a:spcPct val="200000"/>
              </a:lnSpc>
              <a:buNone/>
            </a:pPr>
            <a:r>
              <a:rPr lang="zh-CN" altLang="en-US" sz="2400"/>
              <a:t>B:《论人民民主专政》</a:t>
            </a:r>
            <a:endParaRPr lang="zh-CN" altLang="en-US" sz="2400"/>
          </a:p>
          <a:p>
            <a:pPr marL="0" indent="0">
              <a:lnSpc>
                <a:spcPct val="200000"/>
              </a:lnSpc>
              <a:buNone/>
            </a:pPr>
            <a:r>
              <a:rPr lang="zh-CN" altLang="en-US" sz="2400"/>
              <a:t>C:《不要四面出击》</a:t>
            </a:r>
            <a:endParaRPr lang="zh-CN" altLang="en-US" sz="2400"/>
          </a:p>
          <a:p>
            <a:pPr marL="0" indent="0">
              <a:lnSpc>
                <a:spcPct val="200000"/>
              </a:lnSpc>
              <a:buNone/>
            </a:pPr>
            <a:r>
              <a:rPr lang="zh-CN" altLang="en-US" sz="2400"/>
              <a:t>D:《论十大关系》</a:t>
            </a:r>
            <a:endParaRPr lang="zh-CN"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中国共产党人开始探索中国自己的社会主义建设道路的标志是（ ）</a:t>
            </a:r>
            <a:endParaRPr lang="zh-CN" altLang="en-US" sz="2400"/>
          </a:p>
          <a:p>
            <a:pPr marL="0" indent="0">
              <a:lnSpc>
                <a:spcPct val="200000"/>
              </a:lnSpc>
              <a:buNone/>
            </a:pPr>
            <a:r>
              <a:rPr lang="zh-CN" altLang="en-US" sz="2400"/>
              <a:t>A:《将革命进行到底》</a:t>
            </a:r>
            <a:endParaRPr lang="zh-CN" altLang="en-US" sz="2400"/>
          </a:p>
          <a:p>
            <a:pPr marL="0" indent="0">
              <a:lnSpc>
                <a:spcPct val="200000"/>
              </a:lnSpc>
              <a:buNone/>
            </a:pPr>
            <a:r>
              <a:rPr lang="zh-CN" altLang="en-US" sz="2400"/>
              <a:t>B:《论人民民主专政》</a:t>
            </a:r>
            <a:endParaRPr lang="zh-CN" altLang="en-US" sz="2400"/>
          </a:p>
          <a:p>
            <a:pPr marL="0" indent="0">
              <a:lnSpc>
                <a:spcPct val="200000"/>
              </a:lnSpc>
              <a:buNone/>
            </a:pPr>
            <a:r>
              <a:rPr lang="zh-CN" altLang="en-US" sz="2400"/>
              <a:t>C:《不要四面出击》</a:t>
            </a:r>
            <a:endParaRPr lang="zh-CN" altLang="en-US" sz="2400"/>
          </a:p>
          <a:p>
            <a:pPr marL="0" indent="0">
              <a:lnSpc>
                <a:spcPct val="200000"/>
              </a:lnSpc>
              <a:buNone/>
            </a:pPr>
            <a:r>
              <a:rPr lang="zh-CN" altLang="en-US" sz="2400">
                <a:solidFill>
                  <a:srgbClr val="C00000"/>
                </a:solidFill>
              </a:rPr>
              <a:t>D:《论十大关系》</a:t>
            </a:r>
            <a:endParaRPr lang="zh-CN" altLang="en-US" sz="2400">
              <a:solidFill>
                <a:srgbClr val="C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毛泽东《论十大关系》报告所围绕的基本方针是（ ）</a:t>
            </a:r>
            <a:endParaRPr lang="zh-CN" altLang="en-US" sz="2400"/>
          </a:p>
          <a:p>
            <a:pPr marL="0" indent="0">
              <a:lnSpc>
                <a:spcPct val="200000"/>
              </a:lnSpc>
              <a:buNone/>
            </a:pPr>
            <a:r>
              <a:rPr lang="zh-CN" altLang="en-US" sz="2400"/>
              <a:t>A:独立自主，艰苦创业</a:t>
            </a:r>
            <a:endParaRPr lang="zh-CN" altLang="en-US" sz="2400"/>
          </a:p>
          <a:p>
            <a:pPr marL="0" indent="0">
              <a:lnSpc>
                <a:spcPct val="200000"/>
              </a:lnSpc>
              <a:buNone/>
            </a:pPr>
            <a:r>
              <a:rPr lang="zh-CN" altLang="en-US" sz="2400"/>
              <a:t>B:自力更生为主，争取外援为辅</a:t>
            </a:r>
            <a:endParaRPr lang="zh-CN" altLang="en-US" sz="2400"/>
          </a:p>
          <a:p>
            <a:pPr marL="0" indent="0">
              <a:lnSpc>
                <a:spcPct val="200000"/>
              </a:lnSpc>
              <a:buNone/>
            </a:pPr>
            <a:r>
              <a:rPr lang="zh-CN" altLang="en-US" sz="2400"/>
              <a:t>C:调动一切积极因素，为社会主义事业服务</a:t>
            </a:r>
            <a:endParaRPr lang="zh-CN" altLang="en-US" sz="2400"/>
          </a:p>
          <a:p>
            <a:pPr marL="0" indent="0">
              <a:lnSpc>
                <a:spcPct val="200000"/>
              </a:lnSpc>
              <a:buNone/>
            </a:pPr>
            <a:r>
              <a:rPr lang="zh-CN" altLang="en-US" sz="2400"/>
              <a:t>D:走中国特色社会主义道路</a:t>
            </a:r>
            <a:endParaRPr lang="zh-CN" altLang="en-US"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毛泽东《论十大关系》报告所围绕的基本方针是（ ）</a:t>
            </a:r>
            <a:endParaRPr lang="zh-CN" altLang="en-US" sz="2400"/>
          </a:p>
          <a:p>
            <a:pPr marL="0" indent="0">
              <a:lnSpc>
                <a:spcPct val="200000"/>
              </a:lnSpc>
              <a:buNone/>
            </a:pPr>
            <a:r>
              <a:rPr lang="zh-CN" altLang="en-US" sz="2400"/>
              <a:t>A:独立自主，艰苦创业</a:t>
            </a:r>
            <a:endParaRPr lang="zh-CN" altLang="en-US" sz="2400"/>
          </a:p>
          <a:p>
            <a:pPr marL="0" indent="0">
              <a:lnSpc>
                <a:spcPct val="200000"/>
              </a:lnSpc>
              <a:buNone/>
            </a:pPr>
            <a:r>
              <a:rPr lang="zh-CN" altLang="en-US" sz="2400"/>
              <a:t>B:自力更生为主，争取外援为辅</a:t>
            </a:r>
            <a:endParaRPr lang="zh-CN" altLang="en-US" sz="2400"/>
          </a:p>
          <a:p>
            <a:pPr marL="0" indent="0">
              <a:lnSpc>
                <a:spcPct val="200000"/>
              </a:lnSpc>
              <a:buNone/>
            </a:pPr>
            <a:r>
              <a:rPr lang="zh-CN" altLang="en-US" sz="2400">
                <a:solidFill>
                  <a:srgbClr val="C00000"/>
                </a:solidFill>
              </a:rPr>
              <a:t>C:调动一切积极因素，为社会主义事业服务</a:t>
            </a:r>
            <a:endParaRPr lang="zh-CN" altLang="en-US" sz="2400">
              <a:solidFill>
                <a:srgbClr val="C00000"/>
              </a:solidFill>
            </a:endParaRPr>
          </a:p>
          <a:p>
            <a:pPr marL="0" indent="0">
              <a:lnSpc>
                <a:spcPct val="200000"/>
              </a:lnSpc>
              <a:buNone/>
            </a:pPr>
            <a:r>
              <a:rPr lang="zh-CN" altLang="en-US" sz="2400"/>
              <a:t>D:走中国特色社会主义道路</a:t>
            </a:r>
            <a:endParaRPr lang="zh-CN" altLang="en-US" sz="2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毛泽东在《论十大关系》中提出的社会主义文化建设新方针是（ ）</a:t>
            </a:r>
            <a:endParaRPr lang="zh-CN" altLang="en-US" sz="2400"/>
          </a:p>
          <a:p>
            <a:pPr marL="0" indent="0">
              <a:lnSpc>
                <a:spcPct val="200000"/>
              </a:lnSpc>
              <a:buNone/>
            </a:pPr>
            <a:r>
              <a:rPr lang="zh-CN" altLang="en-US" sz="2400"/>
              <a:t>A:古为今用，洋为中用</a:t>
            </a:r>
            <a:endParaRPr lang="zh-CN" altLang="en-US" sz="2400"/>
          </a:p>
          <a:p>
            <a:pPr marL="0" indent="0">
              <a:lnSpc>
                <a:spcPct val="200000"/>
              </a:lnSpc>
              <a:buNone/>
            </a:pPr>
            <a:r>
              <a:rPr lang="zh-CN" altLang="en-US" sz="2400"/>
              <a:t>B:大鸣大放，推陈出新</a:t>
            </a:r>
            <a:endParaRPr lang="zh-CN" altLang="en-US" sz="2400"/>
          </a:p>
          <a:p>
            <a:pPr marL="0" indent="0">
              <a:lnSpc>
                <a:spcPct val="200000"/>
              </a:lnSpc>
              <a:buNone/>
            </a:pPr>
            <a:r>
              <a:rPr lang="zh-CN" altLang="en-US" sz="2400"/>
              <a:t>C:兼收并蓄，吐故纳新</a:t>
            </a:r>
            <a:endParaRPr lang="zh-CN" altLang="en-US" sz="2400"/>
          </a:p>
          <a:p>
            <a:pPr marL="0" indent="0">
              <a:lnSpc>
                <a:spcPct val="200000"/>
              </a:lnSpc>
              <a:buNone/>
            </a:pPr>
            <a:r>
              <a:rPr lang="zh-CN" altLang="en-US" sz="2400"/>
              <a:t>D:百花齐放，百家争鸣</a:t>
            </a:r>
            <a:endParaRPr lang="zh-CN" altLang="en-US"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毛泽东在《论十大关系》中提出的社会主义文化建设新方针是（ ）</a:t>
            </a:r>
            <a:endParaRPr lang="zh-CN" altLang="en-US" sz="2400"/>
          </a:p>
          <a:p>
            <a:pPr marL="0" indent="0">
              <a:lnSpc>
                <a:spcPct val="200000"/>
              </a:lnSpc>
              <a:buNone/>
            </a:pPr>
            <a:r>
              <a:rPr lang="zh-CN" altLang="en-US" sz="2400"/>
              <a:t>A:古为今用，洋为中用</a:t>
            </a:r>
            <a:endParaRPr lang="zh-CN" altLang="en-US" sz="2400"/>
          </a:p>
          <a:p>
            <a:pPr marL="0" indent="0">
              <a:lnSpc>
                <a:spcPct val="200000"/>
              </a:lnSpc>
              <a:buNone/>
            </a:pPr>
            <a:r>
              <a:rPr lang="zh-CN" altLang="en-US" sz="2400"/>
              <a:t>B:大鸣大放，推陈出新</a:t>
            </a:r>
            <a:endParaRPr lang="zh-CN" altLang="en-US" sz="2400"/>
          </a:p>
          <a:p>
            <a:pPr marL="0" indent="0">
              <a:lnSpc>
                <a:spcPct val="200000"/>
              </a:lnSpc>
              <a:buNone/>
            </a:pPr>
            <a:r>
              <a:rPr lang="zh-CN" altLang="en-US" sz="2400"/>
              <a:t>C:兼收并蓄，吐故纳新</a:t>
            </a:r>
            <a:endParaRPr lang="zh-CN" altLang="en-US" sz="2400"/>
          </a:p>
          <a:p>
            <a:pPr marL="0" indent="0">
              <a:lnSpc>
                <a:spcPct val="200000"/>
              </a:lnSpc>
              <a:buNone/>
            </a:pPr>
            <a:r>
              <a:rPr lang="zh-CN" altLang="en-US" sz="2400">
                <a:solidFill>
                  <a:srgbClr val="C00000"/>
                </a:solidFill>
              </a:rPr>
              <a:t>D:百花齐放，百家争鸣</a:t>
            </a:r>
            <a:endParaRPr lang="zh-CN" altLang="en-US" sz="24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p:txBody>
          <a:bodyPr>
            <a:normAutofit/>
          </a:bodyPr>
          <a:p>
            <a:pPr marL="0" indent="0">
              <a:lnSpc>
                <a:spcPct val="200000"/>
              </a:lnSpc>
              <a:buNone/>
            </a:pPr>
            <a:r>
              <a:rPr lang="zh-CN" altLang="en-US" sz="2400"/>
              <a:t>新中国成立后，社会主义国营经济建立的主要途径是（ ）</a:t>
            </a:r>
            <a:endParaRPr lang="zh-CN" altLang="en-US" sz="2400"/>
          </a:p>
          <a:p>
            <a:pPr marL="0" indent="0">
              <a:lnSpc>
                <a:spcPct val="200000"/>
              </a:lnSpc>
              <a:buNone/>
            </a:pPr>
            <a:r>
              <a:rPr lang="zh-CN" altLang="en-US" sz="2400"/>
              <a:t>A:没收帝国主义在华企业</a:t>
            </a:r>
            <a:endParaRPr lang="zh-CN" altLang="en-US" sz="2400"/>
          </a:p>
          <a:p>
            <a:pPr marL="0" indent="0">
              <a:lnSpc>
                <a:spcPct val="200000"/>
              </a:lnSpc>
              <a:buNone/>
            </a:pPr>
            <a:r>
              <a:rPr lang="zh-CN" altLang="en-US" sz="2400"/>
              <a:t>B:没收官僚资本</a:t>
            </a:r>
            <a:endParaRPr lang="zh-CN" altLang="en-US" sz="2400"/>
          </a:p>
          <a:p>
            <a:pPr marL="0" indent="0">
              <a:lnSpc>
                <a:spcPct val="200000"/>
              </a:lnSpc>
              <a:buNone/>
            </a:pPr>
            <a:r>
              <a:rPr lang="zh-CN" altLang="en-US" sz="2400"/>
              <a:t>C:没收民族资本</a:t>
            </a:r>
            <a:endParaRPr lang="zh-CN" altLang="en-US" sz="2400"/>
          </a:p>
          <a:p>
            <a:pPr marL="0" indent="0">
              <a:lnSpc>
                <a:spcPct val="200000"/>
              </a:lnSpc>
              <a:buNone/>
            </a:pPr>
            <a:r>
              <a:rPr lang="zh-CN" altLang="en-US" sz="2400"/>
              <a:t>D:没收地主阶级的土地和财产</a:t>
            </a:r>
            <a:endParaRPr lang="zh-CN"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毛泽东在《论十大关系》中提出，处理中国共产党和民主党派关系的方针是（ ）</a:t>
            </a:r>
            <a:endParaRPr lang="zh-CN" altLang="en-US" sz="2400"/>
          </a:p>
          <a:p>
            <a:pPr marL="0" indent="0">
              <a:lnSpc>
                <a:spcPct val="200000"/>
              </a:lnSpc>
              <a:buNone/>
            </a:pPr>
            <a:r>
              <a:rPr lang="zh-CN" altLang="en-US" sz="2400"/>
              <a:t>A:长期共存，互相监督</a:t>
            </a:r>
            <a:endParaRPr lang="zh-CN" altLang="en-US" sz="2400"/>
          </a:p>
          <a:p>
            <a:pPr marL="0" indent="0">
              <a:lnSpc>
                <a:spcPct val="200000"/>
              </a:lnSpc>
              <a:buNone/>
            </a:pPr>
            <a:r>
              <a:rPr lang="zh-CN" altLang="en-US" sz="2400"/>
              <a:t>B:以诚相待，患难与共</a:t>
            </a:r>
            <a:endParaRPr lang="zh-CN" altLang="en-US" sz="2400"/>
          </a:p>
          <a:p>
            <a:pPr marL="0" indent="0">
              <a:lnSpc>
                <a:spcPct val="200000"/>
              </a:lnSpc>
              <a:buNone/>
            </a:pPr>
            <a:r>
              <a:rPr lang="zh-CN" altLang="en-US" sz="2400"/>
              <a:t>C:肝胆相照，荣辱与共</a:t>
            </a:r>
            <a:endParaRPr lang="zh-CN" altLang="en-US" sz="2400"/>
          </a:p>
          <a:p>
            <a:pPr marL="0" indent="0">
              <a:lnSpc>
                <a:spcPct val="200000"/>
              </a:lnSpc>
              <a:buNone/>
            </a:pPr>
            <a:r>
              <a:rPr lang="zh-CN" altLang="en-US" sz="2400"/>
              <a:t>D:同甘共苦，同舟共济</a:t>
            </a:r>
            <a:endParaRPr lang="zh-CN" altLang="en-US" sz="24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毛泽东在《论十大关系》中提出，处理中国共产党和民主党派关系的方针是（ ）</a:t>
            </a:r>
            <a:endParaRPr lang="zh-CN" altLang="en-US" sz="2400"/>
          </a:p>
          <a:p>
            <a:pPr marL="0" indent="0">
              <a:lnSpc>
                <a:spcPct val="200000"/>
              </a:lnSpc>
              <a:buNone/>
            </a:pPr>
            <a:r>
              <a:rPr lang="zh-CN" altLang="en-US" sz="2400">
                <a:solidFill>
                  <a:srgbClr val="C00000"/>
                </a:solidFill>
              </a:rPr>
              <a:t>A:长期共存，互相监督</a:t>
            </a:r>
            <a:endParaRPr lang="zh-CN" altLang="en-US" sz="2400">
              <a:solidFill>
                <a:srgbClr val="C00000"/>
              </a:solidFill>
            </a:endParaRPr>
          </a:p>
          <a:p>
            <a:pPr marL="0" indent="0">
              <a:lnSpc>
                <a:spcPct val="200000"/>
              </a:lnSpc>
              <a:buNone/>
            </a:pPr>
            <a:r>
              <a:rPr lang="zh-CN" altLang="en-US" sz="2400"/>
              <a:t>B:以诚相待，患难与共</a:t>
            </a:r>
            <a:endParaRPr lang="zh-CN" altLang="en-US" sz="2400"/>
          </a:p>
          <a:p>
            <a:pPr marL="0" indent="0">
              <a:lnSpc>
                <a:spcPct val="200000"/>
              </a:lnSpc>
              <a:buNone/>
            </a:pPr>
            <a:r>
              <a:rPr lang="zh-CN" altLang="en-US" sz="2400"/>
              <a:t>C:肝胆相照，荣辱与共</a:t>
            </a:r>
            <a:endParaRPr lang="zh-CN" altLang="en-US" sz="2400"/>
          </a:p>
          <a:p>
            <a:pPr marL="0" indent="0">
              <a:lnSpc>
                <a:spcPct val="200000"/>
              </a:lnSpc>
              <a:buNone/>
            </a:pPr>
            <a:r>
              <a:rPr lang="zh-CN" altLang="en-US" sz="2400"/>
              <a:t>D:同甘共苦，同舟共济</a:t>
            </a:r>
            <a:endParaRPr lang="zh-CN" altLang="en-US" sz="2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1956年召开的中共八大指出，党和全国人民当前的主要任务是（ ）</a:t>
            </a:r>
            <a:endParaRPr lang="zh-CN" altLang="en-US" sz="2400"/>
          </a:p>
          <a:p>
            <a:pPr marL="0" indent="0">
              <a:lnSpc>
                <a:spcPct val="200000"/>
              </a:lnSpc>
              <a:buNone/>
            </a:pPr>
            <a:r>
              <a:rPr lang="zh-CN" altLang="en-US" sz="2400"/>
              <a:t>A:争取国家财政经济状况的根本好转 </a:t>
            </a:r>
            <a:endParaRPr lang="zh-CN" altLang="en-US" sz="2400"/>
          </a:p>
          <a:p>
            <a:pPr marL="0" indent="0">
              <a:lnSpc>
                <a:spcPct val="200000"/>
              </a:lnSpc>
              <a:buNone/>
            </a:pPr>
            <a:r>
              <a:rPr lang="zh-CN" altLang="en-US" sz="2400"/>
              <a:t>B:正确处理人民内部矛盾</a:t>
            </a:r>
            <a:endParaRPr lang="zh-CN" altLang="en-US" sz="2400"/>
          </a:p>
          <a:p>
            <a:pPr marL="0" indent="0">
              <a:lnSpc>
                <a:spcPct val="200000"/>
              </a:lnSpc>
              <a:buNone/>
            </a:pPr>
            <a:r>
              <a:rPr lang="zh-CN" altLang="en-US" sz="2400"/>
              <a:t>C:把我国从落后的农业国变为先进的工业国 </a:t>
            </a:r>
            <a:endParaRPr lang="zh-CN" altLang="en-US" sz="2400"/>
          </a:p>
          <a:p>
            <a:pPr marL="0" indent="0">
              <a:lnSpc>
                <a:spcPct val="200000"/>
              </a:lnSpc>
              <a:buNone/>
            </a:pPr>
            <a:r>
              <a:rPr lang="zh-CN" altLang="en-US" sz="2400"/>
              <a:t>D:实现社会主义四个现代化</a:t>
            </a:r>
            <a:endParaRPr lang="zh-CN"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1956年召开的中共八大指出，党和全国人民当前的主要任务是（ ）</a:t>
            </a:r>
            <a:endParaRPr lang="zh-CN" altLang="en-US" sz="2400"/>
          </a:p>
          <a:p>
            <a:pPr marL="0" indent="0">
              <a:lnSpc>
                <a:spcPct val="200000"/>
              </a:lnSpc>
              <a:buNone/>
            </a:pPr>
            <a:r>
              <a:rPr lang="zh-CN" altLang="en-US" sz="2400"/>
              <a:t>A:争取国家财政经济状况的根本好转 </a:t>
            </a:r>
            <a:endParaRPr lang="zh-CN" altLang="en-US" sz="2400"/>
          </a:p>
          <a:p>
            <a:pPr marL="0" indent="0">
              <a:lnSpc>
                <a:spcPct val="200000"/>
              </a:lnSpc>
              <a:buNone/>
            </a:pPr>
            <a:r>
              <a:rPr lang="zh-CN" altLang="en-US" sz="2400"/>
              <a:t>B:正确处理人民内部矛盾</a:t>
            </a:r>
            <a:endParaRPr lang="zh-CN" altLang="en-US" sz="2400"/>
          </a:p>
          <a:p>
            <a:pPr marL="0" indent="0">
              <a:lnSpc>
                <a:spcPct val="200000"/>
              </a:lnSpc>
              <a:buNone/>
            </a:pPr>
            <a:r>
              <a:rPr lang="zh-CN" altLang="en-US" sz="2400">
                <a:solidFill>
                  <a:srgbClr val="C00000"/>
                </a:solidFill>
              </a:rPr>
              <a:t>C:把我国从落后的农业国变为先进的工业国 </a:t>
            </a:r>
            <a:endParaRPr lang="zh-CN" altLang="en-US" sz="2400">
              <a:solidFill>
                <a:srgbClr val="C00000"/>
              </a:solidFill>
            </a:endParaRPr>
          </a:p>
          <a:p>
            <a:pPr marL="0" indent="0">
              <a:lnSpc>
                <a:spcPct val="200000"/>
              </a:lnSpc>
              <a:buNone/>
            </a:pPr>
            <a:r>
              <a:rPr lang="zh-CN" altLang="en-US" sz="2400"/>
              <a:t>D:实现社会主义四个现代化</a:t>
            </a:r>
            <a:endParaRPr lang="zh-CN" altLang="en-US" sz="2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1956年，在中共八大上提出“三个主体，三个补充”思想的是（ ）</a:t>
            </a:r>
            <a:endParaRPr lang="zh-CN" altLang="en-US" sz="2400"/>
          </a:p>
          <a:p>
            <a:pPr marL="0" indent="0">
              <a:lnSpc>
                <a:spcPct val="200000"/>
              </a:lnSpc>
              <a:buNone/>
            </a:pPr>
            <a:r>
              <a:rPr lang="zh-CN" altLang="en-US" sz="2400"/>
              <a:t>A:陈云</a:t>
            </a:r>
            <a:endParaRPr lang="zh-CN" altLang="en-US" sz="2400"/>
          </a:p>
          <a:p>
            <a:pPr marL="0" indent="0">
              <a:lnSpc>
                <a:spcPct val="200000"/>
              </a:lnSpc>
              <a:buNone/>
            </a:pPr>
            <a:r>
              <a:rPr lang="zh-CN" altLang="en-US" sz="2400"/>
              <a:t>B:毛泽东</a:t>
            </a:r>
            <a:endParaRPr lang="zh-CN" altLang="en-US" sz="2400"/>
          </a:p>
          <a:p>
            <a:pPr marL="0" indent="0">
              <a:lnSpc>
                <a:spcPct val="200000"/>
              </a:lnSpc>
              <a:buNone/>
            </a:pPr>
            <a:r>
              <a:rPr lang="zh-CN" altLang="en-US" sz="2400"/>
              <a:t>C:周恩来</a:t>
            </a:r>
            <a:endParaRPr lang="zh-CN" altLang="en-US" sz="2400"/>
          </a:p>
          <a:p>
            <a:pPr marL="0" indent="0">
              <a:lnSpc>
                <a:spcPct val="200000"/>
              </a:lnSpc>
              <a:buNone/>
            </a:pPr>
            <a:r>
              <a:rPr lang="zh-CN" altLang="en-US" sz="2400"/>
              <a:t>D:邓小平</a:t>
            </a:r>
            <a:endParaRPr lang="zh-CN" altLang="en-US" sz="24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1956年，在中共八大上提出“三个主体，三个补充”思想的是（ ）</a:t>
            </a:r>
            <a:endParaRPr lang="zh-CN" altLang="en-US" sz="2400"/>
          </a:p>
          <a:p>
            <a:pPr marL="0" indent="0">
              <a:lnSpc>
                <a:spcPct val="200000"/>
              </a:lnSpc>
              <a:buNone/>
            </a:pPr>
            <a:r>
              <a:rPr lang="zh-CN" altLang="en-US" sz="2400">
                <a:solidFill>
                  <a:srgbClr val="C00000"/>
                </a:solidFill>
              </a:rPr>
              <a:t>A:陈云</a:t>
            </a:r>
            <a:endParaRPr lang="zh-CN" altLang="en-US" sz="2400">
              <a:solidFill>
                <a:srgbClr val="C00000"/>
              </a:solidFill>
            </a:endParaRPr>
          </a:p>
          <a:p>
            <a:pPr marL="0" indent="0">
              <a:lnSpc>
                <a:spcPct val="200000"/>
              </a:lnSpc>
              <a:buNone/>
            </a:pPr>
            <a:r>
              <a:rPr lang="zh-CN" altLang="en-US" sz="2400"/>
              <a:t>B:毛泽东</a:t>
            </a:r>
            <a:endParaRPr lang="zh-CN" altLang="en-US" sz="2400"/>
          </a:p>
          <a:p>
            <a:pPr marL="0" indent="0">
              <a:lnSpc>
                <a:spcPct val="200000"/>
              </a:lnSpc>
              <a:buNone/>
            </a:pPr>
            <a:r>
              <a:rPr lang="zh-CN" altLang="en-US" sz="2400"/>
              <a:t>C:周恩来</a:t>
            </a:r>
            <a:endParaRPr lang="zh-CN" altLang="en-US" sz="2400"/>
          </a:p>
          <a:p>
            <a:pPr marL="0" indent="0">
              <a:lnSpc>
                <a:spcPct val="200000"/>
              </a:lnSpc>
              <a:buNone/>
            </a:pPr>
            <a:r>
              <a:rPr lang="zh-CN" altLang="en-US" sz="2400"/>
              <a:t>D:邓小平</a:t>
            </a:r>
            <a:endParaRPr lang="zh-CN" altLang="en-US" sz="2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1956年，陈云在中共八大上提出了（ ）</a:t>
            </a:r>
            <a:endParaRPr lang="zh-CN" altLang="en-US" sz="2400"/>
          </a:p>
          <a:p>
            <a:pPr marL="0" indent="0">
              <a:lnSpc>
                <a:spcPct val="200000"/>
              </a:lnSpc>
              <a:buNone/>
            </a:pPr>
            <a:r>
              <a:rPr lang="zh-CN" altLang="en-US" sz="2400"/>
              <a:t>A:“双重监督”的思想</a:t>
            </a:r>
            <a:endParaRPr lang="zh-CN" altLang="en-US" sz="2400"/>
          </a:p>
          <a:p>
            <a:pPr marL="0" indent="0">
              <a:lnSpc>
                <a:spcPct val="200000"/>
              </a:lnSpc>
              <a:buNone/>
            </a:pPr>
            <a:r>
              <a:rPr lang="zh-CN" altLang="en-US" sz="2400"/>
              <a:t>B:“三个主体，三个补充”的思想</a:t>
            </a:r>
            <a:endParaRPr lang="zh-CN" altLang="en-US" sz="2400"/>
          </a:p>
          <a:p>
            <a:pPr marL="0" indent="0">
              <a:lnSpc>
                <a:spcPct val="200000"/>
              </a:lnSpc>
              <a:buNone/>
            </a:pPr>
            <a:r>
              <a:rPr lang="zh-CN" altLang="en-US" sz="2400"/>
              <a:t>C:“健全法制”的思想</a:t>
            </a:r>
            <a:endParaRPr lang="zh-CN" altLang="en-US" sz="2400"/>
          </a:p>
          <a:p>
            <a:pPr marL="0" indent="0">
              <a:lnSpc>
                <a:spcPct val="200000"/>
              </a:lnSpc>
              <a:buNone/>
            </a:pPr>
            <a:r>
              <a:rPr lang="zh-CN" altLang="en-US" sz="2400"/>
              <a:t>D:“新经济政策”的思想</a:t>
            </a:r>
            <a:endParaRPr lang="zh-CN"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1956年，陈云在中共八大上提出了（ ）</a:t>
            </a:r>
            <a:endParaRPr lang="zh-CN" altLang="en-US" sz="2400"/>
          </a:p>
          <a:p>
            <a:pPr marL="0" indent="0">
              <a:lnSpc>
                <a:spcPct val="200000"/>
              </a:lnSpc>
              <a:buNone/>
            </a:pPr>
            <a:r>
              <a:rPr lang="zh-CN" altLang="en-US" sz="2400"/>
              <a:t>A:“双重监督”的思想</a:t>
            </a:r>
            <a:endParaRPr lang="zh-CN" altLang="en-US" sz="2400"/>
          </a:p>
          <a:p>
            <a:pPr marL="0" indent="0">
              <a:lnSpc>
                <a:spcPct val="200000"/>
              </a:lnSpc>
              <a:buNone/>
            </a:pPr>
            <a:r>
              <a:rPr lang="zh-CN" altLang="en-US" sz="2400">
                <a:solidFill>
                  <a:srgbClr val="C00000"/>
                </a:solidFill>
              </a:rPr>
              <a:t>B:“三个主体，三个补充”的思想</a:t>
            </a:r>
            <a:endParaRPr lang="zh-CN" altLang="en-US" sz="2400">
              <a:solidFill>
                <a:srgbClr val="C00000"/>
              </a:solidFill>
            </a:endParaRPr>
          </a:p>
          <a:p>
            <a:pPr marL="0" indent="0">
              <a:lnSpc>
                <a:spcPct val="200000"/>
              </a:lnSpc>
              <a:buNone/>
            </a:pPr>
            <a:r>
              <a:rPr lang="zh-CN" altLang="en-US" sz="2400"/>
              <a:t>C:“健全法制”的思想</a:t>
            </a:r>
            <a:endParaRPr lang="zh-CN" altLang="en-US" sz="2400"/>
          </a:p>
          <a:p>
            <a:pPr marL="0" indent="0">
              <a:lnSpc>
                <a:spcPct val="200000"/>
              </a:lnSpc>
              <a:buNone/>
            </a:pPr>
            <a:r>
              <a:rPr lang="zh-CN" altLang="en-US" sz="2400"/>
              <a:t>D:“新经济政策”的思想</a:t>
            </a:r>
            <a:endParaRPr lang="zh-CN" altLang="en-US" sz="2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中共八大提出的建设方针是（ ）</a:t>
            </a:r>
            <a:endParaRPr lang="zh-CN" altLang="en-US" sz="2400"/>
          </a:p>
          <a:p>
            <a:pPr marL="0" indent="0">
              <a:lnSpc>
                <a:spcPct val="200000"/>
              </a:lnSpc>
              <a:buNone/>
            </a:pPr>
            <a:r>
              <a:rPr lang="zh-CN" altLang="en-US" sz="2400"/>
              <a:t>A:多快好省</a:t>
            </a:r>
            <a:endParaRPr lang="zh-CN" altLang="en-US" sz="2400"/>
          </a:p>
          <a:p>
            <a:pPr marL="0" indent="0">
              <a:lnSpc>
                <a:spcPct val="200000"/>
              </a:lnSpc>
              <a:buNone/>
            </a:pPr>
            <a:r>
              <a:rPr lang="zh-CN" altLang="en-US" sz="2400"/>
              <a:t>B:调整、巩固、充实、提高</a:t>
            </a:r>
            <a:endParaRPr lang="zh-CN" altLang="en-US" sz="2400"/>
          </a:p>
          <a:p>
            <a:pPr marL="0" indent="0">
              <a:lnSpc>
                <a:spcPct val="200000"/>
              </a:lnSpc>
              <a:buNone/>
            </a:pPr>
            <a:r>
              <a:rPr lang="zh-CN" altLang="en-US" sz="2400"/>
              <a:t>C:可持续发展</a:t>
            </a:r>
            <a:endParaRPr lang="zh-CN" altLang="en-US" sz="2400"/>
          </a:p>
          <a:p>
            <a:pPr marL="0" indent="0">
              <a:lnSpc>
                <a:spcPct val="200000"/>
              </a:lnSpc>
              <a:buNone/>
            </a:pPr>
            <a:r>
              <a:rPr lang="zh-CN" altLang="en-US" sz="2400"/>
              <a:t>D:坚持既反保守又反冒进即在综合平衡中稳步前进</a:t>
            </a:r>
            <a:endParaRPr lang="zh-CN" altLang="en-US" sz="24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选择题</a:t>
            </a:r>
            <a:endParaRPr lang="zh-CN" altLang="en-US"/>
          </a:p>
        </p:txBody>
      </p:sp>
      <p:sp>
        <p:nvSpPr>
          <p:cNvPr id="3" name="内容占位符 2"/>
          <p:cNvSpPr>
            <a:spLocks noGrp="1"/>
          </p:cNvSpPr>
          <p:nvPr>
            <p:ph idx="1"/>
          </p:nvPr>
        </p:nvSpPr>
        <p:spPr>
          <a:xfrm>
            <a:off x="614680" y="1774825"/>
            <a:ext cx="11825605" cy="4392295"/>
          </a:xfrm>
        </p:spPr>
        <p:txBody>
          <a:bodyPr>
            <a:normAutofit/>
          </a:bodyPr>
          <a:p>
            <a:pPr marL="0" indent="0">
              <a:lnSpc>
                <a:spcPct val="200000"/>
              </a:lnSpc>
              <a:buNone/>
            </a:pPr>
            <a:r>
              <a:rPr lang="zh-CN" altLang="en-US" sz="2400"/>
              <a:t>中共八大提出的建设方针是（ ）</a:t>
            </a:r>
            <a:endParaRPr lang="zh-CN" altLang="en-US" sz="2400"/>
          </a:p>
          <a:p>
            <a:pPr marL="0" indent="0">
              <a:lnSpc>
                <a:spcPct val="200000"/>
              </a:lnSpc>
              <a:buNone/>
            </a:pPr>
            <a:r>
              <a:rPr lang="zh-CN" altLang="en-US" sz="2400"/>
              <a:t>A:多快好省</a:t>
            </a:r>
            <a:endParaRPr lang="zh-CN" altLang="en-US" sz="2400"/>
          </a:p>
          <a:p>
            <a:pPr marL="0" indent="0">
              <a:lnSpc>
                <a:spcPct val="200000"/>
              </a:lnSpc>
              <a:buNone/>
            </a:pPr>
            <a:r>
              <a:rPr lang="zh-CN" altLang="en-US" sz="2400"/>
              <a:t>B:调整、巩固、充实、提高</a:t>
            </a:r>
            <a:endParaRPr lang="zh-CN" altLang="en-US" sz="2400"/>
          </a:p>
          <a:p>
            <a:pPr marL="0" indent="0">
              <a:lnSpc>
                <a:spcPct val="200000"/>
              </a:lnSpc>
              <a:buNone/>
            </a:pPr>
            <a:r>
              <a:rPr lang="zh-CN" altLang="en-US" sz="2400"/>
              <a:t>C:可持续发展</a:t>
            </a:r>
            <a:endParaRPr lang="zh-CN" altLang="en-US" sz="2400"/>
          </a:p>
          <a:p>
            <a:pPr marL="0" indent="0">
              <a:lnSpc>
                <a:spcPct val="200000"/>
              </a:lnSpc>
              <a:buNone/>
            </a:pPr>
            <a:r>
              <a:rPr lang="zh-CN" altLang="en-US" sz="2400">
                <a:solidFill>
                  <a:srgbClr val="C00000"/>
                </a:solidFill>
              </a:rPr>
              <a:t>D:坚持既反保守又反冒进即在综合平衡中稳步前进</a:t>
            </a:r>
            <a:endParaRPr lang="zh-CN" altLang="en-US" sz="2400">
              <a:solidFill>
                <a:srgbClr val="C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23632</Words>
  <Application>WPS 演示</Application>
  <PresentationFormat>宽屏</PresentationFormat>
  <Paragraphs>2270</Paragraphs>
  <Slides>287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287</vt:i4>
      </vt:variant>
    </vt:vector>
  </HeadingPairs>
  <TitlesOfParts>
    <vt:vector size="298" baseType="lpstr">
      <vt:lpstr>Arial</vt:lpstr>
      <vt:lpstr>宋体</vt:lpstr>
      <vt:lpstr>Wingdings</vt:lpstr>
      <vt:lpstr>微软雅黑</vt:lpstr>
      <vt:lpstr>Calibri Light</vt:lpstr>
      <vt:lpstr>Arial Unicode MS</vt:lpstr>
      <vt:lpstr>Calibri</vt:lpstr>
      <vt:lpstr>黑体</vt:lpstr>
      <vt:lpstr>华文新魏</vt:lpstr>
      <vt:lpstr>Palatino Linotype</vt:lpstr>
      <vt:lpstr>Office 主题</vt:lpstr>
      <vt:lpstr>近现代史纲要必会题目</vt:lpstr>
      <vt:lpstr>第八章 社会主义基本制度的全面确立</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大题</vt:lpstr>
      <vt:lpstr>大题</vt:lpstr>
      <vt:lpstr>大题</vt:lpstr>
      <vt:lpstr>大题</vt:lpstr>
      <vt:lpstr>大题</vt:lpstr>
      <vt:lpstr>大题</vt:lpstr>
      <vt:lpstr>大题</vt:lpstr>
      <vt:lpstr>大题</vt:lpstr>
      <vt:lpstr>第九章   社会主义建设在探索中曲折发展</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大题</vt:lpstr>
      <vt:lpstr>大题</vt:lpstr>
      <vt:lpstr>大题</vt:lpstr>
      <vt:lpstr>大题</vt:lpstr>
      <vt:lpstr>大题</vt:lpstr>
      <vt:lpstr>大题</vt:lpstr>
      <vt:lpstr>大题</vt:lpstr>
      <vt:lpstr>第十章 中国特色社会主义的开创与接续发展</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大题</vt:lpstr>
      <vt:lpstr>大题</vt:lpstr>
      <vt:lpstr>大题</vt:lpstr>
      <vt:lpstr>大题</vt:lpstr>
      <vt:lpstr>大题</vt:lpstr>
      <vt:lpstr>大题</vt:lpstr>
      <vt:lpstr>大题</vt:lpstr>
      <vt:lpstr>第十一章 中国特色社会主义进入新时代</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选择题</vt:lpstr>
      <vt:lpstr>大题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qimingli</dc:creator>
  <cp:lastModifiedBy>BADMAX MANGO</cp:lastModifiedBy>
  <cp:revision>169</cp:revision>
  <dcterms:created xsi:type="dcterms:W3CDTF">2020-04-20T00:36:00Z</dcterms:created>
  <dcterms:modified xsi:type="dcterms:W3CDTF">2020-04-30T05:00:00Z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