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09"/>
  </p:notesMasterIdLst>
  <p:handoutMasterIdLst>
    <p:handoutMasterId r:id="rId110"/>
  </p:handoutMasterIdLst>
  <p:sldIdLst>
    <p:sldId id="1009" r:id="rId5"/>
    <p:sldId id="1369" r:id="rId6"/>
    <p:sldId id="1370" r:id="rId7"/>
    <p:sldId id="1371" r:id="rId8"/>
    <p:sldId id="1372" r:id="rId9"/>
    <p:sldId id="1373" r:id="rId10"/>
    <p:sldId id="1326" r:id="rId11"/>
    <p:sldId id="1328" r:id="rId12"/>
    <p:sldId id="1329" r:id="rId13"/>
    <p:sldId id="1330" r:id="rId14"/>
    <p:sldId id="1331" r:id="rId15"/>
    <p:sldId id="1332" r:id="rId16"/>
    <p:sldId id="1333" r:id="rId17"/>
    <p:sldId id="1334" r:id="rId18"/>
    <p:sldId id="1335" r:id="rId19"/>
    <p:sldId id="1336" r:id="rId20"/>
    <p:sldId id="1337" r:id="rId21"/>
    <p:sldId id="1338" r:id="rId22"/>
    <p:sldId id="1339" r:id="rId23"/>
    <p:sldId id="1340" r:id="rId24"/>
    <p:sldId id="1341" r:id="rId25"/>
    <p:sldId id="1342" r:id="rId26"/>
    <p:sldId id="1343" r:id="rId27"/>
    <p:sldId id="1344" r:id="rId28"/>
    <p:sldId id="1345" r:id="rId29"/>
    <p:sldId id="1346" r:id="rId30"/>
    <p:sldId id="1347" r:id="rId31"/>
    <p:sldId id="1348" r:id="rId32"/>
    <p:sldId id="1349" r:id="rId33"/>
    <p:sldId id="1350" r:id="rId34"/>
    <p:sldId id="1351" r:id="rId35"/>
    <p:sldId id="1352" r:id="rId36"/>
    <p:sldId id="1353" r:id="rId37"/>
    <p:sldId id="1354" r:id="rId38"/>
    <p:sldId id="1355" r:id="rId39"/>
    <p:sldId id="1356" r:id="rId40"/>
    <p:sldId id="1357" r:id="rId41"/>
    <p:sldId id="1358" r:id="rId42"/>
    <p:sldId id="1359" r:id="rId43"/>
    <p:sldId id="1360" r:id="rId44"/>
    <p:sldId id="1361" r:id="rId45"/>
    <p:sldId id="1362" r:id="rId46"/>
    <p:sldId id="1363" r:id="rId47"/>
    <p:sldId id="1364" r:id="rId48"/>
    <p:sldId id="1365" r:id="rId49"/>
    <p:sldId id="1366" r:id="rId50"/>
    <p:sldId id="1367" r:id="rId51"/>
    <p:sldId id="1165" r:id="rId52"/>
    <p:sldId id="1166" r:id="rId53"/>
    <p:sldId id="964" r:id="rId54"/>
    <p:sldId id="972" r:id="rId55"/>
    <p:sldId id="978" r:id="rId56"/>
    <p:sldId id="1168" r:id="rId57"/>
    <p:sldId id="1169" r:id="rId58"/>
    <p:sldId id="1170" r:id="rId59"/>
    <p:sldId id="1171" r:id="rId60"/>
    <p:sldId id="1172" r:id="rId61"/>
    <p:sldId id="1173" r:id="rId62"/>
    <p:sldId id="1048" r:id="rId63"/>
    <p:sldId id="1052" r:id="rId64"/>
    <p:sldId id="989" r:id="rId65"/>
    <p:sldId id="1174" r:id="rId66"/>
    <p:sldId id="1175" r:id="rId67"/>
    <p:sldId id="1176" r:id="rId68"/>
    <p:sldId id="1177" r:id="rId69"/>
    <p:sldId id="993" r:id="rId70"/>
    <p:sldId id="999" r:id="rId71"/>
    <p:sldId id="1002" r:id="rId72"/>
    <p:sldId id="1204" r:id="rId73"/>
    <p:sldId id="1205" r:id="rId74"/>
    <p:sldId id="1003" r:id="rId75"/>
    <p:sldId id="1180" r:id="rId76"/>
    <p:sldId id="1086" r:id="rId77"/>
    <p:sldId id="1181" r:id="rId78"/>
    <p:sldId id="1087" r:id="rId79"/>
    <p:sldId id="1182" r:id="rId80"/>
    <p:sldId id="1184" r:id="rId81"/>
    <p:sldId id="1368" r:id="rId82"/>
    <p:sldId id="1214" r:id="rId83"/>
    <p:sldId id="1215" r:id="rId84"/>
    <p:sldId id="1216" r:id="rId85"/>
    <p:sldId id="1217" r:id="rId86"/>
    <p:sldId id="1218" r:id="rId87"/>
    <p:sldId id="1219" r:id="rId88"/>
    <p:sldId id="1220" r:id="rId89"/>
    <p:sldId id="1221" r:id="rId90"/>
    <p:sldId id="1222" r:id="rId91"/>
    <p:sldId id="1223" r:id="rId92"/>
    <p:sldId id="1224" r:id="rId93"/>
    <p:sldId id="1225" r:id="rId94"/>
    <p:sldId id="1226" r:id="rId95"/>
    <p:sldId id="1227" r:id="rId96"/>
    <p:sldId id="1228" r:id="rId97"/>
    <p:sldId id="1229" r:id="rId98"/>
    <p:sldId id="1230" r:id="rId99"/>
    <p:sldId id="1231" r:id="rId100"/>
    <p:sldId id="1232" r:id="rId101"/>
    <p:sldId id="1233" r:id="rId102"/>
    <p:sldId id="1234" r:id="rId103"/>
    <p:sldId id="1235" r:id="rId104"/>
    <p:sldId id="1236" r:id="rId105"/>
    <p:sldId id="1237" r:id="rId106"/>
    <p:sldId id="1238" r:id="rId107"/>
    <p:sldId id="1239" r:id="rId10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E4AAA2-0FA5-4870-8DF6-6CC030187F8C}">
          <p14:sldIdLst>
            <p14:sldId id="1009"/>
            <p14:sldId id="1369"/>
            <p14:sldId id="1370"/>
            <p14:sldId id="1371"/>
            <p14:sldId id="1372"/>
            <p14:sldId id="1373"/>
            <p14:sldId id="1326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338"/>
            <p14:sldId id="1339"/>
            <p14:sldId id="1340"/>
            <p14:sldId id="1341"/>
            <p14:sldId id="1342"/>
            <p14:sldId id="1343"/>
            <p14:sldId id="1344"/>
            <p14:sldId id="1345"/>
            <p14:sldId id="1346"/>
            <p14:sldId id="1347"/>
            <p14:sldId id="1348"/>
            <p14:sldId id="1349"/>
            <p14:sldId id="1350"/>
            <p14:sldId id="1351"/>
            <p14:sldId id="1352"/>
            <p14:sldId id="1353"/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  <p14:sldId id="1362"/>
            <p14:sldId id="1363"/>
            <p14:sldId id="1364"/>
            <p14:sldId id="1365"/>
            <p14:sldId id="1366"/>
            <p14:sldId id="1367"/>
            <p14:sldId id="1165"/>
            <p14:sldId id="1166"/>
            <p14:sldId id="964"/>
            <p14:sldId id="972"/>
            <p14:sldId id="978"/>
            <p14:sldId id="1168"/>
            <p14:sldId id="1169"/>
            <p14:sldId id="1170"/>
            <p14:sldId id="1171"/>
            <p14:sldId id="1172"/>
            <p14:sldId id="1173"/>
            <p14:sldId id="1048"/>
            <p14:sldId id="1052"/>
            <p14:sldId id="989"/>
            <p14:sldId id="1174"/>
            <p14:sldId id="1175"/>
            <p14:sldId id="1176"/>
            <p14:sldId id="1177"/>
            <p14:sldId id="993"/>
            <p14:sldId id="999"/>
            <p14:sldId id="1002"/>
            <p14:sldId id="1204"/>
            <p14:sldId id="1205"/>
            <p14:sldId id="1003"/>
            <p14:sldId id="1180"/>
            <p14:sldId id="1086"/>
            <p14:sldId id="1181"/>
            <p14:sldId id="1087"/>
            <p14:sldId id="1182"/>
            <p14:sldId id="1184"/>
            <p14:sldId id="1368"/>
            <p14:sldId id="1214"/>
            <p14:sldId id="1215"/>
            <p14:sldId id="1216"/>
            <p14:sldId id="1217"/>
            <p14:sldId id="1218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23C0D"/>
    <a:srgbClr val="000000"/>
    <a:srgbClr val="8FAADC"/>
    <a:srgbClr val="FFFCED"/>
    <a:srgbClr val="010101"/>
    <a:srgbClr val="F3F3F3"/>
    <a:srgbClr val="5F5D5E"/>
    <a:srgbClr val="0C0807"/>
    <a:srgbClr val="AD9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0" autoAdjust="0"/>
    <p:restoredTop sz="93089" autoAdjust="0"/>
  </p:normalViewPr>
  <p:slideViewPr>
    <p:cSldViewPr snapToGrid="0">
      <p:cViewPr varScale="1">
        <p:scale>
          <a:sx n="103" d="100"/>
          <a:sy n="103" d="100"/>
        </p:scale>
        <p:origin x="264" y="528"/>
      </p:cViewPr>
      <p:guideLst>
        <p:guide orient="horz" pos="2160"/>
        <p:guide pos="386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handoutMaster" Target="handoutMasters/handout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1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41C-2517-4BF8-AD08-596BD1D5E37F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6675-9CA1-4822-BCBC-3C14710B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Arial" panose="020B0604020202020204" pitchFamily="34" charset="0"/>
              </a:rPr>
              <a:t>顾维钧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ym typeface="Arial" panose="020B0604020202020204" pitchFamily="34" charset="0"/>
              </a:rPr>
              <a:t>1919</a:t>
            </a:r>
            <a:r>
              <a:rPr lang="zh-CN" altLang="en-US" dirty="0">
                <a:sym typeface="Arial" panose="020B0604020202020204" pitchFamily="34" charset="0"/>
              </a:rPr>
              <a:t>和</a:t>
            </a:r>
            <a:r>
              <a:rPr lang="en-US" altLang="zh-CN" dirty="0">
                <a:sym typeface="Arial" panose="020B0604020202020204" pitchFamily="34" charset="0"/>
              </a:rPr>
              <a:t>1921</a:t>
            </a:r>
            <a:r>
              <a:rPr lang="zh-CN" altLang="en-US" dirty="0">
                <a:sym typeface="Arial" panose="020B0604020202020204" pitchFamily="34" charset="0"/>
              </a:rPr>
              <a:t>年作为中国代表团成员出席巴黎和会和华盛顿会议。在巴黎和会上，就山东的主权问题据理力争，以出色的辩论才能阐述中国对山东有不容争辩的主权，为维护中华民族的权益作出了贡献。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成立一个组织专门宣传马克思主义，并且把马克思主义运用到中国的自救中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论述题多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论述题多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论述题多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论述题多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宋体" panose="02010600030101010101" pitchFamily="2" charset="-122"/>
              </a:rPr>
              <a:t>国民党中央设立了农民部，由共产党员林伯渠任部长，彭湃任秘书长，自</a:t>
            </a:r>
            <a:r>
              <a:rPr lang="en-US" altLang="zh-CN" dirty="0">
                <a:sym typeface="宋体" panose="02010600030101010101" pitchFamily="2" charset="-122"/>
              </a:rPr>
              <a:t>1924</a:t>
            </a:r>
            <a:r>
              <a:rPr lang="zh-CN" altLang="en-US" dirty="0">
                <a:sym typeface="宋体" panose="02010600030101010101" pitchFamily="2" charset="-122"/>
              </a:rPr>
              <a:t>年</a:t>
            </a:r>
            <a:r>
              <a:rPr lang="en-US" altLang="zh-CN" dirty="0">
                <a:sym typeface="宋体" panose="02010600030101010101" pitchFamily="2" charset="-122"/>
              </a:rPr>
              <a:t>7</a:t>
            </a:r>
            <a:r>
              <a:rPr lang="zh-CN" altLang="en-US" dirty="0">
                <a:sym typeface="宋体" panose="02010600030101010101" pitchFamily="2" charset="-122"/>
              </a:rPr>
              <a:t>月起在广州开办农民运动讲习所，先后由共产党人彭湃、阮啸仙、毛泽东等主持，培养了一批农民运动的骨干力量。</a:t>
            </a:r>
            <a:endParaRPr lang="en-US" altLang="zh-CN" dirty="0">
              <a:sym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9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/>
              <a:t>奉系军阀是北洋军阀主要派系之一。因首领张作霖出生在奉天故称奉系。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</a:t>
            </a:r>
            <a:r>
              <a:rPr lang="en-US" altLang="zh-CN" dirty="0" err="1"/>
              <a:t>docer.wps.cn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北京大学生在天安门游行示威，学生行动被北洋军阀政府镇压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接着商人罢市、学生罢课。这场反帝爱国运动扩展到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多个省区、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多个城市。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日，北洋军阀政府释放被捕学生，罢免曹汝霖、章宗祥、陆宗舆。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日中国代表没有出席巴黎和约签字仪式。</a:t>
            </a:r>
          </a:p>
          <a:p>
            <a:pPr eaLnBrk="1" hangingPunct="1">
              <a:spcBef>
                <a:spcPct val="0"/>
              </a:spcBef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CBA6DC4-F4F8-44D7-8332-A764D1DDEC2C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sym typeface="微软雅黑" panose="020B0503020204020204" pitchFamily="34" charset="-122"/>
              </a:rPr>
              <a:t>国民党在政治文化上执行政策后，在经济上的政策，导致这个时候中国人民被三座经济大山压制</a:t>
            </a:r>
            <a:endParaRPr lang="en-US" altLang="zh-CN" sz="1200" dirty="0">
              <a:sym typeface="微软雅黑" panose="020B0503020204020204" pitchFamily="34" charset="-122"/>
            </a:endParaRPr>
          </a:p>
          <a:p>
            <a:r>
              <a:rPr lang="zh-CN" altLang="en-US" sz="1200" dirty="0">
                <a:sym typeface="微软雅黑" panose="020B0503020204020204" pitchFamily="34" charset="-122"/>
              </a:rPr>
              <a:t>（中国银行、中央银行、交通银行、中国农民银行）</a:t>
            </a:r>
            <a:endParaRPr lang="en-US" altLang="zh-CN" sz="1200" dirty="0">
              <a:sym typeface="微软雅黑" panose="020B0503020204020204" pitchFamily="34" charset="-122"/>
            </a:endParaRPr>
          </a:p>
          <a:p>
            <a:r>
              <a:rPr lang="zh-CN" altLang="en-US" sz="1200" dirty="0">
                <a:sym typeface="微软雅黑" panose="020B0503020204020204" pitchFamily="34" charset="-122"/>
              </a:rPr>
              <a:t>（邮政储金汇业局和中央信托局）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此时也有好的经济发展形式，民族资本主义，与官僚资本主义有所区分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此时也有好的经济发展形式，民族资本主义，与官僚资本主义有所区分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此时也有好的经济发展形式，民族资本主义，与官僚资本主义有所区分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此时也有好的经济发展形式，民族资本主义，与官僚资本主义有所区分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梁漱溟为首的乡村建设派，黄炎培为首的中华职业教育社。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张君劢、张东荪、罗隆基为代表的中国国家社会党（又称再造派）等。 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梁漱溟为首的乡村建设派，黄炎培为首的中华职业教育社。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张君劢、张东荪、罗隆基为代表的中国国家社会党（又称再造派）等。 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梁漱溟为首的乡村建设派，黄炎培为首的中华职业教育社。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张君劢、张东荪、罗隆基为代表的中国国家社会党（又称再造派）等。 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，表现了反帝反封建的彻底性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真正的群众性革命运动。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，表现了反帝反封建的彻底性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真正的群众性革命运动。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，表现了反帝反封建的彻底性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真正的群众性革命运动。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Arial" panose="020B0604020202020204" pitchFamily="34" charset="0"/>
              </a:rPr>
              <a:t>五四运动后，无产阶级成为中国民族民主革命的领导者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（一）早期宣传马克思主义的三类人</a:t>
            </a:r>
            <a:r>
              <a:rPr lang="en-US" altLang="zh-CN" sz="1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(</a:t>
            </a:r>
            <a:r>
              <a:rPr lang="zh-CN" altLang="en-US" sz="1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老中青三代</a:t>
            </a:r>
            <a:r>
              <a:rPr lang="en-US" altLang="zh-CN" sz="1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00"/>
                </a:solidFill>
              </a:rPr>
              <a:t>五四运动</a:t>
            </a:r>
            <a:r>
              <a:rPr lang="zh-CN" altLang="en-US" dirty="0"/>
              <a:t>前的新文化运动的精神领袖（陈独秀、李大钊）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李大钊</a:t>
            </a:r>
            <a:r>
              <a:rPr lang="en-US" altLang="zh-CN" dirty="0"/>
              <a:t>《</a:t>
            </a:r>
            <a:r>
              <a:rPr lang="zh-CN" altLang="en-US" dirty="0"/>
              <a:t>我的马克思主义观</a:t>
            </a:r>
            <a:r>
              <a:rPr lang="en-US" altLang="zh-CN" dirty="0"/>
              <a:t>》</a:t>
            </a:r>
            <a:r>
              <a:rPr lang="zh-CN" altLang="en-US" dirty="0"/>
              <a:t>、陈独秀</a:t>
            </a:r>
            <a:r>
              <a:rPr lang="en-US" altLang="zh-CN" dirty="0"/>
              <a:t>《</a:t>
            </a:r>
            <a:r>
              <a:rPr lang="zh-CN" altLang="en-US" dirty="0"/>
              <a:t>谈政治</a:t>
            </a:r>
            <a:r>
              <a:rPr lang="en-US" altLang="zh-CN" dirty="0"/>
              <a:t>》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、五四运动中的左翼骨干（毛泽东、周恩来、杨匏安、蔡和森等）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杨匏安</a:t>
            </a:r>
            <a:r>
              <a:rPr lang="en-US" altLang="zh-CN" dirty="0"/>
              <a:t>《</a:t>
            </a:r>
            <a:r>
              <a:rPr lang="zh-CN" altLang="en-US" dirty="0"/>
              <a:t>马克思主义</a:t>
            </a:r>
            <a:r>
              <a:rPr lang="en-US" altLang="zh-CN" dirty="0"/>
              <a:t>》</a:t>
            </a:r>
            <a:r>
              <a:rPr lang="zh-CN" altLang="en-US" dirty="0"/>
              <a:t>（科学的社会主义）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、一部分原同盟会员、辛亥革命时期的活动家</a:t>
            </a:r>
            <a:r>
              <a:rPr lang="zh-CN" altLang="en-US" dirty="0">
                <a:solidFill>
                  <a:srgbClr val="000000"/>
                </a:solidFill>
              </a:rPr>
              <a:t>（董必武、吴玉章、林伯渠等）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ym typeface="Calibri" panose="020F0502020204030204" charset="0"/>
              </a:rPr>
              <a:t> 新民学会、互助社、觉悟社等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（一）早期宣传马克思主义的三类人</a:t>
            </a:r>
            <a:r>
              <a:rPr lang="en-US" altLang="zh-CN" sz="1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(</a:t>
            </a:r>
            <a:r>
              <a:rPr lang="zh-CN" altLang="en-US" sz="1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老中青三代</a:t>
            </a:r>
            <a:r>
              <a:rPr lang="en-US" altLang="zh-CN" sz="16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：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00"/>
                </a:solidFill>
              </a:rPr>
              <a:t>五四运动</a:t>
            </a:r>
            <a:r>
              <a:rPr lang="zh-CN" altLang="en-US" dirty="0"/>
              <a:t>前的新文化运动的精神领袖（陈独秀、李大钊）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李大钊</a:t>
            </a:r>
            <a:r>
              <a:rPr lang="en-US" altLang="zh-CN" dirty="0"/>
              <a:t>《</a:t>
            </a:r>
            <a:r>
              <a:rPr lang="zh-CN" altLang="en-US" dirty="0"/>
              <a:t>我的马克思主义观</a:t>
            </a:r>
            <a:r>
              <a:rPr lang="en-US" altLang="zh-CN" dirty="0"/>
              <a:t>》</a:t>
            </a:r>
            <a:r>
              <a:rPr lang="zh-CN" altLang="en-US" dirty="0"/>
              <a:t>、陈独秀</a:t>
            </a:r>
            <a:r>
              <a:rPr lang="en-US" altLang="zh-CN" dirty="0"/>
              <a:t>《</a:t>
            </a:r>
            <a:r>
              <a:rPr lang="zh-CN" altLang="en-US" dirty="0"/>
              <a:t>谈政治</a:t>
            </a:r>
            <a:r>
              <a:rPr lang="en-US" altLang="zh-CN" dirty="0"/>
              <a:t>》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、五四运动中的左翼骨干（毛泽东、周恩来、杨匏安、蔡和森等）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杨匏安</a:t>
            </a:r>
            <a:r>
              <a:rPr lang="en-US" altLang="zh-CN" dirty="0"/>
              <a:t>《</a:t>
            </a:r>
            <a:r>
              <a:rPr lang="zh-CN" altLang="en-US" dirty="0"/>
              <a:t>马克思主义</a:t>
            </a:r>
            <a:r>
              <a:rPr lang="en-US" altLang="zh-CN" dirty="0"/>
              <a:t>》</a:t>
            </a:r>
            <a:r>
              <a:rPr lang="zh-CN" altLang="en-US" dirty="0"/>
              <a:t>（科学的社会主义）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、一部分原同盟会员、辛亥革命时期的活动家</a:t>
            </a:r>
            <a:r>
              <a:rPr lang="zh-CN" altLang="en-US" dirty="0">
                <a:solidFill>
                  <a:srgbClr val="000000"/>
                </a:solidFill>
              </a:rPr>
              <a:t>（董必武、吴玉章、林伯渠等）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ym typeface="Calibri" panose="020F0502020204030204" charset="0"/>
              </a:rPr>
              <a:t> 新民学会、互助社、觉悟社等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微软雅黑" panose="020B0503020204020204" pitchFamily="34" charset="-122"/>
              </a:rPr>
              <a:t>明确地同第二国际的社会民主主义划清界限，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微软雅黑" panose="020B0503020204020204" pitchFamily="34" charset="-122"/>
              </a:rPr>
              <a:t>明确地同第二国际的社会民主主义划清界限，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单击此处编辑母版标题样式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HULUO</a:t>
            </a:r>
            <a:r>
              <a:rPr lang="zh-CN" altLang="en-US" b="1" dirty="0">
                <a:solidFill>
                  <a:srgbClr val="C00000"/>
                </a:solidFill>
              </a:rPr>
              <a:t>·</a:t>
            </a:r>
            <a:r>
              <a:rPr lang="en-US" altLang="zh-CN" b="1" dirty="0">
                <a:solidFill>
                  <a:srgbClr val="C00000"/>
                </a:solidFill>
              </a:rPr>
              <a:t>MORE THAN ACCOUNTING</a:t>
            </a:r>
            <a:endParaRPr lang="en-US" altLang="zh-CN" b="1" baseline="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4357" y="439366"/>
            <a:ext cx="9301843" cy="54405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534"/>
            <a:ext cx="10515600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单击此处编辑母版标题样式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HULUO</a:t>
            </a:r>
            <a:r>
              <a:rPr lang="zh-CN" altLang="en-US" b="1" dirty="0">
                <a:solidFill>
                  <a:srgbClr val="C00000"/>
                </a:solidFill>
              </a:rPr>
              <a:t>·</a:t>
            </a:r>
            <a:r>
              <a:rPr lang="en-US" altLang="zh-CN" b="1" dirty="0">
                <a:solidFill>
                  <a:srgbClr val="C00000"/>
                </a:solidFill>
              </a:rPr>
              <a:t>MORE THAN ACCOUNTING</a:t>
            </a:r>
            <a:endParaRPr lang="en-US" altLang="zh-CN" b="1" baseline="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7780" y="146050"/>
            <a:ext cx="951865" cy="130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1118035" y="1575185"/>
            <a:ext cx="9976945" cy="113736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单击此处编辑母版标题样式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685639" y="699378"/>
            <a:ext cx="2841736" cy="644142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C0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78372" y="3087501"/>
            <a:ext cx="11403725" cy="10510"/>
          </a:xfrm>
          <a:prstGeom prst="line">
            <a:avLst/>
          </a:prstGeom>
          <a:ln w="19050">
            <a:solidFill>
              <a:srgbClr val="D33D1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288221" y="2913345"/>
            <a:ext cx="3865179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HULUO</a:t>
            </a:r>
            <a:r>
              <a:rPr lang="zh-CN" altLang="en-US" b="1" dirty="0">
                <a:solidFill>
                  <a:srgbClr val="C00000"/>
                </a:solidFill>
              </a:rPr>
              <a:t>·</a:t>
            </a:r>
            <a:r>
              <a:rPr lang="en-US" altLang="zh-CN" b="1" dirty="0">
                <a:solidFill>
                  <a:srgbClr val="C00000"/>
                </a:solidFill>
              </a:rPr>
              <a:t>MORE THAN ACCOUNTING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811135" y="5892800"/>
            <a:ext cx="4368800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172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auto" latinLnBrk="0" hangingPunct="1">
              <a:lnSpc>
                <a:spcPct val="150000"/>
              </a:lnSpc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988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5100" y="532130"/>
            <a:ext cx="8178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5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02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60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49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17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34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74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487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 userDrawn="1"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倩简体" panose="03000509000000000000" pitchFamily="65" charset="-122"/>
              <a:ea typeface="方正粗倩简体" panose="03000509000000000000" pitchFamily="65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D8D8-7452-4451-B174-E376E5DA4DD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5CE8-A4D9-4C72-B3B7-D1ED057FD70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5054600"/>
            <a:ext cx="2166937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清刻本悦宋简体" panose="02000000000000000000" pitchFamily="2" charset="-122"/>
          <a:ea typeface="方正清刻本悦宋简体" panose="020000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6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383" y="2646620"/>
            <a:ext cx="100463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1.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群众：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青年学生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工人阶级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思想：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中国近代史上一次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彻底的反帝反封建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的革命运动。</a:t>
            </a:r>
          </a:p>
          <a:p>
            <a:pPr>
              <a:lnSpc>
                <a:spcPct val="2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开始：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新民主主义革命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521147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03103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65</a:t>
            </a:r>
            <a:r>
              <a:rPr kumimoji="1" lang="zh-CN" altLang="en-US" dirty="0"/>
              <a:t>页</a:t>
            </a:r>
          </a:p>
        </p:txBody>
      </p:sp>
      <p:sp>
        <p:nvSpPr>
          <p:cNvPr id="12" name="五边形 11"/>
          <p:cNvSpPr/>
          <p:nvPr/>
        </p:nvSpPr>
        <p:spPr>
          <a:xfrm>
            <a:off x="10603103" y="6211669"/>
            <a:ext cx="1657577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B52153-71B4-CA4F-A8C9-6A67E2A95765}"/>
              </a:ext>
            </a:extLst>
          </p:cNvPr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4.1.3.2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五四运动的历史特点和历史意义</a:t>
            </a:r>
          </a:p>
        </p:txBody>
      </p:sp>
    </p:spTree>
    <p:extLst>
      <p:ext uri="{BB962C8B-B14F-4D97-AF65-F5344CB8AC3E}">
        <p14:creationId xmlns:p14="http://schemas.microsoft.com/office/powerpoint/2010/main" val="20862264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6"/>
            <a:ext cx="10515600" cy="4798706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中间党派的活动及其政治主张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影响较大的中间党派：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1.1930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8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邓演达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领导的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中国国民党临时行动委员会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（又称第三党）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梁漱溟为首的乡村建设派。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黄炎培为首的中华职业教育社。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033" y="3060383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5.1.2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中间党派的活动及其政治主张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7"/>
            <a:ext cx="10515600" cy="1436910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中间党派的活动及其政治主张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影响较大的中间党派：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1" y="1998242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5243" y="3195568"/>
            <a:ext cx="11079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邓演达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梁漱溟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黄炎培</a:t>
            </a:r>
          </a:p>
        </p:txBody>
      </p:sp>
      <p:sp>
        <p:nvSpPr>
          <p:cNvPr id="7" name="矩形 6"/>
          <p:cNvSpPr/>
          <p:nvPr/>
        </p:nvSpPr>
        <p:spPr>
          <a:xfrm>
            <a:off x="6565191" y="3195568"/>
            <a:ext cx="20313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乡村建设派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中华职业教育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5.1.2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中间党派的活动及其政治主张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479" y="36512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主张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415" y="1279787"/>
            <a:ext cx="10515600" cy="1436910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中间党派的活动及其政治主张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影响较大的中间党派：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1" y="1998242"/>
            <a:ext cx="1478501" cy="4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568" y="510228"/>
            <a:ext cx="4843432" cy="1539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5243" y="3195568"/>
            <a:ext cx="11079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邓演达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梁漱溟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黄炎培</a:t>
            </a:r>
          </a:p>
        </p:txBody>
      </p:sp>
      <p:sp>
        <p:nvSpPr>
          <p:cNvPr id="7" name="矩形 6"/>
          <p:cNvSpPr/>
          <p:nvPr/>
        </p:nvSpPr>
        <p:spPr>
          <a:xfrm>
            <a:off x="6565191" y="3195568"/>
            <a:ext cx="20313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乡村建设派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中华职业教育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3645663" y="3435152"/>
            <a:ext cx="2987104" cy="7460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3603278" y="3435152"/>
            <a:ext cx="3029489" cy="7299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603277" y="4883519"/>
            <a:ext cx="3071875" cy="160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5.1.2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中间党派的活动及其政治主张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中国近代史上一次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的革命运动。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776206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03103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65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603103" y="6211669"/>
            <a:ext cx="1657577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17C872-8AD7-3B42-BCE7-5E9CDC8AD3FA}"/>
              </a:ext>
            </a:extLst>
          </p:cNvPr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4.1.3.2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五四运动的历史特点和历史意义</a:t>
            </a:r>
          </a:p>
        </p:txBody>
      </p:sp>
    </p:spTree>
    <p:extLst>
      <p:ext uri="{BB962C8B-B14F-4D97-AF65-F5344CB8AC3E}">
        <p14:creationId xmlns:p14="http://schemas.microsoft.com/office/powerpoint/2010/main" val="119455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403618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93" y="1087240"/>
            <a:ext cx="11801707" cy="559146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五四运动的历史意义</a:t>
            </a:r>
            <a:endParaRPr lang="en-US" altLang="zh-CN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青年学生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是先锋，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工人阶级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第一次独立登上政治舞台，成为主力军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促进了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马克思主义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在中国的广泛传播。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中国近代史上一次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彻底的反帝反封建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的革命运动。</a:t>
            </a: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是中国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新民主主义革命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的伟大开端。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312" y="1487196"/>
            <a:ext cx="1708936" cy="52796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28" y="40383"/>
            <a:ext cx="4914900" cy="13716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521147" y="3445651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群众思想彻底开始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03103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65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603103" y="6211669"/>
            <a:ext cx="1657577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36D7EF-2A03-994A-82D9-132A7834D40B}"/>
              </a:ext>
            </a:extLst>
          </p:cNvPr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4.1.3.2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五四运动的历史特点和历史意义</a:t>
            </a:r>
          </a:p>
        </p:txBody>
      </p:sp>
    </p:spTree>
    <p:extLst>
      <p:ext uri="{BB962C8B-B14F-4D97-AF65-F5344CB8AC3E}">
        <p14:creationId xmlns:p14="http://schemas.microsoft.com/office/powerpoint/2010/main" val="344224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五四运动的直接导火线是（    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俄国十月革命的影响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中国工人阶级和民族资产阶级力量的壮大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巴黎和会上中国外交的失败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新文化运动掀起的思想解放潮流的推动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88075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五四运动的直接导火线是（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俄国十月革命的影响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中国工人阶级和民族资产阶级力量的壮大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巴黎和会上中国外交的失败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新文化运动掀起的思想解放潮流的推动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419965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下列关于五四运动特点和意义的叙述不正确的是（    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五四运动是中国近代史上一次彻底反帝反封建的革命运动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工人阶级在运动后期发挥了主力军作用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五四运动促进了马克思主义同工人运动的结合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五四运动是中国社会主义革命的开端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08794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678" y="1839179"/>
            <a:ext cx="10515600" cy="37929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下列关于五四运动特点和意义的叙述不正确的是（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五四运动是中国近代史上一次彻底反帝反封建的革命运动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工人阶级在运动后期发挥了主力军作用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五四运动促进了马克思主义同工人运动的结合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五四运动是中国社会主义革命的开端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415144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</p:spTree>
    <p:extLst>
      <p:ext uri="{BB962C8B-B14F-4D97-AF65-F5344CB8AC3E}">
        <p14:creationId xmlns:p14="http://schemas.microsoft.com/office/powerpoint/2010/main" val="114516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8673187" y="2057562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23409" y="1869349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</a:t>
            </a:r>
            <a:r>
              <a:rPr lang="zh-CN" altLang="en-US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马克思主义的传播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923409" y="31195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研究马克思主义的特点</a:t>
            </a:r>
          </a:p>
        </p:txBody>
      </p:sp>
    </p:spTree>
    <p:extLst>
      <p:ext uri="{BB962C8B-B14F-4D97-AF65-F5344CB8AC3E}">
        <p14:creationId xmlns:p14="http://schemas.microsoft.com/office/powerpoint/2010/main" val="408144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51" y="360676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561" y="1299511"/>
            <a:ext cx="11231379" cy="4523213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早期马克思主义传播：先驱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先驱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早期宣传马克思主义的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老中青三代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一部分原同盟会员、辛亥革命时期的活动家（董必武、吴玉章、林伯渠等）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五四运动前的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新文化运动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的精神领袖（陈独秀、李大钊）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李大钊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我的马克思主义观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、陈独秀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谈政治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青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五四运动中的左翼骨干（毛泽东、周恩来、杨匏安、蔡和森等）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杨匏安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马克思主义</a:t>
            </a:r>
            <a:r>
              <a:rPr lang="en-US" altLang="zh-CN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（科学的社会主义）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solidFill>
                <a:srgbClr val="0D0D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64" y="1845630"/>
            <a:ext cx="1690865" cy="5390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6" y="83574"/>
            <a:ext cx="3956326" cy="16955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9100" y="50719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4.2.1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中国早期马克思主义思想运动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03103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69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603103" y="6211669"/>
            <a:ext cx="1657577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50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838" y="1715892"/>
            <a:ext cx="6815926" cy="38501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思维导图，脉络明晰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知识考点，重点分析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历年真题，深度解析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考场演兵，巩固练习</a:t>
            </a:r>
          </a:p>
          <a:p>
            <a:pPr>
              <a:lnSpc>
                <a:spcPct val="200000"/>
              </a:lnSpc>
            </a:pP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89957" y="429427"/>
            <a:ext cx="9301843" cy="544050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关于教材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22" y="225331"/>
            <a:ext cx="5690560" cy="569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0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451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822" y="1678805"/>
            <a:ext cx="11098857" cy="4284674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早期马克思主义传播：</a:t>
            </a:r>
            <a:r>
              <a:rPr lang="zh-CN" altLang="en-US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先驱</a:t>
            </a:r>
            <a:r>
              <a:rPr lang="en-US" altLang="zh-CN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作品</a:t>
            </a:r>
            <a:r>
              <a:rPr lang="en-US" altLang="zh-CN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D0D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社团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作品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马克思主义著作的翻译和出版：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陈望道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第一个翻译出《共产党宣言》。</a:t>
            </a:r>
            <a:endParaRPr lang="zh-CN" altLang="en-US" u="sng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社团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学习、研究和宣传马克思主义的社团纷纷涌现： 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李大钊（北京）：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马克思学说研究会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我的马克思主义观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Calibri" panose="020F0502020204030204" charset="0"/>
              </a:rPr>
              <a:t>   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        陈独秀（上海）：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charset="0"/>
              </a:rPr>
              <a:t>马克思主义研究会</a:t>
            </a:r>
            <a:r>
              <a:rPr lang="zh-CN" altLang="en-US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谈政治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</a:t>
            </a:r>
            <a:endParaRPr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spcBef>
                <a:spcPct val="2000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spcBef>
                <a:spcPct val="200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77" y="1243277"/>
            <a:ext cx="1690865" cy="5390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6" y="83574"/>
            <a:ext cx="3956326" cy="16955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E44B3C-9373-004E-BB7C-001104A97882}"/>
              </a:ext>
            </a:extLst>
          </p:cNvPr>
          <p:cNvSpPr txBox="1"/>
          <p:nvPr/>
        </p:nvSpPr>
        <p:spPr>
          <a:xfrm>
            <a:off x="419100" y="50719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4.2.1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中国早期马克思主义思想运动</a:t>
            </a:r>
          </a:p>
        </p:txBody>
      </p:sp>
    </p:spTree>
    <p:extLst>
      <p:ext uri="{BB962C8B-B14F-4D97-AF65-F5344CB8AC3E}">
        <p14:creationId xmlns:p14="http://schemas.microsoft.com/office/powerpoint/2010/main" val="84950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84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66534"/>
            <a:ext cx="10781371" cy="507851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早期研究、传播马克思主义思想运动的特点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群众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理论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endParaRPr lang="en-US" altLang="zh-CN" b="1" dirty="0"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联系实际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58" y="0"/>
            <a:ext cx="4304242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84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313" y="1147264"/>
            <a:ext cx="10781371" cy="507851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早期研究、传播马克思主义思想运动的特点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群众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开始提出知识分子应当同劳动群众相结合的思想。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理论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重视对马克思主义基本理论的学习，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坚持了马克思主义的革命原则和正确方向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endParaRPr lang="en-US" altLang="zh-CN" b="1" dirty="0"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sym typeface="微软雅黑" panose="020B0503020204020204" pitchFamily="34" charset="-122"/>
              </a:rPr>
              <a:t>联系实际</a:t>
            </a:r>
            <a:r>
              <a:rPr lang="zh-CN" altLang="en-US" b="1" dirty="0"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注意从中国实际出发，初步形成了马克思主义应当与中国实际相结合的思想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58" y="0"/>
            <a:ext cx="4304242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《共产党宣言》第一个中文全译本的译者是（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李大钊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陈独秀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陈望道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108691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《共产党宣言》第一个中文全译本的译者是（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李大钊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陈独秀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毛泽东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陈望道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58180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以下不属于早期马克思主义思想运动的特点是（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重视对马克思主义基本理论的学习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注意从中国的实际出发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开始提出知识分子应当忠于民众，到民间去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走有中国特色的社会主义革命道路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741554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957" y="1613892"/>
            <a:ext cx="10515600" cy="368697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以下不属于早期马克思主义思想运动的特点是（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重视对马克思主义基本理论的学习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注意从中国的实际出发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开始提出知识分子应当忠于民众，到民间去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走有中国特色的社会主义革命道路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35162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8707244" y="2931300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91522" y="265147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早期活动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991522" y="3959356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中共一大召开</a:t>
            </a:r>
          </a:p>
        </p:txBody>
      </p:sp>
    </p:spTree>
    <p:extLst>
      <p:ext uri="{BB962C8B-B14F-4D97-AF65-F5344CB8AC3E}">
        <p14:creationId xmlns:p14="http://schemas.microsoft.com/office/powerpoint/2010/main" val="590867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6348" y="2353333"/>
            <a:ext cx="6108053" cy="31009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早期活动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1920年2月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“南陈北李，相约建党”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：陈独秀（上海）、李大钊（北京）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李中主持成立共产党早期组织的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第一个产业工会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上海机器工会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6" name="组合 4"/>
          <p:cNvGrpSpPr/>
          <p:nvPr/>
        </p:nvGrpSpPr>
        <p:grpSpPr bwMode="auto">
          <a:xfrm>
            <a:off x="-2036001" y="1139688"/>
            <a:ext cx="6398401" cy="5283995"/>
            <a:chOff x="1595438" y="968375"/>
            <a:chExt cx="5953125" cy="4921250"/>
          </a:xfrm>
          <a:solidFill>
            <a:schemeClr val="bg1">
              <a:lumMod val="85000"/>
            </a:schemeClr>
          </a:solidFill>
        </p:grpSpPr>
        <p:sp>
          <p:nvSpPr>
            <p:cNvPr id="7" name="内蒙古"/>
            <p:cNvSpPr/>
            <p:nvPr/>
          </p:nvSpPr>
          <p:spPr bwMode="auto">
            <a:xfrm>
              <a:off x="4095750" y="1023938"/>
              <a:ext cx="2608263" cy="2225675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甘肃"/>
            <p:cNvSpPr/>
            <p:nvPr/>
          </p:nvSpPr>
          <p:spPr bwMode="auto">
            <a:xfrm>
              <a:off x="3594100" y="2528888"/>
              <a:ext cx="1666875" cy="1411287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宁夏"/>
            <p:cNvSpPr/>
            <p:nvPr/>
          </p:nvSpPr>
          <p:spPr bwMode="auto">
            <a:xfrm>
              <a:off x="4778375" y="3019425"/>
              <a:ext cx="336550" cy="555625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新疆"/>
            <p:cNvSpPr/>
            <p:nvPr/>
          </p:nvSpPr>
          <p:spPr bwMode="auto">
            <a:xfrm>
              <a:off x="1595438" y="1557338"/>
              <a:ext cx="2382837" cy="1801812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青海"/>
            <p:cNvSpPr/>
            <p:nvPr/>
          </p:nvSpPr>
          <p:spPr bwMode="auto">
            <a:xfrm>
              <a:off x="3141663" y="2971800"/>
              <a:ext cx="1482725" cy="1063625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四川"/>
            <p:cNvSpPr/>
            <p:nvPr/>
          </p:nvSpPr>
          <p:spPr bwMode="auto">
            <a:xfrm>
              <a:off x="3992563" y="3717925"/>
              <a:ext cx="1282700" cy="1125538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西藏"/>
            <p:cNvSpPr/>
            <p:nvPr/>
          </p:nvSpPr>
          <p:spPr bwMode="auto">
            <a:xfrm>
              <a:off x="1862138" y="3260725"/>
              <a:ext cx="2295525" cy="1397000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云南"/>
            <p:cNvSpPr/>
            <p:nvPr/>
          </p:nvSpPr>
          <p:spPr bwMode="auto">
            <a:xfrm>
              <a:off x="3952875" y="4422775"/>
              <a:ext cx="1038225" cy="1082675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贵州"/>
            <p:cNvSpPr/>
            <p:nvPr/>
          </p:nvSpPr>
          <p:spPr bwMode="auto">
            <a:xfrm>
              <a:off x="4697413" y="4408488"/>
              <a:ext cx="701675" cy="608012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广西"/>
            <p:cNvSpPr/>
            <p:nvPr/>
          </p:nvSpPr>
          <p:spPr bwMode="auto">
            <a:xfrm>
              <a:off x="4811713" y="4781550"/>
              <a:ext cx="917575" cy="698500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重庆"/>
            <p:cNvSpPr/>
            <p:nvPr/>
          </p:nvSpPr>
          <p:spPr bwMode="auto">
            <a:xfrm>
              <a:off x="4938713" y="4013200"/>
              <a:ext cx="519112" cy="527050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陕西"/>
            <p:cNvSpPr/>
            <p:nvPr/>
          </p:nvSpPr>
          <p:spPr bwMode="auto">
            <a:xfrm>
              <a:off x="4938713" y="2990850"/>
              <a:ext cx="592137" cy="1055688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山西"/>
            <p:cNvSpPr/>
            <p:nvPr/>
          </p:nvSpPr>
          <p:spPr bwMode="auto">
            <a:xfrm>
              <a:off x="5451475" y="2792413"/>
              <a:ext cx="393700" cy="866775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湖南"/>
            <p:cNvSpPr/>
            <p:nvPr/>
          </p:nvSpPr>
          <p:spPr bwMode="auto">
            <a:xfrm>
              <a:off x="5348288" y="4270375"/>
              <a:ext cx="628650" cy="73025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湖北"/>
            <p:cNvSpPr/>
            <p:nvPr/>
          </p:nvSpPr>
          <p:spPr bwMode="auto">
            <a:xfrm>
              <a:off x="5275263" y="3849688"/>
              <a:ext cx="892175" cy="55880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广东"/>
            <p:cNvSpPr/>
            <p:nvPr/>
          </p:nvSpPr>
          <p:spPr bwMode="auto">
            <a:xfrm>
              <a:off x="5472113" y="4876800"/>
              <a:ext cx="928687" cy="735013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江西"/>
            <p:cNvSpPr/>
            <p:nvPr/>
          </p:nvSpPr>
          <p:spPr bwMode="auto">
            <a:xfrm>
              <a:off x="5911850" y="4240213"/>
              <a:ext cx="555625" cy="757237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福建"/>
            <p:cNvSpPr/>
            <p:nvPr/>
          </p:nvSpPr>
          <p:spPr bwMode="auto">
            <a:xfrm>
              <a:off x="6200775" y="4441825"/>
              <a:ext cx="514350" cy="628650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浙江"/>
            <p:cNvSpPr/>
            <p:nvPr/>
          </p:nvSpPr>
          <p:spPr bwMode="auto">
            <a:xfrm>
              <a:off x="6430963" y="4043363"/>
              <a:ext cx="441325" cy="511175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安徽"/>
            <p:cNvSpPr/>
            <p:nvPr/>
          </p:nvSpPr>
          <p:spPr bwMode="auto">
            <a:xfrm>
              <a:off x="5999163" y="3600450"/>
              <a:ext cx="558800" cy="684213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天津"/>
            <p:cNvSpPr/>
            <p:nvPr/>
          </p:nvSpPr>
          <p:spPr bwMode="auto">
            <a:xfrm>
              <a:off x="6108700" y="2811463"/>
              <a:ext cx="146050" cy="211137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北京"/>
            <p:cNvSpPr/>
            <p:nvPr/>
          </p:nvSpPr>
          <p:spPr bwMode="auto">
            <a:xfrm>
              <a:off x="5962650" y="2716213"/>
              <a:ext cx="193675" cy="207962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辽宁"/>
            <p:cNvSpPr/>
            <p:nvPr/>
          </p:nvSpPr>
          <p:spPr bwMode="auto">
            <a:xfrm>
              <a:off x="6291263" y="2303463"/>
              <a:ext cx="687387" cy="654050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吉林"/>
            <p:cNvSpPr/>
            <p:nvPr/>
          </p:nvSpPr>
          <p:spPr bwMode="auto">
            <a:xfrm>
              <a:off x="6445250" y="1908175"/>
              <a:ext cx="979488" cy="665163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黑龙江"/>
            <p:cNvSpPr/>
            <p:nvPr/>
          </p:nvSpPr>
          <p:spPr bwMode="auto">
            <a:xfrm>
              <a:off x="6237288" y="968375"/>
              <a:ext cx="1311275" cy="1192213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山东"/>
            <p:cNvSpPr/>
            <p:nvPr/>
          </p:nvSpPr>
          <p:spPr bwMode="auto">
            <a:xfrm>
              <a:off x="5976938" y="3106738"/>
              <a:ext cx="793750" cy="498475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上海"/>
            <p:cNvSpPr/>
            <p:nvPr/>
          </p:nvSpPr>
          <p:spPr bwMode="auto">
            <a:xfrm>
              <a:off x="6718300" y="3933825"/>
              <a:ext cx="125413" cy="109538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江苏"/>
            <p:cNvSpPr/>
            <p:nvPr/>
          </p:nvSpPr>
          <p:spPr bwMode="auto">
            <a:xfrm>
              <a:off x="6137275" y="3513138"/>
              <a:ext cx="692150" cy="533400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河北"/>
            <p:cNvSpPr/>
            <p:nvPr/>
          </p:nvSpPr>
          <p:spPr bwMode="auto">
            <a:xfrm>
              <a:off x="5776913" y="2492375"/>
              <a:ext cx="642937" cy="917575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河南"/>
            <p:cNvSpPr/>
            <p:nvPr/>
          </p:nvSpPr>
          <p:spPr bwMode="auto">
            <a:xfrm>
              <a:off x="5483225" y="3373438"/>
              <a:ext cx="676275" cy="669925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台湾"/>
            <p:cNvSpPr/>
            <p:nvPr/>
          </p:nvSpPr>
          <p:spPr bwMode="auto">
            <a:xfrm>
              <a:off x="6754813" y="4803775"/>
              <a:ext cx="193675" cy="468313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海南"/>
            <p:cNvSpPr/>
            <p:nvPr/>
          </p:nvSpPr>
          <p:spPr bwMode="auto">
            <a:xfrm>
              <a:off x="5330825" y="5634038"/>
              <a:ext cx="292100" cy="255587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95" y="59982"/>
            <a:ext cx="4455919" cy="1832239"/>
          </a:xfrm>
          <a:prstGeom prst="rect">
            <a:avLst/>
          </a:prstGeom>
        </p:spPr>
      </p:pic>
      <p:pic>
        <p:nvPicPr>
          <p:cNvPr id="39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591" y="1880164"/>
            <a:ext cx="1519201" cy="484323"/>
          </a:xfrm>
          <a:prstGeom prst="rect">
            <a:avLst/>
          </a:prstGeom>
          <a:noFill/>
        </p:spPr>
      </p:pic>
      <p:sp>
        <p:nvSpPr>
          <p:cNvPr id="40" name="文本框 39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4.2.2.1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中国共产党的早期组织及其活动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0603103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71</a:t>
            </a:r>
            <a:r>
              <a:rPr kumimoji="1" lang="zh-CN" altLang="en-US" dirty="0"/>
              <a:t>页</a:t>
            </a:r>
          </a:p>
        </p:txBody>
      </p:sp>
      <p:sp>
        <p:nvSpPr>
          <p:cNvPr id="42" name="五边形 41"/>
          <p:cNvSpPr/>
          <p:nvPr/>
        </p:nvSpPr>
        <p:spPr>
          <a:xfrm>
            <a:off x="10603103" y="6211669"/>
            <a:ext cx="1657577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5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608" y="3341177"/>
            <a:ext cx="11449995" cy="125732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1921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年7月23日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，中国共产党第一次全国代表大会在上海召开，宣告中国共产党的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成立。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696" y="1827374"/>
            <a:ext cx="1519201" cy="484323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4.2.2.3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中国共产党成立的历史特点和意义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603103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71</a:t>
            </a:r>
            <a:r>
              <a:rPr kumimoji="1" lang="zh-CN" altLang="en-US" dirty="0"/>
              <a:t>页</a:t>
            </a:r>
          </a:p>
        </p:txBody>
      </p:sp>
      <p:sp>
        <p:nvSpPr>
          <p:cNvPr id="10" name="五边形 9"/>
          <p:cNvSpPr/>
          <p:nvPr/>
        </p:nvSpPr>
        <p:spPr>
          <a:xfrm>
            <a:off x="10603103" y="6211669"/>
            <a:ext cx="1657577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51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56"/>
          <p:cNvSpPr txBox="1"/>
          <p:nvPr/>
        </p:nvSpPr>
        <p:spPr>
          <a:xfrm>
            <a:off x="1781176" y="1385889"/>
            <a:ext cx="915635" cy="27699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1.</a:t>
            </a:r>
            <a:r>
              <a:rPr lang="zh-CN" altLang="en-US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教材概述</a:t>
            </a:r>
          </a:p>
        </p:txBody>
      </p:sp>
      <p:sp>
        <p:nvSpPr>
          <p:cNvPr id="12291" name="矩形 72"/>
          <p:cNvSpPr/>
          <p:nvPr/>
        </p:nvSpPr>
        <p:spPr>
          <a:xfrm>
            <a:off x="5137151" y="3878264"/>
            <a:ext cx="4856163" cy="1825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88925">
              <a:spcBef>
                <a:spcPts val="1000"/>
              </a:spcBef>
              <a:spcAft>
                <a:spcPts val="1000"/>
              </a:spcAft>
            </a:pP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尚德机构学术中心教学、教研名师倾力之作——“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尚考通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”系列教材书籍</a:t>
            </a:r>
          </a:p>
          <a:p>
            <a:pPr indent="288925">
              <a:spcBef>
                <a:spcPts val="1000"/>
              </a:spcBef>
              <a:spcAft>
                <a:spcPts val="1000"/>
              </a:spcAft>
            </a:pP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2018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年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9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月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问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市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的四本教材为</a:t>
            </a:r>
            <a:r>
              <a:rPr lang="zh-CN" altLang="en-US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：</a:t>
            </a:r>
            <a:r>
              <a:rPr lang="en-US" altLang="zh-CN" sz="1600" b="1" dirty="0">
                <a:latin typeface="Arial" panose="020B0604020202020204" pitchFamily="34" charset="0"/>
                <a:ea typeface="方正兰亭超细黑简体" panose="02000000000000000000" pitchFamily="2" charset="-122"/>
              </a:rPr>
              <a:t>《中国近现代史纲要》《思想道德修养与法律基础》《毛泽东思想和中国特色社会主义理论体系概论》《马克思主义基本原理概论》。</a:t>
            </a:r>
          </a:p>
        </p:txBody>
      </p:sp>
      <p:sp>
        <p:nvSpPr>
          <p:cNvPr id="12292" name="矩形 73"/>
          <p:cNvSpPr/>
          <p:nvPr/>
        </p:nvSpPr>
        <p:spPr>
          <a:xfrm>
            <a:off x="2981326" y="381001"/>
            <a:ext cx="5109091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EF8B8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尚德机构“尚考通”权威教材</a:t>
            </a:r>
          </a:p>
        </p:txBody>
      </p:sp>
      <p:pic>
        <p:nvPicPr>
          <p:cNvPr id="12293" name="图片 3" descr="推广图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1012825"/>
            <a:ext cx="8275638" cy="2173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4" descr="WX20180920-105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76" y="3781425"/>
            <a:ext cx="3038475" cy="201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573115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484724"/>
            <a:ext cx="11449995" cy="54047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中国共产党成立的历史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意义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领导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思想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endParaRPr lang="en-US" altLang="zh-CN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世界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68" y="1574399"/>
            <a:ext cx="1674234" cy="50595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0372F0-C6B1-6943-AA5D-70FCDDC27597}"/>
              </a:ext>
            </a:extLst>
          </p:cNvPr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4.2.2.3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中国共产党成立的历史特点和意义</a:t>
            </a:r>
          </a:p>
        </p:txBody>
      </p:sp>
    </p:spTree>
    <p:extLst>
      <p:ext uri="{BB962C8B-B14F-4D97-AF65-F5344CB8AC3E}">
        <p14:creationId xmlns:p14="http://schemas.microsoft.com/office/powerpoint/2010/main" val="233864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589196"/>
            <a:ext cx="11449995" cy="54047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中国共产党成立的历史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意义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领导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它标志着中国革命终于有了一个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坚强的领导核心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  <a:p>
            <a:pPr>
              <a:spcBef>
                <a:spcPct val="0"/>
              </a:spcBef>
            </a:pPr>
            <a:endParaRPr lang="zh-CN" altLang="en-US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思想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中国革命从此有了一个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科学的指导思想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3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世界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沟通中国革命与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世界革命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的联系，同世界无产阶级社会革命运动相联结成为其一部分。</a:t>
            </a:r>
            <a:endParaRPr lang="zh-CN" altLang="en-US" b="1" u="sng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80" y="1654924"/>
            <a:ext cx="1674234" cy="50595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45" y="39159"/>
            <a:ext cx="4348855" cy="178821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125895" y="2826145"/>
            <a:ext cx="2743200" cy="874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领导思想世界级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AC428D-2CA4-114B-B165-3560E027288E}"/>
              </a:ext>
            </a:extLst>
          </p:cNvPr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4.2.2.3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中国共产党成立的历史特点和意义</a:t>
            </a:r>
          </a:p>
        </p:txBody>
      </p:sp>
    </p:spTree>
    <p:extLst>
      <p:ext uri="{BB962C8B-B14F-4D97-AF65-F5344CB8AC3E}">
        <p14:creationId xmlns:p14="http://schemas.microsoft.com/office/powerpoint/2010/main" val="1567051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39" y="2096068"/>
            <a:ext cx="2160000" cy="1447200"/>
          </a:xfrm>
          <a:prstGeom prst="ellipse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503725" y="3795957"/>
            <a:ext cx="11071654" cy="37070"/>
          </a:xfrm>
          <a:prstGeom prst="line">
            <a:avLst/>
          </a:prstGeom>
          <a:ln w="38100">
            <a:solidFill>
              <a:srgbClr val="C23C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17105" y="2063318"/>
            <a:ext cx="2160000" cy="2002653"/>
            <a:chOff x="617105" y="2063318"/>
            <a:chExt cx="2160000" cy="20026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05" y="2063318"/>
              <a:ext cx="2160000" cy="1512700"/>
            </a:xfrm>
            <a:prstGeom prst="ellipse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431435" y="3669302"/>
              <a:ext cx="531340" cy="396669"/>
              <a:chOff x="1222102" y="2999023"/>
              <a:chExt cx="531340" cy="396669"/>
            </a:xfrm>
          </p:grpSpPr>
          <p:sp>
            <p:nvSpPr>
              <p:cNvPr id="11" name="等腰三角形 10"/>
              <p:cNvSpPr/>
              <p:nvPr/>
            </p:nvSpPr>
            <p:spPr>
              <a:xfrm rot="10800000">
                <a:off x="1222102" y="3015047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344143" y="2999023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  <a:latin typeface="汉仪丫丫体简" panose="02010604000101010101" pitchFamily="2" charset="-122"/>
                    <a:ea typeface="汉仪丫丫体简" panose="02010604000101010101" pitchFamily="2" charset="-122"/>
                  </a:rPr>
                  <a:t>1</a:t>
                </a:r>
                <a:endParaRPr lang="zh-CN" altLang="en-US" sz="1600" dirty="0">
                  <a:solidFill>
                    <a:prstClr val="white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479872" y="2071055"/>
            <a:ext cx="2160000" cy="2002610"/>
            <a:chOff x="3479872" y="2071055"/>
            <a:chExt cx="2160000" cy="200261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47" r="26034"/>
            <a:stretch>
              <a:fillRect/>
            </a:stretch>
          </p:blipFill>
          <p:spPr>
            <a:xfrm>
              <a:off x="3479872" y="2071055"/>
              <a:ext cx="2160000" cy="1497227"/>
            </a:xfrm>
            <a:prstGeom prst="ellips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</p:pic>
        <p:grpSp>
          <p:nvGrpSpPr>
            <p:cNvPr id="18" name="组合 17"/>
            <p:cNvGrpSpPr/>
            <p:nvPr/>
          </p:nvGrpSpPr>
          <p:grpSpPr>
            <a:xfrm>
              <a:off x="4294202" y="3662539"/>
              <a:ext cx="531340" cy="411126"/>
              <a:chOff x="5164093" y="2984566"/>
              <a:chExt cx="531340" cy="411126"/>
            </a:xfrm>
          </p:grpSpPr>
          <p:sp>
            <p:nvSpPr>
              <p:cNvPr id="12" name="等腰三角形 11"/>
              <p:cNvSpPr/>
              <p:nvPr/>
            </p:nvSpPr>
            <p:spPr>
              <a:xfrm rot="10800000">
                <a:off x="5164093" y="3015047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sym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79722" y="2984566"/>
                <a:ext cx="300082" cy="3674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  <a:sym typeface="+mn-ea"/>
                  </a:rPr>
                  <a:t>2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156969" y="3654428"/>
            <a:ext cx="531340" cy="426932"/>
            <a:chOff x="9295183" y="2968761"/>
            <a:chExt cx="531340" cy="426932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9295183" y="3015048"/>
              <a:ext cx="531340" cy="380645"/>
            </a:xfrm>
            <a:prstGeom prst="triangl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410812" y="2968761"/>
              <a:ext cx="300082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>
                  <a:solidFill>
                    <a:prstClr val="white"/>
                  </a:solidFill>
                  <a:sym typeface="+mn-ea"/>
                </a:rPr>
                <a:t>3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05407" y="2122894"/>
            <a:ext cx="2160000" cy="1958466"/>
            <a:chOff x="9205407" y="2122894"/>
            <a:chExt cx="2160000" cy="195846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5407" y="2122894"/>
              <a:ext cx="2160000" cy="1393548"/>
            </a:xfrm>
            <a:prstGeom prst="ellipse">
              <a:avLst/>
            </a:prstGeom>
            <a:solidFill>
              <a:srgbClr val="C23C0D"/>
            </a:solidFill>
            <a:ln>
              <a:solidFill>
                <a:schemeClr val="bg1"/>
              </a:solidFill>
            </a:ln>
          </p:spPr>
        </p:pic>
        <p:grpSp>
          <p:nvGrpSpPr>
            <p:cNvPr id="20" name="组合 19"/>
            <p:cNvGrpSpPr/>
            <p:nvPr/>
          </p:nvGrpSpPr>
          <p:grpSpPr>
            <a:xfrm>
              <a:off x="10019737" y="3654818"/>
              <a:ext cx="531340" cy="426542"/>
              <a:chOff x="9295183" y="2969151"/>
              <a:chExt cx="531340" cy="426542"/>
            </a:xfrm>
          </p:grpSpPr>
          <p:sp>
            <p:nvSpPr>
              <p:cNvPr id="21" name="等腰三角形 20"/>
              <p:cNvSpPr/>
              <p:nvPr/>
            </p:nvSpPr>
            <p:spPr>
              <a:xfrm rot="10800000">
                <a:off x="9295183" y="3015048"/>
                <a:ext cx="531340" cy="380645"/>
              </a:xfrm>
              <a:prstGeom prst="triangle">
                <a:avLst/>
              </a:prstGeom>
              <a:solidFill>
                <a:srgbClr val="C23C0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prstClr val="white"/>
                  </a:solidFill>
                  <a:sym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394782" y="2969151"/>
                <a:ext cx="332143" cy="36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>
                    <a:solidFill>
                      <a:prstClr val="white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903939" y="4259997"/>
            <a:ext cx="1586332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时代背景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34627" y="4272647"/>
            <a:ext cx="1650489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第二步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群众基础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96000" y="4259997"/>
            <a:ext cx="2653278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第三步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组织基础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南陈北李，相约建党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58825" y="4250919"/>
            <a:ext cx="2053163" cy="13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第四步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会议召开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中共一大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</p:spTree>
    <p:extLst>
      <p:ext uri="{BB962C8B-B14F-4D97-AF65-F5344CB8AC3E}">
        <p14:creationId xmlns:p14="http://schemas.microsoft.com/office/powerpoint/2010/main" val="302231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月，中国共产党早期组织领导建立的第一个产业工会是（    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上海机器工会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上海印刷工会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上海纺织工会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中华全国总工会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12579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月，中国共产党早期组织领导建立的第一个产业工会是（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上海机器工会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上海印刷工会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上海纺织工会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中华全国总工会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923577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年，陈独秀等人建立的中国共产党早期组织是（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北京共产主义小组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武汉共产主义小组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广州共产主义小组</a:t>
            </a:r>
          </a:p>
          <a:p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1438872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2112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年，陈独秀等人建立的中国共产党早期组织是（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北京共产主义小组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武汉共产主义小组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广州共产主义小组</a:t>
            </a:r>
          </a:p>
          <a:p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79278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444" y="133559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下列关于中国共产党成立的历史意义的相关表述，错误的是（    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它标志着中国革命终于有了一个坚强的领导核心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中国革命从此有了一个科学的指导思想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它是马克思主义和资产阶级革命运动相结合的产物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沟通了中国革命与世界革命的联系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135233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444" y="1335596"/>
            <a:ext cx="10515600" cy="4987141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下列关于中国共产党成立的历史意义的相关表述，错误的是（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它标志着中国革命终于有了一个坚强的领导核心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中国革命从此有了一个科学的指导思想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它是马克思主义和资产阶级革命运动相结合的产物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沟通了中国革命与世界革命的联系</a:t>
            </a:r>
          </a:p>
          <a:p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679974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986277" y="2672064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6498" y="3390694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36499" y="2542183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36497" y="4254126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8741299" y="3815707"/>
            <a:ext cx="250222" cy="16795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91522" y="3640087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中国二大召开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991522" y="4762071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工农运动开展</a:t>
            </a:r>
          </a:p>
        </p:txBody>
      </p:sp>
    </p:spTree>
    <p:extLst>
      <p:ext uri="{BB962C8B-B14F-4D97-AF65-F5344CB8AC3E}">
        <p14:creationId xmlns:p14="http://schemas.microsoft.com/office/powerpoint/2010/main" val="312524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6"/>
          <p:cNvSpPr txBox="1"/>
          <p:nvPr/>
        </p:nvSpPr>
        <p:spPr>
          <a:xfrm>
            <a:off x="1743075" y="1385889"/>
            <a:ext cx="108108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2.</a:t>
            </a:r>
            <a:r>
              <a:rPr lang="zh-CN" altLang="en-US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教材卖点二</a:t>
            </a:r>
          </a:p>
        </p:txBody>
      </p:sp>
      <p:sp>
        <p:nvSpPr>
          <p:cNvPr id="13315" name="椭圆 84"/>
          <p:cNvSpPr/>
          <p:nvPr/>
        </p:nvSpPr>
        <p:spPr>
          <a:xfrm>
            <a:off x="3175000" y="2654300"/>
            <a:ext cx="471488" cy="471488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椭圆 91"/>
          <p:cNvSpPr/>
          <p:nvPr/>
        </p:nvSpPr>
        <p:spPr>
          <a:xfrm>
            <a:off x="5589588" y="4591050"/>
            <a:ext cx="584200" cy="584200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7" name="椭圆 92"/>
          <p:cNvSpPr/>
          <p:nvPr/>
        </p:nvSpPr>
        <p:spPr>
          <a:xfrm flipH="1">
            <a:off x="1989138" y="3724275"/>
            <a:ext cx="228600" cy="228600"/>
          </a:xfrm>
          <a:prstGeom prst="ellipse">
            <a:avLst/>
          </a:prstGeom>
          <a:solidFill>
            <a:srgbClr val="88D0E0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椭圆 93"/>
          <p:cNvSpPr/>
          <p:nvPr/>
        </p:nvSpPr>
        <p:spPr>
          <a:xfrm flipH="1">
            <a:off x="4252914" y="2260600"/>
            <a:ext cx="307975" cy="306388"/>
          </a:xfrm>
          <a:prstGeom prst="ellipse">
            <a:avLst/>
          </a:prstGeom>
          <a:solidFill>
            <a:srgbClr val="FCDD65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椭圆 95"/>
          <p:cNvSpPr/>
          <p:nvPr/>
        </p:nvSpPr>
        <p:spPr>
          <a:xfrm>
            <a:off x="7397751" y="2568576"/>
            <a:ext cx="447675" cy="447675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0" name="椭圆 97"/>
          <p:cNvSpPr/>
          <p:nvPr/>
        </p:nvSpPr>
        <p:spPr>
          <a:xfrm flipH="1">
            <a:off x="6173788" y="3000376"/>
            <a:ext cx="239712" cy="239713"/>
          </a:xfrm>
          <a:prstGeom prst="ellipse">
            <a:avLst/>
          </a:prstGeom>
          <a:solidFill>
            <a:srgbClr val="F28A5F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1" name="椭圆 99"/>
          <p:cNvSpPr/>
          <p:nvPr/>
        </p:nvSpPr>
        <p:spPr>
          <a:xfrm>
            <a:off x="9317038" y="5057776"/>
            <a:ext cx="558800" cy="557213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2" name="椭圆 101"/>
          <p:cNvSpPr/>
          <p:nvPr/>
        </p:nvSpPr>
        <p:spPr>
          <a:xfrm flipH="1">
            <a:off x="8629651" y="1662113"/>
            <a:ext cx="449263" cy="449262"/>
          </a:xfrm>
          <a:prstGeom prst="ellipse">
            <a:avLst/>
          </a:prstGeom>
          <a:solidFill>
            <a:srgbClr val="88D0E0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332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9525"/>
            <a:ext cx="8509000" cy="661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2479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465" y="1713878"/>
            <a:ext cx="11292281" cy="377252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中共二大召开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1922年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中共二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大在上海召开，大会明确提出了彻底的反帝反封建的革命纲领。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                     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分清敌友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70" y="1854191"/>
            <a:ext cx="1690865" cy="539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166318"/>
            <a:ext cx="4475587" cy="1687873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404577" y="3763617"/>
            <a:ext cx="857028" cy="72887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28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第二节 马克思主义传播与中国共产党的诞生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1736036"/>
            <a:ext cx="11736070" cy="44659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工人运动方面：</a:t>
            </a: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香港海员罢工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——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中国第一个工人运动的高潮的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起点</a:t>
            </a:r>
            <a:endParaRPr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京汉铁路工人罢工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——中国工人运动第一次高潮的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终点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农民运动方面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月，沈定一等在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浙江省萧山县衙前村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成立了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第一个农民协会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，反抗地主压迫与剥削的斗争。</a:t>
            </a: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34986" y="2698615"/>
            <a:ext cx="2779690" cy="6884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水</a:t>
            </a:r>
            <a:r>
              <a:rPr kumimoji="1"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里来</a:t>
            </a:r>
            <a:r>
              <a:rPr kumimoji="1"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火</a:t>
            </a:r>
            <a:r>
              <a:rPr kumimoji="1"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62" y="26005"/>
            <a:ext cx="4534338" cy="17100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4.2.3.2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发动工农群众开展革命斗争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03103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74</a:t>
            </a:r>
            <a:r>
              <a:rPr kumimoji="1" lang="zh-CN" altLang="en-US" dirty="0"/>
              <a:t>页</a:t>
            </a:r>
          </a:p>
        </p:txBody>
      </p:sp>
      <p:sp>
        <p:nvSpPr>
          <p:cNvPr id="9" name="五边形 8"/>
          <p:cNvSpPr/>
          <p:nvPr/>
        </p:nvSpPr>
        <p:spPr>
          <a:xfrm>
            <a:off x="10603103" y="6211669"/>
            <a:ext cx="1657577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705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中国共产党第一次明确提出反帝反封建民主革命纲领的会议是（　 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．中共一大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．中共二大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．中共三大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．中共四大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1288938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中国共产党第一次明确提出反帝反封建民主革命纲领的会议是（　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．中共一大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．中共二大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．中共三大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．中共四大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1326359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下列不属于中国新民主主义革命的重要任务的是（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220207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840"/>
            <a:ext cx="10515600" cy="399177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下列不属于中国新民主主义革命的重要任务的是（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758415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3.1921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月沈定一等在浙江省萧山县衙前村成立了第一个（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工农革命军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总农会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农民协会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贫农团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3415129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3.1921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月沈定一等在浙江省萧山县衙前村成立了第一个（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工农革命军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总农会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农民协会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贫农团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  <p:extLst>
      <p:ext uri="{BB962C8B-B14F-4D97-AF65-F5344CB8AC3E}">
        <p14:creationId xmlns:p14="http://schemas.microsoft.com/office/powerpoint/2010/main" val="2822055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</a:p>
        </p:txBody>
      </p:sp>
      <p:sp>
        <p:nvSpPr>
          <p:cNvPr id="20" name="左大括号 19"/>
          <p:cNvSpPr/>
          <p:nvPr/>
        </p:nvSpPr>
        <p:spPr>
          <a:xfrm>
            <a:off x="9027732" y="3835481"/>
            <a:ext cx="256705" cy="178976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284437" y="3675000"/>
            <a:ext cx="2763523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第一次国共合作的形成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84437" y="4957414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56"/>
          <p:cNvSpPr txBox="1"/>
          <p:nvPr/>
        </p:nvSpPr>
        <p:spPr>
          <a:xfrm>
            <a:off x="1743075" y="1385889"/>
            <a:ext cx="108108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2.</a:t>
            </a:r>
            <a:r>
              <a:rPr lang="zh-CN" altLang="en-US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教材卖点三</a:t>
            </a:r>
          </a:p>
        </p:txBody>
      </p:sp>
      <p:sp>
        <p:nvSpPr>
          <p:cNvPr id="14339" name="椭圆 84"/>
          <p:cNvSpPr/>
          <p:nvPr/>
        </p:nvSpPr>
        <p:spPr>
          <a:xfrm>
            <a:off x="5461000" y="1590675"/>
            <a:ext cx="471488" cy="471488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椭圆 91"/>
          <p:cNvSpPr/>
          <p:nvPr/>
        </p:nvSpPr>
        <p:spPr>
          <a:xfrm>
            <a:off x="5829300" y="5221288"/>
            <a:ext cx="584200" cy="584200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椭圆 92"/>
          <p:cNvSpPr/>
          <p:nvPr/>
        </p:nvSpPr>
        <p:spPr>
          <a:xfrm flipH="1">
            <a:off x="1989138" y="3724275"/>
            <a:ext cx="228600" cy="228600"/>
          </a:xfrm>
          <a:prstGeom prst="ellipse">
            <a:avLst/>
          </a:prstGeom>
          <a:solidFill>
            <a:srgbClr val="88D0E0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椭圆 93"/>
          <p:cNvSpPr/>
          <p:nvPr/>
        </p:nvSpPr>
        <p:spPr>
          <a:xfrm flipH="1">
            <a:off x="4252914" y="2260600"/>
            <a:ext cx="307975" cy="306388"/>
          </a:xfrm>
          <a:prstGeom prst="ellipse">
            <a:avLst/>
          </a:prstGeom>
          <a:solidFill>
            <a:srgbClr val="FCDD65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椭圆 95"/>
          <p:cNvSpPr/>
          <p:nvPr/>
        </p:nvSpPr>
        <p:spPr>
          <a:xfrm>
            <a:off x="7397751" y="2568576"/>
            <a:ext cx="447675" cy="447675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椭圆 97"/>
          <p:cNvSpPr/>
          <p:nvPr/>
        </p:nvSpPr>
        <p:spPr>
          <a:xfrm flipH="1">
            <a:off x="6173788" y="3000376"/>
            <a:ext cx="239712" cy="239713"/>
          </a:xfrm>
          <a:prstGeom prst="ellipse">
            <a:avLst/>
          </a:prstGeom>
          <a:solidFill>
            <a:srgbClr val="F28A5F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5" name="椭圆 99"/>
          <p:cNvSpPr/>
          <p:nvPr/>
        </p:nvSpPr>
        <p:spPr>
          <a:xfrm>
            <a:off x="9561513" y="2568576"/>
            <a:ext cx="558800" cy="557213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椭圆 101"/>
          <p:cNvSpPr/>
          <p:nvPr/>
        </p:nvSpPr>
        <p:spPr>
          <a:xfrm flipH="1">
            <a:off x="8108951" y="2446338"/>
            <a:ext cx="449263" cy="449262"/>
          </a:xfrm>
          <a:prstGeom prst="ellipse">
            <a:avLst/>
          </a:prstGeom>
          <a:solidFill>
            <a:srgbClr val="88D0E0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4347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155701"/>
            <a:ext cx="8604250" cy="510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96567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9694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66" y="1574885"/>
            <a:ext cx="9117496" cy="10729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国民党促成国共合作的努力</a:t>
            </a:r>
            <a:r>
              <a:rPr lang="zh-CN" altLang="en-US" dirty="0">
                <a:solidFill>
                  <a:srgbClr val="01010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日，孙中山同苏俄政府代表越飞发表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《孙文越飞宣言》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正式确立联俄政策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365" y="5428887"/>
            <a:ext cx="94786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1"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国民党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一大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（标志着以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第一次国共合作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为基础的革命统一战线形成）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合作的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政治基础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以三大政策（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联俄、联共、扶助农工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）为灵魂的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新三民主义。</a:t>
            </a:r>
            <a:endParaRPr kumimoji="1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48" y="1409932"/>
            <a:ext cx="1690865" cy="539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588" y="158912"/>
            <a:ext cx="3274829" cy="1219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2365" y="3606851"/>
            <a:ext cx="947866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中国共产党促成国共合作的努力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1923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月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中共三大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召开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，会议决定全体共产党员以个人名义加入国民党。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algn="ctr"/>
            <a:endParaRPr kumimoji="1" lang="zh-CN" altLang="en-US" sz="2000" dirty="0"/>
          </a:p>
        </p:txBody>
      </p:sp>
      <p:sp>
        <p:nvSpPr>
          <p:cNvPr id="11" name="下箭头 10"/>
          <p:cNvSpPr/>
          <p:nvPr/>
        </p:nvSpPr>
        <p:spPr>
          <a:xfrm>
            <a:off x="3551583" y="2796209"/>
            <a:ext cx="3299791" cy="55659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51582" y="4754092"/>
            <a:ext cx="3299791" cy="55659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4.3.1.1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第一次国共合作的形成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176" y="1266533"/>
            <a:ext cx="11797990" cy="5747583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国民革命的兴起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第一阶段：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黄埔军校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建立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第二阶段：工农运动再次高涨（广州沙面租界工人罢工的胜利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由低潮转向高潮）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第三阶段：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孙中山逝世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第四阶段：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中共四大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第五阶段：工人运动高潮的兴起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</a:pPr>
            <a:r>
              <a:rPr lang="zh-CN" altLang="en-US" b="1" dirty="0">
                <a:solidFill>
                  <a:srgbClr val="C23C0D"/>
                </a:solidFill>
                <a:sym typeface="微软雅黑" panose="020B0503020204020204" pitchFamily="34" charset="-122"/>
              </a:rPr>
              <a:t>                 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五卅运动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1925年上海“五卅惨案”掀起全国反对帝国主义的民族运动浪潮。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lvl="0">
              <a:lnSpc>
                <a:spcPct val="160000"/>
              </a:lnSpc>
            </a:pPr>
            <a:r>
              <a:rPr lang="zh-CN" altLang="en-US" b="1" dirty="0">
                <a:solidFill>
                  <a:srgbClr val="C23C0D"/>
                </a:solidFill>
                <a:sym typeface="微软雅黑" panose="020B0503020204020204" pitchFamily="34" charset="-122"/>
              </a:rPr>
              <a:t>                  </a:t>
            </a:r>
            <a:r>
              <a:rPr lang="zh-CN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省港大罢工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（世界罢工之最）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月起，在广州和香港（深圳）坚持了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个月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lvl="0">
              <a:lnSpc>
                <a:spcPct val="16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收回汉口、九江英租界：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——1927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74" y="0"/>
            <a:ext cx="4668032" cy="17378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1C1BF7-A91C-AE46-ABFF-8954207686C7}"/>
              </a:ext>
            </a:extLst>
          </p:cNvPr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4.3.1.1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第一次国共合作的形成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第一次国共合作的政治基础是（    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新民主主义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53746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78</a:t>
            </a:r>
            <a:r>
              <a:rPr kumimoji="1" lang="zh-CN" altLang="en-US" dirty="0"/>
              <a:t>页</a:t>
            </a:r>
          </a:p>
        </p:txBody>
      </p:sp>
      <p:sp>
        <p:nvSpPr>
          <p:cNvPr id="7" name="五边形 6"/>
          <p:cNvSpPr/>
          <p:nvPr/>
        </p:nvSpPr>
        <p:spPr>
          <a:xfrm>
            <a:off x="9953747" y="6211669"/>
            <a:ext cx="2306934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/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第一次国共合作的政治基础是（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新三民主义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新民主主义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社会主义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53746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78</a:t>
            </a:r>
            <a:r>
              <a:rPr kumimoji="1" lang="zh-CN" altLang="en-US" dirty="0"/>
              <a:t>页</a:t>
            </a:r>
          </a:p>
        </p:txBody>
      </p:sp>
      <p:sp>
        <p:nvSpPr>
          <p:cNvPr id="7" name="五边形 6"/>
          <p:cNvSpPr/>
          <p:nvPr/>
        </p:nvSpPr>
        <p:spPr>
          <a:xfrm>
            <a:off x="9953747" y="6211669"/>
            <a:ext cx="2306934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第一次国共合作建立后，全国范围大革命风暴兴起的标志是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   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护国战争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护法运动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五卅运动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53746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78</a:t>
            </a:r>
            <a:r>
              <a:rPr kumimoji="1" lang="zh-CN" altLang="en-US" dirty="0"/>
              <a:t>页</a:t>
            </a:r>
          </a:p>
        </p:txBody>
      </p:sp>
      <p:sp>
        <p:nvSpPr>
          <p:cNvPr id="7" name="五边形 6"/>
          <p:cNvSpPr/>
          <p:nvPr/>
        </p:nvSpPr>
        <p:spPr>
          <a:xfrm>
            <a:off x="9953747" y="6211669"/>
            <a:ext cx="2306934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第一次国共合作建立后，全国范围大革命风暴兴起的标志是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护国战争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护法运动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五卅运动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53746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78</a:t>
            </a:r>
            <a:r>
              <a:rPr kumimoji="1" lang="zh-CN" altLang="en-US" dirty="0"/>
              <a:t>页</a:t>
            </a:r>
          </a:p>
        </p:txBody>
      </p:sp>
      <p:sp>
        <p:nvSpPr>
          <p:cNvPr id="7" name="五边形 6"/>
          <p:cNvSpPr/>
          <p:nvPr/>
        </p:nvSpPr>
        <p:spPr>
          <a:xfrm>
            <a:off x="9953747" y="6211669"/>
            <a:ext cx="2306934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第一次国共合作正式形成的标志是（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中共杭州西湖会议的召开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中共“三大”的召开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中国国民党“一大”的召开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中国国民党“二大”的召开</a:t>
            </a:r>
          </a:p>
          <a:p>
            <a:endParaRPr kumimoji="1" lang="zh-CN" altLang="en-US" sz="2400" dirty="0"/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53746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78</a:t>
            </a:r>
            <a:r>
              <a:rPr kumimoji="1" lang="zh-CN" altLang="en-US" dirty="0"/>
              <a:t>页</a:t>
            </a:r>
          </a:p>
        </p:txBody>
      </p:sp>
      <p:sp>
        <p:nvSpPr>
          <p:cNvPr id="7" name="五边形 6"/>
          <p:cNvSpPr/>
          <p:nvPr/>
        </p:nvSpPr>
        <p:spPr>
          <a:xfrm>
            <a:off x="9953747" y="6211669"/>
            <a:ext cx="2306934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705" y="1568081"/>
            <a:ext cx="10515600" cy="380624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第一次国共合作正式形成的标志是（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中共杭州西湖会议的召开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中共“三大”的召开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中国国民党“一大”的召开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中国国民党“二大”的召开</a:t>
            </a:r>
          </a:p>
          <a:p>
            <a:endParaRPr kumimoji="1" lang="zh-CN" altLang="en-US" sz="2400" dirty="0"/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53746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78</a:t>
            </a:r>
            <a:r>
              <a:rPr kumimoji="1" lang="zh-CN" altLang="en-US" dirty="0"/>
              <a:t>页</a:t>
            </a:r>
          </a:p>
        </p:txBody>
      </p:sp>
      <p:sp>
        <p:nvSpPr>
          <p:cNvPr id="7" name="五边形 6"/>
          <p:cNvSpPr/>
          <p:nvPr/>
        </p:nvSpPr>
        <p:spPr>
          <a:xfrm>
            <a:off x="9953747" y="6211669"/>
            <a:ext cx="2306934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23720" y="283654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41560" y="4477715"/>
            <a:ext cx="194938" cy="232741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36550" y="5229451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6497" y="4379471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7111" y="5223893"/>
            <a:ext cx="2791234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47111" y="6055285"/>
            <a:ext cx="2812462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3806" y="2027583"/>
            <a:ext cx="7239046" cy="376065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北伐直接目标</a:t>
            </a:r>
          </a:p>
          <a:p>
            <a:pPr lvl="0">
              <a:buClr>
                <a:schemeClr val="folHlink"/>
              </a:buClr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打倒帝国主义支持下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北洋军阀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的统治。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buClr>
                <a:schemeClr val="folHlink"/>
              </a:buClr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北伐战略方针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首先以主力进军两湖，消灭吴佩孚；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然后引兵东向，消灭孙传芳；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0">
              <a:spcBef>
                <a:spcPct val="20000"/>
              </a:spcBef>
              <a:buClr>
                <a:schemeClr val="folHlink"/>
              </a:buClr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最后北上解决张作霖。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84" y="0"/>
            <a:ext cx="5152216" cy="20275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4.3.2.1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国共合作下的北伐战争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56"/>
          <p:cNvSpPr txBox="1"/>
          <p:nvPr/>
        </p:nvSpPr>
        <p:spPr>
          <a:xfrm>
            <a:off x="1743075" y="1385889"/>
            <a:ext cx="108108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2.</a:t>
            </a:r>
            <a:r>
              <a:rPr lang="zh-CN" altLang="en-US" sz="1200" b="1" i="1" dirty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教材卖点四</a:t>
            </a:r>
          </a:p>
        </p:txBody>
      </p:sp>
      <p:sp>
        <p:nvSpPr>
          <p:cNvPr id="15363" name="椭圆 93"/>
          <p:cNvSpPr/>
          <p:nvPr/>
        </p:nvSpPr>
        <p:spPr>
          <a:xfrm flipH="1">
            <a:off x="4252914" y="2260600"/>
            <a:ext cx="307975" cy="306388"/>
          </a:xfrm>
          <a:prstGeom prst="ellipse">
            <a:avLst/>
          </a:prstGeom>
          <a:solidFill>
            <a:srgbClr val="FCDD65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椭圆 99"/>
          <p:cNvSpPr/>
          <p:nvPr/>
        </p:nvSpPr>
        <p:spPr>
          <a:xfrm>
            <a:off x="9561513" y="2568576"/>
            <a:ext cx="558800" cy="557213"/>
          </a:xfrm>
          <a:prstGeom prst="ellipse">
            <a:avLst/>
          </a:prstGeom>
          <a:solidFill>
            <a:srgbClr val="CCFFCC">
              <a:alpha val="61176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椭圆 101"/>
          <p:cNvSpPr/>
          <p:nvPr/>
        </p:nvSpPr>
        <p:spPr>
          <a:xfrm flipH="1">
            <a:off x="8108951" y="2446338"/>
            <a:ext cx="449263" cy="449262"/>
          </a:xfrm>
          <a:prstGeom prst="ellipse">
            <a:avLst/>
          </a:prstGeom>
          <a:solidFill>
            <a:srgbClr val="88D0E0">
              <a:alpha val="59999"/>
            </a:srgbClr>
          </a:solidFill>
          <a:ln w="9525">
            <a:noFill/>
          </a:ln>
        </p:spPr>
        <p:txBody>
          <a:bodyPr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6" name="图片 4" descr="焦点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9" y="306389"/>
            <a:ext cx="8518525" cy="1997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文本框 6"/>
          <p:cNvSpPr txBox="1"/>
          <p:nvPr/>
        </p:nvSpPr>
        <p:spPr>
          <a:xfrm>
            <a:off x="1671638" y="5865813"/>
            <a:ext cx="8818562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黑体-简" charset="-122"/>
                <a:ea typeface="黑体-简" charset="-122"/>
              </a:rPr>
              <a:t>尚德官方公共课教材均配有全套视频解析与精选习题</a:t>
            </a:r>
          </a:p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黑体-简" charset="-122"/>
                <a:ea typeface="黑体-简" charset="-122"/>
              </a:rPr>
              <a:t>以及名师直播讲解课程</a:t>
            </a:r>
          </a:p>
        </p:txBody>
      </p:sp>
      <p:pic>
        <p:nvPicPr>
          <p:cNvPr id="1536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89" y="2568576"/>
            <a:ext cx="2230437" cy="3103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9" name="图片 9"/>
          <p:cNvPicPr>
            <a:picLocks noChangeAspect="1"/>
          </p:cNvPicPr>
          <p:nvPr/>
        </p:nvPicPr>
        <p:blipFill>
          <a:blip r:embed="rId4"/>
          <a:srcRect b="1842"/>
          <a:stretch>
            <a:fillRect/>
          </a:stretch>
        </p:blipFill>
        <p:spPr>
          <a:xfrm>
            <a:off x="3543301" y="2640014"/>
            <a:ext cx="2208213" cy="2909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0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988" y="2649539"/>
            <a:ext cx="2222500" cy="2941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1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8950" y="2568575"/>
            <a:ext cx="2039938" cy="3297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104136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85693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714" y="2065873"/>
            <a:ext cx="11247783" cy="3083287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北伐战争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胜利进军的原因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党好：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共产党员和共青团员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的先锋模范作用是重要原因。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人民好：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反对帝国主义、反对军阀的正义的革命战争，得到了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人民的大力支持。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苏联好：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得到苏联政府的援助，特别是派出的军事顾问帮助北伐军制定了正确的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军事战略战术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84" y="0"/>
            <a:ext cx="5152216" cy="20275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4.3.2.1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国共合作下的北伐战争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年，国共合作下的北伐战争直接打击的目标是（   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英国租界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   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日本租界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年，国共合作下的北伐战争直接打击的目标是（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英国租界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            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日本租界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696" y="1362101"/>
            <a:ext cx="10515600" cy="391226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下列对北伐战争胜利进军原因表述不正确的是（   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革命统一战线的建立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共产党和共青团的先锋模范作用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北伐军得到广大工农群众的大力支持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北伐战争得到英国政府的多方面援助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696" y="1362101"/>
            <a:ext cx="10515600" cy="391226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下列对北伐战争胜利进军原因表述不正确的是（ 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革命统一战线的建立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共产党和共青团的先锋模范作用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北伐军得到广大工农群众的大力支持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北伐战争得到英国政府的多方面援助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278296"/>
            <a:ext cx="216164" cy="62237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89664" y="40270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23720" y="2417101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12539" y="4188635"/>
            <a:ext cx="221744" cy="20705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01950" y="4693215"/>
            <a:ext cx="3583783" cy="10613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4283" y="3690690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国民革命兴起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244897" y="4607186"/>
            <a:ext cx="2791234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34283" y="5523683"/>
            <a:ext cx="2812462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9057359" y="4965683"/>
            <a:ext cx="211130" cy="18423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268489" y="4607186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国共右派发动反共政变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68488" y="6005290"/>
            <a:ext cx="2791235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国民革命失败原因及意义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255" y="1954139"/>
            <a:ext cx="11497945" cy="25648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国民党右派发动的反共政变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月，蒋介石制造中山舰事件、整理党务案件，打击共产党员和工农革命力量。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日，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蒋介石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在上海发动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“四一二政变”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，以“清党”名义捕杀共产党员和革命群众。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汪精卫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宣布同共产党决裂，开始大屠杀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（七一五政变）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938" y="0"/>
            <a:ext cx="4880067" cy="1954139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3763617" y="4731026"/>
            <a:ext cx="4240696" cy="6758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80442" y="561892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次国共合作全面破裂，大革命最终失败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1744" y="1523766"/>
            <a:ext cx="2708413" cy="546897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国民革命失败的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原因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03806" y="2584174"/>
            <a:ext cx="4045272" cy="3485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主观原因：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共产国际的错误指挥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陈独秀的右倾机会主义错误。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中国共产党处于幼年时期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60048" y="2584174"/>
            <a:ext cx="3882887" cy="348532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客观原因：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敌我力量悬殊；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pitchFamily="2" charset="-122"/>
              </a:rPr>
              <a:t>革命统一战线内部出现剧烈分化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86171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大革命的意义</a:t>
            </a:r>
            <a:endParaRPr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沉重打击了帝国主义和封建主义的统治势力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扩大了中国共产党在中国人民中的政治影响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，使党经受了一次大革命的洗礼。</a:t>
            </a: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86171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大革命的意义</a:t>
            </a:r>
            <a:endParaRPr lang="zh-CN" altLang="en-US" sz="28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沉重打击了</a:t>
            </a:r>
            <a:r>
              <a:rPr lang="zh-CN" altLang="en-US" sz="2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</a:t>
            </a:r>
            <a:r>
              <a:rPr lang="zh-CN" altLang="en-US" sz="2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        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在中国人民中的政治影响。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国共合作与国民革命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36551" y="1154448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099281" y="617011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49503" y="711760"/>
            <a:ext cx="2436689" cy="802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新文化运动与思想</a:t>
            </a:r>
            <a:r>
              <a:rPr lang="zh-CN" altLang="en-US"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解放的潮流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35161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60337" y="1813314"/>
            <a:ext cx="2436689" cy="80271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8807860" y="1499984"/>
            <a:ext cx="228554" cy="133919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036414" y="1533118"/>
            <a:ext cx="219730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运动发展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9036414" y="2214671"/>
            <a:ext cx="2197301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运动意义</a:t>
            </a:r>
          </a:p>
        </p:txBody>
      </p:sp>
    </p:spTree>
    <p:extLst>
      <p:ext uri="{BB962C8B-B14F-4D97-AF65-F5344CB8AC3E}">
        <p14:creationId xmlns:p14="http://schemas.microsoft.com/office/powerpoint/2010/main" val="19528997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885154"/>
            <a:ext cx="10735918" cy="3792994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大革命的意义</a:t>
            </a:r>
            <a:endParaRPr lang="zh-CN" altLang="en-US" sz="32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沉重打击了帝国主义和封建主义的统治势力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，实际上是迎接未来革命胜利的一次伟大的演习；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扩大了中国共产党在中国人民中的政治影响。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27" y="1885154"/>
            <a:ext cx="1864586" cy="5634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/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第三节 国共合作与国民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革命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16" y="0"/>
            <a:ext cx="4707789" cy="188515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62" y="1434326"/>
            <a:ext cx="12936071" cy="4987141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1.1927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年，汪精卫在武汉制造屠杀共产党员和革命群众的事变（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中山舰事件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马日事变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四一二政变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七一五政变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62" y="1434326"/>
            <a:ext cx="12936071" cy="4987141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1.1927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年，汪精卫在武汉制造屠杀共产党员和革命群众的事变（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中山舰事件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马日事变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四一二政变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七一五政变</a:t>
            </a: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892"/>
            <a:ext cx="10515600" cy="334242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日，蒋介石发动的反共政变是（     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商团叛乱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暗杀廖仲恺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“清党”事件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整理党务案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892"/>
            <a:ext cx="10515600" cy="334242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日，蒋介石发动的反共政变是（ 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商团叛乱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暗杀廖仲恺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“清党”事件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整理党务案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74135"/>
            <a:ext cx="10515600" cy="40447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年国民革命的历史意义的是（    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沉重打击了帝国主义和封建主义的统治势力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中国人民的觉悟程度和组织程度有了明显的提高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宣传了中国共产党在民主革命阶段的纲领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它标志着中国革命终于有了一个坚强的领导核心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1574135"/>
            <a:ext cx="10515600" cy="40447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以下不属于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年国民革命的历史意义的是（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沉重打击了帝国主义和封建主义的统治势力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中国人民的觉悟程度和组织程度有了明显的提高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宣传了中国共产党在民主革命阶段的纲领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它标志着中国革命终于有了一个坚强的领导核心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03806" y="381467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01199" y="621166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本章题目练习及历年</a:t>
            </a:r>
            <a:endParaRPr lang="en-US" altLang="zh-CN" dirty="0"/>
          </a:p>
          <a:p>
            <a:r>
              <a:rPr lang="zh-CN" altLang="en-US" dirty="0"/>
              <a:t>真题</a:t>
            </a:r>
            <a:r>
              <a:rPr kumimoji="1" lang="zh-CN" altLang="en-US" dirty="0"/>
              <a:t>见尚德教材</a:t>
            </a:r>
            <a:r>
              <a:rPr lang="en-US" altLang="zh-CN" dirty="0"/>
              <a:t>66</a:t>
            </a:r>
            <a:r>
              <a:rPr kumimoji="1" lang="zh-CN" altLang="en-US" dirty="0"/>
              <a:t>页</a:t>
            </a:r>
          </a:p>
        </p:txBody>
      </p:sp>
      <p:sp>
        <p:nvSpPr>
          <p:cNvPr id="7" name="五边形 6"/>
          <p:cNvSpPr/>
          <p:nvPr/>
        </p:nvSpPr>
        <p:spPr>
          <a:xfrm>
            <a:off x="9601199" y="6179382"/>
            <a:ext cx="2616410" cy="69396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开天辟地的大事变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8064" y="398625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新文化运动与五四运动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436551" y="3052832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马克思主义传播与中国共产党诞生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103833" y="325522"/>
            <a:ext cx="250223" cy="138991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47638" y="235467"/>
            <a:ext cx="4238984" cy="625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新文化运动与思想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解放的潮流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36550" y="561665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国共合作与国民革命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47638" y="1173948"/>
            <a:ext cx="4343020" cy="6036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6054390" y="2773682"/>
            <a:ext cx="250222" cy="17320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304612" y="2572140"/>
            <a:ext cx="4386046" cy="6215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早期马克思主义思想运动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326124" y="3318133"/>
            <a:ext cx="4364534" cy="5929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共产党诞生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354056" y="4001743"/>
            <a:ext cx="4351990" cy="6368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反帝反封纲领制定与工农运动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048265" y="5069251"/>
            <a:ext cx="277859" cy="172302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304612" y="4918221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国共合作形成与国民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革命兴起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54056" y="5577950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北伐战争顺利开展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354056" y="6263317"/>
            <a:ext cx="4282010" cy="594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国共合作破裂与国民革命失败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5" y="539747"/>
            <a:ext cx="250223" cy="596227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70608" y="141832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470608" y="4927179"/>
            <a:ext cx="2115358" cy="1015135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4668657" y="616893"/>
            <a:ext cx="167532" cy="26180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627311" y="4178203"/>
            <a:ext cx="250223" cy="267979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36189" y="738769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836189" y="2647937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836189" y="4335293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836189" y="4983081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45549" y="5636598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856862" y="6310156"/>
            <a:ext cx="1897120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6784014" y="166255"/>
            <a:ext cx="250223" cy="16802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6784014" y="1925896"/>
            <a:ext cx="201508" cy="209782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034237" y="166255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061239" y="750726"/>
            <a:ext cx="3470524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050233" y="1380840"/>
            <a:ext cx="3481530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034237" y="1936573"/>
            <a:ext cx="3497526" cy="4972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034237" y="2542333"/>
            <a:ext cx="3497526" cy="49720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034237" y="3119367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034237" y="3680998"/>
            <a:ext cx="3497526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034235" y="4330345"/>
            <a:ext cx="4397703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036493" y="5011463"/>
            <a:ext cx="4411442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034237" y="5626613"/>
            <a:ext cx="4380777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034235" y="6310157"/>
            <a:ext cx="4380779" cy="49720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6733309" y="4578948"/>
            <a:ext cx="300926" cy="4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6738091" y="5260066"/>
            <a:ext cx="2984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6738091" y="5866597"/>
            <a:ext cx="296146" cy="8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6753982" y="6558758"/>
            <a:ext cx="280253" cy="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03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33404" y="2986219"/>
            <a:ext cx="8109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4800" dirty="0">
                <a:solidFill>
                  <a:prstClr val="blac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Palatino Linotype" panose="02040502050505030304" pitchFamily="18" charset="0"/>
              </a:rPr>
              <a:t>第五章   中国革命的新道路</a:t>
            </a:r>
            <a:endParaRPr lang="zh-CN" altLang="en-US" sz="4800" dirty="0">
              <a:solidFill>
                <a:srgbClr val="CC33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806" y="365125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新文化运动与五四运动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2136" y="2427458"/>
            <a:ext cx="6086107" cy="3188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直接导火线</a:t>
            </a:r>
            <a:endParaRPr lang="en-US" altLang="zh-CN" dirty="0">
              <a:solidFill>
                <a:srgbClr val="4F81B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1919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月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巴黎和会上中国外交的失败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1919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月巴黎和会“二十一条”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lvl="0"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43" y="1814512"/>
            <a:ext cx="3010932" cy="441452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936" y="442912"/>
            <a:ext cx="4914900" cy="137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4.1.3.2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五四运动的历史特点和历史意义</a:t>
            </a:r>
          </a:p>
        </p:txBody>
      </p:sp>
    </p:spTree>
    <p:extLst>
      <p:ext uri="{BB962C8B-B14F-4D97-AF65-F5344CB8AC3E}">
        <p14:creationId xmlns:p14="http://schemas.microsoft.com/office/powerpoint/2010/main" val="19077715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01199" y="6211669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章节详细知识点解析及</a:t>
            </a:r>
            <a:endParaRPr kumimoji="1" lang="en-US" altLang="zh-CN" dirty="0"/>
          </a:p>
          <a:p>
            <a:r>
              <a:rPr kumimoji="1" lang="zh-CN" altLang="en-US" dirty="0"/>
              <a:t>题目练习见尚德教材</a:t>
            </a:r>
            <a:r>
              <a:rPr lang="en-US" altLang="zh-CN" dirty="0"/>
              <a:t>83</a:t>
            </a:r>
            <a:r>
              <a:rPr kumimoji="1" lang="zh-CN" altLang="en-US" dirty="0"/>
              <a:t>页</a:t>
            </a:r>
          </a:p>
        </p:txBody>
      </p:sp>
      <p:sp>
        <p:nvSpPr>
          <p:cNvPr id="8" name="五边形 7"/>
          <p:cNvSpPr/>
          <p:nvPr/>
        </p:nvSpPr>
        <p:spPr>
          <a:xfrm>
            <a:off x="9601199" y="6211669"/>
            <a:ext cx="2659482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1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Palatino Linotype" panose="02040502050505030304" pitchFamily="18" charset="0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469" y="331981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5" y="1177290"/>
            <a:ext cx="11557000" cy="437537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国民党全国政权的建立及其独裁统治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ts val="5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政治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宁汉合流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东北易帜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北洋不再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楷体_GB2312" pitchFamily="1" charset="-122"/>
            </a:endParaRPr>
          </a:p>
          <a:p>
            <a:pPr>
              <a:lnSpc>
                <a:spcPct val="170000"/>
              </a:lnSpc>
              <a:spcBef>
                <a:spcPts val="500"/>
              </a:spcBef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AutoShape 2" descr="http://img4.imgtn.bdimg.com/it/u=3367945229,3586933581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78" y="144932"/>
            <a:ext cx="3982554" cy="11438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8575" y="4229040"/>
            <a:ext cx="7517071" cy="6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  <a:spcBef>
                <a:spcPts val="5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国民党在全国范围内建立了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一党专政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的军事独裁统治。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367855" y="4286736"/>
            <a:ext cx="861391" cy="7023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7142918" y="4876967"/>
            <a:ext cx="808383" cy="70236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25225" y="5625272"/>
            <a:ext cx="410881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70000"/>
              </a:lnSpc>
              <a:spcBef>
                <a:spcPts val="500"/>
              </a:spcBef>
            </a:pPr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地主阶级、买办性的大资产阶级利益。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54658" y="6261853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83</a:t>
            </a:r>
            <a:r>
              <a:rPr kumimoji="1" lang="zh-CN" altLang="en-US" dirty="0"/>
              <a:t>页</a:t>
            </a:r>
          </a:p>
        </p:txBody>
      </p:sp>
      <p:sp>
        <p:nvSpPr>
          <p:cNvPr id="13" name="五边形 12"/>
          <p:cNvSpPr/>
          <p:nvPr/>
        </p:nvSpPr>
        <p:spPr>
          <a:xfrm>
            <a:off x="10254657" y="6211669"/>
            <a:ext cx="2006023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769" y="3052832"/>
            <a:ext cx="2088504" cy="93610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中国革命的新道路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2220386" y="834887"/>
            <a:ext cx="250222" cy="56671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70607" y="942413"/>
            <a:ext cx="3651896" cy="10151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国民党在全国的统治和中间党派的政治主张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538719" y="3137776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中国共产党对革命道路的艰苦探索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38718" y="5440665"/>
            <a:ext cx="3583783" cy="10613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pitchFamily="18" charset="0"/>
              </a:rPr>
              <a:t>中国革命在探索中曲折前进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19258" y="427002"/>
            <a:ext cx="250222" cy="20900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66235" y="4412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国民党全国政权的建立及其独裁统治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66235" y="1729765"/>
            <a:ext cx="2935574" cy="787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中间党派的活动及其政治主张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9570416" y="210366"/>
            <a:ext cx="155036" cy="13468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2417" y="210366"/>
            <a:ext cx="1700403" cy="463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政治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792344" y="1041365"/>
            <a:ext cx="1700403" cy="463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0235" y="351873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210" y="1132205"/>
            <a:ext cx="11724005" cy="557911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国民党全国政权的建立及其独裁统治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宋体" panose="02010600030101010101" pitchFamily="2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44" y="1798195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73" y="2533994"/>
            <a:ext cx="2465317" cy="126569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50235" y="4122825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帝国主义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63188" y="4087394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封建主义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22440" y="4012541"/>
            <a:ext cx="231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官僚资本主义</a:t>
            </a:r>
          </a:p>
        </p:txBody>
      </p:sp>
      <p:sp>
        <p:nvSpPr>
          <p:cNvPr id="17" name="下箭头 16"/>
          <p:cNvSpPr/>
          <p:nvPr/>
        </p:nvSpPr>
        <p:spPr>
          <a:xfrm>
            <a:off x="1557379" y="4875894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50235" y="5468625"/>
            <a:ext cx="178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控制更紧</a:t>
            </a:r>
          </a:p>
        </p:txBody>
      </p:sp>
      <p:sp>
        <p:nvSpPr>
          <p:cNvPr id="19" name="下箭头 18"/>
          <p:cNvSpPr/>
          <p:nvPr/>
        </p:nvSpPr>
        <p:spPr>
          <a:xfrm>
            <a:off x="5539657" y="4827443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25052" y="5468625"/>
            <a:ext cx="278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地主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经济占优势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9663329" y="4723004"/>
            <a:ext cx="636104" cy="3445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09575" y="5267856"/>
            <a:ext cx="47513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迅速膨胀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国家垄断资本主义，“四大家族”，垄断首先从</a:t>
            </a:r>
            <a:r>
              <a:rPr kumimoji="1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金融业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开始。</a:t>
            </a:r>
          </a:p>
        </p:txBody>
      </p:sp>
      <p:pic>
        <p:nvPicPr>
          <p:cNvPr id="23" name="Picture 2" descr="C:\Users\User\Documents\263EM\chuzi@sunlands.com\history\user\image\0a2b8d88-43cd-46c8-836a-beea4a59c9d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04" y="5397841"/>
            <a:ext cx="994355" cy="3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052" y="2533994"/>
            <a:ext cx="2465317" cy="126569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331" y="2455160"/>
            <a:ext cx="2465317" cy="126569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5.1.1.2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国民党统治下的中国社会经济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254658" y="6261853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28" name="五边形 27"/>
          <p:cNvSpPr/>
          <p:nvPr/>
        </p:nvSpPr>
        <p:spPr>
          <a:xfrm>
            <a:off x="10254657" y="6211669"/>
            <a:ext cx="2006023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中国民族资本主义经济的特点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840288" y="1915066"/>
            <a:ext cx="5907225" cy="465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国民经济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21264" y="3655212"/>
            <a:ext cx="2625240" cy="2185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民族资本</a:t>
            </a:r>
          </a:p>
        </p:txBody>
      </p:sp>
      <p:sp>
        <p:nvSpPr>
          <p:cNvPr id="8" name="椭圆 7"/>
          <p:cNvSpPr/>
          <p:nvPr/>
        </p:nvSpPr>
        <p:spPr>
          <a:xfrm>
            <a:off x="5448060" y="4982817"/>
            <a:ext cx="1734617" cy="869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工业资本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5.1.1.2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国民党统治下的中国社会经济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254658" y="6261853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54657" y="6211669"/>
            <a:ext cx="2006023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中国民族资本主义经济的特点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：民族资本主义经济在国民经济中所占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比重很小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：在民族资本中，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工业资本所占的比重小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：技术设备落后，劳动生产率低，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企业规模狭小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：民族资本主义经济和封建势力也有千丝万缕的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5.1.1.2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国民党统治下的中国社会经济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54658" y="6261853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10" name="五边形 9"/>
          <p:cNvSpPr/>
          <p:nvPr/>
        </p:nvSpPr>
        <p:spPr>
          <a:xfrm>
            <a:off x="10254657" y="6211669"/>
            <a:ext cx="2006023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1"/>
          <p:cNvSpPr/>
          <p:nvPr>
            <p:custDataLst>
              <p:tags r:id="rId2"/>
            </p:custDataLst>
          </p:nvPr>
        </p:nvSpPr>
        <p:spPr>
          <a:xfrm>
            <a:off x="3283043" y="2640238"/>
            <a:ext cx="6126454" cy="1752600"/>
          </a:xfrm>
          <a:custGeom>
            <a:avLst/>
            <a:gdLst>
              <a:gd name="connsiteX0" fmla="*/ 0 w 6264876"/>
              <a:gd name="connsiteY0" fmla="*/ 0 h 2335427"/>
              <a:gd name="connsiteX1" fmla="*/ 2965622 w 6264876"/>
              <a:gd name="connsiteY1" fmla="*/ 0 h 2335427"/>
              <a:gd name="connsiteX2" fmla="*/ 2965622 w 6264876"/>
              <a:gd name="connsiteY2" fmla="*/ 2335427 h 2335427"/>
              <a:gd name="connsiteX3" fmla="*/ 6264876 w 6264876"/>
              <a:gd name="connsiteY3" fmla="*/ 2335427 h 2335427"/>
              <a:gd name="connsiteX0-1" fmla="*/ 0 w 8447973"/>
              <a:gd name="connsiteY0-2" fmla="*/ 0 h 2335427"/>
              <a:gd name="connsiteX1-3" fmla="*/ 2965622 w 8447973"/>
              <a:gd name="connsiteY1-4" fmla="*/ 0 h 2335427"/>
              <a:gd name="connsiteX2-5" fmla="*/ 2965622 w 8447973"/>
              <a:gd name="connsiteY2-6" fmla="*/ 2335427 h 2335427"/>
              <a:gd name="connsiteX3-7" fmla="*/ 8447973 w 8447973"/>
              <a:gd name="connsiteY3-8" fmla="*/ 2323070 h 2335427"/>
              <a:gd name="connsiteX0-9" fmla="*/ 0 w 7229869"/>
              <a:gd name="connsiteY0-10" fmla="*/ 0 h 2335427"/>
              <a:gd name="connsiteX1-11" fmla="*/ 2965622 w 7229869"/>
              <a:gd name="connsiteY1-12" fmla="*/ 0 h 2335427"/>
              <a:gd name="connsiteX2-13" fmla="*/ 2965622 w 7229869"/>
              <a:gd name="connsiteY2-14" fmla="*/ 2335427 h 2335427"/>
              <a:gd name="connsiteX3-15" fmla="*/ 7229869 w 7229869"/>
              <a:gd name="connsiteY3-16" fmla="*/ 2323070 h 2335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229869" h="2335427">
                <a:moveTo>
                  <a:pt x="0" y="0"/>
                </a:moveTo>
                <a:lnTo>
                  <a:pt x="2965622" y="0"/>
                </a:lnTo>
                <a:lnTo>
                  <a:pt x="2965622" y="2335427"/>
                </a:lnTo>
                <a:lnTo>
                  <a:pt x="7229869" y="2323070"/>
                </a:lnTo>
              </a:path>
            </a:pathLst>
          </a:custGeom>
          <a:noFill/>
          <a:ln>
            <a:solidFill>
              <a:srgbClr val="C23C0D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black"/>
              </a:solidFill>
              <a:latin typeface="宋体"/>
            </a:endParaRPr>
          </a:p>
        </p:txBody>
      </p:sp>
      <p:sp>
        <p:nvSpPr>
          <p:cNvPr id="18" name="MH_SubTitle_1"/>
          <p:cNvSpPr/>
          <p:nvPr>
            <p:custDataLst>
              <p:tags r:id="rId3"/>
            </p:custDataLst>
          </p:nvPr>
        </p:nvSpPr>
        <p:spPr>
          <a:xfrm>
            <a:off x="1266979" y="1928245"/>
            <a:ext cx="1719262" cy="1423987"/>
          </a:xfrm>
          <a:custGeom>
            <a:avLst/>
            <a:gdLst>
              <a:gd name="connsiteX0" fmla="*/ 699275 w 1719403"/>
              <a:gd name="connsiteY0" fmla="*/ 190606 h 1424663"/>
              <a:gd name="connsiteX1" fmla="*/ 334183 w 1719403"/>
              <a:gd name="connsiteY1" fmla="*/ 352648 h 1424663"/>
              <a:gd name="connsiteX2" fmla="*/ 352647 w 1719403"/>
              <a:gd name="connsiteY2" fmla="*/ 1090480 h 1424663"/>
              <a:gd name="connsiteX3" fmla="*/ 1090480 w 1719403"/>
              <a:gd name="connsiteY3" fmla="*/ 1072016 h 1424663"/>
              <a:gd name="connsiteX4" fmla="*/ 1450163 w 1719403"/>
              <a:gd name="connsiteY4" fmla="*/ 693867 h 1424663"/>
              <a:gd name="connsiteX5" fmla="*/ 1072015 w 1719403"/>
              <a:gd name="connsiteY5" fmla="*/ 334183 h 1424663"/>
              <a:gd name="connsiteX6" fmla="*/ 699275 w 1719403"/>
              <a:gd name="connsiteY6" fmla="*/ 190606 h 1424663"/>
              <a:gd name="connsiteX7" fmla="*/ 694510 w 1719403"/>
              <a:gd name="connsiteY7" fmla="*/ 224 h 1424663"/>
              <a:gd name="connsiteX8" fmla="*/ 1203266 w 1719403"/>
              <a:gd name="connsiteY8" fmla="*/ 196195 h 1424663"/>
              <a:gd name="connsiteX9" fmla="*/ 1719403 w 1719403"/>
              <a:gd name="connsiteY9" fmla="*/ 687129 h 1424663"/>
              <a:gd name="connsiteX10" fmla="*/ 1228468 w 1719403"/>
              <a:gd name="connsiteY10" fmla="*/ 1203266 h 1424663"/>
              <a:gd name="connsiteX11" fmla="*/ 221397 w 1719403"/>
              <a:gd name="connsiteY11" fmla="*/ 1228469 h 1424663"/>
              <a:gd name="connsiteX12" fmla="*/ 196194 w 1719403"/>
              <a:gd name="connsiteY12" fmla="*/ 221397 h 1424663"/>
              <a:gd name="connsiteX13" fmla="*/ 694510 w 1719403"/>
              <a:gd name="connsiteY13" fmla="*/ 224 h 142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9403" h="1424663">
                <a:moveTo>
                  <a:pt x="699275" y="190606"/>
                </a:moveTo>
                <a:cubicBezTo>
                  <a:pt x="565753" y="193947"/>
                  <a:pt x="433507" y="248225"/>
                  <a:pt x="334183" y="352648"/>
                </a:cubicBezTo>
                <a:cubicBezTo>
                  <a:pt x="135535" y="561494"/>
                  <a:pt x="143802" y="891833"/>
                  <a:pt x="352647" y="1090480"/>
                </a:cubicBezTo>
                <a:cubicBezTo>
                  <a:pt x="561493" y="1289128"/>
                  <a:pt x="891832" y="1280861"/>
                  <a:pt x="1090480" y="1072016"/>
                </a:cubicBezTo>
                <a:lnTo>
                  <a:pt x="1450163" y="693867"/>
                </a:lnTo>
                <a:lnTo>
                  <a:pt x="1072015" y="334183"/>
                </a:lnTo>
                <a:cubicBezTo>
                  <a:pt x="967592" y="234860"/>
                  <a:pt x="832796" y="187264"/>
                  <a:pt x="699275" y="190606"/>
                </a:cubicBezTo>
                <a:close/>
                <a:moveTo>
                  <a:pt x="694510" y="224"/>
                </a:moveTo>
                <a:cubicBezTo>
                  <a:pt x="876754" y="-4336"/>
                  <a:pt x="1060738" y="60627"/>
                  <a:pt x="1203266" y="196195"/>
                </a:cubicBezTo>
                <a:lnTo>
                  <a:pt x="1719403" y="687129"/>
                </a:lnTo>
                <a:lnTo>
                  <a:pt x="1228468" y="1203266"/>
                </a:lnTo>
                <a:cubicBezTo>
                  <a:pt x="957333" y="1488321"/>
                  <a:pt x="506451" y="1499605"/>
                  <a:pt x="221397" y="1228469"/>
                </a:cubicBezTo>
                <a:cubicBezTo>
                  <a:pt x="-63658" y="957333"/>
                  <a:pt x="-74942" y="506452"/>
                  <a:pt x="196194" y="221397"/>
                </a:cubicBezTo>
                <a:cubicBezTo>
                  <a:pt x="331762" y="78870"/>
                  <a:pt x="512266" y="4786"/>
                  <a:pt x="694510" y="224"/>
                </a:cubicBezTo>
                <a:close/>
              </a:path>
            </a:pathLst>
          </a:custGeom>
          <a:pattFill prst="dkUpDiag">
            <a:fgClr>
              <a:srgbClr val="C23C0D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400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开始</a:t>
            </a:r>
          </a:p>
        </p:txBody>
      </p:sp>
      <p:sp>
        <p:nvSpPr>
          <p:cNvPr id="23" name="MH_SubTitle_3"/>
          <p:cNvSpPr/>
          <p:nvPr>
            <p:custDataLst>
              <p:tags r:id="rId4"/>
            </p:custDataLst>
          </p:nvPr>
        </p:nvSpPr>
        <p:spPr>
          <a:xfrm>
            <a:off x="4547111" y="3908443"/>
            <a:ext cx="1039812" cy="862013"/>
          </a:xfrm>
          <a:custGeom>
            <a:avLst/>
            <a:gdLst>
              <a:gd name="connsiteX0" fmla="*/ 699275 w 1719403"/>
              <a:gd name="connsiteY0" fmla="*/ 190606 h 1424663"/>
              <a:gd name="connsiteX1" fmla="*/ 334183 w 1719403"/>
              <a:gd name="connsiteY1" fmla="*/ 352648 h 1424663"/>
              <a:gd name="connsiteX2" fmla="*/ 352647 w 1719403"/>
              <a:gd name="connsiteY2" fmla="*/ 1090480 h 1424663"/>
              <a:gd name="connsiteX3" fmla="*/ 1090480 w 1719403"/>
              <a:gd name="connsiteY3" fmla="*/ 1072016 h 1424663"/>
              <a:gd name="connsiteX4" fmla="*/ 1450163 w 1719403"/>
              <a:gd name="connsiteY4" fmla="*/ 693867 h 1424663"/>
              <a:gd name="connsiteX5" fmla="*/ 1072015 w 1719403"/>
              <a:gd name="connsiteY5" fmla="*/ 334183 h 1424663"/>
              <a:gd name="connsiteX6" fmla="*/ 699275 w 1719403"/>
              <a:gd name="connsiteY6" fmla="*/ 190606 h 1424663"/>
              <a:gd name="connsiteX7" fmla="*/ 694510 w 1719403"/>
              <a:gd name="connsiteY7" fmla="*/ 224 h 1424663"/>
              <a:gd name="connsiteX8" fmla="*/ 1203266 w 1719403"/>
              <a:gd name="connsiteY8" fmla="*/ 196195 h 1424663"/>
              <a:gd name="connsiteX9" fmla="*/ 1719403 w 1719403"/>
              <a:gd name="connsiteY9" fmla="*/ 687129 h 1424663"/>
              <a:gd name="connsiteX10" fmla="*/ 1228468 w 1719403"/>
              <a:gd name="connsiteY10" fmla="*/ 1203266 h 1424663"/>
              <a:gd name="connsiteX11" fmla="*/ 221397 w 1719403"/>
              <a:gd name="connsiteY11" fmla="*/ 1228469 h 1424663"/>
              <a:gd name="connsiteX12" fmla="*/ 196194 w 1719403"/>
              <a:gd name="connsiteY12" fmla="*/ 221397 h 1424663"/>
              <a:gd name="connsiteX13" fmla="*/ 694510 w 1719403"/>
              <a:gd name="connsiteY13" fmla="*/ 224 h 142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9403" h="1424663">
                <a:moveTo>
                  <a:pt x="699275" y="190606"/>
                </a:moveTo>
                <a:cubicBezTo>
                  <a:pt x="565753" y="193947"/>
                  <a:pt x="433507" y="248225"/>
                  <a:pt x="334183" y="352648"/>
                </a:cubicBezTo>
                <a:cubicBezTo>
                  <a:pt x="135535" y="561494"/>
                  <a:pt x="143802" y="891833"/>
                  <a:pt x="352647" y="1090480"/>
                </a:cubicBezTo>
                <a:cubicBezTo>
                  <a:pt x="561493" y="1289128"/>
                  <a:pt x="891832" y="1280861"/>
                  <a:pt x="1090480" y="1072016"/>
                </a:cubicBezTo>
                <a:lnTo>
                  <a:pt x="1450163" y="693867"/>
                </a:lnTo>
                <a:lnTo>
                  <a:pt x="1072015" y="334183"/>
                </a:lnTo>
                <a:cubicBezTo>
                  <a:pt x="967592" y="234860"/>
                  <a:pt x="832796" y="187264"/>
                  <a:pt x="699275" y="190606"/>
                </a:cubicBezTo>
                <a:close/>
                <a:moveTo>
                  <a:pt x="694510" y="224"/>
                </a:moveTo>
                <a:cubicBezTo>
                  <a:pt x="876754" y="-4336"/>
                  <a:pt x="1060738" y="60627"/>
                  <a:pt x="1203266" y="196195"/>
                </a:cubicBezTo>
                <a:lnTo>
                  <a:pt x="1719403" y="687129"/>
                </a:lnTo>
                <a:lnTo>
                  <a:pt x="1228468" y="1203266"/>
                </a:lnTo>
                <a:cubicBezTo>
                  <a:pt x="957333" y="1488321"/>
                  <a:pt x="506451" y="1499605"/>
                  <a:pt x="221397" y="1228469"/>
                </a:cubicBezTo>
                <a:cubicBezTo>
                  <a:pt x="-63658" y="957333"/>
                  <a:pt x="-74942" y="506452"/>
                  <a:pt x="196194" y="221397"/>
                </a:cubicBezTo>
                <a:cubicBezTo>
                  <a:pt x="331762" y="78870"/>
                  <a:pt x="512266" y="4786"/>
                  <a:pt x="694510" y="224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44000"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胜利</a:t>
            </a:r>
          </a:p>
        </p:txBody>
      </p:sp>
      <p:sp>
        <p:nvSpPr>
          <p:cNvPr id="25" name="MH_SubTitle_2"/>
          <p:cNvSpPr/>
          <p:nvPr>
            <p:custDataLst>
              <p:tags r:id="rId5"/>
            </p:custDataLst>
          </p:nvPr>
        </p:nvSpPr>
        <p:spPr>
          <a:xfrm>
            <a:off x="5381626" y="1505270"/>
            <a:ext cx="863600" cy="1041400"/>
          </a:xfrm>
          <a:custGeom>
            <a:avLst/>
            <a:gdLst>
              <a:gd name="connsiteX0" fmla="*/ 350238 w 713554"/>
              <a:gd name="connsiteY0" fmla="*/ 95466 h 861176"/>
              <a:gd name="connsiteX1" fmla="*/ 167379 w 713554"/>
              <a:gd name="connsiteY1" fmla="*/ 176627 h 861176"/>
              <a:gd name="connsiteX2" fmla="*/ 176627 w 713554"/>
              <a:gd name="connsiteY2" fmla="*/ 546175 h 861176"/>
              <a:gd name="connsiteX3" fmla="*/ 366025 w 713554"/>
              <a:gd name="connsiteY3" fmla="*/ 726326 h 861176"/>
              <a:gd name="connsiteX4" fmla="*/ 546176 w 713554"/>
              <a:gd name="connsiteY4" fmla="*/ 536927 h 861176"/>
              <a:gd name="connsiteX5" fmla="*/ 618088 w 713554"/>
              <a:gd name="connsiteY5" fmla="*/ 350237 h 861176"/>
              <a:gd name="connsiteX6" fmla="*/ 536928 w 713554"/>
              <a:gd name="connsiteY6" fmla="*/ 167378 h 861176"/>
              <a:gd name="connsiteX7" fmla="*/ 350238 w 713554"/>
              <a:gd name="connsiteY7" fmla="*/ 95466 h 861176"/>
              <a:gd name="connsiteX8" fmla="*/ 347852 w 713554"/>
              <a:gd name="connsiteY8" fmla="*/ 112 h 861176"/>
              <a:gd name="connsiteX9" fmla="*/ 602666 w 713554"/>
              <a:gd name="connsiteY9" fmla="*/ 98266 h 861176"/>
              <a:gd name="connsiteX10" fmla="*/ 713442 w 713554"/>
              <a:gd name="connsiteY10" fmla="*/ 347851 h 861176"/>
              <a:gd name="connsiteX11" fmla="*/ 615288 w 713554"/>
              <a:gd name="connsiteY11" fmla="*/ 602665 h 861176"/>
              <a:gd name="connsiteX12" fmla="*/ 369400 w 713554"/>
              <a:gd name="connsiteY12" fmla="*/ 861176 h 861176"/>
              <a:gd name="connsiteX13" fmla="*/ 110889 w 713554"/>
              <a:gd name="connsiteY13" fmla="*/ 615288 h 861176"/>
              <a:gd name="connsiteX14" fmla="*/ 98266 w 713554"/>
              <a:gd name="connsiteY14" fmla="*/ 110889 h 861176"/>
              <a:gd name="connsiteX15" fmla="*/ 347852 w 713554"/>
              <a:gd name="connsiteY15" fmla="*/ 112 h 86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3554" h="861176">
                <a:moveTo>
                  <a:pt x="350238" y="95466"/>
                </a:moveTo>
                <a:cubicBezTo>
                  <a:pt x="283363" y="97140"/>
                  <a:pt x="217126" y="124326"/>
                  <a:pt x="167379" y="176627"/>
                </a:cubicBezTo>
                <a:cubicBezTo>
                  <a:pt x="67884" y="281228"/>
                  <a:pt x="72025" y="446681"/>
                  <a:pt x="176627" y="546175"/>
                </a:cubicBezTo>
                <a:lnTo>
                  <a:pt x="366025" y="726326"/>
                </a:lnTo>
                <a:lnTo>
                  <a:pt x="546176" y="536927"/>
                </a:lnTo>
                <a:cubicBezTo>
                  <a:pt x="595923" y="484626"/>
                  <a:pt x="619761" y="417113"/>
                  <a:pt x="618088" y="350237"/>
                </a:cubicBezTo>
                <a:cubicBezTo>
                  <a:pt x="616414" y="283362"/>
                  <a:pt x="589229" y="217125"/>
                  <a:pt x="536928" y="167378"/>
                </a:cubicBezTo>
                <a:cubicBezTo>
                  <a:pt x="484627" y="117631"/>
                  <a:pt x="417113" y="93793"/>
                  <a:pt x="350238" y="95466"/>
                </a:cubicBezTo>
                <a:close/>
                <a:moveTo>
                  <a:pt x="347852" y="112"/>
                </a:moveTo>
                <a:cubicBezTo>
                  <a:pt x="439130" y="-2172"/>
                  <a:pt x="531280" y="30365"/>
                  <a:pt x="602666" y="98266"/>
                </a:cubicBezTo>
                <a:cubicBezTo>
                  <a:pt x="674052" y="166166"/>
                  <a:pt x="711157" y="256573"/>
                  <a:pt x="713442" y="347851"/>
                </a:cubicBezTo>
                <a:cubicBezTo>
                  <a:pt x="715726" y="439129"/>
                  <a:pt x="683189" y="531279"/>
                  <a:pt x="615288" y="602665"/>
                </a:cubicBezTo>
                <a:lnTo>
                  <a:pt x="369400" y="861176"/>
                </a:lnTo>
                <a:lnTo>
                  <a:pt x="110889" y="615288"/>
                </a:lnTo>
                <a:cubicBezTo>
                  <a:pt x="-31883" y="479488"/>
                  <a:pt x="-37534" y="253660"/>
                  <a:pt x="98266" y="110889"/>
                </a:cubicBezTo>
                <a:cubicBezTo>
                  <a:pt x="166166" y="39503"/>
                  <a:pt x="256573" y="2397"/>
                  <a:pt x="347852" y="112"/>
                </a:cubicBezTo>
                <a:close/>
              </a:path>
            </a:pathLst>
          </a:custGeom>
          <a:pattFill prst="dkUpDiag">
            <a:fgClr>
              <a:schemeClr val="bg1"/>
            </a:fgClr>
            <a:bgClr>
              <a:srgbClr val="C00000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高潮</a:t>
            </a:r>
          </a:p>
        </p:txBody>
      </p:sp>
      <p:sp>
        <p:nvSpPr>
          <p:cNvPr id="3082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47111" y="5005751"/>
            <a:ext cx="3447875" cy="7905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日，释放学生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日中国代表没有出席巴黎和约签字仪式。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3103" y="1730841"/>
            <a:ext cx="925745" cy="295129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13248" y="37903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第一节 新文化运动与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五四运动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50341" y="3618862"/>
            <a:ext cx="6096000" cy="11726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中国工人阶级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开始以独立姿态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登上历史舞台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-165605" y="365125"/>
            <a:ext cx="1169411" cy="6451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5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6524" y="3908443"/>
            <a:ext cx="3360171" cy="134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1919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北京大学生在天安门游行示威，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五四运动爆发。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学生行动被北洋军阀政府镇压</a:t>
            </a:r>
          </a:p>
        </p:txBody>
      </p:sp>
      <p:sp>
        <p:nvSpPr>
          <p:cNvPr id="16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41257" y="2014728"/>
            <a:ext cx="3166508" cy="7905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日起，上海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工人罢工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7100" y="31579"/>
            <a:ext cx="4914900" cy="1371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603103" y="6211669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知识点详解见</a:t>
            </a:r>
            <a:endParaRPr kumimoji="1" lang="en-US" altLang="zh-CN" dirty="0"/>
          </a:p>
          <a:p>
            <a:r>
              <a:rPr kumimoji="1" lang="zh-CN" altLang="en-US" dirty="0"/>
              <a:t>尚德教材</a:t>
            </a:r>
            <a:r>
              <a:rPr kumimoji="1" lang="en-US" altLang="zh-CN" dirty="0"/>
              <a:t>65</a:t>
            </a:r>
            <a:r>
              <a:rPr kumimoji="1" lang="zh-CN" altLang="en-US" dirty="0"/>
              <a:t>页</a:t>
            </a:r>
          </a:p>
        </p:txBody>
      </p:sp>
      <p:sp>
        <p:nvSpPr>
          <p:cNvPr id="19" name="五边形 18"/>
          <p:cNvSpPr/>
          <p:nvPr/>
        </p:nvSpPr>
        <p:spPr>
          <a:xfrm>
            <a:off x="10603103" y="6211669"/>
            <a:ext cx="1657577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D48B03-1295-CE4F-BAF7-F3B754238B56}"/>
              </a:ext>
            </a:extLst>
          </p:cNvPr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4.1.3.2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五四运动的历史特点和历史意义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6690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中国民族资本主义经济的特点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：民族资本主义经济在国民经济中所占比重很小。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：在民族资本中，工业资本所占的比重小。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：民族资本主义工业主要是以纺织、食品工业为主的轻工业。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：企业规模狭小，技术设备落后，劳动生产率低。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：民族资本主义经济和封建势力也有千丝万缕的联系。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8177425" y="4301922"/>
            <a:ext cx="3730487" cy="2556078"/>
            <a:chOff x="4840288" y="1915066"/>
            <a:chExt cx="5907225" cy="4659905"/>
          </a:xfrm>
        </p:grpSpPr>
        <p:sp>
          <p:nvSpPr>
            <p:cNvPr id="7" name="椭圆 6"/>
            <p:cNvSpPr/>
            <p:nvPr/>
          </p:nvSpPr>
          <p:spPr>
            <a:xfrm>
              <a:off x="4840288" y="1915066"/>
              <a:ext cx="5907225" cy="4659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r">
                <a:defRPr/>
              </a:pP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r"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国民经济</a:t>
              </a:r>
              <a:endPara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021264" y="2674796"/>
              <a:ext cx="2916788" cy="31656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民族资本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5686600" y="4477684"/>
              <a:ext cx="1774374" cy="13857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工业资本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5.1.1.2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国民党统治下的中国社会经济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43" y="447464"/>
            <a:ext cx="10515600" cy="64513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第一节 国民党在全国的统治和中间党派的政治主张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086" y="1155336"/>
            <a:ext cx="11571514" cy="54196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中国民族资本主义经济的特点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：民族资本主义经济在国民经济中所占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比重很小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：在民族资本中，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工业资本所占的比重小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：民族资本主义工业主要是以纺织、食品工业为主的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轻工业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规模小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：技术设备落后，劳动生产率低，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企业规模狭小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：民族资本主义经济和封建势力也有千丝万缕的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联系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25" y="0"/>
            <a:ext cx="4014575" cy="1132316"/>
          </a:xfrm>
          <a:prstGeom prst="rect">
            <a:avLst/>
          </a:prstGeom>
        </p:spPr>
      </p:pic>
      <p:pic>
        <p:nvPicPr>
          <p:cNvPr id="7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397606"/>
            <a:ext cx="1674234" cy="5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35782" y="29320"/>
            <a:ext cx="5159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chemeClr val="bg1">
                    <a:lumMod val="95000"/>
                  </a:schemeClr>
                </a:solidFill>
              </a:rPr>
              <a:t>5.1.1.2</a:t>
            </a: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</a:rPr>
              <a:t>国民党统治下的中国社会经济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54658" y="6261853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知识点详解</a:t>
            </a:r>
            <a:endParaRPr kumimoji="1" lang="en-US" altLang="zh-CN" dirty="0"/>
          </a:p>
          <a:p>
            <a:r>
              <a:rPr kumimoji="1" lang="zh-CN" altLang="en-US" dirty="0"/>
              <a:t>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10" name="五边形 9"/>
          <p:cNvSpPr/>
          <p:nvPr/>
        </p:nvSpPr>
        <p:spPr>
          <a:xfrm>
            <a:off x="10254657" y="6211669"/>
            <a:ext cx="2006023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706657"/>
            <a:ext cx="10515600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北洋军阀不再作为独立的政治力量继续存在的标志是（   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袁世凯复辟帝制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溥仪复辟帝制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东北易帜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五四运动爆发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11" y="6235650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963111" y="6211669"/>
            <a:ext cx="2297569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706657"/>
            <a:ext cx="10515600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北洋军阀不再作为独立的政治力量继续存在的标志是（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袁世凯复辟帝制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溥仪复辟帝制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东北易帜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五四运动爆发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11" y="6235650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963111" y="6211669"/>
            <a:ext cx="2297569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年国民党南京政权建立后，官僚资本的垄断活动首先和主要是从（   　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．金融业方面开始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．商业方面开始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．重工业方面开始 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11" y="6235650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963111" y="6211669"/>
            <a:ext cx="2297569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2. 1927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年国民党南京政权建立后，官僚资本的垄断活动首先和主要是从（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．金融业方面开始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．商业方面开始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．轻工业方面开始 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．重工业方面开始 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11" y="6235650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963111" y="6211669"/>
            <a:ext cx="2297569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国民党四大家族官僚资本的性质是（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．私人垄断资本主义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．封建的买办的国家垄断资本主义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．国家资本主义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11" y="6235650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963111" y="6211669"/>
            <a:ext cx="2297569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国民党四大家族官僚资本的性质是（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．私人垄断资本主义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．封建的买办的国家垄断资本主义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．私人资本主义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．国家资本主义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11" y="6235650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963111" y="6211669"/>
            <a:ext cx="2297569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中国新民主主义革命的重要任务不包括（    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11" y="6235650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963111" y="6211669"/>
            <a:ext cx="2297569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839179"/>
            <a:ext cx="11618843" cy="380624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中国新民主主义革命的重要任务不包括（  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反对帝国主义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反对封建主义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反对民族资本主义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反对官僚资本主义</a:t>
            </a:r>
          </a:p>
          <a:p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45841" y="439861"/>
            <a:ext cx="10192076" cy="5440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练一练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63111" y="6235650"/>
            <a:ext cx="24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知识点更多题目</a:t>
            </a:r>
            <a:endParaRPr kumimoji="1" lang="en-US" altLang="zh-CN" dirty="0"/>
          </a:p>
          <a:p>
            <a:r>
              <a:rPr kumimoji="1" lang="zh-CN" altLang="en-US" dirty="0"/>
              <a:t>练习见尚德教材</a:t>
            </a:r>
            <a:r>
              <a:rPr kumimoji="1" lang="en-US" altLang="zh-CN" dirty="0"/>
              <a:t>85</a:t>
            </a:r>
            <a:r>
              <a:rPr kumimoji="1" lang="zh-CN" altLang="en-US" dirty="0"/>
              <a:t>页</a:t>
            </a:r>
          </a:p>
        </p:txBody>
      </p:sp>
      <p:sp>
        <p:nvSpPr>
          <p:cNvPr id="6" name="五边形 5"/>
          <p:cNvSpPr/>
          <p:nvPr/>
        </p:nvSpPr>
        <p:spPr>
          <a:xfrm>
            <a:off x="9963111" y="6211669"/>
            <a:ext cx="2297569" cy="64633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LiuChBZh#"/>
  <p:tag name="MH_LAYOUT" val="TitleSubTitleText"/>
  <p:tag name="MH" val="2015110610462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6104626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2">
      <a:majorFont>
        <a:latin typeface="Calibri Light"/>
        <a:ea typeface="思源黑体 CN Light"/>
        <a:cs typeface=""/>
      </a:majorFont>
      <a:minorFont>
        <a:latin typeface="Calibri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5715</Words>
  <Application>Microsoft Macintosh PowerPoint</Application>
  <PresentationFormat>宽屏</PresentationFormat>
  <Paragraphs>1002</Paragraphs>
  <Slides>104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104</vt:i4>
      </vt:variant>
    </vt:vector>
  </HeadingPairs>
  <TitlesOfParts>
    <vt:vector size="128" baseType="lpstr">
      <vt:lpstr>等线</vt:lpstr>
      <vt:lpstr>方正粗倩简体</vt:lpstr>
      <vt:lpstr>方正兰亭超细黑简体</vt:lpstr>
      <vt:lpstr>方正兰亭黑_GBK</vt:lpstr>
      <vt:lpstr>方正清刻本悦宋简体</vt:lpstr>
      <vt:lpstr>汉仪丫丫体简</vt:lpstr>
      <vt:lpstr>黑体</vt:lpstr>
      <vt:lpstr>黑体-简</vt:lpstr>
      <vt:lpstr>华文楷体</vt:lpstr>
      <vt:lpstr>华文新魏</vt:lpstr>
      <vt:lpstr>华文行楷</vt:lpstr>
      <vt:lpstr>楷体</vt:lpstr>
      <vt:lpstr>楷体_GB2312</vt:lpstr>
      <vt:lpstr>思源黑体 CN Light</vt:lpstr>
      <vt:lpstr>宋体</vt:lpstr>
      <vt:lpstr>微软雅黑</vt:lpstr>
      <vt:lpstr>Arial</vt:lpstr>
      <vt:lpstr>Calibri</vt:lpstr>
      <vt:lpstr>Calibri Light</vt:lpstr>
      <vt:lpstr>Palatino Linotype</vt:lpstr>
      <vt:lpstr>1_Office 主题</vt:lpstr>
      <vt:lpstr>3_Office 主题</vt:lpstr>
      <vt:lpstr>2_Office 主题</vt:lpstr>
      <vt:lpstr>4_Office 主题</vt:lpstr>
      <vt:lpstr>PowerPoint 演示文稿</vt:lpstr>
      <vt:lpstr>关于教材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新文化运动与五四运动 </vt:lpstr>
      <vt:lpstr>第一节 新文化运动与五四运动 </vt:lpstr>
      <vt:lpstr>第一节 新文化运动与五四运动 </vt:lpstr>
      <vt:lpstr>第一节 新文化运动与五四运动 </vt:lpstr>
      <vt:lpstr>第一节 新文化运动与五四运动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第二节 马克思主义传播与中国共产党的诞生 </vt:lpstr>
      <vt:lpstr>第二节 马克思主义传播与中国共产党的诞生 </vt:lpstr>
      <vt:lpstr>第二节 马克思主义传播与中国共产党的诞生  </vt:lpstr>
      <vt:lpstr>第二节 马克思主义传播与中国共产党的诞生  </vt:lpstr>
      <vt:lpstr>练一练 </vt:lpstr>
      <vt:lpstr>练一练 </vt:lpstr>
      <vt:lpstr>练一练 </vt:lpstr>
      <vt:lpstr>练一练 </vt:lpstr>
      <vt:lpstr>PowerPoint 演示文稿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第二节 马克思主义传播与中国共产党的诞生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第二节 马克思主义传播与中国共产党的诞生 </vt:lpstr>
      <vt:lpstr>第二节 马克思主义传播与中国共产党的诞生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PowerPoint 演示文稿</vt:lpstr>
      <vt:lpstr>第三节 国共合作与国民革命 </vt:lpstr>
      <vt:lpstr>第三节 国共合作与国民革命 </vt:lpstr>
      <vt:lpstr>第三节 国共合作与国民革命 </vt:lpstr>
      <vt:lpstr>第三节 国共合作与国民革命 </vt:lpstr>
      <vt:lpstr>第三节 国共合作与国民革命 </vt:lpstr>
      <vt:lpstr>练一练 </vt:lpstr>
      <vt:lpstr>练一练 </vt:lpstr>
      <vt:lpstr>练一练 </vt:lpstr>
      <vt:lpstr>练一练 </vt:lpstr>
      <vt:lpstr>练一练 </vt:lpstr>
      <vt:lpstr>练一练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国民党在全国的统治和中间党派的政治主张 </vt:lpstr>
      <vt:lpstr>PowerPoint 演示文稿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PowerPoint 演示文稿</vt:lpstr>
      <vt:lpstr>第一节 国民党在全国的统治和中间党派的政治主张 </vt:lpstr>
      <vt:lpstr>第一节 国民党在全国的统治和中间党派的政治主张 </vt:lpstr>
      <vt:lpstr>第一节 国民党在全国的统治和中间党派的政治主张 </vt:lpstr>
    </vt:vector>
  </TitlesOfParts>
  <Company>Sky123.Org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Microsoft Office User</cp:lastModifiedBy>
  <cp:revision>726</cp:revision>
  <dcterms:created xsi:type="dcterms:W3CDTF">2015-01-10T04:56:00Z</dcterms:created>
  <dcterms:modified xsi:type="dcterms:W3CDTF">2019-11-19T08:01:52Z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