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10" r:id="rId3"/>
    <p:sldMasterId id="2147483723" r:id="rId4"/>
    <p:sldMasterId id="2147483735" r:id="rId5"/>
    <p:sldMasterId id="2147483748" r:id="rId6"/>
  </p:sldMasterIdLst>
  <p:notesMasterIdLst>
    <p:notesMasterId r:id="rId133"/>
  </p:notesMasterIdLst>
  <p:sldIdLst>
    <p:sldId id="670" r:id="rId7"/>
    <p:sldId id="994" r:id="rId8"/>
    <p:sldId id="995" r:id="rId9"/>
    <p:sldId id="996" r:id="rId10"/>
    <p:sldId id="997" r:id="rId11"/>
    <p:sldId id="998" r:id="rId12"/>
    <p:sldId id="871" r:id="rId13"/>
    <p:sldId id="872" r:id="rId14"/>
    <p:sldId id="873" r:id="rId15"/>
    <p:sldId id="966" r:id="rId16"/>
    <p:sldId id="967" r:id="rId17"/>
    <p:sldId id="965" r:id="rId18"/>
    <p:sldId id="874" r:id="rId19"/>
    <p:sldId id="875" r:id="rId20"/>
    <p:sldId id="876" r:id="rId21"/>
    <p:sldId id="877" r:id="rId22"/>
    <p:sldId id="878" r:id="rId23"/>
    <p:sldId id="879" r:id="rId24"/>
    <p:sldId id="880" r:id="rId25"/>
    <p:sldId id="881" r:id="rId26"/>
    <p:sldId id="882" r:id="rId27"/>
    <p:sldId id="883" r:id="rId28"/>
    <p:sldId id="884" r:id="rId29"/>
    <p:sldId id="885" r:id="rId30"/>
    <p:sldId id="886" r:id="rId31"/>
    <p:sldId id="887" r:id="rId32"/>
    <p:sldId id="888" r:id="rId33"/>
    <p:sldId id="968" r:id="rId34"/>
    <p:sldId id="969" r:id="rId35"/>
    <p:sldId id="889" r:id="rId36"/>
    <p:sldId id="890" r:id="rId37"/>
    <p:sldId id="891" r:id="rId38"/>
    <p:sldId id="892" r:id="rId39"/>
    <p:sldId id="970" r:id="rId40"/>
    <p:sldId id="971" r:id="rId41"/>
    <p:sldId id="893" r:id="rId42"/>
    <p:sldId id="894" r:id="rId43"/>
    <p:sldId id="895" r:id="rId44"/>
    <p:sldId id="896" r:id="rId45"/>
    <p:sldId id="897" r:id="rId46"/>
    <p:sldId id="898" r:id="rId47"/>
    <p:sldId id="899" r:id="rId48"/>
    <p:sldId id="900" r:id="rId49"/>
    <p:sldId id="901" r:id="rId50"/>
    <p:sldId id="902" r:id="rId51"/>
    <p:sldId id="903" r:id="rId52"/>
    <p:sldId id="904" r:id="rId53"/>
    <p:sldId id="905" r:id="rId54"/>
    <p:sldId id="906" r:id="rId55"/>
    <p:sldId id="907" r:id="rId56"/>
    <p:sldId id="973" r:id="rId57"/>
    <p:sldId id="974" r:id="rId58"/>
    <p:sldId id="975" r:id="rId59"/>
    <p:sldId id="976" r:id="rId60"/>
    <p:sldId id="972" r:id="rId61"/>
    <p:sldId id="909" r:id="rId62"/>
    <p:sldId id="910" r:id="rId63"/>
    <p:sldId id="911" r:id="rId64"/>
    <p:sldId id="912" r:id="rId65"/>
    <p:sldId id="977" r:id="rId66"/>
    <p:sldId id="978" r:id="rId67"/>
    <p:sldId id="913" r:id="rId68"/>
    <p:sldId id="914" r:id="rId69"/>
    <p:sldId id="915" r:id="rId70"/>
    <p:sldId id="916" r:id="rId71"/>
    <p:sldId id="917" r:id="rId72"/>
    <p:sldId id="979" r:id="rId73"/>
    <p:sldId id="980" r:id="rId74"/>
    <p:sldId id="981" r:id="rId75"/>
    <p:sldId id="918" r:id="rId76"/>
    <p:sldId id="919" r:id="rId77"/>
    <p:sldId id="920" r:id="rId78"/>
    <p:sldId id="921" r:id="rId79"/>
    <p:sldId id="922" r:id="rId80"/>
    <p:sldId id="923" r:id="rId81"/>
    <p:sldId id="924" r:id="rId82"/>
    <p:sldId id="925" r:id="rId83"/>
    <p:sldId id="926" r:id="rId84"/>
    <p:sldId id="927" r:id="rId85"/>
    <p:sldId id="928" r:id="rId86"/>
    <p:sldId id="941" r:id="rId87"/>
    <p:sldId id="930" r:id="rId88"/>
    <p:sldId id="931" r:id="rId89"/>
    <p:sldId id="932" r:id="rId90"/>
    <p:sldId id="933" r:id="rId91"/>
    <p:sldId id="934" r:id="rId92"/>
    <p:sldId id="983" r:id="rId93"/>
    <p:sldId id="984" r:id="rId94"/>
    <p:sldId id="985" r:id="rId95"/>
    <p:sldId id="986" r:id="rId96"/>
    <p:sldId id="982" r:id="rId97"/>
    <p:sldId id="935" r:id="rId98"/>
    <p:sldId id="936" r:id="rId99"/>
    <p:sldId id="937" r:id="rId100"/>
    <p:sldId id="988" r:id="rId101"/>
    <p:sldId id="989" r:id="rId102"/>
    <p:sldId id="990" r:id="rId103"/>
    <p:sldId id="987" r:id="rId104"/>
    <p:sldId id="938" r:id="rId105"/>
    <p:sldId id="991" r:id="rId106"/>
    <p:sldId id="939" r:id="rId107"/>
    <p:sldId id="942" r:id="rId108"/>
    <p:sldId id="943" r:id="rId109"/>
    <p:sldId id="992" r:id="rId110"/>
    <p:sldId id="993" r:id="rId111"/>
    <p:sldId id="944" r:id="rId112"/>
    <p:sldId id="945" r:id="rId113"/>
    <p:sldId id="946" r:id="rId114"/>
    <p:sldId id="947" r:id="rId115"/>
    <p:sldId id="948" r:id="rId116"/>
    <p:sldId id="949" r:id="rId117"/>
    <p:sldId id="950" r:id="rId118"/>
    <p:sldId id="951" r:id="rId119"/>
    <p:sldId id="952" r:id="rId120"/>
    <p:sldId id="953" r:id="rId121"/>
    <p:sldId id="954" r:id="rId122"/>
    <p:sldId id="955" r:id="rId123"/>
    <p:sldId id="956" r:id="rId124"/>
    <p:sldId id="957" r:id="rId125"/>
    <p:sldId id="958" r:id="rId126"/>
    <p:sldId id="959" r:id="rId127"/>
    <p:sldId id="960" r:id="rId128"/>
    <p:sldId id="961" r:id="rId129"/>
    <p:sldId id="962" r:id="rId130"/>
    <p:sldId id="963" r:id="rId131"/>
    <p:sldId id="964" r:id="rId1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670"/>
            <p14:sldId id="994"/>
            <p14:sldId id="995"/>
            <p14:sldId id="996"/>
            <p14:sldId id="997"/>
            <p14:sldId id="998"/>
            <p14:sldId id="871"/>
            <p14:sldId id="872"/>
            <p14:sldId id="873"/>
            <p14:sldId id="966"/>
            <p14:sldId id="967"/>
            <p14:sldId id="965"/>
            <p14:sldId id="874"/>
            <p14:sldId id="875"/>
            <p14:sldId id="876"/>
            <p14:sldId id="877"/>
            <p14:sldId id="878"/>
            <p14:sldId id="879"/>
            <p14:sldId id="880"/>
            <p14:sldId id="881"/>
            <p14:sldId id="882"/>
            <p14:sldId id="883"/>
            <p14:sldId id="884"/>
            <p14:sldId id="885"/>
            <p14:sldId id="886"/>
            <p14:sldId id="887"/>
            <p14:sldId id="888"/>
            <p14:sldId id="968"/>
            <p14:sldId id="969"/>
            <p14:sldId id="889"/>
            <p14:sldId id="890"/>
            <p14:sldId id="891"/>
            <p14:sldId id="892"/>
            <p14:sldId id="970"/>
            <p14:sldId id="971"/>
            <p14:sldId id="893"/>
            <p14:sldId id="894"/>
            <p14:sldId id="895"/>
            <p14:sldId id="896"/>
            <p14:sldId id="897"/>
            <p14:sldId id="898"/>
            <p14:sldId id="899"/>
            <p14:sldId id="900"/>
            <p14:sldId id="901"/>
            <p14:sldId id="902"/>
            <p14:sldId id="903"/>
            <p14:sldId id="904"/>
            <p14:sldId id="905"/>
            <p14:sldId id="906"/>
            <p14:sldId id="907"/>
            <p14:sldId id="973"/>
            <p14:sldId id="974"/>
            <p14:sldId id="975"/>
            <p14:sldId id="976"/>
            <p14:sldId id="972"/>
            <p14:sldId id="909"/>
            <p14:sldId id="910"/>
            <p14:sldId id="911"/>
            <p14:sldId id="912"/>
            <p14:sldId id="977"/>
            <p14:sldId id="978"/>
            <p14:sldId id="913"/>
            <p14:sldId id="914"/>
            <p14:sldId id="915"/>
            <p14:sldId id="916"/>
            <p14:sldId id="917"/>
            <p14:sldId id="979"/>
            <p14:sldId id="980"/>
            <p14:sldId id="981"/>
            <p14:sldId id="918"/>
            <p14:sldId id="919"/>
            <p14:sldId id="920"/>
            <p14:sldId id="921"/>
            <p14:sldId id="922"/>
            <p14:sldId id="923"/>
            <p14:sldId id="924"/>
            <p14:sldId id="925"/>
            <p14:sldId id="926"/>
            <p14:sldId id="927"/>
            <p14:sldId id="928"/>
            <p14:sldId id="941"/>
            <p14:sldId id="930"/>
            <p14:sldId id="931"/>
            <p14:sldId id="932"/>
            <p14:sldId id="933"/>
            <p14:sldId id="934"/>
            <p14:sldId id="983"/>
            <p14:sldId id="984"/>
            <p14:sldId id="985"/>
            <p14:sldId id="986"/>
            <p14:sldId id="982"/>
            <p14:sldId id="935"/>
            <p14:sldId id="936"/>
            <p14:sldId id="937"/>
            <p14:sldId id="988"/>
            <p14:sldId id="989"/>
            <p14:sldId id="990"/>
            <p14:sldId id="987"/>
            <p14:sldId id="938"/>
            <p14:sldId id="991"/>
            <p14:sldId id="939"/>
            <p14:sldId id="942"/>
            <p14:sldId id="943"/>
            <p14:sldId id="992"/>
            <p14:sldId id="99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9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3F3F3"/>
    <a:srgbClr val="010101"/>
    <a:srgbClr val="000000"/>
    <a:srgbClr val="5F5D5E"/>
    <a:srgbClr val="0C0807"/>
    <a:srgbClr val="AD9370"/>
    <a:srgbClr val="090909"/>
    <a:srgbClr val="C9D3B0"/>
    <a:srgbClr val="7E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autoAdjust="0"/>
    <p:restoredTop sz="93076"/>
  </p:normalViewPr>
  <p:slideViewPr>
    <p:cSldViewPr snapToGrid="0">
      <p:cViewPr varScale="1">
        <p:scale>
          <a:sx n="116" d="100"/>
          <a:sy n="116" d="100"/>
        </p:scale>
        <p:origin x="208" y="2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tableStyles" Target="tableStyles.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commentAuthors" Target="commentAuthor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presProps" Target="presProps.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viewProps" Target="viewProp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4" Type="http://schemas.openxmlformats.org/officeDocument/2006/relationships/slideMaster" Target="slideMasters/slideMaster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165890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27</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90</a:t>
            </a:fld>
            <a:endParaRPr lang="zh-CN" altLang="en-US">
              <a:solidFill>
                <a:prstClr val="black"/>
              </a:solidFill>
            </a:endParaRPr>
          </a:p>
        </p:txBody>
      </p:sp>
    </p:spTree>
    <p:extLst>
      <p:ext uri="{BB962C8B-B14F-4D97-AF65-F5344CB8AC3E}">
        <p14:creationId xmlns:p14="http://schemas.microsoft.com/office/powerpoint/2010/main" val="407213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91</a:t>
            </a:fld>
            <a:endParaRPr lang="zh-CN" altLang="en-US">
              <a:solidFill>
                <a:prstClr val="black"/>
              </a:solidFill>
            </a:endParaRPr>
          </a:p>
        </p:txBody>
      </p:sp>
    </p:spTree>
    <p:extLst>
      <p:ext uri="{BB962C8B-B14F-4D97-AF65-F5344CB8AC3E}">
        <p14:creationId xmlns:p14="http://schemas.microsoft.com/office/powerpoint/2010/main" val="1021683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93</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31126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71362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57</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81</a:t>
            </a:fld>
            <a:endParaRPr lang="zh-CN" altLang="en-US"/>
          </a:p>
        </p:txBody>
      </p:sp>
    </p:spTree>
    <p:extLst>
      <p:ext uri="{BB962C8B-B14F-4D97-AF65-F5344CB8AC3E}">
        <p14:creationId xmlns:p14="http://schemas.microsoft.com/office/powerpoint/2010/main" val="1259944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87</a:t>
            </a:fld>
            <a:endParaRPr lang="zh-CN" altLang="en-US">
              <a:solidFill>
                <a:prstClr val="black"/>
              </a:solidFill>
            </a:endParaRPr>
          </a:p>
        </p:txBody>
      </p:sp>
    </p:spTree>
    <p:extLst>
      <p:ext uri="{BB962C8B-B14F-4D97-AF65-F5344CB8AC3E}">
        <p14:creationId xmlns:p14="http://schemas.microsoft.com/office/powerpoint/2010/main" val="2096347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88</a:t>
            </a:fld>
            <a:endParaRPr lang="zh-CN" altLang="en-US">
              <a:solidFill>
                <a:prstClr val="black"/>
              </a:solidFill>
            </a:endParaRPr>
          </a:p>
        </p:txBody>
      </p:sp>
    </p:spTree>
    <p:extLst>
      <p:ext uri="{BB962C8B-B14F-4D97-AF65-F5344CB8AC3E}">
        <p14:creationId xmlns:p14="http://schemas.microsoft.com/office/powerpoint/2010/main" val="1233656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89</a:t>
            </a:fld>
            <a:endParaRPr lang="zh-CN" altLang="en-US">
              <a:solidFill>
                <a:prstClr val="black"/>
              </a:solidFill>
            </a:endParaRPr>
          </a:p>
        </p:txBody>
      </p:sp>
    </p:spTree>
    <p:extLst>
      <p:ext uri="{BB962C8B-B14F-4D97-AF65-F5344CB8AC3E}">
        <p14:creationId xmlns:p14="http://schemas.microsoft.com/office/powerpoint/2010/main" val="19154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9001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7530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3604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8398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5014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05360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17861579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255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875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58726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32360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104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158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61231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22538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32474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8425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43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17810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24358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36223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4151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75630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57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61363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63193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75261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535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53700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899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4947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9567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20941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9159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376651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80669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76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48848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83345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198934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517738361"/>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2467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66931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52857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7302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3164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287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54784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85512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39177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47616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84993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27459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52180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074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50755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499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2019/11/19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070902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9043128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0"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45350" y="5348510"/>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35893896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384675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0"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45350" y="5348510"/>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79635562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10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60.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60.xml"/></Relationships>
</file>

<file path=ppt/slides/_rels/slide10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6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0.xml"/></Relationships>
</file>

<file path=ppt/slides/_rels/slide10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0.xml"/></Relationships>
</file>

<file path=ppt/slides/_rels/slide10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0.xml"/></Relationships>
</file>

<file path=ppt/slides/_rels/slide1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6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14.png"/><Relationship Id="rId4" Type="http://schemas.openxmlformats.org/officeDocument/2006/relationships/tags" Target="../tags/tag4.xml"/><Relationship Id="rId9" Type="http://schemas.openxmlformats.org/officeDocument/2006/relationships/notesSlide" Target="../notesSlides/notesSlide1.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10" Type="http://schemas.openxmlformats.org/officeDocument/2006/relationships/image" Target="../media/image14.png"/><Relationship Id="rId4" Type="http://schemas.openxmlformats.org/officeDocument/2006/relationships/tags" Target="../tags/tag11.xml"/><Relationship Id="rId9" Type="http://schemas.openxmlformats.org/officeDocument/2006/relationships/notesSlide" Target="../notesSlides/notesSlide2.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10" Type="http://schemas.openxmlformats.org/officeDocument/2006/relationships/image" Target="../media/image14.png"/><Relationship Id="rId4" Type="http://schemas.openxmlformats.org/officeDocument/2006/relationships/tags" Target="../tags/tag18.xml"/><Relationship Id="rId9"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4.png"/><Relationship Id="rId4"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14.png"/><Relationship Id="rId5" Type="http://schemas.openxmlformats.org/officeDocument/2006/relationships/tags" Target="../tags/tag29.xml"/><Relationship Id="rId10" Type="http://schemas.openxmlformats.org/officeDocument/2006/relationships/slideLayout" Target="../slideLayouts/slideLayout25.xml"/><Relationship Id="rId4" Type="http://schemas.openxmlformats.org/officeDocument/2006/relationships/tags" Target="../tags/tag28.xml"/><Relationship Id="rId9" Type="http://schemas.openxmlformats.org/officeDocument/2006/relationships/tags" Target="../tags/tag33.xml"/></Relationships>
</file>

<file path=ppt/slides/_rels/slide51.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14.png"/><Relationship Id="rId5" Type="http://schemas.openxmlformats.org/officeDocument/2006/relationships/tags" Target="../tags/tag38.xml"/><Relationship Id="rId10" Type="http://schemas.openxmlformats.org/officeDocument/2006/relationships/slideLayout" Target="../slideLayouts/slideLayout25.xml"/><Relationship Id="rId4" Type="http://schemas.openxmlformats.org/officeDocument/2006/relationships/tags" Target="../tags/tag37.xml"/><Relationship Id="rId9" Type="http://schemas.openxmlformats.org/officeDocument/2006/relationships/tags" Target="../tags/tag42.xml"/></Relationships>
</file>

<file path=ppt/slides/_rels/slide52.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media/image14.png"/><Relationship Id="rId5" Type="http://schemas.openxmlformats.org/officeDocument/2006/relationships/tags" Target="../tags/tag47.xml"/><Relationship Id="rId10" Type="http://schemas.openxmlformats.org/officeDocument/2006/relationships/slideLayout" Target="../slideLayouts/slideLayout25.xml"/><Relationship Id="rId4" Type="http://schemas.openxmlformats.org/officeDocument/2006/relationships/tags" Target="../tags/tag46.xml"/><Relationship Id="rId9" Type="http://schemas.openxmlformats.org/officeDocument/2006/relationships/tags" Target="../tags/tag51.xml"/></Relationships>
</file>

<file path=ppt/slides/_rels/slide53.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media/image14.png"/><Relationship Id="rId5" Type="http://schemas.openxmlformats.org/officeDocument/2006/relationships/tags" Target="../tags/tag56.xml"/><Relationship Id="rId10" Type="http://schemas.openxmlformats.org/officeDocument/2006/relationships/slideLayout" Target="../slideLayouts/slideLayout25.xml"/><Relationship Id="rId4" Type="http://schemas.openxmlformats.org/officeDocument/2006/relationships/tags" Target="../tags/tag55.xml"/><Relationship Id="rId9" Type="http://schemas.openxmlformats.org/officeDocument/2006/relationships/tags" Target="../tags/tag60.xml"/></Relationships>
</file>

<file path=ppt/slides/_rels/slide54.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image" Target="../media/image14.png"/><Relationship Id="rId5" Type="http://schemas.openxmlformats.org/officeDocument/2006/relationships/tags" Target="../tags/tag65.xml"/><Relationship Id="rId10" Type="http://schemas.openxmlformats.org/officeDocument/2006/relationships/slideLayout" Target="../slideLayouts/slideLayout25.xml"/><Relationship Id="rId4" Type="http://schemas.openxmlformats.org/officeDocument/2006/relationships/tags" Target="../tags/tag64.xml"/><Relationship Id="rId9" Type="http://schemas.openxmlformats.org/officeDocument/2006/relationships/tags" Target="../tags/tag69.xml"/></Relationships>
</file>

<file path=ppt/slides/_rels/slide55.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14.png"/><Relationship Id="rId5" Type="http://schemas.openxmlformats.org/officeDocument/2006/relationships/tags" Target="../tags/tag74.xml"/><Relationship Id="rId10" Type="http://schemas.openxmlformats.org/officeDocument/2006/relationships/slideLayout" Target="../slideLayouts/slideLayout25.xml"/><Relationship Id="rId4" Type="http://schemas.openxmlformats.org/officeDocument/2006/relationships/tags" Target="../tags/tag73.xml"/><Relationship Id="rId9" Type="http://schemas.openxmlformats.org/officeDocument/2006/relationships/tags" Target="../tags/tag7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image" Target="../media/image18.png"/></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18.png"/></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7.xml"/><Relationship Id="rId4" Type="http://schemas.openxmlformats.org/officeDocument/2006/relationships/image" Target="../media/image18.png"/></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image" Target="../media/image18.png"/></Relationships>
</file>

<file path=ppt/slides/_rels/slide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18.png"/></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7.xml"/><Relationship Id="rId4" Type="http://schemas.openxmlformats.org/officeDocument/2006/relationships/image" Target="../media/image18.png"/></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7.xml"/><Relationship Id="rId4" Type="http://schemas.openxmlformats.org/officeDocument/2006/relationships/image" Target="../media/image18.png"/></Relationships>
</file>

<file path=ppt/slides/_rels/slide9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9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9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9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98880"/>
          </a:xfrm>
          <a:prstGeom prst="rect">
            <a:avLst/>
          </a:prstGeom>
          <a:noFill/>
          <a:ln w="9525">
            <a:noFill/>
            <a:miter lim="800000"/>
          </a:ln>
        </p:spPr>
        <p:txBody>
          <a:bodyPr wrap="square">
            <a:spAutoFit/>
          </a:bodyPr>
          <a:lstStyle/>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尚德机构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主讲老师：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8744" y="452274"/>
            <a:ext cx="10192076" cy="544050"/>
          </a:xfrm>
        </p:spPr>
        <p:txBody>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201041" y="1349164"/>
            <a:ext cx="11687481" cy="4916152"/>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全国解放战争的胜利开展</a:t>
            </a:r>
            <a:endParaRPr lang="en-US" altLang="zh-CN" dirty="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sz="2800" dirty="0">
                <a:latin typeface="黑体" panose="02010609060101010101" pitchFamily="49" charset="-122"/>
                <a:ea typeface="黑体" panose="02010609060101010101" pitchFamily="49" charset="-122"/>
              </a:rPr>
              <a:t>一口号</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日，中国人民解放军总部发表宣言，正式提出“</a:t>
            </a:r>
            <a:r>
              <a:rPr lang="zh-CN" altLang="en-US" dirty="0">
                <a:solidFill>
                  <a:srgbClr val="C00000"/>
                </a:solidFill>
                <a:latin typeface="黑体" panose="02010609060101010101" pitchFamily="49" charset="-122"/>
                <a:ea typeface="黑体" panose="02010609060101010101" pitchFamily="49" charset="-122"/>
              </a:rPr>
              <a:t>打倒蒋介石，解放全中国</a:t>
            </a:r>
            <a:r>
              <a:rPr lang="zh-CN" altLang="en-US" dirty="0">
                <a:latin typeface="黑体" panose="02010609060101010101" pitchFamily="49" charset="-122"/>
                <a:ea typeface="黑体" panose="02010609060101010101" pitchFamily="49" charset="-122"/>
              </a:rPr>
              <a:t>”的口号。</a:t>
            </a:r>
            <a:endParaRPr lang="en-US" altLang="zh-CN" dirty="0">
              <a:latin typeface="黑体" panose="02010609060101010101" pitchFamily="49" charset="-122"/>
              <a:ea typeface="黑体" panose="02010609060101010101" pitchFamily="49" charset="-122"/>
            </a:endParaRPr>
          </a:p>
          <a:p>
            <a:pPr>
              <a:spcBef>
                <a:spcPts val="0"/>
              </a:spcBef>
            </a:pPr>
            <a:r>
              <a:rPr lang="zh-CN" altLang="en-US" sz="2800" dirty="0">
                <a:latin typeface="黑体" panose="02010609060101010101" pitchFamily="49" charset="-122"/>
                <a:ea typeface="黑体" panose="02010609060101010101" pitchFamily="49" charset="-122"/>
              </a:rPr>
              <a:t>两报告</a:t>
            </a:r>
            <a:r>
              <a:rPr lang="zh-CN" altLang="en-US"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3697" y="139123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79381" y="71639"/>
            <a:ext cx="5574306" cy="1792549"/>
            <a:chOff x="3014118" y="1917767"/>
            <a:chExt cx="7261926" cy="3173490"/>
          </a:xfrm>
        </p:grpSpPr>
        <p:sp>
          <p:nvSpPr>
            <p:cNvPr id="6" name="圆角矩形 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78446" y="1917767"/>
              <a:ext cx="3860894" cy="81666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全国解放战争的胜利开展</a:t>
              </a:r>
            </a:p>
          </p:txBody>
        </p:sp>
        <p:sp>
          <p:nvSpPr>
            <p:cNvPr id="9" name="圆角矩形 8"/>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0" name="圆角矩形 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1" name="圆角矩形 10"/>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
        <p:nvSpPr>
          <p:cNvPr id="12" name="文本框 11"/>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7.2.1.2</a:t>
            </a:r>
            <a:r>
              <a:rPr kumimoji="1" lang="zh-CN" altLang="en-US" sz="1000" dirty="0">
                <a:solidFill>
                  <a:schemeClr val="bg1">
                    <a:lumMod val="95000"/>
                  </a:schemeClr>
                </a:solidFill>
              </a:rPr>
              <a:t>提出“打倒蒋介石，解放全中国”的口号</a:t>
            </a:r>
          </a:p>
        </p:txBody>
      </p:sp>
    </p:spTree>
    <p:extLst>
      <p:ext uri="{BB962C8B-B14F-4D97-AF65-F5344CB8AC3E}">
        <p14:creationId xmlns:p14="http://schemas.microsoft.com/office/powerpoint/2010/main" val="14647342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执政面临的严峻考验</a:t>
            </a:r>
            <a:r>
              <a:rPr lang="en-US" altLang="zh-CN" dirty="0">
                <a:solidFill>
                  <a:srgbClr val="FF0000"/>
                </a:solidFill>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保</a:t>
            </a:r>
            <a:r>
              <a:rPr lang="zh-CN" altLang="en-US" dirty="0">
                <a:latin typeface="黑体" panose="02010609060101010101" pitchFamily="49" charset="-122"/>
                <a:ea typeface="黑体" panose="02010609060101010101" pitchFamily="49" charset="-122"/>
              </a:rPr>
              <a:t>：能不能</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住人民胜利的成果。</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a:latin typeface="黑体" panose="02010609060101010101" pitchFamily="49" charset="-122"/>
                <a:ea typeface="黑体" panose="02010609060101010101" pitchFamily="49" charset="-122"/>
              </a:rPr>
              <a:t>：能不能战胜严重的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困难。</a:t>
            </a: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：能不能巩固</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，维护国家主权和安全</a:t>
            </a: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a:latin typeface="黑体" panose="02010609060101010101" pitchFamily="49" charset="-122"/>
                <a:ea typeface="黑体" panose="02010609060101010101" pitchFamily="49" charset="-122"/>
              </a:rPr>
              <a:t>：能不能经受住执政的考验，继续保持谦虚、谨慎、不骄、不躁的作风和艰苦奋斗的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4822006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执政面临的严峻考验</a:t>
            </a:r>
            <a:r>
              <a:rPr lang="en-US" altLang="zh-CN" dirty="0">
                <a:solidFill>
                  <a:srgbClr val="FF0000"/>
                </a:solidFill>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保</a:t>
            </a:r>
            <a:r>
              <a:rPr lang="zh-CN" altLang="en-US" dirty="0">
                <a:latin typeface="黑体" panose="02010609060101010101" pitchFamily="49" charset="-122"/>
                <a:ea typeface="黑体" panose="02010609060101010101" pitchFamily="49" charset="-122"/>
              </a:rPr>
              <a:t>：能不能</a:t>
            </a:r>
            <a:r>
              <a:rPr lang="zh-CN" altLang="en-US" dirty="0">
                <a:solidFill>
                  <a:srgbClr val="C00000"/>
                </a:solidFill>
                <a:latin typeface="黑体" panose="02010609060101010101" pitchFamily="49" charset="-122"/>
                <a:ea typeface="黑体" panose="02010609060101010101" pitchFamily="49" charset="-122"/>
              </a:rPr>
              <a:t>保卫</a:t>
            </a:r>
            <a:r>
              <a:rPr lang="zh-CN" altLang="en-US" dirty="0">
                <a:latin typeface="黑体" panose="02010609060101010101" pitchFamily="49" charset="-122"/>
                <a:ea typeface="黑体" panose="02010609060101010101" pitchFamily="49" charset="-122"/>
              </a:rPr>
              <a:t>住人民胜利的成果。</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a:latin typeface="黑体" panose="02010609060101010101" pitchFamily="49" charset="-122"/>
                <a:ea typeface="黑体" panose="02010609060101010101" pitchFamily="49" charset="-122"/>
              </a:rPr>
              <a:t>：能不能战胜严重的</a:t>
            </a:r>
            <a:r>
              <a:rPr lang="zh-CN" altLang="en-US" dirty="0">
                <a:solidFill>
                  <a:srgbClr val="C00000"/>
                </a:solidFill>
                <a:latin typeface="黑体" panose="02010609060101010101" pitchFamily="49" charset="-122"/>
                <a:ea typeface="黑体" panose="02010609060101010101" pitchFamily="49" charset="-122"/>
              </a:rPr>
              <a:t>经济</a:t>
            </a:r>
            <a:r>
              <a:rPr lang="zh-CN" altLang="en-US" dirty="0">
                <a:latin typeface="黑体" panose="02010609060101010101" pitchFamily="49" charset="-122"/>
                <a:ea typeface="黑体" panose="02010609060101010101" pitchFamily="49" charset="-122"/>
              </a:rPr>
              <a:t>困难。</a:t>
            </a: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：能不能巩固</a:t>
            </a:r>
            <a:r>
              <a:rPr lang="zh-CN" altLang="en-US" dirty="0">
                <a:solidFill>
                  <a:srgbClr val="C00000"/>
                </a:solidFill>
                <a:latin typeface="黑体" panose="02010609060101010101" pitchFamily="49" charset="-122"/>
                <a:ea typeface="黑体" panose="02010609060101010101" pitchFamily="49" charset="-122"/>
              </a:rPr>
              <a:t>民族独立</a:t>
            </a:r>
            <a:r>
              <a:rPr lang="zh-CN" altLang="en-US" dirty="0">
                <a:latin typeface="黑体" panose="02010609060101010101" pitchFamily="49" charset="-122"/>
                <a:ea typeface="黑体" panose="02010609060101010101" pitchFamily="49" charset="-122"/>
              </a:rPr>
              <a:t>，维护国家主权和安全。</a:t>
            </a: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a:latin typeface="黑体" panose="02010609060101010101" pitchFamily="49" charset="-122"/>
                <a:ea typeface="黑体" panose="02010609060101010101" pitchFamily="49" charset="-122"/>
              </a:rPr>
              <a:t>：能不能经受住执政的考验，继续保持谦虚、谨慎、不骄、不躁的作风和艰苦奋斗的</a:t>
            </a:r>
            <a:r>
              <a:rPr lang="zh-CN" altLang="en-US" dirty="0">
                <a:solidFill>
                  <a:srgbClr val="C00000"/>
                </a:solidFill>
                <a:latin typeface="黑体" panose="02010609060101010101" pitchFamily="49" charset="-122"/>
                <a:ea typeface="黑体" panose="02010609060101010101" pitchFamily="49" charset="-122"/>
              </a:rPr>
              <a:t>作风。</a:t>
            </a: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11534319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为新中国赢得良好的外部环境</a:t>
            </a:r>
          </a:p>
        </p:txBody>
      </p:sp>
      <p:sp>
        <p:nvSpPr>
          <p:cNvPr id="13" name="左大括号 12"/>
          <p:cNvSpPr/>
          <p:nvPr/>
        </p:nvSpPr>
        <p:spPr>
          <a:xfrm>
            <a:off x="9414254" y="682788"/>
            <a:ext cx="262264" cy="12931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666429" y="682788"/>
            <a:ext cx="2317424" cy="6075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解放全国大陆</a:t>
            </a:r>
          </a:p>
        </p:txBody>
      </p:sp>
      <p:sp>
        <p:nvSpPr>
          <p:cNvPr id="16" name="圆角矩形 15"/>
          <p:cNvSpPr/>
          <p:nvPr/>
        </p:nvSpPr>
        <p:spPr>
          <a:xfrm>
            <a:off x="9656338" y="1352040"/>
            <a:ext cx="2317425" cy="623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民主政策</a:t>
            </a:r>
          </a:p>
        </p:txBody>
      </p:sp>
    </p:spTree>
    <p:extLst>
      <p:ext uri="{BB962C8B-B14F-4D97-AF65-F5344CB8AC3E}">
        <p14:creationId xmlns:p14="http://schemas.microsoft.com/office/powerpoint/2010/main" val="16512046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58451"/>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86917" y="1506650"/>
            <a:ext cx="11136725" cy="4894150"/>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解放全国大陆</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 1951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p>
          <a:p>
            <a:pPr>
              <a:lnSpc>
                <a:spcPct val="200000"/>
              </a:lnSpc>
            </a:pPr>
            <a:r>
              <a:rPr lang="zh-CN" altLang="en-US" dirty="0">
                <a:latin typeface="黑体" panose="02010609060101010101" pitchFamily="49" charset="-122"/>
                <a:ea typeface="黑体" panose="02010609060101010101" pitchFamily="49" charset="-122"/>
              </a:rPr>
              <a:t>人民解放军进驻西藏，西藏和平解放，中国大陆实现了统一。</a:t>
            </a:r>
            <a:endParaRPr lang="en-US" altLang="zh-CN" dirty="0">
              <a:latin typeface="黑体" panose="02010609060101010101" pitchFamily="49" charset="-122"/>
              <a:ea typeface="黑体" panose="02010609060101010101" pitchFamily="49" charset="-122"/>
            </a:endParaRPr>
          </a:p>
          <a:p>
            <a:pPr>
              <a:lnSpc>
                <a:spcPct val="200000"/>
              </a:lnSpc>
            </a:pP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民主政策</a:t>
            </a: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农奴翻身：</a:t>
            </a:r>
            <a:r>
              <a:rPr lang="en-US" altLang="zh-CN" dirty="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a:t>
            </a:r>
            <a:r>
              <a:rPr lang="zh-CN" altLang="en-US" dirty="0">
                <a:solidFill>
                  <a:srgbClr val="C00000"/>
                </a:solidFill>
                <a:latin typeface="黑体" panose="02010609060101010101" pitchFamily="49" charset="-122"/>
                <a:ea typeface="黑体" panose="02010609060101010101" pitchFamily="49" charset="-122"/>
              </a:rPr>
              <a:t>中华人民共和国土地改革法</a:t>
            </a:r>
            <a:r>
              <a:rPr lang="en-US" altLang="zh-CN"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，掀起</a:t>
            </a:r>
            <a:r>
              <a:rPr lang="zh-CN" altLang="en-US" dirty="0">
                <a:solidFill>
                  <a:srgbClr val="C00000"/>
                </a:solidFill>
                <a:latin typeface="黑体" panose="02010609060101010101" pitchFamily="49" charset="-122"/>
                <a:ea typeface="黑体" panose="02010609060101010101" pitchFamily="49" charset="-122"/>
              </a:rPr>
              <a:t>土地改革运动</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妇女解放：</a:t>
            </a:r>
            <a:r>
              <a:rPr lang="en-US" altLang="zh-CN" dirty="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中华人民共和国婚姻法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，废除了</a:t>
            </a:r>
            <a:r>
              <a:rPr lang="zh-CN" altLang="en-US" dirty="0">
                <a:solidFill>
                  <a:srgbClr val="C00000"/>
                </a:solidFill>
                <a:latin typeface="黑体" panose="02010609060101010101" pitchFamily="49" charset="-122"/>
                <a:ea typeface="黑体" panose="02010609060101010101" pitchFamily="49" charset="-122"/>
              </a:rPr>
              <a:t>封建婚姻制度</a:t>
            </a:r>
            <a:r>
              <a:rPr lang="zh-CN" altLang="en-US" dirty="0">
                <a:latin typeface="黑体" panose="02010609060101010101" pitchFamily="49" charset="-122"/>
                <a:ea typeface="黑体" panose="02010609060101010101" pitchFamily="49" charset="-122"/>
              </a:rPr>
              <a:t>，妇女解放是整个社会解放的标志。 </a:t>
            </a:r>
          </a:p>
          <a:p>
            <a:pPr>
              <a:lnSpc>
                <a:spcPct val="200000"/>
              </a:lnSpc>
            </a:pPr>
            <a:endParaRPr lang="zh-CN" altLang="en-US" dirty="0">
              <a:latin typeface="黑体" panose="02010609060101010101" pitchFamily="49" charset="-122"/>
              <a:ea typeface="黑体" panose="02010609060101010101" pitchFamily="49" charset="-122"/>
            </a:endParaRPr>
          </a:p>
          <a:p>
            <a:endParaRPr lang="zh-CN" altLang="en-US" dirty="0"/>
          </a:p>
        </p:txBody>
      </p:sp>
      <p:pic>
        <p:nvPicPr>
          <p:cNvPr id="7" name="图片 6"/>
          <p:cNvPicPr>
            <a:picLocks noChangeAspect="1"/>
          </p:cNvPicPr>
          <p:nvPr/>
        </p:nvPicPr>
        <p:blipFill>
          <a:blip r:embed="rId2"/>
          <a:stretch>
            <a:fillRect/>
          </a:stretch>
        </p:blipFill>
        <p:spPr>
          <a:xfrm>
            <a:off x="6286500" y="0"/>
            <a:ext cx="5905500" cy="1155700"/>
          </a:xfrm>
          <a:prstGeom prst="rect">
            <a:avLst/>
          </a:prstGeom>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1476" y="4217260"/>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737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58451"/>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86917" y="1506650"/>
            <a:ext cx="11136725" cy="4894150"/>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解放全国大陆</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 1951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p>
          <a:p>
            <a:pPr>
              <a:lnSpc>
                <a:spcPct val="200000"/>
              </a:lnSpc>
            </a:pPr>
            <a:r>
              <a:rPr lang="zh-CN" altLang="en-US" dirty="0">
                <a:latin typeface="黑体" panose="02010609060101010101" pitchFamily="49" charset="-122"/>
                <a:ea typeface="黑体" panose="02010609060101010101" pitchFamily="49" charset="-122"/>
              </a:rPr>
              <a:t>人民解放军进驻西藏，西藏和平解放，中国大陆实现了统一。</a:t>
            </a:r>
            <a:endParaRPr lang="en-US" altLang="zh-CN" dirty="0">
              <a:latin typeface="黑体" panose="02010609060101010101" pitchFamily="49" charset="-122"/>
              <a:ea typeface="黑体" panose="02010609060101010101" pitchFamily="49" charset="-122"/>
            </a:endParaRPr>
          </a:p>
          <a:p>
            <a:pPr>
              <a:lnSpc>
                <a:spcPct val="200000"/>
              </a:lnSpc>
            </a:pP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民主政策</a:t>
            </a: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农奴翻身：</a:t>
            </a:r>
            <a:r>
              <a:rPr lang="en-US" altLang="zh-CN" dirty="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solidFill>
                  <a:srgbClr val="C00000"/>
                </a:solidFill>
                <a:latin typeface="黑体" panose="02010609060101010101" pitchFamily="49" charset="-122"/>
                <a:ea typeface="黑体" panose="02010609060101010101" pitchFamily="49" charset="-122"/>
              </a:rPr>
              <a:t>土地改革法</a:t>
            </a:r>
            <a:r>
              <a:rPr lang="en-US" altLang="zh-CN"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，掀起</a:t>
            </a:r>
            <a:r>
              <a:rPr lang="zh-CN" altLang="en-US" dirty="0">
                <a:solidFill>
                  <a:srgbClr val="C00000"/>
                </a:solidFill>
                <a:latin typeface="黑体" panose="02010609060101010101" pitchFamily="49" charset="-122"/>
                <a:ea typeface="黑体" panose="02010609060101010101" pitchFamily="49" charset="-122"/>
              </a:rPr>
              <a:t>土地改革运动</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妇女解放：</a:t>
            </a:r>
            <a:r>
              <a:rPr lang="en-US" altLang="zh-CN" dirty="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中华人民共和国</a:t>
            </a:r>
            <a:r>
              <a:rPr lang="zh-CN" altLang="en-US" u="sng"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，废除了</a:t>
            </a:r>
            <a:r>
              <a:rPr lang="zh-CN" altLang="en-US" dirty="0">
                <a:solidFill>
                  <a:srgbClr val="C00000"/>
                </a:solidFill>
                <a:latin typeface="黑体" panose="02010609060101010101" pitchFamily="49" charset="-122"/>
                <a:ea typeface="黑体" panose="02010609060101010101" pitchFamily="49" charset="-122"/>
              </a:rPr>
              <a:t>封建婚姻制度</a:t>
            </a:r>
            <a:r>
              <a:rPr lang="zh-CN" altLang="en-US" dirty="0">
                <a:latin typeface="黑体" panose="02010609060101010101" pitchFamily="49" charset="-122"/>
                <a:ea typeface="黑体" panose="02010609060101010101" pitchFamily="49" charset="-122"/>
              </a:rPr>
              <a:t>，妇女解放是整个社会解放的标志。 </a:t>
            </a:r>
          </a:p>
          <a:p>
            <a:pPr>
              <a:lnSpc>
                <a:spcPct val="200000"/>
              </a:lnSpc>
            </a:pPr>
            <a:endParaRPr lang="zh-CN" altLang="en-US" dirty="0">
              <a:latin typeface="黑体" panose="02010609060101010101" pitchFamily="49" charset="-122"/>
              <a:ea typeface="黑体" panose="02010609060101010101" pitchFamily="49" charset="-122"/>
            </a:endParaRPr>
          </a:p>
          <a:p>
            <a:endParaRPr lang="zh-CN" altLang="en-US" dirty="0"/>
          </a:p>
        </p:txBody>
      </p:sp>
      <p:pic>
        <p:nvPicPr>
          <p:cNvPr id="7" name="图片 6"/>
          <p:cNvPicPr>
            <a:picLocks noChangeAspect="1"/>
          </p:cNvPicPr>
          <p:nvPr/>
        </p:nvPicPr>
        <p:blipFill>
          <a:blip r:embed="rId2"/>
          <a:stretch>
            <a:fillRect/>
          </a:stretch>
        </p:blipFill>
        <p:spPr>
          <a:xfrm>
            <a:off x="6286500" y="0"/>
            <a:ext cx="5905500" cy="1155700"/>
          </a:xfrm>
          <a:prstGeom prst="rect">
            <a:avLst/>
          </a:prstGeom>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1476" y="4217260"/>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8353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58451"/>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86917" y="1506650"/>
            <a:ext cx="11136725" cy="4894150"/>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解放全国大陆</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 1951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p>
          <a:p>
            <a:pPr>
              <a:lnSpc>
                <a:spcPct val="200000"/>
              </a:lnSpc>
            </a:pPr>
            <a:r>
              <a:rPr lang="zh-CN" altLang="en-US" dirty="0">
                <a:latin typeface="黑体" panose="02010609060101010101" pitchFamily="49" charset="-122"/>
                <a:ea typeface="黑体" panose="02010609060101010101" pitchFamily="49" charset="-122"/>
              </a:rPr>
              <a:t>人民解放军进驻西藏，西藏和平解放，中国大陆实现了统一。</a:t>
            </a:r>
            <a:endParaRPr lang="en-US" altLang="zh-CN" dirty="0">
              <a:latin typeface="黑体" panose="02010609060101010101" pitchFamily="49" charset="-122"/>
              <a:ea typeface="黑体" panose="02010609060101010101" pitchFamily="49" charset="-122"/>
            </a:endParaRPr>
          </a:p>
          <a:p>
            <a:pPr>
              <a:lnSpc>
                <a:spcPct val="200000"/>
              </a:lnSpc>
            </a:pP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民主政策</a:t>
            </a: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农奴翻身：</a:t>
            </a:r>
            <a:r>
              <a:rPr lang="en-US" altLang="zh-CN" dirty="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a:t>
            </a:r>
            <a:r>
              <a:rPr lang="zh-CN" altLang="en-US" dirty="0">
                <a:solidFill>
                  <a:srgbClr val="C00000"/>
                </a:solidFill>
                <a:latin typeface="黑体" panose="02010609060101010101" pitchFamily="49" charset="-122"/>
                <a:ea typeface="黑体" panose="02010609060101010101" pitchFamily="49" charset="-122"/>
              </a:rPr>
              <a:t>中华人民共和国土地改革法</a:t>
            </a:r>
            <a:r>
              <a:rPr lang="en-US" altLang="zh-CN"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，掀起</a:t>
            </a:r>
            <a:r>
              <a:rPr lang="zh-CN" altLang="en-US" dirty="0">
                <a:solidFill>
                  <a:srgbClr val="C00000"/>
                </a:solidFill>
                <a:latin typeface="黑体" panose="02010609060101010101" pitchFamily="49" charset="-122"/>
                <a:ea typeface="黑体" panose="02010609060101010101" pitchFamily="49" charset="-122"/>
              </a:rPr>
              <a:t>土地改革运动</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妇女解放：</a:t>
            </a:r>
            <a:r>
              <a:rPr lang="en-US" altLang="zh-CN" dirty="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中华人民共和国婚姻法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，废除了</a:t>
            </a:r>
            <a:r>
              <a:rPr lang="zh-CN" altLang="en-US" dirty="0">
                <a:solidFill>
                  <a:srgbClr val="C00000"/>
                </a:solidFill>
                <a:latin typeface="黑体" panose="02010609060101010101" pitchFamily="49" charset="-122"/>
                <a:ea typeface="黑体" panose="02010609060101010101" pitchFamily="49" charset="-122"/>
              </a:rPr>
              <a:t>封建婚姻制度</a:t>
            </a:r>
            <a:r>
              <a:rPr lang="zh-CN" altLang="en-US" dirty="0">
                <a:latin typeface="黑体" panose="02010609060101010101" pitchFamily="49" charset="-122"/>
                <a:ea typeface="黑体" panose="02010609060101010101" pitchFamily="49" charset="-122"/>
              </a:rPr>
              <a:t>，妇女解放是整个社会解放的标志。 </a:t>
            </a:r>
          </a:p>
          <a:p>
            <a:pPr>
              <a:lnSpc>
                <a:spcPct val="200000"/>
              </a:lnSpc>
            </a:pPr>
            <a:endParaRPr lang="zh-CN" altLang="en-US" dirty="0">
              <a:latin typeface="黑体" panose="02010609060101010101" pitchFamily="49" charset="-122"/>
              <a:ea typeface="黑体" panose="02010609060101010101" pitchFamily="49" charset="-122"/>
            </a:endParaRPr>
          </a:p>
          <a:p>
            <a:endParaRPr lang="zh-CN" altLang="en-US" dirty="0"/>
          </a:p>
        </p:txBody>
      </p:sp>
      <p:pic>
        <p:nvPicPr>
          <p:cNvPr id="7" name="图片 6"/>
          <p:cNvPicPr>
            <a:picLocks noChangeAspect="1"/>
          </p:cNvPicPr>
          <p:nvPr/>
        </p:nvPicPr>
        <p:blipFill>
          <a:blip r:embed="rId2"/>
          <a:stretch>
            <a:fillRect/>
          </a:stretch>
        </p:blipFill>
        <p:spPr>
          <a:xfrm>
            <a:off x="6286500" y="0"/>
            <a:ext cx="5905500" cy="1155700"/>
          </a:xfrm>
          <a:prstGeom prst="rect">
            <a:avLst/>
          </a:prstGeom>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1476" y="4217260"/>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836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为新中国赢得良好的外部环境</a:t>
            </a:r>
          </a:p>
        </p:txBody>
      </p:sp>
    </p:spTree>
    <p:extLst>
      <p:ext uri="{BB962C8B-B14F-4D97-AF65-F5344CB8AC3E}">
        <p14:creationId xmlns:p14="http://schemas.microsoft.com/office/powerpoint/2010/main" val="2935210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78167" y="1324987"/>
            <a:ext cx="10899371" cy="5533013"/>
          </a:xfrm>
        </p:spPr>
        <p:txBody>
          <a:bodyPr>
            <a:normAutofit/>
          </a:bodyPr>
          <a:lstStyle/>
          <a:p>
            <a:pPr>
              <a:lnSpc>
                <a:spcPct val="250000"/>
              </a:lnSpc>
            </a:pPr>
            <a:r>
              <a:rPr lang="zh-CN" altLang="en-US" sz="2000" dirty="0">
                <a:latin typeface="黑体" panose="02010609060101010101" pitchFamily="49" charset="-122"/>
                <a:ea typeface="黑体" panose="02010609060101010101" pitchFamily="49" charset="-122"/>
              </a:rPr>
              <a:t>国民经济全面恢复：</a:t>
            </a:r>
            <a:endParaRPr lang="en-US" altLang="zh-CN" sz="2000" dirty="0">
              <a:latin typeface="黑体" panose="02010609060101010101" pitchFamily="49" charset="-122"/>
              <a:ea typeface="黑体" panose="02010609060101010101" pitchFamily="49" charset="-122"/>
            </a:endParaRPr>
          </a:p>
          <a:p>
            <a:pPr>
              <a:lnSpc>
                <a:spcPct val="250000"/>
              </a:lnSpc>
            </a:pPr>
            <a:r>
              <a:rPr lang="zh-CN" altLang="en-US" sz="3000" dirty="0">
                <a:latin typeface="黑体" panose="02010609060101010101" pitchFamily="49" charset="-122"/>
                <a:ea typeface="黑体" panose="02010609060101010101" pitchFamily="49" charset="-122"/>
              </a:rPr>
              <a:t>社会主义国营经济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“三反”“五反”运动</a:t>
            </a:r>
            <a:endParaRPr lang="en-US" altLang="zh-CN" dirty="0">
              <a:latin typeface="黑体" panose="02010609060101010101" pitchFamily="49" charset="-122"/>
              <a:ea typeface="黑体" panose="02010609060101010101" pitchFamily="49" charset="-122"/>
            </a:endParaRPr>
          </a:p>
          <a:p>
            <a:pPr>
              <a:lnSpc>
                <a:spcPct val="250000"/>
              </a:lnSpc>
            </a:pPr>
            <a:endParaRPr lang="en-US" altLang="zh-CN" dirty="0">
              <a:latin typeface="黑体" panose="02010609060101010101" pitchFamily="49" charset="-122"/>
              <a:ea typeface="黑体" panose="02010609060101010101" pitchFamily="49" charset="-122"/>
            </a:endParaRPr>
          </a:p>
          <a:p>
            <a:pPr>
              <a:lnSpc>
                <a:spcPct val="250000"/>
              </a:lnSpc>
            </a:pPr>
            <a:r>
              <a:rPr lang="zh-CN" altLang="en-US" dirty="0">
                <a:solidFill>
                  <a:srgbClr val="C00000"/>
                </a:solidFill>
                <a:latin typeface="黑体" panose="02010609060101010101" pitchFamily="49" charset="-122"/>
                <a:ea typeface="黑体" panose="02010609060101010101" pitchFamily="49" charset="-122"/>
              </a:rPr>
              <a:t>      没收官僚资本</a:t>
            </a:r>
            <a:endParaRPr lang="zh-CN" altLang="en-US" dirty="0"/>
          </a:p>
        </p:txBody>
      </p:sp>
      <p:sp>
        <p:nvSpPr>
          <p:cNvPr id="5" name="下箭头 4"/>
          <p:cNvSpPr/>
          <p:nvPr/>
        </p:nvSpPr>
        <p:spPr>
          <a:xfrm rot="10800000">
            <a:off x="1298222" y="3702756"/>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12" name="组 11"/>
          <p:cNvGrpSpPr/>
          <p:nvPr/>
        </p:nvGrpSpPr>
        <p:grpSpPr>
          <a:xfrm>
            <a:off x="6863644" y="0"/>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pic>
        <p:nvPicPr>
          <p:cNvPr id="13"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8.1.3</a:t>
            </a:r>
            <a:r>
              <a:rPr kumimoji="1" lang="zh-CN" altLang="en-US" sz="1000" dirty="0">
                <a:solidFill>
                  <a:schemeClr val="bg1">
                    <a:lumMod val="95000"/>
                  </a:schemeClr>
                </a:solidFill>
              </a:rPr>
              <a:t>国民经济的全面恢复</a:t>
            </a:r>
          </a:p>
        </p:txBody>
      </p:sp>
    </p:spTree>
    <p:extLst>
      <p:ext uri="{BB962C8B-B14F-4D97-AF65-F5344CB8AC3E}">
        <p14:creationId xmlns:p14="http://schemas.microsoft.com/office/powerpoint/2010/main" val="35397227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a:latin typeface="黑体" panose="02010609060101010101" pitchFamily="49" charset="-122"/>
                <a:ea typeface="黑体" panose="02010609060101010101" pitchFamily="49" charset="-122"/>
              </a:rPr>
              <a:t>国民经济全面恢复：</a:t>
            </a:r>
            <a:endParaRPr lang="en-US" altLang="zh-CN" dirty="0">
              <a:latin typeface="黑体" panose="02010609060101010101" pitchFamily="49" charset="-122"/>
              <a:ea typeface="黑体" panose="02010609060101010101" pitchFamily="49" charset="-122"/>
            </a:endParaRPr>
          </a:p>
          <a:p>
            <a:pPr>
              <a:lnSpc>
                <a:spcPct val="250000"/>
              </a:lnSpc>
            </a:pPr>
            <a:r>
              <a:rPr lang="zh-CN" altLang="en-US" dirty="0">
                <a:latin typeface="黑体" panose="02010609060101010101" pitchFamily="49" charset="-122"/>
                <a:ea typeface="黑体" panose="02010609060101010101" pitchFamily="49" charset="-122"/>
              </a:rPr>
              <a:t>社会主义国营经济</a:t>
            </a:r>
            <a:r>
              <a:rPr lang="en-US" altLang="zh-CN"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财政状况基本好转</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“三反”“五反”运动</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zh-CN" altLang="en-US" dirty="0">
                <a:solidFill>
                  <a:srgbClr val="C00000"/>
                </a:solidFill>
                <a:latin typeface="黑体" panose="02010609060101010101" pitchFamily="49" charset="-122"/>
                <a:ea typeface="黑体" panose="02010609060101010101" pitchFamily="49" charset="-122"/>
              </a:rPr>
              <a:t>七届三中全会</a:t>
            </a:r>
            <a:r>
              <a:rPr lang="zh-CN" altLang="en-US" dirty="0">
                <a:latin typeface="黑体" panose="02010609060101010101" pitchFamily="49" charset="-122"/>
                <a:ea typeface="黑体" panose="02010609060101010101" pitchFamily="49" charset="-122"/>
              </a:rPr>
              <a:t>（恢复元气第一会）</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月，毛泽东作了</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为争取国家财政经济状况的根本好转而斗争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的报告。</a:t>
            </a:r>
          </a:p>
          <a:p>
            <a:pPr>
              <a:lnSpc>
                <a:spcPct val="250000"/>
              </a:lnSpc>
            </a:pPr>
            <a:endParaRPr lang="zh-CN" altLang="en-US" dirty="0">
              <a:latin typeface="黑体" panose="02010609060101010101" pitchFamily="49" charset="-122"/>
              <a:ea typeface="黑体" panose="02010609060101010101" pitchFamily="49" charset="-122"/>
            </a:endParaRPr>
          </a:p>
        </p:txBody>
      </p:sp>
      <p:sp>
        <p:nvSpPr>
          <p:cNvPr id="4" name="下箭头 3"/>
          <p:cNvSpPr/>
          <p:nvPr/>
        </p:nvSpPr>
        <p:spPr>
          <a:xfrm rot="10800000">
            <a:off x="3759199" y="3510844"/>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0"/>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pic>
        <p:nvPicPr>
          <p:cNvPr id="12"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A15D746D-BB07-4D41-B743-84D8E01C99A0}"/>
              </a:ext>
            </a:extLst>
          </p:cNvPr>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8.1.3</a:t>
            </a:r>
            <a:r>
              <a:rPr kumimoji="1" lang="zh-CN" altLang="en-US" sz="1000" dirty="0">
                <a:solidFill>
                  <a:schemeClr val="bg1">
                    <a:lumMod val="95000"/>
                  </a:schemeClr>
                </a:solidFill>
              </a:rPr>
              <a:t>国民经济的全面恢复</a:t>
            </a:r>
          </a:p>
        </p:txBody>
      </p:sp>
    </p:spTree>
    <p:extLst>
      <p:ext uri="{BB962C8B-B14F-4D97-AF65-F5344CB8AC3E}">
        <p14:creationId xmlns:p14="http://schemas.microsoft.com/office/powerpoint/2010/main" val="22113215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a:latin typeface="黑体" panose="02010609060101010101" pitchFamily="49" charset="-122"/>
                <a:ea typeface="黑体" panose="02010609060101010101" pitchFamily="49" charset="-122"/>
              </a:rPr>
              <a:t>国民经济全面恢复：</a:t>
            </a:r>
            <a:endParaRPr lang="en-US" altLang="zh-CN" dirty="0">
              <a:latin typeface="黑体" panose="02010609060101010101" pitchFamily="49" charset="-122"/>
              <a:ea typeface="黑体" panose="02010609060101010101" pitchFamily="49" charset="-122"/>
            </a:endParaRPr>
          </a:p>
          <a:p>
            <a:pPr>
              <a:lnSpc>
                <a:spcPct val="250000"/>
              </a:lnSpc>
            </a:pPr>
            <a:r>
              <a:rPr lang="zh-CN" altLang="en-US" dirty="0">
                <a:latin typeface="黑体" panose="02010609060101010101" pitchFamily="49" charset="-122"/>
                <a:ea typeface="黑体" panose="02010609060101010101" pitchFamily="49" charset="-122"/>
              </a:rPr>
              <a:t>社会主义国营经济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“三反”“五反”运动</a:t>
            </a:r>
            <a:endParaRPr lang="en-US" altLang="zh-CN" sz="3000"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4" name="下箭头 3"/>
          <p:cNvSpPr/>
          <p:nvPr/>
        </p:nvSpPr>
        <p:spPr>
          <a:xfrm rot="10800000">
            <a:off x="6603999" y="3465688"/>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214489"/>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2" name="内容占位符 2"/>
          <p:cNvSpPr txBox="1"/>
          <p:nvPr/>
        </p:nvSpPr>
        <p:spPr>
          <a:xfrm>
            <a:off x="570051" y="4159137"/>
            <a:ext cx="11621948" cy="269245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zh-CN" altLang="en-US" sz="1900" dirty="0">
                <a:solidFill>
                  <a:prstClr val="black"/>
                </a:solidFill>
                <a:latin typeface="黑体" panose="02010609060101010101" pitchFamily="49" charset="-122"/>
                <a:ea typeface="黑体" panose="02010609060101010101" pitchFamily="49" charset="-122"/>
              </a:rPr>
              <a:t>“三反”：</a:t>
            </a:r>
            <a:r>
              <a:rPr lang="zh-CN" altLang="en-US" dirty="0">
                <a:solidFill>
                  <a:prstClr val="black"/>
                </a:solidFill>
                <a:latin typeface="黑体" panose="02010609060101010101" pitchFamily="49" charset="-122"/>
                <a:ea typeface="黑体" panose="02010609060101010101" pitchFamily="49" charset="-122"/>
              </a:rPr>
              <a:t>针对</a:t>
            </a:r>
            <a:r>
              <a:rPr lang="zh-CN" altLang="en-US" dirty="0">
                <a:solidFill>
                  <a:srgbClr val="C00000"/>
                </a:solidFill>
                <a:latin typeface="黑体" panose="02010609060101010101" pitchFamily="49" charset="-122"/>
                <a:ea typeface="黑体" panose="02010609060101010101" pitchFamily="49" charset="-122"/>
              </a:rPr>
              <a:t>党政机关工作人员</a:t>
            </a:r>
            <a:r>
              <a:rPr lang="zh-CN" altLang="en-US" dirty="0">
                <a:solidFill>
                  <a:prstClr val="black"/>
                </a:solidFill>
                <a:latin typeface="黑体" panose="02010609060101010101" pitchFamily="49" charset="-122"/>
                <a:ea typeface="黑体" panose="02010609060101010101" pitchFamily="49" charset="-122"/>
              </a:rPr>
              <a:t>：反贪污、反浪费、反官僚主义。</a:t>
            </a:r>
            <a:endParaRPr lang="en-US" altLang="zh-CN" dirty="0">
              <a:solidFill>
                <a:prstClr val="black"/>
              </a:solidFill>
              <a:latin typeface="黑体" panose="02010609060101010101" pitchFamily="49" charset="-122"/>
              <a:ea typeface="黑体" panose="02010609060101010101" pitchFamily="49" charset="-122"/>
            </a:endParaRPr>
          </a:p>
          <a:p>
            <a:pPr>
              <a:lnSpc>
                <a:spcPct val="250000"/>
              </a:lnSpc>
            </a:pPr>
            <a:r>
              <a:rPr lang="zh-CN" altLang="en-US" sz="2000" dirty="0">
                <a:solidFill>
                  <a:prstClr val="black"/>
                </a:solidFill>
                <a:latin typeface="黑体" panose="02010609060101010101" pitchFamily="49" charset="-122"/>
                <a:ea typeface="黑体" panose="02010609060101010101" pitchFamily="49" charset="-122"/>
              </a:rPr>
              <a:t>“五反”：针对</a:t>
            </a:r>
            <a:r>
              <a:rPr lang="zh-CN" altLang="en-US" sz="2000" dirty="0">
                <a:solidFill>
                  <a:srgbClr val="C00000"/>
                </a:solidFill>
                <a:latin typeface="黑体" panose="02010609060101010101" pitchFamily="49" charset="-122"/>
                <a:ea typeface="黑体" panose="02010609060101010101" pitchFamily="49" charset="-122"/>
              </a:rPr>
              <a:t>不法资本家</a:t>
            </a:r>
            <a:r>
              <a:rPr lang="zh-CN" altLang="en-US" sz="2000" dirty="0">
                <a:solidFill>
                  <a:prstClr val="black"/>
                </a:solidFill>
                <a:latin typeface="黑体" panose="02010609060101010101" pitchFamily="49" charset="-122"/>
                <a:ea typeface="黑体" panose="02010609060101010101" pitchFamily="49" charset="-122"/>
              </a:rPr>
              <a:t>：</a:t>
            </a:r>
            <a:r>
              <a:rPr lang="zh-CN" altLang="en-US" sz="1900" dirty="0">
                <a:solidFill>
                  <a:prstClr val="black"/>
                </a:solidFill>
                <a:latin typeface="黑体" panose="02010609060101010101" pitchFamily="49" charset="-122"/>
                <a:ea typeface="黑体" panose="02010609060101010101" pitchFamily="49" charset="-122"/>
              </a:rPr>
              <a:t>反行贿、反偷税漏税、反盗窃国家资财、反偷工减料、反盗窃国家经济情报。</a:t>
            </a:r>
            <a:endParaRPr lang="zh-CN" altLang="en-US" dirty="0">
              <a:solidFill>
                <a:prstClr val="black"/>
              </a:solidFill>
            </a:endParaRPr>
          </a:p>
        </p:txBody>
      </p:sp>
      <p:pic>
        <p:nvPicPr>
          <p:cNvPr id="1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B658E3EF-62BC-9A4E-9916-A3BF69DC8365}"/>
              </a:ext>
            </a:extLst>
          </p:cNvPr>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8.1.3</a:t>
            </a:r>
            <a:r>
              <a:rPr kumimoji="1" lang="zh-CN" altLang="en-US" sz="1000" dirty="0">
                <a:solidFill>
                  <a:schemeClr val="bg1">
                    <a:lumMod val="95000"/>
                  </a:schemeClr>
                </a:solidFill>
              </a:rPr>
              <a:t>国民经济的全面恢复</a:t>
            </a:r>
          </a:p>
        </p:txBody>
      </p:sp>
    </p:spTree>
    <p:extLst>
      <p:ext uri="{BB962C8B-B14F-4D97-AF65-F5344CB8AC3E}">
        <p14:creationId xmlns:p14="http://schemas.microsoft.com/office/powerpoint/2010/main" val="4037424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8744" y="452274"/>
            <a:ext cx="10192076" cy="544050"/>
          </a:xfrm>
        </p:spPr>
        <p:txBody>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201041" y="1349164"/>
            <a:ext cx="11687481" cy="4916152"/>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全国解放战争的胜利开展</a:t>
            </a:r>
            <a:endParaRPr lang="en-US" altLang="zh-CN" dirty="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sz="2800" dirty="0">
                <a:latin typeface="黑体" panose="02010609060101010101" pitchFamily="49" charset="-122"/>
                <a:ea typeface="黑体" panose="02010609060101010101" pitchFamily="49" charset="-122"/>
              </a:rPr>
              <a:t>一口号</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日，中国人民解放军总部发表宣言，正式提出“</a:t>
            </a:r>
            <a:r>
              <a:rPr lang="zh-CN" altLang="en-US" dirty="0">
                <a:solidFill>
                  <a:srgbClr val="C00000"/>
                </a:solidFill>
                <a:latin typeface="黑体" panose="02010609060101010101" pitchFamily="49" charset="-122"/>
                <a:ea typeface="黑体" panose="02010609060101010101" pitchFamily="49" charset="-122"/>
              </a:rPr>
              <a:t>打倒蒋介石，解放全中国</a:t>
            </a:r>
            <a:r>
              <a:rPr lang="zh-CN" altLang="en-US" dirty="0">
                <a:latin typeface="黑体" panose="02010609060101010101" pitchFamily="49" charset="-122"/>
                <a:ea typeface="黑体" panose="02010609060101010101" pitchFamily="49" charset="-122"/>
              </a:rPr>
              <a:t>”的口号。</a:t>
            </a:r>
            <a:endParaRPr lang="en-US" altLang="zh-CN" dirty="0">
              <a:latin typeface="黑体" panose="02010609060101010101" pitchFamily="49" charset="-122"/>
              <a:ea typeface="黑体" panose="02010609060101010101" pitchFamily="49" charset="-122"/>
            </a:endParaRPr>
          </a:p>
          <a:p>
            <a:pPr>
              <a:spcBef>
                <a:spcPts val="0"/>
              </a:spcBef>
            </a:pPr>
            <a:r>
              <a:rPr lang="zh-CN" altLang="en-US" sz="2800" dirty="0">
                <a:latin typeface="黑体" panose="02010609060101010101" pitchFamily="49" charset="-122"/>
                <a:ea typeface="黑体" panose="02010609060101010101" pitchFamily="49" charset="-122"/>
              </a:rPr>
              <a:t>两报告</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月，毛泽东在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目前形势和我们的任务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提出三大经济纲领：</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没收</a:t>
            </a:r>
            <a:r>
              <a:rPr lang="zh-CN" altLang="en-US" dirty="0">
                <a:latin typeface="黑体" panose="02010609060101010101" pitchFamily="49" charset="-122"/>
                <a:ea typeface="黑体" panose="02010609060101010101" pitchFamily="49" charset="-122"/>
              </a:rPr>
              <a:t>封建阶级的土地归农民所有；</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没收</a:t>
            </a:r>
            <a:r>
              <a:rPr lang="zh-CN" altLang="en-US" dirty="0">
                <a:latin typeface="黑体" panose="02010609060101010101" pitchFamily="49" charset="-122"/>
                <a:ea typeface="黑体" panose="02010609060101010101" pitchFamily="49" charset="-122"/>
              </a:rPr>
              <a:t>垄断资本归新民主主义的国家所有；</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 保护</a:t>
            </a:r>
            <a:r>
              <a:rPr lang="zh-CN" altLang="en-US" dirty="0">
                <a:latin typeface="黑体" panose="02010609060101010101" pitchFamily="49" charset="-122"/>
                <a:ea typeface="黑体" panose="02010609060101010101" pitchFamily="49" charset="-122"/>
              </a:rPr>
              <a:t>民族工商业。</a:t>
            </a:r>
            <a:endParaRPr lang="en-US" altLang="zh-CN" dirty="0">
              <a:latin typeface="黑体" panose="02010609060101010101" pitchFamily="49" charset="-122"/>
              <a:ea typeface="黑体" panose="02010609060101010101" pitchFamily="49" charset="-122"/>
            </a:endParaRPr>
          </a:p>
          <a:p>
            <a:pPr>
              <a:spcBef>
                <a:spcPts val="0"/>
              </a:spcBef>
            </a:pPr>
            <a:endParaRPr lang="zh-CN" altLang="en-US"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3697" y="139123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79381" y="71639"/>
            <a:ext cx="5574306" cy="1792549"/>
            <a:chOff x="3014118" y="1917767"/>
            <a:chExt cx="7261926" cy="3173490"/>
          </a:xfrm>
        </p:grpSpPr>
        <p:sp>
          <p:nvSpPr>
            <p:cNvPr id="6" name="圆角矩形 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78446" y="1917767"/>
              <a:ext cx="3860894" cy="81666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全国解放战争的胜利开展</a:t>
              </a:r>
            </a:p>
          </p:txBody>
        </p:sp>
        <p:sp>
          <p:nvSpPr>
            <p:cNvPr id="9" name="圆角矩形 8"/>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0" name="圆角矩形 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1" name="圆角矩形 10"/>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
        <p:nvSpPr>
          <p:cNvPr id="12" name="文本框 11"/>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7.2.1.2</a:t>
            </a:r>
            <a:r>
              <a:rPr kumimoji="1" lang="zh-CN" altLang="en-US" sz="1000" dirty="0">
                <a:solidFill>
                  <a:schemeClr val="bg1">
                    <a:lumMod val="95000"/>
                  </a:schemeClr>
                </a:solidFill>
              </a:rPr>
              <a:t>提出“打倒蒋介石，解放全中国”的口号</a:t>
            </a:r>
          </a:p>
        </p:txBody>
      </p:sp>
    </p:spTree>
    <p:extLst>
      <p:ext uri="{BB962C8B-B14F-4D97-AF65-F5344CB8AC3E}">
        <p14:creationId xmlns:p14="http://schemas.microsoft.com/office/powerpoint/2010/main" val="11267147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a:latin typeface="黑体" panose="02010609060101010101" pitchFamily="49" charset="-122"/>
                <a:ea typeface="黑体" panose="02010609060101010101" pitchFamily="49" charset="-122"/>
              </a:rPr>
              <a:t>国民经济全面恢复：</a:t>
            </a:r>
            <a:endParaRPr lang="en-US" altLang="zh-CN" dirty="0">
              <a:latin typeface="黑体" panose="02010609060101010101" pitchFamily="49" charset="-122"/>
              <a:ea typeface="黑体" panose="02010609060101010101" pitchFamily="49" charset="-122"/>
            </a:endParaRPr>
          </a:p>
          <a:p>
            <a:pPr>
              <a:lnSpc>
                <a:spcPct val="250000"/>
              </a:lnSpc>
            </a:pPr>
            <a:r>
              <a:rPr lang="zh-CN" altLang="en-US" dirty="0">
                <a:latin typeface="黑体" panose="02010609060101010101" pitchFamily="49" charset="-122"/>
                <a:ea typeface="黑体" panose="02010609060101010101" pitchFamily="49" charset="-122"/>
              </a:rPr>
              <a:t>社会主义国营经济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“三反”“五反”运动</a:t>
            </a:r>
            <a:endParaRPr lang="en-US" altLang="zh-CN" sz="3000"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4" name="下箭头 3"/>
          <p:cNvSpPr/>
          <p:nvPr/>
        </p:nvSpPr>
        <p:spPr>
          <a:xfrm rot="10800000">
            <a:off x="6603999" y="3465688"/>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214489"/>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2" name="内容占位符 2"/>
          <p:cNvSpPr txBox="1"/>
          <p:nvPr/>
        </p:nvSpPr>
        <p:spPr>
          <a:xfrm>
            <a:off x="570051" y="4159137"/>
            <a:ext cx="11621948" cy="180139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250000"/>
              </a:lnSpc>
            </a:pPr>
            <a:r>
              <a:rPr lang="zh-CN" altLang="en-US" sz="1900" dirty="0">
                <a:solidFill>
                  <a:prstClr val="black"/>
                </a:solidFill>
                <a:latin typeface="黑体" panose="02010609060101010101" pitchFamily="49" charset="-122"/>
                <a:ea typeface="黑体" panose="02010609060101010101" pitchFamily="49" charset="-122"/>
              </a:rPr>
              <a:t>“</a:t>
            </a:r>
            <a:r>
              <a:rPr lang="zh-CN" altLang="en-US" sz="1900" u="sng" dirty="0">
                <a:solidFill>
                  <a:prstClr val="black"/>
                </a:solidFill>
                <a:latin typeface="黑体" panose="02010609060101010101" pitchFamily="49" charset="-122"/>
                <a:ea typeface="黑体" panose="02010609060101010101" pitchFamily="49" charset="-122"/>
              </a:rPr>
              <a:t>     </a:t>
            </a:r>
            <a:r>
              <a:rPr lang="zh-CN" altLang="en-US" sz="1900" dirty="0">
                <a:solidFill>
                  <a:prstClr val="black"/>
                </a:solidFill>
                <a:latin typeface="黑体" panose="02010609060101010101" pitchFamily="49" charset="-122"/>
                <a:ea typeface="黑体" panose="02010609060101010101" pitchFamily="49" charset="-122"/>
              </a:rPr>
              <a:t>”：</a:t>
            </a:r>
            <a:r>
              <a:rPr lang="zh-CN" altLang="en-US" dirty="0">
                <a:solidFill>
                  <a:prstClr val="black"/>
                </a:solidFill>
                <a:latin typeface="黑体" panose="02010609060101010101" pitchFamily="49" charset="-122"/>
                <a:ea typeface="黑体" panose="02010609060101010101" pitchFamily="49" charset="-122"/>
              </a:rPr>
              <a:t>针对</a:t>
            </a:r>
            <a:r>
              <a:rPr lang="zh-CN" altLang="en-US" dirty="0">
                <a:solidFill>
                  <a:srgbClr val="C00000"/>
                </a:solidFill>
                <a:latin typeface="黑体" panose="02010609060101010101" pitchFamily="49" charset="-122"/>
                <a:ea typeface="黑体" panose="02010609060101010101" pitchFamily="49" charset="-122"/>
              </a:rPr>
              <a:t>党政机关工作人员</a:t>
            </a:r>
            <a:r>
              <a:rPr lang="zh-CN" altLang="en-US" dirty="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a:p>
            <a:pPr algn="ctr">
              <a:lnSpc>
                <a:spcPct val="250000"/>
              </a:lnSpc>
            </a:pPr>
            <a:r>
              <a:rPr lang="zh-CN" altLang="en-US" sz="2000" dirty="0">
                <a:solidFill>
                  <a:prstClr val="black"/>
                </a:solidFill>
                <a:latin typeface="黑体" panose="02010609060101010101" pitchFamily="49" charset="-122"/>
                <a:ea typeface="黑体" panose="02010609060101010101" pitchFamily="49" charset="-122"/>
              </a:rPr>
              <a:t>“</a:t>
            </a:r>
            <a:r>
              <a:rPr lang="zh-CN" altLang="en-US" sz="2000" u="sng"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”：针对</a:t>
            </a:r>
            <a:r>
              <a:rPr lang="zh-CN" altLang="en-US" sz="2000" dirty="0">
                <a:solidFill>
                  <a:srgbClr val="C00000"/>
                </a:solidFill>
                <a:latin typeface="黑体" panose="02010609060101010101" pitchFamily="49" charset="-122"/>
                <a:ea typeface="黑体" panose="02010609060101010101" pitchFamily="49" charset="-122"/>
              </a:rPr>
              <a:t>不法资本家</a:t>
            </a:r>
            <a:r>
              <a:rPr lang="zh-CN" altLang="en-US" sz="2000" dirty="0">
                <a:solidFill>
                  <a:prstClr val="black"/>
                </a:solidFill>
                <a:latin typeface="黑体" panose="02010609060101010101" pitchFamily="49" charset="-122"/>
                <a:ea typeface="黑体" panose="02010609060101010101" pitchFamily="49" charset="-122"/>
              </a:rPr>
              <a:t>。</a:t>
            </a:r>
            <a:endParaRPr lang="zh-CN" altLang="en-US" dirty="0">
              <a:solidFill>
                <a:prstClr val="black"/>
              </a:solidFill>
            </a:endParaRPr>
          </a:p>
        </p:txBody>
      </p:sp>
      <p:pic>
        <p:nvPicPr>
          <p:cNvPr id="1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CB278A30-40D1-7147-A7EB-B120FCC94E76}"/>
              </a:ext>
            </a:extLst>
          </p:cNvPr>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8.1.3</a:t>
            </a:r>
            <a:r>
              <a:rPr kumimoji="1" lang="zh-CN" altLang="en-US" sz="1000" dirty="0">
                <a:solidFill>
                  <a:schemeClr val="bg1">
                    <a:lumMod val="95000"/>
                  </a:schemeClr>
                </a:solidFill>
              </a:rPr>
              <a:t>国民经济的全面恢复</a:t>
            </a:r>
          </a:p>
        </p:txBody>
      </p:sp>
    </p:spTree>
    <p:extLst>
      <p:ext uri="{BB962C8B-B14F-4D97-AF65-F5344CB8AC3E}">
        <p14:creationId xmlns:p14="http://schemas.microsoft.com/office/powerpoint/2010/main" val="38555705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a:latin typeface="黑体" panose="02010609060101010101" pitchFamily="49" charset="-122"/>
                <a:ea typeface="黑体" panose="02010609060101010101" pitchFamily="49" charset="-122"/>
              </a:rPr>
              <a:t>国民经济全面恢复：</a:t>
            </a:r>
            <a:endParaRPr lang="en-US" altLang="zh-CN" dirty="0">
              <a:latin typeface="黑体" panose="02010609060101010101" pitchFamily="49" charset="-122"/>
              <a:ea typeface="黑体" panose="02010609060101010101" pitchFamily="49" charset="-122"/>
            </a:endParaRPr>
          </a:p>
          <a:p>
            <a:pPr>
              <a:lnSpc>
                <a:spcPct val="250000"/>
              </a:lnSpc>
            </a:pPr>
            <a:r>
              <a:rPr lang="zh-CN" altLang="en-US" dirty="0">
                <a:latin typeface="黑体" panose="02010609060101010101" pitchFamily="49" charset="-122"/>
                <a:ea typeface="黑体" panose="02010609060101010101" pitchFamily="49" charset="-122"/>
              </a:rPr>
              <a:t>社会主义国营经济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“三反”“五反”运动</a:t>
            </a:r>
            <a:endParaRPr lang="en-US" altLang="zh-CN" sz="3000"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4" name="下箭头 3"/>
          <p:cNvSpPr/>
          <p:nvPr/>
        </p:nvSpPr>
        <p:spPr>
          <a:xfrm rot="10800000">
            <a:off x="6603999" y="3465688"/>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214489"/>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2" name="内容占位符 2"/>
          <p:cNvSpPr txBox="1"/>
          <p:nvPr/>
        </p:nvSpPr>
        <p:spPr>
          <a:xfrm>
            <a:off x="570051" y="4159137"/>
            <a:ext cx="11621948" cy="269245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zh-CN" altLang="en-US" sz="1900" dirty="0">
                <a:solidFill>
                  <a:prstClr val="black"/>
                </a:solidFill>
                <a:latin typeface="黑体" panose="02010609060101010101" pitchFamily="49" charset="-122"/>
                <a:ea typeface="黑体" panose="02010609060101010101" pitchFamily="49" charset="-122"/>
              </a:rPr>
              <a:t>“三反”：</a:t>
            </a:r>
            <a:r>
              <a:rPr lang="zh-CN" altLang="en-US" dirty="0">
                <a:solidFill>
                  <a:prstClr val="black"/>
                </a:solidFill>
                <a:latin typeface="黑体" panose="02010609060101010101" pitchFamily="49" charset="-122"/>
                <a:ea typeface="黑体" panose="02010609060101010101" pitchFamily="49" charset="-122"/>
              </a:rPr>
              <a:t>针对</a:t>
            </a:r>
            <a:r>
              <a:rPr lang="zh-CN" altLang="en-US" dirty="0">
                <a:solidFill>
                  <a:srgbClr val="C00000"/>
                </a:solidFill>
                <a:latin typeface="黑体" panose="02010609060101010101" pitchFamily="49" charset="-122"/>
                <a:ea typeface="黑体" panose="02010609060101010101" pitchFamily="49" charset="-122"/>
              </a:rPr>
              <a:t>党政机关工作人员</a:t>
            </a:r>
            <a:r>
              <a:rPr lang="zh-CN" altLang="en-US" dirty="0">
                <a:solidFill>
                  <a:prstClr val="black"/>
                </a:solidFill>
                <a:latin typeface="黑体" panose="02010609060101010101" pitchFamily="49" charset="-122"/>
                <a:ea typeface="黑体" panose="02010609060101010101" pitchFamily="49" charset="-122"/>
              </a:rPr>
              <a:t>：反贪污、反浪费、反官僚主义。</a:t>
            </a:r>
            <a:endParaRPr lang="en-US" altLang="zh-CN" dirty="0">
              <a:solidFill>
                <a:prstClr val="black"/>
              </a:solidFill>
              <a:latin typeface="黑体" panose="02010609060101010101" pitchFamily="49" charset="-122"/>
              <a:ea typeface="黑体" panose="02010609060101010101" pitchFamily="49" charset="-122"/>
            </a:endParaRPr>
          </a:p>
          <a:p>
            <a:pPr>
              <a:lnSpc>
                <a:spcPct val="250000"/>
              </a:lnSpc>
            </a:pPr>
            <a:r>
              <a:rPr lang="zh-CN" altLang="en-US" sz="2000" dirty="0">
                <a:solidFill>
                  <a:prstClr val="black"/>
                </a:solidFill>
                <a:latin typeface="黑体" panose="02010609060101010101" pitchFamily="49" charset="-122"/>
                <a:ea typeface="黑体" panose="02010609060101010101" pitchFamily="49" charset="-122"/>
              </a:rPr>
              <a:t>“五反”：针对</a:t>
            </a:r>
            <a:r>
              <a:rPr lang="zh-CN" altLang="en-US" sz="2000" dirty="0">
                <a:solidFill>
                  <a:srgbClr val="C00000"/>
                </a:solidFill>
                <a:latin typeface="黑体" panose="02010609060101010101" pitchFamily="49" charset="-122"/>
                <a:ea typeface="黑体" panose="02010609060101010101" pitchFamily="49" charset="-122"/>
              </a:rPr>
              <a:t>不法资本家</a:t>
            </a:r>
            <a:r>
              <a:rPr lang="zh-CN" altLang="en-US" sz="2000" dirty="0">
                <a:solidFill>
                  <a:prstClr val="black"/>
                </a:solidFill>
                <a:latin typeface="黑体" panose="02010609060101010101" pitchFamily="49" charset="-122"/>
                <a:ea typeface="黑体" panose="02010609060101010101" pitchFamily="49" charset="-122"/>
              </a:rPr>
              <a:t>：</a:t>
            </a:r>
            <a:r>
              <a:rPr lang="zh-CN" altLang="en-US" sz="1900" dirty="0">
                <a:solidFill>
                  <a:prstClr val="black"/>
                </a:solidFill>
                <a:latin typeface="黑体" panose="02010609060101010101" pitchFamily="49" charset="-122"/>
                <a:ea typeface="黑体" panose="02010609060101010101" pitchFamily="49" charset="-122"/>
              </a:rPr>
              <a:t>反行贿、反偷税漏税、反盗窃国家资财、反偷工减料、反盗窃国家经济情报。</a:t>
            </a:r>
            <a:endParaRPr lang="zh-CN" altLang="en-US" dirty="0">
              <a:solidFill>
                <a:prstClr val="black"/>
              </a:solidFill>
            </a:endParaRPr>
          </a:p>
        </p:txBody>
      </p:sp>
      <p:pic>
        <p:nvPicPr>
          <p:cNvPr id="1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FF77B61D-9C7B-2D40-B957-6093F46AAFFE}"/>
              </a:ext>
            </a:extLst>
          </p:cNvPr>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8.1.3</a:t>
            </a:r>
            <a:r>
              <a:rPr kumimoji="1" lang="zh-CN" altLang="en-US" sz="1000" dirty="0">
                <a:solidFill>
                  <a:schemeClr val="bg1">
                    <a:lumMod val="95000"/>
                  </a:schemeClr>
                </a:solidFill>
              </a:rPr>
              <a:t>国民经济的全面恢复</a:t>
            </a:r>
          </a:p>
        </p:txBody>
      </p:sp>
    </p:spTree>
    <p:extLst>
      <p:ext uri="{BB962C8B-B14F-4D97-AF65-F5344CB8AC3E}">
        <p14:creationId xmlns:p14="http://schemas.microsoft.com/office/powerpoint/2010/main" val="10131576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986" y="405941"/>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633462" y="1986928"/>
            <a:ext cx="10515600" cy="340916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国民经济的全面恢复</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主要原因：</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方向对：中共中央和人民政府紧紧抓住</a:t>
            </a:r>
            <a:r>
              <a:rPr lang="zh-CN" altLang="en-US" dirty="0">
                <a:solidFill>
                  <a:srgbClr val="C00000"/>
                </a:solidFill>
                <a:latin typeface="黑体" panose="02010609060101010101" pitchFamily="49" charset="-122"/>
                <a:ea typeface="黑体" panose="02010609060101010101" pitchFamily="49" charset="-122"/>
              </a:rPr>
              <a:t>恢复和发展生产</a:t>
            </a:r>
            <a:r>
              <a:rPr lang="zh-CN" altLang="en-US" dirty="0">
                <a:latin typeface="黑体" panose="02010609060101010101" pitchFamily="49" charset="-122"/>
                <a:ea typeface="黑体" panose="02010609060101010101" pitchFamily="49" charset="-122"/>
              </a:rPr>
              <a:t>作为一切工作的中心</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方针对：对国家财经实行</a:t>
            </a:r>
            <a:r>
              <a:rPr lang="zh-CN" altLang="en-US" dirty="0">
                <a:solidFill>
                  <a:srgbClr val="C00000"/>
                </a:solidFill>
                <a:latin typeface="黑体" panose="02010609060101010101" pitchFamily="49" charset="-122"/>
                <a:ea typeface="黑体" panose="02010609060101010101" pitchFamily="49" charset="-122"/>
              </a:rPr>
              <a:t>集中和统一</a:t>
            </a:r>
            <a:r>
              <a:rPr lang="zh-CN" altLang="en-US" dirty="0">
                <a:latin typeface="黑体" panose="02010609060101010101" pitchFamily="49" charset="-122"/>
                <a:ea typeface="黑体" panose="02010609060101010101" pitchFamily="49" charset="-122"/>
              </a:rPr>
              <a:t>的管理，制定了“不要四面出击”等正确方针政策</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自律对：加强自身建设，抵制资产阶级的腐蚀</a:t>
            </a:r>
          </a:p>
        </p:txBody>
      </p:sp>
      <p:sp>
        <p:nvSpPr>
          <p:cNvPr id="4" name="标题 1"/>
          <p:cNvSpPr txBox="1">
            <a:spLocks noChangeArrowheads="1"/>
          </p:cNvSpPr>
          <p:nvPr/>
        </p:nvSpPr>
        <p:spPr>
          <a:xfrm>
            <a:off x="956986" y="2958212"/>
            <a:ext cx="8218488"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dirty="0">
              <a:solidFill>
                <a:prstClr val="black"/>
              </a:solidFill>
            </a:endParaRPr>
          </a:p>
        </p:txBody>
      </p:sp>
      <p:grpSp>
        <p:nvGrpSpPr>
          <p:cNvPr id="6" name="组 5"/>
          <p:cNvGrpSpPr/>
          <p:nvPr/>
        </p:nvGrpSpPr>
        <p:grpSpPr>
          <a:xfrm>
            <a:off x="6863644" y="214489"/>
            <a:ext cx="5328355" cy="1840089"/>
            <a:chOff x="5231326" y="0"/>
            <a:chExt cx="6960674" cy="2810650"/>
          </a:xfrm>
        </p:grpSpPr>
        <p:sp>
          <p:nvSpPr>
            <p:cNvPr id="7" name="圆角矩形 6"/>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8" name="左大括号 7"/>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10" name="圆角矩形 9"/>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2" name="圆角矩形 11"/>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3" name="圆角矩形 12"/>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4" name="文本框 13">
            <a:extLst>
              <a:ext uri="{FF2B5EF4-FFF2-40B4-BE49-F238E27FC236}">
                <a16:creationId xmlns:a16="http://schemas.microsoft.com/office/drawing/2014/main" id="{22EDC5E3-AE03-9340-8097-48C90C1E8F10}"/>
              </a:ext>
            </a:extLst>
          </p:cNvPr>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8.1.3</a:t>
            </a:r>
            <a:r>
              <a:rPr kumimoji="1" lang="zh-CN" altLang="en-US" sz="1000" dirty="0">
                <a:solidFill>
                  <a:schemeClr val="bg1">
                    <a:lumMod val="95000"/>
                  </a:schemeClr>
                </a:solidFill>
              </a:rPr>
              <a:t>国民经济的全面恢复</a:t>
            </a:r>
          </a:p>
        </p:txBody>
      </p:sp>
    </p:spTree>
    <p:extLst>
      <p:ext uri="{BB962C8B-B14F-4D97-AF65-F5344CB8AC3E}">
        <p14:creationId xmlns:p14="http://schemas.microsoft.com/office/powerpoint/2010/main" val="7886196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为新中国赢得良好的外部环境</a:t>
            </a:r>
          </a:p>
        </p:txBody>
      </p:sp>
      <p:sp>
        <p:nvSpPr>
          <p:cNvPr id="13" name="左大括号 12"/>
          <p:cNvSpPr/>
          <p:nvPr/>
        </p:nvSpPr>
        <p:spPr>
          <a:xfrm>
            <a:off x="9414254" y="2073515"/>
            <a:ext cx="263189" cy="12931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666429" y="2073515"/>
            <a:ext cx="2317424" cy="6075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独立自主和平外交的初步开展</a:t>
            </a:r>
          </a:p>
        </p:txBody>
      </p:sp>
      <p:sp>
        <p:nvSpPr>
          <p:cNvPr id="16" name="圆角矩形 15"/>
          <p:cNvSpPr/>
          <p:nvPr/>
        </p:nvSpPr>
        <p:spPr>
          <a:xfrm>
            <a:off x="9656338" y="2742767"/>
            <a:ext cx="2317425" cy="623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抗美援朝保家卫国</a:t>
            </a:r>
          </a:p>
        </p:txBody>
      </p:sp>
    </p:spTree>
    <p:extLst>
      <p:ext uri="{BB962C8B-B14F-4D97-AF65-F5344CB8AC3E}">
        <p14:creationId xmlns:p14="http://schemas.microsoft.com/office/powerpoint/2010/main" val="34825796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2929"/>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34621" y="1629657"/>
            <a:ext cx="11451771" cy="5228343"/>
          </a:xfrm>
        </p:spPr>
        <p:txBody>
          <a:bodyPr>
            <a:normAutofit/>
          </a:bodyPr>
          <a:lstStyle/>
          <a:p>
            <a:pPr>
              <a:lnSpc>
                <a:spcPct val="200000"/>
              </a:lnSpc>
              <a:spcBef>
                <a:spcPts val="0"/>
              </a:spcBef>
            </a:pPr>
            <a:r>
              <a:rPr lang="zh-CN" altLang="en-US" dirty="0">
                <a:latin typeface="黑体" panose="02010609060101010101" pitchFamily="49" charset="-122"/>
                <a:ea typeface="黑体" panose="02010609060101010101" pitchFamily="49" charset="-122"/>
              </a:rPr>
              <a:t>独立自主和平外交的初步开展</a:t>
            </a: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   在新中国成立前夕提出“</a:t>
            </a:r>
            <a:r>
              <a:rPr lang="zh-CN" altLang="en-US" b="1" dirty="0">
                <a:solidFill>
                  <a:srgbClr val="C00000"/>
                </a:solidFill>
                <a:latin typeface="黑体" panose="02010609060101010101" pitchFamily="49" charset="-122"/>
                <a:ea typeface="黑体" panose="02010609060101010101" pitchFamily="49" charset="-122"/>
              </a:rPr>
              <a:t>另起炉灶</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打扫干净屋子再请客</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一边倒</a:t>
            </a:r>
            <a:r>
              <a:rPr lang="zh-CN" altLang="en-US" dirty="0">
                <a:latin typeface="黑体" panose="02010609060101010101" pitchFamily="49" charset="-122"/>
                <a:ea typeface="黑体" panose="02010609060101010101" pitchFamily="49" charset="-122"/>
              </a:rPr>
              <a:t>”的外交方针。</a:t>
            </a:r>
          </a:p>
          <a:p>
            <a:pPr marL="342900" indent="-342900">
              <a:lnSpc>
                <a:spcPct val="200000"/>
              </a:lnSpc>
              <a:spcBef>
                <a:spcPts val="0"/>
              </a:spcBef>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p>
            <a:pPr>
              <a:lnSpc>
                <a:spcPct val="160000"/>
              </a:lnSpc>
            </a:pPr>
            <a:r>
              <a:rPr lang="zh-CN" altLang="en-US" dirty="0">
                <a:latin typeface="黑体" panose="02010609060101010101" pitchFamily="49" charset="-122"/>
                <a:ea typeface="黑体" panose="02010609060101010101" pitchFamily="49" charset="-122"/>
              </a:rPr>
              <a:t>抗美援朝，保家卫国</a:t>
            </a:r>
            <a:endParaRPr lang="en-US" altLang="zh-CN" dirty="0">
              <a:latin typeface="黑体" panose="02010609060101010101" pitchFamily="49" charset="-122"/>
              <a:ea typeface="黑体" panose="02010609060101010101" pitchFamily="49" charset="-122"/>
            </a:endParaRPr>
          </a:p>
          <a:p>
            <a:pPr>
              <a:lnSpc>
                <a:spcPct val="160000"/>
              </a:lnSpc>
            </a:pPr>
            <a:r>
              <a:rPr lang="zh-CN" altLang="en-US" b="1" dirty="0">
                <a:solidFill>
                  <a:srgbClr val="C00000"/>
                </a:solidFill>
                <a:latin typeface="黑体" panose="02010609060101010101" pitchFamily="49" charset="-122"/>
                <a:ea typeface="黑体" panose="02010609060101010101" pitchFamily="49" charset="-122"/>
              </a:rPr>
              <a:t>1950-1953年</a:t>
            </a:r>
            <a:r>
              <a:rPr lang="zh-CN" altLang="en-US" dirty="0">
                <a:latin typeface="黑体" panose="02010609060101010101" pitchFamily="49" charset="-122"/>
                <a:ea typeface="黑体" panose="02010609060101010101" pitchFamily="49" charset="-122"/>
              </a:rPr>
              <a:t>，中国政府抗美援朝，</a:t>
            </a:r>
            <a:r>
              <a:rPr lang="zh-CN" altLang="en-US" dirty="0">
                <a:solidFill>
                  <a:srgbClr val="C00000"/>
                </a:solidFill>
                <a:latin typeface="黑体" panose="02010609060101010101" pitchFamily="49" charset="-122"/>
                <a:ea typeface="黑体" panose="02010609060101010101" pitchFamily="49" charset="-122"/>
              </a:rPr>
              <a:t>彭德怀</a:t>
            </a:r>
            <a:r>
              <a:rPr lang="zh-CN" altLang="en-US" dirty="0">
                <a:latin typeface="黑体" panose="02010609060101010101" pitchFamily="49" charset="-122"/>
                <a:ea typeface="黑体" panose="02010609060101010101" pitchFamily="49" charset="-122"/>
              </a:rPr>
              <a:t>为总司令。</a:t>
            </a:r>
            <a:endParaRPr lang="en-US" altLang="zh-CN" dirty="0">
              <a:latin typeface="黑体" panose="02010609060101010101" pitchFamily="49" charset="-122"/>
              <a:ea typeface="黑体" panose="02010609060101010101" pitchFamily="49" charset="-122"/>
            </a:endParaRPr>
          </a:p>
          <a:p>
            <a:pPr>
              <a:lnSpc>
                <a:spcPct val="160000"/>
              </a:lnSpc>
            </a:pPr>
            <a:r>
              <a:rPr lang="en-US" altLang="zh-CN" dirty="0">
                <a:latin typeface="仿宋" panose="02010609060101010101" charset="-122"/>
                <a:ea typeface="仿宋" panose="02010609060101010101" charset="-122"/>
                <a:cs typeface="仿宋" panose="02010609060101010101" charset="-122"/>
              </a:rPr>
              <a:t>       (</a:t>
            </a:r>
            <a:r>
              <a:rPr lang="zh-CN" altLang="en-US" dirty="0">
                <a:latin typeface="仿宋" panose="02010609060101010101" charset="-122"/>
                <a:ea typeface="仿宋" panose="02010609060101010101" charset="-122"/>
                <a:cs typeface="仿宋" panose="02010609060101010101" charset="-122"/>
              </a:rPr>
              <a:t>西方侵略者几百年来只要在东方一个海岸上架起几尊大炮就可霸占一个国家的时代一去不复返了</a:t>
            </a:r>
            <a:r>
              <a:rPr lang="en-US" altLang="zh-CN" dirty="0">
                <a:latin typeface="仿宋" panose="02010609060101010101" charset="-122"/>
                <a:ea typeface="仿宋" panose="02010609060101010101" charset="-122"/>
                <a:cs typeface="仿宋" panose="02010609060101010101" charset="-122"/>
              </a:rPr>
              <a:t>)</a:t>
            </a:r>
            <a:endParaRPr lang="zh-CN" altLang="en-US" dirty="0">
              <a:latin typeface="仿宋" panose="02010609060101010101" charset="-122"/>
              <a:ea typeface="仿宋" panose="02010609060101010101" charset="-122"/>
              <a:cs typeface="仿宋" panose="02010609060101010101"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2499" y="1770475"/>
            <a:ext cx="1386222" cy="441929"/>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3"/>
          <a:stretch>
            <a:fillRect/>
          </a:stretch>
        </p:blipFill>
        <p:spPr>
          <a:xfrm>
            <a:off x="6489700" y="-94848"/>
            <a:ext cx="5702300" cy="1422400"/>
          </a:xfrm>
          <a:prstGeom prst="rect">
            <a:avLst/>
          </a:prstGeom>
        </p:spPr>
      </p:pic>
    </p:spTree>
    <p:extLst>
      <p:ext uri="{BB962C8B-B14F-4D97-AF65-F5344CB8AC3E}">
        <p14:creationId xmlns:p14="http://schemas.microsoft.com/office/powerpoint/2010/main" val="133931098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中华人民共和国的成立为实现（      ）的过渡，创造了政治前提</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旧民主主主义向新民主主义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新民主主义向社会主义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资本主义向社会主义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社会主义向共产主义</a:t>
            </a:r>
          </a:p>
        </p:txBody>
      </p:sp>
    </p:spTree>
    <p:extLst>
      <p:ext uri="{BB962C8B-B14F-4D97-AF65-F5344CB8AC3E}">
        <p14:creationId xmlns:p14="http://schemas.microsoft.com/office/powerpoint/2010/main" val="30504246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中华人民共和国的成立为实现（   </a:t>
            </a:r>
            <a:r>
              <a:rPr lang="en-US" altLang="zh-CN" sz="2400" dirty="0">
                <a:solidFill>
                  <a:srgbClr val="C00000"/>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   ）的过渡，创造了政治前提</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旧民主主主义向新民主主义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新民主主义向社会主义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资本主义向社会主义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社会主义向共产主义</a:t>
            </a:r>
          </a:p>
        </p:txBody>
      </p:sp>
    </p:spTree>
    <p:extLst>
      <p:ext uri="{BB962C8B-B14F-4D97-AF65-F5344CB8AC3E}">
        <p14:creationId xmlns:p14="http://schemas.microsoft.com/office/powerpoint/2010/main" val="419480590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新中国成立初期，指导新解放区农村土地改革运动的文件是（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中华人民共和国土地改革法</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中华人民共和国宪法</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09507310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新中国成立初期，指导新解放区农村土地改革运动的文件是（   </a:t>
            </a:r>
            <a:r>
              <a:rPr lang="en-US" altLang="zh-CN" sz="2400" dirty="0">
                <a:solidFill>
                  <a:srgbClr val="C00000"/>
                </a:solidFill>
                <a:latin typeface="黑体" panose="02010609060101010101" pitchFamily="49" charset="-122"/>
                <a:ea typeface="黑体" panose="02010609060101010101" pitchFamily="49" charset="-122"/>
              </a:rPr>
              <a:t>C</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中华人民共和国土地改革法</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中华人民共和国宪法</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2402463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rPr>
              <a:t>新中国成立后，社会主义国营经济建立的主要途径是（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．没收官僚资本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．没收帝国主义在华企业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．没收民族资本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．没收地主阶级的土地和财产</a:t>
            </a:r>
          </a:p>
        </p:txBody>
      </p:sp>
    </p:spTree>
    <p:extLst>
      <p:ext uri="{BB962C8B-B14F-4D97-AF65-F5344CB8AC3E}">
        <p14:creationId xmlns:p14="http://schemas.microsoft.com/office/powerpoint/2010/main" val="30560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8744" y="452274"/>
            <a:ext cx="10192076" cy="544050"/>
          </a:xfrm>
        </p:spPr>
        <p:txBody>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201041" y="1349164"/>
            <a:ext cx="11687481" cy="4916152"/>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全国解放战争的胜利开展</a:t>
            </a:r>
            <a:endParaRPr lang="en-US" altLang="zh-CN" dirty="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sz="2800" dirty="0">
                <a:latin typeface="黑体" panose="02010609060101010101" pitchFamily="49" charset="-122"/>
                <a:ea typeface="黑体" panose="02010609060101010101" pitchFamily="49" charset="-122"/>
              </a:rPr>
              <a:t>一口号</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日，中国人民解放军总部发表宣言，正式提出“</a:t>
            </a:r>
            <a:r>
              <a:rPr lang="zh-CN" altLang="en-US" dirty="0">
                <a:solidFill>
                  <a:srgbClr val="C00000"/>
                </a:solidFill>
                <a:latin typeface="黑体" panose="02010609060101010101" pitchFamily="49" charset="-122"/>
                <a:ea typeface="黑体" panose="02010609060101010101" pitchFamily="49" charset="-122"/>
              </a:rPr>
              <a:t>打倒蒋介石，解放全中国</a:t>
            </a:r>
            <a:r>
              <a:rPr lang="zh-CN" altLang="en-US" dirty="0">
                <a:latin typeface="黑体" panose="02010609060101010101" pitchFamily="49" charset="-122"/>
                <a:ea typeface="黑体" panose="02010609060101010101" pitchFamily="49" charset="-122"/>
              </a:rPr>
              <a:t>”的口号。</a:t>
            </a:r>
            <a:endParaRPr lang="en-US" altLang="zh-CN" dirty="0">
              <a:latin typeface="黑体" panose="02010609060101010101" pitchFamily="49" charset="-122"/>
              <a:ea typeface="黑体" panose="02010609060101010101" pitchFamily="49" charset="-122"/>
            </a:endParaRPr>
          </a:p>
          <a:p>
            <a:pPr>
              <a:spcBef>
                <a:spcPts val="0"/>
              </a:spcBef>
            </a:pPr>
            <a:r>
              <a:rPr lang="zh-CN" altLang="en-US" sz="2800" dirty="0">
                <a:latin typeface="黑体" panose="02010609060101010101" pitchFamily="49" charset="-122"/>
                <a:ea typeface="黑体" panose="02010609060101010101" pitchFamily="49" charset="-122"/>
              </a:rPr>
              <a:t>两报告</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月，毛泽东在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目前形势和我们的任务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提出三大经济纲领：</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没收</a:t>
            </a:r>
            <a:r>
              <a:rPr lang="zh-CN" altLang="en-US" dirty="0">
                <a:latin typeface="黑体" panose="02010609060101010101" pitchFamily="49" charset="-122"/>
                <a:ea typeface="黑体" panose="02010609060101010101" pitchFamily="49" charset="-122"/>
              </a:rPr>
              <a:t>封建阶级的土地归农民所有；</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没收</a:t>
            </a:r>
            <a:r>
              <a:rPr lang="zh-CN" altLang="en-US" dirty="0">
                <a:latin typeface="黑体" panose="02010609060101010101" pitchFamily="49" charset="-122"/>
                <a:ea typeface="黑体" panose="02010609060101010101" pitchFamily="49" charset="-122"/>
              </a:rPr>
              <a:t>垄断资本归新民主主义的国家所有；</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保护</a:t>
            </a:r>
            <a:r>
              <a:rPr lang="zh-CN" altLang="en-US" dirty="0">
                <a:latin typeface="黑体" panose="02010609060101010101" pitchFamily="49" charset="-122"/>
                <a:ea typeface="黑体" panose="02010609060101010101" pitchFamily="49" charset="-122"/>
              </a:rPr>
              <a:t>民族工商业。</a:t>
            </a:r>
            <a:endParaRPr lang="en-US" altLang="zh-CN" dirty="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1948</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月，毛泽东在</a:t>
            </a:r>
            <a:r>
              <a:rPr lang="en-US" altLang="zh-CN" dirty="0">
                <a:solidFill>
                  <a:srgbClr val="C00000"/>
                </a:solidFill>
                <a:latin typeface="黑体" panose="02010609060101010101" pitchFamily="49" charset="-122"/>
                <a:ea typeface="黑体" panose="02010609060101010101" pitchFamily="49" charset="-122"/>
              </a:rPr>
              <a:t>《</a:t>
            </a:r>
            <a:r>
              <a:rPr lang="zh-CN" altLang="en-US" dirty="0">
                <a:solidFill>
                  <a:srgbClr val="C00000"/>
                </a:solidFill>
                <a:latin typeface="黑体" panose="02010609060101010101" pitchFamily="49" charset="-122"/>
                <a:ea typeface="黑体" panose="02010609060101010101" pitchFamily="49" charset="-122"/>
              </a:rPr>
              <a:t>在晋绥干部会议上的讲话</a:t>
            </a:r>
            <a:r>
              <a:rPr lang="en-US" altLang="zh-CN"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总结了新民主主义革命的总路线和总政策。</a:t>
            </a:r>
            <a:endParaRPr lang="en-US" altLang="zh-CN"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3697" y="139123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79381" y="71639"/>
            <a:ext cx="5574306" cy="1792549"/>
            <a:chOff x="3014118" y="1917767"/>
            <a:chExt cx="7261926" cy="3173490"/>
          </a:xfrm>
        </p:grpSpPr>
        <p:sp>
          <p:nvSpPr>
            <p:cNvPr id="6" name="圆角矩形 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78446" y="1917767"/>
              <a:ext cx="3860894" cy="81666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全国解放战争的胜利开展</a:t>
              </a:r>
            </a:p>
          </p:txBody>
        </p:sp>
        <p:sp>
          <p:nvSpPr>
            <p:cNvPr id="9" name="圆角矩形 8"/>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0" name="圆角矩形 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1" name="圆角矩形 10"/>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
        <p:nvSpPr>
          <p:cNvPr id="12" name="文本框 11"/>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7.2.1.2</a:t>
            </a:r>
            <a:r>
              <a:rPr kumimoji="1" lang="zh-CN" altLang="en-US" sz="1000" dirty="0">
                <a:solidFill>
                  <a:schemeClr val="bg1">
                    <a:lumMod val="95000"/>
                  </a:schemeClr>
                </a:solidFill>
              </a:rPr>
              <a:t>提出“打倒蒋介石，解放全中国”的口号</a:t>
            </a:r>
          </a:p>
        </p:txBody>
      </p:sp>
      <p:sp>
        <p:nvSpPr>
          <p:cNvPr id="13" name="五边形 12"/>
          <p:cNvSpPr/>
          <p:nvPr/>
        </p:nvSpPr>
        <p:spPr>
          <a:xfrm>
            <a:off x="9912625" y="6065496"/>
            <a:ext cx="2279375"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10050385" y="6113129"/>
            <a:ext cx="1920719" cy="646331"/>
          </a:xfrm>
          <a:prstGeom prst="rect">
            <a:avLst/>
          </a:prstGeom>
          <a:noFill/>
        </p:spPr>
        <p:txBody>
          <a:bodyPr wrap="none" rtlCol="0">
            <a:spAutoFit/>
          </a:bodyPr>
          <a:lstStyle/>
          <a:p>
            <a:r>
              <a:rPr kumimoji="1" lang="zh-CN" altLang="en-US" dirty="0"/>
              <a:t>更多知识点详解</a:t>
            </a:r>
            <a:endParaRPr kumimoji="1" lang="en-US" altLang="zh-CN" dirty="0"/>
          </a:p>
          <a:p>
            <a:r>
              <a:rPr kumimoji="1" lang="zh-CN" altLang="en-US" dirty="0"/>
              <a:t>见尚德教材</a:t>
            </a:r>
            <a:r>
              <a:rPr kumimoji="1" lang="en-US" altLang="zh-CN" dirty="0"/>
              <a:t>155</a:t>
            </a:r>
            <a:r>
              <a:rPr kumimoji="1" lang="zh-CN" altLang="en-US" dirty="0"/>
              <a:t>页</a:t>
            </a:r>
          </a:p>
        </p:txBody>
      </p:sp>
    </p:spTree>
    <p:extLst>
      <p:ext uri="{BB962C8B-B14F-4D97-AF65-F5344CB8AC3E}">
        <p14:creationId xmlns:p14="http://schemas.microsoft.com/office/powerpoint/2010/main" val="5095353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rPr>
              <a:t>新中国成立后，社会主义国营经济建立的主要途径是（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．没收官僚资本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．没收帝国主义在华企业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．没收民族资本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．没收地主阶级的土地和财产</a:t>
            </a:r>
          </a:p>
        </p:txBody>
      </p:sp>
    </p:spTree>
    <p:extLst>
      <p:ext uri="{BB962C8B-B14F-4D97-AF65-F5344CB8AC3E}">
        <p14:creationId xmlns:p14="http://schemas.microsoft.com/office/powerpoint/2010/main" val="19339965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4.1950</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月，中共七届三中全会确定的中心任务是（     ）</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 迅速消灭国民党残余势力</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 完成新解放区土地改革</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 统一全国财政经济工作</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争取国家财政经济状况的基本好转</a:t>
            </a:r>
          </a:p>
        </p:txBody>
      </p:sp>
    </p:spTree>
    <p:extLst>
      <p:ext uri="{BB962C8B-B14F-4D97-AF65-F5344CB8AC3E}">
        <p14:creationId xmlns:p14="http://schemas.microsoft.com/office/powerpoint/2010/main" val="6289062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4.1950</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月，中共七届三中全会确定的中心任务是（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 迅速消灭国民党残余势力</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 完成新解放区土地改革</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 统一全国财政经济工作</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争取国家财政经济状况的基本好转</a:t>
            </a:r>
          </a:p>
        </p:txBody>
      </p:sp>
    </p:spTree>
    <p:extLst>
      <p:ext uri="{BB962C8B-B14F-4D97-AF65-F5344CB8AC3E}">
        <p14:creationId xmlns:p14="http://schemas.microsoft.com/office/powerpoint/2010/main" val="13840818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rPr>
              <a:t>1951</a:t>
            </a:r>
            <a:r>
              <a:rPr lang="zh-CN" altLang="en-US" sz="2400" dirty="0">
                <a:solidFill>
                  <a:prstClr val="black"/>
                </a:solidFill>
                <a:latin typeface="黑体" panose="02010609060101010101" pitchFamily="49" charset="-122"/>
                <a:ea typeface="黑体" panose="02010609060101010101" pitchFamily="49" charset="-122"/>
              </a:rPr>
              <a:t>年底到</a:t>
            </a:r>
            <a:r>
              <a:rPr lang="en-US" altLang="zh-CN" sz="2400" dirty="0">
                <a:solidFill>
                  <a:prstClr val="black"/>
                </a:solidFill>
                <a:latin typeface="黑体" panose="02010609060101010101" pitchFamily="49" charset="-122"/>
                <a:ea typeface="黑体" panose="02010609060101010101" pitchFamily="49" charset="-122"/>
              </a:rPr>
              <a:t>1952</a:t>
            </a:r>
            <a:r>
              <a:rPr lang="zh-CN" altLang="en-US" sz="2400" dirty="0">
                <a:solidFill>
                  <a:prstClr val="black"/>
                </a:solidFill>
                <a:latin typeface="黑体" panose="02010609060101010101" pitchFamily="49" charset="-122"/>
                <a:ea typeface="黑体" panose="02010609060101010101" pitchFamily="49" charset="-122"/>
              </a:rPr>
              <a:t>年春，中国共产党在党政机关中开展的“三反”运动是</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．反贪污、反浪费、反官僚主义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．反主观主义、反宗派主义、反党八股</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．反受贿、反贪污、反自由主义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．反浪费、反行贿、反形式主义</a:t>
            </a:r>
          </a:p>
        </p:txBody>
      </p:sp>
    </p:spTree>
    <p:extLst>
      <p:ext uri="{BB962C8B-B14F-4D97-AF65-F5344CB8AC3E}">
        <p14:creationId xmlns:p14="http://schemas.microsoft.com/office/powerpoint/2010/main" val="116985194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rPr>
              <a:t>1951</a:t>
            </a:r>
            <a:r>
              <a:rPr lang="zh-CN" altLang="en-US" sz="2400" dirty="0">
                <a:solidFill>
                  <a:prstClr val="black"/>
                </a:solidFill>
                <a:latin typeface="黑体" panose="02010609060101010101" pitchFamily="49" charset="-122"/>
                <a:ea typeface="黑体" panose="02010609060101010101" pitchFamily="49" charset="-122"/>
              </a:rPr>
              <a:t>年底到</a:t>
            </a:r>
            <a:r>
              <a:rPr lang="en-US" altLang="zh-CN" sz="2400" dirty="0">
                <a:solidFill>
                  <a:prstClr val="black"/>
                </a:solidFill>
                <a:latin typeface="黑体" panose="02010609060101010101" pitchFamily="49" charset="-122"/>
                <a:ea typeface="黑体" panose="02010609060101010101" pitchFamily="49" charset="-122"/>
              </a:rPr>
              <a:t>1952</a:t>
            </a:r>
            <a:r>
              <a:rPr lang="zh-CN" altLang="en-US" sz="2400" dirty="0">
                <a:solidFill>
                  <a:prstClr val="black"/>
                </a:solidFill>
                <a:latin typeface="黑体" panose="02010609060101010101" pitchFamily="49" charset="-122"/>
                <a:ea typeface="黑体" panose="02010609060101010101" pitchFamily="49" charset="-122"/>
              </a:rPr>
              <a:t>年春，中国共产党在党政机关中开展的“三反”运动是</a:t>
            </a:r>
            <a:r>
              <a:rPr lang="en-US" altLang="zh-CN"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 A    </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．反贪污、反浪费、反官僚主义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．反主观主义、反宗派主义、反党八股</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．反受贿、反贪污、反自由主义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．反浪费、反行贿、反形式主义</a:t>
            </a:r>
          </a:p>
        </p:txBody>
      </p:sp>
    </p:spTree>
    <p:extLst>
      <p:ext uri="{BB962C8B-B14F-4D97-AF65-F5344CB8AC3E}">
        <p14:creationId xmlns:p14="http://schemas.microsoft.com/office/powerpoint/2010/main" val="13523161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）证明，西方侵略者几百年来只要在东方一个海岸上架起几尊大炮就可霸占一个国家的时代一去不复返了</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抗日战争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解放战争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抗美援朝战争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抗美援越战争</a:t>
            </a:r>
          </a:p>
        </p:txBody>
      </p:sp>
    </p:spTree>
    <p:extLst>
      <p:ext uri="{BB962C8B-B14F-4D97-AF65-F5344CB8AC3E}">
        <p14:creationId xmlns:p14="http://schemas.microsoft.com/office/powerpoint/2010/main" val="23906111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）证明，西方侵略者几百年来只要在东方一个海岸上架起几尊大炮就可霸占一个国家的时代一去不复返了</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抗日战争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解放战争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抗美援朝战争</a:t>
            </a:r>
          </a:p>
          <a:p>
            <a:endPar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抗美援越战争</a:t>
            </a:r>
          </a:p>
        </p:txBody>
      </p:sp>
    </p:spTree>
    <p:extLst>
      <p:ext uri="{BB962C8B-B14F-4D97-AF65-F5344CB8AC3E}">
        <p14:creationId xmlns:p14="http://schemas.microsoft.com/office/powerpoint/2010/main" val="38048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月，晋冀鲁豫野战军千里跃进大别山，揭开了人民解放战争（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战略防御的序幕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战略转移的序幕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战略进攻的序幕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战略决战的序幕</a:t>
            </a:r>
          </a:p>
        </p:txBody>
      </p:sp>
    </p:spTree>
    <p:extLst>
      <p:ext uri="{BB962C8B-B14F-4D97-AF65-F5344CB8AC3E}">
        <p14:creationId xmlns:p14="http://schemas.microsoft.com/office/powerpoint/2010/main" val="99882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月，晋冀鲁豫野战军千里跃进大别山，揭开了人民解放战争（  </a:t>
            </a:r>
            <a:r>
              <a:rPr lang="en-US" altLang="zh-CN" sz="2400" dirty="0">
                <a:solidFill>
                  <a:srgbClr val="C00000"/>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战略防御的序幕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战略转移的序幕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战略进攻的序幕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战略决战的序幕</a:t>
            </a:r>
          </a:p>
        </p:txBody>
      </p:sp>
    </p:spTree>
    <p:extLst>
      <p:ext uri="{BB962C8B-B14F-4D97-AF65-F5344CB8AC3E}">
        <p14:creationId xmlns:p14="http://schemas.microsoft.com/office/powerpoint/2010/main" val="1925209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日，</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中国人民解放军总部宣言</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正式提出的口号是（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和平、民主、团结</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打倒蒋介石，解放全中国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将革命进行到底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打过长江去，解放全中国</a:t>
            </a:r>
          </a:p>
        </p:txBody>
      </p:sp>
    </p:spTree>
    <p:extLst>
      <p:ext uri="{BB962C8B-B14F-4D97-AF65-F5344CB8AC3E}">
        <p14:creationId xmlns:p14="http://schemas.microsoft.com/office/powerpoint/2010/main" val="3835400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日，</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中国人民解放军总部宣言</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正式提出的口号是（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B</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和平、民主、团结</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打倒蒋介石，解放全中国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将革命进行到底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打过长江去，解放全中国</a:t>
            </a:r>
          </a:p>
        </p:txBody>
      </p:sp>
    </p:spTree>
    <p:extLst>
      <p:ext uri="{BB962C8B-B14F-4D97-AF65-F5344CB8AC3E}">
        <p14:creationId xmlns:p14="http://schemas.microsoft.com/office/powerpoint/2010/main" val="197362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65018" y="1673565"/>
            <a:ext cx="11087720"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月，毛泽东系统阐明中国新民主主义革命的总路线和总政策的著作是（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新民主主义论</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在晋绥干部会议上的讲话</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将革命进行到底</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051651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65018" y="1673565"/>
            <a:ext cx="11087720"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月，毛泽东系统阐明中国新民主主义革命的总路线和总政策的著作是（   </a:t>
            </a:r>
            <a:r>
              <a:rPr lang="en-US" altLang="zh-CN" sz="2400" dirty="0">
                <a:solidFill>
                  <a:srgbClr val="C00000"/>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新民主主义论</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在晋绥干部会议上的讲话</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将革命进行到底</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983066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以下不属于毛泽东在</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提出的三大经济纲领的是（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没收封建阶级的土地归农民所有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没收垄断资本归新民主主义的国家所有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保护民族工商业</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耕者有其田</a:t>
            </a:r>
          </a:p>
        </p:txBody>
      </p:sp>
    </p:spTree>
    <p:extLst>
      <p:ext uri="{BB962C8B-B14F-4D97-AF65-F5344CB8AC3E}">
        <p14:creationId xmlns:p14="http://schemas.microsoft.com/office/powerpoint/2010/main" val="1884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838" y="1715892"/>
            <a:ext cx="6815926" cy="3850126"/>
          </a:xfrm>
        </p:spPr>
        <p:txBody>
          <a:bodyPr>
            <a:normAutofit/>
          </a:bodyPr>
          <a:lstStyle/>
          <a:p>
            <a:pPr>
              <a:lnSpc>
                <a:spcPct val="200000"/>
              </a:lnSpc>
            </a:pP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中国近现代史纲要</a:t>
            </a:r>
            <a:r>
              <a:rPr lang="en-US" altLang="zh-CN" sz="2000" dirty="0">
                <a:latin typeface="黑体" panose="02010609060101010101" pitchFamily="49" charset="-122"/>
                <a:ea typeface="黑体" panose="02010609060101010101" pitchFamily="49" charset="-122"/>
              </a:rPr>
              <a:t>》</a:t>
            </a: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思维导图，脉络明晰</a:t>
            </a:r>
            <a:endParaRPr lang="en-US" altLang="zh-CN" sz="2000" dirty="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知识考点，重点分析</a:t>
            </a:r>
            <a:endParaRPr lang="en-US" altLang="zh-CN" sz="2000" dirty="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历年真题，深度解析</a:t>
            </a: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考场演兵，巩固练习</a:t>
            </a:r>
          </a:p>
          <a:p>
            <a:pPr>
              <a:lnSpc>
                <a:spcPct val="200000"/>
              </a:lnSpc>
            </a:pPr>
            <a:endParaRPr lang="zh-CN" altLang="en-US" sz="2000" dirty="0"/>
          </a:p>
        </p:txBody>
      </p:sp>
      <p:sp>
        <p:nvSpPr>
          <p:cNvPr id="6" name="标题 1"/>
          <p:cNvSpPr>
            <a:spLocks noGrp="1"/>
          </p:cNvSpPr>
          <p:nvPr>
            <p:ph type="title"/>
          </p:nvPr>
        </p:nvSpPr>
        <p:spPr>
          <a:xfrm>
            <a:off x="1289957" y="429427"/>
            <a:ext cx="9301843" cy="544050"/>
          </a:xfrm>
        </p:spPr>
        <p:txBody>
          <a:bodyPr/>
          <a:lstStyle/>
          <a:p>
            <a:r>
              <a:rPr lang="zh-CN" altLang="en-US" sz="3600" dirty="0">
                <a:solidFill>
                  <a:schemeClr val="tx1"/>
                </a:solidFill>
              </a:rPr>
              <a:t>关于教材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822" y="225331"/>
            <a:ext cx="5690560" cy="5690560"/>
          </a:xfrm>
          <a:prstGeom prst="rect">
            <a:avLst/>
          </a:prstGeom>
        </p:spPr>
      </p:pic>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769053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以下不属于毛泽东在</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提出的三大经济纲领的是（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没收封建阶级的土地归农民所有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没收垄断资本归新民主主义的国家所有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保护民族工商业</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耕者有其田</a:t>
            </a:r>
          </a:p>
        </p:txBody>
      </p:sp>
    </p:spTree>
    <p:extLst>
      <p:ext uri="{BB962C8B-B14F-4D97-AF65-F5344CB8AC3E}">
        <p14:creationId xmlns:p14="http://schemas.microsoft.com/office/powerpoint/2010/main" val="1602964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860894"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国民党的政治经济危机和第二条战线的开辟</a:t>
            </a:r>
          </a:p>
        </p:txBody>
      </p:sp>
      <p:sp>
        <p:nvSpPr>
          <p:cNvPr id="17" name="圆角矩形 16"/>
          <p:cNvSpPr/>
          <p:nvPr/>
        </p:nvSpPr>
        <p:spPr>
          <a:xfrm>
            <a:off x="6378446" y="3631134"/>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各民主党派的反蒋爱国民主运动</a:t>
            </a:r>
          </a:p>
        </p:txBody>
      </p:sp>
      <p:sp>
        <p:nvSpPr>
          <p:cNvPr id="16" name="圆角矩形 15"/>
          <p:cNvSpPr/>
          <p:nvPr/>
        </p:nvSpPr>
        <p:spPr>
          <a:xfrm>
            <a:off x="6378446" y="2822265"/>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土地改革运动的兴起</a:t>
            </a:r>
            <a:endParaRPr lang="en-US" altLang="zh-CN" sz="2000" dirty="0">
              <a:solidFill>
                <a:prstClr val="white"/>
              </a:solidFill>
              <a:latin typeface="黑体" panose="02010609060101010101" pitchFamily="49" charset="-122"/>
              <a:ea typeface="黑体" panose="02010609060101010101" pitchFamily="49" charset="-122"/>
            </a:endParaRPr>
          </a:p>
        </p:txBody>
      </p:sp>
      <p:sp>
        <p:nvSpPr>
          <p:cNvPr id="12" name="圆角矩形 11"/>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Tree>
    <p:extLst>
      <p:ext uri="{BB962C8B-B14F-4D97-AF65-F5344CB8AC3E}">
        <p14:creationId xmlns:p14="http://schemas.microsoft.com/office/powerpoint/2010/main" val="675849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868" y="401846"/>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382385" y="1266534"/>
            <a:ext cx="11454939" cy="742830"/>
          </a:xfrm>
        </p:spPr>
        <p:txBody>
          <a:bodyPr>
            <a:noAutofit/>
          </a:bodyPr>
          <a:lstStyle/>
          <a:p>
            <a:r>
              <a:rPr lang="zh-CN" altLang="en-US" sz="2000" dirty="0">
                <a:latin typeface="黑体" panose="02010609060101010101" pitchFamily="49" charset="-122"/>
                <a:ea typeface="黑体" panose="02010609060101010101" pitchFamily="49" charset="-122"/>
              </a:rPr>
              <a:t>土地改革运动的兴起</a:t>
            </a:r>
            <a:endParaRPr lang="en-US" altLang="zh-CN"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0683" y="1329533"/>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67658" y="100049"/>
            <a:ext cx="5574306" cy="1792549"/>
            <a:chOff x="3014118" y="1917767"/>
            <a:chExt cx="7261926" cy="3173490"/>
          </a:xfrm>
        </p:grpSpPr>
        <p:sp>
          <p:nvSpPr>
            <p:cNvPr id="6" name="圆角矩形 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9" name="圆角矩形 8"/>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0" name="圆角矩形 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1" name="圆角矩形 10"/>
            <p:cNvSpPr/>
            <p:nvPr/>
          </p:nvSpPr>
          <p:spPr>
            <a:xfrm>
              <a:off x="6378446" y="2822265"/>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土地改革运动的兴起</a:t>
              </a:r>
              <a:endParaRPr lang="en-US" altLang="zh-CN" dirty="0">
                <a:solidFill>
                  <a:prstClr val="white"/>
                </a:solidFill>
                <a:latin typeface="黑体" panose="02010609060101010101" pitchFamily="49" charset="-122"/>
                <a:ea typeface="黑体" panose="02010609060101010101" pitchFamily="49" charset="-122"/>
              </a:endParaRPr>
            </a:p>
          </p:txBody>
        </p:sp>
      </p:grpSp>
      <p:graphicFrame>
        <p:nvGraphicFramePr>
          <p:cNvPr id="12" name="表格 11"/>
          <p:cNvGraphicFramePr>
            <a:graphicFrameLocks noGrp="1"/>
          </p:cNvGraphicFramePr>
          <p:nvPr/>
        </p:nvGraphicFramePr>
        <p:xfrm>
          <a:off x="1172307" y="2480380"/>
          <a:ext cx="9675294" cy="2856270"/>
        </p:xfrm>
        <a:graphic>
          <a:graphicData uri="http://schemas.openxmlformats.org/drawingml/2006/table">
            <a:tbl>
              <a:tblPr firstRow="1" bandRow="1">
                <a:tableStyleId>{5C22544A-7EE6-4342-B048-85BDC9FD1C3A}</a:tableStyleId>
              </a:tblPr>
              <a:tblGrid>
                <a:gridCol w="1828274">
                  <a:extLst>
                    <a:ext uri="{9D8B030D-6E8A-4147-A177-3AD203B41FA5}">
                      <a16:colId xmlns:a16="http://schemas.microsoft.com/office/drawing/2014/main" val="20000"/>
                    </a:ext>
                  </a:extLst>
                </a:gridCol>
                <a:gridCol w="2503103">
                  <a:extLst>
                    <a:ext uri="{9D8B030D-6E8A-4147-A177-3AD203B41FA5}">
                      <a16:colId xmlns:a16="http://schemas.microsoft.com/office/drawing/2014/main" val="20001"/>
                    </a:ext>
                  </a:extLst>
                </a:gridCol>
                <a:gridCol w="2677125">
                  <a:extLst>
                    <a:ext uri="{9D8B030D-6E8A-4147-A177-3AD203B41FA5}">
                      <a16:colId xmlns:a16="http://schemas.microsoft.com/office/drawing/2014/main" val="20002"/>
                    </a:ext>
                  </a:extLst>
                </a:gridCol>
                <a:gridCol w="2666792">
                  <a:extLst>
                    <a:ext uri="{9D8B030D-6E8A-4147-A177-3AD203B41FA5}">
                      <a16:colId xmlns:a16="http://schemas.microsoft.com/office/drawing/2014/main" val="20003"/>
                    </a:ext>
                  </a:extLst>
                </a:gridCol>
              </a:tblGrid>
              <a:tr h="395342">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时间</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土地法</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内容</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特点</a:t>
                      </a:r>
                    </a:p>
                  </a:txBody>
                  <a:tcPr>
                    <a:solidFill>
                      <a:schemeClr val="bg1">
                        <a:lumMod val="50000"/>
                      </a:schemeClr>
                    </a:solidFill>
                  </a:tcPr>
                </a:tc>
                <a:extLst>
                  <a:ext uri="{0D108BD9-81ED-4DB2-BD59-A6C34878D82A}">
                    <a16:rowId xmlns:a16="http://schemas.microsoft.com/office/drawing/2014/main" val="10000"/>
                  </a:ext>
                </a:extLst>
              </a:tr>
              <a:tr h="145773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a:latin typeface="黑体" panose="02010609060101010101" pitchFamily="49" charset="-122"/>
                          <a:ea typeface="黑体" panose="02010609060101010101" pitchFamily="49" charset="-122"/>
                        </a:rPr>
                        <a:t>1946</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en-US" altLang="zh-CN" dirty="0">
                          <a:solidFill>
                            <a:srgbClr val="C00000"/>
                          </a:solidFill>
                          <a:latin typeface="黑体" panose="02010609060101010101" pitchFamily="49" charset="-122"/>
                          <a:ea typeface="黑体" panose="02010609060101010101" pitchFamily="49" charset="-122"/>
                        </a:rPr>
                        <a:t>《</a:t>
                      </a:r>
                      <a:r>
                        <a:rPr lang="zh-CN" altLang="en-US" dirty="0">
                          <a:solidFill>
                            <a:srgbClr val="C00000"/>
                          </a:solidFill>
                          <a:latin typeface="黑体" panose="02010609060101010101" pitchFamily="49" charset="-122"/>
                          <a:ea typeface="黑体" panose="02010609060101010101" pitchFamily="49" charset="-122"/>
                        </a:rPr>
                        <a:t>关于清算、减租及土地问题的指示</a:t>
                      </a:r>
                      <a:r>
                        <a:rPr lang="en-US" altLang="zh-CN" dirty="0">
                          <a:solidFill>
                            <a:srgbClr val="C00000"/>
                          </a:solidFill>
                          <a:latin typeface="黑体" panose="02010609060101010101" pitchFamily="49" charset="-122"/>
                          <a:ea typeface="黑体" panose="02010609060101010101" pitchFamily="49" charset="-122"/>
                        </a:rPr>
                        <a:t>》</a:t>
                      </a:r>
                    </a:p>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五四指示</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a:t>
                      </a:r>
                      <a:endParaRPr lang="en-US" altLang="zh-CN" dirty="0">
                        <a:solidFill>
                          <a:schemeClr val="tx1"/>
                        </a:solidFill>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减租减息政策改变为</a:t>
                      </a:r>
                      <a:r>
                        <a:rPr lang="zh-CN" altLang="en-US" dirty="0">
                          <a:solidFill>
                            <a:schemeClr val="tx1"/>
                          </a:solidFill>
                          <a:latin typeface="黑体" panose="02010609060101010101" pitchFamily="49" charset="-122"/>
                          <a:ea typeface="黑体" panose="02010609060101010101" pitchFamily="49" charset="-122"/>
                        </a:rPr>
                        <a:t>“耕者有其田”</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rPr>
                        <a:t>提出</a:t>
                      </a:r>
                      <a:r>
                        <a:rPr lang="zh-CN" altLang="en-US" dirty="0">
                          <a:latin typeface="黑体" panose="02010609060101010101" pitchFamily="49" charset="-122"/>
                          <a:ea typeface="黑体" panose="02010609060101010101" pitchFamily="49" charset="-122"/>
                          <a:cs typeface="黑体" panose="02010609060101010101" pitchFamily="49" charset="-122"/>
                        </a:rPr>
                        <a:t>“耕者有其田”</a:t>
                      </a:r>
                    </a:p>
                  </a:txBody>
                  <a:tcPr>
                    <a:solidFill>
                      <a:schemeClr val="bg1">
                        <a:lumMod val="95000"/>
                      </a:schemeClr>
                    </a:solidFill>
                  </a:tcPr>
                </a:tc>
                <a:extLst>
                  <a:ext uri="{0D108BD9-81ED-4DB2-BD59-A6C34878D82A}">
                    <a16:rowId xmlns:a16="http://schemas.microsoft.com/office/drawing/2014/main" val="10001"/>
                  </a:ext>
                </a:extLst>
              </a:tr>
              <a:tr h="100318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月至</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en-US" altLang="zh-CN" dirty="0">
                          <a:solidFill>
                            <a:srgbClr val="C00000"/>
                          </a:solidFill>
                          <a:latin typeface="黑体" panose="02010609060101010101" pitchFamily="49" charset="-122"/>
                          <a:ea typeface="黑体" panose="02010609060101010101" pitchFamily="49" charset="-122"/>
                        </a:rPr>
                        <a:t>《</a:t>
                      </a:r>
                      <a:r>
                        <a:rPr lang="zh-CN" altLang="en-US" dirty="0">
                          <a:solidFill>
                            <a:srgbClr val="C00000"/>
                          </a:solidFill>
                          <a:latin typeface="黑体" panose="02010609060101010101" pitchFamily="49" charset="-122"/>
                          <a:ea typeface="黑体" panose="02010609060101010101" pitchFamily="49" charset="-122"/>
                        </a:rPr>
                        <a:t>中国土地法大纲</a:t>
                      </a:r>
                      <a:r>
                        <a:rPr lang="en-US" altLang="zh-CN" dirty="0">
                          <a:solidFill>
                            <a:srgbClr val="C00000"/>
                          </a:solidFill>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全国土地会议上，废除剥削的土地制度</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rPr>
                        <a:t>实现</a:t>
                      </a:r>
                      <a:r>
                        <a:rPr lang="zh-CN" altLang="en-US" dirty="0">
                          <a:latin typeface="黑体" panose="02010609060101010101" pitchFamily="49" charset="-122"/>
                          <a:ea typeface="黑体" panose="02010609060101010101" pitchFamily="49" charset="-122"/>
                          <a:cs typeface="黑体" panose="02010609060101010101" pitchFamily="49" charset="-122"/>
                        </a:rPr>
                        <a:t>“耕者有其田”</a:t>
                      </a:r>
                    </a:p>
                  </a:txBody>
                  <a:tcPr>
                    <a:solidFill>
                      <a:schemeClr val="bg1">
                        <a:lumMod val="95000"/>
                      </a:schemeClr>
                    </a:solidFill>
                  </a:tcPr>
                </a:tc>
                <a:extLst>
                  <a:ext uri="{0D108BD9-81ED-4DB2-BD59-A6C34878D82A}">
                    <a16:rowId xmlns:a16="http://schemas.microsoft.com/office/drawing/2014/main" val="10002"/>
                  </a:ext>
                </a:extLst>
              </a:tr>
            </a:tbl>
          </a:graphicData>
        </a:graphic>
      </p:graphicFrame>
      <p:sp>
        <p:nvSpPr>
          <p:cNvPr id="13" name="文本框 12"/>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7.2.2.2</a:t>
            </a:r>
            <a:r>
              <a:rPr kumimoji="1" lang="zh-CN" altLang="en-US" sz="1000" dirty="0">
                <a:solidFill>
                  <a:schemeClr val="bg1">
                    <a:lumMod val="95000"/>
                  </a:schemeClr>
                </a:solidFill>
              </a:rPr>
              <a:t>土地改革运动的热潮</a:t>
            </a:r>
          </a:p>
        </p:txBody>
      </p:sp>
      <p:sp>
        <p:nvSpPr>
          <p:cNvPr id="14" name="五边形 13"/>
          <p:cNvSpPr/>
          <p:nvPr/>
        </p:nvSpPr>
        <p:spPr>
          <a:xfrm>
            <a:off x="9912625" y="6065496"/>
            <a:ext cx="2279375"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0050385" y="6113129"/>
            <a:ext cx="1920719" cy="646331"/>
          </a:xfrm>
          <a:prstGeom prst="rect">
            <a:avLst/>
          </a:prstGeom>
          <a:noFill/>
        </p:spPr>
        <p:txBody>
          <a:bodyPr wrap="none" rtlCol="0">
            <a:spAutoFit/>
          </a:bodyPr>
          <a:lstStyle/>
          <a:p>
            <a:r>
              <a:rPr kumimoji="1" lang="zh-CN" altLang="en-US" dirty="0"/>
              <a:t>更多知识点详解</a:t>
            </a:r>
            <a:endParaRPr kumimoji="1" lang="en-US" altLang="zh-CN" dirty="0"/>
          </a:p>
          <a:p>
            <a:r>
              <a:rPr kumimoji="1" lang="zh-CN" altLang="en-US" dirty="0"/>
              <a:t>见尚德教材</a:t>
            </a:r>
            <a:r>
              <a:rPr kumimoji="1" lang="en-US" altLang="zh-CN" dirty="0"/>
              <a:t>157</a:t>
            </a:r>
            <a:r>
              <a:rPr kumimoji="1" lang="zh-CN" altLang="en-US" dirty="0"/>
              <a:t>页</a:t>
            </a:r>
          </a:p>
        </p:txBody>
      </p:sp>
    </p:spTree>
    <p:extLst>
      <p:ext uri="{BB962C8B-B14F-4D97-AF65-F5344CB8AC3E}">
        <p14:creationId xmlns:p14="http://schemas.microsoft.com/office/powerpoint/2010/main" val="1279112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1.1946</a:t>
            </a:r>
            <a:r>
              <a:rPr lang="zh-CN" altLang="en-US" sz="2400" dirty="0">
                <a:solidFill>
                  <a:prstClr val="black"/>
                </a:solidFill>
                <a:latin typeface="黑体" panose="02010609060101010101" pitchFamily="49" charset="-122"/>
                <a:ea typeface="黑体" panose="02010609060101010101" pitchFamily="49" charset="-122"/>
              </a:rPr>
              <a:t>年，中共决定将减租减息政策改为实现“耕者有其田”政策的文件是（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井冈山土地法</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兴国土地法</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关于清算、减租及土地问题的指示</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65721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1.1946</a:t>
            </a:r>
            <a:r>
              <a:rPr lang="zh-CN" altLang="en-US" sz="2400" dirty="0">
                <a:solidFill>
                  <a:prstClr val="black"/>
                </a:solidFill>
                <a:latin typeface="黑体" panose="02010609060101010101" pitchFamily="49" charset="-122"/>
                <a:ea typeface="黑体" panose="02010609060101010101" pitchFamily="49" charset="-122"/>
              </a:rPr>
              <a:t>年，中共决定将减租减息政策改为实现“耕者有其田”政策的文件是（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C</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井冈山土地法</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兴国土地法</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关于清算、减租及土地问题的指示</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91180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860894"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国民党的政治经济危机和第二条战线的开辟</a:t>
            </a:r>
          </a:p>
        </p:txBody>
      </p:sp>
      <p:sp>
        <p:nvSpPr>
          <p:cNvPr id="17" name="圆角矩形 16"/>
          <p:cNvSpPr/>
          <p:nvPr/>
        </p:nvSpPr>
        <p:spPr>
          <a:xfrm>
            <a:off x="6378446" y="3631134"/>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各民主党派的民主运动</a:t>
            </a:r>
          </a:p>
        </p:txBody>
      </p:sp>
      <p:sp>
        <p:nvSpPr>
          <p:cNvPr id="16" name="圆角矩形 15"/>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土地改革运动的兴起</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Tree>
    <p:extLst>
      <p:ext uri="{BB962C8B-B14F-4D97-AF65-F5344CB8AC3E}">
        <p14:creationId xmlns:p14="http://schemas.microsoft.com/office/powerpoint/2010/main" val="2696161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5629" y="423583"/>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 </a:t>
            </a:r>
          </a:p>
        </p:txBody>
      </p:sp>
      <p:sp>
        <p:nvSpPr>
          <p:cNvPr id="3" name="内容占位符 2"/>
          <p:cNvSpPr>
            <a:spLocks noGrp="1"/>
          </p:cNvSpPr>
          <p:nvPr>
            <p:ph idx="1"/>
          </p:nvPr>
        </p:nvSpPr>
        <p:spPr>
          <a:xfrm>
            <a:off x="738447" y="1200827"/>
            <a:ext cx="10515600" cy="1132717"/>
          </a:xfrm>
        </p:spPr>
        <p:txBody>
          <a:bodyPr>
            <a:noAutofit/>
          </a:bodyPr>
          <a:lstStyle/>
          <a:p>
            <a:r>
              <a:rPr lang="zh-CN" altLang="en-US" sz="2000" dirty="0">
                <a:latin typeface="黑体" panose="02010609060101010101" pitchFamily="49" charset="-122"/>
                <a:ea typeface="黑体" panose="02010609060101010101" pitchFamily="49" charset="-122"/>
              </a:rPr>
              <a:t>各民主党派的民主运动</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各民主党派的历史发展</a:t>
            </a:r>
          </a:p>
        </p:txBody>
      </p:sp>
      <p:graphicFrame>
        <p:nvGraphicFramePr>
          <p:cNvPr id="4" name="内容占位符 4"/>
          <p:cNvGraphicFramePr/>
          <p:nvPr/>
        </p:nvGraphicFramePr>
        <p:xfrm>
          <a:off x="838577" y="3081592"/>
          <a:ext cx="10990008" cy="2398520"/>
        </p:xfrm>
        <a:graphic>
          <a:graphicData uri="http://schemas.openxmlformats.org/drawingml/2006/table">
            <a:tbl>
              <a:tblPr firstRow="1" bandRow="1">
                <a:tableStyleId>{5940675A-B579-460E-94D1-54222C63F5DA}</a:tableStyleId>
              </a:tblPr>
              <a:tblGrid>
                <a:gridCol w="1156855">
                  <a:extLst>
                    <a:ext uri="{9D8B030D-6E8A-4147-A177-3AD203B41FA5}">
                      <a16:colId xmlns:a16="http://schemas.microsoft.com/office/drawing/2014/main" val="20000"/>
                    </a:ext>
                  </a:extLst>
                </a:gridCol>
                <a:gridCol w="2869646">
                  <a:extLst>
                    <a:ext uri="{9D8B030D-6E8A-4147-A177-3AD203B41FA5}">
                      <a16:colId xmlns:a16="http://schemas.microsoft.com/office/drawing/2014/main" val="20001"/>
                    </a:ext>
                  </a:extLst>
                </a:gridCol>
                <a:gridCol w="1418492">
                  <a:extLst>
                    <a:ext uri="{9D8B030D-6E8A-4147-A177-3AD203B41FA5}">
                      <a16:colId xmlns:a16="http://schemas.microsoft.com/office/drawing/2014/main" val="20002"/>
                    </a:ext>
                  </a:extLst>
                </a:gridCol>
                <a:gridCol w="5545015">
                  <a:extLst>
                    <a:ext uri="{9D8B030D-6E8A-4147-A177-3AD203B41FA5}">
                      <a16:colId xmlns:a16="http://schemas.microsoft.com/office/drawing/2014/main" val="20003"/>
                    </a:ext>
                  </a:extLst>
                </a:gridCol>
              </a:tblGrid>
              <a:tr h="595760">
                <a:tc>
                  <a:txBody>
                    <a:bodyPr/>
                    <a:lstStyle/>
                    <a:p>
                      <a:pPr algn="ctr"/>
                      <a:r>
                        <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rPr>
                        <a:t>简称</a:t>
                      </a:r>
                    </a:p>
                  </a:txBody>
                  <a:tcPr>
                    <a:solidFill>
                      <a:srgbClr val="C00000"/>
                    </a:solidFill>
                  </a:tcPr>
                </a:tc>
                <a:tc>
                  <a:txBody>
                    <a:bodyPr/>
                    <a:lstStyle/>
                    <a:p>
                      <a:pPr algn="ctr"/>
                      <a:r>
                        <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rPr>
                        <a:t>全称</a:t>
                      </a:r>
                    </a:p>
                  </a:txBody>
                  <a:tcPr>
                    <a:solidFill>
                      <a:srgbClr val="C00000"/>
                    </a:solidFill>
                  </a:tcPr>
                </a:tc>
                <a:tc>
                  <a:txBody>
                    <a:bodyPr/>
                    <a:lstStyle/>
                    <a:p>
                      <a:pPr algn="ctr"/>
                      <a:r>
                        <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rPr>
                        <a:t>时间</a:t>
                      </a:r>
                    </a:p>
                  </a:txBody>
                  <a:tcPr>
                    <a:solidFill>
                      <a:srgbClr val="C00000"/>
                    </a:solidFill>
                  </a:tcPr>
                </a:tc>
                <a:tc>
                  <a:txBody>
                    <a:bodyPr/>
                    <a:lstStyle/>
                    <a:p>
                      <a:pPr algn="ctr"/>
                      <a:r>
                        <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rPr>
                        <a:t>主要人物</a:t>
                      </a:r>
                    </a:p>
                  </a:txBody>
                  <a:tcPr>
                    <a:solidFill>
                      <a:srgbClr val="C00000"/>
                    </a:solidFill>
                  </a:tcPr>
                </a:tc>
                <a:extLst>
                  <a:ext uri="{0D108BD9-81ED-4DB2-BD59-A6C34878D82A}">
                    <a16:rowId xmlns:a16="http://schemas.microsoft.com/office/drawing/2014/main" val="10000"/>
                  </a:ext>
                </a:extLst>
              </a:tr>
              <a:tr h="600920">
                <a:tc>
                  <a:txBody>
                    <a:bodyPr/>
                    <a:lstStyle/>
                    <a:p>
                      <a:r>
                        <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rPr>
                        <a:t>民革</a:t>
                      </a:r>
                    </a:p>
                  </a:txBody>
                  <a:tcPr>
                    <a:noFill/>
                  </a:tcPr>
                </a:tc>
                <a:tc>
                  <a:txBody>
                    <a:bodyPr/>
                    <a:lstStyle/>
                    <a:p>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中国国民党革命委员会</a:t>
                      </a:r>
                    </a:p>
                  </a:txBody>
                  <a:tcPr>
                    <a:noFill/>
                  </a:tcPr>
                </a:tc>
                <a:tc>
                  <a:txBody>
                    <a:bodyPr/>
                    <a:lstStyle/>
                    <a:p>
                      <a:r>
                        <a:rPr lang="en-US" altLang="zh-CN"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1948.1.1</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rPr>
                        <a:t>宋庆龄</a:t>
                      </a:r>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为名誉主席，李济深为主席</a:t>
                      </a:r>
                    </a:p>
                  </a:txBody>
                  <a:tcPr>
                    <a:noFill/>
                  </a:tcPr>
                </a:tc>
                <a:extLst>
                  <a:ext uri="{0D108BD9-81ED-4DB2-BD59-A6C34878D82A}">
                    <a16:rowId xmlns:a16="http://schemas.microsoft.com/office/drawing/2014/main" val="10001"/>
                  </a:ext>
                </a:extLst>
              </a:tr>
              <a:tr h="600920">
                <a:tc>
                  <a:txBody>
                    <a:bodyPr/>
                    <a:lstStyle/>
                    <a:p>
                      <a:r>
                        <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rPr>
                        <a:t>农工党</a:t>
                      </a:r>
                    </a:p>
                  </a:txBody>
                  <a:tcPr>
                    <a:noFill/>
                  </a:tcPr>
                </a:tc>
                <a:tc>
                  <a:txBody>
                    <a:bodyPr/>
                    <a:lstStyle/>
                    <a:p>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中国农工民主党</a:t>
                      </a:r>
                    </a:p>
                  </a:txBody>
                  <a:tcPr>
                    <a:noFill/>
                  </a:tcPr>
                </a:tc>
                <a:tc>
                  <a:txBody>
                    <a:bodyPr/>
                    <a:lstStyle/>
                    <a:p>
                      <a:r>
                        <a:rPr lang="en-US" altLang="zh-CN"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1947.2.3</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rPr>
                        <a:t>邓演达</a:t>
                      </a:r>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（中国国民党临时行动委员会）、章伯钧</a:t>
                      </a:r>
                    </a:p>
                  </a:txBody>
                  <a:tcPr>
                    <a:noFill/>
                  </a:tcPr>
                </a:tc>
                <a:extLst>
                  <a:ext uri="{0D108BD9-81ED-4DB2-BD59-A6C34878D82A}">
                    <a16:rowId xmlns:a16="http://schemas.microsoft.com/office/drawing/2014/main" val="10002"/>
                  </a:ext>
                </a:extLst>
              </a:tr>
              <a:tr h="600920">
                <a:tc>
                  <a:txBody>
                    <a:bodyPr/>
                    <a:lstStyle/>
                    <a:p>
                      <a:r>
                        <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rPr>
                        <a:t>民盟</a:t>
                      </a:r>
                    </a:p>
                  </a:txBody>
                  <a:tcPr>
                    <a:noFill/>
                  </a:tcPr>
                </a:tc>
                <a:tc>
                  <a:txBody>
                    <a:bodyPr/>
                    <a:lstStyle/>
                    <a:p>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中国民主同盟</a:t>
                      </a:r>
                    </a:p>
                  </a:txBody>
                  <a:tcPr>
                    <a:noFill/>
                  </a:tcPr>
                </a:tc>
                <a:tc>
                  <a:txBody>
                    <a:bodyPr/>
                    <a:lstStyle/>
                    <a:p>
                      <a:r>
                        <a:rPr lang="en-US" altLang="zh-CN"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1941.3.19</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黄炎培、张澜</a:t>
                      </a:r>
                    </a:p>
                  </a:txBody>
                  <a:tcPr>
                    <a:noFill/>
                  </a:tcPr>
                </a:tc>
                <a:extLst>
                  <a:ext uri="{0D108BD9-81ED-4DB2-BD59-A6C34878D82A}">
                    <a16:rowId xmlns:a16="http://schemas.microsoft.com/office/drawing/2014/main" val="10003"/>
                  </a:ext>
                </a:extLst>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8070" y="1891615"/>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6467658" y="100049"/>
            <a:ext cx="5574306" cy="1792549"/>
            <a:chOff x="3014118" y="1917767"/>
            <a:chExt cx="7261926" cy="3173490"/>
          </a:xfrm>
        </p:grpSpPr>
        <p:sp>
          <p:nvSpPr>
            <p:cNvPr id="8" name="圆角矩形 7"/>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10" name="左大括号 9"/>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1" name="圆角矩形 10"/>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2" name="圆角矩形 11"/>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3" name="圆角矩形 12"/>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各民主党派的民主运动</a:t>
              </a:r>
            </a:p>
          </p:txBody>
        </p:sp>
        <p:sp>
          <p:nvSpPr>
            <p:cNvPr id="14" name="圆角矩形 13"/>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
        <p:nvSpPr>
          <p:cNvPr id="15" name="文本框 14"/>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7.2.5.2</a:t>
            </a:r>
            <a:r>
              <a:rPr kumimoji="1" lang="zh-CN" altLang="en-US" sz="1000" dirty="0">
                <a:solidFill>
                  <a:schemeClr val="bg1">
                    <a:lumMod val="95000"/>
                  </a:schemeClr>
                </a:solidFill>
              </a:rPr>
              <a:t>中国共产党与民主党派的团结合作</a:t>
            </a:r>
          </a:p>
        </p:txBody>
      </p:sp>
      <p:sp>
        <p:nvSpPr>
          <p:cNvPr id="16" name="五边形 15"/>
          <p:cNvSpPr/>
          <p:nvPr/>
        </p:nvSpPr>
        <p:spPr>
          <a:xfrm>
            <a:off x="9912625" y="6065496"/>
            <a:ext cx="2279375"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0050385" y="6113129"/>
            <a:ext cx="1920719" cy="646331"/>
          </a:xfrm>
          <a:prstGeom prst="rect">
            <a:avLst/>
          </a:prstGeom>
          <a:noFill/>
        </p:spPr>
        <p:txBody>
          <a:bodyPr wrap="none" rtlCol="0">
            <a:spAutoFit/>
          </a:bodyPr>
          <a:lstStyle/>
          <a:p>
            <a:r>
              <a:rPr kumimoji="1" lang="zh-CN" altLang="en-US" dirty="0"/>
              <a:t>更多知识点详解</a:t>
            </a:r>
            <a:endParaRPr kumimoji="1" lang="en-US" altLang="zh-CN" dirty="0"/>
          </a:p>
          <a:p>
            <a:r>
              <a:rPr kumimoji="1" lang="zh-CN" altLang="en-US" dirty="0"/>
              <a:t>见尚德教材</a:t>
            </a:r>
            <a:r>
              <a:rPr kumimoji="1" lang="en-US" altLang="zh-CN" dirty="0"/>
              <a:t>164</a:t>
            </a:r>
            <a:r>
              <a:rPr kumimoji="1" lang="zh-CN" altLang="en-US" dirty="0"/>
              <a:t>页</a:t>
            </a:r>
          </a:p>
        </p:txBody>
      </p:sp>
    </p:spTree>
    <p:extLst>
      <p:ext uri="{BB962C8B-B14F-4D97-AF65-F5344CB8AC3E}">
        <p14:creationId xmlns:p14="http://schemas.microsoft.com/office/powerpoint/2010/main" val="4034435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5820" y="415719"/>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382325" y="1823550"/>
            <a:ext cx="11617433" cy="690218"/>
          </a:xfrm>
        </p:spPr>
        <p:txBody>
          <a:bodyPr>
            <a:normAutofit/>
          </a:bodyPr>
          <a:lstStyle/>
          <a:p>
            <a:r>
              <a:rPr lang="zh-CN" altLang="en-US" sz="2000" dirty="0">
                <a:latin typeface="黑体" panose="02010609060101010101" pitchFamily="49" charset="-122"/>
                <a:ea typeface="黑体" panose="02010609060101010101" pitchFamily="49" charset="-122"/>
              </a:rPr>
              <a:t>各民主党派的民主运动</a:t>
            </a:r>
          </a:p>
        </p:txBody>
      </p:sp>
      <p:pic>
        <p:nvPicPr>
          <p:cNvPr id="5" name="Picture 4" descr="C:\Users\User\Documents\263EM\chuzi@sunlands.com\history\user\image\0a2b8d88-43cd-46c8-836a-beea4a59c9d9.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40166" y="1892598"/>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467658" y="100049"/>
            <a:ext cx="5574306" cy="1792549"/>
            <a:chOff x="3014118" y="1917767"/>
            <a:chExt cx="7261926" cy="3173490"/>
          </a:xfrm>
        </p:grpSpPr>
        <p:sp>
          <p:nvSpPr>
            <p:cNvPr id="7" name="圆角矩形 6"/>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8" name="左大括号 7"/>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1" name="圆角矩形 10"/>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各民主党派的民主运动</a:t>
              </a:r>
            </a:p>
          </p:txBody>
        </p:sp>
        <p:sp>
          <p:nvSpPr>
            <p:cNvPr id="12" name="圆角矩形 11"/>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
        <p:nvSpPr>
          <p:cNvPr id="13" name="MH_SubTitle_1"/>
          <p:cNvSpPr>
            <a:spLocks noChangeArrowheads="1"/>
          </p:cNvSpPr>
          <p:nvPr>
            <p:custDataLst>
              <p:tags r:id="rId1"/>
            </p:custDataLst>
          </p:nvPr>
        </p:nvSpPr>
        <p:spPr bwMode="gray">
          <a:xfrm>
            <a:off x="382326" y="2752522"/>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1947</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10</a:t>
            </a:r>
            <a:r>
              <a:rPr lang="zh-CN" altLang="en-US" dirty="0">
                <a:solidFill>
                  <a:prstClr val="white"/>
                </a:solidFill>
                <a:latin typeface="黑体" panose="02010609060101010101" pitchFamily="49" charset="-122"/>
                <a:ea typeface="黑体" panose="02010609060101010101" pitchFamily="49" charset="-122"/>
              </a:rPr>
              <a:t>月</a:t>
            </a:r>
            <a:endParaRPr lang="en-US" altLang="zh-CN" dirty="0">
              <a:solidFill>
                <a:srgbClr val="FFFFFF"/>
              </a:solidFill>
              <a:cs typeface="Arial" panose="020B0604020202020204" pitchFamily="34" charset="0"/>
            </a:endParaRPr>
          </a:p>
        </p:txBody>
      </p:sp>
      <p:sp>
        <p:nvSpPr>
          <p:cNvPr id="14" name="MH_SubTitle_2"/>
          <p:cNvSpPr>
            <a:spLocks noChangeArrowheads="1"/>
          </p:cNvSpPr>
          <p:nvPr>
            <p:custDataLst>
              <p:tags r:id="rId2"/>
            </p:custDataLst>
          </p:nvPr>
        </p:nvSpPr>
        <p:spPr bwMode="gray">
          <a:xfrm>
            <a:off x="382325" y="4071537"/>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sym typeface="微软雅黑" panose="020B0503020204020204" pitchFamily="34" charset="-122"/>
              </a:rPr>
              <a:t>1947</a:t>
            </a:r>
            <a:r>
              <a:rPr lang="zh-CN" altLang="en-US" dirty="0">
                <a:solidFill>
                  <a:prstClr val="white"/>
                </a:solidFill>
                <a:sym typeface="微软雅黑" panose="020B0503020204020204" pitchFamily="34" charset="-122"/>
              </a:rPr>
              <a:t>年</a:t>
            </a:r>
            <a:r>
              <a:rPr lang="en-US" altLang="zh-CN" dirty="0">
                <a:solidFill>
                  <a:prstClr val="white"/>
                </a:solidFill>
                <a:sym typeface="微软雅黑" panose="020B0503020204020204" pitchFamily="34" charset="-122"/>
              </a:rPr>
              <a:t>11</a:t>
            </a:r>
            <a:r>
              <a:rPr lang="zh-CN" altLang="en-US" dirty="0">
                <a:solidFill>
                  <a:prstClr val="white"/>
                </a:solidFill>
                <a:sym typeface="微软雅黑" panose="020B0503020204020204" pitchFamily="34" charset="-122"/>
              </a:rPr>
              <a:t>月</a:t>
            </a:r>
            <a:r>
              <a:rPr lang="en-US" altLang="zh-CN" dirty="0">
                <a:solidFill>
                  <a:prstClr val="white"/>
                </a:solidFill>
                <a:sym typeface="微软雅黑" panose="020B0503020204020204" pitchFamily="34" charset="-122"/>
              </a:rPr>
              <a:t>6</a:t>
            </a:r>
            <a:r>
              <a:rPr lang="zh-CN" altLang="en-US" dirty="0">
                <a:solidFill>
                  <a:prstClr val="white"/>
                </a:solidFill>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15" name="MH_SubTitle_3"/>
          <p:cNvSpPr>
            <a:spLocks noChangeArrowheads="1"/>
          </p:cNvSpPr>
          <p:nvPr>
            <p:custDataLst>
              <p:tags r:id="rId3"/>
            </p:custDataLst>
          </p:nvPr>
        </p:nvSpPr>
        <p:spPr bwMode="gray">
          <a:xfrm>
            <a:off x="382326" y="533256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1948</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a:t>
            </a:r>
            <a:r>
              <a:rPr lang="zh-CN" altLang="en-US" dirty="0">
                <a:solidFill>
                  <a:prstClr val="white"/>
                </a:solidFill>
                <a:latin typeface="黑体" panose="02010609060101010101" pitchFamily="49" charset="-122"/>
                <a:ea typeface="黑体" panose="02010609060101010101" pitchFamily="49" charset="-122"/>
              </a:rPr>
              <a:t>月</a:t>
            </a:r>
            <a:endParaRPr lang="en-US" altLang="zh-CN" dirty="0">
              <a:solidFill>
                <a:srgbClr val="FFFFFF"/>
              </a:solidFill>
              <a:cs typeface="Arial" panose="020B0604020202020204" pitchFamily="34" charset="0"/>
            </a:endParaRPr>
          </a:p>
        </p:txBody>
      </p:sp>
      <p:cxnSp>
        <p:nvCxnSpPr>
          <p:cNvPr id="16" name="MH_Other_5"/>
          <p:cNvCxnSpPr>
            <a:stCxn id="16" idx="2"/>
          </p:cNvCxnSpPr>
          <p:nvPr>
            <p:custDataLst>
              <p:tags r:id="rId4"/>
            </p:custDataLst>
          </p:nvPr>
        </p:nvCxnSpPr>
        <p:spPr>
          <a:xfrm flipH="1">
            <a:off x="1390788" y="3271242"/>
            <a:ext cx="1" cy="80029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17" name="MH_Other_6"/>
          <p:cNvCxnSpPr/>
          <p:nvPr>
            <p:custDataLst>
              <p:tags r:id="rId5"/>
            </p:custDataLst>
          </p:nvPr>
        </p:nvCxnSpPr>
        <p:spPr>
          <a:xfrm>
            <a:off x="1390788" y="4590257"/>
            <a:ext cx="1" cy="742306"/>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8" name="MH_Text_1"/>
          <p:cNvSpPr>
            <a:spLocks noChangeArrowheads="1"/>
          </p:cNvSpPr>
          <p:nvPr>
            <p:custDataLst>
              <p:tags r:id="rId6"/>
            </p:custDataLst>
          </p:nvPr>
        </p:nvSpPr>
        <p:spPr bwMode="auto">
          <a:xfrm>
            <a:off x="2741364" y="2559068"/>
            <a:ext cx="4796574"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prstClr val="black"/>
                </a:solidFill>
                <a:latin typeface="黑体" panose="02010609060101010101" pitchFamily="49" charset="-122"/>
                <a:ea typeface="黑体" panose="02010609060101010101" pitchFamily="49" charset="-122"/>
              </a:rPr>
              <a:t>国民党当局宣布</a:t>
            </a:r>
            <a:r>
              <a:rPr lang="zh-CN" altLang="en-US" b="1" dirty="0">
                <a:solidFill>
                  <a:srgbClr val="C00000"/>
                </a:solidFill>
                <a:latin typeface="黑体" panose="02010609060101010101" pitchFamily="49" charset="-122"/>
                <a:ea typeface="黑体" panose="02010609060101010101" pitchFamily="49" charset="-122"/>
              </a:rPr>
              <a:t>民盟</a:t>
            </a:r>
            <a:r>
              <a:rPr lang="zh-CN" altLang="en-US" dirty="0">
                <a:solidFill>
                  <a:prstClr val="black"/>
                </a:solidFill>
                <a:latin typeface="黑体" panose="02010609060101010101" pitchFamily="49" charset="-122"/>
                <a:ea typeface="黑体" panose="02010609060101010101" pitchFamily="49" charset="-122"/>
              </a:rPr>
              <a:t>为“</a:t>
            </a:r>
            <a:r>
              <a:rPr lang="zh-CN" altLang="en-US" b="1" dirty="0">
                <a:solidFill>
                  <a:srgbClr val="C00000"/>
                </a:solidFill>
                <a:latin typeface="黑体" panose="02010609060101010101" pitchFamily="49" charset="-122"/>
                <a:ea typeface="黑体" panose="02010609060101010101" pitchFamily="49" charset="-122"/>
              </a:rPr>
              <a:t>非法团体</a:t>
            </a:r>
            <a:r>
              <a:rPr lang="zh-CN" altLang="en-US" dirty="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p:txBody>
      </p:sp>
      <p:sp>
        <p:nvSpPr>
          <p:cNvPr id="19" name="MH_Text_1"/>
          <p:cNvSpPr>
            <a:spLocks noChangeArrowheads="1"/>
          </p:cNvSpPr>
          <p:nvPr>
            <p:custDataLst>
              <p:tags r:id="rId7"/>
            </p:custDataLst>
          </p:nvPr>
        </p:nvSpPr>
        <p:spPr bwMode="auto">
          <a:xfrm>
            <a:off x="2741364" y="3833142"/>
            <a:ext cx="4796574"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prstClr val="black"/>
                </a:solidFill>
                <a:latin typeface="黑体" panose="02010609060101010101" pitchFamily="49" charset="-122"/>
                <a:ea typeface="黑体" panose="02010609060101010101" pitchFamily="49" charset="-122"/>
              </a:rPr>
              <a:t>民盟总部解散。</a:t>
            </a:r>
            <a:endParaRPr lang="en-US" altLang="zh-CN" dirty="0">
              <a:solidFill>
                <a:prstClr val="black"/>
              </a:solidFill>
              <a:latin typeface="黑体" panose="02010609060101010101" pitchFamily="49" charset="-122"/>
              <a:ea typeface="黑体" panose="02010609060101010101" pitchFamily="49" charset="-122"/>
            </a:endParaRPr>
          </a:p>
        </p:txBody>
      </p:sp>
      <p:sp>
        <p:nvSpPr>
          <p:cNvPr id="20" name="矩形 19"/>
          <p:cNvSpPr/>
          <p:nvPr/>
        </p:nvSpPr>
        <p:spPr>
          <a:xfrm>
            <a:off x="2654282" y="5129164"/>
            <a:ext cx="9150856" cy="923330"/>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rPr>
              <a:t>民盟领导人沈钧儒等在香港召开</a:t>
            </a:r>
            <a:r>
              <a:rPr lang="zh-CN" altLang="en-US" b="1" dirty="0">
                <a:solidFill>
                  <a:srgbClr val="C00000"/>
                </a:solidFill>
                <a:latin typeface="黑体" panose="02010609060101010101" pitchFamily="49" charset="-122"/>
                <a:ea typeface="黑体" panose="02010609060101010101" pitchFamily="49" charset="-122"/>
              </a:rPr>
              <a:t>民盟一届三中全会</a:t>
            </a:r>
            <a:r>
              <a:rPr lang="zh-CN" altLang="en-US" dirty="0">
                <a:solidFill>
                  <a:prstClr val="black"/>
                </a:solidFill>
                <a:latin typeface="黑体" panose="02010609060101010101" pitchFamily="49" charset="-122"/>
                <a:ea typeface="黑体" panose="02010609060101010101" pitchFamily="49" charset="-122"/>
              </a:rPr>
              <a:t>，宣布不接受解散民盟</a:t>
            </a:r>
            <a:r>
              <a:rPr lang="zh-CN" altLang="en-US">
                <a:solidFill>
                  <a:prstClr val="black"/>
                </a:solidFill>
                <a:latin typeface="黑体" panose="02010609060101010101" pitchFamily="49" charset="-122"/>
                <a:ea typeface="黑体" panose="02010609060101010101" pitchFamily="49" charset="-122"/>
              </a:rPr>
              <a:t>。</a:t>
            </a:r>
            <a:r>
              <a:rPr lang="zh-CN" altLang="en-US">
                <a:solidFill>
                  <a:srgbClr val="0070C0"/>
                </a:solidFill>
                <a:latin typeface="黑体" panose="02010609060101010101" pitchFamily="49" charset="-122"/>
                <a:ea typeface="黑体" panose="02010609060101010101" pitchFamily="49" charset="-122"/>
              </a:rPr>
              <a:t> </a:t>
            </a:r>
            <a:r>
              <a:rPr lang="zh-CN" altLang="en-US">
                <a:solidFill>
                  <a:prstClr val="black"/>
                </a:solidFill>
                <a:latin typeface="黑体" panose="02010609060101010101" pitchFamily="49" charset="-122"/>
                <a:ea typeface="黑体" panose="02010609060101010101" pitchFamily="49" charset="-122"/>
              </a:rPr>
              <a:t>表示</a:t>
            </a:r>
            <a:r>
              <a:rPr lang="zh-CN" altLang="en-US" dirty="0">
                <a:solidFill>
                  <a:prstClr val="black"/>
                </a:solidFill>
                <a:latin typeface="黑体" panose="02010609060101010101" pitchFamily="49" charset="-122"/>
                <a:ea typeface="黑体" panose="02010609060101010101" pitchFamily="49" charset="-122"/>
              </a:rPr>
              <a:t>今后要与中国共产党携手合作。</a:t>
            </a:r>
            <a:endParaRPr lang="en-US" altLang="zh-CN" dirty="0">
              <a:solidFill>
                <a:prstClr val="black"/>
              </a:solidFill>
              <a:latin typeface="黑体" panose="02010609060101010101" pitchFamily="49" charset="-122"/>
              <a:ea typeface="黑体" panose="02010609060101010101" pitchFamily="49" charset="-122"/>
            </a:endParaRPr>
          </a:p>
          <a:p>
            <a:r>
              <a:rPr lang="zh-CN" altLang="en-US" dirty="0">
                <a:solidFill>
                  <a:prstClr val="black"/>
                </a:solidFill>
                <a:latin typeface="黑体" panose="02010609060101010101" pitchFamily="49" charset="-122"/>
                <a:ea typeface="黑体" panose="02010609060101010101" pitchFamily="49" charset="-122"/>
              </a:rPr>
              <a:t>这次会议标志民盟站到了</a:t>
            </a:r>
            <a:r>
              <a:rPr lang="zh-CN" altLang="en-US" b="1" dirty="0">
                <a:solidFill>
                  <a:srgbClr val="C00000"/>
                </a:solidFill>
                <a:latin typeface="黑体" panose="02010609060101010101" pitchFamily="49" charset="-122"/>
                <a:ea typeface="黑体" panose="02010609060101010101" pitchFamily="49" charset="-122"/>
              </a:rPr>
              <a:t>新民主主义革命的立场上来</a:t>
            </a:r>
            <a:r>
              <a:rPr lang="zh-CN" altLang="en-US" dirty="0">
                <a:solidFill>
                  <a:srgbClr val="C00000"/>
                </a:solidFill>
                <a:latin typeface="黑体" panose="02010609060101010101" pitchFamily="49" charset="-122"/>
                <a:ea typeface="黑体" panose="02010609060101010101" pitchFamily="49" charset="-122"/>
              </a:rPr>
              <a:t>。 </a:t>
            </a:r>
            <a:r>
              <a:rPr lang="en-US" altLang="zh-CN" dirty="0">
                <a:solidFill>
                  <a:srgbClr val="C00000"/>
                </a:solidFill>
                <a:latin typeface="黑体" panose="02010609060101010101" pitchFamily="49" charset="-122"/>
                <a:ea typeface="黑体" panose="02010609060101010101" pitchFamily="49" charset="-122"/>
              </a:rPr>
              <a:t> </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22" name="文本框 21">
            <a:extLst>
              <a:ext uri="{FF2B5EF4-FFF2-40B4-BE49-F238E27FC236}">
                <a16:creationId xmlns:a16="http://schemas.microsoft.com/office/drawing/2014/main" id="{57D7FA09-21FE-3D4C-80DE-A64E090BF1BC}"/>
              </a:ext>
            </a:extLst>
          </p:cNvPr>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7.2.5.2</a:t>
            </a:r>
            <a:r>
              <a:rPr kumimoji="1" lang="zh-CN" altLang="en-US" sz="1000" dirty="0">
                <a:solidFill>
                  <a:schemeClr val="bg1">
                    <a:lumMod val="95000"/>
                  </a:schemeClr>
                </a:solidFill>
              </a:rPr>
              <a:t>中国共产党与民主党派的团结合作</a:t>
            </a:r>
          </a:p>
        </p:txBody>
      </p:sp>
    </p:spTree>
    <p:extLst>
      <p:ext uri="{BB962C8B-B14F-4D97-AF65-F5344CB8AC3E}">
        <p14:creationId xmlns:p14="http://schemas.microsoft.com/office/powerpoint/2010/main" val="35666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5820" y="415719"/>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382325" y="1823550"/>
            <a:ext cx="11617433" cy="690218"/>
          </a:xfrm>
        </p:spPr>
        <p:txBody>
          <a:bodyPr>
            <a:normAutofit/>
          </a:bodyPr>
          <a:lstStyle/>
          <a:p>
            <a:r>
              <a:rPr lang="zh-CN" altLang="en-US" sz="2000" dirty="0">
                <a:latin typeface="黑体" panose="02010609060101010101" pitchFamily="49" charset="-122"/>
                <a:ea typeface="黑体" panose="02010609060101010101" pitchFamily="49" charset="-122"/>
              </a:rPr>
              <a:t>各民主党派的民主运动</a:t>
            </a:r>
          </a:p>
        </p:txBody>
      </p:sp>
      <p:pic>
        <p:nvPicPr>
          <p:cNvPr id="5" name="Picture 4" descr="C:\Users\User\Documents\263EM\chuzi@sunlands.com\history\user\image\0a2b8d88-43cd-46c8-836a-beea4a59c9d9.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40166" y="1892598"/>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467658" y="100049"/>
            <a:ext cx="5574306" cy="1792549"/>
            <a:chOff x="3014118" y="1917767"/>
            <a:chExt cx="7261926" cy="3173490"/>
          </a:xfrm>
        </p:grpSpPr>
        <p:sp>
          <p:nvSpPr>
            <p:cNvPr id="7" name="圆角矩形 6"/>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8" name="左大括号 7"/>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1" name="圆角矩形 10"/>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各民主党派的民主运动</a:t>
              </a:r>
            </a:p>
          </p:txBody>
        </p:sp>
        <p:sp>
          <p:nvSpPr>
            <p:cNvPr id="12" name="圆角矩形 11"/>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
        <p:nvSpPr>
          <p:cNvPr id="13" name="MH_SubTitle_1"/>
          <p:cNvSpPr>
            <a:spLocks noChangeArrowheads="1"/>
          </p:cNvSpPr>
          <p:nvPr>
            <p:custDataLst>
              <p:tags r:id="rId1"/>
            </p:custDataLst>
          </p:nvPr>
        </p:nvSpPr>
        <p:spPr bwMode="gray">
          <a:xfrm>
            <a:off x="382326" y="2752522"/>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1947</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10</a:t>
            </a:r>
            <a:r>
              <a:rPr lang="zh-CN" altLang="en-US" dirty="0">
                <a:solidFill>
                  <a:prstClr val="white"/>
                </a:solidFill>
                <a:latin typeface="黑体" panose="02010609060101010101" pitchFamily="49" charset="-122"/>
                <a:ea typeface="黑体" panose="02010609060101010101" pitchFamily="49" charset="-122"/>
              </a:rPr>
              <a:t>月</a:t>
            </a:r>
            <a:endParaRPr lang="en-US" altLang="zh-CN" dirty="0">
              <a:solidFill>
                <a:srgbClr val="FFFFFF"/>
              </a:solidFill>
              <a:cs typeface="Arial" panose="020B0604020202020204" pitchFamily="34" charset="0"/>
            </a:endParaRPr>
          </a:p>
        </p:txBody>
      </p:sp>
      <p:sp>
        <p:nvSpPr>
          <p:cNvPr id="14" name="MH_SubTitle_2"/>
          <p:cNvSpPr>
            <a:spLocks noChangeArrowheads="1"/>
          </p:cNvSpPr>
          <p:nvPr>
            <p:custDataLst>
              <p:tags r:id="rId2"/>
            </p:custDataLst>
          </p:nvPr>
        </p:nvSpPr>
        <p:spPr bwMode="gray">
          <a:xfrm>
            <a:off x="382325" y="4071537"/>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sym typeface="微软雅黑" panose="020B0503020204020204" pitchFamily="34" charset="-122"/>
              </a:rPr>
              <a:t>1947</a:t>
            </a:r>
            <a:r>
              <a:rPr lang="zh-CN" altLang="en-US" dirty="0">
                <a:solidFill>
                  <a:prstClr val="white"/>
                </a:solidFill>
                <a:sym typeface="微软雅黑" panose="020B0503020204020204" pitchFamily="34" charset="-122"/>
              </a:rPr>
              <a:t>年</a:t>
            </a:r>
            <a:r>
              <a:rPr lang="en-US" altLang="zh-CN" dirty="0">
                <a:solidFill>
                  <a:prstClr val="white"/>
                </a:solidFill>
                <a:sym typeface="微软雅黑" panose="020B0503020204020204" pitchFamily="34" charset="-122"/>
              </a:rPr>
              <a:t>11</a:t>
            </a:r>
            <a:r>
              <a:rPr lang="zh-CN" altLang="en-US" dirty="0">
                <a:solidFill>
                  <a:prstClr val="white"/>
                </a:solidFill>
                <a:sym typeface="微软雅黑" panose="020B0503020204020204" pitchFamily="34" charset="-122"/>
              </a:rPr>
              <a:t>月</a:t>
            </a:r>
            <a:r>
              <a:rPr lang="en-US" altLang="zh-CN" dirty="0">
                <a:solidFill>
                  <a:prstClr val="white"/>
                </a:solidFill>
                <a:sym typeface="微软雅黑" panose="020B0503020204020204" pitchFamily="34" charset="-122"/>
              </a:rPr>
              <a:t>6</a:t>
            </a:r>
            <a:r>
              <a:rPr lang="zh-CN" altLang="en-US" dirty="0">
                <a:solidFill>
                  <a:prstClr val="white"/>
                </a:solidFill>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15" name="MH_SubTitle_3"/>
          <p:cNvSpPr>
            <a:spLocks noChangeArrowheads="1"/>
          </p:cNvSpPr>
          <p:nvPr>
            <p:custDataLst>
              <p:tags r:id="rId3"/>
            </p:custDataLst>
          </p:nvPr>
        </p:nvSpPr>
        <p:spPr bwMode="gray">
          <a:xfrm>
            <a:off x="382326" y="533256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1948</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a:t>
            </a:r>
            <a:r>
              <a:rPr lang="zh-CN" altLang="en-US" dirty="0">
                <a:solidFill>
                  <a:prstClr val="white"/>
                </a:solidFill>
                <a:latin typeface="黑体" panose="02010609060101010101" pitchFamily="49" charset="-122"/>
                <a:ea typeface="黑体" panose="02010609060101010101" pitchFamily="49" charset="-122"/>
              </a:rPr>
              <a:t>月</a:t>
            </a:r>
            <a:endParaRPr lang="en-US" altLang="zh-CN" dirty="0">
              <a:solidFill>
                <a:srgbClr val="FFFFFF"/>
              </a:solidFill>
              <a:cs typeface="Arial" panose="020B0604020202020204" pitchFamily="34" charset="0"/>
            </a:endParaRPr>
          </a:p>
        </p:txBody>
      </p:sp>
      <p:cxnSp>
        <p:nvCxnSpPr>
          <p:cNvPr id="16" name="MH_Other_5"/>
          <p:cNvCxnSpPr>
            <a:stCxn id="16" idx="2"/>
          </p:cNvCxnSpPr>
          <p:nvPr>
            <p:custDataLst>
              <p:tags r:id="rId4"/>
            </p:custDataLst>
          </p:nvPr>
        </p:nvCxnSpPr>
        <p:spPr>
          <a:xfrm flipH="1">
            <a:off x="1390788" y="3271242"/>
            <a:ext cx="1" cy="80029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17" name="MH_Other_6"/>
          <p:cNvCxnSpPr/>
          <p:nvPr>
            <p:custDataLst>
              <p:tags r:id="rId5"/>
            </p:custDataLst>
          </p:nvPr>
        </p:nvCxnSpPr>
        <p:spPr>
          <a:xfrm>
            <a:off x="1390788" y="4590257"/>
            <a:ext cx="1" cy="742306"/>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8" name="MH_Text_1"/>
          <p:cNvSpPr>
            <a:spLocks noChangeArrowheads="1"/>
          </p:cNvSpPr>
          <p:nvPr>
            <p:custDataLst>
              <p:tags r:id="rId6"/>
            </p:custDataLst>
          </p:nvPr>
        </p:nvSpPr>
        <p:spPr bwMode="auto">
          <a:xfrm>
            <a:off x="2741364" y="2559068"/>
            <a:ext cx="4796574"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prstClr val="black"/>
                </a:solidFill>
                <a:latin typeface="黑体" panose="02010609060101010101" pitchFamily="49" charset="-122"/>
                <a:ea typeface="黑体" panose="02010609060101010101" pitchFamily="49" charset="-122"/>
              </a:rPr>
              <a:t>国民党当局宣布</a:t>
            </a:r>
            <a:r>
              <a:rPr lang="zh-CN" altLang="en-US" b="1" dirty="0">
                <a:solidFill>
                  <a:srgbClr val="C00000"/>
                </a:solidFill>
                <a:latin typeface="黑体" panose="02010609060101010101" pitchFamily="49" charset="-122"/>
                <a:ea typeface="黑体" panose="02010609060101010101" pitchFamily="49" charset="-122"/>
              </a:rPr>
              <a:t>（   ）</a:t>
            </a:r>
            <a:r>
              <a:rPr lang="zh-CN" altLang="en-US" dirty="0">
                <a:solidFill>
                  <a:prstClr val="black"/>
                </a:solidFill>
                <a:latin typeface="黑体" panose="02010609060101010101" pitchFamily="49" charset="-122"/>
                <a:ea typeface="黑体" panose="02010609060101010101" pitchFamily="49" charset="-122"/>
              </a:rPr>
              <a:t>为“</a:t>
            </a:r>
            <a:r>
              <a:rPr lang="zh-CN" altLang="en-US" b="1" dirty="0">
                <a:solidFill>
                  <a:srgbClr val="C00000"/>
                </a:solidFill>
                <a:latin typeface="黑体" panose="02010609060101010101" pitchFamily="49" charset="-122"/>
                <a:ea typeface="黑体" panose="02010609060101010101" pitchFamily="49" charset="-122"/>
              </a:rPr>
              <a:t>非法团体</a:t>
            </a:r>
            <a:r>
              <a:rPr lang="zh-CN" altLang="en-US" dirty="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p:txBody>
      </p:sp>
      <p:sp>
        <p:nvSpPr>
          <p:cNvPr id="19" name="MH_Text_1"/>
          <p:cNvSpPr>
            <a:spLocks noChangeArrowheads="1"/>
          </p:cNvSpPr>
          <p:nvPr>
            <p:custDataLst>
              <p:tags r:id="rId7"/>
            </p:custDataLst>
          </p:nvPr>
        </p:nvSpPr>
        <p:spPr bwMode="auto">
          <a:xfrm>
            <a:off x="2741364" y="3833142"/>
            <a:ext cx="4796574"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prstClr val="black"/>
                </a:solidFill>
                <a:latin typeface="黑体" panose="02010609060101010101" pitchFamily="49" charset="-122"/>
                <a:ea typeface="黑体" panose="02010609060101010101" pitchFamily="49" charset="-122"/>
              </a:rPr>
              <a:t>民盟总部解散。</a:t>
            </a:r>
            <a:endParaRPr lang="en-US" altLang="zh-CN" dirty="0">
              <a:solidFill>
                <a:prstClr val="black"/>
              </a:solidFill>
              <a:latin typeface="黑体" panose="02010609060101010101" pitchFamily="49" charset="-122"/>
              <a:ea typeface="黑体" panose="02010609060101010101" pitchFamily="49" charset="-122"/>
            </a:endParaRPr>
          </a:p>
        </p:txBody>
      </p:sp>
      <p:sp>
        <p:nvSpPr>
          <p:cNvPr id="20" name="矩形 19"/>
          <p:cNvSpPr/>
          <p:nvPr/>
        </p:nvSpPr>
        <p:spPr>
          <a:xfrm>
            <a:off x="2654282" y="5129164"/>
            <a:ext cx="9150856" cy="923330"/>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rPr>
              <a:t>民盟领导人沈钧儒等在香港召开</a:t>
            </a:r>
            <a:r>
              <a:rPr lang="zh-CN" altLang="en-US" b="1" dirty="0">
                <a:solidFill>
                  <a:srgbClr val="C00000"/>
                </a:solidFill>
                <a:latin typeface="黑体" panose="02010609060101010101" pitchFamily="49" charset="-122"/>
                <a:ea typeface="黑体" panose="02010609060101010101" pitchFamily="49" charset="-122"/>
              </a:rPr>
              <a:t>（   ）一届三中全会</a:t>
            </a:r>
            <a:r>
              <a:rPr lang="zh-CN" altLang="en-US" dirty="0">
                <a:solidFill>
                  <a:prstClr val="black"/>
                </a:solidFill>
                <a:latin typeface="黑体" panose="02010609060101010101" pitchFamily="49" charset="-122"/>
                <a:ea typeface="黑体" panose="02010609060101010101" pitchFamily="49" charset="-122"/>
              </a:rPr>
              <a:t>，宣布不接受解散民盟。</a:t>
            </a:r>
            <a:r>
              <a:rPr lang="zh-CN" altLang="en-US" dirty="0">
                <a:solidFill>
                  <a:srgbClr val="0070C0"/>
                </a:solidFill>
                <a:latin typeface="黑体" panose="02010609060101010101" pitchFamily="49" charset="-122"/>
                <a:ea typeface="黑体" panose="02010609060101010101" pitchFamily="49" charset="-122"/>
              </a:rPr>
              <a:t> </a:t>
            </a:r>
            <a:r>
              <a:rPr lang="zh-CN" altLang="en-US" dirty="0">
                <a:solidFill>
                  <a:prstClr val="black"/>
                </a:solidFill>
                <a:latin typeface="黑体" panose="02010609060101010101" pitchFamily="49" charset="-122"/>
                <a:ea typeface="黑体" panose="02010609060101010101" pitchFamily="49" charset="-122"/>
              </a:rPr>
              <a:t>表示今后要与中国共产党携手合作。</a:t>
            </a:r>
            <a:endParaRPr lang="en-US" altLang="zh-CN" dirty="0">
              <a:solidFill>
                <a:prstClr val="black"/>
              </a:solidFill>
              <a:latin typeface="黑体" panose="02010609060101010101" pitchFamily="49" charset="-122"/>
              <a:ea typeface="黑体" panose="02010609060101010101" pitchFamily="49" charset="-122"/>
            </a:endParaRPr>
          </a:p>
          <a:p>
            <a:r>
              <a:rPr lang="zh-CN" altLang="en-US" dirty="0">
                <a:solidFill>
                  <a:prstClr val="black"/>
                </a:solidFill>
                <a:latin typeface="黑体" panose="02010609060101010101" pitchFamily="49" charset="-122"/>
                <a:ea typeface="黑体" panose="02010609060101010101" pitchFamily="49" charset="-122"/>
              </a:rPr>
              <a:t>这次会议标志民盟站到了</a:t>
            </a:r>
            <a:r>
              <a:rPr lang="zh-CN" altLang="en-US" b="1" dirty="0">
                <a:solidFill>
                  <a:srgbClr val="C00000"/>
                </a:solidFill>
                <a:latin typeface="黑体" panose="02010609060101010101" pitchFamily="49" charset="-122"/>
                <a:ea typeface="黑体" panose="02010609060101010101" pitchFamily="49" charset="-122"/>
              </a:rPr>
              <a:t>新民主主义革命的立场上来</a:t>
            </a:r>
            <a:r>
              <a:rPr lang="zh-CN" altLang="en-US" dirty="0">
                <a:solidFill>
                  <a:srgbClr val="C00000"/>
                </a:solidFill>
                <a:latin typeface="黑体" panose="02010609060101010101" pitchFamily="49" charset="-122"/>
                <a:ea typeface="黑体" panose="02010609060101010101" pitchFamily="49" charset="-122"/>
              </a:rPr>
              <a:t>。 </a:t>
            </a:r>
            <a:r>
              <a:rPr lang="en-US" altLang="zh-CN" dirty="0">
                <a:solidFill>
                  <a:srgbClr val="C00000"/>
                </a:solidFill>
                <a:latin typeface="黑体" panose="02010609060101010101" pitchFamily="49" charset="-122"/>
                <a:ea typeface="黑体" panose="02010609060101010101" pitchFamily="49" charset="-122"/>
              </a:rPr>
              <a:t> </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22" name="文本框 21">
            <a:extLst>
              <a:ext uri="{FF2B5EF4-FFF2-40B4-BE49-F238E27FC236}">
                <a16:creationId xmlns:a16="http://schemas.microsoft.com/office/drawing/2014/main" id="{7F277E26-4E51-F244-A6A6-B91A093996F2}"/>
              </a:ext>
            </a:extLst>
          </p:cNvPr>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7.2.5.2</a:t>
            </a:r>
            <a:r>
              <a:rPr kumimoji="1" lang="zh-CN" altLang="en-US" sz="1000" dirty="0">
                <a:solidFill>
                  <a:schemeClr val="bg1">
                    <a:lumMod val="95000"/>
                  </a:schemeClr>
                </a:solidFill>
              </a:rPr>
              <a:t>中国共产党与民主党派的团结合作</a:t>
            </a:r>
          </a:p>
        </p:txBody>
      </p:sp>
    </p:spTree>
    <p:extLst>
      <p:ext uri="{BB962C8B-B14F-4D97-AF65-F5344CB8AC3E}">
        <p14:creationId xmlns:p14="http://schemas.microsoft.com/office/powerpoint/2010/main" val="63377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5820" y="415719"/>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382325" y="1823550"/>
            <a:ext cx="11617433" cy="690218"/>
          </a:xfrm>
        </p:spPr>
        <p:txBody>
          <a:bodyPr>
            <a:normAutofit/>
          </a:bodyPr>
          <a:lstStyle/>
          <a:p>
            <a:r>
              <a:rPr lang="zh-CN" altLang="en-US" sz="2000" dirty="0">
                <a:latin typeface="黑体" panose="02010609060101010101" pitchFamily="49" charset="-122"/>
                <a:ea typeface="黑体" panose="02010609060101010101" pitchFamily="49" charset="-122"/>
              </a:rPr>
              <a:t>各民主党派的民主运动</a:t>
            </a:r>
          </a:p>
        </p:txBody>
      </p:sp>
      <p:pic>
        <p:nvPicPr>
          <p:cNvPr id="5" name="Picture 4" descr="C:\Users\User\Documents\263EM\chuzi@sunlands.com\history\user\image\0a2b8d88-43cd-46c8-836a-beea4a59c9d9.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40166" y="1892598"/>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467658" y="100049"/>
            <a:ext cx="5574306" cy="1792549"/>
            <a:chOff x="3014118" y="1917767"/>
            <a:chExt cx="7261926" cy="3173490"/>
          </a:xfrm>
        </p:grpSpPr>
        <p:sp>
          <p:nvSpPr>
            <p:cNvPr id="7" name="圆角矩形 6"/>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8" name="左大括号 7"/>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1" name="圆角矩形 10"/>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各民主党派的民主运动</a:t>
              </a:r>
            </a:p>
          </p:txBody>
        </p:sp>
        <p:sp>
          <p:nvSpPr>
            <p:cNvPr id="12" name="圆角矩形 11"/>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
        <p:nvSpPr>
          <p:cNvPr id="13" name="MH_SubTitle_1"/>
          <p:cNvSpPr>
            <a:spLocks noChangeArrowheads="1"/>
          </p:cNvSpPr>
          <p:nvPr>
            <p:custDataLst>
              <p:tags r:id="rId1"/>
            </p:custDataLst>
          </p:nvPr>
        </p:nvSpPr>
        <p:spPr bwMode="gray">
          <a:xfrm>
            <a:off x="382326" y="2752522"/>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1947</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10</a:t>
            </a:r>
            <a:r>
              <a:rPr lang="zh-CN" altLang="en-US" dirty="0">
                <a:solidFill>
                  <a:prstClr val="white"/>
                </a:solidFill>
                <a:latin typeface="黑体" panose="02010609060101010101" pitchFamily="49" charset="-122"/>
                <a:ea typeface="黑体" panose="02010609060101010101" pitchFamily="49" charset="-122"/>
              </a:rPr>
              <a:t>月</a:t>
            </a:r>
            <a:endParaRPr lang="en-US" altLang="zh-CN" dirty="0">
              <a:solidFill>
                <a:srgbClr val="FFFFFF"/>
              </a:solidFill>
              <a:cs typeface="Arial" panose="020B0604020202020204" pitchFamily="34" charset="0"/>
            </a:endParaRPr>
          </a:p>
        </p:txBody>
      </p:sp>
      <p:sp>
        <p:nvSpPr>
          <p:cNvPr id="14" name="MH_SubTitle_2"/>
          <p:cNvSpPr>
            <a:spLocks noChangeArrowheads="1"/>
          </p:cNvSpPr>
          <p:nvPr>
            <p:custDataLst>
              <p:tags r:id="rId2"/>
            </p:custDataLst>
          </p:nvPr>
        </p:nvSpPr>
        <p:spPr bwMode="gray">
          <a:xfrm>
            <a:off x="382325" y="4071537"/>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sym typeface="微软雅黑" panose="020B0503020204020204" pitchFamily="34" charset="-122"/>
              </a:rPr>
              <a:t>1947</a:t>
            </a:r>
            <a:r>
              <a:rPr lang="zh-CN" altLang="en-US" dirty="0">
                <a:solidFill>
                  <a:prstClr val="white"/>
                </a:solidFill>
                <a:sym typeface="微软雅黑" panose="020B0503020204020204" pitchFamily="34" charset="-122"/>
              </a:rPr>
              <a:t>年</a:t>
            </a:r>
            <a:r>
              <a:rPr lang="en-US" altLang="zh-CN" dirty="0">
                <a:solidFill>
                  <a:prstClr val="white"/>
                </a:solidFill>
                <a:sym typeface="微软雅黑" panose="020B0503020204020204" pitchFamily="34" charset="-122"/>
              </a:rPr>
              <a:t>11</a:t>
            </a:r>
            <a:r>
              <a:rPr lang="zh-CN" altLang="en-US" dirty="0">
                <a:solidFill>
                  <a:prstClr val="white"/>
                </a:solidFill>
                <a:sym typeface="微软雅黑" panose="020B0503020204020204" pitchFamily="34" charset="-122"/>
              </a:rPr>
              <a:t>月</a:t>
            </a:r>
            <a:r>
              <a:rPr lang="en-US" altLang="zh-CN" dirty="0">
                <a:solidFill>
                  <a:prstClr val="white"/>
                </a:solidFill>
                <a:sym typeface="微软雅黑" panose="020B0503020204020204" pitchFamily="34" charset="-122"/>
              </a:rPr>
              <a:t>6</a:t>
            </a:r>
            <a:r>
              <a:rPr lang="zh-CN" altLang="en-US" dirty="0">
                <a:solidFill>
                  <a:prstClr val="white"/>
                </a:solidFill>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15" name="MH_SubTitle_3"/>
          <p:cNvSpPr>
            <a:spLocks noChangeArrowheads="1"/>
          </p:cNvSpPr>
          <p:nvPr>
            <p:custDataLst>
              <p:tags r:id="rId3"/>
            </p:custDataLst>
          </p:nvPr>
        </p:nvSpPr>
        <p:spPr bwMode="gray">
          <a:xfrm>
            <a:off x="382326" y="533256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1948</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a:t>
            </a:r>
            <a:r>
              <a:rPr lang="zh-CN" altLang="en-US" dirty="0">
                <a:solidFill>
                  <a:prstClr val="white"/>
                </a:solidFill>
                <a:latin typeface="黑体" panose="02010609060101010101" pitchFamily="49" charset="-122"/>
                <a:ea typeface="黑体" panose="02010609060101010101" pitchFamily="49" charset="-122"/>
              </a:rPr>
              <a:t>月</a:t>
            </a:r>
            <a:endParaRPr lang="en-US" altLang="zh-CN" dirty="0">
              <a:solidFill>
                <a:srgbClr val="FFFFFF"/>
              </a:solidFill>
              <a:cs typeface="Arial" panose="020B0604020202020204" pitchFamily="34" charset="0"/>
            </a:endParaRPr>
          </a:p>
        </p:txBody>
      </p:sp>
      <p:cxnSp>
        <p:nvCxnSpPr>
          <p:cNvPr id="16" name="MH_Other_5"/>
          <p:cNvCxnSpPr>
            <a:stCxn id="16" idx="2"/>
          </p:cNvCxnSpPr>
          <p:nvPr>
            <p:custDataLst>
              <p:tags r:id="rId4"/>
            </p:custDataLst>
          </p:nvPr>
        </p:nvCxnSpPr>
        <p:spPr>
          <a:xfrm flipH="1">
            <a:off x="1390788" y="3271242"/>
            <a:ext cx="1" cy="80029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17" name="MH_Other_6"/>
          <p:cNvCxnSpPr/>
          <p:nvPr>
            <p:custDataLst>
              <p:tags r:id="rId5"/>
            </p:custDataLst>
          </p:nvPr>
        </p:nvCxnSpPr>
        <p:spPr>
          <a:xfrm>
            <a:off x="1390788" y="4590257"/>
            <a:ext cx="1" cy="742306"/>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8" name="MH_Text_1"/>
          <p:cNvSpPr>
            <a:spLocks noChangeArrowheads="1"/>
          </p:cNvSpPr>
          <p:nvPr>
            <p:custDataLst>
              <p:tags r:id="rId6"/>
            </p:custDataLst>
          </p:nvPr>
        </p:nvSpPr>
        <p:spPr bwMode="auto">
          <a:xfrm>
            <a:off x="2741364" y="2559068"/>
            <a:ext cx="4796574"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prstClr val="black"/>
                </a:solidFill>
                <a:latin typeface="黑体" panose="02010609060101010101" pitchFamily="49" charset="-122"/>
                <a:ea typeface="黑体" panose="02010609060101010101" pitchFamily="49" charset="-122"/>
              </a:rPr>
              <a:t>国民党当局宣布</a:t>
            </a:r>
            <a:r>
              <a:rPr lang="zh-CN" altLang="en-US" b="1" dirty="0">
                <a:solidFill>
                  <a:srgbClr val="C00000"/>
                </a:solidFill>
                <a:latin typeface="黑体" panose="02010609060101010101" pitchFamily="49" charset="-122"/>
                <a:ea typeface="黑体" panose="02010609060101010101" pitchFamily="49" charset="-122"/>
              </a:rPr>
              <a:t>民盟</a:t>
            </a:r>
            <a:r>
              <a:rPr lang="zh-CN" altLang="en-US" dirty="0">
                <a:solidFill>
                  <a:prstClr val="black"/>
                </a:solidFill>
                <a:latin typeface="黑体" panose="02010609060101010101" pitchFamily="49" charset="-122"/>
                <a:ea typeface="黑体" panose="02010609060101010101" pitchFamily="49" charset="-122"/>
              </a:rPr>
              <a:t>为“</a:t>
            </a:r>
            <a:r>
              <a:rPr lang="zh-CN" altLang="en-US" b="1" dirty="0">
                <a:solidFill>
                  <a:srgbClr val="C00000"/>
                </a:solidFill>
                <a:latin typeface="黑体" panose="02010609060101010101" pitchFamily="49" charset="-122"/>
                <a:ea typeface="黑体" panose="02010609060101010101" pitchFamily="49" charset="-122"/>
              </a:rPr>
              <a:t>非法团体</a:t>
            </a:r>
            <a:r>
              <a:rPr lang="zh-CN" altLang="en-US" dirty="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p:txBody>
      </p:sp>
      <p:sp>
        <p:nvSpPr>
          <p:cNvPr id="19" name="MH_Text_1"/>
          <p:cNvSpPr>
            <a:spLocks noChangeArrowheads="1"/>
          </p:cNvSpPr>
          <p:nvPr>
            <p:custDataLst>
              <p:tags r:id="rId7"/>
            </p:custDataLst>
          </p:nvPr>
        </p:nvSpPr>
        <p:spPr bwMode="auto">
          <a:xfrm>
            <a:off x="2741364" y="3833142"/>
            <a:ext cx="4796574"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prstClr val="black"/>
                </a:solidFill>
                <a:latin typeface="黑体" panose="02010609060101010101" pitchFamily="49" charset="-122"/>
                <a:ea typeface="黑体" panose="02010609060101010101" pitchFamily="49" charset="-122"/>
              </a:rPr>
              <a:t>民盟总部解散。</a:t>
            </a:r>
            <a:endParaRPr lang="en-US" altLang="zh-CN" dirty="0">
              <a:solidFill>
                <a:prstClr val="black"/>
              </a:solidFill>
              <a:latin typeface="黑体" panose="02010609060101010101" pitchFamily="49" charset="-122"/>
              <a:ea typeface="黑体" panose="02010609060101010101" pitchFamily="49" charset="-122"/>
            </a:endParaRPr>
          </a:p>
        </p:txBody>
      </p:sp>
      <p:sp>
        <p:nvSpPr>
          <p:cNvPr id="20" name="矩形 19"/>
          <p:cNvSpPr/>
          <p:nvPr/>
        </p:nvSpPr>
        <p:spPr>
          <a:xfrm>
            <a:off x="2654282" y="5129164"/>
            <a:ext cx="9150856" cy="923330"/>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rPr>
              <a:t>民盟领导人沈钧儒等在香港召开</a:t>
            </a:r>
            <a:r>
              <a:rPr lang="zh-CN" altLang="en-US" b="1" dirty="0">
                <a:solidFill>
                  <a:srgbClr val="C00000"/>
                </a:solidFill>
                <a:latin typeface="黑体" panose="02010609060101010101" pitchFamily="49" charset="-122"/>
                <a:ea typeface="黑体" panose="02010609060101010101" pitchFamily="49" charset="-122"/>
              </a:rPr>
              <a:t>民盟一届三中全会</a:t>
            </a:r>
            <a:r>
              <a:rPr lang="zh-CN" altLang="en-US" dirty="0">
                <a:solidFill>
                  <a:prstClr val="black"/>
                </a:solidFill>
                <a:latin typeface="黑体" panose="02010609060101010101" pitchFamily="49" charset="-122"/>
                <a:ea typeface="黑体" panose="02010609060101010101" pitchFamily="49" charset="-122"/>
              </a:rPr>
              <a:t>，宣布不接受解散民盟</a:t>
            </a:r>
            <a:r>
              <a:rPr lang="zh-CN" altLang="en-US">
                <a:solidFill>
                  <a:prstClr val="black"/>
                </a:solidFill>
                <a:latin typeface="黑体" panose="02010609060101010101" pitchFamily="49" charset="-122"/>
                <a:ea typeface="黑体" panose="02010609060101010101" pitchFamily="49" charset="-122"/>
              </a:rPr>
              <a:t>。</a:t>
            </a:r>
            <a:r>
              <a:rPr lang="zh-CN" altLang="en-US">
                <a:solidFill>
                  <a:srgbClr val="0070C0"/>
                </a:solidFill>
                <a:latin typeface="黑体" panose="02010609060101010101" pitchFamily="49" charset="-122"/>
                <a:ea typeface="黑体" panose="02010609060101010101" pitchFamily="49" charset="-122"/>
              </a:rPr>
              <a:t> </a:t>
            </a:r>
            <a:r>
              <a:rPr lang="zh-CN" altLang="en-US">
                <a:solidFill>
                  <a:prstClr val="black"/>
                </a:solidFill>
                <a:latin typeface="黑体" panose="02010609060101010101" pitchFamily="49" charset="-122"/>
                <a:ea typeface="黑体" panose="02010609060101010101" pitchFamily="49" charset="-122"/>
              </a:rPr>
              <a:t>表示</a:t>
            </a:r>
            <a:r>
              <a:rPr lang="zh-CN" altLang="en-US" dirty="0">
                <a:solidFill>
                  <a:prstClr val="black"/>
                </a:solidFill>
                <a:latin typeface="黑体" panose="02010609060101010101" pitchFamily="49" charset="-122"/>
                <a:ea typeface="黑体" panose="02010609060101010101" pitchFamily="49" charset="-122"/>
              </a:rPr>
              <a:t>今后要与中国共产党携手合作。</a:t>
            </a:r>
            <a:endParaRPr lang="en-US" altLang="zh-CN" dirty="0">
              <a:solidFill>
                <a:prstClr val="black"/>
              </a:solidFill>
              <a:latin typeface="黑体" panose="02010609060101010101" pitchFamily="49" charset="-122"/>
              <a:ea typeface="黑体" panose="02010609060101010101" pitchFamily="49" charset="-122"/>
            </a:endParaRPr>
          </a:p>
          <a:p>
            <a:r>
              <a:rPr lang="zh-CN" altLang="en-US" dirty="0">
                <a:solidFill>
                  <a:prstClr val="black"/>
                </a:solidFill>
                <a:latin typeface="黑体" panose="02010609060101010101" pitchFamily="49" charset="-122"/>
                <a:ea typeface="黑体" panose="02010609060101010101" pitchFamily="49" charset="-122"/>
              </a:rPr>
              <a:t>这次会议标志民盟站到了</a:t>
            </a:r>
            <a:r>
              <a:rPr lang="zh-CN" altLang="en-US" b="1" dirty="0">
                <a:solidFill>
                  <a:srgbClr val="C00000"/>
                </a:solidFill>
                <a:latin typeface="黑体" panose="02010609060101010101" pitchFamily="49" charset="-122"/>
                <a:ea typeface="黑体" panose="02010609060101010101" pitchFamily="49" charset="-122"/>
              </a:rPr>
              <a:t>新民主主义革命的立场上来</a:t>
            </a:r>
            <a:r>
              <a:rPr lang="zh-CN" altLang="en-US" dirty="0">
                <a:solidFill>
                  <a:srgbClr val="C00000"/>
                </a:solidFill>
                <a:latin typeface="黑体" panose="02010609060101010101" pitchFamily="49" charset="-122"/>
                <a:ea typeface="黑体" panose="02010609060101010101" pitchFamily="49" charset="-122"/>
              </a:rPr>
              <a:t>。 </a:t>
            </a:r>
            <a:r>
              <a:rPr lang="en-US" altLang="zh-CN" dirty="0">
                <a:solidFill>
                  <a:srgbClr val="C00000"/>
                </a:solidFill>
                <a:latin typeface="黑体" panose="02010609060101010101" pitchFamily="49" charset="-122"/>
                <a:ea typeface="黑体" panose="02010609060101010101" pitchFamily="49" charset="-122"/>
              </a:rPr>
              <a:t> </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22" name="文本框 21">
            <a:extLst>
              <a:ext uri="{FF2B5EF4-FFF2-40B4-BE49-F238E27FC236}">
                <a16:creationId xmlns:a16="http://schemas.microsoft.com/office/drawing/2014/main" id="{D60E8E11-7F29-6948-92C7-B51BB772DEA4}"/>
              </a:ext>
            </a:extLst>
          </p:cNvPr>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7.2.5.2</a:t>
            </a:r>
            <a:r>
              <a:rPr kumimoji="1" lang="zh-CN" altLang="en-US" sz="1000" dirty="0">
                <a:solidFill>
                  <a:schemeClr val="bg1">
                    <a:lumMod val="95000"/>
                  </a:schemeClr>
                </a:solidFill>
              </a:rPr>
              <a:t>中国共产党与民主党派的团结合作</a:t>
            </a:r>
          </a:p>
        </p:txBody>
      </p:sp>
    </p:spTree>
    <p:extLst>
      <p:ext uri="{BB962C8B-B14F-4D97-AF65-F5344CB8AC3E}">
        <p14:creationId xmlns:p14="http://schemas.microsoft.com/office/powerpoint/2010/main" val="38920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56"/>
          <p:cNvSpPr txBox="1"/>
          <p:nvPr/>
        </p:nvSpPr>
        <p:spPr>
          <a:xfrm>
            <a:off x="1781176" y="1385889"/>
            <a:ext cx="915635" cy="276999"/>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1.</a:t>
            </a:r>
            <a:r>
              <a:rPr lang="zh-CN" altLang="en-US" sz="1200" b="1" i="1" dirty="0">
                <a:solidFill>
                  <a:schemeClr val="bg1"/>
                </a:solidFill>
                <a:latin typeface="方正兰亭黑_GBK" panose="02000000000000000000" pitchFamily="2" charset="-122"/>
                <a:ea typeface="方正兰亭黑_GBK" panose="02000000000000000000" pitchFamily="2" charset="-122"/>
              </a:rPr>
              <a:t>教材概述</a:t>
            </a:r>
          </a:p>
        </p:txBody>
      </p:sp>
      <p:sp>
        <p:nvSpPr>
          <p:cNvPr id="12291" name="矩形 72"/>
          <p:cNvSpPr/>
          <p:nvPr/>
        </p:nvSpPr>
        <p:spPr>
          <a:xfrm>
            <a:off x="5137151" y="3878264"/>
            <a:ext cx="4856163" cy="1825625"/>
          </a:xfrm>
          <a:prstGeom prst="rect">
            <a:avLst/>
          </a:prstGeom>
          <a:noFill/>
          <a:ln w="9525">
            <a:noFill/>
          </a:ln>
        </p:spPr>
        <p:txBody>
          <a:bodyPr>
            <a:spAutoFit/>
          </a:bodyPr>
          <a:lstStyle/>
          <a:p>
            <a:pPr indent="288925">
              <a:spcBef>
                <a:spcPts val="1000"/>
              </a:spcBef>
              <a:spcAft>
                <a:spcPts val="1000"/>
              </a:spcAft>
            </a:pPr>
            <a:r>
              <a:rPr lang="en-US" altLang="zh-CN" sz="1600" b="1" dirty="0">
                <a:latin typeface="Arial" panose="020B0604020202020204" pitchFamily="34" charset="0"/>
                <a:ea typeface="方正兰亭超细黑简体" panose="02000000000000000000" pitchFamily="2" charset="-122"/>
              </a:rPr>
              <a:t>尚德机构学术中心教学、教研名师倾力之作——“</a:t>
            </a:r>
            <a:r>
              <a:rPr lang="zh-CN" altLang="en-US" sz="1600" b="1" dirty="0">
                <a:latin typeface="Arial" panose="020B0604020202020204" pitchFamily="34" charset="0"/>
                <a:ea typeface="方正兰亭超细黑简体" panose="02000000000000000000" pitchFamily="2" charset="-122"/>
              </a:rPr>
              <a:t>尚考通</a:t>
            </a:r>
            <a:r>
              <a:rPr lang="en-US" altLang="zh-CN" sz="1600" b="1" dirty="0">
                <a:latin typeface="Arial" panose="020B0604020202020204" pitchFamily="34" charset="0"/>
                <a:ea typeface="方正兰亭超细黑简体" panose="02000000000000000000" pitchFamily="2" charset="-122"/>
              </a:rPr>
              <a:t>”系列教材书籍</a:t>
            </a:r>
          </a:p>
          <a:p>
            <a:pPr indent="288925">
              <a:spcBef>
                <a:spcPts val="1000"/>
              </a:spcBef>
              <a:spcAft>
                <a:spcPts val="1000"/>
              </a:spcAft>
            </a:pPr>
            <a:r>
              <a:rPr lang="en-US" altLang="zh-CN" sz="1600" b="1" dirty="0">
                <a:latin typeface="Arial" panose="020B0604020202020204" pitchFamily="34" charset="0"/>
                <a:ea typeface="方正兰亭超细黑简体" panose="02000000000000000000" pitchFamily="2" charset="-122"/>
              </a:rPr>
              <a:t>2018</a:t>
            </a:r>
            <a:r>
              <a:rPr lang="zh-CN" altLang="en-US" sz="1600" b="1" dirty="0">
                <a:latin typeface="Arial" panose="020B0604020202020204" pitchFamily="34" charset="0"/>
                <a:ea typeface="方正兰亭超细黑简体" panose="02000000000000000000" pitchFamily="2" charset="-122"/>
              </a:rPr>
              <a:t>年</a:t>
            </a:r>
            <a:r>
              <a:rPr lang="en-US" altLang="zh-CN" sz="1600" b="1" dirty="0">
                <a:latin typeface="Arial" panose="020B0604020202020204" pitchFamily="34" charset="0"/>
                <a:ea typeface="方正兰亭超细黑简体" panose="02000000000000000000" pitchFamily="2" charset="-122"/>
              </a:rPr>
              <a:t>9</a:t>
            </a:r>
            <a:r>
              <a:rPr lang="zh-CN" altLang="en-US" sz="1600" b="1" dirty="0">
                <a:latin typeface="Arial" panose="020B0604020202020204" pitchFamily="34" charset="0"/>
                <a:ea typeface="方正兰亭超细黑简体" panose="02000000000000000000" pitchFamily="2" charset="-122"/>
              </a:rPr>
              <a:t>月</a:t>
            </a:r>
            <a:r>
              <a:rPr lang="en-US" altLang="zh-CN" sz="1600" b="1" dirty="0">
                <a:latin typeface="Arial" panose="020B0604020202020204" pitchFamily="34" charset="0"/>
                <a:ea typeface="方正兰亭超细黑简体" panose="02000000000000000000" pitchFamily="2" charset="-122"/>
              </a:rPr>
              <a:t>问</a:t>
            </a:r>
            <a:r>
              <a:rPr lang="zh-CN" altLang="en-US" sz="1600" b="1" dirty="0">
                <a:latin typeface="Arial" panose="020B0604020202020204" pitchFamily="34" charset="0"/>
                <a:ea typeface="方正兰亭超细黑简体" panose="02000000000000000000" pitchFamily="2" charset="-122"/>
              </a:rPr>
              <a:t>市</a:t>
            </a:r>
            <a:r>
              <a:rPr lang="en-US" altLang="zh-CN" sz="1600" b="1" dirty="0">
                <a:latin typeface="Arial" panose="020B0604020202020204" pitchFamily="34" charset="0"/>
                <a:ea typeface="方正兰亭超细黑简体" panose="02000000000000000000" pitchFamily="2" charset="-122"/>
              </a:rPr>
              <a:t>的四本教材为</a:t>
            </a:r>
            <a:r>
              <a:rPr lang="zh-CN" altLang="en-US" sz="1600" b="1" dirty="0">
                <a:latin typeface="Arial" panose="020B0604020202020204" pitchFamily="34" charset="0"/>
                <a:ea typeface="方正兰亭超细黑简体" panose="02000000000000000000" pitchFamily="2" charset="-122"/>
              </a:rPr>
              <a:t>：</a:t>
            </a:r>
            <a:r>
              <a:rPr lang="en-US" altLang="zh-CN" sz="1600" b="1" dirty="0">
                <a:latin typeface="Arial" panose="020B0604020202020204" pitchFamily="34" charset="0"/>
                <a:ea typeface="方正兰亭超细黑简体" panose="02000000000000000000" pitchFamily="2" charset="-122"/>
              </a:rPr>
              <a:t>《中国近现代史纲要》《思想道德修养与法律基础》《毛泽东思想和中国特色社会主义理论体系概论》《马克思主义基本原理概论》。</a:t>
            </a:r>
          </a:p>
        </p:txBody>
      </p:sp>
      <p:sp>
        <p:nvSpPr>
          <p:cNvPr id="12292" name="矩形 73"/>
          <p:cNvSpPr/>
          <p:nvPr/>
        </p:nvSpPr>
        <p:spPr>
          <a:xfrm>
            <a:off x="2981326" y="381001"/>
            <a:ext cx="5109091" cy="584775"/>
          </a:xfrm>
          <a:prstGeom prst="rect">
            <a:avLst/>
          </a:prstGeom>
          <a:noFill/>
          <a:ln w="9525">
            <a:noFill/>
          </a:ln>
        </p:spPr>
        <p:txBody>
          <a:bodyPr wrap="none">
            <a:spAutoFit/>
          </a:bodyPr>
          <a:lstStyle/>
          <a:p>
            <a:pPr eaLnBrk="1" hangingPunct="1"/>
            <a:r>
              <a:rPr lang="zh-CN" altLang="en-US" sz="3200" b="1" dirty="0">
                <a:solidFill>
                  <a:srgbClr val="EF8B81"/>
                </a:solidFill>
                <a:latin typeface="方正兰亭黑_GBK" panose="02000000000000000000" pitchFamily="2" charset="-122"/>
                <a:ea typeface="方正兰亭黑_GBK" panose="02000000000000000000" pitchFamily="2" charset="-122"/>
              </a:rPr>
              <a:t>尚德机构“尚考通”权威教材</a:t>
            </a:r>
          </a:p>
        </p:txBody>
      </p:sp>
      <p:pic>
        <p:nvPicPr>
          <p:cNvPr id="12293" name="图片 3" descr="推广图-01"/>
          <p:cNvPicPr>
            <a:picLocks noChangeAspect="1"/>
          </p:cNvPicPr>
          <p:nvPr/>
        </p:nvPicPr>
        <p:blipFill>
          <a:blip r:embed="rId2"/>
          <a:stretch>
            <a:fillRect/>
          </a:stretch>
        </p:blipFill>
        <p:spPr>
          <a:xfrm>
            <a:off x="1870075" y="1012825"/>
            <a:ext cx="8275638" cy="2173288"/>
          </a:xfrm>
          <a:prstGeom prst="rect">
            <a:avLst/>
          </a:prstGeom>
          <a:noFill/>
          <a:ln w="9525">
            <a:noFill/>
          </a:ln>
        </p:spPr>
      </p:pic>
      <p:pic>
        <p:nvPicPr>
          <p:cNvPr id="12294" name="图片 4" descr="WX20180920-105624"/>
          <p:cNvPicPr>
            <a:picLocks noChangeAspect="1"/>
          </p:cNvPicPr>
          <p:nvPr/>
        </p:nvPicPr>
        <p:blipFill>
          <a:blip r:embed="rId3"/>
          <a:stretch>
            <a:fillRect/>
          </a:stretch>
        </p:blipFill>
        <p:spPr>
          <a:xfrm>
            <a:off x="1870076" y="3781425"/>
            <a:ext cx="3038475" cy="2019300"/>
          </a:xfrm>
          <a:prstGeom prst="rect">
            <a:avLst/>
          </a:prstGeom>
          <a:noFill/>
          <a:ln w="9525">
            <a:noFill/>
          </a:ln>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92968776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4895" y="420033"/>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3235569" y="4264039"/>
            <a:ext cx="8763627" cy="1464791"/>
          </a:xfrm>
        </p:spPr>
        <p:txBody>
          <a:bodyPr>
            <a:normAutofit/>
          </a:bodyPr>
          <a:lstStyle/>
          <a:p>
            <a:pPr>
              <a:lnSpc>
                <a:spcPct val="160000"/>
              </a:lnSpc>
            </a:pPr>
            <a:r>
              <a:rPr lang="zh-CN" altLang="en-US" sz="2000" dirty="0">
                <a:latin typeface="黑体" panose="02010609060101010101" pitchFamily="49" charset="-122"/>
                <a:ea typeface="黑体" panose="02010609060101010101" pitchFamily="49" charset="-122"/>
              </a:rPr>
              <a:t>民主党派的领导人和著名的无党派民主人士</a:t>
            </a:r>
            <a:r>
              <a:rPr lang="en-US" altLang="zh-CN" sz="2000" dirty="0">
                <a:latin typeface="黑体" panose="02010609060101010101" pitchFamily="49" charset="-122"/>
                <a:ea typeface="黑体" panose="02010609060101010101" pitchFamily="49" charset="-122"/>
              </a:rPr>
              <a:t>55</a:t>
            </a:r>
            <a:r>
              <a:rPr lang="zh-CN" altLang="en-US" sz="2000" dirty="0">
                <a:latin typeface="黑体" panose="02010609060101010101" pitchFamily="49" charset="-122"/>
                <a:ea typeface="黑体" panose="02010609060101010101" pitchFamily="49" charset="-122"/>
              </a:rPr>
              <a:t>人联合发表</a:t>
            </a:r>
            <a:r>
              <a:rPr lang="zh-CN" altLang="en-US" sz="2000" b="1" dirty="0">
                <a:solidFill>
                  <a:srgbClr val="C00000"/>
                </a:solidFill>
                <a:latin typeface="黑体" panose="02010609060101010101" pitchFamily="49" charset="-122"/>
                <a:ea typeface="黑体" panose="02010609060101010101" pitchFamily="49" charset="-122"/>
              </a:rPr>
              <a:t>《对时局的意见》</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a:lnSpc>
                <a:spcPct val="160000"/>
              </a:lnSpc>
            </a:pPr>
            <a:r>
              <a:rPr lang="zh-CN" altLang="en-US" sz="2000" dirty="0">
                <a:latin typeface="黑体" panose="02010609060101010101" pitchFamily="49" charset="-122"/>
                <a:ea typeface="黑体" panose="02010609060101010101" pitchFamily="49" charset="-122"/>
              </a:rPr>
              <a:t>表明接受中国共产党的领导，拥护建立人民民主的新中国。</a:t>
            </a:r>
          </a:p>
          <a:p>
            <a:endParaRPr lang="zh-CN" altLang="en-US" sz="2000" dirty="0">
              <a:latin typeface="黑体" panose="02010609060101010101" pitchFamily="49" charset="-122"/>
              <a:ea typeface="黑体" panose="02010609060101010101" pitchFamily="49" charset="-122"/>
            </a:endParaRPr>
          </a:p>
        </p:txBody>
      </p:sp>
      <p:pic>
        <p:nvPicPr>
          <p:cNvPr id="9" name="Picture 4" descr="C:\Users\User\Documents\263EM\chuzi@sunlands.com\history\user\image\0a2b8d88-43cd-46c8-836a-beea4a59c9d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23307" y="1410000"/>
            <a:ext cx="1386223" cy="441929"/>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p:nvPr/>
        </p:nvSpPr>
        <p:spPr>
          <a:xfrm>
            <a:off x="574567" y="1329561"/>
            <a:ext cx="11617433" cy="69021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solidFill>
                  <a:prstClr val="black"/>
                </a:solidFill>
                <a:latin typeface="黑体" panose="02010609060101010101" pitchFamily="49" charset="-122"/>
                <a:ea typeface="黑体" panose="02010609060101010101" pitchFamily="49" charset="-122"/>
              </a:rPr>
              <a:t>各民主党派的民主运动</a:t>
            </a:r>
            <a:endParaRPr lang="zh-CN" altLang="en-US" sz="2000" dirty="0">
              <a:solidFill>
                <a:prstClr val="black"/>
              </a:solidFill>
              <a:latin typeface="黑体" panose="02010609060101010101" pitchFamily="49" charset="-122"/>
              <a:ea typeface="黑体" panose="02010609060101010101" pitchFamily="49" charset="-122"/>
            </a:endParaRPr>
          </a:p>
        </p:txBody>
      </p:sp>
      <p:grpSp>
        <p:nvGrpSpPr>
          <p:cNvPr id="7" name="组 6"/>
          <p:cNvGrpSpPr/>
          <p:nvPr/>
        </p:nvGrpSpPr>
        <p:grpSpPr>
          <a:xfrm>
            <a:off x="6467658" y="100049"/>
            <a:ext cx="5574306" cy="1792549"/>
            <a:chOff x="3014118" y="1917767"/>
            <a:chExt cx="7261926" cy="3173490"/>
          </a:xfrm>
        </p:grpSpPr>
        <p:sp>
          <p:nvSpPr>
            <p:cNvPr id="8" name="圆角矩形 7"/>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11" name="左大括号 10"/>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3" name="圆角矩形 12"/>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4" name="圆角矩形 13"/>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各民主党派的民主运动</a:t>
              </a:r>
            </a:p>
          </p:txBody>
        </p:sp>
        <p:sp>
          <p:nvSpPr>
            <p:cNvPr id="15" name="圆角矩形 14"/>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
        <p:nvSpPr>
          <p:cNvPr id="16" name="MH_SubTitle_3"/>
          <p:cNvSpPr>
            <a:spLocks noChangeArrowheads="1"/>
          </p:cNvSpPr>
          <p:nvPr>
            <p:custDataLst>
              <p:tags r:id="rId1"/>
            </p:custDataLst>
          </p:nvPr>
        </p:nvSpPr>
        <p:spPr bwMode="gray">
          <a:xfrm>
            <a:off x="954895" y="277275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1948</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4</a:t>
            </a:r>
            <a:r>
              <a:rPr lang="zh-CN" altLang="en-US" dirty="0">
                <a:solidFill>
                  <a:prstClr val="white"/>
                </a:solidFill>
                <a:latin typeface="黑体" panose="02010609060101010101" pitchFamily="49" charset="-122"/>
                <a:ea typeface="黑体" panose="02010609060101010101" pitchFamily="49" charset="-122"/>
              </a:rPr>
              <a:t>月</a:t>
            </a:r>
            <a:r>
              <a:rPr lang="en-US" altLang="zh-CN" dirty="0">
                <a:solidFill>
                  <a:prstClr val="white"/>
                </a:solidFill>
                <a:latin typeface="黑体" panose="02010609060101010101" pitchFamily="49" charset="-122"/>
                <a:ea typeface="黑体" panose="02010609060101010101" pitchFamily="49" charset="-122"/>
              </a:rPr>
              <a:t>30</a:t>
            </a:r>
            <a:r>
              <a:rPr lang="zh-CN" altLang="en-US" dirty="0">
                <a:solidFill>
                  <a:prstClr val="white"/>
                </a:solidFill>
                <a:latin typeface="黑体" panose="02010609060101010101" pitchFamily="49" charset="-122"/>
                <a:ea typeface="黑体" panose="02010609060101010101" pitchFamily="49" charset="-122"/>
              </a:rPr>
              <a:t>日</a:t>
            </a:r>
            <a:endParaRPr lang="en-US" altLang="zh-CN" dirty="0">
              <a:solidFill>
                <a:srgbClr val="FFFFFF"/>
              </a:solidFill>
              <a:cs typeface="Arial" panose="020B0604020202020204" pitchFamily="34" charset="0"/>
            </a:endParaRPr>
          </a:p>
        </p:txBody>
      </p:sp>
      <p:sp>
        <p:nvSpPr>
          <p:cNvPr id="17" name="MH_SubTitle_3"/>
          <p:cNvSpPr>
            <a:spLocks noChangeArrowheads="1"/>
          </p:cNvSpPr>
          <p:nvPr>
            <p:custDataLst>
              <p:tags r:id="rId2"/>
            </p:custDataLst>
          </p:nvPr>
        </p:nvSpPr>
        <p:spPr bwMode="gray">
          <a:xfrm>
            <a:off x="954893" y="447990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1949</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a:t>
            </a:r>
            <a:r>
              <a:rPr lang="zh-CN" altLang="en-US" dirty="0">
                <a:solidFill>
                  <a:prstClr val="white"/>
                </a:solidFill>
                <a:latin typeface="黑体" panose="02010609060101010101" pitchFamily="49" charset="-122"/>
                <a:ea typeface="黑体" panose="02010609060101010101" pitchFamily="49" charset="-122"/>
              </a:rPr>
              <a:t>月</a:t>
            </a:r>
            <a:r>
              <a:rPr lang="en-US" altLang="zh-CN" dirty="0">
                <a:solidFill>
                  <a:prstClr val="white"/>
                </a:solidFill>
                <a:latin typeface="黑体" panose="02010609060101010101" pitchFamily="49" charset="-122"/>
                <a:ea typeface="黑体" panose="02010609060101010101" pitchFamily="49" charset="-122"/>
              </a:rPr>
              <a:t>22</a:t>
            </a:r>
            <a:r>
              <a:rPr lang="zh-CN" altLang="en-US" dirty="0">
                <a:solidFill>
                  <a:prstClr val="white"/>
                </a:solidFill>
                <a:latin typeface="黑体" panose="02010609060101010101" pitchFamily="49" charset="-122"/>
                <a:ea typeface="黑体" panose="02010609060101010101" pitchFamily="49" charset="-122"/>
              </a:rPr>
              <a:t>日</a:t>
            </a:r>
            <a:endParaRPr lang="en-US" altLang="zh-CN" dirty="0">
              <a:solidFill>
                <a:srgbClr val="FFFFFF"/>
              </a:solidFill>
              <a:cs typeface="Arial" panose="020B0604020202020204" pitchFamily="34" charset="0"/>
            </a:endParaRPr>
          </a:p>
        </p:txBody>
      </p:sp>
      <p:sp>
        <p:nvSpPr>
          <p:cNvPr id="4" name="矩形 3"/>
          <p:cNvSpPr/>
          <p:nvPr/>
        </p:nvSpPr>
        <p:spPr>
          <a:xfrm>
            <a:off x="3235569" y="2552288"/>
            <a:ext cx="8534400" cy="906851"/>
          </a:xfrm>
          <a:prstGeom prst="rect">
            <a:avLst/>
          </a:prstGeom>
        </p:spPr>
        <p:txBody>
          <a:bodyPr wrap="square">
            <a:spAutoFit/>
          </a:bodyPr>
          <a:lstStyle/>
          <a:p>
            <a:pPr>
              <a:lnSpc>
                <a:spcPct val="160000"/>
              </a:lnSpc>
            </a:pPr>
            <a:r>
              <a:rPr lang="zh-CN" altLang="en-US">
                <a:solidFill>
                  <a:prstClr val="black"/>
                </a:solidFill>
                <a:latin typeface="黑体" panose="02010609060101010101" pitchFamily="49" charset="-122"/>
                <a:ea typeface="黑体" panose="02010609060101010101" pitchFamily="49" charset="-122"/>
              </a:rPr>
              <a:t>中共中央</a:t>
            </a:r>
            <a:r>
              <a:rPr lang="zh-CN" altLang="en-US" dirty="0">
                <a:solidFill>
                  <a:prstClr val="black"/>
                </a:solidFill>
                <a:latin typeface="黑体" panose="02010609060101010101" pitchFamily="49" charset="-122"/>
                <a:ea typeface="黑体" panose="02010609060101010101" pitchFamily="49" charset="-122"/>
              </a:rPr>
              <a:t>在纪念</a:t>
            </a:r>
            <a:r>
              <a:rPr lang="zh-CN" altLang="en-US" dirty="0">
                <a:solidFill>
                  <a:srgbClr val="C00000"/>
                </a:solidFill>
                <a:latin typeface="黑体" panose="02010609060101010101" pitchFamily="49" charset="-122"/>
                <a:ea typeface="黑体" panose="02010609060101010101" pitchFamily="49" charset="-122"/>
              </a:rPr>
              <a:t>五一国家劳动节</a:t>
            </a:r>
            <a:r>
              <a:rPr lang="zh-CN" altLang="en-US" dirty="0">
                <a:solidFill>
                  <a:prstClr val="black"/>
                </a:solidFill>
                <a:latin typeface="黑体" panose="02010609060101010101" pitchFamily="49" charset="-122"/>
                <a:ea typeface="黑体" panose="02010609060101010101" pitchFamily="49" charset="-122"/>
              </a:rPr>
              <a:t>的口号中提出：“各民主党派、各人民团体、各社会贤达迅速召开政治协商会议，成立</a:t>
            </a:r>
            <a:r>
              <a:rPr lang="zh-CN" altLang="en-US" dirty="0">
                <a:solidFill>
                  <a:srgbClr val="C00000"/>
                </a:solidFill>
                <a:latin typeface="黑体" panose="02010609060101010101" pitchFamily="49" charset="-122"/>
                <a:ea typeface="黑体" panose="02010609060101010101" pitchFamily="49" charset="-122"/>
              </a:rPr>
              <a:t>民主联合政府</a:t>
            </a:r>
            <a:r>
              <a:rPr lang="zh-CN" altLang="en-US" dirty="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p:txBody>
      </p:sp>
      <p:cxnSp>
        <p:nvCxnSpPr>
          <p:cNvPr id="21" name="MH_Other_5"/>
          <p:cNvCxnSpPr>
            <a:stCxn id="16" idx="2"/>
            <a:endCxn id="17" idx="0"/>
          </p:cNvCxnSpPr>
          <p:nvPr>
            <p:custDataLst>
              <p:tags r:id="rId3"/>
            </p:custDataLst>
          </p:nvPr>
        </p:nvCxnSpPr>
        <p:spPr>
          <a:xfrm flipH="1">
            <a:off x="1963356" y="3289288"/>
            <a:ext cx="2" cy="119061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9" name="文本框 18">
            <a:extLst>
              <a:ext uri="{FF2B5EF4-FFF2-40B4-BE49-F238E27FC236}">
                <a16:creationId xmlns:a16="http://schemas.microsoft.com/office/drawing/2014/main" id="{7747D744-94CE-B847-9541-AF62BA17D987}"/>
              </a:ext>
            </a:extLst>
          </p:cNvPr>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7.2.5.2</a:t>
            </a:r>
            <a:r>
              <a:rPr kumimoji="1" lang="zh-CN" altLang="en-US" sz="1000" dirty="0">
                <a:solidFill>
                  <a:schemeClr val="bg1">
                    <a:lumMod val="95000"/>
                  </a:schemeClr>
                </a:solidFill>
              </a:rPr>
              <a:t>中国共产党与民主党派的团结合作</a:t>
            </a:r>
          </a:p>
        </p:txBody>
      </p:sp>
    </p:spTree>
    <p:extLst>
      <p:ext uri="{BB962C8B-B14F-4D97-AF65-F5344CB8AC3E}">
        <p14:creationId xmlns:p14="http://schemas.microsoft.com/office/powerpoint/2010/main" val="3876723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第二条战线的开辟</a:t>
            </a:r>
          </a:p>
        </p:txBody>
      </p:sp>
      <p:sp>
        <p:nvSpPr>
          <p:cNvPr id="17" name="圆角矩形 16"/>
          <p:cNvSpPr/>
          <p:nvPr/>
        </p:nvSpPr>
        <p:spPr>
          <a:xfrm>
            <a:off x="6378446" y="363113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各民主党派的民主运动</a:t>
            </a:r>
          </a:p>
        </p:txBody>
      </p:sp>
      <p:sp>
        <p:nvSpPr>
          <p:cNvPr id="16" name="圆角矩形 15"/>
          <p:cNvSpPr/>
          <p:nvPr/>
        </p:nvSpPr>
        <p:spPr>
          <a:xfrm>
            <a:off x="6378446" y="282226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土地改革运动的兴起</a:t>
            </a:r>
            <a:endParaRPr lang="en-US" altLang="zh-CN"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4918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397" y="456005"/>
            <a:ext cx="6087172"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767862" y="1708667"/>
            <a:ext cx="10515600" cy="3737699"/>
          </a:xfrm>
        </p:spPr>
        <p:txBody>
          <a:bodyPr>
            <a:normAutofit/>
          </a:bodyPr>
          <a:lstStyle/>
          <a:p>
            <a:pPr>
              <a:lnSpc>
                <a:spcPct val="160000"/>
              </a:lnSpc>
            </a:pPr>
            <a:r>
              <a:rPr lang="zh-CN" altLang="en-US" sz="2000" dirty="0">
                <a:latin typeface="黑体" panose="02010609060101010101" pitchFamily="49" charset="-122"/>
                <a:ea typeface="黑体" panose="02010609060101010101" pitchFamily="49" charset="-122"/>
              </a:rPr>
              <a:t>第二条战线开辟背景</a:t>
            </a:r>
            <a:endParaRPr lang="en-US" altLang="zh-CN" sz="2000" dirty="0">
              <a:latin typeface="黑体" panose="02010609060101010101" pitchFamily="49" charset="-122"/>
              <a:ea typeface="黑体" panose="02010609060101010101" pitchFamily="49" charset="-122"/>
            </a:endParaRPr>
          </a:p>
          <a:p>
            <a:pPr>
              <a:lnSpc>
                <a:spcPct val="160000"/>
              </a:lnSpc>
            </a:pPr>
            <a:endParaRPr lang="en-US" altLang="zh-CN" sz="2000" dirty="0">
              <a:latin typeface="黑体" panose="02010609060101010101" pitchFamily="49" charset="-122"/>
              <a:ea typeface="黑体" panose="02010609060101010101" pitchFamily="49" charset="-122"/>
            </a:endParaRPr>
          </a:p>
          <a:p>
            <a:pPr>
              <a:lnSpc>
                <a:spcPct val="160000"/>
              </a:lnSpc>
            </a:pPr>
            <a:r>
              <a:rPr lang="zh-CN" altLang="en-US" sz="2000" dirty="0">
                <a:latin typeface="黑体" panose="02010609060101010101" pitchFamily="49" charset="-122"/>
                <a:ea typeface="黑体" panose="02010609060101010101" pitchFamily="49" charset="-122"/>
              </a:rPr>
              <a:t>国民党统治危机</a:t>
            </a:r>
            <a:endParaRPr lang="en-US" altLang="zh-CN" sz="2000" dirty="0">
              <a:solidFill>
                <a:srgbClr val="0070C0"/>
              </a:solidFill>
              <a:latin typeface="黑体" panose="02010609060101010101" pitchFamily="49" charset="-122"/>
              <a:ea typeface="黑体" panose="02010609060101010101" pitchFamily="49" charset="-122"/>
            </a:endParaRPr>
          </a:p>
          <a:p>
            <a:pPr>
              <a:lnSpc>
                <a:spcPct val="160000"/>
              </a:lnSpc>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抗战胜利后，国民党把接收变成“劫收”，大发胜利财，从而使更多的民众期望破灭。</a:t>
            </a:r>
          </a:p>
          <a:p>
            <a:pPr>
              <a:lnSpc>
                <a:spcPct val="160000"/>
              </a:lnSpc>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国民党违背全国人民迫切要求休养生息、和平建国的意愿，实行反人民的内战政策。</a:t>
            </a:r>
            <a:endParaRPr lang="en-US" altLang="zh-CN" sz="2000" dirty="0">
              <a:latin typeface="黑体" panose="02010609060101010101" pitchFamily="49" charset="-122"/>
              <a:ea typeface="黑体" panose="02010609060101010101" pitchFamily="49" charset="-122"/>
            </a:endParaRPr>
          </a:p>
          <a:p>
            <a:pPr>
              <a:lnSpc>
                <a:spcPct val="160000"/>
              </a:lnSpc>
            </a:pPr>
            <a:endParaRPr lang="en-US" altLang="zh-CN" sz="2000" dirty="0"/>
          </a:p>
        </p:txBody>
      </p:sp>
      <p:grpSp>
        <p:nvGrpSpPr>
          <p:cNvPr id="15" name="组 14"/>
          <p:cNvGrpSpPr/>
          <p:nvPr/>
        </p:nvGrpSpPr>
        <p:grpSpPr>
          <a:xfrm>
            <a:off x="6467658" y="100049"/>
            <a:ext cx="5574306" cy="1792549"/>
            <a:chOff x="3014118" y="1917767"/>
            <a:chExt cx="7261926" cy="3173490"/>
          </a:xfrm>
        </p:grpSpPr>
        <p:sp>
          <p:nvSpPr>
            <p:cNvPr id="16" name="圆角矩形 1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17" name="左大括号 1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8" name="圆角矩形 17"/>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9" name="圆角矩形 18"/>
            <p:cNvSpPr/>
            <p:nvPr/>
          </p:nvSpPr>
          <p:spPr>
            <a:xfrm>
              <a:off x="6378446" y="4440003"/>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第二条战线的开辟</a:t>
              </a:r>
            </a:p>
          </p:txBody>
        </p:sp>
        <p:sp>
          <p:nvSpPr>
            <p:cNvPr id="20" name="圆角矩形 1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21" name="圆角矩形 20"/>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736449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397" y="456005"/>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838200" y="1182643"/>
            <a:ext cx="10515600" cy="3737699"/>
          </a:xfrm>
        </p:spPr>
        <p:txBody>
          <a:bodyPr>
            <a:normAutofit/>
          </a:bodyPr>
          <a:lstStyle/>
          <a:p>
            <a:pPr>
              <a:lnSpc>
                <a:spcPct val="160000"/>
              </a:lnSpc>
            </a:pPr>
            <a:r>
              <a:rPr lang="zh-CN" altLang="en-US" sz="2000" dirty="0">
                <a:latin typeface="黑体" panose="02010609060101010101" pitchFamily="49" charset="-122"/>
                <a:ea typeface="黑体" panose="02010609060101010101" pitchFamily="49" charset="-122"/>
              </a:rPr>
              <a:t>第二条战线的开辟</a:t>
            </a:r>
            <a:endParaRPr lang="en-US" altLang="zh-CN" sz="2000" dirty="0">
              <a:latin typeface="黑体" panose="02010609060101010101" pitchFamily="49" charset="-122"/>
              <a:ea typeface="黑体" panose="02010609060101010101" pitchFamily="49" charset="-122"/>
            </a:endParaRPr>
          </a:p>
          <a:p>
            <a:pPr>
              <a:lnSpc>
                <a:spcPct val="160000"/>
              </a:lnSpc>
            </a:pPr>
            <a:endParaRPr lang="zh-CN" altLang="en-US" dirty="0">
              <a:latin typeface="黑体" panose="02010609060101010101" pitchFamily="49" charset="-122"/>
              <a:ea typeface="黑体" panose="02010609060101010101" pitchFamily="49" charset="-122"/>
            </a:endParaRPr>
          </a:p>
          <a:p>
            <a:endParaRPr lang="en-US" altLang="zh-CN" dirty="0"/>
          </a:p>
        </p:txBody>
      </p:sp>
      <p:graphicFrame>
        <p:nvGraphicFramePr>
          <p:cNvPr id="4" name="表格 3"/>
          <p:cNvGraphicFramePr>
            <a:graphicFrameLocks noGrp="1"/>
          </p:cNvGraphicFramePr>
          <p:nvPr/>
        </p:nvGraphicFramePr>
        <p:xfrm>
          <a:off x="1353481" y="2294049"/>
          <a:ext cx="9401908" cy="2090648"/>
        </p:xfrm>
        <a:graphic>
          <a:graphicData uri="http://schemas.openxmlformats.org/drawingml/2006/table">
            <a:tbl>
              <a:tblPr firstRow="1" bandRow="1">
                <a:tableStyleId>{5C22544A-7EE6-4342-B048-85BDC9FD1C3A}</a:tableStyleId>
              </a:tblPr>
              <a:tblGrid>
                <a:gridCol w="1870678">
                  <a:extLst>
                    <a:ext uri="{9D8B030D-6E8A-4147-A177-3AD203B41FA5}">
                      <a16:colId xmlns:a16="http://schemas.microsoft.com/office/drawing/2014/main" val="20000"/>
                    </a:ext>
                  </a:extLst>
                </a:gridCol>
                <a:gridCol w="2179625">
                  <a:extLst>
                    <a:ext uri="{9D8B030D-6E8A-4147-A177-3AD203B41FA5}">
                      <a16:colId xmlns:a16="http://schemas.microsoft.com/office/drawing/2014/main" val="20001"/>
                    </a:ext>
                  </a:extLst>
                </a:gridCol>
                <a:gridCol w="1490090">
                  <a:extLst>
                    <a:ext uri="{9D8B030D-6E8A-4147-A177-3AD203B41FA5}">
                      <a16:colId xmlns:a16="http://schemas.microsoft.com/office/drawing/2014/main" val="20002"/>
                    </a:ext>
                  </a:extLst>
                </a:gridCol>
                <a:gridCol w="3861515">
                  <a:extLst>
                    <a:ext uri="{9D8B030D-6E8A-4147-A177-3AD203B41FA5}">
                      <a16:colId xmlns:a16="http://schemas.microsoft.com/office/drawing/2014/main" val="20003"/>
                    </a:ext>
                  </a:extLst>
                </a:gridCol>
              </a:tblGrid>
              <a:tr h="485941">
                <a:tc>
                  <a:txBody>
                    <a:bodyPr/>
                    <a:lstStyle/>
                    <a:p>
                      <a:pPr marL="0" algn="ctr" defTabSz="914400" rtl="0" eaLnBrk="1" latinLnBrk="0" hangingPunct="1"/>
                      <a:r>
                        <a:rPr lang="zh-CN" altLang="en-US" sz="1800" kern="1200" dirty="0">
                          <a:solidFill>
                            <a:schemeClr val="bg1"/>
                          </a:solidFill>
                          <a:latin typeface="黑体" panose="02010609060101010101" pitchFamily="49" charset="-122"/>
                          <a:ea typeface="黑体" panose="02010609060101010101" pitchFamily="49" charset="-122"/>
                          <a:cs typeface="+mn-cs"/>
                        </a:rPr>
                        <a:t>运动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a:solidFill>
                            <a:schemeClr val="bg1"/>
                          </a:solidFill>
                          <a:latin typeface="黑体" panose="02010609060101010101" pitchFamily="49" charset="-122"/>
                          <a:ea typeface="黑体" panose="02010609060101010101" pitchFamily="49" charset="-122"/>
                        </a:rPr>
                        <a:t>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a:solidFill>
                            <a:schemeClr val="bg1"/>
                          </a:solidFill>
                          <a:latin typeface="黑体" panose="02010609060101010101" pitchFamily="49" charset="-122"/>
                          <a:ea typeface="黑体" panose="02010609060101010101" pitchFamily="49" charset="-122"/>
                        </a:rPr>
                        <a:t>地点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a:solidFill>
                            <a:schemeClr val="bg1"/>
                          </a:solidFill>
                          <a:latin typeface="黑体" panose="02010609060101010101" pitchFamily="49" charset="-122"/>
                          <a:ea typeface="黑体" panose="02010609060101010101" pitchFamily="49" charset="-122"/>
                        </a:rPr>
                        <a:t>口号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extLst>
                  <a:ext uri="{0D108BD9-81ED-4DB2-BD59-A6C34878D82A}">
                    <a16:rowId xmlns:a16="http://schemas.microsoft.com/office/drawing/2014/main" val="10000"/>
                  </a:ext>
                </a:extLst>
              </a:tr>
              <a:tr h="527910">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一二.一运动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1945</a:t>
                      </a:r>
                      <a:r>
                        <a:rPr lang="zh-CN" altLang="en-US" dirty="0">
                          <a:solidFill>
                            <a:schemeClr val="tx1"/>
                          </a:solidFill>
                          <a:latin typeface="黑体" panose="02010609060101010101" pitchFamily="49" charset="-122"/>
                          <a:ea typeface="黑体" panose="02010609060101010101" pitchFamily="49" charset="-122"/>
                        </a:rPr>
                        <a:t>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latin typeface="黑体" panose="02010609060101010101" pitchFamily="49" charset="-122"/>
                          <a:ea typeface="黑体" panose="02010609060101010101" pitchFamily="49" charset="-122"/>
                        </a:rPr>
                        <a:t>昆明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latin typeface="黑体" panose="02010609060101010101" pitchFamily="49" charset="-122"/>
                          <a:ea typeface="黑体" panose="02010609060101010101" pitchFamily="49" charset="-122"/>
                        </a:rPr>
                        <a:t>“反对内战，争取自由”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48887">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一二.三O运动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1946</a:t>
                      </a:r>
                      <a:r>
                        <a:rPr lang="zh-CN" altLang="en-US" dirty="0">
                          <a:solidFill>
                            <a:schemeClr val="tx1"/>
                          </a:solidFill>
                          <a:latin typeface="黑体" panose="02010609060101010101" pitchFamily="49" charset="-122"/>
                          <a:ea typeface="黑体" panose="02010609060101010101" pitchFamily="49" charset="-122"/>
                        </a:rPr>
                        <a:t>年</a:t>
                      </a:r>
                      <a:r>
                        <a:rPr lang="en-US" altLang="zh-CN" dirty="0">
                          <a:solidFill>
                            <a:schemeClr val="tx1"/>
                          </a:solidFill>
                          <a:latin typeface="黑体" panose="02010609060101010101" pitchFamily="49" charset="-122"/>
                          <a:ea typeface="黑体" panose="02010609060101010101" pitchFamily="49" charset="-122"/>
                        </a:rPr>
                        <a:t>12</a:t>
                      </a:r>
                      <a:r>
                        <a:rPr lang="zh-CN" altLang="en-US" dirty="0">
                          <a:solidFill>
                            <a:schemeClr val="tx1"/>
                          </a:solidFill>
                          <a:latin typeface="黑体" panose="02010609060101010101" pitchFamily="49" charset="-122"/>
                          <a:ea typeface="黑体" panose="02010609060101010101" pitchFamily="49" charset="-122"/>
                        </a:rPr>
                        <a:t>月</a:t>
                      </a:r>
                      <a:r>
                        <a:rPr lang="en-US" altLang="zh-CN" dirty="0">
                          <a:solidFill>
                            <a:schemeClr val="tx1"/>
                          </a:solidFill>
                          <a:latin typeface="黑体" panose="02010609060101010101" pitchFamily="49" charset="-122"/>
                          <a:ea typeface="黑体" panose="02010609060101010101" pitchFamily="49" charset="-122"/>
                        </a:rPr>
                        <a:t>30</a:t>
                      </a:r>
                      <a:r>
                        <a:rPr lang="zh-CN" altLang="en-US" dirty="0">
                          <a:solidFill>
                            <a:schemeClr val="tx1"/>
                          </a:solidFill>
                          <a:latin typeface="黑体" panose="02010609060101010101" pitchFamily="49" charset="-122"/>
                          <a:ea typeface="黑体" panose="02010609060101010101" pitchFamily="49"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latin typeface="黑体" panose="02010609060101010101" pitchFamily="49" charset="-122"/>
                          <a:ea typeface="黑体" panose="02010609060101010101" pitchFamily="49" charset="-122"/>
                        </a:rPr>
                        <a:t>北平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latin typeface="黑体" panose="02010609060101010101" pitchFamily="49" charset="-122"/>
                          <a:ea typeface="黑体" panose="02010609060101010101" pitchFamily="49" charset="-122"/>
                        </a:rPr>
                        <a:t>“抗议美军暴行”“美军退出中国”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7910">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“五二O”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黑体" panose="02010609060101010101" pitchFamily="49" charset="-122"/>
                          <a:ea typeface="黑体" panose="02010609060101010101" pitchFamily="49" charset="-122"/>
                        </a:rPr>
                        <a:t>1947</a:t>
                      </a:r>
                      <a:r>
                        <a:rPr lang="zh-CN" altLang="en-US" dirty="0">
                          <a:solidFill>
                            <a:schemeClr val="tx1"/>
                          </a:solidFill>
                          <a:latin typeface="黑体" panose="02010609060101010101" pitchFamily="49" charset="-122"/>
                          <a:ea typeface="黑体" panose="02010609060101010101" pitchFamily="49" charset="-122"/>
                        </a:rPr>
                        <a:t>年 </a:t>
                      </a:r>
                      <a:r>
                        <a:rPr lang="en-US" altLang="zh-CN" dirty="0">
                          <a:solidFill>
                            <a:schemeClr val="tx1"/>
                          </a:solidFill>
                          <a:latin typeface="黑体" panose="02010609060101010101" pitchFamily="49" charset="-122"/>
                          <a:ea typeface="黑体" panose="02010609060101010101" pitchFamily="49" charset="-122"/>
                        </a:rPr>
                        <a:t>5</a:t>
                      </a:r>
                      <a:r>
                        <a:rPr lang="zh-CN" altLang="en-US" dirty="0">
                          <a:solidFill>
                            <a:schemeClr val="tx1"/>
                          </a:solidFill>
                          <a:latin typeface="黑体" panose="02010609060101010101" pitchFamily="49" charset="-122"/>
                          <a:ea typeface="黑体" panose="02010609060101010101" pitchFamily="49" charset="-122"/>
                        </a:rPr>
                        <a:t>月</a:t>
                      </a:r>
                      <a:r>
                        <a:rPr lang="en-US" altLang="zh-CN" dirty="0">
                          <a:solidFill>
                            <a:schemeClr val="tx1"/>
                          </a:solidFill>
                          <a:latin typeface="黑体" panose="02010609060101010101" pitchFamily="49" charset="-122"/>
                          <a:ea typeface="黑体" panose="02010609060101010101" pitchFamily="49" charset="-122"/>
                        </a:rPr>
                        <a:t>20</a:t>
                      </a:r>
                      <a:r>
                        <a:rPr lang="zh-CN" altLang="en-US" dirty="0">
                          <a:solidFill>
                            <a:schemeClr val="tx1"/>
                          </a:solidFill>
                          <a:latin typeface="黑体" panose="02010609060101010101" pitchFamily="49" charset="-122"/>
                          <a:ea typeface="黑体" panose="02010609060101010101" pitchFamily="49"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latin typeface="黑体" panose="02010609060101010101" pitchFamily="49" charset="-122"/>
                          <a:ea typeface="黑体" panose="02010609060101010101" pitchFamily="49" charset="-122"/>
                        </a:rPr>
                        <a:t>南京、天津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latin typeface="黑体" panose="02010609060101010101" pitchFamily="49" charset="-122"/>
                          <a:ea typeface="黑体" panose="02010609060101010101" pitchFamily="49" charset="-122"/>
                        </a:rPr>
                        <a:t>“反迫害”</a:t>
                      </a:r>
                      <a:endParaRPr lang="en-US" altLang="zh-CN"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5087" y="1281313"/>
            <a:ext cx="1386223" cy="44192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958397" y="5091039"/>
            <a:ext cx="9463418" cy="400110"/>
          </a:xfrm>
          <a:prstGeom prst="rect">
            <a:avLst/>
          </a:prstGeom>
        </p:spPr>
        <p:txBody>
          <a:bodyPr wrap="square">
            <a:spAutoFit/>
          </a:bodyPr>
          <a:lstStyle/>
          <a:p>
            <a:pPr marL="342900" indent="-342900">
              <a:buFont typeface="Wingdings" panose="05000000000000000000" pitchFamily="2" charset="2"/>
              <a:buChar char="ü"/>
            </a:pPr>
            <a:r>
              <a:rPr lang="zh-CN" altLang="en-US" sz="2000" dirty="0">
                <a:solidFill>
                  <a:prstClr val="black"/>
                </a:solidFill>
                <a:latin typeface="黑体" panose="02010609060101010101" pitchFamily="49" charset="-122"/>
                <a:ea typeface="黑体" panose="02010609060101010101" pitchFamily="49" charset="-122"/>
              </a:rPr>
              <a:t>台湾和少数民族地区的人民民主运动，</a:t>
            </a:r>
            <a:r>
              <a:rPr lang="en-US" altLang="zh-CN" sz="2000" dirty="0">
                <a:solidFill>
                  <a:srgbClr val="C00000"/>
                </a:solidFill>
                <a:latin typeface="黑体" panose="02010609060101010101" pitchFamily="49" charset="-122"/>
                <a:ea typeface="黑体" panose="02010609060101010101" pitchFamily="49" charset="-122"/>
              </a:rPr>
              <a:t>1947</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28</a:t>
            </a:r>
            <a:r>
              <a:rPr lang="zh-CN" altLang="en-US" sz="2000" dirty="0">
                <a:solidFill>
                  <a:prstClr val="black"/>
                </a:solidFill>
                <a:latin typeface="黑体" panose="02010609060101010101" pitchFamily="49" charset="-122"/>
                <a:ea typeface="黑体" panose="02010609060101010101" pitchFamily="49" charset="-122"/>
              </a:rPr>
              <a:t>日，台北人民</a:t>
            </a:r>
            <a:r>
              <a:rPr lang="zh-CN" altLang="en-US" sz="2000" dirty="0">
                <a:solidFill>
                  <a:srgbClr val="C00000"/>
                </a:solidFill>
                <a:latin typeface="黑体" panose="02010609060101010101" pitchFamily="49" charset="-122"/>
                <a:ea typeface="黑体" panose="02010609060101010101" pitchFamily="49" charset="-122"/>
              </a:rPr>
              <a:t>二二八起义</a:t>
            </a:r>
            <a:r>
              <a:rPr lang="zh-CN" altLang="en-US" sz="2000" dirty="0">
                <a:solidFill>
                  <a:prstClr val="black"/>
                </a:solidFill>
                <a:latin typeface="黑体" panose="02010609060101010101" pitchFamily="49" charset="-122"/>
                <a:ea typeface="黑体" panose="02010609060101010101" pitchFamily="49" charset="-122"/>
              </a:rPr>
              <a:t>。</a:t>
            </a:r>
          </a:p>
        </p:txBody>
      </p:sp>
      <p:grpSp>
        <p:nvGrpSpPr>
          <p:cNvPr id="12" name="组 11"/>
          <p:cNvGrpSpPr/>
          <p:nvPr/>
        </p:nvGrpSpPr>
        <p:grpSpPr>
          <a:xfrm>
            <a:off x="6467658" y="100049"/>
            <a:ext cx="5574306" cy="1792549"/>
            <a:chOff x="3014118" y="1917767"/>
            <a:chExt cx="7261926" cy="3173490"/>
          </a:xfrm>
        </p:grpSpPr>
        <p:sp>
          <p:nvSpPr>
            <p:cNvPr id="13" name="圆角矩形 12"/>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14" name="左大括号 13"/>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6" name="圆角矩形 15"/>
            <p:cNvSpPr/>
            <p:nvPr/>
          </p:nvSpPr>
          <p:spPr>
            <a:xfrm>
              <a:off x="6378446" y="4440003"/>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第二条战线的开辟</a:t>
              </a:r>
            </a:p>
          </p:txBody>
        </p:sp>
        <p:sp>
          <p:nvSpPr>
            <p:cNvPr id="17" name="圆角矩形 16"/>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8" name="圆角矩形 17"/>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
        <p:nvSpPr>
          <p:cNvPr id="20" name="五边形 19"/>
          <p:cNvSpPr/>
          <p:nvPr/>
        </p:nvSpPr>
        <p:spPr>
          <a:xfrm>
            <a:off x="9912625" y="6065496"/>
            <a:ext cx="2279375"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p:cNvSpPr txBox="1"/>
          <p:nvPr/>
        </p:nvSpPr>
        <p:spPr>
          <a:xfrm>
            <a:off x="10050385" y="6113129"/>
            <a:ext cx="1920719" cy="646331"/>
          </a:xfrm>
          <a:prstGeom prst="rect">
            <a:avLst/>
          </a:prstGeom>
          <a:noFill/>
        </p:spPr>
        <p:txBody>
          <a:bodyPr wrap="none" rtlCol="0">
            <a:spAutoFit/>
          </a:bodyPr>
          <a:lstStyle/>
          <a:p>
            <a:r>
              <a:rPr kumimoji="1" lang="zh-CN" altLang="en-US" dirty="0"/>
              <a:t>更多知识点详解</a:t>
            </a:r>
            <a:endParaRPr kumimoji="1" lang="en-US" altLang="zh-CN" dirty="0"/>
          </a:p>
          <a:p>
            <a:r>
              <a:rPr kumimoji="1" lang="zh-CN" altLang="en-US" dirty="0"/>
              <a:t>见尚德教材</a:t>
            </a:r>
            <a:r>
              <a:rPr kumimoji="1" lang="en-US" altLang="zh-CN" dirty="0"/>
              <a:t>160</a:t>
            </a:r>
            <a:r>
              <a:rPr kumimoji="1" lang="zh-CN" altLang="en-US" dirty="0"/>
              <a:t>页</a:t>
            </a:r>
          </a:p>
        </p:txBody>
      </p:sp>
    </p:spTree>
    <p:extLst>
      <p:ext uri="{BB962C8B-B14F-4D97-AF65-F5344CB8AC3E}">
        <p14:creationId xmlns:p14="http://schemas.microsoft.com/office/powerpoint/2010/main" val="1814430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397" y="456005"/>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838200" y="1182643"/>
            <a:ext cx="10515600" cy="3737699"/>
          </a:xfrm>
        </p:spPr>
        <p:txBody>
          <a:bodyPr>
            <a:normAutofit/>
          </a:bodyPr>
          <a:lstStyle/>
          <a:p>
            <a:pPr>
              <a:lnSpc>
                <a:spcPct val="160000"/>
              </a:lnSpc>
            </a:pPr>
            <a:r>
              <a:rPr lang="zh-CN" altLang="en-US" sz="2000" dirty="0">
                <a:latin typeface="黑体" panose="02010609060101010101" pitchFamily="49" charset="-122"/>
                <a:ea typeface="黑体" panose="02010609060101010101" pitchFamily="49" charset="-122"/>
              </a:rPr>
              <a:t>第二条战线的开辟</a:t>
            </a:r>
            <a:endParaRPr lang="en-US" altLang="zh-CN" sz="2000" dirty="0">
              <a:latin typeface="黑体" panose="02010609060101010101" pitchFamily="49" charset="-122"/>
              <a:ea typeface="黑体" panose="02010609060101010101" pitchFamily="49" charset="-122"/>
            </a:endParaRPr>
          </a:p>
          <a:p>
            <a:pPr>
              <a:lnSpc>
                <a:spcPct val="160000"/>
              </a:lnSpc>
            </a:pPr>
            <a:endParaRPr lang="zh-CN" altLang="en-US" dirty="0">
              <a:latin typeface="黑体" panose="02010609060101010101" pitchFamily="49" charset="-122"/>
              <a:ea typeface="黑体" panose="02010609060101010101" pitchFamily="49" charset="-122"/>
            </a:endParaRPr>
          </a:p>
          <a:p>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116986463"/>
              </p:ext>
            </p:extLst>
          </p:nvPr>
        </p:nvGraphicFramePr>
        <p:xfrm>
          <a:off x="1353481" y="2294049"/>
          <a:ext cx="9401908" cy="2090648"/>
        </p:xfrm>
        <a:graphic>
          <a:graphicData uri="http://schemas.openxmlformats.org/drawingml/2006/table">
            <a:tbl>
              <a:tblPr firstRow="1" bandRow="1">
                <a:tableStyleId>{5C22544A-7EE6-4342-B048-85BDC9FD1C3A}</a:tableStyleId>
              </a:tblPr>
              <a:tblGrid>
                <a:gridCol w="1870678">
                  <a:extLst>
                    <a:ext uri="{9D8B030D-6E8A-4147-A177-3AD203B41FA5}">
                      <a16:colId xmlns:a16="http://schemas.microsoft.com/office/drawing/2014/main" val="20000"/>
                    </a:ext>
                  </a:extLst>
                </a:gridCol>
                <a:gridCol w="2179625">
                  <a:extLst>
                    <a:ext uri="{9D8B030D-6E8A-4147-A177-3AD203B41FA5}">
                      <a16:colId xmlns:a16="http://schemas.microsoft.com/office/drawing/2014/main" val="20001"/>
                    </a:ext>
                  </a:extLst>
                </a:gridCol>
                <a:gridCol w="1490090">
                  <a:extLst>
                    <a:ext uri="{9D8B030D-6E8A-4147-A177-3AD203B41FA5}">
                      <a16:colId xmlns:a16="http://schemas.microsoft.com/office/drawing/2014/main" val="20002"/>
                    </a:ext>
                  </a:extLst>
                </a:gridCol>
                <a:gridCol w="3861515">
                  <a:extLst>
                    <a:ext uri="{9D8B030D-6E8A-4147-A177-3AD203B41FA5}">
                      <a16:colId xmlns:a16="http://schemas.microsoft.com/office/drawing/2014/main" val="20003"/>
                    </a:ext>
                  </a:extLst>
                </a:gridCol>
              </a:tblGrid>
              <a:tr h="485941">
                <a:tc>
                  <a:txBody>
                    <a:bodyPr/>
                    <a:lstStyle/>
                    <a:p>
                      <a:pPr marL="0" algn="ctr" defTabSz="914400" rtl="0" eaLnBrk="1" latinLnBrk="0" hangingPunct="1"/>
                      <a:r>
                        <a:rPr lang="zh-CN" altLang="en-US" sz="1800" kern="1200" dirty="0">
                          <a:solidFill>
                            <a:schemeClr val="bg1"/>
                          </a:solidFill>
                          <a:latin typeface="黑体" panose="02010609060101010101" pitchFamily="49" charset="-122"/>
                          <a:ea typeface="黑体" panose="02010609060101010101" pitchFamily="49" charset="-122"/>
                          <a:cs typeface="+mn-cs"/>
                        </a:rPr>
                        <a:t>运动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a:solidFill>
                            <a:schemeClr val="bg1"/>
                          </a:solidFill>
                          <a:latin typeface="黑体" panose="02010609060101010101" pitchFamily="49" charset="-122"/>
                          <a:ea typeface="黑体" panose="02010609060101010101" pitchFamily="49" charset="-122"/>
                        </a:rPr>
                        <a:t>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a:solidFill>
                            <a:schemeClr val="bg1"/>
                          </a:solidFill>
                          <a:latin typeface="黑体" panose="02010609060101010101" pitchFamily="49" charset="-122"/>
                          <a:ea typeface="黑体" panose="02010609060101010101" pitchFamily="49" charset="-122"/>
                        </a:rPr>
                        <a:t>地点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a:solidFill>
                            <a:schemeClr val="bg1"/>
                          </a:solidFill>
                          <a:latin typeface="黑体" panose="02010609060101010101" pitchFamily="49" charset="-122"/>
                          <a:ea typeface="黑体" panose="02010609060101010101" pitchFamily="49" charset="-122"/>
                        </a:rPr>
                        <a:t>口号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extLst>
                  <a:ext uri="{0D108BD9-81ED-4DB2-BD59-A6C34878D82A}">
                    <a16:rowId xmlns:a16="http://schemas.microsoft.com/office/drawing/2014/main" val="10000"/>
                  </a:ext>
                </a:extLst>
              </a:tr>
              <a:tr h="527910">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a:t>
                      </a:r>
                      <a:r>
                        <a:rPr lang="zh-CN" altLang="en-US" sz="2000" b="1" u="none" baseline="0" dirty="0">
                          <a:solidFill>
                            <a:srgbClr val="C00000"/>
                          </a:solidFill>
                          <a:latin typeface="黑体" panose="02010609060101010101" pitchFamily="49" charset="-122"/>
                          <a:ea typeface="黑体" panose="02010609060101010101" pitchFamily="49" charset="-122"/>
                        </a:rPr>
                        <a:t>    </a:t>
                      </a:r>
                      <a:r>
                        <a:rPr lang="zh-CN" altLang="en-US" sz="2000" b="1" u="none" dirty="0">
                          <a:solidFill>
                            <a:srgbClr val="C00000"/>
                          </a:solidFill>
                          <a:latin typeface="黑体" panose="02010609060101010101" pitchFamily="49" charset="-122"/>
                          <a:ea typeface="黑体" panose="02010609060101010101" pitchFamily="49" charset="-122"/>
                        </a:rPr>
                        <a:t>）运动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1945</a:t>
                      </a:r>
                      <a:r>
                        <a:rPr lang="zh-CN" altLang="en-US" dirty="0">
                          <a:solidFill>
                            <a:schemeClr val="tx1"/>
                          </a:solidFill>
                          <a:latin typeface="黑体" panose="02010609060101010101" pitchFamily="49" charset="-122"/>
                          <a:ea typeface="黑体" panose="02010609060101010101" pitchFamily="49" charset="-122"/>
                        </a:rPr>
                        <a:t>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latin typeface="黑体" panose="02010609060101010101" pitchFamily="49" charset="-122"/>
                          <a:ea typeface="黑体" panose="02010609060101010101" pitchFamily="49" charset="-122"/>
                        </a:rPr>
                        <a:t>昆明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latin typeface="黑体" panose="02010609060101010101" pitchFamily="49" charset="-122"/>
                          <a:ea typeface="黑体" panose="02010609060101010101" pitchFamily="49" charset="-122"/>
                        </a:rPr>
                        <a:t>“反对内战，争取自由”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48887">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    ）运动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1946</a:t>
                      </a:r>
                      <a:r>
                        <a:rPr lang="zh-CN" altLang="en-US" dirty="0">
                          <a:solidFill>
                            <a:schemeClr val="tx1"/>
                          </a:solidFill>
                          <a:latin typeface="黑体" panose="02010609060101010101" pitchFamily="49" charset="-122"/>
                          <a:ea typeface="黑体" panose="02010609060101010101" pitchFamily="49" charset="-122"/>
                        </a:rPr>
                        <a:t>年</a:t>
                      </a:r>
                      <a:r>
                        <a:rPr lang="en-US" altLang="zh-CN" dirty="0">
                          <a:solidFill>
                            <a:schemeClr val="tx1"/>
                          </a:solidFill>
                          <a:latin typeface="黑体" panose="02010609060101010101" pitchFamily="49" charset="-122"/>
                          <a:ea typeface="黑体" panose="02010609060101010101" pitchFamily="49" charset="-122"/>
                        </a:rPr>
                        <a:t>12</a:t>
                      </a:r>
                      <a:r>
                        <a:rPr lang="zh-CN" altLang="en-US" dirty="0">
                          <a:solidFill>
                            <a:schemeClr val="tx1"/>
                          </a:solidFill>
                          <a:latin typeface="黑体" panose="02010609060101010101" pitchFamily="49" charset="-122"/>
                          <a:ea typeface="黑体" panose="02010609060101010101" pitchFamily="49" charset="-122"/>
                        </a:rPr>
                        <a:t>月</a:t>
                      </a:r>
                      <a:r>
                        <a:rPr lang="en-US" altLang="zh-CN" dirty="0">
                          <a:solidFill>
                            <a:schemeClr val="tx1"/>
                          </a:solidFill>
                          <a:latin typeface="黑体" panose="02010609060101010101" pitchFamily="49" charset="-122"/>
                          <a:ea typeface="黑体" panose="02010609060101010101" pitchFamily="49" charset="-122"/>
                        </a:rPr>
                        <a:t>30</a:t>
                      </a:r>
                      <a:r>
                        <a:rPr lang="zh-CN" altLang="en-US" dirty="0">
                          <a:solidFill>
                            <a:schemeClr val="tx1"/>
                          </a:solidFill>
                          <a:latin typeface="黑体" panose="02010609060101010101" pitchFamily="49" charset="-122"/>
                          <a:ea typeface="黑体" panose="02010609060101010101" pitchFamily="49"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latin typeface="黑体" panose="02010609060101010101" pitchFamily="49" charset="-122"/>
                          <a:ea typeface="黑体" panose="02010609060101010101" pitchFamily="49" charset="-122"/>
                        </a:rPr>
                        <a:t>北平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latin typeface="黑体" panose="02010609060101010101" pitchFamily="49" charset="-122"/>
                          <a:ea typeface="黑体" panose="02010609060101010101" pitchFamily="49" charset="-122"/>
                        </a:rPr>
                        <a:t>“抗议美军暴行”“美军退出中国”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7910">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黑体" panose="02010609060101010101" pitchFamily="49" charset="-122"/>
                          <a:ea typeface="黑体" panose="02010609060101010101" pitchFamily="49" charset="-122"/>
                        </a:rPr>
                        <a:t>1947</a:t>
                      </a:r>
                      <a:r>
                        <a:rPr lang="zh-CN" altLang="en-US" dirty="0">
                          <a:solidFill>
                            <a:schemeClr val="tx1"/>
                          </a:solidFill>
                          <a:latin typeface="黑体" panose="02010609060101010101" pitchFamily="49" charset="-122"/>
                          <a:ea typeface="黑体" panose="02010609060101010101" pitchFamily="49" charset="-122"/>
                        </a:rPr>
                        <a:t>年 </a:t>
                      </a:r>
                      <a:r>
                        <a:rPr lang="en-US" altLang="zh-CN" dirty="0">
                          <a:solidFill>
                            <a:schemeClr val="tx1"/>
                          </a:solidFill>
                          <a:latin typeface="黑体" panose="02010609060101010101" pitchFamily="49" charset="-122"/>
                          <a:ea typeface="黑体" panose="02010609060101010101" pitchFamily="49" charset="-122"/>
                        </a:rPr>
                        <a:t>5</a:t>
                      </a:r>
                      <a:r>
                        <a:rPr lang="zh-CN" altLang="en-US" dirty="0">
                          <a:solidFill>
                            <a:schemeClr val="tx1"/>
                          </a:solidFill>
                          <a:latin typeface="黑体" panose="02010609060101010101" pitchFamily="49" charset="-122"/>
                          <a:ea typeface="黑体" panose="02010609060101010101" pitchFamily="49" charset="-122"/>
                        </a:rPr>
                        <a:t>月</a:t>
                      </a:r>
                      <a:r>
                        <a:rPr lang="en-US" altLang="zh-CN" dirty="0">
                          <a:solidFill>
                            <a:schemeClr val="tx1"/>
                          </a:solidFill>
                          <a:latin typeface="黑体" panose="02010609060101010101" pitchFamily="49" charset="-122"/>
                          <a:ea typeface="黑体" panose="02010609060101010101" pitchFamily="49" charset="-122"/>
                        </a:rPr>
                        <a:t>20</a:t>
                      </a:r>
                      <a:r>
                        <a:rPr lang="zh-CN" altLang="en-US" dirty="0">
                          <a:solidFill>
                            <a:schemeClr val="tx1"/>
                          </a:solidFill>
                          <a:latin typeface="黑体" panose="02010609060101010101" pitchFamily="49" charset="-122"/>
                          <a:ea typeface="黑体" panose="02010609060101010101" pitchFamily="49"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latin typeface="黑体" panose="02010609060101010101" pitchFamily="49" charset="-122"/>
                          <a:ea typeface="黑体" panose="02010609060101010101" pitchFamily="49" charset="-122"/>
                        </a:rPr>
                        <a:t>南京、天津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latin typeface="黑体" panose="02010609060101010101" pitchFamily="49" charset="-122"/>
                          <a:ea typeface="黑体" panose="02010609060101010101" pitchFamily="49" charset="-122"/>
                        </a:rPr>
                        <a:t>“反迫害”</a:t>
                      </a:r>
                      <a:endParaRPr lang="en-US" altLang="zh-CN"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5087" y="1281313"/>
            <a:ext cx="1386223" cy="44192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958397" y="5091039"/>
            <a:ext cx="9463418" cy="400110"/>
          </a:xfrm>
          <a:prstGeom prst="rect">
            <a:avLst/>
          </a:prstGeom>
        </p:spPr>
        <p:txBody>
          <a:bodyPr wrap="square">
            <a:spAutoFit/>
          </a:bodyPr>
          <a:lstStyle/>
          <a:p>
            <a:pPr marL="342900" indent="-342900">
              <a:buFont typeface="Wingdings" panose="05000000000000000000" pitchFamily="2" charset="2"/>
              <a:buChar char="ü"/>
            </a:pPr>
            <a:r>
              <a:rPr lang="zh-CN" altLang="en-US" sz="2000" dirty="0">
                <a:solidFill>
                  <a:prstClr val="black"/>
                </a:solidFill>
                <a:latin typeface="黑体" panose="02010609060101010101" pitchFamily="49" charset="-122"/>
                <a:ea typeface="黑体" panose="02010609060101010101" pitchFamily="49" charset="-122"/>
              </a:rPr>
              <a:t>台湾和少数民族地区的人民民主运动，</a:t>
            </a:r>
            <a:r>
              <a:rPr lang="en-US" altLang="zh-CN" sz="2000" dirty="0">
                <a:solidFill>
                  <a:srgbClr val="C00000"/>
                </a:solidFill>
                <a:latin typeface="黑体" panose="02010609060101010101" pitchFamily="49" charset="-122"/>
                <a:ea typeface="黑体" panose="02010609060101010101" pitchFamily="49" charset="-122"/>
              </a:rPr>
              <a:t>1947</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28</a:t>
            </a:r>
            <a:r>
              <a:rPr lang="zh-CN" altLang="en-US" sz="2000" dirty="0">
                <a:solidFill>
                  <a:prstClr val="black"/>
                </a:solidFill>
                <a:latin typeface="黑体" panose="02010609060101010101" pitchFamily="49" charset="-122"/>
                <a:ea typeface="黑体" panose="02010609060101010101" pitchFamily="49" charset="-122"/>
              </a:rPr>
              <a:t>日，台北人民</a:t>
            </a:r>
            <a:r>
              <a:rPr lang="zh-CN" altLang="en-US" sz="2000" dirty="0">
                <a:solidFill>
                  <a:srgbClr val="C00000"/>
                </a:solidFill>
                <a:latin typeface="黑体" panose="02010609060101010101" pitchFamily="49" charset="-122"/>
                <a:ea typeface="黑体" panose="02010609060101010101" pitchFamily="49" charset="-122"/>
              </a:rPr>
              <a:t>（    ）起义</a:t>
            </a:r>
            <a:r>
              <a:rPr lang="zh-CN" altLang="en-US" sz="2000" dirty="0">
                <a:solidFill>
                  <a:prstClr val="black"/>
                </a:solidFill>
                <a:latin typeface="黑体" panose="02010609060101010101" pitchFamily="49" charset="-122"/>
                <a:ea typeface="黑体" panose="02010609060101010101" pitchFamily="49" charset="-122"/>
              </a:rPr>
              <a:t>。</a:t>
            </a:r>
          </a:p>
        </p:txBody>
      </p:sp>
      <p:grpSp>
        <p:nvGrpSpPr>
          <p:cNvPr id="12" name="组 11"/>
          <p:cNvGrpSpPr/>
          <p:nvPr/>
        </p:nvGrpSpPr>
        <p:grpSpPr>
          <a:xfrm>
            <a:off x="6467658" y="100049"/>
            <a:ext cx="5574306" cy="1792549"/>
            <a:chOff x="3014118" y="1917767"/>
            <a:chExt cx="7261926" cy="3173490"/>
          </a:xfrm>
        </p:grpSpPr>
        <p:sp>
          <p:nvSpPr>
            <p:cNvPr id="13" name="圆角矩形 12"/>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14" name="左大括号 13"/>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6" name="圆角矩形 15"/>
            <p:cNvSpPr/>
            <p:nvPr/>
          </p:nvSpPr>
          <p:spPr>
            <a:xfrm>
              <a:off x="6378446" y="4440003"/>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第二条战线的开辟</a:t>
              </a:r>
            </a:p>
          </p:txBody>
        </p:sp>
        <p:sp>
          <p:nvSpPr>
            <p:cNvPr id="17" name="圆角矩形 16"/>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8" name="圆角矩形 17"/>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099780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397" y="456005"/>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838200" y="1182643"/>
            <a:ext cx="10515600" cy="3737699"/>
          </a:xfrm>
        </p:spPr>
        <p:txBody>
          <a:bodyPr>
            <a:normAutofit/>
          </a:bodyPr>
          <a:lstStyle/>
          <a:p>
            <a:pPr>
              <a:lnSpc>
                <a:spcPct val="160000"/>
              </a:lnSpc>
            </a:pPr>
            <a:r>
              <a:rPr lang="zh-CN" altLang="en-US" sz="2000" dirty="0">
                <a:latin typeface="黑体" panose="02010609060101010101" pitchFamily="49" charset="-122"/>
                <a:ea typeface="黑体" panose="02010609060101010101" pitchFamily="49" charset="-122"/>
              </a:rPr>
              <a:t>第二条战线的开辟</a:t>
            </a:r>
            <a:endParaRPr lang="en-US" altLang="zh-CN" sz="2000" dirty="0">
              <a:latin typeface="黑体" panose="02010609060101010101" pitchFamily="49" charset="-122"/>
              <a:ea typeface="黑体" panose="02010609060101010101" pitchFamily="49" charset="-122"/>
            </a:endParaRPr>
          </a:p>
          <a:p>
            <a:pPr>
              <a:lnSpc>
                <a:spcPct val="160000"/>
              </a:lnSpc>
            </a:pPr>
            <a:endParaRPr lang="zh-CN" altLang="en-US" dirty="0">
              <a:latin typeface="黑体" panose="02010609060101010101" pitchFamily="49" charset="-122"/>
              <a:ea typeface="黑体" panose="02010609060101010101" pitchFamily="49" charset="-122"/>
            </a:endParaRPr>
          </a:p>
          <a:p>
            <a:endParaRPr lang="en-US" altLang="zh-CN" dirty="0"/>
          </a:p>
        </p:txBody>
      </p:sp>
      <p:graphicFrame>
        <p:nvGraphicFramePr>
          <p:cNvPr id="4" name="表格 3"/>
          <p:cNvGraphicFramePr>
            <a:graphicFrameLocks noGrp="1"/>
          </p:cNvGraphicFramePr>
          <p:nvPr/>
        </p:nvGraphicFramePr>
        <p:xfrm>
          <a:off x="1353481" y="2294049"/>
          <a:ext cx="9401908" cy="2090648"/>
        </p:xfrm>
        <a:graphic>
          <a:graphicData uri="http://schemas.openxmlformats.org/drawingml/2006/table">
            <a:tbl>
              <a:tblPr firstRow="1" bandRow="1">
                <a:tableStyleId>{5C22544A-7EE6-4342-B048-85BDC9FD1C3A}</a:tableStyleId>
              </a:tblPr>
              <a:tblGrid>
                <a:gridCol w="1870678">
                  <a:extLst>
                    <a:ext uri="{9D8B030D-6E8A-4147-A177-3AD203B41FA5}">
                      <a16:colId xmlns:a16="http://schemas.microsoft.com/office/drawing/2014/main" val="20000"/>
                    </a:ext>
                  </a:extLst>
                </a:gridCol>
                <a:gridCol w="2179625">
                  <a:extLst>
                    <a:ext uri="{9D8B030D-6E8A-4147-A177-3AD203B41FA5}">
                      <a16:colId xmlns:a16="http://schemas.microsoft.com/office/drawing/2014/main" val="20001"/>
                    </a:ext>
                  </a:extLst>
                </a:gridCol>
                <a:gridCol w="1490090">
                  <a:extLst>
                    <a:ext uri="{9D8B030D-6E8A-4147-A177-3AD203B41FA5}">
                      <a16:colId xmlns:a16="http://schemas.microsoft.com/office/drawing/2014/main" val="20002"/>
                    </a:ext>
                  </a:extLst>
                </a:gridCol>
                <a:gridCol w="3861515">
                  <a:extLst>
                    <a:ext uri="{9D8B030D-6E8A-4147-A177-3AD203B41FA5}">
                      <a16:colId xmlns:a16="http://schemas.microsoft.com/office/drawing/2014/main" val="20003"/>
                    </a:ext>
                  </a:extLst>
                </a:gridCol>
              </a:tblGrid>
              <a:tr h="485941">
                <a:tc>
                  <a:txBody>
                    <a:bodyPr/>
                    <a:lstStyle/>
                    <a:p>
                      <a:pPr marL="0" algn="ctr" defTabSz="914400" rtl="0" eaLnBrk="1" latinLnBrk="0" hangingPunct="1"/>
                      <a:r>
                        <a:rPr lang="zh-CN" altLang="en-US" sz="1800" kern="1200" dirty="0">
                          <a:solidFill>
                            <a:schemeClr val="bg1"/>
                          </a:solidFill>
                          <a:latin typeface="黑体" panose="02010609060101010101" pitchFamily="49" charset="-122"/>
                          <a:ea typeface="黑体" panose="02010609060101010101" pitchFamily="49" charset="-122"/>
                          <a:cs typeface="+mn-cs"/>
                        </a:rPr>
                        <a:t>运动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a:solidFill>
                            <a:schemeClr val="bg1"/>
                          </a:solidFill>
                          <a:latin typeface="黑体" panose="02010609060101010101" pitchFamily="49" charset="-122"/>
                          <a:ea typeface="黑体" panose="02010609060101010101" pitchFamily="49" charset="-122"/>
                        </a:rPr>
                        <a:t>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a:solidFill>
                            <a:schemeClr val="bg1"/>
                          </a:solidFill>
                          <a:latin typeface="黑体" panose="02010609060101010101" pitchFamily="49" charset="-122"/>
                          <a:ea typeface="黑体" panose="02010609060101010101" pitchFamily="49" charset="-122"/>
                        </a:rPr>
                        <a:t>地点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a:solidFill>
                            <a:schemeClr val="bg1"/>
                          </a:solidFill>
                          <a:latin typeface="黑体" panose="02010609060101010101" pitchFamily="49" charset="-122"/>
                          <a:ea typeface="黑体" panose="02010609060101010101" pitchFamily="49" charset="-122"/>
                        </a:rPr>
                        <a:t>口号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extLst>
                  <a:ext uri="{0D108BD9-81ED-4DB2-BD59-A6C34878D82A}">
                    <a16:rowId xmlns:a16="http://schemas.microsoft.com/office/drawing/2014/main" val="10000"/>
                  </a:ext>
                </a:extLst>
              </a:tr>
              <a:tr h="527910">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一二.一运动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1945</a:t>
                      </a:r>
                      <a:r>
                        <a:rPr lang="zh-CN" altLang="en-US" dirty="0">
                          <a:solidFill>
                            <a:schemeClr val="tx1"/>
                          </a:solidFill>
                          <a:latin typeface="黑体" panose="02010609060101010101" pitchFamily="49" charset="-122"/>
                          <a:ea typeface="黑体" panose="02010609060101010101" pitchFamily="49" charset="-122"/>
                        </a:rPr>
                        <a:t>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latin typeface="黑体" panose="02010609060101010101" pitchFamily="49" charset="-122"/>
                          <a:ea typeface="黑体" panose="02010609060101010101" pitchFamily="49" charset="-122"/>
                        </a:rPr>
                        <a:t>昆明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latin typeface="黑体" panose="02010609060101010101" pitchFamily="49" charset="-122"/>
                          <a:ea typeface="黑体" panose="02010609060101010101" pitchFamily="49" charset="-122"/>
                        </a:rPr>
                        <a:t>“反对内战，争取自由”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48887">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一二.三O运动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1946</a:t>
                      </a:r>
                      <a:r>
                        <a:rPr lang="zh-CN" altLang="en-US" dirty="0">
                          <a:solidFill>
                            <a:schemeClr val="tx1"/>
                          </a:solidFill>
                          <a:latin typeface="黑体" panose="02010609060101010101" pitchFamily="49" charset="-122"/>
                          <a:ea typeface="黑体" panose="02010609060101010101" pitchFamily="49" charset="-122"/>
                        </a:rPr>
                        <a:t>年</a:t>
                      </a:r>
                      <a:r>
                        <a:rPr lang="en-US" altLang="zh-CN" dirty="0">
                          <a:solidFill>
                            <a:schemeClr val="tx1"/>
                          </a:solidFill>
                          <a:latin typeface="黑体" panose="02010609060101010101" pitchFamily="49" charset="-122"/>
                          <a:ea typeface="黑体" panose="02010609060101010101" pitchFamily="49" charset="-122"/>
                        </a:rPr>
                        <a:t>12</a:t>
                      </a:r>
                      <a:r>
                        <a:rPr lang="zh-CN" altLang="en-US" dirty="0">
                          <a:solidFill>
                            <a:schemeClr val="tx1"/>
                          </a:solidFill>
                          <a:latin typeface="黑体" panose="02010609060101010101" pitchFamily="49" charset="-122"/>
                          <a:ea typeface="黑体" panose="02010609060101010101" pitchFamily="49" charset="-122"/>
                        </a:rPr>
                        <a:t>月</a:t>
                      </a:r>
                      <a:r>
                        <a:rPr lang="en-US" altLang="zh-CN" dirty="0">
                          <a:solidFill>
                            <a:schemeClr val="tx1"/>
                          </a:solidFill>
                          <a:latin typeface="黑体" panose="02010609060101010101" pitchFamily="49" charset="-122"/>
                          <a:ea typeface="黑体" panose="02010609060101010101" pitchFamily="49" charset="-122"/>
                        </a:rPr>
                        <a:t>30</a:t>
                      </a:r>
                      <a:r>
                        <a:rPr lang="zh-CN" altLang="en-US" dirty="0">
                          <a:solidFill>
                            <a:schemeClr val="tx1"/>
                          </a:solidFill>
                          <a:latin typeface="黑体" panose="02010609060101010101" pitchFamily="49" charset="-122"/>
                          <a:ea typeface="黑体" panose="02010609060101010101" pitchFamily="49"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latin typeface="黑体" panose="02010609060101010101" pitchFamily="49" charset="-122"/>
                          <a:ea typeface="黑体" panose="02010609060101010101" pitchFamily="49" charset="-122"/>
                        </a:rPr>
                        <a:t>北平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latin typeface="黑体" panose="02010609060101010101" pitchFamily="49" charset="-122"/>
                          <a:ea typeface="黑体" panose="02010609060101010101" pitchFamily="49" charset="-122"/>
                        </a:rPr>
                        <a:t>“抗议美军暴行”“美军退出中国”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7910">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“五二O”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黑体" panose="02010609060101010101" pitchFamily="49" charset="-122"/>
                          <a:ea typeface="黑体" panose="02010609060101010101" pitchFamily="49" charset="-122"/>
                        </a:rPr>
                        <a:t>1947</a:t>
                      </a:r>
                      <a:r>
                        <a:rPr lang="zh-CN" altLang="en-US" dirty="0">
                          <a:solidFill>
                            <a:schemeClr val="tx1"/>
                          </a:solidFill>
                          <a:latin typeface="黑体" panose="02010609060101010101" pitchFamily="49" charset="-122"/>
                          <a:ea typeface="黑体" panose="02010609060101010101" pitchFamily="49" charset="-122"/>
                        </a:rPr>
                        <a:t>年 </a:t>
                      </a:r>
                      <a:r>
                        <a:rPr lang="en-US" altLang="zh-CN" dirty="0">
                          <a:solidFill>
                            <a:schemeClr val="tx1"/>
                          </a:solidFill>
                          <a:latin typeface="黑体" panose="02010609060101010101" pitchFamily="49" charset="-122"/>
                          <a:ea typeface="黑体" panose="02010609060101010101" pitchFamily="49" charset="-122"/>
                        </a:rPr>
                        <a:t>5</a:t>
                      </a:r>
                      <a:r>
                        <a:rPr lang="zh-CN" altLang="en-US" dirty="0">
                          <a:solidFill>
                            <a:schemeClr val="tx1"/>
                          </a:solidFill>
                          <a:latin typeface="黑体" panose="02010609060101010101" pitchFamily="49" charset="-122"/>
                          <a:ea typeface="黑体" panose="02010609060101010101" pitchFamily="49" charset="-122"/>
                        </a:rPr>
                        <a:t>月</a:t>
                      </a:r>
                      <a:r>
                        <a:rPr lang="en-US" altLang="zh-CN" dirty="0">
                          <a:solidFill>
                            <a:schemeClr val="tx1"/>
                          </a:solidFill>
                          <a:latin typeface="黑体" panose="02010609060101010101" pitchFamily="49" charset="-122"/>
                          <a:ea typeface="黑体" panose="02010609060101010101" pitchFamily="49" charset="-122"/>
                        </a:rPr>
                        <a:t>20</a:t>
                      </a:r>
                      <a:r>
                        <a:rPr lang="zh-CN" altLang="en-US" dirty="0">
                          <a:solidFill>
                            <a:schemeClr val="tx1"/>
                          </a:solidFill>
                          <a:latin typeface="黑体" panose="02010609060101010101" pitchFamily="49" charset="-122"/>
                          <a:ea typeface="黑体" panose="02010609060101010101" pitchFamily="49"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latin typeface="黑体" panose="02010609060101010101" pitchFamily="49" charset="-122"/>
                          <a:ea typeface="黑体" panose="02010609060101010101" pitchFamily="49" charset="-122"/>
                        </a:rPr>
                        <a:t>南京、天津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latin typeface="黑体" panose="02010609060101010101" pitchFamily="49" charset="-122"/>
                          <a:ea typeface="黑体" panose="02010609060101010101" pitchFamily="49" charset="-122"/>
                        </a:rPr>
                        <a:t>“反迫害”</a:t>
                      </a:r>
                      <a:endParaRPr lang="en-US" altLang="zh-CN"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5087" y="1281313"/>
            <a:ext cx="1386223" cy="44192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958397" y="5091039"/>
            <a:ext cx="9463418" cy="400110"/>
          </a:xfrm>
          <a:prstGeom prst="rect">
            <a:avLst/>
          </a:prstGeom>
        </p:spPr>
        <p:txBody>
          <a:bodyPr wrap="square">
            <a:spAutoFit/>
          </a:bodyPr>
          <a:lstStyle/>
          <a:p>
            <a:pPr marL="342900" indent="-342900">
              <a:buFont typeface="Wingdings" panose="05000000000000000000" pitchFamily="2" charset="2"/>
              <a:buChar char="ü"/>
            </a:pPr>
            <a:r>
              <a:rPr lang="zh-CN" altLang="en-US" sz="2000" dirty="0">
                <a:solidFill>
                  <a:prstClr val="black"/>
                </a:solidFill>
                <a:latin typeface="黑体" panose="02010609060101010101" pitchFamily="49" charset="-122"/>
                <a:ea typeface="黑体" panose="02010609060101010101" pitchFamily="49" charset="-122"/>
              </a:rPr>
              <a:t>台湾和少数民族地区的人民民主运动，</a:t>
            </a:r>
            <a:r>
              <a:rPr lang="en-US" altLang="zh-CN" sz="2000" dirty="0">
                <a:solidFill>
                  <a:srgbClr val="C00000"/>
                </a:solidFill>
                <a:latin typeface="黑体" panose="02010609060101010101" pitchFamily="49" charset="-122"/>
                <a:ea typeface="黑体" panose="02010609060101010101" pitchFamily="49" charset="-122"/>
              </a:rPr>
              <a:t>1947</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28</a:t>
            </a:r>
            <a:r>
              <a:rPr lang="zh-CN" altLang="en-US" sz="2000" dirty="0">
                <a:solidFill>
                  <a:prstClr val="black"/>
                </a:solidFill>
                <a:latin typeface="黑体" panose="02010609060101010101" pitchFamily="49" charset="-122"/>
                <a:ea typeface="黑体" panose="02010609060101010101" pitchFamily="49" charset="-122"/>
              </a:rPr>
              <a:t>日，台北人民</a:t>
            </a:r>
            <a:r>
              <a:rPr lang="zh-CN" altLang="en-US" sz="2000" dirty="0">
                <a:solidFill>
                  <a:srgbClr val="C00000"/>
                </a:solidFill>
                <a:latin typeface="黑体" panose="02010609060101010101" pitchFamily="49" charset="-122"/>
                <a:ea typeface="黑体" panose="02010609060101010101" pitchFamily="49" charset="-122"/>
              </a:rPr>
              <a:t>二二八起义</a:t>
            </a:r>
            <a:r>
              <a:rPr lang="zh-CN" altLang="en-US" sz="2000" dirty="0">
                <a:solidFill>
                  <a:prstClr val="black"/>
                </a:solidFill>
                <a:latin typeface="黑体" panose="02010609060101010101" pitchFamily="49" charset="-122"/>
                <a:ea typeface="黑体" panose="02010609060101010101" pitchFamily="49" charset="-122"/>
              </a:rPr>
              <a:t>。</a:t>
            </a:r>
          </a:p>
        </p:txBody>
      </p:sp>
      <p:grpSp>
        <p:nvGrpSpPr>
          <p:cNvPr id="12" name="组 11"/>
          <p:cNvGrpSpPr/>
          <p:nvPr/>
        </p:nvGrpSpPr>
        <p:grpSpPr>
          <a:xfrm>
            <a:off x="6467658" y="100049"/>
            <a:ext cx="5574306" cy="1792549"/>
            <a:chOff x="3014118" y="1917767"/>
            <a:chExt cx="7261926" cy="3173490"/>
          </a:xfrm>
        </p:grpSpPr>
        <p:sp>
          <p:nvSpPr>
            <p:cNvPr id="13" name="圆角矩形 12"/>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14" name="左大括号 13"/>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6" name="圆角矩形 15"/>
            <p:cNvSpPr/>
            <p:nvPr/>
          </p:nvSpPr>
          <p:spPr>
            <a:xfrm>
              <a:off x="6378446" y="4440003"/>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第二条战线的开辟</a:t>
              </a:r>
            </a:p>
          </p:txBody>
        </p:sp>
        <p:sp>
          <p:nvSpPr>
            <p:cNvPr id="17" name="圆角矩形 16"/>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8" name="圆角矩形 17"/>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682420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年，国民党宪警制造的镇压爱国学生运动的惨案是（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五卅惨案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校场口惨案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下关惨案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五二〇惨案</a:t>
            </a:r>
          </a:p>
        </p:txBody>
      </p:sp>
    </p:spTree>
    <p:extLst>
      <p:ext uri="{BB962C8B-B14F-4D97-AF65-F5344CB8AC3E}">
        <p14:creationId xmlns:p14="http://schemas.microsoft.com/office/powerpoint/2010/main" val="1375716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年，国民党宪警制造的镇压爱国学生运动的惨案是（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五卅惨案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校场口惨案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下关惨案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五二〇惨案</a:t>
            </a:r>
          </a:p>
        </p:txBody>
      </p:sp>
    </p:spTree>
    <p:extLst>
      <p:ext uri="{BB962C8B-B14F-4D97-AF65-F5344CB8AC3E}">
        <p14:creationId xmlns:p14="http://schemas.microsoft.com/office/powerpoint/2010/main" val="3912648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月，被国民党当局宣布为“非法团体”并勒令取缔的民主党派是（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．中国农工民主党</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．中国民主同盟</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．中国民主促进会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．中国国民党革命委员会</a:t>
            </a:r>
          </a:p>
        </p:txBody>
      </p:sp>
    </p:spTree>
    <p:extLst>
      <p:ext uri="{BB962C8B-B14F-4D97-AF65-F5344CB8AC3E}">
        <p14:creationId xmlns:p14="http://schemas.microsoft.com/office/powerpoint/2010/main" val="1945869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月，被国民党当局宣布为“非法团体”并勒令取缔的民主党派是（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．中国农工民主党</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．中国民主同盟</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．中国民主促进会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．中国国民党革命委员会</a:t>
            </a:r>
          </a:p>
        </p:txBody>
      </p:sp>
    </p:spTree>
    <p:extLst>
      <p:ext uri="{BB962C8B-B14F-4D97-AF65-F5344CB8AC3E}">
        <p14:creationId xmlns:p14="http://schemas.microsoft.com/office/powerpoint/2010/main" val="211507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教材卖点二</a:t>
            </a:r>
          </a:p>
        </p:txBody>
      </p:sp>
      <p:sp>
        <p:nvSpPr>
          <p:cNvPr id="13315" name="椭圆 84"/>
          <p:cNvSpPr/>
          <p:nvPr/>
        </p:nvSpPr>
        <p:spPr>
          <a:xfrm>
            <a:off x="3175000" y="2654300"/>
            <a:ext cx="471488" cy="471488"/>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6" name="椭圆 91"/>
          <p:cNvSpPr/>
          <p:nvPr/>
        </p:nvSpPr>
        <p:spPr>
          <a:xfrm>
            <a:off x="5589588" y="4591050"/>
            <a:ext cx="584200" cy="584200"/>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7" name="椭圆 92"/>
          <p:cNvSpPr/>
          <p:nvPr/>
        </p:nvSpPr>
        <p:spPr>
          <a:xfrm flipH="1">
            <a:off x="1989138" y="3724275"/>
            <a:ext cx="228600" cy="228600"/>
          </a:xfrm>
          <a:prstGeom prst="ellipse">
            <a:avLst/>
          </a:prstGeom>
          <a:solidFill>
            <a:srgbClr val="88D0E0">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8"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9" name="椭圆 95"/>
          <p:cNvSpPr/>
          <p:nvPr/>
        </p:nvSpPr>
        <p:spPr>
          <a:xfrm>
            <a:off x="7397751" y="2568576"/>
            <a:ext cx="447675" cy="447675"/>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0" name="椭圆 97"/>
          <p:cNvSpPr/>
          <p:nvPr/>
        </p:nvSpPr>
        <p:spPr>
          <a:xfrm flipH="1">
            <a:off x="6173788" y="3000376"/>
            <a:ext cx="239712" cy="239713"/>
          </a:xfrm>
          <a:prstGeom prst="ellipse">
            <a:avLst/>
          </a:prstGeom>
          <a:solidFill>
            <a:srgbClr val="F28A5F">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1" name="椭圆 99"/>
          <p:cNvSpPr/>
          <p:nvPr/>
        </p:nvSpPr>
        <p:spPr>
          <a:xfrm>
            <a:off x="9317038" y="50577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2" name="椭圆 101"/>
          <p:cNvSpPr/>
          <p:nvPr/>
        </p:nvSpPr>
        <p:spPr>
          <a:xfrm flipH="1">
            <a:off x="8629651" y="1662113"/>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3323" name="图片 1"/>
          <p:cNvPicPr>
            <a:picLocks noChangeAspect="1"/>
          </p:cNvPicPr>
          <p:nvPr/>
        </p:nvPicPr>
        <p:blipFill>
          <a:blip r:embed="rId2"/>
          <a:stretch>
            <a:fillRect/>
          </a:stretch>
        </p:blipFill>
        <p:spPr>
          <a:xfrm>
            <a:off x="1841500" y="9525"/>
            <a:ext cx="8509000" cy="6616700"/>
          </a:xfrm>
          <a:prstGeom prst="rect">
            <a:avLst/>
          </a:prstGeom>
          <a:noFill/>
          <a:ln w="9525">
            <a:noFill/>
          </a:ln>
        </p:spPr>
      </p:pic>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964178940"/>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rPr>
              <a:t>标志着民盟站到了新民主主义革命的立场上来的是（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中国民主建国会的成立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国民党当局宣布民盟为“非法团体”</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民盟一届三中全会的召开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中国民主同盟全国代表大会</a:t>
            </a:r>
          </a:p>
        </p:txBody>
      </p:sp>
    </p:spTree>
    <p:extLst>
      <p:ext uri="{BB962C8B-B14F-4D97-AF65-F5344CB8AC3E}">
        <p14:creationId xmlns:p14="http://schemas.microsoft.com/office/powerpoint/2010/main" val="2376192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rPr>
              <a:t>标志着民盟站到了新民主主义革命的立场上来的是（  </a:t>
            </a:r>
            <a:r>
              <a:rPr lang="en-US" altLang="zh-CN" sz="2400" dirty="0">
                <a:solidFill>
                  <a:srgbClr val="C00000"/>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中国民主建国会的成立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国民党当局宣布民盟为“非法团体”</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民盟一届三中全会的召开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中国民主同盟全国代表大会</a:t>
            </a:r>
          </a:p>
        </p:txBody>
      </p:sp>
    </p:spTree>
    <p:extLst>
      <p:ext uri="{BB962C8B-B14F-4D97-AF65-F5344CB8AC3E}">
        <p14:creationId xmlns:p14="http://schemas.microsoft.com/office/powerpoint/2010/main" val="1884841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919908" y="1371962"/>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4.1949</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22</a:t>
            </a:r>
            <a:r>
              <a:rPr lang="zh-CN" altLang="en-US" sz="2400" dirty="0">
                <a:solidFill>
                  <a:prstClr val="black"/>
                </a:solidFill>
                <a:latin typeface="黑体" panose="02010609060101010101" pitchFamily="49" charset="-122"/>
                <a:ea typeface="黑体" panose="02010609060101010101" pitchFamily="49" charset="-122"/>
              </a:rPr>
              <a:t>日，民主党派和无党派人士宣布拥护中国共产党政治主张的声明是（    ）</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我们对于时局的意见</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论人民民主专政</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关于若干历史问题的决议</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179326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919908" y="1371962"/>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4.1949</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22</a:t>
            </a:r>
            <a:r>
              <a:rPr lang="zh-CN" altLang="en-US" sz="2400" dirty="0">
                <a:solidFill>
                  <a:prstClr val="black"/>
                </a:solidFill>
                <a:latin typeface="黑体" panose="02010609060101010101" pitchFamily="49" charset="-122"/>
                <a:ea typeface="黑体" panose="02010609060101010101" pitchFamily="49" charset="-122"/>
              </a:rPr>
              <a:t>日，民主党派和无党派人士宣布拥护中国共产党政治主张的声明是（   </a:t>
            </a:r>
            <a:r>
              <a:rPr lang="en-US" altLang="zh-CN" sz="2400" dirty="0">
                <a:solidFill>
                  <a:srgbClr val="C00000"/>
                </a:solidFill>
                <a:latin typeface="黑体" panose="02010609060101010101" pitchFamily="49" charset="-122"/>
                <a:ea typeface="黑体" panose="02010609060101010101" pitchFamily="49" charset="-122"/>
              </a:rPr>
              <a:t>A </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我们对于时局的意见</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论人民民主专政</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关于若干历史问题的决议</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536494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5.1948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30</a:t>
            </a:r>
            <a:r>
              <a:rPr lang="zh-CN" altLang="en-US" sz="2400" dirty="0">
                <a:solidFill>
                  <a:prstClr val="black"/>
                </a:solidFill>
                <a:latin typeface="黑体" panose="02010609060101010101" pitchFamily="49" charset="-122"/>
                <a:ea typeface="黑体" panose="02010609060101010101" pitchFamily="49" charset="-122"/>
              </a:rPr>
              <a:t>日，中共中央在纪念五一国家劳动节的口号中提出（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迅速召开政治协商会议，成立民主联合政府</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反内战、反饥饿、反迫害</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打倒蒋介石，解放全中国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把中国由落后的农业国变为先进的工业国</a:t>
            </a:r>
          </a:p>
        </p:txBody>
      </p:sp>
    </p:spTree>
    <p:extLst>
      <p:ext uri="{BB962C8B-B14F-4D97-AF65-F5344CB8AC3E}">
        <p14:creationId xmlns:p14="http://schemas.microsoft.com/office/powerpoint/2010/main" val="2271511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5.1948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30</a:t>
            </a:r>
            <a:r>
              <a:rPr lang="zh-CN" altLang="en-US" sz="2400" dirty="0">
                <a:solidFill>
                  <a:prstClr val="black"/>
                </a:solidFill>
                <a:latin typeface="黑体" panose="02010609060101010101" pitchFamily="49" charset="-122"/>
                <a:ea typeface="黑体" panose="02010609060101010101" pitchFamily="49" charset="-122"/>
              </a:rPr>
              <a:t>日，中共中央在纪念五一国家劳动节的口号中提出（  </a:t>
            </a:r>
            <a:r>
              <a:rPr lang="en-US" altLang="zh-CN" sz="2400" dirty="0">
                <a:solidFill>
                  <a:srgbClr val="C00000"/>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迅速召开政治协商会议，成立民主联合政府</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反内战、反饥饿、反迫害</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打倒蒋介石，解放全中国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把中国由落后的农业国变为先进的工业国</a:t>
            </a:r>
          </a:p>
        </p:txBody>
      </p:sp>
    </p:spTree>
    <p:extLst>
      <p:ext uri="{BB962C8B-B14F-4D97-AF65-F5344CB8AC3E}">
        <p14:creationId xmlns:p14="http://schemas.microsoft.com/office/powerpoint/2010/main" val="3060803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65129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6" name="圆角矩形 15"/>
          <p:cNvSpPr/>
          <p:nvPr/>
        </p:nvSpPr>
        <p:spPr>
          <a:xfrm>
            <a:off x="6347753" y="610923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22973448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65129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6" name="圆角矩形 15"/>
          <p:cNvSpPr/>
          <p:nvPr/>
        </p:nvSpPr>
        <p:spPr>
          <a:xfrm>
            <a:off x="6347753" y="610923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2868126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33585"/>
            <a:ext cx="10192076" cy="544050"/>
          </a:xfrm>
        </p:spPr>
        <p:txBody>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838200" y="1266533"/>
            <a:ext cx="10515600" cy="937405"/>
          </a:xfrm>
        </p:spPr>
        <p:txBody>
          <a:bodyPr>
            <a:normAutofit/>
          </a:bodyPr>
          <a:lstStyle/>
          <a:p>
            <a:pPr>
              <a:lnSpc>
                <a:spcPct val="200000"/>
              </a:lnSpc>
            </a:pPr>
            <a:r>
              <a:rPr lang="zh-CN" altLang="en-US" sz="2000" dirty="0">
                <a:latin typeface="黑体" panose="02010609060101010101" pitchFamily="49" charset="-122"/>
                <a:ea typeface="黑体" panose="02010609060101010101" pitchFamily="49" charset="-122"/>
              </a:rPr>
              <a:t>决定中国命运的</a:t>
            </a:r>
            <a:r>
              <a:rPr lang="zh-CN" altLang="en-US" sz="2000">
                <a:latin typeface="黑体" panose="02010609060101010101" pitchFamily="49" charset="-122"/>
                <a:ea typeface="黑体" panose="02010609060101010101" pitchFamily="49" charset="-122"/>
              </a:rPr>
              <a:t>战略决战</a:t>
            </a:r>
            <a:endParaRPr lang="zh-CN" altLang="en-US" sz="2000"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38200" y="2748328"/>
          <a:ext cx="10069286" cy="2708764"/>
        </p:xfrm>
        <a:graphic>
          <a:graphicData uri="http://schemas.openxmlformats.org/drawingml/2006/table">
            <a:tbl>
              <a:tblPr firstRow="1" bandRow="1">
                <a:tableStyleId>{5C22544A-7EE6-4342-B048-85BDC9FD1C3A}</a:tableStyleId>
              </a:tblPr>
              <a:tblGrid>
                <a:gridCol w="1390300">
                  <a:extLst>
                    <a:ext uri="{9D8B030D-6E8A-4147-A177-3AD203B41FA5}">
                      <a16:colId xmlns:a16="http://schemas.microsoft.com/office/drawing/2014/main" val="20000"/>
                    </a:ext>
                  </a:extLst>
                </a:gridCol>
                <a:gridCol w="2878753">
                  <a:extLst>
                    <a:ext uri="{9D8B030D-6E8A-4147-A177-3AD203B41FA5}">
                      <a16:colId xmlns:a16="http://schemas.microsoft.com/office/drawing/2014/main" val="20001"/>
                    </a:ext>
                  </a:extLst>
                </a:gridCol>
                <a:gridCol w="3025848">
                  <a:extLst>
                    <a:ext uri="{9D8B030D-6E8A-4147-A177-3AD203B41FA5}">
                      <a16:colId xmlns:a16="http://schemas.microsoft.com/office/drawing/2014/main" val="20002"/>
                    </a:ext>
                  </a:extLst>
                </a:gridCol>
                <a:gridCol w="2774385">
                  <a:extLst>
                    <a:ext uri="{9D8B030D-6E8A-4147-A177-3AD203B41FA5}">
                      <a16:colId xmlns:a16="http://schemas.microsoft.com/office/drawing/2014/main" val="20003"/>
                    </a:ext>
                  </a:extLst>
                </a:gridCol>
              </a:tblGrid>
              <a:tr h="458658">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战   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时     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指    挥   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意     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66792">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辽沈战役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黑体" panose="02010609060101010101" pitchFamily="49" charset="-122"/>
                          <a:ea typeface="黑体" panose="02010609060101010101" pitchFamily="49" charset="-122"/>
                        </a:rPr>
                        <a:t>1948.9.12-11.2</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a:solidFill>
                            <a:schemeClr val="tx1"/>
                          </a:solidFill>
                          <a:latin typeface="黑体" panose="02010609060101010101" pitchFamily="49" charset="-122"/>
                          <a:ea typeface="黑体" panose="02010609060101010101" pitchFamily="49" charset="-122"/>
                        </a:rPr>
                        <a:t>林彪、罗荣桓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标志国民党的主要</a:t>
                      </a:r>
                    </a:p>
                    <a:p>
                      <a:pPr algn="ctr"/>
                      <a:r>
                        <a:rPr lang="zh-CN" altLang="en-US" sz="2000" b="1" u="none" dirty="0">
                          <a:solidFill>
                            <a:srgbClr val="C00000"/>
                          </a:solidFill>
                          <a:latin typeface="黑体" panose="02010609060101010101" pitchFamily="49" charset="-122"/>
                          <a:ea typeface="黑体" panose="02010609060101010101" pitchFamily="49" charset="-122"/>
                        </a:rPr>
                        <a:t>军事力量基本被摧毁</a:t>
                      </a:r>
                      <a:endParaRPr lang="zh-CN" altLang="en-US" sz="2000" u="none" dirty="0">
                        <a:solidFill>
                          <a:srgbClr val="C00000"/>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91657">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淮海战役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黑体" panose="02010609060101010101" pitchFamily="49" charset="-122"/>
                          <a:ea typeface="黑体" panose="02010609060101010101" pitchFamily="49" charset="-122"/>
                        </a:rPr>
                        <a:t>1948.11.6-1949.1.10</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a:solidFill>
                            <a:schemeClr val="tx1"/>
                          </a:solidFill>
                          <a:latin typeface="黑体" panose="02010609060101010101" pitchFamily="49" charset="-122"/>
                          <a:ea typeface="黑体" panose="02010609060101010101" pitchFamily="49" charset="-122"/>
                        </a:rPr>
                        <a:t>刘伯承、陈毅、邓小平、粟裕、谭震林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extLst>
                  <a:ext uri="{0D108BD9-81ED-4DB2-BD59-A6C34878D82A}">
                    <a16:rowId xmlns:a16="http://schemas.microsoft.com/office/drawing/2014/main" val="10002"/>
                  </a:ext>
                </a:extLst>
              </a:tr>
              <a:tr h="791657">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平津战役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黑体" panose="02010609060101010101" pitchFamily="49" charset="-122"/>
                          <a:ea typeface="黑体" panose="02010609060101010101" pitchFamily="49" charset="-122"/>
                        </a:rPr>
                        <a:t>1948.11.29-1949.1.31</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a:solidFill>
                            <a:schemeClr val="tx1"/>
                          </a:solidFill>
                          <a:latin typeface="黑体" panose="02010609060101010101" pitchFamily="49" charset="-122"/>
                          <a:ea typeface="黑体" panose="02010609060101010101" pitchFamily="49" charset="-122"/>
                        </a:rPr>
                        <a:t>林彪、罗荣桓、聂荣臻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extLst>
                  <a:ext uri="{0D108BD9-81ED-4DB2-BD59-A6C34878D82A}">
                    <a16:rowId xmlns:a16="http://schemas.microsoft.com/office/drawing/2014/main" val="10003"/>
                  </a:ext>
                </a:extLst>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4637" y="1455766"/>
            <a:ext cx="1386223"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578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651295"/>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6" name="圆角矩形 15"/>
          <p:cNvSpPr/>
          <p:nvPr/>
        </p:nvSpPr>
        <p:spPr>
          <a:xfrm>
            <a:off x="6347753" y="610923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413258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教材卖点三</a:t>
            </a:r>
          </a:p>
        </p:txBody>
      </p:sp>
      <p:sp>
        <p:nvSpPr>
          <p:cNvPr id="14339" name="椭圆 84"/>
          <p:cNvSpPr/>
          <p:nvPr/>
        </p:nvSpPr>
        <p:spPr>
          <a:xfrm>
            <a:off x="5461000" y="1590675"/>
            <a:ext cx="471488" cy="471488"/>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0" name="椭圆 91"/>
          <p:cNvSpPr/>
          <p:nvPr/>
        </p:nvSpPr>
        <p:spPr>
          <a:xfrm>
            <a:off x="5829300" y="5221288"/>
            <a:ext cx="584200" cy="584200"/>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1" name="椭圆 92"/>
          <p:cNvSpPr/>
          <p:nvPr/>
        </p:nvSpPr>
        <p:spPr>
          <a:xfrm flipH="1">
            <a:off x="1989138" y="3724275"/>
            <a:ext cx="228600" cy="228600"/>
          </a:xfrm>
          <a:prstGeom prst="ellipse">
            <a:avLst/>
          </a:prstGeom>
          <a:solidFill>
            <a:srgbClr val="88D0E0">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2"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3" name="椭圆 95"/>
          <p:cNvSpPr/>
          <p:nvPr/>
        </p:nvSpPr>
        <p:spPr>
          <a:xfrm>
            <a:off x="7397751" y="2568576"/>
            <a:ext cx="447675" cy="447675"/>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4" name="椭圆 97"/>
          <p:cNvSpPr/>
          <p:nvPr/>
        </p:nvSpPr>
        <p:spPr>
          <a:xfrm flipH="1">
            <a:off x="6173788" y="3000376"/>
            <a:ext cx="239712" cy="239713"/>
          </a:xfrm>
          <a:prstGeom prst="ellipse">
            <a:avLst/>
          </a:prstGeom>
          <a:solidFill>
            <a:srgbClr val="F28A5F">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5" name="椭圆 99"/>
          <p:cNvSpPr/>
          <p:nvPr/>
        </p:nvSpPr>
        <p:spPr>
          <a:xfrm>
            <a:off x="9561513" y="25685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6" name="椭圆 101"/>
          <p:cNvSpPr/>
          <p:nvPr/>
        </p:nvSpPr>
        <p:spPr>
          <a:xfrm flipH="1">
            <a:off x="8108951" y="2446338"/>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4347" name="图片 8"/>
          <p:cNvPicPr>
            <a:picLocks noChangeAspect="1"/>
          </p:cNvPicPr>
          <p:nvPr/>
        </p:nvPicPr>
        <p:blipFill>
          <a:blip r:embed="rId2"/>
          <a:stretch>
            <a:fillRect/>
          </a:stretch>
        </p:blipFill>
        <p:spPr>
          <a:xfrm>
            <a:off x="1671638" y="1155701"/>
            <a:ext cx="8604250" cy="5102225"/>
          </a:xfrm>
          <a:prstGeom prst="rect">
            <a:avLst/>
          </a:prstGeom>
          <a:noFill/>
          <a:ln w="9525">
            <a:noFill/>
          </a:ln>
        </p:spPr>
      </p:pic>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43844318"/>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1410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pic>
        <p:nvPicPr>
          <p:cNvPr id="4" name="Picture 4" descr="C:\Users\User\Documents\263EM\chuzi@sunlands.com\history\user\image\0a2b8d88-43cd-46c8-836a-beea4a59c9d9.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9214" y="123061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271795" y="2041533"/>
            <a:ext cx="2088778" cy="3365716"/>
            <a:chOff x="366339" y="1399976"/>
            <a:chExt cx="2088778" cy="3365716"/>
          </a:xfrm>
        </p:grpSpPr>
        <p:sp>
          <p:nvSpPr>
            <p:cNvPr id="6" name="MH_SubTitle_1"/>
            <p:cNvSpPr>
              <a:spLocks noChangeArrowheads="1"/>
            </p:cNvSpPr>
            <p:nvPr>
              <p:custDataLst>
                <p:tags r:id="rId5"/>
              </p:custDataLst>
            </p:nvPr>
          </p:nvSpPr>
          <p:spPr bwMode="gray">
            <a:xfrm>
              <a:off x="366343" y="2351860"/>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年元旦</a:t>
              </a:r>
              <a:endParaRPr lang="en-US" altLang="zh-CN" dirty="0">
                <a:solidFill>
                  <a:srgbClr val="FFFFFF"/>
                </a:solidFill>
                <a:cs typeface="Arial" panose="020B0604020202020204" pitchFamily="34" charset="0"/>
              </a:endParaRPr>
            </a:p>
          </p:txBody>
        </p:sp>
        <p:sp>
          <p:nvSpPr>
            <p:cNvPr id="8" name="MH_SubTitle_2"/>
            <p:cNvSpPr>
              <a:spLocks noChangeArrowheads="1"/>
            </p:cNvSpPr>
            <p:nvPr>
              <p:custDataLst>
                <p:tags r:id="rId6"/>
              </p:custDataLst>
            </p:nvPr>
          </p:nvSpPr>
          <p:spPr bwMode="gray">
            <a:xfrm>
              <a:off x="366341" y="3287493"/>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21</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9" name="MH_SubTitle_3"/>
            <p:cNvSpPr>
              <a:spLocks noChangeArrowheads="1"/>
            </p:cNvSpPr>
            <p:nvPr>
              <p:custDataLst>
                <p:tags r:id="rId7"/>
              </p:custDataLst>
            </p:nvPr>
          </p:nvSpPr>
          <p:spPr bwMode="gray">
            <a:xfrm>
              <a:off x="366339" y="4249160"/>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23</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prstClr val="white"/>
                </a:solidFill>
                <a:cs typeface="Arial" panose="020B0604020202020204" pitchFamily="34" charset="0"/>
              </a:endParaRPr>
            </a:p>
          </p:txBody>
        </p:sp>
        <p:sp>
          <p:nvSpPr>
            <p:cNvPr id="12" name="MH_SubTitle_1"/>
            <p:cNvSpPr>
              <a:spLocks noChangeArrowheads="1"/>
            </p:cNvSpPr>
            <p:nvPr>
              <p:custDataLst>
                <p:tags r:id="rId8"/>
              </p:custDataLst>
            </p:nvPr>
          </p:nvSpPr>
          <p:spPr bwMode="gray">
            <a:xfrm>
              <a:off x="438192" y="1399976"/>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1948</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12</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30</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cxnSp>
          <p:nvCxnSpPr>
            <p:cNvPr id="13" name="MH_Other_5"/>
            <p:cNvCxnSpPr/>
            <p:nvPr>
              <p:custDataLst>
                <p:tags r:id="rId9"/>
              </p:custDataLst>
            </p:nvPr>
          </p:nvCxnSpPr>
          <p:spPr>
            <a:xfrm flipH="1">
              <a:off x="1374806" y="1944730"/>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grpSp>
      <p:sp>
        <p:nvSpPr>
          <p:cNvPr id="18" name="矩形 17"/>
          <p:cNvSpPr/>
          <p:nvPr/>
        </p:nvSpPr>
        <p:spPr>
          <a:xfrm>
            <a:off x="512678" y="1224510"/>
            <a:ext cx="3027691" cy="400110"/>
          </a:xfrm>
          <a:prstGeom prst="rect">
            <a:avLst/>
          </a:prstGeom>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南京国民党政权的覆灭</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cxnSp>
        <p:nvCxnSpPr>
          <p:cNvPr id="24" name="MH_Other_5"/>
          <p:cNvCxnSpPr/>
          <p:nvPr>
            <p:custDataLst>
              <p:tags r:id="rId1"/>
            </p:custDataLst>
          </p:nvPr>
        </p:nvCxnSpPr>
        <p:spPr>
          <a:xfrm flipH="1">
            <a:off x="1316188" y="3512137"/>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5" name="MH_Other_5"/>
          <p:cNvCxnSpPr/>
          <p:nvPr>
            <p:custDataLst>
              <p:tags r:id="rId2"/>
            </p:custDataLst>
          </p:nvPr>
        </p:nvCxnSpPr>
        <p:spPr>
          <a:xfrm flipH="1">
            <a:off x="1316186" y="4473804"/>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6" name="MH_Other_5"/>
          <p:cNvCxnSpPr/>
          <p:nvPr>
            <p:custDataLst>
              <p:tags r:id="rId3"/>
            </p:custDataLst>
          </p:nvPr>
        </p:nvCxnSpPr>
        <p:spPr>
          <a:xfrm flipH="1">
            <a:off x="1316184" y="5407249"/>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7" name="MH_SubTitle_3"/>
          <p:cNvSpPr>
            <a:spLocks noChangeArrowheads="1"/>
          </p:cNvSpPr>
          <p:nvPr>
            <p:custDataLst>
              <p:tags r:id="rId4"/>
            </p:custDataLst>
          </p:nvPr>
        </p:nvSpPr>
        <p:spPr bwMode="gray">
          <a:xfrm>
            <a:off x="271795" y="585019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至</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年底</a:t>
            </a:r>
            <a:endParaRPr lang="en-US" altLang="zh-CN" dirty="0">
              <a:solidFill>
                <a:prstClr val="white"/>
              </a:solidFill>
              <a:cs typeface="Arial" panose="020B0604020202020204" pitchFamily="34" charset="0"/>
            </a:endParaRPr>
          </a:p>
        </p:txBody>
      </p:sp>
    </p:spTree>
    <p:extLst>
      <p:ext uri="{BB962C8B-B14F-4D97-AF65-F5344CB8AC3E}">
        <p14:creationId xmlns:p14="http://schemas.microsoft.com/office/powerpoint/2010/main" val="2002105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1410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pic>
        <p:nvPicPr>
          <p:cNvPr id="4" name="Picture 4" descr="C:\Users\User\Documents\263EM\chuzi@sunlands.com\history\user\image\0a2b8d88-43cd-46c8-836a-beea4a59c9d9.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9214" y="123061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271795" y="2041533"/>
            <a:ext cx="2088778" cy="3365716"/>
            <a:chOff x="366339" y="1399976"/>
            <a:chExt cx="2088778" cy="3365716"/>
          </a:xfrm>
        </p:grpSpPr>
        <p:sp>
          <p:nvSpPr>
            <p:cNvPr id="6" name="MH_SubTitle_1"/>
            <p:cNvSpPr>
              <a:spLocks noChangeArrowheads="1"/>
            </p:cNvSpPr>
            <p:nvPr>
              <p:custDataLst>
                <p:tags r:id="rId5"/>
              </p:custDataLst>
            </p:nvPr>
          </p:nvSpPr>
          <p:spPr bwMode="gray">
            <a:xfrm>
              <a:off x="366343" y="2351860"/>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年元旦</a:t>
              </a:r>
              <a:endParaRPr lang="en-US" altLang="zh-CN" dirty="0">
                <a:solidFill>
                  <a:srgbClr val="FFFFFF"/>
                </a:solidFill>
                <a:cs typeface="Arial" panose="020B0604020202020204" pitchFamily="34" charset="0"/>
              </a:endParaRPr>
            </a:p>
          </p:txBody>
        </p:sp>
        <p:sp>
          <p:nvSpPr>
            <p:cNvPr id="8" name="MH_SubTitle_2"/>
            <p:cNvSpPr>
              <a:spLocks noChangeArrowheads="1"/>
            </p:cNvSpPr>
            <p:nvPr>
              <p:custDataLst>
                <p:tags r:id="rId6"/>
              </p:custDataLst>
            </p:nvPr>
          </p:nvSpPr>
          <p:spPr bwMode="gray">
            <a:xfrm>
              <a:off x="366341" y="3287493"/>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21</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9" name="MH_SubTitle_3"/>
            <p:cNvSpPr>
              <a:spLocks noChangeArrowheads="1"/>
            </p:cNvSpPr>
            <p:nvPr>
              <p:custDataLst>
                <p:tags r:id="rId7"/>
              </p:custDataLst>
            </p:nvPr>
          </p:nvSpPr>
          <p:spPr bwMode="gray">
            <a:xfrm>
              <a:off x="366339" y="4249160"/>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23</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prstClr val="white"/>
                </a:solidFill>
                <a:cs typeface="Arial" panose="020B0604020202020204" pitchFamily="34" charset="0"/>
              </a:endParaRPr>
            </a:p>
          </p:txBody>
        </p:sp>
        <p:sp>
          <p:nvSpPr>
            <p:cNvPr id="12" name="MH_SubTitle_1"/>
            <p:cNvSpPr>
              <a:spLocks noChangeArrowheads="1"/>
            </p:cNvSpPr>
            <p:nvPr>
              <p:custDataLst>
                <p:tags r:id="rId8"/>
              </p:custDataLst>
            </p:nvPr>
          </p:nvSpPr>
          <p:spPr bwMode="gray">
            <a:xfrm>
              <a:off x="438192" y="1399976"/>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1948</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12</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30</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cxnSp>
          <p:nvCxnSpPr>
            <p:cNvPr id="13" name="MH_Other_5"/>
            <p:cNvCxnSpPr/>
            <p:nvPr>
              <p:custDataLst>
                <p:tags r:id="rId9"/>
              </p:custDataLst>
            </p:nvPr>
          </p:nvCxnSpPr>
          <p:spPr>
            <a:xfrm flipH="1">
              <a:off x="1374806" y="1944730"/>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grpSp>
      <p:sp>
        <p:nvSpPr>
          <p:cNvPr id="18" name="矩形 17"/>
          <p:cNvSpPr/>
          <p:nvPr/>
        </p:nvSpPr>
        <p:spPr>
          <a:xfrm>
            <a:off x="512678" y="1224510"/>
            <a:ext cx="3027691" cy="400110"/>
          </a:xfrm>
          <a:prstGeom prst="rect">
            <a:avLst/>
          </a:prstGeom>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南京国民党政权的覆灭</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cxnSp>
        <p:nvCxnSpPr>
          <p:cNvPr id="24" name="MH_Other_5"/>
          <p:cNvCxnSpPr/>
          <p:nvPr>
            <p:custDataLst>
              <p:tags r:id="rId1"/>
            </p:custDataLst>
          </p:nvPr>
        </p:nvCxnSpPr>
        <p:spPr>
          <a:xfrm flipH="1">
            <a:off x="1316188" y="3512137"/>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5" name="MH_Other_5"/>
          <p:cNvCxnSpPr/>
          <p:nvPr>
            <p:custDataLst>
              <p:tags r:id="rId2"/>
            </p:custDataLst>
          </p:nvPr>
        </p:nvCxnSpPr>
        <p:spPr>
          <a:xfrm flipH="1">
            <a:off x="1316186" y="4473804"/>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6" name="MH_Other_5"/>
          <p:cNvCxnSpPr/>
          <p:nvPr>
            <p:custDataLst>
              <p:tags r:id="rId3"/>
            </p:custDataLst>
          </p:nvPr>
        </p:nvCxnSpPr>
        <p:spPr>
          <a:xfrm flipH="1">
            <a:off x="1316184" y="5407249"/>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7" name="MH_SubTitle_3"/>
          <p:cNvSpPr>
            <a:spLocks noChangeArrowheads="1"/>
          </p:cNvSpPr>
          <p:nvPr>
            <p:custDataLst>
              <p:tags r:id="rId4"/>
            </p:custDataLst>
          </p:nvPr>
        </p:nvSpPr>
        <p:spPr bwMode="gray">
          <a:xfrm>
            <a:off x="271795" y="585019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至</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年底</a:t>
            </a:r>
            <a:endParaRPr lang="en-US" altLang="zh-CN" dirty="0">
              <a:solidFill>
                <a:prstClr val="white"/>
              </a:solidFill>
              <a:cs typeface="Arial" panose="020B0604020202020204" pitchFamily="34" charset="0"/>
            </a:endParaRPr>
          </a:p>
        </p:txBody>
      </p:sp>
      <p:sp>
        <p:nvSpPr>
          <p:cNvPr id="16" name="矩形 15"/>
          <p:cNvSpPr/>
          <p:nvPr/>
        </p:nvSpPr>
        <p:spPr>
          <a:xfrm>
            <a:off x="2951341" y="2064642"/>
            <a:ext cx="4108817" cy="369332"/>
          </a:xfrm>
          <a:prstGeom prst="rect">
            <a:avLst/>
          </a:prstGeom>
        </p:spPr>
        <p:txBody>
          <a:bodyPr wrap="non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新年献词</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将革命进行到底</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Tree>
    <p:extLst>
      <p:ext uri="{BB962C8B-B14F-4D97-AF65-F5344CB8AC3E}">
        <p14:creationId xmlns:p14="http://schemas.microsoft.com/office/powerpoint/2010/main" val="2867407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1410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pic>
        <p:nvPicPr>
          <p:cNvPr id="4" name="Picture 4" descr="C:\Users\User\Documents\263EM\chuzi@sunlands.com\history\user\image\0a2b8d88-43cd-46c8-836a-beea4a59c9d9.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9214" y="123061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271795" y="2041533"/>
            <a:ext cx="2088778" cy="3365716"/>
            <a:chOff x="366339" y="1399976"/>
            <a:chExt cx="2088778" cy="3365716"/>
          </a:xfrm>
        </p:grpSpPr>
        <p:sp>
          <p:nvSpPr>
            <p:cNvPr id="6" name="MH_SubTitle_1"/>
            <p:cNvSpPr>
              <a:spLocks noChangeArrowheads="1"/>
            </p:cNvSpPr>
            <p:nvPr>
              <p:custDataLst>
                <p:tags r:id="rId5"/>
              </p:custDataLst>
            </p:nvPr>
          </p:nvSpPr>
          <p:spPr bwMode="gray">
            <a:xfrm>
              <a:off x="366343" y="2351860"/>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年元旦</a:t>
              </a:r>
              <a:endParaRPr lang="en-US" altLang="zh-CN" dirty="0">
                <a:solidFill>
                  <a:srgbClr val="FFFFFF"/>
                </a:solidFill>
                <a:cs typeface="Arial" panose="020B0604020202020204" pitchFamily="34" charset="0"/>
              </a:endParaRPr>
            </a:p>
          </p:txBody>
        </p:sp>
        <p:sp>
          <p:nvSpPr>
            <p:cNvPr id="8" name="MH_SubTitle_2"/>
            <p:cNvSpPr>
              <a:spLocks noChangeArrowheads="1"/>
            </p:cNvSpPr>
            <p:nvPr>
              <p:custDataLst>
                <p:tags r:id="rId6"/>
              </p:custDataLst>
            </p:nvPr>
          </p:nvSpPr>
          <p:spPr bwMode="gray">
            <a:xfrm>
              <a:off x="366341" y="3287493"/>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21</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9" name="MH_SubTitle_3"/>
            <p:cNvSpPr>
              <a:spLocks noChangeArrowheads="1"/>
            </p:cNvSpPr>
            <p:nvPr>
              <p:custDataLst>
                <p:tags r:id="rId7"/>
              </p:custDataLst>
            </p:nvPr>
          </p:nvSpPr>
          <p:spPr bwMode="gray">
            <a:xfrm>
              <a:off x="366339" y="4249160"/>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23</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prstClr val="white"/>
                </a:solidFill>
                <a:cs typeface="Arial" panose="020B0604020202020204" pitchFamily="34" charset="0"/>
              </a:endParaRPr>
            </a:p>
          </p:txBody>
        </p:sp>
        <p:sp>
          <p:nvSpPr>
            <p:cNvPr id="12" name="MH_SubTitle_1"/>
            <p:cNvSpPr>
              <a:spLocks noChangeArrowheads="1"/>
            </p:cNvSpPr>
            <p:nvPr>
              <p:custDataLst>
                <p:tags r:id="rId8"/>
              </p:custDataLst>
            </p:nvPr>
          </p:nvSpPr>
          <p:spPr bwMode="gray">
            <a:xfrm>
              <a:off x="438192" y="1399976"/>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1948</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12</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30</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cxnSp>
          <p:nvCxnSpPr>
            <p:cNvPr id="13" name="MH_Other_5"/>
            <p:cNvCxnSpPr/>
            <p:nvPr>
              <p:custDataLst>
                <p:tags r:id="rId9"/>
              </p:custDataLst>
            </p:nvPr>
          </p:nvCxnSpPr>
          <p:spPr>
            <a:xfrm flipH="1">
              <a:off x="1374806" y="1944730"/>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grpSp>
      <p:sp>
        <p:nvSpPr>
          <p:cNvPr id="18" name="矩形 17"/>
          <p:cNvSpPr/>
          <p:nvPr/>
        </p:nvSpPr>
        <p:spPr>
          <a:xfrm>
            <a:off x="512678" y="1224510"/>
            <a:ext cx="3027691" cy="400110"/>
          </a:xfrm>
          <a:prstGeom prst="rect">
            <a:avLst/>
          </a:prstGeom>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南京国民党政权的覆灭</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cxnSp>
        <p:nvCxnSpPr>
          <p:cNvPr id="24" name="MH_Other_5"/>
          <p:cNvCxnSpPr/>
          <p:nvPr>
            <p:custDataLst>
              <p:tags r:id="rId1"/>
            </p:custDataLst>
          </p:nvPr>
        </p:nvCxnSpPr>
        <p:spPr>
          <a:xfrm flipH="1">
            <a:off x="1316188" y="3512137"/>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5" name="MH_Other_5"/>
          <p:cNvCxnSpPr/>
          <p:nvPr>
            <p:custDataLst>
              <p:tags r:id="rId2"/>
            </p:custDataLst>
          </p:nvPr>
        </p:nvCxnSpPr>
        <p:spPr>
          <a:xfrm flipH="1">
            <a:off x="1316186" y="4473804"/>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6" name="MH_Other_5"/>
          <p:cNvCxnSpPr/>
          <p:nvPr>
            <p:custDataLst>
              <p:tags r:id="rId3"/>
            </p:custDataLst>
          </p:nvPr>
        </p:nvCxnSpPr>
        <p:spPr>
          <a:xfrm flipH="1">
            <a:off x="1316184" y="5407249"/>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7" name="MH_SubTitle_3"/>
          <p:cNvSpPr>
            <a:spLocks noChangeArrowheads="1"/>
          </p:cNvSpPr>
          <p:nvPr>
            <p:custDataLst>
              <p:tags r:id="rId4"/>
            </p:custDataLst>
          </p:nvPr>
        </p:nvSpPr>
        <p:spPr bwMode="gray">
          <a:xfrm>
            <a:off x="271795" y="585019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至</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年底</a:t>
            </a:r>
            <a:endParaRPr lang="en-US" altLang="zh-CN" dirty="0">
              <a:solidFill>
                <a:prstClr val="white"/>
              </a:solidFill>
              <a:cs typeface="Arial" panose="020B0604020202020204" pitchFamily="34" charset="0"/>
            </a:endParaRPr>
          </a:p>
        </p:txBody>
      </p:sp>
      <p:sp>
        <p:nvSpPr>
          <p:cNvPr id="16" name="矩形 15"/>
          <p:cNvSpPr/>
          <p:nvPr/>
        </p:nvSpPr>
        <p:spPr>
          <a:xfrm>
            <a:off x="2951341" y="2064642"/>
            <a:ext cx="4108817" cy="369332"/>
          </a:xfrm>
          <a:prstGeom prst="rect">
            <a:avLst/>
          </a:prstGeom>
        </p:spPr>
        <p:txBody>
          <a:bodyPr wrap="non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新年献词</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将革命进行到底</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7" name="矩形 16"/>
          <p:cNvSpPr/>
          <p:nvPr/>
        </p:nvSpPr>
        <p:spPr>
          <a:xfrm>
            <a:off x="2951341" y="3049390"/>
            <a:ext cx="7139354"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蒋介石发表“求和”声明，企图借“和平谈判”争取喘息时间。</a:t>
            </a:r>
            <a:endParaRPr lang="zh-CN" altLang="en-US" dirty="0">
              <a:solidFill>
                <a:prstClr val="black"/>
              </a:solidFill>
            </a:endParaRPr>
          </a:p>
        </p:txBody>
      </p:sp>
    </p:spTree>
    <p:extLst>
      <p:ext uri="{BB962C8B-B14F-4D97-AF65-F5344CB8AC3E}">
        <p14:creationId xmlns:p14="http://schemas.microsoft.com/office/powerpoint/2010/main" val="2130276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1410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pic>
        <p:nvPicPr>
          <p:cNvPr id="4" name="Picture 4" descr="C:\Users\User\Documents\263EM\chuzi@sunlands.com\history\user\image\0a2b8d88-43cd-46c8-836a-beea4a59c9d9.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9214" y="123061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271795" y="2041533"/>
            <a:ext cx="2088778" cy="3365716"/>
            <a:chOff x="366339" y="1399976"/>
            <a:chExt cx="2088778" cy="3365716"/>
          </a:xfrm>
        </p:grpSpPr>
        <p:sp>
          <p:nvSpPr>
            <p:cNvPr id="6" name="MH_SubTitle_1"/>
            <p:cNvSpPr>
              <a:spLocks noChangeArrowheads="1"/>
            </p:cNvSpPr>
            <p:nvPr>
              <p:custDataLst>
                <p:tags r:id="rId5"/>
              </p:custDataLst>
            </p:nvPr>
          </p:nvSpPr>
          <p:spPr bwMode="gray">
            <a:xfrm>
              <a:off x="366343" y="2351860"/>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年元旦</a:t>
              </a:r>
              <a:endParaRPr lang="en-US" altLang="zh-CN" dirty="0">
                <a:solidFill>
                  <a:srgbClr val="FFFFFF"/>
                </a:solidFill>
                <a:cs typeface="Arial" panose="020B0604020202020204" pitchFamily="34" charset="0"/>
              </a:endParaRPr>
            </a:p>
          </p:txBody>
        </p:sp>
        <p:sp>
          <p:nvSpPr>
            <p:cNvPr id="8" name="MH_SubTitle_2"/>
            <p:cNvSpPr>
              <a:spLocks noChangeArrowheads="1"/>
            </p:cNvSpPr>
            <p:nvPr>
              <p:custDataLst>
                <p:tags r:id="rId6"/>
              </p:custDataLst>
            </p:nvPr>
          </p:nvSpPr>
          <p:spPr bwMode="gray">
            <a:xfrm>
              <a:off x="366341" y="3287493"/>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21</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9" name="MH_SubTitle_3"/>
            <p:cNvSpPr>
              <a:spLocks noChangeArrowheads="1"/>
            </p:cNvSpPr>
            <p:nvPr>
              <p:custDataLst>
                <p:tags r:id="rId7"/>
              </p:custDataLst>
            </p:nvPr>
          </p:nvSpPr>
          <p:spPr bwMode="gray">
            <a:xfrm>
              <a:off x="366339" y="4249160"/>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23</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prstClr val="white"/>
                </a:solidFill>
                <a:cs typeface="Arial" panose="020B0604020202020204" pitchFamily="34" charset="0"/>
              </a:endParaRPr>
            </a:p>
          </p:txBody>
        </p:sp>
        <p:sp>
          <p:nvSpPr>
            <p:cNvPr id="12" name="MH_SubTitle_1"/>
            <p:cNvSpPr>
              <a:spLocks noChangeArrowheads="1"/>
            </p:cNvSpPr>
            <p:nvPr>
              <p:custDataLst>
                <p:tags r:id="rId8"/>
              </p:custDataLst>
            </p:nvPr>
          </p:nvSpPr>
          <p:spPr bwMode="gray">
            <a:xfrm>
              <a:off x="438192" y="1399976"/>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1948</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12</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30</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cxnSp>
          <p:nvCxnSpPr>
            <p:cNvPr id="13" name="MH_Other_5"/>
            <p:cNvCxnSpPr/>
            <p:nvPr>
              <p:custDataLst>
                <p:tags r:id="rId9"/>
              </p:custDataLst>
            </p:nvPr>
          </p:nvCxnSpPr>
          <p:spPr>
            <a:xfrm flipH="1">
              <a:off x="1374806" y="1944730"/>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grpSp>
      <p:sp>
        <p:nvSpPr>
          <p:cNvPr id="18" name="矩形 17"/>
          <p:cNvSpPr/>
          <p:nvPr/>
        </p:nvSpPr>
        <p:spPr>
          <a:xfrm>
            <a:off x="512678" y="1224510"/>
            <a:ext cx="3027691" cy="400110"/>
          </a:xfrm>
          <a:prstGeom prst="rect">
            <a:avLst/>
          </a:prstGeom>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南京国民党政权的覆灭</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cxnSp>
        <p:nvCxnSpPr>
          <p:cNvPr id="24" name="MH_Other_5"/>
          <p:cNvCxnSpPr/>
          <p:nvPr>
            <p:custDataLst>
              <p:tags r:id="rId1"/>
            </p:custDataLst>
          </p:nvPr>
        </p:nvCxnSpPr>
        <p:spPr>
          <a:xfrm flipH="1">
            <a:off x="1316188" y="3512137"/>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5" name="MH_Other_5"/>
          <p:cNvCxnSpPr/>
          <p:nvPr>
            <p:custDataLst>
              <p:tags r:id="rId2"/>
            </p:custDataLst>
          </p:nvPr>
        </p:nvCxnSpPr>
        <p:spPr>
          <a:xfrm flipH="1">
            <a:off x="1316186" y="4473804"/>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6" name="MH_Other_5"/>
          <p:cNvCxnSpPr/>
          <p:nvPr>
            <p:custDataLst>
              <p:tags r:id="rId3"/>
            </p:custDataLst>
          </p:nvPr>
        </p:nvCxnSpPr>
        <p:spPr>
          <a:xfrm flipH="1">
            <a:off x="1316184" y="5407249"/>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7" name="MH_SubTitle_3"/>
          <p:cNvSpPr>
            <a:spLocks noChangeArrowheads="1"/>
          </p:cNvSpPr>
          <p:nvPr>
            <p:custDataLst>
              <p:tags r:id="rId4"/>
            </p:custDataLst>
          </p:nvPr>
        </p:nvSpPr>
        <p:spPr bwMode="gray">
          <a:xfrm>
            <a:off x="271795" y="585019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至</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年底</a:t>
            </a:r>
            <a:endParaRPr lang="en-US" altLang="zh-CN" dirty="0">
              <a:solidFill>
                <a:prstClr val="white"/>
              </a:solidFill>
              <a:cs typeface="Arial" panose="020B0604020202020204" pitchFamily="34" charset="0"/>
            </a:endParaRPr>
          </a:p>
        </p:txBody>
      </p:sp>
      <p:sp>
        <p:nvSpPr>
          <p:cNvPr id="16" name="矩形 15"/>
          <p:cNvSpPr/>
          <p:nvPr/>
        </p:nvSpPr>
        <p:spPr>
          <a:xfrm>
            <a:off x="2951341" y="2064642"/>
            <a:ext cx="4108817" cy="369332"/>
          </a:xfrm>
          <a:prstGeom prst="rect">
            <a:avLst/>
          </a:prstGeom>
        </p:spPr>
        <p:txBody>
          <a:bodyPr wrap="non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新年献词</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将革命进行到底</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7" name="矩形 16"/>
          <p:cNvSpPr/>
          <p:nvPr/>
        </p:nvSpPr>
        <p:spPr>
          <a:xfrm>
            <a:off x="2951341" y="3049390"/>
            <a:ext cx="7139354"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蒋介石发表“求和”声明，企图借“和平谈判”争取喘息时间。</a:t>
            </a:r>
            <a:endParaRPr lang="zh-CN" altLang="en-US" dirty="0">
              <a:solidFill>
                <a:prstClr val="black"/>
              </a:solidFill>
            </a:endParaRPr>
          </a:p>
        </p:txBody>
      </p:sp>
      <p:sp>
        <p:nvSpPr>
          <p:cNvPr id="19" name="矩形 18"/>
          <p:cNvSpPr/>
          <p:nvPr/>
        </p:nvSpPr>
        <p:spPr>
          <a:xfrm>
            <a:off x="2951341" y="3929050"/>
            <a:ext cx="7869059"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毛泽东、朱德发布</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向全国进军的命令</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，中国人民解放军发起</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渡江战役</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Tree>
    <p:extLst>
      <p:ext uri="{BB962C8B-B14F-4D97-AF65-F5344CB8AC3E}">
        <p14:creationId xmlns:p14="http://schemas.microsoft.com/office/powerpoint/2010/main" val="407242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1410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pic>
        <p:nvPicPr>
          <p:cNvPr id="4" name="Picture 4" descr="C:\Users\User\Documents\263EM\chuzi@sunlands.com\history\user\image\0a2b8d88-43cd-46c8-836a-beea4a59c9d9.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9214" y="123061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271795" y="2041533"/>
            <a:ext cx="2088778" cy="3365716"/>
            <a:chOff x="366339" y="1399976"/>
            <a:chExt cx="2088778" cy="3365716"/>
          </a:xfrm>
        </p:grpSpPr>
        <p:sp>
          <p:nvSpPr>
            <p:cNvPr id="6" name="MH_SubTitle_1"/>
            <p:cNvSpPr>
              <a:spLocks noChangeArrowheads="1"/>
            </p:cNvSpPr>
            <p:nvPr>
              <p:custDataLst>
                <p:tags r:id="rId5"/>
              </p:custDataLst>
            </p:nvPr>
          </p:nvSpPr>
          <p:spPr bwMode="gray">
            <a:xfrm>
              <a:off x="366343" y="2351860"/>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年元旦</a:t>
              </a:r>
              <a:endParaRPr lang="en-US" altLang="zh-CN" dirty="0">
                <a:solidFill>
                  <a:srgbClr val="FFFFFF"/>
                </a:solidFill>
                <a:cs typeface="Arial" panose="020B0604020202020204" pitchFamily="34" charset="0"/>
              </a:endParaRPr>
            </a:p>
          </p:txBody>
        </p:sp>
        <p:sp>
          <p:nvSpPr>
            <p:cNvPr id="8" name="MH_SubTitle_2"/>
            <p:cNvSpPr>
              <a:spLocks noChangeArrowheads="1"/>
            </p:cNvSpPr>
            <p:nvPr>
              <p:custDataLst>
                <p:tags r:id="rId6"/>
              </p:custDataLst>
            </p:nvPr>
          </p:nvSpPr>
          <p:spPr bwMode="gray">
            <a:xfrm>
              <a:off x="366341" y="3287493"/>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21</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9" name="MH_SubTitle_3"/>
            <p:cNvSpPr>
              <a:spLocks noChangeArrowheads="1"/>
            </p:cNvSpPr>
            <p:nvPr>
              <p:custDataLst>
                <p:tags r:id="rId7"/>
              </p:custDataLst>
            </p:nvPr>
          </p:nvSpPr>
          <p:spPr bwMode="gray">
            <a:xfrm>
              <a:off x="366339" y="4249160"/>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23</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prstClr val="white"/>
                </a:solidFill>
                <a:cs typeface="Arial" panose="020B0604020202020204" pitchFamily="34" charset="0"/>
              </a:endParaRPr>
            </a:p>
          </p:txBody>
        </p:sp>
        <p:sp>
          <p:nvSpPr>
            <p:cNvPr id="12" name="MH_SubTitle_1"/>
            <p:cNvSpPr>
              <a:spLocks noChangeArrowheads="1"/>
            </p:cNvSpPr>
            <p:nvPr>
              <p:custDataLst>
                <p:tags r:id="rId8"/>
              </p:custDataLst>
            </p:nvPr>
          </p:nvSpPr>
          <p:spPr bwMode="gray">
            <a:xfrm>
              <a:off x="438192" y="1399976"/>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1948</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12</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30</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cxnSp>
          <p:nvCxnSpPr>
            <p:cNvPr id="13" name="MH_Other_5"/>
            <p:cNvCxnSpPr/>
            <p:nvPr>
              <p:custDataLst>
                <p:tags r:id="rId9"/>
              </p:custDataLst>
            </p:nvPr>
          </p:nvCxnSpPr>
          <p:spPr>
            <a:xfrm flipH="1">
              <a:off x="1374806" y="1944730"/>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grpSp>
      <p:sp>
        <p:nvSpPr>
          <p:cNvPr id="18" name="矩形 17"/>
          <p:cNvSpPr/>
          <p:nvPr/>
        </p:nvSpPr>
        <p:spPr>
          <a:xfrm>
            <a:off x="512678" y="1224510"/>
            <a:ext cx="3027691" cy="400110"/>
          </a:xfrm>
          <a:prstGeom prst="rect">
            <a:avLst/>
          </a:prstGeom>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南京国民党政权的覆灭</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cxnSp>
        <p:nvCxnSpPr>
          <p:cNvPr id="24" name="MH_Other_5"/>
          <p:cNvCxnSpPr/>
          <p:nvPr>
            <p:custDataLst>
              <p:tags r:id="rId1"/>
            </p:custDataLst>
          </p:nvPr>
        </p:nvCxnSpPr>
        <p:spPr>
          <a:xfrm flipH="1">
            <a:off x="1316188" y="3512137"/>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5" name="MH_Other_5"/>
          <p:cNvCxnSpPr/>
          <p:nvPr>
            <p:custDataLst>
              <p:tags r:id="rId2"/>
            </p:custDataLst>
          </p:nvPr>
        </p:nvCxnSpPr>
        <p:spPr>
          <a:xfrm flipH="1">
            <a:off x="1316186" y="4473804"/>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6" name="MH_Other_5"/>
          <p:cNvCxnSpPr/>
          <p:nvPr>
            <p:custDataLst>
              <p:tags r:id="rId3"/>
            </p:custDataLst>
          </p:nvPr>
        </p:nvCxnSpPr>
        <p:spPr>
          <a:xfrm flipH="1">
            <a:off x="1316184" y="5407249"/>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7" name="MH_SubTitle_3"/>
          <p:cNvSpPr>
            <a:spLocks noChangeArrowheads="1"/>
          </p:cNvSpPr>
          <p:nvPr>
            <p:custDataLst>
              <p:tags r:id="rId4"/>
            </p:custDataLst>
          </p:nvPr>
        </p:nvSpPr>
        <p:spPr bwMode="gray">
          <a:xfrm>
            <a:off x="271795" y="585019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至</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年底</a:t>
            </a:r>
            <a:endParaRPr lang="en-US" altLang="zh-CN" dirty="0">
              <a:solidFill>
                <a:prstClr val="white"/>
              </a:solidFill>
              <a:cs typeface="Arial" panose="020B0604020202020204" pitchFamily="34" charset="0"/>
            </a:endParaRPr>
          </a:p>
        </p:txBody>
      </p:sp>
      <p:sp>
        <p:nvSpPr>
          <p:cNvPr id="16" name="矩形 15"/>
          <p:cNvSpPr/>
          <p:nvPr/>
        </p:nvSpPr>
        <p:spPr>
          <a:xfrm>
            <a:off x="2951341" y="2064642"/>
            <a:ext cx="4108817" cy="369332"/>
          </a:xfrm>
          <a:prstGeom prst="rect">
            <a:avLst/>
          </a:prstGeom>
        </p:spPr>
        <p:txBody>
          <a:bodyPr wrap="non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新年献词</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将革命进行到底</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7" name="矩形 16"/>
          <p:cNvSpPr/>
          <p:nvPr/>
        </p:nvSpPr>
        <p:spPr>
          <a:xfrm>
            <a:off x="2951341" y="3049390"/>
            <a:ext cx="7139354"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蒋介石发表“求和”声明，企图借“和平谈判”争取喘息时间。</a:t>
            </a:r>
            <a:endParaRPr lang="zh-CN" altLang="en-US" dirty="0">
              <a:solidFill>
                <a:prstClr val="black"/>
              </a:solidFill>
            </a:endParaRPr>
          </a:p>
        </p:txBody>
      </p:sp>
      <p:sp>
        <p:nvSpPr>
          <p:cNvPr id="19" name="矩形 18"/>
          <p:cNvSpPr/>
          <p:nvPr/>
        </p:nvSpPr>
        <p:spPr>
          <a:xfrm>
            <a:off x="2951341" y="3929050"/>
            <a:ext cx="7869059"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毛泽东、朱德发布</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向全国进军的命令</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，中国人民解放军发起</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渡江战役</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1" name="矩形 20"/>
          <p:cNvSpPr/>
          <p:nvPr/>
        </p:nvSpPr>
        <p:spPr>
          <a:xfrm>
            <a:off x="2951341" y="4962289"/>
            <a:ext cx="6790535"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人民解放军占领南京，延续</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22</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年的</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国民党反动统治宣告覆灭。</a:t>
            </a:r>
            <a:endPar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p:txBody>
      </p:sp>
    </p:spTree>
    <p:extLst>
      <p:ext uri="{BB962C8B-B14F-4D97-AF65-F5344CB8AC3E}">
        <p14:creationId xmlns:p14="http://schemas.microsoft.com/office/powerpoint/2010/main" val="7227681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1410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sp>
        <p:nvSpPr>
          <p:cNvPr id="3" name="内容占位符 2"/>
          <p:cNvSpPr>
            <a:spLocks noGrp="1"/>
          </p:cNvSpPr>
          <p:nvPr>
            <p:ph idx="1"/>
          </p:nvPr>
        </p:nvSpPr>
        <p:spPr>
          <a:xfrm>
            <a:off x="2951341" y="5741816"/>
            <a:ext cx="10515600" cy="678732"/>
          </a:xfrm>
        </p:spPr>
        <p:txBody>
          <a:bodyPr>
            <a:noAutofit/>
          </a:bodyPr>
          <a:lstStyle/>
          <a:p>
            <a:r>
              <a:rPr lang="zh-CN" altLang="en-US" dirty="0">
                <a:latin typeface="黑体" panose="02010609060101010101" pitchFamily="49" charset="-122"/>
                <a:ea typeface="黑体" panose="02010609060101010101" pitchFamily="49" charset="-122"/>
                <a:sym typeface="微软雅黑" panose="020B0503020204020204" pitchFamily="34" charset="-122"/>
              </a:rPr>
              <a:t>中国人民解放军解放</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除西藏以外</a:t>
            </a:r>
            <a:r>
              <a:rPr lang="zh-CN" altLang="en-US" dirty="0">
                <a:latin typeface="黑体" panose="02010609060101010101" pitchFamily="49" charset="-122"/>
                <a:ea typeface="黑体" panose="02010609060101010101" pitchFamily="49" charset="-122"/>
                <a:sym typeface="微软雅黑" panose="020B0503020204020204" pitchFamily="34" charset="-122"/>
              </a:rPr>
              <a:t>的全部中国大陆。</a:t>
            </a:r>
            <a:endParaRPr lang="en-US" altLang="zh-CN" dirty="0">
              <a:solidFill>
                <a:srgbClr val="FF33CC"/>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9214" y="123061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271795" y="2041533"/>
            <a:ext cx="2088778" cy="3365716"/>
            <a:chOff x="366339" y="1399976"/>
            <a:chExt cx="2088778" cy="3365716"/>
          </a:xfrm>
        </p:grpSpPr>
        <p:sp>
          <p:nvSpPr>
            <p:cNvPr id="6" name="MH_SubTitle_1"/>
            <p:cNvSpPr>
              <a:spLocks noChangeArrowheads="1"/>
            </p:cNvSpPr>
            <p:nvPr>
              <p:custDataLst>
                <p:tags r:id="rId5"/>
              </p:custDataLst>
            </p:nvPr>
          </p:nvSpPr>
          <p:spPr bwMode="gray">
            <a:xfrm>
              <a:off x="366343" y="2351860"/>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年元旦</a:t>
              </a:r>
              <a:endParaRPr lang="en-US" altLang="zh-CN" dirty="0">
                <a:solidFill>
                  <a:srgbClr val="FFFFFF"/>
                </a:solidFill>
                <a:cs typeface="Arial" panose="020B0604020202020204" pitchFamily="34" charset="0"/>
              </a:endParaRPr>
            </a:p>
          </p:txBody>
        </p:sp>
        <p:sp>
          <p:nvSpPr>
            <p:cNvPr id="8" name="MH_SubTitle_2"/>
            <p:cNvSpPr>
              <a:spLocks noChangeArrowheads="1"/>
            </p:cNvSpPr>
            <p:nvPr>
              <p:custDataLst>
                <p:tags r:id="rId6"/>
              </p:custDataLst>
            </p:nvPr>
          </p:nvSpPr>
          <p:spPr bwMode="gray">
            <a:xfrm>
              <a:off x="366341" y="3287493"/>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21</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9" name="MH_SubTitle_3"/>
            <p:cNvSpPr>
              <a:spLocks noChangeArrowheads="1"/>
            </p:cNvSpPr>
            <p:nvPr>
              <p:custDataLst>
                <p:tags r:id="rId7"/>
              </p:custDataLst>
            </p:nvPr>
          </p:nvSpPr>
          <p:spPr bwMode="gray">
            <a:xfrm>
              <a:off x="366339" y="4249160"/>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23</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prstClr val="white"/>
                </a:solidFill>
                <a:cs typeface="Arial" panose="020B0604020202020204" pitchFamily="34" charset="0"/>
              </a:endParaRPr>
            </a:p>
          </p:txBody>
        </p:sp>
        <p:sp>
          <p:nvSpPr>
            <p:cNvPr id="12" name="MH_SubTitle_1"/>
            <p:cNvSpPr>
              <a:spLocks noChangeArrowheads="1"/>
            </p:cNvSpPr>
            <p:nvPr>
              <p:custDataLst>
                <p:tags r:id="rId8"/>
              </p:custDataLst>
            </p:nvPr>
          </p:nvSpPr>
          <p:spPr bwMode="gray">
            <a:xfrm>
              <a:off x="438192" y="1399976"/>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1948</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12</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30</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cxnSp>
          <p:nvCxnSpPr>
            <p:cNvPr id="13" name="MH_Other_5"/>
            <p:cNvCxnSpPr/>
            <p:nvPr>
              <p:custDataLst>
                <p:tags r:id="rId9"/>
              </p:custDataLst>
            </p:nvPr>
          </p:nvCxnSpPr>
          <p:spPr>
            <a:xfrm flipH="1">
              <a:off x="1374806" y="1944730"/>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grpSp>
      <p:sp>
        <p:nvSpPr>
          <p:cNvPr id="14" name="矩形 13"/>
          <p:cNvSpPr/>
          <p:nvPr/>
        </p:nvSpPr>
        <p:spPr>
          <a:xfrm>
            <a:off x="2951341" y="2064642"/>
            <a:ext cx="4108817" cy="369332"/>
          </a:xfrm>
          <a:prstGeom prst="rect">
            <a:avLst/>
          </a:prstGeom>
        </p:spPr>
        <p:txBody>
          <a:bodyPr wrap="non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新年献词</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将革命进行到底</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5" name="矩形 14"/>
          <p:cNvSpPr/>
          <p:nvPr/>
        </p:nvSpPr>
        <p:spPr>
          <a:xfrm>
            <a:off x="2951341" y="3049390"/>
            <a:ext cx="7139354"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蒋介石发表“求和”声明，企图借“和平谈判”争取喘息时间。</a:t>
            </a:r>
            <a:endParaRPr lang="zh-CN" altLang="en-US" dirty="0">
              <a:solidFill>
                <a:prstClr val="black"/>
              </a:solidFill>
            </a:endParaRPr>
          </a:p>
        </p:txBody>
      </p:sp>
      <p:sp>
        <p:nvSpPr>
          <p:cNvPr id="16" name="矩形 15"/>
          <p:cNvSpPr/>
          <p:nvPr/>
        </p:nvSpPr>
        <p:spPr>
          <a:xfrm>
            <a:off x="2951341" y="3929050"/>
            <a:ext cx="7869059"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毛泽东、朱德发布</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向全国进军的命令</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，中国人民解放军发起</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渡江战役</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7" name="矩形 16"/>
          <p:cNvSpPr/>
          <p:nvPr/>
        </p:nvSpPr>
        <p:spPr>
          <a:xfrm>
            <a:off x="2951341" y="4962289"/>
            <a:ext cx="6790535"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人民解放军占领南京，延续</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22</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年的</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国民党反动统治宣告覆灭。</a:t>
            </a:r>
            <a:endPar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8" name="矩形 17"/>
          <p:cNvSpPr/>
          <p:nvPr/>
        </p:nvSpPr>
        <p:spPr>
          <a:xfrm>
            <a:off x="512678" y="1224510"/>
            <a:ext cx="3027691" cy="400110"/>
          </a:xfrm>
          <a:prstGeom prst="rect">
            <a:avLst/>
          </a:prstGeom>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南京国民党政权的覆灭</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cxnSp>
        <p:nvCxnSpPr>
          <p:cNvPr id="24" name="MH_Other_5"/>
          <p:cNvCxnSpPr/>
          <p:nvPr>
            <p:custDataLst>
              <p:tags r:id="rId1"/>
            </p:custDataLst>
          </p:nvPr>
        </p:nvCxnSpPr>
        <p:spPr>
          <a:xfrm flipH="1">
            <a:off x="1316188" y="3512137"/>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5" name="MH_Other_5"/>
          <p:cNvCxnSpPr/>
          <p:nvPr>
            <p:custDataLst>
              <p:tags r:id="rId2"/>
            </p:custDataLst>
          </p:nvPr>
        </p:nvCxnSpPr>
        <p:spPr>
          <a:xfrm flipH="1">
            <a:off x="1316186" y="4473804"/>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6" name="MH_Other_5"/>
          <p:cNvCxnSpPr/>
          <p:nvPr>
            <p:custDataLst>
              <p:tags r:id="rId3"/>
            </p:custDataLst>
          </p:nvPr>
        </p:nvCxnSpPr>
        <p:spPr>
          <a:xfrm flipH="1">
            <a:off x="1316184" y="5407249"/>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7" name="MH_SubTitle_3"/>
          <p:cNvSpPr>
            <a:spLocks noChangeArrowheads="1"/>
          </p:cNvSpPr>
          <p:nvPr>
            <p:custDataLst>
              <p:tags r:id="rId4"/>
            </p:custDataLst>
          </p:nvPr>
        </p:nvSpPr>
        <p:spPr bwMode="gray">
          <a:xfrm>
            <a:off x="271795" y="585019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至</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年底</a:t>
            </a:r>
            <a:endParaRPr lang="en-US" altLang="zh-CN" dirty="0">
              <a:solidFill>
                <a:prstClr val="white"/>
              </a:solidFill>
              <a:cs typeface="Arial" panose="020B0604020202020204" pitchFamily="34" charset="0"/>
            </a:endParaRPr>
          </a:p>
        </p:txBody>
      </p:sp>
    </p:spTree>
    <p:extLst>
      <p:ext uri="{BB962C8B-B14F-4D97-AF65-F5344CB8AC3E}">
        <p14:creationId xmlns:p14="http://schemas.microsoft.com/office/powerpoint/2010/main" val="2144589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5" y="4651295"/>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中国共产党全国执政地位的确立</a:t>
            </a:r>
          </a:p>
        </p:txBody>
      </p:sp>
      <p:sp>
        <p:nvSpPr>
          <p:cNvPr id="16" name="圆角矩形 15"/>
          <p:cNvSpPr/>
          <p:nvPr/>
        </p:nvSpPr>
        <p:spPr>
          <a:xfrm>
            <a:off x="6347753" y="6109238"/>
            <a:ext cx="3804432"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1894874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9880" y="441783"/>
            <a:ext cx="6370490"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sp>
        <p:nvSpPr>
          <p:cNvPr id="3" name="内容占位符 2"/>
          <p:cNvSpPr>
            <a:spLocks noGrp="1"/>
          </p:cNvSpPr>
          <p:nvPr>
            <p:ph idx="1"/>
          </p:nvPr>
        </p:nvSpPr>
        <p:spPr>
          <a:xfrm>
            <a:off x="242677" y="884140"/>
            <a:ext cx="12043108" cy="5725554"/>
          </a:xfrm>
        </p:spPr>
        <p:txBody>
          <a:bodyPr>
            <a:noAutofit/>
          </a:bodyPr>
          <a:lstStyle/>
          <a:p>
            <a:pPr>
              <a:lnSpc>
                <a:spcPct val="200000"/>
              </a:lnSpc>
            </a:pPr>
            <a:r>
              <a:rPr lang="zh-CN" altLang="en-US" dirty="0">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dirty="0">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sz="3200" dirty="0">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a:latin typeface="黑体" panose="02010609060101010101" pitchFamily="49" charset="-122"/>
                <a:ea typeface="黑体" panose="02010609060101010101" pitchFamily="49" charset="-122"/>
                <a:sym typeface="宋体" panose="02010600030101010101" pitchFamily="2"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论人民民主专政</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中国人民政治协商会议</a:t>
            </a:r>
            <a:endParaRPr lang="en-US" altLang="zh-CN" dirty="0">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月</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地点：</a:t>
            </a:r>
            <a:r>
              <a:rPr lang="zh-CN" altLang="en-US" dirty="0">
                <a:solidFill>
                  <a:srgbClr val="C00000"/>
                </a:solidFill>
                <a:latin typeface="黑体" panose="02010609060101010101" pitchFamily="49" charset="-122"/>
                <a:ea typeface="黑体" panose="02010609060101010101" pitchFamily="49" charset="-122"/>
              </a:rPr>
              <a:t>西柏坡</a:t>
            </a:r>
            <a:endParaRPr lang="en-US" altLang="zh-CN" dirty="0">
              <a:solidFill>
                <a:srgbClr val="C00000"/>
              </a:solidFill>
              <a:latin typeface="黑体" panose="02010609060101010101" pitchFamily="49" charset="-122"/>
              <a:ea typeface="黑体" panose="02010609060101010101" pitchFamily="49" charset="-122"/>
            </a:endParaRPr>
          </a:p>
          <a:p>
            <a:pPr>
              <a:lnSpc>
                <a:spcPct val="200000"/>
              </a:lnSpc>
            </a:pPr>
            <a:r>
              <a:rPr lang="zh-CN" altLang="en-US" dirty="0">
                <a:solidFill>
                  <a:srgbClr val="C00000"/>
                </a:solidFill>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p>
            <a:pPr lvl="1">
              <a:lnSpc>
                <a:spcPct val="200000"/>
              </a:lnSpc>
            </a:pPr>
            <a:r>
              <a:rPr lang="zh-CN" altLang="en-US" b="1" dirty="0">
                <a:latin typeface="黑体" panose="02010609060101010101" pitchFamily="49" charset="-122"/>
                <a:ea typeface="黑体" panose="02010609060101010101" pitchFamily="49" charset="-122"/>
              </a:rPr>
              <a:t>基本政策</a:t>
            </a:r>
            <a:r>
              <a:rPr lang="zh-CN" altLang="en-US" dirty="0">
                <a:latin typeface="黑体" panose="02010609060101010101" pitchFamily="49" charset="-122"/>
                <a:ea typeface="黑体" panose="02010609060101010101" pitchFamily="49" charset="-122"/>
              </a:rPr>
              <a:t>：全国胜利后中国共产党在政治、经济、外交方面的基本政策；</a:t>
            </a:r>
          </a:p>
          <a:p>
            <a:pPr lvl="1">
              <a:lnSpc>
                <a:spcPct val="200000"/>
              </a:lnSpc>
            </a:pPr>
            <a:r>
              <a:rPr lang="zh-CN" altLang="en-US" b="1" dirty="0">
                <a:latin typeface="黑体" panose="02010609060101010101" pitchFamily="49" charset="-122"/>
                <a:ea typeface="黑体" panose="02010609060101010101" pitchFamily="49" charset="-122"/>
              </a:rPr>
              <a:t>发展方向</a:t>
            </a:r>
            <a:r>
              <a:rPr lang="zh-CN" altLang="en-US" dirty="0">
                <a:latin typeface="黑体" panose="02010609060101010101" pitchFamily="49" charset="-122"/>
                <a:ea typeface="黑体" panose="02010609060101010101" pitchFamily="49" charset="-122"/>
              </a:rPr>
              <a:t>：由农业国转变为工业国、由新民主主义社会转变为社会主义社会；</a:t>
            </a:r>
          </a:p>
          <a:p>
            <a:pPr lvl="1">
              <a:lnSpc>
                <a:spcPct val="200000"/>
              </a:lnSpc>
            </a:pPr>
            <a:r>
              <a:rPr lang="zh-CN" altLang="en-US" b="1" dirty="0">
                <a:latin typeface="黑体" panose="02010609060101010101" pitchFamily="49" charset="-122"/>
                <a:ea typeface="黑体" panose="02010609060101010101" pitchFamily="49" charset="-122"/>
              </a:rPr>
              <a:t>优良作风</a:t>
            </a:r>
            <a:r>
              <a:rPr lang="zh-CN" altLang="en-US" dirty="0">
                <a:latin typeface="黑体" panose="02010609060101010101" pitchFamily="49" charset="-122"/>
                <a:ea typeface="黑体" panose="02010609060101010101" pitchFamily="49" charset="-122"/>
              </a:rPr>
              <a:t>：务必使同志们继续保持谦虚、谨慎、不骄、不躁的作风，务必使同志们继续保持艰苦奋斗的作风。</a:t>
            </a:r>
          </a:p>
          <a:p>
            <a:endParaRPr lang="zh-CN" altLang="en-US"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604" y="4105964"/>
            <a:ext cx="1663042" cy="50256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115907" y="0"/>
            <a:ext cx="5076093" cy="1738586"/>
            <a:chOff x="4598297" y="172371"/>
            <a:chExt cx="7593703" cy="2827747"/>
          </a:xfrm>
        </p:grpSpPr>
        <p:sp>
          <p:nvSpPr>
            <p:cNvPr id="6" name="圆角矩形 5"/>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7" name="左大括号 6"/>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中国共产党全国执政地位的确立</a:t>
              </a:r>
            </a:p>
          </p:txBody>
        </p:sp>
        <p:sp>
          <p:nvSpPr>
            <p:cNvPr id="11" name="圆角矩形 10"/>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中国革命胜利的主要原因和基本经验</a:t>
              </a:r>
            </a:p>
          </p:txBody>
        </p:sp>
      </p:grpSp>
      <p:sp>
        <p:nvSpPr>
          <p:cNvPr id="12" name="文本框 11"/>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7.3.3.1</a:t>
            </a:r>
            <a:r>
              <a:rPr kumimoji="1" lang="zh-CN" altLang="en-US" sz="1000" dirty="0">
                <a:solidFill>
                  <a:schemeClr val="bg1">
                    <a:lumMod val="95000"/>
                  </a:schemeClr>
                </a:solidFill>
              </a:rPr>
              <a:t>党的七届二中全会和毛泽东</a:t>
            </a:r>
            <a:r>
              <a:rPr kumimoji="1" lang="en-US" altLang="zh-CN" sz="1000" dirty="0">
                <a:solidFill>
                  <a:schemeClr val="bg1">
                    <a:lumMod val="95000"/>
                  </a:schemeClr>
                </a:solidFill>
              </a:rPr>
              <a:t>《</a:t>
            </a:r>
            <a:r>
              <a:rPr kumimoji="1" lang="zh-CN" altLang="en-US" sz="1000" dirty="0">
                <a:solidFill>
                  <a:schemeClr val="bg1">
                    <a:lumMod val="95000"/>
                  </a:schemeClr>
                </a:solidFill>
              </a:rPr>
              <a:t>论人民民主专政</a:t>
            </a:r>
            <a:r>
              <a:rPr kumimoji="1" lang="en-US" altLang="zh-CN" sz="1000" dirty="0">
                <a:solidFill>
                  <a:schemeClr val="bg1">
                    <a:lumMod val="95000"/>
                  </a:schemeClr>
                </a:solidFill>
              </a:rPr>
              <a:t>》</a:t>
            </a:r>
            <a:endParaRPr kumimoji="1" lang="zh-CN" altLang="en-US" sz="1000" dirty="0">
              <a:solidFill>
                <a:schemeClr val="bg1">
                  <a:lumMod val="95000"/>
                </a:schemeClr>
              </a:solidFill>
            </a:endParaRPr>
          </a:p>
        </p:txBody>
      </p:sp>
    </p:spTree>
    <p:extLst>
      <p:ext uri="{BB962C8B-B14F-4D97-AF65-F5344CB8AC3E}">
        <p14:creationId xmlns:p14="http://schemas.microsoft.com/office/powerpoint/2010/main" val="28795729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192" y="44213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sp>
        <p:nvSpPr>
          <p:cNvPr id="3" name="内容占位符 2"/>
          <p:cNvSpPr>
            <a:spLocks noGrp="1"/>
          </p:cNvSpPr>
          <p:nvPr>
            <p:ph idx="1"/>
          </p:nvPr>
        </p:nvSpPr>
        <p:spPr>
          <a:xfrm>
            <a:off x="332510" y="2962906"/>
            <a:ext cx="11521440" cy="3414447"/>
          </a:xfrm>
        </p:spPr>
        <p:txBody>
          <a:bodyPr>
            <a:noAutofit/>
          </a:bodyPr>
          <a:lstStyle/>
          <a:p>
            <a:pPr>
              <a:lnSpc>
                <a:spcPct val="200000"/>
              </a:lnSpc>
            </a:pPr>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作者：毛泽东</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内容：</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基础：是工人阶级、农民阶级和城市小资产阶级的联盟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主要是</a:t>
            </a:r>
            <a:r>
              <a:rPr lang="zh-CN" altLang="en-US" dirty="0">
                <a:solidFill>
                  <a:srgbClr val="C00000"/>
                </a:solidFill>
                <a:latin typeface="黑体" panose="02010609060101010101" pitchFamily="49" charset="-122"/>
                <a:ea typeface="黑体" panose="02010609060101010101" pitchFamily="49" charset="-122"/>
              </a:rPr>
              <a:t>工人阶级与农民阶级</a:t>
            </a:r>
            <a:r>
              <a:rPr lang="zh-CN" altLang="en-US" dirty="0">
                <a:latin typeface="黑体" panose="02010609060101010101" pitchFamily="49" charset="-122"/>
                <a:ea typeface="黑体" panose="02010609060101010101" pitchFamily="49" charset="-122"/>
              </a:rPr>
              <a:t>的联盟。</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团结：民族资产阶级，但民族资产阶级不能充当革命的领导者，也不应当在国家政权中占主要的地位。</a:t>
            </a:r>
          </a:p>
          <a:p>
            <a:pPr marL="800100" lvl="1" indent="-342900">
              <a:buFont typeface="+mj-lt"/>
              <a:buAutoNum type="arabicPeriod"/>
            </a:pPr>
            <a:endParaRPr lang="zh-CN" altLang="en-US" dirty="0">
              <a:latin typeface="黑体" panose="02010609060101010101" pitchFamily="49" charset="-122"/>
              <a:ea typeface="黑体" panose="02010609060101010101" pitchFamily="49" charset="-122"/>
            </a:endParaRPr>
          </a:p>
        </p:txBody>
      </p:sp>
      <p:sp>
        <p:nvSpPr>
          <p:cNvPr id="4" name="矩形 3"/>
          <p:cNvSpPr/>
          <p:nvPr/>
        </p:nvSpPr>
        <p:spPr>
          <a:xfrm>
            <a:off x="226170" y="996097"/>
            <a:ext cx="8894384" cy="1692771"/>
          </a:xfrm>
          <a:prstGeom prst="rect">
            <a:avLst/>
          </a:prstGeom>
        </p:spPr>
        <p:txBody>
          <a:bodyPr wrap="square">
            <a:spAutoFit/>
          </a:bodyPr>
          <a:lstStyle/>
          <a:p>
            <a:pPr>
              <a:lnSpc>
                <a:spcPct val="200000"/>
              </a:lnSpc>
            </a:pPr>
            <a:r>
              <a:rPr lang="zh-CN" altLang="en-US" sz="2000" dirty="0">
                <a:solidFill>
                  <a:prstClr val="black"/>
                </a:solidFill>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sz="20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a:solidFill>
                  <a:prstClr val="black"/>
                </a:solidFill>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rPr>
              <a:t>——</a:t>
            </a:r>
            <a:r>
              <a:rPr lang="en-US" altLang="zh-CN" sz="3200"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论人民民主专政</a:t>
            </a:r>
            <a:r>
              <a:rPr lang="en-US" altLang="zh-CN" sz="3200" dirty="0">
                <a:solidFill>
                  <a:prstClr val="black"/>
                </a:solidFill>
                <a:latin typeface="黑体" panose="02010609060101010101" pitchFamily="49" charset="-122"/>
                <a:ea typeface="黑体" panose="02010609060101010101" pitchFamily="49" charset="-122"/>
              </a:rPr>
              <a:t>》</a:t>
            </a:r>
            <a:r>
              <a:rPr lang="en-US" altLang="zh-CN" dirty="0">
                <a:solidFill>
                  <a:prstClr val="black"/>
                </a:solidFill>
                <a:latin typeface="黑体" panose="02010609060101010101" pitchFamily="49" charset="-122"/>
                <a:ea typeface="黑体" panose="02010609060101010101" pitchFamily="49" charset="-122"/>
              </a:rPr>
              <a:t>——</a:t>
            </a:r>
            <a:r>
              <a:rPr lang="zh-CN" altLang="en-US" dirty="0">
                <a:solidFill>
                  <a:prstClr val="black"/>
                </a:solidFill>
                <a:latin typeface="黑体" panose="02010609060101010101" pitchFamily="49" charset="-122"/>
                <a:ea typeface="黑体" panose="02010609060101010101" pitchFamily="49" charset="-122"/>
              </a:rPr>
              <a:t>中国人民政治协商会议</a:t>
            </a:r>
            <a:endPar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endParaRPr>
          </a:p>
        </p:txBody>
      </p:sp>
      <p:grpSp>
        <p:nvGrpSpPr>
          <p:cNvPr id="6" name="组 5"/>
          <p:cNvGrpSpPr/>
          <p:nvPr/>
        </p:nvGrpSpPr>
        <p:grpSpPr>
          <a:xfrm>
            <a:off x="7115907" y="0"/>
            <a:ext cx="5076093" cy="1738586"/>
            <a:chOff x="4598297" y="172371"/>
            <a:chExt cx="7593703" cy="2827747"/>
          </a:xfrm>
        </p:grpSpPr>
        <p:sp>
          <p:nvSpPr>
            <p:cNvPr id="7" name="圆角矩形 6"/>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8" name="左大括号 7"/>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11" name="圆角矩形 10"/>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2" name="圆角矩形 11"/>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中国共产党全国执政地位的确立</a:t>
              </a:r>
            </a:p>
          </p:txBody>
        </p:sp>
        <p:sp>
          <p:nvSpPr>
            <p:cNvPr id="13" name="圆角矩形 12"/>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中国革命胜利的主要原因和基本经验</a:t>
              </a:r>
            </a:p>
          </p:txBody>
        </p:sp>
      </p:grpSp>
      <p:sp>
        <p:nvSpPr>
          <p:cNvPr id="15" name="文本框 14">
            <a:extLst>
              <a:ext uri="{FF2B5EF4-FFF2-40B4-BE49-F238E27FC236}">
                <a16:creationId xmlns:a16="http://schemas.microsoft.com/office/drawing/2014/main" id="{715B2EF5-DF34-F944-8850-E8484D69F4B4}"/>
              </a:ext>
            </a:extLst>
          </p:cNvPr>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7.3.3.1</a:t>
            </a:r>
            <a:r>
              <a:rPr kumimoji="1" lang="zh-CN" altLang="en-US" sz="1000" dirty="0">
                <a:solidFill>
                  <a:schemeClr val="bg1">
                    <a:lumMod val="95000"/>
                  </a:schemeClr>
                </a:solidFill>
              </a:rPr>
              <a:t>党的七届二中全会和毛泽东</a:t>
            </a:r>
            <a:r>
              <a:rPr kumimoji="1" lang="en-US" altLang="zh-CN" sz="1000" dirty="0">
                <a:solidFill>
                  <a:schemeClr val="bg1">
                    <a:lumMod val="95000"/>
                  </a:schemeClr>
                </a:solidFill>
              </a:rPr>
              <a:t>《</a:t>
            </a:r>
            <a:r>
              <a:rPr kumimoji="1" lang="zh-CN" altLang="en-US" sz="1000" dirty="0">
                <a:solidFill>
                  <a:schemeClr val="bg1">
                    <a:lumMod val="95000"/>
                  </a:schemeClr>
                </a:solidFill>
              </a:rPr>
              <a:t>论人民民主专政</a:t>
            </a:r>
            <a:r>
              <a:rPr kumimoji="1" lang="en-US" altLang="zh-CN" sz="1000" dirty="0">
                <a:solidFill>
                  <a:schemeClr val="bg1">
                    <a:lumMod val="95000"/>
                  </a:schemeClr>
                </a:solidFill>
              </a:rPr>
              <a:t>》</a:t>
            </a:r>
            <a:endParaRPr kumimoji="1" lang="zh-CN" altLang="en-US" sz="1000" dirty="0">
              <a:solidFill>
                <a:schemeClr val="bg1">
                  <a:lumMod val="95000"/>
                </a:schemeClr>
              </a:solidFill>
            </a:endParaRPr>
          </a:p>
        </p:txBody>
      </p:sp>
    </p:spTree>
    <p:extLst>
      <p:ext uri="{BB962C8B-B14F-4D97-AF65-F5344CB8AC3E}">
        <p14:creationId xmlns:p14="http://schemas.microsoft.com/office/powerpoint/2010/main" val="4130724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43908"/>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26170" y="2445723"/>
            <a:ext cx="11558954" cy="3579939"/>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21</a:t>
            </a:r>
            <a:r>
              <a:rPr lang="zh-CN" altLang="en-US" dirty="0">
                <a:latin typeface="黑体" panose="02010609060101010101" pitchFamily="49" charset="-122"/>
                <a:ea typeface="黑体" panose="02010609060101010101" pitchFamily="49" charset="-122"/>
              </a:rPr>
              <a:t>日</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纲领：通过</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中国人民政治协商会议</a:t>
            </a:r>
            <a:r>
              <a:rPr lang="zh-CN" altLang="en-US" dirty="0">
                <a:solidFill>
                  <a:srgbClr val="C00000"/>
                </a:solidFill>
                <a:latin typeface="黑体" panose="02010609060101010101" pitchFamily="49" charset="-122"/>
                <a:ea typeface="黑体" panose="02010609060101010101" pitchFamily="49" charset="-122"/>
              </a:rPr>
              <a:t>共同纲领</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，起</a:t>
            </a:r>
            <a:r>
              <a:rPr lang="zh-CN" altLang="en-US" dirty="0">
                <a:solidFill>
                  <a:srgbClr val="C00000"/>
                </a:solidFill>
                <a:latin typeface="黑体" panose="02010609060101010101" pitchFamily="49" charset="-122"/>
                <a:ea typeface="黑体" panose="02010609060101010101" pitchFamily="49" charset="-122"/>
              </a:rPr>
              <a:t>临时宪法</a:t>
            </a:r>
            <a:r>
              <a:rPr lang="zh-CN" altLang="en-US" dirty="0">
                <a:latin typeface="黑体" panose="02010609060101010101" pitchFamily="49" charset="-122"/>
                <a:ea typeface="黑体" panose="02010609060101010101" pitchFamily="49" charset="-122"/>
              </a:rPr>
              <a:t>的作用。</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纲领的内容：</a:t>
            </a:r>
          </a:p>
          <a:p>
            <a:pPr lvl="1">
              <a:spcBef>
                <a:spcPts val="0"/>
              </a:spcBef>
            </a:pPr>
            <a:r>
              <a:rPr lang="zh-CN" altLang="en-US" b="1" dirty="0">
                <a:latin typeface="黑体" panose="02010609060101010101" pitchFamily="49" charset="-122"/>
                <a:ea typeface="黑体" panose="02010609060101010101" pitchFamily="49" charset="-122"/>
              </a:rPr>
              <a:t>    核心内容</a:t>
            </a:r>
            <a:r>
              <a:rPr lang="zh-CN" altLang="en-US" dirty="0">
                <a:latin typeface="黑体" panose="02010609060101010101" pitchFamily="49" charset="-122"/>
                <a:ea typeface="黑体" panose="02010609060101010101" pitchFamily="49" charset="-122"/>
              </a:rPr>
              <a:t>：新中国的</a:t>
            </a:r>
            <a:r>
              <a:rPr lang="zh-CN" altLang="en-US" dirty="0">
                <a:solidFill>
                  <a:srgbClr val="C00000"/>
                </a:solidFill>
                <a:latin typeface="黑体" panose="02010609060101010101" pitchFamily="49" charset="-122"/>
                <a:ea typeface="黑体" panose="02010609060101010101" pitchFamily="49" charset="-122"/>
              </a:rPr>
              <a:t>国体</a:t>
            </a:r>
            <a:r>
              <a:rPr lang="zh-CN" altLang="en-US" dirty="0">
                <a:latin typeface="黑体" panose="02010609060101010101" pitchFamily="49" charset="-122"/>
                <a:ea typeface="黑体" panose="02010609060101010101" pitchFamily="49" charset="-122"/>
              </a:rPr>
              <a:t>和</a:t>
            </a:r>
            <a:r>
              <a:rPr lang="zh-CN" altLang="en-US" dirty="0">
                <a:solidFill>
                  <a:srgbClr val="C00000"/>
                </a:solidFill>
                <a:latin typeface="黑体" panose="02010609060101010101" pitchFamily="49" charset="-122"/>
                <a:ea typeface="黑体" panose="02010609060101010101" pitchFamily="49" charset="-122"/>
              </a:rPr>
              <a:t>政体</a:t>
            </a:r>
            <a:endParaRPr lang="zh-CN" altLang="en-US"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民族政策</a:t>
            </a:r>
            <a:r>
              <a:rPr lang="zh-CN" altLang="en-US" dirty="0">
                <a:latin typeface="黑体" panose="02010609060101010101" pitchFamily="49" charset="-122"/>
                <a:ea typeface="黑体" panose="02010609060101010101" pitchFamily="49" charset="-122"/>
              </a:rPr>
              <a:t>：中华人民共和国境内各民族一律平等。</a:t>
            </a:r>
          </a:p>
          <a:p>
            <a:pPr lvl="1">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经济工作方针</a:t>
            </a:r>
            <a:r>
              <a:rPr lang="zh-CN" altLang="en-US"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以公私兼顾、劳资两利、城乡互助、内外交流的政策，达到发展生产、繁荣经济之目的。</a:t>
            </a:r>
            <a:endParaRPr lang="en-US" altLang="zh-CN" b="1"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外交工作原则</a:t>
            </a:r>
            <a:r>
              <a:rPr lang="zh-CN" altLang="en-US" dirty="0">
                <a:latin typeface="黑体" panose="02010609060101010101" pitchFamily="49" charset="-122"/>
                <a:ea typeface="黑体" panose="02010609060101010101" pitchFamily="49" charset="-122"/>
              </a:rPr>
              <a:t>：保障独立和自由，反对侵略。</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781" y="2873926"/>
            <a:ext cx="1663042" cy="50256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26170" y="996097"/>
            <a:ext cx="10965868" cy="1692771"/>
          </a:xfrm>
          <a:prstGeom prst="rect">
            <a:avLst/>
          </a:prstGeom>
        </p:spPr>
        <p:txBody>
          <a:bodyPr wrap="square">
            <a:spAutoFit/>
          </a:bodyPr>
          <a:lstStyle/>
          <a:p>
            <a:pPr>
              <a:lnSpc>
                <a:spcPct val="200000"/>
              </a:lnSpc>
            </a:pPr>
            <a:r>
              <a:rPr lang="zh-CN" altLang="en-US" sz="2000" dirty="0">
                <a:solidFill>
                  <a:prstClr val="black"/>
                </a:solidFill>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sz="20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a:solidFill>
                  <a:prstClr val="black"/>
                </a:solidFill>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rPr>
              <a:t>——</a:t>
            </a:r>
            <a:r>
              <a:rPr lang="en-US" altLang="zh-CN" dirty="0">
                <a:solidFill>
                  <a:prstClr val="black"/>
                </a:solidFill>
                <a:latin typeface="黑体" panose="02010609060101010101" pitchFamily="49" charset="-122"/>
                <a:ea typeface="黑体" panose="02010609060101010101" pitchFamily="49" charset="-122"/>
              </a:rPr>
              <a:t>《</a:t>
            </a:r>
            <a:r>
              <a:rPr lang="zh-CN" altLang="en-US" dirty="0">
                <a:solidFill>
                  <a:prstClr val="black"/>
                </a:solidFill>
                <a:latin typeface="黑体" panose="02010609060101010101" pitchFamily="49" charset="-122"/>
                <a:ea typeface="黑体" panose="02010609060101010101" pitchFamily="49" charset="-122"/>
              </a:rPr>
              <a:t>论人民民主专政</a:t>
            </a:r>
            <a:r>
              <a:rPr lang="en-US" altLang="zh-CN"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中国人民政治协商会议</a:t>
            </a:r>
            <a:endParaRPr lang="en-US" altLang="zh-CN" sz="32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p:txBody>
      </p:sp>
      <p:grpSp>
        <p:nvGrpSpPr>
          <p:cNvPr id="6" name="组 5"/>
          <p:cNvGrpSpPr/>
          <p:nvPr/>
        </p:nvGrpSpPr>
        <p:grpSpPr>
          <a:xfrm>
            <a:off x="7115907" y="0"/>
            <a:ext cx="5076093" cy="1738586"/>
            <a:chOff x="4598297" y="172371"/>
            <a:chExt cx="7593703" cy="2827747"/>
          </a:xfrm>
        </p:grpSpPr>
        <p:sp>
          <p:nvSpPr>
            <p:cNvPr id="7" name="圆角矩形 6"/>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8" name="左大括号 7"/>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10" name="圆角矩形 9"/>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1" name="圆角矩形 10"/>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中国共产党全国执政地位的确立</a:t>
              </a:r>
            </a:p>
          </p:txBody>
        </p:sp>
        <p:sp>
          <p:nvSpPr>
            <p:cNvPr id="12" name="圆角矩形 11"/>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中国革命胜利的主要原因和基本经验</a:t>
              </a:r>
            </a:p>
          </p:txBody>
        </p:sp>
      </p:grpSp>
      <p:sp>
        <p:nvSpPr>
          <p:cNvPr id="15" name="文本框 14">
            <a:extLst>
              <a:ext uri="{FF2B5EF4-FFF2-40B4-BE49-F238E27FC236}">
                <a16:creationId xmlns:a16="http://schemas.microsoft.com/office/drawing/2014/main" id="{DCF53C24-22B1-534F-AD70-BF963CA77DE3}"/>
              </a:ext>
            </a:extLst>
          </p:cNvPr>
          <p:cNvSpPr txBox="1"/>
          <p:nvPr/>
        </p:nvSpPr>
        <p:spPr>
          <a:xfrm>
            <a:off x="435781" y="29320"/>
            <a:ext cx="6680125" cy="246221"/>
          </a:xfrm>
          <a:prstGeom prst="rect">
            <a:avLst/>
          </a:prstGeom>
          <a:noFill/>
        </p:spPr>
        <p:txBody>
          <a:bodyPr wrap="square" rtlCol="0">
            <a:spAutoFit/>
          </a:bodyPr>
          <a:lstStyle/>
          <a:p>
            <a:r>
              <a:rPr kumimoji="1" lang="en-US" altLang="zh-CN" sz="1000" dirty="0">
                <a:solidFill>
                  <a:schemeClr val="bg1">
                    <a:lumMod val="95000"/>
                  </a:schemeClr>
                </a:solidFill>
              </a:rPr>
              <a:t>7.3.3.2</a:t>
            </a:r>
            <a:r>
              <a:rPr kumimoji="1" lang="zh-CN" altLang="en-US" sz="1000" dirty="0">
                <a:solidFill>
                  <a:schemeClr val="bg1">
                    <a:lumMod val="95000"/>
                  </a:schemeClr>
                </a:solidFill>
              </a:rPr>
              <a:t>人民政协会议的召开与中国共产党全国执政地位的确立</a:t>
            </a:r>
          </a:p>
        </p:txBody>
      </p:sp>
    </p:spTree>
    <p:extLst>
      <p:ext uri="{BB962C8B-B14F-4D97-AF65-F5344CB8AC3E}">
        <p14:creationId xmlns:p14="http://schemas.microsoft.com/office/powerpoint/2010/main" val="373727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教材卖点四</a:t>
            </a:r>
          </a:p>
        </p:txBody>
      </p:sp>
      <p:sp>
        <p:nvSpPr>
          <p:cNvPr id="15363"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5364" name="椭圆 99"/>
          <p:cNvSpPr/>
          <p:nvPr/>
        </p:nvSpPr>
        <p:spPr>
          <a:xfrm>
            <a:off x="9561513" y="25685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5365" name="椭圆 101"/>
          <p:cNvSpPr/>
          <p:nvPr/>
        </p:nvSpPr>
        <p:spPr>
          <a:xfrm flipH="1">
            <a:off x="8108951" y="2446338"/>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5366" name="图片 4" descr="焦点图"/>
          <p:cNvPicPr>
            <a:picLocks noChangeAspect="1"/>
          </p:cNvPicPr>
          <p:nvPr/>
        </p:nvPicPr>
        <p:blipFill>
          <a:blip r:embed="rId2"/>
          <a:stretch>
            <a:fillRect/>
          </a:stretch>
        </p:blipFill>
        <p:spPr>
          <a:xfrm>
            <a:off x="1671639" y="306389"/>
            <a:ext cx="8518525" cy="1997075"/>
          </a:xfrm>
          <a:prstGeom prst="rect">
            <a:avLst/>
          </a:prstGeom>
          <a:noFill/>
          <a:ln w="9525">
            <a:noFill/>
          </a:ln>
        </p:spPr>
      </p:pic>
      <p:sp>
        <p:nvSpPr>
          <p:cNvPr id="15367" name="文本框 6"/>
          <p:cNvSpPr txBox="1"/>
          <p:nvPr/>
        </p:nvSpPr>
        <p:spPr>
          <a:xfrm>
            <a:off x="1671638" y="5865813"/>
            <a:ext cx="8818562" cy="830262"/>
          </a:xfrm>
          <a:prstGeom prst="rect">
            <a:avLst/>
          </a:prstGeom>
          <a:noFill/>
          <a:ln w="9525">
            <a:noFill/>
          </a:ln>
        </p:spPr>
        <p:txBody>
          <a:bodyPr>
            <a:spAutoFit/>
          </a:bodyPr>
          <a:lstStyle/>
          <a:p>
            <a:pPr algn="ctr" eaLnBrk="1" hangingPunct="1"/>
            <a:r>
              <a:rPr lang="zh-CN" altLang="en-US" sz="2400" b="1" dirty="0">
                <a:solidFill>
                  <a:srgbClr val="FF0000"/>
                </a:solidFill>
                <a:latin typeface="黑体-简" charset="-122"/>
                <a:ea typeface="黑体-简" charset="-122"/>
              </a:rPr>
              <a:t>尚德官方公共课教材均配有全套视频解析与精选习题</a:t>
            </a:r>
          </a:p>
          <a:p>
            <a:pPr algn="ctr" eaLnBrk="1" hangingPunct="1"/>
            <a:r>
              <a:rPr lang="zh-CN" altLang="en-US" sz="2400" b="1" dirty="0">
                <a:solidFill>
                  <a:srgbClr val="FF0000"/>
                </a:solidFill>
                <a:latin typeface="黑体-简" charset="-122"/>
                <a:ea typeface="黑体-简" charset="-122"/>
              </a:rPr>
              <a:t>以及名师直播讲解课程</a:t>
            </a:r>
          </a:p>
        </p:txBody>
      </p:sp>
      <p:pic>
        <p:nvPicPr>
          <p:cNvPr id="15368" name="图片 7"/>
          <p:cNvPicPr>
            <a:picLocks noChangeAspect="1"/>
          </p:cNvPicPr>
          <p:nvPr/>
        </p:nvPicPr>
        <p:blipFill>
          <a:blip r:embed="rId3"/>
          <a:stretch>
            <a:fillRect/>
          </a:stretch>
        </p:blipFill>
        <p:spPr>
          <a:xfrm>
            <a:off x="1550989" y="2568576"/>
            <a:ext cx="2230437" cy="3103563"/>
          </a:xfrm>
          <a:prstGeom prst="rect">
            <a:avLst/>
          </a:prstGeom>
          <a:noFill/>
          <a:ln w="9525">
            <a:noFill/>
          </a:ln>
        </p:spPr>
      </p:pic>
      <p:pic>
        <p:nvPicPr>
          <p:cNvPr id="15369" name="图片 9"/>
          <p:cNvPicPr>
            <a:picLocks noChangeAspect="1"/>
          </p:cNvPicPr>
          <p:nvPr/>
        </p:nvPicPr>
        <p:blipFill>
          <a:blip r:embed="rId4"/>
          <a:srcRect b="1842"/>
          <a:stretch>
            <a:fillRect/>
          </a:stretch>
        </p:blipFill>
        <p:spPr>
          <a:xfrm>
            <a:off x="3543301" y="2640014"/>
            <a:ext cx="2208213" cy="2909887"/>
          </a:xfrm>
          <a:prstGeom prst="rect">
            <a:avLst/>
          </a:prstGeom>
          <a:noFill/>
          <a:ln w="9525">
            <a:noFill/>
          </a:ln>
        </p:spPr>
      </p:pic>
      <p:pic>
        <p:nvPicPr>
          <p:cNvPr id="15370" name="图片 10"/>
          <p:cNvPicPr>
            <a:picLocks noChangeAspect="1"/>
          </p:cNvPicPr>
          <p:nvPr/>
        </p:nvPicPr>
        <p:blipFill>
          <a:blip r:embed="rId5"/>
          <a:stretch>
            <a:fillRect/>
          </a:stretch>
        </p:blipFill>
        <p:spPr>
          <a:xfrm>
            <a:off x="5741988" y="2649539"/>
            <a:ext cx="2222500" cy="2941637"/>
          </a:xfrm>
          <a:prstGeom prst="rect">
            <a:avLst/>
          </a:prstGeom>
          <a:noFill/>
          <a:ln w="9525">
            <a:noFill/>
          </a:ln>
        </p:spPr>
      </p:pic>
      <p:pic>
        <p:nvPicPr>
          <p:cNvPr id="15371" name="图片 11"/>
          <p:cNvPicPr>
            <a:picLocks noChangeAspect="1"/>
          </p:cNvPicPr>
          <p:nvPr/>
        </p:nvPicPr>
        <p:blipFill>
          <a:blip r:embed="rId6"/>
          <a:stretch>
            <a:fillRect/>
          </a:stretch>
        </p:blipFill>
        <p:spPr>
          <a:xfrm>
            <a:off x="8108950" y="2568575"/>
            <a:ext cx="2039938" cy="3297238"/>
          </a:xfrm>
          <a:prstGeom prst="rect">
            <a:avLst/>
          </a:prstGeom>
          <a:noFill/>
          <a:ln w="9525">
            <a:noFill/>
          </a:ln>
        </p:spPr>
      </p:pic>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304561705"/>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43908"/>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26170" y="2445723"/>
            <a:ext cx="11558954" cy="3579939"/>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21</a:t>
            </a:r>
            <a:r>
              <a:rPr lang="zh-CN" altLang="en-US" dirty="0">
                <a:latin typeface="黑体" panose="02010609060101010101" pitchFamily="49" charset="-122"/>
                <a:ea typeface="黑体" panose="02010609060101010101" pitchFamily="49" charset="-122"/>
              </a:rPr>
              <a:t>日</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纲领：通过</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中国人民政治协商会议</a:t>
            </a:r>
            <a:r>
              <a:rPr lang="zh-CN" altLang="en-US" dirty="0">
                <a:solidFill>
                  <a:srgbClr val="C00000"/>
                </a:solidFill>
                <a:latin typeface="黑体" panose="02010609060101010101" pitchFamily="49" charset="-122"/>
                <a:ea typeface="黑体" panose="02010609060101010101" pitchFamily="49" charset="-122"/>
              </a:rPr>
              <a:t>共同纲领</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，起</a:t>
            </a:r>
            <a:r>
              <a:rPr lang="zh-CN" altLang="en-US" dirty="0">
                <a:solidFill>
                  <a:srgbClr val="C00000"/>
                </a:solidFill>
                <a:latin typeface="黑体" panose="02010609060101010101" pitchFamily="49" charset="-122"/>
                <a:ea typeface="黑体" panose="02010609060101010101" pitchFamily="49" charset="-122"/>
              </a:rPr>
              <a:t>（  ）宪法</a:t>
            </a:r>
            <a:r>
              <a:rPr lang="zh-CN" altLang="en-US" dirty="0">
                <a:latin typeface="黑体" panose="02010609060101010101" pitchFamily="49" charset="-122"/>
                <a:ea typeface="黑体" panose="02010609060101010101" pitchFamily="49" charset="-122"/>
              </a:rPr>
              <a:t>的作用。</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纲领的内容：</a:t>
            </a:r>
          </a:p>
          <a:p>
            <a:pPr lvl="1">
              <a:spcBef>
                <a:spcPts val="0"/>
              </a:spcBef>
            </a:pPr>
            <a:r>
              <a:rPr lang="zh-CN" altLang="en-US" b="1" dirty="0">
                <a:latin typeface="黑体" panose="02010609060101010101" pitchFamily="49" charset="-122"/>
                <a:ea typeface="黑体" panose="02010609060101010101" pitchFamily="49" charset="-122"/>
              </a:rPr>
              <a:t>    核心内容</a:t>
            </a:r>
            <a:r>
              <a:rPr lang="zh-CN" altLang="en-US" dirty="0">
                <a:latin typeface="黑体" panose="02010609060101010101" pitchFamily="49" charset="-122"/>
                <a:ea typeface="黑体" panose="02010609060101010101" pitchFamily="49" charset="-122"/>
              </a:rPr>
              <a:t>：新中国的</a:t>
            </a:r>
            <a:r>
              <a:rPr lang="zh-CN" altLang="en-US"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和</a:t>
            </a:r>
            <a:r>
              <a:rPr lang="zh-CN" altLang="en-US" dirty="0">
                <a:solidFill>
                  <a:srgbClr val="C00000"/>
                </a:solidFill>
                <a:latin typeface="黑体" panose="02010609060101010101" pitchFamily="49" charset="-122"/>
                <a:ea typeface="黑体" panose="02010609060101010101" pitchFamily="49" charset="-122"/>
              </a:rPr>
              <a:t>政体</a:t>
            </a:r>
            <a:endParaRPr lang="zh-CN" altLang="en-US"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民族政策</a:t>
            </a:r>
            <a:r>
              <a:rPr lang="zh-CN" altLang="en-US" dirty="0">
                <a:latin typeface="黑体" panose="02010609060101010101" pitchFamily="49" charset="-122"/>
                <a:ea typeface="黑体" panose="02010609060101010101" pitchFamily="49" charset="-122"/>
              </a:rPr>
              <a:t>：中华人民共和国境内各民族一律平等。</a:t>
            </a:r>
          </a:p>
          <a:p>
            <a:pPr lvl="1">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经济工作方针</a:t>
            </a:r>
            <a:r>
              <a:rPr lang="zh-CN" altLang="en-US"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以公私兼顾、劳资两利、城乡互助、内外交流的政策，达到发展生产、繁荣经济之目的。</a:t>
            </a:r>
            <a:endParaRPr lang="en-US" altLang="zh-CN" b="1"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外交工作原则</a:t>
            </a:r>
            <a:r>
              <a:rPr lang="zh-CN" altLang="en-US" dirty="0">
                <a:latin typeface="黑体" panose="02010609060101010101" pitchFamily="49" charset="-122"/>
                <a:ea typeface="黑体" panose="02010609060101010101" pitchFamily="49" charset="-122"/>
              </a:rPr>
              <a:t>：保障独立和自由，反对侵略。</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781" y="2873926"/>
            <a:ext cx="1663042" cy="50256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26170" y="996097"/>
            <a:ext cx="10965868" cy="1692771"/>
          </a:xfrm>
          <a:prstGeom prst="rect">
            <a:avLst/>
          </a:prstGeom>
        </p:spPr>
        <p:txBody>
          <a:bodyPr wrap="square">
            <a:spAutoFit/>
          </a:bodyPr>
          <a:lstStyle/>
          <a:p>
            <a:pPr>
              <a:lnSpc>
                <a:spcPct val="200000"/>
              </a:lnSpc>
            </a:pPr>
            <a:r>
              <a:rPr lang="zh-CN" altLang="en-US" sz="2000" dirty="0">
                <a:solidFill>
                  <a:prstClr val="black"/>
                </a:solidFill>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sz="20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a:solidFill>
                  <a:prstClr val="black"/>
                </a:solidFill>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rPr>
              <a:t>——</a:t>
            </a:r>
            <a:r>
              <a:rPr lang="en-US" altLang="zh-CN" dirty="0">
                <a:solidFill>
                  <a:prstClr val="black"/>
                </a:solidFill>
                <a:latin typeface="黑体" panose="02010609060101010101" pitchFamily="49" charset="-122"/>
                <a:ea typeface="黑体" panose="02010609060101010101" pitchFamily="49" charset="-122"/>
              </a:rPr>
              <a:t>《</a:t>
            </a:r>
            <a:r>
              <a:rPr lang="zh-CN" altLang="en-US" dirty="0">
                <a:solidFill>
                  <a:prstClr val="black"/>
                </a:solidFill>
                <a:latin typeface="黑体" panose="02010609060101010101" pitchFamily="49" charset="-122"/>
                <a:ea typeface="黑体" panose="02010609060101010101" pitchFamily="49" charset="-122"/>
              </a:rPr>
              <a:t>论人民民主专政</a:t>
            </a:r>
            <a:r>
              <a:rPr lang="en-US" altLang="zh-CN"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中国人民政治协商会议</a:t>
            </a:r>
            <a:endParaRPr lang="en-US" altLang="zh-CN" sz="32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p:txBody>
      </p:sp>
      <p:grpSp>
        <p:nvGrpSpPr>
          <p:cNvPr id="6" name="组 5"/>
          <p:cNvGrpSpPr/>
          <p:nvPr/>
        </p:nvGrpSpPr>
        <p:grpSpPr>
          <a:xfrm>
            <a:off x="7115907" y="0"/>
            <a:ext cx="5076093" cy="1738586"/>
            <a:chOff x="4598297" y="172371"/>
            <a:chExt cx="7593703" cy="2827747"/>
          </a:xfrm>
        </p:grpSpPr>
        <p:sp>
          <p:nvSpPr>
            <p:cNvPr id="7" name="圆角矩形 6"/>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8" name="左大括号 7"/>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10" name="圆角矩形 9"/>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1" name="圆角矩形 10"/>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中国共产党全国执政地位的确立</a:t>
              </a:r>
            </a:p>
          </p:txBody>
        </p:sp>
        <p:sp>
          <p:nvSpPr>
            <p:cNvPr id="12" name="圆角矩形 11"/>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中国革命胜利的主要原因和基本经验</a:t>
              </a:r>
            </a:p>
          </p:txBody>
        </p:sp>
      </p:grpSp>
      <p:sp>
        <p:nvSpPr>
          <p:cNvPr id="14" name="文本框 13">
            <a:extLst>
              <a:ext uri="{FF2B5EF4-FFF2-40B4-BE49-F238E27FC236}">
                <a16:creationId xmlns:a16="http://schemas.microsoft.com/office/drawing/2014/main" id="{B9F3D334-D321-DB45-8C90-4EDBDAC86D49}"/>
              </a:ext>
            </a:extLst>
          </p:cNvPr>
          <p:cNvSpPr txBox="1"/>
          <p:nvPr/>
        </p:nvSpPr>
        <p:spPr>
          <a:xfrm>
            <a:off x="435781" y="29320"/>
            <a:ext cx="6680125" cy="246221"/>
          </a:xfrm>
          <a:prstGeom prst="rect">
            <a:avLst/>
          </a:prstGeom>
          <a:noFill/>
        </p:spPr>
        <p:txBody>
          <a:bodyPr wrap="square" rtlCol="0">
            <a:spAutoFit/>
          </a:bodyPr>
          <a:lstStyle/>
          <a:p>
            <a:r>
              <a:rPr kumimoji="1" lang="en-US" altLang="zh-CN" sz="1000" dirty="0">
                <a:solidFill>
                  <a:schemeClr val="bg1">
                    <a:lumMod val="95000"/>
                  </a:schemeClr>
                </a:solidFill>
              </a:rPr>
              <a:t>7.3.3.2</a:t>
            </a:r>
            <a:r>
              <a:rPr kumimoji="1" lang="zh-CN" altLang="en-US" sz="1000" dirty="0">
                <a:solidFill>
                  <a:schemeClr val="bg1">
                    <a:lumMod val="95000"/>
                  </a:schemeClr>
                </a:solidFill>
              </a:rPr>
              <a:t>人民政协会议的召开与中国共产党全国执政地位的确立</a:t>
            </a:r>
          </a:p>
        </p:txBody>
      </p:sp>
    </p:spTree>
    <p:extLst>
      <p:ext uri="{BB962C8B-B14F-4D97-AF65-F5344CB8AC3E}">
        <p14:creationId xmlns:p14="http://schemas.microsoft.com/office/powerpoint/2010/main" val="3142266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43908"/>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26170" y="2445723"/>
            <a:ext cx="11558954" cy="3579939"/>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21</a:t>
            </a:r>
            <a:r>
              <a:rPr lang="zh-CN" altLang="en-US" dirty="0">
                <a:latin typeface="黑体" panose="02010609060101010101" pitchFamily="49" charset="-122"/>
                <a:ea typeface="黑体" panose="02010609060101010101" pitchFamily="49" charset="-122"/>
              </a:rPr>
              <a:t>日</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纲领：通过</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中国人民政治协商会议</a:t>
            </a:r>
            <a:r>
              <a:rPr lang="zh-CN" altLang="en-US" dirty="0">
                <a:solidFill>
                  <a:srgbClr val="C00000"/>
                </a:solidFill>
                <a:latin typeface="黑体" panose="02010609060101010101" pitchFamily="49" charset="-122"/>
                <a:ea typeface="黑体" panose="02010609060101010101" pitchFamily="49" charset="-122"/>
              </a:rPr>
              <a:t>共同纲领</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，起</a:t>
            </a:r>
            <a:r>
              <a:rPr lang="zh-CN" altLang="en-US" dirty="0">
                <a:solidFill>
                  <a:srgbClr val="C00000"/>
                </a:solidFill>
                <a:latin typeface="黑体" panose="02010609060101010101" pitchFamily="49" charset="-122"/>
                <a:ea typeface="黑体" panose="02010609060101010101" pitchFamily="49" charset="-122"/>
              </a:rPr>
              <a:t>临时宪法</a:t>
            </a:r>
            <a:r>
              <a:rPr lang="zh-CN" altLang="en-US" dirty="0">
                <a:latin typeface="黑体" panose="02010609060101010101" pitchFamily="49" charset="-122"/>
                <a:ea typeface="黑体" panose="02010609060101010101" pitchFamily="49" charset="-122"/>
              </a:rPr>
              <a:t>的作用。</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纲领的内容：</a:t>
            </a:r>
          </a:p>
          <a:p>
            <a:pPr lvl="1">
              <a:spcBef>
                <a:spcPts val="0"/>
              </a:spcBef>
            </a:pPr>
            <a:r>
              <a:rPr lang="zh-CN" altLang="en-US" b="1" dirty="0">
                <a:latin typeface="黑体" panose="02010609060101010101" pitchFamily="49" charset="-122"/>
                <a:ea typeface="黑体" panose="02010609060101010101" pitchFamily="49" charset="-122"/>
              </a:rPr>
              <a:t>    核心内容</a:t>
            </a:r>
            <a:r>
              <a:rPr lang="zh-CN" altLang="en-US" dirty="0">
                <a:latin typeface="黑体" panose="02010609060101010101" pitchFamily="49" charset="-122"/>
                <a:ea typeface="黑体" panose="02010609060101010101" pitchFamily="49" charset="-122"/>
              </a:rPr>
              <a:t>：新中国的</a:t>
            </a:r>
            <a:r>
              <a:rPr lang="zh-CN" altLang="en-US" dirty="0">
                <a:solidFill>
                  <a:srgbClr val="C00000"/>
                </a:solidFill>
                <a:latin typeface="黑体" panose="02010609060101010101" pitchFamily="49" charset="-122"/>
                <a:ea typeface="黑体" panose="02010609060101010101" pitchFamily="49" charset="-122"/>
              </a:rPr>
              <a:t>国体</a:t>
            </a:r>
            <a:r>
              <a:rPr lang="zh-CN" altLang="en-US" dirty="0">
                <a:latin typeface="黑体" panose="02010609060101010101" pitchFamily="49" charset="-122"/>
                <a:ea typeface="黑体" panose="02010609060101010101" pitchFamily="49" charset="-122"/>
              </a:rPr>
              <a:t>和</a:t>
            </a:r>
            <a:r>
              <a:rPr lang="zh-CN" altLang="en-US" dirty="0">
                <a:solidFill>
                  <a:srgbClr val="C00000"/>
                </a:solidFill>
                <a:latin typeface="黑体" panose="02010609060101010101" pitchFamily="49" charset="-122"/>
                <a:ea typeface="黑体" panose="02010609060101010101" pitchFamily="49" charset="-122"/>
              </a:rPr>
              <a:t>政体</a:t>
            </a:r>
            <a:endParaRPr lang="zh-CN" altLang="en-US"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民族政策</a:t>
            </a:r>
            <a:r>
              <a:rPr lang="zh-CN" altLang="en-US" dirty="0">
                <a:latin typeface="黑体" panose="02010609060101010101" pitchFamily="49" charset="-122"/>
                <a:ea typeface="黑体" panose="02010609060101010101" pitchFamily="49" charset="-122"/>
              </a:rPr>
              <a:t>：中华人民共和国境内各民族一律平等。</a:t>
            </a:r>
          </a:p>
          <a:p>
            <a:pPr lvl="1">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经济工作方针</a:t>
            </a:r>
            <a:r>
              <a:rPr lang="zh-CN" altLang="en-US"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以公私兼顾、劳资两利、城乡互助、内外交流的政策，达到发展生产、繁荣经济之目的。</a:t>
            </a:r>
            <a:endParaRPr lang="en-US" altLang="zh-CN" b="1"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外交工作原则</a:t>
            </a:r>
            <a:r>
              <a:rPr lang="zh-CN" altLang="en-US" dirty="0">
                <a:latin typeface="黑体" panose="02010609060101010101" pitchFamily="49" charset="-122"/>
                <a:ea typeface="黑体" panose="02010609060101010101" pitchFamily="49" charset="-122"/>
              </a:rPr>
              <a:t>：保障独立和自由，反对侵略。</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781" y="2873926"/>
            <a:ext cx="1663042" cy="50256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26170" y="996097"/>
            <a:ext cx="10965868" cy="1692771"/>
          </a:xfrm>
          <a:prstGeom prst="rect">
            <a:avLst/>
          </a:prstGeom>
        </p:spPr>
        <p:txBody>
          <a:bodyPr wrap="square">
            <a:spAutoFit/>
          </a:bodyPr>
          <a:lstStyle/>
          <a:p>
            <a:pPr>
              <a:lnSpc>
                <a:spcPct val="200000"/>
              </a:lnSpc>
            </a:pPr>
            <a:r>
              <a:rPr lang="zh-CN" altLang="en-US" sz="2000" dirty="0">
                <a:solidFill>
                  <a:prstClr val="black"/>
                </a:solidFill>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sz="20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a:solidFill>
                  <a:prstClr val="black"/>
                </a:solidFill>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rPr>
              <a:t>——</a:t>
            </a:r>
            <a:r>
              <a:rPr lang="en-US" altLang="zh-CN" dirty="0">
                <a:solidFill>
                  <a:prstClr val="black"/>
                </a:solidFill>
                <a:latin typeface="黑体" panose="02010609060101010101" pitchFamily="49" charset="-122"/>
                <a:ea typeface="黑体" panose="02010609060101010101" pitchFamily="49" charset="-122"/>
              </a:rPr>
              <a:t>《</a:t>
            </a:r>
            <a:r>
              <a:rPr lang="zh-CN" altLang="en-US" dirty="0">
                <a:solidFill>
                  <a:prstClr val="black"/>
                </a:solidFill>
                <a:latin typeface="黑体" panose="02010609060101010101" pitchFamily="49" charset="-122"/>
                <a:ea typeface="黑体" panose="02010609060101010101" pitchFamily="49" charset="-122"/>
              </a:rPr>
              <a:t>论人民民主专政</a:t>
            </a:r>
            <a:r>
              <a:rPr lang="en-US" altLang="zh-CN"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中国人民政治协商会议</a:t>
            </a:r>
            <a:endParaRPr lang="en-US" altLang="zh-CN" sz="32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p:txBody>
      </p:sp>
      <p:grpSp>
        <p:nvGrpSpPr>
          <p:cNvPr id="6" name="组 5"/>
          <p:cNvGrpSpPr/>
          <p:nvPr/>
        </p:nvGrpSpPr>
        <p:grpSpPr>
          <a:xfrm>
            <a:off x="7115907" y="0"/>
            <a:ext cx="5076093" cy="1738586"/>
            <a:chOff x="4598297" y="172371"/>
            <a:chExt cx="7593703" cy="2827747"/>
          </a:xfrm>
        </p:grpSpPr>
        <p:sp>
          <p:nvSpPr>
            <p:cNvPr id="7" name="圆角矩形 6"/>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8" name="左大括号 7"/>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10" name="圆角矩形 9"/>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1" name="圆角矩形 10"/>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中国共产党全国执政地位的确立</a:t>
              </a:r>
            </a:p>
          </p:txBody>
        </p:sp>
        <p:sp>
          <p:nvSpPr>
            <p:cNvPr id="12" name="圆角矩形 11"/>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中国革命胜利的主要原因和基本经验</a:t>
              </a:r>
            </a:p>
          </p:txBody>
        </p:sp>
      </p:grpSp>
      <p:sp>
        <p:nvSpPr>
          <p:cNvPr id="14" name="文本框 13">
            <a:extLst>
              <a:ext uri="{FF2B5EF4-FFF2-40B4-BE49-F238E27FC236}">
                <a16:creationId xmlns:a16="http://schemas.microsoft.com/office/drawing/2014/main" id="{0443A7A9-88AF-6243-B841-E139A39E141A}"/>
              </a:ext>
            </a:extLst>
          </p:cNvPr>
          <p:cNvSpPr txBox="1"/>
          <p:nvPr/>
        </p:nvSpPr>
        <p:spPr>
          <a:xfrm>
            <a:off x="435781" y="29320"/>
            <a:ext cx="6680125" cy="246221"/>
          </a:xfrm>
          <a:prstGeom prst="rect">
            <a:avLst/>
          </a:prstGeom>
          <a:noFill/>
        </p:spPr>
        <p:txBody>
          <a:bodyPr wrap="square" rtlCol="0">
            <a:spAutoFit/>
          </a:bodyPr>
          <a:lstStyle/>
          <a:p>
            <a:r>
              <a:rPr kumimoji="1" lang="en-US" altLang="zh-CN" sz="1000" dirty="0">
                <a:solidFill>
                  <a:schemeClr val="bg1">
                    <a:lumMod val="95000"/>
                  </a:schemeClr>
                </a:solidFill>
              </a:rPr>
              <a:t>7.3.3.2</a:t>
            </a:r>
            <a:r>
              <a:rPr kumimoji="1" lang="zh-CN" altLang="en-US" sz="1000" dirty="0">
                <a:solidFill>
                  <a:schemeClr val="bg1">
                    <a:lumMod val="95000"/>
                  </a:schemeClr>
                </a:solidFill>
              </a:rPr>
              <a:t>人民政协会议的召开与中国共产党全国执政地位的确立</a:t>
            </a:r>
          </a:p>
        </p:txBody>
      </p:sp>
    </p:spTree>
    <p:extLst>
      <p:ext uri="{BB962C8B-B14F-4D97-AF65-F5344CB8AC3E}">
        <p14:creationId xmlns:p14="http://schemas.microsoft.com/office/powerpoint/2010/main" val="18971249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46246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13646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3646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67125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0308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85779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857796"/>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57634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2944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1" name="左大括号 10"/>
          <p:cNvSpPr/>
          <p:nvPr/>
        </p:nvSpPr>
        <p:spPr>
          <a:xfrm>
            <a:off x="9434245" y="6002934"/>
            <a:ext cx="219849" cy="73983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662665" y="6397901"/>
            <a:ext cx="2317425" cy="3551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中国革命胜利经验</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9662665" y="5975689"/>
            <a:ext cx="2317424" cy="353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中国革命胜利原因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6347753" y="6034288"/>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20265078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31500"/>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sp>
        <p:nvSpPr>
          <p:cNvPr id="3" name="内容占位符 2"/>
          <p:cNvSpPr>
            <a:spLocks noGrp="1"/>
          </p:cNvSpPr>
          <p:nvPr>
            <p:ph idx="1"/>
          </p:nvPr>
        </p:nvSpPr>
        <p:spPr>
          <a:xfrm>
            <a:off x="838200" y="1625860"/>
            <a:ext cx="10515600" cy="3473678"/>
          </a:xfrm>
        </p:spPr>
        <p:txBody>
          <a:bodyPr>
            <a:normAutofit/>
          </a:bodyPr>
          <a:lstStyle/>
          <a:p>
            <a:pPr>
              <a:lnSpc>
                <a:spcPct val="200000"/>
              </a:lnSpc>
            </a:pPr>
            <a:r>
              <a:rPr lang="zh-CN" altLang="en-US" sz="2000" dirty="0">
                <a:latin typeface="黑体" panose="02010609060101010101" pitchFamily="49" charset="-122"/>
                <a:ea typeface="黑体" panose="02010609060101010101" pitchFamily="49" charset="-122"/>
              </a:rPr>
              <a:t>中国革命胜利的主要原因 </a:t>
            </a:r>
            <a:endParaRPr lang="en-US" altLang="zh-CN" sz="2000" dirty="0">
              <a:latin typeface="黑体" panose="02010609060101010101" pitchFamily="49" charset="-122"/>
              <a:ea typeface="黑体" panose="02010609060101010101" pitchFamily="49" charset="-122"/>
            </a:endParaRPr>
          </a:p>
          <a:p>
            <a:pPr lvl="1">
              <a:lnSpc>
                <a:spcPct val="250000"/>
              </a:lnSpc>
            </a:pPr>
            <a:r>
              <a:rPr lang="zh-CN" altLang="en-US" sz="2000" dirty="0">
                <a:latin typeface="黑体" panose="02010609060101010101" pitchFamily="49" charset="-122"/>
                <a:ea typeface="黑体" panose="02010609060101010101" pitchFamily="49" charset="-122"/>
              </a:rPr>
              <a:t>党好：中国</a:t>
            </a:r>
            <a:r>
              <a:rPr lang="zh-CN" altLang="en-US" sz="2000" dirty="0">
                <a:solidFill>
                  <a:srgbClr val="C00000"/>
                </a:solidFill>
                <a:latin typeface="黑体" panose="02010609060101010101" pitchFamily="49" charset="-122"/>
                <a:ea typeface="黑体" panose="02010609060101010101" pitchFamily="49" charset="-122"/>
              </a:rPr>
              <a:t>共产党</a:t>
            </a:r>
            <a:r>
              <a:rPr lang="zh-CN" altLang="en-US" sz="2000" dirty="0">
                <a:latin typeface="黑体" panose="02010609060101010101" pitchFamily="49" charset="-122"/>
                <a:ea typeface="黑体" panose="02010609060101010101" pitchFamily="49" charset="-122"/>
              </a:rPr>
              <a:t>的领导；</a:t>
            </a:r>
          </a:p>
          <a:p>
            <a:pPr lvl="1">
              <a:lnSpc>
                <a:spcPct val="250000"/>
              </a:lnSpc>
            </a:pPr>
            <a:r>
              <a:rPr lang="zh-CN" altLang="en-US" sz="2000" dirty="0">
                <a:latin typeface="黑体" panose="02010609060101010101" pitchFamily="49" charset="-122"/>
                <a:ea typeface="黑体" panose="02010609060101010101" pitchFamily="49" charset="-122"/>
              </a:rPr>
              <a:t>时代好：中国人民走上了反帝反封建反官僚资本主义斗争的伟大</a:t>
            </a:r>
            <a:r>
              <a:rPr lang="zh-CN" altLang="en-US" sz="2000" dirty="0">
                <a:solidFill>
                  <a:srgbClr val="C00000"/>
                </a:solidFill>
                <a:latin typeface="黑体" panose="02010609060101010101" pitchFamily="49" charset="-122"/>
                <a:ea typeface="黑体" panose="02010609060101010101" pitchFamily="49" charset="-122"/>
              </a:rPr>
              <a:t>时代</a:t>
            </a:r>
            <a:r>
              <a:rPr lang="zh-CN" altLang="en-US" sz="2000" dirty="0">
                <a:latin typeface="黑体" panose="02010609060101010101" pitchFamily="49" charset="-122"/>
                <a:ea typeface="黑体" panose="02010609060101010101" pitchFamily="49" charset="-122"/>
              </a:rPr>
              <a:t>；</a:t>
            </a:r>
          </a:p>
          <a:p>
            <a:pPr lvl="1">
              <a:lnSpc>
                <a:spcPct val="250000"/>
              </a:lnSpc>
            </a:pPr>
            <a:r>
              <a:rPr lang="zh-CN" altLang="en-US" sz="2000" dirty="0">
                <a:latin typeface="黑体" panose="02010609060101010101" pitchFamily="49" charset="-122"/>
                <a:ea typeface="黑体" panose="02010609060101010101" pitchFamily="49" charset="-122"/>
              </a:rPr>
              <a:t>人好：</a:t>
            </a:r>
            <a:r>
              <a:rPr lang="zh-CN" altLang="en-US" sz="2000" dirty="0">
                <a:solidFill>
                  <a:srgbClr val="C00000"/>
                </a:solidFill>
                <a:latin typeface="黑体" panose="02010609060101010101" pitchFamily="49" charset="-122"/>
                <a:ea typeface="黑体" panose="02010609060101010101" pitchFamily="49" charset="-122"/>
              </a:rPr>
              <a:t>国际</a:t>
            </a:r>
            <a:r>
              <a:rPr lang="zh-CN" altLang="en-US" sz="2000" dirty="0">
                <a:latin typeface="黑体" panose="02010609060101010101" pitchFamily="49" charset="-122"/>
                <a:ea typeface="黑体" panose="02010609060101010101" pitchFamily="49" charset="-122"/>
              </a:rPr>
              <a:t>无产阶级和</a:t>
            </a:r>
            <a:r>
              <a:rPr lang="zh-CN" altLang="en-US" sz="2000" dirty="0">
                <a:solidFill>
                  <a:srgbClr val="C00000"/>
                </a:solidFill>
                <a:latin typeface="黑体" panose="02010609060101010101" pitchFamily="49" charset="-122"/>
                <a:ea typeface="黑体" panose="02010609060101010101" pitchFamily="49" charset="-122"/>
              </a:rPr>
              <a:t>人民</a:t>
            </a:r>
            <a:r>
              <a:rPr lang="zh-CN" altLang="en-US" sz="2000" dirty="0">
                <a:latin typeface="黑体" panose="02010609060101010101" pitchFamily="49" charset="-122"/>
                <a:ea typeface="黑体" panose="02010609060101010101" pitchFamily="49" charset="-122"/>
              </a:rPr>
              <a:t>群众的支持；</a:t>
            </a:r>
          </a:p>
          <a:p>
            <a:endParaRPr lang="zh-CN" altLang="en-US" dirty="0"/>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347" y="173390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7020976" y="72185"/>
            <a:ext cx="5078705" cy="795323"/>
          </a:xfrm>
          <a:prstGeom prst="rect">
            <a:avLst/>
          </a:prstGeom>
        </p:spPr>
      </p:pic>
    </p:spTree>
    <p:extLst>
      <p:ext uri="{BB962C8B-B14F-4D97-AF65-F5344CB8AC3E}">
        <p14:creationId xmlns:p14="http://schemas.microsoft.com/office/powerpoint/2010/main" val="30923214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中国革命胜利的基本经验</a:t>
            </a:r>
            <a:endParaRPr lang="en-US" altLang="zh-CN" dirty="0">
              <a:latin typeface="黑体" panose="02010609060101010101" pitchFamily="49" charset="-122"/>
              <a:ea typeface="黑体" panose="02010609060101010101" pitchFamily="49" charset="-122"/>
            </a:endParaRPr>
          </a:p>
          <a:p>
            <a:pPr>
              <a:spcBef>
                <a:spcPts val="0"/>
              </a:spcBef>
            </a:pPr>
            <a:endParaRPr lang="zh-CN" altLang="en-US"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780"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grpSp>
        <p:nvGrpSpPr>
          <p:cNvPr id="7" name="组合 4"/>
          <p:cNvGrpSpPr/>
          <p:nvPr/>
        </p:nvGrpSpPr>
        <p:grpSpPr bwMode="auto">
          <a:xfrm>
            <a:off x="3632200" y="2248058"/>
            <a:ext cx="4841240" cy="3987483"/>
            <a:chOff x="10234" y="2030"/>
            <a:chExt cx="8269" cy="7517"/>
          </a:xfrm>
        </p:grpSpPr>
        <p:sp>
          <p:nvSpPr>
            <p:cNvPr id="9" name="Freeform 40217"/>
            <p:cNvSpPr/>
            <p:nvPr/>
          </p:nvSpPr>
          <p:spPr bwMode="auto">
            <a:xfrm>
              <a:off x="14310" y="5272"/>
              <a:ext cx="4193" cy="4275"/>
            </a:xfrm>
            <a:custGeom>
              <a:avLst/>
              <a:gdLst>
                <a:gd name="T0" fmla="*/ 736554 w 1121"/>
                <a:gd name="T1" fmla="*/ 2737242 h 1143"/>
                <a:gd name="T2" fmla="*/ 2678081 w 1121"/>
                <a:gd name="T3" fmla="*/ 2217696 h 1143"/>
                <a:gd name="T4" fmla="*/ 2157656 w 1121"/>
                <a:gd name="T5" fmla="*/ 276727 h 1143"/>
                <a:gd name="T6" fmla="*/ 670614 w 1121"/>
                <a:gd name="T7" fmla="*/ 317588 h 1143"/>
                <a:gd name="T8" fmla="*/ 670614 w 1121"/>
                <a:gd name="T9" fmla="*/ 317588 h 1143"/>
                <a:gd name="T10" fmla="*/ 27002 w 1121"/>
                <a:gd name="T11" fmla="*/ 690205 h 1143"/>
                <a:gd name="T12" fmla="*/ 27002 w 1121"/>
                <a:gd name="T13" fmla="*/ 1428703 h 1143"/>
                <a:gd name="T14" fmla="*/ 27002 w 1121"/>
                <a:gd name="T15" fmla="*/ 1428703 h 1143"/>
                <a:gd name="T16" fmla="*/ 736554 w 1121"/>
                <a:gd name="T17" fmla="*/ 2737242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269" y="1000"/>
                  </a:moveTo>
                  <a:cubicBezTo>
                    <a:pt x="517" y="1143"/>
                    <a:pt x="834" y="1058"/>
                    <a:pt x="978" y="810"/>
                  </a:cubicBezTo>
                  <a:cubicBezTo>
                    <a:pt x="1121" y="562"/>
                    <a:pt x="1036" y="245"/>
                    <a:pt x="788" y="101"/>
                  </a:cubicBezTo>
                  <a:cubicBezTo>
                    <a:pt x="613" y="0"/>
                    <a:pt x="403" y="13"/>
                    <a:pt x="245" y="116"/>
                  </a:cubicBezTo>
                  <a:cubicBezTo>
                    <a:pt x="245" y="116"/>
                    <a:pt x="245" y="116"/>
                    <a:pt x="245" y="116"/>
                  </a:cubicBezTo>
                  <a:cubicBezTo>
                    <a:pt x="10" y="252"/>
                    <a:pt x="10" y="252"/>
                    <a:pt x="10" y="252"/>
                  </a:cubicBezTo>
                  <a:cubicBezTo>
                    <a:pt x="10" y="522"/>
                    <a:pt x="10" y="522"/>
                    <a:pt x="10" y="522"/>
                  </a:cubicBezTo>
                  <a:cubicBezTo>
                    <a:pt x="10" y="522"/>
                    <a:pt x="10" y="522"/>
                    <a:pt x="10" y="522"/>
                  </a:cubicBezTo>
                  <a:cubicBezTo>
                    <a:pt x="0" y="711"/>
                    <a:pt x="94" y="899"/>
                    <a:pt x="269" y="1000"/>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0" name="Freeform 40218"/>
            <p:cNvSpPr/>
            <p:nvPr/>
          </p:nvSpPr>
          <p:spPr bwMode="auto">
            <a:xfrm>
              <a:off x="10234" y="5272"/>
              <a:ext cx="4195" cy="4275"/>
            </a:xfrm>
            <a:custGeom>
              <a:avLst/>
              <a:gdLst>
                <a:gd name="T0" fmla="*/ 914476 w 1121"/>
                <a:gd name="T1" fmla="*/ 276727 h 1143"/>
                <a:gd name="T2" fmla="*/ 392631 w 1121"/>
                <a:gd name="T3" fmla="*/ 2217696 h 1143"/>
                <a:gd name="T4" fmla="*/ 2339609 w 1121"/>
                <a:gd name="T5" fmla="*/ 2737242 h 1143"/>
                <a:gd name="T6" fmla="*/ 3051531 w 1121"/>
                <a:gd name="T7" fmla="*/ 1428703 h 1143"/>
                <a:gd name="T8" fmla="*/ 3051531 w 1121"/>
                <a:gd name="T9" fmla="*/ 1428703 h 1143"/>
                <a:gd name="T10" fmla="*/ 3051531 w 1121"/>
                <a:gd name="T11" fmla="*/ 690205 h 1143"/>
                <a:gd name="T12" fmla="*/ 2405681 w 1121"/>
                <a:gd name="T13" fmla="*/ 317588 h 1143"/>
                <a:gd name="T14" fmla="*/ 2405681 w 1121"/>
                <a:gd name="T15" fmla="*/ 317588 h 1143"/>
                <a:gd name="T16" fmla="*/ 914476 w 1121"/>
                <a:gd name="T17" fmla="*/ 276727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333" y="101"/>
                  </a:moveTo>
                  <a:cubicBezTo>
                    <a:pt x="85" y="245"/>
                    <a:pt x="0" y="562"/>
                    <a:pt x="143" y="810"/>
                  </a:cubicBezTo>
                  <a:cubicBezTo>
                    <a:pt x="287" y="1058"/>
                    <a:pt x="604" y="1143"/>
                    <a:pt x="852" y="1000"/>
                  </a:cubicBezTo>
                  <a:cubicBezTo>
                    <a:pt x="1027" y="899"/>
                    <a:pt x="1121" y="711"/>
                    <a:pt x="1111" y="522"/>
                  </a:cubicBezTo>
                  <a:cubicBezTo>
                    <a:pt x="1111" y="522"/>
                    <a:pt x="1111" y="522"/>
                    <a:pt x="1111" y="522"/>
                  </a:cubicBezTo>
                  <a:cubicBezTo>
                    <a:pt x="1111" y="252"/>
                    <a:pt x="1111" y="252"/>
                    <a:pt x="1111" y="252"/>
                  </a:cubicBezTo>
                  <a:cubicBezTo>
                    <a:pt x="876" y="116"/>
                    <a:pt x="876" y="116"/>
                    <a:pt x="876" y="116"/>
                  </a:cubicBezTo>
                  <a:cubicBezTo>
                    <a:pt x="876" y="116"/>
                    <a:pt x="876" y="116"/>
                    <a:pt x="876" y="116"/>
                  </a:cubicBezTo>
                  <a:cubicBezTo>
                    <a:pt x="718" y="13"/>
                    <a:pt x="508" y="0"/>
                    <a:pt x="333" y="101"/>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1" name="Freeform 40219"/>
            <p:cNvSpPr/>
            <p:nvPr/>
          </p:nvSpPr>
          <p:spPr bwMode="auto">
            <a:xfrm>
              <a:off x="12405" y="2030"/>
              <a:ext cx="3883" cy="4185"/>
            </a:xfrm>
            <a:custGeom>
              <a:avLst/>
              <a:gdLst>
                <a:gd name="T0" fmla="*/ 2844660 w 1038"/>
                <a:gd name="T1" fmla="*/ 1428002 h 1118"/>
                <a:gd name="T2" fmla="*/ 1422693 w 1038"/>
                <a:gd name="T3" fmla="*/ 0 h 1118"/>
                <a:gd name="T4" fmla="*/ 0 w 1038"/>
                <a:gd name="T5" fmla="*/ 1428002 h 1118"/>
                <a:gd name="T6" fmla="*/ 778007 w 1038"/>
                <a:gd name="T7" fmla="*/ 2701683 h 1118"/>
                <a:gd name="T8" fmla="*/ 778007 w 1038"/>
                <a:gd name="T9" fmla="*/ 2701683 h 1118"/>
                <a:gd name="T10" fmla="*/ 1422693 w 1038"/>
                <a:gd name="T11" fmla="*/ 3075881 h 1118"/>
                <a:gd name="T12" fmla="*/ 2066583 w 1038"/>
                <a:gd name="T13" fmla="*/ 2701683 h 1118"/>
                <a:gd name="T14" fmla="*/ 2066583 w 1038"/>
                <a:gd name="T15" fmla="*/ 2701683 h 1118"/>
                <a:gd name="T16" fmla="*/ 2844660 w 1038"/>
                <a:gd name="T17" fmla="*/ 1428002 h 1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38" h="1118">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solidFill>
              <a:schemeClr val="bg1"/>
            </a:solidFill>
            <a:ln w="38100">
              <a:solidFill>
                <a:srgbClr val="C00000"/>
              </a:solidFill>
              <a:round/>
            </a:ln>
          </p:spPr>
          <p:txBody>
            <a:bodyPr/>
            <a:lstStyle/>
            <a:p>
              <a:endParaRPr lang="zh-CN" altLang="en-US">
                <a:solidFill>
                  <a:prstClr val="black"/>
                </a:solidFill>
              </a:endParaRPr>
            </a:p>
          </p:txBody>
        </p:sp>
        <p:sp>
          <p:nvSpPr>
            <p:cNvPr id="12" name="Oval 44665"/>
            <p:cNvSpPr>
              <a:spLocks noChangeArrowheads="1"/>
            </p:cNvSpPr>
            <p:nvPr/>
          </p:nvSpPr>
          <p:spPr bwMode="auto">
            <a:xfrm>
              <a:off x="14260" y="2345"/>
              <a:ext cx="170" cy="168"/>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3" name="Oval 44666"/>
            <p:cNvSpPr>
              <a:spLocks noChangeArrowheads="1"/>
            </p:cNvSpPr>
            <p:nvPr/>
          </p:nvSpPr>
          <p:spPr bwMode="auto">
            <a:xfrm>
              <a:off x="14550" y="2465"/>
              <a:ext cx="123" cy="120"/>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4" name="Oval 44667"/>
            <p:cNvSpPr>
              <a:spLocks noChangeArrowheads="1"/>
            </p:cNvSpPr>
            <p:nvPr/>
          </p:nvSpPr>
          <p:spPr bwMode="auto">
            <a:xfrm>
              <a:off x="14015" y="2502"/>
              <a:ext cx="108" cy="105"/>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5" name="Freeform 44668"/>
            <p:cNvSpPr/>
            <p:nvPr/>
          </p:nvSpPr>
          <p:spPr bwMode="auto">
            <a:xfrm>
              <a:off x="14108" y="2527"/>
              <a:ext cx="475" cy="240"/>
            </a:xfrm>
            <a:custGeom>
              <a:avLst/>
              <a:gdLst>
                <a:gd name="T0" fmla="*/ 172818 w 127"/>
                <a:gd name="T1" fmla="*/ 0 h 64"/>
                <a:gd name="T2" fmla="*/ 0 w 127"/>
                <a:gd name="T3" fmla="*/ 177975 h 64"/>
                <a:gd name="T4" fmla="*/ 347719 w 127"/>
                <a:gd name="T5" fmla="*/ 177975 h 64"/>
                <a:gd name="T6" fmla="*/ 172818 w 127"/>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64">
                  <a:moveTo>
                    <a:pt x="63" y="0"/>
                  </a:moveTo>
                  <a:cubicBezTo>
                    <a:pt x="28" y="0"/>
                    <a:pt x="0" y="29"/>
                    <a:pt x="0" y="64"/>
                  </a:cubicBezTo>
                  <a:cubicBezTo>
                    <a:pt x="127" y="64"/>
                    <a:pt x="127" y="64"/>
                    <a:pt x="127" y="64"/>
                  </a:cubicBezTo>
                  <a:cubicBezTo>
                    <a:pt x="127" y="29"/>
                    <a:pt x="98" y="0"/>
                    <a:pt x="63"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6" name="Freeform 44669"/>
            <p:cNvSpPr/>
            <p:nvPr/>
          </p:nvSpPr>
          <p:spPr bwMode="auto">
            <a:xfrm>
              <a:off x="13920" y="2617"/>
              <a:ext cx="205" cy="150"/>
            </a:xfrm>
            <a:custGeom>
              <a:avLst/>
              <a:gdLst>
                <a:gd name="T0" fmla="*/ 147470 w 55"/>
                <a:gd name="T1" fmla="*/ 8130 h 40"/>
                <a:gd name="T2" fmla="*/ 107140 w 55"/>
                <a:gd name="T3" fmla="*/ 0 h 40"/>
                <a:gd name="T4" fmla="*/ 0 w 55"/>
                <a:gd name="T5" fmla="*/ 111319 h 40"/>
                <a:gd name="T6" fmla="*/ 117905 w 55"/>
                <a:gd name="T7" fmla="*/ 111319 h 40"/>
                <a:gd name="T8" fmla="*/ 147470 w 55"/>
                <a:gd name="T9" fmla="*/ 813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55" y="3"/>
                  </a:moveTo>
                  <a:cubicBezTo>
                    <a:pt x="50" y="1"/>
                    <a:pt x="45" y="0"/>
                    <a:pt x="40" y="0"/>
                  </a:cubicBezTo>
                  <a:cubicBezTo>
                    <a:pt x="18" y="0"/>
                    <a:pt x="0" y="17"/>
                    <a:pt x="0" y="40"/>
                  </a:cubicBezTo>
                  <a:cubicBezTo>
                    <a:pt x="44" y="40"/>
                    <a:pt x="44" y="40"/>
                    <a:pt x="44" y="40"/>
                  </a:cubicBezTo>
                  <a:cubicBezTo>
                    <a:pt x="44" y="26"/>
                    <a:pt x="48" y="13"/>
                    <a:pt x="55" y="3"/>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7" name="Freeform 44670"/>
            <p:cNvSpPr/>
            <p:nvPr/>
          </p:nvSpPr>
          <p:spPr bwMode="auto">
            <a:xfrm>
              <a:off x="14550" y="2595"/>
              <a:ext cx="230" cy="173"/>
            </a:xfrm>
            <a:custGeom>
              <a:avLst/>
              <a:gdLst>
                <a:gd name="T0" fmla="*/ 41452 w 62"/>
                <a:gd name="T1" fmla="*/ 0 h 46"/>
                <a:gd name="T2" fmla="*/ 0 w 62"/>
                <a:gd name="T3" fmla="*/ 8191 h 46"/>
                <a:gd name="T4" fmla="*/ 36551 w 62"/>
                <a:gd name="T5" fmla="*/ 130224 h 46"/>
                <a:gd name="T6" fmla="*/ 161519 w 62"/>
                <a:gd name="T7" fmla="*/ 130224 h 46"/>
                <a:gd name="T8" fmla="*/ 41452 w 62"/>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16" y="0"/>
                  </a:moveTo>
                  <a:cubicBezTo>
                    <a:pt x="11" y="0"/>
                    <a:pt x="5" y="1"/>
                    <a:pt x="0" y="3"/>
                  </a:cubicBezTo>
                  <a:cubicBezTo>
                    <a:pt x="9" y="15"/>
                    <a:pt x="14" y="30"/>
                    <a:pt x="14" y="46"/>
                  </a:cubicBezTo>
                  <a:cubicBezTo>
                    <a:pt x="62" y="46"/>
                    <a:pt x="62" y="46"/>
                    <a:pt x="62" y="46"/>
                  </a:cubicBezTo>
                  <a:cubicBezTo>
                    <a:pt x="62" y="21"/>
                    <a:pt x="42" y="0"/>
                    <a:pt x="16"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8" name="Oval 44671"/>
            <p:cNvSpPr>
              <a:spLocks noChangeArrowheads="1"/>
            </p:cNvSpPr>
            <p:nvPr/>
          </p:nvSpPr>
          <p:spPr bwMode="auto">
            <a:xfrm>
              <a:off x="10958" y="7167"/>
              <a:ext cx="330"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9" name="Freeform 44672"/>
            <p:cNvSpPr>
              <a:spLocks noEditPoints="1"/>
            </p:cNvSpPr>
            <p:nvPr/>
          </p:nvSpPr>
          <p:spPr bwMode="auto">
            <a:xfrm>
              <a:off x="10805" y="7015"/>
              <a:ext cx="635" cy="635"/>
            </a:xfrm>
            <a:custGeom>
              <a:avLst/>
              <a:gdLst>
                <a:gd name="T0" fmla="*/ 413075 w 170"/>
                <a:gd name="T1" fmla="*/ 244322 h 170"/>
                <a:gd name="T2" fmla="*/ 461757 w 170"/>
                <a:gd name="T3" fmla="*/ 214503 h 170"/>
                <a:gd name="T4" fmla="*/ 410158 w 170"/>
                <a:gd name="T5" fmla="*/ 192726 h 170"/>
                <a:gd name="T6" fmla="*/ 447944 w 170"/>
                <a:gd name="T7" fmla="*/ 149109 h 170"/>
                <a:gd name="T8" fmla="*/ 391294 w 170"/>
                <a:gd name="T9" fmla="*/ 144044 h 170"/>
                <a:gd name="T10" fmla="*/ 418125 w 170"/>
                <a:gd name="T11" fmla="*/ 92295 h 170"/>
                <a:gd name="T12" fmla="*/ 361326 w 170"/>
                <a:gd name="T13" fmla="*/ 103191 h 170"/>
                <a:gd name="T14" fmla="*/ 369503 w 170"/>
                <a:gd name="T15" fmla="*/ 43617 h 170"/>
                <a:gd name="T16" fmla="*/ 317698 w 170"/>
                <a:gd name="T17" fmla="*/ 70459 h 170"/>
                <a:gd name="T18" fmla="*/ 312644 w 170"/>
                <a:gd name="T19" fmla="*/ 13813 h 170"/>
                <a:gd name="T20" fmla="*/ 269031 w 170"/>
                <a:gd name="T21" fmla="*/ 51596 h 170"/>
                <a:gd name="T22" fmla="*/ 247235 w 170"/>
                <a:gd name="T23" fmla="*/ 0 h 170"/>
                <a:gd name="T24" fmla="*/ 220352 w 170"/>
                <a:gd name="T25" fmla="*/ 48678 h 170"/>
                <a:gd name="T26" fmla="*/ 181827 w 170"/>
                <a:gd name="T27" fmla="*/ 2917 h 170"/>
                <a:gd name="T28" fmla="*/ 168809 w 170"/>
                <a:gd name="T29" fmla="*/ 59563 h 170"/>
                <a:gd name="T30" fmla="*/ 119350 w 170"/>
                <a:gd name="T31" fmla="*/ 26846 h 170"/>
                <a:gd name="T32" fmla="*/ 122264 w 170"/>
                <a:gd name="T33" fmla="*/ 84272 h 170"/>
                <a:gd name="T34" fmla="*/ 67545 w 170"/>
                <a:gd name="T35" fmla="*/ 65409 h 170"/>
                <a:gd name="T36" fmla="*/ 87189 w 170"/>
                <a:gd name="T37" fmla="*/ 122264 h 170"/>
                <a:gd name="T38" fmla="*/ 26846 w 170"/>
                <a:gd name="T39" fmla="*/ 119350 h 170"/>
                <a:gd name="T40" fmla="*/ 62491 w 170"/>
                <a:gd name="T41" fmla="*/ 165840 h 170"/>
                <a:gd name="T42" fmla="*/ 5050 w 170"/>
                <a:gd name="T43" fmla="*/ 181827 h 170"/>
                <a:gd name="T44" fmla="*/ 51596 w 170"/>
                <a:gd name="T45" fmla="*/ 217435 h 170"/>
                <a:gd name="T46" fmla="*/ 0 w 170"/>
                <a:gd name="T47" fmla="*/ 247235 h 170"/>
                <a:gd name="T48" fmla="*/ 54513 w 170"/>
                <a:gd name="T49" fmla="*/ 269031 h 170"/>
                <a:gd name="T50" fmla="*/ 13813 w 170"/>
                <a:gd name="T51" fmla="*/ 312644 h 170"/>
                <a:gd name="T52" fmla="*/ 73376 w 170"/>
                <a:gd name="T53" fmla="*/ 317698 h 170"/>
                <a:gd name="T54" fmla="*/ 46546 w 170"/>
                <a:gd name="T55" fmla="*/ 369503 h 170"/>
                <a:gd name="T56" fmla="*/ 103191 w 170"/>
                <a:gd name="T57" fmla="*/ 358562 h 170"/>
                <a:gd name="T58" fmla="*/ 92295 w 170"/>
                <a:gd name="T59" fmla="*/ 415992 h 170"/>
                <a:gd name="T60" fmla="*/ 144044 w 170"/>
                <a:gd name="T61" fmla="*/ 388366 h 170"/>
                <a:gd name="T62" fmla="*/ 149109 w 170"/>
                <a:gd name="T63" fmla="*/ 447944 h 170"/>
                <a:gd name="T64" fmla="*/ 192726 w 170"/>
                <a:gd name="T65" fmla="*/ 407244 h 170"/>
                <a:gd name="T66" fmla="*/ 214503 w 170"/>
                <a:gd name="T67" fmla="*/ 461757 h 170"/>
                <a:gd name="T68" fmla="*/ 244322 w 170"/>
                <a:gd name="T69" fmla="*/ 410158 h 170"/>
                <a:gd name="T70" fmla="*/ 279912 w 170"/>
                <a:gd name="T71" fmla="*/ 456692 h 170"/>
                <a:gd name="T72" fmla="*/ 295917 w 170"/>
                <a:gd name="T73" fmla="*/ 399262 h 170"/>
                <a:gd name="T74" fmla="*/ 342407 w 170"/>
                <a:gd name="T75" fmla="*/ 434912 h 170"/>
                <a:gd name="T76" fmla="*/ 339490 w 170"/>
                <a:gd name="T77" fmla="*/ 374568 h 170"/>
                <a:gd name="T78" fmla="*/ 396348 w 170"/>
                <a:gd name="T79" fmla="*/ 394212 h 170"/>
                <a:gd name="T80" fmla="*/ 377481 w 170"/>
                <a:gd name="T81" fmla="*/ 339490 h 170"/>
                <a:gd name="T82" fmla="*/ 434912 w 170"/>
                <a:gd name="T83" fmla="*/ 342407 h 170"/>
                <a:gd name="T84" fmla="*/ 402179 w 170"/>
                <a:gd name="T85" fmla="*/ 293000 h 170"/>
                <a:gd name="T86" fmla="*/ 458840 w 170"/>
                <a:gd name="T87" fmla="*/ 279912 h 170"/>
                <a:gd name="T88" fmla="*/ 413075 w 170"/>
                <a:gd name="T89" fmla="*/ 244322 h 170"/>
                <a:gd name="T90" fmla="*/ 231289 w 170"/>
                <a:gd name="T91" fmla="*/ 383316 h 170"/>
                <a:gd name="T92" fmla="*/ 81358 w 170"/>
                <a:gd name="T93" fmla="*/ 231289 h 170"/>
                <a:gd name="T94" fmla="*/ 231289 w 170"/>
                <a:gd name="T95" fmla="*/ 78441 h 170"/>
                <a:gd name="T96" fmla="*/ 383316 w 170"/>
                <a:gd name="T97" fmla="*/ 231289 h 170"/>
                <a:gd name="T98" fmla="*/ 231289 w 170"/>
                <a:gd name="T99" fmla="*/ 383316 h 1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0" h="170">
                  <a:moveTo>
                    <a:pt x="152" y="90"/>
                  </a:moveTo>
                  <a:cubicBezTo>
                    <a:pt x="170" y="79"/>
                    <a:pt x="170" y="79"/>
                    <a:pt x="170" y="79"/>
                  </a:cubicBezTo>
                  <a:cubicBezTo>
                    <a:pt x="151" y="71"/>
                    <a:pt x="151" y="71"/>
                    <a:pt x="151" y="71"/>
                  </a:cubicBezTo>
                  <a:cubicBezTo>
                    <a:pt x="165" y="55"/>
                    <a:pt x="165" y="55"/>
                    <a:pt x="165" y="55"/>
                  </a:cubicBezTo>
                  <a:cubicBezTo>
                    <a:pt x="144" y="53"/>
                    <a:pt x="144" y="53"/>
                    <a:pt x="144" y="53"/>
                  </a:cubicBezTo>
                  <a:cubicBezTo>
                    <a:pt x="154" y="34"/>
                    <a:pt x="154" y="34"/>
                    <a:pt x="154" y="34"/>
                  </a:cubicBezTo>
                  <a:cubicBezTo>
                    <a:pt x="133" y="38"/>
                    <a:pt x="133" y="38"/>
                    <a:pt x="133" y="38"/>
                  </a:cubicBezTo>
                  <a:cubicBezTo>
                    <a:pt x="136" y="16"/>
                    <a:pt x="136" y="16"/>
                    <a:pt x="136" y="16"/>
                  </a:cubicBezTo>
                  <a:cubicBezTo>
                    <a:pt x="117" y="26"/>
                    <a:pt x="117" y="26"/>
                    <a:pt x="117" y="26"/>
                  </a:cubicBezTo>
                  <a:cubicBezTo>
                    <a:pt x="115" y="5"/>
                    <a:pt x="115" y="5"/>
                    <a:pt x="115" y="5"/>
                  </a:cubicBezTo>
                  <a:cubicBezTo>
                    <a:pt x="99" y="19"/>
                    <a:pt x="99" y="19"/>
                    <a:pt x="99" y="19"/>
                  </a:cubicBezTo>
                  <a:cubicBezTo>
                    <a:pt x="91" y="0"/>
                    <a:pt x="91" y="0"/>
                    <a:pt x="91" y="0"/>
                  </a:cubicBezTo>
                  <a:cubicBezTo>
                    <a:pt x="81" y="18"/>
                    <a:pt x="81" y="18"/>
                    <a:pt x="81" y="18"/>
                  </a:cubicBezTo>
                  <a:cubicBezTo>
                    <a:pt x="67" y="1"/>
                    <a:pt x="67" y="1"/>
                    <a:pt x="67" y="1"/>
                  </a:cubicBezTo>
                  <a:cubicBezTo>
                    <a:pt x="62" y="22"/>
                    <a:pt x="62" y="22"/>
                    <a:pt x="62" y="22"/>
                  </a:cubicBezTo>
                  <a:cubicBezTo>
                    <a:pt x="44" y="10"/>
                    <a:pt x="44" y="10"/>
                    <a:pt x="44" y="10"/>
                  </a:cubicBezTo>
                  <a:cubicBezTo>
                    <a:pt x="45" y="31"/>
                    <a:pt x="45" y="31"/>
                    <a:pt x="45" y="31"/>
                  </a:cubicBezTo>
                  <a:cubicBezTo>
                    <a:pt x="25" y="24"/>
                    <a:pt x="25" y="24"/>
                    <a:pt x="25" y="24"/>
                  </a:cubicBezTo>
                  <a:cubicBezTo>
                    <a:pt x="32" y="45"/>
                    <a:pt x="32" y="45"/>
                    <a:pt x="32" y="45"/>
                  </a:cubicBezTo>
                  <a:cubicBezTo>
                    <a:pt x="10" y="44"/>
                    <a:pt x="10" y="44"/>
                    <a:pt x="10" y="44"/>
                  </a:cubicBezTo>
                  <a:cubicBezTo>
                    <a:pt x="23" y="61"/>
                    <a:pt x="23" y="61"/>
                    <a:pt x="23" y="61"/>
                  </a:cubicBezTo>
                  <a:cubicBezTo>
                    <a:pt x="2" y="67"/>
                    <a:pt x="2" y="67"/>
                    <a:pt x="2" y="67"/>
                  </a:cubicBezTo>
                  <a:cubicBezTo>
                    <a:pt x="19" y="80"/>
                    <a:pt x="19" y="80"/>
                    <a:pt x="19" y="80"/>
                  </a:cubicBezTo>
                  <a:cubicBezTo>
                    <a:pt x="0" y="91"/>
                    <a:pt x="0" y="91"/>
                    <a:pt x="0" y="91"/>
                  </a:cubicBezTo>
                  <a:cubicBezTo>
                    <a:pt x="20" y="99"/>
                    <a:pt x="20" y="99"/>
                    <a:pt x="20" y="99"/>
                  </a:cubicBezTo>
                  <a:cubicBezTo>
                    <a:pt x="5" y="115"/>
                    <a:pt x="5" y="115"/>
                    <a:pt x="5" y="115"/>
                  </a:cubicBezTo>
                  <a:cubicBezTo>
                    <a:pt x="27" y="117"/>
                    <a:pt x="27" y="117"/>
                    <a:pt x="27" y="117"/>
                  </a:cubicBezTo>
                  <a:cubicBezTo>
                    <a:pt x="17" y="136"/>
                    <a:pt x="17" y="136"/>
                    <a:pt x="17" y="136"/>
                  </a:cubicBezTo>
                  <a:cubicBezTo>
                    <a:pt x="38" y="132"/>
                    <a:pt x="38" y="132"/>
                    <a:pt x="38" y="132"/>
                  </a:cubicBezTo>
                  <a:cubicBezTo>
                    <a:pt x="34" y="153"/>
                    <a:pt x="34" y="153"/>
                    <a:pt x="34" y="153"/>
                  </a:cubicBezTo>
                  <a:cubicBezTo>
                    <a:pt x="53" y="143"/>
                    <a:pt x="53" y="143"/>
                    <a:pt x="53" y="143"/>
                  </a:cubicBezTo>
                  <a:cubicBezTo>
                    <a:pt x="55" y="165"/>
                    <a:pt x="55" y="165"/>
                    <a:pt x="55" y="165"/>
                  </a:cubicBezTo>
                  <a:cubicBezTo>
                    <a:pt x="71" y="150"/>
                    <a:pt x="71" y="150"/>
                    <a:pt x="71" y="150"/>
                  </a:cubicBezTo>
                  <a:cubicBezTo>
                    <a:pt x="79" y="170"/>
                    <a:pt x="79" y="170"/>
                    <a:pt x="79" y="170"/>
                  </a:cubicBezTo>
                  <a:cubicBezTo>
                    <a:pt x="90" y="151"/>
                    <a:pt x="90" y="151"/>
                    <a:pt x="90" y="151"/>
                  </a:cubicBezTo>
                  <a:cubicBezTo>
                    <a:pt x="103" y="168"/>
                    <a:pt x="103" y="168"/>
                    <a:pt x="103" y="168"/>
                  </a:cubicBezTo>
                  <a:cubicBezTo>
                    <a:pt x="109" y="147"/>
                    <a:pt x="109" y="147"/>
                    <a:pt x="109" y="147"/>
                  </a:cubicBezTo>
                  <a:cubicBezTo>
                    <a:pt x="126" y="160"/>
                    <a:pt x="126" y="160"/>
                    <a:pt x="126" y="160"/>
                  </a:cubicBezTo>
                  <a:cubicBezTo>
                    <a:pt x="125" y="138"/>
                    <a:pt x="125" y="138"/>
                    <a:pt x="125" y="138"/>
                  </a:cubicBezTo>
                  <a:cubicBezTo>
                    <a:pt x="146" y="145"/>
                    <a:pt x="146" y="145"/>
                    <a:pt x="146" y="145"/>
                  </a:cubicBezTo>
                  <a:cubicBezTo>
                    <a:pt x="139" y="125"/>
                    <a:pt x="139" y="125"/>
                    <a:pt x="139" y="125"/>
                  </a:cubicBezTo>
                  <a:cubicBezTo>
                    <a:pt x="160" y="126"/>
                    <a:pt x="160" y="126"/>
                    <a:pt x="160" y="126"/>
                  </a:cubicBezTo>
                  <a:cubicBezTo>
                    <a:pt x="148" y="108"/>
                    <a:pt x="148" y="108"/>
                    <a:pt x="148" y="108"/>
                  </a:cubicBezTo>
                  <a:cubicBezTo>
                    <a:pt x="169" y="103"/>
                    <a:pt x="169" y="103"/>
                    <a:pt x="169" y="103"/>
                  </a:cubicBezTo>
                  <a:lnTo>
                    <a:pt x="152" y="90"/>
                  </a:lnTo>
                  <a:close/>
                  <a:moveTo>
                    <a:pt x="85" y="141"/>
                  </a:moveTo>
                  <a:cubicBezTo>
                    <a:pt x="55" y="141"/>
                    <a:pt x="30" y="116"/>
                    <a:pt x="30" y="85"/>
                  </a:cubicBezTo>
                  <a:cubicBezTo>
                    <a:pt x="30" y="54"/>
                    <a:pt x="55" y="29"/>
                    <a:pt x="85" y="29"/>
                  </a:cubicBezTo>
                  <a:cubicBezTo>
                    <a:pt x="116" y="29"/>
                    <a:pt x="141" y="54"/>
                    <a:pt x="141" y="85"/>
                  </a:cubicBezTo>
                  <a:cubicBezTo>
                    <a:pt x="141" y="116"/>
                    <a:pt x="116" y="141"/>
                    <a:pt x="85" y="1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0" name="Freeform 44673"/>
            <p:cNvSpPr/>
            <p:nvPr/>
          </p:nvSpPr>
          <p:spPr bwMode="auto">
            <a:xfrm>
              <a:off x="17365" y="6975"/>
              <a:ext cx="558" cy="698"/>
            </a:xfrm>
            <a:custGeom>
              <a:avLst/>
              <a:gdLst>
                <a:gd name="T0" fmla="*/ 391810 w 149"/>
                <a:gd name="T1" fmla="*/ 224607 h 187"/>
                <a:gd name="T2" fmla="*/ 317450 w 149"/>
                <a:gd name="T3" fmla="*/ 146345 h 187"/>
                <a:gd name="T4" fmla="*/ 286569 w 149"/>
                <a:gd name="T5" fmla="*/ 45616 h 187"/>
                <a:gd name="T6" fmla="*/ 121539 w 149"/>
                <a:gd name="T7" fmla="*/ 45616 h 187"/>
                <a:gd name="T8" fmla="*/ 91287 w 149"/>
                <a:gd name="T9" fmla="*/ 148480 h 187"/>
                <a:gd name="T10" fmla="*/ 16130 w 149"/>
                <a:gd name="T11" fmla="*/ 227518 h 187"/>
                <a:gd name="T12" fmla="*/ 99534 w 149"/>
                <a:gd name="T13" fmla="*/ 365129 h 187"/>
                <a:gd name="T14" fmla="*/ 176837 w 149"/>
                <a:gd name="T15" fmla="*/ 359306 h 187"/>
                <a:gd name="T16" fmla="*/ 176837 w 149"/>
                <a:gd name="T17" fmla="*/ 483901 h 187"/>
                <a:gd name="T18" fmla="*/ 206936 w 149"/>
                <a:gd name="T19" fmla="*/ 505636 h 187"/>
                <a:gd name="T20" fmla="*/ 237187 w 149"/>
                <a:gd name="T21" fmla="*/ 483901 h 187"/>
                <a:gd name="T22" fmla="*/ 237187 w 149"/>
                <a:gd name="T23" fmla="*/ 359306 h 187"/>
                <a:gd name="T24" fmla="*/ 311559 w 149"/>
                <a:gd name="T25" fmla="*/ 365129 h 187"/>
                <a:gd name="T26" fmla="*/ 391810 w 149"/>
                <a:gd name="T27" fmla="*/ 224607 h 1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1" name="文本框 4503"/>
            <p:cNvSpPr txBox="1">
              <a:spLocks noChangeArrowheads="1"/>
            </p:cNvSpPr>
            <p:nvPr/>
          </p:nvSpPr>
          <p:spPr bwMode="auto">
            <a:xfrm>
              <a:off x="12898" y="3560"/>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black"/>
                  </a:solidFill>
                  <a:latin typeface="方正清刻本悦宋简体" charset="-122"/>
                  <a:ea typeface="方正清刻本悦宋简体" charset="-122"/>
                  <a:cs typeface="方正清刻本悦宋简体" charset="-122"/>
                </a:rPr>
                <a:t>党的建设</a:t>
              </a:r>
            </a:p>
          </p:txBody>
        </p:sp>
        <p:sp>
          <p:nvSpPr>
            <p:cNvPr id="22" name="文本框 4505"/>
            <p:cNvSpPr txBox="1">
              <a:spLocks noChangeArrowheads="1"/>
            </p:cNvSpPr>
            <p:nvPr/>
          </p:nvSpPr>
          <p:spPr bwMode="auto">
            <a:xfrm>
              <a:off x="11440" y="6689"/>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武装斗争</a:t>
              </a:r>
            </a:p>
          </p:txBody>
        </p:sp>
        <p:sp>
          <p:nvSpPr>
            <p:cNvPr id="23" name="文本框 4507"/>
            <p:cNvSpPr txBox="1">
              <a:spLocks noChangeArrowheads="1"/>
            </p:cNvSpPr>
            <p:nvPr/>
          </p:nvSpPr>
          <p:spPr bwMode="auto">
            <a:xfrm>
              <a:off x="14781" y="6513"/>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统一战线</a:t>
              </a:r>
            </a:p>
          </p:txBody>
        </p:sp>
      </p:grpSp>
      <p:sp>
        <p:nvSpPr>
          <p:cNvPr id="6" name="文本框 5"/>
          <p:cNvSpPr txBox="1"/>
          <p:nvPr/>
        </p:nvSpPr>
        <p:spPr>
          <a:xfrm>
            <a:off x="5790237" y="3581640"/>
            <a:ext cx="809855" cy="584775"/>
          </a:xfrm>
          <a:prstGeom prst="rect">
            <a:avLst/>
          </a:prstGeom>
          <a:noFill/>
        </p:spPr>
        <p:txBody>
          <a:bodyPr wrap="square" rtlCol="0">
            <a:spAutoFit/>
          </a:bodyPr>
          <a:lstStyle/>
          <a:p>
            <a:r>
              <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rPr>
              <a:t>党</a:t>
            </a:r>
          </a:p>
        </p:txBody>
      </p:sp>
      <p:sp>
        <p:nvSpPr>
          <p:cNvPr id="24" name="文本框 23"/>
          <p:cNvSpPr txBox="1"/>
          <p:nvPr/>
        </p:nvSpPr>
        <p:spPr>
          <a:xfrm>
            <a:off x="4721020" y="5219707"/>
            <a:ext cx="809855" cy="584775"/>
          </a:xfrm>
          <a:prstGeom prst="rect">
            <a:avLst/>
          </a:prstGeom>
          <a:noFill/>
        </p:spPr>
        <p:txBody>
          <a:bodyPr wrap="square" rtlCol="0">
            <a:spAutoFit/>
          </a:bodyPr>
          <a:lstStyle/>
          <a:p>
            <a:r>
              <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rPr>
              <a:t>枪</a:t>
            </a:r>
          </a:p>
        </p:txBody>
      </p:sp>
      <p:sp>
        <p:nvSpPr>
          <p:cNvPr id="25" name="文本框 24"/>
          <p:cNvSpPr txBox="1"/>
          <p:nvPr/>
        </p:nvSpPr>
        <p:spPr>
          <a:xfrm>
            <a:off x="6866545" y="5097445"/>
            <a:ext cx="809855" cy="584775"/>
          </a:xfrm>
          <a:prstGeom prst="rect">
            <a:avLst/>
          </a:prstGeom>
          <a:noFill/>
        </p:spPr>
        <p:txBody>
          <a:bodyPr wrap="square" rtlCol="0">
            <a:spAutoFit/>
          </a:bodyPr>
          <a:lstStyle/>
          <a:p>
            <a:r>
              <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rPr>
              <a:t>人</a:t>
            </a:r>
          </a:p>
        </p:txBody>
      </p:sp>
      <p:sp>
        <p:nvSpPr>
          <p:cNvPr id="26" name="文本框 25"/>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7.3.4.2</a:t>
            </a:r>
            <a:r>
              <a:rPr kumimoji="1" lang="zh-CN" altLang="en-US" sz="1000" dirty="0">
                <a:solidFill>
                  <a:schemeClr val="bg1">
                    <a:lumMod val="95000"/>
                  </a:schemeClr>
                </a:solidFill>
              </a:rPr>
              <a:t>中国革命胜利的基本经验</a:t>
            </a:r>
          </a:p>
        </p:txBody>
      </p:sp>
    </p:spTree>
    <p:extLst>
      <p:ext uri="{BB962C8B-B14F-4D97-AF65-F5344CB8AC3E}">
        <p14:creationId xmlns:p14="http://schemas.microsoft.com/office/powerpoint/2010/main" val="18181130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中国革命胜利的基本经验</a:t>
            </a:r>
            <a:endParaRPr lang="en-US" altLang="zh-CN" dirty="0">
              <a:latin typeface="黑体" panose="02010609060101010101" pitchFamily="49" charset="-122"/>
              <a:ea typeface="黑体" panose="02010609060101010101" pitchFamily="49" charset="-122"/>
            </a:endParaRPr>
          </a:p>
          <a:p>
            <a:pPr>
              <a:spcBef>
                <a:spcPts val="0"/>
              </a:spcBef>
            </a:pP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党：</a:t>
            </a:r>
            <a:r>
              <a:rPr lang="zh-CN" altLang="en-US" dirty="0">
                <a:latin typeface="黑体" panose="02010609060101010101" pitchFamily="49" charset="-122"/>
                <a:ea typeface="黑体" panose="02010609060101010101" pitchFamily="49" charset="-122"/>
              </a:rPr>
              <a:t>加强共产党</a:t>
            </a:r>
            <a:r>
              <a:rPr lang="zh-CN" altLang="en-US" dirty="0">
                <a:solidFill>
                  <a:srgbClr val="C00000"/>
                </a:solidFill>
                <a:latin typeface="黑体" panose="02010609060101010101" pitchFamily="49" charset="-122"/>
                <a:ea typeface="黑体" panose="02010609060101010101" pitchFamily="49" charset="-122"/>
              </a:rPr>
              <a:t>自身建设</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人：</a:t>
            </a:r>
            <a:r>
              <a:rPr lang="zh-CN" altLang="en-US" dirty="0">
                <a:latin typeface="黑体" panose="02010609060101010101" pitchFamily="49" charset="-122"/>
                <a:ea typeface="黑体" panose="02010609060101010101" pitchFamily="49" charset="-122"/>
              </a:rPr>
              <a:t>建立广泛的统一战线中的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主要的、基本的：</a:t>
            </a:r>
            <a:r>
              <a:rPr lang="zh-CN" altLang="en-US" dirty="0">
                <a:solidFill>
                  <a:srgbClr val="C00000"/>
                </a:solidFill>
                <a:latin typeface="黑体" panose="02010609060101010101" pitchFamily="49" charset="-122"/>
                <a:ea typeface="黑体" panose="02010609060101010101" pitchFamily="49" charset="-122"/>
              </a:rPr>
              <a:t>劳动者的联盟</a:t>
            </a:r>
            <a:r>
              <a:rPr lang="zh-CN" altLang="en-US" dirty="0">
                <a:latin typeface="黑体" panose="02010609060101010101" pitchFamily="49" charset="-122"/>
                <a:ea typeface="黑体" panose="02010609060101010101" pitchFamily="49" charset="-122"/>
              </a:rPr>
              <a:t>，它主要是工人、农民和城市小资产阶级的联盟，</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辅助的、重要的：</a:t>
            </a:r>
            <a:r>
              <a:rPr lang="zh-CN" altLang="en-US" dirty="0">
                <a:solidFill>
                  <a:srgbClr val="C00000"/>
                </a:solidFill>
                <a:latin typeface="黑体" panose="02010609060101010101" pitchFamily="49" charset="-122"/>
                <a:ea typeface="黑体" panose="02010609060101010101" pitchFamily="49" charset="-122"/>
              </a:rPr>
              <a:t>劳动者与非劳动者的联盟</a:t>
            </a:r>
            <a:r>
              <a:rPr lang="zh-CN" altLang="en-US" dirty="0">
                <a:latin typeface="黑体" panose="02010609060101010101" pitchFamily="49" charset="-122"/>
                <a:ea typeface="黑体" panose="02010609060101010101" pitchFamily="49" charset="-122"/>
              </a:rPr>
              <a:t>，主要是劳动者与民族资产阶级的联盟。</a:t>
            </a:r>
            <a:endParaRPr lang="en-US" altLang="zh-CN" dirty="0">
              <a:latin typeface="黑体" panose="02010609060101010101" pitchFamily="49" charset="-122"/>
              <a:ea typeface="黑体" panose="02010609060101010101" pitchFamily="49" charset="-122"/>
            </a:endParaRPr>
          </a:p>
          <a:p>
            <a:pPr lvl="1">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枪：</a:t>
            </a:r>
            <a:r>
              <a:rPr lang="zh-CN" altLang="en-US" dirty="0">
                <a:latin typeface="黑体" panose="02010609060101010101" pitchFamily="49" charset="-122"/>
                <a:ea typeface="黑体" panose="02010609060101010101" pitchFamily="49" charset="-122"/>
              </a:rPr>
              <a:t>坚持革命的</a:t>
            </a:r>
            <a:r>
              <a:rPr lang="zh-CN" altLang="en-US" dirty="0">
                <a:solidFill>
                  <a:srgbClr val="C00000"/>
                </a:solidFill>
                <a:latin typeface="黑体" panose="02010609060101010101" pitchFamily="49" charset="-122"/>
                <a:ea typeface="黑体" panose="02010609060101010101" pitchFamily="49" charset="-122"/>
              </a:rPr>
              <a:t>武装斗争</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实质上是工人阶级领导的农民战争。</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grpSp>
        <p:nvGrpSpPr>
          <p:cNvPr id="24" name="组合 4"/>
          <p:cNvGrpSpPr/>
          <p:nvPr/>
        </p:nvGrpSpPr>
        <p:grpSpPr bwMode="auto">
          <a:xfrm>
            <a:off x="8206154" y="3037071"/>
            <a:ext cx="4229708" cy="3820929"/>
            <a:chOff x="10234" y="2030"/>
            <a:chExt cx="8269" cy="7517"/>
          </a:xfrm>
        </p:grpSpPr>
        <p:sp>
          <p:nvSpPr>
            <p:cNvPr id="25" name="Freeform 40217"/>
            <p:cNvSpPr/>
            <p:nvPr/>
          </p:nvSpPr>
          <p:spPr bwMode="auto">
            <a:xfrm>
              <a:off x="14310" y="5272"/>
              <a:ext cx="4193" cy="4275"/>
            </a:xfrm>
            <a:custGeom>
              <a:avLst/>
              <a:gdLst>
                <a:gd name="T0" fmla="*/ 736554 w 1121"/>
                <a:gd name="T1" fmla="*/ 2737242 h 1143"/>
                <a:gd name="T2" fmla="*/ 2678081 w 1121"/>
                <a:gd name="T3" fmla="*/ 2217696 h 1143"/>
                <a:gd name="T4" fmla="*/ 2157656 w 1121"/>
                <a:gd name="T5" fmla="*/ 276727 h 1143"/>
                <a:gd name="T6" fmla="*/ 670614 w 1121"/>
                <a:gd name="T7" fmla="*/ 317588 h 1143"/>
                <a:gd name="T8" fmla="*/ 670614 w 1121"/>
                <a:gd name="T9" fmla="*/ 317588 h 1143"/>
                <a:gd name="T10" fmla="*/ 27002 w 1121"/>
                <a:gd name="T11" fmla="*/ 690205 h 1143"/>
                <a:gd name="T12" fmla="*/ 27002 w 1121"/>
                <a:gd name="T13" fmla="*/ 1428703 h 1143"/>
                <a:gd name="T14" fmla="*/ 27002 w 1121"/>
                <a:gd name="T15" fmla="*/ 1428703 h 1143"/>
                <a:gd name="T16" fmla="*/ 736554 w 1121"/>
                <a:gd name="T17" fmla="*/ 2737242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269" y="1000"/>
                  </a:moveTo>
                  <a:cubicBezTo>
                    <a:pt x="517" y="1143"/>
                    <a:pt x="834" y="1058"/>
                    <a:pt x="978" y="810"/>
                  </a:cubicBezTo>
                  <a:cubicBezTo>
                    <a:pt x="1121" y="562"/>
                    <a:pt x="1036" y="245"/>
                    <a:pt x="788" y="101"/>
                  </a:cubicBezTo>
                  <a:cubicBezTo>
                    <a:pt x="613" y="0"/>
                    <a:pt x="403" y="13"/>
                    <a:pt x="245" y="116"/>
                  </a:cubicBezTo>
                  <a:cubicBezTo>
                    <a:pt x="245" y="116"/>
                    <a:pt x="245" y="116"/>
                    <a:pt x="245" y="116"/>
                  </a:cubicBezTo>
                  <a:cubicBezTo>
                    <a:pt x="10" y="252"/>
                    <a:pt x="10" y="252"/>
                    <a:pt x="10" y="252"/>
                  </a:cubicBezTo>
                  <a:cubicBezTo>
                    <a:pt x="10" y="522"/>
                    <a:pt x="10" y="522"/>
                    <a:pt x="10" y="522"/>
                  </a:cubicBezTo>
                  <a:cubicBezTo>
                    <a:pt x="10" y="522"/>
                    <a:pt x="10" y="522"/>
                    <a:pt x="10" y="522"/>
                  </a:cubicBezTo>
                  <a:cubicBezTo>
                    <a:pt x="0" y="711"/>
                    <a:pt x="94" y="899"/>
                    <a:pt x="269" y="1000"/>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6" name="Freeform 40218"/>
            <p:cNvSpPr/>
            <p:nvPr/>
          </p:nvSpPr>
          <p:spPr bwMode="auto">
            <a:xfrm>
              <a:off x="10234" y="5272"/>
              <a:ext cx="4195" cy="4275"/>
            </a:xfrm>
            <a:custGeom>
              <a:avLst/>
              <a:gdLst>
                <a:gd name="T0" fmla="*/ 914476 w 1121"/>
                <a:gd name="T1" fmla="*/ 276727 h 1143"/>
                <a:gd name="T2" fmla="*/ 392631 w 1121"/>
                <a:gd name="T3" fmla="*/ 2217696 h 1143"/>
                <a:gd name="T4" fmla="*/ 2339609 w 1121"/>
                <a:gd name="T5" fmla="*/ 2737242 h 1143"/>
                <a:gd name="T6" fmla="*/ 3051531 w 1121"/>
                <a:gd name="T7" fmla="*/ 1428703 h 1143"/>
                <a:gd name="T8" fmla="*/ 3051531 w 1121"/>
                <a:gd name="T9" fmla="*/ 1428703 h 1143"/>
                <a:gd name="T10" fmla="*/ 3051531 w 1121"/>
                <a:gd name="T11" fmla="*/ 690205 h 1143"/>
                <a:gd name="T12" fmla="*/ 2405681 w 1121"/>
                <a:gd name="T13" fmla="*/ 317588 h 1143"/>
                <a:gd name="T14" fmla="*/ 2405681 w 1121"/>
                <a:gd name="T15" fmla="*/ 317588 h 1143"/>
                <a:gd name="T16" fmla="*/ 914476 w 1121"/>
                <a:gd name="T17" fmla="*/ 276727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333" y="101"/>
                  </a:moveTo>
                  <a:cubicBezTo>
                    <a:pt x="85" y="245"/>
                    <a:pt x="0" y="562"/>
                    <a:pt x="143" y="810"/>
                  </a:cubicBezTo>
                  <a:cubicBezTo>
                    <a:pt x="287" y="1058"/>
                    <a:pt x="604" y="1143"/>
                    <a:pt x="852" y="1000"/>
                  </a:cubicBezTo>
                  <a:cubicBezTo>
                    <a:pt x="1027" y="899"/>
                    <a:pt x="1121" y="711"/>
                    <a:pt x="1111" y="522"/>
                  </a:cubicBezTo>
                  <a:cubicBezTo>
                    <a:pt x="1111" y="522"/>
                    <a:pt x="1111" y="522"/>
                    <a:pt x="1111" y="522"/>
                  </a:cubicBezTo>
                  <a:cubicBezTo>
                    <a:pt x="1111" y="252"/>
                    <a:pt x="1111" y="252"/>
                    <a:pt x="1111" y="252"/>
                  </a:cubicBezTo>
                  <a:cubicBezTo>
                    <a:pt x="876" y="116"/>
                    <a:pt x="876" y="116"/>
                    <a:pt x="876" y="116"/>
                  </a:cubicBezTo>
                  <a:cubicBezTo>
                    <a:pt x="876" y="116"/>
                    <a:pt x="876" y="116"/>
                    <a:pt x="876" y="116"/>
                  </a:cubicBezTo>
                  <a:cubicBezTo>
                    <a:pt x="718" y="13"/>
                    <a:pt x="508" y="0"/>
                    <a:pt x="333" y="101"/>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7" name="Freeform 40219"/>
            <p:cNvSpPr/>
            <p:nvPr/>
          </p:nvSpPr>
          <p:spPr bwMode="auto">
            <a:xfrm>
              <a:off x="12405" y="2030"/>
              <a:ext cx="3883" cy="4185"/>
            </a:xfrm>
            <a:custGeom>
              <a:avLst/>
              <a:gdLst>
                <a:gd name="T0" fmla="*/ 2844660 w 1038"/>
                <a:gd name="T1" fmla="*/ 1428002 h 1118"/>
                <a:gd name="T2" fmla="*/ 1422693 w 1038"/>
                <a:gd name="T3" fmla="*/ 0 h 1118"/>
                <a:gd name="T4" fmla="*/ 0 w 1038"/>
                <a:gd name="T5" fmla="*/ 1428002 h 1118"/>
                <a:gd name="T6" fmla="*/ 778007 w 1038"/>
                <a:gd name="T7" fmla="*/ 2701683 h 1118"/>
                <a:gd name="T8" fmla="*/ 778007 w 1038"/>
                <a:gd name="T9" fmla="*/ 2701683 h 1118"/>
                <a:gd name="T10" fmla="*/ 1422693 w 1038"/>
                <a:gd name="T11" fmla="*/ 3075881 h 1118"/>
                <a:gd name="T12" fmla="*/ 2066583 w 1038"/>
                <a:gd name="T13" fmla="*/ 2701683 h 1118"/>
                <a:gd name="T14" fmla="*/ 2066583 w 1038"/>
                <a:gd name="T15" fmla="*/ 2701683 h 1118"/>
                <a:gd name="T16" fmla="*/ 2844660 w 1038"/>
                <a:gd name="T17" fmla="*/ 1428002 h 1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38" h="1118">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solidFill>
              <a:schemeClr val="bg1"/>
            </a:solidFill>
            <a:ln w="38100">
              <a:solidFill>
                <a:srgbClr val="C00000"/>
              </a:solidFill>
              <a:round/>
            </a:ln>
          </p:spPr>
          <p:txBody>
            <a:bodyPr/>
            <a:lstStyle/>
            <a:p>
              <a:endParaRPr lang="zh-CN" altLang="en-US">
                <a:solidFill>
                  <a:prstClr val="black"/>
                </a:solidFill>
              </a:endParaRPr>
            </a:p>
          </p:txBody>
        </p:sp>
        <p:sp>
          <p:nvSpPr>
            <p:cNvPr id="28" name="Oval 44665"/>
            <p:cNvSpPr>
              <a:spLocks noChangeArrowheads="1"/>
            </p:cNvSpPr>
            <p:nvPr/>
          </p:nvSpPr>
          <p:spPr bwMode="auto">
            <a:xfrm>
              <a:off x="14260" y="2345"/>
              <a:ext cx="170" cy="168"/>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29" name="Oval 44666"/>
            <p:cNvSpPr>
              <a:spLocks noChangeArrowheads="1"/>
            </p:cNvSpPr>
            <p:nvPr/>
          </p:nvSpPr>
          <p:spPr bwMode="auto">
            <a:xfrm>
              <a:off x="14550" y="2465"/>
              <a:ext cx="123" cy="120"/>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30" name="Oval 44667"/>
            <p:cNvSpPr>
              <a:spLocks noChangeArrowheads="1"/>
            </p:cNvSpPr>
            <p:nvPr/>
          </p:nvSpPr>
          <p:spPr bwMode="auto">
            <a:xfrm>
              <a:off x="14015" y="2502"/>
              <a:ext cx="108" cy="105"/>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31" name="Freeform 44668"/>
            <p:cNvSpPr/>
            <p:nvPr/>
          </p:nvSpPr>
          <p:spPr bwMode="auto">
            <a:xfrm>
              <a:off x="14108" y="2527"/>
              <a:ext cx="475" cy="240"/>
            </a:xfrm>
            <a:custGeom>
              <a:avLst/>
              <a:gdLst>
                <a:gd name="T0" fmla="*/ 172818 w 127"/>
                <a:gd name="T1" fmla="*/ 0 h 64"/>
                <a:gd name="T2" fmla="*/ 0 w 127"/>
                <a:gd name="T3" fmla="*/ 177975 h 64"/>
                <a:gd name="T4" fmla="*/ 347719 w 127"/>
                <a:gd name="T5" fmla="*/ 177975 h 64"/>
                <a:gd name="T6" fmla="*/ 172818 w 127"/>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64">
                  <a:moveTo>
                    <a:pt x="63" y="0"/>
                  </a:moveTo>
                  <a:cubicBezTo>
                    <a:pt x="28" y="0"/>
                    <a:pt x="0" y="29"/>
                    <a:pt x="0" y="64"/>
                  </a:cubicBezTo>
                  <a:cubicBezTo>
                    <a:pt x="127" y="64"/>
                    <a:pt x="127" y="64"/>
                    <a:pt x="127" y="64"/>
                  </a:cubicBezTo>
                  <a:cubicBezTo>
                    <a:pt x="127" y="29"/>
                    <a:pt x="98" y="0"/>
                    <a:pt x="63"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2" name="Freeform 44669"/>
            <p:cNvSpPr/>
            <p:nvPr/>
          </p:nvSpPr>
          <p:spPr bwMode="auto">
            <a:xfrm>
              <a:off x="13920" y="2617"/>
              <a:ext cx="205" cy="150"/>
            </a:xfrm>
            <a:custGeom>
              <a:avLst/>
              <a:gdLst>
                <a:gd name="T0" fmla="*/ 147470 w 55"/>
                <a:gd name="T1" fmla="*/ 8130 h 40"/>
                <a:gd name="T2" fmla="*/ 107140 w 55"/>
                <a:gd name="T3" fmla="*/ 0 h 40"/>
                <a:gd name="T4" fmla="*/ 0 w 55"/>
                <a:gd name="T5" fmla="*/ 111319 h 40"/>
                <a:gd name="T6" fmla="*/ 117905 w 55"/>
                <a:gd name="T7" fmla="*/ 111319 h 40"/>
                <a:gd name="T8" fmla="*/ 147470 w 55"/>
                <a:gd name="T9" fmla="*/ 813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55" y="3"/>
                  </a:moveTo>
                  <a:cubicBezTo>
                    <a:pt x="50" y="1"/>
                    <a:pt x="45" y="0"/>
                    <a:pt x="40" y="0"/>
                  </a:cubicBezTo>
                  <a:cubicBezTo>
                    <a:pt x="18" y="0"/>
                    <a:pt x="0" y="17"/>
                    <a:pt x="0" y="40"/>
                  </a:cubicBezTo>
                  <a:cubicBezTo>
                    <a:pt x="44" y="40"/>
                    <a:pt x="44" y="40"/>
                    <a:pt x="44" y="40"/>
                  </a:cubicBezTo>
                  <a:cubicBezTo>
                    <a:pt x="44" y="26"/>
                    <a:pt x="48" y="13"/>
                    <a:pt x="55" y="3"/>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3" name="Freeform 44670"/>
            <p:cNvSpPr/>
            <p:nvPr/>
          </p:nvSpPr>
          <p:spPr bwMode="auto">
            <a:xfrm>
              <a:off x="14550" y="2595"/>
              <a:ext cx="230" cy="173"/>
            </a:xfrm>
            <a:custGeom>
              <a:avLst/>
              <a:gdLst>
                <a:gd name="T0" fmla="*/ 41452 w 62"/>
                <a:gd name="T1" fmla="*/ 0 h 46"/>
                <a:gd name="T2" fmla="*/ 0 w 62"/>
                <a:gd name="T3" fmla="*/ 8191 h 46"/>
                <a:gd name="T4" fmla="*/ 36551 w 62"/>
                <a:gd name="T5" fmla="*/ 130224 h 46"/>
                <a:gd name="T6" fmla="*/ 161519 w 62"/>
                <a:gd name="T7" fmla="*/ 130224 h 46"/>
                <a:gd name="T8" fmla="*/ 41452 w 62"/>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16" y="0"/>
                  </a:moveTo>
                  <a:cubicBezTo>
                    <a:pt x="11" y="0"/>
                    <a:pt x="5" y="1"/>
                    <a:pt x="0" y="3"/>
                  </a:cubicBezTo>
                  <a:cubicBezTo>
                    <a:pt x="9" y="15"/>
                    <a:pt x="14" y="30"/>
                    <a:pt x="14" y="46"/>
                  </a:cubicBezTo>
                  <a:cubicBezTo>
                    <a:pt x="62" y="46"/>
                    <a:pt x="62" y="46"/>
                    <a:pt x="62" y="46"/>
                  </a:cubicBezTo>
                  <a:cubicBezTo>
                    <a:pt x="62" y="21"/>
                    <a:pt x="42" y="0"/>
                    <a:pt x="16"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4" name="Oval 44671"/>
            <p:cNvSpPr>
              <a:spLocks noChangeArrowheads="1"/>
            </p:cNvSpPr>
            <p:nvPr/>
          </p:nvSpPr>
          <p:spPr bwMode="auto">
            <a:xfrm>
              <a:off x="10958" y="7167"/>
              <a:ext cx="330"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35" name="Freeform 44672"/>
            <p:cNvSpPr>
              <a:spLocks noEditPoints="1"/>
            </p:cNvSpPr>
            <p:nvPr/>
          </p:nvSpPr>
          <p:spPr bwMode="auto">
            <a:xfrm>
              <a:off x="10805" y="7015"/>
              <a:ext cx="635" cy="635"/>
            </a:xfrm>
            <a:custGeom>
              <a:avLst/>
              <a:gdLst>
                <a:gd name="T0" fmla="*/ 413075 w 170"/>
                <a:gd name="T1" fmla="*/ 244322 h 170"/>
                <a:gd name="T2" fmla="*/ 461757 w 170"/>
                <a:gd name="T3" fmla="*/ 214503 h 170"/>
                <a:gd name="T4" fmla="*/ 410158 w 170"/>
                <a:gd name="T5" fmla="*/ 192726 h 170"/>
                <a:gd name="T6" fmla="*/ 447944 w 170"/>
                <a:gd name="T7" fmla="*/ 149109 h 170"/>
                <a:gd name="T8" fmla="*/ 391294 w 170"/>
                <a:gd name="T9" fmla="*/ 144044 h 170"/>
                <a:gd name="T10" fmla="*/ 418125 w 170"/>
                <a:gd name="T11" fmla="*/ 92295 h 170"/>
                <a:gd name="T12" fmla="*/ 361326 w 170"/>
                <a:gd name="T13" fmla="*/ 103191 h 170"/>
                <a:gd name="T14" fmla="*/ 369503 w 170"/>
                <a:gd name="T15" fmla="*/ 43617 h 170"/>
                <a:gd name="T16" fmla="*/ 317698 w 170"/>
                <a:gd name="T17" fmla="*/ 70459 h 170"/>
                <a:gd name="T18" fmla="*/ 312644 w 170"/>
                <a:gd name="T19" fmla="*/ 13813 h 170"/>
                <a:gd name="T20" fmla="*/ 269031 w 170"/>
                <a:gd name="T21" fmla="*/ 51596 h 170"/>
                <a:gd name="T22" fmla="*/ 247235 w 170"/>
                <a:gd name="T23" fmla="*/ 0 h 170"/>
                <a:gd name="T24" fmla="*/ 220352 w 170"/>
                <a:gd name="T25" fmla="*/ 48678 h 170"/>
                <a:gd name="T26" fmla="*/ 181827 w 170"/>
                <a:gd name="T27" fmla="*/ 2917 h 170"/>
                <a:gd name="T28" fmla="*/ 168809 w 170"/>
                <a:gd name="T29" fmla="*/ 59563 h 170"/>
                <a:gd name="T30" fmla="*/ 119350 w 170"/>
                <a:gd name="T31" fmla="*/ 26846 h 170"/>
                <a:gd name="T32" fmla="*/ 122264 w 170"/>
                <a:gd name="T33" fmla="*/ 84272 h 170"/>
                <a:gd name="T34" fmla="*/ 67545 w 170"/>
                <a:gd name="T35" fmla="*/ 65409 h 170"/>
                <a:gd name="T36" fmla="*/ 87189 w 170"/>
                <a:gd name="T37" fmla="*/ 122264 h 170"/>
                <a:gd name="T38" fmla="*/ 26846 w 170"/>
                <a:gd name="T39" fmla="*/ 119350 h 170"/>
                <a:gd name="T40" fmla="*/ 62491 w 170"/>
                <a:gd name="T41" fmla="*/ 165840 h 170"/>
                <a:gd name="T42" fmla="*/ 5050 w 170"/>
                <a:gd name="T43" fmla="*/ 181827 h 170"/>
                <a:gd name="T44" fmla="*/ 51596 w 170"/>
                <a:gd name="T45" fmla="*/ 217435 h 170"/>
                <a:gd name="T46" fmla="*/ 0 w 170"/>
                <a:gd name="T47" fmla="*/ 247235 h 170"/>
                <a:gd name="T48" fmla="*/ 54513 w 170"/>
                <a:gd name="T49" fmla="*/ 269031 h 170"/>
                <a:gd name="T50" fmla="*/ 13813 w 170"/>
                <a:gd name="T51" fmla="*/ 312644 h 170"/>
                <a:gd name="T52" fmla="*/ 73376 w 170"/>
                <a:gd name="T53" fmla="*/ 317698 h 170"/>
                <a:gd name="T54" fmla="*/ 46546 w 170"/>
                <a:gd name="T55" fmla="*/ 369503 h 170"/>
                <a:gd name="T56" fmla="*/ 103191 w 170"/>
                <a:gd name="T57" fmla="*/ 358562 h 170"/>
                <a:gd name="T58" fmla="*/ 92295 w 170"/>
                <a:gd name="T59" fmla="*/ 415992 h 170"/>
                <a:gd name="T60" fmla="*/ 144044 w 170"/>
                <a:gd name="T61" fmla="*/ 388366 h 170"/>
                <a:gd name="T62" fmla="*/ 149109 w 170"/>
                <a:gd name="T63" fmla="*/ 447944 h 170"/>
                <a:gd name="T64" fmla="*/ 192726 w 170"/>
                <a:gd name="T65" fmla="*/ 407244 h 170"/>
                <a:gd name="T66" fmla="*/ 214503 w 170"/>
                <a:gd name="T67" fmla="*/ 461757 h 170"/>
                <a:gd name="T68" fmla="*/ 244322 w 170"/>
                <a:gd name="T69" fmla="*/ 410158 h 170"/>
                <a:gd name="T70" fmla="*/ 279912 w 170"/>
                <a:gd name="T71" fmla="*/ 456692 h 170"/>
                <a:gd name="T72" fmla="*/ 295917 w 170"/>
                <a:gd name="T73" fmla="*/ 399262 h 170"/>
                <a:gd name="T74" fmla="*/ 342407 w 170"/>
                <a:gd name="T75" fmla="*/ 434912 h 170"/>
                <a:gd name="T76" fmla="*/ 339490 w 170"/>
                <a:gd name="T77" fmla="*/ 374568 h 170"/>
                <a:gd name="T78" fmla="*/ 396348 w 170"/>
                <a:gd name="T79" fmla="*/ 394212 h 170"/>
                <a:gd name="T80" fmla="*/ 377481 w 170"/>
                <a:gd name="T81" fmla="*/ 339490 h 170"/>
                <a:gd name="T82" fmla="*/ 434912 w 170"/>
                <a:gd name="T83" fmla="*/ 342407 h 170"/>
                <a:gd name="T84" fmla="*/ 402179 w 170"/>
                <a:gd name="T85" fmla="*/ 293000 h 170"/>
                <a:gd name="T86" fmla="*/ 458840 w 170"/>
                <a:gd name="T87" fmla="*/ 279912 h 170"/>
                <a:gd name="T88" fmla="*/ 413075 w 170"/>
                <a:gd name="T89" fmla="*/ 244322 h 170"/>
                <a:gd name="T90" fmla="*/ 231289 w 170"/>
                <a:gd name="T91" fmla="*/ 383316 h 170"/>
                <a:gd name="T92" fmla="*/ 81358 w 170"/>
                <a:gd name="T93" fmla="*/ 231289 h 170"/>
                <a:gd name="T94" fmla="*/ 231289 w 170"/>
                <a:gd name="T95" fmla="*/ 78441 h 170"/>
                <a:gd name="T96" fmla="*/ 383316 w 170"/>
                <a:gd name="T97" fmla="*/ 231289 h 170"/>
                <a:gd name="T98" fmla="*/ 231289 w 170"/>
                <a:gd name="T99" fmla="*/ 383316 h 1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0" h="170">
                  <a:moveTo>
                    <a:pt x="152" y="90"/>
                  </a:moveTo>
                  <a:cubicBezTo>
                    <a:pt x="170" y="79"/>
                    <a:pt x="170" y="79"/>
                    <a:pt x="170" y="79"/>
                  </a:cubicBezTo>
                  <a:cubicBezTo>
                    <a:pt x="151" y="71"/>
                    <a:pt x="151" y="71"/>
                    <a:pt x="151" y="71"/>
                  </a:cubicBezTo>
                  <a:cubicBezTo>
                    <a:pt x="165" y="55"/>
                    <a:pt x="165" y="55"/>
                    <a:pt x="165" y="55"/>
                  </a:cubicBezTo>
                  <a:cubicBezTo>
                    <a:pt x="144" y="53"/>
                    <a:pt x="144" y="53"/>
                    <a:pt x="144" y="53"/>
                  </a:cubicBezTo>
                  <a:cubicBezTo>
                    <a:pt x="154" y="34"/>
                    <a:pt x="154" y="34"/>
                    <a:pt x="154" y="34"/>
                  </a:cubicBezTo>
                  <a:cubicBezTo>
                    <a:pt x="133" y="38"/>
                    <a:pt x="133" y="38"/>
                    <a:pt x="133" y="38"/>
                  </a:cubicBezTo>
                  <a:cubicBezTo>
                    <a:pt x="136" y="16"/>
                    <a:pt x="136" y="16"/>
                    <a:pt x="136" y="16"/>
                  </a:cubicBezTo>
                  <a:cubicBezTo>
                    <a:pt x="117" y="26"/>
                    <a:pt x="117" y="26"/>
                    <a:pt x="117" y="26"/>
                  </a:cubicBezTo>
                  <a:cubicBezTo>
                    <a:pt x="115" y="5"/>
                    <a:pt x="115" y="5"/>
                    <a:pt x="115" y="5"/>
                  </a:cubicBezTo>
                  <a:cubicBezTo>
                    <a:pt x="99" y="19"/>
                    <a:pt x="99" y="19"/>
                    <a:pt x="99" y="19"/>
                  </a:cubicBezTo>
                  <a:cubicBezTo>
                    <a:pt x="91" y="0"/>
                    <a:pt x="91" y="0"/>
                    <a:pt x="91" y="0"/>
                  </a:cubicBezTo>
                  <a:cubicBezTo>
                    <a:pt x="81" y="18"/>
                    <a:pt x="81" y="18"/>
                    <a:pt x="81" y="18"/>
                  </a:cubicBezTo>
                  <a:cubicBezTo>
                    <a:pt x="67" y="1"/>
                    <a:pt x="67" y="1"/>
                    <a:pt x="67" y="1"/>
                  </a:cubicBezTo>
                  <a:cubicBezTo>
                    <a:pt x="62" y="22"/>
                    <a:pt x="62" y="22"/>
                    <a:pt x="62" y="22"/>
                  </a:cubicBezTo>
                  <a:cubicBezTo>
                    <a:pt x="44" y="10"/>
                    <a:pt x="44" y="10"/>
                    <a:pt x="44" y="10"/>
                  </a:cubicBezTo>
                  <a:cubicBezTo>
                    <a:pt x="45" y="31"/>
                    <a:pt x="45" y="31"/>
                    <a:pt x="45" y="31"/>
                  </a:cubicBezTo>
                  <a:cubicBezTo>
                    <a:pt x="25" y="24"/>
                    <a:pt x="25" y="24"/>
                    <a:pt x="25" y="24"/>
                  </a:cubicBezTo>
                  <a:cubicBezTo>
                    <a:pt x="32" y="45"/>
                    <a:pt x="32" y="45"/>
                    <a:pt x="32" y="45"/>
                  </a:cubicBezTo>
                  <a:cubicBezTo>
                    <a:pt x="10" y="44"/>
                    <a:pt x="10" y="44"/>
                    <a:pt x="10" y="44"/>
                  </a:cubicBezTo>
                  <a:cubicBezTo>
                    <a:pt x="23" y="61"/>
                    <a:pt x="23" y="61"/>
                    <a:pt x="23" y="61"/>
                  </a:cubicBezTo>
                  <a:cubicBezTo>
                    <a:pt x="2" y="67"/>
                    <a:pt x="2" y="67"/>
                    <a:pt x="2" y="67"/>
                  </a:cubicBezTo>
                  <a:cubicBezTo>
                    <a:pt x="19" y="80"/>
                    <a:pt x="19" y="80"/>
                    <a:pt x="19" y="80"/>
                  </a:cubicBezTo>
                  <a:cubicBezTo>
                    <a:pt x="0" y="91"/>
                    <a:pt x="0" y="91"/>
                    <a:pt x="0" y="91"/>
                  </a:cubicBezTo>
                  <a:cubicBezTo>
                    <a:pt x="20" y="99"/>
                    <a:pt x="20" y="99"/>
                    <a:pt x="20" y="99"/>
                  </a:cubicBezTo>
                  <a:cubicBezTo>
                    <a:pt x="5" y="115"/>
                    <a:pt x="5" y="115"/>
                    <a:pt x="5" y="115"/>
                  </a:cubicBezTo>
                  <a:cubicBezTo>
                    <a:pt x="27" y="117"/>
                    <a:pt x="27" y="117"/>
                    <a:pt x="27" y="117"/>
                  </a:cubicBezTo>
                  <a:cubicBezTo>
                    <a:pt x="17" y="136"/>
                    <a:pt x="17" y="136"/>
                    <a:pt x="17" y="136"/>
                  </a:cubicBezTo>
                  <a:cubicBezTo>
                    <a:pt x="38" y="132"/>
                    <a:pt x="38" y="132"/>
                    <a:pt x="38" y="132"/>
                  </a:cubicBezTo>
                  <a:cubicBezTo>
                    <a:pt x="34" y="153"/>
                    <a:pt x="34" y="153"/>
                    <a:pt x="34" y="153"/>
                  </a:cubicBezTo>
                  <a:cubicBezTo>
                    <a:pt x="53" y="143"/>
                    <a:pt x="53" y="143"/>
                    <a:pt x="53" y="143"/>
                  </a:cubicBezTo>
                  <a:cubicBezTo>
                    <a:pt x="55" y="165"/>
                    <a:pt x="55" y="165"/>
                    <a:pt x="55" y="165"/>
                  </a:cubicBezTo>
                  <a:cubicBezTo>
                    <a:pt x="71" y="150"/>
                    <a:pt x="71" y="150"/>
                    <a:pt x="71" y="150"/>
                  </a:cubicBezTo>
                  <a:cubicBezTo>
                    <a:pt x="79" y="170"/>
                    <a:pt x="79" y="170"/>
                    <a:pt x="79" y="170"/>
                  </a:cubicBezTo>
                  <a:cubicBezTo>
                    <a:pt x="90" y="151"/>
                    <a:pt x="90" y="151"/>
                    <a:pt x="90" y="151"/>
                  </a:cubicBezTo>
                  <a:cubicBezTo>
                    <a:pt x="103" y="168"/>
                    <a:pt x="103" y="168"/>
                    <a:pt x="103" y="168"/>
                  </a:cubicBezTo>
                  <a:cubicBezTo>
                    <a:pt x="109" y="147"/>
                    <a:pt x="109" y="147"/>
                    <a:pt x="109" y="147"/>
                  </a:cubicBezTo>
                  <a:cubicBezTo>
                    <a:pt x="126" y="160"/>
                    <a:pt x="126" y="160"/>
                    <a:pt x="126" y="160"/>
                  </a:cubicBezTo>
                  <a:cubicBezTo>
                    <a:pt x="125" y="138"/>
                    <a:pt x="125" y="138"/>
                    <a:pt x="125" y="138"/>
                  </a:cubicBezTo>
                  <a:cubicBezTo>
                    <a:pt x="146" y="145"/>
                    <a:pt x="146" y="145"/>
                    <a:pt x="146" y="145"/>
                  </a:cubicBezTo>
                  <a:cubicBezTo>
                    <a:pt x="139" y="125"/>
                    <a:pt x="139" y="125"/>
                    <a:pt x="139" y="125"/>
                  </a:cubicBezTo>
                  <a:cubicBezTo>
                    <a:pt x="160" y="126"/>
                    <a:pt x="160" y="126"/>
                    <a:pt x="160" y="126"/>
                  </a:cubicBezTo>
                  <a:cubicBezTo>
                    <a:pt x="148" y="108"/>
                    <a:pt x="148" y="108"/>
                    <a:pt x="148" y="108"/>
                  </a:cubicBezTo>
                  <a:cubicBezTo>
                    <a:pt x="169" y="103"/>
                    <a:pt x="169" y="103"/>
                    <a:pt x="169" y="103"/>
                  </a:cubicBezTo>
                  <a:lnTo>
                    <a:pt x="152" y="90"/>
                  </a:lnTo>
                  <a:close/>
                  <a:moveTo>
                    <a:pt x="85" y="141"/>
                  </a:moveTo>
                  <a:cubicBezTo>
                    <a:pt x="55" y="141"/>
                    <a:pt x="30" y="116"/>
                    <a:pt x="30" y="85"/>
                  </a:cubicBezTo>
                  <a:cubicBezTo>
                    <a:pt x="30" y="54"/>
                    <a:pt x="55" y="29"/>
                    <a:pt x="85" y="29"/>
                  </a:cubicBezTo>
                  <a:cubicBezTo>
                    <a:pt x="116" y="29"/>
                    <a:pt x="141" y="54"/>
                    <a:pt x="141" y="85"/>
                  </a:cubicBezTo>
                  <a:cubicBezTo>
                    <a:pt x="141" y="116"/>
                    <a:pt x="116" y="141"/>
                    <a:pt x="85" y="1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6" name="Freeform 44673"/>
            <p:cNvSpPr/>
            <p:nvPr/>
          </p:nvSpPr>
          <p:spPr bwMode="auto">
            <a:xfrm>
              <a:off x="17365" y="6975"/>
              <a:ext cx="558" cy="698"/>
            </a:xfrm>
            <a:custGeom>
              <a:avLst/>
              <a:gdLst>
                <a:gd name="T0" fmla="*/ 391810 w 149"/>
                <a:gd name="T1" fmla="*/ 224607 h 187"/>
                <a:gd name="T2" fmla="*/ 317450 w 149"/>
                <a:gd name="T3" fmla="*/ 146345 h 187"/>
                <a:gd name="T4" fmla="*/ 286569 w 149"/>
                <a:gd name="T5" fmla="*/ 45616 h 187"/>
                <a:gd name="T6" fmla="*/ 121539 w 149"/>
                <a:gd name="T7" fmla="*/ 45616 h 187"/>
                <a:gd name="T8" fmla="*/ 91287 w 149"/>
                <a:gd name="T9" fmla="*/ 148480 h 187"/>
                <a:gd name="T10" fmla="*/ 16130 w 149"/>
                <a:gd name="T11" fmla="*/ 227518 h 187"/>
                <a:gd name="T12" fmla="*/ 99534 w 149"/>
                <a:gd name="T13" fmla="*/ 365129 h 187"/>
                <a:gd name="T14" fmla="*/ 176837 w 149"/>
                <a:gd name="T15" fmla="*/ 359306 h 187"/>
                <a:gd name="T16" fmla="*/ 176837 w 149"/>
                <a:gd name="T17" fmla="*/ 483901 h 187"/>
                <a:gd name="T18" fmla="*/ 206936 w 149"/>
                <a:gd name="T19" fmla="*/ 505636 h 187"/>
                <a:gd name="T20" fmla="*/ 237187 w 149"/>
                <a:gd name="T21" fmla="*/ 483901 h 187"/>
                <a:gd name="T22" fmla="*/ 237187 w 149"/>
                <a:gd name="T23" fmla="*/ 359306 h 187"/>
                <a:gd name="T24" fmla="*/ 311559 w 149"/>
                <a:gd name="T25" fmla="*/ 365129 h 187"/>
                <a:gd name="T26" fmla="*/ 391810 w 149"/>
                <a:gd name="T27" fmla="*/ 224607 h 1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7" name="文本框 4503"/>
            <p:cNvSpPr txBox="1">
              <a:spLocks noChangeArrowheads="1"/>
            </p:cNvSpPr>
            <p:nvPr/>
          </p:nvSpPr>
          <p:spPr bwMode="auto">
            <a:xfrm>
              <a:off x="12898" y="3560"/>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dirty="0">
                  <a:solidFill>
                    <a:prstClr val="black"/>
                  </a:solidFill>
                  <a:latin typeface="方正清刻本悦宋简体" charset="-122"/>
                  <a:ea typeface="方正清刻本悦宋简体" charset="-122"/>
                  <a:cs typeface="方正清刻本悦宋简体" charset="-122"/>
                </a:rPr>
                <a:t>党的建设</a:t>
              </a:r>
            </a:p>
          </p:txBody>
        </p:sp>
        <p:sp>
          <p:nvSpPr>
            <p:cNvPr id="38" name="文本框 4505"/>
            <p:cNvSpPr txBox="1">
              <a:spLocks noChangeArrowheads="1"/>
            </p:cNvSpPr>
            <p:nvPr/>
          </p:nvSpPr>
          <p:spPr bwMode="auto">
            <a:xfrm>
              <a:off x="11440" y="6689"/>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武装斗争</a:t>
              </a:r>
            </a:p>
          </p:txBody>
        </p:sp>
        <p:sp>
          <p:nvSpPr>
            <p:cNvPr id="39" name="文本框 4507"/>
            <p:cNvSpPr txBox="1">
              <a:spLocks noChangeArrowheads="1"/>
            </p:cNvSpPr>
            <p:nvPr/>
          </p:nvSpPr>
          <p:spPr bwMode="auto">
            <a:xfrm>
              <a:off x="14781" y="6513"/>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统一战线</a:t>
              </a:r>
            </a:p>
          </p:txBody>
        </p:sp>
      </p:grpSp>
      <p:sp>
        <p:nvSpPr>
          <p:cNvPr id="40" name="文本框 39"/>
          <p:cNvSpPr txBox="1"/>
          <p:nvPr/>
        </p:nvSpPr>
        <p:spPr>
          <a:xfrm>
            <a:off x="10036736" y="4143031"/>
            <a:ext cx="809855" cy="584775"/>
          </a:xfrm>
          <a:prstGeom prst="rect">
            <a:avLst/>
          </a:prstGeom>
          <a:noFill/>
        </p:spPr>
        <p:txBody>
          <a:bodyPr wrap="square" rtlCol="0">
            <a:spAutoFit/>
          </a:bodyPr>
          <a:lstStyle/>
          <a:p>
            <a:r>
              <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rPr>
              <a:t>党</a:t>
            </a:r>
          </a:p>
        </p:txBody>
      </p:sp>
      <p:sp>
        <p:nvSpPr>
          <p:cNvPr id="41" name="文本框 40"/>
          <p:cNvSpPr txBox="1"/>
          <p:nvPr/>
        </p:nvSpPr>
        <p:spPr>
          <a:xfrm>
            <a:off x="11027791" y="5793763"/>
            <a:ext cx="809855" cy="584775"/>
          </a:xfrm>
          <a:prstGeom prst="rect">
            <a:avLst/>
          </a:prstGeom>
          <a:noFill/>
        </p:spPr>
        <p:txBody>
          <a:bodyPr wrap="square" rtlCol="0">
            <a:spAutoFit/>
          </a:bodyPr>
          <a:lstStyle/>
          <a:p>
            <a:r>
              <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rPr>
              <a:t>人</a:t>
            </a:r>
          </a:p>
        </p:txBody>
      </p:sp>
      <p:sp>
        <p:nvSpPr>
          <p:cNvPr id="42" name="文本框 41"/>
          <p:cNvSpPr txBox="1"/>
          <p:nvPr/>
        </p:nvSpPr>
        <p:spPr>
          <a:xfrm>
            <a:off x="9163899" y="5774061"/>
            <a:ext cx="809855" cy="584775"/>
          </a:xfrm>
          <a:prstGeom prst="rect">
            <a:avLst/>
          </a:prstGeom>
          <a:noFill/>
        </p:spPr>
        <p:txBody>
          <a:bodyPr wrap="square" rtlCol="0">
            <a:spAutoFit/>
          </a:bodyPr>
          <a:lstStyle/>
          <a:p>
            <a:r>
              <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rPr>
              <a:t>枪</a:t>
            </a:r>
          </a:p>
        </p:txBody>
      </p:sp>
      <p:sp>
        <p:nvSpPr>
          <p:cNvPr id="43" name="文本框 42"/>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7.3.4.2</a:t>
            </a:r>
            <a:r>
              <a:rPr kumimoji="1" lang="zh-CN" altLang="en-US" sz="1000" dirty="0">
                <a:solidFill>
                  <a:schemeClr val="bg1">
                    <a:lumMod val="95000"/>
                  </a:schemeClr>
                </a:solidFill>
              </a:rPr>
              <a:t>中国革命胜利的基本经验</a:t>
            </a:r>
          </a:p>
        </p:txBody>
      </p:sp>
    </p:spTree>
    <p:extLst>
      <p:ext uri="{BB962C8B-B14F-4D97-AF65-F5344CB8AC3E}">
        <p14:creationId xmlns:p14="http://schemas.microsoft.com/office/powerpoint/2010/main" val="36794209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中国革命胜利的基本经验</a:t>
            </a:r>
            <a:endParaRPr lang="en-US" altLang="zh-CN" dirty="0">
              <a:latin typeface="黑体" panose="02010609060101010101" pitchFamily="49" charset="-122"/>
              <a:ea typeface="黑体" panose="02010609060101010101" pitchFamily="49" charset="-122"/>
            </a:endParaRPr>
          </a:p>
          <a:p>
            <a:pPr>
              <a:spcBef>
                <a:spcPts val="0"/>
              </a:spcBef>
            </a:pP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党：</a:t>
            </a:r>
            <a:r>
              <a:rPr lang="zh-CN" altLang="en-US" dirty="0">
                <a:latin typeface="黑体" panose="02010609060101010101" pitchFamily="49" charset="-122"/>
                <a:ea typeface="黑体" panose="02010609060101010101" pitchFamily="49" charset="-122"/>
              </a:rPr>
              <a:t>加强共产党</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人：</a:t>
            </a:r>
            <a:r>
              <a:rPr lang="zh-CN" altLang="en-US" dirty="0">
                <a:latin typeface="黑体" panose="02010609060101010101" pitchFamily="49" charset="-122"/>
                <a:ea typeface="黑体" panose="02010609060101010101" pitchFamily="49" charset="-122"/>
              </a:rPr>
              <a:t>建立广泛的统一战线中的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主要的、基本的：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solidFill>
                  <a:srgbClr val="C00000"/>
                </a:solidFill>
                <a:latin typeface="黑体" panose="02010609060101010101" pitchFamily="49" charset="-122"/>
                <a:ea typeface="黑体" panose="02010609060101010101" pitchFamily="49" charset="-122"/>
              </a:rPr>
              <a:t>的联盟</a:t>
            </a:r>
            <a:r>
              <a:rPr lang="zh-CN" altLang="en-US" dirty="0">
                <a:latin typeface="黑体" panose="02010609060101010101" pitchFamily="49" charset="-122"/>
                <a:ea typeface="黑体" panose="02010609060101010101" pitchFamily="49" charset="-122"/>
              </a:rPr>
              <a:t>，它主要是工人、农民和城市小资产阶级的联盟，</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辅助的、重要的：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solidFill>
                  <a:srgbClr val="C00000"/>
                </a:solidFill>
                <a:latin typeface="黑体" panose="02010609060101010101" pitchFamily="49" charset="-122"/>
                <a:ea typeface="黑体" panose="02010609060101010101" pitchFamily="49" charset="-122"/>
              </a:rPr>
              <a:t>的联盟</a:t>
            </a:r>
            <a:r>
              <a:rPr lang="zh-CN" altLang="en-US" dirty="0">
                <a:latin typeface="黑体" panose="02010609060101010101" pitchFamily="49" charset="-122"/>
                <a:ea typeface="黑体" panose="02010609060101010101" pitchFamily="49" charset="-122"/>
              </a:rPr>
              <a:t>，主要是劳动者与民族资产阶级的联盟。</a:t>
            </a:r>
            <a:endParaRPr lang="en-US" altLang="zh-CN" dirty="0">
              <a:latin typeface="黑体" panose="02010609060101010101" pitchFamily="49" charset="-122"/>
              <a:ea typeface="黑体" panose="02010609060101010101" pitchFamily="49" charset="-122"/>
            </a:endParaRPr>
          </a:p>
          <a:p>
            <a:pPr lvl="1">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枪：</a:t>
            </a:r>
            <a:r>
              <a:rPr lang="zh-CN" altLang="en-US" dirty="0">
                <a:latin typeface="黑体" panose="02010609060101010101" pitchFamily="49" charset="-122"/>
                <a:ea typeface="黑体" panose="02010609060101010101" pitchFamily="49" charset="-122"/>
              </a:rPr>
              <a:t>坚持革命的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实质上是</a:t>
            </a:r>
            <a:r>
              <a:rPr lang="zh-CN" altLang="en-US" dirty="0">
                <a:solidFill>
                  <a:srgbClr val="C00000"/>
                </a:solidFill>
                <a:latin typeface="黑体" panose="02010609060101010101" pitchFamily="49" charset="-122"/>
                <a:ea typeface="黑体" panose="02010609060101010101" pitchFamily="49" charset="-122"/>
              </a:rPr>
              <a:t>工人阶级领导的农民战争</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sp>
        <p:nvSpPr>
          <p:cNvPr id="6" name="文本框 5"/>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7.3.4.2</a:t>
            </a:r>
            <a:r>
              <a:rPr kumimoji="1" lang="zh-CN" altLang="en-US" sz="1000" dirty="0">
                <a:solidFill>
                  <a:schemeClr val="bg1">
                    <a:lumMod val="95000"/>
                  </a:schemeClr>
                </a:solidFill>
              </a:rPr>
              <a:t>中国革命胜利的基本经验</a:t>
            </a:r>
          </a:p>
        </p:txBody>
      </p:sp>
    </p:spTree>
    <p:extLst>
      <p:ext uri="{BB962C8B-B14F-4D97-AF65-F5344CB8AC3E}">
        <p14:creationId xmlns:p14="http://schemas.microsoft.com/office/powerpoint/2010/main" val="1005083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中国革命胜利的基本经验</a:t>
            </a:r>
            <a:endParaRPr lang="en-US" altLang="zh-CN" dirty="0">
              <a:latin typeface="黑体" panose="02010609060101010101" pitchFamily="49" charset="-122"/>
              <a:ea typeface="黑体" panose="02010609060101010101" pitchFamily="49" charset="-122"/>
            </a:endParaRPr>
          </a:p>
          <a:p>
            <a:pPr>
              <a:spcBef>
                <a:spcPts val="0"/>
              </a:spcBef>
            </a:pP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党：</a:t>
            </a:r>
            <a:r>
              <a:rPr lang="zh-CN" altLang="en-US" dirty="0">
                <a:latin typeface="黑体" panose="02010609060101010101" pitchFamily="49" charset="-122"/>
                <a:ea typeface="黑体" panose="02010609060101010101" pitchFamily="49" charset="-122"/>
              </a:rPr>
              <a:t>加强共产党</a:t>
            </a:r>
            <a:r>
              <a:rPr lang="zh-CN" altLang="en-US" dirty="0">
                <a:solidFill>
                  <a:srgbClr val="C00000"/>
                </a:solidFill>
                <a:latin typeface="黑体" panose="02010609060101010101" pitchFamily="49" charset="-122"/>
                <a:ea typeface="黑体" panose="02010609060101010101" pitchFamily="49" charset="-122"/>
              </a:rPr>
              <a:t>自身建设</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人：</a:t>
            </a:r>
            <a:r>
              <a:rPr lang="zh-CN" altLang="en-US" dirty="0">
                <a:latin typeface="黑体" panose="02010609060101010101" pitchFamily="49" charset="-122"/>
                <a:ea typeface="黑体" panose="02010609060101010101" pitchFamily="49" charset="-122"/>
              </a:rPr>
              <a:t>建立广泛的统一战线中的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主要的、基本的：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solidFill>
                  <a:srgbClr val="C00000"/>
                </a:solidFill>
                <a:latin typeface="黑体" panose="02010609060101010101" pitchFamily="49" charset="-122"/>
                <a:ea typeface="黑体" panose="02010609060101010101" pitchFamily="49" charset="-122"/>
              </a:rPr>
              <a:t>的联盟</a:t>
            </a:r>
            <a:r>
              <a:rPr lang="zh-CN" altLang="en-US" dirty="0">
                <a:latin typeface="黑体" panose="02010609060101010101" pitchFamily="49" charset="-122"/>
                <a:ea typeface="黑体" panose="02010609060101010101" pitchFamily="49" charset="-122"/>
              </a:rPr>
              <a:t>，它主要是工人、农民和城市小资产阶级的联盟，</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辅助的、重要的：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solidFill>
                  <a:srgbClr val="C00000"/>
                </a:solidFill>
                <a:latin typeface="黑体" panose="02010609060101010101" pitchFamily="49" charset="-122"/>
                <a:ea typeface="黑体" panose="02010609060101010101" pitchFamily="49" charset="-122"/>
              </a:rPr>
              <a:t>的联盟</a:t>
            </a:r>
            <a:r>
              <a:rPr lang="zh-CN" altLang="en-US" dirty="0">
                <a:latin typeface="黑体" panose="02010609060101010101" pitchFamily="49" charset="-122"/>
                <a:ea typeface="黑体" panose="02010609060101010101" pitchFamily="49" charset="-122"/>
              </a:rPr>
              <a:t>，主要是劳动者与民族资产阶级的联盟。</a:t>
            </a:r>
            <a:endParaRPr lang="en-US" altLang="zh-CN" dirty="0">
              <a:latin typeface="黑体" panose="02010609060101010101" pitchFamily="49" charset="-122"/>
              <a:ea typeface="黑体" panose="02010609060101010101" pitchFamily="49" charset="-122"/>
            </a:endParaRPr>
          </a:p>
          <a:p>
            <a:pPr lvl="1">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枪：</a:t>
            </a:r>
            <a:r>
              <a:rPr lang="zh-CN" altLang="en-US" dirty="0">
                <a:latin typeface="黑体" panose="02010609060101010101" pitchFamily="49" charset="-122"/>
                <a:ea typeface="黑体" panose="02010609060101010101" pitchFamily="49" charset="-122"/>
              </a:rPr>
              <a:t>坚持革命的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实质上是</a:t>
            </a:r>
            <a:r>
              <a:rPr lang="zh-CN" altLang="en-US" dirty="0">
                <a:solidFill>
                  <a:srgbClr val="C00000"/>
                </a:solidFill>
                <a:latin typeface="黑体" panose="02010609060101010101" pitchFamily="49" charset="-122"/>
                <a:ea typeface="黑体" panose="02010609060101010101" pitchFamily="49" charset="-122"/>
              </a:rPr>
              <a:t>工人阶级领导的农民战争</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sp>
        <p:nvSpPr>
          <p:cNvPr id="6" name="文本框 5"/>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7.3.4.2</a:t>
            </a:r>
            <a:r>
              <a:rPr kumimoji="1" lang="zh-CN" altLang="en-US" sz="1000" dirty="0">
                <a:solidFill>
                  <a:schemeClr val="bg1">
                    <a:lumMod val="95000"/>
                  </a:schemeClr>
                </a:solidFill>
              </a:rPr>
              <a:t>中国革命胜利的基本经验</a:t>
            </a:r>
          </a:p>
        </p:txBody>
      </p:sp>
    </p:spTree>
    <p:extLst>
      <p:ext uri="{BB962C8B-B14F-4D97-AF65-F5344CB8AC3E}">
        <p14:creationId xmlns:p14="http://schemas.microsoft.com/office/powerpoint/2010/main" val="12886217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中国革命胜利的基本经验</a:t>
            </a:r>
            <a:endParaRPr lang="en-US" altLang="zh-CN" dirty="0">
              <a:latin typeface="黑体" panose="02010609060101010101" pitchFamily="49" charset="-122"/>
              <a:ea typeface="黑体" panose="02010609060101010101" pitchFamily="49" charset="-122"/>
            </a:endParaRPr>
          </a:p>
          <a:p>
            <a:pPr>
              <a:spcBef>
                <a:spcPts val="0"/>
              </a:spcBef>
            </a:pP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党：</a:t>
            </a:r>
            <a:r>
              <a:rPr lang="zh-CN" altLang="en-US" dirty="0">
                <a:latin typeface="黑体" panose="02010609060101010101" pitchFamily="49" charset="-122"/>
                <a:ea typeface="黑体" panose="02010609060101010101" pitchFamily="49" charset="-122"/>
              </a:rPr>
              <a:t>加强共产党</a:t>
            </a:r>
            <a:r>
              <a:rPr lang="zh-CN" altLang="en-US" dirty="0">
                <a:solidFill>
                  <a:srgbClr val="C00000"/>
                </a:solidFill>
                <a:latin typeface="黑体" panose="02010609060101010101" pitchFamily="49" charset="-122"/>
                <a:ea typeface="黑体" panose="02010609060101010101" pitchFamily="49" charset="-122"/>
              </a:rPr>
              <a:t>自身建设</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人：</a:t>
            </a:r>
            <a:r>
              <a:rPr lang="zh-CN" altLang="en-US" dirty="0">
                <a:latin typeface="黑体" panose="02010609060101010101" pitchFamily="49" charset="-122"/>
                <a:ea typeface="黑体" panose="02010609060101010101" pitchFamily="49" charset="-122"/>
              </a:rPr>
              <a:t>建立广泛的统一战线中的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主要的、基本的：</a:t>
            </a:r>
            <a:r>
              <a:rPr lang="zh-CN" altLang="en-US" dirty="0">
                <a:solidFill>
                  <a:srgbClr val="C00000"/>
                </a:solidFill>
                <a:latin typeface="黑体" panose="02010609060101010101" pitchFamily="49" charset="-122"/>
                <a:ea typeface="黑体" panose="02010609060101010101" pitchFamily="49" charset="-122"/>
              </a:rPr>
              <a:t>劳动者的联盟</a:t>
            </a:r>
            <a:r>
              <a:rPr lang="zh-CN" altLang="en-US" dirty="0">
                <a:latin typeface="黑体" panose="02010609060101010101" pitchFamily="49" charset="-122"/>
                <a:ea typeface="黑体" panose="02010609060101010101" pitchFamily="49" charset="-122"/>
              </a:rPr>
              <a:t>，它主要是工人、农民和城市小资产阶级的联盟，</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辅助的、重要的：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solidFill>
                  <a:srgbClr val="C00000"/>
                </a:solidFill>
                <a:latin typeface="黑体" panose="02010609060101010101" pitchFamily="49" charset="-122"/>
                <a:ea typeface="黑体" panose="02010609060101010101" pitchFamily="49" charset="-122"/>
              </a:rPr>
              <a:t>的联盟</a:t>
            </a:r>
            <a:r>
              <a:rPr lang="zh-CN" altLang="en-US" dirty="0">
                <a:latin typeface="黑体" panose="02010609060101010101" pitchFamily="49" charset="-122"/>
                <a:ea typeface="黑体" panose="02010609060101010101" pitchFamily="49" charset="-122"/>
              </a:rPr>
              <a:t>，主要是劳动者与民族资产阶级的联盟。</a:t>
            </a:r>
            <a:endParaRPr lang="en-US" altLang="zh-CN" dirty="0">
              <a:latin typeface="黑体" panose="02010609060101010101" pitchFamily="49" charset="-122"/>
              <a:ea typeface="黑体" panose="02010609060101010101" pitchFamily="49" charset="-122"/>
            </a:endParaRPr>
          </a:p>
          <a:p>
            <a:pPr lvl="1">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枪：</a:t>
            </a:r>
            <a:r>
              <a:rPr lang="zh-CN" altLang="en-US" dirty="0">
                <a:latin typeface="黑体" panose="02010609060101010101" pitchFamily="49" charset="-122"/>
                <a:ea typeface="黑体" panose="02010609060101010101" pitchFamily="49" charset="-122"/>
              </a:rPr>
              <a:t>坚持革命的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实质上是</a:t>
            </a:r>
            <a:r>
              <a:rPr lang="zh-CN" altLang="en-US" dirty="0">
                <a:solidFill>
                  <a:srgbClr val="C00000"/>
                </a:solidFill>
                <a:latin typeface="黑体" panose="02010609060101010101" pitchFamily="49" charset="-122"/>
                <a:ea typeface="黑体" panose="02010609060101010101" pitchFamily="49" charset="-122"/>
              </a:rPr>
              <a:t>工人阶级领导的农民战争</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sp>
        <p:nvSpPr>
          <p:cNvPr id="6" name="文本框 5"/>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7.3.4.2</a:t>
            </a:r>
            <a:r>
              <a:rPr kumimoji="1" lang="zh-CN" altLang="en-US" sz="1000" dirty="0">
                <a:solidFill>
                  <a:schemeClr val="bg1">
                    <a:lumMod val="95000"/>
                  </a:schemeClr>
                </a:solidFill>
              </a:rPr>
              <a:t>中国革命胜利的基本经验</a:t>
            </a:r>
          </a:p>
        </p:txBody>
      </p:sp>
    </p:spTree>
    <p:extLst>
      <p:ext uri="{BB962C8B-B14F-4D97-AF65-F5344CB8AC3E}">
        <p14:creationId xmlns:p14="http://schemas.microsoft.com/office/powerpoint/2010/main" val="4931218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中国革命胜利的基本经验</a:t>
            </a:r>
            <a:endParaRPr lang="en-US" altLang="zh-CN" dirty="0">
              <a:latin typeface="黑体" panose="02010609060101010101" pitchFamily="49" charset="-122"/>
              <a:ea typeface="黑体" panose="02010609060101010101" pitchFamily="49" charset="-122"/>
            </a:endParaRPr>
          </a:p>
          <a:p>
            <a:pPr>
              <a:spcBef>
                <a:spcPts val="0"/>
              </a:spcBef>
            </a:pP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党：</a:t>
            </a:r>
            <a:r>
              <a:rPr lang="zh-CN" altLang="en-US" dirty="0">
                <a:latin typeface="黑体" panose="02010609060101010101" pitchFamily="49" charset="-122"/>
                <a:ea typeface="黑体" panose="02010609060101010101" pitchFamily="49" charset="-122"/>
              </a:rPr>
              <a:t>加强共产党</a:t>
            </a:r>
            <a:r>
              <a:rPr lang="zh-CN" altLang="en-US" dirty="0">
                <a:solidFill>
                  <a:srgbClr val="C00000"/>
                </a:solidFill>
                <a:latin typeface="黑体" panose="02010609060101010101" pitchFamily="49" charset="-122"/>
                <a:ea typeface="黑体" panose="02010609060101010101" pitchFamily="49" charset="-122"/>
              </a:rPr>
              <a:t>自身建设</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人：</a:t>
            </a:r>
            <a:r>
              <a:rPr lang="zh-CN" altLang="en-US" dirty="0">
                <a:latin typeface="黑体" panose="02010609060101010101" pitchFamily="49" charset="-122"/>
                <a:ea typeface="黑体" panose="02010609060101010101" pitchFamily="49" charset="-122"/>
              </a:rPr>
              <a:t>建立广泛的统一战线中的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主要的、基本的：</a:t>
            </a:r>
            <a:r>
              <a:rPr lang="zh-CN" altLang="en-US" dirty="0">
                <a:solidFill>
                  <a:srgbClr val="C00000"/>
                </a:solidFill>
                <a:latin typeface="黑体" panose="02010609060101010101" pitchFamily="49" charset="-122"/>
                <a:ea typeface="黑体" panose="02010609060101010101" pitchFamily="49" charset="-122"/>
              </a:rPr>
              <a:t>劳动者的联盟</a:t>
            </a:r>
            <a:r>
              <a:rPr lang="zh-CN" altLang="en-US" dirty="0">
                <a:latin typeface="黑体" panose="02010609060101010101" pitchFamily="49" charset="-122"/>
                <a:ea typeface="黑体" panose="02010609060101010101" pitchFamily="49" charset="-122"/>
              </a:rPr>
              <a:t>，它主要是工人、农民和城市小资产阶级的联盟，</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辅助的、重要的：</a:t>
            </a:r>
            <a:r>
              <a:rPr lang="zh-CN" altLang="en-US" dirty="0">
                <a:solidFill>
                  <a:srgbClr val="C00000"/>
                </a:solidFill>
                <a:latin typeface="黑体" panose="02010609060101010101" pitchFamily="49" charset="-122"/>
                <a:ea typeface="黑体" panose="02010609060101010101" pitchFamily="49" charset="-122"/>
              </a:rPr>
              <a:t>劳动者与非劳动者的联盟</a:t>
            </a:r>
            <a:r>
              <a:rPr lang="zh-CN" altLang="en-US" dirty="0">
                <a:latin typeface="黑体" panose="02010609060101010101" pitchFamily="49" charset="-122"/>
                <a:ea typeface="黑体" panose="02010609060101010101" pitchFamily="49" charset="-122"/>
              </a:rPr>
              <a:t>，主要是劳动者与民族资产阶级的联盟。</a:t>
            </a:r>
            <a:endParaRPr lang="en-US" altLang="zh-CN" dirty="0">
              <a:latin typeface="黑体" panose="02010609060101010101" pitchFamily="49" charset="-122"/>
              <a:ea typeface="黑体" panose="02010609060101010101" pitchFamily="49" charset="-122"/>
            </a:endParaRPr>
          </a:p>
          <a:p>
            <a:pPr lvl="1">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枪：</a:t>
            </a:r>
            <a:r>
              <a:rPr lang="zh-CN" altLang="en-US" dirty="0">
                <a:latin typeface="黑体" panose="02010609060101010101" pitchFamily="49" charset="-122"/>
                <a:ea typeface="黑体" panose="02010609060101010101" pitchFamily="49" charset="-122"/>
              </a:rPr>
              <a:t>坚持革命的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实质上是</a:t>
            </a:r>
            <a:r>
              <a:rPr lang="zh-CN" altLang="en-US" dirty="0">
                <a:solidFill>
                  <a:srgbClr val="C00000"/>
                </a:solidFill>
                <a:latin typeface="黑体" panose="02010609060101010101" pitchFamily="49" charset="-122"/>
                <a:ea typeface="黑体" panose="02010609060101010101" pitchFamily="49" charset="-122"/>
              </a:rPr>
              <a:t>工人阶级领导的农民战争</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sp>
        <p:nvSpPr>
          <p:cNvPr id="6" name="文本框 5"/>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7.3.4.2</a:t>
            </a:r>
            <a:r>
              <a:rPr kumimoji="1" lang="zh-CN" altLang="en-US" sz="1000" dirty="0">
                <a:solidFill>
                  <a:schemeClr val="bg1">
                    <a:lumMod val="95000"/>
                  </a:schemeClr>
                </a:solidFill>
              </a:rPr>
              <a:t>中国革命胜利的基本经验</a:t>
            </a:r>
          </a:p>
        </p:txBody>
      </p:sp>
    </p:spTree>
    <p:extLst>
      <p:ext uri="{BB962C8B-B14F-4D97-AF65-F5344CB8AC3E}">
        <p14:creationId xmlns:p14="http://schemas.microsoft.com/office/powerpoint/2010/main" val="56044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860894"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第二条战线的开辟</a:t>
            </a:r>
          </a:p>
        </p:txBody>
      </p:sp>
      <p:sp>
        <p:nvSpPr>
          <p:cNvPr id="17" name="圆角矩形 16"/>
          <p:cNvSpPr/>
          <p:nvPr/>
        </p:nvSpPr>
        <p:spPr>
          <a:xfrm>
            <a:off x="6378446" y="3631134"/>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各民主党派的民主运动</a:t>
            </a:r>
          </a:p>
        </p:txBody>
      </p:sp>
      <p:sp>
        <p:nvSpPr>
          <p:cNvPr id="16" name="圆角矩形 15"/>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土地改革运动的兴起</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Tree>
    <p:extLst>
      <p:ext uri="{BB962C8B-B14F-4D97-AF65-F5344CB8AC3E}">
        <p14:creationId xmlns:p14="http://schemas.microsoft.com/office/powerpoint/2010/main" val="38492343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中国革命胜利的基本经验</a:t>
            </a:r>
            <a:endParaRPr lang="en-US" altLang="zh-CN" dirty="0">
              <a:latin typeface="黑体" panose="02010609060101010101" pitchFamily="49" charset="-122"/>
              <a:ea typeface="黑体" panose="02010609060101010101" pitchFamily="49" charset="-122"/>
            </a:endParaRPr>
          </a:p>
          <a:p>
            <a:pPr>
              <a:spcBef>
                <a:spcPts val="0"/>
              </a:spcBef>
            </a:pP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党：</a:t>
            </a:r>
            <a:r>
              <a:rPr lang="zh-CN" altLang="en-US" dirty="0">
                <a:latin typeface="黑体" panose="02010609060101010101" pitchFamily="49" charset="-122"/>
                <a:ea typeface="黑体" panose="02010609060101010101" pitchFamily="49" charset="-122"/>
              </a:rPr>
              <a:t>加强共产党</a:t>
            </a:r>
            <a:r>
              <a:rPr lang="zh-CN" altLang="en-US" dirty="0">
                <a:solidFill>
                  <a:srgbClr val="C00000"/>
                </a:solidFill>
                <a:latin typeface="黑体" panose="02010609060101010101" pitchFamily="49" charset="-122"/>
                <a:ea typeface="黑体" panose="02010609060101010101" pitchFamily="49" charset="-122"/>
              </a:rPr>
              <a:t>自身建设</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人：</a:t>
            </a:r>
            <a:r>
              <a:rPr lang="zh-CN" altLang="en-US" dirty="0">
                <a:latin typeface="黑体" panose="02010609060101010101" pitchFamily="49" charset="-122"/>
                <a:ea typeface="黑体" panose="02010609060101010101" pitchFamily="49" charset="-122"/>
              </a:rPr>
              <a:t>建立广泛的统一战线中的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主要的、基本的：</a:t>
            </a:r>
            <a:r>
              <a:rPr lang="zh-CN" altLang="en-US" dirty="0">
                <a:solidFill>
                  <a:srgbClr val="C00000"/>
                </a:solidFill>
                <a:latin typeface="黑体" panose="02010609060101010101" pitchFamily="49" charset="-122"/>
                <a:ea typeface="黑体" panose="02010609060101010101" pitchFamily="49" charset="-122"/>
              </a:rPr>
              <a:t>劳动者的联盟</a:t>
            </a:r>
            <a:r>
              <a:rPr lang="zh-CN" altLang="en-US" dirty="0">
                <a:latin typeface="黑体" panose="02010609060101010101" pitchFamily="49" charset="-122"/>
                <a:ea typeface="黑体" panose="02010609060101010101" pitchFamily="49" charset="-122"/>
              </a:rPr>
              <a:t>，它主要是工人、农民和城市小资产阶级的联盟，</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辅助的、重要的：</a:t>
            </a:r>
            <a:r>
              <a:rPr lang="zh-CN" altLang="en-US" dirty="0">
                <a:solidFill>
                  <a:srgbClr val="C00000"/>
                </a:solidFill>
                <a:latin typeface="黑体" panose="02010609060101010101" pitchFamily="49" charset="-122"/>
                <a:ea typeface="黑体" panose="02010609060101010101" pitchFamily="49" charset="-122"/>
              </a:rPr>
              <a:t>劳动者与非劳动者的联盟</a:t>
            </a:r>
            <a:r>
              <a:rPr lang="zh-CN" altLang="en-US" dirty="0">
                <a:latin typeface="黑体" panose="02010609060101010101" pitchFamily="49" charset="-122"/>
                <a:ea typeface="黑体" panose="02010609060101010101" pitchFamily="49" charset="-122"/>
              </a:rPr>
              <a:t>，主要是劳动者与民族资产阶级的联盟。</a:t>
            </a:r>
            <a:endParaRPr lang="en-US" altLang="zh-CN" dirty="0">
              <a:latin typeface="黑体" panose="02010609060101010101" pitchFamily="49" charset="-122"/>
              <a:ea typeface="黑体" panose="02010609060101010101" pitchFamily="49" charset="-122"/>
            </a:endParaRPr>
          </a:p>
          <a:p>
            <a:pPr lvl="1">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枪：</a:t>
            </a:r>
            <a:r>
              <a:rPr lang="zh-CN" altLang="en-US" dirty="0">
                <a:latin typeface="黑体" panose="02010609060101010101" pitchFamily="49" charset="-122"/>
                <a:ea typeface="黑体" panose="02010609060101010101" pitchFamily="49" charset="-122"/>
              </a:rPr>
              <a:t>坚持革命的</a:t>
            </a:r>
            <a:r>
              <a:rPr lang="zh-CN" altLang="en-US" dirty="0">
                <a:solidFill>
                  <a:srgbClr val="C00000"/>
                </a:solidFill>
                <a:latin typeface="黑体" panose="02010609060101010101" pitchFamily="49" charset="-122"/>
                <a:ea typeface="黑体" panose="02010609060101010101" pitchFamily="49" charset="-122"/>
              </a:rPr>
              <a:t>武装斗争</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实质上是</a:t>
            </a:r>
            <a:r>
              <a:rPr lang="zh-CN" altLang="en-US" dirty="0">
                <a:solidFill>
                  <a:srgbClr val="C00000"/>
                </a:solidFill>
                <a:latin typeface="黑体" panose="02010609060101010101" pitchFamily="49" charset="-122"/>
                <a:ea typeface="黑体" panose="02010609060101010101" pitchFamily="49" charset="-122"/>
              </a:rPr>
              <a:t>工人阶级领导的农民战争</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sp>
        <p:nvSpPr>
          <p:cNvPr id="6" name="文本框 5"/>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7.3.4.2</a:t>
            </a:r>
            <a:r>
              <a:rPr kumimoji="1" lang="zh-CN" altLang="en-US" sz="1000" dirty="0">
                <a:solidFill>
                  <a:schemeClr val="bg1">
                    <a:lumMod val="95000"/>
                  </a:schemeClr>
                </a:solidFill>
              </a:rPr>
              <a:t>中国革命胜利的基本经验</a:t>
            </a:r>
          </a:p>
        </p:txBody>
      </p:sp>
    </p:spTree>
    <p:extLst>
      <p:ext uri="{BB962C8B-B14F-4D97-AF65-F5344CB8AC3E}">
        <p14:creationId xmlns:p14="http://schemas.microsoft.com/office/powerpoint/2010/main" val="4118786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最基本、最核心的内容是规定了新中国的（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基本民族政策</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国体和政体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经济工作方针</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外交工作原则</a:t>
            </a:r>
          </a:p>
        </p:txBody>
      </p:sp>
      <p:sp>
        <p:nvSpPr>
          <p:cNvPr id="5" name="五边形 4"/>
          <p:cNvSpPr/>
          <p:nvPr/>
        </p:nvSpPr>
        <p:spPr>
          <a:xfrm>
            <a:off x="9912625" y="6065496"/>
            <a:ext cx="2279375"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880356" y="6113129"/>
            <a:ext cx="2343911" cy="646331"/>
          </a:xfrm>
          <a:prstGeom prst="rect">
            <a:avLst/>
          </a:prstGeom>
          <a:noFill/>
        </p:spPr>
        <p:txBody>
          <a:bodyPr wrap="non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174</a:t>
            </a:r>
            <a:r>
              <a:rPr kumimoji="1" lang="zh-CN" altLang="en-US" dirty="0"/>
              <a:t>页</a:t>
            </a:r>
          </a:p>
        </p:txBody>
      </p:sp>
    </p:spTree>
    <p:extLst>
      <p:ext uri="{BB962C8B-B14F-4D97-AF65-F5344CB8AC3E}">
        <p14:creationId xmlns:p14="http://schemas.microsoft.com/office/powerpoint/2010/main" val="23797125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最基本、最核心的内容是规定了新中国的（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基本民族政策</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国体和政体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经济工作方针</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外交工作原则</a:t>
            </a:r>
          </a:p>
        </p:txBody>
      </p:sp>
      <p:sp>
        <p:nvSpPr>
          <p:cNvPr id="5" name="五边形 4"/>
          <p:cNvSpPr/>
          <p:nvPr/>
        </p:nvSpPr>
        <p:spPr>
          <a:xfrm>
            <a:off x="9912625" y="6065496"/>
            <a:ext cx="2279375"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880356" y="6113129"/>
            <a:ext cx="2343911" cy="646331"/>
          </a:xfrm>
          <a:prstGeom prst="rect">
            <a:avLst/>
          </a:prstGeom>
          <a:noFill/>
        </p:spPr>
        <p:txBody>
          <a:bodyPr wrap="non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174</a:t>
            </a:r>
            <a:r>
              <a:rPr kumimoji="1" lang="zh-CN" altLang="en-US" dirty="0"/>
              <a:t>页</a:t>
            </a:r>
          </a:p>
        </p:txBody>
      </p:sp>
    </p:spTree>
    <p:extLst>
      <p:ext uri="{BB962C8B-B14F-4D97-AF65-F5344CB8AC3E}">
        <p14:creationId xmlns:p14="http://schemas.microsoft.com/office/powerpoint/2010/main" val="3424421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毛泽东在《论人民民主专政》一文中指出，人民民主专政的主要基础是（</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工人阶级和民族资产阶级的联盟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农民阶级和民族资产阶级的联盟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工人阶级和农民阶级的联盟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工人阶级和城市小资产阶级的联盟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五边形 4"/>
          <p:cNvSpPr/>
          <p:nvPr/>
        </p:nvSpPr>
        <p:spPr>
          <a:xfrm>
            <a:off x="9912625" y="6065496"/>
            <a:ext cx="2279375"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880356" y="6113129"/>
            <a:ext cx="2343911" cy="646331"/>
          </a:xfrm>
          <a:prstGeom prst="rect">
            <a:avLst/>
          </a:prstGeom>
          <a:noFill/>
        </p:spPr>
        <p:txBody>
          <a:bodyPr wrap="non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174</a:t>
            </a:r>
            <a:r>
              <a:rPr kumimoji="1" lang="zh-CN" altLang="en-US" dirty="0"/>
              <a:t>页</a:t>
            </a:r>
          </a:p>
        </p:txBody>
      </p:sp>
    </p:spTree>
    <p:extLst>
      <p:ext uri="{BB962C8B-B14F-4D97-AF65-F5344CB8AC3E}">
        <p14:creationId xmlns:p14="http://schemas.microsoft.com/office/powerpoint/2010/main" val="18548175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毛泽东在《论人民民主专政》一文中指出，人民民主专政的主要基础是（</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工人阶级和民族资产阶级的联盟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农民阶级和民族资产阶级的联盟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工人阶级和农民阶级的联盟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工人阶级和城市小资产阶级的联盟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五边形 4"/>
          <p:cNvSpPr/>
          <p:nvPr/>
        </p:nvSpPr>
        <p:spPr>
          <a:xfrm>
            <a:off x="9912625" y="6065496"/>
            <a:ext cx="2279375"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880356" y="6113129"/>
            <a:ext cx="2343911" cy="646331"/>
          </a:xfrm>
          <a:prstGeom prst="rect">
            <a:avLst/>
          </a:prstGeom>
          <a:noFill/>
        </p:spPr>
        <p:txBody>
          <a:bodyPr wrap="non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174</a:t>
            </a:r>
            <a:r>
              <a:rPr kumimoji="1" lang="zh-CN" altLang="en-US" dirty="0"/>
              <a:t>页</a:t>
            </a:r>
          </a:p>
        </p:txBody>
      </p:sp>
    </p:spTree>
    <p:extLst>
      <p:ext uri="{BB962C8B-B14F-4D97-AF65-F5344CB8AC3E}">
        <p14:creationId xmlns:p14="http://schemas.microsoft.com/office/powerpoint/2010/main" val="1222812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中国共产党的领导、人民群众与各界人士的拥护和（     ）是中国革命胜利的主要原因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三大战役的胜利  </a:t>
            </a: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土地改革的实施</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国际无产阶级和人民群众的支持</a:t>
            </a: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中国共产党与民主党派的团结合作</a:t>
            </a:r>
          </a:p>
        </p:txBody>
      </p:sp>
    </p:spTree>
    <p:extLst>
      <p:ext uri="{BB962C8B-B14F-4D97-AF65-F5344CB8AC3E}">
        <p14:creationId xmlns:p14="http://schemas.microsoft.com/office/powerpoint/2010/main" val="39563880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中国共产党的领导、人民群众与各界人士的拥护和（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）是中国革命胜利的主要原因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三大战役的胜利  </a:t>
            </a: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土地改革的实施</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国际无产阶级和人民群众</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的支持</a:t>
            </a:r>
          </a:p>
          <a:p>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中国共产党与民主党派的团结合作</a:t>
            </a:r>
          </a:p>
        </p:txBody>
      </p:sp>
    </p:spTree>
    <p:extLst>
      <p:ext uri="{BB962C8B-B14F-4D97-AF65-F5344CB8AC3E}">
        <p14:creationId xmlns:p14="http://schemas.microsoft.com/office/powerpoint/2010/main" val="7109119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中国革命统一战线的最基本、最主要联盟是（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劳动者与非劳动者的联盟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劳动者与民族资产阶级的联盟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劳动者与一部分大资产阶级的联盟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劳动者联盟</a:t>
            </a:r>
          </a:p>
        </p:txBody>
      </p:sp>
    </p:spTree>
    <p:extLst>
      <p:ext uri="{BB962C8B-B14F-4D97-AF65-F5344CB8AC3E}">
        <p14:creationId xmlns:p14="http://schemas.microsoft.com/office/powerpoint/2010/main" val="42243953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中国革命统一战线的最基本、最主要联盟是（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劳动者与非劳动者的联盟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劳动者与民族资产阶级的联盟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劳动者与一部分大资产阶级</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的联盟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劳动者联盟</a:t>
            </a:r>
          </a:p>
        </p:txBody>
      </p:sp>
    </p:spTree>
    <p:extLst>
      <p:ext uri="{BB962C8B-B14F-4D97-AF65-F5344CB8AC3E}">
        <p14:creationId xmlns:p14="http://schemas.microsoft.com/office/powerpoint/2010/main" val="15098052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中国新民主主义革命胜利的基本经验不包括</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建立广泛的统一战线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坚持革命的武装斗争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加强共产党的自身建设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建立巩固的革命根据地</a:t>
            </a:r>
          </a:p>
        </p:txBody>
      </p:sp>
    </p:spTree>
    <p:extLst>
      <p:ext uri="{BB962C8B-B14F-4D97-AF65-F5344CB8AC3E}">
        <p14:creationId xmlns:p14="http://schemas.microsoft.com/office/powerpoint/2010/main" val="84377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720" y="448356"/>
            <a:ext cx="10192076" cy="544050"/>
          </a:xfrm>
        </p:spPr>
        <p:txBody>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228611" y="1918394"/>
            <a:ext cx="10515600" cy="4594067"/>
          </a:xfrm>
        </p:spPr>
        <p:txBody>
          <a:bodyPr>
            <a:normAutofit/>
          </a:bodyPr>
          <a:lstStyle/>
          <a:p>
            <a:r>
              <a:rPr lang="zh-CN" altLang="en-US" sz="2000" dirty="0">
                <a:latin typeface="黑体" panose="02010609060101010101" pitchFamily="49" charset="-122"/>
                <a:ea typeface="黑体" panose="02010609060101010101" pitchFamily="49" charset="-122"/>
              </a:rPr>
              <a:t>全国解放战争的胜利开展</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战略进攻</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时间： </a:t>
            </a:r>
            <a:r>
              <a:rPr lang="en-US" altLang="zh-CN" sz="2000" dirty="0">
                <a:latin typeface="黑体" panose="02010609060101010101" pitchFamily="49" charset="-122"/>
                <a:ea typeface="黑体" panose="02010609060101010101" pitchFamily="49" charset="-122"/>
              </a:rPr>
              <a:t>1947</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月</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标志：刘伯承、邓小平率领的晋冀鲁豫野战军</a:t>
            </a:r>
            <a:r>
              <a:rPr lang="zh-CN" altLang="en-US" sz="2000" dirty="0">
                <a:solidFill>
                  <a:srgbClr val="C00000"/>
                </a:solidFill>
                <a:latin typeface="黑体" panose="02010609060101010101" pitchFamily="49" charset="-122"/>
                <a:ea typeface="黑体" panose="02010609060101010101" pitchFamily="49" charset="-122"/>
              </a:rPr>
              <a:t>千里跃进大别山</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性质：人民解放战争战略</a:t>
            </a:r>
            <a:r>
              <a:rPr lang="zh-CN" altLang="en-US" sz="2000" dirty="0">
                <a:solidFill>
                  <a:srgbClr val="C00000"/>
                </a:solidFill>
                <a:latin typeface="黑体" panose="02010609060101010101" pitchFamily="49" charset="-122"/>
                <a:ea typeface="黑体" panose="02010609060101010101" pitchFamily="49" charset="-122"/>
              </a:rPr>
              <a:t>进攻</a:t>
            </a:r>
            <a:r>
              <a:rPr lang="zh-CN" altLang="en-US" sz="2000" dirty="0">
                <a:latin typeface="黑体" panose="02010609060101010101" pitchFamily="49" charset="-122"/>
                <a:ea typeface="黑体" panose="02010609060101010101" pitchFamily="49" charset="-122"/>
              </a:rPr>
              <a:t>的</a:t>
            </a:r>
            <a:r>
              <a:rPr lang="zh-CN" altLang="en-US" sz="2000" dirty="0">
                <a:solidFill>
                  <a:srgbClr val="C00000"/>
                </a:solidFill>
                <a:latin typeface="黑体" panose="02010609060101010101" pitchFamily="49" charset="-122"/>
                <a:ea typeface="黑体" panose="02010609060101010101" pitchFamily="49" charset="-122"/>
              </a:rPr>
              <a:t>序幕</a:t>
            </a:r>
            <a:r>
              <a:rPr lang="zh-CN" altLang="en-US" sz="2000" dirty="0">
                <a:latin typeface="黑体" panose="02010609060101010101" pitchFamily="49" charset="-122"/>
                <a:ea typeface="黑体" panose="02010609060101010101" pitchFamily="49" charset="-122"/>
              </a:rPr>
              <a:t>由此揭开。</a:t>
            </a:r>
          </a:p>
        </p:txBody>
      </p:sp>
      <p:pic>
        <p:nvPicPr>
          <p:cNvPr id="4" name="图片 3"/>
          <p:cNvPicPr>
            <a:picLocks noChangeAspect="1"/>
          </p:cNvPicPr>
          <p:nvPr/>
        </p:nvPicPr>
        <p:blipFill rotWithShape="1">
          <a:blip r:embed="rId2"/>
          <a:srcRect l="41427" t="27416" r="17354" b="18231"/>
          <a:stretch>
            <a:fillRect/>
          </a:stretch>
        </p:blipFill>
        <p:spPr>
          <a:xfrm>
            <a:off x="7983416" y="2368109"/>
            <a:ext cx="3552092" cy="2636623"/>
          </a:xfrm>
          <a:prstGeom prst="rect">
            <a:avLst/>
          </a:prstGeom>
        </p:spPr>
      </p:pic>
      <p:pic>
        <p:nvPicPr>
          <p:cNvPr id="6" name="Picture 4"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207" y="1937951"/>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79381" y="71639"/>
            <a:ext cx="5574306" cy="1792549"/>
            <a:chOff x="3014118" y="1917767"/>
            <a:chExt cx="7261926" cy="3173490"/>
          </a:xfrm>
        </p:grpSpPr>
        <p:sp>
          <p:nvSpPr>
            <p:cNvPr id="7" name="圆角矩形 6"/>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8" name="左大括号 7"/>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78446" y="1917767"/>
              <a:ext cx="3860894" cy="81666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1" name="圆角矩形 10"/>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2" name="圆角矩形 11"/>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8582379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中国新民主主义革命胜利的基本经验不包括（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建立广泛的统一战线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坚持革命的武装斗争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加强共产党的</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自身建设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建立巩固的革命根据地</a:t>
            </a:r>
          </a:p>
        </p:txBody>
      </p:sp>
      <p:sp>
        <p:nvSpPr>
          <p:cNvPr id="5" name="文本框 4"/>
          <p:cNvSpPr txBox="1"/>
          <p:nvPr/>
        </p:nvSpPr>
        <p:spPr>
          <a:xfrm>
            <a:off x="9601199" y="6211669"/>
            <a:ext cx="2743201" cy="646331"/>
          </a:xfrm>
          <a:prstGeom prst="rect">
            <a:avLst/>
          </a:prstGeom>
          <a:noFill/>
        </p:spPr>
        <p:txBody>
          <a:bodyPr wrap="square" rtlCol="0">
            <a:spAutoFit/>
          </a:bodyPr>
          <a:lstStyle/>
          <a:p>
            <a:r>
              <a:rPr lang="zh-CN" altLang="en-US" dirty="0"/>
              <a:t>本章题目练习及历年</a:t>
            </a:r>
            <a:endParaRPr lang="en-US" altLang="zh-CN" dirty="0"/>
          </a:p>
          <a:p>
            <a:r>
              <a:rPr lang="zh-CN" altLang="en-US" dirty="0"/>
              <a:t>真题</a:t>
            </a:r>
            <a:r>
              <a:rPr kumimoji="1" lang="zh-CN" altLang="en-US" dirty="0"/>
              <a:t>见尚德教材</a:t>
            </a:r>
            <a:r>
              <a:rPr lang="en-US" altLang="zh-CN" dirty="0"/>
              <a:t>152</a:t>
            </a:r>
            <a:r>
              <a:rPr kumimoji="1" lang="zh-CN" altLang="en-US" dirty="0"/>
              <a:t>页</a:t>
            </a:r>
          </a:p>
        </p:txBody>
      </p:sp>
      <p:sp>
        <p:nvSpPr>
          <p:cNvPr id="6" name="五边形 5"/>
          <p:cNvSpPr/>
          <p:nvPr/>
        </p:nvSpPr>
        <p:spPr>
          <a:xfrm>
            <a:off x="9601199" y="6179382"/>
            <a:ext cx="2616410"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355887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第八章：</a:t>
            </a:r>
            <a:r>
              <a:rPr lang="zh-CN" altLang="en-US" dirty="0">
                <a:solidFill>
                  <a:schemeClr val="bg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第十章：改革开放与</a:t>
            </a:r>
            <a:r>
              <a:rPr lang="zh-CN" altLang="en-US">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第十一章：中国特色</a:t>
            </a:r>
            <a:r>
              <a:rPr lang="zh-CN" altLang="en-US">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46626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7590" y="2835748"/>
            <a:ext cx="10721897" cy="830997"/>
          </a:xfrm>
          <a:prstGeom prst="rect">
            <a:avLst/>
          </a:prstGeom>
        </p:spPr>
        <p:txBody>
          <a:bodyPr wrap="square">
            <a:spAutoFit/>
          </a:bodyPr>
          <a:lstStyle/>
          <a:p>
            <a:pPr algn="ctr">
              <a:spcBef>
                <a:spcPct val="20000"/>
              </a:spcBef>
            </a:pPr>
            <a:r>
              <a:rPr lang="zh-CN" altLang="en-US" sz="4800" dirty="0">
                <a:solidFill>
                  <a:prstClr val="black"/>
                </a:solidFill>
                <a:latin typeface="华文新魏" panose="02010800040101010101" pitchFamily="2" charset="-122"/>
                <a:ea typeface="华文新魏" panose="02010800040101010101" pitchFamily="2" charset="-122"/>
                <a:sym typeface="Palatino Linotype" panose="02040502050505030304" pitchFamily="18" charset="0"/>
              </a:rPr>
              <a:t>第八章   社会主义基本制度的全面确立</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extLst>
      <p:ext uri="{BB962C8B-B14F-4D97-AF65-F5344CB8AC3E}">
        <p14:creationId xmlns:p14="http://schemas.microsoft.com/office/powerpoint/2010/main" val="20888534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spcBef>
                <a:spcPct val="20000"/>
              </a:spcBef>
            </a:pP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486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Tree>
    <p:extLst>
      <p:ext uri="{BB962C8B-B14F-4D97-AF65-F5344CB8AC3E}">
        <p14:creationId xmlns:p14="http://schemas.microsoft.com/office/powerpoint/2010/main" val="6029263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第一节：</a:t>
            </a:r>
          </a:p>
          <a:p>
            <a:pPr algn="ctr"/>
            <a:r>
              <a:rPr lang="en-US" altLang="zh-CN"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为新中国赢得良好的外部环境</a:t>
            </a:r>
          </a:p>
        </p:txBody>
      </p:sp>
      <p:sp>
        <p:nvSpPr>
          <p:cNvPr id="13" name="左大括号 12"/>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中国历史的新纪元</a:t>
            </a:r>
          </a:p>
        </p:txBody>
      </p:sp>
      <p:sp>
        <p:nvSpPr>
          <p:cNvPr id="16" name="圆角矩形 15"/>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执政的严峻考验</a:t>
            </a:r>
          </a:p>
        </p:txBody>
      </p:sp>
    </p:spTree>
    <p:extLst>
      <p:ext uri="{BB962C8B-B14F-4D97-AF65-F5344CB8AC3E}">
        <p14:creationId xmlns:p14="http://schemas.microsoft.com/office/powerpoint/2010/main" val="8998281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为新中国赢得良好的外部环境</a:t>
            </a:r>
          </a:p>
        </p:txBody>
      </p:sp>
      <p:sp>
        <p:nvSpPr>
          <p:cNvPr id="13" name="左大括号 12"/>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中国历史的新纪元</a:t>
            </a:r>
          </a:p>
        </p:txBody>
      </p:sp>
      <p:sp>
        <p:nvSpPr>
          <p:cNvPr id="16" name="圆角矩形 15"/>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执政的严峻考验</a:t>
            </a:r>
          </a:p>
        </p:txBody>
      </p:sp>
    </p:spTree>
    <p:extLst>
      <p:ext uri="{BB962C8B-B14F-4D97-AF65-F5344CB8AC3E}">
        <p14:creationId xmlns:p14="http://schemas.microsoft.com/office/powerpoint/2010/main" val="2517578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中国历史的新纪元</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意义：</a:t>
            </a:r>
          </a:p>
          <a:p>
            <a:pPr>
              <a:spcBef>
                <a:spcPts val="0"/>
              </a:spcBef>
            </a:pPr>
            <a:r>
              <a:rPr lang="zh-CN" altLang="en-US" dirty="0">
                <a:solidFill>
                  <a:srgbClr val="0070C0"/>
                </a:solidFill>
                <a:latin typeface="黑体" panose="02010609060101010101" pitchFamily="49" charset="-122"/>
                <a:ea typeface="黑体" panose="02010609060101010101" pitchFamily="49" charset="-122"/>
              </a:rPr>
              <a:t>             </a:t>
            </a:r>
            <a:r>
              <a:rPr lang="en-US" altLang="zh-CN" dirty="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a:latin typeface="黑体" panose="02010609060101010101" pitchFamily="49" charset="-122"/>
                <a:ea typeface="黑体" panose="02010609060101010101" pitchFamily="49" charset="-122"/>
              </a:rPr>
              <a:t>独：</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社：</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稳：</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政：</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权：</a:t>
            </a:r>
            <a:endParaRPr lang="en-US" altLang="zh-CN" sz="2000"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32095849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中国历史的新纪元</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意义：</a:t>
            </a:r>
          </a:p>
          <a:p>
            <a:pPr>
              <a:spcBef>
                <a:spcPts val="0"/>
              </a:spcBef>
            </a:pPr>
            <a:r>
              <a:rPr lang="zh-CN" altLang="en-US" dirty="0">
                <a:solidFill>
                  <a:srgbClr val="0070C0"/>
                </a:solidFill>
                <a:latin typeface="黑体" panose="02010609060101010101" pitchFamily="49" charset="-122"/>
                <a:ea typeface="黑体" panose="02010609060101010101" pitchFamily="49" charset="-122"/>
              </a:rPr>
              <a:t>             </a:t>
            </a:r>
            <a:r>
              <a:rPr lang="en-US" altLang="zh-CN" dirty="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a:latin typeface="黑体" panose="02010609060101010101" pitchFamily="49" charset="-122"/>
                <a:ea typeface="黑体" panose="02010609060101010101" pitchFamily="49" charset="-122"/>
              </a:rPr>
              <a:t>独：中国开始以崭新的</a:t>
            </a:r>
            <a:r>
              <a:rPr lang="zh-CN" altLang="en-US" dirty="0">
                <a:solidFill>
                  <a:srgbClr val="C00000"/>
                </a:solidFill>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立姿态自立于世界的民族之林。</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社：</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稳：</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政：</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权：</a:t>
            </a:r>
            <a:endParaRPr lang="en-US" altLang="zh-CN" sz="2000"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12755565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中国历史的新纪元</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意义：</a:t>
            </a:r>
          </a:p>
          <a:p>
            <a:pPr>
              <a:spcBef>
                <a:spcPts val="0"/>
              </a:spcBef>
            </a:pPr>
            <a:r>
              <a:rPr lang="zh-CN" altLang="en-US" dirty="0">
                <a:solidFill>
                  <a:srgbClr val="0070C0"/>
                </a:solidFill>
                <a:latin typeface="黑体" panose="02010609060101010101" pitchFamily="49" charset="-122"/>
                <a:ea typeface="黑体" panose="02010609060101010101" pitchFamily="49" charset="-122"/>
              </a:rPr>
              <a:t>             </a:t>
            </a:r>
            <a:r>
              <a:rPr lang="en-US" altLang="zh-CN" dirty="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a:latin typeface="黑体" panose="02010609060101010101" pitchFamily="49" charset="-122"/>
                <a:ea typeface="黑体" panose="02010609060101010101" pitchFamily="49" charset="-122"/>
              </a:rPr>
              <a:t>独：中国开始以崭新的</a:t>
            </a:r>
            <a:r>
              <a:rPr lang="zh-CN" altLang="en-US" dirty="0">
                <a:solidFill>
                  <a:srgbClr val="C00000"/>
                </a:solidFill>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立姿态自立于世界的民族之林。</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社：为实现由新民主主义向</a:t>
            </a:r>
            <a:r>
              <a:rPr lang="zh-CN" altLang="en-US" dirty="0">
                <a:solidFill>
                  <a:srgbClr val="C00000"/>
                </a:solidFill>
                <a:latin typeface="黑体" panose="02010609060101010101" pitchFamily="49" charset="-122"/>
                <a:ea typeface="黑体" panose="02010609060101010101" pitchFamily="49" charset="-122"/>
              </a:rPr>
              <a:t>社会主义</a:t>
            </a:r>
            <a:r>
              <a:rPr lang="zh-CN" altLang="en-US" dirty="0">
                <a:latin typeface="黑体" panose="02010609060101010101" pitchFamily="49" charset="-122"/>
                <a:ea typeface="黑体" panose="02010609060101010101" pitchFamily="49" charset="-122"/>
              </a:rPr>
              <a:t>的过渡创造前提条件。</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稳：</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政：</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权：</a:t>
            </a:r>
            <a:endParaRPr lang="en-US" altLang="zh-CN" sz="2000"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4314356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中国历史的新纪元</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意义：</a:t>
            </a:r>
          </a:p>
          <a:p>
            <a:pPr>
              <a:spcBef>
                <a:spcPts val="0"/>
              </a:spcBef>
            </a:pPr>
            <a:r>
              <a:rPr lang="zh-CN" altLang="en-US" dirty="0">
                <a:solidFill>
                  <a:srgbClr val="0070C0"/>
                </a:solidFill>
                <a:latin typeface="黑体" panose="02010609060101010101" pitchFamily="49" charset="-122"/>
                <a:ea typeface="黑体" panose="02010609060101010101" pitchFamily="49" charset="-122"/>
              </a:rPr>
              <a:t>             </a:t>
            </a:r>
            <a:r>
              <a:rPr lang="en-US" altLang="zh-CN" dirty="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a:latin typeface="黑体" panose="02010609060101010101" pitchFamily="49" charset="-122"/>
                <a:ea typeface="黑体" panose="02010609060101010101" pitchFamily="49" charset="-122"/>
              </a:rPr>
              <a:t>独：中国开始以崭新的</a:t>
            </a:r>
            <a:r>
              <a:rPr lang="zh-CN" altLang="en-US" dirty="0">
                <a:solidFill>
                  <a:srgbClr val="C00000"/>
                </a:solidFill>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立姿态自立于世界的民族之林。</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社：为实现由新民主主义向</a:t>
            </a:r>
            <a:r>
              <a:rPr lang="zh-CN" altLang="en-US" dirty="0">
                <a:solidFill>
                  <a:srgbClr val="C00000"/>
                </a:solidFill>
                <a:latin typeface="黑体" panose="02010609060101010101" pitchFamily="49" charset="-122"/>
                <a:ea typeface="黑体" panose="02010609060101010101" pitchFamily="49" charset="-122"/>
              </a:rPr>
              <a:t>社会主义</a:t>
            </a:r>
            <a:r>
              <a:rPr lang="zh-CN" altLang="en-US" dirty="0">
                <a:latin typeface="黑体" panose="02010609060101010101" pitchFamily="49" charset="-122"/>
                <a:ea typeface="黑体" panose="02010609060101010101" pitchFamily="49" charset="-122"/>
              </a:rPr>
              <a:t>的过渡创造前提条件。</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稳：政局</a:t>
            </a:r>
            <a:r>
              <a:rPr lang="zh-CN" altLang="en-US" dirty="0">
                <a:solidFill>
                  <a:srgbClr val="C00000"/>
                </a:solidFill>
                <a:latin typeface="黑体" panose="02010609060101010101" pitchFamily="49" charset="-122"/>
                <a:ea typeface="黑体" panose="02010609060101010101" pitchFamily="49" charset="-122"/>
              </a:rPr>
              <a:t>稳定</a:t>
            </a:r>
            <a:r>
              <a:rPr lang="zh-CN" altLang="en-US" dirty="0">
                <a:latin typeface="黑体" panose="02010609060101010101" pitchFamily="49" charset="-122"/>
                <a:ea typeface="黑体" panose="02010609060101010101" pitchFamily="49" charset="-122"/>
              </a:rPr>
              <a:t>，人民安居乐业。</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政：</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权：</a:t>
            </a:r>
            <a:endParaRPr lang="en-US" altLang="zh-CN" sz="2000"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183790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8744" y="452274"/>
            <a:ext cx="10192076" cy="544050"/>
          </a:xfrm>
        </p:spPr>
        <p:txBody>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201041" y="1349164"/>
            <a:ext cx="11687481" cy="4916152"/>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全国解放战争的胜利开展</a:t>
            </a:r>
            <a:endParaRPr lang="en-US" altLang="zh-CN" dirty="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sz="2800" dirty="0">
                <a:latin typeface="黑体" panose="02010609060101010101" pitchFamily="49" charset="-122"/>
                <a:ea typeface="黑体" panose="02010609060101010101" pitchFamily="49" charset="-122"/>
              </a:rPr>
              <a:t>一口号</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zh-CN" altLang="en-US" sz="2800" dirty="0">
                <a:latin typeface="黑体" panose="02010609060101010101" pitchFamily="49" charset="-122"/>
                <a:ea typeface="黑体" panose="02010609060101010101" pitchFamily="49" charset="-122"/>
              </a:rPr>
              <a:t>两报告</a:t>
            </a:r>
            <a:r>
              <a:rPr lang="zh-CN" altLang="en-US"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3697" y="139123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79381" y="71639"/>
            <a:ext cx="5574306" cy="1792549"/>
            <a:chOff x="3014118" y="1917767"/>
            <a:chExt cx="7261926" cy="3173490"/>
          </a:xfrm>
        </p:grpSpPr>
        <p:sp>
          <p:nvSpPr>
            <p:cNvPr id="6" name="圆角矩形 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78446" y="1917767"/>
              <a:ext cx="3860894" cy="81666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全国解放战争的胜利开展</a:t>
              </a:r>
            </a:p>
          </p:txBody>
        </p:sp>
        <p:sp>
          <p:nvSpPr>
            <p:cNvPr id="9" name="圆角矩形 8"/>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0" name="圆角矩形 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1" name="圆角矩形 10"/>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
        <p:nvSpPr>
          <p:cNvPr id="12" name="文本框 11"/>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7.2.1.2</a:t>
            </a:r>
            <a:r>
              <a:rPr kumimoji="1" lang="zh-CN" altLang="en-US" sz="1000" dirty="0">
                <a:solidFill>
                  <a:schemeClr val="bg1">
                    <a:lumMod val="95000"/>
                  </a:schemeClr>
                </a:solidFill>
              </a:rPr>
              <a:t>提出“打倒蒋介石，解放全中国”的口号</a:t>
            </a:r>
          </a:p>
        </p:txBody>
      </p:sp>
    </p:spTree>
    <p:extLst>
      <p:ext uri="{BB962C8B-B14F-4D97-AF65-F5344CB8AC3E}">
        <p14:creationId xmlns:p14="http://schemas.microsoft.com/office/powerpoint/2010/main" val="13174059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中国历史的新纪元</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意义：</a:t>
            </a:r>
          </a:p>
          <a:p>
            <a:pPr>
              <a:spcBef>
                <a:spcPts val="0"/>
              </a:spcBef>
            </a:pPr>
            <a:r>
              <a:rPr lang="zh-CN" altLang="en-US" dirty="0">
                <a:solidFill>
                  <a:srgbClr val="0070C0"/>
                </a:solidFill>
                <a:latin typeface="黑体" panose="02010609060101010101" pitchFamily="49" charset="-122"/>
                <a:ea typeface="黑体" panose="02010609060101010101" pitchFamily="49" charset="-122"/>
              </a:rPr>
              <a:t>             </a:t>
            </a:r>
            <a:r>
              <a:rPr lang="en-US" altLang="zh-CN" dirty="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a:latin typeface="黑体" panose="02010609060101010101" pitchFamily="49" charset="-122"/>
                <a:ea typeface="黑体" panose="02010609060101010101" pitchFamily="49" charset="-122"/>
              </a:rPr>
              <a:t>独：中国开始以崭新的</a:t>
            </a:r>
            <a:r>
              <a:rPr lang="zh-CN" altLang="en-US" dirty="0">
                <a:solidFill>
                  <a:srgbClr val="C00000"/>
                </a:solidFill>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立姿态自立于世界的民族之林。</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社：为实现由新民主主义向</a:t>
            </a:r>
            <a:r>
              <a:rPr lang="zh-CN" altLang="en-US" dirty="0">
                <a:solidFill>
                  <a:srgbClr val="C00000"/>
                </a:solidFill>
                <a:latin typeface="黑体" panose="02010609060101010101" pitchFamily="49" charset="-122"/>
                <a:ea typeface="黑体" panose="02010609060101010101" pitchFamily="49" charset="-122"/>
              </a:rPr>
              <a:t>社会主义</a:t>
            </a:r>
            <a:r>
              <a:rPr lang="zh-CN" altLang="en-US" dirty="0">
                <a:latin typeface="黑体" panose="02010609060101010101" pitchFamily="49" charset="-122"/>
                <a:ea typeface="黑体" panose="02010609060101010101" pitchFamily="49" charset="-122"/>
              </a:rPr>
              <a:t>的过渡创造前提条件。</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稳：政局</a:t>
            </a:r>
            <a:r>
              <a:rPr lang="zh-CN" altLang="en-US" dirty="0">
                <a:solidFill>
                  <a:srgbClr val="C00000"/>
                </a:solidFill>
                <a:latin typeface="黑体" panose="02010609060101010101" pitchFamily="49" charset="-122"/>
                <a:ea typeface="黑体" panose="02010609060101010101" pitchFamily="49" charset="-122"/>
              </a:rPr>
              <a:t>稳定</a:t>
            </a:r>
            <a:r>
              <a:rPr lang="zh-CN" altLang="en-US" dirty="0">
                <a:latin typeface="黑体" panose="02010609060101010101" pitchFamily="49" charset="-122"/>
                <a:ea typeface="黑体" panose="02010609060101010101" pitchFamily="49" charset="-122"/>
              </a:rPr>
              <a:t>，人民安居乐业。</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政：人民在</a:t>
            </a:r>
            <a:r>
              <a:rPr lang="zh-CN" altLang="en-US" dirty="0">
                <a:solidFill>
                  <a:srgbClr val="C00000"/>
                </a:solidFill>
                <a:latin typeface="黑体" panose="02010609060101010101" pitchFamily="49" charset="-122"/>
                <a:ea typeface="黑体" panose="02010609060101010101" pitchFamily="49" charset="-122"/>
              </a:rPr>
              <a:t>政治</a:t>
            </a:r>
            <a:r>
              <a:rPr lang="zh-CN" altLang="en-US" dirty="0">
                <a:latin typeface="黑体" panose="02010609060101010101" pitchFamily="49" charset="-122"/>
                <a:ea typeface="黑体" panose="02010609060101010101" pitchFamily="49" charset="-122"/>
              </a:rPr>
              <a:t>上翻身，成为社会的主人。</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权：</a:t>
            </a:r>
            <a:endParaRPr lang="en-US" altLang="zh-CN" sz="2000"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2901970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中国历史的新纪元</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意义：</a:t>
            </a:r>
          </a:p>
          <a:p>
            <a:pPr>
              <a:spcBef>
                <a:spcPts val="0"/>
              </a:spcBef>
            </a:pPr>
            <a:r>
              <a:rPr lang="zh-CN" altLang="en-US" dirty="0">
                <a:solidFill>
                  <a:srgbClr val="0070C0"/>
                </a:solidFill>
                <a:latin typeface="黑体" panose="02010609060101010101" pitchFamily="49" charset="-122"/>
                <a:ea typeface="黑体" panose="02010609060101010101" pitchFamily="49" charset="-122"/>
              </a:rPr>
              <a:t>             </a:t>
            </a:r>
            <a:r>
              <a:rPr lang="en-US" altLang="zh-CN" dirty="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a:latin typeface="黑体" panose="02010609060101010101" pitchFamily="49" charset="-122"/>
                <a:ea typeface="黑体" panose="02010609060101010101" pitchFamily="49" charset="-122"/>
              </a:rPr>
              <a:t>独：中国开始以崭新的</a:t>
            </a:r>
            <a:r>
              <a:rPr lang="zh-CN" altLang="en-US" dirty="0">
                <a:solidFill>
                  <a:srgbClr val="C00000"/>
                </a:solidFill>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立姿态自立于世界的民族之林。</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社：为实现由新民主主义向</a:t>
            </a:r>
            <a:r>
              <a:rPr lang="zh-CN" altLang="en-US" dirty="0">
                <a:solidFill>
                  <a:srgbClr val="C00000"/>
                </a:solidFill>
                <a:latin typeface="黑体" panose="02010609060101010101" pitchFamily="49" charset="-122"/>
                <a:ea typeface="黑体" panose="02010609060101010101" pitchFamily="49" charset="-122"/>
              </a:rPr>
              <a:t>社会主义</a:t>
            </a:r>
            <a:r>
              <a:rPr lang="zh-CN" altLang="en-US" dirty="0">
                <a:latin typeface="黑体" panose="02010609060101010101" pitchFamily="49" charset="-122"/>
                <a:ea typeface="黑体" panose="02010609060101010101" pitchFamily="49" charset="-122"/>
              </a:rPr>
              <a:t>的过渡创造前提条件。</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稳：政局</a:t>
            </a:r>
            <a:r>
              <a:rPr lang="zh-CN" altLang="en-US" dirty="0">
                <a:solidFill>
                  <a:srgbClr val="C00000"/>
                </a:solidFill>
                <a:latin typeface="黑体" panose="02010609060101010101" pitchFamily="49" charset="-122"/>
                <a:ea typeface="黑体" panose="02010609060101010101" pitchFamily="49" charset="-122"/>
              </a:rPr>
              <a:t>稳定</a:t>
            </a:r>
            <a:r>
              <a:rPr lang="zh-CN" altLang="en-US" dirty="0">
                <a:latin typeface="黑体" panose="02010609060101010101" pitchFamily="49" charset="-122"/>
                <a:ea typeface="黑体" panose="02010609060101010101" pitchFamily="49" charset="-122"/>
              </a:rPr>
              <a:t>，人民安居乐业。</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政：人民在</a:t>
            </a:r>
            <a:r>
              <a:rPr lang="zh-CN" altLang="en-US" dirty="0">
                <a:solidFill>
                  <a:srgbClr val="C00000"/>
                </a:solidFill>
                <a:latin typeface="黑体" panose="02010609060101010101" pitchFamily="49" charset="-122"/>
                <a:ea typeface="黑体" panose="02010609060101010101" pitchFamily="49" charset="-122"/>
              </a:rPr>
              <a:t>政治</a:t>
            </a:r>
            <a:r>
              <a:rPr lang="zh-CN" altLang="en-US" dirty="0">
                <a:latin typeface="黑体" panose="02010609060101010101" pitchFamily="49" charset="-122"/>
                <a:ea typeface="黑体" panose="02010609060101010101" pitchFamily="49" charset="-122"/>
              </a:rPr>
              <a:t>上翻身，成为社会的主人。</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权：中国共产党成为全国范围内的</a:t>
            </a:r>
            <a:r>
              <a:rPr lang="zh-CN" altLang="en-US" dirty="0">
                <a:solidFill>
                  <a:srgbClr val="C00000"/>
                </a:solidFill>
                <a:latin typeface="黑体" panose="02010609060101010101" pitchFamily="49" charset="-122"/>
                <a:ea typeface="黑体" panose="02010609060101010101" pitchFamily="49" charset="-122"/>
              </a:rPr>
              <a:t>执政党</a:t>
            </a:r>
            <a:r>
              <a:rPr lang="zh-CN" altLang="en-US" dirty="0">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en-US" altLang="zh-CN" sz="2000"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4724381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中国历史的新纪元</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意义：</a:t>
            </a:r>
          </a:p>
          <a:p>
            <a:pPr>
              <a:spcBef>
                <a:spcPts val="0"/>
              </a:spcBef>
            </a:pPr>
            <a:r>
              <a:rPr lang="zh-CN" altLang="en-US" dirty="0">
                <a:solidFill>
                  <a:srgbClr val="0070C0"/>
                </a:solidFill>
                <a:latin typeface="黑体" panose="02010609060101010101" pitchFamily="49" charset="-122"/>
                <a:ea typeface="黑体" panose="02010609060101010101" pitchFamily="49" charset="-122"/>
              </a:rPr>
              <a:t>             </a:t>
            </a:r>
            <a:r>
              <a:rPr lang="en-US" altLang="zh-CN" dirty="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a:latin typeface="黑体" panose="02010609060101010101" pitchFamily="49" charset="-122"/>
                <a:ea typeface="黑体" panose="02010609060101010101" pitchFamily="49" charset="-122"/>
              </a:rPr>
              <a:t>独：中国开始以崭新的</a:t>
            </a:r>
            <a:r>
              <a:rPr lang="zh-CN" altLang="en-US" u="sng"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自立于世界的民族之林。</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社：为实现由新民主主义向</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的过渡创造前提条件。</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稳：政局</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，人民安居乐业。</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政：人民在</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上翻身，成为社会的主人。</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权：中国共产党成为全国范围内的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en-US" altLang="zh-CN" sz="2000"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13512438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中国历史的新纪元</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意义：</a:t>
            </a:r>
          </a:p>
          <a:p>
            <a:pPr>
              <a:spcBef>
                <a:spcPts val="0"/>
              </a:spcBef>
            </a:pPr>
            <a:r>
              <a:rPr lang="zh-CN" altLang="en-US" dirty="0">
                <a:solidFill>
                  <a:srgbClr val="0070C0"/>
                </a:solidFill>
                <a:latin typeface="黑体" panose="02010609060101010101" pitchFamily="49" charset="-122"/>
                <a:ea typeface="黑体" panose="02010609060101010101" pitchFamily="49" charset="-122"/>
              </a:rPr>
              <a:t>             </a:t>
            </a:r>
            <a:r>
              <a:rPr lang="en-US" altLang="zh-CN" dirty="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a:latin typeface="黑体" panose="02010609060101010101" pitchFamily="49" charset="-122"/>
                <a:ea typeface="黑体" panose="02010609060101010101" pitchFamily="49" charset="-122"/>
              </a:rPr>
              <a:t>独：中国开始以崭新的</a:t>
            </a:r>
            <a:r>
              <a:rPr lang="zh-CN" altLang="en-US" dirty="0">
                <a:solidFill>
                  <a:srgbClr val="C00000"/>
                </a:solidFill>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立姿态自立于世界的民族之林。</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社：为实现由新民主主义向</a:t>
            </a:r>
            <a:r>
              <a:rPr lang="zh-CN" altLang="en-US" dirty="0">
                <a:solidFill>
                  <a:srgbClr val="C00000"/>
                </a:solidFill>
                <a:latin typeface="黑体" panose="02010609060101010101" pitchFamily="49" charset="-122"/>
                <a:ea typeface="黑体" panose="02010609060101010101" pitchFamily="49" charset="-122"/>
              </a:rPr>
              <a:t>社会主义</a:t>
            </a:r>
            <a:r>
              <a:rPr lang="zh-CN" altLang="en-US" dirty="0">
                <a:latin typeface="黑体" panose="02010609060101010101" pitchFamily="49" charset="-122"/>
                <a:ea typeface="黑体" panose="02010609060101010101" pitchFamily="49" charset="-122"/>
              </a:rPr>
              <a:t>的过渡创造前提条件。</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稳：政局</a:t>
            </a:r>
            <a:r>
              <a:rPr lang="zh-CN" altLang="en-US" dirty="0">
                <a:solidFill>
                  <a:srgbClr val="C00000"/>
                </a:solidFill>
                <a:latin typeface="黑体" panose="02010609060101010101" pitchFamily="49" charset="-122"/>
                <a:ea typeface="黑体" panose="02010609060101010101" pitchFamily="49" charset="-122"/>
              </a:rPr>
              <a:t>稳定</a:t>
            </a:r>
            <a:r>
              <a:rPr lang="zh-CN" altLang="en-US" dirty="0">
                <a:latin typeface="黑体" panose="02010609060101010101" pitchFamily="49" charset="-122"/>
                <a:ea typeface="黑体" panose="02010609060101010101" pitchFamily="49" charset="-122"/>
              </a:rPr>
              <a:t>，人民安居乐业。</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政：人民在</a:t>
            </a:r>
            <a:r>
              <a:rPr lang="zh-CN" altLang="en-US" dirty="0">
                <a:solidFill>
                  <a:srgbClr val="C00000"/>
                </a:solidFill>
                <a:latin typeface="黑体" panose="02010609060101010101" pitchFamily="49" charset="-122"/>
                <a:ea typeface="黑体" panose="02010609060101010101" pitchFamily="49" charset="-122"/>
              </a:rPr>
              <a:t>政治</a:t>
            </a:r>
            <a:r>
              <a:rPr lang="zh-CN" altLang="en-US" dirty="0">
                <a:latin typeface="黑体" panose="02010609060101010101" pitchFamily="49" charset="-122"/>
                <a:ea typeface="黑体" panose="02010609060101010101" pitchFamily="49" charset="-122"/>
              </a:rPr>
              <a:t>上翻身，成为社会的主人。</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权：中国共产党成为全国范围内的</a:t>
            </a:r>
            <a:r>
              <a:rPr lang="zh-CN" altLang="en-US" dirty="0">
                <a:solidFill>
                  <a:srgbClr val="C00000"/>
                </a:solidFill>
                <a:latin typeface="黑体" panose="02010609060101010101" pitchFamily="49" charset="-122"/>
                <a:ea typeface="黑体" panose="02010609060101010101" pitchFamily="49" charset="-122"/>
              </a:rPr>
              <a:t>执政党</a:t>
            </a:r>
            <a:r>
              <a:rPr lang="zh-CN" altLang="en-US" dirty="0">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en-US" altLang="zh-CN" sz="2000"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5857266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执政面临的严峻考验</a:t>
            </a:r>
            <a:r>
              <a:rPr lang="en-US" altLang="zh-CN" dirty="0">
                <a:solidFill>
                  <a:srgbClr val="FF0000"/>
                </a:solidFill>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保</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a:t>
            </a: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a:latin typeface="黑体" panose="02010609060101010101" pitchFamily="49" charset="-122"/>
                <a:ea typeface="黑体" panose="02010609060101010101" pitchFamily="49" charset="-122"/>
              </a:rPr>
              <a:t>：</a:t>
            </a: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34321168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执政面临的严峻考验</a:t>
            </a:r>
            <a:r>
              <a:rPr lang="en-US" altLang="zh-CN" dirty="0">
                <a:solidFill>
                  <a:srgbClr val="FF0000"/>
                </a:solidFill>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保</a:t>
            </a:r>
            <a:r>
              <a:rPr lang="zh-CN" altLang="en-US" dirty="0">
                <a:latin typeface="黑体" panose="02010609060101010101" pitchFamily="49" charset="-122"/>
                <a:ea typeface="黑体" panose="02010609060101010101" pitchFamily="49" charset="-122"/>
              </a:rPr>
              <a:t>：能不能</a:t>
            </a:r>
            <a:r>
              <a:rPr lang="zh-CN" altLang="en-US" dirty="0">
                <a:solidFill>
                  <a:srgbClr val="C00000"/>
                </a:solidFill>
                <a:latin typeface="黑体" panose="02010609060101010101" pitchFamily="49" charset="-122"/>
                <a:ea typeface="黑体" panose="02010609060101010101" pitchFamily="49" charset="-122"/>
              </a:rPr>
              <a:t>保卫</a:t>
            </a:r>
            <a:r>
              <a:rPr lang="zh-CN" altLang="en-US" dirty="0">
                <a:latin typeface="黑体" panose="02010609060101010101" pitchFamily="49" charset="-122"/>
                <a:ea typeface="黑体" panose="02010609060101010101" pitchFamily="49" charset="-122"/>
              </a:rPr>
              <a:t>住人民胜利的成果。</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a:t>
            </a: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a:latin typeface="黑体" panose="02010609060101010101" pitchFamily="49" charset="-122"/>
                <a:ea typeface="黑体" panose="02010609060101010101" pitchFamily="49" charset="-122"/>
              </a:rPr>
              <a:t>：</a:t>
            </a: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12246132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执政面临的严峻考验</a:t>
            </a:r>
            <a:r>
              <a:rPr lang="en-US" altLang="zh-CN" dirty="0">
                <a:solidFill>
                  <a:srgbClr val="FF0000"/>
                </a:solidFill>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保</a:t>
            </a:r>
            <a:r>
              <a:rPr lang="zh-CN" altLang="en-US" dirty="0">
                <a:latin typeface="黑体" panose="02010609060101010101" pitchFamily="49" charset="-122"/>
                <a:ea typeface="黑体" panose="02010609060101010101" pitchFamily="49" charset="-122"/>
              </a:rPr>
              <a:t>：能不能</a:t>
            </a:r>
            <a:r>
              <a:rPr lang="zh-CN" altLang="en-US" dirty="0">
                <a:solidFill>
                  <a:srgbClr val="C00000"/>
                </a:solidFill>
                <a:latin typeface="黑体" panose="02010609060101010101" pitchFamily="49" charset="-122"/>
                <a:ea typeface="黑体" panose="02010609060101010101" pitchFamily="49" charset="-122"/>
              </a:rPr>
              <a:t>保卫</a:t>
            </a:r>
            <a:r>
              <a:rPr lang="zh-CN" altLang="en-US" dirty="0">
                <a:latin typeface="黑体" panose="02010609060101010101" pitchFamily="49" charset="-122"/>
                <a:ea typeface="黑体" panose="02010609060101010101" pitchFamily="49" charset="-122"/>
              </a:rPr>
              <a:t>住人民胜利的成果。</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a:latin typeface="黑体" panose="02010609060101010101" pitchFamily="49" charset="-122"/>
                <a:ea typeface="黑体" panose="02010609060101010101" pitchFamily="49" charset="-122"/>
              </a:rPr>
              <a:t>：能不能战胜严重的</a:t>
            </a:r>
            <a:r>
              <a:rPr lang="zh-CN" altLang="en-US" dirty="0">
                <a:solidFill>
                  <a:srgbClr val="C00000"/>
                </a:solidFill>
                <a:latin typeface="黑体" panose="02010609060101010101" pitchFamily="49" charset="-122"/>
                <a:ea typeface="黑体" panose="02010609060101010101" pitchFamily="49" charset="-122"/>
              </a:rPr>
              <a:t>经济</a:t>
            </a:r>
            <a:r>
              <a:rPr lang="zh-CN" altLang="en-US" dirty="0">
                <a:latin typeface="黑体" panose="02010609060101010101" pitchFamily="49" charset="-122"/>
                <a:ea typeface="黑体" panose="02010609060101010101" pitchFamily="49" charset="-122"/>
              </a:rPr>
              <a:t>困难。</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a:t>
            </a: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a:latin typeface="黑体" panose="02010609060101010101" pitchFamily="49" charset="-122"/>
                <a:ea typeface="黑体" panose="02010609060101010101" pitchFamily="49" charset="-122"/>
              </a:rPr>
              <a:t>：</a:t>
            </a: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1122844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执政面临的严峻考验</a:t>
            </a:r>
            <a:r>
              <a:rPr lang="en-US" altLang="zh-CN" dirty="0">
                <a:solidFill>
                  <a:srgbClr val="FF0000"/>
                </a:solidFill>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保</a:t>
            </a:r>
            <a:r>
              <a:rPr lang="zh-CN" altLang="en-US" dirty="0">
                <a:latin typeface="黑体" panose="02010609060101010101" pitchFamily="49" charset="-122"/>
                <a:ea typeface="黑体" panose="02010609060101010101" pitchFamily="49" charset="-122"/>
              </a:rPr>
              <a:t>：能不能</a:t>
            </a:r>
            <a:r>
              <a:rPr lang="zh-CN" altLang="en-US" dirty="0">
                <a:solidFill>
                  <a:srgbClr val="C00000"/>
                </a:solidFill>
                <a:latin typeface="黑体" panose="02010609060101010101" pitchFamily="49" charset="-122"/>
                <a:ea typeface="黑体" panose="02010609060101010101" pitchFamily="49" charset="-122"/>
              </a:rPr>
              <a:t>保卫</a:t>
            </a:r>
            <a:r>
              <a:rPr lang="zh-CN" altLang="en-US" dirty="0">
                <a:latin typeface="黑体" panose="02010609060101010101" pitchFamily="49" charset="-122"/>
                <a:ea typeface="黑体" panose="02010609060101010101" pitchFamily="49" charset="-122"/>
              </a:rPr>
              <a:t>住人民胜利的成果。</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a:latin typeface="黑体" panose="02010609060101010101" pitchFamily="49" charset="-122"/>
                <a:ea typeface="黑体" panose="02010609060101010101" pitchFamily="49" charset="-122"/>
              </a:rPr>
              <a:t>：能不能战胜严重的</a:t>
            </a:r>
            <a:r>
              <a:rPr lang="zh-CN" altLang="en-US" dirty="0">
                <a:solidFill>
                  <a:srgbClr val="C00000"/>
                </a:solidFill>
                <a:latin typeface="黑体" panose="02010609060101010101" pitchFamily="49" charset="-122"/>
                <a:ea typeface="黑体" panose="02010609060101010101" pitchFamily="49" charset="-122"/>
              </a:rPr>
              <a:t>经济</a:t>
            </a:r>
            <a:r>
              <a:rPr lang="zh-CN" altLang="en-US" dirty="0">
                <a:latin typeface="黑体" panose="02010609060101010101" pitchFamily="49" charset="-122"/>
                <a:ea typeface="黑体" panose="02010609060101010101" pitchFamily="49" charset="-122"/>
              </a:rPr>
              <a:t>困难。</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：能不能巩固</a:t>
            </a:r>
            <a:r>
              <a:rPr lang="zh-CN" altLang="en-US" dirty="0">
                <a:solidFill>
                  <a:srgbClr val="C00000"/>
                </a:solidFill>
                <a:latin typeface="黑体" panose="02010609060101010101" pitchFamily="49" charset="-122"/>
                <a:ea typeface="黑体" panose="02010609060101010101" pitchFamily="49" charset="-122"/>
              </a:rPr>
              <a:t>民族独立</a:t>
            </a:r>
            <a:r>
              <a:rPr lang="zh-CN" altLang="en-US" dirty="0">
                <a:latin typeface="黑体" panose="02010609060101010101" pitchFamily="49" charset="-122"/>
                <a:ea typeface="黑体" panose="02010609060101010101" pitchFamily="49" charset="-122"/>
              </a:rPr>
              <a:t>，维护国家主权和安全。</a:t>
            </a: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a:latin typeface="黑体" panose="02010609060101010101" pitchFamily="49" charset="-122"/>
                <a:ea typeface="黑体" panose="02010609060101010101" pitchFamily="49" charset="-122"/>
              </a:rPr>
              <a:t>：</a:t>
            </a: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10968722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执政面临的严峻考验</a:t>
            </a:r>
            <a:r>
              <a:rPr lang="en-US" altLang="zh-CN" dirty="0">
                <a:solidFill>
                  <a:srgbClr val="FF0000"/>
                </a:solidFill>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保</a:t>
            </a:r>
            <a:r>
              <a:rPr lang="zh-CN" altLang="en-US" dirty="0">
                <a:latin typeface="黑体" panose="02010609060101010101" pitchFamily="49" charset="-122"/>
                <a:ea typeface="黑体" panose="02010609060101010101" pitchFamily="49" charset="-122"/>
              </a:rPr>
              <a:t>：能不能</a:t>
            </a:r>
            <a:r>
              <a:rPr lang="zh-CN" altLang="en-US" dirty="0">
                <a:solidFill>
                  <a:srgbClr val="C00000"/>
                </a:solidFill>
                <a:latin typeface="黑体" panose="02010609060101010101" pitchFamily="49" charset="-122"/>
                <a:ea typeface="黑体" panose="02010609060101010101" pitchFamily="49" charset="-122"/>
              </a:rPr>
              <a:t>保卫</a:t>
            </a:r>
            <a:r>
              <a:rPr lang="zh-CN" altLang="en-US" dirty="0">
                <a:latin typeface="黑体" panose="02010609060101010101" pitchFamily="49" charset="-122"/>
                <a:ea typeface="黑体" panose="02010609060101010101" pitchFamily="49" charset="-122"/>
              </a:rPr>
              <a:t>住人民胜利的成果。</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a:latin typeface="黑体" panose="02010609060101010101" pitchFamily="49" charset="-122"/>
                <a:ea typeface="黑体" panose="02010609060101010101" pitchFamily="49" charset="-122"/>
              </a:rPr>
              <a:t>：能不能战胜严重的</a:t>
            </a:r>
            <a:r>
              <a:rPr lang="zh-CN" altLang="en-US" dirty="0">
                <a:solidFill>
                  <a:srgbClr val="C00000"/>
                </a:solidFill>
                <a:latin typeface="黑体" panose="02010609060101010101" pitchFamily="49" charset="-122"/>
                <a:ea typeface="黑体" panose="02010609060101010101" pitchFamily="49" charset="-122"/>
              </a:rPr>
              <a:t>经济</a:t>
            </a:r>
            <a:r>
              <a:rPr lang="zh-CN" altLang="en-US" dirty="0">
                <a:latin typeface="黑体" panose="02010609060101010101" pitchFamily="49" charset="-122"/>
                <a:ea typeface="黑体" panose="02010609060101010101" pitchFamily="49" charset="-122"/>
              </a:rPr>
              <a:t>困难。</a:t>
            </a: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：能不能巩固</a:t>
            </a:r>
            <a:r>
              <a:rPr lang="zh-CN" altLang="en-US" dirty="0">
                <a:solidFill>
                  <a:srgbClr val="C00000"/>
                </a:solidFill>
                <a:latin typeface="黑体" panose="02010609060101010101" pitchFamily="49" charset="-122"/>
                <a:ea typeface="黑体" panose="02010609060101010101" pitchFamily="49" charset="-122"/>
              </a:rPr>
              <a:t>民族独立</a:t>
            </a:r>
            <a:r>
              <a:rPr lang="zh-CN" altLang="en-US" dirty="0">
                <a:latin typeface="黑体" panose="02010609060101010101" pitchFamily="49" charset="-122"/>
                <a:ea typeface="黑体" panose="02010609060101010101" pitchFamily="49" charset="-122"/>
              </a:rPr>
              <a:t>，维护国家主权和安全。</a:t>
            </a: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a:latin typeface="黑体" panose="02010609060101010101" pitchFamily="49" charset="-122"/>
                <a:ea typeface="黑体" panose="02010609060101010101" pitchFamily="49" charset="-122"/>
              </a:rPr>
              <a:t>：能不能经受住执政的考验，继续保持谦虚、谨慎、不骄、不躁的作风和艰苦奋斗的</a:t>
            </a:r>
            <a:r>
              <a:rPr lang="zh-CN" altLang="en-US" dirty="0">
                <a:solidFill>
                  <a:srgbClr val="C00000"/>
                </a:solidFill>
                <a:latin typeface="黑体" panose="02010609060101010101" pitchFamily="49" charset="-122"/>
                <a:ea typeface="黑体" panose="02010609060101010101" pitchFamily="49" charset="-122"/>
              </a:rPr>
              <a:t>作风</a:t>
            </a:r>
            <a:r>
              <a:rPr lang="zh-CN" altLang="en-US" dirty="0">
                <a:latin typeface="黑体" panose="02010609060101010101" pitchFamily="49" charset="-122"/>
                <a:ea typeface="黑体" panose="02010609060101010101" pitchFamily="49" charset="-122"/>
              </a:rPr>
              <a:t>。</a:t>
            </a: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19446575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执政面临的严峻考验</a:t>
            </a:r>
            <a:r>
              <a:rPr lang="en-US" altLang="zh-CN" dirty="0">
                <a:solidFill>
                  <a:srgbClr val="FF0000"/>
                </a:solidFill>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u="sng"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：能不能</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住人民胜利的成果。</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u="sng"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：能不能战胜严重的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困难。</a:t>
            </a:r>
          </a:p>
          <a:p>
            <a:pPr>
              <a:lnSpc>
                <a:spcPct val="200000"/>
              </a:lnSpc>
            </a:pPr>
            <a:r>
              <a:rPr lang="zh-CN" altLang="en-US" b="1" u="sng"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：能不能巩固</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，维护国家主权和安全</a:t>
            </a:r>
          </a:p>
          <a:p>
            <a:pPr>
              <a:lnSpc>
                <a:spcPct val="200000"/>
              </a:lnSpc>
            </a:pPr>
            <a:r>
              <a:rPr lang="zh-CN" altLang="en-US" b="1" u="sng"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：能不能经受住执政的考验，继续保持谦虚、谨慎、不骄、不躁的作风和艰苦奋斗的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32437813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6"/>
</p:tagLst>
</file>

<file path=ppt/tags/tag1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2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2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2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3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3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3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3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3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4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4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4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4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6"/>
</p:tagLst>
</file>

<file path=ppt/tags/tag5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5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5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5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5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5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6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6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6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6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6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6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7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7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7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7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7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7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8379</Words>
  <Application>Microsoft Macintosh PowerPoint</Application>
  <PresentationFormat>宽屏</PresentationFormat>
  <Paragraphs>1491</Paragraphs>
  <Slides>126</Slides>
  <Notes>13</Notes>
  <HiddenSlides>0</HiddenSlides>
  <MMClips>0</MMClips>
  <ScaleCrop>false</ScaleCrop>
  <HeadingPairs>
    <vt:vector size="6" baseType="variant">
      <vt:variant>
        <vt:lpstr>已用的字体</vt:lpstr>
      </vt:variant>
      <vt:variant>
        <vt:i4>17</vt:i4>
      </vt:variant>
      <vt:variant>
        <vt:lpstr>主题</vt:lpstr>
      </vt:variant>
      <vt:variant>
        <vt:i4>6</vt:i4>
      </vt:variant>
      <vt:variant>
        <vt:lpstr>幻灯片标题</vt:lpstr>
      </vt:variant>
      <vt:variant>
        <vt:i4>126</vt:i4>
      </vt:variant>
    </vt:vector>
  </HeadingPairs>
  <TitlesOfParts>
    <vt:vector size="149" baseType="lpstr">
      <vt:lpstr>方正粗倩简体</vt:lpstr>
      <vt:lpstr>方正兰亭超细黑简体</vt:lpstr>
      <vt:lpstr>方正兰亭黑_GBK</vt:lpstr>
      <vt:lpstr>方正清刻本悦宋简体</vt:lpstr>
      <vt:lpstr>仿宋</vt:lpstr>
      <vt:lpstr>黑体</vt:lpstr>
      <vt:lpstr>黑体-简</vt:lpstr>
      <vt:lpstr>华文新魏</vt:lpstr>
      <vt:lpstr>华文行楷</vt:lpstr>
      <vt:lpstr>思源黑体 CN Light</vt:lpstr>
      <vt:lpstr>宋体</vt:lpstr>
      <vt:lpstr>微软雅黑</vt:lpstr>
      <vt:lpstr>Arial</vt:lpstr>
      <vt:lpstr>Calibri</vt:lpstr>
      <vt:lpstr>Calibri Light</vt:lpstr>
      <vt:lpstr>Palatino Linotype</vt:lpstr>
      <vt:lpstr>Wingdings</vt:lpstr>
      <vt:lpstr>1_Office 主题</vt:lpstr>
      <vt:lpstr>3_Office 主题</vt:lpstr>
      <vt:lpstr>5_Office 主题</vt:lpstr>
      <vt:lpstr>6_Office 主题</vt:lpstr>
      <vt:lpstr>2_Office 主题</vt:lpstr>
      <vt:lpstr>4_Office 主题</vt:lpstr>
      <vt:lpstr>PowerPoint 演示文稿</vt:lpstr>
      <vt:lpstr>关于教材</vt:lpstr>
      <vt:lpstr>PowerPoint 演示文稿</vt:lpstr>
      <vt:lpstr>PowerPoint 演示文稿</vt:lpstr>
      <vt:lpstr>PowerPoint 演示文稿</vt:lpstr>
      <vt:lpstr>PowerPoint 演示文稿</vt:lpstr>
      <vt:lpstr>PowerPoint 演示文稿</vt:lpstr>
      <vt:lpstr>第二节 国民党政府处在全民的包围中</vt:lpstr>
      <vt:lpstr>第二节 国民党政府处在全民的包围中</vt:lpstr>
      <vt:lpstr>第二节 国民党政府处在全民的包围中</vt:lpstr>
      <vt:lpstr>第二节 国民党政府处在全民的包围中</vt:lpstr>
      <vt:lpstr>第二节 国民党政府处在全民的包围中</vt:lpstr>
      <vt:lpstr>练一练</vt:lpstr>
      <vt:lpstr>练一练</vt:lpstr>
      <vt:lpstr>练一练</vt:lpstr>
      <vt:lpstr>练一练</vt:lpstr>
      <vt:lpstr>练一练</vt:lpstr>
      <vt:lpstr>练一练</vt:lpstr>
      <vt:lpstr>练一练</vt:lpstr>
      <vt:lpstr>练一练</vt:lpstr>
      <vt:lpstr>PowerPoint 演示文稿</vt:lpstr>
      <vt:lpstr>第二节 国民党政府处在全民的包围中</vt:lpstr>
      <vt:lpstr>练一练</vt:lpstr>
      <vt:lpstr>练一练</vt:lpstr>
      <vt:lpstr>PowerPoint 演示文稿</vt:lpstr>
      <vt:lpstr>第二节 国民党政府处在全民的包围中 </vt:lpstr>
      <vt:lpstr>第二节 国民党政府处在全民的包围中</vt:lpstr>
      <vt:lpstr>第二节 国民党政府处在全民的包围中</vt:lpstr>
      <vt:lpstr>第二节 国民党政府处在全民的包围中</vt:lpstr>
      <vt:lpstr>第二节 国民党政府处在全民的包围中</vt:lpstr>
      <vt:lpstr>PowerPoint 演示文稿</vt:lpstr>
      <vt:lpstr>第二节 国民党政府处在全民的包围中</vt:lpstr>
      <vt:lpstr>第二节 国民党政府处在全民的包围中</vt:lpstr>
      <vt:lpstr>第二节 国民党政府处在全民的包围中</vt:lpstr>
      <vt:lpstr>第二节 国民党政府处在全民的包围中</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第三节 人民共和国：中国人民的历史性选择 </vt:lpstr>
      <vt:lpstr>PowerPoint 演示文稿</vt:lpstr>
      <vt:lpstr>第三节 人民共和国：中国人民的历史性选择</vt:lpstr>
      <vt:lpstr>第三节 人民共和国：中国人民的历史性选择</vt:lpstr>
      <vt:lpstr>第三节 人民共和国：中国人民的历史性选择</vt:lpstr>
      <vt:lpstr>第三节 人民共和国：中国人民的历史性选择</vt:lpstr>
      <vt:lpstr>第三节 人民共和国：中国人民的历史性选择</vt:lpstr>
      <vt:lpstr>第三节 人民共和国：中国人民的历史性选择</vt:lpstr>
      <vt:lpstr>PowerPoint 演示文稿</vt:lpstr>
      <vt:lpstr>第三节 人民共和国：中国人民的历史性选择</vt:lpstr>
      <vt:lpstr>第三节 人民共和国：中国人民的历史性选择</vt:lpstr>
      <vt:lpstr>第三节 人民共和国：中国人民的历史性选择 </vt:lpstr>
      <vt:lpstr>第三节 人民共和国：中国人民的历史性选择 </vt:lpstr>
      <vt:lpstr>第三节 人民共和国：中国人民的历史性选择 </vt:lpstr>
      <vt:lpstr>PowerPoint 演示文稿</vt:lpstr>
      <vt:lpstr>第三节 人民共和国：中国人民的历史性选择</vt:lpstr>
      <vt:lpstr>第三节 人民共和国：中国人民的历史性选择 </vt:lpstr>
      <vt:lpstr>第三节 人民共和国：中国人民的历史性选择 </vt:lpstr>
      <vt:lpstr>第三节 人民共和国：中国人民的历史性选择 </vt:lpstr>
      <vt:lpstr>第三节 人民共和国：中国人民的历史性选择 </vt:lpstr>
      <vt:lpstr>第三节 人民共和国：中国人民的历史性选择 </vt:lpstr>
      <vt:lpstr>第三节 人民共和国：中国人民的历史性选择 </vt:lpstr>
      <vt:lpstr>第三节 人民共和国：中国人民的历史性选择 </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PowerPoint 演示文稿</vt:lpstr>
      <vt:lpstr>PowerPoint 演示文稿</vt:lpstr>
      <vt:lpstr>PowerPoint 演示文稿</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PowerPoint 演示文稿</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PowerPoint 演示文稿</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PowerPoint 演示文稿</vt:lpstr>
      <vt:lpstr>第一节 《共同纲领》的全面实施与 新民主主义革命任务的胜利完成  </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vector>
  </TitlesOfParts>
  <Company>Sky123.Org</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User</cp:lastModifiedBy>
  <cp:revision>418</cp:revision>
  <dcterms:created xsi:type="dcterms:W3CDTF">2015-01-10T04:56:00Z</dcterms:created>
  <dcterms:modified xsi:type="dcterms:W3CDTF">2019-11-19T08:05:51Z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