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99" r:id="rId2"/>
    <p:sldMasterId id="2147483712" r:id="rId3"/>
    <p:sldMasterId id="2147483724" r:id="rId4"/>
    <p:sldMasterId id="2147483737" r:id="rId5"/>
    <p:sldMasterId id="2147483750" r:id="rId6"/>
  </p:sldMasterIdLst>
  <p:notesMasterIdLst>
    <p:notesMasterId r:id="rId146"/>
  </p:notesMasterIdLst>
  <p:handoutMasterIdLst>
    <p:handoutMasterId r:id="rId147"/>
  </p:handoutMasterIdLst>
  <p:sldIdLst>
    <p:sldId id="676" r:id="rId7"/>
    <p:sldId id="1229" r:id="rId8"/>
    <p:sldId id="1230" r:id="rId9"/>
    <p:sldId id="1231" r:id="rId10"/>
    <p:sldId id="1232" r:id="rId11"/>
    <p:sldId id="1233" r:id="rId12"/>
    <p:sldId id="1094" r:id="rId13"/>
    <p:sldId id="1095" r:id="rId14"/>
    <p:sldId id="1096" r:id="rId15"/>
    <p:sldId id="1192" r:id="rId16"/>
    <p:sldId id="1194" r:id="rId17"/>
    <p:sldId id="1193" r:id="rId18"/>
    <p:sldId id="1097" r:id="rId19"/>
    <p:sldId id="1098" r:id="rId20"/>
    <p:sldId id="1195" r:id="rId21"/>
    <p:sldId id="1197" r:id="rId22"/>
    <p:sldId id="1198" r:id="rId23"/>
    <p:sldId id="1196" r:id="rId24"/>
    <p:sldId id="1099" r:id="rId25"/>
    <p:sldId id="1100" r:id="rId26"/>
    <p:sldId id="1101" r:id="rId27"/>
    <p:sldId id="1102" r:id="rId28"/>
    <p:sldId id="1103" r:id="rId29"/>
    <p:sldId id="1104" r:id="rId30"/>
    <p:sldId id="1105" r:id="rId31"/>
    <p:sldId id="1106" r:id="rId32"/>
    <p:sldId id="1107" r:id="rId33"/>
    <p:sldId id="1108" r:id="rId34"/>
    <p:sldId id="1109" r:id="rId35"/>
    <p:sldId id="1110" r:id="rId36"/>
    <p:sldId id="1111" r:id="rId37"/>
    <p:sldId id="1199" r:id="rId38"/>
    <p:sldId id="1112" r:id="rId39"/>
    <p:sldId id="1113" r:id="rId40"/>
    <p:sldId id="1200" r:id="rId41"/>
    <p:sldId id="1114" r:id="rId42"/>
    <p:sldId id="1115" r:id="rId43"/>
    <p:sldId id="1201" r:id="rId44"/>
    <p:sldId id="1202" r:id="rId45"/>
    <p:sldId id="1203" r:id="rId46"/>
    <p:sldId id="1116" r:id="rId47"/>
    <p:sldId id="1117" r:id="rId48"/>
    <p:sldId id="1118" r:id="rId49"/>
    <p:sldId id="1119" r:id="rId50"/>
    <p:sldId id="1120" r:id="rId51"/>
    <p:sldId id="1206" r:id="rId52"/>
    <p:sldId id="1207" r:id="rId53"/>
    <p:sldId id="1205" r:id="rId54"/>
    <p:sldId id="1204" r:id="rId55"/>
    <p:sldId id="1121" r:id="rId56"/>
    <p:sldId id="1208" r:id="rId57"/>
    <p:sldId id="1209" r:id="rId58"/>
    <p:sldId id="1122" r:id="rId59"/>
    <p:sldId id="1123" r:id="rId60"/>
    <p:sldId id="1124" r:id="rId61"/>
    <p:sldId id="1125" r:id="rId62"/>
    <p:sldId id="1126" r:id="rId63"/>
    <p:sldId id="1127" r:id="rId64"/>
    <p:sldId id="1128" r:id="rId65"/>
    <p:sldId id="1129" r:id="rId66"/>
    <p:sldId id="1130" r:id="rId67"/>
    <p:sldId id="1131" r:id="rId68"/>
    <p:sldId id="1132" r:id="rId69"/>
    <p:sldId id="1165" r:id="rId70"/>
    <p:sldId id="1134" r:id="rId71"/>
    <p:sldId id="1135" r:id="rId72"/>
    <p:sldId id="1136" r:id="rId73"/>
    <p:sldId id="1137" r:id="rId74"/>
    <p:sldId id="1211" r:id="rId75"/>
    <p:sldId id="1212" r:id="rId76"/>
    <p:sldId id="1215" r:id="rId77"/>
    <p:sldId id="1216" r:id="rId78"/>
    <p:sldId id="1214" r:id="rId79"/>
    <p:sldId id="1213" r:id="rId80"/>
    <p:sldId id="1217" r:id="rId81"/>
    <p:sldId id="1218" r:id="rId82"/>
    <p:sldId id="1138" r:id="rId83"/>
    <p:sldId id="1219" r:id="rId84"/>
    <p:sldId id="1220" r:id="rId85"/>
    <p:sldId id="1139" r:id="rId86"/>
    <p:sldId id="1140" r:id="rId87"/>
    <p:sldId id="1141" r:id="rId88"/>
    <p:sldId id="1142" r:id="rId89"/>
    <p:sldId id="1143" r:id="rId90"/>
    <p:sldId id="1144" r:id="rId91"/>
    <p:sldId id="1145" r:id="rId92"/>
    <p:sldId id="1146" r:id="rId93"/>
    <p:sldId id="1147" r:id="rId94"/>
    <p:sldId id="1148" r:id="rId95"/>
    <p:sldId id="1149" r:id="rId96"/>
    <p:sldId id="1150" r:id="rId97"/>
    <p:sldId id="1151" r:id="rId98"/>
    <p:sldId id="1152" r:id="rId99"/>
    <p:sldId id="1153" r:id="rId100"/>
    <p:sldId id="1154" r:id="rId101"/>
    <p:sldId id="1155" r:id="rId102"/>
    <p:sldId id="1156" r:id="rId103"/>
    <p:sldId id="1157" r:id="rId104"/>
    <p:sldId id="1158" r:id="rId105"/>
    <p:sldId id="1159" r:id="rId106"/>
    <p:sldId id="1160" r:id="rId107"/>
    <p:sldId id="1161" r:id="rId108"/>
    <p:sldId id="1162" r:id="rId109"/>
    <p:sldId id="1163" r:id="rId110"/>
    <p:sldId id="1164" r:id="rId111"/>
    <p:sldId id="1166" r:id="rId112"/>
    <p:sldId id="1167" r:id="rId113"/>
    <p:sldId id="1168" r:id="rId114"/>
    <p:sldId id="1169" r:id="rId115"/>
    <p:sldId id="1170" r:id="rId116"/>
    <p:sldId id="1171" r:id="rId117"/>
    <p:sldId id="1172" r:id="rId118"/>
    <p:sldId id="1173" r:id="rId119"/>
    <p:sldId id="1174" r:id="rId120"/>
    <p:sldId id="1175" r:id="rId121"/>
    <p:sldId id="1176" r:id="rId122"/>
    <p:sldId id="1177" r:id="rId123"/>
    <p:sldId id="1178" r:id="rId124"/>
    <p:sldId id="1179" r:id="rId125"/>
    <p:sldId id="1180" r:id="rId126"/>
    <p:sldId id="1181" r:id="rId127"/>
    <p:sldId id="1221" r:id="rId128"/>
    <p:sldId id="1222" r:id="rId129"/>
    <p:sldId id="1182" r:id="rId130"/>
    <p:sldId id="1223" r:id="rId131"/>
    <p:sldId id="1224" r:id="rId132"/>
    <p:sldId id="1183" r:id="rId133"/>
    <p:sldId id="1184" r:id="rId134"/>
    <p:sldId id="1185" r:id="rId135"/>
    <p:sldId id="1225" r:id="rId136"/>
    <p:sldId id="1226" r:id="rId137"/>
    <p:sldId id="1227" r:id="rId138"/>
    <p:sldId id="1228" r:id="rId139"/>
    <p:sldId id="1186" r:id="rId140"/>
    <p:sldId id="1187" r:id="rId141"/>
    <p:sldId id="1188" r:id="rId142"/>
    <p:sldId id="1189" r:id="rId143"/>
    <p:sldId id="1190" r:id="rId144"/>
    <p:sldId id="1191" r:id="rId1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1">
          <p15:clr>
            <a:srgbClr val="A4A3A4"/>
          </p15:clr>
        </p15:guide>
        <p15:guide id="2" pos="38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Microsoft Office 用户" initials="Office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3F3F3"/>
    <a:srgbClr val="010101"/>
    <a:srgbClr val="000000"/>
    <a:srgbClr val="5F5D5E"/>
    <a:srgbClr val="0C0807"/>
    <a:srgbClr val="AD9370"/>
    <a:srgbClr val="090909"/>
    <a:srgbClr val="C9D3B0"/>
    <a:srgbClr val="7E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092" autoAdjust="0"/>
    <p:restoredTop sz="93089"/>
  </p:normalViewPr>
  <p:slideViewPr>
    <p:cSldViewPr snapToGrid="0">
      <p:cViewPr varScale="1">
        <p:scale>
          <a:sx n="93" d="100"/>
          <a:sy n="93" d="100"/>
        </p:scale>
        <p:origin x="216" y="768"/>
      </p:cViewPr>
      <p:guideLst>
        <p:guide orient="horz" pos="2351"/>
        <p:guide pos="3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1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63" Type="http://schemas.openxmlformats.org/officeDocument/2006/relationships/slide" Target="slides/slide57.xml"/><Relationship Id="rId84" Type="http://schemas.openxmlformats.org/officeDocument/2006/relationships/slide" Target="slides/slide78.xml"/><Relationship Id="rId138" Type="http://schemas.openxmlformats.org/officeDocument/2006/relationships/slide" Target="slides/slide132.xml"/><Relationship Id="rId107" Type="http://schemas.openxmlformats.org/officeDocument/2006/relationships/slide" Target="slides/slide10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53" Type="http://schemas.openxmlformats.org/officeDocument/2006/relationships/slide" Target="slides/slide47.xml"/><Relationship Id="rId74" Type="http://schemas.openxmlformats.org/officeDocument/2006/relationships/slide" Target="slides/slide68.xml"/><Relationship Id="rId128" Type="http://schemas.openxmlformats.org/officeDocument/2006/relationships/slide" Target="slides/slide122.xml"/><Relationship Id="rId149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89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113" Type="http://schemas.openxmlformats.org/officeDocument/2006/relationships/slide" Target="slides/slide107.xml"/><Relationship Id="rId118" Type="http://schemas.openxmlformats.org/officeDocument/2006/relationships/slide" Target="slides/slide112.xml"/><Relationship Id="rId134" Type="http://schemas.openxmlformats.org/officeDocument/2006/relationships/slide" Target="slides/slide128.xml"/><Relationship Id="rId139" Type="http://schemas.openxmlformats.org/officeDocument/2006/relationships/slide" Target="slides/slide133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150" Type="http://schemas.openxmlformats.org/officeDocument/2006/relationships/viewProps" Target="viewProps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59" Type="http://schemas.openxmlformats.org/officeDocument/2006/relationships/slide" Target="slides/slide53.xml"/><Relationship Id="rId103" Type="http://schemas.openxmlformats.org/officeDocument/2006/relationships/slide" Target="slides/slide97.xml"/><Relationship Id="rId108" Type="http://schemas.openxmlformats.org/officeDocument/2006/relationships/slide" Target="slides/slide102.xml"/><Relationship Id="rId124" Type="http://schemas.openxmlformats.org/officeDocument/2006/relationships/slide" Target="slides/slide118.xml"/><Relationship Id="rId129" Type="http://schemas.openxmlformats.org/officeDocument/2006/relationships/slide" Target="slides/slide123.xml"/><Relationship Id="rId54" Type="http://schemas.openxmlformats.org/officeDocument/2006/relationships/slide" Target="slides/slide48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40" Type="http://schemas.openxmlformats.org/officeDocument/2006/relationships/slide" Target="slides/slide134.xml"/><Relationship Id="rId145" Type="http://schemas.openxmlformats.org/officeDocument/2006/relationships/slide" Target="slides/slide13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49" Type="http://schemas.openxmlformats.org/officeDocument/2006/relationships/slide" Target="slides/slide43.xml"/><Relationship Id="rId114" Type="http://schemas.openxmlformats.org/officeDocument/2006/relationships/slide" Target="slides/slide108.xml"/><Relationship Id="rId119" Type="http://schemas.openxmlformats.org/officeDocument/2006/relationships/slide" Target="slides/slide113.xml"/><Relationship Id="rId44" Type="http://schemas.openxmlformats.org/officeDocument/2006/relationships/slide" Target="slides/slide38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130" Type="http://schemas.openxmlformats.org/officeDocument/2006/relationships/slide" Target="slides/slide124.xml"/><Relationship Id="rId135" Type="http://schemas.openxmlformats.org/officeDocument/2006/relationships/slide" Target="slides/slide129.xml"/><Relationship Id="rId151" Type="http://schemas.openxmlformats.org/officeDocument/2006/relationships/theme" Target="theme/theme1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109" Type="http://schemas.openxmlformats.org/officeDocument/2006/relationships/slide" Target="slides/slide10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slide" Target="slides/slide98.xml"/><Relationship Id="rId120" Type="http://schemas.openxmlformats.org/officeDocument/2006/relationships/slide" Target="slides/slide114.xml"/><Relationship Id="rId125" Type="http://schemas.openxmlformats.org/officeDocument/2006/relationships/slide" Target="slides/slide119.xml"/><Relationship Id="rId141" Type="http://schemas.openxmlformats.org/officeDocument/2006/relationships/slide" Target="slides/slide135.xml"/><Relationship Id="rId14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110" Type="http://schemas.openxmlformats.org/officeDocument/2006/relationships/slide" Target="slides/slide104.xml"/><Relationship Id="rId115" Type="http://schemas.openxmlformats.org/officeDocument/2006/relationships/slide" Target="slides/slide109.xml"/><Relationship Id="rId131" Type="http://schemas.openxmlformats.org/officeDocument/2006/relationships/slide" Target="slides/slide125.xml"/><Relationship Id="rId136" Type="http://schemas.openxmlformats.org/officeDocument/2006/relationships/slide" Target="slides/slide130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52" Type="http://schemas.openxmlformats.org/officeDocument/2006/relationships/tableStyles" Target="tableStyles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slide" Target="slides/slide99.xml"/><Relationship Id="rId126" Type="http://schemas.openxmlformats.org/officeDocument/2006/relationships/slide" Target="slides/slide120.xml"/><Relationship Id="rId147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121" Type="http://schemas.openxmlformats.org/officeDocument/2006/relationships/slide" Target="slides/slide115.xml"/><Relationship Id="rId142" Type="http://schemas.openxmlformats.org/officeDocument/2006/relationships/slide" Target="slides/slide136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9.xml"/><Relationship Id="rId46" Type="http://schemas.openxmlformats.org/officeDocument/2006/relationships/slide" Target="slides/slide40.xml"/><Relationship Id="rId67" Type="http://schemas.openxmlformats.org/officeDocument/2006/relationships/slide" Target="slides/slide61.xml"/><Relationship Id="rId116" Type="http://schemas.openxmlformats.org/officeDocument/2006/relationships/slide" Target="slides/slide110.xml"/><Relationship Id="rId137" Type="http://schemas.openxmlformats.org/officeDocument/2006/relationships/slide" Target="slides/slide13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62" Type="http://schemas.openxmlformats.org/officeDocument/2006/relationships/slide" Target="slides/slide56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111" Type="http://schemas.openxmlformats.org/officeDocument/2006/relationships/slide" Target="slides/slide105.xml"/><Relationship Id="rId132" Type="http://schemas.openxmlformats.org/officeDocument/2006/relationships/slide" Target="slides/slide126.xml"/><Relationship Id="rId15" Type="http://schemas.openxmlformats.org/officeDocument/2006/relationships/slide" Target="slides/slide9.xml"/><Relationship Id="rId36" Type="http://schemas.openxmlformats.org/officeDocument/2006/relationships/slide" Target="slides/slide30.xml"/><Relationship Id="rId57" Type="http://schemas.openxmlformats.org/officeDocument/2006/relationships/slide" Target="slides/slide51.xml"/><Relationship Id="rId106" Type="http://schemas.openxmlformats.org/officeDocument/2006/relationships/slide" Target="slides/slide100.xml"/><Relationship Id="rId127" Type="http://schemas.openxmlformats.org/officeDocument/2006/relationships/slide" Target="slides/slide12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52" Type="http://schemas.openxmlformats.org/officeDocument/2006/relationships/slide" Target="slides/slide46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122" Type="http://schemas.openxmlformats.org/officeDocument/2006/relationships/slide" Target="slides/slide116.xml"/><Relationship Id="rId143" Type="http://schemas.openxmlformats.org/officeDocument/2006/relationships/slide" Target="slides/slide137.xml"/><Relationship Id="rId148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7" Type="http://schemas.openxmlformats.org/officeDocument/2006/relationships/slide" Target="slides/slide41.xml"/><Relationship Id="rId68" Type="http://schemas.openxmlformats.org/officeDocument/2006/relationships/slide" Target="slides/slide62.xml"/><Relationship Id="rId89" Type="http://schemas.openxmlformats.org/officeDocument/2006/relationships/slide" Target="slides/slide83.xml"/><Relationship Id="rId112" Type="http://schemas.openxmlformats.org/officeDocument/2006/relationships/slide" Target="slides/slide106.xml"/><Relationship Id="rId133" Type="http://schemas.openxmlformats.org/officeDocument/2006/relationships/slide" Target="slides/slide127.xml"/><Relationship Id="rId16" Type="http://schemas.openxmlformats.org/officeDocument/2006/relationships/slide" Target="slides/slide10.xml"/><Relationship Id="rId37" Type="http://schemas.openxmlformats.org/officeDocument/2006/relationships/slide" Target="slides/slide31.xml"/><Relationship Id="rId58" Type="http://schemas.openxmlformats.org/officeDocument/2006/relationships/slide" Target="slides/slide52.xml"/><Relationship Id="rId79" Type="http://schemas.openxmlformats.org/officeDocument/2006/relationships/slide" Target="slides/slide73.xml"/><Relationship Id="rId102" Type="http://schemas.openxmlformats.org/officeDocument/2006/relationships/slide" Target="slides/slide96.xml"/><Relationship Id="rId123" Type="http://schemas.openxmlformats.org/officeDocument/2006/relationships/slide" Target="slides/slide117.xml"/><Relationship Id="rId144" Type="http://schemas.openxmlformats.org/officeDocument/2006/relationships/slide" Target="slides/slide138.xml"/><Relationship Id="rId90" Type="http://schemas.openxmlformats.org/officeDocument/2006/relationships/slide" Target="slides/slide8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7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7B41C-2517-4BF8-AD08-596BD1D5E37F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F6675-9CA1-4822-BCBC-3C14710B2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8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101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102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103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569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4357" y="439366"/>
            <a:ext cx="9301843" cy="54405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6534"/>
            <a:ext cx="10515600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132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88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68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52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11909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159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40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4357" y="439366"/>
            <a:ext cx="9301843" cy="54405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6534"/>
            <a:ext cx="10515600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206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861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698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64971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8524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4495" y="412152"/>
            <a:ext cx="10192076" cy="54405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6534"/>
            <a:ext cx="10515600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2775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0086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029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1246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72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9452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0461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0558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1354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8595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2040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404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4495" y="412152"/>
            <a:ext cx="10192076" cy="54405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6534"/>
            <a:ext cx="10515600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5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7561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0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149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4299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5231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58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67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4203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494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0236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4357" y="439366"/>
            <a:ext cx="9301843" cy="54405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6534"/>
            <a:ext cx="10515600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042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3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3650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9522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93939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971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14579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371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4428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5707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97006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2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4495" y="412152"/>
            <a:ext cx="10192076" cy="54405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6534"/>
            <a:ext cx="10515600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83979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86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85386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2001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4862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6797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89887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7071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0907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73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30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11"/>
          <p:cNvSpPr/>
          <p:nvPr userDrawn="1"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005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3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11"/>
          <p:cNvSpPr/>
          <p:nvPr userDrawn="1"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549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84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11"/>
          <p:cNvSpPr/>
          <p:nvPr userDrawn="1"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595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3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0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0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0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0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0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0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0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0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0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0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0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1.jpe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78936" y="1597749"/>
            <a:ext cx="1004634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9600" b="1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中国近现代史纲要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360875" y="3888172"/>
            <a:ext cx="4175171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6161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尚德机构  学术中心</a:t>
            </a:r>
            <a:endParaRPr lang="en-US" altLang="zh-CN" sz="2400" dirty="0">
              <a:solidFill>
                <a:srgbClr val="16161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6161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主讲老师：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961" y="425720"/>
            <a:ext cx="3639771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第二节 制定过渡时期总路线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1867" y="1266534"/>
            <a:ext cx="10811933" cy="5235866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新民主主义社会的建立及其过渡性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标志：新中国成立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过渡性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主要的经济成分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：社会主义经济、个体经济和私人资本主义经济</a:t>
            </a:r>
          </a:p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主要矛盾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国际：是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同帝国主义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的矛盾。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国内：是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阶级和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阶级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（社会主义和资本主义）的矛盾。</a:t>
            </a:r>
          </a:p>
        </p:txBody>
      </p:sp>
      <p:pic>
        <p:nvPicPr>
          <p:cNvPr id="5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062" y="1294921"/>
            <a:ext cx="1386222" cy="4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 5"/>
          <p:cNvGrpSpPr/>
          <p:nvPr/>
        </p:nvGrpSpPr>
        <p:grpSpPr>
          <a:xfrm>
            <a:off x="6452977" y="51166"/>
            <a:ext cx="5654768" cy="1293158"/>
            <a:chOff x="6351377" y="650922"/>
            <a:chExt cx="5654768" cy="1293158"/>
          </a:xfrm>
        </p:grpSpPr>
        <p:sp>
          <p:nvSpPr>
            <p:cNvPr id="12" name="圆角矩形 11"/>
            <p:cNvSpPr/>
            <p:nvPr/>
          </p:nvSpPr>
          <p:spPr>
            <a:xfrm>
              <a:off x="6351377" y="988995"/>
              <a:ext cx="3085169" cy="662357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新民主主义社会的建立及其过渡性</a:t>
              </a:r>
            </a:p>
          </p:txBody>
        </p:sp>
        <p:sp>
          <p:nvSpPr>
            <p:cNvPr id="13" name="左大括号 12"/>
            <p:cNvSpPr/>
            <p:nvPr/>
          </p:nvSpPr>
          <p:spPr>
            <a:xfrm>
              <a:off x="9436546" y="650922"/>
              <a:ext cx="263189" cy="1293158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9688721" y="650922"/>
              <a:ext cx="2317424" cy="6075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建立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9678630" y="1320174"/>
              <a:ext cx="2317425" cy="623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特点和性质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47D9A187-9621-5E45-89C1-379D87B4B80A}"/>
              </a:ext>
            </a:extLst>
          </p:cNvPr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8.2.2.3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过渡时期总路线反映了历史的必然 </a:t>
            </a:r>
          </a:p>
        </p:txBody>
      </p:sp>
    </p:spTree>
    <p:extLst>
      <p:ext uri="{BB962C8B-B14F-4D97-AF65-F5344CB8AC3E}">
        <p14:creationId xmlns:p14="http://schemas.microsoft.com/office/powerpoint/2010/main" val="166390219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0085" y="449222"/>
            <a:ext cx="4688715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第二节 探索中的严重曲折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758" y="1568166"/>
            <a:ext cx="11780323" cy="497513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2900" dirty="0">
                <a:latin typeface="黑体" panose="02010609060101010101" pitchFamily="49" charset="-122"/>
                <a:ea typeface="黑体" panose="02010609060101010101" pitchFamily="49" charset="-122"/>
              </a:rPr>
              <a:t>纠左：</a:t>
            </a:r>
            <a:endParaRPr lang="en-US" altLang="zh-CN" sz="29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初步努力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5700" dirty="0">
                <a:latin typeface="黑体" panose="02010609060101010101" pitchFamily="49" charset="-122"/>
                <a:ea typeface="黑体" panose="02010609060101010101" pitchFamily="49" charset="-122"/>
              </a:rPr>
              <a:t>庐山会议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国民经济调整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七千人大会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第三届全国人大一次会议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时间：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1959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         目的：纠正左倾错误路线。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         错误：做出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关于以彭德怀同志为首的反党集团的错误的决议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，随后在全党范围开展了“反右倾”斗争。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50000"/>
              </a:lnSpc>
            </a:pP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7623958" y="105424"/>
            <a:ext cx="4465122" cy="1307739"/>
            <a:chOff x="6728171" y="152926"/>
            <a:chExt cx="5325283" cy="1761615"/>
          </a:xfrm>
        </p:grpSpPr>
        <p:sp>
          <p:nvSpPr>
            <p:cNvPr id="7" name="圆角矩形 6"/>
            <p:cNvSpPr/>
            <p:nvPr/>
          </p:nvSpPr>
          <p:spPr>
            <a:xfrm>
              <a:off x="6728171" y="664984"/>
              <a:ext cx="3064064" cy="6512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大跃进及其纠正</a:t>
              </a:r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9857037" y="223636"/>
              <a:ext cx="209010" cy="153395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119480" y="152926"/>
              <a:ext cx="1933974" cy="6209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0119480" y="1340876"/>
              <a:ext cx="1933974" cy="57366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纠左</a:t>
              </a:r>
            </a:p>
          </p:txBody>
        </p:sp>
      </p:grpSp>
      <p:sp>
        <p:nvSpPr>
          <p:cNvPr id="4" name="上箭头 3"/>
          <p:cNvSpPr/>
          <p:nvPr/>
        </p:nvSpPr>
        <p:spPr>
          <a:xfrm>
            <a:off x="2059407" y="3016643"/>
            <a:ext cx="855024" cy="59376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2759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0085" y="449222"/>
            <a:ext cx="4688715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第二节 探索中的严重曲折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758" y="1568166"/>
            <a:ext cx="11554691" cy="4975137"/>
          </a:xfrm>
        </p:spPr>
        <p:txBody>
          <a:bodyPr>
            <a:normAutofit/>
          </a:bodyPr>
          <a:lstStyle/>
          <a:p>
            <a:r>
              <a:rPr lang="zh-CN" altLang="en-US" sz="2900" dirty="0">
                <a:latin typeface="黑体" panose="02010609060101010101" pitchFamily="49" charset="-122"/>
                <a:ea typeface="黑体" panose="02010609060101010101" pitchFamily="49" charset="-122"/>
              </a:rPr>
              <a:t>纠左：</a:t>
            </a:r>
            <a:endParaRPr lang="en-US" altLang="zh-CN" sz="29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初步努力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庐山会议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国民经济调整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七千人大会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第三届全国人大一次会议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时间：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1961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月中共八届九中全会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内容：正式决定对国民经济实行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调整、巩固、充实、提高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的方针。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7623958" y="105424"/>
            <a:ext cx="4465122" cy="1307739"/>
            <a:chOff x="6728171" y="152926"/>
            <a:chExt cx="5325283" cy="1761615"/>
          </a:xfrm>
        </p:grpSpPr>
        <p:sp>
          <p:nvSpPr>
            <p:cNvPr id="7" name="圆角矩形 6"/>
            <p:cNvSpPr/>
            <p:nvPr/>
          </p:nvSpPr>
          <p:spPr>
            <a:xfrm>
              <a:off x="6728171" y="664984"/>
              <a:ext cx="3064064" cy="6512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大跃进及其纠正</a:t>
              </a:r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9857037" y="223636"/>
              <a:ext cx="209010" cy="153395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119480" y="152926"/>
              <a:ext cx="1933974" cy="6209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0119480" y="1340876"/>
              <a:ext cx="1933974" cy="57366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纠左</a:t>
              </a:r>
            </a:p>
          </p:txBody>
        </p:sp>
      </p:grpSp>
      <p:sp>
        <p:nvSpPr>
          <p:cNvPr id="4" name="上箭头 3"/>
          <p:cNvSpPr/>
          <p:nvPr/>
        </p:nvSpPr>
        <p:spPr>
          <a:xfrm>
            <a:off x="4067617" y="3658914"/>
            <a:ext cx="855024" cy="59376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378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0085" y="449222"/>
            <a:ext cx="4688715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第二节 探索中的严重曲折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758" y="1568167"/>
            <a:ext cx="11554691" cy="2018182"/>
          </a:xfrm>
        </p:spPr>
        <p:txBody>
          <a:bodyPr>
            <a:normAutofit/>
          </a:bodyPr>
          <a:lstStyle/>
          <a:p>
            <a:r>
              <a:rPr lang="zh-CN" altLang="en-US" sz="2900" dirty="0">
                <a:latin typeface="黑体" panose="02010609060101010101" pitchFamily="49" charset="-122"/>
                <a:ea typeface="黑体" panose="02010609060101010101" pitchFamily="49" charset="-122"/>
              </a:rPr>
              <a:t>纠左：</a:t>
            </a:r>
            <a:endParaRPr lang="en-US" altLang="zh-CN" sz="29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初步努力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庐山会议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国民经济调整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七千人大会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第三届全国人大一次会议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7623958" y="105424"/>
            <a:ext cx="4465122" cy="1307739"/>
            <a:chOff x="6728171" y="152926"/>
            <a:chExt cx="5325283" cy="1761615"/>
          </a:xfrm>
        </p:grpSpPr>
        <p:sp>
          <p:nvSpPr>
            <p:cNvPr id="7" name="圆角矩形 6"/>
            <p:cNvSpPr/>
            <p:nvPr/>
          </p:nvSpPr>
          <p:spPr>
            <a:xfrm>
              <a:off x="6728171" y="664984"/>
              <a:ext cx="3064064" cy="6512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大跃进及其纠正</a:t>
              </a:r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9857037" y="223636"/>
              <a:ext cx="209010" cy="153395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119480" y="152926"/>
              <a:ext cx="1933974" cy="6209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0119480" y="1340876"/>
              <a:ext cx="1933974" cy="57366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纠左</a:t>
              </a:r>
            </a:p>
          </p:txBody>
        </p:sp>
      </p:grpSp>
      <p:sp>
        <p:nvSpPr>
          <p:cNvPr id="4" name="上箭头 3"/>
          <p:cNvSpPr/>
          <p:nvPr/>
        </p:nvSpPr>
        <p:spPr>
          <a:xfrm>
            <a:off x="5870368" y="3644570"/>
            <a:ext cx="855024" cy="59376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8720" y="4354655"/>
            <a:ext cx="825018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时间：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1962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月间对“反右倾”运动中受到批判的人进行平反。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9.2.1.5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“七千人大会”的召开</a:t>
            </a:r>
          </a:p>
        </p:txBody>
      </p:sp>
    </p:spTree>
    <p:extLst>
      <p:ext uri="{BB962C8B-B14F-4D97-AF65-F5344CB8AC3E}">
        <p14:creationId xmlns:p14="http://schemas.microsoft.com/office/powerpoint/2010/main" val="259137400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0085" y="449222"/>
            <a:ext cx="4688715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第二节 探索中的严重曲折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758" y="1568167"/>
            <a:ext cx="11554691" cy="2018182"/>
          </a:xfrm>
        </p:spPr>
        <p:txBody>
          <a:bodyPr>
            <a:normAutofit fontScale="92500"/>
          </a:bodyPr>
          <a:lstStyle/>
          <a:p>
            <a:r>
              <a:rPr lang="zh-CN" altLang="en-US" sz="2900" dirty="0">
                <a:latin typeface="黑体" panose="02010609060101010101" pitchFamily="49" charset="-122"/>
                <a:ea typeface="黑体" panose="02010609060101010101" pitchFamily="49" charset="-122"/>
              </a:rPr>
              <a:t>纠左：</a:t>
            </a:r>
            <a:endParaRPr lang="en-US" altLang="zh-CN" sz="29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初步努力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庐山会议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国民经济调整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七千人大会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第三届全国人大一次会议</a:t>
            </a:r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7623958" y="105424"/>
            <a:ext cx="4465122" cy="1307739"/>
            <a:chOff x="6728171" y="152926"/>
            <a:chExt cx="5325283" cy="1761615"/>
          </a:xfrm>
        </p:grpSpPr>
        <p:sp>
          <p:nvSpPr>
            <p:cNvPr id="7" name="圆角矩形 6"/>
            <p:cNvSpPr/>
            <p:nvPr/>
          </p:nvSpPr>
          <p:spPr>
            <a:xfrm>
              <a:off x="6728171" y="664984"/>
              <a:ext cx="3064064" cy="6512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大跃进及其纠正</a:t>
              </a:r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9857037" y="223636"/>
              <a:ext cx="209010" cy="153395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119480" y="152926"/>
              <a:ext cx="1933974" cy="6209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0119480" y="1340876"/>
              <a:ext cx="1933974" cy="57366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纠左</a:t>
              </a:r>
            </a:p>
          </p:txBody>
        </p:sp>
      </p:grpSp>
      <p:sp>
        <p:nvSpPr>
          <p:cNvPr id="4" name="上箭头 3"/>
          <p:cNvSpPr/>
          <p:nvPr/>
        </p:nvSpPr>
        <p:spPr>
          <a:xfrm>
            <a:off x="8332214" y="3560985"/>
            <a:ext cx="855024" cy="59376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38800" y="4588150"/>
            <a:ext cx="62806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时间：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1964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年底到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1965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年初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内容：周恩来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第一次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提出把我国建成现代农业、工业、国防和科学技术的社会主义强国，即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四个现代化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9654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3026557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社会主义建设在探索中曲折发展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834887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良好的开局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5486886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建设的成就探索的成果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53580" y="3160886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探索中的严重曲折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6103457" y="2488678"/>
            <a:ext cx="187956" cy="237859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280044" y="2483757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大跃进及其纠正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291413" y="3351839"/>
            <a:ext cx="3064064" cy="651254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文化大革命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6280044" y="4216024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严重的曲折深刻的教训</a:t>
            </a:r>
          </a:p>
        </p:txBody>
      </p:sp>
    </p:spTree>
    <p:extLst>
      <p:ext uri="{BB962C8B-B14F-4D97-AF65-F5344CB8AC3E}">
        <p14:creationId xmlns:p14="http://schemas.microsoft.com/office/powerpoint/2010/main" val="307163631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625057" y="822149"/>
            <a:ext cx="461962" cy="5802521"/>
            <a:chOff x="705221" y="809183"/>
            <a:chExt cx="461962" cy="5802521"/>
          </a:xfrm>
          <a:solidFill>
            <a:srgbClr val="C00000"/>
          </a:solidFill>
        </p:grpSpPr>
        <p:cxnSp>
          <p:nvCxnSpPr>
            <p:cNvPr id="4" name="MH_Other_1"/>
            <p:cNvCxnSpPr/>
            <p:nvPr>
              <p:custDataLst>
                <p:tags r:id="rId6"/>
              </p:custDataLst>
            </p:nvPr>
          </p:nvCxnSpPr>
          <p:spPr>
            <a:xfrm flipH="1">
              <a:off x="936202" y="1292180"/>
              <a:ext cx="793" cy="4834940"/>
            </a:xfrm>
            <a:prstGeom prst="line">
              <a:avLst/>
            </a:prstGeom>
            <a:grpFill/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MH_Other_2"/>
            <p:cNvSpPr/>
            <p:nvPr>
              <p:custDataLst>
                <p:tags r:id="rId7"/>
              </p:custDataLst>
            </p:nvPr>
          </p:nvSpPr>
          <p:spPr>
            <a:xfrm>
              <a:off x="705221" y="809183"/>
              <a:ext cx="461962" cy="461963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defRPr/>
              </a:pPr>
              <a:r>
                <a:rPr lang="en-US" altLang="zh-CN" sz="1100" b="1" dirty="0">
                  <a:solidFill>
                    <a:prstClr val="white"/>
                  </a:solidFill>
                  <a:latin typeface="Calibri"/>
                  <a:ea typeface="+mn-ea"/>
                  <a:cs typeface="Arial" panose="020B0604020202020204" pitchFamily="34" charset="0"/>
                </a:rPr>
                <a:t>1966</a:t>
              </a:r>
              <a:endParaRPr lang="zh-CN" altLang="en-US" sz="1100" b="1" dirty="0">
                <a:solidFill>
                  <a:prstClr val="white"/>
                </a:solidFill>
                <a:latin typeface="Calibri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MH_Other_7"/>
            <p:cNvSpPr/>
            <p:nvPr>
              <p:custDataLst>
                <p:tags r:id="rId8"/>
              </p:custDataLst>
            </p:nvPr>
          </p:nvSpPr>
          <p:spPr>
            <a:xfrm>
              <a:off x="705221" y="6148154"/>
              <a:ext cx="461962" cy="463550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1100" b="1" dirty="0">
                  <a:solidFill>
                    <a:prstClr val="white"/>
                  </a:solidFill>
                  <a:cs typeface="Arial" panose="020B0604020202020204" pitchFamily="34" charset="0"/>
                </a:rPr>
                <a:t>1976</a:t>
              </a:r>
              <a:endParaRPr lang="zh-CN" altLang="en-US" sz="1100" b="1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868" y="448412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1966~1976</a:t>
            </a:r>
            <a:r>
              <a:rPr lang="zh-CN" altLang="en-US" sz="2400" dirty="0">
                <a:solidFill>
                  <a:schemeClr val="tx1"/>
                </a:solidFill>
              </a:rPr>
              <a:t>：文化大革命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7019" y="1176273"/>
            <a:ext cx="9955460" cy="521401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姚文元的文章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评新编历史剧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〈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海瑞罢官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〉》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在上海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文汇报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发表。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二月逆流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林彪坠机身亡。客观上宣告了“文革”的理论和实践的失败。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周恩来去世，举国悲痛。天安门事变奠定了群众基础。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中共中央政治局粉碎了江青反革命集团，文化大革命结束。</a:t>
            </a:r>
            <a:endParaRPr lang="zh-CN" altLang="en-US" sz="1800" u="sng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MH_Other_3"/>
          <p:cNvSpPr/>
          <p:nvPr>
            <p:custDataLst>
              <p:tags r:id="rId1"/>
            </p:custDataLst>
          </p:nvPr>
        </p:nvSpPr>
        <p:spPr>
          <a:xfrm>
            <a:off x="1802856" y="1528496"/>
            <a:ext cx="107950" cy="10795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>
              <a:solidFill>
                <a:srgbClr val="4D4D4D"/>
              </a:solidFill>
              <a:cs typeface="Arial" panose="020B0604020202020204" pitchFamily="34" charset="0"/>
            </a:endParaRPr>
          </a:p>
        </p:txBody>
      </p:sp>
      <p:sp>
        <p:nvSpPr>
          <p:cNvPr id="10" name="MH_Other_5"/>
          <p:cNvSpPr/>
          <p:nvPr>
            <p:custDataLst>
              <p:tags r:id="rId2"/>
            </p:custDataLst>
          </p:nvPr>
        </p:nvSpPr>
        <p:spPr>
          <a:xfrm>
            <a:off x="1813769" y="2612753"/>
            <a:ext cx="107950" cy="10795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>
              <a:solidFill>
                <a:srgbClr val="4D4D4D"/>
              </a:solidFill>
              <a:cs typeface="Arial" panose="020B0604020202020204" pitchFamily="34" charset="0"/>
            </a:endParaRPr>
          </a:p>
        </p:txBody>
      </p:sp>
      <p:sp>
        <p:nvSpPr>
          <p:cNvPr id="18" name="MH_Other_6"/>
          <p:cNvSpPr/>
          <p:nvPr>
            <p:custDataLst>
              <p:tags r:id="rId3"/>
            </p:custDataLst>
          </p:nvPr>
        </p:nvSpPr>
        <p:spPr>
          <a:xfrm>
            <a:off x="1802063" y="4801765"/>
            <a:ext cx="107950" cy="10795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>
              <a:solidFill>
                <a:srgbClr val="4D4D4D"/>
              </a:solidFill>
              <a:cs typeface="Arial" panose="020B0604020202020204" pitchFamily="34" charset="0"/>
            </a:endParaRPr>
          </a:p>
        </p:txBody>
      </p:sp>
      <p:sp>
        <p:nvSpPr>
          <p:cNvPr id="20" name="MH_Other_6"/>
          <p:cNvSpPr/>
          <p:nvPr>
            <p:custDataLst>
              <p:tags r:id="rId4"/>
            </p:custDataLst>
          </p:nvPr>
        </p:nvSpPr>
        <p:spPr>
          <a:xfrm>
            <a:off x="1802856" y="3736123"/>
            <a:ext cx="107950" cy="10795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>
              <a:solidFill>
                <a:srgbClr val="4D4D4D"/>
              </a:solidFill>
              <a:cs typeface="Arial" panose="020B0604020202020204" pitchFamily="34" charset="0"/>
            </a:endParaRPr>
          </a:p>
        </p:txBody>
      </p:sp>
      <p:sp>
        <p:nvSpPr>
          <p:cNvPr id="21" name="MH_Other_6"/>
          <p:cNvSpPr/>
          <p:nvPr>
            <p:custDataLst>
              <p:tags r:id="rId5"/>
            </p:custDataLst>
          </p:nvPr>
        </p:nvSpPr>
        <p:spPr>
          <a:xfrm>
            <a:off x="1802856" y="5904012"/>
            <a:ext cx="107950" cy="10795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b="1">
              <a:solidFill>
                <a:srgbClr val="4D4D4D"/>
              </a:solidFill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057" y="1176273"/>
            <a:ext cx="1800557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1965</a:t>
            </a:r>
            <a:r>
              <a:rPr lang="zh-CN" altLang="en-US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endParaRPr lang="en-US" altLang="zh-CN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lnSpc>
                <a:spcPct val="200000"/>
              </a:lnSpc>
            </a:pPr>
            <a:endParaRPr lang="zh-CN" altLang="en-US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lnSpc>
                <a:spcPct val="200000"/>
              </a:lnSpc>
            </a:pPr>
            <a:r>
              <a:rPr lang="en-US" altLang="zh-CN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1967</a:t>
            </a:r>
            <a:r>
              <a:rPr lang="zh-CN" altLang="en-US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en-US" altLang="zh-CN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lnSpc>
                <a:spcPct val="200000"/>
              </a:lnSpc>
            </a:pPr>
            <a:endParaRPr lang="zh-CN" altLang="en-US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lnSpc>
                <a:spcPct val="200000"/>
              </a:lnSpc>
            </a:pPr>
            <a:r>
              <a:rPr lang="en-US" altLang="zh-CN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1971</a:t>
            </a:r>
            <a:r>
              <a:rPr lang="zh-CN" altLang="en-US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en-US" altLang="zh-CN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lnSpc>
                <a:spcPct val="200000"/>
              </a:lnSpc>
            </a:pPr>
            <a:endParaRPr lang="zh-CN" altLang="en-US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lnSpc>
                <a:spcPct val="200000"/>
              </a:lnSpc>
            </a:pPr>
            <a:r>
              <a:rPr lang="en-US" altLang="zh-CN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1976</a:t>
            </a:r>
            <a:r>
              <a:rPr lang="zh-CN" altLang="en-US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endParaRPr lang="en-US" altLang="zh-CN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lnSpc>
                <a:spcPct val="200000"/>
              </a:lnSpc>
            </a:pPr>
            <a:endParaRPr lang="zh-CN" altLang="en-US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lnSpc>
                <a:spcPct val="200000"/>
              </a:lnSpc>
            </a:pPr>
            <a:r>
              <a:rPr lang="en-US" altLang="zh-CN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1976</a:t>
            </a:r>
            <a:r>
              <a:rPr lang="zh-CN" altLang="en-US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</a:p>
        </p:txBody>
      </p:sp>
      <p:grpSp>
        <p:nvGrpSpPr>
          <p:cNvPr id="7" name="组 6"/>
          <p:cNvGrpSpPr/>
          <p:nvPr/>
        </p:nvGrpSpPr>
        <p:grpSpPr>
          <a:xfrm>
            <a:off x="6963508" y="0"/>
            <a:ext cx="5228492" cy="1856935"/>
            <a:chOff x="2453580" y="2483757"/>
            <a:chExt cx="6901897" cy="2383521"/>
          </a:xfrm>
        </p:grpSpPr>
        <p:sp>
          <p:nvSpPr>
            <p:cNvPr id="16" name="圆角矩形 15"/>
            <p:cNvSpPr/>
            <p:nvPr/>
          </p:nvSpPr>
          <p:spPr>
            <a:xfrm>
              <a:off x="2453580" y="3160886"/>
              <a:ext cx="3651896" cy="101513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第二节：</a:t>
              </a:r>
            </a:p>
            <a:p>
              <a:pPr algn="ctr">
                <a:spcBef>
                  <a:spcPct val="20000"/>
                </a:spcBef>
              </a:pPr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探索中的严重曲折</a:t>
              </a:r>
            </a:p>
          </p:txBody>
        </p:sp>
        <p:sp>
          <p:nvSpPr>
            <p:cNvPr id="17" name="左大括号 16"/>
            <p:cNvSpPr/>
            <p:nvPr/>
          </p:nvSpPr>
          <p:spPr>
            <a:xfrm>
              <a:off x="6103457" y="2488678"/>
              <a:ext cx="187956" cy="237859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6280044" y="2483757"/>
              <a:ext cx="3064064" cy="6512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大跃进及其纠正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291413" y="3351839"/>
              <a:ext cx="3064064" cy="651254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文化大革命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6280044" y="4216024"/>
              <a:ext cx="3064064" cy="6512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严重的曲折深刻的教训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795432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3026557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社会主义建设在探索中曲折发展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834887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良好的开局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5486886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建设的成就探索的成果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53580" y="3160886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探索中的严重曲折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6103457" y="2488678"/>
            <a:ext cx="200357" cy="237859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280044" y="2483757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大跃进及其纠正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291413" y="3351839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文化大革命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268464" y="4216024"/>
            <a:ext cx="3064064" cy="651254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严重的曲折深刻的教训</a:t>
            </a:r>
          </a:p>
        </p:txBody>
      </p:sp>
    </p:spTree>
    <p:extLst>
      <p:ext uri="{BB962C8B-B14F-4D97-AF65-F5344CB8AC3E}">
        <p14:creationId xmlns:p14="http://schemas.microsoft.com/office/powerpoint/2010/main" val="42059671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962" y="42474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第二节 探索中的严重曲折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438" y="1793631"/>
            <a:ext cx="10515600" cy="413380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严重的曲折，深刻的教训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如何看待文化大革命：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党：犯错误的时候，党的性质和宗旨没有变；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群众：党内外广大干部群众对错误进行了抵制和抗争；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毛泽东：毛泽东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在全局上坚持错误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的同时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制止和纠正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过一些具体错误。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663" y="0"/>
            <a:ext cx="5127343" cy="179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9804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1. 1962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年初，中共中央为统一思想，总结经验教训和明确工作方向而召开的会议是（       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b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南宁会议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武昌会议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庐山会议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“七千人大会”</a:t>
            </a:r>
          </a:p>
        </p:txBody>
      </p:sp>
    </p:spTree>
    <p:extLst>
      <p:ext uri="{BB962C8B-B14F-4D97-AF65-F5344CB8AC3E}">
        <p14:creationId xmlns:p14="http://schemas.microsoft.com/office/powerpoint/2010/main" val="105474843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1. 1962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年初，中共中央为统一思想，总结经验教训和明确工作方向而召开的会议是（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b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南宁会议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武昌会议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庐山会议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“七千人大会”</a:t>
            </a:r>
          </a:p>
        </p:txBody>
      </p:sp>
    </p:spTree>
    <p:extLst>
      <p:ext uri="{BB962C8B-B14F-4D97-AF65-F5344CB8AC3E}">
        <p14:creationId xmlns:p14="http://schemas.microsoft.com/office/powerpoint/2010/main" val="1137897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961" y="425720"/>
            <a:ext cx="3639771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第二节 制定过渡时期总路线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1867" y="1266534"/>
            <a:ext cx="10811933" cy="5235866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新民主主义社会的建立及其过渡性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标志：新中国成立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过渡性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主要的经济成分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：社会主义经济、个体经济和私人资本主义经济</a:t>
            </a:r>
          </a:p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主要矛盾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国际：是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新中国同帝国主义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的矛盾。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国内：是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阶级和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阶级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（社会主义和资本主义）的矛盾。</a:t>
            </a:r>
          </a:p>
        </p:txBody>
      </p:sp>
      <p:pic>
        <p:nvPicPr>
          <p:cNvPr id="5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062" y="1294921"/>
            <a:ext cx="1386222" cy="4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 5"/>
          <p:cNvGrpSpPr/>
          <p:nvPr/>
        </p:nvGrpSpPr>
        <p:grpSpPr>
          <a:xfrm>
            <a:off x="6452977" y="51166"/>
            <a:ext cx="5654768" cy="1293158"/>
            <a:chOff x="6351377" y="650922"/>
            <a:chExt cx="5654768" cy="1293158"/>
          </a:xfrm>
        </p:grpSpPr>
        <p:sp>
          <p:nvSpPr>
            <p:cNvPr id="12" name="圆角矩形 11"/>
            <p:cNvSpPr/>
            <p:nvPr/>
          </p:nvSpPr>
          <p:spPr>
            <a:xfrm>
              <a:off x="6351377" y="988995"/>
              <a:ext cx="3085169" cy="662357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新民主主义社会的建立及其过渡性</a:t>
              </a:r>
            </a:p>
          </p:txBody>
        </p:sp>
        <p:sp>
          <p:nvSpPr>
            <p:cNvPr id="13" name="左大括号 12"/>
            <p:cNvSpPr/>
            <p:nvPr/>
          </p:nvSpPr>
          <p:spPr>
            <a:xfrm>
              <a:off x="9436546" y="650922"/>
              <a:ext cx="263189" cy="1293158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9688721" y="650922"/>
              <a:ext cx="2317424" cy="6075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建立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9678630" y="1320174"/>
              <a:ext cx="2317425" cy="623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特点和性质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A0ADBD20-41C8-0946-880C-D3430125065F}"/>
              </a:ext>
            </a:extLst>
          </p:cNvPr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8.2.2.3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过渡时期总路线反映了历史的必然 </a:t>
            </a:r>
          </a:p>
        </p:txBody>
      </p:sp>
    </p:spTree>
    <p:extLst>
      <p:ext uri="{BB962C8B-B14F-4D97-AF65-F5344CB8AC3E}">
        <p14:creationId xmlns:p14="http://schemas.microsoft.com/office/powerpoint/2010/main" val="19337776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周恩来代表党和政府第一次提出社会主义建设“四个现代化”的目标是在（      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第一届全国人民代表大会上	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第二届全国人民代表大会上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第三届全国人民代表大会上	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第四届全国人民代表大会上</a:t>
            </a:r>
          </a:p>
        </p:txBody>
      </p:sp>
    </p:spTree>
    <p:extLst>
      <p:ext uri="{BB962C8B-B14F-4D97-AF65-F5344CB8AC3E}">
        <p14:creationId xmlns:p14="http://schemas.microsoft.com/office/powerpoint/2010/main" val="397005622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周恩来代表党和政府第一次提出社会主义建设“四个现代化”的目标是在（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第一届全国人民代表大会上	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第二届全国人民代表大会上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第三届全国人民代表大会上	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第四届全国人民代表大会上</a:t>
            </a:r>
          </a:p>
        </p:txBody>
      </p:sp>
    </p:spTree>
    <p:extLst>
      <p:ext uri="{BB962C8B-B14F-4D97-AF65-F5344CB8AC3E}">
        <p14:creationId xmlns:p14="http://schemas.microsoft.com/office/powerpoint/2010/main" val="47063597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文化大革命”结束的标志是（      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A.“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一月风暴”的兴起	             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林彪反革命集团的覆灭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C.“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天安门事件”的爆发	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江青反革命集团的垮台</a:t>
            </a:r>
          </a:p>
        </p:txBody>
      </p:sp>
    </p:spTree>
    <p:extLst>
      <p:ext uri="{BB962C8B-B14F-4D97-AF65-F5344CB8AC3E}">
        <p14:creationId xmlns:p14="http://schemas.microsoft.com/office/powerpoint/2010/main" val="187350261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文化大革命”结束的标志是（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A.“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一月风暴”的兴起	             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林彪反革命集团的覆灭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C.“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天安门事件”的爆发	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江青反革命集团的垮台</a:t>
            </a:r>
          </a:p>
        </p:txBody>
      </p:sp>
    </p:spTree>
    <p:extLst>
      <p:ext uri="{BB962C8B-B14F-4D97-AF65-F5344CB8AC3E}">
        <p14:creationId xmlns:p14="http://schemas.microsoft.com/office/powerpoint/2010/main" val="31023047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1967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年，老一辈革命家对中央文革小组错误做法的抗争被诬称为（      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．“一月风暴”	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．“反攻倒算”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．“右倾翻案”	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．“二月逆流”</a:t>
            </a:r>
          </a:p>
        </p:txBody>
      </p:sp>
    </p:spTree>
    <p:extLst>
      <p:ext uri="{BB962C8B-B14F-4D97-AF65-F5344CB8AC3E}">
        <p14:creationId xmlns:p14="http://schemas.microsoft.com/office/powerpoint/2010/main" val="149582749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1967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年，老一辈革命家对中央文革小组错误做法的抗争被诬称为（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．“一月风暴”	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．“反攻倒算”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．“右倾翻案”	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．“二月逆流”</a:t>
            </a:r>
          </a:p>
        </p:txBody>
      </p:sp>
    </p:spTree>
    <p:extLst>
      <p:ext uri="{BB962C8B-B14F-4D97-AF65-F5344CB8AC3E}">
        <p14:creationId xmlns:p14="http://schemas.microsoft.com/office/powerpoint/2010/main" val="322451264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48322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5.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下列有关中国共产党在文化大革命中所犯的错误进行的科学分析，说法错误的是（   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</a:p>
          <a:p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b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中国共产党在犯严重错误的时候，其性质和宗旨都没有改变</a:t>
            </a:r>
          </a:p>
          <a:p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毛泽东导致了一些“左”倾错误，但在全局上否定了“文化大革命”</a:t>
            </a:r>
          </a:p>
          <a:p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党内外广大干部群众在“文化大革命”期间对“左”倾错误的抵制和抗争，对林彪、江青两个反革命集团的斗争，一直没有停止过</a:t>
            </a:r>
          </a:p>
          <a:p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毛泽东在全局上坚持“文化大革命”的错误，但也制止和纠正过一些具体错误</a:t>
            </a:r>
          </a:p>
        </p:txBody>
      </p:sp>
    </p:spTree>
    <p:extLst>
      <p:ext uri="{BB962C8B-B14F-4D97-AF65-F5344CB8AC3E}">
        <p14:creationId xmlns:p14="http://schemas.microsoft.com/office/powerpoint/2010/main" val="236253443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48322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5.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下列有关中国共产党在文化大革命中所犯的错误进行的科学分析，说法错误的是（   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</a:p>
          <a:p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b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中国共产党在犯严重错误的时候，其性质和宗旨都没有改变</a:t>
            </a:r>
          </a:p>
          <a:p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毛泽东导致了一些“左”倾错误，但在全局上否定了“文化大革命”</a:t>
            </a:r>
          </a:p>
          <a:p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党内外广大干部群众在“文化大革命”期间对“左”倾错误的抵制和抗争，对林彪、江青两个反革命集团的斗争，一直没有停止过</a:t>
            </a:r>
          </a:p>
          <a:p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毛泽东在全局上坚持“文化大革命”的错误，但也制止和纠正过一些具体错误</a:t>
            </a:r>
          </a:p>
        </p:txBody>
      </p:sp>
    </p:spTree>
    <p:extLst>
      <p:ext uri="{BB962C8B-B14F-4D97-AF65-F5344CB8AC3E}">
        <p14:creationId xmlns:p14="http://schemas.microsoft.com/office/powerpoint/2010/main" val="141311491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2396358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社会主义建设在探索中曲折发展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204688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204688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良好的开局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4856687"/>
            <a:ext cx="3651896" cy="1015135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建设的成就探索的成果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53580" y="2530687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探索中的严重曲折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6137513" y="4305116"/>
            <a:ext cx="235213" cy="211647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310941" y="4302702"/>
            <a:ext cx="3064064" cy="936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新中国社会主义建设取得的成就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323298" y="5463085"/>
            <a:ext cx="3064064" cy="9585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毛泽东等老一代革命家探索中国社会主义建设道路的理论贡献</a:t>
            </a:r>
          </a:p>
        </p:txBody>
      </p:sp>
    </p:spTree>
    <p:extLst>
      <p:ext uri="{BB962C8B-B14F-4D97-AF65-F5344CB8AC3E}">
        <p14:creationId xmlns:p14="http://schemas.microsoft.com/office/powerpoint/2010/main" val="252255087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2396358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社会主义建设在探索中曲折发展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204688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204688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良好的开局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4856687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建设的成就探索的成果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53580" y="2530687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探索中的严重曲折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6137513" y="4305116"/>
            <a:ext cx="235213" cy="211647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310941" y="4302702"/>
            <a:ext cx="3064064" cy="936665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新中国社会主义建设取得的成就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323298" y="5463085"/>
            <a:ext cx="3064064" cy="9585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毛泽东等老一代革命家探索中国社会主义建设道路的理论贡献</a:t>
            </a:r>
          </a:p>
        </p:txBody>
      </p:sp>
    </p:spTree>
    <p:extLst>
      <p:ext uri="{BB962C8B-B14F-4D97-AF65-F5344CB8AC3E}">
        <p14:creationId xmlns:p14="http://schemas.microsoft.com/office/powerpoint/2010/main" val="209089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961" y="425720"/>
            <a:ext cx="3639771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第二节 制定过渡时期总路线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1867" y="1266534"/>
            <a:ext cx="10811933" cy="5235866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新民主主义社会的建立及其过渡性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标志：新中国成立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过渡性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主要的经济成分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：社会主义经济、个体经济和私人资本主义经济</a:t>
            </a:r>
          </a:p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主要矛盾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国际：是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新中国同帝国主义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的矛盾。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国内：是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工人阶级和资产阶级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（社会主义和资本主义）的矛盾。</a:t>
            </a:r>
          </a:p>
        </p:txBody>
      </p:sp>
      <p:pic>
        <p:nvPicPr>
          <p:cNvPr id="5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062" y="1294921"/>
            <a:ext cx="1386222" cy="4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 5"/>
          <p:cNvGrpSpPr/>
          <p:nvPr/>
        </p:nvGrpSpPr>
        <p:grpSpPr>
          <a:xfrm>
            <a:off x="6452977" y="51166"/>
            <a:ext cx="5654768" cy="1293158"/>
            <a:chOff x="6351377" y="650922"/>
            <a:chExt cx="5654768" cy="1293158"/>
          </a:xfrm>
        </p:grpSpPr>
        <p:sp>
          <p:nvSpPr>
            <p:cNvPr id="12" name="圆角矩形 11"/>
            <p:cNvSpPr/>
            <p:nvPr/>
          </p:nvSpPr>
          <p:spPr>
            <a:xfrm>
              <a:off x="6351377" y="988995"/>
              <a:ext cx="3085169" cy="662357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新民主主义社会的建立及其过渡性</a:t>
              </a:r>
            </a:p>
          </p:txBody>
        </p:sp>
        <p:sp>
          <p:nvSpPr>
            <p:cNvPr id="13" name="左大括号 12"/>
            <p:cNvSpPr/>
            <p:nvPr/>
          </p:nvSpPr>
          <p:spPr>
            <a:xfrm>
              <a:off x="9436546" y="650922"/>
              <a:ext cx="263189" cy="1293158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9688721" y="650922"/>
              <a:ext cx="2317424" cy="6075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建立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9678630" y="1320174"/>
              <a:ext cx="2317425" cy="623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特点和性质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EEBE9BC-A35F-744D-9902-6ABC4F8FD07C}"/>
              </a:ext>
            </a:extLst>
          </p:cNvPr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8.2.2.3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过渡时期总路线反映了历史的必然 </a:t>
            </a:r>
          </a:p>
        </p:txBody>
      </p:sp>
    </p:spTree>
    <p:extLst>
      <p:ext uri="{BB962C8B-B14F-4D97-AF65-F5344CB8AC3E}">
        <p14:creationId xmlns:p14="http://schemas.microsoft.com/office/powerpoint/2010/main" val="199621172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6657" y="47393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第三节 建设的成就 探索的</a:t>
            </a:r>
            <a:r>
              <a:rPr lang="zh-CN" altLang="en-US" sz="2400">
                <a:solidFill>
                  <a:schemeClr val="tx1"/>
                </a:solidFill>
              </a:rPr>
              <a:t>成果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332" y="1483659"/>
            <a:ext cx="12145675" cy="478513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新中国社会主义建设取得的成就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体系建立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两弹一星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国际环境的改善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独立的、比较完整的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工业体系和国民经济体系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626" y="1483659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 8"/>
          <p:cNvGrpSpPr/>
          <p:nvPr/>
        </p:nvGrpSpPr>
        <p:grpSpPr>
          <a:xfrm>
            <a:off x="6757060" y="4131"/>
            <a:ext cx="5434940" cy="1483659"/>
            <a:chOff x="5275246" y="0"/>
            <a:chExt cx="6916754" cy="2118893"/>
          </a:xfrm>
        </p:grpSpPr>
        <p:sp>
          <p:nvSpPr>
            <p:cNvPr id="5" name="圆角矩形 4"/>
            <p:cNvSpPr/>
            <p:nvPr/>
          </p:nvSpPr>
          <p:spPr>
            <a:xfrm>
              <a:off x="5275246" y="553985"/>
              <a:ext cx="3651896" cy="10151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第三节：</a:t>
              </a:r>
            </a:p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建设的成就探索的成果</a:t>
              </a:r>
            </a:p>
          </p:txBody>
        </p:sp>
        <p:sp>
          <p:nvSpPr>
            <p:cNvPr id="6" name="左大括号 5"/>
            <p:cNvSpPr/>
            <p:nvPr/>
          </p:nvSpPr>
          <p:spPr>
            <a:xfrm>
              <a:off x="8942151" y="2414"/>
              <a:ext cx="235213" cy="211647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115579" y="0"/>
              <a:ext cx="3064064" cy="93666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新中国社会主义建设取得的成就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127936" y="1160383"/>
              <a:ext cx="3064064" cy="95851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毛泽东等老一代革命家探索中国社会主义建设道路的理论贡献</a:t>
              </a:r>
            </a:p>
          </p:txBody>
        </p:sp>
      </p:grpSp>
      <p:sp>
        <p:nvSpPr>
          <p:cNvPr id="10" name="上箭头 9"/>
          <p:cNvSpPr/>
          <p:nvPr/>
        </p:nvSpPr>
        <p:spPr>
          <a:xfrm>
            <a:off x="946657" y="3377460"/>
            <a:ext cx="855024" cy="59376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5781" y="29320"/>
            <a:ext cx="7147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9.3.1.2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人民生活水平的提高与文化、医疗、科技事业的发展</a:t>
            </a:r>
          </a:p>
        </p:txBody>
      </p:sp>
    </p:spTree>
    <p:extLst>
      <p:ext uri="{BB962C8B-B14F-4D97-AF65-F5344CB8AC3E}">
        <p14:creationId xmlns:p14="http://schemas.microsoft.com/office/powerpoint/2010/main" val="196670082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6657" y="47393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第三节 建设的成就 探索的</a:t>
            </a:r>
            <a:r>
              <a:rPr lang="zh-CN" altLang="en-US" sz="2400">
                <a:solidFill>
                  <a:schemeClr val="tx1"/>
                </a:solidFill>
              </a:rPr>
              <a:t>成果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332" y="1483659"/>
            <a:ext cx="12145675" cy="496464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新中国社会主义建设取得的成就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体系建立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两弹一星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国际环境的改善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kern="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1964年10月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，中国爆炸了第一颗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原子弹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1967年6月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，爆炸了第一颗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氢弹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1970年4月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，第一颗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造地球卫星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发射成功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626" y="1483659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 8"/>
          <p:cNvGrpSpPr/>
          <p:nvPr/>
        </p:nvGrpSpPr>
        <p:grpSpPr>
          <a:xfrm>
            <a:off x="6757060" y="4131"/>
            <a:ext cx="5434940" cy="1483659"/>
            <a:chOff x="5275246" y="0"/>
            <a:chExt cx="6916754" cy="2118893"/>
          </a:xfrm>
        </p:grpSpPr>
        <p:sp>
          <p:nvSpPr>
            <p:cNvPr id="5" name="圆角矩形 4"/>
            <p:cNvSpPr/>
            <p:nvPr/>
          </p:nvSpPr>
          <p:spPr>
            <a:xfrm>
              <a:off x="5275246" y="553985"/>
              <a:ext cx="3651896" cy="10151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第三节：</a:t>
              </a:r>
            </a:p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建设的成就探索的成果</a:t>
              </a:r>
            </a:p>
          </p:txBody>
        </p:sp>
        <p:sp>
          <p:nvSpPr>
            <p:cNvPr id="6" name="左大括号 5"/>
            <p:cNvSpPr/>
            <p:nvPr/>
          </p:nvSpPr>
          <p:spPr>
            <a:xfrm>
              <a:off x="8942151" y="2414"/>
              <a:ext cx="235213" cy="211647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115579" y="0"/>
              <a:ext cx="3064064" cy="93666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新中国社会主义建设取得的成就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127936" y="1160383"/>
              <a:ext cx="3064064" cy="95851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毛泽东等老一代革命家探索中国社会主义建设道路的理论贡献</a:t>
              </a:r>
            </a:p>
          </p:txBody>
        </p:sp>
      </p:grpSp>
      <p:sp>
        <p:nvSpPr>
          <p:cNvPr id="10" name="上箭头 9"/>
          <p:cNvSpPr/>
          <p:nvPr/>
        </p:nvSpPr>
        <p:spPr>
          <a:xfrm>
            <a:off x="2490449" y="3372213"/>
            <a:ext cx="855024" cy="59376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6D788C-03A5-6B46-82B8-3319C8118DC7}"/>
              </a:ext>
            </a:extLst>
          </p:cNvPr>
          <p:cNvSpPr txBox="1"/>
          <p:nvPr/>
        </p:nvSpPr>
        <p:spPr>
          <a:xfrm>
            <a:off x="435781" y="29320"/>
            <a:ext cx="7147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9.3.1.2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人民生活水平的提高与文化、医疗、科技事业的发展</a:t>
            </a:r>
          </a:p>
        </p:txBody>
      </p:sp>
    </p:spTree>
    <p:extLst>
      <p:ext uri="{BB962C8B-B14F-4D97-AF65-F5344CB8AC3E}">
        <p14:creationId xmlns:p14="http://schemas.microsoft.com/office/powerpoint/2010/main" val="253063623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6657" y="47393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第三节 建设的成就 探索的</a:t>
            </a:r>
            <a:r>
              <a:rPr lang="zh-CN" altLang="en-US" sz="2400">
                <a:solidFill>
                  <a:schemeClr val="tx1"/>
                </a:solidFill>
              </a:rPr>
              <a:t>成果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332" y="1483659"/>
            <a:ext cx="12145675" cy="496464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新中国社会主义建设取得的成就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体系建立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两弹一星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国际环境的改善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kern="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年10月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，中国爆炸了第一颗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原子弹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年6月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，爆炸了第一颗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氢弹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年4月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，第一颗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造地球卫星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发射成功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626" y="1483659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 8"/>
          <p:cNvGrpSpPr/>
          <p:nvPr/>
        </p:nvGrpSpPr>
        <p:grpSpPr>
          <a:xfrm>
            <a:off x="6757060" y="4131"/>
            <a:ext cx="5434940" cy="1483659"/>
            <a:chOff x="5275246" y="0"/>
            <a:chExt cx="6916754" cy="2118893"/>
          </a:xfrm>
        </p:grpSpPr>
        <p:sp>
          <p:nvSpPr>
            <p:cNvPr id="5" name="圆角矩形 4"/>
            <p:cNvSpPr/>
            <p:nvPr/>
          </p:nvSpPr>
          <p:spPr>
            <a:xfrm>
              <a:off x="5275246" y="553985"/>
              <a:ext cx="3651896" cy="10151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第三节：</a:t>
              </a:r>
            </a:p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建设的成就探索的成果</a:t>
              </a:r>
            </a:p>
          </p:txBody>
        </p:sp>
        <p:sp>
          <p:nvSpPr>
            <p:cNvPr id="6" name="左大括号 5"/>
            <p:cNvSpPr/>
            <p:nvPr/>
          </p:nvSpPr>
          <p:spPr>
            <a:xfrm>
              <a:off x="8942151" y="2414"/>
              <a:ext cx="235213" cy="211647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115579" y="0"/>
              <a:ext cx="3064064" cy="93666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新中国社会主义建设取得的成就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127936" y="1160383"/>
              <a:ext cx="3064064" cy="95851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毛泽东等老一代革命家探索中国社会主义建设道路的理论贡献</a:t>
              </a:r>
            </a:p>
          </p:txBody>
        </p:sp>
      </p:grpSp>
      <p:sp>
        <p:nvSpPr>
          <p:cNvPr id="10" name="上箭头 9"/>
          <p:cNvSpPr/>
          <p:nvPr/>
        </p:nvSpPr>
        <p:spPr>
          <a:xfrm>
            <a:off x="2490449" y="3372213"/>
            <a:ext cx="855024" cy="59376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D3B2B0C-5BF4-D643-8B40-A2A3998BAAF4}"/>
              </a:ext>
            </a:extLst>
          </p:cNvPr>
          <p:cNvSpPr txBox="1"/>
          <p:nvPr/>
        </p:nvSpPr>
        <p:spPr>
          <a:xfrm>
            <a:off x="435781" y="29320"/>
            <a:ext cx="7147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9.3.1.2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人民生活水平的提高与文化、医疗、科技事业的发展</a:t>
            </a:r>
          </a:p>
        </p:txBody>
      </p:sp>
    </p:spTree>
    <p:extLst>
      <p:ext uri="{BB962C8B-B14F-4D97-AF65-F5344CB8AC3E}">
        <p14:creationId xmlns:p14="http://schemas.microsoft.com/office/powerpoint/2010/main" val="126549913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6657" y="47393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第三节 建设的成就 探索的</a:t>
            </a:r>
            <a:r>
              <a:rPr lang="zh-CN" altLang="en-US" sz="2400">
                <a:solidFill>
                  <a:schemeClr val="tx1"/>
                </a:solidFill>
              </a:rPr>
              <a:t>成果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332" y="1483659"/>
            <a:ext cx="12145675" cy="496464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新中国社会主义建设取得的成就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体系建立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两弹一星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国际环境的改善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kern="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1964年10月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，中国爆炸了第一颗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原子弹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1967年6月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，爆炸了第一颗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氢弹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1970年4月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，第一颗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造地球卫星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发射成功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626" y="1483659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 8"/>
          <p:cNvGrpSpPr/>
          <p:nvPr/>
        </p:nvGrpSpPr>
        <p:grpSpPr>
          <a:xfrm>
            <a:off x="6757060" y="4131"/>
            <a:ext cx="5434940" cy="1483659"/>
            <a:chOff x="5275246" y="0"/>
            <a:chExt cx="6916754" cy="2118893"/>
          </a:xfrm>
        </p:grpSpPr>
        <p:sp>
          <p:nvSpPr>
            <p:cNvPr id="5" name="圆角矩形 4"/>
            <p:cNvSpPr/>
            <p:nvPr/>
          </p:nvSpPr>
          <p:spPr>
            <a:xfrm>
              <a:off x="5275246" y="553985"/>
              <a:ext cx="3651896" cy="10151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第三节：</a:t>
              </a:r>
            </a:p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建设的成就探索的成果</a:t>
              </a:r>
            </a:p>
          </p:txBody>
        </p:sp>
        <p:sp>
          <p:nvSpPr>
            <p:cNvPr id="6" name="左大括号 5"/>
            <p:cNvSpPr/>
            <p:nvPr/>
          </p:nvSpPr>
          <p:spPr>
            <a:xfrm>
              <a:off x="8942151" y="2414"/>
              <a:ext cx="235213" cy="211647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115579" y="0"/>
              <a:ext cx="3064064" cy="93666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新中国社会主义建设取得的成就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127936" y="1160383"/>
              <a:ext cx="3064064" cy="95851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毛泽东等老一代革命家探索中国社会主义建设道路的理论贡献</a:t>
              </a:r>
            </a:p>
          </p:txBody>
        </p:sp>
      </p:grpSp>
      <p:sp>
        <p:nvSpPr>
          <p:cNvPr id="10" name="上箭头 9"/>
          <p:cNvSpPr/>
          <p:nvPr/>
        </p:nvSpPr>
        <p:spPr>
          <a:xfrm>
            <a:off x="2490449" y="3372213"/>
            <a:ext cx="855024" cy="59376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B6D4D5-8E80-6E4F-B1BF-AE2CDD79FC2F}"/>
              </a:ext>
            </a:extLst>
          </p:cNvPr>
          <p:cNvSpPr txBox="1"/>
          <p:nvPr/>
        </p:nvSpPr>
        <p:spPr>
          <a:xfrm>
            <a:off x="435781" y="29320"/>
            <a:ext cx="7147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9.3.1.2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人民生活水平的提高与文化、医疗、科技事业的发展</a:t>
            </a:r>
          </a:p>
        </p:txBody>
      </p:sp>
    </p:spTree>
    <p:extLst>
      <p:ext uri="{BB962C8B-B14F-4D97-AF65-F5344CB8AC3E}">
        <p14:creationId xmlns:p14="http://schemas.microsoft.com/office/powerpoint/2010/main" val="57151589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6657" y="47393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第三节 建设的成就 探索的</a:t>
            </a:r>
            <a:r>
              <a:rPr lang="zh-CN" altLang="en-US" sz="2400">
                <a:solidFill>
                  <a:schemeClr val="tx1"/>
                </a:solidFill>
              </a:rPr>
              <a:t>成果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6831" y="1259486"/>
            <a:ext cx="12145675" cy="1610744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新中国社会主义建设取得的成就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体系建立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两弹一星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国际环境的改善</a:t>
            </a:r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kern="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626" y="1483659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 8"/>
          <p:cNvGrpSpPr/>
          <p:nvPr/>
        </p:nvGrpSpPr>
        <p:grpSpPr>
          <a:xfrm>
            <a:off x="6757060" y="4131"/>
            <a:ext cx="5434940" cy="1483659"/>
            <a:chOff x="5275246" y="0"/>
            <a:chExt cx="6916754" cy="2118893"/>
          </a:xfrm>
        </p:grpSpPr>
        <p:sp>
          <p:nvSpPr>
            <p:cNvPr id="5" name="圆角矩形 4"/>
            <p:cNvSpPr/>
            <p:nvPr/>
          </p:nvSpPr>
          <p:spPr>
            <a:xfrm>
              <a:off x="5275246" y="553985"/>
              <a:ext cx="3651896" cy="10151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第三节：</a:t>
              </a:r>
            </a:p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建设的成就探索的成果</a:t>
              </a:r>
            </a:p>
          </p:txBody>
        </p:sp>
        <p:sp>
          <p:nvSpPr>
            <p:cNvPr id="6" name="左大括号 5"/>
            <p:cNvSpPr/>
            <p:nvPr/>
          </p:nvSpPr>
          <p:spPr>
            <a:xfrm>
              <a:off x="8942151" y="2414"/>
              <a:ext cx="235213" cy="211647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115579" y="0"/>
              <a:ext cx="3064064" cy="93666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新中国社会主义建设取得的成就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127936" y="1160383"/>
              <a:ext cx="3064064" cy="95851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毛泽东等老一代革命家探索中国社会主义建设道路的理论贡献</a:t>
              </a:r>
            </a:p>
          </p:txBody>
        </p:sp>
      </p:grpSp>
      <p:sp>
        <p:nvSpPr>
          <p:cNvPr id="10" name="上箭头 9"/>
          <p:cNvSpPr/>
          <p:nvPr/>
        </p:nvSpPr>
        <p:spPr>
          <a:xfrm>
            <a:off x="4580506" y="3290623"/>
            <a:ext cx="855024" cy="59376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14336" y="4304783"/>
            <a:ext cx="94567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1971</a:t>
            </a:r>
            <a:r>
              <a:rPr lang="zh-CN" altLang="en-US" sz="20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20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10</a:t>
            </a:r>
            <a:r>
              <a:rPr lang="zh-CN" altLang="en-US" sz="20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月</a:t>
            </a:r>
            <a:r>
              <a:rPr lang="zh-CN" altLang="en-US" sz="2000" kern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，在广大发展中国家的积极争取下，中国恢复了在联合国的合法席位。</a:t>
            </a:r>
            <a:endParaRPr lang="en-US" altLang="zh-CN" sz="2000" kern="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9075254-5712-C442-B17A-877F1FFFFDAD}"/>
              </a:ext>
            </a:extLst>
          </p:cNvPr>
          <p:cNvSpPr txBox="1"/>
          <p:nvPr/>
        </p:nvSpPr>
        <p:spPr>
          <a:xfrm>
            <a:off x="435781" y="29320"/>
            <a:ext cx="7147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9.3.1.2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人民生活水平的提高与文化、医疗、科技事业的发展</a:t>
            </a:r>
          </a:p>
        </p:txBody>
      </p:sp>
    </p:spTree>
    <p:extLst>
      <p:ext uri="{BB962C8B-B14F-4D97-AF65-F5344CB8AC3E}">
        <p14:creationId xmlns:p14="http://schemas.microsoft.com/office/powerpoint/2010/main" val="75699765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6657" y="47393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第三节 建设的成就 探索的</a:t>
            </a:r>
            <a:r>
              <a:rPr lang="zh-CN" altLang="en-US" sz="2400">
                <a:solidFill>
                  <a:schemeClr val="tx1"/>
                </a:solidFill>
              </a:rPr>
              <a:t>成果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6831" y="1259486"/>
            <a:ext cx="12145675" cy="1610744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新中国社会主义建设取得的成就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体系建立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两弹一星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国际环境的改善</a:t>
            </a:r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kern="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626" y="1483659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 8"/>
          <p:cNvGrpSpPr/>
          <p:nvPr/>
        </p:nvGrpSpPr>
        <p:grpSpPr>
          <a:xfrm>
            <a:off x="6757060" y="4131"/>
            <a:ext cx="5434940" cy="1483659"/>
            <a:chOff x="5275246" y="0"/>
            <a:chExt cx="6916754" cy="2118893"/>
          </a:xfrm>
        </p:grpSpPr>
        <p:sp>
          <p:nvSpPr>
            <p:cNvPr id="5" name="圆角矩形 4"/>
            <p:cNvSpPr/>
            <p:nvPr/>
          </p:nvSpPr>
          <p:spPr>
            <a:xfrm>
              <a:off x="5275246" y="553985"/>
              <a:ext cx="3651896" cy="10151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第三节：</a:t>
              </a:r>
            </a:p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建设的成就探索的成果</a:t>
              </a:r>
            </a:p>
          </p:txBody>
        </p:sp>
        <p:sp>
          <p:nvSpPr>
            <p:cNvPr id="6" name="左大括号 5"/>
            <p:cNvSpPr/>
            <p:nvPr/>
          </p:nvSpPr>
          <p:spPr>
            <a:xfrm>
              <a:off x="8942151" y="2414"/>
              <a:ext cx="235213" cy="211647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115579" y="0"/>
              <a:ext cx="3064064" cy="93666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新中国社会主义建设取得的成就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127936" y="1160383"/>
              <a:ext cx="3064064" cy="95851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毛泽东等老一代革命家探索中国社会主义建设道路的理论贡献</a:t>
              </a:r>
            </a:p>
          </p:txBody>
        </p:sp>
      </p:grpSp>
      <p:sp>
        <p:nvSpPr>
          <p:cNvPr id="10" name="上箭头 9"/>
          <p:cNvSpPr/>
          <p:nvPr/>
        </p:nvSpPr>
        <p:spPr>
          <a:xfrm>
            <a:off x="4580506" y="3290623"/>
            <a:ext cx="855024" cy="59376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14336" y="4304783"/>
            <a:ext cx="94567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u="sng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</a:t>
            </a:r>
            <a:r>
              <a:rPr lang="zh-CN" altLang="en-US" sz="20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20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10</a:t>
            </a:r>
            <a:r>
              <a:rPr lang="zh-CN" altLang="en-US" sz="20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月</a:t>
            </a:r>
            <a:r>
              <a:rPr lang="zh-CN" altLang="en-US" sz="2000" kern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，在广大发展中国家的积极争取下，中国恢复了在联合国的合法席位。</a:t>
            </a:r>
            <a:endParaRPr lang="en-US" altLang="zh-CN" sz="2000" kern="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69420E-AE5E-4940-884F-3325832D1522}"/>
              </a:ext>
            </a:extLst>
          </p:cNvPr>
          <p:cNvSpPr txBox="1"/>
          <p:nvPr/>
        </p:nvSpPr>
        <p:spPr>
          <a:xfrm>
            <a:off x="435781" y="29320"/>
            <a:ext cx="7147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9.3.1.2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人民生活水平的提高与文化、医疗、科技事业的发展</a:t>
            </a:r>
          </a:p>
        </p:txBody>
      </p:sp>
    </p:spTree>
    <p:extLst>
      <p:ext uri="{BB962C8B-B14F-4D97-AF65-F5344CB8AC3E}">
        <p14:creationId xmlns:p14="http://schemas.microsoft.com/office/powerpoint/2010/main" val="192071065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6657" y="47393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第三节 建设的成就 探索的</a:t>
            </a:r>
            <a:r>
              <a:rPr lang="zh-CN" altLang="en-US" sz="2400">
                <a:solidFill>
                  <a:schemeClr val="tx1"/>
                </a:solidFill>
              </a:rPr>
              <a:t>成果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6831" y="1259486"/>
            <a:ext cx="12145675" cy="1610744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新中国社会主义建设取得的成就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体系建立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两弹一星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国际环境的改善</a:t>
            </a:r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kern="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626" y="1483659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 8"/>
          <p:cNvGrpSpPr/>
          <p:nvPr/>
        </p:nvGrpSpPr>
        <p:grpSpPr>
          <a:xfrm>
            <a:off x="6757060" y="4131"/>
            <a:ext cx="5434940" cy="1483659"/>
            <a:chOff x="5275246" y="0"/>
            <a:chExt cx="6916754" cy="2118893"/>
          </a:xfrm>
        </p:grpSpPr>
        <p:sp>
          <p:nvSpPr>
            <p:cNvPr id="5" name="圆角矩形 4"/>
            <p:cNvSpPr/>
            <p:nvPr/>
          </p:nvSpPr>
          <p:spPr>
            <a:xfrm>
              <a:off x="5275246" y="553985"/>
              <a:ext cx="3651896" cy="10151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第三节：</a:t>
              </a:r>
            </a:p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建设的成就探索的成果</a:t>
              </a:r>
            </a:p>
          </p:txBody>
        </p:sp>
        <p:sp>
          <p:nvSpPr>
            <p:cNvPr id="6" name="左大括号 5"/>
            <p:cNvSpPr/>
            <p:nvPr/>
          </p:nvSpPr>
          <p:spPr>
            <a:xfrm>
              <a:off x="8942151" y="2414"/>
              <a:ext cx="235213" cy="211647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115579" y="0"/>
              <a:ext cx="3064064" cy="93666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新中国社会主义建设取得的成就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127936" y="1160383"/>
              <a:ext cx="3064064" cy="95851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毛泽东等老一代革命家探索中国社会主义建设道路的理论贡献</a:t>
              </a:r>
            </a:p>
          </p:txBody>
        </p:sp>
      </p:grpSp>
      <p:sp>
        <p:nvSpPr>
          <p:cNvPr id="10" name="上箭头 9"/>
          <p:cNvSpPr/>
          <p:nvPr/>
        </p:nvSpPr>
        <p:spPr>
          <a:xfrm>
            <a:off x="4580506" y="3290623"/>
            <a:ext cx="855024" cy="59376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14336" y="4304783"/>
            <a:ext cx="94567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1971</a:t>
            </a:r>
            <a:r>
              <a:rPr lang="zh-CN" altLang="en-US" sz="20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20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10</a:t>
            </a:r>
            <a:r>
              <a:rPr lang="zh-CN" altLang="en-US" sz="20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月</a:t>
            </a:r>
            <a:r>
              <a:rPr lang="zh-CN" altLang="en-US" sz="2000" kern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，在广大发展中国家的积极争取下，中国恢复了在联合国的合法席位。</a:t>
            </a:r>
            <a:endParaRPr lang="en-US" altLang="zh-CN" sz="2000" kern="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F586BDD-AF60-D545-933C-0269F3B11BF5}"/>
              </a:ext>
            </a:extLst>
          </p:cNvPr>
          <p:cNvSpPr txBox="1"/>
          <p:nvPr/>
        </p:nvSpPr>
        <p:spPr>
          <a:xfrm>
            <a:off x="435781" y="29320"/>
            <a:ext cx="7147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9.3.1.2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人民生活水平的提高与文化、医疗、科技事业的发展</a:t>
            </a:r>
          </a:p>
        </p:txBody>
      </p:sp>
    </p:spTree>
    <p:extLst>
      <p:ext uri="{BB962C8B-B14F-4D97-AF65-F5344CB8AC3E}">
        <p14:creationId xmlns:p14="http://schemas.microsoft.com/office/powerpoint/2010/main" val="211911248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2396358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社会主义建设在探索中曲折发展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204688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204688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良好的开局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4856687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建设的成就探索的成果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53580" y="2530687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探索中的严重曲折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6137513" y="4305116"/>
            <a:ext cx="235213" cy="211647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310941" y="4302702"/>
            <a:ext cx="3064064" cy="936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新中国社会主义建设取得的成就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323298" y="5463085"/>
            <a:ext cx="3064064" cy="95851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毛泽东等老一代革命家探索中国社会主义建设道路的理论贡献</a:t>
            </a:r>
          </a:p>
        </p:txBody>
      </p:sp>
    </p:spTree>
    <p:extLst>
      <p:ext uri="{BB962C8B-B14F-4D97-AF65-F5344CB8AC3E}">
        <p14:creationId xmlns:p14="http://schemas.microsoft.com/office/powerpoint/2010/main" val="79808044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8597" y="458024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第三节 建设的成就 探索的成果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185" y="1384810"/>
            <a:ext cx="11706329" cy="485836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毛泽东等老一代革命家</a:t>
            </a:r>
            <a:b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探索中国社会主义建设道路的理论贡献 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两马阶（结）党 政经文军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两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社会主义现代化建设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“两步走”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第一步，建成一个独立的比较完整的工业体系和国民经济体系；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第二步，全面实现农业、工业、国防和科学技术的现代化。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马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马克思主义与中国实际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“第二次结合”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阶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社会主义发展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阶段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第一阶段是不发达的社会主义，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第二阶段是比较发达的社会主义。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党：加强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共产党自身建设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：共产党员务必继续地保持谦虚、谨慎、不骄、不躁的作风，继续地保持艰苦奋斗的作风。</a:t>
            </a:r>
          </a:p>
        </p:txBody>
      </p:sp>
      <p:pic>
        <p:nvPicPr>
          <p:cNvPr id="2050" name="Picture 2" descr="C:\Users\User\Documents\263EM\chuzi@sunlands.com\history\user\image\392ec2ab-2019-4ccf-8d21-3d0d42fddef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52" y="1290971"/>
            <a:ext cx="1807944" cy="55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 4"/>
          <p:cNvGrpSpPr/>
          <p:nvPr/>
        </p:nvGrpSpPr>
        <p:grpSpPr>
          <a:xfrm>
            <a:off x="6757060" y="4131"/>
            <a:ext cx="5434940" cy="1483659"/>
            <a:chOff x="5275246" y="0"/>
            <a:chExt cx="6916754" cy="2118893"/>
          </a:xfrm>
        </p:grpSpPr>
        <p:sp>
          <p:nvSpPr>
            <p:cNvPr id="6" name="圆角矩形 5"/>
            <p:cNvSpPr/>
            <p:nvPr/>
          </p:nvSpPr>
          <p:spPr>
            <a:xfrm>
              <a:off x="5275246" y="553985"/>
              <a:ext cx="3651896" cy="10151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第三节：</a:t>
              </a:r>
            </a:p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建设的成就探索的成果</a:t>
              </a:r>
            </a:p>
          </p:txBody>
        </p:sp>
        <p:sp>
          <p:nvSpPr>
            <p:cNvPr id="7" name="左大括号 6"/>
            <p:cNvSpPr/>
            <p:nvPr/>
          </p:nvSpPr>
          <p:spPr>
            <a:xfrm>
              <a:off x="8942151" y="2414"/>
              <a:ext cx="235213" cy="211647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115579" y="0"/>
              <a:ext cx="3064064" cy="9366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新中国社会主义建设取得的成就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127936" y="1160383"/>
              <a:ext cx="3064064" cy="95851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毛泽东等老一代革命家探索中国社会主义建设道路的理论贡献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35781" y="29320"/>
            <a:ext cx="7147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9.3.2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毛泽东等老一代革命家探索中国社会主义建设道路的理论贡献</a:t>
            </a:r>
          </a:p>
        </p:txBody>
      </p:sp>
    </p:spTree>
    <p:extLst>
      <p:ext uri="{BB962C8B-B14F-4D97-AF65-F5344CB8AC3E}">
        <p14:creationId xmlns:p14="http://schemas.microsoft.com/office/powerpoint/2010/main" val="306995431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9210" y="445403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第三节 建设的成就 探索的成果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561" y="1811088"/>
            <a:ext cx="11615057" cy="428095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1700" b="1" dirty="0">
                <a:latin typeface="黑体" panose="02010609060101010101" pitchFamily="49" charset="-122"/>
                <a:ea typeface="黑体" panose="02010609060101010101" pitchFamily="49" charset="-122"/>
              </a:rPr>
              <a:t>政：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社会主义民主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政治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建设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 要把正确处理人民内部矛盾作为国家政治生活的主题；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 处理好中国共产党同各民主党派的关系，坚持长期共存、互相监督的方针。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1700" b="1" dirty="0">
                <a:latin typeface="黑体" panose="02010609060101010101" pitchFamily="49" charset="-122"/>
                <a:ea typeface="黑体" panose="02010609060101010101" pitchFamily="49" charset="-122"/>
              </a:rPr>
              <a:t>经：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社会主义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经济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建设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 在优先发展重工业的条件下，坚持工业和农业并举、重工业和轻工业并举、中央工业和地方工业并举等“两条腿”走路的方针。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1700" b="1" dirty="0">
                <a:latin typeface="黑体" panose="02010609060101010101" pitchFamily="49" charset="-122"/>
                <a:ea typeface="黑体" panose="02010609060101010101" pitchFamily="49" charset="-122"/>
              </a:rPr>
              <a:t>文：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社会主义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文化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建设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：“百花齐放，百家争鸣”。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1700" b="1" dirty="0">
                <a:latin typeface="黑体" panose="02010609060101010101" pitchFamily="49" charset="-122"/>
                <a:ea typeface="黑体" panose="02010609060101010101" pitchFamily="49" charset="-122"/>
              </a:rPr>
              <a:t>军：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国防建设和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军队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建设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：建设现代化正规化国防军和发展现代化国防技术。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6757060" y="4131"/>
            <a:ext cx="5434940" cy="1483659"/>
            <a:chOff x="5275246" y="0"/>
            <a:chExt cx="6916754" cy="2118893"/>
          </a:xfrm>
        </p:grpSpPr>
        <p:sp>
          <p:nvSpPr>
            <p:cNvPr id="6" name="圆角矩形 5"/>
            <p:cNvSpPr/>
            <p:nvPr/>
          </p:nvSpPr>
          <p:spPr>
            <a:xfrm>
              <a:off x="5275246" y="553985"/>
              <a:ext cx="3651896" cy="10151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第三节：</a:t>
              </a:r>
            </a:p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建设的成就探索的成果</a:t>
              </a:r>
            </a:p>
          </p:txBody>
        </p:sp>
        <p:sp>
          <p:nvSpPr>
            <p:cNvPr id="7" name="左大括号 6"/>
            <p:cNvSpPr/>
            <p:nvPr/>
          </p:nvSpPr>
          <p:spPr>
            <a:xfrm>
              <a:off x="8942151" y="2414"/>
              <a:ext cx="235213" cy="211647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115579" y="0"/>
              <a:ext cx="3064064" cy="9366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新中国社会主义建设取得的成就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127936" y="1160383"/>
              <a:ext cx="3064064" cy="95851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毛泽东等老一代革命家探索中国社会主义建设道路的理论贡献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1BE99E8C-4EA5-3B4A-A997-E6F426091C78}"/>
              </a:ext>
            </a:extLst>
          </p:cNvPr>
          <p:cNvSpPr txBox="1"/>
          <p:nvPr/>
        </p:nvSpPr>
        <p:spPr>
          <a:xfrm>
            <a:off x="435781" y="29320"/>
            <a:ext cx="7147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9.3.2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毛泽东等老一代革命家探索中国社会主义建设道路的理论贡献</a:t>
            </a:r>
          </a:p>
        </p:txBody>
      </p:sp>
    </p:spTree>
    <p:extLst>
      <p:ext uri="{BB962C8B-B14F-4D97-AF65-F5344CB8AC3E}">
        <p14:creationId xmlns:p14="http://schemas.microsoft.com/office/powerpoint/2010/main" val="2024316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3026557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社会主义基本制度的全面确立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1122109"/>
            <a:ext cx="231871" cy="51947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53580" y="1122109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《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共同纲领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》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的全面实施与新民主主义革命任务的胜利完成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5301689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开辟中国社会主义改造道路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53580" y="3160886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制定过渡时期总路线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6134023" y="3003407"/>
            <a:ext cx="195061" cy="137189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17510" y="3005501"/>
            <a:ext cx="3085169" cy="6623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新民主主义社会的建立及其过渡性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329085" y="3724050"/>
            <a:ext cx="3064064" cy="651254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过渡时期总路线</a:t>
            </a:r>
          </a:p>
        </p:txBody>
      </p:sp>
    </p:spTree>
    <p:extLst>
      <p:ext uri="{BB962C8B-B14F-4D97-AF65-F5344CB8AC3E}">
        <p14:creationId xmlns:p14="http://schemas.microsoft.com/office/powerpoint/2010/main" val="161429673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8597" y="458024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第三节 建设的成就 探索的成果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185" y="1384810"/>
            <a:ext cx="11706329" cy="485836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毛泽东等老一代革命家</a:t>
            </a:r>
            <a:b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探索中国社会主义建设道路的理论贡献 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两马阶（结）党 政经文军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两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社会主义现代化建设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走”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第一步，建成一个独立的比较完整的工业体系和国民经济体系；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第二步，全面实现农业、工业、国防和科学技术的现代化。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马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马克思主义与中国实际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“第</a:t>
            </a:r>
            <a:r>
              <a:rPr lang="zh-CN" altLang="en-US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次结合”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阶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社会主义发展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第一阶段是不发达的社会主义，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第二阶段是比较发达的社会主义。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党：加强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建设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：共产党员务必继续地保持谦虚、谨慎、不骄、不躁的作风，继续地保持艰苦奋斗的作风。</a:t>
            </a:r>
          </a:p>
        </p:txBody>
      </p:sp>
      <p:pic>
        <p:nvPicPr>
          <p:cNvPr id="2050" name="Picture 2" descr="C:\Users\User\Documents\263EM\chuzi@sunlands.com\history\user\image\392ec2ab-2019-4ccf-8d21-3d0d42fddef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52" y="1290971"/>
            <a:ext cx="1807944" cy="55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 4"/>
          <p:cNvGrpSpPr/>
          <p:nvPr/>
        </p:nvGrpSpPr>
        <p:grpSpPr>
          <a:xfrm>
            <a:off x="6757060" y="4131"/>
            <a:ext cx="5434940" cy="1483659"/>
            <a:chOff x="5275246" y="0"/>
            <a:chExt cx="6916754" cy="2118893"/>
          </a:xfrm>
        </p:grpSpPr>
        <p:sp>
          <p:nvSpPr>
            <p:cNvPr id="6" name="圆角矩形 5"/>
            <p:cNvSpPr/>
            <p:nvPr/>
          </p:nvSpPr>
          <p:spPr>
            <a:xfrm>
              <a:off x="5275246" y="553985"/>
              <a:ext cx="3651896" cy="10151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第三节：</a:t>
              </a:r>
            </a:p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建设的成就探索的成果</a:t>
              </a:r>
            </a:p>
          </p:txBody>
        </p:sp>
        <p:sp>
          <p:nvSpPr>
            <p:cNvPr id="7" name="左大括号 6"/>
            <p:cNvSpPr/>
            <p:nvPr/>
          </p:nvSpPr>
          <p:spPr>
            <a:xfrm>
              <a:off x="8942151" y="2414"/>
              <a:ext cx="235213" cy="211647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115579" y="0"/>
              <a:ext cx="3064064" cy="9366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新中国社会主义建设取得的成就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127936" y="1160383"/>
              <a:ext cx="3064064" cy="95851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毛泽东等老一代革命家探索中国社会主义建设道路的理论贡献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6C27F791-911D-9345-8C6F-3D69D25296EB}"/>
              </a:ext>
            </a:extLst>
          </p:cNvPr>
          <p:cNvSpPr txBox="1"/>
          <p:nvPr/>
        </p:nvSpPr>
        <p:spPr>
          <a:xfrm>
            <a:off x="435781" y="29320"/>
            <a:ext cx="7147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9.3.2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毛泽东等老一代革命家探索中国社会主义建设道路的理论贡献</a:t>
            </a:r>
          </a:p>
        </p:txBody>
      </p:sp>
    </p:spTree>
    <p:extLst>
      <p:ext uri="{BB962C8B-B14F-4D97-AF65-F5344CB8AC3E}">
        <p14:creationId xmlns:p14="http://schemas.microsoft.com/office/powerpoint/2010/main" val="205475035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8597" y="458024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第三节 建设的成就 探索的成果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185" y="1384810"/>
            <a:ext cx="11706329" cy="485836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毛泽东等老一代革命家</a:t>
            </a:r>
            <a:b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探索中国社会主义建设道路的理论贡献 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两马阶（结）党 政经文军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两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社会主义现代化建设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“两步走”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第一步，建成一个独立的比较完整的工业体系和国民经济体系；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第二步，全面实现农业、工业、国防和科学技术的现代化。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马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马克思主义与中国实际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“第二次结合”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阶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社会主义发展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阶段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第一阶段是不发达的社会主义，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第二阶段是比较发达的社会主义。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党：加强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共产党自身建设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：共产党员务必继续地保持谦虚、谨慎、不骄、不躁的作风，继续地保持艰苦奋斗的作风。</a:t>
            </a:r>
          </a:p>
        </p:txBody>
      </p:sp>
      <p:pic>
        <p:nvPicPr>
          <p:cNvPr id="2050" name="Picture 2" descr="C:\Users\User\Documents\263EM\chuzi@sunlands.com\history\user\image\392ec2ab-2019-4ccf-8d21-3d0d42fddef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52" y="1290971"/>
            <a:ext cx="1807944" cy="55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 4"/>
          <p:cNvGrpSpPr/>
          <p:nvPr/>
        </p:nvGrpSpPr>
        <p:grpSpPr>
          <a:xfrm>
            <a:off x="6757060" y="4131"/>
            <a:ext cx="5434940" cy="1483659"/>
            <a:chOff x="5275246" y="0"/>
            <a:chExt cx="6916754" cy="2118893"/>
          </a:xfrm>
        </p:grpSpPr>
        <p:sp>
          <p:nvSpPr>
            <p:cNvPr id="6" name="圆角矩形 5"/>
            <p:cNvSpPr/>
            <p:nvPr/>
          </p:nvSpPr>
          <p:spPr>
            <a:xfrm>
              <a:off x="5275246" y="553985"/>
              <a:ext cx="3651896" cy="10151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第三节：</a:t>
              </a:r>
            </a:p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建设的成就探索的成果</a:t>
              </a:r>
            </a:p>
          </p:txBody>
        </p:sp>
        <p:sp>
          <p:nvSpPr>
            <p:cNvPr id="7" name="左大括号 6"/>
            <p:cNvSpPr/>
            <p:nvPr/>
          </p:nvSpPr>
          <p:spPr>
            <a:xfrm>
              <a:off x="8942151" y="2414"/>
              <a:ext cx="235213" cy="211647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115579" y="0"/>
              <a:ext cx="3064064" cy="9366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新中国社会主义建设取得的成就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127936" y="1160383"/>
              <a:ext cx="3064064" cy="95851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毛泽东等老一代革命家探索中国社会主义建设道路的理论贡献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83AEE627-9FC4-B749-B372-BB7CFD8DE5CB}"/>
              </a:ext>
            </a:extLst>
          </p:cNvPr>
          <p:cNvSpPr txBox="1"/>
          <p:nvPr/>
        </p:nvSpPr>
        <p:spPr>
          <a:xfrm>
            <a:off x="435781" y="29320"/>
            <a:ext cx="7147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9.3.2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毛泽东等老一代革命家探索中国社会主义建设道路的理论贡献</a:t>
            </a:r>
          </a:p>
        </p:txBody>
      </p:sp>
    </p:spTree>
    <p:extLst>
      <p:ext uri="{BB962C8B-B14F-4D97-AF65-F5344CB8AC3E}">
        <p14:creationId xmlns:p14="http://schemas.microsoft.com/office/powerpoint/2010/main" val="24145545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9210" y="445403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第三节 建设的成就 探索的成果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561" y="1811088"/>
            <a:ext cx="11615057" cy="428095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1700" b="1" dirty="0">
                <a:latin typeface="黑体" panose="02010609060101010101" pitchFamily="49" charset="-122"/>
                <a:ea typeface="黑体" panose="02010609060101010101" pitchFamily="49" charset="-122"/>
              </a:rPr>
              <a:t>政：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社会主义民主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建设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 要把正确处理人民内部矛盾作为国家政治生活的主题；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 处理好中国共产党同各民主党派的关系，坚持长期共存、互相监督的方针。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1700" b="1" dirty="0">
                <a:latin typeface="黑体" panose="02010609060101010101" pitchFamily="49" charset="-122"/>
                <a:ea typeface="黑体" panose="02010609060101010101" pitchFamily="49" charset="-122"/>
              </a:rPr>
              <a:t>经：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社会主义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建设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 在优先发展重工业的条件下，坚持工业和农业并举、重工业和轻工业并举、中央工业和地方工业并举等“两条腿”走路的方针。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1700" b="1" dirty="0">
                <a:latin typeface="黑体" panose="02010609060101010101" pitchFamily="49" charset="-122"/>
                <a:ea typeface="黑体" panose="02010609060101010101" pitchFamily="49" charset="-122"/>
              </a:rPr>
              <a:t>文：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社会主义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建设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：“百花齐放，百家争鸣”。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1700" b="1" dirty="0">
                <a:latin typeface="黑体" panose="02010609060101010101" pitchFamily="49" charset="-122"/>
                <a:ea typeface="黑体" panose="02010609060101010101" pitchFamily="49" charset="-122"/>
              </a:rPr>
              <a:t>军：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国防建设和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建设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：建设现代化正规化国防军和发展现代化国防技术。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6757060" y="4131"/>
            <a:ext cx="5434940" cy="1483659"/>
            <a:chOff x="5275246" y="0"/>
            <a:chExt cx="6916754" cy="2118893"/>
          </a:xfrm>
        </p:grpSpPr>
        <p:sp>
          <p:nvSpPr>
            <p:cNvPr id="6" name="圆角矩形 5"/>
            <p:cNvSpPr/>
            <p:nvPr/>
          </p:nvSpPr>
          <p:spPr>
            <a:xfrm>
              <a:off x="5275246" y="553985"/>
              <a:ext cx="3651896" cy="10151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第三节：</a:t>
              </a:r>
            </a:p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建设的成就探索的成果</a:t>
              </a:r>
            </a:p>
          </p:txBody>
        </p:sp>
        <p:sp>
          <p:nvSpPr>
            <p:cNvPr id="7" name="左大括号 6"/>
            <p:cNvSpPr/>
            <p:nvPr/>
          </p:nvSpPr>
          <p:spPr>
            <a:xfrm>
              <a:off x="8942151" y="2414"/>
              <a:ext cx="235213" cy="211647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115579" y="0"/>
              <a:ext cx="3064064" cy="9366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新中国社会主义建设取得的成就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127936" y="1160383"/>
              <a:ext cx="3064064" cy="95851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毛泽东等老一代革命家探索中国社会主义建设道路的理论贡献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1BBFADC6-9BFC-3445-9D30-52D9362A9AF7}"/>
              </a:ext>
            </a:extLst>
          </p:cNvPr>
          <p:cNvSpPr txBox="1"/>
          <p:nvPr/>
        </p:nvSpPr>
        <p:spPr>
          <a:xfrm>
            <a:off x="435781" y="29320"/>
            <a:ext cx="7147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9.3.2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毛泽东等老一代革命家探索中国社会主义建设道路的理论贡献</a:t>
            </a:r>
          </a:p>
        </p:txBody>
      </p:sp>
    </p:spTree>
    <p:extLst>
      <p:ext uri="{BB962C8B-B14F-4D97-AF65-F5344CB8AC3E}">
        <p14:creationId xmlns:p14="http://schemas.microsoft.com/office/powerpoint/2010/main" val="154523980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9210" y="445403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第三节 建设的成就 探索的成果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561" y="1811088"/>
            <a:ext cx="11615057" cy="428095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1700" b="1" dirty="0">
                <a:latin typeface="黑体" panose="02010609060101010101" pitchFamily="49" charset="-122"/>
                <a:ea typeface="黑体" panose="02010609060101010101" pitchFamily="49" charset="-122"/>
              </a:rPr>
              <a:t>政：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社会主义民主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政治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建设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 要把正确处理人民内部矛盾作为国家政治生活的主题；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 处理好中国共产党同各民主党派的关系，坚持长期共存、互相监督的方针。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1700" b="1" dirty="0">
                <a:latin typeface="黑体" panose="02010609060101010101" pitchFamily="49" charset="-122"/>
                <a:ea typeface="黑体" panose="02010609060101010101" pitchFamily="49" charset="-122"/>
              </a:rPr>
              <a:t>经：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社会主义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经济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建设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 在优先发展重工业的条件下，坚持工业和农业并举、重工业和轻工业并举、中央工业和地方工业并举等“两条腿”走路的方针。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1700" b="1" dirty="0">
                <a:latin typeface="黑体" panose="02010609060101010101" pitchFamily="49" charset="-122"/>
                <a:ea typeface="黑体" panose="02010609060101010101" pitchFamily="49" charset="-122"/>
              </a:rPr>
              <a:t>文：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社会主义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文化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建设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：“百花齐放，百家争鸣”。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1700" b="1" dirty="0">
                <a:latin typeface="黑体" panose="02010609060101010101" pitchFamily="49" charset="-122"/>
                <a:ea typeface="黑体" panose="02010609060101010101" pitchFamily="49" charset="-122"/>
              </a:rPr>
              <a:t>军：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国防建设和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军队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建设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：建设现代化正规化国防军和发展现代化国防技术。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6757060" y="4131"/>
            <a:ext cx="5434940" cy="1483659"/>
            <a:chOff x="5275246" y="0"/>
            <a:chExt cx="6916754" cy="2118893"/>
          </a:xfrm>
        </p:grpSpPr>
        <p:sp>
          <p:nvSpPr>
            <p:cNvPr id="6" name="圆角矩形 5"/>
            <p:cNvSpPr/>
            <p:nvPr/>
          </p:nvSpPr>
          <p:spPr>
            <a:xfrm>
              <a:off x="5275246" y="553985"/>
              <a:ext cx="3651896" cy="10151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第三节：</a:t>
              </a:r>
            </a:p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建设的成就探索的成果</a:t>
              </a:r>
            </a:p>
          </p:txBody>
        </p:sp>
        <p:sp>
          <p:nvSpPr>
            <p:cNvPr id="7" name="左大括号 6"/>
            <p:cNvSpPr/>
            <p:nvPr/>
          </p:nvSpPr>
          <p:spPr>
            <a:xfrm>
              <a:off x="8942151" y="2414"/>
              <a:ext cx="235213" cy="211647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115579" y="0"/>
              <a:ext cx="3064064" cy="9366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新中国社会主义建设取得的成就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127936" y="1160383"/>
              <a:ext cx="3064064" cy="95851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毛泽东等老一代革命家探索中国社会主义建设道路的理论贡献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CC11056-894F-B243-9438-A7B78001597C}"/>
              </a:ext>
            </a:extLst>
          </p:cNvPr>
          <p:cNvSpPr txBox="1"/>
          <p:nvPr/>
        </p:nvSpPr>
        <p:spPr>
          <a:xfrm>
            <a:off x="435781" y="29320"/>
            <a:ext cx="7147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9.3.2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毛泽东等老一代革命家探索中国社会主义建设道路的理论贡献</a:t>
            </a:r>
          </a:p>
        </p:txBody>
      </p:sp>
    </p:spTree>
    <p:extLst>
      <p:ext uri="{BB962C8B-B14F-4D97-AF65-F5344CB8AC3E}">
        <p14:creationId xmlns:p14="http://schemas.microsoft.com/office/powerpoint/2010/main" val="165867471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744055"/>
            <a:ext cx="106149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1. 1971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10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月，新中国取得的重大外交成果是（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恢复在世界卫生组织的合法席位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恢复在联合国的合法席位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实现中日关系正常化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       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实现中美关系正常化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51781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744055"/>
            <a:ext cx="106149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1. 1971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10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月，新中国取得的重大外交成果是（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恢复在世界卫生组织的合法席位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恢复在联合国的合法席位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实现中日关系正常化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       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实现中美关系正常化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938907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494673"/>
            <a:ext cx="106149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1964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年，新中国在科技领域取得的重大成果是（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第一颗原子弹试验成功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第一颗氢弹试验成功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第一颗人造地球卫星发射成功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第一颗月球探测卫星发射成功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945384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494673"/>
            <a:ext cx="106149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1964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年，新中国在科技领域取得的重大成果是（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b="1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第一颗原子弹试验成功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第一颗氢弹试验成功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第一颗人造地球卫星发射成功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第一颗月球探测卫星发射成功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593275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150289"/>
            <a:ext cx="1061499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毛泽东在探索中国社会主义建设道路过程中提出，社会主义的第一个阶段是（       ）</a:t>
            </a:r>
          </a:p>
          <a:p>
            <a:b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不发达的社会主义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比较发达的社会主义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初级阶段的社会主义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高级阶段的社会主义</a:t>
            </a:r>
          </a:p>
          <a:p>
            <a:endParaRPr lang="zh-CN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963809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150289"/>
            <a:ext cx="1061499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毛泽东在探索中国社会主义建设道路过程中提出，社会主义的第一个阶段是（    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</a:p>
          <a:p>
            <a:b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不发达的社会主义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比较发达的社会主义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初级阶段的社会主义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高级阶段的社会主义</a:t>
            </a:r>
          </a:p>
          <a:p>
            <a:endParaRPr lang="zh-CN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01199" y="6211669"/>
            <a:ext cx="274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本章题目练习及历年</a:t>
            </a:r>
            <a:endParaRPr lang="en-US" altLang="zh-CN" dirty="0"/>
          </a:p>
          <a:p>
            <a:r>
              <a:rPr lang="zh-CN" altLang="en-US" dirty="0"/>
              <a:t>真题</a:t>
            </a:r>
            <a:r>
              <a:rPr kumimoji="1" lang="zh-CN" altLang="en-US" dirty="0"/>
              <a:t>见尚德教材</a:t>
            </a:r>
            <a:r>
              <a:rPr lang="en-US" altLang="zh-CN" dirty="0"/>
              <a:t>212</a:t>
            </a:r>
            <a:r>
              <a:rPr kumimoji="1" lang="zh-CN" altLang="en-US" dirty="0"/>
              <a:t>页</a:t>
            </a:r>
          </a:p>
        </p:txBody>
      </p:sp>
      <p:sp>
        <p:nvSpPr>
          <p:cNvPr id="6" name="五边形 5"/>
          <p:cNvSpPr/>
          <p:nvPr/>
        </p:nvSpPr>
        <p:spPr>
          <a:xfrm>
            <a:off x="9601199" y="6179382"/>
            <a:ext cx="2616410" cy="693964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778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962" y="479314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第二节 制定过渡时期总路线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2778" y="1348470"/>
            <a:ext cx="10515600" cy="468657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过渡时期总路线的提出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第一个五年计划：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1953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年开始，把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重工业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作为建设的中心环节。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过渡总路线：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1953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年正式提出：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一化：要在一个相当时期内，逐步实现国家的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社会主义工业化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三改：并逐步实现国家对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农业、手工业和对资本主义工商业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的社会主义改造。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（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一化三改；一体两翼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pic>
        <p:nvPicPr>
          <p:cNvPr id="5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65" y="1348470"/>
            <a:ext cx="1386222" cy="4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040" y="-2590"/>
            <a:ext cx="5583960" cy="117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33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962" y="479314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第二节 制定过渡时期总路线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2778" y="1348470"/>
            <a:ext cx="10515600" cy="468657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过渡时期总路线的提出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第一个五年计划：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1953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年开始，把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作为建设的中心环节。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过渡总路线：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1953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年正式提出：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一化：要在一个相当时期内，逐步实现国家的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三改：并逐步实现国家对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、手工业和对资本主义工商业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的社会主义改造。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（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一化三改；一体两翼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pic>
        <p:nvPicPr>
          <p:cNvPr id="5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65" y="1348470"/>
            <a:ext cx="1386222" cy="4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040" y="-2590"/>
            <a:ext cx="5583960" cy="117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33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962" y="479314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第二节 制定过渡时期总路线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2778" y="1348470"/>
            <a:ext cx="10515600" cy="468657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过渡时期总路线的提出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第一个五年计划：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1953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年开始，把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重工业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作为建设的中心环节。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过渡总路线：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1953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年正式提出：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一化：要在一个相当时期内，逐步实现国家的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三改：并逐步实现国家对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、手工业和对资本主义工商业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的社会主义改造。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（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一化三改；一体两翼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pic>
        <p:nvPicPr>
          <p:cNvPr id="5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65" y="1348470"/>
            <a:ext cx="1386222" cy="4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040" y="-2590"/>
            <a:ext cx="5583960" cy="117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55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962" y="479314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第二节 制定过渡时期总路线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2778" y="1348470"/>
            <a:ext cx="10515600" cy="468657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过渡时期总路线的提出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第一个五年计划：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1953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年开始，把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重工业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作为建设的中心环节。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过渡总路线：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1953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年正式提出：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一化：要在一个相当时期内，逐步实现国家的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社会主义工业化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三改：并逐步实现国家对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、手工业和对资本主义工商业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的社会主义改造。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（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一化三改；一体两翼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pic>
        <p:nvPicPr>
          <p:cNvPr id="5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65" y="1348470"/>
            <a:ext cx="1386222" cy="4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040" y="-2590"/>
            <a:ext cx="5583960" cy="117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02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962" y="479314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第二节 制定过渡时期总路线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2778" y="1348470"/>
            <a:ext cx="10515600" cy="468657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过渡时期总路线的提出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第一个五年计划：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1953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年开始，把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重工业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作为建设的中心环节。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过渡总路线：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1953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年正式提出：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一化：要在一个相当时期内，逐步实现国家的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社会主义工业化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三改：并逐步实现国家对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农业、手工业和对资本主义工商业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的社会主义改造。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（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一化三改；一体两翼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pic>
        <p:nvPicPr>
          <p:cNvPr id="5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65" y="1348470"/>
            <a:ext cx="1386222" cy="4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040" y="-2590"/>
            <a:ext cx="5583960" cy="117770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335126" y="6228397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知识点详解见</a:t>
            </a:r>
            <a:endParaRPr kumimoji="1" lang="en-US" altLang="zh-CN" dirty="0"/>
          </a:p>
          <a:p>
            <a:r>
              <a:rPr kumimoji="1" lang="zh-CN" altLang="en-US" dirty="0"/>
              <a:t>尚德教材</a:t>
            </a:r>
            <a:r>
              <a:rPr kumimoji="1" lang="en-US" altLang="zh-CN" dirty="0"/>
              <a:t>195</a:t>
            </a:r>
            <a:r>
              <a:rPr kumimoji="1" lang="zh-CN" altLang="en-US" dirty="0"/>
              <a:t>页</a:t>
            </a:r>
          </a:p>
        </p:txBody>
      </p:sp>
      <p:sp>
        <p:nvSpPr>
          <p:cNvPr id="9" name="五边形 8"/>
          <p:cNvSpPr/>
          <p:nvPr/>
        </p:nvSpPr>
        <p:spPr>
          <a:xfrm>
            <a:off x="10135389" y="6180764"/>
            <a:ext cx="2056611" cy="693964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247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中共七届二中全会决议指出，新民主主义社会经济的主要成分不包括（ 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b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官僚资本主义经济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社会主义经济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个体经济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私人资本主义经济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89958" y="6211669"/>
            <a:ext cx="291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知识点更多题目练习</a:t>
            </a:r>
            <a:endParaRPr kumimoji="1" lang="en-US" altLang="zh-CN" dirty="0"/>
          </a:p>
          <a:p>
            <a:r>
              <a:rPr kumimoji="1" lang="zh-CN" altLang="en-US" dirty="0"/>
              <a:t>见尚德教材</a:t>
            </a:r>
            <a:r>
              <a:rPr kumimoji="1" lang="en-US" altLang="zh-CN" dirty="0"/>
              <a:t>195</a:t>
            </a:r>
            <a:r>
              <a:rPr kumimoji="1" lang="zh-CN" altLang="en-US" dirty="0"/>
              <a:t>页</a:t>
            </a:r>
          </a:p>
        </p:txBody>
      </p:sp>
      <p:sp>
        <p:nvSpPr>
          <p:cNvPr id="6" name="五边形 5"/>
          <p:cNvSpPr/>
          <p:nvPr/>
        </p:nvSpPr>
        <p:spPr>
          <a:xfrm>
            <a:off x="9889959" y="6180764"/>
            <a:ext cx="2302042" cy="693964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975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838" y="1715892"/>
            <a:ext cx="6815926" cy="385012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中国近现代史纲要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思维导图，脉络明晰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知识考点，重点分析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历年真题，深度解析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考场演兵，巩固练习</a:t>
            </a:r>
          </a:p>
          <a:p>
            <a:pPr>
              <a:lnSpc>
                <a:spcPct val="200000"/>
              </a:lnSpc>
            </a:pPr>
            <a:endParaRPr lang="zh-CN" altLang="en-US" sz="20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289957" y="429427"/>
            <a:ext cx="9301843" cy="544050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/>
                </a:solidFill>
              </a:rPr>
              <a:t>关于教材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22" y="225331"/>
            <a:ext cx="5690560" cy="569056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6803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中共七届二中全会决议指出，新民主主义社会经济的主要成分不包括（  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b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官僚资本主义经济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社会主义经济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个体经济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私人资本主义经济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89958" y="6211669"/>
            <a:ext cx="291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知识点更多题目练习</a:t>
            </a:r>
            <a:endParaRPr kumimoji="1" lang="en-US" altLang="zh-CN" dirty="0"/>
          </a:p>
          <a:p>
            <a:r>
              <a:rPr kumimoji="1" lang="zh-CN" altLang="en-US" dirty="0"/>
              <a:t>见尚德教材</a:t>
            </a:r>
            <a:r>
              <a:rPr kumimoji="1" lang="en-US" altLang="zh-CN" dirty="0"/>
              <a:t>195</a:t>
            </a:r>
            <a:r>
              <a:rPr kumimoji="1" lang="zh-CN" altLang="en-US" dirty="0"/>
              <a:t>页</a:t>
            </a:r>
          </a:p>
        </p:txBody>
      </p:sp>
      <p:sp>
        <p:nvSpPr>
          <p:cNvPr id="6" name="五边形 5"/>
          <p:cNvSpPr/>
          <p:nvPr/>
        </p:nvSpPr>
        <p:spPr>
          <a:xfrm>
            <a:off x="9889959" y="6180764"/>
            <a:ext cx="2302042" cy="693964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5267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中国共产党制定的过渡时期总路线的主体是（      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．实现国家对个体农业的社会主义改造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．实现国家对资本主义工商业的社会主义改造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．实现国家对个体手工业的社会主义改造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．实现国家的社会主义工业化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89958" y="6211669"/>
            <a:ext cx="291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知识点更多题目练习</a:t>
            </a:r>
            <a:endParaRPr kumimoji="1" lang="en-US" altLang="zh-CN" dirty="0"/>
          </a:p>
          <a:p>
            <a:r>
              <a:rPr kumimoji="1" lang="zh-CN" altLang="en-US" dirty="0"/>
              <a:t>见尚德教材</a:t>
            </a:r>
            <a:r>
              <a:rPr kumimoji="1" lang="en-US" altLang="zh-CN" dirty="0"/>
              <a:t>195</a:t>
            </a:r>
            <a:r>
              <a:rPr kumimoji="1" lang="zh-CN" altLang="en-US" dirty="0"/>
              <a:t>页</a:t>
            </a:r>
          </a:p>
        </p:txBody>
      </p:sp>
      <p:sp>
        <p:nvSpPr>
          <p:cNvPr id="6" name="五边形 5"/>
          <p:cNvSpPr/>
          <p:nvPr/>
        </p:nvSpPr>
        <p:spPr>
          <a:xfrm>
            <a:off x="9889959" y="6180764"/>
            <a:ext cx="2302042" cy="693964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1247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中国共产党制定的过渡时期总路线的主体是（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．实现国家对个体农业的社会主义改造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．实现国家对资本主义工商业的社会主义改造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．实现国家对个体手工业的社会主义改造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．实现国家的社会主义工业化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89958" y="6211669"/>
            <a:ext cx="291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知识点更多题目练习</a:t>
            </a:r>
            <a:endParaRPr kumimoji="1" lang="en-US" altLang="zh-CN" dirty="0"/>
          </a:p>
          <a:p>
            <a:r>
              <a:rPr kumimoji="1" lang="zh-CN" altLang="en-US" dirty="0"/>
              <a:t>见尚德教材</a:t>
            </a:r>
            <a:r>
              <a:rPr kumimoji="1" lang="en-US" altLang="zh-CN" dirty="0"/>
              <a:t>195</a:t>
            </a:r>
            <a:r>
              <a:rPr kumimoji="1" lang="zh-CN" altLang="en-US" dirty="0"/>
              <a:t>页</a:t>
            </a:r>
          </a:p>
        </p:txBody>
      </p:sp>
      <p:sp>
        <p:nvSpPr>
          <p:cNvPr id="6" name="五边形 5"/>
          <p:cNvSpPr/>
          <p:nvPr/>
        </p:nvSpPr>
        <p:spPr>
          <a:xfrm>
            <a:off x="9889959" y="6180764"/>
            <a:ext cx="2302042" cy="693964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0614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中共中央正式提出党在过渡时期总路线的时间是（      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1949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	         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1950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         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1953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	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1956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89958" y="6211669"/>
            <a:ext cx="291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知识点更多题目练习</a:t>
            </a:r>
            <a:endParaRPr kumimoji="1" lang="en-US" altLang="zh-CN" dirty="0"/>
          </a:p>
          <a:p>
            <a:r>
              <a:rPr kumimoji="1" lang="zh-CN" altLang="en-US" dirty="0"/>
              <a:t>见尚德教材</a:t>
            </a:r>
            <a:r>
              <a:rPr kumimoji="1" lang="en-US" altLang="zh-CN" dirty="0"/>
              <a:t>195</a:t>
            </a:r>
            <a:r>
              <a:rPr kumimoji="1" lang="zh-CN" altLang="en-US" dirty="0"/>
              <a:t>页</a:t>
            </a:r>
          </a:p>
        </p:txBody>
      </p:sp>
      <p:sp>
        <p:nvSpPr>
          <p:cNvPr id="6" name="五边形 5"/>
          <p:cNvSpPr/>
          <p:nvPr/>
        </p:nvSpPr>
        <p:spPr>
          <a:xfrm>
            <a:off x="9889959" y="6180764"/>
            <a:ext cx="2302042" cy="693964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4823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中共中央正式提出党在过渡时期总路线的时间是（  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1949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	         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1950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         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1953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	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1956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89958" y="6211669"/>
            <a:ext cx="291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知识点更多题目练习</a:t>
            </a:r>
            <a:endParaRPr kumimoji="1" lang="en-US" altLang="zh-CN" dirty="0"/>
          </a:p>
          <a:p>
            <a:r>
              <a:rPr kumimoji="1" lang="zh-CN" altLang="en-US" dirty="0"/>
              <a:t>见尚德教材</a:t>
            </a:r>
            <a:r>
              <a:rPr kumimoji="1" lang="en-US" altLang="zh-CN" dirty="0"/>
              <a:t>195</a:t>
            </a:r>
            <a:r>
              <a:rPr kumimoji="1" lang="zh-CN" altLang="en-US" dirty="0"/>
              <a:t>页</a:t>
            </a:r>
          </a:p>
        </p:txBody>
      </p:sp>
      <p:sp>
        <p:nvSpPr>
          <p:cNvPr id="6" name="五边形 5"/>
          <p:cNvSpPr/>
          <p:nvPr/>
        </p:nvSpPr>
        <p:spPr>
          <a:xfrm>
            <a:off x="9889959" y="6180764"/>
            <a:ext cx="2302042" cy="693964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911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新中国发展国民经济的第一个五年计划规定，集中主要力量发展（      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．重工业	         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．轻工业          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．农业	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．交通运输业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89958" y="6211669"/>
            <a:ext cx="291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知识点更多题目练习</a:t>
            </a:r>
            <a:endParaRPr kumimoji="1" lang="en-US" altLang="zh-CN" dirty="0"/>
          </a:p>
          <a:p>
            <a:r>
              <a:rPr kumimoji="1" lang="zh-CN" altLang="en-US" dirty="0"/>
              <a:t>见尚德教材</a:t>
            </a:r>
            <a:r>
              <a:rPr kumimoji="1" lang="en-US" altLang="zh-CN" dirty="0"/>
              <a:t>195</a:t>
            </a:r>
            <a:r>
              <a:rPr kumimoji="1" lang="zh-CN" altLang="en-US" dirty="0"/>
              <a:t>页</a:t>
            </a:r>
          </a:p>
        </p:txBody>
      </p:sp>
      <p:sp>
        <p:nvSpPr>
          <p:cNvPr id="6" name="五边形 5"/>
          <p:cNvSpPr/>
          <p:nvPr/>
        </p:nvSpPr>
        <p:spPr>
          <a:xfrm>
            <a:off x="9889959" y="6180764"/>
            <a:ext cx="2302042" cy="693964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920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新中国发展国民经济的第一个五年计划规定，集中主要力量发展（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．重工业	         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．轻工业          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．农业	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．交通运输业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89958" y="6211669"/>
            <a:ext cx="291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知识点更多题目练习</a:t>
            </a:r>
            <a:endParaRPr kumimoji="1" lang="en-US" altLang="zh-CN" dirty="0"/>
          </a:p>
          <a:p>
            <a:r>
              <a:rPr kumimoji="1" lang="zh-CN" altLang="en-US" dirty="0"/>
              <a:t>见尚德教材</a:t>
            </a:r>
            <a:r>
              <a:rPr kumimoji="1" lang="en-US" altLang="zh-CN" dirty="0"/>
              <a:t>195</a:t>
            </a:r>
            <a:r>
              <a:rPr kumimoji="1" lang="zh-CN" altLang="en-US" dirty="0"/>
              <a:t>页</a:t>
            </a:r>
          </a:p>
        </p:txBody>
      </p:sp>
      <p:sp>
        <p:nvSpPr>
          <p:cNvPr id="6" name="五边形 5"/>
          <p:cNvSpPr/>
          <p:nvPr/>
        </p:nvSpPr>
        <p:spPr>
          <a:xfrm>
            <a:off x="9889959" y="6180764"/>
            <a:ext cx="2302042" cy="693964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668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中国共产党在过渡时期总路线被概括为“一化三改”，其中“一化”是指（      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农业合作化      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农业机械化      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社会主义工业化	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社会主义现代化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89958" y="6211669"/>
            <a:ext cx="291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知识点更多题目练习</a:t>
            </a:r>
            <a:endParaRPr kumimoji="1" lang="en-US" altLang="zh-CN" dirty="0"/>
          </a:p>
          <a:p>
            <a:r>
              <a:rPr kumimoji="1" lang="zh-CN" altLang="en-US" dirty="0"/>
              <a:t>见尚德教材</a:t>
            </a:r>
            <a:r>
              <a:rPr kumimoji="1" lang="en-US" altLang="zh-CN" dirty="0"/>
              <a:t>195</a:t>
            </a:r>
            <a:r>
              <a:rPr kumimoji="1" lang="zh-CN" altLang="en-US" dirty="0"/>
              <a:t>页</a:t>
            </a:r>
          </a:p>
        </p:txBody>
      </p:sp>
      <p:sp>
        <p:nvSpPr>
          <p:cNvPr id="6" name="五边形 5"/>
          <p:cNvSpPr/>
          <p:nvPr/>
        </p:nvSpPr>
        <p:spPr>
          <a:xfrm>
            <a:off x="9889959" y="6180764"/>
            <a:ext cx="2302042" cy="693964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2397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中国共产党在过渡时期总路线被概括为“一化三改”，其中“一化”是指（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农业合作化      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农业机械化      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社会主义工业化	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社会主义现代化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89958" y="6211669"/>
            <a:ext cx="291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知识点更多题目练习</a:t>
            </a:r>
            <a:endParaRPr kumimoji="1" lang="en-US" altLang="zh-CN" dirty="0"/>
          </a:p>
          <a:p>
            <a:r>
              <a:rPr kumimoji="1" lang="zh-CN" altLang="en-US" dirty="0"/>
              <a:t>见尚德教材</a:t>
            </a:r>
            <a:r>
              <a:rPr kumimoji="1" lang="en-US" altLang="zh-CN" dirty="0"/>
              <a:t>195</a:t>
            </a:r>
            <a:r>
              <a:rPr kumimoji="1" lang="zh-CN" altLang="en-US" dirty="0"/>
              <a:t>页</a:t>
            </a:r>
          </a:p>
        </p:txBody>
      </p:sp>
      <p:sp>
        <p:nvSpPr>
          <p:cNvPr id="6" name="五边形 5"/>
          <p:cNvSpPr/>
          <p:nvPr/>
        </p:nvSpPr>
        <p:spPr>
          <a:xfrm>
            <a:off x="9889959" y="6180764"/>
            <a:ext cx="2302042" cy="693964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81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2165169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社会主义基本制度的全面确立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260721"/>
            <a:ext cx="231871" cy="51947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53580" y="260721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《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共同纲领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》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的全面实施与新民主主义革命任务的胜利完成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4440301"/>
            <a:ext cx="3651896" cy="1015135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开辟中国社会主义改造道路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53580" y="229949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制定过渡时期总路线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6151051" y="3910265"/>
            <a:ext cx="204592" cy="208634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34538" y="3912359"/>
            <a:ext cx="3085169" cy="6623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三大改造的完成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346113" y="4630908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社会主义工业化的发展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355643" y="5345358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社会主义制度的建立</a:t>
            </a:r>
          </a:p>
        </p:txBody>
      </p:sp>
    </p:spTree>
    <p:extLst>
      <p:ext uri="{BB962C8B-B14F-4D97-AF65-F5344CB8AC3E}">
        <p14:creationId xmlns:p14="http://schemas.microsoft.com/office/powerpoint/2010/main" val="23761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56"/>
          <p:cNvSpPr txBox="1"/>
          <p:nvPr/>
        </p:nvSpPr>
        <p:spPr>
          <a:xfrm>
            <a:off x="1781176" y="1385889"/>
            <a:ext cx="915635" cy="27699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200" b="1" i="1" dirty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1.</a:t>
            </a:r>
            <a:r>
              <a:rPr lang="zh-CN" altLang="en-US" sz="1200" b="1" i="1" dirty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教材概述</a:t>
            </a:r>
          </a:p>
        </p:txBody>
      </p:sp>
      <p:sp>
        <p:nvSpPr>
          <p:cNvPr id="12291" name="矩形 72"/>
          <p:cNvSpPr/>
          <p:nvPr/>
        </p:nvSpPr>
        <p:spPr>
          <a:xfrm>
            <a:off x="5137151" y="3878264"/>
            <a:ext cx="4856163" cy="1825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88925">
              <a:spcBef>
                <a:spcPts val="1000"/>
              </a:spcBef>
              <a:spcAft>
                <a:spcPts val="1000"/>
              </a:spcAft>
            </a:pPr>
            <a:r>
              <a:rPr lang="en-US" altLang="zh-CN" sz="1600" b="1" dirty="0">
                <a:latin typeface="Arial" panose="020B0604020202020204" pitchFamily="34" charset="0"/>
                <a:ea typeface="方正兰亭超细黑简体" panose="02000000000000000000" pitchFamily="2" charset="-122"/>
              </a:rPr>
              <a:t>尚德机构学术中心教学、教研名师倾力之作——“</a:t>
            </a:r>
            <a:r>
              <a:rPr lang="zh-CN" altLang="en-US" sz="1600" b="1" dirty="0">
                <a:latin typeface="Arial" panose="020B0604020202020204" pitchFamily="34" charset="0"/>
                <a:ea typeface="方正兰亭超细黑简体" panose="02000000000000000000" pitchFamily="2" charset="-122"/>
              </a:rPr>
              <a:t>尚考通</a:t>
            </a:r>
            <a:r>
              <a:rPr lang="en-US" altLang="zh-CN" sz="1600" b="1" dirty="0">
                <a:latin typeface="Arial" panose="020B0604020202020204" pitchFamily="34" charset="0"/>
                <a:ea typeface="方正兰亭超细黑简体" panose="02000000000000000000" pitchFamily="2" charset="-122"/>
              </a:rPr>
              <a:t>”系列教材书籍</a:t>
            </a:r>
          </a:p>
          <a:p>
            <a:pPr indent="288925">
              <a:spcBef>
                <a:spcPts val="1000"/>
              </a:spcBef>
              <a:spcAft>
                <a:spcPts val="1000"/>
              </a:spcAft>
            </a:pPr>
            <a:r>
              <a:rPr lang="en-US" altLang="zh-CN" sz="1600" b="1" dirty="0">
                <a:latin typeface="Arial" panose="020B0604020202020204" pitchFamily="34" charset="0"/>
                <a:ea typeface="方正兰亭超细黑简体" panose="02000000000000000000" pitchFamily="2" charset="-122"/>
              </a:rPr>
              <a:t>2018</a:t>
            </a:r>
            <a:r>
              <a:rPr lang="zh-CN" altLang="en-US" sz="1600" b="1" dirty="0">
                <a:latin typeface="Arial" panose="020B0604020202020204" pitchFamily="34" charset="0"/>
                <a:ea typeface="方正兰亭超细黑简体" panose="02000000000000000000" pitchFamily="2" charset="-122"/>
              </a:rPr>
              <a:t>年</a:t>
            </a:r>
            <a:r>
              <a:rPr lang="en-US" altLang="zh-CN" sz="1600" b="1" dirty="0">
                <a:latin typeface="Arial" panose="020B0604020202020204" pitchFamily="34" charset="0"/>
                <a:ea typeface="方正兰亭超细黑简体" panose="02000000000000000000" pitchFamily="2" charset="-122"/>
              </a:rPr>
              <a:t>9</a:t>
            </a:r>
            <a:r>
              <a:rPr lang="zh-CN" altLang="en-US" sz="1600" b="1" dirty="0">
                <a:latin typeface="Arial" panose="020B0604020202020204" pitchFamily="34" charset="0"/>
                <a:ea typeface="方正兰亭超细黑简体" panose="02000000000000000000" pitchFamily="2" charset="-122"/>
              </a:rPr>
              <a:t>月</a:t>
            </a:r>
            <a:r>
              <a:rPr lang="en-US" altLang="zh-CN" sz="1600" b="1" dirty="0">
                <a:latin typeface="Arial" panose="020B0604020202020204" pitchFamily="34" charset="0"/>
                <a:ea typeface="方正兰亭超细黑简体" panose="02000000000000000000" pitchFamily="2" charset="-122"/>
              </a:rPr>
              <a:t>问</a:t>
            </a:r>
            <a:r>
              <a:rPr lang="zh-CN" altLang="en-US" sz="1600" b="1" dirty="0">
                <a:latin typeface="Arial" panose="020B0604020202020204" pitchFamily="34" charset="0"/>
                <a:ea typeface="方正兰亭超细黑简体" panose="02000000000000000000" pitchFamily="2" charset="-122"/>
              </a:rPr>
              <a:t>市</a:t>
            </a:r>
            <a:r>
              <a:rPr lang="en-US" altLang="zh-CN" sz="1600" b="1" dirty="0">
                <a:latin typeface="Arial" panose="020B0604020202020204" pitchFamily="34" charset="0"/>
                <a:ea typeface="方正兰亭超细黑简体" panose="02000000000000000000" pitchFamily="2" charset="-122"/>
              </a:rPr>
              <a:t>的四本教材为</a:t>
            </a:r>
            <a:r>
              <a:rPr lang="zh-CN" altLang="en-US" sz="1600" b="1" dirty="0">
                <a:latin typeface="Arial" panose="020B0604020202020204" pitchFamily="34" charset="0"/>
                <a:ea typeface="方正兰亭超细黑简体" panose="02000000000000000000" pitchFamily="2" charset="-122"/>
              </a:rPr>
              <a:t>：</a:t>
            </a:r>
            <a:r>
              <a:rPr lang="en-US" altLang="zh-CN" sz="1600" b="1" dirty="0">
                <a:latin typeface="Arial" panose="020B0604020202020204" pitchFamily="34" charset="0"/>
                <a:ea typeface="方正兰亭超细黑简体" panose="02000000000000000000" pitchFamily="2" charset="-122"/>
              </a:rPr>
              <a:t>《中国近现代史纲要》《思想道德修养与法律基础》《毛泽东思想和中国特色社会主义理论体系概论》《马克思主义基本原理概论》。</a:t>
            </a:r>
          </a:p>
        </p:txBody>
      </p:sp>
      <p:sp>
        <p:nvSpPr>
          <p:cNvPr id="12292" name="矩形 73"/>
          <p:cNvSpPr/>
          <p:nvPr/>
        </p:nvSpPr>
        <p:spPr>
          <a:xfrm>
            <a:off x="2981326" y="381001"/>
            <a:ext cx="5109091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EF8B8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尚德机构“尚考通”权威教材</a:t>
            </a:r>
          </a:p>
        </p:txBody>
      </p:sp>
      <p:pic>
        <p:nvPicPr>
          <p:cNvPr id="12293" name="图片 3" descr="推广图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75" y="1012825"/>
            <a:ext cx="8275638" cy="2173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4" name="图片 4" descr="WX20180920-1056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076" y="3781425"/>
            <a:ext cx="3038475" cy="201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圆角矩形 6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490766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2165169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社会主义基本制度的全面确立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260721"/>
            <a:ext cx="231871" cy="51947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53580" y="260721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《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共同纲领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》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的全面实施与新民主主义革命任务的胜利完成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4440301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开辟中国社会主义改造道路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53580" y="229949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制定过渡时期总路线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6151051" y="3910265"/>
            <a:ext cx="204592" cy="208634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34538" y="3912359"/>
            <a:ext cx="3085169" cy="66235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三大改造的完成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346113" y="4630908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社会主义工业化的发展</a:t>
            </a:r>
          </a:p>
        </p:txBody>
      </p:sp>
      <p:sp>
        <p:nvSpPr>
          <p:cNvPr id="13" name="左大括号 12"/>
          <p:cNvSpPr/>
          <p:nvPr/>
        </p:nvSpPr>
        <p:spPr>
          <a:xfrm>
            <a:off x="9432959" y="3609947"/>
            <a:ext cx="265234" cy="129315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685134" y="3609947"/>
            <a:ext cx="2317424" cy="6075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对农业手工业的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改造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9698193" y="4279199"/>
            <a:ext cx="2317425" cy="6239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对资本主义工商业的改造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355643" y="5345358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社会主义制度的建立</a:t>
            </a:r>
          </a:p>
        </p:txBody>
      </p:sp>
    </p:spTree>
    <p:extLst>
      <p:ext uri="{BB962C8B-B14F-4D97-AF65-F5344CB8AC3E}">
        <p14:creationId xmlns:p14="http://schemas.microsoft.com/office/powerpoint/2010/main" val="1518259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962" y="40854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三大改造的完成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对农业的社会主义改造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原则：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自愿和互利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组织形式（由低至高）：</a:t>
            </a:r>
            <a:endParaRPr lang="en-US" altLang="zh-CN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互助组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初级农业生产合作社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高级农业生产合作社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877" y="1777201"/>
            <a:ext cx="1386222" cy="4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102" y="0"/>
            <a:ext cx="5452898" cy="14298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8.3.1.1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对农业、手工业的社会主义改造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395284" y="6211669"/>
            <a:ext cx="291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知识点详解见</a:t>
            </a:r>
            <a:endParaRPr kumimoji="1" lang="en-US" altLang="zh-CN" dirty="0"/>
          </a:p>
          <a:p>
            <a:r>
              <a:rPr kumimoji="1" lang="zh-CN" altLang="en-US" dirty="0"/>
              <a:t>尚德教材</a:t>
            </a:r>
            <a:r>
              <a:rPr kumimoji="1" lang="en-US" altLang="zh-CN" dirty="0"/>
              <a:t>198</a:t>
            </a:r>
            <a:r>
              <a:rPr kumimoji="1" lang="zh-CN" altLang="en-US" dirty="0"/>
              <a:t>页</a:t>
            </a:r>
          </a:p>
        </p:txBody>
      </p:sp>
      <p:sp>
        <p:nvSpPr>
          <p:cNvPr id="8" name="五边形 7"/>
          <p:cNvSpPr/>
          <p:nvPr/>
        </p:nvSpPr>
        <p:spPr>
          <a:xfrm>
            <a:off x="10395283" y="6180764"/>
            <a:ext cx="1796717" cy="693964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95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962" y="40854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三大改造的完成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对农业的社会主义改造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原则：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自愿和互利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组织形式（由低至高）：</a:t>
            </a:r>
            <a:endParaRPr lang="en-US" altLang="zh-CN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互助组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初级农业生产合作社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高级农业生产合作社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877" y="1777201"/>
            <a:ext cx="1386222" cy="4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线连接符 9"/>
          <p:cNvCxnSpPr/>
          <p:nvPr/>
        </p:nvCxnSpPr>
        <p:spPr>
          <a:xfrm>
            <a:off x="6215269" y="1906544"/>
            <a:ext cx="0" cy="44732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/>
          <p:cNvSpPr txBox="1"/>
          <p:nvPr/>
        </p:nvSpPr>
        <p:spPr>
          <a:xfrm>
            <a:off x="6638549" y="2348473"/>
            <a:ext cx="10515600" cy="3138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手工业改造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组织形式</a:t>
            </a:r>
          </a:p>
          <a:p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生产合作小组</a:t>
            </a:r>
          </a:p>
          <a:p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供销合作社</a:t>
            </a:r>
          </a:p>
          <a:p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生产合作社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102" y="0"/>
            <a:ext cx="5452898" cy="142987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43827" y="535385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组织形式由低到高排序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395284" y="6211669"/>
            <a:ext cx="291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知识点详解见</a:t>
            </a:r>
            <a:endParaRPr kumimoji="1" lang="en-US" altLang="zh-CN" dirty="0"/>
          </a:p>
          <a:p>
            <a:r>
              <a:rPr kumimoji="1" lang="zh-CN" altLang="en-US" dirty="0"/>
              <a:t>尚德教材</a:t>
            </a:r>
            <a:r>
              <a:rPr kumimoji="1" lang="en-US" altLang="zh-CN" dirty="0"/>
              <a:t>198</a:t>
            </a:r>
            <a:r>
              <a:rPr kumimoji="1" lang="zh-CN" altLang="en-US" dirty="0"/>
              <a:t>页</a:t>
            </a:r>
          </a:p>
        </p:txBody>
      </p:sp>
      <p:sp>
        <p:nvSpPr>
          <p:cNvPr id="14" name="五边形 13"/>
          <p:cNvSpPr/>
          <p:nvPr/>
        </p:nvSpPr>
        <p:spPr>
          <a:xfrm>
            <a:off x="10395283" y="6180764"/>
            <a:ext cx="1796717" cy="693964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3618DD-E80C-9B49-8A46-59EF047B9ACA}"/>
              </a:ext>
            </a:extLst>
          </p:cNvPr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8.3.1.1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对农业、手工业的社会主义改造</a:t>
            </a:r>
          </a:p>
        </p:txBody>
      </p:sp>
    </p:spTree>
    <p:extLst>
      <p:ext uri="{BB962C8B-B14F-4D97-AF65-F5344CB8AC3E}">
        <p14:creationId xmlns:p14="http://schemas.microsoft.com/office/powerpoint/2010/main" val="367836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962" y="40854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三大改造的完成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对农业的社会主义改造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原则：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组织形式（由低至高）：</a:t>
            </a:r>
            <a:endParaRPr lang="en-US" altLang="zh-CN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互助组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农业生产合作社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农业生产合作社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877" y="1777201"/>
            <a:ext cx="1386222" cy="4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线连接符 9"/>
          <p:cNvCxnSpPr/>
          <p:nvPr/>
        </p:nvCxnSpPr>
        <p:spPr>
          <a:xfrm>
            <a:off x="6215269" y="1906544"/>
            <a:ext cx="0" cy="44732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102" y="0"/>
            <a:ext cx="5452898" cy="142987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43827" y="535385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组织形式由低到高排序</a:t>
            </a:r>
          </a:p>
        </p:txBody>
      </p:sp>
      <p:sp>
        <p:nvSpPr>
          <p:cNvPr id="13" name="内容占位符 2"/>
          <p:cNvSpPr txBox="1"/>
          <p:nvPr/>
        </p:nvSpPr>
        <p:spPr>
          <a:xfrm>
            <a:off x="6638549" y="2348473"/>
            <a:ext cx="10515600" cy="3138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手工业改造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组织形式</a:t>
            </a:r>
          </a:p>
          <a:p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生产合作小组</a:t>
            </a:r>
          </a:p>
          <a:p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供销合作社</a:t>
            </a:r>
          </a:p>
          <a:p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生产合作社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395284" y="6211669"/>
            <a:ext cx="291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知识点详解见</a:t>
            </a:r>
            <a:endParaRPr kumimoji="1" lang="en-US" altLang="zh-CN" dirty="0"/>
          </a:p>
          <a:p>
            <a:r>
              <a:rPr kumimoji="1" lang="zh-CN" altLang="en-US" dirty="0"/>
              <a:t>尚德教材</a:t>
            </a:r>
            <a:r>
              <a:rPr kumimoji="1" lang="en-US" altLang="zh-CN" dirty="0"/>
              <a:t>198</a:t>
            </a:r>
            <a:r>
              <a:rPr kumimoji="1" lang="zh-CN" altLang="en-US" dirty="0"/>
              <a:t>页</a:t>
            </a:r>
          </a:p>
        </p:txBody>
      </p:sp>
      <p:sp>
        <p:nvSpPr>
          <p:cNvPr id="14" name="五边形 13"/>
          <p:cNvSpPr/>
          <p:nvPr/>
        </p:nvSpPr>
        <p:spPr>
          <a:xfrm>
            <a:off x="10395283" y="6180764"/>
            <a:ext cx="1796717" cy="693964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BE48AE-71D7-D04B-A444-110AB0210B56}"/>
              </a:ext>
            </a:extLst>
          </p:cNvPr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8.3.1.1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对农业、手工业的社会主义改造</a:t>
            </a:r>
          </a:p>
        </p:txBody>
      </p:sp>
    </p:spTree>
    <p:extLst>
      <p:ext uri="{BB962C8B-B14F-4D97-AF65-F5344CB8AC3E}">
        <p14:creationId xmlns:p14="http://schemas.microsoft.com/office/powerpoint/2010/main" val="3806419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962" y="40854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三大改造的完成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对农业的社会主义改造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原则：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自愿和互利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组织形式（由低至高）：</a:t>
            </a:r>
            <a:endParaRPr lang="en-US" altLang="zh-CN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互助组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初级农业生产合作社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高级农业生产合作社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877" y="1777201"/>
            <a:ext cx="1386222" cy="4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线连接符 9"/>
          <p:cNvCxnSpPr/>
          <p:nvPr/>
        </p:nvCxnSpPr>
        <p:spPr>
          <a:xfrm>
            <a:off x="6215269" y="1906544"/>
            <a:ext cx="0" cy="44732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102" y="0"/>
            <a:ext cx="5452898" cy="142987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43827" y="535385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组织形式由低到高排序</a:t>
            </a:r>
          </a:p>
        </p:txBody>
      </p:sp>
      <p:sp>
        <p:nvSpPr>
          <p:cNvPr id="14" name="内容占位符 2"/>
          <p:cNvSpPr txBox="1"/>
          <p:nvPr/>
        </p:nvSpPr>
        <p:spPr>
          <a:xfrm>
            <a:off x="6638549" y="2348473"/>
            <a:ext cx="10515600" cy="3138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手工业改造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组织形式</a:t>
            </a:r>
          </a:p>
          <a:p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合作小组</a:t>
            </a:r>
          </a:p>
          <a:p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合作社</a:t>
            </a:r>
          </a:p>
          <a:p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合作社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395284" y="6211669"/>
            <a:ext cx="291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知识点详解见</a:t>
            </a:r>
            <a:endParaRPr kumimoji="1" lang="en-US" altLang="zh-CN" dirty="0"/>
          </a:p>
          <a:p>
            <a:r>
              <a:rPr kumimoji="1" lang="zh-CN" altLang="en-US" dirty="0"/>
              <a:t>尚德教材</a:t>
            </a:r>
            <a:r>
              <a:rPr kumimoji="1" lang="en-US" altLang="zh-CN" dirty="0"/>
              <a:t>198</a:t>
            </a:r>
            <a:r>
              <a:rPr kumimoji="1" lang="zh-CN" altLang="en-US" dirty="0"/>
              <a:t>页</a:t>
            </a:r>
          </a:p>
        </p:txBody>
      </p:sp>
      <p:sp>
        <p:nvSpPr>
          <p:cNvPr id="13" name="五边形 12"/>
          <p:cNvSpPr/>
          <p:nvPr/>
        </p:nvSpPr>
        <p:spPr>
          <a:xfrm>
            <a:off x="10395283" y="6180764"/>
            <a:ext cx="1796717" cy="693964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4089473-E7D8-0A4C-9D38-BF41B7A06D75}"/>
              </a:ext>
            </a:extLst>
          </p:cNvPr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8.3.1.1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对农业、手工业的社会主义改造</a:t>
            </a:r>
          </a:p>
        </p:txBody>
      </p:sp>
    </p:spTree>
    <p:extLst>
      <p:ext uri="{BB962C8B-B14F-4D97-AF65-F5344CB8AC3E}">
        <p14:creationId xmlns:p14="http://schemas.microsoft.com/office/powerpoint/2010/main" val="955097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962" y="40854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877" y="1777201"/>
            <a:ext cx="1386222" cy="4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线连接符 9"/>
          <p:cNvCxnSpPr/>
          <p:nvPr/>
        </p:nvCxnSpPr>
        <p:spPr>
          <a:xfrm>
            <a:off x="6215269" y="1906544"/>
            <a:ext cx="0" cy="44732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102" y="0"/>
            <a:ext cx="5452898" cy="142987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43827" y="535385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组织形式由低到高排序</a:t>
            </a:r>
          </a:p>
        </p:txBody>
      </p:sp>
      <p:sp>
        <p:nvSpPr>
          <p:cNvPr id="13" name="内容占位符 2"/>
          <p:cNvSpPr txBox="1"/>
          <p:nvPr/>
        </p:nvSpPr>
        <p:spPr>
          <a:xfrm>
            <a:off x="6638549" y="2348473"/>
            <a:ext cx="10515600" cy="3138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手工业改造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组织形式</a:t>
            </a:r>
          </a:p>
          <a:p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生产合作小组</a:t>
            </a:r>
          </a:p>
          <a:p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供销合作社</a:t>
            </a:r>
          </a:p>
          <a:p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手工业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生产合作社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838200" y="126653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三大改造的完成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对农业的社会主义改造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原则：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自愿和互利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组织形式（由低至高）：</a:t>
            </a:r>
            <a:endParaRPr lang="en-US" altLang="zh-CN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互助组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初级农业生产合作社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高级农业生产合作社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395284" y="6211669"/>
            <a:ext cx="291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知识点详解见</a:t>
            </a:r>
            <a:endParaRPr kumimoji="1" lang="en-US" altLang="zh-CN" dirty="0"/>
          </a:p>
          <a:p>
            <a:r>
              <a:rPr kumimoji="1" lang="zh-CN" altLang="en-US" dirty="0"/>
              <a:t>尚德教材</a:t>
            </a:r>
            <a:r>
              <a:rPr kumimoji="1" lang="en-US" altLang="zh-CN" dirty="0"/>
              <a:t>198</a:t>
            </a:r>
            <a:r>
              <a:rPr kumimoji="1" lang="zh-CN" altLang="en-US" dirty="0"/>
              <a:t>页</a:t>
            </a:r>
          </a:p>
        </p:txBody>
      </p:sp>
      <p:sp>
        <p:nvSpPr>
          <p:cNvPr id="15" name="五边形 14"/>
          <p:cNvSpPr/>
          <p:nvPr/>
        </p:nvSpPr>
        <p:spPr>
          <a:xfrm>
            <a:off x="10395283" y="6180764"/>
            <a:ext cx="1796717" cy="693964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6D2DA4F-3DB8-D74C-8EEE-29274F963621}"/>
              </a:ext>
            </a:extLst>
          </p:cNvPr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8.3.1.1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对农业、手工业的社会主义改造</a:t>
            </a:r>
          </a:p>
        </p:txBody>
      </p:sp>
    </p:spTree>
    <p:extLst>
      <p:ext uri="{BB962C8B-B14F-4D97-AF65-F5344CB8AC3E}">
        <p14:creationId xmlns:p14="http://schemas.microsoft.com/office/powerpoint/2010/main" val="1269734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0366" y="435301"/>
            <a:ext cx="4769102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3879" y="1315533"/>
            <a:ext cx="10515600" cy="468865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对资本主义工商业的改造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政策：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赎买政策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初级形式：通过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订立合同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的办法建立联系：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高级形式：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公私合营。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774" y="1372596"/>
            <a:ext cx="1386222" cy="4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2"/>
          <p:cNvSpPr txBox="1"/>
          <p:nvPr/>
        </p:nvSpPr>
        <p:spPr>
          <a:xfrm>
            <a:off x="960366" y="4510614"/>
            <a:ext cx="11007055" cy="942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企业利润：采取“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四马分肥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国家所得税、企业公积金、工人福利费、股金红利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891" y="-57565"/>
            <a:ext cx="5454002" cy="143016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8.3.1.2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对资本主义工商业的社会主义改造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395284" y="6211669"/>
            <a:ext cx="291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知识点详解见</a:t>
            </a:r>
            <a:endParaRPr kumimoji="1" lang="en-US" altLang="zh-CN" dirty="0"/>
          </a:p>
          <a:p>
            <a:r>
              <a:rPr kumimoji="1" lang="zh-CN" altLang="en-US" dirty="0"/>
              <a:t>尚德教材</a:t>
            </a:r>
            <a:r>
              <a:rPr kumimoji="1" lang="en-US" altLang="zh-CN" dirty="0"/>
              <a:t>198</a:t>
            </a:r>
            <a:r>
              <a:rPr kumimoji="1" lang="zh-CN" altLang="en-US" dirty="0"/>
              <a:t>页</a:t>
            </a:r>
          </a:p>
        </p:txBody>
      </p:sp>
      <p:sp>
        <p:nvSpPr>
          <p:cNvPr id="12" name="五边形 11"/>
          <p:cNvSpPr/>
          <p:nvPr/>
        </p:nvSpPr>
        <p:spPr>
          <a:xfrm>
            <a:off x="10395283" y="6180764"/>
            <a:ext cx="1796717" cy="693964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749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0366" y="435301"/>
            <a:ext cx="4769102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3879" y="1315533"/>
            <a:ext cx="10515600" cy="468865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对资本主义工商业的改造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政策：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政策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初级形式：通过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的办法建立联系：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高级形式：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774" y="1372596"/>
            <a:ext cx="1386222" cy="4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2"/>
          <p:cNvSpPr txBox="1"/>
          <p:nvPr/>
        </p:nvSpPr>
        <p:spPr>
          <a:xfrm>
            <a:off x="960366" y="4510614"/>
            <a:ext cx="11007055" cy="942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企业利润：采取“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国家所得税、企业公积金、工人福利费、股金红利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891" y="-57565"/>
            <a:ext cx="5454002" cy="143016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8.3.1.2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对资本主义工商业的社会主义改造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95284" y="6211669"/>
            <a:ext cx="291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知识点详解见</a:t>
            </a:r>
            <a:endParaRPr kumimoji="1" lang="en-US" altLang="zh-CN" dirty="0"/>
          </a:p>
          <a:p>
            <a:r>
              <a:rPr kumimoji="1" lang="zh-CN" altLang="en-US" dirty="0"/>
              <a:t>尚德教材</a:t>
            </a:r>
            <a:r>
              <a:rPr kumimoji="1" lang="en-US" altLang="zh-CN" dirty="0"/>
              <a:t>198</a:t>
            </a:r>
            <a:r>
              <a:rPr kumimoji="1" lang="zh-CN" altLang="en-US" dirty="0"/>
              <a:t>页</a:t>
            </a:r>
          </a:p>
        </p:txBody>
      </p:sp>
      <p:sp>
        <p:nvSpPr>
          <p:cNvPr id="11" name="五边形 10"/>
          <p:cNvSpPr/>
          <p:nvPr/>
        </p:nvSpPr>
        <p:spPr>
          <a:xfrm>
            <a:off x="10395283" y="6180764"/>
            <a:ext cx="1796717" cy="693964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0979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0366" y="435301"/>
            <a:ext cx="4769102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3879" y="1315533"/>
            <a:ext cx="10515600" cy="468865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对资本主义工商业的改造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政策：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赎买政策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初级形式：通过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的办法建立联系：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高级形式：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774" y="1372596"/>
            <a:ext cx="1386222" cy="4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2"/>
          <p:cNvSpPr txBox="1"/>
          <p:nvPr/>
        </p:nvSpPr>
        <p:spPr>
          <a:xfrm>
            <a:off x="960366" y="4510614"/>
            <a:ext cx="11007055" cy="942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企业利润：采取“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国家所得税、企业公积金、工人福利费、股金红利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891" y="-57565"/>
            <a:ext cx="5454002" cy="143016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8.3.1.2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对资本主义工商业的社会主义改造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95284" y="6211669"/>
            <a:ext cx="291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知识点详解见</a:t>
            </a:r>
            <a:endParaRPr kumimoji="1" lang="en-US" altLang="zh-CN" dirty="0"/>
          </a:p>
          <a:p>
            <a:r>
              <a:rPr kumimoji="1" lang="zh-CN" altLang="en-US" dirty="0"/>
              <a:t>尚德教材</a:t>
            </a:r>
            <a:r>
              <a:rPr kumimoji="1" lang="en-US" altLang="zh-CN" dirty="0"/>
              <a:t>198</a:t>
            </a:r>
            <a:r>
              <a:rPr kumimoji="1" lang="zh-CN" altLang="en-US" dirty="0"/>
              <a:t>页</a:t>
            </a:r>
          </a:p>
        </p:txBody>
      </p:sp>
      <p:sp>
        <p:nvSpPr>
          <p:cNvPr id="11" name="五边形 10"/>
          <p:cNvSpPr/>
          <p:nvPr/>
        </p:nvSpPr>
        <p:spPr>
          <a:xfrm>
            <a:off x="10395283" y="6180764"/>
            <a:ext cx="1796717" cy="693964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0681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0366" y="435301"/>
            <a:ext cx="4769102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3879" y="1315533"/>
            <a:ext cx="10515600" cy="468865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对资本主义工商业的改造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政策：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赎买政策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初级形式：通过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订立合同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的办法建立联系：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高级形式：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774" y="1372596"/>
            <a:ext cx="1386222" cy="4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2"/>
          <p:cNvSpPr txBox="1"/>
          <p:nvPr/>
        </p:nvSpPr>
        <p:spPr>
          <a:xfrm>
            <a:off x="960366" y="4510614"/>
            <a:ext cx="11007055" cy="942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企业利润：采取“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国家所得税、企业公积金、工人福利费、股金红利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891" y="-57565"/>
            <a:ext cx="5454002" cy="143016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8.3.1.2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对资本主义工商业的社会主义改造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95284" y="6211669"/>
            <a:ext cx="291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知识点详解见</a:t>
            </a:r>
            <a:endParaRPr kumimoji="1" lang="en-US" altLang="zh-CN" dirty="0"/>
          </a:p>
          <a:p>
            <a:r>
              <a:rPr kumimoji="1" lang="zh-CN" altLang="en-US" dirty="0"/>
              <a:t>尚德教材</a:t>
            </a:r>
            <a:r>
              <a:rPr kumimoji="1" lang="en-US" altLang="zh-CN" dirty="0"/>
              <a:t>198</a:t>
            </a:r>
            <a:r>
              <a:rPr kumimoji="1" lang="zh-CN" altLang="en-US" dirty="0"/>
              <a:t>页</a:t>
            </a:r>
          </a:p>
        </p:txBody>
      </p:sp>
      <p:sp>
        <p:nvSpPr>
          <p:cNvPr id="11" name="五边形 10"/>
          <p:cNvSpPr/>
          <p:nvPr/>
        </p:nvSpPr>
        <p:spPr>
          <a:xfrm>
            <a:off x="10395283" y="6180764"/>
            <a:ext cx="1796717" cy="693964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300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6"/>
          <p:cNvSpPr txBox="1"/>
          <p:nvPr/>
        </p:nvSpPr>
        <p:spPr>
          <a:xfrm>
            <a:off x="1743075" y="1385889"/>
            <a:ext cx="1081088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200" b="1" i="1" dirty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2.</a:t>
            </a:r>
            <a:r>
              <a:rPr lang="zh-CN" altLang="en-US" sz="1200" b="1" i="1" dirty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教材卖点二</a:t>
            </a:r>
          </a:p>
        </p:txBody>
      </p:sp>
      <p:sp>
        <p:nvSpPr>
          <p:cNvPr id="13315" name="椭圆 84"/>
          <p:cNvSpPr/>
          <p:nvPr/>
        </p:nvSpPr>
        <p:spPr>
          <a:xfrm>
            <a:off x="3175000" y="2654300"/>
            <a:ext cx="471488" cy="471488"/>
          </a:xfrm>
          <a:prstGeom prst="ellipse">
            <a:avLst/>
          </a:prstGeom>
          <a:solidFill>
            <a:srgbClr val="CCFFCC">
              <a:alpha val="61176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6" name="椭圆 91"/>
          <p:cNvSpPr/>
          <p:nvPr/>
        </p:nvSpPr>
        <p:spPr>
          <a:xfrm>
            <a:off x="5589588" y="4591050"/>
            <a:ext cx="584200" cy="584200"/>
          </a:xfrm>
          <a:prstGeom prst="ellipse">
            <a:avLst/>
          </a:prstGeom>
          <a:solidFill>
            <a:srgbClr val="CCFFCC">
              <a:alpha val="61176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7" name="椭圆 92"/>
          <p:cNvSpPr/>
          <p:nvPr/>
        </p:nvSpPr>
        <p:spPr>
          <a:xfrm flipH="1">
            <a:off x="1989138" y="3724275"/>
            <a:ext cx="228600" cy="228600"/>
          </a:xfrm>
          <a:prstGeom prst="ellipse">
            <a:avLst/>
          </a:prstGeom>
          <a:solidFill>
            <a:srgbClr val="88D0E0">
              <a:alpha val="61176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8" name="椭圆 93"/>
          <p:cNvSpPr/>
          <p:nvPr/>
        </p:nvSpPr>
        <p:spPr>
          <a:xfrm flipH="1">
            <a:off x="4252914" y="2260600"/>
            <a:ext cx="307975" cy="306388"/>
          </a:xfrm>
          <a:prstGeom prst="ellipse">
            <a:avLst/>
          </a:prstGeom>
          <a:solidFill>
            <a:srgbClr val="FCDD65">
              <a:alpha val="59999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9" name="椭圆 95"/>
          <p:cNvSpPr/>
          <p:nvPr/>
        </p:nvSpPr>
        <p:spPr>
          <a:xfrm>
            <a:off x="7397751" y="2568576"/>
            <a:ext cx="447675" cy="447675"/>
          </a:xfrm>
          <a:prstGeom prst="ellipse">
            <a:avLst/>
          </a:prstGeom>
          <a:solidFill>
            <a:srgbClr val="CCFFCC">
              <a:alpha val="61176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20" name="椭圆 97"/>
          <p:cNvSpPr/>
          <p:nvPr/>
        </p:nvSpPr>
        <p:spPr>
          <a:xfrm flipH="1">
            <a:off x="6173788" y="3000376"/>
            <a:ext cx="239712" cy="239713"/>
          </a:xfrm>
          <a:prstGeom prst="ellipse">
            <a:avLst/>
          </a:prstGeom>
          <a:solidFill>
            <a:srgbClr val="F28A5F">
              <a:alpha val="59999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21" name="椭圆 99"/>
          <p:cNvSpPr/>
          <p:nvPr/>
        </p:nvSpPr>
        <p:spPr>
          <a:xfrm>
            <a:off x="9317038" y="5057776"/>
            <a:ext cx="558800" cy="557213"/>
          </a:xfrm>
          <a:prstGeom prst="ellipse">
            <a:avLst/>
          </a:prstGeom>
          <a:solidFill>
            <a:srgbClr val="CCFFCC">
              <a:alpha val="61176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22" name="椭圆 101"/>
          <p:cNvSpPr/>
          <p:nvPr/>
        </p:nvSpPr>
        <p:spPr>
          <a:xfrm flipH="1">
            <a:off x="8629651" y="1662113"/>
            <a:ext cx="449263" cy="449262"/>
          </a:xfrm>
          <a:prstGeom prst="ellipse">
            <a:avLst/>
          </a:prstGeom>
          <a:solidFill>
            <a:srgbClr val="88D0E0">
              <a:alpha val="59999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332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9525"/>
            <a:ext cx="8509000" cy="6616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圆角矩形 11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882763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0366" y="435301"/>
            <a:ext cx="4769102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3879" y="1315533"/>
            <a:ext cx="10515600" cy="468865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对资本主义工商业的改造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政策：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赎买政策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初级形式：通过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订立合同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的办法建立联系：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高级形式：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公私合营。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774" y="1372596"/>
            <a:ext cx="1386222" cy="4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2"/>
          <p:cNvSpPr txBox="1"/>
          <p:nvPr/>
        </p:nvSpPr>
        <p:spPr>
          <a:xfrm>
            <a:off x="960366" y="4510614"/>
            <a:ext cx="11007055" cy="942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企业利润：采取“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国家所得税、企业公积金、工人福利费、股金红利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891" y="-57565"/>
            <a:ext cx="5454002" cy="143016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8.3.1.2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对资本主义工商业的社会主义改造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95284" y="6211669"/>
            <a:ext cx="291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知识点详解见</a:t>
            </a:r>
            <a:endParaRPr kumimoji="1" lang="en-US" altLang="zh-CN" dirty="0"/>
          </a:p>
          <a:p>
            <a:r>
              <a:rPr kumimoji="1" lang="zh-CN" altLang="en-US" dirty="0"/>
              <a:t>尚德教材</a:t>
            </a:r>
            <a:r>
              <a:rPr kumimoji="1" lang="en-US" altLang="zh-CN" dirty="0"/>
              <a:t>198</a:t>
            </a:r>
            <a:r>
              <a:rPr kumimoji="1" lang="zh-CN" altLang="en-US" dirty="0"/>
              <a:t>页</a:t>
            </a:r>
          </a:p>
        </p:txBody>
      </p:sp>
      <p:sp>
        <p:nvSpPr>
          <p:cNvPr id="11" name="五边形 10"/>
          <p:cNvSpPr/>
          <p:nvPr/>
        </p:nvSpPr>
        <p:spPr>
          <a:xfrm>
            <a:off x="10395283" y="6180764"/>
            <a:ext cx="1796717" cy="693964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5606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0366" y="435301"/>
            <a:ext cx="4769102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3879" y="1315533"/>
            <a:ext cx="10515600" cy="468865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对资本主义工商业的改造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政策：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赎买政策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初级形式：通过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订立合同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的办法建立联系：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高级形式：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公私合营。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774" y="1372596"/>
            <a:ext cx="1386222" cy="4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2"/>
          <p:cNvSpPr txBox="1"/>
          <p:nvPr/>
        </p:nvSpPr>
        <p:spPr>
          <a:xfrm>
            <a:off x="960366" y="4510614"/>
            <a:ext cx="11007055" cy="942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企业利润：采取“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四马分肥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国家所得税、企业公积金、工人福利费、股金红利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891" y="-57565"/>
            <a:ext cx="5454002" cy="143016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8.3.1.2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对资本主义工商业的社会主义改造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95284" y="6211669"/>
            <a:ext cx="291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知识点详解见</a:t>
            </a:r>
            <a:endParaRPr kumimoji="1" lang="en-US" altLang="zh-CN" dirty="0"/>
          </a:p>
          <a:p>
            <a:r>
              <a:rPr kumimoji="1" lang="zh-CN" altLang="en-US" dirty="0"/>
              <a:t>尚德教材</a:t>
            </a:r>
            <a:r>
              <a:rPr kumimoji="1" lang="en-US" altLang="zh-CN" dirty="0"/>
              <a:t>198</a:t>
            </a:r>
            <a:r>
              <a:rPr kumimoji="1" lang="zh-CN" altLang="en-US" dirty="0"/>
              <a:t>页</a:t>
            </a:r>
          </a:p>
        </p:txBody>
      </p:sp>
      <p:sp>
        <p:nvSpPr>
          <p:cNvPr id="11" name="五边形 10"/>
          <p:cNvSpPr/>
          <p:nvPr/>
        </p:nvSpPr>
        <p:spPr>
          <a:xfrm>
            <a:off x="10395283" y="6180764"/>
            <a:ext cx="1796717" cy="693964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3958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2165169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社会主义基本制度的全面确立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260721"/>
            <a:ext cx="231871" cy="51947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53580" y="260721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《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共同纲领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》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的全面实施与新民主主义革命任务的胜利完成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4440301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开辟中国社会主义改造道路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53580" y="229949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制定过渡时期总路线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6151051" y="3910265"/>
            <a:ext cx="204592" cy="208634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34538" y="3912359"/>
            <a:ext cx="3085169" cy="6623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三大改造的完成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346113" y="4630908"/>
            <a:ext cx="3064064" cy="651254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社会主义工业化的发展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355643" y="5345358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社会主义制度的建立</a:t>
            </a:r>
          </a:p>
        </p:txBody>
      </p:sp>
    </p:spTree>
    <p:extLst>
      <p:ext uri="{BB962C8B-B14F-4D97-AF65-F5344CB8AC3E}">
        <p14:creationId xmlns:p14="http://schemas.microsoft.com/office/powerpoint/2010/main" val="2651075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962" y="458451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438" y="1460952"/>
            <a:ext cx="10515600" cy="40000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社会主义工业化的发展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第一个五年计划（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1953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-1957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三大钢铁基地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：鞍山、包头、武汉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工厂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：长春第一汽车制造厂、沈阳机床厂、北京电子管厂、沈阳飞机制造厂；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武汉长江大桥；青藏新藏康藏公路</a:t>
            </a:r>
          </a:p>
          <a:p>
            <a:pPr lvl="1"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752" y="0"/>
            <a:ext cx="4946248" cy="151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568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2165169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社会主义基本制度的全面确立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260721"/>
            <a:ext cx="231871" cy="51947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53580" y="260721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《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共同纲领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》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的全面实施与新民主主义革命任务的胜利完成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4440301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开辟中国社会主义改造道路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53580" y="229949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制定过渡时期总路线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6151051" y="3910265"/>
            <a:ext cx="204592" cy="208634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34538" y="3912359"/>
            <a:ext cx="3085169" cy="6623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三大改造的完成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346113" y="4630908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社会主义工业化的发展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355643" y="5345358"/>
            <a:ext cx="3064064" cy="651254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社会主义制度的建立</a:t>
            </a:r>
          </a:p>
        </p:txBody>
      </p:sp>
    </p:spTree>
    <p:extLst>
      <p:ext uri="{BB962C8B-B14F-4D97-AF65-F5344CB8AC3E}">
        <p14:creationId xmlns:p14="http://schemas.microsoft.com/office/powerpoint/2010/main" val="40300955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611" y="44687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011" y="1466039"/>
            <a:ext cx="11604567" cy="4685379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社会主义基本制度的建立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三大改造完成的意义：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标志：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变革：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前提：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65" y="1535603"/>
            <a:ext cx="1328809" cy="40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729" y="0"/>
            <a:ext cx="5027271" cy="153560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8.3.3.1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社会主义改造基本完成的意义</a:t>
            </a:r>
          </a:p>
        </p:txBody>
      </p:sp>
    </p:spTree>
    <p:extLst>
      <p:ext uri="{BB962C8B-B14F-4D97-AF65-F5344CB8AC3E}">
        <p14:creationId xmlns:p14="http://schemas.microsoft.com/office/powerpoint/2010/main" val="16385866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611" y="44687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011" y="1466039"/>
            <a:ext cx="11604567" cy="4685379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社会主义基本制度的建立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三大改造完成的意义：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标志：社会主义基本经济制度的建立，是中国进入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社会主义社会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的最主要标志。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变革：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前提：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65" y="1535603"/>
            <a:ext cx="1328809" cy="40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729" y="0"/>
            <a:ext cx="5027271" cy="153560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E7F63D3-2CE8-924F-829A-61B23F4C4B58}"/>
              </a:ext>
            </a:extLst>
          </p:cNvPr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8.3.3.1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社会主义改造基本完成的意义</a:t>
            </a:r>
          </a:p>
        </p:txBody>
      </p:sp>
    </p:spTree>
    <p:extLst>
      <p:ext uri="{BB962C8B-B14F-4D97-AF65-F5344CB8AC3E}">
        <p14:creationId xmlns:p14="http://schemas.microsoft.com/office/powerpoint/2010/main" val="10119179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611" y="44687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011" y="1466039"/>
            <a:ext cx="11604567" cy="4685379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社会主义基本制度的建立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三大改造完成的意义：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标志：社会主义基本经济制度的建立，是中国进入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社会主义社会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的最主要标志。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变革：生产关系方面由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私有制到公有制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的一场伟大的变革。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前提：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65" y="1535603"/>
            <a:ext cx="1328809" cy="40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729" y="0"/>
            <a:ext cx="5027271" cy="153560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7488198-6D9C-364F-9026-9351CACCEDF1}"/>
              </a:ext>
            </a:extLst>
          </p:cNvPr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8.3.3.1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社会主义改造基本完成的意义</a:t>
            </a:r>
          </a:p>
        </p:txBody>
      </p:sp>
    </p:spTree>
    <p:extLst>
      <p:ext uri="{BB962C8B-B14F-4D97-AF65-F5344CB8AC3E}">
        <p14:creationId xmlns:p14="http://schemas.microsoft.com/office/powerpoint/2010/main" val="10040703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611" y="44687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011" y="1466039"/>
            <a:ext cx="11604567" cy="4685379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社会主义基本制度的建立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三大改造完成的意义：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标志：社会主义基本经济制度的建立，是中国进入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社会主义社会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的最主要标志。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变革：生产关系方面由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私有制到公有制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的一场伟大的变革。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前提：社会主义基本制度建立，为当代中国一切发展进步奠定了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根本政治前提和制度基础。</a:t>
            </a: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65" y="1535603"/>
            <a:ext cx="1328809" cy="40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729" y="0"/>
            <a:ext cx="5027271" cy="153560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B91E11E-1987-464A-AFC8-D25D3347F753}"/>
              </a:ext>
            </a:extLst>
          </p:cNvPr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8.3.3.1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社会主义改造基本完成的意义</a:t>
            </a:r>
          </a:p>
        </p:txBody>
      </p:sp>
    </p:spTree>
    <p:extLst>
      <p:ext uri="{BB962C8B-B14F-4D97-AF65-F5344CB8AC3E}">
        <p14:creationId xmlns:p14="http://schemas.microsoft.com/office/powerpoint/2010/main" val="11643622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611" y="44687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011" y="1466039"/>
            <a:ext cx="11604567" cy="4685379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社会主义基本制度的建立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三大改造完成的意义：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标志：社会主义基本经济制度的建立，是中国进入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社会主义社会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的最主要标志。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变革：生产关系方面由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私有制到公有制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的一场伟大的变革。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前提：社会主义基本制度建立，为当代中国一切发展进步奠定了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根本政治前提和制度基础。</a:t>
            </a: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65" y="1535603"/>
            <a:ext cx="1328809" cy="40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下箭头 8"/>
          <p:cNvSpPr/>
          <p:nvPr/>
        </p:nvSpPr>
        <p:spPr>
          <a:xfrm>
            <a:off x="4748270" y="4377625"/>
            <a:ext cx="1054219" cy="815250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69165" y="5430431"/>
            <a:ext cx="4061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进一步推进工业化、现代化建设。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729" y="0"/>
            <a:ext cx="5027271" cy="153560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A46B9BB-8B91-B54D-805E-D7C24AE461C7}"/>
              </a:ext>
            </a:extLst>
          </p:cNvPr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8.3.3.1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社会主义改造基本完成的意义</a:t>
            </a:r>
          </a:p>
        </p:txBody>
      </p:sp>
    </p:spTree>
    <p:extLst>
      <p:ext uri="{BB962C8B-B14F-4D97-AF65-F5344CB8AC3E}">
        <p14:creationId xmlns:p14="http://schemas.microsoft.com/office/powerpoint/2010/main" val="146801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56"/>
          <p:cNvSpPr txBox="1"/>
          <p:nvPr/>
        </p:nvSpPr>
        <p:spPr>
          <a:xfrm>
            <a:off x="1743075" y="1385889"/>
            <a:ext cx="1081088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200" b="1" i="1" dirty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2.</a:t>
            </a:r>
            <a:r>
              <a:rPr lang="zh-CN" altLang="en-US" sz="1200" b="1" i="1" dirty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教材卖点三</a:t>
            </a:r>
          </a:p>
        </p:txBody>
      </p:sp>
      <p:sp>
        <p:nvSpPr>
          <p:cNvPr id="14339" name="椭圆 84"/>
          <p:cNvSpPr/>
          <p:nvPr/>
        </p:nvSpPr>
        <p:spPr>
          <a:xfrm>
            <a:off x="5461000" y="1590675"/>
            <a:ext cx="471488" cy="471488"/>
          </a:xfrm>
          <a:prstGeom prst="ellipse">
            <a:avLst/>
          </a:prstGeom>
          <a:solidFill>
            <a:srgbClr val="CCFFCC">
              <a:alpha val="61176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0" name="椭圆 91"/>
          <p:cNvSpPr/>
          <p:nvPr/>
        </p:nvSpPr>
        <p:spPr>
          <a:xfrm>
            <a:off x="5829300" y="5221288"/>
            <a:ext cx="584200" cy="584200"/>
          </a:xfrm>
          <a:prstGeom prst="ellipse">
            <a:avLst/>
          </a:prstGeom>
          <a:solidFill>
            <a:srgbClr val="CCFFCC">
              <a:alpha val="61176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1" name="椭圆 92"/>
          <p:cNvSpPr/>
          <p:nvPr/>
        </p:nvSpPr>
        <p:spPr>
          <a:xfrm flipH="1">
            <a:off x="1989138" y="3724275"/>
            <a:ext cx="228600" cy="228600"/>
          </a:xfrm>
          <a:prstGeom prst="ellipse">
            <a:avLst/>
          </a:prstGeom>
          <a:solidFill>
            <a:srgbClr val="88D0E0">
              <a:alpha val="61176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2" name="椭圆 93"/>
          <p:cNvSpPr/>
          <p:nvPr/>
        </p:nvSpPr>
        <p:spPr>
          <a:xfrm flipH="1">
            <a:off x="4252914" y="2260600"/>
            <a:ext cx="307975" cy="306388"/>
          </a:xfrm>
          <a:prstGeom prst="ellipse">
            <a:avLst/>
          </a:prstGeom>
          <a:solidFill>
            <a:srgbClr val="FCDD65">
              <a:alpha val="59999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3" name="椭圆 95"/>
          <p:cNvSpPr/>
          <p:nvPr/>
        </p:nvSpPr>
        <p:spPr>
          <a:xfrm>
            <a:off x="7397751" y="2568576"/>
            <a:ext cx="447675" cy="447675"/>
          </a:xfrm>
          <a:prstGeom prst="ellipse">
            <a:avLst/>
          </a:prstGeom>
          <a:solidFill>
            <a:srgbClr val="CCFFCC">
              <a:alpha val="61176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4" name="椭圆 97"/>
          <p:cNvSpPr/>
          <p:nvPr/>
        </p:nvSpPr>
        <p:spPr>
          <a:xfrm flipH="1">
            <a:off x="6173788" y="3000376"/>
            <a:ext cx="239712" cy="239713"/>
          </a:xfrm>
          <a:prstGeom prst="ellipse">
            <a:avLst/>
          </a:prstGeom>
          <a:solidFill>
            <a:srgbClr val="F28A5F">
              <a:alpha val="59999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5" name="椭圆 99"/>
          <p:cNvSpPr/>
          <p:nvPr/>
        </p:nvSpPr>
        <p:spPr>
          <a:xfrm>
            <a:off x="9561513" y="2568576"/>
            <a:ext cx="558800" cy="557213"/>
          </a:xfrm>
          <a:prstGeom prst="ellipse">
            <a:avLst/>
          </a:prstGeom>
          <a:solidFill>
            <a:srgbClr val="CCFFCC">
              <a:alpha val="61176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6" name="椭圆 101"/>
          <p:cNvSpPr/>
          <p:nvPr/>
        </p:nvSpPr>
        <p:spPr>
          <a:xfrm flipH="1">
            <a:off x="8108951" y="2446338"/>
            <a:ext cx="449263" cy="449262"/>
          </a:xfrm>
          <a:prstGeom prst="ellipse">
            <a:avLst/>
          </a:prstGeom>
          <a:solidFill>
            <a:srgbClr val="88D0E0">
              <a:alpha val="59999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4347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8" y="1155701"/>
            <a:ext cx="8604250" cy="5102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圆角矩形 11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0065285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611" y="44687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011" y="1466039"/>
            <a:ext cx="11604567" cy="4685379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社会主义基本制度的建立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三大改造完成的意义：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标志：社会主义基本经济制度的建立，是中国进入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的最主要标志。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变革：生产关系方面由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的一场伟大的变革。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前提：</a:t>
            </a:r>
            <a:r>
              <a:rPr lang="zh-CN" altLang="en-US" u="sng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建立，为当代中国一切发展进步奠定了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根本政治前提和制度基础。</a:t>
            </a: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65" y="1535603"/>
            <a:ext cx="1328809" cy="40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下箭头 8"/>
          <p:cNvSpPr/>
          <p:nvPr/>
        </p:nvSpPr>
        <p:spPr>
          <a:xfrm>
            <a:off x="4748270" y="4377625"/>
            <a:ext cx="1054219" cy="815250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69165" y="5430431"/>
            <a:ext cx="4061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进一步推进工业化、现代化建设。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729" y="0"/>
            <a:ext cx="5027271" cy="153560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673D92A-4349-9A40-98BE-6BFEC49E463C}"/>
              </a:ext>
            </a:extLst>
          </p:cNvPr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8.3.3.1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社会主义改造基本完成的意义</a:t>
            </a:r>
          </a:p>
        </p:txBody>
      </p:sp>
    </p:spTree>
    <p:extLst>
      <p:ext uri="{BB962C8B-B14F-4D97-AF65-F5344CB8AC3E}">
        <p14:creationId xmlns:p14="http://schemas.microsoft.com/office/powerpoint/2010/main" val="29603200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611" y="44687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011" y="1466039"/>
            <a:ext cx="11604567" cy="4685379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社会主义基本制度的建立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三大改造完成的意义：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标志：社会主义基本经济制度的建立，是中国进入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社会主义社会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的最主要标志。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变革：生产关系方面由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的一场伟大的变革。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前提：</a:t>
            </a:r>
            <a:r>
              <a:rPr lang="zh-CN" altLang="en-US" u="sng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建立，为当代中国一切发展进步奠定了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根本政治前提和制度基础。</a:t>
            </a: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65" y="1535603"/>
            <a:ext cx="1328809" cy="40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下箭头 8"/>
          <p:cNvSpPr/>
          <p:nvPr/>
        </p:nvSpPr>
        <p:spPr>
          <a:xfrm>
            <a:off x="4748270" y="4377625"/>
            <a:ext cx="1054219" cy="815250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69165" y="5430431"/>
            <a:ext cx="4061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进一步推进工业化、现代化建设。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729" y="0"/>
            <a:ext cx="5027271" cy="153560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1424D3C-DFF7-BE43-BE7A-30EB4BA8006C}"/>
              </a:ext>
            </a:extLst>
          </p:cNvPr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8.3.3.1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社会主义改造基本完成的意义</a:t>
            </a:r>
          </a:p>
        </p:txBody>
      </p:sp>
    </p:spTree>
    <p:extLst>
      <p:ext uri="{BB962C8B-B14F-4D97-AF65-F5344CB8AC3E}">
        <p14:creationId xmlns:p14="http://schemas.microsoft.com/office/powerpoint/2010/main" val="17378696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611" y="44687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011" y="1466039"/>
            <a:ext cx="11604567" cy="4685379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社会主义基本制度的建立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三大改造完成的意义：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标志：社会主义基本经济制度的建立，是中国进入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社会主义社会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的最主要标志。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变革：生产关系方面由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私有制到公有制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的一场伟大的变革。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前提：</a:t>
            </a:r>
            <a:r>
              <a:rPr lang="zh-CN" altLang="en-US" u="sng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建立，为当代中国一切发展进步奠定了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根本政治前提和制度基础。</a:t>
            </a: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65" y="1535603"/>
            <a:ext cx="1328809" cy="40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下箭头 8"/>
          <p:cNvSpPr/>
          <p:nvPr/>
        </p:nvSpPr>
        <p:spPr>
          <a:xfrm>
            <a:off x="4748270" y="4377625"/>
            <a:ext cx="1054219" cy="815250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69165" y="5430431"/>
            <a:ext cx="4061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进一步推进工业化、现代化建设。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729" y="0"/>
            <a:ext cx="5027271" cy="153560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D460857-887E-6145-9529-093E168D7779}"/>
              </a:ext>
            </a:extLst>
          </p:cNvPr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8.3.3.1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社会主义改造基本完成的意义</a:t>
            </a:r>
          </a:p>
        </p:txBody>
      </p:sp>
    </p:spTree>
    <p:extLst>
      <p:ext uri="{BB962C8B-B14F-4D97-AF65-F5344CB8AC3E}">
        <p14:creationId xmlns:p14="http://schemas.microsoft.com/office/powerpoint/2010/main" val="4507129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611" y="446876"/>
            <a:ext cx="10192076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第三节 开辟中国社会主义改造道路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011" y="1466039"/>
            <a:ext cx="11604567" cy="4685379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社会主义基本制度的建立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三大改造完成的意义：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标志：社会主义基本经济制度的建立，是中国进入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社会主义社会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的最主要标志。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变革：生产关系方面由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私有制到公有制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的一场伟大的变革。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前提：社会主义基本制度建立，为当代中国一切发展进步奠定了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根本政治前提和制度基础。</a:t>
            </a: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65" y="1535603"/>
            <a:ext cx="1328809" cy="40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下箭头 8"/>
          <p:cNvSpPr/>
          <p:nvPr/>
        </p:nvSpPr>
        <p:spPr>
          <a:xfrm>
            <a:off x="4748270" y="4377625"/>
            <a:ext cx="1054219" cy="815250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69165" y="5430431"/>
            <a:ext cx="4061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进一步推进工业化、现代化建设。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729" y="0"/>
            <a:ext cx="5027271" cy="153560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B68ADA8-3966-2F4E-BABE-E1C0BD70ABDB}"/>
              </a:ext>
            </a:extLst>
          </p:cNvPr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8.3.3.1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社会主义改造基本完成的意义</a:t>
            </a:r>
          </a:p>
        </p:txBody>
      </p:sp>
    </p:spTree>
    <p:extLst>
      <p:ext uri="{BB962C8B-B14F-4D97-AF65-F5344CB8AC3E}">
        <p14:creationId xmlns:p14="http://schemas.microsoft.com/office/powerpoint/2010/main" val="4720095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</a:rPr>
              <a:t>练一练</a:t>
            </a:r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我国农业社会主义改造中，具有完全社会主义性质的经济组织形式是（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变工队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互助组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初级农业生产合作社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高级农业生产合作社</a:t>
            </a:r>
          </a:p>
        </p:txBody>
      </p:sp>
    </p:spTree>
    <p:extLst>
      <p:ext uri="{BB962C8B-B14F-4D97-AF65-F5344CB8AC3E}">
        <p14:creationId xmlns:p14="http://schemas.microsoft.com/office/powerpoint/2010/main" val="32476208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</a:rPr>
              <a:t>练一练</a:t>
            </a:r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我国农业社会主义改造中，具有完全社会主义性质的经济组织形式是（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变工队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互助组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初级农业生产合作社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高级农业生产合作社</a:t>
            </a:r>
          </a:p>
        </p:txBody>
      </p:sp>
    </p:spTree>
    <p:extLst>
      <p:ext uri="{BB962C8B-B14F-4D97-AF65-F5344CB8AC3E}">
        <p14:creationId xmlns:p14="http://schemas.microsoft.com/office/powerpoint/2010/main" val="14171726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</a:rPr>
              <a:t>练一练</a:t>
            </a:r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国对资本主义工商业进行社会主义改造的高级形式是（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．加工订货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．统购包销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．公私合营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．经销代销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0566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</a:rPr>
              <a:t>练一练</a:t>
            </a:r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国对资本主义工商业进行社会主义改造的高级形式是（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．加工订货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．统购包销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．公私合营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．经销代销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2370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</a:rPr>
              <a:t>练一练</a:t>
            </a:r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我国对资本主义工商业的社会主义改造所采取的基本政策是（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加工订货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和平赎买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统购包销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公私合营</a:t>
            </a:r>
          </a:p>
        </p:txBody>
      </p:sp>
    </p:spTree>
    <p:extLst>
      <p:ext uri="{BB962C8B-B14F-4D97-AF65-F5344CB8AC3E}">
        <p14:creationId xmlns:p14="http://schemas.microsoft.com/office/powerpoint/2010/main" val="9022920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</a:rPr>
              <a:t>练一练</a:t>
            </a:r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我国对资本主义工商业的社会主义改造所采取的基本政策是（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加工订货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和平赎买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统购包销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公私合营</a:t>
            </a:r>
          </a:p>
        </p:txBody>
      </p:sp>
    </p:spTree>
    <p:extLst>
      <p:ext uri="{BB962C8B-B14F-4D97-AF65-F5344CB8AC3E}">
        <p14:creationId xmlns:p14="http://schemas.microsoft.com/office/powerpoint/2010/main" val="45211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56"/>
          <p:cNvSpPr txBox="1"/>
          <p:nvPr/>
        </p:nvSpPr>
        <p:spPr>
          <a:xfrm>
            <a:off x="1743075" y="1385889"/>
            <a:ext cx="1081088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200" b="1" i="1" dirty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2.</a:t>
            </a:r>
            <a:r>
              <a:rPr lang="zh-CN" altLang="en-US" sz="1200" b="1" i="1" dirty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教材卖点四</a:t>
            </a:r>
          </a:p>
        </p:txBody>
      </p:sp>
      <p:sp>
        <p:nvSpPr>
          <p:cNvPr id="15363" name="椭圆 93"/>
          <p:cNvSpPr/>
          <p:nvPr/>
        </p:nvSpPr>
        <p:spPr>
          <a:xfrm flipH="1">
            <a:off x="4252914" y="2260600"/>
            <a:ext cx="307975" cy="306388"/>
          </a:xfrm>
          <a:prstGeom prst="ellipse">
            <a:avLst/>
          </a:prstGeom>
          <a:solidFill>
            <a:srgbClr val="FCDD65">
              <a:alpha val="59999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4" name="椭圆 99"/>
          <p:cNvSpPr/>
          <p:nvPr/>
        </p:nvSpPr>
        <p:spPr>
          <a:xfrm>
            <a:off x="9561513" y="2568576"/>
            <a:ext cx="558800" cy="557213"/>
          </a:xfrm>
          <a:prstGeom prst="ellipse">
            <a:avLst/>
          </a:prstGeom>
          <a:solidFill>
            <a:srgbClr val="CCFFCC">
              <a:alpha val="61176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5" name="椭圆 101"/>
          <p:cNvSpPr/>
          <p:nvPr/>
        </p:nvSpPr>
        <p:spPr>
          <a:xfrm flipH="1">
            <a:off x="8108951" y="2446338"/>
            <a:ext cx="449263" cy="449262"/>
          </a:xfrm>
          <a:prstGeom prst="ellipse">
            <a:avLst/>
          </a:prstGeom>
          <a:solidFill>
            <a:srgbClr val="88D0E0">
              <a:alpha val="59999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5366" name="图片 4" descr="焦点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9" y="306389"/>
            <a:ext cx="8518525" cy="1997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7" name="文本框 6"/>
          <p:cNvSpPr txBox="1"/>
          <p:nvPr/>
        </p:nvSpPr>
        <p:spPr>
          <a:xfrm>
            <a:off x="1671638" y="5865813"/>
            <a:ext cx="8818562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2400" b="1" dirty="0">
                <a:solidFill>
                  <a:srgbClr val="FF0000"/>
                </a:solidFill>
                <a:latin typeface="黑体-简" charset="-122"/>
                <a:ea typeface="黑体-简" charset="-122"/>
              </a:rPr>
              <a:t>尚德官方公共课教材均配有全套视频解析与精选习题</a:t>
            </a:r>
          </a:p>
          <a:p>
            <a:pPr algn="ctr" eaLnBrk="1" hangingPunct="1"/>
            <a:r>
              <a:rPr lang="zh-CN" altLang="en-US" sz="2400" b="1" dirty="0">
                <a:solidFill>
                  <a:srgbClr val="FF0000"/>
                </a:solidFill>
                <a:latin typeface="黑体-简" charset="-122"/>
                <a:ea typeface="黑体-简" charset="-122"/>
              </a:rPr>
              <a:t>以及名师直播讲解课程</a:t>
            </a:r>
          </a:p>
        </p:txBody>
      </p:sp>
      <p:pic>
        <p:nvPicPr>
          <p:cNvPr id="1536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989" y="2568576"/>
            <a:ext cx="2230437" cy="3103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9" name="图片 9"/>
          <p:cNvPicPr>
            <a:picLocks noChangeAspect="1"/>
          </p:cNvPicPr>
          <p:nvPr/>
        </p:nvPicPr>
        <p:blipFill>
          <a:blip r:embed="rId4"/>
          <a:srcRect b="1842"/>
          <a:stretch>
            <a:fillRect/>
          </a:stretch>
        </p:blipFill>
        <p:spPr>
          <a:xfrm>
            <a:off x="3543301" y="2640014"/>
            <a:ext cx="2208213" cy="29098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70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1988" y="2649539"/>
            <a:ext cx="2222500" cy="29416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71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8950" y="2568575"/>
            <a:ext cx="2039938" cy="3297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圆角矩形 11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9872728"/>
      </p:ext>
    </p:extLst>
  </p:cSld>
  <p:clrMapOvr>
    <a:masterClrMapping/>
  </p:clrMapOvr>
  <p:transition spd="slow"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</a:rPr>
              <a:t>练一练</a:t>
            </a:r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中国进入社会主义社会的主要标志是（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．中华人民共和国的成立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．过渡时期总路线的提出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．第一届全国人民代表大会的召开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．社会主义三大改造的完成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929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</a:rPr>
              <a:t>练一练</a:t>
            </a:r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1541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中国进入社会主义社会的主要标志是（  </a:t>
            </a:r>
            <a:r>
              <a:rPr lang="zh-CN" altLang="zh-CN" sz="2400" b="1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b="1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．中华人民共和国的成立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．过渡时期总路线的提出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．第一届全国人民代表大会的召开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．社会主义三大改造的完成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32227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</a:rPr>
              <a:t>练一练</a:t>
            </a:r>
          </a:p>
        </p:txBody>
      </p:sp>
      <p:sp>
        <p:nvSpPr>
          <p:cNvPr id="4" name="矩形 3"/>
          <p:cNvSpPr/>
          <p:nvPr/>
        </p:nvSpPr>
        <p:spPr>
          <a:xfrm>
            <a:off x="834215" y="2144224"/>
            <a:ext cx="115413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社会主义改造的在经济上的特点是降低了（  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）的比重。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b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国营经济</a:t>
            </a: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合作社经济</a:t>
            </a: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公私合营经济</a:t>
            </a: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个体经济</a:t>
            </a:r>
          </a:p>
        </p:txBody>
      </p:sp>
    </p:spTree>
    <p:extLst>
      <p:ext uri="{BB962C8B-B14F-4D97-AF65-F5344CB8AC3E}">
        <p14:creationId xmlns:p14="http://schemas.microsoft.com/office/powerpoint/2010/main" val="10573837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sz="2000" dirty="0">
                <a:solidFill>
                  <a:schemeClr val="tx1"/>
                </a:solidFill>
              </a:rPr>
              <a:t>练一练</a:t>
            </a:r>
          </a:p>
        </p:txBody>
      </p:sp>
      <p:sp>
        <p:nvSpPr>
          <p:cNvPr id="4" name="矩形 3"/>
          <p:cNvSpPr/>
          <p:nvPr/>
        </p:nvSpPr>
        <p:spPr>
          <a:xfrm>
            <a:off x="834215" y="2144224"/>
            <a:ext cx="115413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社会主义改造的在经济上的特点是降低了（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）的比重。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b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国营经济</a:t>
            </a: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合作社经济</a:t>
            </a: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公私合营经济</a:t>
            </a: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个体经济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601199" y="6211669"/>
            <a:ext cx="274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本章题目练习及历年</a:t>
            </a:r>
            <a:endParaRPr lang="en-US" altLang="zh-CN" dirty="0"/>
          </a:p>
          <a:p>
            <a:r>
              <a:rPr lang="zh-CN" altLang="en-US" dirty="0"/>
              <a:t>真题</a:t>
            </a:r>
            <a:r>
              <a:rPr kumimoji="1" lang="zh-CN" altLang="en-US" dirty="0"/>
              <a:t>见尚德教材</a:t>
            </a:r>
            <a:r>
              <a:rPr lang="en-US" altLang="zh-CN" dirty="0"/>
              <a:t>188</a:t>
            </a:r>
            <a:r>
              <a:rPr kumimoji="1" lang="zh-CN" altLang="en-US" dirty="0"/>
              <a:t>页</a:t>
            </a:r>
          </a:p>
        </p:txBody>
      </p:sp>
      <p:sp>
        <p:nvSpPr>
          <p:cNvPr id="6" name="五边形 5"/>
          <p:cNvSpPr/>
          <p:nvPr/>
        </p:nvSpPr>
        <p:spPr>
          <a:xfrm>
            <a:off x="9601199" y="6179382"/>
            <a:ext cx="2616410" cy="693964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0458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中国近现代史纲要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5" y="539747"/>
            <a:ext cx="250223" cy="596227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70608" y="1418329"/>
            <a:ext cx="2115358" cy="1015135"/>
          </a:xfrm>
          <a:prstGeom prst="round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打天下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470608" y="4927179"/>
            <a:ext cx="2115358" cy="1015135"/>
          </a:xfrm>
          <a:prstGeom prst="round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守天下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4668657" y="616893"/>
            <a:ext cx="167532" cy="261800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4627311" y="4178203"/>
            <a:ext cx="250223" cy="267979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836189" y="738769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诞生背景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836189" y="2647937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我党诞生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836189" y="4335293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谋出路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836189" y="4983081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走弯路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845549" y="5636598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富强路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856862" y="6310156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新时代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6784014" y="166255"/>
            <a:ext cx="250223" cy="168024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>
            <a:off x="6784014" y="1925896"/>
            <a:ext cx="201508" cy="209782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034237" y="166255"/>
            <a:ext cx="3497526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第一章：反对外国侵略的斗争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7061239" y="750726"/>
            <a:ext cx="3470524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第二章：对国家出路的早期探索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7050233" y="1380840"/>
            <a:ext cx="3481530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第三章：辛亥革命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7034237" y="1936573"/>
            <a:ext cx="3497526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第四章：开天辟地的大事变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7034237" y="2542333"/>
            <a:ext cx="3497526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第五章：中国革命的新道路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7034237" y="3119367"/>
            <a:ext cx="3497526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第六章：中华民族的抗日战争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7034237" y="3680998"/>
            <a:ext cx="3497526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第七章：为创建新中国而奋斗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7034235" y="4330345"/>
            <a:ext cx="4397703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第八章：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社会主义基本制度的全面确立 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7036493" y="5011463"/>
            <a:ext cx="4411442" cy="49720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第九章：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社会主义建设在探索中曲折发展 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7034237" y="5626613"/>
            <a:ext cx="4380777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第十章：改革开放与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现代化建设新时期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034235" y="6310157"/>
            <a:ext cx="4380779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第十一章：中国特色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社会主义进入新时代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" name="直线连接符 27"/>
          <p:cNvCxnSpPr>
            <a:stCxn id="24" idx="1"/>
            <a:endCxn id="10" idx="3"/>
          </p:cNvCxnSpPr>
          <p:nvPr/>
        </p:nvCxnSpPr>
        <p:spPr>
          <a:xfrm flipH="1">
            <a:off x="6733309" y="4578948"/>
            <a:ext cx="300926" cy="49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线连接符 40"/>
          <p:cNvCxnSpPr>
            <a:stCxn id="25" idx="1"/>
          </p:cNvCxnSpPr>
          <p:nvPr/>
        </p:nvCxnSpPr>
        <p:spPr>
          <a:xfrm flipH="1">
            <a:off x="6738091" y="5260066"/>
            <a:ext cx="2984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线连接符 41"/>
          <p:cNvCxnSpPr>
            <a:stCxn id="26" idx="1"/>
          </p:cNvCxnSpPr>
          <p:nvPr/>
        </p:nvCxnSpPr>
        <p:spPr>
          <a:xfrm flipH="1" flipV="1">
            <a:off x="6738091" y="5866597"/>
            <a:ext cx="296146" cy="86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线连接符 42"/>
          <p:cNvCxnSpPr/>
          <p:nvPr/>
        </p:nvCxnSpPr>
        <p:spPr>
          <a:xfrm flipH="1" flipV="1">
            <a:off x="6753982" y="6558758"/>
            <a:ext cx="280253" cy="29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94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843" y="2835748"/>
            <a:ext cx="113006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480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Palatino Linotype" panose="02040502050505030304" pitchFamily="18" charset="0"/>
              </a:rPr>
              <a:t>第九章   </a:t>
            </a:r>
            <a:r>
              <a:rPr lang="zh-CN" altLang="en-US" sz="48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Palatino Linotype" panose="02040502050505030304" pitchFamily="18" charset="0"/>
              </a:rPr>
              <a:t>社会主义建设在</a:t>
            </a:r>
            <a:r>
              <a:rPr lang="zh-CN" altLang="en-US" sz="480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Palatino Linotype" panose="02040502050505030304" pitchFamily="18" charset="0"/>
              </a:rPr>
              <a:t>探索中曲折发展</a:t>
            </a:r>
            <a:endParaRPr lang="zh-CN" altLang="en-US" sz="4800" dirty="0">
              <a:solidFill>
                <a:srgbClr val="CC33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5043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3026557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社会主义建设在探索中曲折发展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834887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良好的开局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5486886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建设的成就探索的成果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53580" y="3160886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探索中的严重曲折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395284" y="6211669"/>
            <a:ext cx="291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知识点详解见</a:t>
            </a:r>
            <a:endParaRPr kumimoji="1" lang="en-US" altLang="zh-CN" dirty="0"/>
          </a:p>
          <a:p>
            <a:r>
              <a:rPr kumimoji="1" lang="zh-CN" altLang="en-US" dirty="0"/>
              <a:t>尚德教材</a:t>
            </a:r>
            <a:r>
              <a:rPr kumimoji="1" lang="en-US" altLang="zh-CN" dirty="0"/>
              <a:t>206</a:t>
            </a:r>
            <a:r>
              <a:rPr kumimoji="1"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8974936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3026557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社会主义建设在探索中曲折发展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834887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良好的开局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5486886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建设的成就探索的成果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53580" y="3160886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探索中的严重曲折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785508" y="1016827"/>
            <a:ext cx="3064064" cy="651254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早期探索的积极进展</a:t>
            </a:r>
          </a:p>
        </p:txBody>
      </p:sp>
      <p:cxnSp>
        <p:nvCxnSpPr>
          <p:cNvPr id="8" name="直线连接符 7"/>
          <p:cNvCxnSpPr>
            <a:stCxn id="4" idx="3"/>
            <a:endCxn id="9" idx="1"/>
          </p:cNvCxnSpPr>
          <p:nvPr/>
        </p:nvCxnSpPr>
        <p:spPr>
          <a:xfrm flipV="1">
            <a:off x="6088447" y="1342454"/>
            <a:ext cx="69706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7872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186" y="481600"/>
            <a:ext cx="3514687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第一节 良好的开局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738" y="1212815"/>
            <a:ext cx="11275503" cy="499165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早期探索的积极进展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论十大关系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中共八大路线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关于正确处理人民内部矛盾的问题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基本方针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报告内容：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标志：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88" y="1212815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 4"/>
          <p:cNvGrpSpPr/>
          <p:nvPr/>
        </p:nvGrpSpPr>
        <p:grpSpPr>
          <a:xfrm>
            <a:off x="6544058" y="69414"/>
            <a:ext cx="5561826" cy="824372"/>
            <a:chOff x="2436551" y="834887"/>
            <a:chExt cx="7413021" cy="1015135"/>
          </a:xfrm>
        </p:grpSpPr>
        <p:sp>
          <p:nvSpPr>
            <p:cNvPr id="6" name="圆角矩形 5"/>
            <p:cNvSpPr/>
            <p:nvPr/>
          </p:nvSpPr>
          <p:spPr>
            <a:xfrm>
              <a:off x="2436551" y="834887"/>
              <a:ext cx="3651896" cy="101513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第一节：</a:t>
              </a:r>
            </a:p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良好的开局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785507" y="1016827"/>
              <a:ext cx="3064065" cy="83319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早期探索的积极进展</a:t>
              </a:r>
            </a:p>
          </p:txBody>
        </p:sp>
        <p:cxnSp>
          <p:nvCxnSpPr>
            <p:cNvPr id="8" name="直线连接符 7"/>
            <p:cNvCxnSpPr>
              <a:stCxn id="8" idx="3"/>
            </p:cNvCxnSpPr>
            <p:nvPr/>
          </p:nvCxnSpPr>
          <p:spPr>
            <a:xfrm flipV="1">
              <a:off x="6088447" y="1342454"/>
              <a:ext cx="69706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9.1.2.1《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论十大关系</a:t>
            </a:r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》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的发表</a:t>
            </a:r>
          </a:p>
        </p:txBody>
      </p:sp>
    </p:spTree>
    <p:extLst>
      <p:ext uri="{BB962C8B-B14F-4D97-AF65-F5344CB8AC3E}">
        <p14:creationId xmlns:p14="http://schemas.microsoft.com/office/powerpoint/2010/main" val="39390727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186" y="481600"/>
            <a:ext cx="3514687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第一节 良好的开局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738" y="1212815"/>
            <a:ext cx="11275503" cy="499165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早期探索的积极进展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论十大关系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中共八大路线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关于正确处理人民内部矛盾的问题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基本方针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调动一切积极的因素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，把我国建设成为一个强大的社会主义国家。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报告内容：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标志：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88" y="1212815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 4"/>
          <p:cNvGrpSpPr/>
          <p:nvPr/>
        </p:nvGrpSpPr>
        <p:grpSpPr>
          <a:xfrm>
            <a:off x="6544058" y="69414"/>
            <a:ext cx="5561826" cy="824372"/>
            <a:chOff x="2436551" y="834887"/>
            <a:chExt cx="7413021" cy="1015135"/>
          </a:xfrm>
        </p:grpSpPr>
        <p:sp>
          <p:nvSpPr>
            <p:cNvPr id="6" name="圆角矩形 5"/>
            <p:cNvSpPr/>
            <p:nvPr/>
          </p:nvSpPr>
          <p:spPr>
            <a:xfrm>
              <a:off x="2436551" y="834887"/>
              <a:ext cx="3651896" cy="101513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第一节：</a:t>
              </a:r>
            </a:p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良好的开局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785507" y="1016827"/>
              <a:ext cx="3064065" cy="83319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早期探索的积极进展</a:t>
              </a:r>
            </a:p>
          </p:txBody>
        </p:sp>
        <p:cxnSp>
          <p:nvCxnSpPr>
            <p:cNvPr id="8" name="直线连接符 7"/>
            <p:cNvCxnSpPr>
              <a:stCxn id="8" idx="3"/>
            </p:cNvCxnSpPr>
            <p:nvPr/>
          </p:nvCxnSpPr>
          <p:spPr>
            <a:xfrm flipV="1">
              <a:off x="6088447" y="1342454"/>
              <a:ext cx="69706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9.1.2.1《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论十大关系</a:t>
            </a:r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》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的发表</a:t>
            </a:r>
          </a:p>
        </p:txBody>
      </p:sp>
    </p:spTree>
    <p:extLst>
      <p:ext uri="{BB962C8B-B14F-4D97-AF65-F5344CB8AC3E}">
        <p14:creationId xmlns:p14="http://schemas.microsoft.com/office/powerpoint/2010/main" val="149091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3026557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社会主义基本制度的全面确立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1122109"/>
            <a:ext cx="231871" cy="51947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53580" y="1122109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《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共同纲领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》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的全面实施与新民主主义革命任务的胜利完成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5301689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开辟中国社会主义改造道路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53580" y="3160886"/>
            <a:ext cx="3651896" cy="1015135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制定过渡时期总路线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6134023" y="3003407"/>
            <a:ext cx="195061" cy="137189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17510" y="3005501"/>
            <a:ext cx="3085169" cy="6623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新民主主义社会的建立及其过渡性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329085" y="3724050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过渡时期总路线的提出</a:t>
            </a:r>
          </a:p>
        </p:txBody>
      </p:sp>
    </p:spTree>
    <p:extLst>
      <p:ext uri="{BB962C8B-B14F-4D97-AF65-F5344CB8AC3E}">
        <p14:creationId xmlns:p14="http://schemas.microsoft.com/office/powerpoint/2010/main" val="40529109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186" y="481600"/>
            <a:ext cx="3514687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第一节 良好的开局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738" y="1212815"/>
            <a:ext cx="11275503" cy="499165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早期探索的积极进展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论十大关系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中共八大路线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关于正确处理人民内部矛盾的问题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基本方针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调动一切积极的因素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，把我国建设成为一个强大的社会主义国家。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报告内容：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政治：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经济：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文化：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标志：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88" y="1212815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 4"/>
          <p:cNvGrpSpPr/>
          <p:nvPr/>
        </p:nvGrpSpPr>
        <p:grpSpPr>
          <a:xfrm>
            <a:off x="6544058" y="69414"/>
            <a:ext cx="5561826" cy="824372"/>
            <a:chOff x="2436551" y="834887"/>
            <a:chExt cx="7413021" cy="1015135"/>
          </a:xfrm>
        </p:grpSpPr>
        <p:sp>
          <p:nvSpPr>
            <p:cNvPr id="6" name="圆角矩形 5"/>
            <p:cNvSpPr/>
            <p:nvPr/>
          </p:nvSpPr>
          <p:spPr>
            <a:xfrm>
              <a:off x="2436551" y="834887"/>
              <a:ext cx="3651896" cy="101513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第一节：</a:t>
              </a:r>
            </a:p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良好的开局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785507" y="1016827"/>
              <a:ext cx="3064065" cy="83319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早期探索的积极进展</a:t>
              </a:r>
            </a:p>
          </p:txBody>
        </p:sp>
        <p:cxnSp>
          <p:nvCxnSpPr>
            <p:cNvPr id="8" name="直线连接符 7"/>
            <p:cNvCxnSpPr>
              <a:stCxn id="8" idx="3"/>
            </p:cNvCxnSpPr>
            <p:nvPr/>
          </p:nvCxnSpPr>
          <p:spPr>
            <a:xfrm flipV="1">
              <a:off x="6088447" y="1342454"/>
              <a:ext cx="69706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9.1.2.1《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论十大关系</a:t>
            </a:r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》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的发表</a:t>
            </a:r>
          </a:p>
        </p:txBody>
      </p:sp>
    </p:spTree>
    <p:extLst>
      <p:ext uri="{BB962C8B-B14F-4D97-AF65-F5344CB8AC3E}">
        <p14:creationId xmlns:p14="http://schemas.microsoft.com/office/powerpoint/2010/main" val="8581319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186" y="481600"/>
            <a:ext cx="3514687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第一节 良好的开局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738" y="1212815"/>
            <a:ext cx="11275503" cy="499165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早期探索的积极进展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论十大关系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中共八大路线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关于正确处理人民内部矛盾的问题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基本方针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调动一切积极的因素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，把我国建设成为一个强大的社会主义国家。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报告内容：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政治：提出共产党与其他民主党派实行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“长期共存、互相监督”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的方针。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经济：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文化：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标志：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88" y="1212815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 4"/>
          <p:cNvGrpSpPr/>
          <p:nvPr/>
        </p:nvGrpSpPr>
        <p:grpSpPr>
          <a:xfrm>
            <a:off x="6544058" y="69414"/>
            <a:ext cx="5561826" cy="824372"/>
            <a:chOff x="2436551" y="834887"/>
            <a:chExt cx="7413021" cy="1015135"/>
          </a:xfrm>
        </p:grpSpPr>
        <p:sp>
          <p:nvSpPr>
            <p:cNvPr id="6" name="圆角矩形 5"/>
            <p:cNvSpPr/>
            <p:nvPr/>
          </p:nvSpPr>
          <p:spPr>
            <a:xfrm>
              <a:off x="2436551" y="834887"/>
              <a:ext cx="3651896" cy="101513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第一节：</a:t>
              </a:r>
            </a:p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良好的开局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785507" y="1016827"/>
              <a:ext cx="3064065" cy="83319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早期探索的积极进展</a:t>
              </a:r>
            </a:p>
          </p:txBody>
        </p:sp>
        <p:cxnSp>
          <p:nvCxnSpPr>
            <p:cNvPr id="8" name="直线连接符 7"/>
            <p:cNvCxnSpPr>
              <a:stCxn id="8" idx="3"/>
            </p:cNvCxnSpPr>
            <p:nvPr/>
          </p:nvCxnSpPr>
          <p:spPr>
            <a:xfrm flipV="1">
              <a:off x="6088447" y="1342454"/>
              <a:ext cx="69706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9.1.2.1《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论十大关系</a:t>
            </a:r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》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的发表</a:t>
            </a:r>
          </a:p>
        </p:txBody>
      </p:sp>
    </p:spTree>
    <p:extLst>
      <p:ext uri="{BB962C8B-B14F-4D97-AF65-F5344CB8AC3E}">
        <p14:creationId xmlns:p14="http://schemas.microsoft.com/office/powerpoint/2010/main" val="16699935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186" y="481600"/>
            <a:ext cx="3514687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第一节 良好的开局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738" y="1212815"/>
            <a:ext cx="11275503" cy="499165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早期探索的积极进展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论十大关系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中共八大路线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关于正确处理人民内部矛盾的问题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基本方针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调动一切积极的因素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，把我国建设成为一个强大的社会主义国家。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报告内容：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政治：提出共产党与其他民主党派实行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“长期共存、互相监督”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的方针。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经济：重工业和轻工业协调发展并充分发挥中央和地方、沿海与内地两方面的建设积极性。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文化：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标志：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88" y="1212815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 4"/>
          <p:cNvGrpSpPr/>
          <p:nvPr/>
        </p:nvGrpSpPr>
        <p:grpSpPr>
          <a:xfrm>
            <a:off x="6544058" y="69414"/>
            <a:ext cx="5561826" cy="824372"/>
            <a:chOff x="2436551" y="834887"/>
            <a:chExt cx="7413021" cy="1015135"/>
          </a:xfrm>
        </p:grpSpPr>
        <p:sp>
          <p:nvSpPr>
            <p:cNvPr id="6" name="圆角矩形 5"/>
            <p:cNvSpPr/>
            <p:nvPr/>
          </p:nvSpPr>
          <p:spPr>
            <a:xfrm>
              <a:off x="2436551" y="834887"/>
              <a:ext cx="3651896" cy="101513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第一节：</a:t>
              </a:r>
            </a:p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良好的开局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785507" y="1016827"/>
              <a:ext cx="3064065" cy="83319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早期探索的积极进展</a:t>
              </a:r>
            </a:p>
          </p:txBody>
        </p:sp>
        <p:cxnSp>
          <p:nvCxnSpPr>
            <p:cNvPr id="8" name="直线连接符 7"/>
            <p:cNvCxnSpPr>
              <a:stCxn id="8" idx="3"/>
            </p:cNvCxnSpPr>
            <p:nvPr/>
          </p:nvCxnSpPr>
          <p:spPr>
            <a:xfrm flipV="1">
              <a:off x="6088447" y="1342454"/>
              <a:ext cx="69706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9.1.2.1《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论十大关系</a:t>
            </a:r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》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的发表</a:t>
            </a:r>
          </a:p>
        </p:txBody>
      </p:sp>
    </p:spTree>
    <p:extLst>
      <p:ext uri="{BB962C8B-B14F-4D97-AF65-F5344CB8AC3E}">
        <p14:creationId xmlns:p14="http://schemas.microsoft.com/office/powerpoint/2010/main" val="4500819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186" y="481600"/>
            <a:ext cx="3514687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第一节 良好的开局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738" y="1212815"/>
            <a:ext cx="11275503" cy="499165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早期探索的积极进展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论十大关系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中共八大路线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关于正确处理人民内部矛盾的问题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基本方针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调动一切积极的因素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，把我国建设成为一个强大的社会主义国家。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报告内容：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政治：提出共产党与其他民主党派实行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“长期共存、互相监督”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的方针。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经济：重工业和轻工业协调发展并充分发挥中央和地方、沿海与内地两方面的建设积极性。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文化：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“双百”方针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百花齐放、百家争鸣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标志：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88" y="1212815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 4"/>
          <p:cNvGrpSpPr/>
          <p:nvPr/>
        </p:nvGrpSpPr>
        <p:grpSpPr>
          <a:xfrm>
            <a:off x="6544058" y="69414"/>
            <a:ext cx="5561826" cy="824372"/>
            <a:chOff x="2436551" y="834887"/>
            <a:chExt cx="7413021" cy="1015135"/>
          </a:xfrm>
        </p:grpSpPr>
        <p:sp>
          <p:nvSpPr>
            <p:cNvPr id="6" name="圆角矩形 5"/>
            <p:cNvSpPr/>
            <p:nvPr/>
          </p:nvSpPr>
          <p:spPr>
            <a:xfrm>
              <a:off x="2436551" y="834887"/>
              <a:ext cx="3651896" cy="101513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第一节：</a:t>
              </a:r>
            </a:p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良好的开局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785507" y="1016827"/>
              <a:ext cx="3064065" cy="83319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早期探索的积极进展</a:t>
              </a:r>
            </a:p>
          </p:txBody>
        </p:sp>
        <p:cxnSp>
          <p:nvCxnSpPr>
            <p:cNvPr id="8" name="直线连接符 7"/>
            <p:cNvCxnSpPr>
              <a:stCxn id="8" idx="3"/>
            </p:cNvCxnSpPr>
            <p:nvPr/>
          </p:nvCxnSpPr>
          <p:spPr>
            <a:xfrm flipV="1">
              <a:off x="6088447" y="1342454"/>
              <a:ext cx="69706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9.1.2.1《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论十大关系</a:t>
            </a:r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》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的发表</a:t>
            </a:r>
          </a:p>
        </p:txBody>
      </p:sp>
    </p:spTree>
    <p:extLst>
      <p:ext uri="{BB962C8B-B14F-4D97-AF65-F5344CB8AC3E}">
        <p14:creationId xmlns:p14="http://schemas.microsoft.com/office/powerpoint/2010/main" val="4801667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186" y="481600"/>
            <a:ext cx="3514687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第一节 良好的开局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738" y="1212815"/>
            <a:ext cx="11275503" cy="499165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早期探索的积极进展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论十大关系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中共八大路线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关于正确处理人民内部矛盾的问题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基本方针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调动一切积极的因素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，把我国建设成为一个强大的社会主义国家。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报告内容：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政治：提出共产党与其他民主党派实行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“长期共存、互相监督”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的方针。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经济：重工业和轻工业协调发展并充分发挥中央和地方、沿海与内地两方面的建设积极性。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文化：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“双百”方针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百花齐放、百家争鸣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标志：以毛泽东为代表的中国共产党人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开始探索中国自己的社会主义建设道路。</a:t>
            </a:r>
          </a:p>
          <a:p>
            <a:pPr>
              <a:spcBef>
                <a:spcPts val="0"/>
              </a:spcBef>
            </a:pP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88" y="1212815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 4"/>
          <p:cNvGrpSpPr/>
          <p:nvPr/>
        </p:nvGrpSpPr>
        <p:grpSpPr>
          <a:xfrm>
            <a:off x="6544058" y="69414"/>
            <a:ext cx="5561826" cy="824372"/>
            <a:chOff x="2436551" y="834887"/>
            <a:chExt cx="7413021" cy="1015135"/>
          </a:xfrm>
        </p:grpSpPr>
        <p:sp>
          <p:nvSpPr>
            <p:cNvPr id="6" name="圆角矩形 5"/>
            <p:cNvSpPr/>
            <p:nvPr/>
          </p:nvSpPr>
          <p:spPr>
            <a:xfrm>
              <a:off x="2436551" y="834887"/>
              <a:ext cx="3651896" cy="101513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第一节：</a:t>
              </a:r>
            </a:p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良好的开局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785507" y="1016827"/>
              <a:ext cx="3064065" cy="83319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早期探索的积极进展</a:t>
              </a:r>
            </a:p>
          </p:txBody>
        </p:sp>
        <p:cxnSp>
          <p:nvCxnSpPr>
            <p:cNvPr id="8" name="直线连接符 7"/>
            <p:cNvCxnSpPr>
              <a:stCxn id="8" idx="3"/>
            </p:cNvCxnSpPr>
            <p:nvPr/>
          </p:nvCxnSpPr>
          <p:spPr>
            <a:xfrm flipV="1">
              <a:off x="6088447" y="1342454"/>
              <a:ext cx="69706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9.1.2.1《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论十大关系</a:t>
            </a:r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》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的发表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395284" y="6211669"/>
            <a:ext cx="291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知识点详解见</a:t>
            </a:r>
            <a:endParaRPr kumimoji="1" lang="en-US" altLang="zh-CN" dirty="0"/>
          </a:p>
          <a:p>
            <a:r>
              <a:rPr kumimoji="1" lang="zh-CN" altLang="en-US" dirty="0"/>
              <a:t>尚德教材</a:t>
            </a:r>
            <a:r>
              <a:rPr kumimoji="1" lang="en-US" altLang="zh-CN" dirty="0"/>
              <a:t>208</a:t>
            </a:r>
            <a:r>
              <a:rPr kumimoji="1" lang="zh-CN" altLang="en-US" dirty="0"/>
              <a:t>页</a:t>
            </a:r>
          </a:p>
        </p:txBody>
      </p:sp>
      <p:sp>
        <p:nvSpPr>
          <p:cNvPr id="11" name="五边形 10"/>
          <p:cNvSpPr/>
          <p:nvPr/>
        </p:nvSpPr>
        <p:spPr>
          <a:xfrm>
            <a:off x="10395283" y="6180764"/>
            <a:ext cx="1796717" cy="693964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9422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186" y="481600"/>
            <a:ext cx="3514687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第一节 良好的开局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738" y="1212815"/>
            <a:ext cx="11275503" cy="499165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早期探索的积极进展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论十大关系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中共八大路线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关于正确处理人民内部矛盾的问题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基本方针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调动一切积极的因素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，把我国建设成为一个强大的社会主义国家。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报告内容：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政治：提出共产党与其他民主党派实行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、互相监督”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的方针。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经济：重工业和轻工业协调发展并充分发挥中央和地方、沿海与内地两方面的建设积极性。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文化：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”方针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百花齐放、百家争鸣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标志：以毛泽东为代表的中国共产党人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开始探索中国自己的社会主义建设道路。</a:t>
            </a:r>
          </a:p>
          <a:p>
            <a:pPr>
              <a:spcBef>
                <a:spcPts val="0"/>
              </a:spcBef>
            </a:pP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88" y="1212815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 4"/>
          <p:cNvGrpSpPr/>
          <p:nvPr/>
        </p:nvGrpSpPr>
        <p:grpSpPr>
          <a:xfrm>
            <a:off x="6544058" y="69414"/>
            <a:ext cx="5561826" cy="824372"/>
            <a:chOff x="2436551" y="834887"/>
            <a:chExt cx="7413021" cy="1015135"/>
          </a:xfrm>
        </p:grpSpPr>
        <p:sp>
          <p:nvSpPr>
            <p:cNvPr id="6" name="圆角矩形 5"/>
            <p:cNvSpPr/>
            <p:nvPr/>
          </p:nvSpPr>
          <p:spPr>
            <a:xfrm>
              <a:off x="2436551" y="834887"/>
              <a:ext cx="3651896" cy="101513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第一节：</a:t>
              </a:r>
            </a:p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良好的开局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785507" y="1016827"/>
              <a:ext cx="3064065" cy="83319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早期探索的积极进展</a:t>
              </a:r>
            </a:p>
          </p:txBody>
        </p:sp>
        <p:cxnSp>
          <p:nvCxnSpPr>
            <p:cNvPr id="8" name="直线连接符 7"/>
            <p:cNvCxnSpPr>
              <a:stCxn id="8" idx="3"/>
            </p:cNvCxnSpPr>
            <p:nvPr/>
          </p:nvCxnSpPr>
          <p:spPr>
            <a:xfrm flipV="1">
              <a:off x="6088447" y="1342454"/>
              <a:ext cx="69706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9.1.2.1《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论十大关系</a:t>
            </a:r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》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的发表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395284" y="6211669"/>
            <a:ext cx="291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知识点详解见</a:t>
            </a:r>
            <a:endParaRPr kumimoji="1" lang="en-US" altLang="zh-CN" dirty="0"/>
          </a:p>
          <a:p>
            <a:r>
              <a:rPr kumimoji="1" lang="zh-CN" altLang="en-US" dirty="0"/>
              <a:t>尚德教材</a:t>
            </a:r>
            <a:r>
              <a:rPr kumimoji="1" lang="en-US" altLang="zh-CN" dirty="0"/>
              <a:t>208</a:t>
            </a:r>
            <a:r>
              <a:rPr kumimoji="1" lang="zh-CN" altLang="en-US" dirty="0"/>
              <a:t>页</a:t>
            </a:r>
          </a:p>
        </p:txBody>
      </p:sp>
      <p:sp>
        <p:nvSpPr>
          <p:cNvPr id="11" name="五边形 10"/>
          <p:cNvSpPr/>
          <p:nvPr/>
        </p:nvSpPr>
        <p:spPr>
          <a:xfrm>
            <a:off x="10395283" y="6180764"/>
            <a:ext cx="1796717" cy="693964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5380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186" y="481600"/>
            <a:ext cx="3514687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第一节 良好的开局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738" y="1212815"/>
            <a:ext cx="11275503" cy="499165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早期探索的积极进展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论十大关系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中共八大路线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关于正确处理人民内部矛盾的问题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基本方针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调动一切积极的因素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，把我国建设成为一个强大的社会主义国家。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报告内容：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政治：提出共产党与其他民主党派实行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“长期共存、互相监督”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的方针。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经济：重工业和轻工业协调发展并充分发挥中央和地方、沿海与内地两方面的建设积极性。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文化：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“双百”方针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百花齐放、百家争鸣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标志：以毛泽东为代表的中国共产党人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开始探索中国自己的社会主义建设道路。</a:t>
            </a:r>
          </a:p>
          <a:p>
            <a:pPr>
              <a:spcBef>
                <a:spcPts val="0"/>
              </a:spcBef>
            </a:pP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88" y="1212815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 4"/>
          <p:cNvGrpSpPr/>
          <p:nvPr/>
        </p:nvGrpSpPr>
        <p:grpSpPr>
          <a:xfrm>
            <a:off x="6544058" y="69414"/>
            <a:ext cx="5561826" cy="824372"/>
            <a:chOff x="2436551" y="834887"/>
            <a:chExt cx="7413021" cy="1015135"/>
          </a:xfrm>
        </p:grpSpPr>
        <p:sp>
          <p:nvSpPr>
            <p:cNvPr id="6" name="圆角矩形 5"/>
            <p:cNvSpPr/>
            <p:nvPr/>
          </p:nvSpPr>
          <p:spPr>
            <a:xfrm>
              <a:off x="2436551" y="834887"/>
              <a:ext cx="3651896" cy="101513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第一节：</a:t>
              </a:r>
            </a:p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良好的开局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785507" y="1016827"/>
              <a:ext cx="3064065" cy="83319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早期探索的积极进展</a:t>
              </a:r>
            </a:p>
          </p:txBody>
        </p:sp>
        <p:cxnSp>
          <p:nvCxnSpPr>
            <p:cNvPr id="8" name="直线连接符 7"/>
            <p:cNvCxnSpPr>
              <a:stCxn id="8" idx="3"/>
            </p:cNvCxnSpPr>
            <p:nvPr/>
          </p:nvCxnSpPr>
          <p:spPr>
            <a:xfrm flipV="1">
              <a:off x="6088447" y="1342454"/>
              <a:ext cx="69706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9.1.2.1《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论十大关系</a:t>
            </a:r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》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的发表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395284" y="6211669"/>
            <a:ext cx="291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知识点详解见</a:t>
            </a:r>
            <a:endParaRPr kumimoji="1" lang="en-US" altLang="zh-CN" dirty="0"/>
          </a:p>
          <a:p>
            <a:r>
              <a:rPr kumimoji="1" lang="zh-CN" altLang="en-US" dirty="0"/>
              <a:t>尚德教材</a:t>
            </a:r>
            <a:r>
              <a:rPr kumimoji="1" lang="en-US" altLang="zh-CN" dirty="0"/>
              <a:t>208</a:t>
            </a:r>
            <a:r>
              <a:rPr kumimoji="1" lang="zh-CN" altLang="en-US" dirty="0"/>
              <a:t>页</a:t>
            </a:r>
          </a:p>
        </p:txBody>
      </p:sp>
      <p:sp>
        <p:nvSpPr>
          <p:cNvPr id="11" name="五边形 10"/>
          <p:cNvSpPr/>
          <p:nvPr/>
        </p:nvSpPr>
        <p:spPr>
          <a:xfrm>
            <a:off x="10395283" y="6180764"/>
            <a:ext cx="1796717" cy="693964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5736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186" y="481600"/>
            <a:ext cx="3514687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第一节 良好的开局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738" y="1212815"/>
            <a:ext cx="11275503" cy="499165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早期探索的积极进展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论十大关系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》——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中共八大路线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关于正确处理人民内部矛盾的问题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时间：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1956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国内的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主要矛盾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人民对于建立先进的工业国的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要求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同落后的农业国的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现实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之间的矛盾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人民对于经济文化迅速发展的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同当前经济文化不能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满足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人民需要的状况之间的矛盾。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当前的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主要任务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把我国尽快地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从落后的农业国变为先进的工业国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1026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88" y="1212815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 4"/>
          <p:cNvGrpSpPr/>
          <p:nvPr/>
        </p:nvGrpSpPr>
        <p:grpSpPr>
          <a:xfrm>
            <a:off x="6544058" y="69414"/>
            <a:ext cx="5561826" cy="824372"/>
            <a:chOff x="2436551" y="834887"/>
            <a:chExt cx="7413021" cy="1015135"/>
          </a:xfrm>
        </p:grpSpPr>
        <p:sp>
          <p:nvSpPr>
            <p:cNvPr id="6" name="圆角矩形 5"/>
            <p:cNvSpPr/>
            <p:nvPr/>
          </p:nvSpPr>
          <p:spPr>
            <a:xfrm>
              <a:off x="2436551" y="834887"/>
              <a:ext cx="3651896" cy="101513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第一节：</a:t>
              </a:r>
            </a:p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良好的开局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785507" y="1016827"/>
              <a:ext cx="3064065" cy="83319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早期探索的积极进展</a:t>
              </a:r>
            </a:p>
          </p:txBody>
        </p:sp>
        <p:cxnSp>
          <p:nvCxnSpPr>
            <p:cNvPr id="8" name="直线连接符 7"/>
            <p:cNvCxnSpPr>
              <a:stCxn id="8" idx="3"/>
            </p:cNvCxnSpPr>
            <p:nvPr/>
          </p:nvCxnSpPr>
          <p:spPr>
            <a:xfrm flipV="1">
              <a:off x="6088447" y="1342454"/>
              <a:ext cx="69706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9.1.2.2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中共八大路线的制定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395284" y="6211669"/>
            <a:ext cx="291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知识点详解见</a:t>
            </a:r>
            <a:endParaRPr kumimoji="1" lang="en-US" altLang="zh-CN" dirty="0"/>
          </a:p>
          <a:p>
            <a:r>
              <a:rPr kumimoji="1" lang="zh-CN" altLang="en-US" dirty="0"/>
              <a:t>尚德教材</a:t>
            </a:r>
            <a:r>
              <a:rPr kumimoji="1" lang="en-US" altLang="zh-CN" dirty="0"/>
              <a:t>209</a:t>
            </a:r>
            <a:r>
              <a:rPr kumimoji="1" lang="zh-CN" altLang="en-US" dirty="0"/>
              <a:t>页</a:t>
            </a:r>
          </a:p>
        </p:txBody>
      </p:sp>
      <p:sp>
        <p:nvSpPr>
          <p:cNvPr id="11" name="五边形 10"/>
          <p:cNvSpPr/>
          <p:nvPr/>
        </p:nvSpPr>
        <p:spPr>
          <a:xfrm>
            <a:off x="10395283" y="6180764"/>
            <a:ext cx="1796717" cy="693964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05754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186" y="481600"/>
            <a:ext cx="3514687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第一节 良好的开局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738" y="1212815"/>
            <a:ext cx="11275503" cy="499165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早期探索的积极进展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论十大关系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》——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中共八大路线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关于正确处理人民内部矛盾的问题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时间：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1956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国内的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主要矛盾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人民对于建立先进的工业国的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要求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同落后的农业国的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现实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之间的矛盾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人民对于经济文化迅速发展的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同当前经济文化不能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满足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人民需要的状况之间的矛盾。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当前的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主要任务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把我国尽快地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从落后的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国变为先进的</a:t>
            </a:r>
            <a:r>
              <a:rPr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1026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88" y="1212815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 4"/>
          <p:cNvGrpSpPr/>
          <p:nvPr/>
        </p:nvGrpSpPr>
        <p:grpSpPr>
          <a:xfrm>
            <a:off x="6544058" y="69414"/>
            <a:ext cx="5561826" cy="824372"/>
            <a:chOff x="2436551" y="834887"/>
            <a:chExt cx="7413021" cy="1015135"/>
          </a:xfrm>
        </p:grpSpPr>
        <p:sp>
          <p:nvSpPr>
            <p:cNvPr id="6" name="圆角矩形 5"/>
            <p:cNvSpPr/>
            <p:nvPr/>
          </p:nvSpPr>
          <p:spPr>
            <a:xfrm>
              <a:off x="2436551" y="834887"/>
              <a:ext cx="3651896" cy="101513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第一节：</a:t>
              </a:r>
            </a:p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良好的开局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785507" y="1016827"/>
              <a:ext cx="3064065" cy="83319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早期探索的积极进展</a:t>
              </a:r>
            </a:p>
          </p:txBody>
        </p:sp>
        <p:cxnSp>
          <p:nvCxnSpPr>
            <p:cNvPr id="8" name="直线连接符 7"/>
            <p:cNvCxnSpPr>
              <a:stCxn id="8" idx="3"/>
            </p:cNvCxnSpPr>
            <p:nvPr/>
          </p:nvCxnSpPr>
          <p:spPr>
            <a:xfrm flipV="1">
              <a:off x="6088447" y="1342454"/>
              <a:ext cx="69706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9.1.2.2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中共八大路线的制定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395284" y="6211669"/>
            <a:ext cx="291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知识点详解见</a:t>
            </a:r>
            <a:endParaRPr kumimoji="1" lang="en-US" altLang="zh-CN" dirty="0"/>
          </a:p>
          <a:p>
            <a:r>
              <a:rPr kumimoji="1" lang="zh-CN" altLang="en-US" dirty="0"/>
              <a:t>尚德教材</a:t>
            </a:r>
            <a:r>
              <a:rPr kumimoji="1" lang="en-US" altLang="zh-CN" dirty="0"/>
              <a:t>209</a:t>
            </a:r>
            <a:r>
              <a:rPr kumimoji="1" lang="zh-CN" altLang="en-US" dirty="0"/>
              <a:t>页</a:t>
            </a:r>
          </a:p>
        </p:txBody>
      </p:sp>
      <p:sp>
        <p:nvSpPr>
          <p:cNvPr id="11" name="五边形 10"/>
          <p:cNvSpPr/>
          <p:nvPr/>
        </p:nvSpPr>
        <p:spPr>
          <a:xfrm>
            <a:off x="10395283" y="6180764"/>
            <a:ext cx="1796717" cy="693964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0765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186" y="481600"/>
            <a:ext cx="3514687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第一节 良好的开局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738" y="1212815"/>
            <a:ext cx="11275503" cy="499165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早期探索的积极进展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论十大关系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》——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中共八大路线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关于正确处理人民内部矛盾的问题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时间：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1956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国内的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主要矛盾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人民对于建立先进的工业国的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要求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同落后的农业国的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现实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之间的矛盾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人民对于经济文化迅速发展的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同当前经济文化不能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满足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人民需要的状况之间的矛盾。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当前的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主要任务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把我国尽快地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从落后的农业国变为先进的工业国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1026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88" y="1212815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 4"/>
          <p:cNvGrpSpPr/>
          <p:nvPr/>
        </p:nvGrpSpPr>
        <p:grpSpPr>
          <a:xfrm>
            <a:off x="6544058" y="69414"/>
            <a:ext cx="5561826" cy="824372"/>
            <a:chOff x="2436551" y="834887"/>
            <a:chExt cx="7413021" cy="1015135"/>
          </a:xfrm>
        </p:grpSpPr>
        <p:sp>
          <p:nvSpPr>
            <p:cNvPr id="6" name="圆角矩形 5"/>
            <p:cNvSpPr/>
            <p:nvPr/>
          </p:nvSpPr>
          <p:spPr>
            <a:xfrm>
              <a:off x="2436551" y="834887"/>
              <a:ext cx="3651896" cy="101513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第一节：</a:t>
              </a:r>
            </a:p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良好的开局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785507" y="1016827"/>
              <a:ext cx="3064065" cy="83319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早期探索的积极进展</a:t>
              </a:r>
            </a:p>
          </p:txBody>
        </p:sp>
        <p:cxnSp>
          <p:nvCxnSpPr>
            <p:cNvPr id="8" name="直线连接符 7"/>
            <p:cNvCxnSpPr>
              <a:stCxn id="8" idx="3"/>
            </p:cNvCxnSpPr>
            <p:nvPr/>
          </p:nvCxnSpPr>
          <p:spPr>
            <a:xfrm flipV="1">
              <a:off x="6088447" y="1342454"/>
              <a:ext cx="69706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9.1.2.2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中共八大路线的制定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395284" y="6211669"/>
            <a:ext cx="291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知识点详解见</a:t>
            </a:r>
            <a:endParaRPr kumimoji="1" lang="en-US" altLang="zh-CN" dirty="0"/>
          </a:p>
          <a:p>
            <a:r>
              <a:rPr kumimoji="1" lang="zh-CN" altLang="en-US" dirty="0"/>
              <a:t>尚德教材</a:t>
            </a:r>
            <a:r>
              <a:rPr kumimoji="1" lang="en-US" altLang="zh-CN" dirty="0"/>
              <a:t>209</a:t>
            </a:r>
            <a:r>
              <a:rPr kumimoji="1" lang="zh-CN" altLang="en-US" dirty="0"/>
              <a:t>页</a:t>
            </a:r>
          </a:p>
        </p:txBody>
      </p:sp>
      <p:sp>
        <p:nvSpPr>
          <p:cNvPr id="11" name="五边形 10"/>
          <p:cNvSpPr/>
          <p:nvPr/>
        </p:nvSpPr>
        <p:spPr>
          <a:xfrm>
            <a:off x="10395283" y="6180764"/>
            <a:ext cx="1796717" cy="693964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8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3026557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社会主义基本制度的全面确立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1122109"/>
            <a:ext cx="231871" cy="51947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53580" y="1122109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《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共同纲领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》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的全面实施与新民主主义革命任务的胜利完成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5301689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开辟中国社会主义改造道路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53580" y="3160886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制定过渡时期总路线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6134023" y="3003407"/>
            <a:ext cx="195061" cy="137189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17510" y="3005501"/>
            <a:ext cx="3085169" cy="66235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新民主主义社会的建立及其过渡性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329085" y="3724050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过渡时期总路线的提出</a:t>
            </a:r>
          </a:p>
        </p:txBody>
      </p:sp>
      <p:sp>
        <p:nvSpPr>
          <p:cNvPr id="13" name="左大括号 12"/>
          <p:cNvSpPr/>
          <p:nvPr/>
        </p:nvSpPr>
        <p:spPr>
          <a:xfrm>
            <a:off x="9402679" y="2686653"/>
            <a:ext cx="263189" cy="129315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654854" y="2686653"/>
            <a:ext cx="2317424" cy="6075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9644763" y="3355905"/>
            <a:ext cx="2317425" cy="6239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特点和性质</a:t>
            </a:r>
          </a:p>
        </p:txBody>
      </p:sp>
    </p:spTree>
    <p:extLst>
      <p:ext uri="{BB962C8B-B14F-4D97-AF65-F5344CB8AC3E}">
        <p14:creationId xmlns:p14="http://schemas.microsoft.com/office/powerpoint/2010/main" val="8425716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186" y="481600"/>
            <a:ext cx="3514687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第一节 良好的开局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738" y="1212815"/>
            <a:ext cx="11275503" cy="499165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早期探索的积极进展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论十大关系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》——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中共八大路线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关于正确处理人民内部矛盾的问题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  <a:p>
            <a:pPr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路线：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政治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：继续加强我国人民民主专政；逐步制定完备的法律，健全的法制。</a:t>
            </a: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经济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：既反保守又反冒进即在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综合平衡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中稳步前进的方针</a:t>
            </a: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执政党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：健全党内民主集中制，反对个人崇拜，加强党和群众的联系。</a:t>
            </a:r>
          </a:p>
        </p:txBody>
      </p:sp>
      <p:pic>
        <p:nvPicPr>
          <p:cNvPr id="1026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88" y="1212815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 4"/>
          <p:cNvGrpSpPr/>
          <p:nvPr/>
        </p:nvGrpSpPr>
        <p:grpSpPr>
          <a:xfrm>
            <a:off x="6544058" y="69414"/>
            <a:ext cx="5561826" cy="824372"/>
            <a:chOff x="2436551" y="834887"/>
            <a:chExt cx="7413021" cy="1015135"/>
          </a:xfrm>
        </p:grpSpPr>
        <p:sp>
          <p:nvSpPr>
            <p:cNvPr id="6" name="圆角矩形 5"/>
            <p:cNvSpPr/>
            <p:nvPr/>
          </p:nvSpPr>
          <p:spPr>
            <a:xfrm>
              <a:off x="2436551" y="834887"/>
              <a:ext cx="3651896" cy="101513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第一节：</a:t>
              </a:r>
            </a:p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良好的开局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785507" y="1016827"/>
              <a:ext cx="3064065" cy="83319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早期探索的积极进展</a:t>
              </a:r>
            </a:p>
          </p:txBody>
        </p:sp>
        <p:cxnSp>
          <p:nvCxnSpPr>
            <p:cNvPr id="8" name="直线连接符 7"/>
            <p:cNvCxnSpPr>
              <a:stCxn id="8" idx="3"/>
            </p:cNvCxnSpPr>
            <p:nvPr/>
          </p:nvCxnSpPr>
          <p:spPr>
            <a:xfrm flipV="1">
              <a:off x="6088447" y="1342454"/>
              <a:ext cx="69706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9.1.2.2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中共八大路线的制定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395284" y="6211669"/>
            <a:ext cx="291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知识点详解见</a:t>
            </a:r>
            <a:endParaRPr kumimoji="1" lang="en-US" altLang="zh-CN" dirty="0"/>
          </a:p>
          <a:p>
            <a:r>
              <a:rPr kumimoji="1" lang="zh-CN" altLang="en-US" dirty="0"/>
              <a:t>尚德教材</a:t>
            </a:r>
            <a:r>
              <a:rPr kumimoji="1" lang="en-US" altLang="zh-CN" dirty="0"/>
              <a:t>209</a:t>
            </a:r>
            <a:r>
              <a:rPr kumimoji="1" lang="zh-CN" altLang="en-US" dirty="0"/>
              <a:t>页</a:t>
            </a:r>
          </a:p>
        </p:txBody>
      </p:sp>
      <p:sp>
        <p:nvSpPr>
          <p:cNvPr id="11" name="五边形 10"/>
          <p:cNvSpPr/>
          <p:nvPr/>
        </p:nvSpPr>
        <p:spPr>
          <a:xfrm>
            <a:off x="10395283" y="6180764"/>
            <a:ext cx="1796717" cy="693964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8883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186" y="481600"/>
            <a:ext cx="3514687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第一节 良好的开局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738" y="1212815"/>
            <a:ext cx="11275503" cy="499165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早期探索的积极进展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论十大关系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》——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中共八大路线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关于正确处理人民内部矛盾的问题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三个主体，三个补充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”：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提出者：陈云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内容：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国家经营和集体经营为主体，一定数量的个体经营为补充；</a:t>
            </a: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计划生产是主体，一定范围的自由生产是补充；</a:t>
            </a: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国家市场是主体，一定范围的自由市场为补充。</a:t>
            </a:r>
          </a:p>
        </p:txBody>
      </p:sp>
      <p:pic>
        <p:nvPicPr>
          <p:cNvPr id="1026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88" y="1212815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 4"/>
          <p:cNvGrpSpPr/>
          <p:nvPr/>
        </p:nvGrpSpPr>
        <p:grpSpPr>
          <a:xfrm>
            <a:off x="6544058" y="69414"/>
            <a:ext cx="5561826" cy="824372"/>
            <a:chOff x="2436551" y="834887"/>
            <a:chExt cx="7413021" cy="1015135"/>
          </a:xfrm>
        </p:grpSpPr>
        <p:sp>
          <p:nvSpPr>
            <p:cNvPr id="6" name="圆角矩形 5"/>
            <p:cNvSpPr/>
            <p:nvPr/>
          </p:nvSpPr>
          <p:spPr>
            <a:xfrm>
              <a:off x="2436551" y="834887"/>
              <a:ext cx="3651896" cy="101513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第一节：</a:t>
              </a:r>
            </a:p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良好的开局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785507" y="1016827"/>
              <a:ext cx="3064065" cy="83319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早期探索的积极进展</a:t>
              </a:r>
            </a:p>
          </p:txBody>
        </p:sp>
        <p:cxnSp>
          <p:nvCxnSpPr>
            <p:cNvPr id="8" name="直线连接符 7"/>
            <p:cNvCxnSpPr>
              <a:stCxn id="8" idx="3"/>
            </p:cNvCxnSpPr>
            <p:nvPr/>
          </p:nvCxnSpPr>
          <p:spPr>
            <a:xfrm flipV="1">
              <a:off x="6088447" y="1342454"/>
              <a:ext cx="69706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690" y="2400175"/>
            <a:ext cx="2533650" cy="31337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9.1.2.2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中共八大路线的制定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395284" y="6211669"/>
            <a:ext cx="291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知识点详解见</a:t>
            </a:r>
            <a:endParaRPr kumimoji="1" lang="en-US" altLang="zh-CN" dirty="0"/>
          </a:p>
          <a:p>
            <a:r>
              <a:rPr kumimoji="1" lang="zh-CN" altLang="en-US" dirty="0"/>
              <a:t>尚德教材</a:t>
            </a:r>
            <a:r>
              <a:rPr kumimoji="1" lang="en-US" altLang="zh-CN" dirty="0"/>
              <a:t>209</a:t>
            </a:r>
            <a:r>
              <a:rPr kumimoji="1" lang="zh-CN" altLang="en-US" dirty="0"/>
              <a:t>页</a:t>
            </a:r>
          </a:p>
        </p:txBody>
      </p:sp>
      <p:sp>
        <p:nvSpPr>
          <p:cNvPr id="12" name="五边形 11"/>
          <p:cNvSpPr/>
          <p:nvPr/>
        </p:nvSpPr>
        <p:spPr>
          <a:xfrm>
            <a:off x="10395283" y="6180764"/>
            <a:ext cx="1796717" cy="693964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95732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4186" y="481600"/>
            <a:ext cx="3514687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第一节 良好的开局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738" y="1212815"/>
            <a:ext cx="11275503" cy="499165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早期探索的积极进展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论十大关系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》——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中共八大路线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关于正确处理人民内部矛盾的问题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时间：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1957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作者：毛泽东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内容：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政治生活主题：正确处理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人民内部矛盾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社会主义社会的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基本矛盾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：仍然是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生产力和生产关系、经济基础和上层建筑之间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的矛盾。</a:t>
            </a:r>
          </a:p>
        </p:txBody>
      </p:sp>
      <p:pic>
        <p:nvPicPr>
          <p:cNvPr id="1026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88" y="1212815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 4"/>
          <p:cNvGrpSpPr/>
          <p:nvPr/>
        </p:nvGrpSpPr>
        <p:grpSpPr>
          <a:xfrm>
            <a:off x="6544058" y="69414"/>
            <a:ext cx="5561826" cy="824372"/>
            <a:chOff x="2436551" y="834887"/>
            <a:chExt cx="7413021" cy="1015135"/>
          </a:xfrm>
        </p:grpSpPr>
        <p:sp>
          <p:nvSpPr>
            <p:cNvPr id="6" name="圆角矩形 5"/>
            <p:cNvSpPr/>
            <p:nvPr/>
          </p:nvSpPr>
          <p:spPr>
            <a:xfrm>
              <a:off x="2436551" y="834887"/>
              <a:ext cx="3651896" cy="101513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第一节：</a:t>
              </a:r>
            </a:p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Palatino Linotype" panose="02040502050505030304" pitchFamily="18" charset="0"/>
                </a:rPr>
                <a:t>良好的开局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785507" y="1016827"/>
              <a:ext cx="3064065" cy="83319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早期探索的积极进展</a:t>
              </a:r>
            </a:p>
          </p:txBody>
        </p:sp>
        <p:cxnSp>
          <p:nvCxnSpPr>
            <p:cNvPr id="8" name="直线连接符 7"/>
            <p:cNvCxnSpPr>
              <a:stCxn id="8" idx="3"/>
            </p:cNvCxnSpPr>
            <p:nvPr/>
          </p:nvCxnSpPr>
          <p:spPr>
            <a:xfrm flipV="1">
              <a:off x="6088447" y="1342454"/>
              <a:ext cx="69706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9.1.2.3《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关于正确处理人民内部矛盾的问题</a:t>
            </a:r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》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发表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395284" y="6211669"/>
            <a:ext cx="291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知识点详解见</a:t>
            </a:r>
            <a:endParaRPr kumimoji="1" lang="en-US" altLang="zh-CN" dirty="0"/>
          </a:p>
          <a:p>
            <a:r>
              <a:rPr kumimoji="1" lang="zh-CN" altLang="en-US" dirty="0"/>
              <a:t>尚德教材</a:t>
            </a:r>
            <a:r>
              <a:rPr kumimoji="1" lang="en-US" altLang="zh-CN" dirty="0"/>
              <a:t>210</a:t>
            </a:r>
            <a:r>
              <a:rPr kumimoji="1" lang="zh-CN" altLang="en-US" dirty="0"/>
              <a:t>页</a:t>
            </a:r>
          </a:p>
        </p:txBody>
      </p:sp>
      <p:sp>
        <p:nvSpPr>
          <p:cNvPr id="11" name="五边形 10"/>
          <p:cNvSpPr/>
          <p:nvPr/>
        </p:nvSpPr>
        <p:spPr>
          <a:xfrm>
            <a:off x="10395283" y="6180764"/>
            <a:ext cx="1796717" cy="693964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05688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毛泽东《论十大关系》报告所围绕的基本方针是（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．独立自主，艰苦创业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     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．调动一切积极因素，为社会主义事业服务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．自力更生为主，争取外援为辅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．走中国特色社会主义道路</a:t>
            </a:r>
          </a:p>
        </p:txBody>
      </p:sp>
    </p:spTree>
    <p:extLst>
      <p:ext uri="{BB962C8B-B14F-4D97-AF65-F5344CB8AC3E}">
        <p14:creationId xmlns:p14="http://schemas.microsoft.com/office/powerpoint/2010/main" val="266636927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毛泽东《论十大关系》报告所围绕的基本方针是（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．独立自主，艰苦创业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     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．调动一切积极因素，为社会主义事业服务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．自力更生为主，争取外援为辅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．走中国特色社会主义道路</a:t>
            </a:r>
          </a:p>
        </p:txBody>
      </p:sp>
    </p:spTree>
    <p:extLst>
      <p:ext uri="{BB962C8B-B14F-4D97-AF65-F5344CB8AC3E}">
        <p14:creationId xmlns:p14="http://schemas.microsoft.com/office/powerpoint/2010/main" val="15205895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中共八大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在经济建设中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提出的建设方针是（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多快好省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调整、巩固、充实、提高 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可持续发展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坚持既反保守又反冒进即在综合平衡中稳步前进</a:t>
            </a:r>
          </a:p>
        </p:txBody>
      </p:sp>
    </p:spTree>
    <p:extLst>
      <p:ext uri="{BB962C8B-B14F-4D97-AF65-F5344CB8AC3E}">
        <p14:creationId xmlns:p14="http://schemas.microsoft.com/office/powerpoint/2010/main" val="30774264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中共八大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在经济建设中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提出的建设方针是（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多快好省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调整、巩固、充实、提高 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可持续发展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</a:t>
            </a:r>
          </a:p>
          <a:p>
            <a:endParaRPr lang="zh-CN" altLang="en-US" sz="240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坚持既反保守又反冒进即在综合平衡中稳步前进</a:t>
            </a:r>
          </a:p>
        </p:txBody>
      </p:sp>
    </p:spTree>
    <p:extLst>
      <p:ext uri="{BB962C8B-B14F-4D97-AF65-F5344CB8AC3E}">
        <p14:creationId xmlns:p14="http://schemas.microsoft.com/office/powerpoint/2010/main" val="16091832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体现中共八大的指导思想的是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)</a:t>
            </a:r>
            <a:endParaRPr lang="zh-CN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．《论十大关系》的报告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       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．《论联合政府》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．《关于正确处理人民内部矛盾的问题》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．《关于整风运动的指示》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05999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体现中共八大的指导思想的是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 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b="1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)</a:t>
            </a:r>
            <a:endParaRPr lang="zh-CN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．《论十大关系》的报告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       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．《论联合政府》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．《关于正确处理人民内部矛盾的问题》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．《关于整风运动的指示》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607403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在中共八大上提出“三个主体，三个补充”思想的领导人是（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en-US" altLang="zh-CN" sz="2400" b="1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．毛泽东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．周恩来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   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．陈云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．邓小平</a:t>
            </a:r>
          </a:p>
        </p:txBody>
      </p:sp>
    </p:spTree>
    <p:extLst>
      <p:ext uri="{BB962C8B-B14F-4D97-AF65-F5344CB8AC3E}">
        <p14:creationId xmlns:p14="http://schemas.microsoft.com/office/powerpoint/2010/main" val="3063809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961" y="425720"/>
            <a:ext cx="3639771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第二节 制定过渡时期总路线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1867" y="1266534"/>
            <a:ext cx="10811933" cy="5235866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新民主主义社会的建立及其过渡性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标志：新中国成立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过渡性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主要的经济成分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：社会主义经济、个体经济和私人资本主义经济</a:t>
            </a:r>
          </a:p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主要矛盾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国际：是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新中国同帝国主义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的矛盾。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国内：是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工人阶级和资产阶级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（社会主义和资本主义）的矛盾。</a:t>
            </a:r>
          </a:p>
        </p:txBody>
      </p:sp>
      <p:pic>
        <p:nvPicPr>
          <p:cNvPr id="5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062" y="1294921"/>
            <a:ext cx="1386222" cy="4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 5"/>
          <p:cNvGrpSpPr/>
          <p:nvPr/>
        </p:nvGrpSpPr>
        <p:grpSpPr>
          <a:xfrm>
            <a:off x="6452977" y="51166"/>
            <a:ext cx="5654768" cy="1293158"/>
            <a:chOff x="6351377" y="650922"/>
            <a:chExt cx="5654768" cy="1293158"/>
          </a:xfrm>
        </p:grpSpPr>
        <p:sp>
          <p:nvSpPr>
            <p:cNvPr id="12" name="圆角矩形 11"/>
            <p:cNvSpPr/>
            <p:nvPr/>
          </p:nvSpPr>
          <p:spPr>
            <a:xfrm>
              <a:off x="6351377" y="988995"/>
              <a:ext cx="3085169" cy="662357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新民主主义社会的建立及其过渡性</a:t>
              </a:r>
            </a:p>
          </p:txBody>
        </p:sp>
        <p:sp>
          <p:nvSpPr>
            <p:cNvPr id="13" name="左大括号 12"/>
            <p:cNvSpPr/>
            <p:nvPr/>
          </p:nvSpPr>
          <p:spPr>
            <a:xfrm>
              <a:off x="9436546" y="650922"/>
              <a:ext cx="263189" cy="1293158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9688721" y="650922"/>
              <a:ext cx="2317424" cy="6075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建立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9678630" y="1320174"/>
              <a:ext cx="2317425" cy="623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特点和性质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35782" y="29320"/>
            <a:ext cx="6207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8.2.2.3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过渡时期总路线反映了历史的必然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135389" y="6228397"/>
            <a:ext cx="243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知识点详解见</a:t>
            </a:r>
            <a:endParaRPr kumimoji="1" lang="en-US" altLang="zh-CN" dirty="0"/>
          </a:p>
          <a:p>
            <a:r>
              <a:rPr kumimoji="1" lang="zh-CN" altLang="en-US" dirty="0"/>
              <a:t>见尚德教材</a:t>
            </a:r>
            <a:r>
              <a:rPr kumimoji="1" lang="en-US" altLang="zh-CN" dirty="0"/>
              <a:t>152</a:t>
            </a:r>
            <a:r>
              <a:rPr kumimoji="1" lang="zh-CN" altLang="en-US" dirty="0"/>
              <a:t>页</a:t>
            </a:r>
          </a:p>
        </p:txBody>
      </p:sp>
      <p:sp>
        <p:nvSpPr>
          <p:cNvPr id="18" name="五边形 17"/>
          <p:cNvSpPr/>
          <p:nvPr/>
        </p:nvSpPr>
        <p:spPr>
          <a:xfrm>
            <a:off x="10135389" y="6180764"/>
            <a:ext cx="2056611" cy="693964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73570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在中共八大上提出“三个主体，三个补充”思想的领导人是（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en-US" altLang="zh-CN" sz="2400" b="1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．毛泽东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．周恩来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   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．陈云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</a:t>
            </a:r>
          </a:p>
          <a:p>
            <a:endParaRPr lang="zh-CN" altLang="en-US" sz="240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．邓小平</a:t>
            </a:r>
          </a:p>
        </p:txBody>
      </p:sp>
    </p:spTree>
    <p:extLst>
      <p:ext uri="{BB962C8B-B14F-4D97-AF65-F5344CB8AC3E}">
        <p14:creationId xmlns:p14="http://schemas.microsoft.com/office/powerpoint/2010/main" val="103373108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5. 1956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年召开的中共八大指出，党和全国人民当前的主要任务是（    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</a:p>
          <a:p>
            <a:b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争取国家财政经济状况的根本好转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正确处理人民内部矛盾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把我国从落后的农业国变为先进的工业国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实现社会主义四个现代化</a:t>
            </a:r>
          </a:p>
        </p:txBody>
      </p:sp>
    </p:spTree>
    <p:extLst>
      <p:ext uri="{BB962C8B-B14F-4D97-AF65-F5344CB8AC3E}">
        <p14:creationId xmlns:p14="http://schemas.microsoft.com/office/powerpoint/2010/main" val="23938607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5. 1956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年召开的中共八大指出，党和全国人民当前的主要任务是（    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</a:p>
          <a:p>
            <a:b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争取国家财政经济状况的根本好转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正确处理人民内部矛盾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把我国从落后的农业国变为先进的工业国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实现社会主义四个现代化</a:t>
            </a:r>
          </a:p>
        </p:txBody>
      </p:sp>
    </p:spTree>
    <p:extLst>
      <p:ext uri="{BB962C8B-B14F-4D97-AF65-F5344CB8AC3E}">
        <p14:creationId xmlns:p14="http://schemas.microsoft.com/office/powerpoint/2010/main" val="320359354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6. 1957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月，毛泽东在扩大的最高国务会议上指出，国家政治生活的主题应该是（       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b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社会主义建设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满足人民物质文化需求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完善社会主义制度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正确处理人民内部矛盾</a:t>
            </a:r>
          </a:p>
        </p:txBody>
      </p:sp>
    </p:spTree>
    <p:extLst>
      <p:ext uri="{BB962C8B-B14F-4D97-AF65-F5344CB8AC3E}">
        <p14:creationId xmlns:p14="http://schemas.microsoft.com/office/powerpoint/2010/main" val="332654837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练一练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2926" y="1579780"/>
            <a:ext cx="106149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6. 1957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月，毛泽东在扩大的最高国务会议上指出，国家政治生活的主题应该是（ 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b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社会主义建设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满足人民物质文化需求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完善社会主义制度</a:t>
            </a:r>
          </a:p>
          <a:p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正确处理人民内部矛盾</a:t>
            </a:r>
          </a:p>
        </p:txBody>
      </p:sp>
    </p:spTree>
    <p:extLst>
      <p:ext uri="{BB962C8B-B14F-4D97-AF65-F5344CB8AC3E}">
        <p14:creationId xmlns:p14="http://schemas.microsoft.com/office/powerpoint/2010/main" val="205267939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3026557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社会主义建设在探索中曲折发展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834887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良好的开局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5486886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建设的成就探索的成果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53580" y="3160886"/>
            <a:ext cx="3651896" cy="1015135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探索中的严重曲折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6088447" y="2489915"/>
            <a:ext cx="235861" cy="235364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265034" y="2484994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大跃进及其纠正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276403" y="3353076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文化大革命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6276403" y="4192309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严重的曲折深刻的教训</a:t>
            </a:r>
          </a:p>
        </p:txBody>
      </p:sp>
    </p:spTree>
    <p:extLst>
      <p:ext uri="{BB962C8B-B14F-4D97-AF65-F5344CB8AC3E}">
        <p14:creationId xmlns:p14="http://schemas.microsoft.com/office/powerpoint/2010/main" val="334788394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6310" y="3026557"/>
            <a:ext cx="2088504" cy="12837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社会主义建设在探索中曲折发展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834887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良好的开局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70608" y="5486886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建设的成就探索的成果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53580" y="3160886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</a:p>
          <a:p>
            <a:pPr algn="ctr">
              <a:spcBef>
                <a:spcPct val="2000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探索中的严重曲折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6088447" y="2489915"/>
            <a:ext cx="235861" cy="235364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265034" y="2484994"/>
            <a:ext cx="3064064" cy="651254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大跃进及其纠正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9393900" y="2043646"/>
            <a:ext cx="209010" cy="153395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656343" y="1972936"/>
            <a:ext cx="1933974" cy="6209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大跃进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656343" y="3160886"/>
            <a:ext cx="1933974" cy="573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纠左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276403" y="3353076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文化大革命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6276403" y="4192309"/>
            <a:ext cx="3064064" cy="651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严重的曲折深刻的教训</a:t>
            </a:r>
          </a:p>
        </p:txBody>
      </p:sp>
    </p:spTree>
    <p:extLst>
      <p:ext uri="{BB962C8B-B14F-4D97-AF65-F5344CB8AC3E}">
        <p14:creationId xmlns:p14="http://schemas.microsoft.com/office/powerpoint/2010/main" val="3076608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7191" y="446561"/>
            <a:ext cx="3856163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第二节 探索中的严重曲折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376" y="1208327"/>
            <a:ext cx="11321934" cy="468084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大跃进背景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整风运动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时间：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1956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主题：正确处理人民内部矛盾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反右派斗争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    时间：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1957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月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lvl="1">
              <a:lnSpc>
                <a:spcPct val="21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当前国内的矛盾仍然是无产阶级和资产阶级、社会主义和资本主义道路的矛盾，偏离了八大的正确路线。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7623958" y="105424"/>
            <a:ext cx="4465122" cy="1307739"/>
            <a:chOff x="6728171" y="152926"/>
            <a:chExt cx="5325283" cy="1761615"/>
          </a:xfrm>
        </p:grpSpPr>
        <p:sp>
          <p:nvSpPr>
            <p:cNvPr id="6" name="圆角矩形 5"/>
            <p:cNvSpPr/>
            <p:nvPr/>
          </p:nvSpPr>
          <p:spPr>
            <a:xfrm>
              <a:off x="6728171" y="664984"/>
              <a:ext cx="3064064" cy="6512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大跃进及其纠正</a:t>
              </a:r>
            </a:p>
          </p:txBody>
        </p:sp>
        <p:sp>
          <p:nvSpPr>
            <p:cNvPr id="7" name="左大括号 6"/>
            <p:cNvSpPr/>
            <p:nvPr/>
          </p:nvSpPr>
          <p:spPr>
            <a:xfrm>
              <a:off x="9857037" y="223636"/>
              <a:ext cx="209010" cy="153395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0119480" y="152926"/>
              <a:ext cx="1933974" cy="620921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119480" y="1340876"/>
              <a:ext cx="1933974" cy="5736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纠左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04015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3610" y="433064"/>
            <a:ext cx="3839405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第二节 探索中的严重曲折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0086" y="1073586"/>
            <a:ext cx="8758338" cy="5337971"/>
          </a:xfrm>
        </p:spPr>
        <p:txBody>
          <a:bodyPr>
            <a:normAutofit/>
          </a:bodyPr>
          <a:lstStyle/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“大跃进”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时间：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1958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路线：“鼓足干劲、力争上游、多快好省地建设社会主义”。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人民公社运动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特点：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一大二公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，实际上就是搞“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一平二调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005" y="1678070"/>
            <a:ext cx="1587558" cy="5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fileimage.inewsweek.cn/fck_upload/2013/05/15/002511e1df6912b20ed733-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112" y="2388197"/>
            <a:ext cx="2532389" cy="174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://image87.360doc.com/DownloadImg/2015/08/1216/57050600_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539" y="4131959"/>
            <a:ext cx="2643461" cy="175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组 11"/>
          <p:cNvGrpSpPr/>
          <p:nvPr/>
        </p:nvGrpSpPr>
        <p:grpSpPr>
          <a:xfrm>
            <a:off x="7623958" y="105424"/>
            <a:ext cx="4465122" cy="1307739"/>
            <a:chOff x="6728171" y="152926"/>
            <a:chExt cx="5325283" cy="1761615"/>
          </a:xfrm>
        </p:grpSpPr>
        <p:sp>
          <p:nvSpPr>
            <p:cNvPr id="13" name="圆角矩形 12"/>
            <p:cNvSpPr/>
            <p:nvPr/>
          </p:nvSpPr>
          <p:spPr>
            <a:xfrm>
              <a:off x="6728171" y="664984"/>
              <a:ext cx="3064064" cy="6512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大跃进及其纠正</a:t>
              </a:r>
            </a:p>
          </p:txBody>
        </p:sp>
        <p:sp>
          <p:nvSpPr>
            <p:cNvPr id="14" name="左大括号 13"/>
            <p:cNvSpPr/>
            <p:nvPr/>
          </p:nvSpPr>
          <p:spPr>
            <a:xfrm>
              <a:off x="9857037" y="223636"/>
              <a:ext cx="209010" cy="153395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0119480" y="152926"/>
              <a:ext cx="1933974" cy="620921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</a:t>
              </a: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0119480" y="1340876"/>
              <a:ext cx="1933974" cy="5736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纠左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7569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0085" y="449222"/>
            <a:ext cx="4688715" cy="54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第二节 探索中的严重曲折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819" y="1568167"/>
            <a:ext cx="10515600" cy="3894482"/>
          </a:xfrm>
        </p:spPr>
        <p:txBody>
          <a:bodyPr>
            <a:normAutofit/>
          </a:bodyPr>
          <a:lstStyle/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纠左：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初步努力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庐山会议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国民经济调整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七千人大会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第三届全国人大一次会议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1958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11-12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月，中共八届六中全会，通过了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关于人民公社若干问题的决议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7623958" y="105424"/>
            <a:ext cx="4465122" cy="1307739"/>
            <a:chOff x="6728171" y="152926"/>
            <a:chExt cx="5325283" cy="1761615"/>
          </a:xfrm>
        </p:grpSpPr>
        <p:sp>
          <p:nvSpPr>
            <p:cNvPr id="7" name="圆角矩形 6"/>
            <p:cNvSpPr/>
            <p:nvPr/>
          </p:nvSpPr>
          <p:spPr>
            <a:xfrm>
              <a:off x="6728171" y="664984"/>
              <a:ext cx="3064064" cy="6512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大跃进及其纠正</a:t>
              </a:r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9857037" y="223636"/>
              <a:ext cx="209010" cy="153395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119480" y="152926"/>
              <a:ext cx="1933974" cy="6209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大跃进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0119480" y="1340876"/>
              <a:ext cx="1933974" cy="57366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纠左</a:t>
              </a:r>
            </a:p>
          </p:txBody>
        </p:sp>
      </p:grpSp>
      <p:sp>
        <p:nvSpPr>
          <p:cNvPr id="4" name="上箭头 3"/>
          <p:cNvSpPr/>
          <p:nvPr/>
        </p:nvSpPr>
        <p:spPr>
          <a:xfrm>
            <a:off x="1460664" y="3372592"/>
            <a:ext cx="855024" cy="59376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1766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5104340"/>
  <p:tag name="MH_LIBRARY" val="GRAPHIC"/>
  <p:tag name="MH_TYPE" val="Other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5104340"/>
  <p:tag name="MH_LIBRARY" val="GRAPHIC"/>
  <p:tag name="MH_TYPE" val="Other"/>
  <p:tag name="MH_ORDER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5104340"/>
  <p:tag name="MH_LIBRARY" val="GRAPHIC"/>
  <p:tag name="MH_TYPE" val="Other"/>
  <p:tag name="MH_ORDER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5104340"/>
  <p:tag name="MH_LIBRARY" val="GRAPHIC"/>
  <p:tag name="MH_TYPE" val="Other"/>
  <p:tag name="MH_ORDER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5104340"/>
  <p:tag name="MH_LIBRARY" val="GRAPHIC"/>
  <p:tag name="MH_TYPE" val="Other"/>
  <p:tag name="MH_ORDER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5104340"/>
  <p:tag name="MH_LIBRARY" val="GRAPHIC"/>
  <p:tag name="MH_TYPE" val="Other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5104340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5104340"/>
  <p:tag name="MH_LIBRARY" val="GRAPHIC"/>
  <p:tag name="MH_TYPE" val="Other"/>
  <p:tag name="MH_ORDER" val="7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2">
      <a:majorFont>
        <a:latin typeface="Calibri Light"/>
        <a:ea typeface="思源黑体 CN Light"/>
        <a:cs typeface=""/>
      </a:majorFont>
      <a:minorFont>
        <a:latin typeface="Calibri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2">
      <a:majorFont>
        <a:latin typeface="Calibri Light"/>
        <a:ea typeface="思源黑体 CN Light"/>
        <a:cs typeface=""/>
      </a:majorFont>
      <a:minorFont>
        <a:latin typeface="Calibri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2">
      <a:majorFont>
        <a:latin typeface="Calibri Light"/>
        <a:ea typeface="思源黑体 CN Light"/>
        <a:cs typeface=""/>
      </a:majorFont>
      <a:minorFont>
        <a:latin typeface="Calibri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2">
      <a:majorFont>
        <a:latin typeface="Calibri Light"/>
        <a:ea typeface="思源黑体 CN Light"/>
        <a:cs typeface=""/>
      </a:majorFont>
      <a:minorFont>
        <a:latin typeface="Calibri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2">
      <a:majorFont>
        <a:latin typeface="Calibri Light"/>
        <a:ea typeface="思源黑体 CN Light"/>
        <a:cs typeface=""/>
      </a:majorFont>
      <a:minorFont>
        <a:latin typeface="Calibri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2">
      <a:majorFont>
        <a:latin typeface="Calibri Light"/>
        <a:ea typeface="思源黑体 CN Light"/>
        <a:cs typeface=""/>
      </a:majorFont>
      <a:minorFont>
        <a:latin typeface="Calibri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8557</Words>
  <Application>Microsoft Macintosh PowerPoint</Application>
  <PresentationFormat>宽屏</PresentationFormat>
  <Paragraphs>1603</Paragraphs>
  <Slides>139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139</vt:i4>
      </vt:variant>
    </vt:vector>
  </HeadingPairs>
  <TitlesOfParts>
    <vt:vector size="159" baseType="lpstr">
      <vt:lpstr>方正粗倩简体</vt:lpstr>
      <vt:lpstr>方正兰亭超细黑简体</vt:lpstr>
      <vt:lpstr>方正兰亭黑_GBK</vt:lpstr>
      <vt:lpstr>黑体</vt:lpstr>
      <vt:lpstr>黑体-简</vt:lpstr>
      <vt:lpstr>华文新魏</vt:lpstr>
      <vt:lpstr>华文行楷</vt:lpstr>
      <vt:lpstr>思源黑体 CN Light</vt:lpstr>
      <vt:lpstr>宋体</vt:lpstr>
      <vt:lpstr>微软雅黑</vt:lpstr>
      <vt:lpstr>Arial</vt:lpstr>
      <vt:lpstr>Calibri</vt:lpstr>
      <vt:lpstr>Calibri Light</vt:lpstr>
      <vt:lpstr>Palatino Linotype</vt:lpstr>
      <vt:lpstr>1_Office 主题</vt:lpstr>
      <vt:lpstr>4_Office 主题</vt:lpstr>
      <vt:lpstr>Office 主题</vt:lpstr>
      <vt:lpstr>5_Office 主题</vt:lpstr>
      <vt:lpstr>2_Office 主题</vt:lpstr>
      <vt:lpstr>3_Office 主题</vt:lpstr>
      <vt:lpstr>PowerPoint 演示文稿</vt:lpstr>
      <vt:lpstr>关于教材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第二节 制定过渡时期总路线  </vt:lpstr>
      <vt:lpstr>第二节 制定过渡时期总路线  </vt:lpstr>
      <vt:lpstr>第二节 制定过渡时期总路线  </vt:lpstr>
      <vt:lpstr>第二节 制定过渡时期总路线  </vt:lpstr>
      <vt:lpstr>PowerPoint 演示文稿</vt:lpstr>
      <vt:lpstr>第二节 制定过渡时期总路线  </vt:lpstr>
      <vt:lpstr>第二节 制定过渡时期总路线  </vt:lpstr>
      <vt:lpstr>第二节 制定过渡时期总路线  </vt:lpstr>
      <vt:lpstr>第二节 制定过渡时期总路线  </vt:lpstr>
      <vt:lpstr>第二节 制定过渡时期总路线  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PowerPoint 演示文稿</vt:lpstr>
      <vt:lpstr>PowerPoint 演示文稿</vt:lpstr>
      <vt:lpstr>第三节 开辟中国社会主义改造道路  </vt:lpstr>
      <vt:lpstr>第三节 开辟中国社会主义改造道路  </vt:lpstr>
      <vt:lpstr>第三节 开辟中国社会主义改造道路  </vt:lpstr>
      <vt:lpstr>第三节 开辟中国社会主义改造道路  </vt:lpstr>
      <vt:lpstr>第三节 开辟中国社会主义改造道路  </vt:lpstr>
      <vt:lpstr>第三节 开辟中国社会主义改造道路  </vt:lpstr>
      <vt:lpstr>第三节 开辟中国社会主义改造道路  </vt:lpstr>
      <vt:lpstr>第三节 开辟中国社会主义改造道路  </vt:lpstr>
      <vt:lpstr>第三节 开辟中国社会主义改造道路  </vt:lpstr>
      <vt:lpstr>第三节 开辟中国社会主义改造道路  </vt:lpstr>
      <vt:lpstr>第三节 开辟中国社会主义改造道路  </vt:lpstr>
      <vt:lpstr>PowerPoint 演示文稿</vt:lpstr>
      <vt:lpstr>第三节 开辟中国社会主义改造道路  </vt:lpstr>
      <vt:lpstr>PowerPoint 演示文稿</vt:lpstr>
      <vt:lpstr>第三节 开辟中国社会主义改造道路  </vt:lpstr>
      <vt:lpstr>第三节 开辟中国社会主义改造道路  </vt:lpstr>
      <vt:lpstr>第三节 开辟中国社会主义改造道路  </vt:lpstr>
      <vt:lpstr>第三节 开辟中国社会主义改造道路  </vt:lpstr>
      <vt:lpstr>第三节 开辟中国社会主义改造道路  </vt:lpstr>
      <vt:lpstr>第三节 开辟中国社会主义改造道路  </vt:lpstr>
      <vt:lpstr>第三节 开辟中国社会主义改造道路  </vt:lpstr>
      <vt:lpstr>第三节 开辟中国社会主义改造道路  </vt:lpstr>
      <vt:lpstr>第三节 开辟中国社会主义改造道路  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PowerPoint 演示文稿</vt:lpstr>
      <vt:lpstr>PowerPoint 演示文稿</vt:lpstr>
      <vt:lpstr>PowerPoint 演示文稿</vt:lpstr>
      <vt:lpstr>PowerPoint 演示文稿</vt:lpstr>
      <vt:lpstr>第一节 良好的开局  </vt:lpstr>
      <vt:lpstr>第一节 良好的开局  </vt:lpstr>
      <vt:lpstr>第一节 良好的开局  </vt:lpstr>
      <vt:lpstr>第一节 良好的开局  </vt:lpstr>
      <vt:lpstr>第一节 良好的开局  </vt:lpstr>
      <vt:lpstr>第一节 良好的开局  </vt:lpstr>
      <vt:lpstr>第一节 良好的开局  </vt:lpstr>
      <vt:lpstr>第一节 良好的开局  </vt:lpstr>
      <vt:lpstr>第一节 良好的开局  </vt:lpstr>
      <vt:lpstr>第一节 良好的开局  </vt:lpstr>
      <vt:lpstr>第一节 良好的开局  </vt:lpstr>
      <vt:lpstr>第一节 良好的开局  </vt:lpstr>
      <vt:lpstr>第一节 良好的开局  </vt:lpstr>
      <vt:lpstr>第一节 良好的开局  </vt:lpstr>
      <vt:lpstr>第一节 良好的开局  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PowerPoint 演示文稿</vt:lpstr>
      <vt:lpstr>PowerPoint 演示文稿</vt:lpstr>
      <vt:lpstr>第二节 探索中的严重曲折 </vt:lpstr>
      <vt:lpstr>第二节 探索中的严重曲折  </vt:lpstr>
      <vt:lpstr>第二节 探索中的严重曲折  </vt:lpstr>
      <vt:lpstr>第二节 探索中的严重曲折  </vt:lpstr>
      <vt:lpstr>第二节 探索中的严重曲折  </vt:lpstr>
      <vt:lpstr>第二节 探索中的严重曲折  </vt:lpstr>
      <vt:lpstr>第二节 探索中的严重曲折  </vt:lpstr>
      <vt:lpstr>PowerPoint 演示文稿</vt:lpstr>
      <vt:lpstr>1966~1976：文化大革命</vt:lpstr>
      <vt:lpstr>PowerPoint 演示文稿</vt:lpstr>
      <vt:lpstr>第二节 探索中的严重曲折  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PowerPoint 演示文稿</vt:lpstr>
      <vt:lpstr>PowerPoint 演示文稿</vt:lpstr>
      <vt:lpstr>第三节 建设的成就 探索的成果 </vt:lpstr>
      <vt:lpstr>第三节 建设的成就 探索的成果 </vt:lpstr>
      <vt:lpstr>第三节 建设的成就 探索的成果 </vt:lpstr>
      <vt:lpstr>第三节 建设的成就 探索的成果 </vt:lpstr>
      <vt:lpstr>第三节 建设的成就 探索的成果 </vt:lpstr>
      <vt:lpstr>第三节 建设的成就 探索的成果 </vt:lpstr>
      <vt:lpstr>第三节 建设的成就 探索的成果 </vt:lpstr>
      <vt:lpstr>PowerPoint 演示文稿</vt:lpstr>
      <vt:lpstr>第三节 建设的成就 探索的成果 </vt:lpstr>
      <vt:lpstr>第三节 建设的成就 探索的成果 </vt:lpstr>
      <vt:lpstr>第三节 建设的成就 探索的成果 </vt:lpstr>
      <vt:lpstr>第三节 建设的成就 探索的成果 </vt:lpstr>
      <vt:lpstr>第三节 建设的成就 探索的成果 </vt:lpstr>
      <vt:lpstr>第三节 建设的成就 探索的成果 </vt:lpstr>
      <vt:lpstr>练一练</vt:lpstr>
      <vt:lpstr>练一练</vt:lpstr>
      <vt:lpstr>练一练</vt:lpstr>
      <vt:lpstr>练一练</vt:lpstr>
      <vt:lpstr>练一练</vt:lpstr>
      <vt:lpstr>练一练</vt:lpstr>
    </vt:vector>
  </TitlesOfParts>
  <Company>Sky123.Org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WINDOWS7</dc:creator>
  <cp:lastModifiedBy>Microsoft Office User</cp:lastModifiedBy>
  <cp:revision>606</cp:revision>
  <dcterms:created xsi:type="dcterms:W3CDTF">2015-01-10T04:56:00Z</dcterms:created>
  <dcterms:modified xsi:type="dcterms:W3CDTF">2019-10-16T16:03:53Z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