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87" r:id="rId3"/>
    <p:sldMasterId id="2147483700" r:id="rId4"/>
    <p:sldMasterId id="2147483713" r:id="rId5"/>
    <p:sldMasterId id="2147483726" r:id="rId6"/>
  </p:sldMasterIdLst>
  <p:notesMasterIdLst>
    <p:notesMasterId r:id="rId123"/>
  </p:notesMasterIdLst>
  <p:handoutMasterIdLst>
    <p:handoutMasterId r:id="rId124"/>
  </p:handoutMasterIdLst>
  <p:sldIdLst>
    <p:sldId id="676" r:id="rId7"/>
    <p:sldId id="1157" r:id="rId8"/>
    <p:sldId id="1158" r:id="rId9"/>
    <p:sldId id="1159" r:id="rId10"/>
    <p:sldId id="1160" r:id="rId11"/>
    <p:sldId id="1161" r:id="rId12"/>
    <p:sldId id="1097" r:id="rId13"/>
    <p:sldId id="727" r:id="rId14"/>
    <p:sldId id="728" r:id="rId15"/>
    <p:sldId id="1098" r:id="rId16"/>
    <p:sldId id="673" r:id="rId17"/>
    <p:sldId id="1011" r:id="rId18"/>
    <p:sldId id="797" r:id="rId19"/>
    <p:sldId id="798" r:id="rId20"/>
    <p:sldId id="799" r:id="rId21"/>
    <p:sldId id="800" r:id="rId22"/>
    <p:sldId id="1099" r:id="rId23"/>
    <p:sldId id="1004" r:id="rId24"/>
    <p:sldId id="1009" r:id="rId25"/>
    <p:sldId id="1156" r:id="rId26"/>
    <p:sldId id="1100" r:id="rId27"/>
    <p:sldId id="1006" r:id="rId28"/>
    <p:sldId id="1013" r:id="rId29"/>
    <p:sldId id="1057" r:id="rId30"/>
    <p:sldId id="953" r:id="rId31"/>
    <p:sldId id="925" r:id="rId32"/>
    <p:sldId id="985" r:id="rId33"/>
    <p:sldId id="986" r:id="rId34"/>
    <p:sldId id="987" r:id="rId35"/>
    <p:sldId id="989" r:id="rId36"/>
    <p:sldId id="1101" r:id="rId37"/>
    <p:sldId id="1015" r:id="rId38"/>
    <p:sldId id="1016" r:id="rId39"/>
    <p:sldId id="1017" r:id="rId40"/>
    <p:sldId id="1018" r:id="rId41"/>
    <p:sldId id="1019" r:id="rId42"/>
    <p:sldId id="1044" r:id="rId43"/>
    <p:sldId id="1045" r:id="rId44"/>
    <p:sldId id="1069" r:id="rId45"/>
    <p:sldId id="1022" r:id="rId46"/>
    <p:sldId id="1023" r:id="rId47"/>
    <p:sldId id="1024" r:id="rId48"/>
    <p:sldId id="1046" r:id="rId49"/>
    <p:sldId id="1058" r:id="rId50"/>
    <p:sldId id="1026" r:id="rId51"/>
    <p:sldId id="1060" r:id="rId52"/>
    <p:sldId id="1059" r:id="rId53"/>
    <p:sldId id="1047" r:id="rId54"/>
    <p:sldId id="1027" r:id="rId55"/>
    <p:sldId id="1048" r:id="rId56"/>
    <p:sldId id="1029" r:id="rId57"/>
    <p:sldId id="1049" r:id="rId58"/>
    <p:sldId id="1031" r:id="rId59"/>
    <p:sldId id="1062" r:id="rId60"/>
    <p:sldId id="1061" r:id="rId61"/>
    <p:sldId id="1063" r:id="rId62"/>
    <p:sldId id="1033" r:id="rId63"/>
    <p:sldId id="1034" r:id="rId64"/>
    <p:sldId id="1035" r:id="rId65"/>
    <p:sldId id="1036" r:id="rId66"/>
    <p:sldId id="1037" r:id="rId67"/>
    <p:sldId id="1038" r:id="rId68"/>
    <p:sldId id="1042" r:id="rId69"/>
    <p:sldId id="1066" r:id="rId70"/>
    <p:sldId id="1102" r:id="rId71"/>
    <p:sldId id="1051" r:id="rId72"/>
    <p:sldId id="1052" r:id="rId73"/>
    <p:sldId id="1067" r:id="rId74"/>
    <p:sldId id="1007" r:id="rId75"/>
    <p:sldId id="1053" r:id="rId76"/>
    <p:sldId id="1070" r:id="rId77"/>
    <p:sldId id="990" r:id="rId78"/>
    <p:sldId id="991" r:id="rId79"/>
    <p:sldId id="992" r:id="rId80"/>
    <p:sldId id="993" r:id="rId81"/>
    <p:sldId id="1064" r:id="rId82"/>
    <p:sldId id="1068" r:id="rId83"/>
    <p:sldId id="983" r:id="rId84"/>
    <p:sldId id="1103" r:id="rId85"/>
    <p:sldId id="1104" r:id="rId86"/>
    <p:sldId id="1105" r:id="rId87"/>
    <p:sldId id="1106" r:id="rId88"/>
    <p:sldId id="1107" r:id="rId89"/>
    <p:sldId id="1108" r:id="rId90"/>
    <p:sldId id="1109" r:id="rId91"/>
    <p:sldId id="1110" r:id="rId92"/>
    <p:sldId id="1135" r:id="rId93"/>
    <p:sldId id="1112" r:id="rId94"/>
    <p:sldId id="1113" r:id="rId95"/>
    <p:sldId id="1114" r:id="rId96"/>
    <p:sldId id="1115" r:id="rId97"/>
    <p:sldId id="1116" r:id="rId98"/>
    <p:sldId id="1117" r:id="rId99"/>
    <p:sldId id="1121" r:id="rId100"/>
    <p:sldId id="1147" r:id="rId101"/>
    <p:sldId id="1122" r:id="rId102"/>
    <p:sldId id="1137" r:id="rId103"/>
    <p:sldId id="1146" r:id="rId104"/>
    <p:sldId id="1148" r:id="rId105"/>
    <p:sldId id="1119" r:id="rId106"/>
    <p:sldId id="1136" r:id="rId107"/>
    <p:sldId id="1125" r:id="rId108"/>
    <p:sldId id="1126" r:id="rId109"/>
    <p:sldId id="1150" r:id="rId110"/>
    <p:sldId id="1151" r:id="rId111"/>
    <p:sldId id="1152" r:id="rId112"/>
    <p:sldId id="1138" r:id="rId113"/>
    <p:sldId id="1141" r:id="rId114"/>
    <p:sldId id="1142" r:id="rId115"/>
    <p:sldId id="1129" r:id="rId116"/>
    <p:sldId id="1130" r:id="rId117"/>
    <p:sldId id="1132" r:id="rId118"/>
    <p:sldId id="1144" r:id="rId119"/>
    <p:sldId id="1145" r:id="rId120"/>
    <p:sldId id="1163" r:id="rId121"/>
    <p:sldId id="704" r:id="rId1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1">
          <p15:clr>
            <a:srgbClr val="A4A3A4"/>
          </p15:clr>
        </p15:guide>
        <p15:guide id="2" pos="385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 id="2" name="Microsoft Office 用户" initials="Office"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3F3F3"/>
    <a:srgbClr val="010101"/>
    <a:srgbClr val="000000"/>
    <a:srgbClr val="5F5D5E"/>
    <a:srgbClr val="0C0807"/>
    <a:srgbClr val="AD9370"/>
    <a:srgbClr val="090909"/>
    <a:srgbClr val="C9D3B0"/>
    <a:srgbClr val="7E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03" autoAdjust="0"/>
    <p:restoredTop sz="93076"/>
  </p:normalViewPr>
  <p:slideViewPr>
    <p:cSldViewPr snapToGrid="0">
      <p:cViewPr varScale="1">
        <p:scale>
          <a:sx n="116" d="100"/>
          <a:sy n="116" d="100"/>
        </p:scale>
        <p:origin x="208" y="256"/>
      </p:cViewPr>
      <p:guideLst>
        <p:guide orient="horz" pos="2351"/>
        <p:guide pos="38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slide" Target="slides/slide106.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notesMaster" Target="notesMasters/notesMaster1.xml"/><Relationship Id="rId128" Type="http://schemas.openxmlformats.org/officeDocument/2006/relationships/theme" Target="theme/theme1.xml"/><Relationship Id="rId5" Type="http://schemas.openxmlformats.org/officeDocument/2006/relationships/slideMaster" Target="slideMasters/slideMaster5.xml"/><Relationship Id="rId90" Type="http://schemas.openxmlformats.org/officeDocument/2006/relationships/slide" Target="slides/slide84.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slide" Target="slides/slide107.xml"/><Relationship Id="rId118" Type="http://schemas.openxmlformats.org/officeDocument/2006/relationships/slide" Target="slides/slide112.xml"/><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slide" Target="slides/slide102.xml"/><Relationship Id="rId124" Type="http://schemas.openxmlformats.org/officeDocument/2006/relationships/handoutMaster" Target="handoutMasters/handoutMaster1.xml"/><Relationship Id="rId129" Type="http://schemas.openxmlformats.org/officeDocument/2006/relationships/tableStyles" Target="tableStyles.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slide" Target="slides/slide113.xml"/><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commentAuthors" Target="commentAuthors.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26"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3" Type="http://schemas.openxmlformats.org/officeDocument/2006/relationships/slideMaster" Target="slideMasters/slideMaster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27" Type="http://schemas.openxmlformats.org/officeDocument/2006/relationships/viewProps" Target="viewProps.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4" Type="http://schemas.openxmlformats.org/officeDocument/2006/relationships/slideMaster" Target="slideMasters/slideMaster4.xml"/><Relationship Id="rId9" Type="http://schemas.openxmlformats.org/officeDocument/2006/relationships/slide" Target="slides/slide3.xml"/><Relationship Id="rId26" Type="http://schemas.openxmlformats.org/officeDocument/2006/relationships/slide" Target="slides/slide20.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CD93CB1-A6AE-B149-94FE-136B323344AE}" type="doc">
      <dgm:prSet loTypeId="urn:microsoft.com/office/officeart/2009/3/layout/StepUpProcess#1" loCatId="" qsTypeId="urn:microsoft.com/office/officeart/2005/8/quickstyle/simple4#1" qsCatId="simple" csTypeId="urn:microsoft.com/office/officeart/2005/8/colors/accent1_2#1" csCatId="accent1" phldr="1"/>
      <dgm:spPr/>
      <dgm:t>
        <a:bodyPr/>
        <a:lstStyle/>
        <a:p>
          <a:endParaRPr lang="zh-CN" altLang="en-US"/>
        </a:p>
      </dgm:t>
    </dgm:pt>
    <dgm:pt modelId="{7D7581E9-9E46-934C-8890-11697F249790}">
      <dgm:prSet phldrT="[文本]" custT="1"/>
      <dgm:spPr/>
      <dgm:t>
        <a:bodyPr/>
        <a:lstStyle/>
        <a:p>
          <a:r>
            <a:rPr lang="zh-CN" altLang="en-US" sz="18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1990年</a:t>
          </a:r>
          <a:r>
            <a:rPr lang="zh-CN" altLang="en-US" sz="1800" dirty="0">
              <a:latin typeface="黑体" panose="02010609060101010101" pitchFamily="49" charset="-122"/>
              <a:ea typeface="黑体" panose="02010609060101010101" pitchFamily="49" charset="-122"/>
              <a:cs typeface="黑体" panose="02010609060101010101" pitchFamily="49" charset="-122"/>
              <a:sym typeface="+mn-ea"/>
            </a:rPr>
            <a:t>实现国民生产总值比1980年翻一番，解决人民的</a:t>
          </a:r>
          <a:r>
            <a:rPr lang="zh-CN" altLang="en-US" sz="18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温饱问题。</a:t>
          </a:r>
          <a:endParaRPr lang="zh-CN" altLang="en-US" sz="1800" dirty="0">
            <a:latin typeface="Heiti SC Light" charset="-122"/>
            <a:ea typeface="Heiti SC Light" charset="-122"/>
            <a:cs typeface="Heiti SC Light" charset="-122"/>
          </a:endParaRPr>
        </a:p>
      </dgm:t>
    </dgm:pt>
    <dgm:pt modelId="{18378D40-3B71-4D4C-BA26-1B495203FBBD}" type="parTrans" cxnId="{24561963-8EDD-F246-A36A-718D4E4912AA}">
      <dgm:prSet/>
      <dgm:spPr/>
      <dgm:t>
        <a:bodyPr/>
        <a:lstStyle/>
        <a:p>
          <a:endParaRPr lang="zh-CN" altLang="en-US"/>
        </a:p>
      </dgm:t>
    </dgm:pt>
    <dgm:pt modelId="{3EFD214F-2322-4F42-BE9C-055016D5CCE6}" type="sibTrans" cxnId="{24561963-8EDD-F246-A36A-718D4E4912AA}">
      <dgm:prSet/>
      <dgm:spPr/>
      <dgm:t>
        <a:bodyPr/>
        <a:lstStyle/>
        <a:p>
          <a:endParaRPr lang="zh-CN" altLang="en-US"/>
        </a:p>
      </dgm:t>
    </dgm:pt>
    <dgm:pt modelId="{8B7B63BD-CDF3-C444-AE37-9B306D88CCCA}">
      <dgm:prSet phldrT="[文本]" custT="1"/>
      <dgm:spPr/>
      <dgm:t>
        <a:bodyPr/>
        <a:lstStyle/>
        <a:p>
          <a:r>
            <a:rPr lang="zh-CN" altLang="en-US" sz="18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20世纪末</a:t>
          </a:r>
          <a:r>
            <a:rPr lang="zh-CN" altLang="en-US" sz="1800" dirty="0">
              <a:latin typeface="黑体" panose="02010609060101010101" pitchFamily="49" charset="-122"/>
              <a:ea typeface="黑体" panose="02010609060101010101" pitchFamily="49" charset="-122"/>
              <a:cs typeface="黑体" panose="02010609060101010101" pitchFamily="49" charset="-122"/>
              <a:sym typeface="+mn-ea"/>
            </a:rPr>
            <a:t>，使国民生产总值再增长一倍，人民生活</a:t>
          </a:r>
          <a:r>
            <a:rPr lang="zh-CN" altLang="en-US" sz="18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达到小康水平</a:t>
          </a:r>
          <a:endParaRPr lang="zh-CN" altLang="en-US" sz="1800" dirty="0">
            <a:latin typeface="Heiti SC Light" charset="-122"/>
            <a:ea typeface="Heiti SC Light" charset="-122"/>
            <a:cs typeface="Heiti SC Light" charset="-122"/>
          </a:endParaRPr>
        </a:p>
      </dgm:t>
    </dgm:pt>
    <dgm:pt modelId="{72F0C62B-4409-1843-BF96-54B88BDF26D8}" type="parTrans" cxnId="{FE0D200C-7893-BF43-9D81-BCD8E8B91115}">
      <dgm:prSet/>
      <dgm:spPr/>
      <dgm:t>
        <a:bodyPr/>
        <a:lstStyle/>
        <a:p>
          <a:endParaRPr lang="zh-CN" altLang="en-US"/>
        </a:p>
      </dgm:t>
    </dgm:pt>
    <dgm:pt modelId="{A81139BD-3A6C-D94C-A64E-7A2412FA8184}" type="sibTrans" cxnId="{FE0D200C-7893-BF43-9D81-BCD8E8B91115}">
      <dgm:prSet/>
      <dgm:spPr/>
      <dgm:t>
        <a:bodyPr/>
        <a:lstStyle/>
        <a:p>
          <a:endParaRPr lang="zh-CN" altLang="en-US"/>
        </a:p>
      </dgm:t>
    </dgm:pt>
    <dgm:pt modelId="{96B72B78-DE8A-F746-9DAC-58259DAEFEF3}">
      <dgm:prSet phldrT="[文本]" custT="1"/>
      <dgm:spPr/>
      <dgm:t>
        <a:bodyPr/>
        <a:lstStyle/>
        <a:p>
          <a:r>
            <a:rPr lang="zh-CN" altLang="en-US" sz="18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21世纪中叶</a:t>
          </a:r>
          <a:r>
            <a:rPr lang="zh-CN" altLang="en-US" sz="1800" dirty="0">
              <a:latin typeface="黑体" panose="02010609060101010101" pitchFamily="49" charset="-122"/>
              <a:ea typeface="黑体" panose="02010609060101010101" pitchFamily="49" charset="-122"/>
              <a:cs typeface="黑体" panose="02010609060101010101" pitchFamily="49" charset="-122"/>
              <a:sym typeface="+mn-ea"/>
            </a:rPr>
            <a:t>人均国民生产总值达到</a:t>
          </a:r>
          <a:r>
            <a:rPr lang="zh-CN" altLang="en-US" sz="18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中等发达国家水平，</a:t>
          </a:r>
          <a:r>
            <a:rPr lang="zh-CN" altLang="en-US" sz="1800" dirty="0">
              <a:latin typeface="黑体" panose="02010609060101010101" pitchFamily="49" charset="-122"/>
              <a:ea typeface="黑体" panose="02010609060101010101" pitchFamily="49" charset="-122"/>
              <a:cs typeface="黑体" panose="02010609060101010101" pitchFamily="49" charset="-122"/>
              <a:sym typeface="+mn-ea"/>
            </a:rPr>
            <a:t>人民生活比较富裕，</a:t>
          </a:r>
          <a:r>
            <a:rPr lang="zh-CN" altLang="en-US" sz="18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基本实现现代化</a:t>
          </a:r>
          <a:r>
            <a:rPr lang="zh-CN" altLang="en-US" sz="1800" dirty="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1800" dirty="0">
            <a:latin typeface="黑体" panose="02010609060101010101" pitchFamily="49" charset="-122"/>
            <a:ea typeface="黑体" panose="02010609060101010101" pitchFamily="49" charset="-122"/>
            <a:cs typeface="黑体" panose="02010609060101010101" pitchFamily="49" charset="-122"/>
          </a:endParaRPr>
        </a:p>
        <a:p>
          <a:endParaRPr lang="zh-CN" altLang="en-US" sz="3600" dirty="0">
            <a:latin typeface="Heiti SC Light" charset="-122"/>
            <a:ea typeface="Heiti SC Light" charset="-122"/>
            <a:cs typeface="Heiti SC Light" charset="-122"/>
          </a:endParaRPr>
        </a:p>
      </dgm:t>
    </dgm:pt>
    <dgm:pt modelId="{CC66E0E5-23C5-ED44-A34B-0B5F272FF12F}" type="parTrans" cxnId="{D1052BBF-BDDB-6043-B31C-16BE91CEF41C}">
      <dgm:prSet/>
      <dgm:spPr/>
      <dgm:t>
        <a:bodyPr/>
        <a:lstStyle/>
        <a:p>
          <a:endParaRPr lang="zh-CN" altLang="en-US"/>
        </a:p>
      </dgm:t>
    </dgm:pt>
    <dgm:pt modelId="{A1C13DED-0212-2B47-826C-5A19629A250A}" type="sibTrans" cxnId="{D1052BBF-BDDB-6043-B31C-16BE91CEF41C}">
      <dgm:prSet/>
      <dgm:spPr/>
      <dgm:t>
        <a:bodyPr/>
        <a:lstStyle/>
        <a:p>
          <a:endParaRPr lang="zh-CN" altLang="en-US"/>
        </a:p>
      </dgm:t>
    </dgm:pt>
    <dgm:pt modelId="{A1FFF940-064A-0846-9CB9-E13A91681A52}" type="pres">
      <dgm:prSet presAssocID="{6CD93CB1-A6AE-B149-94FE-136B323344AE}" presName="rootnode" presStyleCnt="0">
        <dgm:presLayoutVars>
          <dgm:chMax/>
          <dgm:chPref/>
          <dgm:dir/>
          <dgm:animLvl val="lvl"/>
        </dgm:presLayoutVars>
      </dgm:prSet>
      <dgm:spPr/>
    </dgm:pt>
    <dgm:pt modelId="{1C7FB447-EEA7-A04B-8EA4-EDDB984B8DF7}" type="pres">
      <dgm:prSet presAssocID="{7D7581E9-9E46-934C-8890-11697F249790}" presName="composite" presStyleCnt="0"/>
      <dgm:spPr/>
    </dgm:pt>
    <dgm:pt modelId="{8D6AE595-6E5F-6E4C-8D8D-B18BC060EA5E}" type="pres">
      <dgm:prSet presAssocID="{7D7581E9-9E46-934C-8890-11697F249790}" presName="LShape" presStyleLbl="alignNode1" presStyleIdx="0" presStyleCnt="5"/>
      <dgm:spPr>
        <a:solidFill>
          <a:srgbClr val="C00000"/>
        </a:solidFill>
        <a:ln>
          <a:solidFill>
            <a:srgbClr val="C00000"/>
          </a:solidFill>
        </a:ln>
      </dgm:spPr>
    </dgm:pt>
    <dgm:pt modelId="{CABDFA93-7F9F-C345-81A6-2C639BC541F0}" type="pres">
      <dgm:prSet presAssocID="{7D7581E9-9E46-934C-8890-11697F249790}" presName="ParentText" presStyleLbl="revTx" presStyleIdx="0" presStyleCnt="3">
        <dgm:presLayoutVars>
          <dgm:chMax val="0"/>
          <dgm:chPref val="0"/>
          <dgm:bulletEnabled val="1"/>
        </dgm:presLayoutVars>
      </dgm:prSet>
      <dgm:spPr/>
    </dgm:pt>
    <dgm:pt modelId="{A6DA8B19-2CC2-6A48-88C6-7CAD3FE93398}" type="pres">
      <dgm:prSet presAssocID="{7D7581E9-9E46-934C-8890-11697F249790}" presName="Triangle" presStyleLbl="alignNode1" presStyleIdx="1" presStyleCnt="5"/>
      <dgm:spPr>
        <a:solidFill>
          <a:srgbClr val="C00000"/>
        </a:solidFill>
        <a:ln>
          <a:solidFill>
            <a:srgbClr val="C00000"/>
          </a:solidFill>
        </a:ln>
      </dgm:spPr>
    </dgm:pt>
    <dgm:pt modelId="{827970D1-8B2F-2644-A986-7667D0E68850}" type="pres">
      <dgm:prSet presAssocID="{3EFD214F-2322-4F42-BE9C-055016D5CCE6}" presName="sibTrans" presStyleCnt="0"/>
      <dgm:spPr/>
    </dgm:pt>
    <dgm:pt modelId="{18E70CF9-73D8-6A45-B875-0754D80FF98B}" type="pres">
      <dgm:prSet presAssocID="{3EFD214F-2322-4F42-BE9C-055016D5CCE6}" presName="space" presStyleCnt="0"/>
      <dgm:spPr/>
    </dgm:pt>
    <dgm:pt modelId="{689DC84A-7B96-8943-ACD0-DC34E57029DE}" type="pres">
      <dgm:prSet presAssocID="{8B7B63BD-CDF3-C444-AE37-9B306D88CCCA}" presName="composite" presStyleCnt="0"/>
      <dgm:spPr/>
    </dgm:pt>
    <dgm:pt modelId="{D2DAA0A5-DCE1-9E45-A10E-C9C735F2601E}" type="pres">
      <dgm:prSet presAssocID="{8B7B63BD-CDF3-C444-AE37-9B306D88CCCA}" presName="LShape" presStyleLbl="alignNode1" presStyleIdx="2" presStyleCnt="5"/>
      <dgm:spPr>
        <a:solidFill>
          <a:srgbClr val="C00000"/>
        </a:solidFill>
        <a:ln>
          <a:solidFill>
            <a:srgbClr val="C00000"/>
          </a:solidFill>
        </a:ln>
      </dgm:spPr>
    </dgm:pt>
    <dgm:pt modelId="{384F4053-2A48-7047-B488-BAB76A7C7B4C}" type="pres">
      <dgm:prSet presAssocID="{8B7B63BD-CDF3-C444-AE37-9B306D88CCCA}" presName="ParentText" presStyleLbl="revTx" presStyleIdx="1" presStyleCnt="3">
        <dgm:presLayoutVars>
          <dgm:chMax val="0"/>
          <dgm:chPref val="0"/>
          <dgm:bulletEnabled val="1"/>
        </dgm:presLayoutVars>
      </dgm:prSet>
      <dgm:spPr/>
    </dgm:pt>
    <dgm:pt modelId="{D3634CF4-DEF7-714A-AA24-E8E38941394B}" type="pres">
      <dgm:prSet presAssocID="{8B7B63BD-CDF3-C444-AE37-9B306D88CCCA}" presName="Triangle" presStyleLbl="alignNode1" presStyleIdx="3" presStyleCnt="5"/>
      <dgm:spPr>
        <a:solidFill>
          <a:srgbClr val="C00000"/>
        </a:solidFill>
        <a:ln>
          <a:solidFill>
            <a:srgbClr val="C00000"/>
          </a:solidFill>
        </a:ln>
      </dgm:spPr>
    </dgm:pt>
    <dgm:pt modelId="{05BF43D1-DBAC-8040-B6B2-7FD493FFF981}" type="pres">
      <dgm:prSet presAssocID="{A81139BD-3A6C-D94C-A64E-7A2412FA8184}" presName="sibTrans" presStyleCnt="0"/>
      <dgm:spPr/>
    </dgm:pt>
    <dgm:pt modelId="{2DFBBEB9-C6ED-3941-90A2-829D82E89B6E}" type="pres">
      <dgm:prSet presAssocID="{A81139BD-3A6C-D94C-A64E-7A2412FA8184}" presName="space" presStyleCnt="0"/>
      <dgm:spPr/>
    </dgm:pt>
    <dgm:pt modelId="{F2AE9942-72B2-F346-9567-EB4F7936D210}" type="pres">
      <dgm:prSet presAssocID="{96B72B78-DE8A-F746-9DAC-58259DAEFEF3}" presName="composite" presStyleCnt="0"/>
      <dgm:spPr/>
    </dgm:pt>
    <dgm:pt modelId="{6CDFF73E-4670-A340-962B-0B7A4BE02AE2}" type="pres">
      <dgm:prSet presAssocID="{96B72B78-DE8A-F746-9DAC-58259DAEFEF3}" presName="LShape" presStyleLbl="alignNode1" presStyleIdx="4" presStyleCnt="5"/>
      <dgm:spPr>
        <a:solidFill>
          <a:srgbClr val="C00000"/>
        </a:solidFill>
        <a:ln>
          <a:solidFill>
            <a:srgbClr val="C00000"/>
          </a:solidFill>
        </a:ln>
      </dgm:spPr>
    </dgm:pt>
    <dgm:pt modelId="{E208EB3B-7B88-674F-916B-6126FD910BAC}" type="pres">
      <dgm:prSet presAssocID="{96B72B78-DE8A-F746-9DAC-58259DAEFEF3}" presName="ParentText" presStyleLbl="revTx" presStyleIdx="2" presStyleCnt="3">
        <dgm:presLayoutVars>
          <dgm:chMax val="0"/>
          <dgm:chPref val="0"/>
          <dgm:bulletEnabled val="1"/>
        </dgm:presLayoutVars>
      </dgm:prSet>
      <dgm:spPr/>
    </dgm:pt>
  </dgm:ptLst>
  <dgm:cxnLst>
    <dgm:cxn modelId="{E6881E01-110B-E249-BC1F-171CC40D2C86}" type="presOf" srcId="{6CD93CB1-A6AE-B149-94FE-136B323344AE}" destId="{A1FFF940-064A-0846-9CB9-E13A91681A52}" srcOrd="0" destOrd="0" presId="urn:microsoft.com/office/officeart/2009/3/layout/StepUpProcess#1"/>
    <dgm:cxn modelId="{FE0D200C-7893-BF43-9D81-BCD8E8B91115}" srcId="{6CD93CB1-A6AE-B149-94FE-136B323344AE}" destId="{8B7B63BD-CDF3-C444-AE37-9B306D88CCCA}" srcOrd="1" destOrd="0" parTransId="{72F0C62B-4409-1843-BF96-54B88BDF26D8}" sibTransId="{A81139BD-3A6C-D94C-A64E-7A2412FA8184}"/>
    <dgm:cxn modelId="{BBCFC755-10EA-1345-B494-0949639D902E}" type="presOf" srcId="{8B7B63BD-CDF3-C444-AE37-9B306D88CCCA}" destId="{384F4053-2A48-7047-B488-BAB76A7C7B4C}" srcOrd="0" destOrd="0" presId="urn:microsoft.com/office/officeart/2009/3/layout/StepUpProcess#1"/>
    <dgm:cxn modelId="{24561963-8EDD-F246-A36A-718D4E4912AA}" srcId="{6CD93CB1-A6AE-B149-94FE-136B323344AE}" destId="{7D7581E9-9E46-934C-8890-11697F249790}" srcOrd="0" destOrd="0" parTransId="{18378D40-3B71-4D4C-BA26-1B495203FBBD}" sibTransId="{3EFD214F-2322-4F42-BE9C-055016D5CCE6}"/>
    <dgm:cxn modelId="{D1052BBF-BDDB-6043-B31C-16BE91CEF41C}" srcId="{6CD93CB1-A6AE-B149-94FE-136B323344AE}" destId="{96B72B78-DE8A-F746-9DAC-58259DAEFEF3}" srcOrd="2" destOrd="0" parTransId="{CC66E0E5-23C5-ED44-A34B-0B5F272FF12F}" sibTransId="{A1C13DED-0212-2B47-826C-5A19629A250A}"/>
    <dgm:cxn modelId="{4A4877D4-ABEB-F542-8EFB-2D17151D32E0}" type="presOf" srcId="{96B72B78-DE8A-F746-9DAC-58259DAEFEF3}" destId="{E208EB3B-7B88-674F-916B-6126FD910BAC}" srcOrd="0" destOrd="0" presId="urn:microsoft.com/office/officeart/2009/3/layout/StepUpProcess#1"/>
    <dgm:cxn modelId="{7F9F50F5-13DB-D34D-A34C-5714CFFDFE8A}" type="presOf" srcId="{7D7581E9-9E46-934C-8890-11697F249790}" destId="{CABDFA93-7F9F-C345-81A6-2C639BC541F0}" srcOrd="0" destOrd="0" presId="urn:microsoft.com/office/officeart/2009/3/layout/StepUpProcess#1"/>
    <dgm:cxn modelId="{5DCA1853-FBF8-C54C-9CA1-B7AD4CA27466}" type="presParOf" srcId="{A1FFF940-064A-0846-9CB9-E13A91681A52}" destId="{1C7FB447-EEA7-A04B-8EA4-EDDB984B8DF7}" srcOrd="0" destOrd="0" presId="urn:microsoft.com/office/officeart/2009/3/layout/StepUpProcess#1"/>
    <dgm:cxn modelId="{6CBDB650-0FA3-5848-B23F-218082BDA712}" type="presParOf" srcId="{1C7FB447-EEA7-A04B-8EA4-EDDB984B8DF7}" destId="{8D6AE595-6E5F-6E4C-8D8D-B18BC060EA5E}" srcOrd="0" destOrd="0" presId="urn:microsoft.com/office/officeart/2009/3/layout/StepUpProcess#1"/>
    <dgm:cxn modelId="{5A5DD2B2-FA79-4240-8C59-E28E81108CCB}" type="presParOf" srcId="{1C7FB447-EEA7-A04B-8EA4-EDDB984B8DF7}" destId="{CABDFA93-7F9F-C345-81A6-2C639BC541F0}" srcOrd="1" destOrd="0" presId="urn:microsoft.com/office/officeart/2009/3/layout/StepUpProcess#1"/>
    <dgm:cxn modelId="{614D4BE5-B3E6-A548-9B55-7436A0822B7B}" type="presParOf" srcId="{1C7FB447-EEA7-A04B-8EA4-EDDB984B8DF7}" destId="{A6DA8B19-2CC2-6A48-88C6-7CAD3FE93398}" srcOrd="2" destOrd="0" presId="urn:microsoft.com/office/officeart/2009/3/layout/StepUpProcess#1"/>
    <dgm:cxn modelId="{ED73A934-7042-5E41-AEA7-B40DE9956C7C}" type="presParOf" srcId="{A1FFF940-064A-0846-9CB9-E13A91681A52}" destId="{827970D1-8B2F-2644-A986-7667D0E68850}" srcOrd="1" destOrd="0" presId="urn:microsoft.com/office/officeart/2009/3/layout/StepUpProcess#1"/>
    <dgm:cxn modelId="{3E7E988D-A8D0-4240-B4FE-FC0319EF06DE}" type="presParOf" srcId="{827970D1-8B2F-2644-A986-7667D0E68850}" destId="{18E70CF9-73D8-6A45-B875-0754D80FF98B}" srcOrd="0" destOrd="0" presId="urn:microsoft.com/office/officeart/2009/3/layout/StepUpProcess#1"/>
    <dgm:cxn modelId="{48873AB3-3EA2-3648-9ADD-A885EA025719}" type="presParOf" srcId="{A1FFF940-064A-0846-9CB9-E13A91681A52}" destId="{689DC84A-7B96-8943-ACD0-DC34E57029DE}" srcOrd="2" destOrd="0" presId="urn:microsoft.com/office/officeart/2009/3/layout/StepUpProcess#1"/>
    <dgm:cxn modelId="{0FC5FD87-9AE8-B14B-B1C3-8739A1E36883}" type="presParOf" srcId="{689DC84A-7B96-8943-ACD0-DC34E57029DE}" destId="{D2DAA0A5-DCE1-9E45-A10E-C9C735F2601E}" srcOrd="0" destOrd="0" presId="urn:microsoft.com/office/officeart/2009/3/layout/StepUpProcess#1"/>
    <dgm:cxn modelId="{D713EED8-4171-1047-BBB0-30D5D26EA110}" type="presParOf" srcId="{689DC84A-7B96-8943-ACD0-DC34E57029DE}" destId="{384F4053-2A48-7047-B488-BAB76A7C7B4C}" srcOrd="1" destOrd="0" presId="urn:microsoft.com/office/officeart/2009/3/layout/StepUpProcess#1"/>
    <dgm:cxn modelId="{AC6641DB-4ACC-F146-B8FA-5D0E3353C3C2}" type="presParOf" srcId="{689DC84A-7B96-8943-ACD0-DC34E57029DE}" destId="{D3634CF4-DEF7-714A-AA24-E8E38941394B}" srcOrd="2" destOrd="0" presId="urn:microsoft.com/office/officeart/2009/3/layout/StepUpProcess#1"/>
    <dgm:cxn modelId="{F400C037-E689-BD45-BFDE-C16D0BFF6F77}" type="presParOf" srcId="{A1FFF940-064A-0846-9CB9-E13A91681A52}" destId="{05BF43D1-DBAC-8040-B6B2-7FD493FFF981}" srcOrd="3" destOrd="0" presId="urn:microsoft.com/office/officeart/2009/3/layout/StepUpProcess#1"/>
    <dgm:cxn modelId="{74FD88AF-A44F-DE47-B320-5878CEAD51E9}" type="presParOf" srcId="{05BF43D1-DBAC-8040-B6B2-7FD493FFF981}" destId="{2DFBBEB9-C6ED-3941-90A2-829D82E89B6E}" srcOrd="0" destOrd="0" presId="urn:microsoft.com/office/officeart/2009/3/layout/StepUpProcess#1"/>
    <dgm:cxn modelId="{99EE98FE-0B57-6540-9B53-5F555BAEA546}" type="presParOf" srcId="{A1FFF940-064A-0846-9CB9-E13A91681A52}" destId="{F2AE9942-72B2-F346-9567-EB4F7936D210}" srcOrd="4" destOrd="0" presId="urn:microsoft.com/office/officeart/2009/3/layout/StepUpProcess#1"/>
    <dgm:cxn modelId="{C5BC64A8-24AD-754F-916C-267492774A14}" type="presParOf" srcId="{F2AE9942-72B2-F346-9567-EB4F7936D210}" destId="{6CDFF73E-4670-A340-962B-0B7A4BE02AE2}" srcOrd="0" destOrd="0" presId="urn:microsoft.com/office/officeart/2009/3/layout/StepUpProcess#1"/>
    <dgm:cxn modelId="{EDFDB333-CB03-5B4E-8182-62ED22DEBAB7}" type="presParOf" srcId="{F2AE9942-72B2-F346-9567-EB4F7936D210}" destId="{E208EB3B-7B88-674F-916B-6126FD910BAC}" srcOrd="1" destOrd="0" presId="urn:microsoft.com/office/officeart/2009/3/layout/StepUpProcess#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D93CB1-A6AE-B149-94FE-136B323344AE}" type="doc">
      <dgm:prSet loTypeId="urn:microsoft.com/office/officeart/2009/3/layout/StepUpProcess#2" loCatId="" qsTypeId="urn:microsoft.com/office/officeart/2005/8/quickstyle/simple4#2" qsCatId="simple" csTypeId="urn:microsoft.com/office/officeart/2005/8/colors/accent1_2#2" csCatId="accent1" phldr="1"/>
      <dgm:spPr/>
      <dgm:t>
        <a:bodyPr/>
        <a:lstStyle/>
        <a:p>
          <a:endParaRPr lang="zh-CN" altLang="en-US"/>
        </a:p>
      </dgm:t>
    </dgm:pt>
    <dgm:pt modelId="{7D7581E9-9E46-934C-8890-11697F249790}">
      <dgm:prSet phldrT="[文本]" custT="1"/>
      <dgm:spPr/>
      <dgm:t>
        <a:bodyPr/>
        <a:lstStyle/>
        <a:p>
          <a:r>
            <a:rPr lang="zh-CN" altLang="en-US" sz="1800"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年</a:t>
          </a:r>
          <a:r>
            <a:rPr lang="zh-CN" altLang="en-US" sz="1800" dirty="0">
              <a:latin typeface="黑体" panose="02010609060101010101" pitchFamily="49" charset="-122"/>
              <a:ea typeface="黑体" panose="02010609060101010101" pitchFamily="49" charset="-122"/>
              <a:cs typeface="黑体" panose="02010609060101010101" pitchFamily="49" charset="-122"/>
              <a:sym typeface="+mn-ea"/>
            </a:rPr>
            <a:t>实现国民生产总值比1980年翻一番，解决人民的</a:t>
          </a:r>
          <a:r>
            <a:rPr lang="zh-CN" altLang="en-US" sz="1800"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1800" dirty="0">
            <a:latin typeface="Heiti SC Light" charset="-122"/>
            <a:ea typeface="Heiti SC Light" charset="-122"/>
            <a:cs typeface="Heiti SC Light" charset="-122"/>
          </a:endParaRPr>
        </a:p>
      </dgm:t>
    </dgm:pt>
    <dgm:pt modelId="{18378D40-3B71-4D4C-BA26-1B495203FBBD}" type="parTrans" cxnId="{24561963-8EDD-F246-A36A-718D4E4912AA}">
      <dgm:prSet/>
      <dgm:spPr/>
      <dgm:t>
        <a:bodyPr/>
        <a:lstStyle/>
        <a:p>
          <a:endParaRPr lang="zh-CN" altLang="en-US"/>
        </a:p>
      </dgm:t>
    </dgm:pt>
    <dgm:pt modelId="{3EFD214F-2322-4F42-BE9C-055016D5CCE6}" type="sibTrans" cxnId="{24561963-8EDD-F246-A36A-718D4E4912AA}">
      <dgm:prSet/>
      <dgm:spPr/>
      <dgm:t>
        <a:bodyPr/>
        <a:lstStyle/>
        <a:p>
          <a:endParaRPr lang="zh-CN" altLang="en-US"/>
        </a:p>
      </dgm:t>
    </dgm:pt>
    <dgm:pt modelId="{8B7B63BD-CDF3-C444-AE37-9B306D88CCCA}">
      <dgm:prSet phldrT="[文本]" custT="1"/>
      <dgm:spPr/>
      <dgm:t>
        <a:bodyPr/>
        <a:lstStyle/>
        <a:p>
          <a:r>
            <a:rPr lang="zh-CN" altLang="en-US" sz="1800"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dirty="0">
              <a:latin typeface="黑体" panose="02010609060101010101" pitchFamily="49" charset="-122"/>
              <a:ea typeface="黑体" panose="02010609060101010101" pitchFamily="49" charset="-122"/>
              <a:cs typeface="黑体" panose="02010609060101010101" pitchFamily="49" charset="-122"/>
              <a:sym typeface="+mn-ea"/>
            </a:rPr>
            <a:t>，使国民生产总值再增长一倍，人民生活</a:t>
          </a:r>
          <a:r>
            <a:rPr lang="zh-CN" altLang="en-US" sz="18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达到</a:t>
          </a:r>
          <a:r>
            <a:rPr lang="zh-CN" altLang="en-US" sz="1800"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1800" dirty="0">
            <a:latin typeface="Heiti SC Light" charset="-122"/>
            <a:ea typeface="Heiti SC Light" charset="-122"/>
            <a:cs typeface="Heiti SC Light" charset="-122"/>
          </a:endParaRPr>
        </a:p>
      </dgm:t>
    </dgm:pt>
    <dgm:pt modelId="{72F0C62B-4409-1843-BF96-54B88BDF26D8}" type="parTrans" cxnId="{FE0D200C-7893-BF43-9D81-BCD8E8B91115}">
      <dgm:prSet/>
      <dgm:spPr/>
      <dgm:t>
        <a:bodyPr/>
        <a:lstStyle/>
        <a:p>
          <a:endParaRPr lang="zh-CN" altLang="en-US"/>
        </a:p>
      </dgm:t>
    </dgm:pt>
    <dgm:pt modelId="{A81139BD-3A6C-D94C-A64E-7A2412FA8184}" type="sibTrans" cxnId="{FE0D200C-7893-BF43-9D81-BCD8E8B91115}">
      <dgm:prSet/>
      <dgm:spPr/>
      <dgm:t>
        <a:bodyPr/>
        <a:lstStyle/>
        <a:p>
          <a:endParaRPr lang="zh-CN" altLang="en-US"/>
        </a:p>
      </dgm:t>
    </dgm:pt>
    <dgm:pt modelId="{96B72B78-DE8A-F746-9DAC-58259DAEFEF3}">
      <dgm:prSet phldrT="[文本]" custT="1"/>
      <dgm:spPr/>
      <dgm:t>
        <a:bodyPr/>
        <a:lstStyle/>
        <a:p>
          <a:r>
            <a:rPr lang="zh-CN" altLang="en-US" sz="1800"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u="none" dirty="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1800" dirty="0">
              <a:latin typeface="黑体" panose="02010609060101010101" pitchFamily="49" charset="-122"/>
              <a:ea typeface="黑体" panose="02010609060101010101" pitchFamily="49" charset="-122"/>
              <a:cs typeface="黑体" panose="02010609060101010101" pitchFamily="49" charset="-122"/>
              <a:sym typeface="+mn-ea"/>
            </a:rPr>
            <a:t>人均国民生产总值达到</a:t>
          </a:r>
          <a:r>
            <a:rPr lang="zh-CN" altLang="en-US" sz="1800"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水平，</a:t>
          </a:r>
          <a:r>
            <a:rPr lang="zh-CN" altLang="en-US" sz="1800" dirty="0">
              <a:latin typeface="黑体" panose="02010609060101010101" pitchFamily="49" charset="-122"/>
              <a:ea typeface="黑体" panose="02010609060101010101" pitchFamily="49" charset="-122"/>
              <a:cs typeface="黑体" panose="02010609060101010101" pitchFamily="49" charset="-122"/>
              <a:sym typeface="+mn-ea"/>
            </a:rPr>
            <a:t>人民生活比较富裕，</a:t>
          </a:r>
          <a:r>
            <a:rPr lang="zh-CN" altLang="en-US" sz="1800"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dirty="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1800" dirty="0">
            <a:latin typeface="黑体" panose="02010609060101010101" pitchFamily="49" charset="-122"/>
            <a:ea typeface="黑体" panose="02010609060101010101" pitchFamily="49" charset="-122"/>
            <a:cs typeface="黑体" panose="02010609060101010101" pitchFamily="49" charset="-122"/>
          </a:endParaRPr>
        </a:p>
        <a:p>
          <a:endParaRPr lang="zh-CN" altLang="en-US" sz="3600" dirty="0">
            <a:latin typeface="Heiti SC Light" charset="-122"/>
            <a:ea typeface="Heiti SC Light" charset="-122"/>
            <a:cs typeface="Heiti SC Light" charset="-122"/>
          </a:endParaRPr>
        </a:p>
      </dgm:t>
    </dgm:pt>
    <dgm:pt modelId="{CC66E0E5-23C5-ED44-A34B-0B5F272FF12F}" type="parTrans" cxnId="{D1052BBF-BDDB-6043-B31C-16BE91CEF41C}">
      <dgm:prSet/>
      <dgm:spPr/>
      <dgm:t>
        <a:bodyPr/>
        <a:lstStyle/>
        <a:p>
          <a:endParaRPr lang="zh-CN" altLang="en-US"/>
        </a:p>
      </dgm:t>
    </dgm:pt>
    <dgm:pt modelId="{A1C13DED-0212-2B47-826C-5A19629A250A}" type="sibTrans" cxnId="{D1052BBF-BDDB-6043-B31C-16BE91CEF41C}">
      <dgm:prSet/>
      <dgm:spPr/>
      <dgm:t>
        <a:bodyPr/>
        <a:lstStyle/>
        <a:p>
          <a:endParaRPr lang="zh-CN" altLang="en-US"/>
        </a:p>
      </dgm:t>
    </dgm:pt>
    <dgm:pt modelId="{A1FFF940-064A-0846-9CB9-E13A91681A52}" type="pres">
      <dgm:prSet presAssocID="{6CD93CB1-A6AE-B149-94FE-136B323344AE}" presName="rootnode" presStyleCnt="0">
        <dgm:presLayoutVars>
          <dgm:chMax/>
          <dgm:chPref/>
          <dgm:dir/>
          <dgm:animLvl val="lvl"/>
        </dgm:presLayoutVars>
      </dgm:prSet>
      <dgm:spPr/>
    </dgm:pt>
    <dgm:pt modelId="{1C7FB447-EEA7-A04B-8EA4-EDDB984B8DF7}" type="pres">
      <dgm:prSet presAssocID="{7D7581E9-9E46-934C-8890-11697F249790}" presName="composite" presStyleCnt="0"/>
      <dgm:spPr/>
    </dgm:pt>
    <dgm:pt modelId="{8D6AE595-6E5F-6E4C-8D8D-B18BC060EA5E}" type="pres">
      <dgm:prSet presAssocID="{7D7581E9-9E46-934C-8890-11697F249790}" presName="LShape" presStyleLbl="alignNode1" presStyleIdx="0" presStyleCnt="5"/>
      <dgm:spPr>
        <a:solidFill>
          <a:srgbClr val="C00000"/>
        </a:solidFill>
        <a:ln>
          <a:solidFill>
            <a:srgbClr val="C00000"/>
          </a:solidFill>
        </a:ln>
      </dgm:spPr>
    </dgm:pt>
    <dgm:pt modelId="{CABDFA93-7F9F-C345-81A6-2C639BC541F0}" type="pres">
      <dgm:prSet presAssocID="{7D7581E9-9E46-934C-8890-11697F249790}" presName="ParentText" presStyleLbl="revTx" presStyleIdx="0" presStyleCnt="3">
        <dgm:presLayoutVars>
          <dgm:chMax val="0"/>
          <dgm:chPref val="0"/>
          <dgm:bulletEnabled val="1"/>
        </dgm:presLayoutVars>
      </dgm:prSet>
      <dgm:spPr/>
    </dgm:pt>
    <dgm:pt modelId="{A6DA8B19-2CC2-6A48-88C6-7CAD3FE93398}" type="pres">
      <dgm:prSet presAssocID="{7D7581E9-9E46-934C-8890-11697F249790}" presName="Triangle" presStyleLbl="alignNode1" presStyleIdx="1" presStyleCnt="5"/>
      <dgm:spPr>
        <a:solidFill>
          <a:srgbClr val="C00000"/>
        </a:solidFill>
        <a:ln>
          <a:solidFill>
            <a:srgbClr val="C00000"/>
          </a:solidFill>
        </a:ln>
      </dgm:spPr>
    </dgm:pt>
    <dgm:pt modelId="{827970D1-8B2F-2644-A986-7667D0E68850}" type="pres">
      <dgm:prSet presAssocID="{3EFD214F-2322-4F42-BE9C-055016D5CCE6}" presName="sibTrans" presStyleCnt="0"/>
      <dgm:spPr/>
    </dgm:pt>
    <dgm:pt modelId="{18E70CF9-73D8-6A45-B875-0754D80FF98B}" type="pres">
      <dgm:prSet presAssocID="{3EFD214F-2322-4F42-BE9C-055016D5CCE6}" presName="space" presStyleCnt="0"/>
      <dgm:spPr/>
    </dgm:pt>
    <dgm:pt modelId="{689DC84A-7B96-8943-ACD0-DC34E57029DE}" type="pres">
      <dgm:prSet presAssocID="{8B7B63BD-CDF3-C444-AE37-9B306D88CCCA}" presName="composite" presStyleCnt="0"/>
      <dgm:spPr/>
    </dgm:pt>
    <dgm:pt modelId="{D2DAA0A5-DCE1-9E45-A10E-C9C735F2601E}" type="pres">
      <dgm:prSet presAssocID="{8B7B63BD-CDF3-C444-AE37-9B306D88CCCA}" presName="LShape" presStyleLbl="alignNode1" presStyleIdx="2" presStyleCnt="5"/>
      <dgm:spPr>
        <a:solidFill>
          <a:srgbClr val="C00000"/>
        </a:solidFill>
        <a:ln>
          <a:solidFill>
            <a:srgbClr val="C00000"/>
          </a:solidFill>
        </a:ln>
      </dgm:spPr>
    </dgm:pt>
    <dgm:pt modelId="{384F4053-2A48-7047-B488-BAB76A7C7B4C}" type="pres">
      <dgm:prSet presAssocID="{8B7B63BD-CDF3-C444-AE37-9B306D88CCCA}" presName="ParentText" presStyleLbl="revTx" presStyleIdx="1" presStyleCnt="3">
        <dgm:presLayoutVars>
          <dgm:chMax val="0"/>
          <dgm:chPref val="0"/>
          <dgm:bulletEnabled val="1"/>
        </dgm:presLayoutVars>
      </dgm:prSet>
      <dgm:spPr/>
    </dgm:pt>
    <dgm:pt modelId="{D3634CF4-DEF7-714A-AA24-E8E38941394B}" type="pres">
      <dgm:prSet presAssocID="{8B7B63BD-CDF3-C444-AE37-9B306D88CCCA}" presName="Triangle" presStyleLbl="alignNode1" presStyleIdx="3" presStyleCnt="5"/>
      <dgm:spPr>
        <a:solidFill>
          <a:srgbClr val="C00000"/>
        </a:solidFill>
        <a:ln>
          <a:solidFill>
            <a:srgbClr val="C00000"/>
          </a:solidFill>
        </a:ln>
      </dgm:spPr>
    </dgm:pt>
    <dgm:pt modelId="{05BF43D1-DBAC-8040-B6B2-7FD493FFF981}" type="pres">
      <dgm:prSet presAssocID="{A81139BD-3A6C-D94C-A64E-7A2412FA8184}" presName="sibTrans" presStyleCnt="0"/>
      <dgm:spPr/>
    </dgm:pt>
    <dgm:pt modelId="{2DFBBEB9-C6ED-3941-90A2-829D82E89B6E}" type="pres">
      <dgm:prSet presAssocID="{A81139BD-3A6C-D94C-A64E-7A2412FA8184}" presName="space" presStyleCnt="0"/>
      <dgm:spPr/>
    </dgm:pt>
    <dgm:pt modelId="{F2AE9942-72B2-F346-9567-EB4F7936D210}" type="pres">
      <dgm:prSet presAssocID="{96B72B78-DE8A-F746-9DAC-58259DAEFEF3}" presName="composite" presStyleCnt="0"/>
      <dgm:spPr/>
    </dgm:pt>
    <dgm:pt modelId="{6CDFF73E-4670-A340-962B-0B7A4BE02AE2}" type="pres">
      <dgm:prSet presAssocID="{96B72B78-DE8A-F746-9DAC-58259DAEFEF3}" presName="LShape" presStyleLbl="alignNode1" presStyleIdx="4" presStyleCnt="5"/>
      <dgm:spPr>
        <a:solidFill>
          <a:srgbClr val="C00000"/>
        </a:solidFill>
        <a:ln>
          <a:solidFill>
            <a:srgbClr val="C00000"/>
          </a:solidFill>
        </a:ln>
      </dgm:spPr>
    </dgm:pt>
    <dgm:pt modelId="{E208EB3B-7B88-674F-916B-6126FD910BAC}" type="pres">
      <dgm:prSet presAssocID="{96B72B78-DE8A-F746-9DAC-58259DAEFEF3}" presName="ParentText" presStyleLbl="revTx" presStyleIdx="2" presStyleCnt="3">
        <dgm:presLayoutVars>
          <dgm:chMax val="0"/>
          <dgm:chPref val="0"/>
          <dgm:bulletEnabled val="1"/>
        </dgm:presLayoutVars>
      </dgm:prSet>
      <dgm:spPr/>
    </dgm:pt>
  </dgm:ptLst>
  <dgm:cxnLst>
    <dgm:cxn modelId="{FE0D200C-7893-BF43-9D81-BCD8E8B91115}" srcId="{6CD93CB1-A6AE-B149-94FE-136B323344AE}" destId="{8B7B63BD-CDF3-C444-AE37-9B306D88CCCA}" srcOrd="1" destOrd="0" parTransId="{72F0C62B-4409-1843-BF96-54B88BDF26D8}" sibTransId="{A81139BD-3A6C-D94C-A64E-7A2412FA8184}"/>
    <dgm:cxn modelId="{D2E8AF12-4527-8C49-BB52-BE8B8E745587}" type="presOf" srcId="{8B7B63BD-CDF3-C444-AE37-9B306D88CCCA}" destId="{384F4053-2A48-7047-B488-BAB76A7C7B4C}" srcOrd="0" destOrd="0" presId="urn:microsoft.com/office/officeart/2009/3/layout/StepUpProcess#2"/>
    <dgm:cxn modelId="{7197582B-2A55-B347-BC69-5DD0A4AB608B}" type="presOf" srcId="{7D7581E9-9E46-934C-8890-11697F249790}" destId="{CABDFA93-7F9F-C345-81A6-2C639BC541F0}" srcOrd="0" destOrd="0" presId="urn:microsoft.com/office/officeart/2009/3/layout/StepUpProcess#2"/>
    <dgm:cxn modelId="{24561963-8EDD-F246-A36A-718D4E4912AA}" srcId="{6CD93CB1-A6AE-B149-94FE-136B323344AE}" destId="{7D7581E9-9E46-934C-8890-11697F249790}" srcOrd="0" destOrd="0" parTransId="{18378D40-3B71-4D4C-BA26-1B495203FBBD}" sibTransId="{3EFD214F-2322-4F42-BE9C-055016D5CCE6}"/>
    <dgm:cxn modelId="{F17B6BAF-C19B-7942-B083-4220AD1A5E56}" type="presOf" srcId="{6CD93CB1-A6AE-B149-94FE-136B323344AE}" destId="{A1FFF940-064A-0846-9CB9-E13A91681A52}" srcOrd="0" destOrd="0" presId="urn:microsoft.com/office/officeart/2009/3/layout/StepUpProcess#2"/>
    <dgm:cxn modelId="{D1052BBF-BDDB-6043-B31C-16BE91CEF41C}" srcId="{6CD93CB1-A6AE-B149-94FE-136B323344AE}" destId="{96B72B78-DE8A-F746-9DAC-58259DAEFEF3}" srcOrd="2" destOrd="0" parTransId="{CC66E0E5-23C5-ED44-A34B-0B5F272FF12F}" sibTransId="{A1C13DED-0212-2B47-826C-5A19629A250A}"/>
    <dgm:cxn modelId="{8FC905FD-88AD-4D41-AD34-1C00E359CA45}" type="presOf" srcId="{96B72B78-DE8A-F746-9DAC-58259DAEFEF3}" destId="{E208EB3B-7B88-674F-916B-6126FD910BAC}" srcOrd="0" destOrd="0" presId="urn:microsoft.com/office/officeart/2009/3/layout/StepUpProcess#2"/>
    <dgm:cxn modelId="{0C90B10D-A9BC-784A-8626-E2AC9CA0BFF4}" type="presParOf" srcId="{A1FFF940-064A-0846-9CB9-E13A91681A52}" destId="{1C7FB447-EEA7-A04B-8EA4-EDDB984B8DF7}" srcOrd="0" destOrd="0" presId="urn:microsoft.com/office/officeart/2009/3/layout/StepUpProcess#2"/>
    <dgm:cxn modelId="{78A4ACC2-AE33-8B49-BE3B-2D3ED1A80959}" type="presParOf" srcId="{1C7FB447-EEA7-A04B-8EA4-EDDB984B8DF7}" destId="{8D6AE595-6E5F-6E4C-8D8D-B18BC060EA5E}" srcOrd="0" destOrd="0" presId="urn:microsoft.com/office/officeart/2009/3/layout/StepUpProcess#2"/>
    <dgm:cxn modelId="{6EEEC597-4444-0642-BC67-67C9426E3E65}" type="presParOf" srcId="{1C7FB447-EEA7-A04B-8EA4-EDDB984B8DF7}" destId="{CABDFA93-7F9F-C345-81A6-2C639BC541F0}" srcOrd="1" destOrd="0" presId="urn:microsoft.com/office/officeart/2009/3/layout/StepUpProcess#2"/>
    <dgm:cxn modelId="{02B9082C-3B75-AD4C-AFF6-55606CAB9EE2}" type="presParOf" srcId="{1C7FB447-EEA7-A04B-8EA4-EDDB984B8DF7}" destId="{A6DA8B19-2CC2-6A48-88C6-7CAD3FE93398}" srcOrd="2" destOrd="0" presId="urn:microsoft.com/office/officeart/2009/3/layout/StepUpProcess#2"/>
    <dgm:cxn modelId="{C4EE6F85-9D7C-1A41-9AA5-B2BE244A51A9}" type="presParOf" srcId="{A1FFF940-064A-0846-9CB9-E13A91681A52}" destId="{827970D1-8B2F-2644-A986-7667D0E68850}" srcOrd="1" destOrd="0" presId="urn:microsoft.com/office/officeart/2009/3/layout/StepUpProcess#2"/>
    <dgm:cxn modelId="{67200E62-54A6-4047-9A73-C76179D88A31}" type="presParOf" srcId="{827970D1-8B2F-2644-A986-7667D0E68850}" destId="{18E70CF9-73D8-6A45-B875-0754D80FF98B}" srcOrd="0" destOrd="0" presId="urn:microsoft.com/office/officeart/2009/3/layout/StepUpProcess#2"/>
    <dgm:cxn modelId="{2EFD2308-8870-714E-824D-1AC02A109B46}" type="presParOf" srcId="{A1FFF940-064A-0846-9CB9-E13A91681A52}" destId="{689DC84A-7B96-8943-ACD0-DC34E57029DE}" srcOrd="2" destOrd="0" presId="urn:microsoft.com/office/officeart/2009/3/layout/StepUpProcess#2"/>
    <dgm:cxn modelId="{13BF9BAE-2082-8242-8608-A8DBEDF53BBD}" type="presParOf" srcId="{689DC84A-7B96-8943-ACD0-DC34E57029DE}" destId="{D2DAA0A5-DCE1-9E45-A10E-C9C735F2601E}" srcOrd="0" destOrd="0" presId="urn:microsoft.com/office/officeart/2009/3/layout/StepUpProcess#2"/>
    <dgm:cxn modelId="{F5A5C773-CF1F-CC40-9DF6-A9D27AC0E791}" type="presParOf" srcId="{689DC84A-7B96-8943-ACD0-DC34E57029DE}" destId="{384F4053-2A48-7047-B488-BAB76A7C7B4C}" srcOrd="1" destOrd="0" presId="urn:microsoft.com/office/officeart/2009/3/layout/StepUpProcess#2"/>
    <dgm:cxn modelId="{86F8FCD3-3A28-5C4A-B35F-74B76C0DC695}" type="presParOf" srcId="{689DC84A-7B96-8943-ACD0-DC34E57029DE}" destId="{D3634CF4-DEF7-714A-AA24-E8E38941394B}" srcOrd="2" destOrd="0" presId="urn:microsoft.com/office/officeart/2009/3/layout/StepUpProcess#2"/>
    <dgm:cxn modelId="{FD89A39A-B474-D141-A08E-9E1DA8363462}" type="presParOf" srcId="{A1FFF940-064A-0846-9CB9-E13A91681A52}" destId="{05BF43D1-DBAC-8040-B6B2-7FD493FFF981}" srcOrd="3" destOrd="0" presId="urn:microsoft.com/office/officeart/2009/3/layout/StepUpProcess#2"/>
    <dgm:cxn modelId="{F4B4EAD4-366B-1644-818C-8D088967D836}" type="presParOf" srcId="{05BF43D1-DBAC-8040-B6B2-7FD493FFF981}" destId="{2DFBBEB9-C6ED-3941-90A2-829D82E89B6E}" srcOrd="0" destOrd="0" presId="urn:microsoft.com/office/officeart/2009/3/layout/StepUpProcess#2"/>
    <dgm:cxn modelId="{B22B3CD2-29C0-8845-88FF-0EB04D1C7935}" type="presParOf" srcId="{A1FFF940-064A-0846-9CB9-E13A91681A52}" destId="{F2AE9942-72B2-F346-9567-EB4F7936D210}" srcOrd="4" destOrd="0" presId="urn:microsoft.com/office/officeart/2009/3/layout/StepUpProcess#2"/>
    <dgm:cxn modelId="{773E2831-FB00-2349-B937-DD0F7632A16A}" type="presParOf" srcId="{F2AE9942-72B2-F346-9567-EB4F7936D210}" destId="{6CDFF73E-4670-A340-962B-0B7A4BE02AE2}" srcOrd="0" destOrd="0" presId="urn:microsoft.com/office/officeart/2009/3/layout/StepUpProcess#2"/>
    <dgm:cxn modelId="{E17AD06D-BB78-3643-9CDC-F2DB7BC269DB}" type="presParOf" srcId="{F2AE9942-72B2-F346-9567-EB4F7936D210}" destId="{E208EB3B-7B88-674F-916B-6126FD910BAC}" srcOrd="1" destOrd="0" presId="urn:microsoft.com/office/officeart/2009/3/layout/StepUpProcess#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D93CB1-A6AE-B149-94FE-136B323344AE}" type="doc">
      <dgm:prSet loTypeId="urn:microsoft.com/office/officeart/2009/3/layout/StepUpProcess#3" loCatId="" qsTypeId="urn:microsoft.com/office/officeart/2005/8/quickstyle/simple4#3" qsCatId="simple" csTypeId="urn:microsoft.com/office/officeart/2005/8/colors/accent1_2#3" csCatId="accent1" phldr="1"/>
      <dgm:spPr/>
      <dgm:t>
        <a:bodyPr/>
        <a:lstStyle/>
        <a:p>
          <a:endParaRPr lang="zh-CN" altLang="en-US"/>
        </a:p>
      </dgm:t>
    </dgm:pt>
    <dgm:pt modelId="{7D7581E9-9E46-934C-8890-11697F249790}">
      <dgm:prSet phldrT="[文本]" custT="1"/>
      <dgm:spPr/>
      <dgm:t>
        <a:bodyPr/>
        <a:lstStyle/>
        <a:p>
          <a:r>
            <a:rPr lang="zh-CN" altLang="en-US" sz="18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1990年</a:t>
          </a:r>
          <a:r>
            <a:rPr lang="zh-CN" altLang="en-US" sz="1800" dirty="0">
              <a:latin typeface="黑体" panose="02010609060101010101" pitchFamily="49" charset="-122"/>
              <a:ea typeface="黑体" panose="02010609060101010101" pitchFamily="49" charset="-122"/>
              <a:cs typeface="黑体" panose="02010609060101010101" pitchFamily="49" charset="-122"/>
              <a:sym typeface="+mn-ea"/>
            </a:rPr>
            <a:t>实现国民生产总值比1980年翻一番，解决人民的</a:t>
          </a:r>
          <a:r>
            <a:rPr lang="zh-CN" altLang="en-US" sz="18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温饱问题。</a:t>
          </a:r>
          <a:endParaRPr lang="zh-CN" altLang="en-US" sz="1800" dirty="0">
            <a:latin typeface="Heiti SC Light" charset="-122"/>
            <a:ea typeface="Heiti SC Light" charset="-122"/>
            <a:cs typeface="Heiti SC Light" charset="-122"/>
          </a:endParaRPr>
        </a:p>
      </dgm:t>
    </dgm:pt>
    <dgm:pt modelId="{18378D40-3B71-4D4C-BA26-1B495203FBBD}" type="parTrans" cxnId="{24561963-8EDD-F246-A36A-718D4E4912AA}">
      <dgm:prSet/>
      <dgm:spPr/>
      <dgm:t>
        <a:bodyPr/>
        <a:lstStyle/>
        <a:p>
          <a:endParaRPr lang="zh-CN" altLang="en-US"/>
        </a:p>
      </dgm:t>
    </dgm:pt>
    <dgm:pt modelId="{3EFD214F-2322-4F42-BE9C-055016D5CCE6}" type="sibTrans" cxnId="{24561963-8EDD-F246-A36A-718D4E4912AA}">
      <dgm:prSet/>
      <dgm:spPr/>
      <dgm:t>
        <a:bodyPr/>
        <a:lstStyle/>
        <a:p>
          <a:endParaRPr lang="zh-CN" altLang="en-US"/>
        </a:p>
      </dgm:t>
    </dgm:pt>
    <dgm:pt modelId="{8B7B63BD-CDF3-C444-AE37-9B306D88CCCA}">
      <dgm:prSet phldrT="[文本]" custT="1"/>
      <dgm:spPr/>
      <dgm:t>
        <a:bodyPr/>
        <a:lstStyle/>
        <a:p>
          <a:r>
            <a:rPr lang="zh-CN" altLang="en-US" sz="18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20世纪末</a:t>
          </a:r>
          <a:r>
            <a:rPr lang="zh-CN" altLang="en-US" sz="1800" dirty="0">
              <a:latin typeface="黑体" panose="02010609060101010101" pitchFamily="49" charset="-122"/>
              <a:ea typeface="黑体" panose="02010609060101010101" pitchFamily="49" charset="-122"/>
              <a:cs typeface="黑体" panose="02010609060101010101" pitchFamily="49" charset="-122"/>
              <a:sym typeface="+mn-ea"/>
            </a:rPr>
            <a:t>，使国民生产总值再增长一倍，人民生活</a:t>
          </a:r>
          <a:r>
            <a:rPr lang="zh-CN" altLang="en-US" sz="18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达到小康水平</a:t>
          </a:r>
          <a:endParaRPr lang="zh-CN" altLang="en-US" sz="1800" dirty="0">
            <a:latin typeface="Heiti SC Light" charset="-122"/>
            <a:ea typeface="Heiti SC Light" charset="-122"/>
            <a:cs typeface="Heiti SC Light" charset="-122"/>
          </a:endParaRPr>
        </a:p>
      </dgm:t>
    </dgm:pt>
    <dgm:pt modelId="{72F0C62B-4409-1843-BF96-54B88BDF26D8}" type="parTrans" cxnId="{FE0D200C-7893-BF43-9D81-BCD8E8B91115}">
      <dgm:prSet/>
      <dgm:spPr/>
      <dgm:t>
        <a:bodyPr/>
        <a:lstStyle/>
        <a:p>
          <a:endParaRPr lang="zh-CN" altLang="en-US"/>
        </a:p>
      </dgm:t>
    </dgm:pt>
    <dgm:pt modelId="{A81139BD-3A6C-D94C-A64E-7A2412FA8184}" type="sibTrans" cxnId="{FE0D200C-7893-BF43-9D81-BCD8E8B91115}">
      <dgm:prSet/>
      <dgm:spPr/>
      <dgm:t>
        <a:bodyPr/>
        <a:lstStyle/>
        <a:p>
          <a:endParaRPr lang="zh-CN" altLang="en-US"/>
        </a:p>
      </dgm:t>
    </dgm:pt>
    <dgm:pt modelId="{96B72B78-DE8A-F746-9DAC-58259DAEFEF3}">
      <dgm:prSet phldrT="[文本]" custT="1"/>
      <dgm:spPr/>
      <dgm:t>
        <a:bodyPr/>
        <a:lstStyle/>
        <a:p>
          <a:r>
            <a:rPr lang="zh-CN" altLang="en-US" sz="18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21世纪中叶</a:t>
          </a:r>
          <a:r>
            <a:rPr lang="zh-CN" altLang="en-US" sz="1800" dirty="0">
              <a:latin typeface="黑体" panose="02010609060101010101" pitchFamily="49" charset="-122"/>
              <a:ea typeface="黑体" panose="02010609060101010101" pitchFamily="49" charset="-122"/>
              <a:cs typeface="黑体" panose="02010609060101010101" pitchFamily="49" charset="-122"/>
              <a:sym typeface="+mn-ea"/>
            </a:rPr>
            <a:t>人均国民生产总值达到</a:t>
          </a:r>
          <a:r>
            <a:rPr lang="zh-CN" altLang="en-US" sz="18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中等发达国家水平，</a:t>
          </a:r>
          <a:r>
            <a:rPr lang="zh-CN" altLang="en-US" sz="1800" dirty="0">
              <a:latin typeface="黑体" panose="02010609060101010101" pitchFamily="49" charset="-122"/>
              <a:ea typeface="黑体" panose="02010609060101010101" pitchFamily="49" charset="-122"/>
              <a:cs typeface="黑体" panose="02010609060101010101" pitchFamily="49" charset="-122"/>
              <a:sym typeface="+mn-ea"/>
            </a:rPr>
            <a:t>人民生活比较富裕，</a:t>
          </a:r>
          <a:r>
            <a:rPr lang="zh-CN" altLang="en-US" sz="18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基本实现现代化</a:t>
          </a:r>
          <a:r>
            <a:rPr lang="zh-CN" altLang="en-US" sz="1800" dirty="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1800" dirty="0">
            <a:latin typeface="黑体" panose="02010609060101010101" pitchFamily="49" charset="-122"/>
            <a:ea typeface="黑体" panose="02010609060101010101" pitchFamily="49" charset="-122"/>
            <a:cs typeface="黑体" panose="02010609060101010101" pitchFamily="49" charset="-122"/>
          </a:endParaRPr>
        </a:p>
        <a:p>
          <a:endParaRPr lang="zh-CN" altLang="en-US" sz="3600" dirty="0">
            <a:latin typeface="Heiti SC Light" charset="-122"/>
            <a:ea typeface="Heiti SC Light" charset="-122"/>
            <a:cs typeface="Heiti SC Light" charset="-122"/>
          </a:endParaRPr>
        </a:p>
      </dgm:t>
    </dgm:pt>
    <dgm:pt modelId="{CC66E0E5-23C5-ED44-A34B-0B5F272FF12F}" type="parTrans" cxnId="{D1052BBF-BDDB-6043-B31C-16BE91CEF41C}">
      <dgm:prSet/>
      <dgm:spPr/>
      <dgm:t>
        <a:bodyPr/>
        <a:lstStyle/>
        <a:p>
          <a:endParaRPr lang="zh-CN" altLang="en-US"/>
        </a:p>
      </dgm:t>
    </dgm:pt>
    <dgm:pt modelId="{A1C13DED-0212-2B47-826C-5A19629A250A}" type="sibTrans" cxnId="{D1052BBF-BDDB-6043-B31C-16BE91CEF41C}">
      <dgm:prSet/>
      <dgm:spPr/>
      <dgm:t>
        <a:bodyPr/>
        <a:lstStyle/>
        <a:p>
          <a:endParaRPr lang="zh-CN" altLang="en-US"/>
        </a:p>
      </dgm:t>
    </dgm:pt>
    <dgm:pt modelId="{A1FFF940-064A-0846-9CB9-E13A91681A52}" type="pres">
      <dgm:prSet presAssocID="{6CD93CB1-A6AE-B149-94FE-136B323344AE}" presName="rootnode" presStyleCnt="0">
        <dgm:presLayoutVars>
          <dgm:chMax/>
          <dgm:chPref/>
          <dgm:dir/>
          <dgm:animLvl val="lvl"/>
        </dgm:presLayoutVars>
      </dgm:prSet>
      <dgm:spPr/>
    </dgm:pt>
    <dgm:pt modelId="{1C7FB447-EEA7-A04B-8EA4-EDDB984B8DF7}" type="pres">
      <dgm:prSet presAssocID="{7D7581E9-9E46-934C-8890-11697F249790}" presName="composite" presStyleCnt="0"/>
      <dgm:spPr/>
    </dgm:pt>
    <dgm:pt modelId="{8D6AE595-6E5F-6E4C-8D8D-B18BC060EA5E}" type="pres">
      <dgm:prSet presAssocID="{7D7581E9-9E46-934C-8890-11697F249790}" presName="LShape" presStyleLbl="alignNode1" presStyleIdx="0" presStyleCnt="5"/>
      <dgm:spPr>
        <a:solidFill>
          <a:srgbClr val="C00000"/>
        </a:solidFill>
        <a:ln>
          <a:solidFill>
            <a:srgbClr val="C00000"/>
          </a:solidFill>
        </a:ln>
      </dgm:spPr>
    </dgm:pt>
    <dgm:pt modelId="{CABDFA93-7F9F-C345-81A6-2C639BC541F0}" type="pres">
      <dgm:prSet presAssocID="{7D7581E9-9E46-934C-8890-11697F249790}" presName="ParentText" presStyleLbl="revTx" presStyleIdx="0" presStyleCnt="3">
        <dgm:presLayoutVars>
          <dgm:chMax val="0"/>
          <dgm:chPref val="0"/>
          <dgm:bulletEnabled val="1"/>
        </dgm:presLayoutVars>
      </dgm:prSet>
      <dgm:spPr/>
    </dgm:pt>
    <dgm:pt modelId="{A6DA8B19-2CC2-6A48-88C6-7CAD3FE93398}" type="pres">
      <dgm:prSet presAssocID="{7D7581E9-9E46-934C-8890-11697F249790}" presName="Triangle" presStyleLbl="alignNode1" presStyleIdx="1" presStyleCnt="5"/>
      <dgm:spPr>
        <a:solidFill>
          <a:srgbClr val="C00000"/>
        </a:solidFill>
        <a:ln>
          <a:solidFill>
            <a:srgbClr val="C00000"/>
          </a:solidFill>
        </a:ln>
      </dgm:spPr>
    </dgm:pt>
    <dgm:pt modelId="{827970D1-8B2F-2644-A986-7667D0E68850}" type="pres">
      <dgm:prSet presAssocID="{3EFD214F-2322-4F42-BE9C-055016D5CCE6}" presName="sibTrans" presStyleCnt="0"/>
      <dgm:spPr/>
    </dgm:pt>
    <dgm:pt modelId="{18E70CF9-73D8-6A45-B875-0754D80FF98B}" type="pres">
      <dgm:prSet presAssocID="{3EFD214F-2322-4F42-BE9C-055016D5CCE6}" presName="space" presStyleCnt="0"/>
      <dgm:spPr/>
    </dgm:pt>
    <dgm:pt modelId="{689DC84A-7B96-8943-ACD0-DC34E57029DE}" type="pres">
      <dgm:prSet presAssocID="{8B7B63BD-CDF3-C444-AE37-9B306D88CCCA}" presName="composite" presStyleCnt="0"/>
      <dgm:spPr/>
    </dgm:pt>
    <dgm:pt modelId="{D2DAA0A5-DCE1-9E45-A10E-C9C735F2601E}" type="pres">
      <dgm:prSet presAssocID="{8B7B63BD-CDF3-C444-AE37-9B306D88CCCA}" presName="LShape" presStyleLbl="alignNode1" presStyleIdx="2" presStyleCnt="5"/>
      <dgm:spPr>
        <a:solidFill>
          <a:srgbClr val="C00000"/>
        </a:solidFill>
        <a:ln>
          <a:solidFill>
            <a:srgbClr val="C00000"/>
          </a:solidFill>
        </a:ln>
      </dgm:spPr>
    </dgm:pt>
    <dgm:pt modelId="{384F4053-2A48-7047-B488-BAB76A7C7B4C}" type="pres">
      <dgm:prSet presAssocID="{8B7B63BD-CDF3-C444-AE37-9B306D88CCCA}" presName="ParentText" presStyleLbl="revTx" presStyleIdx="1" presStyleCnt="3">
        <dgm:presLayoutVars>
          <dgm:chMax val="0"/>
          <dgm:chPref val="0"/>
          <dgm:bulletEnabled val="1"/>
        </dgm:presLayoutVars>
      </dgm:prSet>
      <dgm:spPr/>
    </dgm:pt>
    <dgm:pt modelId="{D3634CF4-DEF7-714A-AA24-E8E38941394B}" type="pres">
      <dgm:prSet presAssocID="{8B7B63BD-CDF3-C444-AE37-9B306D88CCCA}" presName="Triangle" presStyleLbl="alignNode1" presStyleIdx="3" presStyleCnt="5"/>
      <dgm:spPr>
        <a:solidFill>
          <a:srgbClr val="C00000"/>
        </a:solidFill>
        <a:ln>
          <a:solidFill>
            <a:srgbClr val="C00000"/>
          </a:solidFill>
        </a:ln>
      </dgm:spPr>
    </dgm:pt>
    <dgm:pt modelId="{05BF43D1-DBAC-8040-B6B2-7FD493FFF981}" type="pres">
      <dgm:prSet presAssocID="{A81139BD-3A6C-D94C-A64E-7A2412FA8184}" presName="sibTrans" presStyleCnt="0"/>
      <dgm:spPr/>
    </dgm:pt>
    <dgm:pt modelId="{2DFBBEB9-C6ED-3941-90A2-829D82E89B6E}" type="pres">
      <dgm:prSet presAssocID="{A81139BD-3A6C-D94C-A64E-7A2412FA8184}" presName="space" presStyleCnt="0"/>
      <dgm:spPr/>
    </dgm:pt>
    <dgm:pt modelId="{F2AE9942-72B2-F346-9567-EB4F7936D210}" type="pres">
      <dgm:prSet presAssocID="{96B72B78-DE8A-F746-9DAC-58259DAEFEF3}" presName="composite" presStyleCnt="0"/>
      <dgm:spPr/>
    </dgm:pt>
    <dgm:pt modelId="{6CDFF73E-4670-A340-962B-0B7A4BE02AE2}" type="pres">
      <dgm:prSet presAssocID="{96B72B78-DE8A-F746-9DAC-58259DAEFEF3}" presName="LShape" presStyleLbl="alignNode1" presStyleIdx="4" presStyleCnt="5"/>
      <dgm:spPr>
        <a:solidFill>
          <a:srgbClr val="C00000"/>
        </a:solidFill>
        <a:ln>
          <a:solidFill>
            <a:srgbClr val="C00000"/>
          </a:solidFill>
        </a:ln>
      </dgm:spPr>
    </dgm:pt>
    <dgm:pt modelId="{E208EB3B-7B88-674F-916B-6126FD910BAC}" type="pres">
      <dgm:prSet presAssocID="{96B72B78-DE8A-F746-9DAC-58259DAEFEF3}" presName="ParentText" presStyleLbl="revTx" presStyleIdx="2" presStyleCnt="3">
        <dgm:presLayoutVars>
          <dgm:chMax val="0"/>
          <dgm:chPref val="0"/>
          <dgm:bulletEnabled val="1"/>
        </dgm:presLayoutVars>
      </dgm:prSet>
      <dgm:spPr/>
    </dgm:pt>
  </dgm:ptLst>
  <dgm:cxnLst>
    <dgm:cxn modelId="{FE0D200C-7893-BF43-9D81-BCD8E8B91115}" srcId="{6CD93CB1-A6AE-B149-94FE-136B323344AE}" destId="{8B7B63BD-CDF3-C444-AE37-9B306D88CCCA}" srcOrd="1" destOrd="0" parTransId="{72F0C62B-4409-1843-BF96-54B88BDF26D8}" sibTransId="{A81139BD-3A6C-D94C-A64E-7A2412FA8184}"/>
    <dgm:cxn modelId="{0B54C053-F236-8A4A-9AA7-F010642EF3A1}" type="presOf" srcId="{8B7B63BD-CDF3-C444-AE37-9B306D88CCCA}" destId="{384F4053-2A48-7047-B488-BAB76A7C7B4C}" srcOrd="0" destOrd="0" presId="urn:microsoft.com/office/officeart/2009/3/layout/StepUpProcess#3"/>
    <dgm:cxn modelId="{24561963-8EDD-F246-A36A-718D4E4912AA}" srcId="{6CD93CB1-A6AE-B149-94FE-136B323344AE}" destId="{7D7581E9-9E46-934C-8890-11697F249790}" srcOrd="0" destOrd="0" parTransId="{18378D40-3B71-4D4C-BA26-1B495203FBBD}" sibTransId="{3EFD214F-2322-4F42-BE9C-055016D5CCE6}"/>
    <dgm:cxn modelId="{D1052BBF-BDDB-6043-B31C-16BE91CEF41C}" srcId="{6CD93CB1-A6AE-B149-94FE-136B323344AE}" destId="{96B72B78-DE8A-F746-9DAC-58259DAEFEF3}" srcOrd="2" destOrd="0" parTransId="{CC66E0E5-23C5-ED44-A34B-0B5F272FF12F}" sibTransId="{A1C13DED-0212-2B47-826C-5A19629A250A}"/>
    <dgm:cxn modelId="{084772D2-E1DD-864C-9EB5-522C77224D23}" type="presOf" srcId="{96B72B78-DE8A-F746-9DAC-58259DAEFEF3}" destId="{E208EB3B-7B88-674F-916B-6126FD910BAC}" srcOrd="0" destOrd="0" presId="urn:microsoft.com/office/officeart/2009/3/layout/StepUpProcess#3"/>
    <dgm:cxn modelId="{1E65C5DF-9515-1B4C-B08A-CB2C40B5AD7C}" type="presOf" srcId="{6CD93CB1-A6AE-B149-94FE-136B323344AE}" destId="{A1FFF940-064A-0846-9CB9-E13A91681A52}" srcOrd="0" destOrd="0" presId="urn:microsoft.com/office/officeart/2009/3/layout/StepUpProcess#3"/>
    <dgm:cxn modelId="{9E7761E6-2142-D643-A931-7BB1DEF5A4F2}" type="presOf" srcId="{7D7581E9-9E46-934C-8890-11697F249790}" destId="{CABDFA93-7F9F-C345-81A6-2C639BC541F0}" srcOrd="0" destOrd="0" presId="urn:microsoft.com/office/officeart/2009/3/layout/StepUpProcess#3"/>
    <dgm:cxn modelId="{0A0DEFEB-106E-2A43-8882-A76BF810D5ED}" type="presParOf" srcId="{A1FFF940-064A-0846-9CB9-E13A91681A52}" destId="{1C7FB447-EEA7-A04B-8EA4-EDDB984B8DF7}" srcOrd="0" destOrd="0" presId="urn:microsoft.com/office/officeart/2009/3/layout/StepUpProcess#3"/>
    <dgm:cxn modelId="{587043BC-050E-E24A-8B02-47E55A662C56}" type="presParOf" srcId="{1C7FB447-EEA7-A04B-8EA4-EDDB984B8DF7}" destId="{8D6AE595-6E5F-6E4C-8D8D-B18BC060EA5E}" srcOrd="0" destOrd="0" presId="urn:microsoft.com/office/officeart/2009/3/layout/StepUpProcess#3"/>
    <dgm:cxn modelId="{C11822F9-77DE-F341-9806-843612E5463F}" type="presParOf" srcId="{1C7FB447-EEA7-A04B-8EA4-EDDB984B8DF7}" destId="{CABDFA93-7F9F-C345-81A6-2C639BC541F0}" srcOrd="1" destOrd="0" presId="urn:microsoft.com/office/officeart/2009/3/layout/StepUpProcess#3"/>
    <dgm:cxn modelId="{13579D96-A496-2A4A-B719-823855DFBEE8}" type="presParOf" srcId="{1C7FB447-EEA7-A04B-8EA4-EDDB984B8DF7}" destId="{A6DA8B19-2CC2-6A48-88C6-7CAD3FE93398}" srcOrd="2" destOrd="0" presId="urn:microsoft.com/office/officeart/2009/3/layout/StepUpProcess#3"/>
    <dgm:cxn modelId="{731C4FC4-F382-184E-8A5B-C5FAB4F237B6}" type="presParOf" srcId="{A1FFF940-064A-0846-9CB9-E13A91681A52}" destId="{827970D1-8B2F-2644-A986-7667D0E68850}" srcOrd="1" destOrd="0" presId="urn:microsoft.com/office/officeart/2009/3/layout/StepUpProcess#3"/>
    <dgm:cxn modelId="{88333EA4-B5B3-3943-8886-DEC3D02E4272}" type="presParOf" srcId="{827970D1-8B2F-2644-A986-7667D0E68850}" destId="{18E70CF9-73D8-6A45-B875-0754D80FF98B}" srcOrd="0" destOrd="0" presId="urn:microsoft.com/office/officeart/2009/3/layout/StepUpProcess#3"/>
    <dgm:cxn modelId="{F50702BD-DBC1-2241-BDE1-4754AE4025F5}" type="presParOf" srcId="{A1FFF940-064A-0846-9CB9-E13A91681A52}" destId="{689DC84A-7B96-8943-ACD0-DC34E57029DE}" srcOrd="2" destOrd="0" presId="urn:microsoft.com/office/officeart/2009/3/layout/StepUpProcess#3"/>
    <dgm:cxn modelId="{6366D0FB-E441-8C4A-A140-1E6686FB33C9}" type="presParOf" srcId="{689DC84A-7B96-8943-ACD0-DC34E57029DE}" destId="{D2DAA0A5-DCE1-9E45-A10E-C9C735F2601E}" srcOrd="0" destOrd="0" presId="urn:microsoft.com/office/officeart/2009/3/layout/StepUpProcess#3"/>
    <dgm:cxn modelId="{980B15A7-D44A-CC46-B55C-A6032C93124B}" type="presParOf" srcId="{689DC84A-7B96-8943-ACD0-DC34E57029DE}" destId="{384F4053-2A48-7047-B488-BAB76A7C7B4C}" srcOrd="1" destOrd="0" presId="urn:microsoft.com/office/officeart/2009/3/layout/StepUpProcess#3"/>
    <dgm:cxn modelId="{CCC3CFF1-FD4D-3C4C-96AC-770859CC595A}" type="presParOf" srcId="{689DC84A-7B96-8943-ACD0-DC34E57029DE}" destId="{D3634CF4-DEF7-714A-AA24-E8E38941394B}" srcOrd="2" destOrd="0" presId="urn:microsoft.com/office/officeart/2009/3/layout/StepUpProcess#3"/>
    <dgm:cxn modelId="{953BD4A9-A6EF-D54F-8ACA-30179C6839BA}" type="presParOf" srcId="{A1FFF940-064A-0846-9CB9-E13A91681A52}" destId="{05BF43D1-DBAC-8040-B6B2-7FD493FFF981}" srcOrd="3" destOrd="0" presId="urn:microsoft.com/office/officeart/2009/3/layout/StepUpProcess#3"/>
    <dgm:cxn modelId="{566C36AF-3833-BA4F-A0FE-DB3BE96D3CDD}" type="presParOf" srcId="{05BF43D1-DBAC-8040-B6B2-7FD493FFF981}" destId="{2DFBBEB9-C6ED-3941-90A2-829D82E89B6E}" srcOrd="0" destOrd="0" presId="urn:microsoft.com/office/officeart/2009/3/layout/StepUpProcess#3"/>
    <dgm:cxn modelId="{6B181CC5-B514-1A4D-9B02-600C7E3C986F}" type="presParOf" srcId="{A1FFF940-064A-0846-9CB9-E13A91681A52}" destId="{F2AE9942-72B2-F346-9567-EB4F7936D210}" srcOrd="4" destOrd="0" presId="urn:microsoft.com/office/officeart/2009/3/layout/StepUpProcess#3"/>
    <dgm:cxn modelId="{4739EB77-5A6F-7D41-9F51-8008F1B49CA7}" type="presParOf" srcId="{F2AE9942-72B2-F346-9567-EB4F7936D210}" destId="{6CDFF73E-4670-A340-962B-0B7A4BE02AE2}" srcOrd="0" destOrd="0" presId="urn:microsoft.com/office/officeart/2009/3/layout/StepUpProcess#3"/>
    <dgm:cxn modelId="{9AF1066D-E0DF-E541-A9E1-99705C9526A2}" type="presParOf" srcId="{F2AE9942-72B2-F346-9567-EB4F7936D210}" destId="{E208EB3B-7B88-674F-916B-6126FD910BAC}" srcOrd="1" destOrd="0" presId="urn:microsoft.com/office/officeart/2009/3/layout/StepUpProcess#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D93CB1-A6AE-B149-94FE-136B323344AE}" type="doc">
      <dgm:prSet loTypeId="urn:microsoft.com/office/officeart/2009/3/layout/StepUpProcess#1" loCatId="" qsTypeId="urn:microsoft.com/office/officeart/2005/8/quickstyle/simple4#1" qsCatId="simple" csTypeId="urn:microsoft.com/office/officeart/2005/8/colors/accent1_2#1" csCatId="accent1" phldr="1"/>
      <dgm:spPr/>
      <dgm:t>
        <a:bodyPr/>
        <a:lstStyle/>
        <a:p>
          <a:endParaRPr lang="zh-CN" altLang="en-US"/>
        </a:p>
      </dgm:t>
    </dgm:pt>
    <dgm:pt modelId="{7D7581E9-9E46-934C-8890-11697F249790}">
      <dgm:prSet phldrT="[文本]" custT="1"/>
      <dgm:spPr/>
      <dgm:t>
        <a:bodyPr/>
        <a:lstStyle/>
        <a:p>
          <a:r>
            <a:rPr lang="zh-CN" altLang="en-US" sz="2800" dirty="0">
              <a:latin typeface="黑体" panose="02010609060101010101" pitchFamily="49" charset="-122"/>
              <a:ea typeface="黑体" panose="02010609060101010101" pitchFamily="49" charset="-122"/>
            </a:rPr>
            <a:t>从</a:t>
          </a:r>
          <a:r>
            <a:rPr lang="en-US" altLang="zh-CN" sz="2800" dirty="0">
              <a:latin typeface="黑体" panose="02010609060101010101" pitchFamily="49" charset="-122"/>
              <a:ea typeface="黑体" panose="02010609060101010101" pitchFamily="49" charset="-122"/>
            </a:rPr>
            <a:t>2020</a:t>
          </a:r>
          <a:r>
            <a:rPr lang="zh-CN" altLang="en-US" sz="2800" dirty="0">
              <a:latin typeface="黑体" panose="02010609060101010101" pitchFamily="49" charset="-122"/>
              <a:ea typeface="黑体" panose="02010609060101010101" pitchFamily="49" charset="-122"/>
            </a:rPr>
            <a:t>年到</a:t>
          </a:r>
          <a:r>
            <a:rPr lang="en-US" altLang="zh-CN" sz="2800" dirty="0">
              <a:latin typeface="黑体" panose="02010609060101010101" pitchFamily="49" charset="-122"/>
              <a:ea typeface="黑体" panose="02010609060101010101" pitchFamily="49" charset="-122"/>
            </a:rPr>
            <a:t>2035</a:t>
          </a:r>
          <a:r>
            <a:rPr lang="zh-CN" altLang="en-US" sz="2800" dirty="0">
              <a:latin typeface="黑体" panose="02010609060101010101" pitchFamily="49" charset="-122"/>
              <a:ea typeface="黑体" panose="02010609060101010101" pitchFamily="49" charset="-122"/>
            </a:rPr>
            <a:t>年，</a:t>
          </a:r>
          <a:r>
            <a:rPr lang="zh-CN" altLang="en-US" sz="2800" b="1" dirty="0">
              <a:solidFill>
                <a:srgbClr val="C00000"/>
              </a:solidFill>
              <a:latin typeface="黑体" panose="02010609060101010101" pitchFamily="49" charset="-122"/>
              <a:ea typeface="黑体" panose="02010609060101010101" pitchFamily="49" charset="-122"/>
            </a:rPr>
            <a:t>基本实现现代化</a:t>
          </a:r>
          <a:r>
            <a:rPr lang="zh-CN" altLang="en-US" sz="2800" dirty="0">
              <a:latin typeface="黑体" panose="02010609060101010101" pitchFamily="49" charset="-122"/>
              <a:ea typeface="黑体" panose="02010609060101010101" pitchFamily="49" charset="-122"/>
            </a:rPr>
            <a:t>。</a:t>
          </a:r>
          <a:endParaRPr lang="zh-CN" altLang="en-US" sz="2800" dirty="0">
            <a:latin typeface="Heiti SC Light" charset="-122"/>
            <a:ea typeface="Heiti SC Light" charset="-122"/>
            <a:cs typeface="Heiti SC Light" charset="-122"/>
          </a:endParaRPr>
        </a:p>
      </dgm:t>
    </dgm:pt>
    <dgm:pt modelId="{18378D40-3B71-4D4C-BA26-1B495203FBBD}" type="parTrans" cxnId="{24561963-8EDD-F246-A36A-718D4E4912AA}">
      <dgm:prSet/>
      <dgm:spPr/>
      <dgm:t>
        <a:bodyPr/>
        <a:lstStyle/>
        <a:p>
          <a:endParaRPr lang="zh-CN" altLang="en-US"/>
        </a:p>
      </dgm:t>
    </dgm:pt>
    <dgm:pt modelId="{3EFD214F-2322-4F42-BE9C-055016D5CCE6}" type="sibTrans" cxnId="{24561963-8EDD-F246-A36A-718D4E4912AA}">
      <dgm:prSet/>
      <dgm:spPr/>
      <dgm:t>
        <a:bodyPr/>
        <a:lstStyle/>
        <a:p>
          <a:endParaRPr lang="zh-CN" altLang="en-US"/>
        </a:p>
      </dgm:t>
    </dgm:pt>
    <dgm:pt modelId="{8B7B63BD-CDF3-C444-AE37-9B306D88CCCA}">
      <dgm:prSet phldrT="[文本]" custT="1"/>
      <dgm:spPr/>
      <dgm:t>
        <a:bodyPr/>
        <a:lstStyle/>
        <a:p>
          <a:r>
            <a:rPr lang="zh-CN" altLang="en-US" sz="2800" dirty="0">
              <a:latin typeface="黑体" panose="02010609060101010101" pitchFamily="49" charset="-122"/>
              <a:ea typeface="黑体" panose="02010609060101010101" pitchFamily="49" charset="-122"/>
            </a:rPr>
            <a:t>从</a:t>
          </a:r>
          <a:r>
            <a:rPr lang="en-US" altLang="zh-CN" sz="2800" dirty="0">
              <a:latin typeface="黑体" panose="02010609060101010101" pitchFamily="49" charset="-122"/>
              <a:ea typeface="黑体" panose="02010609060101010101" pitchFamily="49" charset="-122"/>
            </a:rPr>
            <a:t>2035</a:t>
          </a:r>
          <a:r>
            <a:rPr lang="zh-CN" altLang="en-US" sz="2800" dirty="0">
              <a:latin typeface="黑体" panose="02010609060101010101" pitchFamily="49" charset="-122"/>
              <a:ea typeface="黑体" panose="02010609060101010101" pitchFamily="49" charset="-122"/>
            </a:rPr>
            <a:t>年到</a:t>
          </a:r>
          <a:r>
            <a:rPr lang="en-US" altLang="zh-CN" sz="2800" dirty="0">
              <a:latin typeface="黑体" panose="02010609060101010101" pitchFamily="49" charset="-122"/>
              <a:ea typeface="黑体" panose="02010609060101010101" pitchFamily="49" charset="-122"/>
            </a:rPr>
            <a:t>21</a:t>
          </a:r>
          <a:r>
            <a:rPr lang="zh-CN" altLang="en-US" sz="2800" dirty="0">
              <a:latin typeface="黑体" panose="02010609060101010101" pitchFamily="49" charset="-122"/>
              <a:ea typeface="黑体" panose="02010609060101010101" pitchFamily="49" charset="-122"/>
            </a:rPr>
            <a:t>世纪中叶，把我国建设成</a:t>
          </a:r>
          <a:r>
            <a:rPr lang="zh-CN" altLang="en-US" sz="2800" dirty="0">
              <a:solidFill>
                <a:srgbClr val="C00000"/>
              </a:solidFill>
              <a:latin typeface="黑体" panose="02010609060101010101" pitchFamily="49" charset="-122"/>
              <a:ea typeface="黑体" panose="02010609060101010101" pitchFamily="49" charset="-122"/>
            </a:rPr>
            <a:t>富强民主文明和谐美丽的社会主义现代化国家</a:t>
          </a:r>
          <a:endParaRPr lang="zh-CN" altLang="en-US" sz="2800" dirty="0">
            <a:solidFill>
              <a:srgbClr val="C00000"/>
            </a:solidFill>
            <a:latin typeface="Heiti SC Light" charset="-122"/>
            <a:ea typeface="Heiti SC Light" charset="-122"/>
            <a:cs typeface="Heiti SC Light" charset="-122"/>
          </a:endParaRPr>
        </a:p>
      </dgm:t>
    </dgm:pt>
    <dgm:pt modelId="{72F0C62B-4409-1843-BF96-54B88BDF26D8}" type="parTrans" cxnId="{FE0D200C-7893-BF43-9D81-BCD8E8B91115}">
      <dgm:prSet/>
      <dgm:spPr/>
      <dgm:t>
        <a:bodyPr/>
        <a:lstStyle/>
        <a:p>
          <a:endParaRPr lang="zh-CN" altLang="en-US"/>
        </a:p>
      </dgm:t>
    </dgm:pt>
    <dgm:pt modelId="{A81139BD-3A6C-D94C-A64E-7A2412FA8184}" type="sibTrans" cxnId="{FE0D200C-7893-BF43-9D81-BCD8E8B91115}">
      <dgm:prSet/>
      <dgm:spPr/>
      <dgm:t>
        <a:bodyPr/>
        <a:lstStyle/>
        <a:p>
          <a:endParaRPr lang="zh-CN" altLang="en-US"/>
        </a:p>
      </dgm:t>
    </dgm:pt>
    <dgm:pt modelId="{A1FFF940-064A-0846-9CB9-E13A91681A52}" type="pres">
      <dgm:prSet presAssocID="{6CD93CB1-A6AE-B149-94FE-136B323344AE}" presName="rootnode" presStyleCnt="0">
        <dgm:presLayoutVars>
          <dgm:chMax/>
          <dgm:chPref/>
          <dgm:dir/>
          <dgm:animLvl val="lvl"/>
        </dgm:presLayoutVars>
      </dgm:prSet>
      <dgm:spPr/>
    </dgm:pt>
    <dgm:pt modelId="{1C7FB447-EEA7-A04B-8EA4-EDDB984B8DF7}" type="pres">
      <dgm:prSet presAssocID="{7D7581E9-9E46-934C-8890-11697F249790}" presName="composite" presStyleCnt="0"/>
      <dgm:spPr/>
    </dgm:pt>
    <dgm:pt modelId="{8D6AE595-6E5F-6E4C-8D8D-B18BC060EA5E}" type="pres">
      <dgm:prSet presAssocID="{7D7581E9-9E46-934C-8890-11697F249790}" presName="LShape" presStyleLbl="alignNode1" presStyleIdx="0" presStyleCnt="3"/>
      <dgm:spPr>
        <a:solidFill>
          <a:srgbClr val="C00000"/>
        </a:solidFill>
        <a:ln>
          <a:solidFill>
            <a:srgbClr val="C00000"/>
          </a:solidFill>
        </a:ln>
      </dgm:spPr>
    </dgm:pt>
    <dgm:pt modelId="{CABDFA93-7F9F-C345-81A6-2C639BC541F0}" type="pres">
      <dgm:prSet presAssocID="{7D7581E9-9E46-934C-8890-11697F249790}" presName="ParentText" presStyleLbl="revTx" presStyleIdx="0" presStyleCnt="2">
        <dgm:presLayoutVars>
          <dgm:chMax val="0"/>
          <dgm:chPref val="0"/>
          <dgm:bulletEnabled val="1"/>
        </dgm:presLayoutVars>
      </dgm:prSet>
      <dgm:spPr/>
    </dgm:pt>
    <dgm:pt modelId="{A6DA8B19-2CC2-6A48-88C6-7CAD3FE93398}" type="pres">
      <dgm:prSet presAssocID="{7D7581E9-9E46-934C-8890-11697F249790}" presName="Triangle" presStyleLbl="alignNode1" presStyleIdx="1" presStyleCnt="3"/>
      <dgm:spPr>
        <a:solidFill>
          <a:srgbClr val="C00000"/>
        </a:solidFill>
        <a:ln>
          <a:solidFill>
            <a:srgbClr val="C00000"/>
          </a:solidFill>
        </a:ln>
      </dgm:spPr>
    </dgm:pt>
    <dgm:pt modelId="{827970D1-8B2F-2644-A986-7667D0E68850}" type="pres">
      <dgm:prSet presAssocID="{3EFD214F-2322-4F42-BE9C-055016D5CCE6}" presName="sibTrans" presStyleCnt="0"/>
      <dgm:spPr/>
    </dgm:pt>
    <dgm:pt modelId="{18E70CF9-73D8-6A45-B875-0754D80FF98B}" type="pres">
      <dgm:prSet presAssocID="{3EFD214F-2322-4F42-BE9C-055016D5CCE6}" presName="space" presStyleCnt="0"/>
      <dgm:spPr/>
    </dgm:pt>
    <dgm:pt modelId="{689DC84A-7B96-8943-ACD0-DC34E57029DE}" type="pres">
      <dgm:prSet presAssocID="{8B7B63BD-CDF3-C444-AE37-9B306D88CCCA}" presName="composite" presStyleCnt="0"/>
      <dgm:spPr/>
    </dgm:pt>
    <dgm:pt modelId="{D2DAA0A5-DCE1-9E45-A10E-C9C735F2601E}" type="pres">
      <dgm:prSet presAssocID="{8B7B63BD-CDF3-C444-AE37-9B306D88CCCA}" presName="LShape" presStyleLbl="alignNode1" presStyleIdx="2" presStyleCnt="3"/>
      <dgm:spPr>
        <a:solidFill>
          <a:srgbClr val="C00000"/>
        </a:solidFill>
        <a:ln>
          <a:solidFill>
            <a:srgbClr val="C00000"/>
          </a:solidFill>
        </a:ln>
      </dgm:spPr>
    </dgm:pt>
    <dgm:pt modelId="{384F4053-2A48-7047-B488-BAB76A7C7B4C}" type="pres">
      <dgm:prSet presAssocID="{8B7B63BD-CDF3-C444-AE37-9B306D88CCCA}" presName="ParentText" presStyleLbl="revTx" presStyleIdx="1" presStyleCnt="2">
        <dgm:presLayoutVars>
          <dgm:chMax val="0"/>
          <dgm:chPref val="0"/>
          <dgm:bulletEnabled val="1"/>
        </dgm:presLayoutVars>
      </dgm:prSet>
      <dgm:spPr/>
    </dgm:pt>
  </dgm:ptLst>
  <dgm:cxnLst>
    <dgm:cxn modelId="{FE0D200C-7893-BF43-9D81-BCD8E8B91115}" srcId="{6CD93CB1-A6AE-B149-94FE-136B323344AE}" destId="{8B7B63BD-CDF3-C444-AE37-9B306D88CCCA}" srcOrd="1" destOrd="0" parTransId="{72F0C62B-4409-1843-BF96-54B88BDF26D8}" sibTransId="{A81139BD-3A6C-D94C-A64E-7A2412FA8184}"/>
    <dgm:cxn modelId="{1EE42236-E82F-0E45-B5EF-27A1CC95A7F0}" type="presOf" srcId="{7D7581E9-9E46-934C-8890-11697F249790}" destId="{CABDFA93-7F9F-C345-81A6-2C639BC541F0}" srcOrd="0" destOrd="0" presId="urn:microsoft.com/office/officeart/2009/3/layout/StepUpProcess#1"/>
    <dgm:cxn modelId="{24561963-8EDD-F246-A36A-718D4E4912AA}" srcId="{6CD93CB1-A6AE-B149-94FE-136B323344AE}" destId="{7D7581E9-9E46-934C-8890-11697F249790}" srcOrd="0" destOrd="0" parTransId="{18378D40-3B71-4D4C-BA26-1B495203FBBD}" sibTransId="{3EFD214F-2322-4F42-BE9C-055016D5CCE6}"/>
    <dgm:cxn modelId="{D4E76CD6-0CF6-8D4A-9295-BF795F9746B5}" type="presOf" srcId="{8B7B63BD-CDF3-C444-AE37-9B306D88CCCA}" destId="{384F4053-2A48-7047-B488-BAB76A7C7B4C}" srcOrd="0" destOrd="0" presId="urn:microsoft.com/office/officeart/2009/3/layout/StepUpProcess#1"/>
    <dgm:cxn modelId="{D3E541EB-06BE-5848-BE8D-F5DDF8A875C9}" type="presOf" srcId="{6CD93CB1-A6AE-B149-94FE-136B323344AE}" destId="{A1FFF940-064A-0846-9CB9-E13A91681A52}" srcOrd="0" destOrd="0" presId="urn:microsoft.com/office/officeart/2009/3/layout/StepUpProcess#1"/>
    <dgm:cxn modelId="{57F1D580-E4FA-6E41-B5DD-A2F231F6FA95}" type="presParOf" srcId="{A1FFF940-064A-0846-9CB9-E13A91681A52}" destId="{1C7FB447-EEA7-A04B-8EA4-EDDB984B8DF7}" srcOrd="0" destOrd="0" presId="urn:microsoft.com/office/officeart/2009/3/layout/StepUpProcess#1"/>
    <dgm:cxn modelId="{EED74907-F5DE-0644-8C56-45370CA8D956}" type="presParOf" srcId="{1C7FB447-EEA7-A04B-8EA4-EDDB984B8DF7}" destId="{8D6AE595-6E5F-6E4C-8D8D-B18BC060EA5E}" srcOrd="0" destOrd="0" presId="urn:microsoft.com/office/officeart/2009/3/layout/StepUpProcess#1"/>
    <dgm:cxn modelId="{EFAF9EE8-F897-EA45-B182-E1EB903D2D57}" type="presParOf" srcId="{1C7FB447-EEA7-A04B-8EA4-EDDB984B8DF7}" destId="{CABDFA93-7F9F-C345-81A6-2C639BC541F0}" srcOrd="1" destOrd="0" presId="urn:microsoft.com/office/officeart/2009/3/layout/StepUpProcess#1"/>
    <dgm:cxn modelId="{4EE20909-25CE-2444-95EF-5FFB94C34BAE}" type="presParOf" srcId="{1C7FB447-EEA7-A04B-8EA4-EDDB984B8DF7}" destId="{A6DA8B19-2CC2-6A48-88C6-7CAD3FE93398}" srcOrd="2" destOrd="0" presId="urn:microsoft.com/office/officeart/2009/3/layout/StepUpProcess#1"/>
    <dgm:cxn modelId="{CBAA5A19-6086-6E46-B719-C20F6DFDD8CC}" type="presParOf" srcId="{A1FFF940-064A-0846-9CB9-E13A91681A52}" destId="{827970D1-8B2F-2644-A986-7667D0E68850}" srcOrd="1" destOrd="0" presId="urn:microsoft.com/office/officeart/2009/3/layout/StepUpProcess#1"/>
    <dgm:cxn modelId="{BD6ADDD6-1268-1746-AFE4-2C7D0B90BD9B}" type="presParOf" srcId="{827970D1-8B2F-2644-A986-7667D0E68850}" destId="{18E70CF9-73D8-6A45-B875-0754D80FF98B}" srcOrd="0" destOrd="0" presId="urn:microsoft.com/office/officeart/2009/3/layout/StepUpProcess#1"/>
    <dgm:cxn modelId="{77ADFC3F-C8EC-0249-B16C-94B84532ECE3}" type="presParOf" srcId="{A1FFF940-064A-0846-9CB9-E13A91681A52}" destId="{689DC84A-7B96-8943-ACD0-DC34E57029DE}" srcOrd="2" destOrd="0" presId="urn:microsoft.com/office/officeart/2009/3/layout/StepUpProcess#1"/>
    <dgm:cxn modelId="{80270424-B192-E147-BC7C-50A33A2C4F2B}" type="presParOf" srcId="{689DC84A-7B96-8943-ACD0-DC34E57029DE}" destId="{D2DAA0A5-DCE1-9E45-A10E-C9C735F2601E}" srcOrd="0" destOrd="0" presId="urn:microsoft.com/office/officeart/2009/3/layout/StepUpProcess#1"/>
    <dgm:cxn modelId="{A1055004-166A-1D4D-B418-26110370817D}" type="presParOf" srcId="{689DC84A-7B96-8943-ACD0-DC34E57029DE}" destId="{384F4053-2A48-7047-B488-BAB76A7C7B4C}" srcOrd="1" destOrd="0" presId="urn:microsoft.com/office/officeart/2009/3/layout/StepUpProcess#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CD93CB1-A6AE-B149-94FE-136B323344AE}" type="doc">
      <dgm:prSet loTypeId="urn:microsoft.com/office/officeart/2009/3/layout/StepUpProcess#1" loCatId="" qsTypeId="urn:microsoft.com/office/officeart/2005/8/quickstyle/simple4#1" qsCatId="simple" csTypeId="urn:microsoft.com/office/officeart/2005/8/colors/accent1_2#1" csCatId="accent1" phldr="1"/>
      <dgm:spPr/>
      <dgm:t>
        <a:bodyPr/>
        <a:lstStyle/>
        <a:p>
          <a:endParaRPr lang="zh-CN" altLang="en-US"/>
        </a:p>
      </dgm:t>
    </dgm:pt>
    <dgm:pt modelId="{7D7581E9-9E46-934C-8890-11697F249790}">
      <dgm:prSet phldrT="[文本]" custT="1"/>
      <dgm:spPr/>
      <dgm:t>
        <a:bodyPr/>
        <a:lstStyle/>
        <a:p>
          <a:r>
            <a:rPr lang="zh-CN" altLang="en-US" sz="2800" dirty="0">
              <a:latin typeface="黑体" panose="02010609060101010101" pitchFamily="49" charset="-122"/>
              <a:ea typeface="黑体" panose="02010609060101010101" pitchFamily="49" charset="-122"/>
            </a:rPr>
            <a:t>从</a:t>
          </a:r>
          <a:r>
            <a:rPr lang="en-US" altLang="zh-CN" sz="2800" dirty="0">
              <a:latin typeface="黑体" panose="02010609060101010101" pitchFamily="49" charset="-122"/>
              <a:ea typeface="黑体" panose="02010609060101010101" pitchFamily="49" charset="-122"/>
            </a:rPr>
            <a:t>2020</a:t>
          </a:r>
          <a:r>
            <a:rPr lang="zh-CN" altLang="en-US" sz="2800" dirty="0">
              <a:latin typeface="黑体" panose="02010609060101010101" pitchFamily="49" charset="-122"/>
              <a:ea typeface="黑体" panose="02010609060101010101" pitchFamily="49" charset="-122"/>
            </a:rPr>
            <a:t>年到</a:t>
          </a:r>
          <a:r>
            <a:rPr lang="en-US" altLang="zh-CN" sz="2800" dirty="0">
              <a:latin typeface="黑体" panose="02010609060101010101" pitchFamily="49" charset="-122"/>
              <a:ea typeface="黑体" panose="02010609060101010101" pitchFamily="49" charset="-122"/>
            </a:rPr>
            <a:t>2035</a:t>
          </a:r>
          <a:r>
            <a:rPr lang="zh-CN" altLang="en-US" sz="2800" dirty="0">
              <a:latin typeface="黑体" panose="02010609060101010101" pitchFamily="49" charset="-122"/>
              <a:ea typeface="黑体" panose="02010609060101010101" pitchFamily="49" charset="-122"/>
            </a:rPr>
            <a:t>年，</a:t>
          </a:r>
          <a:r>
            <a:rPr lang="zh-CN" altLang="en-US" sz="2800" u="sng" dirty="0">
              <a:latin typeface="黑体" panose="02010609060101010101" pitchFamily="49" charset="-122"/>
              <a:ea typeface="黑体" panose="02010609060101010101" pitchFamily="49" charset="-122"/>
            </a:rPr>
            <a:t>            </a:t>
          </a:r>
          <a:r>
            <a:rPr lang="zh-CN" altLang="en-US" sz="2800" dirty="0">
              <a:latin typeface="黑体" panose="02010609060101010101" pitchFamily="49" charset="-122"/>
              <a:ea typeface="黑体" panose="02010609060101010101" pitchFamily="49" charset="-122"/>
            </a:rPr>
            <a:t>。</a:t>
          </a:r>
          <a:endParaRPr lang="zh-CN" altLang="en-US" sz="2800" dirty="0">
            <a:latin typeface="Heiti SC Light" charset="-122"/>
            <a:ea typeface="Heiti SC Light" charset="-122"/>
            <a:cs typeface="Heiti SC Light" charset="-122"/>
          </a:endParaRPr>
        </a:p>
      </dgm:t>
    </dgm:pt>
    <dgm:pt modelId="{18378D40-3B71-4D4C-BA26-1B495203FBBD}" type="parTrans" cxnId="{24561963-8EDD-F246-A36A-718D4E4912AA}">
      <dgm:prSet/>
      <dgm:spPr/>
      <dgm:t>
        <a:bodyPr/>
        <a:lstStyle/>
        <a:p>
          <a:endParaRPr lang="zh-CN" altLang="en-US"/>
        </a:p>
      </dgm:t>
    </dgm:pt>
    <dgm:pt modelId="{3EFD214F-2322-4F42-BE9C-055016D5CCE6}" type="sibTrans" cxnId="{24561963-8EDD-F246-A36A-718D4E4912AA}">
      <dgm:prSet/>
      <dgm:spPr/>
      <dgm:t>
        <a:bodyPr/>
        <a:lstStyle/>
        <a:p>
          <a:endParaRPr lang="zh-CN" altLang="en-US"/>
        </a:p>
      </dgm:t>
    </dgm:pt>
    <dgm:pt modelId="{8B7B63BD-CDF3-C444-AE37-9B306D88CCCA}">
      <dgm:prSet phldrT="[文本]" custT="1"/>
      <dgm:spPr/>
      <dgm:t>
        <a:bodyPr/>
        <a:lstStyle/>
        <a:p>
          <a:r>
            <a:rPr lang="zh-CN" altLang="en-US" sz="2800" dirty="0">
              <a:latin typeface="黑体" panose="02010609060101010101" pitchFamily="49" charset="-122"/>
              <a:ea typeface="黑体" panose="02010609060101010101" pitchFamily="49" charset="-122"/>
            </a:rPr>
            <a:t>从</a:t>
          </a:r>
          <a:r>
            <a:rPr lang="en-US" altLang="zh-CN" sz="2800" dirty="0">
              <a:latin typeface="黑体" panose="02010609060101010101" pitchFamily="49" charset="-122"/>
              <a:ea typeface="黑体" panose="02010609060101010101" pitchFamily="49" charset="-122"/>
            </a:rPr>
            <a:t>2035</a:t>
          </a:r>
          <a:r>
            <a:rPr lang="zh-CN" altLang="en-US" sz="2800" dirty="0">
              <a:latin typeface="黑体" panose="02010609060101010101" pitchFamily="49" charset="-122"/>
              <a:ea typeface="黑体" panose="02010609060101010101" pitchFamily="49" charset="-122"/>
            </a:rPr>
            <a:t>年到</a:t>
          </a:r>
          <a:r>
            <a:rPr lang="en-US" altLang="zh-CN" sz="2800" dirty="0">
              <a:latin typeface="黑体" panose="02010609060101010101" pitchFamily="49" charset="-122"/>
              <a:ea typeface="黑体" panose="02010609060101010101" pitchFamily="49" charset="-122"/>
            </a:rPr>
            <a:t>21</a:t>
          </a:r>
          <a:r>
            <a:rPr lang="zh-CN" altLang="en-US" sz="2800" dirty="0">
              <a:latin typeface="黑体" panose="02010609060101010101" pitchFamily="49" charset="-122"/>
              <a:ea typeface="黑体" panose="02010609060101010101" pitchFamily="49" charset="-122"/>
            </a:rPr>
            <a:t>世纪中叶，把我国建设成</a:t>
          </a:r>
          <a:r>
            <a:rPr lang="zh-CN" altLang="en-US" sz="2800" u="sng" dirty="0">
              <a:latin typeface="黑体" panose="02010609060101010101" pitchFamily="49" charset="-122"/>
              <a:ea typeface="黑体" panose="02010609060101010101" pitchFamily="49" charset="-122"/>
            </a:rPr>
            <a:t>      </a:t>
          </a:r>
          <a:r>
            <a:rPr lang="zh-CN" altLang="en-US" sz="2800" dirty="0">
              <a:solidFill>
                <a:srgbClr val="C00000"/>
              </a:solidFill>
              <a:latin typeface="黑体" panose="02010609060101010101" pitchFamily="49" charset="-122"/>
              <a:ea typeface="黑体" panose="02010609060101010101" pitchFamily="49" charset="-122"/>
            </a:rPr>
            <a:t>文明和谐美丽的社会主义现代化国家</a:t>
          </a:r>
          <a:endParaRPr lang="zh-CN" altLang="en-US" sz="2800" dirty="0">
            <a:solidFill>
              <a:srgbClr val="C00000"/>
            </a:solidFill>
            <a:latin typeface="Heiti SC Light" charset="-122"/>
            <a:ea typeface="Heiti SC Light" charset="-122"/>
            <a:cs typeface="Heiti SC Light" charset="-122"/>
          </a:endParaRPr>
        </a:p>
      </dgm:t>
    </dgm:pt>
    <dgm:pt modelId="{72F0C62B-4409-1843-BF96-54B88BDF26D8}" type="parTrans" cxnId="{FE0D200C-7893-BF43-9D81-BCD8E8B91115}">
      <dgm:prSet/>
      <dgm:spPr/>
      <dgm:t>
        <a:bodyPr/>
        <a:lstStyle/>
        <a:p>
          <a:endParaRPr lang="zh-CN" altLang="en-US"/>
        </a:p>
      </dgm:t>
    </dgm:pt>
    <dgm:pt modelId="{A81139BD-3A6C-D94C-A64E-7A2412FA8184}" type="sibTrans" cxnId="{FE0D200C-7893-BF43-9D81-BCD8E8B91115}">
      <dgm:prSet/>
      <dgm:spPr/>
      <dgm:t>
        <a:bodyPr/>
        <a:lstStyle/>
        <a:p>
          <a:endParaRPr lang="zh-CN" altLang="en-US"/>
        </a:p>
      </dgm:t>
    </dgm:pt>
    <dgm:pt modelId="{A1FFF940-064A-0846-9CB9-E13A91681A52}" type="pres">
      <dgm:prSet presAssocID="{6CD93CB1-A6AE-B149-94FE-136B323344AE}" presName="rootnode" presStyleCnt="0">
        <dgm:presLayoutVars>
          <dgm:chMax/>
          <dgm:chPref/>
          <dgm:dir/>
          <dgm:animLvl val="lvl"/>
        </dgm:presLayoutVars>
      </dgm:prSet>
      <dgm:spPr/>
    </dgm:pt>
    <dgm:pt modelId="{1C7FB447-EEA7-A04B-8EA4-EDDB984B8DF7}" type="pres">
      <dgm:prSet presAssocID="{7D7581E9-9E46-934C-8890-11697F249790}" presName="composite" presStyleCnt="0"/>
      <dgm:spPr/>
    </dgm:pt>
    <dgm:pt modelId="{8D6AE595-6E5F-6E4C-8D8D-B18BC060EA5E}" type="pres">
      <dgm:prSet presAssocID="{7D7581E9-9E46-934C-8890-11697F249790}" presName="LShape" presStyleLbl="alignNode1" presStyleIdx="0" presStyleCnt="3"/>
      <dgm:spPr>
        <a:solidFill>
          <a:srgbClr val="C00000"/>
        </a:solidFill>
        <a:ln>
          <a:solidFill>
            <a:srgbClr val="C00000"/>
          </a:solidFill>
        </a:ln>
      </dgm:spPr>
    </dgm:pt>
    <dgm:pt modelId="{CABDFA93-7F9F-C345-81A6-2C639BC541F0}" type="pres">
      <dgm:prSet presAssocID="{7D7581E9-9E46-934C-8890-11697F249790}" presName="ParentText" presStyleLbl="revTx" presStyleIdx="0" presStyleCnt="2">
        <dgm:presLayoutVars>
          <dgm:chMax val="0"/>
          <dgm:chPref val="0"/>
          <dgm:bulletEnabled val="1"/>
        </dgm:presLayoutVars>
      </dgm:prSet>
      <dgm:spPr/>
    </dgm:pt>
    <dgm:pt modelId="{A6DA8B19-2CC2-6A48-88C6-7CAD3FE93398}" type="pres">
      <dgm:prSet presAssocID="{7D7581E9-9E46-934C-8890-11697F249790}" presName="Triangle" presStyleLbl="alignNode1" presStyleIdx="1" presStyleCnt="3"/>
      <dgm:spPr>
        <a:solidFill>
          <a:srgbClr val="C00000"/>
        </a:solidFill>
        <a:ln>
          <a:solidFill>
            <a:srgbClr val="C00000"/>
          </a:solidFill>
        </a:ln>
      </dgm:spPr>
    </dgm:pt>
    <dgm:pt modelId="{827970D1-8B2F-2644-A986-7667D0E68850}" type="pres">
      <dgm:prSet presAssocID="{3EFD214F-2322-4F42-BE9C-055016D5CCE6}" presName="sibTrans" presStyleCnt="0"/>
      <dgm:spPr/>
    </dgm:pt>
    <dgm:pt modelId="{18E70CF9-73D8-6A45-B875-0754D80FF98B}" type="pres">
      <dgm:prSet presAssocID="{3EFD214F-2322-4F42-BE9C-055016D5CCE6}" presName="space" presStyleCnt="0"/>
      <dgm:spPr/>
    </dgm:pt>
    <dgm:pt modelId="{689DC84A-7B96-8943-ACD0-DC34E57029DE}" type="pres">
      <dgm:prSet presAssocID="{8B7B63BD-CDF3-C444-AE37-9B306D88CCCA}" presName="composite" presStyleCnt="0"/>
      <dgm:spPr/>
    </dgm:pt>
    <dgm:pt modelId="{D2DAA0A5-DCE1-9E45-A10E-C9C735F2601E}" type="pres">
      <dgm:prSet presAssocID="{8B7B63BD-CDF3-C444-AE37-9B306D88CCCA}" presName="LShape" presStyleLbl="alignNode1" presStyleIdx="2" presStyleCnt="3"/>
      <dgm:spPr>
        <a:solidFill>
          <a:srgbClr val="C00000"/>
        </a:solidFill>
        <a:ln>
          <a:solidFill>
            <a:srgbClr val="C00000"/>
          </a:solidFill>
        </a:ln>
      </dgm:spPr>
    </dgm:pt>
    <dgm:pt modelId="{384F4053-2A48-7047-B488-BAB76A7C7B4C}" type="pres">
      <dgm:prSet presAssocID="{8B7B63BD-CDF3-C444-AE37-9B306D88CCCA}" presName="ParentText" presStyleLbl="revTx" presStyleIdx="1" presStyleCnt="2">
        <dgm:presLayoutVars>
          <dgm:chMax val="0"/>
          <dgm:chPref val="0"/>
          <dgm:bulletEnabled val="1"/>
        </dgm:presLayoutVars>
      </dgm:prSet>
      <dgm:spPr/>
    </dgm:pt>
  </dgm:ptLst>
  <dgm:cxnLst>
    <dgm:cxn modelId="{FE0D200C-7893-BF43-9D81-BCD8E8B91115}" srcId="{6CD93CB1-A6AE-B149-94FE-136B323344AE}" destId="{8B7B63BD-CDF3-C444-AE37-9B306D88CCCA}" srcOrd="1" destOrd="0" parTransId="{72F0C62B-4409-1843-BF96-54B88BDF26D8}" sibTransId="{A81139BD-3A6C-D94C-A64E-7A2412FA8184}"/>
    <dgm:cxn modelId="{F7726C5C-DE47-DA40-975E-186814975B02}" type="presOf" srcId="{6CD93CB1-A6AE-B149-94FE-136B323344AE}" destId="{A1FFF940-064A-0846-9CB9-E13A91681A52}" srcOrd="0" destOrd="0" presId="urn:microsoft.com/office/officeart/2009/3/layout/StepUpProcess#1"/>
    <dgm:cxn modelId="{24561963-8EDD-F246-A36A-718D4E4912AA}" srcId="{6CD93CB1-A6AE-B149-94FE-136B323344AE}" destId="{7D7581E9-9E46-934C-8890-11697F249790}" srcOrd="0" destOrd="0" parTransId="{18378D40-3B71-4D4C-BA26-1B495203FBBD}" sibTransId="{3EFD214F-2322-4F42-BE9C-055016D5CCE6}"/>
    <dgm:cxn modelId="{902D58C0-2E2B-6A47-B022-141DF4F99170}" type="presOf" srcId="{8B7B63BD-CDF3-C444-AE37-9B306D88CCCA}" destId="{384F4053-2A48-7047-B488-BAB76A7C7B4C}" srcOrd="0" destOrd="0" presId="urn:microsoft.com/office/officeart/2009/3/layout/StepUpProcess#1"/>
    <dgm:cxn modelId="{69FCE1CA-1D97-664B-89E4-B7E4A3E3524A}" type="presOf" srcId="{7D7581E9-9E46-934C-8890-11697F249790}" destId="{CABDFA93-7F9F-C345-81A6-2C639BC541F0}" srcOrd="0" destOrd="0" presId="urn:microsoft.com/office/officeart/2009/3/layout/StepUpProcess#1"/>
    <dgm:cxn modelId="{E74B7BF4-4423-3E40-8049-2DE29C393ED4}" type="presParOf" srcId="{A1FFF940-064A-0846-9CB9-E13A91681A52}" destId="{1C7FB447-EEA7-A04B-8EA4-EDDB984B8DF7}" srcOrd="0" destOrd="0" presId="urn:microsoft.com/office/officeart/2009/3/layout/StepUpProcess#1"/>
    <dgm:cxn modelId="{8107BC14-A099-364A-A48C-5A245D290EB3}" type="presParOf" srcId="{1C7FB447-EEA7-A04B-8EA4-EDDB984B8DF7}" destId="{8D6AE595-6E5F-6E4C-8D8D-B18BC060EA5E}" srcOrd="0" destOrd="0" presId="urn:microsoft.com/office/officeart/2009/3/layout/StepUpProcess#1"/>
    <dgm:cxn modelId="{CB0246A0-EF55-D24B-98EE-72D088FCBE07}" type="presParOf" srcId="{1C7FB447-EEA7-A04B-8EA4-EDDB984B8DF7}" destId="{CABDFA93-7F9F-C345-81A6-2C639BC541F0}" srcOrd="1" destOrd="0" presId="urn:microsoft.com/office/officeart/2009/3/layout/StepUpProcess#1"/>
    <dgm:cxn modelId="{C72F0526-7E9E-CB47-934E-D70715320C59}" type="presParOf" srcId="{1C7FB447-EEA7-A04B-8EA4-EDDB984B8DF7}" destId="{A6DA8B19-2CC2-6A48-88C6-7CAD3FE93398}" srcOrd="2" destOrd="0" presId="urn:microsoft.com/office/officeart/2009/3/layout/StepUpProcess#1"/>
    <dgm:cxn modelId="{6EE4ACD6-9103-9D44-8D55-653FA3F27BEC}" type="presParOf" srcId="{A1FFF940-064A-0846-9CB9-E13A91681A52}" destId="{827970D1-8B2F-2644-A986-7667D0E68850}" srcOrd="1" destOrd="0" presId="urn:microsoft.com/office/officeart/2009/3/layout/StepUpProcess#1"/>
    <dgm:cxn modelId="{DE0DE397-02CD-4C43-B760-96957EABE8A6}" type="presParOf" srcId="{827970D1-8B2F-2644-A986-7667D0E68850}" destId="{18E70CF9-73D8-6A45-B875-0754D80FF98B}" srcOrd="0" destOrd="0" presId="urn:microsoft.com/office/officeart/2009/3/layout/StepUpProcess#1"/>
    <dgm:cxn modelId="{34FC6FA3-17CF-0145-98F4-CC5832445C52}" type="presParOf" srcId="{A1FFF940-064A-0846-9CB9-E13A91681A52}" destId="{689DC84A-7B96-8943-ACD0-DC34E57029DE}" srcOrd="2" destOrd="0" presId="urn:microsoft.com/office/officeart/2009/3/layout/StepUpProcess#1"/>
    <dgm:cxn modelId="{E775E13C-921B-064A-B50F-E91404B7ECAA}" type="presParOf" srcId="{689DC84A-7B96-8943-ACD0-DC34E57029DE}" destId="{D2DAA0A5-DCE1-9E45-A10E-C9C735F2601E}" srcOrd="0" destOrd="0" presId="urn:microsoft.com/office/officeart/2009/3/layout/StepUpProcess#1"/>
    <dgm:cxn modelId="{D7F3053D-6B7A-384E-8916-E8D9988256A2}" type="presParOf" srcId="{689DC84A-7B96-8943-ACD0-DC34E57029DE}" destId="{384F4053-2A48-7047-B488-BAB76A7C7B4C}" srcOrd="1" destOrd="0" presId="urn:microsoft.com/office/officeart/2009/3/layout/StepUpProcess#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CD93CB1-A6AE-B149-94FE-136B323344AE}" type="doc">
      <dgm:prSet loTypeId="urn:microsoft.com/office/officeart/2009/3/layout/StepUpProcess#1" loCatId="" qsTypeId="urn:microsoft.com/office/officeart/2005/8/quickstyle/simple4#1" qsCatId="simple" csTypeId="urn:microsoft.com/office/officeart/2005/8/colors/accent1_2#1" csCatId="accent1" phldr="1"/>
      <dgm:spPr/>
      <dgm:t>
        <a:bodyPr/>
        <a:lstStyle/>
        <a:p>
          <a:endParaRPr lang="zh-CN" altLang="en-US"/>
        </a:p>
      </dgm:t>
    </dgm:pt>
    <dgm:pt modelId="{7D7581E9-9E46-934C-8890-11697F249790}">
      <dgm:prSet phldrT="[文本]" custT="1"/>
      <dgm:spPr/>
      <dgm:t>
        <a:bodyPr/>
        <a:lstStyle/>
        <a:p>
          <a:r>
            <a:rPr lang="zh-CN" altLang="en-US" sz="2800" dirty="0">
              <a:latin typeface="黑体" panose="02010609060101010101" pitchFamily="49" charset="-122"/>
              <a:ea typeface="黑体" panose="02010609060101010101" pitchFamily="49" charset="-122"/>
            </a:rPr>
            <a:t>从</a:t>
          </a:r>
          <a:r>
            <a:rPr lang="en-US" altLang="zh-CN" sz="2800" dirty="0">
              <a:latin typeface="黑体" panose="02010609060101010101" pitchFamily="49" charset="-122"/>
              <a:ea typeface="黑体" panose="02010609060101010101" pitchFamily="49" charset="-122"/>
            </a:rPr>
            <a:t>2020</a:t>
          </a:r>
          <a:r>
            <a:rPr lang="zh-CN" altLang="en-US" sz="2800" dirty="0">
              <a:latin typeface="黑体" panose="02010609060101010101" pitchFamily="49" charset="-122"/>
              <a:ea typeface="黑体" panose="02010609060101010101" pitchFamily="49" charset="-122"/>
            </a:rPr>
            <a:t>年到</a:t>
          </a:r>
          <a:r>
            <a:rPr lang="en-US" altLang="zh-CN" sz="2800" dirty="0">
              <a:latin typeface="黑体" panose="02010609060101010101" pitchFamily="49" charset="-122"/>
              <a:ea typeface="黑体" panose="02010609060101010101" pitchFamily="49" charset="-122"/>
            </a:rPr>
            <a:t>2035</a:t>
          </a:r>
          <a:r>
            <a:rPr lang="zh-CN" altLang="en-US" sz="2800" dirty="0">
              <a:latin typeface="黑体" panose="02010609060101010101" pitchFamily="49" charset="-122"/>
              <a:ea typeface="黑体" panose="02010609060101010101" pitchFamily="49" charset="-122"/>
            </a:rPr>
            <a:t>年，</a:t>
          </a:r>
          <a:r>
            <a:rPr lang="zh-CN" altLang="en-US" sz="2800" b="1" dirty="0">
              <a:solidFill>
                <a:srgbClr val="C00000"/>
              </a:solidFill>
              <a:latin typeface="黑体" panose="02010609060101010101" pitchFamily="49" charset="-122"/>
              <a:ea typeface="黑体" panose="02010609060101010101" pitchFamily="49" charset="-122"/>
            </a:rPr>
            <a:t>基本实现现代化</a:t>
          </a:r>
          <a:r>
            <a:rPr lang="zh-CN" altLang="en-US" sz="2800" dirty="0">
              <a:latin typeface="黑体" panose="02010609060101010101" pitchFamily="49" charset="-122"/>
              <a:ea typeface="黑体" panose="02010609060101010101" pitchFamily="49" charset="-122"/>
            </a:rPr>
            <a:t>。</a:t>
          </a:r>
          <a:endParaRPr lang="zh-CN" altLang="en-US" sz="2800" dirty="0">
            <a:latin typeface="Heiti SC Light" charset="-122"/>
            <a:ea typeface="Heiti SC Light" charset="-122"/>
            <a:cs typeface="Heiti SC Light" charset="-122"/>
          </a:endParaRPr>
        </a:p>
      </dgm:t>
    </dgm:pt>
    <dgm:pt modelId="{18378D40-3B71-4D4C-BA26-1B495203FBBD}" type="parTrans" cxnId="{24561963-8EDD-F246-A36A-718D4E4912AA}">
      <dgm:prSet/>
      <dgm:spPr/>
      <dgm:t>
        <a:bodyPr/>
        <a:lstStyle/>
        <a:p>
          <a:endParaRPr lang="zh-CN" altLang="en-US"/>
        </a:p>
      </dgm:t>
    </dgm:pt>
    <dgm:pt modelId="{3EFD214F-2322-4F42-BE9C-055016D5CCE6}" type="sibTrans" cxnId="{24561963-8EDD-F246-A36A-718D4E4912AA}">
      <dgm:prSet/>
      <dgm:spPr/>
      <dgm:t>
        <a:bodyPr/>
        <a:lstStyle/>
        <a:p>
          <a:endParaRPr lang="zh-CN" altLang="en-US"/>
        </a:p>
      </dgm:t>
    </dgm:pt>
    <dgm:pt modelId="{8B7B63BD-CDF3-C444-AE37-9B306D88CCCA}">
      <dgm:prSet phldrT="[文本]" custT="1"/>
      <dgm:spPr/>
      <dgm:t>
        <a:bodyPr/>
        <a:lstStyle/>
        <a:p>
          <a:r>
            <a:rPr lang="zh-CN" altLang="en-US" sz="2800" dirty="0">
              <a:latin typeface="黑体" panose="02010609060101010101" pitchFamily="49" charset="-122"/>
              <a:ea typeface="黑体" panose="02010609060101010101" pitchFamily="49" charset="-122"/>
            </a:rPr>
            <a:t>从</a:t>
          </a:r>
          <a:r>
            <a:rPr lang="en-US" altLang="zh-CN" sz="2800" dirty="0">
              <a:latin typeface="黑体" panose="02010609060101010101" pitchFamily="49" charset="-122"/>
              <a:ea typeface="黑体" panose="02010609060101010101" pitchFamily="49" charset="-122"/>
            </a:rPr>
            <a:t>2035</a:t>
          </a:r>
          <a:r>
            <a:rPr lang="zh-CN" altLang="en-US" sz="2800" dirty="0">
              <a:latin typeface="黑体" panose="02010609060101010101" pitchFamily="49" charset="-122"/>
              <a:ea typeface="黑体" panose="02010609060101010101" pitchFamily="49" charset="-122"/>
            </a:rPr>
            <a:t>年到</a:t>
          </a:r>
          <a:r>
            <a:rPr lang="en-US" altLang="zh-CN" sz="2800" dirty="0">
              <a:latin typeface="黑体" panose="02010609060101010101" pitchFamily="49" charset="-122"/>
              <a:ea typeface="黑体" panose="02010609060101010101" pitchFamily="49" charset="-122"/>
            </a:rPr>
            <a:t>21</a:t>
          </a:r>
          <a:r>
            <a:rPr lang="zh-CN" altLang="en-US" sz="2800" dirty="0">
              <a:latin typeface="黑体" panose="02010609060101010101" pitchFamily="49" charset="-122"/>
              <a:ea typeface="黑体" panose="02010609060101010101" pitchFamily="49" charset="-122"/>
            </a:rPr>
            <a:t>世纪中叶，把我国建设成</a:t>
          </a:r>
          <a:r>
            <a:rPr lang="zh-CN" altLang="en-US" sz="2800" dirty="0">
              <a:solidFill>
                <a:srgbClr val="C00000"/>
              </a:solidFill>
              <a:latin typeface="黑体" panose="02010609060101010101" pitchFamily="49" charset="-122"/>
              <a:ea typeface="黑体" panose="02010609060101010101" pitchFamily="49" charset="-122"/>
            </a:rPr>
            <a:t>富强民主文明和谐美丽的社会主义现代化国家</a:t>
          </a:r>
          <a:endParaRPr lang="zh-CN" altLang="en-US" sz="2800" dirty="0">
            <a:solidFill>
              <a:srgbClr val="C00000"/>
            </a:solidFill>
            <a:latin typeface="Heiti SC Light" charset="-122"/>
            <a:ea typeface="Heiti SC Light" charset="-122"/>
            <a:cs typeface="Heiti SC Light" charset="-122"/>
          </a:endParaRPr>
        </a:p>
      </dgm:t>
    </dgm:pt>
    <dgm:pt modelId="{72F0C62B-4409-1843-BF96-54B88BDF26D8}" type="parTrans" cxnId="{FE0D200C-7893-BF43-9D81-BCD8E8B91115}">
      <dgm:prSet/>
      <dgm:spPr/>
      <dgm:t>
        <a:bodyPr/>
        <a:lstStyle/>
        <a:p>
          <a:endParaRPr lang="zh-CN" altLang="en-US"/>
        </a:p>
      </dgm:t>
    </dgm:pt>
    <dgm:pt modelId="{A81139BD-3A6C-D94C-A64E-7A2412FA8184}" type="sibTrans" cxnId="{FE0D200C-7893-BF43-9D81-BCD8E8B91115}">
      <dgm:prSet/>
      <dgm:spPr/>
      <dgm:t>
        <a:bodyPr/>
        <a:lstStyle/>
        <a:p>
          <a:endParaRPr lang="zh-CN" altLang="en-US"/>
        </a:p>
      </dgm:t>
    </dgm:pt>
    <dgm:pt modelId="{A1FFF940-064A-0846-9CB9-E13A91681A52}" type="pres">
      <dgm:prSet presAssocID="{6CD93CB1-A6AE-B149-94FE-136B323344AE}" presName="rootnode" presStyleCnt="0">
        <dgm:presLayoutVars>
          <dgm:chMax/>
          <dgm:chPref/>
          <dgm:dir/>
          <dgm:animLvl val="lvl"/>
        </dgm:presLayoutVars>
      </dgm:prSet>
      <dgm:spPr/>
    </dgm:pt>
    <dgm:pt modelId="{1C7FB447-EEA7-A04B-8EA4-EDDB984B8DF7}" type="pres">
      <dgm:prSet presAssocID="{7D7581E9-9E46-934C-8890-11697F249790}" presName="composite" presStyleCnt="0"/>
      <dgm:spPr/>
    </dgm:pt>
    <dgm:pt modelId="{8D6AE595-6E5F-6E4C-8D8D-B18BC060EA5E}" type="pres">
      <dgm:prSet presAssocID="{7D7581E9-9E46-934C-8890-11697F249790}" presName="LShape" presStyleLbl="alignNode1" presStyleIdx="0" presStyleCnt="3"/>
      <dgm:spPr>
        <a:solidFill>
          <a:srgbClr val="C00000"/>
        </a:solidFill>
        <a:ln>
          <a:solidFill>
            <a:srgbClr val="C00000"/>
          </a:solidFill>
        </a:ln>
      </dgm:spPr>
    </dgm:pt>
    <dgm:pt modelId="{CABDFA93-7F9F-C345-81A6-2C639BC541F0}" type="pres">
      <dgm:prSet presAssocID="{7D7581E9-9E46-934C-8890-11697F249790}" presName="ParentText" presStyleLbl="revTx" presStyleIdx="0" presStyleCnt="2">
        <dgm:presLayoutVars>
          <dgm:chMax val="0"/>
          <dgm:chPref val="0"/>
          <dgm:bulletEnabled val="1"/>
        </dgm:presLayoutVars>
      </dgm:prSet>
      <dgm:spPr/>
    </dgm:pt>
    <dgm:pt modelId="{A6DA8B19-2CC2-6A48-88C6-7CAD3FE93398}" type="pres">
      <dgm:prSet presAssocID="{7D7581E9-9E46-934C-8890-11697F249790}" presName="Triangle" presStyleLbl="alignNode1" presStyleIdx="1" presStyleCnt="3"/>
      <dgm:spPr>
        <a:solidFill>
          <a:srgbClr val="C00000"/>
        </a:solidFill>
        <a:ln>
          <a:solidFill>
            <a:srgbClr val="C00000"/>
          </a:solidFill>
        </a:ln>
      </dgm:spPr>
    </dgm:pt>
    <dgm:pt modelId="{827970D1-8B2F-2644-A986-7667D0E68850}" type="pres">
      <dgm:prSet presAssocID="{3EFD214F-2322-4F42-BE9C-055016D5CCE6}" presName="sibTrans" presStyleCnt="0"/>
      <dgm:spPr/>
    </dgm:pt>
    <dgm:pt modelId="{18E70CF9-73D8-6A45-B875-0754D80FF98B}" type="pres">
      <dgm:prSet presAssocID="{3EFD214F-2322-4F42-BE9C-055016D5CCE6}" presName="space" presStyleCnt="0"/>
      <dgm:spPr/>
    </dgm:pt>
    <dgm:pt modelId="{689DC84A-7B96-8943-ACD0-DC34E57029DE}" type="pres">
      <dgm:prSet presAssocID="{8B7B63BD-CDF3-C444-AE37-9B306D88CCCA}" presName="composite" presStyleCnt="0"/>
      <dgm:spPr/>
    </dgm:pt>
    <dgm:pt modelId="{D2DAA0A5-DCE1-9E45-A10E-C9C735F2601E}" type="pres">
      <dgm:prSet presAssocID="{8B7B63BD-CDF3-C444-AE37-9B306D88CCCA}" presName="LShape" presStyleLbl="alignNode1" presStyleIdx="2" presStyleCnt="3"/>
      <dgm:spPr>
        <a:solidFill>
          <a:srgbClr val="C00000"/>
        </a:solidFill>
        <a:ln>
          <a:solidFill>
            <a:srgbClr val="C00000"/>
          </a:solidFill>
        </a:ln>
      </dgm:spPr>
    </dgm:pt>
    <dgm:pt modelId="{384F4053-2A48-7047-B488-BAB76A7C7B4C}" type="pres">
      <dgm:prSet presAssocID="{8B7B63BD-CDF3-C444-AE37-9B306D88CCCA}" presName="ParentText" presStyleLbl="revTx" presStyleIdx="1" presStyleCnt="2">
        <dgm:presLayoutVars>
          <dgm:chMax val="0"/>
          <dgm:chPref val="0"/>
          <dgm:bulletEnabled val="1"/>
        </dgm:presLayoutVars>
      </dgm:prSet>
      <dgm:spPr/>
    </dgm:pt>
  </dgm:ptLst>
  <dgm:cxnLst>
    <dgm:cxn modelId="{FE0D200C-7893-BF43-9D81-BCD8E8B91115}" srcId="{6CD93CB1-A6AE-B149-94FE-136B323344AE}" destId="{8B7B63BD-CDF3-C444-AE37-9B306D88CCCA}" srcOrd="1" destOrd="0" parTransId="{72F0C62B-4409-1843-BF96-54B88BDF26D8}" sibTransId="{A81139BD-3A6C-D94C-A64E-7A2412FA8184}"/>
    <dgm:cxn modelId="{24561963-8EDD-F246-A36A-718D4E4912AA}" srcId="{6CD93CB1-A6AE-B149-94FE-136B323344AE}" destId="{7D7581E9-9E46-934C-8890-11697F249790}" srcOrd="0" destOrd="0" parTransId="{18378D40-3B71-4D4C-BA26-1B495203FBBD}" sibTransId="{3EFD214F-2322-4F42-BE9C-055016D5CCE6}"/>
    <dgm:cxn modelId="{0563C679-44F6-674E-BF75-5DD0A1020233}" type="presOf" srcId="{6CD93CB1-A6AE-B149-94FE-136B323344AE}" destId="{A1FFF940-064A-0846-9CB9-E13A91681A52}" srcOrd="0" destOrd="0" presId="urn:microsoft.com/office/officeart/2009/3/layout/StepUpProcess#1"/>
    <dgm:cxn modelId="{8552759F-E612-7C44-8305-8E89D8896966}" type="presOf" srcId="{7D7581E9-9E46-934C-8890-11697F249790}" destId="{CABDFA93-7F9F-C345-81A6-2C639BC541F0}" srcOrd="0" destOrd="0" presId="urn:microsoft.com/office/officeart/2009/3/layout/StepUpProcess#1"/>
    <dgm:cxn modelId="{77A664BC-085F-ED4B-B197-4C718ED576D4}" type="presOf" srcId="{8B7B63BD-CDF3-C444-AE37-9B306D88CCCA}" destId="{384F4053-2A48-7047-B488-BAB76A7C7B4C}" srcOrd="0" destOrd="0" presId="urn:microsoft.com/office/officeart/2009/3/layout/StepUpProcess#1"/>
    <dgm:cxn modelId="{2673F574-F118-974D-8AD0-430CDC2C7FD0}" type="presParOf" srcId="{A1FFF940-064A-0846-9CB9-E13A91681A52}" destId="{1C7FB447-EEA7-A04B-8EA4-EDDB984B8DF7}" srcOrd="0" destOrd="0" presId="urn:microsoft.com/office/officeart/2009/3/layout/StepUpProcess#1"/>
    <dgm:cxn modelId="{36FF1F64-51C8-9047-96DD-7E0356B2F2CD}" type="presParOf" srcId="{1C7FB447-EEA7-A04B-8EA4-EDDB984B8DF7}" destId="{8D6AE595-6E5F-6E4C-8D8D-B18BC060EA5E}" srcOrd="0" destOrd="0" presId="urn:microsoft.com/office/officeart/2009/3/layout/StepUpProcess#1"/>
    <dgm:cxn modelId="{16401807-A3AB-8C4F-B56E-9513E3293C50}" type="presParOf" srcId="{1C7FB447-EEA7-A04B-8EA4-EDDB984B8DF7}" destId="{CABDFA93-7F9F-C345-81A6-2C639BC541F0}" srcOrd="1" destOrd="0" presId="urn:microsoft.com/office/officeart/2009/3/layout/StepUpProcess#1"/>
    <dgm:cxn modelId="{19EA7605-AD17-AD4D-8A73-F15E07925E17}" type="presParOf" srcId="{1C7FB447-EEA7-A04B-8EA4-EDDB984B8DF7}" destId="{A6DA8B19-2CC2-6A48-88C6-7CAD3FE93398}" srcOrd="2" destOrd="0" presId="urn:microsoft.com/office/officeart/2009/3/layout/StepUpProcess#1"/>
    <dgm:cxn modelId="{C45B1D1F-5C6B-A646-9F03-BEBD96F48A6F}" type="presParOf" srcId="{A1FFF940-064A-0846-9CB9-E13A91681A52}" destId="{827970D1-8B2F-2644-A986-7667D0E68850}" srcOrd="1" destOrd="0" presId="urn:microsoft.com/office/officeart/2009/3/layout/StepUpProcess#1"/>
    <dgm:cxn modelId="{20A64954-8B93-B441-9DFB-C1A11D747C65}" type="presParOf" srcId="{827970D1-8B2F-2644-A986-7667D0E68850}" destId="{18E70CF9-73D8-6A45-B875-0754D80FF98B}" srcOrd="0" destOrd="0" presId="urn:microsoft.com/office/officeart/2009/3/layout/StepUpProcess#1"/>
    <dgm:cxn modelId="{7E6D032C-6091-E842-B669-FB90231EAC38}" type="presParOf" srcId="{A1FFF940-064A-0846-9CB9-E13A91681A52}" destId="{689DC84A-7B96-8943-ACD0-DC34E57029DE}" srcOrd="2" destOrd="0" presId="urn:microsoft.com/office/officeart/2009/3/layout/StepUpProcess#1"/>
    <dgm:cxn modelId="{147C7536-666F-5E4D-9FD6-6C0D637FBECC}" type="presParOf" srcId="{689DC84A-7B96-8943-ACD0-DC34E57029DE}" destId="{D2DAA0A5-DCE1-9E45-A10E-C9C735F2601E}" srcOrd="0" destOrd="0" presId="urn:microsoft.com/office/officeart/2009/3/layout/StepUpProcess#1"/>
    <dgm:cxn modelId="{05FA71FF-4A58-7544-8858-229E1BE57854}" type="presParOf" srcId="{689DC84A-7B96-8943-ACD0-DC34E57029DE}" destId="{384F4053-2A48-7047-B488-BAB76A7C7B4C}" srcOrd="1" destOrd="0" presId="urn:microsoft.com/office/officeart/2009/3/layout/StepUpProcess#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AE595-6E5F-6E4C-8D8D-B18BC060EA5E}">
      <dsp:nvSpPr>
        <dsp:cNvPr id="0" name=""/>
        <dsp:cNvSpPr/>
      </dsp:nvSpPr>
      <dsp:spPr>
        <a:xfrm rot="5400000">
          <a:off x="631143" y="2402977"/>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BDFA93-7F9F-C345-81A6-2C639BC541F0}">
      <dsp:nvSpPr>
        <dsp:cNvPr id="0" name=""/>
        <dsp:cNvSpPr/>
      </dsp:nvSpPr>
      <dsp:spPr>
        <a:xfrm>
          <a:off x="318132" y="3335254"/>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zh-CN" altLang="en-US" sz="1800" b="1"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1990年</a:t>
          </a:r>
          <a:r>
            <a:rPr lang="zh-CN" altLang="en-US" sz="1800" kern="1200" dirty="0">
              <a:latin typeface="黑体" panose="02010609060101010101" pitchFamily="49" charset="-122"/>
              <a:ea typeface="黑体" panose="02010609060101010101" pitchFamily="49" charset="-122"/>
              <a:cs typeface="黑体" panose="02010609060101010101" pitchFamily="49" charset="-122"/>
              <a:sym typeface="+mn-ea"/>
            </a:rPr>
            <a:t>实现国民生产总值比1980年翻一番，解决人民的</a:t>
          </a:r>
          <a:r>
            <a:rPr lang="zh-CN" altLang="en-US" sz="1800" b="1"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温饱问题。</a:t>
          </a:r>
          <a:endParaRPr lang="zh-CN" altLang="en-US" sz="1800" kern="1200" dirty="0">
            <a:latin typeface="Heiti SC Light" charset="-122"/>
            <a:ea typeface="Heiti SC Light" charset="-122"/>
            <a:cs typeface="Heiti SC Light" charset="-122"/>
          </a:endParaRPr>
        </a:p>
      </dsp:txBody>
      <dsp:txXfrm>
        <a:off x="318132" y="3335254"/>
        <a:ext cx="2816962" cy="2469232"/>
      </dsp:txXfrm>
    </dsp:sp>
    <dsp:sp modelId="{A6DA8B19-2CC2-6A48-88C6-7CAD3FE93398}">
      <dsp:nvSpPr>
        <dsp:cNvPr id="0" name=""/>
        <dsp:cNvSpPr/>
      </dsp:nvSpPr>
      <dsp:spPr>
        <a:xfrm>
          <a:off x="2603592" y="2173262"/>
          <a:ext cx="531502" cy="53150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2DAA0A5-DCE1-9E45-A10E-C9C735F2601E}">
      <dsp:nvSpPr>
        <dsp:cNvPr id="0" name=""/>
        <dsp:cNvSpPr/>
      </dsp:nvSpPr>
      <dsp:spPr>
        <a:xfrm rot="5400000">
          <a:off x="4079656" y="1549639"/>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84F4053-2A48-7047-B488-BAB76A7C7B4C}">
      <dsp:nvSpPr>
        <dsp:cNvPr id="0" name=""/>
        <dsp:cNvSpPr/>
      </dsp:nvSpPr>
      <dsp:spPr>
        <a:xfrm>
          <a:off x="3766644" y="2481916"/>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zh-CN" altLang="en-US" sz="1800" b="1"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20世纪末</a:t>
          </a:r>
          <a:r>
            <a:rPr lang="zh-CN" altLang="en-US" sz="1800" kern="1200" dirty="0">
              <a:latin typeface="黑体" panose="02010609060101010101" pitchFamily="49" charset="-122"/>
              <a:ea typeface="黑体" panose="02010609060101010101" pitchFamily="49" charset="-122"/>
              <a:cs typeface="黑体" panose="02010609060101010101" pitchFamily="49" charset="-122"/>
              <a:sym typeface="+mn-ea"/>
            </a:rPr>
            <a:t>，使国民生产总值再增长一倍，人民生活</a:t>
          </a:r>
          <a:r>
            <a:rPr lang="zh-CN" altLang="en-US" sz="1800" b="1"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达到小康水平</a:t>
          </a:r>
          <a:endParaRPr lang="zh-CN" altLang="en-US" sz="1800" kern="1200" dirty="0">
            <a:latin typeface="Heiti SC Light" charset="-122"/>
            <a:ea typeface="Heiti SC Light" charset="-122"/>
            <a:cs typeface="Heiti SC Light" charset="-122"/>
          </a:endParaRPr>
        </a:p>
      </dsp:txBody>
      <dsp:txXfrm>
        <a:off x="3766644" y="2481916"/>
        <a:ext cx="2816962" cy="2469232"/>
      </dsp:txXfrm>
    </dsp:sp>
    <dsp:sp modelId="{D3634CF4-DEF7-714A-AA24-E8E38941394B}">
      <dsp:nvSpPr>
        <dsp:cNvPr id="0" name=""/>
        <dsp:cNvSpPr/>
      </dsp:nvSpPr>
      <dsp:spPr>
        <a:xfrm>
          <a:off x="6052104" y="1319924"/>
          <a:ext cx="531502" cy="53150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CDFF73E-4670-A340-962B-0B7A4BE02AE2}">
      <dsp:nvSpPr>
        <dsp:cNvPr id="0" name=""/>
        <dsp:cNvSpPr/>
      </dsp:nvSpPr>
      <dsp:spPr>
        <a:xfrm rot="5400000">
          <a:off x="7528168" y="696301"/>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208EB3B-7B88-674F-916B-6126FD910BAC}">
      <dsp:nvSpPr>
        <dsp:cNvPr id="0" name=""/>
        <dsp:cNvSpPr/>
      </dsp:nvSpPr>
      <dsp:spPr>
        <a:xfrm>
          <a:off x="7215157" y="1628578"/>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zh-CN" altLang="en-US" sz="1800" b="1"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21世纪中叶</a:t>
          </a:r>
          <a:r>
            <a:rPr lang="zh-CN" altLang="en-US" sz="1800" kern="1200" dirty="0">
              <a:latin typeface="黑体" panose="02010609060101010101" pitchFamily="49" charset="-122"/>
              <a:ea typeface="黑体" panose="02010609060101010101" pitchFamily="49" charset="-122"/>
              <a:cs typeface="黑体" panose="02010609060101010101" pitchFamily="49" charset="-122"/>
              <a:sym typeface="+mn-ea"/>
            </a:rPr>
            <a:t>人均国民生产总值达到</a:t>
          </a:r>
          <a:r>
            <a:rPr lang="zh-CN" altLang="en-US" sz="1800" b="1"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中等发达国家水平，</a:t>
          </a:r>
          <a:r>
            <a:rPr lang="zh-CN" altLang="en-US" sz="1800" kern="1200" dirty="0">
              <a:latin typeface="黑体" panose="02010609060101010101" pitchFamily="49" charset="-122"/>
              <a:ea typeface="黑体" panose="02010609060101010101" pitchFamily="49" charset="-122"/>
              <a:cs typeface="黑体" panose="02010609060101010101" pitchFamily="49" charset="-122"/>
              <a:sym typeface="+mn-ea"/>
            </a:rPr>
            <a:t>人民生活比较富裕，</a:t>
          </a:r>
          <a:r>
            <a:rPr lang="zh-CN" altLang="en-US" sz="1800" b="1"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基本实现现代化</a:t>
          </a:r>
          <a:r>
            <a:rPr lang="zh-CN" altLang="en-US" sz="1800" kern="1200" dirty="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1800" kern="1200" dirty="0">
            <a:latin typeface="黑体" panose="02010609060101010101" pitchFamily="49" charset="-122"/>
            <a:ea typeface="黑体" panose="02010609060101010101" pitchFamily="49" charset="-122"/>
            <a:cs typeface="黑体" panose="02010609060101010101" pitchFamily="49" charset="-122"/>
          </a:endParaRPr>
        </a:p>
        <a:p>
          <a:pPr marL="0" lvl="0" indent="0" algn="l" defTabSz="800100">
            <a:lnSpc>
              <a:spcPct val="90000"/>
            </a:lnSpc>
            <a:spcBef>
              <a:spcPct val="0"/>
            </a:spcBef>
            <a:spcAft>
              <a:spcPct val="35000"/>
            </a:spcAft>
            <a:buNone/>
          </a:pPr>
          <a:endParaRPr lang="zh-CN" altLang="en-US" sz="3600" kern="1200" dirty="0">
            <a:latin typeface="Heiti SC Light" charset="-122"/>
            <a:ea typeface="Heiti SC Light" charset="-122"/>
            <a:cs typeface="Heiti SC Light" charset="-122"/>
          </a:endParaRPr>
        </a:p>
      </dsp:txBody>
      <dsp:txXfrm>
        <a:off x="7215157" y="1628578"/>
        <a:ext cx="2816962" cy="24692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AE595-6E5F-6E4C-8D8D-B18BC060EA5E}">
      <dsp:nvSpPr>
        <dsp:cNvPr id="0" name=""/>
        <dsp:cNvSpPr/>
      </dsp:nvSpPr>
      <dsp:spPr>
        <a:xfrm rot="5400000">
          <a:off x="631143" y="2402977"/>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BDFA93-7F9F-C345-81A6-2C639BC541F0}">
      <dsp:nvSpPr>
        <dsp:cNvPr id="0" name=""/>
        <dsp:cNvSpPr/>
      </dsp:nvSpPr>
      <dsp:spPr>
        <a:xfrm>
          <a:off x="318132" y="3335254"/>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zh-CN" altLang="en-US" sz="1800" b="1" u="sng"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b="1"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年</a:t>
          </a:r>
          <a:r>
            <a:rPr lang="zh-CN" altLang="en-US" sz="1800" kern="1200" dirty="0">
              <a:latin typeface="黑体" panose="02010609060101010101" pitchFamily="49" charset="-122"/>
              <a:ea typeface="黑体" panose="02010609060101010101" pitchFamily="49" charset="-122"/>
              <a:cs typeface="黑体" panose="02010609060101010101" pitchFamily="49" charset="-122"/>
              <a:sym typeface="+mn-ea"/>
            </a:rPr>
            <a:t>实现国民生产总值比1980年翻一番，解决人民的</a:t>
          </a:r>
          <a:r>
            <a:rPr lang="zh-CN" altLang="en-US" sz="1800" u="sng"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b="1"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1800" kern="1200" dirty="0">
            <a:latin typeface="Heiti SC Light" charset="-122"/>
            <a:ea typeface="Heiti SC Light" charset="-122"/>
            <a:cs typeface="Heiti SC Light" charset="-122"/>
          </a:endParaRPr>
        </a:p>
      </dsp:txBody>
      <dsp:txXfrm>
        <a:off x="318132" y="3335254"/>
        <a:ext cx="2816962" cy="2469232"/>
      </dsp:txXfrm>
    </dsp:sp>
    <dsp:sp modelId="{A6DA8B19-2CC2-6A48-88C6-7CAD3FE93398}">
      <dsp:nvSpPr>
        <dsp:cNvPr id="0" name=""/>
        <dsp:cNvSpPr/>
      </dsp:nvSpPr>
      <dsp:spPr>
        <a:xfrm>
          <a:off x="2603592" y="2173262"/>
          <a:ext cx="531502" cy="53150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2DAA0A5-DCE1-9E45-A10E-C9C735F2601E}">
      <dsp:nvSpPr>
        <dsp:cNvPr id="0" name=""/>
        <dsp:cNvSpPr/>
      </dsp:nvSpPr>
      <dsp:spPr>
        <a:xfrm rot="5400000">
          <a:off x="4079656" y="1549639"/>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84F4053-2A48-7047-B488-BAB76A7C7B4C}">
      <dsp:nvSpPr>
        <dsp:cNvPr id="0" name=""/>
        <dsp:cNvSpPr/>
      </dsp:nvSpPr>
      <dsp:spPr>
        <a:xfrm>
          <a:off x="3766644" y="2481916"/>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zh-CN" altLang="en-US" sz="1800" u="sng"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kern="1200" dirty="0">
              <a:latin typeface="黑体" panose="02010609060101010101" pitchFamily="49" charset="-122"/>
              <a:ea typeface="黑体" panose="02010609060101010101" pitchFamily="49" charset="-122"/>
              <a:cs typeface="黑体" panose="02010609060101010101" pitchFamily="49" charset="-122"/>
              <a:sym typeface="+mn-ea"/>
            </a:rPr>
            <a:t>，使国民生产总值再增长一倍，人民生活</a:t>
          </a:r>
          <a:r>
            <a:rPr lang="zh-CN" altLang="en-US" sz="1800" b="1"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达到</a:t>
          </a:r>
          <a:r>
            <a:rPr lang="zh-CN" altLang="en-US" sz="1800" b="1" u="sng"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b="1"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1800" kern="1200" dirty="0">
            <a:latin typeface="Heiti SC Light" charset="-122"/>
            <a:ea typeface="Heiti SC Light" charset="-122"/>
            <a:cs typeface="Heiti SC Light" charset="-122"/>
          </a:endParaRPr>
        </a:p>
      </dsp:txBody>
      <dsp:txXfrm>
        <a:off x="3766644" y="2481916"/>
        <a:ext cx="2816962" cy="2469232"/>
      </dsp:txXfrm>
    </dsp:sp>
    <dsp:sp modelId="{D3634CF4-DEF7-714A-AA24-E8E38941394B}">
      <dsp:nvSpPr>
        <dsp:cNvPr id="0" name=""/>
        <dsp:cNvSpPr/>
      </dsp:nvSpPr>
      <dsp:spPr>
        <a:xfrm>
          <a:off x="6052104" y="1319924"/>
          <a:ext cx="531502" cy="53150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CDFF73E-4670-A340-962B-0B7A4BE02AE2}">
      <dsp:nvSpPr>
        <dsp:cNvPr id="0" name=""/>
        <dsp:cNvSpPr/>
      </dsp:nvSpPr>
      <dsp:spPr>
        <a:xfrm rot="5400000">
          <a:off x="7528168" y="696301"/>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208EB3B-7B88-674F-916B-6126FD910BAC}">
      <dsp:nvSpPr>
        <dsp:cNvPr id="0" name=""/>
        <dsp:cNvSpPr/>
      </dsp:nvSpPr>
      <dsp:spPr>
        <a:xfrm>
          <a:off x="7215157" y="1628578"/>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zh-CN" altLang="en-US" sz="1800" u="sng"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u="none" kern="1200" dirty="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1800" kern="1200" dirty="0">
              <a:latin typeface="黑体" panose="02010609060101010101" pitchFamily="49" charset="-122"/>
              <a:ea typeface="黑体" panose="02010609060101010101" pitchFamily="49" charset="-122"/>
              <a:cs typeface="黑体" panose="02010609060101010101" pitchFamily="49" charset="-122"/>
              <a:sym typeface="+mn-ea"/>
            </a:rPr>
            <a:t>人均国民生产总值达到</a:t>
          </a:r>
          <a:r>
            <a:rPr lang="zh-CN" altLang="en-US" sz="1800" u="sng"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b="1"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水平，</a:t>
          </a:r>
          <a:r>
            <a:rPr lang="zh-CN" altLang="en-US" sz="1800" kern="1200" dirty="0">
              <a:latin typeface="黑体" panose="02010609060101010101" pitchFamily="49" charset="-122"/>
              <a:ea typeface="黑体" panose="02010609060101010101" pitchFamily="49" charset="-122"/>
              <a:cs typeface="黑体" panose="02010609060101010101" pitchFamily="49" charset="-122"/>
              <a:sym typeface="+mn-ea"/>
            </a:rPr>
            <a:t>人民生活比较富裕，</a:t>
          </a:r>
          <a:r>
            <a:rPr lang="zh-CN" altLang="en-US" sz="1800" u="sng"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kern="1200" dirty="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1800" kern="1200" dirty="0">
            <a:latin typeface="黑体" panose="02010609060101010101" pitchFamily="49" charset="-122"/>
            <a:ea typeface="黑体" panose="02010609060101010101" pitchFamily="49" charset="-122"/>
            <a:cs typeface="黑体" panose="02010609060101010101" pitchFamily="49" charset="-122"/>
          </a:endParaRPr>
        </a:p>
        <a:p>
          <a:pPr marL="0" lvl="0" indent="0" algn="l" defTabSz="800100">
            <a:lnSpc>
              <a:spcPct val="90000"/>
            </a:lnSpc>
            <a:spcBef>
              <a:spcPct val="0"/>
            </a:spcBef>
            <a:spcAft>
              <a:spcPct val="35000"/>
            </a:spcAft>
            <a:buNone/>
          </a:pPr>
          <a:endParaRPr lang="zh-CN" altLang="en-US" sz="3600" kern="1200" dirty="0">
            <a:latin typeface="Heiti SC Light" charset="-122"/>
            <a:ea typeface="Heiti SC Light" charset="-122"/>
            <a:cs typeface="Heiti SC Light" charset="-122"/>
          </a:endParaRPr>
        </a:p>
      </dsp:txBody>
      <dsp:txXfrm>
        <a:off x="7215157" y="1628578"/>
        <a:ext cx="2816962" cy="24692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AE595-6E5F-6E4C-8D8D-B18BC060EA5E}">
      <dsp:nvSpPr>
        <dsp:cNvPr id="0" name=""/>
        <dsp:cNvSpPr/>
      </dsp:nvSpPr>
      <dsp:spPr>
        <a:xfrm rot="5400000">
          <a:off x="631143" y="2402977"/>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BDFA93-7F9F-C345-81A6-2C639BC541F0}">
      <dsp:nvSpPr>
        <dsp:cNvPr id="0" name=""/>
        <dsp:cNvSpPr/>
      </dsp:nvSpPr>
      <dsp:spPr>
        <a:xfrm>
          <a:off x="318132" y="3335254"/>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zh-CN" altLang="en-US" sz="1800" b="1"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1990年</a:t>
          </a:r>
          <a:r>
            <a:rPr lang="zh-CN" altLang="en-US" sz="1800" kern="1200" dirty="0">
              <a:latin typeface="黑体" panose="02010609060101010101" pitchFamily="49" charset="-122"/>
              <a:ea typeface="黑体" panose="02010609060101010101" pitchFamily="49" charset="-122"/>
              <a:cs typeface="黑体" panose="02010609060101010101" pitchFamily="49" charset="-122"/>
              <a:sym typeface="+mn-ea"/>
            </a:rPr>
            <a:t>实现国民生产总值比1980年翻一番，解决人民的</a:t>
          </a:r>
          <a:r>
            <a:rPr lang="zh-CN" altLang="en-US" sz="1800" b="1"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温饱问题。</a:t>
          </a:r>
          <a:endParaRPr lang="zh-CN" altLang="en-US" sz="1800" kern="1200" dirty="0">
            <a:latin typeface="Heiti SC Light" charset="-122"/>
            <a:ea typeface="Heiti SC Light" charset="-122"/>
            <a:cs typeface="Heiti SC Light" charset="-122"/>
          </a:endParaRPr>
        </a:p>
      </dsp:txBody>
      <dsp:txXfrm>
        <a:off x="318132" y="3335254"/>
        <a:ext cx="2816962" cy="2469232"/>
      </dsp:txXfrm>
    </dsp:sp>
    <dsp:sp modelId="{A6DA8B19-2CC2-6A48-88C6-7CAD3FE93398}">
      <dsp:nvSpPr>
        <dsp:cNvPr id="0" name=""/>
        <dsp:cNvSpPr/>
      </dsp:nvSpPr>
      <dsp:spPr>
        <a:xfrm>
          <a:off x="2603592" y="2173262"/>
          <a:ext cx="531502" cy="53150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2DAA0A5-DCE1-9E45-A10E-C9C735F2601E}">
      <dsp:nvSpPr>
        <dsp:cNvPr id="0" name=""/>
        <dsp:cNvSpPr/>
      </dsp:nvSpPr>
      <dsp:spPr>
        <a:xfrm rot="5400000">
          <a:off x="4079656" y="1549639"/>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84F4053-2A48-7047-B488-BAB76A7C7B4C}">
      <dsp:nvSpPr>
        <dsp:cNvPr id="0" name=""/>
        <dsp:cNvSpPr/>
      </dsp:nvSpPr>
      <dsp:spPr>
        <a:xfrm>
          <a:off x="3766644" y="2481916"/>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zh-CN" altLang="en-US" sz="1800" b="1"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20世纪末</a:t>
          </a:r>
          <a:r>
            <a:rPr lang="zh-CN" altLang="en-US" sz="1800" kern="1200" dirty="0">
              <a:latin typeface="黑体" panose="02010609060101010101" pitchFamily="49" charset="-122"/>
              <a:ea typeface="黑体" panose="02010609060101010101" pitchFamily="49" charset="-122"/>
              <a:cs typeface="黑体" panose="02010609060101010101" pitchFamily="49" charset="-122"/>
              <a:sym typeface="+mn-ea"/>
            </a:rPr>
            <a:t>，使国民生产总值再增长一倍，人民生活</a:t>
          </a:r>
          <a:r>
            <a:rPr lang="zh-CN" altLang="en-US" sz="1800" b="1"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达到小康水平</a:t>
          </a:r>
          <a:endParaRPr lang="zh-CN" altLang="en-US" sz="1800" kern="1200" dirty="0">
            <a:latin typeface="Heiti SC Light" charset="-122"/>
            <a:ea typeface="Heiti SC Light" charset="-122"/>
            <a:cs typeface="Heiti SC Light" charset="-122"/>
          </a:endParaRPr>
        </a:p>
      </dsp:txBody>
      <dsp:txXfrm>
        <a:off x="3766644" y="2481916"/>
        <a:ext cx="2816962" cy="2469232"/>
      </dsp:txXfrm>
    </dsp:sp>
    <dsp:sp modelId="{D3634CF4-DEF7-714A-AA24-E8E38941394B}">
      <dsp:nvSpPr>
        <dsp:cNvPr id="0" name=""/>
        <dsp:cNvSpPr/>
      </dsp:nvSpPr>
      <dsp:spPr>
        <a:xfrm>
          <a:off x="6052104" y="1319924"/>
          <a:ext cx="531502" cy="53150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CDFF73E-4670-A340-962B-0B7A4BE02AE2}">
      <dsp:nvSpPr>
        <dsp:cNvPr id="0" name=""/>
        <dsp:cNvSpPr/>
      </dsp:nvSpPr>
      <dsp:spPr>
        <a:xfrm rot="5400000">
          <a:off x="7528168" y="696301"/>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208EB3B-7B88-674F-916B-6126FD910BAC}">
      <dsp:nvSpPr>
        <dsp:cNvPr id="0" name=""/>
        <dsp:cNvSpPr/>
      </dsp:nvSpPr>
      <dsp:spPr>
        <a:xfrm>
          <a:off x="7215157" y="1628578"/>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zh-CN" altLang="en-US" sz="1800" b="1"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21世纪中叶</a:t>
          </a:r>
          <a:r>
            <a:rPr lang="zh-CN" altLang="en-US" sz="1800" kern="1200" dirty="0">
              <a:latin typeface="黑体" panose="02010609060101010101" pitchFamily="49" charset="-122"/>
              <a:ea typeface="黑体" panose="02010609060101010101" pitchFamily="49" charset="-122"/>
              <a:cs typeface="黑体" panose="02010609060101010101" pitchFamily="49" charset="-122"/>
              <a:sym typeface="+mn-ea"/>
            </a:rPr>
            <a:t>人均国民生产总值达到</a:t>
          </a:r>
          <a:r>
            <a:rPr lang="zh-CN" altLang="en-US" sz="1800" b="1"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中等发达国家水平，</a:t>
          </a:r>
          <a:r>
            <a:rPr lang="zh-CN" altLang="en-US" sz="1800" kern="1200" dirty="0">
              <a:latin typeface="黑体" panose="02010609060101010101" pitchFamily="49" charset="-122"/>
              <a:ea typeface="黑体" panose="02010609060101010101" pitchFamily="49" charset="-122"/>
              <a:cs typeface="黑体" panose="02010609060101010101" pitchFamily="49" charset="-122"/>
              <a:sym typeface="+mn-ea"/>
            </a:rPr>
            <a:t>人民生活比较富裕，</a:t>
          </a:r>
          <a:r>
            <a:rPr lang="zh-CN" altLang="en-US" sz="1800" b="1"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基本实现现代化</a:t>
          </a:r>
          <a:r>
            <a:rPr lang="zh-CN" altLang="en-US" sz="1800" kern="1200" dirty="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1800" kern="1200" dirty="0">
            <a:latin typeface="黑体" panose="02010609060101010101" pitchFamily="49" charset="-122"/>
            <a:ea typeface="黑体" panose="02010609060101010101" pitchFamily="49" charset="-122"/>
            <a:cs typeface="黑体" panose="02010609060101010101" pitchFamily="49" charset="-122"/>
          </a:endParaRPr>
        </a:p>
        <a:p>
          <a:pPr marL="0" lvl="0" indent="0" algn="l" defTabSz="800100">
            <a:lnSpc>
              <a:spcPct val="90000"/>
            </a:lnSpc>
            <a:spcBef>
              <a:spcPct val="0"/>
            </a:spcBef>
            <a:spcAft>
              <a:spcPct val="35000"/>
            </a:spcAft>
            <a:buNone/>
          </a:pPr>
          <a:endParaRPr lang="zh-CN" altLang="en-US" sz="3600" kern="1200" dirty="0">
            <a:latin typeface="Heiti SC Light" charset="-122"/>
            <a:ea typeface="Heiti SC Light" charset="-122"/>
            <a:cs typeface="Heiti SC Light" charset="-122"/>
          </a:endParaRPr>
        </a:p>
      </dsp:txBody>
      <dsp:txXfrm>
        <a:off x="7215157" y="1628578"/>
        <a:ext cx="2816962" cy="24692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AE595-6E5F-6E4C-8D8D-B18BC060EA5E}">
      <dsp:nvSpPr>
        <dsp:cNvPr id="0" name=""/>
        <dsp:cNvSpPr/>
      </dsp:nvSpPr>
      <dsp:spPr>
        <a:xfrm rot="5400000">
          <a:off x="870811" y="945787"/>
          <a:ext cx="2611220" cy="434501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BDFA93-7F9F-C345-81A6-2C639BC541F0}">
      <dsp:nvSpPr>
        <dsp:cNvPr id="0" name=""/>
        <dsp:cNvSpPr/>
      </dsp:nvSpPr>
      <dsp:spPr>
        <a:xfrm>
          <a:off x="434933" y="2244009"/>
          <a:ext cx="3922701" cy="3438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latin typeface="黑体" panose="02010609060101010101" pitchFamily="49" charset="-122"/>
              <a:ea typeface="黑体" panose="02010609060101010101" pitchFamily="49" charset="-122"/>
            </a:rPr>
            <a:t>从</a:t>
          </a:r>
          <a:r>
            <a:rPr lang="en-US" altLang="zh-CN" sz="2800" kern="1200" dirty="0">
              <a:latin typeface="黑体" panose="02010609060101010101" pitchFamily="49" charset="-122"/>
              <a:ea typeface="黑体" panose="02010609060101010101" pitchFamily="49" charset="-122"/>
            </a:rPr>
            <a:t>2020</a:t>
          </a:r>
          <a:r>
            <a:rPr lang="zh-CN" altLang="en-US" sz="2800" kern="1200" dirty="0">
              <a:latin typeface="黑体" panose="02010609060101010101" pitchFamily="49" charset="-122"/>
              <a:ea typeface="黑体" panose="02010609060101010101" pitchFamily="49" charset="-122"/>
            </a:rPr>
            <a:t>年到</a:t>
          </a:r>
          <a:r>
            <a:rPr lang="en-US" altLang="zh-CN" sz="2800" kern="1200" dirty="0">
              <a:latin typeface="黑体" panose="02010609060101010101" pitchFamily="49" charset="-122"/>
              <a:ea typeface="黑体" panose="02010609060101010101" pitchFamily="49" charset="-122"/>
            </a:rPr>
            <a:t>2035</a:t>
          </a:r>
          <a:r>
            <a:rPr lang="zh-CN" altLang="en-US" sz="2800" kern="1200" dirty="0">
              <a:latin typeface="黑体" panose="02010609060101010101" pitchFamily="49" charset="-122"/>
              <a:ea typeface="黑体" panose="02010609060101010101" pitchFamily="49" charset="-122"/>
            </a:rPr>
            <a:t>年，</a:t>
          </a:r>
          <a:r>
            <a:rPr lang="zh-CN" altLang="en-US" sz="2800" b="1" kern="1200" dirty="0">
              <a:solidFill>
                <a:srgbClr val="C00000"/>
              </a:solidFill>
              <a:latin typeface="黑体" panose="02010609060101010101" pitchFamily="49" charset="-122"/>
              <a:ea typeface="黑体" panose="02010609060101010101" pitchFamily="49" charset="-122"/>
            </a:rPr>
            <a:t>基本实现现代化</a:t>
          </a:r>
          <a:r>
            <a:rPr lang="zh-CN" altLang="en-US" sz="2800" kern="1200" dirty="0">
              <a:latin typeface="黑体" panose="02010609060101010101" pitchFamily="49" charset="-122"/>
              <a:ea typeface="黑体" panose="02010609060101010101" pitchFamily="49" charset="-122"/>
            </a:rPr>
            <a:t>。</a:t>
          </a:r>
          <a:endParaRPr lang="zh-CN" altLang="en-US" sz="2800" kern="1200" dirty="0">
            <a:latin typeface="Heiti SC Light" charset="-122"/>
            <a:ea typeface="Heiti SC Light" charset="-122"/>
            <a:cs typeface="Heiti SC Light" charset="-122"/>
          </a:endParaRPr>
        </a:p>
      </dsp:txBody>
      <dsp:txXfrm>
        <a:off x="434933" y="2244009"/>
        <a:ext cx="3922701" cy="3438477"/>
      </dsp:txXfrm>
    </dsp:sp>
    <dsp:sp modelId="{A6DA8B19-2CC2-6A48-88C6-7CAD3FE93398}">
      <dsp:nvSpPr>
        <dsp:cNvPr id="0" name=""/>
        <dsp:cNvSpPr/>
      </dsp:nvSpPr>
      <dsp:spPr>
        <a:xfrm>
          <a:off x="3617502" y="625902"/>
          <a:ext cx="740132" cy="74013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2DAA0A5-DCE1-9E45-A10E-C9C735F2601E}">
      <dsp:nvSpPr>
        <dsp:cNvPr id="0" name=""/>
        <dsp:cNvSpPr/>
      </dsp:nvSpPr>
      <dsp:spPr>
        <a:xfrm rot="5400000">
          <a:off x="5672963" y="-242510"/>
          <a:ext cx="2611220" cy="434501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84F4053-2A48-7047-B488-BAB76A7C7B4C}">
      <dsp:nvSpPr>
        <dsp:cNvPr id="0" name=""/>
        <dsp:cNvSpPr/>
      </dsp:nvSpPr>
      <dsp:spPr>
        <a:xfrm>
          <a:off x="5237086" y="1055712"/>
          <a:ext cx="3922701" cy="3438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latin typeface="黑体" panose="02010609060101010101" pitchFamily="49" charset="-122"/>
              <a:ea typeface="黑体" panose="02010609060101010101" pitchFamily="49" charset="-122"/>
            </a:rPr>
            <a:t>从</a:t>
          </a:r>
          <a:r>
            <a:rPr lang="en-US" altLang="zh-CN" sz="2800" kern="1200" dirty="0">
              <a:latin typeface="黑体" panose="02010609060101010101" pitchFamily="49" charset="-122"/>
              <a:ea typeface="黑体" panose="02010609060101010101" pitchFamily="49" charset="-122"/>
            </a:rPr>
            <a:t>2035</a:t>
          </a:r>
          <a:r>
            <a:rPr lang="zh-CN" altLang="en-US" sz="2800" kern="1200" dirty="0">
              <a:latin typeface="黑体" panose="02010609060101010101" pitchFamily="49" charset="-122"/>
              <a:ea typeface="黑体" panose="02010609060101010101" pitchFamily="49" charset="-122"/>
            </a:rPr>
            <a:t>年到</a:t>
          </a:r>
          <a:r>
            <a:rPr lang="en-US" altLang="zh-CN" sz="2800" kern="1200" dirty="0">
              <a:latin typeface="黑体" panose="02010609060101010101" pitchFamily="49" charset="-122"/>
              <a:ea typeface="黑体" panose="02010609060101010101" pitchFamily="49" charset="-122"/>
            </a:rPr>
            <a:t>21</a:t>
          </a:r>
          <a:r>
            <a:rPr lang="zh-CN" altLang="en-US" sz="2800" kern="1200" dirty="0">
              <a:latin typeface="黑体" panose="02010609060101010101" pitchFamily="49" charset="-122"/>
              <a:ea typeface="黑体" panose="02010609060101010101" pitchFamily="49" charset="-122"/>
            </a:rPr>
            <a:t>世纪中叶，把我国建设成</a:t>
          </a:r>
          <a:r>
            <a:rPr lang="zh-CN" altLang="en-US" sz="2800" kern="1200" dirty="0">
              <a:solidFill>
                <a:srgbClr val="C00000"/>
              </a:solidFill>
              <a:latin typeface="黑体" panose="02010609060101010101" pitchFamily="49" charset="-122"/>
              <a:ea typeface="黑体" panose="02010609060101010101" pitchFamily="49" charset="-122"/>
            </a:rPr>
            <a:t>富强民主文明和谐美丽的社会主义现代化国家</a:t>
          </a:r>
          <a:endParaRPr lang="zh-CN" altLang="en-US" sz="2800" kern="1200" dirty="0">
            <a:solidFill>
              <a:srgbClr val="C00000"/>
            </a:solidFill>
            <a:latin typeface="Heiti SC Light" charset="-122"/>
            <a:ea typeface="Heiti SC Light" charset="-122"/>
            <a:cs typeface="Heiti SC Light" charset="-122"/>
          </a:endParaRPr>
        </a:p>
      </dsp:txBody>
      <dsp:txXfrm>
        <a:off x="5237086" y="1055712"/>
        <a:ext cx="3922701" cy="34384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AE595-6E5F-6E4C-8D8D-B18BC060EA5E}">
      <dsp:nvSpPr>
        <dsp:cNvPr id="0" name=""/>
        <dsp:cNvSpPr/>
      </dsp:nvSpPr>
      <dsp:spPr>
        <a:xfrm rot="5400000">
          <a:off x="870811" y="945787"/>
          <a:ext cx="2611220" cy="434501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BDFA93-7F9F-C345-81A6-2C639BC541F0}">
      <dsp:nvSpPr>
        <dsp:cNvPr id="0" name=""/>
        <dsp:cNvSpPr/>
      </dsp:nvSpPr>
      <dsp:spPr>
        <a:xfrm>
          <a:off x="434933" y="2244009"/>
          <a:ext cx="3922701" cy="3438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latin typeface="黑体" panose="02010609060101010101" pitchFamily="49" charset="-122"/>
              <a:ea typeface="黑体" panose="02010609060101010101" pitchFamily="49" charset="-122"/>
            </a:rPr>
            <a:t>从</a:t>
          </a:r>
          <a:r>
            <a:rPr lang="en-US" altLang="zh-CN" sz="2800" kern="1200" dirty="0">
              <a:latin typeface="黑体" panose="02010609060101010101" pitchFamily="49" charset="-122"/>
              <a:ea typeface="黑体" panose="02010609060101010101" pitchFamily="49" charset="-122"/>
            </a:rPr>
            <a:t>2020</a:t>
          </a:r>
          <a:r>
            <a:rPr lang="zh-CN" altLang="en-US" sz="2800" kern="1200" dirty="0">
              <a:latin typeface="黑体" panose="02010609060101010101" pitchFamily="49" charset="-122"/>
              <a:ea typeface="黑体" panose="02010609060101010101" pitchFamily="49" charset="-122"/>
            </a:rPr>
            <a:t>年到</a:t>
          </a:r>
          <a:r>
            <a:rPr lang="en-US" altLang="zh-CN" sz="2800" kern="1200" dirty="0">
              <a:latin typeface="黑体" panose="02010609060101010101" pitchFamily="49" charset="-122"/>
              <a:ea typeface="黑体" panose="02010609060101010101" pitchFamily="49" charset="-122"/>
            </a:rPr>
            <a:t>2035</a:t>
          </a:r>
          <a:r>
            <a:rPr lang="zh-CN" altLang="en-US" sz="2800" kern="1200" dirty="0">
              <a:latin typeface="黑体" panose="02010609060101010101" pitchFamily="49" charset="-122"/>
              <a:ea typeface="黑体" panose="02010609060101010101" pitchFamily="49" charset="-122"/>
            </a:rPr>
            <a:t>年，</a:t>
          </a:r>
          <a:r>
            <a:rPr lang="zh-CN" altLang="en-US" sz="2800" u="sng" kern="1200" dirty="0">
              <a:latin typeface="黑体" panose="02010609060101010101" pitchFamily="49" charset="-122"/>
              <a:ea typeface="黑体" panose="02010609060101010101" pitchFamily="49" charset="-122"/>
            </a:rPr>
            <a:t>            </a:t>
          </a:r>
          <a:r>
            <a:rPr lang="zh-CN" altLang="en-US" sz="2800" kern="1200" dirty="0">
              <a:latin typeface="黑体" panose="02010609060101010101" pitchFamily="49" charset="-122"/>
              <a:ea typeface="黑体" panose="02010609060101010101" pitchFamily="49" charset="-122"/>
            </a:rPr>
            <a:t>。</a:t>
          </a:r>
          <a:endParaRPr lang="zh-CN" altLang="en-US" sz="2800" kern="1200" dirty="0">
            <a:latin typeface="Heiti SC Light" charset="-122"/>
            <a:ea typeface="Heiti SC Light" charset="-122"/>
            <a:cs typeface="Heiti SC Light" charset="-122"/>
          </a:endParaRPr>
        </a:p>
      </dsp:txBody>
      <dsp:txXfrm>
        <a:off x="434933" y="2244009"/>
        <a:ext cx="3922701" cy="3438477"/>
      </dsp:txXfrm>
    </dsp:sp>
    <dsp:sp modelId="{A6DA8B19-2CC2-6A48-88C6-7CAD3FE93398}">
      <dsp:nvSpPr>
        <dsp:cNvPr id="0" name=""/>
        <dsp:cNvSpPr/>
      </dsp:nvSpPr>
      <dsp:spPr>
        <a:xfrm>
          <a:off x="3617502" y="625902"/>
          <a:ext cx="740132" cy="74013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2DAA0A5-DCE1-9E45-A10E-C9C735F2601E}">
      <dsp:nvSpPr>
        <dsp:cNvPr id="0" name=""/>
        <dsp:cNvSpPr/>
      </dsp:nvSpPr>
      <dsp:spPr>
        <a:xfrm rot="5400000">
          <a:off x="5672963" y="-242510"/>
          <a:ext cx="2611220" cy="434501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84F4053-2A48-7047-B488-BAB76A7C7B4C}">
      <dsp:nvSpPr>
        <dsp:cNvPr id="0" name=""/>
        <dsp:cNvSpPr/>
      </dsp:nvSpPr>
      <dsp:spPr>
        <a:xfrm>
          <a:off x="5237086" y="1055712"/>
          <a:ext cx="3922701" cy="3438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latin typeface="黑体" panose="02010609060101010101" pitchFamily="49" charset="-122"/>
              <a:ea typeface="黑体" panose="02010609060101010101" pitchFamily="49" charset="-122"/>
            </a:rPr>
            <a:t>从</a:t>
          </a:r>
          <a:r>
            <a:rPr lang="en-US" altLang="zh-CN" sz="2800" kern="1200" dirty="0">
              <a:latin typeface="黑体" panose="02010609060101010101" pitchFamily="49" charset="-122"/>
              <a:ea typeface="黑体" panose="02010609060101010101" pitchFamily="49" charset="-122"/>
            </a:rPr>
            <a:t>2035</a:t>
          </a:r>
          <a:r>
            <a:rPr lang="zh-CN" altLang="en-US" sz="2800" kern="1200" dirty="0">
              <a:latin typeface="黑体" panose="02010609060101010101" pitchFamily="49" charset="-122"/>
              <a:ea typeface="黑体" panose="02010609060101010101" pitchFamily="49" charset="-122"/>
            </a:rPr>
            <a:t>年到</a:t>
          </a:r>
          <a:r>
            <a:rPr lang="en-US" altLang="zh-CN" sz="2800" kern="1200" dirty="0">
              <a:latin typeface="黑体" panose="02010609060101010101" pitchFamily="49" charset="-122"/>
              <a:ea typeface="黑体" panose="02010609060101010101" pitchFamily="49" charset="-122"/>
            </a:rPr>
            <a:t>21</a:t>
          </a:r>
          <a:r>
            <a:rPr lang="zh-CN" altLang="en-US" sz="2800" kern="1200" dirty="0">
              <a:latin typeface="黑体" panose="02010609060101010101" pitchFamily="49" charset="-122"/>
              <a:ea typeface="黑体" panose="02010609060101010101" pitchFamily="49" charset="-122"/>
            </a:rPr>
            <a:t>世纪中叶，把我国建设成</a:t>
          </a:r>
          <a:r>
            <a:rPr lang="zh-CN" altLang="en-US" sz="2800" u="sng" kern="1200" dirty="0">
              <a:latin typeface="黑体" panose="02010609060101010101" pitchFamily="49" charset="-122"/>
              <a:ea typeface="黑体" panose="02010609060101010101" pitchFamily="49" charset="-122"/>
            </a:rPr>
            <a:t>      </a:t>
          </a:r>
          <a:r>
            <a:rPr lang="zh-CN" altLang="en-US" sz="2800" kern="1200" dirty="0">
              <a:solidFill>
                <a:srgbClr val="C00000"/>
              </a:solidFill>
              <a:latin typeface="黑体" panose="02010609060101010101" pitchFamily="49" charset="-122"/>
              <a:ea typeface="黑体" panose="02010609060101010101" pitchFamily="49" charset="-122"/>
            </a:rPr>
            <a:t>文明和谐美丽的社会主义现代化国家</a:t>
          </a:r>
          <a:endParaRPr lang="zh-CN" altLang="en-US" sz="2800" kern="1200" dirty="0">
            <a:solidFill>
              <a:srgbClr val="C00000"/>
            </a:solidFill>
            <a:latin typeface="Heiti SC Light" charset="-122"/>
            <a:ea typeface="Heiti SC Light" charset="-122"/>
            <a:cs typeface="Heiti SC Light" charset="-122"/>
          </a:endParaRPr>
        </a:p>
      </dsp:txBody>
      <dsp:txXfrm>
        <a:off x="5237086" y="1055712"/>
        <a:ext cx="3922701" cy="34384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AE595-6E5F-6E4C-8D8D-B18BC060EA5E}">
      <dsp:nvSpPr>
        <dsp:cNvPr id="0" name=""/>
        <dsp:cNvSpPr/>
      </dsp:nvSpPr>
      <dsp:spPr>
        <a:xfrm rot="5400000">
          <a:off x="870811" y="945787"/>
          <a:ext cx="2611220" cy="434501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BDFA93-7F9F-C345-81A6-2C639BC541F0}">
      <dsp:nvSpPr>
        <dsp:cNvPr id="0" name=""/>
        <dsp:cNvSpPr/>
      </dsp:nvSpPr>
      <dsp:spPr>
        <a:xfrm>
          <a:off x="434933" y="2244009"/>
          <a:ext cx="3922701" cy="3438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latin typeface="黑体" panose="02010609060101010101" pitchFamily="49" charset="-122"/>
              <a:ea typeface="黑体" panose="02010609060101010101" pitchFamily="49" charset="-122"/>
            </a:rPr>
            <a:t>从</a:t>
          </a:r>
          <a:r>
            <a:rPr lang="en-US" altLang="zh-CN" sz="2800" kern="1200" dirty="0">
              <a:latin typeface="黑体" panose="02010609060101010101" pitchFamily="49" charset="-122"/>
              <a:ea typeface="黑体" panose="02010609060101010101" pitchFamily="49" charset="-122"/>
            </a:rPr>
            <a:t>2020</a:t>
          </a:r>
          <a:r>
            <a:rPr lang="zh-CN" altLang="en-US" sz="2800" kern="1200" dirty="0">
              <a:latin typeface="黑体" panose="02010609060101010101" pitchFamily="49" charset="-122"/>
              <a:ea typeface="黑体" panose="02010609060101010101" pitchFamily="49" charset="-122"/>
            </a:rPr>
            <a:t>年到</a:t>
          </a:r>
          <a:r>
            <a:rPr lang="en-US" altLang="zh-CN" sz="2800" kern="1200" dirty="0">
              <a:latin typeface="黑体" panose="02010609060101010101" pitchFamily="49" charset="-122"/>
              <a:ea typeface="黑体" panose="02010609060101010101" pitchFamily="49" charset="-122"/>
            </a:rPr>
            <a:t>2035</a:t>
          </a:r>
          <a:r>
            <a:rPr lang="zh-CN" altLang="en-US" sz="2800" kern="1200" dirty="0">
              <a:latin typeface="黑体" panose="02010609060101010101" pitchFamily="49" charset="-122"/>
              <a:ea typeface="黑体" panose="02010609060101010101" pitchFamily="49" charset="-122"/>
            </a:rPr>
            <a:t>年，</a:t>
          </a:r>
          <a:r>
            <a:rPr lang="zh-CN" altLang="en-US" sz="2800" b="1" kern="1200" dirty="0">
              <a:solidFill>
                <a:srgbClr val="C00000"/>
              </a:solidFill>
              <a:latin typeface="黑体" panose="02010609060101010101" pitchFamily="49" charset="-122"/>
              <a:ea typeface="黑体" panose="02010609060101010101" pitchFamily="49" charset="-122"/>
            </a:rPr>
            <a:t>基本实现现代化</a:t>
          </a:r>
          <a:r>
            <a:rPr lang="zh-CN" altLang="en-US" sz="2800" kern="1200" dirty="0">
              <a:latin typeface="黑体" panose="02010609060101010101" pitchFamily="49" charset="-122"/>
              <a:ea typeface="黑体" panose="02010609060101010101" pitchFamily="49" charset="-122"/>
            </a:rPr>
            <a:t>。</a:t>
          </a:r>
          <a:endParaRPr lang="zh-CN" altLang="en-US" sz="2800" kern="1200" dirty="0">
            <a:latin typeface="Heiti SC Light" charset="-122"/>
            <a:ea typeface="Heiti SC Light" charset="-122"/>
            <a:cs typeface="Heiti SC Light" charset="-122"/>
          </a:endParaRPr>
        </a:p>
      </dsp:txBody>
      <dsp:txXfrm>
        <a:off x="434933" y="2244009"/>
        <a:ext cx="3922701" cy="3438477"/>
      </dsp:txXfrm>
    </dsp:sp>
    <dsp:sp modelId="{A6DA8B19-2CC2-6A48-88C6-7CAD3FE93398}">
      <dsp:nvSpPr>
        <dsp:cNvPr id="0" name=""/>
        <dsp:cNvSpPr/>
      </dsp:nvSpPr>
      <dsp:spPr>
        <a:xfrm>
          <a:off x="3617502" y="625902"/>
          <a:ext cx="740132" cy="74013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2DAA0A5-DCE1-9E45-A10E-C9C735F2601E}">
      <dsp:nvSpPr>
        <dsp:cNvPr id="0" name=""/>
        <dsp:cNvSpPr/>
      </dsp:nvSpPr>
      <dsp:spPr>
        <a:xfrm rot="5400000">
          <a:off x="5672963" y="-242510"/>
          <a:ext cx="2611220" cy="434501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84F4053-2A48-7047-B488-BAB76A7C7B4C}">
      <dsp:nvSpPr>
        <dsp:cNvPr id="0" name=""/>
        <dsp:cNvSpPr/>
      </dsp:nvSpPr>
      <dsp:spPr>
        <a:xfrm>
          <a:off x="5237086" y="1055712"/>
          <a:ext cx="3922701" cy="3438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latin typeface="黑体" panose="02010609060101010101" pitchFamily="49" charset="-122"/>
              <a:ea typeface="黑体" panose="02010609060101010101" pitchFamily="49" charset="-122"/>
            </a:rPr>
            <a:t>从</a:t>
          </a:r>
          <a:r>
            <a:rPr lang="en-US" altLang="zh-CN" sz="2800" kern="1200" dirty="0">
              <a:latin typeface="黑体" panose="02010609060101010101" pitchFamily="49" charset="-122"/>
              <a:ea typeface="黑体" panose="02010609060101010101" pitchFamily="49" charset="-122"/>
            </a:rPr>
            <a:t>2035</a:t>
          </a:r>
          <a:r>
            <a:rPr lang="zh-CN" altLang="en-US" sz="2800" kern="1200" dirty="0">
              <a:latin typeface="黑体" panose="02010609060101010101" pitchFamily="49" charset="-122"/>
              <a:ea typeface="黑体" panose="02010609060101010101" pitchFamily="49" charset="-122"/>
            </a:rPr>
            <a:t>年到</a:t>
          </a:r>
          <a:r>
            <a:rPr lang="en-US" altLang="zh-CN" sz="2800" kern="1200" dirty="0">
              <a:latin typeface="黑体" panose="02010609060101010101" pitchFamily="49" charset="-122"/>
              <a:ea typeface="黑体" panose="02010609060101010101" pitchFamily="49" charset="-122"/>
            </a:rPr>
            <a:t>21</a:t>
          </a:r>
          <a:r>
            <a:rPr lang="zh-CN" altLang="en-US" sz="2800" kern="1200" dirty="0">
              <a:latin typeface="黑体" panose="02010609060101010101" pitchFamily="49" charset="-122"/>
              <a:ea typeface="黑体" panose="02010609060101010101" pitchFamily="49" charset="-122"/>
            </a:rPr>
            <a:t>世纪中叶，把我国建设成</a:t>
          </a:r>
          <a:r>
            <a:rPr lang="zh-CN" altLang="en-US" sz="2800" kern="1200" dirty="0">
              <a:solidFill>
                <a:srgbClr val="C00000"/>
              </a:solidFill>
              <a:latin typeface="黑体" panose="02010609060101010101" pitchFamily="49" charset="-122"/>
              <a:ea typeface="黑体" panose="02010609060101010101" pitchFamily="49" charset="-122"/>
            </a:rPr>
            <a:t>富强民主文明和谐美丽的社会主义现代化国家</a:t>
          </a:r>
          <a:endParaRPr lang="zh-CN" altLang="en-US" sz="2800" kern="1200" dirty="0">
            <a:solidFill>
              <a:srgbClr val="C00000"/>
            </a:solidFill>
            <a:latin typeface="Heiti SC Light" charset="-122"/>
            <a:ea typeface="Heiti SC Light" charset="-122"/>
            <a:cs typeface="Heiti SC Light" charset="-122"/>
          </a:endParaRPr>
        </a:p>
      </dsp:txBody>
      <dsp:txXfrm>
        <a:off x="5237086" y="1055712"/>
        <a:ext cx="3922701" cy="3438477"/>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1">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2">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3">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StepUpProcess#1">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StepUpProcess#1">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StepUpProcess#1">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2">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3">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2019/12/12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3845157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7B41C-2517-4BF8-AD08-596BD1D5E37F}" type="datetimeFigureOut">
              <a:rPr lang="zh-CN" altLang="en-US" smtClean="0"/>
              <a:t>2019/12/12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F6675-9CA1-4822-BCBC-3C14710B21BA}" type="slidenum">
              <a:rPr lang="zh-CN" altLang="en-US" smtClean="0"/>
              <a:t>‹#›</a:t>
            </a:fld>
            <a:endParaRPr lang="zh-CN" altLang="en-US"/>
          </a:p>
        </p:txBody>
      </p:sp>
    </p:spTree>
    <p:extLst>
      <p:ext uri="{BB962C8B-B14F-4D97-AF65-F5344CB8AC3E}">
        <p14:creationId xmlns:p14="http://schemas.microsoft.com/office/powerpoint/2010/main" val="2112829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7</a:t>
            </a:fld>
            <a:endParaRPr lang="zh-CN" altLang="en-US"/>
          </a:p>
        </p:txBody>
      </p:sp>
    </p:spTree>
    <p:extLst>
      <p:ext uri="{BB962C8B-B14F-4D97-AF65-F5344CB8AC3E}">
        <p14:creationId xmlns:p14="http://schemas.microsoft.com/office/powerpoint/2010/main" val="1699106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79</a:t>
            </a:fld>
            <a:endParaRPr lang="zh-CN" altLang="en-US">
              <a:solidFill>
                <a:prstClr val="black"/>
              </a:solidFill>
            </a:endParaRPr>
          </a:p>
        </p:txBody>
      </p:sp>
    </p:spTree>
    <p:extLst>
      <p:ext uri="{BB962C8B-B14F-4D97-AF65-F5344CB8AC3E}">
        <p14:creationId xmlns:p14="http://schemas.microsoft.com/office/powerpoint/2010/main" val="310991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81</a:t>
            </a:fld>
            <a:endParaRPr lang="zh-CN" altLang="en-US">
              <a:solidFill>
                <a:prstClr val="black"/>
              </a:solidFill>
            </a:endParaRPr>
          </a:p>
        </p:txBody>
      </p:sp>
    </p:spTree>
    <p:extLst>
      <p:ext uri="{BB962C8B-B14F-4D97-AF65-F5344CB8AC3E}">
        <p14:creationId xmlns:p14="http://schemas.microsoft.com/office/powerpoint/2010/main" val="1739622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82</a:t>
            </a:fld>
            <a:endParaRPr lang="zh-CN" altLang="en-US">
              <a:solidFill>
                <a:prstClr val="black"/>
              </a:solidFill>
            </a:endParaRPr>
          </a:p>
        </p:txBody>
      </p:sp>
    </p:spTree>
    <p:extLst>
      <p:ext uri="{BB962C8B-B14F-4D97-AF65-F5344CB8AC3E}">
        <p14:creationId xmlns:p14="http://schemas.microsoft.com/office/powerpoint/2010/main" val="12526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83</a:t>
            </a:fld>
            <a:endParaRPr lang="zh-CN" altLang="en-US">
              <a:solidFill>
                <a:prstClr val="black"/>
              </a:solidFill>
            </a:endParaRPr>
          </a:p>
        </p:txBody>
      </p:sp>
    </p:spTree>
    <p:extLst>
      <p:ext uri="{BB962C8B-B14F-4D97-AF65-F5344CB8AC3E}">
        <p14:creationId xmlns:p14="http://schemas.microsoft.com/office/powerpoint/2010/main" val="709106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94</a:t>
            </a:fld>
            <a:endParaRPr lang="zh-CN" altLang="en-US">
              <a:solidFill>
                <a:prstClr val="black"/>
              </a:solidFill>
            </a:endParaRPr>
          </a:p>
        </p:txBody>
      </p:sp>
    </p:spTree>
    <p:extLst>
      <p:ext uri="{BB962C8B-B14F-4D97-AF65-F5344CB8AC3E}">
        <p14:creationId xmlns:p14="http://schemas.microsoft.com/office/powerpoint/2010/main" val="1629463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95</a:t>
            </a:fld>
            <a:endParaRPr lang="zh-CN" altLang="en-US">
              <a:solidFill>
                <a:prstClr val="black"/>
              </a:solidFill>
            </a:endParaRPr>
          </a:p>
        </p:txBody>
      </p:sp>
    </p:spTree>
    <p:extLst>
      <p:ext uri="{BB962C8B-B14F-4D97-AF65-F5344CB8AC3E}">
        <p14:creationId xmlns:p14="http://schemas.microsoft.com/office/powerpoint/2010/main" val="728443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96</a:t>
            </a:fld>
            <a:endParaRPr lang="zh-CN" altLang="en-US">
              <a:solidFill>
                <a:prstClr val="black"/>
              </a:solidFill>
            </a:endParaRPr>
          </a:p>
        </p:txBody>
      </p:sp>
    </p:spTree>
    <p:extLst>
      <p:ext uri="{BB962C8B-B14F-4D97-AF65-F5344CB8AC3E}">
        <p14:creationId xmlns:p14="http://schemas.microsoft.com/office/powerpoint/2010/main" val="1459538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97</a:t>
            </a:fld>
            <a:endParaRPr lang="zh-CN" altLang="en-US">
              <a:solidFill>
                <a:prstClr val="black"/>
              </a:solidFill>
            </a:endParaRPr>
          </a:p>
        </p:txBody>
      </p:sp>
    </p:spTree>
    <p:extLst>
      <p:ext uri="{BB962C8B-B14F-4D97-AF65-F5344CB8AC3E}">
        <p14:creationId xmlns:p14="http://schemas.microsoft.com/office/powerpoint/2010/main" val="976012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601916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734304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43260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2021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494324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067104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8588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22253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216650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8381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419319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380095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259812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670372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487371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934159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94324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791220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0507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74702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262262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88992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5989142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3907442756"/>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561476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62966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010563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863004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898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84241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t>2019/12/12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269765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2467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247237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267778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5750778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1400640996"/>
      </p:ext>
    </p:extLst>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596885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627034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152974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4584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809D8D8-7452-4451-B174-E376E5DA4DD5}" type="datetimeFigureOut">
              <a:rPr lang="zh-CN" altLang="en-US" smtClean="0"/>
              <a:t>2019/12/12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16642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5855887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6221554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179656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5693331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3803950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568052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095785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83965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8329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t>2019/12/12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357965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6831105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76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t>2019/12/12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t>‹#›</a:t>
            </a:fld>
            <a:endParaRPr lang="zh-CN" altLang="en-US"/>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圆角矩形 10"/>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t>2019/12/12</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155315739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464926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826137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2019/12/12</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250130265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10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2.xml"/></Relationships>
</file>

<file path=ppt/slides/_rels/slide10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0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2.xml"/></Relationships>
</file>

<file path=ppt/slides/_rels/slide10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2.xml"/></Relationships>
</file>

<file path=ppt/slides/_rels/slide10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2.xml"/></Relationships>
</file>

<file path=ppt/slides/_rels/slide10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2.xml"/></Relationships>
</file>

<file path=ppt/slides/_rels/slide10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0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0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0.xml"/></Relationships>
</file>

<file path=ppt/slides/_rels/slide8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0.xml"/></Relationships>
</file>

<file path=ppt/slides/_rels/slide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0.xml"/></Relationships>
</file>

<file path=ppt/slides/_rels/slide8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2.xml"/></Relationships>
</file>

<file path=ppt/slides/_rels/slide8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2.xml"/></Relationships>
</file>

<file path=ppt/slides/_rels/slide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2.xml"/></Relationships>
</file>

<file path=ppt/slides/_rels/slide8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9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2.xml"/></Relationships>
</file>

<file path=ppt/slides/_rels/slide9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2.xml"/></Relationships>
</file>

<file path=ppt/slides/_rels/slide9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2.xml"/></Relationships>
</file>

<file path=ppt/slides/_rels/slide9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2.xml"/></Relationships>
</file>

<file path=ppt/slides/_rels/slide9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2.xml"/></Relationships>
</file>

<file path=ppt/slides/_rels/slide9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8936" y="1597749"/>
            <a:ext cx="10046341" cy="1569660"/>
          </a:xfrm>
          <a:prstGeom prst="rect">
            <a:avLst/>
          </a:prstGeom>
        </p:spPr>
        <p:txBody>
          <a:bodyPr wrap="none">
            <a:spAutoFit/>
          </a:bodyPr>
          <a:lstStyle/>
          <a:p>
            <a:pPr algn="ctr"/>
            <a:r>
              <a:rPr lang="zh-CN" altLang="en-US" sz="9600" b="1" dirty="0">
                <a:solidFill>
                  <a:srgbClr val="E7E6E6">
                    <a:lumMod val="10000"/>
                  </a:srgb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中国近现代史纲要</a:t>
            </a:r>
          </a:p>
        </p:txBody>
      </p:sp>
      <p:sp>
        <p:nvSpPr>
          <p:cNvPr id="4" name="TextBox 3"/>
          <p:cNvSpPr txBox="1">
            <a:spLocks noChangeArrowheads="1"/>
          </p:cNvSpPr>
          <p:nvPr/>
        </p:nvSpPr>
        <p:spPr bwMode="auto">
          <a:xfrm>
            <a:off x="4360875" y="3888172"/>
            <a:ext cx="4175171" cy="1198880"/>
          </a:xfrm>
          <a:prstGeom prst="rect">
            <a:avLst/>
          </a:prstGeom>
          <a:noFill/>
          <a:ln w="9525">
            <a:noFill/>
            <a:miter lim="800000"/>
          </a:ln>
        </p:spPr>
        <p:txBody>
          <a:bodyPr wrap="square">
            <a:spAutoFit/>
          </a:bodyPr>
          <a:lstStyle/>
          <a:p>
            <a:pPr>
              <a:lnSpc>
                <a:spcPct val="150000"/>
              </a:lnSpc>
            </a:pPr>
            <a:r>
              <a:rPr lang="zh-CN" altLang="en-US" sz="2400" dirty="0">
                <a:solidFill>
                  <a:srgbClr val="161616"/>
                </a:solidFill>
                <a:latin typeface="黑体" panose="02010609060101010101" pitchFamily="49" charset="-122"/>
                <a:ea typeface="黑体" panose="02010609060101010101" pitchFamily="49" charset="-122"/>
              </a:rPr>
              <a:t>   尚德机构  学术中心</a:t>
            </a:r>
            <a:endParaRPr lang="en-US" altLang="zh-CN" sz="2400" dirty="0">
              <a:solidFill>
                <a:srgbClr val="161616"/>
              </a:solidFill>
              <a:latin typeface="黑体" panose="02010609060101010101" pitchFamily="49" charset="-122"/>
              <a:ea typeface="黑体" panose="02010609060101010101" pitchFamily="49" charset="-122"/>
            </a:endParaRPr>
          </a:p>
          <a:p>
            <a:pPr>
              <a:lnSpc>
                <a:spcPct val="150000"/>
              </a:lnSpc>
            </a:pPr>
            <a:r>
              <a:rPr lang="zh-CN" altLang="en-US" sz="2400" dirty="0">
                <a:solidFill>
                  <a:srgbClr val="161616"/>
                </a:solidFill>
                <a:latin typeface="黑体" panose="02010609060101010101" pitchFamily="49" charset="-122"/>
                <a:ea typeface="黑体" panose="02010609060101010101" pitchFamily="49" charset="-122"/>
              </a:rPr>
              <a:t>    主讲老师：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2923409"/>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改革开放与现代化建设新时期</a:t>
            </a:r>
          </a:p>
        </p:txBody>
      </p:sp>
      <p:sp>
        <p:nvSpPr>
          <p:cNvPr id="3" name="左大括号 2"/>
          <p:cNvSpPr/>
          <p:nvPr/>
        </p:nvSpPr>
        <p:spPr>
          <a:xfrm>
            <a:off x="2220386" y="1021967"/>
            <a:ext cx="250222" cy="508667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4475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p>
        </p:txBody>
      </p:sp>
      <p:sp>
        <p:nvSpPr>
          <p:cNvPr id="14" name="圆角矩形 13"/>
          <p:cNvSpPr/>
          <p:nvPr/>
        </p:nvSpPr>
        <p:spPr>
          <a:xfrm>
            <a:off x="2506180" y="479400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a:t>
            </a:r>
            <a:r>
              <a:rPr lang="en-US" altLang="zh-CN" sz="2000" dirty="0">
                <a:solidFill>
                  <a:schemeClr val="tx1"/>
                </a:solidFill>
                <a:latin typeface="黑体" panose="02010609060101010101" pitchFamily="49" charset="-122"/>
                <a:ea typeface="黑体" panose="02010609060101010101" pitchFamily="49" charset="-122"/>
                <a:sym typeface="+mn-ea"/>
              </a:rPr>
              <a:t>/</a:t>
            </a:r>
            <a:r>
              <a:rPr lang="zh-CN" altLang="en-US" sz="2000" dirty="0">
                <a:solidFill>
                  <a:schemeClr val="tx1"/>
                </a:solidFill>
                <a:latin typeface="黑体" panose="02010609060101010101" pitchFamily="49" charset="-122"/>
                <a:ea typeface="黑体" panose="02010609060101010101" pitchFamily="49" charset="-122"/>
                <a:sym typeface="+mn-ea"/>
              </a:rPr>
              <a:t>三</a:t>
            </a:r>
            <a:r>
              <a:rPr lang="en-US" altLang="zh-CN" sz="2000" dirty="0">
                <a:solidFill>
                  <a:schemeClr val="tx1"/>
                </a:solidFill>
                <a:latin typeface="黑体" panose="02010609060101010101" pitchFamily="49" charset="-122"/>
                <a:ea typeface="黑体" panose="02010609060101010101" pitchFamily="49" charset="-122"/>
                <a:sym typeface="+mn-ea"/>
              </a:rPr>
              <a:t>/</a:t>
            </a:r>
            <a:r>
              <a:rPr lang="zh-CN" altLang="en-US" sz="2000" dirty="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6" name="左大括号 5"/>
          <p:cNvSpPr/>
          <p:nvPr/>
        </p:nvSpPr>
        <p:spPr>
          <a:xfrm>
            <a:off x="6129123" y="817357"/>
            <a:ext cx="229119" cy="216356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25262" y="732335"/>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伟大的历史性转折</a:t>
            </a:r>
          </a:p>
        </p:txBody>
      </p:sp>
      <p:sp>
        <p:nvSpPr>
          <p:cNvPr id="8" name="左大括号 7"/>
          <p:cNvSpPr/>
          <p:nvPr/>
        </p:nvSpPr>
        <p:spPr>
          <a:xfrm>
            <a:off x="9389326" y="381000"/>
            <a:ext cx="172703" cy="127659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圆角矩形 8"/>
          <p:cNvSpPr/>
          <p:nvPr/>
        </p:nvSpPr>
        <p:spPr>
          <a:xfrm>
            <a:off x="9562029" y="240518"/>
            <a:ext cx="2614164" cy="62092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冲破两个凡是</a:t>
            </a:r>
          </a:p>
        </p:txBody>
      </p:sp>
      <p:sp>
        <p:nvSpPr>
          <p:cNvPr id="10" name="圆角矩形 9"/>
          <p:cNvSpPr/>
          <p:nvPr/>
        </p:nvSpPr>
        <p:spPr>
          <a:xfrm>
            <a:off x="9562029" y="1079358"/>
            <a:ext cx="2614164" cy="5736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十一届三中全会</a:t>
            </a:r>
          </a:p>
        </p:txBody>
      </p:sp>
      <p:sp>
        <p:nvSpPr>
          <p:cNvPr id="11" name="圆角矩形 10"/>
          <p:cNvSpPr/>
          <p:nvPr/>
        </p:nvSpPr>
        <p:spPr>
          <a:xfrm>
            <a:off x="6325262" y="153471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回顾过去</a:t>
            </a:r>
          </a:p>
        </p:txBody>
      </p:sp>
      <p:sp>
        <p:nvSpPr>
          <p:cNvPr id="12" name="圆角矩形 11"/>
          <p:cNvSpPr/>
          <p:nvPr/>
        </p:nvSpPr>
        <p:spPr>
          <a:xfrm>
            <a:off x="6325262" y="232966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展望未来</a:t>
            </a:r>
          </a:p>
        </p:txBody>
      </p:sp>
    </p:spTree>
    <p:extLst>
      <p:ext uri="{BB962C8B-B14F-4D97-AF65-F5344CB8AC3E}">
        <p14:creationId xmlns:p14="http://schemas.microsoft.com/office/powerpoint/2010/main" val="214189744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646747" y="2406090"/>
            <a:ext cx="10898505" cy="3785652"/>
          </a:xfrm>
          <a:prstGeom prst="rect">
            <a:avLst/>
          </a:prstGeom>
          <a:noFill/>
        </p:spPr>
        <p:txBody>
          <a:bodyPr wrap="square" rtlCol="0" anchor="t">
            <a:spAutoFit/>
          </a:bodyPr>
          <a:lstStyle/>
          <a:p>
            <a:pPr>
              <a:lnSpc>
                <a:spcPct val="150000"/>
              </a:lnSpc>
            </a:pPr>
            <a:r>
              <a:rPr lang="zh-CN" altLang="en-US" sz="2000" b="1" dirty="0">
                <a:solidFill>
                  <a:prstClr val="black"/>
                </a:solidFill>
                <a:latin typeface="黑体" pitchFamily="49" charset="-122"/>
                <a:ea typeface="黑体" pitchFamily="49" charset="-122"/>
              </a:rPr>
              <a:t>政治</a:t>
            </a:r>
            <a:r>
              <a:rPr lang="zh-CN" altLang="en-US" sz="2000" dirty="0">
                <a:solidFill>
                  <a:prstClr val="black"/>
                </a:solidFill>
                <a:latin typeface="黑体" pitchFamily="49" charset="-122"/>
                <a:ea typeface="黑体" pitchFamily="49" charset="-122"/>
              </a:rPr>
              <a:t>：发展社会主义民主政治</a:t>
            </a:r>
            <a:endParaRPr lang="en-US" altLang="zh-CN" sz="2000" dirty="0">
              <a:solidFill>
                <a:prstClr val="black"/>
              </a:solidFill>
              <a:latin typeface="黑体" pitchFamily="49" charset="-122"/>
              <a:ea typeface="黑体" pitchFamily="49" charset="-122"/>
            </a:endParaRPr>
          </a:p>
          <a:p>
            <a:pPr>
              <a:lnSpc>
                <a:spcPct val="150000"/>
              </a:lnSpc>
            </a:pPr>
            <a:r>
              <a:rPr lang="zh-CN" altLang="en-US" sz="2000" b="1" dirty="0">
                <a:solidFill>
                  <a:prstClr val="black"/>
                </a:solidFill>
                <a:latin typeface="黑体" pitchFamily="49" charset="-122"/>
                <a:ea typeface="黑体" pitchFamily="49" charset="-122"/>
              </a:rPr>
              <a:t>经济</a:t>
            </a:r>
            <a:r>
              <a:rPr lang="zh-CN" altLang="en-US" sz="2000" dirty="0">
                <a:solidFill>
                  <a:prstClr val="black"/>
                </a:solidFill>
                <a:latin typeface="黑体" pitchFamily="49" charset="-122"/>
                <a:ea typeface="黑体" pitchFamily="49" charset="-122"/>
              </a:rPr>
              <a:t>：</a:t>
            </a:r>
            <a:r>
              <a:rPr lang="zh-CN" altLang="en-US" sz="2000" b="1" dirty="0">
                <a:solidFill>
                  <a:srgbClr val="C00000"/>
                </a:solidFill>
                <a:latin typeface="黑体" pitchFamily="49" charset="-122"/>
                <a:ea typeface="黑体" pitchFamily="49" charset="-122"/>
              </a:rPr>
              <a:t>经济发展</a:t>
            </a:r>
            <a:r>
              <a:rPr lang="zh-CN" altLang="en-US" sz="2000" b="1" u="sng" dirty="0">
                <a:solidFill>
                  <a:srgbClr val="C00000"/>
                </a:solidFill>
                <a:latin typeface="黑体" pitchFamily="49" charset="-122"/>
                <a:ea typeface="黑体" pitchFamily="49" charset="-122"/>
              </a:rPr>
              <a:t>     </a:t>
            </a:r>
            <a:r>
              <a:rPr lang="en-US" altLang="zh-CN" sz="2000" dirty="0">
                <a:solidFill>
                  <a:prstClr val="black"/>
                </a:solidFill>
                <a:latin typeface="黑体" pitchFamily="49" charset="-122"/>
                <a:ea typeface="黑体" pitchFamily="49" charset="-122"/>
              </a:rPr>
              <a:t>——</a:t>
            </a:r>
            <a:r>
              <a:rPr lang="zh-CN" altLang="en-US" sz="2000" dirty="0">
                <a:solidFill>
                  <a:prstClr val="black"/>
                </a:solidFill>
                <a:latin typeface="黑体" pitchFamily="49" charset="-122"/>
                <a:ea typeface="黑体" pitchFamily="49" charset="-122"/>
              </a:rPr>
              <a:t>从高速增长转为中高速增长；</a:t>
            </a:r>
            <a:endParaRPr lang="en-US" altLang="zh-CN" sz="2000" dirty="0">
              <a:solidFill>
                <a:prstClr val="black"/>
              </a:solidFill>
              <a:latin typeface="黑体" pitchFamily="49" charset="-122"/>
              <a:ea typeface="黑体" pitchFamily="49" charset="-122"/>
            </a:endParaRPr>
          </a:p>
          <a:p>
            <a:pPr>
              <a:lnSpc>
                <a:spcPct val="150000"/>
              </a:lnSpc>
            </a:pPr>
            <a:r>
              <a:rPr lang="zh-CN" altLang="en-US" sz="2000" dirty="0">
                <a:solidFill>
                  <a:prstClr val="black"/>
                </a:solidFill>
                <a:latin typeface="黑体" pitchFamily="49" charset="-122"/>
                <a:ea typeface="黑体" pitchFamily="49" charset="-122"/>
              </a:rPr>
              <a:t>                        经济结构不断优化升级；</a:t>
            </a:r>
            <a:endParaRPr lang="en-US" altLang="zh-CN" sz="2000" dirty="0">
              <a:solidFill>
                <a:prstClr val="black"/>
              </a:solidFill>
              <a:latin typeface="黑体" pitchFamily="49" charset="-122"/>
              <a:ea typeface="黑体" pitchFamily="49" charset="-122"/>
            </a:endParaRPr>
          </a:p>
          <a:p>
            <a:pPr>
              <a:lnSpc>
                <a:spcPct val="150000"/>
              </a:lnSpc>
            </a:pPr>
            <a:r>
              <a:rPr lang="zh-CN" altLang="en-US" sz="2000" dirty="0">
                <a:solidFill>
                  <a:prstClr val="black"/>
                </a:solidFill>
                <a:latin typeface="黑体" pitchFamily="49" charset="-122"/>
                <a:ea typeface="黑体" pitchFamily="49" charset="-122"/>
              </a:rPr>
              <a:t>                        从要素驱动、投资驱动转向创新驱动。</a:t>
            </a:r>
            <a:endParaRPr lang="en-US" altLang="zh-CN" sz="2000" dirty="0">
              <a:solidFill>
                <a:prstClr val="black"/>
              </a:solidFill>
              <a:latin typeface="黑体" pitchFamily="49" charset="-122"/>
              <a:ea typeface="黑体" pitchFamily="49" charset="-122"/>
            </a:endParaRPr>
          </a:p>
          <a:p>
            <a:pPr>
              <a:lnSpc>
                <a:spcPct val="150000"/>
              </a:lnSpc>
            </a:pPr>
            <a:r>
              <a:rPr lang="zh-CN" altLang="en-US" sz="2000" dirty="0">
                <a:solidFill>
                  <a:prstClr val="black"/>
                </a:solidFill>
                <a:latin typeface="黑体" pitchFamily="49" charset="-122"/>
                <a:ea typeface="黑体" pitchFamily="49" charset="-122"/>
              </a:rPr>
              <a:t>      在新常态下要做到</a:t>
            </a:r>
            <a:r>
              <a:rPr lang="en-US" altLang="zh-CN" sz="2000" dirty="0">
                <a:solidFill>
                  <a:prstClr val="black"/>
                </a:solidFill>
                <a:latin typeface="黑体" pitchFamily="49" charset="-122"/>
                <a:ea typeface="黑体" pitchFamily="49" charset="-122"/>
              </a:rPr>
              <a:t>——</a:t>
            </a:r>
            <a:r>
              <a:rPr lang="zh-CN" altLang="en-US" sz="2000" dirty="0">
                <a:solidFill>
                  <a:prstClr val="black"/>
                </a:solidFill>
                <a:latin typeface="黑体" pitchFamily="49" charset="-122"/>
                <a:ea typeface="黑体" pitchFamily="49" charset="-122"/>
              </a:rPr>
              <a:t>去产能、去库存、去杠杆、降成本、补短板（“</a:t>
            </a:r>
            <a:r>
              <a:rPr lang="zh-CN" altLang="en-US" sz="2000" b="1" dirty="0">
                <a:solidFill>
                  <a:srgbClr val="C00000"/>
                </a:solidFill>
                <a:latin typeface="黑体" pitchFamily="49" charset="-122"/>
                <a:ea typeface="黑体" pitchFamily="49" charset="-122"/>
              </a:rPr>
              <a:t>三去一降一补</a:t>
            </a:r>
            <a:r>
              <a:rPr lang="zh-CN" altLang="en-US" sz="2000" dirty="0">
                <a:solidFill>
                  <a:prstClr val="black"/>
                </a:solidFill>
                <a:latin typeface="黑体" pitchFamily="49" charset="-122"/>
                <a:ea typeface="黑体" pitchFamily="49" charset="-122"/>
              </a:rPr>
              <a:t>”）</a:t>
            </a:r>
            <a:endParaRPr lang="en-US" altLang="zh-CN" sz="2000" dirty="0">
              <a:solidFill>
                <a:prstClr val="black"/>
              </a:solidFill>
              <a:latin typeface="黑体" pitchFamily="49" charset="-122"/>
              <a:ea typeface="黑体" pitchFamily="49" charset="-122"/>
            </a:endParaRPr>
          </a:p>
          <a:p>
            <a:pPr>
              <a:lnSpc>
                <a:spcPct val="150000"/>
              </a:lnSpc>
            </a:pPr>
            <a:r>
              <a:rPr lang="zh-CN" altLang="en-US" sz="2000" b="1" dirty="0">
                <a:solidFill>
                  <a:prstClr val="black"/>
                </a:solidFill>
                <a:latin typeface="黑体" pitchFamily="49" charset="-122"/>
                <a:ea typeface="黑体" pitchFamily="49" charset="-122"/>
              </a:rPr>
              <a:t>文化</a:t>
            </a:r>
            <a:r>
              <a:rPr lang="zh-CN" altLang="en-US" sz="2000" dirty="0">
                <a:solidFill>
                  <a:prstClr val="black"/>
                </a:solidFill>
                <a:latin typeface="黑体" pitchFamily="49" charset="-122"/>
                <a:ea typeface="黑体" pitchFamily="49" charset="-122"/>
              </a:rPr>
              <a:t>：</a:t>
            </a:r>
            <a:r>
              <a:rPr lang="en-US" altLang="zh-CN" sz="2000" dirty="0">
                <a:solidFill>
                  <a:prstClr val="black"/>
                </a:solidFill>
                <a:latin typeface="黑体" pitchFamily="49" charset="-122"/>
                <a:ea typeface="黑体" pitchFamily="49" charset="-122"/>
              </a:rPr>
              <a:t>2017</a:t>
            </a:r>
            <a:r>
              <a:rPr lang="zh-CN" altLang="en-US" sz="2000" dirty="0">
                <a:solidFill>
                  <a:prstClr val="black"/>
                </a:solidFill>
                <a:latin typeface="黑体" pitchFamily="49" charset="-122"/>
                <a:ea typeface="黑体" pitchFamily="49" charset="-122"/>
              </a:rPr>
              <a:t>年</a:t>
            </a:r>
            <a:r>
              <a:rPr lang="en-US" altLang="zh-CN" sz="2000" dirty="0">
                <a:solidFill>
                  <a:prstClr val="black"/>
                </a:solidFill>
                <a:latin typeface="黑体" pitchFamily="49" charset="-122"/>
                <a:ea typeface="黑体" pitchFamily="49" charset="-122"/>
              </a:rPr>
              <a:t>9</a:t>
            </a:r>
            <a:r>
              <a:rPr lang="zh-CN" altLang="en-US" sz="2000" dirty="0">
                <a:solidFill>
                  <a:prstClr val="black"/>
                </a:solidFill>
                <a:latin typeface="黑体" pitchFamily="49" charset="-122"/>
                <a:ea typeface="黑体" pitchFamily="49" charset="-122"/>
              </a:rPr>
              <a:t>月，十二届人大常委会第二十九次会议通过</a:t>
            </a:r>
            <a:r>
              <a:rPr lang="en-US" altLang="zh-CN" sz="2000" dirty="0">
                <a:solidFill>
                  <a:prstClr val="black"/>
                </a:solidFill>
                <a:latin typeface="黑体" pitchFamily="49" charset="-122"/>
                <a:ea typeface="黑体" pitchFamily="49" charset="-122"/>
              </a:rPr>
              <a:t>《</a:t>
            </a:r>
            <a:r>
              <a:rPr lang="zh-CN" altLang="en-US" sz="2000" dirty="0">
                <a:solidFill>
                  <a:prstClr val="black"/>
                </a:solidFill>
                <a:latin typeface="黑体" pitchFamily="49" charset="-122"/>
                <a:ea typeface="黑体" pitchFamily="49" charset="-122"/>
              </a:rPr>
              <a:t>中华人民共和国国歌法</a:t>
            </a:r>
            <a:r>
              <a:rPr lang="en-US" altLang="zh-CN" sz="2000" dirty="0">
                <a:solidFill>
                  <a:prstClr val="black"/>
                </a:solidFill>
                <a:latin typeface="黑体" pitchFamily="49" charset="-122"/>
                <a:ea typeface="黑体" pitchFamily="49" charset="-122"/>
              </a:rPr>
              <a:t>》</a:t>
            </a:r>
          </a:p>
          <a:p>
            <a:pPr>
              <a:lnSpc>
                <a:spcPct val="150000"/>
              </a:lnSpc>
            </a:pPr>
            <a:r>
              <a:rPr lang="zh-CN" altLang="en-US" sz="2000" b="1" dirty="0">
                <a:solidFill>
                  <a:prstClr val="black"/>
                </a:solidFill>
                <a:latin typeface="黑体" pitchFamily="49" charset="-122"/>
                <a:ea typeface="黑体" pitchFamily="49" charset="-122"/>
              </a:rPr>
              <a:t>社会</a:t>
            </a:r>
            <a:r>
              <a:rPr lang="zh-CN" altLang="en-US" sz="2000" dirty="0">
                <a:solidFill>
                  <a:prstClr val="black"/>
                </a:solidFill>
                <a:latin typeface="黑体" pitchFamily="49" charset="-122"/>
                <a:ea typeface="黑体" pitchFamily="49" charset="-122"/>
              </a:rPr>
              <a:t>：在发展中保障和改善民生</a:t>
            </a:r>
            <a:endParaRPr lang="en-US" altLang="zh-CN" sz="2000" dirty="0">
              <a:solidFill>
                <a:prstClr val="black"/>
              </a:solidFill>
              <a:latin typeface="黑体" pitchFamily="49" charset="-122"/>
              <a:ea typeface="黑体" pitchFamily="49" charset="-122"/>
            </a:endParaRPr>
          </a:p>
          <a:p>
            <a:pPr>
              <a:lnSpc>
                <a:spcPct val="150000"/>
              </a:lnSpc>
            </a:pPr>
            <a:r>
              <a:rPr lang="zh-CN" altLang="en-US" sz="2000" b="1" dirty="0">
                <a:solidFill>
                  <a:srgbClr val="C00000"/>
                </a:solidFill>
                <a:latin typeface="黑体" pitchFamily="49" charset="-122"/>
                <a:ea typeface="黑体" pitchFamily="49" charset="-122"/>
              </a:rPr>
              <a:t>生态</a:t>
            </a:r>
            <a:r>
              <a:rPr lang="zh-CN" altLang="en-US" sz="2000" dirty="0">
                <a:solidFill>
                  <a:srgbClr val="C00000"/>
                </a:solidFill>
                <a:latin typeface="黑体" pitchFamily="49" charset="-122"/>
                <a:ea typeface="黑体" pitchFamily="49" charset="-122"/>
              </a:rPr>
              <a:t>：</a:t>
            </a:r>
            <a:r>
              <a:rPr lang="zh-CN" altLang="en-US" sz="2000" dirty="0">
                <a:solidFill>
                  <a:prstClr val="black"/>
                </a:solidFill>
                <a:latin typeface="黑体" pitchFamily="49" charset="-122"/>
                <a:ea typeface="黑体" pitchFamily="49" charset="-122"/>
              </a:rPr>
              <a:t>倡导“牢记使命、艰苦创业、绿色发展”的</a:t>
            </a:r>
            <a:r>
              <a:rPr lang="zh-CN" altLang="en-US" sz="2000" b="1" u="sng" dirty="0">
                <a:solidFill>
                  <a:srgbClr val="C00000"/>
                </a:solidFill>
                <a:latin typeface="黑体" pitchFamily="49" charset="-122"/>
                <a:ea typeface="黑体" pitchFamily="49" charset="-122"/>
              </a:rPr>
              <a:t>      </a:t>
            </a:r>
            <a:r>
              <a:rPr lang="zh-CN" altLang="en-US" sz="2000" b="1" dirty="0">
                <a:solidFill>
                  <a:srgbClr val="C00000"/>
                </a:solidFill>
                <a:latin typeface="黑体" pitchFamily="49" charset="-122"/>
                <a:ea typeface="黑体" pitchFamily="49" charset="-122"/>
              </a:rPr>
              <a:t>精神</a:t>
            </a:r>
          </a:p>
        </p:txBody>
      </p:sp>
      <p:pic>
        <p:nvPicPr>
          <p:cNvPr id="10"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6324" y="2277299"/>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1" name="圆角矩形 10"/>
          <p:cNvSpPr/>
          <p:nvPr/>
        </p:nvSpPr>
        <p:spPr>
          <a:xfrm>
            <a:off x="6858816" y="57902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p>
        </p:txBody>
      </p:sp>
      <p:sp>
        <p:nvSpPr>
          <p:cNvPr id="12" name="左大括号 11"/>
          <p:cNvSpPr/>
          <p:nvPr/>
        </p:nvSpPr>
        <p:spPr>
          <a:xfrm>
            <a:off x="8798213" y="228255"/>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13" name="圆角矩形 12"/>
          <p:cNvSpPr/>
          <p:nvPr/>
        </p:nvSpPr>
        <p:spPr>
          <a:xfrm>
            <a:off x="9061901" y="32442"/>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全面建设小康社会目标和实现民族复兴中国梦</a:t>
            </a:r>
          </a:p>
        </p:txBody>
      </p:sp>
      <p:sp>
        <p:nvSpPr>
          <p:cNvPr id="14" name="圆角矩形 13"/>
          <p:cNvSpPr/>
          <p:nvPr/>
        </p:nvSpPr>
        <p:spPr>
          <a:xfrm>
            <a:off x="9088280" y="1758841"/>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“五位一体”总布局</a:t>
            </a:r>
          </a:p>
        </p:txBody>
      </p:sp>
      <p:sp>
        <p:nvSpPr>
          <p:cNvPr id="15" name="圆角矩形 14"/>
          <p:cNvSpPr/>
          <p:nvPr/>
        </p:nvSpPr>
        <p:spPr>
          <a:xfrm>
            <a:off x="9088280" y="89937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“四个全面”战略布局</a:t>
            </a:r>
          </a:p>
        </p:txBody>
      </p:sp>
      <p:sp>
        <p:nvSpPr>
          <p:cNvPr id="17" name="文本框 16">
            <a:extLst>
              <a:ext uri="{FF2B5EF4-FFF2-40B4-BE49-F238E27FC236}">
                <a16:creationId xmlns:a16="http://schemas.microsoft.com/office/drawing/2014/main" id="{17D091D1-0746-3D42-8C42-F58EAE55B7BB}"/>
              </a:ext>
            </a:extLst>
          </p:cNvPr>
          <p:cNvSpPr txBox="1"/>
          <p:nvPr/>
        </p:nvSpPr>
        <p:spPr>
          <a:xfrm>
            <a:off x="435781" y="29320"/>
            <a:ext cx="7147047" cy="246221"/>
          </a:xfrm>
          <a:prstGeom prst="rect">
            <a:avLst/>
          </a:prstGeom>
          <a:noFill/>
        </p:spPr>
        <p:txBody>
          <a:bodyPr wrap="square" rtlCol="0">
            <a:spAutoFit/>
          </a:bodyPr>
          <a:lstStyle/>
          <a:p>
            <a:r>
              <a:rPr kumimoji="1" lang="en-US" altLang="zh-CN" sz="1000" dirty="0">
                <a:solidFill>
                  <a:schemeClr val="bg1">
                    <a:lumMod val="95000"/>
                  </a:schemeClr>
                </a:solidFill>
              </a:rPr>
              <a:t>11.1.2.1</a:t>
            </a:r>
            <a:r>
              <a:rPr kumimoji="1" lang="zh-CN" altLang="en-US" sz="1000" dirty="0">
                <a:solidFill>
                  <a:schemeClr val="bg1">
                    <a:lumMod val="95000"/>
                  </a:schemeClr>
                </a:solidFill>
              </a:rPr>
              <a:t>主动适应和引领经济发展新常态</a:t>
            </a:r>
          </a:p>
        </p:txBody>
      </p:sp>
    </p:spTree>
    <p:extLst>
      <p:ext uri="{BB962C8B-B14F-4D97-AF65-F5344CB8AC3E}">
        <p14:creationId xmlns:p14="http://schemas.microsoft.com/office/powerpoint/2010/main" val="26686744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646747" y="2406090"/>
            <a:ext cx="10898505" cy="3785652"/>
          </a:xfrm>
          <a:prstGeom prst="rect">
            <a:avLst/>
          </a:prstGeom>
          <a:noFill/>
        </p:spPr>
        <p:txBody>
          <a:bodyPr wrap="square" rtlCol="0" anchor="t">
            <a:spAutoFit/>
          </a:bodyPr>
          <a:lstStyle/>
          <a:p>
            <a:pPr>
              <a:lnSpc>
                <a:spcPct val="150000"/>
              </a:lnSpc>
            </a:pPr>
            <a:r>
              <a:rPr lang="zh-CN" altLang="en-US" sz="2000" b="1" dirty="0">
                <a:solidFill>
                  <a:prstClr val="black"/>
                </a:solidFill>
                <a:latin typeface="黑体" pitchFamily="49" charset="-122"/>
                <a:ea typeface="黑体" pitchFamily="49" charset="-122"/>
              </a:rPr>
              <a:t>政治</a:t>
            </a:r>
            <a:r>
              <a:rPr lang="zh-CN" altLang="en-US" sz="2000" dirty="0">
                <a:solidFill>
                  <a:prstClr val="black"/>
                </a:solidFill>
                <a:latin typeface="黑体" pitchFamily="49" charset="-122"/>
                <a:ea typeface="黑体" pitchFamily="49" charset="-122"/>
              </a:rPr>
              <a:t>：发展社会主义民主政治</a:t>
            </a:r>
            <a:endParaRPr lang="en-US" altLang="zh-CN" sz="2000" dirty="0">
              <a:solidFill>
                <a:prstClr val="black"/>
              </a:solidFill>
              <a:latin typeface="黑体" pitchFamily="49" charset="-122"/>
              <a:ea typeface="黑体" pitchFamily="49" charset="-122"/>
            </a:endParaRPr>
          </a:p>
          <a:p>
            <a:pPr>
              <a:lnSpc>
                <a:spcPct val="150000"/>
              </a:lnSpc>
            </a:pPr>
            <a:r>
              <a:rPr lang="zh-CN" altLang="en-US" sz="2000" b="1" dirty="0">
                <a:solidFill>
                  <a:prstClr val="black"/>
                </a:solidFill>
                <a:latin typeface="黑体" pitchFamily="49" charset="-122"/>
                <a:ea typeface="黑体" pitchFamily="49" charset="-122"/>
              </a:rPr>
              <a:t>经济</a:t>
            </a:r>
            <a:r>
              <a:rPr lang="zh-CN" altLang="en-US" sz="2000" dirty="0">
                <a:solidFill>
                  <a:prstClr val="black"/>
                </a:solidFill>
                <a:latin typeface="黑体" pitchFamily="49" charset="-122"/>
                <a:ea typeface="黑体" pitchFamily="49" charset="-122"/>
              </a:rPr>
              <a:t>：</a:t>
            </a:r>
            <a:r>
              <a:rPr lang="zh-CN" altLang="en-US" sz="2000" b="1" dirty="0">
                <a:solidFill>
                  <a:srgbClr val="C00000"/>
                </a:solidFill>
                <a:latin typeface="黑体" pitchFamily="49" charset="-122"/>
                <a:ea typeface="黑体" pitchFamily="49" charset="-122"/>
              </a:rPr>
              <a:t>经济发展新常态</a:t>
            </a:r>
            <a:r>
              <a:rPr lang="en-US" altLang="zh-CN" sz="2000" dirty="0">
                <a:solidFill>
                  <a:prstClr val="black"/>
                </a:solidFill>
                <a:latin typeface="黑体" pitchFamily="49" charset="-122"/>
                <a:ea typeface="黑体" pitchFamily="49" charset="-122"/>
              </a:rPr>
              <a:t>——</a:t>
            </a:r>
            <a:r>
              <a:rPr lang="zh-CN" altLang="en-US" sz="2000" dirty="0">
                <a:solidFill>
                  <a:prstClr val="black"/>
                </a:solidFill>
                <a:latin typeface="黑体" pitchFamily="49" charset="-122"/>
                <a:ea typeface="黑体" pitchFamily="49" charset="-122"/>
              </a:rPr>
              <a:t>从高速增长转为中高速增长；</a:t>
            </a:r>
            <a:endParaRPr lang="en-US" altLang="zh-CN" sz="2000" dirty="0">
              <a:solidFill>
                <a:prstClr val="black"/>
              </a:solidFill>
              <a:latin typeface="黑体" pitchFamily="49" charset="-122"/>
              <a:ea typeface="黑体" pitchFamily="49" charset="-122"/>
            </a:endParaRPr>
          </a:p>
          <a:p>
            <a:pPr>
              <a:lnSpc>
                <a:spcPct val="150000"/>
              </a:lnSpc>
            </a:pPr>
            <a:r>
              <a:rPr lang="zh-CN" altLang="en-US" sz="2000" dirty="0">
                <a:solidFill>
                  <a:prstClr val="black"/>
                </a:solidFill>
                <a:latin typeface="黑体" pitchFamily="49" charset="-122"/>
                <a:ea typeface="黑体" pitchFamily="49" charset="-122"/>
              </a:rPr>
              <a:t>                        经济结构不断优化升级；</a:t>
            </a:r>
            <a:endParaRPr lang="en-US" altLang="zh-CN" sz="2000" dirty="0">
              <a:solidFill>
                <a:prstClr val="black"/>
              </a:solidFill>
              <a:latin typeface="黑体" pitchFamily="49" charset="-122"/>
              <a:ea typeface="黑体" pitchFamily="49" charset="-122"/>
            </a:endParaRPr>
          </a:p>
          <a:p>
            <a:pPr>
              <a:lnSpc>
                <a:spcPct val="150000"/>
              </a:lnSpc>
            </a:pPr>
            <a:r>
              <a:rPr lang="zh-CN" altLang="en-US" sz="2000" dirty="0">
                <a:solidFill>
                  <a:prstClr val="black"/>
                </a:solidFill>
                <a:latin typeface="黑体" pitchFamily="49" charset="-122"/>
                <a:ea typeface="黑体" pitchFamily="49" charset="-122"/>
              </a:rPr>
              <a:t>                        从要素驱动、投资驱动转向创新驱动。</a:t>
            </a:r>
            <a:endParaRPr lang="en-US" altLang="zh-CN" sz="2000" dirty="0">
              <a:solidFill>
                <a:prstClr val="black"/>
              </a:solidFill>
              <a:latin typeface="黑体" pitchFamily="49" charset="-122"/>
              <a:ea typeface="黑体" pitchFamily="49" charset="-122"/>
            </a:endParaRPr>
          </a:p>
          <a:p>
            <a:pPr>
              <a:lnSpc>
                <a:spcPct val="150000"/>
              </a:lnSpc>
            </a:pPr>
            <a:r>
              <a:rPr lang="zh-CN" altLang="en-US" sz="2000" dirty="0">
                <a:solidFill>
                  <a:prstClr val="black"/>
                </a:solidFill>
                <a:latin typeface="黑体" pitchFamily="49" charset="-122"/>
                <a:ea typeface="黑体" pitchFamily="49" charset="-122"/>
              </a:rPr>
              <a:t>      在新常态下要做到</a:t>
            </a:r>
            <a:r>
              <a:rPr lang="en-US" altLang="zh-CN" sz="2000" dirty="0">
                <a:solidFill>
                  <a:prstClr val="black"/>
                </a:solidFill>
                <a:latin typeface="黑体" pitchFamily="49" charset="-122"/>
                <a:ea typeface="黑体" pitchFamily="49" charset="-122"/>
              </a:rPr>
              <a:t>——</a:t>
            </a:r>
            <a:r>
              <a:rPr lang="zh-CN" altLang="en-US" sz="2000" dirty="0">
                <a:solidFill>
                  <a:prstClr val="black"/>
                </a:solidFill>
                <a:latin typeface="黑体" pitchFamily="49" charset="-122"/>
                <a:ea typeface="黑体" pitchFamily="49" charset="-122"/>
              </a:rPr>
              <a:t>去产能、去库存、去杠杆、降成本、补短板（“</a:t>
            </a:r>
            <a:r>
              <a:rPr lang="zh-CN" altLang="en-US" sz="2000" b="1" dirty="0">
                <a:solidFill>
                  <a:srgbClr val="C00000"/>
                </a:solidFill>
                <a:latin typeface="黑体" pitchFamily="49" charset="-122"/>
                <a:ea typeface="黑体" pitchFamily="49" charset="-122"/>
              </a:rPr>
              <a:t>三去一降一补</a:t>
            </a:r>
            <a:r>
              <a:rPr lang="zh-CN" altLang="en-US" sz="2000" dirty="0">
                <a:solidFill>
                  <a:prstClr val="black"/>
                </a:solidFill>
                <a:latin typeface="黑体" pitchFamily="49" charset="-122"/>
                <a:ea typeface="黑体" pitchFamily="49" charset="-122"/>
              </a:rPr>
              <a:t>”）</a:t>
            </a:r>
            <a:endParaRPr lang="en-US" altLang="zh-CN" sz="2000" dirty="0">
              <a:solidFill>
                <a:prstClr val="black"/>
              </a:solidFill>
              <a:latin typeface="黑体" pitchFamily="49" charset="-122"/>
              <a:ea typeface="黑体" pitchFamily="49" charset="-122"/>
            </a:endParaRPr>
          </a:p>
          <a:p>
            <a:pPr>
              <a:lnSpc>
                <a:spcPct val="150000"/>
              </a:lnSpc>
            </a:pPr>
            <a:r>
              <a:rPr lang="zh-CN" altLang="en-US" sz="2000" b="1" dirty="0">
                <a:solidFill>
                  <a:prstClr val="black"/>
                </a:solidFill>
                <a:latin typeface="黑体" pitchFamily="49" charset="-122"/>
                <a:ea typeface="黑体" pitchFamily="49" charset="-122"/>
              </a:rPr>
              <a:t>文化</a:t>
            </a:r>
            <a:r>
              <a:rPr lang="zh-CN" altLang="en-US" sz="2000" dirty="0">
                <a:solidFill>
                  <a:prstClr val="black"/>
                </a:solidFill>
                <a:latin typeface="黑体" pitchFamily="49" charset="-122"/>
                <a:ea typeface="黑体" pitchFamily="49" charset="-122"/>
              </a:rPr>
              <a:t>：</a:t>
            </a:r>
            <a:r>
              <a:rPr lang="en-US" altLang="zh-CN" sz="2000" dirty="0">
                <a:solidFill>
                  <a:prstClr val="black"/>
                </a:solidFill>
                <a:latin typeface="黑体" pitchFamily="49" charset="-122"/>
                <a:ea typeface="黑体" pitchFamily="49" charset="-122"/>
              </a:rPr>
              <a:t>2017</a:t>
            </a:r>
            <a:r>
              <a:rPr lang="zh-CN" altLang="en-US" sz="2000" dirty="0">
                <a:solidFill>
                  <a:prstClr val="black"/>
                </a:solidFill>
                <a:latin typeface="黑体" pitchFamily="49" charset="-122"/>
                <a:ea typeface="黑体" pitchFamily="49" charset="-122"/>
              </a:rPr>
              <a:t>年</a:t>
            </a:r>
            <a:r>
              <a:rPr lang="en-US" altLang="zh-CN" sz="2000" dirty="0">
                <a:solidFill>
                  <a:prstClr val="black"/>
                </a:solidFill>
                <a:latin typeface="黑体" pitchFamily="49" charset="-122"/>
                <a:ea typeface="黑体" pitchFamily="49" charset="-122"/>
              </a:rPr>
              <a:t>9</a:t>
            </a:r>
            <a:r>
              <a:rPr lang="zh-CN" altLang="en-US" sz="2000" dirty="0">
                <a:solidFill>
                  <a:prstClr val="black"/>
                </a:solidFill>
                <a:latin typeface="黑体" pitchFamily="49" charset="-122"/>
                <a:ea typeface="黑体" pitchFamily="49" charset="-122"/>
              </a:rPr>
              <a:t>月，十二届人大常委会第二十九次会议通过</a:t>
            </a:r>
            <a:r>
              <a:rPr lang="en-US" altLang="zh-CN" sz="2000" dirty="0">
                <a:solidFill>
                  <a:prstClr val="black"/>
                </a:solidFill>
                <a:latin typeface="黑体" pitchFamily="49" charset="-122"/>
                <a:ea typeface="黑体" pitchFamily="49" charset="-122"/>
              </a:rPr>
              <a:t>《</a:t>
            </a:r>
            <a:r>
              <a:rPr lang="zh-CN" altLang="en-US" sz="2000" dirty="0">
                <a:solidFill>
                  <a:prstClr val="black"/>
                </a:solidFill>
                <a:latin typeface="黑体" pitchFamily="49" charset="-122"/>
                <a:ea typeface="黑体" pitchFamily="49" charset="-122"/>
              </a:rPr>
              <a:t>中华人民共和国国歌法</a:t>
            </a:r>
            <a:r>
              <a:rPr lang="en-US" altLang="zh-CN" sz="2000" dirty="0">
                <a:solidFill>
                  <a:prstClr val="black"/>
                </a:solidFill>
                <a:latin typeface="黑体" pitchFamily="49" charset="-122"/>
                <a:ea typeface="黑体" pitchFamily="49" charset="-122"/>
              </a:rPr>
              <a:t>》</a:t>
            </a:r>
          </a:p>
          <a:p>
            <a:pPr>
              <a:lnSpc>
                <a:spcPct val="150000"/>
              </a:lnSpc>
            </a:pPr>
            <a:r>
              <a:rPr lang="zh-CN" altLang="en-US" sz="2000" b="1" dirty="0">
                <a:solidFill>
                  <a:prstClr val="black"/>
                </a:solidFill>
                <a:latin typeface="黑体" pitchFamily="49" charset="-122"/>
                <a:ea typeface="黑体" pitchFamily="49" charset="-122"/>
              </a:rPr>
              <a:t>社会</a:t>
            </a:r>
            <a:r>
              <a:rPr lang="zh-CN" altLang="en-US" sz="2000" dirty="0">
                <a:solidFill>
                  <a:prstClr val="black"/>
                </a:solidFill>
                <a:latin typeface="黑体" pitchFamily="49" charset="-122"/>
                <a:ea typeface="黑体" pitchFamily="49" charset="-122"/>
              </a:rPr>
              <a:t>：在发展中保障和改善民生</a:t>
            </a:r>
            <a:endParaRPr lang="en-US" altLang="zh-CN" sz="2000" dirty="0">
              <a:solidFill>
                <a:prstClr val="black"/>
              </a:solidFill>
              <a:latin typeface="黑体" pitchFamily="49" charset="-122"/>
              <a:ea typeface="黑体" pitchFamily="49" charset="-122"/>
            </a:endParaRPr>
          </a:p>
          <a:p>
            <a:pPr>
              <a:lnSpc>
                <a:spcPct val="150000"/>
              </a:lnSpc>
            </a:pPr>
            <a:r>
              <a:rPr lang="zh-CN" altLang="en-US" sz="2000" b="1" dirty="0">
                <a:solidFill>
                  <a:srgbClr val="C00000"/>
                </a:solidFill>
                <a:latin typeface="黑体" pitchFamily="49" charset="-122"/>
                <a:ea typeface="黑体" pitchFamily="49" charset="-122"/>
              </a:rPr>
              <a:t>生态</a:t>
            </a:r>
            <a:r>
              <a:rPr lang="zh-CN" altLang="en-US" sz="2000" dirty="0">
                <a:solidFill>
                  <a:srgbClr val="C00000"/>
                </a:solidFill>
                <a:latin typeface="黑体" pitchFamily="49" charset="-122"/>
                <a:ea typeface="黑体" pitchFamily="49" charset="-122"/>
              </a:rPr>
              <a:t>：</a:t>
            </a:r>
            <a:r>
              <a:rPr lang="zh-CN" altLang="en-US" sz="2000" dirty="0">
                <a:solidFill>
                  <a:prstClr val="black"/>
                </a:solidFill>
                <a:latin typeface="黑体" pitchFamily="49" charset="-122"/>
                <a:ea typeface="黑体" pitchFamily="49" charset="-122"/>
              </a:rPr>
              <a:t>倡导“牢记使命、艰苦创业、绿色发展”的</a:t>
            </a:r>
            <a:r>
              <a:rPr lang="zh-CN" altLang="en-US" sz="2000" b="1" dirty="0">
                <a:solidFill>
                  <a:srgbClr val="C00000"/>
                </a:solidFill>
                <a:latin typeface="黑体" pitchFamily="49" charset="-122"/>
                <a:ea typeface="黑体" pitchFamily="49" charset="-122"/>
              </a:rPr>
              <a:t>塞罕坝精神</a:t>
            </a:r>
          </a:p>
        </p:txBody>
      </p:sp>
      <p:pic>
        <p:nvPicPr>
          <p:cNvPr id="10"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6324" y="2277299"/>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5" name="圆角矩形 14"/>
          <p:cNvSpPr/>
          <p:nvPr/>
        </p:nvSpPr>
        <p:spPr>
          <a:xfrm>
            <a:off x="6858816" y="57902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p>
        </p:txBody>
      </p:sp>
      <p:sp>
        <p:nvSpPr>
          <p:cNvPr id="16" name="左大括号 15"/>
          <p:cNvSpPr/>
          <p:nvPr/>
        </p:nvSpPr>
        <p:spPr>
          <a:xfrm>
            <a:off x="8798213" y="228255"/>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17" name="圆角矩形 16"/>
          <p:cNvSpPr/>
          <p:nvPr/>
        </p:nvSpPr>
        <p:spPr>
          <a:xfrm>
            <a:off x="9061901" y="32442"/>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全面建设小康社会目标和实现民族复兴中国梦</a:t>
            </a:r>
          </a:p>
        </p:txBody>
      </p:sp>
      <p:sp>
        <p:nvSpPr>
          <p:cNvPr id="18" name="圆角矩形 17"/>
          <p:cNvSpPr/>
          <p:nvPr/>
        </p:nvSpPr>
        <p:spPr>
          <a:xfrm>
            <a:off x="9088280" y="1758841"/>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“五位一体”总布局</a:t>
            </a:r>
          </a:p>
        </p:txBody>
      </p:sp>
      <p:sp>
        <p:nvSpPr>
          <p:cNvPr id="19" name="圆角矩形 18"/>
          <p:cNvSpPr/>
          <p:nvPr/>
        </p:nvSpPr>
        <p:spPr>
          <a:xfrm>
            <a:off x="9088280" y="89937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“四个全面”战略布局</a:t>
            </a:r>
          </a:p>
        </p:txBody>
      </p:sp>
      <p:sp>
        <p:nvSpPr>
          <p:cNvPr id="12" name="文本框 11">
            <a:extLst>
              <a:ext uri="{FF2B5EF4-FFF2-40B4-BE49-F238E27FC236}">
                <a16:creationId xmlns:a16="http://schemas.microsoft.com/office/drawing/2014/main" id="{6B426AAD-CE66-DC43-828C-23FE45799CC9}"/>
              </a:ext>
            </a:extLst>
          </p:cNvPr>
          <p:cNvSpPr txBox="1"/>
          <p:nvPr/>
        </p:nvSpPr>
        <p:spPr>
          <a:xfrm>
            <a:off x="435781" y="29320"/>
            <a:ext cx="7147047" cy="246221"/>
          </a:xfrm>
          <a:prstGeom prst="rect">
            <a:avLst/>
          </a:prstGeom>
          <a:noFill/>
        </p:spPr>
        <p:txBody>
          <a:bodyPr wrap="square" rtlCol="0">
            <a:spAutoFit/>
          </a:bodyPr>
          <a:lstStyle/>
          <a:p>
            <a:r>
              <a:rPr kumimoji="1" lang="en-US" altLang="zh-CN" sz="1000" dirty="0">
                <a:solidFill>
                  <a:schemeClr val="bg1">
                    <a:lumMod val="95000"/>
                  </a:schemeClr>
                </a:solidFill>
              </a:rPr>
              <a:t>11.1.2.1</a:t>
            </a:r>
            <a:r>
              <a:rPr kumimoji="1" lang="zh-CN" altLang="en-US" sz="1000" dirty="0">
                <a:solidFill>
                  <a:schemeClr val="bg1">
                    <a:lumMod val="95000"/>
                  </a:schemeClr>
                </a:solidFill>
              </a:rPr>
              <a:t>主动适应和引领经济发展新常态</a:t>
            </a:r>
          </a:p>
        </p:txBody>
      </p:sp>
    </p:spTree>
    <p:extLst>
      <p:ext uri="{BB962C8B-B14F-4D97-AF65-F5344CB8AC3E}">
        <p14:creationId xmlns:p14="http://schemas.microsoft.com/office/powerpoint/2010/main" val="81104944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3026557"/>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中国特色社会主义进入新时代</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112516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p>
        </p:txBody>
      </p:sp>
      <p:sp>
        <p:nvSpPr>
          <p:cNvPr id="6" name="圆角矩形 5"/>
          <p:cNvSpPr/>
          <p:nvPr/>
        </p:nvSpPr>
        <p:spPr>
          <a:xfrm>
            <a:off x="2470608" y="5225634"/>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不断谱写实现中华民族伟大复兴的新篇章</a:t>
            </a:r>
          </a:p>
        </p:txBody>
      </p:sp>
      <p:sp>
        <p:nvSpPr>
          <p:cNvPr id="14" name="圆角矩形 13"/>
          <p:cNvSpPr/>
          <p:nvPr/>
        </p:nvSpPr>
        <p:spPr>
          <a:xfrm>
            <a:off x="2453580"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第二节：</a:t>
            </a:r>
          </a:p>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夺取新时代中国特色社会主义伟大胜利</a:t>
            </a:r>
          </a:p>
        </p:txBody>
      </p:sp>
      <p:sp>
        <p:nvSpPr>
          <p:cNvPr id="11" name="左大括号 10"/>
          <p:cNvSpPr/>
          <p:nvPr/>
        </p:nvSpPr>
        <p:spPr>
          <a:xfrm>
            <a:off x="6114826" y="2757310"/>
            <a:ext cx="220129" cy="182242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2" name="圆角矩形 11"/>
          <p:cNvSpPr/>
          <p:nvPr/>
        </p:nvSpPr>
        <p:spPr>
          <a:xfrm>
            <a:off x="6338100" y="2835259"/>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在新时代坚持和发展中国特色社会主义</a:t>
            </a:r>
          </a:p>
        </p:txBody>
      </p:sp>
      <p:sp>
        <p:nvSpPr>
          <p:cNvPr id="13" name="圆角矩形 12"/>
          <p:cNvSpPr/>
          <p:nvPr/>
        </p:nvSpPr>
        <p:spPr>
          <a:xfrm>
            <a:off x="6338100" y="3879422"/>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宪法修改</a:t>
            </a:r>
            <a:endParaRPr lang="en-US" altLang="zh-CN"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8240166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325" y="1585256"/>
            <a:ext cx="12145675" cy="5272743"/>
          </a:xfrm>
        </p:spPr>
        <p:txBody>
          <a:bodyPr>
            <a:normAutofit/>
          </a:bodyPr>
          <a:lstStyle/>
          <a:p>
            <a:r>
              <a:rPr lang="zh-CN" altLang="en-US" sz="2800" dirty="0">
                <a:latin typeface="黑体" panose="02010609060101010101" pitchFamily="49" charset="-122"/>
                <a:ea typeface="黑体" panose="02010609060101010101" pitchFamily="49" charset="-122"/>
              </a:rPr>
              <a:t>时间：</a:t>
            </a:r>
            <a:r>
              <a:rPr lang="en-US" altLang="zh-CN" sz="2800" dirty="0">
                <a:latin typeface="黑体" panose="02010609060101010101" pitchFamily="49" charset="-122"/>
                <a:ea typeface="黑体" panose="02010609060101010101" pitchFamily="49" charset="-122"/>
              </a:rPr>
              <a:t>2017.10.18——24</a:t>
            </a:r>
          </a:p>
          <a:p>
            <a:r>
              <a:rPr lang="zh-CN" altLang="en-US" sz="2800" dirty="0">
                <a:latin typeface="黑体" panose="02010609060101010101" pitchFamily="49" charset="-122"/>
                <a:ea typeface="黑体" panose="02010609060101010101" pitchFamily="49" charset="-122"/>
              </a:rPr>
              <a:t>会议：中共十九大</a:t>
            </a:r>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内容：</a:t>
            </a:r>
            <a:endParaRPr lang="en-US" altLang="zh-CN" sz="28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我国社会的主要矛盾</a:t>
            </a:r>
            <a:endParaRPr lang="en-US" altLang="zh-CN" sz="2400" b="1" dirty="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目标</a:t>
            </a:r>
            <a:endParaRPr lang="en-US" altLang="zh-CN" sz="2400" b="1"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3.</a:t>
            </a:r>
            <a:r>
              <a:rPr lang="zh-CN" altLang="en-US" sz="2400" b="1" dirty="0">
                <a:latin typeface="黑体" panose="02010609060101010101" pitchFamily="49" charset="-122"/>
                <a:ea typeface="黑体" panose="02010609060101010101" pitchFamily="49" charset="-122"/>
              </a:rPr>
              <a:t>党的行动指南：</a:t>
            </a:r>
            <a:endParaRPr lang="en-US" altLang="zh-CN" sz="2400" b="1" dirty="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新时代中国特色社会主义思想的核心：</a:t>
            </a:r>
            <a:endParaRPr lang="en-US" altLang="zh-CN" sz="2400" b="1"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946657" y="473936"/>
            <a:ext cx="10192076" cy="544050"/>
          </a:xfrm>
        </p:spPr>
        <p:txBody>
          <a:bodyPr vert="horz" lIns="91440" tIns="45720" rIns="91440" bIns="45720" rtlCol="0" anchor="ctr">
            <a:noAutofit/>
          </a:bodyPr>
          <a:lstStyle/>
          <a:p>
            <a:r>
              <a:rPr lang="zh-CN" altLang="en-US" sz="2000" dirty="0">
                <a:solidFill>
                  <a:schemeClr val="tx1"/>
                </a:solidFill>
              </a:rPr>
              <a:t>第二节：夺取新时代中国特色社会主义伟大胜利</a:t>
            </a:r>
          </a:p>
        </p:txBody>
      </p:sp>
      <p:pic>
        <p:nvPicPr>
          <p:cNvPr id="4"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1066" y="1689139"/>
            <a:ext cx="1587558" cy="506115"/>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 8"/>
          <p:cNvGrpSpPr/>
          <p:nvPr/>
        </p:nvGrpSpPr>
        <p:grpSpPr>
          <a:xfrm>
            <a:off x="6757060" y="44245"/>
            <a:ext cx="5434940" cy="1483659"/>
            <a:chOff x="5275246" y="0"/>
            <a:chExt cx="6916754" cy="2118893"/>
          </a:xfrm>
        </p:grpSpPr>
        <p:sp>
          <p:nvSpPr>
            <p:cNvPr id="5" name="圆角矩形 4"/>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夺取新时代中国特色社会主义伟大胜利</a:t>
              </a:r>
            </a:p>
          </p:txBody>
        </p:sp>
        <p:sp>
          <p:nvSpPr>
            <p:cNvPr id="6" name="左大括号 5"/>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7" name="圆角矩形 6"/>
            <p:cNvSpPr/>
            <p:nvPr/>
          </p:nvSpPr>
          <p:spPr>
            <a:xfrm>
              <a:off x="9115579" y="0"/>
              <a:ext cx="3064064" cy="93666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在新时代坚持和发展中国特色社会主义</a:t>
              </a:r>
            </a:p>
          </p:txBody>
        </p:sp>
        <p:sp>
          <p:nvSpPr>
            <p:cNvPr id="8" name="圆角矩形 7"/>
            <p:cNvSpPr/>
            <p:nvPr/>
          </p:nvSpPr>
          <p:spPr>
            <a:xfrm>
              <a:off x="9127936" y="1160383"/>
              <a:ext cx="3064064" cy="9585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宪法修改</a:t>
              </a:r>
              <a:endParaRPr lang="en-US" altLang="zh-CN" sz="1600" dirty="0">
                <a:solidFill>
                  <a:prstClr val="black"/>
                </a:solidFill>
                <a:latin typeface="黑体" panose="02010609060101010101" pitchFamily="49" charset="-122"/>
                <a:ea typeface="黑体" panose="02010609060101010101" pitchFamily="49" charset="-122"/>
              </a:endParaRPr>
            </a:p>
          </p:txBody>
        </p:sp>
      </p:grpSp>
      <p:sp>
        <p:nvSpPr>
          <p:cNvPr id="10" name="文本框 9"/>
          <p:cNvSpPr txBox="1"/>
          <p:nvPr/>
        </p:nvSpPr>
        <p:spPr>
          <a:xfrm>
            <a:off x="435781" y="29320"/>
            <a:ext cx="7147047" cy="369332"/>
          </a:xfrm>
          <a:prstGeom prst="rect">
            <a:avLst/>
          </a:prstGeom>
          <a:noFill/>
        </p:spPr>
        <p:txBody>
          <a:bodyPr wrap="square" rtlCol="0">
            <a:spAutoFit/>
          </a:bodyPr>
          <a:lstStyle/>
          <a:p>
            <a:r>
              <a:rPr lang="en-US" altLang="zh-CN" dirty="0">
                <a:solidFill>
                  <a:schemeClr val="bg1"/>
                </a:solidFill>
              </a:rPr>
              <a:t>11.2.1</a:t>
            </a:r>
            <a:r>
              <a:rPr lang="zh-CN" altLang="en-US" dirty="0">
                <a:solidFill>
                  <a:schemeClr val="bg1"/>
                </a:solidFill>
              </a:rPr>
              <a:t>在新时代坚持和发展中国特色社会主义</a:t>
            </a:r>
          </a:p>
        </p:txBody>
      </p:sp>
    </p:spTree>
    <p:extLst>
      <p:ext uri="{BB962C8B-B14F-4D97-AF65-F5344CB8AC3E}">
        <p14:creationId xmlns:p14="http://schemas.microsoft.com/office/powerpoint/2010/main" val="419444822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325" y="1585256"/>
            <a:ext cx="12145675" cy="5272743"/>
          </a:xfrm>
        </p:spPr>
        <p:txBody>
          <a:bodyPr>
            <a:normAutofit lnSpcReduction="10000"/>
          </a:bodyPr>
          <a:lstStyle/>
          <a:p>
            <a:r>
              <a:rPr lang="zh-CN" altLang="en-US" sz="2800" dirty="0">
                <a:latin typeface="黑体" panose="02010609060101010101" pitchFamily="49" charset="-122"/>
                <a:ea typeface="黑体" panose="02010609060101010101" pitchFamily="49" charset="-122"/>
              </a:rPr>
              <a:t>时间：</a:t>
            </a:r>
            <a:r>
              <a:rPr lang="en-US" altLang="zh-CN" sz="2800" dirty="0">
                <a:latin typeface="黑体" panose="02010609060101010101" pitchFamily="49" charset="-122"/>
                <a:ea typeface="黑体" panose="02010609060101010101" pitchFamily="49" charset="-122"/>
              </a:rPr>
              <a:t>2017.10.18——24</a:t>
            </a:r>
          </a:p>
          <a:p>
            <a:r>
              <a:rPr lang="zh-CN" altLang="en-US" sz="2800" dirty="0">
                <a:latin typeface="黑体" panose="02010609060101010101" pitchFamily="49" charset="-122"/>
                <a:ea typeface="黑体" panose="02010609060101010101" pitchFamily="49" charset="-122"/>
              </a:rPr>
              <a:t>会议：中共十九大</a:t>
            </a:r>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内容：</a:t>
            </a:r>
            <a:endParaRPr lang="en-US" altLang="zh-CN" sz="28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我国社会的主要矛盾：</a:t>
            </a:r>
            <a:r>
              <a:rPr lang="zh-CN" altLang="en-US" sz="2000" dirty="0">
                <a:latin typeface="黑体" panose="02010609060101010101" pitchFamily="49" charset="-122"/>
                <a:ea typeface="黑体" panose="02010609060101010101" pitchFamily="49" charset="-122"/>
              </a:rPr>
              <a:t>已经转化为</a:t>
            </a:r>
            <a:r>
              <a:rPr lang="zh-CN" altLang="en-US" sz="2000" b="1" dirty="0">
                <a:solidFill>
                  <a:srgbClr val="C00000"/>
                </a:solidFill>
                <a:latin typeface="黑体" panose="02010609060101010101" pitchFamily="49" charset="-122"/>
                <a:ea typeface="黑体" panose="02010609060101010101" pitchFamily="49" charset="-122"/>
              </a:rPr>
              <a:t>人民日益增长的美好生活需要和不平衡不充分的发展之间的矛盾。</a:t>
            </a:r>
            <a:endParaRPr lang="en-US" altLang="zh-CN" sz="2000" b="1" dirty="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目标：</a:t>
            </a:r>
            <a:r>
              <a:rPr lang="zh-CN" altLang="en-US" sz="2000" dirty="0">
                <a:latin typeface="黑体" panose="02010609060101010101" pitchFamily="49" charset="-122"/>
                <a:ea typeface="黑体" panose="02010609060101010101" pitchFamily="49" charset="-122"/>
              </a:rPr>
              <a:t>决胜</a:t>
            </a:r>
            <a:r>
              <a:rPr lang="zh-CN" altLang="en-US" sz="2000" dirty="0">
                <a:solidFill>
                  <a:srgbClr val="C00000"/>
                </a:solidFill>
                <a:latin typeface="黑体" panose="02010609060101010101" pitchFamily="49" charset="-122"/>
                <a:ea typeface="黑体" panose="02010609060101010101" pitchFamily="49" charset="-122"/>
              </a:rPr>
              <a:t>全面建成小康社会</a:t>
            </a:r>
            <a:r>
              <a:rPr lang="zh-CN" altLang="en-US" sz="2000" dirty="0">
                <a:latin typeface="黑体" panose="02010609060101010101" pitchFamily="49" charset="-122"/>
                <a:ea typeface="黑体" panose="02010609060101010101" pitchFamily="49" charset="-122"/>
              </a:rPr>
              <a:t>、开启全面建设社会主义现代化国家新征程的目标：</a:t>
            </a:r>
            <a:endParaRPr lang="en-US" altLang="zh-CN" sz="2000" b="1"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3.</a:t>
            </a:r>
            <a:r>
              <a:rPr lang="zh-CN" altLang="en-US" sz="2400" b="1" dirty="0">
                <a:latin typeface="黑体" panose="02010609060101010101" pitchFamily="49" charset="-122"/>
                <a:ea typeface="黑体" panose="02010609060101010101" pitchFamily="49" charset="-122"/>
              </a:rPr>
              <a:t>党的行动指南：</a:t>
            </a:r>
            <a:r>
              <a:rPr lang="zh-CN" altLang="en-US" sz="2000" dirty="0">
                <a:latin typeface="黑体" panose="02010609060101010101" pitchFamily="49" charset="-122"/>
                <a:ea typeface="黑体" panose="02010609060101010101" pitchFamily="49" charset="-122"/>
              </a:rPr>
              <a:t>习近平</a:t>
            </a:r>
            <a:r>
              <a:rPr lang="zh-CN" altLang="en-US" sz="2000" dirty="0">
                <a:solidFill>
                  <a:srgbClr val="C00000"/>
                </a:solidFill>
                <a:latin typeface="黑体" panose="02010609060101010101" pitchFamily="49" charset="-122"/>
                <a:ea typeface="黑体" panose="02010609060101010101" pitchFamily="49" charset="-122"/>
              </a:rPr>
              <a:t>新时代中特色社会主义思想</a:t>
            </a:r>
            <a:r>
              <a:rPr lang="zh-CN" altLang="en-US" sz="2000" dirty="0">
                <a:latin typeface="黑体" panose="02010609060101010101" pitchFamily="49" charset="-122"/>
                <a:ea typeface="黑体" panose="02010609060101010101" pitchFamily="49" charset="-122"/>
              </a:rPr>
              <a:t>被确定为党的行动指南</a:t>
            </a:r>
            <a:endParaRPr lang="en-US" altLang="zh-CN" sz="2000" b="1" dirty="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新时代中国特色社会主义思想的核心：</a:t>
            </a:r>
            <a:r>
              <a:rPr lang="zh-CN" altLang="en-US" sz="2000" b="1" dirty="0">
                <a:latin typeface="黑体" panose="02010609060101010101" pitchFamily="49" charset="-122"/>
                <a:ea typeface="黑体" panose="02010609060101010101" pitchFamily="49" charset="-122"/>
              </a:rPr>
              <a:t>坚持发展</a:t>
            </a:r>
            <a:r>
              <a:rPr lang="zh-CN" altLang="en-US" sz="2000" b="1" dirty="0">
                <a:solidFill>
                  <a:srgbClr val="C00000"/>
                </a:solidFill>
                <a:latin typeface="黑体" panose="02010609060101010101" pitchFamily="49" charset="-122"/>
                <a:ea typeface="黑体" panose="02010609060101010101" pitchFamily="49" charset="-122"/>
              </a:rPr>
              <a:t>中国特色社会主义</a:t>
            </a:r>
            <a:r>
              <a:rPr lang="zh-CN" altLang="en-US" sz="2000" dirty="0">
                <a:solidFill>
                  <a:srgbClr val="C00000"/>
                </a:solidFill>
                <a:latin typeface="黑体" panose="02010609060101010101" pitchFamily="49" charset="-122"/>
                <a:ea typeface="黑体" panose="02010609060101010101" pitchFamily="49" charset="-122"/>
              </a:rPr>
              <a:t>   </a:t>
            </a:r>
            <a:endParaRPr lang="en-US" altLang="zh-CN" sz="2000" dirty="0">
              <a:solidFill>
                <a:srgbClr val="C00000"/>
              </a:solidFill>
              <a:latin typeface="黑体" panose="02010609060101010101" pitchFamily="49" charset="-122"/>
              <a:ea typeface="黑体" panose="02010609060101010101" pitchFamily="49" charset="-122"/>
            </a:endParaRPr>
          </a:p>
          <a:p>
            <a:endParaRPr lang="en-US" altLang="zh-CN" sz="2400" b="1"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946657" y="473936"/>
            <a:ext cx="10192076" cy="544050"/>
          </a:xfrm>
        </p:spPr>
        <p:txBody>
          <a:bodyPr vert="horz" lIns="91440" tIns="45720" rIns="91440" bIns="45720" rtlCol="0" anchor="ctr">
            <a:noAutofit/>
          </a:bodyPr>
          <a:lstStyle/>
          <a:p>
            <a:r>
              <a:rPr lang="zh-CN" altLang="en-US" sz="2000" dirty="0">
                <a:solidFill>
                  <a:schemeClr val="tx1"/>
                </a:solidFill>
              </a:rPr>
              <a:t>第二节：夺取新时代中国特色社会主义伟大胜利</a:t>
            </a:r>
          </a:p>
        </p:txBody>
      </p:sp>
      <p:pic>
        <p:nvPicPr>
          <p:cNvPr id="4"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1066" y="1689139"/>
            <a:ext cx="1587558" cy="506115"/>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 8"/>
          <p:cNvGrpSpPr/>
          <p:nvPr/>
        </p:nvGrpSpPr>
        <p:grpSpPr>
          <a:xfrm>
            <a:off x="6757060" y="44245"/>
            <a:ext cx="5434940" cy="1483659"/>
            <a:chOff x="5275246" y="0"/>
            <a:chExt cx="6916754" cy="2118893"/>
          </a:xfrm>
        </p:grpSpPr>
        <p:sp>
          <p:nvSpPr>
            <p:cNvPr id="5" name="圆角矩形 4"/>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夺取新时代中国特色社会主义伟大胜利</a:t>
              </a:r>
            </a:p>
          </p:txBody>
        </p:sp>
        <p:sp>
          <p:nvSpPr>
            <p:cNvPr id="6" name="左大括号 5"/>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7" name="圆角矩形 6"/>
            <p:cNvSpPr/>
            <p:nvPr/>
          </p:nvSpPr>
          <p:spPr>
            <a:xfrm>
              <a:off x="9115579" y="0"/>
              <a:ext cx="3064064" cy="93666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在新时代坚持和发展中国特色社会主义</a:t>
              </a:r>
            </a:p>
          </p:txBody>
        </p:sp>
        <p:sp>
          <p:nvSpPr>
            <p:cNvPr id="8" name="圆角矩形 7"/>
            <p:cNvSpPr/>
            <p:nvPr/>
          </p:nvSpPr>
          <p:spPr>
            <a:xfrm>
              <a:off x="9127936" y="1160383"/>
              <a:ext cx="3064064" cy="9585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宪法修改</a:t>
              </a:r>
              <a:endParaRPr lang="en-US" altLang="zh-CN" sz="1600" dirty="0">
                <a:solidFill>
                  <a:prstClr val="black"/>
                </a:solidFill>
                <a:latin typeface="黑体" panose="02010609060101010101" pitchFamily="49" charset="-122"/>
                <a:ea typeface="黑体" panose="02010609060101010101" pitchFamily="49" charset="-122"/>
              </a:endParaRPr>
            </a:p>
          </p:txBody>
        </p:sp>
      </p:grpSp>
      <p:sp>
        <p:nvSpPr>
          <p:cNvPr id="10" name="文本框 9"/>
          <p:cNvSpPr txBox="1"/>
          <p:nvPr/>
        </p:nvSpPr>
        <p:spPr>
          <a:xfrm>
            <a:off x="435781" y="29320"/>
            <a:ext cx="7147047" cy="369332"/>
          </a:xfrm>
          <a:prstGeom prst="rect">
            <a:avLst/>
          </a:prstGeom>
          <a:noFill/>
        </p:spPr>
        <p:txBody>
          <a:bodyPr wrap="square" rtlCol="0">
            <a:spAutoFit/>
          </a:bodyPr>
          <a:lstStyle/>
          <a:p>
            <a:r>
              <a:rPr lang="en-US" altLang="zh-CN" dirty="0">
                <a:solidFill>
                  <a:schemeClr val="bg1"/>
                </a:solidFill>
              </a:rPr>
              <a:t>11.2.1</a:t>
            </a:r>
            <a:r>
              <a:rPr lang="zh-CN" altLang="en-US" dirty="0">
                <a:solidFill>
                  <a:schemeClr val="bg1"/>
                </a:solidFill>
              </a:rPr>
              <a:t>在新时代坚持和发展中国特色社会主义</a:t>
            </a:r>
          </a:p>
        </p:txBody>
      </p:sp>
    </p:spTree>
    <p:extLst>
      <p:ext uri="{BB962C8B-B14F-4D97-AF65-F5344CB8AC3E}">
        <p14:creationId xmlns:p14="http://schemas.microsoft.com/office/powerpoint/2010/main" val="15522298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325" y="1585256"/>
            <a:ext cx="12145675" cy="5272743"/>
          </a:xfrm>
        </p:spPr>
        <p:txBody>
          <a:bodyPr>
            <a:normAutofit/>
          </a:bodyPr>
          <a:lstStyle/>
          <a:p>
            <a:r>
              <a:rPr lang="zh-CN" altLang="en-US" sz="2800" dirty="0">
                <a:latin typeface="黑体" panose="02010609060101010101" pitchFamily="49" charset="-122"/>
                <a:ea typeface="黑体" panose="02010609060101010101" pitchFamily="49" charset="-122"/>
              </a:rPr>
              <a:t>时间：</a:t>
            </a:r>
            <a:r>
              <a:rPr lang="en-US" altLang="zh-CN" sz="2800" dirty="0">
                <a:latin typeface="黑体" panose="02010609060101010101" pitchFamily="49" charset="-122"/>
                <a:ea typeface="黑体" panose="02010609060101010101" pitchFamily="49" charset="-122"/>
              </a:rPr>
              <a:t>2017.10.18——24</a:t>
            </a:r>
          </a:p>
          <a:p>
            <a:r>
              <a:rPr lang="zh-CN" altLang="en-US" sz="2800" dirty="0">
                <a:latin typeface="黑体" panose="02010609060101010101" pitchFamily="49" charset="-122"/>
                <a:ea typeface="黑体" panose="02010609060101010101" pitchFamily="49" charset="-122"/>
              </a:rPr>
              <a:t>会议：中共十九大</a:t>
            </a:r>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内容：</a:t>
            </a:r>
            <a:endParaRPr lang="en-US" altLang="zh-CN" sz="28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我国社会的主要矛盾：</a:t>
            </a:r>
            <a:r>
              <a:rPr lang="zh-CN" altLang="en-US" sz="2000" dirty="0">
                <a:latin typeface="黑体" panose="02010609060101010101" pitchFamily="49" charset="-122"/>
                <a:ea typeface="黑体" panose="02010609060101010101" pitchFamily="49" charset="-122"/>
              </a:rPr>
              <a:t>已经转化为</a:t>
            </a:r>
            <a:r>
              <a:rPr lang="zh-CN" altLang="en-US" sz="2000" b="1" dirty="0">
                <a:solidFill>
                  <a:srgbClr val="C00000"/>
                </a:solidFill>
                <a:latin typeface="黑体" panose="02010609060101010101" pitchFamily="49" charset="-122"/>
                <a:ea typeface="黑体" panose="02010609060101010101" pitchFamily="49" charset="-122"/>
              </a:rPr>
              <a:t>人民日益增长的</a:t>
            </a:r>
            <a:r>
              <a:rPr lang="zh-CN" altLang="en-US" sz="2000" b="1" u="sng" dirty="0">
                <a:solidFill>
                  <a:srgbClr val="C00000"/>
                </a:solidFill>
                <a:latin typeface="黑体" panose="02010609060101010101" pitchFamily="49" charset="-122"/>
                <a:ea typeface="黑体" panose="02010609060101010101" pitchFamily="49" charset="-122"/>
              </a:rPr>
              <a:t>       </a:t>
            </a:r>
            <a:r>
              <a:rPr lang="zh-CN" altLang="en-US" sz="2000" b="1" dirty="0">
                <a:solidFill>
                  <a:srgbClr val="C00000"/>
                </a:solidFill>
                <a:latin typeface="黑体" panose="02010609060101010101" pitchFamily="49" charset="-122"/>
                <a:ea typeface="黑体" panose="02010609060101010101" pitchFamily="49" charset="-122"/>
              </a:rPr>
              <a:t>和</a:t>
            </a:r>
            <a:r>
              <a:rPr lang="zh-CN" altLang="en-US" sz="2000" b="1" u="sng" dirty="0">
                <a:solidFill>
                  <a:srgbClr val="C00000"/>
                </a:solidFill>
                <a:latin typeface="黑体" panose="02010609060101010101" pitchFamily="49" charset="-122"/>
                <a:ea typeface="黑体" panose="02010609060101010101" pitchFamily="49" charset="-122"/>
              </a:rPr>
              <a:t>         </a:t>
            </a:r>
            <a:r>
              <a:rPr lang="zh-CN" altLang="en-US" sz="2000" b="1" dirty="0">
                <a:solidFill>
                  <a:srgbClr val="C00000"/>
                </a:solidFill>
                <a:latin typeface="黑体" panose="02010609060101010101" pitchFamily="49" charset="-122"/>
                <a:ea typeface="黑体" panose="02010609060101010101" pitchFamily="49" charset="-122"/>
              </a:rPr>
              <a:t>的发展之间的矛盾。</a:t>
            </a:r>
            <a:endParaRPr lang="en-US" altLang="zh-CN" sz="2000" b="1" dirty="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目标：</a:t>
            </a:r>
            <a:r>
              <a:rPr lang="zh-CN" altLang="en-US" sz="2000" dirty="0">
                <a:latin typeface="黑体" panose="02010609060101010101" pitchFamily="49" charset="-122"/>
                <a:ea typeface="黑体" panose="02010609060101010101" pitchFamily="49" charset="-122"/>
              </a:rPr>
              <a:t>决胜</a:t>
            </a:r>
            <a:r>
              <a:rPr lang="zh-CN" altLang="en-US" sz="2000" u="sng" dirty="0">
                <a:solidFill>
                  <a:srgbClr val="C00000"/>
                </a:solidFill>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、开启全面建设社会主义现代化国家新征程的目标：</a:t>
            </a:r>
            <a:endParaRPr lang="en-US" altLang="zh-CN" sz="2000" b="1"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3.</a:t>
            </a:r>
            <a:r>
              <a:rPr lang="zh-CN" altLang="en-US" sz="2400" b="1" dirty="0">
                <a:latin typeface="黑体" panose="02010609060101010101" pitchFamily="49" charset="-122"/>
                <a:ea typeface="黑体" panose="02010609060101010101" pitchFamily="49" charset="-122"/>
              </a:rPr>
              <a:t>党的行动指南：</a:t>
            </a:r>
            <a:r>
              <a:rPr lang="zh-CN" altLang="en-US" sz="2000" dirty="0">
                <a:latin typeface="黑体" panose="02010609060101010101" pitchFamily="49" charset="-122"/>
                <a:ea typeface="黑体" panose="02010609060101010101" pitchFamily="49" charset="-122"/>
              </a:rPr>
              <a:t>习近平</a:t>
            </a:r>
            <a:r>
              <a:rPr lang="zh-CN" altLang="en-US" sz="2000" u="sng"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被确定为党的行动指南</a:t>
            </a:r>
            <a:endParaRPr lang="en-US" altLang="zh-CN" sz="2000" b="1" dirty="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新时代中国特色社会主义思想的核心：</a:t>
            </a:r>
            <a:r>
              <a:rPr lang="zh-CN" altLang="en-US" sz="2000" b="1" dirty="0">
                <a:latin typeface="黑体" panose="02010609060101010101" pitchFamily="49" charset="-122"/>
                <a:ea typeface="黑体" panose="02010609060101010101" pitchFamily="49" charset="-122"/>
              </a:rPr>
              <a:t>坚持发展</a:t>
            </a:r>
            <a:r>
              <a:rPr lang="zh-CN" altLang="en-US" sz="2000" b="1" u="sng"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   </a:t>
            </a:r>
            <a:endParaRPr lang="en-US" altLang="zh-CN" sz="2000" dirty="0">
              <a:latin typeface="黑体" panose="02010609060101010101" pitchFamily="49" charset="-122"/>
              <a:ea typeface="黑体" panose="02010609060101010101" pitchFamily="49" charset="-122"/>
            </a:endParaRPr>
          </a:p>
          <a:p>
            <a:endParaRPr lang="en-US" altLang="zh-CN" sz="2400" b="1"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946657" y="473936"/>
            <a:ext cx="10192076" cy="544050"/>
          </a:xfrm>
        </p:spPr>
        <p:txBody>
          <a:bodyPr vert="horz" lIns="91440" tIns="45720" rIns="91440" bIns="45720" rtlCol="0" anchor="ctr">
            <a:noAutofit/>
          </a:bodyPr>
          <a:lstStyle/>
          <a:p>
            <a:r>
              <a:rPr lang="zh-CN" altLang="en-US" sz="2000" dirty="0">
                <a:solidFill>
                  <a:schemeClr val="tx1"/>
                </a:solidFill>
              </a:rPr>
              <a:t>第二节：夺取新时代中国特色社会主义伟大胜利</a:t>
            </a:r>
          </a:p>
        </p:txBody>
      </p:sp>
      <p:pic>
        <p:nvPicPr>
          <p:cNvPr id="4"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1066" y="1689139"/>
            <a:ext cx="1587558" cy="506115"/>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 8"/>
          <p:cNvGrpSpPr/>
          <p:nvPr/>
        </p:nvGrpSpPr>
        <p:grpSpPr>
          <a:xfrm>
            <a:off x="6757060" y="44245"/>
            <a:ext cx="5434940" cy="1483659"/>
            <a:chOff x="5275246" y="0"/>
            <a:chExt cx="6916754" cy="2118893"/>
          </a:xfrm>
        </p:grpSpPr>
        <p:sp>
          <p:nvSpPr>
            <p:cNvPr id="5" name="圆角矩形 4"/>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夺取新时代中国特色社会主义伟大胜利</a:t>
              </a:r>
            </a:p>
          </p:txBody>
        </p:sp>
        <p:sp>
          <p:nvSpPr>
            <p:cNvPr id="6" name="左大括号 5"/>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7" name="圆角矩形 6"/>
            <p:cNvSpPr/>
            <p:nvPr/>
          </p:nvSpPr>
          <p:spPr>
            <a:xfrm>
              <a:off x="9115579" y="0"/>
              <a:ext cx="3064064" cy="93666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在新时代坚持和发展中国特色社会主义</a:t>
              </a:r>
            </a:p>
          </p:txBody>
        </p:sp>
        <p:sp>
          <p:nvSpPr>
            <p:cNvPr id="8" name="圆角矩形 7"/>
            <p:cNvSpPr/>
            <p:nvPr/>
          </p:nvSpPr>
          <p:spPr>
            <a:xfrm>
              <a:off x="9127936" y="1160383"/>
              <a:ext cx="3064064" cy="9585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宪法修改</a:t>
              </a:r>
              <a:endParaRPr lang="en-US" altLang="zh-CN" sz="1600" dirty="0">
                <a:solidFill>
                  <a:prstClr val="black"/>
                </a:solidFill>
                <a:latin typeface="黑体" panose="02010609060101010101" pitchFamily="49" charset="-122"/>
                <a:ea typeface="黑体" panose="02010609060101010101" pitchFamily="49" charset="-122"/>
              </a:endParaRPr>
            </a:p>
          </p:txBody>
        </p:sp>
      </p:grpSp>
      <p:sp>
        <p:nvSpPr>
          <p:cNvPr id="10" name="文本框 9"/>
          <p:cNvSpPr txBox="1"/>
          <p:nvPr/>
        </p:nvSpPr>
        <p:spPr>
          <a:xfrm>
            <a:off x="435781" y="29320"/>
            <a:ext cx="7147047" cy="369332"/>
          </a:xfrm>
          <a:prstGeom prst="rect">
            <a:avLst/>
          </a:prstGeom>
          <a:noFill/>
        </p:spPr>
        <p:txBody>
          <a:bodyPr wrap="square" rtlCol="0">
            <a:spAutoFit/>
          </a:bodyPr>
          <a:lstStyle/>
          <a:p>
            <a:r>
              <a:rPr lang="en-US" altLang="zh-CN" dirty="0">
                <a:solidFill>
                  <a:schemeClr val="bg1"/>
                </a:solidFill>
              </a:rPr>
              <a:t>11.2.1</a:t>
            </a:r>
            <a:r>
              <a:rPr lang="zh-CN" altLang="en-US" dirty="0">
                <a:solidFill>
                  <a:schemeClr val="bg1"/>
                </a:solidFill>
              </a:rPr>
              <a:t>在新时代坚持和发展中国特色社会主义</a:t>
            </a:r>
          </a:p>
        </p:txBody>
      </p:sp>
    </p:spTree>
    <p:extLst>
      <p:ext uri="{BB962C8B-B14F-4D97-AF65-F5344CB8AC3E}">
        <p14:creationId xmlns:p14="http://schemas.microsoft.com/office/powerpoint/2010/main" val="85743587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325" y="1585256"/>
            <a:ext cx="12145675" cy="5272743"/>
          </a:xfrm>
        </p:spPr>
        <p:txBody>
          <a:bodyPr>
            <a:normAutofit lnSpcReduction="10000"/>
          </a:bodyPr>
          <a:lstStyle/>
          <a:p>
            <a:r>
              <a:rPr lang="zh-CN" altLang="en-US" sz="2800" dirty="0">
                <a:latin typeface="黑体" panose="02010609060101010101" pitchFamily="49" charset="-122"/>
                <a:ea typeface="黑体" panose="02010609060101010101" pitchFamily="49" charset="-122"/>
              </a:rPr>
              <a:t>时间：</a:t>
            </a:r>
            <a:r>
              <a:rPr lang="en-US" altLang="zh-CN" sz="2800" dirty="0">
                <a:latin typeface="黑体" panose="02010609060101010101" pitchFamily="49" charset="-122"/>
                <a:ea typeface="黑体" panose="02010609060101010101" pitchFamily="49" charset="-122"/>
              </a:rPr>
              <a:t>2017.10.18——24</a:t>
            </a:r>
          </a:p>
          <a:p>
            <a:r>
              <a:rPr lang="zh-CN" altLang="en-US" sz="2800" dirty="0">
                <a:latin typeface="黑体" panose="02010609060101010101" pitchFamily="49" charset="-122"/>
                <a:ea typeface="黑体" panose="02010609060101010101" pitchFamily="49" charset="-122"/>
              </a:rPr>
              <a:t>会议：中共十九大</a:t>
            </a:r>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内容：</a:t>
            </a:r>
            <a:endParaRPr lang="en-US" altLang="zh-CN" sz="28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我国社会的主要矛盾：</a:t>
            </a:r>
            <a:r>
              <a:rPr lang="zh-CN" altLang="en-US" sz="2000" dirty="0">
                <a:latin typeface="黑体" panose="02010609060101010101" pitchFamily="49" charset="-122"/>
                <a:ea typeface="黑体" panose="02010609060101010101" pitchFamily="49" charset="-122"/>
              </a:rPr>
              <a:t>已经转化为</a:t>
            </a:r>
            <a:r>
              <a:rPr lang="zh-CN" altLang="en-US" sz="2000" b="1" dirty="0">
                <a:solidFill>
                  <a:srgbClr val="C00000"/>
                </a:solidFill>
                <a:latin typeface="黑体" panose="02010609060101010101" pitchFamily="49" charset="-122"/>
                <a:ea typeface="黑体" panose="02010609060101010101" pitchFamily="49" charset="-122"/>
              </a:rPr>
              <a:t>人民日益增长的美好生活需要和不平衡不充分的发展之间的矛盾。</a:t>
            </a:r>
            <a:endParaRPr lang="en-US" altLang="zh-CN" sz="2000" b="1" dirty="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目标：</a:t>
            </a:r>
            <a:r>
              <a:rPr lang="zh-CN" altLang="en-US" sz="2000" dirty="0">
                <a:latin typeface="黑体" panose="02010609060101010101" pitchFamily="49" charset="-122"/>
                <a:ea typeface="黑体" panose="02010609060101010101" pitchFamily="49" charset="-122"/>
              </a:rPr>
              <a:t>决胜</a:t>
            </a:r>
            <a:r>
              <a:rPr lang="zh-CN" altLang="en-US" sz="2000" dirty="0">
                <a:solidFill>
                  <a:srgbClr val="C00000"/>
                </a:solidFill>
                <a:latin typeface="黑体" panose="02010609060101010101" pitchFamily="49" charset="-122"/>
                <a:ea typeface="黑体" panose="02010609060101010101" pitchFamily="49" charset="-122"/>
              </a:rPr>
              <a:t>全面建成小康社会</a:t>
            </a:r>
            <a:r>
              <a:rPr lang="zh-CN" altLang="en-US" sz="2000" dirty="0">
                <a:latin typeface="黑体" panose="02010609060101010101" pitchFamily="49" charset="-122"/>
                <a:ea typeface="黑体" panose="02010609060101010101" pitchFamily="49" charset="-122"/>
              </a:rPr>
              <a:t>、开启全面建设社会主义现代化国家新征程的目标：</a:t>
            </a:r>
            <a:endParaRPr lang="en-US" altLang="zh-CN" sz="2000" b="1"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3.</a:t>
            </a:r>
            <a:r>
              <a:rPr lang="zh-CN" altLang="en-US" sz="2400" b="1" dirty="0">
                <a:latin typeface="黑体" panose="02010609060101010101" pitchFamily="49" charset="-122"/>
                <a:ea typeface="黑体" panose="02010609060101010101" pitchFamily="49" charset="-122"/>
              </a:rPr>
              <a:t>党的行动指南：</a:t>
            </a:r>
            <a:r>
              <a:rPr lang="zh-CN" altLang="en-US" sz="2000" dirty="0">
                <a:latin typeface="黑体" panose="02010609060101010101" pitchFamily="49" charset="-122"/>
                <a:ea typeface="黑体" panose="02010609060101010101" pitchFamily="49" charset="-122"/>
              </a:rPr>
              <a:t>习近平</a:t>
            </a:r>
            <a:r>
              <a:rPr lang="zh-CN" altLang="en-US" sz="2000" dirty="0">
                <a:solidFill>
                  <a:srgbClr val="C00000"/>
                </a:solidFill>
                <a:latin typeface="黑体" panose="02010609060101010101" pitchFamily="49" charset="-122"/>
                <a:ea typeface="黑体" panose="02010609060101010101" pitchFamily="49" charset="-122"/>
              </a:rPr>
              <a:t>新时代中特色社会主义思想</a:t>
            </a:r>
            <a:r>
              <a:rPr lang="zh-CN" altLang="en-US" sz="2000" dirty="0">
                <a:latin typeface="黑体" panose="02010609060101010101" pitchFamily="49" charset="-122"/>
                <a:ea typeface="黑体" panose="02010609060101010101" pitchFamily="49" charset="-122"/>
              </a:rPr>
              <a:t>被确定为党的行动指南</a:t>
            </a:r>
            <a:endParaRPr lang="en-US" altLang="zh-CN" sz="2000" b="1" dirty="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新时代中国特色社会主义思想的核心：</a:t>
            </a:r>
            <a:r>
              <a:rPr lang="zh-CN" altLang="en-US" sz="2000" b="1" dirty="0">
                <a:latin typeface="黑体" panose="02010609060101010101" pitchFamily="49" charset="-122"/>
                <a:ea typeface="黑体" panose="02010609060101010101" pitchFamily="49" charset="-122"/>
              </a:rPr>
              <a:t>坚持发展</a:t>
            </a:r>
            <a:r>
              <a:rPr lang="zh-CN" altLang="en-US" sz="2000" b="1" dirty="0">
                <a:solidFill>
                  <a:srgbClr val="C00000"/>
                </a:solidFill>
                <a:latin typeface="黑体" panose="02010609060101010101" pitchFamily="49" charset="-122"/>
                <a:ea typeface="黑体" panose="02010609060101010101" pitchFamily="49" charset="-122"/>
              </a:rPr>
              <a:t>中国特色社会主义</a:t>
            </a:r>
            <a:r>
              <a:rPr lang="zh-CN" altLang="en-US" sz="2000" dirty="0">
                <a:solidFill>
                  <a:srgbClr val="C00000"/>
                </a:solidFill>
                <a:latin typeface="黑体" panose="02010609060101010101" pitchFamily="49" charset="-122"/>
                <a:ea typeface="黑体" panose="02010609060101010101" pitchFamily="49" charset="-122"/>
              </a:rPr>
              <a:t>   </a:t>
            </a:r>
            <a:endParaRPr lang="en-US" altLang="zh-CN" sz="2000" dirty="0">
              <a:solidFill>
                <a:srgbClr val="C00000"/>
              </a:solidFill>
              <a:latin typeface="黑体" panose="02010609060101010101" pitchFamily="49" charset="-122"/>
              <a:ea typeface="黑体" panose="02010609060101010101" pitchFamily="49" charset="-122"/>
            </a:endParaRPr>
          </a:p>
          <a:p>
            <a:endParaRPr lang="en-US" altLang="zh-CN" sz="2400" b="1"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946657" y="473936"/>
            <a:ext cx="10192076" cy="544050"/>
          </a:xfrm>
        </p:spPr>
        <p:txBody>
          <a:bodyPr vert="horz" lIns="91440" tIns="45720" rIns="91440" bIns="45720" rtlCol="0" anchor="ctr">
            <a:noAutofit/>
          </a:bodyPr>
          <a:lstStyle/>
          <a:p>
            <a:r>
              <a:rPr lang="zh-CN" altLang="en-US" sz="2000" dirty="0">
                <a:solidFill>
                  <a:schemeClr val="tx1"/>
                </a:solidFill>
              </a:rPr>
              <a:t>第二节：夺取新时代中国特色社会主义伟大胜利</a:t>
            </a:r>
          </a:p>
        </p:txBody>
      </p:sp>
      <p:pic>
        <p:nvPicPr>
          <p:cNvPr id="4"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1066" y="1689139"/>
            <a:ext cx="1587558" cy="506115"/>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 8"/>
          <p:cNvGrpSpPr/>
          <p:nvPr/>
        </p:nvGrpSpPr>
        <p:grpSpPr>
          <a:xfrm>
            <a:off x="6757060" y="44245"/>
            <a:ext cx="5434940" cy="1483659"/>
            <a:chOff x="5275246" y="0"/>
            <a:chExt cx="6916754" cy="2118893"/>
          </a:xfrm>
        </p:grpSpPr>
        <p:sp>
          <p:nvSpPr>
            <p:cNvPr id="5" name="圆角矩形 4"/>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夺取新时代中国特色社会主义伟大胜利</a:t>
              </a:r>
            </a:p>
          </p:txBody>
        </p:sp>
        <p:sp>
          <p:nvSpPr>
            <p:cNvPr id="6" name="左大括号 5"/>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7" name="圆角矩形 6"/>
            <p:cNvSpPr/>
            <p:nvPr/>
          </p:nvSpPr>
          <p:spPr>
            <a:xfrm>
              <a:off x="9115579" y="0"/>
              <a:ext cx="3064064" cy="93666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在新时代坚持和发展中国特色社会主义</a:t>
              </a:r>
            </a:p>
          </p:txBody>
        </p:sp>
        <p:sp>
          <p:nvSpPr>
            <p:cNvPr id="8" name="圆角矩形 7"/>
            <p:cNvSpPr/>
            <p:nvPr/>
          </p:nvSpPr>
          <p:spPr>
            <a:xfrm>
              <a:off x="9127936" y="1160383"/>
              <a:ext cx="3064064" cy="9585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宪法修改</a:t>
              </a:r>
              <a:endParaRPr lang="en-US" altLang="zh-CN" sz="1600" dirty="0">
                <a:solidFill>
                  <a:prstClr val="black"/>
                </a:solidFill>
                <a:latin typeface="黑体" panose="02010609060101010101" pitchFamily="49" charset="-122"/>
                <a:ea typeface="黑体" panose="02010609060101010101" pitchFamily="49" charset="-122"/>
              </a:endParaRPr>
            </a:p>
          </p:txBody>
        </p:sp>
      </p:grpSp>
      <p:sp>
        <p:nvSpPr>
          <p:cNvPr id="10" name="文本框 9"/>
          <p:cNvSpPr txBox="1"/>
          <p:nvPr/>
        </p:nvSpPr>
        <p:spPr>
          <a:xfrm>
            <a:off x="435781" y="29320"/>
            <a:ext cx="7147047" cy="369332"/>
          </a:xfrm>
          <a:prstGeom prst="rect">
            <a:avLst/>
          </a:prstGeom>
          <a:noFill/>
        </p:spPr>
        <p:txBody>
          <a:bodyPr wrap="square" rtlCol="0">
            <a:spAutoFit/>
          </a:bodyPr>
          <a:lstStyle/>
          <a:p>
            <a:r>
              <a:rPr lang="en-US" altLang="zh-CN" dirty="0">
                <a:solidFill>
                  <a:schemeClr val="bg1"/>
                </a:solidFill>
              </a:rPr>
              <a:t>11.2.1</a:t>
            </a:r>
            <a:r>
              <a:rPr lang="zh-CN" altLang="en-US" dirty="0">
                <a:solidFill>
                  <a:schemeClr val="bg1"/>
                </a:solidFill>
              </a:rPr>
              <a:t>在新时代坚持和发展中国特色社会主义</a:t>
            </a:r>
          </a:p>
        </p:txBody>
      </p:sp>
    </p:spTree>
    <p:extLst>
      <p:ext uri="{BB962C8B-B14F-4D97-AF65-F5344CB8AC3E}">
        <p14:creationId xmlns:p14="http://schemas.microsoft.com/office/powerpoint/2010/main" val="16563568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extLst>
              <p:ext uri="{D42A27DB-BD31-4B8C-83A1-F6EECF244321}">
                <p14:modId xmlns:p14="http://schemas.microsoft.com/office/powerpoint/2010/main" val="748139272"/>
              </p:ext>
            </p:extLst>
          </p:nvPr>
        </p:nvGraphicFramePr>
        <p:xfrm>
          <a:off x="1678328" y="2329571"/>
          <a:ext cx="9163703" cy="63068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a:xfrm>
            <a:off x="1003806" y="387296"/>
            <a:ext cx="10515600" cy="645130"/>
          </a:xfrm>
        </p:spPr>
        <p:txBody>
          <a:bodyPr>
            <a:normAutofit/>
          </a:bodyPr>
          <a:lstStyle/>
          <a:p>
            <a:r>
              <a:rPr lang="zh-CN" altLang="en-US" sz="2000" dirty="0">
                <a:solidFill>
                  <a:schemeClr val="tx1"/>
                </a:solidFill>
              </a:rPr>
              <a:t>第二节：夺取新时代中国特色社会主义伟大胜利</a:t>
            </a:r>
            <a:endParaRPr lang="zh-CN" altLang="en-US" sz="20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333287" y="1191688"/>
            <a:ext cx="11690645" cy="895669"/>
          </a:xfrm>
        </p:spPr>
        <p:txBody>
          <a:bodyPr>
            <a:normAutofit/>
          </a:bodyPr>
          <a:lstStyle/>
          <a:p>
            <a:r>
              <a:rPr lang="zh-CN" altLang="en-US" sz="3200" dirty="0">
                <a:latin typeface="黑体" panose="02010609060101010101" pitchFamily="49" charset="-122"/>
                <a:ea typeface="黑体" panose="02010609060101010101" pitchFamily="49" charset="-122"/>
                <a:cs typeface="黑体" panose="02010609060101010101" pitchFamily="49" charset="-122"/>
              </a:rPr>
              <a:t>两个阶段：</a:t>
            </a:r>
          </a:p>
        </p:txBody>
      </p:sp>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14" name="文本框 13"/>
          <p:cNvSpPr txBox="1"/>
          <p:nvPr/>
        </p:nvSpPr>
        <p:spPr>
          <a:xfrm>
            <a:off x="2743262" y="3472450"/>
            <a:ext cx="1539434" cy="461665"/>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第一阶段：</a:t>
            </a:r>
          </a:p>
        </p:txBody>
      </p:sp>
      <p:sp>
        <p:nvSpPr>
          <p:cNvPr id="15" name="文本框 14"/>
          <p:cNvSpPr txBox="1"/>
          <p:nvPr/>
        </p:nvSpPr>
        <p:spPr>
          <a:xfrm>
            <a:off x="8014998" y="2336059"/>
            <a:ext cx="1539434" cy="461665"/>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第二阶段：</a:t>
            </a:r>
          </a:p>
        </p:txBody>
      </p:sp>
      <p:grpSp>
        <p:nvGrpSpPr>
          <p:cNvPr id="16" name="组 15"/>
          <p:cNvGrpSpPr/>
          <p:nvPr/>
        </p:nvGrpSpPr>
        <p:grpSpPr>
          <a:xfrm>
            <a:off x="6757060" y="44245"/>
            <a:ext cx="5434940" cy="1483659"/>
            <a:chOff x="5275246" y="0"/>
            <a:chExt cx="6916754" cy="2118893"/>
          </a:xfrm>
        </p:grpSpPr>
        <p:sp>
          <p:nvSpPr>
            <p:cNvPr id="17" name="圆角矩形 16"/>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夺取新时代中国特色社会主义伟大胜利</a:t>
              </a:r>
            </a:p>
          </p:txBody>
        </p:sp>
        <p:sp>
          <p:nvSpPr>
            <p:cNvPr id="18" name="左大括号 17"/>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9" name="圆角矩形 18"/>
            <p:cNvSpPr/>
            <p:nvPr/>
          </p:nvSpPr>
          <p:spPr>
            <a:xfrm>
              <a:off x="9115579" y="0"/>
              <a:ext cx="3064064" cy="93666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在新时代坚持和发展中国特色社会主义</a:t>
              </a:r>
            </a:p>
          </p:txBody>
        </p:sp>
        <p:sp>
          <p:nvSpPr>
            <p:cNvPr id="20" name="圆角矩形 19"/>
            <p:cNvSpPr/>
            <p:nvPr/>
          </p:nvSpPr>
          <p:spPr>
            <a:xfrm>
              <a:off x="9127936" y="1160383"/>
              <a:ext cx="3064064" cy="9585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宪法修改</a:t>
              </a:r>
              <a:endParaRPr lang="en-US" altLang="zh-CN" sz="1600" dirty="0">
                <a:solidFill>
                  <a:prstClr val="black"/>
                </a:solidFill>
                <a:latin typeface="黑体" panose="02010609060101010101" pitchFamily="49" charset="-122"/>
                <a:ea typeface="黑体" panose="02010609060101010101" pitchFamily="49" charset="-122"/>
              </a:endParaRPr>
            </a:p>
          </p:txBody>
        </p:sp>
      </p:grpSp>
      <p:sp>
        <p:nvSpPr>
          <p:cNvPr id="13" name="文本框 12"/>
          <p:cNvSpPr txBox="1"/>
          <p:nvPr/>
        </p:nvSpPr>
        <p:spPr>
          <a:xfrm>
            <a:off x="435781" y="29320"/>
            <a:ext cx="7147047" cy="369332"/>
          </a:xfrm>
          <a:prstGeom prst="rect">
            <a:avLst/>
          </a:prstGeom>
          <a:noFill/>
        </p:spPr>
        <p:txBody>
          <a:bodyPr wrap="square" rtlCol="0">
            <a:spAutoFit/>
          </a:bodyPr>
          <a:lstStyle/>
          <a:p>
            <a:r>
              <a:rPr lang="en-US" altLang="zh-CN" dirty="0">
                <a:solidFill>
                  <a:schemeClr val="bg1"/>
                </a:solidFill>
              </a:rPr>
              <a:t>11.2.1</a:t>
            </a:r>
            <a:r>
              <a:rPr lang="zh-CN" altLang="en-US" dirty="0">
                <a:solidFill>
                  <a:schemeClr val="bg1"/>
                </a:solidFill>
              </a:rPr>
              <a:t>在新时代坚持和发展中国特色社会主义</a:t>
            </a:r>
          </a:p>
        </p:txBody>
      </p:sp>
    </p:spTree>
    <p:extLst>
      <p:ext uri="{BB962C8B-B14F-4D97-AF65-F5344CB8AC3E}">
        <p14:creationId xmlns:p14="http://schemas.microsoft.com/office/powerpoint/2010/main" val="12114944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extLst>
              <p:ext uri="{D42A27DB-BD31-4B8C-83A1-F6EECF244321}">
                <p14:modId xmlns:p14="http://schemas.microsoft.com/office/powerpoint/2010/main" val="1285939568"/>
              </p:ext>
            </p:extLst>
          </p:nvPr>
        </p:nvGraphicFramePr>
        <p:xfrm>
          <a:off x="1678328" y="2329571"/>
          <a:ext cx="9163703" cy="63068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a:xfrm>
            <a:off x="1003806" y="387296"/>
            <a:ext cx="10515600" cy="645130"/>
          </a:xfrm>
        </p:spPr>
        <p:txBody>
          <a:bodyPr>
            <a:normAutofit/>
          </a:bodyPr>
          <a:lstStyle/>
          <a:p>
            <a:r>
              <a:rPr lang="zh-CN" altLang="en-US" sz="2000" dirty="0">
                <a:solidFill>
                  <a:schemeClr val="tx1"/>
                </a:solidFill>
              </a:rPr>
              <a:t>第二节：夺取新时代中国特色社会主义伟大胜利</a:t>
            </a:r>
            <a:endParaRPr lang="zh-CN" altLang="en-US" sz="20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333287" y="1191688"/>
            <a:ext cx="11690645" cy="895669"/>
          </a:xfrm>
        </p:spPr>
        <p:txBody>
          <a:bodyPr>
            <a:normAutofit/>
          </a:bodyPr>
          <a:lstStyle/>
          <a:p>
            <a:r>
              <a:rPr lang="zh-CN" altLang="en-US" sz="3200" dirty="0">
                <a:latin typeface="黑体" panose="02010609060101010101" pitchFamily="49" charset="-122"/>
                <a:ea typeface="黑体" panose="02010609060101010101" pitchFamily="49" charset="-122"/>
                <a:cs typeface="黑体" panose="02010609060101010101" pitchFamily="49" charset="-122"/>
              </a:rPr>
              <a:t>两个阶段：</a:t>
            </a:r>
          </a:p>
        </p:txBody>
      </p:sp>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14" name="文本框 13"/>
          <p:cNvSpPr txBox="1"/>
          <p:nvPr/>
        </p:nvSpPr>
        <p:spPr>
          <a:xfrm>
            <a:off x="2743262" y="3472450"/>
            <a:ext cx="1539434" cy="461665"/>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第一阶段：</a:t>
            </a:r>
          </a:p>
        </p:txBody>
      </p:sp>
      <p:sp>
        <p:nvSpPr>
          <p:cNvPr id="15" name="文本框 14"/>
          <p:cNvSpPr txBox="1"/>
          <p:nvPr/>
        </p:nvSpPr>
        <p:spPr>
          <a:xfrm>
            <a:off x="8014998" y="2336059"/>
            <a:ext cx="1539434" cy="461665"/>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第二阶段：</a:t>
            </a:r>
          </a:p>
        </p:txBody>
      </p:sp>
      <p:grpSp>
        <p:nvGrpSpPr>
          <p:cNvPr id="13" name="组 12"/>
          <p:cNvGrpSpPr/>
          <p:nvPr/>
        </p:nvGrpSpPr>
        <p:grpSpPr>
          <a:xfrm>
            <a:off x="6757060" y="44245"/>
            <a:ext cx="5434940" cy="1483659"/>
            <a:chOff x="5275246" y="0"/>
            <a:chExt cx="6916754" cy="2118893"/>
          </a:xfrm>
        </p:grpSpPr>
        <p:sp>
          <p:nvSpPr>
            <p:cNvPr id="16" name="圆角矩形 15"/>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夺取新时代中国特色社会主义伟大胜利</a:t>
              </a:r>
            </a:p>
          </p:txBody>
        </p:sp>
        <p:sp>
          <p:nvSpPr>
            <p:cNvPr id="17" name="左大括号 16"/>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8" name="圆角矩形 17"/>
            <p:cNvSpPr/>
            <p:nvPr/>
          </p:nvSpPr>
          <p:spPr>
            <a:xfrm>
              <a:off x="9115579" y="0"/>
              <a:ext cx="3064064" cy="93666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在新时代坚持和发展中国特色社会主义</a:t>
              </a:r>
            </a:p>
          </p:txBody>
        </p:sp>
        <p:sp>
          <p:nvSpPr>
            <p:cNvPr id="19" name="圆角矩形 18"/>
            <p:cNvSpPr/>
            <p:nvPr/>
          </p:nvSpPr>
          <p:spPr>
            <a:xfrm>
              <a:off x="9127936" y="1160383"/>
              <a:ext cx="3064064" cy="9585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宪法修改</a:t>
              </a:r>
              <a:endParaRPr lang="en-US" altLang="zh-CN" sz="1600" dirty="0">
                <a:solidFill>
                  <a:prstClr val="black"/>
                </a:solidFill>
                <a:latin typeface="黑体" panose="02010609060101010101" pitchFamily="49" charset="-122"/>
                <a:ea typeface="黑体" panose="02010609060101010101" pitchFamily="49" charset="-122"/>
              </a:endParaRPr>
            </a:p>
          </p:txBody>
        </p:sp>
      </p:grpSp>
      <p:sp>
        <p:nvSpPr>
          <p:cNvPr id="20" name="文本框 19"/>
          <p:cNvSpPr txBox="1"/>
          <p:nvPr/>
        </p:nvSpPr>
        <p:spPr>
          <a:xfrm>
            <a:off x="435781" y="29320"/>
            <a:ext cx="7147047" cy="369332"/>
          </a:xfrm>
          <a:prstGeom prst="rect">
            <a:avLst/>
          </a:prstGeom>
          <a:noFill/>
        </p:spPr>
        <p:txBody>
          <a:bodyPr wrap="square" rtlCol="0">
            <a:spAutoFit/>
          </a:bodyPr>
          <a:lstStyle/>
          <a:p>
            <a:r>
              <a:rPr lang="en-US" altLang="zh-CN" dirty="0">
                <a:solidFill>
                  <a:schemeClr val="bg1"/>
                </a:solidFill>
              </a:rPr>
              <a:t>11.2.1</a:t>
            </a:r>
            <a:r>
              <a:rPr lang="zh-CN" altLang="en-US" dirty="0">
                <a:solidFill>
                  <a:schemeClr val="bg1"/>
                </a:solidFill>
              </a:rPr>
              <a:t>在新时代坚持和发展中国特色社会主义</a:t>
            </a:r>
          </a:p>
        </p:txBody>
      </p:sp>
    </p:spTree>
    <p:extLst>
      <p:ext uri="{BB962C8B-B14F-4D97-AF65-F5344CB8AC3E}">
        <p14:creationId xmlns:p14="http://schemas.microsoft.com/office/powerpoint/2010/main" val="205778624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1678328" y="2329571"/>
          <a:ext cx="9163703" cy="63068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a:xfrm>
            <a:off x="1003806" y="387296"/>
            <a:ext cx="10515600" cy="645130"/>
          </a:xfrm>
        </p:spPr>
        <p:txBody>
          <a:bodyPr>
            <a:normAutofit/>
          </a:bodyPr>
          <a:lstStyle/>
          <a:p>
            <a:r>
              <a:rPr lang="zh-CN" altLang="en-US" sz="2000" dirty="0">
                <a:solidFill>
                  <a:schemeClr val="tx1"/>
                </a:solidFill>
              </a:rPr>
              <a:t>第二节：夺取新时代中国特色社会主义伟大胜利</a:t>
            </a:r>
            <a:endParaRPr lang="zh-CN" altLang="en-US" sz="20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333287" y="1191688"/>
            <a:ext cx="11690645" cy="895669"/>
          </a:xfrm>
        </p:spPr>
        <p:txBody>
          <a:bodyPr>
            <a:normAutofit/>
          </a:bodyPr>
          <a:lstStyle/>
          <a:p>
            <a:r>
              <a:rPr lang="zh-CN" altLang="en-US" sz="3200" dirty="0">
                <a:latin typeface="黑体" panose="02010609060101010101" pitchFamily="49" charset="-122"/>
                <a:ea typeface="黑体" panose="02010609060101010101" pitchFamily="49" charset="-122"/>
                <a:cs typeface="黑体" panose="02010609060101010101" pitchFamily="49" charset="-122"/>
              </a:rPr>
              <a:t>两个阶段：</a:t>
            </a:r>
          </a:p>
        </p:txBody>
      </p:sp>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14" name="文本框 13"/>
          <p:cNvSpPr txBox="1"/>
          <p:nvPr/>
        </p:nvSpPr>
        <p:spPr>
          <a:xfrm>
            <a:off x="2743262" y="3472450"/>
            <a:ext cx="1539434" cy="461665"/>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第一阶段：</a:t>
            </a:r>
          </a:p>
        </p:txBody>
      </p:sp>
      <p:sp>
        <p:nvSpPr>
          <p:cNvPr id="15" name="文本框 14"/>
          <p:cNvSpPr txBox="1"/>
          <p:nvPr/>
        </p:nvSpPr>
        <p:spPr>
          <a:xfrm>
            <a:off x="8014998" y="2336059"/>
            <a:ext cx="1539434" cy="461665"/>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第二阶段：</a:t>
            </a:r>
          </a:p>
        </p:txBody>
      </p:sp>
      <p:grpSp>
        <p:nvGrpSpPr>
          <p:cNvPr id="13" name="组 12"/>
          <p:cNvGrpSpPr/>
          <p:nvPr/>
        </p:nvGrpSpPr>
        <p:grpSpPr>
          <a:xfrm>
            <a:off x="6757060" y="44245"/>
            <a:ext cx="5434940" cy="1483659"/>
            <a:chOff x="5275246" y="0"/>
            <a:chExt cx="6916754" cy="2118893"/>
          </a:xfrm>
        </p:grpSpPr>
        <p:sp>
          <p:nvSpPr>
            <p:cNvPr id="16" name="圆角矩形 15"/>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夺取新时代中国特色社会主义伟大胜利</a:t>
              </a:r>
            </a:p>
          </p:txBody>
        </p:sp>
        <p:sp>
          <p:nvSpPr>
            <p:cNvPr id="17" name="左大括号 16"/>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8" name="圆角矩形 17"/>
            <p:cNvSpPr/>
            <p:nvPr/>
          </p:nvSpPr>
          <p:spPr>
            <a:xfrm>
              <a:off x="9115579" y="0"/>
              <a:ext cx="3064064" cy="93666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在新时代坚持和发展中国特色社会主义</a:t>
              </a:r>
            </a:p>
          </p:txBody>
        </p:sp>
        <p:sp>
          <p:nvSpPr>
            <p:cNvPr id="19" name="圆角矩形 18"/>
            <p:cNvSpPr/>
            <p:nvPr/>
          </p:nvSpPr>
          <p:spPr>
            <a:xfrm>
              <a:off x="9127936" y="1160383"/>
              <a:ext cx="3064064" cy="9585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宪法修改</a:t>
              </a:r>
              <a:endParaRPr lang="en-US" altLang="zh-CN" sz="1600" dirty="0">
                <a:solidFill>
                  <a:prstClr val="black"/>
                </a:solidFill>
                <a:latin typeface="黑体" panose="02010609060101010101" pitchFamily="49" charset="-122"/>
                <a:ea typeface="黑体" panose="02010609060101010101" pitchFamily="49" charset="-122"/>
              </a:endParaRPr>
            </a:p>
          </p:txBody>
        </p:sp>
      </p:grpSp>
      <p:sp>
        <p:nvSpPr>
          <p:cNvPr id="20" name="文本框 19"/>
          <p:cNvSpPr txBox="1"/>
          <p:nvPr/>
        </p:nvSpPr>
        <p:spPr>
          <a:xfrm>
            <a:off x="435781" y="29320"/>
            <a:ext cx="7147047" cy="369332"/>
          </a:xfrm>
          <a:prstGeom prst="rect">
            <a:avLst/>
          </a:prstGeom>
          <a:noFill/>
        </p:spPr>
        <p:txBody>
          <a:bodyPr wrap="square" rtlCol="0">
            <a:spAutoFit/>
          </a:bodyPr>
          <a:lstStyle/>
          <a:p>
            <a:r>
              <a:rPr lang="en-US" altLang="zh-CN" dirty="0">
                <a:solidFill>
                  <a:schemeClr val="bg1"/>
                </a:solidFill>
              </a:rPr>
              <a:t>11.2.1</a:t>
            </a:r>
            <a:r>
              <a:rPr lang="zh-CN" altLang="en-US" dirty="0">
                <a:solidFill>
                  <a:schemeClr val="bg1"/>
                </a:solidFill>
              </a:rPr>
              <a:t>在新时代坚持和发展中国特色社会主义</a:t>
            </a:r>
          </a:p>
        </p:txBody>
      </p:sp>
    </p:spTree>
    <p:extLst>
      <p:ext uri="{BB962C8B-B14F-4D97-AF65-F5344CB8AC3E}">
        <p14:creationId xmlns:p14="http://schemas.microsoft.com/office/powerpoint/2010/main" val="510895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5531"/>
            <a:ext cx="5377689" cy="544050"/>
          </a:xfrm>
        </p:spPr>
        <p:txBody>
          <a:bodyPr vert="horz" lIns="91440" tIns="45720" rIns="91440" bIns="45720" rtlCol="0" anchor="ctr">
            <a:noAutofit/>
          </a:bodyPr>
          <a:lstStyle/>
          <a:p>
            <a:r>
              <a:rPr lang="zh-CN" altLang="en-US" sz="2000" dirty="0">
                <a:solidFill>
                  <a:schemeClr val="tx1"/>
                </a:solidFill>
              </a:rPr>
              <a:t>第一节 历史性的伟大转折和改革开放的起步  </a:t>
            </a:r>
          </a:p>
        </p:txBody>
      </p:sp>
      <p:sp>
        <p:nvSpPr>
          <p:cNvPr id="4" name="内容占位符 3"/>
          <p:cNvSpPr>
            <a:spLocks noGrp="1"/>
          </p:cNvSpPr>
          <p:nvPr>
            <p:ph idx="1"/>
          </p:nvPr>
        </p:nvSpPr>
        <p:spPr>
          <a:xfrm>
            <a:off x="506258" y="1221596"/>
            <a:ext cx="10515600" cy="4330117"/>
          </a:xfrm>
        </p:spPr>
        <p:txBody>
          <a:bodyPr>
            <a:normAutofit/>
          </a:bodyPr>
          <a:lstStyle/>
          <a:p>
            <a:r>
              <a:rPr lang="zh-CN" altLang="en-US" sz="2000" dirty="0">
                <a:latin typeface="黑体" panose="02010609060101010101" pitchFamily="49" charset="-122"/>
                <a:ea typeface="黑体" panose="02010609060101010101" pitchFamily="49" charset="-122"/>
              </a:rPr>
              <a:t>伟大的历史性转折</a:t>
            </a:r>
            <a:endParaRPr lang="en-US" altLang="zh-CN" sz="2000"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冲破“两个凡是”</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两个凡是：凡是毛主席作出的决策我们都坚决维护；凡是毛主席的指示我们都始终不渝地遵循。</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solidFill>
                <a:srgbClr val="C00000"/>
              </a:solidFill>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1978</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11</a:t>
            </a:r>
            <a:r>
              <a:rPr lang="zh-CN" altLang="en-US" dirty="0">
                <a:latin typeface="黑体" panose="02010609060101010101" pitchFamily="49" charset="-122"/>
                <a:ea typeface="黑体" panose="02010609060101010101" pitchFamily="49" charset="-122"/>
              </a:rPr>
              <a:t>日，</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光明日报</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发表题为</a:t>
            </a:r>
            <a:r>
              <a:rPr lang="en-US" altLang="zh-CN" b="1" dirty="0">
                <a:solidFill>
                  <a:srgbClr val="C00000"/>
                </a:solidFill>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实践是检验真理的唯一标准</a:t>
            </a:r>
            <a:r>
              <a:rPr lang="en-US" altLang="zh-CN" b="1" dirty="0">
                <a:solidFill>
                  <a:srgbClr val="C00000"/>
                </a:solidFill>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endParaRPr lang="zh-CN" altLang="en-US" dirty="0">
              <a:solidFill>
                <a:srgbClr val="C00000"/>
              </a:solidFill>
              <a:latin typeface="黑体" panose="02010609060101010101" pitchFamily="49" charset="-122"/>
              <a:ea typeface="黑体" panose="02010609060101010101" pitchFamily="49" charset="-122"/>
            </a:endParaRPr>
          </a:p>
        </p:txBody>
      </p:sp>
      <p:sp>
        <p:nvSpPr>
          <p:cNvPr id="11" name="下箭头 10"/>
          <p:cNvSpPr/>
          <p:nvPr/>
        </p:nvSpPr>
        <p:spPr>
          <a:xfrm>
            <a:off x="4462277" y="3279250"/>
            <a:ext cx="998355" cy="801666"/>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圆角矩形 16"/>
          <p:cNvSpPr/>
          <p:nvPr/>
        </p:nvSpPr>
        <p:spPr>
          <a:xfrm>
            <a:off x="6244910" y="878948"/>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伟大的历史性转折</a:t>
            </a:r>
          </a:p>
        </p:txBody>
      </p:sp>
      <p:sp>
        <p:nvSpPr>
          <p:cNvPr id="18" name="左大括号 17"/>
          <p:cNvSpPr/>
          <p:nvPr/>
        </p:nvSpPr>
        <p:spPr>
          <a:xfrm>
            <a:off x="9307457" y="568950"/>
            <a:ext cx="197690" cy="127124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圆角矩形 18"/>
          <p:cNvSpPr/>
          <p:nvPr/>
        </p:nvSpPr>
        <p:spPr>
          <a:xfrm>
            <a:off x="9473650" y="567853"/>
            <a:ext cx="2614164" cy="620921"/>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冲破两个凡是</a:t>
            </a:r>
          </a:p>
        </p:txBody>
      </p:sp>
      <p:sp>
        <p:nvSpPr>
          <p:cNvPr id="20" name="圆角矩形 19"/>
          <p:cNvSpPr/>
          <p:nvPr/>
        </p:nvSpPr>
        <p:spPr>
          <a:xfrm>
            <a:off x="9473650" y="1266534"/>
            <a:ext cx="2614164" cy="5736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十一届三中全会</a:t>
            </a:r>
          </a:p>
        </p:txBody>
      </p:sp>
      <p:pic>
        <p:nvPicPr>
          <p:cNvPr id="21"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86760" y="4521433"/>
            <a:ext cx="1486890" cy="4740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22" y="1585257"/>
            <a:ext cx="12145675" cy="4785132"/>
          </a:xfrm>
        </p:spPr>
        <p:txBody>
          <a:bodyPr>
            <a:normAutofit/>
          </a:bodyPr>
          <a:lstStyle/>
          <a:p>
            <a:r>
              <a:rPr lang="zh-CN" altLang="en-US" sz="2800" dirty="0">
                <a:latin typeface="黑体" panose="02010609060101010101" pitchFamily="49" charset="-122"/>
                <a:ea typeface="黑体" panose="02010609060101010101" pitchFamily="49" charset="-122"/>
              </a:rPr>
              <a:t>为新时代坚持和发展中国特色社会主义提供有力宪法保障</a:t>
            </a:r>
            <a:endParaRPr lang="en-US" altLang="zh-CN" sz="2800" dirty="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时间：</a:t>
            </a:r>
            <a:r>
              <a:rPr lang="en-US" altLang="zh-CN" sz="2400" dirty="0">
                <a:latin typeface="黑体" panose="02010609060101010101" pitchFamily="49" charset="-122"/>
                <a:ea typeface="黑体" panose="02010609060101010101" pitchFamily="49" charset="-122"/>
              </a:rPr>
              <a:t>2018</a:t>
            </a:r>
            <a:r>
              <a:rPr lang="zh-CN" altLang="en-US"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月</a:t>
            </a:r>
            <a:endParaRPr lang="en-US" altLang="zh-CN" sz="2400" dirty="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宪法：</a:t>
            </a:r>
            <a:r>
              <a:rPr lang="zh-CN" altLang="en-US" sz="2400" b="1" dirty="0">
                <a:solidFill>
                  <a:srgbClr val="C00000"/>
                </a:solidFill>
                <a:latin typeface="黑体" panose="02010609060101010101" pitchFamily="49" charset="-122"/>
                <a:ea typeface="黑体" panose="02010609060101010101" pitchFamily="49" charset="-122"/>
              </a:rPr>
              <a:t>十三届全国人大一次会议</a:t>
            </a:r>
            <a:r>
              <a:rPr lang="zh-CN" altLang="en-US" sz="2400" dirty="0">
                <a:latin typeface="黑体" panose="02010609060101010101" pitchFamily="49" charset="-122"/>
                <a:ea typeface="黑体" panose="02010609060101010101" pitchFamily="49" charset="-122"/>
              </a:rPr>
              <a:t>审议通过</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中华人民共和国宪法修正案</a:t>
            </a:r>
            <a:r>
              <a:rPr lang="en-US" altLang="zh-CN" sz="2400"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946657" y="473936"/>
            <a:ext cx="10192076" cy="544050"/>
          </a:xfrm>
        </p:spPr>
        <p:txBody>
          <a:bodyPr vert="horz" lIns="91440" tIns="45720" rIns="91440" bIns="45720" rtlCol="0" anchor="ctr">
            <a:noAutofit/>
          </a:bodyPr>
          <a:lstStyle/>
          <a:p>
            <a:r>
              <a:rPr lang="zh-CN" altLang="en-US" sz="2000" dirty="0">
                <a:solidFill>
                  <a:schemeClr val="tx1"/>
                </a:solidFill>
              </a:rPr>
              <a:t>第二节：夺取新时代中国特色社会主义伟大胜利</a:t>
            </a:r>
          </a:p>
        </p:txBody>
      </p:sp>
      <p:pic>
        <p:nvPicPr>
          <p:cNvPr id="4"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167" y="3166248"/>
            <a:ext cx="1587558" cy="506115"/>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 8"/>
          <p:cNvGrpSpPr/>
          <p:nvPr/>
        </p:nvGrpSpPr>
        <p:grpSpPr>
          <a:xfrm>
            <a:off x="6714417" y="30810"/>
            <a:ext cx="5434940" cy="1483659"/>
            <a:chOff x="5275246" y="0"/>
            <a:chExt cx="6916754" cy="2118893"/>
          </a:xfrm>
        </p:grpSpPr>
        <p:sp>
          <p:nvSpPr>
            <p:cNvPr id="5" name="圆角矩形 4"/>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夺取新时代中国特色社会主义伟大胜利</a:t>
              </a:r>
            </a:p>
          </p:txBody>
        </p:sp>
        <p:sp>
          <p:nvSpPr>
            <p:cNvPr id="6" name="左大括号 5"/>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7" name="圆角矩形 6"/>
            <p:cNvSpPr/>
            <p:nvPr/>
          </p:nvSpPr>
          <p:spPr>
            <a:xfrm>
              <a:off x="9115579" y="0"/>
              <a:ext cx="3064064" cy="9366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在新时代坚持和发展中国特色社会主义</a:t>
              </a:r>
            </a:p>
          </p:txBody>
        </p:sp>
        <p:sp>
          <p:nvSpPr>
            <p:cNvPr id="8" name="圆角矩形 7"/>
            <p:cNvSpPr/>
            <p:nvPr/>
          </p:nvSpPr>
          <p:spPr>
            <a:xfrm>
              <a:off x="9127936" y="1160383"/>
              <a:ext cx="3064064" cy="95851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宪法修改</a:t>
              </a:r>
              <a:endParaRPr lang="en-US" altLang="zh-CN"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grpSp>
      <p:sp>
        <p:nvSpPr>
          <p:cNvPr id="10" name="文本框 9"/>
          <p:cNvSpPr txBox="1"/>
          <p:nvPr/>
        </p:nvSpPr>
        <p:spPr>
          <a:xfrm>
            <a:off x="435781" y="29320"/>
            <a:ext cx="7147047" cy="369332"/>
          </a:xfrm>
          <a:prstGeom prst="rect">
            <a:avLst/>
          </a:prstGeom>
          <a:noFill/>
        </p:spPr>
        <p:txBody>
          <a:bodyPr wrap="square" rtlCol="0">
            <a:spAutoFit/>
          </a:bodyPr>
          <a:lstStyle/>
          <a:p>
            <a:r>
              <a:rPr lang="en-US" altLang="zh-CN" dirty="0">
                <a:solidFill>
                  <a:schemeClr val="bg1"/>
                </a:solidFill>
              </a:rPr>
              <a:t>11.2.2</a:t>
            </a:r>
            <a:r>
              <a:rPr lang="zh-CN" altLang="en-US" dirty="0">
                <a:solidFill>
                  <a:schemeClr val="bg1"/>
                </a:solidFill>
              </a:rPr>
              <a:t>宪法修改及深化党和国家机构改革</a:t>
            </a:r>
          </a:p>
        </p:txBody>
      </p:sp>
    </p:spTree>
    <p:extLst>
      <p:ext uri="{BB962C8B-B14F-4D97-AF65-F5344CB8AC3E}">
        <p14:creationId xmlns:p14="http://schemas.microsoft.com/office/powerpoint/2010/main" val="216563539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3026557"/>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中国特色社会主义进入新时代</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112516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p>
        </p:txBody>
      </p:sp>
      <p:sp>
        <p:nvSpPr>
          <p:cNvPr id="6" name="圆角矩形 5"/>
          <p:cNvSpPr/>
          <p:nvPr/>
        </p:nvSpPr>
        <p:spPr>
          <a:xfrm>
            <a:off x="2470608" y="5225634"/>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第三节：</a:t>
            </a:r>
          </a:p>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不断谱写实现中华民族伟大复兴的新篇章</a:t>
            </a:r>
          </a:p>
        </p:txBody>
      </p:sp>
      <p:sp>
        <p:nvSpPr>
          <p:cNvPr id="14" name="圆角矩形 13"/>
          <p:cNvSpPr/>
          <p:nvPr/>
        </p:nvSpPr>
        <p:spPr>
          <a:xfrm>
            <a:off x="2453580"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夺取新时代中国特色社会主义伟大胜利</a:t>
            </a:r>
          </a:p>
        </p:txBody>
      </p:sp>
      <p:sp>
        <p:nvSpPr>
          <p:cNvPr id="11" name="左大括号 10"/>
          <p:cNvSpPr/>
          <p:nvPr/>
        </p:nvSpPr>
        <p:spPr>
          <a:xfrm>
            <a:off x="6137018" y="4807544"/>
            <a:ext cx="220129" cy="182242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2" name="圆角矩形 11"/>
          <p:cNvSpPr/>
          <p:nvPr/>
        </p:nvSpPr>
        <p:spPr>
          <a:xfrm>
            <a:off x="6357147" y="5915142"/>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改革开放</a:t>
            </a:r>
            <a:r>
              <a:rPr lang="en-US" altLang="zh-CN" sz="2000" dirty="0">
                <a:solidFill>
                  <a:prstClr val="black"/>
                </a:solidFill>
                <a:latin typeface="黑体" panose="02010609060101010101" pitchFamily="49" charset="-122"/>
                <a:ea typeface="黑体" panose="02010609060101010101" pitchFamily="49" charset="-122"/>
              </a:rPr>
              <a:t>40</a:t>
            </a:r>
            <a:r>
              <a:rPr lang="zh-CN" altLang="en-US" sz="2000" dirty="0">
                <a:solidFill>
                  <a:prstClr val="black"/>
                </a:solidFill>
                <a:latin typeface="黑体" panose="02010609060101010101" pitchFamily="49" charset="-122"/>
                <a:ea typeface="黑体" panose="02010609060101010101" pitchFamily="49" charset="-122"/>
              </a:rPr>
              <a:t>年的巨大成就</a:t>
            </a:r>
          </a:p>
        </p:txBody>
      </p:sp>
      <p:sp>
        <p:nvSpPr>
          <p:cNvPr id="13" name="圆角矩形 12"/>
          <p:cNvSpPr/>
          <p:nvPr/>
        </p:nvSpPr>
        <p:spPr>
          <a:xfrm>
            <a:off x="6357147" y="503571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齐心协力走向中华民族伟大复兴的光明前景</a:t>
            </a:r>
            <a:endParaRPr lang="en-US" altLang="zh-CN"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0211642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6682" y="1483659"/>
            <a:ext cx="12145675" cy="4785132"/>
          </a:xfrm>
        </p:spPr>
        <p:txBody>
          <a:bodyPr>
            <a:noAutofit/>
          </a:bodyPr>
          <a:lstStyle/>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中国特色社会主义是改革开放以来党的全部理论和实践的</a:t>
            </a:r>
            <a:r>
              <a:rPr lang="zh-CN" altLang="en-US" sz="2400" dirty="0">
                <a:solidFill>
                  <a:srgbClr val="C00000"/>
                </a:solidFill>
                <a:latin typeface="黑体" panose="02010609060101010101" pitchFamily="49" charset="-122"/>
                <a:ea typeface="黑体" panose="02010609060101010101" pitchFamily="49" charset="-122"/>
              </a:rPr>
              <a:t>主题</a:t>
            </a:r>
            <a:endParaRPr lang="en-US" altLang="zh-CN" sz="2400" dirty="0">
              <a:solidFill>
                <a:srgbClr val="C00000"/>
              </a:solidFill>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途径：</a:t>
            </a:r>
            <a:r>
              <a:rPr lang="zh-CN" altLang="en-US" sz="2000" b="1" dirty="0">
                <a:latin typeface="黑体" panose="02010609060101010101" pitchFamily="49" charset="-122"/>
                <a:ea typeface="黑体" panose="02010609060101010101" pitchFamily="49" charset="-122"/>
              </a:rPr>
              <a:t>中国特色社会主义道路</a:t>
            </a:r>
            <a:endParaRPr lang="en-US" altLang="zh-CN" sz="2000" dirty="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行动指南：</a:t>
            </a:r>
            <a:r>
              <a:rPr lang="zh-CN" altLang="en-US" sz="2000" b="1" dirty="0">
                <a:latin typeface="黑体" panose="02010609060101010101" pitchFamily="49" charset="-122"/>
                <a:ea typeface="黑体" panose="02010609060101010101" pitchFamily="49" charset="-122"/>
              </a:rPr>
              <a:t>中国特色社会主义理论体系</a:t>
            </a:r>
            <a:endParaRPr lang="en-US" altLang="zh-CN" sz="2000" dirty="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根本保障：</a:t>
            </a:r>
            <a:r>
              <a:rPr lang="zh-CN" altLang="en-US" sz="2000" b="1" dirty="0">
                <a:latin typeface="黑体" panose="02010609060101010101" pitchFamily="49" charset="-122"/>
                <a:ea typeface="黑体" panose="02010609060101010101" pitchFamily="49" charset="-122"/>
              </a:rPr>
              <a:t>中国特色社会主义制度</a:t>
            </a:r>
            <a:endParaRPr lang="en-US" altLang="zh-CN" sz="2000" dirty="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精神力量：</a:t>
            </a:r>
            <a:r>
              <a:rPr lang="zh-CN" altLang="en-US" sz="2000" b="1" dirty="0">
                <a:latin typeface="黑体" panose="02010609060101010101" pitchFamily="49" charset="-122"/>
                <a:ea typeface="黑体" panose="02010609060101010101" pitchFamily="49" charset="-122"/>
              </a:rPr>
              <a:t>中国特色社会主义文化</a:t>
            </a:r>
            <a:endParaRPr lang="en-US" altLang="zh-CN" sz="2000" dirty="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946657" y="473936"/>
            <a:ext cx="10192076" cy="544050"/>
          </a:xfrm>
        </p:spPr>
        <p:txBody>
          <a:bodyPr vert="horz" lIns="91440" tIns="45720" rIns="91440" bIns="45720" rtlCol="0" anchor="ctr">
            <a:noAutofit/>
          </a:bodyPr>
          <a:lstStyle/>
          <a:p>
            <a:r>
              <a:rPr lang="zh-CN" altLang="en-US" sz="2000" dirty="0">
                <a:solidFill>
                  <a:schemeClr val="tx1"/>
                </a:solidFill>
              </a:rPr>
              <a:t>第三节：不断谱写实现中华民族伟大复兴的新篇章</a:t>
            </a:r>
          </a:p>
        </p:txBody>
      </p:sp>
      <p:grpSp>
        <p:nvGrpSpPr>
          <p:cNvPr id="9" name="组 8"/>
          <p:cNvGrpSpPr/>
          <p:nvPr/>
        </p:nvGrpSpPr>
        <p:grpSpPr>
          <a:xfrm>
            <a:off x="6757060" y="1690"/>
            <a:ext cx="5454360" cy="1481969"/>
            <a:chOff x="5275246" y="2414"/>
            <a:chExt cx="6941469" cy="2116479"/>
          </a:xfrm>
        </p:grpSpPr>
        <p:sp>
          <p:nvSpPr>
            <p:cNvPr id="5" name="圆角矩形 4"/>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第三节：</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不断谱写实现中华民族伟大复兴的新篇章</a:t>
              </a:r>
            </a:p>
          </p:txBody>
        </p:sp>
        <p:sp>
          <p:nvSpPr>
            <p:cNvPr id="6" name="左大括号 5"/>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7" name="圆角矩形 6"/>
            <p:cNvSpPr/>
            <p:nvPr/>
          </p:nvSpPr>
          <p:spPr>
            <a:xfrm>
              <a:off x="9127936" y="1101102"/>
              <a:ext cx="3064064" cy="9366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改革开放</a:t>
              </a:r>
              <a:r>
                <a:rPr lang="en-US" altLang="zh-CN" sz="1600" dirty="0">
                  <a:solidFill>
                    <a:prstClr val="black"/>
                  </a:solidFill>
                  <a:latin typeface="黑体" panose="02010609060101010101" pitchFamily="49" charset="-122"/>
                  <a:ea typeface="黑体" panose="02010609060101010101" pitchFamily="49" charset="-122"/>
                </a:rPr>
                <a:t>40</a:t>
              </a:r>
              <a:r>
                <a:rPr lang="zh-CN" altLang="en-US" sz="1600" dirty="0">
                  <a:solidFill>
                    <a:prstClr val="black"/>
                  </a:solidFill>
                  <a:latin typeface="黑体" panose="02010609060101010101" pitchFamily="49" charset="-122"/>
                  <a:ea typeface="黑体" panose="02010609060101010101" pitchFamily="49" charset="-122"/>
                </a:rPr>
                <a:t>年的巨大</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成就</a:t>
              </a:r>
            </a:p>
          </p:txBody>
        </p:sp>
        <p:sp>
          <p:nvSpPr>
            <p:cNvPr id="8" name="圆角矩形 7"/>
            <p:cNvSpPr/>
            <p:nvPr/>
          </p:nvSpPr>
          <p:spPr>
            <a:xfrm>
              <a:off x="9152651" y="37920"/>
              <a:ext cx="3064064" cy="95851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齐心协力走向中华民族伟大复兴的光明前景</a:t>
              </a:r>
              <a:endParaRPr lang="en-US" altLang="zh-CN"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grpSp>
      <p:sp>
        <p:nvSpPr>
          <p:cNvPr id="10" name="文本框 9"/>
          <p:cNvSpPr txBox="1"/>
          <p:nvPr/>
        </p:nvSpPr>
        <p:spPr>
          <a:xfrm>
            <a:off x="435781" y="29320"/>
            <a:ext cx="7147047" cy="369332"/>
          </a:xfrm>
          <a:prstGeom prst="rect">
            <a:avLst/>
          </a:prstGeom>
          <a:noFill/>
        </p:spPr>
        <p:txBody>
          <a:bodyPr wrap="square" rtlCol="0">
            <a:spAutoFit/>
          </a:bodyPr>
          <a:lstStyle/>
          <a:p>
            <a:r>
              <a:rPr lang="en-US" altLang="zh-CN" dirty="0">
                <a:solidFill>
                  <a:schemeClr val="bg1"/>
                </a:solidFill>
              </a:rPr>
              <a:t>11.3.2</a:t>
            </a:r>
            <a:r>
              <a:rPr lang="zh-CN" altLang="en-US" dirty="0">
                <a:solidFill>
                  <a:schemeClr val="bg1"/>
                </a:solidFill>
              </a:rPr>
              <a:t>齐心协力走向中华民族伟大复兴的光明前景</a:t>
            </a:r>
          </a:p>
        </p:txBody>
      </p:sp>
    </p:spTree>
    <p:extLst>
      <p:ext uri="{BB962C8B-B14F-4D97-AF65-F5344CB8AC3E}">
        <p14:creationId xmlns:p14="http://schemas.microsoft.com/office/powerpoint/2010/main" val="25554150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6682" y="1483659"/>
            <a:ext cx="12145675" cy="4785132"/>
          </a:xfrm>
        </p:spPr>
        <p:txBody>
          <a:bodyPr>
            <a:noAutofit/>
          </a:bodyPr>
          <a:lstStyle/>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中国特色社会主义是改革开放以来党的全部理论和实践的</a:t>
            </a:r>
            <a:r>
              <a:rPr lang="zh-CN" altLang="en-US" sz="2400" dirty="0">
                <a:solidFill>
                  <a:srgbClr val="C00000"/>
                </a:solidFill>
                <a:latin typeface="黑体" panose="02010609060101010101" pitchFamily="49" charset="-122"/>
                <a:ea typeface="黑体" panose="02010609060101010101" pitchFamily="49" charset="-122"/>
              </a:rPr>
              <a:t>主题</a:t>
            </a:r>
            <a:endParaRPr lang="en-US" altLang="zh-CN" sz="2400" dirty="0">
              <a:solidFill>
                <a:srgbClr val="C00000"/>
              </a:solidFill>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途径：</a:t>
            </a:r>
            <a:r>
              <a:rPr lang="zh-CN" altLang="en-US" sz="2000" b="1" dirty="0">
                <a:latin typeface="黑体" panose="02010609060101010101" pitchFamily="49" charset="-122"/>
                <a:ea typeface="黑体" panose="02010609060101010101" pitchFamily="49" charset="-122"/>
              </a:rPr>
              <a:t>中国特色社会主义</a:t>
            </a:r>
            <a:r>
              <a:rPr lang="zh-CN" altLang="en-US" sz="2000" b="1" u="sng"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行动指南：</a:t>
            </a:r>
            <a:r>
              <a:rPr lang="zh-CN" altLang="en-US" sz="2000" b="1" dirty="0">
                <a:latin typeface="黑体" panose="02010609060101010101" pitchFamily="49" charset="-122"/>
                <a:ea typeface="黑体" panose="02010609060101010101" pitchFamily="49" charset="-122"/>
              </a:rPr>
              <a:t>中国特色社会主义</a:t>
            </a:r>
            <a:r>
              <a:rPr lang="zh-CN" altLang="en-US" sz="2000" b="1" u="sng"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根本保障：</a:t>
            </a:r>
            <a:r>
              <a:rPr lang="zh-CN" altLang="en-US" sz="2000" b="1" dirty="0">
                <a:latin typeface="黑体" panose="02010609060101010101" pitchFamily="49" charset="-122"/>
                <a:ea typeface="黑体" panose="02010609060101010101" pitchFamily="49" charset="-122"/>
              </a:rPr>
              <a:t>中国特色社会主义</a:t>
            </a:r>
            <a:r>
              <a:rPr lang="zh-CN" altLang="en-US" sz="2000" b="1" u="sng"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精神力量：</a:t>
            </a:r>
            <a:r>
              <a:rPr lang="zh-CN" altLang="en-US" sz="2000" b="1" dirty="0">
                <a:latin typeface="黑体" panose="02010609060101010101" pitchFamily="49" charset="-122"/>
                <a:ea typeface="黑体" panose="02010609060101010101" pitchFamily="49" charset="-122"/>
              </a:rPr>
              <a:t>中国特色社会主义</a:t>
            </a:r>
            <a:r>
              <a:rPr lang="zh-CN" altLang="en-US" sz="2000" b="1" u="sng"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946657" y="473936"/>
            <a:ext cx="10192076" cy="544050"/>
          </a:xfrm>
        </p:spPr>
        <p:txBody>
          <a:bodyPr vert="horz" lIns="91440" tIns="45720" rIns="91440" bIns="45720" rtlCol="0" anchor="ctr">
            <a:noAutofit/>
          </a:bodyPr>
          <a:lstStyle/>
          <a:p>
            <a:r>
              <a:rPr lang="zh-CN" altLang="en-US" sz="2000" dirty="0">
                <a:solidFill>
                  <a:schemeClr val="tx1"/>
                </a:solidFill>
              </a:rPr>
              <a:t>第三节：不断谱写实现中华民族伟大复兴的新篇章</a:t>
            </a:r>
          </a:p>
        </p:txBody>
      </p:sp>
      <p:grpSp>
        <p:nvGrpSpPr>
          <p:cNvPr id="10" name="组 9"/>
          <p:cNvGrpSpPr/>
          <p:nvPr/>
        </p:nvGrpSpPr>
        <p:grpSpPr>
          <a:xfrm>
            <a:off x="6757060" y="1690"/>
            <a:ext cx="5454360" cy="1481969"/>
            <a:chOff x="5275246" y="2414"/>
            <a:chExt cx="6941469" cy="2116479"/>
          </a:xfrm>
        </p:grpSpPr>
        <p:sp>
          <p:nvSpPr>
            <p:cNvPr id="11" name="圆角矩形 10"/>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第三节：</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不断谱写实现中华民族伟大复兴的新篇章</a:t>
              </a:r>
            </a:p>
          </p:txBody>
        </p:sp>
        <p:sp>
          <p:nvSpPr>
            <p:cNvPr id="12" name="左大括号 11"/>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3" name="圆角矩形 12"/>
            <p:cNvSpPr/>
            <p:nvPr/>
          </p:nvSpPr>
          <p:spPr>
            <a:xfrm>
              <a:off x="9127936" y="1101102"/>
              <a:ext cx="3064064" cy="9366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改革开放</a:t>
              </a:r>
              <a:r>
                <a:rPr lang="en-US" altLang="zh-CN" sz="1600" dirty="0">
                  <a:solidFill>
                    <a:prstClr val="black"/>
                  </a:solidFill>
                  <a:latin typeface="黑体" panose="02010609060101010101" pitchFamily="49" charset="-122"/>
                  <a:ea typeface="黑体" panose="02010609060101010101" pitchFamily="49" charset="-122"/>
                </a:rPr>
                <a:t>40</a:t>
              </a:r>
              <a:r>
                <a:rPr lang="zh-CN" altLang="en-US" sz="1600" dirty="0">
                  <a:solidFill>
                    <a:prstClr val="black"/>
                  </a:solidFill>
                  <a:latin typeface="黑体" panose="02010609060101010101" pitchFamily="49" charset="-122"/>
                  <a:ea typeface="黑体" panose="02010609060101010101" pitchFamily="49" charset="-122"/>
                </a:rPr>
                <a:t>年的巨大</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成就</a:t>
              </a:r>
            </a:p>
          </p:txBody>
        </p:sp>
        <p:sp>
          <p:nvSpPr>
            <p:cNvPr id="14" name="圆角矩形 13"/>
            <p:cNvSpPr/>
            <p:nvPr/>
          </p:nvSpPr>
          <p:spPr>
            <a:xfrm>
              <a:off x="9152651" y="37920"/>
              <a:ext cx="3064064" cy="95851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齐心协力走向中华民族伟大复兴的光明前景</a:t>
              </a:r>
              <a:endParaRPr lang="en-US" altLang="zh-CN"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grpSp>
      <p:sp>
        <p:nvSpPr>
          <p:cNvPr id="9" name="文本框 8"/>
          <p:cNvSpPr txBox="1"/>
          <p:nvPr/>
        </p:nvSpPr>
        <p:spPr>
          <a:xfrm>
            <a:off x="435781" y="29320"/>
            <a:ext cx="7147047" cy="369332"/>
          </a:xfrm>
          <a:prstGeom prst="rect">
            <a:avLst/>
          </a:prstGeom>
          <a:noFill/>
        </p:spPr>
        <p:txBody>
          <a:bodyPr wrap="square" rtlCol="0">
            <a:spAutoFit/>
          </a:bodyPr>
          <a:lstStyle/>
          <a:p>
            <a:r>
              <a:rPr lang="en-US" altLang="zh-CN" dirty="0">
                <a:solidFill>
                  <a:schemeClr val="bg1"/>
                </a:solidFill>
              </a:rPr>
              <a:t>11.3.2</a:t>
            </a:r>
            <a:r>
              <a:rPr lang="zh-CN" altLang="en-US" dirty="0">
                <a:solidFill>
                  <a:schemeClr val="bg1"/>
                </a:solidFill>
              </a:rPr>
              <a:t>齐心协力走向中华民族伟大复兴的光明前景</a:t>
            </a:r>
          </a:p>
        </p:txBody>
      </p:sp>
    </p:spTree>
    <p:extLst>
      <p:ext uri="{BB962C8B-B14F-4D97-AF65-F5344CB8AC3E}">
        <p14:creationId xmlns:p14="http://schemas.microsoft.com/office/powerpoint/2010/main" val="38303943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6682" y="1483659"/>
            <a:ext cx="12145675" cy="4785132"/>
          </a:xfrm>
        </p:spPr>
        <p:txBody>
          <a:bodyPr>
            <a:noAutofit/>
          </a:bodyPr>
          <a:lstStyle/>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中国特色社会主义是改革开放以来党的全部理论和实践的</a:t>
            </a:r>
            <a:r>
              <a:rPr lang="zh-CN" altLang="en-US" sz="2400" dirty="0">
                <a:solidFill>
                  <a:srgbClr val="C00000"/>
                </a:solidFill>
                <a:latin typeface="黑体" panose="02010609060101010101" pitchFamily="49" charset="-122"/>
                <a:ea typeface="黑体" panose="02010609060101010101" pitchFamily="49" charset="-122"/>
              </a:rPr>
              <a:t>主题</a:t>
            </a:r>
            <a:endParaRPr lang="en-US" altLang="zh-CN" sz="2400" dirty="0">
              <a:solidFill>
                <a:srgbClr val="C00000"/>
              </a:solidFill>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途径：</a:t>
            </a:r>
            <a:r>
              <a:rPr lang="zh-CN" altLang="en-US" sz="2000" b="1" dirty="0">
                <a:latin typeface="黑体" panose="02010609060101010101" pitchFamily="49" charset="-122"/>
                <a:ea typeface="黑体" panose="02010609060101010101" pitchFamily="49" charset="-122"/>
              </a:rPr>
              <a:t>中国特色社会主义道路</a:t>
            </a:r>
            <a:endParaRPr lang="en-US" altLang="zh-CN" sz="2000" dirty="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行动指南：</a:t>
            </a:r>
            <a:r>
              <a:rPr lang="zh-CN" altLang="en-US" sz="2000" b="1" dirty="0">
                <a:latin typeface="黑体" panose="02010609060101010101" pitchFamily="49" charset="-122"/>
                <a:ea typeface="黑体" panose="02010609060101010101" pitchFamily="49" charset="-122"/>
              </a:rPr>
              <a:t>中国特色社会主义理论体系</a:t>
            </a:r>
            <a:endParaRPr lang="en-US" altLang="zh-CN" sz="2000" dirty="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根本保障：</a:t>
            </a:r>
            <a:r>
              <a:rPr lang="zh-CN" altLang="en-US" sz="2000" b="1" dirty="0">
                <a:latin typeface="黑体" panose="02010609060101010101" pitchFamily="49" charset="-122"/>
                <a:ea typeface="黑体" panose="02010609060101010101" pitchFamily="49" charset="-122"/>
              </a:rPr>
              <a:t>中国特色社会主义制度</a:t>
            </a:r>
            <a:endParaRPr lang="en-US" altLang="zh-CN" sz="2000" dirty="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精神力量：</a:t>
            </a:r>
            <a:r>
              <a:rPr lang="zh-CN" altLang="en-US" sz="2000" b="1" dirty="0">
                <a:latin typeface="黑体" panose="02010609060101010101" pitchFamily="49" charset="-122"/>
                <a:ea typeface="黑体" panose="02010609060101010101" pitchFamily="49" charset="-122"/>
              </a:rPr>
              <a:t>中国特色社会主义文化</a:t>
            </a:r>
            <a:endParaRPr lang="en-US" altLang="zh-CN" sz="2000" dirty="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946657" y="473936"/>
            <a:ext cx="10192076" cy="544050"/>
          </a:xfrm>
        </p:spPr>
        <p:txBody>
          <a:bodyPr vert="horz" lIns="91440" tIns="45720" rIns="91440" bIns="45720" rtlCol="0" anchor="ctr">
            <a:noAutofit/>
          </a:bodyPr>
          <a:lstStyle/>
          <a:p>
            <a:r>
              <a:rPr lang="zh-CN" altLang="en-US" sz="2000" dirty="0">
                <a:solidFill>
                  <a:schemeClr val="tx1"/>
                </a:solidFill>
              </a:rPr>
              <a:t>第三节：不断谱写实现中华民族伟大复兴的新篇章</a:t>
            </a:r>
          </a:p>
        </p:txBody>
      </p:sp>
      <p:grpSp>
        <p:nvGrpSpPr>
          <p:cNvPr id="10" name="组 9"/>
          <p:cNvGrpSpPr/>
          <p:nvPr/>
        </p:nvGrpSpPr>
        <p:grpSpPr>
          <a:xfrm>
            <a:off x="6757060" y="1690"/>
            <a:ext cx="5454360" cy="1481969"/>
            <a:chOff x="5275246" y="2414"/>
            <a:chExt cx="6941469" cy="2116479"/>
          </a:xfrm>
        </p:grpSpPr>
        <p:sp>
          <p:nvSpPr>
            <p:cNvPr id="11" name="圆角矩形 10"/>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第三节：</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不断谱写实现中华民族伟大复兴的新篇章</a:t>
              </a:r>
            </a:p>
          </p:txBody>
        </p:sp>
        <p:sp>
          <p:nvSpPr>
            <p:cNvPr id="12" name="左大括号 11"/>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3" name="圆角矩形 12"/>
            <p:cNvSpPr/>
            <p:nvPr/>
          </p:nvSpPr>
          <p:spPr>
            <a:xfrm>
              <a:off x="9127936" y="1101102"/>
              <a:ext cx="3064064" cy="9366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改革开放</a:t>
              </a:r>
              <a:r>
                <a:rPr lang="en-US" altLang="zh-CN" sz="1600" dirty="0">
                  <a:solidFill>
                    <a:prstClr val="black"/>
                  </a:solidFill>
                  <a:latin typeface="黑体" panose="02010609060101010101" pitchFamily="49" charset="-122"/>
                  <a:ea typeface="黑体" panose="02010609060101010101" pitchFamily="49" charset="-122"/>
                </a:rPr>
                <a:t>40</a:t>
              </a:r>
              <a:r>
                <a:rPr lang="zh-CN" altLang="en-US" sz="1600" dirty="0">
                  <a:solidFill>
                    <a:prstClr val="black"/>
                  </a:solidFill>
                  <a:latin typeface="黑体" panose="02010609060101010101" pitchFamily="49" charset="-122"/>
                  <a:ea typeface="黑体" panose="02010609060101010101" pitchFamily="49" charset="-122"/>
                </a:rPr>
                <a:t>年的巨大</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成就</a:t>
              </a:r>
            </a:p>
          </p:txBody>
        </p:sp>
        <p:sp>
          <p:nvSpPr>
            <p:cNvPr id="14" name="圆角矩形 13"/>
            <p:cNvSpPr/>
            <p:nvPr/>
          </p:nvSpPr>
          <p:spPr>
            <a:xfrm>
              <a:off x="9152651" y="37920"/>
              <a:ext cx="3064064" cy="95851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齐心协力走向中华民族伟大复兴的光明前景</a:t>
              </a:r>
              <a:endParaRPr lang="en-US" altLang="zh-CN"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grpSp>
      <p:sp>
        <p:nvSpPr>
          <p:cNvPr id="9" name="文本框 8"/>
          <p:cNvSpPr txBox="1"/>
          <p:nvPr/>
        </p:nvSpPr>
        <p:spPr>
          <a:xfrm>
            <a:off x="435781" y="29320"/>
            <a:ext cx="7147047" cy="369332"/>
          </a:xfrm>
          <a:prstGeom prst="rect">
            <a:avLst/>
          </a:prstGeom>
          <a:noFill/>
        </p:spPr>
        <p:txBody>
          <a:bodyPr wrap="square" rtlCol="0">
            <a:spAutoFit/>
          </a:bodyPr>
          <a:lstStyle/>
          <a:p>
            <a:r>
              <a:rPr lang="en-US" altLang="zh-CN" dirty="0">
                <a:solidFill>
                  <a:schemeClr val="bg1"/>
                </a:solidFill>
              </a:rPr>
              <a:t>11.3.2</a:t>
            </a:r>
            <a:r>
              <a:rPr lang="zh-CN" altLang="en-US" dirty="0">
                <a:solidFill>
                  <a:schemeClr val="bg1"/>
                </a:solidFill>
              </a:rPr>
              <a:t>齐心协力走向中华民族伟大复兴的光明前景</a:t>
            </a:r>
          </a:p>
        </p:txBody>
      </p:sp>
    </p:spTree>
    <p:extLst>
      <p:ext uri="{BB962C8B-B14F-4D97-AF65-F5344CB8AC3E}">
        <p14:creationId xmlns:p14="http://schemas.microsoft.com/office/powerpoint/2010/main" val="90884705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9920" y="1285496"/>
            <a:ext cx="12145675" cy="5470659"/>
          </a:xfrm>
        </p:spPr>
        <p:txBody>
          <a:bodyPr>
            <a:noAutofit/>
          </a:bodyPr>
          <a:lstStyle/>
          <a:p>
            <a:r>
              <a:rPr lang="zh-CN" altLang="en-US" sz="2000" b="1" dirty="0">
                <a:latin typeface="黑体" panose="02010609060101010101" pitchFamily="49" charset="-122"/>
                <a:ea typeface="黑体" panose="02010609060101010101" pitchFamily="49" charset="-122"/>
              </a:rPr>
              <a:t>政治：</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社会主义民主法治建设迈出重大步伐，取得重要进展</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深入开展全方位外交（</a:t>
            </a:r>
            <a:r>
              <a:rPr lang="en-US" altLang="zh-CN" dirty="0">
                <a:latin typeface="黑体" panose="02010609060101010101" pitchFamily="49" charset="-122"/>
                <a:ea typeface="黑体" panose="02010609060101010101" pitchFamily="49" charset="-122"/>
              </a:rPr>
              <a:t>2001</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月正式成立“</a:t>
            </a:r>
            <a:r>
              <a:rPr lang="zh-CN" altLang="en-US" b="1" dirty="0">
                <a:solidFill>
                  <a:srgbClr val="C00000"/>
                </a:solidFill>
                <a:latin typeface="黑体" panose="02010609060101010101" pitchFamily="49" charset="-122"/>
                <a:ea typeface="黑体" panose="02010609060101010101" pitchFamily="49" charset="-122"/>
              </a:rPr>
              <a:t>上海合作组织</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坚持“一国两制”，推进祖国统一（2005年3月14日，</a:t>
            </a:r>
            <a:r>
              <a:rPr lang="zh-CN" altLang="en-US" b="1" dirty="0">
                <a:solidFill>
                  <a:srgbClr val="C00000"/>
                </a:solidFill>
                <a:latin typeface="黑体" panose="02010609060101010101" pitchFamily="49" charset="-122"/>
                <a:ea typeface="黑体" panose="02010609060101010101" pitchFamily="49" charset="-122"/>
              </a:rPr>
              <a:t>十届全国人大三次会议</a:t>
            </a:r>
            <a:r>
              <a:rPr lang="zh-CN" altLang="en-US" dirty="0">
                <a:latin typeface="黑体" panose="02010609060101010101" pitchFamily="49" charset="-122"/>
                <a:ea typeface="黑体" panose="02010609060101010101" pitchFamily="49" charset="-122"/>
              </a:rPr>
              <a:t>高票通过</a:t>
            </a:r>
            <a:r>
              <a:rPr lang="zh-CN" altLang="en-US" b="1" dirty="0">
                <a:solidFill>
                  <a:srgbClr val="C00000"/>
                </a:solidFill>
                <a:latin typeface="黑体" panose="02010609060101010101" pitchFamily="49" charset="-122"/>
                <a:ea typeface="黑体" panose="02010609060101010101" pitchFamily="49" charset="-122"/>
              </a:rPr>
              <a:t>《反分裂国家法》</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全面推进党的建设新的伟大工程</a:t>
            </a:r>
            <a:endParaRPr lang="en-US" altLang="zh-CN" dirty="0">
              <a:latin typeface="黑体" panose="02010609060101010101" pitchFamily="49" charset="-122"/>
              <a:ea typeface="黑体" panose="02010609060101010101" pitchFamily="49" charset="-122"/>
            </a:endParaRPr>
          </a:p>
          <a:p>
            <a:r>
              <a:rPr lang="zh-CN" altLang="en-US" sz="2000" b="1" dirty="0">
                <a:latin typeface="黑体" panose="02010609060101010101" pitchFamily="49" charset="-122"/>
                <a:ea typeface="黑体" panose="02010609060101010101" pitchFamily="49" charset="-122"/>
              </a:rPr>
              <a:t>经济：</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国民经济保持持续快速健康发展，综合国力和国际竞争力显著提高</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社会主义市场经济体制不断完善，各项改革事业取得重大进展，对外开放取得新突破</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人民生活不断改善</a:t>
            </a:r>
            <a:endParaRPr lang="en-US" altLang="zh-CN" dirty="0">
              <a:latin typeface="黑体" panose="02010609060101010101" pitchFamily="49" charset="-122"/>
              <a:ea typeface="黑体" panose="02010609060101010101" pitchFamily="49" charset="-122"/>
            </a:endParaRPr>
          </a:p>
          <a:p>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4</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生态文明建设成效显著</a:t>
            </a:r>
            <a:endParaRPr lang="en-US" altLang="zh-CN" dirty="0">
              <a:latin typeface="黑体" panose="02010609060101010101" pitchFamily="49" charset="-122"/>
              <a:ea typeface="黑体" panose="02010609060101010101" pitchFamily="49" charset="-122"/>
            </a:endParaRPr>
          </a:p>
          <a:p>
            <a:r>
              <a:rPr lang="zh-CN" altLang="en-US" sz="2000" b="1" dirty="0">
                <a:latin typeface="黑体" panose="02010609060101010101" pitchFamily="49" charset="-122"/>
                <a:ea typeface="黑体" panose="02010609060101010101" pitchFamily="49" charset="-122"/>
              </a:rPr>
              <a:t>文化</a:t>
            </a:r>
            <a:r>
              <a:rPr lang="zh-CN" altLang="en-US" sz="2000"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社会主义文化建设成果显著</a:t>
            </a:r>
            <a:endParaRPr lang="en-US" altLang="zh-CN" dirty="0">
              <a:latin typeface="黑体" panose="02010609060101010101" pitchFamily="49" charset="-122"/>
              <a:ea typeface="黑体" panose="02010609060101010101" pitchFamily="49" charset="-122"/>
            </a:endParaRPr>
          </a:p>
          <a:p>
            <a:r>
              <a:rPr lang="zh-CN" altLang="en-US" sz="2000" b="1" dirty="0">
                <a:latin typeface="黑体" panose="02010609060101010101" pitchFamily="49" charset="-122"/>
                <a:ea typeface="黑体" panose="02010609060101010101" pitchFamily="49" charset="-122"/>
              </a:rPr>
              <a:t>军事：</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强军兴军开创新局面</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946657" y="473936"/>
            <a:ext cx="10192076" cy="544050"/>
          </a:xfrm>
        </p:spPr>
        <p:txBody>
          <a:bodyPr vert="horz" lIns="91440" tIns="45720" rIns="91440" bIns="45720" rtlCol="0" anchor="ctr">
            <a:noAutofit/>
          </a:bodyPr>
          <a:lstStyle/>
          <a:p>
            <a:r>
              <a:rPr lang="zh-CN" altLang="en-US" sz="2000" dirty="0">
                <a:solidFill>
                  <a:schemeClr val="tx1"/>
                </a:solidFill>
              </a:rPr>
              <a:t>第三节：不断谱写实现中华民族伟大复兴的新篇章</a:t>
            </a:r>
          </a:p>
        </p:txBody>
      </p:sp>
      <p:grpSp>
        <p:nvGrpSpPr>
          <p:cNvPr id="9" name="组 8"/>
          <p:cNvGrpSpPr/>
          <p:nvPr/>
        </p:nvGrpSpPr>
        <p:grpSpPr>
          <a:xfrm>
            <a:off x="6757060" y="5821"/>
            <a:ext cx="5423435" cy="1565344"/>
            <a:chOff x="5275246" y="2414"/>
            <a:chExt cx="6902112" cy="2235552"/>
          </a:xfrm>
        </p:grpSpPr>
        <p:sp>
          <p:nvSpPr>
            <p:cNvPr id="5" name="圆角矩形 4"/>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第三节：</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不断谱写实现中华民族伟大复兴的新篇章</a:t>
              </a:r>
            </a:p>
          </p:txBody>
        </p:sp>
        <p:sp>
          <p:nvSpPr>
            <p:cNvPr id="6" name="左大括号 5"/>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7" name="圆角矩形 6"/>
            <p:cNvSpPr/>
            <p:nvPr/>
          </p:nvSpPr>
          <p:spPr>
            <a:xfrm>
              <a:off x="9113293" y="1301302"/>
              <a:ext cx="3064064" cy="93666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改革开放</a:t>
              </a:r>
              <a:r>
                <a:rPr lang="en-US" altLang="zh-CN"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40</a:t>
              </a: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年的巨大</a:t>
              </a:r>
              <a:endParaRPr lang="en-US" altLang="zh-CN"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成就</a:t>
              </a:r>
            </a:p>
          </p:txBody>
        </p:sp>
        <p:sp>
          <p:nvSpPr>
            <p:cNvPr id="8" name="圆角矩形 7"/>
            <p:cNvSpPr/>
            <p:nvPr/>
          </p:nvSpPr>
          <p:spPr>
            <a:xfrm>
              <a:off x="9113294" y="89476"/>
              <a:ext cx="3064064" cy="95850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齐心协力走向中华民族伟大复兴的光明前景</a:t>
              </a:r>
              <a:endParaRPr lang="en-US" altLang="zh-CN" sz="1600" dirty="0">
                <a:solidFill>
                  <a:prstClr val="black"/>
                </a:solidFill>
                <a:latin typeface="黑体" panose="02010609060101010101" pitchFamily="49" charset="-122"/>
                <a:ea typeface="黑体" panose="02010609060101010101" pitchFamily="49" charset="-122"/>
              </a:endParaRPr>
            </a:p>
          </p:txBody>
        </p:sp>
      </p:grpSp>
      <p:sp>
        <p:nvSpPr>
          <p:cNvPr id="10" name="文本框 9"/>
          <p:cNvSpPr txBox="1"/>
          <p:nvPr/>
        </p:nvSpPr>
        <p:spPr>
          <a:xfrm>
            <a:off x="435781" y="29320"/>
            <a:ext cx="7147047" cy="246221"/>
          </a:xfrm>
          <a:prstGeom prst="rect">
            <a:avLst/>
          </a:prstGeom>
          <a:noFill/>
        </p:spPr>
        <p:txBody>
          <a:bodyPr wrap="square" rtlCol="0">
            <a:spAutoFit/>
          </a:bodyPr>
          <a:lstStyle/>
          <a:p>
            <a:r>
              <a:rPr kumimoji="1" lang="en-US" altLang="zh-CN" sz="1000" dirty="0">
                <a:solidFill>
                  <a:schemeClr val="bg1">
                    <a:lumMod val="95000"/>
                  </a:schemeClr>
                </a:solidFill>
              </a:rPr>
              <a:t>11.3.1.8</a:t>
            </a:r>
            <a:r>
              <a:rPr kumimoji="1" lang="zh-CN" altLang="en-US" sz="1000" dirty="0">
                <a:solidFill>
                  <a:schemeClr val="bg1">
                    <a:lumMod val="95000"/>
                  </a:schemeClr>
                </a:solidFill>
              </a:rPr>
              <a:t>坚持“一国两制”，推进祖国统一</a:t>
            </a:r>
          </a:p>
        </p:txBody>
      </p:sp>
    </p:spTree>
    <p:extLst>
      <p:ext uri="{BB962C8B-B14F-4D97-AF65-F5344CB8AC3E}">
        <p14:creationId xmlns:p14="http://schemas.microsoft.com/office/powerpoint/2010/main" val="94701080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6232" y="423726"/>
            <a:ext cx="10192076" cy="544050"/>
          </a:xfrm>
        </p:spPr>
        <p:txBody>
          <a:bodyPr vert="horz" lIns="91440" tIns="45720" rIns="91440" bIns="45720" rtlCol="0" anchor="ctr">
            <a:noAutofit/>
          </a:bodyPr>
          <a:lstStyle/>
          <a:p>
            <a:r>
              <a:rPr lang="zh-CN" altLang="en-US" sz="2400" dirty="0">
                <a:solidFill>
                  <a:schemeClr val="tx1"/>
                </a:solidFill>
              </a:rPr>
              <a:t>共产党部分重点会议记忆</a:t>
            </a:r>
          </a:p>
        </p:txBody>
      </p:sp>
      <p:sp>
        <p:nvSpPr>
          <p:cNvPr id="3" name="内容占位符 2"/>
          <p:cNvSpPr>
            <a:spLocks noGrp="1"/>
          </p:cNvSpPr>
          <p:nvPr>
            <p:ph idx="1"/>
          </p:nvPr>
        </p:nvSpPr>
        <p:spPr>
          <a:xfrm>
            <a:off x="1622651" y="1543451"/>
            <a:ext cx="9605125" cy="4351338"/>
          </a:xfrm>
        </p:spPr>
        <p:txBody>
          <a:bodyPr>
            <a:normAutofit/>
          </a:bodyPr>
          <a:lstStyle/>
          <a:p>
            <a:r>
              <a:rPr lang="zh-CN" altLang="en-US" sz="2000" b="1" dirty="0">
                <a:solidFill>
                  <a:srgbClr val="C00000"/>
                </a:solidFill>
                <a:latin typeface="黑体" panose="02010609060101010101" pitchFamily="49" charset="-122"/>
                <a:ea typeface="黑体" panose="02010609060101010101" pitchFamily="49" charset="-122"/>
              </a:rPr>
              <a:t>一大</a:t>
            </a:r>
            <a:r>
              <a:rPr lang="zh-CN" altLang="en-US" sz="2000" dirty="0">
                <a:latin typeface="黑体" panose="02010609060101010101" pitchFamily="49" charset="-122"/>
                <a:ea typeface="黑体" panose="02010609060101010101" pitchFamily="49" charset="-122"/>
              </a:rPr>
              <a:t>党，</a:t>
            </a:r>
            <a:r>
              <a:rPr lang="zh-CN" altLang="en-US" sz="2000" b="1" dirty="0">
                <a:solidFill>
                  <a:srgbClr val="C00000"/>
                </a:solidFill>
                <a:latin typeface="黑体" panose="02010609060101010101" pitchFamily="49" charset="-122"/>
                <a:ea typeface="黑体" panose="02010609060101010101" pitchFamily="49" charset="-122"/>
              </a:rPr>
              <a:t>二大</a:t>
            </a:r>
            <a:r>
              <a:rPr lang="zh-CN" altLang="en-US" sz="2000" dirty="0">
                <a:latin typeface="黑体" panose="02010609060101010101" pitchFamily="49" charset="-122"/>
                <a:ea typeface="黑体" panose="02010609060101010101" pitchFamily="49" charset="-122"/>
              </a:rPr>
              <a:t>纲。</a:t>
            </a:r>
            <a:r>
              <a:rPr lang="zh-CN" altLang="en-US" sz="2000" b="1" dirty="0">
                <a:solidFill>
                  <a:srgbClr val="C00000"/>
                </a:solidFill>
                <a:latin typeface="黑体" panose="02010609060101010101" pitchFamily="49" charset="-122"/>
                <a:ea typeface="黑体" panose="02010609060101010101" pitchFamily="49" charset="-122"/>
              </a:rPr>
              <a:t>三大</a:t>
            </a:r>
            <a:r>
              <a:rPr lang="zh-CN" altLang="en-US" sz="2000" dirty="0">
                <a:latin typeface="黑体" panose="02010609060101010101" pitchFamily="49" charset="-122"/>
                <a:ea typeface="黑体" panose="02010609060101010101" pitchFamily="49" charset="-122"/>
              </a:rPr>
              <a:t>联国搞合作，</a:t>
            </a:r>
            <a:r>
              <a:rPr lang="zh-CN" altLang="en-US" sz="2000" b="1" dirty="0">
                <a:solidFill>
                  <a:srgbClr val="C00000"/>
                </a:solidFill>
                <a:latin typeface="黑体" panose="02010609060101010101" pitchFamily="49" charset="-122"/>
                <a:ea typeface="黑体" panose="02010609060101010101" pitchFamily="49" charset="-122"/>
              </a:rPr>
              <a:t>四大</a:t>
            </a:r>
            <a:r>
              <a:rPr lang="zh-CN" altLang="en-US" sz="2000" dirty="0">
                <a:latin typeface="黑体" panose="02010609060101010101" pitchFamily="49" charset="-122"/>
                <a:ea typeface="黑体" panose="02010609060101010101" pitchFamily="49" charset="-122"/>
              </a:rPr>
              <a:t>五大净瞎忙。</a:t>
            </a:r>
          </a:p>
          <a:p>
            <a:r>
              <a:rPr lang="zh-CN" altLang="en-US" sz="2000" dirty="0">
                <a:latin typeface="黑体" panose="02010609060101010101" pitchFamily="49" charset="-122"/>
                <a:ea typeface="黑体" panose="02010609060101010101" pitchFamily="49" charset="-122"/>
              </a:rPr>
              <a:t>八一</a:t>
            </a:r>
            <a:r>
              <a:rPr lang="zh-CN" altLang="en-US" sz="2000" b="1" dirty="0">
                <a:solidFill>
                  <a:srgbClr val="C00000"/>
                </a:solidFill>
                <a:latin typeface="黑体" panose="02010609060101010101" pitchFamily="49" charset="-122"/>
                <a:ea typeface="黑体" panose="02010609060101010101" pitchFamily="49" charset="-122"/>
              </a:rPr>
              <a:t>南昌</a:t>
            </a:r>
            <a:r>
              <a:rPr lang="zh-CN" altLang="en-US" sz="2000" dirty="0">
                <a:latin typeface="黑体" panose="02010609060101010101" pitchFamily="49" charset="-122"/>
                <a:ea typeface="黑体" panose="02010609060101010101" pitchFamily="49" charset="-122"/>
              </a:rPr>
              <a:t>第一枪 </a:t>
            </a:r>
            <a:r>
              <a:rPr lang="en-US" altLang="zh-CN" sz="2000" dirty="0">
                <a:latin typeface="黑体" panose="02010609060101010101" pitchFamily="49" charset="-122"/>
                <a:ea typeface="黑体" panose="02010609060101010101" pitchFamily="49" charset="-122"/>
              </a:rPr>
              <a:t>,</a:t>
            </a:r>
            <a:r>
              <a:rPr lang="en-US" altLang="zh-CN" sz="2000" b="1" dirty="0">
                <a:solidFill>
                  <a:srgbClr val="C00000"/>
                </a:solidFill>
                <a:latin typeface="黑体" panose="02010609060101010101" pitchFamily="49" charset="-122"/>
                <a:ea typeface="黑体" panose="02010609060101010101" pitchFamily="49" charset="-122"/>
              </a:rPr>
              <a:t> </a:t>
            </a:r>
            <a:r>
              <a:rPr lang="zh-CN" altLang="en-US" sz="2000" b="1" dirty="0">
                <a:solidFill>
                  <a:srgbClr val="C00000"/>
                </a:solidFill>
                <a:latin typeface="黑体" panose="02010609060101010101" pitchFamily="49" charset="-122"/>
                <a:ea typeface="黑体" panose="02010609060101010101" pitchFamily="49" charset="-122"/>
              </a:rPr>
              <a:t>八七</a:t>
            </a:r>
            <a:r>
              <a:rPr lang="zh-CN" altLang="en-US" sz="2000" dirty="0">
                <a:latin typeface="黑体" panose="02010609060101010101" pitchFamily="49" charset="-122"/>
                <a:ea typeface="黑体" panose="02010609060101010101" pitchFamily="49" charset="-122"/>
              </a:rPr>
              <a:t>政权要靠枪。</a:t>
            </a:r>
            <a:r>
              <a:rPr lang="zh-CN" altLang="en-US" sz="2000" b="1" dirty="0">
                <a:solidFill>
                  <a:srgbClr val="C00000"/>
                </a:solidFill>
                <a:latin typeface="黑体" panose="02010609060101010101" pitchFamily="49" charset="-122"/>
                <a:ea typeface="黑体" panose="02010609060101010101" pitchFamily="49" charset="-122"/>
              </a:rPr>
              <a:t>秋收</a:t>
            </a:r>
            <a:r>
              <a:rPr lang="zh-CN" altLang="en-US" sz="2000" dirty="0">
                <a:latin typeface="黑体" panose="02010609060101010101" pitchFamily="49" charset="-122"/>
                <a:ea typeface="黑体" panose="02010609060101010101" pitchFamily="49" charset="-122"/>
              </a:rPr>
              <a:t>工农来战斗 </a:t>
            </a:r>
            <a:r>
              <a:rPr lang="en-US" altLang="zh-CN" sz="2000" dirty="0">
                <a:latin typeface="黑体" panose="02010609060101010101" pitchFamily="49" charset="-122"/>
                <a:ea typeface="黑体" panose="02010609060101010101" pitchFamily="49" charset="-122"/>
              </a:rPr>
              <a:t>, </a:t>
            </a:r>
            <a:r>
              <a:rPr lang="zh-CN" altLang="en-US" sz="2000" b="1" dirty="0">
                <a:solidFill>
                  <a:srgbClr val="C00000"/>
                </a:solidFill>
                <a:latin typeface="黑体" panose="02010609060101010101" pitchFamily="49" charset="-122"/>
                <a:ea typeface="黑体" panose="02010609060101010101" pitchFamily="49" charset="-122"/>
              </a:rPr>
              <a:t>三湾</a:t>
            </a:r>
            <a:r>
              <a:rPr lang="zh-CN" altLang="en-US" sz="2000" dirty="0">
                <a:latin typeface="黑体" panose="02010609060101010101" pitchFamily="49" charset="-122"/>
                <a:ea typeface="黑体" panose="02010609060101010101" pitchFamily="49" charset="-122"/>
              </a:rPr>
              <a:t>改编新军装。</a:t>
            </a:r>
          </a:p>
          <a:p>
            <a:r>
              <a:rPr lang="zh-CN" altLang="en-US" sz="2000" b="1" dirty="0">
                <a:solidFill>
                  <a:srgbClr val="C00000"/>
                </a:solidFill>
                <a:latin typeface="黑体" panose="02010609060101010101" pitchFamily="49" charset="-122"/>
                <a:ea typeface="黑体" panose="02010609060101010101" pitchFamily="49" charset="-122"/>
              </a:rPr>
              <a:t>遵义</a:t>
            </a:r>
            <a:r>
              <a:rPr lang="zh-CN" altLang="en-US" sz="2000" dirty="0">
                <a:latin typeface="黑体" panose="02010609060101010101" pitchFamily="49" charset="-122"/>
                <a:ea typeface="黑体" panose="02010609060101010101" pitchFamily="49" charset="-122"/>
              </a:rPr>
              <a:t>生死转折点，</a:t>
            </a:r>
            <a:r>
              <a:rPr lang="zh-CN" altLang="en-US" sz="2000" b="1" dirty="0">
                <a:solidFill>
                  <a:srgbClr val="C00000"/>
                </a:solidFill>
                <a:latin typeface="黑体" panose="02010609060101010101" pitchFamily="49" charset="-122"/>
                <a:ea typeface="黑体" panose="02010609060101010101" pitchFamily="49" charset="-122"/>
              </a:rPr>
              <a:t>瓦窑</a:t>
            </a:r>
            <a:r>
              <a:rPr lang="zh-CN" altLang="en-US" sz="2000" dirty="0">
                <a:latin typeface="黑体" panose="02010609060101010101" pitchFamily="49" charset="-122"/>
                <a:ea typeface="黑体" panose="02010609060101010101" pitchFamily="49" charset="-122"/>
              </a:rPr>
              <a:t>战线要统一。</a:t>
            </a:r>
            <a:r>
              <a:rPr lang="zh-CN" altLang="en-US" sz="2000" b="1" dirty="0">
                <a:solidFill>
                  <a:srgbClr val="C00000"/>
                </a:solidFill>
                <a:latin typeface="黑体" panose="02010609060101010101" pitchFamily="49" charset="-122"/>
                <a:ea typeface="黑体" panose="02010609060101010101" pitchFamily="49" charset="-122"/>
              </a:rPr>
              <a:t>洛川</a:t>
            </a:r>
            <a:r>
              <a:rPr lang="zh-CN" altLang="en-US" sz="2000" dirty="0">
                <a:latin typeface="黑体" panose="02010609060101010101" pitchFamily="49" charset="-122"/>
                <a:ea typeface="黑体" panose="02010609060101010101" pitchFamily="49" charset="-122"/>
              </a:rPr>
              <a:t>纲领有十条，</a:t>
            </a:r>
            <a:r>
              <a:rPr lang="zh-CN" altLang="en-US" sz="2000" b="1" dirty="0">
                <a:solidFill>
                  <a:srgbClr val="C00000"/>
                </a:solidFill>
                <a:latin typeface="黑体" panose="02010609060101010101" pitchFamily="49" charset="-122"/>
                <a:ea typeface="黑体" panose="02010609060101010101" pitchFamily="49" charset="-122"/>
              </a:rPr>
              <a:t>七大</a:t>
            </a:r>
            <a:r>
              <a:rPr lang="zh-CN" altLang="en-US" sz="2000" dirty="0">
                <a:latin typeface="黑体" panose="02010609060101010101" pitchFamily="49" charset="-122"/>
                <a:ea typeface="黑体" panose="02010609060101010101" pitchFamily="49" charset="-122"/>
              </a:rPr>
              <a:t>老毛思想立。</a:t>
            </a:r>
          </a:p>
          <a:p>
            <a:r>
              <a:rPr lang="zh-CN" altLang="en-US" sz="2000" b="1" dirty="0">
                <a:solidFill>
                  <a:srgbClr val="C00000"/>
                </a:solidFill>
                <a:latin typeface="黑体" panose="02010609060101010101" pitchFamily="49" charset="-122"/>
                <a:ea typeface="黑体" panose="02010609060101010101" pitchFamily="49" charset="-122"/>
              </a:rPr>
              <a:t>七届二中</a:t>
            </a:r>
            <a:r>
              <a:rPr lang="zh-CN" altLang="en-US" sz="2000" dirty="0">
                <a:latin typeface="黑体" panose="02010609060101010101" pitchFamily="49" charset="-122"/>
                <a:ea typeface="黑体" panose="02010609060101010101" pitchFamily="49" charset="-122"/>
              </a:rPr>
              <a:t>进城忙，</a:t>
            </a:r>
            <a:r>
              <a:rPr lang="zh-CN" altLang="en-US" sz="2000" b="1" dirty="0">
                <a:solidFill>
                  <a:srgbClr val="C00000"/>
                </a:solidFill>
                <a:latin typeface="黑体" panose="02010609060101010101" pitchFamily="49" charset="-122"/>
                <a:ea typeface="黑体" panose="02010609060101010101" pitchFamily="49" charset="-122"/>
              </a:rPr>
              <a:t>七届三中</a:t>
            </a:r>
            <a:r>
              <a:rPr lang="zh-CN" altLang="en-US" sz="2000" dirty="0">
                <a:latin typeface="黑体" panose="02010609060101010101" pitchFamily="49" charset="-122"/>
                <a:ea typeface="黑体" panose="02010609060101010101" pitchFamily="49" charset="-122"/>
              </a:rPr>
              <a:t>复元气。</a:t>
            </a:r>
            <a:r>
              <a:rPr lang="zh-CN" altLang="en-US" sz="2000" b="1" dirty="0">
                <a:solidFill>
                  <a:srgbClr val="C00000"/>
                </a:solidFill>
                <a:latin typeface="黑体" panose="02010609060101010101" pitchFamily="49" charset="-122"/>
                <a:ea typeface="黑体" panose="02010609060101010101" pitchFamily="49" charset="-122"/>
              </a:rPr>
              <a:t>八大</a:t>
            </a:r>
            <a:r>
              <a:rPr lang="zh-CN" altLang="en-US" sz="2000" dirty="0">
                <a:latin typeface="黑体" panose="02010609060101010101" pitchFamily="49" charset="-122"/>
                <a:ea typeface="黑体" panose="02010609060101010101" pitchFamily="49" charset="-122"/>
              </a:rPr>
              <a:t>主矛搞建设，九大十大不能提。</a:t>
            </a:r>
          </a:p>
          <a:p>
            <a:r>
              <a:rPr lang="zh-CN" altLang="en-US" sz="2000" b="1" dirty="0">
                <a:solidFill>
                  <a:srgbClr val="C00000"/>
                </a:solidFill>
                <a:latin typeface="黑体" panose="02010609060101010101" pitchFamily="49" charset="-122"/>
                <a:ea typeface="黑体" panose="02010609060101010101" pitchFamily="49" charset="-122"/>
              </a:rPr>
              <a:t>十一三中</a:t>
            </a:r>
            <a:r>
              <a:rPr lang="zh-CN" altLang="en-US" sz="2000" dirty="0">
                <a:latin typeface="黑体" panose="02010609060101010101" pitchFamily="49" charset="-122"/>
                <a:ea typeface="黑体" panose="02010609060101010101" pitchFamily="49" charset="-122"/>
              </a:rPr>
              <a:t>搞开放，</a:t>
            </a:r>
            <a:r>
              <a:rPr lang="zh-CN" altLang="en-US" sz="2000" b="1" dirty="0">
                <a:solidFill>
                  <a:srgbClr val="C00000"/>
                </a:solidFill>
                <a:latin typeface="黑体" panose="02010609060101010101" pitchFamily="49" charset="-122"/>
                <a:ea typeface="黑体" panose="02010609060101010101" pitchFamily="49" charset="-122"/>
              </a:rPr>
              <a:t>十一六中</a:t>
            </a:r>
            <a:r>
              <a:rPr lang="zh-CN" altLang="en-US" sz="2000" dirty="0">
                <a:latin typeface="黑体" panose="02010609060101010101" pitchFamily="49" charset="-122"/>
                <a:ea typeface="黑体" panose="02010609060101010101" pitchFamily="49" charset="-122"/>
              </a:rPr>
              <a:t>评价毛。</a:t>
            </a:r>
            <a:r>
              <a:rPr lang="zh-CN" altLang="en-US" sz="2000" b="1" dirty="0">
                <a:solidFill>
                  <a:srgbClr val="C00000"/>
                </a:solidFill>
                <a:latin typeface="黑体" panose="02010609060101010101" pitchFamily="49" charset="-122"/>
                <a:ea typeface="黑体" panose="02010609060101010101" pitchFamily="49" charset="-122"/>
              </a:rPr>
              <a:t>十二</a:t>
            </a:r>
            <a:r>
              <a:rPr lang="zh-CN" altLang="en-US" sz="2000" dirty="0">
                <a:latin typeface="黑体" panose="02010609060101010101" pitchFamily="49" charset="-122"/>
                <a:ea typeface="黑体" panose="02010609060101010101" pitchFamily="49" charset="-122"/>
              </a:rPr>
              <a:t>小平提中特，</a:t>
            </a:r>
            <a:r>
              <a:rPr lang="zh-CN" altLang="en-US" sz="2000" b="1" dirty="0">
                <a:solidFill>
                  <a:srgbClr val="C00000"/>
                </a:solidFill>
                <a:latin typeface="黑体" panose="02010609060101010101" pitchFamily="49" charset="-122"/>
                <a:ea typeface="黑体" panose="02010609060101010101" pitchFamily="49" charset="-122"/>
              </a:rPr>
              <a:t>十三</a:t>
            </a:r>
            <a:r>
              <a:rPr lang="zh-CN" altLang="en-US" sz="2000" dirty="0">
                <a:latin typeface="黑体" panose="02010609060101010101" pitchFamily="49" charset="-122"/>
                <a:ea typeface="黑体" panose="02010609060101010101" pitchFamily="49" charset="-122"/>
              </a:rPr>
              <a:t>别忘三步跑。</a:t>
            </a:r>
            <a:endParaRPr lang="en-US" altLang="zh-CN" sz="2000" dirty="0">
              <a:latin typeface="黑体" panose="02010609060101010101" pitchFamily="49" charset="-122"/>
              <a:ea typeface="黑体" panose="02010609060101010101" pitchFamily="49" charset="-122"/>
            </a:endParaRPr>
          </a:p>
          <a:p>
            <a:r>
              <a:rPr lang="zh-CN" altLang="en-US" sz="2000" b="1" dirty="0">
                <a:solidFill>
                  <a:srgbClr val="C00000"/>
                </a:solidFill>
                <a:latin typeface="黑体" panose="02010609060101010101" pitchFamily="49" charset="-122"/>
                <a:ea typeface="黑体" panose="02010609060101010101" pitchFamily="49" charset="-122"/>
              </a:rPr>
              <a:t>十三一中</a:t>
            </a:r>
            <a:r>
              <a:rPr lang="zh-CN" altLang="en-US" sz="2000" dirty="0">
                <a:latin typeface="黑体" panose="02010609060101010101" pitchFamily="49" charset="-122"/>
                <a:ea typeface="黑体" panose="02010609060101010101" pitchFamily="49" charset="-122"/>
              </a:rPr>
              <a:t>两基本，</a:t>
            </a:r>
            <a:r>
              <a:rPr lang="zh-CN" altLang="en-US" sz="2000" b="1" dirty="0">
                <a:solidFill>
                  <a:srgbClr val="C00000"/>
                </a:solidFill>
                <a:latin typeface="黑体" panose="02010609060101010101" pitchFamily="49" charset="-122"/>
                <a:ea typeface="黑体" panose="02010609060101010101" pitchFamily="49" charset="-122"/>
              </a:rPr>
              <a:t>十四</a:t>
            </a:r>
            <a:r>
              <a:rPr lang="zh-CN" altLang="en-US" sz="2000" dirty="0">
                <a:latin typeface="黑体" panose="02010609060101010101" pitchFamily="49" charset="-122"/>
                <a:ea typeface="黑体" panose="02010609060101010101" pitchFamily="49" charset="-122"/>
              </a:rPr>
              <a:t>泽民建市场。</a:t>
            </a:r>
            <a:r>
              <a:rPr lang="zh-CN" altLang="en-US" sz="2000" b="1" dirty="0">
                <a:solidFill>
                  <a:srgbClr val="C00000"/>
                </a:solidFill>
                <a:latin typeface="黑体" panose="02010609060101010101" pitchFamily="49" charset="-122"/>
                <a:ea typeface="黑体" panose="02010609060101010101" pitchFamily="49" charset="-122"/>
              </a:rPr>
              <a:t>十五</a:t>
            </a:r>
            <a:r>
              <a:rPr lang="zh-CN" altLang="en-US" sz="2000" dirty="0">
                <a:latin typeface="黑体" panose="02010609060101010101" pitchFamily="49" charset="-122"/>
                <a:ea typeface="黑体" panose="02010609060101010101" pitchFamily="49" charset="-122"/>
              </a:rPr>
              <a:t>小平进党章，</a:t>
            </a:r>
            <a:r>
              <a:rPr lang="zh-CN" altLang="en-US" sz="2000" b="1" dirty="0">
                <a:solidFill>
                  <a:srgbClr val="C00000"/>
                </a:solidFill>
                <a:latin typeface="黑体" panose="02010609060101010101" pitchFamily="49" charset="-122"/>
                <a:ea typeface="黑体" panose="02010609060101010101" pitchFamily="49" charset="-122"/>
              </a:rPr>
              <a:t>十六</a:t>
            </a:r>
            <a:r>
              <a:rPr lang="zh-CN" altLang="en-US" sz="2000" dirty="0">
                <a:latin typeface="黑体" panose="02010609060101010101" pitchFamily="49" charset="-122"/>
                <a:ea typeface="黑体" panose="02010609060101010101" pitchFamily="49" charset="-122"/>
              </a:rPr>
              <a:t>三代要小康。</a:t>
            </a:r>
            <a:endParaRPr lang="en-US" altLang="zh-CN" sz="2000" dirty="0">
              <a:latin typeface="黑体" panose="02010609060101010101" pitchFamily="49" charset="-122"/>
              <a:ea typeface="黑体" panose="02010609060101010101" pitchFamily="49" charset="-122"/>
            </a:endParaRPr>
          </a:p>
          <a:p>
            <a:r>
              <a:rPr lang="zh-CN" altLang="en-US" sz="2000" b="1" dirty="0">
                <a:solidFill>
                  <a:srgbClr val="C00000"/>
                </a:solidFill>
                <a:latin typeface="黑体" panose="02010609060101010101" pitchFamily="49" charset="-122"/>
                <a:ea typeface="黑体" panose="02010609060101010101" pitchFamily="49" charset="-122"/>
              </a:rPr>
              <a:t>十七</a:t>
            </a:r>
            <a:r>
              <a:rPr lang="zh-CN" altLang="en-US" sz="2000" dirty="0">
                <a:latin typeface="黑体" panose="02010609060101010101" pitchFamily="49" charset="-122"/>
                <a:ea typeface="黑体" panose="02010609060101010101" pitchFamily="49" charset="-122"/>
              </a:rPr>
              <a:t>科观入党章，</a:t>
            </a:r>
            <a:r>
              <a:rPr lang="zh-CN" altLang="en-US" sz="2000" b="1" dirty="0">
                <a:solidFill>
                  <a:srgbClr val="C00000"/>
                </a:solidFill>
                <a:latin typeface="黑体" panose="02010609060101010101" pitchFamily="49" charset="-122"/>
                <a:ea typeface="黑体" panose="02010609060101010101" pitchFamily="49" charset="-122"/>
              </a:rPr>
              <a:t>三届</a:t>
            </a:r>
            <a:r>
              <a:rPr lang="zh-CN" altLang="en-US" sz="2000" dirty="0">
                <a:latin typeface="黑体" panose="02010609060101010101" pitchFamily="49" charset="-122"/>
                <a:ea typeface="黑体" panose="02010609060101010101" pitchFamily="49" charset="-122"/>
              </a:rPr>
              <a:t>人大现代化，</a:t>
            </a:r>
            <a:r>
              <a:rPr lang="zh-CN" altLang="en-US" sz="2000" b="1" dirty="0">
                <a:solidFill>
                  <a:srgbClr val="C00000"/>
                </a:solidFill>
                <a:latin typeface="黑体" panose="02010609060101010101" pitchFamily="49" charset="-122"/>
                <a:ea typeface="黑体" panose="02010609060101010101" pitchFamily="49" charset="-122"/>
              </a:rPr>
              <a:t>务虚</a:t>
            </a:r>
            <a:r>
              <a:rPr lang="zh-CN" altLang="en-US" sz="2000" dirty="0">
                <a:latin typeface="黑体" panose="02010609060101010101" pitchFamily="49" charset="-122"/>
                <a:ea typeface="黑体" panose="02010609060101010101" pitchFamily="49" charset="-122"/>
              </a:rPr>
              <a:t>四项要坚持，</a:t>
            </a:r>
            <a:r>
              <a:rPr lang="zh-CN" altLang="en-US" sz="2000" b="1" dirty="0">
                <a:solidFill>
                  <a:srgbClr val="C00000"/>
                </a:solidFill>
                <a:latin typeface="黑体" panose="02010609060101010101" pitchFamily="49" charset="-122"/>
                <a:ea typeface="黑体" panose="02010609060101010101" pitchFamily="49" charset="-122"/>
              </a:rPr>
              <a:t>十八三中</a:t>
            </a:r>
            <a:r>
              <a:rPr lang="zh-CN" altLang="en-US" sz="2000" dirty="0">
                <a:latin typeface="黑体" panose="02010609060101010101" pitchFamily="49" charset="-122"/>
                <a:ea typeface="黑体" panose="02010609060101010101" pitchFamily="49" charset="-122"/>
              </a:rPr>
              <a:t>改革大。</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5531"/>
            <a:ext cx="10192076" cy="544050"/>
          </a:xfrm>
        </p:spPr>
        <p:txBody>
          <a:bodyPr vert="horz" lIns="91440" tIns="45720" rIns="91440" bIns="45720" rtlCol="0" anchor="ctr">
            <a:noAutofit/>
          </a:bodyPr>
          <a:lstStyle/>
          <a:p>
            <a:r>
              <a:rPr lang="zh-CN" altLang="en-US" sz="2000" dirty="0">
                <a:solidFill>
                  <a:schemeClr val="tx1"/>
                </a:solidFill>
              </a:rPr>
              <a:t>第一节 历史性的伟大转折和改革开放的起步  </a:t>
            </a:r>
          </a:p>
        </p:txBody>
      </p:sp>
      <p:sp>
        <p:nvSpPr>
          <p:cNvPr id="4" name="内容占位符 3"/>
          <p:cNvSpPr>
            <a:spLocks noGrp="1"/>
          </p:cNvSpPr>
          <p:nvPr>
            <p:ph idx="1"/>
          </p:nvPr>
        </p:nvSpPr>
        <p:spPr>
          <a:xfrm>
            <a:off x="506258" y="1221596"/>
            <a:ext cx="10515600" cy="5225503"/>
          </a:xfrm>
        </p:spPr>
        <p:txBody>
          <a:bodyPr>
            <a:normAutofit/>
          </a:bodyPr>
          <a:lstStyle/>
          <a:p>
            <a:r>
              <a:rPr lang="zh-CN" altLang="en-US" dirty="0">
                <a:latin typeface="黑体" panose="02010609060101010101" pitchFamily="49" charset="-122"/>
                <a:ea typeface="黑体" panose="02010609060101010101" pitchFamily="49" charset="-122"/>
              </a:rPr>
              <a:t>中共十一届三中全会的召开</a:t>
            </a:r>
          </a:p>
          <a:p>
            <a:endParaRPr lang="zh-CN" altLang="en-US" dirty="0">
              <a:solidFill>
                <a:srgbClr val="0070C0"/>
              </a:solidFill>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1978</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12</a:t>
            </a:r>
            <a:r>
              <a:rPr lang="zh-CN" altLang="en-US" dirty="0">
                <a:latin typeface="黑体" panose="02010609060101010101" pitchFamily="49" charset="-122"/>
                <a:ea typeface="黑体" panose="02010609060101010101" pitchFamily="49" charset="-122"/>
              </a:rPr>
              <a:t>月</a:t>
            </a:r>
            <a:r>
              <a:rPr lang="zh-CN" altLang="en-US" dirty="0">
                <a:solidFill>
                  <a:srgbClr val="C00000"/>
                </a:solidFill>
                <a:latin typeface="黑体" panose="02010609060101010101" pitchFamily="49" charset="-122"/>
                <a:ea typeface="黑体" panose="02010609060101010101" pitchFamily="49" charset="-122"/>
              </a:rPr>
              <a:t>十一届三中全会</a:t>
            </a:r>
            <a:r>
              <a:rPr lang="en-US" altLang="zh-CN" dirty="0">
                <a:solidFill>
                  <a:srgbClr val="C00000"/>
                </a:solidFill>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sym typeface="+mn-ea"/>
              </a:rPr>
              <a:t>主题报告为</a:t>
            </a:r>
            <a:r>
              <a:rPr lang="en-US" altLang="zh-CN" dirty="0">
                <a:solidFill>
                  <a:srgbClr val="C00000"/>
                </a:solidFill>
                <a:latin typeface="黑体" panose="02010609060101010101" pitchFamily="49" charset="-122"/>
                <a:ea typeface="黑体" panose="02010609060101010101" pitchFamily="49" charset="-122"/>
                <a:sym typeface="+mn-ea"/>
              </a:rPr>
              <a:t>《</a:t>
            </a:r>
            <a:r>
              <a:rPr lang="zh-CN" altLang="en-US" dirty="0">
                <a:solidFill>
                  <a:srgbClr val="C00000"/>
                </a:solidFill>
                <a:latin typeface="黑体" panose="02010609060101010101" pitchFamily="49" charset="-122"/>
                <a:ea typeface="黑体" panose="02010609060101010101" pitchFamily="49" charset="-122"/>
                <a:sym typeface="+mn-ea"/>
              </a:rPr>
              <a:t>解放思想，实事求是，团结一致向前看</a:t>
            </a:r>
            <a:r>
              <a:rPr lang="en-US" altLang="zh-CN" dirty="0">
                <a:solidFill>
                  <a:srgbClr val="C00000"/>
                </a:solidFill>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rPr>
              <a:t>十一届三中全会的意义：</a:t>
            </a:r>
          </a:p>
          <a:p>
            <a:r>
              <a:rPr lang="zh-CN" altLang="en-US" b="1" dirty="0">
                <a:latin typeface="黑体" panose="02010609060101010101" pitchFamily="49" charset="-122"/>
                <a:ea typeface="黑体" panose="02010609060101010101" pitchFamily="49" charset="-122"/>
                <a:cs typeface="黑体" panose="02010609060101010101" pitchFamily="49" charset="-122"/>
              </a:rPr>
              <a:t>过去</a:t>
            </a:r>
            <a:r>
              <a:rPr lang="zh-CN" altLang="en-US" dirty="0">
                <a:latin typeface="黑体" panose="02010609060101010101" pitchFamily="49" charset="-122"/>
                <a:ea typeface="黑体" panose="02010609060101010101" pitchFamily="49" charset="-122"/>
                <a:cs typeface="黑体" panose="02010609060101010101" pitchFamily="49" charset="-122"/>
              </a:rPr>
              <a:t>：冲破“左”倾错误，否定“两个凡是”。</a:t>
            </a:r>
            <a:endParaRPr lang="en-US" altLang="zh-CN" dirty="0">
              <a:latin typeface="黑体" panose="02010609060101010101" pitchFamily="49" charset="-122"/>
              <a:ea typeface="黑体" panose="02010609060101010101" pitchFamily="49" charset="-122"/>
              <a:cs typeface="黑体" panose="02010609060101010101" pitchFamily="49"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rPr>
              <a:t>      审查了历史遗留问题和一些重要领导人的功过是非。</a:t>
            </a:r>
            <a:endParaRPr lang="en-US" altLang="zh-CN" dirty="0">
              <a:latin typeface="黑体" panose="02010609060101010101" pitchFamily="49" charset="-122"/>
              <a:ea typeface="黑体" panose="02010609060101010101" pitchFamily="49" charset="-122"/>
              <a:cs typeface="黑体" panose="02010609060101010101" pitchFamily="49" charset="-122"/>
            </a:endParaRPr>
          </a:p>
          <a:p>
            <a:r>
              <a:rPr lang="zh-CN" altLang="en-US" b="1" dirty="0">
                <a:latin typeface="黑体" panose="02010609060101010101" pitchFamily="49" charset="-122"/>
                <a:ea typeface="黑体" panose="02010609060101010101" pitchFamily="49" charset="-122"/>
                <a:cs typeface="黑体" panose="02010609060101010101" pitchFamily="49" charset="-122"/>
              </a:rPr>
              <a:t>现在</a:t>
            </a:r>
            <a:r>
              <a:rPr lang="zh-CN" altLang="en-US" dirty="0">
                <a:latin typeface="黑体" panose="02010609060101010101" pitchFamily="49" charset="-122"/>
                <a:ea typeface="黑体" panose="02010609060101010101" pitchFamily="49" charset="-122"/>
                <a:cs typeface="黑体" panose="02010609060101010101" pitchFamily="49" charset="-122"/>
              </a:rPr>
              <a:t>：全面分析了当前的主要矛盾和主要任务。</a:t>
            </a:r>
          </a:p>
          <a:p>
            <a:r>
              <a:rPr lang="zh-CN" altLang="en-US" dirty="0">
                <a:latin typeface="黑体" panose="02010609060101010101" pitchFamily="49" charset="-122"/>
                <a:ea typeface="黑体" panose="02010609060101010101" pitchFamily="49" charset="-122"/>
                <a:cs typeface="黑体" panose="02010609060101010101" pitchFamily="49" charset="-122"/>
              </a:rPr>
              <a:t>      把工作重心转移到现代化建设和</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rPr>
              <a:t>实行改革开放</a:t>
            </a:r>
            <a:r>
              <a:rPr lang="zh-CN" altLang="en-US" dirty="0">
                <a:latin typeface="黑体" panose="02010609060101010101" pitchFamily="49" charset="-122"/>
                <a:ea typeface="黑体" panose="02010609060101010101" pitchFamily="49" charset="-122"/>
                <a:cs typeface="黑体" panose="02010609060101010101" pitchFamily="49" charset="-122"/>
              </a:rPr>
              <a:t>上来，恢复了民主集中制。</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a:p>
            <a:endParaRPr lang="en-US" altLang="zh-CN" dirty="0"/>
          </a:p>
          <a:p>
            <a:endParaRPr lang="zh-CN" altLang="en-US" dirty="0"/>
          </a:p>
          <a:p>
            <a:endParaRPr lang="zh-CN" altLang="en-US" dirty="0">
              <a:solidFill>
                <a:srgbClr val="C00000"/>
              </a:solidFill>
              <a:latin typeface="黑体" panose="02010609060101010101" pitchFamily="49" charset="-122"/>
              <a:ea typeface="黑体" panose="02010609060101010101" pitchFamily="49" charset="-122"/>
            </a:endParaRPr>
          </a:p>
        </p:txBody>
      </p:sp>
      <p:sp>
        <p:nvSpPr>
          <p:cNvPr id="7" name="圆角矩形 6"/>
          <p:cNvSpPr/>
          <p:nvPr/>
        </p:nvSpPr>
        <p:spPr>
          <a:xfrm>
            <a:off x="6244910" y="833978"/>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伟大的历史性转折</a:t>
            </a:r>
          </a:p>
        </p:txBody>
      </p:sp>
      <p:sp>
        <p:nvSpPr>
          <p:cNvPr id="8" name="左大括号 7"/>
          <p:cNvSpPr/>
          <p:nvPr/>
        </p:nvSpPr>
        <p:spPr>
          <a:xfrm>
            <a:off x="9307457" y="523980"/>
            <a:ext cx="197690" cy="127124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圆角矩形 8"/>
          <p:cNvSpPr/>
          <p:nvPr/>
        </p:nvSpPr>
        <p:spPr>
          <a:xfrm>
            <a:off x="9473650" y="522883"/>
            <a:ext cx="2614164" cy="62092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冲破两个凡是</a:t>
            </a:r>
          </a:p>
        </p:txBody>
      </p:sp>
      <p:sp>
        <p:nvSpPr>
          <p:cNvPr id="10" name="圆角矩形 9"/>
          <p:cNvSpPr/>
          <p:nvPr/>
        </p:nvSpPr>
        <p:spPr>
          <a:xfrm>
            <a:off x="9473650" y="1221564"/>
            <a:ext cx="2614164" cy="57366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十一届三中全会</a:t>
            </a:r>
          </a:p>
        </p:txBody>
      </p:sp>
      <p:sp>
        <p:nvSpPr>
          <p:cNvPr id="11" name="文本框 10"/>
          <p:cNvSpPr txBox="1"/>
          <p:nvPr/>
        </p:nvSpPr>
        <p:spPr>
          <a:xfrm>
            <a:off x="435781" y="29320"/>
            <a:ext cx="7147047" cy="246221"/>
          </a:xfrm>
          <a:prstGeom prst="rect">
            <a:avLst/>
          </a:prstGeom>
          <a:noFill/>
        </p:spPr>
        <p:txBody>
          <a:bodyPr wrap="square" rtlCol="0">
            <a:spAutoFit/>
          </a:bodyPr>
          <a:lstStyle/>
          <a:p>
            <a:r>
              <a:rPr kumimoji="1" lang="en-US" altLang="zh-CN" sz="1000" dirty="0">
                <a:solidFill>
                  <a:schemeClr val="bg1">
                    <a:lumMod val="95000"/>
                  </a:schemeClr>
                </a:solidFill>
              </a:rPr>
              <a:t>10.1.1.2</a:t>
            </a:r>
            <a:r>
              <a:rPr kumimoji="1" lang="zh-CN" altLang="en-US" sz="1000" dirty="0">
                <a:solidFill>
                  <a:schemeClr val="bg1">
                    <a:lumMod val="95000"/>
                  </a:schemeClr>
                </a:solidFill>
              </a:rPr>
              <a:t>中共十一届三中全会的召开</a:t>
            </a:r>
          </a:p>
        </p:txBody>
      </p:sp>
      <p:sp>
        <p:nvSpPr>
          <p:cNvPr id="12" name="文本框 11"/>
          <p:cNvSpPr txBox="1"/>
          <p:nvPr/>
        </p:nvSpPr>
        <p:spPr>
          <a:xfrm>
            <a:off x="10135389" y="6228397"/>
            <a:ext cx="2436821" cy="646331"/>
          </a:xfrm>
          <a:prstGeom prst="rect">
            <a:avLst/>
          </a:prstGeom>
          <a:noFill/>
        </p:spPr>
        <p:txBody>
          <a:bodyPr wrap="square" rtlCol="0">
            <a:spAutoFit/>
          </a:bodyPr>
          <a:lstStyle/>
          <a:p>
            <a:r>
              <a:rPr kumimoji="1" lang="zh-CN" altLang="en-US" dirty="0"/>
              <a:t>知识点详解见</a:t>
            </a:r>
            <a:endParaRPr kumimoji="1" lang="en-US" altLang="zh-CN" dirty="0"/>
          </a:p>
          <a:p>
            <a:r>
              <a:rPr kumimoji="1" lang="zh-CN" altLang="en-US" dirty="0"/>
              <a:t>见尚德教材</a:t>
            </a:r>
            <a:r>
              <a:rPr kumimoji="1" lang="en-US" altLang="zh-CN" dirty="0"/>
              <a:t>233</a:t>
            </a:r>
            <a:r>
              <a:rPr kumimoji="1" lang="zh-CN" altLang="en-US" dirty="0"/>
              <a:t>页</a:t>
            </a:r>
          </a:p>
        </p:txBody>
      </p:sp>
      <p:sp>
        <p:nvSpPr>
          <p:cNvPr id="13" name="五边形 12"/>
          <p:cNvSpPr/>
          <p:nvPr/>
        </p:nvSpPr>
        <p:spPr>
          <a:xfrm>
            <a:off x="10135389" y="6180764"/>
            <a:ext cx="2056611"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1.1978</a:t>
            </a:r>
            <a:r>
              <a:rPr lang="zh-CN" altLang="en-US"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光明日报</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发表题为（  </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）的文章，由此在全国开始了关于真理标准问题的大讨论</a:t>
            </a: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实践是检验真理的唯一标准</a:t>
            </a:r>
            <a:r>
              <a:rPr lang="en-US" altLang="zh-CN" sz="2400" dirty="0">
                <a:latin typeface="黑体" panose="02010609060101010101" pitchFamily="49" charset="-122"/>
                <a:ea typeface="黑体" panose="02010609060101010101" pitchFamily="49" charset="-122"/>
                <a:cs typeface="黑体" panose="02010609060101010101" pitchFamily="49"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解放思想，实事求是，团结一致向前看</a:t>
            </a:r>
            <a:r>
              <a:rPr lang="en-US" altLang="zh-CN" sz="2400" dirty="0">
                <a:latin typeface="黑体" panose="02010609060101010101" pitchFamily="49" charset="-122"/>
                <a:ea typeface="黑体" panose="02010609060101010101" pitchFamily="49" charset="-122"/>
                <a:cs typeface="黑体" panose="02010609060101010101" pitchFamily="49"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冲破“两个凡是”的重要思想禁锢</a:t>
            </a:r>
            <a:r>
              <a:rPr lang="en-US" altLang="zh-CN" sz="2400" dirty="0">
                <a:latin typeface="黑体" panose="02010609060101010101" pitchFamily="49" charset="-122"/>
                <a:ea typeface="黑体" panose="02010609060101010101" pitchFamily="49" charset="-122"/>
                <a:cs typeface="黑体" panose="02010609060101010101" pitchFamily="49"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真理的具体标准评判</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1.1978</a:t>
            </a:r>
            <a:r>
              <a:rPr lang="zh-CN" altLang="en-US"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光明日报</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发表题为（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）的文章，由此在全国开始了关于真理标准问题的大讨论</a:t>
            </a: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实践是检验真理的唯一标准</a:t>
            </a:r>
            <a:r>
              <a:rPr lang="en-US" altLang="zh-CN" sz="2400" dirty="0">
                <a:latin typeface="黑体" panose="02010609060101010101" pitchFamily="49" charset="-122"/>
                <a:ea typeface="黑体" panose="02010609060101010101" pitchFamily="49" charset="-122"/>
                <a:cs typeface="黑体" panose="02010609060101010101" pitchFamily="49"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解放思想，实事求是，团结一致向前看</a:t>
            </a:r>
            <a:r>
              <a:rPr lang="en-US" altLang="zh-CN" sz="2400" dirty="0">
                <a:latin typeface="黑体" panose="02010609060101010101" pitchFamily="49" charset="-122"/>
                <a:ea typeface="黑体" panose="02010609060101010101" pitchFamily="49" charset="-122"/>
                <a:cs typeface="黑体" panose="02010609060101010101" pitchFamily="49"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冲破“两个凡是”的重要思想禁锢</a:t>
            </a:r>
            <a:r>
              <a:rPr lang="en-US" altLang="zh-CN" sz="2400" dirty="0">
                <a:latin typeface="黑体" panose="02010609060101010101" pitchFamily="49" charset="-122"/>
                <a:ea typeface="黑体" panose="02010609060101010101" pitchFamily="49" charset="-122"/>
                <a:cs typeface="黑体" panose="02010609060101010101" pitchFamily="49"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真理的具体标准评判</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4524315"/>
          </a:xfrm>
          <a:prstGeom prst="rect">
            <a:avLst/>
          </a:prstGeom>
        </p:spPr>
        <p:txBody>
          <a:bodyPr wrap="square">
            <a:spAutoFit/>
          </a:bodyPr>
          <a:lstStyle/>
          <a:p>
            <a:pPr>
              <a:lnSpc>
                <a:spcPct val="120000"/>
              </a:lnSpc>
              <a:defRPr sz="1700"/>
            </a:pPr>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cs typeface="黑体" panose="02010609060101010101" pitchFamily="49" charset="-122"/>
              </a:rPr>
              <a:t>中国进入改革开放和社会主义现代会建设新时期的历史起点是（     ）</a:t>
            </a:r>
          </a:p>
          <a:p>
            <a:pPr>
              <a:lnSpc>
                <a:spcPct val="120000"/>
              </a:lnSpc>
              <a:defRPr sz="1700"/>
            </a:pP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120000"/>
              </a:lnSpc>
              <a:defRPr sz="1700"/>
            </a:pP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120000"/>
              </a:lnSpc>
              <a:defRPr sz="1700"/>
            </a:pP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中共十一届三中全会</a:t>
            </a:r>
          </a:p>
          <a:p>
            <a:pPr>
              <a:lnSpc>
                <a:spcPct val="120000"/>
              </a:lnSpc>
              <a:defRPr sz="1700"/>
            </a:pP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pPr>
              <a:lnSpc>
                <a:spcPct val="120000"/>
              </a:lnSpc>
              <a:defRPr sz="1700"/>
            </a:pPr>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中共十一届六中全会</a:t>
            </a:r>
          </a:p>
          <a:p>
            <a:pPr>
              <a:lnSpc>
                <a:spcPct val="120000"/>
              </a:lnSpc>
              <a:defRPr sz="1700"/>
            </a:pP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120000"/>
              </a:lnSpc>
              <a:defRPr sz="1700"/>
            </a:pPr>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中共十二届三中全会</a:t>
            </a:r>
          </a:p>
          <a:p>
            <a:pPr>
              <a:lnSpc>
                <a:spcPct val="120000"/>
              </a:lnSpc>
              <a:defRPr sz="1700"/>
            </a:pP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pPr>
              <a:lnSpc>
                <a:spcPct val="120000"/>
              </a:lnSpc>
              <a:defRPr sz="1700"/>
            </a:pPr>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中共十二届六中全会</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4524315"/>
          </a:xfrm>
          <a:prstGeom prst="rect">
            <a:avLst/>
          </a:prstGeom>
        </p:spPr>
        <p:txBody>
          <a:bodyPr wrap="square">
            <a:spAutoFit/>
          </a:bodyPr>
          <a:lstStyle/>
          <a:p>
            <a:pPr>
              <a:lnSpc>
                <a:spcPct val="120000"/>
              </a:lnSpc>
              <a:defRPr sz="1700"/>
            </a:pPr>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cs typeface="黑体" panose="02010609060101010101" pitchFamily="49" charset="-122"/>
              </a:rPr>
              <a:t>中国进入改革开放和社会主义现代会建设新时期的历史起点是（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pPr>
              <a:lnSpc>
                <a:spcPct val="120000"/>
              </a:lnSpc>
              <a:defRPr sz="1700"/>
            </a:pP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120000"/>
              </a:lnSpc>
              <a:defRPr sz="1700"/>
            </a:pP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120000"/>
              </a:lnSpc>
              <a:defRPr sz="1700"/>
            </a:pP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中共十一届三中全会</a:t>
            </a:r>
          </a:p>
          <a:p>
            <a:pPr>
              <a:lnSpc>
                <a:spcPct val="120000"/>
              </a:lnSpc>
              <a:defRPr sz="1700"/>
            </a:pP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pPr>
              <a:lnSpc>
                <a:spcPct val="120000"/>
              </a:lnSpc>
              <a:defRPr sz="1700"/>
            </a:pPr>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中共十一届六中全会</a:t>
            </a:r>
          </a:p>
          <a:p>
            <a:pPr>
              <a:lnSpc>
                <a:spcPct val="120000"/>
              </a:lnSpc>
              <a:defRPr sz="1700"/>
            </a:pP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120000"/>
              </a:lnSpc>
              <a:defRPr sz="1700"/>
            </a:pPr>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中共十二</a:t>
            </a:r>
            <a:r>
              <a:rPr lang="zh-CN" altLang="en-US" sz="2400">
                <a:latin typeface="黑体" panose="02010609060101010101" pitchFamily="49" charset="-122"/>
                <a:ea typeface="黑体" panose="02010609060101010101" pitchFamily="49" charset="-122"/>
                <a:cs typeface="黑体" panose="02010609060101010101" pitchFamily="49" charset="-122"/>
              </a:rPr>
              <a:t>届三中全会</a:t>
            </a:r>
          </a:p>
          <a:p>
            <a:pPr>
              <a:lnSpc>
                <a:spcPct val="120000"/>
              </a:lnSpc>
              <a:defRPr sz="1700"/>
            </a:pP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pPr>
              <a:lnSpc>
                <a:spcPct val="120000"/>
              </a:lnSpc>
              <a:defRPr sz="1700"/>
            </a:pPr>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中共十二届六中全会</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2923409"/>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改革开放与现代化建设新时期</a:t>
            </a:r>
          </a:p>
        </p:txBody>
      </p:sp>
      <p:sp>
        <p:nvSpPr>
          <p:cNvPr id="3" name="左大括号 2"/>
          <p:cNvSpPr/>
          <p:nvPr/>
        </p:nvSpPr>
        <p:spPr>
          <a:xfrm>
            <a:off x="2220386" y="1021967"/>
            <a:ext cx="250222" cy="508667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4475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p>
        </p:txBody>
      </p:sp>
      <p:sp>
        <p:nvSpPr>
          <p:cNvPr id="14" name="圆角矩形 13"/>
          <p:cNvSpPr/>
          <p:nvPr/>
        </p:nvSpPr>
        <p:spPr>
          <a:xfrm>
            <a:off x="2506180" y="479400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a:t>
            </a:r>
            <a:r>
              <a:rPr lang="en-US" altLang="zh-CN" sz="2000" dirty="0">
                <a:solidFill>
                  <a:schemeClr val="tx1"/>
                </a:solidFill>
                <a:latin typeface="黑体" panose="02010609060101010101" pitchFamily="49" charset="-122"/>
                <a:ea typeface="黑体" panose="02010609060101010101" pitchFamily="49" charset="-122"/>
                <a:sym typeface="+mn-ea"/>
              </a:rPr>
              <a:t>/</a:t>
            </a:r>
            <a:r>
              <a:rPr lang="zh-CN" altLang="en-US" sz="2000" dirty="0">
                <a:solidFill>
                  <a:schemeClr val="tx1"/>
                </a:solidFill>
                <a:latin typeface="黑体" panose="02010609060101010101" pitchFamily="49" charset="-122"/>
                <a:ea typeface="黑体" panose="02010609060101010101" pitchFamily="49" charset="-122"/>
                <a:sym typeface="+mn-ea"/>
              </a:rPr>
              <a:t>三</a:t>
            </a:r>
            <a:r>
              <a:rPr lang="en-US" altLang="zh-CN" sz="2000" dirty="0">
                <a:solidFill>
                  <a:schemeClr val="tx1"/>
                </a:solidFill>
                <a:latin typeface="黑体" panose="02010609060101010101" pitchFamily="49" charset="-122"/>
                <a:ea typeface="黑体" panose="02010609060101010101" pitchFamily="49" charset="-122"/>
                <a:sym typeface="+mn-ea"/>
              </a:rPr>
              <a:t>/</a:t>
            </a:r>
            <a:r>
              <a:rPr lang="zh-CN" altLang="en-US" sz="2000" dirty="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6" name="左大括号 5"/>
          <p:cNvSpPr/>
          <p:nvPr/>
        </p:nvSpPr>
        <p:spPr>
          <a:xfrm>
            <a:off x="6122504" y="860298"/>
            <a:ext cx="229119" cy="216356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22711" y="747204"/>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伟大的历史性转折</a:t>
            </a:r>
          </a:p>
        </p:txBody>
      </p:sp>
      <p:sp>
        <p:nvSpPr>
          <p:cNvPr id="11" name="圆角矩形 10"/>
          <p:cNvSpPr/>
          <p:nvPr/>
        </p:nvSpPr>
        <p:spPr>
          <a:xfrm>
            <a:off x="6322711" y="1506089"/>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回顾过去</a:t>
            </a:r>
          </a:p>
        </p:txBody>
      </p:sp>
      <p:sp>
        <p:nvSpPr>
          <p:cNvPr id="12" name="圆角矩形 11"/>
          <p:cNvSpPr/>
          <p:nvPr/>
        </p:nvSpPr>
        <p:spPr>
          <a:xfrm>
            <a:off x="6322711" y="237260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展望未来</a:t>
            </a:r>
          </a:p>
        </p:txBody>
      </p:sp>
    </p:spTree>
    <p:extLst>
      <p:ext uri="{BB962C8B-B14F-4D97-AF65-F5344CB8AC3E}">
        <p14:creationId xmlns:p14="http://schemas.microsoft.com/office/powerpoint/2010/main" val="1815572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2500" y="385602"/>
            <a:ext cx="10192076" cy="544050"/>
          </a:xfrm>
        </p:spPr>
        <p:txBody>
          <a:bodyPr vert="horz" lIns="91440" tIns="45720" rIns="91440" bIns="45720" rtlCol="0" anchor="ctr">
            <a:noAutofit/>
          </a:bodyPr>
          <a:lstStyle/>
          <a:p>
            <a:r>
              <a:rPr lang="zh-CN" altLang="en-US" sz="2000" dirty="0">
                <a:solidFill>
                  <a:schemeClr val="tx1"/>
                </a:solidFill>
              </a:rPr>
              <a:t>第一节 历史性的伟大转折和改革开放的起步  </a:t>
            </a:r>
          </a:p>
        </p:txBody>
      </p:sp>
      <p:sp>
        <p:nvSpPr>
          <p:cNvPr id="14" name="object 4"/>
          <p:cNvSpPr txBox="1">
            <a:spLocks noGrp="1"/>
          </p:cNvSpPr>
          <p:nvPr>
            <p:ph sz="half" idx="2"/>
          </p:nvPr>
        </p:nvSpPr>
        <p:spPr>
          <a:xfrm>
            <a:off x="228600" y="1391919"/>
            <a:ext cx="5303520" cy="1166495"/>
          </a:xfrm>
          <a:prstGeom prst="rect">
            <a:avLst/>
          </a:prstGeom>
        </p:spPr>
        <p:txBody>
          <a:bodyPr vert="horz" wrap="square" lIns="0" tIns="12700" rIns="0" bIns="0" rtlCol="0">
            <a:spAutoFit/>
          </a:bodyPr>
          <a:lstStyle/>
          <a:p>
            <a:pPr marL="13335">
              <a:lnSpc>
                <a:spcPct val="100000"/>
              </a:lnSpc>
              <a:spcBef>
                <a:spcPts val="100"/>
              </a:spcBef>
            </a:pPr>
            <a:endParaRPr spc="-5" dirty="0"/>
          </a:p>
          <a:p>
            <a:pPr marL="0" indent="0">
              <a:lnSpc>
                <a:spcPct val="100000"/>
              </a:lnSpc>
              <a:spcBef>
                <a:spcPts val="100"/>
              </a:spcBef>
              <a:buNone/>
            </a:pPr>
            <a:r>
              <a:rPr spc="-5" dirty="0">
                <a:latin typeface="黑体" panose="02010609060101010101" pitchFamily="49" charset="-122"/>
                <a:ea typeface="黑体" panose="02010609060101010101" pitchFamily="49" charset="-122"/>
                <a:cs typeface="黑体" panose="02010609060101010101" pitchFamily="49" charset="-122"/>
              </a:rPr>
              <a:t>回顾过</a:t>
            </a:r>
            <a:r>
              <a:rPr dirty="0">
                <a:latin typeface="黑体" panose="02010609060101010101" pitchFamily="49" charset="-122"/>
                <a:ea typeface="黑体" panose="02010609060101010101" pitchFamily="49" charset="-122"/>
                <a:cs typeface="黑体" panose="02010609060101010101" pitchFamily="49" charset="-122"/>
              </a:rPr>
              <a:t>去</a:t>
            </a:r>
            <a:endParaRPr sz="1950" dirty="0">
              <a:latin typeface="黑体" panose="02010609060101010101" pitchFamily="49" charset="-122"/>
              <a:ea typeface="黑体" panose="02010609060101010101" pitchFamily="49" charset="-122"/>
              <a:cs typeface="黑体" panose="02010609060101010101" pitchFamily="49" charset="-122"/>
            </a:endParaRPr>
          </a:p>
          <a:p>
            <a:pPr>
              <a:lnSpc>
                <a:spcPct val="100000"/>
              </a:lnSpc>
              <a:spcBef>
                <a:spcPts val="20"/>
              </a:spcBef>
            </a:pPr>
            <a:endParaRPr lang="zh-CN" altLang="en-US" sz="1800" dirty="0">
              <a:latin typeface="黑体" panose="02010609060101010101" pitchFamily="49" charset="-122"/>
              <a:ea typeface="黑体" panose="02010609060101010101" pitchFamily="49" charset="-122"/>
            </a:endParaRPr>
          </a:p>
        </p:txBody>
      </p:sp>
      <p:grpSp>
        <p:nvGrpSpPr>
          <p:cNvPr id="3" name="组 2"/>
          <p:cNvGrpSpPr/>
          <p:nvPr/>
        </p:nvGrpSpPr>
        <p:grpSpPr>
          <a:xfrm>
            <a:off x="7729546" y="105648"/>
            <a:ext cx="4347925" cy="1511608"/>
            <a:chOff x="6083935" y="86995"/>
            <a:chExt cx="5960745" cy="2027554"/>
          </a:xfrm>
        </p:grpSpPr>
        <p:sp>
          <p:nvSpPr>
            <p:cNvPr id="4" name="圆角矩形 3"/>
            <p:cNvSpPr/>
            <p:nvPr/>
          </p:nvSpPr>
          <p:spPr>
            <a:xfrm>
              <a:off x="6083935" y="684530"/>
              <a:ext cx="3039745" cy="98996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p>
          </p:txBody>
        </p:sp>
        <p:sp>
          <p:nvSpPr>
            <p:cNvPr id="9" name="左大括号 8"/>
            <p:cNvSpPr/>
            <p:nvPr/>
          </p:nvSpPr>
          <p:spPr>
            <a:xfrm>
              <a:off x="9295130" y="277495"/>
              <a:ext cx="191135" cy="180403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1" name="圆角矩形 10"/>
            <p:cNvSpPr/>
            <p:nvPr/>
          </p:nvSpPr>
          <p:spPr>
            <a:xfrm>
              <a:off x="9493885" y="86995"/>
              <a:ext cx="2550795" cy="5422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伟大的历史性转折</a:t>
              </a:r>
            </a:p>
          </p:txBody>
        </p:sp>
        <p:sp>
          <p:nvSpPr>
            <p:cNvPr id="17" name="圆角矩形 16"/>
            <p:cNvSpPr/>
            <p:nvPr/>
          </p:nvSpPr>
          <p:spPr>
            <a:xfrm>
              <a:off x="9486266" y="839964"/>
              <a:ext cx="2550795" cy="54229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回顾过去</a:t>
              </a:r>
            </a:p>
          </p:txBody>
        </p:sp>
        <p:sp>
          <p:nvSpPr>
            <p:cNvPr id="20" name="圆角矩形 19"/>
            <p:cNvSpPr/>
            <p:nvPr/>
          </p:nvSpPr>
          <p:spPr>
            <a:xfrm>
              <a:off x="9486266" y="1572259"/>
              <a:ext cx="2550795" cy="5422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展望未来</a:t>
              </a:r>
            </a:p>
          </p:txBody>
        </p:sp>
      </p:grpSp>
      <p:sp>
        <p:nvSpPr>
          <p:cNvPr id="12" name="文本框 11"/>
          <p:cNvSpPr txBox="1"/>
          <p:nvPr/>
        </p:nvSpPr>
        <p:spPr>
          <a:xfrm>
            <a:off x="142466" y="2558414"/>
            <a:ext cx="10438447" cy="2585323"/>
          </a:xfrm>
          <a:prstGeom prst="rect">
            <a:avLst/>
          </a:prstGeom>
          <a:noFill/>
        </p:spPr>
        <p:txBody>
          <a:bodyPr wrap="square" rtlCol="0" anchor="t">
            <a:spAutoFit/>
          </a:bodyPr>
          <a:lstStyle/>
          <a:p>
            <a:endParaRPr lang="zh-CN" altLang="en-US" dirty="0"/>
          </a:p>
          <a:p>
            <a:r>
              <a:rPr lang="zh-CN" altLang="en-US" dirty="0">
                <a:latin typeface="黑体" panose="02010609060101010101" pitchFamily="49" charset="-122"/>
                <a:ea typeface="黑体" panose="02010609060101010101" pitchFamily="49" charset="-122"/>
                <a:cs typeface="黑体" panose="02010609060101010101" pitchFamily="49" charset="-122"/>
              </a:rPr>
              <a:t>中共</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十一届六中全会</a:t>
            </a:r>
            <a:r>
              <a:rPr lang="zh-CN" altLang="en-US" dirty="0">
                <a:latin typeface="黑体" panose="02010609060101010101" pitchFamily="49" charset="-122"/>
                <a:ea typeface="黑体" panose="02010609060101010101" pitchFamily="49" charset="-122"/>
                <a:cs typeface="黑体" panose="02010609060101010101" pitchFamily="49" charset="-122"/>
              </a:rPr>
              <a:t>通过</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《关于建国以来党的若干历史问题的决议》</a:t>
            </a: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en-US" altLang="zh-CN" dirty="0">
                <a:latin typeface="黑体" panose="02010609060101010101" pitchFamily="49" charset="-122"/>
                <a:ea typeface="黑体" panose="02010609060101010101" pitchFamily="49" charset="-122"/>
                <a:cs typeface="黑体" panose="02010609060101010101" pitchFamily="49" charset="-122"/>
              </a:rPr>
              <a:t>     1</a:t>
            </a:r>
            <a:r>
              <a:rPr lang="zh-CN" altLang="en-US" dirty="0">
                <a:latin typeface="黑体" panose="02010609060101010101" pitchFamily="49" charset="-122"/>
                <a:ea typeface="黑体" panose="02010609060101010101" pitchFamily="49" charset="-122"/>
                <a:cs typeface="黑体" panose="02010609060101010101" pitchFamily="49" charset="-122"/>
              </a:rPr>
              <a:t>.科学评价毛泽东和毛泽东思想的历史地位； </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功绩是第一位，错误是第二位</a:t>
            </a:r>
            <a:r>
              <a:rPr lang="zh-CN" altLang="en-US" dirty="0">
                <a:latin typeface="黑体" panose="02010609060101010101" pitchFamily="49" charset="-122"/>
                <a:ea typeface="黑体" panose="02010609060101010101" pitchFamily="49" charset="-122"/>
                <a:cs typeface="黑体" panose="02010609060101010101" pitchFamily="49" charset="-122"/>
              </a:rPr>
              <a:t>。</a:t>
            </a: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en-US" altLang="zh-CN" dirty="0">
                <a:latin typeface="黑体" panose="02010609060101010101" pitchFamily="49" charset="-122"/>
                <a:ea typeface="黑体" panose="02010609060101010101" pitchFamily="49" charset="-122"/>
                <a:cs typeface="黑体" panose="02010609060101010101" pitchFamily="49" charset="-122"/>
              </a:rPr>
              <a:t>     2</a:t>
            </a:r>
            <a:r>
              <a:rPr lang="zh-CN" altLang="en-US" dirty="0">
                <a:latin typeface="黑体" panose="02010609060101010101" pitchFamily="49" charset="-122"/>
                <a:ea typeface="黑体" panose="02010609060101010101" pitchFamily="49" charset="-122"/>
                <a:cs typeface="黑体" panose="02010609060101010101" pitchFamily="49" charset="-122"/>
              </a:rPr>
              <a:t>.根本上否定“文化大革命” ，对新中国成立以来的重大历史事件作出了基本结论；</a:t>
            </a: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en-US" altLang="zh-CN" dirty="0">
                <a:latin typeface="黑体" panose="02010609060101010101" pitchFamily="49" charset="-122"/>
                <a:ea typeface="黑体" panose="02010609060101010101" pitchFamily="49" charset="-122"/>
                <a:cs typeface="黑体" panose="02010609060101010101" pitchFamily="49" charset="-122"/>
              </a:rPr>
              <a:t>   </a:t>
            </a:r>
            <a:r>
              <a:rPr lang="zh-CN" altLang="en-US" dirty="0">
                <a:latin typeface="黑体" panose="02010609060101010101" pitchFamily="49" charset="-122"/>
                <a:ea typeface="黑体" panose="02010609060101010101" pitchFamily="49" charset="-122"/>
                <a:cs typeface="黑体" panose="02010609060101010101" pitchFamily="49" charset="-122"/>
              </a:rPr>
              <a:t> </a:t>
            </a:r>
            <a:r>
              <a:rPr lang="en-US" altLang="zh-CN" dirty="0">
                <a:latin typeface="黑体" panose="02010609060101010101" pitchFamily="49" charset="-122"/>
                <a:ea typeface="黑体" panose="02010609060101010101" pitchFamily="49" charset="-122"/>
                <a:cs typeface="黑体" panose="02010609060101010101" pitchFamily="49" charset="-122"/>
              </a:rPr>
              <a:t> 3</a:t>
            </a:r>
            <a:r>
              <a:rPr lang="zh-CN" altLang="en-US" dirty="0">
                <a:latin typeface="黑体" panose="02010609060101010101" pitchFamily="49" charset="-122"/>
                <a:ea typeface="黑体" panose="02010609060101010101" pitchFamily="49" charset="-122"/>
                <a:cs typeface="黑体" panose="02010609060101010101" pitchFamily="49" charset="-122"/>
              </a:rPr>
              <a:t>.标志着指导思想上</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拨乱反正</a:t>
            </a:r>
            <a:r>
              <a:rPr lang="zh-CN" altLang="en-US" dirty="0">
                <a:latin typeface="黑体" panose="02010609060101010101" pitchFamily="49" charset="-122"/>
                <a:ea typeface="黑体" panose="02010609060101010101" pitchFamily="49" charset="-122"/>
                <a:cs typeface="黑体" panose="02010609060101010101" pitchFamily="49" charset="-122"/>
              </a:rPr>
              <a:t>的胜利完成。</a:t>
            </a:r>
          </a:p>
        </p:txBody>
      </p:sp>
      <p:sp>
        <p:nvSpPr>
          <p:cNvPr id="15" name="文本框 14"/>
          <p:cNvSpPr txBox="1"/>
          <p:nvPr/>
        </p:nvSpPr>
        <p:spPr>
          <a:xfrm>
            <a:off x="10135389" y="6228397"/>
            <a:ext cx="2436821" cy="646331"/>
          </a:xfrm>
          <a:prstGeom prst="rect">
            <a:avLst/>
          </a:prstGeom>
          <a:noFill/>
        </p:spPr>
        <p:txBody>
          <a:bodyPr wrap="square" rtlCol="0">
            <a:spAutoFit/>
          </a:bodyPr>
          <a:lstStyle/>
          <a:p>
            <a:r>
              <a:rPr kumimoji="1" lang="zh-CN" altLang="en-US" dirty="0"/>
              <a:t>知识点详解见</a:t>
            </a:r>
            <a:endParaRPr kumimoji="1" lang="en-US" altLang="zh-CN" dirty="0"/>
          </a:p>
          <a:p>
            <a:r>
              <a:rPr kumimoji="1" lang="zh-CN" altLang="en-US" dirty="0"/>
              <a:t>见尚德教材</a:t>
            </a:r>
            <a:r>
              <a:rPr kumimoji="1" lang="en-US" altLang="zh-CN" dirty="0"/>
              <a:t>237</a:t>
            </a:r>
            <a:r>
              <a:rPr kumimoji="1" lang="zh-CN" altLang="en-US" dirty="0"/>
              <a:t>页</a:t>
            </a:r>
          </a:p>
        </p:txBody>
      </p:sp>
      <p:sp>
        <p:nvSpPr>
          <p:cNvPr id="16" name="五边形 15"/>
          <p:cNvSpPr/>
          <p:nvPr/>
        </p:nvSpPr>
        <p:spPr>
          <a:xfrm>
            <a:off x="10135389" y="6180764"/>
            <a:ext cx="2056611"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a:extLst>
              <a:ext uri="{FF2B5EF4-FFF2-40B4-BE49-F238E27FC236}">
                <a16:creationId xmlns:a16="http://schemas.microsoft.com/office/drawing/2014/main" id="{DCE588A4-C480-4F4E-BB3A-EA42FF9B246D}"/>
              </a:ext>
            </a:extLst>
          </p:cNvPr>
          <p:cNvSpPr txBox="1"/>
          <p:nvPr/>
        </p:nvSpPr>
        <p:spPr>
          <a:xfrm>
            <a:off x="435781" y="29320"/>
            <a:ext cx="7147047" cy="246221"/>
          </a:xfrm>
          <a:prstGeom prst="rect">
            <a:avLst/>
          </a:prstGeom>
          <a:noFill/>
        </p:spPr>
        <p:txBody>
          <a:bodyPr wrap="square" rtlCol="0">
            <a:spAutoFit/>
          </a:bodyPr>
          <a:lstStyle/>
          <a:p>
            <a:r>
              <a:rPr kumimoji="1" lang="en-US" altLang="zh-CN" sz="1000" dirty="0">
                <a:solidFill>
                  <a:schemeClr val="bg1">
                    <a:lumMod val="95000"/>
                  </a:schemeClr>
                </a:solidFill>
              </a:rPr>
              <a:t>10.1.2.3</a:t>
            </a:r>
            <a:r>
              <a:rPr kumimoji="1" lang="zh-CN" altLang="en-US" sz="1000" dirty="0">
                <a:solidFill>
                  <a:schemeClr val="bg1">
                    <a:lumMod val="95000"/>
                  </a:schemeClr>
                </a:solidFill>
              </a:rPr>
              <a:t>郑重作出第二个历史决议</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2500" y="385602"/>
            <a:ext cx="10192076" cy="544050"/>
          </a:xfrm>
        </p:spPr>
        <p:txBody>
          <a:bodyPr vert="horz" lIns="91440" tIns="45720" rIns="91440" bIns="45720" rtlCol="0" anchor="ctr">
            <a:noAutofit/>
          </a:bodyPr>
          <a:lstStyle/>
          <a:p>
            <a:r>
              <a:rPr lang="zh-CN" altLang="en-US" sz="2000" dirty="0">
                <a:solidFill>
                  <a:schemeClr val="tx1"/>
                </a:solidFill>
              </a:rPr>
              <a:t>第一节 历史性的伟大转折和改革开放的起步  </a:t>
            </a:r>
          </a:p>
        </p:txBody>
      </p:sp>
      <p:sp>
        <p:nvSpPr>
          <p:cNvPr id="14" name="object 4"/>
          <p:cNvSpPr txBox="1">
            <a:spLocks noGrp="1"/>
          </p:cNvSpPr>
          <p:nvPr>
            <p:ph sz="half" idx="4294967295"/>
          </p:nvPr>
        </p:nvSpPr>
        <p:spPr>
          <a:xfrm>
            <a:off x="228600" y="1391919"/>
            <a:ext cx="5303520" cy="1166495"/>
          </a:xfrm>
          <a:prstGeom prst="rect">
            <a:avLst/>
          </a:prstGeom>
        </p:spPr>
        <p:txBody>
          <a:bodyPr vert="horz" wrap="square" lIns="0" tIns="12700" rIns="0" bIns="0" rtlCol="0">
            <a:spAutoFit/>
          </a:bodyPr>
          <a:lstStyle/>
          <a:p>
            <a:pPr marL="13335">
              <a:lnSpc>
                <a:spcPct val="100000"/>
              </a:lnSpc>
              <a:spcBef>
                <a:spcPts val="100"/>
              </a:spcBef>
            </a:pPr>
            <a:endParaRPr spc="-5" dirty="0"/>
          </a:p>
          <a:p>
            <a:pPr marL="0" indent="0">
              <a:lnSpc>
                <a:spcPct val="100000"/>
              </a:lnSpc>
              <a:spcBef>
                <a:spcPts val="100"/>
              </a:spcBef>
              <a:buNone/>
            </a:pPr>
            <a:r>
              <a:rPr spc="-5" dirty="0">
                <a:latin typeface="黑体" panose="02010609060101010101" pitchFamily="49" charset="-122"/>
                <a:ea typeface="黑体" panose="02010609060101010101" pitchFamily="49" charset="-122"/>
                <a:cs typeface="黑体" panose="02010609060101010101" pitchFamily="49" charset="-122"/>
              </a:rPr>
              <a:t>回顾过</a:t>
            </a:r>
            <a:r>
              <a:rPr dirty="0">
                <a:latin typeface="黑体" panose="02010609060101010101" pitchFamily="49" charset="-122"/>
                <a:ea typeface="黑体" panose="02010609060101010101" pitchFamily="49" charset="-122"/>
                <a:cs typeface="黑体" panose="02010609060101010101" pitchFamily="49" charset="-122"/>
              </a:rPr>
              <a:t>去</a:t>
            </a:r>
            <a:endParaRPr sz="1950" dirty="0">
              <a:latin typeface="黑体" panose="02010609060101010101" pitchFamily="49" charset="-122"/>
              <a:ea typeface="黑体" panose="02010609060101010101" pitchFamily="49" charset="-122"/>
              <a:cs typeface="黑体" panose="02010609060101010101" pitchFamily="49" charset="-122"/>
            </a:endParaRPr>
          </a:p>
          <a:p>
            <a:pPr>
              <a:lnSpc>
                <a:spcPct val="100000"/>
              </a:lnSpc>
              <a:spcBef>
                <a:spcPts val="20"/>
              </a:spcBef>
            </a:pPr>
            <a:endParaRPr lang="zh-CN" altLang="en-US" sz="1800" dirty="0">
              <a:latin typeface="黑体" panose="02010609060101010101" pitchFamily="49" charset="-122"/>
              <a:ea typeface="黑体" panose="02010609060101010101" pitchFamily="49" charset="-122"/>
            </a:endParaRPr>
          </a:p>
        </p:txBody>
      </p:sp>
      <p:sp>
        <p:nvSpPr>
          <p:cNvPr id="12" name="文本框 11"/>
          <p:cNvSpPr txBox="1"/>
          <p:nvPr/>
        </p:nvSpPr>
        <p:spPr>
          <a:xfrm>
            <a:off x="142466" y="2558414"/>
            <a:ext cx="10438447" cy="2585323"/>
          </a:xfrm>
          <a:prstGeom prst="rect">
            <a:avLst/>
          </a:prstGeom>
          <a:noFill/>
        </p:spPr>
        <p:txBody>
          <a:bodyPr wrap="square" rtlCol="0" anchor="t">
            <a:spAutoFit/>
          </a:bodyPr>
          <a:lstStyle/>
          <a:p>
            <a:endParaRPr lang="zh-CN" altLang="en-US" dirty="0"/>
          </a:p>
          <a:p>
            <a:r>
              <a:rPr lang="zh-CN" altLang="en-US" dirty="0">
                <a:latin typeface="黑体" panose="02010609060101010101" pitchFamily="49" charset="-122"/>
                <a:ea typeface="黑体" panose="02010609060101010101" pitchFamily="49" charset="-122"/>
                <a:cs typeface="黑体" panose="02010609060101010101" pitchFamily="49" charset="-122"/>
              </a:rPr>
              <a:t>中共</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dirty="0">
                <a:latin typeface="黑体" panose="02010609060101010101" pitchFamily="49" charset="-122"/>
                <a:ea typeface="黑体" panose="02010609060101010101" pitchFamily="49" charset="-122"/>
                <a:cs typeface="黑体" panose="02010609060101010101" pitchFamily="49" charset="-122"/>
              </a:rPr>
              <a:t>通过</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《关于建国以来党的若干历史问题的决议》</a:t>
            </a: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en-US" altLang="zh-CN" dirty="0">
                <a:latin typeface="黑体" panose="02010609060101010101" pitchFamily="49" charset="-122"/>
                <a:ea typeface="黑体" panose="02010609060101010101" pitchFamily="49" charset="-122"/>
                <a:cs typeface="黑体" panose="02010609060101010101" pitchFamily="49" charset="-122"/>
              </a:rPr>
              <a:t>     1</a:t>
            </a:r>
            <a:r>
              <a:rPr lang="zh-CN" altLang="en-US" dirty="0">
                <a:latin typeface="黑体" panose="02010609060101010101" pitchFamily="49" charset="-122"/>
                <a:ea typeface="黑体" panose="02010609060101010101" pitchFamily="49" charset="-122"/>
                <a:cs typeface="黑体" panose="02010609060101010101" pitchFamily="49" charset="-122"/>
              </a:rPr>
              <a:t>.科学评价毛泽东和毛泽东思想的历史地位； </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功绩是第一位，错误是第二位</a:t>
            </a:r>
            <a:r>
              <a:rPr lang="zh-CN" altLang="en-US" dirty="0">
                <a:latin typeface="黑体" panose="02010609060101010101" pitchFamily="49" charset="-122"/>
                <a:ea typeface="黑体" panose="02010609060101010101" pitchFamily="49" charset="-122"/>
                <a:cs typeface="黑体" panose="02010609060101010101" pitchFamily="49" charset="-122"/>
              </a:rPr>
              <a:t>。</a:t>
            </a: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en-US" altLang="zh-CN" dirty="0">
                <a:latin typeface="黑体" panose="02010609060101010101" pitchFamily="49" charset="-122"/>
                <a:ea typeface="黑体" panose="02010609060101010101" pitchFamily="49" charset="-122"/>
                <a:cs typeface="黑体" panose="02010609060101010101" pitchFamily="49" charset="-122"/>
              </a:rPr>
              <a:t>     2</a:t>
            </a:r>
            <a:r>
              <a:rPr lang="zh-CN" altLang="en-US" dirty="0">
                <a:latin typeface="黑体" panose="02010609060101010101" pitchFamily="49" charset="-122"/>
                <a:ea typeface="黑体" panose="02010609060101010101" pitchFamily="49" charset="-122"/>
                <a:cs typeface="黑体" panose="02010609060101010101" pitchFamily="49" charset="-122"/>
              </a:rPr>
              <a:t>.根本上否定“文化大革命” ，对新中国成立以来的重大历史事件作出了基本结论；</a:t>
            </a: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en-US" altLang="zh-CN" dirty="0">
                <a:latin typeface="黑体" panose="02010609060101010101" pitchFamily="49" charset="-122"/>
                <a:ea typeface="黑体" panose="02010609060101010101" pitchFamily="49" charset="-122"/>
                <a:cs typeface="黑体" panose="02010609060101010101" pitchFamily="49" charset="-122"/>
              </a:rPr>
              <a:t>   </a:t>
            </a:r>
            <a:r>
              <a:rPr lang="zh-CN" altLang="en-US" dirty="0">
                <a:latin typeface="黑体" panose="02010609060101010101" pitchFamily="49" charset="-122"/>
                <a:ea typeface="黑体" panose="02010609060101010101" pitchFamily="49" charset="-122"/>
                <a:cs typeface="黑体" panose="02010609060101010101" pitchFamily="49" charset="-122"/>
              </a:rPr>
              <a:t> </a:t>
            </a:r>
            <a:r>
              <a:rPr lang="en-US" altLang="zh-CN" dirty="0">
                <a:latin typeface="黑体" panose="02010609060101010101" pitchFamily="49" charset="-122"/>
                <a:ea typeface="黑体" panose="02010609060101010101" pitchFamily="49" charset="-122"/>
                <a:cs typeface="黑体" panose="02010609060101010101" pitchFamily="49" charset="-122"/>
              </a:rPr>
              <a:t> 3</a:t>
            </a:r>
            <a:r>
              <a:rPr lang="zh-CN" altLang="en-US" dirty="0">
                <a:latin typeface="黑体" panose="02010609060101010101" pitchFamily="49" charset="-122"/>
                <a:ea typeface="黑体" panose="02010609060101010101" pitchFamily="49" charset="-122"/>
                <a:cs typeface="黑体" panose="02010609060101010101" pitchFamily="49" charset="-122"/>
              </a:rPr>
              <a:t>.标志着指导思想上</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拨乱反正</a:t>
            </a:r>
            <a:r>
              <a:rPr lang="zh-CN" altLang="en-US" dirty="0">
                <a:latin typeface="黑体" panose="02010609060101010101" pitchFamily="49" charset="-122"/>
                <a:ea typeface="黑体" panose="02010609060101010101" pitchFamily="49" charset="-122"/>
                <a:cs typeface="黑体" panose="02010609060101010101" pitchFamily="49" charset="-122"/>
              </a:rPr>
              <a:t>的胜利完成。</a:t>
            </a:r>
          </a:p>
        </p:txBody>
      </p:sp>
      <p:grpSp>
        <p:nvGrpSpPr>
          <p:cNvPr id="13" name="组 12"/>
          <p:cNvGrpSpPr/>
          <p:nvPr/>
        </p:nvGrpSpPr>
        <p:grpSpPr>
          <a:xfrm>
            <a:off x="7729546" y="105648"/>
            <a:ext cx="4347925" cy="1511608"/>
            <a:chOff x="6083935" y="86995"/>
            <a:chExt cx="5960745" cy="2027554"/>
          </a:xfrm>
        </p:grpSpPr>
        <p:sp>
          <p:nvSpPr>
            <p:cNvPr id="15" name="圆角矩形 14"/>
            <p:cNvSpPr/>
            <p:nvPr/>
          </p:nvSpPr>
          <p:spPr>
            <a:xfrm>
              <a:off x="6083935" y="684530"/>
              <a:ext cx="3039745" cy="98996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p>
          </p:txBody>
        </p:sp>
        <p:sp>
          <p:nvSpPr>
            <p:cNvPr id="16" name="左大括号 15"/>
            <p:cNvSpPr/>
            <p:nvPr/>
          </p:nvSpPr>
          <p:spPr>
            <a:xfrm>
              <a:off x="9295130" y="277495"/>
              <a:ext cx="191135" cy="180403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8" name="圆角矩形 17"/>
            <p:cNvSpPr/>
            <p:nvPr/>
          </p:nvSpPr>
          <p:spPr>
            <a:xfrm>
              <a:off x="9493885" y="86995"/>
              <a:ext cx="2550795" cy="5422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伟大的历史性转折</a:t>
              </a:r>
            </a:p>
          </p:txBody>
        </p:sp>
        <p:sp>
          <p:nvSpPr>
            <p:cNvPr id="19" name="圆角矩形 18"/>
            <p:cNvSpPr/>
            <p:nvPr/>
          </p:nvSpPr>
          <p:spPr>
            <a:xfrm>
              <a:off x="9486266" y="839964"/>
              <a:ext cx="2550795" cy="54229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回顾过去</a:t>
              </a:r>
            </a:p>
          </p:txBody>
        </p:sp>
        <p:sp>
          <p:nvSpPr>
            <p:cNvPr id="21" name="圆角矩形 20"/>
            <p:cNvSpPr/>
            <p:nvPr/>
          </p:nvSpPr>
          <p:spPr>
            <a:xfrm>
              <a:off x="9486266" y="1572259"/>
              <a:ext cx="2550795" cy="5422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展望未来</a:t>
              </a:r>
            </a:p>
          </p:txBody>
        </p:sp>
      </p:grpSp>
      <p:sp>
        <p:nvSpPr>
          <p:cNvPr id="17" name="文本框 16">
            <a:extLst>
              <a:ext uri="{FF2B5EF4-FFF2-40B4-BE49-F238E27FC236}">
                <a16:creationId xmlns:a16="http://schemas.microsoft.com/office/drawing/2014/main" id="{3323C680-19C5-9C4E-A923-2FA22A91F542}"/>
              </a:ext>
            </a:extLst>
          </p:cNvPr>
          <p:cNvSpPr txBox="1"/>
          <p:nvPr/>
        </p:nvSpPr>
        <p:spPr>
          <a:xfrm>
            <a:off x="435781" y="29320"/>
            <a:ext cx="7147047" cy="246221"/>
          </a:xfrm>
          <a:prstGeom prst="rect">
            <a:avLst/>
          </a:prstGeom>
          <a:noFill/>
        </p:spPr>
        <p:txBody>
          <a:bodyPr wrap="square" rtlCol="0">
            <a:spAutoFit/>
          </a:bodyPr>
          <a:lstStyle/>
          <a:p>
            <a:r>
              <a:rPr kumimoji="1" lang="en-US" altLang="zh-CN" sz="1000" dirty="0">
                <a:solidFill>
                  <a:schemeClr val="bg1">
                    <a:lumMod val="95000"/>
                  </a:schemeClr>
                </a:solidFill>
              </a:rPr>
              <a:t>10.1.2.3</a:t>
            </a:r>
            <a:r>
              <a:rPr kumimoji="1" lang="zh-CN" altLang="en-US" sz="1000" dirty="0">
                <a:solidFill>
                  <a:schemeClr val="bg1">
                    <a:lumMod val="95000"/>
                  </a:schemeClr>
                </a:solidFill>
              </a:rPr>
              <a:t>郑重作出第二个历史决议</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51838" y="1715892"/>
            <a:ext cx="6815926" cy="3850126"/>
          </a:xfrm>
        </p:spPr>
        <p:txBody>
          <a:bodyPr>
            <a:normAutofit/>
          </a:bodyPr>
          <a:lstStyle/>
          <a:p>
            <a:pPr>
              <a:lnSpc>
                <a:spcPct val="200000"/>
              </a:lnSpc>
            </a:pP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中国近现代史纲要</a:t>
            </a:r>
            <a:r>
              <a:rPr lang="en-US" altLang="zh-CN" sz="2000" dirty="0">
                <a:latin typeface="黑体" panose="02010609060101010101" pitchFamily="49" charset="-122"/>
                <a:ea typeface="黑体" panose="02010609060101010101" pitchFamily="49" charset="-122"/>
              </a:rPr>
              <a:t>》</a:t>
            </a:r>
          </a:p>
          <a:p>
            <a:pPr marL="285750" indent="-285750">
              <a:lnSpc>
                <a:spcPct val="200000"/>
              </a:lnSpc>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思维导图，脉络明晰</a:t>
            </a:r>
            <a:endParaRPr lang="en-US" altLang="zh-CN" sz="2000" dirty="0">
              <a:latin typeface="黑体" panose="02010609060101010101" pitchFamily="49" charset="-122"/>
              <a:ea typeface="黑体" panose="02010609060101010101" pitchFamily="49" charset="-122"/>
            </a:endParaRPr>
          </a:p>
          <a:p>
            <a:pPr marL="285750" indent="-285750">
              <a:lnSpc>
                <a:spcPct val="200000"/>
              </a:lnSpc>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知识考点，重点分析</a:t>
            </a:r>
            <a:endParaRPr lang="en-US" altLang="zh-CN" sz="2000" dirty="0">
              <a:latin typeface="黑体" panose="02010609060101010101" pitchFamily="49" charset="-122"/>
              <a:ea typeface="黑体" panose="02010609060101010101" pitchFamily="49" charset="-122"/>
            </a:endParaRPr>
          </a:p>
          <a:p>
            <a:pPr marL="285750" indent="-285750">
              <a:lnSpc>
                <a:spcPct val="200000"/>
              </a:lnSpc>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历年真题，深度解析</a:t>
            </a:r>
          </a:p>
          <a:p>
            <a:pPr marL="285750" indent="-285750">
              <a:lnSpc>
                <a:spcPct val="200000"/>
              </a:lnSpc>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考场演兵，巩固练习</a:t>
            </a:r>
          </a:p>
          <a:p>
            <a:pPr>
              <a:lnSpc>
                <a:spcPct val="200000"/>
              </a:lnSpc>
            </a:pPr>
            <a:endParaRPr lang="zh-CN" altLang="en-US" sz="2000" dirty="0"/>
          </a:p>
        </p:txBody>
      </p:sp>
      <p:sp>
        <p:nvSpPr>
          <p:cNvPr id="6" name="标题 1"/>
          <p:cNvSpPr>
            <a:spLocks noGrp="1"/>
          </p:cNvSpPr>
          <p:nvPr>
            <p:ph type="title"/>
          </p:nvPr>
        </p:nvSpPr>
        <p:spPr>
          <a:xfrm>
            <a:off x="1289957" y="429427"/>
            <a:ext cx="9301843" cy="544050"/>
          </a:xfrm>
        </p:spPr>
        <p:txBody>
          <a:bodyPr/>
          <a:lstStyle/>
          <a:p>
            <a:r>
              <a:rPr lang="zh-CN" altLang="en-US" sz="3600" dirty="0">
                <a:solidFill>
                  <a:schemeClr val="tx1"/>
                </a:solidFill>
              </a:rPr>
              <a:t>关于教材</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822" y="225331"/>
            <a:ext cx="5690560" cy="5690560"/>
          </a:xfrm>
          <a:prstGeom prst="rect">
            <a:avLst/>
          </a:prstGeom>
        </p:spPr>
      </p:pic>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1372821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2500" y="385602"/>
            <a:ext cx="10192076" cy="544050"/>
          </a:xfrm>
        </p:spPr>
        <p:txBody>
          <a:bodyPr vert="horz" lIns="91440" tIns="45720" rIns="91440" bIns="45720" rtlCol="0" anchor="ctr">
            <a:noAutofit/>
          </a:bodyPr>
          <a:lstStyle/>
          <a:p>
            <a:r>
              <a:rPr lang="zh-CN" altLang="en-US" sz="2000" dirty="0">
                <a:solidFill>
                  <a:schemeClr val="tx1"/>
                </a:solidFill>
              </a:rPr>
              <a:t>第一节 历史性的伟大转折和改革开放的起步  </a:t>
            </a:r>
          </a:p>
        </p:txBody>
      </p:sp>
      <p:sp>
        <p:nvSpPr>
          <p:cNvPr id="14" name="object 4"/>
          <p:cNvSpPr txBox="1">
            <a:spLocks noGrp="1"/>
          </p:cNvSpPr>
          <p:nvPr>
            <p:ph sz="half" idx="4294967295"/>
          </p:nvPr>
        </p:nvSpPr>
        <p:spPr>
          <a:xfrm>
            <a:off x="228600" y="1391919"/>
            <a:ext cx="5303520" cy="1166495"/>
          </a:xfrm>
          <a:prstGeom prst="rect">
            <a:avLst/>
          </a:prstGeom>
        </p:spPr>
        <p:txBody>
          <a:bodyPr vert="horz" wrap="square" lIns="0" tIns="12700" rIns="0" bIns="0" rtlCol="0">
            <a:spAutoFit/>
          </a:bodyPr>
          <a:lstStyle/>
          <a:p>
            <a:pPr marL="13335">
              <a:lnSpc>
                <a:spcPct val="100000"/>
              </a:lnSpc>
              <a:spcBef>
                <a:spcPts val="100"/>
              </a:spcBef>
            </a:pPr>
            <a:endParaRPr spc="-5" dirty="0"/>
          </a:p>
          <a:p>
            <a:pPr marL="0" indent="0">
              <a:lnSpc>
                <a:spcPct val="100000"/>
              </a:lnSpc>
              <a:spcBef>
                <a:spcPts val="100"/>
              </a:spcBef>
              <a:buNone/>
            </a:pPr>
            <a:r>
              <a:rPr spc="-5" dirty="0">
                <a:latin typeface="黑体" panose="02010609060101010101" pitchFamily="49" charset="-122"/>
                <a:ea typeface="黑体" panose="02010609060101010101" pitchFamily="49" charset="-122"/>
                <a:cs typeface="黑体" panose="02010609060101010101" pitchFamily="49" charset="-122"/>
              </a:rPr>
              <a:t>回顾过</a:t>
            </a:r>
            <a:r>
              <a:rPr dirty="0">
                <a:latin typeface="黑体" panose="02010609060101010101" pitchFamily="49" charset="-122"/>
                <a:ea typeface="黑体" panose="02010609060101010101" pitchFamily="49" charset="-122"/>
                <a:cs typeface="黑体" panose="02010609060101010101" pitchFamily="49" charset="-122"/>
              </a:rPr>
              <a:t>去</a:t>
            </a:r>
            <a:endParaRPr sz="1950" dirty="0">
              <a:latin typeface="黑体" panose="02010609060101010101" pitchFamily="49" charset="-122"/>
              <a:ea typeface="黑体" panose="02010609060101010101" pitchFamily="49" charset="-122"/>
              <a:cs typeface="黑体" panose="02010609060101010101" pitchFamily="49" charset="-122"/>
            </a:endParaRPr>
          </a:p>
          <a:p>
            <a:pPr>
              <a:lnSpc>
                <a:spcPct val="100000"/>
              </a:lnSpc>
              <a:spcBef>
                <a:spcPts val="20"/>
              </a:spcBef>
            </a:pPr>
            <a:endParaRPr lang="zh-CN" altLang="en-US" sz="1800" dirty="0">
              <a:latin typeface="黑体" panose="02010609060101010101" pitchFamily="49" charset="-122"/>
              <a:ea typeface="黑体" panose="02010609060101010101" pitchFamily="49" charset="-122"/>
            </a:endParaRPr>
          </a:p>
        </p:txBody>
      </p:sp>
      <p:grpSp>
        <p:nvGrpSpPr>
          <p:cNvPr id="3" name="组 2"/>
          <p:cNvGrpSpPr/>
          <p:nvPr/>
        </p:nvGrpSpPr>
        <p:grpSpPr>
          <a:xfrm>
            <a:off x="7729546" y="105648"/>
            <a:ext cx="4347925" cy="1511608"/>
            <a:chOff x="6083935" y="86995"/>
            <a:chExt cx="5960745" cy="2027554"/>
          </a:xfrm>
        </p:grpSpPr>
        <p:sp>
          <p:nvSpPr>
            <p:cNvPr id="4" name="圆角矩形 3"/>
            <p:cNvSpPr/>
            <p:nvPr/>
          </p:nvSpPr>
          <p:spPr>
            <a:xfrm>
              <a:off x="6083935" y="684530"/>
              <a:ext cx="3039745" cy="98996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p>
          </p:txBody>
        </p:sp>
        <p:sp>
          <p:nvSpPr>
            <p:cNvPr id="9" name="左大括号 8"/>
            <p:cNvSpPr/>
            <p:nvPr/>
          </p:nvSpPr>
          <p:spPr>
            <a:xfrm>
              <a:off x="9295130" y="277495"/>
              <a:ext cx="191135" cy="180403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1" name="圆角矩形 10"/>
            <p:cNvSpPr/>
            <p:nvPr/>
          </p:nvSpPr>
          <p:spPr>
            <a:xfrm>
              <a:off x="9493885" y="86995"/>
              <a:ext cx="2550795" cy="5422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伟大的历史性转折</a:t>
              </a:r>
            </a:p>
          </p:txBody>
        </p:sp>
        <p:sp>
          <p:nvSpPr>
            <p:cNvPr id="17" name="圆角矩形 16"/>
            <p:cNvSpPr/>
            <p:nvPr/>
          </p:nvSpPr>
          <p:spPr>
            <a:xfrm>
              <a:off x="9486266" y="839964"/>
              <a:ext cx="2550795" cy="54229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回顾过去</a:t>
              </a:r>
            </a:p>
          </p:txBody>
        </p:sp>
        <p:sp>
          <p:nvSpPr>
            <p:cNvPr id="20" name="圆角矩形 19"/>
            <p:cNvSpPr/>
            <p:nvPr/>
          </p:nvSpPr>
          <p:spPr>
            <a:xfrm>
              <a:off x="9486266" y="1572259"/>
              <a:ext cx="2550795" cy="5422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展望未来</a:t>
              </a:r>
            </a:p>
          </p:txBody>
        </p:sp>
      </p:grpSp>
      <p:sp>
        <p:nvSpPr>
          <p:cNvPr id="12" name="文本框 11"/>
          <p:cNvSpPr txBox="1"/>
          <p:nvPr/>
        </p:nvSpPr>
        <p:spPr>
          <a:xfrm>
            <a:off x="142466" y="2558414"/>
            <a:ext cx="10438447" cy="2585323"/>
          </a:xfrm>
          <a:prstGeom prst="rect">
            <a:avLst/>
          </a:prstGeom>
          <a:noFill/>
        </p:spPr>
        <p:txBody>
          <a:bodyPr wrap="square" rtlCol="0" anchor="t">
            <a:spAutoFit/>
          </a:bodyPr>
          <a:lstStyle/>
          <a:p>
            <a:endParaRPr lang="zh-CN" altLang="en-US" dirty="0"/>
          </a:p>
          <a:p>
            <a:r>
              <a:rPr lang="zh-CN" altLang="en-US" dirty="0">
                <a:latin typeface="黑体" panose="02010609060101010101" pitchFamily="49" charset="-122"/>
                <a:ea typeface="黑体" panose="02010609060101010101" pitchFamily="49" charset="-122"/>
                <a:cs typeface="黑体" panose="02010609060101010101" pitchFamily="49" charset="-122"/>
              </a:rPr>
              <a:t>中共</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十一届六中全会</a:t>
            </a:r>
            <a:r>
              <a:rPr lang="zh-CN" altLang="en-US" dirty="0">
                <a:latin typeface="黑体" panose="02010609060101010101" pitchFamily="49" charset="-122"/>
                <a:ea typeface="黑体" panose="02010609060101010101" pitchFamily="49" charset="-122"/>
                <a:cs typeface="黑体" panose="02010609060101010101" pitchFamily="49" charset="-122"/>
              </a:rPr>
              <a:t>通过</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《关于建国以来党的若干历史问题的决议》</a:t>
            </a: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en-US" altLang="zh-CN" dirty="0">
                <a:latin typeface="黑体" panose="02010609060101010101" pitchFamily="49" charset="-122"/>
                <a:ea typeface="黑体" panose="02010609060101010101" pitchFamily="49" charset="-122"/>
                <a:cs typeface="黑体" panose="02010609060101010101" pitchFamily="49" charset="-122"/>
              </a:rPr>
              <a:t>     1</a:t>
            </a:r>
            <a:r>
              <a:rPr lang="zh-CN" altLang="en-US" dirty="0">
                <a:latin typeface="黑体" panose="02010609060101010101" pitchFamily="49" charset="-122"/>
                <a:ea typeface="黑体" panose="02010609060101010101" pitchFamily="49" charset="-122"/>
                <a:cs typeface="黑体" panose="02010609060101010101" pitchFamily="49" charset="-122"/>
              </a:rPr>
              <a:t>.科学评价毛泽东和毛泽东思想的历史地位； </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功绩是第一位，错误是第二位</a:t>
            </a:r>
            <a:r>
              <a:rPr lang="zh-CN" altLang="en-US" dirty="0">
                <a:latin typeface="黑体" panose="02010609060101010101" pitchFamily="49" charset="-122"/>
                <a:ea typeface="黑体" panose="02010609060101010101" pitchFamily="49" charset="-122"/>
                <a:cs typeface="黑体" panose="02010609060101010101" pitchFamily="49" charset="-122"/>
              </a:rPr>
              <a:t>。</a:t>
            </a: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en-US" altLang="zh-CN" dirty="0">
                <a:latin typeface="黑体" panose="02010609060101010101" pitchFamily="49" charset="-122"/>
                <a:ea typeface="黑体" panose="02010609060101010101" pitchFamily="49" charset="-122"/>
                <a:cs typeface="黑体" panose="02010609060101010101" pitchFamily="49" charset="-122"/>
              </a:rPr>
              <a:t>     2</a:t>
            </a:r>
            <a:r>
              <a:rPr lang="zh-CN" altLang="en-US" dirty="0">
                <a:latin typeface="黑体" panose="02010609060101010101" pitchFamily="49" charset="-122"/>
                <a:ea typeface="黑体" panose="02010609060101010101" pitchFamily="49" charset="-122"/>
                <a:cs typeface="黑体" panose="02010609060101010101" pitchFamily="49" charset="-122"/>
              </a:rPr>
              <a:t>.根本上否定“文化大革命” ，对新中国成立以来的重大历史事件作出了基本结论；</a:t>
            </a: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en-US" altLang="zh-CN" dirty="0">
                <a:latin typeface="黑体" panose="02010609060101010101" pitchFamily="49" charset="-122"/>
                <a:ea typeface="黑体" panose="02010609060101010101" pitchFamily="49" charset="-122"/>
                <a:cs typeface="黑体" panose="02010609060101010101" pitchFamily="49" charset="-122"/>
              </a:rPr>
              <a:t>   </a:t>
            </a:r>
            <a:r>
              <a:rPr lang="zh-CN" altLang="en-US" dirty="0">
                <a:latin typeface="黑体" panose="02010609060101010101" pitchFamily="49" charset="-122"/>
                <a:ea typeface="黑体" panose="02010609060101010101" pitchFamily="49" charset="-122"/>
                <a:cs typeface="黑体" panose="02010609060101010101" pitchFamily="49" charset="-122"/>
              </a:rPr>
              <a:t> </a:t>
            </a:r>
            <a:r>
              <a:rPr lang="en-US" altLang="zh-CN" dirty="0">
                <a:latin typeface="黑体" panose="02010609060101010101" pitchFamily="49" charset="-122"/>
                <a:ea typeface="黑体" panose="02010609060101010101" pitchFamily="49" charset="-122"/>
                <a:cs typeface="黑体" panose="02010609060101010101" pitchFamily="49" charset="-122"/>
              </a:rPr>
              <a:t> 3</a:t>
            </a:r>
            <a:r>
              <a:rPr lang="zh-CN" altLang="en-US" dirty="0">
                <a:latin typeface="黑体" panose="02010609060101010101" pitchFamily="49" charset="-122"/>
                <a:ea typeface="黑体" panose="02010609060101010101" pitchFamily="49" charset="-122"/>
                <a:cs typeface="黑体" panose="02010609060101010101" pitchFamily="49" charset="-122"/>
              </a:rPr>
              <a:t>.标志着指导思想上</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拨乱反正</a:t>
            </a:r>
            <a:r>
              <a:rPr lang="zh-CN" altLang="en-US" dirty="0">
                <a:latin typeface="黑体" panose="02010609060101010101" pitchFamily="49" charset="-122"/>
                <a:ea typeface="黑体" panose="02010609060101010101" pitchFamily="49" charset="-122"/>
                <a:cs typeface="黑体" panose="02010609060101010101" pitchFamily="49" charset="-122"/>
              </a:rPr>
              <a:t>的胜利完成。</a:t>
            </a:r>
          </a:p>
        </p:txBody>
      </p:sp>
      <p:sp>
        <p:nvSpPr>
          <p:cNvPr id="15" name="文本框 14">
            <a:extLst>
              <a:ext uri="{FF2B5EF4-FFF2-40B4-BE49-F238E27FC236}">
                <a16:creationId xmlns:a16="http://schemas.microsoft.com/office/drawing/2014/main" id="{83C33A39-B935-AC45-AFD1-C0E94605E859}"/>
              </a:ext>
            </a:extLst>
          </p:cNvPr>
          <p:cNvSpPr txBox="1"/>
          <p:nvPr/>
        </p:nvSpPr>
        <p:spPr>
          <a:xfrm>
            <a:off x="435781" y="29320"/>
            <a:ext cx="7147047" cy="246221"/>
          </a:xfrm>
          <a:prstGeom prst="rect">
            <a:avLst/>
          </a:prstGeom>
          <a:noFill/>
        </p:spPr>
        <p:txBody>
          <a:bodyPr wrap="square" rtlCol="0">
            <a:spAutoFit/>
          </a:bodyPr>
          <a:lstStyle/>
          <a:p>
            <a:r>
              <a:rPr kumimoji="1" lang="en-US" altLang="zh-CN" sz="1000" dirty="0">
                <a:solidFill>
                  <a:schemeClr val="bg1">
                    <a:lumMod val="95000"/>
                  </a:schemeClr>
                </a:solidFill>
              </a:rPr>
              <a:t>10.1.2.3</a:t>
            </a:r>
            <a:r>
              <a:rPr kumimoji="1" lang="zh-CN" altLang="en-US" sz="1000" dirty="0">
                <a:solidFill>
                  <a:schemeClr val="bg1">
                    <a:lumMod val="95000"/>
                  </a:schemeClr>
                </a:solidFill>
              </a:rPr>
              <a:t>郑重作出第二个历史决议</a:t>
            </a:r>
          </a:p>
        </p:txBody>
      </p:sp>
    </p:spTree>
    <p:extLst>
      <p:ext uri="{BB962C8B-B14F-4D97-AF65-F5344CB8AC3E}">
        <p14:creationId xmlns:p14="http://schemas.microsoft.com/office/powerpoint/2010/main" val="921582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2923409"/>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改革开放与现代化建设新时期</a:t>
            </a:r>
          </a:p>
        </p:txBody>
      </p:sp>
      <p:sp>
        <p:nvSpPr>
          <p:cNvPr id="3" name="左大括号 2"/>
          <p:cNvSpPr/>
          <p:nvPr/>
        </p:nvSpPr>
        <p:spPr>
          <a:xfrm>
            <a:off x="2220386" y="1021967"/>
            <a:ext cx="250222" cy="508667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4475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p>
        </p:txBody>
      </p:sp>
      <p:sp>
        <p:nvSpPr>
          <p:cNvPr id="14" name="圆角矩形 13"/>
          <p:cNvSpPr/>
          <p:nvPr/>
        </p:nvSpPr>
        <p:spPr>
          <a:xfrm>
            <a:off x="2506180" y="479400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a:t>
            </a:r>
            <a:r>
              <a:rPr lang="en-US" altLang="zh-CN" sz="2000" dirty="0">
                <a:solidFill>
                  <a:schemeClr val="tx1"/>
                </a:solidFill>
                <a:latin typeface="黑体" panose="02010609060101010101" pitchFamily="49" charset="-122"/>
                <a:ea typeface="黑体" panose="02010609060101010101" pitchFamily="49" charset="-122"/>
                <a:sym typeface="+mn-ea"/>
              </a:rPr>
              <a:t>/</a:t>
            </a:r>
            <a:r>
              <a:rPr lang="zh-CN" altLang="en-US" sz="2000" dirty="0">
                <a:solidFill>
                  <a:schemeClr val="tx1"/>
                </a:solidFill>
                <a:latin typeface="黑体" panose="02010609060101010101" pitchFamily="49" charset="-122"/>
                <a:ea typeface="黑体" panose="02010609060101010101" pitchFamily="49" charset="-122"/>
                <a:sym typeface="+mn-ea"/>
              </a:rPr>
              <a:t>三</a:t>
            </a:r>
            <a:r>
              <a:rPr lang="en-US" altLang="zh-CN" sz="2000" dirty="0">
                <a:solidFill>
                  <a:schemeClr val="tx1"/>
                </a:solidFill>
                <a:latin typeface="黑体" panose="02010609060101010101" pitchFamily="49" charset="-122"/>
                <a:ea typeface="黑体" panose="02010609060101010101" pitchFamily="49" charset="-122"/>
                <a:sym typeface="+mn-ea"/>
              </a:rPr>
              <a:t>/</a:t>
            </a:r>
            <a:r>
              <a:rPr lang="zh-CN" altLang="en-US" sz="2000" dirty="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6" name="左大括号 5"/>
          <p:cNvSpPr/>
          <p:nvPr/>
        </p:nvSpPr>
        <p:spPr>
          <a:xfrm>
            <a:off x="6118597" y="793499"/>
            <a:ext cx="229119" cy="216356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22711" y="793499"/>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伟大的历史性转折</a:t>
            </a:r>
          </a:p>
        </p:txBody>
      </p:sp>
      <p:sp>
        <p:nvSpPr>
          <p:cNvPr id="11" name="圆角矩形 10"/>
          <p:cNvSpPr/>
          <p:nvPr/>
        </p:nvSpPr>
        <p:spPr>
          <a:xfrm>
            <a:off x="6322711" y="1548501"/>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回顾过去</a:t>
            </a:r>
          </a:p>
        </p:txBody>
      </p:sp>
      <p:sp>
        <p:nvSpPr>
          <p:cNvPr id="12" name="圆角矩形 11"/>
          <p:cNvSpPr/>
          <p:nvPr/>
        </p:nvSpPr>
        <p:spPr>
          <a:xfrm>
            <a:off x="6322711" y="230580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展望未来</a:t>
            </a:r>
          </a:p>
        </p:txBody>
      </p:sp>
    </p:spTree>
    <p:extLst>
      <p:ext uri="{BB962C8B-B14F-4D97-AF65-F5344CB8AC3E}">
        <p14:creationId xmlns:p14="http://schemas.microsoft.com/office/powerpoint/2010/main" val="151467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8" y="447778"/>
            <a:ext cx="5767529" cy="544050"/>
          </a:xfrm>
        </p:spPr>
        <p:txBody>
          <a:bodyPr vert="horz" lIns="91440" tIns="45720" rIns="91440" bIns="45720" rtlCol="0" anchor="ctr">
            <a:noAutofit/>
          </a:bodyPr>
          <a:lstStyle/>
          <a:p>
            <a:r>
              <a:rPr lang="zh-CN" altLang="en-US" sz="2000" dirty="0">
                <a:solidFill>
                  <a:schemeClr val="tx1"/>
                </a:solidFill>
              </a:rPr>
              <a:t>第一节 历史性的伟大转折和改革开放的起步  </a:t>
            </a:r>
          </a:p>
        </p:txBody>
      </p:sp>
      <p:sp>
        <p:nvSpPr>
          <p:cNvPr id="25" name="object 2"/>
          <p:cNvSpPr txBox="1">
            <a:spLocks noGrp="1"/>
          </p:cNvSpPr>
          <p:nvPr>
            <p:ph sz="half" idx="4294967295"/>
          </p:nvPr>
        </p:nvSpPr>
        <p:spPr>
          <a:xfrm>
            <a:off x="131354" y="1564972"/>
            <a:ext cx="6370320" cy="443711"/>
          </a:xfrm>
          <a:prstGeom prst="rect">
            <a:avLst/>
          </a:prstGeom>
        </p:spPr>
        <p:txBody>
          <a:bodyPr vert="horz" wrap="square" lIns="0" tIns="12700" rIns="0" bIns="0" rtlCol="0">
            <a:spAutoFit/>
          </a:bodyPr>
          <a:lstStyle/>
          <a:p>
            <a:pPr marL="0" indent="0">
              <a:lnSpc>
                <a:spcPct val="100000"/>
              </a:lnSpc>
              <a:spcBef>
                <a:spcPts val="100"/>
              </a:spcBef>
              <a:buNone/>
            </a:pPr>
            <a:r>
              <a:rPr dirty="0">
                <a:latin typeface="黑体" panose="02010609060101010101" pitchFamily="49" charset="-122"/>
                <a:ea typeface="黑体" panose="02010609060101010101" pitchFamily="49" charset="-122"/>
                <a:cs typeface="黑体" panose="02010609060101010101" pitchFamily="49" charset="-122"/>
              </a:rPr>
              <a:t>展望未</a:t>
            </a:r>
            <a:r>
              <a:rPr spc="-5" dirty="0">
                <a:latin typeface="黑体" panose="02010609060101010101" pitchFamily="49" charset="-122"/>
                <a:ea typeface="黑体" panose="02010609060101010101" pitchFamily="49" charset="-122"/>
                <a:cs typeface="黑体" panose="02010609060101010101" pitchFamily="49" charset="-122"/>
              </a:rPr>
              <a:t>来</a:t>
            </a:r>
            <a:r>
              <a:rPr lang="zh-CN" altLang="en-US" spc="-5" dirty="0">
                <a:latin typeface="黑体" panose="02010609060101010101" pitchFamily="49" charset="-122"/>
                <a:ea typeface="黑体" panose="02010609060101010101" pitchFamily="49" charset="-122"/>
                <a:cs typeface="黑体" panose="02010609060101010101" pitchFamily="49" charset="-122"/>
              </a:rPr>
              <a:t>：</a:t>
            </a:r>
            <a:r>
              <a:rPr lang="zh-CN" altLang="en-US" sz="2400" spc="-5" dirty="0">
                <a:latin typeface="黑体" panose="02010609060101010101" pitchFamily="49" charset="-122"/>
                <a:ea typeface="黑体" panose="02010609060101010101" pitchFamily="49" charset="-122"/>
                <a:cs typeface="黑体" panose="02010609060101010101" pitchFamily="49" charset="-122"/>
              </a:rPr>
              <a:t>原则</a:t>
            </a:r>
            <a:r>
              <a:rPr lang="en-US" altLang="zh-CN" sz="2400" spc="-5" dirty="0">
                <a:latin typeface="黑体" panose="02010609060101010101" pitchFamily="49" charset="-122"/>
                <a:ea typeface="黑体" panose="02010609060101010101" pitchFamily="49" charset="-122"/>
                <a:cs typeface="黑体" panose="02010609060101010101" pitchFamily="49" charset="-122"/>
              </a:rPr>
              <a:t>—</a:t>
            </a:r>
            <a:r>
              <a:rPr lang="zh-CN" altLang="en-US" sz="2400" spc="-5" dirty="0">
                <a:latin typeface="黑体" panose="02010609060101010101" pitchFamily="49" charset="-122"/>
                <a:ea typeface="黑体" panose="02010609060101010101" pitchFamily="49" charset="-122"/>
                <a:cs typeface="黑体" panose="02010609060101010101" pitchFamily="49" charset="-122"/>
              </a:rPr>
              <a:t>政治</a:t>
            </a:r>
            <a:r>
              <a:rPr lang="en-US" altLang="zh-CN" sz="2400" spc="-5" dirty="0">
                <a:latin typeface="黑体" panose="02010609060101010101" pitchFamily="49" charset="-122"/>
                <a:ea typeface="黑体" panose="02010609060101010101" pitchFamily="49" charset="-122"/>
                <a:cs typeface="黑体" panose="02010609060101010101" pitchFamily="49" charset="-122"/>
              </a:rPr>
              <a:t>—</a:t>
            </a:r>
            <a:r>
              <a:rPr lang="zh-CN" altLang="en-US" sz="2400" spc="-5" dirty="0">
                <a:latin typeface="黑体" panose="02010609060101010101" pitchFamily="49" charset="-122"/>
                <a:ea typeface="黑体" panose="02010609060101010101" pitchFamily="49" charset="-122"/>
                <a:cs typeface="黑体" panose="02010609060101010101" pitchFamily="49" charset="-122"/>
              </a:rPr>
              <a:t>经济</a:t>
            </a:r>
            <a:r>
              <a:rPr lang="en-US" altLang="zh-CN" sz="2400" spc="-5" dirty="0">
                <a:latin typeface="黑体" panose="02010609060101010101" pitchFamily="49" charset="-122"/>
                <a:ea typeface="黑体" panose="02010609060101010101" pitchFamily="49" charset="-122"/>
                <a:cs typeface="黑体" panose="02010609060101010101" pitchFamily="49" charset="-122"/>
              </a:rPr>
              <a:t>—</a:t>
            </a:r>
            <a:r>
              <a:rPr lang="zh-CN" altLang="en-US" sz="2400" spc="-5" dirty="0">
                <a:latin typeface="黑体" panose="02010609060101010101" pitchFamily="49" charset="-122"/>
                <a:ea typeface="黑体" panose="02010609060101010101" pitchFamily="49" charset="-122"/>
                <a:cs typeface="黑体" panose="02010609060101010101" pitchFamily="49" charset="-122"/>
              </a:rPr>
              <a:t>台湾</a:t>
            </a:r>
            <a:endParaRPr sz="2400" dirty="0">
              <a:latin typeface="黑体" panose="02010609060101010101" pitchFamily="49" charset="-122"/>
              <a:ea typeface="黑体" panose="02010609060101010101" pitchFamily="49" charset="-122"/>
              <a:cs typeface="黑体" panose="02010609060101010101" pitchFamily="49" charset="-122"/>
            </a:endParaRPr>
          </a:p>
        </p:txBody>
      </p:sp>
      <p:sp>
        <p:nvSpPr>
          <p:cNvPr id="26" name="文本框 25"/>
          <p:cNvSpPr txBox="1"/>
          <p:nvPr/>
        </p:nvSpPr>
        <p:spPr>
          <a:xfrm>
            <a:off x="970728" y="2792458"/>
            <a:ext cx="7953102" cy="2554545"/>
          </a:xfrm>
          <a:prstGeom prst="rect">
            <a:avLst/>
          </a:prstGeom>
          <a:noFill/>
        </p:spPr>
        <p:txBody>
          <a:bodyPr wrap="square" rtlCol="0" anchor="t">
            <a:spAutoFit/>
          </a:bodyPr>
          <a:lstStyle/>
          <a:p>
            <a:r>
              <a:rPr lang="zh-CN" altLang="en-US" sz="2000" dirty="0">
                <a:latin typeface="黑体" panose="02010609060101010101" pitchFamily="49" charset="-122"/>
                <a:ea typeface="黑体" panose="02010609060101010101" pitchFamily="49" charset="-122"/>
                <a:cs typeface="黑体" panose="02010609060101010101" pitchFamily="49" charset="-122"/>
              </a:rPr>
              <a:t>原则：邓小平在</a:t>
            </a:r>
            <a:r>
              <a:rPr lang="en-US" altLang="zh-CN" sz="2000" dirty="0">
                <a:latin typeface="黑体" panose="02010609060101010101" pitchFamily="49" charset="-122"/>
                <a:ea typeface="黑体" panose="02010609060101010101" pitchFamily="49" charset="-122"/>
                <a:cs typeface="黑体" panose="02010609060101010101" pitchFamily="49" charset="-122"/>
              </a:rPr>
              <a:t>1979</a:t>
            </a:r>
            <a:r>
              <a:rPr lang="zh-CN" altLang="en-US" sz="2000" dirty="0">
                <a:latin typeface="黑体" panose="02010609060101010101" pitchFamily="49" charset="-122"/>
                <a:ea typeface="黑体" panose="02010609060101010101" pitchFamily="49" charset="-122"/>
                <a:cs typeface="黑体" panose="02010609060101010101" pitchFamily="49" charset="-122"/>
              </a:rPr>
              <a:t>年</a:t>
            </a:r>
            <a:r>
              <a:rPr lang="zh-CN" altLang="en-US" sz="2000" b="1" dirty="0">
                <a:solidFill>
                  <a:srgbClr val="C00000"/>
                </a:solidFill>
                <a:latin typeface="黑体" panose="02010609060101010101" pitchFamily="49" charset="-122"/>
                <a:ea typeface="黑体" panose="02010609060101010101" pitchFamily="49" charset="-122"/>
              </a:rPr>
              <a:t>务虚会</a:t>
            </a:r>
            <a:r>
              <a:rPr lang="zh-CN" altLang="en-US" sz="2000" dirty="0">
                <a:latin typeface="黑体" panose="02010609060101010101" pitchFamily="49" charset="-122"/>
                <a:ea typeface="黑体" panose="02010609060101010101" pitchFamily="49" charset="-122"/>
                <a:cs typeface="黑体" panose="02010609060101010101" pitchFamily="49" charset="-122"/>
              </a:rPr>
              <a:t>中提出</a:t>
            </a:r>
            <a:r>
              <a:rPr lang="zh-CN" altLang="en-US" sz="2000" b="1" dirty="0">
                <a:solidFill>
                  <a:srgbClr val="C00000"/>
                </a:solidFill>
                <a:latin typeface="黑体" panose="02010609060101010101" pitchFamily="49" charset="-122"/>
                <a:ea typeface="黑体" panose="02010609060101010101" pitchFamily="49" charset="-122"/>
              </a:rPr>
              <a:t>四项基本原则</a:t>
            </a:r>
            <a:r>
              <a:rPr lang="zh-CN" altLang="en-US" sz="2000" dirty="0">
                <a:latin typeface="黑体" panose="02010609060101010101" pitchFamily="49" charset="-122"/>
                <a:ea typeface="黑体" panose="02010609060101010101" pitchFamily="49" charset="-122"/>
                <a:cs typeface="黑体" panose="02010609060101010101" pitchFamily="49" charset="-122"/>
              </a:rPr>
              <a:t>。</a:t>
            </a: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rPr>
              <a:t>政治：1980</a:t>
            </a:r>
            <a:r>
              <a:rPr lang="zh-CN" altLang="en-US" sz="2000" b="1" dirty="0">
                <a:solidFill>
                  <a:srgbClr val="C00000"/>
                </a:solidFill>
                <a:latin typeface="黑体" panose="02010609060101010101" pitchFamily="49" charset="-122"/>
                <a:ea typeface="黑体" panose="02010609060101010101" pitchFamily="49" charset="-122"/>
              </a:rPr>
              <a:t>政治体制</a:t>
            </a:r>
            <a:r>
              <a:rPr lang="zh-CN" altLang="en-US" sz="2000" dirty="0">
                <a:latin typeface="黑体" panose="02010609060101010101" pitchFamily="49" charset="-122"/>
                <a:ea typeface="黑体" panose="02010609060101010101" pitchFamily="49" charset="-122"/>
                <a:cs typeface="黑体" panose="02010609060101010101" pitchFamily="49" charset="-122"/>
              </a:rPr>
              <a:t>改革：《党和国家领导制度的改革》</a:t>
            </a:r>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rPr>
              <a:t>经济：1980年5月，中央决定在</a:t>
            </a:r>
            <a:r>
              <a:rPr lang="zh-CN" altLang="en-US" sz="2000" b="1" dirty="0">
                <a:solidFill>
                  <a:srgbClr val="C00000"/>
                </a:solidFill>
                <a:latin typeface="黑体" panose="02010609060101010101" pitchFamily="49" charset="-122"/>
                <a:ea typeface="黑体" panose="02010609060101010101" pitchFamily="49" charset="-122"/>
              </a:rPr>
              <a:t>深圳、珠海、汕头和厦门</a:t>
            </a:r>
            <a:r>
              <a:rPr lang="zh-CN" altLang="en-US" sz="2000" dirty="0">
                <a:latin typeface="黑体" panose="02010609060101010101" pitchFamily="49" charset="-122"/>
                <a:ea typeface="黑体" panose="02010609060101010101" pitchFamily="49" charset="-122"/>
                <a:cs typeface="黑体" panose="02010609060101010101" pitchFamily="49" charset="-122"/>
              </a:rPr>
              <a:t>设立经济特区。</a:t>
            </a:r>
          </a:p>
          <a:p>
            <a:endParaRPr lang="zh-CN" altLang="en-US" sz="2000" b="1" dirty="0">
              <a:solidFill>
                <a:srgbClr val="C00000"/>
              </a:solidFill>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rPr>
              <a:t>台湾：1979年1月1日，全国人大常委会</a:t>
            </a:r>
            <a:r>
              <a:rPr lang="zh-CN" altLang="en-US" sz="2000" b="1" dirty="0">
                <a:solidFill>
                  <a:srgbClr val="C00000"/>
                </a:solidFill>
                <a:latin typeface="黑体" panose="02010609060101010101" pitchFamily="49" charset="-122"/>
                <a:ea typeface="黑体" panose="02010609060101010101" pitchFamily="49" charset="-122"/>
              </a:rPr>
              <a:t>《告台湾同胞书》</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grpSp>
        <p:nvGrpSpPr>
          <p:cNvPr id="11" name="组 10"/>
          <p:cNvGrpSpPr/>
          <p:nvPr/>
        </p:nvGrpSpPr>
        <p:grpSpPr>
          <a:xfrm>
            <a:off x="7729546" y="105648"/>
            <a:ext cx="4347925" cy="1511608"/>
            <a:chOff x="6083935" y="86995"/>
            <a:chExt cx="5960745" cy="2027554"/>
          </a:xfrm>
        </p:grpSpPr>
        <p:sp>
          <p:nvSpPr>
            <p:cNvPr id="13" name="圆角矩形 12"/>
            <p:cNvSpPr/>
            <p:nvPr/>
          </p:nvSpPr>
          <p:spPr>
            <a:xfrm>
              <a:off x="6083935" y="684530"/>
              <a:ext cx="3039745" cy="98996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p>
          </p:txBody>
        </p:sp>
        <p:sp>
          <p:nvSpPr>
            <p:cNvPr id="14" name="左大括号 13"/>
            <p:cNvSpPr/>
            <p:nvPr/>
          </p:nvSpPr>
          <p:spPr>
            <a:xfrm>
              <a:off x="9295130" y="277495"/>
              <a:ext cx="191135" cy="180403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9493885" y="86995"/>
              <a:ext cx="2550795" cy="5422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伟大的历史性转折</a:t>
              </a:r>
            </a:p>
          </p:txBody>
        </p:sp>
        <p:sp>
          <p:nvSpPr>
            <p:cNvPr id="19" name="圆角矩形 18"/>
            <p:cNvSpPr/>
            <p:nvPr/>
          </p:nvSpPr>
          <p:spPr>
            <a:xfrm>
              <a:off x="9486266" y="839964"/>
              <a:ext cx="2550795" cy="5422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回顾过去</a:t>
              </a:r>
            </a:p>
          </p:txBody>
        </p:sp>
        <p:sp>
          <p:nvSpPr>
            <p:cNvPr id="20" name="圆角矩形 19"/>
            <p:cNvSpPr/>
            <p:nvPr/>
          </p:nvSpPr>
          <p:spPr>
            <a:xfrm>
              <a:off x="9486266" y="1572259"/>
              <a:ext cx="2550795" cy="54229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黑体" panose="02010609060101010101" pitchFamily="49" charset="-122"/>
                  <a:ea typeface="黑体" panose="02010609060101010101" pitchFamily="49" charset="-122"/>
                </a:rPr>
                <a:t>展望未来</a:t>
              </a:r>
            </a:p>
          </p:txBody>
        </p:sp>
      </p:grpSp>
      <p:sp>
        <p:nvSpPr>
          <p:cNvPr id="12" name="文本框 11"/>
          <p:cNvSpPr txBox="1"/>
          <p:nvPr/>
        </p:nvSpPr>
        <p:spPr>
          <a:xfrm>
            <a:off x="435781" y="29320"/>
            <a:ext cx="7147047" cy="246221"/>
          </a:xfrm>
          <a:prstGeom prst="rect">
            <a:avLst/>
          </a:prstGeom>
          <a:noFill/>
        </p:spPr>
        <p:txBody>
          <a:bodyPr wrap="square" rtlCol="0">
            <a:spAutoFit/>
          </a:bodyPr>
          <a:lstStyle/>
          <a:p>
            <a:r>
              <a:rPr kumimoji="1" lang="en-US" altLang="zh-CN" sz="1000" dirty="0">
                <a:solidFill>
                  <a:schemeClr val="bg1">
                    <a:lumMod val="95000"/>
                  </a:schemeClr>
                </a:solidFill>
              </a:rPr>
              <a:t>10.1.2.2</a:t>
            </a:r>
            <a:r>
              <a:rPr kumimoji="1" lang="zh-CN" altLang="en-US" sz="1000" dirty="0">
                <a:solidFill>
                  <a:schemeClr val="bg1">
                    <a:lumMod val="95000"/>
                  </a:schemeClr>
                </a:solidFill>
              </a:rPr>
              <a:t>阐明必须坚持四项基本原则</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8" y="447778"/>
            <a:ext cx="5767529" cy="544050"/>
          </a:xfrm>
        </p:spPr>
        <p:txBody>
          <a:bodyPr vert="horz" lIns="91440" tIns="45720" rIns="91440" bIns="45720" rtlCol="0" anchor="ctr">
            <a:noAutofit/>
          </a:bodyPr>
          <a:lstStyle/>
          <a:p>
            <a:r>
              <a:rPr lang="zh-CN" altLang="en-US" sz="2000" dirty="0">
                <a:solidFill>
                  <a:schemeClr val="tx1"/>
                </a:solidFill>
              </a:rPr>
              <a:t>第一节 历史性的伟大转折和改革开放的起步  </a:t>
            </a:r>
          </a:p>
        </p:txBody>
      </p:sp>
      <p:grpSp>
        <p:nvGrpSpPr>
          <p:cNvPr id="12" name="组 11"/>
          <p:cNvGrpSpPr/>
          <p:nvPr/>
        </p:nvGrpSpPr>
        <p:grpSpPr>
          <a:xfrm>
            <a:off x="7717971" y="92184"/>
            <a:ext cx="4357189" cy="1674936"/>
            <a:chOff x="6083935" y="86995"/>
            <a:chExt cx="5973445" cy="2246630"/>
          </a:xfrm>
        </p:grpSpPr>
        <p:sp>
          <p:nvSpPr>
            <p:cNvPr id="15" name="圆角矩形 14"/>
            <p:cNvSpPr/>
            <p:nvPr/>
          </p:nvSpPr>
          <p:spPr>
            <a:xfrm>
              <a:off x="6083935" y="684530"/>
              <a:ext cx="3039745" cy="98996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p>
          </p:txBody>
        </p:sp>
        <p:sp>
          <p:nvSpPr>
            <p:cNvPr id="16" name="左大括号 15"/>
            <p:cNvSpPr/>
            <p:nvPr/>
          </p:nvSpPr>
          <p:spPr>
            <a:xfrm>
              <a:off x="9295130" y="277495"/>
              <a:ext cx="191135" cy="180403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8" name="圆角矩形 17"/>
            <p:cNvSpPr/>
            <p:nvPr/>
          </p:nvSpPr>
          <p:spPr>
            <a:xfrm>
              <a:off x="9493885" y="86995"/>
              <a:ext cx="2550795" cy="5422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伟大的历史性转折</a:t>
              </a:r>
            </a:p>
          </p:txBody>
        </p:sp>
        <p:sp>
          <p:nvSpPr>
            <p:cNvPr id="22" name="圆角矩形 21"/>
            <p:cNvSpPr/>
            <p:nvPr/>
          </p:nvSpPr>
          <p:spPr>
            <a:xfrm>
              <a:off x="9493885" y="930910"/>
              <a:ext cx="2550795" cy="5422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回顾过去</a:t>
              </a:r>
            </a:p>
          </p:txBody>
        </p:sp>
        <p:sp>
          <p:nvSpPr>
            <p:cNvPr id="23" name="圆角矩形 22"/>
            <p:cNvSpPr/>
            <p:nvPr/>
          </p:nvSpPr>
          <p:spPr>
            <a:xfrm>
              <a:off x="9506585" y="1791335"/>
              <a:ext cx="2550795" cy="54229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展望未来</a:t>
              </a:r>
            </a:p>
          </p:txBody>
        </p:sp>
      </p:grpSp>
      <p:sp>
        <p:nvSpPr>
          <p:cNvPr id="25" name="object 2"/>
          <p:cNvSpPr txBox="1">
            <a:spLocks noGrp="1"/>
          </p:cNvSpPr>
          <p:nvPr>
            <p:ph sz="half" idx="4294967295"/>
          </p:nvPr>
        </p:nvSpPr>
        <p:spPr>
          <a:xfrm>
            <a:off x="131354" y="1564972"/>
            <a:ext cx="6370320" cy="443711"/>
          </a:xfrm>
          <a:prstGeom prst="rect">
            <a:avLst/>
          </a:prstGeom>
        </p:spPr>
        <p:txBody>
          <a:bodyPr vert="horz" wrap="square" lIns="0" tIns="12700" rIns="0" bIns="0" rtlCol="0">
            <a:spAutoFit/>
          </a:bodyPr>
          <a:lstStyle/>
          <a:p>
            <a:pPr marL="0" indent="0">
              <a:lnSpc>
                <a:spcPct val="100000"/>
              </a:lnSpc>
              <a:spcBef>
                <a:spcPts val="100"/>
              </a:spcBef>
              <a:buNone/>
            </a:pPr>
            <a:r>
              <a:rPr dirty="0">
                <a:latin typeface="黑体" panose="02010609060101010101" pitchFamily="49" charset="-122"/>
                <a:ea typeface="黑体" panose="02010609060101010101" pitchFamily="49" charset="-122"/>
                <a:cs typeface="黑体" panose="02010609060101010101" pitchFamily="49" charset="-122"/>
              </a:rPr>
              <a:t>展望未</a:t>
            </a:r>
            <a:r>
              <a:rPr spc="-5" dirty="0">
                <a:latin typeface="黑体" panose="02010609060101010101" pitchFamily="49" charset="-122"/>
                <a:ea typeface="黑体" panose="02010609060101010101" pitchFamily="49" charset="-122"/>
                <a:cs typeface="黑体" panose="02010609060101010101" pitchFamily="49" charset="-122"/>
              </a:rPr>
              <a:t>来</a:t>
            </a:r>
            <a:r>
              <a:rPr lang="zh-CN" altLang="en-US" spc="-5" dirty="0">
                <a:latin typeface="黑体" panose="02010609060101010101" pitchFamily="49" charset="-122"/>
                <a:ea typeface="黑体" panose="02010609060101010101" pitchFamily="49" charset="-122"/>
                <a:cs typeface="黑体" panose="02010609060101010101" pitchFamily="49" charset="-122"/>
              </a:rPr>
              <a:t>：</a:t>
            </a:r>
            <a:r>
              <a:rPr lang="zh-CN" altLang="en-US" sz="2400" spc="-5" dirty="0">
                <a:latin typeface="黑体" panose="02010609060101010101" pitchFamily="49" charset="-122"/>
                <a:ea typeface="黑体" panose="02010609060101010101" pitchFamily="49" charset="-122"/>
                <a:cs typeface="黑体" panose="02010609060101010101" pitchFamily="49" charset="-122"/>
              </a:rPr>
              <a:t>原则</a:t>
            </a:r>
            <a:r>
              <a:rPr lang="en-US" altLang="zh-CN" sz="2400" spc="-5" dirty="0">
                <a:latin typeface="黑体" panose="02010609060101010101" pitchFamily="49" charset="-122"/>
                <a:ea typeface="黑体" panose="02010609060101010101" pitchFamily="49" charset="-122"/>
                <a:cs typeface="黑体" panose="02010609060101010101" pitchFamily="49" charset="-122"/>
              </a:rPr>
              <a:t>—</a:t>
            </a:r>
            <a:r>
              <a:rPr lang="zh-CN" altLang="en-US" sz="2400" spc="-5" dirty="0">
                <a:latin typeface="黑体" panose="02010609060101010101" pitchFamily="49" charset="-122"/>
                <a:ea typeface="黑体" panose="02010609060101010101" pitchFamily="49" charset="-122"/>
                <a:cs typeface="黑体" panose="02010609060101010101" pitchFamily="49" charset="-122"/>
              </a:rPr>
              <a:t>政治</a:t>
            </a:r>
            <a:r>
              <a:rPr lang="en-US" altLang="zh-CN" sz="2400" spc="-5" dirty="0">
                <a:latin typeface="黑体" panose="02010609060101010101" pitchFamily="49" charset="-122"/>
                <a:ea typeface="黑体" panose="02010609060101010101" pitchFamily="49" charset="-122"/>
                <a:cs typeface="黑体" panose="02010609060101010101" pitchFamily="49" charset="-122"/>
              </a:rPr>
              <a:t>—</a:t>
            </a:r>
            <a:r>
              <a:rPr lang="zh-CN" altLang="en-US" sz="2400" spc="-5" dirty="0">
                <a:latin typeface="黑体" panose="02010609060101010101" pitchFamily="49" charset="-122"/>
                <a:ea typeface="黑体" panose="02010609060101010101" pitchFamily="49" charset="-122"/>
                <a:cs typeface="黑体" panose="02010609060101010101" pitchFamily="49" charset="-122"/>
              </a:rPr>
              <a:t>经济</a:t>
            </a:r>
            <a:r>
              <a:rPr lang="en-US" altLang="zh-CN" sz="2400" spc="-5" dirty="0">
                <a:latin typeface="黑体" panose="02010609060101010101" pitchFamily="49" charset="-122"/>
                <a:ea typeface="黑体" panose="02010609060101010101" pitchFamily="49" charset="-122"/>
                <a:cs typeface="黑体" panose="02010609060101010101" pitchFamily="49" charset="-122"/>
              </a:rPr>
              <a:t>—</a:t>
            </a:r>
            <a:r>
              <a:rPr lang="zh-CN" altLang="en-US" sz="2400" spc="-5" dirty="0">
                <a:latin typeface="黑体" panose="02010609060101010101" pitchFamily="49" charset="-122"/>
                <a:ea typeface="黑体" panose="02010609060101010101" pitchFamily="49" charset="-122"/>
                <a:cs typeface="黑体" panose="02010609060101010101" pitchFamily="49" charset="-122"/>
              </a:rPr>
              <a:t>台湾</a:t>
            </a:r>
            <a:endParaRPr sz="2400" dirty="0">
              <a:latin typeface="黑体" panose="02010609060101010101" pitchFamily="49" charset="-122"/>
              <a:ea typeface="黑体" panose="02010609060101010101" pitchFamily="49" charset="-122"/>
              <a:cs typeface="黑体" panose="02010609060101010101" pitchFamily="49" charset="-122"/>
            </a:endParaRPr>
          </a:p>
        </p:txBody>
      </p:sp>
      <p:sp>
        <p:nvSpPr>
          <p:cNvPr id="26" name="文本框 25"/>
          <p:cNvSpPr txBox="1"/>
          <p:nvPr/>
        </p:nvSpPr>
        <p:spPr>
          <a:xfrm>
            <a:off x="970728" y="2792458"/>
            <a:ext cx="9089574" cy="2554545"/>
          </a:xfrm>
          <a:prstGeom prst="rect">
            <a:avLst/>
          </a:prstGeom>
          <a:noFill/>
        </p:spPr>
        <p:txBody>
          <a:bodyPr wrap="square" rtlCol="0" anchor="t">
            <a:spAutoFit/>
          </a:bodyPr>
          <a:lstStyle/>
          <a:p>
            <a:r>
              <a:rPr lang="zh-CN" altLang="en-US" sz="2000" dirty="0">
                <a:latin typeface="黑体" panose="02010609060101010101" pitchFamily="49" charset="-122"/>
                <a:ea typeface="黑体" panose="02010609060101010101" pitchFamily="49" charset="-122"/>
                <a:cs typeface="黑体" panose="02010609060101010101" pitchFamily="49" charset="-122"/>
              </a:rPr>
              <a:t>原则：邓小平在</a:t>
            </a:r>
            <a:r>
              <a:rPr lang="en-US" altLang="zh-CN" sz="2000" dirty="0">
                <a:latin typeface="黑体" panose="02010609060101010101" pitchFamily="49" charset="-122"/>
                <a:ea typeface="黑体" panose="02010609060101010101" pitchFamily="49" charset="-122"/>
                <a:cs typeface="黑体" panose="02010609060101010101" pitchFamily="49" charset="-122"/>
              </a:rPr>
              <a:t>1979</a:t>
            </a:r>
            <a:r>
              <a:rPr lang="zh-CN" altLang="en-US" sz="2000" dirty="0">
                <a:latin typeface="黑体" panose="02010609060101010101" pitchFamily="49" charset="-122"/>
                <a:ea typeface="黑体" panose="02010609060101010101" pitchFamily="49" charset="-122"/>
                <a:cs typeface="黑体" panose="02010609060101010101" pitchFamily="49" charset="-122"/>
              </a:rPr>
              <a:t>年</a:t>
            </a:r>
            <a:r>
              <a:rPr lang="zh-CN" altLang="en-US" sz="2000" b="1" u="sng" dirty="0">
                <a:solidFill>
                  <a:srgbClr val="C00000"/>
                </a:solidFill>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cs typeface="黑体" panose="02010609060101010101" pitchFamily="49" charset="-122"/>
              </a:rPr>
              <a:t>中提出</a:t>
            </a:r>
            <a:r>
              <a:rPr lang="zh-CN" altLang="en-US" sz="2000" b="1" dirty="0">
                <a:solidFill>
                  <a:srgbClr val="C00000"/>
                </a:solidFill>
                <a:latin typeface="黑体" panose="02010609060101010101" pitchFamily="49" charset="-122"/>
                <a:ea typeface="黑体" panose="02010609060101010101" pitchFamily="49" charset="-122"/>
              </a:rPr>
              <a:t>四项基本原则</a:t>
            </a:r>
            <a:r>
              <a:rPr lang="zh-CN" altLang="en-US" sz="2000" dirty="0">
                <a:latin typeface="黑体" panose="02010609060101010101" pitchFamily="49" charset="-122"/>
                <a:ea typeface="黑体" panose="02010609060101010101" pitchFamily="49" charset="-122"/>
                <a:cs typeface="黑体" panose="02010609060101010101" pitchFamily="49" charset="-122"/>
              </a:rPr>
              <a:t>。</a:t>
            </a: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rPr>
              <a:t>政治：1980</a:t>
            </a:r>
            <a:r>
              <a:rPr lang="zh-CN" altLang="en-US" sz="2000" b="1" u="sng" dirty="0">
                <a:solidFill>
                  <a:srgbClr val="C00000"/>
                </a:solidFill>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cs typeface="黑体" panose="02010609060101010101" pitchFamily="49" charset="-122"/>
              </a:rPr>
              <a:t>改革：《党和国家领导制度的改革》</a:t>
            </a:r>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rPr>
              <a:t>经济：1980年5月，中央决定在</a:t>
            </a:r>
            <a:r>
              <a:rPr lang="zh-CN" altLang="en-US" sz="2000" b="1" u="sng" dirty="0">
                <a:solidFill>
                  <a:srgbClr val="C00000"/>
                </a:solidFill>
                <a:latin typeface="黑体" panose="02010609060101010101" pitchFamily="49" charset="-122"/>
                <a:ea typeface="黑体" panose="02010609060101010101" pitchFamily="49" charset="-122"/>
              </a:rPr>
              <a:t>      </a:t>
            </a:r>
            <a:r>
              <a:rPr lang="zh-CN" altLang="en-US" sz="2000" b="1" dirty="0">
                <a:solidFill>
                  <a:srgbClr val="C00000"/>
                </a:solidFill>
                <a:latin typeface="黑体" panose="02010609060101010101" pitchFamily="49" charset="-122"/>
                <a:ea typeface="黑体" panose="02010609060101010101" pitchFamily="49" charset="-122"/>
              </a:rPr>
              <a:t>、</a:t>
            </a:r>
            <a:r>
              <a:rPr lang="zh-CN" altLang="en-US" sz="2000" b="1" u="sng" dirty="0">
                <a:solidFill>
                  <a:srgbClr val="C00000"/>
                </a:solidFill>
                <a:latin typeface="黑体" panose="02010609060101010101" pitchFamily="49" charset="-122"/>
                <a:ea typeface="黑体" panose="02010609060101010101" pitchFamily="49" charset="-122"/>
              </a:rPr>
              <a:t>     </a:t>
            </a:r>
            <a:r>
              <a:rPr lang="zh-CN" altLang="en-US" sz="2000" b="1" dirty="0">
                <a:solidFill>
                  <a:srgbClr val="C00000"/>
                </a:solidFill>
                <a:latin typeface="黑体" panose="02010609060101010101" pitchFamily="49" charset="-122"/>
                <a:ea typeface="黑体" panose="02010609060101010101" pitchFamily="49" charset="-122"/>
              </a:rPr>
              <a:t>、</a:t>
            </a:r>
            <a:r>
              <a:rPr lang="zh-CN" altLang="en-US" sz="2000" b="1" u="sng" dirty="0">
                <a:solidFill>
                  <a:srgbClr val="C00000"/>
                </a:solidFill>
                <a:latin typeface="黑体" panose="02010609060101010101" pitchFamily="49" charset="-122"/>
                <a:ea typeface="黑体" panose="02010609060101010101" pitchFamily="49" charset="-122"/>
              </a:rPr>
              <a:t>      </a:t>
            </a:r>
            <a:r>
              <a:rPr lang="zh-CN" altLang="en-US" sz="2000" b="1" dirty="0">
                <a:solidFill>
                  <a:srgbClr val="C00000"/>
                </a:solidFill>
                <a:latin typeface="黑体" panose="02010609060101010101" pitchFamily="49" charset="-122"/>
                <a:ea typeface="黑体" panose="02010609060101010101" pitchFamily="49" charset="-122"/>
              </a:rPr>
              <a:t>和</a:t>
            </a:r>
            <a:r>
              <a:rPr lang="zh-CN" altLang="en-US" sz="2000" b="1" u="sng" dirty="0">
                <a:solidFill>
                  <a:srgbClr val="C00000"/>
                </a:solidFill>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cs typeface="黑体" panose="02010609060101010101" pitchFamily="49" charset="-122"/>
              </a:rPr>
              <a:t>设立经济特区。</a:t>
            </a:r>
          </a:p>
          <a:p>
            <a:endParaRPr lang="zh-CN" altLang="en-US" sz="2000" b="1" dirty="0">
              <a:solidFill>
                <a:srgbClr val="C00000"/>
              </a:solidFill>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rPr>
              <a:t>台湾：1979年1月1日，全国人大常委会</a:t>
            </a:r>
            <a:r>
              <a:rPr lang="zh-CN" altLang="en-US" sz="2000" b="1" dirty="0">
                <a:solidFill>
                  <a:srgbClr val="C00000"/>
                </a:solidFill>
                <a:latin typeface="黑体" panose="02010609060101010101" pitchFamily="49" charset="-122"/>
                <a:ea typeface="黑体" panose="02010609060101010101" pitchFamily="49" charset="-122"/>
              </a:rPr>
              <a:t>《告台湾同胞书》</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13" name="文本框 12">
            <a:extLst>
              <a:ext uri="{FF2B5EF4-FFF2-40B4-BE49-F238E27FC236}">
                <a16:creationId xmlns:a16="http://schemas.microsoft.com/office/drawing/2014/main" id="{B3F63712-9711-E746-9FA3-ABF210E25127}"/>
              </a:ext>
            </a:extLst>
          </p:cNvPr>
          <p:cNvSpPr txBox="1"/>
          <p:nvPr/>
        </p:nvSpPr>
        <p:spPr>
          <a:xfrm>
            <a:off x="435781" y="29320"/>
            <a:ext cx="7147047" cy="246221"/>
          </a:xfrm>
          <a:prstGeom prst="rect">
            <a:avLst/>
          </a:prstGeom>
          <a:noFill/>
        </p:spPr>
        <p:txBody>
          <a:bodyPr wrap="square" rtlCol="0">
            <a:spAutoFit/>
          </a:bodyPr>
          <a:lstStyle/>
          <a:p>
            <a:r>
              <a:rPr kumimoji="1" lang="en-US" altLang="zh-CN" sz="1000" dirty="0">
                <a:solidFill>
                  <a:schemeClr val="bg1">
                    <a:lumMod val="95000"/>
                  </a:schemeClr>
                </a:solidFill>
              </a:rPr>
              <a:t>10.1.2.2</a:t>
            </a:r>
            <a:r>
              <a:rPr kumimoji="1" lang="zh-CN" altLang="en-US" sz="1000" dirty="0">
                <a:solidFill>
                  <a:schemeClr val="bg1">
                    <a:lumMod val="95000"/>
                  </a:schemeClr>
                </a:solidFill>
              </a:rPr>
              <a:t>阐明必须坚持四项基本原则</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8" y="447778"/>
            <a:ext cx="5767529" cy="544050"/>
          </a:xfrm>
        </p:spPr>
        <p:txBody>
          <a:bodyPr vert="horz" lIns="91440" tIns="45720" rIns="91440" bIns="45720" rtlCol="0" anchor="ctr">
            <a:noAutofit/>
          </a:bodyPr>
          <a:lstStyle/>
          <a:p>
            <a:r>
              <a:rPr lang="zh-CN" altLang="en-US" sz="2000" dirty="0">
                <a:solidFill>
                  <a:schemeClr val="tx1"/>
                </a:solidFill>
              </a:rPr>
              <a:t>第一节 历史性的伟大转折和改革开放的起步  </a:t>
            </a:r>
          </a:p>
        </p:txBody>
      </p:sp>
      <p:sp>
        <p:nvSpPr>
          <p:cNvPr id="25" name="object 2"/>
          <p:cNvSpPr txBox="1">
            <a:spLocks noGrp="1"/>
          </p:cNvSpPr>
          <p:nvPr>
            <p:ph sz="half" idx="4294967295"/>
          </p:nvPr>
        </p:nvSpPr>
        <p:spPr>
          <a:xfrm>
            <a:off x="131354" y="1564972"/>
            <a:ext cx="6370320" cy="443711"/>
          </a:xfrm>
          <a:prstGeom prst="rect">
            <a:avLst/>
          </a:prstGeom>
        </p:spPr>
        <p:txBody>
          <a:bodyPr vert="horz" wrap="square" lIns="0" tIns="12700" rIns="0" bIns="0" rtlCol="0">
            <a:spAutoFit/>
          </a:bodyPr>
          <a:lstStyle/>
          <a:p>
            <a:pPr marL="0" indent="0">
              <a:lnSpc>
                <a:spcPct val="100000"/>
              </a:lnSpc>
              <a:spcBef>
                <a:spcPts val="100"/>
              </a:spcBef>
              <a:buNone/>
            </a:pPr>
            <a:r>
              <a:rPr dirty="0">
                <a:latin typeface="黑体" panose="02010609060101010101" pitchFamily="49" charset="-122"/>
                <a:ea typeface="黑体" panose="02010609060101010101" pitchFamily="49" charset="-122"/>
                <a:cs typeface="黑体" panose="02010609060101010101" pitchFamily="49" charset="-122"/>
              </a:rPr>
              <a:t>展望未</a:t>
            </a:r>
            <a:r>
              <a:rPr spc="-5" dirty="0">
                <a:latin typeface="黑体" panose="02010609060101010101" pitchFamily="49" charset="-122"/>
                <a:ea typeface="黑体" panose="02010609060101010101" pitchFamily="49" charset="-122"/>
                <a:cs typeface="黑体" panose="02010609060101010101" pitchFamily="49" charset="-122"/>
              </a:rPr>
              <a:t>来</a:t>
            </a:r>
            <a:r>
              <a:rPr lang="zh-CN" altLang="en-US" spc="-5" dirty="0">
                <a:latin typeface="黑体" panose="02010609060101010101" pitchFamily="49" charset="-122"/>
                <a:ea typeface="黑体" panose="02010609060101010101" pitchFamily="49" charset="-122"/>
                <a:cs typeface="黑体" panose="02010609060101010101" pitchFamily="49" charset="-122"/>
              </a:rPr>
              <a:t>：</a:t>
            </a:r>
            <a:r>
              <a:rPr lang="zh-CN" altLang="en-US" sz="2400" spc="-5" dirty="0">
                <a:latin typeface="黑体" panose="02010609060101010101" pitchFamily="49" charset="-122"/>
                <a:ea typeface="黑体" panose="02010609060101010101" pitchFamily="49" charset="-122"/>
                <a:cs typeface="黑体" panose="02010609060101010101" pitchFamily="49" charset="-122"/>
              </a:rPr>
              <a:t>原则</a:t>
            </a:r>
            <a:r>
              <a:rPr lang="en-US" altLang="zh-CN" sz="2400" spc="-5" dirty="0">
                <a:latin typeface="黑体" panose="02010609060101010101" pitchFamily="49" charset="-122"/>
                <a:ea typeface="黑体" panose="02010609060101010101" pitchFamily="49" charset="-122"/>
                <a:cs typeface="黑体" panose="02010609060101010101" pitchFamily="49" charset="-122"/>
              </a:rPr>
              <a:t>—</a:t>
            </a:r>
            <a:r>
              <a:rPr lang="zh-CN" altLang="en-US" sz="2400" spc="-5" dirty="0">
                <a:latin typeface="黑体" panose="02010609060101010101" pitchFamily="49" charset="-122"/>
                <a:ea typeface="黑体" panose="02010609060101010101" pitchFamily="49" charset="-122"/>
                <a:cs typeface="黑体" panose="02010609060101010101" pitchFamily="49" charset="-122"/>
              </a:rPr>
              <a:t>政治</a:t>
            </a:r>
            <a:r>
              <a:rPr lang="en-US" altLang="zh-CN" sz="2400" spc="-5" dirty="0">
                <a:latin typeface="黑体" panose="02010609060101010101" pitchFamily="49" charset="-122"/>
                <a:ea typeface="黑体" panose="02010609060101010101" pitchFamily="49" charset="-122"/>
                <a:cs typeface="黑体" panose="02010609060101010101" pitchFamily="49" charset="-122"/>
              </a:rPr>
              <a:t>—</a:t>
            </a:r>
            <a:r>
              <a:rPr lang="zh-CN" altLang="en-US" sz="2400" spc="-5" dirty="0">
                <a:latin typeface="黑体" panose="02010609060101010101" pitchFamily="49" charset="-122"/>
                <a:ea typeface="黑体" panose="02010609060101010101" pitchFamily="49" charset="-122"/>
                <a:cs typeface="黑体" panose="02010609060101010101" pitchFamily="49" charset="-122"/>
              </a:rPr>
              <a:t>经济</a:t>
            </a:r>
            <a:r>
              <a:rPr lang="en-US" altLang="zh-CN" sz="2400" spc="-5" dirty="0">
                <a:latin typeface="黑体" panose="02010609060101010101" pitchFamily="49" charset="-122"/>
                <a:ea typeface="黑体" panose="02010609060101010101" pitchFamily="49" charset="-122"/>
                <a:cs typeface="黑体" panose="02010609060101010101" pitchFamily="49" charset="-122"/>
              </a:rPr>
              <a:t>—</a:t>
            </a:r>
            <a:r>
              <a:rPr lang="zh-CN" altLang="en-US" sz="2400" spc="-5" dirty="0">
                <a:latin typeface="黑体" panose="02010609060101010101" pitchFamily="49" charset="-122"/>
                <a:ea typeface="黑体" panose="02010609060101010101" pitchFamily="49" charset="-122"/>
                <a:cs typeface="黑体" panose="02010609060101010101" pitchFamily="49" charset="-122"/>
              </a:rPr>
              <a:t>台湾</a:t>
            </a:r>
            <a:endParaRPr sz="2400" dirty="0">
              <a:latin typeface="黑体" panose="02010609060101010101" pitchFamily="49" charset="-122"/>
              <a:ea typeface="黑体" panose="02010609060101010101" pitchFamily="49" charset="-122"/>
              <a:cs typeface="黑体" panose="02010609060101010101" pitchFamily="49" charset="-122"/>
            </a:endParaRPr>
          </a:p>
        </p:txBody>
      </p:sp>
      <p:sp>
        <p:nvSpPr>
          <p:cNvPr id="26" name="文本框 25"/>
          <p:cNvSpPr txBox="1"/>
          <p:nvPr/>
        </p:nvSpPr>
        <p:spPr>
          <a:xfrm>
            <a:off x="970728" y="2792458"/>
            <a:ext cx="7953102" cy="2554545"/>
          </a:xfrm>
          <a:prstGeom prst="rect">
            <a:avLst/>
          </a:prstGeom>
          <a:noFill/>
        </p:spPr>
        <p:txBody>
          <a:bodyPr wrap="square" rtlCol="0" anchor="t">
            <a:spAutoFit/>
          </a:bodyPr>
          <a:lstStyle/>
          <a:p>
            <a:r>
              <a:rPr lang="zh-CN" altLang="en-US" sz="2000" dirty="0">
                <a:latin typeface="黑体" panose="02010609060101010101" pitchFamily="49" charset="-122"/>
                <a:ea typeface="黑体" panose="02010609060101010101" pitchFamily="49" charset="-122"/>
                <a:cs typeface="黑体" panose="02010609060101010101" pitchFamily="49" charset="-122"/>
              </a:rPr>
              <a:t>原则：邓小平在</a:t>
            </a:r>
            <a:r>
              <a:rPr lang="en-US" altLang="zh-CN" sz="2000" dirty="0">
                <a:latin typeface="黑体" panose="02010609060101010101" pitchFamily="49" charset="-122"/>
                <a:ea typeface="黑体" panose="02010609060101010101" pitchFamily="49" charset="-122"/>
                <a:cs typeface="黑体" panose="02010609060101010101" pitchFamily="49" charset="-122"/>
              </a:rPr>
              <a:t>1979</a:t>
            </a:r>
            <a:r>
              <a:rPr lang="zh-CN" altLang="en-US" sz="2000" dirty="0">
                <a:latin typeface="黑体" panose="02010609060101010101" pitchFamily="49" charset="-122"/>
                <a:ea typeface="黑体" panose="02010609060101010101" pitchFamily="49" charset="-122"/>
                <a:cs typeface="黑体" panose="02010609060101010101" pitchFamily="49" charset="-122"/>
              </a:rPr>
              <a:t>年</a:t>
            </a:r>
            <a:r>
              <a:rPr lang="zh-CN" altLang="en-US" sz="2000" b="1" dirty="0">
                <a:solidFill>
                  <a:srgbClr val="C00000"/>
                </a:solidFill>
                <a:latin typeface="黑体" panose="02010609060101010101" pitchFamily="49" charset="-122"/>
                <a:ea typeface="黑体" panose="02010609060101010101" pitchFamily="49" charset="-122"/>
              </a:rPr>
              <a:t>务虚会</a:t>
            </a:r>
            <a:r>
              <a:rPr lang="zh-CN" altLang="en-US" sz="2000" dirty="0">
                <a:latin typeface="黑体" panose="02010609060101010101" pitchFamily="49" charset="-122"/>
                <a:ea typeface="黑体" panose="02010609060101010101" pitchFamily="49" charset="-122"/>
                <a:cs typeface="黑体" panose="02010609060101010101" pitchFamily="49" charset="-122"/>
              </a:rPr>
              <a:t>中提出</a:t>
            </a:r>
            <a:r>
              <a:rPr lang="zh-CN" altLang="en-US" sz="2000" b="1" dirty="0">
                <a:solidFill>
                  <a:srgbClr val="C00000"/>
                </a:solidFill>
                <a:latin typeface="黑体" panose="02010609060101010101" pitchFamily="49" charset="-122"/>
                <a:ea typeface="黑体" panose="02010609060101010101" pitchFamily="49" charset="-122"/>
              </a:rPr>
              <a:t>四项基本原则</a:t>
            </a:r>
            <a:r>
              <a:rPr lang="zh-CN" altLang="en-US" sz="2000" dirty="0">
                <a:latin typeface="黑体" panose="02010609060101010101" pitchFamily="49" charset="-122"/>
                <a:ea typeface="黑体" panose="02010609060101010101" pitchFamily="49" charset="-122"/>
                <a:cs typeface="黑体" panose="02010609060101010101" pitchFamily="49" charset="-122"/>
              </a:rPr>
              <a:t>。</a:t>
            </a: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rPr>
              <a:t>政治：1980</a:t>
            </a:r>
            <a:r>
              <a:rPr lang="zh-CN" altLang="en-US" sz="2000" b="1" dirty="0">
                <a:solidFill>
                  <a:srgbClr val="C00000"/>
                </a:solidFill>
                <a:latin typeface="黑体" panose="02010609060101010101" pitchFamily="49" charset="-122"/>
                <a:ea typeface="黑体" panose="02010609060101010101" pitchFamily="49" charset="-122"/>
              </a:rPr>
              <a:t>政治体制</a:t>
            </a:r>
            <a:r>
              <a:rPr lang="zh-CN" altLang="en-US" sz="2000" dirty="0">
                <a:latin typeface="黑体" panose="02010609060101010101" pitchFamily="49" charset="-122"/>
                <a:ea typeface="黑体" panose="02010609060101010101" pitchFamily="49" charset="-122"/>
                <a:cs typeface="黑体" panose="02010609060101010101" pitchFamily="49" charset="-122"/>
              </a:rPr>
              <a:t>改革：《党和国家领导制度的改革》</a:t>
            </a:r>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rPr>
              <a:t>经济：1980年5月，中央决定在</a:t>
            </a:r>
            <a:r>
              <a:rPr lang="zh-CN" altLang="en-US" sz="2000" b="1" dirty="0">
                <a:solidFill>
                  <a:srgbClr val="C00000"/>
                </a:solidFill>
                <a:latin typeface="黑体" panose="02010609060101010101" pitchFamily="49" charset="-122"/>
                <a:ea typeface="黑体" panose="02010609060101010101" pitchFamily="49" charset="-122"/>
              </a:rPr>
              <a:t>深圳、珠海、汕头和厦门</a:t>
            </a:r>
            <a:r>
              <a:rPr lang="zh-CN" altLang="en-US" sz="2000" dirty="0">
                <a:latin typeface="黑体" panose="02010609060101010101" pitchFamily="49" charset="-122"/>
                <a:ea typeface="黑体" panose="02010609060101010101" pitchFamily="49" charset="-122"/>
                <a:cs typeface="黑体" panose="02010609060101010101" pitchFamily="49" charset="-122"/>
              </a:rPr>
              <a:t>设立经济特区。</a:t>
            </a:r>
          </a:p>
          <a:p>
            <a:endParaRPr lang="zh-CN" altLang="en-US" sz="2000" b="1" dirty="0">
              <a:solidFill>
                <a:srgbClr val="C00000"/>
              </a:solidFill>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rPr>
              <a:t>台湾：1979年1月1日，全国人大常委会</a:t>
            </a:r>
            <a:r>
              <a:rPr lang="zh-CN" altLang="en-US" sz="2000" b="1" dirty="0">
                <a:solidFill>
                  <a:srgbClr val="C00000"/>
                </a:solidFill>
                <a:latin typeface="黑体" panose="02010609060101010101" pitchFamily="49" charset="-122"/>
                <a:ea typeface="黑体" panose="02010609060101010101" pitchFamily="49" charset="-122"/>
              </a:rPr>
              <a:t>《告台湾同胞书》</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grpSp>
        <p:nvGrpSpPr>
          <p:cNvPr id="11" name="组 10"/>
          <p:cNvGrpSpPr/>
          <p:nvPr/>
        </p:nvGrpSpPr>
        <p:grpSpPr>
          <a:xfrm>
            <a:off x="7729546" y="105648"/>
            <a:ext cx="4347925" cy="1511608"/>
            <a:chOff x="6083935" y="86995"/>
            <a:chExt cx="5960745" cy="2027554"/>
          </a:xfrm>
        </p:grpSpPr>
        <p:sp>
          <p:nvSpPr>
            <p:cNvPr id="13" name="圆角矩形 12"/>
            <p:cNvSpPr/>
            <p:nvPr/>
          </p:nvSpPr>
          <p:spPr>
            <a:xfrm>
              <a:off x="6083935" y="684530"/>
              <a:ext cx="3039745" cy="98996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p>
          </p:txBody>
        </p:sp>
        <p:sp>
          <p:nvSpPr>
            <p:cNvPr id="14" name="左大括号 13"/>
            <p:cNvSpPr/>
            <p:nvPr/>
          </p:nvSpPr>
          <p:spPr>
            <a:xfrm>
              <a:off x="9295130" y="277495"/>
              <a:ext cx="191135" cy="180403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9493885" y="86995"/>
              <a:ext cx="2550795" cy="5422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伟大的历史性转折</a:t>
              </a:r>
            </a:p>
          </p:txBody>
        </p:sp>
        <p:sp>
          <p:nvSpPr>
            <p:cNvPr id="19" name="圆角矩形 18"/>
            <p:cNvSpPr/>
            <p:nvPr/>
          </p:nvSpPr>
          <p:spPr>
            <a:xfrm>
              <a:off x="9486266" y="839964"/>
              <a:ext cx="2550795" cy="5422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回顾过去</a:t>
              </a:r>
            </a:p>
          </p:txBody>
        </p:sp>
        <p:sp>
          <p:nvSpPr>
            <p:cNvPr id="20" name="圆角矩形 19"/>
            <p:cNvSpPr/>
            <p:nvPr/>
          </p:nvSpPr>
          <p:spPr>
            <a:xfrm>
              <a:off x="9486266" y="1572259"/>
              <a:ext cx="2550795" cy="54229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黑体" panose="02010609060101010101" pitchFamily="49" charset="-122"/>
                  <a:ea typeface="黑体" panose="02010609060101010101" pitchFamily="49" charset="-122"/>
                </a:rPr>
                <a:t>展望未来</a:t>
              </a:r>
            </a:p>
          </p:txBody>
        </p:sp>
      </p:grpSp>
      <p:sp>
        <p:nvSpPr>
          <p:cNvPr id="15" name="文本框 14">
            <a:extLst>
              <a:ext uri="{FF2B5EF4-FFF2-40B4-BE49-F238E27FC236}">
                <a16:creationId xmlns:a16="http://schemas.microsoft.com/office/drawing/2014/main" id="{07034013-45B4-1846-8781-169B59AA19EF}"/>
              </a:ext>
            </a:extLst>
          </p:cNvPr>
          <p:cNvSpPr txBox="1"/>
          <p:nvPr/>
        </p:nvSpPr>
        <p:spPr>
          <a:xfrm>
            <a:off x="435781" y="29320"/>
            <a:ext cx="7147047" cy="246221"/>
          </a:xfrm>
          <a:prstGeom prst="rect">
            <a:avLst/>
          </a:prstGeom>
          <a:noFill/>
        </p:spPr>
        <p:txBody>
          <a:bodyPr wrap="square" rtlCol="0">
            <a:spAutoFit/>
          </a:bodyPr>
          <a:lstStyle/>
          <a:p>
            <a:r>
              <a:rPr kumimoji="1" lang="en-US" altLang="zh-CN" sz="1000" dirty="0">
                <a:solidFill>
                  <a:schemeClr val="bg1">
                    <a:lumMod val="95000"/>
                  </a:schemeClr>
                </a:solidFill>
              </a:rPr>
              <a:t>10.1.2.2</a:t>
            </a:r>
            <a:r>
              <a:rPr kumimoji="1" lang="zh-CN" altLang="en-US" sz="1000" dirty="0">
                <a:solidFill>
                  <a:schemeClr val="bg1">
                    <a:lumMod val="95000"/>
                  </a:schemeClr>
                </a:solidFill>
              </a:rPr>
              <a:t>阐明必须坚持四项基本原则</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8" y="447778"/>
            <a:ext cx="10192076" cy="544050"/>
          </a:xfrm>
        </p:spPr>
        <p:txBody>
          <a:bodyPr vert="horz" lIns="91440" tIns="45720" rIns="91440" bIns="45720" rtlCol="0" anchor="ctr">
            <a:noAutofit/>
          </a:bodyPr>
          <a:lstStyle/>
          <a:p>
            <a:r>
              <a:rPr lang="zh-CN" altLang="en-US" sz="2000" dirty="0">
                <a:solidFill>
                  <a:schemeClr val="tx1"/>
                </a:solidFill>
              </a:rPr>
              <a:t>第一节 历史性的伟大转折和改革开放的起步  </a:t>
            </a:r>
          </a:p>
        </p:txBody>
      </p:sp>
      <p:sp>
        <p:nvSpPr>
          <p:cNvPr id="53" name="文本框 52"/>
          <p:cNvSpPr txBox="1"/>
          <p:nvPr/>
        </p:nvSpPr>
        <p:spPr>
          <a:xfrm>
            <a:off x="-347980" y="1791335"/>
            <a:ext cx="4157345" cy="3415030"/>
          </a:xfrm>
          <a:prstGeom prst="rect">
            <a:avLst/>
          </a:prstGeom>
          <a:noFill/>
        </p:spPr>
        <p:txBody>
          <a:bodyPr wrap="square" rtlCol="0">
            <a:spAutoFit/>
          </a:bodyPr>
          <a:lstStyle/>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r>
              <a:rPr kumimoji="1" lang="en-US" altLang="zh-CN" sz="2400" dirty="0">
                <a:latin typeface="黑体" panose="02010609060101010101" pitchFamily="49" charset="-122"/>
                <a:ea typeface="黑体" panose="02010609060101010101" pitchFamily="49" charset="-122"/>
                <a:cs typeface="黑体" panose="02010609060101010101" pitchFamily="49" charset="-122"/>
              </a:rPr>
              <a:t>1979</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年务虚会</a:t>
            </a: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r>
              <a:rPr kumimoji="1" lang="en-US" altLang="zh-CN" sz="2400" dirty="0">
                <a:latin typeface="黑体" panose="02010609060101010101" pitchFamily="49" charset="-122"/>
                <a:ea typeface="黑体" panose="02010609060101010101" pitchFamily="49" charset="-122"/>
                <a:cs typeface="黑体" panose="02010609060101010101" pitchFamily="49" charset="-122"/>
              </a:rPr>
              <a:t>1979</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年全国人大常委会</a:t>
            </a: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r>
              <a:rPr kumimoji="1" lang="en-US" altLang="zh-CN" sz="2400" dirty="0">
                <a:latin typeface="黑体" panose="02010609060101010101" pitchFamily="49" charset="-122"/>
                <a:ea typeface="黑体" panose="02010609060101010101" pitchFamily="49" charset="-122"/>
                <a:cs typeface="黑体" panose="02010609060101010101" pitchFamily="49" charset="-122"/>
              </a:rPr>
              <a:t>1980</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年</a:t>
            </a:r>
            <a:r>
              <a:rPr kumimoji="1" lang="zh-CN" sz="2400" dirty="0">
                <a:latin typeface="黑体" panose="02010609060101010101" pitchFamily="49" charset="-122"/>
                <a:ea typeface="黑体" panose="02010609060101010101" pitchFamily="49" charset="-122"/>
                <a:cs typeface="黑体" panose="02010609060101010101" pitchFamily="49" charset="-122"/>
              </a:rPr>
              <a:t>政治体制改革</a:t>
            </a:r>
          </a:p>
        </p:txBody>
      </p:sp>
      <p:sp>
        <p:nvSpPr>
          <p:cNvPr id="36" name="文本框 35"/>
          <p:cNvSpPr txBox="1"/>
          <p:nvPr/>
        </p:nvSpPr>
        <p:spPr>
          <a:xfrm>
            <a:off x="6371590" y="1600200"/>
            <a:ext cx="3980180" cy="4831080"/>
          </a:xfrm>
          <a:prstGeom prst="rect">
            <a:avLst/>
          </a:prstGeom>
          <a:noFill/>
        </p:spPr>
        <p:txBody>
          <a:bodyPr wrap="square" rtlCol="0">
            <a:spAutoFit/>
          </a:bodyPr>
          <a:lstStyle/>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rPr>
              <a:t> 告台湾同胞书</a:t>
            </a: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rPr>
              <a:t> </a:t>
            </a: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sym typeface="+mn-ea"/>
              </a:rPr>
              <a:t> 四项基本原则</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sym typeface="+mn-ea"/>
              </a:rPr>
              <a:t>《党和国家领导制度的改革》</a:t>
            </a:r>
            <a:endParaRPr lang="zh-CN" altLang="en-US" sz="2000"/>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5" name="文本框 4">
            <a:extLst>
              <a:ext uri="{FF2B5EF4-FFF2-40B4-BE49-F238E27FC236}">
                <a16:creationId xmlns:a16="http://schemas.microsoft.com/office/drawing/2014/main" id="{8BD34367-E5EF-9A44-9A7D-BFFFEDE74979}"/>
              </a:ext>
            </a:extLst>
          </p:cNvPr>
          <p:cNvSpPr txBox="1"/>
          <p:nvPr/>
        </p:nvSpPr>
        <p:spPr>
          <a:xfrm>
            <a:off x="435781" y="29320"/>
            <a:ext cx="7147047" cy="246221"/>
          </a:xfrm>
          <a:prstGeom prst="rect">
            <a:avLst/>
          </a:prstGeom>
          <a:noFill/>
        </p:spPr>
        <p:txBody>
          <a:bodyPr wrap="square" rtlCol="0">
            <a:spAutoFit/>
          </a:bodyPr>
          <a:lstStyle/>
          <a:p>
            <a:r>
              <a:rPr kumimoji="1" lang="en-US" altLang="zh-CN" sz="1000" dirty="0">
                <a:solidFill>
                  <a:schemeClr val="bg1">
                    <a:lumMod val="95000"/>
                  </a:schemeClr>
                </a:solidFill>
              </a:rPr>
              <a:t>10.1.2.2</a:t>
            </a:r>
            <a:r>
              <a:rPr kumimoji="1" lang="zh-CN" altLang="en-US" sz="1000" dirty="0">
                <a:solidFill>
                  <a:schemeClr val="bg1">
                    <a:lumMod val="95000"/>
                  </a:schemeClr>
                </a:solidFill>
              </a:rPr>
              <a:t>阐明必须坚持四项基本原则</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8" y="447778"/>
            <a:ext cx="10192076" cy="544050"/>
          </a:xfrm>
        </p:spPr>
        <p:txBody>
          <a:bodyPr vert="horz" lIns="91440" tIns="45720" rIns="91440" bIns="45720" rtlCol="0" anchor="ctr">
            <a:noAutofit/>
          </a:bodyPr>
          <a:lstStyle/>
          <a:p>
            <a:r>
              <a:rPr lang="zh-CN" altLang="en-US" sz="2000" dirty="0">
                <a:solidFill>
                  <a:schemeClr val="tx1"/>
                </a:solidFill>
              </a:rPr>
              <a:t>第一节 历史性的伟大转折和改革开放的起步  </a:t>
            </a:r>
          </a:p>
        </p:txBody>
      </p:sp>
      <p:sp>
        <p:nvSpPr>
          <p:cNvPr id="53" name="文本框 52"/>
          <p:cNvSpPr txBox="1"/>
          <p:nvPr/>
        </p:nvSpPr>
        <p:spPr>
          <a:xfrm>
            <a:off x="-347980" y="1791335"/>
            <a:ext cx="4157345" cy="3415030"/>
          </a:xfrm>
          <a:prstGeom prst="rect">
            <a:avLst/>
          </a:prstGeom>
          <a:noFill/>
        </p:spPr>
        <p:txBody>
          <a:bodyPr wrap="square" rtlCol="0">
            <a:spAutoFit/>
          </a:bodyPr>
          <a:lstStyle/>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r>
              <a:rPr kumimoji="1" lang="en-US" altLang="zh-CN" sz="2400" dirty="0">
                <a:latin typeface="黑体" panose="02010609060101010101" pitchFamily="49" charset="-122"/>
                <a:ea typeface="黑体" panose="02010609060101010101" pitchFamily="49" charset="-122"/>
                <a:cs typeface="黑体" panose="02010609060101010101" pitchFamily="49" charset="-122"/>
              </a:rPr>
              <a:t>1979</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年务虚会</a:t>
            </a: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r>
              <a:rPr kumimoji="1" lang="en-US" altLang="zh-CN" sz="2400" dirty="0">
                <a:latin typeface="黑体" panose="02010609060101010101" pitchFamily="49" charset="-122"/>
                <a:ea typeface="黑体" panose="02010609060101010101" pitchFamily="49" charset="-122"/>
                <a:cs typeface="黑体" panose="02010609060101010101" pitchFamily="49" charset="-122"/>
              </a:rPr>
              <a:t>1979</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年全国人大常委会</a:t>
            </a: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r>
              <a:rPr kumimoji="1" lang="en-US" altLang="zh-CN" sz="2400" dirty="0">
                <a:latin typeface="黑体" panose="02010609060101010101" pitchFamily="49" charset="-122"/>
                <a:ea typeface="黑体" panose="02010609060101010101" pitchFamily="49" charset="-122"/>
                <a:cs typeface="黑体" panose="02010609060101010101" pitchFamily="49" charset="-122"/>
              </a:rPr>
              <a:t>1980</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年</a:t>
            </a:r>
            <a:r>
              <a:rPr kumimoji="1" lang="zh-CN" sz="2400" dirty="0">
                <a:latin typeface="黑体" panose="02010609060101010101" pitchFamily="49" charset="-122"/>
                <a:ea typeface="黑体" panose="02010609060101010101" pitchFamily="49" charset="-122"/>
                <a:cs typeface="黑体" panose="02010609060101010101" pitchFamily="49" charset="-122"/>
              </a:rPr>
              <a:t>政治体制改革</a:t>
            </a:r>
          </a:p>
        </p:txBody>
      </p:sp>
      <p:sp>
        <p:nvSpPr>
          <p:cNvPr id="36" name="文本框 35"/>
          <p:cNvSpPr txBox="1"/>
          <p:nvPr/>
        </p:nvSpPr>
        <p:spPr>
          <a:xfrm>
            <a:off x="6371590" y="1600200"/>
            <a:ext cx="3980180" cy="4831080"/>
          </a:xfrm>
          <a:prstGeom prst="rect">
            <a:avLst/>
          </a:prstGeom>
          <a:noFill/>
        </p:spPr>
        <p:txBody>
          <a:bodyPr wrap="square" rtlCol="0">
            <a:spAutoFit/>
          </a:bodyPr>
          <a:lstStyle/>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rPr>
              <a:t> 告台湾同胞书</a:t>
            </a: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rPr>
              <a:t> </a:t>
            </a: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sym typeface="+mn-ea"/>
              </a:rPr>
              <a:t> 四项基本原则</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sym typeface="+mn-ea"/>
              </a:rPr>
              <a:t>《党和国家领导制度的改革》</a:t>
            </a:r>
            <a:endParaRPr lang="zh-CN" altLang="en-US" sz="2000" dirty="0"/>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cxnSp>
        <p:nvCxnSpPr>
          <p:cNvPr id="66" name="直线连接符 65"/>
          <p:cNvCxnSpPr/>
          <p:nvPr/>
        </p:nvCxnSpPr>
        <p:spPr>
          <a:xfrm>
            <a:off x="3712210" y="2847340"/>
            <a:ext cx="2849880" cy="95631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 name="直线连接符 65"/>
          <p:cNvCxnSpPr/>
          <p:nvPr/>
        </p:nvCxnSpPr>
        <p:spPr>
          <a:xfrm flipV="1">
            <a:off x="3783965" y="2737485"/>
            <a:ext cx="2765425" cy="110553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直线连接符 65"/>
          <p:cNvCxnSpPr/>
          <p:nvPr/>
        </p:nvCxnSpPr>
        <p:spPr>
          <a:xfrm flipV="1">
            <a:off x="3757295" y="4935855"/>
            <a:ext cx="2764790" cy="3937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FCB6F3B9-7534-0C42-9427-BD1B7AD398FF}"/>
              </a:ext>
            </a:extLst>
          </p:cNvPr>
          <p:cNvSpPr txBox="1"/>
          <p:nvPr/>
        </p:nvSpPr>
        <p:spPr>
          <a:xfrm>
            <a:off x="435781" y="29320"/>
            <a:ext cx="7147047" cy="246221"/>
          </a:xfrm>
          <a:prstGeom prst="rect">
            <a:avLst/>
          </a:prstGeom>
          <a:noFill/>
        </p:spPr>
        <p:txBody>
          <a:bodyPr wrap="square" rtlCol="0">
            <a:spAutoFit/>
          </a:bodyPr>
          <a:lstStyle/>
          <a:p>
            <a:r>
              <a:rPr kumimoji="1" lang="en-US" altLang="zh-CN" sz="1000" dirty="0">
                <a:solidFill>
                  <a:schemeClr val="bg1">
                    <a:lumMod val="95000"/>
                  </a:schemeClr>
                </a:solidFill>
              </a:rPr>
              <a:t>10.1.2.2</a:t>
            </a:r>
            <a:r>
              <a:rPr kumimoji="1" lang="zh-CN" altLang="en-US" sz="1000" dirty="0">
                <a:solidFill>
                  <a:schemeClr val="bg1">
                    <a:lumMod val="95000"/>
                  </a:schemeClr>
                </a:solidFill>
              </a:rPr>
              <a:t>阐明必须坚持四项基本原则</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中共中央通过</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关于建国以来党的若干历史问题的决议</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的会议是（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十一届三中全会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十一届六中全会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十二届三中全会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十二届六中全会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中共中央通过</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关于建国以来党的若干历史问题的决议</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的会议是（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十一届三中全会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十一届六中全会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十二届三中全会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十二届六中全会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1979</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年，邓小平在中央理论工作务虚会上首次明确提出，必须坚持（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拨乱反正</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解放思想</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四项基本原则</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以经济建设为中心</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框 56"/>
          <p:cNvSpPr txBox="1"/>
          <p:nvPr/>
        </p:nvSpPr>
        <p:spPr>
          <a:xfrm>
            <a:off x="1781176" y="1385889"/>
            <a:ext cx="915635" cy="276999"/>
          </a:xfrm>
          <a:prstGeom prst="rect">
            <a:avLst/>
          </a:prstGeom>
          <a:noFill/>
          <a:ln w="9525">
            <a:noFill/>
          </a:ln>
        </p:spPr>
        <p:txBody>
          <a:bodyPr wrap="none">
            <a:spAutoFit/>
          </a:bodyPr>
          <a:lstStyle/>
          <a:p>
            <a:pPr eaLnBrk="1" hangingPunct="1"/>
            <a:r>
              <a:rPr lang="en-US" altLang="zh-CN" sz="1200" b="1" i="1" dirty="0">
                <a:solidFill>
                  <a:schemeClr val="bg1"/>
                </a:solidFill>
                <a:latin typeface="方正兰亭黑_GBK" panose="02000000000000000000" pitchFamily="2" charset="-122"/>
                <a:ea typeface="方正兰亭黑_GBK" panose="02000000000000000000" pitchFamily="2" charset="-122"/>
              </a:rPr>
              <a:t>1.</a:t>
            </a:r>
            <a:r>
              <a:rPr lang="zh-CN" altLang="en-US" sz="1200" b="1" i="1" dirty="0">
                <a:solidFill>
                  <a:schemeClr val="bg1"/>
                </a:solidFill>
                <a:latin typeface="方正兰亭黑_GBK" panose="02000000000000000000" pitchFamily="2" charset="-122"/>
                <a:ea typeface="方正兰亭黑_GBK" panose="02000000000000000000" pitchFamily="2" charset="-122"/>
              </a:rPr>
              <a:t>教材概述</a:t>
            </a:r>
          </a:p>
        </p:txBody>
      </p:sp>
      <p:sp>
        <p:nvSpPr>
          <p:cNvPr id="12291" name="矩形 72"/>
          <p:cNvSpPr/>
          <p:nvPr/>
        </p:nvSpPr>
        <p:spPr>
          <a:xfrm>
            <a:off x="5137151" y="3878264"/>
            <a:ext cx="4856163" cy="1825625"/>
          </a:xfrm>
          <a:prstGeom prst="rect">
            <a:avLst/>
          </a:prstGeom>
          <a:noFill/>
          <a:ln w="9525">
            <a:noFill/>
          </a:ln>
        </p:spPr>
        <p:txBody>
          <a:bodyPr>
            <a:spAutoFit/>
          </a:bodyPr>
          <a:lstStyle/>
          <a:p>
            <a:pPr indent="288925">
              <a:spcBef>
                <a:spcPts val="1000"/>
              </a:spcBef>
              <a:spcAft>
                <a:spcPts val="1000"/>
              </a:spcAft>
            </a:pPr>
            <a:r>
              <a:rPr lang="en-US" altLang="zh-CN" sz="1600" b="1" dirty="0">
                <a:latin typeface="Arial" panose="020B0604020202020204" pitchFamily="34" charset="0"/>
                <a:ea typeface="方正兰亭超细黑简体" panose="02000000000000000000" pitchFamily="2" charset="-122"/>
              </a:rPr>
              <a:t>尚德机构学术中心教学、教研名师倾力之作——“</a:t>
            </a:r>
            <a:r>
              <a:rPr lang="zh-CN" altLang="en-US" sz="1600" b="1" dirty="0">
                <a:latin typeface="Arial" panose="020B0604020202020204" pitchFamily="34" charset="0"/>
                <a:ea typeface="方正兰亭超细黑简体" panose="02000000000000000000" pitchFamily="2" charset="-122"/>
              </a:rPr>
              <a:t>尚考通</a:t>
            </a:r>
            <a:r>
              <a:rPr lang="en-US" altLang="zh-CN" sz="1600" b="1" dirty="0">
                <a:latin typeface="Arial" panose="020B0604020202020204" pitchFamily="34" charset="0"/>
                <a:ea typeface="方正兰亭超细黑简体" panose="02000000000000000000" pitchFamily="2" charset="-122"/>
              </a:rPr>
              <a:t>”系列教材书籍</a:t>
            </a:r>
          </a:p>
          <a:p>
            <a:pPr indent="288925">
              <a:spcBef>
                <a:spcPts val="1000"/>
              </a:spcBef>
              <a:spcAft>
                <a:spcPts val="1000"/>
              </a:spcAft>
            </a:pPr>
            <a:r>
              <a:rPr lang="en-US" altLang="zh-CN" sz="1600" b="1" dirty="0">
                <a:latin typeface="Arial" panose="020B0604020202020204" pitchFamily="34" charset="0"/>
                <a:ea typeface="方正兰亭超细黑简体" panose="02000000000000000000" pitchFamily="2" charset="-122"/>
              </a:rPr>
              <a:t>2018</a:t>
            </a:r>
            <a:r>
              <a:rPr lang="zh-CN" altLang="en-US" sz="1600" b="1" dirty="0">
                <a:latin typeface="Arial" panose="020B0604020202020204" pitchFamily="34" charset="0"/>
                <a:ea typeface="方正兰亭超细黑简体" panose="02000000000000000000" pitchFamily="2" charset="-122"/>
              </a:rPr>
              <a:t>年</a:t>
            </a:r>
            <a:r>
              <a:rPr lang="en-US" altLang="zh-CN" sz="1600" b="1" dirty="0">
                <a:latin typeface="Arial" panose="020B0604020202020204" pitchFamily="34" charset="0"/>
                <a:ea typeface="方正兰亭超细黑简体" panose="02000000000000000000" pitchFamily="2" charset="-122"/>
              </a:rPr>
              <a:t>9</a:t>
            </a:r>
            <a:r>
              <a:rPr lang="zh-CN" altLang="en-US" sz="1600" b="1" dirty="0">
                <a:latin typeface="Arial" panose="020B0604020202020204" pitchFamily="34" charset="0"/>
                <a:ea typeface="方正兰亭超细黑简体" panose="02000000000000000000" pitchFamily="2" charset="-122"/>
              </a:rPr>
              <a:t>月</a:t>
            </a:r>
            <a:r>
              <a:rPr lang="en-US" altLang="zh-CN" sz="1600" b="1" dirty="0">
                <a:latin typeface="Arial" panose="020B0604020202020204" pitchFamily="34" charset="0"/>
                <a:ea typeface="方正兰亭超细黑简体" panose="02000000000000000000" pitchFamily="2" charset="-122"/>
              </a:rPr>
              <a:t>问</a:t>
            </a:r>
            <a:r>
              <a:rPr lang="zh-CN" altLang="en-US" sz="1600" b="1" dirty="0">
                <a:latin typeface="Arial" panose="020B0604020202020204" pitchFamily="34" charset="0"/>
                <a:ea typeface="方正兰亭超细黑简体" panose="02000000000000000000" pitchFamily="2" charset="-122"/>
              </a:rPr>
              <a:t>市</a:t>
            </a:r>
            <a:r>
              <a:rPr lang="en-US" altLang="zh-CN" sz="1600" b="1" dirty="0">
                <a:latin typeface="Arial" panose="020B0604020202020204" pitchFamily="34" charset="0"/>
                <a:ea typeface="方正兰亭超细黑简体" panose="02000000000000000000" pitchFamily="2" charset="-122"/>
              </a:rPr>
              <a:t>的四本教材为</a:t>
            </a:r>
            <a:r>
              <a:rPr lang="zh-CN" altLang="en-US" sz="1600" b="1" dirty="0">
                <a:latin typeface="Arial" panose="020B0604020202020204" pitchFamily="34" charset="0"/>
                <a:ea typeface="方正兰亭超细黑简体" panose="02000000000000000000" pitchFamily="2" charset="-122"/>
              </a:rPr>
              <a:t>：</a:t>
            </a:r>
            <a:r>
              <a:rPr lang="en-US" altLang="zh-CN" sz="1600" b="1" dirty="0">
                <a:latin typeface="Arial" panose="020B0604020202020204" pitchFamily="34" charset="0"/>
                <a:ea typeface="方正兰亭超细黑简体" panose="02000000000000000000" pitchFamily="2" charset="-122"/>
              </a:rPr>
              <a:t>《中国近现代史纲要》《思想道德修养与法律基础》《毛泽东思想和中国特色社会主义理论体系概论》《马克思主义基本原理概论》。</a:t>
            </a:r>
          </a:p>
        </p:txBody>
      </p:sp>
      <p:sp>
        <p:nvSpPr>
          <p:cNvPr id="12292" name="矩形 73"/>
          <p:cNvSpPr/>
          <p:nvPr/>
        </p:nvSpPr>
        <p:spPr>
          <a:xfrm>
            <a:off x="2981326" y="381001"/>
            <a:ext cx="5109091" cy="584775"/>
          </a:xfrm>
          <a:prstGeom prst="rect">
            <a:avLst/>
          </a:prstGeom>
          <a:noFill/>
          <a:ln w="9525">
            <a:noFill/>
          </a:ln>
        </p:spPr>
        <p:txBody>
          <a:bodyPr wrap="none">
            <a:spAutoFit/>
          </a:bodyPr>
          <a:lstStyle/>
          <a:p>
            <a:pPr eaLnBrk="1" hangingPunct="1"/>
            <a:r>
              <a:rPr lang="zh-CN" altLang="en-US" sz="3200" b="1" dirty="0">
                <a:solidFill>
                  <a:srgbClr val="EF8B81"/>
                </a:solidFill>
                <a:latin typeface="方正兰亭黑_GBK" panose="02000000000000000000" pitchFamily="2" charset="-122"/>
                <a:ea typeface="方正兰亭黑_GBK" panose="02000000000000000000" pitchFamily="2" charset="-122"/>
              </a:rPr>
              <a:t>尚德机构“尚考通”权威教材</a:t>
            </a:r>
          </a:p>
        </p:txBody>
      </p:sp>
      <p:pic>
        <p:nvPicPr>
          <p:cNvPr id="12293" name="图片 3" descr="推广图-01"/>
          <p:cNvPicPr>
            <a:picLocks noChangeAspect="1"/>
          </p:cNvPicPr>
          <p:nvPr/>
        </p:nvPicPr>
        <p:blipFill>
          <a:blip r:embed="rId2"/>
          <a:stretch>
            <a:fillRect/>
          </a:stretch>
        </p:blipFill>
        <p:spPr>
          <a:xfrm>
            <a:off x="1870075" y="1012825"/>
            <a:ext cx="8275638" cy="2173288"/>
          </a:xfrm>
          <a:prstGeom prst="rect">
            <a:avLst/>
          </a:prstGeom>
          <a:noFill/>
          <a:ln w="9525">
            <a:noFill/>
          </a:ln>
        </p:spPr>
      </p:pic>
      <p:pic>
        <p:nvPicPr>
          <p:cNvPr id="12294" name="图片 4" descr="WX20180920-105624"/>
          <p:cNvPicPr>
            <a:picLocks noChangeAspect="1"/>
          </p:cNvPicPr>
          <p:nvPr/>
        </p:nvPicPr>
        <p:blipFill>
          <a:blip r:embed="rId3"/>
          <a:stretch>
            <a:fillRect/>
          </a:stretch>
        </p:blipFill>
        <p:spPr>
          <a:xfrm>
            <a:off x="1870076" y="3781425"/>
            <a:ext cx="3038475" cy="2019300"/>
          </a:xfrm>
          <a:prstGeom prst="rect">
            <a:avLst/>
          </a:prstGeom>
          <a:noFill/>
          <a:ln w="9525">
            <a:noFill/>
          </a:ln>
        </p:spPr>
      </p:pic>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441201664"/>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1979</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年，邓小平在中央理论工作务虚会上首次明确提出，必须坚持（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拨乱反正</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解放思想</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四项基本原则</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以经济建设为中心</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2923409"/>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改革开放与现代化建设新时期</a:t>
            </a:r>
          </a:p>
        </p:txBody>
      </p:sp>
      <p:sp>
        <p:nvSpPr>
          <p:cNvPr id="3" name="左大括号 2"/>
          <p:cNvSpPr/>
          <p:nvPr/>
        </p:nvSpPr>
        <p:spPr>
          <a:xfrm>
            <a:off x="2220386" y="1021967"/>
            <a:ext cx="250222" cy="508667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4475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p>
        </p:txBody>
      </p:sp>
      <p:sp>
        <p:nvSpPr>
          <p:cNvPr id="14" name="圆角矩形 13"/>
          <p:cNvSpPr/>
          <p:nvPr/>
        </p:nvSpPr>
        <p:spPr>
          <a:xfrm>
            <a:off x="2506180" y="479400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a:t>
            </a:r>
            <a:r>
              <a:rPr lang="en-US" altLang="zh-CN" sz="2000" dirty="0">
                <a:solidFill>
                  <a:schemeClr val="tx1"/>
                </a:solidFill>
                <a:latin typeface="黑体" panose="02010609060101010101" pitchFamily="49" charset="-122"/>
                <a:ea typeface="黑体" panose="02010609060101010101" pitchFamily="49" charset="-122"/>
                <a:sym typeface="+mn-ea"/>
              </a:rPr>
              <a:t>/</a:t>
            </a:r>
            <a:r>
              <a:rPr lang="zh-CN" altLang="en-US" sz="2000" dirty="0">
                <a:solidFill>
                  <a:schemeClr val="tx1"/>
                </a:solidFill>
                <a:latin typeface="黑体" panose="02010609060101010101" pitchFamily="49" charset="-122"/>
                <a:ea typeface="黑体" panose="02010609060101010101" pitchFamily="49" charset="-122"/>
                <a:sym typeface="+mn-ea"/>
              </a:rPr>
              <a:t>三</a:t>
            </a:r>
            <a:r>
              <a:rPr lang="en-US" altLang="zh-CN" sz="2000" dirty="0">
                <a:solidFill>
                  <a:schemeClr val="tx1"/>
                </a:solidFill>
                <a:latin typeface="黑体" panose="02010609060101010101" pitchFamily="49" charset="-122"/>
                <a:ea typeface="黑体" panose="02010609060101010101" pitchFamily="49" charset="-122"/>
                <a:sym typeface="+mn-ea"/>
              </a:rPr>
              <a:t>/</a:t>
            </a:r>
            <a:r>
              <a:rPr lang="zh-CN" altLang="en-US" sz="2000" dirty="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6" name="左大括号 5"/>
          <p:cNvSpPr/>
          <p:nvPr/>
        </p:nvSpPr>
        <p:spPr>
          <a:xfrm>
            <a:off x="6102761" y="800343"/>
            <a:ext cx="229119" cy="216356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50920" y="70067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伟大的历史性转折</a:t>
            </a:r>
          </a:p>
        </p:txBody>
      </p:sp>
      <p:sp>
        <p:nvSpPr>
          <p:cNvPr id="11" name="圆角矩形 10"/>
          <p:cNvSpPr/>
          <p:nvPr/>
        </p:nvSpPr>
        <p:spPr>
          <a:xfrm>
            <a:off x="6331880" y="1469178"/>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回顾过去</a:t>
            </a:r>
          </a:p>
        </p:txBody>
      </p:sp>
      <p:sp>
        <p:nvSpPr>
          <p:cNvPr id="12" name="圆角矩形 11"/>
          <p:cNvSpPr/>
          <p:nvPr/>
        </p:nvSpPr>
        <p:spPr>
          <a:xfrm>
            <a:off x="6331880" y="2214618"/>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展望未来</a:t>
            </a:r>
          </a:p>
        </p:txBody>
      </p:sp>
      <p:sp>
        <p:nvSpPr>
          <p:cNvPr id="10" name="左大括号 9"/>
          <p:cNvSpPr/>
          <p:nvPr/>
        </p:nvSpPr>
        <p:spPr>
          <a:xfrm>
            <a:off x="6193648" y="4523470"/>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6369960" y="4408396"/>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15" name="圆角矩形 14"/>
          <p:cNvSpPr/>
          <p:nvPr/>
        </p:nvSpPr>
        <p:spPr>
          <a:xfrm>
            <a:off x="6369960" y="5595829"/>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spTree>
    <p:extLst>
      <p:ext uri="{BB962C8B-B14F-4D97-AF65-F5344CB8AC3E}">
        <p14:creationId xmlns:p14="http://schemas.microsoft.com/office/powerpoint/2010/main" val="1925783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347522"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10" name="文本框 9"/>
          <p:cNvSpPr txBox="1"/>
          <p:nvPr/>
        </p:nvSpPr>
        <p:spPr>
          <a:xfrm>
            <a:off x="836281" y="3971210"/>
            <a:ext cx="10898505" cy="2031325"/>
          </a:xfrm>
          <a:prstGeom prst="rect">
            <a:avLst/>
          </a:prstGeom>
          <a:noFill/>
        </p:spPr>
        <p:txBody>
          <a:bodyPr wrap="square" rtlCol="0" anchor="t">
            <a:spAutoFit/>
          </a:bodyPr>
          <a:lstStyle/>
          <a:p>
            <a:r>
              <a:rPr lang="en-US" altLang="zh-CN" dirty="0">
                <a:latin typeface="黑体" panose="02010609060101010101" pitchFamily="49" charset="-122"/>
                <a:ea typeface="黑体" panose="02010609060101010101" pitchFamily="49" charset="-122"/>
                <a:cs typeface="黑体" panose="02010609060101010101" pitchFamily="49" charset="-122"/>
              </a:rPr>
              <a:t>      </a:t>
            </a:r>
            <a:r>
              <a:rPr lang="zh-CN" altLang="en-US" dirty="0">
                <a:latin typeface="黑体" panose="02010609060101010101" pitchFamily="49" charset="-122"/>
                <a:ea typeface="黑体" panose="02010609060101010101" pitchFamily="49" charset="-122"/>
                <a:cs typeface="黑体" panose="02010609060101010101" pitchFamily="49" charset="-122"/>
              </a:rPr>
              <a:t>邓小平理论                 </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江泽民“三个代表”</a:t>
            </a:r>
            <a:endParaRPr lang="zh-CN" altLang="en-US" dirty="0">
              <a:latin typeface="黑体" panose="02010609060101010101" pitchFamily="49" charset="-122"/>
              <a:ea typeface="黑体" panose="02010609060101010101" pitchFamily="49" charset="-122"/>
              <a:cs typeface="黑体" panose="02010609060101010101" pitchFamily="49" charset="-122"/>
            </a:endParaRP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什么是社会主义 </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                                            </a:t>
            </a:r>
          </a:p>
          <a:p>
            <a:r>
              <a:rPr lang="zh-CN" altLang="en-US"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怎样建设社会主义</a:t>
            </a:r>
          </a:p>
          <a:p>
            <a:endParaRPr lang="zh-CN" altLang="en-US" dirty="0">
              <a:latin typeface="黑体" panose="02010609060101010101" pitchFamily="49" charset="-122"/>
              <a:ea typeface="黑体" panose="02010609060101010101" pitchFamily="49" charset="-122"/>
              <a:cs typeface="黑体" panose="02010609060101010101" pitchFamily="49" charset="-122"/>
              <a:sym typeface="+mn-ea"/>
            </a:endParaRPr>
          </a:p>
          <a:p>
            <a:endParaRPr lang="zh-CN" altLang="en-US" dirty="0">
              <a:latin typeface="黑体" panose="02010609060101010101" pitchFamily="49" charset="-122"/>
              <a:ea typeface="黑体" panose="02010609060101010101" pitchFamily="49" charset="-122"/>
              <a:cs typeface="黑体" panose="02010609060101010101" pitchFamily="49" charset="-122"/>
              <a:sym typeface="+mn-ea"/>
            </a:endParaRPr>
          </a:p>
          <a:p>
            <a:pPr marL="285750" indent="-285750">
              <a:buFont typeface="Wingdings" panose="05000000000000000000" pitchFamily="2" charset="2"/>
              <a:buChar char="ü"/>
            </a:pPr>
            <a:r>
              <a:rPr lang="zh-CN" altLang="en-US" dirty="0">
                <a:latin typeface="黑体" panose="02010609060101010101" pitchFamily="49" charset="-122"/>
                <a:ea typeface="黑体" panose="02010609060101010101" pitchFamily="49" charset="-122"/>
                <a:cs typeface="黑体" panose="02010609060101010101" pitchFamily="49" charset="-122"/>
                <a:sym typeface="+mn-ea"/>
              </a:rPr>
              <a:t>党代会：三中讲经济，四中讲党建，六中讲思想文化</a:t>
            </a:r>
            <a:endParaRPr lang="zh-CN" altLang="en-US" dirty="0">
              <a:solidFill>
                <a:srgbClr val="FF0000"/>
              </a:solidFill>
              <a:latin typeface="微软雅黑" panose="020B0503020204020204" pitchFamily="34" charset="-122"/>
              <a:ea typeface="微软雅黑" panose="020B0503020204020204" pitchFamily="34" charset="-122"/>
              <a:sym typeface="+mn-ea"/>
            </a:endParaRPr>
          </a:p>
        </p:txBody>
      </p:sp>
      <p:pic>
        <p:nvPicPr>
          <p:cNvPr id="13" name="图片 12"/>
          <p:cNvPicPr>
            <a:picLocks noChangeAspect="1"/>
          </p:cNvPicPr>
          <p:nvPr/>
        </p:nvPicPr>
        <p:blipFill>
          <a:blip r:embed="rId2"/>
          <a:stretch>
            <a:fillRect/>
          </a:stretch>
        </p:blipFill>
        <p:spPr>
          <a:xfrm>
            <a:off x="1413510" y="1664652"/>
            <a:ext cx="1510665" cy="2018665"/>
          </a:xfrm>
          <a:prstGeom prst="rect">
            <a:avLst/>
          </a:prstGeom>
        </p:spPr>
      </p:pic>
      <p:pic>
        <p:nvPicPr>
          <p:cNvPr id="16" name="图片 15"/>
          <p:cNvPicPr>
            <a:picLocks noChangeAspect="1"/>
          </p:cNvPicPr>
          <p:nvPr/>
        </p:nvPicPr>
        <p:blipFill>
          <a:blip r:embed="rId3"/>
          <a:stretch>
            <a:fillRect/>
          </a:stretch>
        </p:blipFill>
        <p:spPr>
          <a:xfrm>
            <a:off x="4847259" y="1673542"/>
            <a:ext cx="1438275" cy="2004060"/>
          </a:xfrm>
          <a:prstGeom prst="rect">
            <a:avLst/>
          </a:prstGeom>
        </p:spPr>
      </p:pic>
      <p:pic>
        <p:nvPicPr>
          <p:cNvPr id="17" name="图片 16"/>
          <p:cNvPicPr>
            <a:picLocks noChangeAspect="1"/>
          </p:cNvPicPr>
          <p:nvPr/>
        </p:nvPicPr>
        <p:blipFill>
          <a:blip r:embed="rId4"/>
          <a:stretch>
            <a:fillRect/>
          </a:stretch>
        </p:blipFill>
        <p:spPr>
          <a:xfrm>
            <a:off x="8104127" y="1673542"/>
            <a:ext cx="1438275" cy="2009775"/>
          </a:xfrm>
          <a:prstGeom prst="rect">
            <a:avLst/>
          </a:prstGeom>
        </p:spPr>
      </p:pic>
      <p:sp>
        <p:nvSpPr>
          <p:cNvPr id="18" name="文本框 17"/>
          <p:cNvSpPr txBox="1"/>
          <p:nvPr/>
        </p:nvSpPr>
        <p:spPr>
          <a:xfrm>
            <a:off x="4764442" y="4511554"/>
            <a:ext cx="1783080" cy="645160"/>
          </a:xfrm>
          <a:prstGeom prst="rect">
            <a:avLst/>
          </a:prstGeom>
          <a:noFill/>
        </p:spPr>
        <p:txBody>
          <a:bodyPr wrap="none" rtlCol="0" anchor="t">
            <a:spAutoFit/>
          </a:bodyPr>
          <a:lstStyle/>
          <a:p>
            <a:r>
              <a:rPr lang="zh-CN" altLang="en-US" dirty="0">
                <a:latin typeface="黑体" panose="02010609060101010101" pitchFamily="49" charset="-122"/>
                <a:ea typeface="黑体" panose="02010609060101010101" pitchFamily="49" charset="-122"/>
                <a:cs typeface="黑体" panose="02010609060101010101" pitchFamily="49" charset="-122"/>
                <a:sym typeface="+mn-ea"/>
              </a:rPr>
              <a:t>建设什么样的党</a:t>
            </a:r>
          </a:p>
          <a:p>
            <a:r>
              <a:rPr lang="zh-CN" altLang="en-US" dirty="0">
                <a:latin typeface="黑体" panose="02010609060101010101" pitchFamily="49" charset="-122"/>
                <a:ea typeface="黑体" panose="02010609060101010101" pitchFamily="49" charset="-122"/>
                <a:cs typeface="黑体" panose="02010609060101010101" pitchFamily="49" charset="-122"/>
                <a:sym typeface="+mn-ea"/>
              </a:rPr>
              <a:t>  怎样建设党</a:t>
            </a:r>
            <a:endParaRPr lang="zh-CN" altLang="en-US" dirty="0"/>
          </a:p>
        </p:txBody>
      </p:sp>
      <p:sp>
        <p:nvSpPr>
          <p:cNvPr id="19" name="文本框 18"/>
          <p:cNvSpPr txBox="1"/>
          <p:nvPr/>
        </p:nvSpPr>
        <p:spPr>
          <a:xfrm>
            <a:off x="7896714" y="4509389"/>
            <a:ext cx="2011680" cy="645160"/>
          </a:xfrm>
          <a:prstGeom prst="rect">
            <a:avLst/>
          </a:prstGeom>
          <a:noFill/>
        </p:spPr>
        <p:txBody>
          <a:bodyPr wrap="none" rtlCol="0" anchor="t">
            <a:spAutoFit/>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sym typeface="+mn-ea"/>
              </a:rPr>
              <a:t>实现什么样的发展</a:t>
            </a:r>
          </a:p>
          <a:p>
            <a:pPr algn="ctr"/>
            <a:r>
              <a:rPr lang="zh-CN" altLang="en-US" dirty="0">
                <a:latin typeface="黑体" panose="02010609060101010101" pitchFamily="49" charset="-122"/>
                <a:ea typeface="黑体" panose="02010609060101010101" pitchFamily="49" charset="-122"/>
                <a:cs typeface="黑体" panose="02010609060101010101" pitchFamily="49" charset="-122"/>
                <a:sym typeface="+mn-ea"/>
              </a:rPr>
              <a:t>怎样发展</a:t>
            </a:r>
            <a:endParaRPr lang="zh-CN" altLang="en-US" dirty="0"/>
          </a:p>
        </p:txBody>
      </p:sp>
      <p:sp>
        <p:nvSpPr>
          <p:cNvPr id="20" name="文本框 19"/>
          <p:cNvSpPr txBox="1"/>
          <p:nvPr/>
        </p:nvSpPr>
        <p:spPr>
          <a:xfrm>
            <a:off x="7734838" y="3974063"/>
            <a:ext cx="2468880" cy="368300"/>
          </a:xfrm>
          <a:prstGeom prst="rect">
            <a:avLst/>
          </a:prstGeom>
          <a:noFill/>
        </p:spPr>
        <p:txBody>
          <a:bodyPr wrap="none" rtlCol="0" anchor="t">
            <a:spAutoFit/>
          </a:bodyPr>
          <a:lstStyle/>
          <a:p>
            <a:r>
              <a:rPr lang="zh-CN" altLang="en-US">
                <a:latin typeface="黑体" panose="02010609060101010101" pitchFamily="49" charset="-122"/>
                <a:ea typeface="黑体" panose="02010609060101010101" pitchFamily="49" charset="-122"/>
                <a:cs typeface="黑体" panose="02010609060101010101" pitchFamily="49" charset="-122"/>
                <a:sym typeface="+mn-ea"/>
              </a:rPr>
              <a:t>胡锦涛“科学发展观”</a:t>
            </a:r>
            <a:endParaRPr lang="zh-CN" altLang="en-US"/>
          </a:p>
        </p:txBody>
      </p:sp>
      <p:sp>
        <p:nvSpPr>
          <p:cNvPr id="21" name="圆角矩形 20"/>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2" name="组 1"/>
          <p:cNvGrpSpPr/>
          <p:nvPr/>
        </p:nvGrpSpPr>
        <p:grpSpPr>
          <a:xfrm>
            <a:off x="7130005" y="95172"/>
            <a:ext cx="4969629" cy="1629455"/>
            <a:chOff x="2453580" y="2906167"/>
            <a:chExt cx="6949154" cy="1838687"/>
          </a:xfrm>
        </p:grpSpPr>
        <p:sp>
          <p:nvSpPr>
            <p:cNvPr id="22" name="圆角矩形 21"/>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黑体" panose="02010609060101010101" pitchFamily="49" charset="-122"/>
                  <a:ea typeface="黑体" panose="02010609060101010101" pitchFamily="49" charset="-122"/>
                  <a:sym typeface="+mn-ea"/>
                </a:rPr>
                <a:t>第二</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三</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23" name="左大括号 22"/>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4" name="圆角矩形 23"/>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25" name="圆角矩形 24"/>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790246"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3" name="文本框 2"/>
          <p:cNvSpPr txBox="1"/>
          <p:nvPr/>
        </p:nvSpPr>
        <p:spPr>
          <a:xfrm>
            <a:off x="610324" y="2258268"/>
            <a:ext cx="10898505" cy="2677656"/>
          </a:xfrm>
          <a:prstGeom prst="rect">
            <a:avLst/>
          </a:prstGeom>
          <a:noFill/>
        </p:spPr>
        <p:txBody>
          <a:bodyPr wrap="square" rtlCol="0" anchor="t">
            <a:spAutoFit/>
          </a:bodyPr>
          <a:lstStyle/>
          <a:p>
            <a:r>
              <a:rPr lang="zh-CN" altLang="en-US" sz="2400" b="1" dirty="0">
                <a:latin typeface="黑体" panose="02010609060101010101" pitchFamily="49" charset="-122"/>
                <a:ea typeface="黑体" panose="02010609060101010101" pitchFamily="49" charset="-122"/>
                <a:cs typeface="黑体" panose="02010609060101010101" pitchFamily="49" charset="-122"/>
              </a:rPr>
              <a:t>十二大：</a:t>
            </a:r>
            <a:r>
              <a:rPr lang="zh-CN" altLang="en-US" sz="2400" dirty="0">
                <a:latin typeface="黑体" panose="02010609060101010101" pitchFamily="49" charset="-122"/>
                <a:ea typeface="黑体" panose="02010609060101010101" pitchFamily="49" charset="-122"/>
                <a:cs typeface="黑体" panose="02010609060101010101" pitchFamily="49" charset="-122"/>
              </a:rPr>
              <a:t>邓小平提出建设有</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中国特色的社会主义</a:t>
            </a: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b="1" dirty="0">
                <a:latin typeface="黑体" panose="02010609060101010101" pitchFamily="49" charset="-122"/>
                <a:ea typeface="黑体" panose="02010609060101010101" pitchFamily="49" charset="-122"/>
                <a:cs typeface="黑体" panose="02010609060101010101" pitchFamily="49" charset="-122"/>
              </a:rPr>
              <a:t>十二届三中全会：</a:t>
            </a:r>
            <a:r>
              <a:rPr lang="zh-CN" altLang="en-US" sz="2400" dirty="0">
                <a:latin typeface="黑体" panose="02010609060101010101" pitchFamily="49" charset="-122"/>
                <a:ea typeface="黑体" panose="02010609060101010101" pitchFamily="49" charset="-122"/>
                <a:cs typeface="黑体" panose="02010609060101010101" pitchFamily="49" charset="-122"/>
              </a:rPr>
              <a:t>通过《关于经济体制改革的决定》</a:t>
            </a: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b="1" dirty="0">
                <a:latin typeface="黑体" panose="02010609060101010101" pitchFamily="49" charset="-122"/>
                <a:ea typeface="黑体" panose="02010609060101010101" pitchFamily="49" charset="-122"/>
                <a:cs typeface="黑体" panose="02010609060101010101" pitchFamily="49" charset="-122"/>
              </a:rPr>
              <a:t>十二届六中全会：</a:t>
            </a:r>
            <a:r>
              <a:rPr lang="zh-CN" altLang="en-US" sz="2400" dirty="0">
                <a:latin typeface="黑体" panose="02010609060101010101" pitchFamily="49" charset="-122"/>
                <a:ea typeface="黑体" panose="02010609060101010101" pitchFamily="49" charset="-122"/>
                <a:cs typeface="黑体" panose="02010609060101010101" pitchFamily="49" charset="-122"/>
              </a:rPr>
              <a:t>作出《关于社会主义精神文明建设指导方针的决议》</a:t>
            </a: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10" name="组 9"/>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黑体" panose="02010609060101010101" pitchFamily="49" charset="-122"/>
                  <a:ea typeface="黑体" panose="02010609060101010101" pitchFamily="49" charset="-122"/>
                  <a:sym typeface="+mn-ea"/>
                </a:rPr>
                <a:t>第二</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三</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2" name="左大括号 11"/>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16" name="圆角矩形 15"/>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
        <p:nvSpPr>
          <p:cNvPr id="14" name="文本框 13"/>
          <p:cNvSpPr txBox="1"/>
          <p:nvPr/>
        </p:nvSpPr>
        <p:spPr>
          <a:xfrm>
            <a:off x="1044484" y="0"/>
            <a:ext cx="7147047" cy="553998"/>
          </a:xfrm>
          <a:prstGeom prst="rect">
            <a:avLst/>
          </a:prstGeom>
          <a:noFill/>
        </p:spPr>
        <p:txBody>
          <a:bodyPr wrap="square" rtlCol="0">
            <a:spAutoFit/>
          </a:bodyPr>
          <a:lstStyle/>
          <a:p>
            <a:r>
              <a:rPr lang="en-US" altLang="zh-CN" sz="1000" dirty="0">
                <a:solidFill>
                  <a:schemeClr val="bg1"/>
                </a:solidFill>
              </a:rPr>
              <a:t>10.2.1</a:t>
            </a:r>
            <a:r>
              <a:rPr lang="zh-CN" altLang="en-US" sz="1000" dirty="0">
                <a:solidFill>
                  <a:schemeClr val="bg1"/>
                </a:solidFill>
              </a:rPr>
              <a:t>改革开放的全面展开</a:t>
            </a:r>
            <a:endParaRPr lang="en-US" altLang="zh-CN" sz="1000" dirty="0">
              <a:solidFill>
                <a:schemeClr val="bg1"/>
              </a:solidFill>
            </a:endParaRPr>
          </a:p>
          <a:p>
            <a:r>
              <a:rPr lang="en-US" altLang="zh-CN" sz="1000" dirty="0">
                <a:solidFill>
                  <a:schemeClr val="bg1"/>
                </a:solidFill>
              </a:rPr>
              <a:t>10.2.2</a:t>
            </a:r>
            <a:r>
              <a:rPr lang="zh-CN" altLang="en-US" sz="1000" dirty="0">
                <a:solidFill>
                  <a:schemeClr val="bg1"/>
                </a:solidFill>
              </a:rPr>
              <a:t>改革开放和现代化建设的深入推进</a:t>
            </a:r>
            <a:endParaRPr lang="en-US" altLang="zh-CN" sz="1000" dirty="0">
              <a:solidFill>
                <a:schemeClr val="bg1"/>
              </a:solidFill>
            </a:endParaRPr>
          </a:p>
          <a:p>
            <a:r>
              <a:rPr lang="en-US" altLang="zh-CN" sz="1000" dirty="0">
                <a:solidFill>
                  <a:schemeClr val="bg1"/>
                </a:solidFill>
              </a:rPr>
              <a:t>10.2.3</a:t>
            </a:r>
            <a:r>
              <a:rPr lang="zh-CN" altLang="en-US" sz="1000" dirty="0">
                <a:solidFill>
                  <a:schemeClr val="bg1"/>
                </a:solidFill>
              </a:rPr>
              <a:t>中国特色社会主义事业的继续推进</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539927"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53" name="文本框 52"/>
          <p:cNvSpPr txBox="1"/>
          <p:nvPr/>
        </p:nvSpPr>
        <p:spPr>
          <a:xfrm>
            <a:off x="-495300" y="1743075"/>
            <a:ext cx="4157345" cy="3415030"/>
          </a:xfrm>
          <a:prstGeom prst="rect">
            <a:avLst/>
          </a:prstGeom>
          <a:noFill/>
        </p:spPr>
        <p:txBody>
          <a:bodyPr wrap="square" rtlCol="0">
            <a:spAutoFit/>
          </a:bodyPr>
          <a:lstStyle/>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400" dirty="0">
                <a:latin typeface="黑体" panose="02010609060101010101" pitchFamily="49" charset="-122"/>
                <a:ea typeface="黑体" panose="02010609060101010101" pitchFamily="49" charset="-122"/>
                <a:cs typeface="黑体" panose="02010609060101010101" pitchFamily="49" charset="-122"/>
              </a:rPr>
              <a:t>    十二大</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400" dirty="0">
                <a:latin typeface="黑体" panose="02010609060101010101" pitchFamily="49" charset="-122"/>
                <a:ea typeface="黑体" panose="02010609060101010101" pitchFamily="49" charset="-122"/>
                <a:cs typeface="黑体" panose="02010609060101010101" pitchFamily="49" charset="-122"/>
              </a:rPr>
              <a:t>十二届三中全会</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400" dirty="0">
                <a:latin typeface="黑体" panose="02010609060101010101" pitchFamily="49" charset="-122"/>
                <a:ea typeface="黑体" panose="02010609060101010101" pitchFamily="49" charset="-122"/>
                <a:cs typeface="黑体" panose="02010609060101010101" pitchFamily="49" charset="-122"/>
              </a:rPr>
              <a:t>十二届六中全会</a:t>
            </a:r>
          </a:p>
        </p:txBody>
      </p:sp>
      <p:sp>
        <p:nvSpPr>
          <p:cNvPr id="36" name="文本框 35"/>
          <p:cNvSpPr txBox="1"/>
          <p:nvPr/>
        </p:nvSpPr>
        <p:spPr>
          <a:xfrm>
            <a:off x="5387340" y="1600200"/>
            <a:ext cx="6888480" cy="4831080"/>
          </a:xfrm>
          <a:prstGeom prst="rect">
            <a:avLst/>
          </a:prstGeom>
          <a:noFill/>
        </p:spPr>
        <p:txBody>
          <a:bodyPr wrap="square" rtlCol="0">
            <a:spAutoFit/>
          </a:bodyPr>
          <a:lstStyle/>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《关于经济体制改革的决定》</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rPr>
              <a:t> </a:t>
            </a: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《关于社会主义精神文明建设指导方针的决议》</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400">
                <a:latin typeface="黑体" panose="02010609060101010101" pitchFamily="49" charset="-122"/>
                <a:ea typeface="黑体" panose="02010609060101010101" pitchFamily="49" charset="-122"/>
                <a:cs typeface="黑体" panose="02010609060101010101" pitchFamily="49" charset="-122"/>
              </a:rPr>
              <a:t>  建设有中国特色的社会主义</a:t>
            </a:r>
            <a:endParaRPr lang="zh-CN" altLang="en-US" sz="2000"/>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10" name="组 9"/>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黑体" panose="02010609060101010101" pitchFamily="49" charset="-122"/>
                  <a:ea typeface="黑体" panose="02010609060101010101" pitchFamily="49" charset="-122"/>
                  <a:sym typeface="+mn-ea"/>
                </a:rPr>
                <a:t>第二</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三</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2" name="左大括号 11"/>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16" name="圆角矩形 15"/>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
        <p:nvSpPr>
          <p:cNvPr id="15" name="文本框 14"/>
          <p:cNvSpPr txBox="1"/>
          <p:nvPr/>
        </p:nvSpPr>
        <p:spPr>
          <a:xfrm>
            <a:off x="1044484" y="0"/>
            <a:ext cx="7147047" cy="553998"/>
          </a:xfrm>
          <a:prstGeom prst="rect">
            <a:avLst/>
          </a:prstGeom>
          <a:noFill/>
        </p:spPr>
        <p:txBody>
          <a:bodyPr wrap="square" rtlCol="0">
            <a:spAutoFit/>
          </a:bodyPr>
          <a:lstStyle/>
          <a:p>
            <a:r>
              <a:rPr kumimoji="1" lang="en-US" altLang="zh-CN" sz="1000" dirty="0">
                <a:solidFill>
                  <a:schemeClr val="bg1">
                    <a:lumMod val="95000"/>
                  </a:schemeClr>
                </a:solidFill>
              </a:rPr>
              <a:t>10.2.1</a:t>
            </a:r>
            <a:r>
              <a:rPr kumimoji="1" lang="zh-CN" altLang="en-US" sz="1000" dirty="0">
                <a:solidFill>
                  <a:schemeClr val="bg1">
                    <a:lumMod val="95000"/>
                  </a:schemeClr>
                </a:solidFill>
              </a:rPr>
              <a:t>改革开放的全面展开</a:t>
            </a:r>
            <a:endParaRPr kumimoji="1" lang="en-US" altLang="zh-CN" sz="1000" dirty="0">
              <a:solidFill>
                <a:schemeClr val="bg1">
                  <a:lumMod val="95000"/>
                </a:schemeClr>
              </a:solidFill>
            </a:endParaRPr>
          </a:p>
          <a:p>
            <a:r>
              <a:rPr kumimoji="1" lang="en-US" altLang="zh-CN" sz="1000" dirty="0">
                <a:solidFill>
                  <a:schemeClr val="bg1">
                    <a:lumMod val="95000"/>
                  </a:schemeClr>
                </a:solidFill>
              </a:rPr>
              <a:t>10.2.2</a:t>
            </a:r>
            <a:r>
              <a:rPr kumimoji="1" lang="zh-CN" altLang="en-US" sz="1000" dirty="0">
                <a:solidFill>
                  <a:schemeClr val="bg1">
                    <a:lumMod val="95000"/>
                  </a:schemeClr>
                </a:solidFill>
              </a:rPr>
              <a:t>改革开放和现代化建设的深入推进</a:t>
            </a:r>
            <a:endParaRPr kumimoji="1" lang="en-US" altLang="zh-CN" sz="1000" dirty="0">
              <a:solidFill>
                <a:schemeClr val="bg1">
                  <a:lumMod val="95000"/>
                </a:schemeClr>
              </a:solidFill>
            </a:endParaRPr>
          </a:p>
          <a:p>
            <a:r>
              <a:rPr kumimoji="1" lang="en-US" altLang="zh-CN" sz="1000" dirty="0">
                <a:solidFill>
                  <a:schemeClr val="bg1">
                    <a:lumMod val="95000"/>
                  </a:schemeClr>
                </a:solidFill>
              </a:rPr>
              <a:t>10.2.3</a:t>
            </a:r>
            <a:r>
              <a:rPr kumimoji="1" lang="zh-CN" altLang="en-US" sz="1000" dirty="0">
                <a:solidFill>
                  <a:schemeClr val="bg1">
                    <a:lumMod val="95000"/>
                  </a:schemeClr>
                </a:solidFill>
              </a:rPr>
              <a:t>中国特色社会主义事业的继续推进</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6554175"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53" name="文本框 52"/>
          <p:cNvSpPr txBox="1"/>
          <p:nvPr/>
        </p:nvSpPr>
        <p:spPr>
          <a:xfrm>
            <a:off x="-495300" y="1743075"/>
            <a:ext cx="4157345" cy="3415030"/>
          </a:xfrm>
          <a:prstGeom prst="rect">
            <a:avLst/>
          </a:prstGeom>
          <a:noFill/>
        </p:spPr>
        <p:txBody>
          <a:bodyPr wrap="square" rtlCol="0">
            <a:spAutoFit/>
          </a:bodyPr>
          <a:lstStyle/>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400" dirty="0">
                <a:latin typeface="黑体" panose="02010609060101010101" pitchFamily="49" charset="-122"/>
                <a:ea typeface="黑体" panose="02010609060101010101" pitchFamily="49" charset="-122"/>
                <a:cs typeface="黑体" panose="02010609060101010101" pitchFamily="49" charset="-122"/>
              </a:rPr>
              <a:t>    十二大</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400" dirty="0">
                <a:latin typeface="黑体" panose="02010609060101010101" pitchFamily="49" charset="-122"/>
                <a:ea typeface="黑体" panose="02010609060101010101" pitchFamily="49" charset="-122"/>
                <a:cs typeface="黑体" panose="02010609060101010101" pitchFamily="49" charset="-122"/>
              </a:rPr>
              <a:t>十二届三中全会</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400" dirty="0">
                <a:latin typeface="黑体" panose="02010609060101010101" pitchFamily="49" charset="-122"/>
                <a:ea typeface="黑体" panose="02010609060101010101" pitchFamily="49" charset="-122"/>
                <a:cs typeface="黑体" panose="02010609060101010101" pitchFamily="49" charset="-122"/>
              </a:rPr>
              <a:t>十二届六中全会</a:t>
            </a:r>
          </a:p>
        </p:txBody>
      </p:sp>
      <p:sp>
        <p:nvSpPr>
          <p:cNvPr id="36" name="文本框 35"/>
          <p:cNvSpPr txBox="1"/>
          <p:nvPr/>
        </p:nvSpPr>
        <p:spPr>
          <a:xfrm>
            <a:off x="5387340" y="1600200"/>
            <a:ext cx="6888480" cy="4831080"/>
          </a:xfrm>
          <a:prstGeom prst="rect">
            <a:avLst/>
          </a:prstGeom>
          <a:noFill/>
        </p:spPr>
        <p:txBody>
          <a:bodyPr wrap="square" rtlCol="0">
            <a:spAutoFit/>
          </a:bodyPr>
          <a:lstStyle/>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《关于经济体制改革的决定》</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rPr>
              <a:t> </a:t>
            </a: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《关于社会主义精神文明建设指导方针的决议》</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400">
                <a:latin typeface="黑体" panose="02010609060101010101" pitchFamily="49" charset="-122"/>
                <a:ea typeface="黑体" panose="02010609060101010101" pitchFamily="49" charset="-122"/>
                <a:cs typeface="黑体" panose="02010609060101010101" pitchFamily="49" charset="-122"/>
              </a:rPr>
              <a:t>  建设有中国特色的社会主义</a:t>
            </a:r>
            <a:endParaRPr lang="zh-CN" altLang="en-US" sz="2000"/>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cxnSp>
        <p:nvCxnSpPr>
          <p:cNvPr id="66" name="直线连接符 65"/>
          <p:cNvCxnSpPr/>
          <p:nvPr/>
        </p:nvCxnSpPr>
        <p:spPr>
          <a:xfrm>
            <a:off x="3662045" y="2809875"/>
            <a:ext cx="2070100" cy="209423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 name="直线连接符 65"/>
          <p:cNvCxnSpPr/>
          <p:nvPr/>
        </p:nvCxnSpPr>
        <p:spPr>
          <a:xfrm flipV="1">
            <a:off x="3662045" y="2809875"/>
            <a:ext cx="2005965" cy="103251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 name="直线连接符 65"/>
          <p:cNvCxnSpPr/>
          <p:nvPr/>
        </p:nvCxnSpPr>
        <p:spPr>
          <a:xfrm flipV="1">
            <a:off x="3662045" y="3924300"/>
            <a:ext cx="2005965" cy="103251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10" name="文本框 9"/>
          <p:cNvSpPr txBox="1"/>
          <p:nvPr/>
        </p:nvSpPr>
        <p:spPr>
          <a:xfrm>
            <a:off x="1044484" y="0"/>
            <a:ext cx="7147047" cy="553998"/>
          </a:xfrm>
          <a:prstGeom prst="rect">
            <a:avLst/>
          </a:prstGeom>
          <a:noFill/>
        </p:spPr>
        <p:txBody>
          <a:bodyPr wrap="square" rtlCol="0">
            <a:spAutoFit/>
          </a:bodyPr>
          <a:lstStyle/>
          <a:p>
            <a:r>
              <a:rPr lang="en-US" altLang="zh-CN" sz="1000" dirty="0">
                <a:solidFill>
                  <a:schemeClr val="bg1"/>
                </a:solidFill>
              </a:rPr>
              <a:t>10.2.1</a:t>
            </a:r>
            <a:r>
              <a:rPr lang="zh-CN" altLang="en-US" sz="1000" dirty="0">
                <a:solidFill>
                  <a:schemeClr val="bg1"/>
                </a:solidFill>
              </a:rPr>
              <a:t>改革开放的全面展开</a:t>
            </a:r>
            <a:endParaRPr lang="en-US" altLang="zh-CN" sz="1000" dirty="0">
              <a:solidFill>
                <a:schemeClr val="bg1"/>
              </a:solidFill>
            </a:endParaRPr>
          </a:p>
          <a:p>
            <a:r>
              <a:rPr lang="en-US" altLang="zh-CN" sz="1000" dirty="0">
                <a:solidFill>
                  <a:schemeClr val="bg1"/>
                </a:solidFill>
              </a:rPr>
              <a:t>10.2.2</a:t>
            </a:r>
            <a:r>
              <a:rPr lang="zh-CN" altLang="en-US" sz="1000" dirty="0">
                <a:solidFill>
                  <a:schemeClr val="bg1"/>
                </a:solidFill>
              </a:rPr>
              <a:t>改革开放和现代化建设的深入推进</a:t>
            </a:r>
            <a:endParaRPr lang="en-US" altLang="zh-CN" sz="1000" dirty="0">
              <a:solidFill>
                <a:schemeClr val="bg1"/>
              </a:solidFill>
            </a:endParaRPr>
          </a:p>
          <a:p>
            <a:r>
              <a:rPr lang="en-US" altLang="zh-CN" sz="1000" dirty="0">
                <a:solidFill>
                  <a:schemeClr val="bg1"/>
                </a:solidFill>
              </a:rPr>
              <a:t>10.2.3</a:t>
            </a:r>
            <a:r>
              <a:rPr lang="zh-CN" altLang="en-US" sz="1000" dirty="0">
                <a:solidFill>
                  <a:schemeClr val="bg1"/>
                </a:solidFill>
              </a:rPr>
              <a:t>中国特色社会主义事业的继续推进</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6623623"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5" name="文本框 4"/>
          <p:cNvSpPr txBox="1"/>
          <p:nvPr/>
        </p:nvSpPr>
        <p:spPr>
          <a:xfrm>
            <a:off x="419100" y="1954079"/>
            <a:ext cx="10898505" cy="3447098"/>
          </a:xfrm>
          <a:prstGeom prst="rect">
            <a:avLst/>
          </a:prstGeom>
          <a:noFill/>
        </p:spPr>
        <p:txBody>
          <a:bodyPr wrap="square" rtlCol="0" anchor="t">
            <a:spAutoFit/>
          </a:bodyPr>
          <a:lstStyle/>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zh-CN" altLang="en-US" sz="2000" b="1" dirty="0">
                <a:latin typeface="黑体" panose="02010609060101010101" pitchFamily="49" charset="-122"/>
                <a:ea typeface="黑体" panose="02010609060101010101" pitchFamily="49" charset="-122"/>
                <a:cs typeface="黑体" panose="02010609060101010101" pitchFamily="49" charset="-122"/>
              </a:rPr>
              <a:t>中共十三大：</a:t>
            </a:r>
            <a:endParaRPr lang="en-US" altLang="zh-CN" sz="2000" b="1"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b="1"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rPr>
              <a:t>阐述社会主义初级阶段的理论：</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“一个中心，两个基本点”</a:t>
            </a:r>
            <a:r>
              <a:rPr lang="zh-CN" altLang="en-US" sz="2000" dirty="0">
                <a:latin typeface="黑体" panose="02010609060101010101" pitchFamily="49" charset="-122"/>
                <a:ea typeface="黑体" panose="02010609060101010101" pitchFamily="49" charset="-122"/>
                <a:cs typeface="黑体" panose="02010609060101010101" pitchFamily="49" charset="-122"/>
              </a:rPr>
              <a:t>；</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三步走</a:t>
            </a:r>
            <a:r>
              <a:rPr lang="zh-CN" altLang="en-US" sz="2000" dirty="0">
                <a:latin typeface="黑体" panose="02010609060101010101" pitchFamily="49" charset="-122"/>
                <a:ea typeface="黑体" panose="02010609060101010101" pitchFamily="49" charset="-122"/>
                <a:cs typeface="黑体" panose="02010609060101010101" pitchFamily="49" charset="-122"/>
              </a:rPr>
              <a:t>战略。</a:t>
            </a: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rPr>
              <a:t>                             一个中心：以</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经济建设</a:t>
            </a:r>
            <a:r>
              <a:rPr lang="zh-CN" altLang="en-US" sz="2000" dirty="0">
                <a:latin typeface="黑体" panose="02010609060101010101" pitchFamily="49" charset="-122"/>
                <a:ea typeface="黑体" panose="02010609060101010101" pitchFamily="49" charset="-122"/>
                <a:cs typeface="黑体" panose="02010609060101010101" pitchFamily="49" charset="-122"/>
              </a:rPr>
              <a:t>为中心</a:t>
            </a: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rPr>
              <a:t>                             两个基本点：坚持</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四项基本原则</a:t>
            </a:r>
            <a:r>
              <a:rPr lang="zh-CN" altLang="en-US" sz="2000" dirty="0">
                <a:latin typeface="黑体" panose="02010609060101010101" pitchFamily="49" charset="-122"/>
                <a:ea typeface="黑体" panose="02010609060101010101" pitchFamily="49" charset="-122"/>
                <a:cs typeface="黑体" panose="02010609060101010101" pitchFamily="49" charset="-122"/>
              </a:rPr>
              <a:t>，坚持</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改革开放</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10" name="组 9"/>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黑体" panose="02010609060101010101" pitchFamily="49" charset="-122"/>
                  <a:ea typeface="黑体" panose="02010609060101010101" pitchFamily="49" charset="-122"/>
                  <a:sym typeface="+mn-ea"/>
                </a:rPr>
                <a:t>第二</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三</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2" name="左大括号 11"/>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16" name="圆角矩形 15"/>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
        <p:nvSpPr>
          <p:cNvPr id="14" name="文本框 13">
            <a:extLst>
              <a:ext uri="{FF2B5EF4-FFF2-40B4-BE49-F238E27FC236}">
                <a16:creationId xmlns:a16="http://schemas.microsoft.com/office/drawing/2014/main" id="{B86AC67F-9936-AC45-B7D9-A51E2FEA34B0}"/>
              </a:ext>
            </a:extLst>
          </p:cNvPr>
          <p:cNvSpPr txBox="1"/>
          <p:nvPr/>
        </p:nvSpPr>
        <p:spPr>
          <a:xfrm>
            <a:off x="435781" y="29320"/>
            <a:ext cx="7147047" cy="246221"/>
          </a:xfrm>
          <a:prstGeom prst="rect">
            <a:avLst/>
          </a:prstGeom>
          <a:noFill/>
        </p:spPr>
        <p:txBody>
          <a:bodyPr wrap="square" rtlCol="0">
            <a:spAutoFit/>
          </a:bodyPr>
          <a:lstStyle/>
          <a:p>
            <a:r>
              <a:rPr kumimoji="1" lang="en-US" altLang="zh-CN" sz="1000" dirty="0">
                <a:solidFill>
                  <a:schemeClr val="bg1">
                    <a:lumMod val="95000"/>
                  </a:schemeClr>
                </a:solidFill>
              </a:rPr>
              <a:t>10.2.2.1</a:t>
            </a:r>
            <a:r>
              <a:rPr kumimoji="1" lang="zh-CN" altLang="en-US" sz="1000" dirty="0">
                <a:solidFill>
                  <a:schemeClr val="bg1">
                    <a:lumMod val="95000"/>
                  </a:schemeClr>
                </a:solidFill>
              </a:rPr>
              <a:t>社会主义初级阶段理论和党的基本路线的提出</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879949" y="1510212"/>
          <a:ext cx="10040730" cy="7123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a:xfrm>
            <a:off x="1003806" y="387296"/>
            <a:ext cx="10515600" cy="645130"/>
          </a:xfrm>
        </p:spPr>
        <p:txBody>
          <a:bodyPr>
            <a:norm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endParaRPr lang="zh-CN" altLang="en-US" sz="20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333287" y="1191688"/>
            <a:ext cx="11690645" cy="895669"/>
          </a:xfrm>
        </p:spPr>
        <p:txBody>
          <a:bodyPr>
            <a:normAutofit/>
          </a:bodyPr>
          <a:lstStyle/>
          <a:p>
            <a:r>
              <a:rPr lang="zh-CN" altLang="en-US" sz="3200">
                <a:latin typeface="黑体" panose="02010609060101010101" pitchFamily="49" charset="-122"/>
                <a:ea typeface="黑体" panose="02010609060101010101" pitchFamily="49" charset="-122"/>
                <a:cs typeface="黑体" panose="02010609060101010101" pitchFamily="49" charset="-122"/>
              </a:rPr>
              <a:t>三步走战略：</a:t>
            </a:r>
          </a:p>
        </p:txBody>
      </p:sp>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8" name="组 7"/>
          <p:cNvGrpSpPr/>
          <p:nvPr/>
        </p:nvGrpSpPr>
        <p:grpSpPr>
          <a:xfrm>
            <a:off x="7130005" y="95172"/>
            <a:ext cx="4969629" cy="1629455"/>
            <a:chOff x="2453580" y="2906167"/>
            <a:chExt cx="6949154" cy="1838687"/>
          </a:xfrm>
        </p:grpSpPr>
        <p:sp>
          <p:nvSpPr>
            <p:cNvPr id="9" name="圆角矩形 8"/>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黑体" panose="02010609060101010101" pitchFamily="49" charset="-122"/>
                  <a:ea typeface="黑体" panose="02010609060101010101" pitchFamily="49" charset="-122"/>
                  <a:sym typeface="+mn-ea"/>
                </a:rPr>
                <a:t>第二</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三</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0" name="左大括号 9"/>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1" name="圆角矩形 10"/>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12" name="圆角矩形 11"/>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
        <p:nvSpPr>
          <p:cNvPr id="13" name="文本框 12"/>
          <p:cNvSpPr txBox="1"/>
          <p:nvPr/>
        </p:nvSpPr>
        <p:spPr>
          <a:xfrm>
            <a:off x="1678328" y="3981691"/>
            <a:ext cx="1539434" cy="461665"/>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第一步</a:t>
            </a:r>
          </a:p>
        </p:txBody>
      </p:sp>
      <p:sp>
        <p:nvSpPr>
          <p:cNvPr id="14" name="文本框 13"/>
          <p:cNvSpPr txBox="1"/>
          <p:nvPr/>
        </p:nvSpPr>
        <p:spPr>
          <a:xfrm>
            <a:off x="5279984" y="3127093"/>
            <a:ext cx="1539434" cy="461665"/>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第二步</a:t>
            </a:r>
          </a:p>
        </p:txBody>
      </p:sp>
      <p:sp>
        <p:nvSpPr>
          <p:cNvPr id="15" name="文本框 14"/>
          <p:cNvSpPr txBox="1"/>
          <p:nvPr/>
        </p:nvSpPr>
        <p:spPr>
          <a:xfrm>
            <a:off x="8682941" y="2268790"/>
            <a:ext cx="1539434" cy="461665"/>
          </a:xfrm>
          <a:prstGeom prst="rect">
            <a:avLst/>
          </a:prstGeom>
          <a:noFill/>
        </p:spPr>
        <p:txBody>
          <a:bodyPr wrap="square" rtlCol="0">
            <a:spAutoFit/>
          </a:bodyPr>
          <a:lstStyle/>
          <a:p>
            <a:r>
              <a:rPr kumimoji="1" lang="zh-CN" altLang="en-US" sz="2400">
                <a:latin typeface="黑体" panose="02010609060101010101" pitchFamily="49" charset="-122"/>
                <a:ea typeface="黑体" panose="02010609060101010101" pitchFamily="49" charset="-122"/>
                <a:cs typeface="黑体" panose="02010609060101010101" pitchFamily="49" charset="-122"/>
              </a:rPr>
              <a:t>第三步</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16" name="文本框 15">
            <a:extLst>
              <a:ext uri="{FF2B5EF4-FFF2-40B4-BE49-F238E27FC236}">
                <a16:creationId xmlns:a16="http://schemas.microsoft.com/office/drawing/2014/main" id="{628AD043-4150-9F49-9F4E-409E8798DE36}"/>
              </a:ext>
            </a:extLst>
          </p:cNvPr>
          <p:cNvSpPr txBox="1"/>
          <p:nvPr/>
        </p:nvSpPr>
        <p:spPr>
          <a:xfrm>
            <a:off x="435781" y="29320"/>
            <a:ext cx="7147047" cy="246221"/>
          </a:xfrm>
          <a:prstGeom prst="rect">
            <a:avLst/>
          </a:prstGeom>
          <a:noFill/>
        </p:spPr>
        <p:txBody>
          <a:bodyPr wrap="square" rtlCol="0">
            <a:spAutoFit/>
          </a:bodyPr>
          <a:lstStyle/>
          <a:p>
            <a:r>
              <a:rPr kumimoji="1" lang="en-US" altLang="zh-CN" sz="1000" dirty="0">
                <a:solidFill>
                  <a:schemeClr val="bg1">
                    <a:lumMod val="95000"/>
                  </a:schemeClr>
                </a:solidFill>
              </a:rPr>
              <a:t>10.2.2.1</a:t>
            </a:r>
            <a:r>
              <a:rPr kumimoji="1" lang="zh-CN" altLang="en-US" sz="1000" dirty="0">
                <a:solidFill>
                  <a:schemeClr val="bg1">
                    <a:lumMod val="95000"/>
                  </a:schemeClr>
                </a:solidFill>
              </a:rPr>
              <a:t>社会主义初级阶段理论和党的基本路线的提出</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879949" y="1510212"/>
          <a:ext cx="10040730" cy="7123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a:xfrm>
            <a:off x="1003806" y="387296"/>
            <a:ext cx="10515600" cy="645130"/>
          </a:xfrm>
        </p:spPr>
        <p:txBody>
          <a:bodyPr>
            <a:norm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endParaRPr lang="zh-CN" altLang="en-US" sz="20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333287" y="1191688"/>
            <a:ext cx="11690645" cy="895669"/>
          </a:xfrm>
        </p:spPr>
        <p:txBody>
          <a:bodyPr>
            <a:normAutofit/>
          </a:bodyPr>
          <a:lstStyle/>
          <a:p>
            <a:r>
              <a:rPr lang="zh-CN" altLang="en-US" sz="3200">
                <a:latin typeface="黑体" panose="02010609060101010101" pitchFamily="49" charset="-122"/>
                <a:ea typeface="黑体" panose="02010609060101010101" pitchFamily="49" charset="-122"/>
                <a:cs typeface="黑体" panose="02010609060101010101" pitchFamily="49" charset="-122"/>
              </a:rPr>
              <a:t>三步走战略：</a:t>
            </a:r>
          </a:p>
        </p:txBody>
      </p:sp>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8" name="组 7"/>
          <p:cNvGrpSpPr/>
          <p:nvPr/>
        </p:nvGrpSpPr>
        <p:grpSpPr>
          <a:xfrm>
            <a:off x="7130005" y="95172"/>
            <a:ext cx="4969629" cy="1629455"/>
            <a:chOff x="2453580" y="2906167"/>
            <a:chExt cx="6949154" cy="1838687"/>
          </a:xfrm>
        </p:grpSpPr>
        <p:sp>
          <p:nvSpPr>
            <p:cNvPr id="9" name="圆角矩形 8"/>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黑体" panose="02010609060101010101" pitchFamily="49" charset="-122"/>
                  <a:ea typeface="黑体" panose="02010609060101010101" pitchFamily="49" charset="-122"/>
                  <a:sym typeface="+mn-ea"/>
                </a:rPr>
                <a:t>第二</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三</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0" name="左大括号 9"/>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1" name="圆角矩形 10"/>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12" name="圆角矩形 11"/>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
        <p:nvSpPr>
          <p:cNvPr id="13" name="文本框 12"/>
          <p:cNvSpPr txBox="1"/>
          <p:nvPr/>
        </p:nvSpPr>
        <p:spPr>
          <a:xfrm>
            <a:off x="1678328" y="3981691"/>
            <a:ext cx="1539434" cy="461665"/>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第一步</a:t>
            </a:r>
          </a:p>
        </p:txBody>
      </p:sp>
      <p:sp>
        <p:nvSpPr>
          <p:cNvPr id="14" name="文本框 13"/>
          <p:cNvSpPr txBox="1"/>
          <p:nvPr/>
        </p:nvSpPr>
        <p:spPr>
          <a:xfrm>
            <a:off x="5279984" y="3127093"/>
            <a:ext cx="1539434" cy="461665"/>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第二步</a:t>
            </a:r>
          </a:p>
        </p:txBody>
      </p:sp>
      <p:sp>
        <p:nvSpPr>
          <p:cNvPr id="15" name="文本框 14"/>
          <p:cNvSpPr txBox="1"/>
          <p:nvPr/>
        </p:nvSpPr>
        <p:spPr>
          <a:xfrm>
            <a:off x="8682941" y="2268790"/>
            <a:ext cx="1539434" cy="461665"/>
          </a:xfrm>
          <a:prstGeom prst="rect">
            <a:avLst/>
          </a:prstGeom>
          <a:noFill/>
        </p:spPr>
        <p:txBody>
          <a:bodyPr wrap="square" rtlCol="0">
            <a:spAutoFit/>
          </a:bodyPr>
          <a:lstStyle/>
          <a:p>
            <a:r>
              <a:rPr kumimoji="1" lang="zh-CN" altLang="en-US" sz="2400">
                <a:latin typeface="黑体" panose="02010609060101010101" pitchFamily="49" charset="-122"/>
                <a:ea typeface="黑体" panose="02010609060101010101" pitchFamily="49" charset="-122"/>
                <a:cs typeface="黑体" panose="02010609060101010101" pitchFamily="49" charset="-122"/>
              </a:rPr>
              <a:t>第三步</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16" name="文本框 15">
            <a:extLst>
              <a:ext uri="{FF2B5EF4-FFF2-40B4-BE49-F238E27FC236}">
                <a16:creationId xmlns:a16="http://schemas.microsoft.com/office/drawing/2014/main" id="{237609EF-3DF3-644B-8C0F-7310DB1D2F77}"/>
              </a:ext>
            </a:extLst>
          </p:cNvPr>
          <p:cNvSpPr txBox="1"/>
          <p:nvPr/>
        </p:nvSpPr>
        <p:spPr>
          <a:xfrm>
            <a:off x="435781" y="29320"/>
            <a:ext cx="7147047" cy="246221"/>
          </a:xfrm>
          <a:prstGeom prst="rect">
            <a:avLst/>
          </a:prstGeom>
          <a:noFill/>
        </p:spPr>
        <p:txBody>
          <a:bodyPr wrap="square" rtlCol="0">
            <a:spAutoFit/>
          </a:bodyPr>
          <a:lstStyle/>
          <a:p>
            <a:r>
              <a:rPr kumimoji="1" lang="en-US" altLang="zh-CN" sz="1000" dirty="0">
                <a:solidFill>
                  <a:schemeClr val="bg1">
                    <a:lumMod val="95000"/>
                  </a:schemeClr>
                </a:solidFill>
              </a:rPr>
              <a:t>10.2.2.1</a:t>
            </a:r>
            <a:r>
              <a:rPr kumimoji="1" lang="zh-CN" altLang="en-US" sz="1000" dirty="0">
                <a:solidFill>
                  <a:schemeClr val="bg1">
                    <a:lumMod val="95000"/>
                  </a:schemeClr>
                </a:solidFill>
              </a:rPr>
              <a:t>社会主义初级阶段理论和党的基本路线的提出</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879949" y="1510212"/>
          <a:ext cx="10040730" cy="7123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a:xfrm>
            <a:off x="1003806" y="387296"/>
            <a:ext cx="10515600" cy="645130"/>
          </a:xfrm>
        </p:spPr>
        <p:txBody>
          <a:bodyPr>
            <a:norm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endParaRPr lang="zh-CN" altLang="en-US" sz="20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333287" y="1191688"/>
            <a:ext cx="11690645" cy="895669"/>
          </a:xfrm>
        </p:spPr>
        <p:txBody>
          <a:bodyPr>
            <a:normAutofit/>
          </a:bodyPr>
          <a:lstStyle/>
          <a:p>
            <a:r>
              <a:rPr lang="zh-CN" altLang="en-US" sz="3200">
                <a:latin typeface="黑体" panose="02010609060101010101" pitchFamily="49" charset="-122"/>
                <a:ea typeface="黑体" panose="02010609060101010101" pitchFamily="49" charset="-122"/>
                <a:cs typeface="黑体" panose="02010609060101010101" pitchFamily="49" charset="-122"/>
              </a:rPr>
              <a:t>三步走战略：</a:t>
            </a:r>
          </a:p>
        </p:txBody>
      </p:sp>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8" name="组 7"/>
          <p:cNvGrpSpPr/>
          <p:nvPr/>
        </p:nvGrpSpPr>
        <p:grpSpPr>
          <a:xfrm>
            <a:off x="7130005" y="95172"/>
            <a:ext cx="4969629" cy="1629455"/>
            <a:chOff x="2453580" y="2906167"/>
            <a:chExt cx="6949154" cy="1838687"/>
          </a:xfrm>
        </p:grpSpPr>
        <p:sp>
          <p:nvSpPr>
            <p:cNvPr id="9" name="圆角矩形 8"/>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黑体" panose="02010609060101010101" pitchFamily="49" charset="-122"/>
                  <a:ea typeface="黑体" panose="02010609060101010101" pitchFamily="49" charset="-122"/>
                  <a:sym typeface="+mn-ea"/>
                </a:rPr>
                <a:t>第二</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三</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0" name="左大括号 9"/>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1" name="圆角矩形 10"/>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12" name="圆角矩形 11"/>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
        <p:nvSpPr>
          <p:cNvPr id="13" name="文本框 12"/>
          <p:cNvSpPr txBox="1"/>
          <p:nvPr/>
        </p:nvSpPr>
        <p:spPr>
          <a:xfrm>
            <a:off x="1678328" y="3981691"/>
            <a:ext cx="1539434" cy="461665"/>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第一步</a:t>
            </a:r>
          </a:p>
        </p:txBody>
      </p:sp>
      <p:sp>
        <p:nvSpPr>
          <p:cNvPr id="14" name="文本框 13"/>
          <p:cNvSpPr txBox="1"/>
          <p:nvPr/>
        </p:nvSpPr>
        <p:spPr>
          <a:xfrm>
            <a:off x="5279984" y="3127093"/>
            <a:ext cx="1539434" cy="461665"/>
          </a:xfrm>
          <a:prstGeom prst="rect">
            <a:avLst/>
          </a:prstGeom>
          <a:noFill/>
        </p:spPr>
        <p:txBody>
          <a:bodyPr wrap="square" rtlCol="0">
            <a:spAutoFit/>
          </a:bodyPr>
          <a:lstStyle/>
          <a:p>
            <a:r>
              <a:rPr kumimoji="1" lang="zh-CN" altLang="en-US" sz="2400" dirty="0">
                <a:latin typeface="黑体" panose="02010609060101010101" pitchFamily="49" charset="-122"/>
                <a:ea typeface="黑体" panose="02010609060101010101" pitchFamily="49" charset="-122"/>
                <a:cs typeface="黑体" panose="02010609060101010101" pitchFamily="49" charset="-122"/>
              </a:rPr>
              <a:t>第二步</a:t>
            </a:r>
          </a:p>
        </p:txBody>
      </p:sp>
      <p:sp>
        <p:nvSpPr>
          <p:cNvPr id="15" name="文本框 14"/>
          <p:cNvSpPr txBox="1"/>
          <p:nvPr/>
        </p:nvSpPr>
        <p:spPr>
          <a:xfrm>
            <a:off x="8682941" y="2268790"/>
            <a:ext cx="1539434" cy="461665"/>
          </a:xfrm>
          <a:prstGeom prst="rect">
            <a:avLst/>
          </a:prstGeom>
          <a:noFill/>
        </p:spPr>
        <p:txBody>
          <a:bodyPr wrap="square" rtlCol="0">
            <a:spAutoFit/>
          </a:bodyPr>
          <a:lstStyle/>
          <a:p>
            <a:r>
              <a:rPr kumimoji="1" lang="zh-CN" altLang="en-US" sz="2400">
                <a:latin typeface="黑体" panose="02010609060101010101" pitchFamily="49" charset="-122"/>
                <a:ea typeface="黑体" panose="02010609060101010101" pitchFamily="49" charset="-122"/>
                <a:cs typeface="黑体" panose="02010609060101010101" pitchFamily="49" charset="-122"/>
              </a:rPr>
              <a:t>第三步</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16" name="文本框 15">
            <a:extLst>
              <a:ext uri="{FF2B5EF4-FFF2-40B4-BE49-F238E27FC236}">
                <a16:creationId xmlns:a16="http://schemas.microsoft.com/office/drawing/2014/main" id="{FB8A928D-7159-2244-98D9-7DD2AEB3B0D6}"/>
              </a:ext>
            </a:extLst>
          </p:cNvPr>
          <p:cNvSpPr txBox="1"/>
          <p:nvPr/>
        </p:nvSpPr>
        <p:spPr>
          <a:xfrm>
            <a:off x="435781" y="29320"/>
            <a:ext cx="7147047" cy="246221"/>
          </a:xfrm>
          <a:prstGeom prst="rect">
            <a:avLst/>
          </a:prstGeom>
          <a:noFill/>
        </p:spPr>
        <p:txBody>
          <a:bodyPr wrap="square" rtlCol="0">
            <a:spAutoFit/>
          </a:bodyPr>
          <a:lstStyle/>
          <a:p>
            <a:r>
              <a:rPr kumimoji="1" lang="en-US" altLang="zh-CN" sz="1000" dirty="0">
                <a:solidFill>
                  <a:schemeClr val="bg1">
                    <a:lumMod val="95000"/>
                  </a:schemeClr>
                </a:solidFill>
              </a:rPr>
              <a:t>10.2.2.1</a:t>
            </a:r>
            <a:r>
              <a:rPr kumimoji="1" lang="zh-CN" altLang="en-US" sz="1000" dirty="0">
                <a:solidFill>
                  <a:schemeClr val="bg1">
                    <a:lumMod val="95000"/>
                  </a:schemeClr>
                </a:solidFill>
              </a:rPr>
              <a:t>社会主义初级阶段理论和党的基本路线的提出</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56"/>
          <p:cNvSpPr txBox="1"/>
          <p:nvPr/>
        </p:nvSpPr>
        <p:spPr>
          <a:xfrm>
            <a:off x="1743075" y="1385889"/>
            <a:ext cx="1081088" cy="276225"/>
          </a:xfrm>
          <a:prstGeom prst="rect">
            <a:avLst/>
          </a:prstGeom>
          <a:noFill/>
          <a:ln w="9525">
            <a:noFill/>
          </a:ln>
        </p:spPr>
        <p:txBody>
          <a:bodyPr wrap="none">
            <a:spAutoFit/>
          </a:bodyPr>
          <a:lstStyle/>
          <a:p>
            <a:pPr eaLnBrk="1" hangingPunct="1"/>
            <a:r>
              <a:rPr lang="en-US" altLang="zh-CN" sz="1200" b="1" i="1" dirty="0">
                <a:solidFill>
                  <a:schemeClr val="bg1"/>
                </a:solidFill>
                <a:latin typeface="方正兰亭黑_GBK" panose="02000000000000000000" pitchFamily="2" charset="-122"/>
                <a:ea typeface="方正兰亭黑_GBK" panose="02000000000000000000" pitchFamily="2" charset="-122"/>
              </a:rPr>
              <a:t>2.</a:t>
            </a:r>
            <a:r>
              <a:rPr lang="zh-CN" altLang="en-US" sz="1200" b="1" i="1" dirty="0">
                <a:solidFill>
                  <a:schemeClr val="bg1"/>
                </a:solidFill>
                <a:latin typeface="方正兰亭黑_GBK" panose="02000000000000000000" pitchFamily="2" charset="-122"/>
                <a:ea typeface="方正兰亭黑_GBK" panose="02000000000000000000" pitchFamily="2" charset="-122"/>
              </a:rPr>
              <a:t>教材卖点二</a:t>
            </a:r>
          </a:p>
        </p:txBody>
      </p:sp>
      <p:sp>
        <p:nvSpPr>
          <p:cNvPr id="13315" name="椭圆 84"/>
          <p:cNvSpPr/>
          <p:nvPr/>
        </p:nvSpPr>
        <p:spPr>
          <a:xfrm>
            <a:off x="3175000" y="2654300"/>
            <a:ext cx="471488" cy="471488"/>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16" name="椭圆 91"/>
          <p:cNvSpPr/>
          <p:nvPr/>
        </p:nvSpPr>
        <p:spPr>
          <a:xfrm>
            <a:off x="5589588" y="4591050"/>
            <a:ext cx="584200" cy="584200"/>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17" name="椭圆 92"/>
          <p:cNvSpPr/>
          <p:nvPr/>
        </p:nvSpPr>
        <p:spPr>
          <a:xfrm flipH="1">
            <a:off x="1989138" y="3724275"/>
            <a:ext cx="228600" cy="228600"/>
          </a:xfrm>
          <a:prstGeom prst="ellipse">
            <a:avLst/>
          </a:prstGeom>
          <a:solidFill>
            <a:srgbClr val="88D0E0">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18" name="椭圆 93"/>
          <p:cNvSpPr/>
          <p:nvPr/>
        </p:nvSpPr>
        <p:spPr>
          <a:xfrm flipH="1">
            <a:off x="4252914" y="2260600"/>
            <a:ext cx="307975" cy="306388"/>
          </a:xfrm>
          <a:prstGeom prst="ellipse">
            <a:avLst/>
          </a:prstGeom>
          <a:solidFill>
            <a:srgbClr val="FCDD65">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19" name="椭圆 95"/>
          <p:cNvSpPr/>
          <p:nvPr/>
        </p:nvSpPr>
        <p:spPr>
          <a:xfrm>
            <a:off x="7397751" y="2568576"/>
            <a:ext cx="447675" cy="447675"/>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20" name="椭圆 97"/>
          <p:cNvSpPr/>
          <p:nvPr/>
        </p:nvSpPr>
        <p:spPr>
          <a:xfrm flipH="1">
            <a:off x="6173788" y="3000376"/>
            <a:ext cx="239712" cy="239713"/>
          </a:xfrm>
          <a:prstGeom prst="ellipse">
            <a:avLst/>
          </a:prstGeom>
          <a:solidFill>
            <a:srgbClr val="F28A5F">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21" name="椭圆 99"/>
          <p:cNvSpPr/>
          <p:nvPr/>
        </p:nvSpPr>
        <p:spPr>
          <a:xfrm>
            <a:off x="9317038" y="5057776"/>
            <a:ext cx="558800" cy="557213"/>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22" name="椭圆 101"/>
          <p:cNvSpPr/>
          <p:nvPr/>
        </p:nvSpPr>
        <p:spPr>
          <a:xfrm flipH="1">
            <a:off x="8629651" y="1662113"/>
            <a:ext cx="449263" cy="449262"/>
          </a:xfrm>
          <a:prstGeom prst="ellipse">
            <a:avLst/>
          </a:prstGeom>
          <a:solidFill>
            <a:srgbClr val="88D0E0">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pic>
        <p:nvPicPr>
          <p:cNvPr id="13323" name="图片 1"/>
          <p:cNvPicPr>
            <a:picLocks noChangeAspect="1"/>
          </p:cNvPicPr>
          <p:nvPr/>
        </p:nvPicPr>
        <p:blipFill>
          <a:blip r:embed="rId2"/>
          <a:stretch>
            <a:fillRect/>
          </a:stretch>
        </p:blipFill>
        <p:spPr>
          <a:xfrm>
            <a:off x="1841500" y="9525"/>
            <a:ext cx="8509000" cy="6616700"/>
          </a:xfrm>
          <a:prstGeom prst="rect">
            <a:avLst/>
          </a:prstGeom>
          <a:noFill/>
          <a:ln w="9525">
            <a:noFill/>
          </a:ln>
        </p:spPr>
      </p:pic>
      <p:sp>
        <p:nvSpPr>
          <p:cNvPr id="12" name="圆角矩形 11"/>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15333757"/>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10192076"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3" name="文本框 2"/>
          <p:cNvSpPr txBox="1"/>
          <p:nvPr/>
        </p:nvSpPr>
        <p:spPr>
          <a:xfrm>
            <a:off x="238294" y="1870803"/>
            <a:ext cx="8670150" cy="3831818"/>
          </a:xfrm>
          <a:prstGeom prst="rect">
            <a:avLst/>
          </a:prstGeom>
          <a:noFill/>
        </p:spPr>
        <p:txBody>
          <a:bodyPr wrap="square" rtlCol="0" anchor="t">
            <a:spAutoFit/>
          </a:bodyPr>
          <a:lstStyle/>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zh-CN" altLang="en-US" b="1" dirty="0">
                <a:latin typeface="黑体" panose="02010609060101010101" pitchFamily="49" charset="-122"/>
                <a:ea typeface="黑体" panose="02010609060101010101" pitchFamily="49" charset="-122"/>
                <a:cs typeface="黑体" panose="02010609060101010101" pitchFamily="49" charset="-122"/>
              </a:rPr>
              <a:t>邓小平南方谈话，</a:t>
            </a:r>
            <a:r>
              <a:rPr lang="zh-CN" altLang="en-US" dirty="0">
                <a:latin typeface="黑体" panose="02010609060101010101" pitchFamily="49" charset="-122"/>
                <a:ea typeface="黑体" panose="02010609060101010101" pitchFamily="49" charset="-122"/>
                <a:cs typeface="黑体" panose="02010609060101010101" pitchFamily="49" charset="-122"/>
              </a:rPr>
              <a:t>提出</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三个有利于</a:t>
            </a:r>
            <a:r>
              <a:rPr lang="zh-CN" altLang="en-US" dirty="0">
                <a:latin typeface="黑体" panose="02010609060101010101" pitchFamily="49" charset="-122"/>
                <a:ea typeface="黑体" panose="02010609060101010101" pitchFamily="49" charset="-122"/>
                <a:cs typeface="黑体" panose="02010609060101010101" pitchFamily="49"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endParaRP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pPr fontAlgn="auto">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rPr>
              <a:t>①是否有利于发展社会主义社会的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生产力</a:t>
            </a:r>
            <a:r>
              <a:rPr lang="zh-CN" altLang="en-US" dirty="0">
                <a:latin typeface="黑体" panose="02010609060101010101" pitchFamily="49" charset="-122"/>
                <a:ea typeface="黑体" panose="02010609060101010101" pitchFamily="49" charset="-122"/>
                <a:cs typeface="黑体" panose="02010609060101010101" pitchFamily="49"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fontAlgn="auto">
              <a:lnSpc>
                <a:spcPct val="150000"/>
              </a:lnSpc>
            </a:pPr>
            <a:endParaRPr lang="zh-CN" altLang="en-US" dirty="0">
              <a:latin typeface="黑体" panose="02010609060101010101" pitchFamily="49" charset="-122"/>
              <a:ea typeface="黑体" panose="02010609060101010101" pitchFamily="49" charset="-122"/>
              <a:cs typeface="黑体" panose="02010609060101010101" pitchFamily="49" charset="-122"/>
            </a:endParaRPr>
          </a:p>
          <a:p>
            <a:pPr fontAlgn="auto">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rPr>
              <a:t>②是否有 利于增强社会主义国家的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综合国力</a:t>
            </a:r>
            <a:r>
              <a:rPr lang="zh-CN" altLang="en-US" dirty="0">
                <a:latin typeface="黑体" panose="02010609060101010101" pitchFamily="49" charset="-122"/>
                <a:ea typeface="黑体" panose="02010609060101010101" pitchFamily="49" charset="-122"/>
                <a:cs typeface="黑体" panose="02010609060101010101" pitchFamily="49"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fontAlgn="auto">
              <a:lnSpc>
                <a:spcPct val="150000"/>
              </a:lnSpc>
            </a:pPr>
            <a:endParaRPr lang="zh-CN" altLang="en-US" dirty="0">
              <a:latin typeface="黑体" panose="02010609060101010101" pitchFamily="49" charset="-122"/>
              <a:ea typeface="黑体" panose="02010609060101010101" pitchFamily="49" charset="-122"/>
              <a:cs typeface="黑体" panose="02010609060101010101" pitchFamily="49" charset="-122"/>
            </a:endParaRPr>
          </a:p>
          <a:p>
            <a:pPr fontAlgn="auto">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rPr>
              <a:t>③是否有利于提高</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人民的生活水平</a:t>
            </a:r>
            <a:r>
              <a:rPr lang="zh-CN" altLang="en-US" dirty="0">
                <a:latin typeface="黑体" panose="02010609060101010101" pitchFamily="49" charset="-122"/>
                <a:ea typeface="黑体" panose="02010609060101010101" pitchFamily="49" charset="-122"/>
                <a:cs typeface="黑体" panose="02010609060101010101" pitchFamily="49" charset="-122"/>
              </a:rPr>
              <a:t>。</a:t>
            </a:r>
            <a:endParaRPr lang="zh-CN" altLang="en-US" dirty="0"/>
          </a:p>
          <a:p>
            <a:endParaRPr lang="zh-CN" altLang="en-US" dirty="0"/>
          </a:p>
          <a:p>
            <a:endParaRPr lang="zh-CN" altLang="en-US" dirty="0"/>
          </a:p>
        </p:txBody>
      </p:sp>
      <p:sp>
        <p:nvSpPr>
          <p:cNvPr id="18" name="TextBox 12"/>
          <p:cNvSpPr txBox="1"/>
          <p:nvPr/>
        </p:nvSpPr>
        <p:spPr>
          <a:xfrm>
            <a:off x="7197725" y="2790190"/>
            <a:ext cx="1305560" cy="398780"/>
          </a:xfrm>
          <a:prstGeom prst="rect">
            <a:avLst/>
          </a:prstGeom>
          <a:noFill/>
          <a:ln w="9525">
            <a:noFill/>
          </a:ln>
        </p:spPr>
        <p:txBody>
          <a:bodyPr wrap="square">
            <a:spAutoFit/>
          </a:bodyPr>
          <a:lstStyle/>
          <a:p>
            <a:pPr algn="ctr"/>
            <a:r>
              <a:rPr lang="zh-CN" altLang="en-US" sz="2000" dirty="0">
                <a:solidFill>
                  <a:srgbClr val="F8F8F8"/>
                </a:solidFill>
                <a:latin typeface="黑体" panose="02010609060101010101" pitchFamily="49" charset="-122"/>
                <a:ea typeface="黑体" panose="02010609060101010101" pitchFamily="49" charset="-122"/>
              </a:rPr>
              <a:t>生产力</a:t>
            </a:r>
          </a:p>
        </p:txBody>
      </p:sp>
      <p:sp>
        <p:nvSpPr>
          <p:cNvPr id="20" name="TextBox 15"/>
          <p:cNvSpPr txBox="1"/>
          <p:nvPr/>
        </p:nvSpPr>
        <p:spPr>
          <a:xfrm>
            <a:off x="8515893" y="3900423"/>
            <a:ext cx="918779" cy="706755"/>
          </a:xfrm>
          <a:prstGeom prst="rect">
            <a:avLst/>
          </a:prstGeom>
          <a:noFill/>
          <a:ln w="9525">
            <a:noFill/>
          </a:ln>
        </p:spPr>
        <p:txBody>
          <a:bodyPr>
            <a:spAutoFit/>
          </a:bodyPr>
          <a:lstStyle/>
          <a:p>
            <a:pPr algn="ctr"/>
            <a:r>
              <a:rPr lang="zh-CN" altLang="en-US" sz="2000" dirty="0">
                <a:solidFill>
                  <a:srgbClr val="F8F8F8"/>
                </a:solidFill>
                <a:latin typeface="黑体" panose="02010609060101010101" pitchFamily="49" charset="-122"/>
                <a:ea typeface="黑体" panose="02010609060101010101" pitchFamily="49" charset="-122"/>
              </a:rPr>
              <a:t>综合国力</a:t>
            </a:r>
          </a:p>
        </p:txBody>
      </p:sp>
      <p:sp>
        <p:nvSpPr>
          <p:cNvPr id="21" name="圆角矩形 20"/>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2" name="三角形 1"/>
          <p:cNvSpPr/>
          <p:nvPr/>
        </p:nvSpPr>
        <p:spPr>
          <a:xfrm>
            <a:off x="6490433" y="2064718"/>
            <a:ext cx="4621749" cy="4004545"/>
          </a:xfrm>
          <a:prstGeom prst="triangl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 name="直线连接符 11"/>
          <p:cNvCxnSpPr/>
          <p:nvPr/>
        </p:nvCxnSpPr>
        <p:spPr>
          <a:xfrm flipV="1">
            <a:off x="7181798" y="4852390"/>
            <a:ext cx="3220137" cy="73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线连接符 22"/>
          <p:cNvCxnSpPr/>
          <p:nvPr/>
        </p:nvCxnSpPr>
        <p:spPr>
          <a:xfrm flipV="1">
            <a:off x="7850505" y="3642858"/>
            <a:ext cx="1824692" cy="148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8059009" y="5069689"/>
            <a:ext cx="1747777" cy="646331"/>
          </a:xfrm>
          <a:prstGeom prst="rect">
            <a:avLst/>
          </a:prstGeom>
          <a:noFill/>
        </p:spPr>
        <p:txBody>
          <a:bodyPr wrap="square" rtlCol="0">
            <a:spAutoFit/>
          </a:bodyPr>
          <a:lstStyle/>
          <a:p>
            <a:r>
              <a:rPr kumimoji="1" lang="zh-CN" altLang="en-US" sz="3600" dirty="0">
                <a:latin typeface="黑体" panose="02010609060101010101" pitchFamily="49" charset="-122"/>
                <a:ea typeface="黑体" panose="02010609060101010101" pitchFamily="49" charset="-122"/>
                <a:cs typeface="黑体" panose="02010609060101010101" pitchFamily="49" charset="-122"/>
              </a:rPr>
              <a:t>生产力</a:t>
            </a:r>
          </a:p>
        </p:txBody>
      </p:sp>
      <p:sp>
        <p:nvSpPr>
          <p:cNvPr id="28" name="文本框 27"/>
          <p:cNvSpPr txBox="1"/>
          <p:nvPr/>
        </p:nvSpPr>
        <p:spPr>
          <a:xfrm>
            <a:off x="8034555" y="4013499"/>
            <a:ext cx="1747777" cy="523220"/>
          </a:xfrm>
          <a:prstGeom prst="rect">
            <a:avLst/>
          </a:prstGeom>
          <a:noFill/>
        </p:spPr>
        <p:txBody>
          <a:bodyPr wrap="square" rtlCol="0">
            <a:spAutoFit/>
          </a:bodyPr>
          <a:lstStyle/>
          <a:p>
            <a:r>
              <a:rPr kumimoji="1" lang="zh-CN" altLang="en-US" sz="2800" dirty="0">
                <a:latin typeface="黑体" panose="02010609060101010101" pitchFamily="49" charset="-122"/>
                <a:ea typeface="黑体" panose="02010609060101010101" pitchFamily="49" charset="-122"/>
                <a:cs typeface="黑体" panose="02010609060101010101" pitchFamily="49" charset="-122"/>
              </a:rPr>
              <a:t>综合国力</a:t>
            </a:r>
          </a:p>
        </p:txBody>
      </p:sp>
      <p:sp>
        <p:nvSpPr>
          <p:cNvPr id="29" name="文本框 28"/>
          <p:cNvSpPr txBox="1"/>
          <p:nvPr/>
        </p:nvSpPr>
        <p:spPr>
          <a:xfrm>
            <a:off x="7933207" y="2918778"/>
            <a:ext cx="1747777" cy="400110"/>
          </a:xfrm>
          <a:prstGeom prst="rect">
            <a:avLst/>
          </a:prstGeom>
          <a:noFill/>
        </p:spPr>
        <p:txBody>
          <a:bodyPr wrap="square" rtlCol="0">
            <a:spAutoFit/>
          </a:bodyPr>
          <a:lstStyle/>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人民生活水平</a:t>
            </a:r>
          </a:p>
        </p:txBody>
      </p:sp>
      <p:grpSp>
        <p:nvGrpSpPr>
          <p:cNvPr id="32" name="组 31"/>
          <p:cNvGrpSpPr/>
          <p:nvPr/>
        </p:nvGrpSpPr>
        <p:grpSpPr>
          <a:xfrm>
            <a:off x="7130005" y="95172"/>
            <a:ext cx="4969629" cy="1629455"/>
            <a:chOff x="2453580" y="2906167"/>
            <a:chExt cx="6949154" cy="1838687"/>
          </a:xfrm>
        </p:grpSpPr>
        <p:sp>
          <p:nvSpPr>
            <p:cNvPr id="33" name="圆角矩形 32"/>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黑体" panose="02010609060101010101" pitchFamily="49" charset="-122"/>
                  <a:ea typeface="黑体" panose="02010609060101010101" pitchFamily="49" charset="-122"/>
                  <a:sym typeface="+mn-ea"/>
                </a:rPr>
                <a:t>第二</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三</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34" name="左大括号 33"/>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5" name="圆角矩形 34"/>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36" name="圆角矩形 35"/>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940716"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2" name="文本框 1"/>
          <p:cNvSpPr txBox="1"/>
          <p:nvPr/>
        </p:nvSpPr>
        <p:spPr>
          <a:xfrm>
            <a:off x="552450" y="1955207"/>
            <a:ext cx="10898505" cy="2677656"/>
          </a:xfrm>
          <a:prstGeom prst="rect">
            <a:avLst/>
          </a:prstGeom>
          <a:noFill/>
        </p:spPr>
        <p:txBody>
          <a:bodyPr wrap="square" rtlCol="0" anchor="t">
            <a:spAutoFit/>
          </a:bodyPr>
          <a:lstStyle/>
          <a:p>
            <a:endParaRPr lang="zh-CN" altLang="en-US" dirty="0">
              <a:latin typeface="黑体" panose="02010609060101010101" pitchFamily="49" charset="-122"/>
              <a:ea typeface="黑体" panose="02010609060101010101" pitchFamily="49" charset="-122"/>
              <a:cs typeface="黑体" panose="02010609060101010101" pitchFamily="49" charset="-122"/>
            </a:endParaRPr>
          </a:p>
          <a:p>
            <a:pPr fontAlgn="auto">
              <a:lnSpc>
                <a:spcPct val="150000"/>
              </a:lnSpc>
            </a:pPr>
            <a:r>
              <a:rPr lang="zh-CN" altLang="en-US" sz="2000" b="1" dirty="0">
                <a:latin typeface="黑体" panose="02010609060101010101" pitchFamily="49" charset="-122"/>
                <a:ea typeface="黑体" panose="02010609060101010101" pitchFamily="49" charset="-122"/>
                <a:cs typeface="黑体" panose="02010609060101010101" pitchFamily="49" charset="-122"/>
              </a:rPr>
              <a:t>十四大：</a:t>
            </a:r>
            <a:r>
              <a:rPr lang="zh-CN" altLang="en-US" sz="2000" dirty="0">
                <a:latin typeface="黑体" panose="02010609060101010101" pitchFamily="49" charset="-122"/>
                <a:ea typeface="黑体" panose="02010609060101010101" pitchFamily="49" charset="-122"/>
                <a:cs typeface="黑体" panose="02010609060101010101" pitchFamily="49" charset="-122"/>
              </a:rPr>
              <a:t>我国</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经济体制改革</a:t>
            </a:r>
            <a:r>
              <a:rPr lang="zh-CN" altLang="en-US" sz="2000" dirty="0">
                <a:latin typeface="黑体" panose="02010609060101010101" pitchFamily="49" charset="-122"/>
                <a:ea typeface="黑体" panose="02010609060101010101" pitchFamily="49" charset="-122"/>
                <a:cs typeface="黑体" panose="02010609060101010101" pitchFamily="49" charset="-122"/>
              </a:rPr>
              <a:t>的目标是</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建立社会主义市场经济体制</a:t>
            </a:r>
            <a:r>
              <a:rPr lang="zh-CN" altLang="en-US" sz="2000" dirty="0">
                <a:latin typeface="黑体" panose="02010609060101010101" pitchFamily="49" charset="-122"/>
                <a:ea typeface="黑体" panose="02010609060101010101" pitchFamily="49" charset="-122"/>
                <a:cs typeface="黑体" panose="02010609060101010101" pitchFamily="49" charset="-122"/>
              </a:rPr>
              <a:t>。</a:t>
            </a: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b="1" dirty="0">
                <a:latin typeface="黑体" panose="02010609060101010101" pitchFamily="49" charset="-122"/>
                <a:ea typeface="黑体" panose="02010609060101010101" pitchFamily="49" charset="-122"/>
                <a:cs typeface="黑体" panose="02010609060101010101" pitchFamily="49" charset="-122"/>
                <a:sym typeface="+mn-ea"/>
              </a:rPr>
              <a:t>十四届六中全会：</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《关于加强社会主义精神文明建设若干重要问题的决议》</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b="1" dirty="0">
                <a:latin typeface="黑体" panose="02010609060101010101" pitchFamily="49" charset="-122"/>
                <a:ea typeface="黑体" panose="02010609060101010101" pitchFamily="49" charset="-122"/>
                <a:cs typeface="黑体" panose="02010609060101010101" pitchFamily="49" charset="-122"/>
                <a:sym typeface="+mn-ea"/>
              </a:rPr>
              <a:t>十五大：</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把</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邓小平理论</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同马克思列宁主义.毛泽东思想一道确立为共产党的指导思想。</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10" name="组 9"/>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黑体" panose="02010609060101010101" pitchFamily="49" charset="-122"/>
                  <a:ea typeface="黑体" panose="02010609060101010101" pitchFamily="49" charset="-122"/>
                  <a:sym typeface="+mn-ea"/>
                </a:rPr>
                <a:t>第二</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三</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2" name="左大括号 11"/>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16" name="圆角矩形 15"/>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616625"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53" name="文本框 52"/>
          <p:cNvSpPr txBox="1"/>
          <p:nvPr/>
        </p:nvSpPr>
        <p:spPr>
          <a:xfrm>
            <a:off x="-836135" y="2056500"/>
            <a:ext cx="4157345" cy="3600986"/>
          </a:xfrm>
          <a:prstGeom prst="rect">
            <a:avLst/>
          </a:prstGeom>
          <a:noFill/>
        </p:spPr>
        <p:txBody>
          <a:bodyPr wrap="square" rtlCol="0">
            <a:spAutoFit/>
          </a:bodyPr>
          <a:lstStyle/>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400" dirty="0">
                <a:latin typeface="黑体" panose="02010609060101010101" pitchFamily="49" charset="-122"/>
                <a:ea typeface="黑体" panose="02010609060101010101" pitchFamily="49" charset="-122"/>
                <a:cs typeface="黑体" panose="02010609060101010101" pitchFamily="49" charset="-122"/>
              </a:rPr>
              <a:t>  </a:t>
            </a:r>
            <a:r>
              <a:rPr kumimoji="1" lang="zh-CN" sz="2000" dirty="0">
                <a:latin typeface="黑体" panose="02010609060101010101" pitchFamily="49" charset="-122"/>
                <a:ea typeface="黑体" panose="02010609060101010101" pitchFamily="49" charset="-122"/>
                <a:cs typeface="黑体" panose="02010609060101010101" pitchFamily="49" charset="-122"/>
              </a:rPr>
              <a:t>十三大</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   </a:t>
            </a:r>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南方谈话</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sym typeface="+mn-ea"/>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    </a:t>
            </a:r>
            <a:r>
              <a:rPr kumimoji="1" lang="zh-CN" sz="2000" dirty="0">
                <a:latin typeface="黑体" panose="02010609060101010101" pitchFamily="49" charset="-122"/>
                <a:ea typeface="黑体" panose="02010609060101010101" pitchFamily="49" charset="-122"/>
                <a:cs typeface="黑体" panose="02010609060101010101" pitchFamily="49" charset="-122"/>
              </a:rPr>
              <a:t>十四大</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十四届六中全会</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    十五大</a:t>
            </a: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p:txBody>
      </p:sp>
      <p:sp>
        <p:nvSpPr>
          <p:cNvPr id="36" name="文本框 35"/>
          <p:cNvSpPr txBox="1"/>
          <p:nvPr/>
        </p:nvSpPr>
        <p:spPr>
          <a:xfrm>
            <a:off x="5390225" y="1793994"/>
            <a:ext cx="7680960" cy="4462760"/>
          </a:xfrm>
          <a:prstGeom prst="rect">
            <a:avLst/>
          </a:prstGeom>
          <a:noFill/>
        </p:spPr>
        <p:txBody>
          <a:bodyPr wrap="square" rtlCol="0">
            <a:spAutoFit/>
          </a:bodyPr>
          <a:lstStyle/>
          <a:p>
            <a:pPr algn="l">
              <a:buNone/>
            </a:pPr>
            <a:endParaRPr kumimoji="1" lang="zh-CN" altLang="en-US" sz="24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《关于加强社会主义精神文明建设若干重要问题的决议》</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a:t>
            </a:r>
            <a:r>
              <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rPr>
              <a:t> </a:t>
            </a:r>
          </a:p>
          <a:p>
            <a:pPr algn="l">
              <a:buNone/>
            </a:pPr>
            <a:r>
              <a:rPr kumimoji="1" lang="en-US" altLang="zh-CN" sz="2000"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一个中心，两个基本点</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rPr>
              <a:t> 三个有利于</a:t>
            </a:r>
            <a:endParaRPr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endParaRPr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三步走</a:t>
            </a: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邓小平理论入党章</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l">
              <a:buNone/>
            </a:pPr>
            <a:r>
              <a:rPr kumimoji="1" lang="zh-CN" altLang="en-US" sz="2000" dirty="0">
                <a:latin typeface="黑体" panose="02010609060101010101" pitchFamily="49" charset="-122"/>
                <a:ea typeface="黑体" panose="02010609060101010101" pitchFamily="49" charset="-122"/>
                <a:cs typeface="黑体" panose="02010609060101010101" pitchFamily="49" charset="-122"/>
              </a:rPr>
              <a:t> 建立社会主义市场经济</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8" name="文本框 7"/>
          <p:cNvSpPr txBox="1"/>
          <p:nvPr/>
        </p:nvSpPr>
        <p:spPr>
          <a:xfrm>
            <a:off x="1044484" y="0"/>
            <a:ext cx="7147047" cy="553998"/>
          </a:xfrm>
          <a:prstGeom prst="rect">
            <a:avLst/>
          </a:prstGeom>
          <a:noFill/>
        </p:spPr>
        <p:txBody>
          <a:bodyPr wrap="square" rtlCol="0">
            <a:spAutoFit/>
          </a:bodyPr>
          <a:lstStyle/>
          <a:p>
            <a:r>
              <a:rPr lang="en-US" altLang="zh-CN" sz="1000" dirty="0">
                <a:solidFill>
                  <a:schemeClr val="bg1"/>
                </a:solidFill>
              </a:rPr>
              <a:t>10.3.1</a:t>
            </a:r>
            <a:r>
              <a:rPr lang="zh-CN" altLang="en-US" sz="1000" dirty="0">
                <a:solidFill>
                  <a:schemeClr val="bg1"/>
                </a:solidFill>
              </a:rPr>
              <a:t>改革开放新的历史性突破</a:t>
            </a:r>
            <a:endParaRPr lang="en-US" altLang="zh-CN" sz="1000" dirty="0">
              <a:solidFill>
                <a:schemeClr val="bg1"/>
              </a:solidFill>
            </a:endParaRPr>
          </a:p>
          <a:p>
            <a:r>
              <a:rPr lang="en-US" altLang="zh-CN" sz="1000" dirty="0">
                <a:solidFill>
                  <a:schemeClr val="bg1"/>
                </a:solidFill>
              </a:rPr>
              <a:t>10.3.2</a:t>
            </a:r>
            <a:r>
              <a:rPr lang="zh-CN" altLang="en-US" sz="1000" dirty="0">
                <a:solidFill>
                  <a:schemeClr val="bg1"/>
                </a:solidFill>
              </a:rPr>
              <a:t>进一步推进改革开放和现代化建设</a:t>
            </a:r>
            <a:endParaRPr lang="en-US" altLang="zh-CN" sz="1000" dirty="0">
              <a:solidFill>
                <a:schemeClr val="bg1"/>
              </a:solidFill>
            </a:endParaRPr>
          </a:p>
          <a:p>
            <a:r>
              <a:rPr lang="en-US" altLang="zh-CN" sz="1000" dirty="0">
                <a:solidFill>
                  <a:schemeClr val="bg1"/>
                </a:solidFill>
              </a:rPr>
              <a:t>10.3.3</a:t>
            </a:r>
            <a:r>
              <a:rPr lang="zh-CN" altLang="en-US" sz="1000" dirty="0">
                <a:solidFill>
                  <a:schemeClr val="bg1"/>
                </a:solidFill>
              </a:rPr>
              <a:t>中国特色社会主义事业的跨世纪发展</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616625"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53" name="文本框 52"/>
          <p:cNvSpPr txBox="1"/>
          <p:nvPr/>
        </p:nvSpPr>
        <p:spPr>
          <a:xfrm>
            <a:off x="-836135" y="2056500"/>
            <a:ext cx="4157345" cy="3600986"/>
          </a:xfrm>
          <a:prstGeom prst="rect">
            <a:avLst/>
          </a:prstGeom>
          <a:noFill/>
        </p:spPr>
        <p:txBody>
          <a:bodyPr wrap="square" rtlCol="0">
            <a:spAutoFit/>
          </a:bodyPr>
          <a:lstStyle/>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400" dirty="0">
                <a:latin typeface="黑体" panose="02010609060101010101" pitchFamily="49" charset="-122"/>
                <a:ea typeface="黑体" panose="02010609060101010101" pitchFamily="49" charset="-122"/>
                <a:cs typeface="黑体" panose="02010609060101010101" pitchFamily="49" charset="-122"/>
              </a:rPr>
              <a:t>  </a:t>
            </a:r>
            <a:r>
              <a:rPr kumimoji="1" lang="zh-CN" sz="2000" dirty="0">
                <a:latin typeface="黑体" panose="02010609060101010101" pitchFamily="49" charset="-122"/>
                <a:ea typeface="黑体" panose="02010609060101010101" pitchFamily="49" charset="-122"/>
                <a:cs typeface="黑体" panose="02010609060101010101" pitchFamily="49" charset="-122"/>
              </a:rPr>
              <a:t>十三大</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   </a:t>
            </a:r>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南方谈话</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sym typeface="+mn-ea"/>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    </a:t>
            </a:r>
            <a:r>
              <a:rPr kumimoji="1" lang="zh-CN" sz="2000" dirty="0">
                <a:latin typeface="黑体" panose="02010609060101010101" pitchFamily="49" charset="-122"/>
                <a:ea typeface="黑体" panose="02010609060101010101" pitchFamily="49" charset="-122"/>
                <a:cs typeface="黑体" panose="02010609060101010101" pitchFamily="49" charset="-122"/>
              </a:rPr>
              <a:t>十四大</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十四届六中全会</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    十五大</a:t>
            </a: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p:txBody>
      </p:sp>
      <p:sp>
        <p:nvSpPr>
          <p:cNvPr id="36" name="文本框 35"/>
          <p:cNvSpPr txBox="1"/>
          <p:nvPr/>
        </p:nvSpPr>
        <p:spPr>
          <a:xfrm>
            <a:off x="5390225" y="1793994"/>
            <a:ext cx="7680960" cy="4462760"/>
          </a:xfrm>
          <a:prstGeom prst="rect">
            <a:avLst/>
          </a:prstGeom>
          <a:noFill/>
        </p:spPr>
        <p:txBody>
          <a:bodyPr wrap="square" rtlCol="0">
            <a:spAutoFit/>
          </a:bodyPr>
          <a:lstStyle/>
          <a:p>
            <a:pPr algn="l">
              <a:buNone/>
            </a:pPr>
            <a:endParaRPr kumimoji="1" lang="zh-CN" altLang="en-US" sz="24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《关于加强社会主义精神文明建设若干重要问题的决议》</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a:t>
            </a:r>
            <a:r>
              <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rPr>
              <a:t> </a:t>
            </a:r>
          </a:p>
          <a:p>
            <a:pPr algn="l">
              <a:buNone/>
            </a:pPr>
            <a:r>
              <a:rPr kumimoji="1" lang="en-US" altLang="zh-CN" sz="2000"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一个中心，两个基本点</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rPr>
              <a:t> 三个有利于</a:t>
            </a:r>
            <a:endParaRPr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endParaRPr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三步走</a:t>
            </a: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邓小平理论入党章</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l">
              <a:buNone/>
            </a:pPr>
            <a:r>
              <a:rPr kumimoji="1" lang="zh-CN" altLang="en-US" sz="2000" dirty="0">
                <a:latin typeface="黑体" panose="02010609060101010101" pitchFamily="49" charset="-122"/>
                <a:ea typeface="黑体" panose="02010609060101010101" pitchFamily="49" charset="-122"/>
                <a:cs typeface="黑体" panose="02010609060101010101" pitchFamily="49" charset="-122"/>
              </a:rPr>
              <a:t> 建立社会主义市场经济</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cxnSp>
        <p:nvCxnSpPr>
          <p:cNvPr id="7" name="直线连接符 65"/>
          <p:cNvCxnSpPr/>
          <p:nvPr/>
        </p:nvCxnSpPr>
        <p:spPr>
          <a:xfrm>
            <a:off x="3193889" y="2696941"/>
            <a:ext cx="2431407" cy="27775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线连接符 65"/>
          <p:cNvCxnSpPr/>
          <p:nvPr/>
        </p:nvCxnSpPr>
        <p:spPr>
          <a:xfrm>
            <a:off x="3262975" y="3302744"/>
            <a:ext cx="2362321" cy="31239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65"/>
          <p:cNvCxnSpPr/>
          <p:nvPr/>
        </p:nvCxnSpPr>
        <p:spPr>
          <a:xfrm>
            <a:off x="3193889" y="3943185"/>
            <a:ext cx="2431407" cy="143380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线连接符 65"/>
          <p:cNvCxnSpPr/>
          <p:nvPr/>
        </p:nvCxnSpPr>
        <p:spPr>
          <a:xfrm flipV="1">
            <a:off x="3228431" y="2335100"/>
            <a:ext cx="2396865" cy="217050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线连接符 65"/>
          <p:cNvCxnSpPr/>
          <p:nvPr/>
        </p:nvCxnSpPr>
        <p:spPr>
          <a:xfrm flipV="1">
            <a:off x="3193888" y="4784205"/>
            <a:ext cx="2431408" cy="41992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65"/>
          <p:cNvCxnSpPr/>
          <p:nvPr/>
        </p:nvCxnSpPr>
        <p:spPr>
          <a:xfrm>
            <a:off x="3221372" y="2726091"/>
            <a:ext cx="2403924" cy="141767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044484" y="0"/>
            <a:ext cx="7147047" cy="553998"/>
          </a:xfrm>
          <a:prstGeom prst="rect">
            <a:avLst/>
          </a:prstGeom>
          <a:noFill/>
        </p:spPr>
        <p:txBody>
          <a:bodyPr wrap="square" rtlCol="0">
            <a:spAutoFit/>
          </a:bodyPr>
          <a:lstStyle/>
          <a:p>
            <a:r>
              <a:rPr lang="en-US" altLang="zh-CN" sz="1000" dirty="0">
                <a:solidFill>
                  <a:schemeClr val="bg1"/>
                </a:solidFill>
              </a:rPr>
              <a:t>10.3.1</a:t>
            </a:r>
            <a:r>
              <a:rPr lang="zh-CN" altLang="en-US" sz="1000" dirty="0">
                <a:solidFill>
                  <a:schemeClr val="bg1"/>
                </a:solidFill>
              </a:rPr>
              <a:t>改革开放新的历史性突破</a:t>
            </a:r>
            <a:endParaRPr lang="en-US" altLang="zh-CN" sz="1000" dirty="0">
              <a:solidFill>
                <a:schemeClr val="bg1"/>
              </a:solidFill>
            </a:endParaRPr>
          </a:p>
          <a:p>
            <a:r>
              <a:rPr lang="en-US" altLang="zh-CN" sz="1000" dirty="0">
                <a:solidFill>
                  <a:schemeClr val="bg1"/>
                </a:solidFill>
              </a:rPr>
              <a:t>10.3.2</a:t>
            </a:r>
            <a:r>
              <a:rPr lang="zh-CN" altLang="en-US" sz="1000" dirty="0">
                <a:solidFill>
                  <a:schemeClr val="bg1"/>
                </a:solidFill>
              </a:rPr>
              <a:t>进一步推进改革开放和现代化建设</a:t>
            </a:r>
            <a:endParaRPr lang="en-US" altLang="zh-CN" sz="1000" dirty="0">
              <a:solidFill>
                <a:schemeClr val="bg1"/>
              </a:solidFill>
            </a:endParaRPr>
          </a:p>
          <a:p>
            <a:r>
              <a:rPr lang="en-US" altLang="zh-CN" sz="1000" dirty="0">
                <a:solidFill>
                  <a:schemeClr val="bg1"/>
                </a:solidFill>
              </a:rPr>
              <a:t>10.3.3</a:t>
            </a:r>
            <a:r>
              <a:rPr lang="zh-CN" altLang="en-US" sz="1000" dirty="0">
                <a:solidFill>
                  <a:schemeClr val="bg1"/>
                </a:solidFill>
              </a:rPr>
              <a:t>中国特色社会主义事业的跨世纪发展</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347522"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10" name="文本框 9"/>
          <p:cNvSpPr txBox="1"/>
          <p:nvPr/>
        </p:nvSpPr>
        <p:spPr>
          <a:xfrm>
            <a:off x="836281" y="3971210"/>
            <a:ext cx="10898505" cy="2031325"/>
          </a:xfrm>
          <a:prstGeom prst="rect">
            <a:avLst/>
          </a:prstGeom>
          <a:noFill/>
        </p:spPr>
        <p:txBody>
          <a:bodyPr wrap="square" rtlCol="0" anchor="t">
            <a:spAutoFit/>
          </a:bodyPr>
          <a:lstStyle/>
          <a:p>
            <a:r>
              <a:rPr lang="en-US" altLang="zh-CN" dirty="0">
                <a:latin typeface="黑体" panose="02010609060101010101" pitchFamily="49" charset="-122"/>
                <a:ea typeface="黑体" panose="02010609060101010101" pitchFamily="49" charset="-122"/>
                <a:cs typeface="黑体" panose="02010609060101010101" pitchFamily="49" charset="-122"/>
              </a:rPr>
              <a:t>      </a:t>
            </a:r>
            <a:r>
              <a:rPr lang="zh-CN" altLang="en-US" dirty="0">
                <a:latin typeface="黑体" panose="02010609060101010101" pitchFamily="49" charset="-122"/>
                <a:ea typeface="黑体" panose="02010609060101010101" pitchFamily="49" charset="-122"/>
                <a:cs typeface="黑体" panose="02010609060101010101" pitchFamily="49" charset="-122"/>
              </a:rPr>
              <a:t>邓小平理论                 </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江泽民“三个代表”</a:t>
            </a:r>
            <a:endParaRPr lang="zh-CN" altLang="en-US" dirty="0">
              <a:latin typeface="黑体" panose="02010609060101010101" pitchFamily="49" charset="-122"/>
              <a:ea typeface="黑体" panose="02010609060101010101" pitchFamily="49" charset="-122"/>
              <a:cs typeface="黑体" panose="02010609060101010101" pitchFamily="49" charset="-122"/>
            </a:endParaRP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mn-ea"/>
              </a:rPr>
              <a:t>    什么是社会主义</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                                            </a:t>
            </a:r>
          </a:p>
          <a:p>
            <a:r>
              <a:rPr lang="zh-CN" altLang="en-US" dirty="0">
                <a:latin typeface="黑体" panose="02010609060101010101" pitchFamily="49" charset="-122"/>
                <a:ea typeface="黑体" panose="02010609060101010101" pitchFamily="49" charset="-122"/>
                <a:cs typeface="黑体" panose="02010609060101010101" pitchFamily="49" charset="-122"/>
                <a:sym typeface="+mn-ea"/>
              </a:rPr>
              <a:t>   怎样建设社会主义</a:t>
            </a:r>
          </a:p>
          <a:p>
            <a:endParaRPr lang="zh-CN" altLang="en-US" dirty="0">
              <a:latin typeface="黑体" panose="02010609060101010101" pitchFamily="49" charset="-122"/>
              <a:ea typeface="黑体" panose="02010609060101010101" pitchFamily="49" charset="-122"/>
              <a:cs typeface="黑体" panose="02010609060101010101" pitchFamily="49" charset="-122"/>
              <a:sym typeface="+mn-ea"/>
            </a:endParaRPr>
          </a:p>
          <a:p>
            <a:endParaRPr lang="zh-CN" altLang="en-US" dirty="0">
              <a:latin typeface="黑体" panose="02010609060101010101" pitchFamily="49" charset="-122"/>
              <a:ea typeface="黑体" panose="02010609060101010101" pitchFamily="49" charset="-122"/>
              <a:cs typeface="黑体" panose="02010609060101010101" pitchFamily="49" charset="-122"/>
              <a:sym typeface="+mn-ea"/>
            </a:endParaRPr>
          </a:p>
          <a:p>
            <a:pPr marL="285750" indent="-285750">
              <a:buFont typeface="Wingdings" panose="05000000000000000000" pitchFamily="2" charset="2"/>
              <a:buChar char="ü"/>
            </a:pPr>
            <a:r>
              <a:rPr lang="zh-CN" altLang="en-US" dirty="0">
                <a:latin typeface="黑体" panose="02010609060101010101" pitchFamily="49" charset="-122"/>
                <a:ea typeface="黑体" panose="02010609060101010101" pitchFamily="49" charset="-122"/>
                <a:cs typeface="黑体" panose="02010609060101010101" pitchFamily="49" charset="-122"/>
                <a:sym typeface="+mn-ea"/>
              </a:rPr>
              <a:t>党代会：三中讲经济，四中讲党建，六中讲思想文化</a:t>
            </a:r>
            <a:endParaRPr lang="zh-CN" altLang="en-US" dirty="0">
              <a:solidFill>
                <a:srgbClr val="FF0000"/>
              </a:solidFill>
              <a:latin typeface="微软雅黑" panose="020B0503020204020204" pitchFamily="34" charset="-122"/>
              <a:ea typeface="微软雅黑" panose="020B0503020204020204" pitchFamily="34" charset="-122"/>
              <a:sym typeface="+mn-ea"/>
            </a:endParaRPr>
          </a:p>
        </p:txBody>
      </p:sp>
      <p:pic>
        <p:nvPicPr>
          <p:cNvPr id="13" name="图片 12"/>
          <p:cNvPicPr>
            <a:picLocks noChangeAspect="1"/>
          </p:cNvPicPr>
          <p:nvPr/>
        </p:nvPicPr>
        <p:blipFill>
          <a:blip r:embed="rId2"/>
          <a:stretch>
            <a:fillRect/>
          </a:stretch>
        </p:blipFill>
        <p:spPr>
          <a:xfrm>
            <a:off x="1413510" y="1664652"/>
            <a:ext cx="1510665" cy="2018665"/>
          </a:xfrm>
          <a:prstGeom prst="rect">
            <a:avLst/>
          </a:prstGeom>
        </p:spPr>
      </p:pic>
      <p:pic>
        <p:nvPicPr>
          <p:cNvPr id="16" name="图片 15"/>
          <p:cNvPicPr>
            <a:picLocks noChangeAspect="1"/>
          </p:cNvPicPr>
          <p:nvPr/>
        </p:nvPicPr>
        <p:blipFill>
          <a:blip r:embed="rId3"/>
          <a:stretch>
            <a:fillRect/>
          </a:stretch>
        </p:blipFill>
        <p:spPr>
          <a:xfrm>
            <a:off x="4847259" y="1673542"/>
            <a:ext cx="1438275" cy="2004060"/>
          </a:xfrm>
          <a:prstGeom prst="rect">
            <a:avLst/>
          </a:prstGeom>
        </p:spPr>
      </p:pic>
      <p:pic>
        <p:nvPicPr>
          <p:cNvPr id="17" name="图片 16"/>
          <p:cNvPicPr>
            <a:picLocks noChangeAspect="1"/>
          </p:cNvPicPr>
          <p:nvPr/>
        </p:nvPicPr>
        <p:blipFill>
          <a:blip r:embed="rId4"/>
          <a:stretch>
            <a:fillRect/>
          </a:stretch>
        </p:blipFill>
        <p:spPr>
          <a:xfrm>
            <a:off x="8104127" y="1673542"/>
            <a:ext cx="1438275" cy="2009775"/>
          </a:xfrm>
          <a:prstGeom prst="rect">
            <a:avLst/>
          </a:prstGeom>
        </p:spPr>
      </p:pic>
      <p:sp>
        <p:nvSpPr>
          <p:cNvPr id="18" name="文本框 17"/>
          <p:cNvSpPr txBox="1"/>
          <p:nvPr/>
        </p:nvSpPr>
        <p:spPr>
          <a:xfrm>
            <a:off x="4764442" y="4511554"/>
            <a:ext cx="1783080" cy="645160"/>
          </a:xfrm>
          <a:prstGeom prst="rect">
            <a:avLst/>
          </a:prstGeom>
          <a:noFill/>
        </p:spPr>
        <p:txBody>
          <a:bodyPr wrap="none" rtlCol="0" anchor="t">
            <a:spAutoFit/>
          </a:bodyPr>
          <a:lstStyle/>
          <a:p>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建设什么样的党</a:t>
            </a:r>
          </a:p>
          <a:p>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怎样建设党</a:t>
            </a:r>
            <a:endParaRPr lang="zh-CN" altLang="en-US" dirty="0">
              <a:solidFill>
                <a:srgbClr val="C00000"/>
              </a:solidFill>
            </a:endParaRPr>
          </a:p>
        </p:txBody>
      </p:sp>
      <p:sp>
        <p:nvSpPr>
          <p:cNvPr id="19" name="文本框 18"/>
          <p:cNvSpPr txBox="1"/>
          <p:nvPr/>
        </p:nvSpPr>
        <p:spPr>
          <a:xfrm>
            <a:off x="7896714" y="4509389"/>
            <a:ext cx="2011680" cy="645160"/>
          </a:xfrm>
          <a:prstGeom prst="rect">
            <a:avLst/>
          </a:prstGeom>
          <a:noFill/>
        </p:spPr>
        <p:txBody>
          <a:bodyPr wrap="none" rtlCol="0" anchor="t">
            <a:spAutoFit/>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sym typeface="+mn-ea"/>
              </a:rPr>
              <a:t>实现什么样的发展</a:t>
            </a:r>
          </a:p>
          <a:p>
            <a:pPr algn="ctr"/>
            <a:r>
              <a:rPr lang="zh-CN" altLang="en-US" dirty="0">
                <a:latin typeface="黑体" panose="02010609060101010101" pitchFamily="49" charset="-122"/>
                <a:ea typeface="黑体" panose="02010609060101010101" pitchFamily="49" charset="-122"/>
                <a:cs typeface="黑体" panose="02010609060101010101" pitchFamily="49" charset="-122"/>
                <a:sym typeface="+mn-ea"/>
              </a:rPr>
              <a:t>怎样发展</a:t>
            </a:r>
            <a:endParaRPr lang="zh-CN" altLang="en-US" dirty="0"/>
          </a:p>
        </p:txBody>
      </p:sp>
      <p:sp>
        <p:nvSpPr>
          <p:cNvPr id="20" name="文本框 19"/>
          <p:cNvSpPr txBox="1"/>
          <p:nvPr/>
        </p:nvSpPr>
        <p:spPr>
          <a:xfrm>
            <a:off x="7734838" y="3974063"/>
            <a:ext cx="2468880" cy="368300"/>
          </a:xfrm>
          <a:prstGeom prst="rect">
            <a:avLst/>
          </a:prstGeom>
          <a:noFill/>
        </p:spPr>
        <p:txBody>
          <a:bodyPr wrap="none" rtlCol="0" anchor="t">
            <a:spAutoFit/>
          </a:bodyPr>
          <a:lstStyle/>
          <a:p>
            <a:r>
              <a:rPr lang="zh-CN" altLang="en-US">
                <a:latin typeface="黑体" panose="02010609060101010101" pitchFamily="49" charset="-122"/>
                <a:ea typeface="黑体" panose="02010609060101010101" pitchFamily="49" charset="-122"/>
                <a:cs typeface="黑体" panose="02010609060101010101" pitchFamily="49" charset="-122"/>
                <a:sym typeface="+mn-ea"/>
              </a:rPr>
              <a:t>胡锦涛“科学发展观”</a:t>
            </a:r>
            <a:endParaRPr lang="zh-CN" altLang="en-US"/>
          </a:p>
        </p:txBody>
      </p:sp>
      <p:sp>
        <p:nvSpPr>
          <p:cNvPr id="21" name="圆角矩形 20"/>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2" name="组 1"/>
          <p:cNvGrpSpPr/>
          <p:nvPr/>
        </p:nvGrpSpPr>
        <p:grpSpPr>
          <a:xfrm>
            <a:off x="7130005" y="95172"/>
            <a:ext cx="4969629" cy="1629455"/>
            <a:chOff x="2453580" y="2906167"/>
            <a:chExt cx="6949154" cy="1838687"/>
          </a:xfrm>
        </p:grpSpPr>
        <p:sp>
          <p:nvSpPr>
            <p:cNvPr id="22" name="圆角矩形 21"/>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黑体" panose="02010609060101010101" pitchFamily="49" charset="-122"/>
                  <a:ea typeface="黑体" panose="02010609060101010101" pitchFamily="49" charset="-122"/>
                  <a:sym typeface="+mn-ea"/>
                </a:rPr>
                <a:t>第二</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三</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23" name="左大括号 22"/>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4" name="圆角矩形 23"/>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25" name="圆角矩形 24"/>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361982"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3" name="文本框 2"/>
          <p:cNvSpPr txBox="1"/>
          <p:nvPr/>
        </p:nvSpPr>
        <p:spPr>
          <a:xfrm>
            <a:off x="550511" y="2878166"/>
            <a:ext cx="11549123" cy="447238"/>
          </a:xfrm>
          <a:prstGeom prst="rect">
            <a:avLst/>
          </a:prstGeom>
          <a:noFill/>
        </p:spPr>
        <p:txBody>
          <a:bodyPr wrap="square" rtlCol="0" anchor="t">
            <a:spAutoFit/>
          </a:bodyPr>
          <a:lstStyle/>
          <a:p>
            <a:pPr fontAlgn="auto">
              <a:lnSpc>
                <a:spcPct val="135000"/>
              </a:lnSpc>
            </a:pPr>
            <a:r>
              <a:rPr lang="zh-CN" altLang="en-US" sz="2000" b="1">
                <a:latin typeface="黑体" panose="02010609060101010101" pitchFamily="49" charset="-122"/>
                <a:ea typeface="黑体" panose="02010609060101010101" pitchFamily="49" charset="-122"/>
                <a:cs typeface="黑体" panose="02010609060101010101" pitchFamily="49" charset="-122"/>
              </a:rPr>
              <a:t>中共</a:t>
            </a:r>
            <a:r>
              <a:rPr lang="zh-CN" altLang="en-US" sz="2000" b="1" dirty="0">
                <a:latin typeface="黑体" panose="02010609060101010101" pitchFamily="49" charset="-122"/>
                <a:ea typeface="黑体" panose="02010609060101010101" pitchFamily="49" charset="-122"/>
                <a:cs typeface="黑体" panose="02010609060101010101" pitchFamily="49" charset="-122"/>
              </a:rPr>
              <a:t>十六大：</a:t>
            </a:r>
            <a:r>
              <a:rPr lang="zh-CN" altLang="en-US" sz="2000" dirty="0">
                <a:latin typeface="黑体" panose="02010609060101010101" pitchFamily="49" charset="-122"/>
                <a:ea typeface="黑体" panose="02010609060101010101" pitchFamily="49" charset="-122"/>
                <a:cs typeface="黑体" panose="02010609060101010101" pitchFamily="49" charset="-122"/>
              </a:rPr>
              <a:t>将</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“三个代表”</a:t>
            </a:r>
            <a:r>
              <a:rPr lang="zh-CN" altLang="en-US" sz="2000" dirty="0">
                <a:latin typeface="黑体" panose="02010609060101010101" pitchFamily="49" charset="-122"/>
                <a:ea typeface="黑体" panose="02010609060101010101" pitchFamily="49" charset="-122"/>
                <a:cs typeface="黑体" panose="02010609060101010101" pitchFamily="49" charset="-122"/>
              </a:rPr>
              <a:t> 写入党章，明确本世纪前二十年的奋斗目标是 全面建设小康社会</a:t>
            </a:r>
            <a:endParaRPr lang="en-US" altLang="zh-CN"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10" name="组 9"/>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黑体" panose="02010609060101010101" pitchFamily="49" charset="-122"/>
                  <a:ea typeface="黑体" panose="02010609060101010101" pitchFamily="49" charset="-122"/>
                  <a:sym typeface="+mn-ea"/>
                </a:rPr>
                <a:t>第二</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三</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2" name="左大括号 11"/>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16" name="圆角矩形 15"/>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
        <p:nvSpPr>
          <p:cNvPr id="15" name="文本框 14"/>
          <p:cNvSpPr txBox="1"/>
          <p:nvPr/>
        </p:nvSpPr>
        <p:spPr>
          <a:xfrm>
            <a:off x="938718" y="14412"/>
            <a:ext cx="7147047" cy="369332"/>
          </a:xfrm>
          <a:prstGeom prst="rect">
            <a:avLst/>
          </a:prstGeom>
          <a:noFill/>
        </p:spPr>
        <p:txBody>
          <a:bodyPr wrap="square" rtlCol="0">
            <a:spAutoFit/>
          </a:bodyPr>
          <a:lstStyle/>
          <a:p>
            <a:r>
              <a:rPr lang="en-US" altLang="zh-CN" dirty="0">
                <a:solidFill>
                  <a:schemeClr val="bg1"/>
                </a:solidFill>
              </a:rPr>
              <a:t>10.4.1</a:t>
            </a:r>
            <a:r>
              <a:rPr lang="zh-CN" altLang="en-US" dirty="0">
                <a:solidFill>
                  <a:schemeClr val="bg1"/>
                </a:solidFill>
              </a:rPr>
              <a:t>全面建设小康社会行动纲领的制定</a:t>
            </a:r>
            <a:endParaRPr lang="en-US" altLang="zh-CN" dirty="0">
              <a:solidFill>
                <a:schemeClr val="bg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347522"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10" name="文本框 9"/>
          <p:cNvSpPr txBox="1"/>
          <p:nvPr/>
        </p:nvSpPr>
        <p:spPr>
          <a:xfrm>
            <a:off x="836281" y="3971210"/>
            <a:ext cx="10898505" cy="2031325"/>
          </a:xfrm>
          <a:prstGeom prst="rect">
            <a:avLst/>
          </a:prstGeom>
          <a:noFill/>
        </p:spPr>
        <p:txBody>
          <a:bodyPr wrap="square" rtlCol="0" anchor="t">
            <a:spAutoFit/>
          </a:bodyPr>
          <a:lstStyle/>
          <a:p>
            <a:r>
              <a:rPr lang="en-US" altLang="zh-CN" dirty="0">
                <a:latin typeface="黑体" panose="02010609060101010101" pitchFamily="49" charset="-122"/>
                <a:ea typeface="黑体" panose="02010609060101010101" pitchFamily="49" charset="-122"/>
                <a:cs typeface="黑体" panose="02010609060101010101" pitchFamily="49" charset="-122"/>
              </a:rPr>
              <a:t>      </a:t>
            </a:r>
            <a:r>
              <a:rPr lang="zh-CN" altLang="en-US" dirty="0">
                <a:latin typeface="黑体" panose="02010609060101010101" pitchFamily="49" charset="-122"/>
                <a:ea typeface="黑体" panose="02010609060101010101" pitchFamily="49" charset="-122"/>
                <a:cs typeface="黑体" panose="02010609060101010101" pitchFamily="49" charset="-122"/>
              </a:rPr>
              <a:t>邓小平理论                 </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江泽民“三个代表”</a:t>
            </a:r>
            <a:endParaRPr lang="zh-CN" altLang="en-US" dirty="0">
              <a:latin typeface="黑体" panose="02010609060101010101" pitchFamily="49" charset="-122"/>
              <a:ea typeface="黑体" panose="02010609060101010101" pitchFamily="49" charset="-122"/>
              <a:cs typeface="黑体" panose="02010609060101010101" pitchFamily="49" charset="-122"/>
            </a:endParaRP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mn-ea"/>
              </a:rPr>
              <a:t>    什么是社会主义</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                                            </a:t>
            </a:r>
          </a:p>
          <a:p>
            <a:r>
              <a:rPr lang="zh-CN" altLang="en-US" dirty="0">
                <a:latin typeface="黑体" panose="02010609060101010101" pitchFamily="49" charset="-122"/>
                <a:ea typeface="黑体" panose="02010609060101010101" pitchFamily="49" charset="-122"/>
                <a:cs typeface="黑体" panose="02010609060101010101" pitchFamily="49" charset="-122"/>
                <a:sym typeface="+mn-ea"/>
              </a:rPr>
              <a:t>   怎样建设社会主义</a:t>
            </a:r>
          </a:p>
          <a:p>
            <a:endParaRPr lang="zh-CN" altLang="en-US" dirty="0">
              <a:latin typeface="黑体" panose="02010609060101010101" pitchFamily="49" charset="-122"/>
              <a:ea typeface="黑体" panose="02010609060101010101" pitchFamily="49" charset="-122"/>
              <a:cs typeface="黑体" panose="02010609060101010101" pitchFamily="49" charset="-122"/>
              <a:sym typeface="+mn-ea"/>
            </a:endParaRPr>
          </a:p>
          <a:p>
            <a:endParaRPr lang="zh-CN" altLang="en-US" dirty="0">
              <a:latin typeface="黑体" panose="02010609060101010101" pitchFamily="49" charset="-122"/>
              <a:ea typeface="黑体" panose="02010609060101010101" pitchFamily="49" charset="-122"/>
              <a:cs typeface="黑体" panose="02010609060101010101" pitchFamily="49" charset="-122"/>
              <a:sym typeface="+mn-ea"/>
            </a:endParaRPr>
          </a:p>
          <a:p>
            <a:pPr marL="285750" indent="-285750">
              <a:buFont typeface="Wingdings" panose="05000000000000000000" pitchFamily="2" charset="2"/>
              <a:buChar char="ü"/>
            </a:pPr>
            <a:r>
              <a:rPr lang="zh-CN" altLang="en-US" dirty="0">
                <a:latin typeface="黑体" panose="02010609060101010101" pitchFamily="49" charset="-122"/>
                <a:ea typeface="黑体" panose="02010609060101010101" pitchFamily="49" charset="-122"/>
                <a:cs typeface="黑体" panose="02010609060101010101" pitchFamily="49" charset="-122"/>
                <a:sym typeface="+mn-ea"/>
              </a:rPr>
              <a:t>党代会：三中讲经济，四中讲党建，六中讲思想文化</a:t>
            </a:r>
            <a:endParaRPr lang="zh-CN" altLang="en-US" dirty="0">
              <a:solidFill>
                <a:srgbClr val="FF0000"/>
              </a:solidFill>
              <a:latin typeface="微软雅黑" panose="020B0503020204020204" pitchFamily="34" charset="-122"/>
              <a:ea typeface="微软雅黑" panose="020B0503020204020204" pitchFamily="34" charset="-122"/>
              <a:sym typeface="+mn-ea"/>
            </a:endParaRPr>
          </a:p>
        </p:txBody>
      </p:sp>
      <p:pic>
        <p:nvPicPr>
          <p:cNvPr id="13" name="图片 12"/>
          <p:cNvPicPr>
            <a:picLocks noChangeAspect="1"/>
          </p:cNvPicPr>
          <p:nvPr/>
        </p:nvPicPr>
        <p:blipFill>
          <a:blip r:embed="rId2"/>
          <a:stretch>
            <a:fillRect/>
          </a:stretch>
        </p:blipFill>
        <p:spPr>
          <a:xfrm>
            <a:off x="1413510" y="1664652"/>
            <a:ext cx="1510665" cy="2018665"/>
          </a:xfrm>
          <a:prstGeom prst="rect">
            <a:avLst/>
          </a:prstGeom>
        </p:spPr>
      </p:pic>
      <p:pic>
        <p:nvPicPr>
          <p:cNvPr id="16" name="图片 15"/>
          <p:cNvPicPr>
            <a:picLocks noChangeAspect="1"/>
          </p:cNvPicPr>
          <p:nvPr/>
        </p:nvPicPr>
        <p:blipFill>
          <a:blip r:embed="rId3"/>
          <a:stretch>
            <a:fillRect/>
          </a:stretch>
        </p:blipFill>
        <p:spPr>
          <a:xfrm>
            <a:off x="4847259" y="1673542"/>
            <a:ext cx="1438275" cy="2004060"/>
          </a:xfrm>
          <a:prstGeom prst="rect">
            <a:avLst/>
          </a:prstGeom>
        </p:spPr>
      </p:pic>
      <p:pic>
        <p:nvPicPr>
          <p:cNvPr id="17" name="图片 16"/>
          <p:cNvPicPr>
            <a:picLocks noChangeAspect="1"/>
          </p:cNvPicPr>
          <p:nvPr/>
        </p:nvPicPr>
        <p:blipFill>
          <a:blip r:embed="rId4"/>
          <a:stretch>
            <a:fillRect/>
          </a:stretch>
        </p:blipFill>
        <p:spPr>
          <a:xfrm>
            <a:off x="8104127" y="1673542"/>
            <a:ext cx="1438275" cy="2009775"/>
          </a:xfrm>
          <a:prstGeom prst="rect">
            <a:avLst/>
          </a:prstGeom>
        </p:spPr>
      </p:pic>
      <p:sp>
        <p:nvSpPr>
          <p:cNvPr id="18" name="文本框 17"/>
          <p:cNvSpPr txBox="1"/>
          <p:nvPr/>
        </p:nvSpPr>
        <p:spPr>
          <a:xfrm>
            <a:off x="4764442" y="4511554"/>
            <a:ext cx="1783080" cy="645160"/>
          </a:xfrm>
          <a:prstGeom prst="rect">
            <a:avLst/>
          </a:prstGeom>
          <a:noFill/>
        </p:spPr>
        <p:txBody>
          <a:bodyPr wrap="none" rtlCol="0" anchor="t">
            <a:spAutoFit/>
          </a:bodyPr>
          <a:lstStyle/>
          <a:p>
            <a:r>
              <a:rPr lang="zh-CN" altLang="en-US" dirty="0">
                <a:latin typeface="黑体" panose="02010609060101010101" pitchFamily="49" charset="-122"/>
                <a:ea typeface="黑体" panose="02010609060101010101" pitchFamily="49" charset="-122"/>
                <a:cs typeface="黑体" panose="02010609060101010101" pitchFamily="49" charset="-122"/>
                <a:sym typeface="+mn-ea"/>
              </a:rPr>
              <a:t>建设什么样的党</a:t>
            </a:r>
          </a:p>
          <a:p>
            <a:r>
              <a:rPr lang="zh-CN" altLang="en-US" dirty="0">
                <a:latin typeface="黑体" panose="02010609060101010101" pitchFamily="49" charset="-122"/>
                <a:ea typeface="黑体" panose="02010609060101010101" pitchFamily="49" charset="-122"/>
                <a:cs typeface="黑体" panose="02010609060101010101" pitchFamily="49" charset="-122"/>
                <a:sym typeface="+mn-ea"/>
              </a:rPr>
              <a:t>  怎样建设党</a:t>
            </a:r>
            <a:endParaRPr lang="zh-CN" altLang="en-US" dirty="0"/>
          </a:p>
        </p:txBody>
      </p:sp>
      <p:sp>
        <p:nvSpPr>
          <p:cNvPr id="19" name="文本框 18"/>
          <p:cNvSpPr txBox="1"/>
          <p:nvPr/>
        </p:nvSpPr>
        <p:spPr>
          <a:xfrm>
            <a:off x="7896714" y="4509389"/>
            <a:ext cx="2011680" cy="645160"/>
          </a:xfrm>
          <a:prstGeom prst="rect">
            <a:avLst/>
          </a:prstGeom>
          <a:noFill/>
        </p:spPr>
        <p:txBody>
          <a:bodyPr wrap="none" rtlCol="0" anchor="t">
            <a:spAutoFit/>
          </a:bodyPr>
          <a:lstStyle/>
          <a:p>
            <a:pPr algn="ct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实现什么样的发展</a:t>
            </a:r>
          </a:p>
          <a:p>
            <a:pPr algn="ct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怎样发展</a:t>
            </a:r>
            <a:endParaRPr lang="zh-CN" altLang="en-US" dirty="0">
              <a:solidFill>
                <a:srgbClr val="C00000"/>
              </a:solidFill>
            </a:endParaRPr>
          </a:p>
        </p:txBody>
      </p:sp>
      <p:sp>
        <p:nvSpPr>
          <p:cNvPr id="20" name="文本框 19"/>
          <p:cNvSpPr txBox="1"/>
          <p:nvPr/>
        </p:nvSpPr>
        <p:spPr>
          <a:xfrm>
            <a:off x="7734838" y="3974063"/>
            <a:ext cx="2468880" cy="368300"/>
          </a:xfrm>
          <a:prstGeom prst="rect">
            <a:avLst/>
          </a:prstGeom>
          <a:noFill/>
        </p:spPr>
        <p:txBody>
          <a:bodyPr wrap="none" rtlCol="0" anchor="t">
            <a:spAutoFit/>
          </a:bodyPr>
          <a:lstStyle/>
          <a:p>
            <a:r>
              <a:rPr lang="zh-CN" altLang="en-US">
                <a:latin typeface="黑体" panose="02010609060101010101" pitchFamily="49" charset="-122"/>
                <a:ea typeface="黑体" panose="02010609060101010101" pitchFamily="49" charset="-122"/>
                <a:cs typeface="黑体" panose="02010609060101010101" pitchFamily="49" charset="-122"/>
                <a:sym typeface="+mn-ea"/>
              </a:rPr>
              <a:t>胡锦涛“科学发展观”</a:t>
            </a:r>
            <a:endParaRPr lang="zh-CN" altLang="en-US"/>
          </a:p>
        </p:txBody>
      </p:sp>
      <p:sp>
        <p:nvSpPr>
          <p:cNvPr id="21" name="圆角矩形 20"/>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2" name="组 1"/>
          <p:cNvGrpSpPr/>
          <p:nvPr/>
        </p:nvGrpSpPr>
        <p:grpSpPr>
          <a:xfrm>
            <a:off x="7130005" y="95172"/>
            <a:ext cx="4969629" cy="1629455"/>
            <a:chOff x="2453580" y="2906167"/>
            <a:chExt cx="6949154" cy="1838687"/>
          </a:xfrm>
        </p:grpSpPr>
        <p:sp>
          <p:nvSpPr>
            <p:cNvPr id="22" name="圆角矩形 21"/>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黑体" panose="02010609060101010101" pitchFamily="49" charset="-122"/>
                  <a:ea typeface="黑体" panose="02010609060101010101" pitchFamily="49" charset="-122"/>
                  <a:sym typeface="+mn-ea"/>
                </a:rPr>
                <a:t>第二</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三</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23" name="左大括号 22"/>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4" name="圆角矩形 23"/>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25" name="圆角矩形 24"/>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361982"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3" name="文本框 2"/>
          <p:cNvSpPr txBox="1"/>
          <p:nvPr/>
        </p:nvSpPr>
        <p:spPr>
          <a:xfrm>
            <a:off x="419100" y="1855099"/>
            <a:ext cx="11549123" cy="3000821"/>
          </a:xfrm>
          <a:prstGeom prst="rect">
            <a:avLst/>
          </a:prstGeom>
          <a:noFill/>
        </p:spPr>
        <p:txBody>
          <a:bodyPr wrap="square" rtlCol="0" anchor="t">
            <a:spAutoFit/>
          </a:bodyPr>
          <a:lstStyle/>
          <a:p>
            <a:pPr fontAlgn="auto">
              <a:lnSpc>
                <a:spcPct val="135000"/>
              </a:lnSpc>
            </a:pP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pPr fontAlgn="auto">
              <a:lnSpc>
                <a:spcPct val="135000"/>
              </a:lnSpc>
            </a:pPr>
            <a:r>
              <a:rPr lang="zh-CN" altLang="en-US" sz="2000" b="1" dirty="0">
                <a:latin typeface="黑体" panose="02010609060101010101" pitchFamily="49" charset="-122"/>
                <a:ea typeface="黑体" panose="02010609060101010101" pitchFamily="49" charset="-122"/>
                <a:cs typeface="黑体" panose="02010609060101010101" pitchFamily="49" charset="-122"/>
              </a:rPr>
              <a:t>十六届三中全会：</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提出科学发展观</a:t>
            </a:r>
            <a:r>
              <a:rPr lang="zh-CN" altLang="en-US" sz="2000" dirty="0">
                <a:latin typeface="黑体" panose="02010609060101010101" pitchFamily="49" charset="-122"/>
                <a:ea typeface="黑体" panose="02010609060101010101" pitchFamily="49" charset="-122"/>
                <a:cs typeface="黑体" panose="02010609060101010101" pitchFamily="49" charset="-122"/>
              </a:rPr>
              <a:t>，第一要义是发展，核心是以人为本，基本要求是全面协调可持续，根本方法是统筹兼顾。</a:t>
            </a:r>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pPr fontAlgn="auto">
              <a:lnSpc>
                <a:spcPct val="135000"/>
              </a:lnSpc>
            </a:pP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pPr fontAlgn="auto">
              <a:lnSpc>
                <a:spcPct val="135000"/>
              </a:lnSpc>
            </a:pPr>
            <a:r>
              <a:rPr lang="zh-CN" altLang="en-US" sz="2000" b="1" dirty="0">
                <a:latin typeface="黑体" panose="02010609060101010101" pitchFamily="49" charset="-122"/>
                <a:ea typeface="黑体" panose="02010609060101010101" pitchFamily="49" charset="-122"/>
                <a:cs typeface="黑体" panose="02010609060101010101" pitchFamily="49" charset="-122"/>
              </a:rPr>
              <a:t>十六届四中全会：</a:t>
            </a:r>
            <a:r>
              <a:rPr lang="zh-CN" altLang="en-US" sz="2000" dirty="0">
                <a:latin typeface="黑体" panose="02010609060101010101" pitchFamily="49" charset="-122"/>
                <a:ea typeface="黑体" panose="02010609060101010101" pitchFamily="49" charset="-122"/>
                <a:cs typeface="黑体" panose="02010609060101010101" pitchFamily="49" charset="-122"/>
              </a:rPr>
              <a:t>进一步提出构建</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社会主义和谐社会</a:t>
            </a:r>
            <a:r>
              <a:rPr lang="zh-CN" altLang="en-US" sz="2000" dirty="0">
                <a:latin typeface="黑体" panose="02010609060101010101" pitchFamily="49" charset="-122"/>
                <a:ea typeface="黑体" panose="02010609060101010101" pitchFamily="49" charset="-122"/>
                <a:cs typeface="黑体" panose="02010609060101010101" pitchFamily="49" charset="-122"/>
              </a:rPr>
              <a:t>的战略任务</a:t>
            </a:r>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pPr fontAlgn="auto">
              <a:lnSpc>
                <a:spcPct val="135000"/>
              </a:lnSpc>
            </a:pPr>
            <a:r>
              <a:rPr lang="zh-CN" altLang="en-US" sz="2000" dirty="0">
                <a:latin typeface="黑体" panose="02010609060101010101" pitchFamily="49" charset="-122"/>
                <a:ea typeface="黑体" panose="02010609060101010101" pitchFamily="49" charset="-122"/>
                <a:cs typeface="黑体" panose="02010609060101010101" pitchFamily="49" charset="-122"/>
              </a:rPr>
              <a:t>               《关于加强党的执政能力建设的决定》</a:t>
            </a:r>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pPr fontAlgn="auto">
              <a:lnSpc>
                <a:spcPct val="135000"/>
              </a:lnSpc>
            </a:pP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10" name="组 9"/>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黑体" panose="02010609060101010101" pitchFamily="49" charset="-122"/>
                  <a:ea typeface="黑体" panose="02010609060101010101" pitchFamily="49" charset="-122"/>
                  <a:sym typeface="+mn-ea"/>
                </a:rPr>
                <a:t>第二</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三</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2" name="左大括号 11"/>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16" name="圆角矩形 15"/>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
        <p:nvSpPr>
          <p:cNvPr id="15" name="文本框 14"/>
          <p:cNvSpPr txBox="1"/>
          <p:nvPr/>
        </p:nvSpPr>
        <p:spPr>
          <a:xfrm>
            <a:off x="1003806" y="78446"/>
            <a:ext cx="7147047" cy="369332"/>
          </a:xfrm>
          <a:prstGeom prst="rect">
            <a:avLst/>
          </a:prstGeom>
          <a:noFill/>
        </p:spPr>
        <p:txBody>
          <a:bodyPr wrap="square" rtlCol="0">
            <a:spAutoFit/>
          </a:bodyPr>
          <a:lstStyle/>
          <a:p>
            <a:r>
              <a:rPr lang="en-US" altLang="zh-CN" dirty="0">
                <a:solidFill>
                  <a:schemeClr val="bg1"/>
                </a:solidFill>
              </a:rPr>
              <a:t>10.4.2</a:t>
            </a:r>
            <a:r>
              <a:rPr lang="zh-CN" altLang="en-US" dirty="0">
                <a:solidFill>
                  <a:schemeClr val="bg1"/>
                </a:solidFill>
              </a:rPr>
              <a:t>以科学发展观统领经济社会发展全局</a:t>
            </a:r>
            <a:endParaRPr lang="en-US" altLang="zh-CN" dirty="0">
              <a:solidFill>
                <a:schemeClr val="bg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361982"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3" name="文本框 2"/>
          <p:cNvSpPr txBox="1"/>
          <p:nvPr/>
        </p:nvSpPr>
        <p:spPr>
          <a:xfrm>
            <a:off x="321165" y="2347193"/>
            <a:ext cx="11778469" cy="2502223"/>
          </a:xfrm>
          <a:prstGeom prst="rect">
            <a:avLst/>
          </a:prstGeom>
          <a:noFill/>
        </p:spPr>
        <p:txBody>
          <a:bodyPr wrap="square" rtlCol="0" anchor="t">
            <a:spAutoFit/>
          </a:bodyPr>
          <a:lstStyle/>
          <a:p>
            <a:pPr fontAlgn="auto">
              <a:lnSpc>
                <a:spcPct val="135000"/>
              </a:lnSpc>
            </a:pPr>
            <a:endParaRPr lang="zh-CN" altLang="en-US" dirty="0">
              <a:latin typeface="黑体" panose="02010609060101010101" pitchFamily="49" charset="-122"/>
              <a:ea typeface="黑体" panose="02010609060101010101" pitchFamily="49" charset="-122"/>
              <a:cs typeface="黑体" panose="02010609060101010101" pitchFamily="49" charset="-122"/>
            </a:endParaRPr>
          </a:p>
          <a:p>
            <a:pPr fontAlgn="auto">
              <a:lnSpc>
                <a:spcPct val="135000"/>
              </a:lnSpc>
            </a:pPr>
            <a:r>
              <a:rPr lang="zh-CN" altLang="en-US" sz="2000" b="1" dirty="0">
                <a:latin typeface="黑体" panose="02010609060101010101" pitchFamily="49" charset="-122"/>
                <a:ea typeface="黑体" panose="02010609060101010101" pitchFamily="49" charset="-122"/>
                <a:cs typeface="黑体" panose="02010609060101010101" pitchFamily="49" charset="-122"/>
                <a:sym typeface="+mn-ea"/>
              </a:rPr>
              <a:t>中共十七大：</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将</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科学发展观</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写入党章。</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pPr fontAlgn="auto">
              <a:lnSpc>
                <a:spcPct val="135000"/>
              </a:lnSpc>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提出以经济建设为中心是兴国之要，四项基本原则是立国之本，改革开放是强国之路。</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pPr fontAlgn="auto">
              <a:lnSpc>
                <a:spcPct val="135000"/>
              </a:lnSpc>
            </a:pP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pPr fontAlgn="auto">
              <a:lnSpc>
                <a:spcPct val="135000"/>
              </a:lnSpc>
            </a:pPr>
            <a:r>
              <a:rPr lang="zh-CN" altLang="en-US" sz="2000" b="1" dirty="0">
                <a:latin typeface="黑体" panose="02010609060101010101" pitchFamily="49" charset="-122"/>
                <a:ea typeface="黑体" panose="02010609060101010101" pitchFamily="49" charset="-122"/>
                <a:cs typeface="黑体" panose="02010609060101010101" pitchFamily="49" charset="-122"/>
                <a:sym typeface="+mn-ea"/>
              </a:rPr>
              <a:t>十八届三中全会：</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《关于全面深化改革若干重大问题的决定》</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pPr fontAlgn="auto">
              <a:lnSpc>
                <a:spcPct val="135000"/>
              </a:lnSpc>
            </a:pPr>
            <a:endParaRPr lang="zh-CN" altLang="en-US" b="1" dirty="0">
              <a:solidFill>
                <a:srgbClr val="FF0000"/>
              </a:solidFill>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10" name="组 9"/>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黑体" panose="02010609060101010101" pitchFamily="49" charset="-122"/>
                  <a:ea typeface="黑体" panose="02010609060101010101" pitchFamily="49" charset="-122"/>
                  <a:sym typeface="+mn-ea"/>
                </a:rPr>
                <a:t>第二</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三</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2" name="左大括号 11"/>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16" name="圆角矩形 15"/>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
        <p:nvSpPr>
          <p:cNvPr id="14" name="文本框 13"/>
          <p:cNvSpPr txBox="1"/>
          <p:nvPr/>
        </p:nvSpPr>
        <p:spPr>
          <a:xfrm>
            <a:off x="435781" y="29320"/>
            <a:ext cx="7147047" cy="369332"/>
          </a:xfrm>
          <a:prstGeom prst="rect">
            <a:avLst/>
          </a:prstGeom>
          <a:noFill/>
        </p:spPr>
        <p:txBody>
          <a:bodyPr wrap="square" rtlCol="0">
            <a:spAutoFit/>
          </a:bodyPr>
          <a:lstStyle/>
          <a:p>
            <a:r>
              <a:rPr lang="en-US" altLang="zh-CN" dirty="0">
                <a:solidFill>
                  <a:schemeClr val="bg1"/>
                </a:solidFill>
              </a:rPr>
              <a:t>10.4.3</a:t>
            </a:r>
            <a:r>
              <a:rPr lang="zh-CN" altLang="en-US" dirty="0">
                <a:solidFill>
                  <a:schemeClr val="bg1"/>
                </a:solidFill>
              </a:rPr>
              <a:t>夺取全面建设小康社会新胜利</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6947714"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53" name="文本框 52"/>
          <p:cNvSpPr txBox="1"/>
          <p:nvPr/>
        </p:nvSpPr>
        <p:spPr>
          <a:xfrm>
            <a:off x="-1315128" y="1595715"/>
            <a:ext cx="4157345" cy="3970318"/>
          </a:xfrm>
          <a:prstGeom prst="rect">
            <a:avLst/>
          </a:prstGeom>
          <a:noFill/>
        </p:spPr>
        <p:txBody>
          <a:bodyPr wrap="square" rtlCol="0">
            <a:spAutoFit/>
          </a:bodyPr>
          <a:lstStyle/>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400" dirty="0">
                <a:latin typeface="黑体" panose="02010609060101010101" pitchFamily="49" charset="-122"/>
                <a:ea typeface="黑体" panose="02010609060101010101" pitchFamily="49" charset="-122"/>
                <a:cs typeface="黑体" panose="02010609060101010101" pitchFamily="49" charset="-122"/>
              </a:rPr>
              <a:t>    </a:t>
            </a:r>
            <a:r>
              <a:rPr kumimoji="1" lang="zh-CN" sz="2000" dirty="0">
                <a:latin typeface="黑体" panose="02010609060101010101" pitchFamily="49" charset="-122"/>
                <a:ea typeface="黑体" panose="02010609060101010101" pitchFamily="49" charset="-122"/>
                <a:cs typeface="黑体" panose="02010609060101010101" pitchFamily="49" charset="-122"/>
              </a:rPr>
              <a:t>十六大</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   </a:t>
            </a:r>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十六届三中全会</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sym typeface="+mn-ea"/>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    </a:t>
            </a:r>
            <a:r>
              <a:rPr kumimoji="1" lang="zh-CN" sz="2000" dirty="0">
                <a:latin typeface="黑体" panose="02010609060101010101" pitchFamily="49" charset="-122"/>
                <a:ea typeface="黑体" panose="02010609060101010101" pitchFamily="49" charset="-122"/>
                <a:cs typeface="黑体" panose="02010609060101010101" pitchFamily="49" charset="-122"/>
              </a:rPr>
              <a:t>十六届四中全会</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十七大</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   十八届三中全会</a:t>
            </a: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p:txBody>
      </p:sp>
      <p:sp>
        <p:nvSpPr>
          <p:cNvPr id="36" name="文本框 35"/>
          <p:cNvSpPr txBox="1"/>
          <p:nvPr/>
        </p:nvSpPr>
        <p:spPr>
          <a:xfrm>
            <a:off x="4927239" y="1775450"/>
            <a:ext cx="7680960" cy="3785652"/>
          </a:xfrm>
          <a:prstGeom prst="rect">
            <a:avLst/>
          </a:prstGeom>
          <a:noFill/>
        </p:spPr>
        <p:txBody>
          <a:bodyPr wrap="square" rtlCol="0">
            <a:spAutoFit/>
          </a:bodyPr>
          <a:lstStyle/>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构建社会主义和谐社会</a:t>
            </a: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a:t>
            </a:r>
            <a:r>
              <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rPr>
              <a:t> </a:t>
            </a:r>
          </a:p>
          <a:p>
            <a:pPr algn="l">
              <a:buNone/>
            </a:pPr>
            <a:r>
              <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《关于全面深化改革若干重大问题的决定》</a:t>
            </a: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rPr>
              <a:t> 三个代表入党章</a:t>
            </a:r>
            <a:endParaRPr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endParaRPr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科学发展观入党章</a:t>
            </a: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提出科学发展观</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《关于加强党的执政能力建设的决定》</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56"/>
          <p:cNvSpPr txBox="1"/>
          <p:nvPr/>
        </p:nvSpPr>
        <p:spPr>
          <a:xfrm>
            <a:off x="1743075" y="1385889"/>
            <a:ext cx="1081088" cy="276225"/>
          </a:xfrm>
          <a:prstGeom prst="rect">
            <a:avLst/>
          </a:prstGeom>
          <a:noFill/>
          <a:ln w="9525">
            <a:noFill/>
          </a:ln>
        </p:spPr>
        <p:txBody>
          <a:bodyPr wrap="none">
            <a:spAutoFit/>
          </a:bodyPr>
          <a:lstStyle/>
          <a:p>
            <a:pPr eaLnBrk="1" hangingPunct="1"/>
            <a:r>
              <a:rPr lang="en-US" altLang="zh-CN" sz="1200" b="1" i="1" dirty="0">
                <a:solidFill>
                  <a:schemeClr val="bg1"/>
                </a:solidFill>
                <a:latin typeface="方正兰亭黑_GBK" panose="02000000000000000000" pitchFamily="2" charset="-122"/>
                <a:ea typeface="方正兰亭黑_GBK" panose="02000000000000000000" pitchFamily="2" charset="-122"/>
              </a:rPr>
              <a:t>2.</a:t>
            </a:r>
            <a:r>
              <a:rPr lang="zh-CN" altLang="en-US" sz="1200" b="1" i="1" dirty="0">
                <a:solidFill>
                  <a:schemeClr val="bg1"/>
                </a:solidFill>
                <a:latin typeface="方正兰亭黑_GBK" panose="02000000000000000000" pitchFamily="2" charset="-122"/>
                <a:ea typeface="方正兰亭黑_GBK" panose="02000000000000000000" pitchFamily="2" charset="-122"/>
              </a:rPr>
              <a:t>教材卖点三</a:t>
            </a:r>
          </a:p>
        </p:txBody>
      </p:sp>
      <p:sp>
        <p:nvSpPr>
          <p:cNvPr id="14339" name="椭圆 84"/>
          <p:cNvSpPr/>
          <p:nvPr/>
        </p:nvSpPr>
        <p:spPr>
          <a:xfrm>
            <a:off x="5461000" y="1590675"/>
            <a:ext cx="471488" cy="471488"/>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0" name="椭圆 91"/>
          <p:cNvSpPr/>
          <p:nvPr/>
        </p:nvSpPr>
        <p:spPr>
          <a:xfrm>
            <a:off x="5829300" y="5221288"/>
            <a:ext cx="584200" cy="584200"/>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1" name="椭圆 92"/>
          <p:cNvSpPr/>
          <p:nvPr/>
        </p:nvSpPr>
        <p:spPr>
          <a:xfrm flipH="1">
            <a:off x="1989138" y="3724275"/>
            <a:ext cx="228600" cy="228600"/>
          </a:xfrm>
          <a:prstGeom prst="ellipse">
            <a:avLst/>
          </a:prstGeom>
          <a:solidFill>
            <a:srgbClr val="88D0E0">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2" name="椭圆 93"/>
          <p:cNvSpPr/>
          <p:nvPr/>
        </p:nvSpPr>
        <p:spPr>
          <a:xfrm flipH="1">
            <a:off x="4252914" y="2260600"/>
            <a:ext cx="307975" cy="306388"/>
          </a:xfrm>
          <a:prstGeom prst="ellipse">
            <a:avLst/>
          </a:prstGeom>
          <a:solidFill>
            <a:srgbClr val="FCDD65">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3" name="椭圆 95"/>
          <p:cNvSpPr/>
          <p:nvPr/>
        </p:nvSpPr>
        <p:spPr>
          <a:xfrm>
            <a:off x="7397751" y="2568576"/>
            <a:ext cx="447675" cy="447675"/>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4" name="椭圆 97"/>
          <p:cNvSpPr/>
          <p:nvPr/>
        </p:nvSpPr>
        <p:spPr>
          <a:xfrm flipH="1">
            <a:off x="6173788" y="3000376"/>
            <a:ext cx="239712" cy="239713"/>
          </a:xfrm>
          <a:prstGeom prst="ellipse">
            <a:avLst/>
          </a:prstGeom>
          <a:solidFill>
            <a:srgbClr val="F28A5F">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5" name="椭圆 99"/>
          <p:cNvSpPr/>
          <p:nvPr/>
        </p:nvSpPr>
        <p:spPr>
          <a:xfrm>
            <a:off x="9561513" y="2568576"/>
            <a:ext cx="558800" cy="557213"/>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6" name="椭圆 101"/>
          <p:cNvSpPr/>
          <p:nvPr/>
        </p:nvSpPr>
        <p:spPr>
          <a:xfrm flipH="1">
            <a:off x="8108951" y="2446338"/>
            <a:ext cx="449263" cy="449262"/>
          </a:xfrm>
          <a:prstGeom prst="ellipse">
            <a:avLst/>
          </a:prstGeom>
          <a:solidFill>
            <a:srgbClr val="88D0E0">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pic>
        <p:nvPicPr>
          <p:cNvPr id="14347" name="图片 8"/>
          <p:cNvPicPr>
            <a:picLocks noChangeAspect="1"/>
          </p:cNvPicPr>
          <p:nvPr/>
        </p:nvPicPr>
        <p:blipFill>
          <a:blip r:embed="rId2"/>
          <a:stretch>
            <a:fillRect/>
          </a:stretch>
        </p:blipFill>
        <p:spPr>
          <a:xfrm>
            <a:off x="1671638" y="1155701"/>
            <a:ext cx="8604250" cy="5102225"/>
          </a:xfrm>
          <a:prstGeom prst="rect">
            <a:avLst/>
          </a:prstGeom>
          <a:noFill/>
          <a:ln w="9525">
            <a:noFill/>
          </a:ln>
        </p:spPr>
      </p:pic>
      <p:sp>
        <p:nvSpPr>
          <p:cNvPr id="12" name="圆角矩形 11"/>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16416259"/>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419856"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53" name="文本框 52"/>
          <p:cNvSpPr txBox="1"/>
          <p:nvPr/>
        </p:nvSpPr>
        <p:spPr>
          <a:xfrm>
            <a:off x="-1315128" y="1595715"/>
            <a:ext cx="4157345" cy="3970318"/>
          </a:xfrm>
          <a:prstGeom prst="rect">
            <a:avLst/>
          </a:prstGeom>
          <a:noFill/>
        </p:spPr>
        <p:txBody>
          <a:bodyPr wrap="square" rtlCol="0">
            <a:spAutoFit/>
          </a:bodyPr>
          <a:lstStyle/>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400" dirty="0">
                <a:latin typeface="黑体" panose="02010609060101010101" pitchFamily="49" charset="-122"/>
                <a:ea typeface="黑体" panose="02010609060101010101" pitchFamily="49" charset="-122"/>
                <a:cs typeface="黑体" panose="02010609060101010101" pitchFamily="49" charset="-122"/>
              </a:rPr>
              <a:t>    </a:t>
            </a:r>
            <a:r>
              <a:rPr kumimoji="1" lang="zh-CN" sz="2000" dirty="0">
                <a:latin typeface="黑体" panose="02010609060101010101" pitchFamily="49" charset="-122"/>
                <a:ea typeface="黑体" panose="02010609060101010101" pitchFamily="49" charset="-122"/>
                <a:cs typeface="黑体" panose="02010609060101010101" pitchFamily="49" charset="-122"/>
              </a:rPr>
              <a:t>十六大</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   </a:t>
            </a:r>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十六届三中全会</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sym typeface="+mn-ea"/>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    </a:t>
            </a:r>
            <a:r>
              <a:rPr kumimoji="1" lang="zh-CN" sz="2000" dirty="0">
                <a:latin typeface="黑体" panose="02010609060101010101" pitchFamily="49" charset="-122"/>
                <a:ea typeface="黑体" panose="02010609060101010101" pitchFamily="49" charset="-122"/>
                <a:cs typeface="黑体" panose="02010609060101010101" pitchFamily="49" charset="-122"/>
              </a:rPr>
              <a:t>十六届四中全会</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十七大</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   十八届三中全会</a:t>
            </a: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p:txBody>
      </p:sp>
      <p:sp>
        <p:nvSpPr>
          <p:cNvPr id="36" name="文本框 35"/>
          <p:cNvSpPr txBox="1"/>
          <p:nvPr/>
        </p:nvSpPr>
        <p:spPr>
          <a:xfrm>
            <a:off x="4927239" y="1775450"/>
            <a:ext cx="7680960" cy="3785652"/>
          </a:xfrm>
          <a:prstGeom prst="rect">
            <a:avLst/>
          </a:prstGeom>
          <a:noFill/>
        </p:spPr>
        <p:txBody>
          <a:bodyPr wrap="square" rtlCol="0">
            <a:spAutoFit/>
          </a:bodyPr>
          <a:lstStyle/>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构建社会主义和谐社会</a:t>
            </a: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a:t>
            </a:r>
            <a:r>
              <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rPr>
              <a:t> </a:t>
            </a:r>
          </a:p>
          <a:p>
            <a:pPr algn="l">
              <a:buNone/>
            </a:pPr>
            <a:r>
              <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《关于全面深化改革若干重大问题的决定》</a:t>
            </a: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rPr>
              <a:t> 三个代表入党章</a:t>
            </a:r>
            <a:endParaRPr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endParaRPr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科学发展观入党章</a:t>
            </a: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提出科学发展观</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《关于加强党的执政能力建设的决定》</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cxnSp>
        <p:nvCxnSpPr>
          <p:cNvPr id="10" name="直线连接符 65"/>
          <p:cNvCxnSpPr/>
          <p:nvPr/>
        </p:nvCxnSpPr>
        <p:spPr>
          <a:xfrm>
            <a:off x="2754051" y="2604344"/>
            <a:ext cx="2419833" cy="97653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65"/>
          <p:cNvCxnSpPr/>
          <p:nvPr/>
        </p:nvCxnSpPr>
        <p:spPr>
          <a:xfrm>
            <a:off x="2754051" y="3331468"/>
            <a:ext cx="2419833" cy="144887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线连接符 65"/>
          <p:cNvCxnSpPr/>
          <p:nvPr/>
        </p:nvCxnSpPr>
        <p:spPr>
          <a:xfrm flipV="1">
            <a:off x="2754051" y="2348146"/>
            <a:ext cx="2280936" cy="158305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线连接符 65"/>
          <p:cNvCxnSpPr/>
          <p:nvPr/>
        </p:nvCxnSpPr>
        <p:spPr>
          <a:xfrm flipV="1">
            <a:off x="2754051" y="4187401"/>
            <a:ext cx="2419833" cy="31649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65"/>
          <p:cNvCxnSpPr/>
          <p:nvPr/>
        </p:nvCxnSpPr>
        <p:spPr>
          <a:xfrm flipV="1">
            <a:off x="2754051" y="2905246"/>
            <a:ext cx="2419833" cy="221619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线连接符 65"/>
          <p:cNvCxnSpPr/>
          <p:nvPr/>
        </p:nvCxnSpPr>
        <p:spPr>
          <a:xfrm>
            <a:off x="2754051" y="3967046"/>
            <a:ext cx="2419833" cy="132047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107339"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53" name="文本框 52"/>
          <p:cNvSpPr txBox="1"/>
          <p:nvPr/>
        </p:nvSpPr>
        <p:spPr>
          <a:xfrm>
            <a:off x="1981584" y="2271437"/>
            <a:ext cx="1830407" cy="3476625"/>
          </a:xfrm>
          <a:prstGeom prst="rect">
            <a:avLst/>
          </a:prstGeom>
          <a:noFill/>
        </p:spPr>
        <p:txBody>
          <a:bodyPr wrap="square" rtlCol="0">
            <a:spAutoFit/>
          </a:bodyPr>
          <a:lstStyle/>
          <a:p>
            <a:r>
              <a:rPr kumimoji="1" lang="zh-CN" sz="2000" dirty="0">
                <a:latin typeface="黑体" panose="02010609060101010101" pitchFamily="49" charset="-122"/>
                <a:ea typeface="黑体" panose="02010609060101010101" pitchFamily="49" charset="-122"/>
                <a:cs typeface="黑体" panose="02010609060101010101" pitchFamily="49" charset="-122"/>
              </a:rPr>
              <a:t>十二大</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十三大</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十四大</a:t>
            </a: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十五大</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十六大</a:t>
            </a: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十七大</a:t>
            </a:r>
          </a:p>
        </p:txBody>
      </p:sp>
      <p:sp>
        <p:nvSpPr>
          <p:cNvPr id="36" name="文本框 35"/>
          <p:cNvSpPr txBox="1"/>
          <p:nvPr/>
        </p:nvSpPr>
        <p:spPr>
          <a:xfrm>
            <a:off x="5938520" y="2271437"/>
            <a:ext cx="4282440" cy="3785652"/>
          </a:xfrm>
          <a:prstGeom prst="rect">
            <a:avLst/>
          </a:prstGeom>
          <a:noFill/>
        </p:spPr>
        <p:txBody>
          <a:bodyPr wrap="square" rtlCol="0">
            <a:spAutoFit/>
          </a:bodyPr>
          <a:lstStyle/>
          <a:p>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邓小平理论写入党章</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一个中心、两个基本点</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，三步走</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建设社会主义市场经济</a:t>
            </a: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建设有中国特色的社会主义</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科学发展观写入党章</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三个代表写入党章</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6102762"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53" name="文本框 52"/>
          <p:cNvSpPr txBox="1"/>
          <p:nvPr/>
        </p:nvSpPr>
        <p:spPr>
          <a:xfrm>
            <a:off x="1981584" y="2271437"/>
            <a:ext cx="1830407" cy="3476625"/>
          </a:xfrm>
          <a:prstGeom prst="rect">
            <a:avLst/>
          </a:prstGeom>
          <a:noFill/>
        </p:spPr>
        <p:txBody>
          <a:bodyPr wrap="square" rtlCol="0">
            <a:spAutoFit/>
          </a:bodyPr>
          <a:lstStyle/>
          <a:p>
            <a:r>
              <a:rPr kumimoji="1" lang="zh-CN" sz="2000" dirty="0">
                <a:latin typeface="黑体" panose="02010609060101010101" pitchFamily="49" charset="-122"/>
                <a:ea typeface="黑体" panose="02010609060101010101" pitchFamily="49" charset="-122"/>
                <a:cs typeface="黑体" panose="02010609060101010101" pitchFamily="49" charset="-122"/>
              </a:rPr>
              <a:t>十二大</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十三大</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十四大</a:t>
            </a: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十五大</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十六大</a:t>
            </a: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十七大</a:t>
            </a:r>
          </a:p>
        </p:txBody>
      </p:sp>
      <p:sp>
        <p:nvSpPr>
          <p:cNvPr id="36" name="文本框 35"/>
          <p:cNvSpPr txBox="1"/>
          <p:nvPr/>
        </p:nvSpPr>
        <p:spPr>
          <a:xfrm>
            <a:off x="5938520" y="2271437"/>
            <a:ext cx="4282440" cy="3785652"/>
          </a:xfrm>
          <a:prstGeom prst="rect">
            <a:avLst/>
          </a:prstGeom>
          <a:noFill/>
        </p:spPr>
        <p:txBody>
          <a:bodyPr wrap="square" rtlCol="0">
            <a:spAutoFit/>
          </a:bodyPr>
          <a:lstStyle/>
          <a:p>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邓小平理论写入党章</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一个中心、两个基本点</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，三步走</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建设社会主义市场经济</a:t>
            </a: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建设有中国特色的社会主义</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科学发展观写入党章</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三个代表写入党章</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cxnSp>
        <p:nvCxnSpPr>
          <p:cNvPr id="10" name="直线连接符 65"/>
          <p:cNvCxnSpPr/>
          <p:nvPr/>
        </p:nvCxnSpPr>
        <p:spPr>
          <a:xfrm>
            <a:off x="2896787" y="2518134"/>
            <a:ext cx="3041733" cy="181079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65"/>
          <p:cNvCxnSpPr/>
          <p:nvPr/>
        </p:nvCxnSpPr>
        <p:spPr>
          <a:xfrm>
            <a:off x="2787473" y="3084014"/>
            <a:ext cx="3335808" cy="642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线连接符 65"/>
          <p:cNvCxnSpPr/>
          <p:nvPr/>
        </p:nvCxnSpPr>
        <p:spPr>
          <a:xfrm flipV="1">
            <a:off x="2850644" y="3673444"/>
            <a:ext cx="3197190" cy="2795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线连接符 65"/>
          <p:cNvCxnSpPr/>
          <p:nvPr/>
        </p:nvCxnSpPr>
        <p:spPr>
          <a:xfrm flipV="1">
            <a:off x="2804345" y="2456477"/>
            <a:ext cx="3318936" cy="187245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65"/>
          <p:cNvCxnSpPr/>
          <p:nvPr/>
        </p:nvCxnSpPr>
        <p:spPr>
          <a:xfrm>
            <a:off x="2797894" y="4966012"/>
            <a:ext cx="3249940" cy="56668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线连接符 65"/>
          <p:cNvCxnSpPr/>
          <p:nvPr/>
        </p:nvCxnSpPr>
        <p:spPr>
          <a:xfrm flipV="1">
            <a:off x="2787473" y="4956469"/>
            <a:ext cx="3260361" cy="57958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10192076"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2" name="文本框 1"/>
          <p:cNvSpPr txBox="1"/>
          <p:nvPr/>
        </p:nvSpPr>
        <p:spPr>
          <a:xfrm>
            <a:off x="1297305" y="2143125"/>
            <a:ext cx="2515235" cy="3170099"/>
          </a:xfrm>
          <a:prstGeom prst="rect">
            <a:avLst/>
          </a:prstGeom>
          <a:noFill/>
        </p:spPr>
        <p:txBody>
          <a:bodyPr wrap="square" rtlCol="0">
            <a:spAutoFit/>
          </a:bodyPr>
          <a:lstStyle/>
          <a:p>
            <a:pPr algn="r"/>
            <a:r>
              <a:rPr kumimoji="1" lang="zh-CN" altLang="zh-CN" sz="2000" dirty="0">
                <a:latin typeface="黑体" panose="02010609060101010101" pitchFamily="49" charset="-122"/>
                <a:ea typeface="黑体" panose="02010609060101010101" pitchFamily="49" charset="-122"/>
                <a:cs typeface="黑体" panose="02010609060101010101" pitchFamily="49" charset="-122"/>
              </a:rPr>
              <a:t>十</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一</a:t>
            </a:r>
            <a:r>
              <a:rPr kumimoji="1" lang="zh-CN" altLang="zh-CN" sz="2000" dirty="0">
                <a:latin typeface="黑体" panose="02010609060101010101" pitchFamily="49" charset="-122"/>
                <a:ea typeface="黑体" panose="02010609060101010101" pitchFamily="49" charset="-122"/>
                <a:cs typeface="黑体" panose="02010609060101010101" pitchFamily="49" charset="-122"/>
              </a:rPr>
              <a:t>届三中全会</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十二届三中全会</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十六届三中</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全会</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十八届三中</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全会</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p:txBody>
      </p:sp>
      <p:sp>
        <p:nvSpPr>
          <p:cNvPr id="3" name="文本框 2"/>
          <p:cNvSpPr txBox="1"/>
          <p:nvPr/>
        </p:nvSpPr>
        <p:spPr>
          <a:xfrm>
            <a:off x="7099935" y="2143125"/>
            <a:ext cx="7505065" cy="3170099"/>
          </a:xfrm>
          <a:prstGeom prst="rect">
            <a:avLst/>
          </a:prstGeom>
          <a:noFill/>
        </p:spPr>
        <p:txBody>
          <a:bodyPr wrap="square" rtlCol="0">
            <a:spAutoFit/>
          </a:bodyPr>
          <a:lstStyle/>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科学发展观</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《关于经济体制改革的决定》</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《关于全面深化改革若干重大问题的决定》</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改革开放</a:t>
            </a: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10192076"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2" name="文本框 1"/>
          <p:cNvSpPr txBox="1"/>
          <p:nvPr/>
        </p:nvSpPr>
        <p:spPr>
          <a:xfrm>
            <a:off x="1297305" y="2143125"/>
            <a:ext cx="2515235" cy="3170099"/>
          </a:xfrm>
          <a:prstGeom prst="rect">
            <a:avLst/>
          </a:prstGeom>
          <a:noFill/>
        </p:spPr>
        <p:txBody>
          <a:bodyPr wrap="square" rtlCol="0">
            <a:spAutoFit/>
          </a:bodyPr>
          <a:lstStyle/>
          <a:p>
            <a:pPr algn="r"/>
            <a:r>
              <a:rPr kumimoji="1" lang="zh-CN" altLang="zh-CN" sz="2000" dirty="0">
                <a:latin typeface="黑体" panose="02010609060101010101" pitchFamily="49" charset="-122"/>
                <a:ea typeface="黑体" panose="02010609060101010101" pitchFamily="49" charset="-122"/>
                <a:cs typeface="黑体" panose="02010609060101010101" pitchFamily="49" charset="-122"/>
              </a:rPr>
              <a:t>十</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一</a:t>
            </a:r>
            <a:r>
              <a:rPr kumimoji="1" lang="zh-CN" altLang="zh-CN" sz="2000" dirty="0">
                <a:latin typeface="黑体" panose="02010609060101010101" pitchFamily="49" charset="-122"/>
                <a:ea typeface="黑体" panose="02010609060101010101" pitchFamily="49" charset="-122"/>
                <a:cs typeface="黑体" panose="02010609060101010101" pitchFamily="49" charset="-122"/>
              </a:rPr>
              <a:t>届三中全会</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十二届三中全会</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十六届三中</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全会</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十八届三中</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全会</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p:txBody>
      </p:sp>
      <p:sp>
        <p:nvSpPr>
          <p:cNvPr id="3" name="文本框 2"/>
          <p:cNvSpPr txBox="1"/>
          <p:nvPr/>
        </p:nvSpPr>
        <p:spPr>
          <a:xfrm>
            <a:off x="7099935" y="2143125"/>
            <a:ext cx="7505065" cy="3170099"/>
          </a:xfrm>
          <a:prstGeom prst="rect">
            <a:avLst/>
          </a:prstGeom>
          <a:noFill/>
        </p:spPr>
        <p:txBody>
          <a:bodyPr wrap="square" rtlCol="0">
            <a:spAutoFit/>
          </a:bodyPr>
          <a:lstStyle/>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科学发展观</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《关于经济体制改革的决定》</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《关于全面深化改革若干重大问题的决定》</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改革开放</a:t>
            </a: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cxnSp>
        <p:nvCxnSpPr>
          <p:cNvPr id="7" name="直线连接符 65"/>
          <p:cNvCxnSpPr/>
          <p:nvPr/>
        </p:nvCxnSpPr>
        <p:spPr>
          <a:xfrm>
            <a:off x="3764127" y="2363924"/>
            <a:ext cx="3335808" cy="273385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线连接符 65"/>
          <p:cNvCxnSpPr/>
          <p:nvPr/>
        </p:nvCxnSpPr>
        <p:spPr>
          <a:xfrm>
            <a:off x="3764127" y="3282134"/>
            <a:ext cx="3459633" cy="970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线连接符 65"/>
          <p:cNvCxnSpPr/>
          <p:nvPr/>
        </p:nvCxnSpPr>
        <p:spPr>
          <a:xfrm flipV="1">
            <a:off x="3764126" y="2363924"/>
            <a:ext cx="3335809" cy="184612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65"/>
          <p:cNvCxnSpPr/>
          <p:nvPr/>
        </p:nvCxnSpPr>
        <p:spPr>
          <a:xfrm flipV="1">
            <a:off x="3764125" y="4210050"/>
            <a:ext cx="3459635" cy="91821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10192076"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2" name="文本框 1"/>
          <p:cNvSpPr txBox="1"/>
          <p:nvPr/>
        </p:nvSpPr>
        <p:spPr>
          <a:xfrm>
            <a:off x="1297305" y="2143125"/>
            <a:ext cx="2515235" cy="3477875"/>
          </a:xfrm>
          <a:prstGeom prst="rect">
            <a:avLst/>
          </a:prstGeom>
          <a:noFill/>
        </p:spPr>
        <p:txBody>
          <a:bodyPr wrap="square" rtlCol="0">
            <a:spAutoFit/>
          </a:bodyPr>
          <a:lstStyle/>
          <a:p>
            <a:pPr algn="r"/>
            <a:r>
              <a:rPr kumimoji="1" lang="zh-CN" altLang="en-US" sz="2000" dirty="0">
                <a:latin typeface="黑体" panose="02010609060101010101" pitchFamily="49" charset="-122"/>
                <a:ea typeface="黑体" panose="02010609060101010101" pitchFamily="49" charset="-122"/>
                <a:cs typeface="黑体" panose="02010609060101010101" pitchFamily="49" charset="-122"/>
              </a:rPr>
              <a:t>十一届六中全会</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十二届六中全会</a:t>
            </a:r>
          </a:p>
          <a:p>
            <a:pPr algn="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十四届六中全会</a:t>
            </a:r>
          </a:p>
          <a:p>
            <a:pPr algn="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十六届四中</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p:txBody>
      </p:sp>
      <p:sp>
        <p:nvSpPr>
          <p:cNvPr id="3" name="文本框 2"/>
          <p:cNvSpPr txBox="1"/>
          <p:nvPr/>
        </p:nvSpPr>
        <p:spPr>
          <a:xfrm>
            <a:off x="5666081" y="1628775"/>
            <a:ext cx="7505065" cy="5632311"/>
          </a:xfrm>
          <a:prstGeom prst="rect">
            <a:avLst/>
          </a:prstGeom>
          <a:noFill/>
        </p:spPr>
        <p:txBody>
          <a:bodyPr wrap="square" rtlCol="0">
            <a:spAutoFit/>
          </a:bodyPr>
          <a:lstStyle/>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 </a:t>
            </a:r>
            <a:r>
              <a:rPr kumimoji="1" lang="zh-CN" sz="2000" dirty="0">
                <a:latin typeface="黑体" panose="02010609060101010101" pitchFamily="49" charset="-122"/>
                <a:ea typeface="黑体" panose="02010609060101010101" pitchFamily="49" charset="-122"/>
                <a:cs typeface="黑体" panose="02010609060101010101" pitchFamily="49" charset="-122"/>
              </a:rPr>
              <a:t>社会主义和谐社会</a:t>
            </a: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《关于加强党的执政能力建设的决定》</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关于建国以来党的若干历史问题的决议</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《关于社会主义精神文明建设指导方针的决议》</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《关于加强社会主义精神文明建设若干重要问题的决议》</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10192076"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2" name="文本框 1"/>
          <p:cNvSpPr txBox="1"/>
          <p:nvPr/>
        </p:nvSpPr>
        <p:spPr>
          <a:xfrm>
            <a:off x="1297305" y="2143125"/>
            <a:ext cx="2515235" cy="3477875"/>
          </a:xfrm>
          <a:prstGeom prst="rect">
            <a:avLst/>
          </a:prstGeom>
          <a:noFill/>
        </p:spPr>
        <p:txBody>
          <a:bodyPr wrap="square" rtlCol="0">
            <a:spAutoFit/>
          </a:bodyPr>
          <a:lstStyle/>
          <a:p>
            <a:pPr algn="r"/>
            <a:r>
              <a:rPr kumimoji="1" lang="zh-CN" altLang="en-US" sz="2000" dirty="0">
                <a:latin typeface="黑体" panose="02010609060101010101" pitchFamily="49" charset="-122"/>
                <a:ea typeface="黑体" panose="02010609060101010101" pitchFamily="49" charset="-122"/>
                <a:cs typeface="黑体" panose="02010609060101010101" pitchFamily="49" charset="-122"/>
              </a:rPr>
              <a:t>十一届六中全会</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十二届六中全会</a:t>
            </a:r>
          </a:p>
          <a:p>
            <a:pPr algn="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十四届六中全会</a:t>
            </a:r>
          </a:p>
          <a:p>
            <a:pPr algn="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十六届四中</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p:txBody>
      </p:sp>
      <p:sp>
        <p:nvSpPr>
          <p:cNvPr id="3" name="文本框 2"/>
          <p:cNvSpPr txBox="1"/>
          <p:nvPr/>
        </p:nvSpPr>
        <p:spPr>
          <a:xfrm>
            <a:off x="5666081" y="1628775"/>
            <a:ext cx="7505065" cy="5632311"/>
          </a:xfrm>
          <a:prstGeom prst="rect">
            <a:avLst/>
          </a:prstGeom>
          <a:noFill/>
        </p:spPr>
        <p:txBody>
          <a:bodyPr wrap="square" rtlCol="0">
            <a:spAutoFit/>
          </a:bodyPr>
          <a:lstStyle/>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 </a:t>
            </a:r>
            <a:r>
              <a:rPr kumimoji="1" lang="zh-CN" sz="2000" dirty="0">
                <a:latin typeface="黑体" panose="02010609060101010101" pitchFamily="49" charset="-122"/>
                <a:ea typeface="黑体" panose="02010609060101010101" pitchFamily="49" charset="-122"/>
                <a:cs typeface="黑体" panose="02010609060101010101" pitchFamily="49" charset="-122"/>
              </a:rPr>
              <a:t>社会主义和谐社会</a:t>
            </a: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《关于加强党的执政能力建设的决定》</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关于建国以来党的若干历史问题的决议</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《关于社会主义精神文明建设指导方针的决议》</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《关于加强社会主义精神文明建设若干重要问题的决议》</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cxnSp>
        <p:nvCxnSpPr>
          <p:cNvPr id="7" name="直线连接符 65"/>
          <p:cNvCxnSpPr/>
          <p:nvPr/>
        </p:nvCxnSpPr>
        <p:spPr>
          <a:xfrm>
            <a:off x="3764280" y="2382336"/>
            <a:ext cx="2042160" cy="126383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线连接符 65"/>
          <p:cNvCxnSpPr/>
          <p:nvPr/>
        </p:nvCxnSpPr>
        <p:spPr>
          <a:xfrm>
            <a:off x="3764280" y="3274834"/>
            <a:ext cx="2042160" cy="126358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线连接符 65"/>
          <p:cNvCxnSpPr/>
          <p:nvPr/>
        </p:nvCxnSpPr>
        <p:spPr>
          <a:xfrm>
            <a:off x="3764280" y="4167332"/>
            <a:ext cx="2042160" cy="126358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线连接符 65"/>
          <p:cNvCxnSpPr/>
          <p:nvPr/>
        </p:nvCxnSpPr>
        <p:spPr>
          <a:xfrm flipV="1">
            <a:off x="3764280" y="1884326"/>
            <a:ext cx="2042160" cy="320740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65"/>
          <p:cNvCxnSpPr/>
          <p:nvPr/>
        </p:nvCxnSpPr>
        <p:spPr>
          <a:xfrm flipV="1">
            <a:off x="3764280" y="2799001"/>
            <a:ext cx="2042160" cy="230806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1982</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年，中共十二大明确提出了（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建设有中国特色的社会主义</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党在社会主义初级阶段的基本路线</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建设社会主义政治文明</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党在社会主义初级阶段的基本纲领</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6" name="文本框 5"/>
          <p:cNvSpPr txBox="1"/>
          <p:nvPr/>
        </p:nvSpPr>
        <p:spPr>
          <a:xfrm>
            <a:off x="9744557" y="6228397"/>
            <a:ext cx="2838275" cy="646331"/>
          </a:xfrm>
          <a:prstGeom prst="rect">
            <a:avLst/>
          </a:prstGeom>
          <a:noFill/>
        </p:spPr>
        <p:txBody>
          <a:bodyPr wrap="square" rtlCol="0">
            <a:spAutoFit/>
          </a:bodyPr>
          <a:lstStyle/>
          <a:p>
            <a:r>
              <a:rPr kumimoji="1" lang="zh-CN" altLang="en-US" dirty="0"/>
              <a:t>知识点更多题目练习</a:t>
            </a:r>
            <a:endParaRPr kumimoji="1" lang="en-US" altLang="zh-CN" dirty="0"/>
          </a:p>
          <a:p>
            <a:r>
              <a:rPr kumimoji="1" lang="zh-CN" altLang="en-US" dirty="0"/>
              <a:t>见尚德教材</a:t>
            </a:r>
            <a:r>
              <a:rPr kumimoji="1" lang="en-US" altLang="zh-CN" dirty="0"/>
              <a:t>244</a:t>
            </a:r>
            <a:r>
              <a:rPr kumimoji="1" lang="zh-CN" altLang="en-US" dirty="0"/>
              <a:t>页</a:t>
            </a:r>
          </a:p>
        </p:txBody>
      </p:sp>
      <p:sp>
        <p:nvSpPr>
          <p:cNvPr id="7" name="五边形 6"/>
          <p:cNvSpPr/>
          <p:nvPr/>
        </p:nvSpPr>
        <p:spPr>
          <a:xfrm>
            <a:off x="9744557" y="6180764"/>
            <a:ext cx="2447444"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1982</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年，中共十二大明确提出了（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建设有中国特色的社会主义</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党在社会主义初级阶段的基本路线</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建设社会主义政治文明</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党在社会主义初级阶段的基本纲领</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6" name="文本框 5"/>
          <p:cNvSpPr txBox="1"/>
          <p:nvPr/>
        </p:nvSpPr>
        <p:spPr>
          <a:xfrm>
            <a:off x="9744557" y="6228397"/>
            <a:ext cx="2838275" cy="646331"/>
          </a:xfrm>
          <a:prstGeom prst="rect">
            <a:avLst/>
          </a:prstGeom>
          <a:noFill/>
        </p:spPr>
        <p:txBody>
          <a:bodyPr wrap="square" rtlCol="0">
            <a:spAutoFit/>
          </a:bodyPr>
          <a:lstStyle/>
          <a:p>
            <a:r>
              <a:rPr kumimoji="1" lang="zh-CN" altLang="en-US" dirty="0"/>
              <a:t>知识点更多题目练习</a:t>
            </a:r>
            <a:endParaRPr kumimoji="1" lang="en-US" altLang="zh-CN" dirty="0"/>
          </a:p>
          <a:p>
            <a:r>
              <a:rPr kumimoji="1" lang="zh-CN" altLang="en-US" dirty="0"/>
              <a:t>见尚德教材</a:t>
            </a:r>
            <a:r>
              <a:rPr kumimoji="1" lang="en-US" altLang="zh-CN" dirty="0"/>
              <a:t>244</a:t>
            </a:r>
            <a:r>
              <a:rPr kumimoji="1" lang="zh-CN" altLang="en-US" dirty="0"/>
              <a:t>页</a:t>
            </a:r>
          </a:p>
        </p:txBody>
      </p:sp>
      <p:sp>
        <p:nvSpPr>
          <p:cNvPr id="8" name="五边形 7"/>
          <p:cNvSpPr/>
          <p:nvPr/>
        </p:nvSpPr>
        <p:spPr>
          <a:xfrm>
            <a:off x="9744557" y="6180764"/>
            <a:ext cx="2447444"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中国共产党第一次完整地概括社会主义初级阶段基本路线的会议是（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中共十三大</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中共十四大</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中共十五大</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中共十六大</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56"/>
          <p:cNvSpPr txBox="1"/>
          <p:nvPr/>
        </p:nvSpPr>
        <p:spPr>
          <a:xfrm>
            <a:off x="1743075" y="1385889"/>
            <a:ext cx="1081088" cy="276225"/>
          </a:xfrm>
          <a:prstGeom prst="rect">
            <a:avLst/>
          </a:prstGeom>
          <a:noFill/>
          <a:ln w="9525">
            <a:noFill/>
          </a:ln>
        </p:spPr>
        <p:txBody>
          <a:bodyPr wrap="none">
            <a:spAutoFit/>
          </a:bodyPr>
          <a:lstStyle/>
          <a:p>
            <a:pPr eaLnBrk="1" hangingPunct="1"/>
            <a:r>
              <a:rPr lang="en-US" altLang="zh-CN" sz="1200" b="1" i="1" dirty="0">
                <a:solidFill>
                  <a:schemeClr val="bg1"/>
                </a:solidFill>
                <a:latin typeface="方正兰亭黑_GBK" panose="02000000000000000000" pitchFamily="2" charset="-122"/>
                <a:ea typeface="方正兰亭黑_GBK" panose="02000000000000000000" pitchFamily="2" charset="-122"/>
              </a:rPr>
              <a:t>2.</a:t>
            </a:r>
            <a:r>
              <a:rPr lang="zh-CN" altLang="en-US" sz="1200" b="1" i="1" dirty="0">
                <a:solidFill>
                  <a:schemeClr val="bg1"/>
                </a:solidFill>
                <a:latin typeface="方正兰亭黑_GBK" panose="02000000000000000000" pitchFamily="2" charset="-122"/>
                <a:ea typeface="方正兰亭黑_GBK" panose="02000000000000000000" pitchFamily="2" charset="-122"/>
              </a:rPr>
              <a:t>教材卖点四</a:t>
            </a:r>
          </a:p>
        </p:txBody>
      </p:sp>
      <p:sp>
        <p:nvSpPr>
          <p:cNvPr id="15363" name="椭圆 93"/>
          <p:cNvSpPr/>
          <p:nvPr/>
        </p:nvSpPr>
        <p:spPr>
          <a:xfrm flipH="1">
            <a:off x="4252914" y="2260600"/>
            <a:ext cx="307975" cy="306388"/>
          </a:xfrm>
          <a:prstGeom prst="ellipse">
            <a:avLst/>
          </a:prstGeom>
          <a:solidFill>
            <a:srgbClr val="FCDD65">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5364" name="椭圆 99"/>
          <p:cNvSpPr/>
          <p:nvPr/>
        </p:nvSpPr>
        <p:spPr>
          <a:xfrm>
            <a:off x="9561513" y="2568576"/>
            <a:ext cx="558800" cy="557213"/>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5365" name="椭圆 101"/>
          <p:cNvSpPr/>
          <p:nvPr/>
        </p:nvSpPr>
        <p:spPr>
          <a:xfrm flipH="1">
            <a:off x="8108951" y="2446338"/>
            <a:ext cx="449263" cy="449262"/>
          </a:xfrm>
          <a:prstGeom prst="ellipse">
            <a:avLst/>
          </a:prstGeom>
          <a:solidFill>
            <a:srgbClr val="88D0E0">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pic>
        <p:nvPicPr>
          <p:cNvPr id="15366" name="图片 4" descr="焦点图"/>
          <p:cNvPicPr>
            <a:picLocks noChangeAspect="1"/>
          </p:cNvPicPr>
          <p:nvPr/>
        </p:nvPicPr>
        <p:blipFill>
          <a:blip r:embed="rId2"/>
          <a:stretch>
            <a:fillRect/>
          </a:stretch>
        </p:blipFill>
        <p:spPr>
          <a:xfrm>
            <a:off x="1671639" y="306389"/>
            <a:ext cx="8518525" cy="1997075"/>
          </a:xfrm>
          <a:prstGeom prst="rect">
            <a:avLst/>
          </a:prstGeom>
          <a:noFill/>
          <a:ln w="9525">
            <a:noFill/>
          </a:ln>
        </p:spPr>
      </p:pic>
      <p:sp>
        <p:nvSpPr>
          <p:cNvPr id="15367" name="文本框 6"/>
          <p:cNvSpPr txBox="1"/>
          <p:nvPr/>
        </p:nvSpPr>
        <p:spPr>
          <a:xfrm>
            <a:off x="1671638" y="5865813"/>
            <a:ext cx="8818562" cy="830262"/>
          </a:xfrm>
          <a:prstGeom prst="rect">
            <a:avLst/>
          </a:prstGeom>
          <a:noFill/>
          <a:ln w="9525">
            <a:noFill/>
          </a:ln>
        </p:spPr>
        <p:txBody>
          <a:bodyPr>
            <a:spAutoFit/>
          </a:bodyPr>
          <a:lstStyle/>
          <a:p>
            <a:pPr algn="ctr" eaLnBrk="1" hangingPunct="1"/>
            <a:r>
              <a:rPr lang="zh-CN" altLang="en-US" sz="2400" b="1" dirty="0">
                <a:solidFill>
                  <a:srgbClr val="FF0000"/>
                </a:solidFill>
                <a:latin typeface="黑体-简" charset="-122"/>
                <a:ea typeface="黑体-简" charset="-122"/>
              </a:rPr>
              <a:t>尚德官方公共课教材均配有全套视频解析与精选习题</a:t>
            </a:r>
          </a:p>
          <a:p>
            <a:pPr algn="ctr" eaLnBrk="1" hangingPunct="1"/>
            <a:r>
              <a:rPr lang="zh-CN" altLang="en-US" sz="2400" b="1" dirty="0">
                <a:solidFill>
                  <a:srgbClr val="FF0000"/>
                </a:solidFill>
                <a:latin typeface="黑体-简" charset="-122"/>
                <a:ea typeface="黑体-简" charset="-122"/>
              </a:rPr>
              <a:t>以及名师直播讲解课程</a:t>
            </a:r>
          </a:p>
        </p:txBody>
      </p:sp>
      <p:pic>
        <p:nvPicPr>
          <p:cNvPr id="15368" name="图片 7"/>
          <p:cNvPicPr>
            <a:picLocks noChangeAspect="1"/>
          </p:cNvPicPr>
          <p:nvPr/>
        </p:nvPicPr>
        <p:blipFill>
          <a:blip r:embed="rId3"/>
          <a:stretch>
            <a:fillRect/>
          </a:stretch>
        </p:blipFill>
        <p:spPr>
          <a:xfrm>
            <a:off x="1550989" y="2568576"/>
            <a:ext cx="2230437" cy="3103563"/>
          </a:xfrm>
          <a:prstGeom prst="rect">
            <a:avLst/>
          </a:prstGeom>
          <a:noFill/>
          <a:ln w="9525">
            <a:noFill/>
          </a:ln>
        </p:spPr>
      </p:pic>
      <p:pic>
        <p:nvPicPr>
          <p:cNvPr id="15369" name="图片 9"/>
          <p:cNvPicPr>
            <a:picLocks noChangeAspect="1"/>
          </p:cNvPicPr>
          <p:nvPr/>
        </p:nvPicPr>
        <p:blipFill>
          <a:blip r:embed="rId4"/>
          <a:srcRect b="1842"/>
          <a:stretch>
            <a:fillRect/>
          </a:stretch>
        </p:blipFill>
        <p:spPr>
          <a:xfrm>
            <a:off x="3543301" y="2640014"/>
            <a:ext cx="2208213" cy="2909887"/>
          </a:xfrm>
          <a:prstGeom prst="rect">
            <a:avLst/>
          </a:prstGeom>
          <a:noFill/>
          <a:ln w="9525">
            <a:noFill/>
          </a:ln>
        </p:spPr>
      </p:pic>
      <p:pic>
        <p:nvPicPr>
          <p:cNvPr id="15370" name="图片 10"/>
          <p:cNvPicPr>
            <a:picLocks noChangeAspect="1"/>
          </p:cNvPicPr>
          <p:nvPr/>
        </p:nvPicPr>
        <p:blipFill>
          <a:blip r:embed="rId5"/>
          <a:stretch>
            <a:fillRect/>
          </a:stretch>
        </p:blipFill>
        <p:spPr>
          <a:xfrm>
            <a:off x="5741988" y="2649539"/>
            <a:ext cx="2222500" cy="2941637"/>
          </a:xfrm>
          <a:prstGeom prst="rect">
            <a:avLst/>
          </a:prstGeom>
          <a:noFill/>
          <a:ln w="9525">
            <a:noFill/>
          </a:ln>
        </p:spPr>
      </p:pic>
      <p:pic>
        <p:nvPicPr>
          <p:cNvPr id="15371" name="图片 11"/>
          <p:cNvPicPr>
            <a:picLocks noChangeAspect="1"/>
          </p:cNvPicPr>
          <p:nvPr/>
        </p:nvPicPr>
        <p:blipFill>
          <a:blip r:embed="rId6"/>
          <a:stretch>
            <a:fillRect/>
          </a:stretch>
        </p:blipFill>
        <p:spPr>
          <a:xfrm>
            <a:off x="8108950" y="2568575"/>
            <a:ext cx="2039938" cy="3297238"/>
          </a:xfrm>
          <a:prstGeom prst="rect">
            <a:avLst/>
          </a:prstGeom>
          <a:noFill/>
          <a:ln w="9525">
            <a:noFill/>
          </a:ln>
        </p:spPr>
      </p:pic>
      <p:sp>
        <p:nvSpPr>
          <p:cNvPr id="12" name="圆角矩形 11"/>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1030158197"/>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中国共产党第一次完整地概括社会主义初级阶段基本路线的会议是（</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中共十三大</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中共十四大</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中共十五大</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中共十六大</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正式提出以人为本、全面协调可持续的科学发展观的会议是（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中共十五届五中全会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中共十五届六中全会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中共十六届三中全会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中共十六届四中全会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正式提出以人为本、全面协调可持续的科学发展观的会议是（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中共十五届五中全会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中共十五届六中全会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中共十六届三中全会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中共十六届四中全会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2004</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9</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月，中共十六届四中全会提出的战略任务是（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市场经济体制</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全面建设小康社会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新农村建设</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构建和谐社会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2004</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9</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月，中共十六届四中全会提出的战略任务是（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市场经济体制</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全面建设小康社会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新农村建设</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构建和谐社会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2923409"/>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改革开放与现代化建设新时期</a:t>
            </a:r>
          </a:p>
        </p:txBody>
      </p:sp>
      <p:sp>
        <p:nvSpPr>
          <p:cNvPr id="3" name="左大括号 2"/>
          <p:cNvSpPr/>
          <p:nvPr/>
        </p:nvSpPr>
        <p:spPr>
          <a:xfrm>
            <a:off x="2220386" y="1021967"/>
            <a:ext cx="250222" cy="508667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4475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p>
        </p:txBody>
      </p:sp>
      <p:sp>
        <p:nvSpPr>
          <p:cNvPr id="14" name="圆角矩形 13"/>
          <p:cNvSpPr/>
          <p:nvPr/>
        </p:nvSpPr>
        <p:spPr>
          <a:xfrm>
            <a:off x="2506180" y="479400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a:t>
            </a:r>
            <a:r>
              <a:rPr lang="en-US" altLang="zh-CN" sz="2000" dirty="0">
                <a:solidFill>
                  <a:schemeClr val="tx1"/>
                </a:solidFill>
                <a:latin typeface="黑体" panose="02010609060101010101" pitchFamily="49" charset="-122"/>
                <a:ea typeface="黑体" panose="02010609060101010101" pitchFamily="49" charset="-122"/>
                <a:sym typeface="+mn-ea"/>
              </a:rPr>
              <a:t>/</a:t>
            </a:r>
            <a:r>
              <a:rPr lang="zh-CN" altLang="en-US" sz="2000" dirty="0">
                <a:solidFill>
                  <a:schemeClr val="tx1"/>
                </a:solidFill>
                <a:latin typeface="黑体" panose="02010609060101010101" pitchFamily="49" charset="-122"/>
                <a:ea typeface="黑体" panose="02010609060101010101" pitchFamily="49" charset="-122"/>
                <a:sym typeface="+mn-ea"/>
              </a:rPr>
              <a:t>三</a:t>
            </a:r>
            <a:r>
              <a:rPr lang="en-US" altLang="zh-CN" sz="2000" dirty="0">
                <a:solidFill>
                  <a:schemeClr val="tx1"/>
                </a:solidFill>
                <a:latin typeface="黑体" panose="02010609060101010101" pitchFamily="49" charset="-122"/>
                <a:ea typeface="黑体" panose="02010609060101010101" pitchFamily="49" charset="-122"/>
                <a:sym typeface="+mn-ea"/>
              </a:rPr>
              <a:t>/</a:t>
            </a:r>
            <a:r>
              <a:rPr lang="zh-CN" altLang="en-US" sz="2000" dirty="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6" name="左大括号 5"/>
          <p:cNvSpPr/>
          <p:nvPr/>
        </p:nvSpPr>
        <p:spPr>
          <a:xfrm>
            <a:off x="6122504" y="845966"/>
            <a:ext cx="229119" cy="216356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51623" y="787769"/>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伟大的历史性转折</a:t>
            </a:r>
          </a:p>
        </p:txBody>
      </p:sp>
      <p:sp>
        <p:nvSpPr>
          <p:cNvPr id="11" name="圆角矩形 10"/>
          <p:cNvSpPr/>
          <p:nvPr/>
        </p:nvSpPr>
        <p:spPr>
          <a:xfrm>
            <a:off x="6331880" y="152947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回顾过去</a:t>
            </a:r>
          </a:p>
        </p:txBody>
      </p:sp>
      <p:sp>
        <p:nvSpPr>
          <p:cNvPr id="12" name="圆角矩形 11"/>
          <p:cNvSpPr/>
          <p:nvPr/>
        </p:nvSpPr>
        <p:spPr>
          <a:xfrm>
            <a:off x="6331880" y="2358274"/>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展望未来</a:t>
            </a:r>
          </a:p>
        </p:txBody>
      </p:sp>
      <p:sp>
        <p:nvSpPr>
          <p:cNvPr id="10" name="左大括号 9"/>
          <p:cNvSpPr/>
          <p:nvPr/>
        </p:nvSpPr>
        <p:spPr>
          <a:xfrm>
            <a:off x="6193648" y="4523470"/>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6369960" y="440839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会议</a:t>
            </a:r>
          </a:p>
        </p:txBody>
      </p:sp>
      <p:sp>
        <p:nvSpPr>
          <p:cNvPr id="15" name="圆角矩形 14"/>
          <p:cNvSpPr/>
          <p:nvPr/>
        </p:nvSpPr>
        <p:spPr>
          <a:xfrm>
            <a:off x="6369960" y="5595829"/>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成就</a:t>
            </a:r>
          </a:p>
        </p:txBody>
      </p:sp>
    </p:spTree>
    <p:extLst>
      <p:ext uri="{BB962C8B-B14F-4D97-AF65-F5344CB8AC3E}">
        <p14:creationId xmlns:p14="http://schemas.microsoft.com/office/powerpoint/2010/main" val="19220529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078043" y="447778"/>
            <a:ext cx="6561248"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10" name="文本框 9"/>
          <p:cNvSpPr txBox="1"/>
          <p:nvPr/>
        </p:nvSpPr>
        <p:spPr>
          <a:xfrm>
            <a:off x="642329" y="1757165"/>
            <a:ext cx="11457305" cy="3600986"/>
          </a:xfrm>
          <a:prstGeom prst="rect">
            <a:avLst/>
          </a:prstGeom>
          <a:noFill/>
        </p:spPr>
        <p:txBody>
          <a:bodyPr wrap="square" rtlCol="0" anchor="t">
            <a:spAutoFit/>
          </a:bodyPr>
          <a:lstStyle/>
          <a:p>
            <a:r>
              <a:rPr lang="zh-CN" altLang="en-US" sz="2000" dirty="0">
                <a:latin typeface="黑体" panose="02010609060101010101" pitchFamily="49" charset="-122"/>
                <a:ea typeface="黑体" panose="02010609060101010101" pitchFamily="49" charset="-122"/>
                <a:cs typeface="黑体" panose="02010609060101010101" pitchFamily="49" charset="-122"/>
              </a:rPr>
              <a:t>成就：</a:t>
            </a:r>
            <a:r>
              <a:rPr lang="zh-CN" altLang="en-US" sz="2800" dirty="0">
                <a:latin typeface="黑体" panose="02010609060101010101" pitchFamily="49" charset="-122"/>
                <a:ea typeface="黑体" panose="02010609060101010101" pitchFamily="49" charset="-122"/>
                <a:cs typeface="黑体" panose="02010609060101010101" pitchFamily="49" charset="-122"/>
              </a:rPr>
              <a:t>政治</a:t>
            </a:r>
            <a:r>
              <a:rPr lang="en-US" altLang="zh-CN" sz="2000" dirty="0">
                <a:latin typeface="黑体" panose="02010609060101010101" pitchFamily="49" charset="-122"/>
                <a:ea typeface="黑体" panose="02010609060101010101" pitchFamily="49" charset="-122"/>
                <a:cs typeface="黑体" panose="02010609060101010101" pitchFamily="49" charset="-122"/>
              </a:rPr>
              <a:t>——</a:t>
            </a:r>
            <a:r>
              <a:rPr lang="zh-CN" altLang="en-US" sz="2000" dirty="0">
                <a:latin typeface="黑体" panose="02010609060101010101" pitchFamily="49" charset="-122"/>
                <a:ea typeface="黑体" panose="02010609060101010101" pitchFamily="49" charset="-122"/>
                <a:cs typeface="黑体" panose="02010609060101010101" pitchFamily="49" charset="-122"/>
              </a:rPr>
              <a:t>经济</a:t>
            </a:r>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1997年7月1日</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香港</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回归</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1999年12月20日</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澳门</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回归</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endParaRPr lang="zh-CN" altLang="en-US" sz="2000" dirty="0"/>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2000年江泽民提出</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“三个代表”</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是中国共产党的</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立党之本、执政之基、力量之源</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2001年7月1日，江泽民在</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建党80周年大会</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上系统阐述三个代表科学内涵和基本内容。</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grpSp>
        <p:nvGrpSpPr>
          <p:cNvPr id="9" name="组 8"/>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黑体" panose="02010609060101010101" pitchFamily="49" charset="-122"/>
                  <a:ea typeface="黑体" panose="02010609060101010101" pitchFamily="49" charset="-122"/>
                  <a:sym typeface="+mn-ea"/>
                </a:rPr>
                <a:t>第二</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三</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3" name="左大括号 12"/>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338670" y="2906167"/>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会议</a:t>
              </a:r>
            </a:p>
          </p:txBody>
        </p:sp>
        <p:sp>
          <p:nvSpPr>
            <p:cNvPr id="17" name="圆角矩形 16"/>
            <p:cNvSpPr/>
            <p:nvPr/>
          </p:nvSpPr>
          <p:spPr>
            <a:xfrm>
              <a:off x="6338670" y="4093600"/>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成就</a:t>
              </a:r>
            </a:p>
          </p:txBody>
        </p:sp>
      </p:grpSp>
      <p:sp>
        <p:nvSpPr>
          <p:cNvPr id="12" name="文本框 11"/>
          <p:cNvSpPr txBox="1"/>
          <p:nvPr/>
        </p:nvSpPr>
        <p:spPr>
          <a:xfrm>
            <a:off x="435781" y="29320"/>
            <a:ext cx="7147047" cy="246221"/>
          </a:xfrm>
          <a:prstGeom prst="rect">
            <a:avLst/>
          </a:prstGeom>
          <a:noFill/>
        </p:spPr>
        <p:txBody>
          <a:bodyPr wrap="square" rtlCol="0">
            <a:spAutoFit/>
          </a:bodyPr>
          <a:lstStyle/>
          <a:p>
            <a:r>
              <a:rPr kumimoji="1" lang="en-US" altLang="zh-CN" sz="1000" dirty="0">
                <a:solidFill>
                  <a:schemeClr val="bg1">
                    <a:lumMod val="95000"/>
                  </a:schemeClr>
                </a:solidFill>
              </a:rPr>
              <a:t>10.3.3.3</a:t>
            </a:r>
            <a:r>
              <a:rPr kumimoji="1" lang="zh-CN" altLang="en-US" sz="1000" dirty="0">
                <a:solidFill>
                  <a:schemeClr val="bg1">
                    <a:lumMod val="95000"/>
                  </a:schemeClr>
                </a:solidFill>
              </a:rPr>
              <a:t>祖国统一大业的推进</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078043" y="447778"/>
            <a:ext cx="6561248"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10" name="文本框 9"/>
          <p:cNvSpPr txBox="1"/>
          <p:nvPr/>
        </p:nvSpPr>
        <p:spPr>
          <a:xfrm>
            <a:off x="642329" y="1757165"/>
            <a:ext cx="11457305" cy="3600986"/>
          </a:xfrm>
          <a:prstGeom prst="rect">
            <a:avLst/>
          </a:prstGeom>
          <a:noFill/>
        </p:spPr>
        <p:txBody>
          <a:bodyPr wrap="square" rtlCol="0" anchor="t">
            <a:spAutoFit/>
          </a:bodyPr>
          <a:lstStyle/>
          <a:p>
            <a:r>
              <a:rPr lang="zh-CN" altLang="en-US" sz="2000" dirty="0">
                <a:latin typeface="黑体" panose="02010609060101010101" pitchFamily="49" charset="-122"/>
                <a:ea typeface="黑体" panose="02010609060101010101" pitchFamily="49" charset="-122"/>
                <a:cs typeface="黑体" panose="02010609060101010101" pitchFamily="49" charset="-122"/>
              </a:rPr>
              <a:t>成就：</a:t>
            </a:r>
            <a:r>
              <a:rPr lang="zh-CN" altLang="en-US" sz="2800" dirty="0">
                <a:latin typeface="黑体" panose="02010609060101010101" pitchFamily="49" charset="-122"/>
                <a:ea typeface="黑体" panose="02010609060101010101" pitchFamily="49" charset="-122"/>
                <a:cs typeface="黑体" panose="02010609060101010101" pitchFamily="49" charset="-122"/>
              </a:rPr>
              <a:t>政治</a:t>
            </a:r>
            <a:r>
              <a:rPr lang="en-US" altLang="zh-CN" sz="2000" dirty="0">
                <a:latin typeface="黑体" panose="02010609060101010101" pitchFamily="49" charset="-122"/>
                <a:ea typeface="黑体" panose="02010609060101010101" pitchFamily="49" charset="-122"/>
                <a:cs typeface="黑体" panose="02010609060101010101" pitchFamily="49" charset="-122"/>
              </a:rPr>
              <a:t>——</a:t>
            </a:r>
            <a:r>
              <a:rPr lang="zh-CN" altLang="en-US" sz="2000" dirty="0">
                <a:latin typeface="黑体" panose="02010609060101010101" pitchFamily="49" charset="-122"/>
                <a:ea typeface="黑体" panose="02010609060101010101" pitchFamily="49" charset="-122"/>
                <a:cs typeface="黑体" panose="02010609060101010101" pitchFamily="49" charset="-122"/>
              </a:rPr>
              <a:t>经济</a:t>
            </a:r>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1997年7月1日</a:t>
            </a:r>
            <a:r>
              <a:rPr lang="zh-CN" altLang="en-US" sz="2000"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回归</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u="sng"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年12月20日</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澳门</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回归</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endParaRPr lang="zh-CN" altLang="en-US" sz="2000" dirty="0"/>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2000年江泽民提出</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000"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是中国共产党的</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立党之本、执政之基、力量之源</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2001年7月1日，江泽民在</a:t>
            </a:r>
            <a:r>
              <a:rPr lang="zh-CN" altLang="en-US" sz="2000"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80周年大会</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上系统阐述三个代表科学内涵和基本内容。</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grpSp>
        <p:nvGrpSpPr>
          <p:cNvPr id="9" name="组 8"/>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黑体" panose="02010609060101010101" pitchFamily="49" charset="-122"/>
                  <a:ea typeface="黑体" panose="02010609060101010101" pitchFamily="49" charset="-122"/>
                  <a:sym typeface="+mn-ea"/>
                </a:rPr>
                <a:t>第二</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三</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3" name="左大括号 12"/>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338670" y="2906167"/>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会议</a:t>
              </a:r>
            </a:p>
          </p:txBody>
        </p:sp>
        <p:sp>
          <p:nvSpPr>
            <p:cNvPr id="17" name="圆角矩形 16"/>
            <p:cNvSpPr/>
            <p:nvPr/>
          </p:nvSpPr>
          <p:spPr>
            <a:xfrm>
              <a:off x="6338670" y="4093600"/>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成就</a:t>
              </a:r>
            </a:p>
          </p:txBody>
        </p:sp>
      </p:grpSp>
      <p:sp>
        <p:nvSpPr>
          <p:cNvPr id="12" name="文本框 11">
            <a:extLst>
              <a:ext uri="{FF2B5EF4-FFF2-40B4-BE49-F238E27FC236}">
                <a16:creationId xmlns:a16="http://schemas.microsoft.com/office/drawing/2014/main" id="{E19414E8-20F2-D842-BCFA-557F249DDD1E}"/>
              </a:ext>
            </a:extLst>
          </p:cNvPr>
          <p:cNvSpPr txBox="1"/>
          <p:nvPr/>
        </p:nvSpPr>
        <p:spPr>
          <a:xfrm>
            <a:off x="435781" y="29320"/>
            <a:ext cx="7147047" cy="246221"/>
          </a:xfrm>
          <a:prstGeom prst="rect">
            <a:avLst/>
          </a:prstGeom>
          <a:noFill/>
        </p:spPr>
        <p:txBody>
          <a:bodyPr wrap="square" rtlCol="0">
            <a:spAutoFit/>
          </a:bodyPr>
          <a:lstStyle/>
          <a:p>
            <a:r>
              <a:rPr kumimoji="1" lang="en-US" altLang="zh-CN" sz="1000" dirty="0">
                <a:solidFill>
                  <a:schemeClr val="bg1">
                    <a:lumMod val="95000"/>
                  </a:schemeClr>
                </a:solidFill>
              </a:rPr>
              <a:t>10.3.3.3</a:t>
            </a:r>
            <a:r>
              <a:rPr kumimoji="1" lang="zh-CN" altLang="en-US" sz="1000" dirty="0">
                <a:solidFill>
                  <a:schemeClr val="bg1">
                    <a:lumMod val="95000"/>
                  </a:schemeClr>
                </a:solidFill>
              </a:rPr>
              <a:t>祖国统一大业的推进</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078043" y="447778"/>
            <a:ext cx="6561248"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10" name="文本框 9"/>
          <p:cNvSpPr txBox="1"/>
          <p:nvPr/>
        </p:nvSpPr>
        <p:spPr>
          <a:xfrm>
            <a:off x="642329" y="1757165"/>
            <a:ext cx="11457305" cy="3600986"/>
          </a:xfrm>
          <a:prstGeom prst="rect">
            <a:avLst/>
          </a:prstGeom>
          <a:noFill/>
        </p:spPr>
        <p:txBody>
          <a:bodyPr wrap="square" rtlCol="0" anchor="t">
            <a:spAutoFit/>
          </a:bodyPr>
          <a:lstStyle/>
          <a:p>
            <a:r>
              <a:rPr lang="zh-CN" altLang="en-US" sz="2000" dirty="0">
                <a:latin typeface="黑体" panose="02010609060101010101" pitchFamily="49" charset="-122"/>
                <a:ea typeface="黑体" panose="02010609060101010101" pitchFamily="49" charset="-122"/>
                <a:cs typeface="黑体" panose="02010609060101010101" pitchFamily="49" charset="-122"/>
              </a:rPr>
              <a:t>成就：</a:t>
            </a:r>
            <a:r>
              <a:rPr lang="zh-CN" altLang="en-US" sz="2800" dirty="0">
                <a:latin typeface="黑体" panose="02010609060101010101" pitchFamily="49" charset="-122"/>
                <a:ea typeface="黑体" panose="02010609060101010101" pitchFamily="49" charset="-122"/>
                <a:cs typeface="黑体" panose="02010609060101010101" pitchFamily="49" charset="-122"/>
              </a:rPr>
              <a:t>政治</a:t>
            </a:r>
            <a:r>
              <a:rPr lang="en-US" altLang="zh-CN" sz="2000" dirty="0">
                <a:latin typeface="黑体" panose="02010609060101010101" pitchFamily="49" charset="-122"/>
                <a:ea typeface="黑体" panose="02010609060101010101" pitchFamily="49" charset="-122"/>
                <a:cs typeface="黑体" panose="02010609060101010101" pitchFamily="49" charset="-122"/>
              </a:rPr>
              <a:t>——</a:t>
            </a:r>
            <a:r>
              <a:rPr lang="zh-CN" altLang="en-US" sz="2000" dirty="0">
                <a:latin typeface="黑体" panose="02010609060101010101" pitchFamily="49" charset="-122"/>
                <a:ea typeface="黑体" panose="02010609060101010101" pitchFamily="49" charset="-122"/>
                <a:cs typeface="黑体" panose="02010609060101010101" pitchFamily="49" charset="-122"/>
              </a:rPr>
              <a:t>经济</a:t>
            </a:r>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1997年7月1日</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香港</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回归</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1999年12月20日</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澳门</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回归</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endParaRPr lang="zh-CN" altLang="en-US" sz="2000" dirty="0"/>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2000年江泽民提出</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“三个代表”</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是中国共产党的</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立党之本、执政之基、力量之源</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2001年7月1日，江泽民在</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建党80周年大会</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上系统阐述三个代表科学内涵和基本内容。</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grpSp>
        <p:nvGrpSpPr>
          <p:cNvPr id="9" name="组 8"/>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黑体" panose="02010609060101010101" pitchFamily="49" charset="-122"/>
                  <a:ea typeface="黑体" panose="02010609060101010101" pitchFamily="49" charset="-122"/>
                  <a:sym typeface="+mn-ea"/>
                </a:rPr>
                <a:t>第二</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三</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3" name="左大括号 12"/>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338670" y="2906167"/>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会议</a:t>
              </a:r>
            </a:p>
          </p:txBody>
        </p:sp>
        <p:sp>
          <p:nvSpPr>
            <p:cNvPr id="17" name="圆角矩形 16"/>
            <p:cNvSpPr/>
            <p:nvPr/>
          </p:nvSpPr>
          <p:spPr>
            <a:xfrm>
              <a:off x="6338670" y="4093600"/>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成就</a:t>
              </a:r>
            </a:p>
          </p:txBody>
        </p:sp>
      </p:grpSp>
      <p:sp>
        <p:nvSpPr>
          <p:cNvPr id="12" name="文本框 11">
            <a:extLst>
              <a:ext uri="{FF2B5EF4-FFF2-40B4-BE49-F238E27FC236}">
                <a16:creationId xmlns:a16="http://schemas.microsoft.com/office/drawing/2014/main" id="{553A300F-077A-644D-9666-D231A6CE1F17}"/>
              </a:ext>
            </a:extLst>
          </p:cNvPr>
          <p:cNvSpPr txBox="1"/>
          <p:nvPr/>
        </p:nvSpPr>
        <p:spPr>
          <a:xfrm>
            <a:off x="435781" y="29320"/>
            <a:ext cx="7147047" cy="246221"/>
          </a:xfrm>
          <a:prstGeom prst="rect">
            <a:avLst/>
          </a:prstGeom>
          <a:noFill/>
        </p:spPr>
        <p:txBody>
          <a:bodyPr wrap="square" rtlCol="0">
            <a:spAutoFit/>
          </a:bodyPr>
          <a:lstStyle/>
          <a:p>
            <a:r>
              <a:rPr kumimoji="1" lang="en-US" altLang="zh-CN" sz="1000" dirty="0">
                <a:solidFill>
                  <a:schemeClr val="bg1">
                    <a:lumMod val="95000"/>
                  </a:schemeClr>
                </a:solidFill>
              </a:rPr>
              <a:t>10.3.3.3</a:t>
            </a:r>
            <a:r>
              <a:rPr kumimoji="1" lang="zh-CN" altLang="en-US" sz="1000" dirty="0">
                <a:solidFill>
                  <a:schemeClr val="bg1">
                    <a:lumMod val="95000"/>
                  </a:schemeClr>
                </a:solidFill>
              </a:rPr>
              <a:t>祖国统一大业的推进</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078043" y="447778"/>
            <a:ext cx="6561248"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10" name="文本框 9"/>
          <p:cNvSpPr txBox="1"/>
          <p:nvPr/>
        </p:nvSpPr>
        <p:spPr>
          <a:xfrm>
            <a:off x="642329" y="1757165"/>
            <a:ext cx="11457305" cy="3293209"/>
          </a:xfrm>
          <a:prstGeom prst="rect">
            <a:avLst/>
          </a:prstGeom>
          <a:noFill/>
        </p:spPr>
        <p:txBody>
          <a:bodyPr wrap="square" rtlCol="0" anchor="t">
            <a:spAutoFit/>
          </a:bodyPr>
          <a:lstStyle/>
          <a:p>
            <a:r>
              <a:rPr lang="zh-CN" altLang="en-US" sz="2000" dirty="0">
                <a:latin typeface="黑体" panose="02010609060101010101" pitchFamily="49" charset="-122"/>
                <a:ea typeface="黑体" panose="02010609060101010101" pitchFamily="49" charset="-122"/>
                <a:cs typeface="黑体" panose="02010609060101010101" pitchFamily="49" charset="-122"/>
              </a:rPr>
              <a:t>成就：政治</a:t>
            </a:r>
            <a:r>
              <a:rPr lang="en-US" altLang="zh-CN" sz="2000" dirty="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经济</a:t>
            </a:r>
            <a:endParaRPr lang="en-US" altLang="zh-CN" sz="28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rPr>
              <a:t>1988年4月将</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海南岛</a:t>
            </a:r>
            <a:r>
              <a:rPr lang="zh-CN" altLang="en-US" sz="2000" dirty="0">
                <a:latin typeface="黑体" panose="02010609060101010101" pitchFamily="49" charset="-122"/>
                <a:ea typeface="黑体" panose="02010609060101010101" pitchFamily="49" charset="-122"/>
                <a:cs typeface="黑体" panose="02010609060101010101" pitchFamily="49" charset="-122"/>
              </a:rPr>
              <a:t>辟为经济特区。</a:t>
            </a: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rPr>
              <a:t>1990年邓小平针对</a:t>
            </a:r>
            <a:r>
              <a:rPr lang="zh-CN" altLang="en-US" sz="2000" dirty="0">
                <a:solidFill>
                  <a:srgbClr val="C00000"/>
                </a:solidFill>
                <a:latin typeface="黑体" panose="02010609060101010101" pitchFamily="49" charset="-122"/>
                <a:ea typeface="黑体" panose="02010609060101010101" pitchFamily="49" charset="-122"/>
                <a:cs typeface="黑体" panose="02010609060101010101" pitchFamily="49" charset="-122"/>
              </a:rPr>
              <a:t>农业</a:t>
            </a:r>
            <a:r>
              <a:rPr lang="zh-CN" altLang="en-US" sz="2000" dirty="0">
                <a:latin typeface="黑体" panose="02010609060101010101" pitchFamily="49" charset="-122"/>
                <a:ea typeface="黑体" panose="02010609060101010101" pitchFamily="49" charset="-122"/>
                <a:cs typeface="黑体" panose="02010609060101010101" pitchFamily="49" charset="-122"/>
              </a:rPr>
              <a:t>提出</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 两个飞跃”</a:t>
            </a:r>
            <a:r>
              <a:rPr lang="zh-CN" altLang="en-US" sz="2000" dirty="0">
                <a:latin typeface="黑体" panose="02010609060101010101" pitchFamily="49" charset="-122"/>
                <a:ea typeface="黑体" panose="02010609060101010101" pitchFamily="49" charset="-122"/>
                <a:cs typeface="黑体" panose="02010609060101010101" pitchFamily="49" charset="-122"/>
              </a:rPr>
              <a:t>：</a:t>
            </a:r>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rPr>
              <a:t>                           第一个飞跃是</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废除人民公社</a:t>
            </a:r>
            <a:r>
              <a:rPr lang="zh-CN" altLang="en-US" sz="2000" dirty="0">
                <a:latin typeface="黑体" panose="02010609060101010101" pitchFamily="49" charset="-122"/>
                <a:ea typeface="黑体" panose="02010609060101010101" pitchFamily="49" charset="-122"/>
                <a:cs typeface="黑体" panose="02010609060101010101" pitchFamily="49" charset="-122"/>
              </a:rPr>
              <a:t>，实行家庭联产承包为主的责任制。</a:t>
            </a:r>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rPr>
              <a:t>                           第二个飞跃就是</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发展集体经济。</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rPr>
              <a:t>2001年12月11日中国正式加入</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世界贸易组织。</a:t>
            </a:r>
            <a:r>
              <a:rPr lang="zh-CN" altLang="en-US" sz="2000" dirty="0">
                <a:latin typeface="黑体" panose="02010609060101010101" pitchFamily="49" charset="-122"/>
                <a:ea typeface="黑体" panose="02010609060101010101" pitchFamily="49" charset="-122"/>
                <a:cs typeface="黑体" panose="02010609060101010101" pitchFamily="49" charset="-122"/>
              </a:rPr>
              <a:t> </a:t>
            </a:r>
          </a:p>
        </p:txBody>
      </p:sp>
      <p:grpSp>
        <p:nvGrpSpPr>
          <p:cNvPr id="9" name="组 8"/>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黑体" panose="02010609060101010101" pitchFamily="49" charset="-122"/>
                  <a:ea typeface="黑体" panose="02010609060101010101" pitchFamily="49" charset="-122"/>
                  <a:sym typeface="+mn-ea"/>
                </a:rPr>
                <a:t>第二</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三</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3" name="左大括号 12"/>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338670" y="2906167"/>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会议</a:t>
              </a:r>
            </a:p>
          </p:txBody>
        </p:sp>
        <p:sp>
          <p:nvSpPr>
            <p:cNvPr id="17" name="圆角矩形 16"/>
            <p:cNvSpPr/>
            <p:nvPr/>
          </p:nvSpPr>
          <p:spPr>
            <a:xfrm>
              <a:off x="6338670" y="4093600"/>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成就</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solidFill>
                <a:latin typeface="黑体" panose="02010609060101010101" pitchFamily="49" charset="-122"/>
                <a:ea typeface="黑体" panose="02010609060101010101" pitchFamily="49" charset="-122"/>
                <a:sym typeface="+mn-ea"/>
              </a:rPr>
              <a:t>打天下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黑体" panose="02010609060101010101" pitchFamily="49" charset="-122"/>
                <a:ea typeface="黑体" panose="02010609060101010101" pitchFamily="49" charset="-122"/>
                <a:sym typeface="+mn-ea"/>
              </a:rPr>
              <a:t>守天下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诞生背景</a:t>
            </a: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我党诞生</a:t>
            </a: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谋出路</a:t>
            </a: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走弯路</a:t>
            </a: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富强路</a:t>
            </a: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新时代</a:t>
            </a:r>
          </a:p>
        </p:txBody>
      </p:sp>
      <p:sp>
        <p:nvSpPr>
          <p:cNvPr id="14" name="左大括号 13"/>
          <p:cNvSpPr/>
          <p:nvPr/>
        </p:nvSpPr>
        <p:spPr>
          <a:xfrm>
            <a:off x="6784014" y="166255"/>
            <a:ext cx="250223" cy="16802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左大括号 14"/>
          <p:cNvSpPr/>
          <p:nvPr/>
        </p:nvSpPr>
        <p:spPr>
          <a:xfrm>
            <a:off x="6784014" y="1925896"/>
            <a:ext cx="201508" cy="20978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7034237" y="166255"/>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第一章：反对外国侵略的斗争</a:t>
            </a:r>
          </a:p>
        </p:txBody>
      </p:sp>
      <p:sp>
        <p:nvSpPr>
          <p:cNvPr id="17" name="圆角矩形 16"/>
          <p:cNvSpPr/>
          <p:nvPr/>
        </p:nvSpPr>
        <p:spPr>
          <a:xfrm>
            <a:off x="7061239" y="750726"/>
            <a:ext cx="347052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第二章：对国家出路的早期探索</a:t>
            </a:r>
          </a:p>
        </p:txBody>
      </p:sp>
      <p:sp>
        <p:nvSpPr>
          <p:cNvPr id="18" name="圆角矩形 17"/>
          <p:cNvSpPr/>
          <p:nvPr/>
        </p:nvSpPr>
        <p:spPr>
          <a:xfrm>
            <a:off x="7050233" y="1380840"/>
            <a:ext cx="348153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第三章：辛亥革命</a:t>
            </a:r>
          </a:p>
        </p:txBody>
      </p:sp>
      <p:sp>
        <p:nvSpPr>
          <p:cNvPr id="19" name="圆角矩形 18"/>
          <p:cNvSpPr/>
          <p:nvPr/>
        </p:nvSpPr>
        <p:spPr>
          <a:xfrm>
            <a:off x="7034237" y="193657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第四章：开天辟地的大事变</a:t>
            </a:r>
          </a:p>
        </p:txBody>
      </p:sp>
      <p:sp>
        <p:nvSpPr>
          <p:cNvPr id="20" name="圆角矩形 19"/>
          <p:cNvSpPr/>
          <p:nvPr/>
        </p:nvSpPr>
        <p:spPr>
          <a:xfrm>
            <a:off x="7034237" y="254233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第五章：中国革命的新道路</a:t>
            </a:r>
          </a:p>
        </p:txBody>
      </p:sp>
      <p:sp>
        <p:nvSpPr>
          <p:cNvPr id="21" name="圆角矩形 20"/>
          <p:cNvSpPr/>
          <p:nvPr/>
        </p:nvSpPr>
        <p:spPr>
          <a:xfrm>
            <a:off x="7034237" y="3119367"/>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第六章：中华民族的抗日战争</a:t>
            </a:r>
          </a:p>
        </p:txBody>
      </p:sp>
      <p:sp>
        <p:nvSpPr>
          <p:cNvPr id="23" name="圆角矩形 22"/>
          <p:cNvSpPr/>
          <p:nvPr/>
        </p:nvSpPr>
        <p:spPr>
          <a:xfrm>
            <a:off x="7034237" y="3680998"/>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第七章：为创建新中国而奋斗</a:t>
            </a:r>
          </a:p>
        </p:txBody>
      </p:sp>
      <p:sp>
        <p:nvSpPr>
          <p:cNvPr id="24" name="圆角矩形 23"/>
          <p:cNvSpPr/>
          <p:nvPr/>
        </p:nvSpPr>
        <p:spPr>
          <a:xfrm>
            <a:off x="7034235" y="4330345"/>
            <a:ext cx="439770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第八章：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社会主义基本制度的全面确立 </a:t>
            </a:r>
          </a:p>
        </p:txBody>
      </p:sp>
      <p:sp>
        <p:nvSpPr>
          <p:cNvPr id="25" name="圆角矩形 24"/>
          <p:cNvSpPr/>
          <p:nvPr/>
        </p:nvSpPr>
        <p:spPr>
          <a:xfrm>
            <a:off x="7036493" y="5011463"/>
            <a:ext cx="4411442"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zh-CN" altLang="en-US" dirty="0">
                <a:solidFill>
                  <a:schemeClr val="tx1"/>
                </a:solidFill>
                <a:latin typeface="黑体" panose="02010609060101010101" pitchFamily="49" charset="-122"/>
                <a:ea typeface="黑体" panose="02010609060101010101" pitchFamily="49" charset="-122"/>
              </a:rPr>
              <a:t>第九章：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社会主义建设在探索中曲折发展</a:t>
            </a:r>
            <a:r>
              <a:rPr lang="zh-CN" altLang="en-US" dirty="0">
                <a:solidFill>
                  <a:schemeClr val="bg1"/>
                </a:solidFill>
                <a:latin typeface="黑体" panose="02010609060101010101" pitchFamily="49" charset="-122"/>
                <a:ea typeface="黑体" panose="02010609060101010101" pitchFamily="49" charset="-122"/>
                <a:sym typeface="Arial" panose="020B0604020202020204" pitchFamily="34" charset="0"/>
              </a:rPr>
              <a:t> </a:t>
            </a:r>
          </a:p>
        </p:txBody>
      </p:sp>
      <p:sp>
        <p:nvSpPr>
          <p:cNvPr id="26" name="圆角矩形 25"/>
          <p:cNvSpPr/>
          <p:nvPr/>
        </p:nvSpPr>
        <p:spPr>
          <a:xfrm>
            <a:off x="7034237" y="5626613"/>
            <a:ext cx="4380777"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黑体" panose="02010609060101010101" pitchFamily="49" charset="-122"/>
                <a:ea typeface="黑体" panose="02010609060101010101" pitchFamily="49" charset="-122"/>
              </a:rPr>
              <a:t>第十章：改革开放与现代化建设新时期</a:t>
            </a:r>
          </a:p>
        </p:txBody>
      </p:sp>
      <p:sp>
        <p:nvSpPr>
          <p:cNvPr id="27" name="圆角矩形 26"/>
          <p:cNvSpPr/>
          <p:nvPr/>
        </p:nvSpPr>
        <p:spPr>
          <a:xfrm>
            <a:off x="7034235" y="6310157"/>
            <a:ext cx="43807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第十一章：中国特色</a:t>
            </a:r>
            <a:r>
              <a:rPr lang="zh-CN" altLang="en-US">
                <a:solidFill>
                  <a:schemeClr val="tx1"/>
                </a:solidFill>
                <a:latin typeface="黑体" panose="02010609060101010101" pitchFamily="49" charset="-122"/>
                <a:ea typeface="黑体" panose="02010609060101010101" pitchFamily="49" charset="-122"/>
              </a:rPr>
              <a:t>社会主义进入新时代</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28" name="直线连接符 27"/>
          <p:cNvCxnSpPr>
            <a:stCxn id="24" idx="1"/>
            <a:endCxn id="10" idx="3"/>
          </p:cNvCxnSpPr>
          <p:nvPr/>
        </p:nvCxnSpPr>
        <p:spPr>
          <a:xfrm flipH="1">
            <a:off x="6733309" y="4578948"/>
            <a:ext cx="300926" cy="4948"/>
          </a:xfrm>
          <a:prstGeom prst="line">
            <a:avLst/>
          </a:prstGeom>
        </p:spPr>
        <p:style>
          <a:lnRef idx="2">
            <a:schemeClr val="dk1"/>
          </a:lnRef>
          <a:fillRef idx="0">
            <a:schemeClr val="dk1"/>
          </a:fillRef>
          <a:effectRef idx="1">
            <a:schemeClr val="dk1"/>
          </a:effectRef>
          <a:fontRef idx="minor">
            <a:schemeClr val="tx1"/>
          </a:fontRef>
        </p:style>
      </p:cxnSp>
      <p:cxnSp>
        <p:nvCxnSpPr>
          <p:cNvPr id="41" name="直线连接符 40"/>
          <p:cNvCxnSpPr>
            <a:stCxn id="25" idx="1"/>
          </p:cNvCxnSpPr>
          <p:nvPr/>
        </p:nvCxnSpPr>
        <p:spPr>
          <a:xfrm flipH="1">
            <a:off x="6738091" y="5260066"/>
            <a:ext cx="29840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线连接符 41"/>
          <p:cNvCxnSpPr>
            <a:stCxn id="26" idx="1"/>
          </p:cNvCxnSpPr>
          <p:nvPr/>
        </p:nvCxnSpPr>
        <p:spPr>
          <a:xfrm flipH="1" flipV="1">
            <a:off x="6738091" y="5866597"/>
            <a:ext cx="296146" cy="8619"/>
          </a:xfrm>
          <a:prstGeom prst="line">
            <a:avLst/>
          </a:prstGeom>
        </p:spPr>
        <p:style>
          <a:lnRef idx="2">
            <a:schemeClr val="dk1"/>
          </a:lnRef>
          <a:fillRef idx="0">
            <a:schemeClr val="dk1"/>
          </a:fillRef>
          <a:effectRef idx="1">
            <a:schemeClr val="dk1"/>
          </a:effectRef>
          <a:fontRef idx="minor">
            <a:schemeClr val="tx1"/>
          </a:fontRef>
        </p:style>
      </p:cxnSp>
      <p:cxnSp>
        <p:nvCxnSpPr>
          <p:cNvPr id="43" name="直线连接符 42"/>
          <p:cNvCxnSpPr/>
          <p:nvPr/>
        </p:nvCxnSpPr>
        <p:spPr>
          <a:xfrm flipH="1" flipV="1">
            <a:off x="6753982" y="6558758"/>
            <a:ext cx="280253" cy="295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510703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078043" y="447778"/>
            <a:ext cx="6561248"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10" name="文本框 9"/>
          <p:cNvSpPr txBox="1"/>
          <p:nvPr/>
        </p:nvSpPr>
        <p:spPr>
          <a:xfrm>
            <a:off x="642329" y="1757165"/>
            <a:ext cx="11457305" cy="3293209"/>
          </a:xfrm>
          <a:prstGeom prst="rect">
            <a:avLst/>
          </a:prstGeom>
          <a:noFill/>
        </p:spPr>
        <p:txBody>
          <a:bodyPr wrap="square" rtlCol="0" anchor="t">
            <a:spAutoFit/>
          </a:bodyPr>
          <a:lstStyle/>
          <a:p>
            <a:r>
              <a:rPr lang="zh-CN" altLang="en-US" sz="2000" dirty="0">
                <a:latin typeface="黑体" panose="02010609060101010101" pitchFamily="49" charset="-122"/>
                <a:ea typeface="黑体" panose="02010609060101010101" pitchFamily="49" charset="-122"/>
                <a:cs typeface="黑体" panose="02010609060101010101" pitchFamily="49" charset="-122"/>
              </a:rPr>
              <a:t>成就：政治</a:t>
            </a:r>
            <a:r>
              <a:rPr lang="en-US" altLang="zh-CN" sz="2000" dirty="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经济</a:t>
            </a:r>
            <a:endParaRPr lang="en-US" altLang="zh-CN" sz="28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rPr>
              <a:t>1988年4月将</a:t>
            </a:r>
            <a:r>
              <a:rPr lang="zh-CN" altLang="en-US" sz="2000" b="1" u="sng"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a:latin typeface="黑体" panose="02010609060101010101" pitchFamily="49" charset="-122"/>
                <a:ea typeface="黑体" panose="02010609060101010101" pitchFamily="49" charset="-122"/>
                <a:cs typeface="黑体" panose="02010609060101010101" pitchFamily="49" charset="-122"/>
              </a:rPr>
              <a:t>辟为经济特区。</a:t>
            </a: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rPr>
              <a:t>1990年邓小平针对</a:t>
            </a:r>
            <a:r>
              <a:rPr lang="zh-CN" altLang="en-US" sz="2000" u="sng"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a:latin typeface="黑体" panose="02010609060101010101" pitchFamily="49" charset="-122"/>
                <a:ea typeface="黑体" panose="02010609060101010101" pitchFamily="49" charset="-122"/>
                <a:cs typeface="黑体" panose="02010609060101010101" pitchFamily="49" charset="-122"/>
              </a:rPr>
              <a:t>提出</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 两个飞跃”</a:t>
            </a:r>
            <a:r>
              <a:rPr lang="zh-CN" altLang="en-US" sz="2000" dirty="0">
                <a:latin typeface="黑体" panose="02010609060101010101" pitchFamily="49" charset="-122"/>
                <a:ea typeface="黑体" panose="02010609060101010101" pitchFamily="49" charset="-122"/>
                <a:cs typeface="黑体" panose="02010609060101010101" pitchFamily="49" charset="-122"/>
              </a:rPr>
              <a:t>：</a:t>
            </a:r>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rPr>
              <a:t>                              第一个飞跃是</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废除人民公社</a:t>
            </a:r>
            <a:r>
              <a:rPr lang="zh-CN" altLang="en-US" sz="2000" dirty="0">
                <a:latin typeface="黑体" panose="02010609060101010101" pitchFamily="49" charset="-122"/>
                <a:ea typeface="黑体" panose="02010609060101010101" pitchFamily="49" charset="-122"/>
                <a:cs typeface="黑体" panose="02010609060101010101" pitchFamily="49" charset="-122"/>
              </a:rPr>
              <a:t>，实行家庭联产承包为主的责任制。</a:t>
            </a:r>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rPr>
              <a:t>                              第二个飞跃就是</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发展集体经济。</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rPr>
              <a:t>2001年12月11日中国正式加入</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世界贸易组织。</a:t>
            </a:r>
            <a:r>
              <a:rPr lang="zh-CN" altLang="en-US" sz="2000" dirty="0">
                <a:latin typeface="黑体" panose="02010609060101010101" pitchFamily="49" charset="-122"/>
                <a:ea typeface="黑体" panose="02010609060101010101" pitchFamily="49" charset="-122"/>
                <a:cs typeface="黑体" panose="02010609060101010101" pitchFamily="49" charset="-122"/>
              </a:rPr>
              <a:t> </a:t>
            </a:r>
          </a:p>
        </p:txBody>
      </p:sp>
      <p:grpSp>
        <p:nvGrpSpPr>
          <p:cNvPr id="9" name="组 8"/>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黑体" panose="02010609060101010101" pitchFamily="49" charset="-122"/>
                  <a:ea typeface="黑体" panose="02010609060101010101" pitchFamily="49" charset="-122"/>
                  <a:sym typeface="+mn-ea"/>
                </a:rPr>
                <a:t>第二</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三</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3" name="左大括号 12"/>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338670" y="2906167"/>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会议</a:t>
              </a:r>
            </a:p>
          </p:txBody>
        </p:sp>
        <p:sp>
          <p:nvSpPr>
            <p:cNvPr id="17" name="圆角矩形 16"/>
            <p:cNvSpPr/>
            <p:nvPr/>
          </p:nvSpPr>
          <p:spPr>
            <a:xfrm>
              <a:off x="6338670" y="4093600"/>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成就</a:t>
              </a: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078043" y="447778"/>
            <a:ext cx="6561248"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10" name="文本框 9"/>
          <p:cNvSpPr txBox="1"/>
          <p:nvPr/>
        </p:nvSpPr>
        <p:spPr>
          <a:xfrm>
            <a:off x="642329" y="1757165"/>
            <a:ext cx="11457305" cy="3293209"/>
          </a:xfrm>
          <a:prstGeom prst="rect">
            <a:avLst/>
          </a:prstGeom>
          <a:noFill/>
        </p:spPr>
        <p:txBody>
          <a:bodyPr wrap="square" rtlCol="0" anchor="t">
            <a:spAutoFit/>
          </a:bodyPr>
          <a:lstStyle/>
          <a:p>
            <a:r>
              <a:rPr lang="zh-CN" altLang="en-US" sz="2000" dirty="0">
                <a:latin typeface="黑体" panose="02010609060101010101" pitchFamily="49" charset="-122"/>
                <a:ea typeface="黑体" panose="02010609060101010101" pitchFamily="49" charset="-122"/>
                <a:cs typeface="黑体" panose="02010609060101010101" pitchFamily="49" charset="-122"/>
              </a:rPr>
              <a:t>成就：政治</a:t>
            </a:r>
            <a:r>
              <a:rPr lang="en-US" altLang="zh-CN" sz="2000" dirty="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经济</a:t>
            </a:r>
            <a:endParaRPr lang="en-US" altLang="zh-CN" sz="28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rPr>
              <a:t>1988年4月将</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海南岛</a:t>
            </a:r>
            <a:r>
              <a:rPr lang="zh-CN" altLang="en-US" sz="2000" dirty="0">
                <a:latin typeface="黑体" panose="02010609060101010101" pitchFamily="49" charset="-122"/>
                <a:ea typeface="黑体" panose="02010609060101010101" pitchFamily="49" charset="-122"/>
                <a:cs typeface="黑体" panose="02010609060101010101" pitchFamily="49" charset="-122"/>
              </a:rPr>
              <a:t>辟为经济特区。</a:t>
            </a: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rPr>
              <a:t>1990年邓小平针对</a:t>
            </a:r>
            <a:r>
              <a:rPr lang="zh-CN" altLang="en-US" sz="2000" dirty="0">
                <a:solidFill>
                  <a:srgbClr val="C00000"/>
                </a:solidFill>
                <a:latin typeface="黑体" panose="02010609060101010101" pitchFamily="49" charset="-122"/>
                <a:ea typeface="黑体" panose="02010609060101010101" pitchFamily="49" charset="-122"/>
                <a:cs typeface="黑体" panose="02010609060101010101" pitchFamily="49" charset="-122"/>
              </a:rPr>
              <a:t>农业</a:t>
            </a:r>
            <a:r>
              <a:rPr lang="zh-CN" altLang="en-US" sz="2000" dirty="0">
                <a:latin typeface="黑体" panose="02010609060101010101" pitchFamily="49" charset="-122"/>
                <a:ea typeface="黑体" panose="02010609060101010101" pitchFamily="49" charset="-122"/>
                <a:cs typeface="黑体" panose="02010609060101010101" pitchFamily="49" charset="-122"/>
              </a:rPr>
              <a:t>提出</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 两个飞跃”</a:t>
            </a:r>
            <a:r>
              <a:rPr lang="zh-CN" altLang="en-US" sz="2000" dirty="0">
                <a:latin typeface="黑体" panose="02010609060101010101" pitchFamily="49" charset="-122"/>
                <a:ea typeface="黑体" panose="02010609060101010101" pitchFamily="49" charset="-122"/>
                <a:cs typeface="黑体" panose="02010609060101010101" pitchFamily="49" charset="-122"/>
              </a:rPr>
              <a:t>：</a:t>
            </a:r>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rPr>
              <a:t>                           第一个飞跃是</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废除人民公社</a:t>
            </a:r>
            <a:r>
              <a:rPr lang="zh-CN" altLang="en-US" sz="2000" dirty="0">
                <a:latin typeface="黑体" panose="02010609060101010101" pitchFamily="49" charset="-122"/>
                <a:ea typeface="黑体" panose="02010609060101010101" pitchFamily="49" charset="-122"/>
                <a:cs typeface="黑体" panose="02010609060101010101" pitchFamily="49" charset="-122"/>
              </a:rPr>
              <a:t>，实行家庭联产承包为主的责任制。</a:t>
            </a:r>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rPr>
              <a:t>                           第二个飞跃就是</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发展集体经济。</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rPr>
              <a:t>2001年12月11日中国正式加入</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世界贸易组织。</a:t>
            </a:r>
            <a:r>
              <a:rPr lang="zh-CN" altLang="en-US" sz="2000" dirty="0">
                <a:latin typeface="黑体" panose="02010609060101010101" pitchFamily="49" charset="-122"/>
                <a:ea typeface="黑体" panose="02010609060101010101" pitchFamily="49" charset="-122"/>
                <a:cs typeface="黑体" panose="02010609060101010101" pitchFamily="49" charset="-122"/>
              </a:rPr>
              <a:t> </a:t>
            </a:r>
          </a:p>
        </p:txBody>
      </p:sp>
      <p:grpSp>
        <p:nvGrpSpPr>
          <p:cNvPr id="9" name="组 8"/>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黑体" panose="02010609060101010101" pitchFamily="49" charset="-122"/>
                  <a:ea typeface="黑体" panose="02010609060101010101" pitchFamily="49" charset="-122"/>
                  <a:sym typeface="+mn-ea"/>
                </a:rPr>
                <a:t>第二</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三</a:t>
              </a:r>
              <a:r>
                <a:rPr lang="en-US" altLang="zh-CN" sz="1400" dirty="0">
                  <a:solidFill>
                    <a:schemeClr val="tx1"/>
                  </a:solidFill>
                  <a:latin typeface="黑体" panose="02010609060101010101" pitchFamily="49" charset="-122"/>
                  <a:ea typeface="黑体" panose="02010609060101010101" pitchFamily="49" charset="-122"/>
                  <a:sym typeface="+mn-ea"/>
                </a:rPr>
                <a:t>/</a:t>
              </a:r>
              <a:r>
                <a:rPr lang="zh-CN" altLang="en-US" sz="1400" dirty="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3" name="左大括号 12"/>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338670" y="2906167"/>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会议</a:t>
              </a:r>
            </a:p>
          </p:txBody>
        </p:sp>
        <p:sp>
          <p:nvSpPr>
            <p:cNvPr id="17" name="圆角矩形 16"/>
            <p:cNvSpPr/>
            <p:nvPr/>
          </p:nvSpPr>
          <p:spPr>
            <a:xfrm>
              <a:off x="6338670" y="4093600"/>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成就</a:t>
              </a: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1988</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年，中共中央和国务院决定建立的经济特区是（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海南经济特区</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珠海经济特区</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厦门经济特区</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深圳经济特区</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1988</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年，中共中央和国务院决定建立的经济特区是（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海南经济特区</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珠海经济特区</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厦门经济特区</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深圳经济特区</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1990</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年，邓小平提出的关于中国农业改革与发展的思想是（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“三个主体，三个补充”</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“三步走”</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“两个飞跃”</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“两个大局”</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1990</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年，邓小平提出的关于中国农业改革与发展的思想是（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“三个主体，三个补充”</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“三步走”</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C.“两个飞跃”</a:t>
            </a:r>
            <a:endParaRPr lang="en-US" altLang="zh-CN" sz="2400" dirty="0">
              <a:solidFill>
                <a:srgbClr val="FF0000"/>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“两个大局”</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2001</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年，江泽民系统阐述“三个代表”的科学内涵和基本内容是在（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庆祝中国共产党成立</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80</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周年大会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广东考察工作</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江苏、浙江、上海党建工作座谈会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中共十四大</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2001</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年，江泽民系统阐述“三个代表”的科学内涵和基本内容是在（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庆祝中国共产党成立</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80</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周年大会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广东考察工作</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江苏、浙江、上海党建工作座谈会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中共十四大</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6" name="文本框 5"/>
          <p:cNvSpPr txBox="1"/>
          <p:nvPr/>
        </p:nvSpPr>
        <p:spPr>
          <a:xfrm>
            <a:off x="9601199" y="6211669"/>
            <a:ext cx="2743201" cy="646331"/>
          </a:xfrm>
          <a:prstGeom prst="rect">
            <a:avLst/>
          </a:prstGeom>
          <a:noFill/>
        </p:spPr>
        <p:txBody>
          <a:bodyPr wrap="square" rtlCol="0">
            <a:spAutoFit/>
          </a:bodyPr>
          <a:lstStyle/>
          <a:p>
            <a:r>
              <a:rPr lang="zh-CN" altLang="en-US" dirty="0"/>
              <a:t>本章题目练习及历年</a:t>
            </a:r>
            <a:endParaRPr lang="en-US" altLang="zh-CN" dirty="0"/>
          </a:p>
          <a:p>
            <a:r>
              <a:rPr lang="zh-CN" altLang="en-US" dirty="0"/>
              <a:t>真题</a:t>
            </a:r>
            <a:r>
              <a:rPr kumimoji="1" lang="zh-CN" altLang="en-US" dirty="0"/>
              <a:t>见尚德教材</a:t>
            </a:r>
            <a:r>
              <a:rPr lang="en-US" altLang="zh-CN" dirty="0"/>
              <a:t>238</a:t>
            </a:r>
            <a:r>
              <a:rPr kumimoji="1" lang="zh-CN" altLang="en-US" dirty="0"/>
              <a:t>页</a:t>
            </a:r>
          </a:p>
        </p:txBody>
      </p:sp>
      <p:sp>
        <p:nvSpPr>
          <p:cNvPr id="7" name="五边形 6"/>
          <p:cNvSpPr/>
          <p:nvPr/>
        </p:nvSpPr>
        <p:spPr>
          <a:xfrm>
            <a:off x="9601199" y="6179382"/>
            <a:ext cx="2616410"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9859" y="442133"/>
            <a:ext cx="10192076" cy="544050"/>
          </a:xfrm>
        </p:spPr>
        <p:txBody>
          <a:bodyPr vert="horz" lIns="91440" tIns="45720" rIns="91440" bIns="45720" rtlCol="0" anchor="ctr">
            <a:noAutofit/>
          </a:bodyPr>
          <a:lstStyle/>
          <a:p>
            <a:r>
              <a:rPr lang="zh-CN" altLang="en-US" sz="2000" dirty="0">
                <a:solidFill>
                  <a:schemeClr val="tx1"/>
                </a:solidFill>
              </a:rPr>
              <a:t>第五节 改革开放和社会主义现代化建设的成就  </a:t>
            </a:r>
          </a:p>
        </p:txBody>
      </p:sp>
      <p:sp>
        <p:nvSpPr>
          <p:cNvPr id="3" name="内容占位符 2"/>
          <p:cNvSpPr>
            <a:spLocks noGrp="1"/>
          </p:cNvSpPr>
          <p:nvPr>
            <p:ph idx="1"/>
          </p:nvPr>
        </p:nvSpPr>
        <p:spPr>
          <a:xfrm>
            <a:off x="703385" y="1561956"/>
            <a:ext cx="11226017" cy="4219865"/>
          </a:xfrm>
        </p:spPr>
        <p:txBody>
          <a:bodyPr>
            <a:normAutofit/>
          </a:bodyPr>
          <a:lstStyle/>
          <a:p>
            <a:pPr marL="342900" indent="-342900">
              <a:buFont typeface="Wingdings" panose="05000000000000000000" pitchFamily="2" charset="2"/>
              <a:buChar char="ü"/>
            </a:pPr>
            <a:r>
              <a:rPr lang="zh-CN" altLang="en-US" sz="2000" dirty="0">
                <a:latin typeface="黑体" panose="02010609060101010101" pitchFamily="49" charset="-122"/>
                <a:ea typeface="黑体" panose="02010609060101010101" pitchFamily="49" charset="-122"/>
                <a:sym typeface="+mn-ea"/>
              </a:rPr>
              <a:t>近代中国三次历史巨变：</a:t>
            </a:r>
          </a:p>
          <a:p>
            <a:endParaRPr lang="zh-CN" altLang="en-US" sz="2000" dirty="0">
              <a:latin typeface="黑体" panose="02010609060101010101" pitchFamily="49" charset="-122"/>
              <a:ea typeface="黑体" panose="02010609060101010101" pitchFamily="49" charset="-122"/>
            </a:endParaRPr>
          </a:p>
          <a:p>
            <a:pPr>
              <a:lnSpc>
                <a:spcPct val="200000"/>
              </a:lnSpc>
            </a:pPr>
            <a:r>
              <a:rPr lang="zh-CN" altLang="en-US" sz="2400" dirty="0">
                <a:latin typeface="黑体" panose="02010609060101010101" pitchFamily="49" charset="-122"/>
                <a:ea typeface="黑体" panose="02010609060101010101" pitchFamily="49" charset="-122"/>
                <a:sym typeface="+mn-ea"/>
              </a:rPr>
              <a:t>辛亥革命推翻帝制</a:t>
            </a:r>
          </a:p>
          <a:p>
            <a:pPr>
              <a:lnSpc>
                <a:spcPct val="200000"/>
              </a:lnSpc>
            </a:pPr>
            <a:r>
              <a:rPr lang="zh-CN" altLang="en-US" sz="2400" dirty="0">
                <a:latin typeface="黑体" panose="02010609060101010101" pitchFamily="49" charset="-122"/>
                <a:ea typeface="黑体" panose="02010609060101010101" pitchFamily="49" charset="-122"/>
                <a:sym typeface="+mn-ea"/>
              </a:rPr>
              <a:t>中华人民共和国的成立和社会主义制度的建立</a:t>
            </a:r>
          </a:p>
          <a:p>
            <a:pPr>
              <a:lnSpc>
                <a:spcPct val="200000"/>
              </a:lnSpc>
            </a:pPr>
            <a:r>
              <a:rPr lang="zh-CN" altLang="en-US" sz="2400" dirty="0">
                <a:solidFill>
                  <a:srgbClr val="C00000"/>
                </a:solidFill>
                <a:latin typeface="黑体" panose="02010609060101010101" pitchFamily="49" charset="-122"/>
                <a:ea typeface="黑体" panose="02010609060101010101" pitchFamily="49" charset="-122"/>
                <a:sym typeface="+mn-ea"/>
              </a:rPr>
              <a:t>改革开放</a:t>
            </a:r>
            <a:endParaRPr lang="zh-CN" altLang="en-US" dirty="0">
              <a:solidFill>
                <a:srgbClr val="C00000"/>
              </a:solidFill>
              <a:latin typeface="黑体" panose="02010609060101010101" pitchFamily="49" charset="-122"/>
              <a:ea typeface="黑体" panose="02010609060101010101" pitchFamily="49" charset="-122"/>
            </a:endParaRPr>
          </a:p>
          <a:p>
            <a:endParaRPr lang="zh-CN" altLang="en-US" dirty="0"/>
          </a:p>
        </p:txBody>
      </p:sp>
      <p:grpSp>
        <p:nvGrpSpPr>
          <p:cNvPr id="5" name="组 4"/>
          <p:cNvGrpSpPr/>
          <p:nvPr/>
        </p:nvGrpSpPr>
        <p:grpSpPr>
          <a:xfrm>
            <a:off x="6678593" y="104171"/>
            <a:ext cx="5339352" cy="1253573"/>
            <a:chOff x="2470608" y="4604512"/>
            <a:chExt cx="6966182" cy="1406256"/>
          </a:xfrm>
        </p:grpSpPr>
        <p:sp>
          <p:nvSpPr>
            <p:cNvPr id="6" name="圆角矩形 5"/>
            <p:cNvSpPr/>
            <p:nvPr/>
          </p:nvSpPr>
          <p:spPr>
            <a:xfrm>
              <a:off x="2470608" y="480616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sym typeface="+mn-ea"/>
                </a:rPr>
                <a:t>第五节：</a:t>
              </a:r>
            </a:p>
            <a:p>
              <a:pPr algn="ctr"/>
              <a:r>
                <a:rPr lang="zh-CN" altLang="en-US" sz="16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改革开放和社会主义现代化建设的成就</a:t>
              </a:r>
            </a:p>
          </p:txBody>
        </p:sp>
        <p:sp>
          <p:nvSpPr>
            <p:cNvPr id="7" name="左大括号 6"/>
            <p:cNvSpPr/>
            <p:nvPr/>
          </p:nvSpPr>
          <p:spPr>
            <a:xfrm>
              <a:off x="6173486" y="4604512"/>
              <a:ext cx="216269" cy="140625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6372726" y="4604512"/>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中共十一届三中全会以来取得的十大成就</a:t>
              </a:r>
            </a:p>
          </p:txBody>
        </p:sp>
        <p:sp>
          <p:nvSpPr>
            <p:cNvPr id="9" name="圆角矩形 8"/>
            <p:cNvSpPr/>
            <p:nvPr/>
          </p:nvSpPr>
          <p:spPr>
            <a:xfrm>
              <a:off x="6372726" y="5359514"/>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黑体" panose="02010609060101010101" pitchFamily="49" charset="-122"/>
                  <a:ea typeface="黑体" panose="02010609060101010101" pitchFamily="49" charset="-122"/>
                </a:rPr>
                <a:t>深刻的历史启示</a:t>
              </a: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prstClr val="black"/>
                </a:solidFill>
                <a:latin typeface="黑体" panose="02010609060101010101" pitchFamily="49" charset="-122"/>
                <a:ea typeface="黑体" panose="02010609060101010101" pitchFamily="49" charset="-122"/>
                <a:sym typeface="+mn-ea"/>
              </a:rPr>
              <a:t>打天下</a:t>
            </a:r>
            <a:endParaRPr lang="zh-CN" altLang="en-US" sz="2800" dirty="0">
              <a:solidFill>
                <a:prstClr val="black"/>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black"/>
                </a:solidFill>
                <a:latin typeface="黑体" panose="02010609060101010101" pitchFamily="49" charset="-122"/>
                <a:ea typeface="黑体" panose="02010609060101010101" pitchFamily="49" charset="-122"/>
                <a:sym typeface="+mn-ea"/>
              </a:rPr>
              <a:t>守天下</a:t>
            </a:r>
            <a:endParaRPr lang="zh-CN" altLang="en-US" sz="28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rPr>
              <a:t>诞生背景</a:t>
            </a: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rPr>
              <a:t>我党诞生</a:t>
            </a: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rPr>
              <a:t>谋出路</a:t>
            </a: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rPr>
              <a:t>走弯路</a:t>
            </a: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rPr>
              <a:t>富强路</a:t>
            </a: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rPr>
              <a:t>新时代</a:t>
            </a:r>
          </a:p>
        </p:txBody>
      </p:sp>
      <p:sp>
        <p:nvSpPr>
          <p:cNvPr id="14" name="左大括号 13"/>
          <p:cNvSpPr/>
          <p:nvPr/>
        </p:nvSpPr>
        <p:spPr>
          <a:xfrm>
            <a:off x="6784014" y="166255"/>
            <a:ext cx="250223" cy="16802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5" name="左大括号 14"/>
          <p:cNvSpPr/>
          <p:nvPr/>
        </p:nvSpPr>
        <p:spPr>
          <a:xfrm>
            <a:off x="6784014" y="1925896"/>
            <a:ext cx="201508" cy="20978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6" name="圆角矩形 15"/>
          <p:cNvSpPr/>
          <p:nvPr/>
        </p:nvSpPr>
        <p:spPr>
          <a:xfrm>
            <a:off x="7034237" y="166255"/>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第一章：反对外国侵略的斗争</a:t>
            </a:r>
          </a:p>
        </p:txBody>
      </p:sp>
      <p:sp>
        <p:nvSpPr>
          <p:cNvPr id="17" name="圆角矩形 16"/>
          <p:cNvSpPr/>
          <p:nvPr/>
        </p:nvSpPr>
        <p:spPr>
          <a:xfrm>
            <a:off x="7061239" y="750726"/>
            <a:ext cx="347052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第二章：对国家出路的早期探索</a:t>
            </a:r>
          </a:p>
        </p:txBody>
      </p:sp>
      <p:sp>
        <p:nvSpPr>
          <p:cNvPr id="18" name="圆角矩形 17"/>
          <p:cNvSpPr/>
          <p:nvPr/>
        </p:nvSpPr>
        <p:spPr>
          <a:xfrm>
            <a:off x="7050233" y="1380840"/>
            <a:ext cx="348153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black"/>
                </a:solidFill>
                <a:latin typeface="黑体" panose="02010609060101010101" pitchFamily="49" charset="-122"/>
                <a:ea typeface="黑体" panose="02010609060101010101" pitchFamily="49" charset="-122"/>
              </a:rPr>
              <a:t>第三章：辛亥革命</a:t>
            </a:r>
          </a:p>
        </p:txBody>
      </p:sp>
      <p:sp>
        <p:nvSpPr>
          <p:cNvPr id="19" name="圆角矩形 18"/>
          <p:cNvSpPr/>
          <p:nvPr/>
        </p:nvSpPr>
        <p:spPr>
          <a:xfrm>
            <a:off x="7034237" y="193657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black"/>
                </a:solidFill>
                <a:latin typeface="黑体" panose="02010609060101010101" pitchFamily="49" charset="-122"/>
                <a:ea typeface="黑体" panose="02010609060101010101" pitchFamily="49" charset="-122"/>
              </a:rPr>
              <a:t>第四章：开天辟地的大事变</a:t>
            </a:r>
          </a:p>
        </p:txBody>
      </p:sp>
      <p:sp>
        <p:nvSpPr>
          <p:cNvPr id="20" name="圆角矩形 19"/>
          <p:cNvSpPr/>
          <p:nvPr/>
        </p:nvSpPr>
        <p:spPr>
          <a:xfrm>
            <a:off x="7034237" y="254233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black"/>
                </a:solidFill>
                <a:latin typeface="黑体" panose="02010609060101010101" pitchFamily="49" charset="-122"/>
                <a:ea typeface="黑体" panose="02010609060101010101" pitchFamily="49" charset="-122"/>
              </a:rPr>
              <a:t>第五章：中国革命的新道路</a:t>
            </a:r>
          </a:p>
        </p:txBody>
      </p:sp>
      <p:sp>
        <p:nvSpPr>
          <p:cNvPr id="21" name="圆角矩形 20"/>
          <p:cNvSpPr/>
          <p:nvPr/>
        </p:nvSpPr>
        <p:spPr>
          <a:xfrm>
            <a:off x="7034237" y="3119367"/>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black"/>
                </a:solidFill>
                <a:latin typeface="黑体" panose="02010609060101010101" pitchFamily="49" charset="-122"/>
                <a:ea typeface="黑体" panose="02010609060101010101" pitchFamily="49" charset="-122"/>
              </a:rPr>
              <a:t>第六章：中华民族的抗日战争</a:t>
            </a:r>
          </a:p>
        </p:txBody>
      </p:sp>
      <p:sp>
        <p:nvSpPr>
          <p:cNvPr id="23" name="圆角矩形 22"/>
          <p:cNvSpPr/>
          <p:nvPr/>
        </p:nvSpPr>
        <p:spPr>
          <a:xfrm>
            <a:off x="7034237" y="3680998"/>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black"/>
                </a:solidFill>
                <a:latin typeface="黑体" panose="02010609060101010101" pitchFamily="49" charset="-122"/>
                <a:ea typeface="黑体" panose="02010609060101010101" pitchFamily="49" charset="-122"/>
              </a:rPr>
              <a:t>第七章：为创建新中国而奋斗</a:t>
            </a:r>
          </a:p>
        </p:txBody>
      </p:sp>
      <p:sp>
        <p:nvSpPr>
          <p:cNvPr id="24" name="圆角矩形 23"/>
          <p:cNvSpPr/>
          <p:nvPr/>
        </p:nvSpPr>
        <p:spPr>
          <a:xfrm>
            <a:off x="7034235" y="4330345"/>
            <a:ext cx="439770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black"/>
                </a:solidFill>
                <a:latin typeface="黑体" panose="02010609060101010101" pitchFamily="49" charset="-122"/>
                <a:ea typeface="黑体" panose="02010609060101010101" pitchFamily="49" charset="-122"/>
              </a:rPr>
              <a:t>第八章：</a:t>
            </a:r>
            <a:r>
              <a:rPr lang="zh-CN" altLang="en-US" dirty="0">
                <a:solidFill>
                  <a:prstClr val="black"/>
                </a:solidFill>
                <a:latin typeface="黑体" panose="02010609060101010101" pitchFamily="49" charset="-122"/>
                <a:ea typeface="黑体" panose="02010609060101010101" pitchFamily="49" charset="-122"/>
                <a:sym typeface="Arial" panose="020B0604020202020204" pitchFamily="34" charset="0"/>
              </a:rPr>
              <a:t>社会主义基本制度的全面确立 </a:t>
            </a:r>
          </a:p>
        </p:txBody>
      </p:sp>
      <p:sp>
        <p:nvSpPr>
          <p:cNvPr id="25" name="圆角矩形 24"/>
          <p:cNvSpPr/>
          <p:nvPr/>
        </p:nvSpPr>
        <p:spPr>
          <a:xfrm>
            <a:off x="7036493" y="5011463"/>
            <a:ext cx="4411442"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zh-CN" altLang="en-US" dirty="0">
                <a:solidFill>
                  <a:prstClr val="black"/>
                </a:solidFill>
                <a:latin typeface="黑体" panose="02010609060101010101" pitchFamily="49" charset="-122"/>
                <a:ea typeface="黑体" panose="02010609060101010101" pitchFamily="49" charset="-122"/>
              </a:rPr>
              <a:t>第九章：</a:t>
            </a:r>
            <a:r>
              <a:rPr lang="zh-CN" altLang="en-US" dirty="0">
                <a:solidFill>
                  <a:prstClr val="black"/>
                </a:solidFill>
                <a:latin typeface="黑体" panose="02010609060101010101" pitchFamily="49" charset="-122"/>
                <a:ea typeface="黑体" panose="02010609060101010101" pitchFamily="49" charset="-122"/>
                <a:sym typeface="Arial" panose="020B0604020202020204" pitchFamily="34" charset="0"/>
              </a:rPr>
              <a:t>社会主义建设在探索中曲折发展</a:t>
            </a:r>
            <a:r>
              <a:rPr lang="zh-CN" altLang="en-US" dirty="0">
                <a:solidFill>
                  <a:prstClr val="white"/>
                </a:solidFill>
                <a:latin typeface="黑体" panose="02010609060101010101" pitchFamily="49" charset="-122"/>
                <a:ea typeface="黑体" panose="02010609060101010101" pitchFamily="49" charset="-122"/>
                <a:sym typeface="Arial" panose="020B0604020202020204" pitchFamily="34" charset="0"/>
              </a:rPr>
              <a:t> </a:t>
            </a:r>
          </a:p>
        </p:txBody>
      </p:sp>
      <p:sp>
        <p:nvSpPr>
          <p:cNvPr id="26" name="圆角矩形 25"/>
          <p:cNvSpPr/>
          <p:nvPr/>
        </p:nvSpPr>
        <p:spPr>
          <a:xfrm>
            <a:off x="7034237" y="5626613"/>
            <a:ext cx="4380777"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black"/>
                </a:solidFill>
                <a:latin typeface="黑体" panose="02010609060101010101" pitchFamily="49" charset="-122"/>
                <a:ea typeface="黑体" panose="02010609060101010101" pitchFamily="49" charset="-122"/>
              </a:rPr>
              <a:t>第十章：改革开放与现代化建设新时期</a:t>
            </a:r>
          </a:p>
        </p:txBody>
      </p:sp>
      <p:sp>
        <p:nvSpPr>
          <p:cNvPr id="27" name="圆角矩形 26"/>
          <p:cNvSpPr/>
          <p:nvPr/>
        </p:nvSpPr>
        <p:spPr>
          <a:xfrm>
            <a:off x="7034235" y="6310157"/>
            <a:ext cx="4380779"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white"/>
                </a:solidFill>
                <a:latin typeface="黑体" panose="02010609060101010101" pitchFamily="49" charset="-122"/>
                <a:ea typeface="黑体" panose="02010609060101010101" pitchFamily="49" charset="-122"/>
              </a:rPr>
              <a:t>第十一章：中国特色社会主义进入新时代</a:t>
            </a:r>
          </a:p>
        </p:txBody>
      </p:sp>
      <p:cxnSp>
        <p:nvCxnSpPr>
          <p:cNvPr id="28" name="直线连接符 27"/>
          <p:cNvCxnSpPr>
            <a:stCxn id="24" idx="1"/>
            <a:endCxn id="10" idx="3"/>
          </p:cNvCxnSpPr>
          <p:nvPr/>
        </p:nvCxnSpPr>
        <p:spPr>
          <a:xfrm flipH="1">
            <a:off x="6733309" y="4578948"/>
            <a:ext cx="300926" cy="4948"/>
          </a:xfrm>
          <a:prstGeom prst="line">
            <a:avLst/>
          </a:prstGeom>
        </p:spPr>
        <p:style>
          <a:lnRef idx="2">
            <a:schemeClr val="dk1"/>
          </a:lnRef>
          <a:fillRef idx="0">
            <a:schemeClr val="dk1"/>
          </a:fillRef>
          <a:effectRef idx="1">
            <a:schemeClr val="dk1"/>
          </a:effectRef>
          <a:fontRef idx="minor">
            <a:schemeClr val="tx1"/>
          </a:fontRef>
        </p:style>
      </p:cxnSp>
      <p:cxnSp>
        <p:nvCxnSpPr>
          <p:cNvPr id="41" name="直线连接符 40"/>
          <p:cNvCxnSpPr>
            <a:stCxn id="25" idx="1"/>
          </p:cNvCxnSpPr>
          <p:nvPr/>
        </p:nvCxnSpPr>
        <p:spPr>
          <a:xfrm flipH="1">
            <a:off x="6738091" y="5260066"/>
            <a:ext cx="29840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线连接符 41"/>
          <p:cNvCxnSpPr>
            <a:stCxn id="26" idx="1"/>
          </p:cNvCxnSpPr>
          <p:nvPr/>
        </p:nvCxnSpPr>
        <p:spPr>
          <a:xfrm flipH="1" flipV="1">
            <a:off x="6738091" y="5866597"/>
            <a:ext cx="296146" cy="8619"/>
          </a:xfrm>
          <a:prstGeom prst="line">
            <a:avLst/>
          </a:prstGeom>
        </p:spPr>
        <p:style>
          <a:lnRef idx="2">
            <a:schemeClr val="dk1"/>
          </a:lnRef>
          <a:fillRef idx="0">
            <a:schemeClr val="dk1"/>
          </a:fillRef>
          <a:effectRef idx="1">
            <a:schemeClr val="dk1"/>
          </a:effectRef>
          <a:fontRef idx="minor">
            <a:schemeClr val="tx1"/>
          </a:fontRef>
        </p:style>
      </p:cxnSp>
      <p:cxnSp>
        <p:nvCxnSpPr>
          <p:cNvPr id="43" name="直线连接符 42"/>
          <p:cNvCxnSpPr/>
          <p:nvPr/>
        </p:nvCxnSpPr>
        <p:spPr>
          <a:xfrm flipH="1" flipV="1">
            <a:off x="6753982" y="6558758"/>
            <a:ext cx="280253" cy="295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63955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4369" y="2860800"/>
            <a:ext cx="11300633" cy="830997"/>
          </a:xfrm>
          <a:prstGeom prst="rect">
            <a:avLst/>
          </a:prstGeom>
        </p:spPr>
        <p:txBody>
          <a:bodyPr wrap="square">
            <a:spAutoFit/>
          </a:bodyPr>
          <a:lstStyle/>
          <a:p>
            <a:pPr lvl="0" algn="ctr">
              <a:spcBef>
                <a:spcPct val="20000"/>
              </a:spcBef>
            </a:pPr>
            <a:r>
              <a:rPr lang="zh-CN" altLang="en-US" sz="4800" dirty="0">
                <a:latin typeface="华文新魏" panose="02010800040101010101" pitchFamily="2" charset="-122"/>
                <a:ea typeface="华文新魏" panose="02010800040101010101" pitchFamily="2" charset="-122"/>
                <a:sym typeface="Palatino Linotype" panose="02040502050505030304" pitchFamily="18" charset="0"/>
              </a:rPr>
              <a:t>第十章  改革开放与现代化建设新时期</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3026557"/>
            <a:ext cx="2088504" cy="12837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中国特色社会主义进入新时代</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112516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p>
        </p:txBody>
      </p:sp>
      <p:sp>
        <p:nvSpPr>
          <p:cNvPr id="6" name="圆角矩形 5"/>
          <p:cNvSpPr/>
          <p:nvPr/>
        </p:nvSpPr>
        <p:spPr>
          <a:xfrm>
            <a:off x="2470608" y="5225634"/>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不断谱写实现中华民族伟大复兴的新篇章</a:t>
            </a:r>
          </a:p>
        </p:txBody>
      </p:sp>
      <p:sp>
        <p:nvSpPr>
          <p:cNvPr id="14" name="圆角矩形 13"/>
          <p:cNvSpPr/>
          <p:nvPr/>
        </p:nvSpPr>
        <p:spPr>
          <a:xfrm>
            <a:off x="2453580"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夺取新时代中国特色社会主义伟大胜利</a:t>
            </a:r>
          </a:p>
        </p:txBody>
      </p:sp>
      <p:sp>
        <p:nvSpPr>
          <p:cNvPr id="11" name="左大括号 10"/>
          <p:cNvSpPr/>
          <p:nvPr/>
        </p:nvSpPr>
        <p:spPr>
          <a:xfrm>
            <a:off x="6114826" y="449806"/>
            <a:ext cx="200357" cy="237859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2" name="圆角矩形 11"/>
          <p:cNvSpPr/>
          <p:nvPr/>
        </p:nvSpPr>
        <p:spPr>
          <a:xfrm>
            <a:off x="6315183" y="446544"/>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全面建设小康社会目标和实现民族复兴中国梦</a:t>
            </a:r>
          </a:p>
        </p:txBody>
      </p:sp>
      <p:sp>
        <p:nvSpPr>
          <p:cNvPr id="13" name="圆角矩形 12"/>
          <p:cNvSpPr/>
          <p:nvPr/>
        </p:nvSpPr>
        <p:spPr>
          <a:xfrm>
            <a:off x="6341562" y="2177151"/>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“五位一体”总布局</a:t>
            </a:r>
          </a:p>
        </p:txBody>
      </p:sp>
      <p:sp>
        <p:nvSpPr>
          <p:cNvPr id="16" name="圆角矩形 15"/>
          <p:cNvSpPr/>
          <p:nvPr/>
        </p:nvSpPr>
        <p:spPr>
          <a:xfrm>
            <a:off x="6341562" y="1313478"/>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“四个全面”战略布局</a:t>
            </a:r>
          </a:p>
        </p:txBody>
      </p:sp>
      <p:sp>
        <p:nvSpPr>
          <p:cNvPr id="15" name="文本框 14"/>
          <p:cNvSpPr txBox="1"/>
          <p:nvPr/>
        </p:nvSpPr>
        <p:spPr>
          <a:xfrm>
            <a:off x="9301163" y="6211669"/>
            <a:ext cx="3043237" cy="646331"/>
          </a:xfrm>
          <a:prstGeom prst="rect">
            <a:avLst/>
          </a:prstGeom>
          <a:noFill/>
        </p:spPr>
        <p:txBody>
          <a:bodyPr wrap="square" rtlCol="0">
            <a:spAutoFit/>
          </a:bodyPr>
          <a:lstStyle/>
          <a:p>
            <a:r>
              <a:rPr kumimoji="1" lang="zh-CN" altLang="en-US" dirty="0"/>
              <a:t>章节详细知识点解析及</a:t>
            </a:r>
            <a:endParaRPr kumimoji="1" lang="en-US" altLang="zh-CN" dirty="0"/>
          </a:p>
          <a:p>
            <a:r>
              <a:rPr kumimoji="1" lang="zh-CN" altLang="en-US" dirty="0"/>
              <a:t>题目练习见尚德教材</a:t>
            </a:r>
            <a:r>
              <a:rPr lang="en-US" altLang="zh-CN" dirty="0"/>
              <a:t>266</a:t>
            </a:r>
            <a:r>
              <a:rPr kumimoji="1" lang="zh-CN" altLang="en-US" dirty="0"/>
              <a:t>页</a:t>
            </a:r>
          </a:p>
        </p:txBody>
      </p:sp>
    </p:spTree>
    <p:extLst>
      <p:ext uri="{BB962C8B-B14F-4D97-AF65-F5344CB8AC3E}">
        <p14:creationId xmlns:p14="http://schemas.microsoft.com/office/powerpoint/2010/main" val="12699748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419100" y="1896023"/>
            <a:ext cx="10898505" cy="4832092"/>
          </a:xfrm>
          <a:prstGeom prst="rect">
            <a:avLst/>
          </a:prstGeom>
          <a:noFill/>
        </p:spPr>
        <p:txBody>
          <a:bodyPr wrap="square" rtlCol="0" anchor="t">
            <a:spAutoFit/>
          </a:bodyPr>
          <a:lstStyle/>
          <a:p>
            <a:pPr>
              <a:lnSpc>
                <a:spcPct val="150000"/>
              </a:lnSpc>
            </a:pPr>
            <a:r>
              <a:rPr lang="zh-CN" altLang="en-US" sz="3200" dirty="0">
                <a:solidFill>
                  <a:prstClr val="black"/>
                </a:solidFill>
                <a:latin typeface="黑体" panose="02010609060101010101" pitchFamily="49" charset="-122"/>
                <a:ea typeface="黑体" panose="02010609060101010101" pitchFamily="49" charset="-122"/>
              </a:rPr>
              <a:t>中共十八大</a:t>
            </a:r>
            <a:r>
              <a:rPr lang="en-US" altLang="zh-CN" dirty="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中国梦</a:t>
            </a:r>
            <a:r>
              <a:rPr lang="en-US" altLang="zh-CN" sz="2000" dirty="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十二届人大一次会议</a:t>
            </a:r>
            <a:endParaRPr lang="en-US" altLang="zh-CN" sz="2000" b="1"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a:solidFill>
                  <a:srgbClr val="C00000"/>
                </a:solidFill>
                <a:latin typeface="黑体" panose="02010609060101010101" pitchFamily="49" charset="-122"/>
                <a:ea typeface="黑体" panose="02010609060101010101" pitchFamily="49" charset="-122"/>
                <a:cs typeface="黑体" panose="02010609060101010101" pitchFamily="49" charset="-122"/>
              </a:rPr>
              <a:t>科学发展观</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成为党的指导思想。</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a:solidFill>
                  <a:prstClr val="black"/>
                </a:solidFill>
                <a:latin typeface="黑体" panose="02010609060101010101" pitchFamily="49" charset="-122"/>
                <a:ea typeface="黑体" panose="02010609060101010101" pitchFamily="49" charset="-122"/>
                <a:cs typeface="黑体" panose="02010609060101010101" pitchFamily="49" charset="-122"/>
              </a:rPr>
              <a:t>中国特色社会主义的</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总依据</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：社会主义初级阶段，</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                   总布局</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：经济、政治、文化、社会、生态文明建设五位一体，</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                   总任务</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：实现社会主义现代化和中华民族伟大复兴。</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a:solidFill>
                  <a:prstClr val="black"/>
                </a:solidFill>
                <a:latin typeface="黑体" panose="02010609060101010101" pitchFamily="49" charset="-122"/>
                <a:ea typeface="黑体" panose="02010609060101010101" pitchFamily="49" charset="-122"/>
                <a:cs typeface="黑体" panose="02010609060101010101" pitchFamily="49" charset="-122"/>
              </a:rPr>
              <a:t>目标：</a:t>
            </a:r>
            <a:r>
              <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rPr>
              <a:t>2020</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全面建成小康社会</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b="1" dirty="0">
                <a:solidFill>
                  <a:prstClr val="black"/>
                </a:solidFill>
                <a:latin typeface="黑体" panose="02010609060101010101" pitchFamily="49" charset="-122"/>
                <a:ea typeface="黑体" panose="02010609060101010101" pitchFamily="49" charset="-122"/>
                <a:cs typeface="黑体" panose="02010609060101010101" pitchFamily="49" charset="-122"/>
              </a:rPr>
              <a:t> 意义：</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开启了</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中国特色社会主义新时代。</a:t>
            </a:r>
          </a:p>
          <a:p>
            <a:endParaRPr lang="zh-CN" altLang="en-US" sz="2000" dirty="0">
              <a:solidFill>
                <a:prstClr val="black"/>
              </a:solidFill>
            </a:endParaRPr>
          </a:p>
        </p:txBody>
      </p:sp>
      <p:pic>
        <p:nvPicPr>
          <p:cNvPr id="10" name="Picture 2" descr="C:\Users\User\Documents\263EM\chuzi@sunlands.com\history\user\image\0a2b8d88-43cd-46c8-836a-beea4a59c9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6351" y="2084468"/>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1" name="圆角矩形 10"/>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sp>
        <p:nvSpPr>
          <p:cNvPr id="12" name="圆角矩形 11"/>
          <p:cNvSpPr/>
          <p:nvPr/>
        </p:nvSpPr>
        <p:spPr>
          <a:xfrm>
            <a:off x="6858816" y="57902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p>
        </p:txBody>
      </p:sp>
      <p:sp>
        <p:nvSpPr>
          <p:cNvPr id="13" name="左大括号 12"/>
          <p:cNvSpPr/>
          <p:nvPr/>
        </p:nvSpPr>
        <p:spPr>
          <a:xfrm>
            <a:off x="8798213" y="228255"/>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15" name="圆角矩形 14"/>
          <p:cNvSpPr/>
          <p:nvPr/>
        </p:nvSpPr>
        <p:spPr>
          <a:xfrm>
            <a:off x="9061901" y="32442"/>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全面建设小康社会目标和实现民族复兴中国梦</a:t>
            </a:r>
          </a:p>
        </p:txBody>
      </p:sp>
      <p:sp>
        <p:nvSpPr>
          <p:cNvPr id="16" name="圆角矩形 15"/>
          <p:cNvSpPr/>
          <p:nvPr/>
        </p:nvSpPr>
        <p:spPr>
          <a:xfrm>
            <a:off x="9088280" y="1758841"/>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“五位一体”总布局</a:t>
            </a:r>
          </a:p>
        </p:txBody>
      </p:sp>
      <p:sp>
        <p:nvSpPr>
          <p:cNvPr id="17" name="圆角矩形 16"/>
          <p:cNvSpPr/>
          <p:nvPr/>
        </p:nvSpPr>
        <p:spPr>
          <a:xfrm>
            <a:off x="9088280" y="89937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“四个全面”战略布局</a:t>
            </a:r>
          </a:p>
        </p:txBody>
      </p:sp>
      <p:sp>
        <p:nvSpPr>
          <p:cNvPr id="19" name="文本框 18"/>
          <p:cNvSpPr txBox="1"/>
          <p:nvPr/>
        </p:nvSpPr>
        <p:spPr>
          <a:xfrm>
            <a:off x="10335666" y="6226254"/>
            <a:ext cx="2838275" cy="646331"/>
          </a:xfrm>
          <a:prstGeom prst="rect">
            <a:avLst/>
          </a:prstGeom>
          <a:noFill/>
        </p:spPr>
        <p:txBody>
          <a:bodyPr wrap="square" rtlCol="0">
            <a:spAutoFit/>
          </a:bodyPr>
          <a:lstStyle/>
          <a:p>
            <a:r>
              <a:rPr kumimoji="1" lang="zh-CN" altLang="en-US" dirty="0"/>
              <a:t>知识点详解见</a:t>
            </a:r>
            <a:endParaRPr kumimoji="1" lang="en-US" altLang="zh-CN" dirty="0"/>
          </a:p>
          <a:p>
            <a:r>
              <a:rPr kumimoji="1" lang="zh-CN" altLang="en-US" dirty="0"/>
              <a:t>尚德教材</a:t>
            </a:r>
            <a:r>
              <a:rPr kumimoji="1" lang="en-US" altLang="zh-CN" dirty="0"/>
              <a:t>267</a:t>
            </a:r>
            <a:r>
              <a:rPr kumimoji="1" lang="zh-CN" altLang="en-US" dirty="0"/>
              <a:t>页</a:t>
            </a:r>
          </a:p>
        </p:txBody>
      </p:sp>
      <p:sp>
        <p:nvSpPr>
          <p:cNvPr id="20" name="五边形 19"/>
          <p:cNvSpPr/>
          <p:nvPr/>
        </p:nvSpPr>
        <p:spPr>
          <a:xfrm>
            <a:off x="10220631" y="6180764"/>
            <a:ext cx="1971369"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5113143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419100" y="1896023"/>
            <a:ext cx="10898505" cy="4832092"/>
          </a:xfrm>
          <a:prstGeom prst="rect">
            <a:avLst/>
          </a:prstGeom>
          <a:noFill/>
        </p:spPr>
        <p:txBody>
          <a:bodyPr wrap="square" rtlCol="0" anchor="t">
            <a:spAutoFit/>
          </a:bodyPr>
          <a:lstStyle/>
          <a:p>
            <a:pPr>
              <a:lnSpc>
                <a:spcPct val="150000"/>
              </a:lnSpc>
            </a:pPr>
            <a:r>
              <a:rPr lang="zh-CN" altLang="en-US" sz="3200" dirty="0">
                <a:solidFill>
                  <a:prstClr val="black"/>
                </a:solidFill>
                <a:latin typeface="黑体" panose="02010609060101010101" pitchFamily="49" charset="-122"/>
                <a:ea typeface="黑体" panose="02010609060101010101" pitchFamily="49" charset="-122"/>
              </a:rPr>
              <a:t>中共十八大</a:t>
            </a:r>
            <a:r>
              <a:rPr lang="en-US" altLang="zh-CN" dirty="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中国梦</a:t>
            </a:r>
            <a:r>
              <a:rPr lang="en-US" altLang="zh-CN" sz="2000" dirty="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十二届人大一次会议</a:t>
            </a:r>
            <a:endParaRPr lang="en-US" altLang="zh-CN" sz="2000" b="1"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u="sng"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成为党的指导思想。</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a:solidFill>
                  <a:prstClr val="black"/>
                </a:solidFill>
                <a:latin typeface="黑体" panose="02010609060101010101" pitchFamily="49" charset="-122"/>
                <a:ea typeface="黑体" panose="02010609060101010101" pitchFamily="49" charset="-122"/>
                <a:cs typeface="黑体" panose="02010609060101010101" pitchFamily="49" charset="-122"/>
              </a:rPr>
              <a:t>中国特色社会主义的</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总依据</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000" u="sng"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u="sng"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：经济、政治、文化、社会、生态文明建设五位一体，</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                   总任务</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：实现</a:t>
            </a:r>
            <a:r>
              <a:rPr lang="zh-CN" altLang="en-US" sz="2000" u="sng"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和中华民族伟大复兴。</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a:solidFill>
                  <a:prstClr val="black"/>
                </a:solidFill>
                <a:latin typeface="黑体" panose="02010609060101010101" pitchFamily="49" charset="-122"/>
                <a:ea typeface="黑体" panose="02010609060101010101" pitchFamily="49" charset="-122"/>
                <a:cs typeface="黑体" panose="02010609060101010101" pitchFamily="49" charset="-122"/>
              </a:rPr>
              <a:t>目标：</a:t>
            </a:r>
            <a:r>
              <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rPr>
              <a:t>2020</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zh-CN" altLang="en-US" sz="2000" b="1" u="sng"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b="1" dirty="0">
                <a:solidFill>
                  <a:prstClr val="black"/>
                </a:solidFill>
                <a:latin typeface="黑体" panose="02010609060101010101" pitchFamily="49" charset="-122"/>
                <a:ea typeface="黑体" panose="02010609060101010101" pitchFamily="49" charset="-122"/>
                <a:cs typeface="黑体" panose="02010609060101010101" pitchFamily="49" charset="-122"/>
              </a:rPr>
              <a:t> 意义：</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开启了</a:t>
            </a:r>
            <a:r>
              <a:rPr lang="zh-CN" altLang="en-US" sz="2000" b="1" u="sng"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新时代。</a:t>
            </a:r>
          </a:p>
          <a:p>
            <a:endParaRPr lang="zh-CN" altLang="en-US" sz="2000" dirty="0">
              <a:solidFill>
                <a:prstClr val="black"/>
              </a:solidFill>
            </a:endParaRPr>
          </a:p>
        </p:txBody>
      </p:sp>
      <p:pic>
        <p:nvPicPr>
          <p:cNvPr id="10" name="Picture 2" descr="C:\Users\User\Documents\263EM\chuzi@sunlands.com\history\user\image\0a2b8d88-43cd-46c8-836a-beea4a59c9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6351" y="2096111"/>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1" name="圆角矩形 10"/>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sp>
        <p:nvSpPr>
          <p:cNvPr id="14" name="圆角矩形 13"/>
          <p:cNvSpPr/>
          <p:nvPr/>
        </p:nvSpPr>
        <p:spPr>
          <a:xfrm>
            <a:off x="6858816" y="57902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p>
        </p:txBody>
      </p:sp>
      <p:sp>
        <p:nvSpPr>
          <p:cNvPr id="15" name="左大括号 14"/>
          <p:cNvSpPr/>
          <p:nvPr/>
        </p:nvSpPr>
        <p:spPr>
          <a:xfrm>
            <a:off x="8798213" y="228255"/>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16" name="圆角矩形 15"/>
          <p:cNvSpPr/>
          <p:nvPr/>
        </p:nvSpPr>
        <p:spPr>
          <a:xfrm>
            <a:off x="9061901" y="32442"/>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全面建设小康社会目标和实现民族复兴中国梦</a:t>
            </a:r>
          </a:p>
        </p:txBody>
      </p:sp>
      <p:sp>
        <p:nvSpPr>
          <p:cNvPr id="17" name="圆角矩形 16"/>
          <p:cNvSpPr/>
          <p:nvPr/>
        </p:nvSpPr>
        <p:spPr>
          <a:xfrm>
            <a:off x="9088280" y="1758841"/>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“五位一体”总布局</a:t>
            </a:r>
          </a:p>
        </p:txBody>
      </p:sp>
      <p:sp>
        <p:nvSpPr>
          <p:cNvPr id="18" name="圆角矩形 17"/>
          <p:cNvSpPr/>
          <p:nvPr/>
        </p:nvSpPr>
        <p:spPr>
          <a:xfrm>
            <a:off x="9088280" y="89937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“四个全面”战略布局</a:t>
            </a:r>
          </a:p>
        </p:txBody>
      </p:sp>
    </p:spTree>
    <p:extLst>
      <p:ext uri="{BB962C8B-B14F-4D97-AF65-F5344CB8AC3E}">
        <p14:creationId xmlns:p14="http://schemas.microsoft.com/office/powerpoint/2010/main" val="4948855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419100" y="1896023"/>
            <a:ext cx="10898505" cy="4832092"/>
          </a:xfrm>
          <a:prstGeom prst="rect">
            <a:avLst/>
          </a:prstGeom>
          <a:noFill/>
        </p:spPr>
        <p:txBody>
          <a:bodyPr wrap="square" rtlCol="0" anchor="t">
            <a:spAutoFit/>
          </a:bodyPr>
          <a:lstStyle/>
          <a:p>
            <a:pPr>
              <a:lnSpc>
                <a:spcPct val="150000"/>
              </a:lnSpc>
            </a:pPr>
            <a:r>
              <a:rPr lang="zh-CN" altLang="en-US" sz="3200" dirty="0">
                <a:solidFill>
                  <a:prstClr val="black"/>
                </a:solidFill>
                <a:latin typeface="黑体" panose="02010609060101010101" pitchFamily="49" charset="-122"/>
                <a:ea typeface="黑体" panose="02010609060101010101" pitchFamily="49" charset="-122"/>
              </a:rPr>
              <a:t>中共十八大</a:t>
            </a:r>
            <a:r>
              <a:rPr lang="en-US" altLang="zh-CN" dirty="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中国梦</a:t>
            </a:r>
            <a:r>
              <a:rPr lang="en-US" altLang="zh-CN" sz="2000" dirty="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十二届人大一次会议</a:t>
            </a:r>
            <a:endParaRPr lang="en-US" altLang="zh-CN" sz="2000" b="1"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a:solidFill>
                  <a:srgbClr val="C00000"/>
                </a:solidFill>
                <a:latin typeface="黑体" panose="02010609060101010101" pitchFamily="49" charset="-122"/>
                <a:ea typeface="黑体" panose="02010609060101010101" pitchFamily="49" charset="-122"/>
                <a:cs typeface="黑体" panose="02010609060101010101" pitchFamily="49" charset="-122"/>
              </a:rPr>
              <a:t>科学发展观</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成为党的指导思想。</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a:solidFill>
                  <a:prstClr val="black"/>
                </a:solidFill>
                <a:latin typeface="黑体" panose="02010609060101010101" pitchFamily="49" charset="-122"/>
                <a:ea typeface="黑体" panose="02010609060101010101" pitchFamily="49" charset="-122"/>
                <a:cs typeface="黑体" panose="02010609060101010101" pitchFamily="49" charset="-122"/>
              </a:rPr>
              <a:t>中国特色社会主义的</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总依据</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：社会主义初级阶段，</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                   总布局</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：经济、政治、文化、社会、生态文明建设五位一体，</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                   总任务</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：实现社会主义现代化和中华民族伟大复兴。</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a:solidFill>
                  <a:prstClr val="black"/>
                </a:solidFill>
                <a:latin typeface="黑体" panose="02010609060101010101" pitchFamily="49" charset="-122"/>
                <a:ea typeface="黑体" panose="02010609060101010101" pitchFamily="49" charset="-122"/>
                <a:cs typeface="黑体" panose="02010609060101010101" pitchFamily="49" charset="-122"/>
              </a:rPr>
              <a:t>目标：</a:t>
            </a:r>
            <a:r>
              <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rPr>
              <a:t>2020</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全面建成小康社会</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b="1" dirty="0">
                <a:solidFill>
                  <a:prstClr val="black"/>
                </a:solidFill>
                <a:latin typeface="黑体" panose="02010609060101010101" pitchFamily="49" charset="-122"/>
                <a:ea typeface="黑体" panose="02010609060101010101" pitchFamily="49" charset="-122"/>
                <a:cs typeface="黑体" panose="02010609060101010101" pitchFamily="49" charset="-122"/>
              </a:rPr>
              <a:t> 意义：</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开启了</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中国特色社会主义新时代。</a:t>
            </a:r>
          </a:p>
          <a:p>
            <a:endParaRPr lang="zh-CN" altLang="en-US" sz="2000" dirty="0">
              <a:solidFill>
                <a:prstClr val="black"/>
              </a:solidFill>
            </a:endParaRPr>
          </a:p>
        </p:txBody>
      </p:sp>
      <p:pic>
        <p:nvPicPr>
          <p:cNvPr id="10" name="Picture 2" descr="C:\Users\User\Documents\263EM\chuzi@sunlands.com\history\user\image\0a2b8d88-43cd-46c8-836a-beea4a59c9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6351" y="2169438"/>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1" name="圆角矩形 10"/>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sp>
        <p:nvSpPr>
          <p:cNvPr id="14" name="圆角矩形 13"/>
          <p:cNvSpPr/>
          <p:nvPr/>
        </p:nvSpPr>
        <p:spPr>
          <a:xfrm>
            <a:off x="6858816" y="57902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p>
        </p:txBody>
      </p:sp>
      <p:sp>
        <p:nvSpPr>
          <p:cNvPr id="15" name="左大括号 14"/>
          <p:cNvSpPr/>
          <p:nvPr/>
        </p:nvSpPr>
        <p:spPr>
          <a:xfrm>
            <a:off x="8798213" y="228255"/>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16" name="圆角矩形 15"/>
          <p:cNvSpPr/>
          <p:nvPr/>
        </p:nvSpPr>
        <p:spPr>
          <a:xfrm>
            <a:off x="9061901" y="32442"/>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全面建设小康社会目标和实现民族复兴中国梦</a:t>
            </a:r>
          </a:p>
        </p:txBody>
      </p:sp>
      <p:sp>
        <p:nvSpPr>
          <p:cNvPr id="17" name="圆角矩形 16"/>
          <p:cNvSpPr/>
          <p:nvPr/>
        </p:nvSpPr>
        <p:spPr>
          <a:xfrm>
            <a:off x="9088280" y="1758841"/>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“五位一体”总布局</a:t>
            </a:r>
          </a:p>
        </p:txBody>
      </p:sp>
      <p:sp>
        <p:nvSpPr>
          <p:cNvPr id="18" name="圆角矩形 17"/>
          <p:cNvSpPr/>
          <p:nvPr/>
        </p:nvSpPr>
        <p:spPr>
          <a:xfrm>
            <a:off x="9088280" y="89937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“四个全面”战略布局</a:t>
            </a:r>
          </a:p>
        </p:txBody>
      </p:sp>
    </p:spTree>
    <p:extLst>
      <p:ext uri="{BB962C8B-B14F-4D97-AF65-F5344CB8AC3E}">
        <p14:creationId xmlns:p14="http://schemas.microsoft.com/office/powerpoint/2010/main" val="7555204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293533" y="1894350"/>
            <a:ext cx="10898505" cy="3631763"/>
          </a:xfrm>
          <a:prstGeom prst="rect">
            <a:avLst/>
          </a:prstGeom>
          <a:noFill/>
        </p:spPr>
        <p:txBody>
          <a:bodyPr wrap="square" rtlCol="0" anchor="t">
            <a:spAutoFit/>
          </a:bodyPr>
          <a:lstStyle/>
          <a:p>
            <a:pPr>
              <a:lnSpc>
                <a:spcPct val="150000"/>
              </a:lnSpc>
            </a:pPr>
            <a:r>
              <a:rPr lang="zh-CN" altLang="en-US" sz="2000" dirty="0">
                <a:solidFill>
                  <a:prstClr val="black"/>
                </a:solidFill>
                <a:latin typeface="黑体" panose="02010609060101010101" pitchFamily="49" charset="-122"/>
                <a:ea typeface="黑体" panose="02010609060101010101" pitchFamily="49" charset="-122"/>
              </a:rPr>
              <a:t>中共十八大</a:t>
            </a:r>
            <a:r>
              <a:rPr lang="en-US" altLang="zh-CN" dirty="0">
                <a:solidFill>
                  <a:prstClr val="black"/>
                </a:solidFill>
                <a:latin typeface="黑体" panose="02010609060101010101" pitchFamily="49" charset="-122"/>
                <a:ea typeface="黑体" panose="02010609060101010101" pitchFamily="49" charset="-122"/>
              </a:rPr>
              <a:t>——</a:t>
            </a:r>
            <a:r>
              <a:rPr lang="zh-CN" altLang="en-US" sz="3600" dirty="0">
                <a:solidFill>
                  <a:prstClr val="black"/>
                </a:solidFill>
                <a:latin typeface="黑体" panose="02010609060101010101" pitchFamily="49" charset="-122"/>
                <a:ea typeface="黑体" panose="02010609060101010101" pitchFamily="49" charset="-122"/>
              </a:rPr>
              <a:t>中国梦</a:t>
            </a:r>
            <a:r>
              <a:rPr lang="en-US" altLang="zh-CN" dirty="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十二届人大一次会议</a:t>
            </a:r>
            <a:endParaRPr lang="en-US" altLang="zh-CN" sz="2000" dirty="0">
              <a:solidFill>
                <a:prstClr val="black"/>
              </a:solidFill>
              <a:latin typeface="黑体" panose="02010609060101010101" pitchFamily="49" charset="-122"/>
              <a:ea typeface="黑体" panose="02010609060101010101" pitchFamily="49" charset="-122"/>
            </a:endParaRPr>
          </a:p>
          <a:p>
            <a:pPr>
              <a:lnSpc>
                <a:spcPct val="150000"/>
              </a:lnSpc>
            </a:pPr>
            <a:endParaRPr lang="en-US" altLang="zh-CN" sz="2000" dirty="0">
              <a:solidFill>
                <a:prstClr val="black"/>
              </a:solidFill>
              <a:latin typeface="黑体" panose="02010609060101010101" pitchFamily="49" charset="-122"/>
              <a:ea typeface="黑体" panose="02010609060101010101" pitchFamily="49" charset="-122"/>
            </a:endParaRPr>
          </a:p>
          <a:p>
            <a:pPr>
              <a:lnSpc>
                <a:spcPct val="150000"/>
              </a:lnSpc>
            </a:pPr>
            <a:endParaRPr lang="en-US" altLang="zh-CN" sz="2000" dirty="0">
              <a:solidFill>
                <a:prstClr val="black"/>
              </a:solidFill>
              <a:latin typeface="黑体" panose="02010609060101010101" pitchFamily="49" charset="-122"/>
              <a:ea typeface="黑体" panose="02010609060101010101" pitchFamily="49" charset="-122"/>
            </a:endParaRPr>
          </a:p>
          <a:p>
            <a:pPr>
              <a:lnSpc>
                <a:spcPct val="150000"/>
              </a:lnSpc>
            </a:pPr>
            <a:r>
              <a:rPr lang="zh-CN" altLang="en-US" sz="2400" b="1" dirty="0">
                <a:solidFill>
                  <a:srgbClr val="C00000"/>
                </a:solidFill>
                <a:latin typeface="黑体" panose="02010609060101010101" pitchFamily="49" charset="-122"/>
                <a:ea typeface="黑体" panose="02010609060101010101" pitchFamily="49" charset="-122"/>
              </a:rPr>
              <a:t>习近平</a:t>
            </a:r>
            <a:r>
              <a:rPr lang="zh-CN" altLang="en-US" sz="2400" dirty="0">
                <a:solidFill>
                  <a:prstClr val="black"/>
                </a:solidFill>
                <a:latin typeface="黑体" panose="02010609060101010101" pitchFamily="49" charset="-122"/>
                <a:ea typeface="黑体" panose="02010609060101010101" pitchFamily="49" charset="-122"/>
              </a:rPr>
              <a:t>参观“</a:t>
            </a:r>
            <a:r>
              <a:rPr lang="zh-CN" altLang="en-US" sz="2400" b="1" dirty="0">
                <a:solidFill>
                  <a:srgbClr val="C00000"/>
                </a:solidFill>
                <a:latin typeface="黑体" panose="02010609060101010101" pitchFamily="49" charset="-122"/>
                <a:ea typeface="黑体" panose="02010609060101010101" pitchFamily="49" charset="-122"/>
              </a:rPr>
              <a:t>复兴之路</a:t>
            </a:r>
            <a:r>
              <a:rPr lang="zh-CN" altLang="en-US" sz="2400" dirty="0">
                <a:solidFill>
                  <a:prstClr val="black"/>
                </a:solidFill>
                <a:latin typeface="黑体" panose="02010609060101010101" pitchFamily="49" charset="-122"/>
                <a:ea typeface="黑体" panose="02010609060101010101" pitchFamily="49" charset="-122"/>
              </a:rPr>
              <a:t>”展览时，明确提出实现中华民族伟大复兴就是中华民族近代以来最伟大的梦想</a:t>
            </a:r>
            <a:endParaRPr lang="en-US" altLang="zh-CN" sz="2400" dirty="0">
              <a:solidFill>
                <a:prstClr val="black"/>
              </a:solidFill>
              <a:latin typeface="黑体" panose="02010609060101010101" pitchFamily="49" charset="-122"/>
              <a:ea typeface="黑体" panose="02010609060101010101" pitchFamily="49" charset="-122"/>
            </a:endParaRPr>
          </a:p>
          <a:p>
            <a:endParaRPr lang="en-US" altLang="zh-CN" sz="2400" b="1"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solidFill>
                <a:prstClr val="black"/>
              </a:solidFill>
            </a:endParaRPr>
          </a:p>
        </p:txBody>
      </p:sp>
      <p:pic>
        <p:nvPicPr>
          <p:cNvPr id="11"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0822" y="2082830"/>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4" name="圆角矩形 13"/>
          <p:cNvSpPr/>
          <p:nvPr/>
        </p:nvSpPr>
        <p:spPr>
          <a:xfrm>
            <a:off x="6858816" y="57902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p>
        </p:txBody>
      </p:sp>
      <p:sp>
        <p:nvSpPr>
          <p:cNvPr id="15" name="左大括号 14"/>
          <p:cNvSpPr/>
          <p:nvPr/>
        </p:nvSpPr>
        <p:spPr>
          <a:xfrm>
            <a:off x="8798213" y="228255"/>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16" name="圆角矩形 15"/>
          <p:cNvSpPr/>
          <p:nvPr/>
        </p:nvSpPr>
        <p:spPr>
          <a:xfrm>
            <a:off x="9061901" y="32442"/>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全面建设小康社会目标和实现民族复兴中国梦</a:t>
            </a:r>
          </a:p>
        </p:txBody>
      </p:sp>
      <p:sp>
        <p:nvSpPr>
          <p:cNvPr id="17" name="圆角矩形 16"/>
          <p:cNvSpPr/>
          <p:nvPr/>
        </p:nvSpPr>
        <p:spPr>
          <a:xfrm>
            <a:off x="9088280" y="1758841"/>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“五位一体”总布局</a:t>
            </a:r>
          </a:p>
        </p:txBody>
      </p:sp>
      <p:sp>
        <p:nvSpPr>
          <p:cNvPr id="18" name="圆角矩形 17"/>
          <p:cNvSpPr/>
          <p:nvPr/>
        </p:nvSpPr>
        <p:spPr>
          <a:xfrm>
            <a:off x="9088280" y="89937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“四个全面”战略布局</a:t>
            </a:r>
          </a:p>
        </p:txBody>
      </p:sp>
      <p:sp>
        <p:nvSpPr>
          <p:cNvPr id="10" name="文本框 9"/>
          <p:cNvSpPr txBox="1"/>
          <p:nvPr/>
        </p:nvSpPr>
        <p:spPr>
          <a:xfrm>
            <a:off x="435781" y="29320"/>
            <a:ext cx="7147047" cy="369332"/>
          </a:xfrm>
          <a:prstGeom prst="rect">
            <a:avLst/>
          </a:prstGeom>
          <a:noFill/>
        </p:spPr>
        <p:txBody>
          <a:bodyPr wrap="square" rtlCol="0">
            <a:spAutoFit/>
          </a:bodyPr>
          <a:lstStyle/>
          <a:p>
            <a:r>
              <a:rPr lang="en-US" altLang="zh-CN" dirty="0">
                <a:solidFill>
                  <a:schemeClr val="bg1"/>
                </a:solidFill>
              </a:rPr>
              <a:t>11.1.1</a:t>
            </a:r>
            <a:r>
              <a:rPr lang="zh-CN" altLang="en-US" dirty="0">
                <a:solidFill>
                  <a:schemeClr val="bg1"/>
                </a:solidFill>
              </a:rPr>
              <a:t>全面建成小康社会目标的确定和实现民族复兴中国梦的提出</a:t>
            </a:r>
          </a:p>
        </p:txBody>
      </p:sp>
    </p:spTree>
    <p:extLst>
      <p:ext uri="{BB962C8B-B14F-4D97-AF65-F5344CB8AC3E}">
        <p14:creationId xmlns:p14="http://schemas.microsoft.com/office/powerpoint/2010/main" val="33679721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293533" y="1969201"/>
            <a:ext cx="10898505" cy="3908762"/>
          </a:xfrm>
          <a:prstGeom prst="rect">
            <a:avLst/>
          </a:prstGeom>
          <a:noFill/>
        </p:spPr>
        <p:txBody>
          <a:bodyPr wrap="square" rtlCol="0" anchor="t">
            <a:spAutoFit/>
          </a:bodyPr>
          <a:lstStyle/>
          <a:p>
            <a:pPr>
              <a:lnSpc>
                <a:spcPct val="150000"/>
              </a:lnSpc>
            </a:pPr>
            <a:r>
              <a:rPr lang="zh-CN" altLang="en-US" sz="2000" dirty="0">
                <a:solidFill>
                  <a:prstClr val="black"/>
                </a:solidFill>
                <a:latin typeface="黑体" panose="02010609060101010101" pitchFamily="49" charset="-122"/>
                <a:ea typeface="黑体" panose="02010609060101010101" pitchFamily="49" charset="-122"/>
              </a:rPr>
              <a:t>中共十八大</a:t>
            </a:r>
            <a:r>
              <a:rPr lang="en-US" altLang="zh-CN" dirty="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中国梦</a:t>
            </a:r>
            <a:r>
              <a:rPr lang="en-US" altLang="zh-CN" dirty="0">
                <a:solidFill>
                  <a:prstClr val="black"/>
                </a:solidFill>
                <a:latin typeface="黑体" panose="02010609060101010101" pitchFamily="49" charset="-122"/>
                <a:ea typeface="黑体" panose="02010609060101010101" pitchFamily="49" charset="-122"/>
              </a:rPr>
              <a:t>——</a:t>
            </a:r>
            <a:r>
              <a:rPr lang="zh-CN" altLang="en-US" sz="3200" dirty="0">
                <a:solidFill>
                  <a:prstClr val="black"/>
                </a:solidFill>
                <a:latin typeface="黑体" panose="02010609060101010101" pitchFamily="49" charset="-122"/>
                <a:ea typeface="黑体" panose="02010609060101010101" pitchFamily="49" charset="-122"/>
              </a:rPr>
              <a:t>十二届人大一次会议</a:t>
            </a:r>
            <a:endParaRPr lang="en-US" altLang="zh-CN" sz="3200" dirty="0">
              <a:solidFill>
                <a:prstClr val="black"/>
              </a:solidFill>
              <a:latin typeface="黑体" panose="02010609060101010101" pitchFamily="49" charset="-122"/>
              <a:ea typeface="黑体" panose="02010609060101010101" pitchFamily="49" charset="-122"/>
            </a:endParaRPr>
          </a:p>
          <a:p>
            <a:pPr>
              <a:lnSpc>
                <a:spcPct val="150000"/>
              </a:lnSpc>
            </a:pPr>
            <a:endParaRPr lang="en-US" altLang="zh-CN" sz="2000" dirty="0">
              <a:solidFill>
                <a:prstClr val="black"/>
              </a:solidFill>
              <a:latin typeface="黑体" panose="02010609060101010101" pitchFamily="49" charset="-122"/>
              <a:ea typeface="黑体" panose="02010609060101010101" pitchFamily="49" charset="-122"/>
            </a:endParaRPr>
          </a:p>
          <a:p>
            <a:pPr>
              <a:lnSpc>
                <a:spcPct val="150000"/>
              </a:lnSpc>
            </a:pP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中国梦内涵：</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实现中国梦就是要实现</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国家富强、民族振兴、人民幸福</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实现中国梦必须走</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中国道路</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，即中国特色社会主义道路；</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实现中国梦必须弘扬</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中国精神</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实现中国梦必须凝聚</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中国力量</a:t>
            </a:r>
            <a:endParaRPr lang="en-US" altLang="zh-CN" sz="2000" b="1"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solidFill>
                <a:prstClr val="black"/>
              </a:solidFill>
            </a:endParaRPr>
          </a:p>
        </p:txBody>
      </p:sp>
      <p:pic>
        <p:nvPicPr>
          <p:cNvPr id="10"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4090" y="2100462"/>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3" name="圆角矩形 12"/>
          <p:cNvSpPr/>
          <p:nvPr/>
        </p:nvSpPr>
        <p:spPr>
          <a:xfrm>
            <a:off x="6858816" y="57902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p>
        </p:txBody>
      </p:sp>
      <p:sp>
        <p:nvSpPr>
          <p:cNvPr id="14" name="左大括号 13"/>
          <p:cNvSpPr/>
          <p:nvPr/>
        </p:nvSpPr>
        <p:spPr>
          <a:xfrm>
            <a:off x="8798213" y="228255"/>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15" name="圆角矩形 14"/>
          <p:cNvSpPr/>
          <p:nvPr/>
        </p:nvSpPr>
        <p:spPr>
          <a:xfrm>
            <a:off x="9061901" y="32442"/>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全面建设小康社会目标和实现民族复兴中国梦</a:t>
            </a:r>
          </a:p>
        </p:txBody>
      </p:sp>
      <p:sp>
        <p:nvSpPr>
          <p:cNvPr id="16" name="圆角矩形 15"/>
          <p:cNvSpPr/>
          <p:nvPr/>
        </p:nvSpPr>
        <p:spPr>
          <a:xfrm>
            <a:off x="9088280" y="1758841"/>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“五位一体”总布局</a:t>
            </a:r>
          </a:p>
        </p:txBody>
      </p:sp>
      <p:sp>
        <p:nvSpPr>
          <p:cNvPr id="17" name="圆角矩形 16"/>
          <p:cNvSpPr/>
          <p:nvPr/>
        </p:nvSpPr>
        <p:spPr>
          <a:xfrm>
            <a:off x="9088280" y="89937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“四个全面”战略布局</a:t>
            </a:r>
          </a:p>
        </p:txBody>
      </p:sp>
      <p:sp>
        <p:nvSpPr>
          <p:cNvPr id="11" name="文本框 10"/>
          <p:cNvSpPr txBox="1"/>
          <p:nvPr/>
        </p:nvSpPr>
        <p:spPr>
          <a:xfrm>
            <a:off x="435781" y="29320"/>
            <a:ext cx="7147047" cy="369332"/>
          </a:xfrm>
          <a:prstGeom prst="rect">
            <a:avLst/>
          </a:prstGeom>
          <a:noFill/>
        </p:spPr>
        <p:txBody>
          <a:bodyPr wrap="square" rtlCol="0">
            <a:spAutoFit/>
          </a:bodyPr>
          <a:lstStyle/>
          <a:p>
            <a:r>
              <a:rPr lang="en-US" altLang="zh-CN" dirty="0">
                <a:solidFill>
                  <a:schemeClr val="bg1"/>
                </a:solidFill>
              </a:rPr>
              <a:t>11.1.1</a:t>
            </a:r>
            <a:r>
              <a:rPr lang="zh-CN" altLang="en-US" dirty="0">
                <a:solidFill>
                  <a:schemeClr val="bg1"/>
                </a:solidFill>
              </a:rPr>
              <a:t>全面建成小康社会目标的确定和实现民族复兴中国梦的提出</a:t>
            </a:r>
          </a:p>
        </p:txBody>
      </p:sp>
    </p:spTree>
    <p:extLst>
      <p:ext uri="{BB962C8B-B14F-4D97-AF65-F5344CB8AC3E}">
        <p14:creationId xmlns:p14="http://schemas.microsoft.com/office/powerpoint/2010/main" val="11912239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293533" y="1969201"/>
            <a:ext cx="10898505" cy="3908762"/>
          </a:xfrm>
          <a:prstGeom prst="rect">
            <a:avLst/>
          </a:prstGeom>
          <a:noFill/>
        </p:spPr>
        <p:txBody>
          <a:bodyPr wrap="square" rtlCol="0" anchor="t">
            <a:spAutoFit/>
          </a:bodyPr>
          <a:lstStyle/>
          <a:p>
            <a:pPr>
              <a:lnSpc>
                <a:spcPct val="150000"/>
              </a:lnSpc>
            </a:pPr>
            <a:r>
              <a:rPr lang="zh-CN" altLang="en-US" sz="2000" dirty="0">
                <a:solidFill>
                  <a:prstClr val="black"/>
                </a:solidFill>
                <a:latin typeface="黑体" panose="02010609060101010101" pitchFamily="49" charset="-122"/>
                <a:ea typeface="黑体" panose="02010609060101010101" pitchFamily="49" charset="-122"/>
              </a:rPr>
              <a:t>中共十八大</a:t>
            </a:r>
            <a:r>
              <a:rPr lang="en-US" altLang="zh-CN" dirty="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中国梦</a:t>
            </a:r>
            <a:r>
              <a:rPr lang="en-US" altLang="zh-CN" dirty="0">
                <a:solidFill>
                  <a:prstClr val="black"/>
                </a:solidFill>
                <a:latin typeface="黑体" panose="02010609060101010101" pitchFamily="49" charset="-122"/>
                <a:ea typeface="黑体" panose="02010609060101010101" pitchFamily="49" charset="-122"/>
              </a:rPr>
              <a:t>——</a:t>
            </a:r>
            <a:r>
              <a:rPr lang="zh-CN" altLang="en-US" sz="3200" dirty="0">
                <a:solidFill>
                  <a:prstClr val="black"/>
                </a:solidFill>
                <a:latin typeface="黑体" panose="02010609060101010101" pitchFamily="49" charset="-122"/>
                <a:ea typeface="黑体" panose="02010609060101010101" pitchFamily="49" charset="-122"/>
              </a:rPr>
              <a:t>十二届人大一次会议</a:t>
            </a:r>
            <a:endParaRPr lang="en-US" altLang="zh-CN" sz="3200" dirty="0">
              <a:solidFill>
                <a:prstClr val="black"/>
              </a:solidFill>
              <a:latin typeface="黑体" panose="02010609060101010101" pitchFamily="49" charset="-122"/>
              <a:ea typeface="黑体" panose="02010609060101010101" pitchFamily="49" charset="-122"/>
            </a:endParaRPr>
          </a:p>
          <a:p>
            <a:pPr>
              <a:lnSpc>
                <a:spcPct val="150000"/>
              </a:lnSpc>
            </a:pPr>
            <a:endParaRPr lang="en-US" altLang="zh-CN" sz="2000" dirty="0">
              <a:solidFill>
                <a:prstClr val="black"/>
              </a:solidFill>
              <a:latin typeface="黑体" panose="02010609060101010101" pitchFamily="49" charset="-122"/>
              <a:ea typeface="黑体" panose="02010609060101010101" pitchFamily="49" charset="-122"/>
            </a:endParaRPr>
          </a:p>
          <a:p>
            <a:pPr>
              <a:lnSpc>
                <a:spcPct val="150000"/>
              </a:lnSpc>
            </a:pP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中国梦内涵：</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实现中国梦就是要实现</a:t>
            </a:r>
            <a:r>
              <a:rPr lang="zh-CN" altLang="en-US" sz="2000" b="1" u="sng"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a:t>
            </a:r>
            <a:r>
              <a:rPr lang="zh-CN" altLang="en-US" sz="2000" b="1" u="sng"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、人民幸福。</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实现中国梦必须走</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中国</a:t>
            </a:r>
            <a:r>
              <a:rPr lang="zh-CN" altLang="en-US" sz="2000" b="1" u="sng"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，即中国特色社会主义道路；</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实现中国梦必须弘扬</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中国</a:t>
            </a:r>
            <a:r>
              <a:rPr lang="zh-CN" altLang="en-US" sz="2000" b="1" u="sng"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实现中国梦必须凝聚</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中国</a:t>
            </a:r>
            <a:r>
              <a:rPr lang="zh-CN" altLang="en-US" sz="2000" b="1" u="sng"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a:t>
            </a:r>
            <a:endParaRPr lang="en-US" altLang="zh-CN" sz="2000" b="1"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solidFill>
                <a:prstClr val="black"/>
              </a:solidFill>
            </a:endParaRPr>
          </a:p>
        </p:txBody>
      </p:sp>
      <p:pic>
        <p:nvPicPr>
          <p:cNvPr id="10"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4090" y="2100462"/>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3" name="圆角矩形 12"/>
          <p:cNvSpPr/>
          <p:nvPr/>
        </p:nvSpPr>
        <p:spPr>
          <a:xfrm>
            <a:off x="6858816" y="57902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p>
        </p:txBody>
      </p:sp>
      <p:sp>
        <p:nvSpPr>
          <p:cNvPr id="14" name="左大括号 13"/>
          <p:cNvSpPr/>
          <p:nvPr/>
        </p:nvSpPr>
        <p:spPr>
          <a:xfrm>
            <a:off x="8798213" y="228255"/>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15" name="圆角矩形 14"/>
          <p:cNvSpPr/>
          <p:nvPr/>
        </p:nvSpPr>
        <p:spPr>
          <a:xfrm>
            <a:off x="9061901" y="32442"/>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全面建设小康社会目标和实现民族复兴中国梦</a:t>
            </a:r>
          </a:p>
        </p:txBody>
      </p:sp>
      <p:sp>
        <p:nvSpPr>
          <p:cNvPr id="16" name="圆角矩形 15"/>
          <p:cNvSpPr/>
          <p:nvPr/>
        </p:nvSpPr>
        <p:spPr>
          <a:xfrm>
            <a:off x="9088280" y="1758841"/>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“五位一体”总布局</a:t>
            </a:r>
          </a:p>
        </p:txBody>
      </p:sp>
      <p:sp>
        <p:nvSpPr>
          <p:cNvPr id="17" name="圆角矩形 16"/>
          <p:cNvSpPr/>
          <p:nvPr/>
        </p:nvSpPr>
        <p:spPr>
          <a:xfrm>
            <a:off x="9088280" y="89937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“四个全面”战略布局</a:t>
            </a:r>
          </a:p>
        </p:txBody>
      </p:sp>
      <p:sp>
        <p:nvSpPr>
          <p:cNvPr id="11" name="文本框 10"/>
          <p:cNvSpPr txBox="1"/>
          <p:nvPr/>
        </p:nvSpPr>
        <p:spPr>
          <a:xfrm>
            <a:off x="435781" y="29320"/>
            <a:ext cx="7147047" cy="369332"/>
          </a:xfrm>
          <a:prstGeom prst="rect">
            <a:avLst/>
          </a:prstGeom>
          <a:noFill/>
        </p:spPr>
        <p:txBody>
          <a:bodyPr wrap="square" rtlCol="0">
            <a:spAutoFit/>
          </a:bodyPr>
          <a:lstStyle/>
          <a:p>
            <a:r>
              <a:rPr lang="en-US" altLang="zh-CN" dirty="0">
                <a:solidFill>
                  <a:schemeClr val="bg1"/>
                </a:solidFill>
              </a:rPr>
              <a:t>11.1.1</a:t>
            </a:r>
            <a:r>
              <a:rPr lang="zh-CN" altLang="en-US" dirty="0">
                <a:solidFill>
                  <a:schemeClr val="bg1"/>
                </a:solidFill>
              </a:rPr>
              <a:t>全面建成小康社会目标的确定和实现民族复兴中国梦的提出</a:t>
            </a:r>
          </a:p>
        </p:txBody>
      </p:sp>
    </p:spTree>
    <p:extLst>
      <p:ext uri="{BB962C8B-B14F-4D97-AF65-F5344CB8AC3E}">
        <p14:creationId xmlns:p14="http://schemas.microsoft.com/office/powerpoint/2010/main" val="32146566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293533" y="1969201"/>
            <a:ext cx="10898505" cy="3908762"/>
          </a:xfrm>
          <a:prstGeom prst="rect">
            <a:avLst/>
          </a:prstGeom>
          <a:noFill/>
        </p:spPr>
        <p:txBody>
          <a:bodyPr wrap="square" rtlCol="0" anchor="t">
            <a:spAutoFit/>
          </a:bodyPr>
          <a:lstStyle/>
          <a:p>
            <a:pPr>
              <a:lnSpc>
                <a:spcPct val="150000"/>
              </a:lnSpc>
            </a:pPr>
            <a:r>
              <a:rPr lang="zh-CN" altLang="en-US" sz="2000" dirty="0">
                <a:solidFill>
                  <a:prstClr val="black"/>
                </a:solidFill>
                <a:latin typeface="黑体" panose="02010609060101010101" pitchFamily="49" charset="-122"/>
                <a:ea typeface="黑体" panose="02010609060101010101" pitchFamily="49" charset="-122"/>
              </a:rPr>
              <a:t>中共十八大</a:t>
            </a:r>
            <a:r>
              <a:rPr lang="en-US" altLang="zh-CN" dirty="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中国梦</a:t>
            </a:r>
            <a:r>
              <a:rPr lang="en-US" altLang="zh-CN" dirty="0">
                <a:solidFill>
                  <a:prstClr val="black"/>
                </a:solidFill>
                <a:latin typeface="黑体" panose="02010609060101010101" pitchFamily="49" charset="-122"/>
                <a:ea typeface="黑体" panose="02010609060101010101" pitchFamily="49" charset="-122"/>
              </a:rPr>
              <a:t>——</a:t>
            </a:r>
            <a:r>
              <a:rPr lang="zh-CN" altLang="en-US" sz="3200" dirty="0">
                <a:solidFill>
                  <a:prstClr val="black"/>
                </a:solidFill>
                <a:latin typeface="黑体" panose="02010609060101010101" pitchFamily="49" charset="-122"/>
                <a:ea typeface="黑体" panose="02010609060101010101" pitchFamily="49" charset="-122"/>
              </a:rPr>
              <a:t>十二届人大一次会议</a:t>
            </a:r>
            <a:endParaRPr lang="en-US" altLang="zh-CN" sz="3200" dirty="0">
              <a:solidFill>
                <a:prstClr val="black"/>
              </a:solidFill>
              <a:latin typeface="黑体" panose="02010609060101010101" pitchFamily="49" charset="-122"/>
              <a:ea typeface="黑体" panose="02010609060101010101" pitchFamily="49" charset="-122"/>
            </a:endParaRPr>
          </a:p>
          <a:p>
            <a:pPr>
              <a:lnSpc>
                <a:spcPct val="150000"/>
              </a:lnSpc>
            </a:pPr>
            <a:endParaRPr lang="en-US" altLang="zh-CN" sz="2000" dirty="0">
              <a:solidFill>
                <a:prstClr val="black"/>
              </a:solidFill>
              <a:latin typeface="黑体" panose="02010609060101010101" pitchFamily="49" charset="-122"/>
              <a:ea typeface="黑体" panose="02010609060101010101" pitchFamily="49" charset="-122"/>
            </a:endParaRPr>
          </a:p>
          <a:p>
            <a:pPr>
              <a:lnSpc>
                <a:spcPct val="150000"/>
              </a:lnSpc>
            </a:pP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中国梦内涵：</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实现中国梦就是要实现</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国家富强、民族振兴、人民幸福</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实现中国梦必须走</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中国道路</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，即中国特色社会主义道路；</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实现中国梦必须弘扬</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中国精神</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实现中国梦必须凝聚</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中国力量</a:t>
            </a:r>
            <a:endParaRPr lang="en-US" altLang="zh-CN" sz="2000" b="1"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solidFill>
                <a:prstClr val="black"/>
              </a:solidFill>
            </a:endParaRPr>
          </a:p>
        </p:txBody>
      </p:sp>
      <p:pic>
        <p:nvPicPr>
          <p:cNvPr id="10"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4090" y="2100462"/>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3" name="圆角矩形 12"/>
          <p:cNvSpPr/>
          <p:nvPr/>
        </p:nvSpPr>
        <p:spPr>
          <a:xfrm>
            <a:off x="6858816" y="57902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p>
        </p:txBody>
      </p:sp>
      <p:sp>
        <p:nvSpPr>
          <p:cNvPr id="14" name="左大括号 13"/>
          <p:cNvSpPr/>
          <p:nvPr/>
        </p:nvSpPr>
        <p:spPr>
          <a:xfrm>
            <a:off x="8798213" y="228255"/>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15" name="圆角矩形 14"/>
          <p:cNvSpPr/>
          <p:nvPr/>
        </p:nvSpPr>
        <p:spPr>
          <a:xfrm>
            <a:off x="9061901" y="32442"/>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全面建设小康社会目标和实现民族复兴中国梦</a:t>
            </a:r>
          </a:p>
        </p:txBody>
      </p:sp>
      <p:sp>
        <p:nvSpPr>
          <p:cNvPr id="16" name="圆角矩形 15"/>
          <p:cNvSpPr/>
          <p:nvPr/>
        </p:nvSpPr>
        <p:spPr>
          <a:xfrm>
            <a:off x="9088280" y="1758841"/>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“五位一体”总布局</a:t>
            </a:r>
          </a:p>
        </p:txBody>
      </p:sp>
      <p:sp>
        <p:nvSpPr>
          <p:cNvPr id="17" name="圆角矩形 16"/>
          <p:cNvSpPr/>
          <p:nvPr/>
        </p:nvSpPr>
        <p:spPr>
          <a:xfrm>
            <a:off x="9088280" y="89937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“四个全面”战略布局</a:t>
            </a:r>
          </a:p>
        </p:txBody>
      </p:sp>
      <p:sp>
        <p:nvSpPr>
          <p:cNvPr id="11" name="文本框 10"/>
          <p:cNvSpPr txBox="1"/>
          <p:nvPr/>
        </p:nvSpPr>
        <p:spPr>
          <a:xfrm>
            <a:off x="435781" y="29320"/>
            <a:ext cx="7147047" cy="369332"/>
          </a:xfrm>
          <a:prstGeom prst="rect">
            <a:avLst/>
          </a:prstGeom>
          <a:noFill/>
        </p:spPr>
        <p:txBody>
          <a:bodyPr wrap="square" rtlCol="0">
            <a:spAutoFit/>
          </a:bodyPr>
          <a:lstStyle/>
          <a:p>
            <a:r>
              <a:rPr lang="en-US" altLang="zh-CN" dirty="0">
                <a:solidFill>
                  <a:schemeClr val="bg1"/>
                </a:solidFill>
              </a:rPr>
              <a:t>11.1.1</a:t>
            </a:r>
            <a:r>
              <a:rPr lang="zh-CN" altLang="en-US" dirty="0">
                <a:solidFill>
                  <a:schemeClr val="bg1"/>
                </a:solidFill>
              </a:rPr>
              <a:t>全面建成小康社会目标的确定和实现民族复兴中国梦的提出</a:t>
            </a:r>
          </a:p>
        </p:txBody>
      </p:sp>
    </p:spTree>
    <p:extLst>
      <p:ext uri="{BB962C8B-B14F-4D97-AF65-F5344CB8AC3E}">
        <p14:creationId xmlns:p14="http://schemas.microsoft.com/office/powerpoint/2010/main" val="3918007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哪次会议的召开开启了中国特色社会主义新时代（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十七大</a:t>
            </a:r>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十八大</a:t>
            </a:r>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十二届人大一次会议</a:t>
            </a:r>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十九大</a:t>
            </a:r>
          </a:p>
        </p:txBody>
      </p:sp>
    </p:spTree>
    <p:extLst>
      <p:ext uri="{BB962C8B-B14F-4D97-AF65-F5344CB8AC3E}">
        <p14:creationId xmlns:p14="http://schemas.microsoft.com/office/powerpoint/2010/main" val="4199196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哪次会议的召开开启了中国特色社会主义新时代（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十七大</a:t>
            </a:r>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十八大</a:t>
            </a:r>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十二届人大一次会议</a:t>
            </a:r>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十九大</a:t>
            </a:r>
          </a:p>
        </p:txBody>
      </p:sp>
    </p:spTree>
    <p:extLst>
      <p:ext uri="{BB962C8B-B14F-4D97-AF65-F5344CB8AC3E}">
        <p14:creationId xmlns:p14="http://schemas.microsoft.com/office/powerpoint/2010/main" val="1872937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2923409"/>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改革开放与现代化建设新时期</a:t>
            </a:r>
          </a:p>
        </p:txBody>
      </p:sp>
      <p:sp>
        <p:nvSpPr>
          <p:cNvPr id="3" name="左大括号 2"/>
          <p:cNvSpPr/>
          <p:nvPr/>
        </p:nvSpPr>
        <p:spPr>
          <a:xfrm>
            <a:off x="2220386" y="1021967"/>
            <a:ext cx="250222" cy="508667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44753"/>
            <a:ext cx="3651896" cy="101513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第一节：</a:t>
            </a:r>
          </a:p>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p>
        </p:txBody>
      </p:sp>
      <p:sp>
        <p:nvSpPr>
          <p:cNvPr id="14" name="圆角矩形 13"/>
          <p:cNvSpPr/>
          <p:nvPr/>
        </p:nvSpPr>
        <p:spPr>
          <a:xfrm>
            <a:off x="2506180" y="479400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a:t>
            </a:r>
            <a:r>
              <a:rPr lang="en-US" altLang="zh-CN" sz="2000" dirty="0">
                <a:solidFill>
                  <a:schemeClr val="tx1"/>
                </a:solidFill>
                <a:latin typeface="黑体" panose="02010609060101010101" pitchFamily="49" charset="-122"/>
                <a:ea typeface="黑体" panose="02010609060101010101" pitchFamily="49" charset="-122"/>
                <a:sym typeface="+mn-ea"/>
              </a:rPr>
              <a:t>/</a:t>
            </a:r>
            <a:r>
              <a:rPr lang="zh-CN" altLang="en-US" sz="2000" dirty="0">
                <a:solidFill>
                  <a:schemeClr val="tx1"/>
                </a:solidFill>
                <a:latin typeface="黑体" panose="02010609060101010101" pitchFamily="49" charset="-122"/>
                <a:ea typeface="黑体" panose="02010609060101010101" pitchFamily="49" charset="-122"/>
                <a:sym typeface="+mn-ea"/>
              </a:rPr>
              <a:t>三</a:t>
            </a:r>
            <a:r>
              <a:rPr lang="en-US" altLang="zh-CN" sz="2000" dirty="0">
                <a:solidFill>
                  <a:schemeClr val="tx1"/>
                </a:solidFill>
                <a:latin typeface="黑体" panose="02010609060101010101" pitchFamily="49" charset="-122"/>
                <a:ea typeface="黑体" panose="02010609060101010101" pitchFamily="49" charset="-122"/>
                <a:sym typeface="+mn-ea"/>
              </a:rPr>
              <a:t>/</a:t>
            </a:r>
            <a:r>
              <a:rPr lang="zh-CN" altLang="en-US" sz="2000" dirty="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6" name="文本框 5"/>
          <p:cNvSpPr txBox="1"/>
          <p:nvPr/>
        </p:nvSpPr>
        <p:spPr>
          <a:xfrm>
            <a:off x="9301163" y="6211669"/>
            <a:ext cx="3043237" cy="646331"/>
          </a:xfrm>
          <a:prstGeom prst="rect">
            <a:avLst/>
          </a:prstGeom>
          <a:noFill/>
        </p:spPr>
        <p:txBody>
          <a:bodyPr wrap="square" rtlCol="0">
            <a:spAutoFit/>
          </a:bodyPr>
          <a:lstStyle/>
          <a:p>
            <a:r>
              <a:rPr kumimoji="1" lang="zh-CN" altLang="en-US" dirty="0"/>
              <a:t>章节详细知识点解析及</a:t>
            </a:r>
            <a:endParaRPr kumimoji="1" lang="en-US" altLang="zh-CN" dirty="0"/>
          </a:p>
          <a:p>
            <a:r>
              <a:rPr kumimoji="1" lang="zh-CN" altLang="en-US" dirty="0"/>
              <a:t>题目练习见尚德教材</a:t>
            </a:r>
            <a:r>
              <a:rPr lang="en-US" altLang="zh-CN" dirty="0"/>
              <a:t>232</a:t>
            </a:r>
            <a:r>
              <a:rPr kumimoji="1" lang="zh-CN" altLang="en-US" dirty="0"/>
              <a:t>页</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416320"/>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中国梦最核心的内容是（  ）</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经济发展、社会和谐、文化繁荣</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国家富强、民族振兴、人民幸福</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民主健全、科技进步、教育公平</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劳有所得、老有所养、住有所居</a:t>
            </a:r>
          </a:p>
        </p:txBody>
      </p:sp>
    </p:spTree>
    <p:extLst>
      <p:ext uri="{BB962C8B-B14F-4D97-AF65-F5344CB8AC3E}">
        <p14:creationId xmlns:p14="http://schemas.microsoft.com/office/powerpoint/2010/main" val="3720285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416320"/>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中国梦最核心的内容是（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经济发展、社会和谐、文化繁荣</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国家富强、民族振兴、人民幸福</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民主健全、科技进步、教育公平</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劳有所得、老有所养、住有所居</a:t>
            </a:r>
          </a:p>
        </p:txBody>
      </p:sp>
    </p:spTree>
    <p:extLst>
      <p:ext uri="{BB962C8B-B14F-4D97-AF65-F5344CB8AC3E}">
        <p14:creationId xmlns:p14="http://schemas.microsoft.com/office/powerpoint/2010/main" val="27434816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416320"/>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中国梦的提出者是（ ）  </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邓小平</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江泽民</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胡锦涛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习近平</a:t>
            </a:r>
          </a:p>
        </p:txBody>
      </p:sp>
    </p:spTree>
    <p:extLst>
      <p:ext uri="{BB962C8B-B14F-4D97-AF65-F5344CB8AC3E}">
        <p14:creationId xmlns:p14="http://schemas.microsoft.com/office/powerpoint/2010/main" val="363398038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416320"/>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中国梦的提出者是（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邓小平</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江泽民</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胡锦涛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习近平</a:t>
            </a:r>
          </a:p>
        </p:txBody>
      </p:sp>
    </p:spTree>
    <p:extLst>
      <p:ext uri="{BB962C8B-B14F-4D97-AF65-F5344CB8AC3E}">
        <p14:creationId xmlns:p14="http://schemas.microsoft.com/office/powerpoint/2010/main" val="162070291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413009" y="2651885"/>
            <a:ext cx="11545253" cy="3323987"/>
          </a:xfrm>
          <a:prstGeom prst="rect">
            <a:avLst/>
          </a:prstGeom>
          <a:noFill/>
        </p:spPr>
        <p:txBody>
          <a:bodyPr wrap="square" rtlCol="0" anchor="t">
            <a:spAutoFit/>
          </a:bodyPr>
          <a:lstStyle/>
          <a:p>
            <a:pPr>
              <a:lnSpc>
                <a:spcPct val="150000"/>
              </a:lnSpc>
            </a:pPr>
            <a:r>
              <a:rPr lang="zh-CN" altLang="en-US" sz="2000" b="1" dirty="0">
                <a:solidFill>
                  <a:srgbClr val="C00000"/>
                </a:solidFill>
                <a:latin typeface="黑体" pitchFamily="49" charset="-122"/>
                <a:ea typeface="黑体" pitchFamily="49" charset="-122"/>
              </a:rPr>
              <a:t>全面深化改革</a:t>
            </a:r>
            <a:r>
              <a:rPr lang="zh-CN" altLang="en-US" sz="2000" dirty="0">
                <a:solidFill>
                  <a:prstClr val="black"/>
                </a:solidFill>
                <a:latin typeface="黑体" pitchFamily="49" charset="-122"/>
                <a:ea typeface="黑体" pitchFamily="49" charset="-122"/>
              </a:rPr>
              <a:t>：</a:t>
            </a:r>
            <a:endParaRPr lang="en-US" altLang="zh-CN" sz="2000" dirty="0">
              <a:solidFill>
                <a:prstClr val="black"/>
              </a:solidFill>
              <a:latin typeface="黑体" pitchFamily="49" charset="-122"/>
              <a:ea typeface="黑体" pitchFamily="49" charset="-122"/>
            </a:endParaRPr>
          </a:p>
          <a:p>
            <a:pPr>
              <a:lnSpc>
                <a:spcPct val="150000"/>
              </a:lnSpc>
            </a:pPr>
            <a:endParaRPr lang="en-US" altLang="zh-CN" sz="2000" dirty="0">
              <a:solidFill>
                <a:prstClr val="black"/>
              </a:solidFill>
              <a:latin typeface="黑体" pitchFamily="49" charset="-122"/>
              <a:ea typeface="黑体" pitchFamily="49" charset="-122"/>
            </a:endParaRPr>
          </a:p>
          <a:p>
            <a:pPr>
              <a:lnSpc>
                <a:spcPct val="150000"/>
              </a:lnSpc>
            </a:pPr>
            <a:r>
              <a:rPr lang="zh-CN" altLang="en-US" sz="2000" b="1" dirty="0">
                <a:solidFill>
                  <a:srgbClr val="C00000"/>
                </a:solidFill>
                <a:latin typeface="黑体" pitchFamily="49" charset="-122"/>
                <a:ea typeface="黑体" pitchFamily="49" charset="-122"/>
              </a:rPr>
              <a:t>全面依法治国</a:t>
            </a:r>
            <a:r>
              <a:rPr lang="zh-CN" altLang="en-US" sz="2000" dirty="0">
                <a:solidFill>
                  <a:prstClr val="black"/>
                </a:solidFill>
                <a:latin typeface="黑体" pitchFamily="49" charset="-122"/>
                <a:ea typeface="黑体" pitchFamily="49" charset="-122"/>
              </a:rPr>
              <a:t>：</a:t>
            </a:r>
            <a:endParaRPr lang="en-US" altLang="zh-CN" sz="2000" dirty="0">
              <a:solidFill>
                <a:prstClr val="black"/>
              </a:solidFill>
              <a:latin typeface="黑体" pitchFamily="49" charset="-122"/>
              <a:ea typeface="黑体" pitchFamily="49" charset="-122"/>
            </a:endParaRPr>
          </a:p>
          <a:p>
            <a:pPr>
              <a:lnSpc>
                <a:spcPct val="150000"/>
              </a:lnSpc>
            </a:pPr>
            <a:endParaRPr lang="en-US" altLang="zh-CN" sz="2000" dirty="0">
              <a:solidFill>
                <a:prstClr val="black"/>
              </a:solidFill>
              <a:latin typeface="黑体" pitchFamily="49" charset="-122"/>
              <a:ea typeface="黑体" pitchFamily="49" charset="-122"/>
            </a:endParaRPr>
          </a:p>
          <a:p>
            <a:pPr>
              <a:lnSpc>
                <a:spcPct val="150000"/>
              </a:lnSpc>
            </a:pPr>
            <a:r>
              <a:rPr lang="zh-CN" altLang="en-US" sz="2000" b="1" dirty="0">
                <a:solidFill>
                  <a:srgbClr val="C00000"/>
                </a:solidFill>
                <a:latin typeface="黑体" pitchFamily="49" charset="-122"/>
                <a:ea typeface="黑体" pitchFamily="49" charset="-122"/>
              </a:rPr>
              <a:t>全面建成小康社会</a:t>
            </a:r>
            <a:r>
              <a:rPr lang="zh-CN" altLang="en-US" sz="2000" dirty="0">
                <a:solidFill>
                  <a:prstClr val="black"/>
                </a:solidFill>
                <a:latin typeface="黑体" pitchFamily="49" charset="-122"/>
                <a:ea typeface="黑体" pitchFamily="49" charset="-122"/>
              </a:rPr>
              <a:t>：</a:t>
            </a:r>
            <a:endParaRPr lang="en-US" altLang="zh-CN" sz="2000" dirty="0">
              <a:solidFill>
                <a:prstClr val="black"/>
              </a:solidFill>
              <a:latin typeface="黑体" pitchFamily="49" charset="-122"/>
              <a:ea typeface="黑体" pitchFamily="49" charset="-122"/>
            </a:endParaRPr>
          </a:p>
          <a:p>
            <a:pPr>
              <a:lnSpc>
                <a:spcPct val="150000"/>
              </a:lnSpc>
            </a:pPr>
            <a:endParaRPr lang="en-US" altLang="zh-CN" sz="2000" dirty="0">
              <a:solidFill>
                <a:prstClr val="black"/>
              </a:solidFill>
              <a:latin typeface="黑体" pitchFamily="49" charset="-122"/>
              <a:ea typeface="黑体" pitchFamily="49" charset="-122"/>
            </a:endParaRPr>
          </a:p>
          <a:p>
            <a:pPr>
              <a:lnSpc>
                <a:spcPct val="150000"/>
              </a:lnSpc>
            </a:pPr>
            <a:r>
              <a:rPr lang="zh-CN" altLang="en-US" sz="2000" b="1" dirty="0">
                <a:solidFill>
                  <a:srgbClr val="C00000"/>
                </a:solidFill>
                <a:latin typeface="黑体" pitchFamily="49" charset="-122"/>
                <a:ea typeface="黑体" pitchFamily="49" charset="-122"/>
              </a:rPr>
              <a:t>全面从严治党</a:t>
            </a:r>
            <a:r>
              <a:rPr lang="zh-CN" altLang="en-US" sz="2000" dirty="0">
                <a:solidFill>
                  <a:prstClr val="black"/>
                </a:solidFill>
                <a:latin typeface="黑体" pitchFamily="49" charset="-122"/>
                <a:ea typeface="黑体" pitchFamily="49" charset="-122"/>
              </a:rPr>
              <a:t>：</a:t>
            </a:r>
            <a:endParaRPr lang="en-US" altLang="zh-CN" sz="2000" dirty="0">
              <a:solidFill>
                <a:prstClr val="black"/>
              </a:solidFill>
              <a:latin typeface="黑体" pitchFamily="49" charset="-122"/>
              <a:ea typeface="黑体" pitchFamily="49" charset="-122"/>
            </a:endParaRPr>
          </a:p>
        </p:txBody>
      </p:sp>
      <p:pic>
        <p:nvPicPr>
          <p:cNvPr id="10" name="Picture 2" descr="C:\Users\User\Documents\263EM\chuzi@sunlands.com\history\user\image\0a2b8d88-43cd-46c8-836a-beea4a59c9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2760" y="2017598"/>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1" name="圆角矩形 10"/>
          <p:cNvSpPr/>
          <p:nvPr/>
        </p:nvSpPr>
        <p:spPr>
          <a:xfrm>
            <a:off x="6858816" y="57902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p>
        </p:txBody>
      </p:sp>
      <p:sp>
        <p:nvSpPr>
          <p:cNvPr id="12" name="左大括号 11"/>
          <p:cNvSpPr/>
          <p:nvPr/>
        </p:nvSpPr>
        <p:spPr>
          <a:xfrm>
            <a:off x="8798213" y="228255"/>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13" name="圆角矩形 12"/>
          <p:cNvSpPr/>
          <p:nvPr/>
        </p:nvSpPr>
        <p:spPr>
          <a:xfrm>
            <a:off x="9061901" y="32442"/>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全面建设小康社会目标和实现民族复兴中国梦</a:t>
            </a:r>
          </a:p>
        </p:txBody>
      </p:sp>
      <p:sp>
        <p:nvSpPr>
          <p:cNvPr id="14" name="圆角矩形 13"/>
          <p:cNvSpPr/>
          <p:nvPr/>
        </p:nvSpPr>
        <p:spPr>
          <a:xfrm>
            <a:off x="9088280" y="1758841"/>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“五位一体”总布局</a:t>
            </a:r>
          </a:p>
        </p:txBody>
      </p:sp>
      <p:sp>
        <p:nvSpPr>
          <p:cNvPr id="15" name="圆角矩形 14"/>
          <p:cNvSpPr/>
          <p:nvPr/>
        </p:nvSpPr>
        <p:spPr>
          <a:xfrm>
            <a:off x="9088280" y="899376"/>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“四个全面”战略布局</a:t>
            </a:r>
          </a:p>
        </p:txBody>
      </p:sp>
      <p:sp>
        <p:nvSpPr>
          <p:cNvPr id="16" name="文本框 15"/>
          <p:cNvSpPr txBox="1"/>
          <p:nvPr/>
        </p:nvSpPr>
        <p:spPr>
          <a:xfrm>
            <a:off x="435781" y="29320"/>
            <a:ext cx="7147047" cy="246221"/>
          </a:xfrm>
          <a:prstGeom prst="rect">
            <a:avLst/>
          </a:prstGeom>
          <a:noFill/>
        </p:spPr>
        <p:txBody>
          <a:bodyPr wrap="square" rtlCol="0">
            <a:spAutoFit/>
          </a:bodyPr>
          <a:lstStyle/>
          <a:p>
            <a:r>
              <a:rPr kumimoji="1" lang="en-US" altLang="zh-CN" sz="1000" dirty="0">
                <a:solidFill>
                  <a:schemeClr val="bg1">
                    <a:lumMod val="95000"/>
                  </a:schemeClr>
                </a:solidFill>
              </a:rPr>
              <a:t>11.1.3.1</a:t>
            </a:r>
            <a:r>
              <a:rPr kumimoji="1" lang="zh-CN" altLang="en-US" sz="1000" dirty="0">
                <a:solidFill>
                  <a:schemeClr val="bg1">
                    <a:lumMod val="95000"/>
                  </a:schemeClr>
                </a:solidFill>
              </a:rPr>
              <a:t>推进全面深化改革</a:t>
            </a:r>
          </a:p>
        </p:txBody>
      </p:sp>
    </p:spTree>
    <p:extLst>
      <p:ext uri="{BB962C8B-B14F-4D97-AF65-F5344CB8AC3E}">
        <p14:creationId xmlns:p14="http://schemas.microsoft.com/office/powerpoint/2010/main" val="2615223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413009" y="2651885"/>
            <a:ext cx="11545253" cy="3323987"/>
          </a:xfrm>
          <a:prstGeom prst="rect">
            <a:avLst/>
          </a:prstGeom>
          <a:noFill/>
        </p:spPr>
        <p:txBody>
          <a:bodyPr wrap="square" rtlCol="0" anchor="t">
            <a:spAutoFit/>
          </a:bodyPr>
          <a:lstStyle/>
          <a:p>
            <a:pPr>
              <a:lnSpc>
                <a:spcPct val="150000"/>
              </a:lnSpc>
            </a:pPr>
            <a:r>
              <a:rPr lang="zh-CN" altLang="en-US" sz="2000" b="1" dirty="0">
                <a:solidFill>
                  <a:srgbClr val="C00000"/>
                </a:solidFill>
                <a:latin typeface="黑体" pitchFamily="49" charset="-122"/>
                <a:ea typeface="黑体" pitchFamily="49" charset="-122"/>
              </a:rPr>
              <a:t>全面深化改革</a:t>
            </a:r>
            <a:r>
              <a:rPr lang="zh-CN" altLang="en-US" sz="2000" dirty="0">
                <a:solidFill>
                  <a:prstClr val="black"/>
                </a:solidFill>
                <a:latin typeface="黑体" pitchFamily="49" charset="-122"/>
                <a:ea typeface="黑体" pitchFamily="49" charset="-122"/>
              </a:rPr>
              <a:t>：</a:t>
            </a:r>
            <a:r>
              <a:rPr lang="zh-CN" altLang="en-US" sz="2000" b="1" dirty="0">
                <a:solidFill>
                  <a:prstClr val="black"/>
                </a:solidFill>
                <a:latin typeface="黑体" pitchFamily="49" charset="-122"/>
                <a:ea typeface="黑体" pitchFamily="49" charset="-122"/>
              </a:rPr>
              <a:t>总目标</a:t>
            </a:r>
            <a:r>
              <a:rPr lang="zh-CN" altLang="en-US" sz="2000" dirty="0">
                <a:solidFill>
                  <a:prstClr val="black"/>
                </a:solidFill>
                <a:latin typeface="黑体" pitchFamily="49" charset="-122"/>
                <a:ea typeface="黑体" pitchFamily="49" charset="-122"/>
              </a:rPr>
              <a:t>是“完善和发展中国特色社会主义制度，推进国家治理体系和治理能力现代化”</a:t>
            </a:r>
            <a:endParaRPr lang="en-US" altLang="zh-CN" sz="2000" dirty="0">
              <a:solidFill>
                <a:prstClr val="black"/>
              </a:solidFill>
              <a:latin typeface="黑体" pitchFamily="49" charset="-122"/>
              <a:ea typeface="黑体" pitchFamily="49" charset="-122"/>
            </a:endParaRPr>
          </a:p>
          <a:p>
            <a:pPr>
              <a:lnSpc>
                <a:spcPct val="150000"/>
              </a:lnSpc>
            </a:pPr>
            <a:endParaRPr lang="en-US" altLang="zh-CN" sz="2000" dirty="0">
              <a:solidFill>
                <a:prstClr val="black"/>
              </a:solidFill>
              <a:latin typeface="黑体" pitchFamily="49" charset="-122"/>
              <a:ea typeface="黑体" pitchFamily="49" charset="-122"/>
            </a:endParaRPr>
          </a:p>
          <a:p>
            <a:pPr>
              <a:lnSpc>
                <a:spcPct val="150000"/>
              </a:lnSpc>
            </a:pPr>
            <a:r>
              <a:rPr lang="zh-CN" altLang="en-US" sz="2000" b="1" dirty="0">
                <a:solidFill>
                  <a:srgbClr val="C00000"/>
                </a:solidFill>
                <a:latin typeface="黑体" pitchFamily="49" charset="-122"/>
                <a:ea typeface="黑体" pitchFamily="49" charset="-122"/>
              </a:rPr>
              <a:t>全面依法治国</a:t>
            </a:r>
            <a:r>
              <a:rPr lang="zh-CN" altLang="en-US" sz="2000" dirty="0">
                <a:solidFill>
                  <a:prstClr val="black"/>
                </a:solidFill>
                <a:latin typeface="黑体" pitchFamily="49" charset="-122"/>
                <a:ea typeface="黑体" pitchFamily="49" charset="-122"/>
              </a:rPr>
              <a:t>：</a:t>
            </a:r>
            <a:r>
              <a:rPr lang="zh-CN" altLang="en-US" sz="2000" b="1" dirty="0">
                <a:solidFill>
                  <a:prstClr val="black"/>
                </a:solidFill>
                <a:latin typeface="黑体" pitchFamily="49" charset="-122"/>
                <a:ea typeface="黑体" pitchFamily="49" charset="-122"/>
              </a:rPr>
              <a:t>总目标</a:t>
            </a:r>
            <a:r>
              <a:rPr lang="zh-CN" altLang="en-US" sz="2000" dirty="0">
                <a:solidFill>
                  <a:prstClr val="black"/>
                </a:solidFill>
                <a:latin typeface="黑体" pitchFamily="49" charset="-122"/>
                <a:ea typeface="黑体" pitchFamily="49" charset="-122"/>
              </a:rPr>
              <a:t>是建设中国特色社会主义法治体系，建设社会主义法治国家</a:t>
            </a:r>
            <a:endParaRPr lang="en-US" altLang="zh-CN" sz="2000" dirty="0">
              <a:solidFill>
                <a:prstClr val="black"/>
              </a:solidFill>
              <a:latin typeface="黑体" pitchFamily="49" charset="-122"/>
              <a:ea typeface="黑体" pitchFamily="49" charset="-122"/>
            </a:endParaRPr>
          </a:p>
          <a:p>
            <a:pPr>
              <a:lnSpc>
                <a:spcPct val="150000"/>
              </a:lnSpc>
            </a:pPr>
            <a:endParaRPr lang="en-US" altLang="zh-CN" sz="2000" dirty="0">
              <a:solidFill>
                <a:prstClr val="black"/>
              </a:solidFill>
              <a:latin typeface="黑体" pitchFamily="49" charset="-122"/>
              <a:ea typeface="黑体" pitchFamily="49" charset="-122"/>
            </a:endParaRPr>
          </a:p>
          <a:p>
            <a:pPr>
              <a:lnSpc>
                <a:spcPct val="150000"/>
              </a:lnSpc>
            </a:pPr>
            <a:r>
              <a:rPr lang="zh-CN" altLang="en-US" sz="2000" b="1" dirty="0">
                <a:solidFill>
                  <a:srgbClr val="C00000"/>
                </a:solidFill>
                <a:latin typeface="黑体" pitchFamily="49" charset="-122"/>
                <a:ea typeface="黑体" pitchFamily="49" charset="-122"/>
              </a:rPr>
              <a:t>全面建成小康社会</a:t>
            </a:r>
            <a:r>
              <a:rPr lang="zh-CN" altLang="en-US" sz="2000" dirty="0">
                <a:solidFill>
                  <a:prstClr val="black"/>
                </a:solidFill>
                <a:latin typeface="黑体" pitchFamily="49" charset="-122"/>
                <a:ea typeface="黑体" pitchFamily="49" charset="-122"/>
              </a:rPr>
              <a:t>：</a:t>
            </a:r>
            <a:r>
              <a:rPr lang="zh-CN" altLang="en-US" sz="2000" b="1" dirty="0">
                <a:solidFill>
                  <a:prstClr val="black"/>
                </a:solidFill>
                <a:latin typeface="黑体" pitchFamily="49" charset="-122"/>
                <a:ea typeface="黑体" pitchFamily="49" charset="-122"/>
              </a:rPr>
              <a:t>三大攻坚战</a:t>
            </a:r>
            <a:r>
              <a:rPr lang="en-US" altLang="zh-CN" sz="2000" dirty="0">
                <a:solidFill>
                  <a:prstClr val="black"/>
                </a:solidFill>
                <a:latin typeface="黑体" pitchFamily="49" charset="-122"/>
                <a:ea typeface="黑体" pitchFamily="49" charset="-122"/>
              </a:rPr>
              <a:t>——</a:t>
            </a:r>
            <a:r>
              <a:rPr lang="zh-CN" altLang="en-US" sz="2000" dirty="0">
                <a:solidFill>
                  <a:prstClr val="black"/>
                </a:solidFill>
                <a:latin typeface="黑体" pitchFamily="49" charset="-122"/>
                <a:ea typeface="黑体" pitchFamily="49" charset="-122"/>
              </a:rPr>
              <a:t>防范化解重大风险、精准脱贫、污染防治</a:t>
            </a:r>
            <a:endParaRPr lang="en-US" altLang="zh-CN" sz="2000" dirty="0">
              <a:solidFill>
                <a:prstClr val="black"/>
              </a:solidFill>
              <a:latin typeface="黑体" pitchFamily="49" charset="-122"/>
              <a:ea typeface="黑体" pitchFamily="49" charset="-122"/>
            </a:endParaRPr>
          </a:p>
          <a:p>
            <a:pPr>
              <a:lnSpc>
                <a:spcPct val="150000"/>
              </a:lnSpc>
            </a:pPr>
            <a:endParaRPr lang="en-US" altLang="zh-CN" sz="2000" dirty="0">
              <a:solidFill>
                <a:prstClr val="black"/>
              </a:solidFill>
              <a:latin typeface="黑体" pitchFamily="49" charset="-122"/>
              <a:ea typeface="黑体" pitchFamily="49" charset="-122"/>
            </a:endParaRPr>
          </a:p>
          <a:p>
            <a:pPr>
              <a:lnSpc>
                <a:spcPct val="150000"/>
              </a:lnSpc>
            </a:pPr>
            <a:r>
              <a:rPr lang="zh-CN" altLang="en-US" sz="2000" b="1" dirty="0">
                <a:solidFill>
                  <a:srgbClr val="C00000"/>
                </a:solidFill>
                <a:latin typeface="黑体" pitchFamily="49" charset="-122"/>
                <a:ea typeface="黑体" pitchFamily="49" charset="-122"/>
              </a:rPr>
              <a:t>全面从严治党</a:t>
            </a:r>
            <a:r>
              <a:rPr lang="zh-CN" altLang="en-US" sz="2000" dirty="0">
                <a:solidFill>
                  <a:prstClr val="black"/>
                </a:solidFill>
                <a:latin typeface="黑体" pitchFamily="49" charset="-122"/>
                <a:ea typeface="黑体" pitchFamily="49" charset="-122"/>
              </a:rPr>
              <a:t>：</a:t>
            </a:r>
            <a:r>
              <a:rPr lang="en-US" altLang="zh-CN" sz="2000" dirty="0">
                <a:solidFill>
                  <a:prstClr val="black"/>
                </a:solidFill>
                <a:latin typeface="黑体" pitchFamily="49" charset="-122"/>
                <a:ea typeface="黑体" pitchFamily="49" charset="-122"/>
              </a:rPr>
              <a:t>2016</a:t>
            </a:r>
            <a:r>
              <a:rPr lang="zh-CN" altLang="en-US" sz="2000" dirty="0">
                <a:solidFill>
                  <a:prstClr val="black"/>
                </a:solidFill>
                <a:latin typeface="黑体" pitchFamily="49" charset="-122"/>
                <a:ea typeface="黑体" pitchFamily="49" charset="-122"/>
              </a:rPr>
              <a:t>年</a:t>
            </a:r>
            <a:r>
              <a:rPr lang="en-US" altLang="zh-CN" sz="2000" dirty="0">
                <a:solidFill>
                  <a:prstClr val="black"/>
                </a:solidFill>
                <a:latin typeface="黑体" pitchFamily="49" charset="-122"/>
                <a:ea typeface="黑体" pitchFamily="49" charset="-122"/>
              </a:rPr>
              <a:t>10</a:t>
            </a:r>
            <a:r>
              <a:rPr lang="zh-CN" altLang="en-US" sz="2000" dirty="0">
                <a:solidFill>
                  <a:prstClr val="black"/>
                </a:solidFill>
                <a:latin typeface="黑体" pitchFamily="49" charset="-122"/>
                <a:ea typeface="黑体" pitchFamily="49" charset="-122"/>
              </a:rPr>
              <a:t>月，中共十八届六中全会审议通过</a:t>
            </a:r>
            <a:r>
              <a:rPr lang="en-US" altLang="zh-CN" sz="2000" dirty="0">
                <a:solidFill>
                  <a:prstClr val="black"/>
                </a:solidFill>
                <a:latin typeface="黑体" pitchFamily="49" charset="-122"/>
                <a:ea typeface="黑体" pitchFamily="49" charset="-122"/>
              </a:rPr>
              <a:t>《</a:t>
            </a:r>
            <a:r>
              <a:rPr lang="zh-CN" altLang="en-US" sz="2000" dirty="0">
                <a:solidFill>
                  <a:prstClr val="black"/>
                </a:solidFill>
                <a:latin typeface="黑体" pitchFamily="49" charset="-122"/>
                <a:ea typeface="黑体" pitchFamily="49" charset="-122"/>
              </a:rPr>
              <a:t>关于新形势下党内政治生活的若干准则</a:t>
            </a:r>
            <a:r>
              <a:rPr lang="en-US" altLang="zh-CN" sz="2000" dirty="0">
                <a:solidFill>
                  <a:prstClr val="black"/>
                </a:solidFill>
                <a:latin typeface="黑体" pitchFamily="49" charset="-122"/>
                <a:ea typeface="黑体" pitchFamily="49" charset="-122"/>
              </a:rPr>
              <a:t>》</a:t>
            </a:r>
          </a:p>
        </p:txBody>
      </p:sp>
      <p:pic>
        <p:nvPicPr>
          <p:cNvPr id="10" name="Picture 2" descr="C:\Users\User\Documents\263EM\chuzi@sunlands.com\history\user\image\0a2b8d88-43cd-46c8-836a-beea4a59c9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2760" y="2017598"/>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1" name="圆角矩形 10"/>
          <p:cNvSpPr/>
          <p:nvPr/>
        </p:nvSpPr>
        <p:spPr>
          <a:xfrm>
            <a:off x="6858816" y="57902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p>
        </p:txBody>
      </p:sp>
      <p:sp>
        <p:nvSpPr>
          <p:cNvPr id="12" name="左大括号 11"/>
          <p:cNvSpPr/>
          <p:nvPr/>
        </p:nvSpPr>
        <p:spPr>
          <a:xfrm>
            <a:off x="8798213" y="228255"/>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13" name="圆角矩形 12"/>
          <p:cNvSpPr/>
          <p:nvPr/>
        </p:nvSpPr>
        <p:spPr>
          <a:xfrm>
            <a:off x="9061901" y="32442"/>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全面建设小康社会目标和实现民族复兴中国梦</a:t>
            </a:r>
          </a:p>
        </p:txBody>
      </p:sp>
      <p:sp>
        <p:nvSpPr>
          <p:cNvPr id="14" name="圆角矩形 13"/>
          <p:cNvSpPr/>
          <p:nvPr/>
        </p:nvSpPr>
        <p:spPr>
          <a:xfrm>
            <a:off x="9088280" y="1758841"/>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“五位一体”总布局</a:t>
            </a:r>
          </a:p>
        </p:txBody>
      </p:sp>
      <p:sp>
        <p:nvSpPr>
          <p:cNvPr id="15" name="圆角矩形 14"/>
          <p:cNvSpPr/>
          <p:nvPr/>
        </p:nvSpPr>
        <p:spPr>
          <a:xfrm>
            <a:off x="9088280" y="899376"/>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“四个全面”战略布局</a:t>
            </a:r>
          </a:p>
        </p:txBody>
      </p:sp>
      <p:sp>
        <p:nvSpPr>
          <p:cNvPr id="17" name="文本框 16"/>
          <p:cNvSpPr txBox="1"/>
          <p:nvPr/>
        </p:nvSpPr>
        <p:spPr>
          <a:xfrm>
            <a:off x="10220632" y="6228397"/>
            <a:ext cx="2362200" cy="646331"/>
          </a:xfrm>
          <a:prstGeom prst="rect">
            <a:avLst/>
          </a:prstGeom>
          <a:noFill/>
        </p:spPr>
        <p:txBody>
          <a:bodyPr wrap="square" rtlCol="0">
            <a:spAutoFit/>
          </a:bodyPr>
          <a:lstStyle/>
          <a:p>
            <a:r>
              <a:rPr kumimoji="1" lang="zh-CN" altLang="en-US" dirty="0"/>
              <a:t>知识点详解见</a:t>
            </a:r>
            <a:endParaRPr kumimoji="1" lang="en-US" altLang="zh-CN" dirty="0"/>
          </a:p>
          <a:p>
            <a:r>
              <a:rPr kumimoji="1" lang="zh-CN" altLang="en-US" dirty="0"/>
              <a:t>尚德教材</a:t>
            </a:r>
            <a:r>
              <a:rPr kumimoji="1" lang="en-US" altLang="zh-CN" dirty="0"/>
              <a:t>271</a:t>
            </a:r>
            <a:r>
              <a:rPr kumimoji="1" lang="zh-CN" altLang="en-US" dirty="0"/>
              <a:t>页</a:t>
            </a:r>
          </a:p>
        </p:txBody>
      </p:sp>
      <p:sp>
        <p:nvSpPr>
          <p:cNvPr id="18" name="五边形 17"/>
          <p:cNvSpPr/>
          <p:nvPr/>
        </p:nvSpPr>
        <p:spPr>
          <a:xfrm>
            <a:off x="10220631" y="6180764"/>
            <a:ext cx="1971369"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a:extLst>
              <a:ext uri="{FF2B5EF4-FFF2-40B4-BE49-F238E27FC236}">
                <a16:creationId xmlns:a16="http://schemas.microsoft.com/office/drawing/2014/main" id="{263A5B50-E4C4-2F42-8531-87A53437C9D7}"/>
              </a:ext>
            </a:extLst>
          </p:cNvPr>
          <p:cNvSpPr txBox="1"/>
          <p:nvPr/>
        </p:nvSpPr>
        <p:spPr>
          <a:xfrm>
            <a:off x="435781" y="29320"/>
            <a:ext cx="7147047" cy="246221"/>
          </a:xfrm>
          <a:prstGeom prst="rect">
            <a:avLst/>
          </a:prstGeom>
          <a:noFill/>
        </p:spPr>
        <p:txBody>
          <a:bodyPr wrap="square" rtlCol="0">
            <a:spAutoFit/>
          </a:bodyPr>
          <a:lstStyle/>
          <a:p>
            <a:r>
              <a:rPr kumimoji="1" lang="en-US" altLang="zh-CN" sz="1000" dirty="0">
                <a:solidFill>
                  <a:schemeClr val="bg1">
                    <a:lumMod val="95000"/>
                  </a:schemeClr>
                </a:solidFill>
              </a:rPr>
              <a:t>11.1.3.1</a:t>
            </a:r>
            <a:r>
              <a:rPr kumimoji="1" lang="zh-CN" altLang="en-US" sz="1000" dirty="0">
                <a:solidFill>
                  <a:schemeClr val="bg1">
                    <a:lumMod val="95000"/>
                  </a:schemeClr>
                </a:solidFill>
              </a:rPr>
              <a:t>推进全面深化改革</a:t>
            </a:r>
          </a:p>
        </p:txBody>
      </p:sp>
    </p:spTree>
    <p:extLst>
      <p:ext uri="{BB962C8B-B14F-4D97-AF65-F5344CB8AC3E}">
        <p14:creationId xmlns:p14="http://schemas.microsoft.com/office/powerpoint/2010/main" val="131482924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413009" y="2651885"/>
            <a:ext cx="11545253" cy="3323987"/>
          </a:xfrm>
          <a:prstGeom prst="rect">
            <a:avLst/>
          </a:prstGeom>
          <a:noFill/>
        </p:spPr>
        <p:txBody>
          <a:bodyPr wrap="square" rtlCol="0" anchor="t">
            <a:spAutoFit/>
          </a:bodyPr>
          <a:lstStyle/>
          <a:p>
            <a:pPr>
              <a:lnSpc>
                <a:spcPct val="150000"/>
              </a:lnSpc>
            </a:pPr>
            <a:r>
              <a:rPr lang="zh-CN" altLang="en-US" sz="2000" b="1" dirty="0">
                <a:solidFill>
                  <a:srgbClr val="C00000"/>
                </a:solidFill>
                <a:latin typeface="黑体" pitchFamily="49" charset="-122"/>
                <a:ea typeface="黑体" pitchFamily="49" charset="-122"/>
              </a:rPr>
              <a:t>全面</a:t>
            </a:r>
            <a:r>
              <a:rPr lang="zh-CN" altLang="en-US" sz="2000" b="1" u="sng" dirty="0">
                <a:solidFill>
                  <a:srgbClr val="C00000"/>
                </a:solidFill>
                <a:latin typeface="黑体" pitchFamily="49" charset="-122"/>
                <a:ea typeface="黑体" pitchFamily="49" charset="-122"/>
              </a:rPr>
              <a:t>        </a:t>
            </a:r>
            <a:r>
              <a:rPr lang="zh-CN" altLang="en-US" sz="2000" dirty="0">
                <a:solidFill>
                  <a:prstClr val="black"/>
                </a:solidFill>
                <a:latin typeface="黑体" pitchFamily="49" charset="-122"/>
                <a:ea typeface="黑体" pitchFamily="49" charset="-122"/>
              </a:rPr>
              <a:t>：</a:t>
            </a:r>
            <a:r>
              <a:rPr lang="zh-CN" altLang="en-US" sz="2000" b="1" dirty="0">
                <a:solidFill>
                  <a:prstClr val="black"/>
                </a:solidFill>
                <a:latin typeface="黑体" pitchFamily="49" charset="-122"/>
                <a:ea typeface="黑体" pitchFamily="49" charset="-122"/>
              </a:rPr>
              <a:t>总目标</a:t>
            </a:r>
            <a:r>
              <a:rPr lang="zh-CN" altLang="en-US" sz="2000" dirty="0">
                <a:solidFill>
                  <a:prstClr val="black"/>
                </a:solidFill>
                <a:latin typeface="黑体" pitchFamily="49" charset="-122"/>
                <a:ea typeface="黑体" pitchFamily="49" charset="-122"/>
              </a:rPr>
              <a:t>是“完善和发展中国特色社会主义制度，推进国家治理体系和治理能力现代化”</a:t>
            </a:r>
            <a:endParaRPr lang="en-US" altLang="zh-CN" sz="2000" dirty="0">
              <a:solidFill>
                <a:prstClr val="black"/>
              </a:solidFill>
              <a:latin typeface="黑体" pitchFamily="49" charset="-122"/>
              <a:ea typeface="黑体" pitchFamily="49" charset="-122"/>
            </a:endParaRPr>
          </a:p>
          <a:p>
            <a:pPr>
              <a:lnSpc>
                <a:spcPct val="150000"/>
              </a:lnSpc>
            </a:pPr>
            <a:endParaRPr lang="en-US" altLang="zh-CN" sz="2000" dirty="0">
              <a:solidFill>
                <a:prstClr val="black"/>
              </a:solidFill>
              <a:latin typeface="黑体" pitchFamily="49" charset="-122"/>
              <a:ea typeface="黑体" pitchFamily="49" charset="-122"/>
            </a:endParaRPr>
          </a:p>
          <a:p>
            <a:pPr>
              <a:lnSpc>
                <a:spcPct val="150000"/>
              </a:lnSpc>
            </a:pPr>
            <a:r>
              <a:rPr lang="zh-CN" altLang="en-US" sz="2000" b="1" dirty="0">
                <a:solidFill>
                  <a:srgbClr val="C00000"/>
                </a:solidFill>
                <a:latin typeface="黑体" pitchFamily="49" charset="-122"/>
                <a:ea typeface="黑体" pitchFamily="49" charset="-122"/>
              </a:rPr>
              <a:t>全面</a:t>
            </a:r>
            <a:r>
              <a:rPr lang="zh-CN" altLang="en-US" sz="2000" b="1" u="sng" dirty="0">
                <a:solidFill>
                  <a:srgbClr val="C00000"/>
                </a:solidFill>
                <a:latin typeface="黑体" pitchFamily="49" charset="-122"/>
                <a:ea typeface="黑体" pitchFamily="49" charset="-122"/>
              </a:rPr>
              <a:t>        </a:t>
            </a:r>
            <a:r>
              <a:rPr lang="zh-CN" altLang="en-US" sz="2000" dirty="0">
                <a:solidFill>
                  <a:prstClr val="black"/>
                </a:solidFill>
                <a:latin typeface="黑体" pitchFamily="49" charset="-122"/>
                <a:ea typeface="黑体" pitchFamily="49" charset="-122"/>
              </a:rPr>
              <a:t>：</a:t>
            </a:r>
            <a:r>
              <a:rPr lang="zh-CN" altLang="en-US" sz="2000" b="1" dirty="0">
                <a:solidFill>
                  <a:prstClr val="black"/>
                </a:solidFill>
                <a:latin typeface="黑体" pitchFamily="49" charset="-122"/>
                <a:ea typeface="黑体" pitchFamily="49" charset="-122"/>
              </a:rPr>
              <a:t>总目标</a:t>
            </a:r>
            <a:r>
              <a:rPr lang="zh-CN" altLang="en-US" sz="2000" dirty="0">
                <a:solidFill>
                  <a:prstClr val="black"/>
                </a:solidFill>
                <a:latin typeface="黑体" pitchFamily="49" charset="-122"/>
                <a:ea typeface="黑体" pitchFamily="49" charset="-122"/>
              </a:rPr>
              <a:t>是建设中国特色社会主义法治体系，建设社会主义法治国家</a:t>
            </a:r>
            <a:endParaRPr lang="en-US" altLang="zh-CN" sz="2000" dirty="0">
              <a:solidFill>
                <a:prstClr val="black"/>
              </a:solidFill>
              <a:latin typeface="黑体" pitchFamily="49" charset="-122"/>
              <a:ea typeface="黑体" pitchFamily="49" charset="-122"/>
            </a:endParaRPr>
          </a:p>
          <a:p>
            <a:pPr>
              <a:lnSpc>
                <a:spcPct val="150000"/>
              </a:lnSpc>
            </a:pPr>
            <a:endParaRPr lang="en-US" altLang="zh-CN" sz="2000" dirty="0">
              <a:solidFill>
                <a:prstClr val="black"/>
              </a:solidFill>
              <a:latin typeface="黑体" pitchFamily="49" charset="-122"/>
              <a:ea typeface="黑体" pitchFamily="49" charset="-122"/>
            </a:endParaRPr>
          </a:p>
          <a:p>
            <a:pPr>
              <a:lnSpc>
                <a:spcPct val="150000"/>
              </a:lnSpc>
            </a:pPr>
            <a:r>
              <a:rPr lang="zh-CN" altLang="en-US" sz="2000" b="1" dirty="0">
                <a:solidFill>
                  <a:srgbClr val="C00000"/>
                </a:solidFill>
                <a:latin typeface="黑体" pitchFamily="49" charset="-122"/>
                <a:ea typeface="黑体" pitchFamily="49" charset="-122"/>
              </a:rPr>
              <a:t>全面</a:t>
            </a:r>
            <a:r>
              <a:rPr lang="zh-CN" altLang="en-US" sz="2000" b="1" u="sng" dirty="0">
                <a:solidFill>
                  <a:srgbClr val="C00000"/>
                </a:solidFill>
                <a:latin typeface="黑体" pitchFamily="49" charset="-122"/>
                <a:ea typeface="黑体" pitchFamily="49" charset="-122"/>
              </a:rPr>
              <a:t>        </a:t>
            </a:r>
            <a:r>
              <a:rPr lang="zh-CN" altLang="en-US" sz="2000" dirty="0">
                <a:solidFill>
                  <a:prstClr val="black"/>
                </a:solidFill>
                <a:latin typeface="黑体" pitchFamily="49" charset="-122"/>
                <a:ea typeface="黑体" pitchFamily="49" charset="-122"/>
              </a:rPr>
              <a:t>：</a:t>
            </a:r>
            <a:r>
              <a:rPr lang="zh-CN" altLang="en-US" sz="2000" b="1" dirty="0">
                <a:solidFill>
                  <a:prstClr val="black"/>
                </a:solidFill>
                <a:latin typeface="黑体" pitchFamily="49" charset="-122"/>
                <a:ea typeface="黑体" pitchFamily="49" charset="-122"/>
              </a:rPr>
              <a:t>三大攻坚战</a:t>
            </a:r>
            <a:r>
              <a:rPr lang="en-US" altLang="zh-CN" sz="2000" dirty="0">
                <a:solidFill>
                  <a:prstClr val="black"/>
                </a:solidFill>
                <a:latin typeface="黑体" pitchFamily="49" charset="-122"/>
                <a:ea typeface="黑体" pitchFamily="49" charset="-122"/>
              </a:rPr>
              <a:t>——</a:t>
            </a:r>
            <a:r>
              <a:rPr lang="zh-CN" altLang="en-US" sz="2000" dirty="0">
                <a:solidFill>
                  <a:prstClr val="black"/>
                </a:solidFill>
                <a:latin typeface="黑体" pitchFamily="49" charset="-122"/>
                <a:ea typeface="黑体" pitchFamily="49" charset="-122"/>
              </a:rPr>
              <a:t>防范化解重大风险、精准脱贫、污染防治</a:t>
            </a:r>
            <a:endParaRPr lang="en-US" altLang="zh-CN" sz="2000" dirty="0">
              <a:solidFill>
                <a:prstClr val="black"/>
              </a:solidFill>
              <a:latin typeface="黑体" pitchFamily="49" charset="-122"/>
              <a:ea typeface="黑体" pitchFamily="49" charset="-122"/>
            </a:endParaRPr>
          </a:p>
          <a:p>
            <a:pPr>
              <a:lnSpc>
                <a:spcPct val="150000"/>
              </a:lnSpc>
            </a:pPr>
            <a:endParaRPr lang="en-US" altLang="zh-CN" sz="2000" dirty="0">
              <a:solidFill>
                <a:prstClr val="black"/>
              </a:solidFill>
              <a:latin typeface="黑体" pitchFamily="49" charset="-122"/>
              <a:ea typeface="黑体" pitchFamily="49" charset="-122"/>
            </a:endParaRPr>
          </a:p>
          <a:p>
            <a:pPr>
              <a:lnSpc>
                <a:spcPct val="150000"/>
              </a:lnSpc>
            </a:pPr>
            <a:r>
              <a:rPr lang="zh-CN" altLang="en-US" sz="2000" b="1" dirty="0">
                <a:solidFill>
                  <a:srgbClr val="C00000"/>
                </a:solidFill>
                <a:latin typeface="黑体" pitchFamily="49" charset="-122"/>
                <a:ea typeface="黑体" pitchFamily="49" charset="-122"/>
              </a:rPr>
              <a:t>全面</a:t>
            </a:r>
            <a:r>
              <a:rPr lang="zh-CN" altLang="en-US" sz="2000" b="1" u="sng" dirty="0">
                <a:solidFill>
                  <a:srgbClr val="C00000"/>
                </a:solidFill>
                <a:latin typeface="黑体" pitchFamily="49" charset="-122"/>
                <a:ea typeface="黑体" pitchFamily="49" charset="-122"/>
              </a:rPr>
              <a:t>        </a:t>
            </a:r>
            <a:r>
              <a:rPr lang="zh-CN" altLang="en-US" sz="2000" dirty="0">
                <a:solidFill>
                  <a:prstClr val="black"/>
                </a:solidFill>
                <a:latin typeface="黑体" pitchFamily="49" charset="-122"/>
                <a:ea typeface="黑体" pitchFamily="49" charset="-122"/>
              </a:rPr>
              <a:t>：</a:t>
            </a:r>
            <a:r>
              <a:rPr lang="en-US" altLang="zh-CN" sz="2000" dirty="0">
                <a:solidFill>
                  <a:prstClr val="black"/>
                </a:solidFill>
                <a:latin typeface="黑体" pitchFamily="49" charset="-122"/>
                <a:ea typeface="黑体" pitchFamily="49" charset="-122"/>
              </a:rPr>
              <a:t>2016</a:t>
            </a:r>
            <a:r>
              <a:rPr lang="zh-CN" altLang="en-US" sz="2000" dirty="0">
                <a:solidFill>
                  <a:prstClr val="black"/>
                </a:solidFill>
                <a:latin typeface="黑体" pitchFamily="49" charset="-122"/>
                <a:ea typeface="黑体" pitchFamily="49" charset="-122"/>
              </a:rPr>
              <a:t>年</a:t>
            </a:r>
            <a:r>
              <a:rPr lang="en-US" altLang="zh-CN" sz="2000" dirty="0">
                <a:solidFill>
                  <a:prstClr val="black"/>
                </a:solidFill>
                <a:latin typeface="黑体" pitchFamily="49" charset="-122"/>
                <a:ea typeface="黑体" pitchFamily="49" charset="-122"/>
              </a:rPr>
              <a:t>10</a:t>
            </a:r>
            <a:r>
              <a:rPr lang="zh-CN" altLang="en-US" sz="2000" dirty="0">
                <a:solidFill>
                  <a:prstClr val="black"/>
                </a:solidFill>
                <a:latin typeface="黑体" pitchFamily="49" charset="-122"/>
                <a:ea typeface="黑体" pitchFamily="49" charset="-122"/>
              </a:rPr>
              <a:t>月，中共十八届六中全会审议通过</a:t>
            </a:r>
            <a:r>
              <a:rPr lang="en-US" altLang="zh-CN" sz="2000" dirty="0">
                <a:solidFill>
                  <a:prstClr val="black"/>
                </a:solidFill>
                <a:latin typeface="黑体" pitchFamily="49" charset="-122"/>
                <a:ea typeface="黑体" pitchFamily="49" charset="-122"/>
              </a:rPr>
              <a:t>《</a:t>
            </a:r>
            <a:r>
              <a:rPr lang="zh-CN" altLang="en-US" sz="2000" dirty="0">
                <a:solidFill>
                  <a:prstClr val="black"/>
                </a:solidFill>
                <a:latin typeface="黑体" pitchFamily="49" charset="-122"/>
                <a:ea typeface="黑体" pitchFamily="49" charset="-122"/>
              </a:rPr>
              <a:t>关于新形势下党内政治生活的若干准则</a:t>
            </a:r>
            <a:r>
              <a:rPr lang="en-US" altLang="zh-CN" sz="2000" dirty="0">
                <a:solidFill>
                  <a:prstClr val="black"/>
                </a:solidFill>
                <a:latin typeface="黑体" pitchFamily="49" charset="-122"/>
                <a:ea typeface="黑体" pitchFamily="49" charset="-122"/>
              </a:rPr>
              <a:t>》</a:t>
            </a:r>
          </a:p>
        </p:txBody>
      </p:sp>
      <p:pic>
        <p:nvPicPr>
          <p:cNvPr id="10" name="Picture 2" descr="C:\Users\User\Documents\263EM\chuzi@sunlands.com\history\user\image\0a2b8d88-43cd-46c8-836a-beea4a59c9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2760" y="2017598"/>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6" name="圆角矩形 15"/>
          <p:cNvSpPr/>
          <p:nvPr/>
        </p:nvSpPr>
        <p:spPr>
          <a:xfrm>
            <a:off x="6858816" y="57902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p>
        </p:txBody>
      </p:sp>
      <p:sp>
        <p:nvSpPr>
          <p:cNvPr id="17" name="左大括号 16"/>
          <p:cNvSpPr/>
          <p:nvPr/>
        </p:nvSpPr>
        <p:spPr>
          <a:xfrm>
            <a:off x="8798213" y="228255"/>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18" name="圆角矩形 17"/>
          <p:cNvSpPr/>
          <p:nvPr/>
        </p:nvSpPr>
        <p:spPr>
          <a:xfrm>
            <a:off x="9061901" y="32442"/>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全面建设小康社会目标和实现民族复兴中国梦</a:t>
            </a:r>
          </a:p>
        </p:txBody>
      </p:sp>
      <p:sp>
        <p:nvSpPr>
          <p:cNvPr id="19" name="圆角矩形 18"/>
          <p:cNvSpPr/>
          <p:nvPr/>
        </p:nvSpPr>
        <p:spPr>
          <a:xfrm>
            <a:off x="9088280" y="1758841"/>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“五位一体”总布局</a:t>
            </a:r>
          </a:p>
        </p:txBody>
      </p:sp>
      <p:sp>
        <p:nvSpPr>
          <p:cNvPr id="20" name="圆角矩形 19"/>
          <p:cNvSpPr/>
          <p:nvPr/>
        </p:nvSpPr>
        <p:spPr>
          <a:xfrm>
            <a:off x="9088280" y="899376"/>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“四个全面”战略布局</a:t>
            </a:r>
          </a:p>
        </p:txBody>
      </p:sp>
      <p:sp>
        <p:nvSpPr>
          <p:cNvPr id="12" name="文本框 11">
            <a:extLst>
              <a:ext uri="{FF2B5EF4-FFF2-40B4-BE49-F238E27FC236}">
                <a16:creationId xmlns:a16="http://schemas.microsoft.com/office/drawing/2014/main" id="{9BA8AF9F-2293-9647-AF11-0DC1B729E825}"/>
              </a:ext>
            </a:extLst>
          </p:cNvPr>
          <p:cNvSpPr txBox="1"/>
          <p:nvPr/>
        </p:nvSpPr>
        <p:spPr>
          <a:xfrm>
            <a:off x="435781" y="29320"/>
            <a:ext cx="7147047" cy="246221"/>
          </a:xfrm>
          <a:prstGeom prst="rect">
            <a:avLst/>
          </a:prstGeom>
          <a:noFill/>
        </p:spPr>
        <p:txBody>
          <a:bodyPr wrap="square" rtlCol="0">
            <a:spAutoFit/>
          </a:bodyPr>
          <a:lstStyle/>
          <a:p>
            <a:r>
              <a:rPr kumimoji="1" lang="en-US" altLang="zh-CN" sz="1000" dirty="0">
                <a:solidFill>
                  <a:schemeClr val="bg1">
                    <a:lumMod val="95000"/>
                  </a:schemeClr>
                </a:solidFill>
              </a:rPr>
              <a:t>11.1.3.1</a:t>
            </a:r>
            <a:r>
              <a:rPr kumimoji="1" lang="zh-CN" altLang="en-US" sz="1000" dirty="0">
                <a:solidFill>
                  <a:schemeClr val="bg1">
                    <a:lumMod val="95000"/>
                  </a:schemeClr>
                </a:solidFill>
              </a:rPr>
              <a:t>推进全面深化改革</a:t>
            </a:r>
          </a:p>
        </p:txBody>
      </p:sp>
    </p:spTree>
    <p:extLst>
      <p:ext uri="{BB962C8B-B14F-4D97-AF65-F5344CB8AC3E}">
        <p14:creationId xmlns:p14="http://schemas.microsoft.com/office/powerpoint/2010/main" val="15791566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413009" y="2651885"/>
            <a:ext cx="11545253" cy="3323987"/>
          </a:xfrm>
          <a:prstGeom prst="rect">
            <a:avLst/>
          </a:prstGeom>
          <a:noFill/>
        </p:spPr>
        <p:txBody>
          <a:bodyPr wrap="square" rtlCol="0" anchor="t">
            <a:spAutoFit/>
          </a:bodyPr>
          <a:lstStyle/>
          <a:p>
            <a:pPr>
              <a:lnSpc>
                <a:spcPct val="150000"/>
              </a:lnSpc>
            </a:pPr>
            <a:r>
              <a:rPr lang="zh-CN" altLang="en-US" sz="2000" b="1" dirty="0">
                <a:solidFill>
                  <a:srgbClr val="C00000"/>
                </a:solidFill>
                <a:latin typeface="黑体" pitchFamily="49" charset="-122"/>
                <a:ea typeface="黑体" pitchFamily="49" charset="-122"/>
              </a:rPr>
              <a:t>全面深化改革</a:t>
            </a:r>
            <a:r>
              <a:rPr lang="zh-CN" altLang="en-US" sz="2000" dirty="0">
                <a:solidFill>
                  <a:prstClr val="black"/>
                </a:solidFill>
                <a:latin typeface="黑体" pitchFamily="49" charset="-122"/>
                <a:ea typeface="黑体" pitchFamily="49" charset="-122"/>
              </a:rPr>
              <a:t>：</a:t>
            </a:r>
            <a:r>
              <a:rPr lang="zh-CN" altLang="en-US" sz="2000" b="1" dirty="0">
                <a:solidFill>
                  <a:prstClr val="black"/>
                </a:solidFill>
                <a:latin typeface="黑体" pitchFamily="49" charset="-122"/>
                <a:ea typeface="黑体" pitchFamily="49" charset="-122"/>
              </a:rPr>
              <a:t>总目标</a:t>
            </a:r>
            <a:r>
              <a:rPr lang="zh-CN" altLang="en-US" sz="2000" dirty="0">
                <a:solidFill>
                  <a:prstClr val="black"/>
                </a:solidFill>
                <a:latin typeface="黑体" pitchFamily="49" charset="-122"/>
                <a:ea typeface="黑体" pitchFamily="49" charset="-122"/>
              </a:rPr>
              <a:t>是“完善和发展中国特色社会主义制度，推进国家治理体系和治理能力现代化”</a:t>
            </a:r>
            <a:endParaRPr lang="en-US" altLang="zh-CN" sz="2000" dirty="0">
              <a:solidFill>
                <a:prstClr val="black"/>
              </a:solidFill>
              <a:latin typeface="黑体" pitchFamily="49" charset="-122"/>
              <a:ea typeface="黑体" pitchFamily="49" charset="-122"/>
            </a:endParaRPr>
          </a:p>
          <a:p>
            <a:pPr>
              <a:lnSpc>
                <a:spcPct val="150000"/>
              </a:lnSpc>
            </a:pPr>
            <a:endParaRPr lang="en-US" altLang="zh-CN" sz="2000" dirty="0">
              <a:solidFill>
                <a:prstClr val="black"/>
              </a:solidFill>
              <a:latin typeface="黑体" pitchFamily="49" charset="-122"/>
              <a:ea typeface="黑体" pitchFamily="49" charset="-122"/>
            </a:endParaRPr>
          </a:p>
          <a:p>
            <a:pPr>
              <a:lnSpc>
                <a:spcPct val="150000"/>
              </a:lnSpc>
            </a:pPr>
            <a:r>
              <a:rPr lang="zh-CN" altLang="en-US" sz="2000" b="1" dirty="0">
                <a:solidFill>
                  <a:srgbClr val="C00000"/>
                </a:solidFill>
                <a:latin typeface="黑体" pitchFamily="49" charset="-122"/>
                <a:ea typeface="黑体" pitchFamily="49" charset="-122"/>
              </a:rPr>
              <a:t>全面依法治国</a:t>
            </a:r>
            <a:r>
              <a:rPr lang="zh-CN" altLang="en-US" sz="2000" dirty="0">
                <a:solidFill>
                  <a:prstClr val="black"/>
                </a:solidFill>
                <a:latin typeface="黑体" pitchFamily="49" charset="-122"/>
                <a:ea typeface="黑体" pitchFamily="49" charset="-122"/>
              </a:rPr>
              <a:t>：</a:t>
            </a:r>
            <a:r>
              <a:rPr lang="zh-CN" altLang="en-US" sz="2000" b="1" dirty="0">
                <a:solidFill>
                  <a:prstClr val="black"/>
                </a:solidFill>
                <a:latin typeface="黑体" pitchFamily="49" charset="-122"/>
                <a:ea typeface="黑体" pitchFamily="49" charset="-122"/>
              </a:rPr>
              <a:t>总目标</a:t>
            </a:r>
            <a:r>
              <a:rPr lang="zh-CN" altLang="en-US" sz="2000" dirty="0">
                <a:solidFill>
                  <a:prstClr val="black"/>
                </a:solidFill>
                <a:latin typeface="黑体" pitchFamily="49" charset="-122"/>
                <a:ea typeface="黑体" pitchFamily="49" charset="-122"/>
              </a:rPr>
              <a:t>是建设中国特色社会主义法治体系，建设社会主义法治国家</a:t>
            </a:r>
            <a:endParaRPr lang="en-US" altLang="zh-CN" sz="2000" dirty="0">
              <a:solidFill>
                <a:prstClr val="black"/>
              </a:solidFill>
              <a:latin typeface="黑体" pitchFamily="49" charset="-122"/>
              <a:ea typeface="黑体" pitchFamily="49" charset="-122"/>
            </a:endParaRPr>
          </a:p>
          <a:p>
            <a:pPr>
              <a:lnSpc>
                <a:spcPct val="150000"/>
              </a:lnSpc>
            </a:pPr>
            <a:endParaRPr lang="en-US" altLang="zh-CN" sz="2000" dirty="0">
              <a:solidFill>
                <a:prstClr val="black"/>
              </a:solidFill>
              <a:latin typeface="黑体" pitchFamily="49" charset="-122"/>
              <a:ea typeface="黑体" pitchFamily="49" charset="-122"/>
            </a:endParaRPr>
          </a:p>
          <a:p>
            <a:pPr>
              <a:lnSpc>
                <a:spcPct val="150000"/>
              </a:lnSpc>
            </a:pPr>
            <a:r>
              <a:rPr lang="zh-CN" altLang="en-US" sz="2000" b="1" dirty="0">
                <a:solidFill>
                  <a:srgbClr val="C00000"/>
                </a:solidFill>
                <a:latin typeface="黑体" pitchFamily="49" charset="-122"/>
                <a:ea typeface="黑体" pitchFamily="49" charset="-122"/>
              </a:rPr>
              <a:t>全面建成小康社会</a:t>
            </a:r>
            <a:r>
              <a:rPr lang="zh-CN" altLang="en-US" sz="2000" dirty="0">
                <a:solidFill>
                  <a:prstClr val="black"/>
                </a:solidFill>
                <a:latin typeface="黑体" pitchFamily="49" charset="-122"/>
                <a:ea typeface="黑体" pitchFamily="49" charset="-122"/>
              </a:rPr>
              <a:t>：</a:t>
            </a:r>
            <a:r>
              <a:rPr lang="zh-CN" altLang="en-US" sz="2000" b="1" dirty="0">
                <a:solidFill>
                  <a:prstClr val="black"/>
                </a:solidFill>
                <a:latin typeface="黑体" pitchFamily="49" charset="-122"/>
                <a:ea typeface="黑体" pitchFamily="49" charset="-122"/>
              </a:rPr>
              <a:t>三大攻坚战</a:t>
            </a:r>
            <a:r>
              <a:rPr lang="en-US" altLang="zh-CN" sz="2000" dirty="0">
                <a:solidFill>
                  <a:prstClr val="black"/>
                </a:solidFill>
                <a:latin typeface="黑体" pitchFamily="49" charset="-122"/>
                <a:ea typeface="黑体" pitchFamily="49" charset="-122"/>
              </a:rPr>
              <a:t>——</a:t>
            </a:r>
            <a:r>
              <a:rPr lang="zh-CN" altLang="en-US" sz="2000" dirty="0">
                <a:solidFill>
                  <a:prstClr val="black"/>
                </a:solidFill>
                <a:latin typeface="黑体" pitchFamily="49" charset="-122"/>
                <a:ea typeface="黑体" pitchFamily="49" charset="-122"/>
              </a:rPr>
              <a:t>防范化解重大风险、精准脱贫、污染防治</a:t>
            </a:r>
            <a:endParaRPr lang="en-US" altLang="zh-CN" sz="2000" dirty="0">
              <a:solidFill>
                <a:prstClr val="black"/>
              </a:solidFill>
              <a:latin typeface="黑体" pitchFamily="49" charset="-122"/>
              <a:ea typeface="黑体" pitchFamily="49" charset="-122"/>
            </a:endParaRPr>
          </a:p>
          <a:p>
            <a:pPr>
              <a:lnSpc>
                <a:spcPct val="150000"/>
              </a:lnSpc>
            </a:pPr>
            <a:endParaRPr lang="en-US" altLang="zh-CN" sz="2000" dirty="0">
              <a:solidFill>
                <a:prstClr val="black"/>
              </a:solidFill>
              <a:latin typeface="黑体" pitchFamily="49" charset="-122"/>
              <a:ea typeface="黑体" pitchFamily="49" charset="-122"/>
            </a:endParaRPr>
          </a:p>
          <a:p>
            <a:pPr>
              <a:lnSpc>
                <a:spcPct val="150000"/>
              </a:lnSpc>
            </a:pPr>
            <a:r>
              <a:rPr lang="zh-CN" altLang="en-US" sz="2000" b="1" dirty="0">
                <a:solidFill>
                  <a:srgbClr val="C00000"/>
                </a:solidFill>
                <a:latin typeface="黑体" pitchFamily="49" charset="-122"/>
                <a:ea typeface="黑体" pitchFamily="49" charset="-122"/>
              </a:rPr>
              <a:t>全面从严治党</a:t>
            </a:r>
            <a:r>
              <a:rPr lang="zh-CN" altLang="en-US" sz="2000" dirty="0">
                <a:solidFill>
                  <a:prstClr val="black"/>
                </a:solidFill>
                <a:latin typeface="黑体" pitchFamily="49" charset="-122"/>
                <a:ea typeface="黑体" pitchFamily="49" charset="-122"/>
              </a:rPr>
              <a:t>：</a:t>
            </a:r>
            <a:r>
              <a:rPr lang="en-US" altLang="zh-CN" sz="2000" dirty="0">
                <a:solidFill>
                  <a:prstClr val="black"/>
                </a:solidFill>
                <a:latin typeface="黑体" pitchFamily="49" charset="-122"/>
                <a:ea typeface="黑体" pitchFamily="49" charset="-122"/>
              </a:rPr>
              <a:t>2016</a:t>
            </a:r>
            <a:r>
              <a:rPr lang="zh-CN" altLang="en-US" sz="2000" dirty="0">
                <a:solidFill>
                  <a:prstClr val="black"/>
                </a:solidFill>
                <a:latin typeface="黑体" pitchFamily="49" charset="-122"/>
                <a:ea typeface="黑体" pitchFamily="49" charset="-122"/>
              </a:rPr>
              <a:t>年</a:t>
            </a:r>
            <a:r>
              <a:rPr lang="en-US" altLang="zh-CN" sz="2000" dirty="0">
                <a:solidFill>
                  <a:prstClr val="black"/>
                </a:solidFill>
                <a:latin typeface="黑体" pitchFamily="49" charset="-122"/>
                <a:ea typeface="黑体" pitchFamily="49" charset="-122"/>
              </a:rPr>
              <a:t>10</a:t>
            </a:r>
            <a:r>
              <a:rPr lang="zh-CN" altLang="en-US" sz="2000" dirty="0">
                <a:solidFill>
                  <a:prstClr val="black"/>
                </a:solidFill>
                <a:latin typeface="黑体" pitchFamily="49" charset="-122"/>
                <a:ea typeface="黑体" pitchFamily="49" charset="-122"/>
              </a:rPr>
              <a:t>月，中共十八届六中全会审议通过</a:t>
            </a:r>
            <a:r>
              <a:rPr lang="en-US" altLang="zh-CN" sz="2000" dirty="0">
                <a:solidFill>
                  <a:prstClr val="black"/>
                </a:solidFill>
                <a:latin typeface="黑体" pitchFamily="49" charset="-122"/>
                <a:ea typeface="黑体" pitchFamily="49" charset="-122"/>
              </a:rPr>
              <a:t>《</a:t>
            </a:r>
            <a:r>
              <a:rPr lang="zh-CN" altLang="en-US" sz="2000" dirty="0">
                <a:solidFill>
                  <a:prstClr val="black"/>
                </a:solidFill>
                <a:latin typeface="黑体" pitchFamily="49" charset="-122"/>
                <a:ea typeface="黑体" pitchFamily="49" charset="-122"/>
              </a:rPr>
              <a:t>关于新形势下党内政治生活的若干准则</a:t>
            </a:r>
            <a:r>
              <a:rPr lang="en-US" altLang="zh-CN" sz="2000" dirty="0">
                <a:solidFill>
                  <a:prstClr val="black"/>
                </a:solidFill>
                <a:latin typeface="黑体" pitchFamily="49" charset="-122"/>
                <a:ea typeface="黑体" pitchFamily="49" charset="-122"/>
              </a:rPr>
              <a:t>》</a:t>
            </a:r>
          </a:p>
        </p:txBody>
      </p:sp>
      <p:pic>
        <p:nvPicPr>
          <p:cNvPr id="10" name="Picture 2" descr="C:\Users\User\Documents\263EM\chuzi@sunlands.com\history\user\image\0a2b8d88-43cd-46c8-836a-beea4a59c9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2760" y="2017598"/>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6" name="圆角矩形 15"/>
          <p:cNvSpPr/>
          <p:nvPr/>
        </p:nvSpPr>
        <p:spPr>
          <a:xfrm>
            <a:off x="6858816" y="57902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p>
        </p:txBody>
      </p:sp>
      <p:sp>
        <p:nvSpPr>
          <p:cNvPr id="17" name="左大括号 16"/>
          <p:cNvSpPr/>
          <p:nvPr/>
        </p:nvSpPr>
        <p:spPr>
          <a:xfrm>
            <a:off x="8798213" y="228255"/>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18" name="圆角矩形 17"/>
          <p:cNvSpPr/>
          <p:nvPr/>
        </p:nvSpPr>
        <p:spPr>
          <a:xfrm>
            <a:off x="9061901" y="32442"/>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全面建设小康社会目标和实现民族复兴中国梦</a:t>
            </a:r>
          </a:p>
        </p:txBody>
      </p:sp>
      <p:sp>
        <p:nvSpPr>
          <p:cNvPr id="19" name="圆角矩形 18"/>
          <p:cNvSpPr/>
          <p:nvPr/>
        </p:nvSpPr>
        <p:spPr>
          <a:xfrm>
            <a:off x="9088280" y="1758841"/>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“五位一体”总布局</a:t>
            </a:r>
          </a:p>
        </p:txBody>
      </p:sp>
      <p:sp>
        <p:nvSpPr>
          <p:cNvPr id="20" name="圆角矩形 19"/>
          <p:cNvSpPr/>
          <p:nvPr/>
        </p:nvSpPr>
        <p:spPr>
          <a:xfrm>
            <a:off x="9088280" y="899376"/>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“四个全面”战略布局</a:t>
            </a:r>
          </a:p>
        </p:txBody>
      </p:sp>
      <p:sp>
        <p:nvSpPr>
          <p:cNvPr id="12" name="文本框 11">
            <a:extLst>
              <a:ext uri="{FF2B5EF4-FFF2-40B4-BE49-F238E27FC236}">
                <a16:creationId xmlns:a16="http://schemas.microsoft.com/office/drawing/2014/main" id="{3CED18E0-E43B-2640-B268-7B93497E0412}"/>
              </a:ext>
            </a:extLst>
          </p:cNvPr>
          <p:cNvSpPr txBox="1"/>
          <p:nvPr/>
        </p:nvSpPr>
        <p:spPr>
          <a:xfrm>
            <a:off x="435781" y="29320"/>
            <a:ext cx="7147047" cy="246221"/>
          </a:xfrm>
          <a:prstGeom prst="rect">
            <a:avLst/>
          </a:prstGeom>
          <a:noFill/>
        </p:spPr>
        <p:txBody>
          <a:bodyPr wrap="square" rtlCol="0">
            <a:spAutoFit/>
          </a:bodyPr>
          <a:lstStyle/>
          <a:p>
            <a:r>
              <a:rPr kumimoji="1" lang="en-US" altLang="zh-CN" sz="1000" dirty="0">
                <a:solidFill>
                  <a:schemeClr val="bg1">
                    <a:lumMod val="95000"/>
                  </a:schemeClr>
                </a:solidFill>
              </a:rPr>
              <a:t>11.1.3.1</a:t>
            </a:r>
            <a:r>
              <a:rPr kumimoji="1" lang="zh-CN" altLang="en-US" sz="1000" dirty="0">
                <a:solidFill>
                  <a:schemeClr val="bg1">
                    <a:lumMod val="95000"/>
                  </a:schemeClr>
                </a:solidFill>
              </a:rPr>
              <a:t>推进全面深化改革</a:t>
            </a:r>
          </a:p>
        </p:txBody>
      </p:sp>
    </p:spTree>
    <p:extLst>
      <p:ext uri="{BB962C8B-B14F-4D97-AF65-F5344CB8AC3E}">
        <p14:creationId xmlns:p14="http://schemas.microsoft.com/office/powerpoint/2010/main" val="4977345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550850" y="2090576"/>
            <a:ext cx="10898505" cy="4247317"/>
          </a:xfrm>
          <a:prstGeom prst="rect">
            <a:avLst/>
          </a:prstGeom>
          <a:noFill/>
        </p:spPr>
        <p:txBody>
          <a:bodyPr wrap="square" rtlCol="0" anchor="t">
            <a:spAutoFit/>
          </a:bodyPr>
          <a:lstStyle/>
          <a:p>
            <a:pPr>
              <a:lnSpc>
                <a:spcPct val="150000"/>
              </a:lnSpc>
            </a:pPr>
            <a:r>
              <a:rPr lang="zh-CN" altLang="en-US" sz="2000" b="1" dirty="0">
                <a:solidFill>
                  <a:prstClr val="black"/>
                </a:solidFill>
                <a:latin typeface="黑体" pitchFamily="49" charset="-122"/>
                <a:ea typeface="黑体" pitchFamily="49" charset="-122"/>
              </a:rPr>
              <a:t>政治</a:t>
            </a:r>
            <a:r>
              <a:rPr lang="zh-CN" altLang="en-US" sz="2000" dirty="0">
                <a:solidFill>
                  <a:prstClr val="black"/>
                </a:solidFill>
                <a:latin typeface="黑体" pitchFamily="49" charset="-122"/>
                <a:ea typeface="黑体" pitchFamily="49" charset="-122"/>
              </a:rPr>
              <a:t>：</a:t>
            </a:r>
            <a:endParaRPr lang="en-US" altLang="zh-CN" sz="2000" dirty="0">
              <a:solidFill>
                <a:prstClr val="black"/>
              </a:solidFill>
              <a:latin typeface="黑体" pitchFamily="49" charset="-122"/>
              <a:ea typeface="黑体" pitchFamily="49" charset="-122"/>
            </a:endParaRPr>
          </a:p>
          <a:p>
            <a:pPr>
              <a:lnSpc>
                <a:spcPct val="150000"/>
              </a:lnSpc>
            </a:pPr>
            <a:endParaRPr lang="en-US" altLang="zh-CN" sz="2000" dirty="0">
              <a:solidFill>
                <a:prstClr val="black"/>
              </a:solidFill>
              <a:latin typeface="黑体" pitchFamily="49" charset="-122"/>
              <a:ea typeface="黑体" pitchFamily="49" charset="-122"/>
            </a:endParaRPr>
          </a:p>
          <a:p>
            <a:pPr>
              <a:lnSpc>
                <a:spcPct val="150000"/>
              </a:lnSpc>
            </a:pPr>
            <a:r>
              <a:rPr lang="zh-CN" altLang="en-US" sz="2000" b="1" dirty="0">
                <a:solidFill>
                  <a:prstClr val="black"/>
                </a:solidFill>
                <a:latin typeface="黑体" pitchFamily="49" charset="-122"/>
                <a:ea typeface="黑体" pitchFamily="49" charset="-122"/>
              </a:rPr>
              <a:t>经济</a:t>
            </a:r>
            <a:r>
              <a:rPr lang="zh-CN" altLang="en-US" sz="2000" dirty="0">
                <a:solidFill>
                  <a:prstClr val="black"/>
                </a:solidFill>
                <a:latin typeface="黑体" pitchFamily="49" charset="-122"/>
                <a:ea typeface="黑体" pitchFamily="49" charset="-122"/>
              </a:rPr>
              <a:t>：</a:t>
            </a:r>
            <a:endParaRPr lang="en-US" altLang="zh-CN" sz="2000" dirty="0">
              <a:solidFill>
                <a:prstClr val="black"/>
              </a:solidFill>
              <a:latin typeface="黑体" pitchFamily="49" charset="-122"/>
              <a:ea typeface="黑体" pitchFamily="49" charset="-122"/>
            </a:endParaRPr>
          </a:p>
          <a:p>
            <a:pPr>
              <a:lnSpc>
                <a:spcPct val="150000"/>
              </a:lnSpc>
            </a:pPr>
            <a:endParaRPr lang="en-US" altLang="zh-CN" sz="2000" dirty="0">
              <a:solidFill>
                <a:prstClr val="black"/>
              </a:solidFill>
              <a:latin typeface="黑体" pitchFamily="49" charset="-122"/>
              <a:ea typeface="黑体" pitchFamily="49" charset="-122"/>
            </a:endParaRPr>
          </a:p>
          <a:p>
            <a:pPr>
              <a:lnSpc>
                <a:spcPct val="150000"/>
              </a:lnSpc>
            </a:pPr>
            <a:r>
              <a:rPr lang="zh-CN" altLang="en-US" sz="2000" b="1" dirty="0">
                <a:solidFill>
                  <a:prstClr val="black"/>
                </a:solidFill>
                <a:latin typeface="黑体" pitchFamily="49" charset="-122"/>
                <a:ea typeface="黑体" pitchFamily="49" charset="-122"/>
              </a:rPr>
              <a:t>文化</a:t>
            </a:r>
            <a:r>
              <a:rPr lang="zh-CN" altLang="en-US" sz="2000" dirty="0">
                <a:solidFill>
                  <a:prstClr val="black"/>
                </a:solidFill>
                <a:latin typeface="黑体" pitchFamily="49" charset="-122"/>
                <a:ea typeface="黑体" pitchFamily="49" charset="-122"/>
              </a:rPr>
              <a:t>：</a:t>
            </a:r>
            <a:endParaRPr lang="en-US" altLang="zh-CN" sz="2000" dirty="0">
              <a:solidFill>
                <a:prstClr val="black"/>
              </a:solidFill>
              <a:latin typeface="黑体" pitchFamily="49" charset="-122"/>
              <a:ea typeface="黑体" pitchFamily="49" charset="-122"/>
            </a:endParaRPr>
          </a:p>
          <a:p>
            <a:pPr>
              <a:lnSpc>
                <a:spcPct val="150000"/>
              </a:lnSpc>
            </a:pPr>
            <a:endParaRPr lang="en-US" altLang="zh-CN" sz="2000" dirty="0">
              <a:solidFill>
                <a:prstClr val="black"/>
              </a:solidFill>
              <a:latin typeface="黑体" pitchFamily="49" charset="-122"/>
              <a:ea typeface="黑体" pitchFamily="49" charset="-122"/>
            </a:endParaRPr>
          </a:p>
          <a:p>
            <a:pPr>
              <a:lnSpc>
                <a:spcPct val="150000"/>
              </a:lnSpc>
            </a:pPr>
            <a:r>
              <a:rPr lang="zh-CN" altLang="en-US" sz="2000" b="1" dirty="0">
                <a:solidFill>
                  <a:prstClr val="black"/>
                </a:solidFill>
                <a:latin typeface="黑体" pitchFamily="49" charset="-122"/>
                <a:ea typeface="黑体" pitchFamily="49" charset="-122"/>
              </a:rPr>
              <a:t>社会</a:t>
            </a:r>
            <a:r>
              <a:rPr lang="zh-CN" altLang="en-US" sz="2000" dirty="0">
                <a:solidFill>
                  <a:prstClr val="black"/>
                </a:solidFill>
                <a:latin typeface="黑体" pitchFamily="49" charset="-122"/>
                <a:ea typeface="黑体" pitchFamily="49" charset="-122"/>
              </a:rPr>
              <a:t>：</a:t>
            </a:r>
            <a:endParaRPr lang="en-US" altLang="zh-CN" sz="2000" dirty="0">
              <a:solidFill>
                <a:prstClr val="black"/>
              </a:solidFill>
              <a:latin typeface="黑体" pitchFamily="49" charset="-122"/>
              <a:ea typeface="黑体" pitchFamily="49" charset="-122"/>
            </a:endParaRPr>
          </a:p>
          <a:p>
            <a:pPr>
              <a:lnSpc>
                <a:spcPct val="150000"/>
              </a:lnSpc>
            </a:pPr>
            <a:endParaRPr lang="en-US" altLang="zh-CN" sz="2000" dirty="0">
              <a:solidFill>
                <a:prstClr val="black"/>
              </a:solidFill>
              <a:latin typeface="黑体" pitchFamily="49" charset="-122"/>
              <a:ea typeface="黑体" pitchFamily="49" charset="-122"/>
            </a:endParaRPr>
          </a:p>
          <a:p>
            <a:pPr>
              <a:lnSpc>
                <a:spcPct val="150000"/>
              </a:lnSpc>
            </a:pPr>
            <a:r>
              <a:rPr lang="zh-CN" altLang="en-US" sz="2000" b="1" dirty="0">
                <a:solidFill>
                  <a:srgbClr val="C00000"/>
                </a:solidFill>
                <a:latin typeface="黑体" pitchFamily="49" charset="-122"/>
                <a:ea typeface="黑体" pitchFamily="49" charset="-122"/>
              </a:rPr>
              <a:t>生态</a:t>
            </a:r>
            <a:r>
              <a:rPr lang="zh-CN" altLang="en-US" sz="2000" dirty="0">
                <a:solidFill>
                  <a:srgbClr val="C00000"/>
                </a:solidFill>
                <a:latin typeface="黑体" pitchFamily="49" charset="-122"/>
                <a:ea typeface="黑体" pitchFamily="49" charset="-122"/>
              </a:rPr>
              <a:t>：</a:t>
            </a:r>
            <a:endParaRPr lang="zh-CN" altLang="en-US" sz="2000" b="1" dirty="0">
              <a:solidFill>
                <a:srgbClr val="C00000"/>
              </a:solidFill>
              <a:latin typeface="黑体" pitchFamily="49" charset="-122"/>
              <a:ea typeface="黑体" pitchFamily="49" charset="-122"/>
            </a:endParaRPr>
          </a:p>
        </p:txBody>
      </p:sp>
      <p:pic>
        <p:nvPicPr>
          <p:cNvPr id="10"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2544" y="1758841"/>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20" name="圆角矩形 19"/>
          <p:cNvSpPr/>
          <p:nvPr/>
        </p:nvSpPr>
        <p:spPr>
          <a:xfrm>
            <a:off x="6858816" y="57902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p>
        </p:txBody>
      </p:sp>
      <p:sp>
        <p:nvSpPr>
          <p:cNvPr id="24" name="左大括号 23"/>
          <p:cNvSpPr/>
          <p:nvPr/>
        </p:nvSpPr>
        <p:spPr>
          <a:xfrm>
            <a:off x="8798213" y="228255"/>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25" name="圆角矩形 24"/>
          <p:cNvSpPr/>
          <p:nvPr/>
        </p:nvSpPr>
        <p:spPr>
          <a:xfrm>
            <a:off x="9061901" y="32442"/>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全面建设小康社会目标和实现民族复兴中国梦</a:t>
            </a:r>
          </a:p>
        </p:txBody>
      </p:sp>
      <p:sp>
        <p:nvSpPr>
          <p:cNvPr id="26" name="圆角矩形 25"/>
          <p:cNvSpPr/>
          <p:nvPr/>
        </p:nvSpPr>
        <p:spPr>
          <a:xfrm>
            <a:off x="9088280" y="1758841"/>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“五位一体”总布局</a:t>
            </a:r>
          </a:p>
        </p:txBody>
      </p:sp>
      <p:sp>
        <p:nvSpPr>
          <p:cNvPr id="27" name="圆角矩形 26"/>
          <p:cNvSpPr/>
          <p:nvPr/>
        </p:nvSpPr>
        <p:spPr>
          <a:xfrm>
            <a:off x="9088280" y="89937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“四个全面”战略布局</a:t>
            </a:r>
          </a:p>
        </p:txBody>
      </p:sp>
      <p:sp>
        <p:nvSpPr>
          <p:cNvPr id="11" name="文本框 10"/>
          <p:cNvSpPr txBox="1"/>
          <p:nvPr/>
        </p:nvSpPr>
        <p:spPr>
          <a:xfrm>
            <a:off x="435781" y="29320"/>
            <a:ext cx="7147047" cy="246221"/>
          </a:xfrm>
          <a:prstGeom prst="rect">
            <a:avLst/>
          </a:prstGeom>
          <a:noFill/>
        </p:spPr>
        <p:txBody>
          <a:bodyPr wrap="square" rtlCol="0">
            <a:spAutoFit/>
          </a:bodyPr>
          <a:lstStyle/>
          <a:p>
            <a:r>
              <a:rPr kumimoji="1" lang="en-US" altLang="zh-CN" sz="1000" dirty="0">
                <a:solidFill>
                  <a:schemeClr val="bg1">
                    <a:lumMod val="95000"/>
                  </a:schemeClr>
                </a:solidFill>
              </a:rPr>
              <a:t>11.1.2</a:t>
            </a:r>
            <a:r>
              <a:rPr kumimoji="1" lang="zh-CN" altLang="en-US" sz="1000" dirty="0">
                <a:solidFill>
                  <a:schemeClr val="bg1">
                    <a:lumMod val="95000"/>
                  </a:schemeClr>
                </a:solidFill>
              </a:rPr>
              <a:t>统筹推进“五位一体”总体布局</a:t>
            </a:r>
          </a:p>
        </p:txBody>
      </p:sp>
    </p:spTree>
    <p:extLst>
      <p:ext uri="{BB962C8B-B14F-4D97-AF65-F5344CB8AC3E}">
        <p14:creationId xmlns:p14="http://schemas.microsoft.com/office/powerpoint/2010/main" val="7960299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646747" y="2406090"/>
            <a:ext cx="10898505" cy="3785652"/>
          </a:xfrm>
          <a:prstGeom prst="rect">
            <a:avLst/>
          </a:prstGeom>
          <a:noFill/>
        </p:spPr>
        <p:txBody>
          <a:bodyPr wrap="square" rtlCol="0" anchor="t">
            <a:spAutoFit/>
          </a:bodyPr>
          <a:lstStyle/>
          <a:p>
            <a:pPr>
              <a:lnSpc>
                <a:spcPct val="150000"/>
              </a:lnSpc>
            </a:pPr>
            <a:r>
              <a:rPr lang="zh-CN" altLang="en-US" sz="2000" b="1" dirty="0">
                <a:solidFill>
                  <a:prstClr val="black"/>
                </a:solidFill>
                <a:latin typeface="黑体" pitchFamily="49" charset="-122"/>
                <a:ea typeface="黑体" pitchFamily="49" charset="-122"/>
              </a:rPr>
              <a:t>政治</a:t>
            </a:r>
            <a:r>
              <a:rPr lang="zh-CN" altLang="en-US" sz="2000" dirty="0">
                <a:solidFill>
                  <a:prstClr val="black"/>
                </a:solidFill>
                <a:latin typeface="黑体" pitchFamily="49" charset="-122"/>
                <a:ea typeface="黑体" pitchFamily="49" charset="-122"/>
              </a:rPr>
              <a:t>：发展社会主义民主政治</a:t>
            </a:r>
            <a:endParaRPr lang="en-US" altLang="zh-CN" sz="2000" dirty="0">
              <a:solidFill>
                <a:prstClr val="black"/>
              </a:solidFill>
              <a:latin typeface="黑体" pitchFamily="49" charset="-122"/>
              <a:ea typeface="黑体" pitchFamily="49" charset="-122"/>
            </a:endParaRPr>
          </a:p>
          <a:p>
            <a:pPr>
              <a:lnSpc>
                <a:spcPct val="150000"/>
              </a:lnSpc>
            </a:pPr>
            <a:r>
              <a:rPr lang="zh-CN" altLang="en-US" sz="2000" b="1" dirty="0">
                <a:solidFill>
                  <a:prstClr val="black"/>
                </a:solidFill>
                <a:latin typeface="黑体" pitchFamily="49" charset="-122"/>
                <a:ea typeface="黑体" pitchFamily="49" charset="-122"/>
              </a:rPr>
              <a:t>经济</a:t>
            </a:r>
            <a:r>
              <a:rPr lang="zh-CN" altLang="en-US" sz="2000" dirty="0">
                <a:solidFill>
                  <a:prstClr val="black"/>
                </a:solidFill>
                <a:latin typeface="黑体" pitchFamily="49" charset="-122"/>
                <a:ea typeface="黑体" pitchFamily="49" charset="-122"/>
              </a:rPr>
              <a:t>：</a:t>
            </a:r>
            <a:r>
              <a:rPr lang="zh-CN" altLang="en-US" sz="2000" b="1" dirty="0">
                <a:solidFill>
                  <a:srgbClr val="C00000"/>
                </a:solidFill>
                <a:latin typeface="黑体" pitchFamily="49" charset="-122"/>
                <a:ea typeface="黑体" pitchFamily="49" charset="-122"/>
              </a:rPr>
              <a:t>经济发展新常态</a:t>
            </a:r>
            <a:r>
              <a:rPr lang="en-US" altLang="zh-CN" sz="2000" dirty="0">
                <a:solidFill>
                  <a:prstClr val="black"/>
                </a:solidFill>
                <a:latin typeface="黑体" pitchFamily="49" charset="-122"/>
                <a:ea typeface="黑体" pitchFamily="49" charset="-122"/>
              </a:rPr>
              <a:t>——</a:t>
            </a:r>
            <a:r>
              <a:rPr lang="zh-CN" altLang="en-US" sz="2000" dirty="0">
                <a:solidFill>
                  <a:prstClr val="black"/>
                </a:solidFill>
                <a:latin typeface="黑体" pitchFamily="49" charset="-122"/>
                <a:ea typeface="黑体" pitchFamily="49" charset="-122"/>
              </a:rPr>
              <a:t>从高速增长转为中高速增长；</a:t>
            </a:r>
            <a:endParaRPr lang="en-US" altLang="zh-CN" sz="2000" dirty="0">
              <a:solidFill>
                <a:prstClr val="black"/>
              </a:solidFill>
              <a:latin typeface="黑体" pitchFamily="49" charset="-122"/>
              <a:ea typeface="黑体" pitchFamily="49" charset="-122"/>
            </a:endParaRPr>
          </a:p>
          <a:p>
            <a:pPr>
              <a:lnSpc>
                <a:spcPct val="150000"/>
              </a:lnSpc>
            </a:pPr>
            <a:r>
              <a:rPr lang="zh-CN" altLang="en-US" sz="2000" dirty="0">
                <a:solidFill>
                  <a:prstClr val="black"/>
                </a:solidFill>
                <a:latin typeface="黑体" pitchFamily="49" charset="-122"/>
                <a:ea typeface="黑体" pitchFamily="49" charset="-122"/>
              </a:rPr>
              <a:t>                        经济结构不断优化升级；</a:t>
            </a:r>
            <a:endParaRPr lang="en-US" altLang="zh-CN" sz="2000" dirty="0">
              <a:solidFill>
                <a:prstClr val="black"/>
              </a:solidFill>
              <a:latin typeface="黑体" pitchFamily="49" charset="-122"/>
              <a:ea typeface="黑体" pitchFamily="49" charset="-122"/>
            </a:endParaRPr>
          </a:p>
          <a:p>
            <a:pPr>
              <a:lnSpc>
                <a:spcPct val="150000"/>
              </a:lnSpc>
            </a:pPr>
            <a:r>
              <a:rPr lang="zh-CN" altLang="en-US" sz="2000" dirty="0">
                <a:solidFill>
                  <a:prstClr val="black"/>
                </a:solidFill>
                <a:latin typeface="黑体" pitchFamily="49" charset="-122"/>
                <a:ea typeface="黑体" pitchFamily="49" charset="-122"/>
              </a:rPr>
              <a:t>                        从要素驱动、投资驱动转向创新驱动。</a:t>
            </a:r>
            <a:endParaRPr lang="en-US" altLang="zh-CN" sz="2000" dirty="0">
              <a:solidFill>
                <a:prstClr val="black"/>
              </a:solidFill>
              <a:latin typeface="黑体" pitchFamily="49" charset="-122"/>
              <a:ea typeface="黑体" pitchFamily="49" charset="-122"/>
            </a:endParaRPr>
          </a:p>
          <a:p>
            <a:pPr>
              <a:lnSpc>
                <a:spcPct val="150000"/>
              </a:lnSpc>
            </a:pPr>
            <a:r>
              <a:rPr lang="zh-CN" altLang="en-US" sz="2000" dirty="0">
                <a:solidFill>
                  <a:prstClr val="black"/>
                </a:solidFill>
                <a:latin typeface="黑体" pitchFamily="49" charset="-122"/>
                <a:ea typeface="黑体" pitchFamily="49" charset="-122"/>
              </a:rPr>
              <a:t>      在新常态下要做到</a:t>
            </a:r>
            <a:r>
              <a:rPr lang="en-US" altLang="zh-CN" sz="2000" dirty="0">
                <a:solidFill>
                  <a:prstClr val="black"/>
                </a:solidFill>
                <a:latin typeface="黑体" pitchFamily="49" charset="-122"/>
                <a:ea typeface="黑体" pitchFamily="49" charset="-122"/>
              </a:rPr>
              <a:t>——</a:t>
            </a:r>
            <a:r>
              <a:rPr lang="zh-CN" altLang="en-US" sz="2000" dirty="0">
                <a:solidFill>
                  <a:prstClr val="black"/>
                </a:solidFill>
                <a:latin typeface="黑体" pitchFamily="49" charset="-122"/>
                <a:ea typeface="黑体" pitchFamily="49" charset="-122"/>
              </a:rPr>
              <a:t>去产能、去库存、去杠杆、降成本、补短板（“</a:t>
            </a:r>
            <a:r>
              <a:rPr lang="zh-CN" altLang="en-US" sz="2000" b="1" dirty="0">
                <a:solidFill>
                  <a:srgbClr val="C00000"/>
                </a:solidFill>
                <a:latin typeface="黑体" pitchFamily="49" charset="-122"/>
                <a:ea typeface="黑体" pitchFamily="49" charset="-122"/>
              </a:rPr>
              <a:t>三去一降一补</a:t>
            </a:r>
            <a:r>
              <a:rPr lang="zh-CN" altLang="en-US" sz="2000" dirty="0">
                <a:solidFill>
                  <a:prstClr val="black"/>
                </a:solidFill>
                <a:latin typeface="黑体" pitchFamily="49" charset="-122"/>
                <a:ea typeface="黑体" pitchFamily="49" charset="-122"/>
              </a:rPr>
              <a:t>”）</a:t>
            </a:r>
            <a:endParaRPr lang="en-US" altLang="zh-CN" sz="2000" dirty="0">
              <a:solidFill>
                <a:prstClr val="black"/>
              </a:solidFill>
              <a:latin typeface="黑体" pitchFamily="49" charset="-122"/>
              <a:ea typeface="黑体" pitchFamily="49" charset="-122"/>
            </a:endParaRPr>
          </a:p>
          <a:p>
            <a:pPr>
              <a:lnSpc>
                <a:spcPct val="150000"/>
              </a:lnSpc>
            </a:pPr>
            <a:r>
              <a:rPr lang="zh-CN" altLang="en-US" sz="2000" b="1" dirty="0">
                <a:solidFill>
                  <a:prstClr val="black"/>
                </a:solidFill>
                <a:latin typeface="黑体" pitchFamily="49" charset="-122"/>
                <a:ea typeface="黑体" pitchFamily="49" charset="-122"/>
              </a:rPr>
              <a:t>文化</a:t>
            </a:r>
            <a:r>
              <a:rPr lang="zh-CN" altLang="en-US" sz="2000" dirty="0">
                <a:solidFill>
                  <a:prstClr val="black"/>
                </a:solidFill>
                <a:latin typeface="黑体" pitchFamily="49" charset="-122"/>
                <a:ea typeface="黑体" pitchFamily="49" charset="-122"/>
              </a:rPr>
              <a:t>：</a:t>
            </a:r>
            <a:r>
              <a:rPr lang="en-US" altLang="zh-CN" sz="2000" dirty="0">
                <a:solidFill>
                  <a:prstClr val="black"/>
                </a:solidFill>
                <a:latin typeface="黑体" pitchFamily="49" charset="-122"/>
                <a:ea typeface="黑体" pitchFamily="49" charset="-122"/>
              </a:rPr>
              <a:t>2017</a:t>
            </a:r>
            <a:r>
              <a:rPr lang="zh-CN" altLang="en-US" sz="2000" dirty="0">
                <a:solidFill>
                  <a:prstClr val="black"/>
                </a:solidFill>
                <a:latin typeface="黑体" pitchFamily="49" charset="-122"/>
                <a:ea typeface="黑体" pitchFamily="49" charset="-122"/>
              </a:rPr>
              <a:t>年</a:t>
            </a:r>
            <a:r>
              <a:rPr lang="en-US" altLang="zh-CN" sz="2000" dirty="0">
                <a:solidFill>
                  <a:prstClr val="black"/>
                </a:solidFill>
                <a:latin typeface="黑体" pitchFamily="49" charset="-122"/>
                <a:ea typeface="黑体" pitchFamily="49" charset="-122"/>
              </a:rPr>
              <a:t>9</a:t>
            </a:r>
            <a:r>
              <a:rPr lang="zh-CN" altLang="en-US" sz="2000" dirty="0">
                <a:solidFill>
                  <a:prstClr val="black"/>
                </a:solidFill>
                <a:latin typeface="黑体" pitchFamily="49" charset="-122"/>
                <a:ea typeface="黑体" pitchFamily="49" charset="-122"/>
              </a:rPr>
              <a:t>月，十二届人大常委会第二十九次会议通过</a:t>
            </a:r>
            <a:r>
              <a:rPr lang="en-US" altLang="zh-CN" sz="2000" dirty="0">
                <a:solidFill>
                  <a:prstClr val="black"/>
                </a:solidFill>
                <a:latin typeface="黑体" pitchFamily="49" charset="-122"/>
                <a:ea typeface="黑体" pitchFamily="49" charset="-122"/>
              </a:rPr>
              <a:t>《</a:t>
            </a:r>
            <a:r>
              <a:rPr lang="zh-CN" altLang="en-US" sz="2000" dirty="0">
                <a:solidFill>
                  <a:prstClr val="black"/>
                </a:solidFill>
                <a:latin typeface="黑体" pitchFamily="49" charset="-122"/>
                <a:ea typeface="黑体" pitchFamily="49" charset="-122"/>
              </a:rPr>
              <a:t>中华人民共和国国歌法</a:t>
            </a:r>
            <a:r>
              <a:rPr lang="en-US" altLang="zh-CN" sz="2000" dirty="0">
                <a:solidFill>
                  <a:prstClr val="black"/>
                </a:solidFill>
                <a:latin typeface="黑体" pitchFamily="49" charset="-122"/>
                <a:ea typeface="黑体" pitchFamily="49" charset="-122"/>
              </a:rPr>
              <a:t>》</a:t>
            </a:r>
          </a:p>
          <a:p>
            <a:pPr>
              <a:lnSpc>
                <a:spcPct val="150000"/>
              </a:lnSpc>
            </a:pPr>
            <a:r>
              <a:rPr lang="zh-CN" altLang="en-US" sz="2000" b="1" dirty="0">
                <a:solidFill>
                  <a:prstClr val="black"/>
                </a:solidFill>
                <a:latin typeface="黑体" pitchFamily="49" charset="-122"/>
                <a:ea typeface="黑体" pitchFamily="49" charset="-122"/>
              </a:rPr>
              <a:t>社会</a:t>
            </a:r>
            <a:r>
              <a:rPr lang="zh-CN" altLang="en-US" sz="2000" dirty="0">
                <a:solidFill>
                  <a:prstClr val="black"/>
                </a:solidFill>
                <a:latin typeface="黑体" pitchFamily="49" charset="-122"/>
                <a:ea typeface="黑体" pitchFamily="49" charset="-122"/>
              </a:rPr>
              <a:t>：在发展中保障和改善民生</a:t>
            </a:r>
            <a:endParaRPr lang="en-US" altLang="zh-CN" sz="2000" dirty="0">
              <a:solidFill>
                <a:prstClr val="black"/>
              </a:solidFill>
              <a:latin typeface="黑体" pitchFamily="49" charset="-122"/>
              <a:ea typeface="黑体" pitchFamily="49" charset="-122"/>
            </a:endParaRPr>
          </a:p>
          <a:p>
            <a:pPr>
              <a:lnSpc>
                <a:spcPct val="150000"/>
              </a:lnSpc>
            </a:pPr>
            <a:r>
              <a:rPr lang="zh-CN" altLang="en-US" sz="2000" b="1" dirty="0">
                <a:solidFill>
                  <a:srgbClr val="C00000"/>
                </a:solidFill>
                <a:latin typeface="黑体" pitchFamily="49" charset="-122"/>
                <a:ea typeface="黑体" pitchFamily="49" charset="-122"/>
              </a:rPr>
              <a:t>生态</a:t>
            </a:r>
            <a:r>
              <a:rPr lang="zh-CN" altLang="en-US" sz="2000" dirty="0">
                <a:solidFill>
                  <a:srgbClr val="C00000"/>
                </a:solidFill>
                <a:latin typeface="黑体" pitchFamily="49" charset="-122"/>
                <a:ea typeface="黑体" pitchFamily="49" charset="-122"/>
              </a:rPr>
              <a:t>：</a:t>
            </a:r>
            <a:r>
              <a:rPr lang="zh-CN" altLang="en-US" sz="2000" dirty="0">
                <a:solidFill>
                  <a:prstClr val="black"/>
                </a:solidFill>
                <a:latin typeface="黑体" pitchFamily="49" charset="-122"/>
                <a:ea typeface="黑体" pitchFamily="49" charset="-122"/>
              </a:rPr>
              <a:t>倡导“牢记使命、艰苦创业、绿色发展”的</a:t>
            </a:r>
            <a:r>
              <a:rPr lang="zh-CN" altLang="en-US" sz="2000" b="1" dirty="0">
                <a:solidFill>
                  <a:srgbClr val="C00000"/>
                </a:solidFill>
                <a:latin typeface="黑体" pitchFamily="49" charset="-122"/>
                <a:ea typeface="黑体" pitchFamily="49" charset="-122"/>
              </a:rPr>
              <a:t>塞罕坝精神</a:t>
            </a:r>
          </a:p>
        </p:txBody>
      </p:sp>
      <p:pic>
        <p:nvPicPr>
          <p:cNvPr id="10"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6324" y="2277299"/>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20" name="圆角矩形 19"/>
          <p:cNvSpPr/>
          <p:nvPr/>
        </p:nvSpPr>
        <p:spPr>
          <a:xfrm>
            <a:off x="6858816" y="57902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p>
        </p:txBody>
      </p:sp>
      <p:sp>
        <p:nvSpPr>
          <p:cNvPr id="24" name="左大括号 23"/>
          <p:cNvSpPr/>
          <p:nvPr/>
        </p:nvSpPr>
        <p:spPr>
          <a:xfrm>
            <a:off x="8798213" y="228255"/>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25" name="圆角矩形 24"/>
          <p:cNvSpPr/>
          <p:nvPr/>
        </p:nvSpPr>
        <p:spPr>
          <a:xfrm>
            <a:off x="9061901" y="32442"/>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全面建设小康社会目标和实现民族复兴中国梦</a:t>
            </a:r>
          </a:p>
        </p:txBody>
      </p:sp>
      <p:sp>
        <p:nvSpPr>
          <p:cNvPr id="26" name="圆角矩形 25"/>
          <p:cNvSpPr/>
          <p:nvPr/>
        </p:nvSpPr>
        <p:spPr>
          <a:xfrm>
            <a:off x="9088280" y="1758841"/>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“五位一体”总布局</a:t>
            </a:r>
          </a:p>
        </p:txBody>
      </p:sp>
      <p:sp>
        <p:nvSpPr>
          <p:cNvPr id="27" name="圆角矩形 26"/>
          <p:cNvSpPr/>
          <p:nvPr/>
        </p:nvSpPr>
        <p:spPr>
          <a:xfrm>
            <a:off x="9088280" y="89937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“四个全面”战略布局</a:t>
            </a:r>
          </a:p>
        </p:txBody>
      </p:sp>
      <p:sp>
        <p:nvSpPr>
          <p:cNvPr id="11" name="文本框 10"/>
          <p:cNvSpPr txBox="1"/>
          <p:nvPr/>
        </p:nvSpPr>
        <p:spPr>
          <a:xfrm>
            <a:off x="435781" y="29320"/>
            <a:ext cx="7147047" cy="246221"/>
          </a:xfrm>
          <a:prstGeom prst="rect">
            <a:avLst/>
          </a:prstGeom>
          <a:noFill/>
        </p:spPr>
        <p:txBody>
          <a:bodyPr wrap="square" rtlCol="0">
            <a:spAutoFit/>
          </a:bodyPr>
          <a:lstStyle/>
          <a:p>
            <a:r>
              <a:rPr kumimoji="1" lang="en-US" altLang="zh-CN" sz="1000" dirty="0">
                <a:solidFill>
                  <a:schemeClr val="bg1">
                    <a:lumMod val="95000"/>
                  </a:schemeClr>
                </a:solidFill>
              </a:rPr>
              <a:t>11.1.2.1</a:t>
            </a:r>
            <a:r>
              <a:rPr kumimoji="1" lang="zh-CN" altLang="en-US" sz="1000" dirty="0">
                <a:solidFill>
                  <a:schemeClr val="bg1">
                    <a:lumMod val="95000"/>
                  </a:schemeClr>
                </a:solidFill>
              </a:rPr>
              <a:t>主动适应和引领经济发展新常态</a:t>
            </a:r>
          </a:p>
        </p:txBody>
      </p:sp>
    </p:spTree>
    <p:extLst>
      <p:ext uri="{BB962C8B-B14F-4D97-AF65-F5344CB8AC3E}">
        <p14:creationId xmlns:p14="http://schemas.microsoft.com/office/powerpoint/2010/main" val="18647167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2110</TotalTime>
  <Words>9035</Words>
  <Application>Microsoft Macintosh PowerPoint</Application>
  <PresentationFormat>宽屏</PresentationFormat>
  <Paragraphs>1553</Paragraphs>
  <Slides>116</Slides>
  <Notes>17</Notes>
  <HiddenSlides>0</HiddenSlides>
  <MMClips>0</MMClips>
  <ScaleCrop>false</ScaleCrop>
  <HeadingPairs>
    <vt:vector size="6" baseType="variant">
      <vt:variant>
        <vt:lpstr>已用的字体</vt:lpstr>
      </vt:variant>
      <vt:variant>
        <vt:i4>16</vt:i4>
      </vt:variant>
      <vt:variant>
        <vt:lpstr>主题</vt:lpstr>
      </vt:variant>
      <vt:variant>
        <vt:i4>6</vt:i4>
      </vt:variant>
      <vt:variant>
        <vt:lpstr>幻灯片标题</vt:lpstr>
      </vt:variant>
      <vt:variant>
        <vt:i4>116</vt:i4>
      </vt:variant>
    </vt:vector>
  </HeadingPairs>
  <TitlesOfParts>
    <vt:vector size="138" baseType="lpstr">
      <vt:lpstr>方正粗倩简体</vt:lpstr>
      <vt:lpstr>方正兰亭超细黑简体</vt:lpstr>
      <vt:lpstr>方正兰亭黑_GBK</vt:lpstr>
      <vt:lpstr>黑体</vt:lpstr>
      <vt:lpstr>黑体-简</vt:lpstr>
      <vt:lpstr>华文新魏</vt:lpstr>
      <vt:lpstr>华文行楷</vt:lpstr>
      <vt:lpstr>思源黑体 CN Light</vt:lpstr>
      <vt:lpstr>宋体</vt:lpstr>
      <vt:lpstr>微软雅黑</vt:lpstr>
      <vt:lpstr>Heiti SC Light</vt:lpstr>
      <vt:lpstr>Arial</vt:lpstr>
      <vt:lpstr>Calibri</vt:lpstr>
      <vt:lpstr>Calibri Light</vt:lpstr>
      <vt:lpstr>Palatino Linotype</vt:lpstr>
      <vt:lpstr>Wingdings</vt:lpstr>
      <vt:lpstr>Office 主题</vt:lpstr>
      <vt:lpstr>1_Office 主题</vt:lpstr>
      <vt:lpstr>3_Office 主题</vt:lpstr>
      <vt:lpstr>2_Office 主题</vt:lpstr>
      <vt:lpstr>4_Office 主题</vt:lpstr>
      <vt:lpstr>5_Office 主题</vt:lpstr>
      <vt:lpstr>PowerPoint 演示文稿</vt:lpstr>
      <vt:lpstr>关于教材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第一节 历史性的伟大转折和改革开放的起步  </vt:lpstr>
      <vt:lpstr>第一节 历史性的伟大转折和改革开放的起步  </vt:lpstr>
      <vt:lpstr>练一练</vt:lpstr>
      <vt:lpstr>练一练</vt:lpstr>
      <vt:lpstr>练一练</vt:lpstr>
      <vt:lpstr>练一练</vt:lpstr>
      <vt:lpstr>PowerPoint 演示文稿</vt:lpstr>
      <vt:lpstr>第一节 历史性的伟大转折和改革开放的起步  </vt:lpstr>
      <vt:lpstr>第一节 历史性的伟大转折和改革开放的起步  </vt:lpstr>
      <vt:lpstr>第一节 历史性的伟大转折和改革开放的起步  </vt:lpstr>
      <vt:lpstr>PowerPoint 演示文稿</vt:lpstr>
      <vt:lpstr>第一节 历史性的伟大转折和改革开放的起步  </vt:lpstr>
      <vt:lpstr>第一节 历史性的伟大转折和改革开放的起步  </vt:lpstr>
      <vt:lpstr>第一节 历史性的伟大转折和改革开放的起步  </vt:lpstr>
      <vt:lpstr>第一节 历史性的伟大转折和改革开放的起步  </vt:lpstr>
      <vt:lpstr>第一节 历史性的伟大转折和改革开放的起步  </vt:lpstr>
      <vt:lpstr>练一练</vt:lpstr>
      <vt:lpstr>练一练</vt:lpstr>
      <vt:lpstr>练一练</vt:lpstr>
      <vt:lpstr>练一练</vt:lpstr>
      <vt:lpstr>PowerPoint 演示文稿</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练一练</vt:lpstr>
      <vt:lpstr>练一练</vt:lpstr>
      <vt:lpstr>练一练</vt:lpstr>
      <vt:lpstr>练一练</vt:lpstr>
      <vt:lpstr>练一练</vt:lpstr>
      <vt:lpstr>练一练</vt:lpstr>
      <vt:lpstr>练一练</vt:lpstr>
      <vt:lpstr>练一练</vt:lpstr>
      <vt:lpstr>PowerPoint 演示文稿</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练一练</vt:lpstr>
      <vt:lpstr>练一练</vt:lpstr>
      <vt:lpstr>练一练</vt:lpstr>
      <vt:lpstr>练一练</vt:lpstr>
      <vt:lpstr>练一练</vt:lpstr>
      <vt:lpstr>练一练</vt:lpstr>
      <vt:lpstr>第五节 改革开放和社会主义现代化建设的成就  </vt:lpstr>
      <vt:lpstr>PowerPoint 演示文稿</vt:lpstr>
      <vt:lpstr>PowerPoint 演示文稿</vt:lpstr>
      <vt:lpstr>第一节开拓中国特色社会主义更为广阔的发展前景</vt:lpstr>
      <vt:lpstr>第一节开拓中国特色社会主义更为广阔的发展前景</vt:lpstr>
      <vt:lpstr>第一节开拓中国特色社会主义更为广阔的发展前景</vt:lpstr>
      <vt:lpstr>第一节开拓中国特色社会主义更为广阔的发展前景</vt:lpstr>
      <vt:lpstr>第一节开拓中国特色社会主义更为广阔的发展前景</vt:lpstr>
      <vt:lpstr>第一节开拓中国特色社会主义更为广阔的发展前景</vt:lpstr>
      <vt:lpstr>第一节开拓中国特色社会主义更为广阔的发展前景</vt:lpstr>
      <vt:lpstr>练一练</vt:lpstr>
      <vt:lpstr>练一练</vt:lpstr>
      <vt:lpstr>练一练</vt:lpstr>
      <vt:lpstr>练一练</vt:lpstr>
      <vt:lpstr>练一练</vt:lpstr>
      <vt:lpstr>练一练</vt:lpstr>
      <vt:lpstr>第一节开拓中国特色社会主义更为广阔的发展前景</vt:lpstr>
      <vt:lpstr>第一节开拓中国特色社会主义更为广阔的发展前景</vt:lpstr>
      <vt:lpstr>第一节开拓中国特色社会主义更为广阔的发展前景</vt:lpstr>
      <vt:lpstr>第一节开拓中国特色社会主义更为广阔的发展前景</vt:lpstr>
      <vt:lpstr>第一节开拓中国特色社会主义更为广阔的发展前景</vt:lpstr>
      <vt:lpstr>第一节开拓中国特色社会主义更为广阔的发展前景</vt:lpstr>
      <vt:lpstr>第一节开拓中国特色社会主义更为广阔的发展前景</vt:lpstr>
      <vt:lpstr>第一节开拓中国特色社会主义更为广阔的发展前景</vt:lpstr>
      <vt:lpstr>PowerPoint 演示文稿</vt:lpstr>
      <vt:lpstr>第二节：夺取新时代中国特色社会主义伟大胜利</vt:lpstr>
      <vt:lpstr>第二节：夺取新时代中国特色社会主义伟大胜利</vt:lpstr>
      <vt:lpstr>第二节：夺取新时代中国特色社会主义伟大胜利</vt:lpstr>
      <vt:lpstr>第二节：夺取新时代中国特色社会主义伟大胜利</vt:lpstr>
      <vt:lpstr>第二节：夺取新时代中国特色社会主义伟大胜利</vt:lpstr>
      <vt:lpstr>第二节：夺取新时代中国特色社会主义伟大胜利</vt:lpstr>
      <vt:lpstr>第二节：夺取新时代中国特色社会主义伟大胜利</vt:lpstr>
      <vt:lpstr>第二节：夺取新时代中国特色社会主义伟大胜利</vt:lpstr>
      <vt:lpstr>PowerPoint 演示文稿</vt:lpstr>
      <vt:lpstr>第三节：不断谱写实现中华民族伟大复兴的新篇章</vt:lpstr>
      <vt:lpstr>第三节：不断谱写实现中华民族伟大复兴的新篇章</vt:lpstr>
      <vt:lpstr>第三节：不断谱写实现中华民族伟大复兴的新篇章</vt:lpstr>
      <vt:lpstr>第三节：不断谱写实现中华民族伟大复兴的新篇章</vt:lpstr>
      <vt:lpstr>共产党部分重点会议记忆</vt:lpstr>
    </vt:vector>
  </TitlesOfParts>
  <Company>Sky123.Org</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WINDOWS7</dc:creator>
  <cp:lastModifiedBy>Microsoft Office User</cp:lastModifiedBy>
  <cp:revision>689</cp:revision>
  <dcterms:created xsi:type="dcterms:W3CDTF">2015-01-10T04:56:00Z</dcterms:created>
  <dcterms:modified xsi:type="dcterms:W3CDTF">2019-12-12T02:17:34Z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