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6" r:id="rId3"/>
    <p:sldId id="281" r:id="rId4"/>
    <p:sldId id="290" r:id="rId5"/>
    <p:sldId id="282" r:id="rId6"/>
    <p:sldId id="284" r:id="rId7"/>
    <p:sldId id="285" r:id="rId8"/>
    <p:sldId id="286" r:id="rId9"/>
    <p:sldId id="294" r:id="rId10"/>
    <p:sldId id="288" r:id="rId11"/>
    <p:sldId id="289" r:id="rId12"/>
    <p:sldId id="291" r:id="rId13"/>
    <p:sldId id="292" r:id="rId14"/>
    <p:sldId id="293" r:id="rId15"/>
    <p:sldId id="287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6388"/>
    <a:srgbClr val="5C307D"/>
    <a:srgbClr val="C00000"/>
    <a:srgbClr val="BF8F00"/>
    <a:srgbClr val="F5F5F5"/>
    <a:srgbClr val="CA3939"/>
    <a:srgbClr val="EAEAEA"/>
    <a:srgbClr val="002060"/>
    <a:srgbClr val="4C4C4C"/>
    <a:srgbClr val="492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76381" autoAdjust="0"/>
  </p:normalViewPr>
  <p:slideViewPr>
    <p:cSldViewPr snapToGrid="0" showGuides="1">
      <p:cViewPr varScale="1">
        <p:scale>
          <a:sx n="59" d="100"/>
          <a:sy n="59" d="100"/>
        </p:scale>
        <p:origin x="672" y="0"/>
      </p:cViewPr>
      <p:guideLst>
        <p:guide orient="horz" pos="2094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263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96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6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429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52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5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56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63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89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15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1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椭圆 16">
            <a:extLst>
              <a:ext uri="{FF2B5EF4-FFF2-40B4-BE49-F238E27FC236}">
                <a16:creationId xmlns:a16="http://schemas.microsoft.com/office/drawing/2014/main" id="{4F06BC95-37D4-4855-B4DF-602E2C416B0B}"/>
              </a:ext>
            </a:extLst>
          </p:cNvPr>
          <p:cNvSpPr/>
          <p:nvPr userDrawn="1"/>
        </p:nvSpPr>
        <p:spPr>
          <a:xfrm>
            <a:off x="8611984" y="6583679"/>
            <a:ext cx="431843" cy="199505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B217210-6342-4CBD-AECC-FD7487F24651}" type="slidenum">
              <a:rPr lang="zh-CN" altLang="en-US" sz="1600" smtClean="0"/>
              <a:pPr/>
              <a:t>‹#›</a:t>
            </a:fld>
            <a:endParaRPr lang="zh-CN" altLang="en-US" dirty="0"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37162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2770715" y="362098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实验一：电平信道编译码展示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0" y="3473130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6886F6-4089-441B-8204-7FFE1001A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6027001"/>
            <a:ext cx="1438275" cy="830997"/>
          </a:xfrm>
          <a:prstGeom prst="rect">
            <a:avLst/>
          </a:prstGeom>
        </p:spPr>
      </p:pic>
      <p:cxnSp>
        <p:nvCxnSpPr>
          <p:cNvPr id="4" name="直接连接符 3"/>
          <p:cNvCxnSpPr>
            <a:cxnSpLocks/>
          </p:cNvCxnSpPr>
          <p:nvPr/>
        </p:nvCxnSpPr>
        <p:spPr>
          <a:xfrm>
            <a:off x="4428781" y="6026877"/>
            <a:ext cx="444583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A5D9B253-B3A2-40A9-A2E6-D34DF09A0B44}"/>
              </a:ext>
            </a:extLst>
          </p:cNvPr>
          <p:cNvSpPr txBox="1"/>
          <p:nvPr/>
        </p:nvSpPr>
        <p:spPr>
          <a:xfrm>
            <a:off x="3899229" y="5426651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小组成员：李沐阳、王铮、赵英竹、李智毅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情形一：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收发方均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没有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任何信道信息（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未知）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16B98D4-BD2F-4A92-9BFA-747CB01CC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208" y="2419617"/>
            <a:ext cx="4385877" cy="36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情形二：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仅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接收方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知道信道信息（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DA8BA90-A0E3-4343-BEA8-7CE8116C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031" y="2419617"/>
            <a:ext cx="4568263" cy="37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情形三：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收发端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均知道信道信息（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B028BE-3143-423D-94D5-056049BB6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616" y="2387901"/>
            <a:ext cx="4761944" cy="38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>
            <a:extLst>
              <a:ext uri="{FF2B5EF4-FFF2-40B4-BE49-F238E27FC236}">
                <a16:creationId xmlns:a16="http://schemas.microsoft.com/office/drawing/2014/main" id="{A223A975-CD29-4392-9102-473AB707F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87" y="3360284"/>
            <a:ext cx="2483586" cy="766654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所有情形对比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045A8-5D6B-4B74-BAA4-D472447A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172" y="2356881"/>
            <a:ext cx="5458637" cy="43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复电平信道：采样数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863E9A-D780-42ED-8B36-65098CAD6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不同采样数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下对比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误码率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F94729B1-1084-4A46-A22D-9532BC34E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200435"/>
                  </p:ext>
                </p:extLst>
              </p:nvPr>
            </p:nvGraphicFramePr>
            <p:xfrm>
              <a:off x="293142" y="2757361"/>
              <a:ext cx="3518207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632762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885445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𝟗𝟗𝟔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𝟕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𝐝𝐁</m:t>
                                </m:r>
                              </m:oMath>
                            </m:oMathPara>
                          </a14:m>
                          <a:endParaRPr lang="zh-CN" altLang="en-US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循环次数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F94729B1-1084-4A46-A22D-9532BC34E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200435"/>
                  </p:ext>
                </p:extLst>
              </p:nvPr>
            </p:nvGraphicFramePr>
            <p:xfrm>
              <a:off x="293142" y="2757361"/>
              <a:ext cx="3518207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632762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885445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11475" r="-64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73" t="-111475" r="-11641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111475" r="-64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211475" r="-64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311475" r="-64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循环次数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411475" r="-64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3DE8AF4-40E3-4C3A-B83B-C1C7D6B26FA0}"/>
              </a:ext>
            </a:extLst>
          </p:cNvPr>
          <p:cNvSpPr txBox="1"/>
          <p:nvPr/>
        </p:nvSpPr>
        <p:spPr>
          <a:xfrm flipH="1">
            <a:off x="1407511" y="2305867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A144D0-C29E-4D8F-AE77-B82D8950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761" y="2176267"/>
            <a:ext cx="4974559" cy="3730919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61019CC-55E7-431B-8559-AFD2E1D9764A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采样数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较大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时，误码率有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显著下降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409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复电平信道：信噪比关系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比较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复电平序列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输出信噪比与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内核采样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信噪比的关系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50A1E4EE-E7CB-4E9C-87BE-FB8A4277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488409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50A1E4EE-E7CB-4E9C-87BE-FB8A4277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488409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11475" r="-120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1475" r="-120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DDAAA96E-885D-4B5E-B836-4378B141DFDF}"/>
              </a:ext>
            </a:extLst>
          </p:cNvPr>
          <p:cNvSpPr txBox="1"/>
          <p:nvPr/>
        </p:nvSpPr>
        <p:spPr>
          <a:xfrm flipH="1">
            <a:off x="1202079" y="2520892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2F4441-B48F-4A19-92F8-0AE594C72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419" y="2119622"/>
            <a:ext cx="5334000" cy="4000500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信噪比之间基本呈现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线性关系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025572" y="482367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电平信道编译码展示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6331411" y="388192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谢谢倾听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0B2538-4DF6-4E58-998A-B6C62EDE9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6027001"/>
            <a:ext cx="1438275" cy="830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07588" y="2171807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546473" y="2765545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15159" y="2832271"/>
            <a:ext cx="427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</a:rPr>
              <a:t>复电平信道的构建与性能分析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67746" y="294517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46267" y="3486328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014217" y="3578408"/>
            <a:ext cx="36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线性分组码的设计及分析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769030" y="369130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45838" y="4230117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14524" y="4296843"/>
            <a:ext cx="304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卷积码的设计及分析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69651" y="443578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87395" y="2171700"/>
            <a:ext cx="7620" cy="3208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3830" y="217170"/>
            <a:ext cx="13055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7" grpId="0"/>
      <p:bldP spid="19" grpId="0"/>
      <p:bldP spid="21" grpId="0"/>
      <p:bldP spid="22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5843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复电平信道：模型构建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339215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复采样信道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模型的建立</a:t>
            </a:r>
            <a:endParaRPr lang="en-US" altLang="zh-CN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复电平信道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：传递一个信号时，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多次调用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复采样信道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序列信道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：将比特串映成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电平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，输入复电平信道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001BF8-6C2C-4817-BF9C-1011A71E3BD0}"/>
                  </a:ext>
                </a:extLst>
              </p:cNvPr>
              <p:cNvSpPr txBox="1"/>
              <p:nvPr/>
            </p:nvSpPr>
            <p:spPr>
              <a:xfrm>
                <a:off x="586673" y="3663905"/>
                <a:ext cx="1979452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001BF8-6C2C-4817-BF9C-1011A71E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3" y="3663905"/>
                <a:ext cx="1979452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31822F-A403-4291-96BF-82973A6D3C63}"/>
                  </a:ext>
                </a:extLst>
              </p:cNvPr>
              <p:cNvSpPr txBox="1"/>
              <p:nvPr/>
            </p:nvSpPr>
            <p:spPr>
              <a:xfrm>
                <a:off x="3841808" y="3253536"/>
                <a:ext cx="2736069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𝒃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31822F-A403-4291-96BF-82973A6D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3253536"/>
                <a:ext cx="2736069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0FCD17-4118-4679-A5FC-B621C58E265E}"/>
                  </a:ext>
                </a:extLst>
              </p:cNvPr>
              <p:cNvSpPr txBox="1"/>
              <p:nvPr/>
            </p:nvSpPr>
            <p:spPr>
              <a:xfrm>
                <a:off x="3801348" y="3788081"/>
                <a:ext cx="3444597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𝝆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0FCD17-4118-4679-A5FC-B621C58E2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48" y="3788081"/>
                <a:ext cx="3444597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48D407-EC8D-4187-B91F-F7E6858A9494}"/>
                  </a:ext>
                </a:extLst>
              </p:cNvPr>
              <p:cNvSpPr txBox="1"/>
              <p:nvPr/>
            </p:nvSpPr>
            <p:spPr>
              <a:xfrm>
                <a:off x="3841808" y="4322626"/>
                <a:ext cx="2405980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~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𝓒𝓝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48D407-EC8D-4187-B91F-F7E6858A9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4322626"/>
                <a:ext cx="2405980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5B5B602-0CD4-431B-ADAE-42DAAE9D8C67}"/>
                  </a:ext>
                </a:extLst>
              </p:cNvPr>
              <p:cNvSpPr txBox="1"/>
              <p:nvPr/>
            </p:nvSpPr>
            <p:spPr>
              <a:xfrm>
                <a:off x="3841808" y="4862671"/>
                <a:ext cx="2077364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~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𝓒𝓝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𝟎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𝟐</m:t>
                          </m:r>
                        </m:sup>
                      </m:sSubSup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5B5B602-0CD4-431B-ADAE-42DAAE9D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4862671"/>
                <a:ext cx="2077364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D13773-134F-49A0-859F-C3DAD63D9A22}"/>
                  </a:ext>
                </a:extLst>
              </p:cNvPr>
              <p:cNvSpPr txBox="1"/>
              <p:nvPr/>
            </p:nvSpPr>
            <p:spPr>
              <a:xfrm>
                <a:off x="586673" y="5847603"/>
                <a:ext cx="1395703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𝒖</m:t>
                      </m:r>
                    </m:oMath>
                  </m:oMathPara>
                </a14:m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D13773-134F-49A0-859F-C3DAD63D9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3" y="5847603"/>
                <a:ext cx="1395703" cy="410369"/>
              </a:xfrm>
              <a:prstGeom prst="rect">
                <a:avLst/>
              </a:prstGeom>
              <a:blipFill>
                <a:blip r:embed="rId8"/>
                <a:stretch>
                  <a:fillRect l="-2620" t="-66176" r="-2183" b="-3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5D81828-78D0-48B1-8B0D-B55990DC2E25}"/>
                  </a:ext>
                </a:extLst>
              </p:cNvPr>
              <p:cNvSpPr txBox="1"/>
              <p:nvPr/>
            </p:nvSpPr>
            <p:spPr>
              <a:xfrm>
                <a:off x="3176297" y="5847604"/>
                <a:ext cx="1846980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𝒗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𝑻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5D81828-78D0-48B1-8B0D-B55990DC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97" y="5847604"/>
                <a:ext cx="1846980" cy="410369"/>
              </a:xfrm>
              <a:prstGeom prst="rect">
                <a:avLst/>
              </a:prstGeom>
              <a:blipFill>
                <a:blip r:embed="rId9"/>
                <a:stretch>
                  <a:fillRect l="-4950" t="-398529" r="-102640" b="-480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A138A36-73E4-4E56-9669-E0CD92A682F3}"/>
                  </a:ext>
                </a:extLst>
              </p:cNvPr>
              <p:cNvSpPr/>
              <p:nvPr/>
            </p:nvSpPr>
            <p:spPr>
              <a:xfrm>
                <a:off x="6007096" y="5552307"/>
                <a:ext cx="2659474" cy="833126"/>
              </a:xfrm>
              <a:prstGeom prst="round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A138A36-73E4-4E56-9669-E0CD92A68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96" y="5552307"/>
                <a:ext cx="2659474" cy="83312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复电平信道：调制映射与判决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不同场景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下设计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调制映射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方法、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最优判决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方法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89ADDE3-E619-432F-A44C-6D6ACB02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" y="2419617"/>
            <a:ext cx="8971915" cy="2849630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情形一：收发端均不知道信道信息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均匀分布于单位圆上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情形二：仅收端知道信道信息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接收信号之后将信道旋转角度消除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情形三：收发端均知道信道信息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发送端预乘信道的反向角度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zh-CN" altLang="en-US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DE997-5C69-44B5-BEC5-0A8C6B0E0FD5}"/>
                  </a:ext>
                </a:extLst>
              </p:cNvPr>
              <p:cNvSpPr txBox="1"/>
              <p:nvPr/>
            </p:nvSpPr>
            <p:spPr>
              <a:xfrm>
                <a:off x="4843820" y="5552307"/>
                <a:ext cx="2450414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e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arg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DE997-5C69-44B5-BEC5-0A8C6B0E0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20" y="5552307"/>
                <a:ext cx="245041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121335-3F68-4070-A794-D559F3161104}"/>
                  </a:ext>
                </a:extLst>
              </p:cNvPr>
              <p:cNvSpPr txBox="1"/>
              <p:nvPr/>
            </p:nvSpPr>
            <p:spPr>
              <a:xfrm>
                <a:off x="1646730" y="5552307"/>
                <a:ext cx="1979452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121335-3F68-4070-A794-D559F316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30" y="5552307"/>
                <a:ext cx="1979452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9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8106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复电平信道：信号的发送和接收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401001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设计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比特流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到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间的映射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针对不同情形画出发端与收端的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星座图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格雷码编码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18FC8A1F-6071-4EC7-8B5F-743EC600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012032"/>
                  </p:ext>
                </p:extLst>
              </p:nvPr>
            </p:nvGraphicFramePr>
            <p:xfrm>
              <a:off x="6216512" y="1700043"/>
              <a:ext cx="2735109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𝐝𝐁</m:t>
                                </m:r>
                              </m:oMath>
                            </m:oMathPara>
                          </a14:m>
                          <a:endParaRPr lang="zh-CN" altLang="en-US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18FC8A1F-6071-4EC7-8B5F-743EC600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012032"/>
                  </p:ext>
                </p:extLst>
              </p:nvPr>
            </p:nvGraphicFramePr>
            <p:xfrm>
              <a:off x="6216512" y="1700043"/>
              <a:ext cx="2735109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08065" r="-1205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3115" r="-120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413115" r="-120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F494431-2ADF-41B7-A77F-A32ACAB2E2BB}"/>
              </a:ext>
            </a:extLst>
          </p:cNvPr>
          <p:cNvSpPr txBox="1"/>
          <p:nvPr/>
        </p:nvSpPr>
        <p:spPr>
          <a:xfrm flipH="1">
            <a:off x="6939332" y="1295254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D782F2-FE90-43E5-B0A5-73B83CDC2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95" y="3663638"/>
            <a:ext cx="2409438" cy="24327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9FB916-1171-41E3-A0CE-2A08765F9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282" y="3690834"/>
            <a:ext cx="2409438" cy="24055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78CAF6-C510-48F4-B21F-A0BE98692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869" y="3663638"/>
            <a:ext cx="2409438" cy="242490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14086B2-D3CD-44C2-B809-C7EFF5BBEB69}"/>
              </a:ext>
            </a:extLst>
          </p:cNvPr>
          <p:cNvSpPr txBox="1"/>
          <p:nvPr/>
        </p:nvSpPr>
        <p:spPr>
          <a:xfrm flipH="1">
            <a:off x="1063680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B48207-594B-4DFA-8C86-C7FB97A38EA5}"/>
              </a:ext>
            </a:extLst>
          </p:cNvPr>
          <p:cNvSpPr txBox="1"/>
          <p:nvPr/>
        </p:nvSpPr>
        <p:spPr>
          <a:xfrm flipH="1">
            <a:off x="3927266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F2549B-21C1-4AD5-B625-699CF49AA097}"/>
              </a:ext>
            </a:extLst>
          </p:cNvPr>
          <p:cNvSpPr txBox="1"/>
          <p:nvPr/>
        </p:nvSpPr>
        <p:spPr>
          <a:xfrm flipH="1">
            <a:off x="6790852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3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22583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2E0034-AE3C-4707-BAF2-4AE19304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7" y="1731056"/>
            <a:ext cx="4000500" cy="4000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887D49-EEC1-49E3-8AB3-FF2C92D8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4" y="1731056"/>
            <a:ext cx="4000500" cy="40005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</p:spTree>
    <p:extLst>
      <p:ext uri="{BB962C8B-B14F-4D97-AF65-F5344CB8AC3E}">
        <p14:creationId xmlns:p14="http://schemas.microsoft.com/office/powerpoint/2010/main" val="172951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2-bit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2E3538-598E-4112-BC66-7E1F0A12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6" y="1731056"/>
            <a:ext cx="40005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5BA0DF-254C-4BF4-A92C-CC1324A8A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3" y="1731056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6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3-bit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C8B2AE-264B-459D-B69D-9031EA9E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6" y="1731056"/>
            <a:ext cx="4000500" cy="400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7B8EE9-8843-43EE-91E8-F81EA2437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3" y="1731056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974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复电平信道：不同比特映射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401001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不同比特映射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下比较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性能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（误码率）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5">
                <a:extLst>
                  <a:ext uri="{FF2B5EF4-FFF2-40B4-BE49-F238E27FC236}">
                    <a16:creationId xmlns:a16="http://schemas.microsoft.com/office/drawing/2014/main" id="{01F697AA-08B4-4E38-83AD-AD3B87645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096804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5">
                <a:extLst>
                  <a:ext uri="{FF2B5EF4-FFF2-40B4-BE49-F238E27FC236}">
                    <a16:creationId xmlns:a16="http://schemas.microsoft.com/office/drawing/2014/main" id="{01F697AA-08B4-4E38-83AD-AD3B87645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096804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11475" r="-120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1475" r="-120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AF80A2C7-C1FD-46E2-9F49-C534FB68BE6C}"/>
              </a:ext>
            </a:extLst>
          </p:cNvPr>
          <p:cNvSpPr txBox="1"/>
          <p:nvPr/>
        </p:nvSpPr>
        <p:spPr>
          <a:xfrm flipH="1">
            <a:off x="1202079" y="2520892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C7868F-A5AF-498E-B6F9-B0EE2C10A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15" y="2084205"/>
            <a:ext cx="5334000" cy="4000500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C4DC0A4-AF31-4776-9A91-8FF01D4C1E63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多比特映射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节省信道开销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的代价是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降低性能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342900" indent="-342900">
          <a:lnSpc>
            <a:spcPts val="3200"/>
          </a:lnSpc>
          <a:buClr>
            <a:srgbClr val="000000"/>
          </a:buClr>
          <a:buFont typeface="Wingdings" panose="05000000000000000000" pitchFamily="2" charset="2"/>
          <a:buChar char="l"/>
          <a:defRPr lang="zh-CN" altLang="en-US" sz="2400" b="1" dirty="0">
            <a:solidFill>
              <a:schemeClr val="tx1"/>
            </a:solidFill>
            <a:latin typeface="Times New Roman" panose="02020603050405020304" charset="0"/>
            <a:ea typeface="黑体" panose="02010609060101010101" charset="-122"/>
            <a:cs typeface="Times New Roman" panose="02020603050405020304" charset="0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627</Words>
  <Application>Microsoft Office PowerPoint</Application>
  <PresentationFormat>全屏显示(4:3)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李 智毅</cp:lastModifiedBy>
  <cp:revision>340</cp:revision>
  <dcterms:created xsi:type="dcterms:W3CDTF">2014-08-08T13:32:00Z</dcterms:created>
  <dcterms:modified xsi:type="dcterms:W3CDTF">2022-10-11T09:29:46Z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46BE6224FD414B3E90EB9C0CCF06C992</vt:lpwstr>
  </property>
  <property fmtid="{D5CDD505-2E9C-101B-9397-08002B2CF9AE}" pid="3" name="KSOProductBuildVer">
    <vt:lpwstr>2052-11.1.0.10359</vt:lpwstr>
  </property>
</Properties>
</file>