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266" r:id="rId3"/>
    <p:sldId id="281" r:id="rId4"/>
    <p:sldId id="290" r:id="rId5"/>
    <p:sldId id="282" r:id="rId6"/>
    <p:sldId id="284" r:id="rId7"/>
    <p:sldId id="285" r:id="rId8"/>
    <p:sldId id="286" r:id="rId9"/>
    <p:sldId id="294" r:id="rId10"/>
    <p:sldId id="288" r:id="rId11"/>
    <p:sldId id="289" r:id="rId12"/>
    <p:sldId id="291" r:id="rId13"/>
    <p:sldId id="292" r:id="rId14"/>
    <p:sldId id="293" r:id="rId15"/>
    <p:sldId id="287" r:id="rId16"/>
    <p:sldId id="298" r:id="rId17"/>
    <p:sldId id="300" r:id="rId18"/>
    <p:sldId id="301" r:id="rId19"/>
    <p:sldId id="297" r:id="rId20"/>
    <p:sldId id="295" r:id="rId21"/>
    <p:sldId id="296" r:id="rId22"/>
    <p:sldId id="299" r:id="rId23"/>
    <p:sldId id="27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6388"/>
    <a:srgbClr val="5C307D"/>
    <a:srgbClr val="C00000"/>
    <a:srgbClr val="BF8F00"/>
    <a:srgbClr val="F5F5F5"/>
    <a:srgbClr val="CA3939"/>
    <a:srgbClr val="EAEAEA"/>
    <a:srgbClr val="002060"/>
    <a:srgbClr val="4C4C4C"/>
    <a:srgbClr val="492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3669" autoAdjust="0"/>
  </p:normalViewPr>
  <p:slideViewPr>
    <p:cSldViewPr snapToGrid="0" showGuides="1">
      <p:cViewPr varScale="1">
        <p:scale>
          <a:sx n="93" d="100"/>
          <a:sy n="93" d="100"/>
        </p:scale>
        <p:origin x="1036" y="64"/>
      </p:cViewPr>
      <p:guideLst>
        <p:guide orient="horz" pos="209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263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6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6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42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52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5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445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11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81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3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354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11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6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3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15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椭圆 16">
            <a:extLst>
              <a:ext uri="{FF2B5EF4-FFF2-40B4-BE49-F238E27FC236}">
                <a16:creationId xmlns:a16="http://schemas.microsoft.com/office/drawing/2014/main" id="{4F06BC95-37D4-4855-B4DF-602E2C416B0B}"/>
              </a:ext>
            </a:extLst>
          </p:cNvPr>
          <p:cNvSpPr/>
          <p:nvPr userDrawn="1"/>
        </p:nvSpPr>
        <p:spPr>
          <a:xfrm>
            <a:off x="8611984" y="6583679"/>
            <a:ext cx="431843" cy="19950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217210-6342-4CBD-AECC-FD7487F24651}" type="slidenum">
              <a:rPr lang="zh-CN" altLang="en-US" sz="1600" smtClean="0"/>
              <a:pPr/>
              <a:t>‹#›</a:t>
            </a:fld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37162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770715" y="362098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实验一：电平信道编译码展示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0" y="3473130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6886F6-4089-441B-8204-7FFE1001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  <p:cxnSp>
        <p:nvCxnSpPr>
          <p:cNvPr id="4" name="直接连接符 3"/>
          <p:cNvCxnSpPr>
            <a:cxnSpLocks/>
          </p:cNvCxnSpPr>
          <p:nvPr/>
        </p:nvCxnSpPr>
        <p:spPr>
          <a:xfrm>
            <a:off x="4428781" y="6026877"/>
            <a:ext cx="44458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A5D9B253-B3A2-40A9-A2E6-D34DF09A0B44}"/>
              </a:ext>
            </a:extLst>
          </p:cNvPr>
          <p:cNvSpPr txBox="1"/>
          <p:nvPr/>
        </p:nvSpPr>
        <p:spPr>
          <a:xfrm>
            <a:off x="3899229" y="542665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小组成员：李沐阳、王铮、赵英竹、李智毅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情形一：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收发方均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没有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任何信道信息（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未知）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16B98D4-BD2F-4A92-9BFA-747CB01CC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208" y="2419617"/>
            <a:ext cx="4385877" cy="36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情形二：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仅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接收方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A8BA90-A0E3-4343-BEA8-7CE8116C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031" y="2419617"/>
            <a:ext cx="4568263" cy="37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情形三：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收发端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均知道信道信息（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B028BE-3143-423D-94D5-056049BB6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616" y="2387901"/>
            <a:ext cx="4761944" cy="38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A223A975-CD29-4392-9102-473AB707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" y="3360284"/>
            <a:ext cx="2483586" cy="76665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所有情形对比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045A8-5D6B-4B74-BAA4-D472447A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172" y="2356881"/>
            <a:ext cx="5458637" cy="43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复电平信道：采样数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863E9A-D780-42ED-8B36-65098CAD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不同采样数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下对比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误码率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𝟗𝟗𝟔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475" r="-64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3" t="-111475" r="-11641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1475" r="-64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11475" r="-64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311475" r="-64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411475" r="-64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3DE8AF4-40E3-4C3A-B83B-C1C7D6B26FA0}"/>
              </a:ext>
            </a:extLst>
          </p:cNvPr>
          <p:cNvSpPr txBox="1"/>
          <p:nvPr/>
        </p:nvSpPr>
        <p:spPr>
          <a:xfrm flipH="1">
            <a:off x="1407511" y="2305867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144D0-C29E-4D8F-AE77-B82D8950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761" y="2176267"/>
            <a:ext cx="4974559" cy="373091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1019CC-55E7-431B-8559-AFD2E1D9764A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采样数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较大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时，误码率有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显著下降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40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复电平序列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输出信噪比与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内核采样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信噪比的关系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DAAA96E-885D-4B5E-B836-4378B141DFDF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2F4441-B48F-4A19-92F8-0AE594C7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19" y="2119622"/>
            <a:ext cx="5334000" cy="4000500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信噪比之间基本呈现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线性关系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02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卷积码：模块设计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编码器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以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1/2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效率为例，输入序列为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x)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53D5DC-8237-FDBB-C497-87C36E122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" y="4016025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译码器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4C1B938-EEF6-15CF-FA19-D553A1F0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28" y="2031665"/>
            <a:ext cx="2233413" cy="8609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g1 = [1,1,0,1]</a:t>
            </a: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g2 = [1,1,1,1]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DB586C-D635-E76C-7358-9ACD7488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560" y="2279022"/>
            <a:ext cx="422439" cy="956036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7D5DF9E-6768-5218-24D3-91CD3378D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18" y="2201264"/>
            <a:ext cx="604979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x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2E611FA-85F7-39E9-CFB6-7FD145F3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899" y="2087898"/>
            <a:ext cx="604979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sz="36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8FC5822-2009-D676-623B-E2C554B2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896" y="2031665"/>
            <a:ext cx="604980" cy="8609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d1</a:t>
            </a: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d2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048B4A7-F6F8-1AF4-43FD-457AF37D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83" y="2083194"/>
            <a:ext cx="604979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sz="36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6351B00-D8E2-4D11-F469-389E11AAD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713" y="2026549"/>
            <a:ext cx="2573639" cy="8609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d_i = d1_i</a:t>
            </a: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d_i+1 = d2_i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F4FA401-03B7-7CC2-DB3D-41040D7B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116" y="2201264"/>
            <a:ext cx="1450393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(reshape)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FFE4B89-0FE2-E27E-3107-2A2FC0A7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91" y="3059988"/>
            <a:ext cx="7167559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卷积码编码结果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截去卷积产生的最后几位冗余经电平映射后送入复电平信道。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C41995-4851-6C20-D472-41C0A059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91" y="4498704"/>
            <a:ext cx="8207018" cy="1723342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软判决：以收到的复电平信号与“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”和“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”所代表的信号做内积，作为判定的“概率”值，进行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viterbi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硬判决：先将收到的复信号进行判决，之后以汉明距离作为判据，进行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viterbi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7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9" grpId="0"/>
      <p:bldP spid="10" grpId="0"/>
      <p:bldP spid="12" grpId="0"/>
      <p:bldP spid="13" grpId="0"/>
      <p:bldP spid="18" grpId="0"/>
      <p:bldP spid="21" grpId="0"/>
      <p:bldP spid="22" grpId="0"/>
      <p:bldP spid="2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卷积码：模块设计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CRC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编码器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53D5DC-8237-FDBB-C497-87C36E122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" y="3814981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译码器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FFE4B89-0FE2-E27E-3107-2A2FC0A7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17" y="2184322"/>
            <a:ext cx="8039890" cy="16306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采用了课上所讲的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CRC3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生成多项式</a:t>
            </a:r>
            <a:r>
              <a:rPr lang="en-US" altLang="zh-CN" dirty="0"/>
              <a:t>x^3+x^2+1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做校验位编码。整体思路为通过循环进行长除法，求得余式系数做校验位拼接在序列最后。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774CB78-9559-501B-4E55-1C34B533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17" y="4292999"/>
            <a:ext cx="8039890" cy="110142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将收到的码流进行译码，将译码结果分组，用长除法校验每个组是否有错（是否有余数）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23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不同效率编译码器的误码率信噪比关系（软硬两种判别方式）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AAA96E-885D-4B5E-B836-4378B141DFDF}"/>
              </a:ext>
            </a:extLst>
          </p:cNvPr>
          <p:cNvSpPr txBox="1"/>
          <p:nvPr/>
        </p:nvSpPr>
        <p:spPr>
          <a:xfrm flipH="1">
            <a:off x="5235503" y="1931733"/>
            <a:ext cx="2327716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序列长度：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2000</a:t>
            </a:r>
            <a:endParaRPr lang="zh-CN" altLang="en-US" b="1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191582" y="2520892"/>
            <a:ext cx="3391468" cy="3857606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1.1/3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效率编译码器效果明显好于</a:t>
            </a:r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效率编译码器，符合预期；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理论上硬判决比软判决性能要差</a:t>
            </a:r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2db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，但仿真结果中差距并不明显，考虑随机因素影响。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559866-2707-C916-5015-0E24CE16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05" y="2520892"/>
            <a:ext cx="510611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7588" y="217180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46473" y="2765545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15159" y="2832271"/>
            <a:ext cx="42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</a:rPr>
              <a:t>复电平信道的构建与性能分析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67746" y="294517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6267" y="3486328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14217" y="3578408"/>
            <a:ext cx="36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线性分组码的设计及分析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69030" y="369130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5838" y="4230117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4524" y="4296843"/>
            <a:ext cx="304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卷积码的设计及分析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69651" y="443578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7395" y="2171700"/>
            <a:ext cx="7620" cy="3208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" y="217170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9" grpId="0"/>
      <p:bldP spid="21" grpId="0"/>
      <p:bldP spid="22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编译码器在是否收尾的情况下的误码率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548922"/>
                  </p:ext>
                </p:extLst>
              </p:nvPr>
            </p:nvGraphicFramePr>
            <p:xfrm>
              <a:off x="483457" y="3611933"/>
              <a:ext cx="2735109" cy="7416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效率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发送序列长度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𝟐𝟎𝟎𝟎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548922"/>
                  </p:ext>
                </p:extLst>
              </p:nvPr>
            </p:nvGraphicFramePr>
            <p:xfrm>
              <a:off x="483457" y="3611933"/>
              <a:ext cx="2735109" cy="7416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效率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084" t="-11290" r="-1807" b="-1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发送序列长度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084" t="-113115" r="-1807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DAAA96E-885D-4B5E-B836-4378B141DFDF}"/>
              </a:ext>
            </a:extLst>
          </p:cNvPr>
          <p:cNvSpPr txBox="1"/>
          <p:nvPr/>
        </p:nvSpPr>
        <p:spPr>
          <a:xfrm flipH="1">
            <a:off x="1206277" y="307767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序列较长时，收尾与否对误码率的影响并不明显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4ED223-5BC4-9DCA-6429-1B309C345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18" y="2090743"/>
            <a:ext cx="5294823" cy="38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CRC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编码后的误块率与误码率比较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估计误块率与测量得出的误码率大致相同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64AD28-C488-1E54-2FB8-067407AF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45" y="1941598"/>
            <a:ext cx="508706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卷积码：误码图案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½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效率情况下的误码图案（不同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SNR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），红色表示错误位置。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618668" y="2275510"/>
            <a:ext cx="2581732" cy="3832495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仿真得到的错误图案规律并不明显，可以认为在序列的尾部出现错误的可能性较大。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9B24CA-8004-8EFF-882A-FBF452D3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73" y="2197649"/>
            <a:ext cx="5007344" cy="39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025572" y="482367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电平信道编译码展示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谢谢倾听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0B2538-4DF6-4E58-998A-B6C62EDE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843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复电平信道：模型构建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339215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复采样信道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模型的建立</a:t>
            </a:r>
            <a:endParaRPr lang="en-US" altLang="zh-CN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：传递一个信号时，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多次调用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复采样信道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序列信道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：将比特串映成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，输入复电平信道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/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/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𝒃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/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𝝆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/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~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/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~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/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𝒖</m:t>
                      </m:r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blipFill>
                <a:blip r:embed="rId8"/>
                <a:stretch>
                  <a:fillRect l="-2620" t="-66176" r="-2183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/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𝒗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blipFill>
                <a:blip r:embed="rId9"/>
                <a:stretch>
                  <a:fillRect l="-4950" t="-398529" r="-102640" b="-480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/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复电平信道：调制映射与判决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不同场景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调制映射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方法、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最优判决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ADDE3-E619-432F-A44C-6D6ACB02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" y="2419617"/>
            <a:ext cx="8971915" cy="2849630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情形一：收发端均不知道信道信息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均匀分布于单位圆上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情形二：仅收端知道信道信息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接收信号之后将信道旋转角度消除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情形三：收发端均知道信道信息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发送端预乘信道的反向角度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zh-CN" altLang="en-US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/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e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arg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/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9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8106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复电平信道：信号的发送和接收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比特流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到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间的映射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针对不同情形画出发端与收端的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星座图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格雷码编码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08065" r="-1205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3115" r="-12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413115" r="-12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F494431-2ADF-41B7-A77F-A32ACAB2E2BB}"/>
              </a:ext>
            </a:extLst>
          </p:cNvPr>
          <p:cNvSpPr txBox="1"/>
          <p:nvPr/>
        </p:nvSpPr>
        <p:spPr>
          <a:xfrm flipH="1">
            <a:off x="6939332" y="1295254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782F2-FE90-43E5-B0A5-73B83CDC2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95" y="3663638"/>
            <a:ext cx="2409438" cy="24327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9FB916-1171-41E3-A0CE-2A08765F9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282" y="3690834"/>
            <a:ext cx="2409438" cy="24055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78CAF6-C510-48F4-B21F-A0BE98692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869" y="3663638"/>
            <a:ext cx="2409438" cy="24249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14086B2-D3CD-44C2-B809-C7EFF5BBEB69}"/>
              </a:ext>
            </a:extLst>
          </p:cNvPr>
          <p:cNvSpPr txBox="1"/>
          <p:nvPr/>
        </p:nvSpPr>
        <p:spPr>
          <a:xfrm flipH="1">
            <a:off x="1063680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B48207-594B-4DFA-8C86-C7FB97A38EA5}"/>
              </a:ext>
            </a:extLst>
          </p:cNvPr>
          <p:cNvSpPr txBox="1"/>
          <p:nvPr/>
        </p:nvSpPr>
        <p:spPr>
          <a:xfrm flipH="1">
            <a:off x="3927266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F2549B-21C1-4AD5-B625-699CF49AA097}"/>
              </a:ext>
            </a:extLst>
          </p:cNvPr>
          <p:cNvSpPr txBox="1"/>
          <p:nvPr/>
        </p:nvSpPr>
        <p:spPr>
          <a:xfrm flipH="1">
            <a:off x="6790852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22583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2E0034-AE3C-4707-BAF2-4AE19304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7" y="1731056"/>
            <a:ext cx="4000500" cy="4000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887D49-EEC1-49E3-8AB3-FF2C92D8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4" y="1731056"/>
            <a:ext cx="4000500" cy="40005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</p:spTree>
    <p:extLst>
      <p:ext uri="{BB962C8B-B14F-4D97-AF65-F5344CB8AC3E}">
        <p14:creationId xmlns:p14="http://schemas.microsoft.com/office/powerpoint/2010/main" val="17295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2-bit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E3538-598E-4112-BC66-7E1F0A12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5BA0DF-254C-4BF4-A92C-CC1324A8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3-bit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8B2AE-264B-459D-B69D-9031EA9E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7B8EE9-8843-43EE-91E8-F81EA2437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复电平信道：不同比特映射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不同比特映射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性能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（误码率）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F80A2C7-C1FD-46E2-9F49-C534FB68BE6C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C7868F-A5AF-498E-B6F9-B0EE2C10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15" y="2084205"/>
            <a:ext cx="5334000" cy="4000500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C4DC0A4-AF31-4776-9A91-8FF01D4C1E63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多比特映射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节省信道开销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的代价是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降低性能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342900" indent="-342900">
          <a:lnSpc>
            <a:spcPts val="3200"/>
          </a:lnSpc>
          <a:buClr>
            <a:srgbClr val="000000"/>
          </a:buClr>
          <a:buFont typeface="Wingdings" panose="05000000000000000000" pitchFamily="2" charset="2"/>
          <a:buChar char="l"/>
          <a:defRPr lang="zh-CN" altLang="en-US" sz="2400" b="1" dirty="0">
            <a:solidFill>
              <a:schemeClr val="tx1"/>
            </a:solidFill>
            <a:latin typeface="Times New Roman" panose="02020603050405020304" charset="0"/>
            <a:ea typeface="黑体" panose="02010609060101010101" charset="-122"/>
            <a:cs typeface="Times New Roman" panose="02020603050405020304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987</Words>
  <Application>Microsoft Office PowerPoint</Application>
  <PresentationFormat>全屏显示(4:3)</PresentationFormat>
  <Paragraphs>159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英竹</cp:lastModifiedBy>
  <cp:revision>347</cp:revision>
  <dcterms:created xsi:type="dcterms:W3CDTF">2014-08-08T13:32:00Z</dcterms:created>
  <dcterms:modified xsi:type="dcterms:W3CDTF">2022-10-11T17:05:54Z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46BE6224FD414B3E90EB9C0CCF06C992</vt:lpwstr>
  </property>
  <property fmtid="{D5CDD505-2E9C-101B-9397-08002B2CF9AE}" pid="3" name="KSOProductBuildVer">
    <vt:lpwstr>2052-11.1.0.10359</vt:lpwstr>
  </property>
</Properties>
</file>