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01F2-9F8B-AD6A-FCE1-B36D390D931E}"/>
              </a:ext>
            </a:extLst>
          </p:cNvPr>
          <p:cNvSpPr>
            <a:spLocks noGrp="1"/>
          </p:cNvSpPr>
          <p:nvPr>
            <p:ph type="ctrTitle"/>
          </p:nvPr>
        </p:nvSpPr>
        <p:spPr>
          <a:xfrm>
            <a:off x="3089397" y="1102946"/>
            <a:ext cx="8791575" cy="2387600"/>
          </a:xfrm>
        </p:spPr>
        <p:txBody>
          <a:bodyPr/>
          <a:lstStyle/>
          <a:p>
            <a:r>
              <a:rPr lang="en-IN" dirty="0"/>
              <a:t>CLOUD computing</a:t>
            </a:r>
          </a:p>
        </p:txBody>
      </p:sp>
      <p:sp>
        <p:nvSpPr>
          <p:cNvPr id="3" name="Subtitle 2">
            <a:extLst>
              <a:ext uri="{FF2B5EF4-FFF2-40B4-BE49-F238E27FC236}">
                <a16:creationId xmlns:a16="http://schemas.microsoft.com/office/drawing/2014/main" id="{D48773E0-FDA4-7231-8128-5E85AAFAC487}"/>
              </a:ext>
            </a:extLst>
          </p:cNvPr>
          <p:cNvSpPr>
            <a:spLocks noGrp="1"/>
          </p:cNvSpPr>
          <p:nvPr>
            <p:ph type="subTitle" idx="1"/>
          </p:nvPr>
        </p:nvSpPr>
        <p:spPr>
          <a:xfrm>
            <a:off x="7485184" y="4927173"/>
            <a:ext cx="8791575" cy="1655762"/>
          </a:xfrm>
        </p:spPr>
        <p:txBody>
          <a:bodyPr>
            <a:normAutofit/>
          </a:bodyPr>
          <a:lstStyle/>
          <a:p>
            <a:r>
              <a:rPr lang="en-IN" sz="4400" dirty="0">
                <a:solidFill>
                  <a:schemeClr val="bg1"/>
                </a:solidFill>
              </a:rPr>
              <a:t>By-Team sky</a:t>
            </a:r>
          </a:p>
        </p:txBody>
      </p:sp>
    </p:spTree>
    <p:extLst>
      <p:ext uri="{BB962C8B-B14F-4D97-AF65-F5344CB8AC3E}">
        <p14:creationId xmlns:p14="http://schemas.microsoft.com/office/powerpoint/2010/main" val="1865476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F4BA-E77A-36F3-92ED-598E9BAAC041}"/>
              </a:ext>
            </a:extLst>
          </p:cNvPr>
          <p:cNvSpPr>
            <a:spLocks noGrp="1"/>
          </p:cNvSpPr>
          <p:nvPr>
            <p:ph type="title"/>
          </p:nvPr>
        </p:nvSpPr>
        <p:spPr/>
        <p:txBody>
          <a:bodyPr/>
          <a:lstStyle/>
          <a:p>
            <a:r>
              <a:rPr lang="en-IN" dirty="0"/>
              <a:t>Cloud computing security</a:t>
            </a:r>
          </a:p>
        </p:txBody>
      </p:sp>
      <p:sp>
        <p:nvSpPr>
          <p:cNvPr id="3" name="Content Placeholder 2">
            <a:extLst>
              <a:ext uri="{FF2B5EF4-FFF2-40B4-BE49-F238E27FC236}">
                <a16:creationId xmlns:a16="http://schemas.microsoft.com/office/drawing/2014/main" id="{A361542D-35E4-2DB2-74E2-6582883B28A5}"/>
              </a:ext>
            </a:extLst>
          </p:cNvPr>
          <p:cNvSpPr>
            <a:spLocks noGrp="1"/>
          </p:cNvSpPr>
          <p:nvPr>
            <p:ph idx="1"/>
          </p:nvPr>
        </p:nvSpPr>
        <p:spPr/>
        <p:txBody>
          <a:bodyPr/>
          <a:lstStyle/>
          <a:p>
            <a:r>
              <a:rPr lang="en-US" dirty="0">
                <a:solidFill>
                  <a:schemeClr val="bg1"/>
                </a:solidFill>
              </a:rPr>
              <a:t>Data Encryption</a:t>
            </a:r>
            <a:r>
              <a:rPr lang="en-US" dirty="0"/>
              <a:t>: Secure your data with encryption techniques, ensuring confidentiality and integrity.</a:t>
            </a:r>
          </a:p>
          <a:p>
            <a:r>
              <a:rPr lang="en-US" dirty="0">
                <a:solidFill>
                  <a:schemeClr val="bg1"/>
                </a:solidFill>
              </a:rPr>
              <a:t>Access Control: </a:t>
            </a:r>
            <a:r>
              <a:rPr lang="en-US" dirty="0"/>
              <a:t>Implement strict access controls to prevent unauthorized access to your cloud resources.</a:t>
            </a:r>
          </a:p>
          <a:p>
            <a:r>
              <a:rPr lang="en-US" dirty="0">
                <a:solidFill>
                  <a:schemeClr val="bg1"/>
                </a:solidFill>
              </a:rPr>
              <a:t>Regular Audits: </a:t>
            </a:r>
            <a:r>
              <a:rPr lang="en-US" dirty="0"/>
              <a:t>Perform regular security audits to identify vulnerabilities and address them proactively.</a:t>
            </a:r>
            <a:endParaRPr lang="en-IN" dirty="0"/>
          </a:p>
        </p:txBody>
      </p:sp>
    </p:spTree>
    <p:extLst>
      <p:ext uri="{BB962C8B-B14F-4D97-AF65-F5344CB8AC3E}">
        <p14:creationId xmlns:p14="http://schemas.microsoft.com/office/powerpoint/2010/main" val="1335098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1CBF-F0B9-C293-7F78-EFB0270A1A24}"/>
              </a:ext>
            </a:extLst>
          </p:cNvPr>
          <p:cNvSpPr>
            <a:spLocks noGrp="1"/>
          </p:cNvSpPr>
          <p:nvPr>
            <p:ph type="title"/>
          </p:nvPr>
        </p:nvSpPr>
        <p:spPr/>
        <p:txBody>
          <a:bodyPr/>
          <a:lstStyle/>
          <a:p>
            <a:r>
              <a:rPr lang="en-IN" b="1" dirty="0"/>
              <a:t>                            AWS</a:t>
            </a:r>
          </a:p>
        </p:txBody>
      </p:sp>
      <p:sp>
        <p:nvSpPr>
          <p:cNvPr id="3" name="Content Placeholder 2">
            <a:extLst>
              <a:ext uri="{FF2B5EF4-FFF2-40B4-BE49-F238E27FC236}">
                <a16:creationId xmlns:a16="http://schemas.microsoft.com/office/drawing/2014/main" id="{F851B2A1-077C-636C-B5CF-05A7B11DD6BF}"/>
              </a:ext>
            </a:extLst>
          </p:cNvPr>
          <p:cNvSpPr>
            <a:spLocks noGrp="1"/>
          </p:cNvSpPr>
          <p:nvPr>
            <p:ph idx="1"/>
          </p:nvPr>
        </p:nvSpPr>
        <p:spPr/>
        <p:txBody>
          <a:bodyPr/>
          <a:lstStyle/>
          <a:p>
            <a:pPr marL="0" indent="0">
              <a:buNone/>
            </a:pPr>
            <a:r>
              <a:rPr lang="en-US" dirty="0"/>
              <a:t>Amazon Web Services (AWS) is a comprehensive cloud computing platform offered by Amazon. It provides a wide range of on-demand services and resources for building, deploying, and managing applications and infrastructure in the cloud. With AWS, you can access virtual servers, storage, databases, AI and machine learning tools, analytics services, and much more.</a:t>
            </a:r>
            <a:endParaRPr lang="en-IN" dirty="0"/>
          </a:p>
        </p:txBody>
      </p:sp>
    </p:spTree>
    <p:extLst>
      <p:ext uri="{BB962C8B-B14F-4D97-AF65-F5344CB8AC3E}">
        <p14:creationId xmlns:p14="http://schemas.microsoft.com/office/powerpoint/2010/main" val="830655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C432-5063-B2AB-82C3-A539BD51A951}"/>
              </a:ext>
            </a:extLst>
          </p:cNvPr>
          <p:cNvSpPr>
            <a:spLocks noGrp="1"/>
          </p:cNvSpPr>
          <p:nvPr>
            <p:ph type="title"/>
          </p:nvPr>
        </p:nvSpPr>
        <p:spPr/>
        <p:txBody>
          <a:bodyPr/>
          <a:lstStyle/>
          <a:p>
            <a:r>
              <a:rPr lang="en-IN" dirty="0"/>
              <a:t>AWS components</a:t>
            </a:r>
          </a:p>
        </p:txBody>
      </p:sp>
      <p:pic>
        <p:nvPicPr>
          <p:cNvPr id="4" name="Content Placeholder 3">
            <a:extLst>
              <a:ext uri="{FF2B5EF4-FFF2-40B4-BE49-F238E27FC236}">
                <a16:creationId xmlns:a16="http://schemas.microsoft.com/office/drawing/2014/main" id="{55EC0C12-2402-EF83-F80B-43CDBE099C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2370" y="1880558"/>
            <a:ext cx="6164086" cy="3910642"/>
          </a:xfrm>
          <a:prstGeom prst="rect">
            <a:avLst/>
          </a:prstGeom>
        </p:spPr>
      </p:pic>
    </p:spTree>
    <p:extLst>
      <p:ext uri="{BB962C8B-B14F-4D97-AF65-F5344CB8AC3E}">
        <p14:creationId xmlns:p14="http://schemas.microsoft.com/office/powerpoint/2010/main" val="245959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99F24-5B80-E475-3855-9EB46E22E350}"/>
              </a:ext>
            </a:extLst>
          </p:cNvPr>
          <p:cNvSpPr>
            <a:spLocks noGrp="1"/>
          </p:cNvSpPr>
          <p:nvPr>
            <p:ph idx="1"/>
          </p:nvPr>
        </p:nvSpPr>
        <p:spPr>
          <a:xfrm>
            <a:off x="1250830" y="888521"/>
            <a:ext cx="9796581" cy="4902679"/>
          </a:xfrm>
        </p:spPr>
        <p:txBody>
          <a:bodyPr>
            <a:normAutofit/>
          </a:bodyPr>
          <a:lstStyle/>
          <a:p>
            <a:pPr algn="l">
              <a:buFont typeface="+mj-lt"/>
              <a:buAutoNum type="arabicPeriod"/>
            </a:pPr>
            <a:r>
              <a:rPr lang="en-US" b="1" i="0" dirty="0">
                <a:solidFill>
                  <a:schemeClr val="bg1"/>
                </a:solidFill>
                <a:effectLst/>
                <a:latin typeface="Söhne"/>
              </a:rPr>
              <a:t>Compute Services:</a:t>
            </a:r>
            <a:endParaRPr lang="en-US" b="0" i="0" dirty="0">
              <a:solidFill>
                <a:schemeClr val="bg1"/>
              </a:solidFill>
              <a:effectLst/>
              <a:latin typeface="Söhne"/>
            </a:endParaRPr>
          </a:p>
          <a:p>
            <a:pPr lvl="1" algn="l">
              <a:buFont typeface="Arial" panose="020B0604020202020204" pitchFamily="34" charset="0"/>
              <a:buChar char="•"/>
            </a:pPr>
            <a:r>
              <a:rPr lang="en-US" b="1" i="0" dirty="0">
                <a:solidFill>
                  <a:schemeClr val="bg1"/>
                </a:solidFill>
                <a:effectLst/>
                <a:latin typeface="Söhne"/>
              </a:rPr>
              <a:t>Amazon EC2 (Elastic Compute Cloud):</a:t>
            </a:r>
            <a:r>
              <a:rPr lang="en-US" b="0" i="0" dirty="0">
                <a:solidFill>
                  <a:schemeClr val="bg1"/>
                </a:solidFill>
                <a:effectLst/>
                <a:latin typeface="Söhne"/>
              </a:rPr>
              <a:t> </a:t>
            </a:r>
            <a:r>
              <a:rPr lang="en-US" b="0" i="0" dirty="0">
                <a:effectLst/>
                <a:latin typeface="Söhne"/>
              </a:rPr>
              <a:t>Provides resizable compute capacity in the form of virtual servers (instances).</a:t>
            </a:r>
          </a:p>
          <a:p>
            <a:pPr lvl="1" algn="l">
              <a:buFont typeface="Arial" panose="020B0604020202020204" pitchFamily="34" charset="0"/>
              <a:buChar char="•"/>
            </a:pPr>
            <a:r>
              <a:rPr lang="en-US" b="1" i="0" dirty="0">
                <a:solidFill>
                  <a:schemeClr val="bg1"/>
                </a:solidFill>
                <a:effectLst/>
                <a:latin typeface="Söhne"/>
              </a:rPr>
              <a:t>AWS Lambda:</a:t>
            </a:r>
            <a:r>
              <a:rPr lang="en-US" b="0" i="0" dirty="0">
                <a:solidFill>
                  <a:schemeClr val="bg1"/>
                </a:solidFill>
                <a:effectLst/>
                <a:latin typeface="Söhne"/>
              </a:rPr>
              <a:t> </a:t>
            </a:r>
            <a:r>
              <a:rPr lang="en-US" b="0" i="0" dirty="0">
                <a:effectLst/>
                <a:latin typeface="Söhne"/>
              </a:rPr>
              <a:t>Enables serverless computing, allowing you to run code in response to events without the need to provision or manage servers.</a:t>
            </a:r>
          </a:p>
          <a:p>
            <a:pPr algn="l">
              <a:buFont typeface="+mj-lt"/>
              <a:buAutoNum type="arabicPeriod"/>
            </a:pPr>
            <a:r>
              <a:rPr lang="en-US" b="1" i="0" dirty="0">
                <a:solidFill>
                  <a:schemeClr val="bg1"/>
                </a:solidFill>
                <a:effectLst/>
                <a:latin typeface="Söhne"/>
              </a:rPr>
              <a:t>Storage Services:</a:t>
            </a:r>
            <a:endParaRPr lang="en-US" b="0" i="0" dirty="0">
              <a:solidFill>
                <a:schemeClr val="bg1"/>
              </a:solidFill>
              <a:effectLst/>
              <a:latin typeface="Söhne"/>
            </a:endParaRPr>
          </a:p>
          <a:p>
            <a:pPr lvl="1" algn="l">
              <a:buFont typeface="Arial" panose="020B0604020202020204" pitchFamily="34" charset="0"/>
              <a:buChar char="•"/>
            </a:pPr>
            <a:r>
              <a:rPr lang="en-US" b="1" i="0" dirty="0">
                <a:solidFill>
                  <a:schemeClr val="bg1"/>
                </a:solidFill>
                <a:effectLst/>
                <a:latin typeface="Söhne"/>
              </a:rPr>
              <a:t>Amazon S3 (Simple Storage Service):</a:t>
            </a:r>
            <a:r>
              <a:rPr lang="en-US" b="0" i="0" dirty="0">
                <a:solidFill>
                  <a:schemeClr val="bg1"/>
                </a:solidFill>
                <a:effectLst/>
                <a:latin typeface="Söhne"/>
              </a:rPr>
              <a:t> </a:t>
            </a:r>
            <a:r>
              <a:rPr lang="en-US" b="0" i="0" dirty="0">
                <a:effectLst/>
                <a:latin typeface="Söhne"/>
              </a:rPr>
              <a:t>Object storage service for scalable and secure storage of data.</a:t>
            </a:r>
          </a:p>
          <a:p>
            <a:pPr lvl="1" algn="l">
              <a:buFont typeface="Arial" panose="020B0604020202020204" pitchFamily="34" charset="0"/>
              <a:buChar char="•"/>
            </a:pPr>
            <a:r>
              <a:rPr lang="en-US" b="1" i="0" dirty="0">
                <a:solidFill>
                  <a:schemeClr val="bg1"/>
                </a:solidFill>
                <a:effectLst/>
                <a:latin typeface="Söhne"/>
              </a:rPr>
              <a:t>Amazon EBS (Elastic Block Store):</a:t>
            </a:r>
            <a:r>
              <a:rPr lang="en-US" b="0" i="0" dirty="0">
                <a:solidFill>
                  <a:schemeClr val="bg1"/>
                </a:solidFill>
                <a:effectLst/>
                <a:latin typeface="Söhne"/>
              </a:rPr>
              <a:t> </a:t>
            </a:r>
            <a:r>
              <a:rPr lang="en-US" b="0" i="0" dirty="0">
                <a:effectLst/>
                <a:latin typeface="Söhne"/>
              </a:rPr>
              <a:t>Provides persistent block-level storage volumes for use with EC2 instances.</a:t>
            </a:r>
          </a:p>
          <a:p>
            <a:pPr lvl="1" algn="l">
              <a:buFont typeface="Arial" panose="020B0604020202020204" pitchFamily="34" charset="0"/>
              <a:buChar char="•"/>
            </a:pPr>
            <a:r>
              <a:rPr lang="en-US" b="1" i="0" dirty="0">
                <a:solidFill>
                  <a:schemeClr val="bg1"/>
                </a:solidFill>
                <a:effectLst/>
                <a:latin typeface="Söhne"/>
              </a:rPr>
              <a:t>Amazon Glacier:</a:t>
            </a:r>
            <a:r>
              <a:rPr lang="en-US" b="0" i="0" dirty="0">
                <a:solidFill>
                  <a:schemeClr val="bg1"/>
                </a:solidFill>
                <a:effectLst/>
                <a:latin typeface="Söhne"/>
              </a:rPr>
              <a:t> </a:t>
            </a:r>
            <a:r>
              <a:rPr lang="en-US" b="0" i="0" dirty="0">
                <a:effectLst/>
                <a:latin typeface="Söhne"/>
              </a:rPr>
              <a:t>Low-cost storage service for data archiving and long-term backup.</a:t>
            </a:r>
          </a:p>
          <a:p>
            <a:endParaRPr lang="en-IN" dirty="0"/>
          </a:p>
        </p:txBody>
      </p:sp>
    </p:spTree>
    <p:extLst>
      <p:ext uri="{BB962C8B-B14F-4D97-AF65-F5344CB8AC3E}">
        <p14:creationId xmlns:p14="http://schemas.microsoft.com/office/powerpoint/2010/main" val="402320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522E0-D83D-F950-7863-482BC08FC6BD}"/>
              </a:ext>
            </a:extLst>
          </p:cNvPr>
          <p:cNvSpPr>
            <a:spLocks noGrp="1"/>
          </p:cNvSpPr>
          <p:nvPr>
            <p:ph idx="1"/>
          </p:nvPr>
        </p:nvSpPr>
        <p:spPr>
          <a:xfrm>
            <a:off x="1141412" y="819508"/>
            <a:ext cx="10383479" cy="5667555"/>
          </a:xfrm>
        </p:spPr>
        <p:txBody>
          <a:bodyPr>
            <a:normAutofit fontScale="85000" lnSpcReduction="10000"/>
          </a:bodyPr>
          <a:lstStyle/>
          <a:p>
            <a:pPr algn="l"/>
            <a:r>
              <a:rPr lang="en-US" b="1" i="0" dirty="0">
                <a:solidFill>
                  <a:schemeClr val="bg1"/>
                </a:solidFill>
                <a:effectLst/>
                <a:latin typeface="Söhne"/>
              </a:rPr>
              <a:t>3.Database Services:</a:t>
            </a:r>
            <a:endParaRPr lang="en-US" b="0" i="0" dirty="0">
              <a:solidFill>
                <a:schemeClr val="bg1"/>
              </a:solidFill>
              <a:effectLst/>
              <a:latin typeface="Söhne"/>
            </a:endParaRPr>
          </a:p>
          <a:p>
            <a:pPr marL="742950" lvl="1" indent="-285750" algn="l">
              <a:buFont typeface="Arial" panose="020B0604020202020204" pitchFamily="34" charset="0"/>
              <a:buChar char="•"/>
            </a:pPr>
            <a:r>
              <a:rPr lang="en-US" b="1" i="0" dirty="0">
                <a:solidFill>
                  <a:schemeClr val="bg1"/>
                </a:solidFill>
                <a:effectLst/>
                <a:latin typeface="Söhne"/>
              </a:rPr>
              <a:t>Amazon RDS (Relational Database Service):</a:t>
            </a:r>
            <a:r>
              <a:rPr lang="en-US" b="0" i="0" dirty="0">
                <a:solidFill>
                  <a:schemeClr val="bg1"/>
                </a:solidFill>
                <a:effectLst/>
                <a:latin typeface="Söhne"/>
              </a:rPr>
              <a:t> </a:t>
            </a:r>
            <a:r>
              <a:rPr lang="en-US" b="0" i="0" dirty="0">
                <a:effectLst/>
                <a:latin typeface="Söhne"/>
              </a:rPr>
              <a:t>Managed relational database service supporting multiple database engines.</a:t>
            </a:r>
          </a:p>
          <a:p>
            <a:pPr marL="742950" lvl="1" indent="-285750" algn="l">
              <a:buFont typeface="Arial" panose="020B0604020202020204" pitchFamily="34" charset="0"/>
              <a:buChar char="•"/>
            </a:pPr>
            <a:r>
              <a:rPr lang="en-US" b="1" i="0" dirty="0">
                <a:solidFill>
                  <a:schemeClr val="bg1"/>
                </a:solidFill>
                <a:effectLst/>
                <a:latin typeface="Söhne"/>
              </a:rPr>
              <a:t>Amazon DynamoDB:</a:t>
            </a:r>
            <a:r>
              <a:rPr lang="en-US" b="0" i="0" dirty="0">
                <a:solidFill>
                  <a:schemeClr val="bg1"/>
                </a:solidFill>
                <a:effectLst/>
                <a:latin typeface="Söhne"/>
              </a:rPr>
              <a:t> </a:t>
            </a:r>
            <a:r>
              <a:rPr lang="en-US" b="0" i="0" dirty="0">
                <a:effectLst/>
                <a:latin typeface="Söhne"/>
              </a:rPr>
              <a:t>Fully managed NoSQL database service.</a:t>
            </a:r>
          </a:p>
          <a:p>
            <a:pPr marL="742950" lvl="1" indent="-285750" algn="l">
              <a:buFont typeface="Arial" panose="020B0604020202020204" pitchFamily="34" charset="0"/>
              <a:buChar char="•"/>
            </a:pPr>
            <a:r>
              <a:rPr lang="en-US" b="1" i="0" dirty="0">
                <a:solidFill>
                  <a:schemeClr val="bg1"/>
                </a:solidFill>
                <a:effectLst/>
                <a:latin typeface="Söhne"/>
              </a:rPr>
              <a:t>Amazon Redshift:</a:t>
            </a:r>
            <a:r>
              <a:rPr lang="en-US" b="0" i="0" dirty="0">
                <a:solidFill>
                  <a:schemeClr val="bg1"/>
                </a:solidFill>
                <a:effectLst/>
                <a:latin typeface="Söhne"/>
              </a:rPr>
              <a:t> </a:t>
            </a:r>
            <a:r>
              <a:rPr lang="en-US" b="0" i="0" dirty="0">
                <a:effectLst/>
                <a:latin typeface="Söhne"/>
              </a:rPr>
              <a:t>Fully managed data warehouse service for analytics.</a:t>
            </a:r>
          </a:p>
          <a:p>
            <a:pPr algn="l"/>
            <a:r>
              <a:rPr lang="en-US" b="1" i="0" dirty="0">
                <a:solidFill>
                  <a:schemeClr val="bg1"/>
                </a:solidFill>
                <a:effectLst/>
                <a:latin typeface="Söhne"/>
              </a:rPr>
              <a:t>4</a:t>
            </a:r>
            <a:r>
              <a:rPr lang="en-US" b="1" i="0" dirty="0">
                <a:solidFill>
                  <a:schemeClr val="accent1"/>
                </a:solidFill>
                <a:effectLst/>
                <a:latin typeface="Söhne"/>
              </a:rPr>
              <a:t>.</a:t>
            </a:r>
            <a:r>
              <a:rPr lang="en-US" b="1" i="0" dirty="0">
                <a:solidFill>
                  <a:schemeClr val="bg1"/>
                </a:solidFill>
                <a:effectLst/>
                <a:latin typeface="Söhne"/>
              </a:rPr>
              <a:t>Networking:</a:t>
            </a:r>
            <a:endParaRPr lang="en-US" b="0" i="0" dirty="0">
              <a:solidFill>
                <a:schemeClr val="bg1"/>
              </a:solidFill>
              <a:effectLst/>
              <a:latin typeface="Söhne"/>
            </a:endParaRPr>
          </a:p>
          <a:p>
            <a:pPr marL="742950" lvl="1" indent="-285750" algn="l">
              <a:buFont typeface="Arial" panose="020B0604020202020204" pitchFamily="34" charset="0"/>
              <a:buChar char="•"/>
            </a:pPr>
            <a:r>
              <a:rPr lang="en-US" b="1" i="0" dirty="0">
                <a:solidFill>
                  <a:schemeClr val="bg1"/>
                </a:solidFill>
                <a:effectLst/>
                <a:latin typeface="Söhne"/>
              </a:rPr>
              <a:t>Amazon VPC (Virtual Private Cloud):</a:t>
            </a:r>
            <a:r>
              <a:rPr lang="en-US" b="0" i="0" dirty="0">
                <a:solidFill>
                  <a:schemeClr val="accent1"/>
                </a:solidFill>
                <a:effectLst/>
                <a:latin typeface="Söhne"/>
              </a:rPr>
              <a:t> </a:t>
            </a:r>
            <a:r>
              <a:rPr lang="en-US" b="0" i="0" dirty="0">
                <a:effectLst/>
                <a:latin typeface="Söhne"/>
              </a:rPr>
              <a:t>Allows users to provision a logically isolated section of the AWS Cloud.</a:t>
            </a:r>
          </a:p>
          <a:p>
            <a:pPr marL="742950" lvl="1" indent="-285750" algn="l">
              <a:buFont typeface="Arial" panose="020B0604020202020204" pitchFamily="34" charset="0"/>
              <a:buChar char="•"/>
            </a:pPr>
            <a:r>
              <a:rPr lang="en-US" b="1" i="0" dirty="0">
                <a:solidFill>
                  <a:schemeClr val="bg1"/>
                </a:solidFill>
                <a:effectLst/>
                <a:latin typeface="Söhne"/>
              </a:rPr>
              <a:t>Amazon Route 53:</a:t>
            </a:r>
            <a:r>
              <a:rPr lang="en-US" b="0" i="0" dirty="0">
                <a:solidFill>
                  <a:schemeClr val="accent1"/>
                </a:solidFill>
                <a:effectLst/>
                <a:latin typeface="Söhne"/>
              </a:rPr>
              <a:t> </a:t>
            </a:r>
            <a:r>
              <a:rPr lang="en-US" b="0" i="0" dirty="0">
                <a:effectLst/>
                <a:latin typeface="Söhne"/>
              </a:rPr>
              <a:t>Scalable domain name system (DNS) web service.</a:t>
            </a:r>
          </a:p>
          <a:p>
            <a:pPr marL="742950" lvl="1" indent="-285750" algn="l">
              <a:buFont typeface="Arial" panose="020B0604020202020204" pitchFamily="34" charset="0"/>
              <a:buChar char="•"/>
            </a:pPr>
            <a:r>
              <a:rPr lang="en-US" b="1" i="0" dirty="0">
                <a:solidFill>
                  <a:schemeClr val="bg1"/>
                </a:solidFill>
                <a:effectLst/>
                <a:latin typeface="Söhne"/>
              </a:rPr>
              <a:t>Elastic Load Balancing (ELB):</a:t>
            </a:r>
            <a:r>
              <a:rPr lang="en-US" b="0" i="0" dirty="0">
                <a:solidFill>
                  <a:schemeClr val="bg1"/>
                </a:solidFill>
                <a:effectLst/>
                <a:latin typeface="Söhne"/>
              </a:rPr>
              <a:t> </a:t>
            </a:r>
            <a:r>
              <a:rPr lang="en-US" b="0" i="0" dirty="0">
                <a:effectLst/>
                <a:latin typeface="Söhne"/>
              </a:rPr>
              <a:t>Distributes incoming application traffic across multiple EC2 instances.</a:t>
            </a:r>
          </a:p>
          <a:p>
            <a:pPr algn="l"/>
            <a:r>
              <a:rPr lang="en-US" b="1" i="0" dirty="0">
                <a:solidFill>
                  <a:schemeClr val="bg1"/>
                </a:solidFill>
                <a:effectLst/>
                <a:latin typeface="Söhne"/>
              </a:rPr>
              <a:t>5.Security and Identity:</a:t>
            </a:r>
            <a:endParaRPr lang="en-US" b="0" i="0" dirty="0">
              <a:solidFill>
                <a:schemeClr val="bg1"/>
              </a:solidFill>
              <a:effectLst/>
              <a:latin typeface="Söhne"/>
            </a:endParaRPr>
          </a:p>
          <a:p>
            <a:pPr marL="742950" lvl="1" indent="-285750" algn="l">
              <a:buFont typeface="Arial" panose="020B0604020202020204" pitchFamily="34" charset="0"/>
              <a:buChar char="•"/>
            </a:pPr>
            <a:r>
              <a:rPr lang="en-US" b="1" i="0" dirty="0">
                <a:solidFill>
                  <a:schemeClr val="bg1"/>
                </a:solidFill>
                <a:effectLst/>
                <a:latin typeface="Söhne"/>
              </a:rPr>
              <a:t>AWS Identity and Access Management (IAM):</a:t>
            </a:r>
            <a:r>
              <a:rPr lang="en-US" b="0" i="0" dirty="0">
                <a:solidFill>
                  <a:schemeClr val="bg1"/>
                </a:solidFill>
                <a:effectLst/>
                <a:latin typeface="Söhne"/>
              </a:rPr>
              <a:t> </a:t>
            </a:r>
            <a:r>
              <a:rPr lang="en-US" b="0" i="0" dirty="0">
                <a:effectLst/>
                <a:latin typeface="Söhne"/>
              </a:rPr>
              <a:t>Manages access to AWS services and resources securely.</a:t>
            </a:r>
          </a:p>
          <a:p>
            <a:pPr marL="742950" lvl="1" indent="-285750" algn="l">
              <a:buFont typeface="Arial" panose="020B0604020202020204" pitchFamily="34" charset="0"/>
              <a:buChar char="•"/>
            </a:pPr>
            <a:r>
              <a:rPr lang="en-US" b="1" i="0" dirty="0">
                <a:solidFill>
                  <a:schemeClr val="bg1"/>
                </a:solidFill>
                <a:effectLst/>
                <a:latin typeface="Söhne"/>
              </a:rPr>
              <a:t>AWS Key Management Service (KMS):</a:t>
            </a:r>
            <a:r>
              <a:rPr lang="en-US" b="0" i="0" dirty="0">
                <a:solidFill>
                  <a:schemeClr val="bg1"/>
                </a:solidFill>
                <a:effectLst/>
                <a:latin typeface="Söhne"/>
              </a:rPr>
              <a:t> </a:t>
            </a:r>
            <a:r>
              <a:rPr lang="en-US" b="0" i="0" dirty="0">
                <a:effectLst/>
                <a:latin typeface="Söhne"/>
              </a:rPr>
              <a:t>Centralized key management service for creating and controlling encryption keys.</a:t>
            </a:r>
          </a:p>
          <a:p>
            <a:pPr marL="742950" lvl="1" indent="-285750" algn="l">
              <a:buFont typeface="Arial" panose="020B0604020202020204" pitchFamily="34" charset="0"/>
              <a:buChar char="•"/>
            </a:pPr>
            <a:r>
              <a:rPr lang="en-US" b="1" i="0" dirty="0">
                <a:solidFill>
                  <a:schemeClr val="bg1"/>
                </a:solidFill>
                <a:effectLst/>
                <a:latin typeface="Söhne"/>
              </a:rPr>
              <a:t>Amazon GuardDuty:</a:t>
            </a:r>
            <a:r>
              <a:rPr lang="en-US" b="0" i="0" dirty="0">
                <a:solidFill>
                  <a:schemeClr val="bg1"/>
                </a:solidFill>
                <a:effectLst/>
                <a:latin typeface="Söhne"/>
              </a:rPr>
              <a:t> </a:t>
            </a:r>
            <a:r>
              <a:rPr lang="en-US" b="0" i="0" dirty="0">
                <a:effectLst/>
                <a:latin typeface="Söhne"/>
              </a:rPr>
              <a:t>Managed threat detection service that continuously monitors for malicious activity.</a:t>
            </a:r>
          </a:p>
          <a:p>
            <a:endParaRPr lang="en-IN" dirty="0"/>
          </a:p>
        </p:txBody>
      </p:sp>
    </p:spTree>
    <p:extLst>
      <p:ext uri="{BB962C8B-B14F-4D97-AF65-F5344CB8AC3E}">
        <p14:creationId xmlns:p14="http://schemas.microsoft.com/office/powerpoint/2010/main" val="3133461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F6CBE-B139-BCFF-A7D0-14ED4E084A06}"/>
              </a:ext>
            </a:extLst>
          </p:cNvPr>
          <p:cNvSpPr>
            <a:spLocks noGrp="1"/>
          </p:cNvSpPr>
          <p:nvPr>
            <p:ph idx="1"/>
          </p:nvPr>
        </p:nvSpPr>
        <p:spPr>
          <a:xfrm>
            <a:off x="1063774" y="707367"/>
            <a:ext cx="9905999" cy="5296618"/>
          </a:xfrm>
        </p:spPr>
        <p:txBody>
          <a:bodyPr>
            <a:normAutofit fontScale="85000" lnSpcReduction="10000"/>
          </a:bodyPr>
          <a:lstStyle/>
          <a:p>
            <a:pPr marL="0" indent="0">
              <a:buNone/>
            </a:pPr>
            <a:r>
              <a:rPr lang="en-IN" b="1" i="0" dirty="0">
                <a:solidFill>
                  <a:schemeClr val="bg1"/>
                </a:solidFill>
                <a:effectLst/>
                <a:latin typeface="Söhne"/>
              </a:rPr>
              <a:t>6.Machine Learning and AI:</a:t>
            </a:r>
            <a:endParaRPr lang="en-IN" b="0" i="0" dirty="0">
              <a:solidFill>
                <a:schemeClr val="bg1"/>
              </a:solidFill>
              <a:effectLst/>
              <a:latin typeface="Söhne"/>
            </a:endParaRPr>
          </a:p>
          <a:p>
            <a:pPr lvl="1">
              <a:buFont typeface="Arial" panose="020B0604020202020204" pitchFamily="34" charset="0"/>
              <a:buChar char="•"/>
            </a:pPr>
            <a:r>
              <a:rPr lang="en-IN" b="1" i="0" dirty="0">
                <a:solidFill>
                  <a:schemeClr val="bg1"/>
                </a:solidFill>
                <a:effectLst/>
                <a:latin typeface="Söhne"/>
              </a:rPr>
              <a:t>Amazon Sage Maker:</a:t>
            </a:r>
            <a:r>
              <a:rPr lang="en-IN" b="0" i="0" dirty="0">
                <a:solidFill>
                  <a:schemeClr val="bg1"/>
                </a:solidFill>
                <a:effectLst/>
                <a:latin typeface="Söhne"/>
              </a:rPr>
              <a:t> </a:t>
            </a:r>
            <a:r>
              <a:rPr lang="en-IN" b="0" i="0" dirty="0">
                <a:effectLst/>
                <a:latin typeface="Söhne"/>
              </a:rPr>
              <a:t>Fully managed service for building, training, and deploying machine learning models.</a:t>
            </a:r>
          </a:p>
          <a:p>
            <a:pPr lvl="1">
              <a:buFont typeface="Arial" panose="020B0604020202020204" pitchFamily="34" charset="0"/>
              <a:buChar char="•"/>
            </a:pPr>
            <a:r>
              <a:rPr lang="en-IN" b="1" i="0" dirty="0">
                <a:solidFill>
                  <a:schemeClr val="bg1"/>
                </a:solidFill>
                <a:effectLst/>
                <a:latin typeface="Söhne"/>
              </a:rPr>
              <a:t>Amazon Polly:</a:t>
            </a:r>
            <a:r>
              <a:rPr lang="en-IN" b="0" i="0" dirty="0">
                <a:solidFill>
                  <a:schemeClr val="bg1"/>
                </a:solidFill>
                <a:effectLst/>
                <a:latin typeface="Söhne"/>
              </a:rPr>
              <a:t> </a:t>
            </a:r>
            <a:r>
              <a:rPr lang="en-IN" b="0" i="0" dirty="0">
                <a:effectLst/>
                <a:latin typeface="Söhne"/>
              </a:rPr>
              <a:t>Text-to-speech service.</a:t>
            </a:r>
          </a:p>
          <a:p>
            <a:pPr lvl="1">
              <a:buFont typeface="Arial" panose="020B0604020202020204" pitchFamily="34" charset="0"/>
              <a:buChar char="•"/>
            </a:pPr>
            <a:r>
              <a:rPr lang="en-IN" b="1" i="0" dirty="0">
                <a:solidFill>
                  <a:schemeClr val="bg1"/>
                </a:solidFill>
                <a:effectLst/>
                <a:latin typeface="Söhne"/>
              </a:rPr>
              <a:t>Amazon Recognition:</a:t>
            </a:r>
            <a:r>
              <a:rPr lang="en-IN" b="0" i="0" dirty="0">
                <a:solidFill>
                  <a:schemeClr val="bg1"/>
                </a:solidFill>
                <a:effectLst/>
                <a:latin typeface="Söhne"/>
              </a:rPr>
              <a:t> </a:t>
            </a:r>
            <a:r>
              <a:rPr lang="en-IN" b="0" i="0" dirty="0">
                <a:effectLst/>
                <a:latin typeface="Söhne"/>
              </a:rPr>
              <a:t>Image and video analysis service.</a:t>
            </a:r>
          </a:p>
          <a:p>
            <a:pPr marL="0" indent="0">
              <a:buNone/>
            </a:pPr>
            <a:r>
              <a:rPr lang="en-IN" b="1" i="0" dirty="0">
                <a:solidFill>
                  <a:schemeClr val="bg1"/>
                </a:solidFill>
                <a:effectLst/>
                <a:latin typeface="Söhne"/>
              </a:rPr>
              <a:t>7.Analytics:</a:t>
            </a:r>
            <a:endParaRPr lang="en-IN" b="0" i="0" dirty="0">
              <a:solidFill>
                <a:schemeClr val="bg1"/>
              </a:solidFill>
              <a:effectLst/>
              <a:latin typeface="Söhne"/>
            </a:endParaRPr>
          </a:p>
          <a:p>
            <a:pPr lvl="1">
              <a:buFont typeface="Arial" panose="020B0604020202020204" pitchFamily="34" charset="0"/>
              <a:buChar char="•"/>
            </a:pPr>
            <a:r>
              <a:rPr lang="en-IN" b="1" i="0" dirty="0">
                <a:solidFill>
                  <a:schemeClr val="bg1"/>
                </a:solidFill>
                <a:effectLst/>
                <a:latin typeface="Söhne"/>
              </a:rPr>
              <a:t>Amazon Athena:</a:t>
            </a:r>
            <a:r>
              <a:rPr lang="en-IN" b="0" i="0" dirty="0">
                <a:solidFill>
                  <a:schemeClr val="accent1"/>
                </a:solidFill>
                <a:effectLst/>
                <a:latin typeface="Söhne"/>
              </a:rPr>
              <a:t> </a:t>
            </a:r>
            <a:r>
              <a:rPr lang="en-IN" b="0" i="0" dirty="0">
                <a:effectLst/>
                <a:latin typeface="Söhne"/>
              </a:rPr>
              <a:t>Query service that enables analysis of data in Amazon S3 using standard SQL.</a:t>
            </a:r>
          </a:p>
          <a:p>
            <a:pPr lvl="1">
              <a:buFont typeface="Arial" panose="020B0604020202020204" pitchFamily="34" charset="0"/>
              <a:buChar char="•"/>
            </a:pPr>
            <a:r>
              <a:rPr lang="en-IN" b="1" i="0" dirty="0">
                <a:solidFill>
                  <a:schemeClr val="bg1"/>
                </a:solidFill>
                <a:effectLst/>
                <a:latin typeface="Söhne"/>
              </a:rPr>
              <a:t>Amazon Redshift:</a:t>
            </a:r>
            <a:r>
              <a:rPr lang="en-IN" b="0" i="0" dirty="0">
                <a:solidFill>
                  <a:schemeClr val="bg1"/>
                </a:solidFill>
                <a:effectLst/>
                <a:latin typeface="Söhne"/>
              </a:rPr>
              <a:t> </a:t>
            </a:r>
            <a:r>
              <a:rPr lang="en-IN" b="0" i="0" dirty="0">
                <a:effectLst/>
                <a:latin typeface="Söhne"/>
              </a:rPr>
              <a:t>Data warehouse service for analytics.</a:t>
            </a:r>
          </a:p>
          <a:p>
            <a:pPr lvl="1">
              <a:buFont typeface="Arial" panose="020B0604020202020204" pitchFamily="34" charset="0"/>
              <a:buChar char="•"/>
            </a:pPr>
            <a:r>
              <a:rPr lang="en-IN" b="1" i="0" dirty="0">
                <a:solidFill>
                  <a:schemeClr val="bg1"/>
                </a:solidFill>
                <a:effectLst/>
                <a:latin typeface="Söhne"/>
              </a:rPr>
              <a:t>Amazon EMR (Elastic MapReduce):</a:t>
            </a:r>
            <a:r>
              <a:rPr lang="en-IN" b="0" i="0" dirty="0">
                <a:solidFill>
                  <a:schemeClr val="bg1"/>
                </a:solidFill>
                <a:effectLst/>
                <a:latin typeface="Söhne"/>
              </a:rPr>
              <a:t> </a:t>
            </a:r>
            <a:r>
              <a:rPr lang="en-IN" b="0" i="0" dirty="0">
                <a:effectLst/>
                <a:latin typeface="Söhne"/>
              </a:rPr>
              <a:t>Cloud-based big data platform.</a:t>
            </a:r>
          </a:p>
          <a:p>
            <a:pPr marL="0" indent="0">
              <a:buNone/>
            </a:pPr>
            <a:r>
              <a:rPr lang="en-IN" b="1" i="0" dirty="0">
                <a:solidFill>
                  <a:schemeClr val="bg1"/>
                </a:solidFill>
                <a:effectLst/>
                <a:latin typeface="Söhne"/>
              </a:rPr>
              <a:t>8</a:t>
            </a:r>
            <a:r>
              <a:rPr lang="en-IN" b="1" i="0" dirty="0">
                <a:solidFill>
                  <a:schemeClr val="accent1"/>
                </a:solidFill>
                <a:effectLst/>
                <a:latin typeface="Söhne"/>
              </a:rPr>
              <a:t>.</a:t>
            </a:r>
            <a:r>
              <a:rPr lang="en-IN" b="1" i="0" dirty="0">
                <a:solidFill>
                  <a:schemeClr val="bg1"/>
                </a:solidFill>
                <a:effectLst/>
                <a:latin typeface="Söhne"/>
              </a:rPr>
              <a:t>Developer Tools:</a:t>
            </a:r>
            <a:endParaRPr lang="en-IN" b="0" i="0" dirty="0">
              <a:solidFill>
                <a:schemeClr val="bg1"/>
              </a:solidFill>
              <a:effectLst/>
              <a:latin typeface="Söhne"/>
            </a:endParaRPr>
          </a:p>
          <a:p>
            <a:pPr lvl="1">
              <a:buFont typeface="Arial" panose="020B0604020202020204" pitchFamily="34" charset="0"/>
              <a:buChar char="•"/>
            </a:pPr>
            <a:r>
              <a:rPr lang="en-IN" b="1" i="0" dirty="0">
                <a:solidFill>
                  <a:schemeClr val="bg1"/>
                </a:solidFill>
                <a:effectLst/>
                <a:latin typeface="Söhne"/>
              </a:rPr>
              <a:t>AWS CodeCommit:</a:t>
            </a:r>
            <a:r>
              <a:rPr lang="en-IN" b="0" i="0" dirty="0">
                <a:solidFill>
                  <a:schemeClr val="bg1"/>
                </a:solidFill>
                <a:effectLst/>
                <a:latin typeface="Söhne"/>
              </a:rPr>
              <a:t> </a:t>
            </a:r>
            <a:r>
              <a:rPr lang="en-IN" b="0" i="0" dirty="0">
                <a:effectLst/>
                <a:latin typeface="Söhne"/>
              </a:rPr>
              <a:t>Version control service.</a:t>
            </a:r>
          </a:p>
          <a:p>
            <a:pPr lvl="1">
              <a:buFont typeface="Arial" panose="020B0604020202020204" pitchFamily="34" charset="0"/>
              <a:buChar char="•"/>
            </a:pPr>
            <a:r>
              <a:rPr lang="en-IN" b="1" i="0" dirty="0">
                <a:solidFill>
                  <a:schemeClr val="bg1"/>
                </a:solidFill>
                <a:effectLst/>
                <a:latin typeface="Söhne"/>
              </a:rPr>
              <a:t>AWS CodeBuild:</a:t>
            </a:r>
            <a:r>
              <a:rPr lang="en-IN" b="0" i="0" dirty="0">
                <a:solidFill>
                  <a:schemeClr val="bg1"/>
                </a:solidFill>
                <a:effectLst/>
                <a:latin typeface="Söhne"/>
              </a:rPr>
              <a:t> </a:t>
            </a:r>
            <a:r>
              <a:rPr lang="en-IN" b="0" i="0" dirty="0">
                <a:effectLst/>
                <a:latin typeface="Söhne"/>
              </a:rPr>
              <a:t>Fully managed build service.</a:t>
            </a:r>
          </a:p>
          <a:p>
            <a:pPr lvl="1">
              <a:buFont typeface="Arial" panose="020B0604020202020204" pitchFamily="34" charset="0"/>
              <a:buChar char="•"/>
            </a:pPr>
            <a:r>
              <a:rPr lang="en-IN" b="1" i="0" dirty="0">
                <a:solidFill>
                  <a:schemeClr val="bg1"/>
                </a:solidFill>
                <a:effectLst/>
                <a:latin typeface="Söhne"/>
              </a:rPr>
              <a:t>AWS CodeDeploy:</a:t>
            </a:r>
            <a:r>
              <a:rPr lang="en-IN" b="0" i="0" dirty="0">
                <a:solidFill>
                  <a:schemeClr val="bg1"/>
                </a:solidFill>
                <a:effectLst/>
                <a:latin typeface="Söhne"/>
              </a:rPr>
              <a:t> </a:t>
            </a:r>
            <a:r>
              <a:rPr lang="en-IN" b="0" i="0" dirty="0">
                <a:effectLst/>
                <a:latin typeface="Söhne"/>
              </a:rPr>
              <a:t>Automates code deployments to any instance, including EC2 instances and Lambda functions.</a:t>
            </a:r>
          </a:p>
          <a:p>
            <a:endParaRPr lang="en-IN" dirty="0"/>
          </a:p>
        </p:txBody>
      </p:sp>
    </p:spTree>
    <p:extLst>
      <p:ext uri="{BB962C8B-B14F-4D97-AF65-F5344CB8AC3E}">
        <p14:creationId xmlns:p14="http://schemas.microsoft.com/office/powerpoint/2010/main" val="107617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F1B0-BCCB-A8BE-D1FE-2FD711E81272}"/>
              </a:ext>
            </a:extLst>
          </p:cNvPr>
          <p:cNvSpPr>
            <a:spLocks noGrp="1"/>
          </p:cNvSpPr>
          <p:nvPr>
            <p:ph type="title"/>
          </p:nvPr>
        </p:nvSpPr>
        <p:spPr/>
        <p:txBody>
          <a:bodyPr/>
          <a:lstStyle/>
          <a:p>
            <a:r>
              <a:rPr lang="en-IN" dirty="0"/>
              <a:t>                             </a:t>
            </a:r>
            <a:br>
              <a:rPr lang="en-IN" dirty="0"/>
            </a:br>
            <a:r>
              <a:rPr lang="en-IN" dirty="0"/>
              <a:t>                         Aws EC2</a:t>
            </a:r>
          </a:p>
        </p:txBody>
      </p:sp>
      <p:sp>
        <p:nvSpPr>
          <p:cNvPr id="3" name="Content Placeholder 2">
            <a:extLst>
              <a:ext uri="{FF2B5EF4-FFF2-40B4-BE49-F238E27FC236}">
                <a16:creationId xmlns:a16="http://schemas.microsoft.com/office/drawing/2014/main" id="{705CEBEF-A84F-23C8-945A-01A1AA8B2641}"/>
              </a:ext>
            </a:extLst>
          </p:cNvPr>
          <p:cNvSpPr>
            <a:spLocks noGrp="1"/>
          </p:cNvSpPr>
          <p:nvPr>
            <p:ph idx="1"/>
          </p:nvPr>
        </p:nvSpPr>
        <p:spPr/>
        <p:txBody>
          <a:bodyPr/>
          <a:lstStyle/>
          <a:p>
            <a:r>
              <a:rPr lang="en-US" dirty="0"/>
              <a:t>Amazon Elastic Compute Cloud (Amazon EC2) is a web service provided by Amazon Web Services (AWS) that enables users to run virtual servers, commonly referred to as instances, in the cloud. EC2 instances can be used for various computing purposes, such as hosting websites, running applications, and performing data processing tasks. Here's a brief understanding of EC2 and its key components:</a:t>
            </a:r>
          </a:p>
          <a:p>
            <a:endParaRPr lang="en-IN" dirty="0"/>
          </a:p>
        </p:txBody>
      </p:sp>
    </p:spTree>
    <p:extLst>
      <p:ext uri="{BB962C8B-B14F-4D97-AF65-F5344CB8AC3E}">
        <p14:creationId xmlns:p14="http://schemas.microsoft.com/office/powerpoint/2010/main" val="2826549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C9B99A-EC7E-D4F5-6261-A8A58E72FA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167" y="1086929"/>
            <a:ext cx="6832120" cy="5218980"/>
          </a:xfrm>
          <a:prstGeom prst="rect">
            <a:avLst/>
          </a:prstGeom>
        </p:spPr>
      </p:pic>
    </p:spTree>
    <p:extLst>
      <p:ext uri="{BB962C8B-B14F-4D97-AF65-F5344CB8AC3E}">
        <p14:creationId xmlns:p14="http://schemas.microsoft.com/office/powerpoint/2010/main" val="76976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B071-1FA8-5230-D4B8-995136A38D52}"/>
              </a:ext>
            </a:extLst>
          </p:cNvPr>
          <p:cNvSpPr>
            <a:spLocks noGrp="1"/>
          </p:cNvSpPr>
          <p:nvPr>
            <p:ph type="title"/>
          </p:nvPr>
        </p:nvSpPr>
        <p:spPr>
          <a:xfrm>
            <a:off x="1143001" y="-141475"/>
            <a:ext cx="9905998" cy="1478570"/>
          </a:xfrm>
        </p:spPr>
        <p:txBody>
          <a:bodyPr/>
          <a:lstStyle/>
          <a:p>
            <a:r>
              <a:rPr lang="en-IN" dirty="0"/>
              <a:t>                </a:t>
            </a:r>
            <a:r>
              <a:rPr lang="en-IN" b="1" dirty="0"/>
              <a:t>COMPONENTS OF EC2 </a:t>
            </a:r>
          </a:p>
        </p:txBody>
      </p:sp>
      <p:sp>
        <p:nvSpPr>
          <p:cNvPr id="3" name="Content Placeholder 2">
            <a:extLst>
              <a:ext uri="{FF2B5EF4-FFF2-40B4-BE49-F238E27FC236}">
                <a16:creationId xmlns:a16="http://schemas.microsoft.com/office/drawing/2014/main" id="{99947927-CB08-168B-21C5-9BCD7E4DB0AC}"/>
              </a:ext>
            </a:extLst>
          </p:cNvPr>
          <p:cNvSpPr>
            <a:spLocks noGrp="1"/>
          </p:cNvSpPr>
          <p:nvPr>
            <p:ph idx="1"/>
          </p:nvPr>
        </p:nvSpPr>
        <p:spPr>
          <a:xfrm>
            <a:off x="793630" y="1337095"/>
            <a:ext cx="10791645" cy="5287992"/>
          </a:xfrm>
        </p:spPr>
        <p:txBody>
          <a:bodyPr>
            <a:normAutofit fontScale="77500" lnSpcReduction="20000"/>
          </a:bodyPr>
          <a:lstStyle/>
          <a:p>
            <a:r>
              <a:rPr lang="en-US" dirty="0">
                <a:solidFill>
                  <a:schemeClr val="bg1"/>
                </a:solidFill>
              </a:rPr>
              <a:t>Amazon Machine Image (AMI):</a:t>
            </a:r>
            <a:r>
              <a:rPr lang="en-US" dirty="0"/>
              <a:t> An AMI is a template that contains a configuration for an instance. It includes the operating system, applications, and settings that will be used when the instance is launched.</a:t>
            </a:r>
          </a:p>
          <a:p>
            <a:r>
              <a:rPr lang="en-US" dirty="0">
                <a:solidFill>
                  <a:schemeClr val="bg1"/>
                </a:solidFill>
              </a:rPr>
              <a:t>Instance types: </a:t>
            </a:r>
            <a:r>
              <a:rPr lang="en-US" dirty="0"/>
              <a:t>EC2 offers a variety of instance types, each with its own CPU, memory, and storage configuration. Users can choose the instance type that best suits their needs.</a:t>
            </a:r>
          </a:p>
          <a:p>
            <a:r>
              <a:rPr lang="en-US" dirty="0">
                <a:solidFill>
                  <a:schemeClr val="bg1"/>
                </a:solidFill>
              </a:rPr>
              <a:t>Elastic Block Store (EBS): </a:t>
            </a:r>
            <a:r>
              <a:rPr lang="en-US" dirty="0"/>
              <a:t>EBS is a durable, block-level storage service that can be used to store data for EC2 instances. Simple Storage Service (S3): S3 is an object storage service that can be used to store data for long-term archival.</a:t>
            </a:r>
          </a:p>
          <a:p>
            <a:r>
              <a:rPr lang="en-US" dirty="0">
                <a:solidFill>
                  <a:schemeClr val="bg1"/>
                </a:solidFill>
              </a:rPr>
              <a:t>Virtual Private Cloud (VPC): </a:t>
            </a:r>
            <a:r>
              <a:rPr lang="en-US" dirty="0"/>
              <a:t>A VPC is a private network that can be used to isolate an instance from the public internet.</a:t>
            </a:r>
          </a:p>
          <a:p>
            <a:r>
              <a:rPr lang="en-US" dirty="0">
                <a:solidFill>
                  <a:schemeClr val="bg1"/>
                </a:solidFill>
              </a:rPr>
              <a:t>Security groups: </a:t>
            </a:r>
            <a:r>
              <a:rPr lang="en-US" dirty="0"/>
              <a:t>Security groups are used to control inbound and outbound traffic to instances.</a:t>
            </a:r>
          </a:p>
          <a:p>
            <a:r>
              <a:rPr lang="en-US" dirty="0">
                <a:solidFill>
                  <a:schemeClr val="bg1"/>
                </a:solidFill>
              </a:rPr>
              <a:t>Load balancers: </a:t>
            </a:r>
            <a:r>
              <a:rPr lang="en-US" dirty="0"/>
              <a:t>Load balancers are used to distribute traffic across multiple instances.</a:t>
            </a:r>
          </a:p>
          <a:p>
            <a:r>
              <a:rPr lang="en-US" dirty="0">
                <a:solidFill>
                  <a:schemeClr val="bg1"/>
                </a:solidFill>
              </a:rPr>
              <a:t>Auto Scaling: </a:t>
            </a:r>
            <a:r>
              <a:rPr lang="en-US" dirty="0"/>
              <a:t>Auto Scaling is used to automatically scale the number of instances up or down based on demand.</a:t>
            </a:r>
          </a:p>
          <a:p>
            <a:r>
              <a:rPr lang="en-US" dirty="0">
                <a:solidFill>
                  <a:schemeClr val="bg1"/>
                </a:solidFill>
              </a:rPr>
              <a:t>CloudWatch: </a:t>
            </a:r>
            <a:r>
              <a:rPr lang="en-US" dirty="0"/>
              <a:t>CloudWatch is used to monitor the performance and health of EC2 instances.</a:t>
            </a:r>
            <a:endParaRPr lang="en-IN" dirty="0"/>
          </a:p>
        </p:txBody>
      </p:sp>
    </p:spTree>
    <p:extLst>
      <p:ext uri="{BB962C8B-B14F-4D97-AF65-F5344CB8AC3E}">
        <p14:creationId xmlns:p14="http://schemas.microsoft.com/office/powerpoint/2010/main" val="158914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D2DEE-4EAB-C88E-E64B-24D99ABE40FF}"/>
              </a:ext>
            </a:extLst>
          </p:cNvPr>
          <p:cNvSpPr>
            <a:spLocks noGrp="1"/>
          </p:cNvSpPr>
          <p:nvPr>
            <p:ph idx="1"/>
          </p:nvPr>
        </p:nvSpPr>
        <p:spPr>
          <a:xfrm>
            <a:off x="1141412" y="1406106"/>
            <a:ext cx="9905999" cy="4385095"/>
          </a:xfrm>
        </p:spPr>
        <p:txBody>
          <a:bodyPr>
            <a:normAutofit/>
          </a:bodyPr>
          <a:lstStyle/>
          <a:p>
            <a:pPr marL="0" indent="0">
              <a:buNone/>
            </a:pPr>
            <a:r>
              <a:rPr lang="en-IN" sz="6000" b="1" dirty="0"/>
              <a:t>                 </a:t>
            </a:r>
          </a:p>
          <a:p>
            <a:pPr marL="0" indent="0">
              <a:buNone/>
            </a:pPr>
            <a:r>
              <a:rPr lang="en-IN" sz="6000" b="1" dirty="0"/>
              <a:t>      </a:t>
            </a:r>
            <a:r>
              <a:rPr lang="en-IN" sz="8800" b="1" dirty="0"/>
              <a:t>THANK YOU</a:t>
            </a:r>
          </a:p>
        </p:txBody>
      </p:sp>
    </p:spTree>
    <p:extLst>
      <p:ext uri="{BB962C8B-B14F-4D97-AF65-F5344CB8AC3E}">
        <p14:creationId xmlns:p14="http://schemas.microsoft.com/office/powerpoint/2010/main" val="245954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453F-06F2-8401-421E-6B9E42ECD450}"/>
              </a:ext>
            </a:extLst>
          </p:cNvPr>
          <p:cNvSpPr>
            <a:spLocks noGrp="1"/>
          </p:cNvSpPr>
          <p:nvPr>
            <p:ph type="title"/>
          </p:nvPr>
        </p:nvSpPr>
        <p:spPr/>
        <p:txBody>
          <a:bodyPr/>
          <a:lstStyle/>
          <a:p>
            <a:r>
              <a:rPr lang="en-IN" dirty="0"/>
              <a:t>What is cloud computing ?</a:t>
            </a:r>
          </a:p>
        </p:txBody>
      </p:sp>
      <p:sp>
        <p:nvSpPr>
          <p:cNvPr id="3" name="Content Placeholder 2">
            <a:extLst>
              <a:ext uri="{FF2B5EF4-FFF2-40B4-BE49-F238E27FC236}">
                <a16:creationId xmlns:a16="http://schemas.microsoft.com/office/drawing/2014/main" id="{F9AAFBA5-3A65-FD9F-F549-7C42B9C78D46}"/>
              </a:ext>
            </a:extLst>
          </p:cNvPr>
          <p:cNvSpPr>
            <a:spLocks noGrp="1"/>
          </p:cNvSpPr>
          <p:nvPr>
            <p:ph idx="1"/>
          </p:nvPr>
        </p:nvSpPr>
        <p:spPr/>
        <p:txBody>
          <a:bodyPr/>
          <a:lstStyle/>
          <a:p>
            <a:pPr marL="0" indent="0">
              <a:buNone/>
            </a:pPr>
            <a:r>
              <a:rPr lang="en-US" dirty="0"/>
              <a:t>Cloud computing is a technology that allows users to access and store data and applications over the Internet, instead of on a local computer or server. It provides scalable, flexible, and cost-effective solutions for businesses and individuals.</a:t>
            </a:r>
            <a:endParaRPr lang="en-IN" dirty="0"/>
          </a:p>
        </p:txBody>
      </p:sp>
    </p:spTree>
    <p:extLst>
      <p:ext uri="{BB962C8B-B14F-4D97-AF65-F5344CB8AC3E}">
        <p14:creationId xmlns:p14="http://schemas.microsoft.com/office/powerpoint/2010/main" val="264046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344E-A1D8-A391-5672-B4B3B6D809B3}"/>
              </a:ext>
            </a:extLst>
          </p:cNvPr>
          <p:cNvSpPr>
            <a:spLocks noGrp="1"/>
          </p:cNvSpPr>
          <p:nvPr>
            <p:ph type="title"/>
          </p:nvPr>
        </p:nvSpPr>
        <p:spPr/>
        <p:txBody>
          <a:bodyPr/>
          <a:lstStyle/>
          <a:p>
            <a:r>
              <a:rPr lang="en-US" dirty="0"/>
              <a:t>Benefits of Cloud Computing</a:t>
            </a:r>
            <a:endParaRPr lang="en-IN" dirty="0"/>
          </a:p>
        </p:txBody>
      </p:sp>
      <p:sp>
        <p:nvSpPr>
          <p:cNvPr id="3" name="Content Placeholder 2">
            <a:extLst>
              <a:ext uri="{FF2B5EF4-FFF2-40B4-BE49-F238E27FC236}">
                <a16:creationId xmlns:a16="http://schemas.microsoft.com/office/drawing/2014/main" id="{9ACA5425-9A5B-8C81-5B8D-A8B01FD902B6}"/>
              </a:ext>
            </a:extLst>
          </p:cNvPr>
          <p:cNvSpPr>
            <a:spLocks noGrp="1"/>
          </p:cNvSpPr>
          <p:nvPr>
            <p:ph idx="1"/>
          </p:nvPr>
        </p:nvSpPr>
        <p:spPr/>
        <p:txBody>
          <a:bodyPr>
            <a:normAutofit fontScale="85000" lnSpcReduction="20000"/>
          </a:bodyPr>
          <a:lstStyle/>
          <a:p>
            <a:r>
              <a:rPr lang="en-US" dirty="0">
                <a:solidFill>
                  <a:schemeClr val="bg1"/>
                </a:solidFill>
              </a:rPr>
              <a:t>Scalability:</a:t>
            </a:r>
          </a:p>
          <a:p>
            <a:pPr marL="0" indent="0">
              <a:buNone/>
            </a:pPr>
            <a:r>
              <a:rPr lang="en-US" dirty="0"/>
              <a:t>Scale up or down based on your needs, without the need for physical       hardware or infrastructure changes.</a:t>
            </a:r>
          </a:p>
          <a:p>
            <a:r>
              <a:rPr lang="en-US" dirty="0">
                <a:solidFill>
                  <a:schemeClr val="bg1"/>
                </a:solidFill>
              </a:rPr>
              <a:t>Cost Efficiency:</a:t>
            </a:r>
          </a:p>
          <a:p>
            <a:pPr marL="0" indent="0">
              <a:buNone/>
            </a:pPr>
            <a:r>
              <a:rPr lang="en-US" dirty="0">
                <a:solidFill>
                  <a:schemeClr val="bg1"/>
                </a:solidFill>
              </a:rPr>
              <a:t> </a:t>
            </a:r>
            <a:r>
              <a:rPr lang="en-US" dirty="0"/>
              <a:t>Pay only for the resources you actually use, eliminating the need for expensive upfront investments.</a:t>
            </a:r>
          </a:p>
          <a:p>
            <a:r>
              <a:rPr lang="en-US" dirty="0">
                <a:solidFill>
                  <a:schemeClr val="bg1"/>
                </a:solidFill>
              </a:rPr>
              <a:t>Flexibility:</a:t>
            </a:r>
          </a:p>
          <a:p>
            <a:pPr marL="0" indent="0">
              <a:buNone/>
            </a:pPr>
            <a:r>
              <a:rPr lang="en-US" dirty="0">
                <a:solidFill>
                  <a:schemeClr val="bg1"/>
                </a:solidFill>
              </a:rPr>
              <a:t> </a:t>
            </a:r>
            <a:r>
              <a:rPr lang="en-US" dirty="0"/>
              <a:t>Access your data and applications from anywhere at any time, using any device with  an internet connection.</a:t>
            </a:r>
            <a:endParaRPr lang="en-IN" dirty="0"/>
          </a:p>
        </p:txBody>
      </p:sp>
    </p:spTree>
    <p:extLst>
      <p:ext uri="{BB962C8B-B14F-4D97-AF65-F5344CB8AC3E}">
        <p14:creationId xmlns:p14="http://schemas.microsoft.com/office/powerpoint/2010/main" val="326280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DA5DE-32E7-D789-6543-EC3110D7100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4A1F556-F63D-DD31-28DC-B79974B90654}"/>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335777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EB1F-D4C2-C443-D89E-E9E677B4CDF4}"/>
              </a:ext>
            </a:extLst>
          </p:cNvPr>
          <p:cNvSpPr>
            <a:spLocks noGrp="1"/>
          </p:cNvSpPr>
          <p:nvPr>
            <p:ph type="title"/>
          </p:nvPr>
        </p:nvSpPr>
        <p:spPr/>
        <p:txBody>
          <a:bodyPr/>
          <a:lstStyle/>
          <a:p>
            <a:r>
              <a:rPr lang="en-US" dirty="0"/>
              <a:t>TYPES  OF  CLOUD  COMPUTING SERVICES</a:t>
            </a:r>
            <a:endParaRPr lang="en-IN" dirty="0"/>
          </a:p>
        </p:txBody>
      </p:sp>
      <p:sp>
        <p:nvSpPr>
          <p:cNvPr id="3" name="Content Placeholder 2">
            <a:extLst>
              <a:ext uri="{FF2B5EF4-FFF2-40B4-BE49-F238E27FC236}">
                <a16:creationId xmlns:a16="http://schemas.microsoft.com/office/drawing/2014/main" id="{C5C8843D-C4B3-7AAC-6D1D-8136258C0F01}"/>
              </a:ext>
            </a:extLst>
          </p:cNvPr>
          <p:cNvSpPr>
            <a:spLocks noGrp="1"/>
          </p:cNvSpPr>
          <p:nvPr>
            <p:ph idx="1"/>
          </p:nvPr>
        </p:nvSpPr>
        <p:spPr/>
        <p:txBody>
          <a:bodyPr/>
          <a:lstStyle/>
          <a:p>
            <a:pPr marL="0" indent="0">
              <a:buNone/>
            </a:pPr>
            <a:r>
              <a:rPr lang="en-US" dirty="0">
                <a:solidFill>
                  <a:schemeClr val="bg1"/>
                </a:solidFill>
              </a:rPr>
              <a:t>1.Infrastructure as a Service (IaaS)</a:t>
            </a:r>
          </a:p>
          <a:p>
            <a:pPr marL="0" indent="0">
              <a:buNone/>
            </a:pPr>
            <a:r>
              <a:rPr lang="en-US" dirty="0">
                <a:solidFill>
                  <a:schemeClr val="bg1"/>
                </a:solidFill>
              </a:rPr>
              <a:t>2. Software as a Services (SaaS)</a:t>
            </a:r>
          </a:p>
          <a:p>
            <a:pPr marL="0" indent="0">
              <a:buNone/>
            </a:pPr>
            <a:r>
              <a:rPr lang="en-US" dirty="0">
                <a:solidFill>
                  <a:schemeClr val="bg1"/>
                </a:solidFill>
              </a:rPr>
              <a:t>3. Platform as a Service (PaaS)</a:t>
            </a:r>
            <a:endParaRPr lang="en-IN" dirty="0">
              <a:solidFill>
                <a:schemeClr val="bg1"/>
              </a:solidFill>
            </a:endParaRPr>
          </a:p>
        </p:txBody>
      </p:sp>
    </p:spTree>
    <p:extLst>
      <p:ext uri="{BB962C8B-B14F-4D97-AF65-F5344CB8AC3E}">
        <p14:creationId xmlns:p14="http://schemas.microsoft.com/office/powerpoint/2010/main" val="179866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B37A-B02D-71A8-6CAB-40892A174D18}"/>
              </a:ext>
            </a:extLst>
          </p:cNvPr>
          <p:cNvSpPr>
            <a:spLocks noGrp="1"/>
          </p:cNvSpPr>
          <p:nvPr>
            <p:ph type="title"/>
          </p:nvPr>
        </p:nvSpPr>
        <p:spPr/>
        <p:txBody>
          <a:bodyPr/>
          <a:lstStyle/>
          <a:p>
            <a:r>
              <a:rPr lang="en-US" b="1" dirty="0"/>
              <a:t>Infrastructure as a Service (IaaS)</a:t>
            </a:r>
            <a:endParaRPr lang="en-IN" b="1" dirty="0"/>
          </a:p>
        </p:txBody>
      </p:sp>
      <p:sp>
        <p:nvSpPr>
          <p:cNvPr id="3" name="Content Placeholder 2">
            <a:extLst>
              <a:ext uri="{FF2B5EF4-FFF2-40B4-BE49-F238E27FC236}">
                <a16:creationId xmlns:a16="http://schemas.microsoft.com/office/drawing/2014/main" id="{D023C9E6-A8EE-C90A-7304-4737F7C54FEA}"/>
              </a:ext>
            </a:extLst>
          </p:cNvPr>
          <p:cNvSpPr>
            <a:spLocks noGrp="1"/>
          </p:cNvSpPr>
          <p:nvPr>
            <p:ph idx="1"/>
          </p:nvPr>
        </p:nvSpPr>
        <p:spPr/>
        <p:txBody>
          <a:bodyPr>
            <a:normAutofit fontScale="92500"/>
          </a:bodyPr>
          <a:lstStyle/>
          <a:p>
            <a:r>
              <a:rPr lang="en-US" dirty="0">
                <a:solidFill>
                  <a:schemeClr val="bg1"/>
                </a:solidFill>
              </a:rPr>
              <a:t>On-Demand Servers</a:t>
            </a:r>
            <a:r>
              <a:rPr lang="en-US" dirty="0"/>
              <a:t>: Get virtual machines, storage, and network resources on-demand, without the need for physical hardware.</a:t>
            </a:r>
          </a:p>
          <a:p>
            <a:r>
              <a:rPr lang="en-US" dirty="0">
                <a:solidFill>
                  <a:schemeClr val="bg1"/>
                </a:solidFill>
              </a:rPr>
              <a:t>Elasticity:</a:t>
            </a:r>
            <a:r>
              <a:rPr lang="en-US" dirty="0"/>
              <a:t> Scale your infrastructure up or down rapidly, based on your workload and performance    requirements.</a:t>
            </a:r>
          </a:p>
          <a:p>
            <a:r>
              <a:rPr lang="en-US" dirty="0">
                <a:solidFill>
                  <a:schemeClr val="bg1"/>
                </a:solidFill>
              </a:rPr>
              <a:t>Security &amp; Compliance:  </a:t>
            </a:r>
            <a:r>
              <a:rPr lang="en-US" dirty="0"/>
              <a:t>Ensure</a:t>
            </a:r>
            <a:r>
              <a:rPr lang="en-US" dirty="0">
                <a:solidFill>
                  <a:schemeClr val="bg1"/>
                </a:solidFill>
              </a:rPr>
              <a:t> </a:t>
            </a:r>
            <a:r>
              <a:rPr lang="en-US" dirty="0"/>
              <a:t>your data is secure with built-in security measures and comply with industry-specific </a:t>
            </a:r>
            <a:r>
              <a:rPr lang="en-US" dirty="0" err="1"/>
              <a:t>regulations.Disaster</a:t>
            </a:r>
            <a:r>
              <a:rPr lang="en-US" dirty="0"/>
              <a:t> </a:t>
            </a:r>
            <a:r>
              <a:rPr lang="en-US" dirty="0" err="1"/>
              <a:t>RecoveryMinimize</a:t>
            </a:r>
            <a:r>
              <a:rPr lang="en-US" dirty="0"/>
              <a:t> downtime and data loss with reliable backup and recovery solutions.</a:t>
            </a:r>
            <a:endParaRPr lang="en-IN" dirty="0"/>
          </a:p>
        </p:txBody>
      </p:sp>
    </p:spTree>
    <p:extLst>
      <p:ext uri="{BB962C8B-B14F-4D97-AF65-F5344CB8AC3E}">
        <p14:creationId xmlns:p14="http://schemas.microsoft.com/office/powerpoint/2010/main" val="42368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65BA-C931-F2A1-3A8D-208C13CFFB0C}"/>
              </a:ext>
            </a:extLst>
          </p:cNvPr>
          <p:cNvSpPr>
            <a:spLocks noGrp="1"/>
          </p:cNvSpPr>
          <p:nvPr>
            <p:ph type="title"/>
          </p:nvPr>
        </p:nvSpPr>
        <p:spPr/>
        <p:txBody>
          <a:bodyPr/>
          <a:lstStyle/>
          <a:p>
            <a:r>
              <a:rPr lang="en-US" b="1" dirty="0"/>
              <a:t>Software as a Service (SaaS)</a:t>
            </a:r>
            <a:endParaRPr lang="en-IN" b="1" dirty="0"/>
          </a:p>
        </p:txBody>
      </p:sp>
      <p:sp>
        <p:nvSpPr>
          <p:cNvPr id="3" name="Content Placeholder 2">
            <a:extLst>
              <a:ext uri="{FF2B5EF4-FFF2-40B4-BE49-F238E27FC236}">
                <a16:creationId xmlns:a16="http://schemas.microsoft.com/office/drawing/2014/main" id="{46763706-93AC-12D7-DCE8-0FABF3E7CF3A}"/>
              </a:ext>
            </a:extLst>
          </p:cNvPr>
          <p:cNvSpPr>
            <a:spLocks noGrp="1"/>
          </p:cNvSpPr>
          <p:nvPr>
            <p:ph idx="1"/>
          </p:nvPr>
        </p:nvSpPr>
        <p:spPr/>
        <p:txBody>
          <a:bodyPr/>
          <a:lstStyle/>
          <a:p>
            <a:r>
              <a:rPr lang="en-US" dirty="0">
                <a:solidFill>
                  <a:schemeClr val="bg1"/>
                </a:solidFill>
              </a:rPr>
              <a:t>Accessibility </a:t>
            </a:r>
            <a:r>
              <a:rPr lang="en-US" dirty="0"/>
              <a:t>:Access and use cloud-based applications directly from your web browser, without the need for installation or maintenance.</a:t>
            </a:r>
          </a:p>
          <a:p>
            <a:r>
              <a:rPr lang="en-US" dirty="0">
                <a:solidFill>
                  <a:schemeClr val="bg1"/>
                </a:solidFill>
              </a:rPr>
              <a:t>Automatic Updates</a:t>
            </a:r>
            <a:r>
              <a:rPr lang="en-US" dirty="0"/>
              <a:t>: Receive automatic software updates, ensuring you have the latest features and security patches.</a:t>
            </a:r>
          </a:p>
          <a:p>
            <a:r>
              <a:rPr lang="en-US" dirty="0">
                <a:solidFill>
                  <a:schemeClr val="bg1"/>
                </a:solidFill>
              </a:rPr>
              <a:t>Collaboration</a:t>
            </a:r>
            <a:r>
              <a:rPr lang="en-US" dirty="0"/>
              <a:t>: Collaborate in real-time with team members, regardless of their location or device, using cloud-based collaboration tools.</a:t>
            </a:r>
            <a:endParaRPr lang="en-IN" dirty="0"/>
          </a:p>
        </p:txBody>
      </p:sp>
    </p:spTree>
    <p:extLst>
      <p:ext uri="{BB962C8B-B14F-4D97-AF65-F5344CB8AC3E}">
        <p14:creationId xmlns:p14="http://schemas.microsoft.com/office/powerpoint/2010/main" val="2345561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89F3-6AD9-C92E-A8D2-12141963B2D6}"/>
              </a:ext>
            </a:extLst>
          </p:cNvPr>
          <p:cNvSpPr>
            <a:spLocks noGrp="1"/>
          </p:cNvSpPr>
          <p:nvPr>
            <p:ph type="title"/>
          </p:nvPr>
        </p:nvSpPr>
        <p:spPr/>
        <p:txBody>
          <a:bodyPr/>
          <a:lstStyle/>
          <a:p>
            <a:r>
              <a:rPr lang="en-US" b="1" dirty="0"/>
              <a:t>Platform as a Service (PaaS)</a:t>
            </a:r>
            <a:endParaRPr lang="en-IN" b="1" dirty="0"/>
          </a:p>
        </p:txBody>
      </p:sp>
      <p:sp>
        <p:nvSpPr>
          <p:cNvPr id="3" name="Content Placeholder 2">
            <a:extLst>
              <a:ext uri="{FF2B5EF4-FFF2-40B4-BE49-F238E27FC236}">
                <a16:creationId xmlns:a16="http://schemas.microsoft.com/office/drawing/2014/main" id="{AB4350F6-7CD8-53BB-C426-4C3856E2E11E}"/>
              </a:ext>
            </a:extLst>
          </p:cNvPr>
          <p:cNvSpPr>
            <a:spLocks noGrp="1"/>
          </p:cNvSpPr>
          <p:nvPr>
            <p:ph idx="1"/>
          </p:nvPr>
        </p:nvSpPr>
        <p:spPr/>
        <p:txBody>
          <a:bodyPr/>
          <a:lstStyle/>
          <a:p>
            <a:r>
              <a:rPr lang="en-US" dirty="0">
                <a:solidFill>
                  <a:schemeClr val="bg1"/>
                </a:solidFill>
              </a:rPr>
              <a:t>Development </a:t>
            </a:r>
            <a:r>
              <a:rPr lang="en-US" dirty="0" err="1">
                <a:solidFill>
                  <a:schemeClr val="bg1"/>
                </a:solidFill>
              </a:rPr>
              <a:t>Environment</a:t>
            </a:r>
            <a:r>
              <a:rPr lang="en-US" dirty="0" err="1"/>
              <a:t>:Use</a:t>
            </a:r>
            <a:r>
              <a:rPr lang="en-US" dirty="0"/>
              <a:t> pre-configured development environments to build and deploy applications quickly and easily.</a:t>
            </a:r>
          </a:p>
          <a:p>
            <a:r>
              <a:rPr lang="en-US" dirty="0">
                <a:solidFill>
                  <a:schemeClr val="bg1"/>
                </a:solidFill>
              </a:rPr>
              <a:t>Scalability &amp; </a:t>
            </a:r>
            <a:r>
              <a:rPr lang="en-US" dirty="0" err="1">
                <a:solidFill>
                  <a:schemeClr val="bg1"/>
                </a:solidFill>
              </a:rPr>
              <a:t>Performance</a:t>
            </a:r>
            <a:r>
              <a:rPr lang="en-US" dirty="0" err="1"/>
              <a:t>:Easily</a:t>
            </a:r>
            <a:r>
              <a:rPr lang="en-US" dirty="0"/>
              <a:t> scale your applications and improve performance with automatic load balancing and resource allocation.</a:t>
            </a:r>
          </a:p>
          <a:p>
            <a:r>
              <a:rPr lang="en-US" dirty="0">
                <a:solidFill>
                  <a:schemeClr val="bg1"/>
                </a:solidFill>
              </a:rPr>
              <a:t>Integrated </a:t>
            </a:r>
            <a:r>
              <a:rPr lang="en-US" dirty="0" err="1">
                <a:solidFill>
                  <a:schemeClr val="bg1"/>
                </a:solidFill>
              </a:rPr>
              <a:t>Services:</a:t>
            </a:r>
            <a:r>
              <a:rPr lang="en-US" dirty="0" err="1"/>
              <a:t>Take</a:t>
            </a:r>
            <a:r>
              <a:rPr lang="en-US" dirty="0">
                <a:solidFill>
                  <a:schemeClr val="bg1"/>
                </a:solidFill>
              </a:rPr>
              <a:t> </a:t>
            </a:r>
            <a:r>
              <a:rPr lang="en-US" dirty="0"/>
              <a:t>advantage of integrated services like databases, messaging systems, and authentication services without the need for additional configuration.</a:t>
            </a:r>
            <a:endParaRPr lang="en-IN" dirty="0"/>
          </a:p>
        </p:txBody>
      </p:sp>
    </p:spTree>
    <p:extLst>
      <p:ext uri="{BB962C8B-B14F-4D97-AF65-F5344CB8AC3E}">
        <p14:creationId xmlns:p14="http://schemas.microsoft.com/office/powerpoint/2010/main" val="203773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AFDD-143B-EF8A-3F8C-9D5F061E05F8}"/>
              </a:ext>
            </a:extLst>
          </p:cNvPr>
          <p:cNvSpPr>
            <a:spLocks noGrp="1"/>
          </p:cNvSpPr>
          <p:nvPr>
            <p:ph type="title"/>
          </p:nvPr>
        </p:nvSpPr>
        <p:spPr/>
        <p:txBody>
          <a:bodyPr/>
          <a:lstStyle/>
          <a:p>
            <a:r>
              <a:rPr lang="en-US" dirty="0"/>
              <a:t>Types of Cloud Computing</a:t>
            </a:r>
            <a:endParaRPr lang="en-IN" dirty="0"/>
          </a:p>
        </p:txBody>
      </p:sp>
      <p:sp>
        <p:nvSpPr>
          <p:cNvPr id="3" name="Content Placeholder 2">
            <a:extLst>
              <a:ext uri="{FF2B5EF4-FFF2-40B4-BE49-F238E27FC236}">
                <a16:creationId xmlns:a16="http://schemas.microsoft.com/office/drawing/2014/main" id="{5BE80171-FB38-46B5-62E2-47FAE07D01D9}"/>
              </a:ext>
            </a:extLst>
          </p:cNvPr>
          <p:cNvSpPr>
            <a:spLocks noGrp="1"/>
          </p:cNvSpPr>
          <p:nvPr>
            <p:ph idx="1"/>
          </p:nvPr>
        </p:nvSpPr>
        <p:spPr/>
        <p:txBody>
          <a:bodyPr/>
          <a:lstStyle/>
          <a:p>
            <a:r>
              <a:rPr lang="en-US" dirty="0">
                <a:solidFill>
                  <a:schemeClr val="bg1"/>
                </a:solidFill>
              </a:rPr>
              <a:t>Public Cloud: </a:t>
            </a:r>
            <a:r>
              <a:rPr lang="en-US" dirty="0"/>
              <a:t>Services provided by third-party providers, accessible by multiple organizations or individuals over the internet.</a:t>
            </a:r>
          </a:p>
          <a:p>
            <a:r>
              <a:rPr lang="en-US" dirty="0">
                <a:solidFill>
                  <a:schemeClr val="bg1"/>
                </a:solidFill>
              </a:rPr>
              <a:t>Private Cloud:  </a:t>
            </a:r>
            <a:r>
              <a:rPr lang="en-US" dirty="0"/>
              <a:t>Cloud infrastructure owned and operated by a single organization, offering enhanced security and control.</a:t>
            </a:r>
          </a:p>
          <a:p>
            <a:r>
              <a:rPr lang="en-US" dirty="0">
                <a:solidFill>
                  <a:schemeClr val="bg1"/>
                </a:solidFill>
              </a:rPr>
              <a:t>Hybrid Cloud: </a:t>
            </a:r>
            <a:r>
              <a:rPr lang="en-US" dirty="0"/>
              <a:t>A combination of public and private clouds, allowing organizations to utilize the benefits of both.</a:t>
            </a:r>
            <a:endParaRPr lang="en-IN" dirty="0"/>
          </a:p>
        </p:txBody>
      </p:sp>
    </p:spTree>
    <p:extLst>
      <p:ext uri="{BB962C8B-B14F-4D97-AF65-F5344CB8AC3E}">
        <p14:creationId xmlns:p14="http://schemas.microsoft.com/office/powerpoint/2010/main" val="1209474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85</TotalTime>
  <Words>1209</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Söhne</vt:lpstr>
      <vt:lpstr>Tw Cen MT</vt:lpstr>
      <vt:lpstr>Circuit</vt:lpstr>
      <vt:lpstr>CLOUD computing</vt:lpstr>
      <vt:lpstr>What is cloud computing ?</vt:lpstr>
      <vt:lpstr>Benefits of Cloud Computing</vt:lpstr>
      <vt:lpstr>PowerPoint Presentation</vt:lpstr>
      <vt:lpstr>TYPES  OF  CLOUD  COMPUTING SERVICES</vt:lpstr>
      <vt:lpstr>Infrastructure as a Service (IaaS)</vt:lpstr>
      <vt:lpstr>Software as a Service (SaaS)</vt:lpstr>
      <vt:lpstr>Platform as a Service (PaaS)</vt:lpstr>
      <vt:lpstr>Types of Cloud Computing</vt:lpstr>
      <vt:lpstr>Cloud computing security</vt:lpstr>
      <vt:lpstr>                            AWS</vt:lpstr>
      <vt:lpstr>AWS components</vt:lpstr>
      <vt:lpstr>PowerPoint Presentation</vt:lpstr>
      <vt:lpstr>PowerPoint Presentation</vt:lpstr>
      <vt:lpstr>PowerPoint Presentation</vt:lpstr>
      <vt:lpstr>                                                       Aws EC2</vt:lpstr>
      <vt:lpstr>PowerPoint Presentation</vt:lpstr>
      <vt:lpstr>                COMPONENTS OF EC2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SAI PAVAN KAPISETTI</dc:creator>
  <cp:lastModifiedBy>SAI PAVAN KAPISETTI</cp:lastModifiedBy>
  <cp:revision>1</cp:revision>
  <dcterms:created xsi:type="dcterms:W3CDTF">2023-11-28T04:17:01Z</dcterms:created>
  <dcterms:modified xsi:type="dcterms:W3CDTF">2023-11-28T05:42:56Z</dcterms:modified>
</cp:coreProperties>
</file>