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y="5143500" cx="9144000"/>
  <p:notesSz cx="6858000" cy="9144000"/>
  <p:embeddedFontLst>
    <p:embeddedFont>
      <p:font typeface="Raleway SemiBold"/>
      <p:regular r:id="rId104"/>
      <p:bold r:id="rId105"/>
      <p:italic r:id="rId106"/>
      <p:boldItalic r:id="rId107"/>
    </p:embeddedFont>
    <p:embeddedFont>
      <p:font typeface="Raleway"/>
      <p:regular r:id="rId108"/>
      <p:bold r:id="rId109"/>
      <p:italic r:id="rId110"/>
      <p:boldItalic r:id="rId111"/>
    </p:embeddedFont>
    <p:embeddedFont>
      <p:font typeface="Basic"/>
      <p:regular r:id="rId112"/>
    </p:embeddedFont>
    <p:embeddedFont>
      <p:font typeface="Montserrat"/>
      <p:regular r:id="rId113"/>
      <p:bold r:id="rId114"/>
      <p:italic r:id="rId115"/>
      <p:boldItalic r:id="rId116"/>
    </p:embeddedFont>
    <p:embeddedFont>
      <p:font typeface="Montserrat Medium"/>
      <p:regular r:id="rId117"/>
      <p:bold r:id="rId118"/>
      <p:italic r:id="rId119"/>
      <p:boldItalic r:id="rId120"/>
    </p:embeddedFont>
    <p:embeddedFont>
      <p:font typeface="DM Serif Display"/>
      <p:regular r:id="rId121"/>
      <p: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alewaySemiBold-boldItalic.fntdata"/><Relationship Id="rId106" Type="http://schemas.openxmlformats.org/officeDocument/2006/relationships/font" Target="fonts/RalewaySemiBold-italic.fntdata"/><Relationship Id="rId105" Type="http://schemas.openxmlformats.org/officeDocument/2006/relationships/font" Target="fonts/RalewaySemiBold-bold.fntdata"/><Relationship Id="rId104" Type="http://schemas.openxmlformats.org/officeDocument/2006/relationships/font" Target="fonts/RalewaySemiBold-regular.fntdata"/><Relationship Id="rId109" Type="http://schemas.openxmlformats.org/officeDocument/2006/relationships/font" Target="fonts/Raleway-bold.fntdata"/><Relationship Id="rId108" Type="http://schemas.openxmlformats.org/officeDocument/2006/relationships/font" Target="fonts/Raleway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font" Target="fonts/DMSerifDisplay-regular.fntdata"/><Relationship Id="rId25" Type="http://schemas.openxmlformats.org/officeDocument/2006/relationships/slide" Target="slides/slide21.xml"/><Relationship Id="rId120" Type="http://schemas.openxmlformats.org/officeDocument/2006/relationships/font" Target="fonts/MontserratMedium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2" Type="http://schemas.openxmlformats.org/officeDocument/2006/relationships/font" Target="fonts/DMSerifDisplay-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font" Target="fonts/MontserratMedium-bold.fntdata"/><Relationship Id="rId117" Type="http://schemas.openxmlformats.org/officeDocument/2006/relationships/font" Target="fonts/MontserratMedium-regular.fntdata"/><Relationship Id="rId116" Type="http://schemas.openxmlformats.org/officeDocument/2006/relationships/font" Target="fonts/Montserrat-boldItalic.fntdata"/><Relationship Id="rId115" Type="http://schemas.openxmlformats.org/officeDocument/2006/relationships/font" Target="fonts/Montserrat-italic.fntdata"/><Relationship Id="rId119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110" Type="http://schemas.openxmlformats.org/officeDocument/2006/relationships/font" Target="fonts/Raleway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Montserrat-bold.fntdata"/><Relationship Id="rId18" Type="http://schemas.openxmlformats.org/officeDocument/2006/relationships/slide" Target="slides/slide14.xml"/><Relationship Id="rId113" Type="http://schemas.openxmlformats.org/officeDocument/2006/relationships/font" Target="fonts/Montserrat-regular.fntdata"/><Relationship Id="rId112" Type="http://schemas.openxmlformats.org/officeDocument/2006/relationships/font" Target="fonts/Basic-regular.fntdata"/><Relationship Id="rId111" Type="http://schemas.openxmlformats.org/officeDocument/2006/relationships/font" Target="fonts/Raleway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jquery.com/ready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jquery.com/ready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milartech.com/categories/javascript" TargetMode="External"/><Relationship Id="rId3" Type="http://schemas.openxmlformats.org/officeDocument/2006/relationships/hyperlink" Target="https://w3techs.com/technologies/overview/javascript_library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ukeout.github.io/" TargetMode="External"/><Relationship Id="rId3" Type="http://schemas.openxmlformats.org/officeDocument/2006/relationships/hyperlink" Target="https://css-speedrun.netlify.app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szx87410/blog/issues/21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lvarotrigo.com/fullPage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rafloralagency.com/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sci.asia/" TargetMode="External"/><Relationship Id="rId3" Type="http://schemas.openxmlformats.org/officeDocument/2006/relationships/hyperlink" Target="https://www.readr.tw/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JQuery" TargetMode="External"/><Relationship Id="rId3" Type="http://schemas.openxmlformats.org/officeDocument/2006/relationships/hyperlink" Target="https://developers.google.com/web/fundamentals/performance/critical-rendering-path/render-tree-construction?hl=zh-tw" TargetMode="Externa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scarotero.com/jquery/" TargetMode="Externa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lovebiko.com/" TargetMode="Externa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wr.com/" TargetMode="Externa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2c10988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2c10988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2c10988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2c10988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625d7509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9625d7509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2c109886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2c10988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https://api.jquery.com/ready/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c10988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c10988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https://api.jquery.com/ready/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625d7509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625d7509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625d75093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625d75093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625d7509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625d7509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9625d75093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9625d7509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625d7509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625d7509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https://api.jquery.com/category/selectors/form-selectors/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f9b979809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f9b97980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https://www.similartech.com/categories/javascript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https://w3techs.com/technologies/overview/javascript_library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9625d75093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9625d75093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https://blog.jquery.com/2019/04/10/jquery-3-4-0-released/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625d75093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625d75093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625d75093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625d75093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9625d75093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9625d75093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625d75093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625d75093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625d75093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9625d75093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625d75093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625d75093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944bd5e3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944bd5e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944bd5e3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944bd5e3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9625d75093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9625d75093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a2875e5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a2875e5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44bd5e3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44bd5e3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44bd5e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44bd5e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44bd5e3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44bd5e3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44bd5e3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944bd5e3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44bd5e3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944bd5e3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44bd5e3a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44bd5e3a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44bd5e3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944bd5e3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選擇器小遊戲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https://flukeout.github.io/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https://css-speedrun.netlify.app/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7ab75302f_8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7ab75302f_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7ab75302f_8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97ab75302f_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97ab75302f_8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97ab75302f_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f9b97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f9b97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7ab75302f_8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7ab75302f_8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7ab75302f_8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7ab75302f_8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7ab75302f_8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7ab75302f_8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97ab75302f_8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97ab75302f_8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dc690837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dc690837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dc690837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dc690837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dc690837e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dc690837e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690837e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dc690837e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c690837e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c690837e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c690837e7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c690837e7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f9b97980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8f9b97980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dc690837e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dc690837e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c690837e7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c690837e7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dc690837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dc690837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dc690837e7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dc690837e7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c690837e7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c690837e7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dc690837e7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dc690837e7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dc690837e7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dc690837e7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55604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55604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955604b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955604b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55604bc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55604bc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625d7509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625d7509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f9b979809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f9b979809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55604bc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55604bc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https://github.com/aszx87410/blog/issues/21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44bd5e3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44bd5e3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944bd5e3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944bd5e3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944bd5e3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944bd5e3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944bd5e3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944bd5e3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55604bc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55604bc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944bd5e3a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944bd5e3a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955604bc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955604bc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districtArray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'七堵'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'暖暖'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'大安'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'信義'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'蘆洲'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'三重'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'新店'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944bd5e3a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944bd5e3a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https://alvarotrigo.com/fullPage/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a2875e5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a2875e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944bd5e3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944bd5e3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E7BA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https://www.orafloralagency.com/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44bd5e3a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44bd5e3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944bd5e3a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944bd5e3a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https://pansci.asia/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https://www.readr.tw/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55604bc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55604bc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955604bca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955604bc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55604bc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55604bc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955604bca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955604bca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955604bc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955604bc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55604bca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55604bca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55604bca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55604bca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ffa00f5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ffa00f5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https://zh.wikipedia.org/wiki/JQuery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https://developers.google.com/web/fundamentals/performance/critical-rendering-path/render-tree-construction?hl=zh-tw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97a5c1b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97a5c1b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https://oscarotero.com/jquery/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97a5c1bf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97a5c1bf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97a5c1bf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97a5c1bf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97a5c1bf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97a5c1bf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link</a:t>
            </a:r>
            <a:endParaRPr sz="9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rel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"stylesheet"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href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"https://use.fontawesome.com/releases/v5.7.2/css/all.css"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"sha384-fnmOCqbTlWIlj8LyTjo7mOUStjsKC4pOpQbqyi7RrhN7udi9RwhKkMHpvLbHG9Sr"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7a5c1bf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7a5c1bf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97a5c1bf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97a5c1bf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97ab75302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97ab75302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7ab75302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7ab75302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7ab75302f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7ab75302f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97ab75302f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97ab75302f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2c1098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2c1098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7ab75302f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7ab75302f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97a5c1bf1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97a5c1bf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https://www.ilovebiko.com/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7a5c1bf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7a5c1bf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E7BA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https://www.dwr.com/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97ab75302f_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97ab75302f_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7ab75302f_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7ab75302f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B5394"/>
                </a:solidFill>
              </a:rPr>
              <a:t>'webkitAnimationEnd mozAnimationEnd MSAnimationEnd oanimationend animationend'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a9df4e6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a9df4e6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dc690837e7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dc690837e7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c690837e7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c690837e7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$(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"#testform"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).serialize()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{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name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"John"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time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"2pm"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})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.done(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  alert(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"Data Loaded: 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+ data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Return data in json format (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json_encode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)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{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func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"getNameAndTime"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}, 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</a:t>
            </a:r>
            <a:r>
              <a:rPr lang="en" sz="1150">
                <a:solidFill>
                  <a:srgbClr val="0086B3"/>
                </a:solidFill>
                <a:highlight>
                  <a:srgbClr val="EEEEEE"/>
                </a:highlight>
              </a:rPr>
              <a:t>console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.log( data.name ); </a:t>
            </a:r>
            <a:r>
              <a:rPr i="1" lang="en" sz="1150">
                <a:solidFill>
                  <a:srgbClr val="999988"/>
                </a:solidFill>
                <a:highlight>
                  <a:srgbClr val="EEEEEE"/>
                </a:highlight>
              </a:rPr>
              <a:t>// John</a:t>
            </a:r>
            <a:endParaRPr i="1" sz="1150">
              <a:solidFill>
                <a:srgbClr val="999988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</a:t>
            </a:r>
            <a:r>
              <a:rPr lang="en" sz="1150">
                <a:solidFill>
                  <a:srgbClr val="0086B3"/>
                </a:solidFill>
                <a:highlight>
                  <a:srgbClr val="EEEEEE"/>
                </a:highlight>
              </a:rPr>
              <a:t>console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.log( data.time ); </a:t>
            </a:r>
            <a:r>
              <a:rPr i="1" lang="en" sz="1150">
                <a:solidFill>
                  <a:srgbClr val="999988"/>
                </a:solidFill>
                <a:highlight>
                  <a:srgbClr val="EEEEEE"/>
                </a:highlight>
              </a:rPr>
              <a:t>// 2pm</a:t>
            </a:r>
            <a:endParaRPr i="1" sz="1150">
              <a:solidFill>
                <a:srgbClr val="999988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},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"json"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dc690837e7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dc690837e7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$.get(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alert(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"Data Loaded: 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+ data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dc690837e7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dc690837e7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84175" y="2407625"/>
            <a:ext cx="6168300" cy="2849700"/>
          </a:xfrm>
          <a:prstGeom prst="ellipse">
            <a:avLst/>
          </a:pr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5245635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46022" y="127144"/>
            <a:ext cx="335405" cy="335228"/>
            <a:chOff x="-4030775" y="413625"/>
            <a:chExt cx="88425" cy="88425"/>
          </a:xfrm>
        </p:grpSpPr>
        <p:sp>
          <p:nvSpPr>
            <p:cNvPr id="12" name="Google Shape;12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43972" y="1108932"/>
            <a:ext cx="335405" cy="335228"/>
            <a:chOff x="-4030775" y="413625"/>
            <a:chExt cx="88425" cy="88425"/>
          </a:xfrm>
        </p:grpSpPr>
        <p:sp>
          <p:nvSpPr>
            <p:cNvPr id="15" name="Google Shape;15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6047" y="279107"/>
            <a:ext cx="335405" cy="335228"/>
            <a:chOff x="-4030775" y="413625"/>
            <a:chExt cx="88425" cy="88425"/>
          </a:xfrm>
        </p:grpSpPr>
        <p:sp>
          <p:nvSpPr>
            <p:cNvPr id="18" name="Google Shape;18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b="1"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">
  <p:cSld name="TITLE_ONLY_1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 rot="5400000">
            <a:off x="-171091" y="171584"/>
            <a:ext cx="5143276" cy="480010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 txBox="1"/>
          <p:nvPr>
            <p:ph type="title"/>
          </p:nvPr>
        </p:nvSpPr>
        <p:spPr>
          <a:xfrm flipH="1">
            <a:off x="714125" y="382144"/>
            <a:ext cx="3060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0" name="Google Shape;150;p11"/>
          <p:cNvGrpSpPr/>
          <p:nvPr/>
        </p:nvGrpSpPr>
        <p:grpSpPr>
          <a:xfrm>
            <a:off x="6781947" y="173794"/>
            <a:ext cx="335405" cy="335228"/>
            <a:chOff x="-4030775" y="413625"/>
            <a:chExt cx="88425" cy="88425"/>
          </a:xfrm>
        </p:grpSpPr>
        <p:sp>
          <p:nvSpPr>
            <p:cNvPr id="151" name="Google Shape;151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8516872" y="978319"/>
            <a:ext cx="335405" cy="335228"/>
            <a:chOff x="-4030775" y="413625"/>
            <a:chExt cx="88425" cy="88425"/>
          </a:xfrm>
        </p:grpSpPr>
        <p:sp>
          <p:nvSpPr>
            <p:cNvPr id="154" name="Google Shape;154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4236597" y="4604932"/>
            <a:ext cx="335405" cy="335228"/>
            <a:chOff x="-4030775" y="413625"/>
            <a:chExt cx="88425" cy="88425"/>
          </a:xfrm>
        </p:grpSpPr>
        <p:sp>
          <p:nvSpPr>
            <p:cNvPr id="157" name="Google Shape;157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_1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 rot="10800000">
            <a:off x="5781828" y="-872660"/>
            <a:ext cx="4133697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0" y="4352925"/>
            <a:ext cx="5705659" cy="1590730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701600" y="411480"/>
            <a:ext cx="77292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3" name="Google Shape;163;p12"/>
          <p:cNvGrpSpPr/>
          <p:nvPr/>
        </p:nvGrpSpPr>
        <p:grpSpPr>
          <a:xfrm>
            <a:off x="714122" y="4104244"/>
            <a:ext cx="335405" cy="335228"/>
            <a:chOff x="-4030775" y="413625"/>
            <a:chExt cx="88425" cy="88425"/>
          </a:xfrm>
        </p:grpSpPr>
        <p:sp>
          <p:nvSpPr>
            <p:cNvPr id="164" name="Google Shape;164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8430797" y="4620144"/>
            <a:ext cx="335405" cy="335228"/>
            <a:chOff x="-4030775" y="413625"/>
            <a:chExt cx="88425" cy="88425"/>
          </a:xfrm>
        </p:grpSpPr>
        <p:sp>
          <p:nvSpPr>
            <p:cNvPr id="167" name="Google Shape;167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7669472" y="985382"/>
            <a:ext cx="335405" cy="335228"/>
            <a:chOff x="-4030775" y="413625"/>
            <a:chExt cx="88425" cy="88425"/>
          </a:xfrm>
        </p:grpSpPr>
        <p:sp>
          <p:nvSpPr>
            <p:cNvPr id="170" name="Google Shape;170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 rot="5400000">
            <a:off x="-3441270" y="1260049"/>
            <a:ext cx="6010044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64875" y="2288250"/>
            <a:ext cx="31059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5166225" y="326352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flipH="1">
            <a:off x="6333222" y="813307"/>
            <a:ext cx="335405" cy="335228"/>
            <a:chOff x="-4030775" y="413625"/>
            <a:chExt cx="88425" cy="88425"/>
          </a:xfrm>
        </p:grpSpPr>
        <p:sp>
          <p:nvSpPr>
            <p:cNvPr id="177" name="Google Shape;177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 flipH="1">
            <a:off x="7214897" y="1224732"/>
            <a:ext cx="335405" cy="335228"/>
            <a:chOff x="-4030775" y="413625"/>
            <a:chExt cx="88425" cy="88425"/>
          </a:xfrm>
        </p:grpSpPr>
        <p:sp>
          <p:nvSpPr>
            <p:cNvPr id="180" name="Google Shape;180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 flipH="1">
            <a:off x="7770722" y="294769"/>
            <a:ext cx="335405" cy="335228"/>
            <a:chOff x="-4030775" y="413625"/>
            <a:chExt cx="88425" cy="88425"/>
          </a:xfrm>
        </p:grpSpPr>
        <p:sp>
          <p:nvSpPr>
            <p:cNvPr id="183" name="Google Shape;183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3"/>
          <p:cNvSpPr txBox="1"/>
          <p:nvPr>
            <p:ph type="title"/>
          </p:nvPr>
        </p:nvSpPr>
        <p:spPr>
          <a:xfrm>
            <a:off x="714125" y="411480"/>
            <a:ext cx="534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1952625" y="3789950"/>
            <a:ext cx="8810700" cy="2849700"/>
          </a:xfrm>
          <a:prstGeom prst="ellipse">
            <a:avLst/>
          </a:pr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 flipH="1">
            <a:off x="5885547" y="576344"/>
            <a:ext cx="335405" cy="335228"/>
            <a:chOff x="-4030775" y="413625"/>
            <a:chExt cx="88425" cy="88425"/>
          </a:xfrm>
        </p:grpSpPr>
        <p:sp>
          <p:nvSpPr>
            <p:cNvPr id="189" name="Google Shape;189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 flipH="1">
            <a:off x="7272047" y="951807"/>
            <a:ext cx="335405" cy="335228"/>
            <a:chOff x="-4030775" y="413625"/>
            <a:chExt cx="88425" cy="88425"/>
          </a:xfrm>
        </p:grpSpPr>
        <p:sp>
          <p:nvSpPr>
            <p:cNvPr id="192" name="Google Shape;192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 flipH="1">
            <a:off x="8380322" y="212344"/>
            <a:ext cx="335405" cy="335228"/>
            <a:chOff x="-4030775" y="413625"/>
            <a:chExt cx="88425" cy="88425"/>
          </a:xfrm>
        </p:grpSpPr>
        <p:sp>
          <p:nvSpPr>
            <p:cNvPr id="195" name="Google Shape;195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rot="5400000">
            <a:off x="-3157405" y="2100163"/>
            <a:ext cx="6010044" cy="95246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14125" y="2207737"/>
            <a:ext cx="34863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714125" y="446725"/>
            <a:ext cx="41961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14125" y="912300"/>
            <a:ext cx="3858000" cy="331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714125" y="1381375"/>
            <a:ext cx="4330500" cy="3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712625" y="382193"/>
            <a:ext cx="4089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6"/>
          <p:cNvSpPr/>
          <p:nvPr/>
        </p:nvSpPr>
        <p:spPr>
          <a:xfrm>
            <a:off x="4934400" y="2697225"/>
            <a:ext cx="4270500" cy="441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934400" y="-1970025"/>
            <a:ext cx="4270500" cy="441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08" name="Google Shape;208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495647" y="595544"/>
            <a:ext cx="335405" cy="335228"/>
            <a:chOff x="-4030775" y="413625"/>
            <a:chExt cx="88425" cy="88425"/>
          </a:xfrm>
        </p:grpSpPr>
        <p:sp>
          <p:nvSpPr>
            <p:cNvPr id="211" name="Google Shape;211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865372" y="1538182"/>
            <a:ext cx="335405" cy="335228"/>
            <a:chOff x="-4030775" y="413625"/>
            <a:chExt cx="88425" cy="88425"/>
          </a:xfrm>
        </p:grpSpPr>
        <p:sp>
          <p:nvSpPr>
            <p:cNvPr id="214" name="Google Shape;214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1">
  <p:cSld name="SECTION_TITLE_AND_DESCRIPTION_1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701600" y="381409"/>
            <a:ext cx="7729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7"/>
          <p:cNvSpPr/>
          <p:nvPr/>
        </p:nvSpPr>
        <p:spPr>
          <a:xfrm flipH="1">
            <a:off x="-14" y="2571749"/>
            <a:ext cx="9144064" cy="262120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2" type="title"/>
          </p:nvPr>
        </p:nvSpPr>
        <p:spPr>
          <a:xfrm>
            <a:off x="2643075" y="1542125"/>
            <a:ext cx="38580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3573300" y="2571750"/>
            <a:ext cx="19971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17"/>
          <p:cNvSpPr txBox="1"/>
          <p:nvPr/>
        </p:nvSpPr>
        <p:spPr>
          <a:xfrm>
            <a:off x="-304800" y="771525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838200" y="2781300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000047" y="2419344"/>
            <a:ext cx="335405" cy="335228"/>
            <a:chOff x="-4030775" y="413625"/>
            <a:chExt cx="88425" cy="88425"/>
          </a:xfrm>
        </p:grpSpPr>
        <p:sp>
          <p:nvSpPr>
            <p:cNvPr id="224" name="Google Shape;224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51747" y="203344"/>
            <a:ext cx="335405" cy="335228"/>
            <a:chOff x="-4030775" y="413625"/>
            <a:chExt cx="88425" cy="88425"/>
          </a:xfrm>
        </p:grpSpPr>
        <p:sp>
          <p:nvSpPr>
            <p:cNvPr id="227" name="Google Shape;227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559322" y="1366719"/>
            <a:ext cx="335405" cy="335228"/>
            <a:chOff x="-4030775" y="413625"/>
            <a:chExt cx="88425" cy="88425"/>
          </a:xfrm>
        </p:grpSpPr>
        <p:sp>
          <p:nvSpPr>
            <p:cNvPr id="230" name="Google Shape;230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165672" y="4269707"/>
            <a:ext cx="335405" cy="335228"/>
            <a:chOff x="-4030775" y="413625"/>
            <a:chExt cx="88425" cy="88425"/>
          </a:xfrm>
        </p:grpSpPr>
        <p:sp>
          <p:nvSpPr>
            <p:cNvPr id="233" name="Google Shape;233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2">
  <p:cSld name="SECTION_TITLE_AND_DESCRIPTION_1_1">
    <p:bg>
      <p:bgPr>
        <a:solidFill>
          <a:schemeClr val="accent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701600" y="1374375"/>
            <a:ext cx="4547700" cy="163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701600" y="376105"/>
            <a:ext cx="5091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8" name="Google Shape;238;p18"/>
          <p:cNvGrpSpPr/>
          <p:nvPr/>
        </p:nvGrpSpPr>
        <p:grpSpPr>
          <a:xfrm>
            <a:off x="7244597" y="203357"/>
            <a:ext cx="335405" cy="335228"/>
            <a:chOff x="-4030775" y="413625"/>
            <a:chExt cx="88425" cy="88425"/>
          </a:xfrm>
        </p:grpSpPr>
        <p:sp>
          <p:nvSpPr>
            <p:cNvPr id="239" name="Google Shape;239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589572" y="1145157"/>
            <a:ext cx="335405" cy="335228"/>
            <a:chOff x="-4030775" y="413625"/>
            <a:chExt cx="88425" cy="88425"/>
          </a:xfrm>
        </p:grpSpPr>
        <p:sp>
          <p:nvSpPr>
            <p:cNvPr id="242" name="Google Shape;242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8559047" y="606207"/>
            <a:ext cx="335405" cy="335228"/>
            <a:chOff x="-4030775" y="413625"/>
            <a:chExt cx="88425" cy="88425"/>
          </a:xfrm>
        </p:grpSpPr>
        <p:sp>
          <p:nvSpPr>
            <p:cNvPr id="245" name="Google Shape;245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8"/>
          <p:cNvSpPr/>
          <p:nvPr/>
        </p:nvSpPr>
        <p:spPr>
          <a:xfrm rot="-602285">
            <a:off x="404805" y="3052114"/>
            <a:ext cx="10719289" cy="4192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1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430925" y="3495675"/>
            <a:ext cx="428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52A53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 sz="1200">
                <a:solidFill>
                  <a:srgbClr val="352A53"/>
                </a:solidFill>
                <a:highlight>
                  <a:srgbClr val="352A5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rgbClr val="352A53"/>
              </a:solidFill>
              <a:highlight>
                <a:srgbClr val="352A5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1526822" y="203344"/>
            <a:ext cx="335405" cy="335228"/>
            <a:chOff x="-4030775" y="413625"/>
            <a:chExt cx="88425" cy="88425"/>
          </a:xfrm>
        </p:grpSpPr>
        <p:sp>
          <p:nvSpPr>
            <p:cNvPr id="253" name="Google Shape;253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7546847" y="4437319"/>
            <a:ext cx="335405" cy="335228"/>
            <a:chOff x="-4030775" y="413625"/>
            <a:chExt cx="88425" cy="88425"/>
          </a:xfrm>
        </p:grpSpPr>
        <p:sp>
          <p:nvSpPr>
            <p:cNvPr id="256" name="Google Shape;256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6705147" y="2404144"/>
            <a:ext cx="335405" cy="335228"/>
            <a:chOff x="-4030775" y="413625"/>
            <a:chExt cx="88425" cy="88425"/>
          </a:xfrm>
        </p:grpSpPr>
        <p:sp>
          <p:nvSpPr>
            <p:cNvPr id="259" name="Google Shape;259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9"/>
          <p:cNvSpPr txBox="1"/>
          <p:nvPr>
            <p:ph type="title"/>
          </p:nvPr>
        </p:nvSpPr>
        <p:spPr>
          <a:xfrm>
            <a:off x="2540100" y="538575"/>
            <a:ext cx="40638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2947650" y="2404225"/>
            <a:ext cx="32487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 flipH="1" rot="10800000">
            <a:off x="-25" y="-189"/>
            <a:ext cx="9144064" cy="4057839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700660" y="4611282"/>
            <a:ext cx="335405" cy="335228"/>
            <a:chOff x="-4030775" y="413625"/>
            <a:chExt cx="88425" cy="88425"/>
          </a:xfrm>
        </p:grpSpPr>
        <p:sp>
          <p:nvSpPr>
            <p:cNvPr id="266" name="Google Shape;266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615447" y="370957"/>
            <a:ext cx="335405" cy="335228"/>
            <a:chOff x="-4030775" y="413625"/>
            <a:chExt cx="88425" cy="88425"/>
          </a:xfrm>
        </p:grpSpPr>
        <p:sp>
          <p:nvSpPr>
            <p:cNvPr id="269" name="Google Shape;269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378722" y="4269707"/>
            <a:ext cx="335405" cy="335228"/>
            <a:chOff x="-4030775" y="413625"/>
            <a:chExt cx="88425" cy="88425"/>
          </a:xfrm>
        </p:grpSpPr>
        <p:sp>
          <p:nvSpPr>
            <p:cNvPr id="272" name="Google Shape;272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0"/>
          <p:cNvSpPr txBox="1"/>
          <p:nvPr>
            <p:ph type="title"/>
          </p:nvPr>
        </p:nvSpPr>
        <p:spPr>
          <a:xfrm>
            <a:off x="714125" y="1105650"/>
            <a:ext cx="35340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202775" y="318007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4125" y="4165675"/>
            <a:ext cx="2800500" cy="4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8429885" y="1866169"/>
            <a:ext cx="335405" cy="335228"/>
            <a:chOff x="-4030775" y="413625"/>
            <a:chExt cx="88425" cy="88425"/>
          </a:xfrm>
        </p:grpSpPr>
        <p:sp>
          <p:nvSpPr>
            <p:cNvPr id="28" name="Google Shape;28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784197" y="1292832"/>
            <a:ext cx="335405" cy="335228"/>
            <a:chOff x="-4030775" y="413625"/>
            <a:chExt cx="88425" cy="88425"/>
          </a:xfrm>
        </p:grpSpPr>
        <p:sp>
          <p:nvSpPr>
            <p:cNvPr id="31" name="Google Shape;31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6901547" y="203344"/>
            <a:ext cx="335405" cy="335228"/>
            <a:chOff x="-4030775" y="413625"/>
            <a:chExt cx="88425" cy="88425"/>
          </a:xfrm>
        </p:grpSpPr>
        <p:sp>
          <p:nvSpPr>
            <p:cNvPr id="34" name="Google Shape;34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 rot="10800000">
            <a:off x="-5764" y="103"/>
            <a:ext cx="9144064" cy="3000272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hasCustomPrompt="1" type="title"/>
          </p:nvPr>
        </p:nvSpPr>
        <p:spPr>
          <a:xfrm>
            <a:off x="713250" y="1659575"/>
            <a:ext cx="7717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1"/>
          <p:cNvSpPr txBox="1"/>
          <p:nvPr/>
        </p:nvSpPr>
        <p:spPr>
          <a:xfrm>
            <a:off x="140475" y="-72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73875" y="2851606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Z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1597722" y="1575250"/>
            <a:ext cx="335405" cy="335228"/>
            <a:chOff x="-4030775" y="413625"/>
            <a:chExt cx="88425" cy="88425"/>
          </a:xfrm>
        </p:grpSpPr>
        <p:sp>
          <p:nvSpPr>
            <p:cNvPr id="281" name="Google Shape;281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7110450" y="538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631925" y="3311069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5" name="Google Shape;285;p21"/>
          <p:cNvGrpSpPr/>
          <p:nvPr/>
        </p:nvGrpSpPr>
        <p:grpSpPr>
          <a:xfrm rot="-2700000">
            <a:off x="8632075" y="2949001"/>
            <a:ext cx="335402" cy="335226"/>
            <a:chOff x="-4030775" y="413625"/>
            <a:chExt cx="88425" cy="88425"/>
          </a:xfrm>
        </p:grpSpPr>
        <p:sp>
          <p:nvSpPr>
            <p:cNvPr id="286" name="Google Shape;286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89" name="Google Shape;289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008550" y="3601700"/>
            <a:ext cx="3126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2"/>
          <p:cNvGrpSpPr/>
          <p:nvPr/>
        </p:nvGrpSpPr>
        <p:grpSpPr>
          <a:xfrm>
            <a:off x="7894935" y="538569"/>
            <a:ext cx="335405" cy="335228"/>
            <a:chOff x="-4030775" y="413625"/>
            <a:chExt cx="88425" cy="88425"/>
          </a:xfrm>
        </p:grpSpPr>
        <p:sp>
          <p:nvSpPr>
            <p:cNvPr id="294" name="Google Shape;294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2"/>
          <p:cNvGrpSpPr/>
          <p:nvPr/>
        </p:nvGrpSpPr>
        <p:grpSpPr>
          <a:xfrm>
            <a:off x="1050272" y="3399919"/>
            <a:ext cx="335405" cy="335228"/>
            <a:chOff x="-4030775" y="413625"/>
            <a:chExt cx="88425" cy="88425"/>
          </a:xfrm>
        </p:grpSpPr>
        <p:sp>
          <p:nvSpPr>
            <p:cNvPr id="297" name="Google Shape;297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4404297" y="4532557"/>
            <a:ext cx="335405" cy="335228"/>
            <a:chOff x="-4030775" y="413625"/>
            <a:chExt cx="88425" cy="88425"/>
          </a:xfrm>
        </p:grpSpPr>
        <p:sp>
          <p:nvSpPr>
            <p:cNvPr id="300" name="Google Shape;300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 txBox="1"/>
          <p:nvPr>
            <p:ph type="title"/>
          </p:nvPr>
        </p:nvSpPr>
        <p:spPr>
          <a:xfrm>
            <a:off x="2427000" y="1662150"/>
            <a:ext cx="42900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BIG_NUMBER_1">
    <p:bg>
      <p:bgPr>
        <a:solidFill>
          <a:schemeClr val="accent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 flipH="1" rot="10800000">
            <a:off x="0" y="-8726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>
            <a:off x="4000725" y="42636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7" name="Google Shape;307;p23"/>
          <p:cNvGrpSpPr/>
          <p:nvPr/>
        </p:nvGrpSpPr>
        <p:grpSpPr>
          <a:xfrm>
            <a:off x="8506085" y="2904394"/>
            <a:ext cx="335405" cy="335228"/>
            <a:chOff x="-4030775" y="413625"/>
            <a:chExt cx="88425" cy="88425"/>
          </a:xfrm>
        </p:grpSpPr>
        <p:sp>
          <p:nvSpPr>
            <p:cNvPr id="308" name="Google Shape;308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1012172" y="1093632"/>
            <a:ext cx="335405" cy="335228"/>
            <a:chOff x="-4030775" y="413625"/>
            <a:chExt cx="88425" cy="88425"/>
          </a:xfrm>
        </p:grpSpPr>
        <p:sp>
          <p:nvSpPr>
            <p:cNvPr id="311" name="Google Shape;311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3187997" y="4437307"/>
            <a:ext cx="335405" cy="335228"/>
            <a:chOff x="-4030775" y="413625"/>
            <a:chExt cx="88425" cy="88425"/>
          </a:xfrm>
        </p:grpSpPr>
        <p:sp>
          <p:nvSpPr>
            <p:cNvPr id="314" name="Google Shape;314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3"/>
          <p:cNvSpPr txBox="1"/>
          <p:nvPr>
            <p:ph idx="2" type="title"/>
          </p:nvPr>
        </p:nvSpPr>
        <p:spPr>
          <a:xfrm>
            <a:off x="1202600" y="285341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11156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8" name="Google Shape;318;p23"/>
          <p:cNvSpPr txBox="1"/>
          <p:nvPr>
            <p:ph idx="3" type="title"/>
          </p:nvPr>
        </p:nvSpPr>
        <p:spPr>
          <a:xfrm>
            <a:off x="36783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4" type="title"/>
          </p:nvPr>
        </p:nvSpPr>
        <p:spPr>
          <a:xfrm>
            <a:off x="61540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35913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0670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BIG_NUMBER_1_1">
    <p:bg>
      <p:bgPr>
        <a:solidFill>
          <a:schemeClr val="accent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25" y="1400175"/>
            <a:ext cx="9144064" cy="374336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2" type="title"/>
          </p:nvPr>
        </p:nvSpPr>
        <p:spPr>
          <a:xfrm>
            <a:off x="661200" y="2852900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5599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7" name="Google Shape;327;p24"/>
          <p:cNvSpPr txBox="1"/>
          <p:nvPr>
            <p:ph idx="3" type="title"/>
          </p:nvPr>
        </p:nvSpPr>
        <p:spPr>
          <a:xfrm>
            <a:off x="26726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4" type="title"/>
          </p:nvPr>
        </p:nvSpPr>
        <p:spPr>
          <a:xfrm>
            <a:off x="46840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5" type="title"/>
          </p:nvPr>
        </p:nvSpPr>
        <p:spPr>
          <a:xfrm>
            <a:off x="66954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25713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1" name="Google Shape;331;p24"/>
          <p:cNvSpPr txBox="1"/>
          <p:nvPr>
            <p:ph idx="7" type="subTitle"/>
          </p:nvPr>
        </p:nvSpPr>
        <p:spPr>
          <a:xfrm>
            <a:off x="45827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2" name="Google Shape;332;p24"/>
          <p:cNvSpPr txBox="1"/>
          <p:nvPr>
            <p:ph idx="8" type="subTitle"/>
          </p:nvPr>
        </p:nvSpPr>
        <p:spPr>
          <a:xfrm>
            <a:off x="65941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33" name="Google Shape;333;p24"/>
          <p:cNvGrpSpPr/>
          <p:nvPr/>
        </p:nvGrpSpPr>
        <p:grpSpPr>
          <a:xfrm>
            <a:off x="629547" y="532944"/>
            <a:ext cx="335405" cy="335228"/>
            <a:chOff x="-4030775" y="413625"/>
            <a:chExt cx="88425" cy="88425"/>
          </a:xfrm>
        </p:grpSpPr>
        <p:sp>
          <p:nvSpPr>
            <p:cNvPr id="334" name="Google Shape;334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1195222" y="4245519"/>
            <a:ext cx="335405" cy="335228"/>
            <a:chOff x="-4030775" y="413625"/>
            <a:chExt cx="88425" cy="88425"/>
          </a:xfrm>
        </p:grpSpPr>
        <p:sp>
          <p:nvSpPr>
            <p:cNvPr id="337" name="Google Shape;337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8610447" y="1538182"/>
            <a:ext cx="335405" cy="335228"/>
            <a:chOff x="-4030775" y="413625"/>
            <a:chExt cx="88425" cy="88425"/>
          </a:xfrm>
        </p:grpSpPr>
        <p:sp>
          <p:nvSpPr>
            <p:cNvPr id="340" name="Google Shape;340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02">
  <p:cSld name="BIG_NUMBER_1_1_3">
    <p:bg>
      <p:bgPr>
        <a:solidFill>
          <a:schemeClr val="accent4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 flipH="1" rot="-5400000">
            <a:off x="6677578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7199372" y="370957"/>
            <a:ext cx="335405" cy="335228"/>
            <a:chOff x="-4030775" y="413625"/>
            <a:chExt cx="88425" cy="88425"/>
          </a:xfrm>
        </p:grpSpPr>
        <p:sp>
          <p:nvSpPr>
            <p:cNvPr id="345" name="Google Shape;345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8701872" y="2404132"/>
            <a:ext cx="335405" cy="335228"/>
            <a:chOff x="-4030775" y="413625"/>
            <a:chExt cx="88425" cy="88425"/>
          </a:xfrm>
        </p:grpSpPr>
        <p:sp>
          <p:nvSpPr>
            <p:cNvPr id="348" name="Google Shape;348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1494447" y="4269707"/>
            <a:ext cx="335405" cy="335228"/>
            <a:chOff x="-4030775" y="413625"/>
            <a:chExt cx="88425" cy="88425"/>
          </a:xfrm>
        </p:grpSpPr>
        <p:sp>
          <p:nvSpPr>
            <p:cNvPr id="351" name="Google Shape;351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5"/>
          <p:cNvSpPr/>
          <p:nvPr/>
        </p:nvSpPr>
        <p:spPr>
          <a:xfrm rot="5400000">
            <a:off x="-3543622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2" type="title"/>
          </p:nvPr>
        </p:nvSpPr>
        <p:spPr>
          <a:xfrm>
            <a:off x="661200" y="1681227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5599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57" name="Google Shape;357;p25"/>
          <p:cNvSpPr txBox="1"/>
          <p:nvPr>
            <p:ph idx="3" type="title"/>
          </p:nvPr>
        </p:nvSpPr>
        <p:spPr>
          <a:xfrm>
            <a:off x="26726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4" type="title"/>
          </p:nvPr>
        </p:nvSpPr>
        <p:spPr>
          <a:xfrm>
            <a:off x="46840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5"/>
          <p:cNvSpPr txBox="1"/>
          <p:nvPr>
            <p:ph idx="5" type="title"/>
          </p:nvPr>
        </p:nvSpPr>
        <p:spPr>
          <a:xfrm>
            <a:off x="66954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6" type="subTitle"/>
          </p:nvPr>
        </p:nvSpPr>
        <p:spPr>
          <a:xfrm>
            <a:off x="25713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1" name="Google Shape;361;p25"/>
          <p:cNvSpPr txBox="1"/>
          <p:nvPr>
            <p:ph idx="7" type="subTitle"/>
          </p:nvPr>
        </p:nvSpPr>
        <p:spPr>
          <a:xfrm>
            <a:off x="45827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2" name="Google Shape;362;p25"/>
          <p:cNvSpPr txBox="1"/>
          <p:nvPr>
            <p:ph idx="8" type="subTitle"/>
          </p:nvPr>
        </p:nvSpPr>
        <p:spPr>
          <a:xfrm>
            <a:off x="65941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BIG_NUMBER_1_1_2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507400" y="19092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14409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6" name="Google Shape;366;p26"/>
          <p:cNvSpPr txBox="1"/>
          <p:nvPr>
            <p:ph idx="2" type="title"/>
          </p:nvPr>
        </p:nvSpPr>
        <p:spPr>
          <a:xfrm>
            <a:off x="36829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3" type="title"/>
          </p:nvPr>
        </p:nvSpPr>
        <p:spPr>
          <a:xfrm>
            <a:off x="58492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4" type="subTitle"/>
          </p:nvPr>
        </p:nvSpPr>
        <p:spPr>
          <a:xfrm>
            <a:off x="36164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9" name="Google Shape;369;p26"/>
          <p:cNvSpPr txBox="1"/>
          <p:nvPr>
            <p:ph idx="5" type="subTitle"/>
          </p:nvPr>
        </p:nvSpPr>
        <p:spPr>
          <a:xfrm>
            <a:off x="57827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0" name="Google Shape;370;p26"/>
          <p:cNvSpPr txBox="1"/>
          <p:nvPr>
            <p:ph idx="6" type="title"/>
          </p:nvPr>
        </p:nvSpPr>
        <p:spPr>
          <a:xfrm>
            <a:off x="1507400" y="37380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7" type="subTitle"/>
          </p:nvPr>
        </p:nvSpPr>
        <p:spPr>
          <a:xfrm>
            <a:off x="14409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2" name="Google Shape;372;p26"/>
          <p:cNvSpPr txBox="1"/>
          <p:nvPr>
            <p:ph idx="8" type="title"/>
          </p:nvPr>
        </p:nvSpPr>
        <p:spPr>
          <a:xfrm>
            <a:off x="36829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9" type="title"/>
          </p:nvPr>
        </p:nvSpPr>
        <p:spPr>
          <a:xfrm>
            <a:off x="58492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13" type="subTitle"/>
          </p:nvPr>
        </p:nvSpPr>
        <p:spPr>
          <a:xfrm>
            <a:off x="36164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5" name="Google Shape;375;p26"/>
          <p:cNvSpPr txBox="1"/>
          <p:nvPr>
            <p:ph idx="14" type="subTitle"/>
          </p:nvPr>
        </p:nvSpPr>
        <p:spPr>
          <a:xfrm>
            <a:off x="57827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76" name="Google Shape;376;p26"/>
          <p:cNvGrpSpPr/>
          <p:nvPr/>
        </p:nvGrpSpPr>
        <p:grpSpPr>
          <a:xfrm>
            <a:off x="-1414204" y="0"/>
            <a:ext cx="3377653" cy="6293333"/>
            <a:chOff x="-874632" y="0"/>
            <a:chExt cx="3377653" cy="6293333"/>
          </a:xfrm>
        </p:grpSpPr>
        <p:cxnSp>
          <p:nvCxnSpPr>
            <p:cNvPr id="377" name="Google Shape;377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" name="Google Shape;391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4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6"/>
          <p:cNvGrpSpPr/>
          <p:nvPr/>
        </p:nvGrpSpPr>
        <p:grpSpPr>
          <a:xfrm flipH="1" rot="10800000">
            <a:off x="7180551" y="-1149825"/>
            <a:ext cx="3377653" cy="6293333"/>
            <a:chOff x="-874632" y="0"/>
            <a:chExt cx="3377653" cy="6293333"/>
          </a:xfrm>
        </p:grpSpPr>
        <p:cxnSp>
          <p:nvCxnSpPr>
            <p:cNvPr id="393" name="Google Shape;393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4" name="Google Shape;394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95" name="Google Shape;395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96" name="Google Shape;396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7" name="Google Shape;407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6"/>
          <p:cNvGrpSpPr/>
          <p:nvPr/>
        </p:nvGrpSpPr>
        <p:grpSpPr>
          <a:xfrm>
            <a:off x="6697047" y="100644"/>
            <a:ext cx="335405" cy="335228"/>
            <a:chOff x="-4030775" y="413625"/>
            <a:chExt cx="88425" cy="88425"/>
          </a:xfrm>
        </p:grpSpPr>
        <p:sp>
          <p:nvSpPr>
            <p:cNvPr id="409" name="Google Shape;409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8201522" y="4602544"/>
            <a:ext cx="335405" cy="335228"/>
            <a:chOff x="-4030775" y="413625"/>
            <a:chExt cx="88425" cy="88425"/>
          </a:xfrm>
        </p:grpSpPr>
        <p:sp>
          <p:nvSpPr>
            <p:cNvPr id="412" name="Google Shape;412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6"/>
          <p:cNvGrpSpPr/>
          <p:nvPr/>
        </p:nvGrpSpPr>
        <p:grpSpPr>
          <a:xfrm>
            <a:off x="714122" y="2236532"/>
            <a:ext cx="335405" cy="335228"/>
            <a:chOff x="-4030775" y="413625"/>
            <a:chExt cx="88425" cy="88425"/>
          </a:xfrm>
        </p:grpSpPr>
        <p:sp>
          <p:nvSpPr>
            <p:cNvPr id="415" name="Google Shape;415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6"/>
          <p:cNvSpPr txBox="1"/>
          <p:nvPr>
            <p:ph idx="15" type="title"/>
          </p:nvPr>
        </p:nvSpPr>
        <p:spPr>
          <a:xfrm>
            <a:off x="701600" y="382122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_1_1"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" type="subTitle"/>
          </p:nvPr>
        </p:nvSpPr>
        <p:spPr>
          <a:xfrm>
            <a:off x="2393700" y="2795177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" name="Google Shape;420;p27"/>
          <p:cNvSpPr txBox="1"/>
          <p:nvPr>
            <p:ph hasCustomPrompt="1" type="title"/>
          </p:nvPr>
        </p:nvSpPr>
        <p:spPr>
          <a:xfrm>
            <a:off x="1948800" y="2016524"/>
            <a:ext cx="5246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7"/>
          <p:cNvSpPr txBox="1"/>
          <p:nvPr>
            <p:ph idx="2" type="subTitle"/>
          </p:nvPr>
        </p:nvSpPr>
        <p:spPr>
          <a:xfrm>
            <a:off x="2393700" y="4272711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" name="Google Shape;422;p27"/>
          <p:cNvSpPr txBox="1"/>
          <p:nvPr>
            <p:ph hasCustomPrompt="1" idx="3" type="title"/>
          </p:nvPr>
        </p:nvSpPr>
        <p:spPr>
          <a:xfrm>
            <a:off x="2059200" y="3498122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7"/>
          <p:cNvSpPr/>
          <p:nvPr/>
        </p:nvSpPr>
        <p:spPr>
          <a:xfrm flipH="1" rot="10800000">
            <a:off x="-381000" y="-11774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 flipH="1">
            <a:off x="4381725" y="45684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7564122" y="690057"/>
            <a:ext cx="335405" cy="335228"/>
            <a:chOff x="-4030775" y="413625"/>
            <a:chExt cx="88425" cy="88425"/>
          </a:xfrm>
        </p:grpSpPr>
        <p:sp>
          <p:nvSpPr>
            <p:cNvPr id="426" name="Google Shape;426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8262172" y="4269269"/>
            <a:ext cx="335405" cy="335228"/>
            <a:chOff x="-4030775" y="413625"/>
            <a:chExt cx="88425" cy="88425"/>
          </a:xfrm>
        </p:grpSpPr>
        <p:sp>
          <p:nvSpPr>
            <p:cNvPr id="429" name="Google Shape;429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79422" y="2281057"/>
            <a:ext cx="335405" cy="335228"/>
            <a:chOff x="-4030775" y="413625"/>
            <a:chExt cx="88425" cy="88425"/>
          </a:xfrm>
        </p:grpSpPr>
        <p:sp>
          <p:nvSpPr>
            <p:cNvPr id="432" name="Google Shape;432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2393700" y="1317643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5" name="Google Shape;435;p27"/>
          <p:cNvSpPr txBox="1"/>
          <p:nvPr>
            <p:ph hasCustomPrompt="1" idx="5" type="title"/>
          </p:nvPr>
        </p:nvSpPr>
        <p:spPr>
          <a:xfrm>
            <a:off x="2059200" y="534925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1">
  <p:cSld name="BIG_NUMBER_1_1_1_1">
    <p:bg>
      <p:bgPr>
        <a:solidFill>
          <a:schemeClr val="accent4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 flipH="1" rot="10800000">
            <a:off x="20003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 flipH="1">
            <a:off x="2000362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40" name="Google Shape;440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flipH="1">
            <a:off x="679422" y="4269269"/>
            <a:ext cx="335405" cy="335228"/>
            <a:chOff x="-4030775" y="413625"/>
            <a:chExt cx="88425" cy="88425"/>
          </a:xfrm>
        </p:grpSpPr>
        <p:sp>
          <p:nvSpPr>
            <p:cNvPr id="443" name="Google Shape;443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46" name="Google Shape;446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2">
  <p:cSld name="BIG_NUMBER_1_1_1_1_1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 flipH="1" rot="10800000">
            <a:off x="40958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-95138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52" name="Google Shape;452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 flipH="1">
            <a:off x="5426947" y="4608569"/>
            <a:ext cx="335405" cy="335228"/>
            <a:chOff x="-4030775" y="413625"/>
            <a:chExt cx="88425" cy="88425"/>
          </a:xfrm>
        </p:grpSpPr>
        <p:sp>
          <p:nvSpPr>
            <p:cNvPr id="455" name="Google Shape;455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58" name="Google Shape;458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64850" y="2721618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8671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2" name="Google Shape;42;p4"/>
          <p:cNvSpPr txBox="1"/>
          <p:nvPr>
            <p:ph idx="2" type="title"/>
          </p:nvPr>
        </p:nvSpPr>
        <p:spPr>
          <a:xfrm>
            <a:off x="27071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46494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title"/>
          </p:nvPr>
        </p:nvSpPr>
        <p:spPr>
          <a:xfrm>
            <a:off x="65917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5" type="title"/>
          </p:nvPr>
        </p:nvSpPr>
        <p:spPr>
          <a:xfrm>
            <a:off x="732600" y="18002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hasCustomPrompt="1" idx="6" type="title"/>
          </p:nvPr>
        </p:nvSpPr>
        <p:spPr>
          <a:xfrm>
            <a:off x="6559500" y="1800228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hasCustomPrompt="1" idx="7" type="title"/>
          </p:nvPr>
        </p:nvSpPr>
        <p:spPr>
          <a:xfrm>
            <a:off x="46172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/>
          <p:nvPr>
            <p:ph hasCustomPrompt="1" idx="8" type="title"/>
          </p:nvPr>
        </p:nvSpPr>
        <p:spPr>
          <a:xfrm>
            <a:off x="26749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 txBox="1"/>
          <p:nvPr>
            <p:ph idx="9" type="subTitle"/>
          </p:nvPr>
        </p:nvSpPr>
        <p:spPr>
          <a:xfrm>
            <a:off x="28094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0" name="Google Shape;50;p4"/>
          <p:cNvSpPr txBox="1"/>
          <p:nvPr>
            <p:ph idx="13" type="subTitle"/>
          </p:nvPr>
        </p:nvSpPr>
        <p:spPr>
          <a:xfrm>
            <a:off x="47517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1" name="Google Shape;51;p4"/>
          <p:cNvSpPr txBox="1"/>
          <p:nvPr>
            <p:ph idx="14" type="subTitle"/>
          </p:nvPr>
        </p:nvSpPr>
        <p:spPr>
          <a:xfrm>
            <a:off x="6694050" y="3348503"/>
            <a:ext cx="1582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4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7941435" y="175044"/>
            <a:ext cx="335405" cy="335228"/>
            <a:chOff x="-4030775" y="413625"/>
            <a:chExt cx="88425" cy="88425"/>
          </a:xfrm>
        </p:grpSpPr>
        <p:sp>
          <p:nvSpPr>
            <p:cNvPr id="54" name="Google Shape;54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8808585" y="4326794"/>
            <a:ext cx="335405" cy="335228"/>
            <a:chOff x="-4030775" y="413625"/>
            <a:chExt cx="88425" cy="88425"/>
          </a:xfrm>
        </p:grpSpPr>
        <p:sp>
          <p:nvSpPr>
            <p:cNvPr id="57" name="Google Shape;57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-11490" y="3670044"/>
            <a:ext cx="335405" cy="335228"/>
            <a:chOff x="-4030775" y="413625"/>
            <a:chExt cx="88425" cy="88425"/>
          </a:xfrm>
        </p:grpSpPr>
        <p:sp>
          <p:nvSpPr>
            <p:cNvPr id="60" name="Google Shape;60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5238750" y="1975500"/>
            <a:ext cx="3192300" cy="11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4800600" y="4162850"/>
            <a:ext cx="3630300" cy="5703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rot="5400000">
            <a:off x="-1255290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3746022" y="203344"/>
            <a:ext cx="335405" cy="335228"/>
            <a:chOff x="-4030775" y="413625"/>
            <a:chExt cx="88425" cy="88425"/>
          </a:xfrm>
        </p:grpSpPr>
        <p:sp>
          <p:nvSpPr>
            <p:cNvPr id="67" name="Google Shape;67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148647" y="989257"/>
            <a:ext cx="335405" cy="335228"/>
            <a:chOff x="-4030775" y="413625"/>
            <a:chExt cx="88425" cy="88425"/>
          </a:xfrm>
        </p:grpSpPr>
        <p:sp>
          <p:nvSpPr>
            <p:cNvPr id="70" name="Google Shape;70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2851547" y="4397932"/>
            <a:ext cx="335405" cy="335228"/>
            <a:chOff x="-4030775" y="413625"/>
            <a:chExt cx="88425" cy="88425"/>
          </a:xfrm>
        </p:grpSpPr>
        <p:sp>
          <p:nvSpPr>
            <p:cNvPr id="73" name="Google Shape;73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2">
  <p:cSld name="TITLE_AND_BODY_2">
    <p:bg>
      <p:bgPr>
        <a:solidFill>
          <a:schemeClr val="accent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714125" y="1206575"/>
            <a:ext cx="7715700" cy="26226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81" name="Google Shape;81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84" name="Google Shape;84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87" name="Google Shape;87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3">
  <p:cSld name="TITLE_AND_BODY_2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714125" y="846525"/>
            <a:ext cx="7715700" cy="3613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  <a:defRPr sz="1300"/>
            </a:lvl1pPr>
            <a:lvl2pPr indent="-3048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" name="Google Shape;94;p7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95" name="Google Shape;95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98" name="Google Shape;98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101" name="Google Shape;101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314700" y="3667125"/>
            <a:ext cx="25146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sic"/>
              <a:buNone/>
              <a:defRPr b="0"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1489050" y="1029400"/>
            <a:ext cx="6165900" cy="23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grpSp>
        <p:nvGrpSpPr>
          <p:cNvPr id="108" name="Google Shape;108;p8"/>
          <p:cNvGrpSpPr/>
          <p:nvPr/>
        </p:nvGrpSpPr>
        <p:grpSpPr>
          <a:xfrm>
            <a:off x="2086097" y="147494"/>
            <a:ext cx="335405" cy="335228"/>
            <a:chOff x="-4030775" y="413625"/>
            <a:chExt cx="88425" cy="88425"/>
          </a:xfrm>
        </p:grpSpPr>
        <p:sp>
          <p:nvSpPr>
            <p:cNvPr id="109" name="Google Shape;109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-73253" y="875457"/>
            <a:ext cx="335405" cy="335228"/>
            <a:chOff x="-4030775" y="413625"/>
            <a:chExt cx="88425" cy="88425"/>
          </a:xfrm>
        </p:grpSpPr>
        <p:sp>
          <p:nvSpPr>
            <p:cNvPr id="112" name="Google Shape;112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563647" y="3159607"/>
            <a:ext cx="335405" cy="335228"/>
            <a:chOff x="-4030775" y="413625"/>
            <a:chExt cx="88425" cy="88425"/>
          </a:xfrm>
        </p:grpSpPr>
        <p:sp>
          <p:nvSpPr>
            <p:cNvPr id="115" name="Google Shape;115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2515413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322363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9"/>
          <p:cNvSpPr txBox="1"/>
          <p:nvPr>
            <p:ph idx="2" type="title"/>
          </p:nvPr>
        </p:nvSpPr>
        <p:spPr>
          <a:xfrm>
            <a:off x="4841188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3" type="subTitle"/>
          </p:nvPr>
        </p:nvSpPr>
        <p:spPr>
          <a:xfrm>
            <a:off x="4648138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24" name="Google Shape;124;p9"/>
          <p:cNvGrpSpPr/>
          <p:nvPr/>
        </p:nvGrpSpPr>
        <p:grpSpPr>
          <a:xfrm>
            <a:off x="378722" y="203357"/>
            <a:ext cx="335405" cy="335228"/>
            <a:chOff x="-4030775" y="413625"/>
            <a:chExt cx="88425" cy="88425"/>
          </a:xfrm>
        </p:grpSpPr>
        <p:sp>
          <p:nvSpPr>
            <p:cNvPr id="125" name="Google Shape;125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2687097" y="4269694"/>
            <a:ext cx="335405" cy="335228"/>
            <a:chOff x="-4030775" y="413625"/>
            <a:chExt cx="88425" cy="88425"/>
          </a:xfrm>
        </p:grpSpPr>
        <p:sp>
          <p:nvSpPr>
            <p:cNvPr id="128" name="Google Shape;128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65547" y="1337344"/>
            <a:ext cx="335405" cy="335228"/>
            <a:chOff x="7265547" y="1337344"/>
            <a:chExt cx="335405" cy="335228"/>
          </a:xfrm>
        </p:grpSpPr>
        <p:sp>
          <p:nvSpPr>
            <p:cNvPr id="131" name="Google Shape;131;p9"/>
            <p:cNvSpPr/>
            <p:nvPr/>
          </p:nvSpPr>
          <p:spPr>
            <a:xfrm>
              <a:off x="7265547" y="1504911"/>
              <a:ext cx="335405" cy="9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7433203" y="1337344"/>
              <a:ext cx="95" cy="335228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idx="4" type="title"/>
          </p:nvPr>
        </p:nvSpPr>
        <p:spPr>
          <a:xfrm>
            <a:off x="2872450" y="381475"/>
            <a:ext cx="3387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701600" y="389902"/>
            <a:ext cx="772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8" name="Google Shape;138;p10"/>
          <p:cNvGrpSpPr/>
          <p:nvPr/>
        </p:nvGrpSpPr>
        <p:grpSpPr>
          <a:xfrm>
            <a:off x="7661447" y="76244"/>
            <a:ext cx="335405" cy="335228"/>
            <a:chOff x="-4030775" y="413625"/>
            <a:chExt cx="88425" cy="88425"/>
          </a:xfrm>
        </p:grpSpPr>
        <p:sp>
          <p:nvSpPr>
            <p:cNvPr id="139" name="Google Shape;139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8614397" y="3566319"/>
            <a:ext cx="335405" cy="335228"/>
            <a:chOff x="-4030775" y="413625"/>
            <a:chExt cx="88425" cy="88425"/>
          </a:xfrm>
        </p:grpSpPr>
        <p:sp>
          <p:nvSpPr>
            <p:cNvPr id="142" name="Google Shape;142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-367678" y="2404144"/>
            <a:ext cx="335405" cy="335228"/>
            <a:chOff x="-4030775" y="413625"/>
            <a:chExt cx="88425" cy="88425"/>
          </a:xfrm>
        </p:grpSpPr>
        <p:sp>
          <p:nvSpPr>
            <p:cNvPr id="145" name="Google Shape;145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1"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query.com/download/" TargetMode="External"/><Relationship Id="rId4" Type="http://schemas.openxmlformats.org/officeDocument/2006/relationships/hyperlink" Target="https://code.jquery.com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.jquery.com/category/ajax/" TargetMode="External"/><Relationship Id="rId4" Type="http://schemas.openxmlformats.org/officeDocument/2006/relationships/hyperlink" Target="https://api.jquery.com/category/effects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h.wikipedia.org/wiki/%E6%96%87%E6%A1%A3%E5%AF%B9%E8%B1%A1%E6%A8%A1%E5%9E%8B" TargetMode="External"/><Relationship Id="rId4" Type="http://schemas.openxmlformats.org/officeDocument/2006/relationships/hyperlink" Target="https://zh.wikipedia.org/wiki/JQuery#cite_note-10" TargetMode="External"/><Relationship Id="rId5" Type="http://schemas.openxmlformats.org/officeDocument/2006/relationships/hyperlink" Target="https://zh.wikipedia.org/wiki/AJAX" TargetMode="External"/><Relationship Id="rId6" Type="http://schemas.openxmlformats.org/officeDocument/2006/relationships/hyperlink" Target="https://zh.wikipedia.org/wiki/JSON" TargetMode="External"/><Relationship Id="rId7" Type="http://schemas.openxmlformats.org/officeDocument/2006/relationships/hyperlink" Target="https://zh.wikipedia.org/wiki/%E6%B5%8F%E8%A7%88%E5%99%A8%E5%85%BC%E5%AE%B9%E6%80%A7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animate.style/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less, do more.</a:t>
            </a:r>
            <a:endParaRPr/>
          </a:p>
        </p:txBody>
      </p:sp>
      <p:sp>
        <p:nvSpPr>
          <p:cNvPr id="466" name="Google Shape;466;p31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r>
              <a:rPr lang="en"/>
              <a:t> 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3463475" y="2023550"/>
            <a:ext cx="25" cy="86750"/>
          </a:xfrm>
          <a:custGeom>
            <a:rect b="b" l="l" r="r" t="t"/>
            <a:pathLst>
              <a:path extrusionOk="0" h="3470" w="1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2503920" y="3961505"/>
            <a:ext cx="1887966" cy="964860"/>
            <a:chOff x="5212650" y="1445225"/>
            <a:chExt cx="868150" cy="443675"/>
          </a:xfrm>
        </p:grpSpPr>
        <p:sp>
          <p:nvSpPr>
            <p:cNvPr id="469" name="Google Shape;469;p31"/>
            <p:cNvSpPr/>
            <p:nvPr/>
          </p:nvSpPr>
          <p:spPr>
            <a:xfrm>
              <a:off x="5212650" y="1462100"/>
              <a:ext cx="316075" cy="283175"/>
            </a:xfrm>
            <a:custGeom>
              <a:rect b="b" l="l" r="r" t="t"/>
              <a:pathLst>
                <a:path extrusionOk="0" h="11327" w="12643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607925" y="1586100"/>
              <a:ext cx="322750" cy="282850"/>
            </a:xfrm>
            <a:custGeom>
              <a:rect b="b" l="l" r="r" t="t"/>
              <a:pathLst>
                <a:path extrusionOk="0" h="11314" w="12910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212650" y="1445225"/>
              <a:ext cx="316075" cy="316925"/>
            </a:xfrm>
            <a:custGeom>
              <a:rect b="b" l="l" r="r" t="t"/>
              <a:pathLst>
                <a:path extrusionOk="0" fill="none" h="12677" w="12643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607925" y="1566150"/>
              <a:ext cx="322750" cy="322750"/>
            </a:xfrm>
            <a:custGeom>
              <a:rect b="b" l="l" r="r" t="t"/>
              <a:pathLst>
                <a:path extrusionOk="0" fill="none" h="12910" w="1291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509525" y="1521950"/>
              <a:ext cx="165150" cy="112600"/>
            </a:xfrm>
            <a:custGeom>
              <a:rect b="b" l="l" r="r" t="t"/>
              <a:pathLst>
                <a:path extrusionOk="0" fill="none" h="4504" w="6606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903975" y="1696250"/>
              <a:ext cx="176825" cy="73400"/>
            </a:xfrm>
            <a:custGeom>
              <a:rect b="b" l="l" r="r" t="t"/>
              <a:pathLst>
                <a:path extrusionOk="0" fill="none" h="2936" w="7073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328575" y="1577825"/>
              <a:ext cx="89250" cy="47575"/>
            </a:xfrm>
            <a:custGeom>
              <a:rect b="b" l="l" r="r" t="t"/>
              <a:pathLst>
                <a:path extrusionOk="0" fill="none" h="1903" w="3570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371925" y="1630375"/>
              <a:ext cx="48400" cy="25875"/>
            </a:xfrm>
            <a:custGeom>
              <a:rect b="b" l="l" r="r" t="t"/>
              <a:pathLst>
                <a:path extrusionOk="0" fill="none" h="1035" w="1936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743025" y="1707100"/>
              <a:ext cx="89250" cy="46725"/>
            </a:xfrm>
            <a:custGeom>
              <a:rect b="b" l="l" r="r" t="t"/>
              <a:pathLst>
                <a:path extrusionOk="0" fill="none" h="1869" w="3570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786400" y="1758800"/>
              <a:ext cx="48375" cy="25875"/>
            </a:xfrm>
            <a:custGeom>
              <a:rect b="b" l="l" r="r" t="t"/>
              <a:pathLst>
                <a:path extrusionOk="0" fill="none" h="1035" w="1935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3129460" y="1364263"/>
            <a:ext cx="971643" cy="999054"/>
            <a:chOff x="6723350" y="2220250"/>
            <a:chExt cx="1420946" cy="1461032"/>
          </a:xfrm>
        </p:grpSpPr>
        <p:sp>
          <p:nvSpPr>
            <p:cNvPr id="480" name="Google Shape;480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h="5939" w="10041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fill="none" h="5939" w="10041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h="11109" w="8440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fill="none" h="11109" w="8440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fill="none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h="9741" w="11243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fill="none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fill="none" h="9741" w="11243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h="11109" w="12143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fill="none" h="11109" w="12143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h="11776" w="5972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fill="none" h="11776" w="5972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h="9575" w="12143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fill="none" h="9575" w="12143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h="8207" w="9374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fill="none" h="8207" w="9374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fill="none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99644" y="1704924"/>
            <a:ext cx="3675188" cy="2347450"/>
            <a:chOff x="175855" y="1545896"/>
            <a:chExt cx="3924386" cy="2506620"/>
          </a:xfrm>
        </p:grpSpPr>
        <p:grpSp>
          <p:nvGrpSpPr>
            <p:cNvPr id="501" name="Google Shape;501;p3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3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2018174" y="892117"/>
            <a:ext cx="739186" cy="1131427"/>
            <a:chOff x="2781325" y="673325"/>
            <a:chExt cx="437000" cy="668850"/>
          </a:xfrm>
        </p:grpSpPr>
        <p:sp>
          <p:nvSpPr>
            <p:cNvPr id="521" name="Google Shape;521;p31"/>
            <p:cNvSpPr/>
            <p:nvPr/>
          </p:nvSpPr>
          <p:spPr>
            <a:xfrm>
              <a:off x="2979800" y="1126975"/>
              <a:ext cx="238525" cy="215200"/>
            </a:xfrm>
            <a:custGeom>
              <a:rect b="b" l="l" r="r" t="t"/>
              <a:pathLst>
                <a:path extrusionOk="0" h="8608" w="9541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005650" y="1207875"/>
              <a:ext cx="209350" cy="130950"/>
            </a:xfrm>
            <a:custGeom>
              <a:rect b="b" l="l" r="r" t="t"/>
              <a:pathLst>
                <a:path extrusionOk="0" fill="none" h="5238" w="8374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781325" y="704850"/>
              <a:ext cx="426150" cy="480525"/>
            </a:xfrm>
            <a:custGeom>
              <a:rect b="b" l="l" r="r" t="t"/>
              <a:pathLst>
                <a:path extrusionOk="0" h="19221" w="17046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0623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013150" y="762475"/>
              <a:ext cx="104275" cy="81075"/>
            </a:xfrm>
            <a:custGeom>
              <a:rect b="b" l="l" r="r" t="t"/>
              <a:pathLst>
                <a:path extrusionOk="0" h="3243" w="4171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2781325" y="673325"/>
              <a:ext cx="426150" cy="512050"/>
            </a:xfrm>
            <a:custGeom>
              <a:rect b="b" l="l" r="r" t="t"/>
              <a:pathLst>
                <a:path extrusionOk="0" fill="none" h="20482" w="17046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979800" y="1126975"/>
              <a:ext cx="215175" cy="139300"/>
            </a:xfrm>
            <a:custGeom>
              <a:rect b="b" l="l" r="r" t="t"/>
              <a:pathLst>
                <a:path extrusionOk="0" fill="none" h="5572" w="8607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903075" y="928500"/>
              <a:ext cx="171825" cy="227700"/>
            </a:xfrm>
            <a:custGeom>
              <a:rect b="b" l="l" r="r" t="t"/>
              <a:pathLst>
                <a:path extrusionOk="0" fill="none" h="9108" w="6873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024000" y="870125"/>
              <a:ext cx="65075" cy="122625"/>
            </a:xfrm>
            <a:custGeom>
              <a:rect b="b" l="l" r="r" t="t"/>
              <a:pathLst>
                <a:path extrusionOk="0" fill="none" h="4905" w="2603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175"/>
            <a:ext cx="8839201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0"/>
          <p:cNvSpPr/>
          <p:nvPr/>
        </p:nvSpPr>
        <p:spPr>
          <a:xfrm>
            <a:off x="1910475" y="1057800"/>
            <a:ext cx="7128000" cy="1686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 txBox="1"/>
          <p:nvPr/>
        </p:nvSpPr>
        <p:spPr>
          <a:xfrm>
            <a:off x="5416525" y="1206700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BOM</a:t>
            </a:r>
            <a:endParaRPr b="1" sz="2500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251625" y="2810950"/>
            <a:ext cx="3651600" cy="8022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251625" y="2008750"/>
            <a:ext cx="1592700" cy="8022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"/>
          <p:cNvSpPr txBox="1"/>
          <p:nvPr/>
        </p:nvSpPr>
        <p:spPr>
          <a:xfrm>
            <a:off x="251625" y="19260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DOM</a:t>
            </a:r>
            <a:endParaRPr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57125"/>
            <a:ext cx="8839201" cy="4060889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1"/>
          <p:cNvSpPr txBox="1"/>
          <p:nvPr/>
        </p:nvSpPr>
        <p:spPr>
          <a:xfrm>
            <a:off x="1670100" y="3348175"/>
            <a:ext cx="53832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網頁架構類似一個樹狀圖，每一個 element 都是一個節點(Node)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2"/>
          <p:cNvSpPr txBox="1"/>
          <p:nvPr>
            <p:ph idx="1" type="body"/>
          </p:nvPr>
        </p:nvSpPr>
        <p:spPr>
          <a:xfrm>
            <a:off x="708350" y="934350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事件驅動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000"/>
              <a:t>透過針對某個 DOM 節點做一個 addEventListener 監視事件，當事件被觸發的時候執行某</a:t>
            </a:r>
            <a:r>
              <a:rPr lang="en" sz="2000"/>
              <a:t>個 function 產</a:t>
            </a:r>
            <a:r>
              <a:rPr lang="en" sz="2000"/>
              <a:t>生資料變化或畫面改變。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</a:t>
            </a:r>
            <a:r>
              <a:rPr lang="en" sz="2400"/>
              <a:t>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000"/>
              <a:t>直接將畫面與資料綁定關連性，未來只要資料變動，自動重新渲染畫面更新，不再需要選取 DOM 節點。</a:t>
            </a:r>
            <a:endParaRPr sz="2000"/>
          </a:p>
        </p:txBody>
      </p:sp>
      <p:sp>
        <p:nvSpPr>
          <p:cNvPr id="653" name="Google Shape;653;p4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事件驅動 VS 資料驅動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"/>
          <p:cNvSpPr txBox="1"/>
          <p:nvPr>
            <p:ph idx="1" type="body"/>
          </p:nvPr>
        </p:nvSpPr>
        <p:spPr>
          <a:xfrm>
            <a:off x="1297900" y="3000175"/>
            <a:ext cx="7715700" cy="180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$(function() {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>
                <a:solidFill>
                  <a:srgbClr val="808080"/>
                </a:solidFill>
              </a:rPr>
              <a:t>// short for $(document).ready(). </a:t>
            </a:r>
            <a:endParaRPr sz="24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});</a:t>
            </a:r>
            <a:endParaRPr sz="2400"/>
          </a:p>
        </p:txBody>
      </p:sp>
      <p:sp>
        <p:nvSpPr>
          <p:cNvPr id="659" name="Google Shape;659;p43"/>
          <p:cNvSpPr txBox="1"/>
          <p:nvPr>
            <p:ph type="title"/>
          </p:nvPr>
        </p:nvSpPr>
        <p:spPr>
          <a:xfrm>
            <a:off x="354700" y="0"/>
            <a:ext cx="86589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＄(document).ready() </a:t>
            </a:r>
            <a:r>
              <a:rPr lang="en" sz="2800"/>
              <a:t>的寫法</a:t>
            </a:r>
            <a:r>
              <a:rPr lang="en" sz="2800"/>
              <a:t> </a:t>
            </a:r>
            <a:r>
              <a:rPr lang="en" sz="2800"/>
              <a:t>：</a:t>
            </a:r>
            <a:endParaRPr sz="2800"/>
          </a:p>
        </p:txBody>
      </p:sp>
      <p:sp>
        <p:nvSpPr>
          <p:cNvPr id="660" name="Google Shape;660;p43"/>
          <p:cNvSpPr txBox="1"/>
          <p:nvPr/>
        </p:nvSpPr>
        <p:spPr>
          <a:xfrm>
            <a:off x="293900" y="9294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寫法一：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1329200" y="929425"/>
            <a:ext cx="7005000" cy="15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$(document).ready(function() { 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" sz="2400">
                <a:solidFill>
                  <a:srgbClr val="80808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// Do something when .ready() called. </a:t>
            </a:r>
            <a:endParaRPr sz="2400">
              <a:solidFill>
                <a:srgbClr val="80808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}); 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218725" y="3150500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寫法二：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$(document).ready(function):</a:t>
            </a:r>
            <a:br>
              <a:rPr lang="en" sz="2400"/>
            </a:br>
            <a:r>
              <a:rPr lang="en" sz="2000"/>
              <a:t>網頁本身的 HTML 載入後就觸發 function，適合用在想取得網頁 DOM 的時候，確保一定有該物件，不用擔心會找不到該物件，而發生錯誤的情況。可以出現多個。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$(window).load(function):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等到 HTML 中引用的css、圖片檔案、內嵌物件(iFrame)等都載入候才會觸發，執行時機較晚一些，適合用在等待圖檔要確定圖片長寬數字之類的細微操作。只能出現一次，如果有多個.load()，則後蓋前。</a:t>
            </a:r>
            <a:endParaRPr sz="2000"/>
          </a:p>
        </p:txBody>
      </p:sp>
      <p:sp>
        <p:nvSpPr>
          <p:cNvPr id="668" name="Google Shape;668;p44"/>
          <p:cNvSpPr txBox="1"/>
          <p:nvPr>
            <p:ph type="title"/>
          </p:nvPr>
        </p:nvSpPr>
        <p:spPr>
          <a:xfrm>
            <a:off x="354700" y="0"/>
            <a:ext cx="86589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＄(documen</a:t>
            </a:r>
            <a:r>
              <a:rPr lang="en" sz="2800"/>
              <a:t>t).ready()  </a:t>
            </a:r>
            <a:r>
              <a:rPr lang="en" sz="2800"/>
              <a:t>VS</a:t>
            </a:r>
            <a:r>
              <a:rPr lang="en" sz="2800"/>
              <a:t>   $(window).load()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選擇器 selector</a:t>
            </a:r>
            <a:endParaRPr/>
          </a:p>
        </p:txBody>
      </p:sp>
      <p:sp>
        <p:nvSpPr>
          <p:cNvPr id="674" name="Google Shape;674;p45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75" name="Google Shape;675;p45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676" name="Google Shape;676;p45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687" name="Google Shape;687;p45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688" name="Google Shape;688;p45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5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5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04" name="Google Shape;704;p45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45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11" name="Google Shape;711;p4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46"/>
          <p:cNvSpPr txBox="1"/>
          <p:nvPr/>
        </p:nvSpPr>
        <p:spPr>
          <a:xfrm>
            <a:off x="32295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基本用法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$(selector)  +  動作語法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16" name="Google Shape;716;p46"/>
          <p:cNvGrpSpPr/>
          <p:nvPr/>
        </p:nvGrpSpPr>
        <p:grpSpPr>
          <a:xfrm>
            <a:off x="3259200" y="5778825"/>
            <a:ext cx="5600400" cy="1880025"/>
            <a:chOff x="3401400" y="2621600"/>
            <a:chExt cx="5600400" cy="1880025"/>
          </a:xfrm>
        </p:grpSpPr>
        <p:sp>
          <p:nvSpPr>
            <p:cNvPr id="717" name="Google Shape;717;p46"/>
            <p:cNvSpPr/>
            <p:nvPr/>
          </p:nvSpPr>
          <p:spPr>
            <a:xfrm>
              <a:off x="3981800" y="2621600"/>
              <a:ext cx="554700" cy="1099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 txBox="1"/>
            <p:nvPr/>
          </p:nvSpPr>
          <p:spPr>
            <a:xfrm>
              <a:off x="3401400" y="3848225"/>
              <a:ext cx="56004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Montserrat Medium"/>
                  <a:ea typeface="Montserrat Medium"/>
                  <a:cs typeface="Montserrat Medium"/>
                  <a:sym typeface="Montserrat Medium"/>
                </a:rPr>
                <a:t>選擇器的用法</a:t>
              </a:r>
              <a:endParaRPr sz="21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24" name="Google Shape;724;p4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47"/>
          <p:cNvSpPr txBox="1"/>
          <p:nvPr/>
        </p:nvSpPr>
        <p:spPr>
          <a:xfrm>
            <a:off x="2740825" y="674325"/>
            <a:ext cx="64032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原生 JavaScript selector 寫法：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●document.getElementById("myID")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●document.getElementsByTagName("p”)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●document.getElementsByClassName("class”)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●document.querySelectorAll("span.a, span.c")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●document.querySelector("#id, .class")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48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34" name="Google Shape;734;p48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48"/>
          <p:cNvSpPr txBox="1"/>
          <p:nvPr/>
        </p:nvSpPr>
        <p:spPr>
          <a:xfrm>
            <a:off x="2758300" y="549875"/>
            <a:ext cx="55110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selector 寫法縮短很多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前面需要加上 $(), 裡面類似 css 選擇器用法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○html 標籤選擇器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○class 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○id 選擇器     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○屬性選擇器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○一次選擇多個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9" name="Google Shape;739;p48"/>
          <p:cNvSpPr txBox="1"/>
          <p:nvPr/>
        </p:nvSpPr>
        <p:spPr>
          <a:xfrm>
            <a:off x="5955350" y="1709050"/>
            <a:ext cx="56004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$(“div”)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$(“.class”)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$(“#id”)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$(“a[href=’#’]”)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$(“.btn, .btns”)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5508075" y="1885675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8"/>
          <p:cNvSpPr/>
          <p:nvPr/>
        </p:nvSpPr>
        <p:spPr>
          <a:xfrm>
            <a:off x="5508075" y="23523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8"/>
          <p:cNvSpPr/>
          <p:nvPr/>
        </p:nvSpPr>
        <p:spPr>
          <a:xfrm>
            <a:off x="5508075" y="27939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8"/>
          <p:cNvSpPr/>
          <p:nvPr/>
        </p:nvSpPr>
        <p:spPr>
          <a:xfrm>
            <a:off x="5508075" y="3223788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5508075" y="36536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9"/>
          <p:cNvSpPr txBox="1"/>
          <p:nvPr>
            <p:ph idx="1" type="body"/>
          </p:nvPr>
        </p:nvSpPr>
        <p:spPr>
          <a:xfrm>
            <a:off x="1193975" y="1050375"/>
            <a:ext cx="3680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:button(input, button)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:checkbox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:disabled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:enabled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:file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:image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50" name="Google Shape;750;p4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Form selector</a:t>
            </a:r>
            <a:endParaRPr/>
          </a:p>
        </p:txBody>
      </p:sp>
      <p:sp>
        <p:nvSpPr>
          <p:cNvPr id="751" name="Google Shape;751;p49"/>
          <p:cNvSpPr txBox="1"/>
          <p:nvPr>
            <p:ph idx="1" type="body"/>
          </p:nvPr>
        </p:nvSpPr>
        <p:spPr>
          <a:xfrm>
            <a:off x="5332850" y="988850"/>
            <a:ext cx="3680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:input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:password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:radio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:reset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:selected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:submit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:text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市佔率</a:t>
            </a:r>
            <a:endParaRPr/>
          </a:p>
        </p:txBody>
      </p:sp>
      <p:pic>
        <p:nvPicPr>
          <p:cNvPr id="534" name="Google Shape;5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8" y="988850"/>
            <a:ext cx="8667930" cy="38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●:eq() - 選取第 n 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●:even - 選取偶數個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●:odd - 選取奇數個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●:first - 選取第一個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●:last - 選取最後一個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●:gt() - 選取大於第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●:lt() - 選取小於第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:header - 選取 h1~h6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1"/>
          <p:cNvSpPr txBox="1"/>
          <p:nvPr>
            <p:ph idx="1" type="body"/>
          </p:nvPr>
        </p:nvSpPr>
        <p:spPr>
          <a:xfrm>
            <a:off x="1164800" y="93370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:not()- 不選取某個狀態，範例為只有沒選取狀態下的 checkbox 旁的字會變色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name="alex"&gt;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&lt;span&gt;Alex&lt;/span&gt;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name="bill" checked&gt;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&lt;span&gt;Bill&lt;/span&gt;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"input:not(:checked) + span" ).css( "background", "yellow" );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  <p:pic>
        <p:nvPicPr>
          <p:cNvPr id="764" name="Google Shape;7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50" y="3854675"/>
            <a:ext cx="1692950" cy="12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●:first-child - 選取第一個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●:last-child - 選取最後一個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●:first-of-type - 選取同類第一個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●:last-of-type - 選取同類最後一個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●:nth-child() - 第 n 個(從1開始)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●:nth-last-child() - 倒數第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●:only-child - 選取只有一個的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●:only-of-type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Child Filter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●:contains()- 選取內容包含xx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Kidd&lt;/div&gt;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class="names"&gt;LeBron James&lt;/div&gt;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Williams&lt;/div&gt;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class="names"&gt;James Harden&lt;/div&gt;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$("div.names:contains('Jason')").css("background",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:empty- 選取內容為空的元素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&lt;table class="table empty"&gt;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&lt;tr&gt; &lt;td&gt;1&lt;/td&gt;&lt;td&gt;&lt;/td&gt; &lt;td&gt;3&lt;/td&gt;&lt;td&gt;&lt;/td&gt; &lt;/tr&gt;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$(".empty td:empty").css("background",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:has()- 包含 xx 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$("div:has(p)").css("background",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:hidden- 選取隱藏的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●:visible- 選取看得見的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hidden&gt;abc&lt;/div&gt;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$("div:hidden").show();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Visibility Filter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7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遍歷</a:t>
            </a:r>
            <a:r>
              <a:rPr lang="en"/>
              <a:t> </a:t>
            </a:r>
            <a:r>
              <a:rPr lang="en"/>
              <a:t>Traversing</a:t>
            </a:r>
            <a:endParaRPr/>
          </a:p>
        </p:txBody>
      </p:sp>
      <p:sp>
        <p:nvSpPr>
          <p:cNvPr id="800" name="Google Shape;800;p57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01" name="Google Shape;801;p57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802" name="Google Shape;802;p57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57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813" name="Google Shape;813;p57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814" name="Google Shape;814;p57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7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7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7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7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7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7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7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7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1" name="Google Shape;831;p57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●.eq()- 選取第 n 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●.even()- 選取第偶數個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●.odd()- 選取第奇數個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●.first()- 選取第一個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●.last()- 選取最後一個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9"/>
          <p:cNvSpPr txBox="1"/>
          <p:nvPr>
            <p:ph idx="1" type="body"/>
          </p:nvPr>
        </p:nvSpPr>
        <p:spPr>
          <a:xfrm>
            <a:off x="1167125" y="104142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●.has()- 選取含有 xx</a:t>
            </a:r>
            <a:b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class="a1"&gt;A1&lt;/div&gt;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class="a2"&gt;A2&lt;/div&gt;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$("div").has(".a1").css("background", "red");</a:t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3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40" name="Google Shape;540;p33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1" y="686176"/>
            <a:ext cx="8529076" cy="4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/>
          <p:nvPr/>
        </p:nvSpPr>
        <p:spPr>
          <a:xfrm>
            <a:off x="4236800" y="1887575"/>
            <a:ext cx="1689900" cy="164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2266750" y="4111300"/>
            <a:ext cx="8325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461600" y="4416275"/>
            <a:ext cx="10470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4343950" y="4243175"/>
            <a:ext cx="11541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.not()- 選取不是 xx 的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$("div").not(".a1").css("background", "red");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.children()- 所有條件相符子元素(只找一層)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.find()- 找條件相符子孫元素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.parent()- 往上選取一層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.closest()- 最接近直系血親元素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.parents()- 往上選取全部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.parentsUntil()- 往上選取全部並設定停止的元素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●.next()- 往後找一個元素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●.nextAll()- 往後及其之後的元素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●.nextUntil()- 往後選但到特定元素後停止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●.prev()-往前找一個元素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●.prevAll()-往前及其之前的元素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●.prevUntil()-往前選但到特定元素停止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.siblings()- 自己以外的元素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class="a4"&gt;A4&lt;/div&gt;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class="a5"&gt;A5&lt;/div&gt;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$(".a2").siblings().css("background", "red");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.end()- 回到上一個選取狀態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  <p:sp>
        <p:nvSpPr>
          <p:cNvPr id="886" name="Google Shape;886;p66"/>
          <p:cNvSpPr txBox="1"/>
          <p:nvPr/>
        </p:nvSpPr>
        <p:spPr>
          <a:xfrm>
            <a:off x="1357575" y="1705375"/>
            <a:ext cx="31191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HTML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class="first"&gt;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class="second"&gt;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class=”b1"&gt;list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class=”b2"&gt;list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7" name="Google Shape;887;p66"/>
          <p:cNvSpPr txBox="1"/>
          <p:nvPr/>
        </p:nvSpPr>
        <p:spPr>
          <a:xfrm>
            <a:off x="4633700" y="1705375"/>
            <a:ext cx="43308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jQuery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 "ul.first"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".a1"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"red"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.end()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".a2"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"green" );</a:t>
            </a:r>
            <a:endParaRPr sz="1700"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7"/>
          <p:cNvSpPr txBox="1"/>
          <p:nvPr>
            <p:ph type="title"/>
          </p:nvPr>
        </p:nvSpPr>
        <p:spPr>
          <a:xfrm>
            <a:off x="714125" y="2034150"/>
            <a:ext cx="3924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取得網頁內容</a:t>
            </a:r>
            <a:r>
              <a:rPr lang="en"/>
              <a:t> content</a:t>
            </a:r>
            <a:endParaRPr/>
          </a:p>
        </p:txBody>
      </p:sp>
      <p:sp>
        <p:nvSpPr>
          <p:cNvPr id="893" name="Google Shape;893;p67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94" name="Google Shape;894;p67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895" name="Google Shape;895;p67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7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7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7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67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906" name="Google Shape;906;p67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907" name="Google Shape;907;p67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67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67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67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67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67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67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67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67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67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67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7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19" name="Google Shape;919;p67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67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67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67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23" name="Google Shape;923;p67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4" name="Google Shape;924;p67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</a:t>
            </a:r>
            <a:endParaRPr/>
          </a:p>
        </p:txBody>
      </p:sp>
      <p:sp>
        <p:nvSpPr>
          <p:cNvPr id="930" name="Google Shape;930;p68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.text();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.html();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.attr();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.prop();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.val();</a:t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.text()</a:t>
            </a:r>
            <a:endParaRPr/>
          </a:p>
        </p:txBody>
      </p:sp>
      <p:sp>
        <p:nvSpPr>
          <p:cNvPr id="936" name="Google Shape;936;p69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取得或設定 HTML tag 內的文字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取值: .text()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設值: .text(text)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載入 jQuery</a:t>
            </a:r>
            <a:endParaRPr/>
          </a:p>
        </p:txBody>
      </p:sp>
      <p:sp>
        <p:nvSpPr>
          <p:cNvPr id="554" name="Google Shape;554;p34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5" name="Google Shape;555;p34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56" name="Google Shape;556;p34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67" name="Google Shape;567;p34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68" name="Google Shape;568;p34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34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.html()</a:t>
            </a:r>
            <a:endParaRPr/>
          </a:p>
        </p:txBody>
      </p:sp>
      <p:sp>
        <p:nvSpPr>
          <p:cNvPr id="942" name="Google Shape;942;p70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●跟.text()類似，但會取得或設定 HTML tag 的HTML內容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●取值: .html()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●設值: .html(html)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948" name="Google Shape;948;p71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取得或設定 HTML tag </a:t>
            </a:r>
            <a:r>
              <a:rPr lang="en" sz="2100">
                <a:solidFill>
                  <a:srgbClr val="FF0000"/>
                </a:solidFill>
              </a:rPr>
              <a:t>attribute屬性</a:t>
            </a:r>
            <a:r>
              <a:rPr lang="en" sz="2100"/>
              <a:t> 的值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&lt;img </a:t>
            </a:r>
            <a:r>
              <a:rPr lang="en" sz="2100">
                <a:solidFill>
                  <a:srgbClr val="FF0000"/>
                </a:solidFill>
              </a:rPr>
              <a:t>src</a:t>
            </a:r>
            <a:r>
              <a:rPr lang="en" sz="2100"/>
              <a:t>=“./imgs/” </a:t>
            </a:r>
            <a:r>
              <a:rPr lang="en" sz="2100">
                <a:solidFill>
                  <a:srgbClr val="FF0000"/>
                </a:solidFill>
              </a:rPr>
              <a:t>alt</a:t>
            </a:r>
            <a:r>
              <a:rPr lang="en" sz="2100"/>
              <a:t>=“”&gt;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取值 $(‘小圖’).attr( ‘src’ 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設值 $(‘大圖’).attr(‘src’, </a:t>
            </a:r>
            <a:r>
              <a:rPr lang="en" sz="2100"/>
              <a:t>$(‘小圖’).attr( ‘src’ )</a:t>
            </a:r>
            <a:r>
              <a:rPr lang="en" sz="2100"/>
              <a:t>)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954" name="Google Shape;954;p72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使用物件方式設定 attr 的值：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.attr({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屬性1: 值1,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屬性2: 值2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})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 點選後替換圖片</a:t>
            </a:r>
            <a:endParaRPr/>
          </a:p>
        </p:txBody>
      </p:sp>
      <p:pic>
        <p:nvPicPr>
          <p:cNvPr id="960" name="Google Shape;9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0" y="1108675"/>
            <a:ext cx="8101793" cy="3849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新增修改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節點</a:t>
            </a:r>
            <a:endParaRPr/>
          </a:p>
        </p:txBody>
      </p:sp>
      <p:sp>
        <p:nvSpPr>
          <p:cNvPr id="966" name="Google Shape;966;p74"/>
          <p:cNvSpPr txBox="1"/>
          <p:nvPr/>
        </p:nvSpPr>
        <p:spPr>
          <a:xfrm>
            <a:off x="1203900" y="1058625"/>
            <a:ext cx="79401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.append();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.prepend();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.before();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.after();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.remove();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.empty();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.detach();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.append()</a:t>
            </a:r>
            <a:endParaRPr/>
          </a:p>
        </p:txBody>
      </p:sp>
      <p:sp>
        <p:nvSpPr>
          <p:cNvPr id="972" name="Google Shape;972;p75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973" name="Google Shape;973;p75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$("ul").append("&lt;li&gt;item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7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.prepend()</a:t>
            </a:r>
            <a:endParaRPr/>
          </a:p>
        </p:txBody>
      </p:sp>
      <p:sp>
        <p:nvSpPr>
          <p:cNvPr id="979" name="Google Shape;979;p76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980" name="Google Shape;980;p76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$("ul").prepend("&lt;li&gt;item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.before()</a:t>
            </a:r>
            <a:endParaRPr/>
          </a:p>
        </p:txBody>
      </p:sp>
      <p:sp>
        <p:nvSpPr>
          <p:cNvPr id="986" name="Google Shape;986;p77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987" name="Google Shape;987;p77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$("ul").before("&lt;li&gt;item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.after()</a:t>
            </a:r>
            <a:endParaRPr/>
          </a:p>
        </p:txBody>
      </p:sp>
      <p:sp>
        <p:nvSpPr>
          <p:cNvPr id="993" name="Google Shape;993;p78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994" name="Google Shape;994;p78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$("ul").after("&lt;li&gt;item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.remove()</a:t>
            </a:r>
            <a:endParaRPr/>
          </a:p>
        </p:txBody>
      </p:sp>
      <p:sp>
        <p:nvSpPr>
          <p:cNvPr id="1000" name="Google Shape;1000;p79"/>
          <p:cNvSpPr txBox="1"/>
          <p:nvPr/>
        </p:nvSpPr>
        <p:spPr>
          <a:xfrm>
            <a:off x="701600" y="1066575"/>
            <a:ext cx="7208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</a:t>
            </a: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01" name="Google Shape;1001;p79"/>
          <p:cNvSpPr txBox="1"/>
          <p:nvPr/>
        </p:nvSpPr>
        <p:spPr>
          <a:xfrm>
            <a:off x="924425" y="4178250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$(".hello").remove();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5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91" name="Google Shape;591;p35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5"/>
          <p:cNvSpPr txBox="1"/>
          <p:nvPr/>
        </p:nvSpPr>
        <p:spPr>
          <a:xfrm>
            <a:off x="3259200" y="674325"/>
            <a:ext cx="58848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AutoNum type="arabicPeriod"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下載至本地端後讀入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https://jquery.com/download/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&lt;script src=“./js/jquery.js”&gt;&lt;/script&gt;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AutoNum type="arabicPeriod"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直接使用 CDN 方式讀入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https://code.jquery.com/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&lt;script src="https://code.jquery.com/jquery-3.6.0.min.js" integrity="sha256-/xUj+3OJU5yExlq6GSYGSHk7tPXikynS7ogEvDej/m4=" crossorigin="anonymous"&gt;&lt;/script&gt;</a:t>
            </a:r>
            <a:endParaRPr sz="17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.empty()</a:t>
            </a:r>
            <a:endParaRPr/>
          </a:p>
        </p:txBody>
      </p:sp>
      <p:sp>
        <p:nvSpPr>
          <p:cNvPr id="1007" name="Google Shape;1007;p80"/>
          <p:cNvSpPr txBox="1"/>
          <p:nvPr/>
        </p:nvSpPr>
        <p:spPr>
          <a:xfrm>
            <a:off x="701600" y="1066575"/>
            <a:ext cx="7208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08" name="Google Shape;1008;p80"/>
          <p:cNvSpPr txBox="1"/>
          <p:nvPr/>
        </p:nvSpPr>
        <p:spPr>
          <a:xfrm>
            <a:off x="924425" y="4178250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$(".hello").empty();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.detach()</a:t>
            </a:r>
            <a:endParaRPr/>
          </a:p>
        </p:txBody>
      </p:sp>
      <p:sp>
        <p:nvSpPr>
          <p:cNvPr id="1014" name="Google Shape;1014;p81"/>
          <p:cNvSpPr txBox="1"/>
          <p:nvPr/>
        </p:nvSpPr>
        <p:spPr>
          <a:xfrm>
            <a:off x="4024725" y="791325"/>
            <a:ext cx="6050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let isDetached = false;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let myContent = null;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let index = 0;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$(".btn").click(function ()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if (isDetached)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isDetached = false;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$('.row').append(myContent);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else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isDetached = true;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myContent = $(".row div").detach();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15" name="Google Shape;1015;p81"/>
          <p:cNvSpPr txBox="1"/>
          <p:nvPr/>
        </p:nvSpPr>
        <p:spPr>
          <a:xfrm>
            <a:off x="162950" y="942875"/>
            <a:ext cx="4345800" cy="6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&lt;button class="btn btn-info"&gt;detach&lt;/button&gt;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 flex-column"&gt;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新增修改DOM節點</a:t>
            </a:r>
            <a:endParaRPr/>
          </a:p>
        </p:txBody>
      </p:sp>
      <p:sp>
        <p:nvSpPr>
          <p:cNvPr id="1021" name="Google Shape;1021;p82"/>
          <p:cNvSpPr txBox="1"/>
          <p:nvPr/>
        </p:nvSpPr>
        <p:spPr>
          <a:xfrm>
            <a:off x="1168000" y="1162075"/>
            <a:ext cx="79401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.unwrap();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.wrapAll();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.wrapInner();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3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.wrap()</a:t>
            </a:r>
            <a:endParaRPr/>
          </a:p>
        </p:txBody>
      </p:sp>
      <p:sp>
        <p:nvSpPr>
          <p:cNvPr id="1027" name="Google Shape;1027;p83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28" name="Google Shape;1028;p83"/>
          <p:cNvSpPr txBox="1"/>
          <p:nvPr/>
        </p:nvSpPr>
        <p:spPr>
          <a:xfrm>
            <a:off x="4139550" y="771975"/>
            <a:ext cx="50046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29" name="Google Shape;1029;p83"/>
          <p:cNvSpPr txBox="1"/>
          <p:nvPr/>
        </p:nvSpPr>
        <p:spPr>
          <a:xfrm>
            <a:off x="4106575" y="36608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$("img").wrap("&lt;div class='img-wrap'&gt;&lt;/div&gt;");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84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.unwrap()</a:t>
            </a:r>
            <a:endParaRPr/>
          </a:p>
        </p:txBody>
      </p:sp>
      <p:sp>
        <p:nvSpPr>
          <p:cNvPr id="1035" name="Google Shape;1035;p84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36" name="Google Shape;1036;p84"/>
          <p:cNvSpPr txBox="1"/>
          <p:nvPr/>
        </p:nvSpPr>
        <p:spPr>
          <a:xfrm>
            <a:off x="4139550" y="771975"/>
            <a:ext cx="50046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37" name="Google Shape;1037;p84"/>
          <p:cNvSpPr txBox="1"/>
          <p:nvPr/>
        </p:nvSpPr>
        <p:spPr>
          <a:xfrm>
            <a:off x="4106575" y="36608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$("img").wrap("&lt;div class='img-wrap'&gt;&lt;/div&gt;");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$("img").unwrap();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5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.wrapAll()</a:t>
            </a:r>
            <a:endParaRPr/>
          </a:p>
        </p:txBody>
      </p:sp>
      <p:sp>
        <p:nvSpPr>
          <p:cNvPr id="1043" name="Google Shape;1043;p85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44" name="Google Shape;1044;p85"/>
          <p:cNvSpPr txBox="1"/>
          <p:nvPr/>
        </p:nvSpPr>
        <p:spPr>
          <a:xfrm>
            <a:off x="3948550" y="99875"/>
            <a:ext cx="50046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src="./imgs/person4.jpg"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src="./imgs/person5.jpg"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45" name="Google Shape;1045;p85"/>
          <p:cNvSpPr txBox="1"/>
          <p:nvPr/>
        </p:nvSpPr>
        <p:spPr>
          <a:xfrm>
            <a:off x="3780275" y="3971175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$("img").wrapAll("&lt;div class='img-wrap'&gt;&lt;/div&gt;");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6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.wrapInner()</a:t>
            </a:r>
            <a:endParaRPr/>
          </a:p>
        </p:txBody>
      </p:sp>
      <p:sp>
        <p:nvSpPr>
          <p:cNvPr id="1051" name="Google Shape;1051;p86"/>
          <p:cNvSpPr txBox="1"/>
          <p:nvPr/>
        </p:nvSpPr>
        <p:spPr>
          <a:xfrm>
            <a:off x="891425" y="954900"/>
            <a:ext cx="50046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052" name="Google Shape;1052;p86"/>
          <p:cNvSpPr txBox="1"/>
          <p:nvPr/>
        </p:nvSpPr>
        <p:spPr>
          <a:xfrm>
            <a:off x="891425" y="39075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$(".row div").wrapInner("&lt;h1&gt;&lt;/h1&gt;");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7"/>
          <p:cNvSpPr txBox="1"/>
          <p:nvPr>
            <p:ph idx="4" type="title"/>
          </p:nvPr>
        </p:nvSpPr>
        <p:spPr>
          <a:xfrm>
            <a:off x="2872450" y="381475"/>
            <a:ext cx="39111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練習2：</a:t>
            </a:r>
            <a:r>
              <a:rPr lang="en"/>
              <a:t>往後選取</a:t>
            </a:r>
            <a:endParaRPr/>
          </a:p>
        </p:txBody>
      </p:sp>
      <p:grpSp>
        <p:nvGrpSpPr>
          <p:cNvPr id="1058" name="Google Shape;1058;p87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1059" name="Google Shape;1059;p87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7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7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7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7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7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7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7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7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8" name="Google Shape;1068;p87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9" name="Google Shape;1069;p87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1070" name="Google Shape;1070;p87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7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7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7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7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7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7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7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7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9" name="Google Shape;1079;p87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0" name="Google Shape;1080;p87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div 後讓</a:t>
            </a:r>
            <a:r>
              <a:rPr lang="en" sz="2000"/>
              <a:t>後面背景顏色都變成 lightblue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81" name="Google Shape;108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96" y="1998907"/>
            <a:ext cx="6462599" cy="202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8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練習3：</a:t>
            </a:r>
            <a:r>
              <a:rPr lang="en"/>
              <a:t>一鍵輸入</a:t>
            </a:r>
            <a:endParaRPr/>
          </a:p>
        </p:txBody>
      </p:sp>
      <p:grpSp>
        <p:nvGrpSpPr>
          <p:cNvPr id="1087" name="Google Shape;1087;p88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1088" name="Google Shape;1088;p88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8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8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8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8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8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8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8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8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7" name="Google Shape;1097;p88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8" name="Google Shape;1098;p88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1099" name="Google Shape;1099;p88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8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8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8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8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8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8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8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8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8" name="Google Shape;1108;p88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9" name="Google Shape;1109;p88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按鈕之後自動輸入預先設定好的使用者資料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10" name="Google Shape;11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39" y="1585275"/>
            <a:ext cx="2678634" cy="3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9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練習4：</a:t>
            </a:r>
            <a:r>
              <a:rPr lang="en"/>
              <a:t>照片</a:t>
            </a:r>
            <a:r>
              <a:rPr lang="en"/>
              <a:t>選取</a:t>
            </a:r>
            <a:endParaRPr/>
          </a:p>
        </p:txBody>
      </p:sp>
      <p:grpSp>
        <p:nvGrpSpPr>
          <p:cNvPr id="1116" name="Google Shape;1116;p89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1117" name="Google Shape;1117;p89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9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89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89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9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9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9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9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9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6" name="Google Shape;1126;p89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7" name="Google Shape;1127;p89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1128" name="Google Shape;1128;p89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9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9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9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9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9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9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9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9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7" name="Google Shape;1137;p89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8" name="Google Shape;1138;p89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照片只有自己有外框，其他照片無外框效果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9" name="Google Shape;113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75" y="2053325"/>
            <a:ext cx="7109425" cy="1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01" name="Google Shape;601;p3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6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slim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從第 3 版開始新增一個 slim 的版本，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拿掉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ajax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跟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effect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的部份。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避免一直被人詬病檔案過於肥大問題，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讓不需要使用這兩塊的使用者可以更快速的讀取 jQuery。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0"/>
          <p:cNvSpPr txBox="1"/>
          <p:nvPr>
            <p:ph idx="4" type="title"/>
          </p:nvPr>
        </p:nvSpPr>
        <p:spPr>
          <a:xfrm>
            <a:off x="2872450" y="381475"/>
            <a:ext cx="40659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練習5：列表選取</a:t>
            </a:r>
            <a:endParaRPr/>
          </a:p>
        </p:txBody>
      </p:sp>
      <p:grpSp>
        <p:nvGrpSpPr>
          <p:cNvPr id="1145" name="Google Shape;1145;p90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1146" name="Google Shape;1146;p9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5" name="Google Shape;1155;p9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6" name="Google Shape;1156;p90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1157" name="Google Shape;1157;p9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9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6" name="Google Shape;1166;p9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7" name="Google Shape;1167;p90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checkbox 後讓整行 highlight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●用 :checkbox 選擇上層元素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8" name="Google Shape;116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88" y="2105788"/>
            <a:ext cx="7043325" cy="20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1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事件處理 event</a:t>
            </a:r>
            <a:endParaRPr/>
          </a:p>
        </p:txBody>
      </p:sp>
      <p:sp>
        <p:nvSpPr>
          <p:cNvPr id="1174" name="Google Shape;1174;p91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75" name="Google Shape;1175;p91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176" name="Google Shape;1176;p91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1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1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91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1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1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1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1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1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1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91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187" name="Google Shape;1187;p9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188" name="Google Shape;1188;p9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9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9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9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9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9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9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9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9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9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9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9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200" name="Google Shape;1200;p9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9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9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9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204" name="Google Shape;1204;p9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5" name="Google Shape;1205;p9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Document/Window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9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Event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9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.click()- 點擊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.dblclick()- 連點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contextmenu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()- 右鍵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.mousedown()- 滑鼠按下左鍵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.mouseup()- 滑鼠放開左鍵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.mouseenter()- 滑鼠移進選擇器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.mouseleave()- 滑鼠離開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.hover()- 移進與離開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9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滑鼠事件(Mouse Event)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只有 hover 的話滑進滑出都會回傳事件，要分開的話可以用這個方式寫：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//偵測滑入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//偵測滑出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9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.hover()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9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練習6：輪播牆</a:t>
            </a:r>
            <a:endParaRPr/>
          </a:p>
        </p:txBody>
      </p:sp>
      <p:pic>
        <p:nvPicPr>
          <p:cNvPr id="1229" name="Google Shape;122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25" y="1409975"/>
            <a:ext cx="6749350" cy="33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95"/>
          <p:cNvSpPr txBox="1"/>
          <p:nvPr/>
        </p:nvSpPr>
        <p:spPr>
          <a:xfrm>
            <a:off x="1214400" y="1016675"/>
            <a:ext cx="686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●</a:t>
            </a:r>
            <a:r>
              <a:rPr lang="en"/>
              <a:t>透過判斷現在滑過第幾個點，將投影片移至相對應的圖片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96"/>
          <p:cNvSpPr txBox="1"/>
          <p:nvPr>
            <p:ph idx="1" type="body"/>
          </p:nvPr>
        </p:nvSpPr>
        <p:spPr>
          <a:xfrm>
            <a:off x="1597525" y="1050375"/>
            <a:ext cx="70590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取得目前符合條件的選擇器是第幾個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例: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$(“li”).click(function(){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console.log($(this).index());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9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.index()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9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.submit()- 點了可以送出表單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.focus() 偵測某個 input 變成輸入狀態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.blur()  偵測離開某個 input 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.change()- 偵測 input 或 select 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9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表單事件(Form Event)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9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點擊第一個下拉式選單，後面資料需要跟著變動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9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練習7：下拉式選單連動</a:t>
            </a:r>
            <a:endParaRPr/>
          </a:p>
        </p:txBody>
      </p:sp>
      <p:pic>
        <p:nvPicPr>
          <p:cNvPr id="1249" name="Google Shape;124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13" y="1824925"/>
            <a:ext cx="2143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88" y="1829688"/>
            <a:ext cx="1952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625" y="1848738"/>
            <a:ext cx="19240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98"/>
          <p:cNvSpPr/>
          <p:nvPr/>
        </p:nvSpPr>
        <p:spPr>
          <a:xfrm>
            <a:off x="1096575" y="3107800"/>
            <a:ext cx="2824200" cy="194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8"/>
          <p:cNvSpPr txBox="1"/>
          <p:nvPr/>
        </p:nvSpPr>
        <p:spPr>
          <a:xfrm>
            <a:off x="1096575" y="3107800"/>
            <a:ext cx="6867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</a:rPr>
              <a:t>let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9CDCFE"/>
                </a:solidFill>
              </a:rPr>
              <a:t>districtArray</a:t>
            </a:r>
            <a:r>
              <a:rPr lang="en" sz="1700">
                <a:solidFill>
                  <a:srgbClr val="D4D4D4"/>
                </a:solidFill>
              </a:rPr>
              <a:t> = [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'七堵'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'暖暖'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'大安'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'信義'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'蘆洲'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'三重'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'新店'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];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9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●.scroll()- 偵測滑鼠滾動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●.resize()- 偵測瀏覽器大小變化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9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Document/Window Event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11" name="Google Shape;611;p3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5" name="Google Shape;6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0" y="1040600"/>
            <a:ext cx="5543599" cy="2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7"/>
          <p:cNvSpPr txBox="1"/>
          <p:nvPr/>
        </p:nvSpPr>
        <p:spPr>
          <a:xfrm>
            <a:off x="5702475" y="1501025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1.全功能無壓縮版本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5702475" y="2038425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無 ajax &amp; effect 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5702475" y="3048050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.無 ajax &amp; effect +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壓縮的版本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5702475" y="2543238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3.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全功能的壓縮版本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0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●偵測捲軸位置或是指定捲軸位置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●()內無值為偵測位置，有值則為指定位置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0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.scrollTop(), .scrollLeft()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 selector 長寬或是指定 selector 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●()內無值為偵測長寬，有值則為指定長寬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10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.width(), .height()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0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利用 scrollTop() 算出目前捲軸位置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與頁面高度對比算出比例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再將比例加到進度條上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0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練習8 : 偵測滾動百分比UI</a:t>
            </a:r>
            <a:endParaRPr/>
          </a:p>
        </p:txBody>
      </p:sp>
      <p:pic>
        <p:nvPicPr>
          <p:cNvPr id="1278" name="Google Shape;127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975" y="2706948"/>
            <a:ext cx="7259576" cy="2292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0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 是後來才產生的時候綁定事件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一個 selector 需要綁定多個事件時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不同事件觸發一樣的動作時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.On()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0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 jQuery 會在 HTML 畫完後根據既有的結構將事件綁到 HTML 上，若是靠程式事後產生的話，原本寫的就無法綁到HTML 上。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選擇器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(原本就存在HTML上之元素))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.on(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觸發方式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(原本的”click”,”mouseenter”</a:t>
            </a:r>
            <a:r>
              <a:rPr lang="en" sz="2100">
                <a:solidFill>
                  <a:srgbClr val="000000"/>
                </a:solidFill>
                <a:latin typeface="Mangal"/>
                <a:ea typeface="Mangal"/>
                <a:cs typeface="Mangal"/>
                <a:sym typeface="Mangal"/>
              </a:rPr>
              <a:t>…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等) [,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程式動態產生的元素</a:t>
            </a:r>
            <a:r>
              <a:rPr lang="en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事件處理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(function(){}))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10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5"/>
          <p:cNvSpPr txBox="1"/>
          <p:nvPr>
            <p:ph idx="1" type="body"/>
          </p:nvPr>
        </p:nvSpPr>
        <p:spPr>
          <a:xfrm>
            <a:off x="1193975" y="10676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.on( events [, selector ] [, data ], handler )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"#clickMe" ).on( "click",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"ul" ).on( "click", "</a:t>
            </a:r>
            <a:r>
              <a:rPr lang="en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 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0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06"/>
          <p:cNvSpPr txBox="1"/>
          <p:nvPr>
            <p:ph idx="1" type="body"/>
          </p:nvPr>
        </p:nvSpPr>
        <p:spPr>
          <a:xfrm>
            <a:off x="1176900" y="106745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$(".box").on({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mouseenter: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$("#showAction").text("Mouse Enter");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dblclick: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$("#showAction").text("Double 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});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0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2.  一個 selector 需要綁定多個事件時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0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$(".box").on("click mouseenter mouseleave", function(){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//do something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</p:txBody>
      </p:sp>
      <p:sp>
        <p:nvSpPr>
          <p:cNvPr id="1308" name="Google Shape;1308;p10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不同事件觸發同一個動作時</a:t>
            </a:r>
            <a:endParaRPr/>
          </a:p>
        </p:txBody>
      </p:sp>
      <p:sp>
        <p:nvSpPr>
          <p:cNvPr id="1309" name="Google Shape;1309;p107"/>
          <p:cNvSpPr txBox="1"/>
          <p:nvPr/>
        </p:nvSpPr>
        <p:spPr>
          <a:xfrm>
            <a:off x="1201450" y="3439475"/>
            <a:ext cx="43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注意：用 on 綁定的事件，沒有 hover，取而代之的是用 mouseenter ＆ mouseleave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0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●專門用在取消由 on 建立的事件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0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off</a:t>
            </a:r>
            <a:endParaRPr/>
          </a:p>
        </p:txBody>
      </p:sp>
      <p:sp>
        <p:nvSpPr>
          <p:cNvPr id="1316" name="Google Shape;1316;p108"/>
          <p:cNvSpPr txBox="1"/>
          <p:nvPr/>
        </p:nvSpPr>
        <p:spPr>
          <a:xfrm>
            <a:off x="1262275" y="1992125"/>
            <a:ext cx="4946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$('#btn').off('click', functionName);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0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●專門用在只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想要執行一次就好的時候使用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10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one</a:t>
            </a:r>
            <a:endParaRPr/>
          </a:p>
        </p:txBody>
      </p:sp>
      <p:sp>
        <p:nvSpPr>
          <p:cNvPr id="1323" name="Google Shape;1323;p109"/>
          <p:cNvSpPr txBox="1"/>
          <p:nvPr/>
        </p:nvSpPr>
        <p:spPr>
          <a:xfrm>
            <a:off x="1322350" y="1854750"/>
            <a:ext cx="49461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$('#btn').one('click', function(){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});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>
            <p:ph idx="1" type="body"/>
          </p:nvPr>
        </p:nvSpPr>
        <p:spPr>
          <a:xfrm>
            <a:off x="714150" y="1040650"/>
            <a:ext cx="7715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jQuery有下列特色：</a:t>
            </a:r>
            <a:endParaRPr sz="17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使用多瀏覽器開源選擇器引擎</a:t>
            </a:r>
            <a:r>
              <a:rPr i="1"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Sizzle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（jQuery專案的衍生產品）進行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元素選擇</a:t>
            </a:r>
            <a:r>
              <a:rPr baseline="30000"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endParaRPr baseline="30000"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基於CSS選擇器的DOM操作，使用元素的名稱和屬性（如id和class）</a:t>
            </a:r>
            <a:b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作為選擇DOM中節點的條件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事件 event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特效和動畫 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Ajax</a:t>
            </a:r>
            <a:endParaRPr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Deferred 和 Promise 物件來控制</a:t>
            </a:r>
            <a:r>
              <a:rPr lang="en" sz="1450" u="sng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非同步處理</a:t>
            </a:r>
            <a:endParaRPr sz="1450" u="sng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解析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通過外掛程式擴充</a:t>
            </a:r>
            <a:endParaRPr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多瀏覽器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支援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（不要與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跨瀏覽器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混淆）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 of  jQuery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10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樣式控制</a:t>
            </a:r>
            <a:r>
              <a:rPr lang="en"/>
              <a:t> style</a:t>
            </a:r>
            <a:endParaRPr/>
          </a:p>
        </p:txBody>
      </p:sp>
      <p:sp>
        <p:nvSpPr>
          <p:cNvPr id="1329" name="Google Shape;1329;p110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330" name="Google Shape;1330;p110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331" name="Google Shape;1331;p110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0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0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0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1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10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0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0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0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110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342" name="Google Shape;1342;p110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343" name="Google Shape;1343;p110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10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10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10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10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10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10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10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10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10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10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10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355" name="Google Shape;1355;p110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10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10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10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359" name="Google Shape;1359;p110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0" name="Google Shape;1360;p110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1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.css(‘background-color’)- 取得值 getter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.css(‘background’, ‘red’)- 設定值 setter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設定多個樣式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111"/>
          <p:cNvSpPr txBox="1"/>
          <p:nvPr>
            <p:ph type="title"/>
          </p:nvPr>
        </p:nvSpPr>
        <p:spPr>
          <a:xfrm>
            <a:off x="707400" y="38840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  <p:sp>
        <p:nvSpPr>
          <p:cNvPr id="1367" name="Google Shape;1367;p111"/>
          <p:cNvSpPr txBox="1"/>
          <p:nvPr/>
        </p:nvSpPr>
        <p:spPr>
          <a:xfrm>
            <a:off x="1339550" y="2576050"/>
            <a:ext cx="4946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var style =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color: "#fff",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background: "#000",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$(this).css(style);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1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累進值: 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" sz="2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css("left", "+=100")</a:t>
            </a: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11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13"/>
          <p:cNvSpPr txBox="1"/>
          <p:nvPr>
            <p:ph idx="1" type="body"/>
          </p:nvPr>
        </p:nvSpPr>
        <p:spPr>
          <a:xfrm>
            <a:off x="2305700" y="1087325"/>
            <a:ext cx="6025500" cy="6585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製作一個可以依照使用者操作移動的方塊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11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9 : 方塊移動</a:t>
            </a:r>
            <a:endParaRPr/>
          </a:p>
        </p:txBody>
      </p:sp>
      <p:pic>
        <p:nvPicPr>
          <p:cNvPr id="1380" name="Google Shape;138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00" y="1701475"/>
            <a:ext cx="4581747" cy="3129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1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●.css()- 設定 css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●.addClass()- 增加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●.removeClass()- 移除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●.toggleClass()- 動態切換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●.hasClass()- 判斷是否有某個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11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1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10 : 利用按鈕切換文字大小</a:t>
            </a:r>
            <a:endParaRPr/>
          </a:p>
        </p:txBody>
      </p:sp>
      <p:pic>
        <p:nvPicPr>
          <p:cNvPr id="1392" name="Google Shape;1392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0" y="1384400"/>
            <a:ext cx="6819900" cy="288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1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11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顏色選取器</a:t>
            </a:r>
            <a:endParaRPr/>
          </a:p>
        </p:txBody>
      </p:sp>
      <p:sp>
        <p:nvSpPr>
          <p:cNvPr id="1398" name="Google Shape;1398;p116"/>
          <p:cNvSpPr txBox="1"/>
          <p:nvPr/>
        </p:nvSpPr>
        <p:spPr>
          <a:xfrm>
            <a:off x="1152075" y="1297375"/>
            <a:ext cx="7940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點擊顏色圓型，左邊出現相同顏色</a:t>
            </a:r>
            <a:r>
              <a:rPr lang="en" sz="2000"/>
              <a:t>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9" name="Google Shape;1399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50" y="1873975"/>
            <a:ext cx="6811637" cy="296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1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/>
          </a:p>
        </p:txBody>
      </p:sp>
      <p:sp>
        <p:nvSpPr>
          <p:cNvPr id="1405" name="Google Shape;1405;p117"/>
          <p:cNvSpPr txBox="1"/>
          <p:nvPr/>
        </p:nvSpPr>
        <p:spPr>
          <a:xfrm>
            <a:off x="951050" y="988850"/>
            <a:ext cx="79401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width() - 設置或取得元素的宽度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height() - 設置或取得元素的高度 括號內放值可自訂寬高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innerWidth() - 取得元素的寬度（含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innerHeight() - 取得元素的高度（含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注意：元素內,不含border等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outerWidth() - 取得元素的寬度（包含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outerHeight() - 取得元素的高度（包含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注意：不含margin，括號內加入true就包含margin</a:t>
            </a:r>
            <a:endParaRPr sz="33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1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1" name="Google Shape;141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238" y="1849700"/>
            <a:ext cx="3628087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2" name="Google Shape;141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13" y="1849707"/>
            <a:ext cx="4072825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3" name="Google Shape;1413;p118"/>
          <p:cNvSpPr txBox="1"/>
          <p:nvPr/>
        </p:nvSpPr>
        <p:spPr>
          <a:xfrm>
            <a:off x="1530100" y="1068575"/>
            <a:ext cx="184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innerWidth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4" name="Google Shape;1414;p118"/>
          <p:cNvSpPr txBox="1"/>
          <p:nvPr/>
        </p:nvSpPr>
        <p:spPr>
          <a:xfrm>
            <a:off x="6096001" y="1068575"/>
            <a:ext cx="205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outter</a:t>
            </a: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1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在網頁裡的絕對位置</a:t>
            </a:r>
            <a:endParaRPr/>
          </a:p>
        </p:txBody>
      </p:sp>
      <p:sp>
        <p:nvSpPr>
          <p:cNvPr id="1420" name="Google Shape;1420;p119"/>
          <p:cNvSpPr txBox="1"/>
          <p:nvPr/>
        </p:nvSpPr>
        <p:spPr>
          <a:xfrm>
            <a:off x="951050" y="9888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也可以傳入一個物件設定他的位置(數值為字串)</a:t>
            </a:r>
            <a:endParaRPr sz="3500"/>
          </a:p>
        </p:txBody>
      </p:sp>
      <p:sp>
        <p:nvSpPr>
          <p:cNvPr id="1421" name="Google Shape;1421;p119"/>
          <p:cNvSpPr txBox="1"/>
          <p:nvPr/>
        </p:nvSpPr>
        <p:spPr>
          <a:xfrm>
            <a:off x="1054275" y="3048000"/>
            <a:ext cx="6012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$(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'.block'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).offset({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top: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'50'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" sz="1500">
                <a:solidFill>
                  <a:srgbClr val="8E90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//數值為字串</a:t>
            </a:r>
            <a:endParaRPr sz="1500">
              <a:solidFill>
                <a:srgbClr val="8E90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left: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'100'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})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2" name="Google Shape;1422;p119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視窗中的絕對位置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BOM (Browser Object Model，瀏覽器物件模型)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 (Document Object Model，文件物件模型)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前端開發者就是透過 Javascript 去呼叫 BOM 和 DOM 提供的 API 來控制瀏覽器的行為跟網頁的內容。</a:t>
            </a:r>
            <a:endParaRPr sz="2400"/>
          </a:p>
        </p:txBody>
      </p:sp>
      <p:sp>
        <p:nvSpPr>
          <p:cNvPr id="631" name="Google Shape;631;p3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</a:t>
            </a:r>
            <a:r>
              <a:rPr lang="en"/>
              <a:t> VS  DOM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相對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位置</a:t>
            </a:r>
            <a:endParaRPr/>
          </a:p>
        </p:txBody>
      </p:sp>
      <p:sp>
        <p:nvSpPr>
          <p:cNvPr id="1428" name="Google Shape;1428;p120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使用方法和絕對位置基本上一樣，只是座標參考起始點位置不同。</a:t>
            </a:r>
            <a:endParaRPr sz="3500"/>
          </a:p>
        </p:txBody>
      </p:sp>
      <p:sp>
        <p:nvSpPr>
          <p:cNvPr id="1429" name="Google Shape;1429;p120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相對參考層的</a:t>
            </a: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2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12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Scroll to fixed</a:t>
            </a:r>
            <a:endParaRPr/>
          </a:p>
        </p:txBody>
      </p:sp>
      <p:sp>
        <p:nvSpPr>
          <p:cNvPr id="1435" name="Google Shape;1435;p121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製作捲動到一定超過選單高度時，選單會貼到畫面頂端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偵測 scroll event，判斷是否大於選單的位置後切換 css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利用 $(”#element“).offset().top; 可抓到位置再跟 scrollTop 比較判斷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2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13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動態收起選單效果</a:t>
            </a:r>
            <a:endParaRPr/>
          </a:p>
        </p:txBody>
      </p:sp>
      <p:sp>
        <p:nvSpPr>
          <p:cNvPr id="1441" name="Google Shape;1441;p122"/>
          <p:cNvSpPr txBox="1"/>
          <p:nvPr/>
        </p:nvSpPr>
        <p:spPr>
          <a:xfrm>
            <a:off x="1137825" y="13614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使用者向下滑動時收起選單，向上滑則重新出現選單。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const</a:t>
            </a:r>
            <a:r>
              <a:rPr lang="en" sz="2000"/>
              <a:t> </a:t>
            </a:r>
            <a:r>
              <a:rPr lang="en" sz="2000" u="sng"/>
              <a:t>nowScroll</a:t>
            </a:r>
            <a:r>
              <a:rPr lang="en" sz="2000"/>
              <a:t> = $(this).scrollTop();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</a:t>
            </a:r>
            <a:r>
              <a:rPr lang="en" sz="2000"/>
              <a:t>記錄每次最後 lastScroll，並再次跟 nowScroll 比對;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小於 scrollNow 則隱藏選單，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大於 scrollNow 代表使用者向上滑，所以顯示選單。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2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搭配 animate.css</a:t>
            </a:r>
            <a:endParaRPr/>
          </a:p>
        </p:txBody>
      </p:sp>
      <p:sp>
        <p:nvSpPr>
          <p:cNvPr id="1447" name="Google Shape;1447;p123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https://animate.style/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●將 animate.css 讀入後，就可以使用 class 產生動畫效果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●可再加上 </a:t>
            </a:r>
            <a:r>
              <a:rPr lang="en" sz="1600">
                <a:solidFill>
                  <a:srgbClr val="333333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animate__infinite</a:t>
            </a:r>
            <a:r>
              <a:rPr lang="en" sz="2100"/>
              <a:t> 這個 class 讓動畫無限播放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2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執行一次後移除 class</a:t>
            </a:r>
            <a:endParaRPr/>
          </a:p>
        </p:txBody>
      </p:sp>
      <p:sp>
        <p:nvSpPr>
          <p:cNvPr id="1453" name="Google Shape;1453;p124"/>
          <p:cNvSpPr txBox="1"/>
          <p:nvPr/>
        </p:nvSpPr>
        <p:spPr>
          <a:xfrm>
            <a:off x="1158850" y="1290600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let animate = 'animate__' + $(this).text();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$(".box").addClass(animate).one('animationend', function()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$(this).removeClass(animate);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25"/>
          <p:cNvSpPr txBox="1"/>
          <p:nvPr>
            <p:ph type="title"/>
          </p:nvPr>
        </p:nvSpPr>
        <p:spPr>
          <a:xfrm>
            <a:off x="714125" y="2034150"/>
            <a:ext cx="4596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傳遞資料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1459" name="Google Shape;1459;p125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1460" name="Google Shape;1460;p125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461" name="Google Shape;1461;p125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25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25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25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2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25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25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2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25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25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125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472" name="Google Shape;1472;p125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473" name="Google Shape;1473;p125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25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25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25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25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25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25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25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25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25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25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25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485" name="Google Shape;1485;p125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25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25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25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489" name="Google Shape;1489;p125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0" name="Google Shape;1490;p125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2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取得表單資料</a:t>
            </a:r>
            <a:endParaRPr/>
          </a:p>
        </p:txBody>
      </p:sp>
      <p:sp>
        <p:nvSpPr>
          <p:cNvPr id="1496" name="Google Shape;1496;p126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$( </a:t>
            </a:r>
            <a:r>
              <a:rPr lang="en" sz="1950">
                <a:solidFill>
                  <a:srgbClr val="DD1144"/>
                </a:solidFill>
              </a:rPr>
              <a:t>"form"</a:t>
            </a: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chemeClr val="accent5"/>
                </a:solidFill>
              </a:rPr>
              <a:t>).on(</a:t>
            </a: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rgbClr val="DD1144"/>
                </a:solidFill>
              </a:rPr>
              <a:t>"submit"</a:t>
            </a:r>
            <a:r>
              <a:rPr lang="en" sz="1950">
                <a:solidFill>
                  <a:schemeClr val="accent5"/>
                </a:solidFill>
              </a:rPr>
              <a:t>, </a:t>
            </a:r>
            <a:r>
              <a:rPr b="1" lang="en" sz="1950">
                <a:solidFill>
                  <a:schemeClr val="accent5"/>
                </a:solidFill>
              </a:rPr>
              <a:t>function</a:t>
            </a:r>
            <a:r>
              <a:rPr lang="en" sz="1950">
                <a:solidFill>
                  <a:schemeClr val="accent5"/>
                </a:solidFill>
              </a:rPr>
              <a:t>( event ) {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 event.preventDefault();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rgbClr val="0086B3"/>
                </a:solidFill>
              </a:rPr>
              <a:t>console</a:t>
            </a:r>
            <a:r>
              <a:rPr lang="en" sz="1950">
                <a:solidFill>
                  <a:schemeClr val="accent5"/>
                </a:solidFill>
              </a:rPr>
              <a:t>.log( $(</a:t>
            </a:r>
            <a:r>
              <a:rPr lang="en" sz="1950">
                <a:solidFill>
                  <a:srgbClr val="0086B3"/>
                </a:solidFill>
              </a:rPr>
              <a:t>this</a:t>
            </a:r>
            <a:r>
              <a:rPr lang="en" sz="1950">
                <a:solidFill>
                  <a:schemeClr val="accent5"/>
                </a:solidFill>
              </a:rPr>
              <a:t>).serialize() );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});</a:t>
            </a:r>
            <a:endParaRPr sz="19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2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的 Ajax 用法（POST）</a:t>
            </a:r>
            <a:endParaRPr/>
          </a:p>
        </p:txBody>
      </p:sp>
      <p:sp>
        <p:nvSpPr>
          <p:cNvPr id="1502" name="Google Shape;1502;p127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$.ajax({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method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"POST"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url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"some.php"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</a:t>
            </a:r>
            <a:r>
              <a:rPr lang="en" sz="2050">
                <a:solidFill>
                  <a:schemeClr val="accent5"/>
                </a:solidFill>
              </a:rPr>
              <a:t>: { </a:t>
            </a:r>
            <a:r>
              <a:rPr lang="en" sz="2050">
                <a:solidFill>
                  <a:srgbClr val="008080"/>
                </a:solidFill>
              </a:rPr>
              <a:t>name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"John"</a:t>
            </a:r>
            <a:r>
              <a:rPr lang="en" sz="2050">
                <a:solidFill>
                  <a:schemeClr val="accent5"/>
                </a:solidFill>
              </a:rPr>
              <a:t>, </a:t>
            </a:r>
            <a:r>
              <a:rPr lang="en" sz="2050">
                <a:solidFill>
                  <a:srgbClr val="008080"/>
                </a:solidFill>
              </a:rPr>
              <a:t>location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"Boston"</a:t>
            </a:r>
            <a:r>
              <a:rPr lang="en" sz="2050">
                <a:solidFill>
                  <a:schemeClr val="accent5"/>
                </a:solidFill>
              </a:rPr>
              <a:t> },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datatype</a:t>
            </a:r>
            <a:r>
              <a:rPr lang="en" sz="2050">
                <a:solidFill>
                  <a:schemeClr val="accent5"/>
                </a:solidFill>
              </a:rPr>
              <a:t>: "json"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})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.done(</a:t>
            </a:r>
            <a:r>
              <a:rPr b="1" lang="en" sz="2050">
                <a:solidFill>
                  <a:schemeClr val="accent5"/>
                </a:solidFill>
              </a:rPr>
              <a:t>function</a:t>
            </a:r>
            <a:r>
              <a:rPr lang="en" sz="2050">
                <a:solidFill>
                  <a:schemeClr val="accent5"/>
                </a:solidFill>
              </a:rPr>
              <a:t>( msg ) 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 </a:t>
            </a:r>
            <a:r>
              <a:rPr lang="en" sz="2050">
                <a:solidFill>
                  <a:schemeClr val="accent5"/>
                </a:solidFill>
              </a:rPr>
              <a:t> alert( </a:t>
            </a:r>
            <a:r>
              <a:rPr lang="en" sz="2050">
                <a:solidFill>
                  <a:srgbClr val="DD1144"/>
                </a:solidFill>
              </a:rPr>
              <a:t>"Data Saved: "</a:t>
            </a:r>
            <a:r>
              <a:rPr lang="en" sz="2050">
                <a:solidFill>
                  <a:schemeClr val="accent5"/>
                </a:solidFill>
              </a:rPr>
              <a:t> + msg );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});</a:t>
            </a:r>
            <a:endParaRPr sz="20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2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的 Ajax 用法（GET）</a:t>
            </a:r>
            <a:endParaRPr/>
          </a:p>
        </p:txBody>
      </p:sp>
      <p:sp>
        <p:nvSpPr>
          <p:cNvPr id="1508" name="Google Shape;1508;p128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$.ajax({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method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"GET"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url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"test.php"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dataType: </a:t>
            </a:r>
            <a:r>
              <a:rPr lang="en" sz="2050">
                <a:solidFill>
                  <a:srgbClr val="DD1144"/>
                </a:solidFill>
              </a:rPr>
              <a:t>"json"</a:t>
            </a:r>
            <a:endParaRPr sz="2050">
              <a:solidFill>
                <a:srgbClr val="DD1144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})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.done(</a:t>
            </a:r>
            <a:r>
              <a:rPr b="1" lang="en" sz="2050">
                <a:solidFill>
                  <a:schemeClr val="accent5"/>
                </a:solidFill>
              </a:rPr>
              <a:t>function</a:t>
            </a:r>
            <a:r>
              <a:rPr lang="en" sz="2050">
                <a:solidFill>
                  <a:schemeClr val="accent5"/>
                </a:solidFill>
              </a:rPr>
              <a:t>( data ) 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 </a:t>
            </a:r>
            <a:r>
              <a:rPr lang="en" sz="2050">
                <a:solidFill>
                  <a:schemeClr val="accent5"/>
                </a:solidFill>
              </a:rPr>
              <a:t> console.log( </a:t>
            </a:r>
            <a:r>
              <a:rPr lang="en" sz="2050">
                <a:solidFill>
                  <a:srgbClr val="DD1144"/>
                </a:solidFill>
              </a:rPr>
              <a:t>"Data Saved: "</a:t>
            </a:r>
            <a:r>
              <a:rPr lang="en" sz="2050">
                <a:solidFill>
                  <a:schemeClr val="accent5"/>
                </a:solidFill>
              </a:rPr>
              <a:t> + data );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});</a:t>
            </a:r>
            <a:endParaRPr sz="20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29"/>
          <p:cNvSpPr txBox="1"/>
          <p:nvPr>
            <p:ph type="title"/>
          </p:nvPr>
        </p:nvSpPr>
        <p:spPr>
          <a:xfrm>
            <a:off x="64250" y="412250"/>
            <a:ext cx="8901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購物車</a:t>
            </a:r>
            <a:endParaRPr/>
          </a:p>
        </p:txBody>
      </p:sp>
      <p:pic>
        <p:nvPicPr>
          <p:cNvPr id="1514" name="Google Shape;1514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50" y="1045000"/>
            <a:ext cx="7199897" cy="3849851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760000" dist="11430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ithmetic Lesson by Slidesgo">
  <a:themeElements>
    <a:clrScheme name="Simple Light">
      <a:dk1>
        <a:srgbClr val="352A53"/>
      </a:dk1>
      <a:lt1>
        <a:srgbClr val="80A4E7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