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2" r:id="rId2"/>
  </p:sldMasterIdLst>
  <p:sldIdLst>
    <p:sldId id="259" r:id="rId3"/>
    <p:sldId id="260" r:id="rId4"/>
    <p:sldId id="268" r:id="rId5"/>
    <p:sldId id="261" r:id="rId6"/>
    <p:sldId id="262" r:id="rId7"/>
    <p:sldId id="263" r:id="rId8"/>
    <p:sldId id="264" r:id="rId9"/>
    <p:sldId id="257" r:id="rId10"/>
    <p:sldId id="258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226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495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114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605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630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9639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492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48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520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0912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933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65689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631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710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9338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5159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4679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56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59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9AEE7E-6D8D-4687-BDD5-B9DDC6679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140971"/>
            <a:ext cx="7772400" cy="1470025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計概與程設課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第五組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69B966-E5B8-4757-8740-EAED9F602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5936" y="4725144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組員：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107012035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陳敬霖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107012017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陳維欣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107012009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蔡宜珊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EB39B16-E814-448F-9ECD-7BAC2FBCD7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7" t="10357" r="20863" b="64778"/>
          <a:stretch/>
        </p:blipFill>
        <p:spPr>
          <a:xfrm>
            <a:off x="2051720" y="692696"/>
            <a:ext cx="5184576" cy="171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3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9">
            <a:extLst>
              <a:ext uri="{FF2B5EF4-FFF2-40B4-BE49-F238E27FC236}">
                <a16:creationId xmlns:a16="http://schemas.microsoft.com/office/drawing/2014/main" id="{10A2BA6D-53EC-45F9-8AC4-0387F3E0D4DB}"/>
              </a:ext>
            </a:extLst>
          </p:cNvPr>
          <p:cNvSpPr/>
          <p:nvPr/>
        </p:nvSpPr>
        <p:spPr>
          <a:xfrm>
            <a:off x="467544" y="460103"/>
            <a:ext cx="3816424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>
                <a:solidFill>
                  <a:schemeClr val="tx1"/>
                </a:solidFill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負責的部分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CE1D2146-8002-48B5-8CDD-5F2845D0EDDF}"/>
              </a:ext>
            </a:extLst>
          </p:cNvPr>
          <p:cNvSpPr/>
          <p:nvPr/>
        </p:nvSpPr>
        <p:spPr>
          <a:xfrm>
            <a:off x="2447764" y="3284984"/>
            <a:ext cx="4248472" cy="31129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>
                <a:latin typeface="華康少女文字W3" panose="040F0309000000000000" pitchFamily="81" charset="-120"/>
                <a:ea typeface="華康正顏楷體W5" panose="03000509000000000000"/>
              </a:rPr>
              <a:t>玩家的切換</a:t>
            </a:r>
          </a:p>
          <a:p>
            <a:pPr algn="ctr"/>
            <a:r>
              <a:rPr lang="zh-TW" altLang="en-US" sz="4000" b="1" dirty="0">
                <a:latin typeface="華康少女文字W3" panose="040F0309000000000000" pitchFamily="81" charset="-120"/>
                <a:ea typeface="華康正顏楷體W5" panose="03000509000000000000"/>
              </a:rPr>
              <a:t>勝利的畫面</a:t>
            </a:r>
          </a:p>
          <a:p>
            <a:pPr algn="ctr"/>
            <a:r>
              <a:rPr lang="zh-TW" altLang="en-US" sz="4000" b="1" dirty="0">
                <a:latin typeface="華康少女文字W3" panose="040F0309000000000000" pitchFamily="81" charset="-120"/>
                <a:ea typeface="華康正顏楷體W5" panose="03000509000000000000"/>
              </a:rPr>
              <a:t>音樂好品味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7F1EEB66-7A45-4536-B8E2-92124E2ACEB4}"/>
              </a:ext>
            </a:extLst>
          </p:cNvPr>
          <p:cNvSpPr/>
          <p:nvPr/>
        </p:nvSpPr>
        <p:spPr>
          <a:xfrm>
            <a:off x="842990" y="2171726"/>
            <a:ext cx="2306609" cy="17281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ea typeface="華康正顏楷體W5" panose="03000509000000000000"/>
              </a:rPr>
              <a:t>靜音</a:t>
            </a:r>
            <a:endParaRPr lang="en-US" altLang="zh-TW" sz="3200" b="1" dirty="0">
              <a:ea typeface="華康正顏楷體W5" panose="03000509000000000000"/>
            </a:endParaRPr>
          </a:p>
          <a:p>
            <a:pPr algn="ctr"/>
            <a:r>
              <a:rPr lang="en-US" altLang="zh-TW" sz="3200" b="1" dirty="0">
                <a:ea typeface="華康正顏楷體W5" panose="03000509000000000000"/>
              </a:rPr>
              <a:t>((</a:t>
            </a:r>
            <a:r>
              <a:rPr lang="zh-TW" altLang="en-US" sz="3200" b="1" dirty="0">
                <a:ea typeface="華康正顏楷體W5" panose="03000509000000000000"/>
              </a:rPr>
              <a:t>別用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ACC793C3-A2C5-43E9-A4AD-874BEFF39202}"/>
              </a:ext>
            </a:extLst>
          </p:cNvPr>
          <p:cNvSpPr/>
          <p:nvPr/>
        </p:nvSpPr>
        <p:spPr>
          <a:xfrm>
            <a:off x="3437874" y="1396207"/>
            <a:ext cx="2306608" cy="17281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ea typeface="華康正顏楷體W5" panose="03000509000000000000"/>
              </a:rPr>
              <a:t>再來</a:t>
            </a:r>
            <a:endParaRPr lang="en-US" altLang="zh-TW" sz="3200" b="1" dirty="0">
              <a:ea typeface="華康正顏楷體W5" panose="03000509000000000000"/>
            </a:endParaRPr>
          </a:p>
          <a:p>
            <a:pPr algn="ctr"/>
            <a:r>
              <a:rPr lang="zh-TW" altLang="en-US" sz="3200" b="1" dirty="0">
                <a:ea typeface="華康正顏楷體W5" panose="03000509000000000000"/>
              </a:rPr>
              <a:t>一場吧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6083D54D-300E-4535-8D99-E8BA6D7E113F}"/>
              </a:ext>
            </a:extLst>
          </p:cNvPr>
          <p:cNvSpPr/>
          <p:nvPr/>
        </p:nvSpPr>
        <p:spPr>
          <a:xfrm>
            <a:off x="6032756" y="2171726"/>
            <a:ext cx="2571691" cy="17281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ea typeface="華康正顏楷體W5" panose="03000509000000000000"/>
              </a:rPr>
              <a:t>為遊戲</a:t>
            </a:r>
            <a:endParaRPr lang="en-US" altLang="zh-TW" sz="3200" b="1" dirty="0" smtClean="0">
              <a:ea typeface="華康正顏楷體W5" panose="03000509000000000000"/>
            </a:endParaRPr>
          </a:p>
          <a:p>
            <a:pPr algn="ctr"/>
            <a:r>
              <a:rPr lang="zh-TW" altLang="en-US" sz="3200" b="1" dirty="0" smtClean="0">
                <a:ea typeface="華康正顏楷體W5" panose="03000509000000000000"/>
              </a:rPr>
              <a:t>命名</a:t>
            </a:r>
            <a:endParaRPr lang="zh-TW" altLang="en-US" sz="3200" b="1" dirty="0">
              <a:ea typeface="華康正顏楷體W5" panose="03000509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55678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9">
            <a:extLst>
              <a:ext uri="{FF2B5EF4-FFF2-40B4-BE49-F238E27FC236}">
                <a16:creationId xmlns:a16="http://schemas.microsoft.com/office/drawing/2014/main" id="{958E4A58-FFEE-49D9-B26C-2F0B22A58181}"/>
              </a:ext>
            </a:extLst>
          </p:cNvPr>
          <p:cNvSpPr/>
          <p:nvPr/>
        </p:nvSpPr>
        <p:spPr>
          <a:xfrm>
            <a:off x="467544" y="460103"/>
            <a:ext cx="3816424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>
                <a:solidFill>
                  <a:schemeClr val="tx1"/>
                </a:solidFill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放棄的部分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4927400-C814-47EF-B90A-42532899C0E9}"/>
              </a:ext>
            </a:extLst>
          </p:cNvPr>
          <p:cNvSpPr/>
          <p:nvPr/>
        </p:nvSpPr>
        <p:spPr>
          <a:xfrm>
            <a:off x="755576" y="1705372"/>
            <a:ext cx="2808312" cy="1728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華康少女文字W3" panose="040F0309000000000000" pitchFamily="81" charset="-120"/>
                <a:ea typeface="華康正顏楷體W5" panose="03000509000000000000"/>
              </a:rPr>
              <a:t>音效循環播放</a:t>
            </a:r>
            <a:endParaRPr lang="zh-TW" altLang="en-US" sz="3200" b="1" dirty="0">
              <a:solidFill>
                <a:schemeClr val="tx1"/>
              </a:solidFill>
              <a:ea typeface="華康正顏楷體W5" panose="0300050900000000000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2682172-3C04-47BA-A6F4-A812F300979C}"/>
              </a:ext>
            </a:extLst>
          </p:cNvPr>
          <p:cNvSpPr txBox="1"/>
          <p:nvPr/>
        </p:nvSpPr>
        <p:spPr>
          <a:xfrm>
            <a:off x="4124921" y="1807112"/>
            <a:ext cx="4464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華康少女文字W3" panose="040F0309000000000000" pitchFamily="81" charset="-120"/>
                <a:ea typeface="華康正顏楷體W5" panose="03000509000000000000"/>
              </a:rPr>
              <a:t>目前是使用</a:t>
            </a:r>
            <a:r>
              <a:rPr lang="en-US" altLang="zh-TW" sz="2400" dirty="0">
                <a:latin typeface="華康少女文字W3" panose="040F0309000000000000" pitchFamily="81" charset="-120"/>
                <a:ea typeface="華康正顏楷體W5" panose="03000509000000000000"/>
              </a:rPr>
              <a:t>matrix</a:t>
            </a:r>
            <a:r>
              <a:rPr lang="zh-TW" altLang="en-US" sz="2400" dirty="0">
                <a:latin typeface="華康少女文字W3" panose="040F0309000000000000" pitchFamily="81" charset="-120"/>
                <a:ea typeface="華康正顏楷體W5" panose="03000509000000000000"/>
              </a:rPr>
              <a:t>重複的方式，但是每次跑遊戲畫面的時候， 會因為要將音樂矩陣重複，</a:t>
            </a:r>
            <a:endParaRPr lang="en-US" altLang="zh-TW" sz="2400" dirty="0">
              <a:latin typeface="華康少女文字W3" panose="040F0309000000000000" pitchFamily="81" charset="-120"/>
              <a:ea typeface="華康正顏楷體W5" panose="03000509000000000000"/>
            </a:endParaRPr>
          </a:p>
          <a:p>
            <a:r>
              <a:rPr lang="zh-TW" altLang="en-US" sz="2400" dirty="0">
                <a:latin typeface="華康少女文字W3" panose="040F0309000000000000" pitchFamily="81" charset="-120"/>
                <a:ea typeface="華康正顏楷體W5" panose="03000509000000000000"/>
              </a:rPr>
              <a:t>所以跑得相當之慢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5EC632D-737E-40D9-9376-D2589376F1D3}"/>
              </a:ext>
            </a:extLst>
          </p:cNvPr>
          <p:cNvSpPr/>
          <p:nvPr/>
        </p:nvSpPr>
        <p:spPr>
          <a:xfrm>
            <a:off x="5614480" y="4288532"/>
            <a:ext cx="2808312" cy="1728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smtClean="0">
                <a:solidFill>
                  <a:schemeClr val="tx1"/>
                </a:solidFill>
                <a:latin typeface="華康少女文字W3" panose="040F0309000000000000" pitchFamily="81" charset="-120"/>
                <a:ea typeface="華康正顏楷體W5" panose="03000509000000000000"/>
              </a:rPr>
              <a:t>爆炸音</a:t>
            </a:r>
            <a:r>
              <a:rPr lang="zh-TW" altLang="en-US" sz="3200" b="1">
                <a:solidFill>
                  <a:schemeClr val="tx1"/>
                </a:solidFill>
                <a:latin typeface="華康少女文字W3" panose="040F0309000000000000" pitchFamily="81" charset="-120"/>
                <a:ea typeface="華康正顏楷體W5" panose="03000509000000000000"/>
              </a:rPr>
              <a:t>效</a:t>
            </a:r>
            <a:endParaRPr lang="zh-TW" altLang="en-US" sz="3200" b="1" dirty="0">
              <a:solidFill>
                <a:schemeClr val="tx1"/>
              </a:solidFill>
              <a:ea typeface="華康正顏楷體W5" panose="0300050900000000000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B304023-8063-4F38-8193-6F0A6CCCD414}"/>
              </a:ext>
            </a:extLst>
          </p:cNvPr>
          <p:cNvSpPr/>
          <p:nvPr/>
        </p:nvSpPr>
        <p:spPr>
          <a:xfrm>
            <a:off x="503064" y="4737129"/>
            <a:ext cx="4967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 algn="r">
              <a:buClr>
                <a:schemeClr val="accent6"/>
              </a:buClr>
              <a:buSzPts val="1400"/>
            </a:pPr>
            <a:r>
              <a:rPr lang="zh-TW" altLang="en-US" sz="2400" dirty="0">
                <a:latin typeface="華康少女文字W3" panose="040F0309000000000000" pitchFamily="81" charset="-120"/>
                <a:ea typeface="華康正顏楷體W5" panose="03000509000000000000"/>
              </a:rPr>
              <a:t>沒辦法一次爆炸一個音效，</a:t>
            </a:r>
            <a:endParaRPr lang="en-US" altLang="zh-TW" sz="2400" dirty="0">
              <a:latin typeface="華康少女文字W3" panose="040F0309000000000000" pitchFamily="81" charset="-120"/>
              <a:ea typeface="華康正顏楷體W5" panose="03000509000000000000"/>
            </a:endParaRPr>
          </a:p>
          <a:p>
            <a:pPr marL="139700" lvl="0" algn="r">
              <a:buClr>
                <a:schemeClr val="accent6"/>
              </a:buClr>
              <a:buSzPts val="1400"/>
            </a:pPr>
            <a:r>
              <a:rPr lang="zh-TW" altLang="en-US" sz="2400" dirty="0">
                <a:latin typeface="華康少女文字W3" panose="040F0309000000000000" pitchFamily="81" charset="-120"/>
                <a:ea typeface="華康正顏楷體W5" panose="03000509000000000000"/>
              </a:rPr>
              <a:t>例如：中間爆炸就會有四個爆炸音</a:t>
            </a:r>
          </a:p>
        </p:txBody>
      </p:sp>
    </p:spTree>
    <p:extLst>
      <p:ext uri="{BB962C8B-B14F-4D97-AF65-F5344CB8AC3E}">
        <p14:creationId xmlns:p14="http://schemas.microsoft.com/office/powerpoint/2010/main" val="290134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>
            <a:extLst>
              <a:ext uri="{FF2B5EF4-FFF2-40B4-BE49-F238E27FC236}">
                <a16:creationId xmlns:a16="http://schemas.microsoft.com/office/drawing/2014/main" id="{4B875325-E0CC-40CF-9C07-E227FDE97DEA}"/>
              </a:ext>
            </a:extLst>
          </p:cNvPr>
          <p:cNvSpPr/>
          <p:nvPr/>
        </p:nvSpPr>
        <p:spPr>
          <a:xfrm>
            <a:off x="395536" y="260648"/>
            <a:ext cx="3816424" cy="792088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>
                <a:solidFill>
                  <a:schemeClr val="tx1"/>
                </a:solidFill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心得</a:t>
            </a:r>
          </a:p>
        </p:txBody>
      </p:sp>
      <p:sp>
        <p:nvSpPr>
          <p:cNvPr id="5" name="圓角矩形 1">
            <a:extLst>
              <a:ext uri="{FF2B5EF4-FFF2-40B4-BE49-F238E27FC236}">
                <a16:creationId xmlns:a16="http://schemas.microsoft.com/office/drawing/2014/main" id="{92FE92A6-98E8-4451-81B3-B219A173DF1D}"/>
              </a:ext>
            </a:extLst>
          </p:cNvPr>
          <p:cNvSpPr/>
          <p:nvPr/>
        </p:nvSpPr>
        <p:spPr>
          <a:xfrm>
            <a:off x="287524" y="1412777"/>
            <a:ext cx="8568952" cy="491827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chemeClr val="dk1"/>
              </a:buClr>
              <a:buSzPts val="1100"/>
            </a:pPr>
            <a:r>
              <a:rPr lang="zh-TW" altLang="en-US" sz="6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謝謝大家</a:t>
            </a:r>
          </a:p>
        </p:txBody>
      </p:sp>
    </p:spTree>
    <p:extLst>
      <p:ext uri="{BB962C8B-B14F-4D97-AF65-F5344CB8AC3E}">
        <p14:creationId xmlns:p14="http://schemas.microsoft.com/office/powerpoint/2010/main" val="197520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30E730F-A42B-4530-A458-0C7BA9CC2AE4}"/>
              </a:ext>
            </a:extLst>
          </p:cNvPr>
          <p:cNvSpPr txBox="1"/>
          <p:nvPr/>
        </p:nvSpPr>
        <p:spPr>
          <a:xfrm>
            <a:off x="863588" y="2274838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好了，</a:t>
            </a:r>
            <a:endParaRPr lang="en-US" altLang="zh-TW" sz="7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我們來玩遊戲吧</a:t>
            </a:r>
            <a:r>
              <a:rPr lang="en-US" altLang="zh-TW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~</a:t>
            </a:r>
            <a:endParaRPr lang="zh-TW" altLang="en-US" sz="7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937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029F2-4033-4FA5-A18F-FEBF8E41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題目簡介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CEDAAD-25CC-45E7-A667-1E2B7B678E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6" t="18864" r="48724" b="67851"/>
          <a:stretch/>
        </p:blipFill>
        <p:spPr>
          <a:xfrm>
            <a:off x="1484950" y="2946415"/>
            <a:ext cx="1862916" cy="170984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73D664B-CC28-4606-AFEF-C98D786BCD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5" t="54749" r="61714" b="31574"/>
          <a:stretch/>
        </p:blipFill>
        <p:spPr>
          <a:xfrm>
            <a:off x="5796140" y="2946415"/>
            <a:ext cx="1862915" cy="170984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5FFF475-F4CC-4984-98C5-15FB96EFF66D}"/>
              </a:ext>
            </a:extLst>
          </p:cNvPr>
          <p:cNvSpPr txBox="1"/>
          <p:nvPr/>
        </p:nvSpPr>
        <p:spPr>
          <a:xfrm>
            <a:off x="1588315" y="2397131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最初題目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5129744-45BB-4877-BB8A-DAA868867043}"/>
              </a:ext>
            </a:extLst>
          </p:cNvPr>
          <p:cNvSpPr txBox="1"/>
          <p:nvPr/>
        </p:nvSpPr>
        <p:spPr>
          <a:xfrm>
            <a:off x="5899503" y="2397130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最終題目</a:t>
            </a:r>
          </a:p>
        </p:txBody>
      </p:sp>
    </p:spTree>
    <p:extLst>
      <p:ext uri="{BB962C8B-B14F-4D97-AF65-F5344CB8AC3E}">
        <p14:creationId xmlns:p14="http://schemas.microsoft.com/office/powerpoint/2010/main" val="309336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B1E81B19-0C7B-4FB5-8EEF-C2928043D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716" y="1844824"/>
            <a:ext cx="5068112" cy="4593901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91A1E8C5-689F-44BD-8309-A0B280DCFD4F}"/>
              </a:ext>
            </a:extLst>
          </p:cNvPr>
          <p:cNvSpPr/>
          <p:nvPr/>
        </p:nvSpPr>
        <p:spPr>
          <a:xfrm>
            <a:off x="1691680" y="5805264"/>
            <a:ext cx="1224136" cy="864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6D18B891-1FA7-4A2E-923A-2CD74B6F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主程式行數</a:t>
            </a:r>
          </a:p>
        </p:txBody>
      </p:sp>
    </p:spTree>
    <p:extLst>
      <p:ext uri="{BB962C8B-B14F-4D97-AF65-F5344CB8AC3E}">
        <p14:creationId xmlns:p14="http://schemas.microsoft.com/office/powerpoint/2010/main" val="3549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5E8F3561-8181-4520-895E-822A7F4DFF0A}"/>
              </a:ext>
            </a:extLst>
          </p:cNvPr>
          <p:cNvSpPr/>
          <p:nvPr/>
        </p:nvSpPr>
        <p:spPr>
          <a:xfrm>
            <a:off x="4716016" y="2348880"/>
            <a:ext cx="4027760" cy="3456384"/>
          </a:xfrm>
          <a:prstGeom prst="round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4000" b="1" dirty="0">
                <a:ea typeface="華康正顏楷體W5" panose="03000509000000000000"/>
              </a:rPr>
              <a:t>遊戲基礎架構</a:t>
            </a:r>
            <a:endParaRPr lang="en-US" altLang="zh-TW" sz="4000" b="1" dirty="0">
              <a:ea typeface="華康正顏楷體W5" panose="0300050900000000000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4000" b="1" dirty="0">
                <a:ea typeface="華康正顏楷體W5" panose="03000509000000000000"/>
              </a:rPr>
              <a:t>UNDO</a:t>
            </a:r>
          </a:p>
          <a:p>
            <a:pPr algn="ctr">
              <a:lnSpc>
                <a:spcPct val="150000"/>
              </a:lnSpc>
            </a:pPr>
            <a:r>
              <a:rPr lang="zh-TW" altLang="en-US" sz="4000" b="1" dirty="0">
                <a:ea typeface="華康正顏楷體W5" panose="03000509000000000000"/>
              </a:rPr>
              <a:t>倒數功能</a:t>
            </a:r>
            <a:endParaRPr lang="en-US" altLang="zh-TW" sz="4000" b="1" dirty="0">
              <a:ea typeface="華康正顏楷體W5" panose="03000509000000000000"/>
            </a:endParaRPr>
          </a:p>
          <a:p>
            <a:pPr algn="ctr"/>
            <a:endParaRPr lang="zh-TW" altLang="en-US" dirty="0">
              <a:ea typeface="華康正顏楷體W5" panose="03000509000000000000"/>
            </a:endParaRPr>
          </a:p>
        </p:txBody>
      </p:sp>
      <p:sp>
        <p:nvSpPr>
          <p:cNvPr id="5" name="圓角矩形 9">
            <a:extLst>
              <a:ext uri="{FF2B5EF4-FFF2-40B4-BE49-F238E27FC236}">
                <a16:creationId xmlns:a16="http://schemas.microsoft.com/office/drawing/2014/main" id="{BB8161B9-4CAB-45D2-9035-670CFD580CCC}"/>
              </a:ext>
            </a:extLst>
          </p:cNvPr>
          <p:cNvSpPr/>
          <p:nvPr/>
        </p:nvSpPr>
        <p:spPr>
          <a:xfrm>
            <a:off x="467544" y="460103"/>
            <a:ext cx="3816424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>
                <a:solidFill>
                  <a:schemeClr val="tx1"/>
                </a:solidFill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負責的部分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C269CCE-9309-47C5-B70C-15CC1F4E6418}"/>
              </a:ext>
            </a:extLst>
          </p:cNvPr>
          <p:cNvSpPr/>
          <p:nvPr/>
        </p:nvSpPr>
        <p:spPr>
          <a:xfrm>
            <a:off x="1211346" y="1718047"/>
            <a:ext cx="2616857" cy="129614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題目發想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CB16832A-F403-4E9A-BABB-89F7D944714F}"/>
              </a:ext>
            </a:extLst>
          </p:cNvPr>
          <p:cNvSpPr/>
          <p:nvPr/>
        </p:nvSpPr>
        <p:spPr>
          <a:xfrm>
            <a:off x="1547664" y="4955293"/>
            <a:ext cx="2880320" cy="129614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簡化</a:t>
            </a:r>
            <a:r>
              <a:rPr lang="en-US" altLang="zh-TW" sz="3200" b="1" dirty="0"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code</a:t>
            </a:r>
            <a:endParaRPr lang="zh-TW" altLang="en-US" sz="3200" b="1" dirty="0"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29CD6FF-5090-46EB-A6F0-8A06AB0989C5}"/>
              </a:ext>
            </a:extLst>
          </p:cNvPr>
          <p:cNvSpPr/>
          <p:nvPr/>
        </p:nvSpPr>
        <p:spPr>
          <a:xfrm>
            <a:off x="395536" y="3337309"/>
            <a:ext cx="2880320" cy="129614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提供</a:t>
            </a:r>
            <a:endParaRPr lang="en-US" altLang="zh-TW" sz="3200" b="1" dirty="0"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  <a:p>
            <a:pPr algn="ctr"/>
            <a:r>
              <a:rPr lang="zh-TW" altLang="en-US" sz="3200" b="1" dirty="0"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儲存空間</a:t>
            </a:r>
          </a:p>
        </p:txBody>
      </p:sp>
    </p:spTree>
    <p:extLst>
      <p:ext uri="{BB962C8B-B14F-4D97-AF65-F5344CB8AC3E}">
        <p14:creationId xmlns:p14="http://schemas.microsoft.com/office/powerpoint/2010/main" val="2972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3">
            <a:extLst>
              <a:ext uri="{FF2B5EF4-FFF2-40B4-BE49-F238E27FC236}">
                <a16:creationId xmlns:a16="http://schemas.microsoft.com/office/drawing/2014/main" id="{014AFEA3-43AB-42AA-86F1-4E6CB2CE25E5}"/>
              </a:ext>
            </a:extLst>
          </p:cNvPr>
          <p:cNvSpPr/>
          <p:nvPr/>
        </p:nvSpPr>
        <p:spPr>
          <a:xfrm>
            <a:off x="467544" y="1043638"/>
            <a:ext cx="3816424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>
                <a:solidFill>
                  <a:schemeClr val="tx1"/>
                </a:solidFill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特殊部分</a:t>
            </a:r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5352E852-69A3-4733-A184-09EAB9173950}"/>
              </a:ext>
            </a:extLst>
          </p:cNvPr>
          <p:cNvSpPr/>
          <p:nvPr/>
        </p:nvSpPr>
        <p:spPr>
          <a:xfrm>
            <a:off x="4860032" y="1052736"/>
            <a:ext cx="3816424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>
                <a:solidFill>
                  <a:schemeClr val="tx1"/>
                </a:solidFill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放棄部分</a:t>
            </a:r>
          </a:p>
        </p:txBody>
      </p:sp>
      <p:sp>
        <p:nvSpPr>
          <p:cNvPr id="7" name="圓角矩形 10">
            <a:extLst>
              <a:ext uri="{FF2B5EF4-FFF2-40B4-BE49-F238E27FC236}">
                <a16:creationId xmlns:a16="http://schemas.microsoft.com/office/drawing/2014/main" id="{C38146B6-46D1-48AE-9A7C-AB43FE7D0AE9}"/>
              </a:ext>
            </a:extLst>
          </p:cNvPr>
          <p:cNvSpPr/>
          <p:nvPr/>
        </p:nvSpPr>
        <p:spPr>
          <a:xfrm>
            <a:off x="503548" y="2348880"/>
            <a:ext cx="3744416" cy="367240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4400" b="1" dirty="0">
              <a:solidFill>
                <a:schemeClr val="tx1"/>
              </a:solidFill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  <a:p>
            <a:pPr algn="ctr"/>
            <a:endParaRPr lang="en-US" altLang="zh-TW" sz="4400" b="1" dirty="0">
              <a:solidFill>
                <a:schemeClr val="tx1"/>
              </a:solidFill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  <a:p>
            <a:pPr algn="ctr"/>
            <a:endParaRPr lang="en-US" altLang="zh-TW" sz="4400" b="1" dirty="0">
              <a:solidFill>
                <a:schemeClr val="tx1"/>
              </a:solidFill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  <a:p>
            <a:pPr algn="ctr"/>
            <a:endParaRPr lang="en-US" altLang="zh-TW" sz="4400" b="1" dirty="0">
              <a:solidFill>
                <a:schemeClr val="tx1"/>
              </a:solidFill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  <a:p>
            <a:pPr algn="ctr"/>
            <a:r>
              <a:rPr lang="zh-TW" altLang="en-US" sz="4400" b="1" dirty="0">
                <a:solidFill>
                  <a:schemeClr val="tx1"/>
                </a:solidFill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倒數功能</a:t>
            </a:r>
            <a:endParaRPr lang="en-US" altLang="zh-TW" sz="4400" b="1" dirty="0">
              <a:solidFill>
                <a:schemeClr val="tx1"/>
              </a:solidFill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  <a:p>
            <a:pPr algn="ctr"/>
            <a:r>
              <a:rPr lang="en-US" altLang="zh-TW" b="1" dirty="0">
                <a:solidFill>
                  <a:schemeClr val="tx1"/>
                </a:solidFill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(</a:t>
            </a:r>
            <a:r>
              <a:rPr lang="zh-TW" altLang="en-US" b="1" dirty="0">
                <a:solidFill>
                  <a:schemeClr val="tx1"/>
                </a:solidFill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昨天成功的</a:t>
            </a:r>
            <a:endParaRPr lang="en-US" altLang="zh-TW" sz="4400" b="1" dirty="0">
              <a:solidFill>
                <a:schemeClr val="tx1"/>
              </a:solidFill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  <a:p>
            <a:pPr algn="ctr"/>
            <a:endParaRPr lang="en-US" altLang="zh-TW" sz="4400" b="1" dirty="0">
              <a:solidFill>
                <a:schemeClr val="tx1"/>
              </a:solidFill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  <a:p>
            <a:endParaRPr lang="en-US" altLang="zh-TW" b="1" dirty="0">
              <a:solidFill>
                <a:schemeClr val="tx1"/>
              </a:solidFill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  <a:p>
            <a:endParaRPr lang="en-US" altLang="zh-TW" b="1" dirty="0">
              <a:solidFill>
                <a:schemeClr val="tx1"/>
              </a:solidFill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  <a:p>
            <a:endParaRPr lang="en-US" altLang="zh-TW" b="1" dirty="0">
              <a:solidFill>
                <a:schemeClr val="tx1"/>
              </a:solidFill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  <a:p>
            <a:endParaRPr lang="en-US" altLang="zh-TW" b="1" dirty="0">
              <a:solidFill>
                <a:schemeClr val="tx1"/>
              </a:solidFill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  <a:p>
            <a:endParaRPr lang="en-US" altLang="zh-TW" b="1" dirty="0">
              <a:solidFill>
                <a:schemeClr val="tx1"/>
              </a:solidFill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  <a:p>
            <a:endParaRPr lang="en-US" altLang="zh-TW" b="1" dirty="0">
              <a:solidFill>
                <a:schemeClr val="tx1"/>
              </a:solidFill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  <a:p>
            <a:endParaRPr lang="en-US" altLang="zh-TW" b="1" dirty="0">
              <a:solidFill>
                <a:schemeClr val="tx1"/>
              </a:solidFill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  <a:p>
            <a:endParaRPr lang="zh-TW" altLang="en-US" b="1" dirty="0">
              <a:solidFill>
                <a:schemeClr val="tx1"/>
              </a:solidFill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</p:txBody>
      </p:sp>
      <p:sp>
        <p:nvSpPr>
          <p:cNvPr id="8" name="圓角矩形 11">
            <a:extLst>
              <a:ext uri="{FF2B5EF4-FFF2-40B4-BE49-F238E27FC236}">
                <a16:creationId xmlns:a16="http://schemas.microsoft.com/office/drawing/2014/main" id="{AAC3173F-1BC5-4527-BD44-2EAF1D939BDC}"/>
              </a:ext>
            </a:extLst>
          </p:cNvPr>
          <p:cNvSpPr/>
          <p:nvPr/>
        </p:nvSpPr>
        <p:spPr>
          <a:xfrm>
            <a:off x="4932040" y="2348880"/>
            <a:ext cx="3744416" cy="367240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tx1"/>
              </a:solidFill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  <a:p>
            <a:r>
              <a:rPr lang="zh-TW" altLang="en-US" sz="4000" b="1" dirty="0">
                <a:solidFill>
                  <a:schemeClr val="tx1"/>
                </a:solidFill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多隊遊玩</a:t>
            </a:r>
            <a:endParaRPr lang="en-US" altLang="zh-TW" sz="4000" b="1" dirty="0">
              <a:solidFill>
                <a:schemeClr val="tx1"/>
              </a:solidFill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/>
                </a:solidFill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架構寫的不明確</a:t>
            </a:r>
            <a:endParaRPr lang="en-US" altLang="zh-TW" sz="2400" b="1" dirty="0">
              <a:solidFill>
                <a:schemeClr val="tx1"/>
              </a:solidFill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  <a:p>
            <a:r>
              <a:rPr lang="zh-TW" altLang="en-US" sz="4000" b="1" dirty="0">
                <a:solidFill>
                  <a:schemeClr val="tx1"/>
                </a:solidFill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同步放射</a:t>
            </a:r>
            <a:endParaRPr lang="en-US" altLang="zh-TW" sz="4000" b="1" dirty="0">
              <a:solidFill>
                <a:schemeClr val="tx1"/>
              </a:solidFill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/>
                </a:solidFill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沒研究廣度優先搜尋</a:t>
            </a:r>
            <a:endParaRPr lang="en-US" altLang="zh-TW" sz="2400" b="1" dirty="0">
              <a:solidFill>
                <a:schemeClr val="tx1"/>
              </a:solidFill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  <a:p>
            <a:r>
              <a:rPr lang="zh-TW" altLang="en-US" sz="4000" b="1" dirty="0">
                <a:solidFill>
                  <a:schemeClr val="tx1"/>
                </a:solidFill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圖示化</a:t>
            </a:r>
            <a:endParaRPr lang="en-US" altLang="zh-TW" sz="4000" b="1" dirty="0">
              <a:solidFill>
                <a:schemeClr val="tx1"/>
              </a:solidFill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/>
                </a:solidFill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太晚才問到會的人</a:t>
            </a:r>
            <a:r>
              <a:rPr lang="en-US" altLang="zh-TW" sz="2400" b="1" dirty="0">
                <a:solidFill>
                  <a:schemeClr val="tx1"/>
                </a:solidFill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w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endParaRPr lang="zh-TW" altLang="en-US" sz="2400" b="1" dirty="0">
              <a:solidFill>
                <a:schemeClr val="tx1"/>
              </a:solidFill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1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>
            <a:extLst>
              <a:ext uri="{FF2B5EF4-FFF2-40B4-BE49-F238E27FC236}">
                <a16:creationId xmlns:a16="http://schemas.microsoft.com/office/drawing/2014/main" id="{77A823D9-D43B-4878-A0B9-FBEDADF52480}"/>
              </a:ext>
            </a:extLst>
          </p:cNvPr>
          <p:cNvSpPr/>
          <p:nvPr/>
        </p:nvSpPr>
        <p:spPr>
          <a:xfrm>
            <a:off x="395536" y="260648"/>
            <a:ext cx="3816424" cy="792088"/>
          </a:xfrm>
          <a:prstGeom prst="roundRect">
            <a:avLst/>
          </a:prstGeom>
          <a:noFill/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>
                <a:solidFill>
                  <a:schemeClr val="tx1"/>
                </a:solidFill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心得</a:t>
            </a:r>
          </a:p>
        </p:txBody>
      </p:sp>
      <p:sp>
        <p:nvSpPr>
          <p:cNvPr id="5" name="圓角矩形 1">
            <a:extLst>
              <a:ext uri="{FF2B5EF4-FFF2-40B4-BE49-F238E27FC236}">
                <a16:creationId xmlns:a16="http://schemas.microsoft.com/office/drawing/2014/main" id="{F707B4C9-3438-4DE1-B13B-6596C4E62C89}"/>
              </a:ext>
            </a:extLst>
          </p:cNvPr>
          <p:cNvSpPr/>
          <p:nvPr/>
        </p:nvSpPr>
        <p:spPr>
          <a:xfrm>
            <a:off x="375197" y="1412777"/>
            <a:ext cx="8445276" cy="4918275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38" indent="-514338">
              <a:buAutoNum type="arabicPeriod"/>
            </a:pPr>
            <a:r>
              <a:rPr lang="zh-TW" altLang="en-US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兩位組員實在太秀了，而且共事的氣氛超好，真的很開心能跟你們同組，總之，舒服</a:t>
            </a:r>
            <a:endParaRPr lang="en-US" altLang="zh-TW" sz="2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38" indent="-514338">
              <a:buAutoNum type="arabicPeriod"/>
            </a:pPr>
            <a:endParaRPr lang="en-US" altLang="zh-TW" sz="2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38" indent="-514338">
              <a:buAutoNum type="arabicPeriod"/>
            </a:pPr>
            <a:r>
              <a:rPr lang="zh-TW" altLang="en-US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雖然有時候有點氣餒，但是一想到得到很多身邊 朋友的幫忙，心裡就覺得暖暖的</a:t>
            </a:r>
            <a:endParaRPr lang="en-US" altLang="zh-TW" sz="2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38" indent="-514338">
              <a:buAutoNum type="arabicPeriod"/>
            </a:pPr>
            <a:endParaRPr lang="en-US" altLang="zh-TW" sz="2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38" indent="-514338">
              <a:buAutoNum type="arabicPeriod"/>
            </a:pPr>
            <a:r>
              <a:rPr lang="zh-TW" altLang="en-US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這堂課上起來真的蠻開心的，雖然到後面我上課都在躺分</a:t>
            </a:r>
            <a:r>
              <a:rPr lang="en-US" altLang="zh-TW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www</a:t>
            </a:r>
            <a:r>
              <a:rPr lang="zh-TW" altLang="en-US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，也是少數會想主動研究的科目</a:t>
            </a:r>
            <a:endParaRPr lang="en-US" altLang="zh-TW" sz="2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38" indent="-514338">
              <a:buAutoNum type="arabicPeriod"/>
            </a:pPr>
            <a:endParaRPr lang="en-US" altLang="zh-TW" sz="2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38" indent="-514338">
              <a:buAutoNum type="arabicPeriod"/>
            </a:pPr>
            <a:r>
              <a:rPr lang="zh-TW" altLang="en-US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我發現我只有打</a:t>
            </a:r>
            <a:r>
              <a:rPr lang="en-US" altLang="zh-TW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code</a:t>
            </a:r>
            <a:r>
              <a:rPr lang="zh-TW" altLang="en-US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可以一邊聽歌一邊做事</a:t>
            </a:r>
            <a:r>
              <a:rPr lang="en-US" altLang="zh-TW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www</a:t>
            </a:r>
            <a:endParaRPr lang="zh-TW" altLang="en-US" sz="2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791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橢圓 11">
            <a:extLst>
              <a:ext uri="{FF2B5EF4-FFF2-40B4-BE49-F238E27FC236}">
                <a16:creationId xmlns:a16="http://schemas.microsoft.com/office/drawing/2014/main" id="{5FFA0B36-1EE6-467A-8799-F674B6E28358}"/>
              </a:ext>
            </a:extLst>
          </p:cNvPr>
          <p:cNvSpPr/>
          <p:nvPr/>
        </p:nvSpPr>
        <p:spPr>
          <a:xfrm>
            <a:off x="755576" y="2348880"/>
            <a:ext cx="3744416" cy="273630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遊戲規則</a:t>
            </a:r>
            <a:endParaRPr lang="en-US" altLang="zh-TW" sz="4000" b="1" dirty="0"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  <a:p>
            <a:pPr algn="ctr"/>
            <a:r>
              <a:rPr lang="zh-TW" altLang="en-US" sz="4000" b="1" dirty="0"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頁面製作</a:t>
            </a:r>
            <a:endParaRPr lang="en-US" altLang="zh-TW" sz="4000" b="1" dirty="0"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  <a:p>
            <a:pPr algn="ctr"/>
            <a:r>
              <a:rPr lang="en-US" altLang="zh-TW" sz="4000" b="1" dirty="0"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rule</a:t>
            </a:r>
            <a:endParaRPr lang="zh-TW" altLang="en-US" sz="4000" b="1" dirty="0"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8C190D-F622-40EF-886A-0DBEA513E604}"/>
              </a:ext>
            </a:extLst>
          </p:cNvPr>
          <p:cNvSpPr/>
          <p:nvPr/>
        </p:nvSpPr>
        <p:spPr>
          <a:xfrm>
            <a:off x="5273805" y="1252191"/>
            <a:ext cx="2616857" cy="12961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規則圖片</a:t>
            </a:r>
            <a:endParaRPr lang="en-US" altLang="zh-TW" sz="3200" b="1" dirty="0"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  <a:p>
            <a:pPr algn="ctr"/>
            <a:r>
              <a:rPr lang="zh-TW" altLang="en-US" sz="3200" b="1" dirty="0"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製作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80339AB-16E9-4B97-80B4-CEEABC7BB41F}"/>
              </a:ext>
            </a:extLst>
          </p:cNvPr>
          <p:cNvSpPr/>
          <p:nvPr/>
        </p:nvSpPr>
        <p:spPr>
          <a:xfrm>
            <a:off x="5131370" y="4784051"/>
            <a:ext cx="2880320" cy="12961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開始頁面</a:t>
            </a:r>
            <a:endParaRPr lang="en-US" altLang="zh-TW" sz="3200" b="1" dirty="0"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  <a:p>
            <a:pPr algn="ctr"/>
            <a:r>
              <a:rPr lang="zh-TW" altLang="en-US" sz="3200" b="1" dirty="0"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背景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1F41DBDB-5923-43BC-B5A5-8E7E2D8A7580}"/>
              </a:ext>
            </a:extLst>
          </p:cNvPr>
          <p:cNvSpPr/>
          <p:nvPr/>
        </p:nvSpPr>
        <p:spPr>
          <a:xfrm>
            <a:off x="5475684" y="3051847"/>
            <a:ext cx="2880320" cy="12961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美編</a:t>
            </a:r>
            <a:r>
              <a:rPr lang="en-US" altLang="zh-TW" sz="3200" b="1" dirty="0"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?</a:t>
            </a:r>
            <a:endParaRPr lang="zh-TW" altLang="en-US" sz="3200" b="1" dirty="0"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</p:txBody>
      </p:sp>
      <p:sp>
        <p:nvSpPr>
          <p:cNvPr id="16" name="圓角矩形 9">
            <a:extLst>
              <a:ext uri="{FF2B5EF4-FFF2-40B4-BE49-F238E27FC236}">
                <a16:creationId xmlns:a16="http://schemas.microsoft.com/office/drawing/2014/main" id="{8FFA3A5B-C7DC-417E-BA71-4D0B83D24F9D}"/>
              </a:ext>
            </a:extLst>
          </p:cNvPr>
          <p:cNvSpPr/>
          <p:nvPr/>
        </p:nvSpPr>
        <p:spPr>
          <a:xfrm>
            <a:off x="467544" y="460103"/>
            <a:ext cx="3816424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>
                <a:solidFill>
                  <a:schemeClr val="tx1"/>
                </a:solidFill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負責的部分</a:t>
            </a:r>
          </a:p>
        </p:txBody>
      </p:sp>
      <p:sp>
        <p:nvSpPr>
          <p:cNvPr id="17" name="向下箭號 10">
            <a:extLst>
              <a:ext uri="{FF2B5EF4-FFF2-40B4-BE49-F238E27FC236}">
                <a16:creationId xmlns:a16="http://schemas.microsoft.com/office/drawing/2014/main" id="{38F3CDCF-5BAC-4EB0-9E78-FF5BBA881B42}"/>
              </a:ext>
            </a:extLst>
          </p:cNvPr>
          <p:cNvSpPr/>
          <p:nvPr/>
        </p:nvSpPr>
        <p:spPr>
          <a:xfrm rot="14080647">
            <a:off x="4652305" y="2076035"/>
            <a:ext cx="360040" cy="5594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1">
            <a:extLst>
              <a:ext uri="{FF2B5EF4-FFF2-40B4-BE49-F238E27FC236}">
                <a16:creationId xmlns:a16="http://schemas.microsoft.com/office/drawing/2014/main" id="{455E698D-B4CF-402E-B425-4DD89A9426A5}"/>
              </a:ext>
            </a:extLst>
          </p:cNvPr>
          <p:cNvSpPr/>
          <p:nvPr/>
        </p:nvSpPr>
        <p:spPr>
          <a:xfrm rot="16013877">
            <a:off x="4804705" y="3437288"/>
            <a:ext cx="360040" cy="5594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2">
            <a:extLst>
              <a:ext uri="{FF2B5EF4-FFF2-40B4-BE49-F238E27FC236}">
                <a16:creationId xmlns:a16="http://schemas.microsoft.com/office/drawing/2014/main" id="{B6BB6296-E9D3-4848-8ABA-1AFA9A343FC2}"/>
              </a:ext>
            </a:extLst>
          </p:cNvPr>
          <p:cNvSpPr/>
          <p:nvPr/>
        </p:nvSpPr>
        <p:spPr>
          <a:xfrm rot="17808879">
            <a:off x="4527339" y="4953479"/>
            <a:ext cx="360040" cy="5594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80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67544" y="980728"/>
            <a:ext cx="3816424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>
                <a:solidFill>
                  <a:schemeClr val="tx1"/>
                </a:solidFill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特殊部分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4860032" y="980728"/>
            <a:ext cx="3816424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>
                <a:solidFill>
                  <a:schemeClr val="tx1"/>
                </a:solidFill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放棄部分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503548" y="2276872"/>
            <a:ext cx="3744416" cy="367240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4400" b="1" dirty="0">
              <a:solidFill>
                <a:schemeClr val="tx1"/>
              </a:solidFill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  <a:p>
            <a:pPr algn="ctr"/>
            <a:endParaRPr lang="en-US" altLang="zh-TW" sz="4400" b="1" dirty="0">
              <a:solidFill>
                <a:schemeClr val="tx1"/>
              </a:solidFill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  <a:p>
            <a:pPr algn="ctr"/>
            <a:endParaRPr lang="en-US" altLang="zh-TW" sz="4400" b="1" dirty="0">
              <a:solidFill>
                <a:schemeClr val="tx1"/>
              </a:solidFill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  <a:p>
            <a:pPr algn="ctr"/>
            <a:r>
              <a:rPr lang="zh-TW" altLang="en-US" sz="4400" b="1" dirty="0">
                <a:solidFill>
                  <a:schemeClr val="tx1"/>
                </a:solidFill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上一頁功能</a:t>
            </a:r>
            <a:endParaRPr lang="en-US" altLang="zh-TW" sz="4400" b="1" dirty="0">
              <a:solidFill>
                <a:schemeClr val="tx1"/>
              </a:solidFill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  <a:p>
            <a:endParaRPr lang="en-US" altLang="zh-TW" b="1" dirty="0">
              <a:solidFill>
                <a:schemeClr val="tx1"/>
              </a:solidFill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  <a:p>
            <a:endParaRPr lang="en-US" altLang="zh-TW" b="1" dirty="0">
              <a:solidFill>
                <a:schemeClr val="tx1"/>
              </a:solidFill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  <a:p>
            <a:endParaRPr lang="en-US" altLang="zh-TW" b="1" dirty="0">
              <a:solidFill>
                <a:schemeClr val="tx1"/>
              </a:solidFill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  <a:p>
            <a:endParaRPr lang="en-US" altLang="zh-TW" b="1" dirty="0">
              <a:solidFill>
                <a:schemeClr val="tx1"/>
              </a:solidFill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  <a:p>
            <a:endParaRPr lang="en-US" altLang="zh-TW" b="1" dirty="0">
              <a:solidFill>
                <a:schemeClr val="tx1"/>
              </a:solidFill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  <a:p>
            <a:endParaRPr lang="en-US" altLang="zh-TW" b="1" dirty="0">
              <a:solidFill>
                <a:schemeClr val="tx1"/>
              </a:solidFill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  <a:p>
            <a:endParaRPr lang="en-US" altLang="zh-TW" b="1" dirty="0">
              <a:solidFill>
                <a:schemeClr val="tx1"/>
              </a:solidFill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  <a:p>
            <a:endParaRPr lang="zh-TW" altLang="en-US" b="1" dirty="0">
              <a:solidFill>
                <a:schemeClr val="tx1"/>
              </a:solidFill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4932040" y="2276872"/>
            <a:ext cx="3744416" cy="367240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4400" b="1" dirty="0">
              <a:solidFill>
                <a:schemeClr val="tx1"/>
              </a:solidFill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  <a:p>
            <a:pPr algn="ctr"/>
            <a:r>
              <a:rPr lang="zh-TW" altLang="en-US" sz="4400" b="1" dirty="0">
                <a:solidFill>
                  <a:schemeClr val="tx1"/>
                </a:solidFill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開始動畫</a:t>
            </a:r>
            <a:endParaRPr lang="en-US" altLang="zh-TW" sz="4400" b="1" dirty="0">
              <a:solidFill>
                <a:schemeClr val="tx1"/>
              </a:solidFill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  <a:p>
            <a:pPr algn="ctr"/>
            <a:endParaRPr lang="en-US" altLang="zh-TW" sz="4400" b="1" dirty="0">
              <a:solidFill>
                <a:schemeClr val="tx1"/>
              </a:solidFill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  <a:p>
            <a:pPr algn="ctr"/>
            <a:r>
              <a:rPr lang="en-US" altLang="zh-TW" sz="4400" b="1" dirty="0">
                <a:solidFill>
                  <a:schemeClr val="tx1"/>
                </a:solidFill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Rule</a:t>
            </a:r>
            <a:r>
              <a:rPr lang="zh-TW" altLang="en-US" sz="4400" b="1" dirty="0">
                <a:solidFill>
                  <a:schemeClr val="tx1"/>
                </a:solidFill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內試玩</a:t>
            </a:r>
          </a:p>
          <a:p>
            <a:endParaRPr lang="en-US" altLang="zh-TW" b="1" dirty="0">
              <a:solidFill>
                <a:schemeClr val="tx1"/>
              </a:solidFill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  <a:p>
            <a:endParaRPr lang="en-US" altLang="zh-TW" b="1" dirty="0">
              <a:solidFill>
                <a:schemeClr val="tx1"/>
              </a:solidFill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  <a:p>
            <a:endParaRPr lang="zh-TW" altLang="en-US" b="1" dirty="0">
              <a:solidFill>
                <a:schemeClr val="tx1"/>
              </a:solidFill>
              <a:latin typeface="華康正顏楷體W5" panose="03000509000000000000" pitchFamily="65" charset="-120"/>
              <a:ea typeface="華康正顏楷體W5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114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395536" y="260648"/>
            <a:ext cx="3816424" cy="792088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>
                <a:solidFill>
                  <a:schemeClr val="tx1"/>
                </a:solidFill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心得</a:t>
            </a:r>
          </a:p>
        </p:txBody>
      </p:sp>
      <p:sp>
        <p:nvSpPr>
          <p:cNvPr id="2" name="圓角矩形 1"/>
          <p:cNvSpPr/>
          <p:nvPr/>
        </p:nvSpPr>
        <p:spPr>
          <a:xfrm>
            <a:off x="287524" y="1412777"/>
            <a:ext cx="8568952" cy="491827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這次</a:t>
            </a:r>
            <a:r>
              <a:rPr lang="en-US" altLang="zh-TW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final project</a:t>
            </a:r>
            <a:r>
              <a:rPr lang="zh-TW" altLang="en-US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還蠻特別的</a:t>
            </a:r>
            <a:endParaRPr lang="en-US" altLang="zh-TW" sz="2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從大修題目  到一直撞牆</a:t>
            </a:r>
            <a:r>
              <a:rPr lang="en-US" altLang="zh-TW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QQ</a:t>
            </a:r>
            <a:r>
              <a:rPr lang="zh-TW" altLang="en-US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但也因此摸索出了不少 </a:t>
            </a:r>
            <a:endParaRPr lang="en-US" altLang="zh-TW" sz="2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後來終於有點雛形 </a:t>
            </a:r>
            <a:endParaRPr lang="en-US" altLang="zh-TW" sz="2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再加上小</a:t>
            </a:r>
            <a:r>
              <a:rPr lang="en-US" altLang="zh-TW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r>
              <a:rPr lang="zh-TW" altLang="en-US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後的各種貴人指點</a:t>
            </a:r>
            <a:r>
              <a:rPr lang="en-US" altLang="zh-TW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謝謝你們</a:t>
            </a:r>
            <a:r>
              <a:rPr lang="en-US" altLang="zh-TW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~)</a:t>
            </a:r>
          </a:p>
          <a:p>
            <a:r>
              <a:rPr lang="zh-TW" altLang="en-US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總之，最後成果</a:t>
            </a:r>
            <a:r>
              <a:rPr lang="en-US" altLang="zh-TW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r>
              <a:rPr lang="zh-TW" altLang="en-US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終於出來了</a:t>
            </a:r>
            <a:r>
              <a:rPr lang="en-US" altLang="zh-TW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!!(</a:t>
            </a:r>
            <a:r>
              <a:rPr lang="zh-TW" altLang="en-US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還能有進階挑戰版</a:t>
            </a:r>
            <a:r>
              <a:rPr lang="en-US" altLang="zh-TW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~)</a:t>
            </a:r>
          </a:p>
          <a:p>
            <a:endParaRPr lang="en-US" altLang="zh-TW" sz="2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只能說，要謝謝我兩個</a:t>
            </a:r>
            <a:r>
              <a:rPr lang="en-US" altLang="zh-TW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carry</a:t>
            </a:r>
            <a:r>
              <a:rPr lang="zh-TW" altLang="en-US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的隊友，</a:t>
            </a:r>
            <a:endParaRPr lang="en-US" altLang="zh-TW" sz="2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也謝謝我們在這個學期經營的小組氣氛及默契</a:t>
            </a:r>
            <a:endParaRPr lang="en-US" altLang="zh-TW" sz="2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包括那些寫</a:t>
            </a:r>
            <a:r>
              <a:rPr lang="en-US" altLang="zh-TW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MATLAB</a:t>
            </a:r>
            <a:r>
              <a:rPr lang="zh-TW" altLang="en-US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之餘還能一起討論工數的日子</a:t>
            </a:r>
            <a:r>
              <a:rPr lang="en-US" altLang="zh-TW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XD)</a:t>
            </a:r>
          </a:p>
          <a:p>
            <a:r>
              <a:rPr lang="zh-TW" altLang="en-US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只能說，上這堂課挺值得的</a:t>
            </a:r>
          </a:p>
        </p:txBody>
      </p:sp>
    </p:spTree>
    <p:extLst>
      <p:ext uri="{BB962C8B-B14F-4D97-AF65-F5344CB8AC3E}">
        <p14:creationId xmlns:p14="http://schemas.microsoft.com/office/powerpoint/2010/main" val="23790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395</Words>
  <Application>Microsoft Office PowerPoint</Application>
  <PresentationFormat>如螢幕大小 (4:3)</PresentationFormat>
  <Paragraphs>105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華康少女文字W3</vt:lpstr>
      <vt:lpstr>華康正顏楷體W5</vt:lpstr>
      <vt:lpstr>新細明體</vt:lpstr>
      <vt:lpstr>標楷體</vt:lpstr>
      <vt:lpstr>Arial</vt:lpstr>
      <vt:lpstr>Calibri</vt:lpstr>
      <vt:lpstr>Tw Cen MT</vt:lpstr>
      <vt:lpstr>Office 佈景主題</vt:lpstr>
      <vt:lpstr>小水滴</vt:lpstr>
      <vt:lpstr>計概與程設課--第五組</vt:lpstr>
      <vt:lpstr>題目簡介</vt:lpstr>
      <vt:lpstr>主程式行數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newman chen</dc:creator>
  <cp:lastModifiedBy>user</cp:lastModifiedBy>
  <cp:revision>22</cp:revision>
  <dcterms:created xsi:type="dcterms:W3CDTF">2020-06-23T09:15:29Z</dcterms:created>
  <dcterms:modified xsi:type="dcterms:W3CDTF">2020-06-24T03:27:00Z</dcterms:modified>
</cp:coreProperties>
</file>