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ixie One"/>
      <p:regular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hTgv46FJDPtBkyEANF9yYab5A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NixieO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502dda9c1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1502dda9c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02dda9c1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1502dda9c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502dda9c1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1502dda9c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502dda9c1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1502dda9c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502dda9c1e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1502dda9c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502dda9c1e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1502dda9c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4b6a7ff01c_2_9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14b6a7ff01c_2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4b6a7ff01c_2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g14b6a7ff01c_2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4b6a7ff01c_2_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g14b6a7ff01c_2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2e1d53e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152e1d53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4b6a7ff01c_2_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14b6a7ff01c_2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4b6a7ff01c_2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4" name="Google Shape;904;g14b6a7ff01c_2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4b6a7ff01c_2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1" name="Google Shape;931;g14b6a7ff01c_2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4b6a7ff01c_2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g14b6a7ff01c_2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16628a3a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g1516628a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3a2ac3b32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53a2ac3b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502dda9c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502dda9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59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5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59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9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9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5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9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59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5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5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5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9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9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9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5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5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9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b6a7ff01c_2_691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g14b6a7ff01c_2_691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g14b6a7ff01c_2_69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342" name="Google Shape;342;g14b6a7ff01c_2_691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b6a7ff01c_2_691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b6a7ff01c_2_691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b6a7ff01c_2_691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g14b6a7ff01c_2_691"/>
          <p:cNvGrpSpPr/>
          <p:nvPr/>
        </p:nvGrpSpPr>
        <p:grpSpPr>
          <a:xfrm>
            <a:off x="5549158" y="1029781"/>
            <a:ext cx="404640" cy="374059"/>
            <a:chOff x="5975075" y="2327500"/>
            <a:chExt cx="420100" cy="388350"/>
          </a:xfrm>
        </p:grpSpPr>
        <p:sp>
          <p:nvSpPr>
            <p:cNvPr id="347" name="Google Shape;347;g14b6a7ff01c_2_69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4b6a7ff01c_2_69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14b6a7ff01c_2_691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g14b6a7ff01c_2_691"/>
          <p:cNvGrpSpPr/>
          <p:nvPr/>
        </p:nvGrpSpPr>
        <p:grpSpPr>
          <a:xfrm>
            <a:off x="4380527" y="515194"/>
            <a:ext cx="382958" cy="607111"/>
            <a:chOff x="6718575" y="2318625"/>
            <a:chExt cx="256950" cy="407375"/>
          </a:xfrm>
        </p:grpSpPr>
        <p:sp>
          <p:nvSpPr>
            <p:cNvPr id="351" name="Google Shape;351;g14b6a7ff01c_2_69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4b6a7ff01c_2_69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4b6a7ff01c_2_69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4b6a7ff01c_2_69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4b6a7ff01c_2_69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4b6a7ff01c_2_69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4b6a7ff01c_2_69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4b6a7ff01c_2_69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g14b6a7ff01c_2_691"/>
          <p:cNvGrpSpPr/>
          <p:nvPr/>
        </p:nvGrpSpPr>
        <p:grpSpPr>
          <a:xfrm>
            <a:off x="3199461" y="902961"/>
            <a:ext cx="395018" cy="403297"/>
            <a:chOff x="3951850" y="2985350"/>
            <a:chExt cx="407950" cy="416500"/>
          </a:xfrm>
        </p:grpSpPr>
        <p:sp>
          <p:nvSpPr>
            <p:cNvPr id="360" name="Google Shape;360;g14b6a7ff01c_2_69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4b6a7ff01c_2_69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4b6a7ff01c_2_69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4b6a7ff01c_2_69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14b6a7ff01c_2_691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b6a7ff01c_2_691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b6a7ff01c_2_691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b6a7ff01c_2_691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b6a7ff01c_2_691"/>
          <p:cNvSpPr/>
          <p:nvPr/>
        </p:nvSpPr>
        <p:spPr>
          <a:xfrm>
            <a:off x="5370706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g14b6a7ff01c_2_691"/>
          <p:cNvGrpSpPr/>
          <p:nvPr/>
        </p:nvGrpSpPr>
        <p:grpSpPr>
          <a:xfrm>
            <a:off x="5772010" y="4056439"/>
            <a:ext cx="573943" cy="550550"/>
            <a:chOff x="5241175" y="4959100"/>
            <a:chExt cx="539775" cy="517775"/>
          </a:xfrm>
        </p:grpSpPr>
        <p:sp>
          <p:nvSpPr>
            <p:cNvPr id="370" name="Google Shape;370;g14b6a7ff01c_2_69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14b6a7ff01c_2_69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14b6a7ff01c_2_69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14b6a7ff01c_2_69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14b6a7ff01c_2_69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4b6a7ff01c_2_69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g14b6a7ff01c_2_691"/>
          <p:cNvSpPr/>
          <p:nvPr/>
        </p:nvSpPr>
        <p:spPr>
          <a:xfrm>
            <a:off x="3429209" y="3904792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b6a7ff01c_2_730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g14b6a7ff01c_2_730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14b6a7ff01c_2_73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381" name="Google Shape;381;g14b6a7ff01c_2_73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" name="Google Shape;382;g14b6a7ff01c_2_730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4b6a7ff01c_2_730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b6a7ff01c_2_730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4b6a7ff01c_2_730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14b6a7ff01c_2_730"/>
          <p:cNvGrpSpPr/>
          <p:nvPr/>
        </p:nvGrpSpPr>
        <p:grpSpPr>
          <a:xfrm>
            <a:off x="996354" y="1070668"/>
            <a:ext cx="351204" cy="324661"/>
            <a:chOff x="5975075" y="2327500"/>
            <a:chExt cx="420100" cy="388350"/>
          </a:xfrm>
        </p:grpSpPr>
        <p:sp>
          <p:nvSpPr>
            <p:cNvPr id="387" name="Google Shape;387;g14b6a7ff01c_2_7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14b6a7ff01c_2_7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g14b6a7ff01c_2_730"/>
          <p:cNvSpPr/>
          <p:nvPr/>
        </p:nvSpPr>
        <p:spPr>
          <a:xfrm>
            <a:off x="393601" y="334662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g14b6a7ff01c_2_730"/>
          <p:cNvGrpSpPr/>
          <p:nvPr/>
        </p:nvGrpSpPr>
        <p:grpSpPr>
          <a:xfrm>
            <a:off x="305235" y="553858"/>
            <a:ext cx="247469" cy="392302"/>
            <a:chOff x="6718575" y="2318625"/>
            <a:chExt cx="256950" cy="407375"/>
          </a:xfrm>
        </p:grpSpPr>
        <p:sp>
          <p:nvSpPr>
            <p:cNvPr id="391" name="Google Shape;391;g14b6a7ff01c_2_7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14b6a7ff01c_2_7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4b6a7ff01c_2_7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14b6a7ff01c_2_7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14b6a7ff01c_2_7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14b6a7ff01c_2_7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14b6a7ff01c_2_7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14b6a7ff01c_2_7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14b6a7ff01c_2_730"/>
          <p:cNvGrpSpPr/>
          <p:nvPr/>
        </p:nvGrpSpPr>
        <p:grpSpPr>
          <a:xfrm>
            <a:off x="1419984" y="3634335"/>
            <a:ext cx="342882" cy="350068"/>
            <a:chOff x="3951850" y="2985350"/>
            <a:chExt cx="407950" cy="416500"/>
          </a:xfrm>
        </p:grpSpPr>
        <p:sp>
          <p:nvSpPr>
            <p:cNvPr id="400" name="Google Shape;400;g14b6a7ff01c_2_7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14b6a7ff01c_2_7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14b6a7ff01c_2_7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14b6a7ff01c_2_7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g14b6a7ff01c_2_730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b6a7ff01c_2_730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b6a7ff01c_2_730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4b6a7ff01c_2_730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4b6a7ff01c_2_730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g14b6a7ff01c_2_730"/>
          <p:cNvGrpSpPr/>
          <p:nvPr/>
        </p:nvGrpSpPr>
        <p:grpSpPr>
          <a:xfrm>
            <a:off x="-50287" y="1452798"/>
            <a:ext cx="624844" cy="599376"/>
            <a:chOff x="5241175" y="4959100"/>
            <a:chExt cx="539775" cy="517775"/>
          </a:xfrm>
        </p:grpSpPr>
        <p:sp>
          <p:nvSpPr>
            <p:cNvPr id="410" name="Google Shape;410;g14b6a7ff01c_2_7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14b6a7ff01c_2_7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4b6a7ff01c_2_7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14b6a7ff01c_2_7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4b6a7ff01c_2_7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14b6a7ff01c_2_7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g14b6a7ff01c_2_730"/>
          <p:cNvSpPr/>
          <p:nvPr/>
        </p:nvSpPr>
        <p:spPr>
          <a:xfrm>
            <a:off x="47200" y="4430471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b6a7ff01c_2_77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g14b6a7ff01c_2_7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g14b6a7ff01c_2_7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g14b6a7ff01c_2_770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g14b6a7ff01c_2_7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4b6a7ff01c_2_7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4b6a7ff01c_2_7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4b6a7ff01c_2_7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4b6a7ff01c_2_77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4b6a7ff01c_2_77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4b6a7ff01c_2_77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4b6a7ff01c_2_77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g14b6a7ff01c_2_770"/>
          <p:cNvGrpSpPr/>
          <p:nvPr/>
        </p:nvGrpSpPr>
        <p:grpSpPr>
          <a:xfrm>
            <a:off x="1729779" y="61068"/>
            <a:ext cx="351204" cy="324661"/>
            <a:chOff x="5975075" y="2327500"/>
            <a:chExt cx="420100" cy="388350"/>
          </a:xfrm>
        </p:grpSpPr>
        <p:sp>
          <p:nvSpPr>
            <p:cNvPr id="431" name="Google Shape;431;g14b6a7ff01c_2_7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4b6a7ff01c_2_7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14b6a7ff01c_2_770"/>
          <p:cNvSpPr/>
          <p:nvPr/>
        </p:nvSpPr>
        <p:spPr>
          <a:xfrm>
            <a:off x="203101" y="127017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4b6a7ff01c_2_770"/>
          <p:cNvSpPr/>
          <p:nvPr/>
        </p:nvSpPr>
        <p:spPr>
          <a:xfrm>
            <a:off x="8772689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g14b6a7ff01c_2_770"/>
          <p:cNvGrpSpPr/>
          <p:nvPr/>
        </p:nvGrpSpPr>
        <p:grpSpPr>
          <a:xfrm>
            <a:off x="7354066" y="3426711"/>
            <a:ext cx="455624" cy="437054"/>
            <a:chOff x="5241175" y="4959100"/>
            <a:chExt cx="539775" cy="517775"/>
          </a:xfrm>
        </p:grpSpPr>
        <p:sp>
          <p:nvSpPr>
            <p:cNvPr id="436" name="Google Shape;436;g14b6a7ff01c_2_77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4b6a7ff01c_2_77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4b6a7ff01c_2_77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4b6a7ff01c_2_77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14b6a7ff01c_2_77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4b6a7ff01c_2_77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g14b6a7ff01c_2_77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g14b6a7ff01c_2_770"/>
          <p:cNvGrpSpPr/>
          <p:nvPr/>
        </p:nvGrpSpPr>
        <p:grpSpPr>
          <a:xfrm>
            <a:off x="904277" y="515194"/>
            <a:ext cx="382958" cy="607111"/>
            <a:chOff x="6718575" y="2318625"/>
            <a:chExt cx="256950" cy="407375"/>
          </a:xfrm>
        </p:grpSpPr>
        <p:sp>
          <p:nvSpPr>
            <p:cNvPr id="444" name="Google Shape;444;g14b6a7ff01c_2_7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14b6a7ff01c_2_7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4b6a7ff01c_2_7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4b6a7ff01c_2_7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4b6a7ff01c_2_7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4b6a7ff01c_2_7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4b6a7ff01c_2_7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4b6a7ff01c_2_7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g14b6a7ff01c_2_770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453" name="Google Shape;453;g14b6a7ff01c_2_7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14b6a7ff01c_2_7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14b6a7ff01c_2_7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14b6a7ff01c_2_7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4b6a7ff01c_2_7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b6a7ff01c_2_81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g14b6a7ff01c_2_81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1" name="Google Shape;461;g14b6a7ff01c_2_81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◇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2" name="Google Shape;462;g14b6a7ff01c_2_811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◇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g14b6a7ff01c_2_811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◇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4" name="Google Shape;464;g14b6a7ff01c_2_81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4b6a7ff01c_2_81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4b6a7ff01c_2_81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b6a7ff01c_2_81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g14b6a7ff01c_2_811"/>
          <p:cNvGrpSpPr/>
          <p:nvPr/>
        </p:nvGrpSpPr>
        <p:grpSpPr>
          <a:xfrm>
            <a:off x="1729779" y="61068"/>
            <a:ext cx="351204" cy="324661"/>
            <a:chOff x="5975075" y="2327500"/>
            <a:chExt cx="420100" cy="388350"/>
          </a:xfrm>
        </p:grpSpPr>
        <p:sp>
          <p:nvSpPr>
            <p:cNvPr id="469" name="Google Shape;469;g14b6a7ff01c_2_8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4b6a7ff01c_2_8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g14b6a7ff01c_2_811"/>
          <p:cNvSpPr/>
          <p:nvPr/>
        </p:nvSpPr>
        <p:spPr>
          <a:xfrm>
            <a:off x="203101" y="127017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g14b6a7ff01c_2_811"/>
          <p:cNvGrpSpPr/>
          <p:nvPr/>
        </p:nvGrpSpPr>
        <p:grpSpPr>
          <a:xfrm>
            <a:off x="904277" y="515194"/>
            <a:ext cx="382958" cy="607111"/>
            <a:chOff x="6718575" y="2318625"/>
            <a:chExt cx="256950" cy="407375"/>
          </a:xfrm>
        </p:grpSpPr>
        <p:sp>
          <p:nvSpPr>
            <p:cNvPr id="473" name="Google Shape;473;g14b6a7ff01c_2_8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14b6a7ff01c_2_8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4b6a7ff01c_2_8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14b6a7ff01c_2_8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14b6a7ff01c_2_8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14b6a7ff01c_2_8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14b6a7ff01c_2_8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14b6a7ff01c_2_8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g14b6a7ff01c_2_811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482" name="Google Shape;482;g14b6a7ff01c_2_8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14b6a7ff01c_2_8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4b6a7ff01c_2_8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14b6a7ff01c_2_8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14b6a7ff01c_2_81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b6a7ff01c_2_84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g14b6a7ff01c_2_84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g14b6a7ff01c_2_84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g14b6a7ff01c_2_84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4b6a7ff01c_2_84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4b6a7ff01c_2_84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4b6a7ff01c_2_84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g14b6a7ff01c_2_840"/>
          <p:cNvGrpSpPr/>
          <p:nvPr/>
        </p:nvGrpSpPr>
        <p:grpSpPr>
          <a:xfrm>
            <a:off x="1729779" y="61068"/>
            <a:ext cx="351204" cy="324661"/>
            <a:chOff x="5975075" y="2327500"/>
            <a:chExt cx="420100" cy="388350"/>
          </a:xfrm>
        </p:grpSpPr>
        <p:sp>
          <p:nvSpPr>
            <p:cNvPr id="496" name="Google Shape;496;g14b6a7ff01c_2_8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14b6a7ff01c_2_8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g14b6a7ff01c_2_840"/>
          <p:cNvSpPr/>
          <p:nvPr/>
        </p:nvSpPr>
        <p:spPr>
          <a:xfrm>
            <a:off x="203101" y="127017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g14b6a7ff01c_2_840"/>
          <p:cNvGrpSpPr/>
          <p:nvPr/>
        </p:nvGrpSpPr>
        <p:grpSpPr>
          <a:xfrm>
            <a:off x="904277" y="515194"/>
            <a:ext cx="382958" cy="607111"/>
            <a:chOff x="6718575" y="2318625"/>
            <a:chExt cx="256950" cy="407375"/>
          </a:xfrm>
        </p:grpSpPr>
        <p:sp>
          <p:nvSpPr>
            <p:cNvPr id="500" name="Google Shape;500;g14b6a7ff01c_2_8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14b6a7ff01c_2_8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14b6a7ff01c_2_8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14b6a7ff01c_2_8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14b6a7ff01c_2_8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14b6a7ff01c_2_8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4b6a7ff01c_2_8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4b6a7ff01c_2_8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g14b6a7ff01c_2_840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509" name="Google Shape;509;g14b6a7ff01c_2_8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14b6a7ff01c_2_8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4b6a7ff01c_2_8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4b6a7ff01c_2_8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g14b6a7ff01c_2_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4b6a7ff01c_2_84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4b6a7ff01c_2_84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4b6a7ff01c_2_84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4b6a7ff01c_2_840"/>
          <p:cNvSpPr/>
          <p:nvPr/>
        </p:nvSpPr>
        <p:spPr>
          <a:xfrm>
            <a:off x="8772689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g14b6a7ff01c_2_840"/>
          <p:cNvGrpSpPr/>
          <p:nvPr/>
        </p:nvGrpSpPr>
        <p:grpSpPr>
          <a:xfrm>
            <a:off x="7354066" y="3426711"/>
            <a:ext cx="455624" cy="437054"/>
            <a:chOff x="5241175" y="4959100"/>
            <a:chExt cx="539775" cy="517775"/>
          </a:xfrm>
        </p:grpSpPr>
        <p:sp>
          <p:nvSpPr>
            <p:cNvPr id="519" name="Google Shape;519;g14b6a7ff01c_2_8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14b6a7ff01c_2_8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14b6a7ff01c_2_8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4b6a7ff01c_2_8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14b6a7ff01c_2_8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14b6a7ff01c_2_8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g14b6a7ff01c_2_84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4b6a7ff01c_2_8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b6a7ff01c_2_88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g14b6a7ff01c_2_88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g14b6a7ff01c_2_88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1" name="Google Shape;531;g14b6a7ff01c_2_88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4b6a7ff01c_2_88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4b6a7ff01c_2_8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4b6a7ff01c_2_88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g14b6a7ff01c_2_880"/>
          <p:cNvGrpSpPr/>
          <p:nvPr/>
        </p:nvGrpSpPr>
        <p:grpSpPr>
          <a:xfrm>
            <a:off x="1729779" y="61068"/>
            <a:ext cx="351204" cy="324661"/>
            <a:chOff x="5975075" y="2327500"/>
            <a:chExt cx="420100" cy="388350"/>
          </a:xfrm>
        </p:grpSpPr>
        <p:sp>
          <p:nvSpPr>
            <p:cNvPr id="536" name="Google Shape;536;g14b6a7ff01c_2_88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14b6a7ff01c_2_88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g14b6a7ff01c_2_880"/>
          <p:cNvSpPr/>
          <p:nvPr/>
        </p:nvSpPr>
        <p:spPr>
          <a:xfrm>
            <a:off x="203101" y="127017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g14b6a7ff01c_2_880"/>
          <p:cNvGrpSpPr/>
          <p:nvPr/>
        </p:nvGrpSpPr>
        <p:grpSpPr>
          <a:xfrm>
            <a:off x="904277" y="515194"/>
            <a:ext cx="382958" cy="607111"/>
            <a:chOff x="6718575" y="2318625"/>
            <a:chExt cx="256950" cy="407375"/>
          </a:xfrm>
        </p:grpSpPr>
        <p:sp>
          <p:nvSpPr>
            <p:cNvPr id="540" name="Google Shape;540;g14b6a7ff01c_2_88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14b6a7ff01c_2_88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14b6a7ff01c_2_88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14b6a7ff01c_2_88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14b6a7ff01c_2_88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14b6a7ff01c_2_88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14b6a7ff01c_2_88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14b6a7ff01c_2_88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g14b6a7ff01c_2_880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549" name="Google Shape;549;g14b6a7ff01c_2_88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14b6a7ff01c_2_88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14b6a7ff01c_2_88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14b6a7ff01c_2_88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g14b6a7ff01c_2_88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4b6a7ff01c_2_88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4b6a7ff01c_2_88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4b6a7ff01c_2_88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4b6a7ff01c_2_880"/>
          <p:cNvSpPr/>
          <p:nvPr/>
        </p:nvSpPr>
        <p:spPr>
          <a:xfrm>
            <a:off x="8772689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g14b6a7ff01c_2_880"/>
          <p:cNvGrpSpPr/>
          <p:nvPr/>
        </p:nvGrpSpPr>
        <p:grpSpPr>
          <a:xfrm>
            <a:off x="7354066" y="3426711"/>
            <a:ext cx="455624" cy="437054"/>
            <a:chOff x="5241175" y="4959100"/>
            <a:chExt cx="539775" cy="517775"/>
          </a:xfrm>
        </p:grpSpPr>
        <p:sp>
          <p:nvSpPr>
            <p:cNvPr id="559" name="Google Shape;559;g14b6a7ff01c_2_88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14b6a7ff01c_2_88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4b6a7ff01c_2_88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14b6a7ff01c_2_88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14b6a7ff01c_2_88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14b6a7ff01c_2_88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g14b6a7ff01c_2_88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4b6a7ff01c_2_88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4b6a7ff01c_2_92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g14b6a7ff01c_2_92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g14b6a7ff01c_2_92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4b6a7ff01c_2_92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4b6a7ff01c_2_92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4b6a7ff01c_2_92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4b6a7ff01c_2_92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4b6a7ff01c_2_92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4b6a7ff01c_2_92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4b6a7ff01c_2_92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4b6a7ff01c_2_9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0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60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6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6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0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0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0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60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6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0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6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60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6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0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0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0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0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0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60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6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60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6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6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6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97" name="Google Shape;97;p6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6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01" name="Google Shape;101;p6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6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0" name="Google Shape;110;p6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6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0" name="Google Shape;120;p6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6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6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1" name="Google Shape;131;p62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6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62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39" name="Google Shape;139;p6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6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6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43" name="Google Shape;143;p6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52" name="Google Shape;152;p6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6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6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6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6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6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68" name="Google Shape;168;p6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6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72" name="Google Shape;172;p6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6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81" name="Google Shape;181;p6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6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6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91" name="Google Shape;191;p6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4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64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6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6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4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6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3" name="Google Shape;213;p6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64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4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64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18" name="Google Shape;218;p6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64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6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6" name="Google Shape;226;p6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64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5" name="Google Shape;235;p6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6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5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65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65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5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5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5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5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5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5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5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6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56" name="Google Shape;256;p6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6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1" name="Google Shape;261;p6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6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6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5" name="Google Shape;265;p6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6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4" name="Google Shape;274;p6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6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6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4" name="Google Shape;284;p6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6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b6a7ff01c_2_64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14b6a7ff01c_2_64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g14b6a7ff01c_2_64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g14b6a7ff01c_2_649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◇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1" name="Google Shape;301;g14b6a7ff01c_2_649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◇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￭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2" name="Google Shape;302;g14b6a7ff01c_2_64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b6a7ff01c_2_64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b6a7ff01c_2_64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b6a7ff01c_2_64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g14b6a7ff01c_2_649"/>
          <p:cNvGrpSpPr/>
          <p:nvPr/>
        </p:nvGrpSpPr>
        <p:grpSpPr>
          <a:xfrm>
            <a:off x="1729779" y="61068"/>
            <a:ext cx="351204" cy="324661"/>
            <a:chOff x="5975075" y="2327500"/>
            <a:chExt cx="420100" cy="388350"/>
          </a:xfrm>
        </p:grpSpPr>
        <p:sp>
          <p:nvSpPr>
            <p:cNvPr id="307" name="Google Shape;307;g14b6a7ff01c_2_64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4b6a7ff01c_2_64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g14b6a7ff01c_2_649"/>
          <p:cNvSpPr/>
          <p:nvPr/>
        </p:nvSpPr>
        <p:spPr>
          <a:xfrm>
            <a:off x="203101" y="1270178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g14b6a7ff01c_2_649"/>
          <p:cNvGrpSpPr/>
          <p:nvPr/>
        </p:nvGrpSpPr>
        <p:grpSpPr>
          <a:xfrm>
            <a:off x="904277" y="515194"/>
            <a:ext cx="382958" cy="607111"/>
            <a:chOff x="6718575" y="2318625"/>
            <a:chExt cx="256950" cy="407375"/>
          </a:xfrm>
        </p:grpSpPr>
        <p:sp>
          <p:nvSpPr>
            <p:cNvPr id="311" name="Google Shape;311;g14b6a7ff01c_2_6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4b6a7ff01c_2_6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14b6a7ff01c_2_6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4b6a7ff01c_2_6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4b6a7ff01c_2_6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4b6a7ff01c_2_6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4b6a7ff01c_2_6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4b6a7ff01c_2_6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g14b6a7ff01c_2_649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320" name="Google Shape;320;g14b6a7ff01c_2_6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4b6a7ff01c_2_6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4b6a7ff01c_2_6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4b6a7ff01c_2_6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g14b6a7ff01c_2_64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b6a7ff01c_2_64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b6a7ff01c_2_64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b6a7ff01c_2_64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b6a7ff01c_2_649"/>
          <p:cNvSpPr/>
          <p:nvPr/>
        </p:nvSpPr>
        <p:spPr>
          <a:xfrm>
            <a:off x="8772689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4b6a7ff01c_2_649"/>
          <p:cNvGrpSpPr/>
          <p:nvPr/>
        </p:nvGrpSpPr>
        <p:grpSpPr>
          <a:xfrm>
            <a:off x="7354066" y="3426711"/>
            <a:ext cx="455624" cy="437054"/>
            <a:chOff x="5241175" y="4959100"/>
            <a:chExt cx="539775" cy="517775"/>
          </a:xfrm>
        </p:grpSpPr>
        <p:sp>
          <p:nvSpPr>
            <p:cNvPr id="330" name="Google Shape;330;g14b6a7ff01c_2_6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4b6a7ff01c_2_6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4b6a7ff01c_2_6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4b6a7ff01c_2_6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4b6a7ff01c_2_6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4b6a7ff01c_2_6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14b6a7ff01c_2_64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b6a7ff01c_2_6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93C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b6a7ff01c_2_64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  <a:defRPr b="0" i="0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94" name="Google Shape;294;g14b6a7ff01c_2_64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g14b6a7ff01c_2_6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9.jpg"/><Relationship Id="rId6" Type="http://schemas.openxmlformats.org/officeDocument/2006/relationships/image" Target="../media/image43.jpg"/><Relationship Id="rId7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Relationship Id="rId6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9.png"/><Relationship Id="rId6" Type="http://schemas.openxmlformats.org/officeDocument/2006/relationships/image" Target="../media/image47.png"/><Relationship Id="rId7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Relationship Id="rId4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ZEur5qfZrQw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kaggle.com/code/shawon10/captcha-recognition" TargetMode="External"/><Relationship Id="rId4" Type="http://schemas.openxmlformats.org/officeDocument/2006/relationships/hyperlink" Target="https://keras.io/examples/vision/captcha_ocr/" TargetMode="External"/><Relationship Id="rId5" Type="http://schemas.openxmlformats.org/officeDocument/2006/relationships/hyperlink" Target="https://www.kaggle.com/code/tommyott/cnn-captcha-solver-97-8-accuracy" TargetMode="External"/><Relationship Id="rId6" Type="http://schemas.openxmlformats.org/officeDocument/2006/relationships/hyperlink" Target="https://www.kaggle.com/code/xinlux/kerascnn-rnn" TargetMode="External"/><Relationship Id="rId7" Type="http://schemas.openxmlformats.org/officeDocument/2006/relationships/hyperlink" Target="https://github.com/maxmilian/thsrc_captch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0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31.jpg"/><Relationship Id="rId6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de/shawon10/captcha-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"/>
          <p:cNvSpPr txBox="1"/>
          <p:nvPr>
            <p:ph type="ctrTitle"/>
          </p:nvPr>
        </p:nvSpPr>
        <p:spPr>
          <a:xfrm>
            <a:off x="1075764" y="1991825"/>
            <a:ext cx="695885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>
                <a:solidFill>
                  <a:srgbClr val="007063"/>
                </a:solidFill>
              </a:rPr>
              <a:t>Ca</a:t>
            </a:r>
            <a:r>
              <a:rPr b="1" lang="en">
                <a:solidFill>
                  <a:srgbClr val="00A894"/>
                </a:solidFill>
              </a:rPr>
              <a:t>pt</a:t>
            </a:r>
            <a:r>
              <a:rPr b="1" lang="en">
                <a:solidFill>
                  <a:srgbClr val="53FFE9"/>
                </a:solidFill>
              </a:rPr>
              <a:t>ch</a:t>
            </a:r>
            <a:r>
              <a:rPr b="1" lang="en" sz="5400">
                <a:solidFill>
                  <a:schemeClr val="dk1"/>
                </a:solidFill>
              </a:rPr>
              <a:t>AI</a:t>
            </a:r>
            <a:r>
              <a:rPr b="1" lang="en"/>
              <a:t> </a:t>
            </a:r>
            <a:r>
              <a:rPr b="1" lang="en">
                <a:solidFill>
                  <a:srgbClr val="C6FFF7"/>
                </a:solidFill>
              </a:rPr>
              <a:t>-</a:t>
            </a:r>
            <a:r>
              <a:rPr b="1" lang="en"/>
              <a:t> </a:t>
            </a:r>
            <a:r>
              <a:rPr b="1" lang="en">
                <a:solidFill>
                  <a:srgbClr val="8DFFF1"/>
                </a:solidFill>
              </a:rPr>
              <a:t>OC</a:t>
            </a:r>
            <a:r>
              <a:rPr b="1" lang="en">
                <a:solidFill>
                  <a:srgbClr val="53FFE9"/>
                </a:solidFill>
              </a:rPr>
              <a:t>R</a:t>
            </a:r>
            <a:endParaRPr b="1">
              <a:solidFill>
                <a:srgbClr val="53FFE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>
                <a:solidFill>
                  <a:srgbClr val="53FFE9"/>
                </a:solidFill>
              </a:rPr>
              <a:t>圖</a:t>
            </a:r>
            <a:r>
              <a:rPr b="1" lang="en">
                <a:solidFill>
                  <a:srgbClr val="00A894"/>
                </a:solidFill>
              </a:rPr>
              <a:t>像判</a:t>
            </a:r>
            <a:r>
              <a:rPr b="1" lang="en">
                <a:solidFill>
                  <a:srgbClr val="007063"/>
                </a:solidFill>
              </a:rPr>
              <a:t>別</a:t>
            </a:r>
            <a:endParaRPr b="1">
              <a:solidFill>
                <a:srgbClr val="0070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502dda9c1e_0_6"/>
          <p:cNvSpPr txBox="1"/>
          <p:nvPr>
            <p:ph idx="1" type="body"/>
          </p:nvPr>
        </p:nvSpPr>
        <p:spPr>
          <a:xfrm>
            <a:off x="775393" y="1774677"/>
            <a:ext cx="3490200" cy="2663700"/>
          </a:xfrm>
          <a:prstGeom prst="rect">
            <a:avLst/>
          </a:prstGeom>
          <a:noFill/>
          <a:ln cap="flat" cmpd="sng" w="38100">
            <a:solidFill>
              <a:srgbClr val="53FF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2800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 Kaggle</a:t>
            </a:r>
            <a:endParaRPr/>
          </a:p>
        </p:txBody>
      </p:sp>
      <p:sp>
        <p:nvSpPr>
          <p:cNvPr id="693" name="Google Shape;693;g1502dda9c1e_0_6"/>
          <p:cNvSpPr txBox="1"/>
          <p:nvPr>
            <p:ph type="title"/>
          </p:nvPr>
        </p:nvSpPr>
        <p:spPr>
          <a:xfrm>
            <a:off x="1554475" y="640076"/>
            <a:ext cx="6400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Source Data</a:t>
            </a:r>
            <a:r>
              <a:rPr b="1" lang="en" sz="7200"/>
              <a:t> </a:t>
            </a:r>
            <a:endParaRPr b="1" sz="7200"/>
          </a:p>
        </p:txBody>
      </p:sp>
      <p:sp>
        <p:nvSpPr>
          <p:cNvPr id="694" name="Google Shape;694;g1502dda9c1e_0_6"/>
          <p:cNvSpPr txBox="1"/>
          <p:nvPr>
            <p:ph idx="12" type="sldNum"/>
          </p:nvPr>
        </p:nvSpPr>
        <p:spPr>
          <a:xfrm>
            <a:off x="7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lving Machine Learning Problems On Kaggle Vs Real Life" id="695" name="Google Shape;695;g1502dda9c1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920" y="2439150"/>
            <a:ext cx="3118562" cy="175419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1502dda9c1e_0_6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502dda9c1e_0_6"/>
          <p:cNvSpPr txBox="1"/>
          <p:nvPr>
            <p:ph idx="1" type="body"/>
          </p:nvPr>
        </p:nvSpPr>
        <p:spPr>
          <a:xfrm>
            <a:off x="4465068" y="1774677"/>
            <a:ext cx="3490200" cy="2663700"/>
          </a:xfrm>
          <a:prstGeom prst="rect">
            <a:avLst/>
          </a:prstGeom>
          <a:noFill/>
          <a:ln cap="flat" cmpd="sng" w="38100">
            <a:solidFill>
              <a:srgbClr val="53FF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2800">
                <a:solidFill>
                  <a:schemeClr val="accent1"/>
                </a:solidFill>
              </a:rPr>
              <a:t>爬蟲</a:t>
            </a:r>
            <a:endParaRPr/>
          </a:p>
        </p:txBody>
      </p:sp>
      <p:pic>
        <p:nvPicPr>
          <p:cNvPr id="698" name="Google Shape;698;g1502dda9c1e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125" y="2339625"/>
            <a:ext cx="2852100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g1502dda9c1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700" y="1768713"/>
            <a:ext cx="3201003" cy="3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502dda9c1e_0_14"/>
          <p:cNvSpPr txBox="1"/>
          <p:nvPr>
            <p:ph type="title"/>
          </p:nvPr>
        </p:nvSpPr>
        <p:spPr>
          <a:xfrm>
            <a:off x="1706880" y="411480"/>
            <a:ext cx="57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Step</a:t>
            </a:r>
            <a:endParaRPr b="1" sz="5400"/>
          </a:p>
        </p:txBody>
      </p:sp>
      <p:sp>
        <p:nvSpPr>
          <p:cNvPr id="705" name="Google Shape;705;g1502dda9c1e_0_14"/>
          <p:cNvSpPr txBox="1"/>
          <p:nvPr/>
        </p:nvSpPr>
        <p:spPr>
          <a:xfrm>
            <a:off x="1676350" y="1208550"/>
            <a:ext cx="6385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Preprocess</a:t>
            </a:r>
            <a:r>
              <a:rPr b="1" i="0" lang="en" sz="2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kaggle數據集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502dda9c1e_0_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g1502dda9c1e_0_14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502dda9c1e_0_14"/>
          <p:cNvSpPr txBox="1"/>
          <p:nvPr/>
        </p:nvSpPr>
        <p:spPr>
          <a:xfrm>
            <a:off x="6335775" y="2819175"/>
            <a:ext cx="15858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數字缺少0 、1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英文缺少:13個字母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502dda9c1e_0_14"/>
          <p:cNvSpPr/>
          <p:nvPr/>
        </p:nvSpPr>
        <p:spPr>
          <a:xfrm>
            <a:off x="5014700" y="1947925"/>
            <a:ext cx="153000" cy="28377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g1502dda9c1e_0_14"/>
          <p:cNvPicPr preferRelativeResize="0"/>
          <p:nvPr/>
        </p:nvPicPr>
        <p:blipFill rotWithShape="1">
          <a:blip r:embed="rId4">
            <a:alphaModFix/>
          </a:blip>
          <a:srcRect b="25827" l="0" r="39733" t="0"/>
          <a:stretch/>
        </p:blipFill>
        <p:spPr>
          <a:xfrm>
            <a:off x="1334475" y="1891725"/>
            <a:ext cx="2760102" cy="2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g1502dda9c1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75" y="2571750"/>
            <a:ext cx="2490000" cy="22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502dda9c1e_0_26"/>
          <p:cNvSpPr txBox="1"/>
          <p:nvPr/>
        </p:nvSpPr>
        <p:spPr>
          <a:xfrm>
            <a:off x="4765900" y="1265175"/>
            <a:ext cx="39585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save :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用爬蟲爬取兩個網站captcha，皆為純數字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兩個網站各丟</a:t>
            </a:r>
            <a:r>
              <a:rPr lang="en">
                <a:solidFill>
                  <a:srgbClr val="C6DAEC"/>
                </a:solidFill>
              </a:rPr>
              <a:t>900</a:t>
            </a:r>
            <a:r>
              <a:rPr b="0" i="0" lang="en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筆進模型訓練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502dda9c1e_0_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g1502dda9c1e_0_26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1502dda9c1e_0_26"/>
          <p:cNvSpPr txBox="1"/>
          <p:nvPr/>
        </p:nvSpPr>
        <p:spPr>
          <a:xfrm>
            <a:off x="6996000" y="4802925"/>
            <a:ext cx="19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網站:聯合知識庫、三民網路書店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g1502dda9c1e_0_26"/>
          <p:cNvGrpSpPr/>
          <p:nvPr/>
        </p:nvGrpSpPr>
        <p:grpSpPr>
          <a:xfrm>
            <a:off x="5598114" y="3730904"/>
            <a:ext cx="953578" cy="209992"/>
            <a:chOff x="4428450" y="4592925"/>
            <a:chExt cx="816000" cy="192600"/>
          </a:xfrm>
        </p:grpSpPr>
        <p:sp>
          <p:nvSpPr>
            <p:cNvPr id="721" name="Google Shape;721;g1502dda9c1e_0_26"/>
            <p:cNvSpPr/>
            <p:nvPr/>
          </p:nvSpPr>
          <p:spPr>
            <a:xfrm>
              <a:off x="4850250" y="4620525"/>
              <a:ext cx="394200" cy="165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2" name="Google Shape;722;g1502dda9c1e_0_26"/>
            <p:cNvCxnSpPr>
              <a:stCxn id="721" idx="1"/>
            </p:cNvCxnSpPr>
            <p:nvPr/>
          </p:nvCxnSpPr>
          <p:spPr>
            <a:xfrm rot="10800000">
              <a:off x="4428450" y="4592925"/>
              <a:ext cx="421800" cy="110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23" name="Google Shape;723;g1502dda9c1e_0_26"/>
          <p:cNvSpPr txBox="1"/>
          <p:nvPr/>
        </p:nvSpPr>
        <p:spPr>
          <a:xfrm>
            <a:off x="4875575" y="3256960"/>
            <a:ext cx="100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檔名為答案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四個字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g1502dda9c1e_0_26"/>
          <p:cNvGrpSpPr/>
          <p:nvPr/>
        </p:nvGrpSpPr>
        <p:grpSpPr>
          <a:xfrm>
            <a:off x="453291" y="1102779"/>
            <a:ext cx="4199115" cy="4173836"/>
            <a:chOff x="413074" y="1290674"/>
            <a:chExt cx="3889150" cy="3889150"/>
          </a:xfrm>
        </p:grpSpPr>
        <p:sp>
          <p:nvSpPr>
            <p:cNvPr id="725" name="Google Shape;725;g1502dda9c1e_0_26"/>
            <p:cNvSpPr/>
            <p:nvPr/>
          </p:nvSpPr>
          <p:spPr>
            <a:xfrm>
              <a:off x="635925" y="1609850"/>
              <a:ext cx="3590100" cy="3250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6" name="Google Shape;726;g1502dda9c1e_0_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074" y="1290674"/>
              <a:ext cx="3889150" cy="3889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7" name="Google Shape;727;g1502dda9c1e_0_26"/>
          <p:cNvSpPr txBox="1"/>
          <p:nvPr/>
        </p:nvSpPr>
        <p:spPr>
          <a:xfrm>
            <a:off x="2986600" y="3940900"/>
            <a:ext cx="10563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0-9出現次數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502dda9c1e_0_26"/>
          <p:cNvSpPr txBox="1"/>
          <p:nvPr>
            <p:ph type="title"/>
          </p:nvPr>
        </p:nvSpPr>
        <p:spPr>
          <a:xfrm>
            <a:off x="1706880" y="411480"/>
            <a:ext cx="57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Step</a:t>
            </a:r>
            <a:endParaRPr b="1" sz="5400"/>
          </a:p>
        </p:txBody>
      </p:sp>
      <p:sp>
        <p:nvSpPr>
          <p:cNvPr id="729" name="Google Shape;729;g1502dda9c1e_0_26"/>
          <p:cNvSpPr/>
          <p:nvPr/>
        </p:nvSpPr>
        <p:spPr>
          <a:xfrm>
            <a:off x="821025" y="1642050"/>
            <a:ext cx="177000" cy="3143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02dda9c1e_0_37"/>
          <p:cNvSpPr txBox="1"/>
          <p:nvPr>
            <p:ph type="title"/>
          </p:nvPr>
        </p:nvSpPr>
        <p:spPr>
          <a:xfrm>
            <a:off x="1598223" y="939975"/>
            <a:ext cx="6400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Source Data </a:t>
            </a:r>
            <a:endParaRPr b="1" sz="5400"/>
          </a:p>
        </p:txBody>
      </p:sp>
      <p:sp>
        <p:nvSpPr>
          <p:cNvPr id="735" name="Google Shape;735;g1502dda9c1e_0_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g1502dda9c1e_0_37"/>
          <p:cNvSpPr txBox="1"/>
          <p:nvPr/>
        </p:nvSpPr>
        <p:spPr>
          <a:xfrm>
            <a:off x="1487814" y="1428797"/>
            <a:ext cx="6385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Preprocess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資料前處理:顏色與線條等雜訊處理(opencv)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1502dda9c1e_0_37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502dda9c1e_0_37"/>
          <p:cNvSpPr/>
          <p:nvPr/>
        </p:nvSpPr>
        <p:spPr>
          <a:xfrm>
            <a:off x="4169664" y="2998946"/>
            <a:ext cx="501600" cy="3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502dda9c1e_0_37"/>
          <p:cNvSpPr/>
          <p:nvPr/>
        </p:nvSpPr>
        <p:spPr>
          <a:xfrm>
            <a:off x="4171512" y="3998630"/>
            <a:ext cx="501600" cy="3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g1502dda9c1e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900" y="2884225"/>
            <a:ext cx="1625600" cy="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1502dda9c1e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616" y="2847575"/>
            <a:ext cx="1533879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502dda9c1e_0_37"/>
          <p:cNvSpPr txBox="1"/>
          <p:nvPr/>
        </p:nvSpPr>
        <p:spPr>
          <a:xfrm>
            <a:off x="2714475" y="3441575"/>
            <a:ext cx="10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聯合知識庫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502dda9c1e_0_37"/>
          <p:cNvSpPr txBox="1"/>
          <p:nvPr/>
        </p:nvSpPr>
        <p:spPr>
          <a:xfrm>
            <a:off x="2714475" y="4459000"/>
            <a:ext cx="10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三民網路書店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g1502dda9c1e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8625" y="3894425"/>
            <a:ext cx="1580525" cy="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1502dda9c1e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0375" y="3876105"/>
            <a:ext cx="1625600" cy="55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7"/>
          <p:cNvSpPr txBox="1"/>
          <p:nvPr/>
        </p:nvSpPr>
        <p:spPr>
          <a:xfrm>
            <a:off x="2171100" y="56050"/>
            <a:ext cx="624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 Structure</a:t>
            </a:r>
            <a:endParaRPr/>
          </a:p>
        </p:txBody>
      </p:sp>
      <p:sp>
        <p:nvSpPr>
          <p:cNvPr id="752" name="Google Shape;752;p7"/>
          <p:cNvSpPr txBox="1"/>
          <p:nvPr/>
        </p:nvSpPr>
        <p:spPr>
          <a:xfrm>
            <a:off x="1566967" y="1015768"/>
            <a:ext cx="899456" cy="477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Input(IMAGE)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200x50x1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"/>
          <p:cNvSpPr/>
          <p:nvPr/>
        </p:nvSpPr>
        <p:spPr>
          <a:xfrm>
            <a:off x="1518877" y="1683983"/>
            <a:ext cx="899456" cy="274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"/>
          <p:cNvSpPr/>
          <p:nvPr/>
        </p:nvSpPr>
        <p:spPr>
          <a:xfrm>
            <a:off x="1518877" y="2012394"/>
            <a:ext cx="899456" cy="274723"/>
          </a:xfrm>
          <a:prstGeom prst="rect">
            <a:avLst/>
          </a:prstGeom>
          <a:solidFill>
            <a:srgbClr val="B5B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MaxPool2D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"/>
          <p:cNvSpPr/>
          <p:nvPr/>
        </p:nvSpPr>
        <p:spPr>
          <a:xfrm>
            <a:off x="1518877" y="2340805"/>
            <a:ext cx="899456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"/>
          <p:cNvSpPr/>
          <p:nvPr/>
        </p:nvSpPr>
        <p:spPr>
          <a:xfrm>
            <a:off x="1518877" y="2669216"/>
            <a:ext cx="899456" cy="274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7"/>
          <p:cNvSpPr/>
          <p:nvPr/>
        </p:nvSpPr>
        <p:spPr>
          <a:xfrm>
            <a:off x="1518877" y="2997627"/>
            <a:ext cx="899456" cy="274723"/>
          </a:xfrm>
          <a:prstGeom prst="rect">
            <a:avLst/>
          </a:prstGeom>
          <a:solidFill>
            <a:srgbClr val="B5B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MaxPool2D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7"/>
          <p:cNvSpPr/>
          <p:nvPr/>
        </p:nvSpPr>
        <p:spPr>
          <a:xfrm>
            <a:off x="1518877" y="3323873"/>
            <a:ext cx="899456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"/>
          <p:cNvSpPr/>
          <p:nvPr/>
        </p:nvSpPr>
        <p:spPr>
          <a:xfrm>
            <a:off x="1518877" y="3644747"/>
            <a:ext cx="899456" cy="2747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"/>
          <p:cNvSpPr/>
          <p:nvPr/>
        </p:nvSpPr>
        <p:spPr>
          <a:xfrm>
            <a:off x="1518877" y="3965621"/>
            <a:ext cx="899456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7"/>
          <p:cNvSpPr/>
          <p:nvPr/>
        </p:nvSpPr>
        <p:spPr>
          <a:xfrm>
            <a:off x="1868565" y="1401781"/>
            <a:ext cx="200077" cy="2747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"/>
          <p:cNvSpPr/>
          <p:nvPr/>
        </p:nvSpPr>
        <p:spPr>
          <a:xfrm>
            <a:off x="1518877" y="4299046"/>
            <a:ext cx="899456" cy="274723"/>
          </a:xfrm>
          <a:prstGeom prst="rect">
            <a:avLst/>
          </a:prstGeom>
          <a:solidFill>
            <a:srgbClr val="7FC3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BN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"/>
          <p:cNvSpPr/>
          <p:nvPr/>
        </p:nvSpPr>
        <p:spPr>
          <a:xfrm>
            <a:off x="1518877" y="4612299"/>
            <a:ext cx="899456" cy="274723"/>
          </a:xfrm>
          <a:prstGeom prst="rect">
            <a:avLst/>
          </a:prstGeom>
          <a:solidFill>
            <a:srgbClr val="B5B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MaxPool2D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"/>
          <p:cNvSpPr/>
          <p:nvPr/>
        </p:nvSpPr>
        <p:spPr>
          <a:xfrm>
            <a:off x="3128767" y="2579198"/>
            <a:ext cx="646807" cy="6452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Flattern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"/>
          <p:cNvSpPr/>
          <p:nvPr/>
        </p:nvSpPr>
        <p:spPr>
          <a:xfrm>
            <a:off x="2459699" y="4672853"/>
            <a:ext cx="404133" cy="128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"/>
          <p:cNvSpPr/>
          <p:nvPr/>
        </p:nvSpPr>
        <p:spPr>
          <a:xfrm rot="5400000">
            <a:off x="1881415" y="3805725"/>
            <a:ext cx="1841587" cy="11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"/>
          <p:cNvSpPr/>
          <p:nvPr/>
        </p:nvSpPr>
        <p:spPr>
          <a:xfrm rot="-5400000">
            <a:off x="2791784" y="2755980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7"/>
          <p:cNvSpPr/>
          <p:nvPr/>
        </p:nvSpPr>
        <p:spPr>
          <a:xfrm>
            <a:off x="4374141" y="1925927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"/>
          <p:cNvSpPr/>
          <p:nvPr/>
        </p:nvSpPr>
        <p:spPr>
          <a:xfrm>
            <a:off x="4764850" y="1921427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"/>
          <p:cNvSpPr/>
          <p:nvPr/>
        </p:nvSpPr>
        <p:spPr>
          <a:xfrm>
            <a:off x="5484264" y="1925927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"/>
          <p:cNvSpPr/>
          <p:nvPr/>
        </p:nvSpPr>
        <p:spPr>
          <a:xfrm>
            <a:off x="5874973" y="1921427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"/>
          <p:cNvSpPr/>
          <p:nvPr/>
        </p:nvSpPr>
        <p:spPr>
          <a:xfrm>
            <a:off x="4374141" y="2505520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7"/>
          <p:cNvSpPr/>
          <p:nvPr/>
        </p:nvSpPr>
        <p:spPr>
          <a:xfrm>
            <a:off x="4764850" y="2501020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"/>
          <p:cNvSpPr/>
          <p:nvPr/>
        </p:nvSpPr>
        <p:spPr>
          <a:xfrm>
            <a:off x="5484264" y="2505520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"/>
          <p:cNvSpPr/>
          <p:nvPr/>
        </p:nvSpPr>
        <p:spPr>
          <a:xfrm>
            <a:off x="5874973" y="2501020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7"/>
          <p:cNvSpPr/>
          <p:nvPr/>
        </p:nvSpPr>
        <p:spPr>
          <a:xfrm>
            <a:off x="4375611" y="3066306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"/>
          <p:cNvSpPr/>
          <p:nvPr/>
        </p:nvSpPr>
        <p:spPr>
          <a:xfrm>
            <a:off x="4766320" y="3061806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"/>
          <p:cNvSpPr/>
          <p:nvPr/>
        </p:nvSpPr>
        <p:spPr>
          <a:xfrm>
            <a:off x="5485734" y="3066306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"/>
          <p:cNvSpPr/>
          <p:nvPr/>
        </p:nvSpPr>
        <p:spPr>
          <a:xfrm>
            <a:off x="5876443" y="3061806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"/>
          <p:cNvSpPr/>
          <p:nvPr/>
        </p:nvSpPr>
        <p:spPr>
          <a:xfrm>
            <a:off x="4370377" y="3674044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"/>
          <p:cNvSpPr/>
          <p:nvPr/>
        </p:nvSpPr>
        <p:spPr>
          <a:xfrm>
            <a:off x="4761086" y="3669544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"/>
          <p:cNvSpPr/>
          <p:nvPr/>
        </p:nvSpPr>
        <p:spPr>
          <a:xfrm>
            <a:off x="5480500" y="3674044"/>
            <a:ext cx="365952" cy="2720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FC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"/>
          <p:cNvSpPr/>
          <p:nvPr/>
        </p:nvSpPr>
        <p:spPr>
          <a:xfrm>
            <a:off x="5871209" y="3669544"/>
            <a:ext cx="693172" cy="27472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"/>
          <p:cNvSpPr/>
          <p:nvPr/>
        </p:nvSpPr>
        <p:spPr>
          <a:xfrm rot="-5400000">
            <a:off x="6638728" y="1927087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"/>
          <p:cNvSpPr/>
          <p:nvPr/>
        </p:nvSpPr>
        <p:spPr>
          <a:xfrm>
            <a:off x="3860600" y="2863391"/>
            <a:ext cx="217701" cy="107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"/>
          <p:cNvSpPr/>
          <p:nvPr/>
        </p:nvSpPr>
        <p:spPr>
          <a:xfrm rot="5400000">
            <a:off x="3279627" y="2879177"/>
            <a:ext cx="1707777" cy="11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"/>
          <p:cNvSpPr/>
          <p:nvPr/>
        </p:nvSpPr>
        <p:spPr>
          <a:xfrm rot="-5400000">
            <a:off x="4120331" y="1895706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"/>
          <p:cNvSpPr/>
          <p:nvPr/>
        </p:nvSpPr>
        <p:spPr>
          <a:xfrm rot="-5400000">
            <a:off x="4127579" y="2519209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"/>
          <p:cNvSpPr/>
          <p:nvPr/>
        </p:nvSpPr>
        <p:spPr>
          <a:xfrm rot="-5400000">
            <a:off x="4130099" y="3059292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7"/>
          <p:cNvSpPr/>
          <p:nvPr/>
        </p:nvSpPr>
        <p:spPr>
          <a:xfrm rot="-5400000">
            <a:off x="4120331" y="3685021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"/>
          <p:cNvSpPr/>
          <p:nvPr/>
        </p:nvSpPr>
        <p:spPr>
          <a:xfrm rot="-5400000">
            <a:off x="6638727" y="2492516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"/>
          <p:cNvSpPr/>
          <p:nvPr/>
        </p:nvSpPr>
        <p:spPr>
          <a:xfrm rot="-5400000">
            <a:off x="6636835" y="3053302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"/>
          <p:cNvSpPr/>
          <p:nvPr/>
        </p:nvSpPr>
        <p:spPr>
          <a:xfrm rot="-5400000">
            <a:off x="6641667" y="3661040"/>
            <a:ext cx="200077" cy="2917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"/>
          <p:cNvSpPr/>
          <p:nvPr/>
        </p:nvSpPr>
        <p:spPr>
          <a:xfrm>
            <a:off x="3969450" y="1579738"/>
            <a:ext cx="1249282" cy="33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out rate 0.5</a:t>
            </a:r>
            <a:endParaRPr/>
          </a:p>
        </p:txBody>
      </p:sp>
      <p:sp>
        <p:nvSpPr>
          <p:cNvPr id="795" name="Google Shape;795;p7"/>
          <p:cNvSpPr/>
          <p:nvPr/>
        </p:nvSpPr>
        <p:spPr>
          <a:xfrm>
            <a:off x="4339313" y="1854139"/>
            <a:ext cx="435221" cy="21598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"/>
          <p:cNvSpPr/>
          <p:nvPr/>
        </p:nvSpPr>
        <p:spPr>
          <a:xfrm>
            <a:off x="6769849" y="1551259"/>
            <a:ext cx="1249282" cy="33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Prob. of Corresponding Classes</a:t>
            </a:r>
            <a:endParaRPr/>
          </a:p>
        </p:txBody>
      </p:sp>
      <p:sp>
        <p:nvSpPr>
          <p:cNvPr id="797" name="Google Shape;797;p7"/>
          <p:cNvSpPr/>
          <p:nvPr/>
        </p:nvSpPr>
        <p:spPr>
          <a:xfrm>
            <a:off x="6985096" y="1918945"/>
            <a:ext cx="693172" cy="2747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1st Digit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"/>
          <p:cNvSpPr/>
          <p:nvPr/>
        </p:nvSpPr>
        <p:spPr>
          <a:xfrm>
            <a:off x="6985096" y="2479183"/>
            <a:ext cx="693172" cy="2747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2nd Digit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"/>
          <p:cNvSpPr/>
          <p:nvPr/>
        </p:nvSpPr>
        <p:spPr>
          <a:xfrm>
            <a:off x="6985096" y="3099127"/>
            <a:ext cx="693172" cy="2747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3rd Digit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"/>
          <p:cNvSpPr/>
          <p:nvPr/>
        </p:nvSpPr>
        <p:spPr>
          <a:xfrm>
            <a:off x="6988856" y="3690898"/>
            <a:ext cx="693172" cy="2747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Digit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502dda9c1e_0_106"/>
          <p:cNvSpPr txBox="1"/>
          <p:nvPr>
            <p:ph type="title"/>
          </p:nvPr>
        </p:nvSpPr>
        <p:spPr>
          <a:xfrm>
            <a:off x="2188300" y="4563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Result</a:t>
            </a:r>
            <a:endParaRPr b="1" sz="5400"/>
          </a:p>
        </p:txBody>
      </p:sp>
      <p:sp>
        <p:nvSpPr>
          <p:cNvPr id="807" name="Google Shape;807;g1502dda9c1e_0_10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g1502dda9c1e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00" y="1764699"/>
            <a:ext cx="3768675" cy="25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502dda9c1e_0_106"/>
          <p:cNvSpPr txBox="1"/>
          <p:nvPr/>
        </p:nvSpPr>
        <p:spPr>
          <a:xfrm>
            <a:off x="5386700" y="1851075"/>
            <a:ext cx="294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 Loss and accuracy: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1st Digit:  </a:t>
            </a:r>
            <a:r>
              <a:rPr lang="en" u="sng">
                <a:solidFill>
                  <a:schemeClr val="dk1"/>
                </a:solidFill>
              </a:rPr>
              <a:t>0.97</a:t>
            </a:r>
            <a:r>
              <a:rPr lang="en">
                <a:solidFill>
                  <a:schemeClr val="dk1"/>
                </a:solidFill>
              </a:rPr>
              <a:t>77777791023254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2nd Digit: </a:t>
            </a:r>
            <a:r>
              <a:rPr lang="en" u="sng">
                <a:solidFill>
                  <a:schemeClr val="dk1"/>
                </a:solidFill>
              </a:rPr>
              <a:t>0.94</a:t>
            </a:r>
            <a:r>
              <a:rPr lang="en">
                <a:solidFill>
                  <a:schemeClr val="dk1"/>
                </a:solidFill>
              </a:rPr>
              <a:t>44444179534912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3rd Digit:  </a:t>
            </a:r>
            <a:r>
              <a:rPr lang="en" u="sng">
                <a:solidFill>
                  <a:schemeClr val="dk1"/>
                </a:solidFill>
              </a:rPr>
              <a:t>0.94</a:t>
            </a:r>
            <a:r>
              <a:rPr lang="en">
                <a:solidFill>
                  <a:schemeClr val="dk1"/>
                </a:solidFill>
              </a:rPr>
              <a:t>16666626930237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4th Digit:  </a:t>
            </a:r>
            <a:r>
              <a:rPr lang="en" u="sng">
                <a:solidFill>
                  <a:schemeClr val="dk1"/>
                </a:solidFill>
              </a:rPr>
              <a:t>0.94</a:t>
            </a:r>
            <a:r>
              <a:rPr lang="en">
                <a:solidFill>
                  <a:schemeClr val="dk1"/>
                </a:solidFill>
              </a:rPr>
              <a:t>72222328186035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g1502dda9c1e_0_106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502dda9c1e_0_1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6" name="Google Shape;816;g1502dda9c1e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548" y="1547075"/>
            <a:ext cx="2864052" cy="123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1502dda9c1e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2548" y="2930633"/>
            <a:ext cx="2912614" cy="1206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1502dda9c1e_0_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8838" y="3356577"/>
            <a:ext cx="1149189" cy="35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1502dda9c1e_0_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8838" y="1945756"/>
            <a:ext cx="1149189" cy="3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502dda9c1e_0_116"/>
          <p:cNvSpPr/>
          <p:nvPr/>
        </p:nvSpPr>
        <p:spPr>
          <a:xfrm>
            <a:off x="3588128" y="3406761"/>
            <a:ext cx="4323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502dda9c1e_0_116"/>
          <p:cNvSpPr/>
          <p:nvPr/>
        </p:nvSpPr>
        <p:spPr>
          <a:xfrm>
            <a:off x="3588128" y="1995930"/>
            <a:ext cx="4323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502dda9c1e_0_116"/>
          <p:cNvSpPr/>
          <p:nvPr/>
        </p:nvSpPr>
        <p:spPr>
          <a:xfrm>
            <a:off x="5431497" y="1547075"/>
            <a:ext cx="474900" cy="131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502dda9c1e_0_116"/>
          <p:cNvSpPr txBox="1"/>
          <p:nvPr/>
        </p:nvSpPr>
        <p:spPr>
          <a:xfrm>
            <a:off x="1985291" y="2300598"/>
            <a:ext cx="102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聯合知識庫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502dda9c1e_0_116"/>
          <p:cNvSpPr txBox="1"/>
          <p:nvPr/>
        </p:nvSpPr>
        <p:spPr>
          <a:xfrm>
            <a:off x="1985278" y="3735355"/>
            <a:ext cx="102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三民網路書店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1502dda9c1e_0_116"/>
          <p:cNvSpPr txBox="1"/>
          <p:nvPr>
            <p:ph type="title"/>
          </p:nvPr>
        </p:nvSpPr>
        <p:spPr>
          <a:xfrm>
            <a:off x="2188300" y="4563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Verify</a:t>
            </a:r>
            <a:endParaRPr b="1" sz="5400"/>
          </a:p>
        </p:txBody>
      </p:sp>
      <p:pic>
        <p:nvPicPr>
          <p:cNvPr id="826" name="Google Shape;826;g1502dda9c1e_0_1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0850" y="4286725"/>
            <a:ext cx="3334374" cy="6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g1502dda9c1e_0_116"/>
          <p:cNvSpPr/>
          <p:nvPr/>
        </p:nvSpPr>
        <p:spPr>
          <a:xfrm>
            <a:off x="5431497" y="2930629"/>
            <a:ext cx="474900" cy="131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502dda9c1e_0_116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4b6a7ff01c_2_93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accent2"/>
                </a:solidFill>
              </a:rPr>
              <a:t>影像分析與預處理</a:t>
            </a:r>
            <a:endParaRPr b="1"/>
          </a:p>
        </p:txBody>
      </p:sp>
      <p:sp>
        <p:nvSpPr>
          <p:cNvPr id="834" name="Google Shape;834;g14b6a7ff01c_2_93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依據統計手法評估原始影像是否需移除雜訊</a:t>
            </a:r>
            <a:endParaRPr sz="18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使用openCV進行影像處理，讓訓練資料更容易被模型辨識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835" name="Google Shape;835;g14b6a7ff01c_2_93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4b6a7ff01c_2_932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4b6a7ff01c_2_50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2" name="Google Shape;842;g14b6a7ff01c_2_504"/>
          <p:cNvSpPr/>
          <p:nvPr/>
        </p:nvSpPr>
        <p:spPr>
          <a:xfrm>
            <a:off x="1561727" y="2571750"/>
            <a:ext cx="1459500" cy="9939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14b6a7ff01c_2_504"/>
          <p:cNvSpPr/>
          <p:nvPr/>
        </p:nvSpPr>
        <p:spPr>
          <a:xfrm>
            <a:off x="2875481" y="2571750"/>
            <a:ext cx="1487700" cy="993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4b6a7ff01c_2_504"/>
          <p:cNvSpPr/>
          <p:nvPr/>
        </p:nvSpPr>
        <p:spPr>
          <a:xfrm>
            <a:off x="4217304" y="2571750"/>
            <a:ext cx="1487700" cy="993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2E1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3292E1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br>
              <a:rPr b="0" i="0" lang="en" sz="1300" u="none" cap="none" strike="noStrike">
                <a:solidFill>
                  <a:srgbClr val="3292E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3292E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14b6a7ff01c_2_504"/>
          <p:cNvSpPr/>
          <p:nvPr/>
        </p:nvSpPr>
        <p:spPr>
          <a:xfrm>
            <a:off x="694867" y="2658892"/>
            <a:ext cx="626100" cy="819600"/>
          </a:xfrm>
          <a:prstGeom prst="roundRect">
            <a:avLst>
              <a:gd fmla="val 16667" name="adj"/>
            </a:avLst>
          </a:prstGeom>
          <a:solidFill>
            <a:srgbClr val="DCFDD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14b6a7ff01c_2_504"/>
          <p:cNvSpPr/>
          <p:nvPr/>
        </p:nvSpPr>
        <p:spPr>
          <a:xfrm>
            <a:off x="7185975" y="2665320"/>
            <a:ext cx="626100" cy="813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4b6a7ff01c_2_504"/>
          <p:cNvSpPr/>
          <p:nvPr/>
        </p:nvSpPr>
        <p:spPr>
          <a:xfrm>
            <a:off x="567836" y="3898718"/>
            <a:ext cx="3051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Accumulate each pixel value into histogram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g14b6a7ff01c_2_504"/>
          <p:cNvCxnSpPr>
            <a:endCxn id="847" idx="0"/>
          </p:cNvCxnSpPr>
          <p:nvPr/>
        </p:nvCxnSpPr>
        <p:spPr>
          <a:xfrm flipH="1">
            <a:off x="2093636" y="3278318"/>
            <a:ext cx="69600" cy="62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9" name="Google Shape;849;g14b6a7ff01c_2_504"/>
          <p:cNvSpPr/>
          <p:nvPr/>
        </p:nvSpPr>
        <p:spPr>
          <a:xfrm>
            <a:off x="2145353" y="3259571"/>
            <a:ext cx="36900" cy="38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4b6a7ff01c_2_504"/>
          <p:cNvSpPr/>
          <p:nvPr/>
        </p:nvSpPr>
        <p:spPr>
          <a:xfrm>
            <a:off x="987804" y="1930311"/>
            <a:ext cx="4605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Skewness &amp; Kurtosis for each image in training/testing 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1" name="Google Shape;851;g14b6a7ff01c_2_504"/>
          <p:cNvCxnSpPr/>
          <p:nvPr/>
        </p:nvCxnSpPr>
        <p:spPr>
          <a:xfrm rot="10800000">
            <a:off x="3284116" y="2238620"/>
            <a:ext cx="277500" cy="4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2" name="Google Shape;852;g14b6a7ff01c_2_504"/>
          <p:cNvSpPr/>
          <p:nvPr/>
        </p:nvSpPr>
        <p:spPr>
          <a:xfrm>
            <a:off x="3549461" y="2731520"/>
            <a:ext cx="36900" cy="38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4b6a7ff01c_2_504"/>
          <p:cNvSpPr/>
          <p:nvPr/>
        </p:nvSpPr>
        <p:spPr>
          <a:xfrm>
            <a:off x="5566290" y="2571750"/>
            <a:ext cx="1487700" cy="9939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919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3E6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9193E6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9193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4b6a7ff01c_2_504"/>
          <p:cNvSpPr/>
          <p:nvPr/>
        </p:nvSpPr>
        <p:spPr>
          <a:xfrm>
            <a:off x="4904480" y="3368035"/>
            <a:ext cx="36900" cy="38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14b6a7ff01c_2_504"/>
          <p:cNvSpPr/>
          <p:nvPr/>
        </p:nvSpPr>
        <p:spPr>
          <a:xfrm>
            <a:off x="4738629" y="1456787"/>
            <a:ext cx="4605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erosion &amp; dilation to remove noise from images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g14b6a7ff01c_2_504"/>
          <p:cNvCxnSpPr/>
          <p:nvPr/>
        </p:nvCxnSpPr>
        <p:spPr>
          <a:xfrm>
            <a:off x="4929219" y="3406639"/>
            <a:ext cx="303600" cy="105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7" name="Google Shape;857;g14b6a7ff01c_2_504"/>
          <p:cNvSpPr/>
          <p:nvPr/>
        </p:nvSpPr>
        <p:spPr>
          <a:xfrm>
            <a:off x="6211916" y="2770124"/>
            <a:ext cx="36900" cy="38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14b6a7ff01c_2_504"/>
          <p:cNvSpPr/>
          <p:nvPr/>
        </p:nvSpPr>
        <p:spPr>
          <a:xfrm>
            <a:off x="2923759" y="4459520"/>
            <a:ext cx="4605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range of the two statistics that can help us decide 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testing image needs to be denoised or not.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9" name="Google Shape;859;g14b6a7ff01c_2_504"/>
          <p:cNvCxnSpPr>
            <a:endCxn id="855" idx="2"/>
          </p:cNvCxnSpPr>
          <p:nvPr/>
        </p:nvCxnSpPr>
        <p:spPr>
          <a:xfrm flipH="1" rot="10800000">
            <a:off x="6224229" y="1765187"/>
            <a:ext cx="817200" cy="103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0" name="Google Shape;860;g14b6a7ff01c_2_504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4b6a7ff01c_2_504"/>
          <p:cNvSpPr txBox="1"/>
          <p:nvPr/>
        </p:nvSpPr>
        <p:spPr>
          <a:xfrm>
            <a:off x="1745149" y="761075"/>
            <a:ext cx="6184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4b6a7ff01c_2_5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g14b6a7ff01c_2_527"/>
          <p:cNvSpPr/>
          <p:nvPr/>
        </p:nvSpPr>
        <p:spPr>
          <a:xfrm>
            <a:off x="1745154" y="1406368"/>
            <a:ext cx="1329000" cy="7062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4b6a7ff01c_2_527"/>
          <p:cNvSpPr/>
          <p:nvPr/>
        </p:nvSpPr>
        <p:spPr>
          <a:xfrm>
            <a:off x="3058908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14b6a7ff01c_2_527"/>
          <p:cNvSpPr/>
          <p:nvPr/>
        </p:nvSpPr>
        <p:spPr>
          <a:xfrm>
            <a:off x="4400731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14b6a7ff01c_2_527"/>
          <p:cNvSpPr/>
          <p:nvPr/>
        </p:nvSpPr>
        <p:spPr>
          <a:xfrm>
            <a:off x="5749717" y="1406368"/>
            <a:ext cx="1354800" cy="7062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g14b6a7ff01c_2_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603" y="2618156"/>
            <a:ext cx="1936189" cy="1452142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14b6a7ff01c_2_527"/>
          <p:cNvSpPr/>
          <p:nvPr/>
        </p:nvSpPr>
        <p:spPr>
          <a:xfrm flipH="1" rot="785650">
            <a:off x="1133533" y="2785603"/>
            <a:ext cx="854108" cy="676693"/>
          </a:xfrm>
          <a:prstGeom prst="parallelogram">
            <a:avLst>
              <a:gd fmla="val 25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14b6a7ff01c_2_527"/>
          <p:cNvSpPr/>
          <p:nvPr/>
        </p:nvSpPr>
        <p:spPr>
          <a:xfrm flipH="1" rot="785650">
            <a:off x="977288" y="2881028"/>
            <a:ext cx="854108" cy="676693"/>
          </a:xfrm>
          <a:prstGeom prst="parallelogram">
            <a:avLst>
              <a:gd fmla="val 25000" name="adj"/>
            </a:avLst>
          </a:prstGeom>
          <a:solidFill>
            <a:srgbClr val="099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14b6a7ff01c_2_527"/>
          <p:cNvSpPr/>
          <p:nvPr/>
        </p:nvSpPr>
        <p:spPr>
          <a:xfrm flipH="1" rot="785650">
            <a:off x="858209" y="3005836"/>
            <a:ext cx="854108" cy="676693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4b6a7ff01c_2_527"/>
          <p:cNvSpPr/>
          <p:nvPr/>
        </p:nvSpPr>
        <p:spPr>
          <a:xfrm>
            <a:off x="2040603" y="3098374"/>
            <a:ext cx="8835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4b6a7ff01c_2_527"/>
          <p:cNvSpPr/>
          <p:nvPr/>
        </p:nvSpPr>
        <p:spPr>
          <a:xfrm flipH="1" rot="785650">
            <a:off x="2934026" y="2930951"/>
            <a:ext cx="854108" cy="676693"/>
          </a:xfrm>
          <a:prstGeom prst="parallelogram">
            <a:avLst>
              <a:gd fmla="val 25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4b6a7ff01c_2_527"/>
          <p:cNvSpPr/>
          <p:nvPr/>
        </p:nvSpPr>
        <p:spPr>
          <a:xfrm>
            <a:off x="3909257" y="3098372"/>
            <a:ext cx="9852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14b6a7ff01c_2_527"/>
          <p:cNvSpPr/>
          <p:nvPr/>
        </p:nvSpPr>
        <p:spPr>
          <a:xfrm>
            <a:off x="1155014" y="3818519"/>
            <a:ext cx="2232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RGB image into gray scale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4b6a7ff01c_2_527"/>
          <p:cNvSpPr/>
          <p:nvPr/>
        </p:nvSpPr>
        <p:spPr>
          <a:xfrm>
            <a:off x="3138441" y="2692718"/>
            <a:ext cx="2232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image histogram pixel-by-pixel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4b6a7ff01c_2_527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4b6a7ff01c_2_527"/>
          <p:cNvSpPr txBox="1"/>
          <p:nvPr/>
        </p:nvSpPr>
        <p:spPr>
          <a:xfrm>
            <a:off x="1745149" y="761075"/>
            <a:ext cx="6184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2e1d53e88_0_0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g152e1d53e88_0_0"/>
          <p:cNvSpPr txBox="1"/>
          <p:nvPr>
            <p:ph idx="4294967295" type="ctrTitle"/>
          </p:nvPr>
        </p:nvSpPr>
        <p:spPr>
          <a:xfrm>
            <a:off x="3829050" y="63660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" sz="6000"/>
              <a:t>大綱</a:t>
            </a:r>
            <a:endParaRPr b="0" i="0" sz="6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90" name="Google Shape;590;g152e1d53e88_0_0"/>
          <p:cNvSpPr txBox="1"/>
          <p:nvPr>
            <p:ph idx="4294967295" type="subTitle"/>
          </p:nvPr>
        </p:nvSpPr>
        <p:spPr>
          <a:xfrm>
            <a:off x="3829050" y="1626600"/>
            <a:ext cx="43338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00 成員介紹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01 主題簡介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02 資料來源與模型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03 影像分析與預處理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04 網頁實作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05 爬蟲應用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06 參考文獻</a:t>
            </a:r>
            <a:endParaRPr sz="2400"/>
          </a:p>
        </p:txBody>
      </p:sp>
      <p:grpSp>
        <p:nvGrpSpPr>
          <p:cNvPr id="591" name="Google Shape;591;g152e1d53e88_0_0"/>
          <p:cNvGrpSpPr/>
          <p:nvPr/>
        </p:nvGrpSpPr>
        <p:grpSpPr>
          <a:xfrm>
            <a:off x="1885567" y="952449"/>
            <a:ext cx="1032405" cy="1032468"/>
            <a:chOff x="6654650" y="3665275"/>
            <a:chExt cx="409100" cy="409125"/>
          </a:xfrm>
        </p:grpSpPr>
        <p:sp>
          <p:nvSpPr>
            <p:cNvPr id="592" name="Google Shape;592;g152e1d53e88_0_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152e1d53e88_0_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g152e1d53e88_0_0"/>
          <p:cNvGrpSpPr/>
          <p:nvPr/>
        </p:nvGrpSpPr>
        <p:grpSpPr>
          <a:xfrm rot="-731899">
            <a:off x="1604796" y="2201977"/>
            <a:ext cx="688564" cy="688690"/>
            <a:chOff x="570875" y="4322250"/>
            <a:chExt cx="443300" cy="443325"/>
          </a:xfrm>
        </p:grpSpPr>
        <p:sp>
          <p:nvSpPr>
            <p:cNvPr id="595" name="Google Shape;595;g152e1d53e88_0_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152e1d53e88_0_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152e1d53e88_0_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52e1d53e88_0_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g152e1d53e88_0_0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52e1d53e88_0_0"/>
          <p:cNvSpPr/>
          <p:nvPr/>
        </p:nvSpPr>
        <p:spPr>
          <a:xfrm rot="2327381">
            <a:off x="1220788" y="1598883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52e1d53e88_0_0"/>
          <p:cNvSpPr/>
          <p:nvPr/>
        </p:nvSpPr>
        <p:spPr>
          <a:xfrm rot="2327012">
            <a:off x="2870264" y="1771638"/>
            <a:ext cx="183443" cy="1751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52e1d53e88_0_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g152e1d53e88_0_0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4b6a7ff01c_2_6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一張含有 文字, 室外, 天空 的圖片&#10;&#10;自動產生的描述" id="887" name="Google Shape;887;g14b6a7ff01c_2_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56" y="3795747"/>
            <a:ext cx="1428571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武器, 工具​​ 的圖片&#10;&#10;自動產生的描述" id="888" name="Google Shape;888;g14b6a7ff01c_2_6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0957" y="2571756"/>
            <a:ext cx="1428750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g14b6a7ff01c_2_6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7525" y="2239575"/>
            <a:ext cx="1718000" cy="12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g14b6a7ff01c_2_631"/>
          <p:cNvSpPr/>
          <p:nvPr/>
        </p:nvSpPr>
        <p:spPr>
          <a:xfrm>
            <a:off x="4201900" y="2630963"/>
            <a:ext cx="378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4b6a7ff01c_2_631"/>
          <p:cNvSpPr/>
          <p:nvPr/>
        </p:nvSpPr>
        <p:spPr>
          <a:xfrm>
            <a:off x="4201900" y="3855565"/>
            <a:ext cx="378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g14b6a7ff01c_2_6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7525" y="3618101"/>
            <a:ext cx="1718000" cy="12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4b6a7ff01c_2_631"/>
          <p:cNvSpPr/>
          <p:nvPr/>
        </p:nvSpPr>
        <p:spPr>
          <a:xfrm>
            <a:off x="5036672" y="3700352"/>
            <a:ext cx="295200" cy="1085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4b6a7ff01c_2_631"/>
          <p:cNvSpPr/>
          <p:nvPr/>
        </p:nvSpPr>
        <p:spPr>
          <a:xfrm>
            <a:off x="2096034" y="4160666"/>
            <a:ext cx="23331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Noised Image , which is hard to recognize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14b6a7ff01c_2_631"/>
          <p:cNvSpPr/>
          <p:nvPr/>
        </p:nvSpPr>
        <p:spPr>
          <a:xfrm>
            <a:off x="2073834" y="3002784"/>
            <a:ext cx="23331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Image , with less dark pixel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4b6a7ff01c_2_631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4b6a7ff01c_2_631"/>
          <p:cNvSpPr txBox="1"/>
          <p:nvPr/>
        </p:nvSpPr>
        <p:spPr>
          <a:xfrm>
            <a:off x="1745149" y="761075"/>
            <a:ext cx="6636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54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98" name="Google Shape;898;g14b6a7ff01c_2_631"/>
          <p:cNvSpPr/>
          <p:nvPr/>
        </p:nvSpPr>
        <p:spPr>
          <a:xfrm>
            <a:off x="1745154" y="1406368"/>
            <a:ext cx="1329000" cy="7062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14b6a7ff01c_2_631"/>
          <p:cNvSpPr/>
          <p:nvPr/>
        </p:nvSpPr>
        <p:spPr>
          <a:xfrm>
            <a:off x="3058908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4b6a7ff01c_2_631"/>
          <p:cNvSpPr/>
          <p:nvPr/>
        </p:nvSpPr>
        <p:spPr>
          <a:xfrm>
            <a:off x="4400731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4b6a7ff01c_2_631"/>
          <p:cNvSpPr/>
          <p:nvPr/>
        </p:nvSpPr>
        <p:spPr>
          <a:xfrm>
            <a:off x="5749717" y="1406368"/>
            <a:ext cx="1354800" cy="7062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4b6a7ff01c_2_5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g14b6a7ff01c_2_545"/>
          <p:cNvSpPr/>
          <p:nvPr/>
        </p:nvSpPr>
        <p:spPr>
          <a:xfrm>
            <a:off x="1745154" y="1406368"/>
            <a:ext cx="1329000" cy="7062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4b6a7ff01c_2_545"/>
          <p:cNvSpPr/>
          <p:nvPr/>
        </p:nvSpPr>
        <p:spPr>
          <a:xfrm>
            <a:off x="3058908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4b6a7ff01c_2_545"/>
          <p:cNvSpPr/>
          <p:nvPr/>
        </p:nvSpPr>
        <p:spPr>
          <a:xfrm>
            <a:off x="4400731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4b6a7ff01c_2_545"/>
          <p:cNvSpPr/>
          <p:nvPr/>
        </p:nvSpPr>
        <p:spPr>
          <a:xfrm>
            <a:off x="5749717" y="1406368"/>
            <a:ext cx="1354800" cy="7062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1" name="Google Shape;911;g14b6a7ff01c_2_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29" y="2920086"/>
            <a:ext cx="491158" cy="36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14b6a7ff01c_2_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28" y="3361556"/>
            <a:ext cx="491158" cy="36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g14b6a7ff01c_2_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43" y="2920086"/>
            <a:ext cx="491158" cy="368369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14b6a7ff01c_2_545"/>
          <p:cNvSpPr/>
          <p:nvPr/>
        </p:nvSpPr>
        <p:spPr>
          <a:xfrm>
            <a:off x="1299725" y="2842855"/>
            <a:ext cx="5901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4b6a7ff01c_2_545"/>
          <p:cNvSpPr/>
          <p:nvPr/>
        </p:nvSpPr>
        <p:spPr>
          <a:xfrm rot="5400000">
            <a:off x="366854" y="3707393"/>
            <a:ext cx="590100" cy="30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6" name="Google Shape;916;g14b6a7ff01c_2_5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5113" y="4093351"/>
            <a:ext cx="1920132" cy="40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g14b6a7ff01c_2_5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9307" y="2547421"/>
            <a:ext cx="1915936" cy="447881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g14b6a7ff01c_2_545"/>
          <p:cNvSpPr/>
          <p:nvPr/>
        </p:nvSpPr>
        <p:spPr>
          <a:xfrm>
            <a:off x="2619982" y="3355962"/>
            <a:ext cx="2232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g1,g2 for each image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9" name="Google Shape;919;g14b6a7ff01c_2_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7256" y="2227036"/>
            <a:ext cx="1762626" cy="1321969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14b6a7ff01c_2_545"/>
          <p:cNvSpPr/>
          <p:nvPr/>
        </p:nvSpPr>
        <p:spPr>
          <a:xfrm>
            <a:off x="1309084" y="3440218"/>
            <a:ext cx="1006800" cy="2241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14b6a7ff01c_2_545"/>
          <p:cNvSpPr/>
          <p:nvPr/>
        </p:nvSpPr>
        <p:spPr>
          <a:xfrm>
            <a:off x="2096862" y="2912064"/>
            <a:ext cx="231000" cy="12846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4b6a7ff01c_2_545"/>
          <p:cNvSpPr/>
          <p:nvPr/>
        </p:nvSpPr>
        <p:spPr>
          <a:xfrm>
            <a:off x="2096862" y="2660507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14b6a7ff01c_2_545"/>
          <p:cNvSpPr/>
          <p:nvPr/>
        </p:nvSpPr>
        <p:spPr>
          <a:xfrm>
            <a:off x="2096862" y="4102450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14b6a7ff01c_2_545"/>
          <p:cNvSpPr/>
          <p:nvPr/>
        </p:nvSpPr>
        <p:spPr>
          <a:xfrm>
            <a:off x="4852461" y="2600601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14b6a7ff01c_2_545"/>
          <p:cNvSpPr/>
          <p:nvPr/>
        </p:nvSpPr>
        <p:spPr>
          <a:xfrm>
            <a:off x="4852461" y="4127517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g14b6a7ff01c_2_5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63102" y="3628146"/>
            <a:ext cx="1762626" cy="132196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14b6a7ff01c_2_545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14b6a7ff01c_2_545"/>
          <p:cNvSpPr txBox="1"/>
          <p:nvPr/>
        </p:nvSpPr>
        <p:spPr>
          <a:xfrm>
            <a:off x="1745149" y="761075"/>
            <a:ext cx="6184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4b6a7ff01c_2_5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g14b6a7ff01c_2_570"/>
          <p:cNvSpPr txBox="1"/>
          <p:nvPr/>
        </p:nvSpPr>
        <p:spPr>
          <a:xfrm>
            <a:off x="1745149" y="761075"/>
            <a:ext cx="6184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14b6a7ff01c_2_570"/>
          <p:cNvSpPr/>
          <p:nvPr/>
        </p:nvSpPr>
        <p:spPr>
          <a:xfrm>
            <a:off x="1745154" y="1406368"/>
            <a:ext cx="1329000" cy="7062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14b6a7ff01c_2_570"/>
          <p:cNvSpPr/>
          <p:nvPr/>
        </p:nvSpPr>
        <p:spPr>
          <a:xfrm>
            <a:off x="3058908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14b6a7ff01c_2_570"/>
          <p:cNvSpPr/>
          <p:nvPr/>
        </p:nvSpPr>
        <p:spPr>
          <a:xfrm>
            <a:off x="4400731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14b6a7ff01c_2_570"/>
          <p:cNvSpPr/>
          <p:nvPr/>
        </p:nvSpPr>
        <p:spPr>
          <a:xfrm>
            <a:off x="5749717" y="1406368"/>
            <a:ext cx="1354800" cy="7062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9" name="Google Shape;939;g14b6a7ff01c_2_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651" y="2756637"/>
            <a:ext cx="938544" cy="70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g14b6a7ff01c_2_5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4651" y="3733067"/>
            <a:ext cx="938544" cy="703908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14b6a7ff01c_2_570"/>
          <p:cNvSpPr/>
          <p:nvPr/>
        </p:nvSpPr>
        <p:spPr>
          <a:xfrm>
            <a:off x="2324651" y="2537204"/>
            <a:ext cx="938400" cy="16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3σ-Skewness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14b6a7ff01c_2_570"/>
          <p:cNvSpPr/>
          <p:nvPr/>
        </p:nvSpPr>
        <p:spPr>
          <a:xfrm>
            <a:off x="2324651" y="3523070"/>
            <a:ext cx="938400" cy="16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3σ-Kurtosis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14b6a7ff01c_2_570"/>
          <p:cNvSpPr/>
          <p:nvPr/>
        </p:nvSpPr>
        <p:spPr>
          <a:xfrm flipH="1" rot="785514">
            <a:off x="365070" y="3165156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4b6a7ff01c_2_570"/>
          <p:cNvSpPr/>
          <p:nvPr/>
        </p:nvSpPr>
        <p:spPr>
          <a:xfrm flipH="1" rot="785514">
            <a:off x="296909" y="3210247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099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14b6a7ff01c_2_570"/>
          <p:cNvSpPr/>
          <p:nvPr/>
        </p:nvSpPr>
        <p:spPr>
          <a:xfrm flipH="1" rot="785514">
            <a:off x="247039" y="3278429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14b6a7ff01c_2_570"/>
          <p:cNvSpPr/>
          <p:nvPr/>
        </p:nvSpPr>
        <p:spPr>
          <a:xfrm>
            <a:off x="945880" y="3333685"/>
            <a:ext cx="3471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14b6a7ff01c_2_570"/>
          <p:cNvSpPr/>
          <p:nvPr/>
        </p:nvSpPr>
        <p:spPr>
          <a:xfrm flipH="1" rot="785514">
            <a:off x="1306432" y="3272223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14b6a7ff01c_2_570"/>
          <p:cNvSpPr/>
          <p:nvPr/>
        </p:nvSpPr>
        <p:spPr>
          <a:xfrm>
            <a:off x="1886181" y="3345329"/>
            <a:ext cx="378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14b6a7ff01c_2_570"/>
          <p:cNvSpPr/>
          <p:nvPr/>
        </p:nvSpPr>
        <p:spPr>
          <a:xfrm>
            <a:off x="3354782" y="3372400"/>
            <a:ext cx="582600" cy="2241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4b6a7ff01c_2_570"/>
          <p:cNvSpPr/>
          <p:nvPr/>
        </p:nvSpPr>
        <p:spPr>
          <a:xfrm>
            <a:off x="3706407" y="2840006"/>
            <a:ext cx="231000" cy="12846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4b6a7ff01c_2_570"/>
          <p:cNvSpPr/>
          <p:nvPr/>
        </p:nvSpPr>
        <p:spPr>
          <a:xfrm>
            <a:off x="3706407" y="2582157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4b6a7ff01c_2_570"/>
          <p:cNvSpPr/>
          <p:nvPr/>
        </p:nvSpPr>
        <p:spPr>
          <a:xfrm>
            <a:off x="4346394" y="2511076"/>
            <a:ext cx="1030200" cy="493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De-noise</a:t>
            </a:r>
            <a:b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14b6a7ff01c_2_570"/>
          <p:cNvSpPr/>
          <p:nvPr/>
        </p:nvSpPr>
        <p:spPr>
          <a:xfrm rot="5400000">
            <a:off x="4792431" y="3038685"/>
            <a:ext cx="231000" cy="24027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4b6a7ff01c_2_570"/>
          <p:cNvSpPr/>
          <p:nvPr/>
        </p:nvSpPr>
        <p:spPr>
          <a:xfrm rot="5400000">
            <a:off x="5779017" y="2341826"/>
            <a:ext cx="231000" cy="8322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14b6a7ff01c_2_570"/>
          <p:cNvSpPr/>
          <p:nvPr/>
        </p:nvSpPr>
        <p:spPr>
          <a:xfrm rot="10800000">
            <a:off x="6082937" y="2642816"/>
            <a:ext cx="231000" cy="1712700"/>
          </a:xfrm>
          <a:prstGeom prst="rect">
            <a:avLst/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4b6a7ff01c_2_570"/>
          <p:cNvSpPr/>
          <p:nvPr/>
        </p:nvSpPr>
        <p:spPr>
          <a:xfrm>
            <a:off x="6124015" y="3328357"/>
            <a:ext cx="5901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14b6a7ff01c_2_570"/>
          <p:cNvSpPr/>
          <p:nvPr/>
        </p:nvSpPr>
        <p:spPr>
          <a:xfrm flipH="1" rot="785514">
            <a:off x="6801666" y="3308169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4b6a7ff01c_2_570"/>
          <p:cNvSpPr/>
          <p:nvPr/>
        </p:nvSpPr>
        <p:spPr>
          <a:xfrm>
            <a:off x="1738149" y="4539707"/>
            <a:ext cx="22326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3σ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range, we can separate abnormal pics  from our training data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14b6a7ff01c_2_570"/>
          <p:cNvSpPr/>
          <p:nvPr/>
        </p:nvSpPr>
        <p:spPr>
          <a:xfrm>
            <a:off x="6418604" y="2865237"/>
            <a:ext cx="23331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ready to for modeling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14b6a7ff01c_2_570"/>
          <p:cNvSpPr/>
          <p:nvPr/>
        </p:nvSpPr>
        <p:spPr>
          <a:xfrm>
            <a:off x="6914626" y="3372400"/>
            <a:ext cx="67800" cy="8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4b6a7ff01c_2_570"/>
          <p:cNvSpPr/>
          <p:nvPr/>
        </p:nvSpPr>
        <p:spPr>
          <a:xfrm>
            <a:off x="7117010" y="3411199"/>
            <a:ext cx="67800" cy="8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4b6a7ff01c_2_570"/>
          <p:cNvSpPr/>
          <p:nvPr/>
        </p:nvSpPr>
        <p:spPr>
          <a:xfrm rot="9019517">
            <a:off x="6957407" y="3458573"/>
            <a:ext cx="212695" cy="1781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g14b6a7ff01c_2_570"/>
          <p:cNvCxnSpPr>
            <a:stCxn id="957" idx="2"/>
          </p:cNvCxnSpPr>
          <p:nvPr/>
        </p:nvCxnSpPr>
        <p:spPr>
          <a:xfrm rot="10800000">
            <a:off x="6755377" y="3372590"/>
            <a:ext cx="110400" cy="1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g14b6a7ff01c_2_570"/>
          <p:cNvCxnSpPr>
            <a:stCxn id="957" idx="5"/>
          </p:cNvCxnSpPr>
          <p:nvPr/>
        </p:nvCxnSpPr>
        <p:spPr>
          <a:xfrm flipH="1" rot="10800000">
            <a:off x="7267325" y="3496573"/>
            <a:ext cx="110400" cy="9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5" name="Google Shape;965;g14b6a7ff01c_2_570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4b6a7ff01c_2_60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1" name="Google Shape;971;g14b6a7ff01c_2_605"/>
          <p:cNvSpPr txBox="1"/>
          <p:nvPr/>
        </p:nvSpPr>
        <p:spPr>
          <a:xfrm>
            <a:off x="1745149" y="761075"/>
            <a:ext cx="6636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b="1" i="0" lang="en" sz="54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Preprocess </a:t>
            </a:r>
            <a:endParaRPr b="1" i="0" sz="54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72" name="Google Shape;972;g14b6a7ff01c_2_605"/>
          <p:cNvSpPr/>
          <p:nvPr/>
        </p:nvSpPr>
        <p:spPr>
          <a:xfrm>
            <a:off x="1745154" y="1406368"/>
            <a:ext cx="1329000" cy="7062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Pixel Histogram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14b6a7ff01c_2_605"/>
          <p:cNvSpPr/>
          <p:nvPr/>
        </p:nvSpPr>
        <p:spPr>
          <a:xfrm>
            <a:off x="3058908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Kurtosis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4b6a7ff01c_2_605"/>
          <p:cNvSpPr/>
          <p:nvPr/>
        </p:nvSpPr>
        <p:spPr>
          <a:xfrm>
            <a:off x="4400731" y="1406368"/>
            <a:ext cx="1354800" cy="7062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4b6a7ff01c_2_605"/>
          <p:cNvSpPr/>
          <p:nvPr/>
        </p:nvSpPr>
        <p:spPr>
          <a:xfrm>
            <a:off x="5749717" y="1406368"/>
            <a:ext cx="1354800" cy="7062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101600">
            <a:solidFill>
              <a:srgbClr val="919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3E6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9193E6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300" u="none" cap="none" strike="noStrike">
              <a:solidFill>
                <a:srgbClr val="9193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14b6a7ff01c_2_605"/>
          <p:cNvSpPr/>
          <p:nvPr/>
        </p:nvSpPr>
        <p:spPr>
          <a:xfrm flipH="1" rot="785514">
            <a:off x="725254" y="2823935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4b6a7ff01c_2_605"/>
          <p:cNvSpPr/>
          <p:nvPr/>
        </p:nvSpPr>
        <p:spPr>
          <a:xfrm>
            <a:off x="1849772" y="2571750"/>
            <a:ext cx="3150000" cy="1222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14b6a7ff01c_2_605"/>
          <p:cNvSpPr/>
          <p:nvPr/>
        </p:nvSpPr>
        <p:spPr>
          <a:xfrm>
            <a:off x="2057326" y="2812571"/>
            <a:ext cx="780000" cy="465600"/>
          </a:xfrm>
          <a:prstGeom prst="rect">
            <a:avLst/>
          </a:prstGeom>
          <a:solidFill>
            <a:srgbClr val="CCEC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4b6a7ff01c_2_605"/>
          <p:cNvSpPr/>
          <p:nvPr/>
        </p:nvSpPr>
        <p:spPr>
          <a:xfrm>
            <a:off x="3008381" y="2812571"/>
            <a:ext cx="780000" cy="465600"/>
          </a:xfrm>
          <a:prstGeom prst="rect">
            <a:avLst/>
          </a:prstGeom>
          <a:solidFill>
            <a:srgbClr val="CCEC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Dilation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14b6a7ff01c_2_605"/>
          <p:cNvSpPr/>
          <p:nvPr/>
        </p:nvSpPr>
        <p:spPr>
          <a:xfrm>
            <a:off x="3934268" y="2826130"/>
            <a:ext cx="780000" cy="465600"/>
          </a:xfrm>
          <a:prstGeom prst="rect">
            <a:avLst/>
          </a:prstGeom>
          <a:solidFill>
            <a:srgbClr val="CCEC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Erosion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4b6a7ff01c_2_605"/>
          <p:cNvSpPr/>
          <p:nvPr/>
        </p:nvSpPr>
        <p:spPr>
          <a:xfrm>
            <a:off x="1283506" y="2892861"/>
            <a:ext cx="7020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4b6a7ff01c_2_605"/>
          <p:cNvSpPr/>
          <p:nvPr/>
        </p:nvSpPr>
        <p:spPr>
          <a:xfrm>
            <a:off x="4791504" y="2906420"/>
            <a:ext cx="7020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FFE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g14b6a7ff01c_2_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664" y="3359204"/>
            <a:ext cx="876617" cy="2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g14b6a7ff01c_2_6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8234" y="3347805"/>
            <a:ext cx="931430" cy="2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g14b6a7ff01c_2_6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5498" y="3347804"/>
            <a:ext cx="791082" cy="25490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g14b6a7ff01c_2_605"/>
          <p:cNvSpPr/>
          <p:nvPr/>
        </p:nvSpPr>
        <p:spPr>
          <a:xfrm flipH="1" rot="785514">
            <a:off x="5573676" y="2892553"/>
            <a:ext cx="529770" cy="470025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4b6a7ff01c_2_605"/>
          <p:cNvSpPr/>
          <p:nvPr/>
        </p:nvSpPr>
        <p:spPr>
          <a:xfrm>
            <a:off x="5360491" y="3419194"/>
            <a:ext cx="2333100" cy="3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ready to for modeling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14b6a7ff01c_2_605"/>
          <p:cNvSpPr/>
          <p:nvPr/>
        </p:nvSpPr>
        <p:spPr>
          <a:xfrm>
            <a:off x="5686636" y="2956784"/>
            <a:ext cx="67800" cy="8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14b6a7ff01c_2_605"/>
          <p:cNvSpPr/>
          <p:nvPr/>
        </p:nvSpPr>
        <p:spPr>
          <a:xfrm>
            <a:off x="5889020" y="2995583"/>
            <a:ext cx="67800" cy="8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4b6a7ff01c_2_605"/>
          <p:cNvSpPr/>
          <p:nvPr/>
        </p:nvSpPr>
        <p:spPr>
          <a:xfrm rot="9019517">
            <a:off x="5729417" y="3042957"/>
            <a:ext cx="212695" cy="1781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1" name="Google Shape;991;g14b6a7ff01c_2_605"/>
          <p:cNvCxnSpPr>
            <a:stCxn id="986" idx="2"/>
          </p:cNvCxnSpPr>
          <p:nvPr/>
        </p:nvCxnSpPr>
        <p:spPr>
          <a:xfrm rot="10800000">
            <a:off x="5527387" y="2956974"/>
            <a:ext cx="110400" cy="1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g14b6a7ff01c_2_605"/>
          <p:cNvCxnSpPr>
            <a:stCxn id="986" idx="5"/>
          </p:cNvCxnSpPr>
          <p:nvPr/>
        </p:nvCxnSpPr>
        <p:spPr>
          <a:xfrm flipH="1" rot="10800000">
            <a:off x="6039335" y="3080957"/>
            <a:ext cx="110400" cy="9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3" name="Google Shape;993;g14b6a7ff01c_2_605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講者：王兆慶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網頁實作</a:t>
            </a:r>
            <a:endParaRPr b="1"/>
          </a:p>
        </p:txBody>
      </p:sp>
      <p:sp>
        <p:nvSpPr>
          <p:cNvPr id="999" name="Google Shape;999;p1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JavaScript、jQuery、AJAX 前端網頁製作</a:t>
            </a:r>
            <a:endParaRPr sz="18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Node.js連接前後端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1000" name="Google Shape;1000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3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516628a3ad_0_0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1516628a3ad_0_0"/>
          <p:cNvSpPr txBox="1"/>
          <p:nvPr>
            <p:ph idx="4294967295" type="body"/>
          </p:nvPr>
        </p:nvSpPr>
        <p:spPr>
          <a:xfrm>
            <a:off x="1611677" y="1354172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AJAX 製作網頁呈現分析成果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jQuery 製作動態網頁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Node.js 連接後端</a:t>
            </a:r>
            <a:r>
              <a:rPr lang="en"/>
              <a:t>p</a:t>
            </a:r>
            <a:r>
              <a:rPr lang="en"/>
              <a:t>ython file</a:t>
            </a:r>
            <a:endParaRPr/>
          </a:p>
        </p:txBody>
      </p:sp>
      <p:sp>
        <p:nvSpPr>
          <p:cNvPr id="1008" name="Google Shape;1008;g1516628a3ad_0_0"/>
          <p:cNvSpPr txBox="1"/>
          <p:nvPr>
            <p:ph idx="4294967295" type="title"/>
          </p:nvPr>
        </p:nvSpPr>
        <p:spPr>
          <a:xfrm>
            <a:off x="1554480" y="259080"/>
            <a:ext cx="636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使用工具及呈現</a:t>
            </a:r>
            <a:endParaRPr b="1" sz="5400"/>
          </a:p>
        </p:txBody>
      </p:sp>
      <p:sp>
        <p:nvSpPr>
          <p:cNvPr id="1009" name="Google Shape;1009;g1516628a3ad_0_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Nixie On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0" name="Google Shape;1010;g1516628a3ad_0_0"/>
          <p:cNvGrpSpPr/>
          <p:nvPr/>
        </p:nvGrpSpPr>
        <p:grpSpPr>
          <a:xfrm>
            <a:off x="256726" y="2798025"/>
            <a:ext cx="4972949" cy="1037400"/>
            <a:chOff x="835300" y="2898875"/>
            <a:chExt cx="4972949" cy="1037400"/>
          </a:xfrm>
        </p:grpSpPr>
        <p:sp>
          <p:nvSpPr>
            <p:cNvPr id="1011" name="Google Shape;1011;g1516628a3ad_0_0"/>
            <p:cNvSpPr/>
            <p:nvPr/>
          </p:nvSpPr>
          <p:spPr>
            <a:xfrm>
              <a:off x="835300" y="2898875"/>
              <a:ext cx="1719300" cy="10374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JavaScript、jQuery、AJAX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516628a3ad_0_0"/>
            <p:cNvSpPr/>
            <p:nvPr/>
          </p:nvSpPr>
          <p:spPr>
            <a:xfrm>
              <a:off x="3126788" y="2898875"/>
              <a:ext cx="927600" cy="1037400"/>
            </a:xfrm>
            <a:prstGeom prst="rect">
              <a:avLst/>
            </a:prstGeom>
            <a:solidFill>
              <a:srgbClr val="EA9999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1516628a3ad_0_0"/>
            <p:cNvSpPr/>
            <p:nvPr/>
          </p:nvSpPr>
          <p:spPr>
            <a:xfrm>
              <a:off x="2743807" y="3121175"/>
              <a:ext cx="270000" cy="135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193E6"/>
            </a:solidFill>
            <a:ln cap="flat" cmpd="sng" w="25400">
              <a:solidFill>
                <a:srgbClr val="919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1516628a3ad_0_0"/>
            <p:cNvSpPr/>
            <p:nvPr/>
          </p:nvSpPr>
          <p:spPr>
            <a:xfrm>
              <a:off x="4778949" y="2898875"/>
              <a:ext cx="1029300" cy="1037400"/>
            </a:xfrm>
            <a:prstGeom prst="rect">
              <a:avLst/>
            </a:prstGeom>
            <a:solidFill>
              <a:srgbClr val="4A86E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 file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1516628a3ad_0_0"/>
            <p:cNvSpPr/>
            <p:nvPr/>
          </p:nvSpPr>
          <p:spPr>
            <a:xfrm>
              <a:off x="4243568" y="3121175"/>
              <a:ext cx="270000" cy="135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193E6"/>
            </a:solidFill>
            <a:ln cap="flat" cmpd="sng" w="25400">
              <a:solidFill>
                <a:srgbClr val="919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g1516628a3ad_0_0"/>
          <p:cNvSpPr/>
          <p:nvPr/>
        </p:nvSpPr>
        <p:spPr>
          <a:xfrm flipH="1">
            <a:off x="3664994" y="3474720"/>
            <a:ext cx="270000" cy="1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0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1516628a3ad_0_0"/>
          <p:cNvSpPr/>
          <p:nvPr/>
        </p:nvSpPr>
        <p:spPr>
          <a:xfrm flipH="1">
            <a:off x="2167128" y="3474720"/>
            <a:ext cx="270000" cy="1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90"/>
          </a:solidFill>
          <a:ln cap="flat" cmpd="sng" w="25400">
            <a:solidFill>
              <a:srgbClr val="00A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1516628a3ad_0_0"/>
          <p:cNvSpPr/>
          <p:nvPr/>
        </p:nvSpPr>
        <p:spPr>
          <a:xfrm flipH="1" rot="-5400000">
            <a:off x="2768475" y="3870675"/>
            <a:ext cx="457500" cy="1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1516628a3ad_0_0"/>
          <p:cNvSpPr/>
          <p:nvPr/>
        </p:nvSpPr>
        <p:spPr>
          <a:xfrm>
            <a:off x="1130808" y="4264725"/>
            <a:ext cx="927600" cy="4353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View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516628a3ad_0_0"/>
          <p:cNvSpPr/>
          <p:nvPr/>
        </p:nvSpPr>
        <p:spPr>
          <a:xfrm>
            <a:off x="3110578" y="3865500"/>
            <a:ext cx="1353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D8D8D8"/>
                </a:solidFill>
              </a:rPr>
              <a:t>分成MVC架構</a:t>
            </a:r>
            <a:endParaRPr b="0" i="0" sz="1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516628a3ad_0_0"/>
          <p:cNvSpPr/>
          <p:nvPr/>
        </p:nvSpPr>
        <p:spPr>
          <a:xfrm>
            <a:off x="2488783" y="4264725"/>
            <a:ext cx="1014900" cy="4353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Controller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1516628a3ad_0_0"/>
          <p:cNvSpPr/>
          <p:nvPr/>
        </p:nvSpPr>
        <p:spPr>
          <a:xfrm>
            <a:off x="3934058" y="4264725"/>
            <a:ext cx="927600" cy="4353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Model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1516628a3ad_0_0"/>
          <p:cNvSpPr/>
          <p:nvPr/>
        </p:nvSpPr>
        <p:spPr>
          <a:xfrm>
            <a:off x="2043818" y="4330100"/>
            <a:ext cx="496800" cy="135600"/>
          </a:xfrm>
          <a:prstGeom prst="rightArrow">
            <a:avLst>
              <a:gd fmla="val 20170" name="adj1"/>
              <a:gd fmla="val 113103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1516628a3ad_0_0"/>
          <p:cNvSpPr/>
          <p:nvPr/>
        </p:nvSpPr>
        <p:spPr>
          <a:xfrm>
            <a:off x="3503668" y="4330100"/>
            <a:ext cx="496800" cy="135600"/>
          </a:xfrm>
          <a:prstGeom prst="rightArrow">
            <a:avLst>
              <a:gd fmla="val 20170" name="adj1"/>
              <a:gd fmla="val 113103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g1516628a3ad_0_0"/>
          <p:cNvSpPr/>
          <p:nvPr/>
        </p:nvSpPr>
        <p:spPr>
          <a:xfrm flipH="1">
            <a:off x="2043818" y="4512025"/>
            <a:ext cx="496800" cy="135600"/>
          </a:xfrm>
          <a:prstGeom prst="rightArrow">
            <a:avLst>
              <a:gd fmla="val 20170" name="adj1"/>
              <a:gd fmla="val 113103" name="adj2"/>
            </a:avLst>
          </a:prstGeom>
          <a:solidFill>
            <a:srgbClr val="1ED7BE"/>
          </a:solidFill>
          <a:ln cap="flat" cmpd="sng" w="25400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1516628a3ad_0_0"/>
          <p:cNvSpPr/>
          <p:nvPr/>
        </p:nvSpPr>
        <p:spPr>
          <a:xfrm flipH="1">
            <a:off x="3503668" y="4512025"/>
            <a:ext cx="496800" cy="135600"/>
          </a:xfrm>
          <a:prstGeom prst="rightArrow">
            <a:avLst>
              <a:gd fmla="val 20170" name="adj1"/>
              <a:gd fmla="val 113103" name="adj2"/>
            </a:avLst>
          </a:prstGeom>
          <a:solidFill>
            <a:srgbClr val="1ED7BE"/>
          </a:solidFill>
          <a:ln cap="flat" cmpd="sng" w="25400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Google Shape;1027;g1516628a3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932" y="1182139"/>
            <a:ext cx="2743201" cy="18227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8" name="Google Shape;1028;g1516628a3a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927" y="3093372"/>
            <a:ext cx="2743202" cy="17988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爬蟲應用</a:t>
            </a:r>
            <a:endParaRPr b="1"/>
          </a:p>
        </p:txBody>
      </p:sp>
      <p:sp>
        <p:nvSpPr>
          <p:cNvPr id="1034" name="Google Shape;1034;p1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聯合知識庫會員登入</a:t>
            </a:r>
            <a:endParaRPr sz="18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三民網路書店會員登入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1035" name="Google Shape;1035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6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1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8DFFF1"/>
                </a:solidFill>
              </a:rPr>
              <a:t>聯合知識庫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聯合知識庫中有各種原版報紙的資料、雜誌還有整理過的中學新聞知識庫。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042" name="Google Shape;1042;p21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1043" name="Google Shape;1043;p2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6" name="Google Shape;1046;p21"/>
          <p:cNvSpPr/>
          <p:nvPr/>
        </p:nvSpPr>
        <p:spPr>
          <a:xfrm>
            <a:off x="7873628" y="0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21"/>
          <p:cNvGrpSpPr/>
          <p:nvPr/>
        </p:nvGrpSpPr>
        <p:grpSpPr>
          <a:xfrm>
            <a:off x="3438912" y="1241123"/>
            <a:ext cx="5046552" cy="2953897"/>
            <a:chOff x="3438912" y="1241123"/>
            <a:chExt cx="5046552" cy="2953897"/>
          </a:xfrm>
        </p:grpSpPr>
        <p:sp>
          <p:nvSpPr>
            <p:cNvPr id="1048" name="Google Shape;1048;p21"/>
            <p:cNvSpPr/>
            <p:nvPr/>
          </p:nvSpPr>
          <p:spPr>
            <a:xfrm>
              <a:off x="3851203" y="1241123"/>
              <a:ext cx="4219613" cy="2824440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438912" y="4117212"/>
              <a:ext cx="5046552" cy="7780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3438912" y="4055026"/>
              <a:ext cx="5045774" cy="62246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5585935" y="4055026"/>
              <a:ext cx="738956" cy="38904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2" name="Google Shape;10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162" y="1420260"/>
            <a:ext cx="3901778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21"/>
          <p:cNvSpPr/>
          <p:nvPr/>
        </p:nvSpPr>
        <p:spPr>
          <a:xfrm>
            <a:off x="6784518" y="1849965"/>
            <a:ext cx="1185000" cy="1200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1"/>
          <p:cNvSpPr/>
          <p:nvPr/>
        </p:nvSpPr>
        <p:spPr>
          <a:xfrm>
            <a:off x="7161332" y="862087"/>
            <a:ext cx="457200" cy="8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1"/>
          <p:cNvSpPr txBox="1"/>
          <p:nvPr/>
        </p:nvSpPr>
        <p:spPr>
          <a:xfrm>
            <a:off x="6746113" y="527456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會員登入入口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6" name="Google Shape;10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050" y="3050275"/>
            <a:ext cx="1625600" cy="5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9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8DFFF1"/>
                </a:solidFill>
              </a:rPr>
              <a:t>三民網路書店會員登入</a:t>
            </a:r>
            <a:endParaRPr b="1" sz="1800">
              <a:solidFill>
                <a:srgbClr val="8DFFF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三民書局是廣為人知的書局，網路書店創建於1996年迄今，書種齊全，完整豐富的網路圖書資料，透過網路便可查詢。</a:t>
            </a:r>
            <a:endParaRPr/>
          </a:p>
        </p:txBody>
      </p:sp>
      <p:grpSp>
        <p:nvGrpSpPr>
          <p:cNvPr id="1062" name="Google Shape;1062;p19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1063" name="Google Shape;1063;p1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6" name="Google Shape;1066;p19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1067" name="Google Shape;1067;p19"/>
            <p:cNvSpPr/>
            <p:nvPr/>
          </p:nvSpPr>
          <p:spPr>
            <a:xfrm>
              <a:off x="3851203" y="1241123"/>
              <a:ext cx="4215484" cy="2821676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438912" y="4117212"/>
              <a:ext cx="5041613" cy="777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438912" y="4055026"/>
              <a:ext cx="5040836" cy="6218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5585935" y="4055026"/>
              <a:ext cx="738233" cy="3886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1" name="Google Shape;1071;p19"/>
          <p:cNvSpPr/>
          <p:nvPr/>
        </p:nvSpPr>
        <p:spPr>
          <a:xfrm>
            <a:off x="7873628" y="0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Google Shape;10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826" y="1422988"/>
            <a:ext cx="3882471" cy="2439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9"/>
          <p:cNvSpPr/>
          <p:nvPr/>
        </p:nvSpPr>
        <p:spPr>
          <a:xfrm>
            <a:off x="6190225" y="2083450"/>
            <a:ext cx="1443600" cy="1517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9"/>
          <p:cNvSpPr/>
          <p:nvPr/>
        </p:nvSpPr>
        <p:spPr>
          <a:xfrm>
            <a:off x="6719432" y="1095562"/>
            <a:ext cx="457200" cy="8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9"/>
          <p:cNvSpPr txBox="1"/>
          <p:nvPr/>
        </p:nvSpPr>
        <p:spPr>
          <a:xfrm>
            <a:off x="6304213" y="760931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會員登入入口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832" y="3054096"/>
            <a:ext cx="1625600" cy="55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5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2" name="Google Shape;1082;p15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6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網頁實作</a:t>
            </a:r>
            <a:endParaRPr b="0" i="0" sz="6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83" name="Google Shape;1083;p15"/>
          <p:cNvSpPr txBox="1"/>
          <p:nvPr>
            <p:ph idx="4294967295" type="subTitle"/>
          </p:nvPr>
        </p:nvSpPr>
        <p:spPr>
          <a:xfrm>
            <a:off x="3829050" y="2464805"/>
            <a:ext cx="4333800" cy="1347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en" sz="2400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前往Live Demo</a:t>
            </a:r>
            <a:endParaRPr b="0" i="0" sz="240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(https://www.youtube.com/watch?v=ZEur5qfZrQw)</a:t>
            </a:r>
            <a:endParaRPr sz="1600"/>
          </a:p>
        </p:txBody>
      </p:sp>
      <p:grpSp>
        <p:nvGrpSpPr>
          <p:cNvPr id="1084" name="Google Shape;1084;p15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1085" name="Google Shape;1085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15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1088" name="Google Shape;1088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2" name="Google Shape;1092;p15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5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5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6" name="Google Shape;1096;p15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成員介紹</a:t>
            </a:r>
            <a:endParaRPr b="1"/>
          </a:p>
        </p:txBody>
      </p:sp>
      <p:sp>
        <p:nvSpPr>
          <p:cNvPr id="609" name="Google Shape;609;p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rgbClr val="BEDDF2"/>
                </a:solidFill>
              </a:rPr>
              <a:t>組長：張韶恩</a:t>
            </a:r>
            <a:endParaRPr b="1" sz="1800">
              <a:solidFill>
                <a:srgbClr val="BEDDF2"/>
              </a:solidFill>
            </a:endParaRPr>
          </a:p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rgbClr val="BEDDF2"/>
                </a:solidFill>
              </a:rPr>
              <a:t>組員：張喬禎、王兆慶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610" name="Google Shape;610;p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00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參考文獻</a:t>
            </a:r>
            <a:endParaRPr b="1"/>
          </a:p>
        </p:txBody>
      </p:sp>
      <p:sp>
        <p:nvSpPr>
          <p:cNvPr id="1102" name="Google Shape;1102;p2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使用的模型來源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OCR model for reading Captchas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CNN CAPTCHA Solver - 97.8% Accuracy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KERASCNN+RNN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爬蟲實作過程參考網站 (THSRC 高鐵訂票驗證碼)</a:t>
            </a:r>
            <a:endParaRPr sz="1800"/>
          </a:p>
        </p:txBody>
      </p:sp>
      <p:sp>
        <p:nvSpPr>
          <p:cNvPr id="1103" name="Google Shape;1103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3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0" name="Google Shape;1110;p2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8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  <a:endParaRPr b="1" i="0" sz="8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11" name="Google Shape;1111;p2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EDDF2"/>
                </a:solidFill>
              </a:rPr>
              <a:t>Y</a:t>
            </a:r>
            <a:r>
              <a:rPr lang="en" sz="2000">
                <a:solidFill>
                  <a:srgbClr val="BEDDF2"/>
                </a:solidFill>
              </a:rPr>
              <a:t>ou can find me at:</a:t>
            </a:r>
            <a:endParaRPr sz="20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EDDF2"/>
              </a:buClr>
              <a:buSzPts val="1800"/>
              <a:buChar char="◇"/>
            </a:pPr>
            <a:r>
              <a:rPr lang="en" sz="1800">
                <a:solidFill>
                  <a:srgbClr val="BEDDF2"/>
                </a:solidFill>
              </a:rPr>
              <a:t>張韶恩 </a:t>
            </a:r>
            <a:r>
              <a:rPr lang="en" sz="1800">
                <a:solidFill>
                  <a:srgbClr val="BEDDF2"/>
                </a:solidFill>
              </a:rPr>
              <a:t>sky1367@gmail.com</a:t>
            </a:r>
            <a:endParaRPr sz="18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◇"/>
            </a:pPr>
            <a:r>
              <a:rPr lang="en" sz="1800">
                <a:solidFill>
                  <a:srgbClr val="BEDDF2"/>
                </a:solidFill>
              </a:rPr>
              <a:t>張喬禎 </a:t>
            </a:r>
            <a:r>
              <a:rPr lang="en" sz="1800">
                <a:solidFill>
                  <a:srgbClr val="BEDDF2"/>
                </a:solidFill>
              </a:rPr>
              <a:t>fgamevqa@gmail.com</a:t>
            </a:r>
            <a:endParaRPr sz="1800">
              <a:solidFill>
                <a:srgbClr val="BEDDF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◇"/>
            </a:pPr>
            <a:r>
              <a:rPr lang="en" sz="1800">
                <a:solidFill>
                  <a:srgbClr val="BEDDF2"/>
                </a:solidFill>
              </a:rPr>
              <a:t>王兆慶 </a:t>
            </a:r>
            <a:r>
              <a:rPr lang="en" sz="1800">
                <a:solidFill>
                  <a:srgbClr val="BEDDF2"/>
                </a:solidFill>
              </a:rPr>
              <a:t>prophet0630@outlook.com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1112" name="Google Shape;1112;p2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"/>
          <p:cNvSpPr txBox="1"/>
          <p:nvPr>
            <p:ph type="title"/>
          </p:nvPr>
        </p:nvSpPr>
        <p:spPr>
          <a:xfrm>
            <a:off x="1554480" y="640080"/>
            <a:ext cx="49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Our Team</a:t>
            </a:r>
            <a:endParaRPr b="1" sz="5400"/>
          </a:p>
        </p:txBody>
      </p:sp>
      <p:sp>
        <p:nvSpPr>
          <p:cNvPr id="617" name="Google Shape;617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3"/>
          <p:cNvSpPr txBox="1"/>
          <p:nvPr/>
        </p:nvSpPr>
        <p:spPr>
          <a:xfrm>
            <a:off x="1091175" y="3232945"/>
            <a:ext cx="2103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張韶恩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200" u="none" cap="none" strike="noStrike">
                <a:solidFill>
                  <a:srgbClr val="8DFFF1"/>
                </a:solidFill>
                <a:latin typeface="Arial"/>
                <a:ea typeface="Arial"/>
                <a:cs typeface="Arial"/>
                <a:sym typeface="Arial"/>
              </a:rPr>
              <a:t>組長</a:t>
            </a:r>
            <a:endParaRPr b="1" i="0" sz="1200" u="none" cap="none" strike="noStrike">
              <a:solidFill>
                <a:srgbClr val="C6FF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rgbClr val="BEDDF2"/>
                </a:solidFill>
              </a:rPr>
              <a:t>前端</a:t>
            </a: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網頁製作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">
                <a:solidFill>
                  <a:srgbClr val="BEDDF2"/>
                </a:solidFill>
              </a:rPr>
              <a:t>o</a:t>
            </a: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de.js連接前後端</a:t>
            </a:r>
            <a:r>
              <a:rPr b="1" lang="en">
                <a:solidFill>
                  <a:srgbClr val="BEDDF2"/>
                </a:solidFill>
              </a:rPr>
              <a:t>，使用MVC框架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Selenium爬蟲功能實作 (聯合知識庫)</a:t>
            </a:r>
            <a:endParaRPr b="1" i="0" u="none" cap="none" strike="noStrike">
              <a:solidFill>
                <a:srgbClr val="D4E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Data labeling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"/>
          <p:cNvSpPr txBox="1"/>
          <p:nvPr/>
        </p:nvSpPr>
        <p:spPr>
          <a:xfrm>
            <a:off x="5925650" y="3232945"/>
            <a:ext cx="210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王兆慶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200" u="none" cap="none" strike="noStrike">
                <a:solidFill>
                  <a:srgbClr val="C6FFF7"/>
                </a:solidFill>
                <a:latin typeface="Arial"/>
                <a:ea typeface="Arial"/>
                <a:cs typeface="Arial"/>
                <a:sym typeface="Arial"/>
              </a:rPr>
              <a:t>組員</a:t>
            </a:r>
            <a:endParaRPr b="1" i="0" sz="1200" u="none" cap="none" strike="noStrike">
              <a:solidFill>
                <a:srgbClr val="8DFFF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OpenCV 影像預處理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模型測試與調整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"/>
          <p:cNvSpPr txBox="1"/>
          <p:nvPr/>
        </p:nvSpPr>
        <p:spPr>
          <a:xfrm>
            <a:off x="3508413" y="3232946"/>
            <a:ext cx="210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張喬禎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200" u="none" cap="none" strike="noStrike">
                <a:solidFill>
                  <a:srgbClr val="8DFFF1"/>
                </a:solidFill>
                <a:latin typeface="Arial"/>
                <a:ea typeface="Arial"/>
                <a:cs typeface="Arial"/>
                <a:sym typeface="Arial"/>
              </a:rPr>
              <a:t>副組長</a:t>
            </a:r>
            <a:endParaRPr b="1" i="0" sz="1200" u="none" cap="none" strike="noStrike">
              <a:solidFill>
                <a:srgbClr val="C6FF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模型測試與調整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OpenCV 影像預處理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Data labeling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Noto Sans Symbols"/>
              <a:buChar char="⮚"/>
            </a:pPr>
            <a:r>
              <a:rPr b="1" i="0" lang="en" u="none" cap="none" strike="noStrike">
                <a:solidFill>
                  <a:srgbClr val="BEDDF2"/>
                </a:solidFill>
                <a:latin typeface="Arial"/>
                <a:ea typeface="Arial"/>
                <a:cs typeface="Arial"/>
                <a:sym typeface="Arial"/>
              </a:rPr>
              <a:t>Selenium爬蟲功能實作 (三民書局網路書店)</a:t>
            </a:r>
            <a:endParaRPr b="1" i="0" u="none" cap="none" strike="noStrike">
              <a:solidFill>
                <a:srgbClr val="BEDD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-45750" l="-238000" r="238000" t="45750"/>
          <a:stretch/>
        </p:blipFill>
        <p:spPr>
          <a:xfrm>
            <a:off x="3509700" y="1551709"/>
            <a:ext cx="1163375" cy="145896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125" y="1966325"/>
            <a:ext cx="1403280" cy="7557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4" name="Google Shape;6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243" y="1966319"/>
            <a:ext cx="1341597" cy="7557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5" name="Google Shape;62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950" y="1963802"/>
            <a:ext cx="1516365" cy="7607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53a2ac3b32_2_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g153a2ac3b32_2_0"/>
          <p:cNvSpPr txBox="1"/>
          <p:nvPr>
            <p:ph idx="4294967295" type="ctrTitle"/>
          </p:nvPr>
        </p:nvSpPr>
        <p:spPr>
          <a:xfrm>
            <a:off x="1752600" y="360598"/>
            <a:ext cx="5638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b="1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使用的工具</a:t>
            </a:r>
            <a:endParaRPr b="1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32" name="Google Shape;632;g153a2ac3b32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5" y="3903570"/>
            <a:ext cx="3119199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153a2ac3b32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080" y="2779408"/>
            <a:ext cx="141696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153a2ac3b32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3585" y="140481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153a2ac3b32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3585" y="2779408"/>
            <a:ext cx="1834598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153a2ac3b32_2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7923" y="3902028"/>
            <a:ext cx="2250129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153a2ac3b32_2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0241" y="1384730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153a2ac3b32_2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34291" y="1368788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153a2ac3b32_2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20350" y="1368725"/>
            <a:ext cx="1371051" cy="115214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53a2ac3b32_2_0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主題簡介</a:t>
            </a:r>
            <a:endParaRPr b="1"/>
          </a:p>
        </p:txBody>
      </p:sp>
      <p:sp>
        <p:nvSpPr>
          <p:cNvPr id="646" name="Google Shape;646;p4"/>
          <p:cNvSpPr txBox="1"/>
          <p:nvPr>
            <p:ph idx="1" type="subTitle"/>
          </p:nvPr>
        </p:nvSpPr>
        <p:spPr>
          <a:xfrm>
            <a:off x="2743200" y="2821000"/>
            <a:ext cx="608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Captcha是什麼？</a:t>
            </a:r>
            <a:endParaRPr b="1" sz="1800"/>
          </a:p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為何要做captcha圖像判別？</a:t>
            </a:r>
            <a:endParaRPr b="1" sz="1800"/>
          </a:p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目標：透過深度學習影像辨識的技巧，提高電腦辨別captcha的正確率。</a:t>
            </a:r>
            <a:endParaRPr b="1" sz="1800"/>
          </a:p>
        </p:txBody>
      </p:sp>
      <p:sp>
        <p:nvSpPr>
          <p:cNvPr id="647" name="Google Shape;647;p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"/>
          <p:cNvSpPr txBox="1"/>
          <p:nvPr>
            <p:ph type="title"/>
          </p:nvPr>
        </p:nvSpPr>
        <p:spPr>
          <a:xfrm>
            <a:off x="1554480" y="640080"/>
            <a:ext cx="57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Intro</a:t>
            </a:r>
            <a:endParaRPr b="1" sz="5400"/>
          </a:p>
        </p:txBody>
      </p:sp>
      <p:sp>
        <p:nvSpPr>
          <p:cNvPr id="654" name="Google Shape;654;p5"/>
          <p:cNvSpPr txBox="1"/>
          <p:nvPr/>
        </p:nvSpPr>
        <p:spPr>
          <a:xfrm>
            <a:off x="1386574" y="1688000"/>
            <a:ext cx="51540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What is Captcha?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◇"/>
            </a:pPr>
            <a:r>
              <a:rPr lang="en" sz="2100">
                <a:solidFill>
                  <a:srgbClr val="C6DAEC"/>
                </a:solidFill>
              </a:rPr>
              <a:t>區分電腦或人類的驗證機制</a:t>
            </a:r>
            <a:endParaRPr sz="2100">
              <a:solidFill>
                <a:srgbClr val="C6DAEC"/>
              </a:solidFill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◇"/>
            </a:pPr>
            <a:r>
              <a:rPr lang="en" sz="2100">
                <a:solidFill>
                  <a:srgbClr val="C6DAEC"/>
                </a:solidFill>
              </a:rPr>
              <a:t>避免惡意程式</a:t>
            </a:r>
            <a:endParaRPr sz="2100">
              <a:solidFill>
                <a:srgbClr val="C6DAEC"/>
              </a:solidFill>
            </a:endParaRPr>
          </a:p>
          <a:p>
            <a:pPr indent="-361950" lvl="1" marL="13716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100"/>
              <a:buChar char="￭"/>
            </a:pPr>
            <a:r>
              <a:rPr lang="en" sz="2100">
                <a:solidFill>
                  <a:srgbClr val="C6DAEC"/>
                </a:solidFill>
              </a:rPr>
              <a:t>大量註冊</a:t>
            </a:r>
            <a:endParaRPr sz="2100">
              <a:solidFill>
                <a:srgbClr val="C6DAEC"/>
              </a:solidFill>
            </a:endParaRPr>
          </a:p>
          <a:p>
            <a:pPr indent="-361950" lvl="1" marL="13716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100"/>
              <a:buChar char="￭"/>
            </a:pPr>
            <a:r>
              <a:rPr lang="en" sz="2100">
                <a:solidFill>
                  <a:srgbClr val="C6DAEC"/>
                </a:solidFill>
              </a:rPr>
              <a:t>重複登入</a:t>
            </a:r>
            <a:endParaRPr sz="2100">
              <a:solidFill>
                <a:srgbClr val="C6DAEC"/>
              </a:solidFill>
            </a:endParaRPr>
          </a:p>
        </p:txBody>
      </p:sp>
      <p:sp>
        <p:nvSpPr>
          <p:cNvPr id="655" name="Google Shape;655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5341" y="2552408"/>
            <a:ext cx="1260000" cy="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5341" y="1899705"/>
            <a:ext cx="1260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0751" y="4342515"/>
            <a:ext cx="1260000" cy="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5341" y="3184111"/>
            <a:ext cx="1260000" cy="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70751" y="3815814"/>
            <a:ext cx="126000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75341" y="1280925"/>
            <a:ext cx="1260000" cy="40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6247" y="1572626"/>
            <a:ext cx="1971375" cy="2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"/>
          <p:cNvSpPr/>
          <p:nvPr/>
        </p:nvSpPr>
        <p:spPr>
          <a:xfrm>
            <a:off x="7873628" y="0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"/>
          <p:cNvSpPr txBox="1"/>
          <p:nvPr>
            <p:ph type="title"/>
          </p:nvPr>
        </p:nvSpPr>
        <p:spPr>
          <a:xfrm>
            <a:off x="1554480" y="640080"/>
            <a:ext cx="57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5400"/>
              <a:t>Intro</a:t>
            </a:r>
            <a:endParaRPr b="1" sz="5400"/>
          </a:p>
        </p:txBody>
      </p:sp>
      <p:sp>
        <p:nvSpPr>
          <p:cNvPr id="669" name="Google Shape;669;p6"/>
          <p:cNvSpPr txBox="1"/>
          <p:nvPr/>
        </p:nvSpPr>
        <p:spPr>
          <a:xfrm>
            <a:off x="1732700" y="1668325"/>
            <a:ext cx="6385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E1C6"/>
                </a:solidFill>
              </a:rPr>
              <a:t>Reason</a:t>
            </a:r>
            <a:r>
              <a:rPr b="1" i="0" lang="en" sz="28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◇"/>
            </a:pPr>
            <a:r>
              <a:rPr lang="en" sz="2000">
                <a:solidFill>
                  <a:srgbClr val="C6DAEC"/>
                </a:solidFill>
              </a:rPr>
              <a:t>Captcha變難，真人辨識率下降</a:t>
            </a:r>
            <a:endParaRPr sz="2000">
              <a:solidFill>
                <a:srgbClr val="C6DAE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</a:rPr>
              <a:t>Goal :</a:t>
            </a:r>
            <a:endParaRPr sz="2100">
              <a:solidFill>
                <a:srgbClr val="C6DAEC"/>
              </a:solidFill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◇"/>
            </a:pPr>
            <a:r>
              <a:rPr lang="en" sz="2000">
                <a:solidFill>
                  <a:srgbClr val="C6DAEC"/>
                </a:solidFill>
              </a:rPr>
              <a:t>解決用肉眼辨識的困難</a:t>
            </a:r>
            <a:endParaRPr sz="2000">
              <a:solidFill>
                <a:srgbClr val="C6DAEC"/>
              </a:solidFill>
            </a:endParaRPr>
          </a:p>
          <a:p>
            <a:pPr indent="-36195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◇"/>
            </a:pPr>
            <a:r>
              <a:rPr lang="en" sz="2000">
                <a:solidFill>
                  <a:srgbClr val="C6DAEC"/>
                </a:solidFill>
              </a:rPr>
              <a:t>用深度學習提高正確率</a:t>
            </a:r>
            <a:endParaRPr sz="2000">
              <a:solidFill>
                <a:srgbClr val="C6DAE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1" name="Google Shape;6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57" y="4084316"/>
            <a:ext cx="1225296" cy="49407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"/>
          <p:cNvSpPr txBox="1"/>
          <p:nvPr/>
        </p:nvSpPr>
        <p:spPr>
          <a:xfrm>
            <a:off x="1488755" y="4553948"/>
            <a:ext cx="5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04qj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660" y="4078741"/>
            <a:ext cx="1554480" cy="50520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"/>
          <p:cNvSpPr/>
          <p:nvPr/>
        </p:nvSpPr>
        <p:spPr>
          <a:xfrm>
            <a:off x="2956150" y="4550941"/>
            <a:ext cx="8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010aow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"/>
          <p:cNvSpPr/>
          <p:nvPr/>
        </p:nvSpPr>
        <p:spPr>
          <a:xfrm>
            <a:off x="7873628" y="0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講者：張韶恩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946" y="4078741"/>
            <a:ext cx="1860804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"/>
          <p:cNvSpPr/>
          <p:nvPr/>
        </p:nvSpPr>
        <p:spPr>
          <a:xfrm>
            <a:off x="4885598" y="4550941"/>
            <a:ext cx="8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1eCc1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557" y="4078741"/>
            <a:ext cx="1901038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"/>
          <p:cNvSpPr/>
          <p:nvPr/>
        </p:nvSpPr>
        <p:spPr>
          <a:xfrm>
            <a:off x="6988326" y="4550941"/>
            <a:ext cx="8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y7NCk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502dda9c1e_0_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資料來源與模型</a:t>
            </a:r>
            <a:endParaRPr b="1"/>
          </a:p>
        </p:txBody>
      </p:sp>
      <p:sp>
        <p:nvSpPr>
          <p:cNvPr id="685" name="Google Shape;685;g1502dda9c1e_0_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使用的模型來源與資料集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DF2"/>
              </a:buClr>
              <a:buSzPts val="1800"/>
              <a:buChar char="●"/>
            </a:pPr>
            <a:r>
              <a:rPr lang="en" sz="1800">
                <a:solidFill>
                  <a:srgbClr val="BEDDF2"/>
                </a:solidFill>
              </a:rPr>
              <a:t>抓取聯合知識庫以及三民網路書城的captcha，並label</a:t>
            </a:r>
            <a:endParaRPr sz="1800">
              <a:solidFill>
                <a:srgbClr val="BEDDF2"/>
              </a:solidFill>
            </a:endParaRPr>
          </a:p>
        </p:txBody>
      </p:sp>
      <p:sp>
        <p:nvSpPr>
          <p:cNvPr id="686" name="Google Shape;686;g1502dda9c1e_0_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502dda9c1e_0_0"/>
          <p:cNvSpPr/>
          <p:nvPr/>
        </p:nvSpPr>
        <p:spPr>
          <a:xfrm>
            <a:off x="7873628" y="0"/>
            <a:ext cx="126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講者：張喬禎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