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70" r:id="rId7"/>
    <p:sldId id="281" r:id="rId8"/>
    <p:sldId id="282" r:id="rId9"/>
    <p:sldId id="283" r:id="rId10"/>
    <p:sldId id="269" r:id="rId11"/>
    <p:sldId id="271" r:id="rId12"/>
    <p:sldId id="272" r:id="rId13"/>
    <p:sldId id="273" r:id="rId14"/>
    <p:sldId id="274" r:id="rId15"/>
    <p:sldId id="275" r:id="rId16"/>
    <p:sldId id="277" r:id="rId17"/>
    <p:sldId id="276" r:id="rId18"/>
    <p:sldId id="278" r:id="rId19"/>
    <p:sldId id="279" r:id="rId20"/>
    <p:sldId id="280" r:id="rId21"/>
    <p:sldId id="268"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3" autoAdjust="0"/>
    <p:restoredTop sz="9466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10EC25-D717-475A-B923-BE0FC590F14E}"/>
              </a:ext>
            </a:extLst>
          </p:cNvPr>
          <p:cNvSpPr>
            <a:spLocks noGrp="1"/>
          </p:cNvSpPr>
          <p:nvPr>
            <p:ph type="ctrTitle"/>
          </p:nvPr>
        </p:nvSpPr>
        <p:spPr>
          <a:xfrm>
            <a:off x="1840798" y="314841"/>
            <a:ext cx="8791575" cy="2387600"/>
          </a:xfrm>
        </p:spPr>
        <p:txBody>
          <a:bodyPr/>
          <a:lstStyle/>
          <a:p>
            <a:r>
              <a:rPr lang="zh-TW" altLang="en-US" dirty="0">
                <a:latin typeface="標楷體" panose="03000509000000000000" pitchFamily="65" charset="-120"/>
                <a:ea typeface="標楷體" panose="03000509000000000000" pitchFamily="65" charset="-120"/>
              </a:rPr>
              <a:t>停車場車牌辨識系統</a:t>
            </a:r>
            <a:endParaRPr lang="zh-TW" altLang="en-US" dirty="0"/>
          </a:p>
        </p:txBody>
      </p:sp>
      <p:sp>
        <p:nvSpPr>
          <p:cNvPr id="3" name="副標題 2">
            <a:extLst>
              <a:ext uri="{FF2B5EF4-FFF2-40B4-BE49-F238E27FC236}">
                <a16:creationId xmlns:a16="http://schemas.microsoft.com/office/drawing/2014/main" id="{F59CBA42-8BCC-4C23-885D-1591FE9FB5FD}"/>
              </a:ext>
            </a:extLst>
          </p:cNvPr>
          <p:cNvSpPr>
            <a:spLocks noGrp="1"/>
          </p:cNvSpPr>
          <p:nvPr>
            <p:ph type="subTitle" idx="1"/>
          </p:nvPr>
        </p:nvSpPr>
        <p:spPr>
          <a:xfrm>
            <a:off x="1797255" y="3222026"/>
            <a:ext cx="8791575" cy="2454379"/>
          </a:xfrm>
        </p:spPr>
        <p:txBody>
          <a:bodyPr>
            <a:normAutofit fontScale="55000" lnSpcReduction="20000"/>
          </a:bodyPr>
          <a:lstStyle/>
          <a:p>
            <a:r>
              <a:rPr lang="zh-TW" altLang="en-US" sz="4400" dirty="0">
                <a:latin typeface="標楷體" panose="03000509000000000000" pitchFamily="65" charset="-120"/>
                <a:ea typeface="標楷體" panose="03000509000000000000" pitchFamily="65" charset="-120"/>
              </a:rPr>
              <a:t>指導教授</a:t>
            </a:r>
            <a:r>
              <a:rPr lang="en-US" altLang="zh-TW" sz="4400" dirty="0">
                <a:latin typeface="標楷體" panose="03000509000000000000" pitchFamily="65" charset="-120"/>
                <a:ea typeface="標楷體" panose="03000509000000000000" pitchFamily="65" charset="-120"/>
              </a:rPr>
              <a:t>:</a:t>
            </a:r>
            <a:r>
              <a:rPr lang="zh-TW" altLang="en-US" sz="4400" dirty="0">
                <a:latin typeface="標楷體" panose="03000509000000000000" pitchFamily="65" charset="-120"/>
                <a:ea typeface="標楷體" panose="03000509000000000000" pitchFamily="65" charset="-120"/>
              </a:rPr>
              <a:t>蔡振凱</a:t>
            </a:r>
            <a:endParaRPr lang="en-US" altLang="zh-TW" sz="4400" dirty="0">
              <a:latin typeface="標楷體" panose="03000509000000000000" pitchFamily="65" charset="-120"/>
              <a:ea typeface="標楷體" panose="03000509000000000000" pitchFamily="65" charset="-120"/>
            </a:endParaRPr>
          </a:p>
          <a:p>
            <a:r>
              <a:rPr lang="zh-TW" altLang="en-US" sz="4400" dirty="0">
                <a:latin typeface="標楷體" panose="03000509000000000000" pitchFamily="65" charset="-120"/>
                <a:ea typeface="標楷體" panose="03000509000000000000" pitchFamily="65" charset="-120"/>
              </a:rPr>
              <a:t>班級</a:t>
            </a:r>
            <a:r>
              <a:rPr lang="en-US" altLang="zh-TW" sz="4400" dirty="0">
                <a:latin typeface="標楷體" panose="03000509000000000000" pitchFamily="65" charset="-120"/>
                <a:ea typeface="標楷體" panose="03000509000000000000" pitchFamily="65" charset="-120"/>
              </a:rPr>
              <a:t>:</a:t>
            </a:r>
            <a:r>
              <a:rPr lang="zh-TW" altLang="en-US" sz="4400" dirty="0">
                <a:latin typeface="標楷體" panose="03000509000000000000" pitchFamily="65" charset="-120"/>
                <a:ea typeface="標楷體" panose="03000509000000000000" pitchFamily="65" charset="-120"/>
              </a:rPr>
              <a:t>夜電子三甲</a:t>
            </a:r>
            <a:endParaRPr lang="en-US" altLang="zh-TW" sz="4400" dirty="0">
              <a:latin typeface="標楷體" panose="03000509000000000000" pitchFamily="65" charset="-120"/>
              <a:ea typeface="標楷體" panose="03000509000000000000" pitchFamily="65" charset="-120"/>
            </a:endParaRPr>
          </a:p>
          <a:p>
            <a:r>
              <a:rPr lang="zh-TW" altLang="en-US" sz="4400" dirty="0">
                <a:latin typeface="標楷體" panose="03000509000000000000" pitchFamily="65" charset="-120"/>
                <a:ea typeface="標楷體" panose="03000509000000000000" pitchFamily="65" charset="-120"/>
              </a:rPr>
              <a:t>報告日期</a:t>
            </a:r>
            <a:r>
              <a:rPr lang="en-US" altLang="zh-TW" sz="4400" dirty="0">
                <a:latin typeface="標楷體" panose="03000509000000000000" pitchFamily="65" charset="-120"/>
                <a:ea typeface="標楷體" panose="03000509000000000000" pitchFamily="65" charset="-120"/>
              </a:rPr>
              <a:t>:108/9/10</a:t>
            </a:r>
          </a:p>
          <a:p>
            <a:r>
              <a:rPr lang="zh-TW" altLang="en-US" sz="4400" dirty="0">
                <a:latin typeface="標楷體" panose="03000509000000000000" pitchFamily="65" charset="-120"/>
                <a:ea typeface="標楷體" panose="03000509000000000000" pitchFamily="65" charset="-120"/>
              </a:rPr>
              <a:t>製作學生</a:t>
            </a:r>
            <a:r>
              <a:rPr lang="en-US" altLang="zh-TW" sz="4400" dirty="0">
                <a:latin typeface="標楷體" panose="03000509000000000000" pitchFamily="65" charset="-120"/>
                <a:ea typeface="標楷體" panose="03000509000000000000" pitchFamily="65" charset="-120"/>
              </a:rPr>
              <a:t>: </a:t>
            </a:r>
            <a:r>
              <a:rPr lang="zh-TW" altLang="en-US" sz="4400" dirty="0">
                <a:latin typeface="標楷體" panose="03000509000000000000" pitchFamily="65" charset="-120"/>
                <a:ea typeface="標楷體" panose="03000509000000000000" pitchFamily="65" charset="-120"/>
              </a:rPr>
              <a:t>曾品鈞 、 陳岳鋒 、 楊岡穎 、 蔡佳展</a:t>
            </a:r>
            <a:endParaRPr lang="en-US" altLang="zh-TW" sz="4400" dirty="0">
              <a:latin typeface="標楷體" panose="03000509000000000000" pitchFamily="65" charset="-120"/>
              <a:ea typeface="標楷體" panose="03000509000000000000" pitchFamily="65" charset="-120"/>
            </a:endParaRPr>
          </a:p>
          <a:p>
            <a:r>
              <a:rPr lang="zh-TW" altLang="en-US" sz="4400" dirty="0">
                <a:latin typeface="標楷體" panose="03000509000000000000" pitchFamily="65" charset="-120"/>
                <a:ea typeface="標楷體" panose="03000509000000000000" pitchFamily="65" charset="-120"/>
              </a:rPr>
              <a:t>          </a:t>
            </a:r>
            <a:r>
              <a:rPr lang="en-US" altLang="zh-TW" sz="4400" dirty="0">
                <a:latin typeface="標楷體" panose="03000509000000000000" pitchFamily="65" charset="-120"/>
                <a:ea typeface="標楷體" panose="03000509000000000000" pitchFamily="65" charset="-120"/>
              </a:rPr>
              <a:t>40540411</a:t>
            </a:r>
            <a:r>
              <a:rPr lang="zh-TW" altLang="en-US" sz="4400" dirty="0">
                <a:latin typeface="標楷體" panose="03000509000000000000" pitchFamily="65" charset="-120"/>
                <a:ea typeface="標楷體" panose="03000509000000000000" pitchFamily="65" charset="-120"/>
              </a:rPr>
              <a:t>、</a:t>
            </a:r>
            <a:r>
              <a:rPr lang="en-US" altLang="zh-TW" sz="4400" dirty="0">
                <a:latin typeface="標楷體" panose="03000509000000000000" pitchFamily="65" charset="-120"/>
                <a:ea typeface="標楷體" panose="03000509000000000000" pitchFamily="65" charset="-120"/>
              </a:rPr>
              <a:t>40540415</a:t>
            </a:r>
            <a:r>
              <a:rPr lang="zh-TW" altLang="en-US" sz="4400" dirty="0">
                <a:latin typeface="標楷體" panose="03000509000000000000" pitchFamily="65" charset="-120"/>
                <a:ea typeface="標楷體" panose="03000509000000000000" pitchFamily="65" charset="-120"/>
              </a:rPr>
              <a:t>、</a:t>
            </a:r>
            <a:r>
              <a:rPr lang="en-US" altLang="zh-TW" sz="4400" dirty="0">
                <a:latin typeface="標楷體" panose="03000509000000000000" pitchFamily="65" charset="-120"/>
                <a:ea typeface="標楷體" panose="03000509000000000000" pitchFamily="65" charset="-120"/>
              </a:rPr>
              <a:t>40540419</a:t>
            </a:r>
            <a:r>
              <a:rPr lang="zh-TW" altLang="en-US" sz="4400" dirty="0">
                <a:latin typeface="標楷體" panose="03000509000000000000" pitchFamily="65" charset="-120"/>
                <a:ea typeface="標楷體" panose="03000509000000000000" pitchFamily="65" charset="-120"/>
              </a:rPr>
              <a:t>、</a:t>
            </a:r>
            <a:r>
              <a:rPr lang="en-US" altLang="zh-TW" sz="4400" dirty="0">
                <a:latin typeface="標楷體" panose="03000509000000000000" pitchFamily="65" charset="-120"/>
                <a:ea typeface="標楷體" panose="03000509000000000000" pitchFamily="65" charset="-120"/>
              </a:rPr>
              <a:t>40540425</a:t>
            </a:r>
            <a:r>
              <a:rPr lang="zh-TW" altLang="en-US" sz="4400" dirty="0">
                <a:latin typeface="標楷體" panose="03000509000000000000" pitchFamily="65" charset="-120"/>
                <a:ea typeface="標楷體" panose="03000509000000000000" pitchFamily="65" charset="-120"/>
              </a:rPr>
              <a:t> </a:t>
            </a:r>
          </a:p>
          <a:p>
            <a:endParaRPr lang="zh-TW" altLang="en-US" dirty="0"/>
          </a:p>
        </p:txBody>
      </p:sp>
    </p:spTree>
    <p:extLst>
      <p:ext uri="{BB962C8B-B14F-4D97-AF65-F5344CB8AC3E}">
        <p14:creationId xmlns:p14="http://schemas.microsoft.com/office/powerpoint/2010/main" val="392436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1412" y="656096"/>
            <a:ext cx="9905998" cy="1478570"/>
          </a:xfrm>
        </p:spPr>
        <p:txBody>
          <a:bodyPr/>
          <a:lstStyle/>
          <a:p>
            <a:r>
              <a:rPr lang="en-US" altLang="zh-TW" dirty="0" err="1"/>
              <a:t>Ocr</a:t>
            </a:r>
            <a:r>
              <a:rPr lang="zh-TW" altLang="en-US" dirty="0"/>
              <a:t>訓練教學</a:t>
            </a:r>
          </a:p>
        </p:txBody>
      </p:sp>
      <p:sp>
        <p:nvSpPr>
          <p:cNvPr id="3" name="內容版面配置區 2"/>
          <p:cNvSpPr>
            <a:spLocks noGrp="1"/>
          </p:cNvSpPr>
          <p:nvPr>
            <p:ph idx="1"/>
          </p:nvPr>
        </p:nvSpPr>
        <p:spPr/>
        <p:txBody>
          <a:bodyPr/>
          <a:lstStyle/>
          <a:p>
            <a:pPr marL="0" indent="0">
              <a:buNone/>
            </a:pPr>
            <a:r>
              <a:rPr lang="zh-TW" altLang="en-US" dirty="0"/>
              <a:t>下載</a:t>
            </a:r>
            <a:r>
              <a:rPr lang="en-US" altLang="zh-TW" dirty="0"/>
              <a:t>Tesseract-OCR</a:t>
            </a:r>
            <a:r>
              <a:rPr lang="zh-TW" altLang="en-US" dirty="0"/>
              <a:t>官方命令行工具打開</a:t>
            </a:r>
            <a:r>
              <a:rPr lang="en-US" altLang="zh-TW" dirty="0" err="1"/>
              <a:t>cmd</a:t>
            </a:r>
            <a:r>
              <a:rPr lang="zh-TW" altLang="en-US" dirty="0"/>
              <a:t>命令行，輸入</a:t>
            </a:r>
            <a:r>
              <a:rPr lang="en-US" altLang="zh-TW" b="1" dirty="0">
                <a:solidFill>
                  <a:srgbClr val="FF0000"/>
                </a:solidFill>
              </a:rPr>
              <a:t>tesseract -v</a:t>
            </a:r>
            <a:r>
              <a:rPr lang="zh-TW" altLang="en-US" dirty="0"/>
              <a:t>，如果安裝成功，將會出現這樣的提示界面：</a:t>
            </a:r>
          </a:p>
        </p:txBody>
      </p:sp>
      <p:pic>
        <p:nvPicPr>
          <p:cNvPr id="5" name="圖片 4"/>
          <p:cNvPicPr>
            <a:picLocks noChangeAspect="1"/>
          </p:cNvPicPr>
          <p:nvPr/>
        </p:nvPicPr>
        <p:blipFill>
          <a:blip r:embed="rId2"/>
          <a:stretch>
            <a:fillRect/>
          </a:stretch>
        </p:blipFill>
        <p:spPr>
          <a:xfrm>
            <a:off x="1274728" y="3367598"/>
            <a:ext cx="9639366" cy="2380413"/>
          </a:xfrm>
          <a:prstGeom prst="rect">
            <a:avLst/>
          </a:prstGeom>
        </p:spPr>
      </p:pic>
    </p:spTree>
    <p:extLst>
      <p:ext uri="{BB962C8B-B14F-4D97-AF65-F5344CB8AC3E}">
        <p14:creationId xmlns:p14="http://schemas.microsoft.com/office/powerpoint/2010/main" val="255231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1204" y="543362"/>
            <a:ext cx="9905998" cy="1373120"/>
          </a:xfrm>
        </p:spPr>
        <p:txBody>
          <a:bodyPr/>
          <a:lstStyle/>
          <a:p>
            <a:br>
              <a:rPr lang="zh-TW" altLang="en-US" dirty="0"/>
            </a:br>
            <a:r>
              <a:rPr lang="en-US" altLang="zh-TW" dirty="0"/>
              <a:t>1.</a:t>
            </a:r>
            <a:r>
              <a:rPr lang="zh-TW" altLang="en-US" dirty="0"/>
              <a:t>準備訓練圖片</a:t>
            </a:r>
          </a:p>
        </p:txBody>
      </p:sp>
      <p:pic>
        <p:nvPicPr>
          <p:cNvPr id="10" name="內容版面配置區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56" y="4353365"/>
            <a:ext cx="5187086" cy="1812759"/>
          </a:xfr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839" y="4353365"/>
            <a:ext cx="6273800" cy="1812759"/>
          </a:xfrm>
          <a:prstGeom prst="rect">
            <a:avLst/>
          </a:prstGeom>
        </p:spPr>
      </p:pic>
      <p:sp>
        <p:nvSpPr>
          <p:cNvPr id="13" name="文字方塊 12"/>
          <p:cNvSpPr txBox="1"/>
          <p:nvPr/>
        </p:nvSpPr>
        <p:spPr>
          <a:xfrm>
            <a:off x="1041204" y="2116899"/>
            <a:ext cx="10795892" cy="1938992"/>
          </a:xfrm>
          <a:prstGeom prst="rect">
            <a:avLst/>
          </a:prstGeom>
          <a:noFill/>
        </p:spPr>
        <p:txBody>
          <a:bodyPr wrap="square" rtlCol="0">
            <a:spAutoFit/>
          </a:bodyPr>
          <a:lstStyle/>
          <a:p>
            <a:r>
              <a:rPr lang="zh-TW" altLang="en-US" sz="2400" dirty="0"/>
              <a:t>需要將</a:t>
            </a:r>
            <a:r>
              <a:rPr lang="en-US" altLang="zh-TW" sz="2400" dirty="0"/>
              <a:t>jpg</a:t>
            </a:r>
            <a:r>
              <a:rPr lang="zh-TW" altLang="en-US" sz="2400" dirty="0"/>
              <a:t>檔轉換成</a:t>
            </a:r>
            <a:r>
              <a:rPr lang="en-US" altLang="zh-TW" sz="2400" dirty="0" err="1"/>
              <a:t>tif</a:t>
            </a:r>
            <a:r>
              <a:rPr lang="zh-TW" altLang="en-US" sz="2400" dirty="0"/>
              <a:t>檔 更換名子有嚴苛的要求 </a:t>
            </a:r>
            <a:r>
              <a:rPr lang="en-US" altLang="zh-TW" sz="2400" dirty="0"/>
              <a:t>:</a:t>
            </a:r>
          </a:p>
          <a:p>
            <a:r>
              <a:rPr lang="zh-TW" altLang="en-US" sz="2400" dirty="0"/>
              <a:t>         </a:t>
            </a:r>
            <a:r>
              <a:rPr lang="en-US" altLang="zh-TW" sz="2400" dirty="0" err="1"/>
              <a:t>tif</a:t>
            </a:r>
            <a:r>
              <a:rPr lang="zh-TW" altLang="en-US" sz="2400" dirty="0"/>
              <a:t>文面命名格式</a:t>
            </a:r>
            <a:r>
              <a:rPr lang="en-US" altLang="zh-TW" sz="2400" dirty="0"/>
              <a:t>[</a:t>
            </a:r>
            <a:r>
              <a:rPr lang="en-US" altLang="zh-TW" sz="2400" dirty="0" err="1"/>
              <a:t>lang</a:t>
            </a:r>
            <a:r>
              <a:rPr lang="en-US" altLang="zh-TW" sz="2400" dirty="0"/>
              <a:t>].[</a:t>
            </a:r>
            <a:r>
              <a:rPr lang="en-US" altLang="zh-TW" sz="2400" dirty="0" err="1"/>
              <a:t>fontname</a:t>
            </a:r>
            <a:r>
              <a:rPr lang="en-US" altLang="zh-TW" sz="2400" dirty="0"/>
              <a:t>].</a:t>
            </a:r>
            <a:r>
              <a:rPr lang="en-US" altLang="zh-TW" sz="2400" dirty="0" err="1"/>
              <a:t>exp</a:t>
            </a:r>
            <a:r>
              <a:rPr lang="en-US" altLang="zh-TW" sz="2400" dirty="0"/>
              <a:t>[</a:t>
            </a:r>
            <a:r>
              <a:rPr lang="en-US" altLang="zh-TW" sz="2400" dirty="0" err="1"/>
              <a:t>num</a:t>
            </a:r>
            <a:r>
              <a:rPr lang="en-US" altLang="zh-TW" sz="2400" dirty="0"/>
              <a:t>].</a:t>
            </a:r>
            <a:r>
              <a:rPr lang="en-US" altLang="zh-TW" sz="2400" dirty="0" err="1"/>
              <a:t>tif</a:t>
            </a:r>
            <a:endParaRPr lang="en-US" altLang="zh-TW" sz="2400" dirty="0"/>
          </a:p>
          <a:p>
            <a:r>
              <a:rPr lang="zh-TW" altLang="en-US" sz="2400" dirty="0"/>
              <a:t>         </a:t>
            </a:r>
            <a:r>
              <a:rPr lang="en-US" altLang="zh-TW" sz="2400" dirty="0" err="1"/>
              <a:t>lang</a:t>
            </a:r>
            <a:r>
              <a:rPr lang="zh-TW" altLang="en-US" sz="2400" dirty="0"/>
              <a:t>是語言 </a:t>
            </a:r>
            <a:r>
              <a:rPr lang="en-US" altLang="zh-TW" sz="2400" dirty="0" err="1"/>
              <a:t>fontname</a:t>
            </a:r>
            <a:r>
              <a:rPr lang="zh-TW" altLang="en-US" sz="2400" dirty="0"/>
              <a:t>是字體 </a:t>
            </a:r>
          </a:p>
          <a:p>
            <a:r>
              <a:rPr lang="zh-TW" altLang="en-US" sz="2400" dirty="0"/>
              <a:t>         比如我們要訓練自定義字庫 </a:t>
            </a:r>
            <a:r>
              <a:rPr lang="en-US" altLang="zh-TW" sz="2400" dirty="0" err="1"/>
              <a:t>mjorcen</a:t>
            </a:r>
            <a:r>
              <a:rPr lang="zh-TW" altLang="en-US" sz="2400" dirty="0"/>
              <a:t>字體名</a:t>
            </a:r>
            <a:r>
              <a:rPr lang="en-US" altLang="zh-TW" sz="2400" dirty="0"/>
              <a:t>normal</a:t>
            </a:r>
          </a:p>
          <a:p>
            <a:r>
              <a:rPr lang="zh-TW" altLang="en-US" sz="2400" dirty="0"/>
              <a:t>         那麽我們把圖片文件重命名 </a:t>
            </a:r>
            <a:r>
              <a:rPr lang="en-US" altLang="zh-TW" sz="2400" dirty="0"/>
              <a:t>mjorcen.normal.exp0.jpg</a:t>
            </a:r>
            <a:r>
              <a:rPr lang="zh-TW" altLang="en-US" sz="2400" dirty="0"/>
              <a:t>在轉</a:t>
            </a:r>
            <a:r>
              <a:rPr lang="en-US" altLang="zh-TW" sz="2400" dirty="0" err="1"/>
              <a:t>tif</a:t>
            </a:r>
            <a:endParaRPr lang="zh-TW" altLang="en-US" sz="2400" dirty="0"/>
          </a:p>
        </p:txBody>
      </p:sp>
    </p:spTree>
    <p:extLst>
      <p:ext uri="{BB962C8B-B14F-4D97-AF65-F5344CB8AC3E}">
        <p14:creationId xmlns:p14="http://schemas.microsoft.com/office/powerpoint/2010/main" val="269408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生成</a:t>
            </a:r>
            <a:r>
              <a:rPr lang="en-US" altLang="zh-TW" dirty="0"/>
              <a:t>box</a:t>
            </a:r>
            <a:r>
              <a:rPr lang="zh-TW" altLang="en-US" dirty="0"/>
              <a:t>文件</a:t>
            </a:r>
          </a:p>
        </p:txBody>
      </p:sp>
      <p:sp>
        <p:nvSpPr>
          <p:cNvPr id="3" name="內容版面配置區 2"/>
          <p:cNvSpPr>
            <a:spLocks noGrp="1"/>
          </p:cNvSpPr>
          <p:nvPr>
            <p:ph idx="1"/>
          </p:nvPr>
        </p:nvSpPr>
        <p:spPr>
          <a:xfrm>
            <a:off x="1141412" y="2249486"/>
            <a:ext cx="9905999" cy="4339203"/>
          </a:xfrm>
        </p:spPr>
        <p:txBody>
          <a:bodyPr/>
          <a:lstStyle/>
          <a:p>
            <a:r>
              <a:rPr lang="zh-TW" altLang="en-US" dirty="0"/>
              <a:t>將上面兩個圖片轉換為</a:t>
            </a:r>
            <a:r>
              <a:rPr lang="en-US" altLang="zh-TW" dirty="0"/>
              <a:t>box</a:t>
            </a:r>
            <a:r>
              <a:rPr lang="zh-TW" altLang="en-US" dirty="0"/>
              <a:t>檔 在</a:t>
            </a:r>
            <a:r>
              <a:rPr lang="en-US" altLang="zh-TW" dirty="0" err="1"/>
              <a:t>cmd</a:t>
            </a:r>
            <a:r>
              <a:rPr lang="zh-TW" altLang="en-US" dirty="0"/>
              <a:t>終端指令中輸入 </a:t>
            </a:r>
            <a:endParaRPr lang="en-US" altLang="zh-TW" dirty="0"/>
          </a:p>
          <a:p>
            <a:pPr marL="0" indent="0">
              <a:buNone/>
            </a:pPr>
            <a:endParaRPr lang="en-US" altLang="zh-TW" dirty="0"/>
          </a:p>
          <a:p>
            <a:pPr marL="0" indent="0">
              <a:buNone/>
            </a:pPr>
            <a:r>
              <a:rPr lang="zh-TW" altLang="en-US" sz="1800" b="1" dirty="0">
                <a:solidFill>
                  <a:srgbClr val="FF0000"/>
                </a:solidFill>
              </a:rPr>
              <a:t>         </a:t>
            </a:r>
            <a:r>
              <a:rPr lang="en-US" altLang="zh-TW" sz="1800" b="1" dirty="0">
                <a:solidFill>
                  <a:srgbClr val="FF0000"/>
                </a:solidFill>
              </a:rPr>
              <a:t>tesseract mjorcen.normal.exp0.jpg mjorcen.normal.exp0 -l </a:t>
            </a:r>
            <a:r>
              <a:rPr lang="en-US" altLang="zh-TW" sz="1800" b="1" dirty="0" err="1">
                <a:solidFill>
                  <a:srgbClr val="FF0000"/>
                </a:solidFill>
              </a:rPr>
              <a:t>eng</a:t>
            </a:r>
            <a:r>
              <a:rPr lang="zh-TW" altLang="en-US" sz="1800" b="1" dirty="0">
                <a:solidFill>
                  <a:srgbClr val="FF0000"/>
                </a:solidFill>
              </a:rPr>
              <a:t> </a:t>
            </a:r>
            <a:r>
              <a:rPr lang="en-US" altLang="zh-TW" sz="1800" b="1" dirty="0" err="1">
                <a:solidFill>
                  <a:srgbClr val="FF0000"/>
                </a:solidFill>
              </a:rPr>
              <a:t>batch.nochop</a:t>
            </a:r>
            <a:r>
              <a:rPr lang="en-US" altLang="zh-TW" sz="1800" b="1" dirty="0">
                <a:solidFill>
                  <a:srgbClr val="FF0000"/>
                </a:solidFill>
              </a:rPr>
              <a:t> </a:t>
            </a:r>
            <a:r>
              <a:rPr lang="en-US" altLang="zh-TW" sz="1800" b="1" dirty="0" err="1">
                <a:solidFill>
                  <a:srgbClr val="FF0000"/>
                </a:solidFill>
              </a:rPr>
              <a:t>makebox</a:t>
            </a:r>
            <a:endParaRPr lang="en-US" altLang="zh-TW" sz="1800" b="1" dirty="0">
              <a:solidFill>
                <a:srgbClr val="FF0000"/>
              </a:solidFill>
            </a:endParaRPr>
          </a:p>
          <a:p>
            <a:pPr marL="0" indent="0">
              <a:buNone/>
            </a:pPr>
            <a:endParaRPr lang="en-US" altLang="zh-TW" sz="1800" dirty="0">
              <a:solidFill>
                <a:srgbClr val="FF0000"/>
              </a:solidFill>
            </a:endParaRPr>
          </a:p>
          <a:p>
            <a:pPr marL="0" indent="0">
              <a:buNone/>
            </a:pPr>
            <a:r>
              <a:rPr lang="en-US" altLang="zh-TW" sz="1800" dirty="0"/>
              <a:t>                            </a:t>
            </a:r>
          </a:p>
          <a:p>
            <a:pPr marL="0" indent="0">
              <a:buNone/>
            </a:pPr>
            <a:endParaRPr lang="en-US" altLang="zh-TW" sz="1800" dirty="0"/>
          </a:p>
          <a:p>
            <a:pPr marL="0" indent="0">
              <a:buNone/>
            </a:pPr>
            <a:r>
              <a:rPr lang="en-US" altLang="zh-TW" sz="1800" dirty="0"/>
              <a:t>                             box</a:t>
            </a:r>
            <a:r>
              <a:rPr lang="zh-TW" altLang="en-US" sz="1800" dirty="0"/>
              <a:t>文件和對應的</a:t>
            </a:r>
            <a:r>
              <a:rPr lang="en-US" altLang="zh-TW" sz="1800" dirty="0" err="1"/>
              <a:t>tif</a:t>
            </a:r>
            <a:r>
              <a:rPr lang="zh-TW" altLang="en-US" sz="1800" dirty="0"/>
              <a:t>一定要在相同的目錄下，不然後面打不開。</a:t>
            </a:r>
            <a:endParaRPr lang="en-US" altLang="zh-TW" sz="1800" dirty="0"/>
          </a:p>
          <a:p>
            <a:pPr marL="0" indent="0">
              <a:buNone/>
            </a:pPr>
            <a:endParaRPr lang="en-US" altLang="zh-TW" sz="1800" dirty="0"/>
          </a:p>
          <a:p>
            <a:pPr marL="0" indent="0">
              <a:buNone/>
            </a:pPr>
            <a:r>
              <a:rPr lang="en-US" altLang="zh-TW" sz="1800" dirty="0"/>
              <a:t>                             </a:t>
            </a:r>
            <a:endParaRPr lang="zh-TW" altLang="en-US" sz="18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636" y="4193619"/>
            <a:ext cx="1057423" cy="1343212"/>
          </a:xfrm>
          <a:prstGeom prst="rect">
            <a:avLst/>
          </a:prstGeom>
        </p:spPr>
      </p:pic>
    </p:spTree>
    <p:extLst>
      <p:ext uri="{BB962C8B-B14F-4D97-AF65-F5344CB8AC3E}">
        <p14:creationId xmlns:p14="http://schemas.microsoft.com/office/powerpoint/2010/main" val="246969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a:t>
            </a:r>
            <a:r>
              <a:rPr lang="zh-TW" altLang="en-US" dirty="0"/>
              <a:t>打開</a:t>
            </a:r>
            <a:r>
              <a:rPr lang="en-US" altLang="zh-TW" dirty="0" err="1"/>
              <a:t>jTessBoxEditor</a:t>
            </a:r>
            <a:r>
              <a:rPr lang="zh-TW" altLang="en-US" dirty="0"/>
              <a:t>矯正錯誤並訓練</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56" y="3066584"/>
            <a:ext cx="4871080" cy="3645451"/>
          </a:xfrm>
        </p:spPr>
      </p:pic>
      <p:sp>
        <p:nvSpPr>
          <p:cNvPr id="5" name="文字方塊 4"/>
          <p:cNvSpPr txBox="1"/>
          <p:nvPr/>
        </p:nvSpPr>
        <p:spPr>
          <a:xfrm>
            <a:off x="1141413" y="1866255"/>
            <a:ext cx="10182116" cy="1200329"/>
          </a:xfrm>
          <a:prstGeom prst="rect">
            <a:avLst/>
          </a:prstGeom>
          <a:noFill/>
        </p:spPr>
        <p:txBody>
          <a:bodyPr wrap="square" rtlCol="0">
            <a:spAutoFit/>
          </a:bodyPr>
          <a:lstStyle/>
          <a:p>
            <a:r>
              <a:rPr lang="zh-TW" altLang="en-US" sz="2400" dirty="0"/>
              <a:t>   矯正錯誤並且透過</a:t>
            </a:r>
            <a:r>
              <a:rPr lang="en-US" altLang="zh-TW" sz="2400" dirty="0" err="1"/>
              <a:t>jTessBoxEditor</a:t>
            </a:r>
            <a:r>
              <a:rPr lang="zh-TW" altLang="en-US" sz="2400" dirty="0"/>
              <a:t>引導式學習 可以減少訓練檔的數量默認生成的</a:t>
            </a:r>
            <a:r>
              <a:rPr lang="en-US" altLang="zh-TW" sz="2400" dirty="0"/>
              <a:t>box</a:t>
            </a:r>
            <a:r>
              <a:rPr lang="zh-TW" altLang="en-US" sz="2400" dirty="0"/>
              <a:t>不一定可靠，這里數字</a:t>
            </a:r>
            <a:r>
              <a:rPr lang="en-US" altLang="zh-TW" sz="2400" dirty="0"/>
              <a:t>0</a:t>
            </a:r>
            <a:r>
              <a:rPr lang="zh-TW" altLang="en-US" sz="2400" dirty="0"/>
              <a:t>、</a:t>
            </a:r>
            <a:r>
              <a:rPr lang="en-US" altLang="zh-TW" sz="2400" dirty="0"/>
              <a:t>1</a:t>
            </a:r>
            <a:r>
              <a:rPr lang="zh-TW" altLang="en-US" sz="2400" dirty="0"/>
              <a:t>、</a:t>
            </a:r>
            <a:r>
              <a:rPr lang="en-US" altLang="zh-TW" sz="2400" dirty="0"/>
              <a:t>6</a:t>
            </a:r>
            <a:r>
              <a:rPr lang="zh-TW" altLang="en-US" sz="2400" dirty="0"/>
              <a:t>識別成字母</a:t>
            </a:r>
            <a:r>
              <a:rPr lang="en-US" altLang="zh-TW" sz="2400" dirty="0"/>
              <a:t>O</a:t>
            </a:r>
            <a:r>
              <a:rPr lang="zh-TW" altLang="en-US" sz="2400" dirty="0"/>
              <a:t>、</a:t>
            </a:r>
            <a:r>
              <a:rPr lang="en-US" altLang="zh-TW" sz="2400" dirty="0"/>
              <a:t>l</a:t>
            </a:r>
            <a:r>
              <a:rPr lang="zh-TW" altLang="en-US" sz="2400" dirty="0"/>
              <a:t>、</a:t>
            </a:r>
            <a:r>
              <a:rPr lang="en-US" altLang="zh-TW" sz="2400" dirty="0"/>
              <a:t>E</a:t>
            </a:r>
            <a:r>
              <a:rPr lang="zh-TW" altLang="en-US" sz="2400" dirty="0"/>
              <a:t>了，需要手動修改</a:t>
            </a: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979" y="3066583"/>
            <a:ext cx="5506386" cy="3645451"/>
          </a:xfrm>
          <a:prstGeom prst="rect">
            <a:avLst/>
          </a:prstGeom>
        </p:spPr>
      </p:pic>
    </p:spTree>
    <p:extLst>
      <p:ext uri="{BB962C8B-B14F-4D97-AF65-F5344CB8AC3E}">
        <p14:creationId xmlns:p14="http://schemas.microsoft.com/office/powerpoint/2010/main" val="15950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4.</a:t>
            </a:r>
            <a:r>
              <a:rPr lang="zh-TW" altLang="en-US" dirty="0"/>
              <a:t>訓練</a:t>
            </a:r>
          </a:p>
        </p:txBody>
      </p:sp>
      <p:sp>
        <p:nvSpPr>
          <p:cNvPr id="3" name="內容版面配置區 2"/>
          <p:cNvSpPr>
            <a:spLocks noGrp="1"/>
          </p:cNvSpPr>
          <p:nvPr>
            <p:ph idx="1"/>
          </p:nvPr>
        </p:nvSpPr>
        <p:spPr/>
        <p:txBody>
          <a:bodyPr/>
          <a:lstStyle/>
          <a:p>
            <a:pPr marL="0" indent="0">
              <a:buNone/>
            </a:pPr>
            <a:r>
              <a:rPr lang="zh-TW" altLang="en-US" dirty="0"/>
              <a:t> 只要在</a:t>
            </a:r>
            <a:r>
              <a:rPr lang="en-US" altLang="zh-TW" dirty="0" err="1"/>
              <a:t>cmd</a:t>
            </a:r>
            <a:r>
              <a:rPr lang="zh-TW" altLang="en-US" dirty="0"/>
              <a:t>命令行輸入命令即可。</a:t>
            </a:r>
            <a:endParaRPr lang="en-US" altLang="zh-TW" dirty="0"/>
          </a:p>
          <a:p>
            <a:pPr marL="0" indent="0">
              <a:buNone/>
            </a:pPr>
            <a:r>
              <a:rPr lang="zh-TW" altLang="en-US" dirty="0"/>
              <a:t>     </a:t>
            </a:r>
            <a:r>
              <a:rPr lang="en-US" altLang="zh-TW" dirty="0">
                <a:solidFill>
                  <a:srgbClr val="FF0000"/>
                </a:solidFill>
              </a:rPr>
              <a:t>tesseract  mjorcen.normal.exp0.jpg mjorcen.normal.exp0  </a:t>
            </a:r>
            <a:r>
              <a:rPr lang="en-US" altLang="zh-TW" dirty="0" err="1">
                <a:solidFill>
                  <a:srgbClr val="FF0000"/>
                </a:solidFill>
              </a:rPr>
              <a:t>nobatch</a:t>
            </a:r>
            <a:r>
              <a:rPr lang="en-US" altLang="zh-TW" dirty="0">
                <a:solidFill>
                  <a:srgbClr val="FF0000"/>
                </a:solidFill>
              </a:rPr>
              <a:t> </a:t>
            </a:r>
            <a:r>
              <a:rPr lang="en-US" altLang="zh-TW" dirty="0" err="1">
                <a:solidFill>
                  <a:srgbClr val="FF0000"/>
                </a:solidFill>
              </a:rPr>
              <a:t>box.train</a:t>
            </a:r>
            <a:endParaRPr lang="en-US" altLang="zh-TW" dirty="0">
              <a:solidFill>
                <a:srgbClr val="FF0000"/>
              </a:solidFill>
            </a:endParaRPr>
          </a:p>
          <a:p>
            <a:pPr marL="0" indent="0">
              <a:buNone/>
            </a:pPr>
            <a:r>
              <a:rPr lang="zh-TW" altLang="en-US" dirty="0">
                <a:solidFill>
                  <a:srgbClr val="FF0000"/>
                </a:solidFill>
              </a:rPr>
              <a:t>     </a:t>
            </a:r>
            <a:r>
              <a:rPr lang="en-US" altLang="zh-TW" dirty="0" err="1">
                <a:solidFill>
                  <a:srgbClr val="FF0000"/>
                </a:solidFill>
              </a:rPr>
              <a:t>unicharset_extractor</a:t>
            </a:r>
            <a:r>
              <a:rPr lang="en-US" altLang="zh-TW" dirty="0">
                <a:solidFill>
                  <a:srgbClr val="FF0000"/>
                </a:solidFill>
              </a:rPr>
              <a:t> mjorcen.normal.exp0.box</a:t>
            </a:r>
            <a:endParaRPr lang="zh-TW" altLang="en-US" dirty="0">
              <a:solidFill>
                <a:srgbClr val="FF0000"/>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32" y="4120258"/>
            <a:ext cx="9181356" cy="2180334"/>
          </a:xfrm>
          <a:prstGeom prst="rect">
            <a:avLst/>
          </a:prstGeom>
        </p:spPr>
      </p:pic>
    </p:spTree>
    <p:extLst>
      <p:ext uri="{BB962C8B-B14F-4D97-AF65-F5344CB8AC3E}">
        <p14:creationId xmlns:p14="http://schemas.microsoft.com/office/powerpoint/2010/main" val="293762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法</a:t>
            </a:r>
            <a:r>
              <a:rPr lang="en-US" altLang="zh-TW" dirty="0"/>
              <a:t>1 </a:t>
            </a:r>
            <a:r>
              <a:rPr lang="zh-TW" altLang="en-US" dirty="0"/>
              <a:t>新建</a:t>
            </a:r>
            <a:r>
              <a:rPr lang="en-US" altLang="zh-TW" dirty="0" err="1"/>
              <a:t>font_properties</a:t>
            </a:r>
            <a:r>
              <a:rPr lang="zh-TW" altLang="en-US" dirty="0"/>
              <a:t>文件</a:t>
            </a:r>
          </a:p>
        </p:txBody>
      </p:sp>
      <p:sp>
        <p:nvSpPr>
          <p:cNvPr id="3" name="內容版面配置區 2"/>
          <p:cNvSpPr>
            <a:spLocks noGrp="1"/>
          </p:cNvSpPr>
          <p:nvPr>
            <p:ph idx="1"/>
          </p:nvPr>
        </p:nvSpPr>
        <p:spPr>
          <a:xfrm>
            <a:off x="1141413" y="1836128"/>
            <a:ext cx="9905999" cy="4790140"/>
          </a:xfrm>
        </p:spPr>
        <p:txBody>
          <a:bodyPr/>
          <a:lstStyle/>
          <a:p>
            <a:r>
              <a:rPr lang="zh-TW" altLang="en-US" dirty="0"/>
              <a:t>裏面內容寫入 </a:t>
            </a:r>
            <a:r>
              <a:rPr lang="en-US" altLang="zh-TW" dirty="0"/>
              <a:t>normal 0 0 0 0 0 </a:t>
            </a:r>
            <a:r>
              <a:rPr lang="zh-TW" altLang="en-US" dirty="0"/>
              <a:t>表示默認普通字體 並且刪除</a:t>
            </a:r>
            <a:r>
              <a:rPr lang="en-US" altLang="zh-TW" dirty="0"/>
              <a:t>txt</a:t>
            </a:r>
            <a:r>
              <a:rPr lang="zh-TW" altLang="en-US" dirty="0"/>
              <a:t>副檔名</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31" y="2859932"/>
            <a:ext cx="3566774" cy="347450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341" y="2859932"/>
            <a:ext cx="4366912" cy="3474506"/>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8489" y="2859932"/>
            <a:ext cx="3620005" cy="3474506"/>
          </a:xfrm>
          <a:prstGeom prst="rect">
            <a:avLst/>
          </a:prstGeom>
        </p:spPr>
      </p:pic>
    </p:spTree>
    <p:extLst>
      <p:ext uri="{BB962C8B-B14F-4D97-AF65-F5344CB8AC3E}">
        <p14:creationId xmlns:p14="http://schemas.microsoft.com/office/powerpoint/2010/main" val="102812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法</a:t>
            </a:r>
            <a:r>
              <a:rPr lang="en-US" altLang="zh-TW" dirty="0"/>
              <a:t>2 </a:t>
            </a:r>
            <a:r>
              <a:rPr lang="zh-TW" altLang="en-US" dirty="0"/>
              <a:t>新建</a:t>
            </a:r>
            <a:r>
              <a:rPr lang="en-US" altLang="zh-TW" dirty="0" err="1"/>
              <a:t>font_properties</a:t>
            </a:r>
            <a:r>
              <a:rPr lang="zh-TW" altLang="en-US" dirty="0"/>
              <a:t>文件</a:t>
            </a:r>
          </a:p>
        </p:txBody>
      </p:sp>
      <p:sp>
        <p:nvSpPr>
          <p:cNvPr id="3" name="內容版面配置區 2"/>
          <p:cNvSpPr>
            <a:spLocks noGrp="1"/>
          </p:cNvSpPr>
          <p:nvPr>
            <p:ph idx="1"/>
          </p:nvPr>
        </p:nvSpPr>
        <p:spPr>
          <a:xfrm>
            <a:off x="1141412" y="1792223"/>
            <a:ext cx="9905999" cy="3541714"/>
          </a:xfrm>
        </p:spPr>
        <p:txBody>
          <a:bodyPr/>
          <a:lstStyle/>
          <a:p>
            <a:pPr marL="0" indent="0">
              <a:buNone/>
            </a:pPr>
            <a:r>
              <a:rPr lang="zh-TW" altLang="en-US" dirty="0"/>
              <a:t>打開</a:t>
            </a:r>
            <a:r>
              <a:rPr lang="en-US" altLang="zh-TW" dirty="0" err="1"/>
              <a:t>cmd</a:t>
            </a:r>
            <a:r>
              <a:rPr lang="zh-TW" altLang="en-US" dirty="0"/>
              <a:t>輸入 </a:t>
            </a:r>
            <a:r>
              <a:rPr lang="fr-FR" altLang="zh-TW" dirty="0">
                <a:solidFill>
                  <a:srgbClr val="FF0000"/>
                </a:solidFill>
              </a:rPr>
              <a:t>echo font 0 0 0 0 0&gt;font_properties</a:t>
            </a:r>
            <a:r>
              <a:rPr lang="zh-TW" altLang="en-US" dirty="0">
                <a:solidFill>
                  <a:srgbClr val="FF0000"/>
                </a:solidFill>
              </a:rPr>
              <a:t> </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477067"/>
            <a:ext cx="5726316" cy="1867161"/>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4914264"/>
            <a:ext cx="5726316" cy="1829055"/>
          </a:xfrm>
          <a:prstGeom prst="rect">
            <a:avLst/>
          </a:prstGeom>
        </p:spPr>
      </p:pic>
      <p:sp>
        <p:nvSpPr>
          <p:cNvPr id="6" name="文字方塊 5"/>
          <p:cNvSpPr txBox="1"/>
          <p:nvPr/>
        </p:nvSpPr>
        <p:spPr>
          <a:xfrm>
            <a:off x="1053729" y="4412239"/>
            <a:ext cx="6411784" cy="369332"/>
          </a:xfrm>
          <a:prstGeom prst="rect">
            <a:avLst/>
          </a:prstGeom>
          <a:noFill/>
        </p:spPr>
        <p:txBody>
          <a:bodyPr wrap="square" rtlCol="0">
            <a:spAutoFit/>
          </a:bodyPr>
          <a:lstStyle/>
          <a:p>
            <a:r>
              <a:rPr lang="zh-TW" altLang="en-US" dirty="0"/>
              <a:t>輸出結果 </a:t>
            </a:r>
            <a:r>
              <a:rPr lang="en-US" altLang="zh-TW" dirty="0"/>
              <a:t>:</a:t>
            </a:r>
            <a:endParaRPr lang="zh-TW" altLang="en-US" dirty="0"/>
          </a:p>
        </p:txBody>
      </p:sp>
      <p:pic>
        <p:nvPicPr>
          <p:cNvPr id="7" name="圖片 6"/>
          <p:cNvPicPr>
            <a:picLocks noChangeAspect="1"/>
          </p:cNvPicPr>
          <p:nvPr/>
        </p:nvPicPr>
        <p:blipFill>
          <a:blip r:embed="rId4"/>
          <a:stretch>
            <a:fillRect/>
          </a:stretch>
        </p:blipFill>
        <p:spPr>
          <a:xfrm>
            <a:off x="7146899" y="2477067"/>
            <a:ext cx="3621338" cy="3475021"/>
          </a:xfrm>
          <a:prstGeom prst="rect">
            <a:avLst/>
          </a:prstGeom>
        </p:spPr>
      </p:pic>
      <p:sp>
        <p:nvSpPr>
          <p:cNvPr id="8" name="文字方塊 7"/>
          <p:cNvSpPr txBox="1"/>
          <p:nvPr/>
        </p:nvSpPr>
        <p:spPr>
          <a:xfrm>
            <a:off x="7105174" y="5952088"/>
            <a:ext cx="3663063" cy="369332"/>
          </a:xfrm>
          <a:prstGeom prst="rect">
            <a:avLst/>
          </a:prstGeom>
          <a:noFill/>
        </p:spPr>
        <p:txBody>
          <a:bodyPr wrap="square" rtlCol="0">
            <a:spAutoFit/>
          </a:bodyPr>
          <a:lstStyle/>
          <a:p>
            <a:r>
              <a:rPr lang="zh-TW" altLang="en-US" dirty="0"/>
              <a:t>最終結果</a:t>
            </a:r>
          </a:p>
        </p:txBody>
      </p:sp>
    </p:spTree>
    <p:extLst>
      <p:ext uri="{BB962C8B-B14F-4D97-AF65-F5344CB8AC3E}">
        <p14:creationId xmlns:p14="http://schemas.microsoft.com/office/powerpoint/2010/main" val="195164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7638" y="668622"/>
            <a:ext cx="9905998" cy="1478570"/>
          </a:xfrm>
        </p:spPr>
        <p:txBody>
          <a:bodyPr/>
          <a:lstStyle/>
          <a:p>
            <a:r>
              <a:rPr lang="zh-TW" altLang="en-US" dirty="0"/>
              <a:t>生成指令檔</a:t>
            </a:r>
          </a:p>
        </p:txBody>
      </p:sp>
      <p:sp>
        <p:nvSpPr>
          <p:cNvPr id="3" name="內容版面配置區 2"/>
          <p:cNvSpPr>
            <a:spLocks noGrp="1"/>
          </p:cNvSpPr>
          <p:nvPr>
            <p:ph idx="1"/>
          </p:nvPr>
        </p:nvSpPr>
        <p:spPr>
          <a:xfrm>
            <a:off x="388307" y="1669229"/>
            <a:ext cx="11624153" cy="3541714"/>
          </a:xfrm>
        </p:spPr>
        <p:txBody>
          <a:bodyPr/>
          <a:lstStyle/>
          <a:p>
            <a:pPr marL="0" indent="0">
              <a:buNone/>
            </a:pPr>
            <a:r>
              <a:rPr lang="zh-TW" altLang="en-US" sz="2000" dirty="0">
                <a:solidFill>
                  <a:srgbClr val="FF0000"/>
                </a:solidFill>
              </a:rPr>
              <a:t>   </a:t>
            </a:r>
            <a:endParaRPr lang="en-US" altLang="zh-TW" sz="2000" dirty="0">
              <a:solidFill>
                <a:srgbClr val="FF0000"/>
              </a:solidFill>
            </a:endParaRPr>
          </a:p>
          <a:p>
            <a:r>
              <a:rPr lang="en-US" altLang="zh-TW" sz="2000" dirty="0" err="1">
                <a:solidFill>
                  <a:srgbClr val="FF0000"/>
                </a:solidFill>
              </a:rPr>
              <a:t>shapeclustering</a:t>
            </a:r>
            <a:r>
              <a:rPr lang="en-US" altLang="zh-TW" sz="2000" dirty="0">
                <a:solidFill>
                  <a:srgbClr val="FF0000"/>
                </a:solidFill>
              </a:rPr>
              <a:t> -F </a:t>
            </a:r>
            <a:r>
              <a:rPr lang="en-US" altLang="zh-TW" sz="2000" dirty="0" err="1">
                <a:solidFill>
                  <a:srgbClr val="FF0000"/>
                </a:solidFill>
              </a:rPr>
              <a:t>font_properties</a:t>
            </a:r>
            <a:r>
              <a:rPr lang="en-US" altLang="zh-TW" sz="2000" dirty="0">
                <a:solidFill>
                  <a:srgbClr val="FF0000"/>
                </a:solidFill>
              </a:rPr>
              <a:t> -U </a:t>
            </a:r>
            <a:r>
              <a:rPr lang="en-US" altLang="zh-TW" sz="2000" dirty="0" err="1">
                <a:solidFill>
                  <a:srgbClr val="FF0000"/>
                </a:solidFill>
              </a:rPr>
              <a:t>unicharset</a:t>
            </a:r>
            <a:r>
              <a:rPr lang="en-US" altLang="zh-TW" sz="2000" dirty="0">
                <a:solidFill>
                  <a:srgbClr val="FF0000"/>
                </a:solidFill>
              </a:rPr>
              <a:t> mjorcen.normal.exp0.tr</a:t>
            </a:r>
          </a:p>
          <a:p>
            <a:r>
              <a:rPr lang="en-US" altLang="zh-TW" sz="2000" dirty="0">
                <a:solidFill>
                  <a:srgbClr val="FF0000"/>
                </a:solidFill>
              </a:rPr>
              <a:t>mjorcen.normal.exp0.trmftraining -F </a:t>
            </a:r>
            <a:r>
              <a:rPr lang="en-US" altLang="zh-TW" sz="2000" dirty="0" err="1">
                <a:solidFill>
                  <a:srgbClr val="FF0000"/>
                </a:solidFill>
              </a:rPr>
              <a:t>font_properties</a:t>
            </a:r>
            <a:r>
              <a:rPr lang="en-US" altLang="zh-TW" sz="2000" dirty="0">
                <a:solidFill>
                  <a:srgbClr val="FF0000"/>
                </a:solidFill>
              </a:rPr>
              <a:t> -U </a:t>
            </a:r>
            <a:r>
              <a:rPr lang="en-US" altLang="zh-TW" sz="2000" dirty="0" err="1">
                <a:solidFill>
                  <a:srgbClr val="FF0000"/>
                </a:solidFill>
              </a:rPr>
              <a:t>unicharset</a:t>
            </a:r>
            <a:r>
              <a:rPr lang="en-US" altLang="zh-TW" sz="2000" dirty="0">
                <a:solidFill>
                  <a:srgbClr val="FF0000"/>
                </a:solidFill>
              </a:rPr>
              <a:t> -O </a:t>
            </a:r>
            <a:r>
              <a:rPr lang="en-US" altLang="zh-TW" sz="2000" dirty="0" err="1">
                <a:solidFill>
                  <a:srgbClr val="FF0000"/>
                </a:solidFill>
              </a:rPr>
              <a:t>unicharset</a:t>
            </a:r>
            <a:r>
              <a:rPr lang="zh-TW" altLang="en-US" sz="2000" dirty="0">
                <a:solidFill>
                  <a:srgbClr val="FF0000"/>
                </a:solidFill>
              </a:rPr>
              <a:t> </a:t>
            </a:r>
            <a:r>
              <a:rPr lang="en-US" altLang="zh-TW" sz="2000" dirty="0">
                <a:solidFill>
                  <a:srgbClr val="FF0000"/>
                </a:solidFill>
              </a:rPr>
              <a:t>mjorcen.normal.exp0.tr</a:t>
            </a:r>
          </a:p>
          <a:p>
            <a:r>
              <a:rPr lang="en-US" altLang="zh-TW" sz="2000" dirty="0" err="1">
                <a:solidFill>
                  <a:srgbClr val="FF0000"/>
                </a:solidFill>
              </a:rPr>
              <a:t>cntraining</a:t>
            </a:r>
            <a:r>
              <a:rPr lang="en-US" altLang="zh-TW" sz="2000" dirty="0">
                <a:solidFill>
                  <a:srgbClr val="FF0000"/>
                </a:solidFill>
              </a:rPr>
              <a:t> mjorcen.normal.exp0.tr</a:t>
            </a:r>
          </a:p>
          <a:p>
            <a:pPr marL="0" indent="0">
              <a:buNone/>
            </a:pPr>
            <a:r>
              <a:rPr lang="zh-TW" altLang="en-US" sz="2000" dirty="0">
                <a:solidFill>
                  <a:srgbClr val="FF0000"/>
                </a:solidFill>
              </a:rPr>
              <a:t>   </a:t>
            </a:r>
            <a:r>
              <a:rPr lang="zh-TW" altLang="en-US" sz="2000" dirty="0">
                <a:solidFill>
                  <a:schemeClr val="bg1"/>
                </a:solidFill>
              </a:rPr>
              <a:t>最後會生成五個文件，把目錄下的</a:t>
            </a:r>
            <a:r>
              <a:rPr lang="en-US" altLang="zh-TW" sz="2000" dirty="0" err="1">
                <a:solidFill>
                  <a:schemeClr val="bg1"/>
                </a:solidFill>
              </a:rPr>
              <a:t>unicharset</a:t>
            </a:r>
            <a:r>
              <a:rPr lang="zh-TW" altLang="en-US" sz="2000" dirty="0">
                <a:solidFill>
                  <a:schemeClr val="bg1"/>
                </a:solidFill>
              </a:rPr>
              <a:t>、</a:t>
            </a:r>
            <a:r>
              <a:rPr lang="en-US" altLang="zh-TW" sz="2000" dirty="0" err="1">
                <a:solidFill>
                  <a:schemeClr val="bg1"/>
                </a:solidFill>
              </a:rPr>
              <a:t>inttemp</a:t>
            </a:r>
            <a:r>
              <a:rPr lang="zh-TW" altLang="en-US" sz="2000" dirty="0">
                <a:solidFill>
                  <a:schemeClr val="bg1"/>
                </a:solidFill>
              </a:rPr>
              <a:t>、</a:t>
            </a:r>
            <a:r>
              <a:rPr lang="en-US" altLang="zh-TW" sz="2000" dirty="0" err="1">
                <a:solidFill>
                  <a:schemeClr val="bg1"/>
                </a:solidFill>
              </a:rPr>
              <a:t>pffmtable</a:t>
            </a:r>
            <a:r>
              <a:rPr lang="zh-TW" altLang="en-US" sz="2000" dirty="0">
                <a:solidFill>
                  <a:schemeClr val="bg1"/>
                </a:solidFill>
              </a:rPr>
              <a:t>、</a:t>
            </a:r>
            <a:r>
              <a:rPr lang="en-US" altLang="zh-TW" sz="2000" dirty="0" err="1">
                <a:solidFill>
                  <a:schemeClr val="bg1"/>
                </a:solidFill>
              </a:rPr>
              <a:t>shapetable</a:t>
            </a:r>
            <a:r>
              <a:rPr lang="zh-TW" altLang="en-US" sz="2000" dirty="0">
                <a:solidFill>
                  <a:schemeClr val="bg1"/>
                </a:solidFill>
              </a:rPr>
              <a:t>、</a:t>
            </a:r>
            <a:r>
              <a:rPr lang="en-US" altLang="zh-TW" sz="2000" dirty="0" err="1">
                <a:solidFill>
                  <a:schemeClr val="bg1"/>
                </a:solidFill>
              </a:rPr>
              <a:t>normproto</a:t>
            </a:r>
            <a:r>
              <a:rPr lang="zh-TW" altLang="en-US" sz="2000" dirty="0">
                <a:solidFill>
                  <a:schemeClr val="bg1"/>
                </a:solidFill>
              </a:rPr>
              <a:t>這五個文件</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38" y="4432355"/>
            <a:ext cx="5672747" cy="1980971"/>
          </a:xfrm>
          <a:prstGeom prst="rect">
            <a:avLst/>
          </a:prstGeom>
        </p:spPr>
      </p:pic>
    </p:spTree>
    <p:extLst>
      <p:ext uri="{BB962C8B-B14F-4D97-AF65-F5344CB8AC3E}">
        <p14:creationId xmlns:p14="http://schemas.microsoft.com/office/powerpoint/2010/main" val="210610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修改文件名</a:t>
            </a:r>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332" y="3222767"/>
            <a:ext cx="7902134" cy="1975533"/>
          </a:xfrm>
        </p:spPr>
      </p:pic>
      <p:sp>
        <p:nvSpPr>
          <p:cNvPr id="8" name="文字方塊 7"/>
          <p:cNvSpPr txBox="1"/>
          <p:nvPr/>
        </p:nvSpPr>
        <p:spPr>
          <a:xfrm>
            <a:off x="1223332" y="2097088"/>
            <a:ext cx="8960328" cy="646331"/>
          </a:xfrm>
          <a:prstGeom prst="rect">
            <a:avLst/>
          </a:prstGeom>
          <a:noFill/>
        </p:spPr>
        <p:txBody>
          <a:bodyPr wrap="square" rtlCol="0">
            <a:spAutoFit/>
          </a:bodyPr>
          <a:lstStyle/>
          <a:p>
            <a:r>
              <a:rPr lang="zh-TW" altLang="en-US" dirty="0"/>
              <a:t>由上步驟所生成的文件中修改目錄下會生成對應下列五個文件，在這五個文件前加上</a:t>
            </a:r>
            <a:r>
              <a:rPr lang="en-US" altLang="zh-TW" dirty="0"/>
              <a:t>normal.</a:t>
            </a:r>
            <a:r>
              <a:rPr lang="zh-TW" altLang="en-US" dirty="0"/>
              <a:t>進行重命名如下 </a:t>
            </a:r>
            <a:r>
              <a:rPr lang="en-US" altLang="zh-TW" dirty="0"/>
              <a:t>:</a:t>
            </a:r>
            <a:endParaRPr lang="zh-TW" altLang="en-US" dirty="0"/>
          </a:p>
        </p:txBody>
      </p:sp>
    </p:spTree>
    <p:extLst>
      <p:ext uri="{BB962C8B-B14F-4D97-AF65-F5344CB8AC3E}">
        <p14:creationId xmlns:p14="http://schemas.microsoft.com/office/powerpoint/2010/main" val="381806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合併檔案</a:t>
            </a:r>
          </a:p>
        </p:txBody>
      </p:sp>
      <p:sp>
        <p:nvSpPr>
          <p:cNvPr id="3" name="內容版面配置區 2"/>
          <p:cNvSpPr>
            <a:spLocks noGrp="1"/>
          </p:cNvSpPr>
          <p:nvPr>
            <p:ph idx="1"/>
          </p:nvPr>
        </p:nvSpPr>
        <p:spPr/>
        <p:txBody>
          <a:bodyPr/>
          <a:lstStyle/>
          <a:p>
            <a:r>
              <a:rPr lang="zh-TW" altLang="en-US" dirty="0"/>
              <a:t>打開</a:t>
            </a:r>
            <a:r>
              <a:rPr lang="en-US" altLang="zh-TW" dirty="0" err="1"/>
              <a:t>cmd</a:t>
            </a:r>
            <a:r>
              <a:rPr lang="zh-TW" altLang="en-US" dirty="0"/>
              <a:t>輸入 </a:t>
            </a:r>
            <a:r>
              <a:rPr lang="en-US" altLang="zh-TW" dirty="0" err="1">
                <a:solidFill>
                  <a:srgbClr val="FF0000"/>
                </a:solidFill>
              </a:rPr>
              <a:t>combine_tessdata</a:t>
            </a:r>
            <a:r>
              <a:rPr lang="en-US" altLang="zh-TW" dirty="0">
                <a:solidFill>
                  <a:srgbClr val="FF0000"/>
                </a:solidFill>
              </a:rPr>
              <a:t> normal.</a:t>
            </a:r>
            <a:endParaRPr lang="zh-TW" altLang="en-US" dirty="0">
              <a:solidFill>
                <a:srgbClr val="FF0000"/>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328" y="2972482"/>
            <a:ext cx="6315956" cy="3286584"/>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535" y="4190755"/>
            <a:ext cx="1486107" cy="1752845"/>
          </a:xfrm>
          <a:prstGeom prst="rect">
            <a:avLst/>
          </a:prstGeom>
        </p:spPr>
      </p:pic>
      <p:sp>
        <p:nvSpPr>
          <p:cNvPr id="6" name="文字方塊 5"/>
          <p:cNvSpPr txBox="1"/>
          <p:nvPr/>
        </p:nvSpPr>
        <p:spPr>
          <a:xfrm>
            <a:off x="8117729" y="5943600"/>
            <a:ext cx="2626236" cy="369332"/>
          </a:xfrm>
          <a:prstGeom prst="rect">
            <a:avLst/>
          </a:prstGeom>
          <a:noFill/>
        </p:spPr>
        <p:txBody>
          <a:bodyPr wrap="square" rtlCol="0">
            <a:spAutoFit/>
          </a:bodyPr>
          <a:lstStyle/>
          <a:p>
            <a:r>
              <a:rPr lang="zh-TW" altLang="en-US" dirty="0"/>
              <a:t>最終檔案</a:t>
            </a:r>
          </a:p>
        </p:txBody>
      </p:sp>
    </p:spTree>
    <p:extLst>
      <p:ext uri="{BB962C8B-B14F-4D97-AF65-F5344CB8AC3E}">
        <p14:creationId xmlns:p14="http://schemas.microsoft.com/office/powerpoint/2010/main" val="318816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492C0B-A9A4-48D7-B7BB-A0FE9C8FF6F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第八次專題提報大綱</a:t>
            </a:r>
          </a:p>
        </p:txBody>
      </p:sp>
      <p:sp>
        <p:nvSpPr>
          <p:cNvPr id="3" name="內容版面配置區 2">
            <a:extLst>
              <a:ext uri="{FF2B5EF4-FFF2-40B4-BE49-F238E27FC236}">
                <a16:creationId xmlns:a16="http://schemas.microsoft.com/office/drawing/2014/main" id="{A9FEF92D-BDC0-4ECE-AE14-68F6F44144B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關於類神經演算法的影像辨識位子</a:t>
            </a:r>
            <a:r>
              <a:rPr lang="en-US" altLang="zh-TW" dirty="0">
                <a:latin typeface="標楷體" panose="03000509000000000000" pitchFamily="65" charset="-120"/>
                <a:ea typeface="標楷體" panose="03000509000000000000" pitchFamily="65" charset="-120"/>
              </a:rPr>
              <a:t>(</a:t>
            </a:r>
            <a:r>
              <a:rPr lang="en-US" altLang="zh-TW" dirty="0"/>
              <a:t>Object Localization</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使用</a:t>
            </a:r>
            <a:r>
              <a:rPr lang="en-US" altLang="zh-TW" dirty="0">
                <a:latin typeface="標楷體" panose="03000509000000000000" pitchFamily="65" charset="-120"/>
                <a:ea typeface="標楷體" panose="03000509000000000000" pitchFamily="65" charset="-120"/>
              </a:rPr>
              <a:t>YOLO</a:t>
            </a:r>
            <a:r>
              <a:rPr lang="zh-TW" altLang="en-US" dirty="0">
                <a:latin typeface="標楷體" panose="03000509000000000000" pitchFamily="65" charset="-120"/>
                <a:ea typeface="標楷體" panose="03000509000000000000" pitchFamily="65" charset="-120"/>
              </a:rPr>
              <a:t>類神經演算法的概述</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學習機器學習之原理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參考 台大 李弘毅教授</a:t>
            </a:r>
            <a:r>
              <a:rPr lang="en-US" altLang="zh-TW" dirty="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3660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存放完整</a:t>
            </a:r>
            <a:r>
              <a:rPr lang="en-US" altLang="zh-TW" dirty="0"/>
              <a:t>DATA</a:t>
            </a:r>
            <a:r>
              <a:rPr lang="zh-TW" altLang="en-US" dirty="0"/>
              <a:t>檔</a:t>
            </a:r>
          </a:p>
        </p:txBody>
      </p:sp>
      <p:sp>
        <p:nvSpPr>
          <p:cNvPr id="3" name="內容版面配置區 2"/>
          <p:cNvSpPr>
            <a:spLocks noGrp="1"/>
          </p:cNvSpPr>
          <p:nvPr>
            <p:ph idx="1"/>
          </p:nvPr>
        </p:nvSpPr>
        <p:spPr/>
        <p:txBody>
          <a:bodyPr/>
          <a:lstStyle/>
          <a:p>
            <a:r>
              <a:rPr lang="zh-TW" altLang="en-US" dirty="0"/>
              <a:t>把</a:t>
            </a:r>
            <a:r>
              <a:rPr lang="en-US" altLang="zh-TW" dirty="0" err="1"/>
              <a:t>normal.traineddata</a:t>
            </a:r>
            <a:r>
              <a:rPr lang="en-US" altLang="zh-TW" dirty="0"/>
              <a:t> </a:t>
            </a:r>
            <a:r>
              <a:rPr lang="zh-TW" altLang="en-US" dirty="0"/>
              <a:t>複製到</a:t>
            </a:r>
            <a:r>
              <a:rPr lang="en-US" altLang="zh-TW" dirty="0"/>
              <a:t>Tesseract-OCR</a:t>
            </a:r>
            <a:r>
              <a:rPr lang="zh-TW" altLang="en-US" dirty="0"/>
              <a:t>程序目錄下的“</a:t>
            </a:r>
            <a:r>
              <a:rPr lang="en-US" altLang="zh-TW" dirty="0" err="1"/>
              <a:t>tessdata</a:t>
            </a:r>
            <a:r>
              <a:rPr lang="en-US" altLang="zh-TW" dirty="0"/>
              <a:t>”</a:t>
            </a:r>
            <a:r>
              <a:rPr lang="zh-TW" altLang="en-US" dirty="0"/>
              <a:t>目錄</a:t>
            </a:r>
            <a:endParaRPr lang="en-US" altLang="zh-TW" dirty="0"/>
          </a:p>
          <a:p>
            <a:pPr marL="0" indent="0">
              <a:buNone/>
            </a:pPr>
            <a:r>
              <a:rPr lang="zh-TW" altLang="en-US" dirty="0"/>
              <a:t>   在</a:t>
            </a:r>
            <a:r>
              <a:rPr lang="en-US" altLang="zh-TW" dirty="0"/>
              <a:t>Tesseract-OCR</a:t>
            </a:r>
            <a:r>
              <a:rPr lang="zh-TW" altLang="en-US" dirty="0"/>
              <a:t>程序目錄下執行</a:t>
            </a:r>
            <a:endParaRPr lang="en-US" altLang="zh-TW" dirty="0"/>
          </a:p>
          <a:p>
            <a:pPr marL="0" indent="0">
              <a:buNone/>
            </a:pPr>
            <a:r>
              <a:rPr lang="zh-TW" altLang="en-US" dirty="0">
                <a:solidFill>
                  <a:srgbClr val="FF0000"/>
                </a:solidFill>
              </a:rPr>
              <a:t>   </a:t>
            </a:r>
            <a:r>
              <a:rPr lang="en-US" altLang="zh-TW" dirty="0">
                <a:solidFill>
                  <a:srgbClr val="FF0000"/>
                </a:solidFill>
              </a:rPr>
              <a:t>tesseract.exe myfontlab.normal.exp07.jpg out –l normal</a:t>
            </a:r>
            <a:endParaRPr lang="zh-TW" altLang="en-US" dirty="0">
              <a:solidFill>
                <a:srgbClr val="FF0000"/>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010" y="3858016"/>
            <a:ext cx="4988611" cy="2730674"/>
          </a:xfrm>
          <a:prstGeom prst="rect">
            <a:avLst/>
          </a:prstGeom>
        </p:spPr>
      </p:pic>
      <p:sp>
        <p:nvSpPr>
          <p:cNvPr id="5" name="文字方塊 4"/>
          <p:cNvSpPr txBox="1"/>
          <p:nvPr/>
        </p:nvSpPr>
        <p:spPr>
          <a:xfrm>
            <a:off x="6601216" y="6175332"/>
            <a:ext cx="2417524" cy="369332"/>
          </a:xfrm>
          <a:prstGeom prst="rect">
            <a:avLst/>
          </a:prstGeom>
          <a:noFill/>
        </p:spPr>
        <p:txBody>
          <a:bodyPr wrap="square" rtlCol="0">
            <a:spAutoFit/>
          </a:bodyPr>
          <a:lstStyle/>
          <a:p>
            <a:r>
              <a:rPr lang="zh-TW" altLang="en-US" dirty="0"/>
              <a:t>成功執行</a:t>
            </a:r>
          </a:p>
        </p:txBody>
      </p:sp>
    </p:spTree>
    <p:extLst>
      <p:ext uri="{BB962C8B-B14F-4D97-AF65-F5344CB8AC3E}">
        <p14:creationId xmlns:p14="http://schemas.microsoft.com/office/powerpoint/2010/main" val="141602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下期進度</a:t>
            </a:r>
          </a:p>
        </p:txBody>
      </p:sp>
      <p:sp>
        <p:nvSpPr>
          <p:cNvPr id="3" name="內容版面配置區 2"/>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準備期末考</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觀看李弘毅教學影片理解原理</a:t>
            </a:r>
          </a:p>
        </p:txBody>
      </p:sp>
    </p:spTree>
    <p:extLst>
      <p:ext uri="{BB962C8B-B14F-4D97-AF65-F5344CB8AC3E}">
        <p14:creationId xmlns:p14="http://schemas.microsoft.com/office/powerpoint/2010/main" val="337432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C78B8AF-FF32-493F-90C1-10A1C22BCA8A}"/>
              </a:ext>
            </a:extLst>
          </p:cNvPr>
          <p:cNvSpPr>
            <a:spLocks noGrp="1"/>
          </p:cNvSpPr>
          <p:nvPr>
            <p:ph idx="1"/>
          </p:nvPr>
        </p:nvSpPr>
        <p:spPr>
          <a:xfrm>
            <a:off x="3346264" y="1658143"/>
            <a:ext cx="4999252" cy="3541714"/>
          </a:xfrm>
        </p:spPr>
        <p:txBody>
          <a:bodyPr>
            <a:normAutofit/>
          </a:bodyPr>
          <a:lstStyle/>
          <a:p>
            <a:pPr marL="0" indent="0">
              <a:buNone/>
            </a:pPr>
            <a:r>
              <a:rPr lang="zh-TW" altLang="en-US" sz="8800" b="1" dirty="0">
                <a:latin typeface="標楷體" panose="03000509000000000000" pitchFamily="65" charset="-120"/>
                <a:ea typeface="標楷體" panose="03000509000000000000" pitchFamily="65" charset="-120"/>
              </a:rPr>
              <a:t>報告結束</a:t>
            </a:r>
            <a:endParaRPr lang="zh-TW" altLang="en-US" sz="8800" dirty="0"/>
          </a:p>
        </p:txBody>
      </p:sp>
      <p:sp>
        <p:nvSpPr>
          <p:cNvPr id="4" name="文字方塊 3">
            <a:extLst>
              <a:ext uri="{FF2B5EF4-FFF2-40B4-BE49-F238E27FC236}">
                <a16:creationId xmlns:a16="http://schemas.microsoft.com/office/drawing/2014/main" id="{3782EE56-0F93-4A4A-971B-6426CD2881B8}"/>
              </a:ext>
            </a:extLst>
          </p:cNvPr>
          <p:cNvSpPr txBox="1"/>
          <p:nvPr/>
        </p:nvSpPr>
        <p:spPr>
          <a:xfrm>
            <a:off x="2656114" y="3764478"/>
            <a:ext cx="5953496" cy="584775"/>
          </a:xfrm>
          <a:prstGeom prst="rect">
            <a:avLst/>
          </a:prstGeom>
          <a:noFill/>
        </p:spPr>
        <p:txBody>
          <a:bodyPr wrap="square" rtlCol="0">
            <a:spAutoFit/>
          </a:bodyPr>
          <a:lstStyle/>
          <a:p>
            <a:pPr algn="ctr"/>
            <a:r>
              <a:rPr lang="zh-TW" altLang="en-US" sz="3200" dirty="0">
                <a:latin typeface="標楷體" panose="03000509000000000000" pitchFamily="65" charset="-120"/>
                <a:ea typeface="標楷體" panose="03000509000000000000" pitchFamily="65" charset="-120"/>
              </a:rPr>
              <a:t>謝謝教授、同學耐心聽講</a:t>
            </a:r>
          </a:p>
        </p:txBody>
      </p:sp>
    </p:spTree>
    <p:extLst>
      <p:ext uri="{BB962C8B-B14F-4D97-AF65-F5344CB8AC3E}">
        <p14:creationId xmlns:p14="http://schemas.microsoft.com/office/powerpoint/2010/main" val="406930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normAutofit/>
          </a:bodyPr>
          <a:lstStyle/>
          <a:p>
            <a:r>
              <a:rPr lang="en-US" altLang="zh-TW" sz="4000" dirty="0" err="1">
                <a:latin typeface="標楷體" panose="03000509000000000000" pitchFamily="65" charset="-120"/>
                <a:ea typeface="標楷體" panose="03000509000000000000" pitchFamily="65" charset="-120"/>
              </a:rPr>
              <a:t>cnn</a:t>
            </a:r>
            <a:endParaRPr lang="zh-TW" altLang="en-US" sz="4000" dirty="0">
              <a:latin typeface="標楷體" panose="03000509000000000000" pitchFamily="65" charset="-120"/>
              <a:ea typeface="標楷體" panose="03000509000000000000" pitchFamily="65" charset="-120"/>
            </a:endParaRPr>
          </a:p>
        </p:txBody>
      </p:sp>
      <p:sp>
        <p:nvSpPr>
          <p:cNvPr id="12" name="文字版面配置區 11"/>
          <p:cNvSpPr>
            <a:spLocks noGrp="1"/>
          </p:cNvSpPr>
          <p:nvPr>
            <p:ph type="body" sz="half" idx="2"/>
          </p:nvPr>
        </p:nvSpPr>
        <p:spPr/>
        <p:txBody>
          <a:bodyPr>
            <a:normAutofit/>
          </a:bodyPr>
          <a:lstStyle/>
          <a:p>
            <a:r>
              <a:rPr lang="en-US" altLang="zh-TW" dirty="0"/>
              <a:t>CNN </a:t>
            </a:r>
            <a:r>
              <a:rPr lang="zh-TW" altLang="en-US" dirty="0"/>
              <a:t>分辨一張新圖片時，在不知道上述特徵在哪的情況下，</a:t>
            </a:r>
            <a:r>
              <a:rPr lang="en-US" altLang="zh-TW" dirty="0"/>
              <a:t>CNN </a:t>
            </a:r>
            <a:r>
              <a:rPr lang="zh-TW" altLang="en-US" dirty="0"/>
              <a:t>會比對圖片中的任何地方。為了計算整張圖片裡有多少相符的特徵，我們在這裡創造了一套篩選機制。這套機制背後的數學原理被稱為</a:t>
            </a:r>
            <a:r>
              <a:rPr lang="zh-TW" altLang="en-US" b="1" dirty="0"/>
              <a:t>卷積</a:t>
            </a:r>
            <a:r>
              <a:rPr lang="zh-TW" altLang="en-US" dirty="0"/>
              <a:t>（</a:t>
            </a:r>
            <a:r>
              <a:rPr lang="en-US" altLang="zh-TW" dirty="0"/>
              <a:t>convolution</a:t>
            </a:r>
            <a:r>
              <a:rPr lang="zh-TW" altLang="en-US" dirty="0"/>
              <a:t>），也就是 </a:t>
            </a:r>
            <a:r>
              <a:rPr lang="en-US" altLang="zh-TW" dirty="0"/>
              <a:t>CNN </a:t>
            </a:r>
            <a:r>
              <a:rPr lang="zh-TW" altLang="en-US" dirty="0"/>
              <a:t>的名稱由來。</a:t>
            </a:r>
            <a:endParaRPr lang="zh-TW" altLang="en-US" sz="2000"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21" y="1249471"/>
            <a:ext cx="5010150" cy="3848622"/>
          </a:xfrm>
          <a:prstGeom prst="rect">
            <a:avLst/>
          </a:prstGeom>
        </p:spPr>
      </p:pic>
    </p:spTree>
    <p:extLst>
      <p:ext uri="{BB962C8B-B14F-4D97-AF65-F5344CB8AC3E}">
        <p14:creationId xmlns:p14="http://schemas.microsoft.com/office/powerpoint/2010/main" val="81921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sliding window (</a:t>
            </a:r>
            <a:r>
              <a:rPr lang="zh-TW" altLang="en-US" b="1" dirty="0"/>
              <a:t>滑動窗口</a:t>
            </a:r>
            <a:r>
              <a:rPr lang="en-US" altLang="zh-TW" b="1" dirty="0"/>
              <a:t>)</a:t>
            </a:r>
            <a:br>
              <a:rPr lang="en-US" altLang="zh-TW" b="1" dirty="0"/>
            </a:br>
            <a:endParaRPr lang="zh-TW" altLang="en-US" sz="4000" dirty="0">
              <a:latin typeface="標楷體" panose="03000509000000000000" pitchFamily="65" charset="-120"/>
              <a:ea typeface="標楷體" panose="03000509000000000000" pitchFamily="65" charset="-120"/>
            </a:endParaRPr>
          </a:p>
        </p:txBody>
      </p:sp>
      <p:pic>
        <p:nvPicPr>
          <p:cNvPr id="5" name="圖片版面配置區 4"/>
          <p:cNvPicPr>
            <a:picLocks noGrp="1" noChangeAspect="1"/>
          </p:cNvPicPr>
          <p:nvPr>
            <p:ph type="pic" idx="1"/>
          </p:nvPr>
        </p:nvPicPr>
        <p:blipFill>
          <a:blip r:embed="rId2">
            <a:extLst>
              <a:ext uri="{28A0092B-C50C-407E-A947-70E740481C1C}">
                <a14:useLocalDpi xmlns:a14="http://schemas.microsoft.com/office/drawing/2010/main" val="0"/>
              </a:ext>
            </a:extLst>
          </a:blip>
          <a:srcRect l="4802" r="4802"/>
          <a:stretch>
            <a:fillRect/>
          </a:stretch>
        </p:blipFill>
        <p:spPr/>
      </p:pic>
      <p:sp>
        <p:nvSpPr>
          <p:cNvPr id="4" name="文字版面配置區 3"/>
          <p:cNvSpPr>
            <a:spLocks noGrp="1"/>
          </p:cNvSpPr>
          <p:nvPr>
            <p:ph type="body" sz="half" idx="2"/>
          </p:nvPr>
        </p:nvSpPr>
        <p:spPr/>
        <p:txBody>
          <a:bodyPr>
            <a:normAutofit/>
          </a:bodyPr>
          <a:lstStyle/>
          <a:p>
            <a:r>
              <a:rPr lang="en-US" altLang="zh-TW" sz="2000" dirty="0">
                <a:latin typeface="標楷體" panose="03000509000000000000" pitchFamily="65" charset="-120"/>
                <a:ea typeface="標楷體" panose="03000509000000000000" pitchFamily="65" charset="-120"/>
              </a:rPr>
              <a:t>Xml</a:t>
            </a:r>
            <a:r>
              <a:rPr lang="zh-TW" altLang="en-US" sz="2000" dirty="0">
                <a:latin typeface="標楷體" panose="03000509000000000000" pitchFamily="65" charset="-120"/>
                <a:ea typeface="標楷體" panose="03000509000000000000" pitchFamily="65" charset="-120"/>
              </a:rPr>
              <a:t>是一種標記式語言。</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標記成電腦可以理解的資訊符號</a:t>
            </a:r>
          </a:p>
        </p:txBody>
      </p:sp>
    </p:spTree>
    <p:extLst>
      <p:ext uri="{BB962C8B-B14F-4D97-AF65-F5344CB8AC3E}">
        <p14:creationId xmlns:p14="http://schemas.microsoft.com/office/powerpoint/2010/main" val="342368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機器學習之原理</a:t>
            </a:r>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4" y="2249487"/>
            <a:ext cx="9530762" cy="4370587"/>
          </a:xfrm>
        </p:spPr>
      </p:pic>
    </p:spTree>
    <p:extLst>
      <p:ext uri="{BB962C8B-B14F-4D97-AF65-F5344CB8AC3E}">
        <p14:creationId xmlns:p14="http://schemas.microsoft.com/office/powerpoint/2010/main" val="64593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所需軟體</a:t>
            </a:r>
          </a:p>
        </p:txBody>
      </p:sp>
      <p:sp>
        <p:nvSpPr>
          <p:cNvPr id="3" name="內容版面配置區 2"/>
          <p:cNvSpPr>
            <a:spLocks noGrp="1"/>
          </p:cNvSpPr>
          <p:nvPr>
            <p:ph idx="1"/>
          </p:nvPr>
        </p:nvSpPr>
        <p:spPr>
          <a:xfrm>
            <a:off x="1141413" y="2097088"/>
            <a:ext cx="9905999" cy="3541714"/>
          </a:xfrm>
        </p:spPr>
        <p:txBody>
          <a:bodyPr>
            <a:normAutofit/>
          </a:bodyPr>
          <a:lstStyle/>
          <a:p>
            <a:pPr marL="0" indent="0">
              <a:buNone/>
            </a:pPr>
            <a:r>
              <a:rPr lang="en-US" altLang="zh-TW" sz="4800" dirty="0" err="1"/>
              <a:t>jTessBoxEditor</a:t>
            </a:r>
            <a:r>
              <a:rPr lang="en-US" altLang="zh-TW" sz="4800" dirty="0"/>
              <a:t>          tesseract-</a:t>
            </a:r>
            <a:r>
              <a:rPr lang="en-US" altLang="zh-TW" sz="4800" dirty="0" err="1"/>
              <a:t>ocr</a:t>
            </a:r>
            <a:endParaRPr lang="zh-TW" altLang="en-US" sz="4800" dirty="0"/>
          </a:p>
        </p:txBody>
      </p:sp>
      <p:pic>
        <p:nvPicPr>
          <p:cNvPr id="4" name="圖片 3"/>
          <p:cNvPicPr>
            <a:picLocks noChangeAspect="1"/>
          </p:cNvPicPr>
          <p:nvPr/>
        </p:nvPicPr>
        <p:blipFill>
          <a:blip r:embed="rId2"/>
          <a:stretch>
            <a:fillRect/>
          </a:stretch>
        </p:blipFill>
        <p:spPr>
          <a:xfrm>
            <a:off x="1255034" y="3197692"/>
            <a:ext cx="3368813" cy="2842561"/>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3112227"/>
            <a:ext cx="4274491" cy="2928026"/>
          </a:xfrm>
          <a:prstGeom prst="rect">
            <a:avLst/>
          </a:prstGeom>
        </p:spPr>
      </p:pic>
    </p:spTree>
    <p:extLst>
      <p:ext uri="{BB962C8B-B14F-4D97-AF65-F5344CB8AC3E}">
        <p14:creationId xmlns:p14="http://schemas.microsoft.com/office/powerpoint/2010/main" val="210505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55F0CA-8B8F-4148-B749-1B605E2EFAA5}"/>
              </a:ext>
            </a:extLst>
          </p:cNvPr>
          <p:cNvSpPr>
            <a:spLocks noGrp="1"/>
          </p:cNvSpPr>
          <p:nvPr>
            <p:ph type="title"/>
          </p:nvPr>
        </p:nvSpPr>
        <p:spPr/>
        <p:txBody>
          <a:bodyPr/>
          <a:lstStyle/>
          <a:p>
            <a:r>
              <a:rPr lang="en-US" altLang="zh-TW" dirty="0"/>
              <a:t>OCR</a:t>
            </a:r>
            <a:r>
              <a:rPr lang="zh-TW" altLang="en-US" dirty="0"/>
              <a:t>原理簡述</a:t>
            </a:r>
          </a:p>
        </p:txBody>
      </p:sp>
      <p:sp>
        <p:nvSpPr>
          <p:cNvPr id="4" name="矩形 3">
            <a:extLst>
              <a:ext uri="{FF2B5EF4-FFF2-40B4-BE49-F238E27FC236}">
                <a16:creationId xmlns:a16="http://schemas.microsoft.com/office/drawing/2014/main" id="{354DBE25-9F65-48C5-AC97-618627BA4B0A}"/>
              </a:ext>
            </a:extLst>
          </p:cNvPr>
          <p:cNvSpPr/>
          <p:nvPr/>
        </p:nvSpPr>
        <p:spPr>
          <a:xfrm>
            <a:off x="1627421" y="2994027"/>
            <a:ext cx="1257300"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solidFill>
                  <a:sysClr val="windowText" lastClr="000000"/>
                </a:solidFill>
              </a:rPr>
              <a:t>圖像</a:t>
            </a:r>
            <a:endParaRPr lang="zh-TW" altLang="en-US" dirty="0">
              <a:solidFill>
                <a:sysClr val="windowText" lastClr="000000"/>
              </a:solidFill>
            </a:endParaRPr>
          </a:p>
        </p:txBody>
      </p:sp>
      <p:sp>
        <p:nvSpPr>
          <p:cNvPr id="5" name="矩形 4">
            <a:extLst>
              <a:ext uri="{FF2B5EF4-FFF2-40B4-BE49-F238E27FC236}">
                <a16:creationId xmlns:a16="http://schemas.microsoft.com/office/drawing/2014/main" id="{E80E3706-A83E-494E-A735-01B8FFF0AF39}"/>
              </a:ext>
            </a:extLst>
          </p:cNvPr>
          <p:cNvSpPr/>
          <p:nvPr/>
        </p:nvSpPr>
        <p:spPr>
          <a:xfrm>
            <a:off x="4439248" y="2936878"/>
            <a:ext cx="1098083"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rPr>
              <a:t>計算機識別處理</a:t>
            </a:r>
          </a:p>
        </p:txBody>
      </p:sp>
      <p:sp>
        <p:nvSpPr>
          <p:cNvPr id="6" name="矩形 5">
            <a:extLst>
              <a:ext uri="{FF2B5EF4-FFF2-40B4-BE49-F238E27FC236}">
                <a16:creationId xmlns:a16="http://schemas.microsoft.com/office/drawing/2014/main" id="{25DEAD4B-B734-430A-B3C5-136A58462DCA}"/>
              </a:ext>
            </a:extLst>
          </p:cNvPr>
          <p:cNvSpPr/>
          <p:nvPr/>
        </p:nvSpPr>
        <p:spPr>
          <a:xfrm>
            <a:off x="7012697" y="2936878"/>
            <a:ext cx="1273628"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rPr>
              <a:t>本文訊息</a:t>
            </a:r>
          </a:p>
        </p:txBody>
      </p:sp>
      <p:sp>
        <p:nvSpPr>
          <p:cNvPr id="7" name="矩形 6">
            <a:extLst>
              <a:ext uri="{FF2B5EF4-FFF2-40B4-BE49-F238E27FC236}">
                <a16:creationId xmlns:a16="http://schemas.microsoft.com/office/drawing/2014/main" id="{ED25A542-FF0C-4414-8F5F-501F32F06A6E}"/>
              </a:ext>
            </a:extLst>
          </p:cNvPr>
          <p:cNvSpPr/>
          <p:nvPr/>
        </p:nvSpPr>
        <p:spPr>
          <a:xfrm>
            <a:off x="9055186" y="2936878"/>
            <a:ext cx="1273628"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rPr>
              <a:t>校對</a:t>
            </a:r>
          </a:p>
        </p:txBody>
      </p:sp>
      <p:sp>
        <p:nvSpPr>
          <p:cNvPr id="9" name="矩形 8">
            <a:extLst>
              <a:ext uri="{FF2B5EF4-FFF2-40B4-BE49-F238E27FC236}">
                <a16:creationId xmlns:a16="http://schemas.microsoft.com/office/drawing/2014/main" id="{AC00E4D6-00EB-444C-8B6E-92F5E3DEF5BB}"/>
              </a:ext>
            </a:extLst>
          </p:cNvPr>
          <p:cNvSpPr/>
          <p:nvPr/>
        </p:nvSpPr>
        <p:spPr>
          <a:xfrm>
            <a:off x="10762207" y="2946857"/>
            <a:ext cx="1273628"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rPr>
              <a:t>輸出</a:t>
            </a:r>
          </a:p>
        </p:txBody>
      </p:sp>
      <p:sp>
        <p:nvSpPr>
          <p:cNvPr id="15" name="箭號: 向右 14">
            <a:extLst>
              <a:ext uri="{FF2B5EF4-FFF2-40B4-BE49-F238E27FC236}">
                <a16:creationId xmlns:a16="http://schemas.microsoft.com/office/drawing/2014/main" id="{7201D331-C596-4C0F-8BED-E1A8A9FB0820}"/>
              </a:ext>
            </a:extLst>
          </p:cNvPr>
          <p:cNvSpPr/>
          <p:nvPr/>
        </p:nvSpPr>
        <p:spPr>
          <a:xfrm>
            <a:off x="31473" y="3070662"/>
            <a:ext cx="1567537" cy="4998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a:t>光學輸入</a:t>
            </a:r>
          </a:p>
        </p:txBody>
      </p:sp>
      <p:sp>
        <p:nvSpPr>
          <p:cNvPr id="16" name="箭號: 向右 15">
            <a:extLst>
              <a:ext uri="{FF2B5EF4-FFF2-40B4-BE49-F238E27FC236}">
                <a16:creationId xmlns:a16="http://schemas.microsoft.com/office/drawing/2014/main" id="{4D00F7E3-152A-428B-B34F-98682A69CC84}"/>
              </a:ext>
            </a:extLst>
          </p:cNvPr>
          <p:cNvSpPr/>
          <p:nvPr/>
        </p:nvSpPr>
        <p:spPr>
          <a:xfrm>
            <a:off x="2934604" y="3136272"/>
            <a:ext cx="1447823" cy="3686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a:t>訊息轉化</a:t>
            </a:r>
          </a:p>
        </p:txBody>
      </p:sp>
      <p:sp>
        <p:nvSpPr>
          <p:cNvPr id="17" name="箭號: 向右 16">
            <a:extLst>
              <a:ext uri="{FF2B5EF4-FFF2-40B4-BE49-F238E27FC236}">
                <a16:creationId xmlns:a16="http://schemas.microsoft.com/office/drawing/2014/main" id="{C1F4D64C-0444-4AA1-A117-4BED081CFB6D}"/>
              </a:ext>
            </a:extLst>
          </p:cNvPr>
          <p:cNvSpPr/>
          <p:nvPr/>
        </p:nvSpPr>
        <p:spPr>
          <a:xfrm>
            <a:off x="5689185" y="3096051"/>
            <a:ext cx="1273629" cy="4490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a:t>對比識別</a:t>
            </a:r>
          </a:p>
        </p:txBody>
      </p:sp>
      <p:sp>
        <p:nvSpPr>
          <p:cNvPr id="18" name="箭號: 向右 17">
            <a:extLst>
              <a:ext uri="{FF2B5EF4-FFF2-40B4-BE49-F238E27FC236}">
                <a16:creationId xmlns:a16="http://schemas.microsoft.com/office/drawing/2014/main" id="{06A78B60-ABDF-4029-880C-08561605351C}"/>
              </a:ext>
            </a:extLst>
          </p:cNvPr>
          <p:cNvSpPr/>
          <p:nvPr/>
        </p:nvSpPr>
        <p:spPr>
          <a:xfrm>
            <a:off x="8336208" y="3096051"/>
            <a:ext cx="680842" cy="3225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9" name="箭號: 向右 18">
            <a:extLst>
              <a:ext uri="{FF2B5EF4-FFF2-40B4-BE49-F238E27FC236}">
                <a16:creationId xmlns:a16="http://schemas.microsoft.com/office/drawing/2014/main" id="{B9D5F5DD-B3A4-4B08-A7D0-E2C829BCCD86}"/>
              </a:ext>
            </a:extLst>
          </p:cNvPr>
          <p:cNvSpPr/>
          <p:nvPr/>
        </p:nvSpPr>
        <p:spPr>
          <a:xfrm>
            <a:off x="10353013" y="3102429"/>
            <a:ext cx="395256" cy="3161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64291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B7B0CB-97A1-4604-9C1F-4F6FDA0A01B3}"/>
              </a:ext>
            </a:extLst>
          </p:cNvPr>
          <p:cNvSpPr>
            <a:spLocks noGrp="1"/>
          </p:cNvSpPr>
          <p:nvPr>
            <p:ph type="title"/>
          </p:nvPr>
        </p:nvSpPr>
        <p:spPr/>
        <p:txBody>
          <a:bodyPr/>
          <a:lstStyle/>
          <a:p>
            <a:r>
              <a:rPr lang="en-US" altLang="zh-TW" dirty="0"/>
              <a:t>OCR</a:t>
            </a:r>
            <a:r>
              <a:rPr lang="zh-TW" altLang="en-US" dirty="0"/>
              <a:t>運作流程</a:t>
            </a:r>
          </a:p>
        </p:txBody>
      </p:sp>
      <p:sp>
        <p:nvSpPr>
          <p:cNvPr id="4" name="矩形: 圓角化對角角落 3">
            <a:extLst>
              <a:ext uri="{FF2B5EF4-FFF2-40B4-BE49-F238E27FC236}">
                <a16:creationId xmlns:a16="http://schemas.microsoft.com/office/drawing/2014/main" id="{DE10EA4C-B4E3-46AC-ABA3-AA8D19DF2E17}"/>
              </a:ext>
            </a:extLst>
          </p:cNvPr>
          <p:cNvSpPr/>
          <p:nvPr/>
        </p:nvSpPr>
        <p:spPr>
          <a:xfrm>
            <a:off x="1141413" y="2155971"/>
            <a:ext cx="1006679"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圖像處理</a:t>
            </a:r>
          </a:p>
        </p:txBody>
      </p:sp>
      <p:sp>
        <p:nvSpPr>
          <p:cNvPr id="5" name="矩形: 圓角化對角角落 4">
            <a:extLst>
              <a:ext uri="{FF2B5EF4-FFF2-40B4-BE49-F238E27FC236}">
                <a16:creationId xmlns:a16="http://schemas.microsoft.com/office/drawing/2014/main" id="{C0C211FE-65FC-45B2-9F4C-3F2E91568E71}"/>
              </a:ext>
            </a:extLst>
          </p:cNvPr>
          <p:cNvSpPr/>
          <p:nvPr/>
        </p:nvSpPr>
        <p:spPr>
          <a:xfrm>
            <a:off x="2634653" y="2155971"/>
            <a:ext cx="1098448"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灰化度</a:t>
            </a:r>
          </a:p>
        </p:txBody>
      </p:sp>
      <p:sp>
        <p:nvSpPr>
          <p:cNvPr id="6" name="矩形: 圓角化對角角落 5">
            <a:extLst>
              <a:ext uri="{FF2B5EF4-FFF2-40B4-BE49-F238E27FC236}">
                <a16:creationId xmlns:a16="http://schemas.microsoft.com/office/drawing/2014/main" id="{1D177730-3271-4DCA-9493-82F36242D34D}"/>
              </a:ext>
            </a:extLst>
          </p:cNvPr>
          <p:cNvSpPr/>
          <p:nvPr/>
        </p:nvSpPr>
        <p:spPr>
          <a:xfrm>
            <a:off x="4127893" y="2139033"/>
            <a:ext cx="1098448"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二值化</a:t>
            </a:r>
          </a:p>
        </p:txBody>
      </p:sp>
      <p:sp>
        <p:nvSpPr>
          <p:cNvPr id="8" name="矩形: 圓角化對角角落 7">
            <a:extLst>
              <a:ext uri="{FF2B5EF4-FFF2-40B4-BE49-F238E27FC236}">
                <a16:creationId xmlns:a16="http://schemas.microsoft.com/office/drawing/2014/main" id="{B43D46DE-7A67-4BC2-8B57-3A6D6BC6558B}"/>
              </a:ext>
            </a:extLst>
          </p:cNvPr>
          <p:cNvSpPr/>
          <p:nvPr/>
        </p:nvSpPr>
        <p:spPr>
          <a:xfrm>
            <a:off x="5712902" y="2139033"/>
            <a:ext cx="1006679"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圖像降噪</a:t>
            </a:r>
          </a:p>
        </p:txBody>
      </p:sp>
      <p:sp>
        <p:nvSpPr>
          <p:cNvPr id="9" name="矩形: 圓角化對角角落 8">
            <a:extLst>
              <a:ext uri="{FF2B5EF4-FFF2-40B4-BE49-F238E27FC236}">
                <a16:creationId xmlns:a16="http://schemas.microsoft.com/office/drawing/2014/main" id="{BE78EBCB-B189-44DC-B6BB-09B3F0E2CE16}"/>
              </a:ext>
            </a:extLst>
          </p:cNvPr>
          <p:cNvSpPr/>
          <p:nvPr/>
        </p:nvSpPr>
        <p:spPr>
          <a:xfrm>
            <a:off x="7206142" y="2105477"/>
            <a:ext cx="1006679"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傾斜矯正</a:t>
            </a:r>
          </a:p>
        </p:txBody>
      </p:sp>
      <p:sp>
        <p:nvSpPr>
          <p:cNvPr id="10" name="矩形: 圓角化對角角落 9">
            <a:extLst>
              <a:ext uri="{FF2B5EF4-FFF2-40B4-BE49-F238E27FC236}">
                <a16:creationId xmlns:a16="http://schemas.microsoft.com/office/drawing/2014/main" id="{B72FC031-3EB6-4FD7-B6B0-BCDC7C0A07DE}"/>
              </a:ext>
            </a:extLst>
          </p:cNvPr>
          <p:cNvSpPr/>
          <p:nvPr/>
        </p:nvSpPr>
        <p:spPr>
          <a:xfrm>
            <a:off x="8791151" y="2071760"/>
            <a:ext cx="1006679" cy="49511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文字切分</a:t>
            </a:r>
          </a:p>
        </p:txBody>
      </p:sp>
      <p:sp>
        <p:nvSpPr>
          <p:cNvPr id="11" name="矩形: 圓角化對角角落 10">
            <a:extLst>
              <a:ext uri="{FF2B5EF4-FFF2-40B4-BE49-F238E27FC236}">
                <a16:creationId xmlns:a16="http://schemas.microsoft.com/office/drawing/2014/main" id="{69916A29-9C62-45AE-ADA3-25251EED16E4}"/>
              </a:ext>
            </a:extLst>
          </p:cNvPr>
          <p:cNvSpPr/>
          <p:nvPr/>
        </p:nvSpPr>
        <p:spPr>
          <a:xfrm>
            <a:off x="8791151" y="3445457"/>
            <a:ext cx="1006679" cy="49511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文字辨識</a:t>
            </a:r>
          </a:p>
        </p:txBody>
      </p:sp>
      <p:sp>
        <p:nvSpPr>
          <p:cNvPr id="12" name="矩形: 圓角化對角角落 11">
            <a:extLst>
              <a:ext uri="{FF2B5EF4-FFF2-40B4-BE49-F238E27FC236}">
                <a16:creationId xmlns:a16="http://schemas.microsoft.com/office/drawing/2014/main" id="{E61F8499-C03E-4D08-842F-772A2578925F}"/>
              </a:ext>
            </a:extLst>
          </p:cNvPr>
          <p:cNvSpPr/>
          <p:nvPr/>
        </p:nvSpPr>
        <p:spPr>
          <a:xfrm>
            <a:off x="6501468" y="3451428"/>
            <a:ext cx="1711353" cy="49511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特徵提取降維</a:t>
            </a:r>
          </a:p>
        </p:txBody>
      </p:sp>
      <p:sp>
        <p:nvSpPr>
          <p:cNvPr id="13" name="矩形: 圓角化對角角落 12">
            <a:extLst>
              <a:ext uri="{FF2B5EF4-FFF2-40B4-BE49-F238E27FC236}">
                <a16:creationId xmlns:a16="http://schemas.microsoft.com/office/drawing/2014/main" id="{A69A1341-1FA0-4913-99D6-CE2CECF42C33}"/>
              </a:ext>
            </a:extLst>
          </p:cNvPr>
          <p:cNvSpPr/>
          <p:nvPr/>
        </p:nvSpPr>
        <p:spPr>
          <a:xfrm>
            <a:off x="4807401" y="3445457"/>
            <a:ext cx="1006679"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設計訓練</a:t>
            </a:r>
          </a:p>
        </p:txBody>
      </p:sp>
      <p:sp>
        <p:nvSpPr>
          <p:cNvPr id="14" name="矩形: 圓角化對角角落 13">
            <a:extLst>
              <a:ext uri="{FF2B5EF4-FFF2-40B4-BE49-F238E27FC236}">
                <a16:creationId xmlns:a16="http://schemas.microsoft.com/office/drawing/2014/main" id="{4924E62F-8341-4049-8B97-7533C2B469F0}"/>
              </a:ext>
            </a:extLst>
          </p:cNvPr>
          <p:cNvSpPr/>
          <p:nvPr/>
        </p:nvSpPr>
        <p:spPr>
          <a:xfrm>
            <a:off x="3121214" y="3445457"/>
            <a:ext cx="1006679"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bg1"/>
                </a:solidFill>
              </a:rPr>
              <a:t>後處理</a:t>
            </a:r>
          </a:p>
        </p:txBody>
      </p:sp>
      <p:sp>
        <p:nvSpPr>
          <p:cNvPr id="15" name="矩形: 圓角化對角角落 14">
            <a:extLst>
              <a:ext uri="{FF2B5EF4-FFF2-40B4-BE49-F238E27FC236}">
                <a16:creationId xmlns:a16="http://schemas.microsoft.com/office/drawing/2014/main" id="{25FC01E1-E9A0-4741-B62A-95C4529B4F81}"/>
              </a:ext>
            </a:extLst>
          </p:cNvPr>
          <p:cNvSpPr/>
          <p:nvPr/>
        </p:nvSpPr>
        <p:spPr>
          <a:xfrm>
            <a:off x="1325461" y="3428840"/>
            <a:ext cx="1108365" cy="5117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a:solidFill>
                  <a:schemeClr val="bg1"/>
                </a:solidFill>
              </a:rPr>
              <a:t>生成</a:t>
            </a:r>
            <a:r>
              <a:rPr lang="en-US" altLang="zh-TW" sz="1400" dirty="0">
                <a:solidFill>
                  <a:schemeClr val="bg1"/>
                </a:solidFill>
              </a:rPr>
              <a:t>TXT</a:t>
            </a:r>
            <a:r>
              <a:rPr lang="zh-TW" altLang="en-US" sz="1400" dirty="0">
                <a:solidFill>
                  <a:schemeClr val="bg1"/>
                </a:solidFill>
              </a:rPr>
              <a:t>檔</a:t>
            </a:r>
          </a:p>
        </p:txBody>
      </p:sp>
      <p:sp>
        <p:nvSpPr>
          <p:cNvPr id="17" name="箭號: 向右 16">
            <a:extLst>
              <a:ext uri="{FF2B5EF4-FFF2-40B4-BE49-F238E27FC236}">
                <a16:creationId xmlns:a16="http://schemas.microsoft.com/office/drawing/2014/main" id="{810920DC-FD50-457F-82F8-258F04E6C19D}"/>
              </a:ext>
            </a:extLst>
          </p:cNvPr>
          <p:cNvSpPr/>
          <p:nvPr/>
        </p:nvSpPr>
        <p:spPr>
          <a:xfrm>
            <a:off x="2180694" y="2361341"/>
            <a:ext cx="394792" cy="882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 name="箭號: 向右 17">
            <a:extLst>
              <a:ext uri="{FF2B5EF4-FFF2-40B4-BE49-F238E27FC236}">
                <a16:creationId xmlns:a16="http://schemas.microsoft.com/office/drawing/2014/main" id="{9A964C66-0EAD-4192-BE0D-67F4A1099301}"/>
              </a:ext>
            </a:extLst>
          </p:cNvPr>
          <p:cNvSpPr/>
          <p:nvPr/>
        </p:nvSpPr>
        <p:spPr>
          <a:xfrm>
            <a:off x="3733101" y="2370379"/>
            <a:ext cx="394792" cy="882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箭號: 向右 20">
            <a:extLst>
              <a:ext uri="{FF2B5EF4-FFF2-40B4-BE49-F238E27FC236}">
                <a16:creationId xmlns:a16="http://schemas.microsoft.com/office/drawing/2014/main" id="{3C7A0B87-5698-4E3C-AD7C-2C16D4AA5B83}"/>
              </a:ext>
            </a:extLst>
          </p:cNvPr>
          <p:cNvSpPr/>
          <p:nvPr/>
        </p:nvSpPr>
        <p:spPr>
          <a:xfrm>
            <a:off x="5272225" y="2370379"/>
            <a:ext cx="394792" cy="882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箭號: 向右 21">
            <a:extLst>
              <a:ext uri="{FF2B5EF4-FFF2-40B4-BE49-F238E27FC236}">
                <a16:creationId xmlns:a16="http://schemas.microsoft.com/office/drawing/2014/main" id="{58F0A7E8-5988-4D02-874D-67634884D22A}"/>
              </a:ext>
            </a:extLst>
          </p:cNvPr>
          <p:cNvSpPr/>
          <p:nvPr/>
        </p:nvSpPr>
        <p:spPr>
          <a:xfrm>
            <a:off x="6752183" y="2350775"/>
            <a:ext cx="394792" cy="882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箭號: 向右 22">
            <a:extLst>
              <a:ext uri="{FF2B5EF4-FFF2-40B4-BE49-F238E27FC236}">
                <a16:creationId xmlns:a16="http://schemas.microsoft.com/office/drawing/2014/main" id="{6BCA75C8-BD1D-40FD-A0B9-B87045D5E384}"/>
              </a:ext>
            </a:extLst>
          </p:cNvPr>
          <p:cNvSpPr/>
          <p:nvPr/>
        </p:nvSpPr>
        <p:spPr>
          <a:xfrm>
            <a:off x="8304590" y="2326257"/>
            <a:ext cx="394792" cy="882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箭號: 向下 23">
            <a:extLst>
              <a:ext uri="{FF2B5EF4-FFF2-40B4-BE49-F238E27FC236}">
                <a16:creationId xmlns:a16="http://schemas.microsoft.com/office/drawing/2014/main" id="{BAA1BF0D-8708-4E60-AC98-AEE05995F95A}"/>
              </a:ext>
            </a:extLst>
          </p:cNvPr>
          <p:cNvSpPr/>
          <p:nvPr/>
        </p:nvSpPr>
        <p:spPr>
          <a:xfrm>
            <a:off x="9274029" y="2633742"/>
            <a:ext cx="88085" cy="74484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箭號: 向左 24">
            <a:extLst>
              <a:ext uri="{FF2B5EF4-FFF2-40B4-BE49-F238E27FC236}">
                <a16:creationId xmlns:a16="http://schemas.microsoft.com/office/drawing/2014/main" id="{79057A38-75DF-4835-AEC7-2D991F4541B3}"/>
              </a:ext>
            </a:extLst>
          </p:cNvPr>
          <p:cNvSpPr/>
          <p:nvPr/>
        </p:nvSpPr>
        <p:spPr>
          <a:xfrm>
            <a:off x="8281648" y="3602952"/>
            <a:ext cx="440676" cy="16350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箭號: 向左 25">
            <a:extLst>
              <a:ext uri="{FF2B5EF4-FFF2-40B4-BE49-F238E27FC236}">
                <a16:creationId xmlns:a16="http://schemas.microsoft.com/office/drawing/2014/main" id="{14B0C661-68FB-4F07-9FD5-A55D1BAB3CDE}"/>
              </a:ext>
            </a:extLst>
          </p:cNvPr>
          <p:cNvSpPr/>
          <p:nvPr/>
        </p:nvSpPr>
        <p:spPr>
          <a:xfrm>
            <a:off x="5921168" y="3619568"/>
            <a:ext cx="440676" cy="16350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箭號: 向左 26">
            <a:extLst>
              <a:ext uri="{FF2B5EF4-FFF2-40B4-BE49-F238E27FC236}">
                <a16:creationId xmlns:a16="http://schemas.microsoft.com/office/drawing/2014/main" id="{297340A1-AB37-4D03-B7EC-19AD38151A3D}"/>
              </a:ext>
            </a:extLst>
          </p:cNvPr>
          <p:cNvSpPr/>
          <p:nvPr/>
        </p:nvSpPr>
        <p:spPr>
          <a:xfrm>
            <a:off x="4259637" y="3602950"/>
            <a:ext cx="440676" cy="16350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箭號: 向左 27">
            <a:extLst>
              <a:ext uri="{FF2B5EF4-FFF2-40B4-BE49-F238E27FC236}">
                <a16:creationId xmlns:a16="http://schemas.microsoft.com/office/drawing/2014/main" id="{E53038DB-B288-4CFB-80C0-BF10E3A50E73}"/>
              </a:ext>
            </a:extLst>
          </p:cNvPr>
          <p:cNvSpPr/>
          <p:nvPr/>
        </p:nvSpPr>
        <p:spPr>
          <a:xfrm>
            <a:off x="2540914" y="3621343"/>
            <a:ext cx="440676" cy="16350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2723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2FD48-FCF8-455D-AE7F-7E9505BE4D2F}"/>
              </a:ext>
            </a:extLst>
          </p:cNvPr>
          <p:cNvSpPr>
            <a:spLocks noGrp="1"/>
          </p:cNvSpPr>
          <p:nvPr>
            <p:ph type="title"/>
          </p:nvPr>
        </p:nvSpPr>
        <p:spPr/>
        <p:txBody>
          <a:bodyPr/>
          <a:lstStyle/>
          <a:p>
            <a:r>
              <a:rPr lang="en-US" altLang="zh-TW" dirty="0"/>
              <a:t>OCR</a:t>
            </a:r>
            <a:r>
              <a:rPr lang="zh-TW" altLang="en-US" dirty="0"/>
              <a:t>說明</a:t>
            </a:r>
          </a:p>
        </p:txBody>
      </p:sp>
      <p:sp>
        <p:nvSpPr>
          <p:cNvPr id="3" name="內容版面配置區 2">
            <a:extLst>
              <a:ext uri="{FF2B5EF4-FFF2-40B4-BE49-F238E27FC236}">
                <a16:creationId xmlns:a16="http://schemas.microsoft.com/office/drawing/2014/main" id="{34CE3FEC-8175-480A-AF0E-89331E1DC19D}"/>
              </a:ext>
            </a:extLst>
          </p:cNvPr>
          <p:cNvSpPr>
            <a:spLocks noGrp="1"/>
          </p:cNvSpPr>
          <p:nvPr>
            <p:ph idx="1"/>
          </p:nvPr>
        </p:nvSpPr>
        <p:spPr>
          <a:xfrm>
            <a:off x="1141413" y="1845578"/>
            <a:ext cx="10586397" cy="4706224"/>
          </a:xfrm>
        </p:spPr>
        <p:txBody>
          <a:bodyPr>
            <a:normAutofit fontScale="92500" lnSpcReduction="10000"/>
          </a:bodyPr>
          <a:lstStyle/>
          <a:p>
            <a:pPr marL="0" indent="0">
              <a:buNone/>
            </a:pPr>
            <a:r>
              <a:rPr lang="zh-TW" altLang="en-US" sz="1400" dirty="0"/>
              <a:t>灰度化 </a:t>
            </a:r>
            <a:r>
              <a:rPr lang="en-US" altLang="zh-TW" sz="1400" dirty="0"/>
              <a:t>:</a:t>
            </a:r>
            <a:r>
              <a:rPr lang="zh-TW" altLang="en-US" sz="1400" dirty="0"/>
              <a:t> 在</a:t>
            </a:r>
            <a:r>
              <a:rPr lang="en-US" altLang="zh-TW" sz="1400" dirty="0"/>
              <a:t>RGB</a:t>
            </a:r>
            <a:r>
              <a:rPr lang="zh-TW" altLang="en-US" sz="1400" dirty="0"/>
              <a:t>模型中，如果</a:t>
            </a:r>
            <a:r>
              <a:rPr lang="en-US" altLang="zh-TW" sz="1400" dirty="0"/>
              <a:t>R=G=B</a:t>
            </a:r>
            <a:r>
              <a:rPr lang="zh-TW" altLang="en-US" sz="1400" dirty="0"/>
              <a:t>時，則彩色表示一種灰度顏色，其中</a:t>
            </a:r>
            <a:r>
              <a:rPr lang="en-US" altLang="zh-TW" sz="1400" dirty="0"/>
              <a:t>R=G=B</a:t>
            </a:r>
            <a:r>
              <a:rPr lang="zh-TW" altLang="en-US" sz="1400" dirty="0"/>
              <a:t>的值叫灰度值，因此，灰度圖像每個像素只需一個字節存放灰度值（又稱強度值、亮度值），灰度範圍為</a:t>
            </a:r>
            <a:r>
              <a:rPr lang="en-US" altLang="zh-TW" sz="1400" dirty="0"/>
              <a:t>0-255</a:t>
            </a:r>
            <a:r>
              <a:rPr lang="zh-TW" altLang="en-US" sz="1400" dirty="0"/>
              <a:t>。說通俗一點，就是將一張彩色圖片變為黑白圖片。</a:t>
            </a:r>
            <a:endParaRPr lang="en-US" altLang="zh-TW" sz="1400" dirty="0"/>
          </a:p>
          <a:p>
            <a:pPr marL="0" indent="0">
              <a:buNone/>
            </a:pPr>
            <a:r>
              <a:rPr lang="zh-TW" altLang="en-US" sz="1400" dirty="0"/>
              <a:t>二值化 </a:t>
            </a:r>
            <a:r>
              <a:rPr lang="en-US" altLang="zh-TW" sz="1400" dirty="0"/>
              <a:t>:</a:t>
            </a:r>
            <a:r>
              <a:rPr lang="zh-TW" altLang="en-US" sz="1400" dirty="0"/>
              <a:t> 一幅圖像包括目標物體、背景還有噪聲，要想從多值的數字圖像中直接提取出目標物體，最常用的方法就是設定一個閾值</a:t>
            </a:r>
            <a:r>
              <a:rPr lang="en-US" altLang="zh-TW" sz="1400" dirty="0"/>
              <a:t>T</a:t>
            </a:r>
            <a:r>
              <a:rPr lang="zh-TW" altLang="en-US" sz="1400" dirty="0"/>
              <a:t>，用</a:t>
            </a:r>
            <a:r>
              <a:rPr lang="en-US" altLang="zh-TW" sz="1400" dirty="0"/>
              <a:t>T</a:t>
            </a:r>
            <a:r>
              <a:rPr lang="zh-TW" altLang="en-US" sz="1400" dirty="0"/>
              <a:t>將圖像的數據分成兩部分：大於</a:t>
            </a:r>
            <a:r>
              <a:rPr lang="en-US" altLang="zh-TW" sz="1400" dirty="0"/>
              <a:t>T</a:t>
            </a:r>
            <a:r>
              <a:rPr lang="zh-TW" altLang="en-US" sz="1400" dirty="0"/>
              <a:t>的像素群和小於</a:t>
            </a:r>
            <a:r>
              <a:rPr lang="en-US" altLang="zh-TW" sz="1400" dirty="0"/>
              <a:t>T</a:t>
            </a:r>
            <a:r>
              <a:rPr lang="zh-TW" altLang="en-US" sz="1400" dirty="0"/>
              <a:t>的像素群。這是研究灰度變換的最特殊的方法，稱為圖像的二值化。</a:t>
            </a:r>
            <a:endParaRPr lang="en-US" altLang="zh-TW" sz="1400" dirty="0"/>
          </a:p>
          <a:p>
            <a:pPr marL="0" indent="0">
              <a:buNone/>
            </a:pPr>
            <a:r>
              <a:rPr lang="zh-TW" altLang="en-US" sz="1400" dirty="0"/>
              <a:t>圖像降噪 </a:t>
            </a:r>
            <a:r>
              <a:rPr lang="en-US" altLang="zh-TW" sz="1400" dirty="0"/>
              <a:t>:</a:t>
            </a:r>
            <a:r>
              <a:rPr lang="zh-TW" altLang="en-US" sz="1400" dirty="0"/>
              <a:t> 現實中的數字圖像在數字化和傳輸過程中常受到成像設備與外部環境噪聲干擾等影響，稱為含噪圖像或噪聲圖像。減少數字圖像中噪聲的過程稱為圖像降噪，圖像中噪聲的來源有許多種，這些噪聲來源於圖像採集、傳輸、壓縮等各個方面。在上一步得到的圖像中可以看到很多零星的小黑點，這就是圖像中的噪聲，會極大干擾到我們程序對於圖片的切割和識別，因此我們需要降噪處理。降噪在這個階段非常重要，降噪算法的好壞對特徵提取的影響很大。</a:t>
            </a:r>
            <a:endParaRPr lang="en-US" altLang="zh-TW" sz="1400" dirty="0"/>
          </a:p>
          <a:p>
            <a:pPr marL="0" indent="0">
              <a:buNone/>
            </a:pPr>
            <a:r>
              <a:rPr lang="zh-TW" altLang="en-US" sz="1400" dirty="0"/>
              <a:t>傾斜矯正 </a:t>
            </a:r>
            <a:r>
              <a:rPr lang="en-US" altLang="zh-TW" sz="1400" dirty="0"/>
              <a:t>: </a:t>
            </a:r>
            <a:r>
              <a:rPr lang="zh-TW" altLang="en-US" sz="1400" dirty="0"/>
              <a:t>對於用戶而言，拍照的時候不可能絕對的水平，所以，我們需要通過程序將圖像做旋轉處理，來找一個認為最可能水平的位置，這樣切出來的圖，才有可能是最好的一個效果。傾斜矯正最常用的方法是霍夫變換，其原理是將圖片進行膨脹處理，將斷續的文字連成一條直線，便於直線檢測。計算出直線的角度後就可以利用旋轉算法，將傾斜圖片矯正到水平位置。</a:t>
            </a:r>
            <a:endParaRPr lang="en-US" altLang="zh-TW" sz="1400" dirty="0"/>
          </a:p>
          <a:p>
            <a:pPr marL="0" indent="0">
              <a:buNone/>
            </a:pPr>
            <a:r>
              <a:rPr lang="zh-TW" altLang="en-US" sz="1400" dirty="0"/>
              <a:t>文字切分：對於一段多行文本來講，文字切分包含了行切分與字符切分兩個步驟，傾斜矯正是文字切分的前提。我們將傾斜矯正後的文字投影到 </a:t>
            </a:r>
            <a:r>
              <a:rPr lang="en-US" altLang="zh-TW" sz="1400" dirty="0"/>
              <a:t>Y</a:t>
            </a:r>
            <a:r>
              <a:rPr lang="zh-TW" altLang="en-US" sz="1400" dirty="0"/>
              <a:t>軸，並將所有值累加，這樣就能得到一個在</a:t>
            </a:r>
            <a:r>
              <a:rPr lang="en-US" altLang="zh-TW" sz="1400" dirty="0"/>
              <a:t>y</a:t>
            </a:r>
            <a:r>
              <a:rPr lang="zh-TW" altLang="en-US" sz="1400" dirty="0"/>
              <a:t>軸上的直方圖。</a:t>
            </a:r>
            <a:endParaRPr lang="en-US" altLang="zh-TW" sz="1400" dirty="0"/>
          </a:p>
          <a:p>
            <a:pPr marL="0" indent="0">
              <a:buNone/>
            </a:pPr>
            <a:r>
              <a:rPr lang="zh-TW" altLang="en-US" sz="1400" dirty="0"/>
              <a:t>特徵提取和降維：特徵是用來識別文字的關鍵信息，每個不同的文字都能通過特徵來和其他文字進行區分。對於數字和英文字母來說，這個特徵提取是比較容易的，總共就 </a:t>
            </a:r>
            <a:r>
              <a:rPr lang="en-US" altLang="zh-TW" sz="1400" dirty="0"/>
              <a:t>10 + 26 x 2 = 52 </a:t>
            </a:r>
            <a:r>
              <a:rPr lang="zh-TW" altLang="en-US" sz="1400" dirty="0"/>
              <a:t>個字符，而且都是小字符集。對於漢字來說，特徵提取的難度就比較大了，因為首先漢字是大字符集；其次國標中光是最常用的第一級漢字就有</a:t>
            </a:r>
            <a:r>
              <a:rPr lang="en-US" altLang="zh-TW" sz="1400" dirty="0"/>
              <a:t>3755</a:t>
            </a:r>
            <a:r>
              <a:rPr lang="zh-TW" altLang="en-US" sz="1400" dirty="0"/>
              <a:t>個；最後漢字結構複雜，形近字多，特徵維度就比較大。</a:t>
            </a:r>
            <a:endParaRPr lang="en-US" altLang="zh-TW" sz="1400" dirty="0"/>
          </a:p>
          <a:p>
            <a:pPr marL="0" indent="0">
              <a:buNone/>
            </a:pPr>
            <a:r>
              <a:rPr lang="zh-TW" altLang="en-US" sz="1100" dirty="0"/>
              <a:t>                                                                                                                                                                                                                                                                                           參考網路</a:t>
            </a:r>
            <a:endParaRPr lang="en-US" altLang="zh-TW" sz="1100" dirty="0"/>
          </a:p>
          <a:p>
            <a:pPr marL="0" indent="0">
              <a:buNone/>
            </a:pPr>
            <a:endParaRPr lang="zh-TW" altLang="en-US" sz="1400" dirty="0"/>
          </a:p>
        </p:txBody>
      </p:sp>
    </p:spTree>
    <p:extLst>
      <p:ext uri="{BB962C8B-B14F-4D97-AF65-F5344CB8AC3E}">
        <p14:creationId xmlns:p14="http://schemas.microsoft.com/office/powerpoint/2010/main" val="1291592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TM04033919[[fn=電路]]</Template>
  <TotalTime>1786</TotalTime>
  <Words>1317</Words>
  <Application>Microsoft Office PowerPoint</Application>
  <PresentationFormat>寬螢幕</PresentationFormat>
  <Paragraphs>100</Paragraphs>
  <Slides>22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22</vt:i4>
      </vt:variant>
    </vt:vector>
  </HeadingPairs>
  <TitlesOfParts>
    <vt:vector size="26" baseType="lpstr">
      <vt:lpstr>標楷體</vt:lpstr>
      <vt:lpstr>Arial</vt:lpstr>
      <vt:lpstr>Tw Cen MT</vt:lpstr>
      <vt:lpstr>電路</vt:lpstr>
      <vt:lpstr>停車場車牌辨識系統</vt:lpstr>
      <vt:lpstr>第八次專題提報大綱</vt:lpstr>
      <vt:lpstr>cnn</vt:lpstr>
      <vt:lpstr>sliding window (滑動窗口) </vt:lpstr>
      <vt:lpstr>機器學習之原理</vt:lpstr>
      <vt:lpstr>所需軟體</vt:lpstr>
      <vt:lpstr>OCR原理簡述</vt:lpstr>
      <vt:lpstr>OCR運作流程</vt:lpstr>
      <vt:lpstr>OCR說明</vt:lpstr>
      <vt:lpstr>Ocr訓練教學</vt:lpstr>
      <vt:lpstr> 1.準備訓練圖片</vt:lpstr>
      <vt:lpstr>2.生成box文件</vt:lpstr>
      <vt:lpstr>3.打開jTessBoxEditor矯正錯誤並訓練</vt:lpstr>
      <vt:lpstr>4.訓練</vt:lpstr>
      <vt:lpstr>法1 新建font_properties文件</vt:lpstr>
      <vt:lpstr>法2 新建font_properties文件</vt:lpstr>
      <vt:lpstr>生成指令檔</vt:lpstr>
      <vt:lpstr>修改文件名</vt:lpstr>
      <vt:lpstr>合併檔案</vt:lpstr>
      <vt:lpstr>存放完整DATA檔</vt:lpstr>
      <vt:lpstr>下期進度</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停車場車牌辨識系統</dc:title>
  <dc:creator>岡穎 楊</dc:creator>
  <cp:lastModifiedBy>鋒鋒</cp:lastModifiedBy>
  <cp:revision>73</cp:revision>
  <dcterms:created xsi:type="dcterms:W3CDTF">2019-05-19T13:12:11Z</dcterms:created>
  <dcterms:modified xsi:type="dcterms:W3CDTF">2019-09-08T14:01:52Z</dcterms:modified>
</cp:coreProperties>
</file>