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79" r:id="rId17"/>
    <p:sldId id="280" r:id="rId18"/>
    <p:sldId id="268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0EC25-D717-475A-B923-BE0FC590F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798" y="314841"/>
            <a:ext cx="8791575" cy="2387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停車場車牌辨識系統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9CBA42-8BCC-4C23-885D-1591FE9FB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255" y="3222026"/>
            <a:ext cx="8791575" cy="2454379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蔡振凱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班級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夜電子三甲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108/9/10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製作學生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曾品鈞 、 陳岳鋒 、 楊岡穎 、 蔡佳展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40540411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40540415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40540419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40540425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3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打開</a:t>
            </a:r>
            <a:r>
              <a:rPr lang="en-US" altLang="zh-TW" dirty="0" err="1"/>
              <a:t>jTessBoxEditor</a:t>
            </a:r>
            <a:r>
              <a:rPr lang="zh-TW" altLang="en-US" dirty="0"/>
              <a:t>矯正錯誤並訓練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56" y="3066584"/>
            <a:ext cx="4871080" cy="3645451"/>
          </a:xfrm>
        </p:spPr>
      </p:pic>
      <p:sp>
        <p:nvSpPr>
          <p:cNvPr id="5" name="文字方塊 4"/>
          <p:cNvSpPr txBox="1"/>
          <p:nvPr/>
        </p:nvSpPr>
        <p:spPr>
          <a:xfrm>
            <a:off x="1141413" y="1866255"/>
            <a:ext cx="1018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   矯正錯誤並且透過</a:t>
            </a:r>
            <a:r>
              <a:rPr lang="en-US" altLang="zh-TW" sz="2400" dirty="0" err="1" smtClean="0"/>
              <a:t>jTessBoxEditor</a:t>
            </a:r>
            <a:r>
              <a:rPr lang="zh-TW" altLang="en-US" sz="2400" dirty="0" smtClean="0"/>
              <a:t>引導式學習 可以減少訓練檔的數量</a:t>
            </a:r>
            <a:r>
              <a:rPr lang="zh-TW" altLang="en-US" sz="2400" dirty="0"/>
              <a:t>默認生成的</a:t>
            </a:r>
            <a:r>
              <a:rPr lang="en-US" altLang="zh-TW" sz="2400" dirty="0"/>
              <a:t>box</a:t>
            </a:r>
            <a:r>
              <a:rPr lang="zh-TW" altLang="en-US" sz="2400" dirty="0"/>
              <a:t>不一定可靠，這里數字</a:t>
            </a:r>
            <a:r>
              <a:rPr lang="en-US" altLang="zh-TW" sz="2400" dirty="0"/>
              <a:t>0</a:t>
            </a:r>
            <a:r>
              <a:rPr lang="zh-TW" altLang="en-US" sz="2400" dirty="0"/>
              <a:t>、</a:t>
            </a:r>
            <a:r>
              <a:rPr lang="en-US" altLang="zh-TW" sz="2400" dirty="0"/>
              <a:t>1</a:t>
            </a:r>
            <a:r>
              <a:rPr lang="zh-TW" altLang="en-US" sz="2400" dirty="0"/>
              <a:t>、</a:t>
            </a:r>
            <a:r>
              <a:rPr lang="en-US" altLang="zh-TW" sz="2400" dirty="0"/>
              <a:t>6</a:t>
            </a:r>
            <a:r>
              <a:rPr lang="zh-TW" altLang="en-US" sz="2400" dirty="0"/>
              <a:t>識別成字母</a:t>
            </a:r>
            <a:r>
              <a:rPr lang="en-US" altLang="zh-TW" sz="2400" dirty="0"/>
              <a:t>O</a:t>
            </a:r>
            <a:r>
              <a:rPr lang="zh-TW" altLang="en-US" sz="2400" dirty="0"/>
              <a:t>、</a:t>
            </a:r>
            <a:r>
              <a:rPr lang="en-US" altLang="zh-TW" sz="2400" dirty="0"/>
              <a:t>l</a:t>
            </a:r>
            <a:r>
              <a:rPr lang="zh-TW" altLang="en-US" sz="2400" dirty="0"/>
              <a:t>、</a:t>
            </a:r>
            <a:r>
              <a:rPr lang="en-US" altLang="zh-TW" sz="2400" dirty="0"/>
              <a:t>E</a:t>
            </a:r>
            <a:r>
              <a:rPr lang="zh-TW" altLang="en-US" sz="2400" dirty="0"/>
              <a:t>了，需要手動修改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79" y="3066583"/>
            <a:ext cx="5506386" cy="36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只要在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命令行</a:t>
            </a:r>
            <a:r>
              <a:rPr lang="zh-TW" altLang="en-US" dirty="0"/>
              <a:t>輸入命令即可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>
                <a:solidFill>
                  <a:srgbClr val="FF0000"/>
                </a:solidFill>
              </a:rPr>
              <a:t>tesseract  </a:t>
            </a:r>
            <a:r>
              <a:rPr lang="en-US" altLang="zh-TW" dirty="0">
                <a:solidFill>
                  <a:srgbClr val="FF0000"/>
                </a:solidFill>
              </a:rPr>
              <a:t>mjorcen.normal.exp0.jpg mjorcen.normal.exp0  </a:t>
            </a:r>
            <a:r>
              <a:rPr lang="en-US" altLang="zh-TW" dirty="0" err="1">
                <a:solidFill>
                  <a:srgbClr val="FF0000"/>
                </a:solidFill>
              </a:rPr>
              <a:t>nobatch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box.train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    </a:t>
            </a:r>
            <a:r>
              <a:rPr lang="en-US" altLang="zh-TW" dirty="0" err="1" smtClean="0">
                <a:solidFill>
                  <a:srgbClr val="FF0000"/>
                </a:solidFill>
              </a:rPr>
              <a:t>unicharset_extractor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mjorcen.normal.exp0.box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32" y="4120258"/>
            <a:ext cx="9181356" cy="218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法</a:t>
            </a:r>
            <a:r>
              <a:rPr lang="en-US" altLang="zh-TW" dirty="0" smtClean="0"/>
              <a:t>1 </a:t>
            </a:r>
            <a:r>
              <a:rPr lang="zh-TW" altLang="en-US" dirty="0" smtClean="0"/>
              <a:t>新建</a:t>
            </a:r>
            <a:r>
              <a:rPr lang="en-US" altLang="zh-TW" dirty="0" err="1" smtClean="0"/>
              <a:t>font_properties</a:t>
            </a:r>
            <a:r>
              <a:rPr lang="zh-TW" altLang="en-US" dirty="0"/>
              <a:t>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1836128"/>
            <a:ext cx="9905999" cy="4790140"/>
          </a:xfrm>
        </p:spPr>
        <p:txBody>
          <a:bodyPr/>
          <a:lstStyle/>
          <a:p>
            <a:r>
              <a:rPr lang="zh-TW" altLang="en-US" dirty="0"/>
              <a:t>裏面內容寫入 </a:t>
            </a:r>
            <a:r>
              <a:rPr lang="en-US" altLang="zh-TW" dirty="0"/>
              <a:t>normal 0 0 0 0 0 </a:t>
            </a:r>
            <a:r>
              <a:rPr lang="zh-TW" altLang="en-US" dirty="0"/>
              <a:t>表示默認普通</a:t>
            </a:r>
            <a:r>
              <a:rPr lang="zh-TW" altLang="en-US" dirty="0" smtClean="0"/>
              <a:t>字體 並且刪除</a:t>
            </a:r>
            <a:r>
              <a:rPr lang="en-US" altLang="zh-TW" dirty="0" smtClean="0"/>
              <a:t>txt</a:t>
            </a:r>
            <a:r>
              <a:rPr lang="zh-TW" altLang="en-US" dirty="0"/>
              <a:t>副</a:t>
            </a:r>
            <a:r>
              <a:rPr lang="zh-TW" altLang="en-US" dirty="0" smtClean="0"/>
              <a:t>檔名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1" y="2859932"/>
            <a:ext cx="3566774" cy="34745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41" y="2859932"/>
            <a:ext cx="4366912" cy="34745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89" y="2859932"/>
            <a:ext cx="3620005" cy="34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法</a:t>
            </a:r>
            <a:r>
              <a:rPr lang="en-US" altLang="zh-TW" dirty="0" smtClean="0"/>
              <a:t>2 </a:t>
            </a:r>
            <a:r>
              <a:rPr lang="zh-TW" altLang="en-US" dirty="0" smtClean="0"/>
              <a:t>新建</a:t>
            </a:r>
            <a:r>
              <a:rPr lang="en-US" altLang="zh-TW" dirty="0" err="1"/>
              <a:t>font_properties</a:t>
            </a:r>
            <a:r>
              <a:rPr lang="zh-TW" altLang="en-US" dirty="0"/>
              <a:t>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79222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打開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輸入 </a:t>
            </a:r>
            <a:r>
              <a:rPr lang="fr-FR" altLang="zh-TW" dirty="0">
                <a:solidFill>
                  <a:srgbClr val="FF0000"/>
                </a:solidFill>
              </a:rPr>
              <a:t>echo font 0 0 0 0 </a:t>
            </a:r>
            <a:r>
              <a:rPr lang="fr-FR" altLang="zh-TW" dirty="0" smtClean="0">
                <a:solidFill>
                  <a:srgbClr val="FF0000"/>
                </a:solidFill>
              </a:rPr>
              <a:t>0&gt;font_properties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477067"/>
            <a:ext cx="5726316" cy="18671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4914264"/>
            <a:ext cx="5726316" cy="18290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53729" y="4412239"/>
            <a:ext cx="641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 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899" y="2477067"/>
            <a:ext cx="3621338" cy="347502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105174" y="5952088"/>
            <a:ext cx="366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最終結果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16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638" y="668622"/>
            <a:ext cx="9905998" cy="1478570"/>
          </a:xfrm>
        </p:spPr>
        <p:txBody>
          <a:bodyPr/>
          <a:lstStyle/>
          <a:p>
            <a:r>
              <a:rPr lang="zh-TW" altLang="en-US" dirty="0" smtClean="0"/>
              <a:t>生成指令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307" y="1669229"/>
            <a:ext cx="11624153" cy="3541714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</a:rPr>
              <a:t> 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err="1" smtClean="0">
                <a:solidFill>
                  <a:srgbClr val="FF0000"/>
                </a:solidFill>
              </a:rPr>
              <a:t>shapeclustering</a:t>
            </a:r>
            <a:r>
              <a:rPr lang="en-US" altLang="zh-TW" sz="2000" dirty="0" smtClean="0">
                <a:solidFill>
                  <a:srgbClr val="FF0000"/>
                </a:solidFill>
              </a:rPr>
              <a:t> -F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font_properties</a:t>
            </a:r>
            <a:r>
              <a:rPr lang="en-US" altLang="zh-TW" sz="2000" dirty="0" smtClean="0">
                <a:solidFill>
                  <a:srgbClr val="FF0000"/>
                </a:solidFill>
              </a:rPr>
              <a:t> -U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unicharset</a:t>
            </a:r>
            <a:r>
              <a:rPr lang="en-US" altLang="zh-TW" sz="2000" dirty="0" smtClean="0">
                <a:solidFill>
                  <a:srgbClr val="FF0000"/>
                </a:solidFill>
              </a:rPr>
              <a:t> mjorcen.normal.exp0.tr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mjorcen.normal.exp0.trmftraining -F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font_properties</a:t>
            </a:r>
            <a:r>
              <a:rPr lang="en-US" altLang="zh-TW" sz="2000" dirty="0" smtClean="0">
                <a:solidFill>
                  <a:srgbClr val="FF0000"/>
                </a:solidFill>
              </a:rPr>
              <a:t> -U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unicharset</a:t>
            </a:r>
            <a:r>
              <a:rPr lang="en-US" altLang="zh-TW" sz="2000" dirty="0" smtClean="0">
                <a:solidFill>
                  <a:srgbClr val="FF0000"/>
                </a:solidFill>
              </a:rPr>
              <a:t> -O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unicharset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mjorcen.normal.exp0.tr</a:t>
            </a:r>
          </a:p>
          <a:p>
            <a:r>
              <a:rPr lang="en-US" altLang="zh-TW" sz="2000" dirty="0" err="1" smtClean="0">
                <a:solidFill>
                  <a:srgbClr val="FF0000"/>
                </a:solidFill>
              </a:rPr>
              <a:t>cntraining</a:t>
            </a:r>
            <a:r>
              <a:rPr lang="en-US" altLang="zh-TW" sz="2000" dirty="0" smtClean="0">
                <a:solidFill>
                  <a:srgbClr val="FF0000"/>
                </a:solidFill>
              </a:rPr>
              <a:t> mjorcen.normal.exp0.tr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</a:rPr>
              <a:t>  </a:t>
            </a:r>
            <a:r>
              <a:rPr lang="zh-TW" altLang="en-US" sz="2000" dirty="0" smtClean="0">
                <a:solidFill>
                  <a:schemeClr val="bg1"/>
                </a:solidFill>
              </a:rPr>
              <a:t>最後</a:t>
            </a:r>
            <a:r>
              <a:rPr lang="zh-TW" altLang="en-US" sz="2000" dirty="0">
                <a:solidFill>
                  <a:schemeClr val="bg1"/>
                </a:solidFill>
              </a:rPr>
              <a:t>會生成五個文件，把目錄下的</a:t>
            </a:r>
            <a:r>
              <a:rPr lang="en-US" altLang="zh-TW" sz="2000" dirty="0" err="1">
                <a:solidFill>
                  <a:schemeClr val="bg1"/>
                </a:solidFill>
              </a:rPr>
              <a:t>unicharset</a:t>
            </a:r>
            <a:r>
              <a:rPr lang="zh-TW" altLang="en-US" sz="2000" dirty="0">
                <a:solidFill>
                  <a:schemeClr val="bg1"/>
                </a:solidFill>
              </a:rPr>
              <a:t>、</a:t>
            </a:r>
            <a:r>
              <a:rPr lang="en-US" altLang="zh-TW" sz="2000" dirty="0" err="1">
                <a:solidFill>
                  <a:schemeClr val="bg1"/>
                </a:solidFill>
              </a:rPr>
              <a:t>inttemp</a:t>
            </a:r>
            <a:r>
              <a:rPr lang="zh-TW" altLang="en-US" sz="2000" dirty="0">
                <a:solidFill>
                  <a:schemeClr val="bg1"/>
                </a:solidFill>
              </a:rPr>
              <a:t>、</a:t>
            </a:r>
            <a:r>
              <a:rPr lang="en-US" altLang="zh-TW" sz="2000" dirty="0" err="1">
                <a:solidFill>
                  <a:schemeClr val="bg1"/>
                </a:solidFill>
              </a:rPr>
              <a:t>pffmtable</a:t>
            </a:r>
            <a:r>
              <a:rPr lang="zh-TW" altLang="en-US" sz="2000" dirty="0">
                <a:solidFill>
                  <a:schemeClr val="bg1"/>
                </a:solidFill>
              </a:rPr>
              <a:t>、</a:t>
            </a:r>
            <a:r>
              <a:rPr lang="en-US" altLang="zh-TW" sz="2000" dirty="0" err="1">
                <a:solidFill>
                  <a:schemeClr val="bg1"/>
                </a:solidFill>
              </a:rPr>
              <a:t>shapetable</a:t>
            </a:r>
            <a:r>
              <a:rPr lang="zh-TW" altLang="en-US" sz="2000" dirty="0">
                <a:solidFill>
                  <a:schemeClr val="bg1"/>
                </a:solidFill>
              </a:rPr>
              <a:t>、</a:t>
            </a:r>
            <a:r>
              <a:rPr lang="en-US" altLang="zh-TW" sz="2000" dirty="0" err="1">
                <a:solidFill>
                  <a:schemeClr val="bg1"/>
                </a:solidFill>
              </a:rPr>
              <a:t>normproto</a:t>
            </a:r>
            <a:r>
              <a:rPr lang="zh-TW" altLang="en-US" sz="2000" dirty="0">
                <a:solidFill>
                  <a:schemeClr val="bg1"/>
                </a:solidFill>
              </a:rPr>
              <a:t>這五個文件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8" y="4432355"/>
            <a:ext cx="5672747" cy="198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修改文件名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32" y="3222767"/>
            <a:ext cx="7902134" cy="1975533"/>
          </a:xfrm>
        </p:spPr>
      </p:pic>
      <p:sp>
        <p:nvSpPr>
          <p:cNvPr id="8" name="文字方塊 7"/>
          <p:cNvSpPr txBox="1"/>
          <p:nvPr/>
        </p:nvSpPr>
        <p:spPr>
          <a:xfrm>
            <a:off x="1223332" y="2097088"/>
            <a:ext cx="89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由上步驟所生成的</a:t>
            </a:r>
            <a:r>
              <a:rPr lang="zh-TW" altLang="en-US" dirty="0"/>
              <a:t>文件</a:t>
            </a:r>
            <a:r>
              <a:rPr lang="zh-TW" altLang="en-US" dirty="0" smtClean="0"/>
              <a:t>中修改目錄</a:t>
            </a:r>
            <a:r>
              <a:rPr lang="zh-TW" altLang="en-US" dirty="0"/>
              <a:t>下會生成對應下列五個文件，在這五個文件前加上</a:t>
            </a:r>
            <a:r>
              <a:rPr lang="en-US" altLang="zh-TW" dirty="0"/>
              <a:t>normal.</a:t>
            </a:r>
            <a:r>
              <a:rPr lang="zh-TW" altLang="en-US" dirty="0"/>
              <a:t>進行重</a:t>
            </a:r>
            <a:r>
              <a:rPr lang="zh-TW" altLang="en-US" dirty="0" smtClean="0"/>
              <a:t>命名如下 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80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合併檔案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打開</a:t>
            </a:r>
            <a:r>
              <a:rPr lang="en-US" altLang="zh-TW" dirty="0" err="1"/>
              <a:t>cmd</a:t>
            </a:r>
            <a:r>
              <a:rPr lang="zh-TW" altLang="en-US" dirty="0"/>
              <a:t>輸入 </a:t>
            </a:r>
            <a:r>
              <a:rPr lang="en-US" altLang="zh-TW" dirty="0" err="1">
                <a:solidFill>
                  <a:srgbClr val="FF0000"/>
                </a:solidFill>
              </a:rPr>
              <a:t>combine_tessdata</a:t>
            </a:r>
            <a:r>
              <a:rPr lang="en-US" altLang="zh-TW" dirty="0">
                <a:solidFill>
                  <a:srgbClr val="FF0000"/>
                </a:solidFill>
              </a:rPr>
              <a:t> normal.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28" y="2972482"/>
            <a:ext cx="6315956" cy="32865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35" y="4190755"/>
            <a:ext cx="1486107" cy="175284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117729" y="5943600"/>
            <a:ext cx="26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最終檔案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1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存放完整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 err="1"/>
              <a:t>normal.traineddata</a:t>
            </a:r>
            <a:r>
              <a:rPr lang="en-US" altLang="zh-TW" dirty="0"/>
              <a:t> </a:t>
            </a:r>
            <a:r>
              <a:rPr lang="zh-TW" altLang="en-US" dirty="0"/>
              <a:t>複製到</a:t>
            </a:r>
            <a:r>
              <a:rPr lang="en-US" altLang="zh-TW" dirty="0" smtClean="0"/>
              <a:t>Tesseract-OCR</a:t>
            </a:r>
            <a:r>
              <a:rPr lang="zh-TW" altLang="en-US" dirty="0" smtClean="0"/>
              <a:t>程序</a:t>
            </a:r>
            <a:r>
              <a:rPr lang="zh-TW" altLang="en-US" dirty="0"/>
              <a:t>目錄下的“</a:t>
            </a:r>
            <a:r>
              <a:rPr lang="en-US" altLang="zh-TW" dirty="0" err="1"/>
              <a:t>tessdata</a:t>
            </a:r>
            <a:r>
              <a:rPr lang="en-US" altLang="zh-TW" dirty="0"/>
              <a:t>”</a:t>
            </a:r>
            <a:r>
              <a:rPr lang="zh-TW" altLang="en-US" dirty="0" smtClean="0"/>
              <a:t>目錄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在</a:t>
            </a:r>
            <a:r>
              <a:rPr lang="en-US" altLang="zh-TW" dirty="0" smtClean="0"/>
              <a:t>Tesseract-OCR</a:t>
            </a:r>
            <a:r>
              <a:rPr lang="zh-TW" altLang="en-US" dirty="0" smtClean="0"/>
              <a:t>程序</a:t>
            </a:r>
            <a:r>
              <a:rPr lang="zh-TW" altLang="en-US" dirty="0"/>
              <a:t>目錄下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tesseract.exe </a:t>
            </a:r>
            <a:r>
              <a:rPr lang="en-US" altLang="zh-TW" dirty="0">
                <a:solidFill>
                  <a:srgbClr val="FF0000"/>
                </a:solidFill>
              </a:rPr>
              <a:t>myfontlab.normal.exp07.jpg out –l normal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10" y="3858016"/>
            <a:ext cx="4988611" cy="273067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01216" y="6175332"/>
            <a:ext cx="241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成功</a:t>
            </a:r>
            <a:r>
              <a:rPr lang="zh-TW" altLang="en-US" dirty="0"/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14160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下期進度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準備期末考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觀看李弘毅教學影片理解原理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43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8B8AF-FF32-493F-90C1-10A1C22B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264" y="1658143"/>
            <a:ext cx="499925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  <a:endParaRPr lang="zh-TW" altLang="en-US" sz="8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82EE56-0F93-4A4A-971B-6426CD2881B8}"/>
              </a:ext>
            </a:extLst>
          </p:cNvPr>
          <p:cNvSpPr txBox="1"/>
          <p:nvPr/>
        </p:nvSpPr>
        <p:spPr>
          <a:xfrm>
            <a:off x="2656114" y="3764478"/>
            <a:ext cx="5953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謝謝教授、同學耐心聽講</a:t>
            </a:r>
          </a:p>
        </p:txBody>
      </p:sp>
    </p:spTree>
    <p:extLst>
      <p:ext uri="{BB962C8B-B14F-4D97-AF65-F5344CB8AC3E}">
        <p14:creationId xmlns:p14="http://schemas.microsoft.com/office/powerpoint/2010/main" val="40693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92C0B-A9A4-48D7-B7BB-A0FE9C8F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第八次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專題提報大綱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EF92D-BDC0-4ECE-AE14-68F6F441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關於類神經演算法的影像辨識位子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/>
              <a:t>Object Localization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YOLO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類神經演算法的概述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學習機器學習之原理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 台大 李弘毅教授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6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版面配置區 1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CNN </a:t>
            </a:r>
            <a:r>
              <a:rPr lang="zh-TW" altLang="en-US" dirty="0"/>
              <a:t>分辨一張新圖片時，在不知道上述特徵在哪的情況下，</a:t>
            </a:r>
            <a:r>
              <a:rPr lang="en-US" altLang="zh-TW" dirty="0"/>
              <a:t>CNN </a:t>
            </a:r>
            <a:r>
              <a:rPr lang="zh-TW" altLang="en-US" dirty="0"/>
              <a:t>會比對圖片中的任何地方。為了計算整張圖片裡有多少相符的特徵，我們在這裡創造了一套篩選機制。這套機制背後的數學原理被稱為</a:t>
            </a:r>
            <a:r>
              <a:rPr lang="zh-TW" altLang="en-US" b="1" dirty="0"/>
              <a:t>卷積</a:t>
            </a:r>
            <a:r>
              <a:rPr lang="zh-TW" altLang="en-US" dirty="0"/>
              <a:t>（</a:t>
            </a:r>
            <a:r>
              <a:rPr lang="en-US" altLang="zh-TW" dirty="0"/>
              <a:t>convolution</a:t>
            </a:r>
            <a:r>
              <a:rPr lang="zh-TW" altLang="en-US" dirty="0"/>
              <a:t>），也就是 </a:t>
            </a:r>
            <a:r>
              <a:rPr lang="en-US" altLang="zh-TW" dirty="0"/>
              <a:t>CNN </a:t>
            </a:r>
            <a:r>
              <a:rPr lang="zh-TW" altLang="en-US" dirty="0"/>
              <a:t>的名稱由來。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21" y="1249471"/>
            <a:ext cx="5010150" cy="38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sliding window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滑動窗口</a:t>
            </a:r>
            <a:r>
              <a:rPr lang="en-US" altLang="zh-TW" b="1" dirty="0"/>
              <a:t>)</a:t>
            </a:r>
            <a:br>
              <a:rPr lang="en-US" altLang="zh-TW" b="1" dirty="0"/>
            </a:b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r="4802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Xml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是一種標記式語言。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標記成電腦可以理解的資訊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符號</a:t>
            </a:r>
          </a:p>
        </p:txBody>
      </p:sp>
    </p:spTree>
    <p:extLst>
      <p:ext uri="{BB962C8B-B14F-4D97-AF65-F5344CB8AC3E}">
        <p14:creationId xmlns:p14="http://schemas.microsoft.com/office/powerpoint/2010/main" val="34236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機器學習之原理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2249487"/>
            <a:ext cx="9530762" cy="4370587"/>
          </a:xfrm>
        </p:spPr>
      </p:pic>
    </p:spTree>
    <p:extLst>
      <p:ext uri="{BB962C8B-B14F-4D97-AF65-F5344CB8AC3E}">
        <p14:creationId xmlns:p14="http://schemas.microsoft.com/office/powerpoint/2010/main" val="6459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所需軟體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 err="1" smtClean="0"/>
              <a:t>jTessBoxEditor</a:t>
            </a:r>
            <a:r>
              <a:rPr lang="en-US" altLang="zh-TW" sz="4800" dirty="0" smtClean="0"/>
              <a:t>          tesseract-</a:t>
            </a:r>
            <a:r>
              <a:rPr lang="en-US" altLang="zh-TW" sz="4800" dirty="0" err="1" smtClean="0"/>
              <a:t>ocr</a:t>
            </a:r>
            <a:endParaRPr lang="zh-TW" altLang="en-US" sz="4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34" y="3197692"/>
            <a:ext cx="3368813" cy="28425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12" y="3125822"/>
            <a:ext cx="4274491" cy="29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656096"/>
            <a:ext cx="9905998" cy="1478570"/>
          </a:xfrm>
        </p:spPr>
        <p:txBody>
          <a:bodyPr/>
          <a:lstStyle/>
          <a:p>
            <a:r>
              <a:rPr lang="en-US" altLang="zh-TW" dirty="0" err="1" smtClean="0"/>
              <a:t>Ocr</a:t>
            </a:r>
            <a:r>
              <a:rPr lang="zh-TW" altLang="en-US" dirty="0" smtClean="0"/>
              <a:t>訓練教學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下載</a:t>
            </a:r>
            <a:r>
              <a:rPr lang="en-US" altLang="zh-TW" dirty="0"/>
              <a:t>Tesseract-OCR</a:t>
            </a:r>
            <a:r>
              <a:rPr lang="zh-TW" altLang="en-US" dirty="0"/>
              <a:t>官方命令行工具打開</a:t>
            </a:r>
            <a:r>
              <a:rPr lang="en-US" altLang="zh-TW" dirty="0" err="1"/>
              <a:t>cmd</a:t>
            </a:r>
            <a:r>
              <a:rPr lang="zh-TW" altLang="en-US" dirty="0"/>
              <a:t>命令行，輸入</a:t>
            </a:r>
            <a:r>
              <a:rPr lang="en-US" altLang="zh-TW" b="1" dirty="0">
                <a:solidFill>
                  <a:srgbClr val="FF0000"/>
                </a:solidFill>
              </a:rPr>
              <a:t>tesseract -v</a:t>
            </a:r>
            <a:r>
              <a:rPr lang="zh-TW" altLang="en-US" dirty="0"/>
              <a:t>，如果安裝成功，將會出現這樣的提示界面：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28" y="3367598"/>
            <a:ext cx="9639366" cy="23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1204" y="543362"/>
            <a:ext cx="9905998" cy="1373120"/>
          </a:xfrm>
        </p:spPr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準備訓練圖片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6" y="4353365"/>
            <a:ext cx="5187086" cy="1812759"/>
          </a:xfr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39" y="4353365"/>
            <a:ext cx="6273800" cy="181275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41204" y="2116899"/>
            <a:ext cx="10795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需要將</a:t>
            </a:r>
            <a:r>
              <a:rPr lang="en-US" altLang="zh-TW" sz="2400" dirty="0" smtClean="0"/>
              <a:t>jpg</a:t>
            </a:r>
            <a:r>
              <a:rPr lang="zh-TW" altLang="en-US" sz="2400" dirty="0" smtClean="0"/>
              <a:t>檔轉換成</a:t>
            </a:r>
            <a:r>
              <a:rPr lang="en-US" altLang="zh-TW" sz="2400" dirty="0" err="1" smtClean="0"/>
              <a:t>tif</a:t>
            </a:r>
            <a:r>
              <a:rPr lang="zh-TW" altLang="en-US" sz="2400" dirty="0" smtClean="0"/>
              <a:t>檔 更換名子有嚴苛的要求 </a:t>
            </a:r>
            <a:r>
              <a:rPr lang="en-US" altLang="zh-TW" sz="2400" dirty="0" smtClean="0"/>
              <a:t>: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 </a:t>
            </a:r>
            <a:r>
              <a:rPr lang="en-US" altLang="zh-TW" sz="2400" dirty="0" err="1"/>
              <a:t>tif</a:t>
            </a:r>
            <a:r>
              <a:rPr lang="zh-TW" altLang="en-US" sz="2400" dirty="0"/>
              <a:t>文面命名格式</a:t>
            </a:r>
            <a:r>
              <a:rPr lang="en-US" altLang="zh-TW" sz="2400" dirty="0"/>
              <a:t>[</a:t>
            </a:r>
            <a:r>
              <a:rPr lang="en-US" altLang="zh-TW" sz="2400" dirty="0" err="1"/>
              <a:t>lang</a:t>
            </a:r>
            <a:r>
              <a:rPr lang="en-US" altLang="zh-TW" sz="2400" dirty="0"/>
              <a:t>].[</a:t>
            </a:r>
            <a:r>
              <a:rPr lang="en-US" altLang="zh-TW" sz="2400" dirty="0" err="1"/>
              <a:t>fontname</a:t>
            </a:r>
            <a:r>
              <a:rPr lang="en-US" altLang="zh-TW" sz="2400" dirty="0"/>
              <a:t>].</a:t>
            </a:r>
            <a:r>
              <a:rPr lang="en-US" altLang="zh-TW" sz="2400" dirty="0" err="1"/>
              <a:t>exp</a:t>
            </a:r>
            <a:r>
              <a:rPr lang="en-US" altLang="zh-TW" sz="2400" dirty="0"/>
              <a:t>[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].</a:t>
            </a:r>
            <a:r>
              <a:rPr lang="en-US" altLang="zh-TW" sz="2400" dirty="0" err="1"/>
              <a:t>tif</a:t>
            </a:r>
            <a:endParaRPr lang="en-US" altLang="zh-TW" sz="2400" dirty="0"/>
          </a:p>
          <a:p>
            <a:r>
              <a:rPr lang="zh-TW" altLang="en-US" sz="2400" dirty="0" smtClean="0"/>
              <a:t>         </a:t>
            </a:r>
            <a:r>
              <a:rPr lang="en-US" altLang="zh-TW" sz="2400" dirty="0" err="1" smtClean="0"/>
              <a:t>lang</a:t>
            </a:r>
            <a:r>
              <a:rPr lang="zh-TW" altLang="en-US" sz="2400" dirty="0"/>
              <a:t>是語言 </a:t>
            </a:r>
            <a:r>
              <a:rPr lang="en-US" altLang="zh-TW" sz="2400" dirty="0" err="1"/>
              <a:t>fontname</a:t>
            </a:r>
            <a:r>
              <a:rPr lang="zh-TW" altLang="en-US" sz="2400" dirty="0"/>
              <a:t>是字體 </a:t>
            </a:r>
          </a:p>
          <a:p>
            <a:r>
              <a:rPr lang="zh-TW" altLang="en-US" sz="2400" dirty="0" smtClean="0"/>
              <a:t>         比如</a:t>
            </a:r>
            <a:r>
              <a:rPr lang="zh-TW" altLang="en-US" sz="2400" dirty="0"/>
              <a:t>我們要訓練自定義字庫 </a:t>
            </a:r>
            <a:r>
              <a:rPr lang="en-US" altLang="zh-TW" sz="2400" dirty="0" err="1"/>
              <a:t>mjorcen</a:t>
            </a:r>
            <a:r>
              <a:rPr lang="zh-TW" altLang="en-US" sz="2400" dirty="0"/>
              <a:t>字體名</a:t>
            </a:r>
            <a:r>
              <a:rPr lang="en-US" altLang="zh-TW" sz="2400" dirty="0"/>
              <a:t>normal</a:t>
            </a:r>
          </a:p>
          <a:p>
            <a:r>
              <a:rPr lang="zh-TW" altLang="en-US" sz="2400" dirty="0" smtClean="0"/>
              <a:t>         那</a:t>
            </a:r>
            <a:r>
              <a:rPr lang="zh-TW" altLang="en-US" sz="2400" dirty="0"/>
              <a:t>麽我們把圖片文件重命名 </a:t>
            </a:r>
            <a:r>
              <a:rPr lang="en-US" altLang="zh-TW" sz="2400" dirty="0"/>
              <a:t>mjorcen.normal.exp0.jpg</a:t>
            </a:r>
            <a:r>
              <a:rPr lang="zh-TW" altLang="en-US" sz="2400" dirty="0"/>
              <a:t>在轉</a:t>
            </a:r>
            <a:r>
              <a:rPr lang="en-US" altLang="zh-TW" sz="2400" dirty="0" err="1"/>
              <a:t>tif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40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生成</a:t>
            </a:r>
            <a:r>
              <a:rPr lang="en-US" altLang="zh-TW" dirty="0"/>
              <a:t>box</a:t>
            </a:r>
            <a:r>
              <a:rPr lang="zh-TW" altLang="en-US" dirty="0"/>
              <a:t>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9203"/>
          </a:xfrm>
        </p:spPr>
        <p:txBody>
          <a:bodyPr/>
          <a:lstStyle/>
          <a:p>
            <a:r>
              <a:rPr lang="zh-TW" altLang="en-US" dirty="0" smtClean="0"/>
              <a:t>將上面兩個圖片轉換為</a:t>
            </a:r>
            <a:r>
              <a:rPr lang="en-US" altLang="zh-TW" dirty="0" smtClean="0"/>
              <a:t>box</a:t>
            </a:r>
            <a:r>
              <a:rPr lang="zh-TW" altLang="en-US" dirty="0" smtClean="0"/>
              <a:t>檔 在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終端指令中輸入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sz="1800" b="1" dirty="0" smtClean="0">
                <a:solidFill>
                  <a:srgbClr val="FF0000"/>
                </a:solidFill>
              </a:rPr>
              <a:t>        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tesseract </a:t>
            </a:r>
            <a:r>
              <a:rPr lang="en-US" altLang="zh-TW" sz="1800" b="1" dirty="0">
                <a:solidFill>
                  <a:srgbClr val="FF0000"/>
                </a:solidFill>
              </a:rPr>
              <a:t>mjorcen.normal.exp0.jpg mjorcen.normal.exp0 -l </a:t>
            </a:r>
            <a:r>
              <a:rPr lang="en-US" altLang="zh-TW" sz="1800" b="1" dirty="0" err="1" smtClean="0">
                <a:solidFill>
                  <a:srgbClr val="FF0000"/>
                </a:solidFill>
              </a:rPr>
              <a:t>eng</a:t>
            </a:r>
            <a:r>
              <a:rPr lang="zh-TW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800" b="1" dirty="0" err="1" smtClean="0">
                <a:solidFill>
                  <a:srgbClr val="FF0000"/>
                </a:solidFill>
              </a:rPr>
              <a:t>batch.nochop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800" b="1" dirty="0" err="1" smtClean="0">
                <a:solidFill>
                  <a:srgbClr val="FF0000"/>
                </a:solidFill>
              </a:rPr>
              <a:t>makebox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800" dirty="0" smtClean="0"/>
              <a:t>                            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                 box</a:t>
            </a:r>
            <a:r>
              <a:rPr lang="zh-TW" altLang="en-US" sz="1800" dirty="0"/>
              <a:t>文件和對應的</a:t>
            </a:r>
            <a:r>
              <a:rPr lang="en-US" altLang="zh-TW" sz="1800" dirty="0" err="1"/>
              <a:t>tif</a:t>
            </a:r>
            <a:r>
              <a:rPr lang="zh-TW" altLang="en-US" sz="1800" dirty="0"/>
              <a:t>一定要在相同的目錄下，不然後面打不開。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                   </a:t>
            </a:r>
            <a:endParaRPr lang="zh-TW" altLang="en-US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36" y="4193619"/>
            <a:ext cx="105742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1714</TotalTime>
  <Words>579</Words>
  <Application>Microsoft Office PowerPoint</Application>
  <PresentationFormat>寬螢幕</PresentationFormat>
  <Paragraphs>71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標楷體</vt:lpstr>
      <vt:lpstr>Arial</vt:lpstr>
      <vt:lpstr>Trebuchet MS</vt:lpstr>
      <vt:lpstr>Tw Cen MT</vt:lpstr>
      <vt:lpstr>電路</vt:lpstr>
      <vt:lpstr>停車場車牌辨識系統</vt:lpstr>
      <vt:lpstr>第八次專題提報大綱</vt:lpstr>
      <vt:lpstr>cnn</vt:lpstr>
      <vt:lpstr>sliding window (滑動窗口) </vt:lpstr>
      <vt:lpstr>機器學習之原理</vt:lpstr>
      <vt:lpstr>所需軟體</vt:lpstr>
      <vt:lpstr>Ocr訓練教學</vt:lpstr>
      <vt:lpstr> 1.準備訓練圖片</vt:lpstr>
      <vt:lpstr>2.生成box文件</vt:lpstr>
      <vt:lpstr>3.打開jTessBoxEditor矯正錯誤並訓練</vt:lpstr>
      <vt:lpstr>4.訓練</vt:lpstr>
      <vt:lpstr>法1 新建font_properties文件</vt:lpstr>
      <vt:lpstr>法2 新建font_properties文件</vt:lpstr>
      <vt:lpstr>生成指令檔</vt:lpstr>
      <vt:lpstr>修改文件名</vt:lpstr>
      <vt:lpstr>合併檔案</vt:lpstr>
      <vt:lpstr>存放完整DATA檔</vt:lpstr>
      <vt:lpstr>下期進度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停車場車牌辨識系統</dc:title>
  <dc:creator>岡穎 楊</dc:creator>
  <cp:lastModifiedBy>admin</cp:lastModifiedBy>
  <cp:revision>61</cp:revision>
  <dcterms:created xsi:type="dcterms:W3CDTF">2019-05-19T13:12:11Z</dcterms:created>
  <dcterms:modified xsi:type="dcterms:W3CDTF">2019-09-08T06:20:12Z</dcterms:modified>
</cp:coreProperties>
</file>