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1D7C8F-FDA3-4492-8C09-24557DEB843B}">
  <a:tblStyle styleId="{AF1D7C8F-FDA3-4492-8C09-24557DEB84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d95205a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d95205a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d95205a4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d95205a4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d95205a4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d95205a4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d95205a4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d95205a4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d95205a4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d95205a4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d95205a4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d95205a4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Squeeze and excitation blocks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951050"/>
            <a:ext cx="8520600" cy="204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200">
                <a:solidFill>
                  <a:srgbClr val="66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Chaitanya Chakka, Astha Rastogi,</a:t>
            </a:r>
            <a:endParaRPr i="1" sz="3200">
              <a:solidFill>
                <a:srgbClr val="66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200">
                <a:solidFill>
                  <a:srgbClr val="66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Gagan Singal, Satya Akhil Galla</a:t>
            </a:r>
            <a:endParaRPr i="1" sz="3200">
              <a:solidFill>
                <a:srgbClr val="66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19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314</a:t>
            </a:r>
            <a:r>
              <a:rPr lang="en"/>
              <a:t> positive and </a:t>
            </a:r>
            <a:r>
              <a:rPr b="1" lang="en"/>
              <a:t>320,533</a:t>
            </a:r>
            <a:r>
              <a:rPr lang="en"/>
              <a:t> are negative samples.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15,314</a:t>
            </a:r>
            <a:r>
              <a:rPr lang="en"/>
              <a:t> samples have at least one feature as NULL.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Calculated feature importance using </a:t>
            </a:r>
            <a:r>
              <a:rPr b="1" lang="en"/>
              <a:t>Gini Entropy</a:t>
            </a:r>
            <a:r>
              <a:rPr lang="en"/>
              <a:t> by fitting it to a </a:t>
            </a:r>
            <a:r>
              <a:rPr b="1" lang="en"/>
              <a:t>Random Forest Classifier</a:t>
            </a:r>
            <a:r>
              <a:rPr lang="en"/>
              <a:t> and discarded the </a:t>
            </a:r>
            <a:r>
              <a:rPr b="1" lang="en"/>
              <a:t>5 least important features</a:t>
            </a:r>
            <a:r>
              <a:rPr lang="en"/>
              <a:t>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correlation observed between features corresponding to </a:t>
            </a:r>
            <a:r>
              <a:rPr b="1" lang="en"/>
              <a:t>location</a:t>
            </a:r>
            <a:r>
              <a:rPr lang="en"/>
              <a:t>.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9825" y="3056867"/>
            <a:ext cx="2138300" cy="1831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5500" y="3020525"/>
            <a:ext cx="2631076" cy="19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47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for Non-image Data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data imbalance, we used SMOTE-EEN(SMOTE with Edited Nearest Neighbours) upto 30-70. Also used class-weights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with SVM with RBF kernel, Logistic Regression and XGBoost model. Tuned using Bayesian Optimization algorithm with Stratified 5-Fold Cross Validation.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AUC metric for evaluation. </a:t>
            </a:r>
            <a:endParaRPr/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458325" y="318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{AF1D7C8F-FDA3-4492-8C09-24557DEB843B}</a:tableStyleId>
              </a:tblPr>
              <a:tblGrid>
                <a:gridCol w="1079825"/>
                <a:gridCol w="2602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Validation AUC score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SVM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XGBoost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00" y="2937360"/>
            <a:ext cx="2248662" cy="1863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2050" y="2937359"/>
            <a:ext cx="2248649" cy="1863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181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Experiments for Image Data</a:t>
            </a:r>
            <a:endParaRPr/>
          </a:p>
        </p:txBody>
      </p:sp>
      <p:graphicFrame>
        <p:nvGraphicFramePr>
          <p:cNvPr id="77" name="Google Shape;77;p16"/>
          <p:cNvGraphicFramePr/>
          <p:nvPr/>
        </p:nvGraphicFramePr>
        <p:xfrm>
          <a:off x="664975" y="94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{AF1D7C8F-FDA3-4492-8C09-24557DEB843B}</a:tableStyleId>
              </a:tblPr>
              <a:tblGrid>
                <a:gridCol w="1765875"/>
                <a:gridCol w="1359075"/>
                <a:gridCol w="2372200"/>
                <a:gridCol w="1256350"/>
                <a:gridCol w="960125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Variant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Data points worked with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ROC-AUC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F1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VGG-19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With augmented minority class</a:t>
                      </a:r>
                      <a:endParaRPr b="1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50k with all minority 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L2 Norm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50k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with all minority 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weights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50k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with all minority 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8" name="Google Shape;78;p16"/>
          <p:cNvGraphicFramePr/>
          <p:nvPr/>
        </p:nvGraphicFramePr>
        <p:xfrm>
          <a:off x="664975" y="252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{AF1D7C8F-FDA3-4492-8C09-24557DEB843B}</a:tableStyleId>
              </a:tblPr>
              <a:tblGrid>
                <a:gridCol w="1765875"/>
                <a:gridCol w="1359075"/>
                <a:gridCol w="2372200"/>
                <a:gridCol w="1256350"/>
                <a:gridCol w="960125"/>
              </a:tblGrid>
              <a:tr h="1000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Inception-ResNet-v2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With augmented minority class</a:t>
                      </a:r>
                      <a:endParaRPr b="1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100k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with all minority 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L2 Norm + Class Weights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100k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with all minority 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" name="Google Shape;79;p16"/>
          <p:cNvGraphicFramePr/>
          <p:nvPr/>
        </p:nvGraphicFramePr>
        <p:xfrm>
          <a:off x="664975" y="385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{AF1D7C8F-FDA3-4492-8C09-24557DEB843B}</a:tableStyleId>
              </a:tblPr>
              <a:tblGrid>
                <a:gridCol w="1765875"/>
                <a:gridCol w="1359075"/>
                <a:gridCol w="2372200"/>
                <a:gridCol w="1256350"/>
                <a:gridCol w="9601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EfficientNet-v2-b1 </a:t>
                      </a:r>
                      <a:endParaRPr b="1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Under- sampling of Minority 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Whole Dataset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Method for Fusion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257175" y="1152475"/>
            <a:ext cx="525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99%</a:t>
            </a:r>
            <a:r>
              <a:rPr lang="en"/>
              <a:t> undersampling of negative samples. Data augmentation via Rotation, Flipping, Random Brightness Contrast, Resizing and Normalization.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Generated OOF predictions through CNN </a:t>
            </a:r>
            <a:r>
              <a:rPr b="1" lang="en"/>
              <a:t>(EfficientNet_v2_b1)</a:t>
            </a:r>
            <a:r>
              <a:rPr lang="en"/>
              <a:t> and merged them with tabular data.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Created new numerical features in the tabular data like lesion visibility score, position of lesion, etc. Passed this data into </a:t>
            </a:r>
            <a:r>
              <a:rPr b="1" lang="en"/>
              <a:t>Voting Classifier</a:t>
            </a:r>
            <a:r>
              <a:rPr lang="en"/>
              <a:t> - combination of XGBoost, LightGBM and CatBoost models.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Achieved an average </a:t>
            </a:r>
            <a:r>
              <a:rPr b="1" lang="en"/>
              <a:t>AUC score of 96</a:t>
            </a:r>
            <a:r>
              <a:rPr lang="en"/>
              <a:t> (Stratified 5 fold cross validation).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1500" y="1152475"/>
            <a:ext cx="3192349" cy="3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158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Discussions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695275"/>
            <a:ext cx="8520600" cy="4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Image Model Observations:</a:t>
            </a:r>
            <a:endParaRPr b="1" sz="1600"/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EfficientNet_v2_b1 </a:t>
            </a:r>
            <a:r>
              <a:rPr lang="en" sz="1600"/>
              <a:t>gave the best AUC Score.</a:t>
            </a:r>
            <a:endParaRPr sz="1600"/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When using </a:t>
            </a:r>
            <a:r>
              <a:rPr b="1" lang="en" sz="1600"/>
              <a:t>VGG19</a:t>
            </a:r>
            <a:r>
              <a:rPr lang="en" sz="1600"/>
              <a:t> model, moving the decision boundaries achieved better scores. (ROC-AUC: </a:t>
            </a:r>
            <a:r>
              <a:rPr i="1" lang="en" sz="1600"/>
              <a:t>0.91</a:t>
            </a:r>
            <a:r>
              <a:rPr lang="en" sz="1600"/>
              <a:t>; F1: </a:t>
            </a:r>
            <a:r>
              <a:rPr i="1" lang="en" sz="1600"/>
              <a:t>0.86</a:t>
            </a:r>
            <a:r>
              <a:rPr lang="en" sz="1600"/>
              <a:t> for boundary at </a:t>
            </a:r>
            <a:r>
              <a:rPr i="1" lang="en" sz="1600"/>
              <a:t>0.05</a:t>
            </a:r>
            <a:r>
              <a:rPr lang="en" sz="1600"/>
              <a:t>).</a:t>
            </a:r>
            <a:endParaRPr sz="1600"/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Balancing the data was more of a key than training on different models and parameters.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Meta Data Model Observations:</a:t>
            </a:r>
            <a:endParaRPr b="1" sz="1600"/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SVM</a:t>
            </a:r>
            <a:r>
              <a:rPr lang="en" sz="1600"/>
              <a:t> model took significantly longer time to converge when compared to </a:t>
            </a:r>
            <a:r>
              <a:rPr b="1" lang="en" sz="1600"/>
              <a:t>XGBoost</a:t>
            </a:r>
            <a:r>
              <a:rPr lang="en" sz="1600"/>
              <a:t> and </a:t>
            </a:r>
            <a:r>
              <a:rPr b="1" lang="en" sz="1600"/>
              <a:t>Logistic Regression</a:t>
            </a:r>
            <a:r>
              <a:rPr lang="en" sz="1600"/>
              <a:t>.</a:t>
            </a:r>
            <a:endParaRPr sz="1600"/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removed only </a:t>
            </a:r>
            <a:r>
              <a:rPr b="1" lang="en" sz="1600"/>
              <a:t>5</a:t>
            </a:r>
            <a:r>
              <a:rPr lang="en" sz="1600"/>
              <a:t> features since removing more than that negatively affected the model prediction performance.</a:t>
            </a:r>
            <a:endParaRPr sz="1600"/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Undersampling the majority class while keeping the minority samples same did not vary the results significantly compared to using the complete dataset. This helped in faster fine-tuning.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Tabular data actually performed better than the image data and the fusion model even better. 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