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74940" autoAdjust="0"/>
  </p:normalViewPr>
  <p:slideViewPr>
    <p:cSldViewPr snapToGrid="0">
      <p:cViewPr varScale="1">
        <p:scale>
          <a:sx n="80" d="100"/>
          <a:sy n="80" d="100"/>
        </p:scale>
        <p:origin x="3342" y="84"/>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the average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pPr algn="just">
              <a:lnSpc>
                <a:spcPct val="100000"/>
              </a:lnSpc>
              <a:spcBef>
                <a:spcPts val="0"/>
              </a:spcBef>
            </a:pPr>
            <a:r>
              <a:rPr lang="en-US" sz="1200" dirty="0"/>
              <a:t>Red is higher, Green is lower. </a:t>
            </a:r>
          </a:p>
          <a:p>
            <a:pPr algn="just">
              <a:lnSpc>
                <a:spcPct val="100000"/>
              </a:lnSpc>
              <a:spcBef>
                <a:spcPts val="0"/>
              </a:spcBef>
            </a:pPr>
            <a:endParaRPr lang="en-US" sz="1200" dirty="0"/>
          </a:p>
          <a:p>
            <a:pPr algn="just">
              <a:lnSpc>
                <a:spcPct val="100000"/>
              </a:lnSpc>
              <a:spcBef>
                <a:spcPts val="0"/>
              </a:spcBef>
            </a:pPr>
            <a:r>
              <a:rPr lang="en-US" sz="1200" dirty="0"/>
              <a:t>This is showing us that the greatest concentration of arrests are in the most populated areas.  </a:t>
            </a:r>
          </a:p>
          <a:p>
            <a:pPr algn="just">
              <a:lnSpc>
                <a:spcPct val="100000"/>
              </a:lnSpc>
              <a:spcBef>
                <a:spcPts val="0"/>
              </a:spcBef>
            </a:pPr>
            <a:endParaRPr lang="en-US" sz="1200" dirty="0"/>
          </a:p>
          <a:p>
            <a:pPr algn="just">
              <a:lnSpc>
                <a:spcPct val="100000"/>
              </a:lnSpc>
              <a:spcBef>
                <a:spcPts val="0"/>
              </a:spcBef>
            </a:pPr>
            <a:r>
              <a:rPr lang="en-US" sz="1200" dirty="0"/>
              <a:t>California, Texas, Florida, and New York</a:t>
            </a:r>
          </a:p>
          <a:p>
            <a:pPr algn="just">
              <a:lnSpc>
                <a:spcPct val="100000"/>
              </a:lnSpc>
              <a:spcBef>
                <a:spcPts val="0"/>
              </a:spcBef>
            </a:pPr>
            <a:endParaRPr lang="en-US" sz="1200" dirty="0"/>
          </a:p>
          <a:p>
            <a:pPr algn="just">
              <a:lnSpc>
                <a:spcPct val="100000"/>
              </a:lnSpc>
              <a:spcBef>
                <a:spcPts val="0"/>
              </a:spcBef>
            </a:pPr>
            <a:r>
              <a:rPr lang="en-US" sz="1200" dirty="0"/>
              <a:t>However, that is not the whole story.</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us another story….</a:t>
            </a:r>
          </a:p>
          <a:p>
            <a:pPr algn="just">
              <a:lnSpc>
                <a:spcPct val="100000"/>
              </a:lnSpc>
              <a:spcBef>
                <a:spcPts val="0"/>
              </a:spcBef>
            </a:pPr>
            <a:endParaRPr lang="en-US" sz="1200" dirty="0"/>
          </a:p>
          <a:p>
            <a:pPr algn="just">
              <a:lnSpc>
                <a:spcPct val="100000"/>
              </a:lnSpc>
              <a:spcBef>
                <a:spcPts val="0"/>
              </a:spcBef>
            </a:pPr>
            <a:r>
              <a:rPr lang="en-US" sz="1200" dirty="0"/>
              <a:t>This is what it looks like when we adjust our numbers per capita to show each state’s actual Arrest Rates.</a:t>
            </a:r>
          </a:p>
          <a:p>
            <a:pPr algn="just">
              <a:lnSpc>
                <a:spcPct val="100000"/>
              </a:lnSpc>
              <a:spcBef>
                <a:spcPts val="0"/>
              </a:spcBef>
            </a:pPr>
            <a:endParaRPr lang="en-US" sz="1200" dirty="0"/>
          </a:p>
          <a:p>
            <a:pPr algn="just">
              <a:lnSpc>
                <a:spcPct val="100000"/>
              </a:lnSpc>
              <a:spcBef>
                <a:spcPts val="0"/>
              </a:spcBef>
            </a:pPr>
            <a:r>
              <a:rPr lang="en-US" sz="1200" dirty="0"/>
              <a:t>We see now that arrest rates are more normalized throughout the country and that the hotspots are no longer just the population centers.</a:t>
            </a:r>
          </a:p>
          <a:p>
            <a:pPr algn="just">
              <a:lnSpc>
                <a:spcPct val="100000"/>
              </a:lnSpc>
              <a:spcBef>
                <a:spcPts val="0"/>
              </a:spcBef>
            </a:pPr>
            <a:endParaRPr lang="en-US" sz="1200" dirty="0"/>
          </a:p>
          <a:p>
            <a:pPr algn="just">
              <a:lnSpc>
                <a:spcPct val="100000"/>
              </a:lnSpc>
              <a:spcBef>
                <a:spcPts val="0"/>
              </a:spcBef>
            </a:pPr>
            <a:r>
              <a:rPr lang="en-US" sz="1200" dirty="0"/>
              <a:t>The outliers we see here are Delaware and Tennessee, but for most of the map, the data is trending towards the average.</a:t>
            </a:r>
          </a:p>
          <a:p>
            <a:pPr algn="just">
              <a:lnSpc>
                <a:spcPct val="100000"/>
              </a:lnSpc>
              <a:spcBef>
                <a:spcPts val="0"/>
              </a:spcBef>
            </a:pPr>
            <a:endParaRPr lang="en-US" sz="1200" dirty="0"/>
          </a:p>
          <a:p>
            <a:pPr algn="just">
              <a:lnSpc>
                <a:spcPct val="100000"/>
              </a:lnSpc>
              <a:spcBef>
                <a:spcPts val="0"/>
              </a:spcBef>
            </a:pPr>
            <a:r>
              <a:rPr lang="en-US" sz="1200" dirty="0"/>
              <a:t>We didn’t make this adjustment so that the higher population states look better.  The two maps should be taken together to gain a fuller understanding of what our data is trying to tell us.</a:t>
            </a:r>
          </a:p>
          <a:p>
            <a:pPr algn="just">
              <a:lnSpc>
                <a:spcPct val="100000"/>
              </a:lnSpc>
              <a:spcBef>
                <a:spcPts val="0"/>
              </a:spcBef>
            </a:pPr>
            <a:endParaRPr lang="en-US" sz="1200" dirty="0"/>
          </a:p>
          <a:p>
            <a:pPr algn="just">
              <a:lnSpc>
                <a:spcPct val="100000"/>
              </a:lnSpc>
              <a:spcBef>
                <a:spcPts val="0"/>
              </a:spcBef>
            </a:pPr>
            <a:r>
              <a:rPr lang="en-US" sz="1200" dirty="0"/>
              <a:t>And for even more context, I’m going to kick it over to Michelle </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And don’t </a:t>
            </a:r>
            <a:r>
              <a:rPr lang="en-US"/>
              <a:t>do crime.</a:t>
            </a:r>
            <a:endParaRPr lang="en-US" dirty="0"/>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Laura found the population data through the Census Bureau, she cleaned and normalized our arrest data from it,</a:t>
            </a: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 We were able to import her numbers via CSV to our workbooks.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for Trivia!</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hard to find an icon for ‘not getting arrested’</a:t>
            </a:r>
          </a:p>
          <a:p>
            <a:r>
              <a:rPr lang="en-US" dirty="0"/>
              <a:t>Illinois</a:t>
            </a:r>
          </a:p>
          <a:p>
            <a:r>
              <a:rPr lang="en-US" dirty="0"/>
              <a:t>- Averaged 125 arrests per capita</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Thank you </a:t>
            </a:r>
            <a:r>
              <a:rPr lang="en-US" sz="1400" dirty="0" err="1"/>
              <a:t>Kento</a:t>
            </a:r>
            <a:endParaRPr lang="en-US" sz="1400" dirty="0"/>
          </a:p>
          <a:p>
            <a:pPr algn="just">
              <a:lnSpc>
                <a:spcPct val="100000"/>
              </a:lnSpc>
              <a:spcBef>
                <a:spcPts val="0"/>
              </a:spcBef>
            </a:pPr>
            <a:endParaRPr lang="en-US" sz="1400" dirty="0"/>
          </a:p>
          <a:p>
            <a:pPr algn="just">
              <a:lnSpc>
                <a:spcPct val="100000"/>
              </a:lnSpc>
              <a:spcBef>
                <a:spcPts val="0"/>
              </a:spcBef>
            </a:pPr>
            <a:r>
              <a:rPr lang="en-US" sz="1400" dirty="0"/>
              <a:t>One of the first findings that we… found… was a significant downward trend in reported property crime arrests for our time period. </a:t>
            </a:r>
          </a:p>
          <a:p>
            <a:pPr algn="just">
              <a:lnSpc>
                <a:spcPct val="100000"/>
              </a:lnSpc>
              <a:spcBef>
                <a:spcPts val="0"/>
              </a:spcBef>
            </a:pPr>
            <a:endParaRPr lang="en-US" sz="1400" dirty="0"/>
          </a:p>
          <a:p>
            <a:pPr marL="0" indent="0" algn="just">
              <a:lnSpc>
                <a:spcPct val="100000"/>
              </a:lnSpc>
              <a:spcBef>
                <a:spcPts val="0"/>
              </a:spcBef>
              <a:buNone/>
            </a:pPr>
            <a:r>
              <a:rPr lang="en-US" sz="1400" dirty="0"/>
              <a:t>The numbers we have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r>
              <a:rPr lang="en-US" sz="1400" dirty="0"/>
              <a:t>We see that we start here in 2010 with over 1 Million, 800 thousand arrests… To  just under a million in 2020.</a:t>
            </a:r>
          </a:p>
          <a:p>
            <a:pPr algn="just">
              <a:lnSpc>
                <a:spcPct val="100000"/>
              </a:lnSpc>
              <a:spcBef>
                <a:spcPts val="0"/>
              </a:spcBef>
            </a:pPr>
            <a:endParaRPr lang="en-US" sz="1400" dirty="0"/>
          </a:p>
          <a:p>
            <a:pPr algn="just">
              <a:lnSpc>
                <a:spcPct val="100000"/>
              </a:lnSpc>
              <a:spcBef>
                <a:spcPts val="0"/>
              </a:spcBef>
            </a:pPr>
            <a:r>
              <a:rPr lang="en-US" sz="1400" dirty="0"/>
              <a:t>Michelle has some charts that might provide some explanations for some of these later numbers, but we wanted to see if we could find some answers in our data sources first…</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here’s how we checked those sources….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have two charts here. The one on the left shows the number of Agencies reporting to the FBI’s Crime Data Explorer.  The chart on the left shows the number of law enforcement employees who were on the books during our timeframe.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provides added context to our overall arrest data which showed a steady downward trend.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these charts showed a drop in Reporting Agencies or in the number of law enforcement officials, then then those could be possible outside factors that might influence a drop in reported arrests.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But that does not appear to be the case, we see that the dataset gained reporting agencies overtime and the number of law enforcement officers remained relatively stable and ended higher than it began.</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499"/>
            <a:ext cx="10319906" cy="94732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the number of law enforcement officials grows, so do overall arrests. Since they are both linked to population, that make sense.</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C99D-3F5B-9D3D-96EE-9BC41306C6AA}"/>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2370779" y="1343070"/>
            <a:ext cx="8581419" cy="5100691"/>
          </a:xfrm>
          <a:prstGeom prst="rect">
            <a:avLst/>
          </a:prstGeom>
        </p:spPr>
      </p:pic>
      <p:sp>
        <p:nvSpPr>
          <p:cNvPr id="2" name="TextBox 1">
            <a:extLst>
              <a:ext uri="{FF2B5EF4-FFF2-40B4-BE49-F238E27FC236}">
                <a16:creationId xmlns:a16="http://schemas.microsoft.com/office/drawing/2014/main" id="{9FCF494F-41F4-59CE-AC4F-B0A186906D5D}"/>
              </a:ext>
            </a:extLst>
          </p:cNvPr>
          <p:cNvSpPr txBox="1"/>
          <p:nvPr/>
        </p:nvSpPr>
        <p:spPr>
          <a:xfrm>
            <a:off x="144380" y="2939309"/>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2246585" y="1461216"/>
            <a:ext cx="9609737" cy="4747077"/>
          </a:xfrm>
          <a:prstGeom prst="rect">
            <a:avLst/>
          </a:prstGeom>
        </p:spPr>
      </p:pic>
      <p:sp>
        <p:nvSpPr>
          <p:cNvPr id="2" name="TextBox 1">
            <a:extLst>
              <a:ext uri="{FF2B5EF4-FFF2-40B4-BE49-F238E27FC236}">
                <a16:creationId xmlns:a16="http://schemas.microsoft.com/office/drawing/2014/main" id="{336EC195-6802-9AC5-CEB0-7216C3DC046E}"/>
              </a:ext>
            </a:extLst>
          </p:cNvPr>
          <p:cNvSpPr txBox="1"/>
          <p:nvPr/>
        </p:nvSpPr>
        <p:spPr>
          <a:xfrm>
            <a:off x="156414" y="2951946"/>
            <a:ext cx="1949115" cy="954107"/>
          </a:xfrm>
          <a:prstGeom prst="rect">
            <a:avLst/>
          </a:prstGeom>
          <a:noFill/>
          <a:ln>
            <a:solidFill>
              <a:schemeClr val="bg1"/>
            </a:solidFill>
          </a:ln>
        </p:spPr>
        <p:txBody>
          <a:bodyPr wrap="square" rtlCol="0">
            <a:spAutoFit/>
          </a:bodyPr>
          <a:lstStyle/>
          <a:p>
            <a:pPr algn="just"/>
            <a:r>
              <a:rPr lang="en-US" sz="1400" dirty="0">
                <a:solidFill>
                  <a:schemeClr val="bg1"/>
                </a:solidFill>
              </a:rPr>
              <a:t>Each dot on the vertical axis represents a year’s worth of data for that specific state.</a:t>
            </a:r>
          </a:p>
        </p:txBody>
      </p:sp>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2196091"/>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r>
              <a:rPr lang="en-US" dirty="0"/>
              <a:t>Christian Corona</a:t>
            </a:r>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dirty="0"/>
              <a:t>Averaged 1031 arrests per capita.</a:t>
            </a:r>
          </a:p>
          <a:p>
            <a:pPr algn="ctr"/>
            <a:r>
              <a:rPr lang="en-US" dirty="0"/>
              <a:t>Delaware also had the single year highest arrest per capita with 1214 in 2012. </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a:bodyPr>
          <a:lstStyle/>
          <a:p>
            <a:pPr algn="ctr"/>
            <a:r>
              <a:rPr lang="en-US" dirty="0"/>
              <a:t>Averaged 125 arrests per capita.</a:t>
            </a:r>
          </a:p>
          <a:p>
            <a:pPr algn="ctr"/>
            <a:r>
              <a:rPr lang="en-US"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3.xml><?xml version="1.0" encoding="utf-8"?>
<ds:datastoreItem xmlns:ds="http://schemas.openxmlformats.org/officeDocument/2006/customXml" ds:itemID="{3593354B-8927-46EE-B294-4D51952A09C2}">
  <ds:schemaRefs>
    <ds:schemaRef ds:uri="71af3243-3dd4-4a8d-8c0d-dd76da1f02a5"/>
    <ds:schemaRef ds:uri="http://purl.org/dc/terms/"/>
    <ds:schemaRef ds:uri="http://purl.org/dc/elements/1.1/"/>
    <ds:schemaRef ds:uri="http://www.w3.org/XML/1998/namespace"/>
    <ds:schemaRef ds:uri="http://schemas.microsoft.com/sharepoint/v3"/>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3133</TotalTime>
  <Words>3821</Words>
  <Application>Microsoft Office PowerPoint</Application>
  <PresentationFormat>Widescreen</PresentationFormat>
  <Paragraphs>381</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57</cp:revision>
  <dcterms:created xsi:type="dcterms:W3CDTF">2023-09-20T23:23:08Z</dcterms:created>
  <dcterms:modified xsi:type="dcterms:W3CDTF">2023-09-26T01:25:39Z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