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notes.stephenholiday.com/Kafka.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Apache Kafka</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Sajan Kedia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968800" y="536925"/>
            <a:ext cx="7275226" cy="440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Partition Offset</a:t>
            </a:r>
            <a:endParaRPr/>
          </a:p>
        </p:txBody>
      </p:sp>
      <p:sp>
        <p:nvSpPr>
          <p:cNvPr id="116" name="Shape 116"/>
          <p:cNvSpPr txBox="1"/>
          <p:nvPr>
            <p:ph idx="1" type="body"/>
          </p:nvPr>
        </p:nvSpPr>
        <p:spPr>
          <a:xfrm>
            <a:off x="235500" y="8476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Offset:  Messages in the partitions are each assigned a unique (per partition) and sequential id called the offset</a:t>
            </a:r>
            <a:endParaRPr/>
          </a:p>
          <a:p>
            <a:pPr indent="0" lvl="0" marL="0">
              <a:spcBef>
                <a:spcPts val="1600"/>
              </a:spcBef>
              <a:spcAft>
                <a:spcPts val="0"/>
              </a:spcAft>
              <a:buClr>
                <a:schemeClr val="dk1"/>
              </a:buClr>
              <a:buSzPts val="1100"/>
              <a:buFont typeface="Arial"/>
              <a:buNone/>
            </a:pPr>
            <a:r>
              <a:rPr lang="en-GB"/>
              <a:t>Consumers track their pointers via (offset, partition, topic) tuples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pic>
        <p:nvPicPr>
          <p:cNvPr id="117" name="Shape 117"/>
          <p:cNvPicPr preferRelativeResize="0"/>
          <p:nvPr/>
        </p:nvPicPr>
        <p:blipFill>
          <a:blip r:embed="rId3">
            <a:alphaModFix/>
          </a:blip>
          <a:stretch>
            <a:fillRect/>
          </a:stretch>
        </p:blipFill>
        <p:spPr>
          <a:xfrm>
            <a:off x="2164850" y="2132100"/>
            <a:ext cx="4030525" cy="285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Consumer &amp; Consumer Group</a:t>
            </a:r>
            <a:endParaRPr/>
          </a:p>
        </p:txBody>
      </p:sp>
      <p:sp>
        <p:nvSpPr>
          <p:cNvPr id="123" name="Shape 123"/>
          <p:cNvSpPr txBox="1"/>
          <p:nvPr>
            <p:ph idx="1" type="body"/>
          </p:nvPr>
        </p:nvSpPr>
        <p:spPr>
          <a:xfrm>
            <a:off x="159300" y="8476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Consumers can read messages starting from a specific offset and are allowed to read from any offset point they choose. </a:t>
            </a:r>
            <a:endParaRPr/>
          </a:p>
          <a:p>
            <a:pPr indent="-342900" lvl="0" marL="457200" rtl="0">
              <a:spcBef>
                <a:spcPts val="0"/>
              </a:spcBef>
              <a:spcAft>
                <a:spcPts val="0"/>
              </a:spcAft>
              <a:buSzPts val="1800"/>
              <a:buChar char="●"/>
            </a:pPr>
            <a:r>
              <a:rPr lang="en-GB"/>
              <a:t>This allows consumers to join the cluster at any point in time.</a:t>
            </a:r>
            <a:endParaRPr/>
          </a:p>
          <a:p>
            <a:pPr indent="-342900" lvl="0" marL="457200" rtl="0">
              <a:spcBef>
                <a:spcPts val="0"/>
              </a:spcBef>
              <a:spcAft>
                <a:spcPts val="0"/>
              </a:spcAft>
              <a:buSzPts val="1800"/>
              <a:buChar char="●"/>
            </a:pPr>
            <a:r>
              <a:rPr lang="en-GB"/>
              <a:t>Consumers can join a group called a consumer group. </a:t>
            </a:r>
            <a:endParaRPr/>
          </a:p>
          <a:p>
            <a:pPr indent="-342900" lvl="0" marL="457200" rtl="0">
              <a:spcBef>
                <a:spcPts val="0"/>
              </a:spcBef>
              <a:spcAft>
                <a:spcPts val="0"/>
              </a:spcAft>
              <a:buSzPts val="1800"/>
              <a:buChar char="●"/>
            </a:pPr>
            <a:r>
              <a:rPr lang="en-GB"/>
              <a:t>A consumer group includes the set of consumer processes that are subscribing to a specific topic.</a:t>
            </a:r>
            <a:endParaRPr/>
          </a:p>
          <a:p>
            <a:pPr indent="0" lvl="0" marL="0">
              <a:spcBef>
                <a:spcPts val="1600"/>
              </a:spcBef>
              <a:spcAft>
                <a:spcPts val="1600"/>
              </a:spcAft>
              <a:buNone/>
            </a:pPr>
            <a:r>
              <a:t/>
            </a:r>
            <a:endParaRPr/>
          </a:p>
        </p:txBody>
      </p:sp>
      <p:pic>
        <p:nvPicPr>
          <p:cNvPr id="124" name="Shape 124"/>
          <p:cNvPicPr preferRelativeResize="0"/>
          <p:nvPr/>
        </p:nvPicPr>
        <p:blipFill>
          <a:blip r:embed="rId3">
            <a:alphaModFix/>
          </a:blip>
          <a:stretch>
            <a:fillRect/>
          </a:stretch>
        </p:blipFill>
        <p:spPr>
          <a:xfrm>
            <a:off x="3768175" y="2571750"/>
            <a:ext cx="4680950" cy="236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Replication</a:t>
            </a:r>
            <a:endParaRPr/>
          </a:p>
        </p:txBody>
      </p:sp>
      <p:sp>
        <p:nvSpPr>
          <p:cNvPr id="130" name="Shape 130"/>
          <p:cNvSpPr txBox="1"/>
          <p:nvPr>
            <p:ph idx="1" type="body"/>
          </p:nvPr>
        </p:nvSpPr>
        <p:spPr>
          <a:xfrm>
            <a:off x="235500" y="8476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sz="1350">
                <a:solidFill>
                  <a:srgbClr val="6D7782"/>
                </a:solidFill>
                <a:highlight>
                  <a:srgbClr val="FFFFFF"/>
                </a:highlight>
              </a:rPr>
              <a:t>In Kafka, replication is implemented at the partition level. Helps to prevent data loss. </a:t>
            </a:r>
            <a:endParaRPr sz="1350">
              <a:solidFill>
                <a:srgbClr val="6D7782"/>
              </a:solidFill>
              <a:highlight>
                <a:srgbClr val="FFFFFF"/>
              </a:highlight>
            </a:endParaRPr>
          </a:p>
          <a:p>
            <a:pPr indent="-342900" lvl="0" marL="457200" rtl="0">
              <a:spcBef>
                <a:spcPts val="0"/>
              </a:spcBef>
              <a:spcAft>
                <a:spcPts val="0"/>
              </a:spcAft>
              <a:buSzPts val="1800"/>
              <a:buChar char="●"/>
            </a:pPr>
            <a:r>
              <a:rPr lang="en-GB" sz="1350">
                <a:solidFill>
                  <a:srgbClr val="6D7782"/>
                </a:solidFill>
                <a:highlight>
                  <a:srgbClr val="FFFFFF"/>
                </a:highlight>
              </a:rPr>
              <a:t>The redundant unit of a topic partition is called a replica. </a:t>
            </a:r>
            <a:endParaRPr sz="1350">
              <a:solidFill>
                <a:srgbClr val="6D7782"/>
              </a:solidFill>
              <a:highlight>
                <a:srgbClr val="FFFFFF"/>
              </a:highlight>
            </a:endParaRPr>
          </a:p>
          <a:p>
            <a:pPr indent="-342900" lvl="0" marL="457200">
              <a:spcBef>
                <a:spcPts val="0"/>
              </a:spcBef>
              <a:spcAft>
                <a:spcPts val="0"/>
              </a:spcAft>
              <a:buSzPts val="1800"/>
              <a:buChar char="●"/>
            </a:pPr>
            <a:r>
              <a:rPr lang="en-GB" sz="1350">
                <a:solidFill>
                  <a:srgbClr val="6D7782"/>
                </a:solidFill>
                <a:highlight>
                  <a:srgbClr val="FFFFFF"/>
                </a:highlight>
              </a:rPr>
              <a:t>Each partition usually has one or more replicas meaning that partitions contain messages that are replicated over a few Kafka brokers in the cluster. As we can see in the pictures - the </a:t>
            </a:r>
            <a:r>
              <a:rPr i="1" lang="en-GB" sz="1350">
                <a:solidFill>
                  <a:srgbClr val="6D7782"/>
                </a:solidFill>
                <a:highlight>
                  <a:srgbClr val="FFFFFF"/>
                </a:highlight>
              </a:rPr>
              <a:t>click-topic</a:t>
            </a:r>
            <a:r>
              <a:rPr lang="en-GB" sz="1350">
                <a:solidFill>
                  <a:srgbClr val="6D7782"/>
                </a:solidFill>
                <a:highlight>
                  <a:srgbClr val="FFFFFF"/>
                </a:highlight>
              </a:rPr>
              <a:t> is replicated to Kafka node 2 and Kafka node 3.</a:t>
            </a:r>
            <a:endParaRPr/>
          </a:p>
        </p:txBody>
      </p:sp>
      <p:pic>
        <p:nvPicPr>
          <p:cNvPr id="131" name="Shape 131"/>
          <p:cNvPicPr preferRelativeResize="0"/>
          <p:nvPr/>
        </p:nvPicPr>
        <p:blipFill>
          <a:blip r:embed="rId3">
            <a:alphaModFix/>
          </a:blip>
          <a:stretch>
            <a:fillRect/>
          </a:stretch>
        </p:blipFill>
        <p:spPr>
          <a:xfrm>
            <a:off x="2023150" y="2465075"/>
            <a:ext cx="4910075" cy="256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Kafka APIs</a:t>
            </a:r>
            <a:endParaRPr/>
          </a:p>
        </p:txBody>
      </p:sp>
      <p:sp>
        <p:nvSpPr>
          <p:cNvPr id="137" name="Shape 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Kafka has four core APIs:</a:t>
            </a:r>
            <a:endParaRPr/>
          </a:p>
          <a:p>
            <a:pPr indent="-330200" lvl="0" marL="457200">
              <a:spcBef>
                <a:spcPts val="1600"/>
              </a:spcBef>
              <a:spcAft>
                <a:spcPts val="0"/>
              </a:spcAft>
              <a:buSzPts val="1600"/>
              <a:buChar char="●"/>
            </a:pPr>
            <a:r>
              <a:rPr lang="en-GB" sz="1600"/>
              <a:t>The </a:t>
            </a:r>
            <a:r>
              <a:rPr b="1" lang="en-GB" sz="1600"/>
              <a:t>Producer API</a:t>
            </a:r>
            <a:r>
              <a:rPr lang="en-GB" sz="1600"/>
              <a:t> allows an application to publish a stream of records to one or more Kafka topics.</a:t>
            </a:r>
            <a:endParaRPr sz="1600"/>
          </a:p>
          <a:p>
            <a:pPr indent="-330200" lvl="0" marL="457200">
              <a:spcBef>
                <a:spcPts val="0"/>
              </a:spcBef>
              <a:spcAft>
                <a:spcPts val="0"/>
              </a:spcAft>
              <a:buSzPts val="1600"/>
              <a:buChar char="●"/>
            </a:pPr>
            <a:r>
              <a:rPr lang="en-GB" sz="1600"/>
              <a:t>The </a:t>
            </a:r>
            <a:r>
              <a:rPr b="1" lang="en-GB" sz="1600"/>
              <a:t>Consumer API</a:t>
            </a:r>
            <a:r>
              <a:rPr lang="en-GB" sz="1600"/>
              <a:t> allows an application to subscribe to one or more topics and process the stream of records.</a:t>
            </a:r>
            <a:endParaRPr sz="1600"/>
          </a:p>
          <a:p>
            <a:pPr indent="-330200" lvl="0" marL="457200">
              <a:spcBef>
                <a:spcPts val="0"/>
              </a:spcBef>
              <a:spcAft>
                <a:spcPts val="0"/>
              </a:spcAft>
              <a:buSzPts val="1600"/>
              <a:buChar char="●"/>
            </a:pPr>
            <a:r>
              <a:rPr lang="en-GB" sz="1600"/>
              <a:t>The </a:t>
            </a:r>
            <a:r>
              <a:rPr b="1" lang="en-GB" sz="1600"/>
              <a:t>Streams API</a:t>
            </a:r>
            <a:r>
              <a:rPr lang="en-GB" sz="1600"/>
              <a:t> allows an application to act as a stream processor, consuming an input stream from one or more topics and producing an output stream to one or more output topics, effectively transforming the input streams to output streams.</a:t>
            </a:r>
            <a:endParaRPr sz="1600"/>
          </a:p>
          <a:p>
            <a:pPr indent="-330200" lvl="0" marL="457200" rtl="0">
              <a:spcBef>
                <a:spcPts val="0"/>
              </a:spcBef>
              <a:spcAft>
                <a:spcPts val="0"/>
              </a:spcAft>
              <a:buSzPts val="1600"/>
              <a:buChar char="●"/>
            </a:pPr>
            <a:r>
              <a:rPr lang="en-GB" sz="1600"/>
              <a:t>The </a:t>
            </a:r>
            <a:r>
              <a:rPr b="1" lang="en-GB" sz="1600"/>
              <a:t>Connector API</a:t>
            </a:r>
            <a:r>
              <a:rPr lang="en-GB" sz="1600"/>
              <a:t> allows building and running reusable producers or consumers that connect Kafka topics to existing applications or data systems. For example, </a:t>
            </a:r>
            <a:r>
              <a:rPr lang="en-GB" sz="1600"/>
              <a:t>a connector to a relational database might capture every change to a table.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1437735" y="0"/>
            <a:ext cx="611613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Kafka Works?</a:t>
            </a:r>
            <a:endParaRPr/>
          </a:p>
        </p:txBody>
      </p:sp>
      <p:sp>
        <p:nvSpPr>
          <p:cNvPr id="148" name="Shape 148"/>
          <p:cNvSpPr txBox="1"/>
          <p:nvPr>
            <p:ph idx="1" type="body"/>
          </p:nvPr>
        </p:nvSpPr>
        <p:spPr>
          <a:xfrm>
            <a:off x="159300" y="8476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Producers writes data to the topic</a:t>
            </a:r>
            <a:endParaRPr/>
          </a:p>
          <a:p>
            <a:pPr indent="-342900" lvl="0" marL="457200" rtl="0">
              <a:spcBef>
                <a:spcPts val="0"/>
              </a:spcBef>
              <a:spcAft>
                <a:spcPts val="0"/>
              </a:spcAft>
              <a:buSzPts val="1800"/>
              <a:buChar char="●"/>
            </a:pPr>
            <a:r>
              <a:rPr lang="en-GB"/>
              <a:t>As a message record is written to a partition of the topic, it’s offset is increased by 1.</a:t>
            </a:r>
            <a:endParaRPr/>
          </a:p>
          <a:p>
            <a:pPr indent="-342900" lvl="0" marL="457200">
              <a:spcBef>
                <a:spcPts val="0"/>
              </a:spcBef>
              <a:spcAft>
                <a:spcPts val="0"/>
              </a:spcAft>
              <a:buSzPts val="1800"/>
              <a:buChar char="●"/>
            </a:pPr>
            <a:r>
              <a:rPr lang="en-GB"/>
              <a:t>Consumers consume data from the topic. Each consumers read data based on the offset value.</a:t>
            </a:r>
            <a:endParaRPr/>
          </a:p>
        </p:txBody>
      </p:sp>
      <p:pic>
        <p:nvPicPr>
          <p:cNvPr id="149" name="Shape 149"/>
          <p:cNvPicPr preferRelativeResize="0"/>
          <p:nvPr/>
        </p:nvPicPr>
        <p:blipFill>
          <a:blip r:embed="rId3">
            <a:alphaModFix/>
          </a:blip>
          <a:stretch>
            <a:fillRect/>
          </a:stretch>
        </p:blipFill>
        <p:spPr>
          <a:xfrm>
            <a:off x="1929525" y="2490025"/>
            <a:ext cx="4980125" cy="245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Real World Example</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Website activity tracking.</a:t>
            </a:r>
            <a:endParaRPr/>
          </a:p>
          <a:p>
            <a:pPr indent="-342900" lvl="0" marL="457200" rtl="0">
              <a:spcBef>
                <a:spcPts val="0"/>
              </a:spcBef>
              <a:spcAft>
                <a:spcPts val="0"/>
              </a:spcAft>
              <a:buSzPts val="1800"/>
              <a:buChar char="●"/>
            </a:pPr>
            <a:r>
              <a:rPr lang="en-GB"/>
              <a:t>Let’s take example of Flipkart, when you visit flipkart &amp; perform any action like search, login, click on a product etc all of these events are captured.</a:t>
            </a:r>
            <a:endParaRPr/>
          </a:p>
          <a:p>
            <a:pPr indent="-342900" lvl="0" marL="457200" rtl="0">
              <a:spcBef>
                <a:spcPts val="0"/>
              </a:spcBef>
              <a:spcAft>
                <a:spcPts val="0"/>
              </a:spcAft>
              <a:buSzPts val="1800"/>
              <a:buChar char="●"/>
            </a:pPr>
            <a:r>
              <a:rPr lang="en-GB"/>
              <a:t>Tracking event will create a message stream for this based on the kind of event it’ll go to a specific topic by Kafka Producer.</a:t>
            </a:r>
            <a:endParaRPr/>
          </a:p>
          <a:p>
            <a:pPr indent="-342900" lvl="0" marL="457200" rtl="0">
              <a:spcBef>
                <a:spcPts val="0"/>
              </a:spcBef>
              <a:spcAft>
                <a:spcPts val="0"/>
              </a:spcAft>
              <a:buSzPts val="1800"/>
              <a:buChar char="●"/>
            </a:pPr>
            <a:r>
              <a:rPr lang="en-GB"/>
              <a:t>This kind of activity tracking often require a very high volume of throughput, messages are generated for each action.</a:t>
            </a:r>
            <a:endParaRPr/>
          </a:p>
          <a:p>
            <a:pPr indent="0" lvl="0" mar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Steps</a:t>
            </a:r>
            <a:endParaRPr/>
          </a:p>
        </p:txBody>
      </p:sp>
      <p:sp>
        <p:nvSpPr>
          <p:cNvPr id="161" name="Shape 161"/>
          <p:cNvSpPr txBox="1"/>
          <p:nvPr>
            <p:ph idx="1" type="body"/>
          </p:nvPr>
        </p:nvSpPr>
        <p:spPr>
          <a:xfrm>
            <a:off x="159300" y="6190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GB"/>
              <a:t>A user clicks on a button on website.</a:t>
            </a:r>
            <a:endParaRPr/>
          </a:p>
          <a:p>
            <a:pPr indent="-342900" lvl="0" marL="457200" rtl="0">
              <a:spcBef>
                <a:spcPts val="0"/>
              </a:spcBef>
              <a:spcAft>
                <a:spcPts val="0"/>
              </a:spcAft>
              <a:buSzPts val="1800"/>
              <a:buAutoNum type="arabicPeriod"/>
            </a:pPr>
            <a:r>
              <a:rPr lang="en-GB"/>
              <a:t>The web application publishes a message to partition 0 in topic "click".</a:t>
            </a:r>
            <a:endParaRPr/>
          </a:p>
          <a:p>
            <a:pPr indent="-342900" lvl="0" marL="457200" rtl="0">
              <a:spcBef>
                <a:spcPts val="0"/>
              </a:spcBef>
              <a:spcAft>
                <a:spcPts val="0"/>
              </a:spcAft>
              <a:buSzPts val="1800"/>
              <a:buAutoNum type="arabicPeriod"/>
            </a:pPr>
            <a:r>
              <a:rPr lang="en-GB"/>
              <a:t>The message is appended to its commit log and the message offset is incremented.</a:t>
            </a:r>
            <a:endParaRPr/>
          </a:p>
          <a:p>
            <a:pPr indent="-342900" lvl="0" marL="457200" rtl="0">
              <a:spcBef>
                <a:spcPts val="0"/>
              </a:spcBef>
              <a:spcAft>
                <a:spcPts val="0"/>
              </a:spcAft>
              <a:buSzPts val="1800"/>
              <a:buAutoNum type="arabicPeriod"/>
            </a:pPr>
            <a:r>
              <a:rPr lang="en-GB"/>
              <a:t>The consumer can pull messages from the click-topic and show monitoring usage in real-time or for any other use case.</a:t>
            </a:r>
            <a:endParaRPr/>
          </a:p>
        </p:txBody>
      </p:sp>
      <p:pic>
        <p:nvPicPr>
          <p:cNvPr id="162" name="Shape 162"/>
          <p:cNvPicPr preferRelativeResize="0"/>
          <p:nvPr/>
        </p:nvPicPr>
        <p:blipFill>
          <a:blip r:embed="rId3">
            <a:alphaModFix/>
          </a:blip>
          <a:stretch>
            <a:fillRect/>
          </a:stretch>
        </p:blipFill>
        <p:spPr>
          <a:xfrm>
            <a:off x="1966475" y="2571750"/>
            <a:ext cx="5543751" cy="2532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Another Example</a:t>
            </a:r>
            <a:endParaRPr/>
          </a:p>
        </p:txBody>
      </p:sp>
      <p:pic>
        <p:nvPicPr>
          <p:cNvPr id="168" name="Shape 168"/>
          <p:cNvPicPr preferRelativeResize="0"/>
          <p:nvPr/>
        </p:nvPicPr>
        <p:blipFill>
          <a:blip r:embed="rId3">
            <a:alphaModFix/>
          </a:blip>
          <a:stretch>
            <a:fillRect/>
          </a:stretch>
        </p:blipFill>
        <p:spPr>
          <a:xfrm>
            <a:off x="850175" y="1152475"/>
            <a:ext cx="7443649" cy="358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Agenda</a:t>
            </a:r>
            <a:endParaRPr/>
          </a:p>
        </p:txBody>
      </p:sp>
      <p:sp>
        <p:nvSpPr>
          <p:cNvPr id="61" name="Shape 61"/>
          <p:cNvSpPr txBox="1"/>
          <p:nvPr>
            <p:ph idx="1" type="body"/>
          </p:nvPr>
        </p:nvSpPr>
        <p:spPr>
          <a:xfrm>
            <a:off x="235500" y="8476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GB" sz="1400"/>
              <a:t>What is kafka?</a:t>
            </a:r>
            <a:endParaRPr sz="1400"/>
          </a:p>
          <a:p>
            <a:pPr indent="-317500" lvl="0" marL="457200" rtl="0">
              <a:spcBef>
                <a:spcPts val="0"/>
              </a:spcBef>
              <a:spcAft>
                <a:spcPts val="0"/>
              </a:spcAft>
              <a:buSzPts val="1400"/>
              <a:buAutoNum type="arabicPeriod"/>
            </a:pPr>
            <a:r>
              <a:rPr lang="en-GB" sz="1400"/>
              <a:t>Use cases</a:t>
            </a:r>
            <a:endParaRPr sz="1400"/>
          </a:p>
          <a:p>
            <a:pPr indent="-317500" lvl="0" marL="457200" rtl="0">
              <a:spcBef>
                <a:spcPts val="0"/>
              </a:spcBef>
              <a:spcAft>
                <a:spcPts val="0"/>
              </a:spcAft>
              <a:buSzPts val="1400"/>
              <a:buAutoNum type="arabicPeriod"/>
            </a:pPr>
            <a:r>
              <a:rPr lang="en-GB" sz="1400"/>
              <a:t>Key components</a:t>
            </a:r>
            <a:endParaRPr/>
          </a:p>
          <a:p>
            <a:pPr indent="-317500" lvl="0" marL="457200" rtl="0">
              <a:spcBef>
                <a:spcPts val="0"/>
              </a:spcBef>
              <a:spcAft>
                <a:spcPts val="0"/>
              </a:spcAft>
              <a:buSzPts val="1400"/>
              <a:buAutoNum type="arabicPeriod"/>
            </a:pPr>
            <a:r>
              <a:rPr lang="en-GB" sz="1400"/>
              <a:t>Kafka APIs</a:t>
            </a:r>
            <a:endParaRPr sz="1400"/>
          </a:p>
          <a:p>
            <a:pPr indent="-317500" lvl="0" marL="457200" rtl="0">
              <a:spcBef>
                <a:spcPts val="0"/>
              </a:spcBef>
              <a:spcAft>
                <a:spcPts val="0"/>
              </a:spcAft>
              <a:buSzPts val="1400"/>
              <a:buAutoNum type="arabicPeriod"/>
            </a:pPr>
            <a:r>
              <a:rPr lang="en-GB" sz="1400"/>
              <a:t>How kafka works?</a:t>
            </a:r>
            <a:endParaRPr sz="1400"/>
          </a:p>
          <a:p>
            <a:pPr indent="-317500" lvl="0" marL="457200" rtl="0">
              <a:spcBef>
                <a:spcPts val="0"/>
              </a:spcBef>
              <a:spcAft>
                <a:spcPts val="0"/>
              </a:spcAft>
              <a:buSzPts val="1400"/>
              <a:buAutoNum type="arabicPeriod"/>
            </a:pPr>
            <a:r>
              <a:rPr lang="en-GB" sz="1400"/>
              <a:t>Real world examples</a:t>
            </a:r>
            <a:endParaRPr sz="1400"/>
          </a:p>
          <a:p>
            <a:pPr indent="-317500" lvl="0" marL="457200" rtl="0">
              <a:spcBef>
                <a:spcPts val="0"/>
              </a:spcBef>
              <a:spcAft>
                <a:spcPts val="0"/>
              </a:spcAft>
              <a:buSzPts val="1400"/>
              <a:buAutoNum type="arabicPeriod"/>
            </a:pPr>
            <a:r>
              <a:rPr lang="en-GB" sz="1400"/>
              <a:t>Zookeeper</a:t>
            </a:r>
            <a:endParaRPr sz="1400"/>
          </a:p>
          <a:p>
            <a:pPr indent="-317500" lvl="0" marL="457200" rtl="0">
              <a:spcBef>
                <a:spcPts val="0"/>
              </a:spcBef>
              <a:spcAft>
                <a:spcPts val="0"/>
              </a:spcAft>
              <a:buSzPts val="1400"/>
              <a:buAutoNum type="arabicPeriod"/>
            </a:pPr>
            <a:r>
              <a:rPr lang="en-GB" sz="1400"/>
              <a:t>Install &amp; get started</a:t>
            </a:r>
            <a:endParaRPr sz="1400"/>
          </a:p>
          <a:p>
            <a:pPr indent="-317500" lvl="0" marL="457200">
              <a:spcBef>
                <a:spcPts val="0"/>
              </a:spcBef>
              <a:spcAft>
                <a:spcPts val="0"/>
              </a:spcAft>
              <a:buSzPts val="1400"/>
              <a:buAutoNum type="arabicPeriod"/>
            </a:pPr>
            <a:r>
              <a:rPr lang="en-GB" sz="1400"/>
              <a:t>Live Demo - Getting Tweets in Real Time &amp; pushing in a Kafka topic by Producer</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Zookeeper</a:t>
            </a:r>
            <a:endParaRPr/>
          </a:p>
        </p:txBody>
      </p:sp>
      <p:sp>
        <p:nvSpPr>
          <p:cNvPr id="174" name="Shape 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ZooKeeper is used for managing and coordinating Kafka broker. </a:t>
            </a:r>
            <a:endParaRPr/>
          </a:p>
          <a:p>
            <a:pPr indent="-342900" lvl="0" marL="457200" rtl="0">
              <a:spcBef>
                <a:spcPts val="0"/>
              </a:spcBef>
              <a:spcAft>
                <a:spcPts val="0"/>
              </a:spcAft>
              <a:buSzPts val="1800"/>
              <a:buChar char="●"/>
            </a:pPr>
            <a:r>
              <a:rPr lang="en-GB"/>
              <a:t>ZooKeeper service is mainly used to notify producer and consumer about the presence of any new broker in the Kafka system or failure of the broker in the Kafka system. </a:t>
            </a:r>
            <a:endParaRPr/>
          </a:p>
          <a:p>
            <a:pPr indent="-342900" lvl="0" marL="457200" rtl="0">
              <a:spcBef>
                <a:spcPts val="0"/>
              </a:spcBef>
              <a:spcAft>
                <a:spcPts val="0"/>
              </a:spcAft>
              <a:buSzPts val="1800"/>
              <a:buChar char="●"/>
            </a:pPr>
            <a:r>
              <a:rPr lang="en-GB"/>
              <a:t>As per the notification received by the Zookeeper regarding presence or failure of the broker then producer and consumer takes decision and starts coordinating their task with some other broker.</a:t>
            </a:r>
            <a:endParaRPr/>
          </a:p>
          <a:p>
            <a:pPr indent="-342900" lvl="0" marL="457200">
              <a:spcBef>
                <a:spcPts val="0"/>
              </a:spcBef>
              <a:spcAft>
                <a:spcPts val="0"/>
              </a:spcAft>
              <a:buSzPts val="1800"/>
              <a:buChar char="●"/>
            </a:pPr>
            <a:r>
              <a:rPr lang="en-GB"/>
              <a:t>The ZooKeeper framework was originally built at Yahoo!</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to install &amp; get started?</a:t>
            </a:r>
            <a:endParaRPr/>
          </a:p>
        </p:txBody>
      </p:sp>
      <p:sp>
        <p:nvSpPr>
          <p:cNvPr id="180" name="Shape 180"/>
          <p:cNvSpPr txBox="1"/>
          <p:nvPr>
            <p:ph idx="1" type="body"/>
          </p:nvPr>
        </p:nvSpPr>
        <p:spPr>
          <a:xfrm>
            <a:off x="159300" y="619075"/>
            <a:ext cx="8520600" cy="34164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SzPts val="1400"/>
              <a:buAutoNum type="arabicPeriod"/>
            </a:pPr>
            <a:r>
              <a:rPr lang="en-GB" sz="1400"/>
              <a:t>Download Apache kafka &amp; zookeeper</a:t>
            </a:r>
            <a:endParaRPr sz="1400"/>
          </a:p>
          <a:p>
            <a:pPr indent="-317500" lvl="0" marL="457200" rtl="0">
              <a:lnSpc>
                <a:spcPct val="100000"/>
              </a:lnSpc>
              <a:spcBef>
                <a:spcPts val="800"/>
              </a:spcBef>
              <a:spcAft>
                <a:spcPts val="0"/>
              </a:spcAft>
              <a:buSzPts val="1400"/>
              <a:buAutoNum type="arabicPeriod"/>
            </a:pPr>
            <a:r>
              <a:rPr lang="en-GB" sz="1400"/>
              <a:t>Start Zookeeper server then kafka &amp; run a single broker </a:t>
            </a:r>
            <a:endParaRPr sz="1400"/>
          </a:p>
          <a:p>
            <a:pPr indent="0" lvl="0" marL="0" rtl="0">
              <a:lnSpc>
                <a:spcPct val="100000"/>
              </a:lnSpc>
              <a:spcBef>
                <a:spcPts val="800"/>
              </a:spcBef>
              <a:spcAft>
                <a:spcPts val="0"/>
              </a:spcAft>
              <a:buNone/>
            </a:pPr>
            <a:r>
              <a:rPr lang="en-GB" sz="1000">
                <a:latin typeface="Roboto Mono"/>
                <a:ea typeface="Roboto Mono"/>
                <a:cs typeface="Roboto Mono"/>
                <a:sym typeface="Roboto Mono"/>
              </a:rPr>
              <a:t>&gt; bin/zookeeper-server-start.sh config/zookeeper.properties</a:t>
            </a:r>
            <a:endParaRPr sz="1000">
              <a:latin typeface="Roboto Mono"/>
              <a:ea typeface="Roboto Mono"/>
              <a:cs typeface="Roboto Mono"/>
              <a:sym typeface="Roboto Mono"/>
            </a:endParaRPr>
          </a:p>
          <a:p>
            <a:pPr indent="0" lvl="0" marL="0" rtl="0">
              <a:lnSpc>
                <a:spcPct val="100000"/>
              </a:lnSpc>
              <a:spcBef>
                <a:spcPts val="800"/>
              </a:spcBef>
              <a:spcAft>
                <a:spcPts val="0"/>
              </a:spcAft>
              <a:buNone/>
            </a:pPr>
            <a:r>
              <a:rPr lang="en-GB" sz="1000">
                <a:latin typeface="Roboto Mono"/>
                <a:ea typeface="Roboto Mono"/>
                <a:cs typeface="Roboto Mono"/>
                <a:sym typeface="Roboto Mono"/>
              </a:rPr>
              <a:t>&gt; bin/kafka-server-start.sh config/server.properties</a:t>
            </a:r>
            <a:endParaRPr sz="1000">
              <a:latin typeface="Roboto Mono"/>
              <a:ea typeface="Roboto Mono"/>
              <a:cs typeface="Roboto Mono"/>
              <a:sym typeface="Roboto Mono"/>
            </a:endParaRPr>
          </a:p>
          <a:p>
            <a:pPr indent="-317500" lvl="0" marL="457200" rtl="0">
              <a:lnSpc>
                <a:spcPct val="100000"/>
              </a:lnSpc>
              <a:spcBef>
                <a:spcPts val="800"/>
              </a:spcBef>
              <a:spcAft>
                <a:spcPts val="0"/>
              </a:spcAft>
              <a:buSzPts val="1400"/>
              <a:buAutoNum type="arabicPeriod"/>
            </a:pPr>
            <a:r>
              <a:rPr lang="en-GB" sz="1400"/>
              <a:t>Create a topic named test</a:t>
            </a:r>
            <a:endParaRPr sz="1400"/>
          </a:p>
          <a:p>
            <a:pPr indent="0" lvl="0" marL="0" rtl="0">
              <a:lnSpc>
                <a:spcPct val="100000"/>
              </a:lnSpc>
              <a:spcBef>
                <a:spcPts val="800"/>
              </a:spcBef>
              <a:spcAft>
                <a:spcPts val="0"/>
              </a:spcAft>
              <a:buNone/>
            </a:pPr>
            <a:r>
              <a:rPr lang="en-GB" sz="1000">
                <a:latin typeface="Roboto Mono"/>
                <a:ea typeface="Roboto Mono"/>
                <a:cs typeface="Roboto Mono"/>
                <a:sym typeface="Roboto Mono"/>
              </a:rPr>
              <a:t>&gt; bin/kafka-topics.sh --create --zookeeper localhost:2181 --replication-factor 1 --partitions 1 --topic test</a:t>
            </a:r>
            <a:endParaRPr sz="1000">
              <a:latin typeface="Roboto Mono"/>
              <a:ea typeface="Roboto Mono"/>
              <a:cs typeface="Roboto Mono"/>
              <a:sym typeface="Roboto Mono"/>
            </a:endParaRPr>
          </a:p>
          <a:p>
            <a:pPr indent="0" lvl="0" marL="0" rtl="0">
              <a:lnSpc>
                <a:spcPct val="100000"/>
              </a:lnSpc>
              <a:spcBef>
                <a:spcPts val="800"/>
              </a:spcBef>
              <a:spcAft>
                <a:spcPts val="0"/>
              </a:spcAft>
              <a:buNone/>
            </a:pPr>
            <a:r>
              <a:rPr lang="en-GB" sz="1000">
                <a:latin typeface="Roboto Mono"/>
                <a:ea typeface="Roboto Mono"/>
                <a:cs typeface="Roboto Mono"/>
                <a:sym typeface="Roboto Mono"/>
              </a:rPr>
              <a:t>&gt; bin/kafka-topics.sh --list --zookeeper localhost:2181</a:t>
            </a:r>
            <a:endParaRPr sz="1000">
              <a:latin typeface="Roboto Mono"/>
              <a:ea typeface="Roboto Mono"/>
              <a:cs typeface="Roboto Mono"/>
              <a:sym typeface="Roboto Mono"/>
            </a:endParaRPr>
          </a:p>
          <a:p>
            <a:pPr indent="0" lvl="0" marL="0" rtl="0">
              <a:lnSpc>
                <a:spcPct val="100000"/>
              </a:lnSpc>
              <a:spcBef>
                <a:spcPts val="800"/>
              </a:spcBef>
              <a:spcAft>
                <a:spcPts val="0"/>
              </a:spcAft>
              <a:buNone/>
            </a:pPr>
            <a:r>
              <a:rPr lang="en-GB" sz="1000">
                <a:latin typeface="Roboto Mono"/>
                <a:ea typeface="Roboto Mono"/>
                <a:cs typeface="Roboto Mono"/>
                <a:sym typeface="Roboto Mono"/>
              </a:rPr>
              <a:t>test</a:t>
            </a:r>
            <a:endParaRPr sz="1000">
              <a:latin typeface="Roboto Mono"/>
              <a:ea typeface="Roboto Mono"/>
              <a:cs typeface="Roboto Mono"/>
              <a:sym typeface="Roboto Mono"/>
            </a:endParaRPr>
          </a:p>
          <a:p>
            <a:pPr indent="-317500" lvl="0" marL="457200" rtl="0">
              <a:lnSpc>
                <a:spcPct val="100000"/>
              </a:lnSpc>
              <a:spcBef>
                <a:spcPts val="800"/>
              </a:spcBef>
              <a:spcAft>
                <a:spcPts val="0"/>
              </a:spcAft>
              <a:buSzPts val="1400"/>
              <a:buAutoNum type="arabicPeriod"/>
            </a:pPr>
            <a:r>
              <a:rPr lang="en-GB" sz="1400"/>
              <a:t>Run the producer &amp; send some messages</a:t>
            </a:r>
            <a:endParaRPr sz="1400"/>
          </a:p>
          <a:p>
            <a:pPr indent="0" lvl="0" marL="0" rtl="0">
              <a:lnSpc>
                <a:spcPct val="100000"/>
              </a:lnSpc>
              <a:spcBef>
                <a:spcPts val="800"/>
              </a:spcBef>
              <a:spcAft>
                <a:spcPts val="0"/>
              </a:spcAft>
              <a:buNone/>
            </a:pPr>
            <a:r>
              <a:rPr lang="en-GB" sz="1000">
                <a:latin typeface="Roboto Mono"/>
                <a:ea typeface="Roboto Mono"/>
                <a:cs typeface="Roboto Mono"/>
                <a:sym typeface="Roboto Mono"/>
              </a:rPr>
              <a:t>&gt; bin/kafka-console-producer.sh --broker-list localhost:9092 --topic test</a:t>
            </a:r>
            <a:endParaRPr sz="1000">
              <a:latin typeface="Roboto Mono"/>
              <a:ea typeface="Roboto Mono"/>
              <a:cs typeface="Roboto Mono"/>
              <a:sym typeface="Roboto Mono"/>
            </a:endParaRPr>
          </a:p>
          <a:p>
            <a:pPr indent="0" lvl="0" marL="0" rtl="0">
              <a:lnSpc>
                <a:spcPct val="100000"/>
              </a:lnSpc>
              <a:spcBef>
                <a:spcPts val="800"/>
              </a:spcBef>
              <a:spcAft>
                <a:spcPts val="0"/>
              </a:spcAft>
              <a:buNone/>
            </a:pPr>
            <a:r>
              <a:rPr lang="en-GB" sz="1000">
                <a:latin typeface="Roboto Mono"/>
                <a:ea typeface="Roboto Mono"/>
                <a:cs typeface="Roboto Mono"/>
                <a:sym typeface="Roboto Mono"/>
              </a:rPr>
              <a:t>This is a message</a:t>
            </a:r>
            <a:endParaRPr sz="1000">
              <a:latin typeface="Roboto Mono"/>
              <a:ea typeface="Roboto Mono"/>
              <a:cs typeface="Roboto Mono"/>
              <a:sym typeface="Roboto Mono"/>
            </a:endParaRPr>
          </a:p>
          <a:p>
            <a:pPr indent="0" lvl="0" marL="0" rtl="0">
              <a:lnSpc>
                <a:spcPct val="100000"/>
              </a:lnSpc>
              <a:spcBef>
                <a:spcPts val="800"/>
              </a:spcBef>
              <a:spcAft>
                <a:spcPts val="0"/>
              </a:spcAft>
              <a:buNone/>
            </a:pPr>
            <a:r>
              <a:rPr lang="en-GB" sz="1000">
                <a:latin typeface="Roboto Mono"/>
                <a:ea typeface="Roboto Mono"/>
                <a:cs typeface="Roboto Mono"/>
                <a:sym typeface="Roboto Mono"/>
              </a:rPr>
              <a:t>This is another message</a:t>
            </a:r>
            <a:endParaRPr sz="1000">
              <a:latin typeface="Roboto Mono"/>
              <a:ea typeface="Roboto Mono"/>
              <a:cs typeface="Roboto Mono"/>
              <a:sym typeface="Roboto Mono"/>
            </a:endParaRPr>
          </a:p>
          <a:p>
            <a:pPr indent="-317500" lvl="0" marL="457200" rtl="0">
              <a:lnSpc>
                <a:spcPct val="100000"/>
              </a:lnSpc>
              <a:spcBef>
                <a:spcPts val="800"/>
              </a:spcBef>
              <a:spcAft>
                <a:spcPts val="0"/>
              </a:spcAft>
              <a:buSzPts val="1400"/>
              <a:buAutoNum type="arabicPeriod"/>
            </a:pPr>
            <a:r>
              <a:rPr lang="en-GB" sz="1400"/>
              <a:t>Start a consumer</a:t>
            </a:r>
            <a:endParaRPr sz="1400"/>
          </a:p>
          <a:p>
            <a:pPr indent="0" lvl="0" marL="0" rtl="0">
              <a:lnSpc>
                <a:spcPct val="100000"/>
              </a:lnSpc>
              <a:spcBef>
                <a:spcPts val="800"/>
              </a:spcBef>
              <a:spcAft>
                <a:spcPts val="0"/>
              </a:spcAft>
              <a:buNone/>
            </a:pPr>
            <a:r>
              <a:rPr lang="en-GB" sz="1000">
                <a:latin typeface="Roboto Mono"/>
                <a:ea typeface="Roboto Mono"/>
                <a:cs typeface="Roboto Mono"/>
                <a:sym typeface="Roboto Mono"/>
              </a:rPr>
              <a:t>&gt; bin/kafka-console-consumer.sh --bootstrap-server localhost:9092 --topic test --from-beginning</a:t>
            </a:r>
            <a:endParaRPr sz="1000">
              <a:latin typeface="Roboto Mono"/>
              <a:ea typeface="Roboto Mono"/>
              <a:cs typeface="Roboto Mono"/>
              <a:sym typeface="Roboto Mono"/>
            </a:endParaRPr>
          </a:p>
          <a:p>
            <a:pPr indent="0" lvl="0" marL="0" rtl="0">
              <a:lnSpc>
                <a:spcPct val="100000"/>
              </a:lnSpc>
              <a:spcBef>
                <a:spcPts val="800"/>
              </a:spcBef>
              <a:spcAft>
                <a:spcPts val="0"/>
              </a:spcAft>
              <a:buNone/>
            </a:pPr>
            <a:r>
              <a:rPr lang="en-GB" sz="1000">
                <a:latin typeface="Roboto Mono"/>
                <a:ea typeface="Roboto Mono"/>
                <a:cs typeface="Roboto Mono"/>
                <a:sym typeface="Roboto Mono"/>
              </a:rPr>
              <a:t>This is a message</a:t>
            </a:r>
            <a:endParaRPr sz="1000">
              <a:latin typeface="Roboto Mono"/>
              <a:ea typeface="Roboto Mono"/>
              <a:cs typeface="Roboto Mono"/>
              <a:sym typeface="Roboto Mono"/>
            </a:endParaRPr>
          </a:p>
          <a:p>
            <a:pPr indent="0" lvl="0" marL="0" rtl="0">
              <a:lnSpc>
                <a:spcPct val="100000"/>
              </a:lnSpc>
              <a:spcBef>
                <a:spcPts val="800"/>
              </a:spcBef>
              <a:spcAft>
                <a:spcPts val="0"/>
              </a:spcAft>
              <a:buNone/>
            </a:pPr>
            <a:r>
              <a:rPr lang="en-GB" sz="1000">
                <a:latin typeface="Roboto Mono"/>
                <a:ea typeface="Roboto Mono"/>
                <a:cs typeface="Roboto Mono"/>
                <a:sym typeface="Roboto Mono"/>
              </a:rPr>
              <a:t>This is another message</a:t>
            </a:r>
            <a:endParaRPr sz="1000">
              <a:latin typeface="Roboto Mono"/>
              <a:ea typeface="Roboto Mono"/>
              <a:cs typeface="Roboto Mono"/>
              <a:sym typeface="Roboto Mono"/>
            </a:endParaRPr>
          </a:p>
          <a:p>
            <a:pPr indent="0" lvl="0" marL="0" rtl="0">
              <a:lnSpc>
                <a:spcPct val="100000"/>
              </a:lnSpc>
              <a:spcBef>
                <a:spcPts val="800"/>
              </a:spcBef>
              <a:spcAft>
                <a:spcPts val="0"/>
              </a:spcAft>
              <a:buNone/>
            </a:pPr>
            <a:r>
              <a:t/>
            </a:r>
            <a:endParaRPr/>
          </a:p>
          <a:p>
            <a:pPr indent="0" lvl="0" marL="0" rtl="0">
              <a:lnSpc>
                <a:spcPct val="100000"/>
              </a:lnSpc>
              <a:spcBef>
                <a:spcPts val="800"/>
              </a:spcBef>
              <a:spcAft>
                <a:spcPts val="8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Live Demo</a:t>
            </a:r>
            <a:endParaRPr/>
          </a:p>
          <a:p>
            <a:pPr indent="0" lvl="0" marL="0">
              <a:spcBef>
                <a:spcPts val="0"/>
              </a:spcBef>
              <a:spcAft>
                <a:spcPts val="0"/>
              </a:spcAft>
              <a:buNone/>
            </a:pPr>
            <a:r>
              <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Live Demo of Getting Tweets in Real Time by Calling Twitter API</a:t>
            </a:r>
            <a:endParaRPr/>
          </a:p>
          <a:p>
            <a:pPr indent="-342900" lvl="0" marL="457200" rtl="0">
              <a:spcBef>
                <a:spcPts val="0"/>
              </a:spcBef>
              <a:spcAft>
                <a:spcPts val="0"/>
              </a:spcAft>
              <a:buSzPts val="1800"/>
              <a:buChar char="●"/>
            </a:pPr>
            <a:r>
              <a:rPr lang="en-GB"/>
              <a:t>Pushing all the Tweets to a Kafka Topic by Creating Kafka Producer in Real Time</a:t>
            </a:r>
            <a:endParaRPr/>
          </a:p>
          <a:p>
            <a:pPr indent="-342900" lvl="0" marL="457200">
              <a:spcBef>
                <a:spcPts val="0"/>
              </a:spcBef>
              <a:spcAft>
                <a:spcPts val="0"/>
              </a:spcAft>
              <a:buSzPts val="1800"/>
              <a:buChar char="●"/>
            </a:pPr>
            <a:r>
              <a:rPr lang="en-GB"/>
              <a:t>Code in Jupyter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Thanks :)</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GB" sz="1200"/>
              <a:t>References Used:</a:t>
            </a:r>
            <a:endParaRPr sz="1200"/>
          </a:p>
          <a:p>
            <a:pPr indent="-292100" lvl="0" marL="457200" rtl="0">
              <a:spcBef>
                <a:spcPts val="1600"/>
              </a:spcBef>
              <a:spcAft>
                <a:spcPts val="0"/>
              </a:spcAft>
              <a:buSzPts val="1000"/>
              <a:buChar char="●"/>
            </a:pPr>
            <a:r>
              <a:rPr lang="en-GB" sz="1000"/>
              <a:t>Research Paper - “Kafka: a Distributed Messaging System for Log Processing” : </a:t>
            </a:r>
            <a:r>
              <a:rPr lang="en-GB" sz="1000" u="sng">
                <a:solidFill>
                  <a:schemeClr val="hlink"/>
                </a:solidFill>
                <a:hlinkClick r:id="rId3"/>
              </a:rPr>
              <a:t>http://notes.stephenholiday.com/Kafka.pdf</a:t>
            </a:r>
            <a:endParaRPr sz="1000"/>
          </a:p>
          <a:p>
            <a:pPr indent="-292100" lvl="0" marL="457200" rtl="0">
              <a:spcBef>
                <a:spcPts val="0"/>
              </a:spcBef>
              <a:spcAft>
                <a:spcPts val="0"/>
              </a:spcAft>
              <a:buSzPts val="1000"/>
              <a:buChar char="●"/>
            </a:pPr>
            <a:r>
              <a:rPr lang="en-GB" sz="1000"/>
              <a:t>https://cwiki.apache.org/confluence/display/KAFKA/Kafka+papers+and+presentations</a:t>
            </a:r>
            <a:endParaRPr sz="1000"/>
          </a:p>
          <a:p>
            <a:pPr indent="-292100" lvl="0" marL="457200" rtl="0">
              <a:spcBef>
                <a:spcPts val="0"/>
              </a:spcBef>
              <a:spcAft>
                <a:spcPts val="0"/>
              </a:spcAft>
              <a:buSzPts val="1000"/>
              <a:buChar char="●"/>
            </a:pPr>
            <a:r>
              <a:rPr lang="en-GB" sz="1000"/>
              <a:t>https://kafka.apache.org/</a:t>
            </a:r>
            <a:endParaRPr sz="1000"/>
          </a:p>
          <a:p>
            <a:pPr indent="-292100" lvl="0" marL="457200" rtl="0">
              <a:spcBef>
                <a:spcPts val="0"/>
              </a:spcBef>
              <a:spcAft>
                <a:spcPts val="0"/>
              </a:spcAft>
              <a:buSzPts val="1000"/>
              <a:buChar char="●"/>
            </a:pPr>
            <a:r>
              <a:rPr lang="en-GB" sz="1000"/>
              <a:t>https://www.cloudkarafka.com</a:t>
            </a:r>
            <a:endParaRPr sz="1000"/>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is Kafka?</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Kafka </a:t>
            </a:r>
            <a:r>
              <a:rPr lang="en-GB"/>
              <a:t>is a distributed streaming platform:</a:t>
            </a:r>
            <a:endParaRPr/>
          </a:p>
          <a:p>
            <a:pPr indent="-317500" lvl="1" marL="914400" rtl="0">
              <a:spcBef>
                <a:spcPts val="0"/>
              </a:spcBef>
              <a:spcAft>
                <a:spcPts val="0"/>
              </a:spcAft>
              <a:buSzPts val="1400"/>
              <a:buChar char="○"/>
            </a:pPr>
            <a:r>
              <a:rPr lang="en-GB"/>
              <a:t>publish-subscribe messaging system</a:t>
            </a:r>
            <a:endParaRPr/>
          </a:p>
          <a:p>
            <a:pPr indent="-317500" lvl="2" marL="1371600" rtl="0">
              <a:spcBef>
                <a:spcPts val="0"/>
              </a:spcBef>
              <a:spcAft>
                <a:spcPts val="0"/>
              </a:spcAft>
              <a:buSzPts val="1400"/>
              <a:buChar char="■"/>
            </a:pPr>
            <a:r>
              <a:rPr lang="en-GB"/>
              <a:t>A messaging system lets you send messages between processes, applications, and servers.</a:t>
            </a:r>
            <a:endParaRPr/>
          </a:p>
          <a:p>
            <a:pPr indent="-317500" lvl="1" marL="914400" rtl="0">
              <a:spcBef>
                <a:spcPts val="0"/>
              </a:spcBef>
              <a:spcAft>
                <a:spcPts val="0"/>
              </a:spcAft>
              <a:buSzPts val="1400"/>
              <a:buChar char="○"/>
            </a:pPr>
            <a:r>
              <a:rPr lang="en-GB"/>
              <a:t>Store streams of records in a fault-tolerant durable way.</a:t>
            </a:r>
            <a:endParaRPr/>
          </a:p>
          <a:p>
            <a:pPr indent="-317500" lvl="1" marL="914400" rtl="0">
              <a:spcBef>
                <a:spcPts val="0"/>
              </a:spcBef>
              <a:spcAft>
                <a:spcPts val="0"/>
              </a:spcAft>
              <a:buSzPts val="1400"/>
              <a:buChar char="○"/>
            </a:pPr>
            <a:r>
              <a:rPr lang="en-GB"/>
              <a:t>Process streams of records as they occur.</a:t>
            </a:r>
            <a:endParaRPr/>
          </a:p>
          <a:p>
            <a:pPr indent="-342900" lvl="0" marL="457200" rtl="0">
              <a:spcBef>
                <a:spcPts val="0"/>
              </a:spcBef>
              <a:spcAft>
                <a:spcPts val="0"/>
              </a:spcAft>
              <a:buSzPts val="1800"/>
              <a:buChar char="●"/>
            </a:pPr>
            <a:r>
              <a:rPr lang="en-GB"/>
              <a:t>kafka </a:t>
            </a:r>
            <a:r>
              <a:rPr lang="en-GB"/>
              <a:t>is used for building real-time data pipelines and streaming apps</a:t>
            </a:r>
            <a:endParaRPr/>
          </a:p>
          <a:p>
            <a:pPr indent="-342900" lvl="0" marL="457200" rtl="0">
              <a:spcBef>
                <a:spcPts val="0"/>
              </a:spcBef>
              <a:spcAft>
                <a:spcPts val="0"/>
              </a:spcAft>
              <a:buSzPts val="1800"/>
              <a:buChar char="●"/>
            </a:pPr>
            <a:r>
              <a:rPr lang="en-GB"/>
              <a:t>It is horizontally scalable, fault-tolerant, fast and runs in production in thousands of companies.</a:t>
            </a:r>
            <a:endParaRPr/>
          </a:p>
          <a:p>
            <a:pPr indent="-342900" lvl="0" marL="457200" rtl="0">
              <a:spcBef>
                <a:spcPts val="0"/>
              </a:spcBef>
              <a:spcAft>
                <a:spcPts val="0"/>
              </a:spcAft>
              <a:buSzPts val="1800"/>
              <a:buChar char="●"/>
            </a:pPr>
            <a:r>
              <a:rPr lang="en-GB"/>
              <a:t>Originally started by LinkedIn, later open sourced Apache in 2011.</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a:spcBef>
                <a:spcPts val="0"/>
              </a:spcBef>
              <a:spcAft>
                <a:spcPts val="0"/>
              </a:spcAft>
              <a:buSzPts val="1600"/>
              <a:buChar char="●"/>
            </a:pPr>
            <a:r>
              <a:rPr b="1" lang="en-GB" sz="1600"/>
              <a:t>Metrics</a:t>
            </a:r>
            <a:r>
              <a:rPr lang="en-GB" sz="1600"/>
              <a:t> − Kafka is often used for operational monitoring data. This involves aggregating statistics from distributed applications to produce centralized feeds of operational data.</a:t>
            </a:r>
            <a:endParaRPr sz="1600"/>
          </a:p>
          <a:p>
            <a:pPr indent="-330200" lvl="0" marL="457200">
              <a:spcBef>
                <a:spcPts val="0"/>
              </a:spcBef>
              <a:spcAft>
                <a:spcPts val="0"/>
              </a:spcAft>
              <a:buSzPts val="1600"/>
              <a:buChar char="●"/>
            </a:pPr>
            <a:r>
              <a:rPr b="1" lang="en-GB" sz="1600"/>
              <a:t>Log Aggregation Solution</a:t>
            </a:r>
            <a:r>
              <a:rPr lang="en-GB" sz="1600"/>
              <a:t> − Kafka can be used across an organization to collect logs from multiple services and make them available in a standard format to multiple consumers.</a:t>
            </a:r>
            <a:endParaRPr sz="1600"/>
          </a:p>
          <a:p>
            <a:pPr indent="-330200" lvl="0" marL="457200">
              <a:spcBef>
                <a:spcPts val="0"/>
              </a:spcBef>
              <a:spcAft>
                <a:spcPts val="0"/>
              </a:spcAft>
              <a:buSzPts val="1600"/>
              <a:buChar char="●"/>
            </a:pPr>
            <a:r>
              <a:rPr b="1" lang="en-GB" sz="1600"/>
              <a:t>Stream Processing</a:t>
            </a:r>
            <a:r>
              <a:rPr lang="en-GB" sz="1600"/>
              <a:t> − Popular frameworks such as Storm and Spark Streaming read data from a topic, processes it, and write processed data to a new topic where it becomes available for users and applications. Kafka’s strong durability is also very useful in the context of stream processing.</a:t>
            </a:r>
            <a:endParaRPr sz="1600"/>
          </a:p>
        </p:txBody>
      </p:sp>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Use Case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Key Components of Kafka</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Broker</a:t>
            </a:r>
            <a:endParaRPr/>
          </a:p>
          <a:p>
            <a:pPr indent="-342900" lvl="0" marL="457200" rtl="0">
              <a:spcBef>
                <a:spcPts val="0"/>
              </a:spcBef>
              <a:spcAft>
                <a:spcPts val="0"/>
              </a:spcAft>
              <a:buSzPts val="1800"/>
              <a:buChar char="●"/>
            </a:pPr>
            <a:r>
              <a:rPr lang="en-GB"/>
              <a:t>Producers</a:t>
            </a:r>
            <a:endParaRPr/>
          </a:p>
          <a:p>
            <a:pPr indent="-342900" lvl="0" marL="457200" rtl="0">
              <a:spcBef>
                <a:spcPts val="0"/>
              </a:spcBef>
              <a:spcAft>
                <a:spcPts val="0"/>
              </a:spcAft>
              <a:buSzPts val="1800"/>
              <a:buChar char="●"/>
            </a:pPr>
            <a:r>
              <a:rPr lang="en-GB"/>
              <a:t>Consumers</a:t>
            </a:r>
            <a:endParaRPr/>
          </a:p>
          <a:p>
            <a:pPr indent="-342900" lvl="0" marL="457200" rtl="0">
              <a:spcBef>
                <a:spcPts val="0"/>
              </a:spcBef>
              <a:spcAft>
                <a:spcPts val="0"/>
              </a:spcAft>
              <a:buSzPts val="1800"/>
              <a:buChar char="●"/>
            </a:pPr>
            <a:r>
              <a:rPr lang="en-GB"/>
              <a:t>Topic</a:t>
            </a:r>
            <a:endParaRPr/>
          </a:p>
          <a:p>
            <a:pPr indent="-342900" lvl="0" marL="457200" rtl="0">
              <a:spcBef>
                <a:spcPts val="0"/>
              </a:spcBef>
              <a:spcAft>
                <a:spcPts val="0"/>
              </a:spcAft>
              <a:buSzPts val="1800"/>
              <a:buChar char="●"/>
            </a:pPr>
            <a:r>
              <a:rPr lang="en-GB"/>
              <a:t>Partitions</a:t>
            </a:r>
            <a:endParaRPr/>
          </a:p>
          <a:p>
            <a:pPr indent="-342900" lvl="0" marL="457200" rtl="0">
              <a:spcBef>
                <a:spcPts val="0"/>
              </a:spcBef>
              <a:spcAft>
                <a:spcPts val="0"/>
              </a:spcAft>
              <a:buSzPts val="1800"/>
              <a:buChar char="●"/>
            </a:pPr>
            <a:r>
              <a:rPr lang="en-GB"/>
              <a:t>Offset</a:t>
            </a:r>
            <a:endParaRPr/>
          </a:p>
          <a:p>
            <a:pPr indent="-342900" lvl="0" marL="457200" rtl="0">
              <a:spcBef>
                <a:spcPts val="0"/>
              </a:spcBef>
              <a:spcAft>
                <a:spcPts val="0"/>
              </a:spcAft>
              <a:buSzPts val="1800"/>
              <a:buChar char="●"/>
            </a:pPr>
            <a:r>
              <a:rPr lang="en-GB"/>
              <a:t>Consumer Group</a:t>
            </a:r>
            <a:endParaRPr/>
          </a:p>
          <a:p>
            <a:pPr indent="-342900" lvl="0" marL="457200" rtl="0">
              <a:spcBef>
                <a:spcPts val="0"/>
              </a:spcBef>
              <a:spcAft>
                <a:spcPts val="0"/>
              </a:spcAft>
              <a:buSzPts val="1800"/>
              <a:buChar char="●"/>
            </a:pPr>
            <a:r>
              <a:rPr lang="en-GB"/>
              <a:t>Replication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Broker</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Kafka run as a cluster on one or more servers that can span multiple datacenters.</a:t>
            </a:r>
            <a:endParaRPr/>
          </a:p>
          <a:p>
            <a:pPr indent="-342900" lvl="0" marL="457200" rtl="0">
              <a:spcBef>
                <a:spcPts val="0"/>
              </a:spcBef>
              <a:spcAft>
                <a:spcPts val="0"/>
              </a:spcAft>
              <a:buSzPts val="1800"/>
              <a:buChar char="●"/>
            </a:pPr>
            <a:r>
              <a:rPr lang="en-GB"/>
              <a:t>An instance of the cluster is broker.</a:t>
            </a:r>
            <a:endParaRPr/>
          </a:p>
          <a:p>
            <a:pPr indent="0" lvl="0" marL="0" rtl="0">
              <a:spcBef>
                <a:spcPts val="1600"/>
              </a:spcBef>
              <a:spcAft>
                <a:spcPts val="1600"/>
              </a:spcAft>
              <a:buNone/>
            </a:pPr>
            <a:r>
              <a:t/>
            </a:r>
            <a:endParaRPr/>
          </a:p>
        </p:txBody>
      </p:sp>
      <p:pic>
        <p:nvPicPr>
          <p:cNvPr id="86" name="Shape 86"/>
          <p:cNvPicPr preferRelativeResize="0"/>
          <p:nvPr/>
        </p:nvPicPr>
        <p:blipFill>
          <a:blip r:embed="rId3">
            <a:alphaModFix/>
          </a:blip>
          <a:stretch>
            <a:fillRect/>
          </a:stretch>
        </p:blipFill>
        <p:spPr>
          <a:xfrm>
            <a:off x="2254025" y="2326625"/>
            <a:ext cx="4635950" cy="247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Producer &amp; Consumer</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Producer: It writes data to the brokers.</a:t>
            </a:r>
            <a:endParaRPr/>
          </a:p>
          <a:p>
            <a:pPr indent="0" lvl="0" marL="0">
              <a:spcBef>
                <a:spcPts val="1600"/>
              </a:spcBef>
              <a:spcAft>
                <a:spcPts val="0"/>
              </a:spcAft>
              <a:buNone/>
            </a:pPr>
            <a:r>
              <a:rPr lang="en-GB"/>
              <a:t>Consumer: It consumes data from brokers.</a:t>
            </a:r>
            <a:endParaRPr/>
          </a:p>
          <a:p>
            <a:pPr indent="0" lvl="0" marL="0">
              <a:spcBef>
                <a:spcPts val="1600"/>
              </a:spcBef>
              <a:spcAft>
                <a:spcPts val="0"/>
              </a:spcAft>
              <a:buNone/>
            </a:pPr>
            <a:r>
              <a:rPr lang="en-GB"/>
              <a:t>Kafka cluster can be running in multiple nodes.</a:t>
            </a:r>
            <a:endParaRPr/>
          </a:p>
          <a:p>
            <a:pPr indent="0" lvl="0" marL="0">
              <a:spcBef>
                <a:spcPts val="1600"/>
              </a:spcBef>
              <a:spcAft>
                <a:spcPts val="1600"/>
              </a:spcAft>
              <a:buNone/>
            </a:pPr>
            <a:r>
              <a:t/>
            </a:r>
            <a:endParaRPr/>
          </a:p>
        </p:txBody>
      </p:sp>
      <p:pic>
        <p:nvPicPr>
          <p:cNvPr id="93" name="Shape 93"/>
          <p:cNvPicPr preferRelativeResize="0"/>
          <p:nvPr/>
        </p:nvPicPr>
        <p:blipFill>
          <a:blip r:embed="rId3">
            <a:alphaModFix/>
          </a:blip>
          <a:stretch>
            <a:fillRect/>
          </a:stretch>
        </p:blipFill>
        <p:spPr>
          <a:xfrm>
            <a:off x="2492625" y="2647950"/>
            <a:ext cx="3536325" cy="235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GB"/>
              <a:t>A Topic is a category/feed name to which messages are stored and published.</a:t>
            </a:r>
            <a:endParaRPr/>
          </a:p>
          <a:p>
            <a:pPr indent="-342900" lvl="0" marL="457200" rtl="0">
              <a:spcBef>
                <a:spcPts val="0"/>
              </a:spcBef>
              <a:spcAft>
                <a:spcPts val="0"/>
              </a:spcAft>
              <a:buSzPts val="1800"/>
              <a:buChar char="●"/>
            </a:pPr>
            <a:r>
              <a:rPr lang="en-GB"/>
              <a:t>If you wish to send a message you send it to a specific topic and if you wish to read a message you read it from a specific topic. </a:t>
            </a:r>
            <a:endParaRPr/>
          </a:p>
          <a:p>
            <a:pPr indent="-342900" lvl="0" marL="457200" rtl="0">
              <a:spcBef>
                <a:spcPts val="0"/>
              </a:spcBef>
              <a:spcAft>
                <a:spcPts val="0"/>
              </a:spcAft>
              <a:buSzPts val="1800"/>
              <a:buChar char="●"/>
            </a:pPr>
            <a:r>
              <a:rPr lang="en-GB"/>
              <a:t>Why we need topic: In the same Kafka Cluster data from many different sources can be coming at the same time. Ex. logs, web activities, metrics etc. So Topics are useful to identify that this data is stored in a particular topic.</a:t>
            </a:r>
            <a:endParaRPr/>
          </a:p>
          <a:p>
            <a:pPr indent="-342900" lvl="0" marL="457200">
              <a:spcBef>
                <a:spcPts val="0"/>
              </a:spcBef>
              <a:spcAft>
                <a:spcPts val="0"/>
              </a:spcAft>
              <a:buSzPts val="1800"/>
              <a:buChar char="●"/>
            </a:pPr>
            <a:r>
              <a:rPr lang="en-GB"/>
              <a:t>Producer applications write data to topics and consumer applications read from topics.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Kafka Topic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Partitions</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Kafka topics are divided into a number of partitions, which contains messages in an unchangeable sequence(immutable). </a:t>
            </a:r>
            <a:endParaRPr/>
          </a:p>
          <a:p>
            <a:pPr indent="-342900" lvl="0" marL="457200" rtl="0">
              <a:spcBef>
                <a:spcPts val="0"/>
              </a:spcBef>
              <a:spcAft>
                <a:spcPts val="0"/>
              </a:spcAft>
              <a:buSzPts val="1800"/>
              <a:buChar char="●"/>
            </a:pPr>
            <a:r>
              <a:rPr lang="en-GB"/>
              <a:t>Each message in a partition is assigned and identified by its unique offset. </a:t>
            </a:r>
            <a:endParaRPr/>
          </a:p>
          <a:p>
            <a:pPr indent="-342900" lvl="0" marL="457200" rtl="0">
              <a:spcBef>
                <a:spcPts val="0"/>
              </a:spcBef>
              <a:spcAft>
                <a:spcPts val="0"/>
              </a:spcAft>
              <a:buSzPts val="1800"/>
              <a:buChar char="●"/>
            </a:pPr>
            <a:r>
              <a:rPr lang="en-GB"/>
              <a:t>A topic can also have multiple partition logs.This allows for multiple consumers to read from a topic in parallel.</a:t>
            </a:r>
            <a:endParaRPr/>
          </a:p>
          <a:p>
            <a:pPr indent="-342900" lvl="0" marL="457200" rtl="0">
              <a:spcBef>
                <a:spcPts val="0"/>
              </a:spcBef>
              <a:spcAft>
                <a:spcPts val="0"/>
              </a:spcAft>
              <a:buSzPts val="1800"/>
              <a:buChar char="●"/>
            </a:pPr>
            <a:r>
              <a:rPr lang="en-GB"/>
              <a:t>Partitions allow you to parallelize a topic by splitting the data in a particular topic across multiple brokers.</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