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LOK9x5yV0H6YW/gTm8bvXBrD/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4" name="Shape 54"/>
        <p:cNvGrpSpPr/>
        <p:nvPr/>
      </p:nvGrpSpPr>
      <p:grpSpPr>
        <a:xfrm>
          <a:off x="0" y="0"/>
          <a:ext cx="0" cy="0"/>
          <a:chOff x="0" y="0"/>
          <a:chExt cx="0" cy="0"/>
        </a:xfrm>
      </p:grpSpPr>
      <p:sp>
        <p:nvSpPr>
          <p:cNvPr id="55" name="Google Shape;55;p1"/>
          <p:cNvSpPr txBox="1"/>
          <p:nvPr>
            <p:ph type="ctrTitle"/>
          </p:nvPr>
        </p:nvSpPr>
        <p:spPr>
          <a:xfrm>
            <a:off x="311700" y="99675"/>
            <a:ext cx="8520600" cy="374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a:t>
            </a:r>
            <a:endParaRPr b="1" sz="42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4200">
                <a:latin typeface="Montserrat"/>
                <a:ea typeface="Montserrat"/>
                <a:cs typeface="Montserrat"/>
                <a:sym typeface="Montserrat"/>
              </a:rPr>
              <a:t>       Capstone Project - 5</a:t>
            </a:r>
            <a:endParaRPr>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Font typeface="Arial"/>
              <a:buNone/>
            </a:pPr>
            <a:r>
              <a:t/>
            </a:r>
            <a:endParaRPr>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3600">
                <a:solidFill>
                  <a:schemeClr val="lt1"/>
                </a:solidFill>
                <a:latin typeface="Montserrat"/>
                <a:ea typeface="Montserrat"/>
                <a:cs typeface="Montserrat"/>
                <a:sym typeface="Montserrat"/>
              </a:rPr>
              <a:t>Face Recognition with Drowsiness Alert </a:t>
            </a:r>
            <a:endParaRPr b="1" sz="3600">
              <a:solidFill>
                <a:schemeClr val="lt1"/>
              </a:solidFill>
              <a:latin typeface="Montserrat"/>
              <a:ea typeface="Montserrat"/>
              <a:cs typeface="Montserrat"/>
              <a:sym typeface="Montserrat"/>
            </a:endParaRPr>
          </a:p>
        </p:txBody>
      </p:sp>
      <p:sp>
        <p:nvSpPr>
          <p:cNvPr id="56" name="Google Shape;56;p1"/>
          <p:cNvSpPr txBox="1"/>
          <p:nvPr>
            <p:ph idx="1" type="subTitle"/>
          </p:nvPr>
        </p:nvSpPr>
        <p:spPr>
          <a:xfrm>
            <a:off x="397964" y="3933557"/>
            <a:ext cx="8520600" cy="15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5200"/>
              <a:buNone/>
            </a:pPr>
            <a:r>
              <a:rPr b="1" lang="en" sz="3700">
                <a:solidFill>
                  <a:schemeClr val="lt1"/>
                </a:solidFill>
                <a:latin typeface="Montserrat"/>
                <a:ea typeface="Montserrat"/>
                <a:cs typeface="Montserrat"/>
                <a:sym typeface="Montserrat"/>
              </a:rPr>
              <a:t>                </a:t>
            </a:r>
            <a:r>
              <a:rPr b="1" lang="en" sz="2200">
                <a:solidFill>
                  <a:schemeClr val="lt1"/>
                </a:solidFill>
                <a:latin typeface="Montserrat"/>
                <a:ea typeface="Montserrat"/>
                <a:cs typeface="Montserrat"/>
                <a:sym typeface="Montserrat"/>
              </a:rPr>
              <a:t>By: Sarvesh Kumar Yadav</a:t>
            </a:r>
            <a:endParaRPr b="1" sz="37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2200">
                <a:solidFill>
                  <a:schemeClr val="lt1"/>
                </a:solidFill>
                <a:latin typeface="Montserrat"/>
                <a:ea typeface="Montserrat"/>
                <a:cs typeface="Montserrat"/>
                <a:sym typeface="Montserrat"/>
              </a:rPr>
              <a:t>                              </a:t>
            </a:r>
            <a:endParaRPr b="1" sz="2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5200"/>
              <a:buNone/>
            </a:pPr>
            <a:r>
              <a:rPr b="1" lang="en" sz="2200">
                <a:solidFill>
                  <a:schemeClr val="lt1"/>
                </a:solidFill>
                <a:latin typeface="Montserrat"/>
                <a:ea typeface="Montserrat"/>
                <a:cs typeface="Montserrat"/>
                <a:sym typeface="Montserrat"/>
              </a:rPr>
              <a:t>                                     </a:t>
            </a:r>
            <a:endParaRPr b="1" sz="2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Clr>
                <a:srgbClr val="000000"/>
              </a:buClr>
              <a:buSzPts val="5200"/>
              <a:buFont typeface="Arial"/>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Clr>
                <a:srgbClr val="000000"/>
              </a:buClr>
              <a:buSzPts val="5200"/>
              <a:buFont typeface="Arial"/>
              <a:buNone/>
            </a:pPr>
            <a:r>
              <a:t/>
            </a:r>
            <a:endParaRPr b="1" sz="1800" u="sng">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idx="1" type="body"/>
          </p:nvPr>
        </p:nvSpPr>
        <p:spPr>
          <a:xfrm>
            <a:off x="182304" y="602541"/>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rPr lang="en" sz="1600">
                <a:solidFill>
                  <a:schemeClr val="lt1"/>
                </a:solidFill>
                <a:latin typeface="Montserrat"/>
                <a:ea typeface="Montserrat"/>
                <a:cs typeface="Montserrat"/>
                <a:sym typeface="Montserrat"/>
              </a:rPr>
              <a:t>P1, P2, P3, P4, P5 and P6 are the 2D landmark locations depicted in the above image</a:t>
            </a:r>
            <a:endParaRPr/>
          </a:p>
        </p:txBody>
      </p:sp>
      <p:sp>
        <p:nvSpPr>
          <p:cNvPr id="116" name="Google Shape;116;p10"/>
          <p:cNvSpPr txBox="1"/>
          <p:nvPr>
            <p:ph type="title"/>
          </p:nvPr>
        </p:nvSpPr>
        <p:spPr>
          <a:xfrm>
            <a:off x="387181" y="22936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How drowsiness can be detected? (contd.)</a:t>
            </a:r>
            <a:endParaRPr/>
          </a:p>
        </p:txBody>
      </p:sp>
      <p:pic>
        <p:nvPicPr>
          <p:cNvPr id="117" name="Google Shape;117;p10"/>
          <p:cNvPicPr preferRelativeResize="0"/>
          <p:nvPr/>
        </p:nvPicPr>
        <p:blipFill rotWithShape="1">
          <a:blip r:embed="rId3">
            <a:alphaModFix/>
          </a:blip>
          <a:srcRect b="0" l="0" r="0" t="0"/>
          <a:stretch/>
        </p:blipFill>
        <p:spPr>
          <a:xfrm>
            <a:off x="1604513" y="964388"/>
            <a:ext cx="5654615" cy="2815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idx="1" type="body"/>
          </p:nvPr>
        </p:nvSpPr>
        <p:spPr>
          <a:xfrm>
            <a:off x="182304" y="602541"/>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The eye aspect ratio is mostly constant when an eye is open and is getting close to zero while closing an eye.</a:t>
            </a:r>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The eye aspect ratio between height and width of the eye is computed by equation shown above.</a:t>
            </a:r>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p:txBody>
      </p:sp>
      <p:sp>
        <p:nvSpPr>
          <p:cNvPr id="123" name="Google Shape;123;p11"/>
          <p:cNvSpPr txBox="1"/>
          <p:nvPr>
            <p:ph type="title"/>
          </p:nvPr>
        </p:nvSpPr>
        <p:spPr>
          <a:xfrm>
            <a:off x="387181" y="22936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How drowsiness can be detected? (contd.)</a:t>
            </a:r>
            <a:endParaRPr/>
          </a:p>
        </p:txBody>
      </p:sp>
      <p:pic>
        <p:nvPicPr>
          <p:cNvPr id="124" name="Google Shape;124;p11"/>
          <p:cNvPicPr preferRelativeResize="0"/>
          <p:nvPr/>
        </p:nvPicPr>
        <p:blipFill rotWithShape="1">
          <a:blip r:embed="rId3">
            <a:alphaModFix/>
          </a:blip>
          <a:srcRect b="0" l="0" r="0" t="0"/>
          <a:stretch/>
        </p:blipFill>
        <p:spPr>
          <a:xfrm>
            <a:off x="2283844" y="2263574"/>
            <a:ext cx="3659756" cy="13064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idx="1" type="body"/>
          </p:nvPr>
        </p:nvSpPr>
        <p:spPr>
          <a:xfrm>
            <a:off x="193087" y="882899"/>
            <a:ext cx="8520600" cy="3869286"/>
          </a:xfrm>
          <a:prstGeom prst="rect">
            <a:avLst/>
          </a:prstGeom>
          <a:solidFill>
            <a:schemeClr val="dk2"/>
          </a:solidFill>
          <a:ln>
            <a:noFill/>
          </a:ln>
        </p:spPr>
        <p:txBody>
          <a:bodyPr anchorCtr="0" anchor="t" bIns="91425" lIns="91425" spcFirstLastPara="1" rIns="91425" wrap="square" tIns="91425">
            <a:noAutofit/>
          </a:bodyPr>
          <a:lstStyle/>
          <a:p>
            <a:pPr indent="-285750" lvl="0" marL="285750" rtl="0" algn="just">
              <a:lnSpc>
                <a:spcPct val="115000"/>
              </a:lnSpc>
              <a:spcBef>
                <a:spcPts val="1200"/>
              </a:spcBef>
              <a:spcAft>
                <a:spcPts val="0"/>
              </a:spcAft>
              <a:buSzPts val="1800"/>
              <a:buFont typeface="Noto Sans Symbols"/>
              <a:buChar char="▪"/>
            </a:pPr>
            <a:r>
              <a:rPr b="1" lang="en" sz="1600">
                <a:solidFill>
                  <a:schemeClr val="lt1"/>
                </a:solidFill>
                <a:latin typeface="Montserrat"/>
                <a:ea typeface="Montserrat"/>
                <a:cs typeface="Montserrat"/>
                <a:sym typeface="Montserrat"/>
              </a:rPr>
              <a:t>Facial landmark are used to localize and represent salient region of the face such as eyes, nose, lips etc</a:t>
            </a:r>
            <a:endParaRPr b="1" sz="1600">
              <a:solidFill>
                <a:schemeClr val="lt1"/>
              </a:solidFill>
              <a:latin typeface="Montserrat"/>
              <a:ea typeface="Montserrat"/>
              <a:cs typeface="Montserrat"/>
              <a:sym typeface="Montserrat"/>
            </a:endParaRPr>
          </a:p>
          <a:p>
            <a:pPr indent="-285750" lvl="0" marL="285750" rtl="0" algn="just">
              <a:lnSpc>
                <a:spcPct val="114999"/>
              </a:lnSpc>
              <a:spcBef>
                <a:spcPts val="1200"/>
              </a:spcBef>
              <a:spcAft>
                <a:spcPts val="0"/>
              </a:spcAft>
              <a:buSzPts val="1800"/>
              <a:buFont typeface="Noto Sans Symbols"/>
              <a:buChar char="▪"/>
            </a:pPr>
            <a:r>
              <a:rPr b="1" lang="en" sz="1600">
                <a:solidFill>
                  <a:schemeClr val="lt1"/>
                </a:solidFill>
                <a:latin typeface="Montserrat"/>
                <a:ea typeface="Montserrat"/>
                <a:cs typeface="Montserrat"/>
                <a:sym typeface="Montserrat"/>
              </a:rPr>
              <a:t>Detecting facial landmarks is a </a:t>
            </a:r>
            <a:r>
              <a:rPr b="1" i="1" lang="en" sz="1600">
                <a:solidFill>
                  <a:schemeClr val="lt1"/>
                </a:solidFill>
                <a:latin typeface="Montserrat"/>
                <a:ea typeface="Montserrat"/>
                <a:cs typeface="Montserrat"/>
                <a:sym typeface="Montserrat"/>
              </a:rPr>
              <a:t>subset</a:t>
            </a:r>
            <a:r>
              <a:rPr b="1" lang="en" sz="1600">
                <a:solidFill>
                  <a:schemeClr val="lt1"/>
                </a:solidFill>
                <a:latin typeface="Montserrat"/>
                <a:ea typeface="Montserrat"/>
                <a:cs typeface="Montserrat"/>
                <a:sym typeface="Montserrat"/>
              </a:rPr>
              <a:t> of the </a:t>
            </a:r>
            <a:r>
              <a:rPr b="1" i="1" lang="en" sz="1600">
                <a:solidFill>
                  <a:schemeClr val="lt1"/>
                </a:solidFill>
                <a:latin typeface="Montserrat"/>
                <a:ea typeface="Montserrat"/>
                <a:cs typeface="Montserrat"/>
                <a:sym typeface="Montserrat"/>
              </a:rPr>
              <a:t>shape prediction</a:t>
            </a:r>
            <a:r>
              <a:rPr b="1" lang="en" sz="1600">
                <a:solidFill>
                  <a:schemeClr val="lt1"/>
                </a:solidFill>
                <a:latin typeface="Montserrat"/>
                <a:ea typeface="Montserrat"/>
                <a:cs typeface="Montserrat"/>
                <a:sym typeface="Montserrat"/>
              </a:rPr>
              <a:t> problem. Given an input image (and normally an ROI that specifies the object of interest), a shape predictor attempts to localize key points of interest along the shape.</a:t>
            </a:r>
            <a:endParaRPr/>
          </a:p>
          <a:p>
            <a:pPr indent="-285750" lvl="0" marL="285750" rtl="0" algn="just">
              <a:lnSpc>
                <a:spcPct val="114999"/>
              </a:lnSpc>
              <a:spcBef>
                <a:spcPts val="1200"/>
              </a:spcBef>
              <a:spcAft>
                <a:spcPts val="0"/>
              </a:spcAft>
              <a:buSzPts val="1800"/>
              <a:buFont typeface="Noto Sans Symbols"/>
              <a:buChar char="▪"/>
            </a:pPr>
            <a:r>
              <a:rPr b="1" lang="en" sz="1600">
                <a:solidFill>
                  <a:schemeClr val="lt1"/>
                </a:solidFill>
                <a:latin typeface="Montserrat"/>
                <a:ea typeface="Montserrat"/>
                <a:cs typeface="Montserrat"/>
                <a:sym typeface="Montserrat"/>
              </a:rPr>
              <a:t>In this project, the dlib's pretrained facial landmark detector is used. The pretrained detector is used to estimate the location of 68 coordinates that map to facial structure on the face</a:t>
            </a:r>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p:txBody>
      </p:sp>
      <p:sp>
        <p:nvSpPr>
          <p:cNvPr id="130" name="Google Shape;130;p12"/>
          <p:cNvSpPr txBox="1"/>
          <p:nvPr>
            <p:ph type="title"/>
          </p:nvPr>
        </p:nvSpPr>
        <p:spPr>
          <a:xfrm>
            <a:off x="139172" y="31562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Facial landmark detector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idx="1" type="body"/>
          </p:nvPr>
        </p:nvSpPr>
        <p:spPr>
          <a:xfrm>
            <a:off x="193087" y="882899"/>
            <a:ext cx="8520600" cy="4171210"/>
          </a:xfrm>
          <a:prstGeom prst="rect">
            <a:avLst/>
          </a:prstGeom>
          <a:noFill/>
          <a:ln>
            <a:noFill/>
          </a:ln>
        </p:spPr>
        <p:txBody>
          <a:bodyPr anchorCtr="0" anchor="t" bIns="91425" lIns="91425" spcFirstLastPara="1" rIns="91425" wrap="square" tIns="91425">
            <a:noAutofit/>
          </a:bodyPr>
          <a:lstStyle/>
          <a:p>
            <a:pPr indent="-171450" lvl="0" marL="285750" rtl="0" algn="just">
              <a:lnSpc>
                <a:spcPct val="115000"/>
              </a:lnSpc>
              <a:spcBef>
                <a:spcPts val="1200"/>
              </a:spcBef>
              <a:spcAft>
                <a:spcPts val="0"/>
              </a:spcAft>
              <a:buSzPts val="1800"/>
              <a:buFont typeface="Noto Sans Symbols"/>
              <a:buNone/>
            </a:pPr>
            <a:r>
              <a:t/>
            </a:r>
            <a:endParaRPr b="1" sz="1600">
              <a:solidFill>
                <a:schemeClr val="lt1"/>
              </a:solidFill>
              <a:latin typeface="Montserrat"/>
              <a:ea typeface="Montserrat"/>
              <a:cs typeface="Montserrat"/>
              <a:sym typeface="Montserrat"/>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t/>
            </a:r>
            <a:endParaRPr>
              <a:solidFill>
                <a:schemeClr val="lt1"/>
              </a:solidFill>
            </a:endParaRPr>
          </a:p>
          <a:p>
            <a:pPr indent="0" lvl="0" marL="457200" rtl="0" algn="l">
              <a:lnSpc>
                <a:spcPct val="114999"/>
              </a:lnSpc>
              <a:spcBef>
                <a:spcPts val="0"/>
              </a:spcBef>
              <a:spcAft>
                <a:spcPts val="0"/>
              </a:spcAft>
              <a:buSzPts val="1800"/>
              <a:buNone/>
            </a:pPr>
            <a:r>
              <a:rPr b="1" lang="en" sz="1600">
                <a:solidFill>
                  <a:schemeClr val="lt1"/>
                </a:solidFill>
                <a:latin typeface="Montserrat"/>
                <a:ea typeface="Montserrat"/>
                <a:cs typeface="Montserrat"/>
                <a:sym typeface="Montserrat"/>
              </a:rPr>
              <a:t>The indexes of the 68 coordinates can be visualized with the image shown above</a:t>
            </a:r>
            <a:endParaRPr/>
          </a:p>
        </p:txBody>
      </p:sp>
      <p:sp>
        <p:nvSpPr>
          <p:cNvPr id="136" name="Google Shape;136;p13"/>
          <p:cNvSpPr txBox="1"/>
          <p:nvPr>
            <p:ph type="title"/>
          </p:nvPr>
        </p:nvSpPr>
        <p:spPr>
          <a:xfrm>
            <a:off x="139172" y="31562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Facial landmark detector (contd.)</a:t>
            </a:r>
            <a:endParaRPr/>
          </a:p>
        </p:txBody>
      </p:sp>
      <p:pic>
        <p:nvPicPr>
          <p:cNvPr id="137" name="Google Shape;137;p13"/>
          <p:cNvPicPr preferRelativeResize="0"/>
          <p:nvPr/>
        </p:nvPicPr>
        <p:blipFill rotWithShape="1">
          <a:blip r:embed="rId3">
            <a:alphaModFix/>
          </a:blip>
          <a:srcRect b="0" l="0" r="0" t="0"/>
          <a:stretch/>
        </p:blipFill>
        <p:spPr>
          <a:xfrm>
            <a:off x="2154448" y="905539"/>
            <a:ext cx="4026378" cy="35265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182304" y="5809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330200" lvl="0" marL="457200" rtl="0" algn="just">
              <a:lnSpc>
                <a:spcPct val="115000"/>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The eye aspect ratio can be calculated if the eye region of interest from the face is passed as an argument</a:t>
            </a:r>
            <a:endParaRPr/>
          </a:p>
          <a:p>
            <a:pPr indent="-330200" lvl="0" marL="457200" rtl="0" algn="just">
              <a:lnSpc>
                <a:spcPct val="114999"/>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The eye region is extracted using the face landmark predictor with 68 landmark indexes.</a:t>
            </a:r>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rPr>
              <a:t>The eye aspect ratio is calculated as the average EAR obtained from both the eyes in a face.</a:t>
            </a:r>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rPr>
              <a:t>Drowsiness is detected if the EAR value is less than the threshold EAR. </a:t>
            </a:r>
            <a:endParaRPr/>
          </a:p>
          <a:p>
            <a:pPr indent="-228600" lvl="0" marL="457200" rtl="0" algn="just">
              <a:lnSpc>
                <a:spcPct val="114999"/>
              </a:lnSpc>
              <a:spcBef>
                <a:spcPts val="1200"/>
              </a:spcBef>
              <a:spcAft>
                <a:spcPts val="0"/>
              </a:spcAft>
              <a:buClr>
                <a:srgbClr val="134F5C"/>
              </a:buClr>
              <a:buSzPts val="1600"/>
              <a:buFont typeface="Montserrat"/>
              <a:buNone/>
            </a:pPr>
            <a:r>
              <a:t/>
            </a:r>
            <a:endParaRPr>
              <a:solidFill>
                <a:srgbClr val="F5FDFF"/>
              </a:solidFill>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endParaRPr>
          </a:p>
        </p:txBody>
      </p:sp>
      <p:sp>
        <p:nvSpPr>
          <p:cNvPr id="143" name="Google Shape;14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Extraction of eyes region of interest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idx="1" type="body"/>
          </p:nvPr>
        </p:nvSpPr>
        <p:spPr>
          <a:xfrm>
            <a:off x="182304" y="5809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330200" lvl="0" marL="457200" rtl="0" algn="just">
              <a:lnSpc>
                <a:spcPct val="115000"/>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When a person logs in our system, the recognition system compare his face with all the known faces and if a match is found, the name of the person is noted.</a:t>
            </a:r>
            <a:endParaRPr/>
          </a:p>
          <a:p>
            <a:pPr indent="-330200" lvl="0" marL="457200" rtl="0" algn="just">
              <a:lnSpc>
                <a:spcPct val="114999"/>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The drowsiness system, detects drowsiness in the face and gives a status on drowsiness as an output.</a:t>
            </a:r>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In the end, the attendance of the student is registered with his name, date , time and drowsiness status.</a:t>
            </a:r>
            <a:endParaRPr/>
          </a:p>
          <a:p>
            <a:pPr indent="-228600" lvl="0" marL="457200" rtl="0" algn="just">
              <a:lnSpc>
                <a:spcPct val="114999"/>
              </a:lnSpc>
              <a:spcBef>
                <a:spcPts val="1200"/>
              </a:spcBef>
              <a:spcAft>
                <a:spcPts val="0"/>
              </a:spcAft>
              <a:buClr>
                <a:srgbClr val="134F5C"/>
              </a:buClr>
              <a:buSzPts val="1600"/>
              <a:buFont typeface="Montserrat"/>
              <a:buNone/>
            </a:pPr>
            <a:r>
              <a:t/>
            </a:r>
            <a:endParaRPr>
              <a:solidFill>
                <a:srgbClr val="F5FDFF"/>
              </a:solidFill>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rgbClr val="134F5C"/>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Clr>
                <a:srgbClr val="F5FDFF"/>
              </a:buClr>
              <a:buSzPts val="1800"/>
              <a:buNone/>
            </a:pPr>
            <a:r>
              <a:t/>
            </a:r>
            <a:endParaRPr>
              <a:solidFill>
                <a:schemeClr val="lt1"/>
              </a:solidFill>
            </a:endParaRPr>
          </a:p>
        </p:txBody>
      </p:sp>
      <p:sp>
        <p:nvSpPr>
          <p:cNvPr id="149" name="Google Shape;14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Attendance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82304" y="5809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0" lvl="0" marL="127000" rtl="0" algn="just">
              <a:lnSpc>
                <a:spcPct val="114999"/>
              </a:lnSpc>
              <a:spcBef>
                <a:spcPts val="1200"/>
              </a:spcBef>
              <a:spcAft>
                <a:spcPts val="0"/>
              </a:spcAft>
              <a:buClr>
                <a:schemeClr val="lt1"/>
              </a:buClr>
              <a:buSzPts val="1600"/>
              <a:buNone/>
            </a:pPr>
            <a:r>
              <a:t/>
            </a:r>
            <a:endParaRPr>
              <a:solidFill>
                <a:srgbClr val="F5FDFF"/>
              </a:solidFill>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rgbClr val="134F5C"/>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Clr>
                <a:srgbClr val="F5FDFF"/>
              </a:buClr>
              <a:buSzPts val="1800"/>
              <a:buNone/>
            </a:pPr>
            <a:r>
              <a:t/>
            </a:r>
            <a:endParaRPr>
              <a:solidFill>
                <a:schemeClr val="lt1"/>
              </a:solidFill>
            </a:endParaRPr>
          </a:p>
        </p:txBody>
      </p:sp>
      <p:sp>
        <p:nvSpPr>
          <p:cNvPr id="155" name="Google Shape;155;p16"/>
          <p:cNvSpPr txBox="1"/>
          <p:nvPr>
            <p:ph type="title"/>
          </p:nvPr>
        </p:nvSpPr>
        <p:spPr>
          <a:xfrm>
            <a:off x="311700" y="19701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Streamlit UI</a:t>
            </a:r>
            <a:endParaRPr/>
          </a:p>
        </p:txBody>
      </p:sp>
      <p:pic>
        <p:nvPicPr>
          <p:cNvPr id="156" name="Google Shape;156;p16"/>
          <p:cNvPicPr preferRelativeResize="0"/>
          <p:nvPr/>
        </p:nvPicPr>
        <p:blipFill rotWithShape="1">
          <a:blip r:embed="rId3">
            <a:alphaModFix/>
          </a:blip>
          <a:srcRect b="0" l="0" r="0" t="0"/>
          <a:stretch/>
        </p:blipFill>
        <p:spPr>
          <a:xfrm>
            <a:off x="1054580" y="797782"/>
            <a:ext cx="7034840" cy="42488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214653" y="764286"/>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0" lvl="0" marL="127000" rtl="0" algn="just">
              <a:lnSpc>
                <a:spcPct val="114999"/>
              </a:lnSpc>
              <a:spcBef>
                <a:spcPts val="1200"/>
              </a:spcBef>
              <a:spcAft>
                <a:spcPts val="0"/>
              </a:spcAft>
              <a:buClr>
                <a:schemeClr val="lt1"/>
              </a:buClr>
              <a:buSzPts val="1600"/>
              <a:buNone/>
            </a:pPr>
            <a:r>
              <a:t/>
            </a:r>
            <a:endParaRPr>
              <a:solidFill>
                <a:srgbClr val="F5FDFF"/>
              </a:solidFill>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rgbClr val="134F5C"/>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Clr>
                <a:srgbClr val="F5FDFF"/>
              </a:buClr>
              <a:buSzPts val="1800"/>
              <a:buNone/>
            </a:pPr>
            <a:r>
              <a:t/>
            </a:r>
            <a:endParaRPr>
              <a:solidFill>
                <a:schemeClr val="lt1"/>
              </a:solidFill>
            </a:endParaRPr>
          </a:p>
        </p:txBody>
      </p:sp>
      <p:sp>
        <p:nvSpPr>
          <p:cNvPr id="162" name="Google Shape;162;p17"/>
          <p:cNvSpPr txBox="1"/>
          <p:nvPr>
            <p:ph type="title"/>
          </p:nvPr>
        </p:nvSpPr>
        <p:spPr>
          <a:xfrm>
            <a:off x="311700" y="19701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Streamlit UI (contd.)</a:t>
            </a:r>
            <a:endParaRPr/>
          </a:p>
        </p:txBody>
      </p:sp>
      <p:pic>
        <p:nvPicPr>
          <p:cNvPr id="163" name="Google Shape;163;p17"/>
          <p:cNvPicPr preferRelativeResize="0"/>
          <p:nvPr/>
        </p:nvPicPr>
        <p:blipFill rotWithShape="1">
          <a:blip r:embed="rId3">
            <a:alphaModFix/>
          </a:blip>
          <a:srcRect b="0" l="0" r="0" t="0"/>
          <a:stretch/>
        </p:blipFill>
        <p:spPr>
          <a:xfrm>
            <a:off x="245853" y="1132054"/>
            <a:ext cx="4166559" cy="3472457"/>
          </a:xfrm>
          <a:prstGeom prst="rect">
            <a:avLst/>
          </a:prstGeom>
          <a:noFill/>
          <a:ln>
            <a:noFill/>
          </a:ln>
        </p:spPr>
      </p:pic>
      <p:pic>
        <p:nvPicPr>
          <p:cNvPr id="164" name="Google Shape;164;p17"/>
          <p:cNvPicPr preferRelativeResize="0"/>
          <p:nvPr/>
        </p:nvPicPr>
        <p:blipFill rotWithShape="1">
          <a:blip r:embed="rId4">
            <a:alphaModFix/>
          </a:blip>
          <a:srcRect b="0" l="0" r="0" t="0"/>
          <a:stretch/>
        </p:blipFill>
        <p:spPr>
          <a:xfrm>
            <a:off x="4936466" y="1132055"/>
            <a:ext cx="3994029" cy="34724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214653" y="764286"/>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0" lvl="0" marL="127000" rtl="0" algn="just">
              <a:lnSpc>
                <a:spcPct val="114999"/>
              </a:lnSpc>
              <a:spcBef>
                <a:spcPts val="1200"/>
              </a:spcBef>
              <a:spcAft>
                <a:spcPts val="0"/>
              </a:spcAft>
              <a:buClr>
                <a:schemeClr val="lt1"/>
              </a:buClr>
              <a:buSzPts val="1600"/>
              <a:buNone/>
            </a:pPr>
            <a:r>
              <a:t/>
            </a:r>
            <a:endParaRPr>
              <a:solidFill>
                <a:srgbClr val="F5FDFF"/>
              </a:solidFill>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rgbClr val="134F5C"/>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Clr>
                <a:srgbClr val="F5FDFF"/>
              </a:buClr>
              <a:buSzPts val="1800"/>
              <a:buNone/>
            </a:pPr>
            <a:r>
              <a:t/>
            </a:r>
            <a:endParaRPr>
              <a:solidFill>
                <a:schemeClr val="lt1"/>
              </a:solidFill>
            </a:endParaRPr>
          </a:p>
        </p:txBody>
      </p:sp>
      <p:sp>
        <p:nvSpPr>
          <p:cNvPr id="170" name="Google Shape;170;p18"/>
          <p:cNvSpPr txBox="1"/>
          <p:nvPr>
            <p:ph type="title"/>
          </p:nvPr>
        </p:nvSpPr>
        <p:spPr>
          <a:xfrm>
            <a:off x="311700" y="19701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Streamlit UI (contd.)</a:t>
            </a:r>
            <a:endParaRPr/>
          </a:p>
        </p:txBody>
      </p:sp>
      <p:pic>
        <p:nvPicPr>
          <p:cNvPr id="171" name="Google Shape;171;p18"/>
          <p:cNvPicPr preferRelativeResize="0"/>
          <p:nvPr/>
        </p:nvPicPr>
        <p:blipFill rotWithShape="1">
          <a:blip r:embed="rId3">
            <a:alphaModFix/>
          </a:blip>
          <a:srcRect b="0" l="0" r="0" t="0"/>
          <a:stretch/>
        </p:blipFill>
        <p:spPr>
          <a:xfrm>
            <a:off x="407598" y="959526"/>
            <a:ext cx="4274388" cy="3418542"/>
          </a:xfrm>
          <a:prstGeom prst="rect">
            <a:avLst/>
          </a:prstGeom>
          <a:noFill/>
          <a:ln>
            <a:noFill/>
          </a:ln>
        </p:spPr>
      </p:pic>
      <p:pic>
        <p:nvPicPr>
          <p:cNvPr id="172" name="Google Shape;172;p18"/>
          <p:cNvPicPr preferRelativeResize="0"/>
          <p:nvPr/>
        </p:nvPicPr>
        <p:blipFill rotWithShape="1">
          <a:blip r:embed="rId4">
            <a:alphaModFix/>
          </a:blip>
          <a:srcRect b="0" l="0" r="0" t="0"/>
          <a:stretch/>
        </p:blipFill>
        <p:spPr>
          <a:xfrm>
            <a:off x="5259957" y="959527"/>
            <a:ext cx="3681322" cy="3558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311700" y="210475"/>
            <a:ext cx="8520600" cy="6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Challenges</a:t>
            </a:r>
            <a:endParaRPr b="1"/>
          </a:p>
        </p:txBody>
      </p:sp>
      <p:sp>
        <p:nvSpPr>
          <p:cNvPr id="178" name="Google Shape;178;p19"/>
          <p:cNvSpPr txBox="1"/>
          <p:nvPr>
            <p:ph idx="1" type="body"/>
          </p:nvPr>
        </p:nvSpPr>
        <p:spPr>
          <a:xfrm>
            <a:off x="193087" y="729311"/>
            <a:ext cx="8520600" cy="37887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1200"/>
              </a:spcBef>
              <a:spcAft>
                <a:spcPts val="0"/>
              </a:spcAft>
              <a:buClr>
                <a:schemeClr val="lt1"/>
              </a:buClr>
              <a:buSzPts val="1500"/>
              <a:buFont typeface="Montserrat"/>
              <a:buChar char="●"/>
            </a:pPr>
            <a:r>
              <a:rPr b="1" lang="en" sz="1600">
                <a:solidFill>
                  <a:schemeClr val="lt1"/>
                </a:solidFill>
                <a:latin typeface="Montserrat"/>
                <a:ea typeface="Montserrat"/>
                <a:cs typeface="Montserrat"/>
                <a:sym typeface="Montserrat"/>
              </a:rPr>
              <a:t>Just like any other computer vision project, the issue of illumination causes a significant challenge for automated face recognition and can have a significant impact on its result.</a:t>
            </a:r>
            <a:endParaRPr/>
          </a:p>
          <a:p>
            <a:pPr indent="-323850" lvl="0" marL="457200" rtl="0" algn="just">
              <a:lnSpc>
                <a:spcPct val="115000"/>
              </a:lnSpc>
              <a:spcBef>
                <a:spcPts val="0"/>
              </a:spcBef>
              <a:spcAft>
                <a:spcPts val="0"/>
              </a:spcAft>
              <a:buClr>
                <a:schemeClr val="lt1"/>
              </a:buClr>
              <a:buSzPts val="1500"/>
              <a:buFont typeface="Montserrat"/>
              <a:buChar char="●"/>
            </a:pPr>
            <a:r>
              <a:rPr b="1" lang="en" sz="1600">
                <a:solidFill>
                  <a:schemeClr val="lt1"/>
                </a:solidFill>
                <a:latin typeface="Montserrat"/>
                <a:ea typeface="Montserrat"/>
                <a:cs typeface="Montserrat"/>
                <a:sym typeface="Montserrat"/>
              </a:rPr>
              <a:t>The pose of a face varies when the head movement and viewing angle of the person changes. It may result in faulty recognition or no recognition is the database only has the frontal view of the face.</a:t>
            </a:r>
            <a:endParaRPr b="1" sz="1600">
              <a:solidFill>
                <a:schemeClr val="lt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lt1"/>
              </a:buClr>
              <a:buSzPts val="1500"/>
              <a:buFont typeface="Montserrat"/>
              <a:buChar char="●"/>
            </a:pPr>
            <a:r>
              <a:rPr b="1" lang="en" sz="1600">
                <a:solidFill>
                  <a:schemeClr val="lt1"/>
                </a:solidFill>
                <a:latin typeface="Montserrat"/>
                <a:ea typeface="Montserrat"/>
                <a:cs typeface="Montserrat"/>
                <a:sym typeface="Montserrat"/>
              </a:rPr>
              <a:t>The low resolution of images also possess a serious concern in identifying faces. </a:t>
            </a:r>
            <a:endParaRPr b="1" sz="16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524600" y="304925"/>
            <a:ext cx="8520600" cy="84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Content:</a:t>
            </a:r>
            <a:endParaRPr b="1" sz="4100">
              <a:solidFill>
                <a:srgbClr val="CC0000"/>
              </a:solidFill>
            </a:endParaRPr>
          </a:p>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 </a:t>
            </a:r>
            <a:endParaRPr/>
          </a:p>
        </p:txBody>
      </p:sp>
      <p:sp>
        <p:nvSpPr>
          <p:cNvPr id="62" name="Google Shape;62;p2"/>
          <p:cNvSpPr txBox="1"/>
          <p:nvPr>
            <p:ph idx="1" type="body"/>
          </p:nvPr>
        </p:nvSpPr>
        <p:spPr>
          <a:xfrm>
            <a:off x="348976" y="882900"/>
            <a:ext cx="8451000" cy="399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Problem Statements</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Introduction to Face Recognition</a:t>
            </a:r>
            <a:endParaRPr/>
          </a:p>
          <a:p>
            <a:pPr indent="-330200" lvl="0" marL="457200" rtl="0" algn="l">
              <a:lnSpc>
                <a:spcPct val="114999"/>
              </a:lnSpc>
              <a:spcBef>
                <a:spcPts val="0"/>
              </a:spcBef>
              <a:spcAft>
                <a:spcPts val="0"/>
              </a:spcAft>
              <a:buClr>
                <a:schemeClr val="lt1"/>
              </a:buClr>
              <a:buSzPts val="1600"/>
              <a:buAutoNum type="arabicPeriod"/>
            </a:pPr>
            <a:r>
              <a:rPr b="1" lang="en" sz="1600">
                <a:solidFill>
                  <a:schemeClr val="lt1"/>
                </a:solidFill>
                <a:highlight>
                  <a:srgbClr val="FFFFFF"/>
                </a:highlight>
                <a:latin typeface="Montserrat"/>
                <a:ea typeface="Montserrat"/>
                <a:cs typeface="Montserrat"/>
                <a:sym typeface="Montserrat"/>
              </a:rPr>
              <a:t>How does Face Recognition Works?</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Extraction of Face Encodings</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Matching of face encodings</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How drowsiness can be detected</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Facial landmark detector</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Extraction of Eyes region of interest</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Attendance System</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Streamlit UI</a:t>
            </a:r>
            <a:endParaRPr/>
          </a:p>
          <a:p>
            <a:pPr indent="-330200" lvl="0" marL="457200" rtl="0" algn="l">
              <a:lnSpc>
                <a:spcPct val="114999"/>
              </a:lnSpc>
              <a:spcBef>
                <a:spcPts val="0"/>
              </a:spcBef>
              <a:spcAft>
                <a:spcPts val="0"/>
              </a:spcAft>
              <a:buClr>
                <a:schemeClr val="lt1"/>
              </a:buClr>
              <a:buSzPts val="1600"/>
              <a:buAutoNum type="arabicPeriod"/>
            </a:pPr>
            <a:r>
              <a:rPr b="1" lang="en" sz="1600">
                <a:solidFill>
                  <a:schemeClr val="lt1"/>
                </a:solidFill>
                <a:highlight>
                  <a:srgbClr val="FFFFFF"/>
                </a:highlight>
                <a:latin typeface="Montserrat"/>
                <a:ea typeface="Montserrat"/>
                <a:cs typeface="Montserrat"/>
                <a:sym typeface="Montserrat"/>
              </a:rPr>
              <a:t>Challenges</a:t>
            </a:r>
            <a:endParaRPr/>
          </a:p>
          <a:p>
            <a:pPr indent="-330200" lvl="0" marL="457200" rtl="0" algn="l">
              <a:lnSpc>
                <a:spcPct val="114999"/>
              </a:lnSpc>
              <a:spcBef>
                <a:spcPts val="0"/>
              </a:spcBef>
              <a:spcAft>
                <a:spcPts val="0"/>
              </a:spcAft>
              <a:buClr>
                <a:schemeClr val="lt1"/>
              </a:buClr>
              <a:buSzPts val="1600"/>
              <a:buAutoNum type="arabicPeriod"/>
            </a:pPr>
            <a:r>
              <a:rPr b="1" lang="en" sz="1600">
                <a:solidFill>
                  <a:schemeClr val="lt1"/>
                </a:solidFill>
                <a:highlight>
                  <a:srgbClr val="FFFFFF"/>
                </a:highlight>
                <a:latin typeface="Montserrat"/>
                <a:ea typeface="Montserrat"/>
                <a:cs typeface="Montserrat"/>
                <a:sym typeface="Montserrat"/>
              </a:rPr>
              <a:t>Conclusion</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Future Work:</a:t>
            </a:r>
            <a:endParaRPr b="1">
              <a:latin typeface="Montserrat"/>
              <a:ea typeface="Montserrat"/>
              <a:cs typeface="Montserrat"/>
              <a:sym typeface="Montserrat"/>
            </a:endParaRPr>
          </a:p>
        </p:txBody>
      </p:sp>
      <p:sp>
        <p:nvSpPr>
          <p:cNvPr id="184" name="Google Shape;18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The UI for real time face recognition has not been built yet. The future goal would be to use javascript to built realtime face recognition system</a:t>
            </a:r>
            <a:endParaRPr b="1" sz="1600">
              <a:solidFill>
                <a:schemeClr val="lt1"/>
              </a:solidFill>
              <a:latin typeface="Montserrat"/>
              <a:ea typeface="Montserrat"/>
              <a:cs typeface="Montserrat"/>
              <a:sym typeface="Montserrat"/>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The project also needs to be deployed on cloud computing servers. </a:t>
            </a:r>
            <a:endParaRPr b="1" sz="1600">
              <a:solidFill>
                <a:schemeClr val="lt1"/>
              </a:solidFill>
              <a:latin typeface="Montserrat"/>
              <a:ea typeface="Montserrat"/>
              <a:cs typeface="Montserrat"/>
              <a:sym typeface="Montserrat"/>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Work needs to be done on the drowsiness detection part. Apart from eyes, the facial expression could also be used in detecting drowsiness.</a:t>
            </a:r>
            <a:endParaRPr b="1" sz="1600">
              <a:solidFill>
                <a:schemeClr val="lt1"/>
              </a:solidFill>
              <a:latin typeface="Montserrat"/>
              <a:ea typeface="Montserrat"/>
              <a:cs typeface="Montserrat"/>
              <a:sym typeface="Montserrat"/>
            </a:endParaRPr>
          </a:p>
          <a:p>
            <a:pPr indent="0" lvl="0" marL="45720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b="1" lang="en" sz="2000">
                <a:latin typeface="Montserrat"/>
                <a:ea typeface="Montserrat"/>
                <a:cs typeface="Montserrat"/>
                <a:sym typeface="Montserrat"/>
              </a:rPr>
              <a:t>Conclusion:</a:t>
            </a:r>
            <a:endParaRPr b="1" sz="2000">
              <a:latin typeface="Montserrat"/>
              <a:ea typeface="Montserrat"/>
              <a:cs typeface="Montserrat"/>
              <a:sym typeface="Montserrat"/>
            </a:endParaRPr>
          </a:p>
          <a:p>
            <a:pPr indent="0" lvl="0" marL="0" rtl="0" algn="l">
              <a:lnSpc>
                <a:spcPct val="100000"/>
              </a:lnSpc>
              <a:spcBef>
                <a:spcPts val="1200"/>
              </a:spcBef>
              <a:spcAft>
                <a:spcPts val="0"/>
              </a:spcAft>
              <a:buSzPts val="2800"/>
              <a:buNone/>
            </a:pPr>
            <a:r>
              <a:t/>
            </a:r>
            <a:endParaRPr/>
          </a:p>
        </p:txBody>
      </p:sp>
      <p:sp>
        <p:nvSpPr>
          <p:cNvPr id="190" name="Google Shape;19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200"/>
              </a:spcBef>
              <a:spcAft>
                <a:spcPts val="0"/>
              </a:spcAft>
              <a:buClr>
                <a:schemeClr val="lt1"/>
              </a:buClr>
              <a:buSzPts val="1800"/>
              <a:buFont typeface="Montserrat"/>
              <a:buChar char="●"/>
            </a:pPr>
            <a:r>
              <a:rPr b="1" lang="en">
                <a:solidFill>
                  <a:schemeClr val="lt1"/>
                </a:solidFill>
                <a:latin typeface="Montserrat"/>
                <a:ea typeface="Montserrat"/>
                <a:cs typeface="Montserrat"/>
                <a:sym typeface="Montserrat"/>
              </a:rPr>
              <a:t>Face recognition technology has come a long way in the last twenty years. </a:t>
            </a:r>
            <a:endParaRPr/>
          </a:p>
          <a:p>
            <a:pPr indent="-342900" lvl="0" marL="457200" rtl="0" algn="just">
              <a:lnSpc>
                <a:spcPct val="114999"/>
              </a:lnSpc>
              <a:spcBef>
                <a:spcPts val="1200"/>
              </a:spcBef>
              <a:spcAft>
                <a:spcPts val="0"/>
              </a:spcAft>
              <a:buClr>
                <a:srgbClr val="134F5C"/>
              </a:buClr>
              <a:buSzPts val="1800"/>
              <a:buFont typeface="Montserrat"/>
              <a:buChar char="●"/>
            </a:pPr>
            <a:r>
              <a:rPr b="1" lang="en">
                <a:solidFill>
                  <a:schemeClr val="lt1"/>
                </a:solidFill>
                <a:latin typeface="Montserrat"/>
                <a:ea typeface="Montserrat"/>
                <a:cs typeface="Montserrat"/>
                <a:sym typeface="Montserrat"/>
              </a:rPr>
              <a:t>The proposed approach for drowsiness detection system is very simple in terms of calculation.</a:t>
            </a:r>
            <a:endParaRPr b="1">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800"/>
              <a:buFont typeface="Montserrat"/>
              <a:buNone/>
            </a:pPr>
            <a:r>
              <a:t/>
            </a:r>
            <a:endParaRPr b="1">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359400" y="1601500"/>
            <a:ext cx="8520600" cy="189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5200">
                <a:solidFill>
                  <a:schemeClr val="dk1"/>
                </a:solidFill>
                <a:latin typeface="Montserrat"/>
                <a:ea typeface="Montserrat"/>
                <a:cs typeface="Montserrat"/>
                <a:sym typeface="Montserrat"/>
              </a:rPr>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85600"/>
            <a:ext cx="8520600" cy="73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Problem Statement</a:t>
            </a:r>
            <a:endParaRPr/>
          </a:p>
        </p:txBody>
      </p:sp>
      <p:sp>
        <p:nvSpPr>
          <p:cNvPr id="68" name="Google Shape;68;p3"/>
          <p:cNvSpPr txBox="1"/>
          <p:nvPr>
            <p:ph idx="1" type="body"/>
          </p:nvPr>
        </p:nvSpPr>
        <p:spPr>
          <a:xfrm>
            <a:off x="311700" y="708500"/>
            <a:ext cx="5247600" cy="4235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The goal of the project was to come up with a face recognition system to mark attendance in an online classroom platform.</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Along with the face recognition system, a drowsiness detection system needed to be developed  to detect drowsiness on student's face</a:t>
            </a:r>
            <a:endParaRPr/>
          </a:p>
          <a:p>
            <a:pPr indent="-330200" lvl="0" marL="457200" rtl="0" algn="l">
              <a:lnSpc>
                <a:spcPct val="115000"/>
              </a:lnSpc>
              <a:spcBef>
                <a:spcPts val="0"/>
              </a:spcBef>
              <a:spcAft>
                <a:spcPts val="0"/>
              </a:spcAft>
              <a:buClr>
                <a:schemeClr val="lt1"/>
              </a:buClr>
              <a:buSzPts val="1600"/>
              <a:buFont typeface="Montserrat"/>
              <a:buAutoNum type="arabicPeriod"/>
            </a:pPr>
            <a:r>
              <a:rPr b="1" lang="en" sz="1600">
                <a:solidFill>
                  <a:schemeClr val="lt1"/>
                </a:solidFill>
                <a:highlight>
                  <a:srgbClr val="FFFFFF"/>
                </a:highlight>
                <a:latin typeface="Montserrat"/>
                <a:ea typeface="Montserrat"/>
                <a:cs typeface="Montserrat"/>
                <a:sym typeface="Montserrat"/>
              </a:rPr>
              <a:t>The project dealt with an integration of these two systems to develop an end to end solution.</a:t>
            </a:r>
            <a:endParaRPr/>
          </a:p>
        </p:txBody>
      </p:sp>
      <p:pic>
        <p:nvPicPr>
          <p:cNvPr id="69" name="Google Shape;69;p3"/>
          <p:cNvPicPr preferRelativeResize="0"/>
          <p:nvPr/>
        </p:nvPicPr>
        <p:blipFill rotWithShape="1">
          <a:blip r:embed="rId3">
            <a:alphaModFix/>
          </a:blip>
          <a:srcRect b="0" l="0" r="0" t="0"/>
          <a:stretch/>
        </p:blipFill>
        <p:spPr>
          <a:xfrm>
            <a:off x="5691278" y="587675"/>
            <a:ext cx="3012775" cy="366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172400" y="112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Introduction to Face Recognition</a:t>
            </a:r>
            <a:endParaRPr/>
          </a:p>
        </p:txBody>
      </p:sp>
      <p:sp>
        <p:nvSpPr>
          <p:cNvPr id="75" name="Google Shape;75;p4"/>
          <p:cNvSpPr txBox="1"/>
          <p:nvPr>
            <p:ph idx="1" type="body"/>
          </p:nvPr>
        </p:nvSpPr>
        <p:spPr>
          <a:xfrm>
            <a:off x="311700" y="863550"/>
            <a:ext cx="8520600" cy="42801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1200"/>
              </a:spcBef>
              <a:spcAft>
                <a:spcPts val="0"/>
              </a:spcAft>
              <a:buClr>
                <a:schemeClr val="lt1"/>
              </a:buClr>
              <a:buSzPts val="2100"/>
              <a:buFont typeface="Montserrat"/>
              <a:buChar char="●"/>
            </a:pPr>
            <a:r>
              <a:rPr b="1" lang="en" sz="1600">
                <a:solidFill>
                  <a:schemeClr val="lt1"/>
                </a:solidFill>
                <a:highlight>
                  <a:srgbClr val="FFFFFE"/>
                </a:highlight>
                <a:latin typeface="Montserrat"/>
                <a:ea typeface="Montserrat"/>
                <a:cs typeface="Montserrat"/>
                <a:sym typeface="Montserrat"/>
              </a:rPr>
              <a:t>To recognize a face a machine needs to know all the dimensions of the face, starting from the height/width of the face to width of other part of face like lips, nose etc. </a:t>
            </a:r>
            <a:r>
              <a:rPr lang="en" sz="1600">
                <a:solidFill>
                  <a:srgbClr val="F5FDFF"/>
                </a:solidFill>
                <a:highlight>
                  <a:srgbClr val="FFFFFE"/>
                </a:highlight>
              </a:rPr>
              <a:t>lips</a:t>
            </a:r>
            <a:r>
              <a:rPr lang="en" sz="1600">
                <a:highlight>
                  <a:srgbClr val="FFFFFE"/>
                </a:highlight>
              </a:rPr>
              <a:t>, nose, etc.</a:t>
            </a:r>
            <a:endParaRPr b="1" sz="1600">
              <a:solidFill>
                <a:schemeClr val="lt1"/>
              </a:solidFill>
              <a:highlight>
                <a:srgbClr val="FFFFFE"/>
              </a:highlight>
              <a:latin typeface="Montserrat"/>
              <a:ea typeface="Montserrat"/>
              <a:cs typeface="Montserrat"/>
              <a:sym typeface="Montserrat"/>
            </a:endParaRPr>
          </a:p>
          <a:p>
            <a:pPr indent="-361950" lvl="0" marL="457200" rtl="0" algn="just">
              <a:lnSpc>
                <a:spcPct val="135714"/>
              </a:lnSpc>
              <a:spcBef>
                <a:spcPts val="0"/>
              </a:spcBef>
              <a:spcAft>
                <a:spcPts val="0"/>
              </a:spcAft>
              <a:buClr>
                <a:schemeClr val="lt1"/>
              </a:buClr>
              <a:buSzPts val="2100"/>
              <a:buFont typeface="Montserrat"/>
              <a:buChar char="●"/>
            </a:pPr>
            <a:r>
              <a:rPr b="1" lang="en" sz="1600">
                <a:solidFill>
                  <a:schemeClr val="lt1"/>
                </a:solidFill>
                <a:highlight>
                  <a:srgbClr val="FFFFFF"/>
                </a:highlight>
                <a:latin typeface="Montserrat"/>
                <a:ea typeface="Montserrat"/>
                <a:cs typeface="Montserrat"/>
                <a:sym typeface="Montserrat"/>
              </a:rPr>
              <a:t>Different faces have different dimensions and similar faces have near to close dimensions.</a:t>
            </a:r>
            <a:endParaRPr b="1" sz="1600">
              <a:solidFill>
                <a:schemeClr val="lt1"/>
              </a:solidFill>
              <a:highlight>
                <a:srgbClr val="FFFFFF"/>
              </a:highlight>
              <a:latin typeface="Montserrat"/>
              <a:ea typeface="Montserrat"/>
              <a:cs typeface="Montserrat"/>
              <a:sym typeface="Montserrat"/>
            </a:endParaRPr>
          </a:p>
          <a:p>
            <a:pPr indent="-361950" lvl="0" marL="457200" rtl="0" algn="just">
              <a:lnSpc>
                <a:spcPct val="135714"/>
              </a:lnSpc>
              <a:spcBef>
                <a:spcPts val="0"/>
              </a:spcBef>
              <a:spcAft>
                <a:spcPts val="0"/>
              </a:spcAft>
              <a:buClr>
                <a:schemeClr val="lt1"/>
              </a:buClr>
              <a:buSzPts val="2100"/>
              <a:buFont typeface="Montserrat"/>
              <a:buChar char="●"/>
            </a:pPr>
            <a:r>
              <a:rPr b="1" lang="en" sz="1600">
                <a:solidFill>
                  <a:schemeClr val="lt1"/>
                </a:solidFill>
                <a:highlight>
                  <a:srgbClr val="FFFFFF"/>
                </a:highlight>
                <a:latin typeface="Montserrat"/>
                <a:ea typeface="Montserrat"/>
                <a:cs typeface="Montserrat"/>
                <a:sym typeface="Montserrat"/>
              </a:rPr>
              <a:t>A face can be considered as a representation of this dimensions to perform computational work.</a:t>
            </a:r>
            <a:endParaRPr/>
          </a:p>
          <a:p>
            <a:pPr indent="-361950" lvl="0" marL="457200" rtl="0" algn="just">
              <a:lnSpc>
                <a:spcPct val="135714"/>
              </a:lnSpc>
              <a:spcBef>
                <a:spcPts val="0"/>
              </a:spcBef>
              <a:spcAft>
                <a:spcPts val="0"/>
              </a:spcAft>
              <a:buClr>
                <a:srgbClr val="134F5C"/>
              </a:buClr>
              <a:buSzPts val="2100"/>
              <a:buFont typeface="Montserrat"/>
              <a:buChar char="●"/>
            </a:pPr>
            <a:r>
              <a:rPr b="1" lang="en" sz="1600">
                <a:solidFill>
                  <a:schemeClr val="lt1"/>
                </a:solidFill>
                <a:highlight>
                  <a:srgbClr val="FFFFFF"/>
                </a:highlight>
                <a:latin typeface="Montserrat"/>
                <a:ea typeface="Montserrat"/>
                <a:cs typeface="Montserrat"/>
                <a:sym typeface="Montserrat"/>
              </a:rPr>
              <a:t>The representation of faces with the help of different dimensional aspect is known as feature encoding. </a:t>
            </a:r>
            <a:endParaRPr/>
          </a:p>
          <a:p>
            <a:pPr indent="-361950" lvl="0" marL="457200" rtl="0" algn="just">
              <a:lnSpc>
                <a:spcPct val="135714"/>
              </a:lnSpc>
              <a:spcBef>
                <a:spcPts val="0"/>
              </a:spcBef>
              <a:spcAft>
                <a:spcPts val="0"/>
              </a:spcAft>
              <a:buClr>
                <a:srgbClr val="134F5C"/>
              </a:buClr>
              <a:buSzPts val="2100"/>
              <a:buFont typeface="Montserrat"/>
              <a:buChar char="●"/>
            </a:pPr>
            <a:r>
              <a:rPr b="1" lang="en" sz="1600">
                <a:solidFill>
                  <a:schemeClr val="lt1"/>
                </a:solidFill>
                <a:highlight>
                  <a:srgbClr val="FFFFFF"/>
                </a:highlight>
                <a:latin typeface="Montserrat"/>
                <a:ea typeface="Montserrat"/>
                <a:cs typeface="Montserrat"/>
                <a:sym typeface="Montserrat"/>
              </a:rPr>
              <a:t>Each image of face can be encoded into a feature vector representing the face.</a:t>
            </a:r>
            <a:endParaRPr/>
          </a:p>
          <a:p>
            <a:pPr indent="0" lvl="0" marL="457200" rtl="0" algn="l">
              <a:lnSpc>
                <a:spcPct val="135714"/>
              </a:lnSpc>
              <a:spcBef>
                <a:spcPts val="0"/>
              </a:spcBef>
              <a:spcAft>
                <a:spcPts val="0"/>
              </a:spcAft>
              <a:buSzPts val="1800"/>
              <a:buNone/>
            </a:pPr>
            <a:r>
              <a:t/>
            </a:r>
            <a:endParaRPr b="1" sz="1600">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172400" y="112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Montserrat"/>
                <a:ea typeface="Montserrat"/>
                <a:cs typeface="Montserrat"/>
                <a:sym typeface="Montserrat"/>
              </a:rPr>
              <a:t>How does Face Recognition Works?</a:t>
            </a:r>
            <a:endParaRPr/>
          </a:p>
        </p:txBody>
      </p:sp>
      <p:sp>
        <p:nvSpPr>
          <p:cNvPr id="81" name="Google Shape;81;p5"/>
          <p:cNvSpPr txBox="1"/>
          <p:nvPr>
            <p:ph idx="1" type="body"/>
          </p:nvPr>
        </p:nvSpPr>
        <p:spPr>
          <a:xfrm>
            <a:off x="311700" y="863550"/>
            <a:ext cx="8520600" cy="42801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Clr>
                <a:srgbClr val="F5FDFF"/>
              </a:buClr>
              <a:buSzPts val="1800"/>
              <a:buNone/>
            </a:pPr>
            <a:r>
              <a:t/>
            </a:r>
            <a:endParaRPr b="1" sz="1600">
              <a:solidFill>
                <a:schemeClr val="lt1"/>
              </a:solidFill>
              <a:highlight>
                <a:srgbClr val="FFFFFE"/>
              </a:highlight>
              <a:latin typeface="Montserrat"/>
              <a:ea typeface="Montserrat"/>
              <a:cs typeface="Montserrat"/>
              <a:sym typeface="Montserrat"/>
            </a:endParaRPr>
          </a:p>
        </p:txBody>
      </p:sp>
      <p:pic>
        <p:nvPicPr>
          <p:cNvPr id="82" name="Google Shape;82;p5"/>
          <p:cNvPicPr preferRelativeResize="0"/>
          <p:nvPr/>
        </p:nvPicPr>
        <p:blipFill rotWithShape="1">
          <a:blip r:embed="rId3">
            <a:alphaModFix/>
          </a:blip>
          <a:srcRect b="0" l="0" r="0" t="0"/>
          <a:stretch/>
        </p:blipFill>
        <p:spPr>
          <a:xfrm>
            <a:off x="731089" y="965518"/>
            <a:ext cx="6786831" cy="38055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idx="1" type="body"/>
          </p:nvPr>
        </p:nvSpPr>
        <p:spPr>
          <a:xfrm>
            <a:off x="311700" y="1150479"/>
            <a:ext cx="8520600" cy="38607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chemeClr val="lt1"/>
              </a:buClr>
              <a:buSzPts val="1800"/>
              <a:buNone/>
            </a:pPr>
            <a:r>
              <a:t/>
            </a:r>
            <a:endParaRPr b="1">
              <a:solidFill>
                <a:schemeClr val="lt1"/>
              </a:solidFill>
            </a:endParaRPr>
          </a:p>
          <a:p>
            <a:pPr indent="0" lvl="0" marL="457200" rtl="0" algn="l">
              <a:lnSpc>
                <a:spcPct val="100000"/>
              </a:lnSpc>
              <a:spcBef>
                <a:spcPts val="0"/>
              </a:spcBef>
              <a:spcAft>
                <a:spcPts val="0"/>
              </a:spcAft>
              <a:buSzPts val="1800"/>
              <a:buNone/>
            </a:pPr>
            <a:r>
              <a:t/>
            </a:r>
            <a:endParaRPr b="1">
              <a:solidFill>
                <a:schemeClr val="lt1"/>
              </a:solidFill>
            </a:endParaRPr>
          </a:p>
          <a:p>
            <a:pPr indent="-228600" lvl="0" marL="457200" rtl="0" algn="just">
              <a:lnSpc>
                <a:spcPct val="115000"/>
              </a:lnSpc>
              <a:spcBef>
                <a:spcPts val="1200"/>
              </a:spcBef>
              <a:spcAft>
                <a:spcPts val="0"/>
              </a:spcAft>
              <a:buClr>
                <a:schemeClr val="lt1"/>
              </a:buClr>
              <a:buSzPts val="1800"/>
              <a:buNone/>
            </a:pPr>
            <a:r>
              <a:t/>
            </a:r>
            <a:endParaRPr b="1">
              <a:solidFill>
                <a:schemeClr val="lt1"/>
              </a:solidFill>
            </a:endParaRPr>
          </a:p>
          <a:p>
            <a:pPr indent="-228600" lvl="0" marL="457200" rtl="0" algn="just">
              <a:lnSpc>
                <a:spcPct val="114999"/>
              </a:lnSpc>
              <a:spcBef>
                <a:spcPts val="1200"/>
              </a:spcBef>
              <a:spcAft>
                <a:spcPts val="0"/>
              </a:spcAft>
              <a:buClr>
                <a:schemeClr val="lt1"/>
              </a:buClr>
              <a:buSzPts val="1800"/>
              <a:buNone/>
            </a:pPr>
            <a:r>
              <a:t/>
            </a:r>
            <a:endParaRPr b="1" sz="1600">
              <a:solidFill>
                <a:schemeClr val="lt1"/>
              </a:solidFill>
              <a:highlight>
                <a:srgbClr val="FFFFFF"/>
              </a:highlight>
              <a:latin typeface="Montserrat"/>
              <a:ea typeface="Montserrat"/>
              <a:cs typeface="Montserrat"/>
              <a:sym typeface="Montserrat"/>
            </a:endParaRPr>
          </a:p>
          <a:p>
            <a:pPr indent="0" lvl="0" marL="457200" rtl="0" algn="l">
              <a:lnSpc>
                <a:spcPct val="100000"/>
              </a:lnSpc>
              <a:spcBef>
                <a:spcPts val="1200"/>
              </a:spcBef>
              <a:spcAft>
                <a:spcPts val="0"/>
              </a:spcAft>
              <a:buSzPts val="1800"/>
              <a:buNone/>
            </a:pPr>
            <a:r>
              <a:t/>
            </a:r>
            <a:endParaRPr b="1">
              <a:solidFill>
                <a:schemeClr val="lt1"/>
              </a:solidFill>
            </a:endParaRPr>
          </a:p>
        </p:txBody>
      </p:sp>
      <p:pic>
        <p:nvPicPr>
          <p:cNvPr id="88" name="Google Shape;88;p6"/>
          <p:cNvPicPr preferRelativeResize="0"/>
          <p:nvPr/>
        </p:nvPicPr>
        <p:blipFill rotWithShape="1">
          <a:blip r:embed="rId3">
            <a:alphaModFix/>
          </a:blip>
          <a:srcRect b="0" l="0" r="0" t="0"/>
          <a:stretch/>
        </p:blipFill>
        <p:spPr>
          <a:xfrm>
            <a:off x="493863" y="1084049"/>
            <a:ext cx="8458198" cy="33959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247002" y="22936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Extraction of Face Encodings </a:t>
            </a:r>
            <a:endParaRPr b="1"/>
          </a:p>
        </p:txBody>
      </p:sp>
      <p:sp>
        <p:nvSpPr>
          <p:cNvPr id="94" name="Google Shape;9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95" name="Google Shape;95;p7"/>
          <p:cNvSpPr txBox="1"/>
          <p:nvPr/>
        </p:nvSpPr>
        <p:spPr>
          <a:xfrm>
            <a:off x="163665" y="926951"/>
            <a:ext cx="8431284" cy="455506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chemeClr val="lt1"/>
                </a:solidFill>
                <a:latin typeface="Arial"/>
                <a:ea typeface="Arial"/>
                <a:cs typeface="Arial"/>
                <a:sym typeface="Arial"/>
              </a:rPr>
              <a:t>T</a:t>
            </a:r>
            <a:r>
              <a:rPr b="1" i="0" lang="en" sz="1600" u="none" cap="none" strike="noStrike">
                <a:solidFill>
                  <a:schemeClr val="lt1"/>
                </a:solidFill>
                <a:latin typeface="Montserrat"/>
                <a:ea typeface="Montserrat"/>
                <a:cs typeface="Montserrat"/>
                <a:sym typeface="Montserrat"/>
              </a:rPr>
              <a:t>o extract the encodings from a face,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Sophisticated face recognition library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is used known as face_recognition</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chemeClr val="lt1"/>
                </a:solidFill>
                <a:latin typeface="Montserrat"/>
                <a:ea typeface="Montserrat"/>
                <a:cs typeface="Montserrat"/>
                <a:sym typeface="Montserrat"/>
              </a:rPr>
              <a:t>The library is well equipped to extract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128 measurements from a single 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chemeClr val="lt1"/>
                </a:solidFill>
                <a:latin typeface="Montserrat"/>
                <a:ea typeface="Montserrat"/>
                <a:cs typeface="Montserrat"/>
                <a:sym typeface="Montserrat"/>
              </a:rPr>
              <a:t>Face encodings of known people are taken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along with their names and stored in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Montserrat"/>
                <a:ea typeface="Montserrat"/>
                <a:cs typeface="Montserrat"/>
                <a:sym typeface="Montserrat"/>
              </a:rPr>
              <a:t>    Python dictionary.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pic>
        <p:nvPicPr>
          <p:cNvPr id="96" name="Google Shape;96;p7"/>
          <p:cNvPicPr preferRelativeResize="0"/>
          <p:nvPr/>
        </p:nvPicPr>
        <p:blipFill rotWithShape="1">
          <a:blip r:embed="rId3">
            <a:alphaModFix/>
          </a:blip>
          <a:srcRect b="0" l="0" r="0" t="0"/>
          <a:stretch/>
        </p:blipFill>
        <p:spPr>
          <a:xfrm>
            <a:off x="4904116" y="690301"/>
            <a:ext cx="3983248" cy="3299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451879" y="221158"/>
            <a:ext cx="8520600" cy="66745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
                <a:latin typeface="Montserrat"/>
                <a:ea typeface="Montserrat"/>
                <a:cs typeface="Montserrat"/>
                <a:sym typeface="Montserrat"/>
              </a:rPr>
              <a:t>Matching of Face Encodings:</a:t>
            </a:r>
            <a:endParaRPr b="1">
              <a:latin typeface="Montserrat"/>
              <a:ea typeface="Montserrat"/>
              <a:cs typeface="Montserrat"/>
              <a:sym typeface="Montserrat"/>
            </a:endParaRPr>
          </a:p>
        </p:txBody>
      </p:sp>
      <p:sp>
        <p:nvSpPr>
          <p:cNvPr id="102" name="Google Shape;102;p8"/>
          <p:cNvSpPr txBox="1"/>
          <p:nvPr>
            <p:ph idx="1" type="body"/>
          </p:nvPr>
        </p:nvSpPr>
        <p:spPr>
          <a:xfrm>
            <a:off x="311700" y="914480"/>
            <a:ext cx="8520600" cy="3813345"/>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Noto Sans Symbols"/>
              <a:buChar char="▪"/>
            </a:pPr>
            <a:r>
              <a:rPr b="1" lang="en">
                <a:solidFill>
                  <a:schemeClr val="lt1"/>
                </a:solidFill>
                <a:latin typeface="Montserrat"/>
                <a:ea typeface="Montserrat"/>
                <a:cs typeface="Montserrat"/>
                <a:sym typeface="Montserrat"/>
              </a:rPr>
              <a:t>The distance between two face encodings measures the level of similarity between two faces.</a:t>
            </a:r>
            <a:endParaRPr b="1">
              <a:solidFill>
                <a:schemeClr val="lt1"/>
              </a:solidFill>
              <a:latin typeface="Montserrat"/>
              <a:ea typeface="Montserrat"/>
              <a:cs typeface="Montserrat"/>
              <a:sym typeface="Montserrat"/>
            </a:endParaRPr>
          </a:p>
          <a:p>
            <a:pPr indent="-171450" lvl="0" marL="285750" rtl="0" algn="l">
              <a:lnSpc>
                <a:spcPct val="114999"/>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285750" lvl="0" marL="285750" rtl="0" algn="l">
              <a:lnSpc>
                <a:spcPct val="114999"/>
              </a:lnSpc>
              <a:spcBef>
                <a:spcPts val="0"/>
              </a:spcBef>
              <a:spcAft>
                <a:spcPts val="0"/>
              </a:spcAft>
              <a:buSzPts val="1800"/>
              <a:buChar char="●"/>
            </a:pPr>
            <a:r>
              <a:rPr b="1" lang="en">
                <a:solidFill>
                  <a:schemeClr val="lt1"/>
                </a:solidFill>
                <a:latin typeface="Montserrat"/>
                <a:ea typeface="Montserrat"/>
                <a:cs typeface="Montserrat"/>
                <a:sym typeface="Montserrat"/>
              </a:rPr>
              <a:t>The face encodings of a new face is compared with all the known face encodings </a:t>
            </a:r>
            <a:endParaRPr/>
          </a:p>
          <a:p>
            <a:pPr indent="-171450" lvl="0" marL="285750" rtl="0" algn="l">
              <a:lnSpc>
                <a:spcPct val="114999"/>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285750" lvl="0" marL="285750" rtl="0" algn="l">
              <a:lnSpc>
                <a:spcPct val="114999"/>
              </a:lnSpc>
              <a:spcBef>
                <a:spcPts val="0"/>
              </a:spcBef>
              <a:spcAft>
                <a:spcPts val="0"/>
              </a:spcAft>
              <a:buSzPts val="1800"/>
              <a:buChar char="●"/>
            </a:pPr>
            <a:r>
              <a:rPr b="1" lang="en">
                <a:solidFill>
                  <a:schemeClr val="lt1"/>
                </a:solidFill>
                <a:latin typeface="Montserrat"/>
                <a:ea typeface="Montserrat"/>
                <a:cs typeface="Montserrat"/>
                <a:sym typeface="Montserrat"/>
              </a:rPr>
              <a:t>The closest distance is compared with the threshold distance which is the maximum closest distance between two encodings to declare two faces to be a match.</a:t>
            </a:r>
            <a:endParaRPr/>
          </a:p>
        </p:txBody>
      </p:sp>
      <p:sp>
        <p:nvSpPr>
          <p:cNvPr id="103" name="Google Shape;103;p8"/>
          <p:cNvSpPr txBox="1"/>
          <p:nvPr/>
        </p:nvSpPr>
        <p:spPr>
          <a:xfrm>
            <a:off x="446500" y="2283025"/>
            <a:ext cx="22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idx="1" type="body"/>
          </p:nvPr>
        </p:nvSpPr>
        <p:spPr>
          <a:xfrm>
            <a:off x="182304" y="5809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t/>
            </a:r>
            <a:endParaRPr b="1" sz="1600">
              <a:solidFill>
                <a:schemeClr val="lt1"/>
              </a:solidFill>
              <a:latin typeface="Montserrat"/>
              <a:ea typeface="Montserrat"/>
              <a:cs typeface="Montserrat"/>
              <a:sym typeface="Montserrat"/>
            </a:endParaRPr>
          </a:p>
          <a:p>
            <a:pPr indent="-330200" lvl="0" marL="457200" rtl="0" algn="just">
              <a:lnSpc>
                <a:spcPct val="115000"/>
              </a:lnSpc>
              <a:spcBef>
                <a:spcPts val="120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Drowsiness can be detected by looking into the eyes of an individual. </a:t>
            </a:r>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The eyes tend to close down as we feel sleepy. </a:t>
            </a:r>
            <a:endParaRPr b="1" sz="1600">
              <a:solidFill>
                <a:schemeClr val="lt1"/>
              </a:solidFill>
              <a:latin typeface="Montserrat"/>
              <a:ea typeface="Montserrat"/>
              <a:cs typeface="Montserrat"/>
              <a:sym typeface="Montserrat"/>
            </a:endParaRPr>
          </a:p>
          <a:p>
            <a:pPr indent="-330200" lvl="0" marL="457200" rtl="0" algn="just">
              <a:lnSpc>
                <a:spcPct val="114999"/>
              </a:lnSpc>
              <a:spcBef>
                <a:spcPts val="1200"/>
              </a:spcBef>
              <a:spcAft>
                <a:spcPts val="0"/>
              </a:spcAft>
              <a:buClr>
                <a:srgbClr val="134F5C"/>
              </a:buClr>
              <a:buSzPts val="1600"/>
              <a:buFont typeface="Montserrat"/>
              <a:buChar char="●"/>
            </a:pPr>
            <a:r>
              <a:rPr b="1" lang="en" sz="1600">
                <a:solidFill>
                  <a:schemeClr val="lt1"/>
                </a:solidFill>
                <a:latin typeface="Montserrat"/>
                <a:ea typeface="Montserrat"/>
                <a:cs typeface="Montserrat"/>
                <a:sym typeface="Montserrat"/>
              </a:rPr>
              <a:t>With the help of eye aspect ratio we can estimate the eye opening state </a:t>
            </a:r>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228600" lvl="0" marL="457200" rtl="0" algn="just">
              <a:lnSpc>
                <a:spcPct val="114999"/>
              </a:lnSpc>
              <a:spcBef>
                <a:spcPts val="1200"/>
              </a:spcBef>
              <a:spcAft>
                <a:spcPts val="0"/>
              </a:spcAft>
              <a:buClr>
                <a:srgbClr val="134F5C"/>
              </a:buClr>
              <a:buSzPts val="1600"/>
              <a:buFont typeface="Montserra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endParaRPr>
          </a:p>
        </p:txBody>
      </p:sp>
      <p:sp>
        <p:nvSpPr>
          <p:cNvPr id="109" name="Google Shape;10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How drowsiness can be detected?</a:t>
            </a:r>
            <a:endParaRPr/>
          </a:p>
        </p:txBody>
      </p:sp>
      <p:pic>
        <p:nvPicPr>
          <p:cNvPr id="110" name="Google Shape;110;p9"/>
          <p:cNvPicPr preferRelativeResize="0"/>
          <p:nvPr/>
        </p:nvPicPr>
        <p:blipFill rotWithShape="1">
          <a:blip r:embed="rId3">
            <a:alphaModFix/>
          </a:blip>
          <a:srcRect b="0" l="0" r="0" t="0"/>
          <a:stretch/>
        </p:blipFill>
        <p:spPr>
          <a:xfrm>
            <a:off x="2219145" y="2681737"/>
            <a:ext cx="3627407" cy="23571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